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9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10.xml" ContentType="application/vnd.openxmlformats-officedocument.presentationml.notesSlide+xml"/>
  <Override PartName="/ppt/ink/ink19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notesSlides/notesSlide13.xml" ContentType="application/vnd.openxmlformats-officedocument.presentationml.notesSlide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notesSlides/notesSlide16.xml" ContentType="application/vnd.openxmlformats-officedocument.presentationml.notesSlide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notesSlides/notesSlide17.xml" ContentType="application/vnd.openxmlformats-officedocument.presentationml.notesSlide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notesSlides/notesSlide18.xml" ContentType="application/vnd.openxmlformats-officedocument.presentationml.notesSlide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notesSlides/notesSlide24.xml" ContentType="application/vnd.openxmlformats-officedocument.presentationml.notesSlide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4" r:id="rId1"/>
  </p:sldMasterIdLst>
  <p:notesMasterIdLst>
    <p:notesMasterId r:id="rId31"/>
  </p:notesMasterIdLst>
  <p:handoutMasterIdLst>
    <p:handoutMasterId r:id="rId32"/>
  </p:handoutMasterIdLst>
  <p:sldIdLst>
    <p:sldId id="428" r:id="rId2"/>
    <p:sldId id="636" r:id="rId3"/>
    <p:sldId id="617" r:id="rId4"/>
    <p:sldId id="637" r:id="rId5"/>
    <p:sldId id="638" r:id="rId6"/>
    <p:sldId id="635" r:id="rId7"/>
    <p:sldId id="639" r:id="rId8"/>
    <p:sldId id="643" r:id="rId9"/>
    <p:sldId id="657" r:id="rId10"/>
    <p:sldId id="645" r:id="rId11"/>
    <p:sldId id="648" r:id="rId12"/>
    <p:sldId id="649" r:id="rId13"/>
    <p:sldId id="650" r:id="rId14"/>
    <p:sldId id="654" r:id="rId15"/>
    <p:sldId id="642" r:id="rId16"/>
    <p:sldId id="646" r:id="rId17"/>
    <p:sldId id="641" r:id="rId18"/>
    <p:sldId id="644" r:id="rId19"/>
    <p:sldId id="640" r:id="rId20"/>
    <p:sldId id="647" r:id="rId21"/>
    <p:sldId id="651" r:id="rId22"/>
    <p:sldId id="652" r:id="rId23"/>
    <p:sldId id="653" r:id="rId24"/>
    <p:sldId id="655" r:id="rId25"/>
    <p:sldId id="656" r:id="rId26"/>
    <p:sldId id="658" r:id="rId27"/>
    <p:sldId id="659" r:id="rId28"/>
    <p:sldId id="634" r:id="rId29"/>
    <p:sldId id="616" r:id="rId30"/>
  </p:sldIdLst>
  <p:sldSz cx="9144000" cy="6858000" type="screen4x3"/>
  <p:notesSz cx="6742113" cy="9874250"/>
  <p:custDataLst>
    <p:tags r:id="rId33"/>
  </p:custDataLst>
  <p:defaultTextStyle>
    <a:defPPr>
      <a:defRPr lang="hu-HU"/>
    </a:defPPr>
    <a:lvl1pPr algn="l" rtl="0" fontAlgn="base">
      <a:spcBef>
        <a:spcPct val="0"/>
      </a:spcBef>
      <a:spcAft>
        <a:spcPct val="0"/>
      </a:spcAft>
      <a:defRPr sz="1400" b="1" kern="1200">
        <a:solidFill>
          <a:srgbClr val="3B1B11"/>
        </a:solidFill>
        <a:latin typeface="Georgi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rgbClr val="3B1B11"/>
        </a:solidFill>
        <a:latin typeface="Georgi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rgbClr val="3B1B11"/>
        </a:solidFill>
        <a:latin typeface="Georgi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rgbClr val="3B1B11"/>
        </a:solidFill>
        <a:latin typeface="Georgi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rgbClr val="3B1B11"/>
        </a:solidFill>
        <a:latin typeface="Georgia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b="1" kern="1200">
        <a:solidFill>
          <a:srgbClr val="3B1B11"/>
        </a:solidFill>
        <a:latin typeface="Georgia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b="1" kern="1200">
        <a:solidFill>
          <a:srgbClr val="3B1B11"/>
        </a:solidFill>
        <a:latin typeface="Georgia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b="1" kern="1200">
        <a:solidFill>
          <a:srgbClr val="3B1B11"/>
        </a:solidFill>
        <a:latin typeface="Georgia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b="1" kern="1200">
        <a:solidFill>
          <a:srgbClr val="3B1B11"/>
        </a:solidFill>
        <a:latin typeface="Georgia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2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40000"/>
    <a:srgbClr val="820000"/>
    <a:srgbClr val="FFCC66"/>
    <a:srgbClr val="FFCC99"/>
    <a:srgbClr val="000000"/>
    <a:srgbClr val="B81008"/>
    <a:srgbClr val="3B1B11"/>
    <a:srgbClr val="F481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Sötét stílus 2 – 5./6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Közepesen sötét stílu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Közepesen sötét stílus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Világos stílu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Világos stíl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Sötét stílu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Közepesen sötét stílus 1 – 5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Sötét stílus 1 – 2. jelölőszín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Közepesen sötét stílus 4 – 2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80" autoAdjust="0"/>
    <p:restoredTop sz="93464" autoAdjust="0"/>
  </p:normalViewPr>
  <p:slideViewPr>
    <p:cSldViewPr>
      <p:cViewPr varScale="1">
        <p:scale>
          <a:sx n="82" d="100"/>
          <a:sy n="82" d="100"/>
        </p:scale>
        <p:origin x="893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3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1" d="50"/>
        <a:sy n="61" d="50"/>
      </p:scale>
      <p:origin x="0" y="-5476"/>
    </p:cViewPr>
  </p:sorterViewPr>
  <p:notesViewPr>
    <p:cSldViewPr>
      <p:cViewPr>
        <p:scale>
          <a:sx n="70" d="100"/>
          <a:sy n="70" d="100"/>
        </p:scale>
        <p:origin x="3389" y="158"/>
      </p:cViewPr>
      <p:guideLst>
        <p:guide orient="horz" pos="3110"/>
        <p:guide pos="2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24498" cy="46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7" tIns="46113" rIns="92227" bIns="46113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3864" y="1"/>
            <a:ext cx="2924497" cy="46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7" tIns="46113" rIns="92227" bIns="461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17676"/>
            <a:ext cx="2924498" cy="46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7" tIns="46113" rIns="92227" bIns="46113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3864" y="9417676"/>
            <a:ext cx="2924497" cy="46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7" tIns="46113" rIns="92227" bIns="4611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5D3703B-2829-483D-B21E-58A529E655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39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7T19:56:29.23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0 230,'3'3,"1"-1,-1 1,1-1,-1 0,1 0,0 0,-1 0,1-1,0 0,0 0,7 2,-2-2,0 0,0 0,0-1,13 0,-13-2,0 0,0 0,0 0,-1-1,1-1,9-4,51-33,-31 17,18-10,-16 10,0 1,63-26,-82 41,0 1,0 1,1 1,-1 1,1 1,33-1,-36 4,36-2,0 3,0 2,70 14,55 15,-113-22,0 3,104 33,-126-29,118 39,-137-52,0 0,0-2,1-1,39-3,-11 0,-27 0,48-9,-56 7,1 1,-1 1,1 0,39 3,102 21,-152-20,0 0,0 1,0 0,0 1,-1 0,10 5,54 37,-29-18,22 20,-43-30,31 19,-46-33,0 1,0-2,1 1,0-1,-1 0,1-1,0 0,11 1,31-1,55-5,-16-1,-77 4,1-2,-1 1,0-2,1 0,15-6,63-29,-64 25,1 1,38-10,-60 21,0-1,0 0,-1 0,1-1,0 1,-1-1,0-1,0 1,0-1,0 0,0-1,-1 1,1-1,6-8,-9 10,0-1,0 1,1 0,-1 0,1 0,0 1,0 0,0-1,0 1,0 0,0 1,8-3,0 2,1 0,-1 0,19 1,-7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6:28:04.498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0,'2191'0,"-1999"11,5 1,636-13,-813 2,-1 1,0 2,-1-1,1 2,22 9,-16-6,46 10,26-9,-1-4,106-7,-55-1,-74 2,88 3,-134 2,0 1,-1 1,0 1,35 15,42 11,-58-23,0-1,1-2,91 0,-31-9,257 3,-200 20,-105-11,62 2,475-10,-293-4,-196 0,115 5,-212-2,-1 1,1 0,-1 1,0 0,1 0,-1 1,12 8,-10-6,-1-1,1 0,1-1,16 5,7-4,1-2,0 0,70-7,-14 1,-34 3,13-1,129 16,21 10,-191-22,0-2,0-1,0-1,51-8,-11 0,211 5,-153 6,620-2,-580-11,11 0,76 12,-241-1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09:29:53.96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0,'6851'0'0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30:03.694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83,'30'-4,"13"-10,45-8,-29 8,-31 9,0 2,1 0,-1 2,46 4,-3-1,21-2,121 15,-173-9,19 3,94 3,-42-10,124-6,-200 0,47-13,3-1,-28 9,111-3,-75 11,82 3,-149 1,1 1,-1 1,0 1,0 1,-1 1,25 13,-35-15,0-1,1 0,0-1,29 3,-33-6,0 0,0 1,0 1,-1 0,1 0,-1 1,0 1,0 0,0 0,16 12,-17-10,1 1,0-2,0 1,0-2,1 1,0-2,19 6,-11-3,-1 1,0 1,20 12,-28-13,0-2,1 0,-1 0,1-1,1 0,-1-1,1-1,-1 0,1 0,17 0,-4-1,37 5,-39-3,46 2,-39-5,-22 0,0-1,1 0,-1 0,0-1,1 0,14-4,-23 5,0-1,1 1,-1-1,0 0,0 0,0 0,0 1,0-1,0 0,0 0,0-1,0 1,0 0,-1 0,1 0,0 0,-1-1,1 1,-1 0,0-1,1 1,-1 0,0-1,0 1,1 0,-1-1,0 1,-1-1,1 1,0 0,0-1,-1-2,0 1,0-1,0 1,-1-1,1 1,-1-1,1 1,-1 0,0 0,-1 0,1 0,-4-3,-4-3,-1 1,0 1,-1 0,0 0,0 1,0 0,-1 1,1 1,-1 0,-1 1,-24-3,-10 2,0 2,-49 4,9 1,-259-15,-235 4,523 13,-102 21,21-1,-33-2,156-22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30:07.68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0 221,'5'-1,"0"0,1 0,-1 0,0-1,0 0,-1 0,1-1,8-5,7-2,23-14,-2-2,75-60,-113 83,4-2,0-1,-1 1,1 1,1-1,-1 1,1 0,0 1,0 0,0 0,0 1,0 0,0 0,1 1,-1 0,1 0,-1 1,11 1,278 42,-147-16,-88-14,0 3,67 26,-91-28,5 2,-31-10,1-1,0 0,1-1,-1-1,14 2,46 0,80-6,-46-1,2226 2,-2312 1,0 1,22 5,-20-3,34 2,3-6,-23 0,0 1,-1 1,65 14,-66-9,1-2,0-1,-1-2,41-3,52 4,-46 6,-32-3,55-1,513-6,-328 1,-270 1,0 1,0 0,0 2,0 0,19 7,-16-5,0 0,1-2,-1-1,1-1,-1-1,1 0,27-5,19 2,-55 2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30:09.03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65,'28'-7,"108"-36,-115 38,-1 2,1 0,0 1,0 1,0 0,32 5,11-2,911-2,-981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30:10.316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44,'38'-8,"-7"-1,34 6,-1 2,1 4,92 14,52 3,-172-19,8 0,-1 2,47 9,-35-2,110 5,58-16,12 1,-145 8,-67-4,0-1,0-2,1 0,-1-2,29-3,118-34,-105 24,-44 10,0-1,39-15,-41 12,1 2,-1 0,1 1,0 1,36-2,109 7,-73 1,285 10,-296-7,-38-4,-1 2,0 2,56 14,-54-7,-30-9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30:13.24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0,'114'4,"157"24,110 41,-59-9,-197-46,0-6,146-9,-97-2,947 3,-1108-1,0 0,-1-1,1-1,0 0,15-7,-15 6,0 0,0 0,0 1,26-2,13 6,-35 0,0-1,0 0,1-1,-1-1,0-1,29-8,-105 2,-103-11,26 2,-190-1,289 19,26-1,0 0,-1 1,1 1,-1 0,1 0,0 1,-12 4,23-6,-1 0,1 0,0 0,0 0,0 0,0 0,0 0,-1 0,1 0,0 0,0 0,0 0,0 0,0 0,-1 0,1 0,0 0,0 0,0 0,0 0,0 0,-1 0,1 0,0 0,0 1,0-1,0 0,0 0,0 0,0 0,0 0,-1 0,1 0,0 1,0-1,0 0,0 0,0 0,0 0,0 0,0 0,0 1,0-1,0 0,0 0,0 0,0 0,0 1,0-1,0 0,0 0,0 0,0 0,0 0,0 0,0 1,0-1,0 0,0 0,1 0,-1 0,0 0,0 0,0 1,0-1,0 0,16 4,22-2,1019 0,-518-4,-76 2,-448 2,0 0,1 1,-1 0,0 1,-1 1,1 0,-1 2,16 8,-4-3,35 12,14-3,-33-11,46 19,5 4,-72-24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3:44:47.147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2,'167'-2,"199"6,-280 5,1 4,165 47,233 70,-365-99,1-5,136 12,230-8,540-30,-997 2,0 1,0 1,45 13,-43-9,0-1,55 4,341-9,-199-5,667 3,-837 2,112 18,54 27,22 4,-164-42,0-4,104-7,-50-1,1483 3,-1446-13,-1-1,1469 14,-740 1,-885-1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13:44:49.737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0,'3267'182'0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13:44:53.321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 0,'7078'208'0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13:45:12.51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 0,'4615'25'0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6:28:16.033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1 154,'21'-1,"1"-2,-1 0,40-12,-38 9,1 1,45-5,-67 10,10 0,-1-1,1 0,0 0,-1-1,1-1,-1 0,1 0,10-6,30-18,-28 14,0 1,33-12,-49 21,1 1,0 0,0 0,-1 1,1 0,0 1,0 0,0 0,0 1,0 0,9 2,86 31,2 0,119 30,-169-51,1-3,0-3,75 1,-102-6,-2 1,-1 1,39 11,20 3,-51-11,69 22,-61-16,19 2,-1-3,2-3,64 1,-28-2,169-1,-81-6,-103 9,-68-7,1 0,-1-1,1-1,-1-1,1 0,-1-1,20-4,-3-2,-16 4,0-1,26-10,-34 11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3:45:14.19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2,'146'-2,"166"4,-166 11,68 0,-180-11,0 1,0 2,42 12,39 5,-27-18,-69-5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3:45:53.998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26,'4'-3,"0"0,0 1,0-1,0 1,1 0,-1 0,0 0,1 1,0-1,-1 1,1 0,0 1,7-1,63 2,-74-1,179 26,-115-15,98 5,71-1,37 1,433-2,-191-15,-483 3,60 10,-56-6,36 2,584 8,-394-18,272 4,-386 4,106 2,-105-9,225 2,-243 6,87 1,941-9,-926 9,19-1,49-20,-110 10,-105 4,-45 6,-12-1,-18-4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13:45:58.290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0,'9248'291'0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3:46:00.191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1,'29'0,"1329"0,-1096 15,58-16,-312 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3:53:59.442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29,'4'-3,"0"0,1 0,-1 0,1 1,0-1,0 1,0 1,0-1,0 0,0 1,0 0,10 0,8-1,39 4,-19 0,-13 0,-1 1,0 1,43 13,-42-9,1-2,62 6,293-12,-254-14,602 15,-673 2,100 18,-6 0,-115-18,235 12,-243-15,34 0,85 10,-96-5,107-5,-67-2,42 0,143 4,-218 4,27 1,184-8,-263 2,1 0,-1 1,1 1,-1-1,18 8,-17-6,1 0,0 0,0-2,14 3,187 17,-166-17,84-2,15 1,198 3,-203-9,-32 4,118-4,-183-3,68-3,-82 7,51-8,-73 8,29-2,1 1,40 4,-8 0,-59-2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13:54:03.056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0 102 0,'4668'0'0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3:54:06.404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27,'142'-14,"87"8,-15 0,216 22,287-4,-457-14,64 2,-302 5,-16-2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13:54:14.34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0,'7215'215'0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3:54:19.464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28,'5'-3,"0"0,1 1,-1 0,1 0,0 1,0 0,-1 0,1 0,0 0,0 1,7 0,6-1,516-9,-323 12,-65-3,372 17,-62 7,41-10,-461-13,-1-2,0 3,-1 0,1 3,66 14,-82-13,0-2,1 0,-1-1,30-1,9 1,1 4,38 1,-89-7,-1 1,1 1,-1-1,0 1,12 5,-11-4,0 0,0-1,1 0,10 1,312-1,-160-4,351-11,-310 2,-68 8,-143 3,13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3:54:22.944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1,'404'10,"-152"8,85-2,-172-12,107 0,-200 8,-57-8,1-1,0-1,22 2,9-5,2 0,0 1,-1 3,84 16,-104-15,-1-1,1-1,0-1,36-4,7 1,183 0,322 4,-495 1,340 7,-250 3,-1 0,-20-15,153 5,-191 15,-79-11,0-2,35 2,230 4,114 2,-208-26,20 0,-106 12,75 3,-59 11,-74 0,-23-4,-24-7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6:28:28.884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1,'10'8,"1"-1,0 1,0-2,1 0,0 0,0-1,0-1,18 5,7 3,-6-2,1-2,0 0,1-2,61 2,136-11,-221 3,348-22,-11-1,-327 21,0-1,0-1,24-8,-26 6,-1 2,1 0,0 1,30-2,-23 6,0 2,-1 0,42 13,26 4,-60-16,0 3,0 0,57 23,-62-21,2 0,-1-2,1-1,-1-1,2-2,50 1,38 5,44 1,1730-11,-1881 0,0 0,-1-1,1 0,0 0,-1-2,18-7,28-8,-50 18,111-21,-103 20,1 2,-1-1,0 2,0 0,1 0,23 7,14 7,0-2,1-2,0-3,85 4,-114-11,1 1,-1 2,39 10,-32-7,42 5,-40-8,153 17,-98-2,-58-12,0 0,41 2,307-6,-191-5,-53 4,148-5,-196-7,18-1,-12 0,-71 8,-1 0,1 1,0 1,36 3,42 14,-51-7,-1-2,68 2,-102-9,0 0,0-1,-1-1,1 0,0 0,-1-1,0-1,22-9,-5 2,-18 7,1-1,-1 0,16-10,-14 8,1 0,0 0,0 1,1 1,0 0,20-4,37-13,-66 20,0-1,-1 0,1 0,-1 0,1-1,-1 0,0 0,0 0,4-6,-6 6,1 0,0 1,0-1,1 1,-1 0,1 0,0 0,-1 1,1-1,0 1,0 0,1 0,7-3,50-6,81-4,-36 6,-80 7,0 2,0 2,0 0,0 1,29 9,-23-6,1 0,55 1,-71-6,-1 2,1-1,-1 2,0 0,33 14,-30-11,0 0,0-2,34 6,23-8,-57-3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13:55:21.744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0,'1232'0'0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13:55:25.079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0,'4447'267'0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3:55:31.395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2,'165'-1,"184"2,-218 12,-83-7,63 1,694-9,-440 3,-351 0,1 1,0 0,22 8,5 0,-6-3,-7-1,0-1,1-1,31 0,2-5,-55 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3:55:34.252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0,'3'3,"0"0,1-1,-1 0,0 0,1 0,0 0,-1 0,1-1,0 1,0-1,6 1,49 4,-8-2,76 15,192 4,-316-23,260-5,-60-2,-81 6,-19-1,114 13,-96 7,-52-7,138 4,-84-9,-63-1,30-6,-61 0,52 4,93 9,1062-12,-999 13,-123-13,-106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13:55:37.639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 0,'2948'127'0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3:55:46.596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0,'842'0,"-806"2,0 1,0 2,0 1,38 12,-66-17,-1 0,1 0,0-1,0 0,-1 0,1-1,14-3,28-2,4 7,-46-1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3:55:53.348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193 181,'898'0,"-718"13,-91-10,97 16,-182-18,167 9,96 14,-101-10,-33-12,5 1,-121 0,1 0,21 9,-21-7,0 0,18 2,82 10,-61-7,117 5,555-16,-596 14,-30-14,82 2,-164 2,0 0,31 10,-35-8,0-1,0 0,0-2,30 2,-34-4,2 0,1-1,-1 0,18-4,-27 3,-1 1,1-1,-1 0,0-1,0 1,0-1,0 0,0-1,-1 1,0-1,1 1,3-6,-5 6,-1 0,1 0,-1 1,0-2,1 1,-2 0,1 0,0-1,1-3,-3 6,0 1,0-1,0 1,0-1,0 1,0-1,0 1,0-1,0 1,0-1,0 1,0-1,-1 1,1-1,0 1,0-1,-1 1,1-1,0 1,-1 0,1-1,0 1,-1 0,1-1,-1 0,-23-4,-304 2,163 6,66-2,-107-3,188 0,0-2,0 0,0-2,1 1,0-2,-23-12,13 6,-36-11,52 21,0 1,0 1,0 0,-19 0,17 2,0-2,-25-3,7-1,1 2,-1 2,-54 3,13 0,-511-2,388-13,32 14,-130-2,57-12,163 7,1-4,0-2,0-4,-73-26,15 12,26 7,64 14,1 1,-81-3,-83 11,86 2,103-2,2-1,0 0,0 1,0 1,0 0,0 1,1 0,-1 1,0 0,1 1,0 0,-13 6,19-7,-1-1,0 0,0-1,0 0,0 0,0 0,0 0,-1-1,1 0,0-1,-9-1,5 1,0 1,0 0,-18 2,26-2,-1 1,1-1,0 1,-1 0,1 0,0 0,-1 0,1 0,0 0,0 1,0-1,0 1,0 0,0-1,1 1,-1 0,0 0,1 0,-2 3,2-4,0 1,0 0,0-1,1 1,-1 0,1 0,-1 0,1 0,-1 0,1 0,0 0,0-1,0 1,0 0,1 0,-1 0,0 0,1 0,-1 0,1 0,1 2,0 0,0 0,1-1,0 0,-1 0,1 1,0-2,0 1,1 0,5 3,4 2,1-1,1 0,-1-1,21 6,4-4,1-1,0-3,0-1,0-1,50-6,2 2,-50 2,0 2,0 2,50 10,-9 7,-31-8,82 11,-75-12,-52-12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15:46:48.25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 0,'695'0'0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5:46:54.03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47,'48'1,"-6"0,0-2,0-2,44-8,-54 6,38-1,25-5,-47 5,0 2,0 2,55 5,-70-2,74 4,0 3,134 30,118 60,-238-68,144 28,-207-53,112-5,-65-3,155 3,-256 0,0-1,1 0,-1 0,0 0,0 0,0-1,0 1,0-1,-1 0,1 0,6-5,-6 4,0 0,0 1,0-1,1 1,-1 0,1 0,-1 1,1-1,8-1,23 2,43 3,-47 0,64-5,-83 0,-2-2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5:46:56.73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1 111,'12'-1,"0"-1,0 0,-1-1,1 0,21-10,-2 2,29-8,0 3,2 3,0 2,0 2,79 1,671 10,-741 1,92 16,-90-8,76 0,3-12,172 10,-14 19,57-19,-244-10,-98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6:28:35.063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1,'4'1,"0"0,0 0,0 0,0 1,-1 0,1-1,0 1,3 4,12 4,8 1,1-2,32 7,-32-12,0-1,0-2,49-4,-7 1,-64 2,10 1,1-1,0 0,0-1,0-1,0-1,-1 0,1-1,-1-1,22-9,-29 9,1 0,0 1,0 0,0 0,0 1,1 1,-1 0,1 0,0 1,-1 0,1 1,0 0,0 1,-1 0,1 1,0 0,16 6,-12-2,1-1,1 0,-1-1,1 0,-1-2,1 0,0 0,23-2,416-2,-247 3,-194-1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5:46:58.91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1,'45'0,"29"-1,121 15,-111-5,0-5,92-6,-40 0,-100 1,-10 0,0 2,0 0,0 1,35 9,-40-7,-1-1,1-1,-1-1,41-3,-40 1,0 0,0 2,0 0,40 8,-5 6,72 21,239 33,-347-68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5:47:06.83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24,'35'0,"1670"0,-1687-1,0-1,27-6,28-2,414 7,-247 5,954-2,-1009 11,8 1,-140-13,1 2,-1 3,0 2,55 13,-48-6,-1-2,108 4,125-15,-126-3,-34 1,138 5,-87 17,-93-8,100-1,332-12,-499 2,1 2,23 4,-21-2,40 1,75 5,17 0,-16 0,-41-1,129 16,-106-10,45 16,-117-20,1-2,77 4,55-1,-105-5,1-4,80-6,-39 0,814 2,-923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5:47:10.11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3,'3'-1,"1"0,-1 1,0 0,1 0,-1 0,1 0,5 1,0 0,1860-1,-1780 4,0 5,151 35,-137-24,389 38,-235-34,80-5,31 5,-195-10,223-11,-197-5,17-9,9 0,467 11,-656-1,42-8,21-2,125 0,133-2,-345 13,411 15,18-5,-290-11,-126 2,0 2,-1 1,40 11,33 6,-92-20,69 8,98 2,99-12,-256 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5:47:11.18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5:47:12.30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0,'1214'0,"-1202"0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15:47:15.58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0,'7643'370'0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5:47:18.81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1,'113'10,"-24"-1,429-5,-290-6,-104 13,-15-1,634-7,-379-5,70 0,451 4,-363 48,-354-35,264-11,-218-7,23 1,264 5,-367 7,30 1,8 0,14 0,-153-11,21 0,1 1,81 14,125 34,344 18,-523-59,-46-4,49-1,-59-7,-9-5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5:47:20.18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1,'40'0,"75"-1,160 20,-77 13,-47-6,238 10,-34-27,45 1,894-10,-1283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6:28:39.018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1 135,'0'-2,"1"1,0-1,-1 1,1-1,0 1,0 0,0 0,0-1,0 1,0 0,0 0,1 0,-1 0,0 0,1 0,-1 1,0-1,1 0,2 0,31-12,31 0,0 3,98-1,-58 5,28-7,76-3,-176 16,1 3,65 12,29 3,425-13,-294-8,-211 2,-1-2,1-2,66-16,-46 7,1 4,1 2,105 2,-51 11,138 24,-145-4,-78-15,76 9,131-15,-163-6,1 4,110 17,-109-8,89 1,-112-9,15 6,-64-6,0-1,1 0,-1-1,0 0,0-1,1-1,-1 0,0-1,0 0,24-8,-7-3,-10 4,0 0,1 1,0 1,0 1,1 1,-1 1,38-1,-36 7,0 0,0 2,-1 1,33 11,-27-7,57 9,-77-18,0 0,0-1,0 0,0-1,0 0,0 0,0-1,-1 0,1-1,-1 1,0-2,11-7,-5 4,1 1,22-9,-19 12,-1 0,1 1,-1 1,1 0,0 1,28 3,107 21,-60-6,128 32,-78-13,-75-26,-48-7,0 0,0 1,-1 1,20 7,-14-1,0-2,0 0,1-1,0-2,1-1,-1 0,41 0,-44-4,0 1,24 5,38 3,574-9,-320-3,-196 14,6-1,-132-10,0 0,27 7,24 2,9-10,-45-1,39 3,-11 8,-39-6,42 4,-14-5,-1 3,65 16,-58-9,68 5,236 21,-280-31,0-4,87-6,-34 0,575 2,-699 0,0 0,0-1,0 0,0 0,0 0,0-1,-1 0,1-1,0 0,-1 0,0-1,0 1,0-2,0 1,0-1,-1 0,0 0,7-7,-8 6,0 2,0-1,1 1,0 0,0 0,0 0,0 1,0 0,1 0,0 1,-1-1,1 1,13-1,-14 1,3-1,-4-2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6:28:41.079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1 334,'635'0,"-564"-3,95-18,-20 2,-120 17,5 0,-1-1,1-2,-1-1,0-1,33-13,-39 12,1 0,28-4,34-11,-78 20,0-1,0 0,0 0,-1-1,1 0,13-12,23-29,-37 37,-1 1,1-1,1 1,0 0,0 1,1 0,-1 1,21-11,-12 11,0 0,1 2,-1 0,1 1,30-2,98 7,-88 0,157 0,61 2,-259-2,0 1,0 1,0 0,-1 1,22 10,-22-8,-1-1,1-1,0 0,0-2,0 1,18-1,119-5,64 2,-191 4,1 0,33 10,-32-6,47 5,-53-9,-1 0,-1 1,43 16,-47-14,1 0,0-2,0 0,1-1,-1-1,24 1,-23-3,-1 1,0 1,1 0,28 11,31 5,11 1,-184-19,33-2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16:28:44.851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 0,'8141'304'0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6:28:48.317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1,'1360'0,"-1298"3,90 15,22 3,106-16,66 4,317 22,567-32,-945 12,8 0,101 1,123-3,-404-18,136-28,-234 35,90-10,0 4,148 9,-107 1,785-2,-900 2,47 8,18 0,-78-8,1-1,-1 2,0 1,0 0,0 1,-1 1,1 1,-2 0,20 12,-6-5,1-1,1-2,0-1,1-1,34 4,-19-4,66 23,-92-24,12 6,1-2,0-2,64 10,357-11,-270-12,-172 3,0 1,0 1,0 0,0 1,24 9,67 33,-13-4,-80-37,10 6,1-2,0-1,0-1,1-1,34 3,47 3,-75-6,1-2,-1-1,57-4,-79 1,0-1,0-1,0 0,0 0,0 0,-1-1,13-9,-12 8,0 1,-1-1,1 1,1 1,-1-1,15-2,-12 3,1-1,-1 0,0 0,-1-1,1 0,-1-1,0 0,13-11,2-7,-20 18,1 0,0 1,0 0,12-8,-5 6,-1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6:28:49.574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23,'1073'0,"-1056"-1,0-1,29-6,-28 4,0 1,23-1,203 19,-204-10,-21-3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7T20:58:39.14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16137 0,'22'0,"-1"2,1 0,-1 1,1 1,-1 1,0 1,-1 1,1 1,-1 1,28 16,80 47,-116-66,1 0,-1 0,1-2,22 6,-20-6,0 1,-1 0,23 11,53 41,18 9,109 41,-179-89,-21-9,1 0,-1-1,2-2,-1 1,1-2,25 4,38 5,-49-8,41 3,-63-8,-1-1,1 0,-1-1,0-1,1 1,-1-2,0 1,12-5,22-14,-1-2,50-35,-32 19,-43 29,-1 1,1 1,1 1,35-9,80-10,-118 24,78-10,103 0,98 13,-101 2,55-4,256 3,-85 39,-54-1,-199-35,125 12,202 18,0-32,521-4,-994 0,0-2,0 0,0-2,0 0,-1-1,28-13,-27 10,1 1,0 1,0 1,1 1,29-3,-19 6,-32 2,-8 0,-60 4,-984 18,-3-88,968 58,-1080-80,405 84,417 6,104-1,-289-3,47-23,-490 20,545 7,355-5,-142-27,109 13,83 14,0 0,0 2,0 0,-24 3,45-2,-1 0,1 0,0 0,-1 0,1 1,0-1,-1 0,1 1,0-1,0 1,0-1,-1 1,1 0,0-1,0 1,0 0,0 0,0 0,0 0,0 0,0 0,1 0,-1 0,0 0,1 0,-1 0,0 0,1 1,-1-1,1 0,0 0,-1 1,1-1,0 0,0 1,0-1,0 0,0 1,0-1,0 0,1 1,0 1,0 2,1 0,0 0,0 0,0-1,1 1,-1-1,1 0,0 1,6 5,1-2,0 0,0-1,0 0,1 0,16 6,2 3,21 9,1-1,1-3,55 15,167 30,-150-44,97 23,-72-11,-122-29,0-2,0-1,46-3,113-17,53-5,-178 20,119 11,-85 3,-1 4,178 52,-139-29,228 34,-211-47,-64-9,203 39,-8 18,-274-70,0-1,0 1,0 0,-1 0,11 8,-16-11,0 1,0 0,0-1,0 1,-1 0,1 0,0 0,0 0,-1-1,1 1,-1 0,1 1,0-1,-1 0,0 0,1 0,-1 0,0 0,0 0,1 0,-1 1,0-1,0 0,0 0,0 0,-1 0,1 1,0-1,0 0,-1 0,1 0,0 0,-1 0,1 0,-1 0,0 0,1 0,-1 0,0 0,0 0,1 0,-3 1,-6 7,-1-1,0 0,-1 0,0-1,-15 8,-67 28,57-28,-222 112,-20 9,220-112,-1-2,-117 26,56-18,82-19,0-1,-76 8,108-17,-1-1,1 1,-1 0,1 0,0 1,-1 0,1 0,0 0,0 1,0 0,1 0,-7 5,-5 2,0 0,-19 6,26-12,0 1,1-1,-1 1,1 1,-1 0,2 0,-1 1,1 0,0 1,-12 14,15-16,-1 0,1 0,-1 0,0 0,-1-1,1 0,-1-1,0 0,0 0,-1 0,1-1,-1 0,0 0,-16 3,-5-1,-2-1,-52-1,55-3,-639-32,7-62,-24-35,70 12,424 89,-2 8,-263 6,-1441 23,1338-10,-185 40,259-6,-946-18,905-18,166 5,-413-4,379-12,-136-1,-428 15,434 1,-70-30,18 0,-731 31,1227-4,-120-19,-77-32,153 29,-75-28,109 27,-44-16,-22-6,146 45,-43-11,0 1,0 3,-64-3,30 11,-178-13,-16 4,231 10,269 0,523 6,-1 35,427-2,-654-15,-251-7,1153 26,-1327-44,369-11,158-25,-150 11,167-23,-453 34,66-10,147-9,328 32,-375 4,2248-2,-2217 14,-102-2,313 17,183 2,-278-17,-15 0,-34-16,237 2,-5 33,-474-14,283 23,-1-20,702-22,-497-2,-376 1,352 3,-43 23,-498-22,205 33,-255-26,0-3,114-4,-39-2,-107 2,0 3,54 13,-57-9,0-2,79 4,666-15,-957 8,-1502 15,767-17,414 10,66-1,-530 35,685-31,256-15,-1 1,1 1,-1 1,1 0,-29 12,36-12,1 0,-1 1,1 0,0 1,0 0,1 0,-1 0,1 1,1 0,0 1,-8 10,4-5,0 1,-21 18,18-19,-20 27,32-39,-12 16,0 2,1 0,1 0,1 1,-11 29,14-29,-2 0,0-1,-2-1,0 0,0 0,-2-1,0 0,-1-1,-1-1,0 0,-1-1,-1-1,-22 14,30-22,-1 0,0 0,0-1,0-1,-1 1,1-2,-1 1,-17 0,-10-1,-43-3,40 0,22 0,-378-24,396 24,-525-58,-178 55,380 6,113 8,-210 36,-23 3,-208-17,386-21,-147 22,40-1,-531-19,355-12,-80 57,445-35,-277 8,1-28,352-3,-1880-3,1532 18,44-1,-149-17,2-33,-185-36,76 15,579 44,-88-27,-57-9,-540-33,700 75,-32-1,-203-28,-14-13,86 21,0-1,-52 1,170 17,-119-6,30 3,-25-1,-344 16,573-1,-1 0,1-1,-1 1,1-1,-1 0,-7-3,12 4,0 0,-1 0,1 0,0-1,-1 1,1 0,0 0,-1 0,1-1,0 1,0 0,-1 0,1-1,0 1,0 0,-1 0,1-1,0 1,0 0,0-1,0 1,0 0,-1-1,1 1,0 0,0-1,0 1,0 0,0-1,0 1,0 0,0-1,0 1,0-1,1 0,1-1,-1 1,0-1,0 1,0 0,1 0,-1 0,1 0,-1 0,1 0,-1 0,3-1,10-4,-1 0,1 1,0 1,20-4,72-8,-102 16,483-31,8 35,769 56,-27-12,1203-34,-2295-10,886 3,-631-33,-49 2,713 15,-638 11,521-2,-232 37,-594-28,685 72,18 1,-361-61,-4-1,129 44,-174-16,-122-21,178 19,-250-2,-7-1,-144-37,1-2,99-9,137-29,-123 10,198 2,3 24,-127 0,-230-2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7T19:56:38.012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1 170,'52'0,"-3"2,1-4,70-9,186-33,342-26,-294 42,273 12,-426 17,-182 0,0 1,1 0,-1 1,35 12,74 33,-37-12,-59-26,1-2,1-1,-1-2,46 2,-71-6,-1 1,0 0,0 0,0 1,0 0,0 0,0 0,-1 1,0 0,12 9,-12-8,1 0,0 0,0-1,0 0,0 0,1-1,0 0,-1 0,9 1,7-2,0-1,0-1,-1-1,1 0,0-2,36-10,-28 8,1 1,44 0,-59 7,-18 1,-10 0,-24 3,-1-2,0-1,0-2,-40-3,64 1,-182-7,-39 0,-131 15,-241 0,373-23,-40 0,258 16,-1 0,1 1,-1 1,1 0,0 1,0 1,0 0,0 1,1 0,-22 15,25-16,1-1,-1 0,0-1,-1 0,1 0,-1-1,1-1,-20 1,-35 7,57-7,0 1,0 0,0 0,-10 7,10-5,0-1,0 0,-16 5,14-7,1 0,-1 2,1-1,-1 1,1 0,0 1,1 0,-11 8,-107 83,121-92,0 0,0 0,-1-1,0 0,1 0,-1 0,0-1,0 0,-9 2,-2-1,-36 2,35-4,0 0,-24 6,16-1,0-1,-45 1,60-7,20-3,25-2,256-14,6 19,-153 2,341 18,-405-14,72 1,182 18,-209-7,152 2,-259-20,0-1,-1-1,1 0,-1-1,0-1,18-7,-16 5,-1 1,1 0,1 2,25-3,67 7,11 0,-109-2,-1 1,0-1,0-1,0 0,0-1,0 0,17-10,-12 5,1 1,0 1,0 0,1 1,0 1,0 1,0 1,0 0,0 1,30 2,332 3,-372-3,1 0,0-1,-1 0,1-1,15-5,-8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8T20:45:10.90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0,'5764'0'0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8T20:45:15.82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54,'9'0,"0"1,0 1,0 0,17 5,5 2,11-1,0-2,52 0,88-6,-82-2,871 10,-569-4,-70-2,12 13,-184-7,43 3,274 6,209-17,264-1,-486-12,114 0,1202 14,-1323-34,-413 28,0-3,-1-1,0-2,45-18,-74 22,1 1,0 1,1 0,-1 1,1 1,0 0,0 1,24 1,25 1,-31-1,51 7,8 14,-78-17,-1 0,0 1,-1 1,1 0,-1 1,0 0,0 1,19 13,-21-11,0-1,1 0,0-1,0-1,1 1,-1-2,2 0,-1-1,0 0,1-1,0 0,0-1,-1-1,22 0,-25-1,37 1,-43-1,1 1,-1-1,0 1,0 0,0 1,0-1,0 1,6 3,0 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8T20:45:18.29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0,'10649'78'0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8T20:45:24.00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226 184,'7'1,"-1"-1,1 1,-1 1,11 3,11 2,180 34,84 14,-165-28,-20-3,18 9,-43-9,162 25,-110-24,-127-24,37 8,44 15,-29-8,116 18,-103-22,-1-1,23 3,-14 6,25 5,-66-16,-1 1,51 21,27 8,-103-37,-1 1,1-2,-1 0,1 0,0-1,19-3,-30 3,1 0,-1-1,0 0,0 1,1-1,-1 0,0 0,0-1,0 1,0 0,0-1,2-1,19-24,-8 9,1 1,0 2,34-26,44-21,-35 28,1 3,82-30,134-32,-155 54,109-59,-213 91,15-10,-15 9,0 0,20-7,-18 8,-14 3,-14 2,-21 5,0 1,-54 16,29-6,-61 6,-145 9,208-25,-79 9,-174 9,-118-33,343 2,-104-26,122 21,-222-58,164 39,26 2,70 22,0 0,0 2,-1 0,-49-5,-138 13,81 1,2-3,-160 2,202 6,-12 0,81-6,-1 2,1 0,-28 9,-15 3,46-13,1 1,0 0,0 2,1-1,-1 2,1 0,0 0,-17 12,-10 7,31-20,1 0,0 1,0 0,0 1,1 0,-11 11,11-10,1 0,-1-1,-18 12,18-14,1 1,0 0,0 0,0 0,1 1,-6 7,9-9,-45 69,41-62,1 0,0 1,1 0,-5 16,10-28,0-1,0 1,0 0,0-1,0 1,0-1,0 1,1 0,-1-1,0 1,0 0,0-1,1 1,-1-1,0 1,1-1,-1 1,0-1,1 1,-1-1,1 1,-1-1,1 0,-1 1,1-1,-1 1,1-1,-1 0,1 0,0 1,-1-1,1 0,-1 0,1 0,0 0,-1 0,1 0,0 0,0 0,33 2,-25-2,59 1,16 1,-68 0,-1 2,0 0,0 0,0 2,0 0,21 12,26 10,-24-15,0-2,1-2,0-2,49 4,161-3,-217-8,830-1,-473-29,-314 17,17-2,-77 14,1 0,0 1,29 3,-29 0,65 9,88 3,-104-15,33 1,-80 2,1 0,-1 2,0 0,-1 1,20 9,26 9,-29-15,1-2,0-1,0-2,50 0,-48-2,47 7,-58-5,1-1,44-1,-31 0,-33-1,0-1,1 1,-1-1,0-1,10-1,-10 0,-5-1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8T20:45:26.55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93,'56'-1,"59"-9,120-7,2 16,-136 1,736-8,373 5,-709 4,-147 0,398-3,-410-9,0 0,133 22,161 86,-458-67,1-7,223-1,611-28,-165 6,-514 12,-53 1,540-13,-693-2,205-29,-224 11,148-23,2 22,357 43,-388-8,374-7,-406-8,607 11,-330-2,-10-13,-310-5,150-30,216-42,-30 49,1 28,-404 4,84 3,-131 3,-1 1,0 3,55 18,-47-12,73 13,127-11,-20-3,23 18,-240-30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8T20:45:28.44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66,'17'0,"221"-2,-1-17,-184 12,318-30,58 44,-103 1,437-8,-756 0,1 1,0 0,0 0,-1 1,1 0,-1 1,1 0,9 5,-4-3,13 3,-14-5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8T20:45:34.24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0,'20656'154'0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8T20:45:35.78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1 143,'15'-1,"22"-3,10-2,276 2,262 4,-306 3,-247-3,193-2,-2-19,-207 17,0-1,-1 0,1-1,-1-1,25-14,-24 12,0 0,0 1,1 1,26-7,-17 9,1 2,40-1,55 6,-76 0,232 7,-254-8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8T20:46:31.362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4456 39,'0'0,"1"0,-1-1,0 1,0 0,0 0,0-1,0 1,0 0,0-1,0 1,0 0,0 0,0-1,0 1,0 0,0-1,0 1,0 0,0-1,0 1,0 0,0 0,0-1,-1 1,1 0,0 0,0-1,0 1,0 0,-1 0,1 0,0-1,0 1,0 0,-1 0,1 0,0 0,0-1,-1 1,1 0,-1 0,-12-8,1 4,1 1,0 0,-1 1,-15-2,-51 0,55 3,-787 15,783-13,-503 48,437-32,-28 1,-71 1,-114 6,205-24,31-2,-78 10,-126 21,67-18,110-9,-18 7,4 1,-84 11,101-8,0-4,-113-2,117-9,-172 1,198 7,21-2,30-3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8T20:46:32.639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38,'5'1,"-1"0,0 1,0-1,0 1,0-1,0 1,7 5,4 1,0-2,0-1,0 0,1-1,26 3,67 1,-79-6,362 2,-227-5,-95-3,0-3,88-20,71-8,199 30,-256 7,-92-2,9 2,127-15,-160 5,1 3,0 2,89 8,-134-4,29 3,81-1,-108-5,-4-1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7T19:56:43.679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131 282,'77'0,"124"18,-183-16,0 0,1-1,-1-1,0 0,0-1,0-1,0-1,0-1,0 0,32-14,85-41,-73 30,1 3,70-19,-42 24,117-11,97 7,-138 14,385-13,2 23,-255 2,136 27,-262 2,-17-2,-123-22,0 2,-1 1,51 21,-51-16,1-3,0-1,48 9,-62-17,-12-2,-1 1,1 0,-1 0,0 0,0 1,1 0,-1 0,7 4,-12-2,-7-1,-13 0,-245 4,180-8,-506 14,181-1,-237-11,343-2,285 1,-1 1,0 0,1 1,-1 1,1 1,0 1,0 0,-17 8,-137 55,140-58,-1-1,1-2,-50 4,-325-6,231-7,77 3,-11 0,-114-14,-222-3,403 16,42 0,-8 0,0 0,0 1,0 0,-12 2,22-3,-1 0,0 0,0 0,0 0,0 0,0 1,0-1,0 0,1 0,-1 0,0 0,0 0,0 0,0 0,0 0,0 0,0 0,0 1,0-1,0 0,0 0,1 0,-1 0,0 0,0 0,0 1,0-1,0 0,0 0,0 0,0 0,0 0,0 0,0 1,0-1,0 0,0 0,-1 0,1 0,0 0,0 0,0 1,0-1,0 0,0 0,0 0,0 0,0 0,0 0,0 0,0 0,-1 0,1 1,0-1,0 0,0 0,0 0,0 0,0 0,0 0,-1 0,9 2,-1 0,1 0,-1-1,1 1,0-2,15 0,3 1,424 10,204 13,-180 20,109 8,3-32,-310-35,-45 0,285 12,-342 19,-87-5,-72-11,0-1,0 0,0 0,0-2,0 0,0-1,23-9,-16 6,-1 1,32-5,3 6,83 6,-62 0,-48 1,53 9,-12 0,-46-9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8T20:46:41.51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8T20:46:43.20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48 24543,'5808'0'0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8T20:46:49.91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26 24575,'89'-6'0,"-22"0"0,29 0 0,60-1 0,609 7 0,-730 2 0,0 1 0,45 11 0,-45-7 0,1-1 0,44 0 0,128 3 0,-145-5 0,-46-2 0,0 0 0,25 8 0,-24-5 0,27 4 0,-38-9 0,-1 1 0,0-1 0,0 0 0,1-1 0,-1 0 0,0 0 0,0 0 0,9-3 0,105-33 0,-97 32 0,0 1 0,1 2 0,32-1 0,19 6 0,98 17 0,-122-14 0,-30-4 0,0 1 0,32 9 0,-33-8 0,0 0 0,37 3 0,-22-4 0,36 1 0,-52-4 0,-1 1 0,1 1 0,0 1 0,-1 0 0,29 9 0,65 39 0,-74-31 0,59 20 0,-30-22 0,-46-13 0,0 0 0,0 2 0,25 11 0,-29-11 0,1 0 0,0-1 0,36 6 0,8 3 0,-30-7 0,0-1 0,1-2 0,-1-1 0,1-2 0,41-1 0,-33 0 0,1 2 0,61 14 0,-72-12 0,26 3 0,-32-5 0,0 1 0,0 1 0,29 10 0,-23-5 0,1-1 0,0-2 0,0 0 0,1-3 0,0-1 0,49-1 0,33 5 0,-28-1 0,-61-4 0,45 9 0,-45-6 0,45 3 0,128-8 0,-125-1 0,-93 0 25,-1-2 1,1 0-1,0-1 0,-29-10 0,-33-8-1516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8T20:46:55.91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24453,'2643'51'0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8T21:10:43.740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1 260,'1'-2,"0"0,1 0,-1 0,1 1,0-1,0 1,-1-1,1 1,0 0,0 0,0 0,1 0,-1 0,0 0,0 0,0 1,1-1,2 0,7 0,0 0,15 0,-17 1,504 0,-222 1,-206 6,-8 0,293-6,-191-2,-63-6,-12 0,39-6,10 0,816 14,-789-14,-16 0,-29 12,136-6,-211 3,69-8,-59 4,120 1,-139 5,86-15,-24 2,1 1,32-2,-84 11,92-4,1039 10,-972-19,-156 10,47-9,38-3,196 17,-193 4,607-1,-748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8T21:10:47.684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1 452,'2'0,"0"0,0-1,0 1,0-1,0 0,-1 1,4-3,5-1,9-1,1 1,0 1,33-2,63 5,-51 2,1606-2,-1126-27,-74 1,-347 26,166-10,120-18,-293 22,68-1,73-8,-164 7,-45 5,200-10,1161 14,-1246-15,-4 1,731 14,-848-3,48-8,9-1,-74 8,41-9,-44 7,-1 1,41-3,58 2,10-1,-53 7,150-6,136-5,-242 11,-72-1,168-7,-155 3,69 3,18 0,-123-1,0-1,0-1,40-12,-33 6,1 1,0 2,0 1,0 2,37 0,-47 3,0-2,0-1,42-11,-2-1,256-43,-291 56,0 2,31 1,-21 1,-28-1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8T21:10:51.422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0 284 0,'7594'-283'0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8T21:39:01.159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 0,'5627'48'0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8T21:40:59.946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1,'101'-1,"106"3,-115 5,25 1,750-8,-422-1,-366 5,81 14,20 1,201-15,-211-6,-25 1,156 3,-185 5,34 1,-102-7,60 9,-32 0,78-1,77-10,-90 0,8 0,188 2,-45 12,-157-7,91 3,-53 6,-57-2,272 2,1129-15,-1493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8T21:41:02.611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58,'8'-1,"-1"0,0 0,1-1,-1 0,0 0,12-5,25-8,6 7,0 2,63 0,-73 5,663-4,-419 6,1200-1,-1224 14,-44-1,-66-9,421 6,8-10,-393 16,-21-1,-74-14,54 2,-49 1,-24-2,0 3,84 17,-85-9,0-3,73 1,146-10,-136-3,718 2,-771 7,-1 0,543-8,-627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7T19:56:47.513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495 368,'3'-1,"-1"1,0-1,0 1,0-1,0 0,0 0,0 0,3-2,11-6,8 4,1 1,-1 1,1 1,0 1,28 3,-6-1,-12-1,400-4,-3-28,340-40,-669 68,146 14,78 13,175 21,-156-8,-243-24,127 31,42 6,109 11,24 2,-316-51,104 7,137-3,-76-2,-227-12,25 1,55-5,-91 0,-1 0,0-2,-1 1,1-2,23-12,-19 10,-1 0,36-11,245-68,-240 68,-39 14,0 1,-1 1,39-2,-20 3,-35 2,0-1,0 1,1-1,-1 1,0-1,0 0,0 0,0 0,0-1,0 1,0-1,-1 1,1-1,0 0,-1 0,4-4,-4 4,-1 0,0 0,0 0,0-1,0 1,-1 0,1-1,0 1,-1 0,0-1,1 1,-1 0,0-1,0 1,0-1,-1 1,1 0,-1-1,1 1,-1 0,0-1,-1-2,-1-1,0 0,0 0,0 0,-1 0,1 1,-1 0,-1-1,1 2,-1-1,0 0,0 1,-6-4,2 2,-1 1,1 0,-2 0,1 1,0 1,-18-5,-9 2,0 2,0 2,-49 2,73 0,-1427 5,824-7,242-11,87 0,-723 9,577 5,363-3,-1-4,1-3,-109-28,95 16,-143-16,56 34,108 4,-93-10,-11-13,-215-2,-230 25,561-3,-60-11,71 7,0 1,-80 2,95 7,5 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8T21:41:05.866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17,'2166'0,"-2045"-8,-20 1,179 6,-146 2,-86 1,59 10,-58-5,51 1,379-8,-200-1,-131 9,2-1,-84-7,22-1,109 13,-86 11,-38-6,26 10,-65-17,56 11,98-2,-165-16,0 1,37 12,-3-1,6-1,71 5,-97-14,70 19,-66-13,48 7,40-6,12 1,134 7,3-21,-106 0,-148 1,61-3,-76 2,0 0,0-1,0 0,0-1,0 0,-1-1,9-4,7-3,-1 1,2 1,-1 1,1 1,1 1,38-3,-33 4,69-6,82-9,19-1,-22 21,-73 1,-93-1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8T21:41:08.341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 0,'6308'114'0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8T21:41:25.785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779 117,'94'-1,"182"7,-242-2,1 3,41 12,12 3,158 26,-221-43,157 36,-81-20,157 12,-120-19,-76-6,221 31,70 22,4-23,-75-18,243 8,1391-29,-1722-6,-36 1,-103 2,-2-2,84-20,49-7,-32 5,-66 10,-9 0,-46 9,39-5,192-4,4 18,-118 1,-148-1,0 0,0 0,0 0,0 0,0 0,0-1,0 1,0-1,0 0,2 0,-4 0,0 1,0 0,0 0,1 0,-1 0,0 0,0-1,0 1,0 0,0 0,0 0,1-1,-1 1,0 0,0 0,0 0,0-1,0 1,0 0,0 0,0 0,0-1,0 1,0 0,0 0,0-1,0 1,0 0,0 0,0 0,0-1,0 1,-1 0,-11-11,-17-6,-2 2,0 1,-54-17,28 11,-53-17,-2 3,-187-29,192 47,-135-1,-331 18,527 2,-58 9,-33 2,-265-25,349 9,-409-14,151 9,269 4,-142-12,-215-17,-3 32,180 1,-1803-1,1981 2,-60 11,-24 1,95-11,1 1,-35 9,-14 3,-25 8,74-15,-61 8,-140-4,-44-13,254 1,1 1,-1 1,1 2,0 0,-33 12,-89 37,136-50,9 0,16 1,34 6,185 32,-169-34,108 1,479-11,-636 2,0 1,0 1,19 5,-15-3,31 4,-38-8,24 2,48 9,-75-9,0 1,-1 0,17 8,-15-6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8T21:41:34.001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1,'1121'0,"-990"9,-64-3,-18-2,76 17,-70-10,1-2,72 1,115-8,-126-3,476 1,-558-2,1-2,57-13,9-1,296 3,-362 15,-14 0,-5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8T21:41:36.760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89,'2'-4,"0"1,1-1,-1 1,1 0,0 0,0 0,0 0,0 0,1 0,-1 1,1 0,-1 0,1 0,4-2,7-2,1 1,21-4,-8 2,-6 1,0 2,0 1,28-1,71 4,-46 1,156 9,-170-6,-35-4,49 9,-42-5,-1-1,1-2,35-2,-11 0,393 0,-427 3,0 0,35 8,-30-4,33 2,232-6,-154-4,400 3,-533-2,-1 1,1-1,-1 0,1 0,-1 0,0-1,7-3,1-1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8T21:41:42.056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14,'99'-1,"110"3,-6 27,-134-17,-26-5,0-2,45 0,792-5,-848-2,57-10,0 0,234 8,-183 6,1094-2,-1180-3,94-17,-94 11,89-4,741 13,-363 1,1117-1,-1520 7,-1 0,-96-7,-1 1,1 0,33 8,-20-1,0-3,54 3,70-8,-85-2,-13 3,65-3,-70-5,-32 3,25 0,-25 2,0 0,27-8,-29 5,1 1,33-1,-40 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8T21:41:44.231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0,'1556'15'0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8T21:41:53.543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18,'6'1,"0"-1,0 1,12 4,6 0,19 1,-12-1,39 1,655-6,-337-1,-232-5,-3-1,1312 7,-669 0,-575 14,-17 1,243-15,-220-1,-203 0,-1-1,38-9,-36 6,45-4,-57 8,-1-1,0 0,0 0,12-5,-10 3,4-1,0 2,1 0,27-1,59 5,-39 1,1217-1,-646-2,-618 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8T21:41:58.455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1,'4075'0,"-3947"8,-23-1,-72-4,-1 1,47 12,-50-9,0-2,1 0,38 0,1038-7,-722 3,-362-3,1 0,36-9,19-2,52 8,-2-1,219 0,-211 7,405-1,-431-7,-16 0,298 5,-204 3,-169-1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8T21:42:01.894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0,'4152'43'0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7T19:56:51.934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16 284,'64'0,"199"-3,1-21,278-83,-141 26,3 22,-280 50,153 8,122 33,-327-24,-2 3,96 28,-102-23,0-2,0-3,1-3,0-2,74-5,-79-1,-8-2,1 2,0 3,80 15,168 28,4-28,-219-11,0 5,87 22,-98-20,1-4,81 1,155-11,-149-3,1246 2,-797 1,-1530-11,815 7,-803-10,248 63,595-42,-238 16,-113 13,119 10,-32 4,288-45,-685 99,301-6,99-19,239-62,-163 9,-4-29,216 0,1-2,0-1,0-3,-68-24,71 22,0 2,-63-11,-22-6,73 13,-82-27,83 22,1-2,-44-30,-53-25,46 29,58 27,-48-19,-45-16,-14-6,85 38,56 22,1 0,-1-1,1 1,-1 0,1 0,-1 0,0-1,1 1,-1 0,1-1,-1 1,1-1,0 1,-1-1,1 1,-1-1,1 1,0-1,-1 1,1-2,8-3,26 2,-31 3,464-1,29 52,-212-15,462 39,-352-66,-98-8,-126 21,-37-3,68-6,0-8,236-25,-285 3,115-7,390 29,-9 25,15-6,-639-26,0 0,1-1,-1-2,29-8,44-8,-5 13,101 4,-38 2,-139 2,1-1,-1-1,0-1,0 0,0-1,0-1,0 0,-1-1,0 0,19-12,-26 13,1 0,0 1,0 0,1 1,-1 0,1 1,-1 0,1 0,11 0,14 0,44 4,-26 0,-28 0,1 1,31 7,-48-8,16 3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09:25:19.291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 0,'3448'101'0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5:28.474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1,'932'0,"-921"1,1 0,-1 0,15 5,18 3,-29-7,0 2,0-1,18 8,-19-5,0-2,1 0,23 3,43-2,-46-3,0 0,38 9,-24-2,0-2,57 1,101-9,-76-1,1783 2,-1887 1,46 9,-43-5,35 1,562-4,-302-4,336 2,-648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5:47.721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43,'58'0,"365"-15,3-12,2 27,-166 2,-246-2,34 0,1 1,83 14,-17 4,196 8,124-26,-200-4,993 3,-1218 1,-1 1,0-1,0 2,0 0,19 7,16 4,33 3,158 11,-208-26,11 0,0 1,0 2,43 12,-51-10,51 6,20 3,-54-4,0-2,1-3,90 3,698-12,-456 3,-361 0,0 1,24 6,-24-4,42 2,411-7,-465 0,1 0,-1 0,0-1,10-3,26-5,-34 10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5:50.490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0 146,'12'-9,"-1"0,1 1,0 1,1 0,-1 1,19-7,4-2,-19 9,1 0,-1 2,1 0,-1 1,1 0,0 1,19 1,-13 0,0-1,0-1,23-6,-11 1,1 1,-1 1,45 0,109 7,-73 1,134 19,-27-2,558-17,-380-4,661 2,-999 4,0 2,96 23,-18-3,-61-14,211 40,-66 8,-190-53,0-2,1-1,-1-2,1-1,37-5,10 2,1793 2,-1862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09:25:52.982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8 0,'7422'0'0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09:25:57.284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 0,'3932'20'0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5:59.011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81,'462'-19,"-84"-5,2 25,-138 1,-230-2,7 1,0-1,0-1,1-1,-1-1,30-8,-20 4,0 1,0 1,1 1,0 2,54 2,-69 0,-2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6:01.117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1,'83'0,"107"-1,208 27,504 54,-596-84,154 6,-258 14,24 3,-156-16,16 2,156-12,-220 3,0-1,42-15,-46 13,1 1,-1 1,1 0,28-2,263 3,52-4,-47 0,-265 8,-77 0,-9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6:02.491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1 168,'160'-1,"185"-27,-206 14,-1 7,209 15,836 35,-1068-46,190-27,108-48,-236 42,-98 25,1 4,0 3,84 8,-28-1,-79-2,110 20,51 26,-152-31,-25-7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6:03.785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1 130,'305'1,"317"-3,-302-7,220-2,642 12,-1103-5,104-17,-109 11,7 0,91-15,-155 22,0-1,0-1,23-9,-32 7,-4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7T19:56:56.155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0,'7790'141'0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09:27:13.770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0,'4609'223'0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7:15.937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1 149,'21'0,"498"0,-500-1,0-2,-1 0,1 0,-1-2,32-12,-30 10,1 0,0 1,38-4,170 7,-13 1,-175-1,48-5,2 5,130 10,-163-3,0-3,0-3,66-10,-76 7,8-1,64-15,-64 10,0 2,1 3,96 1,-69 4,-31 0,-1 2,1 2,54 10,67 31,-142-33,0-2,0-1,0-1,1-2,63 2,15-9,-109 2,-6-1,4 1,-7-2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7:18.301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64,'327'-11,"-28"1,-184 11,77-2,-170-1,-1-2,34-9,29-4,13 11,148 9,-58 2,-14-8,203 7,-77 21,88-15,-255-12,25-8,6-1,138 12,-295-1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7:37.578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0,'6'4,"-1"-1,1 1,1-1,-1 0,0-1,1 0,7 2,7 3,40 14,119 25,67-7,-234-37,25 2,1-1,69-6,77-18,20-2,210 20,-63 3,-224-6,94-2,-93 9,215-2,-233-5,108-2,-109 8,246 9,-254-2,134-9,-205 0,54 3,-48 0,-33-1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7:40.498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0 133,'4'-2,"-1"-1,0 1,1 0,-1 0,1 0,0 0,-1 0,1 1,0 0,0 0,7-1,52-3,-23 2,153-13,239 12,-291 6,16-1,586-9,-614 2,186-14,-49 0,-62 6,-76 6,-1 5,1 6,-1 5,138 27,-33-8,-112-15,28 0,295-15,-352-4,0-5,121-30,-155 30,1 2,0 3,64-1,176 16,-190-1,133 4,32 11,-92-4,-29-5,124 4,118-28,-215 3,-94 6,-53 0,-1-2,0-2,41-12,-43 11,17-3,0 3,58-1,-1-1,-60 5,61 2,-101 2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7:44.265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0 142,'13'-1,"-1"-1,0 1,13-5,26-3,92 4,0 7,0 5,157 29,-282-33,19 3,40 1,-64-7,1 0,-1-1,1-1,-1 0,1-1,18-7,26-10,-20 4,0 3,1 1,1 2,64-8,25 11,81-8,-88-6,-73 11,-1 3,76-3,112 8,207 5,-350 4,33 0,488 0,-457 0,77 0,-104-5,81-3,-204 1,34-2,67-11,-71 6,1 3,1 0,-1 3,55 4,149 31,-29-2,-23-13,268 52,-364-54,1-3,1-5,180-5,-29-37,-207 29,352-22,-318 21,-53 2,0 1,35 2,488 12,-362-14,-177 2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7:45.785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50,'10'-4,"0"1,0 1,0-1,0 2,1-1,11 1,8-2,39-8,-15 3,77-4,342 13,-468-1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7:49.808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1 119,'30'6,"0"-1,0-2,36 1,93-9,-145 4,140-14,202-47,-331 57,46-7,1 4,130 1,-59-4,-8 1,-60 12,120 21,21 2,-150-23,103-9,55 2,-39 4,-139-1,1 2,0 2,64 12,-59-6,0-2,0-2,86-6,-82-8,-42 7,0 0,28-2,-37 5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7:53.051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84,'966'-14,"-729"20,204-9,304-15,-537 19,-133-1,444-17,-453 14,1 3,-1 4,113 19,35 2,262-20,-268-7,-137-1,78-14,-7 0,355 9,-439 11,8 0,0-2,102-12,-81-4,-39 5,1 2,59-1,-19 11,93 14,-69-8,18 4,-31-2,125-2,-219-8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09:27:56.742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0 105 0,'5520'-104'0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7T19:57:03.833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0 426,'114'-3,"0"-4,139-27,-80 4,223-9,554 39,-923 0,543 13,396 4,-724-17,295-2,-29-55,-29 2,198 52,-344 6,1604-3,-1581 29,-28 0,-41-16,140 0,-364-18,0-3,75-20,-11 2,-12 5,-1-6,145-53,-223 67,0 1,1 2,0 1,0 2,70-3,321 11,-180 2,84-6,-1-22,150-8,1 34,-190 1,-178-1,222 30,-110 15,-107-23,69 12,363 2,-387-26,44 2,86 1,33 2,-149-17,94 2,-196 3,117 22,-109-8,-36-6,0-3,52 4,-35-10,194 18,-238-17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7:59.832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0 109,'35'-8,"-8"1,504-40,-387 38,253-21,-291 24,0 5,136 15,-151-8,122-7,-6 4,-17 0,112-10,70 6,-186 5,114 9,52 9,-273-19,95-10,-93 7,151 6,-224-5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8:03.429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1 137,'9'-1,"0"-1,0 0,0 0,0 0,13-7,15-3,102-20,1 5,2 7,201-3,-272 21,-32 0,0 1,0 2,57 10,-60-2,-24-6,1 1,0-2,16 2,224 2,-250-6,-7 1,3-1,-9 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8:04.676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1 139,'316'-14,"-51"1,-163 12,107-4,-159 1,-1-2,59-14,-34 1,1 3,144-10,-127 19,27 0,-47 7,-64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8:06.945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31,'76'-11,"194"1,-132 6,718-1,-475 7,-378-2,-4 1,-11 2,-18 1,-4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8:08.286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36,'314'-1,"333"3,-379 9,265-5,-359-32,-126 17,1 1,91-2,-117 11,-34-1,-21 2,-6 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8:09.308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37,'459'-9,"-401"5,72-12,-88 11,0 2,69 4,-34 1,-67-2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8:16.778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1,'43'9,"-11"-2,139 14,268-2,-307-25,183 3,-238 5,83-9,55 1,-158 8,98 18,-142-18,0-1,1-1,-1 0,1 0,15-4,-16 3,1-1,0 2,-1 0,25 3,-31-2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8:18.693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52,'73'7,"633"-18,-163 10,-380 15,-86-5,88-2,-135-9,1-2,52-13,-53 9,0 2,55-4,35 0,11-1,54 4,-138 6,0 2,89 14,-13-1,-4-4,158 9,-180-13,-93-6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7T20:01:25.151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7T20:08:49.46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10629 169,'1442'0,"-1060"-13,-89 2,478 9,-64 0,10-45,172-18,-698 54,176-6,480 39,465 69,-810-43,-284-25,0-10,337-23,-164-12,-120 7,51 7,-113 6,4-12,50-1,472 16,-826 11,-29-1,-199 21,-335 27,-7-29,534-25,-151 6,-474 22,-872 31,386-65,-113 0,793 14,-24 0,-1889-11,1264-4,-3466 2,3926 56,602-39,-194 28,-362 37,533-71,-172 7,268-15,-123 21,-65 31,170-34,-114 27,-171 36,318-76,-92 4,-60-13,97-1,-1278 1,1367 3,0 0,-37 9,-3 0,59-10,-8 0,23 1,577-1,-292-3,315 17,-106-2,1379-10,-975-5,-690 1,246 3,-203 13,-70-2,-65-6,409 13,1572-19,-978-3,846 2,-1730 14,-37 0,573-11,-399-5,2603 2,-2728-15,-19 0,402 15,-300 1,-197-12,-37 2,710-61,-681 56,137-23,-189 18,0 3,0 5,92-2,1538 16,-1631-4,95 3,-78 12,-62-8,44 3,-58-9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7T19:57:06.199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0 157,'755'-16,"-652"4,161-38,-170 28,2 4,99-5,186 23,-37 2,-223-11,-71 3,0 3,56 4,-38 9,0 2,108 35,-11-2,213 49,-277-61,-55-17,91 18,-114-30,56 10,161 5,153-20,-369 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7T20:08:53.41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0,'15494'0'0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7T20:08:56.22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86,'103'1,"317"-12,842-36,-577 34,-127 0,1564 10,-1093 5,3706-2,-4704 2,-1 2,1 1,-1 1,53 18,17 4,-32-10,-45-11,0-1,0-1,0-1,31 2,347-6,-154-2,-4-12,-33 0,-53 12,165 20,103-5,-328-14,-54-1,61-10,-58 5,51-1,196-14,-124 6,-95 11,301-27,-79 23,-256 9,-16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7T20:08:59.16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 0,'13068'-29'0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7T20:11:14.30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7T21:05:23.50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0 115,'2'4,"0"0,-1 0,2 0,-1-1,0 1,1-1,-1 0,1 1,0-1,0-1,0 1,0 0,1-1,-1 1,1-1,0 0,-1 0,1-1,0 1,0-1,0 0,0 0,0 0,0 0,1-1,-1 0,0 0,0 0,0 0,7-1,77-20,-30 7,100-12,136 23,-150 6,4883-4,-4875-2,257-40,-229 21,190 3,-112 7,90-2,1370 13,-820 3,995-2,-1483 27,-370-23,492 24,2619-31,-1770 4,-1318 2,85 15,-53-5,144 7,-186-17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7T21:05:26.45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1 227 0,'16848'-226'0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7T21:05:33.05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18390 1,'40'0,"71"2,-98-1,1 1,-1 1,1 0,-1 0,25 11,-34-12,0 1,0-1,-1 1,1-1,0 1,-1 0,0 0,0 1,0-1,0 1,0-1,-1 1,0 0,1 0,-1 0,-1 0,1 0,-1 1,1-1,0 6,0 7,0 1,-1-1,-3 34,1-34,1-13,0 0,0 0,0-1,0 1,1 0,-1-1,1 1,0 0,0-1,1 1,-1-1,1 1,0-1,-1 0,1 0,1 1,-1-1,0-1,1 1,0 0,-1-1,1 1,6 3,3 0,1 0,-1-1,1 0,1-1,16 4,-15-5,1 1,-1 1,15 7,-28-11,0 0,0 0,0 1,0-1,0 0,0 1,0-1,-1 1,1-1,-1 1,1 0,1 3,-3-4,1 0,-1 0,0-1,0 1,0 0,0 0,0 0,0 0,0 0,-1 0,1 0,0-1,0 1,-1 0,1 0,0 0,-1-1,1 1,-1 0,1 0,-1-1,0 1,1 0,-1-1,0 1,1-1,-1 1,0-1,1 1,-1-1,0 1,0-1,-1 1,-14 7,-1 1,0-2,0-1,-19 5,-76 14,25-11,-136 5,-92-18,-91 6,-308 8,276-12,170 24,17 0,221-26,-22 1,-90 13,6 8,18-5,44-8,-34 1,0-4,-110-8,82-1,-3945 2,3529 15,11 0,-609-16,652-14,37 0,-1567 14,968 3,-9-18,-6 4,713 13,300-4,1-3,-62-14,-69-7,130 23,-109-12,131 11,-56 1,59 3,-70-10,33 1,0 4,-141 5,97 3,37-4,-89 4,157 1,0-1,0 1,1 1,0 0,-17 9,-22 7,22-11,0-1,0-1,-1-2,-38 2,153 10,365 38,164-42,-410-15,722 19,-146-5,-691-12,309 27,-218-9,906 23,3373-44,-3110 3,-558 15,-80 0,468-15,-529-1,-391 16,-25 0,617-14,-405-3,824 2,-1075 14,-25 0,517-11,-353-5,-75 1,298 3,-274 10,83 2,373-15,-715 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7T21:05:35.61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0,'21225'0'0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7T21:05:41.97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0,'12279'425'0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7T21:05:46.55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85,'92'0,"437"4,-3 25,-284-4,451 30,-381-47,457 18,593 27,-612-43,1116 7,-1197-31,-40 0,480-13,-778 0,20 0,-37 23,187-14,-212-22,210-16,-56 53,76-4,323 1,-620 20,513 19,1309-35,-1350-24,-246 4,82-22,-408 32,162 3,-226 9,-28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16:27:55.607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24,'442'0,"-430"0,-1-2,1 1,17-6,28-4,321 9,-197 4,1337-2,-1504 1,0 0,0 1,16 4,34 5,52 0,35 1,-136-11,-1 1,1 0,0 1,24 9,31 6,-6-12,0-3,68-6,-21 1,854 2,-947 1,0 1,28 6,-27-4,-1-1,28 1,-31-4,0 1,0 0,0 1,25 7,-14-4,0-1,1-2,-1 0,1-2,30-3,14 1,83 2,-141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7T21:05:59.31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0,'1880'0,"-1561"26,-79-2,491 35,-541-33,111 7,205-31,-249-4,403 2,-637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7T21:06:01.19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0,'323'0,"1383"12,136 55,-806-33,-372-7,-3 20,-501-34,872 91,-683-64,-132-16,370 37,1-32,872-35,243 6,-1280-37,-356 29,30-6,-9 2,136-3,-130 16,-68-1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7T21:06:02.64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1 145,'50'-3,"0"-2,86-21,-40 7,156-21,366-9,242 47,-442 5,359 25,17 1,3719-31,-4490 2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7T21:06:04.69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0,'1703'0,"-848"35,-674-25,243 7,-158-7,1439 5,-1073-29,211-2,1656 17,-2051 37,-192-9,18-12,86 8,489 53,-643-67,161 13,-194 4,45 3,210-28,-235-6,899 3,-1067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7T21:06:15.15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20749 1 0,'646'323'0,"-1292"0"0,1292-646 0,-22041 323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7T21:06:19.71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0,'17529'0'0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20:12:38.5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24575,'177'11'0,"3"0"0,460-12 0,-624 3 0,0-1 0,-1 2 0,0 0 0,0 1 0,17 6 0,-16-4 0,-1-2 0,0 0 0,1 0 0,-1-2 0,19 1 0,-13-1 0,0 0 0,33 8 0,-12-2 0,1 1 0,-27-5 0,0-1 0,0-1 0,18 1 0,-2-3 0,0 2 0,49 8 0,-34-3 0,0-3 0,0-2 0,58-4 0,-13 0 0,2141 2 0,-2191 2 0,42 7 0,39 2 0,1480-10 0,-756-3 0,-718 14 0,-86-7 0,46 1 0,-62-6 0,16-1 0,0 2 0,71 11 0,-76-7 0,0-1 0,71-4 0,-59 0 0,-37 1 0,0 0 0,0 1 0,0 1 0,0 0 0,18 8 0,-15-5 0,0-2 0,32 7 0,331 33 0,-226-13 0,-113-21 0,0-1 0,0-2 0,81 3 0,818-13 0,-507 5 0,-410-3 0,0-2 0,0 0 0,39-11 0,-37 7 0,1 1 0,31-2 0,40-4 0,-60 6 0,54-1 0,-75 7 0,10 0 0,0 0 0,0-2 0,-1 0 0,40-10 0,34-9 0,-38 10 0,-7-6 0,-41 12 0,0 1 0,1 1 0,18-4 0,-3 4 0,0 2 0,0 0 0,0 2 0,-1 1 0,1 1 0,28 8 0,-34-7 0,0-1 0,24 1 0,-24-3 0,-1 1 0,24 5 0,-31-4 0,0-1 0,0-1 0,27-1 0,-28-1 0,-1 1 0,1 0 0,-1 1 0,25 6 0,50 33 0,-36-22-1365,-37-15-5461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20:12:53.4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1 127 24575,'34'2'0,"-1"2"0,1 1 0,42 12 0,9 2 0,383 56 0,-389-68 0,126-4 0,-8-2 0,219 39 0,-403-37 0,1 0 0,0 1 0,20 8 0,-22-7 0,-1-1 0,1 0 0,0-1 0,0 0 0,15 1 0,305-2 0,-162-5 0,-118 4 0,-15 1 0,42-5 0,-77 3 0,-1 0 0,1-1 0,0 1 0,0 0 0,-1-1 0,1 1 0,0-1 0,-1 1 0,1-1 0,-1 0 0,1 1 0,-1-1 0,1 0 0,-1 0 0,1 0 0,-1 0 0,0-1 0,0 1 0,1 0 0,-1-1 0,0 1 0,0 0 0,0-1 0,1-2 0,-1-1 0,0 0 0,0 0 0,0 0 0,-1 0 0,1 0 0,-2-10 0,1 12 0,-1 0 0,1 0 0,0-1 0,0 1 0,0 0 0,0-1 0,0 1 0,1 0 0,0 0 0,-1-1 0,1 1 0,0 0 0,1 0 0,-1 0 0,1 0 0,-1 0 0,1 1 0,0-1 0,0 0 0,0 1 0,4-5 0,4 1 0,0 1 0,0 1 0,0-1 0,0 2 0,1-1 0,-1 1 0,1 1 0,0 0 0,14-1 0,16 2 0,49 3 0,-19 0 0,597-2 0,-654-1 0,-1 0 0,0-1 0,17-5 0,-16 4 0,0 0 0,0 1 0,16-1 0,112 5 0,102-4 0,-173-8 0,-47 5 0,0 2 0,30-1 0,2436 5 0,-2328 10 0,-2 1 0,811-13 0,-940 2 0,46 9 0,-46-5 0,44 1 0,-31-6 0,-1 2 0,48 8 0,-29-2 0,0-4 0,104-5 0,-56-1 0,-90 1 0,-1-2 0,0 0 0,1 0 0,25-10 0,-19 6 0,44-7 0,200-24 0,-257 35 0,-1 0 0,0 0 0,0-1 0,-1-1 0,1 0 0,-1 0 0,13-9 0,40-18 0,-49 26 0,0 0 0,1 0 0,0 2 0,0 0 0,0 0 0,1 2 0,-1 0 0,1 1 0,-1 1 0,1 0 0,0 1 0,20 5 0,-7 0 0,-16-4 0,0 0 0,-1 2 0,1 0 0,-1 0 0,0 1 0,0 1 0,-1 0 0,15 9 0,-6-1 0,1-1 0,0-1 0,0-1 0,2-1 0,-1-1 0,1-2 0,34 8 0,-12-7 0,2-3 0,92 0 0,-90-7 0,-1 3 0,0 2 0,0 1 0,65 16 0,-68-8 0,-1 2 0,2-3 0,-1-2 0,96 7 0,242-19 0,-339 1 0,50-8 0,-13 0 0,-49 6 0,1-1 0,-1-2 0,0-1 0,-1-1 0,58-26 0,-77 30 0,-1 1 0,0 1 0,1 0 0,0 1 0,0 0 0,13 0 0,46-7 0,-39 3 0,1 2 0,-1 1 0,1 2 0,41 4 0,-1-1 0,782-2 0,-843-1 0,0 0 0,0-1 0,17-5 0,-16 4 0,0 0 0,23-2 0,73-5 0,14-1 0,-112 10 0,0 1 0,0-2 0,0 1 0,0-2 0,0 1 0,13-6 0,-19 6 0,1 0 0,-1 1 0,0-1 0,0 2 0,1-1 0,-1 1 0,0 0 0,1 0 0,12 2 0,0 3 0,35 12 0,-40-12 0,0 0 0,0-1 0,1-1 0,-1 0 0,17 1 0,-6-3-115,41 0 359,-60-1-393,-1 0-1,0-1 1,0 0 0,0 0-1,0 0 1,0 0-1,0-1 1,-1 0-1,9-4 1,-2-4-6677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9:29:24.75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44,'0'-2,"0"0,1 0,-1 1,0-1,1 0,-1 0,1 1,0-1,0 0,-1 1,1-1,0 1,0-1,1 1,-1-1,0 1,0 0,1 0,-1 0,1-1,-1 1,1 0,-1 1,1-1,0 0,-1 0,1 1,0-1,-1 1,1-1,0 1,2 0,8-2,1 1,-1 1,21 1,-18-1,64 1,-34-2,1 2,0 2,53 10,-71-8,1-2,1-2,53-3,-14 0,1100 2,-1135 2,40 6,25 2,326-10,-414 1,1 0,-1 1,16 4,31 4,35 0,-62-5,45 0,-21-5,16-1,120 13,-112-4,158-6,-116-4,405 2,-518 1,0 0,0 0,0 1,0 0,0 0,0 1,-1 0,1 0,13 9,29 12,-33-21,0 0,0 0,0-2,0 0,0-1,31-3,9 0,1105 2,-587 2,-566 0,0 0,0 1,-1-1,1 2,0 0,15 7,-18-7,0 0,0-1,1 1,-1-1,1 0,0-1,-1 0,1 0,0 0,0-1,-1 0,1 0,0-1,8-1,4-3,1 1,-1 0,1 2,0 0,24 1,-33 1,1-1,-1-1,19-5,-18 4,0 1,1 0,13-1,9 3,-2-1,41 4,-66-2,0 1,-1 0,1 1,-1 0,10 5,27 9,-31-14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09:29:28.12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 0,'6812'0'0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21374" cy="493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7" tIns="46113" rIns="92227" bIns="46113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0741" y="1"/>
            <a:ext cx="2921373" cy="493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7" tIns="46113" rIns="92227" bIns="461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35537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0846" tIns="45423" rIns="90846" bIns="45423"/>
          <a:lstStyle/>
          <a:p>
            <a:endParaRPr lang="en-GB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7805" y="4691153"/>
            <a:ext cx="4946506" cy="444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7" tIns="46113" rIns="92227" bIns="461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dirty="0" err="1"/>
              <a:t>Click</a:t>
            </a:r>
            <a:r>
              <a:rPr lang="hu-HU" noProof="0" dirty="0"/>
              <a:t> to </a:t>
            </a:r>
            <a:r>
              <a:rPr lang="hu-HU" noProof="0" dirty="0" err="1"/>
              <a:t>edit</a:t>
            </a:r>
            <a:r>
              <a:rPr lang="hu-HU" noProof="0" dirty="0"/>
              <a:t> Master text </a:t>
            </a:r>
            <a:r>
              <a:rPr lang="hu-HU" noProof="0" dirty="0" err="1"/>
              <a:t>styles</a:t>
            </a:r>
            <a:endParaRPr lang="hu-HU" noProof="0" dirty="0"/>
          </a:p>
          <a:p>
            <a:pPr lvl="1"/>
            <a:r>
              <a:rPr lang="hu-HU" noProof="0" dirty="0" err="1"/>
              <a:t>Second</a:t>
            </a:r>
            <a:r>
              <a:rPr lang="hu-HU" noProof="0" dirty="0"/>
              <a:t> </a:t>
            </a:r>
            <a:r>
              <a:rPr lang="hu-HU" noProof="0" dirty="0" err="1"/>
              <a:t>level</a:t>
            </a:r>
            <a:endParaRPr lang="hu-HU" noProof="0" dirty="0"/>
          </a:p>
          <a:p>
            <a:pPr lvl="2"/>
            <a:r>
              <a:rPr lang="hu-HU" noProof="0" dirty="0" err="1"/>
              <a:t>Third</a:t>
            </a:r>
            <a:r>
              <a:rPr lang="hu-HU" noProof="0" dirty="0"/>
              <a:t> </a:t>
            </a:r>
            <a:r>
              <a:rPr lang="hu-HU" noProof="0" dirty="0" err="1"/>
              <a:t>level</a:t>
            </a:r>
            <a:endParaRPr lang="hu-HU" noProof="0" dirty="0"/>
          </a:p>
          <a:p>
            <a:pPr lvl="3"/>
            <a:r>
              <a:rPr lang="hu-HU" noProof="0" dirty="0" err="1"/>
              <a:t>Fourth</a:t>
            </a:r>
            <a:r>
              <a:rPr lang="hu-HU" noProof="0" dirty="0"/>
              <a:t> </a:t>
            </a:r>
            <a:r>
              <a:rPr lang="hu-HU" noProof="0" dirty="0" err="1"/>
              <a:t>level</a:t>
            </a:r>
            <a:endParaRPr lang="hu-HU" noProof="0" dirty="0"/>
          </a:p>
          <a:p>
            <a:pPr lvl="4"/>
            <a:r>
              <a:rPr lang="hu-HU" noProof="0" dirty="0" err="1"/>
              <a:t>Fifth</a:t>
            </a:r>
            <a:r>
              <a:rPr lang="hu-HU" noProof="0" dirty="0"/>
              <a:t> </a:t>
            </a:r>
            <a:r>
              <a:rPr lang="hu-HU" noProof="0" dirty="0" err="1"/>
              <a:t>level</a:t>
            </a:r>
            <a:endParaRPr lang="hu-HU" noProof="0" dirty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80701"/>
            <a:ext cx="2921374" cy="49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7" tIns="46113" rIns="92227" bIns="46113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0741" y="9380701"/>
            <a:ext cx="2921373" cy="49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7" tIns="46113" rIns="92227" bIns="4611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D090BF0-B366-4E92-B12B-441B371928F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24285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unoosa.org/pdf/gadocs/A_8420E.pdf" TargetMode="External"/><Relationship Id="rId4" Type="http://schemas.openxmlformats.org/officeDocument/2006/relationships/hyperlink" Target="http://www.unoosa.org/pdf/limited/c2/AC105_C2_L010E.pdf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19195" algn="l"/>
                <a:tab pos="1438389" algn="l"/>
                <a:tab pos="2157584" algn="l"/>
                <a:tab pos="287677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19195" algn="l"/>
                <a:tab pos="1438389" algn="l"/>
                <a:tab pos="2157584" algn="l"/>
                <a:tab pos="287677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19195" algn="l"/>
                <a:tab pos="1438389" algn="l"/>
                <a:tab pos="2157584" algn="l"/>
                <a:tab pos="287677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19195" algn="l"/>
                <a:tab pos="1438389" algn="l"/>
                <a:tab pos="2157584" algn="l"/>
                <a:tab pos="287677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19195" algn="l"/>
                <a:tab pos="1438389" algn="l"/>
                <a:tab pos="2157584" algn="l"/>
                <a:tab pos="287677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498255" indent="-227114" defTabSz="4463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9195" algn="l"/>
                <a:tab pos="1438389" algn="l"/>
                <a:tab pos="2157584" algn="l"/>
                <a:tab pos="287677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52483" indent="-227114" defTabSz="4463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9195" algn="l"/>
                <a:tab pos="1438389" algn="l"/>
                <a:tab pos="2157584" algn="l"/>
                <a:tab pos="287677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06712" indent="-227114" defTabSz="4463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9195" algn="l"/>
                <a:tab pos="1438389" algn="l"/>
                <a:tab pos="2157584" algn="l"/>
                <a:tab pos="287677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60940" indent="-227114" defTabSz="4463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9195" algn="l"/>
                <a:tab pos="1438389" algn="l"/>
                <a:tab pos="2157584" algn="l"/>
                <a:tab pos="287677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15A57C53-D65E-42D2-8703-754404A34262}" type="slidenum">
              <a:rPr lang="hu-HU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</a:t>
            </a:fld>
            <a:endParaRPr lang="hu-HU" altLang="fr-F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9775"/>
            <a:ext cx="4935537" cy="3703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590" y="4691644"/>
            <a:ext cx="5393379" cy="4443804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4497" indent="-212920" eaLnBrk="1">
              <a:spcBef>
                <a:spcPct val="0"/>
              </a:spcBef>
              <a:tabLst>
                <a:tab pos="719195" algn="l"/>
                <a:tab pos="1438389" algn="l"/>
                <a:tab pos="2157584" algn="l"/>
                <a:tab pos="2876779" algn="l"/>
                <a:tab pos="3595973" algn="l"/>
                <a:tab pos="4315168" algn="l"/>
                <a:tab pos="5034363" algn="l"/>
              </a:tabLst>
            </a:pPr>
            <a:endParaRPr lang="hu-HU" altLang="fr-FR" sz="2000" dirty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906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4794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540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6909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3749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6107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3832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8218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25A26-B4E0-946F-0AF9-5174CE8F9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96D785A8-ABBF-B387-5BD6-F85BD986D4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5EF7700B-C78F-9E3F-5A59-A770CCC2F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Forrás MNL OL </a:t>
            </a:r>
            <a:endParaRPr lang="en-GB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88A34F3-E372-22E6-B90A-3D66FCEE8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5029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2180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Forrás MNL OL 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6598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7152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1748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„Miután a szuperhatalmak álláspontjai közeledtek, a Közgyűlés, 1959. december 12. napján kelt 1472A (XIV) számú határozatában huszonnégy tagra bővítette és állandó testületté alakította át a világűrbizottságot, melynek egyik alapvető feladataként a világűr kutatásából esetlegesen eredő jogi problémák természetének tanulmányozása nyert rögzítést.7 Hazánk ekkor vált a világűrbizottság tagjává, és mint látni fogjuk, a kárfelelősségi egyezmény megalkotásának egyik meghatározó szereplőjévé lépett elő.”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7940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43294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23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BAD0C7A-51FE-1E4E-30AC-3BB260319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08089"/>
            <a:ext cx="3156798" cy="2669204"/>
          </a:xfrm>
          <a:prstGeom prst="rect">
            <a:avLst/>
          </a:prstGeom>
        </p:spPr>
      </p:pic>
      <p:graphicFrame>
        <p:nvGraphicFramePr>
          <p:cNvPr id="9" name="Táblázat 8">
            <a:extLst>
              <a:ext uri="{FF2B5EF4-FFF2-40B4-BE49-F238E27FC236}">
                <a16:creationId xmlns:a16="http://schemas.microsoft.com/office/drawing/2014/main" id="{761006D3-C08E-58A7-AF2F-EB921E477707}"/>
              </a:ext>
            </a:extLst>
          </p:cNvPr>
          <p:cNvGraphicFramePr>
            <a:graphicFrameLocks noGrp="1"/>
          </p:cNvGraphicFramePr>
          <p:nvPr/>
        </p:nvGraphicFramePr>
        <p:xfrm>
          <a:off x="1123686" y="3434502"/>
          <a:ext cx="4494742" cy="368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4742">
                  <a:extLst>
                    <a:ext uri="{9D8B030D-6E8A-4147-A177-3AD203B41FA5}">
                      <a16:colId xmlns:a16="http://schemas.microsoft.com/office/drawing/2014/main" val="964841134"/>
                    </a:ext>
                  </a:extLst>
                </a:gridCol>
              </a:tblGrid>
              <a:tr h="368883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90693" marR="90693" marT="45479" marB="45479"/>
                </a:tc>
                <a:extLst>
                  <a:ext uri="{0D108BD9-81ED-4DB2-BD59-A6C34878D82A}">
                    <a16:rowId xmlns:a16="http://schemas.microsoft.com/office/drawing/2014/main" val="695521068"/>
                  </a:ext>
                </a:extLst>
              </a:tr>
            </a:tbl>
          </a:graphicData>
        </a:graphic>
      </p:graphicFrame>
      <p:graphicFrame>
        <p:nvGraphicFramePr>
          <p:cNvPr id="11" name="Táblázat 10">
            <a:extLst>
              <a:ext uri="{FF2B5EF4-FFF2-40B4-BE49-F238E27FC236}">
                <a16:creationId xmlns:a16="http://schemas.microsoft.com/office/drawing/2014/main" id="{0FA2CF6F-A0E4-CD0A-B32F-8E5B1000F346}"/>
              </a:ext>
            </a:extLst>
          </p:cNvPr>
          <p:cNvGraphicFramePr>
            <a:graphicFrameLocks noGrp="1"/>
          </p:cNvGraphicFramePr>
          <p:nvPr/>
        </p:nvGraphicFramePr>
        <p:xfrm>
          <a:off x="1123685" y="3434502"/>
          <a:ext cx="4494745" cy="368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106">
                  <a:extLst>
                    <a:ext uri="{9D8B030D-6E8A-4147-A177-3AD203B41FA5}">
                      <a16:colId xmlns:a16="http://schemas.microsoft.com/office/drawing/2014/main" val="4240276164"/>
                    </a:ext>
                  </a:extLst>
                </a:gridCol>
                <a:gridCol w="642106">
                  <a:extLst>
                    <a:ext uri="{9D8B030D-6E8A-4147-A177-3AD203B41FA5}">
                      <a16:colId xmlns:a16="http://schemas.microsoft.com/office/drawing/2014/main" val="3274190149"/>
                    </a:ext>
                  </a:extLst>
                </a:gridCol>
                <a:gridCol w="642106">
                  <a:extLst>
                    <a:ext uri="{9D8B030D-6E8A-4147-A177-3AD203B41FA5}">
                      <a16:colId xmlns:a16="http://schemas.microsoft.com/office/drawing/2014/main" val="2307290929"/>
                    </a:ext>
                  </a:extLst>
                </a:gridCol>
                <a:gridCol w="642106">
                  <a:extLst>
                    <a:ext uri="{9D8B030D-6E8A-4147-A177-3AD203B41FA5}">
                      <a16:colId xmlns:a16="http://schemas.microsoft.com/office/drawing/2014/main" val="3241411441"/>
                    </a:ext>
                  </a:extLst>
                </a:gridCol>
                <a:gridCol w="642106">
                  <a:extLst>
                    <a:ext uri="{9D8B030D-6E8A-4147-A177-3AD203B41FA5}">
                      <a16:colId xmlns:a16="http://schemas.microsoft.com/office/drawing/2014/main" val="464799650"/>
                    </a:ext>
                  </a:extLst>
                </a:gridCol>
                <a:gridCol w="642106">
                  <a:extLst>
                    <a:ext uri="{9D8B030D-6E8A-4147-A177-3AD203B41FA5}">
                      <a16:colId xmlns:a16="http://schemas.microsoft.com/office/drawing/2014/main" val="1936072759"/>
                    </a:ext>
                  </a:extLst>
                </a:gridCol>
                <a:gridCol w="642106">
                  <a:extLst>
                    <a:ext uri="{9D8B030D-6E8A-4147-A177-3AD203B41FA5}">
                      <a16:colId xmlns:a16="http://schemas.microsoft.com/office/drawing/2014/main" val="4267103454"/>
                    </a:ext>
                  </a:extLst>
                </a:gridCol>
              </a:tblGrid>
              <a:tr h="368883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90693" marR="90693" marT="45479" marB="45479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90693" marR="90693" marT="45479" marB="45479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90693" marR="90693" marT="45479" marB="45479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90693" marR="90693" marT="45479" marB="45479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90693" marR="90693" marT="45479" marB="45479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90693" marR="90693" marT="45479" marB="45479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90693" marR="90693" marT="45479" marB="45479"/>
                </a:tc>
                <a:extLst>
                  <a:ext uri="{0D108BD9-81ED-4DB2-BD59-A6C34878D82A}">
                    <a16:rowId xmlns:a16="http://schemas.microsoft.com/office/drawing/2014/main" val="164857183"/>
                  </a:ext>
                </a:extLst>
              </a:tr>
            </a:tbl>
          </a:graphicData>
        </a:graphic>
      </p:graphicFrame>
      <p:graphicFrame>
        <p:nvGraphicFramePr>
          <p:cNvPr id="12" name="Táblázat 11">
            <a:extLst>
              <a:ext uri="{FF2B5EF4-FFF2-40B4-BE49-F238E27FC236}">
                <a16:creationId xmlns:a16="http://schemas.microsoft.com/office/drawing/2014/main" id="{77A457AF-AC5A-064B-CF22-8C4E47AEDA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186832"/>
              </p:ext>
            </p:extLst>
          </p:nvPr>
        </p:nvGraphicFramePr>
        <p:xfrm>
          <a:off x="0" y="8181193"/>
          <a:ext cx="6784843" cy="1425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69263">
                  <a:extLst>
                    <a:ext uri="{9D8B030D-6E8A-4147-A177-3AD203B41FA5}">
                      <a16:colId xmlns:a16="http://schemas.microsoft.com/office/drawing/2014/main" val="592223151"/>
                    </a:ext>
                  </a:extLst>
                </a:gridCol>
                <a:gridCol w="969263">
                  <a:extLst>
                    <a:ext uri="{9D8B030D-6E8A-4147-A177-3AD203B41FA5}">
                      <a16:colId xmlns:a16="http://schemas.microsoft.com/office/drawing/2014/main" val="4147188113"/>
                    </a:ext>
                  </a:extLst>
                </a:gridCol>
                <a:gridCol w="1812575">
                  <a:extLst>
                    <a:ext uri="{9D8B030D-6E8A-4147-A177-3AD203B41FA5}">
                      <a16:colId xmlns:a16="http://schemas.microsoft.com/office/drawing/2014/main" val="4205953804"/>
                    </a:ext>
                  </a:extLst>
                </a:gridCol>
                <a:gridCol w="126160">
                  <a:extLst>
                    <a:ext uri="{9D8B030D-6E8A-4147-A177-3AD203B41FA5}">
                      <a16:colId xmlns:a16="http://schemas.microsoft.com/office/drawing/2014/main" val="484085005"/>
                    </a:ext>
                  </a:extLst>
                </a:gridCol>
                <a:gridCol w="969263">
                  <a:extLst>
                    <a:ext uri="{9D8B030D-6E8A-4147-A177-3AD203B41FA5}">
                      <a16:colId xmlns:a16="http://schemas.microsoft.com/office/drawing/2014/main" val="3284365187"/>
                    </a:ext>
                  </a:extLst>
                </a:gridCol>
                <a:gridCol w="969263">
                  <a:extLst>
                    <a:ext uri="{9D8B030D-6E8A-4147-A177-3AD203B41FA5}">
                      <a16:colId xmlns:a16="http://schemas.microsoft.com/office/drawing/2014/main" val="4264363797"/>
                    </a:ext>
                  </a:extLst>
                </a:gridCol>
                <a:gridCol w="969263">
                  <a:extLst>
                    <a:ext uri="{9D8B030D-6E8A-4147-A177-3AD203B41FA5}">
                      <a16:colId xmlns:a16="http://schemas.microsoft.com/office/drawing/2014/main" val="4245474337"/>
                    </a:ext>
                  </a:extLst>
                </a:gridCol>
              </a:tblGrid>
              <a:tr h="142500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1400" b="0" dirty="0">
                          <a:solidFill>
                            <a:schemeClr val="tx2"/>
                          </a:solidFill>
                          <a:effectLst/>
                        </a:rPr>
                        <a:t>A/AC.105/C.2/L.10</a:t>
                      </a:r>
                    </a:p>
                  </a:txBody>
                  <a:tcPr marL="50380" marR="50380" marT="75798" marB="75798"/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en-GB" sz="1400" b="0" dirty="0">
                          <a:solidFill>
                            <a:schemeClr val="tx2"/>
                          </a:solidFill>
                          <a:effectLst/>
                        </a:rPr>
                        <a:t>1964</a:t>
                      </a:r>
                    </a:p>
                  </a:txBody>
                  <a:tcPr marL="50380" marR="50380" marT="75798" marB="75798"/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en-GB" sz="1400" b="0" dirty="0">
                          <a:solidFill>
                            <a:schemeClr val="tx2"/>
                          </a:solidFill>
                          <a:effectLst/>
                        </a:rPr>
                        <a:t>Hungary: Proposed draft agreement concerning liability for damage caused by the launching of objects into outer space</a:t>
                      </a:r>
                    </a:p>
                  </a:txBody>
                  <a:tcPr marL="50380" marR="50380" marT="75798" marB="75798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GB" sz="1400" b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</a:p>
                  </a:txBody>
                  <a:tcPr marL="50380" marR="50380" marT="75798" marB="75798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GB" sz="1400" b="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</a:p>
                  </a:txBody>
                  <a:tcPr marL="50380" marR="50380" marT="75798" marB="75798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GB" sz="1400" b="0" u="none" strike="noStrike" dirty="0">
                          <a:solidFill>
                            <a:schemeClr val="tx2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PDF-E</a:t>
                      </a:r>
                      <a:endParaRPr lang="en-GB" sz="1400" b="0" dirty="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50380" marR="50380" marT="75798" marB="75798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endParaRPr lang="en-GB" sz="1400" b="0" dirty="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50380" marR="50380" marT="75798" marB="75798"/>
                </a:tc>
                <a:extLst>
                  <a:ext uri="{0D108BD9-81ED-4DB2-BD59-A6C34878D82A}">
                    <a16:rowId xmlns:a16="http://schemas.microsoft.com/office/drawing/2014/main" val="2414942848"/>
                  </a:ext>
                </a:extLst>
              </a:tr>
            </a:tbl>
          </a:graphicData>
        </a:graphic>
      </p:graphicFrame>
      <p:sp>
        <p:nvSpPr>
          <p:cNvPr id="14" name="Szövegdoboz 13">
            <a:extLst>
              <a:ext uri="{FF2B5EF4-FFF2-40B4-BE49-F238E27FC236}">
                <a16:creationId xmlns:a16="http://schemas.microsoft.com/office/drawing/2014/main" id="{440184DA-06E8-A30A-2290-0E9BD5F8FD11}"/>
              </a:ext>
            </a:extLst>
          </p:cNvPr>
          <p:cNvSpPr txBox="1"/>
          <p:nvPr/>
        </p:nvSpPr>
        <p:spPr>
          <a:xfrm>
            <a:off x="3371057" y="4841935"/>
            <a:ext cx="3413787" cy="2663525"/>
          </a:xfrm>
          <a:prstGeom prst="rect">
            <a:avLst/>
          </a:prstGeom>
          <a:noFill/>
        </p:spPr>
        <p:txBody>
          <a:bodyPr wrap="square" lIns="90846" tIns="45423" rIns="90846" bIns="45423">
            <a:spAutoFit/>
          </a:bodyPr>
          <a:lstStyle/>
          <a:p>
            <a:r>
              <a:rPr lang="hu-HU" b="0" dirty="0">
                <a:latin typeface="+mj-lt"/>
              </a:rPr>
              <a:t>„</a:t>
            </a:r>
            <a:r>
              <a:rPr lang="en-GB" b="0" dirty="0">
                <a:latin typeface="+mj-lt"/>
              </a:rPr>
              <a:t>Three draft conventions were submitted to the Sub-Committee in 1964: one proposed by the delegation of Belgium; one proposed by the delegation of Hungary; ed hy the </a:t>
            </a:r>
            <a:r>
              <a:rPr lang="en-GB" b="0" dirty="0" err="1">
                <a:latin typeface="+mj-lt"/>
              </a:rPr>
              <a:t>delerstin</a:t>
            </a:r>
            <a:r>
              <a:rPr lang="en-GB" b="0" dirty="0">
                <a:latin typeface="+mj-lt"/>
              </a:rPr>
              <a:t> of </a:t>
            </a:r>
            <a:r>
              <a:rPr lang="en-GB" b="0" dirty="0" err="1">
                <a:latin typeface="+mj-lt"/>
              </a:rPr>
              <a:t>Relgim</a:t>
            </a:r>
            <a:r>
              <a:rPr lang="en-GB" b="0" dirty="0">
                <a:latin typeface="+mj-lt"/>
              </a:rPr>
              <a:t> ne ed hy the d and one proposed by the delegation of the United States of America. They </a:t>
            </a:r>
            <a:r>
              <a:rPr lang="en-GB" b="0" dirty="0" err="1">
                <a:latin typeface="+mj-lt"/>
              </a:rPr>
              <a:t>forned</a:t>
            </a:r>
            <a:r>
              <a:rPr lang="en-GB" b="0" dirty="0">
                <a:latin typeface="+mj-lt"/>
              </a:rPr>
              <a:t> an invaluable basis for the Sub-Committee's work on a complex subject in a difficult field.</a:t>
            </a:r>
            <a:r>
              <a:rPr lang="hu-HU" b="0" dirty="0">
                <a:latin typeface="+mj-lt"/>
              </a:rPr>
              <a:t>”</a:t>
            </a:r>
          </a:p>
          <a:p>
            <a:r>
              <a:rPr lang="en-GB" b="0" dirty="0">
                <a:latin typeface="+mj-lt"/>
                <a:hlinkClick r:id="rId5"/>
              </a:rPr>
              <a:t>https://www.unoosa.org/pdf/gadocs/A_8420E.pdf</a:t>
            </a:r>
            <a:r>
              <a:rPr lang="hu-HU" b="0" dirty="0">
                <a:latin typeface="+mj-lt"/>
              </a:rPr>
              <a:t> </a:t>
            </a:r>
            <a:r>
              <a:rPr lang="hu-HU" b="0" dirty="0" err="1">
                <a:latin typeface="+mj-lt"/>
              </a:rPr>
              <a:t>Speech</a:t>
            </a:r>
            <a:r>
              <a:rPr lang="hu-HU" b="0" dirty="0">
                <a:latin typeface="+mj-lt"/>
              </a:rPr>
              <a:t> of the Chairman of the Legal </a:t>
            </a:r>
            <a:r>
              <a:rPr lang="hu-HU" b="0" dirty="0" err="1">
                <a:latin typeface="+mj-lt"/>
              </a:rPr>
              <a:t>Subcommittee</a:t>
            </a:r>
            <a:r>
              <a:rPr lang="hu-HU" b="0" dirty="0">
                <a:latin typeface="+mj-lt"/>
              </a:rPr>
              <a:t> in the COPUOS, 1971</a:t>
            </a:r>
            <a:endParaRPr lang="en-GB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23711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05624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1724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„</a:t>
            </a:r>
            <a:r>
              <a:rPr lang="en-GB" b="1" dirty="0"/>
              <a:t>In 1969 man landed on the moon. The following year, Argentina</a:t>
            </a:r>
          </a:p>
          <a:p>
            <a:r>
              <a:rPr lang="en-GB" b="1" dirty="0"/>
              <a:t>presented to the Legal Sub-Committee a Draft Agreement on the</a:t>
            </a:r>
          </a:p>
          <a:p>
            <a:r>
              <a:rPr lang="en-GB" b="1" dirty="0"/>
              <a:t>Principles Governing Activities in the Use of the Natural Resources</a:t>
            </a:r>
          </a:p>
          <a:p>
            <a:r>
              <a:rPr lang="en-GB" b="1" dirty="0"/>
              <a:t>of the Moon and Other Celestial Bodies, 6 the first article of which</a:t>
            </a:r>
          </a:p>
          <a:p>
            <a:r>
              <a:rPr lang="en-GB" b="1" dirty="0"/>
              <a:t>boldly proclaims that "the natural resources of the Moon and other</a:t>
            </a:r>
          </a:p>
          <a:p>
            <a:r>
              <a:rPr lang="en-GB" b="1" dirty="0"/>
              <a:t>celestial bodies shall be the common heritage of mankind," benefits</a:t>
            </a:r>
          </a:p>
          <a:p>
            <a:r>
              <a:rPr lang="en-GB" b="1" dirty="0"/>
              <a:t>derived from the use of which shall be made available to all in order</a:t>
            </a:r>
          </a:p>
          <a:p>
            <a:r>
              <a:rPr lang="en-GB" b="1" dirty="0"/>
              <a:t>to promote higher standards of living, and economic and social</a:t>
            </a:r>
          </a:p>
          <a:p>
            <a:r>
              <a:rPr lang="en-GB" b="1" dirty="0"/>
              <a:t>Development</a:t>
            </a:r>
            <a:r>
              <a:rPr lang="hu-HU" b="1" dirty="0"/>
              <a:t>” Bin Cheng, </a:t>
            </a:r>
          </a:p>
          <a:p>
            <a:r>
              <a:rPr lang="hu-HU" dirty="0"/>
              <a:t>14 </a:t>
            </a:r>
            <a:r>
              <a:rPr lang="hu-HU" dirty="0" err="1"/>
              <a:t>Doc</a:t>
            </a:r>
            <a:r>
              <a:rPr lang="hu-HU" dirty="0"/>
              <a:t>. WG. I. (1978) WP. 2. A munkaokmány azért kapta az „osztrák” jelzőt, mert az osztrák delegáció gyűjtötte össze az előző években már elfogadott szövegrészeket, valamint a Hold természeti kincseire vonatkozólag kialakuló megoldást, és foglalta ezeket egyetlen egységes tervezetbe a szükséges apróbb módosítások beiktatásával.  Haraszti, 1978, 71.old.</a:t>
            </a:r>
            <a:br>
              <a:rPr lang="hu-HU" dirty="0"/>
            </a:b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99999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32301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35928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6440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6563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6584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2862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0179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9660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9265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90BF0-B366-4E92-B12B-441B371928F1}" type="slidenum">
              <a:rPr lang="hu-HU" smtClean="0"/>
              <a:pPr>
                <a:defRPr/>
              </a:pPr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8654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  <a:endParaRPr lang="en-GB"/>
          </a:p>
        </p:txBody>
      </p:sp>
    </p:spTree>
  </p:cSld>
  <p:clrMapOvr>
    <a:masterClrMapping/>
  </p:clrMapOvr>
  <p:transition>
    <p:pull dir="rd"/>
  </p:transition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685800" y="228600"/>
            <a:ext cx="7772400" cy="536104"/>
          </a:xfrm>
        </p:spPr>
        <p:txBody>
          <a:bodyPr/>
          <a:lstStyle/>
          <a:p>
            <a:r>
              <a:rPr lang="hu-HU" dirty="0"/>
              <a:t>MINTACÍM SZERKESZTÉSE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0" y="908720"/>
            <a:ext cx="7772400" cy="5544616"/>
          </a:xfrm>
        </p:spPr>
        <p:txBody>
          <a:bodyPr/>
          <a:lstStyle>
            <a:lvl1pPr>
              <a:defRPr sz="2400"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4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4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GB" dirty="0"/>
          </a:p>
        </p:txBody>
      </p:sp>
    </p:spTree>
  </p:cSld>
  <p:clrMapOvr>
    <a:masterClrMapping/>
  </p:clrMapOvr>
  <p:transition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838200"/>
            <a:ext cx="3810000" cy="601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3810000" cy="601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</p:spTree>
  </p:cSld>
  <p:clrMapOvr>
    <a:masterClrMapping/>
  </p:clrMapOvr>
  <p:transition>
    <p:pull dir="rd"/>
  </p:transition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639762"/>
          </a:xfrm>
        </p:spPr>
        <p:txBody>
          <a:bodyPr/>
          <a:lstStyle>
            <a:lvl1pPr>
              <a:defRPr/>
            </a:lvl1pPr>
          </a:lstStyle>
          <a:p>
            <a:r>
              <a:rPr lang="hu-HU" dirty="0"/>
              <a:t>MINTACÍM SZERKESZTÉSE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1628800"/>
            <a:ext cx="4040188" cy="4497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GB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98627" y="9144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1628800"/>
            <a:ext cx="4041775" cy="4497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GB" dirty="0"/>
          </a:p>
        </p:txBody>
      </p:sp>
    </p:spTree>
  </p:cSld>
  <p:clrMapOvr>
    <a:masterClrMapping/>
  </p:clrMapOvr>
  <p:transition>
    <p:pull dir="rd"/>
  </p:transition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  <a:endParaRPr lang="en-GB" dirty="0"/>
          </a:p>
        </p:txBody>
      </p:sp>
    </p:spTree>
  </p:cSld>
  <p:clrMapOvr>
    <a:masterClrMapping/>
  </p:clrMapOvr>
  <p:transition>
    <p:pull dir="rd"/>
  </p:transition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938" y="1357313"/>
            <a:ext cx="7770812" cy="1565275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1552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457200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solidFill>
              <a:srgbClr val="3B1B1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38200"/>
            <a:ext cx="7772400" cy="5615136"/>
          </a:xfrm>
          <a:prstGeom prst="rect">
            <a:avLst/>
          </a:prstGeom>
          <a:solidFill>
            <a:schemeClr val="tx1">
              <a:lumMod val="95000"/>
              <a:alpha val="20000"/>
            </a:schemeClr>
          </a:solidFill>
          <a:ln w="9525">
            <a:solidFill>
              <a:srgbClr val="00003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14DF3876-3918-F827-799E-7CD6C98E33D9}"/>
              </a:ext>
            </a:extLst>
          </p:cNvPr>
          <p:cNvSpPr txBox="1"/>
          <p:nvPr userDrawn="1"/>
        </p:nvSpPr>
        <p:spPr>
          <a:xfrm rot="10800000" flipV="1">
            <a:off x="6516216" y="6611778"/>
            <a:ext cx="2555776" cy="24622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000" kern="0" dirty="0">
                <a:solidFill>
                  <a:srgbClr val="FFFFFF"/>
                </a:solidFill>
                <a:latin typeface="Arial" charset="0"/>
              </a:rPr>
              <a:t>Nagy  Boldizsár előadása</a:t>
            </a:r>
            <a:endParaRPr lang="en-GB" sz="1000" kern="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8" r:id="rId3"/>
    <p:sldLayoutId id="2147483669" r:id="rId4"/>
    <p:sldLayoutId id="2147483670" r:id="rId5"/>
    <p:sldLayoutId id="2147483671" r:id="rId6"/>
    <p:sldLayoutId id="2147483683" r:id="rId7"/>
  </p:sldLayoutIdLst>
  <p:transition>
    <p:pull dir="rd"/>
  </p:transition>
  <p:hf sldNum="0"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540000"/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1F194D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1F194D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1F194D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1F194D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None/>
        <a:defRPr sz="2000" baseline="0">
          <a:solidFill>
            <a:schemeClr val="bg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None/>
        <a:defRPr sz="2000" baseline="0">
          <a:solidFill>
            <a:schemeClr val="bg2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None/>
        <a:defRPr sz="2000" baseline="0">
          <a:solidFill>
            <a:schemeClr val="bg2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None/>
        <a:defRPr sz="2000" baseline="0">
          <a:solidFill>
            <a:schemeClr val="bg2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None/>
        <a:defRPr sz="2000" baseline="0">
          <a:solidFill>
            <a:schemeClr val="bg2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0.png"/><Relationship Id="rId4" Type="http://schemas.openxmlformats.org/officeDocument/2006/relationships/customXml" Target="../ink/ink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1.png"/><Relationship Id="rId18" Type="http://schemas.openxmlformats.org/officeDocument/2006/relationships/customXml" Target="../ink/ink27.xml"/><Relationship Id="rId26" Type="http://schemas.openxmlformats.org/officeDocument/2006/relationships/customXml" Target="../ink/ink31.xml"/><Relationship Id="rId21" Type="http://schemas.openxmlformats.org/officeDocument/2006/relationships/image" Target="../media/image211.png"/><Relationship Id="rId34" Type="http://schemas.openxmlformats.org/officeDocument/2006/relationships/image" Target="../media/image28.png"/><Relationship Id="rId7" Type="http://schemas.openxmlformats.org/officeDocument/2006/relationships/image" Target="../media/image140.png"/><Relationship Id="rId12" Type="http://schemas.openxmlformats.org/officeDocument/2006/relationships/customXml" Target="../ink/ink24.xml"/><Relationship Id="rId17" Type="http://schemas.openxmlformats.org/officeDocument/2006/relationships/image" Target="../media/image191.png"/><Relationship Id="rId25" Type="http://schemas.openxmlformats.org/officeDocument/2006/relationships/image" Target="../media/image23.png"/><Relationship Id="rId33" Type="http://schemas.openxmlformats.org/officeDocument/2006/relationships/customXml" Target="../ink/ink34.xml"/><Relationship Id="rId38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6" Type="http://schemas.openxmlformats.org/officeDocument/2006/relationships/customXml" Target="../ink/ink26.xml"/><Relationship Id="rId20" Type="http://schemas.openxmlformats.org/officeDocument/2006/relationships/customXml" Target="../ink/ink28.xml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.xml"/><Relationship Id="rId11" Type="http://schemas.openxmlformats.org/officeDocument/2006/relationships/image" Target="../media/image161.png"/><Relationship Id="rId24" Type="http://schemas.openxmlformats.org/officeDocument/2006/relationships/customXml" Target="../ink/ink30.xml"/><Relationship Id="rId32" Type="http://schemas.openxmlformats.org/officeDocument/2006/relationships/image" Target="../media/image27.png"/><Relationship Id="rId37" Type="http://schemas.openxmlformats.org/officeDocument/2006/relationships/customXml" Target="../ink/ink36.xml"/><Relationship Id="rId5" Type="http://schemas.openxmlformats.org/officeDocument/2006/relationships/image" Target="../media/image134.png"/><Relationship Id="rId15" Type="http://schemas.openxmlformats.org/officeDocument/2006/relationships/image" Target="../media/image181.png"/><Relationship Id="rId23" Type="http://schemas.openxmlformats.org/officeDocument/2006/relationships/image" Target="../media/image221.png"/><Relationship Id="rId28" Type="http://schemas.openxmlformats.org/officeDocument/2006/relationships/customXml" Target="../ink/ink32.xml"/><Relationship Id="rId36" Type="http://schemas.openxmlformats.org/officeDocument/2006/relationships/image" Target="../media/image29.png"/><Relationship Id="rId10" Type="http://schemas.openxmlformats.org/officeDocument/2006/relationships/customXml" Target="../ink/ink23.xml"/><Relationship Id="rId19" Type="http://schemas.openxmlformats.org/officeDocument/2006/relationships/image" Target="../media/image200.png"/><Relationship Id="rId31" Type="http://schemas.openxmlformats.org/officeDocument/2006/relationships/image" Target="../media/image26.png"/><Relationship Id="rId4" Type="http://schemas.openxmlformats.org/officeDocument/2006/relationships/customXml" Target="../ink/ink20.xml"/><Relationship Id="rId9" Type="http://schemas.openxmlformats.org/officeDocument/2006/relationships/image" Target="../media/image151.png"/><Relationship Id="rId14" Type="http://schemas.openxmlformats.org/officeDocument/2006/relationships/customXml" Target="../ink/ink25.xml"/><Relationship Id="rId22" Type="http://schemas.openxmlformats.org/officeDocument/2006/relationships/customXml" Target="../ink/ink29.xml"/><Relationship Id="rId27" Type="http://schemas.openxmlformats.org/officeDocument/2006/relationships/image" Target="../media/image24.png"/><Relationship Id="rId30" Type="http://schemas.openxmlformats.org/officeDocument/2006/relationships/customXml" Target="../ink/ink33.xml"/><Relationship Id="rId35" Type="http://schemas.openxmlformats.org/officeDocument/2006/relationships/customXml" Target="../ink/ink35.xml"/><Relationship Id="rId8" Type="http://schemas.openxmlformats.org/officeDocument/2006/relationships/customXml" Target="../ink/ink22.xml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8.xml"/><Relationship Id="rId13" Type="http://schemas.openxmlformats.org/officeDocument/2006/relationships/image" Target="../media/image37.png"/><Relationship Id="rId18" Type="http://schemas.openxmlformats.org/officeDocument/2006/relationships/customXml" Target="../ink/ink43.xml"/><Relationship Id="rId26" Type="http://schemas.openxmlformats.org/officeDocument/2006/relationships/customXml" Target="../ink/ink47.xml"/><Relationship Id="rId3" Type="http://schemas.openxmlformats.org/officeDocument/2006/relationships/image" Target="../media/image31.png"/><Relationship Id="rId21" Type="http://schemas.openxmlformats.org/officeDocument/2006/relationships/image" Target="../media/image41.png"/><Relationship Id="rId7" Type="http://schemas.openxmlformats.org/officeDocument/2006/relationships/image" Target="../media/image34.png"/><Relationship Id="rId12" Type="http://schemas.openxmlformats.org/officeDocument/2006/relationships/customXml" Target="../ink/ink40.xml"/><Relationship Id="rId17" Type="http://schemas.openxmlformats.org/officeDocument/2006/relationships/image" Target="../media/image39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6" Type="http://schemas.openxmlformats.org/officeDocument/2006/relationships/customXml" Target="../ink/ink42.xml"/><Relationship Id="rId20" Type="http://schemas.openxmlformats.org/officeDocument/2006/relationships/customXml" Target="../ink/ink44.xml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24" Type="http://schemas.openxmlformats.org/officeDocument/2006/relationships/customXml" Target="../ink/ink46.xml"/><Relationship Id="rId32" Type="http://schemas.openxmlformats.org/officeDocument/2006/relationships/image" Target="../media/image47.png"/><Relationship Id="rId5" Type="http://schemas.openxmlformats.org/officeDocument/2006/relationships/image" Target="../media/image32.png"/><Relationship Id="rId15" Type="http://schemas.openxmlformats.org/officeDocument/2006/relationships/image" Target="../media/image38.png"/><Relationship Id="rId23" Type="http://schemas.openxmlformats.org/officeDocument/2006/relationships/image" Target="../media/image42.png"/><Relationship Id="rId28" Type="http://schemas.openxmlformats.org/officeDocument/2006/relationships/customXml" Target="../ink/ink48.xml"/><Relationship Id="rId10" Type="http://schemas.openxmlformats.org/officeDocument/2006/relationships/customXml" Target="../ink/ink39.xml"/><Relationship Id="rId19" Type="http://schemas.openxmlformats.org/officeDocument/2006/relationships/image" Target="../media/image40.png"/><Relationship Id="rId31" Type="http://schemas.openxmlformats.org/officeDocument/2006/relationships/image" Target="../media/image46.png"/><Relationship Id="rId4" Type="http://schemas.openxmlformats.org/officeDocument/2006/relationships/customXml" Target="../ink/ink37.xml"/><Relationship Id="rId9" Type="http://schemas.openxmlformats.org/officeDocument/2006/relationships/image" Target="../media/image35.png"/><Relationship Id="rId14" Type="http://schemas.openxmlformats.org/officeDocument/2006/relationships/customXml" Target="../ink/ink41.xml"/><Relationship Id="rId22" Type="http://schemas.openxmlformats.org/officeDocument/2006/relationships/customXml" Target="../ink/ink45.xml"/><Relationship Id="rId27" Type="http://schemas.openxmlformats.org/officeDocument/2006/relationships/image" Target="../media/image44.png"/><Relationship Id="rId30" Type="http://schemas.openxmlformats.org/officeDocument/2006/relationships/customXml" Target="../ink/ink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2.xml"/><Relationship Id="rId13" Type="http://schemas.openxmlformats.org/officeDocument/2006/relationships/image" Target="../media/image54.png"/><Relationship Id="rId18" Type="http://schemas.openxmlformats.org/officeDocument/2006/relationships/customXml" Target="../ink/ink57.xml"/><Relationship Id="rId3" Type="http://schemas.openxmlformats.org/officeDocument/2006/relationships/image" Target="../media/image49.png"/><Relationship Id="rId21" Type="http://schemas.openxmlformats.org/officeDocument/2006/relationships/image" Target="../media/image58.png"/><Relationship Id="rId7" Type="http://schemas.openxmlformats.org/officeDocument/2006/relationships/image" Target="../media/image51.png"/><Relationship Id="rId12" Type="http://schemas.openxmlformats.org/officeDocument/2006/relationships/customXml" Target="../ink/ink54.xml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6" Type="http://schemas.openxmlformats.org/officeDocument/2006/relationships/customXml" Target="../ink/ink56.xml"/><Relationship Id="rId20" Type="http://schemas.openxmlformats.org/officeDocument/2006/relationships/customXml" Target="../ink/ink58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51.xml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5" Type="http://schemas.openxmlformats.org/officeDocument/2006/relationships/image" Target="../media/image55.png"/><Relationship Id="rId23" Type="http://schemas.openxmlformats.org/officeDocument/2006/relationships/image" Target="../media/image59.png"/><Relationship Id="rId10" Type="http://schemas.openxmlformats.org/officeDocument/2006/relationships/customXml" Target="../ink/ink53.xml"/><Relationship Id="rId19" Type="http://schemas.openxmlformats.org/officeDocument/2006/relationships/image" Target="../media/image57.png"/><Relationship Id="rId4" Type="http://schemas.openxmlformats.org/officeDocument/2006/relationships/customXml" Target="../ink/ink50.xml"/><Relationship Id="rId9" Type="http://schemas.openxmlformats.org/officeDocument/2006/relationships/image" Target="../media/image52.png"/><Relationship Id="rId14" Type="http://schemas.openxmlformats.org/officeDocument/2006/relationships/customXml" Target="../ink/ink55.xml"/><Relationship Id="rId22" Type="http://schemas.openxmlformats.org/officeDocument/2006/relationships/customXml" Target="../ink/ink59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18" Type="http://schemas.openxmlformats.org/officeDocument/2006/relationships/customXml" Target="../ink/ink66.xml"/><Relationship Id="rId26" Type="http://schemas.openxmlformats.org/officeDocument/2006/relationships/customXml" Target="../ink/ink70.xml"/><Relationship Id="rId39" Type="http://schemas.openxmlformats.org/officeDocument/2006/relationships/image" Target="../media/image78.png"/><Relationship Id="rId21" Type="http://schemas.openxmlformats.org/officeDocument/2006/relationships/image" Target="../media/image69.png"/><Relationship Id="rId34" Type="http://schemas.openxmlformats.org/officeDocument/2006/relationships/customXml" Target="../ink/ink74.xm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6" Type="http://schemas.openxmlformats.org/officeDocument/2006/relationships/customXml" Target="../ink/ink65.xml"/><Relationship Id="rId20" Type="http://schemas.openxmlformats.org/officeDocument/2006/relationships/customXml" Target="../ink/ink67.xml"/><Relationship Id="rId29" Type="http://schemas.openxmlformats.org/officeDocument/2006/relationships/image" Target="../media/image73.png"/><Relationship Id="rId41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0.xml"/><Relationship Id="rId11" Type="http://schemas.openxmlformats.org/officeDocument/2006/relationships/image" Target="../media/image64.png"/><Relationship Id="rId24" Type="http://schemas.openxmlformats.org/officeDocument/2006/relationships/customXml" Target="../ink/ink69.xml"/><Relationship Id="rId32" Type="http://schemas.openxmlformats.org/officeDocument/2006/relationships/customXml" Target="../ink/ink73.xml"/><Relationship Id="rId37" Type="http://schemas.openxmlformats.org/officeDocument/2006/relationships/image" Target="../media/image77.png"/><Relationship Id="rId40" Type="http://schemas.openxmlformats.org/officeDocument/2006/relationships/customXml" Target="../ink/ink77.xml"/><Relationship Id="rId5" Type="http://schemas.openxmlformats.org/officeDocument/2006/relationships/hyperlink" Target="https://adatbazisokonline.mnl.gov.hu/adatbazis/mszmp-jegyzokonyvek/adatlap/1532?search=Vil%C3%A1g%C5%B1r*&amp;term=eyJxIjoiVmlsXHUwMGUxZ1x1MDE3MXIqIiwiZnEiOnsiZGJfaWQiOnsiZDZiYWY2NWUwYjI0MGNlMTc3Y2Y3MGRhMTQ2YzhkYzgiOiIyNjQifX0sInNvcnQiOiJzY29yZSIsImFxIjoiIiwiYXFUeXBlIjoiIn0=&amp;curr=6" TargetMode="External"/><Relationship Id="rId15" Type="http://schemas.openxmlformats.org/officeDocument/2006/relationships/image" Target="../media/image66.png"/><Relationship Id="rId23" Type="http://schemas.openxmlformats.org/officeDocument/2006/relationships/image" Target="../media/image70.png"/><Relationship Id="rId28" Type="http://schemas.openxmlformats.org/officeDocument/2006/relationships/customXml" Target="../ink/ink71.xml"/><Relationship Id="rId36" Type="http://schemas.openxmlformats.org/officeDocument/2006/relationships/customXml" Target="../ink/ink75.xml"/><Relationship Id="rId10" Type="http://schemas.openxmlformats.org/officeDocument/2006/relationships/customXml" Target="../ink/ink62.xml"/><Relationship Id="rId19" Type="http://schemas.openxmlformats.org/officeDocument/2006/relationships/image" Target="../media/image68.png"/><Relationship Id="rId31" Type="http://schemas.openxmlformats.org/officeDocument/2006/relationships/image" Target="../media/image74.png"/><Relationship Id="rId4" Type="http://schemas.openxmlformats.org/officeDocument/2006/relationships/image" Target="../media/image61.png"/><Relationship Id="rId9" Type="http://schemas.openxmlformats.org/officeDocument/2006/relationships/image" Target="../media/image63.png"/><Relationship Id="rId14" Type="http://schemas.openxmlformats.org/officeDocument/2006/relationships/customXml" Target="../ink/ink64.xml"/><Relationship Id="rId22" Type="http://schemas.openxmlformats.org/officeDocument/2006/relationships/customXml" Target="../ink/ink68.xml"/><Relationship Id="rId27" Type="http://schemas.openxmlformats.org/officeDocument/2006/relationships/image" Target="../media/image72.png"/><Relationship Id="rId30" Type="http://schemas.openxmlformats.org/officeDocument/2006/relationships/customXml" Target="../ink/ink72.xml"/><Relationship Id="rId35" Type="http://schemas.openxmlformats.org/officeDocument/2006/relationships/image" Target="../media/image76.png"/><Relationship Id="rId8" Type="http://schemas.openxmlformats.org/officeDocument/2006/relationships/customXml" Target="../ink/ink61.xml"/><Relationship Id="rId3" Type="http://schemas.openxmlformats.org/officeDocument/2006/relationships/image" Target="../media/image60.png"/><Relationship Id="rId12" Type="http://schemas.openxmlformats.org/officeDocument/2006/relationships/customXml" Target="../ink/ink63.xml"/><Relationship Id="rId17" Type="http://schemas.openxmlformats.org/officeDocument/2006/relationships/image" Target="../media/image67.png"/><Relationship Id="rId25" Type="http://schemas.openxmlformats.org/officeDocument/2006/relationships/image" Target="../media/image71.png"/><Relationship Id="rId33" Type="http://schemas.openxmlformats.org/officeDocument/2006/relationships/image" Target="../media/image75.png"/><Relationship Id="rId38" Type="http://schemas.openxmlformats.org/officeDocument/2006/relationships/customXml" Target="../ink/ink7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80.xml"/><Relationship Id="rId13" Type="http://schemas.openxmlformats.org/officeDocument/2006/relationships/image" Target="../media/image180.png"/><Relationship Id="rId3" Type="http://schemas.openxmlformats.org/officeDocument/2006/relationships/customXml" Target="../ink/ink78.xml"/><Relationship Id="rId7" Type="http://schemas.openxmlformats.org/officeDocument/2006/relationships/image" Target="../media/image150.png"/><Relationship Id="rId12" Type="http://schemas.openxmlformats.org/officeDocument/2006/relationships/customXml" Target="../ink/ink8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9.xml"/><Relationship Id="rId11" Type="http://schemas.openxmlformats.org/officeDocument/2006/relationships/image" Target="../media/image170.png"/><Relationship Id="rId5" Type="http://schemas.openxmlformats.org/officeDocument/2006/relationships/image" Target="../media/image80.png"/><Relationship Id="rId15" Type="http://schemas.openxmlformats.org/officeDocument/2006/relationships/image" Target="../media/image190.png"/><Relationship Id="rId10" Type="http://schemas.openxmlformats.org/officeDocument/2006/relationships/customXml" Target="../ink/ink81.xml"/><Relationship Id="rId4" Type="http://schemas.openxmlformats.org/officeDocument/2006/relationships/image" Target="../media/image130.png"/><Relationship Id="rId9" Type="http://schemas.openxmlformats.org/officeDocument/2006/relationships/image" Target="../media/image160.png"/><Relationship Id="rId14" Type="http://schemas.openxmlformats.org/officeDocument/2006/relationships/customXml" Target="../ink/ink8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86.xml"/><Relationship Id="rId13" Type="http://schemas.openxmlformats.org/officeDocument/2006/relationships/image" Target="../media/image250.png"/><Relationship Id="rId18" Type="http://schemas.openxmlformats.org/officeDocument/2006/relationships/customXml" Target="../ink/ink91.xml"/><Relationship Id="rId26" Type="http://schemas.openxmlformats.org/officeDocument/2006/relationships/customXml" Target="../ink/ink95.xml"/><Relationship Id="rId3" Type="http://schemas.openxmlformats.org/officeDocument/2006/relationships/image" Target="../media/image81.png"/><Relationship Id="rId21" Type="http://schemas.openxmlformats.org/officeDocument/2006/relationships/image" Target="../media/image290.png"/><Relationship Id="rId7" Type="http://schemas.openxmlformats.org/officeDocument/2006/relationships/image" Target="../media/image220.png"/><Relationship Id="rId12" Type="http://schemas.openxmlformats.org/officeDocument/2006/relationships/customXml" Target="../ink/ink88.xml"/><Relationship Id="rId17" Type="http://schemas.openxmlformats.org/officeDocument/2006/relationships/image" Target="../media/image270.png"/><Relationship Id="rId25" Type="http://schemas.openxmlformats.org/officeDocument/2006/relationships/image" Target="../media/image310.png"/><Relationship Id="rId2" Type="http://schemas.openxmlformats.org/officeDocument/2006/relationships/notesSlide" Target="../notesSlides/notesSlide18.xml"/><Relationship Id="rId16" Type="http://schemas.openxmlformats.org/officeDocument/2006/relationships/customXml" Target="../ink/ink90.xml"/><Relationship Id="rId20" Type="http://schemas.openxmlformats.org/officeDocument/2006/relationships/customXml" Target="../ink/ink92.xml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5.xml"/><Relationship Id="rId11" Type="http://schemas.openxmlformats.org/officeDocument/2006/relationships/image" Target="../media/image240.png"/><Relationship Id="rId24" Type="http://schemas.openxmlformats.org/officeDocument/2006/relationships/customXml" Target="../ink/ink94.xml"/><Relationship Id="rId5" Type="http://schemas.openxmlformats.org/officeDocument/2006/relationships/image" Target="../media/image210.png"/><Relationship Id="rId15" Type="http://schemas.openxmlformats.org/officeDocument/2006/relationships/image" Target="../media/image260.png"/><Relationship Id="rId23" Type="http://schemas.openxmlformats.org/officeDocument/2006/relationships/image" Target="../media/image300.png"/><Relationship Id="rId28" Type="http://schemas.openxmlformats.org/officeDocument/2006/relationships/customXml" Target="../ink/ink96.xml"/><Relationship Id="rId10" Type="http://schemas.openxmlformats.org/officeDocument/2006/relationships/customXml" Target="../ink/ink87.xml"/><Relationship Id="rId19" Type="http://schemas.openxmlformats.org/officeDocument/2006/relationships/image" Target="../media/image280.png"/><Relationship Id="rId31" Type="http://schemas.openxmlformats.org/officeDocument/2006/relationships/image" Target="../media/image83.png"/><Relationship Id="rId4" Type="http://schemas.openxmlformats.org/officeDocument/2006/relationships/customXml" Target="../ink/ink84.xml"/><Relationship Id="rId9" Type="http://schemas.openxmlformats.org/officeDocument/2006/relationships/image" Target="../media/image230.png"/><Relationship Id="rId14" Type="http://schemas.openxmlformats.org/officeDocument/2006/relationships/customXml" Target="../ink/ink89.xml"/><Relationship Id="rId22" Type="http://schemas.openxmlformats.org/officeDocument/2006/relationships/customXml" Target="../ink/ink93.xml"/><Relationship Id="rId27" Type="http://schemas.openxmlformats.org/officeDocument/2006/relationships/image" Target="../media/image320.png"/><Relationship Id="rId30" Type="http://schemas.openxmlformats.org/officeDocument/2006/relationships/customXml" Target="../ink/ink9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0.xml"/><Relationship Id="rId13" Type="http://schemas.openxmlformats.org/officeDocument/2006/relationships/image" Target="../media/image91.png"/><Relationship Id="rId18" Type="http://schemas.openxmlformats.org/officeDocument/2006/relationships/customXml" Target="../ink/ink105.xml"/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12" Type="http://schemas.openxmlformats.org/officeDocument/2006/relationships/customXml" Target="../ink/ink102.xml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21.xml"/><Relationship Id="rId16" Type="http://schemas.openxmlformats.org/officeDocument/2006/relationships/customXml" Target="../ink/ink10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9.xml"/><Relationship Id="rId11" Type="http://schemas.openxmlformats.org/officeDocument/2006/relationships/image" Target="../media/image90.png"/><Relationship Id="rId5" Type="http://schemas.openxmlformats.org/officeDocument/2006/relationships/image" Target="../media/image87.png"/><Relationship Id="rId15" Type="http://schemas.openxmlformats.org/officeDocument/2006/relationships/image" Target="../media/image92.png"/><Relationship Id="rId10" Type="http://schemas.openxmlformats.org/officeDocument/2006/relationships/customXml" Target="../ink/ink101.xml"/><Relationship Id="rId19" Type="http://schemas.openxmlformats.org/officeDocument/2006/relationships/image" Target="../media/image94.png"/><Relationship Id="rId4" Type="http://schemas.openxmlformats.org/officeDocument/2006/relationships/customXml" Target="../ink/ink98.xml"/><Relationship Id="rId9" Type="http://schemas.openxmlformats.org/officeDocument/2006/relationships/image" Target="../media/image89.png"/><Relationship Id="rId14" Type="http://schemas.openxmlformats.org/officeDocument/2006/relationships/customXml" Target="../ink/ink10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18" Type="http://schemas.openxmlformats.org/officeDocument/2006/relationships/customXml" Target="../ink/ink113.xml"/><Relationship Id="rId26" Type="http://schemas.openxmlformats.org/officeDocument/2006/relationships/image" Target="../media/image109.png"/><Relationship Id="rId39" Type="http://schemas.openxmlformats.org/officeDocument/2006/relationships/customXml" Target="../ink/ink123.xml"/><Relationship Id="rId21" Type="http://schemas.openxmlformats.org/officeDocument/2006/relationships/customXml" Target="../ink/ink114.xml"/><Relationship Id="rId34" Type="http://schemas.openxmlformats.org/officeDocument/2006/relationships/image" Target="../media/image113.png"/><Relationship Id="rId42" Type="http://schemas.openxmlformats.org/officeDocument/2006/relationships/image" Target="../media/image117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3.xml"/><Relationship Id="rId16" Type="http://schemas.openxmlformats.org/officeDocument/2006/relationships/customXml" Target="../ink/ink112.xml"/><Relationship Id="rId29" Type="http://schemas.openxmlformats.org/officeDocument/2006/relationships/customXml" Target="../ink/ink11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7.xml"/><Relationship Id="rId11" Type="http://schemas.openxmlformats.org/officeDocument/2006/relationships/image" Target="../media/image101.png"/><Relationship Id="rId24" Type="http://schemas.openxmlformats.org/officeDocument/2006/relationships/image" Target="../media/image108.png"/><Relationship Id="rId32" Type="http://schemas.openxmlformats.org/officeDocument/2006/relationships/image" Target="../media/image112.png"/><Relationship Id="rId37" Type="http://schemas.openxmlformats.org/officeDocument/2006/relationships/customXml" Target="../ink/ink122.xml"/><Relationship Id="rId40" Type="http://schemas.openxmlformats.org/officeDocument/2006/relationships/image" Target="../media/image116.png"/><Relationship Id="rId45" Type="http://schemas.openxmlformats.org/officeDocument/2006/relationships/customXml" Target="../ink/ink126.xml"/><Relationship Id="rId5" Type="http://schemas.openxmlformats.org/officeDocument/2006/relationships/image" Target="../media/image98.png"/><Relationship Id="rId15" Type="http://schemas.openxmlformats.org/officeDocument/2006/relationships/image" Target="../media/image103.png"/><Relationship Id="rId23" Type="http://schemas.openxmlformats.org/officeDocument/2006/relationships/customXml" Target="../ink/ink115.xml"/><Relationship Id="rId28" Type="http://schemas.openxmlformats.org/officeDocument/2006/relationships/image" Target="../media/image110.png"/><Relationship Id="rId36" Type="http://schemas.openxmlformats.org/officeDocument/2006/relationships/image" Target="../media/image114.png"/><Relationship Id="rId10" Type="http://schemas.openxmlformats.org/officeDocument/2006/relationships/customXml" Target="../ink/ink109.xml"/><Relationship Id="rId19" Type="http://schemas.openxmlformats.org/officeDocument/2006/relationships/image" Target="../media/image105.png"/><Relationship Id="rId31" Type="http://schemas.openxmlformats.org/officeDocument/2006/relationships/customXml" Target="../ink/ink119.xml"/><Relationship Id="rId44" Type="http://schemas.openxmlformats.org/officeDocument/2006/relationships/image" Target="../media/image118.png"/><Relationship Id="rId4" Type="http://schemas.openxmlformats.org/officeDocument/2006/relationships/customXml" Target="../ink/ink106.xml"/><Relationship Id="rId9" Type="http://schemas.openxmlformats.org/officeDocument/2006/relationships/image" Target="../media/image100.png"/><Relationship Id="rId14" Type="http://schemas.openxmlformats.org/officeDocument/2006/relationships/customXml" Target="../ink/ink111.xml"/><Relationship Id="rId22" Type="http://schemas.openxmlformats.org/officeDocument/2006/relationships/image" Target="../media/image107.png"/><Relationship Id="rId27" Type="http://schemas.openxmlformats.org/officeDocument/2006/relationships/customXml" Target="../ink/ink117.xml"/><Relationship Id="rId30" Type="http://schemas.openxmlformats.org/officeDocument/2006/relationships/image" Target="../media/image111.png"/><Relationship Id="rId35" Type="http://schemas.openxmlformats.org/officeDocument/2006/relationships/customXml" Target="../ink/ink121.xml"/><Relationship Id="rId43" Type="http://schemas.openxmlformats.org/officeDocument/2006/relationships/customXml" Target="../ink/ink125.xml"/><Relationship Id="rId8" Type="http://schemas.openxmlformats.org/officeDocument/2006/relationships/customXml" Target="../ink/ink108.xml"/><Relationship Id="rId3" Type="http://schemas.openxmlformats.org/officeDocument/2006/relationships/image" Target="../media/image97.png"/><Relationship Id="rId12" Type="http://schemas.openxmlformats.org/officeDocument/2006/relationships/customXml" Target="../ink/ink110.xml"/><Relationship Id="rId17" Type="http://schemas.openxmlformats.org/officeDocument/2006/relationships/image" Target="../media/image104.png"/><Relationship Id="rId25" Type="http://schemas.openxmlformats.org/officeDocument/2006/relationships/customXml" Target="../ink/ink116.xml"/><Relationship Id="rId33" Type="http://schemas.openxmlformats.org/officeDocument/2006/relationships/customXml" Target="../ink/ink120.xml"/><Relationship Id="rId38" Type="http://schemas.openxmlformats.org/officeDocument/2006/relationships/image" Target="../media/image115.png"/><Relationship Id="rId46" Type="http://schemas.openxmlformats.org/officeDocument/2006/relationships/image" Target="../media/image119.png"/><Relationship Id="rId20" Type="http://schemas.openxmlformats.org/officeDocument/2006/relationships/image" Target="../media/image106.png"/><Relationship Id="rId41" Type="http://schemas.openxmlformats.org/officeDocument/2006/relationships/customXml" Target="../ink/ink1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customXml" Target="../ink/ink131.xml"/><Relationship Id="rId18" Type="http://schemas.openxmlformats.org/officeDocument/2006/relationships/image" Target="../media/image128.png"/><Relationship Id="rId26" Type="http://schemas.openxmlformats.org/officeDocument/2006/relationships/image" Target="../media/image133.png"/><Relationship Id="rId3" Type="http://schemas.openxmlformats.org/officeDocument/2006/relationships/hyperlink" Target="https://www.unoosa.org/oosa/en/ourwork/spacelaw/treaties/travaux-preparatoires/liability-convention.html" TargetMode="External"/><Relationship Id="rId21" Type="http://schemas.openxmlformats.org/officeDocument/2006/relationships/customXml" Target="../ink/ink135.xml"/><Relationship Id="rId7" Type="http://schemas.openxmlformats.org/officeDocument/2006/relationships/customXml" Target="../ink/ink128.xml"/><Relationship Id="rId12" Type="http://schemas.openxmlformats.org/officeDocument/2006/relationships/image" Target="../media/image125.png"/><Relationship Id="rId17" Type="http://schemas.openxmlformats.org/officeDocument/2006/relationships/customXml" Target="../ink/ink133.xml"/><Relationship Id="rId25" Type="http://schemas.openxmlformats.org/officeDocument/2006/relationships/customXml" Target="../ink/ink137.xml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27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customXml" Target="../ink/ink130.xml"/><Relationship Id="rId24" Type="http://schemas.openxmlformats.org/officeDocument/2006/relationships/image" Target="../media/image132.png"/><Relationship Id="rId5" Type="http://schemas.openxmlformats.org/officeDocument/2006/relationships/customXml" Target="../ink/ink127.xml"/><Relationship Id="rId15" Type="http://schemas.openxmlformats.org/officeDocument/2006/relationships/customXml" Target="../ink/ink132.xml"/><Relationship Id="rId23" Type="http://schemas.openxmlformats.org/officeDocument/2006/relationships/customXml" Target="../ink/ink136.xml"/><Relationship Id="rId10" Type="http://schemas.openxmlformats.org/officeDocument/2006/relationships/image" Target="../media/image124.png"/><Relationship Id="rId19" Type="http://schemas.openxmlformats.org/officeDocument/2006/relationships/customXml" Target="../ink/ink134.xml"/><Relationship Id="rId4" Type="http://schemas.openxmlformats.org/officeDocument/2006/relationships/image" Target="../media/image121.png"/><Relationship Id="rId9" Type="http://schemas.openxmlformats.org/officeDocument/2006/relationships/customXml" Target="../ink/ink129.xml"/><Relationship Id="rId14" Type="http://schemas.openxmlformats.org/officeDocument/2006/relationships/image" Target="../media/image126.png"/><Relationship Id="rId22" Type="http://schemas.openxmlformats.org/officeDocument/2006/relationships/image" Target="../media/image1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datbazisokonline.mnl.gov.hu/adatbazis/mszmp-jegyzokonyvek/hierarchi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noosa.org/oosa/en/ourwork/copuos/report-archive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oosa.org/oosa/en/ourwork/spacelaw/treaties/introouterspacetreaty.html" TargetMode="External"/><Relationship Id="rId7" Type="http://schemas.openxmlformats.org/officeDocument/2006/relationships/hyperlink" Target="https://net.jogtar.hu/jogszabaly?docid=97800007.TVR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t.jogtar.hu/jogszabaly?docid=97300003.TVR" TargetMode="External"/><Relationship Id="rId5" Type="http://schemas.openxmlformats.org/officeDocument/2006/relationships/hyperlink" Target="https://net.jogtar.hu/jogszabaly?docid=96900022.tvr" TargetMode="External"/><Relationship Id="rId4" Type="http://schemas.openxmlformats.org/officeDocument/2006/relationships/hyperlink" Target="https://net.jogtar.hu/jogszabaly?docid=96700041.tvr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6.png"/><Relationship Id="rId18" Type="http://schemas.openxmlformats.org/officeDocument/2006/relationships/customXml" Target="../ink/ink8.xml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customXml" Target="../ink/ink5.xml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customXml" Target="../ink/ink4.xml"/><Relationship Id="rId19" Type="http://schemas.openxmlformats.org/officeDocument/2006/relationships/image" Target="../media/image9.png"/><Relationship Id="rId4" Type="http://schemas.openxmlformats.org/officeDocument/2006/relationships/customXml" Target="../ink/ink1.xml"/><Relationship Id="rId9" Type="http://schemas.openxmlformats.org/officeDocument/2006/relationships/image" Target="../media/image4.png"/><Relationship Id="rId14" Type="http://schemas.openxmlformats.org/officeDocument/2006/relationships/customXml" Target="../ink/ink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image" Target="../media/image15.png"/><Relationship Id="rId18" Type="http://schemas.openxmlformats.org/officeDocument/2006/relationships/customXml" Target="../ink/ink16.xml"/><Relationship Id="rId3" Type="http://schemas.openxmlformats.org/officeDocument/2006/relationships/image" Target="../media/image10.png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customXml" Target="../ink/ink13.xml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15.xml"/><Relationship Id="rId20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10" Type="http://schemas.openxmlformats.org/officeDocument/2006/relationships/customXml" Target="../ink/ink12.xml"/><Relationship Id="rId19" Type="http://schemas.openxmlformats.org/officeDocument/2006/relationships/image" Target="../media/image18.png"/><Relationship Id="rId4" Type="http://schemas.openxmlformats.org/officeDocument/2006/relationships/customXml" Target="../ink/ink9.xml"/><Relationship Id="rId9" Type="http://schemas.openxmlformats.org/officeDocument/2006/relationships/image" Target="../media/image13.png"/><Relationship Id="rId14" Type="http://schemas.openxmlformats.org/officeDocument/2006/relationships/customXml" Target="../ink/ink14.xml"/><Relationship Id="rId22" Type="http://schemas.openxmlformats.org/officeDocument/2006/relationships/customXml" Target="../ink/ink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31540" y="260648"/>
            <a:ext cx="8280920" cy="3024336"/>
          </a:xfrm>
          <a:solidFill>
            <a:srgbClr val="F4F4F4">
              <a:alpha val="52156"/>
            </a:srgbClr>
          </a:solidFill>
        </p:spPr>
        <p:txBody>
          <a:bodyPr/>
          <a:lstStyle/>
          <a:p>
            <a:br>
              <a:rPr lang="hu-HU" dirty="0"/>
            </a:br>
            <a:r>
              <a:rPr lang="hu-HU" dirty="0"/>
              <a:t> AZ ENSZ VILÁGŰRBIZOTTSÁGA</a:t>
            </a:r>
            <a:br>
              <a:rPr lang="hu-HU" dirty="0"/>
            </a:br>
            <a:r>
              <a:rPr lang="hu-HU" dirty="0"/>
              <a:t> (COPUOS) </a:t>
            </a:r>
            <a:br>
              <a:rPr lang="hu-HU" dirty="0"/>
            </a:br>
            <a:r>
              <a:rPr lang="hu-HU" dirty="0"/>
              <a:t>ÉS MAGYARORSZÁG KAPCSOLATA</a:t>
            </a:r>
            <a:br>
              <a:rPr lang="hu-HU" dirty="0"/>
            </a:br>
            <a:r>
              <a:rPr lang="hu-HU" dirty="0"/>
              <a:t>A KEZDETEKTŐL 1979-IG</a:t>
            </a:r>
            <a:br>
              <a:rPr lang="hu-HU" dirty="0"/>
            </a:br>
            <a:br>
              <a:rPr lang="hu-HU" dirty="0"/>
            </a:br>
            <a:r>
              <a:rPr lang="hu-HU" dirty="0"/>
              <a:t>Ecsetvonások egy készülő portréhoz</a:t>
            </a:r>
            <a:endParaRPr lang="hu-HU" noProof="0" dirty="0">
              <a:solidFill>
                <a:srgbClr val="701E0E"/>
              </a:solidFill>
              <a:latin typeface="Calibri" panose="020F0502020204030204" pitchFamily="34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95536" y="3717032"/>
            <a:ext cx="7992887" cy="2448272"/>
          </a:xfrm>
          <a:solidFill>
            <a:srgbClr val="E6E6E6">
              <a:alpha val="72156"/>
            </a:srgbClr>
          </a:solidFill>
          <a:ln cap="flat">
            <a:solidFill>
              <a:srgbClr val="333333"/>
            </a:solidFill>
            <a:miter lim="800000"/>
            <a:headEnd/>
            <a:tailEnd/>
          </a:ln>
        </p:spPr>
        <p:txBody>
          <a:bodyPr lIns="90000" tIns="45000" rIns="90000" bIns="45000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hu-HU" noProof="0" dirty="0">
                <a:solidFill>
                  <a:srgbClr val="540000"/>
                </a:solidFill>
              </a:rPr>
              <a:t>Nagy Boldizsár előadása az </a:t>
            </a:r>
            <a:br>
              <a:rPr lang="hu-HU" noProof="0" dirty="0">
                <a:solidFill>
                  <a:srgbClr val="540000"/>
                </a:solidFill>
              </a:rPr>
            </a:br>
            <a:r>
              <a:rPr lang="hu-HU" noProof="0" dirty="0">
                <a:solidFill>
                  <a:srgbClr val="540000"/>
                </a:solidFill>
              </a:rPr>
              <a:t>„</a:t>
            </a:r>
            <a:r>
              <a:rPr lang="hu-HU" noProof="0" dirty="0">
                <a:solidFill>
                  <a:srgbClr val="540000"/>
                </a:solidFill>
                <a:ea typeface="Calibri" panose="020F0502020204030204" pitchFamily="34" charset="0"/>
              </a:rPr>
              <a:t>A Magyarország és az ENSZ kutatócsoport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hu-HU" noProof="0" dirty="0">
                <a:solidFill>
                  <a:srgbClr val="540000"/>
                </a:solidFill>
                <a:ea typeface="Calibri" panose="020F0502020204030204" pitchFamily="34" charset="0"/>
              </a:rPr>
              <a:t> éves konferenciája I.”</a:t>
            </a:r>
            <a:r>
              <a:rPr lang="hu-HU" dirty="0">
                <a:solidFill>
                  <a:srgbClr val="540000"/>
                </a:solidFill>
                <a:ea typeface="Calibri" panose="020F0502020204030204" pitchFamily="34" charset="0"/>
              </a:rPr>
              <a:t> 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hu-HU" dirty="0">
                <a:solidFill>
                  <a:srgbClr val="540000"/>
                </a:solidFill>
                <a:ea typeface="Calibri" panose="020F0502020204030204" pitchFamily="34" charset="0"/>
              </a:rPr>
              <a:t>konferencián</a:t>
            </a:r>
            <a:endParaRPr lang="hu-HU" noProof="0" dirty="0">
              <a:solidFill>
                <a:srgbClr val="540000"/>
              </a:solidFill>
              <a:ea typeface="Calibri" panose="020F0502020204030204" pitchFamily="34" charset="0"/>
            </a:endParaRPr>
          </a:p>
          <a:p>
            <a:pPr marL="0" indent="0" algn="ctr" eaLnBrk="1" hangingPunct="1">
              <a:lnSpc>
                <a:spcPct val="10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hu-HU" noProof="0" dirty="0">
                <a:solidFill>
                  <a:srgbClr val="540000"/>
                </a:solidFill>
                <a:ea typeface="Calibri" panose="020F0502020204030204" pitchFamily="34" charset="0"/>
              </a:rPr>
              <a:t>Az ELTE Szenátusi termében, 2026. június 2-án</a:t>
            </a:r>
            <a:endParaRPr lang="hu-HU" u="none" strike="noStrike" baseline="0" dirty="0">
              <a:solidFill>
                <a:srgbClr val="540000"/>
              </a:solidFill>
              <a:ea typeface="Calibri" panose="020F0502020204030204" pitchFamily="34" charset="0"/>
            </a:endParaRPr>
          </a:p>
          <a:p>
            <a:pPr algn="ctr"/>
            <a:endParaRPr lang="hu-HU" sz="2000" noProof="0" dirty="0">
              <a:solidFill>
                <a:srgbClr val="701E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0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4418FA3-7048-1080-F519-B6DA3166A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846640" cy="1256184"/>
          </a:xfrm>
        </p:spPr>
        <p:txBody>
          <a:bodyPr/>
          <a:lstStyle/>
          <a:p>
            <a:r>
              <a:rPr lang="hu-HU" dirty="0"/>
              <a:t>Magyarország speciális helyzete 1956 után: a COPUOS tagság mint a Kádár rendszer legitimációja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190174F5-2F95-E84D-5F2B-62B8E2A6B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95280" y="2996952"/>
            <a:ext cx="8991413" cy="2783532"/>
          </a:xfrm>
          <a:prstGeom prst="rect">
            <a:avLst/>
          </a:prstGeom>
          <a:solidFill>
            <a:prstClr val="white">
              <a:lumMod val="95000"/>
              <a:alpha val="20000"/>
            </a:prstClr>
          </a:solidFill>
          <a:ln w="9525">
            <a:solidFill>
              <a:srgbClr val="000032"/>
            </a:solidFill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Szabadkéz 6">
                <a:extLst>
                  <a:ext uri="{FF2B5EF4-FFF2-40B4-BE49-F238E27FC236}">
                    <a16:creationId xmlns:a16="http://schemas.microsoft.com/office/drawing/2014/main" id="{3D4DB323-3B4D-3FDB-8108-51C2580226BE}"/>
                  </a:ext>
                </a:extLst>
              </p14:cNvPr>
              <p14:cNvContentPartPr/>
              <p14:nvPr/>
            </p14:nvContentPartPr>
            <p14:xfrm>
              <a:off x="219048" y="3212976"/>
              <a:ext cx="8452080" cy="843840"/>
            </p14:xfrm>
          </p:contentPart>
        </mc:Choice>
        <mc:Fallback xmlns="">
          <p:pic>
            <p:nvPicPr>
              <p:cNvPr id="7" name="Szabadkéz 6">
                <a:extLst>
                  <a:ext uri="{FF2B5EF4-FFF2-40B4-BE49-F238E27FC236}">
                    <a16:creationId xmlns:a16="http://schemas.microsoft.com/office/drawing/2014/main" id="{3D4DB323-3B4D-3FDB-8108-51C2580226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048" y="3104976"/>
                <a:ext cx="8559720" cy="105948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Szövegdoboz 7">
            <a:extLst>
              <a:ext uri="{FF2B5EF4-FFF2-40B4-BE49-F238E27FC236}">
                <a16:creationId xmlns:a16="http://schemas.microsoft.com/office/drawing/2014/main" id="{0991FAE2-370A-37C7-1381-9E163F31D70F}"/>
              </a:ext>
            </a:extLst>
          </p:cNvPr>
          <p:cNvSpPr txBox="1"/>
          <p:nvPr/>
        </p:nvSpPr>
        <p:spPr>
          <a:xfrm>
            <a:off x="1187624" y="1772817"/>
            <a:ext cx="59766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/>
              <a:t>Az ENSZ Űrbizottság Technikai és Tudományos Albizottságának üléséről készült (New yorki) jelentés Péter János külügyminiszternek , 1970. május 5, Előadó: Zádor Endre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2925648799"/>
      </p:ext>
    </p:extLst>
  </p:cSld>
  <p:clrMapOvr>
    <a:masterClrMapping/>
  </p:clrMapOvr>
  <p:transition>
    <p:pull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34CA84-F6F5-4286-85E0-DCCC2B80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8640"/>
            <a:ext cx="7772400" cy="1112168"/>
          </a:xfrm>
        </p:spPr>
        <p:txBody>
          <a:bodyPr/>
          <a:lstStyle/>
          <a:p>
            <a:r>
              <a:rPr lang="hu-HU" dirty="0"/>
              <a:t>Magyarország – ENSZ kölcsönhatás a világűrjogban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3CAC180-9143-A464-7E91-897BC5FDE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59" y="1412776"/>
            <a:ext cx="7772400" cy="5040560"/>
          </a:xfrm>
        </p:spPr>
        <p:txBody>
          <a:bodyPr/>
          <a:lstStyle/>
          <a:p>
            <a:pPr algn="ctr"/>
            <a:endParaRPr lang="hu-HU" sz="2000" dirty="0"/>
          </a:p>
          <a:p>
            <a:pPr algn="ctr"/>
            <a:r>
              <a:rPr lang="hu-HU" dirty="0"/>
              <a:t>A magyar akaratképzésre ható  fő tényezők</a:t>
            </a:r>
          </a:p>
          <a:p>
            <a:pPr algn="ctr"/>
            <a:r>
              <a:rPr lang="hu-HU" dirty="0"/>
              <a:t>(Mitől válik egy pozíció  a „nemzeti érdek” kifejeződésévé?)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id="{DF27BBA3-6592-BFEE-D47D-96D0D1732C3A}"/>
              </a:ext>
            </a:extLst>
          </p:cNvPr>
          <p:cNvCxnSpPr>
            <a:cxnSpLocks/>
          </p:cNvCxnSpPr>
          <p:nvPr/>
        </p:nvCxnSpPr>
        <p:spPr>
          <a:xfrm flipH="1">
            <a:off x="1543870" y="2996952"/>
            <a:ext cx="2164034" cy="124016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C4687695-AC91-CA03-B4A8-22760AC4076C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3707904" y="2996952"/>
            <a:ext cx="337468" cy="129614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1DD4B3B4-14EF-2CD2-461F-022718387F5C}"/>
              </a:ext>
            </a:extLst>
          </p:cNvPr>
          <p:cNvCxnSpPr>
            <a:cxnSpLocks/>
          </p:cNvCxnSpPr>
          <p:nvPr/>
        </p:nvCxnSpPr>
        <p:spPr>
          <a:xfrm>
            <a:off x="3706023" y="3020221"/>
            <a:ext cx="2738185" cy="116090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áblázat 13">
            <a:extLst>
              <a:ext uri="{FF2B5EF4-FFF2-40B4-BE49-F238E27FC236}">
                <a16:creationId xmlns:a16="http://schemas.microsoft.com/office/drawing/2014/main" id="{A2CD6B5A-FE7D-4711-A0B3-E9A2C7C740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540263"/>
              </p:ext>
            </p:extLst>
          </p:nvPr>
        </p:nvGraphicFramePr>
        <p:xfrm>
          <a:off x="179512" y="4293096"/>
          <a:ext cx="773172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4145211032"/>
                    </a:ext>
                  </a:extLst>
                </a:gridCol>
                <a:gridCol w="2418176">
                  <a:extLst>
                    <a:ext uri="{9D8B030D-6E8A-4147-A177-3AD203B41FA5}">
                      <a16:colId xmlns:a16="http://schemas.microsoft.com/office/drawing/2014/main" val="609897576"/>
                    </a:ext>
                  </a:extLst>
                </a:gridCol>
                <a:gridCol w="2577240">
                  <a:extLst>
                    <a:ext uri="{9D8B030D-6E8A-4147-A177-3AD203B41FA5}">
                      <a16:colId xmlns:a16="http://schemas.microsoft.com/office/drawing/2014/main" val="2434188047"/>
                    </a:ext>
                  </a:extLst>
                </a:gridCol>
              </a:tblGrid>
              <a:tr h="1450960"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rgbClr val="C00000"/>
                          </a:solidFill>
                        </a:rPr>
                        <a:t>A szocialista tábor</a:t>
                      </a:r>
                      <a:r>
                        <a:rPr lang="hu-HU" dirty="0">
                          <a:solidFill>
                            <a:schemeClr val="bg2"/>
                          </a:solidFill>
                        </a:rPr>
                        <a:t>,</a:t>
                      </a:r>
                    </a:p>
                    <a:p>
                      <a:pPr algn="ctr"/>
                      <a:r>
                        <a:rPr lang="hu-HU" dirty="0">
                          <a:solidFill>
                            <a:schemeClr val="bg2"/>
                          </a:solidFill>
                        </a:rPr>
                        <a:t>különösen a SZU, azon belül a Szovjet</a:t>
                      </a:r>
                    </a:p>
                    <a:p>
                      <a:pPr algn="ctr"/>
                      <a:r>
                        <a:rPr lang="hu-HU" dirty="0">
                          <a:solidFill>
                            <a:schemeClr val="bg2"/>
                          </a:solidFill>
                        </a:rPr>
                        <a:t>Kommunista Párt</a:t>
                      </a:r>
                    </a:p>
                    <a:p>
                      <a:pPr algn="ctr"/>
                      <a:r>
                        <a:rPr lang="hu-HU" dirty="0">
                          <a:solidFill>
                            <a:schemeClr val="bg2"/>
                          </a:solidFill>
                        </a:rPr>
                        <a:t>akarata</a:t>
                      </a:r>
                      <a:endParaRPr lang="en-GB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rgbClr val="C00000"/>
                          </a:solidFill>
                        </a:rPr>
                        <a:t>MSZMP </a:t>
                      </a:r>
                    </a:p>
                    <a:p>
                      <a:pPr algn="ctr"/>
                      <a:endParaRPr lang="hu-HU" dirty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r>
                        <a:rPr lang="hu-HU" dirty="0">
                          <a:solidFill>
                            <a:schemeClr val="bg2"/>
                          </a:solidFill>
                        </a:rPr>
                        <a:t>Hazai lobbicsoportok,</a:t>
                      </a:r>
                    </a:p>
                    <a:p>
                      <a:pPr algn="ctr"/>
                      <a:r>
                        <a:rPr lang="hu-HU" dirty="0">
                          <a:solidFill>
                            <a:schemeClr val="bg2"/>
                          </a:solidFill>
                        </a:rPr>
                        <a:t>szakmai szervezetek akarata</a:t>
                      </a:r>
                      <a:endParaRPr lang="en-GB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rgbClr val="C00000"/>
                          </a:solidFill>
                        </a:rPr>
                        <a:t>Szakmai kvalitás, személyes ambíciók </a:t>
                      </a:r>
                      <a:r>
                        <a:rPr lang="hu-HU" dirty="0">
                          <a:solidFill>
                            <a:schemeClr val="bg2"/>
                          </a:solidFill>
                        </a:rPr>
                        <a:t>és törekvések</a:t>
                      </a:r>
                      <a:endParaRPr lang="en-GB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532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3869043"/>
      </p:ext>
    </p:extLst>
  </p:cSld>
  <p:clrMapOvr>
    <a:masterClrMapping/>
  </p:clrMapOvr>
  <p:transition>
    <p:pull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E06631-54A9-B11C-01FC-88BC3FBB2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68152"/>
          </a:xfrm>
        </p:spPr>
        <p:txBody>
          <a:bodyPr>
            <a:normAutofit/>
          </a:bodyPr>
          <a:lstStyle/>
          <a:p>
            <a:r>
              <a:rPr lang="hu-HU" sz="2200" dirty="0">
                <a:solidFill>
                  <a:srgbClr val="C00000"/>
                </a:solidFill>
              </a:rPr>
              <a:t>A szocialista tábor</a:t>
            </a:r>
            <a:r>
              <a:rPr lang="hu-HU" sz="2200" dirty="0">
                <a:solidFill>
                  <a:schemeClr val="bg2"/>
                </a:solidFill>
              </a:rPr>
              <a:t>, különösen a SZU, azon belül a Szovjet Kommunista Párt akarata </a:t>
            </a:r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3727AE8-CE66-7C36-2929-9423DFBFD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539552" y="1881512"/>
            <a:ext cx="7814505" cy="1696172"/>
          </a:xfrm>
          <a:prstGeom prst="rect">
            <a:avLst/>
          </a:prstGeom>
          <a:solidFill>
            <a:prstClr val="white">
              <a:lumMod val="95000"/>
              <a:alpha val="20000"/>
            </a:prstClr>
          </a:solidFill>
          <a:ln w="9525">
            <a:solidFill>
              <a:srgbClr val="000032"/>
            </a:solidFill>
            <a:miter lim="800000"/>
            <a:headEnd/>
            <a:tailEnd/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B9166AB-8FAD-FCE2-B220-4096FAAA8201}"/>
              </a:ext>
            </a:extLst>
          </p:cNvPr>
          <p:cNvSpPr txBox="1"/>
          <p:nvPr/>
        </p:nvSpPr>
        <p:spPr>
          <a:xfrm>
            <a:off x="1043608" y="1412776"/>
            <a:ext cx="615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0" dirty="0">
                <a:latin typeface="+mj-lt"/>
              </a:rPr>
              <a:t>A nagykövet beszámolója a </a:t>
            </a:r>
            <a:r>
              <a:rPr lang="hu-HU" b="0" dirty="0" err="1">
                <a:latin typeface="+mj-lt"/>
              </a:rPr>
              <a:t>a</a:t>
            </a:r>
            <a:r>
              <a:rPr lang="hu-HU" b="0" dirty="0">
                <a:latin typeface="+mj-lt"/>
              </a:rPr>
              <a:t> COPUOS jelentés </a:t>
            </a:r>
            <a:r>
              <a:rPr lang="hu-HU" b="0" dirty="0" err="1">
                <a:latin typeface="+mj-lt"/>
              </a:rPr>
              <a:t>közgyűlésbeli</a:t>
            </a:r>
            <a:r>
              <a:rPr lang="hu-HU" b="0" dirty="0">
                <a:latin typeface="+mj-lt"/>
              </a:rPr>
              <a:t> vitájáról, 1965-ben </a:t>
            </a:r>
            <a:endParaRPr lang="en-GB" b="0" dirty="0"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Szabadkéz 7">
                <a:extLst>
                  <a:ext uri="{FF2B5EF4-FFF2-40B4-BE49-F238E27FC236}">
                    <a16:creationId xmlns:a16="http://schemas.microsoft.com/office/drawing/2014/main" id="{B924396C-7AA8-E67F-F33E-E8A156136D56}"/>
                  </a:ext>
                </a:extLst>
              </p14:cNvPr>
              <p14:cNvContentPartPr/>
              <p14:nvPr/>
            </p14:nvContentPartPr>
            <p14:xfrm>
              <a:off x="2919010" y="1954181"/>
              <a:ext cx="2075400" cy="720"/>
            </p14:xfrm>
          </p:contentPart>
        </mc:Choice>
        <mc:Fallback xmlns="">
          <p:pic>
            <p:nvPicPr>
              <p:cNvPr id="8" name="Szabadkéz 7">
                <a:extLst>
                  <a:ext uri="{FF2B5EF4-FFF2-40B4-BE49-F238E27FC236}">
                    <a16:creationId xmlns:a16="http://schemas.microsoft.com/office/drawing/2014/main" id="{B924396C-7AA8-E67F-F33E-E8A156136D5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65010" y="1738181"/>
                <a:ext cx="218304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Szabadkéz 8">
                <a:extLst>
                  <a:ext uri="{FF2B5EF4-FFF2-40B4-BE49-F238E27FC236}">
                    <a16:creationId xmlns:a16="http://schemas.microsoft.com/office/drawing/2014/main" id="{54C0F837-F99B-E92D-5922-61F1385E2944}"/>
                  </a:ext>
                </a:extLst>
              </p14:cNvPr>
              <p14:cNvContentPartPr/>
              <p14:nvPr/>
            </p14:nvContentPartPr>
            <p14:xfrm>
              <a:off x="4298170" y="2166581"/>
              <a:ext cx="3428280" cy="64800"/>
            </p14:xfrm>
          </p:contentPart>
        </mc:Choice>
        <mc:Fallback xmlns="">
          <p:pic>
            <p:nvPicPr>
              <p:cNvPr id="9" name="Szabadkéz 8">
                <a:extLst>
                  <a:ext uri="{FF2B5EF4-FFF2-40B4-BE49-F238E27FC236}">
                    <a16:creationId xmlns:a16="http://schemas.microsoft.com/office/drawing/2014/main" id="{54C0F837-F99B-E92D-5922-61F1385E294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44170" y="2058581"/>
                <a:ext cx="353592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Szabadkéz 10">
                <a:extLst>
                  <a:ext uri="{FF2B5EF4-FFF2-40B4-BE49-F238E27FC236}">
                    <a16:creationId xmlns:a16="http://schemas.microsoft.com/office/drawing/2014/main" id="{9EEEBF61-7264-86A0-FE08-B8C138A7EFBD}"/>
                  </a:ext>
                </a:extLst>
              </p14:cNvPr>
              <p14:cNvContentPartPr/>
              <p14:nvPr/>
            </p14:nvContentPartPr>
            <p14:xfrm>
              <a:off x="2664490" y="2455301"/>
              <a:ext cx="3834000" cy="28440"/>
            </p14:xfrm>
          </p:contentPart>
        </mc:Choice>
        <mc:Fallback xmlns="">
          <p:pic>
            <p:nvPicPr>
              <p:cNvPr id="11" name="Szabadkéz 10">
                <a:extLst>
                  <a:ext uri="{FF2B5EF4-FFF2-40B4-BE49-F238E27FC236}">
                    <a16:creationId xmlns:a16="http://schemas.microsoft.com/office/drawing/2014/main" id="{9EEEBF61-7264-86A0-FE08-B8C138A7EFB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10490" y="2347301"/>
                <a:ext cx="394164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Szabadkéz 11">
                <a:extLst>
                  <a:ext uri="{FF2B5EF4-FFF2-40B4-BE49-F238E27FC236}">
                    <a16:creationId xmlns:a16="http://schemas.microsoft.com/office/drawing/2014/main" id="{47BBC3D3-552C-92DB-6017-F70957C6A068}"/>
                  </a:ext>
                </a:extLst>
              </p14:cNvPr>
              <p14:cNvContentPartPr/>
              <p14:nvPr/>
            </p14:nvContentPartPr>
            <p14:xfrm>
              <a:off x="6774610" y="2347661"/>
              <a:ext cx="1468080" cy="267120"/>
            </p14:xfrm>
          </p:contentPart>
        </mc:Choice>
        <mc:Fallback xmlns="">
          <p:pic>
            <p:nvPicPr>
              <p:cNvPr id="12" name="Szabadkéz 11">
                <a:extLst>
                  <a:ext uri="{FF2B5EF4-FFF2-40B4-BE49-F238E27FC236}">
                    <a16:creationId xmlns:a16="http://schemas.microsoft.com/office/drawing/2014/main" id="{47BBC3D3-552C-92DB-6017-F70957C6A06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20610" y="2239661"/>
                <a:ext cx="1575720" cy="48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Szabadkéz 12">
                <a:extLst>
                  <a:ext uri="{FF2B5EF4-FFF2-40B4-BE49-F238E27FC236}">
                    <a16:creationId xmlns:a16="http://schemas.microsoft.com/office/drawing/2014/main" id="{458BA86C-1FB2-F8A4-4389-41CD49F28A68}"/>
                  </a:ext>
                </a:extLst>
              </p14:cNvPr>
              <p14:cNvContentPartPr/>
              <p14:nvPr/>
            </p14:nvContentPartPr>
            <p14:xfrm>
              <a:off x="738130" y="2607941"/>
              <a:ext cx="6491160" cy="84240"/>
            </p14:xfrm>
          </p:contentPart>
        </mc:Choice>
        <mc:Fallback xmlns="">
          <p:pic>
            <p:nvPicPr>
              <p:cNvPr id="13" name="Szabadkéz 12">
                <a:extLst>
                  <a:ext uri="{FF2B5EF4-FFF2-40B4-BE49-F238E27FC236}">
                    <a16:creationId xmlns:a16="http://schemas.microsoft.com/office/drawing/2014/main" id="{458BA86C-1FB2-F8A4-4389-41CD49F28A6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4490" y="2499941"/>
                <a:ext cx="6598800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Szabadkéz 13">
                <a:extLst>
                  <a:ext uri="{FF2B5EF4-FFF2-40B4-BE49-F238E27FC236}">
                    <a16:creationId xmlns:a16="http://schemas.microsoft.com/office/drawing/2014/main" id="{6F10D20F-017A-4DCF-6AE1-7EA311A27A3B}"/>
                  </a:ext>
                </a:extLst>
              </p14:cNvPr>
              <p14:cNvContentPartPr/>
              <p14:nvPr/>
            </p14:nvContentPartPr>
            <p14:xfrm>
              <a:off x="649570" y="2816741"/>
              <a:ext cx="923040" cy="23760"/>
            </p14:xfrm>
          </p:contentPart>
        </mc:Choice>
        <mc:Fallback xmlns="">
          <p:pic>
            <p:nvPicPr>
              <p:cNvPr id="14" name="Szabadkéz 13">
                <a:extLst>
                  <a:ext uri="{FF2B5EF4-FFF2-40B4-BE49-F238E27FC236}">
                    <a16:creationId xmlns:a16="http://schemas.microsoft.com/office/drawing/2014/main" id="{6F10D20F-017A-4DCF-6AE1-7EA311A27A3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5930" y="2709101"/>
                <a:ext cx="103068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Szabadkéz 16">
                <a:extLst>
                  <a:ext uri="{FF2B5EF4-FFF2-40B4-BE49-F238E27FC236}">
                    <a16:creationId xmlns:a16="http://schemas.microsoft.com/office/drawing/2014/main" id="{CED50BA4-AC0F-4EF9-2BD0-974EF86C7882}"/>
                  </a:ext>
                </a:extLst>
              </p14:cNvPr>
              <p14:cNvContentPartPr/>
              <p14:nvPr/>
            </p14:nvContentPartPr>
            <p14:xfrm>
              <a:off x="644890" y="3490301"/>
              <a:ext cx="7436520" cy="55800"/>
            </p14:xfrm>
          </p:contentPart>
        </mc:Choice>
        <mc:Fallback xmlns="">
          <p:pic>
            <p:nvPicPr>
              <p:cNvPr id="17" name="Szabadkéz 16">
                <a:extLst>
                  <a:ext uri="{FF2B5EF4-FFF2-40B4-BE49-F238E27FC236}">
                    <a16:creationId xmlns:a16="http://schemas.microsoft.com/office/drawing/2014/main" id="{CED50BA4-AC0F-4EF9-2BD0-974EF86C788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90890" y="3382301"/>
                <a:ext cx="754416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Szabadkéz 17">
                <a:extLst>
                  <a:ext uri="{FF2B5EF4-FFF2-40B4-BE49-F238E27FC236}">
                    <a16:creationId xmlns:a16="http://schemas.microsoft.com/office/drawing/2014/main" id="{B4592C19-8BE0-EA63-8E98-1912E1C75E92}"/>
                  </a:ext>
                </a:extLst>
              </p14:cNvPr>
              <p14:cNvContentPartPr/>
              <p14:nvPr/>
            </p14:nvContentPartPr>
            <p14:xfrm>
              <a:off x="7078090" y="3183581"/>
              <a:ext cx="929880" cy="51480"/>
            </p14:xfrm>
          </p:contentPart>
        </mc:Choice>
        <mc:Fallback xmlns="">
          <p:pic>
            <p:nvPicPr>
              <p:cNvPr id="18" name="Szabadkéz 17">
                <a:extLst>
                  <a:ext uri="{FF2B5EF4-FFF2-40B4-BE49-F238E27FC236}">
                    <a16:creationId xmlns:a16="http://schemas.microsoft.com/office/drawing/2014/main" id="{B4592C19-8BE0-EA63-8E98-1912E1C75E9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024450" y="3075941"/>
                <a:ext cx="1037520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Szabadkéz 21">
                <a:extLst>
                  <a:ext uri="{FF2B5EF4-FFF2-40B4-BE49-F238E27FC236}">
                    <a16:creationId xmlns:a16="http://schemas.microsoft.com/office/drawing/2014/main" id="{8DF30C05-8A9A-F817-97DC-2F4C027FD92E}"/>
                  </a:ext>
                </a:extLst>
              </p14:cNvPr>
              <p14:cNvContentPartPr/>
              <p14:nvPr/>
            </p14:nvContentPartPr>
            <p14:xfrm>
              <a:off x="1087690" y="1944461"/>
              <a:ext cx="1604880" cy="102600"/>
            </p14:xfrm>
          </p:contentPart>
        </mc:Choice>
        <mc:Fallback xmlns="">
          <p:pic>
            <p:nvPicPr>
              <p:cNvPr id="22" name="Szabadkéz 21">
                <a:extLst>
                  <a:ext uri="{FF2B5EF4-FFF2-40B4-BE49-F238E27FC236}">
                    <a16:creationId xmlns:a16="http://schemas.microsoft.com/office/drawing/2014/main" id="{8DF30C05-8A9A-F817-97DC-2F4C027FD92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34050" y="1836461"/>
                <a:ext cx="171252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Szabadkéz 22">
                <a:extLst>
                  <a:ext uri="{FF2B5EF4-FFF2-40B4-BE49-F238E27FC236}">
                    <a16:creationId xmlns:a16="http://schemas.microsoft.com/office/drawing/2014/main" id="{61598FF6-718F-DD4E-72D0-F586BC08C878}"/>
                  </a:ext>
                </a:extLst>
              </p14:cNvPr>
              <p14:cNvContentPartPr/>
              <p14:nvPr/>
            </p14:nvContentPartPr>
            <p14:xfrm>
              <a:off x="687010" y="1981901"/>
              <a:ext cx="1037520" cy="37800"/>
            </p14:xfrm>
          </p:contentPart>
        </mc:Choice>
        <mc:Fallback xmlns="">
          <p:pic>
            <p:nvPicPr>
              <p:cNvPr id="23" name="Szabadkéz 22">
                <a:extLst>
                  <a:ext uri="{FF2B5EF4-FFF2-40B4-BE49-F238E27FC236}">
                    <a16:creationId xmlns:a16="http://schemas.microsoft.com/office/drawing/2014/main" id="{61598FF6-718F-DD4E-72D0-F586BC08C87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33010" y="1873901"/>
                <a:ext cx="114516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Szabadkéz 23">
                <a:extLst>
                  <a:ext uri="{FF2B5EF4-FFF2-40B4-BE49-F238E27FC236}">
                    <a16:creationId xmlns:a16="http://schemas.microsoft.com/office/drawing/2014/main" id="{BEB62FE6-05EE-3702-A5EF-A65B77BBB287}"/>
                  </a:ext>
                </a:extLst>
              </p14:cNvPr>
              <p14:cNvContentPartPr/>
              <p14:nvPr/>
            </p14:nvContentPartPr>
            <p14:xfrm>
              <a:off x="658930" y="1991261"/>
              <a:ext cx="360" cy="360"/>
            </p14:xfrm>
          </p:contentPart>
        </mc:Choice>
        <mc:Fallback xmlns="">
          <p:pic>
            <p:nvPicPr>
              <p:cNvPr id="24" name="Szabadkéz 23">
                <a:extLst>
                  <a:ext uri="{FF2B5EF4-FFF2-40B4-BE49-F238E27FC236}">
                    <a16:creationId xmlns:a16="http://schemas.microsoft.com/office/drawing/2014/main" id="{BEB62FE6-05EE-3702-A5EF-A65B77BBB28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95930" y="1928621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Szabadkéz 25">
                <a:extLst>
                  <a:ext uri="{FF2B5EF4-FFF2-40B4-BE49-F238E27FC236}">
                    <a16:creationId xmlns:a16="http://schemas.microsoft.com/office/drawing/2014/main" id="{9A7D787F-371C-451F-1D07-C2613C286715}"/>
                  </a:ext>
                </a:extLst>
              </p14:cNvPr>
              <p14:cNvContentPartPr/>
              <p14:nvPr/>
            </p14:nvContentPartPr>
            <p14:xfrm>
              <a:off x="658930" y="1991261"/>
              <a:ext cx="2091240" cy="720"/>
            </p14:xfrm>
          </p:contentPart>
        </mc:Choice>
        <mc:Fallback xmlns="">
          <p:pic>
            <p:nvPicPr>
              <p:cNvPr id="26" name="Szabadkéz 25">
                <a:extLst>
                  <a:ext uri="{FF2B5EF4-FFF2-40B4-BE49-F238E27FC236}">
                    <a16:creationId xmlns:a16="http://schemas.microsoft.com/office/drawing/2014/main" id="{9A7D787F-371C-451F-1D07-C2613C28671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95930" y="1865261"/>
                <a:ext cx="221688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Szabadkéz 26">
                <a:extLst>
                  <a:ext uri="{FF2B5EF4-FFF2-40B4-BE49-F238E27FC236}">
                    <a16:creationId xmlns:a16="http://schemas.microsoft.com/office/drawing/2014/main" id="{C7011B35-A6D0-E823-DF15-5A6CF14B3E5C}"/>
                  </a:ext>
                </a:extLst>
              </p14:cNvPr>
              <p14:cNvContentPartPr/>
              <p14:nvPr/>
            </p14:nvContentPartPr>
            <p14:xfrm>
              <a:off x="617530" y="1847261"/>
              <a:ext cx="1838880" cy="176760"/>
            </p14:xfrm>
          </p:contentPart>
        </mc:Choice>
        <mc:Fallback xmlns="">
          <p:pic>
            <p:nvPicPr>
              <p:cNvPr id="27" name="Szabadkéz 26">
                <a:extLst>
                  <a:ext uri="{FF2B5EF4-FFF2-40B4-BE49-F238E27FC236}">
                    <a16:creationId xmlns:a16="http://schemas.microsoft.com/office/drawing/2014/main" id="{C7011B35-A6D0-E823-DF15-5A6CF14B3E5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54530" y="1784621"/>
                <a:ext cx="196452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Szabadkéz 28">
                <a:extLst>
                  <a:ext uri="{FF2B5EF4-FFF2-40B4-BE49-F238E27FC236}">
                    <a16:creationId xmlns:a16="http://schemas.microsoft.com/office/drawing/2014/main" id="{2F92B8FF-C24B-61F6-7561-095B52908483}"/>
                  </a:ext>
                </a:extLst>
              </p14:cNvPr>
              <p14:cNvContentPartPr/>
              <p14:nvPr/>
            </p14:nvContentPartPr>
            <p14:xfrm>
              <a:off x="1796170" y="1870661"/>
              <a:ext cx="952200" cy="18720"/>
            </p14:xfrm>
          </p:contentPart>
        </mc:Choice>
        <mc:Fallback xmlns="">
          <p:pic>
            <p:nvPicPr>
              <p:cNvPr id="29" name="Szabadkéz 28">
                <a:extLst>
                  <a:ext uri="{FF2B5EF4-FFF2-40B4-BE49-F238E27FC236}">
                    <a16:creationId xmlns:a16="http://schemas.microsoft.com/office/drawing/2014/main" id="{2F92B8FF-C24B-61F6-7561-095B5290848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733170" y="1807661"/>
                <a:ext cx="1077840" cy="144360"/>
              </a:xfrm>
              <a:prstGeom prst="rect">
                <a:avLst/>
              </a:prstGeom>
            </p:spPr>
          </p:pic>
        </mc:Fallback>
      </mc:AlternateContent>
      <p:pic>
        <p:nvPicPr>
          <p:cNvPr id="31" name="Kép 30">
            <a:extLst>
              <a:ext uri="{FF2B5EF4-FFF2-40B4-BE49-F238E27FC236}">
                <a16:creationId xmlns:a16="http://schemas.microsoft.com/office/drawing/2014/main" id="{48DB57D7-CD93-CD96-3E23-3942B5755EF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20581" y="3715205"/>
            <a:ext cx="4323427" cy="2075245"/>
          </a:xfrm>
          <a:prstGeom prst="rect">
            <a:avLst/>
          </a:prstGeom>
        </p:spPr>
      </p:pic>
      <p:sp>
        <p:nvSpPr>
          <p:cNvPr id="34" name="Szövegdoboz 33">
            <a:extLst>
              <a:ext uri="{FF2B5EF4-FFF2-40B4-BE49-F238E27FC236}">
                <a16:creationId xmlns:a16="http://schemas.microsoft.com/office/drawing/2014/main" id="{E319B7B7-97E5-D5CD-AB2B-ABBE38139F73}"/>
              </a:ext>
            </a:extLst>
          </p:cNvPr>
          <p:cNvSpPr txBox="1"/>
          <p:nvPr/>
        </p:nvSpPr>
        <p:spPr>
          <a:xfrm>
            <a:off x="5220072" y="3950021"/>
            <a:ext cx="34952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>
                <a:latin typeface="+mj-lt"/>
              </a:rPr>
              <a:t>A Központ utasítása a moszkvai nagykövetségnek, hogy kérjék be a szovjet elvtársak véleményét a magyar világűrfelelősség-tervezet módosításairól, 1965. április 1.</a:t>
            </a:r>
            <a:endParaRPr lang="en-GB" b="0" dirty="0"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5" name="Szabadkéz 34">
                <a:extLst>
                  <a:ext uri="{FF2B5EF4-FFF2-40B4-BE49-F238E27FC236}">
                    <a16:creationId xmlns:a16="http://schemas.microsoft.com/office/drawing/2014/main" id="{D1CD0B38-01FB-044A-C5FB-8E99BFDA39F1}"/>
                  </a:ext>
                </a:extLst>
              </p14:cNvPr>
              <p14:cNvContentPartPr/>
              <p14:nvPr/>
            </p14:nvContentPartPr>
            <p14:xfrm>
              <a:off x="1345810" y="3754181"/>
              <a:ext cx="2924640" cy="93600"/>
            </p14:xfrm>
          </p:contentPart>
        </mc:Choice>
        <mc:Fallback xmlns="">
          <p:pic>
            <p:nvPicPr>
              <p:cNvPr id="35" name="Szabadkéz 34">
                <a:extLst>
                  <a:ext uri="{FF2B5EF4-FFF2-40B4-BE49-F238E27FC236}">
                    <a16:creationId xmlns:a16="http://schemas.microsoft.com/office/drawing/2014/main" id="{D1CD0B38-01FB-044A-C5FB-8E99BFDA39F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310170" y="3682541"/>
                <a:ext cx="299628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6" name="Szabadkéz 35">
                <a:extLst>
                  <a:ext uri="{FF2B5EF4-FFF2-40B4-BE49-F238E27FC236}">
                    <a16:creationId xmlns:a16="http://schemas.microsoft.com/office/drawing/2014/main" id="{658B7D21-FFEE-D9B1-28E8-1D14E0D24B19}"/>
                  </a:ext>
                </a:extLst>
              </p14:cNvPr>
              <p14:cNvContentPartPr/>
              <p14:nvPr/>
            </p14:nvContentPartPr>
            <p14:xfrm>
              <a:off x="528970" y="3856781"/>
              <a:ext cx="3815280" cy="163080"/>
            </p14:xfrm>
          </p:contentPart>
        </mc:Choice>
        <mc:Fallback xmlns="">
          <p:pic>
            <p:nvPicPr>
              <p:cNvPr id="36" name="Szabadkéz 35">
                <a:extLst>
                  <a:ext uri="{FF2B5EF4-FFF2-40B4-BE49-F238E27FC236}">
                    <a16:creationId xmlns:a16="http://schemas.microsoft.com/office/drawing/2014/main" id="{658B7D21-FFEE-D9B1-28E8-1D14E0D24B1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93330" y="3785141"/>
                <a:ext cx="3886920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8" name="Szabadkéz 37">
                <a:extLst>
                  <a:ext uri="{FF2B5EF4-FFF2-40B4-BE49-F238E27FC236}">
                    <a16:creationId xmlns:a16="http://schemas.microsoft.com/office/drawing/2014/main" id="{A028F1A3-2A16-7B4B-D6C9-BDCD82D3700D}"/>
                  </a:ext>
                </a:extLst>
              </p14:cNvPr>
              <p14:cNvContentPartPr/>
              <p14:nvPr/>
            </p14:nvContentPartPr>
            <p14:xfrm>
              <a:off x="482890" y="4010141"/>
              <a:ext cx="2734200" cy="102240"/>
            </p14:xfrm>
          </p:contentPart>
        </mc:Choice>
        <mc:Fallback xmlns="">
          <p:pic>
            <p:nvPicPr>
              <p:cNvPr id="38" name="Szabadkéz 37">
                <a:extLst>
                  <a:ext uri="{FF2B5EF4-FFF2-40B4-BE49-F238E27FC236}">
                    <a16:creationId xmlns:a16="http://schemas.microsoft.com/office/drawing/2014/main" id="{A028F1A3-2A16-7B4B-D6C9-BDCD82D3700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6890" y="3938141"/>
                <a:ext cx="2805840" cy="24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2361645"/>
      </p:ext>
    </p:extLst>
  </p:cSld>
  <p:clrMapOvr>
    <a:masterClrMapping/>
  </p:clrMapOvr>
  <p:transition>
    <p:pull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1181AB-3CFE-0A1C-82B6-AAE1F2D69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800" dirty="0">
                <a:solidFill>
                  <a:srgbClr val="C00000"/>
                </a:solidFill>
              </a:rPr>
              <a:t>A szocialista tábor</a:t>
            </a:r>
            <a:r>
              <a:rPr lang="hu-HU" sz="1800" dirty="0">
                <a:solidFill>
                  <a:schemeClr val="bg2"/>
                </a:solidFill>
              </a:rPr>
              <a:t>, különösen a SZU, azon belül a Szovjet Kommunista Párt akarata </a:t>
            </a:r>
            <a:endParaRPr lang="hu-HU" sz="1800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76BCFB5-F49C-C77F-EE3E-764958FEB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323527" y="836712"/>
            <a:ext cx="1161299" cy="1872208"/>
          </a:xfrm>
          <a:prstGeom prst="rect">
            <a:avLst/>
          </a:prstGeom>
          <a:solidFill>
            <a:prstClr val="white">
              <a:lumMod val="95000"/>
              <a:alpha val="20000"/>
            </a:prstClr>
          </a:solidFill>
          <a:ln w="9525">
            <a:solidFill>
              <a:srgbClr val="000032"/>
            </a:solidFill>
            <a:miter lim="800000"/>
            <a:headEnd/>
            <a:tailEnd/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7046E1B-FFA1-235E-D573-BBC5FD1B813A}"/>
              </a:ext>
            </a:extLst>
          </p:cNvPr>
          <p:cNvSpPr txBox="1"/>
          <p:nvPr/>
        </p:nvSpPr>
        <p:spPr>
          <a:xfrm>
            <a:off x="1475657" y="764704"/>
            <a:ext cx="6982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0" dirty="0">
                <a:latin typeface="+mj-lt"/>
              </a:rPr>
              <a:t>Ötnapos megbeszélés Moszkvában az összes </a:t>
            </a:r>
            <a:r>
              <a:rPr lang="hu-HU" sz="1600" b="0" dirty="0" err="1">
                <a:latin typeface="+mj-lt"/>
              </a:rPr>
              <a:t>szoc</a:t>
            </a:r>
            <a:r>
              <a:rPr lang="hu-HU" sz="1600" b="0" dirty="0">
                <a:latin typeface="+mj-lt"/>
              </a:rPr>
              <a:t> országnak (kivéve Kínát</a:t>
            </a:r>
            <a:r>
              <a:rPr lang="hu-HU" sz="1600" dirty="0">
                <a:latin typeface="+mj-lt"/>
              </a:rPr>
              <a:t>),</a:t>
            </a:r>
            <a:r>
              <a:rPr lang="hu-HU" sz="1600" b="0" dirty="0">
                <a:latin typeface="+mj-lt"/>
              </a:rPr>
              <a:t>1965 november 15 - 20</a:t>
            </a:r>
            <a:endParaRPr lang="en-GB" sz="1600" dirty="0">
              <a:latin typeface="+mj-lt"/>
            </a:endParaRP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BF1D13B6-9C10-9073-AEF3-0899BC945F32}"/>
              </a:ext>
            </a:extLst>
          </p:cNvPr>
          <p:cNvSpPr txBox="1"/>
          <p:nvPr/>
        </p:nvSpPr>
        <p:spPr>
          <a:xfrm>
            <a:off x="6876256" y="1655933"/>
            <a:ext cx="1869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0" dirty="0">
                <a:latin typeface="+mj-lt"/>
              </a:rPr>
              <a:t>Szocialista egyeztető  a COPUOS Jogi Albizottság 1970 júniusi ülése előtt</a:t>
            </a:r>
            <a:endParaRPr lang="en-GB" sz="1600" dirty="0"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Szabadkéz 22">
                <a:extLst>
                  <a:ext uri="{FF2B5EF4-FFF2-40B4-BE49-F238E27FC236}">
                    <a16:creationId xmlns:a16="http://schemas.microsoft.com/office/drawing/2014/main" id="{4B411576-F7FC-3A99-D547-34657062DFA2}"/>
                  </a:ext>
                </a:extLst>
              </p14:cNvPr>
              <p14:cNvContentPartPr/>
              <p14:nvPr/>
            </p14:nvContentPartPr>
            <p14:xfrm>
              <a:off x="3072325" y="3115508"/>
              <a:ext cx="2026080" cy="17640"/>
            </p14:xfrm>
          </p:contentPart>
        </mc:Choice>
        <mc:Fallback xmlns="">
          <p:pic>
            <p:nvPicPr>
              <p:cNvPr id="23" name="Szabadkéz 22">
                <a:extLst>
                  <a:ext uri="{FF2B5EF4-FFF2-40B4-BE49-F238E27FC236}">
                    <a16:creationId xmlns:a16="http://schemas.microsoft.com/office/drawing/2014/main" id="{4B411576-F7FC-3A99-D547-34657062DFA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36325" y="3043508"/>
                <a:ext cx="2097720" cy="16128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Kép 26">
            <a:extLst>
              <a:ext uri="{FF2B5EF4-FFF2-40B4-BE49-F238E27FC236}">
                <a16:creationId xmlns:a16="http://schemas.microsoft.com/office/drawing/2014/main" id="{32A50DB0-F458-9EF2-A226-AABE57016E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7" y="3046576"/>
            <a:ext cx="3312369" cy="3553499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9BFFA062-46B7-A17D-A444-266B17D065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0182" y="1102360"/>
            <a:ext cx="3392058" cy="25879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Szabadkéz 28">
                <a:extLst>
                  <a:ext uri="{FF2B5EF4-FFF2-40B4-BE49-F238E27FC236}">
                    <a16:creationId xmlns:a16="http://schemas.microsoft.com/office/drawing/2014/main" id="{C012F8A3-A276-2037-ED85-4B03222F1E66}"/>
                  </a:ext>
                </a:extLst>
              </p14:cNvPr>
              <p14:cNvContentPartPr/>
              <p14:nvPr/>
            </p14:nvContentPartPr>
            <p14:xfrm>
              <a:off x="3559623" y="2649972"/>
              <a:ext cx="2745720" cy="63000"/>
            </p14:xfrm>
          </p:contentPart>
        </mc:Choice>
        <mc:Fallback xmlns="">
          <p:pic>
            <p:nvPicPr>
              <p:cNvPr id="29" name="Szabadkéz 28">
                <a:extLst>
                  <a:ext uri="{FF2B5EF4-FFF2-40B4-BE49-F238E27FC236}">
                    <a16:creationId xmlns:a16="http://schemas.microsoft.com/office/drawing/2014/main" id="{C012F8A3-A276-2037-ED85-4B03222F1E6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23983" y="2577972"/>
                <a:ext cx="281736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0" name="Szabadkéz 29">
                <a:extLst>
                  <a:ext uri="{FF2B5EF4-FFF2-40B4-BE49-F238E27FC236}">
                    <a16:creationId xmlns:a16="http://schemas.microsoft.com/office/drawing/2014/main" id="{26A82400-0375-89F1-55C7-9282FEA92CC5}"/>
                  </a:ext>
                </a:extLst>
              </p14:cNvPr>
              <p14:cNvContentPartPr/>
              <p14:nvPr/>
            </p14:nvContentPartPr>
            <p14:xfrm>
              <a:off x="3462063" y="2742852"/>
              <a:ext cx="2899080" cy="56880"/>
            </p14:xfrm>
          </p:contentPart>
        </mc:Choice>
        <mc:Fallback xmlns="">
          <p:pic>
            <p:nvPicPr>
              <p:cNvPr id="30" name="Szabadkéz 29">
                <a:extLst>
                  <a:ext uri="{FF2B5EF4-FFF2-40B4-BE49-F238E27FC236}">
                    <a16:creationId xmlns:a16="http://schemas.microsoft.com/office/drawing/2014/main" id="{26A82400-0375-89F1-55C7-9282FEA92CC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26063" y="2671212"/>
                <a:ext cx="297072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1" name="Szabadkéz 30">
                <a:extLst>
                  <a:ext uri="{FF2B5EF4-FFF2-40B4-BE49-F238E27FC236}">
                    <a16:creationId xmlns:a16="http://schemas.microsoft.com/office/drawing/2014/main" id="{6D003B83-B8F6-DB22-ED21-B0C788238081}"/>
                  </a:ext>
                </a:extLst>
              </p14:cNvPr>
              <p14:cNvContentPartPr/>
              <p14:nvPr/>
            </p14:nvContentPartPr>
            <p14:xfrm>
              <a:off x="3436143" y="2829972"/>
              <a:ext cx="2861640" cy="124920"/>
            </p14:xfrm>
          </p:contentPart>
        </mc:Choice>
        <mc:Fallback xmlns="">
          <p:pic>
            <p:nvPicPr>
              <p:cNvPr id="31" name="Szabadkéz 30">
                <a:extLst>
                  <a:ext uri="{FF2B5EF4-FFF2-40B4-BE49-F238E27FC236}">
                    <a16:creationId xmlns:a16="http://schemas.microsoft.com/office/drawing/2014/main" id="{6D003B83-B8F6-DB22-ED21-B0C78823808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00503" y="2758332"/>
                <a:ext cx="293328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3" name="Szabadkéz 32">
                <a:extLst>
                  <a:ext uri="{FF2B5EF4-FFF2-40B4-BE49-F238E27FC236}">
                    <a16:creationId xmlns:a16="http://schemas.microsoft.com/office/drawing/2014/main" id="{056EA073-E89E-6638-8B3B-74C7C340F94F}"/>
                  </a:ext>
                </a:extLst>
              </p14:cNvPr>
              <p14:cNvContentPartPr/>
              <p14:nvPr/>
            </p14:nvContentPartPr>
            <p14:xfrm>
              <a:off x="3426063" y="2979372"/>
              <a:ext cx="2271240" cy="41760"/>
            </p14:xfrm>
          </p:contentPart>
        </mc:Choice>
        <mc:Fallback xmlns="">
          <p:pic>
            <p:nvPicPr>
              <p:cNvPr id="33" name="Szabadkéz 32">
                <a:extLst>
                  <a:ext uri="{FF2B5EF4-FFF2-40B4-BE49-F238E27FC236}">
                    <a16:creationId xmlns:a16="http://schemas.microsoft.com/office/drawing/2014/main" id="{056EA073-E89E-6638-8B3B-74C7C340F94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390063" y="2907372"/>
                <a:ext cx="234288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4" name="Szabadkéz 33">
                <a:extLst>
                  <a:ext uri="{FF2B5EF4-FFF2-40B4-BE49-F238E27FC236}">
                    <a16:creationId xmlns:a16="http://schemas.microsoft.com/office/drawing/2014/main" id="{6203329D-3E37-7A25-61A9-A5CF28875E3A}"/>
                  </a:ext>
                </a:extLst>
              </p14:cNvPr>
              <p14:cNvContentPartPr/>
              <p14:nvPr/>
            </p14:nvContentPartPr>
            <p14:xfrm>
              <a:off x="526263" y="4792332"/>
              <a:ext cx="2890080" cy="190800"/>
            </p14:xfrm>
          </p:contentPart>
        </mc:Choice>
        <mc:Fallback xmlns="">
          <p:pic>
            <p:nvPicPr>
              <p:cNvPr id="34" name="Szabadkéz 33">
                <a:extLst>
                  <a:ext uri="{FF2B5EF4-FFF2-40B4-BE49-F238E27FC236}">
                    <a16:creationId xmlns:a16="http://schemas.microsoft.com/office/drawing/2014/main" id="{6203329D-3E37-7A25-61A9-A5CF28875E3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0263" y="4720692"/>
                <a:ext cx="296172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6" name="Szabadkéz 35">
                <a:extLst>
                  <a:ext uri="{FF2B5EF4-FFF2-40B4-BE49-F238E27FC236}">
                    <a16:creationId xmlns:a16="http://schemas.microsoft.com/office/drawing/2014/main" id="{B022B2E6-722A-04D1-78CF-9142BB46D64F}"/>
                  </a:ext>
                </a:extLst>
              </p14:cNvPr>
              <p14:cNvContentPartPr/>
              <p14:nvPr/>
            </p14:nvContentPartPr>
            <p14:xfrm>
              <a:off x="1638303" y="4838772"/>
              <a:ext cx="1233360" cy="26280"/>
            </p14:xfrm>
          </p:contentPart>
        </mc:Choice>
        <mc:Fallback xmlns="">
          <p:pic>
            <p:nvPicPr>
              <p:cNvPr id="36" name="Szabadkéz 35">
                <a:extLst>
                  <a:ext uri="{FF2B5EF4-FFF2-40B4-BE49-F238E27FC236}">
                    <a16:creationId xmlns:a16="http://schemas.microsoft.com/office/drawing/2014/main" id="{B022B2E6-722A-04D1-78CF-9142BB46D64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02663" y="4767132"/>
                <a:ext cx="13050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7" name="Szabadkéz 36">
                <a:extLst>
                  <a:ext uri="{FF2B5EF4-FFF2-40B4-BE49-F238E27FC236}">
                    <a16:creationId xmlns:a16="http://schemas.microsoft.com/office/drawing/2014/main" id="{44E8F940-B98E-03B2-84A0-8919449E7942}"/>
                  </a:ext>
                </a:extLst>
              </p14:cNvPr>
              <p14:cNvContentPartPr/>
              <p14:nvPr/>
            </p14:nvContentPartPr>
            <p14:xfrm>
              <a:off x="544263" y="4935972"/>
              <a:ext cx="1002960" cy="32040"/>
            </p14:xfrm>
          </p:contentPart>
        </mc:Choice>
        <mc:Fallback xmlns="">
          <p:pic>
            <p:nvPicPr>
              <p:cNvPr id="37" name="Szabadkéz 36">
                <a:extLst>
                  <a:ext uri="{FF2B5EF4-FFF2-40B4-BE49-F238E27FC236}">
                    <a16:creationId xmlns:a16="http://schemas.microsoft.com/office/drawing/2014/main" id="{44E8F940-B98E-03B2-84A0-8919449E794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8263" y="4864332"/>
                <a:ext cx="107460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8" name="Szabadkéz 37">
                <a:extLst>
                  <a:ext uri="{FF2B5EF4-FFF2-40B4-BE49-F238E27FC236}">
                    <a16:creationId xmlns:a16="http://schemas.microsoft.com/office/drawing/2014/main" id="{6D85161F-B10C-71DC-88FC-F8B09DC55358}"/>
                  </a:ext>
                </a:extLst>
              </p14:cNvPr>
              <p14:cNvContentPartPr/>
              <p14:nvPr/>
            </p14:nvContentPartPr>
            <p14:xfrm>
              <a:off x="524103" y="5069892"/>
              <a:ext cx="2967120" cy="26640"/>
            </p14:xfrm>
          </p:contentPart>
        </mc:Choice>
        <mc:Fallback xmlns="">
          <p:pic>
            <p:nvPicPr>
              <p:cNvPr id="38" name="Szabadkéz 37">
                <a:extLst>
                  <a:ext uri="{FF2B5EF4-FFF2-40B4-BE49-F238E27FC236}">
                    <a16:creationId xmlns:a16="http://schemas.microsoft.com/office/drawing/2014/main" id="{6D85161F-B10C-71DC-88FC-F8B09DC5535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8103" y="4997892"/>
                <a:ext cx="303876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0" name="Szabadkéz 39">
                <a:extLst>
                  <a:ext uri="{FF2B5EF4-FFF2-40B4-BE49-F238E27FC236}">
                    <a16:creationId xmlns:a16="http://schemas.microsoft.com/office/drawing/2014/main" id="{1333C7CA-BB83-B8A6-62A6-AAC6EF42CA4C}"/>
                  </a:ext>
                </a:extLst>
              </p14:cNvPr>
              <p14:cNvContentPartPr/>
              <p14:nvPr/>
            </p14:nvContentPartPr>
            <p14:xfrm>
              <a:off x="565143" y="5157372"/>
              <a:ext cx="560520" cy="5760"/>
            </p14:xfrm>
          </p:contentPart>
        </mc:Choice>
        <mc:Fallback xmlns="">
          <p:pic>
            <p:nvPicPr>
              <p:cNvPr id="40" name="Szabadkéz 39">
                <a:extLst>
                  <a:ext uri="{FF2B5EF4-FFF2-40B4-BE49-F238E27FC236}">
                    <a16:creationId xmlns:a16="http://schemas.microsoft.com/office/drawing/2014/main" id="{1333C7CA-BB83-B8A6-62A6-AAC6EF42CA4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9143" y="5085372"/>
                <a:ext cx="63216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1" name="Szabadkéz 40">
                <a:extLst>
                  <a:ext uri="{FF2B5EF4-FFF2-40B4-BE49-F238E27FC236}">
                    <a16:creationId xmlns:a16="http://schemas.microsoft.com/office/drawing/2014/main" id="{D36A7578-CA65-2EC5-70BD-709A54E43F35}"/>
                  </a:ext>
                </a:extLst>
              </p14:cNvPr>
              <p14:cNvContentPartPr/>
              <p14:nvPr/>
            </p14:nvContentPartPr>
            <p14:xfrm>
              <a:off x="749823" y="5793132"/>
              <a:ext cx="2695680" cy="22680"/>
            </p14:xfrm>
          </p:contentPart>
        </mc:Choice>
        <mc:Fallback xmlns="">
          <p:pic>
            <p:nvPicPr>
              <p:cNvPr id="41" name="Szabadkéz 40">
                <a:extLst>
                  <a:ext uri="{FF2B5EF4-FFF2-40B4-BE49-F238E27FC236}">
                    <a16:creationId xmlns:a16="http://schemas.microsoft.com/office/drawing/2014/main" id="{D36A7578-CA65-2EC5-70BD-709A54E43F3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14183" y="5721132"/>
                <a:ext cx="276732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2" name="Szabadkéz 41">
                <a:extLst>
                  <a:ext uri="{FF2B5EF4-FFF2-40B4-BE49-F238E27FC236}">
                    <a16:creationId xmlns:a16="http://schemas.microsoft.com/office/drawing/2014/main" id="{7FBABA2B-DD3B-34A9-95EC-4AE29B8E2B2E}"/>
                  </a:ext>
                </a:extLst>
              </p14:cNvPr>
              <p14:cNvContentPartPr/>
              <p14:nvPr/>
            </p14:nvContentPartPr>
            <p14:xfrm>
              <a:off x="477303" y="5932812"/>
              <a:ext cx="3011760" cy="22320"/>
            </p14:xfrm>
          </p:contentPart>
        </mc:Choice>
        <mc:Fallback xmlns="">
          <p:pic>
            <p:nvPicPr>
              <p:cNvPr id="42" name="Szabadkéz 41">
                <a:extLst>
                  <a:ext uri="{FF2B5EF4-FFF2-40B4-BE49-F238E27FC236}">
                    <a16:creationId xmlns:a16="http://schemas.microsoft.com/office/drawing/2014/main" id="{7FBABA2B-DD3B-34A9-95EC-4AE29B8E2B2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41663" y="5860812"/>
                <a:ext cx="308340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4" name="Szabadkéz 43">
                <a:extLst>
                  <a:ext uri="{FF2B5EF4-FFF2-40B4-BE49-F238E27FC236}">
                    <a16:creationId xmlns:a16="http://schemas.microsoft.com/office/drawing/2014/main" id="{48D7C002-6CB9-49A8-D27F-171CA5D01F71}"/>
                  </a:ext>
                </a:extLst>
              </p14:cNvPr>
              <p14:cNvContentPartPr/>
              <p14:nvPr/>
            </p14:nvContentPartPr>
            <p14:xfrm>
              <a:off x="482703" y="6025692"/>
              <a:ext cx="1495440" cy="15840"/>
            </p14:xfrm>
          </p:contentPart>
        </mc:Choice>
        <mc:Fallback xmlns="">
          <p:pic>
            <p:nvPicPr>
              <p:cNvPr id="44" name="Szabadkéz 43">
                <a:extLst>
                  <a:ext uri="{FF2B5EF4-FFF2-40B4-BE49-F238E27FC236}">
                    <a16:creationId xmlns:a16="http://schemas.microsoft.com/office/drawing/2014/main" id="{48D7C002-6CB9-49A8-D27F-171CA5D01F7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46703" y="5953692"/>
                <a:ext cx="1567080" cy="159480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Szövegdoboz 44">
            <a:extLst>
              <a:ext uri="{FF2B5EF4-FFF2-40B4-BE49-F238E27FC236}">
                <a16:creationId xmlns:a16="http://schemas.microsoft.com/office/drawing/2014/main" id="{6CC7DBBD-B545-4C43-2E6E-CA963A3B5EDE}"/>
              </a:ext>
            </a:extLst>
          </p:cNvPr>
          <p:cNvSpPr txBox="1"/>
          <p:nvPr/>
        </p:nvSpPr>
        <p:spPr>
          <a:xfrm>
            <a:off x="3789672" y="3784642"/>
            <a:ext cx="19076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0" dirty="0">
                <a:latin typeface="+mj-lt"/>
              </a:rPr>
              <a:t>ENSZ főosztályvezetői egyeztető  a Közgyűlés </a:t>
            </a:r>
            <a:r>
              <a:rPr lang="hu-HU" sz="1600" b="0" dirty="0" err="1">
                <a:latin typeface="+mj-lt"/>
              </a:rPr>
              <a:t>ülésszaka</a:t>
            </a:r>
            <a:r>
              <a:rPr lang="hu-HU" sz="1600" b="0" dirty="0">
                <a:latin typeface="+mj-lt"/>
              </a:rPr>
              <a:t> előtt, amely alapul veszi a Varsói Szerződés  Politikai Tanácskozó Testületének irányvonalát, 1974</a:t>
            </a:r>
            <a:endParaRPr lang="en-GB" sz="1600" dirty="0">
              <a:latin typeface="+mj-lt"/>
            </a:endParaRPr>
          </a:p>
        </p:txBody>
      </p:sp>
      <p:pic>
        <p:nvPicPr>
          <p:cNvPr id="47" name="Kép 46">
            <a:extLst>
              <a:ext uri="{FF2B5EF4-FFF2-40B4-BE49-F238E27FC236}">
                <a16:creationId xmlns:a16="http://schemas.microsoft.com/office/drawing/2014/main" id="{1CD8E023-9B7E-3927-A7C1-0C52B94022C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508106" y="3582805"/>
            <a:ext cx="2314592" cy="3238524"/>
          </a:xfrm>
          <a:prstGeom prst="rect">
            <a:avLst/>
          </a:prstGeom>
        </p:spPr>
      </p:pic>
      <p:sp>
        <p:nvSpPr>
          <p:cNvPr id="48" name="Szövegdoboz 47">
            <a:extLst>
              <a:ext uri="{FF2B5EF4-FFF2-40B4-BE49-F238E27FC236}">
                <a16:creationId xmlns:a16="http://schemas.microsoft.com/office/drawing/2014/main" id="{A8BAB7FF-D71C-5779-60E0-DD67B7009464}"/>
              </a:ext>
            </a:extLst>
          </p:cNvPr>
          <p:cNvSpPr txBox="1"/>
          <p:nvPr/>
        </p:nvSpPr>
        <p:spPr>
          <a:xfrm>
            <a:off x="7882136" y="3635648"/>
            <a:ext cx="11521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0" dirty="0">
                <a:latin typeface="+mj-lt"/>
              </a:rPr>
              <a:t>Hatoldalas feljegyzés arról, hogy Kőmíves  Imre e.t. miről beszélgessen háromnapos moszkvai konzultációja során , felkészülve az ENSZ 1976. évi ülésszakára</a:t>
            </a:r>
            <a:endParaRPr lang="en-GB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5555490"/>
      </p:ext>
    </p:extLst>
  </p:cSld>
  <p:clrMapOvr>
    <a:masterClrMapping/>
  </p:clrMapOvr>
  <p:transition>
    <p:pull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88AC5C-3F3C-99DB-432C-735C4AA38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4632" cy="968152"/>
          </a:xfrm>
        </p:spPr>
        <p:txBody>
          <a:bodyPr/>
          <a:lstStyle/>
          <a:p>
            <a:r>
              <a:rPr lang="hu-HU" dirty="0">
                <a:solidFill>
                  <a:srgbClr val="C00000"/>
                </a:solidFill>
              </a:rPr>
              <a:t>A szocialista tábor</a:t>
            </a:r>
            <a:r>
              <a:rPr lang="hu-HU" dirty="0">
                <a:solidFill>
                  <a:schemeClr val="bg2"/>
                </a:solidFill>
              </a:rPr>
              <a:t>, különösen a SZU, azon belül a Szovjet Kommunista Párt akarata </a:t>
            </a:r>
            <a:endParaRPr lang="hu-HU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3A74A2F5-165D-DC3A-4CED-3A012EEE1D81}"/>
              </a:ext>
            </a:extLst>
          </p:cNvPr>
          <p:cNvSpPr txBox="1"/>
          <p:nvPr/>
        </p:nvSpPr>
        <p:spPr>
          <a:xfrm>
            <a:off x="251520" y="1412776"/>
            <a:ext cx="33397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0" dirty="0">
                <a:latin typeface="+mj-lt"/>
              </a:rPr>
              <a:t>Rövid póráz: </a:t>
            </a:r>
            <a:r>
              <a:rPr lang="hu-HU" sz="2000" b="0" dirty="0" err="1">
                <a:latin typeface="+mj-lt"/>
              </a:rPr>
              <a:t>Csatorday</a:t>
            </a:r>
            <a:r>
              <a:rPr lang="hu-HU" sz="2000" b="0" dirty="0">
                <a:latin typeface="+mj-lt"/>
              </a:rPr>
              <a:t> Károly, ENSZ BT képviselőnek  küldött miniszterhelyettesi (Mód Péter) utasítás: Mindenről konzultáljon a Központtal, de </a:t>
            </a:r>
            <a:r>
              <a:rPr lang="hu-HU" sz="2000" b="0" dirty="0">
                <a:solidFill>
                  <a:srgbClr val="C00000"/>
                </a:solidFill>
                <a:latin typeface="+mj-lt"/>
              </a:rPr>
              <a:t>ha </a:t>
            </a:r>
            <a:r>
              <a:rPr lang="hu-HU" sz="2000" b="0" dirty="0">
                <a:latin typeface="+mj-lt"/>
              </a:rPr>
              <a:t>ez nem lehetséges „azaz lépéseinek megtételéhez </a:t>
            </a:r>
            <a:r>
              <a:rPr lang="hu-HU" sz="2000" b="0" dirty="0">
                <a:solidFill>
                  <a:srgbClr val="C00000"/>
                </a:solidFill>
                <a:latin typeface="+mj-lt"/>
              </a:rPr>
              <a:t>utasításom idejében meg nem érkezik, … eljárását előzetesen egyeztesse, részleteiben is, a Szovjetunió Biztonsági tanács-</a:t>
            </a:r>
            <a:r>
              <a:rPr lang="hu-HU" sz="2000" b="0" dirty="0" err="1">
                <a:solidFill>
                  <a:srgbClr val="C00000"/>
                </a:solidFill>
                <a:latin typeface="+mj-lt"/>
              </a:rPr>
              <a:t>beli</a:t>
            </a:r>
            <a:r>
              <a:rPr lang="hu-HU" sz="2000" b="0" dirty="0">
                <a:solidFill>
                  <a:srgbClr val="C00000"/>
                </a:solidFill>
                <a:latin typeface="+mj-lt"/>
              </a:rPr>
              <a:t> képviselőjével</a:t>
            </a:r>
            <a:r>
              <a:rPr lang="hu-HU" sz="2000" b="0" dirty="0">
                <a:latin typeface="+mj-lt"/>
              </a:rPr>
              <a:t>.”</a:t>
            </a:r>
            <a:endParaRPr lang="en-GB" sz="2000" b="0" dirty="0">
              <a:latin typeface="+mj-lt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9A6DF92-7627-BCDD-36AE-083FC5314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196752"/>
            <a:ext cx="4543813" cy="5426913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8ED576D2-0B40-FF70-20D2-70425687F317}"/>
              </a:ext>
            </a:extLst>
          </p:cNvPr>
          <p:cNvSpPr txBox="1"/>
          <p:nvPr/>
        </p:nvSpPr>
        <p:spPr>
          <a:xfrm>
            <a:off x="604251" y="5517232"/>
            <a:ext cx="2736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0" dirty="0">
                <a:latin typeface="+mj-lt"/>
              </a:rPr>
              <a:t>Forrás: Mód Péter Külügyminiszterhelyettes egy példányban készült  „keretutasítása” </a:t>
            </a:r>
            <a:r>
              <a:rPr lang="hu-HU" b="0" dirty="0" err="1">
                <a:latin typeface="+mj-lt"/>
              </a:rPr>
              <a:t>Csatorday</a:t>
            </a:r>
            <a:r>
              <a:rPr lang="hu-HU" b="0" dirty="0">
                <a:latin typeface="+mj-lt"/>
              </a:rPr>
              <a:t> Károly nagykövetnek, 1968. január 11.</a:t>
            </a:r>
          </a:p>
          <a:p>
            <a:pPr algn="ctr"/>
            <a:endParaRPr lang="en-GB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922249"/>
      </p:ext>
    </p:extLst>
  </p:cSld>
  <p:clrMapOvr>
    <a:masterClrMapping/>
  </p:clrMapOvr>
  <p:transition>
    <p:pull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039954-FC58-A5F9-DEA5-9F04D7957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4572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u-HU" sz="2600" dirty="0"/>
              <a:t>Háttérben a Párt  - MSZMP kontroll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5ADAF51-C805-0626-E366-269155A120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685800" y="939703"/>
            <a:ext cx="3810000" cy="5816793"/>
          </a:xfrm>
          <a:prstGeom prst="rect">
            <a:avLst/>
          </a:prstGeom>
          <a:noFill/>
          <a:ln w="9525">
            <a:solidFill>
              <a:srgbClr val="000032"/>
            </a:solidFill>
            <a:miter lim="800000"/>
            <a:headEnd/>
            <a:tailEnd/>
          </a:ln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B4270-D287-3012-77C3-92005983C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3956248" cy="5615136"/>
          </a:xfrm>
        </p:spPr>
        <p:txBody>
          <a:bodyPr/>
          <a:lstStyle/>
          <a:p>
            <a:r>
              <a:rPr lang="hu-HU" dirty="0"/>
              <a:t>Ahhoz, hogy az egykori diplomata, Prandler Árpád a magyar delegáció tagjaként vehessen rész az ENSZ közgyűlése, VI. (Jogi) bizottságának munkájában a Külügyminisztérium miniszterhelyettese, Mód Péter az MSZMP KB Adminisztratív osztályának „hozzájárulását” kéri.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Szabadkéz 3">
                <a:extLst>
                  <a:ext uri="{FF2B5EF4-FFF2-40B4-BE49-F238E27FC236}">
                    <a16:creationId xmlns:a16="http://schemas.microsoft.com/office/drawing/2014/main" id="{19091C6F-F64C-7282-30E8-E9CEE5FABA86}"/>
                  </a:ext>
                </a:extLst>
              </p14:cNvPr>
              <p14:cNvContentPartPr/>
              <p14:nvPr/>
            </p14:nvContentPartPr>
            <p14:xfrm>
              <a:off x="1452389" y="2446177"/>
              <a:ext cx="1241640" cy="37080"/>
            </p14:xfrm>
          </p:contentPart>
        </mc:Choice>
        <mc:Fallback xmlns="">
          <p:pic>
            <p:nvPicPr>
              <p:cNvPr id="4" name="Szabadkéz 3">
                <a:extLst>
                  <a:ext uri="{FF2B5EF4-FFF2-40B4-BE49-F238E27FC236}">
                    <a16:creationId xmlns:a16="http://schemas.microsoft.com/office/drawing/2014/main" id="{19091C6F-F64C-7282-30E8-E9CEE5FABA8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80749" y="2302537"/>
                <a:ext cx="1385280" cy="3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Szabadkéz 5">
                <a:extLst>
                  <a:ext uri="{FF2B5EF4-FFF2-40B4-BE49-F238E27FC236}">
                    <a16:creationId xmlns:a16="http://schemas.microsoft.com/office/drawing/2014/main" id="{F75117A1-FE4F-A678-B00B-C9B673A1DE4F}"/>
                  </a:ext>
                </a:extLst>
              </p14:cNvPr>
              <p14:cNvContentPartPr/>
              <p14:nvPr/>
            </p14:nvContentPartPr>
            <p14:xfrm>
              <a:off x="1713749" y="2736697"/>
              <a:ext cx="2050920" cy="45000"/>
            </p14:xfrm>
          </p:contentPart>
        </mc:Choice>
        <mc:Fallback xmlns="">
          <p:pic>
            <p:nvPicPr>
              <p:cNvPr id="6" name="Szabadkéz 5">
                <a:extLst>
                  <a:ext uri="{FF2B5EF4-FFF2-40B4-BE49-F238E27FC236}">
                    <a16:creationId xmlns:a16="http://schemas.microsoft.com/office/drawing/2014/main" id="{F75117A1-FE4F-A678-B00B-C9B673A1DE4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42109" y="2593057"/>
                <a:ext cx="2194560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Szabadkéz 6">
                <a:extLst>
                  <a:ext uri="{FF2B5EF4-FFF2-40B4-BE49-F238E27FC236}">
                    <a16:creationId xmlns:a16="http://schemas.microsoft.com/office/drawing/2014/main" id="{01E39AB7-8F68-6C88-51A5-E54B91A1D745}"/>
                  </a:ext>
                </a:extLst>
              </p14:cNvPr>
              <p14:cNvContentPartPr/>
              <p14:nvPr/>
            </p14:nvContentPartPr>
            <p14:xfrm>
              <a:off x="1467149" y="2866657"/>
              <a:ext cx="2644560" cy="95760"/>
            </p14:xfrm>
          </p:contentPart>
        </mc:Choice>
        <mc:Fallback xmlns="">
          <p:pic>
            <p:nvPicPr>
              <p:cNvPr id="7" name="Szabadkéz 6">
                <a:extLst>
                  <a:ext uri="{FF2B5EF4-FFF2-40B4-BE49-F238E27FC236}">
                    <a16:creationId xmlns:a16="http://schemas.microsoft.com/office/drawing/2014/main" id="{01E39AB7-8F68-6C88-51A5-E54B91A1D74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31149" y="2795017"/>
                <a:ext cx="271620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Szabadkéz 7">
                <a:extLst>
                  <a:ext uri="{FF2B5EF4-FFF2-40B4-BE49-F238E27FC236}">
                    <a16:creationId xmlns:a16="http://schemas.microsoft.com/office/drawing/2014/main" id="{94CE62B0-A1F0-EE47-9B9F-F163274316C5}"/>
                  </a:ext>
                </a:extLst>
              </p14:cNvPr>
              <p14:cNvContentPartPr/>
              <p14:nvPr/>
            </p14:nvContentPartPr>
            <p14:xfrm>
              <a:off x="1488749" y="2975017"/>
              <a:ext cx="2468880" cy="90720"/>
            </p14:xfrm>
          </p:contentPart>
        </mc:Choice>
        <mc:Fallback xmlns="">
          <p:pic>
            <p:nvPicPr>
              <p:cNvPr id="8" name="Szabadkéz 7">
                <a:extLst>
                  <a:ext uri="{FF2B5EF4-FFF2-40B4-BE49-F238E27FC236}">
                    <a16:creationId xmlns:a16="http://schemas.microsoft.com/office/drawing/2014/main" id="{94CE62B0-A1F0-EE47-9B9F-F163274316C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52749" y="2903377"/>
                <a:ext cx="254052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Szabadkéz 10">
                <a:extLst>
                  <a:ext uri="{FF2B5EF4-FFF2-40B4-BE49-F238E27FC236}">
                    <a16:creationId xmlns:a16="http://schemas.microsoft.com/office/drawing/2014/main" id="{976E5835-34E8-DA98-780A-53E722C2A6D0}"/>
                  </a:ext>
                </a:extLst>
              </p14:cNvPr>
              <p14:cNvContentPartPr/>
              <p14:nvPr/>
            </p14:nvContentPartPr>
            <p14:xfrm>
              <a:off x="1416029" y="3135577"/>
              <a:ext cx="2671920" cy="720"/>
            </p14:xfrm>
          </p:contentPart>
        </mc:Choice>
        <mc:Fallback xmlns="">
          <p:pic>
            <p:nvPicPr>
              <p:cNvPr id="11" name="Szabadkéz 10">
                <a:extLst>
                  <a:ext uri="{FF2B5EF4-FFF2-40B4-BE49-F238E27FC236}">
                    <a16:creationId xmlns:a16="http://schemas.microsoft.com/office/drawing/2014/main" id="{976E5835-34E8-DA98-780A-53E722C2A6D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80029" y="2991577"/>
                <a:ext cx="274356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Szabadkéz 12">
                <a:extLst>
                  <a:ext uri="{FF2B5EF4-FFF2-40B4-BE49-F238E27FC236}">
                    <a16:creationId xmlns:a16="http://schemas.microsoft.com/office/drawing/2014/main" id="{E1E899D0-4602-18F0-9B62-44C3378B3002}"/>
                  </a:ext>
                </a:extLst>
              </p14:cNvPr>
              <p14:cNvContentPartPr/>
              <p14:nvPr/>
            </p14:nvContentPartPr>
            <p14:xfrm>
              <a:off x="1321709" y="3273817"/>
              <a:ext cx="1416240" cy="7560"/>
            </p14:xfrm>
          </p:contentPart>
        </mc:Choice>
        <mc:Fallback xmlns="">
          <p:pic>
            <p:nvPicPr>
              <p:cNvPr id="13" name="Szabadkéz 12">
                <a:extLst>
                  <a:ext uri="{FF2B5EF4-FFF2-40B4-BE49-F238E27FC236}">
                    <a16:creationId xmlns:a16="http://schemas.microsoft.com/office/drawing/2014/main" id="{E1E899D0-4602-18F0-9B62-44C3378B300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86069" y="3202177"/>
                <a:ext cx="148788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Szabadkéz 13">
                <a:extLst>
                  <a:ext uri="{FF2B5EF4-FFF2-40B4-BE49-F238E27FC236}">
                    <a16:creationId xmlns:a16="http://schemas.microsoft.com/office/drawing/2014/main" id="{33FC32D7-5C82-46F6-EEEC-37F11F347E8D}"/>
                  </a:ext>
                </a:extLst>
              </p14:cNvPr>
              <p14:cNvContentPartPr/>
              <p14:nvPr/>
            </p14:nvContentPartPr>
            <p14:xfrm>
              <a:off x="2860709" y="5190097"/>
              <a:ext cx="676080" cy="29520"/>
            </p14:xfrm>
          </p:contentPart>
        </mc:Choice>
        <mc:Fallback xmlns="">
          <p:pic>
            <p:nvPicPr>
              <p:cNvPr id="14" name="Szabadkéz 13">
                <a:extLst>
                  <a:ext uri="{FF2B5EF4-FFF2-40B4-BE49-F238E27FC236}">
                    <a16:creationId xmlns:a16="http://schemas.microsoft.com/office/drawing/2014/main" id="{33FC32D7-5C82-46F6-EEEC-37F11F347E8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24709" y="5118457"/>
                <a:ext cx="74772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Szabadkéz 14">
                <a:extLst>
                  <a:ext uri="{FF2B5EF4-FFF2-40B4-BE49-F238E27FC236}">
                    <a16:creationId xmlns:a16="http://schemas.microsoft.com/office/drawing/2014/main" id="{2C0A0CF7-E9D3-6609-11FB-7A61DCC687BD}"/>
                  </a:ext>
                </a:extLst>
              </p14:cNvPr>
              <p14:cNvContentPartPr/>
              <p14:nvPr/>
            </p14:nvContentPartPr>
            <p14:xfrm>
              <a:off x="1336109" y="5807137"/>
              <a:ext cx="1595520" cy="53280"/>
            </p14:xfrm>
          </p:contentPart>
        </mc:Choice>
        <mc:Fallback xmlns="">
          <p:pic>
            <p:nvPicPr>
              <p:cNvPr id="15" name="Szabadkéz 14">
                <a:extLst>
                  <a:ext uri="{FF2B5EF4-FFF2-40B4-BE49-F238E27FC236}">
                    <a16:creationId xmlns:a16="http://schemas.microsoft.com/office/drawing/2014/main" id="{2C0A0CF7-E9D3-6609-11FB-7A61DCC687B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00469" y="5735137"/>
                <a:ext cx="166716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Szabadkéz 15">
                <a:extLst>
                  <a:ext uri="{FF2B5EF4-FFF2-40B4-BE49-F238E27FC236}">
                    <a16:creationId xmlns:a16="http://schemas.microsoft.com/office/drawing/2014/main" id="{0E6B2C79-74FB-D3DD-D486-F48AA6723825}"/>
                  </a:ext>
                </a:extLst>
              </p14:cNvPr>
              <p14:cNvContentPartPr/>
              <p14:nvPr/>
            </p14:nvContentPartPr>
            <p14:xfrm>
              <a:off x="1300109" y="5906497"/>
              <a:ext cx="1587960" cy="60840"/>
            </p14:xfrm>
          </p:contentPart>
        </mc:Choice>
        <mc:Fallback xmlns="">
          <p:pic>
            <p:nvPicPr>
              <p:cNvPr id="16" name="Szabadkéz 15">
                <a:extLst>
                  <a:ext uri="{FF2B5EF4-FFF2-40B4-BE49-F238E27FC236}">
                    <a16:creationId xmlns:a16="http://schemas.microsoft.com/office/drawing/2014/main" id="{0E6B2C79-74FB-D3DD-D486-F48AA672382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264469" y="5834497"/>
                <a:ext cx="1659600" cy="20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Szabadkéz 16">
                <a:extLst>
                  <a:ext uri="{FF2B5EF4-FFF2-40B4-BE49-F238E27FC236}">
                    <a16:creationId xmlns:a16="http://schemas.microsoft.com/office/drawing/2014/main" id="{D2EDCEA1-3889-2FB5-0582-D3D08E1F2309}"/>
                  </a:ext>
                </a:extLst>
              </p14:cNvPr>
              <p14:cNvContentPartPr/>
              <p14:nvPr/>
            </p14:nvContentPartPr>
            <p14:xfrm>
              <a:off x="1328909" y="6072817"/>
              <a:ext cx="1318320" cy="47160"/>
            </p14:xfrm>
          </p:contentPart>
        </mc:Choice>
        <mc:Fallback xmlns="">
          <p:pic>
            <p:nvPicPr>
              <p:cNvPr id="17" name="Szabadkéz 16">
                <a:extLst>
                  <a:ext uri="{FF2B5EF4-FFF2-40B4-BE49-F238E27FC236}">
                    <a16:creationId xmlns:a16="http://schemas.microsoft.com/office/drawing/2014/main" id="{D2EDCEA1-3889-2FB5-0582-D3D08E1F230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293269" y="6000817"/>
                <a:ext cx="1389960" cy="19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3547918"/>
      </p:ext>
    </p:extLst>
  </p:cSld>
  <p:clrMapOvr>
    <a:masterClrMapping/>
  </p:clrMapOvr>
  <p:transition>
    <p:pull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EDF49861-C425-4BB7-153C-85100253E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Háttérben a Párt</a:t>
            </a:r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C5DD753A-8898-8E37-15FB-9C3D2F9F4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1" y="980729"/>
            <a:ext cx="3509219" cy="4752528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F52ACB9-6AB5-AA00-7D09-7AC3CF06E31D}"/>
              </a:ext>
            </a:extLst>
          </p:cNvPr>
          <p:cNvSpPr txBox="1">
            <a:spLocks/>
          </p:cNvSpPr>
          <p:nvPr/>
        </p:nvSpPr>
        <p:spPr>
          <a:xfrm>
            <a:off x="4648200" y="838200"/>
            <a:ext cx="3810000" cy="60198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hu-HU" sz="1800" b="0" kern="0" dirty="0"/>
              <a:t>Péter János </a:t>
            </a:r>
            <a:r>
              <a:rPr lang="hu-HU" sz="1800" b="0" kern="0" dirty="0">
                <a:solidFill>
                  <a:srgbClr val="C00000"/>
                </a:solidFill>
              </a:rPr>
              <a:t>külügyminiszter</a:t>
            </a:r>
            <a:r>
              <a:rPr lang="hu-HU" sz="1800" b="0" kern="0" dirty="0"/>
              <a:t> és </a:t>
            </a:r>
            <a:r>
              <a:rPr lang="hu-HU" sz="1800" b="0" kern="0" dirty="0" err="1"/>
              <a:t>Puja</a:t>
            </a:r>
            <a:r>
              <a:rPr lang="hu-HU" sz="1800" b="0" kern="0" dirty="0"/>
              <a:t> Frigyes, az </a:t>
            </a:r>
            <a:r>
              <a:rPr lang="hu-HU" sz="1800" b="0" kern="0" dirty="0">
                <a:solidFill>
                  <a:srgbClr val="C00000"/>
                </a:solidFill>
              </a:rPr>
              <a:t>MSZMP KB Külügyi Osztálya vezetőjének </a:t>
            </a:r>
            <a:r>
              <a:rPr lang="hu-HU" sz="1800" b="0" kern="0" dirty="0"/>
              <a:t>az aláírásával az MSZMP KB Külügyi Osztálya 1964. </a:t>
            </a:r>
            <a:r>
              <a:rPr lang="hu-HU" sz="1800" b="0" kern="0"/>
              <a:t>február </a:t>
            </a:r>
            <a:r>
              <a:rPr lang="hu-HU" sz="1800" b="0" kern="0" dirty="0"/>
              <a:t>11-i dátummal  előterjesztést küld az MSZMP KB Titkárságának, amelyben ahhoz kérik a Titkárság hozzájárulását, </a:t>
            </a:r>
            <a:r>
              <a:rPr lang="hu-HU" sz="1800" b="0" kern="0" dirty="0">
                <a:solidFill>
                  <a:srgbClr val="C00000"/>
                </a:solidFill>
              </a:rPr>
              <a:t>hogy Bényi József a genfi ENSZ képviselet munkatársa (!) és </a:t>
            </a:r>
            <a:r>
              <a:rPr lang="hu-HU" sz="1800" b="0" kern="0" dirty="0" err="1">
                <a:solidFill>
                  <a:srgbClr val="C00000"/>
                </a:solidFill>
              </a:rPr>
              <a:t>Pártli</a:t>
            </a:r>
            <a:r>
              <a:rPr lang="hu-HU" sz="1800" b="0" kern="0" dirty="0">
                <a:solidFill>
                  <a:srgbClr val="C00000"/>
                </a:solidFill>
              </a:rPr>
              <a:t> Imre KÜM előadó</a:t>
            </a:r>
            <a:r>
              <a:rPr lang="hu-HU" sz="1800" b="0" kern="0" dirty="0"/>
              <a:t> az ENSZ Világűrbizottság </a:t>
            </a:r>
            <a:r>
              <a:rPr lang="hu-HU" sz="1800" b="0" kern="0" dirty="0">
                <a:solidFill>
                  <a:srgbClr val="C00000"/>
                </a:solidFill>
              </a:rPr>
              <a:t>Jogi Albizottságának </a:t>
            </a:r>
            <a:r>
              <a:rPr lang="hu-HU" sz="1800" b="0" kern="0" dirty="0"/>
              <a:t>1964. március 9 és 26 között Genfben tartandó ülésén </a:t>
            </a:r>
            <a:r>
              <a:rPr lang="hu-HU" sz="1800" b="0" kern="0" dirty="0">
                <a:solidFill>
                  <a:srgbClr val="C00000"/>
                </a:solidFill>
              </a:rPr>
              <a:t>részt vehessen. </a:t>
            </a:r>
          </a:p>
          <a:p>
            <a:r>
              <a:rPr lang="hu-HU" sz="1800" b="0" kern="0" dirty="0"/>
              <a:t>A Titkárság </a:t>
            </a:r>
            <a:r>
              <a:rPr lang="hu-HU" sz="1800" b="0" kern="0" dirty="0">
                <a:solidFill>
                  <a:srgbClr val="C00000"/>
                </a:solidFill>
              </a:rPr>
              <a:t>kegyesen hozzájárult,</a:t>
            </a:r>
            <a:r>
              <a:rPr lang="hu-HU" sz="1800" b="0" kern="0" dirty="0"/>
              <a:t> március február 19-én.</a:t>
            </a:r>
            <a:endParaRPr lang="en-US" sz="1800" b="0" kern="0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E89C6EEA-45D0-BC88-C4E9-D01CEB974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840" y="5025517"/>
            <a:ext cx="4140507" cy="1129670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15E4B835-8DDA-DF6D-AF7B-4FBF7255FA6F}"/>
              </a:ext>
            </a:extLst>
          </p:cNvPr>
          <p:cNvSpPr txBox="1"/>
          <p:nvPr/>
        </p:nvSpPr>
        <p:spPr>
          <a:xfrm>
            <a:off x="323528" y="6155187"/>
            <a:ext cx="8784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Forrás: MSZMP vezető testületeinek iratai: MNL OL1964.02.19. Testület Titkárság Őrzési egység  1964. február 19.+(288. f. 7/191. ő. e.) </a:t>
            </a:r>
          </a:p>
          <a:p>
            <a:r>
              <a:rPr lang="hu-HU" sz="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adatbazisokonline.mnl.gov.hu/adatbazis/mszmp-jegyzokonyvek/adatlap/1532?search=Vil%C3%A1g%C5%B1r*&amp;term=eyJxIjoiVmlsXHUwMGUxZ1x1MDE3MXIqIiwiZnEiOnsiZGJfaWQiOnsiZDZiYWY2NWUwYjI0MGNlMTc3Y2Y3MGRhMTQ2YzhkYzgiOiIyNjQifX0sInNvcnQiOiJzY29yZSIsImFxIjoiIiwiYXFUeXBlIjoiIn0=&amp;curr=6 </a:t>
            </a:r>
            <a:r>
              <a:rPr lang="hu-HU" sz="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(20250528)</a:t>
            </a:r>
          </a:p>
          <a:p>
            <a:r>
              <a:rPr lang="hu-HU" sz="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Szabadkéz 14">
                <a:extLst>
                  <a:ext uri="{FF2B5EF4-FFF2-40B4-BE49-F238E27FC236}">
                    <a16:creationId xmlns:a16="http://schemas.microsoft.com/office/drawing/2014/main" id="{4B8F7D32-E838-F251-F66B-9CC51AB0C463}"/>
                  </a:ext>
                </a:extLst>
              </p14:cNvPr>
              <p14:cNvContentPartPr/>
              <p14:nvPr/>
            </p14:nvContentPartPr>
            <p14:xfrm>
              <a:off x="1089258" y="2840864"/>
              <a:ext cx="1659960" cy="80280"/>
            </p14:xfrm>
          </p:contentPart>
        </mc:Choice>
        <mc:Fallback xmlns="">
          <p:pic>
            <p:nvPicPr>
              <p:cNvPr id="15" name="Szabadkéz 14">
                <a:extLst>
                  <a:ext uri="{FF2B5EF4-FFF2-40B4-BE49-F238E27FC236}">
                    <a16:creationId xmlns:a16="http://schemas.microsoft.com/office/drawing/2014/main" id="{4B8F7D32-E838-F251-F66B-9CC51AB0C46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3618" y="2768864"/>
                <a:ext cx="173160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Szabadkéz 15">
                <a:extLst>
                  <a:ext uri="{FF2B5EF4-FFF2-40B4-BE49-F238E27FC236}">
                    <a16:creationId xmlns:a16="http://schemas.microsoft.com/office/drawing/2014/main" id="{20336290-4267-00D7-EFE8-CEC6A0992116}"/>
                  </a:ext>
                </a:extLst>
              </p14:cNvPr>
              <p14:cNvContentPartPr/>
              <p14:nvPr/>
            </p14:nvContentPartPr>
            <p14:xfrm>
              <a:off x="2526378" y="2782544"/>
              <a:ext cx="1234440" cy="53640"/>
            </p14:xfrm>
          </p:contentPart>
        </mc:Choice>
        <mc:Fallback xmlns="">
          <p:pic>
            <p:nvPicPr>
              <p:cNvPr id="16" name="Szabadkéz 15">
                <a:extLst>
                  <a:ext uri="{FF2B5EF4-FFF2-40B4-BE49-F238E27FC236}">
                    <a16:creationId xmlns:a16="http://schemas.microsoft.com/office/drawing/2014/main" id="{20336290-4267-00D7-EFE8-CEC6A099211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90738" y="2710904"/>
                <a:ext cx="130608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Szabadkéz 16">
                <a:extLst>
                  <a:ext uri="{FF2B5EF4-FFF2-40B4-BE49-F238E27FC236}">
                    <a16:creationId xmlns:a16="http://schemas.microsoft.com/office/drawing/2014/main" id="{3ED1B812-4535-9258-5D2F-6366BFBCA70B}"/>
                  </a:ext>
                </a:extLst>
              </p14:cNvPr>
              <p14:cNvContentPartPr/>
              <p14:nvPr/>
            </p14:nvContentPartPr>
            <p14:xfrm>
              <a:off x="926898" y="2912864"/>
              <a:ext cx="1310040" cy="23040"/>
            </p14:xfrm>
          </p:contentPart>
        </mc:Choice>
        <mc:Fallback xmlns="">
          <p:pic>
            <p:nvPicPr>
              <p:cNvPr id="17" name="Szabadkéz 16">
                <a:extLst>
                  <a:ext uri="{FF2B5EF4-FFF2-40B4-BE49-F238E27FC236}">
                    <a16:creationId xmlns:a16="http://schemas.microsoft.com/office/drawing/2014/main" id="{3ED1B812-4535-9258-5D2F-6366BFBCA70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1258" y="2841224"/>
                <a:ext cx="13816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Szabadkéz 17">
                <a:extLst>
                  <a:ext uri="{FF2B5EF4-FFF2-40B4-BE49-F238E27FC236}">
                    <a16:creationId xmlns:a16="http://schemas.microsoft.com/office/drawing/2014/main" id="{EF00D6C2-9BC4-B50A-2408-F41ED1414116}"/>
                  </a:ext>
                </a:extLst>
              </p14:cNvPr>
              <p14:cNvContentPartPr/>
              <p14:nvPr/>
            </p14:nvContentPartPr>
            <p14:xfrm>
              <a:off x="2341338" y="3902770"/>
              <a:ext cx="1452960" cy="52920"/>
            </p14:xfrm>
          </p:contentPart>
        </mc:Choice>
        <mc:Fallback xmlns="">
          <p:pic>
            <p:nvPicPr>
              <p:cNvPr id="18" name="Szabadkéz 17">
                <a:extLst>
                  <a:ext uri="{FF2B5EF4-FFF2-40B4-BE49-F238E27FC236}">
                    <a16:creationId xmlns:a16="http://schemas.microsoft.com/office/drawing/2014/main" id="{EF00D6C2-9BC4-B50A-2408-F41ED141411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05698" y="3830770"/>
                <a:ext cx="152460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Szabadkéz 18">
                <a:extLst>
                  <a:ext uri="{FF2B5EF4-FFF2-40B4-BE49-F238E27FC236}">
                    <a16:creationId xmlns:a16="http://schemas.microsoft.com/office/drawing/2014/main" id="{DC518C86-269F-9992-A2AD-48DDA93A7437}"/>
                  </a:ext>
                </a:extLst>
              </p14:cNvPr>
              <p14:cNvContentPartPr/>
              <p14:nvPr/>
            </p14:nvContentPartPr>
            <p14:xfrm>
              <a:off x="917178" y="3979810"/>
              <a:ext cx="2870280" cy="47880"/>
            </p14:xfrm>
          </p:contentPart>
        </mc:Choice>
        <mc:Fallback xmlns="">
          <p:pic>
            <p:nvPicPr>
              <p:cNvPr id="19" name="Szabadkéz 18">
                <a:extLst>
                  <a:ext uri="{FF2B5EF4-FFF2-40B4-BE49-F238E27FC236}">
                    <a16:creationId xmlns:a16="http://schemas.microsoft.com/office/drawing/2014/main" id="{DC518C86-269F-9992-A2AD-48DDA93A743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81178" y="3908170"/>
                <a:ext cx="294192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" name="Szabadkéz 19">
                <a:extLst>
                  <a:ext uri="{FF2B5EF4-FFF2-40B4-BE49-F238E27FC236}">
                    <a16:creationId xmlns:a16="http://schemas.microsoft.com/office/drawing/2014/main" id="{9FF10C68-B34C-A76B-B731-90688428C503}"/>
                  </a:ext>
                </a:extLst>
              </p14:cNvPr>
              <p14:cNvContentPartPr/>
              <p14:nvPr/>
            </p14:nvContentPartPr>
            <p14:xfrm>
              <a:off x="889818" y="4074130"/>
              <a:ext cx="2872080" cy="75960"/>
            </p14:xfrm>
          </p:contentPart>
        </mc:Choice>
        <mc:Fallback xmlns="">
          <p:pic>
            <p:nvPicPr>
              <p:cNvPr id="20" name="Szabadkéz 19">
                <a:extLst>
                  <a:ext uri="{FF2B5EF4-FFF2-40B4-BE49-F238E27FC236}">
                    <a16:creationId xmlns:a16="http://schemas.microsoft.com/office/drawing/2014/main" id="{9FF10C68-B34C-A76B-B731-90688428C50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53818" y="4002130"/>
                <a:ext cx="2943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" name="Szabadkéz 20">
                <a:extLst>
                  <a:ext uri="{FF2B5EF4-FFF2-40B4-BE49-F238E27FC236}">
                    <a16:creationId xmlns:a16="http://schemas.microsoft.com/office/drawing/2014/main" id="{3A49A605-C177-0BA2-D71F-71FD9193337B}"/>
                  </a:ext>
                </a:extLst>
              </p14:cNvPr>
              <p14:cNvContentPartPr/>
              <p14:nvPr/>
            </p14:nvContentPartPr>
            <p14:xfrm>
              <a:off x="922218" y="4229650"/>
              <a:ext cx="304560" cy="18360"/>
            </p14:xfrm>
          </p:contentPart>
        </mc:Choice>
        <mc:Fallback xmlns="">
          <p:pic>
            <p:nvPicPr>
              <p:cNvPr id="21" name="Szabadkéz 20">
                <a:extLst>
                  <a:ext uri="{FF2B5EF4-FFF2-40B4-BE49-F238E27FC236}">
                    <a16:creationId xmlns:a16="http://schemas.microsoft.com/office/drawing/2014/main" id="{3A49A605-C177-0BA2-D71F-71FD9193337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86218" y="4157650"/>
                <a:ext cx="37620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Szabadkéz 21">
                <a:extLst>
                  <a:ext uri="{FF2B5EF4-FFF2-40B4-BE49-F238E27FC236}">
                    <a16:creationId xmlns:a16="http://schemas.microsoft.com/office/drawing/2014/main" id="{97A951E3-BBC9-52D3-8580-0B2B086AC148}"/>
                  </a:ext>
                </a:extLst>
              </p14:cNvPr>
              <p14:cNvContentPartPr/>
              <p14:nvPr/>
            </p14:nvContentPartPr>
            <p14:xfrm>
              <a:off x="2488938" y="4419730"/>
              <a:ext cx="1185840" cy="49320"/>
            </p14:xfrm>
          </p:contentPart>
        </mc:Choice>
        <mc:Fallback xmlns="">
          <p:pic>
            <p:nvPicPr>
              <p:cNvPr id="22" name="Szabadkéz 21">
                <a:extLst>
                  <a:ext uri="{FF2B5EF4-FFF2-40B4-BE49-F238E27FC236}">
                    <a16:creationId xmlns:a16="http://schemas.microsoft.com/office/drawing/2014/main" id="{97A951E3-BBC9-52D3-8580-0B2B086AC14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453298" y="4348090"/>
                <a:ext cx="1257480" cy="19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Szabadkéz 22">
                <a:extLst>
                  <a:ext uri="{FF2B5EF4-FFF2-40B4-BE49-F238E27FC236}">
                    <a16:creationId xmlns:a16="http://schemas.microsoft.com/office/drawing/2014/main" id="{DE0D21B5-4CB8-1D27-806C-2297729947F5}"/>
                  </a:ext>
                </a:extLst>
              </p14:cNvPr>
              <p14:cNvContentPartPr/>
              <p14:nvPr/>
            </p14:nvContentPartPr>
            <p14:xfrm>
              <a:off x="912138" y="4552210"/>
              <a:ext cx="2456280" cy="33840"/>
            </p14:xfrm>
          </p:contentPart>
        </mc:Choice>
        <mc:Fallback xmlns="">
          <p:pic>
            <p:nvPicPr>
              <p:cNvPr id="23" name="Szabadkéz 22">
                <a:extLst>
                  <a:ext uri="{FF2B5EF4-FFF2-40B4-BE49-F238E27FC236}">
                    <a16:creationId xmlns:a16="http://schemas.microsoft.com/office/drawing/2014/main" id="{DE0D21B5-4CB8-1D27-806C-2297729947F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6498" y="4480210"/>
                <a:ext cx="252792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" name="Szabadkéz 24">
                <a:extLst>
                  <a:ext uri="{FF2B5EF4-FFF2-40B4-BE49-F238E27FC236}">
                    <a16:creationId xmlns:a16="http://schemas.microsoft.com/office/drawing/2014/main" id="{54296AB3-491E-9477-F4DE-9E5204DBB7AA}"/>
                  </a:ext>
                </a:extLst>
              </p14:cNvPr>
              <p14:cNvContentPartPr/>
              <p14:nvPr/>
            </p14:nvContentPartPr>
            <p14:xfrm>
              <a:off x="876858" y="4672090"/>
              <a:ext cx="1987200" cy="37800"/>
            </p14:xfrm>
          </p:contentPart>
        </mc:Choice>
        <mc:Fallback xmlns="">
          <p:pic>
            <p:nvPicPr>
              <p:cNvPr id="25" name="Szabadkéz 24">
                <a:extLst>
                  <a:ext uri="{FF2B5EF4-FFF2-40B4-BE49-F238E27FC236}">
                    <a16:creationId xmlns:a16="http://schemas.microsoft.com/office/drawing/2014/main" id="{54296AB3-491E-9477-F4DE-9E5204DBB7A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40858" y="4600450"/>
                <a:ext cx="205884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Szabadkéz 25">
                <a:extLst>
                  <a:ext uri="{FF2B5EF4-FFF2-40B4-BE49-F238E27FC236}">
                    <a16:creationId xmlns:a16="http://schemas.microsoft.com/office/drawing/2014/main" id="{18828541-6074-9D27-0AB1-B784DCF77B51}"/>
                  </a:ext>
                </a:extLst>
              </p14:cNvPr>
              <p14:cNvContentPartPr/>
              <p14:nvPr/>
            </p14:nvContentPartPr>
            <p14:xfrm>
              <a:off x="1856778" y="4755610"/>
              <a:ext cx="1575360" cy="39600"/>
            </p14:xfrm>
          </p:contentPart>
        </mc:Choice>
        <mc:Fallback xmlns="">
          <p:pic>
            <p:nvPicPr>
              <p:cNvPr id="26" name="Szabadkéz 25">
                <a:extLst>
                  <a:ext uri="{FF2B5EF4-FFF2-40B4-BE49-F238E27FC236}">
                    <a16:creationId xmlns:a16="http://schemas.microsoft.com/office/drawing/2014/main" id="{18828541-6074-9D27-0AB1-B784DCF77B5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20778" y="4683970"/>
                <a:ext cx="164700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Szabadkéz 26">
                <a:extLst>
                  <a:ext uri="{FF2B5EF4-FFF2-40B4-BE49-F238E27FC236}">
                    <a16:creationId xmlns:a16="http://schemas.microsoft.com/office/drawing/2014/main" id="{C7D33EC1-EBBC-1C13-B931-C425447FD8A4}"/>
                  </a:ext>
                </a:extLst>
              </p14:cNvPr>
              <p14:cNvContentPartPr/>
              <p14:nvPr/>
            </p14:nvContentPartPr>
            <p14:xfrm>
              <a:off x="1254498" y="5327862"/>
              <a:ext cx="544680" cy="49320"/>
            </p14:xfrm>
          </p:contentPart>
        </mc:Choice>
        <mc:Fallback xmlns="">
          <p:pic>
            <p:nvPicPr>
              <p:cNvPr id="27" name="Szabadkéz 26">
                <a:extLst>
                  <a:ext uri="{FF2B5EF4-FFF2-40B4-BE49-F238E27FC236}">
                    <a16:creationId xmlns:a16="http://schemas.microsoft.com/office/drawing/2014/main" id="{C7D33EC1-EBBC-1C13-B931-C425447FD8A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18858" y="5255862"/>
                <a:ext cx="616320" cy="19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8" name="Szabadkéz 27">
                <a:extLst>
                  <a:ext uri="{FF2B5EF4-FFF2-40B4-BE49-F238E27FC236}">
                    <a16:creationId xmlns:a16="http://schemas.microsoft.com/office/drawing/2014/main" id="{3E539A1F-F260-9135-6F68-31EFAAD55A34}"/>
                  </a:ext>
                </a:extLst>
              </p14:cNvPr>
              <p14:cNvContentPartPr/>
              <p14:nvPr/>
            </p14:nvContentPartPr>
            <p14:xfrm>
              <a:off x="1172058" y="5434422"/>
              <a:ext cx="633600" cy="50040"/>
            </p14:xfrm>
          </p:contentPart>
        </mc:Choice>
        <mc:Fallback xmlns="">
          <p:pic>
            <p:nvPicPr>
              <p:cNvPr id="28" name="Szabadkéz 27">
                <a:extLst>
                  <a:ext uri="{FF2B5EF4-FFF2-40B4-BE49-F238E27FC236}">
                    <a16:creationId xmlns:a16="http://schemas.microsoft.com/office/drawing/2014/main" id="{3E539A1F-F260-9135-6F68-31EFAAD55A3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136418" y="5362782"/>
                <a:ext cx="70524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9" name="Szabadkéz 28">
                <a:extLst>
                  <a:ext uri="{FF2B5EF4-FFF2-40B4-BE49-F238E27FC236}">
                    <a16:creationId xmlns:a16="http://schemas.microsoft.com/office/drawing/2014/main" id="{6276A7E4-7BC4-899D-44C3-FB85724263EA}"/>
                  </a:ext>
                </a:extLst>
              </p14:cNvPr>
              <p14:cNvContentPartPr/>
              <p14:nvPr/>
            </p14:nvContentPartPr>
            <p14:xfrm>
              <a:off x="2876298" y="5363502"/>
              <a:ext cx="621000" cy="11160"/>
            </p14:xfrm>
          </p:contentPart>
        </mc:Choice>
        <mc:Fallback xmlns="">
          <p:pic>
            <p:nvPicPr>
              <p:cNvPr id="29" name="Szabadkéz 28">
                <a:extLst>
                  <a:ext uri="{FF2B5EF4-FFF2-40B4-BE49-F238E27FC236}">
                    <a16:creationId xmlns:a16="http://schemas.microsoft.com/office/drawing/2014/main" id="{6276A7E4-7BC4-899D-44C3-FB85724263E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840298" y="5291862"/>
                <a:ext cx="69264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0" name="Szabadkéz 29">
                <a:extLst>
                  <a:ext uri="{FF2B5EF4-FFF2-40B4-BE49-F238E27FC236}">
                    <a16:creationId xmlns:a16="http://schemas.microsoft.com/office/drawing/2014/main" id="{22780734-50A2-3D91-20A2-152F86E29AB3}"/>
                  </a:ext>
                </a:extLst>
              </p14:cNvPr>
              <p14:cNvContentPartPr/>
              <p14:nvPr/>
            </p14:nvContentPartPr>
            <p14:xfrm>
              <a:off x="2713938" y="5476542"/>
              <a:ext cx="790920" cy="19800"/>
            </p14:xfrm>
          </p:contentPart>
        </mc:Choice>
        <mc:Fallback xmlns="">
          <p:pic>
            <p:nvPicPr>
              <p:cNvPr id="30" name="Szabadkéz 29">
                <a:extLst>
                  <a:ext uri="{FF2B5EF4-FFF2-40B4-BE49-F238E27FC236}">
                    <a16:creationId xmlns:a16="http://schemas.microsoft.com/office/drawing/2014/main" id="{22780734-50A2-3D91-20A2-152F86E29AB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677938" y="5404902"/>
                <a:ext cx="86256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1" name="Szabadkéz 30">
                <a:extLst>
                  <a:ext uri="{FF2B5EF4-FFF2-40B4-BE49-F238E27FC236}">
                    <a16:creationId xmlns:a16="http://schemas.microsoft.com/office/drawing/2014/main" id="{9E366145-9F7E-0838-67B6-30C87408E47D}"/>
                  </a:ext>
                </a:extLst>
              </p14:cNvPr>
              <p14:cNvContentPartPr/>
              <p14:nvPr/>
            </p14:nvContentPartPr>
            <p14:xfrm>
              <a:off x="2968818" y="5543502"/>
              <a:ext cx="334800" cy="13680"/>
            </p14:xfrm>
          </p:contentPart>
        </mc:Choice>
        <mc:Fallback xmlns="">
          <p:pic>
            <p:nvPicPr>
              <p:cNvPr id="31" name="Szabadkéz 30">
                <a:extLst>
                  <a:ext uri="{FF2B5EF4-FFF2-40B4-BE49-F238E27FC236}">
                    <a16:creationId xmlns:a16="http://schemas.microsoft.com/office/drawing/2014/main" id="{9E366145-9F7E-0838-67B6-30C87408E47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932818" y="5471502"/>
                <a:ext cx="40644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2" name="Szabadkéz 31">
                <a:extLst>
                  <a:ext uri="{FF2B5EF4-FFF2-40B4-BE49-F238E27FC236}">
                    <a16:creationId xmlns:a16="http://schemas.microsoft.com/office/drawing/2014/main" id="{0FE4E13E-AD7F-FBBB-6327-94E855D9BB6E}"/>
                  </a:ext>
                </a:extLst>
              </p14:cNvPr>
              <p14:cNvContentPartPr/>
              <p14:nvPr/>
            </p14:nvContentPartPr>
            <p14:xfrm>
              <a:off x="1969098" y="2006101"/>
              <a:ext cx="717120" cy="22680"/>
            </p14:xfrm>
          </p:contentPart>
        </mc:Choice>
        <mc:Fallback xmlns="">
          <p:pic>
            <p:nvPicPr>
              <p:cNvPr id="32" name="Szabadkéz 31">
                <a:extLst>
                  <a:ext uri="{FF2B5EF4-FFF2-40B4-BE49-F238E27FC236}">
                    <a16:creationId xmlns:a16="http://schemas.microsoft.com/office/drawing/2014/main" id="{0FE4E13E-AD7F-FBBB-6327-94E855D9BB6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933458" y="1934461"/>
                <a:ext cx="78876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3" name="Szabadkéz 32">
                <a:extLst>
                  <a:ext uri="{FF2B5EF4-FFF2-40B4-BE49-F238E27FC236}">
                    <a16:creationId xmlns:a16="http://schemas.microsoft.com/office/drawing/2014/main" id="{B8BDE8DB-8241-8920-E56D-C7FBC5AAFB83}"/>
                  </a:ext>
                </a:extLst>
              </p14:cNvPr>
              <p14:cNvContentPartPr/>
              <p14:nvPr/>
            </p14:nvContentPartPr>
            <p14:xfrm>
              <a:off x="1749498" y="2130301"/>
              <a:ext cx="1189080" cy="27720"/>
            </p14:xfrm>
          </p:contentPart>
        </mc:Choice>
        <mc:Fallback xmlns="">
          <p:pic>
            <p:nvPicPr>
              <p:cNvPr id="33" name="Szabadkéz 32">
                <a:extLst>
                  <a:ext uri="{FF2B5EF4-FFF2-40B4-BE49-F238E27FC236}">
                    <a16:creationId xmlns:a16="http://schemas.microsoft.com/office/drawing/2014/main" id="{B8BDE8DB-8241-8920-E56D-C7FBC5AAFB83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713498" y="2058661"/>
                <a:ext cx="1260720" cy="17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2615700"/>
      </p:ext>
    </p:extLst>
  </p:cSld>
  <p:clrMapOvr>
    <a:masterClrMapping/>
  </p:clrMapOvr>
  <p:transition>
    <p:pull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4DA62-D402-EA2E-1084-A1B4D8810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4B9F7A-B7F4-75EA-ACF9-36E6983F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0120"/>
          </a:xfrm>
        </p:spPr>
        <p:txBody>
          <a:bodyPr/>
          <a:lstStyle/>
          <a:p>
            <a:r>
              <a:rPr lang="hu-HU" sz="2400" kern="100" dirty="0">
                <a:latin typeface="Aptos" panose="020B0004020202020204" pitchFamily="34" charset="0"/>
              </a:rPr>
              <a:t>A technokrata műszaki elit, a nemzetközi jogi szakma  és a politikai vezetés (párt- és állami vezetés) dinamikája</a:t>
            </a:r>
            <a:endParaRPr lang="hu-HU" sz="24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EC7E540-FBEC-2699-7E12-1F63585BF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22" y="1003768"/>
            <a:ext cx="8057257" cy="5449568"/>
          </a:xfrm>
        </p:spPr>
        <p:txBody>
          <a:bodyPr>
            <a:normAutofit/>
          </a:bodyPr>
          <a:lstStyle/>
          <a:p>
            <a:r>
              <a:rPr lang="hu-HU" sz="2000" dirty="0">
                <a:solidFill>
                  <a:srgbClr val="C00000"/>
                </a:solidFill>
              </a:rPr>
              <a:t>Az Űrkutatási Bizottság lényegében harcban áll  a Külügyminisztériummal</a:t>
            </a:r>
            <a:r>
              <a:rPr lang="hu-HU" sz="2000" dirty="0"/>
              <a:t>.</a:t>
            </a:r>
          </a:p>
          <a:p>
            <a:r>
              <a:rPr lang="hu-HU" sz="2000" dirty="0"/>
              <a:t> A minisztérium kéri tudósok küldését a COPUOS  Tudományos és Műszaki Albizottságába. A Bizottság  valamilyen ürüggyel - rendszerint pénzhiányra hivatkozva – ellenáll.</a:t>
            </a:r>
          </a:p>
          <a:p>
            <a:r>
              <a:rPr lang="hu-HU" sz="2000" dirty="0"/>
              <a:t>Dr. Jávor Ervinnek, az Űrkutatási Bizottság elnökének levele  Uramovicz Imrének a KÜM Nemzetközi Szerveztek Főosztálya vezetőújének, </a:t>
            </a:r>
            <a:r>
              <a:rPr lang="hu-HU" sz="2000" dirty="0">
                <a:solidFill>
                  <a:srgbClr val="C00000"/>
                </a:solidFill>
              </a:rPr>
              <a:t>1970. </a:t>
            </a:r>
            <a:r>
              <a:rPr lang="hu-HU" sz="2000" dirty="0"/>
              <a:t>október 28-án:</a:t>
            </a:r>
          </a:p>
          <a:p>
            <a:endParaRPr lang="hu-HU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Szabadkéz 3">
                <a:extLst>
                  <a:ext uri="{FF2B5EF4-FFF2-40B4-BE49-F238E27FC236}">
                    <a16:creationId xmlns:a16="http://schemas.microsoft.com/office/drawing/2014/main" id="{E2B65CCD-B855-836B-0F25-4F314291C507}"/>
                  </a:ext>
                </a:extLst>
              </p14:cNvPr>
              <p14:cNvContentPartPr/>
              <p14:nvPr/>
            </p14:nvContentPartPr>
            <p14:xfrm>
              <a:off x="8087560" y="3606440"/>
              <a:ext cx="360" cy="360"/>
            </p14:xfrm>
          </p:contentPart>
        </mc:Choice>
        <mc:Fallback xmlns="">
          <p:pic>
            <p:nvPicPr>
              <p:cNvPr id="4" name="Szabadkéz 3">
                <a:extLst>
                  <a:ext uri="{FF2B5EF4-FFF2-40B4-BE49-F238E27FC236}">
                    <a16:creationId xmlns:a16="http://schemas.microsoft.com/office/drawing/2014/main" id="{E2B65CCD-B855-836B-0F25-4F314291C5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51560" y="3534800"/>
                <a:ext cx="72000" cy="144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Kép 6">
            <a:extLst>
              <a:ext uri="{FF2B5EF4-FFF2-40B4-BE49-F238E27FC236}">
                <a16:creationId xmlns:a16="http://schemas.microsoft.com/office/drawing/2014/main" id="{DCC0A4D8-8C67-9914-816B-F5B2D1356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3403600"/>
            <a:ext cx="8626838" cy="26450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Szabadkéz 15">
                <a:extLst>
                  <a:ext uri="{FF2B5EF4-FFF2-40B4-BE49-F238E27FC236}">
                    <a16:creationId xmlns:a16="http://schemas.microsoft.com/office/drawing/2014/main" id="{335CF8B1-41D6-5B33-539C-FBFDE616E34D}"/>
                  </a:ext>
                </a:extLst>
              </p14:cNvPr>
              <p14:cNvContentPartPr/>
              <p14:nvPr/>
            </p14:nvContentPartPr>
            <p14:xfrm>
              <a:off x="593440" y="4124840"/>
              <a:ext cx="8079840" cy="366480"/>
            </p14:xfrm>
          </p:contentPart>
        </mc:Choice>
        <mc:Fallback xmlns="">
          <p:pic>
            <p:nvPicPr>
              <p:cNvPr id="16" name="Szabadkéz 15">
                <a:extLst>
                  <a:ext uri="{FF2B5EF4-FFF2-40B4-BE49-F238E27FC236}">
                    <a16:creationId xmlns:a16="http://schemas.microsoft.com/office/drawing/2014/main" id="{335CF8B1-41D6-5B33-539C-FBFDE616E34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9440" y="4017200"/>
                <a:ext cx="8187480" cy="58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Szabadkéz 17">
                <a:extLst>
                  <a:ext uri="{FF2B5EF4-FFF2-40B4-BE49-F238E27FC236}">
                    <a16:creationId xmlns:a16="http://schemas.microsoft.com/office/drawing/2014/main" id="{19BA92D9-79D5-3FD6-3DFD-636067AB2CDF}"/>
                  </a:ext>
                </a:extLst>
              </p14:cNvPr>
              <p14:cNvContentPartPr/>
              <p14:nvPr/>
            </p14:nvContentPartPr>
            <p14:xfrm>
              <a:off x="548080" y="4765280"/>
              <a:ext cx="5578200" cy="360"/>
            </p14:xfrm>
          </p:contentPart>
        </mc:Choice>
        <mc:Fallback xmlns="">
          <p:pic>
            <p:nvPicPr>
              <p:cNvPr id="18" name="Szabadkéz 17">
                <a:extLst>
                  <a:ext uri="{FF2B5EF4-FFF2-40B4-BE49-F238E27FC236}">
                    <a16:creationId xmlns:a16="http://schemas.microsoft.com/office/drawing/2014/main" id="{19BA92D9-79D5-3FD6-3DFD-636067AB2CD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4440" y="4657280"/>
                <a:ext cx="56858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Szabadkéz 18">
                <a:extLst>
                  <a:ext uri="{FF2B5EF4-FFF2-40B4-BE49-F238E27FC236}">
                    <a16:creationId xmlns:a16="http://schemas.microsoft.com/office/drawing/2014/main" id="{673A95E6-DC77-749E-5DA3-7A248E51193F}"/>
                  </a:ext>
                </a:extLst>
              </p14:cNvPr>
              <p14:cNvContentPartPr/>
              <p14:nvPr/>
            </p14:nvContentPartPr>
            <p14:xfrm>
              <a:off x="3159160" y="4957160"/>
              <a:ext cx="5434920" cy="42120"/>
            </p14:xfrm>
          </p:contentPart>
        </mc:Choice>
        <mc:Fallback xmlns="">
          <p:pic>
            <p:nvPicPr>
              <p:cNvPr id="19" name="Szabadkéz 18">
                <a:extLst>
                  <a:ext uri="{FF2B5EF4-FFF2-40B4-BE49-F238E27FC236}">
                    <a16:creationId xmlns:a16="http://schemas.microsoft.com/office/drawing/2014/main" id="{673A95E6-DC77-749E-5DA3-7A248E51193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05520" y="4849160"/>
                <a:ext cx="554256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Szabadkéz 20">
                <a:extLst>
                  <a:ext uri="{FF2B5EF4-FFF2-40B4-BE49-F238E27FC236}">
                    <a16:creationId xmlns:a16="http://schemas.microsoft.com/office/drawing/2014/main" id="{493EEA1B-ACED-0707-E23A-3A1789416C93}"/>
                  </a:ext>
                </a:extLst>
              </p14:cNvPr>
              <p14:cNvContentPartPr/>
              <p14:nvPr/>
            </p14:nvContentPartPr>
            <p14:xfrm>
              <a:off x="588760" y="5282600"/>
              <a:ext cx="4704840" cy="10800"/>
            </p14:xfrm>
          </p:contentPart>
        </mc:Choice>
        <mc:Fallback xmlns="">
          <p:pic>
            <p:nvPicPr>
              <p:cNvPr id="21" name="Szabadkéz 20">
                <a:extLst>
                  <a:ext uri="{FF2B5EF4-FFF2-40B4-BE49-F238E27FC236}">
                    <a16:creationId xmlns:a16="http://schemas.microsoft.com/office/drawing/2014/main" id="{493EEA1B-ACED-0707-E23A-3A1789416C9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4760" y="5174600"/>
                <a:ext cx="481248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Szabadkéz 21">
                <a:extLst>
                  <a:ext uri="{FF2B5EF4-FFF2-40B4-BE49-F238E27FC236}">
                    <a16:creationId xmlns:a16="http://schemas.microsoft.com/office/drawing/2014/main" id="{98BAD356-1724-7793-DF0F-7051B6F6E4A1}"/>
                  </a:ext>
                </a:extLst>
              </p14:cNvPr>
              <p14:cNvContentPartPr/>
              <p14:nvPr/>
            </p14:nvContentPartPr>
            <p14:xfrm>
              <a:off x="-681320" y="2174000"/>
              <a:ext cx="360" cy="360"/>
            </p14:xfrm>
          </p:contentPart>
        </mc:Choice>
        <mc:Fallback xmlns="">
          <p:pic>
            <p:nvPicPr>
              <p:cNvPr id="22" name="Szabadkéz 21">
                <a:extLst>
                  <a:ext uri="{FF2B5EF4-FFF2-40B4-BE49-F238E27FC236}">
                    <a16:creationId xmlns:a16="http://schemas.microsoft.com/office/drawing/2014/main" id="{98BAD356-1724-7793-DF0F-7051B6F6E4A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-734960" y="2066000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7243377"/>
      </p:ext>
    </p:extLst>
  </p:cSld>
  <p:clrMapOvr>
    <a:masterClrMapping/>
  </p:clrMapOvr>
  <p:transition>
    <p:pull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F4824F-68A2-2B88-000B-1B0B28644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19879"/>
            <a:ext cx="7772400" cy="536104"/>
          </a:xfrm>
        </p:spPr>
        <p:txBody>
          <a:bodyPr>
            <a:noAutofit/>
          </a:bodyPr>
          <a:lstStyle/>
          <a:p>
            <a:r>
              <a:rPr lang="hu-HU" sz="2000" kern="100" dirty="0">
                <a:latin typeface="Aptos" panose="020B0004020202020204" pitchFamily="34" charset="0"/>
              </a:rPr>
              <a:t>A technokrata műszaki elit, a nemzetközi jogi szakma  és a politikai vezetés (párt- és állami vezetés) dinamikája</a:t>
            </a:r>
            <a:endParaRPr lang="hu-HU" sz="2000" dirty="0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D1DC9BA5-0D43-7BD8-C58F-6AB53D1E7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323528" y="1408289"/>
            <a:ext cx="8028384" cy="5239407"/>
          </a:xfrm>
          <a:prstGeom prst="rect">
            <a:avLst/>
          </a:prstGeom>
          <a:solidFill>
            <a:prstClr val="white">
              <a:lumMod val="95000"/>
              <a:alpha val="20000"/>
            </a:prstClr>
          </a:solidFill>
          <a:ln w="9525">
            <a:solidFill>
              <a:srgbClr val="000032"/>
            </a:solidFill>
            <a:miter lim="800000"/>
            <a:headEnd/>
            <a:tailEnd/>
          </a:ln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0AB36F8F-A19C-871A-77D6-72A0488ACA85}"/>
              </a:ext>
            </a:extLst>
          </p:cNvPr>
          <p:cNvSpPr txBox="1"/>
          <p:nvPr/>
        </p:nvSpPr>
        <p:spPr>
          <a:xfrm>
            <a:off x="1115616" y="824886"/>
            <a:ext cx="59766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>
                <a:latin typeface="+mn-lt"/>
              </a:rPr>
              <a:t>Az ENSZ Űrbizottság Technikai és Tudományos Albizottságának üléséről készült (</a:t>
            </a:r>
            <a:r>
              <a:rPr lang="hu-HU" b="0" dirty="0" err="1">
                <a:latin typeface="+mn-lt"/>
              </a:rPr>
              <a:t>new</a:t>
            </a:r>
            <a:r>
              <a:rPr lang="hu-HU" b="0" dirty="0">
                <a:latin typeface="+mn-lt"/>
              </a:rPr>
              <a:t> yorki) jelentés </a:t>
            </a:r>
            <a:r>
              <a:rPr lang="hu-HU" b="0" dirty="0"/>
              <a:t>Péter János külügyminiszternek</a:t>
            </a:r>
            <a:r>
              <a:rPr lang="hu-HU" b="0" dirty="0">
                <a:latin typeface="+mn-lt"/>
              </a:rPr>
              <a:t>, </a:t>
            </a:r>
            <a:r>
              <a:rPr lang="hu-HU" b="0" dirty="0">
                <a:solidFill>
                  <a:srgbClr val="C00000"/>
                </a:solidFill>
                <a:latin typeface="+mn-lt"/>
              </a:rPr>
              <a:t>1970</a:t>
            </a:r>
            <a:r>
              <a:rPr lang="hu-HU" b="0" dirty="0">
                <a:latin typeface="+mn-lt"/>
              </a:rPr>
              <a:t>. május 5, Előadó: Zádor Endre</a:t>
            </a:r>
            <a:endParaRPr lang="en-GB" b="0" dirty="0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Szabadkéz 11">
                <a:extLst>
                  <a:ext uri="{FF2B5EF4-FFF2-40B4-BE49-F238E27FC236}">
                    <a16:creationId xmlns:a16="http://schemas.microsoft.com/office/drawing/2014/main" id="{DD560D46-E72A-6574-5809-01B77775CBC7}"/>
                  </a:ext>
                </a:extLst>
              </p14:cNvPr>
              <p14:cNvContentPartPr/>
              <p14:nvPr/>
            </p14:nvContentPartPr>
            <p14:xfrm>
              <a:off x="1147840" y="1787000"/>
              <a:ext cx="6558480" cy="64440"/>
            </p14:xfrm>
          </p:contentPart>
        </mc:Choice>
        <mc:Fallback xmlns="">
          <p:pic>
            <p:nvPicPr>
              <p:cNvPr id="12" name="Szabadkéz 11">
                <a:extLst>
                  <a:ext uri="{FF2B5EF4-FFF2-40B4-BE49-F238E27FC236}">
                    <a16:creationId xmlns:a16="http://schemas.microsoft.com/office/drawing/2014/main" id="{DD560D46-E72A-6574-5809-01B77775CB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3840" y="1679360"/>
                <a:ext cx="666612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Szabadkéz 13">
                <a:extLst>
                  <a:ext uri="{FF2B5EF4-FFF2-40B4-BE49-F238E27FC236}">
                    <a16:creationId xmlns:a16="http://schemas.microsoft.com/office/drawing/2014/main" id="{04A6082C-667B-F3B4-BDAF-C2B8858A7FCC}"/>
                  </a:ext>
                </a:extLst>
              </p14:cNvPr>
              <p14:cNvContentPartPr/>
              <p14:nvPr/>
            </p14:nvContentPartPr>
            <p14:xfrm>
              <a:off x="457360" y="2011280"/>
              <a:ext cx="6065640" cy="81720"/>
            </p14:xfrm>
          </p:contentPart>
        </mc:Choice>
        <mc:Fallback xmlns="">
          <p:pic>
            <p:nvPicPr>
              <p:cNvPr id="14" name="Szabadkéz 13">
                <a:extLst>
                  <a:ext uri="{FF2B5EF4-FFF2-40B4-BE49-F238E27FC236}">
                    <a16:creationId xmlns:a16="http://schemas.microsoft.com/office/drawing/2014/main" id="{04A6082C-667B-F3B4-BDAF-C2B8858A7F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3720" y="1903640"/>
                <a:ext cx="617328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Szabadkéz 14">
                <a:extLst>
                  <a:ext uri="{FF2B5EF4-FFF2-40B4-BE49-F238E27FC236}">
                    <a16:creationId xmlns:a16="http://schemas.microsoft.com/office/drawing/2014/main" id="{90709604-EFEB-6A1F-7394-98BBF5100566}"/>
                  </a:ext>
                </a:extLst>
              </p14:cNvPr>
              <p14:cNvContentPartPr/>
              <p14:nvPr/>
            </p14:nvContentPartPr>
            <p14:xfrm>
              <a:off x="419920" y="2082200"/>
              <a:ext cx="7425360" cy="336240"/>
            </p14:xfrm>
          </p:contentPart>
        </mc:Choice>
        <mc:Fallback xmlns="">
          <p:pic>
            <p:nvPicPr>
              <p:cNvPr id="15" name="Szabadkéz 14">
                <a:extLst>
                  <a:ext uri="{FF2B5EF4-FFF2-40B4-BE49-F238E27FC236}">
                    <a16:creationId xmlns:a16="http://schemas.microsoft.com/office/drawing/2014/main" id="{90709604-EFEB-6A1F-7394-98BBF510056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6280" y="1974560"/>
                <a:ext cx="753300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Szabadkéz 16">
                <a:extLst>
                  <a:ext uri="{FF2B5EF4-FFF2-40B4-BE49-F238E27FC236}">
                    <a16:creationId xmlns:a16="http://schemas.microsoft.com/office/drawing/2014/main" id="{10B452E5-91CA-6E27-E460-B5CA53DCCD29}"/>
                  </a:ext>
                </a:extLst>
              </p14:cNvPr>
              <p14:cNvContentPartPr/>
              <p14:nvPr/>
            </p14:nvContentPartPr>
            <p14:xfrm>
              <a:off x="466720" y="2631200"/>
              <a:ext cx="7641360" cy="720"/>
            </p14:xfrm>
          </p:contentPart>
        </mc:Choice>
        <mc:Fallback xmlns="">
          <p:pic>
            <p:nvPicPr>
              <p:cNvPr id="17" name="Szabadkéz 16">
                <a:extLst>
                  <a:ext uri="{FF2B5EF4-FFF2-40B4-BE49-F238E27FC236}">
                    <a16:creationId xmlns:a16="http://schemas.microsoft.com/office/drawing/2014/main" id="{10B452E5-91CA-6E27-E460-B5CA53DCCD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3080" y="2415200"/>
                <a:ext cx="77490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Szabadkéz 18">
                <a:extLst>
                  <a:ext uri="{FF2B5EF4-FFF2-40B4-BE49-F238E27FC236}">
                    <a16:creationId xmlns:a16="http://schemas.microsoft.com/office/drawing/2014/main" id="{C88A3CA1-81B9-25F2-ECCD-2B344884BCB6}"/>
                  </a:ext>
                </a:extLst>
              </p14:cNvPr>
              <p14:cNvContentPartPr/>
              <p14:nvPr/>
            </p14:nvContentPartPr>
            <p14:xfrm>
              <a:off x="507400" y="3179840"/>
              <a:ext cx="4420800" cy="153360"/>
            </p14:xfrm>
          </p:contentPart>
        </mc:Choice>
        <mc:Fallback xmlns="">
          <p:pic>
            <p:nvPicPr>
              <p:cNvPr id="19" name="Szabadkéz 18">
                <a:extLst>
                  <a:ext uri="{FF2B5EF4-FFF2-40B4-BE49-F238E27FC236}">
                    <a16:creationId xmlns:a16="http://schemas.microsoft.com/office/drawing/2014/main" id="{C88A3CA1-81B9-25F2-ECCD-2B344884BCB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3400" y="3071840"/>
                <a:ext cx="452844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Szabadkéz 19">
                <a:extLst>
                  <a:ext uri="{FF2B5EF4-FFF2-40B4-BE49-F238E27FC236}">
                    <a16:creationId xmlns:a16="http://schemas.microsoft.com/office/drawing/2014/main" id="{4B066A35-486D-0A11-0D14-1B9F4F08303C}"/>
                  </a:ext>
                </a:extLst>
              </p14:cNvPr>
              <p14:cNvContentPartPr/>
              <p14:nvPr/>
            </p14:nvContentPartPr>
            <p14:xfrm>
              <a:off x="1198600" y="2895080"/>
              <a:ext cx="6769800" cy="112320"/>
            </p14:xfrm>
          </p:contentPart>
        </mc:Choice>
        <mc:Fallback xmlns="">
          <p:pic>
            <p:nvPicPr>
              <p:cNvPr id="20" name="Szabadkéz 19">
                <a:extLst>
                  <a:ext uri="{FF2B5EF4-FFF2-40B4-BE49-F238E27FC236}">
                    <a16:creationId xmlns:a16="http://schemas.microsoft.com/office/drawing/2014/main" id="{4B066A35-486D-0A11-0D14-1B9F4F08303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44960" y="2787440"/>
                <a:ext cx="687744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Szabadkéz 20">
                <a:extLst>
                  <a:ext uri="{FF2B5EF4-FFF2-40B4-BE49-F238E27FC236}">
                    <a16:creationId xmlns:a16="http://schemas.microsoft.com/office/drawing/2014/main" id="{2A782FAD-4F72-CD72-9607-AD88A346BB4F}"/>
                  </a:ext>
                </a:extLst>
              </p14:cNvPr>
              <p14:cNvContentPartPr/>
              <p14:nvPr/>
            </p14:nvContentPartPr>
            <p14:xfrm>
              <a:off x="1056040" y="3464960"/>
              <a:ext cx="1838880" cy="61560"/>
            </p14:xfrm>
          </p:contentPart>
        </mc:Choice>
        <mc:Fallback xmlns="">
          <p:pic>
            <p:nvPicPr>
              <p:cNvPr id="21" name="Szabadkéz 20">
                <a:extLst>
                  <a:ext uri="{FF2B5EF4-FFF2-40B4-BE49-F238E27FC236}">
                    <a16:creationId xmlns:a16="http://schemas.microsoft.com/office/drawing/2014/main" id="{2A782FAD-4F72-CD72-9607-AD88A346BB4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02400" y="3356960"/>
                <a:ext cx="19465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Szabadkéz 21">
                <a:extLst>
                  <a:ext uri="{FF2B5EF4-FFF2-40B4-BE49-F238E27FC236}">
                    <a16:creationId xmlns:a16="http://schemas.microsoft.com/office/drawing/2014/main" id="{DC69BF03-0CDD-0FE9-4CEF-BDF5634CCB24}"/>
                  </a:ext>
                </a:extLst>
              </p14:cNvPr>
              <p14:cNvContentPartPr/>
              <p14:nvPr/>
            </p14:nvContentPartPr>
            <p14:xfrm>
              <a:off x="2874760" y="3819920"/>
              <a:ext cx="4805280" cy="165240"/>
            </p14:xfrm>
          </p:contentPart>
        </mc:Choice>
        <mc:Fallback xmlns="">
          <p:pic>
            <p:nvPicPr>
              <p:cNvPr id="22" name="Szabadkéz 21">
                <a:extLst>
                  <a:ext uri="{FF2B5EF4-FFF2-40B4-BE49-F238E27FC236}">
                    <a16:creationId xmlns:a16="http://schemas.microsoft.com/office/drawing/2014/main" id="{DC69BF03-0CDD-0FE9-4CEF-BDF5634CCB2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21120" y="3711920"/>
                <a:ext cx="491292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" name="Szabadkéz 22">
                <a:extLst>
                  <a:ext uri="{FF2B5EF4-FFF2-40B4-BE49-F238E27FC236}">
                    <a16:creationId xmlns:a16="http://schemas.microsoft.com/office/drawing/2014/main" id="{C2ADA63B-46AB-8E67-6CE2-F8D246220375}"/>
                  </a:ext>
                </a:extLst>
              </p14:cNvPr>
              <p14:cNvContentPartPr/>
              <p14:nvPr/>
            </p14:nvContentPartPr>
            <p14:xfrm>
              <a:off x="4602040" y="3788600"/>
              <a:ext cx="3091680" cy="52200"/>
            </p14:xfrm>
          </p:contentPart>
        </mc:Choice>
        <mc:Fallback xmlns="">
          <p:pic>
            <p:nvPicPr>
              <p:cNvPr id="23" name="Szabadkéz 22">
                <a:extLst>
                  <a:ext uri="{FF2B5EF4-FFF2-40B4-BE49-F238E27FC236}">
                    <a16:creationId xmlns:a16="http://schemas.microsoft.com/office/drawing/2014/main" id="{C2ADA63B-46AB-8E67-6CE2-F8D24622037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48400" y="3680960"/>
                <a:ext cx="319932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Szabadkéz 23">
                <a:extLst>
                  <a:ext uri="{FF2B5EF4-FFF2-40B4-BE49-F238E27FC236}">
                    <a16:creationId xmlns:a16="http://schemas.microsoft.com/office/drawing/2014/main" id="{936C35DF-CA26-A4A0-8DA0-F8D02B0244A2}"/>
                  </a:ext>
                </a:extLst>
              </p14:cNvPr>
              <p14:cNvContentPartPr/>
              <p14:nvPr/>
            </p14:nvContentPartPr>
            <p14:xfrm>
              <a:off x="446920" y="4022960"/>
              <a:ext cx="5039280" cy="123120"/>
            </p14:xfrm>
          </p:contentPart>
        </mc:Choice>
        <mc:Fallback xmlns="">
          <p:pic>
            <p:nvPicPr>
              <p:cNvPr id="24" name="Szabadkéz 23">
                <a:extLst>
                  <a:ext uri="{FF2B5EF4-FFF2-40B4-BE49-F238E27FC236}">
                    <a16:creationId xmlns:a16="http://schemas.microsoft.com/office/drawing/2014/main" id="{936C35DF-CA26-A4A0-8DA0-F8D02B0244A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93280" y="3914960"/>
                <a:ext cx="5146920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Szabadkéz 25">
                <a:extLst>
                  <a:ext uri="{FF2B5EF4-FFF2-40B4-BE49-F238E27FC236}">
                    <a16:creationId xmlns:a16="http://schemas.microsoft.com/office/drawing/2014/main" id="{47C43EE0-67BE-5146-6D9E-D97DD80A0980}"/>
                  </a:ext>
                </a:extLst>
              </p14:cNvPr>
              <p14:cNvContentPartPr/>
              <p14:nvPr/>
            </p14:nvContentPartPr>
            <p14:xfrm>
              <a:off x="334240" y="4851680"/>
              <a:ext cx="7702560" cy="232920"/>
            </p14:xfrm>
          </p:contentPart>
        </mc:Choice>
        <mc:Fallback xmlns="">
          <p:pic>
            <p:nvPicPr>
              <p:cNvPr id="26" name="Szabadkéz 25">
                <a:extLst>
                  <a:ext uri="{FF2B5EF4-FFF2-40B4-BE49-F238E27FC236}">
                    <a16:creationId xmlns:a16="http://schemas.microsoft.com/office/drawing/2014/main" id="{47C43EE0-67BE-5146-6D9E-D97DD80A098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80240" y="4744040"/>
                <a:ext cx="7810200" cy="44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8" name="Szabadkéz 27">
                <a:extLst>
                  <a:ext uri="{FF2B5EF4-FFF2-40B4-BE49-F238E27FC236}">
                    <a16:creationId xmlns:a16="http://schemas.microsoft.com/office/drawing/2014/main" id="{3D702ED3-2FE1-EA6F-F5BC-5210B526732B}"/>
                  </a:ext>
                </a:extLst>
              </p14:cNvPr>
              <p14:cNvContentPartPr/>
              <p14:nvPr/>
            </p14:nvContentPartPr>
            <p14:xfrm>
              <a:off x="396160" y="5313920"/>
              <a:ext cx="6310800" cy="720"/>
            </p14:xfrm>
          </p:contentPart>
        </mc:Choice>
        <mc:Fallback xmlns="">
          <p:pic>
            <p:nvPicPr>
              <p:cNvPr id="28" name="Szabadkéz 27">
                <a:extLst>
                  <a:ext uri="{FF2B5EF4-FFF2-40B4-BE49-F238E27FC236}">
                    <a16:creationId xmlns:a16="http://schemas.microsoft.com/office/drawing/2014/main" id="{3D702ED3-2FE1-EA6F-F5BC-5210B526732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2160" y="5097920"/>
                <a:ext cx="641844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" name="Szabadkéz 2">
                <a:extLst>
                  <a:ext uri="{FF2B5EF4-FFF2-40B4-BE49-F238E27FC236}">
                    <a16:creationId xmlns:a16="http://schemas.microsoft.com/office/drawing/2014/main" id="{9D499B35-F874-CF41-ADCE-5B2A5137E827}"/>
                  </a:ext>
                </a:extLst>
              </p14:cNvPr>
              <p14:cNvContentPartPr/>
              <p14:nvPr/>
            </p14:nvContentPartPr>
            <p14:xfrm>
              <a:off x="812735" y="3281997"/>
              <a:ext cx="4166280" cy="126360"/>
            </p14:xfrm>
          </p:contentPart>
        </mc:Choice>
        <mc:Fallback xmlns="">
          <p:pic>
            <p:nvPicPr>
              <p:cNvPr id="3" name="Szabadkéz 2">
                <a:extLst>
                  <a:ext uri="{FF2B5EF4-FFF2-40B4-BE49-F238E27FC236}">
                    <a16:creationId xmlns:a16="http://schemas.microsoft.com/office/drawing/2014/main" id="{9D499B35-F874-CF41-ADCE-5B2A5137E82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03735" y="3273357"/>
                <a:ext cx="4183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" name="Szabadkéz 3">
                <a:extLst>
                  <a:ext uri="{FF2B5EF4-FFF2-40B4-BE49-F238E27FC236}">
                    <a16:creationId xmlns:a16="http://schemas.microsoft.com/office/drawing/2014/main" id="{6C88DDBD-2EE2-328F-07BD-553B4E86BCC5}"/>
                  </a:ext>
                </a:extLst>
              </p14:cNvPr>
              <p14:cNvContentPartPr/>
              <p14:nvPr/>
            </p14:nvContentPartPr>
            <p14:xfrm>
              <a:off x="461015" y="4190277"/>
              <a:ext cx="5032440" cy="124920"/>
            </p14:xfrm>
          </p:contentPart>
        </mc:Choice>
        <mc:Fallback xmlns="">
          <p:pic>
            <p:nvPicPr>
              <p:cNvPr id="4" name="Szabadkéz 3">
                <a:extLst>
                  <a:ext uri="{FF2B5EF4-FFF2-40B4-BE49-F238E27FC236}">
                    <a16:creationId xmlns:a16="http://schemas.microsoft.com/office/drawing/2014/main" id="{6C88DDBD-2EE2-328F-07BD-553B4E86BCC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2375" y="4181637"/>
                <a:ext cx="5050080" cy="14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7521039"/>
      </p:ext>
    </p:extLst>
  </p:cSld>
  <p:clrMapOvr>
    <a:masterClrMapping/>
  </p:clrMapOvr>
  <p:transition>
    <p:pull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EF9E0C-5E51-6C50-9CE6-589AF314C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752128"/>
          </a:xfrm>
        </p:spPr>
        <p:txBody>
          <a:bodyPr/>
          <a:lstStyle/>
          <a:p>
            <a:r>
              <a:rPr lang="hu-HU" kern="100" dirty="0">
                <a:latin typeface="Aptos" panose="020B0004020202020204" pitchFamily="34" charset="0"/>
              </a:rPr>
              <a:t>A személyek szerepe – a dinamika alakítói 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6248ED6-23E9-3911-185B-193607DED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232756"/>
            <a:ext cx="7772400" cy="4392488"/>
          </a:xfrm>
        </p:spPr>
        <p:txBody>
          <a:bodyPr/>
          <a:lstStyle/>
          <a:p>
            <a:r>
              <a:rPr lang="hu-HU" dirty="0"/>
              <a:t>Kerpel Róbert 1925-ben született, az egyetemet 1950-ben végezte el gépészmérnök szakon.</a:t>
            </a:r>
          </a:p>
          <a:p>
            <a:r>
              <a:rPr lang="hu-HU" dirty="0"/>
              <a:t>Életrajzából: 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Az 1967-ben megalakult  az Űrkutatási kormánybizottságon dolgozik, előbb titkára, majd igazgatója.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E56579A-98E1-BB40-7B37-4E40E2A23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993887" y="-815191"/>
            <a:ext cx="1156225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16437"/>
      </p:ext>
    </p:extLst>
  </p:cSld>
  <p:clrMapOvr>
    <a:masterClrMapping/>
  </p:clrMapOvr>
  <p:transition>
    <p:pull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DD1340E-2951-5539-6C5B-9BC3CFA23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Rejtvény (kösse össze a csillagokat!)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B4C0CCD-1F8E-B83F-9056-7ECAEC9A2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08720"/>
            <a:ext cx="7772400" cy="5760640"/>
          </a:xfrm>
        </p:spPr>
        <p:txBody>
          <a:bodyPr/>
          <a:lstStyle/>
          <a:p>
            <a:r>
              <a:rPr lang="hu-HU" dirty="0"/>
              <a:t>Mojave sivatag</a:t>
            </a:r>
          </a:p>
          <a:p>
            <a:r>
              <a:rPr lang="hu-HU" dirty="0"/>
              <a:t>         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			1968 augusztus 20/21</a:t>
            </a:r>
          </a:p>
          <a:p>
            <a:endParaRPr lang="hu-HU" dirty="0"/>
          </a:p>
          <a:p>
            <a:r>
              <a:rPr lang="hu-HU" dirty="0"/>
              <a:t>Ferencz Csaba</a:t>
            </a:r>
          </a:p>
          <a:p>
            <a:r>
              <a:rPr lang="hu-HU" dirty="0"/>
              <a:t>					</a:t>
            </a:r>
          </a:p>
          <a:p>
            <a:r>
              <a:rPr lang="hu-HU" dirty="0"/>
              <a:t>			</a:t>
            </a:r>
          </a:p>
          <a:p>
            <a:r>
              <a:rPr lang="hu-HU" dirty="0"/>
              <a:t>					     Himnusz</a:t>
            </a:r>
          </a:p>
          <a:p>
            <a:endParaRPr lang="hu-HU" dirty="0"/>
          </a:p>
          <a:p>
            <a:r>
              <a:rPr lang="hu-HU" dirty="0"/>
              <a:t>	ATS-3 műhold</a:t>
            </a:r>
          </a:p>
        </p:txBody>
      </p:sp>
      <p:sp>
        <p:nvSpPr>
          <p:cNvPr id="5" name="Csillag: 7 ágú 4">
            <a:extLst>
              <a:ext uri="{FF2B5EF4-FFF2-40B4-BE49-F238E27FC236}">
                <a16:creationId xmlns:a16="http://schemas.microsoft.com/office/drawing/2014/main" id="{7411ECAD-09A2-8737-362D-6AE804556074}"/>
              </a:ext>
            </a:extLst>
          </p:cNvPr>
          <p:cNvSpPr/>
          <p:nvPr/>
        </p:nvSpPr>
        <p:spPr>
          <a:xfrm>
            <a:off x="1907704" y="1628800"/>
            <a:ext cx="576064" cy="432048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Csillag: 7 ágú 5">
            <a:extLst>
              <a:ext uri="{FF2B5EF4-FFF2-40B4-BE49-F238E27FC236}">
                <a16:creationId xmlns:a16="http://schemas.microsoft.com/office/drawing/2014/main" id="{1A81C9D9-5111-482A-FE2F-6A604A55773E}"/>
              </a:ext>
            </a:extLst>
          </p:cNvPr>
          <p:cNvSpPr/>
          <p:nvPr/>
        </p:nvSpPr>
        <p:spPr>
          <a:xfrm>
            <a:off x="5364088" y="3140968"/>
            <a:ext cx="576064" cy="432048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sillag: 7 ágú 6">
            <a:extLst>
              <a:ext uri="{FF2B5EF4-FFF2-40B4-BE49-F238E27FC236}">
                <a16:creationId xmlns:a16="http://schemas.microsoft.com/office/drawing/2014/main" id="{965B22AF-1ACD-0FEE-6DB7-2130E08AA683}"/>
              </a:ext>
            </a:extLst>
          </p:cNvPr>
          <p:cNvSpPr/>
          <p:nvPr/>
        </p:nvSpPr>
        <p:spPr>
          <a:xfrm>
            <a:off x="1351735" y="4013535"/>
            <a:ext cx="576064" cy="432048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Csillag: 7 ágú 7">
            <a:extLst>
              <a:ext uri="{FF2B5EF4-FFF2-40B4-BE49-F238E27FC236}">
                <a16:creationId xmlns:a16="http://schemas.microsoft.com/office/drawing/2014/main" id="{D9C5FCF5-BAFB-2673-CB7A-DD4266109CE5}"/>
              </a:ext>
            </a:extLst>
          </p:cNvPr>
          <p:cNvSpPr/>
          <p:nvPr/>
        </p:nvSpPr>
        <p:spPr>
          <a:xfrm>
            <a:off x="5796136" y="5343043"/>
            <a:ext cx="576064" cy="432048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Csillag: 7 ágú 8">
            <a:extLst>
              <a:ext uri="{FF2B5EF4-FFF2-40B4-BE49-F238E27FC236}">
                <a16:creationId xmlns:a16="http://schemas.microsoft.com/office/drawing/2014/main" id="{28A0387F-ABDC-3D61-3449-A643455EB96C}"/>
              </a:ext>
            </a:extLst>
          </p:cNvPr>
          <p:cNvSpPr/>
          <p:nvPr/>
        </p:nvSpPr>
        <p:spPr>
          <a:xfrm>
            <a:off x="3059832" y="6093296"/>
            <a:ext cx="576064" cy="432048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Ellipszis 1">
            <a:extLst>
              <a:ext uri="{FF2B5EF4-FFF2-40B4-BE49-F238E27FC236}">
                <a16:creationId xmlns:a16="http://schemas.microsoft.com/office/drawing/2014/main" id="{E9E94A39-40E2-A32D-D39D-074C5013BBD5}"/>
              </a:ext>
            </a:extLst>
          </p:cNvPr>
          <p:cNvSpPr/>
          <p:nvPr/>
        </p:nvSpPr>
        <p:spPr>
          <a:xfrm>
            <a:off x="7812360" y="548680"/>
            <a:ext cx="1368152" cy="115212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Lesz megoldás!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5343478"/>
      </p:ext>
    </p:extLst>
  </p:cSld>
  <p:clrMapOvr>
    <a:masterClrMapping/>
  </p:clrMapOvr>
  <p:transition>
    <p:pull dir="r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BC6876-6290-B2D7-25AC-197AB2ADA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000" kern="100" dirty="0">
                <a:latin typeface="Aptos" panose="020B0004020202020204" pitchFamily="34" charset="0"/>
              </a:rPr>
              <a:t>A személyek szerepe – a dinamika alakítói  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ED504C8-F56E-6158-8DC6-F1B02BBF9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883" y="908720"/>
            <a:ext cx="7772400" cy="572068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hu-HU" sz="2600" dirty="0"/>
              <a:t>Másfajta műszaki elit: a nyughatatlan, falakon áttörő, pártonkívüli mérnök, pl. :</a:t>
            </a:r>
          </a:p>
          <a:p>
            <a:pPr algn="ctr">
              <a:lnSpc>
                <a:spcPct val="120000"/>
              </a:lnSpc>
            </a:pPr>
            <a:r>
              <a:rPr lang="hu-HU" sz="2600" dirty="0"/>
              <a:t> </a:t>
            </a:r>
            <a:r>
              <a:rPr lang="hu-HU" sz="2600" b="1" dirty="0">
                <a:solidFill>
                  <a:srgbClr val="C00000"/>
                </a:solidFill>
              </a:rPr>
              <a:t>Ferencz Csaba</a:t>
            </a:r>
          </a:p>
          <a:p>
            <a:pPr>
              <a:lnSpc>
                <a:spcPct val="120000"/>
              </a:lnSpc>
            </a:pPr>
            <a:r>
              <a:rPr lang="hu-HU" sz="2600" dirty="0">
                <a:solidFill>
                  <a:schemeClr val="bg2"/>
                </a:solidFill>
              </a:rPr>
              <a:t>1961-ben, húszévesen a Műszaki Egyetemen társaival </a:t>
            </a:r>
            <a:r>
              <a:rPr lang="hu-HU" sz="2600" dirty="0">
                <a:solidFill>
                  <a:srgbClr val="C00000"/>
                </a:solidFill>
              </a:rPr>
              <a:t>Rakétaépítésbe </a:t>
            </a:r>
          </a:p>
          <a:p>
            <a:pPr>
              <a:lnSpc>
                <a:spcPct val="120000"/>
              </a:lnSpc>
            </a:pPr>
            <a:r>
              <a:rPr lang="hu-HU" sz="2600" dirty="0">
                <a:solidFill>
                  <a:srgbClr val="C00000"/>
                </a:solidFill>
              </a:rPr>
              <a:t>	fog</a:t>
            </a:r>
            <a:r>
              <a:rPr lang="hu-HU" sz="2600" dirty="0">
                <a:solidFill>
                  <a:schemeClr val="bg2"/>
                </a:solidFill>
              </a:rPr>
              <a:t> illetve műhold  pályaadatokat kezd számolni.</a:t>
            </a:r>
            <a:br>
              <a:rPr lang="hu-HU" sz="2600" dirty="0">
                <a:solidFill>
                  <a:schemeClr val="bg2"/>
                </a:solidFill>
              </a:rPr>
            </a:br>
            <a:r>
              <a:rPr lang="hu-HU" sz="2600" dirty="0">
                <a:solidFill>
                  <a:schemeClr val="bg2"/>
                </a:solidFill>
              </a:rPr>
              <a:t>1969-1970-ben „szovjet intencióra” leállítják. Ezt az Űrkutatási</a:t>
            </a:r>
          </a:p>
          <a:p>
            <a:pPr>
              <a:lnSpc>
                <a:spcPct val="120000"/>
              </a:lnSpc>
            </a:pPr>
            <a:r>
              <a:rPr lang="hu-HU" sz="2600" dirty="0">
                <a:solidFill>
                  <a:schemeClr val="bg2"/>
                </a:solidFill>
              </a:rPr>
              <a:t>	 Kormánybizottság titkára közli velük.</a:t>
            </a:r>
          </a:p>
          <a:p>
            <a:pPr>
              <a:lnSpc>
                <a:spcPct val="120000"/>
              </a:lnSpc>
            </a:pPr>
            <a:r>
              <a:rPr lang="hu-HU" sz="2600" dirty="0">
                <a:solidFill>
                  <a:schemeClr val="bg2"/>
                </a:solidFill>
              </a:rPr>
              <a:t>1966-ban a HM-től  szerez egy </a:t>
            </a:r>
            <a:r>
              <a:rPr lang="hu-HU" sz="2600" dirty="0">
                <a:solidFill>
                  <a:srgbClr val="C00000"/>
                </a:solidFill>
              </a:rPr>
              <a:t>ágyútalp</a:t>
            </a:r>
            <a:r>
              <a:rPr lang="hu-HU" sz="2600" dirty="0">
                <a:solidFill>
                  <a:schemeClr val="bg2"/>
                </a:solidFill>
              </a:rPr>
              <a:t>at, arra szerel műholdkövető antennát.</a:t>
            </a:r>
          </a:p>
          <a:p>
            <a:pPr>
              <a:lnSpc>
                <a:spcPct val="120000"/>
              </a:lnSpc>
            </a:pPr>
            <a:endParaRPr lang="hu-HU" sz="2600" dirty="0">
              <a:solidFill>
                <a:schemeClr val="bg2"/>
              </a:solidFill>
            </a:endParaRPr>
          </a:p>
          <a:p>
            <a:pPr>
              <a:lnSpc>
                <a:spcPct val="120000"/>
              </a:lnSpc>
            </a:pPr>
            <a:r>
              <a:rPr lang="hu-HU" sz="2600" dirty="0">
                <a:solidFill>
                  <a:schemeClr val="bg2"/>
                </a:solidFill>
              </a:rPr>
              <a:t>1968-ban társaival összeköttetést hoz létre a geoszinkron pályán „álló” </a:t>
            </a:r>
            <a:r>
              <a:rPr lang="hu-HU" sz="2600" dirty="0">
                <a:solidFill>
                  <a:srgbClr val="C00000"/>
                </a:solidFill>
              </a:rPr>
              <a:t>USA ATS-3 műhold</a:t>
            </a:r>
            <a:r>
              <a:rPr lang="hu-HU" sz="2600" dirty="0">
                <a:solidFill>
                  <a:schemeClr val="bg2"/>
                </a:solidFill>
              </a:rPr>
              <a:t>dal (tulajdonképpen meghekkeli) hallgatják az amcsi adást és felküldik a Himnuszt a műholdra, aminek nyomán a műholdon keresztül felveszik a kapcsolatot az üzemeltetőkkel, majd </a:t>
            </a:r>
            <a:r>
              <a:rPr lang="hu-HU" sz="2600" dirty="0">
                <a:solidFill>
                  <a:srgbClr val="C00000"/>
                </a:solidFill>
              </a:rPr>
              <a:t>az amerikaiak másnap táviratilag gratulálnak nekik.</a:t>
            </a:r>
          </a:p>
          <a:p>
            <a:pPr>
              <a:lnSpc>
                <a:spcPct val="120000"/>
              </a:lnSpc>
            </a:pPr>
            <a:r>
              <a:rPr lang="hu-HU" sz="2600" dirty="0">
                <a:solidFill>
                  <a:schemeClr val="bg2"/>
                </a:solidFill>
              </a:rPr>
              <a:t>Az éjszakai kapcsolat az ATS műholdat üzemeltető, a  </a:t>
            </a:r>
            <a:r>
              <a:rPr lang="hu-HU" sz="2600" dirty="0">
                <a:solidFill>
                  <a:srgbClr val="C00000"/>
                </a:solidFill>
              </a:rPr>
              <a:t>Mojave sivatagban </a:t>
            </a:r>
            <a:r>
              <a:rPr lang="hu-HU" sz="2600" dirty="0">
                <a:solidFill>
                  <a:schemeClr val="bg2"/>
                </a:solidFill>
              </a:rPr>
              <a:t>ülő amerikai katonákkal </a:t>
            </a:r>
            <a:r>
              <a:rPr lang="hu-HU" sz="2600" dirty="0">
                <a:solidFill>
                  <a:srgbClr val="C00000"/>
                </a:solidFill>
              </a:rPr>
              <a:t>1968 augusztus 20/21 éjjelén</a:t>
            </a:r>
            <a:r>
              <a:rPr lang="hu-HU" sz="2600" dirty="0">
                <a:solidFill>
                  <a:schemeClr val="bg2"/>
                </a:solidFill>
              </a:rPr>
              <a:t> jött létre…</a:t>
            </a:r>
          </a:p>
          <a:p>
            <a:pPr>
              <a:lnSpc>
                <a:spcPct val="120000"/>
              </a:lnSpc>
            </a:pPr>
            <a:r>
              <a:rPr lang="hu-HU" sz="2600" dirty="0">
                <a:solidFill>
                  <a:srgbClr val="C00000"/>
                </a:solidFill>
              </a:rPr>
              <a:t>A botrányban a HM megvédte őket, de F.CS-t elmozdították</a:t>
            </a:r>
            <a:r>
              <a:rPr lang="hu-HU" sz="2600" dirty="0">
                <a:solidFill>
                  <a:schemeClr val="bg2"/>
                </a:solidFill>
              </a:rPr>
              <a:t> a Műszaki Egyetemen működő csoport éléről.</a:t>
            </a:r>
          </a:p>
          <a:p>
            <a:pPr>
              <a:lnSpc>
                <a:spcPct val="120000"/>
              </a:lnSpc>
            </a:pPr>
            <a:endParaRPr lang="hu-HU" sz="2600" dirty="0">
              <a:solidFill>
                <a:schemeClr val="bg2"/>
              </a:solidFill>
            </a:endParaRPr>
          </a:p>
          <a:p>
            <a:pPr>
              <a:lnSpc>
                <a:spcPct val="120000"/>
              </a:lnSpc>
            </a:pPr>
            <a:r>
              <a:rPr lang="hu-HU" sz="2600" dirty="0">
                <a:solidFill>
                  <a:schemeClr val="bg2"/>
                </a:solidFill>
              </a:rPr>
              <a:t>1969-ben az Űrkutatási Kormánybizottság tanácsadója lett majd 1979-től a Kormánybizottság helyére lépő, az MTA-n létrejött Interkozmosz Tanács  tanácsadója volt. 1982-től az ELTE tudományos tanácsadója, 2011-ig az egyetem Űrkutató Csoportjának szakmai vezetője. 1990-től egyetemi magántanár.</a:t>
            </a:r>
            <a:endParaRPr lang="hu-HU" sz="2000" dirty="0">
              <a:solidFill>
                <a:schemeClr val="bg2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DE70033-88C4-5D6B-DEDC-A2CED67E4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1052736"/>
            <a:ext cx="1427010" cy="143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51226"/>
      </p:ext>
    </p:extLst>
  </p:cSld>
  <p:clrMapOvr>
    <a:masterClrMapping/>
  </p:clrMapOvr>
  <p:transition>
    <p:pull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2918E1D-DD92-3383-1561-367C35E86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személyek szerepe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B357065-5F68-5CAA-118E-6C98B4AB3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08720"/>
            <a:ext cx="5470376" cy="5720680"/>
          </a:xfrm>
        </p:spPr>
        <p:txBody>
          <a:bodyPr/>
          <a:lstStyle/>
          <a:p>
            <a:r>
              <a:rPr lang="hu-HU" dirty="0"/>
              <a:t>1959-ben vált Magyarország „a világűrbizottság tagjává, és  … a kárfelelősségi egyezmény megalkotásának egyik meghatározó szereplőjévé lépett elő.” </a:t>
            </a:r>
            <a:r>
              <a:rPr lang="hu-HU" sz="1400" dirty="0"/>
              <a:t>Sulyok, 2023, 8.o.</a:t>
            </a:r>
          </a:p>
          <a:p>
            <a:endParaRPr lang="hu-HU" dirty="0"/>
          </a:p>
          <a:p>
            <a:r>
              <a:rPr lang="hu-HU" dirty="0"/>
              <a:t>Magyarország 1964-ben saját helytállási kötelezettségi (kárfelelősségi)  (liability) tervezetet terjesztett elő. Kidolgozásában </a:t>
            </a:r>
            <a:r>
              <a:rPr lang="hu-HU" dirty="0">
                <a:solidFill>
                  <a:srgbClr val="C00000"/>
                </a:solidFill>
              </a:rPr>
              <a:t>Eörsi Gyula </a:t>
            </a:r>
            <a:r>
              <a:rPr lang="hu-HU" dirty="0"/>
              <a:t>polgári jogász vett részt, tárgyalásában a Jogi albizottságban </a:t>
            </a:r>
            <a:r>
              <a:rPr lang="hu-HU" dirty="0">
                <a:solidFill>
                  <a:srgbClr val="C00000"/>
                </a:solidFill>
              </a:rPr>
              <a:t>Haraszti György, </a:t>
            </a:r>
            <a:r>
              <a:rPr lang="hu-HU" dirty="0">
                <a:solidFill>
                  <a:schemeClr val="bg2"/>
                </a:solidFill>
              </a:rPr>
              <a:t>nemzetközi jogász. </a:t>
            </a:r>
            <a:br>
              <a:rPr lang="hu-HU" dirty="0">
                <a:solidFill>
                  <a:srgbClr val="C00000"/>
                </a:solidFill>
              </a:rPr>
            </a:br>
            <a:br>
              <a:rPr lang="hu-HU" dirty="0">
                <a:solidFill>
                  <a:srgbClr val="C00000"/>
                </a:solidFill>
              </a:rPr>
            </a:br>
            <a:r>
              <a:rPr lang="hu-HU" dirty="0">
                <a:solidFill>
                  <a:schemeClr val="bg2"/>
                </a:solidFill>
              </a:rPr>
              <a:t>Mindketten nemzetközileg elismert jogtudósok, az ELTE professzorai. </a:t>
            </a:r>
          </a:p>
          <a:p>
            <a:endParaRPr lang="hu-HU" dirty="0">
              <a:solidFill>
                <a:srgbClr val="C00000"/>
              </a:solidFill>
            </a:endParaRPr>
          </a:p>
          <a:p>
            <a:endParaRPr lang="hu-HU" dirty="0">
              <a:solidFill>
                <a:srgbClr val="C00000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06B72F5-4586-919D-E492-620B4A93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889176"/>
            <a:ext cx="3131840" cy="317019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953B732E-9E66-D6AC-720C-C1A7B93D64DE}"/>
              </a:ext>
            </a:extLst>
          </p:cNvPr>
          <p:cNvSpPr txBox="1"/>
          <p:nvPr/>
        </p:nvSpPr>
        <p:spPr>
          <a:xfrm>
            <a:off x="6156176" y="4047428"/>
            <a:ext cx="2448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err="1">
                <a:latin typeface="+mj-lt"/>
              </a:rPr>
              <a:t>Pártli</a:t>
            </a:r>
            <a:r>
              <a:rPr lang="hu-HU" b="0" dirty="0">
                <a:latin typeface="+mj-lt"/>
              </a:rPr>
              <a:t> István (</a:t>
            </a:r>
            <a:r>
              <a:rPr lang="hu-HU" b="0" dirty="0" err="1">
                <a:latin typeface="+mj-lt"/>
              </a:rPr>
              <a:t>Küm</a:t>
            </a:r>
            <a:r>
              <a:rPr lang="hu-HU" b="0" dirty="0">
                <a:latin typeface="+mj-lt"/>
              </a:rPr>
              <a:t>) levelének tervezete. 1964, ősz </a:t>
            </a:r>
            <a:br>
              <a:rPr lang="hu-HU" b="0" dirty="0">
                <a:latin typeface="+mj-lt"/>
              </a:rPr>
            </a:br>
            <a:r>
              <a:rPr lang="hu-HU" b="0" dirty="0">
                <a:latin typeface="+mj-lt"/>
              </a:rPr>
              <a:t>A beszámolót Herczegh Istvánnak a Magyar Jogász Szövetség Világűrjogi Bizottsága titkárának is (szigorúan titkos módon) megküldte.</a:t>
            </a:r>
            <a:endParaRPr lang="en-GB" b="0" dirty="0"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Szabadkéz 6">
                <a:extLst>
                  <a:ext uri="{FF2B5EF4-FFF2-40B4-BE49-F238E27FC236}">
                    <a16:creationId xmlns:a16="http://schemas.microsoft.com/office/drawing/2014/main" id="{D6B761DF-04B9-DBFF-559B-2387096D3283}"/>
                  </a:ext>
                </a:extLst>
              </p14:cNvPr>
              <p14:cNvContentPartPr/>
              <p14:nvPr/>
            </p14:nvContentPartPr>
            <p14:xfrm>
              <a:off x="6524887" y="2657171"/>
              <a:ext cx="2474280" cy="73080"/>
            </p14:xfrm>
          </p:contentPart>
        </mc:Choice>
        <mc:Fallback xmlns="">
          <p:pic>
            <p:nvPicPr>
              <p:cNvPr id="7" name="Szabadkéz 6">
                <a:extLst>
                  <a:ext uri="{FF2B5EF4-FFF2-40B4-BE49-F238E27FC236}">
                    <a16:creationId xmlns:a16="http://schemas.microsoft.com/office/drawing/2014/main" id="{D6B761DF-04B9-DBFF-559B-2387096D328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06887" y="2621531"/>
                <a:ext cx="25099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Szabadkéz 8">
                <a:extLst>
                  <a:ext uri="{FF2B5EF4-FFF2-40B4-BE49-F238E27FC236}">
                    <a16:creationId xmlns:a16="http://schemas.microsoft.com/office/drawing/2014/main" id="{BE151EF1-857C-A5C7-BF7B-7A62D5370387}"/>
                  </a:ext>
                </a:extLst>
              </p14:cNvPr>
              <p14:cNvContentPartPr/>
              <p14:nvPr/>
            </p14:nvContentPartPr>
            <p14:xfrm>
              <a:off x="6224647" y="2715131"/>
              <a:ext cx="2452320" cy="720"/>
            </p14:xfrm>
          </p:contentPart>
        </mc:Choice>
        <mc:Fallback xmlns="">
          <p:pic>
            <p:nvPicPr>
              <p:cNvPr id="9" name="Szabadkéz 8">
                <a:extLst>
                  <a:ext uri="{FF2B5EF4-FFF2-40B4-BE49-F238E27FC236}">
                    <a16:creationId xmlns:a16="http://schemas.microsoft.com/office/drawing/2014/main" id="{BE151EF1-857C-A5C7-BF7B-7A62D53703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06647" y="2643131"/>
                <a:ext cx="24879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Szabadkéz 10">
                <a:extLst>
                  <a:ext uri="{FF2B5EF4-FFF2-40B4-BE49-F238E27FC236}">
                    <a16:creationId xmlns:a16="http://schemas.microsoft.com/office/drawing/2014/main" id="{BC6EFBA3-8FC1-FDB9-129B-187713858337}"/>
                  </a:ext>
                </a:extLst>
              </p14:cNvPr>
              <p14:cNvContentPartPr/>
              <p14:nvPr/>
            </p14:nvContentPartPr>
            <p14:xfrm>
              <a:off x="6174247" y="2729531"/>
              <a:ext cx="2466720" cy="720"/>
            </p14:xfrm>
          </p:contentPart>
        </mc:Choice>
        <mc:Fallback xmlns="">
          <p:pic>
            <p:nvPicPr>
              <p:cNvPr id="11" name="Szabadkéz 10">
                <a:extLst>
                  <a:ext uri="{FF2B5EF4-FFF2-40B4-BE49-F238E27FC236}">
                    <a16:creationId xmlns:a16="http://schemas.microsoft.com/office/drawing/2014/main" id="{BC6EFBA3-8FC1-FDB9-129B-18771385833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56247" y="2657531"/>
                <a:ext cx="25023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Szabadkéz 11">
                <a:extLst>
                  <a:ext uri="{FF2B5EF4-FFF2-40B4-BE49-F238E27FC236}">
                    <a16:creationId xmlns:a16="http://schemas.microsoft.com/office/drawing/2014/main" id="{25B4495C-54D3-B263-E7B5-235B0203E317}"/>
                  </a:ext>
                </a:extLst>
              </p14:cNvPr>
              <p14:cNvContentPartPr/>
              <p14:nvPr/>
            </p14:nvContentPartPr>
            <p14:xfrm>
              <a:off x="7924927" y="2793251"/>
              <a:ext cx="1152360" cy="109800"/>
            </p14:xfrm>
          </p:contentPart>
        </mc:Choice>
        <mc:Fallback xmlns="">
          <p:pic>
            <p:nvPicPr>
              <p:cNvPr id="12" name="Szabadkéz 11">
                <a:extLst>
                  <a:ext uri="{FF2B5EF4-FFF2-40B4-BE49-F238E27FC236}">
                    <a16:creationId xmlns:a16="http://schemas.microsoft.com/office/drawing/2014/main" id="{25B4495C-54D3-B263-E7B5-235B0203E31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906927" y="2757611"/>
                <a:ext cx="118800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Szabadkéz 12">
                <a:extLst>
                  <a:ext uri="{FF2B5EF4-FFF2-40B4-BE49-F238E27FC236}">
                    <a16:creationId xmlns:a16="http://schemas.microsoft.com/office/drawing/2014/main" id="{FF863E3E-65B5-AF26-EDB3-48E225AAE1FE}"/>
                  </a:ext>
                </a:extLst>
              </p14:cNvPr>
              <p14:cNvContentPartPr/>
              <p14:nvPr/>
            </p14:nvContentPartPr>
            <p14:xfrm>
              <a:off x="6210607" y="2778851"/>
              <a:ext cx="2279880" cy="117720"/>
            </p14:xfrm>
          </p:contentPart>
        </mc:Choice>
        <mc:Fallback xmlns="">
          <p:pic>
            <p:nvPicPr>
              <p:cNvPr id="13" name="Szabadkéz 12">
                <a:extLst>
                  <a:ext uri="{FF2B5EF4-FFF2-40B4-BE49-F238E27FC236}">
                    <a16:creationId xmlns:a16="http://schemas.microsoft.com/office/drawing/2014/main" id="{FF863E3E-65B5-AF26-EDB3-48E225AAE1F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92607" y="2742851"/>
                <a:ext cx="231552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Szabadkéz 13">
                <a:extLst>
                  <a:ext uri="{FF2B5EF4-FFF2-40B4-BE49-F238E27FC236}">
                    <a16:creationId xmlns:a16="http://schemas.microsoft.com/office/drawing/2014/main" id="{97B374B7-3C9F-59CF-BF42-F97DBA6C2914}"/>
                  </a:ext>
                </a:extLst>
              </p14:cNvPr>
              <p14:cNvContentPartPr/>
              <p14:nvPr/>
            </p14:nvContentPartPr>
            <p14:xfrm>
              <a:off x="6153007" y="2892251"/>
              <a:ext cx="497520" cy="23760"/>
            </p14:xfrm>
          </p:contentPart>
        </mc:Choice>
        <mc:Fallback xmlns="">
          <p:pic>
            <p:nvPicPr>
              <p:cNvPr id="14" name="Szabadkéz 13">
                <a:extLst>
                  <a:ext uri="{FF2B5EF4-FFF2-40B4-BE49-F238E27FC236}">
                    <a16:creationId xmlns:a16="http://schemas.microsoft.com/office/drawing/2014/main" id="{97B374B7-3C9F-59CF-BF42-F97DBA6C291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35367" y="2856251"/>
                <a:ext cx="53316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Szabadkéz 14">
                <a:extLst>
                  <a:ext uri="{FF2B5EF4-FFF2-40B4-BE49-F238E27FC236}">
                    <a16:creationId xmlns:a16="http://schemas.microsoft.com/office/drawing/2014/main" id="{A0EC7B5E-EA66-3D01-2B98-20836A8C24E6}"/>
                  </a:ext>
                </a:extLst>
              </p14:cNvPr>
              <p14:cNvContentPartPr/>
              <p14:nvPr/>
            </p14:nvContentPartPr>
            <p14:xfrm>
              <a:off x="6245887" y="2800091"/>
              <a:ext cx="1189440" cy="43920"/>
            </p14:xfrm>
          </p:contentPart>
        </mc:Choice>
        <mc:Fallback xmlns="">
          <p:pic>
            <p:nvPicPr>
              <p:cNvPr id="15" name="Szabadkéz 14">
                <a:extLst>
                  <a:ext uri="{FF2B5EF4-FFF2-40B4-BE49-F238E27FC236}">
                    <a16:creationId xmlns:a16="http://schemas.microsoft.com/office/drawing/2014/main" id="{A0EC7B5E-EA66-3D01-2B98-20836A8C24E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227887" y="2764091"/>
                <a:ext cx="122508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Szabadkéz 15">
                <a:extLst>
                  <a:ext uri="{FF2B5EF4-FFF2-40B4-BE49-F238E27FC236}">
                    <a16:creationId xmlns:a16="http://schemas.microsoft.com/office/drawing/2014/main" id="{E224AECE-2E56-7E96-287F-7ED17CE5B866}"/>
                  </a:ext>
                </a:extLst>
              </p14:cNvPr>
              <p14:cNvContentPartPr/>
              <p14:nvPr/>
            </p14:nvContentPartPr>
            <p14:xfrm>
              <a:off x="6617407" y="2772731"/>
              <a:ext cx="1847160" cy="95040"/>
            </p14:xfrm>
          </p:contentPart>
        </mc:Choice>
        <mc:Fallback xmlns="">
          <p:pic>
            <p:nvPicPr>
              <p:cNvPr id="16" name="Szabadkéz 15">
                <a:extLst>
                  <a:ext uri="{FF2B5EF4-FFF2-40B4-BE49-F238E27FC236}">
                    <a16:creationId xmlns:a16="http://schemas.microsoft.com/office/drawing/2014/main" id="{E224AECE-2E56-7E96-287F-7ED17CE5B86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599767" y="2736731"/>
                <a:ext cx="1882800" cy="16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3647400"/>
      </p:ext>
    </p:extLst>
  </p:cSld>
  <p:clrMapOvr>
    <a:masterClrMapping/>
  </p:clrMapOvr>
  <p:transition>
    <p:pull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02AE49-BE34-D11A-F097-DD78F849B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3812"/>
            <a:ext cx="7772400" cy="429943"/>
          </a:xfrm>
        </p:spPr>
        <p:txBody>
          <a:bodyPr/>
          <a:lstStyle/>
          <a:p>
            <a:r>
              <a:rPr lang="hu-HU" dirty="0"/>
              <a:t>Haraszti György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7CFAD6-4126-BFFD-C231-8832510F7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53755"/>
            <a:ext cx="3814192" cy="5472239"/>
          </a:xfrm>
        </p:spPr>
        <p:txBody>
          <a:bodyPr>
            <a:normAutofit lnSpcReduction="10000"/>
          </a:bodyPr>
          <a:lstStyle/>
          <a:p>
            <a:r>
              <a:rPr lang="hu-HU" sz="1600" dirty="0"/>
              <a:t>1912-ben született.</a:t>
            </a:r>
            <a:br>
              <a:rPr lang="hu-HU" sz="1600" dirty="0"/>
            </a:br>
            <a:r>
              <a:rPr lang="hu-HU" sz="1600" dirty="0"/>
              <a:t>1933 – 1948: gyakorló jogász, közben többször munkaszolgálatos.</a:t>
            </a:r>
          </a:p>
          <a:p>
            <a:r>
              <a:rPr lang="hu-HU" sz="1600" dirty="0"/>
              <a:t> 1948 – 1949: Az Iparügyi Minisztériumban törvényelőkészítő</a:t>
            </a:r>
          </a:p>
          <a:p>
            <a:r>
              <a:rPr lang="hu-HU" sz="1600" dirty="0"/>
              <a:t>1949 -  1950:  Külügyminisztérium Jogi Főosztályának vezetője</a:t>
            </a:r>
          </a:p>
          <a:p>
            <a:r>
              <a:rPr lang="hu-HU" sz="1600" dirty="0"/>
              <a:t>1950-1952 Könyvtáros </a:t>
            </a:r>
          </a:p>
          <a:p>
            <a:r>
              <a:rPr lang="hu-HU" sz="1600" dirty="0"/>
              <a:t>1952 – haláláig (1980) ELTE Nemzetközi Jogi Tanszék</a:t>
            </a:r>
          </a:p>
          <a:p>
            <a:r>
              <a:rPr lang="hu-HU" sz="1600" dirty="0"/>
              <a:t>	1962- tanszékvezető.</a:t>
            </a:r>
            <a:br>
              <a:rPr lang="hu-HU" sz="1600" dirty="0"/>
            </a:br>
            <a:endParaRPr lang="hu-HU" sz="1600" dirty="0"/>
          </a:p>
          <a:p>
            <a:r>
              <a:rPr lang="hu-HU" sz="1600" dirty="0"/>
              <a:t>Kurzust tartott a Hague Academy of International Law-n 1975-ben, tagja volt  az Institut de Droit International-nak és sok más szervezetnek, tudott latinul, ógörögül, angolul, németül, oroszul, franciául és lengyelül, harmadmagával lefordította Hugo Grotius „A háború és a béke jogáról” c. háromkötetes művét.</a:t>
            </a:r>
            <a:br>
              <a:rPr lang="hu-HU" sz="1600" dirty="0"/>
            </a:br>
            <a:endParaRPr lang="hu-HU" sz="16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0EB511B-AA9E-C8F1-BBDD-2269D0E0A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colorTemperature colorTemp="11454"/>
                    </a14:imgEffect>
                    <a14:imgEffect>
                      <a14:saturation sat="136000"/>
                    </a14:imgEffect>
                    <a14:imgEffect>
                      <a14:brightnessContrast bright="-6000" contras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008" y="980728"/>
            <a:ext cx="3042144" cy="4345919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AF8A7809-7A42-25FD-A9E9-96E6C5193E59}"/>
              </a:ext>
            </a:extLst>
          </p:cNvPr>
          <p:cNvSpPr txBox="1"/>
          <p:nvPr/>
        </p:nvSpPr>
        <p:spPr>
          <a:xfrm>
            <a:off x="6156176" y="5589240"/>
            <a:ext cx="2736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0" dirty="0">
                <a:latin typeface="+mj-lt"/>
              </a:rPr>
              <a:t>Forrás: </a:t>
            </a:r>
            <a:r>
              <a:rPr lang="hu-HU" b="0" dirty="0" err="1">
                <a:latin typeface="+mj-lt"/>
              </a:rPr>
              <a:t>Recueil</a:t>
            </a:r>
            <a:r>
              <a:rPr lang="hu-HU" b="0" dirty="0">
                <a:latin typeface="+mj-lt"/>
              </a:rPr>
              <a:t> </a:t>
            </a:r>
            <a:r>
              <a:rPr lang="hu-HU" b="0" dirty="0" err="1">
                <a:latin typeface="+mj-lt"/>
              </a:rPr>
              <a:t>des</a:t>
            </a:r>
            <a:r>
              <a:rPr lang="hu-HU" b="0" dirty="0">
                <a:latin typeface="+mj-lt"/>
              </a:rPr>
              <a:t> </a:t>
            </a:r>
            <a:r>
              <a:rPr lang="hu-HU" b="0" dirty="0" err="1">
                <a:latin typeface="+mj-lt"/>
              </a:rPr>
              <a:t>Cours</a:t>
            </a:r>
            <a:r>
              <a:rPr lang="hu-HU" b="0" dirty="0">
                <a:latin typeface="+mj-lt"/>
              </a:rPr>
              <a:t>, </a:t>
            </a:r>
          </a:p>
          <a:p>
            <a:pPr algn="ctr"/>
            <a:r>
              <a:rPr lang="hu-HU" b="0" dirty="0">
                <a:latin typeface="+mj-lt"/>
              </a:rPr>
              <a:t>Hague Academy of International Law </a:t>
            </a:r>
            <a:r>
              <a:rPr lang="hu-HU" b="0" dirty="0" err="1">
                <a:latin typeface="+mj-lt"/>
              </a:rPr>
              <a:t>vol</a:t>
            </a:r>
            <a:r>
              <a:rPr lang="hu-HU" b="0" dirty="0">
                <a:latin typeface="+mj-lt"/>
              </a:rPr>
              <a:t>. 146, 1975, 2. old.</a:t>
            </a:r>
            <a:endParaRPr lang="en-GB" b="0" dirty="0">
              <a:latin typeface="+mj-lt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E6E5F74-C9B2-64B2-A6FC-0B75A1D91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0350" y="5157192"/>
            <a:ext cx="6045688" cy="167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00913"/>
      </p:ext>
    </p:extLst>
  </p:cSld>
  <p:clrMapOvr>
    <a:masterClrMapping/>
  </p:clrMapOvr>
  <p:transition>
    <p:pull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90864D-A107-C950-A127-A8293CF25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Magyarország – ENSZ kölcsönhatás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575440B-769B-0FDF-1BDD-3EB47C242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3" y="759729"/>
            <a:ext cx="3479537" cy="1466288"/>
          </a:xfrm>
        </p:spPr>
        <p:txBody>
          <a:bodyPr/>
          <a:lstStyle/>
          <a:p>
            <a:r>
              <a:rPr lang="hu-HU" sz="1800" dirty="0"/>
              <a:t>Magyarország tehát 1964-ben szerződéstervezetet nyújt be a világűrtevékenységből eredő kárfelelősség (helytállási felelősség, liability) szabályozására.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E432654-BA20-C0C0-6934-110E77491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804866"/>
            <a:ext cx="4968552" cy="4784374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417C859D-B552-855A-B23C-2E3C5C4B3FC6}"/>
              </a:ext>
            </a:extLst>
          </p:cNvPr>
          <p:cNvSpPr txBox="1"/>
          <p:nvPr/>
        </p:nvSpPr>
        <p:spPr>
          <a:xfrm>
            <a:off x="6156176" y="5589240"/>
            <a:ext cx="2736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0" dirty="0">
                <a:latin typeface="+mj-lt"/>
              </a:rPr>
              <a:t>Forrás: Lőrinc Tamás </a:t>
            </a:r>
            <a:r>
              <a:rPr lang="hu-HU" b="0" dirty="0" err="1">
                <a:latin typeface="+mj-lt"/>
              </a:rPr>
              <a:t>főoosztályvezető</a:t>
            </a:r>
            <a:r>
              <a:rPr lang="hu-HU" b="0" dirty="0">
                <a:latin typeface="+mj-lt"/>
              </a:rPr>
              <a:t> feljegyzése,</a:t>
            </a:r>
            <a:br>
              <a:rPr lang="hu-HU" b="0" dirty="0">
                <a:latin typeface="+mj-lt"/>
              </a:rPr>
            </a:br>
            <a:r>
              <a:rPr lang="hu-HU" b="0" dirty="0">
                <a:latin typeface="+mj-lt"/>
              </a:rPr>
              <a:t>1965. április 16 </a:t>
            </a:r>
            <a:endParaRPr lang="en-GB" b="0" dirty="0"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Szabadkéz 7">
                <a:extLst>
                  <a:ext uri="{FF2B5EF4-FFF2-40B4-BE49-F238E27FC236}">
                    <a16:creationId xmlns:a16="http://schemas.microsoft.com/office/drawing/2014/main" id="{112D4656-92FD-C585-5621-AB97BE9EEF2B}"/>
                  </a:ext>
                </a:extLst>
              </p14:cNvPr>
              <p14:cNvContentPartPr/>
              <p14:nvPr/>
            </p14:nvContentPartPr>
            <p14:xfrm>
              <a:off x="4565351" y="2976737"/>
              <a:ext cx="3976200" cy="189360"/>
            </p14:xfrm>
          </p:contentPart>
        </mc:Choice>
        <mc:Fallback xmlns="">
          <p:pic>
            <p:nvPicPr>
              <p:cNvPr id="8" name="Szabadkéz 7">
                <a:extLst>
                  <a:ext uri="{FF2B5EF4-FFF2-40B4-BE49-F238E27FC236}">
                    <a16:creationId xmlns:a16="http://schemas.microsoft.com/office/drawing/2014/main" id="{112D4656-92FD-C585-5621-AB97BE9EEF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93711" y="2832737"/>
                <a:ext cx="4119840" cy="47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Szabadkéz 9">
                <a:extLst>
                  <a:ext uri="{FF2B5EF4-FFF2-40B4-BE49-F238E27FC236}">
                    <a16:creationId xmlns:a16="http://schemas.microsoft.com/office/drawing/2014/main" id="{FB4A8C9E-6A1B-C006-9B78-C864349E96C6}"/>
                  </a:ext>
                </a:extLst>
              </p14:cNvPr>
              <p14:cNvContentPartPr/>
              <p14:nvPr/>
            </p14:nvContentPartPr>
            <p14:xfrm>
              <a:off x="4574351" y="3154937"/>
              <a:ext cx="1176480" cy="65880"/>
            </p14:xfrm>
          </p:contentPart>
        </mc:Choice>
        <mc:Fallback xmlns="">
          <p:pic>
            <p:nvPicPr>
              <p:cNvPr id="10" name="Szabadkéz 9">
                <a:extLst>
                  <a:ext uri="{FF2B5EF4-FFF2-40B4-BE49-F238E27FC236}">
                    <a16:creationId xmlns:a16="http://schemas.microsoft.com/office/drawing/2014/main" id="{FB4A8C9E-6A1B-C006-9B78-C864349E96C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02711" y="3010937"/>
                <a:ext cx="132012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Szabadkéz 11">
                <a:extLst>
                  <a:ext uri="{FF2B5EF4-FFF2-40B4-BE49-F238E27FC236}">
                    <a16:creationId xmlns:a16="http://schemas.microsoft.com/office/drawing/2014/main" id="{FD5AF8AD-DB48-2A85-5101-58FEBE2038E3}"/>
                  </a:ext>
                </a:extLst>
              </p14:cNvPr>
              <p14:cNvContentPartPr/>
              <p14:nvPr/>
            </p14:nvContentPartPr>
            <p14:xfrm>
              <a:off x="4583711" y="3313697"/>
              <a:ext cx="2548440" cy="75240"/>
            </p14:xfrm>
          </p:contentPart>
        </mc:Choice>
        <mc:Fallback xmlns="">
          <p:pic>
            <p:nvPicPr>
              <p:cNvPr id="12" name="Szabadkéz 11">
                <a:extLst>
                  <a:ext uri="{FF2B5EF4-FFF2-40B4-BE49-F238E27FC236}">
                    <a16:creationId xmlns:a16="http://schemas.microsoft.com/office/drawing/2014/main" id="{FD5AF8AD-DB48-2A85-5101-58FEBE2038E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11711" y="3170057"/>
                <a:ext cx="269208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Szabadkéz 13">
                <a:extLst>
                  <a:ext uri="{FF2B5EF4-FFF2-40B4-BE49-F238E27FC236}">
                    <a16:creationId xmlns:a16="http://schemas.microsoft.com/office/drawing/2014/main" id="{B09A1546-11BE-BAD7-6990-4D9DFB721DDF}"/>
                  </a:ext>
                </a:extLst>
              </p14:cNvPr>
              <p14:cNvContentPartPr/>
              <p14:nvPr/>
            </p14:nvContentPartPr>
            <p14:xfrm>
              <a:off x="7056911" y="4088417"/>
              <a:ext cx="1661760" cy="9720"/>
            </p14:xfrm>
          </p:contentPart>
        </mc:Choice>
        <mc:Fallback xmlns="">
          <p:pic>
            <p:nvPicPr>
              <p:cNvPr id="14" name="Szabadkéz 13">
                <a:extLst>
                  <a:ext uri="{FF2B5EF4-FFF2-40B4-BE49-F238E27FC236}">
                    <a16:creationId xmlns:a16="http://schemas.microsoft.com/office/drawing/2014/main" id="{B09A1546-11BE-BAD7-6990-4D9DFB721DD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02911" y="3980777"/>
                <a:ext cx="176940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Szabadkéz 14">
                <a:extLst>
                  <a:ext uri="{FF2B5EF4-FFF2-40B4-BE49-F238E27FC236}">
                    <a16:creationId xmlns:a16="http://schemas.microsoft.com/office/drawing/2014/main" id="{4A0FA15E-2CB6-0C3A-9B25-0731542A19AC}"/>
                  </a:ext>
                </a:extLst>
              </p14:cNvPr>
              <p14:cNvContentPartPr/>
              <p14:nvPr/>
            </p14:nvContentPartPr>
            <p14:xfrm>
              <a:off x="4584071" y="4227737"/>
              <a:ext cx="438840" cy="29160"/>
            </p14:xfrm>
          </p:contentPart>
        </mc:Choice>
        <mc:Fallback xmlns="">
          <p:pic>
            <p:nvPicPr>
              <p:cNvPr id="15" name="Szabadkéz 14">
                <a:extLst>
                  <a:ext uri="{FF2B5EF4-FFF2-40B4-BE49-F238E27FC236}">
                    <a16:creationId xmlns:a16="http://schemas.microsoft.com/office/drawing/2014/main" id="{4A0FA15E-2CB6-0C3A-9B25-0731542A19A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30071" y="4119737"/>
                <a:ext cx="54648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Szabadkéz 15">
                <a:extLst>
                  <a:ext uri="{FF2B5EF4-FFF2-40B4-BE49-F238E27FC236}">
                    <a16:creationId xmlns:a16="http://schemas.microsoft.com/office/drawing/2014/main" id="{12D051FE-1FCA-1CC2-7934-5DEEE17609A0}"/>
                  </a:ext>
                </a:extLst>
              </p14:cNvPr>
              <p14:cNvContentPartPr/>
              <p14:nvPr/>
            </p14:nvContentPartPr>
            <p14:xfrm>
              <a:off x="5780654" y="4552920"/>
              <a:ext cx="2697480" cy="66960"/>
            </p14:xfrm>
          </p:contentPart>
        </mc:Choice>
        <mc:Fallback xmlns="">
          <p:pic>
            <p:nvPicPr>
              <p:cNvPr id="16" name="Szabadkéz 15">
                <a:extLst>
                  <a:ext uri="{FF2B5EF4-FFF2-40B4-BE49-F238E27FC236}">
                    <a16:creationId xmlns:a16="http://schemas.microsoft.com/office/drawing/2014/main" id="{12D051FE-1FCA-1CC2-7934-5DEEE17609A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44654" y="4481280"/>
                <a:ext cx="276912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Szabadkéz 17">
                <a:extLst>
                  <a:ext uri="{FF2B5EF4-FFF2-40B4-BE49-F238E27FC236}">
                    <a16:creationId xmlns:a16="http://schemas.microsoft.com/office/drawing/2014/main" id="{04173C96-458E-F001-BEE9-2DD60934E4AE}"/>
                  </a:ext>
                </a:extLst>
              </p14:cNvPr>
              <p14:cNvContentPartPr/>
              <p14:nvPr/>
            </p14:nvContentPartPr>
            <p14:xfrm>
              <a:off x="5257934" y="4666680"/>
              <a:ext cx="3329640" cy="104760"/>
            </p14:xfrm>
          </p:contentPart>
        </mc:Choice>
        <mc:Fallback xmlns="">
          <p:pic>
            <p:nvPicPr>
              <p:cNvPr id="18" name="Szabadkéz 17">
                <a:extLst>
                  <a:ext uri="{FF2B5EF4-FFF2-40B4-BE49-F238E27FC236}">
                    <a16:creationId xmlns:a16="http://schemas.microsoft.com/office/drawing/2014/main" id="{04173C96-458E-F001-BEE9-2DD60934E4A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21934" y="4594680"/>
                <a:ext cx="34012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Szabadkéz 18">
                <a:extLst>
                  <a:ext uri="{FF2B5EF4-FFF2-40B4-BE49-F238E27FC236}">
                    <a16:creationId xmlns:a16="http://schemas.microsoft.com/office/drawing/2014/main" id="{BA2E2688-2E2B-87C3-C05B-89DD7EA21754}"/>
                  </a:ext>
                </a:extLst>
              </p14:cNvPr>
              <p14:cNvContentPartPr/>
              <p14:nvPr/>
            </p14:nvContentPartPr>
            <p14:xfrm>
              <a:off x="4630814" y="4781520"/>
              <a:ext cx="712080" cy="5760"/>
            </p14:xfrm>
          </p:contentPart>
        </mc:Choice>
        <mc:Fallback xmlns="">
          <p:pic>
            <p:nvPicPr>
              <p:cNvPr id="19" name="Szabadkéz 18">
                <a:extLst>
                  <a:ext uri="{FF2B5EF4-FFF2-40B4-BE49-F238E27FC236}">
                    <a16:creationId xmlns:a16="http://schemas.microsoft.com/office/drawing/2014/main" id="{BA2E2688-2E2B-87C3-C05B-89DD7EA2175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594814" y="4709880"/>
                <a:ext cx="783720" cy="14940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Kép 20">
            <a:extLst>
              <a:ext uri="{FF2B5EF4-FFF2-40B4-BE49-F238E27FC236}">
                <a16:creationId xmlns:a16="http://schemas.microsoft.com/office/drawing/2014/main" id="{8E7918AD-9DFC-A375-551C-C2C00B1E3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597" y="2339417"/>
            <a:ext cx="3600399" cy="3249823"/>
          </a:xfrm>
          <a:prstGeom prst="rect">
            <a:avLst/>
          </a:prstGeom>
        </p:spPr>
      </p:pic>
      <p:sp>
        <p:nvSpPr>
          <p:cNvPr id="22" name="Szövegdoboz 21">
            <a:extLst>
              <a:ext uri="{FF2B5EF4-FFF2-40B4-BE49-F238E27FC236}">
                <a16:creationId xmlns:a16="http://schemas.microsoft.com/office/drawing/2014/main" id="{7B79C5F1-C418-AEDF-E6ED-63903C8E7A78}"/>
              </a:ext>
            </a:extLst>
          </p:cNvPr>
          <p:cNvSpPr txBox="1"/>
          <p:nvPr/>
        </p:nvSpPr>
        <p:spPr>
          <a:xfrm>
            <a:off x="251520" y="5634783"/>
            <a:ext cx="27363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0" dirty="0">
                <a:latin typeface="+mj-lt"/>
              </a:rPr>
              <a:t>Forrás: Lőrinc Tamás </a:t>
            </a:r>
            <a:r>
              <a:rPr lang="hu-HU" b="0" dirty="0" err="1">
                <a:latin typeface="+mj-lt"/>
              </a:rPr>
              <a:t>főoosztályvezető</a:t>
            </a:r>
            <a:r>
              <a:rPr lang="hu-HU" b="0" dirty="0">
                <a:latin typeface="+mj-lt"/>
              </a:rPr>
              <a:t> levele Molnár János művelődési miniszterhelyettesnek </a:t>
            </a:r>
            <a:br>
              <a:rPr lang="hu-HU" b="0" dirty="0">
                <a:latin typeface="+mj-lt"/>
              </a:rPr>
            </a:br>
            <a:r>
              <a:rPr lang="hu-HU" b="0" dirty="0">
                <a:latin typeface="+mj-lt"/>
              </a:rPr>
              <a:t>1965. március 14.</a:t>
            </a:r>
            <a:endParaRPr lang="en-GB" b="0" dirty="0"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" name="Szabadkéz 22">
                <a:extLst>
                  <a:ext uri="{FF2B5EF4-FFF2-40B4-BE49-F238E27FC236}">
                    <a16:creationId xmlns:a16="http://schemas.microsoft.com/office/drawing/2014/main" id="{44CA378D-5E98-E237-6601-1078079FA373}"/>
                  </a:ext>
                </a:extLst>
              </p14:cNvPr>
              <p14:cNvContentPartPr/>
              <p14:nvPr/>
            </p14:nvContentPartPr>
            <p14:xfrm>
              <a:off x="1422360" y="4420224"/>
              <a:ext cx="2117520" cy="75960"/>
            </p14:xfrm>
          </p:contentPart>
        </mc:Choice>
        <mc:Fallback xmlns="">
          <p:pic>
            <p:nvPicPr>
              <p:cNvPr id="23" name="Szabadkéz 22">
                <a:extLst>
                  <a:ext uri="{FF2B5EF4-FFF2-40B4-BE49-F238E27FC236}">
                    <a16:creationId xmlns:a16="http://schemas.microsoft.com/office/drawing/2014/main" id="{44CA378D-5E98-E237-6601-1078079FA37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404720" y="4384224"/>
                <a:ext cx="215316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Szabadkéz 24">
                <a:extLst>
                  <a:ext uri="{FF2B5EF4-FFF2-40B4-BE49-F238E27FC236}">
                    <a16:creationId xmlns:a16="http://schemas.microsoft.com/office/drawing/2014/main" id="{805CE103-14AD-6A25-E754-DF4756047547}"/>
                  </a:ext>
                </a:extLst>
              </p14:cNvPr>
              <p14:cNvContentPartPr/>
              <p14:nvPr/>
            </p14:nvContentPartPr>
            <p14:xfrm>
              <a:off x="631440" y="4458024"/>
              <a:ext cx="1680840" cy="720"/>
            </p14:xfrm>
          </p:contentPart>
        </mc:Choice>
        <mc:Fallback xmlns="">
          <p:pic>
            <p:nvPicPr>
              <p:cNvPr id="25" name="Szabadkéz 24">
                <a:extLst>
                  <a:ext uri="{FF2B5EF4-FFF2-40B4-BE49-F238E27FC236}">
                    <a16:creationId xmlns:a16="http://schemas.microsoft.com/office/drawing/2014/main" id="{805CE103-14AD-6A25-E754-DF475604754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13440" y="4386024"/>
                <a:ext cx="17164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6" name="Szabadkéz 25">
                <a:extLst>
                  <a:ext uri="{FF2B5EF4-FFF2-40B4-BE49-F238E27FC236}">
                    <a16:creationId xmlns:a16="http://schemas.microsoft.com/office/drawing/2014/main" id="{885CCDD9-48DE-0E70-B867-04CF978A2699}"/>
                  </a:ext>
                </a:extLst>
              </p14:cNvPr>
              <p14:cNvContentPartPr/>
              <p14:nvPr/>
            </p14:nvContentPartPr>
            <p14:xfrm>
              <a:off x="645120" y="4572144"/>
              <a:ext cx="843840" cy="12600"/>
            </p14:xfrm>
          </p:contentPart>
        </mc:Choice>
        <mc:Fallback xmlns="">
          <p:pic>
            <p:nvPicPr>
              <p:cNvPr id="26" name="Szabadkéz 25">
                <a:extLst>
                  <a:ext uri="{FF2B5EF4-FFF2-40B4-BE49-F238E27FC236}">
                    <a16:creationId xmlns:a16="http://schemas.microsoft.com/office/drawing/2014/main" id="{885CCDD9-48DE-0E70-B867-04CF978A269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27120" y="4536504"/>
                <a:ext cx="879480" cy="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8" name="Szabadkéz 27">
                <a:extLst>
                  <a:ext uri="{FF2B5EF4-FFF2-40B4-BE49-F238E27FC236}">
                    <a16:creationId xmlns:a16="http://schemas.microsoft.com/office/drawing/2014/main" id="{8DEEEE28-541A-08D5-5FA2-4DFE4457C61D}"/>
                  </a:ext>
                </a:extLst>
              </p14:cNvPr>
              <p14:cNvContentPartPr/>
              <p14:nvPr/>
            </p14:nvContentPartPr>
            <p14:xfrm>
              <a:off x="974160" y="4732704"/>
              <a:ext cx="2597760" cy="77760"/>
            </p14:xfrm>
          </p:contentPart>
        </mc:Choice>
        <mc:Fallback xmlns="">
          <p:pic>
            <p:nvPicPr>
              <p:cNvPr id="28" name="Szabadkéz 27">
                <a:extLst>
                  <a:ext uri="{FF2B5EF4-FFF2-40B4-BE49-F238E27FC236}">
                    <a16:creationId xmlns:a16="http://schemas.microsoft.com/office/drawing/2014/main" id="{8DEEEE28-541A-08D5-5FA2-4DFE4457C61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56520" y="4696704"/>
                <a:ext cx="263340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Szabadkéz 28">
                <a:extLst>
                  <a:ext uri="{FF2B5EF4-FFF2-40B4-BE49-F238E27FC236}">
                    <a16:creationId xmlns:a16="http://schemas.microsoft.com/office/drawing/2014/main" id="{FE9F28A1-2CE7-A5E3-FDF1-E8E2D79299B4}"/>
                  </a:ext>
                </a:extLst>
              </p14:cNvPr>
              <p14:cNvContentPartPr/>
              <p14:nvPr/>
            </p14:nvContentPartPr>
            <p14:xfrm>
              <a:off x="1925640" y="4581144"/>
              <a:ext cx="1661400" cy="47520"/>
            </p14:xfrm>
          </p:contentPart>
        </mc:Choice>
        <mc:Fallback xmlns="">
          <p:pic>
            <p:nvPicPr>
              <p:cNvPr id="29" name="Szabadkéz 28">
                <a:extLst>
                  <a:ext uri="{FF2B5EF4-FFF2-40B4-BE49-F238E27FC236}">
                    <a16:creationId xmlns:a16="http://schemas.microsoft.com/office/drawing/2014/main" id="{FE9F28A1-2CE7-A5E3-FDF1-E8E2D79299B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908000" y="4545144"/>
                <a:ext cx="169704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Szabadkéz 29">
                <a:extLst>
                  <a:ext uri="{FF2B5EF4-FFF2-40B4-BE49-F238E27FC236}">
                    <a16:creationId xmlns:a16="http://schemas.microsoft.com/office/drawing/2014/main" id="{320CD55B-BA85-3C6B-2808-1680994E1AFE}"/>
                  </a:ext>
                </a:extLst>
              </p14:cNvPr>
              <p14:cNvContentPartPr/>
              <p14:nvPr/>
            </p14:nvContentPartPr>
            <p14:xfrm>
              <a:off x="663480" y="4645584"/>
              <a:ext cx="2240640" cy="77760"/>
            </p14:xfrm>
          </p:contentPart>
        </mc:Choice>
        <mc:Fallback xmlns="">
          <p:pic>
            <p:nvPicPr>
              <p:cNvPr id="30" name="Szabadkéz 29">
                <a:extLst>
                  <a:ext uri="{FF2B5EF4-FFF2-40B4-BE49-F238E27FC236}">
                    <a16:creationId xmlns:a16="http://schemas.microsoft.com/office/drawing/2014/main" id="{320CD55B-BA85-3C6B-2808-1680994E1AF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45840" y="4609944"/>
                <a:ext cx="227628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9" name="Szabadkéz 38">
                <a:extLst>
                  <a:ext uri="{FF2B5EF4-FFF2-40B4-BE49-F238E27FC236}">
                    <a16:creationId xmlns:a16="http://schemas.microsoft.com/office/drawing/2014/main" id="{006C22B4-1556-2908-2E22-E6EB934A5DBE}"/>
                  </a:ext>
                </a:extLst>
              </p14:cNvPr>
              <p14:cNvContentPartPr/>
              <p14:nvPr/>
            </p14:nvContentPartPr>
            <p14:xfrm>
              <a:off x="3256560" y="5107464"/>
              <a:ext cx="443880" cy="360"/>
            </p14:xfrm>
          </p:contentPart>
        </mc:Choice>
        <mc:Fallback xmlns="">
          <p:pic>
            <p:nvPicPr>
              <p:cNvPr id="39" name="Szabadkéz 38">
                <a:extLst>
                  <a:ext uri="{FF2B5EF4-FFF2-40B4-BE49-F238E27FC236}">
                    <a16:creationId xmlns:a16="http://schemas.microsoft.com/office/drawing/2014/main" id="{006C22B4-1556-2908-2E22-E6EB934A5DB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238560" y="5071464"/>
                <a:ext cx="4795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1" name="Szabadkéz 40">
                <a:extLst>
                  <a:ext uri="{FF2B5EF4-FFF2-40B4-BE49-F238E27FC236}">
                    <a16:creationId xmlns:a16="http://schemas.microsoft.com/office/drawing/2014/main" id="{A3C2EA02-A0A4-15D6-1D31-5277BFF30C3D}"/>
                  </a:ext>
                </a:extLst>
              </p14:cNvPr>
              <p14:cNvContentPartPr/>
              <p14:nvPr/>
            </p14:nvContentPartPr>
            <p14:xfrm>
              <a:off x="594720" y="5102784"/>
              <a:ext cx="1600920" cy="96480"/>
            </p14:xfrm>
          </p:contentPart>
        </mc:Choice>
        <mc:Fallback xmlns="">
          <p:pic>
            <p:nvPicPr>
              <p:cNvPr id="41" name="Szabadkéz 40">
                <a:extLst>
                  <a:ext uri="{FF2B5EF4-FFF2-40B4-BE49-F238E27FC236}">
                    <a16:creationId xmlns:a16="http://schemas.microsoft.com/office/drawing/2014/main" id="{A3C2EA02-A0A4-15D6-1D31-5277BFF30C3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76720" y="5066784"/>
                <a:ext cx="163656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2" name="Szabadkéz 41">
                <a:extLst>
                  <a:ext uri="{FF2B5EF4-FFF2-40B4-BE49-F238E27FC236}">
                    <a16:creationId xmlns:a16="http://schemas.microsoft.com/office/drawing/2014/main" id="{CBC87F98-1D6D-954A-F0A8-DC90198AC620}"/>
                  </a:ext>
                </a:extLst>
              </p14:cNvPr>
              <p14:cNvContentPartPr/>
              <p14:nvPr/>
            </p14:nvContentPartPr>
            <p14:xfrm>
              <a:off x="2378160" y="5079744"/>
              <a:ext cx="847440" cy="28080"/>
            </p14:xfrm>
          </p:contentPart>
        </mc:Choice>
        <mc:Fallback xmlns="">
          <p:pic>
            <p:nvPicPr>
              <p:cNvPr id="42" name="Szabadkéz 41">
                <a:extLst>
                  <a:ext uri="{FF2B5EF4-FFF2-40B4-BE49-F238E27FC236}">
                    <a16:creationId xmlns:a16="http://schemas.microsoft.com/office/drawing/2014/main" id="{CBC87F98-1D6D-954A-F0A8-DC90198AC62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360520" y="5044104"/>
                <a:ext cx="88308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3" name="Szabadkéz 42">
                <a:extLst>
                  <a:ext uri="{FF2B5EF4-FFF2-40B4-BE49-F238E27FC236}">
                    <a16:creationId xmlns:a16="http://schemas.microsoft.com/office/drawing/2014/main" id="{4F255886-CB6F-A717-CCBB-19A437C59F2F}"/>
                  </a:ext>
                </a:extLst>
              </p14:cNvPr>
              <p14:cNvContentPartPr/>
              <p14:nvPr/>
            </p14:nvContentPartPr>
            <p14:xfrm>
              <a:off x="2246040" y="5144184"/>
              <a:ext cx="1463760" cy="55440"/>
            </p14:xfrm>
          </p:contentPart>
        </mc:Choice>
        <mc:Fallback xmlns="">
          <p:pic>
            <p:nvPicPr>
              <p:cNvPr id="43" name="Szabadkéz 42">
                <a:extLst>
                  <a:ext uri="{FF2B5EF4-FFF2-40B4-BE49-F238E27FC236}">
                    <a16:creationId xmlns:a16="http://schemas.microsoft.com/office/drawing/2014/main" id="{4F255886-CB6F-A717-CCBB-19A437C59F2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228040" y="5108184"/>
                <a:ext cx="14994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5" name="Szabadkéz 44">
                <a:extLst>
                  <a:ext uri="{FF2B5EF4-FFF2-40B4-BE49-F238E27FC236}">
                    <a16:creationId xmlns:a16="http://schemas.microsoft.com/office/drawing/2014/main" id="{52597075-F9DC-762D-9E4E-D90AB469EB58}"/>
                  </a:ext>
                </a:extLst>
              </p14:cNvPr>
              <p14:cNvContentPartPr/>
              <p14:nvPr/>
            </p14:nvContentPartPr>
            <p14:xfrm>
              <a:off x="1139040" y="5239944"/>
              <a:ext cx="1061280" cy="46080"/>
            </p14:xfrm>
          </p:contentPart>
        </mc:Choice>
        <mc:Fallback xmlns="">
          <p:pic>
            <p:nvPicPr>
              <p:cNvPr id="45" name="Szabadkéz 44">
                <a:extLst>
                  <a:ext uri="{FF2B5EF4-FFF2-40B4-BE49-F238E27FC236}">
                    <a16:creationId xmlns:a16="http://schemas.microsoft.com/office/drawing/2014/main" id="{52597075-F9DC-762D-9E4E-D90AB469EB5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121040" y="5204304"/>
                <a:ext cx="109692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6" name="Szabadkéz 45">
                <a:extLst>
                  <a:ext uri="{FF2B5EF4-FFF2-40B4-BE49-F238E27FC236}">
                    <a16:creationId xmlns:a16="http://schemas.microsoft.com/office/drawing/2014/main" id="{FB163243-942A-882A-0B95-4720FE1596F1}"/>
                  </a:ext>
                </a:extLst>
              </p14:cNvPr>
              <p14:cNvContentPartPr/>
              <p14:nvPr/>
            </p14:nvContentPartPr>
            <p14:xfrm>
              <a:off x="3256560" y="5107464"/>
              <a:ext cx="449280" cy="13680"/>
            </p14:xfrm>
          </p:contentPart>
        </mc:Choice>
        <mc:Fallback xmlns="">
          <p:pic>
            <p:nvPicPr>
              <p:cNvPr id="46" name="Szabadkéz 45">
                <a:extLst>
                  <a:ext uri="{FF2B5EF4-FFF2-40B4-BE49-F238E27FC236}">
                    <a16:creationId xmlns:a16="http://schemas.microsoft.com/office/drawing/2014/main" id="{FB163243-942A-882A-0B95-4720FE1596F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238560" y="5071464"/>
                <a:ext cx="48492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7" name="Szabadkéz 46">
                <a:extLst>
                  <a:ext uri="{FF2B5EF4-FFF2-40B4-BE49-F238E27FC236}">
                    <a16:creationId xmlns:a16="http://schemas.microsoft.com/office/drawing/2014/main" id="{303D1EEA-00EA-780C-2981-26CDA5F7B530}"/>
                  </a:ext>
                </a:extLst>
              </p14:cNvPr>
              <p14:cNvContentPartPr/>
              <p14:nvPr/>
            </p14:nvContentPartPr>
            <p14:xfrm>
              <a:off x="562320" y="5056344"/>
              <a:ext cx="1606680" cy="142920"/>
            </p14:xfrm>
          </p:contentPart>
        </mc:Choice>
        <mc:Fallback xmlns="">
          <p:pic>
            <p:nvPicPr>
              <p:cNvPr id="47" name="Szabadkéz 46">
                <a:extLst>
                  <a:ext uri="{FF2B5EF4-FFF2-40B4-BE49-F238E27FC236}">
                    <a16:creationId xmlns:a16="http://schemas.microsoft.com/office/drawing/2014/main" id="{303D1EEA-00EA-780C-2981-26CDA5F7B53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44320" y="5020704"/>
                <a:ext cx="1642320" cy="214560"/>
              </a:xfrm>
              <a:prstGeom prst="rect">
                <a:avLst/>
              </a:prstGeom>
            </p:spPr>
          </p:pic>
        </mc:Fallback>
      </mc:AlternateContent>
      <p:sp>
        <p:nvSpPr>
          <p:cNvPr id="48" name="Tartalom helye 2">
            <a:extLst>
              <a:ext uri="{FF2B5EF4-FFF2-40B4-BE49-F238E27FC236}">
                <a16:creationId xmlns:a16="http://schemas.microsoft.com/office/drawing/2014/main" id="{CADC935E-1DD8-C4D4-0D55-ADB2A1161661}"/>
              </a:ext>
            </a:extLst>
          </p:cNvPr>
          <p:cNvSpPr txBox="1">
            <a:spLocks/>
          </p:cNvSpPr>
          <p:nvPr/>
        </p:nvSpPr>
        <p:spPr bwMode="auto">
          <a:xfrm>
            <a:off x="2771800" y="5754128"/>
            <a:ext cx="3672408" cy="999095"/>
          </a:xfrm>
          <a:prstGeom prst="rect">
            <a:avLst/>
          </a:prstGeom>
          <a:solidFill>
            <a:schemeClr val="tx1">
              <a:lumMod val="95000"/>
              <a:alpha val="20000"/>
            </a:schemeClr>
          </a:solidFill>
          <a:ln w="9525">
            <a:solidFill>
              <a:srgbClr val="00003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baseline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baseline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baseline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baseline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baseline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hu-HU" sz="1600" b="0" kern="0" dirty="0"/>
              <a:t>Előzmény: az </a:t>
            </a:r>
            <a:r>
              <a:rPr lang="hu-HU" sz="1600" b="0" kern="0" dirty="0">
                <a:solidFill>
                  <a:srgbClr val="C00000"/>
                </a:solidFill>
              </a:rPr>
              <a:t>USA 1962-ben </a:t>
            </a:r>
            <a:r>
              <a:rPr lang="hu-HU" sz="1600" b="0" kern="0" dirty="0"/>
              <a:t>kezdeményezi a kodifikációt, </a:t>
            </a:r>
            <a:r>
              <a:rPr lang="hu-HU" sz="1600" b="0" kern="0" dirty="0">
                <a:solidFill>
                  <a:srgbClr val="C00000"/>
                </a:solidFill>
              </a:rPr>
              <a:t>India 1963</a:t>
            </a:r>
            <a:r>
              <a:rPr lang="hu-HU" sz="1600" b="0" kern="0" dirty="0"/>
              <a:t>-ban, </a:t>
            </a:r>
            <a:r>
              <a:rPr lang="hu-HU" sz="1600" b="0" kern="0" dirty="0">
                <a:solidFill>
                  <a:srgbClr val="C00000"/>
                </a:solidFill>
              </a:rPr>
              <a:t>Belgium 1964-ben </a:t>
            </a:r>
            <a:r>
              <a:rPr lang="hu-HU" sz="1600" b="0" kern="0" dirty="0"/>
              <a:t>jelentkezik saját tervezettel</a:t>
            </a:r>
            <a:endParaRPr lang="en-GB" b="0" kern="0" dirty="0"/>
          </a:p>
        </p:txBody>
      </p:sp>
    </p:spTree>
    <p:extLst>
      <p:ext uri="{BB962C8B-B14F-4D97-AF65-F5344CB8AC3E}">
        <p14:creationId xmlns:p14="http://schemas.microsoft.com/office/powerpoint/2010/main" val="3145378316"/>
      </p:ext>
    </p:extLst>
  </p:cSld>
  <p:clrMapOvr>
    <a:masterClrMapping/>
  </p:clrMapOvr>
  <p:transition>
    <p:pull dir="r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F1A986-90FB-35FF-9EE3-A4FB37427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 kárfelelősségi (helytállási) egyezmény születése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09E39A2-4EA5-03E2-BBA6-EFDB50FA5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836712"/>
            <a:ext cx="7772400" cy="554461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hu-HU" dirty="0"/>
              <a:t>Mindez az ENSZ felől nézve</a:t>
            </a:r>
            <a:endParaRPr lang="hu-HU" dirty="0">
              <a:hlinkClick r:id="rId3"/>
            </a:endParaRPr>
          </a:p>
          <a:p>
            <a:r>
              <a:rPr lang="hu-HU" dirty="0">
                <a:hlinkClick r:id="rId3"/>
              </a:rPr>
              <a:t>https://www.unoosa.org/oosa/en/ourwork/spacelaw/treaties/travaux-preparatoires/liability-convention.html</a:t>
            </a:r>
            <a:r>
              <a:rPr lang="hu-HU" dirty="0"/>
              <a:t> </a:t>
            </a:r>
          </a:p>
          <a:p>
            <a:endParaRPr lang="hu-HU" dirty="0"/>
          </a:p>
          <a:p>
            <a:r>
              <a:rPr lang="hu-HU" sz="2000" dirty="0"/>
              <a:t>Érdemben </a:t>
            </a:r>
            <a:r>
              <a:rPr lang="hu-HU" sz="2000" dirty="0">
                <a:solidFill>
                  <a:srgbClr val="C00000"/>
                </a:solidFill>
              </a:rPr>
              <a:t>1964 és 1971 között folynak </a:t>
            </a:r>
            <a:r>
              <a:rPr lang="hu-HU" sz="2000" dirty="0"/>
              <a:t>a tárgyalások.</a:t>
            </a:r>
          </a:p>
          <a:p>
            <a:endParaRPr lang="hu-HU" sz="2000" dirty="0"/>
          </a:p>
          <a:p>
            <a:r>
              <a:rPr lang="hu-HU" sz="2000" dirty="0"/>
              <a:t>Magyarország nemcsak a</a:t>
            </a:r>
          </a:p>
          <a:p>
            <a:r>
              <a:rPr lang="hu-HU" sz="2000" dirty="0"/>
              <a:t> szocialista </a:t>
            </a:r>
          </a:p>
          <a:p>
            <a:r>
              <a:rPr lang="hu-HU" sz="2000" dirty="0"/>
              <a:t>országokkal egyeztet, </a:t>
            </a:r>
          </a:p>
          <a:p>
            <a:r>
              <a:rPr lang="hu-HU" sz="2000" dirty="0"/>
              <a:t>hanem a </a:t>
            </a:r>
          </a:p>
          <a:p>
            <a:r>
              <a:rPr lang="hu-HU" sz="2000" dirty="0"/>
              <a:t>tervezeteket benyújtó </a:t>
            </a:r>
          </a:p>
          <a:p>
            <a:r>
              <a:rPr lang="hu-HU" sz="2000" dirty="0"/>
              <a:t>valamennyi országgal.</a:t>
            </a:r>
          </a:p>
          <a:p>
            <a:endParaRPr lang="hu-HU" sz="2000" dirty="0"/>
          </a:p>
          <a:p>
            <a:endParaRPr lang="hu-HU" sz="2000" dirty="0"/>
          </a:p>
          <a:p>
            <a:endParaRPr lang="hu-HU" sz="2000" dirty="0"/>
          </a:p>
          <a:p>
            <a:endParaRPr lang="hu-HU" sz="2000" dirty="0"/>
          </a:p>
          <a:p>
            <a:endParaRPr lang="hu-HU" sz="2000" dirty="0"/>
          </a:p>
          <a:p>
            <a:r>
              <a:rPr lang="hu-HU" sz="2000" dirty="0"/>
              <a:t>A Jogi Albizottság ezekből gyúr össze szöveget.</a:t>
            </a:r>
          </a:p>
          <a:p>
            <a:endParaRPr lang="hu-HU" sz="2000" dirty="0"/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071DC16-37F0-9E86-AF2D-136A7F18B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2420888"/>
            <a:ext cx="4588005" cy="33712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Szabadkéz 6">
                <a:extLst>
                  <a:ext uri="{FF2B5EF4-FFF2-40B4-BE49-F238E27FC236}">
                    <a16:creationId xmlns:a16="http://schemas.microsoft.com/office/drawing/2014/main" id="{1C6037F8-D38E-FCE8-4DD9-CB1BBED79078}"/>
                  </a:ext>
                </a:extLst>
              </p14:cNvPr>
              <p14:cNvContentPartPr/>
              <p14:nvPr/>
            </p14:nvContentPartPr>
            <p14:xfrm>
              <a:off x="7533575" y="3735597"/>
              <a:ext cx="250560" cy="360"/>
            </p14:xfrm>
          </p:contentPart>
        </mc:Choice>
        <mc:Fallback xmlns="">
          <p:pic>
            <p:nvPicPr>
              <p:cNvPr id="7" name="Szabadkéz 6">
                <a:extLst>
                  <a:ext uri="{FF2B5EF4-FFF2-40B4-BE49-F238E27FC236}">
                    <a16:creationId xmlns:a16="http://schemas.microsoft.com/office/drawing/2014/main" id="{1C6037F8-D38E-FCE8-4DD9-CB1BBED7907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79935" y="3627957"/>
                <a:ext cx="3582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Szabadkéz 7">
                <a:extLst>
                  <a:ext uri="{FF2B5EF4-FFF2-40B4-BE49-F238E27FC236}">
                    <a16:creationId xmlns:a16="http://schemas.microsoft.com/office/drawing/2014/main" id="{244B885D-5D6F-B349-48E8-E53069E7C5F3}"/>
                  </a:ext>
                </a:extLst>
              </p14:cNvPr>
              <p14:cNvContentPartPr/>
              <p14:nvPr/>
            </p14:nvContentPartPr>
            <p14:xfrm>
              <a:off x="4126175" y="4429677"/>
              <a:ext cx="1045080" cy="88920"/>
            </p14:xfrm>
          </p:contentPart>
        </mc:Choice>
        <mc:Fallback xmlns="">
          <p:pic>
            <p:nvPicPr>
              <p:cNvPr id="8" name="Szabadkéz 7">
                <a:extLst>
                  <a:ext uri="{FF2B5EF4-FFF2-40B4-BE49-F238E27FC236}">
                    <a16:creationId xmlns:a16="http://schemas.microsoft.com/office/drawing/2014/main" id="{244B885D-5D6F-B349-48E8-E53069E7C5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72175" y="4321677"/>
                <a:ext cx="115272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Szabadkéz 8">
                <a:extLst>
                  <a:ext uri="{FF2B5EF4-FFF2-40B4-BE49-F238E27FC236}">
                    <a16:creationId xmlns:a16="http://schemas.microsoft.com/office/drawing/2014/main" id="{AD0323F1-066F-B936-0A41-DA5169808A11}"/>
                  </a:ext>
                </a:extLst>
              </p14:cNvPr>
              <p14:cNvContentPartPr/>
              <p14:nvPr/>
            </p14:nvContentPartPr>
            <p14:xfrm>
              <a:off x="6861815" y="4516437"/>
              <a:ext cx="1130400" cy="40320"/>
            </p14:xfrm>
          </p:contentPart>
        </mc:Choice>
        <mc:Fallback xmlns="">
          <p:pic>
            <p:nvPicPr>
              <p:cNvPr id="9" name="Szabadkéz 8">
                <a:extLst>
                  <a:ext uri="{FF2B5EF4-FFF2-40B4-BE49-F238E27FC236}">
                    <a16:creationId xmlns:a16="http://schemas.microsoft.com/office/drawing/2014/main" id="{AD0323F1-066F-B936-0A41-DA5169808A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08175" y="4408437"/>
                <a:ext cx="123804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Szabadkéz 9">
                <a:extLst>
                  <a:ext uri="{FF2B5EF4-FFF2-40B4-BE49-F238E27FC236}">
                    <a16:creationId xmlns:a16="http://schemas.microsoft.com/office/drawing/2014/main" id="{03168836-4D61-E82F-0584-EFEAE913A774}"/>
                  </a:ext>
                </a:extLst>
              </p14:cNvPr>
              <p14:cNvContentPartPr/>
              <p14:nvPr/>
            </p14:nvContentPartPr>
            <p14:xfrm>
              <a:off x="3954095" y="4642077"/>
              <a:ext cx="667800" cy="63000"/>
            </p14:xfrm>
          </p:contentPart>
        </mc:Choice>
        <mc:Fallback xmlns="">
          <p:pic>
            <p:nvPicPr>
              <p:cNvPr id="10" name="Szabadkéz 9">
                <a:extLst>
                  <a:ext uri="{FF2B5EF4-FFF2-40B4-BE49-F238E27FC236}">
                    <a16:creationId xmlns:a16="http://schemas.microsoft.com/office/drawing/2014/main" id="{03168836-4D61-E82F-0584-EFEAE913A77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00455" y="4534077"/>
                <a:ext cx="77544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Szabadkéz 10">
                <a:extLst>
                  <a:ext uri="{FF2B5EF4-FFF2-40B4-BE49-F238E27FC236}">
                    <a16:creationId xmlns:a16="http://schemas.microsoft.com/office/drawing/2014/main" id="{FC1F683D-072B-0F99-982C-A5B42152966F}"/>
                  </a:ext>
                </a:extLst>
              </p14:cNvPr>
              <p14:cNvContentPartPr/>
              <p14:nvPr/>
            </p14:nvContentPartPr>
            <p14:xfrm>
              <a:off x="4524695" y="5016477"/>
              <a:ext cx="3495960" cy="120240"/>
            </p14:xfrm>
          </p:contentPart>
        </mc:Choice>
        <mc:Fallback xmlns="">
          <p:pic>
            <p:nvPicPr>
              <p:cNvPr id="11" name="Szabadkéz 10">
                <a:extLst>
                  <a:ext uri="{FF2B5EF4-FFF2-40B4-BE49-F238E27FC236}">
                    <a16:creationId xmlns:a16="http://schemas.microsoft.com/office/drawing/2014/main" id="{FC1F683D-072B-0F99-982C-A5B42152966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71055" y="4908477"/>
                <a:ext cx="360360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Szabadkéz 11">
                <a:extLst>
                  <a:ext uri="{FF2B5EF4-FFF2-40B4-BE49-F238E27FC236}">
                    <a16:creationId xmlns:a16="http://schemas.microsoft.com/office/drawing/2014/main" id="{7687AD45-FCA6-B587-D7CB-3D71B4C56483}"/>
                  </a:ext>
                </a:extLst>
              </p14:cNvPr>
              <p14:cNvContentPartPr/>
              <p14:nvPr/>
            </p14:nvContentPartPr>
            <p14:xfrm>
              <a:off x="3899735" y="5219877"/>
              <a:ext cx="3017160" cy="87120"/>
            </p14:xfrm>
          </p:contentPart>
        </mc:Choice>
        <mc:Fallback xmlns="">
          <p:pic>
            <p:nvPicPr>
              <p:cNvPr id="12" name="Szabadkéz 11">
                <a:extLst>
                  <a:ext uri="{FF2B5EF4-FFF2-40B4-BE49-F238E27FC236}">
                    <a16:creationId xmlns:a16="http://schemas.microsoft.com/office/drawing/2014/main" id="{7687AD45-FCA6-B587-D7CB-3D71B4C5648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46095" y="5112237"/>
                <a:ext cx="3124800" cy="30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Szabadkéz 12">
                <a:extLst>
                  <a:ext uri="{FF2B5EF4-FFF2-40B4-BE49-F238E27FC236}">
                    <a16:creationId xmlns:a16="http://schemas.microsoft.com/office/drawing/2014/main" id="{881D7597-8A85-3EF3-4F9D-610E878991F0}"/>
                  </a:ext>
                </a:extLst>
              </p14:cNvPr>
              <p14:cNvContentPartPr/>
              <p14:nvPr/>
            </p14:nvContentPartPr>
            <p14:xfrm>
              <a:off x="7650935" y="5353077"/>
              <a:ext cx="360" cy="360"/>
            </p14:xfrm>
          </p:contentPart>
        </mc:Choice>
        <mc:Fallback xmlns="">
          <p:pic>
            <p:nvPicPr>
              <p:cNvPr id="13" name="Szabadkéz 12">
                <a:extLst>
                  <a:ext uri="{FF2B5EF4-FFF2-40B4-BE49-F238E27FC236}">
                    <a16:creationId xmlns:a16="http://schemas.microsoft.com/office/drawing/2014/main" id="{881D7597-8A85-3EF3-4F9D-610E878991F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96935" y="524543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Szabadkéz 13">
                <a:extLst>
                  <a:ext uri="{FF2B5EF4-FFF2-40B4-BE49-F238E27FC236}">
                    <a16:creationId xmlns:a16="http://schemas.microsoft.com/office/drawing/2014/main" id="{B887FD7D-E1B3-DF9D-65B5-40B818E5FABD}"/>
                  </a:ext>
                </a:extLst>
              </p14:cNvPr>
              <p14:cNvContentPartPr/>
              <p14:nvPr/>
            </p14:nvContentPartPr>
            <p14:xfrm>
              <a:off x="7478855" y="5345517"/>
              <a:ext cx="442080" cy="360"/>
            </p14:xfrm>
          </p:contentPart>
        </mc:Choice>
        <mc:Fallback xmlns="">
          <p:pic>
            <p:nvPicPr>
              <p:cNvPr id="14" name="Szabadkéz 13">
                <a:extLst>
                  <a:ext uri="{FF2B5EF4-FFF2-40B4-BE49-F238E27FC236}">
                    <a16:creationId xmlns:a16="http://schemas.microsoft.com/office/drawing/2014/main" id="{B887FD7D-E1B3-DF9D-65B5-40B818E5FAB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425215" y="5237517"/>
                <a:ext cx="5497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Szabadkéz 15">
                <a:extLst>
                  <a:ext uri="{FF2B5EF4-FFF2-40B4-BE49-F238E27FC236}">
                    <a16:creationId xmlns:a16="http://schemas.microsoft.com/office/drawing/2014/main" id="{749A9C3F-3A4C-F836-DC22-338A2F1B9A3B}"/>
                  </a:ext>
                </a:extLst>
              </p14:cNvPr>
              <p14:cNvContentPartPr/>
              <p14:nvPr/>
            </p14:nvContentPartPr>
            <p14:xfrm>
              <a:off x="3860135" y="5360997"/>
              <a:ext cx="2751840" cy="133560"/>
            </p14:xfrm>
          </p:contentPart>
        </mc:Choice>
        <mc:Fallback xmlns="">
          <p:pic>
            <p:nvPicPr>
              <p:cNvPr id="16" name="Szabadkéz 15">
                <a:extLst>
                  <a:ext uri="{FF2B5EF4-FFF2-40B4-BE49-F238E27FC236}">
                    <a16:creationId xmlns:a16="http://schemas.microsoft.com/office/drawing/2014/main" id="{749A9C3F-3A4C-F836-DC22-338A2F1B9A3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806495" y="5252997"/>
                <a:ext cx="285948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Szabadkéz 16">
                <a:extLst>
                  <a:ext uri="{FF2B5EF4-FFF2-40B4-BE49-F238E27FC236}">
                    <a16:creationId xmlns:a16="http://schemas.microsoft.com/office/drawing/2014/main" id="{2798F445-EF19-2252-30A5-56C89C75919F}"/>
                  </a:ext>
                </a:extLst>
              </p14:cNvPr>
              <p14:cNvContentPartPr/>
              <p14:nvPr/>
            </p14:nvContentPartPr>
            <p14:xfrm>
              <a:off x="3829535" y="5595357"/>
              <a:ext cx="2782080" cy="108720"/>
            </p14:xfrm>
          </p:contentPart>
        </mc:Choice>
        <mc:Fallback xmlns="">
          <p:pic>
            <p:nvPicPr>
              <p:cNvPr id="17" name="Szabadkéz 16">
                <a:extLst>
                  <a:ext uri="{FF2B5EF4-FFF2-40B4-BE49-F238E27FC236}">
                    <a16:creationId xmlns:a16="http://schemas.microsoft.com/office/drawing/2014/main" id="{2798F445-EF19-2252-30A5-56C89C75919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775535" y="5487717"/>
                <a:ext cx="288972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8" name="Szabadkéz 17">
                <a:extLst>
                  <a:ext uri="{FF2B5EF4-FFF2-40B4-BE49-F238E27FC236}">
                    <a16:creationId xmlns:a16="http://schemas.microsoft.com/office/drawing/2014/main" id="{5C6AA5B8-0D21-C79F-D9F6-795015128549}"/>
                  </a:ext>
                </a:extLst>
              </p14:cNvPr>
              <p14:cNvContentPartPr/>
              <p14:nvPr/>
            </p14:nvContentPartPr>
            <p14:xfrm>
              <a:off x="6892775" y="5517237"/>
              <a:ext cx="1162800" cy="47880"/>
            </p14:xfrm>
          </p:contentPart>
        </mc:Choice>
        <mc:Fallback xmlns="">
          <p:pic>
            <p:nvPicPr>
              <p:cNvPr id="18" name="Szabadkéz 17">
                <a:extLst>
                  <a:ext uri="{FF2B5EF4-FFF2-40B4-BE49-F238E27FC236}">
                    <a16:creationId xmlns:a16="http://schemas.microsoft.com/office/drawing/2014/main" id="{5C6AA5B8-0D21-C79F-D9F6-79501512854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839135" y="5409237"/>
                <a:ext cx="1270440" cy="26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1827722"/>
      </p:ext>
    </p:extLst>
  </p:cSld>
  <p:clrMapOvr>
    <a:masterClrMapping/>
  </p:clrMapOvr>
  <p:transition>
    <p:pull dir="r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36E44-0BE3-CFED-D944-8D5D596FD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102CCD-932C-7D25-CA4F-E9A627BEF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 kárfelelősségi (helytállási) egyezmény születése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527ABDE-C674-8914-4951-9F4953B77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08720"/>
            <a:ext cx="4896544" cy="5544616"/>
          </a:xfrm>
        </p:spPr>
        <p:txBody>
          <a:bodyPr>
            <a:normAutofit fontScale="92500" lnSpcReduction="20000"/>
          </a:bodyPr>
          <a:lstStyle/>
          <a:p>
            <a:r>
              <a:rPr lang="hu-HU" sz="2000" dirty="0"/>
              <a:t>A Jogi albizottság elnöke, Mr. Eugeniusz Wyzner kijelentése az egyezménytervezet benyújtásakor</a:t>
            </a:r>
          </a:p>
          <a:p>
            <a:r>
              <a:rPr lang="hu-HU" sz="2000" dirty="0"/>
              <a:t>„The fact that the draft convention on liability is before this Committee today is a </a:t>
            </a:r>
            <a:r>
              <a:rPr lang="hu-HU" sz="2000" dirty="0">
                <a:solidFill>
                  <a:srgbClr val="C00000"/>
                </a:solidFill>
              </a:rPr>
              <a:t>tribute to all the members of the Sub-Committee</a:t>
            </a:r>
            <a:r>
              <a:rPr lang="hu-HU" sz="2000" dirty="0"/>
              <a:t>: to their </a:t>
            </a:r>
            <a:r>
              <a:rPr lang="hu-HU" sz="2000" dirty="0">
                <a:solidFill>
                  <a:srgbClr val="C00000"/>
                </a:solidFill>
              </a:rPr>
              <a:t>tireless and unending search for solutions</a:t>
            </a:r>
            <a:r>
              <a:rPr lang="hu-HU" sz="2000" dirty="0"/>
              <a:t>: to </a:t>
            </a:r>
            <a:r>
              <a:rPr lang="hu-HU" sz="2000" dirty="0">
                <a:solidFill>
                  <a:srgbClr val="C00000"/>
                </a:solidFill>
              </a:rPr>
              <a:t>their juridical experties</a:t>
            </a:r>
            <a:r>
              <a:rPr lang="hu-HU" sz="2000" dirty="0"/>
              <a:t>, called for especially in təckling the many intricate problems of </a:t>
            </a:r>
            <a:r>
              <a:rPr lang="hu-HU" sz="2000" dirty="0">
                <a:solidFill>
                  <a:srgbClr val="C00000"/>
                </a:solidFill>
              </a:rPr>
              <a:t>civil, international and space law</a:t>
            </a:r>
            <a:r>
              <a:rPr lang="hu-HU" sz="2000" dirty="0"/>
              <a:t>, to their ability to formulate in </a:t>
            </a:r>
            <a:r>
              <a:rPr lang="hu-HU" sz="2000" dirty="0">
                <a:solidFill>
                  <a:srgbClr val="C00000"/>
                </a:solidFill>
              </a:rPr>
              <a:t>a spirit of compromise </a:t>
            </a:r>
            <a:r>
              <a:rPr lang="hu-HU" sz="2000" dirty="0"/>
              <a:t>those provisions on which many </a:t>
            </a:r>
            <a:r>
              <a:rPr lang="hu-HU" sz="2000" dirty="0">
                <a:solidFill>
                  <a:srgbClr val="C00000"/>
                </a:solidFill>
              </a:rPr>
              <a:t>different points of views and schools of legal thought</a:t>
            </a:r>
            <a:r>
              <a:rPr lang="hu-HU" sz="2000" dirty="0"/>
              <a:t> </a:t>
            </a:r>
            <a:r>
              <a:rPr lang="hu-HU" sz="2000" dirty="0">
                <a:solidFill>
                  <a:srgbClr val="C00000"/>
                </a:solidFill>
              </a:rPr>
              <a:t>might finally meet </a:t>
            </a:r>
            <a:r>
              <a:rPr lang="hu-HU" sz="2000" dirty="0"/>
              <a:t>in agreement. It is, therefore, with deep appreciation for the hard work of this </a:t>
            </a:r>
            <a:r>
              <a:rPr lang="hu-HU" sz="2000" dirty="0">
                <a:solidFill>
                  <a:srgbClr val="C00000"/>
                </a:solidFill>
              </a:rPr>
              <a:t>group of outstanding jurists </a:t>
            </a:r>
            <a:r>
              <a:rPr lang="hu-HU" sz="2000" dirty="0"/>
              <a:t>and their </a:t>
            </a:r>
            <a:r>
              <a:rPr lang="hu-HU" sz="2000" dirty="0">
                <a:solidFill>
                  <a:srgbClr val="C00000"/>
                </a:solidFill>
              </a:rPr>
              <a:t>spirit of co-operation </a:t>
            </a:r>
            <a:r>
              <a:rPr lang="hu-HU" sz="2000" dirty="0"/>
              <a:t>and also with a sense of achievement that I am now presenting the draft convention to the Committee.” </a:t>
            </a:r>
          </a:p>
          <a:p>
            <a:endParaRPr lang="hu-HU" sz="2000" dirty="0">
              <a:solidFill>
                <a:schemeClr val="bg2"/>
              </a:solidFill>
            </a:endParaRPr>
          </a:p>
          <a:p>
            <a:r>
              <a:rPr lang="hu-HU" sz="1400" dirty="0">
                <a:solidFill>
                  <a:schemeClr val="bg2"/>
                </a:solidFill>
              </a:rPr>
              <a:t>Forrás: COPUOS Report, 1970, (A/8420) Statement by the Chairman of the Legal Sub-Committee at the 98th meeting of the Committee on 1 September 1971, 23-24. old.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06911B7-54E5-D0B0-7E35-97F2D3821B7F}"/>
              </a:ext>
            </a:extLst>
          </p:cNvPr>
          <p:cNvSpPr txBox="1"/>
          <p:nvPr/>
        </p:nvSpPr>
        <p:spPr>
          <a:xfrm>
            <a:off x="5292080" y="908720"/>
            <a:ext cx="3672408" cy="4616648"/>
          </a:xfrm>
          <a:prstGeom prst="rect">
            <a:avLst/>
          </a:prstGeom>
          <a:noFill/>
          <a:ln>
            <a:solidFill>
              <a:srgbClr val="00003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b="0" dirty="0">
                <a:latin typeface="+mn-lt"/>
              </a:rPr>
              <a:t>Kulcsok</a:t>
            </a:r>
            <a:r>
              <a:rPr lang="hu-HU" dirty="0">
                <a:latin typeface="+mn-lt"/>
              </a:rPr>
              <a:t>:</a:t>
            </a:r>
          </a:p>
          <a:p>
            <a:pPr algn="ctr"/>
            <a:endParaRPr lang="hu-HU" dirty="0">
              <a:latin typeface="+mn-lt"/>
            </a:endParaRPr>
          </a:p>
          <a:p>
            <a:pPr algn="ctr"/>
            <a:endParaRPr lang="hu-HU" b="0" dirty="0">
              <a:latin typeface="+mn-lt"/>
            </a:endParaRPr>
          </a:p>
          <a:p>
            <a:pPr algn="ctr"/>
            <a:r>
              <a:rPr lang="hu-HU" b="0" dirty="0">
                <a:latin typeface="+mn-lt"/>
              </a:rPr>
              <a:t> Kell az őszinte szándék az eredmény elérésére</a:t>
            </a:r>
          </a:p>
          <a:p>
            <a:endParaRPr lang="hu-HU" dirty="0">
              <a:latin typeface="+mn-lt"/>
            </a:endParaRPr>
          </a:p>
          <a:p>
            <a:endParaRPr lang="hu-HU" dirty="0">
              <a:latin typeface="+mn-lt"/>
            </a:endParaRPr>
          </a:p>
          <a:p>
            <a:r>
              <a:rPr lang="hu-HU" b="0" dirty="0">
                <a:latin typeface="+mn-lt"/>
              </a:rPr>
              <a:t>Nincs eredmény, ha csak inkompetens diplomaták jönnek. </a:t>
            </a:r>
          </a:p>
          <a:p>
            <a:endParaRPr lang="hu-HU" b="0" dirty="0">
              <a:latin typeface="+mn-lt"/>
            </a:endParaRPr>
          </a:p>
          <a:p>
            <a:r>
              <a:rPr lang="hu-HU" b="0" dirty="0">
                <a:latin typeface="+mn-lt"/>
              </a:rPr>
              <a:t>A különböző jogterületek szintézisével jön létre    egy </a:t>
            </a:r>
            <a:r>
              <a:rPr lang="hu-HU" b="0" dirty="0" err="1">
                <a:latin typeface="+mn-lt"/>
              </a:rPr>
              <a:t>kiterjesztettt</a:t>
            </a:r>
            <a:r>
              <a:rPr lang="hu-HU" b="0" dirty="0">
                <a:latin typeface="+mn-lt"/>
              </a:rPr>
              <a:t> episztemikus közösség, amely képes közös jogi nyelven szólni,  egybegyúrva kategóriákat</a:t>
            </a:r>
          </a:p>
          <a:p>
            <a:r>
              <a:rPr lang="hu-HU" b="0" dirty="0">
                <a:latin typeface="+mn-lt"/>
              </a:rPr>
              <a:t>        Engedni kell – a diplomáciai alku kompromisszumra tör, nem egyoldalú győzelemre.</a:t>
            </a:r>
          </a:p>
          <a:p>
            <a:endParaRPr lang="hu-HU" b="0" dirty="0">
              <a:latin typeface="+mn-lt"/>
            </a:endParaRPr>
          </a:p>
          <a:p>
            <a:r>
              <a:rPr lang="hu-HU" b="0" dirty="0">
                <a:latin typeface="+mn-lt"/>
              </a:rPr>
              <a:t>   A szereplők egyéni kiválósága (is) szükséges a sikerhez</a:t>
            </a:r>
          </a:p>
          <a:p>
            <a:endParaRPr lang="hu-HU" b="0" dirty="0">
              <a:latin typeface="+mn-lt"/>
            </a:endParaRPr>
          </a:p>
          <a:p>
            <a:endParaRPr lang="en-GB" dirty="0"/>
          </a:p>
        </p:txBody>
      </p:sp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4B7C5FE2-EFE8-2D92-7F94-2E6DD084D2D5}"/>
              </a:ext>
            </a:extLst>
          </p:cNvPr>
          <p:cNvCxnSpPr>
            <a:cxnSpLocks/>
          </p:cNvCxnSpPr>
          <p:nvPr/>
        </p:nvCxnSpPr>
        <p:spPr>
          <a:xfrm flipV="1">
            <a:off x="3059832" y="1772816"/>
            <a:ext cx="2376264" cy="6912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577637A3-ED9D-BBE2-DBE0-27C92A2FC1F2}"/>
              </a:ext>
            </a:extLst>
          </p:cNvPr>
          <p:cNvCxnSpPr>
            <a:cxnSpLocks/>
          </p:cNvCxnSpPr>
          <p:nvPr/>
        </p:nvCxnSpPr>
        <p:spPr>
          <a:xfrm>
            <a:off x="899592" y="2852936"/>
            <a:ext cx="475252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E4889739-06E2-E780-728D-798768456055}"/>
              </a:ext>
            </a:extLst>
          </p:cNvPr>
          <p:cNvCxnSpPr>
            <a:cxnSpLocks/>
          </p:cNvCxnSpPr>
          <p:nvPr/>
        </p:nvCxnSpPr>
        <p:spPr>
          <a:xfrm flipV="1">
            <a:off x="4771788" y="2852936"/>
            <a:ext cx="880332" cy="20158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4AE6F2D1-DEE8-0C8A-832E-040F6A99A57E}"/>
              </a:ext>
            </a:extLst>
          </p:cNvPr>
          <p:cNvCxnSpPr>
            <a:cxnSpLocks/>
          </p:cNvCxnSpPr>
          <p:nvPr/>
        </p:nvCxnSpPr>
        <p:spPr>
          <a:xfrm>
            <a:off x="3851921" y="3501008"/>
            <a:ext cx="1800199" cy="30247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id="{13B3D9E8-51BC-D12D-A797-821E3C7FFD60}"/>
              </a:ext>
            </a:extLst>
          </p:cNvPr>
          <p:cNvCxnSpPr>
            <a:cxnSpLocks/>
          </p:cNvCxnSpPr>
          <p:nvPr/>
        </p:nvCxnSpPr>
        <p:spPr>
          <a:xfrm flipV="1">
            <a:off x="3779912" y="2852935"/>
            <a:ext cx="1656184" cy="95054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id="{81C9ED1E-9275-70F8-2E13-D01C7D7872C7}"/>
              </a:ext>
            </a:extLst>
          </p:cNvPr>
          <p:cNvCxnSpPr>
            <a:cxnSpLocks/>
          </p:cNvCxnSpPr>
          <p:nvPr/>
        </p:nvCxnSpPr>
        <p:spPr>
          <a:xfrm>
            <a:off x="2107565" y="4631573"/>
            <a:ext cx="3328531" cy="16558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74726"/>
      </p:ext>
    </p:extLst>
  </p:cSld>
  <p:clrMapOvr>
    <a:masterClrMapping/>
  </p:clrMapOvr>
  <p:transition>
    <p:pull dir="r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9F02B5-17BE-D188-26F2-F77788474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Hold megállapodás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96BE30A-992F-B9BB-0FF5-5E7AE4373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1970 – argentin javaslat – megkerülik, </a:t>
            </a:r>
          </a:p>
          <a:p>
            <a:r>
              <a:rPr lang="hu-HU" dirty="0"/>
              <a:t>1971 szovjet javaslat (Közgyűlésen keresztül)</a:t>
            </a:r>
          </a:p>
          <a:p>
            <a:r>
              <a:rPr lang="hu-HU" dirty="0"/>
              <a:t>1972 - 1979 tárgyalják</a:t>
            </a:r>
          </a:p>
          <a:p>
            <a:endParaRPr lang="hu-HU" dirty="0"/>
          </a:p>
          <a:p>
            <a:r>
              <a:rPr lang="hu-HU" dirty="0"/>
              <a:t>Minden évben külön munkacsoport: 1974 - 1979 </a:t>
            </a:r>
            <a:r>
              <a:rPr lang="hu-HU" dirty="0">
                <a:solidFill>
                  <a:srgbClr val="C00000"/>
                </a:solidFill>
              </a:rPr>
              <a:t>Haraszti György a munkacsoport elnöke. </a:t>
            </a:r>
          </a:p>
          <a:p>
            <a:endParaRPr lang="hu-HU" dirty="0">
              <a:solidFill>
                <a:srgbClr val="C00000"/>
              </a:solidFill>
            </a:endParaRPr>
          </a:p>
          <a:p>
            <a:r>
              <a:rPr lang="hu-HU" dirty="0">
                <a:solidFill>
                  <a:schemeClr val="bg2"/>
                </a:solidFill>
              </a:rPr>
              <a:t>Különösen nehéz kérdések:</a:t>
            </a:r>
          </a:p>
          <a:p>
            <a:r>
              <a:rPr lang="hu-HU" dirty="0">
                <a:solidFill>
                  <a:schemeClr val="bg2"/>
                </a:solidFill>
              </a:rPr>
              <a:t>- Emberiség közös öröksége</a:t>
            </a:r>
          </a:p>
          <a:p>
            <a:r>
              <a:rPr lang="hu-HU" dirty="0">
                <a:solidFill>
                  <a:schemeClr val="bg2"/>
                </a:solidFill>
              </a:rPr>
              <a:t>- Területi hatály</a:t>
            </a:r>
          </a:p>
          <a:p>
            <a:pPr marL="342900" indent="-342900">
              <a:buFontTx/>
              <a:buChar char="-"/>
            </a:pPr>
            <a:endParaRPr lang="hu-HU" dirty="0">
              <a:solidFill>
                <a:schemeClr val="bg2"/>
              </a:solidFill>
            </a:endParaRPr>
          </a:p>
          <a:p>
            <a:r>
              <a:rPr lang="hu-HU" dirty="0">
                <a:solidFill>
                  <a:schemeClr val="bg2"/>
                </a:solidFill>
              </a:rPr>
              <a:t>1979 tavaszán még nincs megállapodás, de </a:t>
            </a:r>
            <a:r>
              <a:rPr lang="hu-HU" dirty="0">
                <a:solidFill>
                  <a:srgbClr val="C00000"/>
                </a:solidFill>
              </a:rPr>
              <a:t>1979 nyarán Szelei Gyula vezetésével egy nem nyilvános informális konzultáció nyomán megszületik </a:t>
            </a:r>
            <a:r>
              <a:rPr lang="hu-HU" dirty="0">
                <a:solidFill>
                  <a:schemeClr val="bg2"/>
                </a:solidFill>
              </a:rPr>
              <a:t> 1979 végén a közgyűlés elfogadja a szerződést. Bin Cheng tippje: az ekkor aláírt SALT II június 18-i aláírása lehetett a kulcs. </a:t>
            </a:r>
          </a:p>
          <a:p>
            <a:r>
              <a:rPr lang="hu-HU" dirty="0">
                <a:solidFill>
                  <a:schemeClr val="bg2"/>
                </a:solidFill>
              </a:rPr>
              <a:t>				</a:t>
            </a:r>
            <a:r>
              <a:rPr lang="hu-HU" sz="1500" dirty="0">
                <a:solidFill>
                  <a:schemeClr val="bg2"/>
                </a:solidFill>
              </a:rPr>
              <a:t>Bin Cheng, (1980), 217. old.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24135664"/>
      </p:ext>
    </p:extLst>
  </p:cSld>
  <p:clrMapOvr>
    <a:masterClrMapping/>
  </p:clrMapOvr>
  <p:transition>
    <p:pull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E68A19-56B0-69A3-7A00-DDA330835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Következtetés - summa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000248-7154-86E8-3CB8-279BB50DC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42900" indent="-342900">
              <a:buFontTx/>
              <a:buChar char="-"/>
            </a:pPr>
            <a:r>
              <a:rPr lang="hu-HU" dirty="0"/>
              <a:t>Magyarország és az ENSZ kapcsolata</a:t>
            </a:r>
            <a:r>
              <a:rPr lang="hu-HU" dirty="0">
                <a:solidFill>
                  <a:srgbClr val="C00000"/>
                </a:solidFill>
              </a:rPr>
              <a:t> nem értelmezhető tisztán kétoldalú kapcsolatként</a:t>
            </a:r>
            <a:r>
              <a:rPr lang="hu-HU" dirty="0"/>
              <a:t> – Magyarország „szövetségi” rendszere az a keret, amin belül a konkrét magyar pozíció megszületik</a:t>
            </a:r>
          </a:p>
          <a:p>
            <a:pPr marL="342900" indent="-342900">
              <a:buFontTx/>
              <a:buChar char="-"/>
            </a:pPr>
            <a:r>
              <a:rPr lang="hu-HU" dirty="0"/>
              <a:t>Az ENSZ-szel való viszony megértéséhez </a:t>
            </a:r>
            <a:r>
              <a:rPr lang="hu-HU" dirty="0">
                <a:solidFill>
                  <a:srgbClr val="C00000"/>
                </a:solidFill>
              </a:rPr>
              <a:t>a hazai szervezetek közötti együttműködés – verseny </a:t>
            </a:r>
            <a:r>
              <a:rPr lang="hu-HU" dirty="0"/>
              <a:t>dinamikát is fel kell térképezni: segítik vagy gáncsolják egymást?</a:t>
            </a:r>
          </a:p>
          <a:p>
            <a:pPr marL="342900" indent="-342900">
              <a:buFontTx/>
              <a:buChar char="-"/>
            </a:pPr>
            <a:r>
              <a:rPr lang="hu-HU" dirty="0"/>
              <a:t>A kettős hatalom, </a:t>
            </a:r>
            <a:r>
              <a:rPr lang="hu-HU" dirty="0">
                <a:solidFill>
                  <a:srgbClr val="C00000"/>
                </a:solidFill>
              </a:rPr>
              <a:t>a formális állam és a mögöttes Párt </a:t>
            </a:r>
            <a:r>
              <a:rPr lang="hu-HU" dirty="0">
                <a:solidFill>
                  <a:schemeClr val="bg2"/>
                </a:solidFill>
              </a:rPr>
              <a:t>működése határozza meg az ENSZ-en belüli tevékenységet, beleértve a személyzeti politikát</a:t>
            </a:r>
          </a:p>
          <a:p>
            <a:pPr marL="342900" indent="-342900">
              <a:buFontTx/>
              <a:buChar char="-"/>
            </a:pPr>
            <a:r>
              <a:rPr lang="hu-HU" dirty="0">
                <a:solidFill>
                  <a:schemeClr val="bg2"/>
                </a:solidFill>
              </a:rPr>
              <a:t>A felszíni ideológiai máz (vagy őszinte törekvés) mögött </a:t>
            </a:r>
            <a:r>
              <a:rPr lang="hu-HU" dirty="0">
                <a:solidFill>
                  <a:srgbClr val="C00000"/>
                </a:solidFill>
              </a:rPr>
              <a:t>gyakran racionális, magas szintű szakmai munka zajlik</a:t>
            </a:r>
            <a:r>
              <a:rPr lang="hu-HU" dirty="0">
                <a:solidFill>
                  <a:schemeClr val="bg2"/>
                </a:solidFill>
              </a:rPr>
              <a:t>: a profik a saját nemzetközi </a:t>
            </a:r>
            <a:r>
              <a:rPr lang="hu-HU" dirty="0">
                <a:solidFill>
                  <a:srgbClr val="C00000"/>
                </a:solidFill>
              </a:rPr>
              <a:t>episztemikus közösségeik </a:t>
            </a:r>
            <a:r>
              <a:rPr lang="hu-HU" dirty="0">
                <a:solidFill>
                  <a:schemeClr val="bg2"/>
                </a:solidFill>
              </a:rPr>
              <a:t>tagjaiként annak a normáit (is) követik, megteremtve az ideológiai szakadékokon átívelő hidakat, illetve a Kelet-Nyugat közötti akadálymentes műszaki együttműködést.</a:t>
            </a:r>
            <a:endParaRPr lang="hu-H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93746"/>
      </p:ext>
    </p:extLst>
  </p:cSld>
  <p:clrMapOvr>
    <a:masterClrMapping/>
  </p:clrMapOvr>
  <p:transition>
    <p:pull dir="r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B37983-498B-F4C1-F303-B3ED4FC1A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Hivatkozások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1E9488B-B30C-7431-6662-A7BFBCA47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hu-HU" sz="1600" dirty="0"/>
          </a:p>
          <a:p>
            <a:pPr marL="360000" indent="-972000"/>
            <a:r>
              <a:rPr lang="hu-HU" sz="1600" dirty="0"/>
              <a:t>Bin Cheng: The Moon Treaty: Agreement Governing the Activities of States on the Moon and Other Celestial Bodies within the Solar System other than the Earth, December 18, 1979 </a:t>
            </a:r>
            <a:r>
              <a:rPr lang="hu-HU" sz="1800" i="1" dirty="0"/>
              <a:t>Current Legal Problems</a:t>
            </a:r>
            <a:r>
              <a:rPr lang="hu-HU" sz="1800" dirty="0"/>
              <a:t>, Volume 33, Issue 1, 1980, Pages 213–237</a:t>
            </a:r>
          </a:p>
          <a:p>
            <a:pPr marL="360000" indent="-972000"/>
            <a:r>
              <a:rPr lang="hu-HU" sz="1600" dirty="0"/>
              <a:t>Elek László (szerk): </a:t>
            </a:r>
            <a:r>
              <a:rPr lang="hu-HU" sz="1600" i="1" dirty="0"/>
              <a:t>Tudomány születik. Elek László beszélgetései a magyar űrkutatás megteremtőivel. </a:t>
            </a:r>
            <a:r>
              <a:rPr lang="hu-HU" sz="1600" dirty="0"/>
              <a:t>Budapest Magyar Asztronautikai Társaság, 2014.</a:t>
            </a:r>
          </a:p>
          <a:p>
            <a:pPr marL="360000" indent="-972000"/>
            <a:r>
              <a:rPr lang="hu-HU" sz="1600" dirty="0"/>
              <a:t>Haraszti György: A világűrjog néhány időszerű kérdéséről </a:t>
            </a:r>
            <a:r>
              <a:rPr lang="hu-HU" sz="1600" i="1" dirty="0"/>
              <a:t>Külpolitika </a:t>
            </a:r>
            <a:r>
              <a:rPr lang="hu-HU" sz="1600" dirty="0"/>
              <a:t>(1978) 5. évf 3. sz. 56-71.</a:t>
            </a:r>
            <a:endParaRPr lang="hu-HU" sz="1600" i="1" dirty="0"/>
          </a:p>
          <a:p>
            <a:pPr marL="360000" indent="-972000"/>
            <a:r>
              <a:rPr lang="hu-HU" sz="1600" dirty="0"/>
              <a:t>Sulyok Gábor: Egyezmény az űrobjektumok által okozott károkért való felelősségről: kidolgozás, tartalom és az alkalmazás hiánya, </a:t>
            </a:r>
            <a:r>
              <a:rPr lang="hu-HU" sz="1600" i="1" dirty="0"/>
              <a:t>Állam- és Jogtudomány </a:t>
            </a:r>
            <a:r>
              <a:rPr lang="hu-HU" sz="1600" dirty="0"/>
              <a:t>LXIV. Évfolyam, 2023, 4. SZÁM, 6 – 30.</a:t>
            </a:r>
          </a:p>
          <a:p>
            <a:r>
              <a:rPr lang="hu-HU" sz="1600" dirty="0"/>
              <a:t>Szilágyi István: „Nemzetközi jogi felelősség a világűrkutatásban” </a:t>
            </a:r>
            <a:r>
              <a:rPr lang="hu-HU" sz="1600" i="1" dirty="0"/>
              <a:t>Acta Iuvenum: Sectio Juridica et Politica </a:t>
            </a:r>
            <a:r>
              <a:rPr lang="hu-HU" sz="1600" dirty="0"/>
              <a:t>1976. 151-205.</a:t>
            </a:r>
          </a:p>
          <a:p>
            <a:pPr marL="360000" indent="-97200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91706076"/>
      </p:ext>
    </p:extLst>
  </p:cSld>
  <p:clrMapOvr>
    <a:masterClrMapping/>
  </p:clrMapOvr>
  <p:transition>
    <p:pull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FC24CD9D-6C16-4088-B368-6A66B5FC4D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Köszönöm a figyelmet!</a:t>
            </a:r>
          </a:p>
        </p:txBody>
      </p:sp>
      <p:sp>
        <p:nvSpPr>
          <p:cNvPr id="5" name="Alcím 4">
            <a:extLst>
              <a:ext uri="{FF2B5EF4-FFF2-40B4-BE49-F238E27FC236}">
                <a16:creationId xmlns:a16="http://schemas.microsoft.com/office/drawing/2014/main" id="{FBA88123-526E-4CE1-A40E-757FC92E9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509119"/>
            <a:ext cx="6400800" cy="1470025"/>
          </a:xfrm>
        </p:spPr>
        <p:txBody>
          <a:bodyPr/>
          <a:lstStyle/>
          <a:p>
            <a:r>
              <a:rPr lang="hu-HU" sz="2000" dirty="0"/>
              <a:t>Nagy Boldizsár</a:t>
            </a:r>
          </a:p>
          <a:p>
            <a:endParaRPr lang="hu-HU" sz="2000" dirty="0"/>
          </a:p>
          <a:p>
            <a:r>
              <a:rPr lang="hu-HU" sz="2000" dirty="0"/>
              <a:t>Emeritus professzor, (CEU), tiszteletbeli tanár (ELTE) </a:t>
            </a:r>
          </a:p>
          <a:p>
            <a:r>
              <a:rPr lang="hu-HU" sz="2000" dirty="0"/>
              <a:t>www.nagyboldizsar.hu</a:t>
            </a:r>
          </a:p>
        </p:txBody>
      </p:sp>
    </p:spTree>
    <p:extLst>
      <p:ext uri="{BB962C8B-B14F-4D97-AF65-F5344CB8AC3E}">
        <p14:creationId xmlns:p14="http://schemas.microsoft.com/office/powerpoint/2010/main" val="842228147"/>
      </p:ext>
    </p:extLst>
  </p:cSld>
  <p:clrMapOvr>
    <a:masterClrMapping/>
  </p:clrMapOvr>
  <p:transition>
    <p:pull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69E6C0-5E84-764A-E03D-6BC0C90E7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Hipotézis, kutatási kérdés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69CEEA7-B3A0-3506-00F8-52EE5FA2F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568952" cy="5720680"/>
          </a:xfrm>
        </p:spPr>
        <p:txBody>
          <a:bodyPr>
            <a:normAutofit fontScale="92500" lnSpcReduction="10000"/>
          </a:bodyPr>
          <a:lstStyle/>
          <a:p>
            <a:r>
              <a:rPr lang="hu-HU" sz="1800" kern="100" dirty="0">
                <a:solidFill>
                  <a:srgbClr val="C00000"/>
                </a:solidFill>
                <a:latin typeface="Aptos" panose="020B0004020202020204" pitchFamily="34" charset="0"/>
              </a:rPr>
              <a:t>Hipotézis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800" kern="1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A világűrkutatás és a világűr-tevékenység nemzetközi jogi szabályozása </a:t>
            </a:r>
            <a:r>
              <a:rPr lang="hu-HU" sz="1800" kern="100" dirty="0">
                <a:solidFill>
                  <a:srgbClr val="C00000"/>
                </a:solidFill>
                <a:latin typeface="Aptos" panose="020B0004020202020204" pitchFamily="34" charset="0"/>
              </a:rPr>
              <a:t>különleges hely</a:t>
            </a:r>
            <a:r>
              <a:rPr lang="hu-HU" sz="1800" kern="1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et foglal el a kor nemzetközi kapcsolatrendszerében:</a:t>
            </a:r>
          </a:p>
          <a:p>
            <a:pPr lvl="2"/>
            <a:r>
              <a:rPr lang="hu-HU" sz="1800" kern="100" dirty="0">
                <a:solidFill>
                  <a:srgbClr val="C00000"/>
                </a:solidFill>
                <a:latin typeface="Aptos" panose="020B0004020202020204" pitchFamily="34" charset="0"/>
              </a:rPr>
              <a:t>Egyszerre verseny és együttműködés</a:t>
            </a:r>
            <a:r>
              <a:rPr lang="hu-HU" sz="1800" kern="1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, a hidegháború tükre, de (potenciális) meghaladása is. 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800" kern="1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Magyarország és az ENSZ kapcsolatának megértéséhez látni kell</a:t>
            </a:r>
          </a:p>
          <a:p>
            <a:r>
              <a:rPr lang="hu-HU" sz="1800" kern="1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	- </a:t>
            </a:r>
            <a:r>
              <a:rPr lang="hu-HU" sz="1800" kern="100" dirty="0">
                <a:solidFill>
                  <a:srgbClr val="C00000"/>
                </a:solidFill>
                <a:latin typeface="Aptos" panose="020B0004020202020204" pitchFamily="34" charset="0"/>
              </a:rPr>
              <a:t>Magyarország és a többi szocialista ország kapcsolatát</a:t>
            </a:r>
          </a:p>
          <a:p>
            <a:r>
              <a:rPr lang="hu-HU" sz="1800" kern="1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	- Magyarországon belül </a:t>
            </a:r>
            <a:r>
              <a:rPr lang="hu-HU" sz="1800" kern="100" dirty="0">
                <a:solidFill>
                  <a:srgbClr val="C00000"/>
                </a:solidFill>
                <a:latin typeface="Aptos" panose="020B0004020202020204" pitchFamily="34" charset="0"/>
              </a:rPr>
              <a:t>a technokrata műszaki elit, a nemzetközi jogi szakma  és 		a politikai vezetés</a:t>
            </a:r>
            <a:r>
              <a:rPr lang="hu-HU" sz="1800" kern="1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 (párt- és állami vezetés) dinamikáját.</a:t>
            </a:r>
          </a:p>
          <a:p>
            <a:pPr indent="-540000"/>
            <a:r>
              <a:rPr lang="hu-HU" sz="1800" kern="100" dirty="0">
                <a:solidFill>
                  <a:srgbClr val="C00000"/>
                </a:solidFill>
                <a:latin typeface="Aptos" panose="020B0004020202020204" pitchFamily="34" charset="0"/>
              </a:rPr>
              <a:t>3. Magyarország és az ENSZ </a:t>
            </a:r>
            <a:r>
              <a:rPr lang="hu-HU" sz="1800" kern="1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kapcsolatában van </a:t>
            </a:r>
            <a:r>
              <a:rPr lang="hu-HU" sz="1800" kern="100" dirty="0">
                <a:solidFill>
                  <a:srgbClr val="C00000"/>
                </a:solidFill>
                <a:latin typeface="Aptos" panose="020B0004020202020204" pitchFamily="34" charset="0"/>
              </a:rPr>
              <a:t>valóságos kölcsönhatás</a:t>
            </a:r>
            <a:r>
              <a:rPr lang="hu-HU" sz="1800" kern="1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, Magyarország is 	tevékenyen járul hozzá az ENSZ-ben képződő  szabályozás formálásához, az 	ENSZ sokszor kovásza a magyar fejleményeknek</a:t>
            </a:r>
          </a:p>
          <a:p>
            <a:endParaRPr lang="hu-HU" sz="1800" kern="1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r>
              <a:rPr lang="hu-HU" sz="1800" kern="100" dirty="0">
                <a:solidFill>
                  <a:srgbClr val="C00000"/>
                </a:solidFill>
                <a:latin typeface="Aptos" panose="020B0004020202020204" pitchFamily="34" charset="0"/>
              </a:rPr>
              <a:t>A kutatási kérdés </a:t>
            </a:r>
            <a:r>
              <a:rPr lang="hu-HU" sz="1800" kern="1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az, hogy ezek a hipotézisek mennyiben igazolhatóak, az ENSZ-ben folytatott tárgyalások jegyzőkönyveiben, a levéltári forrásokban és a szakirodalomban mennyire alátámasztottak ezek a feltételezések.</a:t>
            </a:r>
          </a:p>
          <a:p>
            <a:endParaRPr lang="hu-HU" sz="1800" kern="1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r>
              <a:rPr lang="hu-HU" sz="1800" kern="100" dirty="0">
                <a:solidFill>
                  <a:srgbClr val="C00000"/>
                </a:solidFill>
                <a:latin typeface="Aptos" panose="020B0004020202020204" pitchFamily="34" charset="0"/>
              </a:rPr>
              <a:t>Korlátok:</a:t>
            </a:r>
            <a:br>
              <a:rPr lang="hu-HU" sz="1800" kern="1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</a:br>
            <a:r>
              <a:rPr lang="hu-HU" sz="1800" kern="1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- A téma itt és most a jogi  kölcsönhatás. A műszaki-tudományos együttműködést csak érintem</a:t>
            </a:r>
          </a:p>
          <a:p>
            <a:r>
              <a:rPr lang="hu-HU" sz="1800" kern="1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- A feldolgozott korszak az öt nagy egyezmény kidolgozásának periódusát öleli fel.</a:t>
            </a:r>
          </a:p>
          <a:p>
            <a:endParaRPr lang="hu-HU" sz="1800" kern="100" dirty="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pPr marL="457200" indent="-457200">
              <a:buAutoNum type="arabicParenR"/>
            </a:pPr>
            <a:endParaRPr lang="hu-HU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457200" indent="-457200">
              <a:buAutoNum type="arabicParenR"/>
            </a:pPr>
            <a:endParaRPr lang="hu-HU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endParaRPr lang="hu-HU" i="0" dirty="0">
              <a:solidFill>
                <a:schemeClr val="bg1">
                  <a:lumMod val="50000"/>
                </a:schemeClr>
              </a:solidFill>
              <a:effectLst/>
              <a:latin typeface="+mn-lt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60760227"/>
      </p:ext>
    </p:extLst>
  </p:cSld>
  <p:clrMapOvr>
    <a:masterClrMapping/>
  </p:clrMapOvr>
  <p:transition>
    <p:pull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A8FBF57-E176-0E67-8735-104818D7B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002"/>
            <a:ext cx="7772400" cy="536104"/>
          </a:xfrm>
        </p:spPr>
        <p:txBody>
          <a:bodyPr/>
          <a:lstStyle/>
          <a:p>
            <a:r>
              <a:rPr lang="hu-HU" dirty="0"/>
              <a:t>A kutatás forrásairól és módszertanáról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F6CD81E-B276-7D07-51B6-246DD1EF1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620688"/>
            <a:ext cx="8640960" cy="6120680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hu-HU" sz="7200" dirty="0">
                <a:solidFill>
                  <a:srgbClr val="C00000"/>
                </a:solidFill>
              </a:rPr>
              <a:t>Források</a:t>
            </a:r>
          </a:p>
          <a:p>
            <a:r>
              <a:rPr lang="hu-HU" sz="7200" dirty="0"/>
              <a:t>1) Levéltári források  MNL Országos Levéltár  </a:t>
            </a:r>
          </a:p>
          <a:p>
            <a:r>
              <a:rPr lang="hu-HU" sz="7200" dirty="0"/>
              <a:t>	XIX Az államigazgatás felsőbb szervei (1862-2014)</a:t>
            </a:r>
          </a:p>
          <a:p>
            <a:r>
              <a:rPr lang="hu-HU" sz="7200" dirty="0"/>
              <a:t>		XIX-J-Külügy</a:t>
            </a:r>
          </a:p>
          <a:p>
            <a:r>
              <a:rPr lang="hu-HU" sz="7200" dirty="0"/>
              <a:t>			XIX -J- 1 Külügyminisztérium</a:t>
            </a:r>
          </a:p>
          <a:p>
            <a:r>
              <a:rPr lang="hu-HU" sz="7200" dirty="0"/>
              <a:t>				XIX-J-1-j TÜK iratok</a:t>
            </a:r>
          </a:p>
          <a:p>
            <a:r>
              <a:rPr lang="hu-HU" sz="7200" dirty="0"/>
              <a:t>				XIX-J-1-k általános iratok</a:t>
            </a:r>
          </a:p>
          <a:p>
            <a:r>
              <a:rPr lang="hu-HU" sz="7200" dirty="0"/>
              <a:t>Mindkettőben: „ENSZ - Magyarország és a külállamok minden oldalú kapcsolatára, illetve a külállamok belső helyzetére és nemzetközi kapcsolataira vonatkozó iratok” Feldolgozott évek: 1965-1978</a:t>
            </a:r>
          </a:p>
          <a:p>
            <a:endParaRPr lang="hu-HU" sz="7200" dirty="0"/>
          </a:p>
          <a:p>
            <a:r>
              <a:rPr lang="hu-HU" sz="7200" dirty="0"/>
              <a:t>2) MSZMP vezető testületeinek iratai:  </a:t>
            </a:r>
            <a:r>
              <a:rPr lang="hu-HU" sz="5600" dirty="0">
                <a:hlinkClick r:id="rId3"/>
              </a:rPr>
              <a:t>https://adatbazisokonline.mnl.gov.hu/adatbazis/mszmp-jegyzokonyvek/hierarchia</a:t>
            </a:r>
            <a:r>
              <a:rPr lang="hu-HU" sz="5600" dirty="0"/>
              <a:t>  </a:t>
            </a:r>
          </a:p>
          <a:p>
            <a:endParaRPr lang="hu-HU" sz="7200" dirty="0"/>
          </a:p>
          <a:p>
            <a:r>
              <a:rPr lang="hu-HU" sz="7200" dirty="0"/>
              <a:t>3) Elsődleges dokumentumok  </a:t>
            </a:r>
          </a:p>
          <a:p>
            <a:pPr algn="ctr"/>
            <a:r>
              <a:rPr lang="hu-HU" sz="7200" dirty="0"/>
              <a:t>	UNOOSA Documents and resolutions database </a:t>
            </a:r>
            <a:br>
              <a:rPr lang="hu-HU" sz="7200" dirty="0"/>
            </a:br>
            <a:r>
              <a:rPr lang="hu-HU" sz="5600" dirty="0">
                <a:hlinkClick r:id="rId4"/>
              </a:rPr>
              <a:t>https://www.unoosa.org/oosa/en/ourwork/copuos/report-archive.html</a:t>
            </a:r>
            <a:r>
              <a:rPr lang="hu-HU" sz="5600" dirty="0"/>
              <a:t> </a:t>
            </a:r>
          </a:p>
          <a:p>
            <a:pPr algn="ctr"/>
            <a:endParaRPr lang="hu-HU" sz="7200" dirty="0"/>
          </a:p>
          <a:p>
            <a:r>
              <a:rPr lang="hu-HU" sz="7200" dirty="0"/>
              <a:t>4) Tudományos irodalom</a:t>
            </a:r>
          </a:p>
          <a:p>
            <a:endParaRPr lang="hu-HU" sz="7200" dirty="0"/>
          </a:p>
          <a:p>
            <a:r>
              <a:rPr lang="hu-HU" sz="7200" dirty="0"/>
              <a:t>5) Visszaemlékezések</a:t>
            </a:r>
          </a:p>
          <a:p>
            <a:endParaRPr lang="hu-HU" sz="7200" dirty="0"/>
          </a:p>
          <a:p>
            <a:r>
              <a:rPr lang="hu-HU" sz="7200" dirty="0"/>
              <a:t>6) Személyes emlékek</a:t>
            </a:r>
          </a:p>
          <a:p>
            <a:endParaRPr lang="hu-HU" sz="2000" dirty="0"/>
          </a:p>
          <a:p>
            <a:endParaRPr lang="hu-HU" dirty="0"/>
          </a:p>
          <a:p>
            <a:r>
              <a:rPr lang="hu-HU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4230660251"/>
      </p:ext>
    </p:extLst>
  </p:cSld>
  <p:clrMapOvr>
    <a:masterClrMapping/>
  </p:clrMapOvr>
  <p:transition>
    <p:pull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09078-DF8F-16BE-734C-C5356A2A1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E4C1F8-807B-4C17-80D8-30F8F5CF7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kutatás forrásairól és módszertanáról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7A952BF-2685-77F1-773F-51616FEF2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908720"/>
            <a:ext cx="7772400" cy="5544616"/>
          </a:xfrm>
        </p:spPr>
        <p:txBody>
          <a:bodyPr/>
          <a:lstStyle/>
          <a:p>
            <a:r>
              <a:rPr lang="hu-HU" sz="2000" dirty="0">
                <a:solidFill>
                  <a:srgbClr val="C00000"/>
                </a:solidFill>
              </a:rPr>
              <a:t>A cél</a:t>
            </a:r>
            <a:r>
              <a:rPr lang="hu-HU" sz="2000" dirty="0"/>
              <a:t>: az ENSZ és Magyarország </a:t>
            </a:r>
            <a:r>
              <a:rPr lang="hu-HU" sz="2000" dirty="0">
                <a:solidFill>
                  <a:srgbClr val="C00000"/>
                </a:solidFill>
              </a:rPr>
              <a:t>kölcsönviszonyának mechanizmusát </a:t>
            </a:r>
            <a:r>
              <a:rPr lang="hu-HU" sz="2000" dirty="0"/>
              <a:t>megvilágítani</a:t>
            </a:r>
          </a:p>
          <a:p>
            <a:endParaRPr lang="hu-HU" sz="2000" dirty="0"/>
          </a:p>
          <a:p>
            <a:r>
              <a:rPr lang="hu-HU" sz="2000" dirty="0"/>
              <a:t>Tehát, </a:t>
            </a:r>
            <a:r>
              <a:rPr lang="hu-HU" sz="2000" dirty="0">
                <a:solidFill>
                  <a:srgbClr val="C00000"/>
                </a:solidFill>
              </a:rPr>
              <a:t>nem cél:</a:t>
            </a:r>
          </a:p>
          <a:p>
            <a:pPr marL="342900" indent="-342900">
              <a:buFontTx/>
              <a:buChar char="-"/>
            </a:pPr>
            <a:r>
              <a:rPr lang="hu-HU" sz="2000" dirty="0"/>
              <a:t>A magyar  és a nemzetközi </a:t>
            </a:r>
            <a:r>
              <a:rPr lang="hu-HU" sz="2000" dirty="0">
                <a:solidFill>
                  <a:srgbClr val="C00000"/>
                </a:solidFill>
              </a:rPr>
              <a:t>űrkutatás és űrhasználat </a:t>
            </a:r>
            <a:r>
              <a:rPr lang="hu-HU" sz="2000" dirty="0"/>
              <a:t>eredményeit és kudarcait feltárni</a:t>
            </a:r>
          </a:p>
          <a:p>
            <a:pPr marL="342900" indent="-342900">
              <a:buFontTx/>
              <a:buChar char="-"/>
            </a:pPr>
            <a:r>
              <a:rPr lang="hu-HU" sz="2000" dirty="0"/>
              <a:t>A </a:t>
            </a:r>
            <a:r>
              <a:rPr lang="hu-HU" sz="2000" dirty="0">
                <a:solidFill>
                  <a:srgbClr val="C00000"/>
                </a:solidFill>
              </a:rPr>
              <a:t>világűrjog</a:t>
            </a:r>
            <a:r>
              <a:rPr lang="hu-HU" sz="2000" dirty="0"/>
              <a:t> fejlődésének csomópontjait, válaszútjait bemutatni</a:t>
            </a:r>
          </a:p>
          <a:p>
            <a:pPr marL="342900" indent="-342900">
              <a:buFontTx/>
              <a:buChar char="-"/>
            </a:pPr>
            <a:r>
              <a:rPr lang="hu-HU" sz="2000" dirty="0"/>
              <a:t>A világűrjogi </a:t>
            </a:r>
            <a:r>
              <a:rPr lang="hu-HU" sz="2000" dirty="0">
                <a:solidFill>
                  <a:srgbClr val="C00000"/>
                </a:solidFill>
              </a:rPr>
              <a:t>viták</a:t>
            </a:r>
            <a:r>
              <a:rPr lang="hu-HU" sz="2000" dirty="0"/>
              <a:t>ban tudományosan állást foglalni</a:t>
            </a:r>
          </a:p>
          <a:p>
            <a:endParaRPr lang="hu-HU" sz="2000" dirty="0"/>
          </a:p>
          <a:p>
            <a:r>
              <a:rPr lang="hu-HU" sz="2000" dirty="0">
                <a:solidFill>
                  <a:srgbClr val="C00000"/>
                </a:solidFill>
              </a:rPr>
              <a:t>A megközelítés</a:t>
            </a:r>
            <a:r>
              <a:rPr lang="hu-HU" sz="2000" dirty="0"/>
              <a:t>: </a:t>
            </a:r>
            <a:r>
              <a:rPr lang="hu-HU" sz="2000" dirty="0">
                <a:solidFill>
                  <a:srgbClr val="C00000"/>
                </a:solidFill>
              </a:rPr>
              <a:t>az állam működése (a közigazgatás) felől nézni az interakciót </a:t>
            </a:r>
            <a:r>
              <a:rPr lang="hu-HU" sz="2000" dirty="0"/>
              <a:t>és megállapítani milyen hatások érik Magyarországot az ENSZ felől és miképpen járul (ha járul) hozzá Magyarország az ENSZ-ben megvalósuló eseményekhez</a:t>
            </a:r>
          </a:p>
          <a:p>
            <a:pPr marL="342900" indent="-342900">
              <a:buFontTx/>
              <a:buChar char="-"/>
            </a:pPr>
            <a:endParaRPr lang="hu-HU" sz="2000" dirty="0"/>
          </a:p>
          <a:p>
            <a:r>
              <a:rPr lang="hu-HU" sz="2000" dirty="0"/>
              <a:t>A levéltári és egyéb  források alapján bemutatott helyzetek, események, intézkedések: </a:t>
            </a:r>
            <a:r>
              <a:rPr lang="hu-HU" sz="2000" dirty="0">
                <a:solidFill>
                  <a:srgbClr val="C00000"/>
                </a:solidFill>
              </a:rPr>
              <a:t>illusztrációk</a:t>
            </a:r>
            <a:r>
              <a:rPr lang="hu-HU" sz="2000" dirty="0"/>
              <a:t>, nem az összes történés taxatív leírása</a:t>
            </a:r>
          </a:p>
          <a:p>
            <a:endParaRPr lang="hu-HU" sz="2000" dirty="0"/>
          </a:p>
          <a:p>
            <a:endParaRPr lang="hu-HU" dirty="0"/>
          </a:p>
          <a:p>
            <a:r>
              <a:rPr lang="hu-HU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1442930238"/>
      </p:ext>
    </p:extLst>
  </p:cSld>
  <p:clrMapOvr>
    <a:masterClrMapping/>
  </p:clrMapOvr>
  <p:transition>
    <p:pull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3115D64-4241-6381-5549-2E88410CC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Csak a rend kedvéért – az öt pillér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DAF2916-0755-E5B7-DA04-CFB4A4B0F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hu-HU" b="1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„Világűrszerződés</a:t>
            </a:r>
            <a:r>
              <a:rPr lang="hu-HU" b="1" dirty="0">
                <a:solidFill>
                  <a:srgbClr val="C00000"/>
                </a:solidFill>
              </a:rPr>
              <a:t>, 1967”</a:t>
            </a:r>
            <a:endParaRPr lang="hu-HU" dirty="0">
              <a:solidFill>
                <a:srgbClr val="C00000"/>
              </a:solidFill>
            </a:endParaRPr>
          </a:p>
          <a:p>
            <a:r>
              <a:rPr lang="hu-HU" i="1" dirty="0"/>
              <a:t>Treaty on Principles Governing the Activities of States in the Exploration and Use of Outer Space, including the Moon and Other Celestial Bodies</a:t>
            </a:r>
            <a:endParaRPr lang="hu-HU" dirty="0"/>
          </a:p>
          <a:p>
            <a:r>
              <a:rPr lang="hu-HU" dirty="0"/>
              <a:t>1967. évi 41. </a:t>
            </a:r>
            <a:r>
              <a:rPr lang="hu-HU" dirty="0">
                <a:hlinkClick r:id="rId4"/>
              </a:rPr>
              <a:t>törvényerejű rendelet</a:t>
            </a:r>
            <a:r>
              <a:rPr lang="hu-HU" dirty="0"/>
              <a:t> a „Szerződés az államok tevékenységét szabályozó elvekről a világűr kutatása és felhasználása terén, beleértve a Holdat és más égitesteket” című, Moszkvában, Londonban és Washingtonban 1967. január 27-én aláírt szerződés kihirdetéséről</a:t>
            </a:r>
          </a:p>
          <a:p>
            <a:r>
              <a:rPr lang="hu-HU" dirty="0"/>
              <a:t> </a:t>
            </a:r>
          </a:p>
          <a:p>
            <a:r>
              <a:rPr lang="hu-HU" b="1" dirty="0">
                <a:solidFill>
                  <a:srgbClr val="C00000"/>
                </a:solidFill>
              </a:rPr>
              <a:t>„Mentési egyezmény, 1968”</a:t>
            </a:r>
            <a:endParaRPr lang="hu-HU" dirty="0">
              <a:solidFill>
                <a:srgbClr val="C00000"/>
              </a:solidFill>
            </a:endParaRPr>
          </a:p>
          <a:p>
            <a:r>
              <a:rPr lang="hu-HU" i="1" dirty="0"/>
              <a:t>Agreement on the Rescue of Astronauts, the Return of Astronauts and the Return of Objects Launched into Outer Space</a:t>
            </a:r>
            <a:endParaRPr lang="hu-HU" dirty="0"/>
          </a:p>
          <a:p>
            <a:r>
              <a:rPr lang="hu-HU" dirty="0"/>
              <a:t>1969. évi 22. </a:t>
            </a:r>
            <a:r>
              <a:rPr lang="hu-HU" dirty="0">
                <a:hlinkClick r:id="rId5"/>
              </a:rPr>
              <a:t>törvényerejű rendelet</a:t>
            </a:r>
            <a:r>
              <a:rPr lang="hu-HU" dirty="0"/>
              <a:t> az űrhajósok mentéséről, az űrhajósok hazaküldéséről és a világűrbe felbocsátott objektumok visszaszolgáltatásáról szóló nemzetközi egyezmény kihirdetéséről</a:t>
            </a:r>
          </a:p>
          <a:p>
            <a:r>
              <a:rPr lang="hu-HU" dirty="0"/>
              <a:t> </a:t>
            </a:r>
          </a:p>
          <a:p>
            <a:r>
              <a:rPr lang="hu-HU" b="1" dirty="0">
                <a:solidFill>
                  <a:srgbClr val="C00000"/>
                </a:solidFill>
              </a:rPr>
              <a:t>„Felelősségi egyezmény, 1972”</a:t>
            </a:r>
            <a:endParaRPr lang="hu-HU" dirty="0">
              <a:solidFill>
                <a:srgbClr val="C00000"/>
              </a:solidFill>
            </a:endParaRPr>
          </a:p>
          <a:p>
            <a:r>
              <a:rPr lang="hu-HU" i="1" dirty="0"/>
              <a:t>Convention on International Liability for Damage Caused by Space Objects</a:t>
            </a:r>
            <a:endParaRPr lang="hu-HU" dirty="0"/>
          </a:p>
          <a:p>
            <a:r>
              <a:rPr lang="hu-HU" dirty="0"/>
              <a:t>1973. évi 3. </a:t>
            </a:r>
            <a:r>
              <a:rPr lang="hu-HU" dirty="0">
                <a:hlinkClick r:id="rId6"/>
              </a:rPr>
              <a:t>törvényerejű rendelet</a:t>
            </a:r>
            <a:r>
              <a:rPr lang="hu-HU" dirty="0"/>
              <a:t> az űrobjektumok által okozott károkért való nemzetközi felelősségről szóló, az Egyesült Nemzetek Szervezete Közgyűlésének XXVI. ülésszakán 1971. november 29-én elfogadott egyezmény kihirdetéséről</a:t>
            </a:r>
          </a:p>
          <a:p>
            <a:r>
              <a:rPr lang="hu-HU" dirty="0"/>
              <a:t> </a:t>
            </a:r>
          </a:p>
          <a:p>
            <a:r>
              <a:rPr lang="hu-HU" b="1" dirty="0">
                <a:solidFill>
                  <a:srgbClr val="C00000"/>
                </a:solidFill>
              </a:rPr>
              <a:t>„Lajstromozási egyezmény, 1974”</a:t>
            </a:r>
            <a:endParaRPr lang="hu-HU" dirty="0">
              <a:solidFill>
                <a:srgbClr val="C00000"/>
              </a:solidFill>
            </a:endParaRPr>
          </a:p>
          <a:p>
            <a:r>
              <a:rPr lang="hu-HU" i="1" dirty="0"/>
              <a:t>Convention on Registration of Objects Launched into Outer Space</a:t>
            </a:r>
            <a:endParaRPr lang="hu-HU" dirty="0"/>
          </a:p>
          <a:p>
            <a:r>
              <a:rPr lang="hu-HU" dirty="0"/>
              <a:t>1978. évi 7. </a:t>
            </a:r>
            <a:r>
              <a:rPr lang="hu-HU" dirty="0">
                <a:hlinkClick r:id="rId7"/>
              </a:rPr>
              <a:t>törvényerejű rendelet</a:t>
            </a:r>
            <a:r>
              <a:rPr lang="hu-HU" dirty="0"/>
              <a:t> a világűrbe felbocsátott objektumok nyilvántartásba vételéről szóló, az ENSZ Közgyűlésének az 1974. évi november hó 12. napján kelt 3235/XXIX. határozatával elfogadott egyezmény kihirdetéséről</a:t>
            </a:r>
          </a:p>
          <a:p>
            <a:r>
              <a:rPr lang="hu-HU" dirty="0">
                <a:solidFill>
                  <a:srgbClr val="C00000"/>
                </a:solidFill>
              </a:rPr>
              <a:t> </a:t>
            </a:r>
          </a:p>
          <a:p>
            <a:r>
              <a:rPr lang="hu-HU" b="1" dirty="0">
                <a:solidFill>
                  <a:srgbClr val="C00000"/>
                </a:solidFill>
              </a:rPr>
              <a:t>„Hold megállapodás, 1979”</a:t>
            </a:r>
            <a:endParaRPr lang="hu-HU" dirty="0">
              <a:solidFill>
                <a:srgbClr val="C00000"/>
              </a:solidFill>
            </a:endParaRPr>
          </a:p>
          <a:p>
            <a:r>
              <a:rPr lang="hu-HU" i="1" dirty="0"/>
              <a:t>Agreement Governing the Activities of States on the Moon and Other Celestial Bodies </a:t>
            </a:r>
          </a:p>
          <a:p>
            <a:r>
              <a:rPr lang="hu-HU" dirty="0"/>
              <a:t>(Magyarország nem részes állam)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568667"/>
      </p:ext>
    </p:extLst>
  </p:cSld>
  <p:clrMapOvr>
    <a:masterClrMapping/>
  </p:clrMapOvr>
  <p:transition>
    <p:pull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3202ADB-F10C-5B0C-1668-2D0A20869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világpolitikai keret: verseny és együttműködés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75A1B82-2F13-99B4-7021-4E83BD3BA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1800" dirty="0"/>
              <a:t>A korai ötvenes évektől: verseny (katonai és technikai) és együttműködés</a:t>
            </a:r>
          </a:p>
          <a:p>
            <a:pPr marL="342900" indent="-342900">
              <a:buFontTx/>
              <a:buChar char="-"/>
            </a:pPr>
            <a:r>
              <a:rPr lang="hu-HU" sz="1800" dirty="0"/>
              <a:t>A fegyverkezési verseny korlátozása végett</a:t>
            </a:r>
          </a:p>
          <a:p>
            <a:pPr marL="342900" indent="-342900">
              <a:buFontTx/>
              <a:buChar char="-"/>
            </a:pPr>
            <a:r>
              <a:rPr lang="hu-HU" sz="1800" dirty="0"/>
              <a:t>Valódi tudományos célból</a:t>
            </a:r>
          </a:p>
          <a:p>
            <a:pPr marL="342900" indent="-342900">
              <a:buFontTx/>
              <a:buChar char="-"/>
            </a:pPr>
            <a:endParaRPr lang="hu-HU" dirty="0"/>
          </a:p>
          <a:p>
            <a:pPr marL="342900" indent="-342900">
              <a:buFontTx/>
              <a:buChar char="-"/>
            </a:pPr>
            <a:endParaRPr lang="hu-HU" dirty="0"/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BD82458C-8A84-0805-2642-99943B52A3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529794"/>
              </p:ext>
            </p:extLst>
          </p:nvPr>
        </p:nvGraphicFramePr>
        <p:xfrm>
          <a:off x="685800" y="1900520"/>
          <a:ext cx="7772400" cy="4953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13992">
                  <a:extLst>
                    <a:ext uri="{9D8B030D-6E8A-4147-A177-3AD203B41FA5}">
                      <a16:colId xmlns:a16="http://schemas.microsoft.com/office/drawing/2014/main" val="112411334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315766573"/>
                    </a:ext>
                  </a:extLst>
                </a:gridCol>
                <a:gridCol w="3958208">
                  <a:extLst>
                    <a:ext uri="{9D8B030D-6E8A-4147-A177-3AD203B41FA5}">
                      <a16:colId xmlns:a16="http://schemas.microsoft.com/office/drawing/2014/main" val="10285020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Verseny </a:t>
                      </a:r>
                    </a:p>
                    <a:p>
                      <a:r>
                        <a:rPr lang="hu-HU" dirty="0"/>
                        <a:t>Szovjetunió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Együttműködés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Verseny</a:t>
                      </a:r>
                    </a:p>
                    <a:p>
                      <a:r>
                        <a:rPr lang="hu-HU" dirty="0"/>
                        <a:t>USA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6912732"/>
                  </a:ext>
                </a:extLst>
              </a:tr>
              <a:tr h="296024">
                <a:tc>
                  <a:txBody>
                    <a:bodyPr/>
                    <a:lstStyle/>
                    <a:p>
                      <a:r>
                        <a:rPr lang="hu-HU" dirty="0"/>
                        <a:t>Szputnyik, 1957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Explorer, 1958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680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COSPAR, 1958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35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Gagarin 1961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Glenn, 1962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798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COPUOS 1958/ 1961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302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Apollo-8 Emberes holdkerülés, 1968</a:t>
                      </a:r>
                    </a:p>
                    <a:p>
                      <a:r>
                        <a:rPr lang="hu-HU" dirty="0"/>
                        <a:t>Apollo-11 </a:t>
                      </a:r>
                    </a:p>
                    <a:p>
                      <a:r>
                        <a:rPr lang="hu-HU" dirty="0"/>
                        <a:t>Holdralépés 1969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471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UNISPACE I, Bécs, 1968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73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Szaljut-1, 1970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Skylab, 1973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772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Apollo-Szojuz teszt 1975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632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9984958"/>
      </p:ext>
    </p:extLst>
  </p:cSld>
  <p:clrMapOvr>
    <a:masterClrMapping/>
  </p:clrMapOvr>
  <p:transition>
    <p:pull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884BD8-D8F4-65B3-6D91-17F739D76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SZU és az USA illegeti magát a fejlődő világ előtt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2CA3B98-CCA8-1BD4-FA86-C953EFC6B52B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FFFF00"/>
            </a:solidFill>
          </a:ln>
        </p:spPr>
        <p:txBody>
          <a:bodyPr/>
          <a:lstStyle/>
          <a:p>
            <a:r>
              <a:rPr lang="hu-HU" dirty="0"/>
              <a:t>Konrád Edit KÜM főoszt. vez. helyettes levele Kerpel Róbertnek az Űrkutatási Kormánybizottság titkárának, 1967. november 21-én a következő évre várt első UNISPACE Konferencia kapcsán: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BA570ED-0655-CF84-CAB9-71279BFF5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46" y="2708920"/>
            <a:ext cx="9004042" cy="3515522"/>
          </a:xfrm>
          <a:prstGeom prst="rect">
            <a:avLst/>
          </a:prstGeom>
          <a:ln>
            <a:solidFill>
              <a:srgbClr val="FFFF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Szabadkéz 5">
                <a:extLst>
                  <a:ext uri="{FF2B5EF4-FFF2-40B4-BE49-F238E27FC236}">
                    <a16:creationId xmlns:a16="http://schemas.microsoft.com/office/drawing/2014/main" id="{317260BC-2383-69FF-28D2-794DB603DBEF}"/>
                  </a:ext>
                </a:extLst>
              </p14:cNvPr>
              <p14:cNvContentPartPr/>
              <p14:nvPr/>
            </p14:nvContentPartPr>
            <p14:xfrm>
              <a:off x="365920" y="3097040"/>
              <a:ext cx="1288080" cy="157320"/>
            </p14:xfrm>
          </p:contentPart>
        </mc:Choice>
        <mc:Fallback xmlns="">
          <p:pic>
            <p:nvPicPr>
              <p:cNvPr id="6" name="Szabadkéz 5">
                <a:extLst>
                  <a:ext uri="{FF2B5EF4-FFF2-40B4-BE49-F238E27FC236}">
                    <a16:creationId xmlns:a16="http://schemas.microsoft.com/office/drawing/2014/main" id="{317260BC-2383-69FF-28D2-794DB603DB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9920" y="3025040"/>
                <a:ext cx="135972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Szabadkéz 6">
                <a:extLst>
                  <a:ext uri="{FF2B5EF4-FFF2-40B4-BE49-F238E27FC236}">
                    <a16:creationId xmlns:a16="http://schemas.microsoft.com/office/drawing/2014/main" id="{81B4D3F9-4ED4-8922-1E00-DDDB685A551E}"/>
                  </a:ext>
                </a:extLst>
              </p14:cNvPr>
              <p14:cNvContentPartPr/>
              <p14:nvPr/>
            </p14:nvContentPartPr>
            <p14:xfrm>
              <a:off x="314800" y="3118640"/>
              <a:ext cx="1385640" cy="214920"/>
            </p14:xfrm>
          </p:contentPart>
        </mc:Choice>
        <mc:Fallback xmlns="">
          <p:pic>
            <p:nvPicPr>
              <p:cNvPr id="7" name="Szabadkéz 6">
                <a:extLst>
                  <a:ext uri="{FF2B5EF4-FFF2-40B4-BE49-F238E27FC236}">
                    <a16:creationId xmlns:a16="http://schemas.microsoft.com/office/drawing/2014/main" id="{81B4D3F9-4ED4-8922-1E00-DDDB685A55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9160" y="3047000"/>
                <a:ext cx="145728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Szabadkéz 7">
                <a:extLst>
                  <a:ext uri="{FF2B5EF4-FFF2-40B4-BE49-F238E27FC236}">
                    <a16:creationId xmlns:a16="http://schemas.microsoft.com/office/drawing/2014/main" id="{4BD67423-52EB-92F9-DDF4-AB389BAEF721}"/>
                  </a:ext>
                </a:extLst>
              </p14:cNvPr>
              <p14:cNvContentPartPr/>
              <p14:nvPr/>
            </p14:nvContentPartPr>
            <p14:xfrm>
              <a:off x="1812040" y="3078320"/>
              <a:ext cx="1743480" cy="194760"/>
            </p14:xfrm>
          </p:contentPart>
        </mc:Choice>
        <mc:Fallback xmlns="">
          <p:pic>
            <p:nvPicPr>
              <p:cNvPr id="8" name="Szabadkéz 7">
                <a:extLst>
                  <a:ext uri="{FF2B5EF4-FFF2-40B4-BE49-F238E27FC236}">
                    <a16:creationId xmlns:a16="http://schemas.microsoft.com/office/drawing/2014/main" id="{4BD67423-52EB-92F9-DDF4-AB389BAEF72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76040" y="3006320"/>
                <a:ext cx="181512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Szabadkéz 8">
                <a:extLst>
                  <a:ext uri="{FF2B5EF4-FFF2-40B4-BE49-F238E27FC236}">
                    <a16:creationId xmlns:a16="http://schemas.microsoft.com/office/drawing/2014/main" id="{A1AB53C8-E105-C83E-36AC-29C59010FFCF}"/>
                  </a:ext>
                </a:extLst>
              </p14:cNvPr>
              <p14:cNvContentPartPr/>
              <p14:nvPr/>
            </p14:nvContentPartPr>
            <p14:xfrm>
              <a:off x="6598600" y="3098480"/>
              <a:ext cx="2585160" cy="225360"/>
            </p14:xfrm>
          </p:contentPart>
        </mc:Choice>
        <mc:Fallback xmlns="">
          <p:pic>
            <p:nvPicPr>
              <p:cNvPr id="9" name="Szabadkéz 8">
                <a:extLst>
                  <a:ext uri="{FF2B5EF4-FFF2-40B4-BE49-F238E27FC236}">
                    <a16:creationId xmlns:a16="http://schemas.microsoft.com/office/drawing/2014/main" id="{A1AB53C8-E105-C83E-36AC-29C59010FFC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62600" y="3026480"/>
                <a:ext cx="265680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Szabadkéz 9">
                <a:extLst>
                  <a:ext uri="{FF2B5EF4-FFF2-40B4-BE49-F238E27FC236}">
                    <a16:creationId xmlns:a16="http://schemas.microsoft.com/office/drawing/2014/main" id="{5E9D3C08-B6B7-0199-6286-C8C6398D07FE}"/>
                  </a:ext>
                </a:extLst>
              </p14:cNvPr>
              <p14:cNvContentPartPr/>
              <p14:nvPr/>
            </p14:nvContentPartPr>
            <p14:xfrm>
              <a:off x="247840" y="3352280"/>
              <a:ext cx="2746800" cy="297000"/>
            </p14:xfrm>
          </p:contentPart>
        </mc:Choice>
        <mc:Fallback xmlns="">
          <p:pic>
            <p:nvPicPr>
              <p:cNvPr id="10" name="Szabadkéz 9">
                <a:extLst>
                  <a:ext uri="{FF2B5EF4-FFF2-40B4-BE49-F238E27FC236}">
                    <a16:creationId xmlns:a16="http://schemas.microsoft.com/office/drawing/2014/main" id="{5E9D3C08-B6B7-0199-6286-C8C6398D07F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2200" y="3280280"/>
                <a:ext cx="2818440" cy="44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Szabadkéz 11">
                <a:extLst>
                  <a:ext uri="{FF2B5EF4-FFF2-40B4-BE49-F238E27FC236}">
                    <a16:creationId xmlns:a16="http://schemas.microsoft.com/office/drawing/2014/main" id="{0060FFA9-9A63-4E2C-0DB0-B470372600E4}"/>
                  </a:ext>
                </a:extLst>
              </p14:cNvPr>
              <p14:cNvContentPartPr/>
              <p14:nvPr/>
            </p14:nvContentPartPr>
            <p14:xfrm>
              <a:off x="1442320" y="4795520"/>
              <a:ext cx="2804760" cy="51120"/>
            </p14:xfrm>
          </p:contentPart>
        </mc:Choice>
        <mc:Fallback xmlns="">
          <p:pic>
            <p:nvPicPr>
              <p:cNvPr id="12" name="Szabadkéz 11">
                <a:extLst>
                  <a:ext uri="{FF2B5EF4-FFF2-40B4-BE49-F238E27FC236}">
                    <a16:creationId xmlns:a16="http://schemas.microsoft.com/office/drawing/2014/main" id="{0060FFA9-9A63-4E2C-0DB0-B470372600E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06680" y="4723520"/>
                <a:ext cx="287640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Szabadkéz 12">
                <a:extLst>
                  <a:ext uri="{FF2B5EF4-FFF2-40B4-BE49-F238E27FC236}">
                    <a16:creationId xmlns:a16="http://schemas.microsoft.com/office/drawing/2014/main" id="{9FE254F0-2892-2BCA-9667-2890EA14F794}"/>
                  </a:ext>
                </a:extLst>
              </p14:cNvPr>
              <p14:cNvContentPartPr/>
              <p14:nvPr/>
            </p14:nvContentPartPr>
            <p14:xfrm>
              <a:off x="2661640" y="5129600"/>
              <a:ext cx="6230880" cy="153360"/>
            </p14:xfrm>
          </p:contentPart>
        </mc:Choice>
        <mc:Fallback xmlns="">
          <p:pic>
            <p:nvPicPr>
              <p:cNvPr id="13" name="Szabadkéz 12">
                <a:extLst>
                  <a:ext uri="{FF2B5EF4-FFF2-40B4-BE49-F238E27FC236}">
                    <a16:creationId xmlns:a16="http://schemas.microsoft.com/office/drawing/2014/main" id="{9FE254F0-2892-2BCA-9667-2890EA14F79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25640" y="5057600"/>
                <a:ext cx="630252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Szabadkéz 13">
                <a:extLst>
                  <a:ext uri="{FF2B5EF4-FFF2-40B4-BE49-F238E27FC236}">
                    <a16:creationId xmlns:a16="http://schemas.microsoft.com/office/drawing/2014/main" id="{A7AA4742-728F-0E93-915C-39AC41DA36B0}"/>
                  </a:ext>
                </a:extLst>
              </p14:cNvPr>
              <p14:cNvContentPartPr/>
              <p14:nvPr/>
            </p14:nvContentPartPr>
            <p14:xfrm>
              <a:off x="294280" y="5439560"/>
              <a:ext cx="1604880" cy="118800"/>
            </p14:xfrm>
          </p:contentPart>
        </mc:Choice>
        <mc:Fallback xmlns="">
          <p:pic>
            <p:nvPicPr>
              <p:cNvPr id="14" name="Szabadkéz 13">
                <a:extLst>
                  <a:ext uri="{FF2B5EF4-FFF2-40B4-BE49-F238E27FC236}">
                    <a16:creationId xmlns:a16="http://schemas.microsoft.com/office/drawing/2014/main" id="{A7AA4742-728F-0E93-915C-39AC41DA36B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8280" y="5367560"/>
                <a:ext cx="1676520" cy="26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0012038"/>
      </p:ext>
    </p:extLst>
  </p:cSld>
  <p:clrMapOvr>
    <a:masterClrMapping/>
  </p:clrMapOvr>
  <p:transition>
    <p:pull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E6AE44-9BB2-B10B-10B5-3D75A222E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Versenyhátrány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0DED067-598F-C38D-DE27-CCE7ADC03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08720"/>
            <a:ext cx="2734072" cy="5544616"/>
          </a:xfrm>
        </p:spPr>
        <p:txBody>
          <a:bodyPr/>
          <a:lstStyle/>
          <a:p>
            <a:r>
              <a:rPr lang="hu-HU" sz="2000" dirty="0"/>
              <a:t>Geréb Sándorné KÜM főoszt.vez.- helyettes </a:t>
            </a:r>
            <a:r>
              <a:rPr lang="hu-HU" sz="2000" dirty="0">
                <a:solidFill>
                  <a:srgbClr val="C00000"/>
                </a:solidFill>
              </a:rPr>
              <a:t>1974</a:t>
            </a:r>
            <a:r>
              <a:rPr lang="hu-HU" sz="2000" dirty="0"/>
              <a:t>-ben panaszkodik  Kerpel Róbertnek, amiért az Űrkutatási Kormánybizottság nem küld szakembereket a Tudományos-Műszaki Albizottságba. Mivel más szocialista országok is így </a:t>
            </a:r>
            <a:r>
              <a:rPr lang="hu-HU" sz="2000" dirty="0">
                <a:solidFill>
                  <a:schemeClr val="bg2"/>
                </a:solidFill>
              </a:rPr>
              <a:t>tesznek </a:t>
            </a:r>
            <a:r>
              <a:rPr lang="hu-HU" sz="2000" dirty="0">
                <a:solidFill>
                  <a:srgbClr val="C00000"/>
                </a:solidFill>
              </a:rPr>
              <a:t>a Szovjetunió küldöttsége magára marad „a jól felkészült és összehangoltan működő nyugati küldöttségekkel szemben”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8C933BF-7D35-3EDE-6B30-5D36DD5D4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204" y="908720"/>
            <a:ext cx="4860093" cy="56886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Szabadkéz 5">
                <a:extLst>
                  <a:ext uri="{FF2B5EF4-FFF2-40B4-BE49-F238E27FC236}">
                    <a16:creationId xmlns:a16="http://schemas.microsoft.com/office/drawing/2014/main" id="{E7FE1F33-12F8-6CA4-666C-CB836EA0E768}"/>
                  </a:ext>
                </a:extLst>
              </p14:cNvPr>
              <p14:cNvContentPartPr/>
              <p14:nvPr/>
            </p14:nvContentPartPr>
            <p14:xfrm>
              <a:off x="6009818" y="3492597"/>
              <a:ext cx="1886400" cy="49680"/>
            </p14:xfrm>
          </p:contentPart>
        </mc:Choice>
        <mc:Fallback xmlns="">
          <p:pic>
            <p:nvPicPr>
              <p:cNvPr id="6" name="Szabadkéz 5">
                <a:extLst>
                  <a:ext uri="{FF2B5EF4-FFF2-40B4-BE49-F238E27FC236}">
                    <a16:creationId xmlns:a16="http://schemas.microsoft.com/office/drawing/2014/main" id="{E7FE1F33-12F8-6CA4-666C-CB836EA0E76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4178" y="3420957"/>
                <a:ext cx="195804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Szabadkéz 6">
                <a:extLst>
                  <a:ext uri="{FF2B5EF4-FFF2-40B4-BE49-F238E27FC236}">
                    <a16:creationId xmlns:a16="http://schemas.microsoft.com/office/drawing/2014/main" id="{991D99D9-1D74-91BE-650D-94A6ADDB1FED}"/>
                  </a:ext>
                </a:extLst>
              </p14:cNvPr>
              <p14:cNvContentPartPr/>
              <p14:nvPr/>
            </p14:nvContentPartPr>
            <p14:xfrm>
              <a:off x="4985978" y="3649917"/>
              <a:ext cx="3607920" cy="124920"/>
            </p14:xfrm>
          </p:contentPart>
        </mc:Choice>
        <mc:Fallback xmlns="">
          <p:pic>
            <p:nvPicPr>
              <p:cNvPr id="7" name="Szabadkéz 6">
                <a:extLst>
                  <a:ext uri="{FF2B5EF4-FFF2-40B4-BE49-F238E27FC236}">
                    <a16:creationId xmlns:a16="http://schemas.microsoft.com/office/drawing/2014/main" id="{991D99D9-1D74-91BE-650D-94A6ADDB1FE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49978" y="3577917"/>
                <a:ext cx="367956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Szabadkéz 9">
                <a:extLst>
                  <a:ext uri="{FF2B5EF4-FFF2-40B4-BE49-F238E27FC236}">
                    <a16:creationId xmlns:a16="http://schemas.microsoft.com/office/drawing/2014/main" id="{DED02B29-D7AB-6223-6690-D0EC23A60E36}"/>
                  </a:ext>
                </a:extLst>
              </p14:cNvPr>
              <p14:cNvContentPartPr/>
              <p14:nvPr/>
            </p14:nvContentPartPr>
            <p14:xfrm>
              <a:off x="4946615" y="3774117"/>
              <a:ext cx="1082880" cy="125280"/>
            </p14:xfrm>
          </p:contentPart>
        </mc:Choice>
        <mc:Fallback xmlns="">
          <p:pic>
            <p:nvPicPr>
              <p:cNvPr id="10" name="Szabadkéz 9">
                <a:extLst>
                  <a:ext uri="{FF2B5EF4-FFF2-40B4-BE49-F238E27FC236}">
                    <a16:creationId xmlns:a16="http://schemas.microsoft.com/office/drawing/2014/main" id="{DED02B29-D7AB-6223-6690-D0EC23A60E3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10975" y="3702477"/>
                <a:ext cx="115452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Szabadkéz 10">
                <a:extLst>
                  <a:ext uri="{FF2B5EF4-FFF2-40B4-BE49-F238E27FC236}">
                    <a16:creationId xmlns:a16="http://schemas.microsoft.com/office/drawing/2014/main" id="{D860D04D-7023-29DA-1240-91DF7EFC9186}"/>
                  </a:ext>
                </a:extLst>
              </p14:cNvPr>
              <p14:cNvContentPartPr/>
              <p14:nvPr/>
            </p14:nvContentPartPr>
            <p14:xfrm>
              <a:off x="5377175" y="3735597"/>
              <a:ext cx="3221280" cy="102600"/>
            </p14:xfrm>
          </p:contentPart>
        </mc:Choice>
        <mc:Fallback xmlns="">
          <p:pic>
            <p:nvPicPr>
              <p:cNvPr id="11" name="Szabadkéz 10">
                <a:extLst>
                  <a:ext uri="{FF2B5EF4-FFF2-40B4-BE49-F238E27FC236}">
                    <a16:creationId xmlns:a16="http://schemas.microsoft.com/office/drawing/2014/main" id="{D860D04D-7023-29DA-1240-91DF7EFC918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41175" y="3663957"/>
                <a:ext cx="32929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Szabadkéz 11">
                <a:extLst>
                  <a:ext uri="{FF2B5EF4-FFF2-40B4-BE49-F238E27FC236}">
                    <a16:creationId xmlns:a16="http://schemas.microsoft.com/office/drawing/2014/main" id="{D6DBFE28-D1E2-C26A-FA88-30EFE69A5843}"/>
                  </a:ext>
                </a:extLst>
              </p14:cNvPr>
              <p14:cNvContentPartPr/>
              <p14:nvPr/>
            </p14:nvContentPartPr>
            <p14:xfrm>
              <a:off x="8135495" y="4032237"/>
              <a:ext cx="594720" cy="25920"/>
            </p14:xfrm>
          </p:contentPart>
        </mc:Choice>
        <mc:Fallback xmlns="">
          <p:pic>
            <p:nvPicPr>
              <p:cNvPr id="12" name="Szabadkéz 11">
                <a:extLst>
                  <a:ext uri="{FF2B5EF4-FFF2-40B4-BE49-F238E27FC236}">
                    <a16:creationId xmlns:a16="http://schemas.microsoft.com/office/drawing/2014/main" id="{D6DBFE28-D1E2-C26A-FA88-30EFE69A584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99495" y="3960597"/>
                <a:ext cx="66636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Szabadkéz 12">
                <a:extLst>
                  <a:ext uri="{FF2B5EF4-FFF2-40B4-BE49-F238E27FC236}">
                    <a16:creationId xmlns:a16="http://schemas.microsoft.com/office/drawing/2014/main" id="{7D7324E3-DF72-CF76-A40A-9F96F9BB4EEC}"/>
                  </a:ext>
                </a:extLst>
              </p14:cNvPr>
              <p14:cNvContentPartPr/>
              <p14:nvPr/>
            </p14:nvContentPartPr>
            <p14:xfrm>
              <a:off x="4931135" y="4000197"/>
              <a:ext cx="3753720" cy="167400"/>
            </p14:xfrm>
          </p:contentPart>
        </mc:Choice>
        <mc:Fallback xmlns="">
          <p:pic>
            <p:nvPicPr>
              <p:cNvPr id="13" name="Szabadkéz 12">
                <a:extLst>
                  <a:ext uri="{FF2B5EF4-FFF2-40B4-BE49-F238E27FC236}">
                    <a16:creationId xmlns:a16="http://schemas.microsoft.com/office/drawing/2014/main" id="{7D7324E3-DF72-CF76-A40A-9F96F9BB4EE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895495" y="3928197"/>
                <a:ext cx="382536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Szabadkéz 13">
                <a:extLst>
                  <a:ext uri="{FF2B5EF4-FFF2-40B4-BE49-F238E27FC236}">
                    <a16:creationId xmlns:a16="http://schemas.microsoft.com/office/drawing/2014/main" id="{6A3158D3-2094-41E7-4E78-FAB26689795F}"/>
                  </a:ext>
                </a:extLst>
              </p14:cNvPr>
              <p14:cNvContentPartPr/>
              <p14:nvPr/>
            </p14:nvContentPartPr>
            <p14:xfrm>
              <a:off x="4931135" y="4005957"/>
              <a:ext cx="1416240" cy="120600"/>
            </p14:xfrm>
          </p:contentPart>
        </mc:Choice>
        <mc:Fallback xmlns="">
          <p:pic>
            <p:nvPicPr>
              <p:cNvPr id="14" name="Szabadkéz 13">
                <a:extLst>
                  <a:ext uri="{FF2B5EF4-FFF2-40B4-BE49-F238E27FC236}">
                    <a16:creationId xmlns:a16="http://schemas.microsoft.com/office/drawing/2014/main" id="{6A3158D3-2094-41E7-4E78-FAB26689795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95495" y="3933957"/>
                <a:ext cx="148788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Szabadkéz 15">
                <a:extLst>
                  <a:ext uri="{FF2B5EF4-FFF2-40B4-BE49-F238E27FC236}">
                    <a16:creationId xmlns:a16="http://schemas.microsoft.com/office/drawing/2014/main" id="{639CB033-0BDB-796A-A0CF-B4C4F94D5DFB}"/>
                  </a:ext>
                </a:extLst>
              </p14:cNvPr>
              <p14:cNvContentPartPr/>
              <p14:nvPr/>
            </p14:nvContentPartPr>
            <p14:xfrm>
              <a:off x="5321735" y="4086957"/>
              <a:ext cx="2931480" cy="109800"/>
            </p14:xfrm>
          </p:contentPart>
        </mc:Choice>
        <mc:Fallback xmlns="">
          <p:pic>
            <p:nvPicPr>
              <p:cNvPr id="16" name="Szabadkéz 15">
                <a:extLst>
                  <a:ext uri="{FF2B5EF4-FFF2-40B4-BE49-F238E27FC236}">
                    <a16:creationId xmlns:a16="http://schemas.microsoft.com/office/drawing/2014/main" id="{639CB033-0BDB-796A-A0CF-B4C4F94D5DF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286095" y="4015317"/>
                <a:ext cx="300312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Szabadkéz 16">
                <a:extLst>
                  <a:ext uri="{FF2B5EF4-FFF2-40B4-BE49-F238E27FC236}">
                    <a16:creationId xmlns:a16="http://schemas.microsoft.com/office/drawing/2014/main" id="{00816FBF-E5EA-1D58-D7E0-0A4998F1A582}"/>
                  </a:ext>
                </a:extLst>
              </p14:cNvPr>
              <p14:cNvContentPartPr/>
              <p14:nvPr/>
            </p14:nvContentPartPr>
            <p14:xfrm>
              <a:off x="4939055" y="4243557"/>
              <a:ext cx="3761280" cy="180360"/>
            </p14:xfrm>
          </p:contentPart>
        </mc:Choice>
        <mc:Fallback xmlns="">
          <p:pic>
            <p:nvPicPr>
              <p:cNvPr id="17" name="Szabadkéz 16">
                <a:extLst>
                  <a:ext uri="{FF2B5EF4-FFF2-40B4-BE49-F238E27FC236}">
                    <a16:creationId xmlns:a16="http://schemas.microsoft.com/office/drawing/2014/main" id="{00816FBF-E5EA-1D58-D7E0-0A4998F1A58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903055" y="4171917"/>
                <a:ext cx="383292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8" name="Szabadkéz 17">
                <a:extLst>
                  <a:ext uri="{FF2B5EF4-FFF2-40B4-BE49-F238E27FC236}">
                    <a16:creationId xmlns:a16="http://schemas.microsoft.com/office/drawing/2014/main" id="{807D1710-132B-D3C8-E10B-16CDDF029701}"/>
                  </a:ext>
                </a:extLst>
              </p14:cNvPr>
              <p14:cNvContentPartPr/>
              <p14:nvPr/>
            </p14:nvContentPartPr>
            <p14:xfrm>
              <a:off x="4907735" y="4313757"/>
              <a:ext cx="552240" cy="8280"/>
            </p14:xfrm>
          </p:contentPart>
        </mc:Choice>
        <mc:Fallback xmlns="">
          <p:pic>
            <p:nvPicPr>
              <p:cNvPr id="18" name="Szabadkéz 17">
                <a:extLst>
                  <a:ext uri="{FF2B5EF4-FFF2-40B4-BE49-F238E27FC236}">
                    <a16:creationId xmlns:a16="http://schemas.microsoft.com/office/drawing/2014/main" id="{807D1710-132B-D3C8-E10B-16CDDF02970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72095" y="4242117"/>
                <a:ext cx="623880" cy="15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2656443"/>
      </p:ext>
    </p:extLst>
  </p:cSld>
  <p:clrMapOvr>
    <a:masterClrMapping/>
  </p:clrMapOvr>
  <p:transition>
    <p:pull dir="rd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6.1.4122"/>
  <p:tag name="SLIDO_PRESENTATION_ID" val="00000000-0000-0000-0000-000000000000"/>
  <p:tag name="SLIDO_EVENT_UUID" val="1e74cd24-9c3a-4fc6-b9ee-a74dd286500c"/>
  <p:tag name="SLIDO_EVENT_SECTION_UUID" val="d0c25c5b-d3f0-49c3-ab81-d21e8b9e1c59"/>
</p:tagLst>
</file>

<file path=ppt/theme/theme1.xml><?xml version="1.0" encoding="utf-8"?>
<a:theme xmlns:a="http://schemas.openxmlformats.org/drawingml/2006/main" name="Boldi ppt tema">
  <a:themeElements>
    <a:clrScheme name="Metró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808080"/>
        </a:dk1>
        <a:lt1>
          <a:srgbClr val="FFCC66"/>
        </a:lt1>
        <a:dk2>
          <a:srgbClr val="971601"/>
        </a:dk2>
        <a:lt2>
          <a:srgbClr val="FFFFCC"/>
        </a:lt2>
        <a:accent1>
          <a:srgbClr val="00CC99"/>
        </a:accent1>
        <a:accent2>
          <a:srgbClr val="993366"/>
        </a:accent2>
        <a:accent3>
          <a:srgbClr val="C9ABAA"/>
        </a:accent3>
        <a:accent4>
          <a:srgbClr val="DAAE56"/>
        </a:accent4>
        <a:accent5>
          <a:srgbClr val="AAE2CA"/>
        </a:accent5>
        <a:accent6>
          <a:srgbClr val="8A2D5C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14617</TotalTime>
  <Words>3234</Words>
  <Application>Microsoft Office PowerPoint</Application>
  <PresentationFormat>Diavetítés a képernyőre (4:3 oldalarány)</PresentationFormat>
  <Paragraphs>317</Paragraphs>
  <Slides>29</Slides>
  <Notes>29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5" baseType="lpstr">
      <vt:lpstr>Aptos</vt:lpstr>
      <vt:lpstr>Arial</vt:lpstr>
      <vt:lpstr>Calibri</vt:lpstr>
      <vt:lpstr>Georgia</vt:lpstr>
      <vt:lpstr>Times New Roman</vt:lpstr>
      <vt:lpstr>Boldi ppt tema</vt:lpstr>
      <vt:lpstr>  AZ ENSZ VILÁGŰRBIZOTTSÁGA  (COPUOS)  ÉS MAGYARORSZÁG KAPCSOLATA A KEZDETEKTŐL 1979-IG  Ecsetvonások egy készülő portréhoz</vt:lpstr>
      <vt:lpstr>Rejtvény (kösse össze a csillagokat!)</vt:lpstr>
      <vt:lpstr>Hipotézis, kutatási kérdés</vt:lpstr>
      <vt:lpstr>A kutatás forrásairól és módszertanáról</vt:lpstr>
      <vt:lpstr>A kutatás forrásairól és módszertanáról</vt:lpstr>
      <vt:lpstr>Csak a rend kedvéért – az öt pillér</vt:lpstr>
      <vt:lpstr>A világpolitikai keret: verseny és együttműködés</vt:lpstr>
      <vt:lpstr>A SZU és az USA illegeti magát a fejlődő világ előtt</vt:lpstr>
      <vt:lpstr>Versenyhátrány</vt:lpstr>
      <vt:lpstr>Magyarország speciális helyzete 1956 után: a COPUOS tagság mint a Kádár rendszer legitimációja</vt:lpstr>
      <vt:lpstr>Magyarország – ENSZ kölcsönhatás a világűrjogban</vt:lpstr>
      <vt:lpstr>A szocialista tábor, különösen a SZU, azon belül a Szovjet Kommunista Párt akarata </vt:lpstr>
      <vt:lpstr>A szocialista tábor, különösen a SZU, azon belül a Szovjet Kommunista Párt akarata </vt:lpstr>
      <vt:lpstr>A szocialista tábor, különösen a SZU, azon belül a Szovjet Kommunista Párt akarata </vt:lpstr>
      <vt:lpstr>Háttérben a Párt  - MSZMP kontroll</vt:lpstr>
      <vt:lpstr>Háttérben a Párt</vt:lpstr>
      <vt:lpstr>A technokrata műszaki elit, a nemzetközi jogi szakma  és a politikai vezetés (párt- és állami vezetés) dinamikája</vt:lpstr>
      <vt:lpstr>A technokrata műszaki elit, a nemzetközi jogi szakma  és a politikai vezetés (párt- és állami vezetés) dinamikája</vt:lpstr>
      <vt:lpstr>A személyek szerepe – a dinamika alakítói </vt:lpstr>
      <vt:lpstr>A személyek szerepe – a dinamika alakítói  </vt:lpstr>
      <vt:lpstr>A személyek szerepe</vt:lpstr>
      <vt:lpstr>Haraszti György </vt:lpstr>
      <vt:lpstr>Magyarország – ENSZ kölcsönhatás</vt:lpstr>
      <vt:lpstr>A  kárfelelősségi (helytállási) egyezmény születése</vt:lpstr>
      <vt:lpstr>A  kárfelelősségi (helytállási) egyezmény születése</vt:lpstr>
      <vt:lpstr>A Hold megállapodás</vt:lpstr>
      <vt:lpstr>Következtetés - summa</vt:lpstr>
      <vt:lpstr>Hivatkozások</vt:lpstr>
      <vt:lpstr>Köszönöm a figyelmet!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International Refugee Law  Parts 4-7</dc:title>
  <dc:creator>User</dc:creator>
  <dc:description>Spell checked</dc:description>
  <cp:lastModifiedBy>Boldizsar Nagy</cp:lastModifiedBy>
  <cp:revision>1035</cp:revision>
  <cp:lastPrinted>2026-06-01T21:55:23Z</cp:lastPrinted>
  <dcterms:created xsi:type="dcterms:W3CDTF">2008-10-10T12:55:55Z</dcterms:created>
  <dcterms:modified xsi:type="dcterms:W3CDTF">2026-06-03T09:56:31Z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1.6.1.4122</vt:lpwstr>
  </property>
</Properties>
</file>