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767" r:id="rId2"/>
  </p:sldMasterIdLst>
  <p:notesMasterIdLst>
    <p:notesMasterId r:id="rId24"/>
  </p:notesMasterIdLst>
  <p:handoutMasterIdLst>
    <p:handoutMasterId r:id="rId25"/>
  </p:handoutMasterIdLst>
  <p:sldIdLst>
    <p:sldId id="463" r:id="rId3"/>
    <p:sldId id="742" r:id="rId4"/>
    <p:sldId id="743" r:id="rId5"/>
    <p:sldId id="744" r:id="rId6"/>
    <p:sldId id="745" r:id="rId7"/>
    <p:sldId id="741" r:id="rId8"/>
    <p:sldId id="630" r:id="rId9"/>
    <p:sldId id="609" r:id="rId10"/>
    <p:sldId id="610" r:id="rId11"/>
    <p:sldId id="746" r:id="rId12"/>
    <p:sldId id="748" r:id="rId13"/>
    <p:sldId id="612" r:id="rId14"/>
    <p:sldId id="634" r:id="rId15"/>
    <p:sldId id="635" r:id="rId16"/>
    <p:sldId id="643" r:id="rId17"/>
    <p:sldId id="644" r:id="rId18"/>
    <p:sldId id="645" r:id="rId19"/>
    <p:sldId id="750" r:id="rId20"/>
    <p:sldId id="749" r:id="rId21"/>
    <p:sldId id="747" r:id="rId22"/>
    <p:sldId id="476" r:id="rId23"/>
  </p:sldIdLst>
  <p:sldSz cx="9144000" cy="6858000" type="screen4x3"/>
  <p:notesSz cx="6797675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5C0000"/>
    <a:srgbClr val="420000"/>
    <a:srgbClr val="DFE0F9"/>
    <a:srgbClr val="CCCCFF"/>
    <a:srgbClr val="FFE2A7"/>
    <a:srgbClr val="FFCC66"/>
    <a:srgbClr val="FFC44F"/>
    <a:srgbClr val="06003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1" autoAdjust="0"/>
    <p:restoredTop sz="93441" autoAdjust="0"/>
  </p:normalViewPr>
  <p:slideViewPr>
    <p:cSldViewPr>
      <p:cViewPr varScale="1">
        <p:scale>
          <a:sx n="88" d="100"/>
          <a:sy n="88" d="100"/>
        </p:scale>
        <p:origin x="112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07" d="100"/>
          <a:sy n="107" d="100"/>
        </p:scale>
        <p:origin x="1983" y="-1971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25D86A4-6338-4D58-91B2-5C4901867B2E}" type="datetimeFigureOut">
              <a:rPr lang="hu-HU"/>
              <a:pPr>
                <a:defRPr/>
              </a:pPr>
              <a:t>2026. 06. 24.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30219"/>
            <a:ext cx="2945659" cy="496412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4" y="9430219"/>
            <a:ext cx="2945659" cy="496412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AD7F6E5-2408-43BE-A3C6-68C1B4A97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89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11.6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1.5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3.3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4.1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11.6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13.5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0.0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1.5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3.3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4.1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13.5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0.0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1.5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3.3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4.1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11.6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13.5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6T15:20:20.0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1" tIns="46060" rIns="92121" bIns="460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1" tIns="46060" rIns="92121" bIns="460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6706"/>
            <a:ext cx="4984962" cy="44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1" tIns="46060" rIns="92121" bIns="46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Click to edit Master text styles</a:t>
            </a:r>
          </a:p>
          <a:p>
            <a:pPr lvl="1"/>
            <a:r>
              <a:rPr lang="hu-HU" noProof="0"/>
              <a:t>Second level</a:t>
            </a:r>
          </a:p>
          <a:p>
            <a:pPr lvl="2"/>
            <a:r>
              <a:rPr lang="hu-HU" noProof="0"/>
              <a:t>Third level</a:t>
            </a:r>
          </a:p>
          <a:p>
            <a:pPr lvl="3"/>
            <a:r>
              <a:rPr lang="hu-HU" noProof="0"/>
              <a:t>Fourth level</a:t>
            </a:r>
          </a:p>
          <a:p>
            <a:pPr lvl="4"/>
            <a:r>
              <a:rPr lang="hu-HU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5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1" tIns="46060" rIns="92121" bIns="460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1" tIns="46060" rIns="92121" bIns="460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275B6A3-9EC9-4EE1-95A9-67A8F0F5D4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3305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369183X.2017.134822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4.png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29549-3207-4648-9FFF-00494DA629F9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70CB4-257B-E0F1-BF1C-B18FA6391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C38476D-EEA2-D93D-4EA0-F5FCC0976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EE352D7-F0F3-3359-5456-3B5D78370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Gibney, 2004:  he acknowledges that states may limit entry places in order to maintain a welfare state and to protect the values of a liberal democratic state. </a:t>
            </a:r>
            <a:br>
              <a:rPr lang="hu-HU"/>
            </a:br>
            <a:r>
              <a:rPr lang="hu-HU"/>
              <a:t>If there are limited places then choce must be made.</a:t>
            </a:r>
          </a:p>
          <a:p>
            <a:r>
              <a:rPr lang="hu-HU"/>
              <a:t>Refugees can not be assisted at homes, others, who would also come, can. So prefer refugees over the other neeedy (2004, p. 83 -4)</a:t>
            </a:r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FFDDEC-E342-F542-395D-4999D1ADA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90BF0-B366-4E92-B12B-441B371928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6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„</a:t>
            </a:r>
            <a:r>
              <a:rPr lang="en-US"/>
              <a:t>It is important to bear in mind that in its jurisprudence the Court has interpreted</a:t>
            </a:r>
            <a:r>
              <a:rPr lang="hu-HU"/>
              <a:t> </a:t>
            </a:r>
            <a:r>
              <a:rPr lang="en-US"/>
              <a:t>the inclusion of “other status” among the grounds of prohibited discrimination</a:t>
            </a:r>
            <a:r>
              <a:rPr lang="hu-HU"/>
              <a:t> </a:t>
            </a:r>
            <a:r>
              <a:rPr lang="en-US"/>
              <a:t>as including discrimination on the basis of nationality:</a:t>
            </a:r>
            <a:r>
              <a:rPr lang="hu-HU"/>
              <a:t> </a:t>
            </a:r>
            <a:r>
              <a:rPr lang="en-US"/>
              <a:t>According to the Court’s case-law, a difference of treatment is discriminatory, for</a:t>
            </a:r>
            <a:r>
              <a:rPr lang="hu-HU"/>
              <a:t> </a:t>
            </a:r>
            <a:r>
              <a:rPr lang="en-US"/>
              <a:t>the purposes of Article 14 (art. 14), if it ‘has no objective and reasonable justification’,</a:t>
            </a:r>
            <a:r>
              <a:rPr lang="hu-HU"/>
              <a:t> </a:t>
            </a:r>
            <a:r>
              <a:rPr lang="en-US"/>
              <a:t>that is, if it does not pursue a ‘legitimate aim’ or if there is not a ‘reasonable</a:t>
            </a:r>
            <a:r>
              <a:rPr lang="hu-HU"/>
              <a:t>  </a:t>
            </a:r>
            <a:r>
              <a:rPr lang="en-US"/>
              <a:t>relationship of proportionality between the means employed and the aim sought to</a:t>
            </a:r>
            <a:r>
              <a:rPr lang="hu-HU"/>
              <a:t> </a:t>
            </a:r>
            <a:r>
              <a:rPr lang="en-US"/>
              <a:t>be realised’. Moreover the Contracting States enjoy a certain margin of appreciation</a:t>
            </a:r>
            <a:r>
              <a:rPr lang="hu-HU"/>
              <a:t> </a:t>
            </a:r>
            <a:r>
              <a:rPr lang="en-US"/>
              <a:t>in assessing whether and to what extent differences in otherwise similar situations</a:t>
            </a:r>
            <a:r>
              <a:rPr lang="hu-HU"/>
              <a:t> </a:t>
            </a:r>
            <a:r>
              <a:rPr lang="en-US"/>
              <a:t>justify a different treatment. However, very weighty reasons would have to be put</a:t>
            </a:r>
            <a:r>
              <a:rPr lang="hu-HU"/>
              <a:t> </a:t>
            </a:r>
            <a:r>
              <a:rPr lang="en-US"/>
              <a:t>forward before the Court could regard a difference of treatment based exclusively</a:t>
            </a:r>
            <a:r>
              <a:rPr lang="hu-HU"/>
              <a:t> </a:t>
            </a:r>
            <a:r>
              <a:rPr lang="en-US"/>
              <a:t>on the ground of nationality as compatible with the Convention (paragraph 42)</a:t>
            </a:r>
            <a:r>
              <a:rPr lang="hu-HU"/>
              <a:t>53”</a:t>
            </a:r>
          </a:p>
          <a:p>
            <a:endParaRPr lang="hu-HU"/>
          </a:p>
          <a:p>
            <a:r>
              <a:rPr lang="en-GB"/>
              <a:t>53</a:t>
            </a:r>
            <a:r>
              <a:rPr lang="en-GB" i="1"/>
              <a:t>. Gaygusuz v. Austria, </a:t>
            </a:r>
            <a:r>
              <a:rPr lang="en-GB"/>
              <a:t>16 September 1996, application number 17371/90.</a:t>
            </a:r>
            <a:r>
              <a:rPr lang="hu-HU"/>
              <a:t> </a:t>
            </a:r>
          </a:p>
          <a:p>
            <a:r>
              <a:rPr lang="en-US"/>
              <a:t>The right to leave a country</a:t>
            </a:r>
          </a:p>
          <a:p>
            <a:r>
              <a:rPr lang="en-GB"/>
              <a:t>Issue Paper</a:t>
            </a:r>
            <a:r>
              <a:rPr lang="hu-HU"/>
              <a:t> </a:t>
            </a:r>
            <a:r>
              <a:rPr lang="en-US"/>
              <a:t>by the Council of Europe</a:t>
            </a:r>
            <a:r>
              <a:rPr lang="hu-HU"/>
              <a:t> </a:t>
            </a:r>
            <a:r>
              <a:rPr lang="en-GB"/>
              <a:t>Commissioner for Human Rights</a:t>
            </a:r>
          </a:p>
          <a:p>
            <a:r>
              <a:rPr lang="en-GB"/>
              <a:t>Council of Europe</a:t>
            </a:r>
            <a:r>
              <a:rPr lang="hu-HU"/>
              <a:t>, p. 38</a:t>
            </a:r>
            <a:endParaRPr lang="en-GB"/>
          </a:p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90BF0-B366-4E92-B12B-441B371928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86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90BF0-B366-4E92-B12B-441B371928F1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20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90BF0-B366-4E92-B12B-441B371928F1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122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90BF0-B366-4E92-B12B-441B371928F1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27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90BF0-B366-4E92-B12B-441B371928F1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DHL </a:t>
            </a:r>
            <a:r>
              <a:rPr lang="en-US"/>
              <a:t>500 flights per day from 250 dedicated aircraft </a:t>
            </a:r>
            <a:r>
              <a:rPr lang="hu-HU"/>
              <a:t> </a:t>
            </a:r>
          </a:p>
          <a:p>
            <a:r>
              <a:rPr lang="hu-HU"/>
              <a:t>500 flights 150 000 humans in an aircraft with 300 capacity</a:t>
            </a:r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90BF0-B366-4E92-B12B-441B371928F1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41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B7CB4-E6C3-92F5-3B66-40E488D47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0CD967B-B466-9BE1-3B00-9C0AF1272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D47BE17C-FD3E-6A9B-8EE3-35264D5B3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EB7A92B-4C06-9C0B-FD81-0A2D32816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90BF0-B366-4E92-B12B-441B371928F1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543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301FE4-F366-4C52-A53A-E524FC23590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3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24075" y="68263"/>
            <a:ext cx="5143500" cy="3859212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5B6A3-9EC9-4EE1-95A9-67A8F0F5D483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C25172E-6A82-CD2F-463E-361E417DF906}"/>
              </a:ext>
            </a:extLst>
          </p:cNvPr>
          <p:cNvSpPr txBox="1"/>
          <p:nvPr/>
        </p:nvSpPr>
        <p:spPr>
          <a:xfrm>
            <a:off x="1" y="-22305811"/>
            <a:ext cx="5199036" cy="1684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  <a:buNone/>
            </a:pPr>
            <a:r>
              <a:rPr lang="hu-HU" sz="1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Home</a:t>
            </a:r>
            <a:endParaRPr lang="en-GB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  <a:buNone/>
            </a:pP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en-GB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  <a:buNone/>
            </a:pP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leaves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unless</a:t>
            </a:r>
            <a:b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is the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mouth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of a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shark</a:t>
            </a:r>
            <a:b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only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run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for the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border</a:t>
            </a:r>
            <a:b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when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see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whole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city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running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as</a:t>
            </a:r>
            <a:r>
              <a:rPr lang="hu-HU" sz="1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well</a:t>
            </a:r>
            <a:endParaRPr lang="en-GB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  <a:buNone/>
            </a:pP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neighbors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running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faster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endParaRPr lang="en-GB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  <a:buNone/>
            </a:pP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breath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bloody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their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throats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the boy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went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school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with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who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kissed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dizzy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behind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the old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tin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factory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is holding a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gun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bigger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his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body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only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leave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when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won’t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let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stay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GB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  <a:buNone/>
            </a:pP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leaves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unless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chases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fire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under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feet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hot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blood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belly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it’s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not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something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ever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thought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of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doing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until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blade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burnt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threats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into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neck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and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even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then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carried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anthem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under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breath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only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tearing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up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passport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in an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airport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toilet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sobbing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as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each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mouthful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of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paper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made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it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clear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that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wouldn’t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be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going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back.</a:t>
            </a:r>
            <a:endParaRPr lang="en-GB" sz="10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  <a:buNone/>
            </a:pP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have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understand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,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that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no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puts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their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children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in a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boat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unless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water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is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safer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land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burns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their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palms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under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trains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beneath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carriages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spends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days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and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nights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in the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stomach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of a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truck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feeding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newspaper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unless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miles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travelled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means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something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more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journey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crawls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under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fences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wants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be beaten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pitied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chooses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refugee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camps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strip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searches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where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body is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left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aching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prison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,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because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prison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is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safer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a city of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fire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and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prison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guard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in the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night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is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better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a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truckload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of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men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who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look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like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father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could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take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it</a:t>
            </a:r>
            <a:br>
              <a:rPr lang="hu-HU" sz="10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could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stomach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it</a:t>
            </a:r>
            <a:b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skin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would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be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tough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enough</a:t>
            </a:r>
            <a:endParaRPr lang="en-GB" sz="9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  <a:buNone/>
            </a:pP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the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go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blacks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refugees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dirty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immigrants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asylum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seekers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sucking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our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country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dry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niggers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with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their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hands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out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they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smell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strange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savage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messed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up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their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country and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now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they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want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mess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ours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up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how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do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words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dirty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looks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roll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off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backs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maybe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because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blow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is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softer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a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limb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torn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off</a:t>
            </a:r>
            <a:endParaRPr lang="en-GB" sz="9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  <a:buNone/>
            </a:pP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or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words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are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more tender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fourteen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men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between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legs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or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insults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are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easier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swallow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rubble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bone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child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body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in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pieces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i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want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go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,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but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is 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mouth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of a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shark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is the barrel of 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gun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and no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would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leave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unless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chased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shore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unless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told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you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to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quicken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legs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leave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clothes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behind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crawl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through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desert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wade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through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oceans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drown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save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be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hunger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beg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forget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pride</a:t>
            </a:r>
            <a:br>
              <a:rPr lang="hu-HU" sz="9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survival</a:t>
            </a:r>
            <a:r>
              <a:rPr lang="hu-HU" sz="900" dirty="0">
                <a:effectLst/>
                <a:latin typeface="+mj-lt"/>
                <a:ea typeface="Times New Roman" panose="02020603050405020304" pitchFamily="18" charset="0"/>
              </a:rPr>
              <a:t> is more </a:t>
            </a:r>
            <a:r>
              <a:rPr lang="hu-HU" sz="900" dirty="0" err="1">
                <a:effectLst/>
                <a:latin typeface="+mj-lt"/>
                <a:ea typeface="Times New Roman" panose="02020603050405020304" pitchFamily="18" charset="0"/>
              </a:rPr>
              <a:t>important</a:t>
            </a:r>
            <a:endParaRPr lang="en-GB" sz="9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  <a:buNone/>
            </a:pP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no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one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leaves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until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is a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sweaty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voice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your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ear</a:t>
            </a:r>
            <a:b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saying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</a:t>
            </a:r>
            <a:b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leave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</a:t>
            </a:r>
            <a:b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run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away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from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me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now</a:t>
            </a:r>
            <a:b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dont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know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what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i’ve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become</a:t>
            </a:r>
            <a:b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but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i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know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that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anywhere</a:t>
            </a:r>
            <a:b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is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safer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9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than</a:t>
            </a:r>
            <a:r>
              <a:rPr lang="hu-HU" sz="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here</a:t>
            </a:r>
            <a:endParaRPr lang="en-GB" sz="9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2EA34DC-3B51-29FF-54AD-C07B7C2E4098}"/>
              </a:ext>
            </a:extLst>
          </p:cNvPr>
          <p:cNvSpPr txBox="1"/>
          <p:nvPr/>
        </p:nvSpPr>
        <p:spPr>
          <a:xfrm>
            <a:off x="158477" y="18498"/>
            <a:ext cx="3312368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/>
              <a:t>Home</a:t>
            </a:r>
            <a:endParaRPr lang="en-GB" sz="1000" dirty="0"/>
          </a:p>
          <a:p>
            <a:r>
              <a:rPr lang="hu-HU" sz="1000" dirty="0"/>
              <a:t> </a:t>
            </a:r>
            <a:endParaRPr lang="en-GB" sz="1000" dirty="0"/>
          </a:p>
          <a:p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leaves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r>
              <a:rPr lang="hu-HU" sz="1000" dirty="0"/>
              <a:t> </a:t>
            </a:r>
            <a:r>
              <a:rPr lang="hu-HU" sz="1000" dirty="0" err="1"/>
              <a:t>unless</a:t>
            </a:r>
            <a:br>
              <a:rPr lang="hu-HU" sz="1000" dirty="0"/>
            </a:br>
            <a:r>
              <a:rPr lang="hu-HU" sz="1000" dirty="0" err="1"/>
              <a:t>home</a:t>
            </a:r>
            <a:r>
              <a:rPr lang="hu-HU" sz="1000" dirty="0"/>
              <a:t> is the </a:t>
            </a:r>
            <a:r>
              <a:rPr lang="hu-HU" sz="1000" dirty="0" err="1"/>
              <a:t>mouth</a:t>
            </a:r>
            <a:r>
              <a:rPr lang="hu-HU" sz="1000" dirty="0"/>
              <a:t> of a </a:t>
            </a:r>
            <a:r>
              <a:rPr lang="hu-HU" sz="1000" dirty="0" err="1"/>
              <a:t>shark</a:t>
            </a:r>
            <a:br>
              <a:rPr lang="hu-HU" sz="1000" dirty="0"/>
            </a:b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only</a:t>
            </a:r>
            <a:r>
              <a:rPr lang="hu-HU" sz="1000" dirty="0"/>
              <a:t> </a:t>
            </a:r>
            <a:r>
              <a:rPr lang="hu-HU" sz="1000" dirty="0" err="1"/>
              <a:t>run</a:t>
            </a:r>
            <a:r>
              <a:rPr lang="hu-HU" sz="1000" dirty="0"/>
              <a:t> for the </a:t>
            </a:r>
            <a:r>
              <a:rPr lang="hu-HU" sz="1000" dirty="0" err="1"/>
              <a:t>border</a:t>
            </a:r>
            <a:br>
              <a:rPr lang="hu-HU" sz="1000" dirty="0"/>
            </a:br>
            <a:r>
              <a:rPr lang="hu-HU" sz="1000" dirty="0" err="1"/>
              <a:t>when</a:t>
            </a:r>
            <a:r>
              <a:rPr lang="hu-HU" sz="1000" dirty="0"/>
              <a:t> </a:t>
            </a: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see</a:t>
            </a:r>
            <a:r>
              <a:rPr lang="hu-HU" sz="1000" dirty="0"/>
              <a:t> the </a:t>
            </a:r>
            <a:r>
              <a:rPr lang="hu-HU" sz="1000" dirty="0" err="1"/>
              <a:t>whole</a:t>
            </a:r>
            <a:r>
              <a:rPr lang="hu-HU" sz="1000" dirty="0"/>
              <a:t> city </a:t>
            </a:r>
            <a:r>
              <a:rPr lang="hu-HU" sz="1000" dirty="0" err="1"/>
              <a:t>running</a:t>
            </a:r>
            <a:r>
              <a:rPr lang="hu-HU" sz="1000" dirty="0"/>
              <a:t> </a:t>
            </a:r>
            <a:r>
              <a:rPr lang="hu-HU" sz="1000" dirty="0" err="1"/>
              <a:t>as</a:t>
            </a:r>
            <a:r>
              <a:rPr lang="hu-HU" sz="1000" dirty="0"/>
              <a:t> </a:t>
            </a:r>
            <a:r>
              <a:rPr lang="hu-HU" sz="1000" dirty="0" err="1"/>
              <a:t>well</a:t>
            </a:r>
            <a:endParaRPr lang="en-GB" sz="1000" dirty="0"/>
          </a:p>
          <a:p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neighbors</a:t>
            </a:r>
            <a:r>
              <a:rPr lang="hu-HU" sz="1000" dirty="0"/>
              <a:t> </a:t>
            </a:r>
            <a:r>
              <a:rPr lang="hu-HU" sz="1000" dirty="0" err="1"/>
              <a:t>running</a:t>
            </a:r>
            <a:r>
              <a:rPr lang="hu-HU" sz="1000" dirty="0"/>
              <a:t> </a:t>
            </a:r>
            <a:r>
              <a:rPr lang="hu-HU" sz="1000" dirty="0" err="1"/>
              <a:t>faster</a:t>
            </a:r>
            <a:r>
              <a:rPr lang="hu-HU" sz="1000" dirty="0"/>
              <a:t> </a:t>
            </a:r>
            <a:r>
              <a:rPr lang="hu-HU" sz="1000" dirty="0" err="1"/>
              <a:t>than</a:t>
            </a:r>
            <a:r>
              <a:rPr lang="hu-HU" sz="1000" dirty="0"/>
              <a:t> </a:t>
            </a:r>
            <a:r>
              <a:rPr lang="hu-HU" sz="1000" dirty="0" err="1"/>
              <a:t>you</a:t>
            </a:r>
            <a:endParaRPr lang="en-GB" sz="1000" dirty="0"/>
          </a:p>
          <a:p>
            <a:r>
              <a:rPr lang="hu-HU" sz="1000" dirty="0" err="1"/>
              <a:t>breath</a:t>
            </a:r>
            <a:r>
              <a:rPr lang="hu-HU" sz="1000" dirty="0"/>
              <a:t> </a:t>
            </a:r>
            <a:r>
              <a:rPr lang="hu-HU" sz="1000" dirty="0" err="1"/>
              <a:t>bloody</a:t>
            </a:r>
            <a:r>
              <a:rPr lang="hu-HU" sz="1000" dirty="0"/>
              <a:t> in </a:t>
            </a:r>
            <a:r>
              <a:rPr lang="hu-HU" sz="1000" dirty="0" err="1"/>
              <a:t>their</a:t>
            </a:r>
            <a:r>
              <a:rPr lang="hu-HU" sz="1000" dirty="0"/>
              <a:t> </a:t>
            </a:r>
            <a:r>
              <a:rPr lang="hu-HU" sz="1000" dirty="0" err="1"/>
              <a:t>throats</a:t>
            </a:r>
            <a:br>
              <a:rPr lang="hu-HU" sz="1000" dirty="0"/>
            </a:br>
            <a:r>
              <a:rPr lang="hu-HU" sz="1000" dirty="0"/>
              <a:t>the boy </a:t>
            </a: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went</a:t>
            </a:r>
            <a:r>
              <a:rPr lang="hu-HU" sz="1000" dirty="0"/>
              <a:t> </a:t>
            </a:r>
            <a:r>
              <a:rPr lang="hu-HU" sz="1000" dirty="0" err="1"/>
              <a:t>to</a:t>
            </a:r>
            <a:r>
              <a:rPr lang="hu-HU" sz="1000" dirty="0"/>
              <a:t> </a:t>
            </a:r>
            <a:r>
              <a:rPr lang="hu-HU" sz="1000" dirty="0" err="1"/>
              <a:t>school</a:t>
            </a:r>
            <a:r>
              <a:rPr lang="hu-HU" sz="1000" dirty="0"/>
              <a:t> </a:t>
            </a:r>
            <a:r>
              <a:rPr lang="hu-HU" sz="1000" dirty="0" err="1"/>
              <a:t>with</a:t>
            </a:r>
            <a:br>
              <a:rPr lang="hu-HU" sz="1000" dirty="0"/>
            </a:br>
            <a:r>
              <a:rPr lang="hu-HU" sz="1000" dirty="0" err="1"/>
              <a:t>who</a:t>
            </a:r>
            <a:r>
              <a:rPr lang="hu-HU" sz="1000" dirty="0"/>
              <a:t> </a:t>
            </a:r>
            <a:r>
              <a:rPr lang="hu-HU" sz="1000" dirty="0" err="1"/>
              <a:t>kissed</a:t>
            </a:r>
            <a:r>
              <a:rPr lang="hu-HU" sz="1000" dirty="0"/>
              <a:t> </a:t>
            </a: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dizzy</a:t>
            </a:r>
            <a:r>
              <a:rPr lang="hu-HU" sz="1000" dirty="0"/>
              <a:t> </a:t>
            </a:r>
            <a:r>
              <a:rPr lang="hu-HU" sz="1000" dirty="0" err="1"/>
              <a:t>behind</a:t>
            </a:r>
            <a:r>
              <a:rPr lang="hu-HU" sz="1000" dirty="0"/>
              <a:t> the old </a:t>
            </a:r>
            <a:r>
              <a:rPr lang="hu-HU" sz="1000" dirty="0" err="1"/>
              <a:t>tin</a:t>
            </a:r>
            <a:r>
              <a:rPr lang="hu-HU" sz="1000" dirty="0"/>
              <a:t> </a:t>
            </a:r>
            <a:r>
              <a:rPr lang="hu-HU" sz="1000" dirty="0" err="1"/>
              <a:t>factory</a:t>
            </a:r>
            <a:br>
              <a:rPr lang="hu-HU" sz="1000" dirty="0"/>
            </a:br>
            <a:r>
              <a:rPr lang="hu-HU" sz="1000" dirty="0"/>
              <a:t>is holding a </a:t>
            </a:r>
            <a:r>
              <a:rPr lang="hu-HU" sz="1000" dirty="0" err="1"/>
              <a:t>gun</a:t>
            </a:r>
            <a:r>
              <a:rPr lang="hu-HU" sz="1000" dirty="0"/>
              <a:t> </a:t>
            </a:r>
            <a:r>
              <a:rPr lang="hu-HU" sz="1000" dirty="0" err="1"/>
              <a:t>bigger</a:t>
            </a:r>
            <a:r>
              <a:rPr lang="hu-HU" sz="1000" dirty="0"/>
              <a:t> </a:t>
            </a:r>
            <a:r>
              <a:rPr lang="hu-HU" sz="1000" dirty="0" err="1"/>
              <a:t>than</a:t>
            </a:r>
            <a:r>
              <a:rPr lang="hu-HU" sz="1000" dirty="0"/>
              <a:t> </a:t>
            </a:r>
            <a:r>
              <a:rPr lang="hu-HU" sz="1000" dirty="0" err="1"/>
              <a:t>his</a:t>
            </a:r>
            <a:r>
              <a:rPr lang="hu-HU" sz="1000" dirty="0"/>
              <a:t> body</a:t>
            </a:r>
            <a:br>
              <a:rPr lang="hu-HU" sz="1000" dirty="0"/>
            </a:b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only</a:t>
            </a:r>
            <a:r>
              <a:rPr lang="hu-HU" sz="1000" dirty="0"/>
              <a:t> </a:t>
            </a:r>
            <a:r>
              <a:rPr lang="hu-HU" sz="1000" dirty="0" err="1"/>
              <a:t>leave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br>
              <a:rPr lang="hu-HU" sz="1000" dirty="0"/>
            </a:br>
            <a:r>
              <a:rPr lang="hu-HU" sz="1000" dirty="0" err="1"/>
              <a:t>when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r>
              <a:rPr lang="hu-HU" sz="1000" dirty="0"/>
              <a:t> </a:t>
            </a:r>
            <a:r>
              <a:rPr lang="hu-HU" sz="1000" dirty="0" err="1"/>
              <a:t>won’t</a:t>
            </a:r>
            <a:r>
              <a:rPr lang="hu-HU" sz="1000" dirty="0"/>
              <a:t> </a:t>
            </a:r>
            <a:r>
              <a:rPr lang="hu-HU" sz="1000" dirty="0" err="1"/>
              <a:t>let</a:t>
            </a:r>
            <a:r>
              <a:rPr lang="hu-HU" sz="1000" dirty="0"/>
              <a:t> </a:t>
            </a: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stay</a:t>
            </a:r>
            <a:r>
              <a:rPr lang="hu-HU" sz="1000" dirty="0"/>
              <a:t>.</a:t>
            </a:r>
            <a:endParaRPr lang="en-GB" sz="1000" dirty="0"/>
          </a:p>
          <a:p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leaves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r>
              <a:rPr lang="hu-HU" sz="1000" dirty="0"/>
              <a:t> </a:t>
            </a:r>
            <a:r>
              <a:rPr lang="hu-HU" sz="1000" dirty="0" err="1"/>
              <a:t>unless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r>
              <a:rPr lang="hu-HU" sz="1000" dirty="0"/>
              <a:t> </a:t>
            </a:r>
            <a:r>
              <a:rPr lang="hu-HU" sz="1000" dirty="0" err="1"/>
              <a:t>chases</a:t>
            </a:r>
            <a:r>
              <a:rPr lang="hu-HU" sz="1000" dirty="0"/>
              <a:t> </a:t>
            </a:r>
            <a:r>
              <a:rPr lang="hu-HU" sz="1000" dirty="0" err="1"/>
              <a:t>you</a:t>
            </a:r>
            <a:br>
              <a:rPr lang="hu-HU" sz="1000" dirty="0"/>
            </a:br>
            <a:r>
              <a:rPr lang="hu-HU" sz="1000" dirty="0" err="1"/>
              <a:t>fire</a:t>
            </a:r>
            <a:r>
              <a:rPr lang="hu-HU" sz="1000" dirty="0"/>
              <a:t> </a:t>
            </a:r>
            <a:r>
              <a:rPr lang="hu-HU" sz="1000" dirty="0" err="1"/>
              <a:t>under</a:t>
            </a:r>
            <a:r>
              <a:rPr lang="hu-HU" sz="1000" dirty="0"/>
              <a:t> </a:t>
            </a:r>
            <a:r>
              <a:rPr lang="hu-HU" sz="1000" dirty="0" err="1"/>
              <a:t>feet</a:t>
            </a:r>
            <a:br>
              <a:rPr lang="hu-HU" sz="1000" dirty="0"/>
            </a:br>
            <a:r>
              <a:rPr lang="hu-HU" sz="1000" dirty="0"/>
              <a:t>hot </a:t>
            </a:r>
            <a:r>
              <a:rPr lang="hu-HU" sz="1000" dirty="0" err="1"/>
              <a:t>blood</a:t>
            </a:r>
            <a:r>
              <a:rPr lang="hu-HU" sz="1000" dirty="0"/>
              <a:t> in </a:t>
            </a: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belly</a:t>
            </a:r>
            <a:br>
              <a:rPr lang="hu-HU" sz="1000" dirty="0"/>
            </a:br>
            <a:r>
              <a:rPr lang="hu-HU" sz="1000" dirty="0" err="1"/>
              <a:t>it’s</a:t>
            </a:r>
            <a:r>
              <a:rPr lang="hu-HU" sz="1000" dirty="0"/>
              <a:t> </a:t>
            </a:r>
            <a:r>
              <a:rPr lang="hu-HU" sz="1000" dirty="0" err="1"/>
              <a:t>not</a:t>
            </a:r>
            <a:r>
              <a:rPr lang="hu-HU" sz="1000" dirty="0"/>
              <a:t> </a:t>
            </a:r>
            <a:r>
              <a:rPr lang="hu-HU" sz="1000" dirty="0" err="1"/>
              <a:t>something</a:t>
            </a:r>
            <a:r>
              <a:rPr lang="hu-HU" sz="1000" dirty="0"/>
              <a:t> </a:t>
            </a: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ever</a:t>
            </a:r>
            <a:r>
              <a:rPr lang="hu-HU" sz="1000" dirty="0"/>
              <a:t> </a:t>
            </a:r>
            <a:r>
              <a:rPr lang="hu-HU" sz="1000" dirty="0" err="1"/>
              <a:t>thought</a:t>
            </a:r>
            <a:r>
              <a:rPr lang="hu-HU" sz="1000" dirty="0"/>
              <a:t> of </a:t>
            </a:r>
            <a:r>
              <a:rPr lang="hu-HU" sz="1000" dirty="0" err="1"/>
              <a:t>doing</a:t>
            </a:r>
            <a:br>
              <a:rPr lang="hu-HU" sz="1000" dirty="0"/>
            </a:br>
            <a:r>
              <a:rPr lang="hu-HU" sz="1000" dirty="0" err="1"/>
              <a:t>until</a:t>
            </a:r>
            <a:r>
              <a:rPr lang="hu-HU" sz="1000" dirty="0"/>
              <a:t> the </a:t>
            </a:r>
            <a:r>
              <a:rPr lang="hu-HU" sz="1000" dirty="0" err="1"/>
              <a:t>blade</a:t>
            </a:r>
            <a:r>
              <a:rPr lang="hu-HU" sz="1000" dirty="0"/>
              <a:t> </a:t>
            </a:r>
            <a:r>
              <a:rPr lang="hu-HU" sz="1000" dirty="0" err="1"/>
              <a:t>burnt</a:t>
            </a:r>
            <a:r>
              <a:rPr lang="hu-HU" sz="1000" dirty="0"/>
              <a:t> </a:t>
            </a:r>
            <a:r>
              <a:rPr lang="hu-HU" sz="1000" dirty="0" err="1"/>
              <a:t>threats</a:t>
            </a:r>
            <a:r>
              <a:rPr lang="hu-HU" sz="1000" dirty="0"/>
              <a:t> </a:t>
            </a:r>
            <a:r>
              <a:rPr lang="hu-HU" sz="1000" dirty="0" err="1"/>
              <a:t>into</a:t>
            </a:r>
            <a:br>
              <a:rPr lang="hu-HU" sz="1000" dirty="0"/>
            </a:b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neck</a:t>
            </a:r>
            <a:br>
              <a:rPr lang="hu-HU" sz="1000" dirty="0"/>
            </a:br>
            <a:r>
              <a:rPr lang="hu-HU" sz="1000" dirty="0"/>
              <a:t>and </a:t>
            </a:r>
            <a:r>
              <a:rPr lang="hu-HU" sz="1000" dirty="0" err="1"/>
              <a:t>even</a:t>
            </a:r>
            <a:r>
              <a:rPr lang="hu-HU" sz="1000" dirty="0"/>
              <a:t> </a:t>
            </a:r>
            <a:r>
              <a:rPr lang="hu-HU" sz="1000" dirty="0" err="1"/>
              <a:t>then</a:t>
            </a:r>
            <a:r>
              <a:rPr lang="hu-HU" sz="1000" dirty="0"/>
              <a:t> </a:t>
            </a: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carried</a:t>
            </a:r>
            <a:r>
              <a:rPr lang="hu-HU" sz="1000" dirty="0"/>
              <a:t> the </a:t>
            </a:r>
            <a:r>
              <a:rPr lang="hu-HU" sz="1000" dirty="0" err="1"/>
              <a:t>anthem</a:t>
            </a:r>
            <a:r>
              <a:rPr lang="hu-HU" sz="1000" dirty="0"/>
              <a:t> </a:t>
            </a:r>
            <a:r>
              <a:rPr lang="hu-HU" sz="1000" dirty="0" err="1"/>
              <a:t>under</a:t>
            </a:r>
            <a:br>
              <a:rPr lang="hu-HU" sz="1000" dirty="0"/>
            </a:b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breath</a:t>
            </a:r>
            <a:br>
              <a:rPr lang="hu-HU" sz="1000" dirty="0"/>
            </a:br>
            <a:r>
              <a:rPr lang="hu-HU" sz="1000" dirty="0" err="1"/>
              <a:t>only</a:t>
            </a:r>
            <a:r>
              <a:rPr lang="hu-HU" sz="1000" dirty="0"/>
              <a:t> tearing </a:t>
            </a:r>
            <a:r>
              <a:rPr lang="hu-HU" sz="1000" dirty="0" err="1"/>
              <a:t>up</a:t>
            </a:r>
            <a:r>
              <a:rPr lang="hu-HU" sz="1000" dirty="0"/>
              <a:t> </a:t>
            </a: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passport</a:t>
            </a:r>
            <a:r>
              <a:rPr lang="hu-HU" sz="1000" dirty="0"/>
              <a:t> in an </a:t>
            </a:r>
            <a:r>
              <a:rPr lang="hu-HU" sz="1000" dirty="0" err="1"/>
              <a:t>airport</a:t>
            </a:r>
            <a:r>
              <a:rPr lang="hu-HU" sz="1000" dirty="0"/>
              <a:t> </a:t>
            </a:r>
            <a:r>
              <a:rPr lang="hu-HU" sz="1000" dirty="0" err="1"/>
              <a:t>toilet</a:t>
            </a:r>
            <a:br>
              <a:rPr lang="hu-HU" sz="1000" dirty="0"/>
            </a:br>
            <a:r>
              <a:rPr lang="hu-HU" sz="1000" dirty="0" err="1"/>
              <a:t>sobbing</a:t>
            </a:r>
            <a:r>
              <a:rPr lang="hu-HU" sz="1000" dirty="0"/>
              <a:t> </a:t>
            </a:r>
            <a:r>
              <a:rPr lang="hu-HU" sz="1000" dirty="0" err="1"/>
              <a:t>as</a:t>
            </a:r>
            <a:r>
              <a:rPr lang="hu-HU" sz="1000" dirty="0"/>
              <a:t> </a:t>
            </a:r>
            <a:r>
              <a:rPr lang="hu-HU" sz="1000" dirty="0" err="1"/>
              <a:t>each</a:t>
            </a:r>
            <a:r>
              <a:rPr lang="hu-HU" sz="1000" dirty="0"/>
              <a:t> </a:t>
            </a:r>
            <a:r>
              <a:rPr lang="hu-HU" sz="1000" dirty="0" err="1"/>
              <a:t>mouthful</a:t>
            </a:r>
            <a:r>
              <a:rPr lang="hu-HU" sz="1000" dirty="0"/>
              <a:t> of </a:t>
            </a:r>
            <a:r>
              <a:rPr lang="hu-HU" sz="1000" dirty="0" err="1"/>
              <a:t>paper</a:t>
            </a:r>
            <a:br>
              <a:rPr lang="hu-HU" sz="1000" dirty="0"/>
            </a:br>
            <a:r>
              <a:rPr lang="hu-HU" sz="1000" dirty="0" err="1"/>
              <a:t>made</a:t>
            </a:r>
            <a:r>
              <a:rPr lang="hu-HU" sz="1000" dirty="0"/>
              <a:t> </a:t>
            </a:r>
            <a:r>
              <a:rPr lang="hu-HU" sz="1000" dirty="0" err="1"/>
              <a:t>it</a:t>
            </a:r>
            <a:r>
              <a:rPr lang="hu-HU" sz="1000" dirty="0"/>
              <a:t> </a:t>
            </a:r>
            <a:r>
              <a:rPr lang="hu-HU" sz="1000" dirty="0" err="1"/>
              <a:t>clear</a:t>
            </a:r>
            <a:r>
              <a:rPr lang="hu-HU" sz="1000" dirty="0"/>
              <a:t> </a:t>
            </a:r>
            <a:r>
              <a:rPr lang="hu-HU" sz="1000" dirty="0" err="1"/>
              <a:t>that</a:t>
            </a:r>
            <a:r>
              <a:rPr lang="hu-HU" sz="1000" dirty="0"/>
              <a:t> </a:t>
            </a: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wouldn’t</a:t>
            </a:r>
            <a:r>
              <a:rPr lang="hu-HU" sz="1000" dirty="0"/>
              <a:t> be </a:t>
            </a:r>
            <a:r>
              <a:rPr lang="hu-HU" sz="1000" dirty="0" err="1"/>
              <a:t>going</a:t>
            </a:r>
            <a:r>
              <a:rPr lang="hu-HU" sz="1000" dirty="0"/>
              <a:t> back.</a:t>
            </a:r>
            <a:endParaRPr lang="en-GB" sz="1000" dirty="0"/>
          </a:p>
          <a:p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have</a:t>
            </a:r>
            <a:r>
              <a:rPr lang="hu-HU" sz="1000" dirty="0"/>
              <a:t> </a:t>
            </a:r>
            <a:r>
              <a:rPr lang="hu-HU" sz="1000" dirty="0" err="1"/>
              <a:t>to</a:t>
            </a:r>
            <a:r>
              <a:rPr lang="hu-HU" sz="1000" dirty="0"/>
              <a:t> </a:t>
            </a:r>
            <a:r>
              <a:rPr lang="hu-HU" sz="1000" dirty="0" err="1"/>
              <a:t>understand</a:t>
            </a:r>
            <a:r>
              <a:rPr lang="hu-HU" sz="1000" dirty="0"/>
              <a:t>,</a:t>
            </a:r>
            <a:br>
              <a:rPr lang="hu-HU" sz="1000" dirty="0"/>
            </a:br>
            <a:r>
              <a:rPr lang="hu-HU" sz="1000" dirty="0" err="1"/>
              <a:t>that</a:t>
            </a:r>
            <a:r>
              <a:rPr lang="hu-HU" sz="1000" dirty="0"/>
              <a:t> 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puts</a:t>
            </a:r>
            <a:r>
              <a:rPr lang="hu-HU" sz="1000" dirty="0"/>
              <a:t> </a:t>
            </a:r>
            <a:r>
              <a:rPr lang="hu-HU" sz="1000" dirty="0" err="1"/>
              <a:t>their</a:t>
            </a:r>
            <a:r>
              <a:rPr lang="hu-HU" sz="1000" dirty="0"/>
              <a:t> </a:t>
            </a:r>
            <a:r>
              <a:rPr lang="hu-HU" sz="1000" dirty="0" err="1"/>
              <a:t>children</a:t>
            </a:r>
            <a:r>
              <a:rPr lang="hu-HU" sz="1000" dirty="0"/>
              <a:t> in a </a:t>
            </a:r>
            <a:r>
              <a:rPr lang="hu-HU" sz="1000" dirty="0" err="1"/>
              <a:t>boat</a:t>
            </a:r>
            <a:br>
              <a:rPr lang="hu-HU" sz="1000" dirty="0"/>
            </a:br>
            <a:r>
              <a:rPr lang="hu-HU" sz="1000" dirty="0" err="1"/>
              <a:t>unless</a:t>
            </a:r>
            <a:r>
              <a:rPr lang="hu-HU" sz="1000" dirty="0"/>
              <a:t> the </a:t>
            </a:r>
            <a:r>
              <a:rPr lang="hu-HU" sz="1000" dirty="0" err="1"/>
              <a:t>water</a:t>
            </a:r>
            <a:r>
              <a:rPr lang="hu-HU" sz="1000" dirty="0"/>
              <a:t> is </a:t>
            </a:r>
            <a:r>
              <a:rPr lang="hu-HU" sz="1000" dirty="0" err="1"/>
              <a:t>safer</a:t>
            </a:r>
            <a:r>
              <a:rPr lang="hu-HU" sz="1000" dirty="0"/>
              <a:t> </a:t>
            </a:r>
            <a:r>
              <a:rPr lang="hu-HU" sz="1000" dirty="0" err="1"/>
              <a:t>than</a:t>
            </a:r>
            <a:r>
              <a:rPr lang="hu-HU" sz="1000" dirty="0"/>
              <a:t> the </a:t>
            </a:r>
            <a:r>
              <a:rPr lang="hu-HU" sz="1000" dirty="0" err="1"/>
              <a:t>land</a:t>
            </a:r>
            <a:br>
              <a:rPr lang="hu-HU" sz="1000" dirty="0"/>
            </a:br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burns</a:t>
            </a:r>
            <a:r>
              <a:rPr lang="hu-HU" sz="1000" dirty="0"/>
              <a:t> </a:t>
            </a:r>
            <a:r>
              <a:rPr lang="hu-HU" sz="1000" dirty="0" err="1"/>
              <a:t>their</a:t>
            </a:r>
            <a:r>
              <a:rPr lang="hu-HU" sz="1000" dirty="0"/>
              <a:t> </a:t>
            </a:r>
            <a:r>
              <a:rPr lang="hu-HU" sz="1000" dirty="0" err="1"/>
              <a:t>palms</a:t>
            </a:r>
            <a:br>
              <a:rPr lang="hu-HU" sz="1000" dirty="0"/>
            </a:br>
            <a:r>
              <a:rPr lang="hu-HU" sz="1000" dirty="0" err="1"/>
              <a:t>under</a:t>
            </a:r>
            <a:r>
              <a:rPr lang="hu-HU" sz="1000" dirty="0"/>
              <a:t> </a:t>
            </a:r>
            <a:r>
              <a:rPr lang="hu-HU" sz="1000" dirty="0" err="1"/>
              <a:t>trains</a:t>
            </a:r>
            <a:br>
              <a:rPr lang="hu-HU" sz="1000" dirty="0"/>
            </a:br>
            <a:r>
              <a:rPr lang="hu-HU" sz="1000" dirty="0" err="1"/>
              <a:t>beneath</a:t>
            </a:r>
            <a:r>
              <a:rPr lang="hu-HU" sz="1000" dirty="0"/>
              <a:t> </a:t>
            </a:r>
            <a:r>
              <a:rPr lang="hu-HU" sz="1000" dirty="0" err="1"/>
              <a:t>carriages</a:t>
            </a:r>
            <a:br>
              <a:rPr lang="hu-HU" sz="1000" dirty="0"/>
            </a:br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spends</a:t>
            </a:r>
            <a:r>
              <a:rPr lang="hu-HU" sz="1000" dirty="0"/>
              <a:t> </a:t>
            </a:r>
            <a:r>
              <a:rPr lang="hu-HU" sz="1000" dirty="0" err="1"/>
              <a:t>days</a:t>
            </a:r>
            <a:r>
              <a:rPr lang="hu-HU" sz="1000" dirty="0"/>
              <a:t> and </a:t>
            </a:r>
            <a:r>
              <a:rPr lang="hu-HU" sz="1000" dirty="0" err="1"/>
              <a:t>nights</a:t>
            </a:r>
            <a:r>
              <a:rPr lang="hu-HU" sz="1000" dirty="0"/>
              <a:t> in the </a:t>
            </a:r>
            <a:r>
              <a:rPr lang="hu-HU" sz="1000" dirty="0" err="1"/>
              <a:t>stomach</a:t>
            </a:r>
            <a:r>
              <a:rPr lang="hu-HU" sz="1000" dirty="0"/>
              <a:t> of a </a:t>
            </a:r>
            <a:r>
              <a:rPr lang="hu-HU" sz="1000" dirty="0" err="1"/>
              <a:t>truck</a:t>
            </a:r>
            <a:br>
              <a:rPr lang="hu-HU" sz="1000" dirty="0"/>
            </a:br>
            <a:r>
              <a:rPr lang="hu-HU" sz="1000" dirty="0" err="1"/>
              <a:t>feeding</a:t>
            </a:r>
            <a:r>
              <a:rPr lang="hu-HU" sz="1000" dirty="0"/>
              <a:t> </a:t>
            </a:r>
            <a:r>
              <a:rPr lang="hu-HU" sz="1000" dirty="0" err="1"/>
              <a:t>on</a:t>
            </a:r>
            <a:r>
              <a:rPr lang="hu-HU" sz="1000" dirty="0"/>
              <a:t> </a:t>
            </a:r>
            <a:r>
              <a:rPr lang="hu-HU" sz="1000" dirty="0" err="1"/>
              <a:t>newspaper</a:t>
            </a:r>
            <a:r>
              <a:rPr lang="hu-HU" sz="1000" dirty="0"/>
              <a:t> </a:t>
            </a:r>
            <a:r>
              <a:rPr lang="hu-HU" sz="1000" dirty="0" err="1"/>
              <a:t>unless</a:t>
            </a:r>
            <a:r>
              <a:rPr lang="hu-HU" sz="1000" dirty="0"/>
              <a:t> the </a:t>
            </a:r>
            <a:r>
              <a:rPr lang="hu-HU" sz="1000" dirty="0" err="1"/>
              <a:t>miles</a:t>
            </a:r>
            <a:r>
              <a:rPr lang="hu-HU" sz="1000" dirty="0"/>
              <a:t> </a:t>
            </a:r>
            <a:r>
              <a:rPr lang="hu-HU" sz="1000" dirty="0" err="1"/>
              <a:t>travelled</a:t>
            </a:r>
            <a:br>
              <a:rPr lang="hu-HU" sz="1000" dirty="0"/>
            </a:br>
            <a:r>
              <a:rPr lang="hu-HU" sz="1000" dirty="0" err="1"/>
              <a:t>means</a:t>
            </a:r>
            <a:r>
              <a:rPr lang="hu-HU" sz="1000" dirty="0"/>
              <a:t> </a:t>
            </a:r>
            <a:r>
              <a:rPr lang="hu-HU" sz="1000" dirty="0" err="1"/>
              <a:t>something</a:t>
            </a:r>
            <a:r>
              <a:rPr lang="hu-HU" sz="1000" dirty="0"/>
              <a:t> more </a:t>
            </a:r>
            <a:r>
              <a:rPr lang="hu-HU" sz="1000" dirty="0" err="1"/>
              <a:t>than</a:t>
            </a:r>
            <a:r>
              <a:rPr lang="hu-HU" sz="1000" dirty="0"/>
              <a:t> </a:t>
            </a:r>
            <a:r>
              <a:rPr lang="hu-HU" sz="1000" dirty="0" err="1"/>
              <a:t>journey</a:t>
            </a:r>
            <a:r>
              <a:rPr lang="hu-HU" sz="1000" dirty="0"/>
              <a:t>.</a:t>
            </a:r>
            <a:br>
              <a:rPr lang="hu-HU" sz="1000" dirty="0"/>
            </a:br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crawls</a:t>
            </a:r>
            <a:r>
              <a:rPr lang="hu-HU" sz="1000" dirty="0"/>
              <a:t> </a:t>
            </a:r>
            <a:r>
              <a:rPr lang="hu-HU" sz="1000" dirty="0" err="1"/>
              <a:t>under</a:t>
            </a:r>
            <a:r>
              <a:rPr lang="hu-HU" sz="1000" dirty="0"/>
              <a:t> </a:t>
            </a:r>
            <a:r>
              <a:rPr lang="hu-HU" sz="1000" dirty="0" err="1"/>
              <a:t>fences</a:t>
            </a:r>
            <a:br>
              <a:rPr lang="hu-HU" sz="1000" dirty="0"/>
            </a:br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wants</a:t>
            </a:r>
            <a:r>
              <a:rPr lang="hu-HU" sz="1000" dirty="0"/>
              <a:t> </a:t>
            </a:r>
            <a:r>
              <a:rPr lang="hu-HU" sz="1000" dirty="0" err="1"/>
              <a:t>to</a:t>
            </a:r>
            <a:r>
              <a:rPr lang="hu-HU" sz="1000" dirty="0"/>
              <a:t> be beaten</a:t>
            </a:r>
            <a:br>
              <a:rPr lang="hu-HU" sz="1000" dirty="0"/>
            </a:br>
            <a:r>
              <a:rPr lang="hu-HU" sz="1000" dirty="0" err="1"/>
              <a:t>pitied</a:t>
            </a:r>
            <a:br>
              <a:rPr lang="hu-HU" sz="1000" dirty="0"/>
            </a:br>
            <a:br>
              <a:rPr lang="hu-HU" sz="1000" dirty="0"/>
            </a:br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chooses</a:t>
            </a:r>
            <a:r>
              <a:rPr lang="hu-HU" sz="1000" dirty="0"/>
              <a:t> </a:t>
            </a:r>
            <a:r>
              <a:rPr lang="hu-HU" sz="1000" dirty="0" err="1"/>
              <a:t>refugee</a:t>
            </a:r>
            <a:r>
              <a:rPr lang="hu-HU" sz="1000" dirty="0"/>
              <a:t> </a:t>
            </a:r>
            <a:r>
              <a:rPr lang="hu-HU" sz="1000" dirty="0" err="1"/>
              <a:t>camps</a:t>
            </a:r>
            <a:br>
              <a:rPr lang="hu-HU" sz="1000" dirty="0"/>
            </a:br>
            <a:r>
              <a:rPr lang="hu-HU" sz="1000" dirty="0" err="1"/>
              <a:t>or</a:t>
            </a:r>
            <a:r>
              <a:rPr lang="hu-HU" sz="1000" dirty="0"/>
              <a:t> </a:t>
            </a:r>
            <a:r>
              <a:rPr lang="hu-HU" sz="1000" dirty="0" err="1"/>
              <a:t>strip</a:t>
            </a:r>
            <a:r>
              <a:rPr lang="hu-HU" sz="1000" dirty="0"/>
              <a:t> </a:t>
            </a:r>
            <a:r>
              <a:rPr lang="hu-HU" sz="1000" dirty="0" err="1"/>
              <a:t>searches</a:t>
            </a:r>
            <a:r>
              <a:rPr lang="hu-HU" sz="1000" dirty="0"/>
              <a:t> </a:t>
            </a:r>
            <a:r>
              <a:rPr lang="hu-HU" sz="1000" dirty="0" err="1"/>
              <a:t>where</a:t>
            </a:r>
            <a:r>
              <a:rPr lang="hu-HU" sz="1000" dirty="0"/>
              <a:t> </a:t>
            </a:r>
            <a:r>
              <a:rPr lang="hu-HU" sz="1000" dirty="0" err="1"/>
              <a:t>your</a:t>
            </a:r>
            <a:br>
              <a:rPr lang="hu-HU" sz="1000" dirty="0"/>
            </a:br>
            <a:r>
              <a:rPr lang="hu-HU" sz="1000" dirty="0"/>
              <a:t>body is </a:t>
            </a:r>
            <a:r>
              <a:rPr lang="hu-HU" sz="1000" dirty="0" err="1"/>
              <a:t>left</a:t>
            </a:r>
            <a:r>
              <a:rPr lang="hu-HU" sz="1000" dirty="0"/>
              <a:t> </a:t>
            </a:r>
            <a:r>
              <a:rPr lang="hu-HU" sz="1000" dirty="0" err="1"/>
              <a:t>aching</a:t>
            </a:r>
            <a:br>
              <a:rPr lang="hu-HU" sz="1000" dirty="0"/>
            </a:br>
            <a:r>
              <a:rPr lang="hu-HU" sz="1000" dirty="0" err="1"/>
              <a:t>or</a:t>
            </a:r>
            <a:r>
              <a:rPr lang="hu-HU" sz="1000" dirty="0"/>
              <a:t> </a:t>
            </a:r>
            <a:r>
              <a:rPr lang="hu-HU" sz="1000" dirty="0" err="1"/>
              <a:t>prison</a:t>
            </a:r>
            <a:r>
              <a:rPr lang="hu-HU" sz="1000" dirty="0"/>
              <a:t>,</a:t>
            </a:r>
            <a:br>
              <a:rPr lang="hu-HU" sz="1000" dirty="0"/>
            </a:br>
            <a:r>
              <a:rPr lang="hu-HU" sz="1000" dirty="0" err="1"/>
              <a:t>because</a:t>
            </a:r>
            <a:r>
              <a:rPr lang="hu-HU" sz="1000" dirty="0"/>
              <a:t> </a:t>
            </a:r>
            <a:r>
              <a:rPr lang="hu-HU" sz="1000" dirty="0" err="1"/>
              <a:t>prison</a:t>
            </a:r>
            <a:r>
              <a:rPr lang="hu-HU" sz="1000" dirty="0"/>
              <a:t> is </a:t>
            </a:r>
            <a:r>
              <a:rPr lang="hu-HU" sz="1000" dirty="0" err="1"/>
              <a:t>safer</a:t>
            </a:r>
            <a:br>
              <a:rPr lang="hu-HU" sz="1000" dirty="0"/>
            </a:br>
            <a:r>
              <a:rPr lang="hu-HU" sz="1000" dirty="0" err="1"/>
              <a:t>than</a:t>
            </a:r>
            <a:r>
              <a:rPr lang="hu-HU" sz="1000" dirty="0"/>
              <a:t> a city of </a:t>
            </a:r>
            <a:r>
              <a:rPr lang="hu-HU" sz="1000" dirty="0" err="1"/>
              <a:t>fire</a:t>
            </a:r>
            <a:br>
              <a:rPr lang="hu-HU" sz="1000" dirty="0"/>
            </a:br>
            <a:r>
              <a:rPr lang="hu-HU" sz="1000" dirty="0"/>
              <a:t>and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prison</a:t>
            </a:r>
            <a:r>
              <a:rPr lang="hu-HU" sz="1000" dirty="0"/>
              <a:t> </a:t>
            </a:r>
            <a:r>
              <a:rPr lang="hu-HU" sz="1000" dirty="0" err="1"/>
              <a:t>guard</a:t>
            </a:r>
            <a:br>
              <a:rPr lang="hu-HU" sz="1000" dirty="0"/>
            </a:br>
            <a:r>
              <a:rPr lang="hu-HU" sz="1000" dirty="0"/>
              <a:t>in the </a:t>
            </a:r>
            <a:r>
              <a:rPr lang="hu-HU" sz="1000" dirty="0" err="1"/>
              <a:t>night</a:t>
            </a:r>
            <a:br>
              <a:rPr lang="hu-HU" sz="1000" dirty="0"/>
            </a:br>
            <a:r>
              <a:rPr lang="hu-HU" sz="1000" dirty="0"/>
              <a:t>is </a:t>
            </a:r>
            <a:r>
              <a:rPr lang="hu-HU" sz="1000" dirty="0" err="1"/>
              <a:t>better</a:t>
            </a:r>
            <a:r>
              <a:rPr lang="hu-HU" sz="1000" dirty="0"/>
              <a:t> </a:t>
            </a:r>
            <a:r>
              <a:rPr lang="hu-HU" sz="1000" dirty="0" err="1"/>
              <a:t>than</a:t>
            </a:r>
            <a:r>
              <a:rPr lang="hu-HU" sz="1000" dirty="0"/>
              <a:t> a </a:t>
            </a:r>
            <a:r>
              <a:rPr lang="hu-HU" sz="1000" dirty="0" err="1"/>
              <a:t>truckload</a:t>
            </a:r>
            <a:br>
              <a:rPr lang="hu-HU" sz="1000" dirty="0"/>
            </a:br>
            <a:r>
              <a:rPr lang="hu-HU" sz="1000" dirty="0"/>
              <a:t>of </a:t>
            </a:r>
            <a:r>
              <a:rPr lang="hu-HU" sz="1000" dirty="0" err="1"/>
              <a:t>men</a:t>
            </a:r>
            <a:r>
              <a:rPr lang="hu-HU" sz="1000" dirty="0"/>
              <a:t> </a:t>
            </a:r>
            <a:r>
              <a:rPr lang="hu-HU" sz="1000" dirty="0" err="1"/>
              <a:t>who</a:t>
            </a:r>
            <a:r>
              <a:rPr lang="hu-HU" sz="1000" dirty="0"/>
              <a:t> </a:t>
            </a:r>
            <a:r>
              <a:rPr lang="hu-HU" sz="1000" dirty="0" err="1"/>
              <a:t>look</a:t>
            </a:r>
            <a:r>
              <a:rPr lang="hu-HU" sz="1000" dirty="0"/>
              <a:t> like </a:t>
            </a: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father</a:t>
            </a:r>
            <a:br>
              <a:rPr lang="hu-HU" sz="1000" dirty="0"/>
            </a:br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could</a:t>
            </a:r>
            <a:r>
              <a:rPr lang="hu-HU" sz="1000" dirty="0"/>
              <a:t> </a:t>
            </a:r>
            <a:r>
              <a:rPr lang="hu-HU" sz="1000" dirty="0" err="1"/>
              <a:t>take</a:t>
            </a:r>
            <a:r>
              <a:rPr lang="hu-HU" sz="1000" dirty="0"/>
              <a:t> </a:t>
            </a:r>
            <a:r>
              <a:rPr lang="hu-HU" sz="1000" dirty="0" err="1"/>
              <a:t>it</a:t>
            </a:r>
            <a:br>
              <a:rPr lang="hu-HU" sz="1000" dirty="0"/>
            </a:br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could</a:t>
            </a:r>
            <a:r>
              <a:rPr lang="hu-HU" sz="1000" dirty="0"/>
              <a:t> </a:t>
            </a:r>
            <a:r>
              <a:rPr lang="hu-HU" sz="1000" dirty="0" err="1"/>
              <a:t>stomach</a:t>
            </a:r>
            <a:r>
              <a:rPr lang="hu-HU" sz="1000" dirty="0"/>
              <a:t> </a:t>
            </a:r>
            <a:r>
              <a:rPr lang="hu-HU" sz="1000" dirty="0" err="1"/>
              <a:t>it</a:t>
            </a:r>
            <a:br>
              <a:rPr lang="hu-HU" sz="1000" dirty="0"/>
            </a:br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skin</a:t>
            </a:r>
            <a:r>
              <a:rPr lang="hu-HU" sz="1000" dirty="0"/>
              <a:t> </a:t>
            </a:r>
            <a:r>
              <a:rPr lang="hu-HU" sz="1000" dirty="0" err="1"/>
              <a:t>would</a:t>
            </a:r>
            <a:r>
              <a:rPr lang="hu-HU" sz="1000" dirty="0"/>
              <a:t> be </a:t>
            </a:r>
            <a:r>
              <a:rPr lang="hu-HU" sz="1000" dirty="0" err="1"/>
              <a:t>tough</a:t>
            </a:r>
            <a:r>
              <a:rPr lang="hu-HU" sz="1000" dirty="0"/>
              <a:t> </a:t>
            </a:r>
            <a:r>
              <a:rPr lang="hu-HU" sz="1000" dirty="0" err="1"/>
              <a:t>enough</a:t>
            </a:r>
            <a:endParaRPr lang="en-GB" sz="1000" dirty="0"/>
          </a:p>
          <a:p>
            <a:r>
              <a:rPr lang="hu-HU" sz="1000" dirty="0"/>
              <a:t>the</a:t>
            </a:r>
            <a:br>
              <a:rPr lang="hu-HU" sz="1000" dirty="0"/>
            </a:br>
            <a:r>
              <a:rPr lang="hu-HU" sz="1000" dirty="0"/>
              <a:t>go </a:t>
            </a:r>
            <a:r>
              <a:rPr lang="hu-HU" sz="1000" dirty="0" err="1"/>
              <a:t>home</a:t>
            </a:r>
            <a:r>
              <a:rPr lang="hu-HU" sz="1000" dirty="0"/>
              <a:t> </a:t>
            </a:r>
            <a:r>
              <a:rPr lang="hu-HU" sz="1000" dirty="0" err="1"/>
              <a:t>blacks</a:t>
            </a:r>
            <a:br>
              <a:rPr lang="hu-HU" sz="1000" dirty="0"/>
            </a:br>
            <a:r>
              <a:rPr lang="hu-HU" sz="1000" dirty="0" err="1"/>
              <a:t>refugees</a:t>
            </a:r>
            <a:br>
              <a:rPr lang="hu-HU" sz="1000" dirty="0"/>
            </a:br>
            <a:r>
              <a:rPr lang="hu-HU" sz="1000" dirty="0" err="1"/>
              <a:t>dirty</a:t>
            </a:r>
            <a:r>
              <a:rPr lang="hu-HU" sz="1000" dirty="0"/>
              <a:t> </a:t>
            </a:r>
            <a:r>
              <a:rPr lang="hu-HU" sz="1000" dirty="0" err="1"/>
              <a:t>immigrants</a:t>
            </a:r>
            <a:br>
              <a:rPr lang="hu-HU" sz="1000" dirty="0"/>
            </a:br>
            <a:r>
              <a:rPr lang="hu-HU" sz="1000" dirty="0" err="1"/>
              <a:t>asylum</a:t>
            </a:r>
            <a:r>
              <a:rPr lang="hu-HU" sz="1000" dirty="0"/>
              <a:t> </a:t>
            </a:r>
            <a:r>
              <a:rPr lang="hu-HU" sz="1000" dirty="0" err="1"/>
              <a:t>seekers</a:t>
            </a:r>
            <a:br>
              <a:rPr lang="hu-HU" sz="1000" dirty="0"/>
            </a:br>
            <a:r>
              <a:rPr lang="hu-HU" sz="1000" dirty="0" err="1"/>
              <a:t>sucking</a:t>
            </a:r>
            <a:r>
              <a:rPr lang="hu-HU" sz="1000" dirty="0"/>
              <a:t> </a:t>
            </a:r>
            <a:r>
              <a:rPr lang="hu-HU" sz="1000" dirty="0" err="1"/>
              <a:t>our</a:t>
            </a:r>
            <a:r>
              <a:rPr lang="hu-HU" sz="1000" dirty="0"/>
              <a:t> country </a:t>
            </a:r>
            <a:r>
              <a:rPr lang="hu-HU" sz="1000" dirty="0" err="1"/>
              <a:t>dry</a:t>
            </a:r>
            <a:br>
              <a:rPr lang="hu-HU" sz="1000" dirty="0"/>
            </a:br>
            <a:r>
              <a:rPr lang="hu-HU" sz="1000" dirty="0" err="1"/>
              <a:t>niggers</a:t>
            </a:r>
            <a:r>
              <a:rPr lang="hu-HU" sz="1000" dirty="0"/>
              <a:t> </a:t>
            </a:r>
            <a:r>
              <a:rPr lang="hu-HU" sz="1000" dirty="0" err="1"/>
              <a:t>with</a:t>
            </a:r>
            <a:r>
              <a:rPr lang="hu-HU" sz="1000" dirty="0"/>
              <a:t> </a:t>
            </a:r>
            <a:r>
              <a:rPr lang="hu-HU" sz="1000" dirty="0" err="1"/>
              <a:t>their</a:t>
            </a:r>
            <a:r>
              <a:rPr lang="hu-HU" sz="1000" dirty="0"/>
              <a:t> </a:t>
            </a:r>
            <a:r>
              <a:rPr lang="hu-HU" sz="1000" dirty="0" err="1"/>
              <a:t>hands</a:t>
            </a:r>
            <a:r>
              <a:rPr lang="hu-HU" sz="1000" dirty="0"/>
              <a:t> out</a:t>
            </a:r>
            <a:br>
              <a:rPr lang="hu-HU" sz="1000" dirty="0"/>
            </a:br>
            <a:r>
              <a:rPr lang="hu-HU" sz="1000" dirty="0" err="1"/>
              <a:t>they</a:t>
            </a:r>
            <a:r>
              <a:rPr lang="hu-HU" sz="1000" dirty="0"/>
              <a:t> </a:t>
            </a:r>
            <a:r>
              <a:rPr lang="hu-HU" sz="1000" dirty="0" err="1"/>
              <a:t>smell</a:t>
            </a:r>
            <a:r>
              <a:rPr lang="hu-HU" sz="1000" dirty="0"/>
              <a:t> </a:t>
            </a:r>
            <a:r>
              <a:rPr lang="hu-HU" sz="1000" dirty="0" err="1"/>
              <a:t>strange</a:t>
            </a:r>
            <a:br>
              <a:rPr lang="hu-HU" sz="1000" dirty="0"/>
            </a:br>
            <a:r>
              <a:rPr lang="hu-HU" sz="1000" dirty="0" err="1"/>
              <a:t>savage</a:t>
            </a:r>
            <a:br>
              <a:rPr lang="hu-HU" sz="1000" dirty="0"/>
            </a:br>
            <a:r>
              <a:rPr lang="hu-HU" sz="1000" dirty="0" err="1"/>
              <a:t>messed</a:t>
            </a:r>
            <a:r>
              <a:rPr lang="hu-HU" sz="1000" dirty="0"/>
              <a:t> </a:t>
            </a:r>
            <a:r>
              <a:rPr lang="hu-HU" sz="1000" dirty="0" err="1"/>
              <a:t>up</a:t>
            </a:r>
            <a:r>
              <a:rPr lang="hu-HU" sz="1000" dirty="0"/>
              <a:t> </a:t>
            </a:r>
            <a:r>
              <a:rPr lang="hu-HU" sz="1000" dirty="0" err="1"/>
              <a:t>their</a:t>
            </a:r>
            <a:r>
              <a:rPr lang="hu-HU" sz="1000" dirty="0"/>
              <a:t> country and </a:t>
            </a:r>
            <a:r>
              <a:rPr lang="hu-HU" sz="1000" dirty="0" err="1"/>
              <a:t>now</a:t>
            </a:r>
            <a:r>
              <a:rPr lang="hu-HU" sz="1000" dirty="0"/>
              <a:t> </a:t>
            </a:r>
            <a:r>
              <a:rPr lang="hu-HU" sz="1000" dirty="0" err="1"/>
              <a:t>they</a:t>
            </a:r>
            <a:r>
              <a:rPr lang="hu-HU" sz="1000" dirty="0"/>
              <a:t> </a:t>
            </a:r>
            <a:r>
              <a:rPr lang="hu-HU" sz="1000" dirty="0" err="1"/>
              <a:t>want</a:t>
            </a:r>
            <a:br>
              <a:rPr lang="hu-HU" sz="1000" dirty="0"/>
            </a:br>
            <a:r>
              <a:rPr lang="hu-HU" sz="1000" dirty="0" err="1"/>
              <a:t>to</a:t>
            </a:r>
            <a:r>
              <a:rPr lang="hu-HU" sz="1000" dirty="0"/>
              <a:t> </a:t>
            </a:r>
            <a:r>
              <a:rPr lang="hu-HU" sz="1000" dirty="0" err="1"/>
              <a:t>mess</a:t>
            </a:r>
            <a:r>
              <a:rPr lang="hu-HU" sz="1000" dirty="0"/>
              <a:t> </a:t>
            </a:r>
            <a:r>
              <a:rPr lang="hu-HU" sz="1000" dirty="0" err="1"/>
              <a:t>ours</a:t>
            </a:r>
            <a:r>
              <a:rPr lang="hu-HU" sz="1000" dirty="0"/>
              <a:t> </a:t>
            </a:r>
            <a:r>
              <a:rPr lang="hu-HU" sz="1000" dirty="0" err="1"/>
              <a:t>up</a:t>
            </a:r>
            <a:endParaRPr lang="en-US" sz="10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A123A8D-04FE-30C2-DB04-FA2AC666AA38}"/>
              </a:ext>
            </a:extLst>
          </p:cNvPr>
          <p:cNvSpPr txBox="1"/>
          <p:nvPr/>
        </p:nvSpPr>
        <p:spPr>
          <a:xfrm>
            <a:off x="3355927" y="3811984"/>
            <a:ext cx="3283271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hu-HU" sz="1000" dirty="0"/>
            </a:br>
            <a:r>
              <a:rPr lang="hu-HU" sz="1000" dirty="0" err="1"/>
              <a:t>how</a:t>
            </a:r>
            <a:r>
              <a:rPr lang="hu-HU" sz="1000" dirty="0"/>
              <a:t> </a:t>
            </a:r>
            <a:r>
              <a:rPr lang="hu-HU" sz="1000" dirty="0" err="1"/>
              <a:t>do</a:t>
            </a:r>
            <a:r>
              <a:rPr lang="hu-HU" sz="1000" dirty="0"/>
              <a:t> the </a:t>
            </a:r>
            <a:r>
              <a:rPr lang="hu-HU" sz="1000" dirty="0" err="1"/>
              <a:t>words</a:t>
            </a:r>
            <a:br>
              <a:rPr lang="hu-HU" sz="1000" dirty="0"/>
            </a:br>
            <a:r>
              <a:rPr lang="hu-HU" sz="1000" dirty="0"/>
              <a:t>the </a:t>
            </a:r>
            <a:r>
              <a:rPr lang="hu-HU" sz="1000" dirty="0" err="1"/>
              <a:t>dirty</a:t>
            </a:r>
            <a:r>
              <a:rPr lang="hu-HU" sz="1000" dirty="0"/>
              <a:t> </a:t>
            </a:r>
            <a:r>
              <a:rPr lang="hu-HU" sz="1000" dirty="0" err="1"/>
              <a:t>looks</a:t>
            </a:r>
            <a:br>
              <a:rPr lang="hu-HU" sz="1000" dirty="0"/>
            </a:br>
            <a:r>
              <a:rPr lang="hu-HU" sz="1000" dirty="0"/>
              <a:t>roll </a:t>
            </a:r>
            <a:r>
              <a:rPr lang="hu-HU" sz="1000" dirty="0" err="1"/>
              <a:t>off</a:t>
            </a:r>
            <a:r>
              <a:rPr lang="hu-HU" sz="1000" dirty="0"/>
              <a:t> </a:t>
            </a: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backs</a:t>
            </a:r>
            <a:br>
              <a:rPr lang="hu-HU" sz="1000" dirty="0"/>
            </a:br>
            <a:r>
              <a:rPr lang="hu-HU" sz="1000" dirty="0" err="1"/>
              <a:t>maybe</a:t>
            </a:r>
            <a:r>
              <a:rPr lang="hu-HU" sz="1000" dirty="0"/>
              <a:t> </a:t>
            </a:r>
            <a:r>
              <a:rPr lang="hu-HU" sz="1000" dirty="0" err="1"/>
              <a:t>because</a:t>
            </a:r>
            <a:r>
              <a:rPr lang="hu-HU" sz="1000" dirty="0"/>
              <a:t> the </a:t>
            </a:r>
            <a:r>
              <a:rPr lang="hu-HU" sz="1000" dirty="0" err="1"/>
              <a:t>blow</a:t>
            </a:r>
            <a:r>
              <a:rPr lang="hu-HU" sz="1000" dirty="0"/>
              <a:t> is </a:t>
            </a:r>
            <a:r>
              <a:rPr lang="hu-HU" sz="1000" dirty="0" err="1"/>
              <a:t>softer</a:t>
            </a:r>
            <a:br>
              <a:rPr lang="hu-HU" sz="1000" dirty="0"/>
            </a:br>
            <a:r>
              <a:rPr lang="hu-HU" sz="1000" dirty="0" err="1"/>
              <a:t>than</a:t>
            </a:r>
            <a:r>
              <a:rPr lang="hu-HU" sz="1000" dirty="0"/>
              <a:t> a </a:t>
            </a:r>
            <a:r>
              <a:rPr lang="hu-HU" sz="1000" dirty="0" err="1"/>
              <a:t>limb</a:t>
            </a:r>
            <a:r>
              <a:rPr lang="hu-HU" sz="1000" dirty="0"/>
              <a:t> </a:t>
            </a:r>
            <a:r>
              <a:rPr lang="hu-HU" sz="1000" dirty="0" err="1"/>
              <a:t>torn</a:t>
            </a:r>
            <a:r>
              <a:rPr lang="hu-HU" sz="1000" dirty="0"/>
              <a:t> </a:t>
            </a:r>
            <a:r>
              <a:rPr lang="hu-HU" sz="1000" dirty="0" err="1"/>
              <a:t>off</a:t>
            </a:r>
            <a:endParaRPr lang="en-GB" sz="1000" dirty="0"/>
          </a:p>
          <a:p>
            <a:r>
              <a:rPr lang="hu-HU" sz="1000" dirty="0" err="1"/>
              <a:t>or</a:t>
            </a:r>
            <a:r>
              <a:rPr lang="hu-HU" sz="1000" dirty="0"/>
              <a:t> the </a:t>
            </a:r>
            <a:r>
              <a:rPr lang="hu-HU" sz="1000" dirty="0" err="1"/>
              <a:t>words</a:t>
            </a:r>
            <a:r>
              <a:rPr lang="hu-HU" sz="1000" dirty="0"/>
              <a:t> </a:t>
            </a:r>
            <a:r>
              <a:rPr lang="hu-HU" sz="1000" dirty="0" err="1"/>
              <a:t>are</a:t>
            </a:r>
            <a:r>
              <a:rPr lang="hu-HU" sz="1000" dirty="0"/>
              <a:t> more tender</a:t>
            </a:r>
            <a:br>
              <a:rPr lang="hu-HU" sz="1000" dirty="0"/>
            </a:br>
            <a:r>
              <a:rPr lang="hu-HU" sz="1000" dirty="0" err="1"/>
              <a:t>than</a:t>
            </a:r>
            <a:r>
              <a:rPr lang="hu-HU" sz="1000" dirty="0"/>
              <a:t> </a:t>
            </a:r>
            <a:r>
              <a:rPr lang="hu-HU" sz="1000" dirty="0" err="1"/>
              <a:t>fourteen</a:t>
            </a:r>
            <a:r>
              <a:rPr lang="hu-HU" sz="1000" dirty="0"/>
              <a:t> </a:t>
            </a:r>
            <a:r>
              <a:rPr lang="hu-HU" sz="1000" dirty="0" err="1"/>
              <a:t>men</a:t>
            </a:r>
            <a:r>
              <a:rPr lang="hu-HU" sz="1000" dirty="0"/>
              <a:t> between</a:t>
            </a:r>
            <a:br>
              <a:rPr lang="hu-HU" sz="1000" dirty="0"/>
            </a:b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legs</a:t>
            </a:r>
            <a:br>
              <a:rPr lang="hu-HU" sz="1000" dirty="0"/>
            </a:br>
            <a:r>
              <a:rPr lang="hu-HU" sz="1000" dirty="0" err="1"/>
              <a:t>or</a:t>
            </a:r>
            <a:r>
              <a:rPr lang="hu-HU" sz="1000" dirty="0"/>
              <a:t> the </a:t>
            </a:r>
            <a:r>
              <a:rPr lang="hu-HU" sz="1000" dirty="0" err="1"/>
              <a:t>insults</a:t>
            </a:r>
            <a:r>
              <a:rPr lang="hu-HU" sz="1000" dirty="0"/>
              <a:t> </a:t>
            </a:r>
            <a:r>
              <a:rPr lang="hu-HU" sz="1000" dirty="0" err="1"/>
              <a:t>are</a:t>
            </a:r>
            <a:r>
              <a:rPr lang="hu-HU" sz="1000" dirty="0"/>
              <a:t> </a:t>
            </a:r>
            <a:r>
              <a:rPr lang="hu-HU" sz="1000" dirty="0" err="1"/>
              <a:t>easier</a:t>
            </a:r>
            <a:br>
              <a:rPr lang="hu-HU" sz="1000" dirty="0"/>
            </a:br>
            <a:r>
              <a:rPr lang="hu-HU" sz="1000" dirty="0" err="1"/>
              <a:t>to</a:t>
            </a:r>
            <a:r>
              <a:rPr lang="hu-HU" sz="1000" dirty="0"/>
              <a:t> </a:t>
            </a:r>
            <a:r>
              <a:rPr lang="hu-HU" sz="1000" dirty="0" err="1"/>
              <a:t>swallow</a:t>
            </a:r>
            <a:br>
              <a:rPr lang="hu-HU" sz="1000" dirty="0"/>
            </a:br>
            <a:r>
              <a:rPr lang="hu-HU" sz="1000" dirty="0" err="1"/>
              <a:t>than</a:t>
            </a:r>
            <a:r>
              <a:rPr lang="hu-HU" sz="1000" dirty="0"/>
              <a:t> </a:t>
            </a:r>
            <a:r>
              <a:rPr lang="hu-HU" sz="1000" dirty="0" err="1"/>
              <a:t>rubble</a:t>
            </a:r>
            <a:br>
              <a:rPr lang="hu-HU" sz="1000" dirty="0"/>
            </a:br>
            <a:r>
              <a:rPr lang="hu-HU" sz="1000" dirty="0" err="1"/>
              <a:t>than</a:t>
            </a:r>
            <a:r>
              <a:rPr lang="hu-HU" sz="1000" dirty="0"/>
              <a:t> </a:t>
            </a:r>
            <a:r>
              <a:rPr lang="hu-HU" sz="1000" dirty="0" err="1"/>
              <a:t>bone</a:t>
            </a:r>
            <a:br>
              <a:rPr lang="hu-HU" sz="1000" dirty="0"/>
            </a:br>
            <a:r>
              <a:rPr lang="hu-HU" sz="1000" dirty="0" err="1"/>
              <a:t>than</a:t>
            </a:r>
            <a:r>
              <a:rPr lang="hu-HU" sz="1000" dirty="0"/>
              <a:t> </a:t>
            </a: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child</a:t>
            </a:r>
            <a:r>
              <a:rPr lang="hu-HU" sz="1000" dirty="0"/>
              <a:t> body</a:t>
            </a:r>
            <a:br>
              <a:rPr lang="hu-HU" sz="1000" dirty="0"/>
            </a:br>
            <a:r>
              <a:rPr lang="hu-HU" sz="1000" dirty="0"/>
              <a:t>in </a:t>
            </a:r>
            <a:r>
              <a:rPr lang="hu-HU" sz="1000" dirty="0" err="1"/>
              <a:t>pieces</a:t>
            </a:r>
            <a:r>
              <a:rPr lang="hu-HU" sz="1000" dirty="0"/>
              <a:t>.</a:t>
            </a:r>
            <a:br>
              <a:rPr lang="hu-HU" sz="1000" dirty="0"/>
            </a:br>
            <a:r>
              <a:rPr lang="hu-HU" sz="1000" dirty="0"/>
              <a:t>i </a:t>
            </a:r>
            <a:r>
              <a:rPr lang="hu-HU" sz="1000" dirty="0" err="1"/>
              <a:t>want</a:t>
            </a:r>
            <a:r>
              <a:rPr lang="hu-HU" sz="1000" dirty="0"/>
              <a:t> </a:t>
            </a:r>
            <a:r>
              <a:rPr lang="hu-HU" sz="1000" dirty="0" err="1"/>
              <a:t>to</a:t>
            </a:r>
            <a:r>
              <a:rPr lang="hu-HU" sz="1000" dirty="0"/>
              <a:t> go </a:t>
            </a:r>
            <a:r>
              <a:rPr lang="hu-HU" sz="1000" dirty="0" err="1"/>
              <a:t>home</a:t>
            </a:r>
            <a:r>
              <a:rPr lang="hu-HU" sz="1000" dirty="0"/>
              <a:t>,</a:t>
            </a:r>
            <a:br>
              <a:rPr lang="hu-HU" sz="1000" dirty="0"/>
            </a:br>
            <a:r>
              <a:rPr lang="hu-HU" sz="1000" dirty="0" err="1"/>
              <a:t>but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r>
              <a:rPr lang="hu-HU" sz="1000" dirty="0"/>
              <a:t> is the </a:t>
            </a:r>
            <a:r>
              <a:rPr lang="hu-HU" sz="1000" dirty="0" err="1"/>
              <a:t>mouth</a:t>
            </a:r>
            <a:r>
              <a:rPr lang="hu-HU" sz="1000" dirty="0"/>
              <a:t> of a </a:t>
            </a:r>
            <a:r>
              <a:rPr lang="hu-HU" sz="1000" dirty="0" err="1"/>
              <a:t>shark</a:t>
            </a:r>
            <a:br>
              <a:rPr lang="hu-HU" sz="1000" dirty="0"/>
            </a:br>
            <a:r>
              <a:rPr lang="hu-HU" sz="1000" dirty="0" err="1"/>
              <a:t>home</a:t>
            </a:r>
            <a:r>
              <a:rPr lang="hu-HU" sz="1000" dirty="0"/>
              <a:t> is the barrel of the </a:t>
            </a:r>
            <a:r>
              <a:rPr lang="hu-HU" sz="1000" dirty="0" err="1"/>
              <a:t>gun</a:t>
            </a:r>
            <a:br>
              <a:rPr lang="hu-HU" sz="1000" dirty="0"/>
            </a:br>
            <a:r>
              <a:rPr lang="hu-HU" sz="1000" dirty="0"/>
              <a:t>and 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would</a:t>
            </a:r>
            <a:r>
              <a:rPr lang="hu-HU" sz="1000" dirty="0"/>
              <a:t> </a:t>
            </a:r>
            <a:r>
              <a:rPr lang="hu-HU" sz="1000" dirty="0" err="1"/>
              <a:t>leave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br>
              <a:rPr lang="hu-HU" sz="1000" dirty="0"/>
            </a:br>
            <a:r>
              <a:rPr lang="hu-HU" sz="1000" dirty="0" err="1"/>
              <a:t>unless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r>
              <a:rPr lang="hu-HU" sz="1000" dirty="0"/>
              <a:t> </a:t>
            </a:r>
            <a:r>
              <a:rPr lang="hu-HU" sz="1000" dirty="0" err="1"/>
              <a:t>chased</a:t>
            </a:r>
            <a:r>
              <a:rPr lang="hu-HU" sz="1000" dirty="0"/>
              <a:t> </a:t>
            </a:r>
            <a:r>
              <a:rPr lang="hu-HU" sz="1000" dirty="0" err="1"/>
              <a:t>you</a:t>
            </a:r>
            <a:r>
              <a:rPr lang="hu-HU" sz="1000" dirty="0"/>
              <a:t> </a:t>
            </a:r>
            <a:r>
              <a:rPr lang="hu-HU" sz="1000" dirty="0" err="1"/>
              <a:t>to</a:t>
            </a:r>
            <a:r>
              <a:rPr lang="hu-HU" sz="1000" dirty="0"/>
              <a:t> the </a:t>
            </a:r>
            <a:r>
              <a:rPr lang="hu-HU" sz="1000" dirty="0" err="1"/>
              <a:t>shore</a:t>
            </a:r>
            <a:br>
              <a:rPr lang="hu-HU" sz="1000" dirty="0"/>
            </a:br>
            <a:r>
              <a:rPr lang="hu-HU" sz="1000" dirty="0" err="1"/>
              <a:t>unless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r>
              <a:rPr lang="hu-HU" sz="1000" dirty="0"/>
              <a:t> told </a:t>
            </a:r>
            <a:r>
              <a:rPr lang="hu-HU" sz="1000" dirty="0" err="1"/>
              <a:t>you</a:t>
            </a:r>
            <a:br>
              <a:rPr lang="hu-HU" sz="1000" dirty="0"/>
            </a:br>
            <a:r>
              <a:rPr lang="hu-HU" sz="1000" dirty="0" err="1"/>
              <a:t>to</a:t>
            </a:r>
            <a:r>
              <a:rPr lang="hu-HU" sz="1000" dirty="0"/>
              <a:t> </a:t>
            </a:r>
            <a:r>
              <a:rPr lang="hu-HU" sz="1000" dirty="0" err="1"/>
              <a:t>quicken</a:t>
            </a:r>
            <a:r>
              <a:rPr lang="hu-HU" sz="1000" dirty="0"/>
              <a:t> </a:t>
            </a: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legs</a:t>
            </a:r>
            <a:br>
              <a:rPr lang="hu-HU" sz="1000" dirty="0"/>
            </a:br>
            <a:r>
              <a:rPr lang="hu-HU" sz="1000" dirty="0" err="1"/>
              <a:t>leave</a:t>
            </a:r>
            <a:r>
              <a:rPr lang="hu-HU" sz="1000" dirty="0"/>
              <a:t> </a:t>
            </a: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clothes</a:t>
            </a:r>
            <a:r>
              <a:rPr lang="hu-HU" sz="1000" dirty="0"/>
              <a:t> </a:t>
            </a:r>
            <a:r>
              <a:rPr lang="hu-HU" sz="1000" dirty="0" err="1"/>
              <a:t>behind</a:t>
            </a:r>
            <a:br>
              <a:rPr lang="hu-HU" sz="1000" dirty="0"/>
            </a:br>
            <a:r>
              <a:rPr lang="hu-HU" sz="1000" dirty="0" err="1"/>
              <a:t>crawl</a:t>
            </a:r>
            <a:r>
              <a:rPr lang="hu-HU" sz="1000" dirty="0"/>
              <a:t> </a:t>
            </a:r>
            <a:r>
              <a:rPr lang="hu-HU" sz="1000" dirty="0" err="1"/>
              <a:t>through</a:t>
            </a:r>
            <a:r>
              <a:rPr lang="hu-HU" sz="1000" dirty="0"/>
              <a:t> the </a:t>
            </a:r>
            <a:r>
              <a:rPr lang="hu-HU" sz="1000" dirty="0" err="1"/>
              <a:t>desert</a:t>
            </a:r>
            <a:br>
              <a:rPr lang="hu-HU" sz="1000" dirty="0"/>
            </a:br>
            <a:r>
              <a:rPr lang="hu-HU" sz="1000" dirty="0" err="1"/>
              <a:t>wade</a:t>
            </a:r>
            <a:r>
              <a:rPr lang="hu-HU" sz="1000" dirty="0"/>
              <a:t> </a:t>
            </a:r>
            <a:r>
              <a:rPr lang="hu-HU" sz="1000" dirty="0" err="1"/>
              <a:t>through</a:t>
            </a:r>
            <a:r>
              <a:rPr lang="hu-HU" sz="1000" dirty="0"/>
              <a:t> the </a:t>
            </a:r>
            <a:r>
              <a:rPr lang="hu-HU" sz="1000" dirty="0" err="1"/>
              <a:t>oceans</a:t>
            </a:r>
            <a:br>
              <a:rPr lang="hu-HU" sz="1000" dirty="0"/>
            </a:br>
            <a:r>
              <a:rPr lang="hu-HU" sz="1000" dirty="0" err="1"/>
              <a:t>drown</a:t>
            </a:r>
            <a:br>
              <a:rPr lang="hu-HU" sz="1000" dirty="0"/>
            </a:br>
            <a:r>
              <a:rPr lang="hu-HU" sz="1000" dirty="0" err="1"/>
              <a:t>save</a:t>
            </a:r>
            <a:br>
              <a:rPr lang="hu-HU" sz="1000" dirty="0"/>
            </a:br>
            <a:r>
              <a:rPr lang="hu-HU" sz="1000" dirty="0"/>
              <a:t>be </a:t>
            </a:r>
            <a:r>
              <a:rPr lang="hu-HU" sz="1000" dirty="0" err="1"/>
              <a:t>hunger</a:t>
            </a:r>
            <a:br>
              <a:rPr lang="hu-HU" sz="1000" dirty="0"/>
            </a:br>
            <a:r>
              <a:rPr lang="hu-HU" sz="1000" dirty="0" err="1"/>
              <a:t>beg</a:t>
            </a:r>
            <a:br>
              <a:rPr lang="hu-HU" sz="1000" dirty="0"/>
            </a:br>
            <a:r>
              <a:rPr lang="hu-HU" sz="1000" dirty="0" err="1"/>
              <a:t>forget</a:t>
            </a:r>
            <a:r>
              <a:rPr lang="hu-HU" sz="1000" dirty="0"/>
              <a:t> </a:t>
            </a:r>
            <a:r>
              <a:rPr lang="hu-HU" sz="1000" dirty="0" err="1"/>
              <a:t>pride</a:t>
            </a:r>
            <a:br>
              <a:rPr lang="hu-HU" sz="1000" dirty="0"/>
            </a:b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survival</a:t>
            </a:r>
            <a:r>
              <a:rPr lang="hu-HU" sz="1000" dirty="0"/>
              <a:t> is more </a:t>
            </a:r>
            <a:r>
              <a:rPr lang="hu-HU" sz="1000" dirty="0" err="1"/>
              <a:t>important</a:t>
            </a:r>
            <a:endParaRPr lang="en-GB" sz="1000" dirty="0"/>
          </a:p>
          <a:p>
            <a:r>
              <a:rPr lang="hu-HU" sz="1000" dirty="0"/>
              <a:t>no </a:t>
            </a:r>
            <a:r>
              <a:rPr lang="hu-HU" sz="1000" dirty="0" err="1"/>
              <a:t>one</a:t>
            </a:r>
            <a:r>
              <a:rPr lang="hu-HU" sz="1000" dirty="0"/>
              <a:t> </a:t>
            </a:r>
            <a:r>
              <a:rPr lang="hu-HU" sz="1000" dirty="0" err="1"/>
              <a:t>leaves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r>
              <a:rPr lang="hu-HU" sz="1000" dirty="0"/>
              <a:t> </a:t>
            </a:r>
            <a:r>
              <a:rPr lang="hu-HU" sz="1000" dirty="0" err="1"/>
              <a:t>until</a:t>
            </a:r>
            <a:r>
              <a:rPr lang="hu-HU" sz="1000" dirty="0"/>
              <a:t> </a:t>
            </a:r>
            <a:r>
              <a:rPr lang="hu-HU" sz="1000" dirty="0" err="1"/>
              <a:t>home</a:t>
            </a:r>
            <a:r>
              <a:rPr lang="hu-HU" sz="1000" dirty="0"/>
              <a:t> is a </a:t>
            </a:r>
            <a:r>
              <a:rPr lang="hu-HU" sz="1000" dirty="0" err="1"/>
              <a:t>sweaty</a:t>
            </a:r>
            <a:r>
              <a:rPr lang="hu-HU" sz="1000" dirty="0"/>
              <a:t> </a:t>
            </a:r>
            <a:r>
              <a:rPr lang="hu-HU" sz="1000" dirty="0" err="1"/>
              <a:t>voice</a:t>
            </a:r>
            <a:r>
              <a:rPr lang="hu-HU" sz="1000" dirty="0"/>
              <a:t> in </a:t>
            </a:r>
            <a:r>
              <a:rPr lang="hu-HU" sz="1000" dirty="0" err="1"/>
              <a:t>your</a:t>
            </a:r>
            <a:r>
              <a:rPr lang="hu-HU" sz="1000" dirty="0"/>
              <a:t> </a:t>
            </a:r>
            <a:r>
              <a:rPr lang="hu-HU" sz="1000" dirty="0" err="1"/>
              <a:t>ear</a:t>
            </a:r>
            <a:br>
              <a:rPr lang="hu-HU" sz="1000" dirty="0"/>
            </a:br>
            <a:r>
              <a:rPr lang="hu-HU" sz="1000" dirty="0" err="1"/>
              <a:t>saying</a:t>
            </a:r>
            <a:r>
              <a:rPr lang="hu-HU" sz="1000" dirty="0"/>
              <a:t>-</a:t>
            </a:r>
            <a:br>
              <a:rPr lang="hu-HU" sz="1000" dirty="0"/>
            </a:br>
            <a:r>
              <a:rPr lang="hu-HU" sz="1000" dirty="0" err="1"/>
              <a:t>leave</a:t>
            </a:r>
            <a:r>
              <a:rPr lang="hu-HU" sz="1000" dirty="0"/>
              <a:t>,</a:t>
            </a:r>
            <a:br>
              <a:rPr lang="hu-HU" sz="1000" dirty="0"/>
            </a:br>
            <a:r>
              <a:rPr lang="hu-HU" sz="1000" dirty="0" err="1"/>
              <a:t>run</a:t>
            </a:r>
            <a:r>
              <a:rPr lang="hu-HU" sz="1000" dirty="0"/>
              <a:t> </a:t>
            </a:r>
            <a:r>
              <a:rPr lang="hu-HU" sz="1000" dirty="0" err="1"/>
              <a:t>away</a:t>
            </a:r>
            <a:r>
              <a:rPr lang="hu-HU" sz="1000" dirty="0"/>
              <a:t> </a:t>
            </a:r>
            <a:r>
              <a:rPr lang="hu-HU" sz="1000" dirty="0" err="1"/>
              <a:t>from</a:t>
            </a:r>
            <a:r>
              <a:rPr lang="hu-HU" sz="1000" dirty="0"/>
              <a:t> </a:t>
            </a:r>
            <a:r>
              <a:rPr lang="hu-HU" sz="1000" dirty="0" err="1"/>
              <a:t>me</a:t>
            </a:r>
            <a:r>
              <a:rPr lang="hu-HU" sz="1000" dirty="0"/>
              <a:t> </a:t>
            </a:r>
            <a:r>
              <a:rPr lang="hu-HU" sz="1000" dirty="0" err="1"/>
              <a:t>now</a:t>
            </a:r>
            <a:br>
              <a:rPr lang="hu-HU" sz="1000" dirty="0"/>
            </a:br>
            <a:r>
              <a:rPr lang="hu-HU" sz="1000" dirty="0"/>
              <a:t>i </a:t>
            </a:r>
            <a:r>
              <a:rPr lang="hu-HU" sz="1000" dirty="0" err="1"/>
              <a:t>dont</a:t>
            </a:r>
            <a:r>
              <a:rPr lang="hu-HU" sz="1000" dirty="0"/>
              <a:t> </a:t>
            </a:r>
            <a:r>
              <a:rPr lang="hu-HU" sz="1000" dirty="0" err="1"/>
              <a:t>know</a:t>
            </a:r>
            <a:r>
              <a:rPr lang="hu-HU" sz="1000" dirty="0"/>
              <a:t> </a:t>
            </a:r>
            <a:r>
              <a:rPr lang="hu-HU" sz="1000" dirty="0" err="1"/>
              <a:t>what</a:t>
            </a:r>
            <a:r>
              <a:rPr lang="hu-HU" sz="1000" dirty="0"/>
              <a:t> </a:t>
            </a:r>
            <a:r>
              <a:rPr lang="hu-HU" sz="1000" dirty="0" err="1"/>
              <a:t>i’ve</a:t>
            </a:r>
            <a:r>
              <a:rPr lang="hu-HU" sz="1000" dirty="0"/>
              <a:t> </a:t>
            </a:r>
            <a:r>
              <a:rPr lang="hu-HU" sz="1000" dirty="0" err="1"/>
              <a:t>become</a:t>
            </a:r>
            <a:br>
              <a:rPr lang="hu-HU" sz="1000" dirty="0"/>
            </a:br>
            <a:r>
              <a:rPr lang="hu-HU" sz="1000" dirty="0" err="1"/>
              <a:t>but</a:t>
            </a:r>
            <a:r>
              <a:rPr lang="hu-HU" sz="1000" dirty="0"/>
              <a:t> i </a:t>
            </a:r>
            <a:r>
              <a:rPr lang="hu-HU" sz="1000" dirty="0" err="1"/>
              <a:t>know</a:t>
            </a:r>
            <a:r>
              <a:rPr lang="hu-HU" sz="1000" dirty="0"/>
              <a:t> </a:t>
            </a:r>
            <a:r>
              <a:rPr lang="hu-HU" sz="1000" dirty="0" err="1"/>
              <a:t>that</a:t>
            </a:r>
            <a:r>
              <a:rPr lang="hu-HU" sz="1000" dirty="0"/>
              <a:t> </a:t>
            </a:r>
            <a:r>
              <a:rPr lang="hu-HU" sz="1000" dirty="0" err="1"/>
              <a:t>anywhere</a:t>
            </a:r>
            <a:br>
              <a:rPr lang="hu-HU" sz="1000" dirty="0"/>
            </a:br>
            <a:r>
              <a:rPr lang="hu-HU" sz="1000" dirty="0"/>
              <a:t>is </a:t>
            </a:r>
            <a:r>
              <a:rPr lang="hu-HU" sz="1000" dirty="0" err="1"/>
              <a:t>safer</a:t>
            </a:r>
            <a:r>
              <a:rPr lang="hu-HU" sz="1000" dirty="0"/>
              <a:t> </a:t>
            </a:r>
            <a:r>
              <a:rPr lang="hu-HU" sz="1000" dirty="0" err="1"/>
              <a:t>than</a:t>
            </a:r>
            <a:r>
              <a:rPr lang="hu-HU" sz="1000" dirty="0"/>
              <a:t> here</a:t>
            </a:r>
            <a:endParaRPr lang="en-GB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8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„</a:t>
            </a:r>
            <a:r>
              <a:rPr lang="en-GB" dirty="0"/>
              <a:t>Den </a:t>
            </a:r>
            <a:r>
              <a:rPr lang="en-GB" dirty="0" err="1"/>
              <a:t>Anstoß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Verschärfung</a:t>
            </a:r>
            <a:r>
              <a:rPr lang="en-GB" dirty="0"/>
              <a:t> der </a:t>
            </a:r>
            <a:r>
              <a:rPr lang="en-GB" dirty="0" err="1"/>
              <a:t>öffentlichen</a:t>
            </a:r>
            <a:r>
              <a:rPr lang="en-GB" dirty="0"/>
              <a:t> </a:t>
            </a:r>
            <a:r>
              <a:rPr lang="en-GB" dirty="0" err="1"/>
              <a:t>Diskussion</a:t>
            </a:r>
            <a:r>
              <a:rPr lang="en-GB" dirty="0"/>
              <a:t> </a:t>
            </a:r>
            <a:r>
              <a:rPr lang="en-GB" dirty="0" err="1"/>
              <a:t>lieferte</a:t>
            </a:r>
            <a:r>
              <a:rPr lang="en-GB" dirty="0"/>
              <a:t> </a:t>
            </a:r>
            <a:r>
              <a:rPr lang="en-GB" dirty="0" err="1"/>
              <a:t>dann</a:t>
            </a:r>
            <a:r>
              <a:rPr lang="en-GB" dirty="0"/>
              <a:t> </a:t>
            </a:r>
            <a:r>
              <a:rPr lang="en-GB" dirty="0" err="1"/>
              <a:t>Innenminister</a:t>
            </a:r>
            <a:r>
              <a:rPr lang="en-GB" dirty="0"/>
              <a:t> Helmer </a:t>
            </a:r>
            <a:r>
              <a:rPr lang="en-GB" dirty="0" err="1"/>
              <a:t>selbst</a:t>
            </a:r>
            <a:r>
              <a:rPr lang="en-GB" dirty="0"/>
              <a:t>, </a:t>
            </a:r>
            <a:r>
              <a:rPr lang="en-GB" dirty="0" err="1"/>
              <a:t>als</a:t>
            </a:r>
            <a:r>
              <a:rPr lang="en-GB" dirty="0"/>
              <a:t> er Anfang </a:t>
            </a:r>
            <a:r>
              <a:rPr lang="en-GB" dirty="0" err="1"/>
              <a:t>Jänner</a:t>
            </a:r>
            <a:r>
              <a:rPr lang="en-GB" dirty="0"/>
              <a:t> 1957 </a:t>
            </a:r>
            <a:r>
              <a:rPr lang="en-GB" dirty="0" err="1"/>
              <a:t>skandierte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Flüchtlinge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Pflichten</a:t>
            </a:r>
            <a:r>
              <a:rPr lang="en-GB" dirty="0"/>
              <a:t> hätten.375 Dem Bild der </a:t>
            </a:r>
            <a:r>
              <a:rPr lang="en-GB" dirty="0" err="1"/>
              <a:t>heroischen</a:t>
            </a:r>
            <a:r>
              <a:rPr lang="en-GB" dirty="0"/>
              <a:t> </a:t>
            </a:r>
            <a:r>
              <a:rPr lang="en-GB" dirty="0" err="1"/>
              <a:t>Kämpfer:innen</a:t>
            </a:r>
            <a:r>
              <a:rPr lang="en-GB" dirty="0"/>
              <a:t> für die Freiheit </a:t>
            </a:r>
            <a:r>
              <a:rPr lang="en-GB" dirty="0" err="1"/>
              <a:t>wurde</a:t>
            </a:r>
            <a:r>
              <a:rPr lang="en-GB" dirty="0"/>
              <a:t> nun die </a:t>
            </a:r>
            <a:r>
              <a:rPr lang="en-GB" dirty="0" err="1"/>
              <a:t>Vorstellung</a:t>
            </a:r>
            <a:r>
              <a:rPr lang="en-GB" dirty="0"/>
              <a:t> von </a:t>
            </a:r>
            <a:r>
              <a:rPr lang="en-GB" dirty="0" err="1"/>
              <a:t>faulen</a:t>
            </a:r>
            <a:r>
              <a:rPr lang="en-GB" dirty="0"/>
              <a:t> und </a:t>
            </a:r>
            <a:r>
              <a:rPr lang="en-GB" dirty="0" err="1"/>
              <a:t>undankbaren</a:t>
            </a:r>
            <a:r>
              <a:rPr lang="en-GB" dirty="0"/>
              <a:t> </a:t>
            </a:r>
            <a:r>
              <a:rPr lang="en-GB" dirty="0" err="1"/>
              <a:t>Flüchtlingen</a:t>
            </a:r>
            <a:r>
              <a:rPr lang="en-GB" dirty="0"/>
              <a:t> </a:t>
            </a:r>
            <a:r>
              <a:rPr lang="en-GB" dirty="0" err="1"/>
              <a:t>gegenübergestellt</a:t>
            </a:r>
            <a:r>
              <a:rPr lang="en-GB" dirty="0"/>
              <a:t>.</a:t>
            </a:r>
            <a:r>
              <a:rPr lang="hu-HU" dirty="0"/>
              <a:t>” </a:t>
            </a:r>
            <a:r>
              <a:rPr lang="en-GB" dirty="0"/>
              <a:t>376</a:t>
            </a:r>
            <a:endParaRPr lang="hu-HU" dirty="0"/>
          </a:p>
          <a:p>
            <a:r>
              <a:rPr lang="en-GB" dirty="0"/>
              <a:t>Sarah Knoll ZWISCHEN AUFNAHME UND TRANSIT </a:t>
            </a:r>
            <a:r>
              <a:rPr lang="en-GB" dirty="0" err="1"/>
              <a:t>Österreichische</a:t>
            </a:r>
            <a:r>
              <a:rPr lang="en-GB" dirty="0"/>
              <a:t> </a:t>
            </a:r>
            <a:r>
              <a:rPr lang="en-GB" dirty="0" err="1"/>
              <a:t>Asyl</a:t>
            </a:r>
            <a:r>
              <a:rPr lang="en-GB" dirty="0"/>
              <a:t>- und </a:t>
            </a:r>
            <a:r>
              <a:rPr lang="en-GB" dirty="0" err="1"/>
              <a:t>Flüchtlingspolitik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Kalten</a:t>
            </a:r>
            <a:r>
              <a:rPr lang="en-GB" dirty="0"/>
              <a:t> Krieg</a:t>
            </a:r>
            <a:r>
              <a:rPr lang="hu-HU" dirty="0"/>
              <a:t>, p. 90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5B6A3-9EC9-4EE1-95A9-67A8F0F5D483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94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5B6A3-9EC9-4EE1-95A9-67A8F0F5D483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10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5B6A3-9EC9-4EE1-95A9-67A8F0F5D483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13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5B6A3-9EC9-4EE1-95A9-67A8F0F5D483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33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90BF0-B366-4E92-B12B-441B371928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1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906357" y="4716706"/>
            <a:ext cx="5660831" cy="4927926"/>
          </a:xfrm>
        </p:spPr>
        <p:txBody>
          <a:bodyPr/>
          <a:lstStyle/>
          <a:p>
            <a:r>
              <a:rPr lang="hu-HU" dirty="0"/>
              <a:t>Andrew E. </a:t>
            </a:r>
            <a:r>
              <a:rPr lang="hu-HU" dirty="0" err="1"/>
              <a:t>Shacknove</a:t>
            </a:r>
            <a:r>
              <a:rPr lang="hu-HU" dirty="0"/>
              <a:t>: </a:t>
            </a:r>
            <a:r>
              <a:rPr lang="hu-HU" dirty="0" err="1"/>
              <a:t>Who</a:t>
            </a:r>
            <a:r>
              <a:rPr lang="hu-HU" dirty="0"/>
              <a:t> is a </a:t>
            </a:r>
            <a:r>
              <a:rPr lang="hu-HU" dirty="0" err="1"/>
              <a:t>refugee</a:t>
            </a:r>
            <a:r>
              <a:rPr lang="hu-HU" dirty="0"/>
              <a:t>?</a:t>
            </a:r>
            <a:br>
              <a:rPr lang="hu-HU" dirty="0"/>
            </a:br>
            <a:r>
              <a:rPr lang="hu-HU" dirty="0" err="1"/>
              <a:t>Ethics</a:t>
            </a:r>
            <a:r>
              <a:rPr lang="hu-HU" dirty="0"/>
              <a:t>, col. 95, </a:t>
            </a:r>
            <a:r>
              <a:rPr lang="hu-HU" dirty="0" err="1"/>
              <a:t>January</a:t>
            </a:r>
            <a:r>
              <a:rPr lang="hu-HU" dirty="0"/>
              <a:t> 1985, </a:t>
            </a:r>
            <a:r>
              <a:rPr lang="hu-HU" dirty="0" err="1"/>
              <a:t>quote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p. 278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Alexander  </a:t>
            </a:r>
            <a:r>
              <a:rPr lang="hu-HU" dirty="0" err="1"/>
              <a:t>Betts</a:t>
            </a:r>
            <a:r>
              <a:rPr lang="hu-HU" dirty="0"/>
              <a:t>: </a:t>
            </a:r>
            <a:r>
              <a:rPr lang="en-GB" dirty="0"/>
              <a:t>Survival Migration:</a:t>
            </a:r>
            <a:r>
              <a:rPr lang="hu-HU" dirty="0"/>
              <a:t> </a:t>
            </a:r>
            <a:r>
              <a:rPr lang="en-GB" b="1" dirty="0"/>
              <a:t>A </a:t>
            </a:r>
            <a:r>
              <a:rPr lang="en-GB" dirty="0"/>
              <a:t>New Protection Framework</a:t>
            </a:r>
            <a:br>
              <a:rPr lang="hu-HU" dirty="0"/>
            </a:br>
            <a:r>
              <a:rPr lang="en-GB" dirty="0"/>
              <a:t>16 Global Governance 361 2010</a:t>
            </a:r>
            <a:endParaRPr lang="hu-HU" dirty="0"/>
          </a:p>
          <a:p>
            <a:r>
              <a:rPr lang="en-US" dirty="0"/>
              <a:t>Heaven Crawley &amp; Dimitris </a:t>
            </a:r>
            <a:r>
              <a:rPr lang="en-US" dirty="0" err="1"/>
              <a:t>Skleparis</a:t>
            </a:r>
            <a:r>
              <a:rPr lang="en-US" dirty="0"/>
              <a:t> (2018) Refugees, migrants, neither, both:</a:t>
            </a:r>
            <a:r>
              <a:rPr lang="hu-HU" dirty="0"/>
              <a:t> </a:t>
            </a:r>
            <a:r>
              <a:rPr lang="en-US" dirty="0"/>
              <a:t>categorical fetishism and the politics of bounding in Europe’s ‘migration crisis’, Journal of Ethnic</a:t>
            </a:r>
            <a:r>
              <a:rPr lang="hu-HU" dirty="0"/>
              <a:t> </a:t>
            </a:r>
            <a:r>
              <a:rPr lang="en-US" dirty="0"/>
              <a:t>and Migration Studies, 44:1, 48-64, DOI: 10.1080/1369183X.2017.1348224</a:t>
            </a:r>
          </a:p>
          <a:p>
            <a:r>
              <a:rPr lang="en-US" dirty="0"/>
              <a:t>To link to this article: </a:t>
            </a:r>
            <a:r>
              <a:rPr lang="en-US" dirty="0">
                <a:hlinkClick r:id="rId3"/>
              </a:rPr>
              <a:t>https://doi.org/10.1080/1369183X.2017.1348224</a:t>
            </a:r>
            <a:br>
              <a:rPr lang="hu-HU" dirty="0"/>
            </a:br>
            <a:br>
              <a:rPr lang="hu-HU" dirty="0"/>
            </a:br>
            <a:r>
              <a:rPr lang="hu-HU" dirty="0"/>
              <a:t>„</a:t>
            </a:r>
            <a:r>
              <a:rPr lang="en-GB" dirty="0"/>
              <a:t>It is clear therefore that there is nothing ‘natural’ or ‘fixed’ about the legal and policy</a:t>
            </a:r>
            <a:r>
              <a:rPr lang="hu-HU" dirty="0"/>
              <a:t> </a:t>
            </a:r>
            <a:r>
              <a:rPr lang="en-GB" dirty="0"/>
              <a:t>categories associated with international migration: rather these categories are in a constant</a:t>
            </a:r>
            <a:r>
              <a:rPr lang="hu-HU" dirty="0"/>
              <a:t> </a:t>
            </a:r>
            <a:r>
              <a:rPr lang="en-GB" dirty="0"/>
              <a:t>state of change, renegotiation and redefinition. The categories ‘refugee’ and ‘migrant’ do</a:t>
            </a:r>
            <a:r>
              <a:rPr lang="hu-HU" dirty="0"/>
              <a:t> </a:t>
            </a:r>
            <a:r>
              <a:rPr lang="en-GB" dirty="0"/>
              <a:t>not simply exist but rather are made. Choosing to label – or equally not label –</a:t>
            </a:r>
            <a:r>
              <a:rPr lang="hu-HU" dirty="0"/>
              <a:t> </a:t>
            </a:r>
            <a:r>
              <a:rPr lang="en-GB" dirty="0"/>
              <a:t>someone as a ‘refugee’ is a powerful, and deeply political, process, one by which policy</a:t>
            </a:r>
            <a:r>
              <a:rPr lang="hu-HU" dirty="0"/>
              <a:t> </a:t>
            </a:r>
            <a:r>
              <a:rPr lang="en-GB" dirty="0"/>
              <a:t>agendas are established and which position people as objects of policy in a particular</a:t>
            </a:r>
            <a:r>
              <a:rPr lang="hu-HU" dirty="0"/>
              <a:t> </a:t>
            </a:r>
            <a:r>
              <a:rPr lang="en-GB" dirty="0"/>
              <a:t>way (Zetter 2007; Becker 2014).</a:t>
            </a:r>
            <a:r>
              <a:rPr lang="hu-HU" dirty="0"/>
              <a:t>” </a:t>
            </a:r>
            <a:r>
              <a:rPr lang="hu-HU" dirty="0" err="1"/>
              <a:t>Crawley</a:t>
            </a:r>
            <a:r>
              <a:rPr lang="hu-HU" dirty="0"/>
              <a:t> – </a:t>
            </a:r>
            <a:r>
              <a:rPr lang="hu-HU" dirty="0" err="1"/>
              <a:t>Skleparis</a:t>
            </a:r>
            <a:r>
              <a:rPr lang="hu-HU" dirty="0"/>
              <a:t>, p. 52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90BF0-B366-4E92-B12B-441B371928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115D0C7-76D2-4949-88BF-2327D1F67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99" y="5320900"/>
            <a:ext cx="4161633" cy="11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79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Gibney, 2004:  he acknowledges that states may limit entry places in order to maintain a welfare state and to protect the values of a liberal democratic state. </a:t>
            </a:r>
            <a:br>
              <a:rPr lang="hu-HU"/>
            </a:br>
            <a:r>
              <a:rPr lang="hu-HU"/>
              <a:t>If there are limited places then choce must be made.</a:t>
            </a:r>
          </a:p>
          <a:p>
            <a:r>
              <a:rPr lang="hu-HU"/>
              <a:t>Refugees can not be assisted at homes, others, who would also come, can. So prefer refugees over the other neeedy (2004, p. 83 -4)</a:t>
            </a:r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90BF0-B366-4E92-B12B-441B371928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1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  <a:solidFill>
            <a:schemeClr val="bg1">
              <a:lumMod val="95000"/>
            </a:schemeClr>
          </a:solidFill>
          <a:ln>
            <a:solidFill>
              <a:srgbClr val="5C0000"/>
            </a:solidFill>
          </a:ln>
        </p:spPr>
        <p:txBody>
          <a:bodyPr>
            <a:normAutofit/>
          </a:bodyPr>
          <a:lstStyle>
            <a:lvl1pPr>
              <a:defRPr sz="4800" b="0">
                <a:solidFill>
                  <a:srgbClr val="5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b="1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 dirty="0"/>
          </a:p>
          <a:p>
            <a:r>
              <a:rPr lang="hu-HU" dirty="0"/>
              <a:t>Alcím mintájának szerkesztése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572250"/>
            <a:ext cx="2133600" cy="28575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FFC44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Presentation by Boldizsár Nagy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65205"/>
      </p:ext>
    </p:extLst>
  </p:cSld>
  <p:clrMapOvr>
    <a:masterClrMapping/>
  </p:clrMapOvr>
  <p:transition>
    <p:pull dir="rd"/>
  </p:transition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681030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40857348"/>
      </p:ext>
    </p:extLst>
  </p:cSld>
  <p:clrMapOvr>
    <a:masterClrMapping/>
  </p:clrMapOvr>
  <p:transition>
    <p:pull dir="rd"/>
  </p:transition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GB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38074653"/>
      </p:ext>
    </p:extLst>
  </p:cSld>
  <p:clrMapOvr>
    <a:masterClrMapping/>
  </p:clrMapOvr>
  <p:transition>
    <p:pull dir="rd"/>
  </p:transition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00254"/>
      </p:ext>
    </p:extLst>
  </p:cSld>
  <p:clrMapOvr>
    <a:masterClrMapping/>
  </p:clrMapOvr>
  <p:transition>
    <p:pull dir="rd"/>
  </p:transition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629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629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6477"/>
      </p:ext>
    </p:extLst>
  </p:cSld>
  <p:clrMapOvr>
    <a:masterClrMapping/>
  </p:clrMapOvr>
  <p:transition>
    <p:pull dir="rd"/>
  </p:transition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2938" y="1357313"/>
            <a:ext cx="7770812" cy="15652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57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0" y="6572250"/>
            <a:ext cx="2133600" cy="28575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FFC44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Presentation by Boldizsár Nagy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  <a:solidFill>
            <a:schemeClr val="bg1">
              <a:lumMod val="95000"/>
              <a:alpha val="5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GB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572250"/>
            <a:ext cx="2133600" cy="28575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FFC44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Presentation by Boldizsár Nagy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3810000" cy="5662634"/>
          </a:xfrm>
          <a:solidFill>
            <a:schemeClr val="bg1">
              <a:lumMod val="20000"/>
              <a:lumOff val="80000"/>
              <a:alpha val="11000"/>
            </a:schemeClr>
          </a:solidFill>
          <a:ln>
            <a:solidFill>
              <a:srgbClr val="002060"/>
            </a:solidFill>
          </a:ln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810000" cy="5662634"/>
          </a:xfrm>
          <a:solidFill>
            <a:schemeClr val="bg1">
              <a:lumMod val="20000"/>
              <a:lumOff val="80000"/>
              <a:alpha val="9000"/>
            </a:schemeClr>
          </a:solidFill>
          <a:ln>
            <a:solidFill>
              <a:srgbClr val="002060"/>
            </a:solidFill>
          </a:ln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772400" cy="457200"/>
          </a:xfrm>
          <a:solidFill>
            <a:schemeClr val="bg1">
              <a:lumMod val="20000"/>
              <a:lumOff val="80000"/>
              <a:alpha val="55000"/>
            </a:schemeClr>
          </a:solidFill>
          <a:ln>
            <a:solidFill>
              <a:srgbClr val="C00000"/>
            </a:solidFill>
          </a:ln>
        </p:spPr>
        <p:txBody>
          <a:bodyPr/>
          <a:lstStyle>
            <a:lvl1pPr>
              <a:defRPr sz="2400">
                <a:solidFill>
                  <a:srgbClr val="5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4394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36326"/>
      </p:ext>
    </p:extLst>
  </p:cSld>
  <p:clrMapOvr>
    <a:masterClrMapping/>
  </p:clrMapOvr>
  <p:transition>
    <p:pull dir="rd"/>
  </p:transition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6754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21294314"/>
      </p:ext>
    </p:extLst>
  </p:cSld>
  <p:clrMapOvr>
    <a:masterClrMapping/>
  </p:clrMapOvr>
  <p:transition>
    <p:pull dir="rd"/>
  </p:transition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38100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8100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16661"/>
      </p:ext>
    </p:extLst>
  </p:cSld>
  <p:clrMapOvr>
    <a:masterClrMapping/>
  </p:clrMapOvr>
  <p:transition>
    <p:pull dir="rd"/>
  </p:transition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3853"/>
      </p:ext>
    </p:extLst>
  </p:cSld>
  <p:clrMapOvr>
    <a:masterClrMapping/>
  </p:clrMapOvr>
  <p:transition>
    <p:pull dir="rd"/>
  </p:transition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142875"/>
            <a:ext cx="8229600" cy="500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42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Mintacím szerkesztése</a:t>
            </a:r>
            <a:endParaRPr lang="en-GB" dirty="0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785813"/>
            <a:ext cx="8229600" cy="534035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GB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>
          <a:xfrm>
            <a:off x="0" y="6643688"/>
            <a:ext cx="2895600" cy="21431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rgbClr val="FFC44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hu-HU"/>
              <a:t>Presentation by Boldizsár Nagy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6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540000"/>
          </a:solidFill>
          <a:effectLst/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solidFill>
              <a:srgbClr val="3B1B1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7772400" cy="5615136"/>
          </a:xfrm>
          <a:prstGeom prst="rect">
            <a:avLst/>
          </a:prstGeom>
          <a:solidFill>
            <a:schemeClr val="tx1">
              <a:lumMod val="95000"/>
              <a:alpha val="20000"/>
            </a:schemeClr>
          </a:solidFill>
          <a:ln w="9525">
            <a:solidFill>
              <a:srgbClr val="00003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doboz 6">
            <a:extLst>
              <a:ext uri="{FF2B5EF4-FFF2-40B4-BE49-F238E27FC236}">
                <a16:creationId xmlns:a16="http://schemas.microsoft.com/office/drawing/2014/main" id="{D28F3671-11B2-40A9-A55F-83E4D156E51E}"/>
              </a:ext>
            </a:extLst>
          </p:cNvPr>
          <p:cNvSpPr txBox="1"/>
          <p:nvPr userDrawn="1"/>
        </p:nvSpPr>
        <p:spPr>
          <a:xfrm>
            <a:off x="0" y="6704112"/>
            <a:ext cx="1800200" cy="15388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ysClr val="window" lastClr="FFFFFF">
                <a:lumMod val="50000"/>
              </a:sysClr>
            </a:solidFill>
          </a:ln>
        </p:spPr>
        <p:txBody>
          <a:bodyPr wrap="square" t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kern="0" dirty="0" err="1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Presentation</a:t>
            </a:r>
            <a:r>
              <a:rPr lang="hu-HU" sz="1000" kern="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u-HU" sz="1000" kern="0" dirty="0" err="1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hu-HU" sz="1000" kern="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Boldizsar Nagy</a:t>
            </a:r>
          </a:p>
        </p:txBody>
      </p:sp>
    </p:spTree>
    <p:extLst>
      <p:ext uri="{BB962C8B-B14F-4D97-AF65-F5344CB8AC3E}">
        <p14:creationId xmlns:p14="http://schemas.microsoft.com/office/powerpoint/2010/main" val="42022565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>
    <p:pull dir="rd"/>
  </p:transition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54000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1F194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1F194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1F194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1F194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24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20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None/>
        <a:defRPr sz="18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16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None/>
        <a:defRPr sz="16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customXml" Target="../ink/ink13.xml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.xml"/><Relationship Id="rId5" Type="http://schemas.openxmlformats.org/officeDocument/2006/relationships/customXml" Target="../ink/ink14.xml"/><Relationship Id="rId4" Type="http://schemas.openxmlformats.org/officeDocument/2006/relationships/image" Target="NULL"/><Relationship Id="rId9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sw.edu.au/kaldor-centre/our-resources/legal-and-policy-resources/protection-toolkit-on-climate-and-disaster-displacement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ijrl/eeag011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rstandard.at/story/2000022018004/ungarn-1956-von-armen-fluechtlingen-zu-parasiten-des-wohlstands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NULL"/><Relationship Id="rId9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customXml" Target="../ink/ink7.xml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.xml"/><Relationship Id="rId5" Type="http://schemas.openxmlformats.org/officeDocument/2006/relationships/customXml" Target="../ink/ink8.xml"/><Relationship Id="rId4" Type="http://schemas.openxmlformats.org/officeDocument/2006/relationships/image" Target="NULL"/><Relationship Id="rId9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332656"/>
            <a:ext cx="8352284" cy="273630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200" dirty="0"/>
              <a:t>Questions on the fundamentals</a:t>
            </a:r>
            <a:r>
              <a:rPr lang="hu-HU" sz="3200" dirty="0"/>
              <a:t>:</a:t>
            </a:r>
            <a:br>
              <a:rPr lang="hu-HU" sz="3200" dirty="0"/>
            </a:br>
            <a:r>
              <a:rPr lang="hu-HU" sz="3200" dirty="0"/>
              <a:t>w</a:t>
            </a:r>
            <a:r>
              <a:rPr lang="en-GB" sz="3200" dirty="0" err="1"/>
              <a:t>hom</a:t>
            </a:r>
            <a:r>
              <a:rPr lang="en-GB" sz="3200" dirty="0"/>
              <a:t> and where to protect? </a:t>
            </a:r>
            <a:br>
              <a:rPr lang="hu-HU" sz="3200" dirty="0"/>
            </a:br>
            <a:br>
              <a:rPr lang="hu-HU" sz="3200" dirty="0"/>
            </a:br>
            <a:r>
              <a:rPr lang="en-GB" sz="2400" dirty="0"/>
              <a:t>Reflections on the Geneva Convention and on the future</a:t>
            </a:r>
            <a:endParaRPr lang="en-US" sz="2400" b="0" noProof="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861048"/>
            <a:ext cx="6400800" cy="2520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0" dirty="0"/>
              <a:t>Presentation of Boldizsár Nagy </a:t>
            </a:r>
          </a:p>
          <a:p>
            <a:pPr eaLnBrk="1" hangingPunct="1">
              <a:lnSpc>
                <a:spcPct val="90000"/>
              </a:lnSpc>
            </a:pPr>
            <a:r>
              <a:rPr lang="hu-HU" b="0" dirty="0" err="1"/>
              <a:t>on</a:t>
            </a:r>
            <a:r>
              <a:rPr lang="hu-HU" b="0" dirty="0"/>
              <a:t> the World </a:t>
            </a:r>
            <a:r>
              <a:rPr lang="hu-HU" b="0" dirty="0" err="1"/>
              <a:t>Refugee</a:t>
            </a:r>
            <a:r>
              <a:rPr lang="hu-HU" b="0" dirty="0"/>
              <a:t> Day celebration</a:t>
            </a:r>
          </a:p>
          <a:p>
            <a:pPr eaLnBrk="1" hangingPunct="1">
              <a:lnSpc>
                <a:spcPct val="90000"/>
              </a:lnSpc>
            </a:pPr>
            <a:r>
              <a:rPr lang="hu-HU" b="0" dirty="0"/>
              <a:t>UNHCR – ELTE TÁTK,</a:t>
            </a:r>
          </a:p>
          <a:p>
            <a:pPr eaLnBrk="1" hangingPunct="1">
              <a:lnSpc>
                <a:spcPct val="90000"/>
              </a:lnSpc>
            </a:pPr>
            <a:r>
              <a:rPr lang="hu-HU" b="0" dirty="0"/>
              <a:t>25 </a:t>
            </a:r>
            <a:r>
              <a:rPr lang="hu-HU" b="0" dirty="0" err="1"/>
              <a:t>June</a:t>
            </a:r>
            <a:r>
              <a:rPr lang="hu-HU" b="0" dirty="0"/>
              <a:t> 2026</a:t>
            </a:r>
          </a:p>
          <a:p>
            <a:pPr eaLnBrk="1" hangingPunct="1">
              <a:lnSpc>
                <a:spcPct val="90000"/>
              </a:lnSpc>
            </a:pPr>
            <a:r>
              <a:rPr lang="hu-HU" b="0" dirty="0"/>
              <a:t>Budapest</a:t>
            </a:r>
            <a:endParaRPr lang="en-GB" b="0" dirty="0"/>
          </a:p>
          <a:p>
            <a:pPr eaLnBrk="1" hangingPunct="1">
              <a:lnSpc>
                <a:spcPct val="90000"/>
              </a:lnSpc>
            </a:pPr>
            <a:endParaRPr lang="hu-HU" b="0" dirty="0"/>
          </a:p>
          <a:p>
            <a:pPr eaLnBrk="1" hangingPunct="1">
              <a:lnSpc>
                <a:spcPct val="90000"/>
              </a:lnSpc>
            </a:pPr>
            <a:endParaRPr lang="en-GB" b="0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F2EDF-30D5-0831-F145-FDB0F3D2D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CD7E25-81F7-CC3A-B2D3-518610C5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protect and assist refugees and not others?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E247EA-52D3-6D68-B5A5-0F57CAA3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/>
              <a:t>The </a:t>
            </a:r>
            <a:r>
              <a:rPr lang="hu-HU" dirty="0" err="1"/>
              <a:t>moral-political</a:t>
            </a:r>
            <a:r>
              <a:rPr lang="hu-HU" dirty="0"/>
              <a:t> </a:t>
            </a:r>
            <a:r>
              <a:rPr lang="en-US" dirty="0">
                <a:solidFill>
                  <a:srgbClr val="C00000"/>
                </a:solidFill>
              </a:rPr>
              <a:t>duty to assist extends beyond refugees </a:t>
            </a:r>
            <a:endParaRPr lang="hu-HU" dirty="0">
              <a:solidFill>
                <a:srgbClr val="C00000"/>
              </a:solidFill>
            </a:endParaRPr>
          </a:p>
          <a:p>
            <a:endParaRPr lang="hu-HU" dirty="0">
              <a:solidFill>
                <a:srgbClr val="C00000"/>
              </a:solidFill>
            </a:endParaRPr>
          </a:p>
          <a:p>
            <a:r>
              <a:rPr lang="hu-HU" dirty="0"/>
              <a:t>A</a:t>
            </a:r>
            <a:r>
              <a:rPr lang="en-US" dirty="0" err="1"/>
              <a:t>lleviation</a:t>
            </a:r>
            <a:r>
              <a:rPr lang="en-US" dirty="0"/>
              <a:t> of poverty and other vulnerabilities is the </a:t>
            </a:r>
            <a:r>
              <a:rPr lang="hu-HU" dirty="0" err="1"/>
              <a:t>political</a:t>
            </a:r>
            <a:r>
              <a:rPr lang="hu-HU" dirty="0"/>
              <a:t> </a:t>
            </a:r>
            <a:r>
              <a:rPr lang="en-US" dirty="0"/>
              <a:t>duty of the international community – see e.g. </a:t>
            </a:r>
            <a:r>
              <a:rPr lang="en-US" dirty="0">
                <a:solidFill>
                  <a:srgbClr val="C00000"/>
                </a:solidFill>
              </a:rPr>
              <a:t>2030 UN Sustainable development goals</a:t>
            </a:r>
            <a:r>
              <a:rPr lang="en-US" dirty="0"/>
              <a:t>, and the </a:t>
            </a:r>
            <a:r>
              <a:rPr lang="en-US" dirty="0">
                <a:solidFill>
                  <a:srgbClr val="C00000"/>
                </a:solidFill>
              </a:rPr>
              <a:t>human security approach</a:t>
            </a:r>
            <a:r>
              <a:rPr lang="hu-HU" dirty="0">
                <a:solidFill>
                  <a:srgbClr val="C00000"/>
                </a:solidFill>
              </a:rPr>
              <a:t>.</a:t>
            </a:r>
          </a:p>
          <a:p>
            <a:endParaRPr lang="hu-HU" dirty="0">
              <a:solidFill>
                <a:srgbClr val="C00000"/>
              </a:solidFill>
            </a:endParaRPr>
          </a:p>
          <a:p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widely</a:t>
            </a:r>
            <a:r>
              <a:rPr lang="hu-HU" dirty="0"/>
              <a:t> </a:t>
            </a:r>
            <a:r>
              <a:rPr lang="hu-HU" dirty="0" err="1">
                <a:solidFill>
                  <a:srgbClr val="C00000"/>
                </a:solidFill>
              </a:rPr>
              <a:t>debated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to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what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extent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there</a:t>
            </a:r>
            <a:r>
              <a:rPr lang="hu-HU" dirty="0">
                <a:solidFill>
                  <a:srgbClr val="C00000"/>
                </a:solidFill>
              </a:rPr>
              <a:t> is a </a:t>
            </a:r>
            <a:r>
              <a:rPr lang="hu-HU" dirty="0" err="1">
                <a:solidFill>
                  <a:srgbClr val="C00000"/>
                </a:solidFill>
              </a:rPr>
              <a:t>legal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duty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/>
              <a:t>derived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ICESCR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the </a:t>
            </a:r>
            <a:r>
              <a:rPr lang="hu-HU" dirty="0" err="1"/>
              <a:t>colonial</a:t>
            </a:r>
            <a:r>
              <a:rPr lang="hu-HU" dirty="0"/>
              <a:t> </a:t>
            </a:r>
            <a:r>
              <a:rPr lang="hu-HU" dirty="0" err="1"/>
              <a:t>past</a:t>
            </a:r>
            <a:r>
              <a:rPr lang="hu-HU" dirty="0"/>
              <a:t> </a:t>
            </a:r>
            <a:r>
              <a:rPr lang="hu-HU" dirty="0" err="1">
                <a:solidFill>
                  <a:srgbClr val="C00000"/>
                </a:solidFill>
              </a:rPr>
              <a:t>to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assist</a:t>
            </a:r>
            <a:r>
              <a:rPr lang="hu-HU" dirty="0">
                <a:solidFill>
                  <a:srgbClr val="C00000"/>
                </a:solidFill>
              </a:rPr>
              <a:t>.</a:t>
            </a:r>
          </a:p>
          <a:p>
            <a:endParaRPr lang="hu-HU" dirty="0">
              <a:solidFill>
                <a:srgbClr val="C00000"/>
              </a:solidFill>
            </a:endParaRPr>
          </a:p>
          <a:p>
            <a:r>
              <a:rPr lang="hu-HU" dirty="0">
                <a:solidFill>
                  <a:srgbClr val="C00000"/>
                </a:solidFill>
              </a:rPr>
              <a:t>		</a:t>
            </a:r>
            <a:r>
              <a:rPr lang="hu-HU" dirty="0" err="1">
                <a:solidFill>
                  <a:srgbClr val="C00000"/>
                </a:solidFill>
              </a:rPr>
              <a:t>See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en-US" dirty="0" err="1"/>
              <a:t>Pribytkova</a:t>
            </a:r>
            <a:r>
              <a:rPr lang="hu-HU" dirty="0"/>
              <a:t>, (2022) and </a:t>
            </a:r>
            <a:r>
              <a:rPr lang="hu-HU" dirty="0" err="1"/>
              <a:t>Anghie</a:t>
            </a:r>
            <a:r>
              <a:rPr lang="hu-HU" dirty="0"/>
              <a:t> (2025) </a:t>
            </a:r>
          </a:p>
          <a:p>
            <a:r>
              <a:rPr lang="hu-HU" dirty="0">
                <a:solidFill>
                  <a:srgbClr val="C00000"/>
                </a:solidFill>
              </a:rPr>
              <a:t>		</a:t>
            </a:r>
            <a:r>
              <a:rPr lang="hu-HU" dirty="0"/>
              <a:t>for </a:t>
            </a:r>
            <a:r>
              <a:rPr lang="hu-HU" dirty="0" err="1"/>
              <a:t>illuminating</a:t>
            </a:r>
            <a:r>
              <a:rPr lang="hu-HU" dirty="0"/>
              <a:t> </a:t>
            </a:r>
            <a:r>
              <a:rPr lang="hu-HU" dirty="0" err="1"/>
              <a:t>overviews</a:t>
            </a:r>
            <a:endParaRPr lang="hu-HU" dirty="0"/>
          </a:p>
          <a:p>
            <a:endParaRPr lang="hu-HU" dirty="0">
              <a:solidFill>
                <a:srgbClr val="C00000"/>
              </a:solidFill>
            </a:endParaRPr>
          </a:p>
          <a:p>
            <a:endParaRPr lang="hu-HU" dirty="0">
              <a:solidFill>
                <a:srgbClr val="C00000"/>
              </a:solidFill>
            </a:endParaRPr>
          </a:p>
          <a:p>
            <a:r>
              <a:rPr lang="hu-HU" dirty="0">
                <a:solidFill>
                  <a:srgbClr val="C00000"/>
                </a:solidFill>
              </a:rPr>
              <a:t>			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Szabadkéz 8">
                <a:extLst>
                  <a:ext uri="{FF2B5EF4-FFF2-40B4-BE49-F238E27FC236}">
                    <a16:creationId xmlns:a16="http://schemas.microsoft.com/office/drawing/2014/main" id="{341BBD7B-3F52-D9F2-6A5B-F5D7CA0FCB26}"/>
                  </a:ext>
                </a:extLst>
              </p14:cNvPr>
              <p14:cNvContentPartPr/>
              <p14:nvPr/>
            </p14:nvContentPartPr>
            <p14:xfrm>
              <a:off x="1972790" y="4521319"/>
              <a:ext cx="360" cy="360"/>
            </p14:xfrm>
          </p:contentPart>
        </mc:Choice>
        <mc:Fallback xmlns="">
          <p:pic>
            <p:nvPicPr>
              <p:cNvPr id="9" name="Szabadkéz 8">
                <a:extLst>
                  <a:ext uri="{FF2B5EF4-FFF2-40B4-BE49-F238E27FC236}">
                    <a16:creationId xmlns:a16="http://schemas.microsoft.com/office/drawing/2014/main" id="{E41FDEFE-127F-49A9-B358-E5259B12AC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8470" y="451699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B9EC175D-145A-9D04-DF96-AF241E416E78}"/>
                  </a:ext>
                </a:extLst>
              </p14:cNvPr>
              <p14:cNvContentPartPr/>
              <p14:nvPr/>
            </p14:nvContentPartPr>
            <p14:xfrm>
              <a:off x="2035430" y="4721839"/>
              <a:ext cx="360" cy="36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068E1BAB-F4FB-4074-ADBA-4FF010DAAF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110" y="471751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Szabadkéz 12">
                <a:extLst>
                  <a:ext uri="{FF2B5EF4-FFF2-40B4-BE49-F238E27FC236}">
                    <a16:creationId xmlns:a16="http://schemas.microsoft.com/office/drawing/2014/main" id="{E1AAC57F-4CC3-DDFE-304A-046641CBABAF}"/>
                  </a:ext>
                </a:extLst>
              </p14:cNvPr>
              <p14:cNvContentPartPr/>
              <p14:nvPr/>
            </p14:nvContentPartPr>
            <p14:xfrm>
              <a:off x="1277270" y="4777999"/>
              <a:ext cx="360" cy="360"/>
            </p14:xfrm>
          </p:contentPart>
        </mc:Choice>
        <mc:Fallback xmlns="">
          <p:pic>
            <p:nvPicPr>
              <p:cNvPr id="13" name="Szabadkéz 12">
                <a:extLst>
                  <a:ext uri="{FF2B5EF4-FFF2-40B4-BE49-F238E27FC236}">
                    <a16:creationId xmlns:a16="http://schemas.microsoft.com/office/drawing/2014/main" id="{A30C224C-7784-4E01-B02B-A337A19E7D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950" y="477367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Szabadkéz 13">
                <a:extLst>
                  <a:ext uri="{FF2B5EF4-FFF2-40B4-BE49-F238E27FC236}">
                    <a16:creationId xmlns:a16="http://schemas.microsoft.com/office/drawing/2014/main" id="{BF135481-5AEB-494C-7A03-F2576A1B2763}"/>
                  </a:ext>
                </a:extLst>
              </p14:cNvPr>
              <p14:cNvContentPartPr/>
              <p14:nvPr/>
            </p14:nvContentPartPr>
            <p14:xfrm>
              <a:off x="2129030" y="4721839"/>
              <a:ext cx="360" cy="360"/>
            </p14:xfrm>
          </p:contentPart>
        </mc:Choice>
        <mc:Fallback xmlns="">
          <p:pic>
            <p:nvPicPr>
              <p:cNvPr id="14" name="Szabadkéz 13">
                <a:extLst>
                  <a:ext uri="{FF2B5EF4-FFF2-40B4-BE49-F238E27FC236}">
                    <a16:creationId xmlns:a16="http://schemas.microsoft.com/office/drawing/2014/main" id="{E03DF9F3-E3B8-49F9-AC32-2EE6CBA06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4710" y="471751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Szabadkéz 14">
                <a:extLst>
                  <a:ext uri="{FF2B5EF4-FFF2-40B4-BE49-F238E27FC236}">
                    <a16:creationId xmlns:a16="http://schemas.microsoft.com/office/drawing/2014/main" id="{421E0143-21BE-8822-481C-C9B74C42D7DB}"/>
                  </a:ext>
                </a:extLst>
              </p14:cNvPr>
              <p14:cNvContentPartPr/>
              <p14:nvPr/>
            </p14:nvContentPartPr>
            <p14:xfrm>
              <a:off x="3413150" y="3456439"/>
              <a:ext cx="360" cy="360"/>
            </p14:xfrm>
          </p:contentPart>
        </mc:Choice>
        <mc:Fallback xmlns="">
          <p:pic>
            <p:nvPicPr>
              <p:cNvPr id="15" name="Szabadkéz 14">
                <a:extLst>
                  <a:ext uri="{FF2B5EF4-FFF2-40B4-BE49-F238E27FC236}">
                    <a16:creationId xmlns:a16="http://schemas.microsoft.com/office/drawing/2014/main" id="{A2355A5B-2F49-4E0F-BCF5-DF09E8B0E1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8830" y="345211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Szabadkéz 15">
                <a:extLst>
                  <a:ext uri="{FF2B5EF4-FFF2-40B4-BE49-F238E27FC236}">
                    <a16:creationId xmlns:a16="http://schemas.microsoft.com/office/drawing/2014/main" id="{07526DAF-252E-E62B-B707-F845A8CCC18D}"/>
                  </a:ext>
                </a:extLst>
              </p14:cNvPr>
              <p14:cNvContentPartPr/>
              <p14:nvPr/>
            </p14:nvContentPartPr>
            <p14:xfrm>
              <a:off x="3481910" y="3212359"/>
              <a:ext cx="360" cy="360"/>
            </p14:xfrm>
          </p:contentPart>
        </mc:Choice>
        <mc:Fallback xmlns="">
          <p:pic>
            <p:nvPicPr>
              <p:cNvPr id="16" name="Szabadkéz 15">
                <a:extLst>
                  <a:ext uri="{FF2B5EF4-FFF2-40B4-BE49-F238E27FC236}">
                    <a16:creationId xmlns:a16="http://schemas.microsoft.com/office/drawing/2014/main" id="{047318E2-8167-4B09-9AA1-059F8414D1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7590" y="3208039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6444904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07FA5E-8D89-1A9C-791E-BEECB4E7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Environment</a:t>
            </a:r>
            <a:r>
              <a:rPr lang="hu-HU" dirty="0"/>
              <a:t>. </a:t>
            </a:r>
            <a:r>
              <a:rPr lang="hu-HU" dirty="0" err="1"/>
              <a:t>Climate</a:t>
            </a:r>
            <a:r>
              <a:rPr lang="hu-HU" dirty="0"/>
              <a:t> – non-</a:t>
            </a:r>
            <a:r>
              <a:rPr lang="hu-HU" dirty="0" err="1"/>
              <a:t>refoulement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B11F63-BB66-AED1-871E-5C6F7811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u-HU" dirty="0">
                <a:solidFill>
                  <a:srgbClr val="C00000"/>
                </a:solidFill>
              </a:rPr>
              <a:t>Environmental-</a:t>
            </a:r>
            <a:r>
              <a:rPr lang="hu-HU" dirty="0" err="1">
                <a:solidFill>
                  <a:srgbClr val="C00000"/>
                </a:solidFill>
              </a:rPr>
              <a:t>change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/>
              <a:t>induced</a:t>
            </a:r>
            <a:r>
              <a:rPr lang="hu-HU" dirty="0"/>
              <a:t> </a:t>
            </a:r>
            <a:r>
              <a:rPr lang="hu-HU" dirty="0" err="1"/>
              <a:t>migration</a:t>
            </a:r>
            <a:endParaRPr lang="hu-HU" dirty="0"/>
          </a:p>
          <a:p>
            <a:endParaRPr lang="hu-HU" dirty="0"/>
          </a:p>
          <a:p>
            <a:r>
              <a:rPr lang="hu-HU" dirty="0"/>
              <a:t>„[T]</a:t>
            </a:r>
            <a:r>
              <a:rPr lang="en-GB" dirty="0"/>
              <a:t>he idea that </a:t>
            </a:r>
            <a:r>
              <a:rPr lang="en-GB" dirty="0">
                <a:solidFill>
                  <a:srgbClr val="C00000"/>
                </a:solidFill>
              </a:rPr>
              <a:t>disasters are ‘natural’ </a:t>
            </a:r>
            <a:r>
              <a:rPr lang="en-GB" dirty="0"/>
              <a:t>and thus beyond the scope of the 1951 Refugee Convention </a:t>
            </a:r>
            <a:r>
              <a:rPr lang="en-GB" dirty="0">
                <a:solidFill>
                  <a:srgbClr val="C00000"/>
                </a:solidFill>
              </a:rPr>
              <a:t>has plagued refugee law for much of the past 75 years</a:t>
            </a:r>
            <a:r>
              <a:rPr lang="en-GB" dirty="0"/>
              <a:t>, constraining its inherent ability to respond. In 1993, for instance, the </a:t>
            </a:r>
            <a:r>
              <a:rPr lang="en-GB" dirty="0">
                <a:solidFill>
                  <a:srgbClr val="C00000"/>
                </a:solidFill>
              </a:rPr>
              <a:t>Supreme Court of Canada</a:t>
            </a:r>
            <a:r>
              <a:rPr lang="en-GB" dirty="0"/>
              <a:t> said that ‘</a:t>
            </a:r>
            <a:r>
              <a:rPr lang="en-GB" dirty="0">
                <a:solidFill>
                  <a:srgbClr val="C00000"/>
                </a:solidFill>
              </a:rPr>
              <a:t>victims of natural disasters’ could not be refugees ‘</a:t>
            </a:r>
            <a:r>
              <a:rPr lang="en-GB" dirty="0"/>
              <a:t>even when the home state is unable to provide assistance’.</a:t>
            </a:r>
            <a:r>
              <a:rPr lang="hu-HU" dirty="0"/>
              <a:t>” McAdam-Gilbert, (2026), p. 2.</a:t>
            </a:r>
          </a:p>
          <a:p>
            <a:endParaRPr lang="hu-HU" dirty="0"/>
          </a:p>
          <a:p>
            <a:r>
              <a:rPr lang="hu-HU" dirty="0" err="1">
                <a:solidFill>
                  <a:srgbClr val="C00000"/>
                </a:solidFill>
              </a:rPr>
              <a:t>Hazard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/>
              <a:t>– </a:t>
            </a:r>
            <a:r>
              <a:rPr lang="hu-HU" dirty="0" err="1"/>
              <a:t>natural</a:t>
            </a:r>
            <a:r>
              <a:rPr lang="hu-HU" dirty="0"/>
              <a:t> (</a:t>
            </a:r>
            <a:r>
              <a:rPr lang="hu-HU" dirty="0" err="1"/>
              <a:t>neutral</a:t>
            </a:r>
            <a:r>
              <a:rPr lang="hu-HU" dirty="0"/>
              <a:t>)                      </a:t>
            </a:r>
            <a:r>
              <a:rPr lang="hu-HU" dirty="0" err="1">
                <a:solidFill>
                  <a:srgbClr val="C00000"/>
                </a:solidFill>
              </a:rPr>
              <a:t>disaster</a:t>
            </a:r>
            <a:r>
              <a:rPr lang="hu-HU" dirty="0">
                <a:solidFill>
                  <a:srgbClr val="C00000"/>
                </a:solidFill>
              </a:rPr>
              <a:t>:</a:t>
            </a:r>
            <a:r>
              <a:rPr lang="hu-HU" dirty="0"/>
              <a:t> </a:t>
            </a:r>
            <a:r>
              <a:rPr lang="hu-HU" dirty="0" err="1"/>
              <a:t>hazard</a:t>
            </a:r>
            <a:r>
              <a:rPr lang="hu-HU" dirty="0"/>
              <a:t> + </a:t>
            </a:r>
            <a:r>
              <a:rPr lang="en-GB" dirty="0"/>
              <a:t>demographic, political, social, economic and other factor</a:t>
            </a:r>
            <a:r>
              <a:rPr lang="hu-HU" dirty="0"/>
              <a:t>s</a:t>
            </a:r>
            <a:r>
              <a:rPr lang="en-GB" dirty="0"/>
              <a:t> </a:t>
            </a:r>
            <a:endParaRPr lang="hu-HU" dirty="0"/>
          </a:p>
          <a:p>
            <a:endParaRPr lang="hu-HU" dirty="0"/>
          </a:p>
          <a:p>
            <a:r>
              <a:rPr lang="hu-HU" dirty="0"/>
              <a:t>„</a:t>
            </a:r>
            <a:r>
              <a:rPr lang="en-GB" dirty="0"/>
              <a:t>The basic legal premise that the principle of </a:t>
            </a:r>
            <a:r>
              <a:rPr lang="en-GB" i="1" dirty="0">
                <a:solidFill>
                  <a:srgbClr val="C00000"/>
                </a:solidFill>
              </a:rPr>
              <a:t>non-refoulement</a:t>
            </a:r>
            <a:r>
              <a:rPr lang="en-GB" dirty="0">
                <a:solidFill>
                  <a:srgbClr val="C00000"/>
                </a:solidFill>
              </a:rPr>
              <a:t> is applicable to the disaster and climate context</a:t>
            </a:r>
            <a:r>
              <a:rPr lang="en-GB" dirty="0"/>
              <a:t> is now </a:t>
            </a:r>
            <a:r>
              <a:rPr lang="en-GB" dirty="0">
                <a:hlinkClick r:id="rId2"/>
              </a:rPr>
              <a:t>firmly established</a:t>
            </a:r>
            <a:r>
              <a:rPr lang="en-GB" dirty="0"/>
              <a:t>.</a:t>
            </a:r>
            <a:r>
              <a:rPr lang="hu-HU" dirty="0"/>
              <a:t>” </a:t>
            </a:r>
            <a:r>
              <a:rPr lang="en-GB" dirty="0"/>
              <a:t>Bruce Burson</a:t>
            </a:r>
            <a:r>
              <a:rPr lang="hu-HU" dirty="0"/>
              <a:t> (New </a:t>
            </a:r>
            <a:r>
              <a:rPr lang="hu-HU" dirty="0" err="1"/>
              <a:t>Zeeland</a:t>
            </a:r>
            <a:r>
              <a:rPr lang="hu-HU" dirty="0"/>
              <a:t> </a:t>
            </a:r>
            <a:r>
              <a:rPr lang="hu-HU" dirty="0" err="1"/>
              <a:t>Judge</a:t>
            </a:r>
            <a:r>
              <a:rPr lang="hu-HU" dirty="0"/>
              <a:t>) 2026</a:t>
            </a:r>
            <a:endParaRPr lang="en-GB" dirty="0"/>
          </a:p>
          <a:p>
            <a:br>
              <a:rPr lang="en-GB" dirty="0"/>
            </a:br>
            <a:endParaRPr lang="en-US" dirty="0"/>
          </a:p>
        </p:txBody>
      </p:sp>
      <p:sp>
        <p:nvSpPr>
          <p:cNvPr id="4" name="Nyíl: balra-jobbra mutató 3">
            <a:extLst>
              <a:ext uri="{FF2B5EF4-FFF2-40B4-BE49-F238E27FC236}">
                <a16:creationId xmlns:a16="http://schemas.microsoft.com/office/drawing/2014/main" id="{F6DBCF5A-5D85-EDEB-5E76-F0CBE68CAF48}"/>
              </a:ext>
            </a:extLst>
          </p:cNvPr>
          <p:cNvSpPr/>
          <p:nvPr/>
        </p:nvSpPr>
        <p:spPr>
          <a:xfrm>
            <a:off x="3851920" y="3861048"/>
            <a:ext cx="1080120" cy="144016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42846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AA40296A-BA92-43E3-B680-5BEF896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9883"/>
            <a:ext cx="8229600" cy="1059735"/>
          </a:xfrm>
        </p:spPr>
        <p:txBody>
          <a:bodyPr/>
          <a:lstStyle/>
          <a:p>
            <a:r>
              <a:rPr lang="en-US" dirty="0"/>
              <a:t>Four counterarguments against (automatically) preferring citizens over others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6884868-B8E4-46F3-9FDB-6824BB35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7391"/>
            <a:ext cx="8229600" cy="55007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 The </a:t>
            </a:r>
            <a:r>
              <a:rPr lang="en-US" dirty="0">
                <a:solidFill>
                  <a:srgbClr val="C00000"/>
                </a:solidFill>
              </a:rPr>
              <a:t>relationship </a:t>
            </a:r>
            <a:r>
              <a:rPr lang="en-US" dirty="0"/>
              <a:t>of preference ought to be </a:t>
            </a:r>
            <a:r>
              <a:rPr lang="en-US" dirty="0">
                <a:solidFill>
                  <a:srgbClr val="C00000"/>
                </a:solidFill>
              </a:rPr>
              <a:t>of moral value (No duty to prefer a fellow national fascist</a:t>
            </a:r>
            <a:r>
              <a:rPr lang="en-US" dirty="0"/>
              <a:t> over a foreign social democrat!)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 Loyalty: not necessarily concentric circles </a:t>
            </a:r>
            <a:r>
              <a:rPr lang="en-US" dirty="0"/>
              <a:t>where nation comes after locality. </a:t>
            </a:r>
            <a:r>
              <a:rPr lang="en-US" dirty="0">
                <a:solidFill>
                  <a:srgbClr val="C00000"/>
                </a:solidFill>
              </a:rPr>
              <a:t>Think of ethnic/national minorities </a:t>
            </a:r>
            <a:r>
              <a:rPr lang="en-US" dirty="0"/>
              <a:t>who prefer their ethné over the fellow nationals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 Preferring nationals taking the form of welfare chauvinism </a:t>
            </a:r>
            <a:r>
              <a:rPr lang="en-US" dirty="0">
                <a:solidFill>
                  <a:srgbClr val="C00000"/>
                </a:solidFill>
              </a:rPr>
              <a:t>may run counter to the overall duty to alleviate poverty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community of (only) citizens is a fiction</a:t>
            </a:r>
            <a:r>
              <a:rPr lang="en-US" dirty="0"/>
              <a:t>. The society consists of </a:t>
            </a:r>
            <a:r>
              <a:rPr lang="en-US" dirty="0">
                <a:solidFill>
                  <a:srgbClr val="C00000"/>
                </a:solidFill>
              </a:rPr>
              <a:t>nationals and (resident) foreigners</a:t>
            </a:r>
            <a:r>
              <a:rPr lang="en-US" dirty="0"/>
              <a:t>. The state must serve </a:t>
            </a:r>
            <a:r>
              <a:rPr lang="en-US" dirty="0">
                <a:solidFill>
                  <a:srgbClr val="C00000"/>
                </a:solidFill>
              </a:rPr>
              <a:t>both </a:t>
            </a:r>
            <a:r>
              <a:rPr lang="en-US" dirty="0"/>
              <a:t>groups forming the society. </a:t>
            </a:r>
            <a:r>
              <a:rPr lang="en-US" dirty="0">
                <a:solidFill>
                  <a:srgbClr val="C00000"/>
                </a:solidFill>
              </a:rPr>
              <a:t>Resident foreigners </a:t>
            </a:r>
            <a:r>
              <a:rPr lang="en-US" dirty="0"/>
              <a:t>ought to be </a:t>
            </a:r>
            <a:r>
              <a:rPr lang="en-US" dirty="0">
                <a:solidFill>
                  <a:srgbClr val="C00000"/>
                </a:solidFill>
              </a:rPr>
              <a:t>preferred</a:t>
            </a:r>
            <a:r>
              <a:rPr lang="en-US" dirty="0"/>
              <a:t> (in respect of social services) </a:t>
            </a:r>
            <a:r>
              <a:rPr lang="en-US" dirty="0">
                <a:solidFill>
                  <a:srgbClr val="C00000"/>
                </a:solidFill>
              </a:rPr>
              <a:t>over</a:t>
            </a:r>
            <a:r>
              <a:rPr lang="en-US" dirty="0"/>
              <a:t> own </a:t>
            </a:r>
            <a:r>
              <a:rPr lang="en-US" dirty="0">
                <a:solidFill>
                  <a:srgbClr val="C00000"/>
                </a:solidFill>
              </a:rPr>
              <a:t>nationals living abroad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94270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7E6B5D-16E0-4638-920D-140C43B3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IRRELEVANCE OF GEOGRAPHIC PROXIMITY/DISTANCE</a:t>
            </a:r>
          </a:p>
        </p:txBody>
      </p:sp>
    </p:spTree>
    <p:extLst>
      <p:ext uri="{BB962C8B-B14F-4D97-AF65-F5344CB8AC3E}">
        <p14:creationId xmlns:p14="http://schemas.microsoft.com/office/powerpoint/2010/main" val="174993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730E4379-024F-43B3-8B59-CAEB023D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Distance/proximity in itself is morally irrelevant – general theses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34AD02D-952D-4267-9C1A-63B2C7218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Proximity does not create </a:t>
            </a:r>
            <a:r>
              <a:rPr lang="en-US" dirty="0"/>
              <a:t>a moral ground justifying </a:t>
            </a:r>
            <a:r>
              <a:rPr lang="en-US" dirty="0">
                <a:solidFill>
                  <a:srgbClr val="C00000"/>
                </a:solidFill>
              </a:rPr>
              <a:t>larger/more intensive obligation.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is </a:t>
            </a:r>
            <a:r>
              <a:rPr lang="en-US" dirty="0">
                <a:solidFill>
                  <a:srgbClr val="C00000"/>
                </a:solidFill>
              </a:rPr>
              <a:t>only relevant if </a:t>
            </a:r>
            <a:r>
              <a:rPr lang="en-US" dirty="0"/>
              <a:t>proximity is</a:t>
            </a:r>
            <a:r>
              <a:rPr lang="en-US" dirty="0">
                <a:solidFill>
                  <a:srgbClr val="C00000"/>
                </a:solidFill>
              </a:rPr>
              <a:t> a precondition for the performance of a moral duty </a:t>
            </a:r>
            <a:r>
              <a:rPr lang="en-US" dirty="0"/>
              <a:t>(„rescuing the drowning person”).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 other </a:t>
            </a:r>
            <a:r>
              <a:rPr lang="en-US" dirty="0">
                <a:solidFill>
                  <a:srgbClr val="C00000"/>
                </a:solidFill>
              </a:rPr>
              <a:t>spatially determined communities </a:t>
            </a:r>
            <a:r>
              <a:rPr lang="en-US" dirty="0"/>
              <a:t>(„our town”, „our region”) </a:t>
            </a:r>
            <a:r>
              <a:rPr lang="en-US" dirty="0">
                <a:solidFill>
                  <a:srgbClr val="C00000"/>
                </a:solidFill>
              </a:rPr>
              <a:t>are cognitive creations</a:t>
            </a:r>
            <a:r>
              <a:rPr lang="en-US" dirty="0"/>
              <a:t>, mental constructions </a:t>
            </a:r>
            <a:r>
              <a:rPr lang="en-US" dirty="0">
                <a:solidFill>
                  <a:srgbClr val="C00000"/>
                </a:solidFill>
              </a:rPr>
              <a:t>within which physical distance usually is irrelevant when moral duties are defined</a:t>
            </a:r>
            <a:r>
              <a:rPr lang="en-US" dirty="0"/>
              <a:t>. (The remote rich must help the local poor through taxation, men and women from the center have to protect the border) 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Membership in spatially imagined communities (e.g. citizenship in a country) usually assumes equality </a:t>
            </a:r>
            <a:r>
              <a:rPr lang="en-US" dirty="0"/>
              <a:t>in respect of that community. Differentiation in morally relevant duties is not based on geographic distance.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98729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185EFB-828F-4339-B833-016445A4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Proximity, distance and states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2ADD70-8D20-41F4-9A32-3C16D77D1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08720"/>
            <a:ext cx="8458200" cy="5615136"/>
          </a:xfrm>
        </p:spPr>
        <p:txBody>
          <a:bodyPr>
            <a:normAutofit fontScale="92500"/>
          </a:bodyPr>
          <a:lstStyle/>
          <a:p>
            <a:r>
              <a:rPr lang="en-US" dirty="0"/>
              <a:t>Humanitarian intervention, </a:t>
            </a:r>
            <a:r>
              <a:rPr lang="en-US" dirty="0">
                <a:solidFill>
                  <a:srgbClr val="C00000"/>
                </a:solidFill>
              </a:rPr>
              <a:t>R2P</a:t>
            </a:r>
            <a:r>
              <a:rPr lang="en-US" dirty="0"/>
              <a:t> – </a:t>
            </a:r>
            <a:r>
              <a:rPr lang="en-US" dirty="0">
                <a:solidFill>
                  <a:srgbClr val="C00000"/>
                </a:solidFill>
              </a:rPr>
              <a:t>distance is not an issue</a:t>
            </a:r>
          </a:p>
          <a:p>
            <a:r>
              <a:rPr lang="en-US" dirty="0"/>
              <a:t>Refugee protection </a:t>
            </a:r>
            <a:r>
              <a:rPr lang="en-US" dirty="0">
                <a:solidFill>
                  <a:srgbClr val="C00000"/>
                </a:solidFill>
              </a:rPr>
              <a:t>- surrogate protection </a:t>
            </a:r>
            <a:r>
              <a:rPr lang="en-US" dirty="0"/>
              <a:t>instead of the state of origin. </a:t>
            </a:r>
            <a:r>
              <a:rPr lang="en-US" dirty="0">
                <a:solidFill>
                  <a:srgbClr val="C00000"/>
                </a:solidFill>
              </a:rPr>
              <a:t>Same logic as in R2P</a:t>
            </a:r>
            <a:r>
              <a:rPr lang="en-US" dirty="0"/>
              <a:t>: the </a:t>
            </a:r>
            <a:r>
              <a:rPr lang="en-US" dirty="0">
                <a:solidFill>
                  <a:srgbClr val="C00000"/>
                </a:solidFill>
              </a:rPr>
              <a:t>state is unable or unwilling </a:t>
            </a:r>
            <a:r>
              <a:rPr lang="en-US" dirty="0"/>
              <a:t>to exercise its sovereign functions  →     </a:t>
            </a:r>
            <a:r>
              <a:rPr lang="en-US" dirty="0">
                <a:solidFill>
                  <a:srgbClr val="C00000"/>
                </a:solidFill>
              </a:rPr>
              <a:t>protection</a:t>
            </a:r>
            <a:r>
              <a:rPr lang="en-US" dirty="0"/>
              <a:t> offered is </a:t>
            </a:r>
          </a:p>
          <a:p>
            <a:r>
              <a:rPr lang="en-US" dirty="0"/>
              <a:t>	- a </a:t>
            </a:r>
            <a:r>
              <a:rPr lang="en-US" dirty="0">
                <a:solidFill>
                  <a:srgbClr val="C00000"/>
                </a:solidFill>
              </a:rPr>
              <a:t>global public good</a:t>
            </a:r>
          </a:p>
          <a:p>
            <a:r>
              <a:rPr lang="en-US" dirty="0"/>
              <a:t>	- </a:t>
            </a:r>
            <a:r>
              <a:rPr lang="en-US" dirty="0">
                <a:solidFill>
                  <a:srgbClr val="C00000"/>
                </a:solidFill>
              </a:rPr>
              <a:t>offered to the „world’s refugees</a:t>
            </a:r>
            <a:r>
              <a:rPr lang="en-US" dirty="0"/>
              <a:t>” (New York Declaration)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Hathaway and Neve, 1997</a:t>
            </a:r>
          </a:p>
          <a:p>
            <a:r>
              <a:rPr lang="hu-HU" dirty="0">
                <a:solidFill>
                  <a:srgbClr val="C00000"/>
                </a:solidFill>
              </a:rPr>
              <a:t>„</a:t>
            </a:r>
            <a:r>
              <a:rPr lang="en-US" dirty="0">
                <a:solidFill>
                  <a:srgbClr val="C00000"/>
                </a:solidFill>
              </a:rPr>
              <a:t>In an ideal world a system to share </a:t>
            </a:r>
            <a:r>
              <a:rPr lang="en-US" dirty="0"/>
              <a:t>the burdens and </a:t>
            </a:r>
            <a:r>
              <a:rPr lang="en-US" dirty="0">
                <a:solidFill>
                  <a:srgbClr val="C00000"/>
                </a:solidFill>
              </a:rPr>
              <a:t>responsibilities  </a:t>
            </a:r>
            <a:r>
              <a:rPr lang="en-US" dirty="0"/>
              <a:t>of refugee protection </a:t>
            </a:r>
            <a:r>
              <a:rPr lang="en-US" dirty="0">
                <a:solidFill>
                  <a:srgbClr val="C00000"/>
                </a:solidFill>
              </a:rPr>
              <a:t>would operate at a global level</a:t>
            </a:r>
            <a:r>
              <a:rPr lang="en-US" dirty="0"/>
              <a:t>. A universal  system could spread the  costs  of providing asylum among the largest number of states, thereby minimizing the risk of an unacceptably  high cost being imposed on any particular government. </a:t>
            </a:r>
            <a:r>
              <a:rPr lang="en-US" dirty="0">
                <a:solidFill>
                  <a:srgbClr val="C00000"/>
                </a:solidFill>
              </a:rPr>
              <a:t>It is </a:t>
            </a:r>
            <a:r>
              <a:rPr lang="en-US" dirty="0"/>
              <a:t>also </a:t>
            </a:r>
            <a:r>
              <a:rPr lang="en-US" dirty="0">
                <a:solidFill>
                  <a:srgbClr val="C00000"/>
                </a:solidFill>
              </a:rPr>
              <a:t>morally attractive” </a:t>
            </a:r>
            <a:r>
              <a:rPr lang="en-US" dirty="0"/>
              <a:t>(p. 187)  </a:t>
            </a:r>
            <a:r>
              <a:rPr lang="en-US" dirty="0">
                <a:solidFill>
                  <a:srgbClr val="C00000"/>
                </a:solidFill>
              </a:rPr>
              <a:t>But impossible</a:t>
            </a:r>
            <a:r>
              <a:rPr lang="en-US" dirty="0"/>
              <a:t> for Realpolitik reasons (ibid)</a:t>
            </a:r>
          </a:p>
          <a:p>
            <a:r>
              <a:rPr lang="en-US" dirty="0"/>
              <a:t>	Propose regionalised solution „interest-convergence groups”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88751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7C257-6FA2-4B11-B5AE-D43B8E01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 - further reasons for its irrelevance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2849B5-6AF9-4A1B-B4EF-CF7ADAC65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6910536" cy="5615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Hathaway  and Neve: (1997) 4 factors influencing the place of asylum</a:t>
            </a:r>
          </a:p>
          <a:p>
            <a:r>
              <a:rPr lang="en-US" dirty="0"/>
              <a:t>„it makes  most sense to protect refugees where  they are </a:t>
            </a:r>
            <a:r>
              <a:rPr lang="en-US" dirty="0">
                <a:solidFill>
                  <a:srgbClr val="C00000"/>
                </a:solidFill>
              </a:rPr>
              <a:t>safest</a:t>
            </a:r>
            <a:r>
              <a:rPr lang="en-US" dirty="0"/>
              <a:t>, most </a:t>
            </a:r>
            <a:r>
              <a:rPr lang="en-US" dirty="0">
                <a:solidFill>
                  <a:srgbClr val="C00000"/>
                </a:solidFill>
              </a:rPr>
              <a:t>self-sufficient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least</a:t>
            </a:r>
            <a:r>
              <a:rPr lang="en-US" dirty="0"/>
              <a:t> likely to experience </a:t>
            </a:r>
            <a:r>
              <a:rPr lang="en-US" dirty="0">
                <a:solidFill>
                  <a:srgbClr val="C00000"/>
                </a:solidFill>
              </a:rPr>
              <a:t>social conflict </a:t>
            </a:r>
            <a:r>
              <a:rPr lang="en-US" dirty="0"/>
              <a:t>and ultimately in the </a:t>
            </a:r>
            <a:r>
              <a:rPr lang="en-US" dirty="0">
                <a:solidFill>
                  <a:srgbClr val="C00000"/>
                </a:solidFill>
              </a:rPr>
              <a:t>best position to repatriate </a:t>
            </a:r>
            <a:r>
              <a:rPr lang="en-US" dirty="0"/>
              <a:t>if and when safety is restored in their country of origin” (p.204)</a:t>
            </a:r>
          </a:p>
          <a:p>
            <a:endParaRPr lang="en-US" dirty="0"/>
          </a:p>
          <a:p>
            <a:r>
              <a:rPr lang="en-US" dirty="0"/>
              <a:t>„… </a:t>
            </a:r>
            <a:r>
              <a:rPr lang="en-US" dirty="0">
                <a:solidFill>
                  <a:srgbClr val="C00000"/>
                </a:solidFill>
              </a:rPr>
              <a:t>geographical proximity </a:t>
            </a:r>
            <a:r>
              <a:rPr lang="en-US" dirty="0"/>
              <a:t>between the state of asylum and  the country of origin </a:t>
            </a:r>
            <a:r>
              <a:rPr lang="en-US" dirty="0">
                <a:solidFill>
                  <a:srgbClr val="C00000"/>
                </a:solidFill>
              </a:rPr>
              <a:t>is desirable  </a:t>
            </a:r>
            <a:r>
              <a:rPr lang="en-US" dirty="0"/>
              <a:t>to allow  for </a:t>
            </a:r>
            <a:r>
              <a:rPr lang="en-US" dirty="0">
                <a:solidFill>
                  <a:srgbClr val="C00000"/>
                </a:solidFill>
              </a:rPr>
              <a:t>ongoing contact between refugee and stayee communities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ultimately  to facilitate repatriation</a:t>
            </a:r>
            <a:r>
              <a:rPr lang="en-US" dirty="0"/>
              <a:t>” (p. 204)</a:t>
            </a:r>
          </a:p>
          <a:p>
            <a:pPr algn="ctr"/>
            <a:r>
              <a:rPr lang="en-US" dirty="0"/>
              <a:t>_______________</a:t>
            </a:r>
          </a:p>
          <a:p>
            <a:r>
              <a:rPr lang="en-US" dirty="0"/>
              <a:t>Ad 1 and 2) </a:t>
            </a:r>
            <a:r>
              <a:rPr lang="en-US" dirty="0">
                <a:solidFill>
                  <a:srgbClr val="C00000"/>
                </a:solidFill>
              </a:rPr>
              <a:t>Safety and self–sufficiency</a:t>
            </a:r>
            <a:r>
              <a:rPr lang="en-US" dirty="0"/>
              <a:t> more likely in remote (developed) countries</a:t>
            </a:r>
          </a:p>
          <a:p>
            <a:endParaRPr lang="en-US" dirty="0"/>
          </a:p>
          <a:p>
            <a:r>
              <a:rPr lang="en-US" dirty="0"/>
              <a:t>Ad 3) Threat </a:t>
            </a:r>
            <a:r>
              <a:rPr lang="en-US" dirty="0">
                <a:solidFill>
                  <a:srgbClr val="C00000"/>
                </a:solidFill>
              </a:rPr>
              <a:t>of social conflict</a:t>
            </a:r>
            <a:r>
              <a:rPr lang="en-US" dirty="0"/>
              <a:t>: context dependent, both nearby and remote country may be threatening </a:t>
            </a:r>
          </a:p>
          <a:p>
            <a:endParaRPr lang="en-US" sz="2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06ABDEF-570D-49E7-A1AB-988C44E582AB}"/>
              </a:ext>
            </a:extLst>
          </p:cNvPr>
          <p:cNvSpPr txBox="1"/>
          <p:nvPr/>
        </p:nvSpPr>
        <p:spPr>
          <a:xfrm>
            <a:off x="7668344" y="1074658"/>
            <a:ext cx="1440160" cy="323165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hu-HU">
              <a:solidFill>
                <a:schemeClr val="tx1"/>
              </a:solidFill>
            </a:endParaRPr>
          </a:p>
          <a:p>
            <a:endParaRPr lang="hu-HU">
              <a:solidFill>
                <a:schemeClr val="tx1"/>
              </a:solidFill>
            </a:endParaRPr>
          </a:p>
          <a:p>
            <a:r>
              <a:rPr lang="hu-HU"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 safe</a:t>
            </a:r>
          </a:p>
          <a:p>
            <a:endParaRPr lang="hu-HU" sz="16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self sufficient</a:t>
            </a:r>
          </a:p>
          <a:p>
            <a:endParaRPr lang="hu-HU" sz="16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no social conflict</a:t>
            </a:r>
          </a:p>
          <a:p>
            <a:endParaRPr lang="hu-HU" sz="16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proximity</a:t>
            </a:r>
            <a:br>
              <a:rPr lang="hu-HU"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contact</a:t>
            </a:r>
            <a:br>
              <a:rPr lang="hu-HU"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easy repat-riation</a:t>
            </a:r>
          </a:p>
        </p:txBody>
      </p:sp>
    </p:spTree>
    <p:extLst>
      <p:ext uri="{BB962C8B-B14F-4D97-AF65-F5344CB8AC3E}">
        <p14:creationId xmlns:p14="http://schemas.microsoft.com/office/powerpoint/2010/main" val="2038472793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6CF8B3-66BA-4BF3-A81C-188B2CD7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justification - challenged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D9499F-18D3-4B3A-95F7-82B8A88D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23" y="758891"/>
            <a:ext cx="7772400" cy="5615136"/>
          </a:xfrm>
        </p:spPr>
        <p:txBody>
          <a:bodyPr/>
          <a:lstStyle/>
          <a:p>
            <a:r>
              <a:rPr lang="en-US" sz="2000" dirty="0"/>
              <a:t>Ad 4) </a:t>
            </a:r>
            <a:r>
              <a:rPr lang="en-US" sz="2000" dirty="0">
                <a:solidFill>
                  <a:srgbClr val="C00000"/>
                </a:solidFill>
              </a:rPr>
              <a:t>Proximity </a:t>
            </a:r>
            <a:r>
              <a:rPr lang="en-US" sz="2000" dirty="0"/>
              <a:t>		 2 reasons</a:t>
            </a:r>
          </a:p>
          <a:p>
            <a:endParaRPr lang="en-US" sz="2000" dirty="0"/>
          </a:p>
          <a:p>
            <a:r>
              <a:rPr lang="en-US" sz="2000" dirty="0"/>
              <a:t>Contact with stayee community		Ease of repatriation</a:t>
            </a:r>
          </a:p>
          <a:p>
            <a:endParaRPr lang="en-US" sz="2000" dirty="0"/>
          </a:p>
          <a:p>
            <a:r>
              <a:rPr lang="en-US" sz="2000" dirty="0"/>
              <a:t>	    1996                                                                  2019 </a:t>
            </a:r>
          </a:p>
          <a:p>
            <a:pPr algn="ctr"/>
            <a:r>
              <a:rPr lang="en-US" sz="2000" dirty="0"/>
              <a:t>Internet, mobile phone, unlimited air capacity</a:t>
            </a:r>
            <a:br>
              <a:rPr lang="en-US" sz="2000" dirty="0"/>
            </a:br>
            <a:r>
              <a:rPr lang="en-US" sz="2000" dirty="0"/>
              <a:t>(DHL – 500 flights/day!)</a:t>
            </a:r>
          </a:p>
          <a:p>
            <a:endParaRPr lang="en-US" sz="2000" dirty="0"/>
          </a:p>
          <a:p>
            <a:r>
              <a:rPr lang="en-US" sz="2000" dirty="0"/>
              <a:t>There is </a:t>
            </a:r>
            <a:r>
              <a:rPr lang="en-US" sz="2000" dirty="0">
                <a:solidFill>
                  <a:srgbClr val="C00000"/>
                </a:solidFill>
              </a:rPr>
              <a:t>no morally relevant justification of preferring an asylum country close to the site of persecution </a:t>
            </a:r>
            <a:r>
              <a:rPr lang="en-US" sz="2000" dirty="0"/>
              <a:t>if that is not the choice of the refugee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Even, from a practical point of view 2,5 of the 4 requirements </a:t>
            </a:r>
            <a:r>
              <a:rPr lang="en-US" sz="2000" dirty="0"/>
              <a:t>probably are </a:t>
            </a:r>
            <a:r>
              <a:rPr lang="en-US" sz="2000" dirty="0">
                <a:solidFill>
                  <a:srgbClr val="C00000"/>
                </a:solidFill>
              </a:rPr>
              <a:t>better met in </a:t>
            </a:r>
            <a:r>
              <a:rPr lang="en-US" sz="2000" dirty="0"/>
              <a:t>more </a:t>
            </a:r>
            <a:r>
              <a:rPr lang="en-US" sz="2000" dirty="0">
                <a:solidFill>
                  <a:srgbClr val="C00000"/>
                </a:solidFill>
              </a:rPr>
              <a:t>remote</a:t>
            </a:r>
            <a:r>
              <a:rPr lang="en-US" sz="2000" dirty="0"/>
              <a:t> (developed) states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</a:rPr>
              <a:t>Proximity may be relevant as the refugee’s choice</a:t>
            </a:r>
            <a:r>
              <a:rPr lang="en-US" sz="2000" dirty="0"/>
              <a:t>, and, indeed in some instances cultural closeness may mitigate trauma. </a:t>
            </a:r>
          </a:p>
          <a:p>
            <a:endParaRPr lang="en-US" sz="2000" dirty="0"/>
          </a:p>
          <a:p>
            <a:endParaRPr lang="en-US" dirty="0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B8AB990D-A6AB-442E-9E17-E05F817F30E4}"/>
              </a:ext>
            </a:extLst>
          </p:cNvPr>
          <p:cNvCxnSpPr/>
          <p:nvPr/>
        </p:nvCxnSpPr>
        <p:spPr>
          <a:xfrm flipH="1">
            <a:off x="2843808" y="1086284"/>
            <a:ext cx="165618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DF30D0F2-1AD5-4B1D-A0D4-063ED55A60EE}"/>
              </a:ext>
            </a:extLst>
          </p:cNvPr>
          <p:cNvCxnSpPr>
            <a:cxnSpLocks/>
          </p:cNvCxnSpPr>
          <p:nvPr/>
        </p:nvCxnSpPr>
        <p:spPr>
          <a:xfrm>
            <a:off x="4474840" y="1086284"/>
            <a:ext cx="153732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4CA4CA2D-ADB8-491A-81A3-25458AE37474}"/>
              </a:ext>
            </a:extLst>
          </p:cNvPr>
          <p:cNvCxnSpPr/>
          <p:nvPr/>
        </p:nvCxnSpPr>
        <p:spPr>
          <a:xfrm>
            <a:off x="3923928" y="2420888"/>
            <a:ext cx="72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99811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4099C-AABC-0307-60AF-6D9CAB27F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2E6B48-41A6-DE2F-3F13-E6C5A10B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357313"/>
            <a:ext cx="7770812" cy="3655863"/>
          </a:xfrm>
        </p:spPr>
        <p:txBody>
          <a:bodyPr/>
          <a:lstStyle/>
          <a:p>
            <a:r>
              <a:rPr lang="hu-HU" dirty="0"/>
              <a:t>HUNGARY,</a:t>
            </a:r>
            <a:br>
              <a:rPr lang="hu-HU" dirty="0"/>
            </a:br>
            <a:r>
              <a:rPr lang="hu-HU" dirty="0"/>
              <a:t> MEMBER OF THE EU, </a:t>
            </a:r>
            <a:br>
              <a:rPr lang="hu-HU" dirty="0"/>
            </a:br>
            <a:r>
              <a:rPr lang="hu-HU" dirty="0"/>
              <a:t>BOUND BY THE NEW MIGRATION AND ASYLUM PACT </a:t>
            </a:r>
            <a:br>
              <a:rPr lang="hu-HU" dirty="0"/>
            </a:br>
            <a:r>
              <a:rPr lang="hu-HU" dirty="0"/>
              <a:t>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15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4D04B4-1358-85C1-6366-F33EAF19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EU, PACT, HUNGARY, </a:t>
            </a:r>
            <a:endParaRPr lang="en-US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4AF8109-D4D8-0D6A-AE84-CE937787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838200"/>
            <a:ext cx="3810000" cy="56151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2400" dirty="0">
                <a:solidFill>
                  <a:srgbClr val="C00000"/>
                </a:solidFill>
              </a:rPr>
              <a:t>The </a:t>
            </a:r>
            <a:r>
              <a:rPr lang="hu-HU" sz="2400" dirty="0" err="1">
                <a:solidFill>
                  <a:srgbClr val="C00000"/>
                </a:solidFill>
              </a:rPr>
              <a:t>Pact</a:t>
            </a:r>
            <a:r>
              <a:rPr lang="hu-HU" sz="2400" dirty="0">
                <a:solidFill>
                  <a:srgbClr val="C00000"/>
                </a:solidFill>
              </a:rPr>
              <a:t>:</a:t>
            </a:r>
          </a:p>
          <a:p>
            <a:r>
              <a:rPr lang="hu-HU" sz="2400" dirty="0" err="1">
                <a:solidFill>
                  <a:srgbClr val="C00000"/>
                </a:solidFill>
              </a:rPr>
              <a:t>Broad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definition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/>
              <a:t>of </a:t>
            </a:r>
            <a:r>
              <a:rPr lang="hu-HU" sz="2400" dirty="0" err="1"/>
              <a:t>persons</a:t>
            </a:r>
            <a:r>
              <a:rPr lang="hu-HU" sz="2400" dirty="0"/>
              <a:t> in </a:t>
            </a:r>
            <a:r>
              <a:rPr lang="hu-HU" sz="2400" dirty="0" err="1"/>
              <a:t>need</a:t>
            </a:r>
            <a:r>
              <a:rPr lang="hu-HU" sz="2400" dirty="0"/>
              <a:t> of </a:t>
            </a:r>
            <a:r>
              <a:rPr lang="hu-HU" sz="2400" dirty="0" err="1"/>
              <a:t>protection</a:t>
            </a:r>
            <a:r>
              <a:rPr lang="hu-HU" sz="2400" dirty="0"/>
              <a:t> </a:t>
            </a:r>
          </a:p>
          <a:p>
            <a:r>
              <a:rPr lang="hu-HU" sz="2400" dirty="0"/>
              <a:t>	</a:t>
            </a:r>
            <a:r>
              <a:rPr lang="hu-HU" sz="2400" dirty="0" err="1"/>
              <a:t>but</a:t>
            </a:r>
            <a:endParaRPr lang="hu-HU" sz="2400" dirty="0"/>
          </a:p>
          <a:p>
            <a:pPr marL="457200" indent="-457200">
              <a:buFontTx/>
              <a:buChar char="-"/>
            </a:pPr>
            <a:r>
              <a:rPr lang="hu-HU" sz="2400" dirty="0" err="1"/>
              <a:t>efforts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prevent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arrival</a:t>
            </a:r>
            <a:endParaRPr lang="hu-HU" sz="2400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400" dirty="0" err="1"/>
              <a:t>reification</a:t>
            </a:r>
            <a:r>
              <a:rPr lang="hu-HU" sz="2400" dirty="0"/>
              <a:t> of the </a:t>
            </a:r>
            <a:r>
              <a:rPr lang="hu-HU" sz="2400" dirty="0" err="1"/>
              <a:t>applicant</a:t>
            </a:r>
            <a:r>
              <a:rPr lang="hu-HU" sz="2400" dirty="0"/>
              <a:t>, </a:t>
            </a:r>
            <a:r>
              <a:rPr lang="hu-HU" sz="2400" dirty="0" err="1"/>
              <a:t>drastically</a:t>
            </a:r>
            <a:r>
              <a:rPr lang="hu-HU" sz="2400" dirty="0"/>
              <a:t> </a:t>
            </a:r>
            <a:r>
              <a:rPr lang="hu-HU" sz="2400" dirty="0">
                <a:solidFill>
                  <a:srgbClr val="C00000"/>
                </a:solidFill>
              </a:rPr>
              <a:t>limiting </a:t>
            </a:r>
            <a:r>
              <a:rPr lang="hu-HU" sz="2400" dirty="0" err="1">
                <a:solidFill>
                  <a:srgbClr val="C00000"/>
                </a:solidFill>
              </a:rPr>
              <a:t>their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agency</a:t>
            </a:r>
            <a:endParaRPr lang="hu-HU" sz="2400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400" dirty="0" err="1"/>
              <a:t>Implied</a:t>
            </a:r>
            <a:r>
              <a:rPr lang="hu-HU" sz="2400" dirty="0"/>
              <a:t> </a:t>
            </a:r>
            <a:r>
              <a:rPr lang="hu-HU" sz="2400" dirty="0" err="1">
                <a:solidFill>
                  <a:srgbClr val="C00000"/>
                </a:solidFill>
              </a:rPr>
              <a:t>presumption</a:t>
            </a:r>
            <a:r>
              <a:rPr lang="hu-HU" sz="2400" dirty="0">
                <a:solidFill>
                  <a:srgbClr val="C00000"/>
                </a:solidFill>
              </a:rPr>
              <a:t> of </a:t>
            </a:r>
            <a:r>
              <a:rPr lang="hu-HU" sz="2400" dirty="0" err="1">
                <a:solidFill>
                  <a:srgbClr val="C00000"/>
                </a:solidFill>
              </a:rPr>
              <a:t>not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>
                <a:solidFill>
                  <a:srgbClr val="C00000"/>
                </a:solidFill>
              </a:rPr>
              <a:t>being</a:t>
            </a:r>
            <a:r>
              <a:rPr lang="hu-HU" sz="2400" dirty="0">
                <a:solidFill>
                  <a:srgbClr val="C00000"/>
                </a:solidFill>
              </a:rPr>
              <a:t> in </a:t>
            </a:r>
            <a:r>
              <a:rPr lang="hu-HU" sz="2400" dirty="0" err="1">
                <a:solidFill>
                  <a:srgbClr val="C00000"/>
                </a:solidFill>
              </a:rPr>
              <a:t>need</a:t>
            </a:r>
            <a:r>
              <a:rPr lang="hu-HU" sz="2400" dirty="0">
                <a:solidFill>
                  <a:srgbClr val="C00000"/>
                </a:solidFill>
              </a:rPr>
              <a:t> of </a:t>
            </a:r>
            <a:r>
              <a:rPr lang="hu-HU" sz="2400" dirty="0" err="1">
                <a:solidFill>
                  <a:srgbClr val="C00000"/>
                </a:solidFill>
              </a:rPr>
              <a:t>protection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/>
              <a:t>– </a:t>
            </a:r>
            <a:r>
              <a:rPr lang="hu-HU" sz="2400" dirty="0">
                <a:solidFill>
                  <a:srgbClr val="C00000"/>
                </a:solidFill>
              </a:rPr>
              <a:t>limiting </a:t>
            </a:r>
            <a:r>
              <a:rPr lang="hu-HU" sz="2400" dirty="0" err="1">
                <a:solidFill>
                  <a:srgbClr val="C00000"/>
                </a:solidFill>
              </a:rPr>
              <a:t>freedom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/>
              <a:t>of </a:t>
            </a:r>
            <a:r>
              <a:rPr lang="hu-HU" sz="2400" dirty="0" err="1"/>
              <a:t>movement</a:t>
            </a:r>
            <a:r>
              <a:rPr lang="hu-HU" sz="2400" dirty="0"/>
              <a:t>, </a:t>
            </a:r>
            <a:r>
              <a:rPr lang="hu-HU" sz="2400" dirty="0" err="1"/>
              <a:t>fiction</a:t>
            </a:r>
            <a:r>
              <a:rPr lang="hu-HU" sz="2400" dirty="0"/>
              <a:t> of </a:t>
            </a:r>
            <a:r>
              <a:rPr lang="hu-HU" sz="2400" dirty="0">
                <a:solidFill>
                  <a:srgbClr val="C00000"/>
                </a:solidFill>
              </a:rPr>
              <a:t>non-</a:t>
            </a:r>
            <a:r>
              <a:rPr lang="hu-HU" sz="2400" dirty="0" err="1">
                <a:solidFill>
                  <a:srgbClr val="C00000"/>
                </a:solidFill>
              </a:rPr>
              <a:t>entry</a:t>
            </a:r>
            <a:endParaRPr lang="hu-HU" sz="2400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400" dirty="0" err="1"/>
              <a:t>Efforts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>
                <a:solidFill>
                  <a:srgbClr val="C00000"/>
                </a:solidFill>
              </a:rPr>
              <a:t>shift </a:t>
            </a:r>
            <a:r>
              <a:rPr lang="hu-HU" sz="2400" dirty="0" err="1">
                <a:solidFill>
                  <a:srgbClr val="C00000"/>
                </a:solidFill>
              </a:rPr>
              <a:t>responsibility</a:t>
            </a:r>
            <a:r>
              <a:rPr lang="hu-HU" sz="2400" dirty="0">
                <a:solidFill>
                  <a:srgbClr val="C00000"/>
                </a:solidFill>
              </a:rPr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third</a:t>
            </a:r>
            <a:r>
              <a:rPr lang="hu-HU" sz="2400" dirty="0"/>
              <a:t> </a:t>
            </a:r>
            <a:r>
              <a:rPr lang="hu-HU" sz="2400" dirty="0" err="1"/>
              <a:t>states</a:t>
            </a:r>
            <a:endParaRPr lang="hu-HU" sz="2400" dirty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7EFA0BE-90EC-8234-0F13-21AE84153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72272" cy="5615136"/>
          </a:xfrm>
        </p:spPr>
        <p:txBody>
          <a:bodyPr/>
          <a:lstStyle/>
          <a:p>
            <a:pPr algn="ctr"/>
            <a:r>
              <a:rPr lang="hu-HU" sz="1800" dirty="0">
                <a:solidFill>
                  <a:srgbClr val="C00000"/>
                </a:solidFill>
              </a:rPr>
              <a:t>Hungary</a:t>
            </a:r>
            <a:r>
              <a:rPr lang="hu-HU" sz="1800" dirty="0"/>
              <a:t>,</a:t>
            </a:r>
          </a:p>
          <a:p>
            <a:pPr algn="ctr"/>
            <a:r>
              <a:rPr lang="hu-HU" sz="1800" dirty="0"/>
              <a:t> </a:t>
            </a:r>
            <a:r>
              <a:rPr lang="hu-HU" sz="1800" dirty="0" err="1"/>
              <a:t>June</a:t>
            </a:r>
            <a:r>
              <a:rPr lang="hu-HU" sz="1800" dirty="0"/>
              <a:t> 2026</a:t>
            </a:r>
          </a:p>
          <a:p>
            <a:pPr algn="ctr"/>
            <a:r>
              <a:rPr lang="hu-HU" sz="1800" dirty="0"/>
              <a:t>- </a:t>
            </a:r>
            <a:r>
              <a:rPr lang="hu-HU" sz="1800" dirty="0" err="1"/>
              <a:t>Mostly</a:t>
            </a:r>
            <a:r>
              <a:rPr lang="hu-HU" sz="1800" dirty="0"/>
              <a:t> </a:t>
            </a:r>
            <a:r>
              <a:rPr lang="hu-HU" sz="1800" dirty="0">
                <a:solidFill>
                  <a:srgbClr val="C00000"/>
                </a:solidFill>
              </a:rPr>
              <a:t>fair </a:t>
            </a:r>
            <a:r>
              <a:rPr lang="hu-HU" sz="1800" dirty="0" err="1">
                <a:solidFill>
                  <a:srgbClr val="C00000"/>
                </a:solidFill>
              </a:rPr>
              <a:t>treatment</a:t>
            </a:r>
            <a:r>
              <a:rPr lang="hu-HU" sz="1800" dirty="0">
                <a:solidFill>
                  <a:srgbClr val="C00000"/>
                </a:solidFill>
              </a:rPr>
              <a:t>  </a:t>
            </a:r>
            <a:r>
              <a:rPr lang="hu-HU" sz="1800" dirty="0"/>
              <a:t>of the </a:t>
            </a:r>
            <a:r>
              <a:rPr lang="hu-HU" sz="1800" dirty="0" err="1"/>
              <a:t>persons</a:t>
            </a:r>
            <a:r>
              <a:rPr lang="hu-HU" sz="1800" dirty="0"/>
              <a:t> </a:t>
            </a:r>
            <a:r>
              <a:rPr lang="hu-HU" sz="1800" dirty="0" err="1"/>
              <a:t>feeing</a:t>
            </a:r>
            <a:r>
              <a:rPr lang="hu-HU" sz="1800" dirty="0"/>
              <a:t> </a:t>
            </a:r>
            <a:r>
              <a:rPr lang="hu-HU" sz="1800" dirty="0" err="1">
                <a:solidFill>
                  <a:srgbClr val="C00000"/>
                </a:solidFill>
              </a:rPr>
              <a:t>Ukraine</a:t>
            </a:r>
            <a:r>
              <a:rPr lang="hu-HU" sz="1800" dirty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hu-HU" sz="1800" dirty="0" err="1"/>
              <a:t>Inarticulate</a:t>
            </a:r>
            <a:r>
              <a:rPr lang="hu-HU" sz="1800" dirty="0"/>
              <a:t> </a:t>
            </a:r>
            <a:r>
              <a:rPr lang="hu-HU" sz="1800" dirty="0" err="1">
                <a:solidFill>
                  <a:srgbClr val="C00000"/>
                </a:solidFill>
              </a:rPr>
              <a:t>refusal</a:t>
            </a:r>
            <a:r>
              <a:rPr lang="hu-HU" sz="1800" dirty="0">
                <a:solidFill>
                  <a:srgbClr val="C00000"/>
                </a:solidFill>
              </a:rPr>
              <a:t> of the </a:t>
            </a:r>
            <a:r>
              <a:rPr lang="hu-HU" sz="1800" dirty="0" err="1">
                <a:solidFill>
                  <a:srgbClr val="C00000"/>
                </a:solidFill>
              </a:rPr>
              <a:t>Pact</a:t>
            </a:r>
            <a:r>
              <a:rPr lang="hu-HU" sz="1800" dirty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hu-HU" sz="1800" dirty="0" err="1"/>
              <a:t>Maintaining</a:t>
            </a:r>
            <a:r>
              <a:rPr lang="hu-HU" sz="1800" dirty="0"/>
              <a:t> </a:t>
            </a:r>
            <a:r>
              <a:rPr lang="hu-HU" sz="1800" dirty="0">
                <a:solidFill>
                  <a:srgbClr val="C00000"/>
                </a:solidFill>
              </a:rPr>
              <a:t>the </a:t>
            </a:r>
            <a:r>
              <a:rPr lang="hu-HU" sz="1800" dirty="0" err="1">
                <a:solidFill>
                  <a:srgbClr val="C00000"/>
                </a:solidFill>
              </a:rPr>
              <a:t>lie</a:t>
            </a:r>
            <a:r>
              <a:rPr lang="hu-HU" sz="1800" dirty="0">
                <a:solidFill>
                  <a:srgbClr val="C00000"/>
                </a:solidFill>
              </a:rPr>
              <a:t> of an </a:t>
            </a:r>
            <a:r>
              <a:rPr lang="hu-HU" sz="1800" dirty="0" err="1">
                <a:solidFill>
                  <a:srgbClr val="C00000"/>
                </a:solidFill>
              </a:rPr>
              <a:t>existing</a:t>
            </a:r>
            <a:r>
              <a:rPr lang="hu-HU" sz="1800" dirty="0">
                <a:solidFill>
                  <a:srgbClr val="C00000"/>
                </a:solidFill>
              </a:rPr>
              <a:t> „</a:t>
            </a:r>
            <a:r>
              <a:rPr lang="hu-HU" sz="1800" dirty="0" err="1">
                <a:solidFill>
                  <a:srgbClr val="C00000"/>
                </a:solidFill>
              </a:rPr>
              <a:t>crisis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>
                <a:solidFill>
                  <a:srgbClr val="C00000"/>
                </a:solidFill>
              </a:rPr>
              <a:t>caused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>
                <a:solidFill>
                  <a:srgbClr val="C00000"/>
                </a:solidFill>
              </a:rPr>
              <a:t>by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>
                <a:solidFill>
                  <a:srgbClr val="C00000"/>
                </a:solidFill>
              </a:rPr>
              <a:t>mass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>
                <a:solidFill>
                  <a:srgbClr val="C00000"/>
                </a:solidFill>
              </a:rPr>
              <a:t>immigration</a:t>
            </a:r>
            <a:r>
              <a:rPr lang="hu-HU" sz="1800" dirty="0"/>
              <a:t>” </a:t>
            </a:r>
            <a:r>
              <a:rPr lang="hu-HU" sz="1800" dirty="0" err="1"/>
              <a:t>as</a:t>
            </a:r>
            <a:r>
              <a:rPr lang="hu-HU" sz="1800" dirty="0"/>
              <a:t> </a:t>
            </a:r>
            <a:r>
              <a:rPr lang="hu-HU" sz="1800" dirty="0" err="1"/>
              <a:t>pretext</a:t>
            </a:r>
            <a:r>
              <a:rPr lang="hu-HU" sz="1800" dirty="0"/>
              <a:t> for non-</a:t>
            </a:r>
            <a:r>
              <a:rPr lang="hu-HU" sz="1800" dirty="0" err="1"/>
              <a:t>applying</a:t>
            </a:r>
            <a:r>
              <a:rPr lang="hu-HU" sz="1800" dirty="0"/>
              <a:t> the </a:t>
            </a:r>
            <a:r>
              <a:rPr lang="hu-HU" sz="1800" dirty="0" err="1"/>
              <a:t>ordinary</a:t>
            </a:r>
            <a:r>
              <a:rPr lang="hu-HU" sz="1800" dirty="0"/>
              <a:t> </a:t>
            </a:r>
            <a:r>
              <a:rPr lang="hu-HU" sz="1800" dirty="0" err="1"/>
              <a:t>refugee</a:t>
            </a:r>
            <a:r>
              <a:rPr lang="hu-HU" sz="1800" dirty="0"/>
              <a:t> </a:t>
            </a:r>
            <a:r>
              <a:rPr lang="hu-HU" sz="1800" dirty="0" err="1"/>
              <a:t>law</a:t>
            </a:r>
            <a:r>
              <a:rPr lang="hu-HU" sz="1800" dirty="0"/>
              <a:t>.</a:t>
            </a:r>
          </a:p>
          <a:p>
            <a:pPr marL="457200" indent="-457200">
              <a:buFontTx/>
              <a:buChar char="-"/>
            </a:pPr>
            <a:r>
              <a:rPr lang="hu-HU" sz="1800" dirty="0" err="1">
                <a:solidFill>
                  <a:srgbClr val="C00000"/>
                </a:solidFill>
              </a:rPr>
              <a:t>Abuse</a:t>
            </a:r>
            <a:r>
              <a:rPr lang="hu-HU" sz="1800" dirty="0">
                <a:solidFill>
                  <a:srgbClr val="C00000"/>
                </a:solidFill>
              </a:rPr>
              <a:t> of </a:t>
            </a:r>
            <a:r>
              <a:rPr lang="hu-HU" sz="1800" dirty="0" err="1">
                <a:solidFill>
                  <a:srgbClr val="C00000"/>
                </a:solidFill>
              </a:rPr>
              <a:t>Serbia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/>
              <a:t>with</a:t>
            </a:r>
            <a:r>
              <a:rPr lang="hu-HU" sz="1800" dirty="0"/>
              <a:t> </a:t>
            </a:r>
            <a:r>
              <a:rPr lang="hu-HU" sz="1800" dirty="0" err="1"/>
              <a:t>informal</a:t>
            </a:r>
            <a:r>
              <a:rPr lang="hu-HU" sz="1800" dirty="0"/>
              <a:t> </a:t>
            </a:r>
            <a:r>
              <a:rPr lang="hu-HU" sz="1800" dirty="0" err="1"/>
              <a:t>returns</a:t>
            </a:r>
            <a:endParaRPr lang="hu-HU" sz="1800" dirty="0"/>
          </a:p>
          <a:p>
            <a:pPr marL="457200" indent="-457200">
              <a:buFontTx/>
              <a:buChar char="-"/>
            </a:pPr>
            <a:r>
              <a:rPr lang="hu-HU" sz="1800" dirty="0" err="1">
                <a:solidFill>
                  <a:srgbClr val="C00000"/>
                </a:solidFill>
              </a:rPr>
              <a:t>Denying</a:t>
            </a:r>
            <a:r>
              <a:rPr lang="hu-HU" sz="1800" dirty="0">
                <a:solidFill>
                  <a:srgbClr val="C00000"/>
                </a:solidFill>
              </a:rPr>
              <a:t> the </a:t>
            </a:r>
            <a:r>
              <a:rPr lang="hu-HU" sz="1800" dirty="0" err="1">
                <a:solidFill>
                  <a:srgbClr val="C00000"/>
                </a:solidFill>
              </a:rPr>
              <a:t>similarity</a:t>
            </a:r>
            <a:r>
              <a:rPr lang="hu-HU" sz="1800" dirty="0">
                <a:solidFill>
                  <a:srgbClr val="C00000"/>
                </a:solidFill>
              </a:rPr>
              <a:t> of „</a:t>
            </a:r>
            <a:r>
              <a:rPr lang="hu-HU" sz="1800" dirty="0" err="1">
                <a:solidFill>
                  <a:srgbClr val="C00000"/>
                </a:solidFill>
              </a:rPr>
              <a:t>our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>
                <a:solidFill>
                  <a:srgbClr val="C00000"/>
                </a:solidFill>
              </a:rPr>
              <a:t>heroes</a:t>
            </a:r>
            <a:r>
              <a:rPr lang="hu-HU" sz="1800" dirty="0">
                <a:solidFill>
                  <a:srgbClr val="C00000"/>
                </a:solidFill>
              </a:rPr>
              <a:t>”</a:t>
            </a:r>
            <a:r>
              <a:rPr lang="hu-HU" sz="1800" dirty="0"/>
              <a:t> of  Budapest, 1956 </a:t>
            </a:r>
            <a:r>
              <a:rPr lang="hu-HU" sz="1800" dirty="0">
                <a:solidFill>
                  <a:srgbClr val="C00000"/>
                </a:solidFill>
              </a:rPr>
              <a:t>and the </a:t>
            </a:r>
            <a:r>
              <a:rPr lang="hu-HU" sz="1800" dirty="0" err="1">
                <a:solidFill>
                  <a:srgbClr val="C00000"/>
                </a:solidFill>
              </a:rPr>
              <a:t>present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>
                <a:solidFill>
                  <a:srgbClr val="C00000"/>
                </a:solidFill>
              </a:rPr>
              <a:t>day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 err="1">
                <a:solidFill>
                  <a:srgbClr val="C00000"/>
                </a:solidFill>
              </a:rPr>
              <a:t>heroes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of </a:t>
            </a:r>
            <a:r>
              <a:rPr lang="hu-HU" sz="1800" dirty="0" err="1"/>
              <a:t>Tehran</a:t>
            </a:r>
            <a:r>
              <a:rPr lang="hu-HU" sz="1800" dirty="0"/>
              <a:t>, Kabul, </a:t>
            </a:r>
            <a:r>
              <a:rPr lang="hu-HU" sz="1800" dirty="0" err="1"/>
              <a:t>Damascus</a:t>
            </a:r>
            <a:r>
              <a:rPr lang="hu-HU" sz="1800" dirty="0"/>
              <a:t>, </a:t>
            </a:r>
            <a:r>
              <a:rPr lang="hu-HU" sz="1800" dirty="0" err="1"/>
              <a:t>Tbilisi</a:t>
            </a:r>
            <a:r>
              <a:rPr lang="hu-HU" sz="1800" dirty="0"/>
              <a:t>, </a:t>
            </a:r>
            <a:r>
              <a:rPr lang="hu-HU" sz="1800" dirty="0" err="1"/>
              <a:t>Moscow</a:t>
            </a:r>
            <a:r>
              <a:rPr lang="hu-HU" sz="1800" dirty="0"/>
              <a:t>, etc.</a:t>
            </a:r>
          </a:p>
          <a:p>
            <a:pPr marL="457200" indent="-457200">
              <a:buFontTx/>
              <a:buChar char="-"/>
            </a:pPr>
            <a:r>
              <a:rPr lang="hu-HU" sz="2000" dirty="0" err="1"/>
              <a:t>Maintaining</a:t>
            </a:r>
            <a:r>
              <a:rPr lang="hu-HU" sz="2000" dirty="0"/>
              <a:t> an </a:t>
            </a:r>
            <a:r>
              <a:rPr lang="hu-HU" sz="2000" dirty="0" err="1"/>
              <a:t>attitude</a:t>
            </a:r>
            <a:r>
              <a:rPr lang="hu-HU" sz="2000" dirty="0"/>
              <a:t> (and </a:t>
            </a:r>
            <a:r>
              <a:rPr lang="hu-HU" sz="2000" dirty="0" err="1"/>
              <a:t>identity</a:t>
            </a:r>
            <a:r>
              <a:rPr lang="hu-HU" sz="2000" dirty="0"/>
              <a:t>)  </a:t>
            </a:r>
            <a:r>
              <a:rPr lang="hu-HU" sz="2000" dirty="0" err="1"/>
              <a:t>our</a:t>
            </a:r>
            <a:r>
              <a:rPr lang="hu-HU" sz="2000" dirty="0"/>
              <a:t> </a:t>
            </a:r>
            <a:r>
              <a:rPr lang="hu-HU" sz="2000" dirty="0" err="1"/>
              <a:t>successors</a:t>
            </a:r>
            <a:r>
              <a:rPr lang="hu-HU" sz="2000" dirty="0"/>
              <a:t> </a:t>
            </a:r>
            <a:r>
              <a:rPr lang="hu-HU" sz="2000" dirty="0" err="1"/>
              <a:t>will</a:t>
            </a:r>
            <a:r>
              <a:rPr lang="hu-HU" sz="2000" dirty="0"/>
              <a:t> be </a:t>
            </a:r>
            <a:r>
              <a:rPr lang="hu-HU" sz="2000" dirty="0" err="1">
                <a:solidFill>
                  <a:srgbClr val="C00000"/>
                </a:solidFill>
              </a:rPr>
              <a:t>ashamed</a:t>
            </a:r>
            <a:r>
              <a:rPr lang="hu-HU" sz="2000" dirty="0">
                <a:solidFill>
                  <a:srgbClr val="C00000"/>
                </a:solidFill>
              </a:rPr>
              <a:t> of. (</a:t>
            </a:r>
            <a:r>
              <a:rPr lang="hu-HU" sz="2000" dirty="0"/>
              <a:t>And </a:t>
            </a:r>
            <a:r>
              <a:rPr lang="hu-HU" sz="2000" dirty="0" err="1"/>
              <a:t>many</a:t>
            </a:r>
            <a:r>
              <a:rPr lang="hu-HU" sz="2000" dirty="0"/>
              <a:t> of </a:t>
            </a:r>
            <a:r>
              <a:rPr lang="hu-HU" sz="2000" dirty="0" err="1"/>
              <a:t>us</a:t>
            </a:r>
            <a:r>
              <a:rPr lang="hu-HU" sz="2000" dirty="0"/>
              <a:t> </a:t>
            </a:r>
            <a:r>
              <a:rPr lang="hu-HU" sz="2000" dirty="0" err="1"/>
              <a:t>already</a:t>
            </a:r>
            <a:r>
              <a:rPr lang="hu-HU" sz="2000" dirty="0"/>
              <a:t> </a:t>
            </a:r>
            <a:r>
              <a:rPr lang="hu-HU" sz="2000" dirty="0" err="1"/>
              <a:t>are</a:t>
            </a:r>
            <a:r>
              <a:rPr lang="hu-HU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0149210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91AAE92A-74E6-DC29-BD77-1C00C1E96B58}"/>
              </a:ext>
            </a:extLst>
          </p:cNvPr>
          <p:cNvSpPr txBox="1"/>
          <p:nvPr/>
        </p:nvSpPr>
        <p:spPr>
          <a:xfrm>
            <a:off x="-31576" y="260648"/>
            <a:ext cx="77719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600" b="1" dirty="0">
                <a:latin typeface="Cavolini" panose="020B0502040204020203" pitchFamily="66" charset="0"/>
                <a:cs typeface="Cavolini" panose="020B0502040204020203" pitchFamily="66" charset="0"/>
              </a:rPr>
              <a:t>Warsan Shire: Home</a:t>
            </a:r>
          </a:p>
          <a:p>
            <a:pPr lvl="2"/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        </a:t>
            </a:r>
            <a:r>
              <a:rPr lang="en-US" sz="1600" dirty="0">
                <a:latin typeface="Cavolini" panose="020B0502040204020203" pitchFamily="66" charset="0"/>
                <a:cs typeface="Cavolini" panose="020B0502040204020203" pitchFamily="66" charset="0"/>
              </a:rPr>
              <a:t>(Excerpts)</a:t>
            </a:r>
            <a:endParaRPr lang="hu-HU" sz="1600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lvl="2"/>
            <a:endParaRPr lang="hu-HU" sz="1600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lvl="2"/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no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one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leaves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home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unless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home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is the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mouth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of a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shark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you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only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run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for the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border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when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you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see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the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whole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city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running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as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well</a:t>
            </a:r>
            <a:endParaRPr lang="hu-HU" sz="1600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lvl="2"/>
            <a:endParaRPr lang="en-GB" sz="1600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lvl="2"/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your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neighbors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running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faster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than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you</a:t>
            </a:r>
            <a:endParaRPr lang="hu-HU" sz="1600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lvl="2"/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…</a:t>
            </a:r>
          </a:p>
          <a:p>
            <a:pPr lvl="2"/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you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have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to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understand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,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that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no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one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puts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their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children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in a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boat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unless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the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water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is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safer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than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the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land</a:t>
            </a:r>
            <a:endParaRPr lang="hu-HU" sz="1600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lvl="2"/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…</a:t>
            </a:r>
          </a:p>
          <a:p>
            <a:pPr lvl="2"/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no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one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leaves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home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until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home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is a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sweaty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voice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in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your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ear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saying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-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leave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,</a:t>
            </a:r>
            <a:br>
              <a:rPr lang="hu-HU" sz="20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run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away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from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me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now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i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dont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know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what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i’ve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become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but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i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know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that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anywhere</a:t>
            </a:r>
            <a:b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is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safer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hu-HU" sz="1600" dirty="0" err="1">
                <a:latin typeface="Cavolini" panose="020B0502040204020203" pitchFamily="66" charset="0"/>
                <a:cs typeface="Cavolini" panose="020B0502040204020203" pitchFamily="66" charset="0"/>
              </a:rPr>
              <a:t>than</a:t>
            </a:r>
            <a:r>
              <a:rPr lang="hu-HU" sz="1600" dirty="0">
                <a:latin typeface="Cavolini" panose="020B0502040204020203" pitchFamily="66" charset="0"/>
                <a:cs typeface="Cavolini" panose="020B0502040204020203" pitchFamily="66" charset="0"/>
              </a:rPr>
              <a:t> here</a:t>
            </a:r>
            <a:endParaRPr lang="en-US" sz="2000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CDFBDC4B-4FB1-53D2-6E2E-79A035BD7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8600"/>
            <a:ext cx="2838684" cy="1929232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8A53AB8A-617F-ABAB-AA57-8B49544DC003}"/>
              </a:ext>
            </a:extLst>
          </p:cNvPr>
          <p:cNvSpPr txBox="1"/>
          <p:nvPr/>
        </p:nvSpPr>
        <p:spPr>
          <a:xfrm>
            <a:off x="6598466" y="508518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>82,611</a:t>
            </a:r>
          </a:p>
          <a:p>
            <a:r>
              <a:rPr lang="en-GB" cap="all" dirty="0">
                <a:latin typeface="+mn-lt"/>
              </a:rPr>
              <a:t>MISSING MIGRANTS</a:t>
            </a:r>
            <a:r>
              <a:rPr lang="en-GB" dirty="0">
                <a:latin typeface="+mn-lt"/>
              </a:rPr>
              <a:t>  </a:t>
            </a:r>
            <a:r>
              <a:rPr lang="en-GB" cap="all" dirty="0">
                <a:latin typeface="+mn-lt"/>
              </a:rPr>
              <a:t>since 2014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98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EE5121F-A06A-0178-359A-CC296D358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457200">
              <a:spcBef>
                <a:spcPts val="700"/>
              </a:spcBef>
            </a:pPr>
            <a:r>
              <a:rPr lang="en-GB" sz="1500" b="1" dirty="0" err="1"/>
              <a:t>Anghie</a:t>
            </a:r>
            <a:r>
              <a:rPr lang="en-GB" sz="1500" dirty="0"/>
              <a:t> A</a:t>
            </a:r>
            <a:r>
              <a:rPr lang="hu-HU" sz="1500" dirty="0" err="1"/>
              <a:t>nthony</a:t>
            </a:r>
            <a:r>
              <a:rPr lang="en-GB" sz="1500" dirty="0"/>
              <a:t>.</a:t>
            </a:r>
            <a:r>
              <a:rPr lang="hu-HU" sz="1500" dirty="0"/>
              <a:t> (</a:t>
            </a:r>
            <a:r>
              <a:rPr lang="en-GB" sz="1500" dirty="0"/>
              <a:t>2025</a:t>
            </a:r>
            <a:r>
              <a:rPr lang="hu-HU" sz="1500" dirty="0"/>
              <a:t>)</a:t>
            </a:r>
            <a:r>
              <a:rPr lang="en-GB" sz="1500" dirty="0"/>
              <a:t> The Injustices of Reparations. 119</a:t>
            </a:r>
            <a:r>
              <a:rPr lang="hu-HU" sz="1500" dirty="0"/>
              <a:t> </a:t>
            </a:r>
            <a:r>
              <a:rPr lang="en-GB" sz="1500" dirty="0"/>
              <a:t>(3)</a:t>
            </a:r>
            <a:r>
              <a:rPr lang="hu-HU" sz="1500" dirty="0"/>
              <a:t> </a:t>
            </a:r>
            <a:r>
              <a:rPr lang="en-GB" sz="1500" i="1" dirty="0"/>
              <a:t>American Journal of International Law</a:t>
            </a:r>
            <a:r>
              <a:rPr lang="en-GB" sz="1500" dirty="0"/>
              <a:t>. 423-451. </a:t>
            </a:r>
            <a:endParaRPr lang="hu-HU" sz="1500" dirty="0"/>
          </a:p>
          <a:p>
            <a:pPr indent="-457200">
              <a:spcBef>
                <a:spcPts val="700"/>
              </a:spcBef>
            </a:pPr>
            <a:r>
              <a:rPr lang="en-US" sz="1500" b="1" dirty="0"/>
              <a:t>Betts, </a:t>
            </a:r>
            <a:r>
              <a:rPr lang="en-US" sz="1500" dirty="0"/>
              <a:t>Alexander (2010) Survival Migration: A New Protection Framework 16 </a:t>
            </a:r>
            <a:r>
              <a:rPr lang="en-US" sz="1500" i="1" dirty="0"/>
              <a:t>Global Governance </a:t>
            </a:r>
            <a:r>
              <a:rPr lang="en-US" sz="1500" dirty="0"/>
              <a:t>361</a:t>
            </a:r>
          </a:p>
          <a:p>
            <a:pPr indent="-457200">
              <a:spcBef>
                <a:spcPts val="700"/>
              </a:spcBef>
            </a:pPr>
            <a:r>
              <a:rPr lang="en-US" sz="1500" b="1" dirty="0"/>
              <a:t>Betts</a:t>
            </a:r>
            <a:r>
              <a:rPr lang="en-US" sz="1500" dirty="0"/>
              <a:t>, Alexander – Collier, Paul (2017)Refuge –Rethinking refugee policy in a changing world,  OUP, 2017</a:t>
            </a:r>
          </a:p>
          <a:p>
            <a:pPr indent="-457200">
              <a:spcBef>
                <a:spcPts val="700"/>
              </a:spcBef>
            </a:pPr>
            <a:r>
              <a:rPr lang="en-GB" sz="1500" b="1" dirty="0"/>
              <a:t>Burson</a:t>
            </a:r>
            <a:r>
              <a:rPr lang="en-GB" sz="1500" dirty="0"/>
              <a:t>, Bruce </a:t>
            </a:r>
            <a:r>
              <a:rPr lang="hu-HU" sz="1500" dirty="0"/>
              <a:t>(2026) </a:t>
            </a:r>
            <a:r>
              <a:rPr lang="en-GB" sz="1500" dirty="0"/>
              <a:t>‘Enhancing Legal Preparedness for Climate Displacement: Judicial Engagement with the </a:t>
            </a:r>
            <a:r>
              <a:rPr lang="en-GB" sz="1500" i="1" dirty="0"/>
              <a:t>Non-Refoulement </a:t>
            </a:r>
            <a:r>
              <a:rPr lang="en-GB" sz="1500" dirty="0"/>
              <a:t>Principle in the Decade since the Nansen Initiative Protection Agenda’ (</a:t>
            </a:r>
            <a:r>
              <a:rPr lang="en-GB" sz="1500" i="1" dirty="0"/>
              <a:t>Nansen Initiative +10 Blog</a:t>
            </a:r>
            <a:r>
              <a:rPr lang="en-GB" sz="1500" dirty="0"/>
              <a:t>, 2 February 2026) &lt;https://climatemobility.unsw.edu.au/blog/bruce-burson/index.html&gt; (accessed </a:t>
            </a:r>
            <a:r>
              <a:rPr lang="hu-HU" sz="1500" dirty="0"/>
              <a:t>23 </a:t>
            </a:r>
            <a:r>
              <a:rPr lang="hu-HU" sz="1500" dirty="0" err="1"/>
              <a:t>June</a:t>
            </a:r>
            <a:r>
              <a:rPr lang="hu-HU" sz="1500" dirty="0"/>
              <a:t> </a:t>
            </a:r>
            <a:r>
              <a:rPr lang="en-GB" sz="1500" dirty="0"/>
              <a:t>2026).</a:t>
            </a:r>
            <a:r>
              <a:rPr lang="hu-HU" sz="1500" dirty="0"/>
              <a:t>  </a:t>
            </a:r>
          </a:p>
          <a:p>
            <a:pPr indent="-457200">
              <a:spcBef>
                <a:spcPts val="700"/>
              </a:spcBef>
            </a:pPr>
            <a:r>
              <a:rPr lang="hu-HU" sz="1500" b="1" dirty="0"/>
              <a:t>C</a:t>
            </a:r>
            <a:r>
              <a:rPr lang="en-US" sz="1500" b="1" dirty="0" err="1"/>
              <a:t>arens</a:t>
            </a:r>
            <a:r>
              <a:rPr lang="en-US" sz="1500" dirty="0"/>
              <a:t>, Joseph (2013)</a:t>
            </a:r>
            <a:r>
              <a:rPr lang="hu-HU" sz="1500" dirty="0"/>
              <a:t> </a:t>
            </a:r>
            <a:r>
              <a:rPr lang="en-US" sz="1500" i="1" dirty="0"/>
              <a:t>The Ethics of Immigration </a:t>
            </a:r>
            <a:r>
              <a:rPr lang="en-US" sz="1500" dirty="0"/>
              <a:t>OUP</a:t>
            </a:r>
          </a:p>
          <a:p>
            <a:pPr indent="-457200">
              <a:spcBef>
                <a:spcPts val="700"/>
              </a:spcBef>
            </a:pPr>
            <a:r>
              <a:rPr lang="en-US" sz="1500" b="1" dirty="0"/>
              <a:t>Crawley</a:t>
            </a:r>
            <a:r>
              <a:rPr lang="en-US" sz="1500" dirty="0"/>
              <a:t>,  Heaven -  </a:t>
            </a:r>
            <a:r>
              <a:rPr lang="en-US" sz="1500" b="1" dirty="0" err="1"/>
              <a:t>Skleparis</a:t>
            </a:r>
            <a:r>
              <a:rPr lang="en-US" sz="1500" dirty="0"/>
              <a:t>, Dimitris (2018) Refugees, migrants, neither, both: categorical fetishism and the politics of bounding in Europe’s ‘migration crisis</a:t>
            </a:r>
            <a:r>
              <a:rPr lang="en-US" sz="1500" i="1" dirty="0"/>
              <a:t>’, Journal of Ethnic and Migration Studies</a:t>
            </a:r>
            <a:r>
              <a:rPr lang="en-US" sz="1500" dirty="0"/>
              <a:t>, 44:1, 48-64</a:t>
            </a:r>
            <a:endParaRPr lang="hu-HU" sz="1500" dirty="0"/>
          </a:p>
          <a:p>
            <a:pPr indent="-457200">
              <a:spcBef>
                <a:spcPts val="700"/>
              </a:spcBef>
            </a:pPr>
            <a:r>
              <a:rPr lang="en-US" sz="1500" b="1" dirty="0"/>
              <a:t>Hathaway</a:t>
            </a:r>
            <a:r>
              <a:rPr lang="en-US" sz="1500" dirty="0"/>
              <a:t>, James A  -   </a:t>
            </a:r>
            <a:r>
              <a:rPr lang="en-US" sz="1500" b="1" dirty="0"/>
              <a:t>Neve</a:t>
            </a:r>
            <a:r>
              <a:rPr lang="en-US" sz="1500" dirty="0"/>
              <a:t>, Alexandre R</a:t>
            </a:r>
            <a:r>
              <a:rPr lang="hu-HU" sz="1500" dirty="0"/>
              <a:t> (1997) </a:t>
            </a:r>
            <a:r>
              <a:rPr lang="en-US" sz="1500" dirty="0"/>
              <a:t> : Making International refugee Law relevant Again: A proposal for Collectivized and Solution-oriented Protection</a:t>
            </a:r>
            <a:r>
              <a:rPr lang="hu-HU" sz="1500" dirty="0"/>
              <a:t> </a:t>
            </a:r>
            <a:r>
              <a:rPr lang="en-US" sz="1500" i="1" dirty="0"/>
              <a:t>Harvard Human Rights Journal, </a:t>
            </a:r>
            <a:r>
              <a:rPr lang="en-US" sz="1500" dirty="0"/>
              <a:t> vol. 10</a:t>
            </a:r>
            <a:r>
              <a:rPr lang="hu-HU" sz="1500" dirty="0"/>
              <a:t>, </a:t>
            </a:r>
            <a:r>
              <a:rPr lang="en-US" sz="1500" dirty="0"/>
              <a:t> Spring, 115 – 211</a:t>
            </a:r>
            <a:r>
              <a:rPr lang="hu-HU" sz="1500" dirty="0"/>
              <a:t>.</a:t>
            </a:r>
          </a:p>
          <a:p>
            <a:pPr indent="-457200">
              <a:spcBef>
                <a:spcPts val="700"/>
              </a:spcBef>
            </a:pPr>
            <a:r>
              <a:rPr lang="hu-HU" sz="1600" b="1" dirty="0"/>
              <a:t>Kecskés</a:t>
            </a:r>
            <a:r>
              <a:rPr lang="hu-HU" sz="1600" dirty="0"/>
              <a:t> D Gusztáv (2025) : Globális humanitárius akció a hidegháború idején. Az 1956-os magyar menekültek nemzetközi befogadása, Hun-</a:t>
            </a:r>
            <a:r>
              <a:rPr lang="hu-HU" sz="1600" dirty="0" err="1"/>
              <a:t>Ren</a:t>
            </a:r>
            <a:r>
              <a:rPr lang="hu-HU" sz="1600" dirty="0"/>
              <a:t>, Budapest, 2025, </a:t>
            </a:r>
          </a:p>
          <a:p>
            <a:pPr indent="-457200">
              <a:spcBef>
                <a:spcPts val="700"/>
              </a:spcBef>
            </a:pPr>
            <a:r>
              <a:rPr lang="hu-HU" sz="1600" b="1" dirty="0" err="1"/>
              <a:t>Knoll</a:t>
            </a:r>
            <a:r>
              <a:rPr lang="hu-HU" sz="1600" dirty="0"/>
              <a:t>, </a:t>
            </a:r>
            <a:r>
              <a:rPr lang="en-GB" sz="1600" dirty="0"/>
              <a:t>Sarah</a:t>
            </a:r>
            <a:r>
              <a:rPr lang="hu-HU" sz="1600" dirty="0"/>
              <a:t> (2024)  Z</a:t>
            </a:r>
            <a:r>
              <a:rPr lang="en-GB" sz="1600" dirty="0" err="1"/>
              <a:t>wischen</a:t>
            </a:r>
            <a:r>
              <a:rPr lang="en-GB" sz="1600" dirty="0"/>
              <a:t> </a:t>
            </a:r>
            <a:r>
              <a:rPr lang="hu-HU" sz="1600" dirty="0"/>
              <a:t>A</a:t>
            </a:r>
            <a:r>
              <a:rPr lang="en-GB" sz="1600" dirty="0" err="1"/>
              <a:t>ufnahme</a:t>
            </a:r>
            <a:r>
              <a:rPr lang="en-GB" sz="1600" dirty="0"/>
              <a:t> und </a:t>
            </a:r>
            <a:r>
              <a:rPr lang="hu-HU" sz="1600" dirty="0"/>
              <a:t>T</a:t>
            </a:r>
            <a:r>
              <a:rPr lang="en-GB" sz="1600" dirty="0" err="1"/>
              <a:t>ransit</a:t>
            </a:r>
            <a:r>
              <a:rPr lang="en-GB" sz="1600" dirty="0"/>
              <a:t> </a:t>
            </a:r>
            <a:r>
              <a:rPr lang="en-GB" sz="1600" dirty="0" err="1"/>
              <a:t>Österreichische</a:t>
            </a:r>
            <a:r>
              <a:rPr lang="en-GB" sz="1600" dirty="0"/>
              <a:t> </a:t>
            </a:r>
            <a:r>
              <a:rPr lang="en-GB" sz="1600" dirty="0" err="1"/>
              <a:t>Asyl</a:t>
            </a:r>
            <a:r>
              <a:rPr lang="en-GB" sz="1600" dirty="0"/>
              <a:t>- und </a:t>
            </a:r>
            <a:r>
              <a:rPr lang="en-GB" sz="1600" dirty="0" err="1"/>
              <a:t>Flüchtlingspolitik</a:t>
            </a:r>
            <a:r>
              <a:rPr lang="en-GB" sz="1600" dirty="0"/>
              <a:t> </a:t>
            </a:r>
            <a:r>
              <a:rPr lang="en-GB" sz="1600" dirty="0" err="1"/>
              <a:t>im</a:t>
            </a:r>
            <a:r>
              <a:rPr lang="en-GB" sz="1600" dirty="0"/>
              <a:t> </a:t>
            </a:r>
            <a:r>
              <a:rPr lang="en-GB" sz="1600" dirty="0" err="1"/>
              <a:t>Kalten</a:t>
            </a:r>
            <a:r>
              <a:rPr lang="en-GB" sz="1600" dirty="0"/>
              <a:t> Krieg</a:t>
            </a:r>
            <a:r>
              <a:rPr lang="hu-HU" sz="1600" dirty="0"/>
              <a:t>, </a:t>
            </a:r>
            <a:r>
              <a:rPr lang="hu-HU" sz="1600" dirty="0" err="1"/>
              <a:t>Transit</a:t>
            </a:r>
            <a:r>
              <a:rPr lang="hu-HU" sz="1600" dirty="0"/>
              <a:t>, </a:t>
            </a:r>
            <a:r>
              <a:rPr lang="hu-HU" sz="1600" dirty="0" err="1"/>
              <a:t>Bielefeld</a:t>
            </a:r>
            <a:endParaRPr lang="hu-HU" sz="1600" dirty="0"/>
          </a:p>
          <a:p>
            <a:pPr indent="-457200">
              <a:spcBef>
                <a:spcPts val="700"/>
              </a:spcBef>
            </a:pPr>
            <a:r>
              <a:rPr lang="en-GB" sz="1500" b="1" dirty="0"/>
              <a:t>McAdam</a:t>
            </a:r>
            <a:r>
              <a:rPr lang="hu-HU" sz="1500" dirty="0"/>
              <a:t>, </a:t>
            </a:r>
            <a:r>
              <a:rPr lang="en-GB" sz="1500" dirty="0"/>
              <a:t>Jane </a:t>
            </a:r>
            <a:r>
              <a:rPr lang="hu-HU" sz="1500" dirty="0"/>
              <a:t>&amp;</a:t>
            </a:r>
            <a:r>
              <a:rPr lang="en-GB" sz="1500" dirty="0"/>
              <a:t> </a:t>
            </a:r>
            <a:r>
              <a:rPr lang="en-GB" sz="1500" b="1" dirty="0"/>
              <a:t>Gilbert,</a:t>
            </a:r>
            <a:r>
              <a:rPr lang="en-GB" sz="1500" dirty="0"/>
              <a:t> Geoff</a:t>
            </a:r>
            <a:r>
              <a:rPr lang="hu-HU" sz="1500" dirty="0"/>
              <a:t>:</a:t>
            </a:r>
            <a:r>
              <a:rPr lang="en-GB" sz="1500" dirty="0"/>
              <a:t> </a:t>
            </a:r>
            <a:r>
              <a:rPr lang="hu-HU" sz="1500" dirty="0"/>
              <a:t> (2026)</a:t>
            </a:r>
            <a:r>
              <a:rPr lang="en-GB" sz="1500" dirty="0"/>
              <a:t> </a:t>
            </a:r>
            <a:r>
              <a:rPr lang="en-GB" sz="1500" i="1" dirty="0"/>
              <a:t>Après le </a:t>
            </a:r>
            <a:r>
              <a:rPr lang="en-GB" sz="1500" i="1" dirty="0" err="1"/>
              <a:t>déluge</a:t>
            </a:r>
            <a:r>
              <a:rPr lang="en-GB" sz="1500" dirty="0"/>
              <a:t>: Evolving approaches to international protection in the context of climate change and disasters, </a:t>
            </a:r>
            <a:r>
              <a:rPr lang="en-GB" sz="1500" i="1" dirty="0"/>
              <a:t>International Journal of Refugee Law</a:t>
            </a:r>
            <a:r>
              <a:rPr lang="en-GB" sz="1500" dirty="0"/>
              <a:t>,</a:t>
            </a:r>
            <a:r>
              <a:rPr lang="hu-HU" sz="1500" dirty="0"/>
              <a:t> </a:t>
            </a:r>
            <a:r>
              <a:rPr lang="en-GB" sz="1500" dirty="0"/>
              <a:t> </a:t>
            </a:r>
            <a:r>
              <a:rPr lang="en-GB" sz="1500" dirty="0">
                <a:hlinkClick r:id="rId2"/>
              </a:rPr>
              <a:t>https://doi.org/10.1093/ijrl/eeag011</a:t>
            </a:r>
            <a:br>
              <a:rPr lang="hu-HU" sz="1500" dirty="0"/>
            </a:br>
            <a:br>
              <a:rPr lang="hu-HU" sz="1500" dirty="0"/>
            </a:br>
            <a:r>
              <a:rPr lang="en-US" sz="1500" b="1" dirty="0" err="1"/>
              <a:t>Pribytkova</a:t>
            </a:r>
            <a:r>
              <a:rPr lang="hu-HU" sz="1500" dirty="0"/>
              <a:t>, Elena </a:t>
            </a:r>
            <a:r>
              <a:rPr lang="en-GB" sz="1500" dirty="0"/>
              <a:t>(2022)</a:t>
            </a:r>
            <a:r>
              <a:rPr lang="hu-HU" sz="1500" dirty="0"/>
              <a:t> A</a:t>
            </a:r>
            <a:r>
              <a:rPr lang="en-GB" sz="1500" dirty="0"/>
              <a:t>re there global obligations</a:t>
            </a:r>
            <a:r>
              <a:rPr lang="hu-HU" sz="1500" dirty="0"/>
              <a:t> </a:t>
            </a:r>
            <a:r>
              <a:rPr lang="en-GB" sz="1500" dirty="0"/>
              <a:t>to assist in the realization of</a:t>
            </a:r>
            <a:r>
              <a:rPr lang="hu-HU" sz="1500" dirty="0"/>
              <a:t> </a:t>
            </a:r>
            <a:r>
              <a:rPr lang="en-GB" sz="1500" dirty="0"/>
              <a:t>socio-economic rights?</a:t>
            </a:r>
            <a:r>
              <a:rPr lang="hu-HU" sz="1500" dirty="0"/>
              <a:t> </a:t>
            </a:r>
            <a:r>
              <a:rPr lang="en-GB" sz="1500" dirty="0"/>
              <a:t>54 </a:t>
            </a:r>
            <a:r>
              <a:rPr lang="en-GB" sz="1500" i="1" dirty="0"/>
              <a:t>N.Y.U. Journal of International Law &amp; Politics</a:t>
            </a:r>
            <a:r>
              <a:rPr lang="en-GB" sz="1500" dirty="0"/>
              <a:t> 379</a:t>
            </a:r>
            <a:r>
              <a:rPr lang="hu-HU" sz="1500" dirty="0"/>
              <a:t>-484</a:t>
            </a:r>
          </a:p>
          <a:p>
            <a:pPr indent="-457200">
              <a:spcBef>
                <a:spcPts val="700"/>
              </a:spcBef>
            </a:pPr>
            <a:r>
              <a:rPr lang="en-US" sz="1500" b="1" dirty="0" err="1"/>
              <a:t>Shacknove</a:t>
            </a:r>
            <a:r>
              <a:rPr lang="en-US" sz="1500" dirty="0"/>
              <a:t>, Andrew E. (1985) Who is a refugee? Ethics, col. 95, January 1985</a:t>
            </a:r>
          </a:p>
          <a:p>
            <a:endParaRPr lang="en-US" sz="14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1FCB5D9-58A8-F087-6243-5F7E5954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Referenced</a:t>
            </a:r>
            <a:r>
              <a:rPr lang="hu-HU" dirty="0"/>
              <a:t> </a:t>
            </a:r>
            <a:r>
              <a:rPr lang="hu-HU" dirty="0" err="1"/>
              <a:t>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9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642938" y="13573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THANKS!</a:t>
            </a:r>
          </a:p>
        </p:txBody>
      </p:sp>
      <p:sp>
        <p:nvSpPr>
          <p:cNvPr id="30723" name="Alcím 5"/>
          <p:cNvSpPr>
            <a:spLocks noGrp="1"/>
          </p:cNvSpPr>
          <p:nvPr>
            <p:ph type="subTitle" idx="1"/>
          </p:nvPr>
        </p:nvSpPr>
        <p:spPr>
          <a:xfrm>
            <a:off x="1331913" y="3213100"/>
            <a:ext cx="6400800" cy="30003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2000" b="0" dirty="0"/>
              <a:t>BOLDIZSÁR NAGY </a:t>
            </a:r>
            <a:endParaRPr lang="hu-HU" sz="2000" b="0" dirty="0"/>
          </a:p>
          <a:p>
            <a:pPr>
              <a:defRPr/>
            </a:pPr>
            <a:r>
              <a:rPr lang="hu-HU" sz="2000" b="0" dirty="0"/>
              <a:t>Professor Emeritus</a:t>
            </a:r>
            <a:br>
              <a:rPr lang="en-GB" sz="2000" b="0" dirty="0"/>
            </a:br>
            <a:endParaRPr lang="hu-HU" sz="2000" b="0" dirty="0"/>
          </a:p>
          <a:p>
            <a:pPr>
              <a:defRPr/>
            </a:pPr>
            <a:r>
              <a:rPr lang="en-GB" sz="2000" b="0" dirty="0"/>
              <a:t>CEU IR</a:t>
            </a:r>
            <a:r>
              <a:rPr lang="hu-HU" sz="2000" b="0" dirty="0"/>
              <a:t>               and          ELTE</a:t>
            </a:r>
          </a:p>
          <a:p>
            <a:pPr>
              <a:defRPr/>
            </a:pPr>
            <a:r>
              <a:rPr lang="hu-HU" sz="2000" b="0" dirty="0" err="1"/>
              <a:t>Vienna</a:t>
            </a:r>
            <a:r>
              <a:rPr lang="en-GB" sz="2000" b="0" dirty="0"/>
              <a:t> </a:t>
            </a:r>
            <a:r>
              <a:rPr lang="hu-HU" sz="2000" b="0" dirty="0"/>
              <a:t>                        Budapest</a:t>
            </a:r>
            <a:br>
              <a:rPr lang="hu-HU" sz="2000" b="0" dirty="0"/>
            </a:br>
            <a:endParaRPr lang="hu-HU" sz="2000" b="0" dirty="0"/>
          </a:p>
          <a:p>
            <a:pPr>
              <a:defRPr/>
            </a:pPr>
            <a:r>
              <a:rPr lang="en-GB" sz="2000" b="0" dirty="0"/>
              <a:t>E-mail: </a:t>
            </a:r>
            <a:r>
              <a:rPr lang="en-GB" sz="2000" b="0" dirty="0" err="1"/>
              <a:t>nagyb</a:t>
            </a:r>
            <a:r>
              <a:rPr lang="hu-HU" sz="2000" b="0" dirty="0"/>
              <a:t>oldi100 </a:t>
            </a:r>
            <a:r>
              <a:rPr lang="hu-HU" sz="2000" b="0" dirty="0" err="1"/>
              <a:t>at</a:t>
            </a:r>
            <a:r>
              <a:rPr lang="hu-HU" sz="2000" b="0" dirty="0"/>
              <a:t> gmail.com</a:t>
            </a:r>
            <a:br>
              <a:rPr lang="en-GB" sz="2000" b="0" dirty="0"/>
            </a:br>
            <a:r>
              <a:rPr lang="en-GB" sz="2000" b="0" dirty="0"/>
              <a:t> www.nagyboldizsar.hu </a:t>
            </a:r>
            <a:br>
              <a:rPr lang="en-GB" sz="2000" b="0" dirty="0"/>
            </a:br>
            <a:br>
              <a:rPr lang="en-GB" sz="2000" b="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5925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8B5335-BB77-D676-F4AC-B7258789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142875"/>
            <a:ext cx="3106688" cy="500063"/>
          </a:xfrm>
        </p:spPr>
        <p:txBody>
          <a:bodyPr/>
          <a:lstStyle/>
          <a:p>
            <a:r>
              <a:rPr lang="hu-HU" dirty="0"/>
              <a:t>1956</a:t>
            </a:r>
            <a:endParaRPr lang="en-US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DC4301EC-E876-3FE4-005F-506A2D784D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446" y="3068960"/>
            <a:ext cx="5046194" cy="3753106"/>
          </a:xfrm>
          <a:prstGeom prst="rect">
            <a:avLst/>
          </a:prstGeom>
          <a:solidFill>
            <a:prstClr val="white">
              <a:lumMod val="95000"/>
              <a:alpha val="52000"/>
            </a:prstClr>
          </a:solidFill>
          <a:ln w="9525">
            <a:solidFill>
              <a:prstClr val="black"/>
            </a:solidFill>
            <a:miter lim="800000"/>
            <a:headEnd/>
            <a:tailEnd/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111C6B8-31B5-8019-ED63-7923084D8773}"/>
              </a:ext>
            </a:extLst>
          </p:cNvPr>
          <p:cNvSpPr txBox="1"/>
          <p:nvPr/>
        </p:nvSpPr>
        <p:spPr>
          <a:xfrm>
            <a:off x="5508104" y="1340768"/>
            <a:ext cx="2561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+mj-lt"/>
              </a:rPr>
              <a:t>1956</a:t>
            </a:r>
          </a:p>
          <a:p>
            <a:r>
              <a:rPr lang="en-GB" sz="1200" dirty="0" err="1">
                <a:latin typeface="+mj-lt"/>
              </a:rPr>
              <a:t>Akácfa</a:t>
            </a:r>
            <a:r>
              <a:rPr lang="en-GB" sz="1200" dirty="0">
                <a:latin typeface="+mj-lt"/>
              </a:rPr>
              <a:t> </a:t>
            </a:r>
            <a:r>
              <a:rPr lang="hu-HU" sz="1200" dirty="0" err="1">
                <a:latin typeface="+mj-lt"/>
              </a:rPr>
              <a:t>street</a:t>
            </a:r>
            <a:r>
              <a:rPr lang="hu-HU" sz="1200" dirty="0">
                <a:latin typeface="+mj-lt"/>
              </a:rPr>
              <a:t>, </a:t>
            </a:r>
            <a:r>
              <a:rPr lang="hu-HU" sz="1200" dirty="0" err="1">
                <a:latin typeface="+mj-lt"/>
              </a:rPr>
              <a:t>burnt</a:t>
            </a:r>
            <a:r>
              <a:rPr lang="hu-HU" sz="1200" dirty="0">
                <a:latin typeface="+mj-lt"/>
              </a:rPr>
              <a:t> out </a:t>
            </a:r>
            <a:r>
              <a:rPr lang="hu-HU" sz="1200" dirty="0" err="1">
                <a:latin typeface="+mj-lt"/>
              </a:rPr>
              <a:t>Soviet</a:t>
            </a:r>
            <a:r>
              <a:rPr lang="hu-HU" sz="1200" dirty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BTR-40</a:t>
            </a:r>
            <a:endParaRPr lang="hu-HU" sz="1200" dirty="0">
              <a:latin typeface="+mj-lt"/>
            </a:endParaRPr>
          </a:p>
          <a:p>
            <a:r>
              <a:rPr lang="en-GB" sz="1200" dirty="0" err="1">
                <a:latin typeface="+mj-lt"/>
              </a:rPr>
              <a:t>Fortepan</a:t>
            </a:r>
            <a:r>
              <a:rPr lang="en-GB" sz="1200" dirty="0">
                <a:latin typeface="+mj-lt"/>
              </a:rPr>
              <a:t> / </a:t>
            </a:r>
            <a:r>
              <a:rPr lang="en-GB" sz="1200" dirty="0" err="1">
                <a:latin typeface="+mj-lt"/>
              </a:rPr>
              <a:t>Fóti</a:t>
            </a:r>
            <a:r>
              <a:rPr lang="en-GB" sz="1200" dirty="0">
                <a:latin typeface="+mj-lt"/>
              </a:rPr>
              <a:t> István </a:t>
            </a:r>
            <a:r>
              <a:rPr lang="hu-HU" sz="1200" dirty="0" err="1">
                <a:latin typeface="+mj-lt"/>
              </a:rPr>
              <a:t>heirs</a:t>
            </a:r>
            <a:endParaRPr lang="en-US" sz="1200" dirty="0">
              <a:latin typeface="+mj-lt"/>
            </a:endParaRPr>
          </a:p>
        </p:txBody>
      </p:sp>
      <p:pic>
        <p:nvPicPr>
          <p:cNvPr id="12" name="Tartalom helye 5">
            <a:extLst>
              <a:ext uri="{FF2B5EF4-FFF2-40B4-BE49-F238E27FC236}">
                <a16:creationId xmlns:a16="http://schemas.microsoft.com/office/drawing/2014/main" id="{32881A83-3164-EDEC-8BCD-0A8351538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335" y="142875"/>
            <a:ext cx="4736706" cy="3319349"/>
          </a:xfrm>
          <a:prstGeom prst="rect">
            <a:avLst/>
          </a:prstGeom>
          <a:solidFill>
            <a:prstClr val="white">
              <a:lumMod val="95000"/>
              <a:alpha val="50000"/>
            </a:prstClr>
          </a:solidFill>
          <a:ln w="9525">
            <a:solidFill>
              <a:prstClr val="black"/>
            </a:solidFill>
            <a:miter lim="800000"/>
            <a:headEnd/>
            <a:tailEnd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4F04D743-1E1A-0781-32BE-7BE1C60660B3}"/>
              </a:ext>
            </a:extLst>
          </p:cNvPr>
          <p:cNvSpPr txBox="1"/>
          <p:nvPr/>
        </p:nvSpPr>
        <p:spPr>
          <a:xfrm>
            <a:off x="467545" y="4292995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j-lt"/>
              </a:rPr>
              <a:t>1956</a:t>
            </a:r>
          </a:p>
          <a:p>
            <a:r>
              <a:rPr lang="hu-HU" sz="1200" dirty="0" err="1">
                <a:latin typeface="+mj-lt"/>
              </a:rPr>
              <a:t>Hungarian</a:t>
            </a:r>
            <a:r>
              <a:rPr lang="hu-HU" sz="1200" dirty="0">
                <a:latin typeface="+mj-lt"/>
              </a:rPr>
              <a:t> </a:t>
            </a:r>
            <a:r>
              <a:rPr lang="hu-HU" sz="1200" dirty="0" err="1">
                <a:latin typeface="+mj-lt"/>
              </a:rPr>
              <a:t>family</a:t>
            </a:r>
            <a:r>
              <a:rPr lang="hu-HU" sz="1200" dirty="0">
                <a:latin typeface="+mj-lt"/>
              </a:rPr>
              <a:t> </a:t>
            </a:r>
            <a:r>
              <a:rPr lang="hu-HU" sz="1200" dirty="0" err="1">
                <a:latin typeface="+mj-lt"/>
              </a:rPr>
              <a:t>arriving</a:t>
            </a:r>
            <a:r>
              <a:rPr lang="hu-HU" sz="1200" dirty="0">
                <a:latin typeface="+mj-lt"/>
              </a:rPr>
              <a:t> in </a:t>
            </a:r>
            <a:r>
              <a:rPr lang="hu-HU" sz="1200" dirty="0" err="1">
                <a:latin typeface="+mj-lt"/>
              </a:rPr>
              <a:t>Traiskirchen</a:t>
            </a:r>
            <a:endParaRPr lang="hu-HU" sz="1200" dirty="0">
              <a:latin typeface="+mj-lt"/>
            </a:endParaRPr>
          </a:p>
          <a:p>
            <a:r>
              <a:rPr lang="hu-HU" sz="1200" dirty="0">
                <a:latin typeface="+mj-lt"/>
              </a:rPr>
              <a:t>ÖNB Photo </a:t>
            </a:r>
            <a:r>
              <a:rPr lang="hu-HU" sz="1200" dirty="0" err="1">
                <a:latin typeface="+mj-lt"/>
              </a:rPr>
              <a:t>archive</a:t>
            </a:r>
            <a:endParaRPr lang="hu-HU" sz="1200" dirty="0">
              <a:latin typeface="+mj-lt"/>
            </a:endParaRPr>
          </a:p>
          <a:p>
            <a:r>
              <a:rPr lang="hu-HU" sz="1200" dirty="0" err="1">
                <a:latin typeface="+mj-lt"/>
              </a:rPr>
              <a:t>Reproduced</a:t>
            </a:r>
            <a:r>
              <a:rPr lang="hu-HU" sz="1200" dirty="0">
                <a:latin typeface="+mj-lt"/>
              </a:rPr>
              <a:t>: </a:t>
            </a:r>
            <a:r>
              <a:rPr lang="hu-HU" sz="1200" dirty="0">
                <a:latin typeface="+mj-lt"/>
                <a:hlinkClick r:id="rId5"/>
              </a:rPr>
              <a:t>https://www.derstandard.at/story/2000022018004/ungarn-1956-von-armen-fluechtlingen-zu-parasiten-des-wohlstands</a:t>
            </a:r>
            <a:r>
              <a:rPr lang="hu-HU" sz="1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42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id="{370649F6-637D-FC11-9790-DFD81F961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sz="2800" dirty="0"/>
          </a:p>
          <a:p>
            <a:r>
              <a:rPr lang="hu-HU" sz="2800" dirty="0"/>
              <a:t>„</a:t>
            </a:r>
            <a:r>
              <a:rPr lang="hu-HU" sz="2800" dirty="0" err="1">
                <a:solidFill>
                  <a:srgbClr val="C00000"/>
                </a:solidFill>
              </a:rPr>
              <a:t>Vienna</a:t>
            </a:r>
            <a:r>
              <a:rPr lang="hu-HU" sz="2800" dirty="0">
                <a:solidFill>
                  <a:srgbClr val="C00000"/>
                </a:solidFill>
              </a:rPr>
              <a:t> has </a:t>
            </a:r>
            <a:r>
              <a:rPr lang="hu-HU" sz="2800" dirty="0" err="1">
                <a:solidFill>
                  <a:srgbClr val="C00000"/>
                </a:solidFill>
              </a:rPr>
              <a:t>on</a:t>
            </a:r>
            <a:r>
              <a:rPr lang="hu-HU" sz="2800" dirty="0">
                <a:solidFill>
                  <a:srgbClr val="C00000"/>
                </a:solidFill>
              </a:rPr>
              <a:t> 5 November </a:t>
            </a:r>
            <a:r>
              <a:rPr lang="hu-HU" sz="1600" dirty="0">
                <a:solidFill>
                  <a:srgbClr val="C00000"/>
                </a:solidFill>
              </a:rPr>
              <a:t>[1956</a:t>
            </a:r>
            <a:r>
              <a:rPr lang="hu-HU" sz="1600" dirty="0"/>
              <a:t>, the </a:t>
            </a:r>
            <a:r>
              <a:rPr lang="hu-HU" sz="1600" dirty="0" err="1"/>
              <a:t>day</a:t>
            </a:r>
            <a:r>
              <a:rPr lang="hu-HU" sz="1600" dirty="0"/>
              <a:t> </a:t>
            </a:r>
            <a:r>
              <a:rPr lang="hu-HU" sz="1600" dirty="0" err="1"/>
              <a:t>after</a:t>
            </a:r>
            <a:r>
              <a:rPr lang="hu-HU" sz="1600" dirty="0"/>
              <a:t> the </a:t>
            </a:r>
            <a:r>
              <a:rPr lang="hu-HU" sz="1600" dirty="0" err="1"/>
              <a:t>crashing</a:t>
            </a:r>
            <a:r>
              <a:rPr lang="hu-HU" sz="1600" dirty="0"/>
              <a:t> of the </a:t>
            </a:r>
            <a:r>
              <a:rPr lang="hu-HU" sz="1600" dirty="0" err="1"/>
              <a:t>revolution</a:t>
            </a:r>
            <a:r>
              <a:rPr lang="hu-HU" sz="1600" dirty="0"/>
              <a:t> – BN] </a:t>
            </a:r>
            <a:r>
              <a:rPr lang="hu-HU" sz="2800" dirty="0" err="1"/>
              <a:t>formally</a:t>
            </a:r>
            <a:r>
              <a:rPr lang="hu-HU" sz="2800" dirty="0"/>
              <a:t> </a:t>
            </a:r>
            <a:r>
              <a:rPr lang="hu-HU" sz="2800" dirty="0" err="1"/>
              <a:t>addressed</a:t>
            </a:r>
            <a:r>
              <a:rPr lang="hu-HU" sz="2800" dirty="0"/>
              <a:t> the UNHCR and the ICEM </a:t>
            </a:r>
            <a:r>
              <a:rPr lang="hu-HU" sz="1600" dirty="0"/>
              <a:t>[</a:t>
            </a:r>
            <a:r>
              <a:rPr lang="en-GB" sz="1600" dirty="0"/>
              <a:t>Intergovernmental Committee for European Migration</a:t>
            </a:r>
            <a:r>
              <a:rPr lang="hu-HU" sz="1600" dirty="0"/>
              <a:t>, </a:t>
            </a:r>
            <a:r>
              <a:rPr lang="hu-HU" sz="1600" dirty="0" err="1"/>
              <a:t>predecessor</a:t>
            </a:r>
            <a:r>
              <a:rPr lang="hu-HU" sz="1600" dirty="0"/>
              <a:t> of IOM</a:t>
            </a:r>
            <a:r>
              <a:rPr lang="hu-HU" sz="2800" dirty="0"/>
              <a:t>] 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>
                <a:solidFill>
                  <a:srgbClr val="C00000"/>
                </a:solidFill>
              </a:rPr>
              <a:t>request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/>
              <a:t>immediate</a:t>
            </a:r>
            <a:r>
              <a:rPr lang="hu-HU" sz="2800" dirty="0"/>
              <a:t> </a:t>
            </a:r>
            <a:r>
              <a:rPr lang="hu-HU" sz="2800" dirty="0" err="1">
                <a:solidFill>
                  <a:srgbClr val="C00000"/>
                </a:solidFill>
              </a:rPr>
              <a:t>assistance</a:t>
            </a:r>
            <a:r>
              <a:rPr lang="hu-HU" sz="2800" dirty="0">
                <a:solidFill>
                  <a:srgbClr val="C00000"/>
                </a:solidFill>
              </a:rPr>
              <a:t>: </a:t>
            </a:r>
            <a:r>
              <a:rPr lang="hu-HU" sz="2800" dirty="0"/>
              <a:t>[</a:t>
            </a:r>
            <a:r>
              <a:rPr lang="hu-HU" sz="1600" dirty="0" err="1"/>
              <a:t>other</a:t>
            </a:r>
            <a:r>
              <a:rPr lang="hu-HU" sz="1600" dirty="0"/>
              <a:t> </a:t>
            </a:r>
            <a:r>
              <a:rPr lang="hu-HU" sz="1600" dirty="0" err="1"/>
              <a:t>states</a:t>
            </a:r>
            <a:r>
              <a:rPr lang="hu-HU" sz="1600" dirty="0"/>
              <a:t> </a:t>
            </a:r>
            <a:r>
              <a:rPr lang="hu-HU" sz="1600" dirty="0" err="1"/>
              <a:t>should</a:t>
            </a:r>
            <a:r>
              <a:rPr lang="hu-HU" sz="2800" dirty="0"/>
              <a:t>] </a:t>
            </a:r>
            <a:r>
              <a:rPr lang="hu-HU" sz="2800" dirty="0" err="1"/>
              <a:t>offer</a:t>
            </a:r>
            <a:r>
              <a:rPr lang="hu-HU" sz="2800" dirty="0"/>
              <a:t> </a:t>
            </a:r>
            <a:r>
              <a:rPr lang="hu-HU" sz="2800" dirty="0" err="1">
                <a:solidFill>
                  <a:srgbClr val="C00000"/>
                </a:solidFill>
              </a:rPr>
              <a:t>temporary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admission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/>
              <a:t>as</a:t>
            </a:r>
            <a:r>
              <a:rPr lang="hu-HU" sz="2800" dirty="0"/>
              <a:t> </a:t>
            </a:r>
            <a:r>
              <a:rPr lang="hu-HU" sz="2800" dirty="0" err="1"/>
              <a:t>many</a:t>
            </a:r>
            <a:r>
              <a:rPr lang="hu-HU" sz="2800" dirty="0"/>
              <a:t> </a:t>
            </a:r>
            <a:r>
              <a:rPr lang="hu-HU" sz="2800" dirty="0" err="1"/>
              <a:t>refugees</a:t>
            </a:r>
            <a:r>
              <a:rPr lang="hu-HU" sz="2800" dirty="0"/>
              <a:t> </a:t>
            </a:r>
            <a:r>
              <a:rPr lang="hu-HU" sz="2800" dirty="0" err="1"/>
              <a:t>as</a:t>
            </a:r>
            <a:r>
              <a:rPr lang="hu-HU" sz="2800" dirty="0"/>
              <a:t> </a:t>
            </a:r>
            <a:r>
              <a:rPr lang="hu-HU" sz="2800" dirty="0" err="1"/>
              <a:t>possible</a:t>
            </a:r>
            <a:r>
              <a:rPr lang="hu-HU" sz="2800" dirty="0"/>
              <a:t> and </a:t>
            </a:r>
            <a:r>
              <a:rPr lang="hu-HU" sz="2800" dirty="0" err="1"/>
              <a:t>provide</a:t>
            </a:r>
            <a:r>
              <a:rPr lang="hu-HU" sz="2800" dirty="0"/>
              <a:t> </a:t>
            </a:r>
            <a:r>
              <a:rPr lang="hu-HU" sz="2800" dirty="0" err="1">
                <a:solidFill>
                  <a:srgbClr val="C00000"/>
                </a:solidFill>
              </a:rPr>
              <a:t>financial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assistance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/>
              <a:t>Austria</a:t>
            </a:r>
            <a:r>
              <a:rPr lang="hu-HU" sz="2800" dirty="0"/>
              <a:t>” </a:t>
            </a:r>
          </a:p>
          <a:p>
            <a:pPr algn="r"/>
            <a:br>
              <a:rPr lang="hu-HU" dirty="0"/>
            </a:br>
            <a:r>
              <a:rPr lang="hu-HU" sz="1400" dirty="0"/>
              <a:t> Kecskés (2025) p. 56</a:t>
            </a:r>
            <a:endParaRPr lang="en-US" sz="1400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FC3C7045-9287-83EC-84AC-8705698F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Nothing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– </a:t>
            </a:r>
            <a:r>
              <a:rPr lang="hu-HU" dirty="0" err="1"/>
              <a:t>solidarity</a:t>
            </a:r>
            <a:r>
              <a:rPr lang="hu-HU" dirty="0"/>
              <a:t> </a:t>
            </a:r>
            <a:r>
              <a:rPr lang="hu-HU" dirty="0" err="1"/>
              <a:t>request</a:t>
            </a:r>
            <a:r>
              <a:rPr lang="hu-HU" dirty="0"/>
              <a:t> in 1956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6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35C2B3E6-904D-2A45-13E8-119777EE1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algn="ctr"/>
            <a:r>
              <a:rPr lang="hu-HU" sz="4400" dirty="0" err="1">
                <a:solidFill>
                  <a:srgbClr val="C00000"/>
                </a:solidFill>
              </a:rPr>
              <a:t>Why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/>
              <a:t>to</a:t>
            </a:r>
            <a:r>
              <a:rPr lang="hu-HU" sz="4400" dirty="0"/>
              <a:t> </a:t>
            </a:r>
            <a:r>
              <a:rPr lang="hu-HU" sz="4400" dirty="0" err="1"/>
              <a:t>protect</a:t>
            </a:r>
            <a:r>
              <a:rPr lang="hu-HU" sz="4400" dirty="0"/>
              <a:t> </a:t>
            </a:r>
            <a:r>
              <a:rPr lang="hu-HU" sz="4400" dirty="0" err="1">
                <a:solidFill>
                  <a:srgbClr val="C00000"/>
                </a:solidFill>
              </a:rPr>
              <a:t>refugees</a:t>
            </a:r>
            <a:r>
              <a:rPr lang="hu-HU" sz="4400" dirty="0"/>
              <a:t> and </a:t>
            </a:r>
            <a:r>
              <a:rPr lang="hu-HU" sz="4400" dirty="0" err="1">
                <a:solidFill>
                  <a:srgbClr val="C00000"/>
                </a:solidFill>
              </a:rPr>
              <a:t>not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others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/>
              <a:t>in </a:t>
            </a:r>
            <a:r>
              <a:rPr lang="hu-HU" sz="4400" dirty="0" err="1"/>
              <a:t>need</a:t>
            </a:r>
            <a:r>
              <a:rPr lang="hu-HU" sz="4400" dirty="0"/>
              <a:t>?</a:t>
            </a:r>
          </a:p>
          <a:p>
            <a:pPr algn="ctr"/>
            <a:endParaRPr lang="hu-HU" sz="4400" dirty="0"/>
          </a:p>
          <a:p>
            <a:pPr algn="ctr"/>
            <a:r>
              <a:rPr lang="hu-HU" sz="4400" dirty="0" err="1"/>
              <a:t>Who</a:t>
            </a:r>
            <a:r>
              <a:rPr lang="hu-HU" sz="4400" dirty="0"/>
              <a:t> (</a:t>
            </a:r>
            <a:r>
              <a:rPr lang="hu-HU" sz="4400" dirty="0" err="1"/>
              <a:t>which</a:t>
            </a:r>
            <a:r>
              <a:rPr lang="hu-HU" sz="4400" dirty="0"/>
              <a:t> </a:t>
            </a:r>
            <a:r>
              <a:rPr lang="hu-HU" sz="4400" dirty="0" err="1"/>
              <a:t>state</a:t>
            </a:r>
            <a:r>
              <a:rPr lang="hu-HU" sz="4400" dirty="0"/>
              <a:t>/</a:t>
            </a:r>
            <a:r>
              <a:rPr lang="hu-HU" sz="4400" dirty="0" err="1"/>
              <a:t>society</a:t>
            </a:r>
            <a:r>
              <a:rPr lang="hu-HU" sz="4400" dirty="0"/>
              <a:t>) </a:t>
            </a:r>
            <a:r>
              <a:rPr lang="hu-HU" sz="4400" dirty="0" err="1">
                <a:solidFill>
                  <a:srgbClr val="C00000"/>
                </a:solidFill>
              </a:rPr>
              <a:t>should</a:t>
            </a:r>
            <a:r>
              <a:rPr lang="hu-HU" sz="4400" dirty="0">
                <a:solidFill>
                  <a:srgbClr val="C00000"/>
                </a:solidFill>
              </a:rPr>
              <a:t> </a:t>
            </a:r>
            <a:r>
              <a:rPr lang="hu-HU" sz="4400" dirty="0" err="1">
                <a:solidFill>
                  <a:srgbClr val="C00000"/>
                </a:solidFill>
              </a:rPr>
              <a:t>offer</a:t>
            </a:r>
            <a:r>
              <a:rPr lang="hu-HU" sz="4400" dirty="0"/>
              <a:t> </a:t>
            </a:r>
            <a:r>
              <a:rPr lang="hu-HU" sz="4400" dirty="0" err="1"/>
              <a:t>that</a:t>
            </a:r>
            <a:r>
              <a:rPr lang="hu-HU" sz="4400" dirty="0"/>
              <a:t> </a:t>
            </a:r>
            <a:r>
              <a:rPr lang="hu-HU" sz="4400" dirty="0" err="1"/>
              <a:t>protection</a:t>
            </a:r>
            <a:r>
              <a:rPr lang="hu-HU" sz="4400" dirty="0"/>
              <a:t>?</a:t>
            </a:r>
          </a:p>
          <a:p>
            <a:endParaRPr lang="en-US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E1661B7-F5F6-2BA6-0C3C-8E513471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fundamental</a:t>
            </a:r>
            <a:r>
              <a:rPr lang="hu-HU" dirty="0"/>
              <a:t> </a:t>
            </a:r>
            <a:r>
              <a:rPr lang="hu-HU" dirty="0" err="1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2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id="{9C58E675-CCAE-4EAE-81C7-2DA38C2B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8514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hu-HU" sz="2800" dirty="0"/>
          </a:p>
          <a:p>
            <a:pPr algn="ctr">
              <a:lnSpc>
                <a:spcPct val="150000"/>
              </a:lnSpc>
            </a:pPr>
            <a:r>
              <a:rPr lang="en-GB" sz="2800" dirty="0"/>
              <a:t>The essential claim</a:t>
            </a:r>
            <a:r>
              <a:rPr lang="hu-HU" sz="2800" dirty="0"/>
              <a:t> of </a:t>
            </a:r>
            <a:r>
              <a:rPr lang="hu-HU" sz="2800" dirty="0" err="1"/>
              <a:t>this</a:t>
            </a:r>
            <a:r>
              <a:rPr lang="hu-HU" sz="2800" dirty="0"/>
              <a:t> </a:t>
            </a:r>
            <a:r>
              <a:rPr lang="hu-HU" sz="2800" dirty="0" err="1"/>
              <a:t>talk</a:t>
            </a:r>
            <a:r>
              <a:rPr lang="hu-HU" sz="2800" dirty="0"/>
              <a:t> </a:t>
            </a:r>
            <a:r>
              <a:rPr lang="en-GB" sz="2800" dirty="0"/>
              <a:t> is simple: </a:t>
            </a:r>
            <a:r>
              <a:rPr lang="en-GB" sz="2800" dirty="0">
                <a:solidFill>
                  <a:srgbClr val="C00000"/>
                </a:solidFill>
              </a:rPr>
              <a:t>by extending </a:t>
            </a:r>
            <a:r>
              <a:rPr lang="en-GB" sz="2800" dirty="0"/>
              <a:t>or withholding </a:t>
            </a:r>
            <a:r>
              <a:rPr lang="en-GB" sz="2800" dirty="0">
                <a:solidFill>
                  <a:srgbClr val="C00000"/>
                </a:solidFill>
              </a:rPr>
              <a:t>protection</a:t>
            </a:r>
            <a:r>
              <a:rPr lang="en-GB" sz="2800" dirty="0"/>
              <a:t> to the refugee</a:t>
            </a:r>
            <a:r>
              <a:rPr lang="hu-HU" sz="2800" dirty="0"/>
              <a:t>, </a:t>
            </a:r>
            <a:r>
              <a:rPr lang="hu-HU" sz="2800" dirty="0" err="1"/>
              <a:t>by</a:t>
            </a:r>
            <a:r>
              <a:rPr lang="hu-HU" sz="2800" dirty="0"/>
              <a:t> </a:t>
            </a:r>
            <a:r>
              <a:rPr lang="hu-HU" sz="2800" dirty="0" err="1"/>
              <a:t>undertaking</a:t>
            </a:r>
            <a:r>
              <a:rPr lang="hu-HU" sz="2800" dirty="0"/>
              <a:t> </a:t>
            </a:r>
            <a:r>
              <a:rPr lang="hu-HU" sz="2800" dirty="0" err="1"/>
              <a:t>responsibility</a:t>
            </a:r>
            <a:r>
              <a:rPr lang="hu-HU" sz="2800" dirty="0"/>
              <a:t> </a:t>
            </a:r>
            <a:r>
              <a:rPr lang="hu-HU" sz="2800" dirty="0" err="1"/>
              <a:t>or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C00000"/>
                </a:solidFill>
              </a:rPr>
              <a:t>shifting </a:t>
            </a:r>
            <a:r>
              <a:rPr lang="hu-HU" sz="2800" dirty="0" err="1">
                <a:solidFill>
                  <a:srgbClr val="C00000"/>
                </a:solidFill>
              </a:rPr>
              <a:t>it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to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other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 err="1">
                <a:solidFill>
                  <a:srgbClr val="C00000"/>
                </a:solidFill>
              </a:rPr>
              <a:t>states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 we construct </a:t>
            </a:r>
            <a:r>
              <a:rPr lang="en-GB" sz="2800" dirty="0"/>
              <a:t>(identify and understand) </a:t>
            </a:r>
            <a:r>
              <a:rPr lang="en-GB" sz="2800" dirty="0">
                <a:solidFill>
                  <a:srgbClr val="C00000"/>
                </a:solidFill>
              </a:rPr>
              <a:t>ourselves, our roles, our values</a:t>
            </a:r>
            <a:r>
              <a:rPr lang="en-GB" dirty="0">
                <a:solidFill>
                  <a:srgbClr val="C00000"/>
                </a:solidFill>
              </a:rPr>
              <a:t>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F59081A4-6FE8-39E2-1725-A7184BDE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69901"/>
          </a:xfrm>
        </p:spPr>
        <p:txBody>
          <a:bodyPr/>
          <a:lstStyle/>
          <a:p>
            <a:r>
              <a:rPr lang="hu-HU" dirty="0" err="1"/>
              <a:t>Constructing</a:t>
            </a:r>
            <a:r>
              <a:rPr lang="hu-HU" dirty="0"/>
              <a:t> the </a:t>
            </a:r>
            <a:r>
              <a:rPr lang="hu-HU" dirty="0" err="1"/>
              <a:t>self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of </a:t>
            </a:r>
            <a:r>
              <a:rPr lang="hu-HU" dirty="0" err="1"/>
              <a:t>construction</a:t>
            </a:r>
            <a:r>
              <a:rPr lang="hu-HU" dirty="0"/>
              <a:t> the </a:t>
            </a:r>
            <a:r>
              <a:rPr lang="hu-HU" dirty="0" err="1"/>
              <a:t>refugee</a:t>
            </a:r>
            <a:r>
              <a:rPr lang="hu-HU" dirty="0"/>
              <a:t> and the </a:t>
            </a:r>
            <a:r>
              <a:rPr lang="hu-HU" dirty="0" err="1"/>
              <a:t>duties</a:t>
            </a:r>
            <a:r>
              <a:rPr lang="hu-HU" dirty="0"/>
              <a:t> </a:t>
            </a:r>
            <a:r>
              <a:rPr lang="hu-HU" dirty="0" err="1"/>
              <a:t>towards</a:t>
            </a:r>
            <a:r>
              <a:rPr lang="hu-HU" dirty="0"/>
              <a:t> </a:t>
            </a:r>
            <a:r>
              <a:rPr lang="hu-HU" dirty="0" err="1"/>
              <a:t>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0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7E6B5D-16E0-4638-920D-140C43B3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357313"/>
            <a:ext cx="7817494" cy="2215703"/>
          </a:xfrm>
        </p:spPr>
        <p:txBody>
          <a:bodyPr/>
          <a:lstStyle/>
          <a:p>
            <a:r>
              <a:rPr lang="en-US" dirty="0"/>
              <a:t>WHY DO REFUGEES DESERVE PREFERENTIAL TREATMENT OVER OTHER FOREIGNERS AND WHY IS PREFERENCE OF FELLOW NATIONALS (PARTIALISM) NOT UNCONDITIONAL?</a:t>
            </a:r>
          </a:p>
        </p:txBody>
      </p:sp>
    </p:spTree>
    <p:extLst>
      <p:ext uri="{BB962C8B-B14F-4D97-AF65-F5344CB8AC3E}">
        <p14:creationId xmlns:p14="http://schemas.microsoft.com/office/powerpoint/2010/main" val="162333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B40276-CC25-446A-80C7-0BE6C6A0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713184"/>
          </a:xfrm>
        </p:spPr>
        <p:txBody>
          <a:bodyPr/>
          <a:lstStyle/>
          <a:p>
            <a:r>
              <a:rPr lang="en-US" sz="2400" dirty="0"/>
              <a:t>Why protect and assist refugees and not others?</a:t>
            </a:r>
            <a:br>
              <a:rPr lang="en-US" sz="2400" dirty="0"/>
            </a:br>
            <a:r>
              <a:rPr lang="en-US" sz="2400" dirty="0"/>
              <a:t>Who is the refugee, whom to protect?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C1D22A-B962-40A6-9B73-87BDCBF5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Refugee definitions </a:t>
            </a:r>
            <a:r>
              <a:rPr lang="en-US" dirty="0"/>
              <a:t>(definitions of those entitled to international protection) </a:t>
            </a:r>
            <a:r>
              <a:rPr lang="en-US" dirty="0">
                <a:solidFill>
                  <a:srgbClr val="C00000"/>
                </a:solidFill>
              </a:rPr>
              <a:t>are </a:t>
            </a:r>
            <a:r>
              <a:rPr lang="en-US" dirty="0"/>
              <a:t>arbitrary (</a:t>
            </a:r>
            <a:r>
              <a:rPr lang="en-US" dirty="0">
                <a:solidFill>
                  <a:srgbClr val="C00000"/>
                </a:solidFill>
              </a:rPr>
              <a:t>politically determined</a:t>
            </a:r>
            <a:r>
              <a:rPr lang="en-US" dirty="0"/>
              <a:t>) –  compare Geneva 51 and the AU convention + Qualification </a:t>
            </a:r>
            <a:r>
              <a:rPr lang="hu-HU" dirty="0" err="1"/>
              <a:t>regulation</a:t>
            </a:r>
            <a:r>
              <a:rPr lang="en-US" dirty="0"/>
              <a:t> of the EU   </a:t>
            </a:r>
          </a:p>
          <a:p>
            <a:pPr marL="342900" indent="-342900">
              <a:buFontTx/>
              <a:buChar char="-"/>
            </a:pPr>
            <a:r>
              <a:rPr lang="en-US" dirty="0"/>
              <a:t>It is an indeterminate and </a:t>
            </a:r>
            <a:r>
              <a:rPr lang="en-US" dirty="0">
                <a:solidFill>
                  <a:srgbClr val="C00000"/>
                </a:solidFill>
              </a:rPr>
              <a:t>historically changing group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Debates about the use of the term(s): </a:t>
            </a:r>
            <a:r>
              <a:rPr lang="en-US" dirty="0"/>
              <a:t>Shacknove, Betts, Crawley-Skleparis</a:t>
            </a:r>
          </a:p>
          <a:p>
            <a:pPr algn="ctr"/>
            <a:r>
              <a:rPr lang="en-US" dirty="0"/>
              <a:t> Human action</a:t>
            </a:r>
          </a:p>
          <a:p>
            <a:pPr algn="ctr"/>
            <a:r>
              <a:rPr lang="en-US" dirty="0"/>
              <a:t>                  Persecution  –    inactive (failed) state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Political freedoms				Basic needs</a:t>
            </a:r>
          </a:p>
          <a:p>
            <a:r>
              <a:rPr lang="en-US" dirty="0"/>
              <a:t>			</a:t>
            </a:r>
          </a:p>
          <a:p>
            <a:pPr algn="ctr"/>
            <a:r>
              <a:rPr lang="en-US" dirty="0"/>
              <a:t>Forces of nature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Szabadkéz 8">
                <a:extLst>
                  <a:ext uri="{FF2B5EF4-FFF2-40B4-BE49-F238E27FC236}">
                    <a16:creationId xmlns:a16="http://schemas.microsoft.com/office/drawing/2014/main" id="{E41FDEFE-127F-49A9-B358-E5259B12ACE8}"/>
                  </a:ext>
                </a:extLst>
              </p14:cNvPr>
              <p14:cNvContentPartPr/>
              <p14:nvPr/>
            </p14:nvContentPartPr>
            <p14:xfrm>
              <a:off x="1972790" y="4521319"/>
              <a:ext cx="360" cy="360"/>
            </p14:xfrm>
          </p:contentPart>
        </mc:Choice>
        <mc:Fallback xmlns="">
          <p:pic>
            <p:nvPicPr>
              <p:cNvPr id="9" name="Szabadkéz 8">
                <a:extLst>
                  <a:ext uri="{FF2B5EF4-FFF2-40B4-BE49-F238E27FC236}">
                    <a16:creationId xmlns:a16="http://schemas.microsoft.com/office/drawing/2014/main" id="{E41FDEFE-127F-49A9-B358-E5259B12AC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8470" y="451699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068E1BAB-F4FB-4074-ADBA-4FF010DAAF64}"/>
                  </a:ext>
                </a:extLst>
              </p14:cNvPr>
              <p14:cNvContentPartPr/>
              <p14:nvPr/>
            </p14:nvContentPartPr>
            <p14:xfrm>
              <a:off x="2035430" y="4721839"/>
              <a:ext cx="360" cy="36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068E1BAB-F4FB-4074-ADBA-4FF010DAAF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110" y="471751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Szabadkéz 12">
                <a:extLst>
                  <a:ext uri="{FF2B5EF4-FFF2-40B4-BE49-F238E27FC236}">
                    <a16:creationId xmlns:a16="http://schemas.microsoft.com/office/drawing/2014/main" id="{A30C224C-7784-4E01-B02B-A337A19E7DCC}"/>
                  </a:ext>
                </a:extLst>
              </p14:cNvPr>
              <p14:cNvContentPartPr/>
              <p14:nvPr/>
            </p14:nvContentPartPr>
            <p14:xfrm>
              <a:off x="1277270" y="4777999"/>
              <a:ext cx="360" cy="360"/>
            </p14:xfrm>
          </p:contentPart>
        </mc:Choice>
        <mc:Fallback xmlns="">
          <p:pic>
            <p:nvPicPr>
              <p:cNvPr id="13" name="Szabadkéz 12">
                <a:extLst>
                  <a:ext uri="{FF2B5EF4-FFF2-40B4-BE49-F238E27FC236}">
                    <a16:creationId xmlns:a16="http://schemas.microsoft.com/office/drawing/2014/main" id="{A30C224C-7784-4E01-B02B-A337A19E7D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950" y="477367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Szabadkéz 13">
                <a:extLst>
                  <a:ext uri="{FF2B5EF4-FFF2-40B4-BE49-F238E27FC236}">
                    <a16:creationId xmlns:a16="http://schemas.microsoft.com/office/drawing/2014/main" id="{E03DF9F3-E3B8-49F9-AC32-2EE6CBA06A34}"/>
                  </a:ext>
                </a:extLst>
              </p14:cNvPr>
              <p14:cNvContentPartPr/>
              <p14:nvPr/>
            </p14:nvContentPartPr>
            <p14:xfrm>
              <a:off x="2129030" y="4721839"/>
              <a:ext cx="360" cy="360"/>
            </p14:xfrm>
          </p:contentPart>
        </mc:Choice>
        <mc:Fallback xmlns="">
          <p:pic>
            <p:nvPicPr>
              <p:cNvPr id="14" name="Szabadkéz 13">
                <a:extLst>
                  <a:ext uri="{FF2B5EF4-FFF2-40B4-BE49-F238E27FC236}">
                    <a16:creationId xmlns:a16="http://schemas.microsoft.com/office/drawing/2014/main" id="{E03DF9F3-E3B8-49F9-AC32-2EE6CBA06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4710" y="471751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Szabadkéz 14">
                <a:extLst>
                  <a:ext uri="{FF2B5EF4-FFF2-40B4-BE49-F238E27FC236}">
                    <a16:creationId xmlns:a16="http://schemas.microsoft.com/office/drawing/2014/main" id="{A2355A5B-2F49-4E0F-BCF5-DF09E8B0E10C}"/>
                  </a:ext>
                </a:extLst>
              </p14:cNvPr>
              <p14:cNvContentPartPr/>
              <p14:nvPr/>
            </p14:nvContentPartPr>
            <p14:xfrm>
              <a:off x="3413150" y="3456439"/>
              <a:ext cx="360" cy="360"/>
            </p14:xfrm>
          </p:contentPart>
        </mc:Choice>
        <mc:Fallback xmlns="">
          <p:pic>
            <p:nvPicPr>
              <p:cNvPr id="15" name="Szabadkéz 14">
                <a:extLst>
                  <a:ext uri="{FF2B5EF4-FFF2-40B4-BE49-F238E27FC236}">
                    <a16:creationId xmlns:a16="http://schemas.microsoft.com/office/drawing/2014/main" id="{A2355A5B-2F49-4E0F-BCF5-DF09E8B0E1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8830" y="345211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Szabadkéz 15">
                <a:extLst>
                  <a:ext uri="{FF2B5EF4-FFF2-40B4-BE49-F238E27FC236}">
                    <a16:creationId xmlns:a16="http://schemas.microsoft.com/office/drawing/2014/main" id="{047318E2-8167-4B09-9AA1-059F8414D1C3}"/>
                  </a:ext>
                </a:extLst>
              </p14:cNvPr>
              <p14:cNvContentPartPr/>
              <p14:nvPr/>
            </p14:nvContentPartPr>
            <p14:xfrm>
              <a:off x="3481910" y="3212359"/>
              <a:ext cx="360" cy="360"/>
            </p14:xfrm>
          </p:contentPart>
        </mc:Choice>
        <mc:Fallback xmlns="">
          <p:pic>
            <p:nvPicPr>
              <p:cNvPr id="16" name="Szabadkéz 15">
                <a:extLst>
                  <a:ext uri="{FF2B5EF4-FFF2-40B4-BE49-F238E27FC236}">
                    <a16:creationId xmlns:a16="http://schemas.microsoft.com/office/drawing/2014/main" id="{047318E2-8167-4B09-9AA1-059F8414D1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7590" y="3208039"/>
                <a:ext cx="9000" cy="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E482367F-9804-48CB-883B-B096ECBE229E}"/>
              </a:ext>
            </a:extLst>
          </p:cNvPr>
          <p:cNvCxnSpPr>
            <a:cxnSpLocks/>
          </p:cNvCxnSpPr>
          <p:nvPr/>
        </p:nvCxnSpPr>
        <p:spPr>
          <a:xfrm>
            <a:off x="4520155" y="4437112"/>
            <a:ext cx="0" cy="1308343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5A142E41-0295-4444-84B9-D05B6F5AEFAC}"/>
              </a:ext>
            </a:extLst>
          </p:cNvPr>
          <p:cNvCxnSpPr>
            <a:cxnSpLocks/>
          </p:cNvCxnSpPr>
          <p:nvPr/>
        </p:nvCxnSpPr>
        <p:spPr>
          <a:xfrm>
            <a:off x="3347864" y="5085184"/>
            <a:ext cx="2736304" cy="0"/>
          </a:xfrm>
          <a:prstGeom prst="line">
            <a:avLst/>
          </a:prstGeom>
          <a:ln w="2540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zis 24">
            <a:extLst>
              <a:ext uri="{FF2B5EF4-FFF2-40B4-BE49-F238E27FC236}">
                <a16:creationId xmlns:a16="http://schemas.microsoft.com/office/drawing/2014/main" id="{B6721100-8A45-476D-AB64-4A8AA54A49EE}"/>
              </a:ext>
            </a:extLst>
          </p:cNvPr>
          <p:cNvSpPr/>
          <p:nvPr/>
        </p:nvSpPr>
        <p:spPr>
          <a:xfrm>
            <a:off x="2987824" y="4521319"/>
            <a:ext cx="323676" cy="19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9614C6C9-3FA0-4360-9313-A0E83CD75176}"/>
              </a:ext>
            </a:extLst>
          </p:cNvPr>
          <p:cNvCxnSpPr>
            <a:endCxn id="25" idx="1"/>
          </p:cNvCxnSpPr>
          <p:nvPr/>
        </p:nvCxnSpPr>
        <p:spPr>
          <a:xfrm>
            <a:off x="1547664" y="4077072"/>
            <a:ext cx="1487561" cy="472980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>
            <a:extLst>
              <a:ext uri="{FF2B5EF4-FFF2-40B4-BE49-F238E27FC236}">
                <a16:creationId xmlns:a16="http://schemas.microsoft.com/office/drawing/2014/main" id="{0B37344B-15A3-4B9F-B000-4C077B969C11}"/>
              </a:ext>
            </a:extLst>
          </p:cNvPr>
          <p:cNvSpPr/>
          <p:nvPr/>
        </p:nvSpPr>
        <p:spPr>
          <a:xfrm>
            <a:off x="827584" y="3861048"/>
            <a:ext cx="791008" cy="356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GC51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077078E0-ADB0-4B55-BD44-4E616F24CB53}"/>
              </a:ext>
            </a:extLst>
          </p:cNvPr>
          <p:cNvCxnSpPr>
            <a:cxnSpLocks/>
          </p:cNvCxnSpPr>
          <p:nvPr/>
        </p:nvCxnSpPr>
        <p:spPr>
          <a:xfrm>
            <a:off x="4799485" y="4000103"/>
            <a:ext cx="1284683" cy="148977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47E31081-A604-46AE-AA0C-6ABD30B6EC45}"/>
              </a:ext>
            </a:extLst>
          </p:cNvPr>
          <p:cNvCxnSpPr>
            <a:cxnSpLocks/>
          </p:cNvCxnSpPr>
          <p:nvPr/>
        </p:nvCxnSpPr>
        <p:spPr>
          <a:xfrm flipH="1">
            <a:off x="3563888" y="4005064"/>
            <a:ext cx="1224137" cy="144016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5BE7BD3D-DA3E-464C-8190-83D7FAEDB201}"/>
              </a:ext>
            </a:extLst>
          </p:cNvPr>
          <p:cNvSpPr/>
          <p:nvPr/>
        </p:nvSpPr>
        <p:spPr>
          <a:xfrm>
            <a:off x="6749083" y="5716803"/>
            <a:ext cx="323676" cy="196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B27D9157-E20A-4B5C-9D2D-7155E6045C3C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7025358" y="5884270"/>
            <a:ext cx="642988" cy="416312"/>
          </a:xfrm>
          <a:prstGeom prst="straightConnector1">
            <a:avLst/>
          </a:prstGeom>
          <a:ln w="25400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>
            <a:extLst>
              <a:ext uri="{FF2B5EF4-FFF2-40B4-BE49-F238E27FC236}">
                <a16:creationId xmlns:a16="http://schemas.microsoft.com/office/drawing/2014/main" id="{819A3B2D-30FC-4F50-8663-51E555CCEE7B}"/>
              </a:ext>
            </a:extLst>
          </p:cNvPr>
          <p:cNvSpPr/>
          <p:nvPr/>
        </p:nvSpPr>
        <p:spPr>
          <a:xfrm>
            <a:off x="6804248" y="6299496"/>
            <a:ext cx="1440160" cy="65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Climate refugees?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712053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B40276-CC25-446A-80C7-0BE6C6A01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protect and assist refugees and not others?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C1D22A-B962-40A6-9B73-87BDCBF5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Specificities </a:t>
            </a:r>
            <a:r>
              <a:rPr lang="en-US" sz="3000" dirty="0"/>
              <a:t>of international protection</a:t>
            </a:r>
          </a:p>
          <a:p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Historic:  </a:t>
            </a:r>
            <a:r>
              <a:rPr lang="en-US" dirty="0"/>
              <a:t>political </a:t>
            </a:r>
            <a:r>
              <a:rPr lang="en-US" dirty="0">
                <a:solidFill>
                  <a:srgbClr val="C00000"/>
                </a:solidFill>
              </a:rPr>
              <a:t>struggle of the liberal states with the regimes committing horrific acts </a:t>
            </a:r>
            <a:r>
              <a:rPr lang="en-US" dirty="0"/>
              <a:t>of persecution (Bolshevik Russia, Turkey after WWI, then Germany and other fascist powers and after 1945 Stalin’s Soviet Union and the Communist states)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Structural:</a:t>
            </a:r>
            <a:r>
              <a:rPr lang="en-US" dirty="0"/>
              <a:t> the need for </a:t>
            </a:r>
            <a:r>
              <a:rPr lang="en-US" dirty="0">
                <a:solidFill>
                  <a:srgbClr val="C00000"/>
                </a:solidFill>
              </a:rPr>
              <a:t>a specific entry right is necessitated </a:t>
            </a:r>
            <a:r>
              <a:rPr lang="en-US" dirty="0"/>
              <a:t>by the </a:t>
            </a:r>
            <a:r>
              <a:rPr lang="en-US" dirty="0">
                <a:solidFill>
                  <a:srgbClr val="C00000"/>
                </a:solidFill>
              </a:rPr>
              <a:t>exclusion regime </a:t>
            </a:r>
            <a:r>
              <a:rPr lang="en-US" dirty="0"/>
              <a:t>based on borders and sovereignty. Sovereign </a:t>
            </a:r>
            <a:r>
              <a:rPr lang="en-US" dirty="0">
                <a:solidFill>
                  <a:srgbClr val="C00000"/>
                </a:solidFill>
              </a:rPr>
              <a:t>control over migration creates</a:t>
            </a:r>
            <a:r>
              <a:rPr lang="en-US" dirty="0"/>
              <a:t> the need for </a:t>
            </a:r>
            <a:r>
              <a:rPr lang="en-US" dirty="0">
                <a:solidFill>
                  <a:srgbClr val="C00000"/>
                </a:solidFill>
              </a:rPr>
              <a:t>refugee law. Admission is the only remedy against locking in the person </a:t>
            </a:r>
            <a:r>
              <a:rPr lang="en-US" dirty="0"/>
              <a:t>to a persecutory environment (state, society, geographic area)</a:t>
            </a:r>
            <a:endParaRPr lang="hu-HU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Szabadkéz 8">
                <a:extLst>
                  <a:ext uri="{FF2B5EF4-FFF2-40B4-BE49-F238E27FC236}">
                    <a16:creationId xmlns:a16="http://schemas.microsoft.com/office/drawing/2014/main" id="{E41FDEFE-127F-49A9-B358-E5259B12ACE8}"/>
                  </a:ext>
                </a:extLst>
              </p14:cNvPr>
              <p14:cNvContentPartPr/>
              <p14:nvPr/>
            </p14:nvContentPartPr>
            <p14:xfrm>
              <a:off x="1972790" y="4521319"/>
              <a:ext cx="360" cy="360"/>
            </p14:xfrm>
          </p:contentPart>
        </mc:Choice>
        <mc:Fallback xmlns="">
          <p:pic>
            <p:nvPicPr>
              <p:cNvPr id="9" name="Szabadkéz 8">
                <a:extLst>
                  <a:ext uri="{FF2B5EF4-FFF2-40B4-BE49-F238E27FC236}">
                    <a16:creationId xmlns:a16="http://schemas.microsoft.com/office/drawing/2014/main" id="{E41FDEFE-127F-49A9-B358-E5259B12AC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8470" y="451699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068E1BAB-F4FB-4074-ADBA-4FF010DAAF64}"/>
                  </a:ext>
                </a:extLst>
              </p14:cNvPr>
              <p14:cNvContentPartPr/>
              <p14:nvPr/>
            </p14:nvContentPartPr>
            <p14:xfrm>
              <a:off x="2035430" y="4721839"/>
              <a:ext cx="360" cy="36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068E1BAB-F4FB-4074-ADBA-4FF010DAAF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110" y="471751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Szabadkéz 12">
                <a:extLst>
                  <a:ext uri="{FF2B5EF4-FFF2-40B4-BE49-F238E27FC236}">
                    <a16:creationId xmlns:a16="http://schemas.microsoft.com/office/drawing/2014/main" id="{A30C224C-7784-4E01-B02B-A337A19E7DCC}"/>
                  </a:ext>
                </a:extLst>
              </p14:cNvPr>
              <p14:cNvContentPartPr/>
              <p14:nvPr/>
            </p14:nvContentPartPr>
            <p14:xfrm>
              <a:off x="1277270" y="4777999"/>
              <a:ext cx="360" cy="360"/>
            </p14:xfrm>
          </p:contentPart>
        </mc:Choice>
        <mc:Fallback xmlns="">
          <p:pic>
            <p:nvPicPr>
              <p:cNvPr id="13" name="Szabadkéz 12">
                <a:extLst>
                  <a:ext uri="{FF2B5EF4-FFF2-40B4-BE49-F238E27FC236}">
                    <a16:creationId xmlns:a16="http://schemas.microsoft.com/office/drawing/2014/main" id="{A30C224C-7784-4E01-B02B-A337A19E7D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950" y="477367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Szabadkéz 13">
                <a:extLst>
                  <a:ext uri="{FF2B5EF4-FFF2-40B4-BE49-F238E27FC236}">
                    <a16:creationId xmlns:a16="http://schemas.microsoft.com/office/drawing/2014/main" id="{E03DF9F3-E3B8-49F9-AC32-2EE6CBA06A34}"/>
                  </a:ext>
                </a:extLst>
              </p14:cNvPr>
              <p14:cNvContentPartPr/>
              <p14:nvPr/>
            </p14:nvContentPartPr>
            <p14:xfrm>
              <a:off x="2129030" y="4721839"/>
              <a:ext cx="360" cy="360"/>
            </p14:xfrm>
          </p:contentPart>
        </mc:Choice>
        <mc:Fallback xmlns="">
          <p:pic>
            <p:nvPicPr>
              <p:cNvPr id="14" name="Szabadkéz 13">
                <a:extLst>
                  <a:ext uri="{FF2B5EF4-FFF2-40B4-BE49-F238E27FC236}">
                    <a16:creationId xmlns:a16="http://schemas.microsoft.com/office/drawing/2014/main" id="{E03DF9F3-E3B8-49F9-AC32-2EE6CBA06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4710" y="471751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Szabadkéz 14">
                <a:extLst>
                  <a:ext uri="{FF2B5EF4-FFF2-40B4-BE49-F238E27FC236}">
                    <a16:creationId xmlns:a16="http://schemas.microsoft.com/office/drawing/2014/main" id="{A2355A5B-2F49-4E0F-BCF5-DF09E8B0E10C}"/>
                  </a:ext>
                </a:extLst>
              </p14:cNvPr>
              <p14:cNvContentPartPr/>
              <p14:nvPr/>
            </p14:nvContentPartPr>
            <p14:xfrm>
              <a:off x="3413150" y="3456439"/>
              <a:ext cx="360" cy="360"/>
            </p14:xfrm>
          </p:contentPart>
        </mc:Choice>
        <mc:Fallback xmlns="">
          <p:pic>
            <p:nvPicPr>
              <p:cNvPr id="15" name="Szabadkéz 14">
                <a:extLst>
                  <a:ext uri="{FF2B5EF4-FFF2-40B4-BE49-F238E27FC236}">
                    <a16:creationId xmlns:a16="http://schemas.microsoft.com/office/drawing/2014/main" id="{A2355A5B-2F49-4E0F-BCF5-DF09E8B0E1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8830" y="345211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Szabadkéz 15">
                <a:extLst>
                  <a:ext uri="{FF2B5EF4-FFF2-40B4-BE49-F238E27FC236}">
                    <a16:creationId xmlns:a16="http://schemas.microsoft.com/office/drawing/2014/main" id="{047318E2-8167-4B09-9AA1-059F8414D1C3}"/>
                  </a:ext>
                </a:extLst>
              </p14:cNvPr>
              <p14:cNvContentPartPr/>
              <p14:nvPr/>
            </p14:nvContentPartPr>
            <p14:xfrm>
              <a:off x="3481910" y="3212359"/>
              <a:ext cx="360" cy="360"/>
            </p14:xfrm>
          </p:contentPart>
        </mc:Choice>
        <mc:Fallback xmlns="">
          <p:pic>
            <p:nvPicPr>
              <p:cNvPr id="16" name="Szabadkéz 15">
                <a:extLst>
                  <a:ext uri="{FF2B5EF4-FFF2-40B4-BE49-F238E27FC236}">
                    <a16:creationId xmlns:a16="http://schemas.microsoft.com/office/drawing/2014/main" id="{047318E2-8167-4B09-9AA1-059F8414D1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7590" y="3208039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445733"/>
      </p:ext>
    </p:extLst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Boldi uj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ldi ppt tema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CC66"/>
        </a:lt1>
        <a:dk2>
          <a:srgbClr val="971601"/>
        </a:dk2>
        <a:lt2>
          <a:srgbClr val="FFFFCC"/>
        </a:lt2>
        <a:accent1>
          <a:srgbClr val="00CC99"/>
        </a:accent1>
        <a:accent2>
          <a:srgbClr val="993366"/>
        </a:accent2>
        <a:accent3>
          <a:srgbClr val="C9ABAA"/>
        </a:accent3>
        <a:accent4>
          <a:srgbClr val="DAAE56"/>
        </a:accent4>
        <a:accent5>
          <a:srgbClr val="AAE2CA"/>
        </a:accent5>
        <a:accent6>
          <a:srgbClr val="8A2D5C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10174</TotalTime>
  <Words>3928</Words>
  <Application>Microsoft Office PowerPoint</Application>
  <PresentationFormat>Diavetítés a képernyőre (4:3 oldalarány)</PresentationFormat>
  <Paragraphs>235</Paragraphs>
  <Slides>21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Cavolini</vt:lpstr>
      <vt:lpstr>Times New Roman</vt:lpstr>
      <vt:lpstr>Boldi uj 2009</vt:lpstr>
      <vt:lpstr>Boldi ppt tema</vt:lpstr>
      <vt:lpstr>Questions on the fundamentals: whom and where to protect?   Reflections on the Geneva Convention and on the future</vt:lpstr>
      <vt:lpstr>PowerPoint-bemutató</vt:lpstr>
      <vt:lpstr>1956</vt:lpstr>
      <vt:lpstr>Nothing new – solidarity request in 1956</vt:lpstr>
      <vt:lpstr>Two fundamental questions</vt:lpstr>
      <vt:lpstr>Constructing the self by way of construction the refugee and the duties towards them</vt:lpstr>
      <vt:lpstr>WHY DO REFUGEES DESERVE PREFERENTIAL TREATMENT OVER OTHER FOREIGNERS AND WHY IS PREFERENCE OF FELLOW NATIONALS (PARTIALISM) NOT UNCONDITIONAL?</vt:lpstr>
      <vt:lpstr>Why protect and assist refugees and not others? Who is the refugee, whom to protect?</vt:lpstr>
      <vt:lpstr>Why protect and assist refugees and not others?</vt:lpstr>
      <vt:lpstr>Why protect and assist refugees and not others?</vt:lpstr>
      <vt:lpstr>Environment. Climate – non-refoulement</vt:lpstr>
      <vt:lpstr>Four counterarguments against (automatically) preferring citizens over others</vt:lpstr>
      <vt:lpstr>THE MORAL IRRELEVANCE OF GEOGRAPHIC PROXIMITY/DISTANCE</vt:lpstr>
      <vt:lpstr>Distance/proximity in itself is morally irrelevant – general theses</vt:lpstr>
      <vt:lpstr>Proximity, distance and states</vt:lpstr>
      <vt:lpstr>Proximity  - further reasons for its irrelevance</vt:lpstr>
      <vt:lpstr>Proximity justification - challenged</vt:lpstr>
      <vt:lpstr>HUNGARY,  MEMBER OF THE EU,  BOUND BY THE NEW MIGRATION AND ASYLUM PACT  2026</vt:lpstr>
      <vt:lpstr>EU, PACT, HUNGARY, </vt:lpstr>
      <vt:lpstr>Referenced works</vt:lpstr>
      <vt:lpstr>THANKS!</vt:lpstr>
    </vt:vector>
  </TitlesOfParts>
  <Company>CEU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Nagy Boldizsár</dc:creator>
  <dc:description>2006 teljes, de jövő nincs benne. (Hága + ami jön)</dc:description>
  <cp:lastModifiedBy>Boldizsar Nagy</cp:lastModifiedBy>
  <cp:revision>507</cp:revision>
  <cp:lastPrinted>2023-01-23T14:02:50Z</cp:lastPrinted>
  <dcterms:created xsi:type="dcterms:W3CDTF">2003-04-10T10:07:35Z</dcterms:created>
  <dcterms:modified xsi:type="dcterms:W3CDTF">2026-06-24T21:13:26Z</dcterms:modified>
</cp:coreProperties>
</file>