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9"/>
  </p:notesMasterIdLst>
  <p:handoutMasterIdLst>
    <p:handoutMasterId r:id="rId10"/>
  </p:handoutMasterIdLst>
  <p:sldIdLst>
    <p:sldId id="428" r:id="rId2"/>
    <p:sldId id="430" r:id="rId3"/>
    <p:sldId id="431" r:id="rId4"/>
    <p:sldId id="432" r:id="rId5"/>
    <p:sldId id="433" r:id="rId6"/>
    <p:sldId id="434" r:id="rId7"/>
    <p:sldId id="427" r:id="rId8"/>
  </p:sldIdLst>
  <p:sldSz cx="9144000" cy="6858000" type="screen4x3"/>
  <p:notesSz cx="6864350" cy="99949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rgbClr val="3B1B11"/>
        </a:solidFill>
        <a:latin typeface="Georg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8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540000"/>
    <a:srgbClr val="000000"/>
    <a:srgbClr val="FFCC66"/>
    <a:srgbClr val="3B1B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Sötét stílus 2 – 5./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Közepesen sötét stílus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0" autoAdjust="0"/>
    <p:restoredTop sz="90774" autoAdjust="0"/>
  </p:normalViewPr>
  <p:slideViewPr>
    <p:cSldViewPr>
      <p:cViewPr varScale="1">
        <p:scale>
          <a:sx n="53" d="100"/>
          <a:sy n="53" d="100"/>
        </p:scale>
        <p:origin x="754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63" d="100"/>
          <a:sy n="63" d="100"/>
        </p:scale>
        <p:origin x="1538" y="-128"/>
      </p:cViewPr>
      <p:guideLst>
        <p:guide orient="horz" pos="3148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7520" cy="4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3194" y="2"/>
            <a:ext cx="2977519" cy="4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32748"/>
            <a:ext cx="2977520" cy="4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3194" y="9532748"/>
            <a:ext cx="2977519" cy="4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5D3703B-2829-483D-B21E-58A529E65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39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4340" cy="49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014" y="1"/>
            <a:ext cx="2974339" cy="49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082" y="4748472"/>
            <a:ext cx="5036188" cy="449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5320"/>
            <a:ext cx="2974340" cy="49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014" y="9495320"/>
            <a:ext cx="2974339" cy="49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D090BF0-B366-4E92-B12B-441B371928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2428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15A57C53-D65E-42D2-8703-754404A34262}" type="slidenum">
              <a:rPr lang="hu-HU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hu-HU" altLang="fr-FR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9300"/>
            <a:ext cx="4997450" cy="3748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4" y="4748968"/>
            <a:ext cx="5491163" cy="449810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hu-HU" altLang="fr-FR" sz="2000" dirty="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906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138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9807" y="4748472"/>
            <a:ext cx="6480720" cy="524643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dirty="0" smtClean="0"/>
              <a:t>Három képviselő indítványa, 4 csatlakozott </a:t>
            </a:r>
            <a:r>
              <a:rPr lang="en-GB" dirty="0" err="1"/>
              <a:t>Dr.</a:t>
            </a:r>
            <a:r>
              <a:rPr lang="en-GB" dirty="0"/>
              <a:t> </a:t>
            </a:r>
            <a:r>
              <a:rPr lang="en-GB" dirty="0" err="1"/>
              <a:t>Gulyás</a:t>
            </a:r>
            <a:r>
              <a:rPr lang="en-GB" dirty="0"/>
              <a:t> </a:t>
            </a:r>
            <a:r>
              <a:rPr lang="en-GB" dirty="0" err="1"/>
              <a:t>Gergely</a:t>
            </a:r>
            <a:r>
              <a:rPr lang="en-GB" dirty="0"/>
              <a:t> (</a:t>
            </a:r>
            <a:r>
              <a:rPr lang="en-GB" dirty="0" err="1"/>
              <a:t>Fidesz</a:t>
            </a:r>
            <a:r>
              <a:rPr lang="en-GB" dirty="0"/>
              <a:t>), </a:t>
            </a:r>
            <a:r>
              <a:rPr lang="en-GB" dirty="0" err="1"/>
              <a:t>Kósa</a:t>
            </a:r>
            <a:r>
              <a:rPr lang="en-GB" dirty="0"/>
              <a:t> Lajos (</a:t>
            </a:r>
            <a:r>
              <a:rPr lang="en-GB" dirty="0" err="1"/>
              <a:t>Fidesz</a:t>
            </a:r>
            <a:r>
              <a:rPr lang="en-GB" dirty="0"/>
              <a:t>), </a:t>
            </a:r>
            <a:r>
              <a:rPr lang="en-GB" dirty="0" err="1"/>
              <a:t>Németh</a:t>
            </a:r>
            <a:r>
              <a:rPr lang="en-GB" dirty="0"/>
              <a:t> </a:t>
            </a:r>
            <a:r>
              <a:rPr lang="en-GB" dirty="0" err="1"/>
              <a:t>Szilárd</a:t>
            </a:r>
            <a:r>
              <a:rPr lang="en-GB" dirty="0"/>
              <a:t> </a:t>
            </a:r>
            <a:r>
              <a:rPr lang="en-GB" dirty="0" err="1"/>
              <a:t>István</a:t>
            </a:r>
            <a:r>
              <a:rPr lang="en-GB" dirty="0"/>
              <a:t> (</a:t>
            </a:r>
            <a:r>
              <a:rPr lang="en-GB" dirty="0" err="1"/>
              <a:t>Fidesz</a:t>
            </a:r>
            <a:r>
              <a:rPr lang="en-GB" dirty="0" smtClean="0"/>
              <a:t>)</a:t>
            </a:r>
            <a:r>
              <a:rPr lang="hu-HU" dirty="0" smtClean="0"/>
              <a:t> és Vásárhelyi István – nincs minisztériumközi egyeztetés, nincs </a:t>
            </a:r>
            <a:r>
              <a:rPr lang="hu-HU" dirty="0" err="1" smtClean="0"/>
              <a:t>ahtásvizsgálat</a:t>
            </a:r>
            <a:endParaRPr lang="hu-HU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dirty="0" smtClean="0"/>
              <a:t>„</a:t>
            </a:r>
            <a:r>
              <a:rPr lang="en-GB" dirty="0" err="1" smtClean="0"/>
              <a:t>Jelen</a:t>
            </a:r>
            <a:r>
              <a:rPr lang="en-GB" dirty="0" smtClean="0"/>
              <a:t> </a:t>
            </a:r>
            <a:r>
              <a:rPr lang="en-GB" dirty="0" err="1"/>
              <a:t>törvény</a:t>
            </a:r>
            <a:r>
              <a:rPr lang="en-GB" dirty="0"/>
              <a:t> </a:t>
            </a:r>
            <a:r>
              <a:rPr lang="en-GB" dirty="0" err="1"/>
              <a:t>célja</a:t>
            </a:r>
            <a:r>
              <a:rPr lang="en-GB" dirty="0"/>
              <a:t>, </a:t>
            </a:r>
            <a:r>
              <a:rPr lang="en-GB" dirty="0" err="1"/>
              <a:t>látni</a:t>
            </a:r>
            <a:r>
              <a:rPr lang="en-GB" dirty="0"/>
              <a:t> </a:t>
            </a:r>
            <a:r>
              <a:rPr lang="en-GB" dirty="0" err="1"/>
              <a:t>és</a:t>
            </a:r>
            <a:r>
              <a:rPr lang="en-GB" dirty="0"/>
              <a:t> </a:t>
            </a:r>
            <a:r>
              <a:rPr lang="en-GB" dirty="0" err="1"/>
              <a:t>láttatni</a:t>
            </a:r>
            <a:r>
              <a:rPr lang="en-GB" dirty="0"/>
              <a:t> </a:t>
            </a:r>
            <a:r>
              <a:rPr lang="en-GB" dirty="0" err="1"/>
              <a:t>tudni</a:t>
            </a:r>
            <a:r>
              <a:rPr lang="en-GB" dirty="0"/>
              <a:t> </a:t>
            </a:r>
            <a:r>
              <a:rPr lang="en-GB" dirty="0" err="1"/>
              <a:t>azt</a:t>
            </a:r>
            <a:r>
              <a:rPr lang="en-GB" dirty="0"/>
              <a:t>, </a:t>
            </a:r>
            <a:r>
              <a:rPr lang="en-GB" dirty="0" err="1"/>
              <a:t>hogy</a:t>
            </a:r>
            <a:r>
              <a:rPr lang="en-GB" dirty="0"/>
              <a:t> </a:t>
            </a:r>
            <a:r>
              <a:rPr lang="en-GB" dirty="0" err="1"/>
              <a:t>mely</a:t>
            </a:r>
            <a:r>
              <a:rPr lang="en-GB" dirty="0"/>
              <a:t> </a:t>
            </a:r>
            <a:r>
              <a:rPr lang="en-GB" dirty="0" err="1"/>
              <a:t>szervezetek</a:t>
            </a:r>
            <a:r>
              <a:rPr lang="en-GB" dirty="0"/>
              <a:t> </a:t>
            </a:r>
            <a:r>
              <a:rPr lang="en-GB" dirty="0" err="1"/>
              <a:t>tekinthetők</a:t>
            </a:r>
            <a:r>
              <a:rPr lang="en-GB" dirty="0"/>
              <a:t> </a:t>
            </a:r>
            <a:r>
              <a:rPr lang="en-GB" dirty="0" err="1" smtClean="0"/>
              <a:t>külföldről</a:t>
            </a:r>
            <a:r>
              <a:rPr lang="hu-HU" dirty="0" smtClean="0"/>
              <a:t> </a:t>
            </a:r>
            <a:r>
              <a:rPr lang="en-GB" dirty="0" err="1" smtClean="0"/>
              <a:t>támogatott</a:t>
            </a:r>
            <a:r>
              <a:rPr lang="en-GB" dirty="0" smtClean="0"/>
              <a:t> </a:t>
            </a:r>
            <a:r>
              <a:rPr lang="en-GB" dirty="0" err="1"/>
              <a:t>szervezetnek</a:t>
            </a:r>
            <a:r>
              <a:rPr lang="en-GB" dirty="0" smtClean="0"/>
              <a:t>.</a:t>
            </a:r>
            <a:r>
              <a:rPr lang="hu-HU" dirty="0" smtClean="0"/>
              <a:t>” Indokolás kontextusa: „</a:t>
            </a:r>
            <a:r>
              <a:rPr lang="en-GB" dirty="0"/>
              <a:t>a </a:t>
            </a:r>
            <a:r>
              <a:rPr lang="en-GB" dirty="0" err="1"/>
              <a:t>különböző</a:t>
            </a:r>
            <a:r>
              <a:rPr lang="en-GB" dirty="0"/>
              <a:t> </a:t>
            </a:r>
            <a:r>
              <a:rPr lang="en-GB" dirty="0" err="1"/>
              <a:t>jogcímeken</a:t>
            </a:r>
            <a:r>
              <a:rPr lang="en-GB" dirty="0"/>
              <a:t> </a:t>
            </a:r>
            <a:r>
              <a:rPr lang="en-GB" dirty="0" err="1"/>
              <a:t>juttatott</a:t>
            </a:r>
            <a:r>
              <a:rPr lang="en-GB" dirty="0"/>
              <a:t> </a:t>
            </a:r>
            <a:r>
              <a:rPr lang="en-GB" dirty="0" err="1"/>
              <a:t>támogatások</a:t>
            </a:r>
            <a:r>
              <a:rPr lang="en-GB" dirty="0"/>
              <a:t>, </a:t>
            </a:r>
            <a:r>
              <a:rPr lang="en-GB" dirty="0" err="1" smtClean="0"/>
              <a:t>amely</a:t>
            </a:r>
            <a:r>
              <a:rPr lang="hu-HU" dirty="0" smtClean="0"/>
              <a:t> közvetlenül </a:t>
            </a:r>
            <a:r>
              <a:rPr lang="hu-HU" dirty="0"/>
              <a:t>vagy áttételesen alkalmasak lehetnek a civil szervezet működésének </a:t>
            </a:r>
            <a:r>
              <a:rPr lang="hu-HU" dirty="0" smtClean="0"/>
              <a:t> befolyásolására, </a:t>
            </a:r>
            <a:r>
              <a:rPr lang="en-GB" dirty="0" err="1" smtClean="0"/>
              <a:t>akár</a:t>
            </a:r>
            <a:r>
              <a:rPr lang="en-GB" dirty="0" smtClean="0"/>
              <a:t> </a:t>
            </a:r>
            <a:r>
              <a:rPr lang="en-GB" dirty="0" err="1"/>
              <a:t>oly</a:t>
            </a:r>
            <a:r>
              <a:rPr lang="en-GB" dirty="0"/>
              <a:t> </a:t>
            </a:r>
            <a:r>
              <a:rPr lang="en-GB" dirty="0" err="1"/>
              <a:t>mértékben</a:t>
            </a:r>
            <a:r>
              <a:rPr lang="en-GB" dirty="0"/>
              <a:t> is, </a:t>
            </a:r>
            <a:r>
              <a:rPr lang="en-GB" dirty="0" err="1"/>
              <a:t>hogy</a:t>
            </a:r>
            <a:r>
              <a:rPr lang="en-GB" dirty="0"/>
              <a:t> </a:t>
            </a:r>
            <a:r>
              <a:rPr lang="en-GB" dirty="0" err="1"/>
              <a:t>az</a:t>
            </a:r>
            <a:r>
              <a:rPr lang="en-GB" dirty="0"/>
              <a:t> a civil </a:t>
            </a:r>
            <a:r>
              <a:rPr lang="en-GB" dirty="0" err="1"/>
              <a:t>szervezet</a:t>
            </a:r>
            <a:r>
              <a:rPr lang="en-GB" dirty="0"/>
              <a:t> </a:t>
            </a:r>
            <a:r>
              <a:rPr lang="en-GB" dirty="0" err="1"/>
              <a:t>alapvető</a:t>
            </a:r>
            <a:r>
              <a:rPr lang="en-GB" dirty="0"/>
              <a:t> </a:t>
            </a:r>
            <a:r>
              <a:rPr lang="en-GB" dirty="0" err="1"/>
              <a:t>céljait</a:t>
            </a:r>
            <a:r>
              <a:rPr lang="en-GB" dirty="0"/>
              <a:t> is </a:t>
            </a:r>
            <a:r>
              <a:rPr lang="en-GB" dirty="0" err="1"/>
              <a:t>érdemben</a:t>
            </a:r>
            <a:r>
              <a:rPr lang="en-GB" dirty="0"/>
              <a:t> </a:t>
            </a:r>
            <a:r>
              <a:rPr lang="en-GB" dirty="0" err="1" smtClean="0"/>
              <a:t>átalakítja</a:t>
            </a:r>
            <a:r>
              <a:rPr lang="hu-HU" dirty="0" smtClean="0"/>
              <a:t>” Mi történt Orbán Viktorral 1990 és 2017 között?!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dirty="0" smtClean="0"/>
              <a:t>Gumifogalmak: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hu-HU" dirty="0" smtClean="0"/>
              <a:t> „külföldről származó”, (ENSZ? Audi? Pápa? Német </a:t>
            </a:r>
            <a:r>
              <a:rPr lang="hu-HU" dirty="0" err="1" smtClean="0"/>
              <a:t>Evangelikus</a:t>
            </a:r>
            <a:r>
              <a:rPr lang="hu-HU" dirty="0" smtClean="0"/>
              <a:t> Egyház?, EU közvetlenül?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hu-HU" dirty="0" smtClean="0"/>
              <a:t>„Közvetlenül vagy közvetve” Budapesti Nyíl,t Társadalom </a:t>
            </a:r>
            <a:r>
              <a:rPr lang="hu-HU" dirty="0" err="1" smtClean="0"/>
              <a:t>Alapítvény</a:t>
            </a:r>
            <a:r>
              <a:rPr lang="hu-HU" dirty="0" smtClean="0"/>
              <a:t>? Soros </a:t>
            </a:r>
            <a:r>
              <a:rPr lang="hu-HU" dirty="0" err="1" smtClean="0"/>
              <a:t>györgy</a:t>
            </a:r>
            <a:r>
              <a:rPr lang="hu-HU" dirty="0" smtClean="0"/>
              <a:t> magyar állampolgár? 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hu-HU" dirty="0" smtClean="0"/>
              <a:t>„Vagyoni jellegű támogatás” barter? </a:t>
            </a:r>
            <a:r>
              <a:rPr lang="hu-HU" dirty="0" err="1" smtClean="0"/>
              <a:t>Know</a:t>
            </a:r>
            <a:r>
              <a:rPr lang="hu-HU" dirty="0" smtClean="0"/>
              <a:t> </a:t>
            </a:r>
            <a:r>
              <a:rPr lang="hu-HU" dirty="0" err="1" smtClean="0"/>
              <a:t>how</a:t>
            </a:r>
            <a:r>
              <a:rPr lang="hu-HU" dirty="0" smtClean="0"/>
              <a:t>?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hu-HU" dirty="0" smtClean="0"/>
              <a:t>„vallási tevékenység” karitatív munka, oktatás: nem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hu-HU" dirty="0" smtClean="0"/>
              <a:t>Diszkriminatív kivételek: sport és vallási tevékenység. </a:t>
            </a:r>
            <a:r>
              <a:rPr lang="hu-HU" dirty="0" err="1" smtClean="0"/>
              <a:t>Környezetevédelem</a:t>
            </a:r>
            <a:r>
              <a:rPr lang="hu-HU" dirty="0" smtClean="0"/>
              <a:t>, energiahatékonyság, szegénységcsökkentés, sérült emberek támogatása (pl.)miért nem?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hu-HU" dirty="0" smtClean="0"/>
              <a:t>Túlterhelés a bíróságon: regisztráció, jelentések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hu-HU" dirty="0" smtClean="0"/>
              <a:t>Pénzmosás ellen és terrorizmus finanszírozása ellen ott van a 2007. évi CXXXVI. </a:t>
            </a:r>
            <a:r>
              <a:rPr lang="hu-HU" dirty="0"/>
              <a:t>Tv és az EU AZ EURÓPAI PARLAMENT ÉS A TANÁCS (EU) 2015/849 IRÁNYELVE (2015. május 20.) a pénzügyi rendszerek pénzmosás vagy terrorizmusfinanszírozás céljára való felhasználásának megelőzéséről, a 648/2012/EU európai parlamenti és tanácsi rendelet módosításáról, valamint a 2005/60/EK európai parlamenti és tanácsi irányelv és a 2006/70/EK bizottsági irányelv hatályon kívül helyezésérő</a:t>
            </a:r>
            <a:endParaRPr lang="hu-HU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2550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7227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90BF0-B366-4E92-B12B-441B371928F1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8257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172E3F4E-C0E4-4B8B-A5A1-E67CFDC14B04}" type="slidenum">
              <a:rPr lang="hu-HU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</a:t>
            </a:fld>
            <a:endParaRPr lang="hu-HU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9300"/>
            <a:ext cx="4997450" cy="3748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4" y="4748968"/>
            <a:ext cx="5491163" cy="449810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hu-HU" altLang="fr-FR" sz="2000" smtClean="0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086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</p:spTree>
  </p:cSld>
  <p:clrMapOvr>
    <a:masterClrMapping/>
  </p:clrMapOvr>
  <p:transition>
    <p:pull dir="rd"/>
  </p:transition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</p:spTree>
  </p:cSld>
  <p:clrMapOvr>
    <a:masterClrMapping/>
  </p:clrMapOvr>
  <p:transition>
    <p:pull dir="rd"/>
  </p:transition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938" y="1357313"/>
            <a:ext cx="7770812" cy="15652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55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457200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hu-H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38200"/>
            <a:ext cx="7772400" cy="5615136"/>
          </a:xfrm>
          <a:prstGeom prst="rect">
            <a:avLst/>
          </a:prstGeom>
          <a:solidFill>
            <a:schemeClr val="tx1">
              <a:lumMod val="95000"/>
              <a:alpha val="20000"/>
            </a:schemeClr>
          </a:solidFill>
          <a:ln w="9525">
            <a:solidFill>
              <a:srgbClr val="00003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70" r:id="rId3"/>
    <p:sldLayoutId id="2147483683" r:id="rId4"/>
  </p:sldLayoutIdLst>
  <p:transition>
    <p:pull dir="rd"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540000"/>
          </a:solidFill>
          <a:effectLst/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1F194D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1F194D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1F194D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1F194D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None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457200" indent="0" algn="l" rtl="0" eaLnBrk="1" fontAlgn="base" hangingPunct="1">
        <a:spcBef>
          <a:spcPct val="20000"/>
        </a:spcBef>
        <a:spcAft>
          <a:spcPct val="0"/>
        </a:spcAft>
        <a:buNone/>
        <a:defRPr sz="2000">
          <a:solidFill>
            <a:schemeClr val="bg2"/>
          </a:solidFill>
          <a:latin typeface="+mn-lt"/>
          <a:cs typeface="+mn-cs"/>
        </a:defRPr>
      </a:lvl2pPr>
      <a:lvl3pPr marL="914400" indent="0" algn="l" rtl="0" eaLnBrk="1" fontAlgn="base" hangingPunct="1">
        <a:spcBef>
          <a:spcPct val="20000"/>
        </a:spcBef>
        <a:spcAft>
          <a:spcPct val="0"/>
        </a:spcAft>
        <a:buNone/>
        <a:defRPr sz="1800">
          <a:solidFill>
            <a:schemeClr val="bg2"/>
          </a:solidFill>
          <a:latin typeface="+mn-lt"/>
          <a:cs typeface="+mn-cs"/>
        </a:defRPr>
      </a:lvl3pPr>
      <a:lvl4pPr marL="1371600" indent="0" algn="l" rtl="0" eaLnBrk="1" fontAlgn="base" hangingPunct="1">
        <a:spcBef>
          <a:spcPct val="20000"/>
        </a:spcBef>
        <a:spcAft>
          <a:spcPct val="0"/>
        </a:spcAft>
        <a:buNone/>
        <a:defRPr sz="1600">
          <a:solidFill>
            <a:schemeClr val="bg2"/>
          </a:solidFill>
          <a:latin typeface="+mn-lt"/>
          <a:cs typeface="+mn-cs"/>
        </a:defRPr>
      </a:lvl4pPr>
      <a:lvl5pPr marL="1828800" indent="0" algn="l" rtl="0" eaLnBrk="1" fontAlgn="base" hangingPunct="1">
        <a:spcBef>
          <a:spcPct val="20000"/>
        </a:spcBef>
        <a:spcAft>
          <a:spcPct val="0"/>
        </a:spcAft>
        <a:buNone/>
        <a:defRPr sz="1600">
          <a:solidFill>
            <a:schemeClr val="bg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66738" y="431800"/>
            <a:ext cx="7858125" cy="3141216"/>
          </a:xfrm>
          <a:solidFill>
            <a:srgbClr val="F4F4F4">
              <a:alpha val="52156"/>
            </a:srgbClr>
          </a:solidFill>
        </p:spPr>
        <p:txBody>
          <a:bodyPr/>
          <a:lstStyle/>
          <a:p>
            <a:r>
              <a:rPr lang="hu-HU" altLang="fr-FR" sz="4000" noProof="0" dirty="0" smtClean="0">
                <a:solidFill>
                  <a:srgbClr val="701E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 NEM OROSZ, SE NEM AMERIKAI, S NEM IS IZRAELI</a:t>
            </a:r>
            <a:br>
              <a:rPr lang="hu-HU" altLang="fr-FR" sz="4000" noProof="0" dirty="0" smtClean="0">
                <a:solidFill>
                  <a:srgbClr val="701E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hu-HU" altLang="fr-FR" sz="4000" dirty="0" smtClean="0">
                <a:solidFill>
                  <a:srgbClr val="701E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hu-HU" altLang="fr-FR" sz="4000" dirty="0" smtClean="0">
                <a:solidFill>
                  <a:srgbClr val="701E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hu-HU" altLang="fr-FR" sz="4000" dirty="0" smtClean="0">
                <a:solidFill>
                  <a:srgbClr val="701E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UNORTODOXIA A CIVILSZERVEZETEK SZABÁLYOZÁSÁBAN</a:t>
            </a:r>
            <a:endParaRPr lang="hu-HU" altLang="fr-FR" sz="4000" noProof="0" dirty="0" smtClean="0">
              <a:solidFill>
                <a:srgbClr val="701E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624" y="3861049"/>
            <a:ext cx="6516514" cy="2664296"/>
          </a:xfrm>
          <a:solidFill>
            <a:srgbClr val="E6E6E6">
              <a:alpha val="72156"/>
            </a:srgbClr>
          </a:solidFill>
          <a:ln cap="flat">
            <a:solidFill>
              <a:srgbClr val="333333"/>
            </a:solidFill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altLang="fr-FR" noProof="0" dirty="0" smtClean="0">
                <a:solidFill>
                  <a:srgbClr val="540000"/>
                </a:solidFill>
              </a:rPr>
              <a:t>Nagy Boldizsár hozzászólása  Corvinus Egyetem</a:t>
            </a:r>
          </a:p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altLang="fr-FR" dirty="0" smtClean="0">
                <a:solidFill>
                  <a:srgbClr val="540000"/>
                </a:solidFill>
              </a:rPr>
              <a:t>a Corvinus Közéleti Klubban, a </a:t>
            </a:r>
          </a:p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altLang="fr-FR" noProof="0" dirty="0" smtClean="0">
                <a:solidFill>
                  <a:srgbClr val="540000"/>
                </a:solidFill>
              </a:rPr>
              <a:t>„Fórum a civiltörvényről”  panelben, </a:t>
            </a:r>
          </a:p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hu-HU" altLang="fr-FR" dirty="0" smtClean="0">
                <a:solidFill>
                  <a:srgbClr val="540000"/>
                </a:solidFill>
              </a:rPr>
              <a:t>2017 május 3-án</a:t>
            </a:r>
            <a:endParaRPr lang="hu-HU" altLang="fr-FR" noProof="0" dirty="0" smtClean="0">
              <a:solidFill>
                <a:srgbClr val="54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7003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Megközelítésmódok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u-HU" sz="3600" dirty="0" smtClean="0"/>
          </a:p>
          <a:p>
            <a:pPr algn="ctr"/>
            <a:r>
              <a:rPr lang="hu-HU" sz="3600" dirty="0" smtClean="0"/>
              <a:t>Jogalkotási, jogrendszertani</a:t>
            </a:r>
          </a:p>
          <a:p>
            <a:pPr algn="ctr"/>
            <a:endParaRPr lang="hu-HU" sz="3600" dirty="0" smtClean="0"/>
          </a:p>
          <a:p>
            <a:pPr algn="ctr"/>
            <a:r>
              <a:rPr lang="hu-HU" sz="3600" dirty="0" smtClean="0"/>
              <a:t>Politikai-társadalmi</a:t>
            </a:r>
          </a:p>
          <a:p>
            <a:pPr algn="ctr"/>
            <a:endParaRPr lang="hu-HU" sz="3600" dirty="0" smtClean="0"/>
          </a:p>
          <a:p>
            <a:pPr algn="ctr"/>
            <a:r>
              <a:rPr lang="hu-HU" sz="3600" dirty="0" smtClean="0"/>
              <a:t>Nemzetközi összehasonlító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73888757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2900" indent="-34290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dirty="0" smtClean="0"/>
              <a:t>	Felesleges sietős eljárás – képviselői indítvány – 	         hatásvizsgálat hiánya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dirty="0" smtClean="0"/>
              <a:t>	Bizonytalan célok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dirty="0" smtClean="0"/>
              <a:t>	Gumifogalmak	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dirty="0" smtClean="0"/>
              <a:t>	Diszkriminatív kivételek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dirty="0" smtClean="0"/>
              <a:t>	Túlterhelés a bíróságokon</a:t>
            </a:r>
          </a:p>
          <a:p>
            <a:pPr marL="342900" indent="-34290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dirty="0" smtClean="0"/>
              <a:t>	Pénzmosás, terrorizmus ellen nem jó</a:t>
            </a:r>
          </a:p>
          <a:p>
            <a:r>
              <a:rPr lang="hu-HU" dirty="0" smtClean="0"/>
              <a:t>		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096884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1" y="188640"/>
            <a:ext cx="7772400" cy="457200"/>
          </a:xfrm>
        </p:spPr>
        <p:txBody>
          <a:bodyPr/>
          <a:lstStyle/>
          <a:p>
            <a:r>
              <a:rPr lang="hu-HU" dirty="0" smtClean="0"/>
              <a:t>Politika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pPr marL="457200" indent="-45720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/>
              <a:t>A „külföldi”egyenlősítése a gyanússal  - visszaüt</a:t>
            </a:r>
          </a:p>
          <a:p>
            <a:pPr marL="457200" indent="-45720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/>
              <a:t>A stigmatizálás gyakorlata  - a társadalmi bizalom további aláásása</a:t>
            </a:r>
          </a:p>
          <a:p>
            <a:pPr marL="457200" indent="-45720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/>
              <a:t>Az egyházak, mint  kedvezményezettek nem kívánták</a:t>
            </a:r>
          </a:p>
          <a:p>
            <a:pPr marL="457200" indent="-457200">
              <a:lnSpc>
                <a:spcPct val="15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hu-HU" sz="2800" dirty="0" smtClean="0"/>
              <a:t>Párhuzamos támadás a CEU ellen – a szabadságpárti erők megosztása vagy </a:t>
            </a:r>
            <a:r>
              <a:rPr lang="hu-HU" sz="2800" dirty="0" err="1" smtClean="0"/>
              <a:t>ktszeres</a:t>
            </a:r>
            <a:r>
              <a:rPr lang="hu-HU" sz="2800" dirty="0" smtClean="0"/>
              <a:t> erőfeszítésre kényszerítése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365663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457200"/>
          </a:xfrm>
        </p:spPr>
        <p:txBody>
          <a:bodyPr/>
          <a:lstStyle/>
          <a:p>
            <a:r>
              <a:rPr lang="hu-HU" dirty="0" smtClean="0"/>
              <a:t>Összehasonlítás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483379"/>
              </p:ext>
            </p:extLst>
          </p:nvPr>
        </p:nvGraphicFramePr>
        <p:xfrm>
          <a:off x="107504" y="548680"/>
          <a:ext cx="8784976" cy="60372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008112"/>
                <a:gridCol w="1899663"/>
                <a:gridCol w="1289905"/>
                <a:gridCol w="2176715"/>
                <a:gridCol w="1690501"/>
              </a:tblGrid>
              <a:tr h="8765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Irányítás és kontroll?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Szabályozott tevékenység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Csak civil </a:t>
                      </a:r>
                      <a:r>
                        <a:rPr lang="hu-HU" sz="16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szerve-zetek</a:t>
                      </a: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?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ysClr val="windowText" lastClr="000000"/>
                          </a:solidFill>
                          <a:effectLst/>
                        </a:rPr>
                        <a:t>Összeg, összeghatár támogató személye</a:t>
                      </a:r>
                      <a:endParaRPr lang="hu-HU" sz="16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ysClr val="windowText" lastClr="000000"/>
                          </a:solidFill>
                          <a:effectLst/>
                        </a:rPr>
                        <a:t>Kontextus</a:t>
                      </a:r>
                      <a:endParaRPr lang="hu-HU" sz="16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6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Orosz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nem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„politikai” – kivételek megnevezve, de „politikai” nagyon tág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igen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nincs alsó határ, külföldi, magánszemély is 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ysClr val="windowText" lastClr="000000"/>
                          </a:solidFill>
                          <a:effectLst/>
                        </a:rPr>
                        <a:t>külföldi ügynök = kém</a:t>
                      </a:r>
                      <a:endParaRPr lang="hu-HU" sz="16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USA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(FARA)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ysClr val="windowText" lastClr="000000"/>
                          </a:solidFill>
                          <a:effectLst/>
                        </a:rPr>
                        <a:t>igen</a:t>
                      </a:r>
                      <a:endParaRPr lang="hu-HU" sz="16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politikai lobbizás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kivételek nevesítve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pl. ügyvédek, 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nem – bármely, állami szerv is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összeg nem </a:t>
                      </a:r>
                      <a:r>
                        <a:rPr lang="hu-HU" sz="16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szempont</a:t>
                      </a:r>
                      <a:br>
                        <a:rPr lang="hu-HU" sz="1600" dirty="0" smtClean="0">
                          <a:solidFill>
                            <a:sysClr val="windowText" lastClr="000000"/>
                          </a:solidFill>
                          <a:effectLst/>
                        </a:rPr>
                      </a:b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támogató: főleg kormány, bár más is lehet (pl. párt, </a:t>
                      </a:r>
                      <a:r>
                        <a:rPr lang="hu-HU" sz="1600">
                          <a:solidFill>
                            <a:sysClr val="windowText" lastClr="000000"/>
                          </a:solidFill>
                          <a:effectLst/>
                        </a:rPr>
                        <a:t>felszabadítási </a:t>
                      </a:r>
                      <a:r>
                        <a:rPr lang="hu-HU" sz="1600" smtClean="0">
                          <a:solidFill>
                            <a:sysClr val="windowText" lastClr="000000"/>
                          </a:solidFill>
                          <a:effectLst/>
                        </a:rPr>
                        <a:t>szervezet</a:t>
                      </a: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történelmi: hitleri propaganda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később</a:t>
                      </a:r>
                      <a:r>
                        <a:rPr lang="hu-HU" sz="16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: hidegháborús </a:t>
                      </a: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félelem,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ma: antidemokratikus erők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6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ysClr val="windowText" lastClr="000000"/>
                          </a:solidFill>
                          <a:effectLst/>
                        </a:rPr>
                        <a:t>Izraeli</a:t>
                      </a:r>
                      <a:endParaRPr lang="hu-HU" sz="16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ysClr val="windowText" lastClr="000000"/>
                          </a:solidFill>
                          <a:effectLst/>
                        </a:rPr>
                        <a:t>nem</a:t>
                      </a:r>
                      <a:endParaRPr lang="hu-HU" sz="16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ysClr val="windowText" lastClr="000000"/>
                          </a:solidFill>
                          <a:effectLst/>
                        </a:rPr>
                        <a:t>minden</a:t>
                      </a:r>
                      <a:endParaRPr lang="hu-HU" sz="16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igen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a </a:t>
                      </a:r>
                      <a:r>
                        <a:rPr lang="hu-HU" sz="16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szervezet költségvetésének </a:t>
                      </a: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több mint a fele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Palesztinokat támogató civil </a:t>
                      </a:r>
                      <a:r>
                        <a:rPr lang="hu-HU" sz="16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szervezetek  </a:t>
                      </a: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(27-ből 25)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 smtClean="0">
                          <a:solidFill>
                            <a:sysClr val="windowText" lastClr="000000"/>
                          </a:solidFill>
                          <a:effectLst/>
                        </a:rPr>
                        <a:t>Ma-gyar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ysClr val="windowText" lastClr="000000"/>
                          </a:solidFill>
                          <a:effectLst/>
                        </a:rPr>
                        <a:t>nem</a:t>
                      </a:r>
                      <a:endParaRPr lang="hu-HU" sz="16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ysClr val="windowText" lastClr="000000"/>
                          </a:solidFill>
                          <a:effectLst/>
                        </a:rPr>
                        <a:t>minden, kivéve sport és vallási tev</a:t>
                      </a:r>
                      <a:endParaRPr lang="hu-HU" sz="16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igen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23 000 </a:t>
                      </a:r>
                      <a:r>
                        <a:rPr lang="hu-HU" sz="16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eur</a:t>
                      </a: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/7,2 millió  HUF/év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illiberális</a:t>
                      </a:r>
                      <a:r>
                        <a:rPr lang="hu-H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 állam liberális ellenfelei</a:t>
                      </a: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152456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Fordtsd</a:t>
            </a:r>
            <a:r>
              <a:rPr lang="hu-HU" dirty="0" smtClean="0"/>
              <a:t> ki!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4000" dirty="0" smtClean="0"/>
              <a:t>Legyen a „külföldről támogatott szervezet” cím</a:t>
            </a:r>
          </a:p>
          <a:p>
            <a:endParaRPr lang="hu-HU" sz="4000" dirty="0" smtClean="0"/>
          </a:p>
          <a:p>
            <a:pPr algn="ctr"/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MINŐSÉGBIZTOSÍTÁSI VÉDJEGY! </a:t>
            </a:r>
          </a:p>
          <a:p>
            <a:endParaRPr lang="hu-HU" sz="4000" dirty="0" smtClean="0"/>
          </a:p>
          <a:p>
            <a:r>
              <a:rPr lang="hu-HU" sz="3200" dirty="0" smtClean="0"/>
              <a:t>Olyan </a:t>
            </a:r>
            <a:r>
              <a:rPr lang="hu-HU" sz="3200" dirty="0" err="1" smtClean="0"/>
              <a:t>teljesítőképes</a:t>
            </a:r>
            <a:r>
              <a:rPr lang="hu-HU" sz="3200" dirty="0" smtClean="0"/>
              <a:t>, versenyképes és hasznos, hogy külföldi polgárok / intézmények is szánnak rá pénzt.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 rot="20032581">
            <a:off x="662819" y="1296872"/>
            <a:ext cx="8160256" cy="501675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55575" cmpd="tri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8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„Külföldről támogatott szervezet”</a:t>
            </a:r>
          </a:p>
          <a:p>
            <a:pPr algn="ctr"/>
            <a:r>
              <a:rPr lang="hu-HU" sz="8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Mert jó!</a:t>
            </a:r>
            <a:endParaRPr lang="en-GB" sz="8000" dirty="0">
              <a:solidFill>
                <a:schemeClr val="accent3">
                  <a:lumMod val="20000"/>
                  <a:lumOff val="80000"/>
                </a:schemeClr>
              </a:solidFill>
              <a:latin typeface="Microsoft YaHei UI Light" panose="020B0502040204020203" pitchFamily="34" charset="-122"/>
              <a:ea typeface="Microsoft YaHei U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0100358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857250"/>
            <a:ext cx="8229600" cy="5500688"/>
          </a:xfrm>
          <a:prstGeom prst="rect">
            <a:avLst/>
          </a:prstGeom>
          <a:solidFill>
            <a:srgbClr val="E6E6E6">
              <a:alpha val="32156"/>
            </a:srgbClr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80000"/>
              </a:lnSpc>
              <a:spcBef>
                <a:spcPts val="488"/>
              </a:spcBef>
            </a:pPr>
            <a:endParaRPr lang="hu-HU" altLang="fr-FR" sz="5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eaLnBrk="1">
              <a:lnSpc>
                <a:spcPct val="80000"/>
              </a:lnSpc>
              <a:spcBef>
                <a:spcPts val="488"/>
              </a:spcBef>
            </a:pPr>
            <a:r>
              <a:rPr lang="hu-HU" altLang="fr-FR" sz="4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Köszönöm a figyelmet!</a:t>
            </a:r>
            <a:endParaRPr lang="hu-HU" altLang="fr-FR" sz="48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eaLnBrk="1">
              <a:lnSpc>
                <a:spcPct val="80000"/>
              </a:lnSpc>
              <a:spcBef>
                <a:spcPts val="488"/>
              </a:spcBef>
            </a:pPr>
            <a:endParaRPr lang="hu-HU" altLang="fr-FR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>
              <a:lnSpc>
                <a:spcPct val="80000"/>
              </a:lnSpc>
              <a:spcBef>
                <a:spcPts val="488"/>
              </a:spcBef>
            </a:pPr>
            <a:r>
              <a:rPr lang="hu-HU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Nagy Boldizsár</a:t>
            </a:r>
          </a:p>
          <a:p>
            <a:pPr algn="ctr" eaLnBrk="1">
              <a:lnSpc>
                <a:spcPct val="80000"/>
              </a:lnSpc>
              <a:spcBef>
                <a:spcPts val="488"/>
              </a:spcBef>
            </a:pPr>
            <a:r>
              <a:rPr lang="hu-HU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Közép-európai Egyetem / CEU</a:t>
            </a:r>
            <a:endParaRPr lang="hu-HU" altLang="fr-FR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>
              <a:lnSpc>
                <a:spcPct val="80000"/>
              </a:lnSpc>
              <a:spcBef>
                <a:spcPts val="488"/>
              </a:spcBef>
            </a:pPr>
            <a:endParaRPr lang="hu-HU" altLang="fr-FR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>
              <a:lnSpc>
                <a:spcPct val="80000"/>
              </a:lnSpc>
              <a:spcBef>
                <a:spcPts val="488"/>
              </a:spcBef>
            </a:pPr>
            <a:r>
              <a:rPr lang="hu-HU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Nagyb</a:t>
            </a:r>
            <a:r>
              <a:rPr lang="hu-HU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hu-HU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at</a:t>
            </a:r>
            <a:r>
              <a:rPr lang="hu-HU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hu-HU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ceu.edu</a:t>
            </a:r>
            <a:endParaRPr lang="hu-HU" altLang="fr-FR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>
              <a:lnSpc>
                <a:spcPct val="80000"/>
              </a:lnSpc>
              <a:spcBef>
                <a:spcPts val="488"/>
              </a:spcBef>
            </a:pPr>
            <a:r>
              <a:rPr lang="hu-HU" altLang="fr-F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www.nagyboldizsar.hu</a:t>
            </a:r>
            <a:endParaRPr lang="hu-HU" altLang="fr-FR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795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oldi ppt tema">
  <a:themeElements>
    <a:clrScheme name="Metró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CC66"/>
        </a:lt1>
        <a:dk2>
          <a:srgbClr val="971601"/>
        </a:dk2>
        <a:lt2>
          <a:srgbClr val="FFFFCC"/>
        </a:lt2>
        <a:accent1>
          <a:srgbClr val="00CC99"/>
        </a:accent1>
        <a:accent2>
          <a:srgbClr val="993366"/>
        </a:accent2>
        <a:accent3>
          <a:srgbClr val="C9ABAA"/>
        </a:accent3>
        <a:accent4>
          <a:srgbClr val="DAAE56"/>
        </a:accent4>
        <a:accent5>
          <a:srgbClr val="AAE2CA"/>
        </a:accent5>
        <a:accent6>
          <a:srgbClr val="8A2D5C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5234</TotalTime>
  <Words>512</Words>
  <Application>Microsoft Office PowerPoint</Application>
  <PresentationFormat>On-screen Show (4:3)</PresentationFormat>
  <Paragraphs>94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Microsoft YaHei</vt:lpstr>
      <vt:lpstr>Microsoft YaHei UI Light</vt:lpstr>
      <vt:lpstr>Arial</vt:lpstr>
      <vt:lpstr>Calibri</vt:lpstr>
      <vt:lpstr>Georgia</vt:lpstr>
      <vt:lpstr>Times New Roman</vt:lpstr>
      <vt:lpstr>Wingdings</vt:lpstr>
      <vt:lpstr>Boldi ppt tema</vt:lpstr>
      <vt:lpstr>SE NEM OROSZ, SE NEM AMERIKAI, S NEM IS IZRAELI  UNORTODOXIA A CIVILSZERVEZETEK SZABÁLYOZÁSÁBAN</vt:lpstr>
      <vt:lpstr>Megközelítésmódok</vt:lpstr>
      <vt:lpstr>Jog</vt:lpstr>
      <vt:lpstr>Politika</vt:lpstr>
      <vt:lpstr>Összehasonlítás</vt:lpstr>
      <vt:lpstr>Fordtsd ki!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International Refugee Law  Parts 4-7</dc:title>
  <dc:creator>User</dc:creator>
  <dc:description>Spell checked</dc:description>
  <cp:lastModifiedBy>Boldizsar Nagy</cp:lastModifiedBy>
  <cp:revision>643</cp:revision>
  <cp:lastPrinted>2017-03-07T11:56:19Z</cp:lastPrinted>
  <dcterms:created xsi:type="dcterms:W3CDTF">2008-10-10T12:55:55Z</dcterms:created>
  <dcterms:modified xsi:type="dcterms:W3CDTF">2017-05-03T12:20:58Z</dcterms:modified>
</cp:coreProperties>
</file>