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notesSlides/notesSlide16.xml" ContentType="application/vnd.openxmlformats-officedocument.presentationml.notesSlide+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Lst>
  <p:notesMasterIdLst>
    <p:notesMasterId r:id="rId39"/>
  </p:notesMasterIdLst>
  <p:handoutMasterIdLst>
    <p:handoutMasterId r:id="rId40"/>
  </p:handoutMasterIdLst>
  <p:sldIdLst>
    <p:sldId id="428" r:id="rId2"/>
    <p:sldId id="519" r:id="rId3"/>
    <p:sldId id="628" r:id="rId4"/>
    <p:sldId id="623" r:id="rId5"/>
    <p:sldId id="621" r:id="rId6"/>
    <p:sldId id="620" r:id="rId7"/>
    <p:sldId id="624" r:id="rId8"/>
    <p:sldId id="629" r:id="rId9"/>
    <p:sldId id="617" r:id="rId10"/>
    <p:sldId id="618" r:id="rId11"/>
    <p:sldId id="627" r:id="rId12"/>
    <p:sldId id="625" r:id="rId13"/>
    <p:sldId id="648" r:id="rId14"/>
    <p:sldId id="630" r:id="rId15"/>
    <p:sldId id="609" r:id="rId16"/>
    <p:sldId id="610" r:id="rId17"/>
    <p:sldId id="612" r:id="rId18"/>
    <p:sldId id="631" r:id="rId19"/>
    <p:sldId id="619" r:id="rId20"/>
    <p:sldId id="632" r:id="rId21"/>
    <p:sldId id="633" r:id="rId22"/>
    <p:sldId id="641" r:id="rId23"/>
    <p:sldId id="642" r:id="rId24"/>
    <p:sldId id="634" r:id="rId25"/>
    <p:sldId id="635" r:id="rId26"/>
    <p:sldId id="643" r:id="rId27"/>
    <p:sldId id="644" r:id="rId28"/>
    <p:sldId id="645" r:id="rId29"/>
    <p:sldId id="636" r:id="rId30"/>
    <p:sldId id="646" r:id="rId31"/>
    <p:sldId id="622" r:id="rId32"/>
    <p:sldId id="417" r:id="rId33"/>
    <p:sldId id="393" r:id="rId34"/>
    <p:sldId id="640" r:id="rId35"/>
    <p:sldId id="647" r:id="rId36"/>
    <p:sldId id="613" r:id="rId37"/>
    <p:sldId id="616" r:id="rId38"/>
  </p:sldIdLst>
  <p:sldSz cx="9144000" cy="6858000" type="screen4x3"/>
  <p:notesSz cx="7023100" cy="9309100"/>
  <p:defaultTextStyle>
    <a:defPPr>
      <a:defRPr lang="hu-HU"/>
    </a:defPPr>
    <a:lvl1pPr algn="l" rtl="0" fontAlgn="base">
      <a:spcBef>
        <a:spcPct val="0"/>
      </a:spcBef>
      <a:spcAft>
        <a:spcPct val="0"/>
      </a:spcAft>
      <a:defRPr sz="1400" b="1" kern="1200">
        <a:solidFill>
          <a:srgbClr val="3B1B11"/>
        </a:solidFill>
        <a:latin typeface="Georgia" pitchFamily="18" charset="0"/>
        <a:ea typeface="+mn-ea"/>
        <a:cs typeface="Arial" charset="0"/>
      </a:defRPr>
    </a:lvl1pPr>
    <a:lvl2pPr marL="457200" algn="l" rtl="0" fontAlgn="base">
      <a:spcBef>
        <a:spcPct val="0"/>
      </a:spcBef>
      <a:spcAft>
        <a:spcPct val="0"/>
      </a:spcAft>
      <a:defRPr sz="1400" b="1" kern="1200">
        <a:solidFill>
          <a:srgbClr val="3B1B11"/>
        </a:solidFill>
        <a:latin typeface="Georgia" pitchFamily="18" charset="0"/>
        <a:ea typeface="+mn-ea"/>
        <a:cs typeface="Arial" charset="0"/>
      </a:defRPr>
    </a:lvl2pPr>
    <a:lvl3pPr marL="914400" algn="l" rtl="0" fontAlgn="base">
      <a:spcBef>
        <a:spcPct val="0"/>
      </a:spcBef>
      <a:spcAft>
        <a:spcPct val="0"/>
      </a:spcAft>
      <a:defRPr sz="1400" b="1" kern="1200">
        <a:solidFill>
          <a:srgbClr val="3B1B11"/>
        </a:solidFill>
        <a:latin typeface="Georgia" pitchFamily="18" charset="0"/>
        <a:ea typeface="+mn-ea"/>
        <a:cs typeface="Arial" charset="0"/>
      </a:defRPr>
    </a:lvl3pPr>
    <a:lvl4pPr marL="1371600" algn="l" rtl="0" fontAlgn="base">
      <a:spcBef>
        <a:spcPct val="0"/>
      </a:spcBef>
      <a:spcAft>
        <a:spcPct val="0"/>
      </a:spcAft>
      <a:defRPr sz="1400" b="1" kern="1200">
        <a:solidFill>
          <a:srgbClr val="3B1B11"/>
        </a:solidFill>
        <a:latin typeface="Georgia" pitchFamily="18" charset="0"/>
        <a:ea typeface="+mn-ea"/>
        <a:cs typeface="Arial" charset="0"/>
      </a:defRPr>
    </a:lvl4pPr>
    <a:lvl5pPr marL="1828800" algn="l" rtl="0" fontAlgn="base">
      <a:spcBef>
        <a:spcPct val="0"/>
      </a:spcBef>
      <a:spcAft>
        <a:spcPct val="0"/>
      </a:spcAft>
      <a:defRPr sz="1400" b="1" kern="1200">
        <a:solidFill>
          <a:srgbClr val="3B1B11"/>
        </a:solidFill>
        <a:latin typeface="Georgia" pitchFamily="18" charset="0"/>
        <a:ea typeface="+mn-ea"/>
        <a:cs typeface="Arial" charset="0"/>
      </a:defRPr>
    </a:lvl5pPr>
    <a:lvl6pPr marL="2286000" algn="l" defTabSz="914400" rtl="0" eaLnBrk="1" latinLnBrk="0" hangingPunct="1">
      <a:defRPr sz="1400" b="1" kern="1200">
        <a:solidFill>
          <a:srgbClr val="3B1B11"/>
        </a:solidFill>
        <a:latin typeface="Georgia" pitchFamily="18" charset="0"/>
        <a:ea typeface="+mn-ea"/>
        <a:cs typeface="Arial" charset="0"/>
      </a:defRPr>
    </a:lvl6pPr>
    <a:lvl7pPr marL="2743200" algn="l" defTabSz="914400" rtl="0" eaLnBrk="1" latinLnBrk="0" hangingPunct="1">
      <a:defRPr sz="1400" b="1" kern="1200">
        <a:solidFill>
          <a:srgbClr val="3B1B11"/>
        </a:solidFill>
        <a:latin typeface="Georgia" pitchFamily="18" charset="0"/>
        <a:ea typeface="+mn-ea"/>
        <a:cs typeface="Arial" charset="0"/>
      </a:defRPr>
    </a:lvl7pPr>
    <a:lvl8pPr marL="3200400" algn="l" defTabSz="914400" rtl="0" eaLnBrk="1" latinLnBrk="0" hangingPunct="1">
      <a:defRPr sz="1400" b="1" kern="1200">
        <a:solidFill>
          <a:srgbClr val="3B1B11"/>
        </a:solidFill>
        <a:latin typeface="Georgia" pitchFamily="18" charset="0"/>
        <a:ea typeface="+mn-ea"/>
        <a:cs typeface="Arial" charset="0"/>
      </a:defRPr>
    </a:lvl8pPr>
    <a:lvl9pPr marL="3657600" algn="l" defTabSz="914400" rtl="0" eaLnBrk="1" latinLnBrk="0" hangingPunct="1">
      <a:defRPr sz="1400" b="1" kern="1200">
        <a:solidFill>
          <a:srgbClr val="3B1B11"/>
        </a:solidFill>
        <a:latin typeface="Georgia"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B81008"/>
    <a:srgbClr val="820000"/>
    <a:srgbClr val="540000"/>
    <a:srgbClr val="3B1B11"/>
    <a:srgbClr val="F48118"/>
    <a:srgbClr val="FFCC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Közepesen sötét stíl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46F890A9-2807-4EBB-B81D-B2AA78EC7F39}" styleName="Sötét stílus 2 – 5./6. jelölőszín">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D7AC3CCA-C797-4891-BE02-D94E43425B78}" styleName="Közepesen sötét stílus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Közepesen sötét stílus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16DA210-FB5B-4158-B5E0-FEB733F419BA}" styleName="Világos stílus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incs stílus, csak rác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Világos stílus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034E78-7F5D-4C2E-B375-FC64B27BC917}" styleName="Sötét stílu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ABFCF23-3B69-468F-B69F-88F6DE6A72F2}" styleName="Közepesen sötét stílus 1 – 5. jelölőszín">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E9639D4-E3E2-4D34-9284-5A2195B3D0D7}" styleName="Világos stílus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Világos stílus 2 – 5. jelölőszín">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Világos stílus 2 – 1. jelölőszín">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FD0F851-EC5A-4D38-B0AD-8093EC10F338}" styleName="Világos stílus 1 – 5. jelölőszín">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24358" autoAdjust="0"/>
    <p:restoredTop sz="94040" autoAdjust="0"/>
  </p:normalViewPr>
  <p:slideViewPr>
    <p:cSldViewPr>
      <p:cViewPr>
        <p:scale>
          <a:sx n="66" d="100"/>
          <a:sy n="66" d="100"/>
        </p:scale>
        <p:origin x="1584" y="19"/>
      </p:cViewPr>
      <p:guideLst>
        <p:guide orient="horz" pos="2160"/>
        <p:guide pos="2880"/>
      </p:guideLst>
    </p:cSldViewPr>
  </p:slideViewPr>
  <p:outlineViewPr>
    <p:cViewPr>
      <p:scale>
        <a:sx n="33" d="100"/>
        <a:sy n="33" d="100"/>
      </p:scale>
      <p:origin x="0" y="-81446"/>
    </p:cViewPr>
  </p:outlineViewPr>
  <p:notesTextViewPr>
    <p:cViewPr>
      <p:scale>
        <a:sx n="100" d="100"/>
        <a:sy n="100" d="100"/>
      </p:scale>
      <p:origin x="0" y="0"/>
    </p:cViewPr>
  </p:notesTextViewPr>
  <p:sorterViewPr>
    <p:cViewPr>
      <p:scale>
        <a:sx n="75" d="100"/>
        <a:sy n="75" d="100"/>
      </p:scale>
      <p:origin x="0" y="-5014"/>
    </p:cViewPr>
  </p:sorterViewPr>
  <p:notesViewPr>
    <p:cSldViewPr>
      <p:cViewPr>
        <p:scale>
          <a:sx n="108" d="100"/>
          <a:sy n="108" d="100"/>
        </p:scale>
        <p:origin x="1214" y="-1656"/>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2D130B-6FF8-4758-B681-B8D28C643E4D}" type="doc">
      <dgm:prSet loTypeId="urn:microsoft.com/office/officeart/2005/8/layout/orgChart1" loCatId="hierarchy" qsTypeId="urn:microsoft.com/office/officeart/2005/8/quickstyle/simple3" qsCatId="simple" csTypeId="urn:microsoft.com/office/officeart/2005/8/colors/accent5_5" csCatId="accent5" phldr="1"/>
      <dgm:spPr/>
      <dgm:t>
        <a:bodyPr/>
        <a:lstStyle/>
        <a:p>
          <a:endParaRPr lang="en-GB"/>
        </a:p>
      </dgm:t>
    </dgm:pt>
    <dgm:pt modelId="{38AF6E8D-5E02-4035-AE0B-6AA894375FC3}">
      <dgm:prSet phldrT="[Szöveg]" custT="1"/>
      <dgm:spPr/>
      <dgm:t>
        <a:bodyPr/>
        <a:lstStyle/>
        <a:p>
          <a:r>
            <a:rPr lang="hu-HU" sz="2000" b="1" cap="none" spc="0">
              <a:ln w="10160">
                <a:solidFill>
                  <a:schemeClr val="accent5"/>
                </a:solidFill>
                <a:prstDash val="solid"/>
              </a:ln>
              <a:solidFill>
                <a:schemeClr val="bg2"/>
              </a:solidFill>
              <a:effectLst/>
            </a:rPr>
            <a:t>Possible approaches:</a:t>
          </a:r>
        </a:p>
        <a:p>
          <a:endParaRPr lang="hu-HU" sz="2000" b="1" cap="none" spc="0">
            <a:ln w="10160">
              <a:solidFill>
                <a:schemeClr val="accent5"/>
              </a:solidFill>
              <a:prstDash val="solid"/>
            </a:ln>
            <a:solidFill>
              <a:schemeClr val="bg2"/>
            </a:solidFill>
            <a:effectLst/>
          </a:endParaRPr>
        </a:p>
        <a:p>
          <a:r>
            <a:rPr lang="hu-HU" sz="2000" b="1" cap="none" spc="0">
              <a:ln w="10160">
                <a:solidFill>
                  <a:schemeClr val="accent5"/>
                </a:solidFill>
                <a:prstDash val="solid"/>
              </a:ln>
              <a:solidFill>
                <a:schemeClr val="bg2"/>
              </a:solidFill>
              <a:effectLst/>
            </a:rPr>
            <a:t>States </a:t>
          </a:r>
          <a:endParaRPr lang="en-GB" sz="2000" b="1" cap="none" spc="0">
            <a:ln w="10160">
              <a:solidFill>
                <a:schemeClr val="accent5"/>
              </a:solidFill>
              <a:prstDash val="solid"/>
            </a:ln>
            <a:solidFill>
              <a:schemeClr val="bg2"/>
            </a:solidFill>
            <a:effectLst/>
          </a:endParaRPr>
        </a:p>
      </dgm:t>
    </dgm:pt>
    <dgm:pt modelId="{8FD8374D-92A5-4AC6-93DB-DB47A685B453}" type="parTrans" cxnId="{FA2E65EA-180B-4E0E-8CDE-5D6E67D6406E}">
      <dgm:prSet/>
      <dgm:spPr/>
      <dgm:t>
        <a:bodyPr/>
        <a:lstStyle/>
        <a:p>
          <a:endParaRPr lang="en-GB" sz="2000" b="1" cap="none" spc="0">
            <a:ln w="10160">
              <a:solidFill>
                <a:schemeClr val="accent5"/>
              </a:solidFill>
              <a:prstDash val="solid"/>
            </a:ln>
            <a:solidFill>
              <a:schemeClr val="bg2"/>
            </a:solidFill>
            <a:effectLst/>
          </a:endParaRPr>
        </a:p>
      </dgm:t>
    </dgm:pt>
    <dgm:pt modelId="{2C029632-32B0-412C-901E-83D36CA74C05}" type="sibTrans" cxnId="{FA2E65EA-180B-4E0E-8CDE-5D6E67D6406E}">
      <dgm:prSet/>
      <dgm:spPr/>
      <dgm:t>
        <a:bodyPr/>
        <a:lstStyle/>
        <a:p>
          <a:endParaRPr lang="en-GB" sz="2000" b="1" cap="none" spc="0">
            <a:ln w="10160">
              <a:solidFill>
                <a:schemeClr val="accent5"/>
              </a:solidFill>
              <a:prstDash val="solid"/>
            </a:ln>
            <a:solidFill>
              <a:schemeClr val="bg2"/>
            </a:solidFill>
            <a:effectLst/>
          </a:endParaRPr>
        </a:p>
      </dgm:t>
    </dgm:pt>
    <dgm:pt modelId="{CAE4C6C8-F385-4AF4-85E0-C45844B2D44F}">
      <dgm:prSet phldrT="[Szöveg]" custT="1"/>
      <dgm:spPr/>
      <dgm:t>
        <a:bodyPr/>
        <a:lstStyle/>
        <a:p>
          <a:r>
            <a:rPr lang="hu-HU" sz="2000" b="1" cap="none" spc="0">
              <a:ln w="10160">
                <a:solidFill>
                  <a:schemeClr val="accent5"/>
                </a:solidFill>
                <a:prstDash val="solid"/>
              </a:ln>
              <a:solidFill>
                <a:srgbClr val="C00000"/>
              </a:solidFill>
              <a:effectLst/>
            </a:rPr>
            <a:t> are </a:t>
          </a:r>
          <a:r>
            <a:rPr lang="hu-HU" sz="2000" b="1" cap="none" spc="0">
              <a:ln w="10160">
                <a:solidFill>
                  <a:schemeClr val="accent5"/>
                </a:solidFill>
                <a:prstDash val="solid"/>
              </a:ln>
              <a:solidFill>
                <a:schemeClr val="bg2"/>
              </a:solidFill>
              <a:effectLst/>
            </a:rPr>
            <a:t>moral agents</a:t>
          </a:r>
        </a:p>
        <a:p>
          <a:r>
            <a:rPr lang="hu-HU" sz="2000" b="1" cap="none" spc="0">
              <a:ln w="10160">
                <a:solidFill>
                  <a:schemeClr val="accent5"/>
                </a:solidFill>
                <a:prstDash val="solid"/>
              </a:ln>
              <a:solidFill>
                <a:srgbClr val="C00000"/>
              </a:solidFill>
              <a:effectLst/>
            </a:rPr>
            <a:t>Agential theory</a:t>
          </a:r>
          <a:endParaRPr lang="en-GB" sz="2000" b="1" cap="none" spc="0">
            <a:ln w="10160">
              <a:solidFill>
                <a:schemeClr val="accent5"/>
              </a:solidFill>
              <a:prstDash val="solid"/>
            </a:ln>
            <a:solidFill>
              <a:srgbClr val="C00000"/>
            </a:solidFill>
            <a:effectLst/>
          </a:endParaRPr>
        </a:p>
      </dgm:t>
    </dgm:pt>
    <dgm:pt modelId="{26DF15A5-A7AB-4795-9154-9A8A3C04D6CD}" type="parTrans" cxnId="{76045292-44AD-4A4D-B6DA-14D70156E56A}">
      <dgm:prSet/>
      <dgm:spPr/>
      <dgm:t>
        <a:bodyPr/>
        <a:lstStyle/>
        <a:p>
          <a:endParaRPr lang="en-GB" sz="2000" b="1" cap="none" spc="0">
            <a:ln w="10160">
              <a:solidFill>
                <a:schemeClr val="accent5"/>
              </a:solidFill>
              <a:prstDash val="solid"/>
            </a:ln>
            <a:solidFill>
              <a:schemeClr val="bg2"/>
            </a:solidFill>
            <a:effectLst/>
          </a:endParaRPr>
        </a:p>
      </dgm:t>
    </dgm:pt>
    <dgm:pt modelId="{90D5982E-6158-401C-828A-A952E0B224A7}" type="sibTrans" cxnId="{76045292-44AD-4A4D-B6DA-14D70156E56A}">
      <dgm:prSet/>
      <dgm:spPr/>
      <dgm:t>
        <a:bodyPr/>
        <a:lstStyle/>
        <a:p>
          <a:endParaRPr lang="en-GB" sz="2000" b="1" cap="none" spc="0">
            <a:ln w="10160">
              <a:solidFill>
                <a:schemeClr val="accent5"/>
              </a:solidFill>
              <a:prstDash val="solid"/>
            </a:ln>
            <a:solidFill>
              <a:schemeClr val="bg2"/>
            </a:solidFill>
            <a:effectLst/>
          </a:endParaRPr>
        </a:p>
      </dgm:t>
    </dgm:pt>
    <dgm:pt modelId="{A9FCDF98-62A3-45EE-B27E-BD8409460265}">
      <dgm:prSet phldrT="[Szöveg]" custT="1"/>
      <dgm:spPr/>
      <dgm:t>
        <a:bodyPr/>
        <a:lstStyle/>
        <a:p>
          <a:r>
            <a:rPr lang="hu-HU" sz="2000" b="1" cap="none" spc="0">
              <a:ln w="10160">
                <a:solidFill>
                  <a:schemeClr val="accent5"/>
                </a:solidFill>
                <a:prstDash val="solid"/>
              </a:ln>
              <a:solidFill>
                <a:schemeClr val="bg2"/>
              </a:solidFill>
              <a:effectLst/>
            </a:rPr>
            <a:t>Are </a:t>
          </a:r>
          <a:r>
            <a:rPr lang="hu-HU" sz="2000" b="1" cap="none" spc="0">
              <a:ln w="10160">
                <a:solidFill>
                  <a:schemeClr val="accent5"/>
                </a:solidFill>
                <a:prstDash val="solid"/>
              </a:ln>
              <a:solidFill>
                <a:srgbClr val="C00000"/>
              </a:solidFill>
              <a:effectLst/>
            </a:rPr>
            <a:t>only legally </a:t>
          </a:r>
          <a:r>
            <a:rPr lang="hu-HU" sz="2000" b="1" cap="none" spc="0">
              <a:ln w="10160">
                <a:solidFill>
                  <a:schemeClr val="accent5"/>
                </a:solidFill>
                <a:prstDash val="solid"/>
              </a:ln>
              <a:solidFill>
                <a:schemeClr val="bg2"/>
              </a:solidFill>
              <a:effectLst/>
            </a:rPr>
            <a:t>responsible</a:t>
          </a:r>
        </a:p>
        <a:p>
          <a:r>
            <a:rPr lang="hu-HU" sz="2000" b="1" cap="none" spc="0">
              <a:ln w="10160">
                <a:solidFill>
                  <a:schemeClr val="accent5"/>
                </a:solidFill>
                <a:prstDash val="solid"/>
              </a:ln>
              <a:solidFill>
                <a:srgbClr val="C00000"/>
              </a:solidFill>
              <a:effectLst/>
            </a:rPr>
            <a:t>Functional theory</a:t>
          </a:r>
        </a:p>
        <a:p>
          <a:r>
            <a:rPr lang="hu-HU" sz="2000" b="1" cap="none" spc="0">
              <a:ln w="10160">
                <a:solidFill>
                  <a:schemeClr val="accent5"/>
                </a:solidFill>
                <a:prstDash val="solid"/>
              </a:ln>
              <a:solidFill>
                <a:schemeClr val="bg2"/>
              </a:solidFill>
              <a:effectLst/>
            </a:rPr>
            <a:t>(„Vicarious moral responsibility) </a:t>
          </a:r>
          <a:endParaRPr lang="en-GB" sz="2000" b="1" cap="none" spc="0">
            <a:ln w="10160">
              <a:solidFill>
                <a:schemeClr val="accent5"/>
              </a:solidFill>
              <a:prstDash val="solid"/>
            </a:ln>
            <a:solidFill>
              <a:schemeClr val="bg2"/>
            </a:solidFill>
            <a:effectLst/>
          </a:endParaRPr>
        </a:p>
      </dgm:t>
    </dgm:pt>
    <dgm:pt modelId="{1C5D7243-9539-4428-870C-38C7F8100549}" type="parTrans" cxnId="{1A1E50FD-0BF8-415D-A65E-9A8678534895}">
      <dgm:prSet/>
      <dgm:spPr/>
      <dgm:t>
        <a:bodyPr/>
        <a:lstStyle/>
        <a:p>
          <a:endParaRPr lang="en-GB" sz="2000" b="1" cap="none" spc="0">
            <a:ln w="10160">
              <a:solidFill>
                <a:schemeClr val="accent5"/>
              </a:solidFill>
              <a:prstDash val="solid"/>
            </a:ln>
            <a:solidFill>
              <a:schemeClr val="bg2"/>
            </a:solidFill>
            <a:effectLst/>
          </a:endParaRPr>
        </a:p>
      </dgm:t>
    </dgm:pt>
    <dgm:pt modelId="{381E7ADD-ACBE-4642-9B6B-9A7506148726}" type="sibTrans" cxnId="{1A1E50FD-0BF8-415D-A65E-9A8678534895}">
      <dgm:prSet/>
      <dgm:spPr/>
      <dgm:t>
        <a:bodyPr/>
        <a:lstStyle/>
        <a:p>
          <a:endParaRPr lang="en-GB" sz="2000" b="1" cap="none" spc="0">
            <a:ln w="10160">
              <a:solidFill>
                <a:schemeClr val="accent5"/>
              </a:solidFill>
              <a:prstDash val="solid"/>
            </a:ln>
            <a:solidFill>
              <a:schemeClr val="bg2"/>
            </a:solidFill>
            <a:effectLst/>
          </a:endParaRPr>
        </a:p>
      </dgm:t>
    </dgm:pt>
    <dgm:pt modelId="{9291E1C6-D418-471D-86F6-2E9E515E0068}" type="pres">
      <dgm:prSet presAssocID="{E92D130B-6FF8-4758-B681-B8D28C643E4D}" presName="hierChild1" presStyleCnt="0">
        <dgm:presLayoutVars>
          <dgm:orgChart val="1"/>
          <dgm:chPref val="1"/>
          <dgm:dir/>
          <dgm:animOne val="branch"/>
          <dgm:animLvl val="lvl"/>
          <dgm:resizeHandles/>
        </dgm:presLayoutVars>
      </dgm:prSet>
      <dgm:spPr/>
    </dgm:pt>
    <dgm:pt modelId="{B899A732-E281-4CFA-A573-4B43E30BE3AF}" type="pres">
      <dgm:prSet presAssocID="{38AF6E8D-5E02-4035-AE0B-6AA894375FC3}" presName="hierRoot1" presStyleCnt="0">
        <dgm:presLayoutVars>
          <dgm:hierBranch val="init"/>
        </dgm:presLayoutVars>
      </dgm:prSet>
      <dgm:spPr/>
    </dgm:pt>
    <dgm:pt modelId="{3E3CA23C-8640-4AB2-9139-C67D107E2A26}" type="pres">
      <dgm:prSet presAssocID="{38AF6E8D-5E02-4035-AE0B-6AA894375FC3}" presName="rootComposite1" presStyleCnt="0"/>
      <dgm:spPr/>
    </dgm:pt>
    <dgm:pt modelId="{07D17F02-4D62-45EB-BEC3-133DE8C2ED8F}" type="pres">
      <dgm:prSet presAssocID="{38AF6E8D-5E02-4035-AE0B-6AA894375FC3}" presName="rootText1" presStyleLbl="node0" presStyleIdx="0" presStyleCnt="1" custLinFactNeighborX="-5057" custLinFactNeighborY="4352">
        <dgm:presLayoutVars>
          <dgm:chPref val="3"/>
        </dgm:presLayoutVars>
      </dgm:prSet>
      <dgm:spPr/>
    </dgm:pt>
    <dgm:pt modelId="{CB446573-48C1-4245-9431-D5C9F5E07352}" type="pres">
      <dgm:prSet presAssocID="{38AF6E8D-5E02-4035-AE0B-6AA894375FC3}" presName="rootConnector1" presStyleLbl="node1" presStyleIdx="0" presStyleCnt="0"/>
      <dgm:spPr/>
    </dgm:pt>
    <dgm:pt modelId="{15553BE1-E484-4363-9519-236DDC598700}" type="pres">
      <dgm:prSet presAssocID="{38AF6E8D-5E02-4035-AE0B-6AA894375FC3}" presName="hierChild2" presStyleCnt="0"/>
      <dgm:spPr/>
    </dgm:pt>
    <dgm:pt modelId="{900B74A7-820C-44E9-8F03-233850B54A70}" type="pres">
      <dgm:prSet presAssocID="{26DF15A5-A7AB-4795-9154-9A8A3C04D6CD}" presName="Name37" presStyleLbl="parChTrans1D2" presStyleIdx="0" presStyleCnt="2"/>
      <dgm:spPr/>
    </dgm:pt>
    <dgm:pt modelId="{7727589A-E581-45D0-8D8F-125522495460}" type="pres">
      <dgm:prSet presAssocID="{CAE4C6C8-F385-4AF4-85E0-C45844B2D44F}" presName="hierRoot2" presStyleCnt="0">
        <dgm:presLayoutVars>
          <dgm:hierBranch val="init"/>
        </dgm:presLayoutVars>
      </dgm:prSet>
      <dgm:spPr/>
    </dgm:pt>
    <dgm:pt modelId="{7BA2B800-33D5-4B3B-9B29-E8FAC1EED82E}" type="pres">
      <dgm:prSet presAssocID="{CAE4C6C8-F385-4AF4-85E0-C45844B2D44F}" presName="rootComposite" presStyleCnt="0"/>
      <dgm:spPr/>
    </dgm:pt>
    <dgm:pt modelId="{9AF720BD-8C7D-4C96-8790-DEACC08EE08A}" type="pres">
      <dgm:prSet presAssocID="{CAE4C6C8-F385-4AF4-85E0-C45844B2D44F}" presName="rootText" presStyleLbl="node2" presStyleIdx="0" presStyleCnt="2">
        <dgm:presLayoutVars>
          <dgm:chPref val="3"/>
        </dgm:presLayoutVars>
      </dgm:prSet>
      <dgm:spPr/>
    </dgm:pt>
    <dgm:pt modelId="{101A632B-774D-40B3-AE3C-07F080115384}" type="pres">
      <dgm:prSet presAssocID="{CAE4C6C8-F385-4AF4-85E0-C45844B2D44F}" presName="rootConnector" presStyleLbl="node2" presStyleIdx="0" presStyleCnt="2"/>
      <dgm:spPr/>
    </dgm:pt>
    <dgm:pt modelId="{354AA66C-6209-4E02-B94E-EA268C93A2D2}" type="pres">
      <dgm:prSet presAssocID="{CAE4C6C8-F385-4AF4-85E0-C45844B2D44F}" presName="hierChild4" presStyleCnt="0"/>
      <dgm:spPr/>
    </dgm:pt>
    <dgm:pt modelId="{6784B33D-275E-46EF-AA82-659C31C1AEF9}" type="pres">
      <dgm:prSet presAssocID="{CAE4C6C8-F385-4AF4-85E0-C45844B2D44F}" presName="hierChild5" presStyleCnt="0"/>
      <dgm:spPr/>
    </dgm:pt>
    <dgm:pt modelId="{24DA07D2-34EC-4A80-8924-3D7F740CF71A}" type="pres">
      <dgm:prSet presAssocID="{1C5D7243-9539-4428-870C-38C7F8100549}" presName="Name37" presStyleLbl="parChTrans1D2" presStyleIdx="1" presStyleCnt="2"/>
      <dgm:spPr/>
    </dgm:pt>
    <dgm:pt modelId="{7FF853DE-288E-457A-8C3E-582F983D3B29}" type="pres">
      <dgm:prSet presAssocID="{A9FCDF98-62A3-45EE-B27E-BD8409460265}" presName="hierRoot2" presStyleCnt="0">
        <dgm:presLayoutVars>
          <dgm:hierBranch val="init"/>
        </dgm:presLayoutVars>
      </dgm:prSet>
      <dgm:spPr/>
    </dgm:pt>
    <dgm:pt modelId="{DB581303-47ED-4C6F-9DCD-3154D1BE1106}" type="pres">
      <dgm:prSet presAssocID="{A9FCDF98-62A3-45EE-B27E-BD8409460265}" presName="rootComposite" presStyleCnt="0"/>
      <dgm:spPr/>
    </dgm:pt>
    <dgm:pt modelId="{73336B12-1A61-49FA-B93C-03C38D210F33}" type="pres">
      <dgm:prSet presAssocID="{A9FCDF98-62A3-45EE-B27E-BD8409460265}" presName="rootText" presStyleLbl="node2" presStyleIdx="1" presStyleCnt="2">
        <dgm:presLayoutVars>
          <dgm:chPref val="3"/>
        </dgm:presLayoutVars>
      </dgm:prSet>
      <dgm:spPr/>
    </dgm:pt>
    <dgm:pt modelId="{AD9636A3-FEA6-417B-A843-D29C8843DB75}" type="pres">
      <dgm:prSet presAssocID="{A9FCDF98-62A3-45EE-B27E-BD8409460265}" presName="rootConnector" presStyleLbl="node2" presStyleIdx="1" presStyleCnt="2"/>
      <dgm:spPr/>
    </dgm:pt>
    <dgm:pt modelId="{6C8025EC-8863-4CD6-B813-DDCF48509694}" type="pres">
      <dgm:prSet presAssocID="{A9FCDF98-62A3-45EE-B27E-BD8409460265}" presName="hierChild4" presStyleCnt="0"/>
      <dgm:spPr/>
    </dgm:pt>
    <dgm:pt modelId="{94A2AAD9-F69C-4D0F-9D23-0EF0B4D6CB22}" type="pres">
      <dgm:prSet presAssocID="{A9FCDF98-62A3-45EE-B27E-BD8409460265}" presName="hierChild5" presStyleCnt="0"/>
      <dgm:spPr/>
    </dgm:pt>
    <dgm:pt modelId="{A491F984-4D8C-4C4D-A0B3-BFBEAA0DE9EF}" type="pres">
      <dgm:prSet presAssocID="{38AF6E8D-5E02-4035-AE0B-6AA894375FC3}" presName="hierChild3" presStyleCnt="0"/>
      <dgm:spPr/>
    </dgm:pt>
  </dgm:ptLst>
  <dgm:cxnLst>
    <dgm:cxn modelId="{1E7D4102-E119-4338-838D-F8F2E5A232DB}" type="presOf" srcId="{CAE4C6C8-F385-4AF4-85E0-C45844B2D44F}" destId="{101A632B-774D-40B3-AE3C-07F080115384}" srcOrd="1" destOrd="0" presId="urn:microsoft.com/office/officeart/2005/8/layout/orgChart1"/>
    <dgm:cxn modelId="{17F05C08-AB18-44A0-8469-8F3D3C3DA6B3}" type="presOf" srcId="{A9FCDF98-62A3-45EE-B27E-BD8409460265}" destId="{73336B12-1A61-49FA-B93C-03C38D210F33}" srcOrd="0" destOrd="0" presId="urn:microsoft.com/office/officeart/2005/8/layout/orgChart1"/>
    <dgm:cxn modelId="{80CB2F3E-6F74-4A69-85FC-C7F6227F92E1}" type="presOf" srcId="{38AF6E8D-5E02-4035-AE0B-6AA894375FC3}" destId="{07D17F02-4D62-45EB-BEC3-133DE8C2ED8F}" srcOrd="0" destOrd="0" presId="urn:microsoft.com/office/officeart/2005/8/layout/orgChart1"/>
    <dgm:cxn modelId="{F4DD0F65-91EA-4FF5-B6D4-25F181EDCCDD}" type="presOf" srcId="{A9FCDF98-62A3-45EE-B27E-BD8409460265}" destId="{AD9636A3-FEA6-417B-A843-D29C8843DB75}" srcOrd="1" destOrd="0" presId="urn:microsoft.com/office/officeart/2005/8/layout/orgChart1"/>
    <dgm:cxn modelId="{A7D1847E-230B-4528-B163-D77E99FEEA09}" type="presOf" srcId="{1C5D7243-9539-4428-870C-38C7F8100549}" destId="{24DA07D2-34EC-4A80-8924-3D7F740CF71A}" srcOrd="0" destOrd="0" presId="urn:microsoft.com/office/officeart/2005/8/layout/orgChart1"/>
    <dgm:cxn modelId="{2057DF87-CFAE-4036-8F3C-E4EBAA0FCC34}" type="presOf" srcId="{38AF6E8D-5E02-4035-AE0B-6AA894375FC3}" destId="{CB446573-48C1-4245-9431-D5C9F5E07352}" srcOrd="1" destOrd="0" presId="urn:microsoft.com/office/officeart/2005/8/layout/orgChart1"/>
    <dgm:cxn modelId="{76045292-44AD-4A4D-B6DA-14D70156E56A}" srcId="{38AF6E8D-5E02-4035-AE0B-6AA894375FC3}" destId="{CAE4C6C8-F385-4AF4-85E0-C45844B2D44F}" srcOrd="0" destOrd="0" parTransId="{26DF15A5-A7AB-4795-9154-9A8A3C04D6CD}" sibTransId="{90D5982E-6158-401C-828A-A952E0B224A7}"/>
    <dgm:cxn modelId="{61A53CD0-C3BA-4B6B-840A-3D860AF22D25}" type="presOf" srcId="{E92D130B-6FF8-4758-B681-B8D28C643E4D}" destId="{9291E1C6-D418-471D-86F6-2E9E515E0068}" srcOrd="0" destOrd="0" presId="urn:microsoft.com/office/officeart/2005/8/layout/orgChart1"/>
    <dgm:cxn modelId="{BB97B4E3-CE99-4360-9812-4E28EC4AA667}" type="presOf" srcId="{26DF15A5-A7AB-4795-9154-9A8A3C04D6CD}" destId="{900B74A7-820C-44E9-8F03-233850B54A70}" srcOrd="0" destOrd="0" presId="urn:microsoft.com/office/officeart/2005/8/layout/orgChart1"/>
    <dgm:cxn modelId="{83787DE7-444B-4102-AA36-91647311D7C5}" type="presOf" srcId="{CAE4C6C8-F385-4AF4-85E0-C45844B2D44F}" destId="{9AF720BD-8C7D-4C96-8790-DEACC08EE08A}" srcOrd="0" destOrd="0" presId="urn:microsoft.com/office/officeart/2005/8/layout/orgChart1"/>
    <dgm:cxn modelId="{FA2E65EA-180B-4E0E-8CDE-5D6E67D6406E}" srcId="{E92D130B-6FF8-4758-B681-B8D28C643E4D}" destId="{38AF6E8D-5E02-4035-AE0B-6AA894375FC3}" srcOrd="0" destOrd="0" parTransId="{8FD8374D-92A5-4AC6-93DB-DB47A685B453}" sibTransId="{2C029632-32B0-412C-901E-83D36CA74C05}"/>
    <dgm:cxn modelId="{1A1E50FD-0BF8-415D-A65E-9A8678534895}" srcId="{38AF6E8D-5E02-4035-AE0B-6AA894375FC3}" destId="{A9FCDF98-62A3-45EE-B27E-BD8409460265}" srcOrd="1" destOrd="0" parTransId="{1C5D7243-9539-4428-870C-38C7F8100549}" sibTransId="{381E7ADD-ACBE-4642-9B6B-9A7506148726}"/>
    <dgm:cxn modelId="{957CDFF1-A13C-49B0-B1D7-A913A4BC39AB}" type="presParOf" srcId="{9291E1C6-D418-471D-86F6-2E9E515E0068}" destId="{B899A732-E281-4CFA-A573-4B43E30BE3AF}" srcOrd="0" destOrd="0" presId="urn:microsoft.com/office/officeart/2005/8/layout/orgChart1"/>
    <dgm:cxn modelId="{7C17458F-E83E-4CF1-94BB-E1A4AF9111BE}" type="presParOf" srcId="{B899A732-E281-4CFA-A573-4B43E30BE3AF}" destId="{3E3CA23C-8640-4AB2-9139-C67D107E2A26}" srcOrd="0" destOrd="0" presId="urn:microsoft.com/office/officeart/2005/8/layout/orgChart1"/>
    <dgm:cxn modelId="{ABCD27A3-90F3-4467-A1B9-7AEFC30C1ED4}" type="presParOf" srcId="{3E3CA23C-8640-4AB2-9139-C67D107E2A26}" destId="{07D17F02-4D62-45EB-BEC3-133DE8C2ED8F}" srcOrd="0" destOrd="0" presId="urn:microsoft.com/office/officeart/2005/8/layout/orgChart1"/>
    <dgm:cxn modelId="{57E33A19-82FC-41EF-8137-4EA93698A04C}" type="presParOf" srcId="{3E3CA23C-8640-4AB2-9139-C67D107E2A26}" destId="{CB446573-48C1-4245-9431-D5C9F5E07352}" srcOrd="1" destOrd="0" presId="urn:microsoft.com/office/officeart/2005/8/layout/orgChart1"/>
    <dgm:cxn modelId="{0A1617DF-0A1C-456D-B934-F82C01CC33DD}" type="presParOf" srcId="{B899A732-E281-4CFA-A573-4B43E30BE3AF}" destId="{15553BE1-E484-4363-9519-236DDC598700}" srcOrd="1" destOrd="0" presId="urn:microsoft.com/office/officeart/2005/8/layout/orgChart1"/>
    <dgm:cxn modelId="{EEA8152E-E7B4-4B89-8282-3DF53BC4653E}" type="presParOf" srcId="{15553BE1-E484-4363-9519-236DDC598700}" destId="{900B74A7-820C-44E9-8F03-233850B54A70}" srcOrd="0" destOrd="0" presId="urn:microsoft.com/office/officeart/2005/8/layout/orgChart1"/>
    <dgm:cxn modelId="{D7F537A7-4C8F-4EB7-B6DF-BD5E4956F9C8}" type="presParOf" srcId="{15553BE1-E484-4363-9519-236DDC598700}" destId="{7727589A-E581-45D0-8D8F-125522495460}" srcOrd="1" destOrd="0" presId="urn:microsoft.com/office/officeart/2005/8/layout/orgChart1"/>
    <dgm:cxn modelId="{327CA377-9E34-4276-BFAB-3A698896FCD6}" type="presParOf" srcId="{7727589A-E581-45D0-8D8F-125522495460}" destId="{7BA2B800-33D5-4B3B-9B29-E8FAC1EED82E}" srcOrd="0" destOrd="0" presId="urn:microsoft.com/office/officeart/2005/8/layout/orgChart1"/>
    <dgm:cxn modelId="{21907B8C-A322-456B-9CC4-A4B52C55561D}" type="presParOf" srcId="{7BA2B800-33D5-4B3B-9B29-E8FAC1EED82E}" destId="{9AF720BD-8C7D-4C96-8790-DEACC08EE08A}" srcOrd="0" destOrd="0" presId="urn:microsoft.com/office/officeart/2005/8/layout/orgChart1"/>
    <dgm:cxn modelId="{F75B3A93-0A42-4FAA-A29E-E4DC38CF289F}" type="presParOf" srcId="{7BA2B800-33D5-4B3B-9B29-E8FAC1EED82E}" destId="{101A632B-774D-40B3-AE3C-07F080115384}" srcOrd="1" destOrd="0" presId="urn:microsoft.com/office/officeart/2005/8/layout/orgChart1"/>
    <dgm:cxn modelId="{79E2F7A2-8E70-4A90-8411-5605C23F3491}" type="presParOf" srcId="{7727589A-E581-45D0-8D8F-125522495460}" destId="{354AA66C-6209-4E02-B94E-EA268C93A2D2}" srcOrd="1" destOrd="0" presId="urn:microsoft.com/office/officeart/2005/8/layout/orgChart1"/>
    <dgm:cxn modelId="{C39D3FB8-6565-4842-A291-54EFE14087D8}" type="presParOf" srcId="{7727589A-E581-45D0-8D8F-125522495460}" destId="{6784B33D-275E-46EF-AA82-659C31C1AEF9}" srcOrd="2" destOrd="0" presId="urn:microsoft.com/office/officeart/2005/8/layout/orgChart1"/>
    <dgm:cxn modelId="{CD42AA51-2B9C-45A4-8C39-647BDE1FAF1F}" type="presParOf" srcId="{15553BE1-E484-4363-9519-236DDC598700}" destId="{24DA07D2-34EC-4A80-8924-3D7F740CF71A}" srcOrd="2" destOrd="0" presId="urn:microsoft.com/office/officeart/2005/8/layout/orgChart1"/>
    <dgm:cxn modelId="{E721DB49-DE00-4015-BD76-5EC0BB4C5252}" type="presParOf" srcId="{15553BE1-E484-4363-9519-236DDC598700}" destId="{7FF853DE-288E-457A-8C3E-582F983D3B29}" srcOrd="3" destOrd="0" presId="urn:microsoft.com/office/officeart/2005/8/layout/orgChart1"/>
    <dgm:cxn modelId="{FC214C93-60CD-4937-B94F-E5534B250DA9}" type="presParOf" srcId="{7FF853DE-288E-457A-8C3E-582F983D3B29}" destId="{DB581303-47ED-4C6F-9DCD-3154D1BE1106}" srcOrd="0" destOrd="0" presId="urn:microsoft.com/office/officeart/2005/8/layout/orgChart1"/>
    <dgm:cxn modelId="{55B74C0B-D4DF-45BD-9857-734075FF1DF5}" type="presParOf" srcId="{DB581303-47ED-4C6F-9DCD-3154D1BE1106}" destId="{73336B12-1A61-49FA-B93C-03C38D210F33}" srcOrd="0" destOrd="0" presId="urn:microsoft.com/office/officeart/2005/8/layout/orgChart1"/>
    <dgm:cxn modelId="{F7EEE0C1-6BDB-4784-A9B0-8087740923F4}" type="presParOf" srcId="{DB581303-47ED-4C6F-9DCD-3154D1BE1106}" destId="{AD9636A3-FEA6-417B-A843-D29C8843DB75}" srcOrd="1" destOrd="0" presId="urn:microsoft.com/office/officeart/2005/8/layout/orgChart1"/>
    <dgm:cxn modelId="{D933A451-C876-4D44-BF65-A6702B3EEF71}" type="presParOf" srcId="{7FF853DE-288E-457A-8C3E-582F983D3B29}" destId="{6C8025EC-8863-4CD6-B813-DDCF48509694}" srcOrd="1" destOrd="0" presId="urn:microsoft.com/office/officeart/2005/8/layout/orgChart1"/>
    <dgm:cxn modelId="{0123CE6A-BB66-4D97-B079-F20124A07F4B}" type="presParOf" srcId="{7FF853DE-288E-457A-8C3E-582F983D3B29}" destId="{94A2AAD9-F69C-4D0F-9D23-0EF0B4D6CB22}" srcOrd="2" destOrd="0" presId="urn:microsoft.com/office/officeart/2005/8/layout/orgChart1"/>
    <dgm:cxn modelId="{83D2D0FB-F6CF-4586-ACB8-7940EE76DA76}" type="presParOf" srcId="{B899A732-E281-4CFA-A573-4B43E30BE3AF}" destId="{A491F984-4D8C-4C4D-A0B3-BFBEAA0DE9E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DA07D2-34EC-4A80-8924-3D7F740CF71A}">
      <dsp:nvSpPr>
        <dsp:cNvPr id="0" name=""/>
        <dsp:cNvSpPr/>
      </dsp:nvSpPr>
      <dsp:spPr>
        <a:xfrm>
          <a:off x="3577848" y="1707881"/>
          <a:ext cx="2144849" cy="615870"/>
        </a:xfrm>
        <a:custGeom>
          <a:avLst/>
          <a:gdLst/>
          <a:ahLst/>
          <a:cxnLst/>
          <a:rect l="0" t="0" r="0" b="0"/>
          <a:pathLst>
            <a:path>
              <a:moveTo>
                <a:pt x="0" y="0"/>
              </a:moveTo>
              <a:lnTo>
                <a:pt x="0" y="272338"/>
              </a:lnTo>
              <a:lnTo>
                <a:pt x="2144849" y="272338"/>
              </a:lnTo>
              <a:lnTo>
                <a:pt x="2144849" y="615870"/>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0B74A7-820C-44E9-8F03-233850B54A70}">
      <dsp:nvSpPr>
        <dsp:cNvPr id="0" name=""/>
        <dsp:cNvSpPr/>
      </dsp:nvSpPr>
      <dsp:spPr>
        <a:xfrm>
          <a:off x="1763902" y="1707881"/>
          <a:ext cx="1813946" cy="615870"/>
        </a:xfrm>
        <a:custGeom>
          <a:avLst/>
          <a:gdLst/>
          <a:ahLst/>
          <a:cxnLst/>
          <a:rect l="0" t="0" r="0" b="0"/>
          <a:pathLst>
            <a:path>
              <a:moveTo>
                <a:pt x="1813946" y="0"/>
              </a:moveTo>
              <a:lnTo>
                <a:pt x="1813946" y="272338"/>
              </a:lnTo>
              <a:lnTo>
                <a:pt x="0" y="272338"/>
              </a:lnTo>
              <a:lnTo>
                <a:pt x="0" y="615870"/>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D17F02-4D62-45EB-BEC3-133DE8C2ED8F}">
      <dsp:nvSpPr>
        <dsp:cNvPr id="0" name=""/>
        <dsp:cNvSpPr/>
      </dsp:nvSpPr>
      <dsp:spPr>
        <a:xfrm>
          <a:off x="1941982" y="72015"/>
          <a:ext cx="3271731" cy="1635865"/>
        </a:xfrm>
        <a:prstGeom prst="rect">
          <a:avLst/>
        </a:prstGeom>
        <a:gradFill rotWithShape="0">
          <a:gsLst>
            <a:gs pos="0">
              <a:schemeClr val="accent5">
                <a:alpha val="80000"/>
                <a:hueOff val="0"/>
                <a:satOff val="0"/>
                <a:lumOff val="0"/>
                <a:alphaOff val="0"/>
                <a:tint val="50000"/>
                <a:satMod val="300000"/>
              </a:schemeClr>
            </a:gs>
            <a:gs pos="35000">
              <a:schemeClr val="accent5">
                <a:alpha val="80000"/>
                <a:hueOff val="0"/>
                <a:satOff val="0"/>
                <a:lumOff val="0"/>
                <a:alphaOff val="0"/>
                <a:tint val="37000"/>
                <a:satMod val="300000"/>
              </a:schemeClr>
            </a:gs>
            <a:gs pos="100000">
              <a:schemeClr val="accent5">
                <a:alpha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hu-HU" sz="2000" b="1" kern="1200" cap="none" spc="0">
              <a:ln w="10160">
                <a:solidFill>
                  <a:schemeClr val="accent5"/>
                </a:solidFill>
                <a:prstDash val="solid"/>
              </a:ln>
              <a:solidFill>
                <a:schemeClr val="bg2"/>
              </a:solidFill>
              <a:effectLst/>
            </a:rPr>
            <a:t>Possible approaches:</a:t>
          </a:r>
        </a:p>
        <a:p>
          <a:pPr marL="0" lvl="0" indent="0" algn="ctr" defTabSz="889000">
            <a:lnSpc>
              <a:spcPct val="90000"/>
            </a:lnSpc>
            <a:spcBef>
              <a:spcPct val="0"/>
            </a:spcBef>
            <a:spcAft>
              <a:spcPct val="35000"/>
            </a:spcAft>
            <a:buNone/>
          </a:pPr>
          <a:endParaRPr lang="hu-HU" sz="2000" b="1" kern="1200" cap="none" spc="0">
            <a:ln w="10160">
              <a:solidFill>
                <a:schemeClr val="accent5"/>
              </a:solidFill>
              <a:prstDash val="solid"/>
            </a:ln>
            <a:solidFill>
              <a:schemeClr val="bg2"/>
            </a:solidFill>
            <a:effectLst/>
          </a:endParaRPr>
        </a:p>
        <a:p>
          <a:pPr marL="0" lvl="0" indent="0" algn="ctr" defTabSz="889000">
            <a:lnSpc>
              <a:spcPct val="90000"/>
            </a:lnSpc>
            <a:spcBef>
              <a:spcPct val="0"/>
            </a:spcBef>
            <a:spcAft>
              <a:spcPct val="35000"/>
            </a:spcAft>
            <a:buNone/>
          </a:pPr>
          <a:r>
            <a:rPr lang="hu-HU" sz="2000" b="1" kern="1200" cap="none" spc="0">
              <a:ln w="10160">
                <a:solidFill>
                  <a:schemeClr val="accent5"/>
                </a:solidFill>
                <a:prstDash val="solid"/>
              </a:ln>
              <a:solidFill>
                <a:schemeClr val="bg2"/>
              </a:solidFill>
              <a:effectLst/>
            </a:rPr>
            <a:t>States </a:t>
          </a:r>
          <a:endParaRPr lang="en-GB" sz="2000" b="1" kern="1200" cap="none" spc="0">
            <a:ln w="10160">
              <a:solidFill>
                <a:schemeClr val="accent5"/>
              </a:solidFill>
              <a:prstDash val="solid"/>
            </a:ln>
            <a:solidFill>
              <a:schemeClr val="bg2"/>
            </a:solidFill>
            <a:effectLst/>
          </a:endParaRPr>
        </a:p>
      </dsp:txBody>
      <dsp:txXfrm>
        <a:off x="1941982" y="72015"/>
        <a:ext cx="3271731" cy="1635865"/>
      </dsp:txXfrm>
    </dsp:sp>
    <dsp:sp modelId="{9AF720BD-8C7D-4C96-8790-DEACC08EE08A}">
      <dsp:nvSpPr>
        <dsp:cNvPr id="0" name=""/>
        <dsp:cNvSpPr/>
      </dsp:nvSpPr>
      <dsp:spPr>
        <a:xfrm>
          <a:off x="128036" y="2323751"/>
          <a:ext cx="3271731" cy="1635865"/>
        </a:xfrm>
        <a:prstGeom prst="rect">
          <a:avLst/>
        </a:prstGeom>
        <a:gradFill rotWithShape="0">
          <a:gsLst>
            <a:gs pos="0">
              <a:schemeClr val="accent5">
                <a:alpha val="70000"/>
                <a:hueOff val="0"/>
                <a:satOff val="0"/>
                <a:lumOff val="0"/>
                <a:alphaOff val="0"/>
                <a:tint val="50000"/>
                <a:satMod val="300000"/>
              </a:schemeClr>
            </a:gs>
            <a:gs pos="35000">
              <a:schemeClr val="accent5">
                <a:alpha val="70000"/>
                <a:hueOff val="0"/>
                <a:satOff val="0"/>
                <a:lumOff val="0"/>
                <a:alphaOff val="0"/>
                <a:tint val="37000"/>
                <a:satMod val="300000"/>
              </a:schemeClr>
            </a:gs>
            <a:gs pos="100000">
              <a:schemeClr val="accent5">
                <a:alpha val="7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hu-HU" sz="2000" b="1" kern="1200" cap="none" spc="0">
              <a:ln w="10160">
                <a:solidFill>
                  <a:schemeClr val="accent5"/>
                </a:solidFill>
                <a:prstDash val="solid"/>
              </a:ln>
              <a:solidFill>
                <a:srgbClr val="C00000"/>
              </a:solidFill>
              <a:effectLst/>
            </a:rPr>
            <a:t> are </a:t>
          </a:r>
          <a:r>
            <a:rPr lang="hu-HU" sz="2000" b="1" kern="1200" cap="none" spc="0">
              <a:ln w="10160">
                <a:solidFill>
                  <a:schemeClr val="accent5"/>
                </a:solidFill>
                <a:prstDash val="solid"/>
              </a:ln>
              <a:solidFill>
                <a:schemeClr val="bg2"/>
              </a:solidFill>
              <a:effectLst/>
            </a:rPr>
            <a:t>moral agents</a:t>
          </a:r>
        </a:p>
        <a:p>
          <a:pPr marL="0" lvl="0" indent="0" algn="ctr" defTabSz="889000">
            <a:lnSpc>
              <a:spcPct val="90000"/>
            </a:lnSpc>
            <a:spcBef>
              <a:spcPct val="0"/>
            </a:spcBef>
            <a:spcAft>
              <a:spcPct val="35000"/>
            </a:spcAft>
            <a:buNone/>
          </a:pPr>
          <a:r>
            <a:rPr lang="hu-HU" sz="2000" b="1" kern="1200" cap="none" spc="0">
              <a:ln w="10160">
                <a:solidFill>
                  <a:schemeClr val="accent5"/>
                </a:solidFill>
                <a:prstDash val="solid"/>
              </a:ln>
              <a:solidFill>
                <a:srgbClr val="C00000"/>
              </a:solidFill>
              <a:effectLst/>
            </a:rPr>
            <a:t>Agential theory</a:t>
          </a:r>
          <a:endParaRPr lang="en-GB" sz="2000" b="1" kern="1200" cap="none" spc="0">
            <a:ln w="10160">
              <a:solidFill>
                <a:schemeClr val="accent5"/>
              </a:solidFill>
              <a:prstDash val="solid"/>
            </a:ln>
            <a:solidFill>
              <a:srgbClr val="C00000"/>
            </a:solidFill>
            <a:effectLst/>
          </a:endParaRPr>
        </a:p>
      </dsp:txBody>
      <dsp:txXfrm>
        <a:off x="128036" y="2323751"/>
        <a:ext cx="3271731" cy="1635865"/>
      </dsp:txXfrm>
    </dsp:sp>
    <dsp:sp modelId="{73336B12-1A61-49FA-B93C-03C38D210F33}">
      <dsp:nvSpPr>
        <dsp:cNvPr id="0" name=""/>
        <dsp:cNvSpPr/>
      </dsp:nvSpPr>
      <dsp:spPr>
        <a:xfrm>
          <a:off x="4086831" y="2323751"/>
          <a:ext cx="3271731" cy="1635865"/>
        </a:xfrm>
        <a:prstGeom prst="rect">
          <a:avLst/>
        </a:prstGeom>
        <a:gradFill rotWithShape="0">
          <a:gsLst>
            <a:gs pos="0">
              <a:schemeClr val="accent5">
                <a:alpha val="70000"/>
                <a:hueOff val="0"/>
                <a:satOff val="0"/>
                <a:lumOff val="0"/>
                <a:alphaOff val="0"/>
                <a:tint val="50000"/>
                <a:satMod val="300000"/>
              </a:schemeClr>
            </a:gs>
            <a:gs pos="35000">
              <a:schemeClr val="accent5">
                <a:alpha val="70000"/>
                <a:hueOff val="0"/>
                <a:satOff val="0"/>
                <a:lumOff val="0"/>
                <a:alphaOff val="0"/>
                <a:tint val="37000"/>
                <a:satMod val="300000"/>
              </a:schemeClr>
            </a:gs>
            <a:gs pos="100000">
              <a:schemeClr val="accent5">
                <a:alpha val="7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hu-HU" sz="2000" b="1" kern="1200" cap="none" spc="0">
              <a:ln w="10160">
                <a:solidFill>
                  <a:schemeClr val="accent5"/>
                </a:solidFill>
                <a:prstDash val="solid"/>
              </a:ln>
              <a:solidFill>
                <a:schemeClr val="bg2"/>
              </a:solidFill>
              <a:effectLst/>
            </a:rPr>
            <a:t>Are </a:t>
          </a:r>
          <a:r>
            <a:rPr lang="hu-HU" sz="2000" b="1" kern="1200" cap="none" spc="0">
              <a:ln w="10160">
                <a:solidFill>
                  <a:schemeClr val="accent5"/>
                </a:solidFill>
                <a:prstDash val="solid"/>
              </a:ln>
              <a:solidFill>
                <a:srgbClr val="C00000"/>
              </a:solidFill>
              <a:effectLst/>
            </a:rPr>
            <a:t>only legally </a:t>
          </a:r>
          <a:r>
            <a:rPr lang="hu-HU" sz="2000" b="1" kern="1200" cap="none" spc="0">
              <a:ln w="10160">
                <a:solidFill>
                  <a:schemeClr val="accent5"/>
                </a:solidFill>
                <a:prstDash val="solid"/>
              </a:ln>
              <a:solidFill>
                <a:schemeClr val="bg2"/>
              </a:solidFill>
              <a:effectLst/>
            </a:rPr>
            <a:t>responsible</a:t>
          </a:r>
        </a:p>
        <a:p>
          <a:pPr marL="0" lvl="0" indent="0" algn="ctr" defTabSz="889000">
            <a:lnSpc>
              <a:spcPct val="90000"/>
            </a:lnSpc>
            <a:spcBef>
              <a:spcPct val="0"/>
            </a:spcBef>
            <a:spcAft>
              <a:spcPct val="35000"/>
            </a:spcAft>
            <a:buNone/>
          </a:pPr>
          <a:r>
            <a:rPr lang="hu-HU" sz="2000" b="1" kern="1200" cap="none" spc="0">
              <a:ln w="10160">
                <a:solidFill>
                  <a:schemeClr val="accent5"/>
                </a:solidFill>
                <a:prstDash val="solid"/>
              </a:ln>
              <a:solidFill>
                <a:srgbClr val="C00000"/>
              </a:solidFill>
              <a:effectLst/>
            </a:rPr>
            <a:t>Functional theory</a:t>
          </a:r>
        </a:p>
        <a:p>
          <a:pPr marL="0" lvl="0" indent="0" algn="ctr" defTabSz="889000">
            <a:lnSpc>
              <a:spcPct val="90000"/>
            </a:lnSpc>
            <a:spcBef>
              <a:spcPct val="0"/>
            </a:spcBef>
            <a:spcAft>
              <a:spcPct val="35000"/>
            </a:spcAft>
            <a:buNone/>
          </a:pPr>
          <a:r>
            <a:rPr lang="hu-HU" sz="2000" b="1" kern="1200" cap="none" spc="0">
              <a:ln w="10160">
                <a:solidFill>
                  <a:schemeClr val="accent5"/>
                </a:solidFill>
                <a:prstDash val="solid"/>
              </a:ln>
              <a:solidFill>
                <a:schemeClr val="bg2"/>
              </a:solidFill>
              <a:effectLst/>
            </a:rPr>
            <a:t>(„Vicarious moral responsibility) </a:t>
          </a:r>
          <a:endParaRPr lang="en-GB" sz="2000" b="1" kern="1200" cap="none" spc="0">
            <a:ln w="10160">
              <a:solidFill>
                <a:schemeClr val="accent5"/>
              </a:solidFill>
              <a:prstDash val="solid"/>
            </a:ln>
            <a:solidFill>
              <a:schemeClr val="bg2"/>
            </a:solidFill>
            <a:effectLst/>
          </a:endParaRPr>
        </a:p>
      </dsp:txBody>
      <dsp:txXfrm>
        <a:off x="4086831" y="2323751"/>
        <a:ext cx="3271731" cy="163586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1490" name="Rectangle 2"/>
          <p:cNvSpPr>
            <a:spLocks noGrp="1" noChangeArrowheads="1"/>
          </p:cNvSpPr>
          <p:nvPr>
            <p:ph type="hdr" sz="quarter"/>
          </p:nvPr>
        </p:nvSpPr>
        <p:spPr bwMode="auto">
          <a:xfrm>
            <a:off x="1" y="1"/>
            <a:ext cx="3046380" cy="436506"/>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l" eaLnBrk="0" hangingPunct="0">
              <a:defRPr sz="1200" b="0">
                <a:solidFill>
                  <a:schemeClr val="tx1"/>
                </a:solidFill>
                <a:latin typeface="Times New Roman" pitchFamily="18" charset="0"/>
                <a:cs typeface="+mn-cs"/>
              </a:defRPr>
            </a:lvl1pPr>
          </a:lstStyle>
          <a:p>
            <a:pPr>
              <a:defRPr/>
            </a:pPr>
            <a:endParaRPr lang="en-US"/>
          </a:p>
        </p:txBody>
      </p:sp>
      <p:sp>
        <p:nvSpPr>
          <p:cNvPr id="191491" name="Rectangle 3"/>
          <p:cNvSpPr>
            <a:spLocks noGrp="1" noChangeArrowheads="1"/>
          </p:cNvSpPr>
          <p:nvPr>
            <p:ph type="dt" sz="quarter" idx="1"/>
          </p:nvPr>
        </p:nvSpPr>
        <p:spPr bwMode="auto">
          <a:xfrm>
            <a:off x="3983229" y="1"/>
            <a:ext cx="3046379" cy="436506"/>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eaLnBrk="0" hangingPunct="0">
              <a:defRPr sz="1200" b="0">
                <a:solidFill>
                  <a:schemeClr val="tx1"/>
                </a:solidFill>
                <a:latin typeface="Times New Roman" pitchFamily="18" charset="0"/>
                <a:cs typeface="+mn-cs"/>
              </a:defRPr>
            </a:lvl1pPr>
          </a:lstStyle>
          <a:p>
            <a:pPr>
              <a:defRPr/>
            </a:pPr>
            <a:endParaRPr lang="en-US"/>
          </a:p>
        </p:txBody>
      </p:sp>
      <p:sp>
        <p:nvSpPr>
          <p:cNvPr id="191492" name="Rectangle 4"/>
          <p:cNvSpPr>
            <a:spLocks noGrp="1" noChangeArrowheads="1"/>
          </p:cNvSpPr>
          <p:nvPr>
            <p:ph type="ftr" sz="quarter" idx="2"/>
          </p:nvPr>
        </p:nvSpPr>
        <p:spPr bwMode="auto">
          <a:xfrm>
            <a:off x="1" y="8878658"/>
            <a:ext cx="3046380" cy="436506"/>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l" eaLnBrk="0" hangingPunct="0">
              <a:defRPr sz="1200" b="0">
                <a:solidFill>
                  <a:schemeClr val="tx1"/>
                </a:solidFill>
                <a:latin typeface="Times New Roman" pitchFamily="18" charset="0"/>
                <a:cs typeface="+mn-cs"/>
              </a:defRPr>
            </a:lvl1pPr>
          </a:lstStyle>
          <a:p>
            <a:pPr>
              <a:defRPr/>
            </a:pPr>
            <a:endParaRPr lang="en-US"/>
          </a:p>
        </p:txBody>
      </p:sp>
      <p:sp>
        <p:nvSpPr>
          <p:cNvPr id="191493" name="Rectangle 5"/>
          <p:cNvSpPr>
            <a:spLocks noGrp="1" noChangeArrowheads="1"/>
          </p:cNvSpPr>
          <p:nvPr>
            <p:ph type="sldNum" sz="quarter" idx="3"/>
          </p:nvPr>
        </p:nvSpPr>
        <p:spPr bwMode="auto">
          <a:xfrm>
            <a:off x="3983229" y="8878658"/>
            <a:ext cx="3046379" cy="436506"/>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eaLnBrk="0" hangingPunct="0">
              <a:defRPr sz="1200" b="0">
                <a:solidFill>
                  <a:schemeClr val="tx1"/>
                </a:solidFill>
                <a:latin typeface="Times New Roman" pitchFamily="18" charset="0"/>
                <a:cs typeface="+mn-cs"/>
              </a:defRPr>
            </a:lvl1pPr>
          </a:lstStyle>
          <a:p>
            <a:pPr>
              <a:defRPr/>
            </a:pPr>
            <a:fld id="{55D3703B-2829-483D-B21E-58A529E655B7}" type="slidenum">
              <a:rPr lang="en-US"/>
              <a:pPr>
                <a:defRPr/>
              </a:pPr>
              <a:t>‹#›</a:t>
            </a:fld>
            <a:endParaRPr lang="en-US"/>
          </a:p>
        </p:txBody>
      </p:sp>
    </p:spTree>
    <p:extLst>
      <p:ext uri="{BB962C8B-B14F-4D97-AF65-F5344CB8AC3E}">
        <p14:creationId xmlns:p14="http://schemas.microsoft.com/office/powerpoint/2010/main" val="112193956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8-16T15:20:11.602"/>
    </inkml:context>
    <inkml:brush xml:id="br0">
      <inkml:brushProperty name="width" value="0.025" units="cm"/>
      <inkml:brushProperty name="height" value="0.025" units="cm"/>
      <inkml:brushProperty name="ignorePressure" value="1"/>
    </inkml:brush>
  </inkml:definitions>
  <inkml:trace contextRef="#ctx0" brushRef="#br0">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8-16T15:20:21.512"/>
    </inkml:context>
    <inkml:brush xml:id="br0">
      <inkml:brushProperty name="width" value="0.025" units="cm"/>
      <inkml:brushProperty name="height" value="0.025" units="cm"/>
      <inkml:brushProperty name="ignorePressure" value="1"/>
    </inkml:brush>
  </inkml:definitions>
  <inkml:trace contextRef="#ctx0" brushRef="#br0">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8-16T15:20:23.365"/>
    </inkml:context>
    <inkml:brush xml:id="br0">
      <inkml:brushProperty name="width" value="0.025" units="cm"/>
      <inkml:brushProperty name="height" value="0.025" units="cm"/>
      <inkml:brushProperty name="ignorePressure" value="1"/>
    </inkml:brush>
  </inkml:definitions>
  <inkml:trace contextRef="#ctx0" brushRef="#br0">0 1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8-16T15:20:24.113"/>
    </inkml:context>
    <inkml:brush xml:id="br0">
      <inkml:brushProperty name="width" value="0.025" units="cm"/>
      <inkml:brushProperty name="height" value="0.025" units="cm"/>
      <inkml:brushProperty name="ignorePressure" value="1"/>
    </inkml:brush>
  </inkml:definitions>
  <inkml:trace contextRef="#ctx0" brushRef="#br0">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8-16T15:20:13.595"/>
    </inkml:context>
    <inkml:brush xml:id="br0">
      <inkml:brushProperty name="width" value="0.025" units="cm"/>
      <inkml:brushProperty name="height" value="0.025" units="cm"/>
      <inkml:brushProperty name="ignorePressure" value="1"/>
    </inkml:brush>
  </inkml:definitions>
  <inkml:trace contextRef="#ctx0" brushRef="#br0">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8-16T15:20:20.025"/>
    </inkml:context>
    <inkml:brush xml:id="br0">
      <inkml:brushProperty name="width" value="0.025" units="cm"/>
      <inkml:brushProperty name="height" value="0.025" units="cm"/>
      <inkml:brushProperty name="ignorePressure" value="1"/>
    </inkml:brush>
  </inkml:definitions>
  <inkml:trace contextRef="#ctx0" brushRef="#br0">1 1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8-16T15:20:21.512"/>
    </inkml:context>
    <inkml:brush xml:id="br0">
      <inkml:brushProperty name="width" value="0.025" units="cm"/>
      <inkml:brushProperty name="height" value="0.025" units="cm"/>
      <inkml:brushProperty name="ignorePressure" value="1"/>
    </inkml:brush>
  </inkml:definitions>
  <inkml:trace contextRef="#ctx0" brushRef="#br0">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8-16T15:20:23.365"/>
    </inkml:context>
    <inkml:brush xml:id="br0">
      <inkml:brushProperty name="width" value="0.025" units="cm"/>
      <inkml:brushProperty name="height" value="0.025" units="cm"/>
      <inkml:brushProperty name="ignorePressure" value="1"/>
    </inkml:brush>
  </inkml:definitions>
  <inkml:trace contextRef="#ctx0" brushRef="#br0">0 1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8-16T15:20:24.113"/>
    </inkml:context>
    <inkml:brush xml:id="br0">
      <inkml:brushProperty name="width" value="0.025" units="cm"/>
      <inkml:brushProperty name="height" value="0.025" units="cm"/>
      <inkml:brushProperty name="ignorePressure" value="1"/>
    </inkml:brush>
  </inkml:definitions>
  <inkml:trace contextRef="#ctx0" brushRef="#br0">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8-16T15:20:11.602"/>
    </inkml:context>
    <inkml:brush xml:id="br0">
      <inkml:brushProperty name="width" value="0.025" units="cm"/>
      <inkml:brushProperty name="height" value="0.025" units="cm"/>
      <inkml:brushProperty name="ignorePressure" value="1"/>
    </inkml:brush>
  </inkml:definitions>
  <inkml:trace contextRef="#ctx0" brushRef="#br0">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8-16T15:20:13.595"/>
    </inkml:context>
    <inkml:brush xml:id="br0">
      <inkml:brushProperty name="width" value="0.025" units="cm"/>
      <inkml:brushProperty name="height" value="0.025" units="cm"/>
      <inkml:brushProperty name="ignorePressure" value="1"/>
    </inkml:brush>
  </inkml:definitions>
  <inkml:trace contextRef="#ctx0" brushRef="#br0">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8-16T15:20:20.025"/>
    </inkml:context>
    <inkml:brush xml:id="br0">
      <inkml:brushProperty name="width" value="0.025" units="cm"/>
      <inkml:brushProperty name="height" value="0.025" units="cm"/>
      <inkml:brushProperty name="ignorePressure" value="1"/>
    </inkml:brush>
  </inkml:definitions>
  <inkml:trace contextRef="#ctx0" brushRef="#br0">1 1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1"/>
            <a:ext cx="3043127" cy="4653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l" eaLnBrk="0" hangingPunct="0">
              <a:defRPr sz="1200" b="0">
                <a:solidFill>
                  <a:schemeClr val="tx1"/>
                </a:solidFill>
                <a:latin typeface="Times New Roman" pitchFamily="18" charset="0"/>
                <a:cs typeface="+mn-cs"/>
              </a:defRPr>
            </a:lvl1pPr>
          </a:lstStyle>
          <a:p>
            <a:pPr>
              <a:defRPr/>
            </a:pPr>
            <a:endParaRPr lang="hu-HU"/>
          </a:p>
        </p:txBody>
      </p:sp>
      <p:sp>
        <p:nvSpPr>
          <p:cNvPr id="5123" name="Rectangle 3"/>
          <p:cNvSpPr>
            <a:spLocks noGrp="1" noChangeArrowheads="1"/>
          </p:cNvSpPr>
          <p:nvPr>
            <p:ph type="dt" idx="1"/>
          </p:nvPr>
        </p:nvSpPr>
        <p:spPr bwMode="auto">
          <a:xfrm>
            <a:off x="3979976" y="1"/>
            <a:ext cx="3043126" cy="4653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eaLnBrk="0" hangingPunct="0">
              <a:defRPr sz="1200" b="0">
                <a:solidFill>
                  <a:schemeClr val="tx1"/>
                </a:solidFill>
                <a:latin typeface="Times New Roman" pitchFamily="18" charset="0"/>
                <a:cs typeface="+mn-cs"/>
              </a:defRPr>
            </a:lvl1pPr>
          </a:lstStyle>
          <a:p>
            <a:pPr>
              <a:defRPr/>
            </a:pPr>
            <a:endParaRPr lang="hu-HU"/>
          </a:p>
        </p:txBody>
      </p:sp>
      <p:sp>
        <p:nvSpPr>
          <p:cNvPr id="34820"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5222" y="4422656"/>
            <a:ext cx="5152659" cy="419076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hu-HU" noProof="0"/>
              <a:t>Click to edit Master text styles</a:t>
            </a:r>
          </a:p>
          <a:p>
            <a:pPr lvl="1"/>
            <a:r>
              <a:rPr lang="hu-HU" noProof="0"/>
              <a:t>Second level</a:t>
            </a:r>
          </a:p>
          <a:p>
            <a:pPr lvl="2"/>
            <a:r>
              <a:rPr lang="hu-HU" noProof="0"/>
              <a:t>Third level</a:t>
            </a:r>
          </a:p>
          <a:p>
            <a:pPr lvl="3"/>
            <a:r>
              <a:rPr lang="hu-HU" noProof="0"/>
              <a:t>Fourth level</a:t>
            </a:r>
          </a:p>
          <a:p>
            <a:pPr lvl="4"/>
            <a:r>
              <a:rPr lang="hu-HU" noProof="0"/>
              <a:t>Fifth level</a:t>
            </a:r>
          </a:p>
        </p:txBody>
      </p:sp>
      <p:sp>
        <p:nvSpPr>
          <p:cNvPr id="5126" name="Rectangle 6"/>
          <p:cNvSpPr>
            <a:spLocks noGrp="1" noChangeArrowheads="1"/>
          </p:cNvSpPr>
          <p:nvPr>
            <p:ph type="ftr" sz="quarter" idx="4"/>
          </p:nvPr>
        </p:nvSpPr>
        <p:spPr bwMode="auto">
          <a:xfrm>
            <a:off x="1" y="8843798"/>
            <a:ext cx="3043127" cy="46530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l" eaLnBrk="0" hangingPunct="0">
              <a:defRPr sz="1200" b="0">
                <a:solidFill>
                  <a:schemeClr val="tx1"/>
                </a:solidFill>
                <a:latin typeface="Times New Roman" pitchFamily="18" charset="0"/>
                <a:cs typeface="+mn-cs"/>
              </a:defRPr>
            </a:lvl1pPr>
          </a:lstStyle>
          <a:p>
            <a:pPr>
              <a:defRPr/>
            </a:pPr>
            <a:endParaRPr lang="hu-HU"/>
          </a:p>
        </p:txBody>
      </p:sp>
      <p:sp>
        <p:nvSpPr>
          <p:cNvPr id="5127" name="Rectangle 7"/>
          <p:cNvSpPr>
            <a:spLocks noGrp="1" noChangeArrowheads="1"/>
          </p:cNvSpPr>
          <p:nvPr>
            <p:ph type="sldNum" sz="quarter" idx="5"/>
          </p:nvPr>
        </p:nvSpPr>
        <p:spPr bwMode="auto">
          <a:xfrm>
            <a:off x="3979976" y="8843798"/>
            <a:ext cx="3043126" cy="46530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eaLnBrk="0" hangingPunct="0">
              <a:defRPr sz="1200" b="0">
                <a:solidFill>
                  <a:schemeClr val="tx1"/>
                </a:solidFill>
                <a:latin typeface="Times New Roman" pitchFamily="18" charset="0"/>
                <a:cs typeface="+mn-cs"/>
              </a:defRPr>
            </a:lvl1pPr>
          </a:lstStyle>
          <a:p>
            <a:pPr>
              <a:defRPr/>
            </a:pPr>
            <a:fld id="{AD090BF0-B366-4E92-B12B-441B371928F1}" type="slidenum">
              <a:rPr lang="hu-HU"/>
              <a:pPr>
                <a:defRPr/>
              </a:pPr>
              <a:t>‹#›</a:t>
            </a:fld>
            <a:endParaRPr lang="hu-HU"/>
          </a:p>
        </p:txBody>
      </p:sp>
    </p:spTree>
    <p:extLst>
      <p:ext uri="{BB962C8B-B14F-4D97-AF65-F5344CB8AC3E}">
        <p14:creationId xmlns:p14="http://schemas.microsoft.com/office/powerpoint/2010/main" val="13824285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15A57C53-D65E-42D2-8703-754404A34262}" type="slidenum">
              <a:rPr lang="hu-HU" altLang="fr-FR">
                <a:solidFill>
                  <a:srgbClr val="000000"/>
                </a:solidFill>
                <a:latin typeface="Times New Roman" panose="02020603050405020304" pitchFamily="18" charset="0"/>
              </a:rPr>
              <a:pPr eaLnBrk="1"/>
              <a:t>1</a:t>
            </a:fld>
            <a:endParaRPr lang="hu-HU" altLang="fr-FR" dirty="0">
              <a:solidFill>
                <a:srgbClr val="000000"/>
              </a:solidFill>
              <a:latin typeface="Times New Roman" panose="02020603050405020304" pitchFamily="18" charset="0"/>
            </a:endParaRPr>
          </a:p>
        </p:txBody>
      </p:sp>
      <p:sp>
        <p:nvSpPr>
          <p:cNvPr id="13315" name="Rectangle 1"/>
          <p:cNvSpPr>
            <a:spLocks noGrp="1" noRot="1" noChangeAspect="1" noChangeArrowheads="1" noTextEdit="1"/>
          </p:cNvSpPr>
          <p:nvPr>
            <p:ph type="sldImg"/>
          </p:nvPr>
        </p:nvSpPr>
        <p:spPr>
          <a:xfrm>
            <a:off x="1184275" y="698500"/>
            <a:ext cx="4654550" cy="34909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a:spLocks noGrp="1" noChangeArrowheads="1"/>
          </p:cNvSpPr>
          <p:nvPr>
            <p:ph type="body" idx="1"/>
          </p:nvPr>
        </p:nvSpPr>
        <p:spPr>
          <a:xfrm>
            <a:off x="701663" y="4423117"/>
            <a:ext cx="5618156" cy="418946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215900" indent="-214313" eaLnBrk="1">
              <a:spcBef>
                <a:spcPct val="0"/>
              </a:spcBef>
              <a:tabLst>
                <a:tab pos="723900" algn="l"/>
                <a:tab pos="1447800" algn="l"/>
                <a:tab pos="2171700" algn="l"/>
                <a:tab pos="2895600" algn="l"/>
                <a:tab pos="3619500" algn="l"/>
                <a:tab pos="4343400" algn="l"/>
                <a:tab pos="5067300" algn="l"/>
              </a:tabLst>
            </a:pPr>
            <a:endParaRPr lang="hu-HU" altLang="fr-FR" sz="2000" dirty="0">
              <a:latin typeface="Arial" panose="020B0604020202020204" pitchFamily="34" charset="0"/>
              <a:ea typeface="Microsoft YaHei" panose="020B0503020204020204" pitchFamily="34" charset="-122"/>
            </a:endParaRPr>
          </a:p>
        </p:txBody>
      </p:sp>
      <p:sp>
        <p:nvSpPr>
          <p:cNvPr id="13317" name="Text Box 3"/>
          <p:cNvSpPr txBox="1">
            <a:spLocks noChangeArrowheads="1"/>
          </p:cNvSpPr>
          <p:nvPr/>
        </p:nvSpPr>
        <p:spPr bwMode="auto">
          <a:xfrm>
            <a:off x="3977703" y="8843276"/>
            <a:ext cx="3043776" cy="465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lnSpc>
                <a:spcPct val="100000"/>
              </a:lnSpc>
            </a:pPr>
            <a:fld id="{B2D7E5EB-D1DF-42CA-ACCB-E71463CC809D}" type="slidenum">
              <a:rPr lang="hu-HU" altLang="fr-FR" sz="2400">
                <a:solidFill>
                  <a:srgbClr val="000000"/>
                </a:solidFill>
              </a:rPr>
              <a:pPr eaLnBrk="1">
                <a:lnSpc>
                  <a:spcPct val="100000"/>
                </a:lnSpc>
              </a:pPr>
              <a:t>1</a:t>
            </a:fld>
            <a:endParaRPr lang="hu-HU" altLang="fr-FR" sz="2400" dirty="0">
              <a:solidFill>
                <a:srgbClr val="000000"/>
              </a:solidFill>
            </a:endParaRPr>
          </a:p>
        </p:txBody>
      </p:sp>
    </p:spTree>
    <p:extLst>
      <p:ext uri="{BB962C8B-B14F-4D97-AF65-F5344CB8AC3E}">
        <p14:creationId xmlns:p14="http://schemas.microsoft.com/office/powerpoint/2010/main" val="2409063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a:t>Compassion- neither saintly nor a feeling of guilt</a:t>
            </a:r>
          </a:p>
          <a:p>
            <a:r>
              <a:rPr lang="hu-HU"/>
              <a:t>______________________________________________</a:t>
            </a:r>
          </a:p>
          <a:p>
            <a:r>
              <a:rPr lang="hu-HU"/>
              <a:t>Arguments: </a:t>
            </a:r>
          </a:p>
          <a:p>
            <a:r>
              <a:rPr lang="hu-HU"/>
              <a:t>Arendt: if a system  fails for some we have shared obligations.</a:t>
            </a:r>
          </a:p>
          <a:p>
            <a:r>
              <a:rPr lang="hu-HU"/>
              <a:t>Arguments against unlimited global obl</a:t>
            </a:r>
          </a:p>
          <a:p>
            <a:r>
              <a:rPr lang="hu-HU"/>
              <a:t>Matthew Gibney: duty to assist as long as costs are low</a:t>
            </a:r>
            <a:br>
              <a:rPr lang="hu-HU"/>
            </a:br>
            <a:r>
              <a:rPr lang="hu-HU"/>
              <a:t>Michael Walzer: treshold is cultural preservation</a:t>
            </a:r>
          </a:p>
          <a:p>
            <a:r>
              <a:rPr lang="hu-HU"/>
              <a:t>Seyla benhabib: capacity of democratic process to accept integration</a:t>
            </a:r>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10</a:t>
            </a:fld>
            <a:endParaRPr lang="hu-HU"/>
          </a:p>
        </p:txBody>
      </p:sp>
    </p:spTree>
    <p:extLst>
      <p:ext uri="{BB962C8B-B14F-4D97-AF65-F5344CB8AC3E}">
        <p14:creationId xmlns:p14="http://schemas.microsoft.com/office/powerpoint/2010/main" val="3086671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1382713" y="563563"/>
            <a:ext cx="4656137" cy="3490912"/>
          </a:xfrm>
        </p:spPr>
      </p:sp>
      <p:sp>
        <p:nvSpPr>
          <p:cNvPr id="3" name="Jegyzetek helye 2"/>
          <p:cNvSpPr>
            <a:spLocks noGrp="1"/>
          </p:cNvSpPr>
          <p:nvPr>
            <p:ph type="body" idx="1"/>
          </p:nvPr>
        </p:nvSpPr>
        <p:spPr/>
        <p:txBody>
          <a:bodyPr/>
          <a:lstStyle/>
          <a:p>
            <a:r>
              <a:rPr lang="hu-HU"/>
              <a:t>Singer has a stronger formulation too, where only a </a:t>
            </a:r>
            <a:r>
              <a:rPr lang="hu-HU" b="1"/>
              <a:t>comparable</a:t>
            </a:r>
            <a:r>
              <a:rPr lang="hu-HU"/>
              <a:t> moral sacrifice would justify inaction. In the milder version „anything morally significant” is enough to justify inaction</a:t>
            </a:r>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11</a:t>
            </a:fld>
            <a:endParaRPr lang="hu-HU"/>
          </a:p>
        </p:txBody>
      </p:sp>
    </p:spTree>
    <p:extLst>
      <p:ext uri="{BB962C8B-B14F-4D97-AF65-F5344CB8AC3E}">
        <p14:creationId xmlns:p14="http://schemas.microsoft.com/office/powerpoint/2010/main" val="709835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12</a:t>
            </a:fld>
            <a:endParaRPr lang="hu-HU"/>
          </a:p>
        </p:txBody>
      </p:sp>
    </p:spTree>
    <p:extLst>
      <p:ext uri="{BB962C8B-B14F-4D97-AF65-F5344CB8AC3E}">
        <p14:creationId xmlns:p14="http://schemas.microsoft.com/office/powerpoint/2010/main" val="3337945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a:t>Erskine, Toni. 2001. “Assigning Responsibilities to Institutional Moral Agents: The Case of</a:t>
            </a:r>
          </a:p>
          <a:p>
            <a:r>
              <a:rPr lang="en-GB"/>
              <a:t>States and ‘Quasi-States.” Ethics &amp; International Affairs 15(2):67–85.</a:t>
            </a:r>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13</a:t>
            </a:fld>
            <a:endParaRPr lang="hu-HU"/>
          </a:p>
        </p:txBody>
      </p:sp>
    </p:spTree>
    <p:extLst>
      <p:ext uri="{BB962C8B-B14F-4D97-AF65-F5344CB8AC3E}">
        <p14:creationId xmlns:p14="http://schemas.microsoft.com/office/powerpoint/2010/main" val="32168153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14</a:t>
            </a:fld>
            <a:endParaRPr lang="hu-HU"/>
          </a:p>
        </p:txBody>
      </p:sp>
    </p:spTree>
    <p:extLst>
      <p:ext uri="{BB962C8B-B14F-4D97-AF65-F5344CB8AC3E}">
        <p14:creationId xmlns:p14="http://schemas.microsoft.com/office/powerpoint/2010/main" val="303210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a:t>Andrew E. Shacknove: Who is a refugee?</a:t>
            </a:r>
            <a:br>
              <a:rPr lang="hu-HU"/>
            </a:br>
            <a:r>
              <a:rPr lang="hu-HU"/>
              <a:t>Ethics, col. 95, January 1985, quote from p. 278</a:t>
            </a:r>
          </a:p>
          <a:p>
            <a:endParaRPr lang="hu-HU"/>
          </a:p>
          <a:p>
            <a:endParaRPr lang="hu-HU"/>
          </a:p>
          <a:p>
            <a:endParaRPr lang="hu-HU"/>
          </a:p>
          <a:p>
            <a:endParaRPr lang="hu-HU"/>
          </a:p>
          <a:p>
            <a:endParaRPr lang="hu-HU"/>
          </a:p>
          <a:p>
            <a:endParaRPr lang="hu-HU"/>
          </a:p>
          <a:p>
            <a:r>
              <a:rPr lang="hu-HU"/>
              <a:t>Alexander  Betts: </a:t>
            </a:r>
            <a:r>
              <a:rPr lang="en-GB"/>
              <a:t>Survival Migration:</a:t>
            </a:r>
            <a:r>
              <a:rPr lang="hu-HU"/>
              <a:t> </a:t>
            </a:r>
            <a:r>
              <a:rPr lang="en-GB" b="1"/>
              <a:t>A </a:t>
            </a:r>
            <a:r>
              <a:rPr lang="en-GB"/>
              <a:t>New Protection Framework</a:t>
            </a:r>
            <a:br>
              <a:rPr lang="hu-HU"/>
            </a:br>
            <a:r>
              <a:rPr lang="en-GB"/>
              <a:t>16 Global Governance 361 2010</a:t>
            </a:r>
            <a:endParaRPr lang="hu-HU"/>
          </a:p>
          <a:p>
            <a:r>
              <a:rPr lang="en-US"/>
              <a:t>Heaven Crawley &amp; Dimitris Skleparis (2018) Refugees, migrants, neither, both:</a:t>
            </a:r>
            <a:r>
              <a:rPr lang="hu-HU"/>
              <a:t> </a:t>
            </a:r>
            <a:r>
              <a:rPr lang="en-US"/>
              <a:t>categorical fetishism and the politics of bounding in Europe’s ‘migration crisis’, Journal of Ethnic</a:t>
            </a:r>
            <a:r>
              <a:rPr lang="hu-HU"/>
              <a:t> </a:t>
            </a:r>
            <a:r>
              <a:rPr lang="en-US"/>
              <a:t>and Migration Studies, 44:1, 48-64, DOI: 10.1080/1369183X.2017.1348224</a:t>
            </a:r>
          </a:p>
          <a:p>
            <a:r>
              <a:rPr lang="en-US"/>
              <a:t>To link to this article: https://doi.org/10.1080/1369183X.2017.1348224</a:t>
            </a:r>
            <a:endParaRPr lang="en-GB"/>
          </a:p>
        </p:txBody>
      </p:sp>
      <p:sp>
        <p:nvSpPr>
          <p:cNvPr id="4" name="Dia számának helye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D090BF0-B366-4E92-B12B-441B371928F1}" type="slidenum">
              <a:rPr kumimoji="0" lang="hu-HU"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hu-HU"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5" name="Kép 4">
            <a:extLst>
              <a:ext uri="{FF2B5EF4-FFF2-40B4-BE49-F238E27FC236}">
                <a16:creationId xmlns:a16="http://schemas.microsoft.com/office/drawing/2014/main" id="{3115D0C7-76D2-4949-88BF-2327D1F67A71}"/>
              </a:ext>
            </a:extLst>
          </p:cNvPr>
          <p:cNvPicPr>
            <a:picLocks noChangeAspect="1"/>
          </p:cNvPicPr>
          <p:nvPr/>
        </p:nvPicPr>
        <p:blipFill>
          <a:blip r:embed="rId3"/>
          <a:stretch>
            <a:fillRect/>
          </a:stretch>
        </p:blipFill>
        <p:spPr>
          <a:xfrm>
            <a:off x="1236900" y="4989886"/>
            <a:ext cx="4299641" cy="1100772"/>
          </a:xfrm>
          <a:prstGeom prst="rect">
            <a:avLst/>
          </a:prstGeom>
        </p:spPr>
      </p:pic>
    </p:spTree>
    <p:extLst>
      <p:ext uri="{BB962C8B-B14F-4D97-AF65-F5344CB8AC3E}">
        <p14:creationId xmlns:p14="http://schemas.microsoft.com/office/powerpoint/2010/main" val="17361797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a:t>Gibney, 2004:  he acknowledges that states may limit entry places in order to maintain a welfare state and to protect the values of a liberal democratic state. </a:t>
            </a:r>
            <a:br>
              <a:rPr lang="hu-HU"/>
            </a:br>
            <a:r>
              <a:rPr lang="hu-HU"/>
              <a:t>If there are limited places then choce must be made.</a:t>
            </a:r>
          </a:p>
          <a:p>
            <a:r>
              <a:rPr lang="hu-HU"/>
              <a:t>Refugees can not be assisted at homes, others, who would also come, can. So prefer refugees over the other neeedy (2004, p. 83 -4)</a:t>
            </a:r>
            <a:endParaRPr lang="en-GB"/>
          </a:p>
        </p:txBody>
      </p:sp>
      <p:sp>
        <p:nvSpPr>
          <p:cNvPr id="4" name="Dia számának helye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D090BF0-B366-4E92-B12B-441B371928F1}" type="slidenum">
              <a:rPr kumimoji="0" lang="hu-HU"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hu-HU"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475910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a:t>„</a:t>
            </a:r>
            <a:r>
              <a:rPr lang="en-US"/>
              <a:t>It is important to bear in mind that in its jurisprudence the Court has interpreted</a:t>
            </a:r>
            <a:r>
              <a:rPr lang="hu-HU"/>
              <a:t> </a:t>
            </a:r>
            <a:r>
              <a:rPr lang="en-US"/>
              <a:t>the inclusion of “other status” among the grounds of prohibited discrimination</a:t>
            </a:r>
            <a:r>
              <a:rPr lang="hu-HU"/>
              <a:t> </a:t>
            </a:r>
            <a:r>
              <a:rPr lang="en-US"/>
              <a:t>as including discrimination on the basis of nationality:</a:t>
            </a:r>
            <a:r>
              <a:rPr lang="hu-HU"/>
              <a:t> </a:t>
            </a:r>
            <a:r>
              <a:rPr lang="en-US"/>
              <a:t>According to the Court’s case-law, a difference of treatment is discriminatory, for</a:t>
            </a:r>
            <a:r>
              <a:rPr lang="hu-HU"/>
              <a:t> </a:t>
            </a:r>
            <a:r>
              <a:rPr lang="en-US"/>
              <a:t>the purposes of Article 14 (art. 14), if it ‘has no objective and reasonable justification’,</a:t>
            </a:r>
            <a:r>
              <a:rPr lang="hu-HU"/>
              <a:t> </a:t>
            </a:r>
            <a:r>
              <a:rPr lang="en-US"/>
              <a:t>that is, if it does not pursue a ‘legitimate aim’ or if there is not a ‘reasonable</a:t>
            </a:r>
            <a:r>
              <a:rPr lang="hu-HU"/>
              <a:t>  </a:t>
            </a:r>
            <a:r>
              <a:rPr lang="en-US"/>
              <a:t>relationship of proportionality between the means employed and the aim sought to</a:t>
            </a:r>
            <a:r>
              <a:rPr lang="hu-HU"/>
              <a:t> </a:t>
            </a:r>
            <a:r>
              <a:rPr lang="en-US"/>
              <a:t>be realised’. Moreover the Contracting States enjoy a certain margin of appreciation</a:t>
            </a:r>
            <a:r>
              <a:rPr lang="hu-HU"/>
              <a:t> </a:t>
            </a:r>
            <a:r>
              <a:rPr lang="en-US"/>
              <a:t>in assessing whether and to what extent differences in otherwise similar situations</a:t>
            </a:r>
            <a:r>
              <a:rPr lang="hu-HU"/>
              <a:t> </a:t>
            </a:r>
            <a:r>
              <a:rPr lang="en-US"/>
              <a:t>justify a different treatment. However, very weighty reasons would have to be put</a:t>
            </a:r>
            <a:r>
              <a:rPr lang="hu-HU"/>
              <a:t> </a:t>
            </a:r>
            <a:r>
              <a:rPr lang="en-US"/>
              <a:t>forward before the Court could regard a difference of treatment based exclusively</a:t>
            </a:r>
            <a:r>
              <a:rPr lang="hu-HU"/>
              <a:t> </a:t>
            </a:r>
            <a:r>
              <a:rPr lang="en-US"/>
              <a:t>on the ground of nationality as compatible with the Convention (paragraph 42)</a:t>
            </a:r>
            <a:r>
              <a:rPr lang="hu-HU"/>
              <a:t>53”</a:t>
            </a:r>
          </a:p>
          <a:p>
            <a:endParaRPr lang="hu-HU"/>
          </a:p>
          <a:p>
            <a:r>
              <a:rPr lang="en-GB"/>
              <a:t>53</a:t>
            </a:r>
            <a:r>
              <a:rPr lang="en-GB" i="1"/>
              <a:t>. Gaygusuz v. Austria, </a:t>
            </a:r>
            <a:r>
              <a:rPr lang="en-GB"/>
              <a:t>16 September 1996, application number 17371/90.</a:t>
            </a:r>
            <a:r>
              <a:rPr lang="hu-HU"/>
              <a:t> </a:t>
            </a:r>
          </a:p>
          <a:p>
            <a:r>
              <a:rPr lang="en-US"/>
              <a:t>The right to leave a country</a:t>
            </a:r>
          </a:p>
          <a:p>
            <a:r>
              <a:rPr lang="en-GB"/>
              <a:t>Issue Paper</a:t>
            </a:r>
            <a:r>
              <a:rPr lang="hu-HU"/>
              <a:t> </a:t>
            </a:r>
            <a:r>
              <a:rPr lang="en-US"/>
              <a:t>by the Council of Europe</a:t>
            </a:r>
            <a:r>
              <a:rPr lang="hu-HU"/>
              <a:t> </a:t>
            </a:r>
            <a:r>
              <a:rPr lang="en-GB"/>
              <a:t>Commissioner for Human Rights</a:t>
            </a:r>
          </a:p>
          <a:p>
            <a:r>
              <a:rPr lang="en-GB"/>
              <a:t>Council of Europe</a:t>
            </a:r>
            <a:r>
              <a:rPr lang="hu-HU"/>
              <a:t>, p. 38</a:t>
            </a:r>
            <a:endParaRPr lang="en-GB"/>
          </a:p>
          <a:p>
            <a:endParaRPr lang="en-GB"/>
          </a:p>
        </p:txBody>
      </p:sp>
      <p:sp>
        <p:nvSpPr>
          <p:cNvPr id="4" name="Dia számának helye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D090BF0-B366-4E92-B12B-441B371928F1}" type="slidenum">
              <a:rPr kumimoji="0" lang="hu-HU"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hu-HU"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1878673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18</a:t>
            </a:fld>
            <a:endParaRPr lang="hu-HU"/>
          </a:p>
        </p:txBody>
      </p:sp>
    </p:spTree>
    <p:extLst>
      <p:ext uri="{BB962C8B-B14F-4D97-AF65-F5344CB8AC3E}">
        <p14:creationId xmlns:p14="http://schemas.microsoft.com/office/powerpoint/2010/main" val="26973585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a:t>Protection is defined by the International Committee of the Red Cross (ICRC), and adopted by the Inter-Agency Standing Committee (IASC), as: “All activities aimed at obtaining full respect for the rights of the individual in accordance with the letter and the spirit of the relevant bodies of law (international human rights, humanitarian law and refugee law).”</a:t>
            </a:r>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19</a:t>
            </a:fld>
            <a:endParaRPr lang="hu-HU"/>
          </a:p>
        </p:txBody>
      </p:sp>
    </p:spTree>
    <p:extLst>
      <p:ext uri="{BB962C8B-B14F-4D97-AF65-F5344CB8AC3E}">
        <p14:creationId xmlns:p14="http://schemas.microsoft.com/office/powerpoint/2010/main" val="1109821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10"/>
          </p:nvPr>
        </p:nvSpPr>
        <p:spPr/>
        <p:txBody>
          <a:bodyPr/>
          <a:lstStyle/>
          <a:p>
            <a:pPr>
              <a:defRPr/>
            </a:pPr>
            <a:fld id="{AD090BF0-B366-4E92-B12B-441B371928F1}" type="slidenum">
              <a:rPr lang="hu-HU" smtClean="0"/>
              <a:pPr>
                <a:defRPr/>
              </a:pPr>
              <a:t>2</a:t>
            </a:fld>
            <a:endParaRPr lang="hu-HU" dirty="0"/>
          </a:p>
        </p:txBody>
      </p:sp>
    </p:spTree>
    <p:extLst>
      <p:ext uri="{BB962C8B-B14F-4D97-AF65-F5344CB8AC3E}">
        <p14:creationId xmlns:p14="http://schemas.microsoft.com/office/powerpoint/2010/main" val="19150622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20</a:t>
            </a:fld>
            <a:endParaRPr lang="hu-HU"/>
          </a:p>
        </p:txBody>
      </p:sp>
    </p:spTree>
    <p:extLst>
      <p:ext uri="{BB962C8B-B14F-4D97-AF65-F5344CB8AC3E}">
        <p14:creationId xmlns:p14="http://schemas.microsoft.com/office/powerpoint/2010/main" val="30939324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b="1"/>
              <a:t>considering </a:t>
            </a:r>
            <a:r>
              <a:rPr lang="en-US"/>
              <a:t>that the grant of asylum may place unduly heavy burdens on</a:t>
            </a:r>
          </a:p>
          <a:p>
            <a:r>
              <a:rPr lang="en-US"/>
              <a:t>certain countries, and that a satisfactory solution of a problem of which the</a:t>
            </a:r>
          </a:p>
          <a:p>
            <a:r>
              <a:rPr lang="en-US"/>
              <a:t>United Nations has recognized the international scope and nature cannot</a:t>
            </a:r>
          </a:p>
          <a:p>
            <a:r>
              <a:rPr lang="en-US"/>
              <a:t>therefore be achieved without international co-operation,</a:t>
            </a:r>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21</a:t>
            </a:fld>
            <a:endParaRPr lang="hu-HU"/>
          </a:p>
        </p:txBody>
      </p:sp>
    </p:spTree>
    <p:extLst>
      <p:ext uri="{BB962C8B-B14F-4D97-AF65-F5344CB8AC3E}">
        <p14:creationId xmlns:p14="http://schemas.microsoft.com/office/powerpoint/2010/main" val="17310320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a:t>78. We urge States that have not yet established resettlement programmes to consider doing so at the earliest opportunity. Those which have already done so are encouraged to consider increasing the size of their programmes. It is our aim to provide resettlement places and other legal pathways for admission on a scale that would enable the annual resettlement needs identified by the Office of the United Nations High Commissioner for Refugees to be met. </a:t>
            </a:r>
          </a:p>
          <a:p>
            <a:r>
              <a:rPr lang="en-US"/>
              <a:t>79. We will consider the expansion of existing humanitarian admission programmes, possible temporary evacuation programmes, including evacuation for medical reasons, flexible arrangements to assist family reunification, private sponsorship for individual refugees and opportunities for labour mobility for refugees, including through private sector partnerships, and for education, such as scholarships and student visas. </a:t>
            </a:r>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22</a:t>
            </a:fld>
            <a:endParaRPr lang="hu-HU"/>
          </a:p>
        </p:txBody>
      </p:sp>
    </p:spTree>
    <p:extLst>
      <p:ext uri="{BB962C8B-B14F-4D97-AF65-F5344CB8AC3E}">
        <p14:creationId xmlns:p14="http://schemas.microsoft.com/office/powerpoint/2010/main" val="36627769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a:t>Hathaway and Neve in 1997 already justifying their proposal for the temprary regional protection with the unwillingness of the global North to admit refugees</a:t>
            </a:r>
          </a:p>
          <a:p>
            <a:endParaRPr lang="hu-HU"/>
          </a:p>
          <a:p>
            <a:r>
              <a:rPr lang="hu-HU"/>
              <a:t>Hathawy and Neve also assume interest-convergence communities, that include remote countries</a:t>
            </a:r>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23</a:t>
            </a:fld>
            <a:endParaRPr lang="hu-HU"/>
          </a:p>
        </p:txBody>
      </p:sp>
    </p:spTree>
    <p:extLst>
      <p:ext uri="{BB962C8B-B14F-4D97-AF65-F5344CB8AC3E}">
        <p14:creationId xmlns:p14="http://schemas.microsoft.com/office/powerpoint/2010/main" val="14918561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24</a:t>
            </a:fld>
            <a:endParaRPr lang="hu-HU"/>
          </a:p>
        </p:txBody>
      </p:sp>
    </p:spTree>
    <p:extLst>
      <p:ext uri="{BB962C8B-B14F-4D97-AF65-F5344CB8AC3E}">
        <p14:creationId xmlns:p14="http://schemas.microsoft.com/office/powerpoint/2010/main" val="23902009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25</a:t>
            </a:fld>
            <a:endParaRPr lang="hu-HU"/>
          </a:p>
        </p:txBody>
      </p:sp>
    </p:spTree>
    <p:extLst>
      <p:ext uri="{BB962C8B-B14F-4D97-AF65-F5344CB8AC3E}">
        <p14:creationId xmlns:p14="http://schemas.microsoft.com/office/powerpoint/2010/main" val="38411222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a:t>DHL </a:t>
            </a:r>
            <a:r>
              <a:rPr lang="en-US"/>
              <a:t>500 flights per day from 250 dedicated aircraft </a:t>
            </a:r>
            <a:r>
              <a:rPr lang="hu-HU"/>
              <a:t> </a:t>
            </a:r>
          </a:p>
          <a:p>
            <a:r>
              <a:rPr lang="hu-HU"/>
              <a:t>500 flights 150 000 humans in an aircraft with 300 capacity</a:t>
            </a:r>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28</a:t>
            </a:fld>
            <a:endParaRPr lang="hu-HU"/>
          </a:p>
        </p:txBody>
      </p:sp>
    </p:spTree>
    <p:extLst>
      <p:ext uri="{BB962C8B-B14F-4D97-AF65-F5344CB8AC3E}">
        <p14:creationId xmlns:p14="http://schemas.microsoft.com/office/powerpoint/2010/main" val="19184154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29</a:t>
            </a:fld>
            <a:endParaRPr lang="hu-HU"/>
          </a:p>
        </p:txBody>
      </p:sp>
    </p:spTree>
    <p:extLst>
      <p:ext uri="{BB962C8B-B14F-4D97-AF65-F5344CB8AC3E}">
        <p14:creationId xmlns:p14="http://schemas.microsoft.com/office/powerpoint/2010/main" val="23615673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30</a:t>
            </a:fld>
            <a:endParaRPr lang="hu-HU"/>
          </a:p>
        </p:txBody>
      </p:sp>
    </p:spTree>
    <p:extLst>
      <p:ext uri="{BB962C8B-B14F-4D97-AF65-F5344CB8AC3E}">
        <p14:creationId xmlns:p14="http://schemas.microsoft.com/office/powerpoint/2010/main" val="37770529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31</a:t>
            </a:fld>
            <a:endParaRPr lang="hu-HU"/>
          </a:p>
        </p:txBody>
      </p:sp>
    </p:spTree>
    <p:extLst>
      <p:ext uri="{BB962C8B-B14F-4D97-AF65-F5344CB8AC3E}">
        <p14:creationId xmlns:p14="http://schemas.microsoft.com/office/powerpoint/2010/main" val="3880931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3</a:t>
            </a:fld>
            <a:endParaRPr lang="hu-HU"/>
          </a:p>
        </p:txBody>
      </p:sp>
    </p:spTree>
    <p:extLst>
      <p:ext uri="{BB962C8B-B14F-4D97-AF65-F5344CB8AC3E}">
        <p14:creationId xmlns:p14="http://schemas.microsoft.com/office/powerpoint/2010/main" val="11975064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a:t>„</a:t>
            </a:r>
            <a:r>
              <a:rPr lang="en-US"/>
              <a:t>The concept of ‘absorption capacity’ </a:t>
            </a:r>
            <a:r>
              <a:rPr lang="hu-HU"/>
              <a:t>… </a:t>
            </a:r>
            <a:r>
              <a:rPr lang="en-US"/>
              <a:t>has been used to explore a ‘society’s capacity to absorb immigrants’80 or ‘the extent to which a receiving community is willing and able to absorb [immigrants]’81, it is difficult to define exactly what the term entails. Different stakeholders can have diverse experiences of the society’s absorption capacity, and in research on migration the term is often left undefined. In the EU, there is no official definition of absorption capacity, and it is arguably problematic that it ‘is being used in official texts of the EU, whose language should have precise legal, economic or political meaning’.82</a:t>
            </a:r>
            <a:r>
              <a:rPr lang="hu-HU"/>
              <a:t>”</a:t>
            </a:r>
          </a:p>
          <a:p>
            <a:r>
              <a:rPr lang="hu-HU"/>
              <a:t>Marta Bivand Erdal Jørgen Carling Cindy Horst Cathrine Talleraas : Defining SustainableMigration  PRIO, 2018 </a:t>
            </a:r>
          </a:p>
        </p:txBody>
      </p:sp>
      <p:sp>
        <p:nvSpPr>
          <p:cNvPr id="4" name="Dia számának helye 3"/>
          <p:cNvSpPr>
            <a:spLocks noGrp="1"/>
          </p:cNvSpPr>
          <p:nvPr>
            <p:ph type="sldNum" sz="quarter" idx="10"/>
          </p:nvPr>
        </p:nvSpPr>
        <p:spPr/>
        <p:txBody>
          <a:bodyPr/>
          <a:lstStyle/>
          <a:p>
            <a:pPr>
              <a:defRPr/>
            </a:pPr>
            <a:fld id="{AD090BF0-B366-4E92-B12B-441B371928F1}" type="slidenum">
              <a:rPr lang="hu-HU" smtClean="0"/>
              <a:pPr>
                <a:defRPr/>
              </a:pPr>
              <a:t>32</a:t>
            </a:fld>
            <a:endParaRPr lang="hu-HU"/>
          </a:p>
        </p:txBody>
      </p:sp>
    </p:spTree>
    <p:extLst>
      <p:ext uri="{BB962C8B-B14F-4D97-AF65-F5344CB8AC3E}">
        <p14:creationId xmlns:p14="http://schemas.microsoft.com/office/powerpoint/2010/main" val="12681772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pPr>
              <a:defRPr/>
            </a:pPr>
            <a:fld id="{AD090BF0-B366-4E92-B12B-441B371928F1}" type="slidenum">
              <a:rPr lang="hu-HU" smtClean="0"/>
              <a:pPr>
                <a:defRPr/>
              </a:pPr>
              <a:t>33</a:t>
            </a:fld>
            <a:endParaRPr lang="hu-HU"/>
          </a:p>
        </p:txBody>
      </p:sp>
    </p:spTree>
    <p:extLst>
      <p:ext uri="{BB962C8B-B14F-4D97-AF65-F5344CB8AC3E}">
        <p14:creationId xmlns:p14="http://schemas.microsoft.com/office/powerpoint/2010/main" val="16345091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34</a:t>
            </a:fld>
            <a:endParaRPr lang="hu-HU"/>
          </a:p>
        </p:txBody>
      </p:sp>
    </p:spTree>
    <p:extLst>
      <p:ext uri="{BB962C8B-B14F-4D97-AF65-F5344CB8AC3E}">
        <p14:creationId xmlns:p14="http://schemas.microsoft.com/office/powerpoint/2010/main" val="41923938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s-ES"/>
              <a:t>Gerrit Jan van Heuven Goedhart, »The Problem of Refugees«, </a:t>
            </a:r>
            <a:r>
              <a:rPr lang="es-ES" i="1"/>
              <a:t>Hague Academy of International Law </a:t>
            </a:r>
            <a:r>
              <a:rPr lang="hu-HU" i="1"/>
              <a:t>Recueil Des Cours, Collected Courses</a:t>
            </a:r>
            <a:r>
              <a:rPr lang="hu-HU"/>
              <a:t>, Vol. 82, 1953, </a:t>
            </a:r>
            <a:r>
              <a:rPr lang="es-ES"/>
              <a:t>p. 265.</a:t>
            </a:r>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35</a:t>
            </a:fld>
            <a:endParaRPr lang="hu-HU"/>
          </a:p>
        </p:txBody>
      </p:sp>
    </p:spTree>
    <p:extLst>
      <p:ext uri="{BB962C8B-B14F-4D97-AF65-F5344CB8AC3E}">
        <p14:creationId xmlns:p14="http://schemas.microsoft.com/office/powerpoint/2010/main" val="13734061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36</a:t>
            </a:fld>
            <a:endParaRPr lang="hu-HU"/>
          </a:p>
        </p:txBody>
      </p:sp>
    </p:spTree>
    <p:extLst>
      <p:ext uri="{BB962C8B-B14F-4D97-AF65-F5344CB8AC3E}">
        <p14:creationId xmlns:p14="http://schemas.microsoft.com/office/powerpoint/2010/main" val="5939076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37</a:t>
            </a:fld>
            <a:endParaRPr lang="hu-HU"/>
          </a:p>
        </p:txBody>
      </p:sp>
    </p:spTree>
    <p:extLst>
      <p:ext uri="{BB962C8B-B14F-4D97-AF65-F5344CB8AC3E}">
        <p14:creationId xmlns:p14="http://schemas.microsoft.com/office/powerpoint/2010/main" val="997342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4</a:t>
            </a:fld>
            <a:endParaRPr lang="hu-HU"/>
          </a:p>
        </p:txBody>
      </p:sp>
    </p:spTree>
    <p:extLst>
      <p:ext uri="{BB962C8B-B14F-4D97-AF65-F5344CB8AC3E}">
        <p14:creationId xmlns:p14="http://schemas.microsoft.com/office/powerpoint/2010/main" val="3206402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5</a:t>
            </a:fld>
            <a:endParaRPr lang="hu-HU"/>
          </a:p>
        </p:txBody>
      </p:sp>
    </p:spTree>
    <p:extLst>
      <p:ext uri="{BB962C8B-B14F-4D97-AF65-F5344CB8AC3E}">
        <p14:creationId xmlns:p14="http://schemas.microsoft.com/office/powerpoint/2010/main" val="1517498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6</a:t>
            </a:fld>
            <a:endParaRPr lang="hu-HU"/>
          </a:p>
        </p:txBody>
      </p:sp>
    </p:spTree>
    <p:extLst>
      <p:ext uri="{BB962C8B-B14F-4D97-AF65-F5344CB8AC3E}">
        <p14:creationId xmlns:p14="http://schemas.microsoft.com/office/powerpoint/2010/main" val="4069548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7</a:t>
            </a:fld>
            <a:endParaRPr lang="hu-HU"/>
          </a:p>
        </p:txBody>
      </p:sp>
    </p:spTree>
    <p:extLst>
      <p:ext uri="{BB962C8B-B14F-4D97-AF65-F5344CB8AC3E}">
        <p14:creationId xmlns:p14="http://schemas.microsoft.com/office/powerpoint/2010/main" val="2899460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8</a:t>
            </a:fld>
            <a:endParaRPr lang="hu-HU"/>
          </a:p>
        </p:txBody>
      </p:sp>
    </p:spTree>
    <p:extLst>
      <p:ext uri="{BB962C8B-B14F-4D97-AF65-F5344CB8AC3E}">
        <p14:creationId xmlns:p14="http://schemas.microsoft.com/office/powerpoint/2010/main" val="2093978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a:t>Gibney,  2004, p  For communitarians States are representatives  of communities of citizens and as such „are morally justified in enacting entrance policies that privilege   the interests of their members” Communitarians have „mostly ignored the issue of responsibilities  of states to refugees…” p. 24</a:t>
            </a:r>
          </a:p>
          <a:p>
            <a:r>
              <a:rPr lang="hu-HU"/>
              <a:t>Roger Scruton – a state is the site of „a moral unity between people, based on territory language, association history and culture” Gibney, 26, quotingThe Philiosopher on Dver Beach, 1990</a:t>
            </a:r>
          </a:p>
          <a:p>
            <a:r>
              <a:rPr lang="hu-HU"/>
              <a:t>Michael Walzer: „communities of character</a:t>
            </a:r>
          </a:p>
          <a:p>
            <a:r>
              <a:rPr lang="hu-HU"/>
              <a:t>Impartialissm.. Works  with an ideal of states   as cosmopolitan moral agents, and sees states as morally required to take into equal account  the interests and rights of citizens  and foreigners in entrance decisions” Gibney, p. 59</a:t>
            </a:r>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9</a:t>
            </a:fld>
            <a:endParaRPr lang="hu-HU"/>
          </a:p>
        </p:txBody>
      </p:sp>
    </p:spTree>
    <p:extLst>
      <p:ext uri="{BB962C8B-B14F-4D97-AF65-F5344CB8AC3E}">
        <p14:creationId xmlns:p14="http://schemas.microsoft.com/office/powerpoint/2010/main" val="3678167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lvl1pPr>
              <a:defRPr sz="4000"/>
            </a:lvl1pPr>
          </a:lstStyle>
          <a:p>
            <a:r>
              <a:rPr lang="hu-HU"/>
              <a:t>Mintacím szerkesztése</a:t>
            </a:r>
            <a:endParaRPr lang="en-GB"/>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a:t>Alcím mintájának szerkesztése</a:t>
            </a:r>
            <a:endParaRPr lang="en-GB"/>
          </a:p>
        </p:txBody>
      </p:sp>
    </p:spTree>
  </p:cSld>
  <p:clrMapOvr>
    <a:masterClrMapping/>
  </p:clrMapOvr>
  <p:transition>
    <p:pull dir="rd"/>
  </p:transition>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endParaRPr lang="en-GB"/>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Tree>
  </p:cSld>
  <p:clrMapOvr>
    <a:masterClrMapping/>
  </p:clrMapOvr>
  <p:transition>
    <p:pull dir="rd"/>
  </p:transition>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515100" y="228600"/>
            <a:ext cx="1943100" cy="6629400"/>
          </a:xfrm>
        </p:spPr>
        <p:txBody>
          <a:bodyPr vert="eaVert"/>
          <a:lstStyle/>
          <a:p>
            <a:r>
              <a:rPr lang="hu-HU"/>
              <a:t>Mintacím szerkesztése</a:t>
            </a:r>
            <a:endParaRPr lang="en-GB"/>
          </a:p>
        </p:txBody>
      </p:sp>
      <p:sp>
        <p:nvSpPr>
          <p:cNvPr id="3" name="Függőleges szöveg helye 2"/>
          <p:cNvSpPr>
            <a:spLocks noGrp="1"/>
          </p:cNvSpPr>
          <p:nvPr>
            <p:ph type="body" orient="vert" idx="1"/>
          </p:nvPr>
        </p:nvSpPr>
        <p:spPr>
          <a:xfrm>
            <a:off x="685800" y="228600"/>
            <a:ext cx="5676900" cy="662940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Tree>
  </p:cSld>
  <p:clrMapOvr>
    <a:masterClrMapping/>
  </p:clrMapOvr>
  <p:transition>
    <p:pull dir="rd"/>
  </p:transition>
  <p:hf sldNum="0"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2938" y="1357313"/>
            <a:ext cx="7770812" cy="1565275"/>
          </a:xfrm>
        </p:spPr>
        <p:txBody>
          <a:bodyPr/>
          <a:lstStyle/>
          <a:p>
            <a:r>
              <a:rPr lang="de-DE"/>
              <a:t>TITELMASTERFORMAT DURCH KLICKEN BEARBEITEN</a:t>
            </a:r>
            <a:endParaRPr lang="fr-FR"/>
          </a:p>
        </p:txBody>
      </p:sp>
    </p:spTree>
    <p:extLst>
      <p:ext uri="{BB962C8B-B14F-4D97-AF65-F5344CB8AC3E}">
        <p14:creationId xmlns:p14="http://schemas.microsoft.com/office/powerpoint/2010/main" val="3141552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endParaRPr lang="en-GB"/>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Tree>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endParaRPr lang="en-GB"/>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a:t>Mintaszöveg szerkesztése</a:t>
            </a:r>
          </a:p>
        </p:txBody>
      </p:sp>
    </p:spTree>
  </p:cSld>
  <p:clrMapOvr>
    <a:masterClrMapping/>
  </p:clrMapOvr>
  <p:transition>
    <p:pull dir="rd"/>
  </p:transition>
  <p:hf sldNum="0"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endParaRPr lang="en-GB"/>
          </a:p>
        </p:txBody>
      </p:sp>
      <p:sp>
        <p:nvSpPr>
          <p:cNvPr id="3" name="Tartalom helye 2"/>
          <p:cNvSpPr>
            <a:spLocks noGrp="1"/>
          </p:cNvSpPr>
          <p:nvPr>
            <p:ph sz="half" idx="1"/>
          </p:nvPr>
        </p:nvSpPr>
        <p:spPr>
          <a:xfrm>
            <a:off x="685800" y="838200"/>
            <a:ext cx="3810000" cy="601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4" name="Tartalom helye 3"/>
          <p:cNvSpPr>
            <a:spLocks noGrp="1"/>
          </p:cNvSpPr>
          <p:nvPr>
            <p:ph sz="half" idx="2"/>
          </p:nvPr>
        </p:nvSpPr>
        <p:spPr>
          <a:xfrm>
            <a:off x="4648200" y="838200"/>
            <a:ext cx="3810000" cy="601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Tree>
  </p:cSld>
  <p:clrMapOvr>
    <a:masterClrMapping/>
  </p:clrMapOvr>
  <p:transition>
    <p:pull dir="rd"/>
  </p:transition>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a:t>Mintacím szerkesztése</a:t>
            </a:r>
            <a:endParaRPr lang="en-GB"/>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Tree>
  </p:cSld>
  <p:clrMapOvr>
    <a:masterClrMapping/>
  </p:clrMapOvr>
  <p:transition>
    <p:pull dir="rd"/>
  </p:transition>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endParaRPr lang="en-GB"/>
          </a:p>
        </p:txBody>
      </p:sp>
    </p:spTree>
  </p:cSld>
  <p:clrMapOvr>
    <a:masterClrMapping/>
  </p:clrMapOvr>
  <p:transition>
    <p:pull dir="rd"/>
  </p:transition>
  <p:hf sldNum="0"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endParaRPr lang="en-GB"/>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Tree>
  </p:cSld>
  <p:clrMapOvr>
    <a:masterClrMapping/>
  </p:clrMapOvr>
  <p:transition>
    <p:pull dir="rd"/>
  </p:transition>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endParaRPr lang="en-GB"/>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u-HU" noProof="0"/>
              <a:t>Kép beszúrásához kattintson az ikonra</a:t>
            </a:r>
            <a:endParaRPr lang="en-GB"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Tree>
  </p:cSld>
  <p:clrMapOvr>
    <a:masterClrMapping/>
  </p:clrMapOvr>
  <p:transition>
    <p:pull dir="rd"/>
  </p:transition>
  <p:hf sldNum="0"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457200"/>
          </a:xfrm>
          <a:prstGeom prst="rect">
            <a:avLst/>
          </a:prstGeom>
          <a:solidFill>
            <a:schemeClr val="tx1">
              <a:lumMod val="95000"/>
            </a:schemeClr>
          </a:solidFill>
          <a:ln w="9525">
            <a:solidFill>
              <a:srgbClr val="3B1B11"/>
            </a:solidFill>
            <a:miter lim="800000"/>
            <a:headEnd/>
            <a:tailEnd/>
          </a:ln>
        </p:spPr>
        <p:txBody>
          <a:bodyPr vert="horz" wrap="square" lIns="91440" tIns="45720" rIns="91440" bIns="45720" numCol="1" anchor="ctr" anchorCtr="0" compatLnSpc="1">
            <a:prstTxWarp prst="textNoShape">
              <a:avLst/>
            </a:prstTxWarp>
          </a:bodyPr>
          <a:lstStyle/>
          <a:p>
            <a:pPr lvl="0"/>
            <a:r>
              <a:rPr lang="hu-HU"/>
              <a:t>MINTACÍM SZERKESZTÉSE</a:t>
            </a:r>
            <a:endParaRPr lang="hu-HU" dirty="0"/>
          </a:p>
        </p:txBody>
      </p:sp>
      <p:sp>
        <p:nvSpPr>
          <p:cNvPr id="1027" name="Rectangle 3"/>
          <p:cNvSpPr>
            <a:spLocks noGrp="1" noChangeArrowheads="1"/>
          </p:cNvSpPr>
          <p:nvPr>
            <p:ph type="body" idx="1"/>
          </p:nvPr>
        </p:nvSpPr>
        <p:spPr bwMode="auto">
          <a:xfrm>
            <a:off x="685800" y="838200"/>
            <a:ext cx="7772400" cy="5615136"/>
          </a:xfrm>
          <a:prstGeom prst="rect">
            <a:avLst/>
          </a:prstGeom>
          <a:solidFill>
            <a:schemeClr val="tx1">
              <a:lumMod val="95000"/>
              <a:alpha val="20000"/>
            </a:schemeClr>
          </a:solidFill>
          <a:ln w="9525">
            <a:solidFill>
              <a:srgbClr val="000032"/>
            </a:solidFill>
            <a:miter lim="800000"/>
            <a:headEnd/>
            <a:tailEnd/>
          </a:ln>
        </p:spPr>
        <p:txBody>
          <a:bodyPr vert="horz" wrap="square" lIns="91440" tIns="45720" rIns="91440" bIns="45720" numCol="1" anchor="t" anchorCtr="0" compatLnSpc="1">
            <a:prstTxWarp prst="textNoShape">
              <a:avLst/>
            </a:prstTxWarp>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Szövegdoboz 6">
            <a:extLst>
              <a:ext uri="{FF2B5EF4-FFF2-40B4-BE49-F238E27FC236}">
                <a16:creationId xmlns:a16="http://schemas.microsoft.com/office/drawing/2014/main" id="{D28F3671-11B2-40A9-A55F-83E4D156E51E}"/>
              </a:ext>
            </a:extLst>
          </p:cNvPr>
          <p:cNvSpPr txBox="1"/>
          <p:nvPr userDrawn="1"/>
        </p:nvSpPr>
        <p:spPr>
          <a:xfrm>
            <a:off x="0" y="6704112"/>
            <a:ext cx="1800200" cy="153888"/>
          </a:xfrm>
          <a:prstGeom prst="rect">
            <a:avLst/>
          </a:prstGeom>
          <a:solidFill>
            <a:schemeClr val="bg1">
              <a:lumMod val="40000"/>
              <a:lumOff val="60000"/>
            </a:schemeClr>
          </a:solidFill>
          <a:ln>
            <a:solidFill>
              <a:sysClr val="window" lastClr="FFFFFF">
                <a:lumMod val="50000"/>
              </a:sysClr>
            </a:solidFill>
          </a:ln>
        </p:spPr>
        <p:txBody>
          <a:bodyPr wrap="square" tIns="0" bIns="0">
            <a:spAutoFit/>
          </a:bodyPr>
          <a:lstStyle/>
          <a:p>
            <a:pPr algn="ctr" eaLnBrk="0" fontAlgn="auto" hangingPunct="0">
              <a:spcBef>
                <a:spcPts val="0"/>
              </a:spcBef>
              <a:spcAft>
                <a:spcPts val="0"/>
              </a:spcAft>
              <a:defRPr/>
            </a:pPr>
            <a:r>
              <a:rPr lang="hu-HU" sz="1000" kern="0" dirty="0" err="1">
                <a:solidFill>
                  <a:prstClr val="white"/>
                </a:solidFill>
                <a:latin typeface="Calibri Light" panose="020F0302020204030204" pitchFamily="34" charset="0"/>
                <a:cs typeface="Calibri Light" panose="020F0302020204030204" pitchFamily="34" charset="0"/>
              </a:rPr>
              <a:t>Presentation</a:t>
            </a:r>
            <a:r>
              <a:rPr lang="hu-HU" sz="1000" kern="0" dirty="0">
                <a:solidFill>
                  <a:prstClr val="white"/>
                </a:solidFill>
                <a:latin typeface="Calibri Light" panose="020F0302020204030204" pitchFamily="34" charset="0"/>
                <a:cs typeface="Calibri Light" panose="020F0302020204030204" pitchFamily="34" charset="0"/>
              </a:rPr>
              <a:t> </a:t>
            </a:r>
            <a:r>
              <a:rPr lang="hu-HU" sz="1000" kern="0" dirty="0" err="1">
                <a:solidFill>
                  <a:prstClr val="white"/>
                </a:solidFill>
                <a:latin typeface="Calibri Light" panose="020F0302020204030204" pitchFamily="34" charset="0"/>
                <a:cs typeface="Calibri Light" panose="020F0302020204030204" pitchFamily="34" charset="0"/>
              </a:rPr>
              <a:t>by</a:t>
            </a:r>
            <a:r>
              <a:rPr lang="hu-HU" sz="1000" kern="0" dirty="0">
                <a:solidFill>
                  <a:prstClr val="white"/>
                </a:solidFill>
                <a:latin typeface="Calibri Light" panose="020F0302020204030204" pitchFamily="34" charset="0"/>
                <a:cs typeface="Calibri Light" panose="020F0302020204030204" pitchFamily="34" charset="0"/>
              </a:rPr>
              <a:t> Boldizsar Nagy</a:t>
            </a:r>
          </a:p>
        </p:txBody>
      </p:sp>
    </p:spTree>
  </p:cSld>
  <p:clrMap bg1="dk2" tx1="lt1" bg2="dk1"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83" r:id="rId12"/>
  </p:sldLayoutIdLst>
  <p:transition>
    <p:pull dir="rd"/>
  </p:transition>
  <p:hf sldNum="0" hdr="0" ftr="0"/>
  <p:txStyles>
    <p:titleStyle>
      <a:lvl1pPr algn="ctr" rtl="0" eaLnBrk="1" fontAlgn="base" hangingPunct="1">
        <a:spcBef>
          <a:spcPct val="0"/>
        </a:spcBef>
        <a:spcAft>
          <a:spcPct val="0"/>
        </a:spcAft>
        <a:defRPr sz="2800">
          <a:solidFill>
            <a:srgbClr val="540000"/>
          </a:solidFill>
          <a:effectLst/>
          <a:latin typeface="Calibri" panose="020F0502020204030204" pitchFamily="34" charset="0"/>
          <a:ea typeface="+mj-ea"/>
          <a:cs typeface="Calibri" panose="020F0502020204030204" pitchFamily="34" charset="0"/>
        </a:defRPr>
      </a:lvl1pPr>
      <a:lvl2pPr algn="ctr" rtl="0" eaLnBrk="1" fontAlgn="base" hangingPunct="1">
        <a:spcBef>
          <a:spcPct val="0"/>
        </a:spcBef>
        <a:spcAft>
          <a:spcPct val="0"/>
        </a:spcAft>
        <a:defRPr sz="2800">
          <a:solidFill>
            <a:srgbClr val="1F194D"/>
          </a:solidFill>
          <a:effectLst>
            <a:outerShdw blurRad="38100" dist="38100" dir="2700000" algn="tl">
              <a:srgbClr val="000000"/>
            </a:outerShdw>
          </a:effectLst>
          <a:latin typeface="Arial" charset="0"/>
          <a:cs typeface="Arial" charset="0"/>
        </a:defRPr>
      </a:lvl2pPr>
      <a:lvl3pPr algn="ctr" rtl="0" eaLnBrk="1" fontAlgn="base" hangingPunct="1">
        <a:spcBef>
          <a:spcPct val="0"/>
        </a:spcBef>
        <a:spcAft>
          <a:spcPct val="0"/>
        </a:spcAft>
        <a:defRPr sz="2800">
          <a:solidFill>
            <a:srgbClr val="1F194D"/>
          </a:solidFill>
          <a:effectLst>
            <a:outerShdw blurRad="38100" dist="38100" dir="2700000" algn="tl">
              <a:srgbClr val="000000"/>
            </a:outerShdw>
          </a:effectLst>
          <a:latin typeface="Arial" charset="0"/>
          <a:cs typeface="Arial" charset="0"/>
        </a:defRPr>
      </a:lvl3pPr>
      <a:lvl4pPr algn="ctr" rtl="0" eaLnBrk="1" fontAlgn="base" hangingPunct="1">
        <a:spcBef>
          <a:spcPct val="0"/>
        </a:spcBef>
        <a:spcAft>
          <a:spcPct val="0"/>
        </a:spcAft>
        <a:defRPr sz="2800">
          <a:solidFill>
            <a:srgbClr val="1F194D"/>
          </a:solidFill>
          <a:effectLst>
            <a:outerShdw blurRad="38100" dist="38100" dir="2700000" algn="tl">
              <a:srgbClr val="000000"/>
            </a:outerShdw>
          </a:effectLst>
          <a:latin typeface="Arial" charset="0"/>
          <a:cs typeface="Arial" charset="0"/>
        </a:defRPr>
      </a:lvl4pPr>
      <a:lvl5pPr algn="ctr" rtl="0" eaLnBrk="1" fontAlgn="base" hangingPunct="1">
        <a:spcBef>
          <a:spcPct val="0"/>
        </a:spcBef>
        <a:spcAft>
          <a:spcPct val="0"/>
        </a:spcAft>
        <a:defRPr sz="2800">
          <a:solidFill>
            <a:srgbClr val="1F194D"/>
          </a:solidFill>
          <a:effectLst>
            <a:outerShdw blurRad="38100" dist="38100" dir="2700000" algn="tl">
              <a:srgbClr val="000000"/>
            </a:outerShdw>
          </a:effectLst>
          <a:latin typeface="Arial" charset="0"/>
          <a:cs typeface="Arial" charset="0"/>
        </a:defRPr>
      </a:lvl5pPr>
      <a:lvl6pPr marL="457200" algn="ctr" rtl="0" eaLnBrk="1" fontAlgn="base" hangingPunct="1">
        <a:spcBef>
          <a:spcPct val="0"/>
        </a:spcBef>
        <a:spcAft>
          <a:spcPct val="0"/>
        </a:spcAft>
        <a:defRPr sz="2800">
          <a:solidFill>
            <a:schemeClr val="tx2"/>
          </a:solidFill>
          <a:latin typeface="Arial" charset="0"/>
          <a:cs typeface="Arial" charset="0"/>
        </a:defRPr>
      </a:lvl6pPr>
      <a:lvl7pPr marL="914400" algn="ctr" rtl="0" eaLnBrk="1" fontAlgn="base" hangingPunct="1">
        <a:spcBef>
          <a:spcPct val="0"/>
        </a:spcBef>
        <a:spcAft>
          <a:spcPct val="0"/>
        </a:spcAft>
        <a:defRPr sz="2800">
          <a:solidFill>
            <a:schemeClr val="tx2"/>
          </a:solidFill>
          <a:latin typeface="Arial" charset="0"/>
          <a:cs typeface="Arial" charset="0"/>
        </a:defRPr>
      </a:lvl7pPr>
      <a:lvl8pPr marL="1371600" algn="ctr" rtl="0" eaLnBrk="1" fontAlgn="base" hangingPunct="1">
        <a:spcBef>
          <a:spcPct val="0"/>
        </a:spcBef>
        <a:spcAft>
          <a:spcPct val="0"/>
        </a:spcAft>
        <a:defRPr sz="2800">
          <a:solidFill>
            <a:schemeClr val="tx2"/>
          </a:solidFill>
          <a:latin typeface="Arial" charset="0"/>
          <a:cs typeface="Arial" charset="0"/>
        </a:defRPr>
      </a:lvl8pPr>
      <a:lvl9pPr marL="1828800" algn="ctr" rtl="0" eaLnBrk="1" fontAlgn="base" hangingPunct="1">
        <a:spcBef>
          <a:spcPct val="0"/>
        </a:spcBef>
        <a:spcAft>
          <a:spcPct val="0"/>
        </a:spcAft>
        <a:defRPr sz="2800">
          <a:solidFill>
            <a:schemeClr val="tx2"/>
          </a:solidFill>
          <a:latin typeface="Arial" charset="0"/>
          <a:cs typeface="Arial" charset="0"/>
        </a:defRPr>
      </a:lvl9pPr>
    </p:titleStyle>
    <p:bodyStyle>
      <a:lvl1pPr marL="0" indent="0" algn="l" rtl="0" eaLnBrk="1" fontAlgn="base" hangingPunct="1">
        <a:spcBef>
          <a:spcPct val="20000"/>
        </a:spcBef>
        <a:spcAft>
          <a:spcPct val="0"/>
        </a:spcAft>
        <a:buNone/>
        <a:defRPr sz="2400">
          <a:solidFill>
            <a:schemeClr val="bg2"/>
          </a:solidFill>
          <a:latin typeface="Calibri" panose="020F0502020204030204" pitchFamily="34" charset="0"/>
          <a:ea typeface="+mn-ea"/>
          <a:cs typeface="Calibri" panose="020F0502020204030204" pitchFamily="34" charset="0"/>
        </a:defRPr>
      </a:lvl1pPr>
      <a:lvl2pPr marL="457200" indent="0" algn="l" rtl="0" eaLnBrk="1" fontAlgn="base" hangingPunct="1">
        <a:spcBef>
          <a:spcPct val="20000"/>
        </a:spcBef>
        <a:spcAft>
          <a:spcPct val="0"/>
        </a:spcAft>
        <a:buNone/>
        <a:defRPr sz="2000">
          <a:solidFill>
            <a:schemeClr val="bg2"/>
          </a:solidFill>
          <a:latin typeface="Calibri" panose="020F0502020204030204" pitchFamily="34" charset="0"/>
          <a:cs typeface="Calibri" panose="020F0502020204030204" pitchFamily="34" charset="0"/>
        </a:defRPr>
      </a:lvl2pPr>
      <a:lvl3pPr marL="914400" indent="0" algn="l" rtl="0" eaLnBrk="1" fontAlgn="base" hangingPunct="1">
        <a:spcBef>
          <a:spcPct val="20000"/>
        </a:spcBef>
        <a:spcAft>
          <a:spcPct val="0"/>
        </a:spcAft>
        <a:buNone/>
        <a:defRPr sz="1800">
          <a:solidFill>
            <a:schemeClr val="bg2"/>
          </a:solidFill>
          <a:latin typeface="Calibri" panose="020F0502020204030204" pitchFamily="34" charset="0"/>
          <a:cs typeface="Calibri" panose="020F0502020204030204" pitchFamily="34" charset="0"/>
        </a:defRPr>
      </a:lvl3pPr>
      <a:lvl4pPr marL="1371600" indent="0" algn="l" rtl="0" eaLnBrk="1" fontAlgn="base" hangingPunct="1">
        <a:spcBef>
          <a:spcPct val="20000"/>
        </a:spcBef>
        <a:spcAft>
          <a:spcPct val="0"/>
        </a:spcAft>
        <a:buNone/>
        <a:defRPr sz="1600">
          <a:solidFill>
            <a:schemeClr val="bg2"/>
          </a:solidFill>
          <a:latin typeface="Calibri" panose="020F0502020204030204" pitchFamily="34" charset="0"/>
          <a:cs typeface="Calibri" panose="020F0502020204030204" pitchFamily="34" charset="0"/>
        </a:defRPr>
      </a:lvl4pPr>
      <a:lvl5pPr marL="1828800" indent="0" algn="l" rtl="0" eaLnBrk="1" fontAlgn="base" hangingPunct="1">
        <a:spcBef>
          <a:spcPct val="20000"/>
        </a:spcBef>
        <a:spcAft>
          <a:spcPct val="0"/>
        </a:spcAft>
        <a:buNone/>
        <a:defRPr sz="1600">
          <a:solidFill>
            <a:schemeClr val="bg2"/>
          </a:solidFill>
          <a:latin typeface="Calibri" panose="020F0502020204030204" pitchFamily="34" charset="0"/>
          <a:cs typeface="Calibri" panose="020F0502020204030204" pitchFamily="34" charset="0"/>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8" Type="http://schemas.openxmlformats.org/officeDocument/2006/relationships/customXml" Target="../ink/ink5.xml"/><Relationship Id="rId3" Type="http://schemas.openxmlformats.org/officeDocument/2006/relationships/customXml" Target="../ink/ink1.xml"/><Relationship Id="rId7" Type="http://schemas.openxmlformats.org/officeDocument/2006/relationships/customXml" Target="../ink/ink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customXml" Target="../ink/ink2.xml"/><Relationship Id="rId4" Type="http://schemas.openxmlformats.org/officeDocument/2006/relationships/image" Target="NULL"/><Relationship Id="rId9" Type="http://schemas.openxmlformats.org/officeDocument/2006/relationships/customXml" Target="../ink/ink6.xml"/></Relationships>
</file>

<file path=ppt/slides/_rels/slide16.xml.rels><?xml version="1.0" encoding="UTF-8" standalone="yes"?>
<Relationships xmlns="http://schemas.openxmlformats.org/package/2006/relationships"><Relationship Id="rId8" Type="http://schemas.openxmlformats.org/officeDocument/2006/relationships/customXml" Target="../ink/ink11.xml"/><Relationship Id="rId3" Type="http://schemas.openxmlformats.org/officeDocument/2006/relationships/customXml" Target="../ink/ink7.xml"/><Relationship Id="rId7" Type="http://schemas.openxmlformats.org/officeDocument/2006/relationships/customXml" Target="../ink/ink10.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customXml" Target="../ink/ink9.xml"/><Relationship Id="rId5" Type="http://schemas.openxmlformats.org/officeDocument/2006/relationships/customXml" Target="../ink/ink8.xml"/><Relationship Id="rId4" Type="http://schemas.openxmlformats.org/officeDocument/2006/relationships/image" Target="NULL"/><Relationship Id="rId9" Type="http://schemas.openxmlformats.org/officeDocument/2006/relationships/customXml" Target="../ink/ink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idx="4294967295"/>
          </p:nvPr>
        </p:nvSpPr>
        <p:spPr>
          <a:xfrm>
            <a:off x="467544" y="548680"/>
            <a:ext cx="7858125" cy="3141216"/>
          </a:xfrm>
          <a:solidFill>
            <a:srgbClr val="F4F4F4">
              <a:alpha val="52156"/>
            </a:srgbClr>
          </a:solidFill>
        </p:spPr>
        <p:txBody>
          <a:bodyPr/>
          <a:lstStyle/>
          <a:p>
            <a:r>
              <a:rPr lang="hu-HU" sz="3600"/>
              <a:t>The moral irrelevance of geographic proximity in the protection of refugees</a:t>
            </a:r>
            <a:br>
              <a:rPr lang="hu-HU" sz="3600"/>
            </a:br>
            <a:br>
              <a:rPr lang="hu-HU"/>
            </a:br>
            <a:r>
              <a:rPr lang="en-GB" sz="2000"/>
              <a:t>Expecting  Lebanon to contribute more to th</a:t>
            </a:r>
            <a:r>
              <a:rPr lang="hu-HU" sz="2000"/>
              <a:t>e</a:t>
            </a:r>
            <a:r>
              <a:rPr lang="en-GB" sz="2000"/>
              <a:t> protection of Syrian refugees than the Czech Republic is </a:t>
            </a:r>
            <a:r>
              <a:rPr lang="hu-HU" sz="2000"/>
              <a:t>ethically</a:t>
            </a:r>
            <a:r>
              <a:rPr lang="en-GB" sz="2000"/>
              <a:t> unjustified</a:t>
            </a:r>
            <a:br>
              <a:rPr lang="hu-HU"/>
            </a:br>
            <a:r>
              <a:rPr lang="hu-HU"/>
              <a:t> </a:t>
            </a:r>
          </a:p>
        </p:txBody>
      </p:sp>
      <p:sp>
        <p:nvSpPr>
          <p:cNvPr id="4099" name="Rectangle 2"/>
          <p:cNvSpPr>
            <a:spLocks noGrp="1" noChangeArrowheads="1"/>
          </p:cNvSpPr>
          <p:nvPr>
            <p:ph type="subTitle" idx="4294967295"/>
          </p:nvPr>
        </p:nvSpPr>
        <p:spPr>
          <a:xfrm>
            <a:off x="539552" y="4149080"/>
            <a:ext cx="7992887" cy="2520279"/>
          </a:xfrm>
          <a:solidFill>
            <a:srgbClr val="E6E6E6">
              <a:alpha val="72156"/>
            </a:srgbClr>
          </a:solidFill>
          <a:ln cap="flat">
            <a:solidFill>
              <a:srgbClr val="333333"/>
            </a:solidFill>
            <a:miter lim="800000"/>
            <a:headEnd/>
            <a:tailEnd/>
          </a:ln>
        </p:spPr>
        <p:txBody>
          <a:bodyPr lIns="90000" tIns="45000" rIns="90000" bIns="45000"/>
          <a:lstStyle/>
          <a:p>
            <a:pPr marL="0" indent="0" algn="ctr" eaLnBrk="1" hangingPunct="1">
              <a:lnSpc>
                <a:spcPct val="100000"/>
              </a:lnSpc>
              <a:spcAft>
                <a:spcPct val="0"/>
              </a:spcAft>
              <a:tabLst>
                <a:tab pos="723900" algn="l"/>
                <a:tab pos="1447800" algn="l"/>
                <a:tab pos="2171700" algn="l"/>
                <a:tab pos="2895600" algn="l"/>
                <a:tab pos="3619500" algn="l"/>
                <a:tab pos="4343400" algn="l"/>
                <a:tab pos="5067300" algn="l"/>
              </a:tabLst>
            </a:pPr>
            <a:r>
              <a:rPr lang="en-GB" altLang="fr-FR" sz="2000" noProof="0" dirty="0">
                <a:solidFill>
                  <a:srgbClr val="701E0E"/>
                </a:solidFill>
              </a:rPr>
              <a:t>Presentation by </a:t>
            </a:r>
          </a:p>
          <a:p>
            <a:pPr marL="0" indent="0" algn="ctr" eaLnBrk="1" hangingPunct="1">
              <a:lnSpc>
                <a:spcPct val="100000"/>
              </a:lnSpc>
              <a:spcAft>
                <a:spcPct val="0"/>
              </a:spcAft>
              <a:tabLst>
                <a:tab pos="723900" algn="l"/>
                <a:tab pos="1447800" algn="l"/>
                <a:tab pos="2171700" algn="l"/>
                <a:tab pos="2895600" algn="l"/>
                <a:tab pos="3619500" algn="l"/>
                <a:tab pos="4343400" algn="l"/>
                <a:tab pos="5067300" algn="l"/>
              </a:tabLst>
            </a:pPr>
            <a:r>
              <a:rPr lang="en-GB" altLang="fr-FR" sz="2000" noProof="0" dirty="0" err="1">
                <a:solidFill>
                  <a:srgbClr val="701E0E"/>
                </a:solidFill>
              </a:rPr>
              <a:t>Boldizsár</a:t>
            </a:r>
            <a:r>
              <a:rPr lang="en-GB" altLang="fr-FR" sz="2000" noProof="0" dirty="0">
                <a:solidFill>
                  <a:srgbClr val="701E0E"/>
                </a:solidFill>
              </a:rPr>
              <a:t> Nagy</a:t>
            </a:r>
            <a:endParaRPr lang="hu-HU" altLang="fr-FR" sz="2000" noProof="0" dirty="0">
              <a:solidFill>
                <a:srgbClr val="701E0E"/>
              </a:solidFill>
            </a:endParaRPr>
          </a:p>
          <a:p>
            <a:pPr marL="0" indent="0" algn="ctr" eaLnBrk="1" hangingPunct="1">
              <a:lnSpc>
                <a:spcPct val="100000"/>
              </a:lnSpc>
              <a:spcAft>
                <a:spcPct val="0"/>
              </a:spcAft>
              <a:tabLst>
                <a:tab pos="723900" algn="l"/>
                <a:tab pos="1447800" algn="l"/>
                <a:tab pos="2171700" algn="l"/>
                <a:tab pos="2895600" algn="l"/>
                <a:tab pos="3619500" algn="l"/>
                <a:tab pos="4343400" algn="l"/>
                <a:tab pos="5067300" algn="l"/>
              </a:tabLst>
            </a:pPr>
            <a:r>
              <a:rPr lang="hu-HU" altLang="fr-FR" sz="2000" dirty="0" err="1">
                <a:solidFill>
                  <a:srgbClr val="701E0E"/>
                </a:solidFill>
              </a:rPr>
              <a:t>at</a:t>
            </a:r>
            <a:r>
              <a:rPr lang="hu-HU" altLang="fr-FR" sz="2000" dirty="0">
                <a:solidFill>
                  <a:srgbClr val="701E0E"/>
                </a:solidFill>
              </a:rPr>
              <a:t> </a:t>
            </a:r>
            <a:r>
              <a:rPr lang="hu-HU" altLang="fr-FR" sz="2000" err="1">
                <a:solidFill>
                  <a:srgbClr val="701E0E"/>
                </a:solidFill>
              </a:rPr>
              <a:t>the</a:t>
            </a:r>
            <a:r>
              <a:rPr lang="hu-HU" altLang="fr-FR" sz="2000">
                <a:solidFill>
                  <a:srgbClr val="701E0E"/>
                </a:solidFill>
              </a:rPr>
              <a:t> conference</a:t>
            </a:r>
            <a:endParaRPr lang="en-GB" altLang="fr-FR" sz="2000" noProof="0" dirty="0">
              <a:solidFill>
                <a:srgbClr val="701E0E"/>
              </a:solidFill>
            </a:endParaRPr>
          </a:p>
          <a:p>
            <a:pPr algn="ctr"/>
            <a:r>
              <a:rPr lang="hu-HU" altLang="fr-FR" sz="2000">
                <a:solidFill>
                  <a:srgbClr val="701E0E"/>
                </a:solidFill>
              </a:rPr>
              <a:t>„</a:t>
            </a:r>
            <a:r>
              <a:rPr lang="en-US" altLang="fr-FR" sz="2000">
                <a:solidFill>
                  <a:srgbClr val="701E0E"/>
                </a:solidFill>
              </a:rPr>
              <a:t>THE FUTURE OF EUROPE AS A PLACE OF REFUGE</a:t>
            </a:r>
            <a:r>
              <a:rPr lang="hu-HU" altLang="fr-FR" sz="2000">
                <a:solidFill>
                  <a:srgbClr val="701E0E"/>
                </a:solidFill>
              </a:rPr>
              <a:t>”</a:t>
            </a:r>
          </a:p>
          <a:p>
            <a:pPr algn="ctr"/>
            <a:r>
              <a:rPr lang="hu-HU" altLang="fr-FR" sz="2000">
                <a:solidFill>
                  <a:srgbClr val="701E0E"/>
                </a:solidFill>
              </a:rPr>
              <a:t>Organised by the Charles University, the Odysseus Network, , the European Society of International Law and UNHCR</a:t>
            </a:r>
            <a:endParaRPr lang="en-US" altLang="fr-FR" sz="2000">
              <a:solidFill>
                <a:srgbClr val="701E0E"/>
              </a:solidFill>
            </a:endParaRPr>
          </a:p>
          <a:p>
            <a:pPr algn="ctr"/>
            <a:r>
              <a:rPr lang="en-US" altLang="fr-FR" sz="2000">
                <a:solidFill>
                  <a:srgbClr val="701E0E"/>
                </a:solidFill>
              </a:rPr>
              <a:t>5. - 6. 12. 2019</a:t>
            </a:r>
          </a:p>
          <a:p>
            <a:pPr algn="ctr"/>
            <a:endParaRPr lang="en-GB" altLang="fr-FR" sz="2000" noProof="0" dirty="0">
              <a:solidFill>
                <a:srgbClr val="701E0E"/>
              </a:solidFill>
            </a:endParaRPr>
          </a:p>
        </p:txBody>
      </p:sp>
    </p:spTree>
    <p:extLst>
      <p:ext uri="{BB962C8B-B14F-4D97-AF65-F5344CB8AC3E}">
        <p14:creationId xmlns:p14="http://schemas.microsoft.com/office/powerpoint/2010/main" val="2464700334"/>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5810BDC-9A11-4394-B46B-A4B73A2A0F19}"/>
              </a:ext>
            </a:extLst>
          </p:cNvPr>
          <p:cNvSpPr>
            <a:spLocks noGrp="1"/>
          </p:cNvSpPr>
          <p:nvPr>
            <p:ph type="title"/>
          </p:nvPr>
        </p:nvSpPr>
        <p:spPr/>
        <p:txBody>
          <a:bodyPr/>
          <a:lstStyle/>
          <a:p>
            <a:r>
              <a:rPr lang="hu-HU"/>
              <a:t>Individual obligation</a:t>
            </a:r>
            <a:endParaRPr lang="en-GB"/>
          </a:p>
        </p:txBody>
      </p:sp>
      <p:sp>
        <p:nvSpPr>
          <p:cNvPr id="3" name="Tartalom helye 2">
            <a:extLst>
              <a:ext uri="{FF2B5EF4-FFF2-40B4-BE49-F238E27FC236}">
                <a16:creationId xmlns:a16="http://schemas.microsoft.com/office/drawing/2014/main" id="{19ABFF9F-C0A3-4BA2-A5A5-1FD5D673A045}"/>
              </a:ext>
            </a:extLst>
          </p:cNvPr>
          <p:cNvSpPr>
            <a:spLocks noGrp="1"/>
          </p:cNvSpPr>
          <p:nvPr>
            <p:ph idx="1"/>
          </p:nvPr>
        </p:nvSpPr>
        <p:spPr/>
        <p:txBody>
          <a:bodyPr>
            <a:normAutofit fontScale="92500"/>
          </a:bodyPr>
          <a:lstStyle/>
          <a:p>
            <a:pPr>
              <a:lnSpc>
                <a:spcPct val="150000"/>
              </a:lnSpc>
            </a:pPr>
            <a:r>
              <a:rPr lang="hu-HU" sz="2000"/>
              <a:t>Betts and Collier: A sense of compassion – bedrock of human condition  – „it is sociopathic not  to experience it” p 100</a:t>
            </a:r>
          </a:p>
          <a:p>
            <a:pPr>
              <a:lnSpc>
                <a:spcPct val="150000"/>
              </a:lnSpc>
            </a:pPr>
            <a:r>
              <a:rPr lang="hu-HU" sz="2000"/>
              <a:t>The moral community of which we are members is broader than our political community. „This is  because of </a:t>
            </a:r>
            <a:r>
              <a:rPr lang="hu-HU" sz="2000">
                <a:solidFill>
                  <a:srgbClr val="C00000"/>
                </a:solidFill>
              </a:rPr>
              <a:t>shared humanity” </a:t>
            </a:r>
            <a:r>
              <a:rPr lang="hu-HU" sz="2000"/>
              <a:t>(p.100)  - </a:t>
            </a:r>
            <a:r>
              <a:rPr lang="hu-HU" sz="2000">
                <a:solidFill>
                  <a:srgbClr val="C00000"/>
                </a:solidFill>
              </a:rPr>
              <a:t>duty of rescue</a:t>
            </a:r>
          </a:p>
          <a:p>
            <a:pPr algn="ctr">
              <a:lnSpc>
                <a:spcPct val="150000"/>
              </a:lnSpc>
            </a:pPr>
            <a:r>
              <a:rPr lang="hu-HU" sz="2000"/>
              <a:t>______________________</a:t>
            </a:r>
          </a:p>
          <a:p>
            <a:pPr>
              <a:lnSpc>
                <a:spcPct val="150000"/>
              </a:lnSpc>
            </a:pPr>
            <a:r>
              <a:rPr lang="hu-HU" sz="2000"/>
              <a:t>Humanitarian concern – </a:t>
            </a:r>
            <a:r>
              <a:rPr lang="hu-HU" sz="2000">
                <a:solidFill>
                  <a:srgbClr val="C00000"/>
                </a:solidFill>
              </a:rPr>
              <a:t>the Good Samaritan</a:t>
            </a:r>
            <a:r>
              <a:rPr lang="hu-HU" sz="2000"/>
              <a:t>. ”  Carens „We have a duty to admit   refugees simply because </a:t>
            </a:r>
            <a:r>
              <a:rPr lang="hu-HU" sz="2000">
                <a:solidFill>
                  <a:srgbClr val="C00000"/>
                </a:solidFill>
              </a:rPr>
              <a:t>they have an urgent need </a:t>
            </a:r>
            <a:r>
              <a:rPr lang="hu-HU" sz="2000"/>
              <a:t>for a safe place to live  </a:t>
            </a:r>
            <a:r>
              <a:rPr lang="hu-HU" sz="2000">
                <a:solidFill>
                  <a:srgbClr val="C00000"/>
                </a:solidFill>
              </a:rPr>
              <a:t>and we are in a position to provide </a:t>
            </a:r>
            <a:r>
              <a:rPr lang="hu-HU" sz="2000"/>
              <a:t>it.” 2013, p. 195</a:t>
            </a:r>
          </a:p>
          <a:p>
            <a:pPr algn="ctr">
              <a:lnSpc>
                <a:spcPct val="150000"/>
              </a:lnSpc>
            </a:pPr>
            <a:r>
              <a:rPr lang="hu-HU" sz="2000"/>
              <a:t>_____________</a:t>
            </a:r>
          </a:p>
          <a:p>
            <a:pPr>
              <a:lnSpc>
                <a:spcPct val="150000"/>
              </a:lnSpc>
            </a:pPr>
            <a:r>
              <a:rPr lang="hu-HU" sz="2000"/>
              <a:t>Equality and equal dignity of every person  requires that </a:t>
            </a:r>
            <a:r>
              <a:rPr lang="hu-HU" sz="2000">
                <a:solidFill>
                  <a:srgbClr val="C00000"/>
                </a:solidFill>
              </a:rPr>
              <a:t>an attack on the human dignity of  any person </a:t>
            </a:r>
            <a:r>
              <a:rPr lang="hu-HU" sz="2000"/>
              <a:t>(therefore: a brach of basic human rights)  </a:t>
            </a:r>
            <a:r>
              <a:rPr lang="hu-HU" sz="2000">
                <a:solidFill>
                  <a:srgbClr val="C00000"/>
                </a:solidFill>
              </a:rPr>
              <a:t>not be left without a response </a:t>
            </a:r>
            <a:r>
              <a:rPr lang="hu-HU" sz="2000"/>
              <a:t>by others. </a:t>
            </a:r>
            <a:r>
              <a:rPr lang="hu-HU" sz="2000">
                <a:solidFill>
                  <a:srgbClr val="C00000"/>
                </a:solidFill>
              </a:rPr>
              <a:t>Tolerating injustice is immoral</a:t>
            </a:r>
          </a:p>
          <a:p>
            <a:endParaRPr lang="hu-HU"/>
          </a:p>
          <a:p>
            <a:endParaRPr lang="hu-HU"/>
          </a:p>
          <a:p>
            <a:endParaRPr lang="hu-HU"/>
          </a:p>
          <a:p>
            <a:endParaRPr lang="en-GB"/>
          </a:p>
        </p:txBody>
      </p:sp>
    </p:spTree>
    <p:extLst>
      <p:ext uri="{BB962C8B-B14F-4D97-AF65-F5344CB8AC3E}">
        <p14:creationId xmlns:p14="http://schemas.microsoft.com/office/powerpoint/2010/main" val="239389278"/>
      </p:ext>
    </p:extLst>
  </p:cSld>
  <p:clrMapOvr>
    <a:masterClrMapping/>
  </p:clrMapOvr>
  <p:transition>
    <p:pull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5810BDC-9A11-4394-B46B-A4B73A2A0F19}"/>
              </a:ext>
            </a:extLst>
          </p:cNvPr>
          <p:cNvSpPr>
            <a:spLocks noGrp="1"/>
          </p:cNvSpPr>
          <p:nvPr>
            <p:ph type="title"/>
          </p:nvPr>
        </p:nvSpPr>
        <p:spPr>
          <a:xfrm>
            <a:off x="719572" y="116632"/>
            <a:ext cx="7772400" cy="457200"/>
          </a:xfrm>
        </p:spPr>
        <p:txBody>
          <a:bodyPr/>
          <a:lstStyle/>
          <a:p>
            <a:r>
              <a:rPr lang="hu-HU"/>
              <a:t>Individual obligation</a:t>
            </a:r>
            <a:endParaRPr lang="en-GB"/>
          </a:p>
        </p:txBody>
      </p:sp>
      <p:sp>
        <p:nvSpPr>
          <p:cNvPr id="3" name="Tartalom helye 2">
            <a:extLst>
              <a:ext uri="{FF2B5EF4-FFF2-40B4-BE49-F238E27FC236}">
                <a16:creationId xmlns:a16="http://schemas.microsoft.com/office/drawing/2014/main" id="{19ABFF9F-C0A3-4BA2-A5A5-1FD5D673A045}"/>
              </a:ext>
            </a:extLst>
          </p:cNvPr>
          <p:cNvSpPr>
            <a:spLocks noGrp="1"/>
          </p:cNvSpPr>
          <p:nvPr>
            <p:ph idx="1"/>
          </p:nvPr>
        </p:nvSpPr>
        <p:spPr>
          <a:xfrm>
            <a:off x="467544" y="764704"/>
            <a:ext cx="8276456" cy="5615136"/>
          </a:xfrm>
        </p:spPr>
        <p:txBody>
          <a:bodyPr>
            <a:normAutofit/>
          </a:bodyPr>
          <a:lstStyle/>
          <a:p>
            <a:pPr>
              <a:lnSpc>
                <a:spcPct val="150000"/>
              </a:lnSpc>
            </a:pPr>
            <a:r>
              <a:rPr lang="hu-HU" sz="2800"/>
              <a:t>Singer, P. „if it is </a:t>
            </a:r>
            <a:r>
              <a:rPr lang="hu-HU" sz="2800">
                <a:solidFill>
                  <a:srgbClr val="C00000"/>
                </a:solidFill>
              </a:rPr>
              <a:t>in our power  to prevent something very bad</a:t>
            </a:r>
            <a:r>
              <a:rPr lang="hu-HU" sz="2800"/>
              <a:t> from happening, </a:t>
            </a:r>
            <a:r>
              <a:rPr lang="hu-HU" sz="2800">
                <a:solidFill>
                  <a:srgbClr val="C00000"/>
                </a:solidFill>
              </a:rPr>
              <a:t>without  thereby sacrifcing  anything morally  significant</a:t>
            </a:r>
            <a:r>
              <a:rPr lang="hu-HU" sz="2800"/>
              <a:t>, we ought morally, to do it” 1972, p. 231</a:t>
            </a:r>
          </a:p>
          <a:p>
            <a:endParaRPr lang="hu-HU"/>
          </a:p>
          <a:p>
            <a:endParaRPr lang="hu-HU"/>
          </a:p>
          <a:p>
            <a:endParaRPr lang="en-GB"/>
          </a:p>
        </p:txBody>
      </p:sp>
      <p:sp>
        <p:nvSpPr>
          <p:cNvPr id="4" name="Folyamatábra: Másik feldolgozás 3">
            <a:extLst>
              <a:ext uri="{FF2B5EF4-FFF2-40B4-BE49-F238E27FC236}">
                <a16:creationId xmlns:a16="http://schemas.microsoft.com/office/drawing/2014/main" id="{905A1445-E2A1-47D1-961A-625B792168E5}"/>
              </a:ext>
            </a:extLst>
          </p:cNvPr>
          <p:cNvSpPr/>
          <p:nvPr/>
        </p:nvSpPr>
        <p:spPr>
          <a:xfrm rot="20820893">
            <a:off x="3314471" y="3518685"/>
            <a:ext cx="4892226" cy="2182324"/>
          </a:xfrm>
          <a:prstGeom prst="flowChartAlternateProcess">
            <a:avLst/>
          </a:prstGeom>
          <a:solidFill>
            <a:srgbClr val="FFC000"/>
          </a:solidFill>
        </p:spPr>
        <p:style>
          <a:lnRef idx="1">
            <a:schemeClr val="dk1"/>
          </a:lnRef>
          <a:fillRef idx="2">
            <a:schemeClr val="dk1"/>
          </a:fillRef>
          <a:effectRef idx="1">
            <a:schemeClr val="dk1"/>
          </a:effectRef>
          <a:fontRef idx="minor">
            <a:schemeClr val="dk1"/>
          </a:fontRef>
        </p:style>
        <p:txBody>
          <a:bodyPr rtlCol="0" anchor="ctr"/>
          <a:lstStyle/>
          <a:p>
            <a:pPr algn="ctr"/>
            <a:r>
              <a:rPr lang="hu-HU" sz="2000" b="0"/>
              <a:t>There are many other (not primarily moral) reasons, why to protect refugees!</a:t>
            </a:r>
            <a:br>
              <a:rPr lang="hu-HU" sz="2000" b="0"/>
            </a:br>
            <a:endParaRPr lang="hu-HU" sz="2000" b="0"/>
          </a:p>
          <a:p>
            <a:pPr algn="ctr"/>
            <a:r>
              <a:rPr lang="hu-HU" sz="2000" b="0"/>
              <a:t>See e.g. Nagy , 2013</a:t>
            </a:r>
            <a:endParaRPr lang="en-GB" sz="2800" b="0"/>
          </a:p>
        </p:txBody>
      </p:sp>
    </p:spTree>
    <p:extLst>
      <p:ext uri="{BB962C8B-B14F-4D97-AF65-F5344CB8AC3E}">
        <p14:creationId xmlns:p14="http://schemas.microsoft.com/office/powerpoint/2010/main" val="1409382554"/>
      </p:ext>
    </p:extLst>
  </p:cSld>
  <p:clrMapOvr>
    <a:masterClrMapping/>
  </p:clrMapOvr>
  <p:transition>
    <p:pull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3DACA9F-21DA-4271-8A0D-8C8C9BDE2CE6}"/>
              </a:ext>
            </a:extLst>
          </p:cNvPr>
          <p:cNvSpPr>
            <a:spLocks noGrp="1"/>
          </p:cNvSpPr>
          <p:nvPr>
            <p:ph type="title"/>
          </p:nvPr>
        </p:nvSpPr>
        <p:spPr/>
        <p:txBody>
          <a:bodyPr/>
          <a:lstStyle/>
          <a:p>
            <a:r>
              <a:rPr lang="hu-HU"/>
              <a:t>Can states be moral agents?</a:t>
            </a:r>
            <a:endParaRPr lang="en-GB"/>
          </a:p>
        </p:txBody>
      </p:sp>
      <p:sp>
        <p:nvSpPr>
          <p:cNvPr id="3" name="Tartalom helye 2">
            <a:extLst>
              <a:ext uri="{FF2B5EF4-FFF2-40B4-BE49-F238E27FC236}">
                <a16:creationId xmlns:a16="http://schemas.microsoft.com/office/drawing/2014/main" id="{2F35C16E-588D-4D27-9F95-68F74335597A}"/>
              </a:ext>
            </a:extLst>
          </p:cNvPr>
          <p:cNvSpPr>
            <a:spLocks noGrp="1"/>
          </p:cNvSpPr>
          <p:nvPr>
            <p:ph idx="1"/>
          </p:nvPr>
        </p:nvSpPr>
        <p:spPr/>
        <p:txBody>
          <a:bodyPr/>
          <a:lstStyle/>
          <a:p>
            <a:r>
              <a:rPr lang="hu-HU"/>
              <a:t>They are actors – have goals, aspirations, intentions, reactions, allies, enemies. Are they, neverthless </a:t>
            </a:r>
            <a:r>
              <a:rPr lang="hu-HU">
                <a:solidFill>
                  <a:srgbClr val="C00000"/>
                </a:solidFill>
              </a:rPr>
              <a:t>amoral  -  </a:t>
            </a:r>
            <a:r>
              <a:rPr lang="en-US"/>
              <a:t>lying outside the sphere to which moral judgments apply</a:t>
            </a:r>
            <a:r>
              <a:rPr lang="hu-HU"/>
              <a:t>?</a:t>
            </a:r>
            <a:r>
              <a:rPr lang="hu-HU">
                <a:solidFill>
                  <a:srgbClr val="C00000"/>
                </a:solidFill>
              </a:rPr>
              <a:t>  </a:t>
            </a:r>
          </a:p>
          <a:p>
            <a:endParaRPr lang="hu-HU">
              <a:solidFill>
                <a:srgbClr val="C00000"/>
              </a:solidFill>
            </a:endParaRPr>
          </a:p>
          <a:p>
            <a:endParaRPr lang="en-GB">
              <a:solidFill>
                <a:srgbClr val="C00000"/>
              </a:solidFill>
            </a:endParaRPr>
          </a:p>
        </p:txBody>
      </p:sp>
      <p:graphicFrame>
        <p:nvGraphicFramePr>
          <p:cNvPr id="4" name="Diagram 3">
            <a:extLst>
              <a:ext uri="{FF2B5EF4-FFF2-40B4-BE49-F238E27FC236}">
                <a16:creationId xmlns:a16="http://schemas.microsoft.com/office/drawing/2014/main" id="{B5266B33-7312-4D06-A2F5-FDE624F19013}"/>
              </a:ext>
            </a:extLst>
          </p:cNvPr>
          <p:cNvGraphicFramePr/>
          <p:nvPr>
            <p:extLst>
              <p:ext uri="{D42A27DB-BD31-4B8C-83A1-F6EECF244321}">
                <p14:modId xmlns:p14="http://schemas.microsoft.com/office/powerpoint/2010/main" val="436652302"/>
              </p:ext>
            </p:extLst>
          </p:nvPr>
        </p:nvGraphicFramePr>
        <p:xfrm>
          <a:off x="685800" y="2276872"/>
          <a:ext cx="7486600" cy="3960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zövegdoboz 4">
            <a:extLst>
              <a:ext uri="{FF2B5EF4-FFF2-40B4-BE49-F238E27FC236}">
                <a16:creationId xmlns:a16="http://schemas.microsoft.com/office/drawing/2014/main" id="{BC2500D6-D33F-433D-8EF8-2D753E5EFF72}"/>
              </a:ext>
            </a:extLst>
          </p:cNvPr>
          <p:cNvSpPr txBox="1"/>
          <p:nvPr/>
        </p:nvSpPr>
        <p:spPr>
          <a:xfrm>
            <a:off x="6358523" y="6453336"/>
            <a:ext cx="2099677" cy="307777"/>
          </a:xfrm>
          <a:prstGeom prst="rect">
            <a:avLst/>
          </a:prstGeom>
          <a:noFill/>
        </p:spPr>
        <p:txBody>
          <a:bodyPr wrap="none" rtlCol="0">
            <a:spAutoFit/>
          </a:bodyPr>
          <a:lstStyle/>
          <a:p>
            <a:r>
              <a:rPr lang="hu-HU" b="0">
                <a:latin typeface="Calibri" panose="020F0502020204030204" pitchFamily="34" charset="0"/>
                <a:cs typeface="Calibri" panose="020F0502020204030204" pitchFamily="34" charset="0"/>
              </a:rPr>
              <a:t>Based on Fleming,  (2017)</a:t>
            </a:r>
            <a:endParaRPr lang="en-GB" b="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27341803"/>
      </p:ext>
    </p:extLst>
  </p:cSld>
  <p:clrMapOvr>
    <a:masterClrMapping/>
  </p:clrMapOvr>
  <p:transition>
    <p:pull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F44663D-DFEE-432E-A86C-E3FDA15CB757}"/>
              </a:ext>
            </a:extLst>
          </p:cNvPr>
          <p:cNvSpPr>
            <a:spLocks noGrp="1"/>
          </p:cNvSpPr>
          <p:nvPr>
            <p:ph type="title"/>
          </p:nvPr>
        </p:nvSpPr>
        <p:spPr>
          <a:xfrm>
            <a:off x="685800" y="228600"/>
            <a:ext cx="7772400" cy="824136"/>
          </a:xfrm>
        </p:spPr>
        <p:txBody>
          <a:bodyPr/>
          <a:lstStyle/>
          <a:p>
            <a:r>
              <a:rPr lang="hu-HU"/>
              <a:t>A few arguments in favour of the moral agency of states</a:t>
            </a:r>
            <a:endParaRPr lang="en-GB"/>
          </a:p>
        </p:txBody>
      </p:sp>
      <p:sp>
        <p:nvSpPr>
          <p:cNvPr id="3" name="Tartalom helye 2">
            <a:extLst>
              <a:ext uri="{FF2B5EF4-FFF2-40B4-BE49-F238E27FC236}">
                <a16:creationId xmlns:a16="http://schemas.microsoft.com/office/drawing/2014/main" id="{7203BBAC-7973-4245-AE62-2996F088F1FD}"/>
              </a:ext>
            </a:extLst>
          </p:cNvPr>
          <p:cNvSpPr>
            <a:spLocks noGrp="1"/>
          </p:cNvSpPr>
          <p:nvPr>
            <p:ph idx="1"/>
          </p:nvPr>
        </p:nvSpPr>
        <p:spPr>
          <a:xfrm>
            <a:off x="685800" y="1196752"/>
            <a:ext cx="7772400" cy="5256584"/>
          </a:xfrm>
        </p:spPr>
        <p:txBody>
          <a:bodyPr/>
          <a:lstStyle/>
          <a:p>
            <a:endParaRPr lang="hu-HU"/>
          </a:p>
          <a:p>
            <a:pPr marL="342900" indent="-342900">
              <a:buFont typeface="Arial" panose="020B0604020202020204" pitchFamily="34" charset="0"/>
              <a:buChar char="•"/>
            </a:pPr>
            <a:r>
              <a:rPr lang="hu-HU"/>
              <a:t>It is capable  of embodying values, goals and ends and take deliberate actions to pursue them (R. Goodin)</a:t>
            </a:r>
          </a:p>
          <a:p>
            <a:pPr marL="342900" indent="-342900">
              <a:buFont typeface="Arial" panose="020B0604020202020204" pitchFamily="34" charset="0"/>
              <a:buChar char="•"/>
            </a:pPr>
            <a:endParaRPr lang="hu-HU"/>
          </a:p>
          <a:p>
            <a:pPr marL="342900" indent="-342900">
              <a:buFont typeface="Arial" panose="020B0604020202020204" pitchFamily="34" charset="0"/>
              <a:buChar char="•"/>
            </a:pPr>
            <a:r>
              <a:rPr lang="hu-HU"/>
              <a:t>T. Erskine:</a:t>
            </a:r>
          </a:p>
          <a:p>
            <a:pPr marL="800100" lvl="1" indent="-342900">
              <a:buFont typeface="Arial" panose="020B0604020202020204" pitchFamily="34" charset="0"/>
              <a:buChar char="•"/>
            </a:pPr>
            <a:r>
              <a:rPr lang="hu-HU"/>
              <a:t>Identity that is more than the sum of the constructive parts</a:t>
            </a:r>
          </a:p>
          <a:p>
            <a:pPr marL="800100" lvl="1" indent="-342900">
              <a:buFont typeface="Arial" panose="020B0604020202020204" pitchFamily="34" charset="0"/>
              <a:buChar char="•"/>
            </a:pPr>
            <a:r>
              <a:rPr lang="hu-HU"/>
              <a:t>Decision making mechanism</a:t>
            </a:r>
          </a:p>
          <a:p>
            <a:pPr marL="800100" lvl="1" indent="-342900">
              <a:buFont typeface="Arial" panose="020B0604020202020204" pitchFamily="34" charset="0"/>
              <a:buChar char="•"/>
            </a:pPr>
            <a:r>
              <a:rPr lang="hu-HU"/>
              <a:t>Mechanism to trtanslate decision into action</a:t>
            </a:r>
          </a:p>
          <a:p>
            <a:pPr marL="800100" lvl="1" indent="-342900">
              <a:buFont typeface="Arial" panose="020B0604020202020204" pitchFamily="34" charset="0"/>
              <a:buChar char="•"/>
            </a:pPr>
            <a:r>
              <a:rPr lang="hu-HU"/>
              <a:t>Identity over time</a:t>
            </a:r>
          </a:p>
          <a:p>
            <a:pPr marL="800100" lvl="1" indent="-342900">
              <a:buFont typeface="Arial" panose="020B0604020202020204" pitchFamily="34" charset="0"/>
              <a:buChar char="•"/>
            </a:pPr>
            <a:r>
              <a:rPr lang="hu-HU"/>
              <a:t>Conception of itself as a unit</a:t>
            </a:r>
          </a:p>
          <a:p>
            <a:pPr lvl="1"/>
            <a:endParaRPr lang="hu-HU"/>
          </a:p>
          <a:p>
            <a:pPr marL="342900" indent="-342900">
              <a:buFont typeface="Arial" panose="020B0604020202020204" pitchFamily="34" charset="0"/>
              <a:buChar char="•"/>
            </a:pPr>
            <a:r>
              <a:rPr lang="hu-HU"/>
              <a:t>States have „volonté distincte” from the population as IGOs have from member states</a:t>
            </a:r>
          </a:p>
          <a:p>
            <a:pPr marL="342900" indent="-342900">
              <a:buFont typeface="Arial" panose="020B0604020202020204" pitchFamily="34" charset="0"/>
              <a:buChar char="•"/>
            </a:pPr>
            <a:endParaRPr lang="en-GB"/>
          </a:p>
        </p:txBody>
      </p:sp>
    </p:spTree>
    <p:extLst>
      <p:ext uri="{BB962C8B-B14F-4D97-AF65-F5344CB8AC3E}">
        <p14:creationId xmlns:p14="http://schemas.microsoft.com/office/powerpoint/2010/main" val="4020752731"/>
      </p:ext>
    </p:extLst>
  </p:cSld>
  <p:clrMapOvr>
    <a:masterClrMapping/>
  </p:clrMapOvr>
  <p:transition>
    <p:pull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97E6B5D-16E0-4638-920D-140C43B3871E}"/>
              </a:ext>
            </a:extLst>
          </p:cNvPr>
          <p:cNvSpPr>
            <a:spLocks noGrp="1"/>
          </p:cNvSpPr>
          <p:nvPr>
            <p:ph type="title"/>
          </p:nvPr>
        </p:nvSpPr>
        <p:spPr>
          <a:xfrm>
            <a:off x="642938" y="1357313"/>
            <a:ext cx="7817494" cy="2215703"/>
          </a:xfrm>
        </p:spPr>
        <p:txBody>
          <a:bodyPr/>
          <a:lstStyle/>
          <a:p>
            <a:r>
              <a:rPr lang="hu-HU"/>
              <a:t>WHY DO REFUGEES DESERVE PREFERENTIAL TREATMENT OVER OTHER FOREIGNERS AND WHY IS PREFERENCE OF FELLOW NATIONALS (PARTIALISM) NOT UNCONDITIONAL?</a:t>
            </a:r>
            <a:endParaRPr lang="en-GB"/>
          </a:p>
        </p:txBody>
      </p:sp>
    </p:spTree>
    <p:extLst>
      <p:ext uri="{BB962C8B-B14F-4D97-AF65-F5344CB8AC3E}">
        <p14:creationId xmlns:p14="http://schemas.microsoft.com/office/powerpoint/2010/main" val="1623335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1B40276-CC25-446A-80C7-0BE6C6A01FA3}"/>
              </a:ext>
            </a:extLst>
          </p:cNvPr>
          <p:cNvSpPr>
            <a:spLocks noGrp="1"/>
          </p:cNvSpPr>
          <p:nvPr>
            <p:ph type="title"/>
          </p:nvPr>
        </p:nvSpPr>
        <p:spPr>
          <a:xfrm>
            <a:off x="685800" y="-27384"/>
            <a:ext cx="7772400" cy="713184"/>
          </a:xfrm>
        </p:spPr>
        <p:txBody>
          <a:bodyPr/>
          <a:lstStyle/>
          <a:p>
            <a:r>
              <a:rPr lang="en-GB" sz="2400" dirty="0"/>
              <a:t>Why protect and assist refugees and not </a:t>
            </a:r>
            <a:r>
              <a:rPr lang="en-GB" sz="2400"/>
              <a:t>others?</a:t>
            </a:r>
            <a:br>
              <a:rPr lang="hu-HU" sz="2400"/>
            </a:br>
            <a:r>
              <a:rPr lang="hu-HU" sz="2400"/>
              <a:t>Who is the refugee, whom to protect?</a:t>
            </a:r>
            <a:endParaRPr lang="en-GB" sz="2400" dirty="0"/>
          </a:p>
        </p:txBody>
      </p:sp>
      <p:sp>
        <p:nvSpPr>
          <p:cNvPr id="3" name="Tartalom helye 2">
            <a:extLst>
              <a:ext uri="{FF2B5EF4-FFF2-40B4-BE49-F238E27FC236}">
                <a16:creationId xmlns:a16="http://schemas.microsoft.com/office/drawing/2014/main" id="{5EC1D22A-B962-40A6-9B73-87BDCBF55741}"/>
              </a:ext>
            </a:extLst>
          </p:cNvPr>
          <p:cNvSpPr>
            <a:spLocks noGrp="1"/>
          </p:cNvSpPr>
          <p:nvPr>
            <p:ph idx="1"/>
          </p:nvPr>
        </p:nvSpPr>
        <p:spPr/>
        <p:txBody>
          <a:bodyPr/>
          <a:lstStyle/>
          <a:p>
            <a:pPr marL="342900" indent="-342900">
              <a:buFontTx/>
              <a:buChar char="-"/>
            </a:pPr>
            <a:r>
              <a:rPr lang="en-GB" dirty="0">
                <a:solidFill>
                  <a:srgbClr val="C00000"/>
                </a:solidFill>
              </a:rPr>
              <a:t>Refugee definitions </a:t>
            </a:r>
            <a:r>
              <a:rPr lang="en-GB" dirty="0"/>
              <a:t>(definitions of those entitled to international protection) </a:t>
            </a:r>
            <a:r>
              <a:rPr lang="en-GB" dirty="0">
                <a:solidFill>
                  <a:srgbClr val="C00000"/>
                </a:solidFill>
              </a:rPr>
              <a:t>are </a:t>
            </a:r>
            <a:r>
              <a:rPr lang="en-GB" dirty="0"/>
              <a:t>arbitrary (</a:t>
            </a:r>
            <a:r>
              <a:rPr lang="en-GB" dirty="0">
                <a:solidFill>
                  <a:srgbClr val="C00000"/>
                </a:solidFill>
              </a:rPr>
              <a:t>politically determined</a:t>
            </a:r>
            <a:r>
              <a:rPr lang="en-GB"/>
              <a:t>) – </a:t>
            </a:r>
            <a:r>
              <a:rPr lang="hu-HU"/>
              <a:t> </a:t>
            </a:r>
            <a:r>
              <a:rPr lang="en-GB"/>
              <a:t>compare Geneva </a:t>
            </a:r>
            <a:r>
              <a:rPr lang="hu-HU"/>
              <a:t>51 </a:t>
            </a:r>
            <a:r>
              <a:rPr lang="en-GB"/>
              <a:t>and </a:t>
            </a:r>
            <a:r>
              <a:rPr lang="en-GB" dirty="0"/>
              <a:t>the AU convention + QD of the EU   </a:t>
            </a:r>
          </a:p>
          <a:p>
            <a:pPr marL="342900" indent="-342900">
              <a:buFontTx/>
              <a:buChar char="-"/>
            </a:pPr>
            <a:r>
              <a:rPr lang="en-GB" dirty="0"/>
              <a:t>It is an indeterminate and historically changing group</a:t>
            </a:r>
          </a:p>
          <a:p>
            <a:pPr marL="342900" indent="-342900">
              <a:buFontTx/>
              <a:buChar char="-"/>
            </a:pPr>
            <a:r>
              <a:rPr lang="en-GB" dirty="0">
                <a:solidFill>
                  <a:srgbClr val="C00000"/>
                </a:solidFill>
              </a:rPr>
              <a:t>Debates about the use of the term(s): </a:t>
            </a:r>
            <a:r>
              <a:rPr lang="en-GB" dirty="0"/>
              <a:t>Shacknove, Betts, Crawley-Skleparis</a:t>
            </a:r>
          </a:p>
          <a:p>
            <a:pPr algn="ctr"/>
            <a:r>
              <a:rPr lang="en-GB" dirty="0"/>
              <a:t> Human action</a:t>
            </a:r>
          </a:p>
          <a:p>
            <a:pPr algn="ctr"/>
            <a:r>
              <a:rPr lang="en-GB" dirty="0"/>
              <a:t>                  </a:t>
            </a:r>
            <a:r>
              <a:rPr lang="en-GB"/>
              <a:t>Persecution </a:t>
            </a:r>
            <a:r>
              <a:rPr lang="hu-HU"/>
              <a:t> </a:t>
            </a:r>
            <a:r>
              <a:rPr lang="en-GB"/>
              <a:t> </a:t>
            </a:r>
            <a:r>
              <a:rPr lang="en-GB" dirty="0"/>
              <a:t>–    inactive (failed) state</a:t>
            </a:r>
            <a:br>
              <a:rPr lang="en-GB" dirty="0"/>
            </a:br>
            <a:endParaRPr lang="en-GB" dirty="0"/>
          </a:p>
          <a:p>
            <a:r>
              <a:rPr lang="en-GB" dirty="0"/>
              <a:t>Political freedoms				Basic needs</a:t>
            </a:r>
          </a:p>
          <a:p>
            <a:r>
              <a:rPr lang="en-GB" dirty="0"/>
              <a:t>			</a:t>
            </a:r>
          </a:p>
          <a:p>
            <a:pPr algn="ctr"/>
            <a:r>
              <a:rPr lang="en-GB" dirty="0"/>
              <a:t>Forces of nature</a:t>
            </a:r>
            <a:br>
              <a:rPr lang="en-GB" dirty="0"/>
            </a:br>
            <a:endParaRPr lang="en-GB" dirty="0"/>
          </a:p>
          <a:p>
            <a:r>
              <a:rPr lang="en-GB" dirty="0"/>
              <a:t> </a:t>
            </a:r>
          </a:p>
        </p:txBody>
      </p:sp>
      <mc:AlternateContent xmlns:mc="http://schemas.openxmlformats.org/markup-compatibility/2006" xmlns:p14="http://schemas.microsoft.com/office/powerpoint/2010/main">
        <mc:Choice Requires="p14">
          <p:contentPart p14:bwMode="auto" r:id="rId3">
            <p14:nvContentPartPr>
              <p14:cNvPr id="9" name="Szabadkéz 8">
                <a:extLst>
                  <a:ext uri="{FF2B5EF4-FFF2-40B4-BE49-F238E27FC236}">
                    <a16:creationId xmlns:a16="http://schemas.microsoft.com/office/drawing/2014/main" id="{E41FDEFE-127F-49A9-B358-E5259B12ACE8}"/>
                  </a:ext>
                </a:extLst>
              </p14:cNvPr>
              <p14:cNvContentPartPr/>
              <p14:nvPr/>
            </p14:nvContentPartPr>
            <p14:xfrm>
              <a:off x="1972790" y="4521319"/>
              <a:ext cx="360" cy="360"/>
            </p14:xfrm>
          </p:contentPart>
        </mc:Choice>
        <mc:Fallback xmlns="">
          <p:pic>
            <p:nvPicPr>
              <p:cNvPr id="9" name="Szabadkéz 8">
                <a:extLst>
                  <a:ext uri="{FF2B5EF4-FFF2-40B4-BE49-F238E27FC236}">
                    <a16:creationId xmlns:a16="http://schemas.microsoft.com/office/drawing/2014/main" id="{E41FDEFE-127F-49A9-B358-E5259B12ACE8}"/>
                  </a:ext>
                </a:extLst>
              </p:cNvPr>
              <p:cNvPicPr/>
              <p:nvPr/>
            </p:nvPicPr>
            <p:blipFill>
              <a:blip r:embed="rId4"/>
              <a:stretch>
                <a:fillRect/>
              </a:stretch>
            </p:blipFill>
            <p:spPr>
              <a:xfrm>
                <a:off x="1968470" y="4516999"/>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0" name="Szabadkéz 9">
                <a:extLst>
                  <a:ext uri="{FF2B5EF4-FFF2-40B4-BE49-F238E27FC236}">
                    <a16:creationId xmlns:a16="http://schemas.microsoft.com/office/drawing/2014/main" id="{068E1BAB-F4FB-4074-ADBA-4FF010DAAF64}"/>
                  </a:ext>
                </a:extLst>
              </p14:cNvPr>
              <p14:cNvContentPartPr/>
              <p14:nvPr/>
            </p14:nvContentPartPr>
            <p14:xfrm>
              <a:off x="2035430" y="4721839"/>
              <a:ext cx="360" cy="360"/>
            </p14:xfrm>
          </p:contentPart>
        </mc:Choice>
        <mc:Fallback xmlns="">
          <p:pic>
            <p:nvPicPr>
              <p:cNvPr id="10" name="Szabadkéz 9">
                <a:extLst>
                  <a:ext uri="{FF2B5EF4-FFF2-40B4-BE49-F238E27FC236}">
                    <a16:creationId xmlns:a16="http://schemas.microsoft.com/office/drawing/2014/main" id="{068E1BAB-F4FB-4074-ADBA-4FF010DAAF64}"/>
                  </a:ext>
                </a:extLst>
              </p:cNvPr>
              <p:cNvPicPr/>
              <p:nvPr/>
            </p:nvPicPr>
            <p:blipFill>
              <a:blip r:embed="rId4"/>
              <a:stretch>
                <a:fillRect/>
              </a:stretch>
            </p:blipFill>
            <p:spPr>
              <a:xfrm>
                <a:off x="2031110" y="4717519"/>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3" name="Szabadkéz 12">
                <a:extLst>
                  <a:ext uri="{FF2B5EF4-FFF2-40B4-BE49-F238E27FC236}">
                    <a16:creationId xmlns:a16="http://schemas.microsoft.com/office/drawing/2014/main" id="{A30C224C-7784-4E01-B02B-A337A19E7DCC}"/>
                  </a:ext>
                </a:extLst>
              </p14:cNvPr>
              <p14:cNvContentPartPr/>
              <p14:nvPr/>
            </p14:nvContentPartPr>
            <p14:xfrm>
              <a:off x="1277270" y="4777999"/>
              <a:ext cx="360" cy="360"/>
            </p14:xfrm>
          </p:contentPart>
        </mc:Choice>
        <mc:Fallback xmlns="">
          <p:pic>
            <p:nvPicPr>
              <p:cNvPr id="13" name="Szabadkéz 12">
                <a:extLst>
                  <a:ext uri="{FF2B5EF4-FFF2-40B4-BE49-F238E27FC236}">
                    <a16:creationId xmlns:a16="http://schemas.microsoft.com/office/drawing/2014/main" id="{A30C224C-7784-4E01-B02B-A337A19E7DCC}"/>
                  </a:ext>
                </a:extLst>
              </p:cNvPr>
              <p:cNvPicPr/>
              <p:nvPr/>
            </p:nvPicPr>
            <p:blipFill>
              <a:blip r:embed="rId4"/>
              <a:stretch>
                <a:fillRect/>
              </a:stretch>
            </p:blipFill>
            <p:spPr>
              <a:xfrm>
                <a:off x="1272950" y="4773679"/>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4" name="Szabadkéz 13">
                <a:extLst>
                  <a:ext uri="{FF2B5EF4-FFF2-40B4-BE49-F238E27FC236}">
                    <a16:creationId xmlns:a16="http://schemas.microsoft.com/office/drawing/2014/main" id="{E03DF9F3-E3B8-49F9-AC32-2EE6CBA06A34}"/>
                  </a:ext>
                </a:extLst>
              </p14:cNvPr>
              <p14:cNvContentPartPr/>
              <p14:nvPr/>
            </p14:nvContentPartPr>
            <p14:xfrm>
              <a:off x="2129030" y="4721839"/>
              <a:ext cx="360" cy="360"/>
            </p14:xfrm>
          </p:contentPart>
        </mc:Choice>
        <mc:Fallback xmlns="">
          <p:pic>
            <p:nvPicPr>
              <p:cNvPr id="14" name="Szabadkéz 13">
                <a:extLst>
                  <a:ext uri="{FF2B5EF4-FFF2-40B4-BE49-F238E27FC236}">
                    <a16:creationId xmlns:a16="http://schemas.microsoft.com/office/drawing/2014/main" id="{E03DF9F3-E3B8-49F9-AC32-2EE6CBA06A34}"/>
                  </a:ext>
                </a:extLst>
              </p:cNvPr>
              <p:cNvPicPr/>
              <p:nvPr/>
            </p:nvPicPr>
            <p:blipFill>
              <a:blip r:embed="rId4"/>
              <a:stretch>
                <a:fillRect/>
              </a:stretch>
            </p:blipFill>
            <p:spPr>
              <a:xfrm>
                <a:off x="2124710" y="4717519"/>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5" name="Szabadkéz 14">
                <a:extLst>
                  <a:ext uri="{FF2B5EF4-FFF2-40B4-BE49-F238E27FC236}">
                    <a16:creationId xmlns:a16="http://schemas.microsoft.com/office/drawing/2014/main" id="{A2355A5B-2F49-4E0F-BCF5-DF09E8B0E10C}"/>
                  </a:ext>
                </a:extLst>
              </p14:cNvPr>
              <p14:cNvContentPartPr/>
              <p14:nvPr/>
            </p14:nvContentPartPr>
            <p14:xfrm>
              <a:off x="3413150" y="3456439"/>
              <a:ext cx="360" cy="360"/>
            </p14:xfrm>
          </p:contentPart>
        </mc:Choice>
        <mc:Fallback xmlns="">
          <p:pic>
            <p:nvPicPr>
              <p:cNvPr id="15" name="Szabadkéz 14">
                <a:extLst>
                  <a:ext uri="{FF2B5EF4-FFF2-40B4-BE49-F238E27FC236}">
                    <a16:creationId xmlns:a16="http://schemas.microsoft.com/office/drawing/2014/main" id="{A2355A5B-2F49-4E0F-BCF5-DF09E8B0E10C}"/>
                  </a:ext>
                </a:extLst>
              </p:cNvPr>
              <p:cNvPicPr/>
              <p:nvPr/>
            </p:nvPicPr>
            <p:blipFill>
              <a:blip r:embed="rId4"/>
              <a:stretch>
                <a:fillRect/>
              </a:stretch>
            </p:blipFill>
            <p:spPr>
              <a:xfrm>
                <a:off x="3408830" y="3452119"/>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6" name="Szabadkéz 15">
                <a:extLst>
                  <a:ext uri="{FF2B5EF4-FFF2-40B4-BE49-F238E27FC236}">
                    <a16:creationId xmlns:a16="http://schemas.microsoft.com/office/drawing/2014/main" id="{047318E2-8167-4B09-9AA1-059F8414D1C3}"/>
                  </a:ext>
                </a:extLst>
              </p14:cNvPr>
              <p14:cNvContentPartPr/>
              <p14:nvPr/>
            </p14:nvContentPartPr>
            <p14:xfrm>
              <a:off x="3481910" y="3212359"/>
              <a:ext cx="360" cy="360"/>
            </p14:xfrm>
          </p:contentPart>
        </mc:Choice>
        <mc:Fallback xmlns="">
          <p:pic>
            <p:nvPicPr>
              <p:cNvPr id="16" name="Szabadkéz 15">
                <a:extLst>
                  <a:ext uri="{FF2B5EF4-FFF2-40B4-BE49-F238E27FC236}">
                    <a16:creationId xmlns:a16="http://schemas.microsoft.com/office/drawing/2014/main" id="{047318E2-8167-4B09-9AA1-059F8414D1C3}"/>
                  </a:ext>
                </a:extLst>
              </p:cNvPr>
              <p:cNvPicPr/>
              <p:nvPr/>
            </p:nvPicPr>
            <p:blipFill>
              <a:blip r:embed="rId4"/>
              <a:stretch>
                <a:fillRect/>
              </a:stretch>
            </p:blipFill>
            <p:spPr>
              <a:xfrm>
                <a:off x="3477590" y="3208039"/>
                <a:ext cx="9000" cy="9000"/>
              </a:xfrm>
              <a:prstGeom prst="rect">
                <a:avLst/>
              </a:prstGeom>
            </p:spPr>
          </p:pic>
        </mc:Fallback>
      </mc:AlternateContent>
      <p:cxnSp>
        <p:nvCxnSpPr>
          <p:cNvPr id="18" name="Egyenes összekötő 17">
            <a:extLst>
              <a:ext uri="{FF2B5EF4-FFF2-40B4-BE49-F238E27FC236}">
                <a16:creationId xmlns:a16="http://schemas.microsoft.com/office/drawing/2014/main" id="{E482367F-9804-48CB-883B-B096ECBE229E}"/>
              </a:ext>
            </a:extLst>
          </p:cNvPr>
          <p:cNvCxnSpPr>
            <a:cxnSpLocks/>
          </p:cNvCxnSpPr>
          <p:nvPr/>
        </p:nvCxnSpPr>
        <p:spPr>
          <a:xfrm>
            <a:off x="4484151" y="4521319"/>
            <a:ext cx="36004" cy="1224136"/>
          </a:xfrm>
          <a:prstGeom prst="line">
            <a:avLst/>
          </a:prstGeom>
          <a:ln w="25400">
            <a:solidFill>
              <a:schemeClr val="tx2">
                <a:lumMod val="10000"/>
              </a:schemeClr>
            </a:solidFill>
          </a:ln>
        </p:spPr>
        <p:style>
          <a:lnRef idx="1">
            <a:schemeClr val="accent1"/>
          </a:lnRef>
          <a:fillRef idx="0">
            <a:schemeClr val="accent1"/>
          </a:fillRef>
          <a:effectRef idx="0">
            <a:schemeClr val="accent1"/>
          </a:effectRef>
          <a:fontRef idx="minor">
            <a:schemeClr val="tx1"/>
          </a:fontRef>
        </p:style>
      </p:cxnSp>
      <p:cxnSp>
        <p:nvCxnSpPr>
          <p:cNvPr id="21" name="Egyenes összekötő 20">
            <a:extLst>
              <a:ext uri="{FF2B5EF4-FFF2-40B4-BE49-F238E27FC236}">
                <a16:creationId xmlns:a16="http://schemas.microsoft.com/office/drawing/2014/main" id="{5A142E41-0295-4444-84B9-D05B6F5AEFAC}"/>
              </a:ext>
            </a:extLst>
          </p:cNvPr>
          <p:cNvCxnSpPr>
            <a:cxnSpLocks/>
          </p:cNvCxnSpPr>
          <p:nvPr/>
        </p:nvCxnSpPr>
        <p:spPr>
          <a:xfrm>
            <a:off x="3347864" y="5085184"/>
            <a:ext cx="2736304" cy="0"/>
          </a:xfrm>
          <a:prstGeom prst="line">
            <a:avLst/>
          </a:prstGeom>
          <a:ln w="25400">
            <a:solidFill>
              <a:schemeClr val="tx2">
                <a:lumMod val="10000"/>
              </a:schemeClr>
            </a:solidFill>
          </a:ln>
        </p:spPr>
        <p:style>
          <a:lnRef idx="1">
            <a:schemeClr val="accent1"/>
          </a:lnRef>
          <a:fillRef idx="0">
            <a:schemeClr val="accent1"/>
          </a:fillRef>
          <a:effectRef idx="0">
            <a:schemeClr val="accent1"/>
          </a:effectRef>
          <a:fontRef idx="minor">
            <a:schemeClr val="tx1"/>
          </a:fontRef>
        </p:style>
      </p:cxnSp>
      <p:sp>
        <p:nvSpPr>
          <p:cNvPr id="25" name="Ellipszis 24">
            <a:extLst>
              <a:ext uri="{FF2B5EF4-FFF2-40B4-BE49-F238E27FC236}">
                <a16:creationId xmlns:a16="http://schemas.microsoft.com/office/drawing/2014/main" id="{B6721100-8A45-476D-AB64-4A8AA54A49EE}"/>
              </a:ext>
            </a:extLst>
          </p:cNvPr>
          <p:cNvSpPr/>
          <p:nvPr/>
        </p:nvSpPr>
        <p:spPr>
          <a:xfrm>
            <a:off x="2987824" y="4521319"/>
            <a:ext cx="323676" cy="196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400" b="1" i="0" u="none" strike="noStrike" kern="1200" cap="none" spc="0" normalizeH="0" baseline="0" noProof="0">
              <a:ln>
                <a:noFill/>
              </a:ln>
              <a:solidFill>
                <a:prstClr val="white"/>
              </a:solidFill>
              <a:effectLst/>
              <a:uLnTx/>
              <a:uFillTx/>
              <a:latin typeface="Arial"/>
              <a:ea typeface="+mn-ea"/>
              <a:cs typeface="Arial"/>
            </a:endParaRPr>
          </a:p>
        </p:txBody>
      </p:sp>
      <p:cxnSp>
        <p:nvCxnSpPr>
          <p:cNvPr id="27" name="Egyenes összekötő nyíllal 26">
            <a:extLst>
              <a:ext uri="{FF2B5EF4-FFF2-40B4-BE49-F238E27FC236}">
                <a16:creationId xmlns:a16="http://schemas.microsoft.com/office/drawing/2014/main" id="{9614C6C9-3FA0-4360-9313-A0E83CD75176}"/>
              </a:ext>
            </a:extLst>
          </p:cNvPr>
          <p:cNvCxnSpPr>
            <a:endCxn id="25" idx="1"/>
          </p:cNvCxnSpPr>
          <p:nvPr/>
        </p:nvCxnSpPr>
        <p:spPr>
          <a:xfrm>
            <a:off x="1547664" y="4077072"/>
            <a:ext cx="1487561" cy="472980"/>
          </a:xfrm>
          <a:prstGeom prst="straightConnector1">
            <a:avLst/>
          </a:prstGeom>
          <a:ln w="25400">
            <a:solidFill>
              <a:schemeClr val="tx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 name="Téglalap 27">
            <a:extLst>
              <a:ext uri="{FF2B5EF4-FFF2-40B4-BE49-F238E27FC236}">
                <a16:creationId xmlns:a16="http://schemas.microsoft.com/office/drawing/2014/main" id="{0B37344B-15A3-4B9F-B000-4C077B969C11}"/>
              </a:ext>
            </a:extLst>
          </p:cNvPr>
          <p:cNvSpPr/>
          <p:nvPr/>
        </p:nvSpPr>
        <p:spPr>
          <a:xfrm>
            <a:off x="827584" y="3861048"/>
            <a:ext cx="791008" cy="3560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hu-HU" sz="1400" b="1" i="0" u="none" strike="noStrike" kern="1200" cap="none" spc="0" normalizeH="0" baseline="0" noProof="0">
                <a:ln>
                  <a:noFill/>
                </a:ln>
                <a:solidFill>
                  <a:prstClr val="black"/>
                </a:solidFill>
                <a:effectLst/>
                <a:uLnTx/>
                <a:uFillTx/>
                <a:latin typeface="Arial"/>
                <a:ea typeface="+mn-ea"/>
                <a:cs typeface="Arial"/>
              </a:rPr>
              <a:t>GC51</a:t>
            </a:r>
            <a:endParaRPr kumimoji="0" lang="en-GB" sz="1400" b="1" i="0" u="none" strike="noStrike" kern="1200" cap="none" spc="0" normalizeH="0" baseline="0" noProof="0">
              <a:ln>
                <a:noFill/>
              </a:ln>
              <a:solidFill>
                <a:prstClr val="black"/>
              </a:solidFill>
              <a:effectLst/>
              <a:uLnTx/>
              <a:uFillTx/>
              <a:latin typeface="Arial"/>
              <a:ea typeface="+mn-ea"/>
              <a:cs typeface="Arial"/>
            </a:endParaRPr>
          </a:p>
        </p:txBody>
      </p:sp>
      <p:cxnSp>
        <p:nvCxnSpPr>
          <p:cNvPr id="29" name="Egyenes összekötő nyíllal 28">
            <a:extLst>
              <a:ext uri="{FF2B5EF4-FFF2-40B4-BE49-F238E27FC236}">
                <a16:creationId xmlns:a16="http://schemas.microsoft.com/office/drawing/2014/main" id="{077078E0-ADB0-4B55-BD44-4E616F24CB53}"/>
              </a:ext>
            </a:extLst>
          </p:cNvPr>
          <p:cNvCxnSpPr>
            <a:cxnSpLocks/>
          </p:cNvCxnSpPr>
          <p:nvPr/>
        </p:nvCxnSpPr>
        <p:spPr>
          <a:xfrm>
            <a:off x="4799485" y="4000103"/>
            <a:ext cx="1284683" cy="148977"/>
          </a:xfrm>
          <a:prstGeom prst="straightConnector1">
            <a:avLst/>
          </a:prstGeom>
          <a:ln w="25400">
            <a:solidFill>
              <a:schemeClr val="tx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Egyenes összekötő nyíllal 29">
            <a:extLst>
              <a:ext uri="{FF2B5EF4-FFF2-40B4-BE49-F238E27FC236}">
                <a16:creationId xmlns:a16="http://schemas.microsoft.com/office/drawing/2014/main" id="{47E31081-A604-46AE-AA0C-6ABD30B6EC45}"/>
              </a:ext>
            </a:extLst>
          </p:cNvPr>
          <p:cNvCxnSpPr>
            <a:cxnSpLocks/>
          </p:cNvCxnSpPr>
          <p:nvPr/>
        </p:nvCxnSpPr>
        <p:spPr>
          <a:xfrm flipH="1">
            <a:off x="3563888" y="4005064"/>
            <a:ext cx="1224137" cy="144016"/>
          </a:xfrm>
          <a:prstGeom prst="straightConnector1">
            <a:avLst/>
          </a:prstGeom>
          <a:ln w="25400">
            <a:solidFill>
              <a:schemeClr val="tx2">
                <a:lumMod val="2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4712053"/>
      </p:ext>
    </p:extLst>
  </p:cSld>
  <p:clrMapOvr>
    <a:masterClrMapping/>
  </p:clrMapOvr>
  <p:transition>
    <p:pull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1B40276-CC25-446A-80C7-0BE6C6A01FA3}"/>
              </a:ext>
            </a:extLst>
          </p:cNvPr>
          <p:cNvSpPr>
            <a:spLocks noGrp="1"/>
          </p:cNvSpPr>
          <p:nvPr>
            <p:ph type="title"/>
          </p:nvPr>
        </p:nvSpPr>
        <p:spPr/>
        <p:txBody>
          <a:bodyPr/>
          <a:lstStyle/>
          <a:p>
            <a:r>
              <a:rPr lang="en-GB" dirty="0"/>
              <a:t>Why protect and assist refugees and not others?</a:t>
            </a:r>
          </a:p>
        </p:txBody>
      </p:sp>
      <p:sp>
        <p:nvSpPr>
          <p:cNvPr id="3" name="Tartalom helye 2">
            <a:extLst>
              <a:ext uri="{FF2B5EF4-FFF2-40B4-BE49-F238E27FC236}">
                <a16:creationId xmlns:a16="http://schemas.microsoft.com/office/drawing/2014/main" id="{5EC1D22A-B962-40A6-9B73-87BDCBF55741}"/>
              </a:ext>
            </a:extLst>
          </p:cNvPr>
          <p:cNvSpPr>
            <a:spLocks noGrp="1"/>
          </p:cNvSpPr>
          <p:nvPr>
            <p:ph idx="1"/>
          </p:nvPr>
        </p:nvSpPr>
        <p:spPr/>
        <p:txBody>
          <a:bodyPr>
            <a:normAutofit fontScale="92500" lnSpcReduction="10000"/>
          </a:bodyPr>
          <a:lstStyle/>
          <a:p>
            <a:r>
              <a:rPr lang="en-GB" dirty="0"/>
              <a:t>The </a:t>
            </a:r>
            <a:r>
              <a:rPr lang="en-GB" dirty="0">
                <a:solidFill>
                  <a:srgbClr val="C00000"/>
                </a:solidFill>
              </a:rPr>
              <a:t>duty to assist extends beyond refugees  </a:t>
            </a:r>
            <a:r>
              <a:rPr lang="en-GB" dirty="0"/>
              <a:t>- alleviation of poverty and other vulnerabilities is the duty of the international community – see e.g. </a:t>
            </a:r>
            <a:r>
              <a:rPr lang="en-GB" dirty="0">
                <a:solidFill>
                  <a:srgbClr val="C00000"/>
                </a:solidFill>
              </a:rPr>
              <a:t>2030 UN Sustainable development goals</a:t>
            </a:r>
            <a:r>
              <a:rPr lang="en-GB" dirty="0"/>
              <a:t>, and the </a:t>
            </a:r>
            <a:r>
              <a:rPr lang="en-GB" dirty="0">
                <a:solidFill>
                  <a:srgbClr val="C00000"/>
                </a:solidFill>
              </a:rPr>
              <a:t>human security approach</a:t>
            </a:r>
          </a:p>
          <a:p>
            <a:endParaRPr lang="en-GB" dirty="0"/>
          </a:p>
          <a:p>
            <a:pPr algn="ctr"/>
            <a:r>
              <a:rPr lang="en-GB" sz="3000" dirty="0">
                <a:solidFill>
                  <a:srgbClr val="C00000"/>
                </a:solidFill>
              </a:rPr>
              <a:t>Specificities </a:t>
            </a:r>
            <a:r>
              <a:rPr lang="en-GB" sz="3000" dirty="0"/>
              <a:t>of international protection</a:t>
            </a:r>
          </a:p>
          <a:p>
            <a:br>
              <a:rPr lang="en-GB" dirty="0"/>
            </a:br>
            <a:r>
              <a:rPr lang="en-GB" dirty="0">
                <a:solidFill>
                  <a:srgbClr val="C00000"/>
                </a:solidFill>
              </a:rPr>
              <a:t>Historic:  </a:t>
            </a:r>
            <a:r>
              <a:rPr lang="en-GB" dirty="0"/>
              <a:t>political struggle of the liberal states with the regimes committing horrific acts of persecution (Bolshevik Russia, Turkey </a:t>
            </a:r>
            <a:r>
              <a:rPr lang="en-GB"/>
              <a:t>after WWI</a:t>
            </a:r>
            <a:r>
              <a:rPr lang="hu-HU"/>
              <a:t>, </a:t>
            </a:r>
            <a:r>
              <a:rPr lang="en-GB"/>
              <a:t>then </a:t>
            </a:r>
            <a:r>
              <a:rPr lang="en-GB" dirty="0"/>
              <a:t>Germany and other </a:t>
            </a:r>
            <a:r>
              <a:rPr lang="en-GB"/>
              <a:t>fascist powers</a:t>
            </a:r>
            <a:r>
              <a:rPr lang="hu-HU"/>
              <a:t> and after 1945 Stalin’s Soviet Union and the Communist states</a:t>
            </a:r>
            <a:r>
              <a:rPr lang="en-GB"/>
              <a:t>)</a:t>
            </a:r>
            <a:endParaRPr lang="en-GB" dirty="0"/>
          </a:p>
          <a:p>
            <a:endParaRPr lang="en-GB" dirty="0"/>
          </a:p>
          <a:p>
            <a:r>
              <a:rPr lang="en-GB" dirty="0">
                <a:solidFill>
                  <a:srgbClr val="C00000"/>
                </a:solidFill>
              </a:rPr>
              <a:t>Structural:</a:t>
            </a:r>
            <a:r>
              <a:rPr lang="en-GB" dirty="0"/>
              <a:t> the need for a specific entry right is necessitated by the exclusion regime based on borders and sovereignty</a:t>
            </a:r>
            <a:r>
              <a:rPr lang="en-GB" dirty="0">
                <a:solidFill>
                  <a:srgbClr val="C00000"/>
                </a:solidFill>
              </a:rPr>
              <a:t>. Admission is the only remedy against locking in the person </a:t>
            </a:r>
            <a:r>
              <a:rPr lang="en-GB" dirty="0"/>
              <a:t>to a persecutory environment (state, society, geographic </a:t>
            </a:r>
            <a:r>
              <a:rPr lang="en-GB"/>
              <a:t>area)</a:t>
            </a:r>
            <a:endParaRPr lang="hu-HU"/>
          </a:p>
          <a:p>
            <a:endParaRPr lang="hu-HU"/>
          </a:p>
          <a:p>
            <a:endParaRPr lang="en-GB" dirty="0"/>
          </a:p>
        </p:txBody>
      </p:sp>
      <mc:AlternateContent xmlns:mc="http://schemas.openxmlformats.org/markup-compatibility/2006" xmlns:p14="http://schemas.microsoft.com/office/powerpoint/2010/main">
        <mc:Choice Requires="p14">
          <p:contentPart p14:bwMode="auto" r:id="rId3">
            <p14:nvContentPartPr>
              <p14:cNvPr id="9" name="Szabadkéz 8">
                <a:extLst>
                  <a:ext uri="{FF2B5EF4-FFF2-40B4-BE49-F238E27FC236}">
                    <a16:creationId xmlns:a16="http://schemas.microsoft.com/office/drawing/2014/main" id="{E41FDEFE-127F-49A9-B358-E5259B12ACE8}"/>
                  </a:ext>
                </a:extLst>
              </p14:cNvPr>
              <p14:cNvContentPartPr/>
              <p14:nvPr/>
            </p14:nvContentPartPr>
            <p14:xfrm>
              <a:off x="1972790" y="4521319"/>
              <a:ext cx="360" cy="360"/>
            </p14:xfrm>
          </p:contentPart>
        </mc:Choice>
        <mc:Fallback xmlns="">
          <p:pic>
            <p:nvPicPr>
              <p:cNvPr id="9" name="Szabadkéz 8">
                <a:extLst>
                  <a:ext uri="{FF2B5EF4-FFF2-40B4-BE49-F238E27FC236}">
                    <a16:creationId xmlns:a16="http://schemas.microsoft.com/office/drawing/2014/main" id="{E41FDEFE-127F-49A9-B358-E5259B12ACE8}"/>
                  </a:ext>
                </a:extLst>
              </p:cNvPr>
              <p:cNvPicPr/>
              <p:nvPr/>
            </p:nvPicPr>
            <p:blipFill>
              <a:blip r:embed="rId4"/>
              <a:stretch>
                <a:fillRect/>
              </a:stretch>
            </p:blipFill>
            <p:spPr>
              <a:xfrm>
                <a:off x="1968470" y="4516999"/>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0" name="Szabadkéz 9">
                <a:extLst>
                  <a:ext uri="{FF2B5EF4-FFF2-40B4-BE49-F238E27FC236}">
                    <a16:creationId xmlns:a16="http://schemas.microsoft.com/office/drawing/2014/main" id="{068E1BAB-F4FB-4074-ADBA-4FF010DAAF64}"/>
                  </a:ext>
                </a:extLst>
              </p14:cNvPr>
              <p14:cNvContentPartPr/>
              <p14:nvPr/>
            </p14:nvContentPartPr>
            <p14:xfrm>
              <a:off x="2035430" y="4721839"/>
              <a:ext cx="360" cy="360"/>
            </p14:xfrm>
          </p:contentPart>
        </mc:Choice>
        <mc:Fallback xmlns="">
          <p:pic>
            <p:nvPicPr>
              <p:cNvPr id="10" name="Szabadkéz 9">
                <a:extLst>
                  <a:ext uri="{FF2B5EF4-FFF2-40B4-BE49-F238E27FC236}">
                    <a16:creationId xmlns:a16="http://schemas.microsoft.com/office/drawing/2014/main" id="{068E1BAB-F4FB-4074-ADBA-4FF010DAAF64}"/>
                  </a:ext>
                </a:extLst>
              </p:cNvPr>
              <p:cNvPicPr/>
              <p:nvPr/>
            </p:nvPicPr>
            <p:blipFill>
              <a:blip r:embed="rId4"/>
              <a:stretch>
                <a:fillRect/>
              </a:stretch>
            </p:blipFill>
            <p:spPr>
              <a:xfrm>
                <a:off x="2031110" y="4717519"/>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3" name="Szabadkéz 12">
                <a:extLst>
                  <a:ext uri="{FF2B5EF4-FFF2-40B4-BE49-F238E27FC236}">
                    <a16:creationId xmlns:a16="http://schemas.microsoft.com/office/drawing/2014/main" id="{A30C224C-7784-4E01-B02B-A337A19E7DCC}"/>
                  </a:ext>
                </a:extLst>
              </p14:cNvPr>
              <p14:cNvContentPartPr/>
              <p14:nvPr/>
            </p14:nvContentPartPr>
            <p14:xfrm>
              <a:off x="1277270" y="4777999"/>
              <a:ext cx="360" cy="360"/>
            </p14:xfrm>
          </p:contentPart>
        </mc:Choice>
        <mc:Fallback xmlns="">
          <p:pic>
            <p:nvPicPr>
              <p:cNvPr id="13" name="Szabadkéz 12">
                <a:extLst>
                  <a:ext uri="{FF2B5EF4-FFF2-40B4-BE49-F238E27FC236}">
                    <a16:creationId xmlns:a16="http://schemas.microsoft.com/office/drawing/2014/main" id="{A30C224C-7784-4E01-B02B-A337A19E7DCC}"/>
                  </a:ext>
                </a:extLst>
              </p:cNvPr>
              <p:cNvPicPr/>
              <p:nvPr/>
            </p:nvPicPr>
            <p:blipFill>
              <a:blip r:embed="rId4"/>
              <a:stretch>
                <a:fillRect/>
              </a:stretch>
            </p:blipFill>
            <p:spPr>
              <a:xfrm>
                <a:off x="1272950" y="4773679"/>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4" name="Szabadkéz 13">
                <a:extLst>
                  <a:ext uri="{FF2B5EF4-FFF2-40B4-BE49-F238E27FC236}">
                    <a16:creationId xmlns:a16="http://schemas.microsoft.com/office/drawing/2014/main" id="{E03DF9F3-E3B8-49F9-AC32-2EE6CBA06A34}"/>
                  </a:ext>
                </a:extLst>
              </p14:cNvPr>
              <p14:cNvContentPartPr/>
              <p14:nvPr/>
            </p14:nvContentPartPr>
            <p14:xfrm>
              <a:off x="2129030" y="4721839"/>
              <a:ext cx="360" cy="360"/>
            </p14:xfrm>
          </p:contentPart>
        </mc:Choice>
        <mc:Fallback xmlns="">
          <p:pic>
            <p:nvPicPr>
              <p:cNvPr id="14" name="Szabadkéz 13">
                <a:extLst>
                  <a:ext uri="{FF2B5EF4-FFF2-40B4-BE49-F238E27FC236}">
                    <a16:creationId xmlns:a16="http://schemas.microsoft.com/office/drawing/2014/main" id="{E03DF9F3-E3B8-49F9-AC32-2EE6CBA06A34}"/>
                  </a:ext>
                </a:extLst>
              </p:cNvPr>
              <p:cNvPicPr/>
              <p:nvPr/>
            </p:nvPicPr>
            <p:blipFill>
              <a:blip r:embed="rId4"/>
              <a:stretch>
                <a:fillRect/>
              </a:stretch>
            </p:blipFill>
            <p:spPr>
              <a:xfrm>
                <a:off x="2124710" y="4717519"/>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5" name="Szabadkéz 14">
                <a:extLst>
                  <a:ext uri="{FF2B5EF4-FFF2-40B4-BE49-F238E27FC236}">
                    <a16:creationId xmlns:a16="http://schemas.microsoft.com/office/drawing/2014/main" id="{A2355A5B-2F49-4E0F-BCF5-DF09E8B0E10C}"/>
                  </a:ext>
                </a:extLst>
              </p14:cNvPr>
              <p14:cNvContentPartPr/>
              <p14:nvPr/>
            </p14:nvContentPartPr>
            <p14:xfrm>
              <a:off x="3413150" y="3456439"/>
              <a:ext cx="360" cy="360"/>
            </p14:xfrm>
          </p:contentPart>
        </mc:Choice>
        <mc:Fallback xmlns="">
          <p:pic>
            <p:nvPicPr>
              <p:cNvPr id="15" name="Szabadkéz 14">
                <a:extLst>
                  <a:ext uri="{FF2B5EF4-FFF2-40B4-BE49-F238E27FC236}">
                    <a16:creationId xmlns:a16="http://schemas.microsoft.com/office/drawing/2014/main" id="{A2355A5B-2F49-4E0F-BCF5-DF09E8B0E10C}"/>
                  </a:ext>
                </a:extLst>
              </p:cNvPr>
              <p:cNvPicPr/>
              <p:nvPr/>
            </p:nvPicPr>
            <p:blipFill>
              <a:blip r:embed="rId4"/>
              <a:stretch>
                <a:fillRect/>
              </a:stretch>
            </p:blipFill>
            <p:spPr>
              <a:xfrm>
                <a:off x="3408830" y="3452119"/>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6" name="Szabadkéz 15">
                <a:extLst>
                  <a:ext uri="{FF2B5EF4-FFF2-40B4-BE49-F238E27FC236}">
                    <a16:creationId xmlns:a16="http://schemas.microsoft.com/office/drawing/2014/main" id="{047318E2-8167-4B09-9AA1-059F8414D1C3}"/>
                  </a:ext>
                </a:extLst>
              </p14:cNvPr>
              <p14:cNvContentPartPr/>
              <p14:nvPr/>
            </p14:nvContentPartPr>
            <p14:xfrm>
              <a:off x="3481910" y="3212359"/>
              <a:ext cx="360" cy="360"/>
            </p14:xfrm>
          </p:contentPart>
        </mc:Choice>
        <mc:Fallback xmlns="">
          <p:pic>
            <p:nvPicPr>
              <p:cNvPr id="16" name="Szabadkéz 15">
                <a:extLst>
                  <a:ext uri="{FF2B5EF4-FFF2-40B4-BE49-F238E27FC236}">
                    <a16:creationId xmlns:a16="http://schemas.microsoft.com/office/drawing/2014/main" id="{047318E2-8167-4B09-9AA1-059F8414D1C3}"/>
                  </a:ext>
                </a:extLst>
              </p:cNvPr>
              <p:cNvPicPr/>
              <p:nvPr/>
            </p:nvPicPr>
            <p:blipFill>
              <a:blip r:embed="rId4"/>
              <a:stretch>
                <a:fillRect/>
              </a:stretch>
            </p:blipFill>
            <p:spPr>
              <a:xfrm>
                <a:off x="3477590" y="3208039"/>
                <a:ext cx="9000" cy="9000"/>
              </a:xfrm>
              <a:prstGeom prst="rect">
                <a:avLst/>
              </a:prstGeom>
            </p:spPr>
          </p:pic>
        </mc:Fallback>
      </mc:AlternateContent>
    </p:spTree>
    <p:extLst>
      <p:ext uri="{BB962C8B-B14F-4D97-AF65-F5344CB8AC3E}">
        <p14:creationId xmlns:p14="http://schemas.microsoft.com/office/powerpoint/2010/main" val="586445733"/>
      </p:ext>
    </p:extLst>
  </p:cSld>
  <p:clrMapOvr>
    <a:masterClrMapping/>
  </p:clrMapOvr>
  <p:transition>
    <p:pull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a:extLst>
              <a:ext uri="{FF2B5EF4-FFF2-40B4-BE49-F238E27FC236}">
                <a16:creationId xmlns:a16="http://schemas.microsoft.com/office/drawing/2014/main" id="{AA40296A-BA92-43E3-B680-5BEF8968D3BA}"/>
              </a:ext>
            </a:extLst>
          </p:cNvPr>
          <p:cNvSpPr>
            <a:spLocks noGrp="1"/>
          </p:cNvSpPr>
          <p:nvPr>
            <p:ph type="title"/>
          </p:nvPr>
        </p:nvSpPr>
        <p:spPr>
          <a:xfrm>
            <a:off x="395536" y="139883"/>
            <a:ext cx="8229600" cy="1059735"/>
          </a:xfrm>
        </p:spPr>
        <p:txBody>
          <a:bodyPr/>
          <a:lstStyle/>
          <a:p>
            <a:r>
              <a:rPr lang="en-GB"/>
              <a:t>F</a:t>
            </a:r>
            <a:r>
              <a:rPr lang="hu-HU"/>
              <a:t>our </a:t>
            </a:r>
            <a:r>
              <a:rPr lang="en-GB"/>
              <a:t>counterarguments </a:t>
            </a:r>
            <a:r>
              <a:rPr lang="en-GB" dirty="0"/>
              <a:t>against (automatically) preferring citizens over others</a:t>
            </a:r>
          </a:p>
        </p:txBody>
      </p:sp>
      <p:sp>
        <p:nvSpPr>
          <p:cNvPr id="6" name="Tartalom helye 5">
            <a:extLst>
              <a:ext uri="{FF2B5EF4-FFF2-40B4-BE49-F238E27FC236}">
                <a16:creationId xmlns:a16="http://schemas.microsoft.com/office/drawing/2014/main" id="{C6884868-B8E4-46F3-9FDB-6824BB350854}"/>
              </a:ext>
            </a:extLst>
          </p:cNvPr>
          <p:cNvSpPr>
            <a:spLocks noGrp="1"/>
          </p:cNvSpPr>
          <p:nvPr>
            <p:ph idx="1"/>
          </p:nvPr>
        </p:nvSpPr>
        <p:spPr>
          <a:xfrm>
            <a:off x="457200" y="1217391"/>
            <a:ext cx="8229600" cy="5500726"/>
          </a:xfrm>
        </p:spPr>
        <p:txBody>
          <a:bodyPr>
            <a:normAutofit/>
          </a:bodyPr>
          <a:lstStyle/>
          <a:p>
            <a:pPr>
              <a:lnSpc>
                <a:spcPct val="120000"/>
              </a:lnSpc>
              <a:buFontTx/>
              <a:buChar char="-"/>
            </a:pPr>
            <a:r>
              <a:rPr lang="hu-HU"/>
              <a:t> </a:t>
            </a:r>
            <a:r>
              <a:rPr lang="en-GB"/>
              <a:t>The </a:t>
            </a:r>
            <a:r>
              <a:rPr lang="en-GB" dirty="0">
                <a:solidFill>
                  <a:srgbClr val="C00000"/>
                </a:solidFill>
              </a:rPr>
              <a:t>relationship </a:t>
            </a:r>
            <a:r>
              <a:rPr lang="en-GB" dirty="0"/>
              <a:t>of preference ought to be </a:t>
            </a:r>
            <a:r>
              <a:rPr lang="en-GB" dirty="0">
                <a:solidFill>
                  <a:srgbClr val="C00000"/>
                </a:solidFill>
              </a:rPr>
              <a:t>of moral value (No duty to prefer a fellow national fascist</a:t>
            </a:r>
            <a:r>
              <a:rPr lang="en-GB" dirty="0"/>
              <a:t> over a foreign social democrat!) </a:t>
            </a:r>
          </a:p>
          <a:p>
            <a:pPr>
              <a:lnSpc>
                <a:spcPct val="120000"/>
              </a:lnSpc>
              <a:buFontTx/>
              <a:buChar char="-"/>
            </a:pPr>
            <a:r>
              <a:rPr lang="hu-HU">
                <a:solidFill>
                  <a:srgbClr val="C00000"/>
                </a:solidFill>
              </a:rPr>
              <a:t> </a:t>
            </a:r>
            <a:r>
              <a:rPr lang="en-GB">
                <a:solidFill>
                  <a:srgbClr val="C00000"/>
                </a:solidFill>
              </a:rPr>
              <a:t>Loyalty</a:t>
            </a:r>
            <a:r>
              <a:rPr lang="en-GB" dirty="0">
                <a:solidFill>
                  <a:srgbClr val="C00000"/>
                </a:solidFill>
              </a:rPr>
              <a:t>: not necessarily concentric circles </a:t>
            </a:r>
            <a:r>
              <a:rPr lang="en-GB" dirty="0"/>
              <a:t>where nation comes after locality. </a:t>
            </a:r>
            <a:r>
              <a:rPr lang="en-GB" dirty="0">
                <a:solidFill>
                  <a:srgbClr val="C00000"/>
                </a:solidFill>
              </a:rPr>
              <a:t>Think of ethnic/national minorities </a:t>
            </a:r>
            <a:r>
              <a:rPr lang="en-GB" dirty="0"/>
              <a:t>who prefer their ethné over the fellow nationals</a:t>
            </a:r>
          </a:p>
          <a:p>
            <a:pPr>
              <a:lnSpc>
                <a:spcPct val="120000"/>
              </a:lnSpc>
              <a:buFontTx/>
              <a:buChar char="-"/>
            </a:pPr>
            <a:r>
              <a:rPr lang="hu-HU"/>
              <a:t> </a:t>
            </a:r>
            <a:r>
              <a:rPr lang="en-GB"/>
              <a:t>Preferring </a:t>
            </a:r>
            <a:r>
              <a:rPr lang="en-GB" dirty="0"/>
              <a:t>nationals </a:t>
            </a:r>
            <a:r>
              <a:rPr lang="en-GB" dirty="0">
                <a:solidFill>
                  <a:srgbClr val="C00000"/>
                </a:solidFill>
              </a:rPr>
              <a:t>may run counter to the overall duty to alleviate poverty</a:t>
            </a:r>
            <a:r>
              <a:rPr lang="en-GB" dirty="0"/>
              <a:t>. (Welfare chauvinism)</a:t>
            </a:r>
          </a:p>
          <a:p>
            <a:pPr>
              <a:lnSpc>
                <a:spcPct val="120000"/>
              </a:lnSpc>
              <a:buFontTx/>
              <a:buChar char="-"/>
            </a:pPr>
            <a:r>
              <a:rPr lang="hu-HU"/>
              <a:t> </a:t>
            </a:r>
            <a:r>
              <a:rPr lang="en-GB"/>
              <a:t>The </a:t>
            </a:r>
            <a:r>
              <a:rPr lang="en-GB" dirty="0">
                <a:solidFill>
                  <a:srgbClr val="C00000"/>
                </a:solidFill>
              </a:rPr>
              <a:t>community of citizens is a fiction</a:t>
            </a:r>
            <a:r>
              <a:rPr lang="en-GB" dirty="0"/>
              <a:t>. </a:t>
            </a:r>
            <a:r>
              <a:rPr lang="en-GB" dirty="0">
                <a:solidFill>
                  <a:srgbClr val="C00000"/>
                </a:solidFill>
              </a:rPr>
              <a:t>The society consists of nationals and (resident) foreigners. The state must serve both </a:t>
            </a:r>
            <a:r>
              <a:rPr lang="en-GB" dirty="0"/>
              <a:t>groups forming the society.</a:t>
            </a:r>
          </a:p>
          <a:p>
            <a:pPr>
              <a:lnSpc>
                <a:spcPct val="120000"/>
              </a:lnSpc>
            </a:pPr>
            <a:endParaRPr lang="en-GB" dirty="0"/>
          </a:p>
        </p:txBody>
      </p:sp>
    </p:spTree>
    <p:extLst>
      <p:ext uri="{BB962C8B-B14F-4D97-AF65-F5344CB8AC3E}">
        <p14:creationId xmlns:p14="http://schemas.microsoft.com/office/powerpoint/2010/main" val="3561894270"/>
      </p:ext>
    </p:extLst>
  </p:cSld>
  <p:clrMapOvr>
    <a:masterClrMapping/>
  </p:clrMapOvr>
  <p:transition>
    <p:pull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97E6B5D-16E0-4638-920D-140C43B3871E}"/>
              </a:ext>
            </a:extLst>
          </p:cNvPr>
          <p:cNvSpPr>
            <a:spLocks noGrp="1"/>
          </p:cNvSpPr>
          <p:nvPr>
            <p:ph type="title"/>
          </p:nvPr>
        </p:nvSpPr>
        <p:spPr/>
        <p:txBody>
          <a:bodyPr/>
          <a:lstStyle/>
          <a:p>
            <a:r>
              <a:rPr lang="hu-HU"/>
              <a:t>THE CONTENT OF THE MORAL OBLIGATION</a:t>
            </a:r>
            <a:endParaRPr lang="en-GB"/>
          </a:p>
        </p:txBody>
      </p:sp>
    </p:spTree>
    <p:extLst>
      <p:ext uri="{BB962C8B-B14F-4D97-AF65-F5344CB8AC3E}">
        <p14:creationId xmlns:p14="http://schemas.microsoft.com/office/powerpoint/2010/main" val="2493475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D9624ED-D5AE-4C73-A4AF-06391410AD72}"/>
              </a:ext>
            </a:extLst>
          </p:cNvPr>
          <p:cNvSpPr>
            <a:spLocks noGrp="1"/>
          </p:cNvSpPr>
          <p:nvPr>
            <p:ph type="title"/>
          </p:nvPr>
        </p:nvSpPr>
        <p:spPr/>
        <p:txBody>
          <a:bodyPr/>
          <a:lstStyle/>
          <a:p>
            <a:r>
              <a:rPr lang="hu-HU"/>
              <a:t>The content of the obligation</a:t>
            </a:r>
            <a:endParaRPr lang="en-GB"/>
          </a:p>
        </p:txBody>
      </p:sp>
      <p:sp>
        <p:nvSpPr>
          <p:cNvPr id="3" name="Tartalom helye 2">
            <a:extLst>
              <a:ext uri="{FF2B5EF4-FFF2-40B4-BE49-F238E27FC236}">
                <a16:creationId xmlns:a16="http://schemas.microsoft.com/office/drawing/2014/main" id="{1793F957-D6C5-4A69-8B12-47861A612FA3}"/>
              </a:ext>
            </a:extLst>
          </p:cNvPr>
          <p:cNvSpPr>
            <a:spLocks noGrp="1"/>
          </p:cNvSpPr>
          <p:nvPr>
            <p:ph idx="1"/>
          </p:nvPr>
        </p:nvSpPr>
        <p:spPr/>
        <p:txBody>
          <a:bodyPr/>
          <a:lstStyle/>
          <a:p>
            <a:endParaRPr lang="hu-HU">
              <a:solidFill>
                <a:srgbClr val="C00000"/>
              </a:solidFill>
            </a:endParaRPr>
          </a:p>
          <a:p>
            <a:r>
              <a:rPr lang="en-US">
                <a:solidFill>
                  <a:srgbClr val="C00000"/>
                </a:solidFill>
              </a:rPr>
              <a:t>Protection is </a:t>
            </a:r>
            <a:r>
              <a:rPr lang="en-US"/>
              <a:t>defined by the International Committee of the Red Cross (ICRC), and adopted by the Inter-Agency Standing Committee (IASC), as: “All </a:t>
            </a:r>
            <a:r>
              <a:rPr lang="en-US">
                <a:solidFill>
                  <a:srgbClr val="C00000"/>
                </a:solidFill>
              </a:rPr>
              <a:t>activities aimed at </a:t>
            </a:r>
            <a:r>
              <a:rPr lang="en-US"/>
              <a:t>obtaining </a:t>
            </a:r>
            <a:r>
              <a:rPr lang="en-US">
                <a:solidFill>
                  <a:srgbClr val="C00000"/>
                </a:solidFill>
              </a:rPr>
              <a:t>full respect for the rights of the individual</a:t>
            </a:r>
            <a:r>
              <a:rPr lang="en-US"/>
              <a:t> in accordance with the letter and the spirit of the relevant bodies of law (international human rights, humanitarian law and refugee law).”</a:t>
            </a:r>
            <a:br>
              <a:rPr lang="hu-HU"/>
            </a:br>
            <a:endParaRPr lang="en-GB"/>
          </a:p>
          <a:p>
            <a:r>
              <a:rPr lang="hu-HU"/>
              <a:t>Betts-Collier: The duty is to „restore  </a:t>
            </a:r>
            <a:r>
              <a:rPr lang="hu-HU">
                <a:solidFill>
                  <a:srgbClr val="C00000"/>
                </a:solidFill>
              </a:rPr>
              <a:t>circumstances as near to normality</a:t>
            </a:r>
            <a:r>
              <a:rPr lang="hu-HU"/>
              <a:t> as it  is practically possible for us to do”</a:t>
            </a:r>
          </a:p>
          <a:p>
            <a:endParaRPr lang="hu-HU"/>
          </a:p>
          <a:p>
            <a:endParaRPr lang="en-GB"/>
          </a:p>
        </p:txBody>
      </p:sp>
    </p:spTree>
    <p:extLst>
      <p:ext uri="{BB962C8B-B14F-4D97-AF65-F5344CB8AC3E}">
        <p14:creationId xmlns:p14="http://schemas.microsoft.com/office/powerpoint/2010/main" val="533680582"/>
      </p:ext>
    </p:extLst>
  </p:cSld>
  <p:clrMapOvr>
    <a:masterClrMapping/>
  </p:clrMapOvr>
  <p:transition>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80D2A4D-95C8-491B-BF6B-0460D940007C}"/>
              </a:ext>
            </a:extLst>
          </p:cNvPr>
          <p:cNvSpPr>
            <a:spLocks noGrp="1"/>
          </p:cNvSpPr>
          <p:nvPr>
            <p:ph type="title"/>
          </p:nvPr>
        </p:nvSpPr>
        <p:spPr/>
        <p:txBody>
          <a:bodyPr/>
          <a:lstStyle/>
          <a:p>
            <a:r>
              <a:rPr lang="en-GB" noProof="0" dirty="0"/>
              <a:t>Overview of the issues</a:t>
            </a:r>
          </a:p>
        </p:txBody>
      </p:sp>
      <p:sp>
        <p:nvSpPr>
          <p:cNvPr id="3" name="Tartalom helye 2">
            <a:extLst>
              <a:ext uri="{FF2B5EF4-FFF2-40B4-BE49-F238E27FC236}">
                <a16:creationId xmlns:a16="http://schemas.microsoft.com/office/drawing/2014/main" id="{B92366E2-9B87-4B71-9DCD-64807965915A}"/>
              </a:ext>
            </a:extLst>
          </p:cNvPr>
          <p:cNvSpPr>
            <a:spLocks noGrp="1"/>
          </p:cNvSpPr>
          <p:nvPr>
            <p:ph idx="1"/>
          </p:nvPr>
        </p:nvSpPr>
        <p:spPr>
          <a:xfrm>
            <a:off x="685800" y="838200"/>
            <a:ext cx="7772400" cy="5791200"/>
          </a:xfrm>
        </p:spPr>
        <p:txBody>
          <a:bodyPr>
            <a:normAutofit fontScale="92500"/>
          </a:bodyPr>
          <a:lstStyle/>
          <a:p>
            <a:pPr marL="800100" lvl="1" indent="-342900">
              <a:lnSpc>
                <a:spcPct val="150000"/>
              </a:lnSpc>
              <a:buFont typeface="Courier New" panose="02070309020205020404" pitchFamily="49" charset="0"/>
              <a:buChar char="o"/>
            </a:pPr>
            <a:endParaRPr lang="hu-HU" sz="2400" dirty="0"/>
          </a:p>
          <a:p>
            <a:pPr marL="800100" lvl="1" indent="-342900">
              <a:lnSpc>
                <a:spcPct val="150000"/>
              </a:lnSpc>
              <a:buFont typeface="Courier New" panose="02070309020205020404" pitchFamily="49" charset="0"/>
              <a:buChar char="o"/>
            </a:pPr>
            <a:r>
              <a:rPr lang="hu-HU" sz="2400" noProof="0"/>
              <a:t>Starting challenge and the message of the talk</a:t>
            </a:r>
          </a:p>
          <a:p>
            <a:pPr marL="800100" lvl="1" indent="-342900">
              <a:lnSpc>
                <a:spcPct val="150000"/>
              </a:lnSpc>
              <a:buFont typeface="Courier New" panose="02070309020205020404" pitchFamily="49" charset="0"/>
              <a:buChar char="o"/>
            </a:pPr>
            <a:r>
              <a:rPr lang="hu-HU" sz="2400"/>
              <a:t>The identification of the moral agent</a:t>
            </a:r>
          </a:p>
          <a:p>
            <a:pPr marL="800100" lvl="1" indent="-342900">
              <a:lnSpc>
                <a:spcPct val="150000"/>
              </a:lnSpc>
              <a:buFont typeface="Courier New" panose="02070309020205020404" pitchFamily="49" charset="0"/>
              <a:buChar char="o"/>
            </a:pPr>
            <a:r>
              <a:rPr lang="hu-HU" sz="2400" noProof="0"/>
              <a:t>The content of the moral obligation</a:t>
            </a:r>
          </a:p>
          <a:p>
            <a:pPr marL="800100" lvl="1" indent="-342900">
              <a:lnSpc>
                <a:spcPct val="150000"/>
              </a:lnSpc>
              <a:buFont typeface="Courier New" panose="02070309020205020404" pitchFamily="49" charset="0"/>
              <a:buChar char="o"/>
            </a:pPr>
            <a:r>
              <a:rPr lang="hu-HU" sz="2400"/>
              <a:t>The moral community within which the moral obligation applies</a:t>
            </a:r>
          </a:p>
          <a:p>
            <a:pPr marL="800100" lvl="1" indent="-342900">
              <a:lnSpc>
                <a:spcPct val="150000"/>
              </a:lnSpc>
              <a:buFont typeface="Courier New" panose="02070309020205020404" pitchFamily="49" charset="0"/>
              <a:buChar char="o"/>
            </a:pPr>
            <a:r>
              <a:rPr lang="hu-HU" sz="2400"/>
              <a:t>T</a:t>
            </a:r>
            <a:r>
              <a:rPr lang="en-US" sz="2400"/>
              <a:t>he moral irrelevance of geographic proximity/distance</a:t>
            </a:r>
            <a:endParaRPr lang="hu-HU" sz="2400"/>
          </a:p>
          <a:p>
            <a:pPr marL="800100" lvl="1" indent="-342900">
              <a:lnSpc>
                <a:spcPct val="150000"/>
              </a:lnSpc>
              <a:buFont typeface="Courier New" panose="02070309020205020404" pitchFamily="49" charset="0"/>
              <a:buChar char="o"/>
            </a:pPr>
            <a:r>
              <a:rPr lang="hu-HU" sz="2400" noProof="0"/>
              <a:t>The possible bases of a principled responsibility </a:t>
            </a:r>
            <a:r>
              <a:rPr lang="hu-HU" sz="2400"/>
              <a:t>sharing</a:t>
            </a:r>
          </a:p>
          <a:p>
            <a:pPr marL="800100" lvl="1" indent="-342900">
              <a:lnSpc>
                <a:spcPct val="150000"/>
              </a:lnSpc>
              <a:buFont typeface="Courier New" panose="02070309020205020404" pitchFamily="49" charset="0"/>
              <a:buChar char="o"/>
            </a:pPr>
            <a:r>
              <a:rPr lang="hu-HU" sz="2400" noProof="0"/>
              <a:t>Concluding remarks</a:t>
            </a:r>
          </a:p>
          <a:p>
            <a:pPr marL="342900" indent="-342900">
              <a:buFont typeface="Arial" panose="020B0604020202020204" pitchFamily="34" charset="0"/>
              <a:buChar char="•"/>
            </a:pPr>
            <a:endParaRPr lang="hu-HU" noProof="0" dirty="0"/>
          </a:p>
          <a:p>
            <a:pPr marL="342900" indent="-342900">
              <a:buFont typeface="Arial" panose="020B0604020202020204" pitchFamily="34" charset="0"/>
              <a:buChar char="•"/>
            </a:pPr>
            <a:endParaRPr lang="en-GB" noProof="0" dirty="0"/>
          </a:p>
        </p:txBody>
      </p:sp>
    </p:spTree>
    <p:extLst>
      <p:ext uri="{BB962C8B-B14F-4D97-AF65-F5344CB8AC3E}">
        <p14:creationId xmlns:p14="http://schemas.microsoft.com/office/powerpoint/2010/main" val="3361917321"/>
      </p:ext>
    </p:extLst>
  </p:cSld>
  <p:clrMapOvr>
    <a:masterClrMapping/>
  </p:clrMapOvr>
  <p:transition>
    <p:pull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97E6B5D-16E0-4638-920D-140C43B3871E}"/>
              </a:ext>
            </a:extLst>
          </p:cNvPr>
          <p:cNvSpPr>
            <a:spLocks noGrp="1"/>
          </p:cNvSpPr>
          <p:nvPr>
            <p:ph type="title"/>
          </p:nvPr>
        </p:nvSpPr>
        <p:spPr/>
        <p:txBody>
          <a:bodyPr/>
          <a:lstStyle/>
          <a:p>
            <a:r>
              <a:rPr lang="hu-HU"/>
              <a:t>WHO CONSTITUTES THE MORAL COMMUNITY? CAN STATES BE EXCLUDED FROM IT?</a:t>
            </a:r>
            <a:endParaRPr lang="en-GB"/>
          </a:p>
        </p:txBody>
      </p:sp>
    </p:spTree>
    <p:extLst>
      <p:ext uri="{BB962C8B-B14F-4D97-AF65-F5344CB8AC3E}">
        <p14:creationId xmlns:p14="http://schemas.microsoft.com/office/powerpoint/2010/main" val="976565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a:extLst>
              <a:ext uri="{FF2B5EF4-FFF2-40B4-BE49-F238E27FC236}">
                <a16:creationId xmlns:a16="http://schemas.microsoft.com/office/drawing/2014/main" id="{97FEC6EB-5AD0-4F20-93DA-90E5A9B2D398}"/>
              </a:ext>
            </a:extLst>
          </p:cNvPr>
          <p:cNvSpPr>
            <a:spLocks noGrp="1"/>
          </p:cNvSpPr>
          <p:nvPr>
            <p:ph type="title"/>
          </p:nvPr>
        </p:nvSpPr>
        <p:spPr/>
        <p:txBody>
          <a:bodyPr/>
          <a:lstStyle/>
          <a:p>
            <a:r>
              <a:rPr lang="hu-HU"/>
              <a:t>The perimeters of the moral community</a:t>
            </a:r>
            <a:endParaRPr lang="en-GB"/>
          </a:p>
        </p:txBody>
      </p:sp>
      <p:sp>
        <p:nvSpPr>
          <p:cNvPr id="5" name="Tartalom helye 4">
            <a:extLst>
              <a:ext uri="{FF2B5EF4-FFF2-40B4-BE49-F238E27FC236}">
                <a16:creationId xmlns:a16="http://schemas.microsoft.com/office/drawing/2014/main" id="{B557249D-6808-4C7E-8008-0183E25B3D3D}"/>
              </a:ext>
            </a:extLst>
          </p:cNvPr>
          <p:cNvSpPr>
            <a:spLocks noGrp="1"/>
          </p:cNvSpPr>
          <p:nvPr>
            <p:ph idx="1"/>
          </p:nvPr>
        </p:nvSpPr>
        <p:spPr/>
        <p:txBody>
          <a:bodyPr>
            <a:normAutofit fontScale="85000" lnSpcReduction="20000"/>
          </a:bodyPr>
          <a:lstStyle/>
          <a:p>
            <a:pPr lvl="0"/>
            <a:r>
              <a:rPr lang="hu-HU"/>
              <a:t>Morality is linked to (imagined) communities, it is a bonding and identity creating feature. „Communities of character” – says Michael Walzer in national context.</a:t>
            </a:r>
          </a:p>
          <a:p>
            <a:pPr lvl="0"/>
            <a:endParaRPr lang="hu-HU"/>
          </a:p>
          <a:p>
            <a:pPr lvl="0"/>
            <a:r>
              <a:rPr lang="hu-HU">
                <a:solidFill>
                  <a:srgbClr val="C00000"/>
                </a:solidFill>
              </a:rPr>
              <a:t>States as actors may form or imagined  communities. </a:t>
            </a:r>
            <a:r>
              <a:rPr lang="hu-HU"/>
              <a:t>EU, „Europe”, „Latin-America” claiming to pursue a definite value-system (ethics). </a:t>
            </a:r>
          </a:p>
          <a:p>
            <a:pPr lvl="0"/>
            <a:endParaRPr lang="hu-HU"/>
          </a:p>
          <a:p>
            <a:pPr lvl="0"/>
            <a:r>
              <a:rPr lang="hu-HU"/>
              <a:t>The largest such community is </a:t>
            </a:r>
            <a:r>
              <a:rPr lang="hu-HU">
                <a:solidFill>
                  <a:srgbClr val="C00000"/>
                </a:solidFill>
              </a:rPr>
              <a:t>the international community of states </a:t>
            </a:r>
            <a:r>
              <a:rPr lang="hu-HU"/>
              <a:t>(UN!)</a:t>
            </a:r>
            <a:br>
              <a:rPr lang="hu-HU"/>
            </a:br>
            <a:r>
              <a:rPr lang="hu-HU"/>
              <a:t>	</a:t>
            </a:r>
            <a:r>
              <a:rPr lang="hu-HU" sz="1800"/>
              <a:t>Indices: collective security, responsibility to protect, common heritage of mankind, common concern of mankind, agenda for sustainable development</a:t>
            </a:r>
          </a:p>
          <a:p>
            <a:pPr lvl="0"/>
            <a:endParaRPr lang="hu-HU"/>
          </a:p>
          <a:p>
            <a:r>
              <a:rPr lang="hu-HU">
                <a:solidFill>
                  <a:srgbClr val="C00000"/>
                </a:solidFill>
              </a:rPr>
              <a:t>1951 Conf </a:t>
            </a:r>
            <a:r>
              <a:rPr lang="hu-HU"/>
              <a:t>recommendation: [the conference] </a:t>
            </a:r>
            <a:r>
              <a:rPr lang="en-US" b="1"/>
              <a:t>recommends </a:t>
            </a:r>
            <a:r>
              <a:rPr lang="en-US"/>
              <a:t>that Governments continue to receive refugees in their territories</a:t>
            </a:r>
            <a:r>
              <a:rPr lang="hu-HU"/>
              <a:t> </a:t>
            </a:r>
            <a:r>
              <a:rPr lang="en-US"/>
              <a:t>and that </a:t>
            </a:r>
            <a:r>
              <a:rPr lang="en-US">
                <a:solidFill>
                  <a:srgbClr val="C00000"/>
                </a:solidFill>
              </a:rPr>
              <a:t>they act in concert in a true spirit of international cooperation</a:t>
            </a:r>
            <a:r>
              <a:rPr lang="hu-HU">
                <a:solidFill>
                  <a:srgbClr val="C00000"/>
                </a:solidFill>
              </a:rPr>
              <a:t> </a:t>
            </a:r>
            <a:r>
              <a:rPr lang="en-US"/>
              <a:t>in order that these refugees may find asylum and the possibility</a:t>
            </a:r>
            <a:r>
              <a:rPr lang="hu-HU"/>
              <a:t> </a:t>
            </a:r>
            <a:r>
              <a:rPr lang="en-GB"/>
              <a:t>of resettlement.</a:t>
            </a:r>
            <a:endParaRPr lang="hu-HU"/>
          </a:p>
          <a:p>
            <a:endParaRPr lang="hu-HU"/>
          </a:p>
          <a:p>
            <a:r>
              <a:rPr lang="hu-HU"/>
              <a:t>GC 1951, preamble speaks of </a:t>
            </a:r>
            <a:r>
              <a:rPr lang="hu-HU">
                <a:solidFill>
                  <a:srgbClr val="C00000"/>
                </a:solidFill>
              </a:rPr>
              <a:t>unduly heavy burden </a:t>
            </a:r>
            <a:r>
              <a:rPr lang="hu-HU"/>
              <a:t>on some states, which constitue an international problem, </a:t>
            </a:r>
            <a:r>
              <a:rPr lang="hu-HU">
                <a:solidFill>
                  <a:srgbClr val="C00000"/>
                </a:solidFill>
              </a:rPr>
              <a:t>that can only be solved by way of international co-operation</a:t>
            </a:r>
          </a:p>
          <a:p>
            <a:endParaRPr lang="en-GB"/>
          </a:p>
        </p:txBody>
      </p:sp>
    </p:spTree>
    <p:extLst>
      <p:ext uri="{BB962C8B-B14F-4D97-AF65-F5344CB8AC3E}">
        <p14:creationId xmlns:p14="http://schemas.microsoft.com/office/powerpoint/2010/main" val="2999370198"/>
      </p:ext>
    </p:extLst>
  </p:cSld>
  <p:clrMapOvr>
    <a:masterClrMapping/>
  </p:clrMapOvr>
  <p:transition>
    <p:pull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773A54B-E22D-42B9-AF60-6100670979BF}"/>
              </a:ext>
            </a:extLst>
          </p:cNvPr>
          <p:cNvSpPr>
            <a:spLocks noGrp="1"/>
          </p:cNvSpPr>
          <p:nvPr>
            <p:ph type="title"/>
          </p:nvPr>
        </p:nvSpPr>
        <p:spPr/>
        <p:txBody>
          <a:bodyPr/>
          <a:lstStyle/>
          <a:p>
            <a:r>
              <a:rPr lang="hu-HU"/>
              <a:t>The perimeters of the moral community</a:t>
            </a:r>
            <a:endParaRPr lang="en-GB"/>
          </a:p>
        </p:txBody>
      </p:sp>
      <p:sp>
        <p:nvSpPr>
          <p:cNvPr id="3" name="Tartalom helye 2">
            <a:extLst>
              <a:ext uri="{FF2B5EF4-FFF2-40B4-BE49-F238E27FC236}">
                <a16:creationId xmlns:a16="http://schemas.microsoft.com/office/drawing/2014/main" id="{DDFBCFD3-0666-4DB1-97CF-698A75975BF8}"/>
              </a:ext>
            </a:extLst>
          </p:cNvPr>
          <p:cNvSpPr>
            <a:spLocks noGrp="1"/>
          </p:cNvSpPr>
          <p:nvPr>
            <p:ph idx="1"/>
          </p:nvPr>
        </p:nvSpPr>
        <p:spPr/>
        <p:txBody>
          <a:bodyPr>
            <a:normAutofit fontScale="85000" lnSpcReduction="10000"/>
          </a:bodyPr>
          <a:lstStyle/>
          <a:p>
            <a:r>
              <a:rPr lang="hu-HU"/>
              <a:t>New York Declaration for Refugees and Migrants, 2016:</a:t>
            </a:r>
          </a:p>
          <a:p>
            <a:pPr>
              <a:lnSpc>
                <a:spcPct val="150000"/>
              </a:lnSpc>
            </a:pPr>
            <a:r>
              <a:rPr lang="hu-HU"/>
              <a:t>„</a:t>
            </a:r>
            <a:r>
              <a:rPr lang="en-US"/>
              <a:t>We have considered today </a:t>
            </a:r>
            <a:r>
              <a:rPr lang="en-US">
                <a:solidFill>
                  <a:srgbClr val="C00000"/>
                </a:solidFill>
              </a:rPr>
              <a:t>how the international</a:t>
            </a:r>
            <a:r>
              <a:rPr lang="hu-HU">
                <a:solidFill>
                  <a:srgbClr val="C00000"/>
                </a:solidFill>
              </a:rPr>
              <a:t> </a:t>
            </a:r>
            <a:r>
              <a:rPr lang="en-US">
                <a:solidFill>
                  <a:srgbClr val="C00000"/>
                </a:solidFill>
              </a:rPr>
              <a:t> community should best respond </a:t>
            </a:r>
            <a:r>
              <a:rPr lang="en-US"/>
              <a:t>to the growing global phenomenon of large movements of refugees and migrants. </a:t>
            </a:r>
            <a:r>
              <a:rPr lang="hu-HU"/>
              <a:t> …  </a:t>
            </a:r>
            <a:r>
              <a:rPr lang="en-US"/>
              <a:t>We are determined to save lives</a:t>
            </a:r>
            <a:r>
              <a:rPr lang="en-US">
                <a:solidFill>
                  <a:srgbClr val="C00000"/>
                </a:solidFill>
              </a:rPr>
              <a:t>. Our challenge is above all moral and humanitarian</a:t>
            </a:r>
            <a:r>
              <a:rPr lang="en-US"/>
              <a:t>. Equally, we are determined to find long-term and sustainable solutions.</a:t>
            </a:r>
            <a:r>
              <a:rPr lang="hu-HU"/>
              <a:t> … </a:t>
            </a:r>
            <a:r>
              <a:rPr lang="en-US">
                <a:solidFill>
                  <a:srgbClr val="C00000"/>
                </a:solidFill>
              </a:rPr>
              <a:t>We acknowledge a shared responsibility </a:t>
            </a:r>
            <a:r>
              <a:rPr lang="en-US"/>
              <a:t>to manage large movements of refugees and migrants</a:t>
            </a:r>
            <a:r>
              <a:rPr lang="hu-HU"/>
              <a:t>…”</a:t>
            </a:r>
            <a:r>
              <a:rPr lang="en-US"/>
              <a:t>  </a:t>
            </a:r>
            <a:r>
              <a:rPr lang="hu-HU"/>
              <a:t> (Points 2, 10 and 11)</a:t>
            </a:r>
          </a:p>
          <a:p>
            <a:pPr>
              <a:lnSpc>
                <a:spcPct val="150000"/>
              </a:lnSpc>
            </a:pPr>
            <a:r>
              <a:rPr lang="hu-HU"/>
              <a:t>	„</a:t>
            </a:r>
            <a:r>
              <a:rPr lang="en-US"/>
              <a:t>To address the needs of refugees and receiving States, </a:t>
            </a:r>
            <a:r>
              <a:rPr lang="en-US">
                <a:solidFill>
                  <a:srgbClr val="C00000"/>
                </a:solidFill>
              </a:rPr>
              <a:t>we commit to a more equitable sharing of the burden and responsibility for hosting and supporting </a:t>
            </a:r>
            <a:r>
              <a:rPr lang="en-US" b="1">
                <a:solidFill>
                  <a:srgbClr val="C00000"/>
                </a:solidFill>
              </a:rPr>
              <a:t>the world’s </a:t>
            </a:r>
            <a:r>
              <a:rPr lang="en-US">
                <a:solidFill>
                  <a:srgbClr val="C00000"/>
                </a:solidFill>
              </a:rPr>
              <a:t>refugees,</a:t>
            </a:r>
            <a:r>
              <a:rPr lang="en-US"/>
              <a:t> while taking account of existing contributions and the differing capacities and resources among State</a:t>
            </a:r>
            <a:r>
              <a:rPr lang="hu-HU"/>
              <a:t>s.”</a:t>
            </a:r>
            <a:r>
              <a:rPr lang="en-US"/>
              <a:t> </a:t>
            </a:r>
          </a:p>
        </p:txBody>
      </p:sp>
    </p:spTree>
    <p:extLst>
      <p:ext uri="{BB962C8B-B14F-4D97-AF65-F5344CB8AC3E}">
        <p14:creationId xmlns:p14="http://schemas.microsoft.com/office/powerpoint/2010/main" val="3420815885"/>
      </p:ext>
    </p:extLst>
  </p:cSld>
  <p:clrMapOvr>
    <a:masterClrMapping/>
  </p:clrMapOvr>
  <p:transition>
    <p:pull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107E245-FB4D-48D9-AAE6-1C20C113FFF4}"/>
              </a:ext>
            </a:extLst>
          </p:cNvPr>
          <p:cNvSpPr>
            <a:spLocks noGrp="1"/>
          </p:cNvSpPr>
          <p:nvPr>
            <p:ph type="title"/>
          </p:nvPr>
        </p:nvSpPr>
        <p:spPr>
          <a:xfrm>
            <a:off x="685800" y="228600"/>
            <a:ext cx="7772400" cy="1256184"/>
          </a:xfrm>
        </p:spPr>
        <p:txBody>
          <a:bodyPr/>
          <a:lstStyle/>
          <a:p>
            <a:r>
              <a:rPr lang="hu-HU"/>
              <a:t>States must not limit their moral community  in respect of refugees to their political, economic, regional or other groupings</a:t>
            </a:r>
            <a:endParaRPr lang="en-GB"/>
          </a:p>
        </p:txBody>
      </p:sp>
      <p:sp>
        <p:nvSpPr>
          <p:cNvPr id="3" name="Tartalom helye 2">
            <a:extLst>
              <a:ext uri="{FF2B5EF4-FFF2-40B4-BE49-F238E27FC236}">
                <a16:creationId xmlns:a16="http://schemas.microsoft.com/office/drawing/2014/main" id="{3BD29AFF-1732-46D2-A5D8-E69950BFD9DA}"/>
              </a:ext>
            </a:extLst>
          </p:cNvPr>
          <p:cNvSpPr>
            <a:spLocks noGrp="1"/>
          </p:cNvSpPr>
          <p:nvPr>
            <p:ph idx="1"/>
          </p:nvPr>
        </p:nvSpPr>
        <p:spPr>
          <a:xfrm>
            <a:off x="685800" y="1556792"/>
            <a:ext cx="7772400" cy="5040560"/>
          </a:xfrm>
        </p:spPr>
        <p:txBody>
          <a:bodyPr/>
          <a:lstStyle/>
          <a:p>
            <a:r>
              <a:rPr lang="hu-HU"/>
              <a:t>Accepting moral duties (responsibility sharing) inside, but denying it to non-members is unacceptable </a:t>
            </a:r>
            <a:r>
              <a:rPr lang="hu-HU">
                <a:solidFill>
                  <a:srgbClr val="C00000"/>
                </a:solidFill>
              </a:rPr>
              <a:t>in this context</a:t>
            </a:r>
            <a:br>
              <a:rPr lang="hu-HU">
                <a:solidFill>
                  <a:srgbClr val="C00000"/>
                </a:solidFill>
              </a:rPr>
            </a:br>
            <a:endParaRPr lang="hu-HU">
              <a:solidFill>
                <a:srgbClr val="C00000"/>
              </a:solidFill>
            </a:endParaRPr>
          </a:p>
          <a:p>
            <a:pPr marL="342900" indent="-342900">
              <a:buFontTx/>
              <a:buChar char="-"/>
            </a:pPr>
            <a:r>
              <a:rPr lang="hu-HU">
                <a:solidFill>
                  <a:srgbClr val="C00000"/>
                </a:solidFill>
              </a:rPr>
              <a:t>Non-member states usually are not allowed to join </a:t>
            </a:r>
            <a:r>
              <a:rPr lang="hu-HU"/>
              <a:t>the groups that exclude them, that is why they do not have a recognised  claim to responsibility-sharing within the group (EU and Turkey, e.g.)</a:t>
            </a:r>
          </a:p>
          <a:p>
            <a:pPr marL="342900" indent="-342900">
              <a:buFontTx/>
              <a:buChar char="-"/>
            </a:pPr>
            <a:r>
              <a:rPr lang="hu-HU">
                <a:solidFill>
                  <a:srgbClr val="C00000"/>
                </a:solidFill>
              </a:rPr>
              <a:t>Refugees frequently remain in countries </a:t>
            </a:r>
            <a:r>
              <a:rPr lang="hu-HU"/>
              <a:t>not belonging to a narrower moral community because members of that community </a:t>
            </a:r>
            <a:r>
              <a:rPr lang="hu-HU">
                <a:solidFill>
                  <a:srgbClr val="C00000"/>
                </a:solidFill>
              </a:rPr>
              <a:t>prohibit their onward travel through their non-entrée policies.  </a:t>
            </a:r>
            <a:r>
              <a:rPr lang="hu-HU"/>
              <a:t>(Stranded refugees in Libya)</a:t>
            </a:r>
          </a:p>
          <a:p>
            <a:pPr marL="342900" indent="-342900">
              <a:buFontTx/>
              <a:buChar char="-"/>
            </a:pPr>
            <a:r>
              <a:rPr lang="hu-HU"/>
              <a:t>Mere distance of the non-member state is not a justification to exclude from the moral community</a:t>
            </a:r>
          </a:p>
          <a:p>
            <a:pPr algn="r"/>
            <a:endParaRPr lang="en-GB"/>
          </a:p>
        </p:txBody>
      </p:sp>
    </p:spTree>
    <p:extLst>
      <p:ext uri="{BB962C8B-B14F-4D97-AF65-F5344CB8AC3E}">
        <p14:creationId xmlns:p14="http://schemas.microsoft.com/office/powerpoint/2010/main" val="3430153730"/>
      </p:ext>
    </p:extLst>
  </p:cSld>
  <p:clrMapOvr>
    <a:masterClrMapping/>
  </p:clrMapOvr>
  <p:transition>
    <p:pull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97E6B5D-16E0-4638-920D-140C43B3871E}"/>
              </a:ext>
            </a:extLst>
          </p:cNvPr>
          <p:cNvSpPr>
            <a:spLocks noGrp="1"/>
          </p:cNvSpPr>
          <p:nvPr>
            <p:ph type="title"/>
          </p:nvPr>
        </p:nvSpPr>
        <p:spPr/>
        <p:txBody>
          <a:bodyPr/>
          <a:lstStyle/>
          <a:p>
            <a:r>
              <a:rPr lang="hu-HU"/>
              <a:t>THE MORAL IRRELEVANCE OF GEOGRAPHIC PROXIMITY/DISTANCE</a:t>
            </a:r>
            <a:endParaRPr lang="en-GB"/>
          </a:p>
        </p:txBody>
      </p:sp>
    </p:spTree>
    <p:extLst>
      <p:ext uri="{BB962C8B-B14F-4D97-AF65-F5344CB8AC3E}">
        <p14:creationId xmlns:p14="http://schemas.microsoft.com/office/powerpoint/2010/main" val="17499336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a:extLst>
              <a:ext uri="{FF2B5EF4-FFF2-40B4-BE49-F238E27FC236}">
                <a16:creationId xmlns:a16="http://schemas.microsoft.com/office/drawing/2014/main" id="{730E4379-024F-43B3-8B59-CAEB023D95AF}"/>
              </a:ext>
            </a:extLst>
          </p:cNvPr>
          <p:cNvSpPr>
            <a:spLocks noGrp="1"/>
          </p:cNvSpPr>
          <p:nvPr>
            <p:ph type="title"/>
          </p:nvPr>
        </p:nvSpPr>
        <p:spPr/>
        <p:txBody>
          <a:bodyPr/>
          <a:lstStyle/>
          <a:p>
            <a:r>
              <a:rPr lang="hu-HU" sz="2000"/>
              <a:t>Distance/proximity in itself is morally irrelevant – general theses</a:t>
            </a:r>
            <a:endParaRPr lang="en-GB" sz="2000"/>
          </a:p>
        </p:txBody>
      </p:sp>
      <p:sp>
        <p:nvSpPr>
          <p:cNvPr id="4" name="Tartalom helye 3">
            <a:extLst>
              <a:ext uri="{FF2B5EF4-FFF2-40B4-BE49-F238E27FC236}">
                <a16:creationId xmlns:a16="http://schemas.microsoft.com/office/drawing/2014/main" id="{534AD02D-952D-4267-9C1A-63B2C721895C}"/>
              </a:ext>
            </a:extLst>
          </p:cNvPr>
          <p:cNvSpPr>
            <a:spLocks noGrp="1"/>
          </p:cNvSpPr>
          <p:nvPr>
            <p:ph idx="1"/>
          </p:nvPr>
        </p:nvSpPr>
        <p:spPr/>
        <p:txBody>
          <a:bodyPr>
            <a:normAutofit fontScale="92500" lnSpcReduction="10000"/>
          </a:bodyPr>
          <a:lstStyle/>
          <a:p>
            <a:r>
              <a:rPr lang="hu-HU">
                <a:solidFill>
                  <a:srgbClr val="C00000"/>
                </a:solidFill>
              </a:rPr>
              <a:t>Proximity does not create </a:t>
            </a:r>
            <a:r>
              <a:rPr lang="hu-HU"/>
              <a:t>a moral ground justifying </a:t>
            </a:r>
            <a:r>
              <a:rPr lang="hu-HU">
                <a:solidFill>
                  <a:srgbClr val="C00000"/>
                </a:solidFill>
              </a:rPr>
              <a:t>larger/more intensive obligation.</a:t>
            </a:r>
            <a:br>
              <a:rPr lang="hu-HU"/>
            </a:br>
            <a:endParaRPr lang="hu-HU"/>
          </a:p>
          <a:p>
            <a:r>
              <a:rPr lang="hu-HU"/>
              <a:t>It is </a:t>
            </a:r>
            <a:r>
              <a:rPr lang="hu-HU">
                <a:solidFill>
                  <a:srgbClr val="C00000"/>
                </a:solidFill>
              </a:rPr>
              <a:t>only relevent if </a:t>
            </a:r>
            <a:r>
              <a:rPr lang="hu-HU"/>
              <a:t>proximity is</a:t>
            </a:r>
            <a:r>
              <a:rPr lang="hu-HU">
                <a:solidFill>
                  <a:srgbClr val="C00000"/>
                </a:solidFill>
              </a:rPr>
              <a:t> a precondition for the performance of a moral duty </a:t>
            </a:r>
            <a:r>
              <a:rPr lang="hu-HU"/>
              <a:t>(„rescuing the drawning person”).</a:t>
            </a:r>
            <a:br>
              <a:rPr lang="hu-HU"/>
            </a:br>
            <a:endParaRPr lang="hu-HU"/>
          </a:p>
          <a:p>
            <a:r>
              <a:rPr lang="hu-HU"/>
              <a:t>All other </a:t>
            </a:r>
            <a:r>
              <a:rPr lang="hu-HU">
                <a:solidFill>
                  <a:srgbClr val="C00000"/>
                </a:solidFill>
              </a:rPr>
              <a:t>spatially determined communities </a:t>
            </a:r>
            <a:r>
              <a:rPr lang="hu-HU"/>
              <a:t>(„our town”, „our region”) </a:t>
            </a:r>
            <a:r>
              <a:rPr lang="hu-HU">
                <a:solidFill>
                  <a:srgbClr val="C00000"/>
                </a:solidFill>
              </a:rPr>
              <a:t>are cognitive creations</a:t>
            </a:r>
            <a:r>
              <a:rPr lang="hu-HU"/>
              <a:t>, mental constructions </a:t>
            </a:r>
            <a:r>
              <a:rPr lang="hu-HU">
                <a:solidFill>
                  <a:srgbClr val="C00000"/>
                </a:solidFill>
              </a:rPr>
              <a:t>within which physical distance usually is irrelevant when moral duties are defined</a:t>
            </a:r>
            <a:r>
              <a:rPr lang="hu-HU"/>
              <a:t>. (The remote rich must help the local poor through taxation, men and women from the center have to protect the border) </a:t>
            </a:r>
            <a:br>
              <a:rPr lang="hu-HU"/>
            </a:br>
            <a:endParaRPr lang="hu-HU"/>
          </a:p>
          <a:p>
            <a:r>
              <a:rPr lang="hu-HU">
                <a:solidFill>
                  <a:srgbClr val="C00000"/>
                </a:solidFill>
              </a:rPr>
              <a:t>Membership in spatially imagined communities (e.g. citizenship in a country) usually assumes equality </a:t>
            </a:r>
            <a:r>
              <a:rPr lang="hu-HU"/>
              <a:t>in respect of that community. Differentiation in morally relevant duties is not based on geographic distance.</a:t>
            </a:r>
          </a:p>
          <a:p>
            <a:endParaRPr lang="hu-HU"/>
          </a:p>
          <a:p>
            <a:endParaRPr lang="hu-HU"/>
          </a:p>
          <a:p>
            <a:endParaRPr lang="hu-HU"/>
          </a:p>
          <a:p>
            <a:endParaRPr lang="en-GB"/>
          </a:p>
        </p:txBody>
      </p:sp>
    </p:spTree>
    <p:extLst>
      <p:ext uri="{BB962C8B-B14F-4D97-AF65-F5344CB8AC3E}">
        <p14:creationId xmlns:p14="http://schemas.microsoft.com/office/powerpoint/2010/main" val="1562698729"/>
      </p:ext>
    </p:extLst>
  </p:cSld>
  <p:clrMapOvr>
    <a:masterClrMapping/>
  </p:clrMapOvr>
  <p:transition>
    <p:pull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D185EFB-828F-4339-B833-016445A4A72D}"/>
              </a:ext>
            </a:extLst>
          </p:cNvPr>
          <p:cNvSpPr>
            <a:spLocks noGrp="1"/>
          </p:cNvSpPr>
          <p:nvPr>
            <p:ph type="title"/>
          </p:nvPr>
        </p:nvSpPr>
        <p:spPr/>
        <p:txBody>
          <a:bodyPr/>
          <a:lstStyle/>
          <a:p>
            <a:r>
              <a:rPr lang="hu-HU"/>
              <a:t>Proximity, distance and states</a:t>
            </a:r>
            <a:endParaRPr lang="en-GB"/>
          </a:p>
        </p:txBody>
      </p:sp>
      <p:sp>
        <p:nvSpPr>
          <p:cNvPr id="3" name="Tartalom helye 2">
            <a:extLst>
              <a:ext uri="{FF2B5EF4-FFF2-40B4-BE49-F238E27FC236}">
                <a16:creationId xmlns:a16="http://schemas.microsoft.com/office/drawing/2014/main" id="{2E2ADD70-8D20-41F4-9A32-3C16D77D15A0}"/>
              </a:ext>
            </a:extLst>
          </p:cNvPr>
          <p:cNvSpPr>
            <a:spLocks noGrp="1"/>
          </p:cNvSpPr>
          <p:nvPr>
            <p:ph idx="1"/>
          </p:nvPr>
        </p:nvSpPr>
        <p:spPr>
          <a:xfrm>
            <a:off x="342900" y="908720"/>
            <a:ext cx="8458200" cy="5615136"/>
          </a:xfrm>
        </p:spPr>
        <p:txBody>
          <a:bodyPr>
            <a:normAutofit fontScale="92500"/>
          </a:bodyPr>
          <a:lstStyle/>
          <a:p>
            <a:r>
              <a:rPr lang="hu-HU"/>
              <a:t>Humanitarian intervention, </a:t>
            </a:r>
            <a:r>
              <a:rPr lang="hu-HU">
                <a:solidFill>
                  <a:srgbClr val="C00000"/>
                </a:solidFill>
              </a:rPr>
              <a:t>R2P</a:t>
            </a:r>
            <a:r>
              <a:rPr lang="hu-HU"/>
              <a:t> – </a:t>
            </a:r>
            <a:r>
              <a:rPr lang="hu-HU">
                <a:solidFill>
                  <a:srgbClr val="C00000"/>
                </a:solidFill>
              </a:rPr>
              <a:t>distance is not an issue</a:t>
            </a:r>
          </a:p>
          <a:p>
            <a:r>
              <a:rPr lang="hu-HU"/>
              <a:t>Refugee protection </a:t>
            </a:r>
            <a:r>
              <a:rPr lang="hu-HU">
                <a:solidFill>
                  <a:srgbClr val="C00000"/>
                </a:solidFill>
              </a:rPr>
              <a:t>- surrogate protection </a:t>
            </a:r>
            <a:r>
              <a:rPr lang="hu-HU"/>
              <a:t>instead of the state of origin. </a:t>
            </a:r>
            <a:r>
              <a:rPr lang="hu-HU">
                <a:solidFill>
                  <a:srgbClr val="C00000"/>
                </a:solidFill>
              </a:rPr>
              <a:t>Same logic as in R2P</a:t>
            </a:r>
            <a:r>
              <a:rPr lang="hu-HU"/>
              <a:t>: the </a:t>
            </a:r>
            <a:r>
              <a:rPr lang="hu-HU">
                <a:solidFill>
                  <a:srgbClr val="C00000"/>
                </a:solidFill>
              </a:rPr>
              <a:t>state is unable or unwilling </a:t>
            </a:r>
            <a:r>
              <a:rPr lang="hu-HU"/>
              <a:t>to exercise its sovereign functions  - </a:t>
            </a:r>
            <a:r>
              <a:rPr lang="hu-HU">
                <a:solidFill>
                  <a:srgbClr val="C00000"/>
                </a:solidFill>
              </a:rPr>
              <a:t>protection</a:t>
            </a:r>
            <a:r>
              <a:rPr lang="hu-HU"/>
              <a:t> offered is </a:t>
            </a:r>
          </a:p>
          <a:p>
            <a:r>
              <a:rPr lang="hu-HU"/>
              <a:t>	- a </a:t>
            </a:r>
            <a:r>
              <a:rPr lang="hu-HU">
                <a:solidFill>
                  <a:srgbClr val="C00000"/>
                </a:solidFill>
              </a:rPr>
              <a:t>global public good</a:t>
            </a:r>
          </a:p>
          <a:p>
            <a:r>
              <a:rPr lang="hu-HU"/>
              <a:t>	- </a:t>
            </a:r>
            <a:r>
              <a:rPr lang="hu-HU">
                <a:solidFill>
                  <a:srgbClr val="C00000"/>
                </a:solidFill>
              </a:rPr>
              <a:t>offered to the „world’s refugees</a:t>
            </a:r>
            <a:r>
              <a:rPr lang="hu-HU"/>
              <a:t>” (New York Declaration)</a:t>
            </a:r>
            <a:br>
              <a:rPr lang="hu-HU"/>
            </a:br>
            <a:endParaRPr lang="hu-HU"/>
          </a:p>
          <a:p>
            <a:r>
              <a:rPr lang="hu-HU"/>
              <a:t>Hathaway and Neve, 1997</a:t>
            </a:r>
          </a:p>
          <a:p>
            <a:r>
              <a:rPr lang="hu-HU">
                <a:solidFill>
                  <a:srgbClr val="C00000"/>
                </a:solidFill>
              </a:rPr>
              <a:t>In an ideal world a system to share </a:t>
            </a:r>
            <a:r>
              <a:rPr lang="hu-HU"/>
              <a:t>the burdens and </a:t>
            </a:r>
            <a:r>
              <a:rPr lang="hu-HU">
                <a:solidFill>
                  <a:srgbClr val="C00000"/>
                </a:solidFill>
              </a:rPr>
              <a:t>responsibilities  </a:t>
            </a:r>
            <a:r>
              <a:rPr lang="hu-HU"/>
              <a:t>of refugee protection </a:t>
            </a:r>
            <a:r>
              <a:rPr lang="hu-HU">
                <a:solidFill>
                  <a:srgbClr val="C00000"/>
                </a:solidFill>
              </a:rPr>
              <a:t>would operate at a global level</a:t>
            </a:r>
            <a:r>
              <a:rPr lang="hu-HU"/>
              <a:t>. A universal  system could spread the  costs  of providing asylum among the largest number of states, thereby minimizing the risk of an unacceptably  high cost being imposed on any particular government. </a:t>
            </a:r>
            <a:r>
              <a:rPr lang="hu-HU">
                <a:solidFill>
                  <a:srgbClr val="C00000"/>
                </a:solidFill>
              </a:rPr>
              <a:t>It is </a:t>
            </a:r>
            <a:r>
              <a:rPr lang="hu-HU"/>
              <a:t>also </a:t>
            </a:r>
            <a:r>
              <a:rPr lang="hu-HU">
                <a:solidFill>
                  <a:srgbClr val="C00000"/>
                </a:solidFill>
              </a:rPr>
              <a:t>morally attractive” </a:t>
            </a:r>
            <a:r>
              <a:rPr lang="hu-HU"/>
              <a:t>(p. 187)  </a:t>
            </a:r>
            <a:r>
              <a:rPr lang="hu-HU">
                <a:solidFill>
                  <a:srgbClr val="C00000"/>
                </a:solidFill>
              </a:rPr>
              <a:t>But impossible</a:t>
            </a:r>
            <a:r>
              <a:rPr lang="hu-HU"/>
              <a:t> for Realpolitik reasons (ibid)</a:t>
            </a:r>
          </a:p>
          <a:p>
            <a:r>
              <a:rPr lang="hu-HU"/>
              <a:t>	Propose regionalised solution „interest-convergence groups”</a:t>
            </a:r>
          </a:p>
          <a:p>
            <a:endParaRPr lang="en-GB"/>
          </a:p>
        </p:txBody>
      </p:sp>
    </p:spTree>
    <p:extLst>
      <p:ext uri="{BB962C8B-B14F-4D97-AF65-F5344CB8AC3E}">
        <p14:creationId xmlns:p14="http://schemas.microsoft.com/office/powerpoint/2010/main" val="4164888751"/>
      </p:ext>
    </p:extLst>
  </p:cSld>
  <p:clrMapOvr>
    <a:masterClrMapping/>
  </p:clrMapOvr>
  <p:transition>
    <p:pull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157C257-6FA2-4B11-B5AE-D43B8E018B33}"/>
              </a:ext>
            </a:extLst>
          </p:cNvPr>
          <p:cNvSpPr>
            <a:spLocks noGrp="1"/>
          </p:cNvSpPr>
          <p:nvPr>
            <p:ph type="title"/>
          </p:nvPr>
        </p:nvSpPr>
        <p:spPr/>
        <p:txBody>
          <a:bodyPr/>
          <a:lstStyle/>
          <a:p>
            <a:r>
              <a:rPr lang="hu-HU"/>
              <a:t>Proximity  - further reasons for its irrelevance</a:t>
            </a:r>
            <a:endParaRPr lang="en-GB"/>
          </a:p>
        </p:txBody>
      </p:sp>
      <p:sp>
        <p:nvSpPr>
          <p:cNvPr id="3" name="Tartalom helye 2">
            <a:extLst>
              <a:ext uri="{FF2B5EF4-FFF2-40B4-BE49-F238E27FC236}">
                <a16:creationId xmlns:a16="http://schemas.microsoft.com/office/drawing/2014/main" id="{2C2849B5-6AF9-4A1B-B4EF-CF7ADAC65143}"/>
              </a:ext>
            </a:extLst>
          </p:cNvPr>
          <p:cNvSpPr>
            <a:spLocks noGrp="1"/>
          </p:cNvSpPr>
          <p:nvPr>
            <p:ph idx="1"/>
          </p:nvPr>
        </p:nvSpPr>
        <p:spPr/>
        <p:txBody>
          <a:bodyPr>
            <a:normAutofit fontScale="92500" lnSpcReduction="10000"/>
          </a:bodyPr>
          <a:lstStyle/>
          <a:p>
            <a:r>
              <a:rPr lang="hu-HU"/>
              <a:t>Hathaway  and Neve: (1997) 4 factors influencing the place of asylum</a:t>
            </a:r>
          </a:p>
          <a:p>
            <a:r>
              <a:rPr lang="hu-HU"/>
              <a:t>„it makes  most sense to protect refugees where  they are </a:t>
            </a:r>
            <a:r>
              <a:rPr lang="hu-HU">
                <a:solidFill>
                  <a:srgbClr val="C00000"/>
                </a:solidFill>
              </a:rPr>
              <a:t>safest</a:t>
            </a:r>
            <a:r>
              <a:rPr lang="hu-HU"/>
              <a:t>, most </a:t>
            </a:r>
            <a:r>
              <a:rPr lang="hu-HU">
                <a:solidFill>
                  <a:srgbClr val="C00000"/>
                </a:solidFill>
              </a:rPr>
              <a:t>self-sufficient</a:t>
            </a:r>
            <a:r>
              <a:rPr lang="hu-HU"/>
              <a:t>, </a:t>
            </a:r>
            <a:r>
              <a:rPr lang="hu-HU">
                <a:solidFill>
                  <a:srgbClr val="C00000"/>
                </a:solidFill>
              </a:rPr>
              <a:t>least</a:t>
            </a:r>
            <a:r>
              <a:rPr lang="hu-HU"/>
              <a:t> likely to experience </a:t>
            </a:r>
            <a:r>
              <a:rPr lang="hu-HU">
                <a:solidFill>
                  <a:srgbClr val="C00000"/>
                </a:solidFill>
              </a:rPr>
              <a:t>social conflict </a:t>
            </a:r>
            <a:r>
              <a:rPr lang="hu-HU"/>
              <a:t>and ultimately in the </a:t>
            </a:r>
            <a:r>
              <a:rPr lang="hu-HU">
                <a:solidFill>
                  <a:srgbClr val="C00000"/>
                </a:solidFill>
              </a:rPr>
              <a:t>best position to repatriate </a:t>
            </a:r>
            <a:r>
              <a:rPr lang="hu-HU"/>
              <a:t>if and when safety is restored in their country of origin” (p.204)</a:t>
            </a:r>
          </a:p>
          <a:p>
            <a:endParaRPr lang="hu-HU"/>
          </a:p>
          <a:p>
            <a:r>
              <a:rPr lang="hu-HU"/>
              <a:t>„… </a:t>
            </a:r>
            <a:r>
              <a:rPr lang="hu-HU">
                <a:solidFill>
                  <a:srgbClr val="C00000"/>
                </a:solidFill>
              </a:rPr>
              <a:t>geographical proximity </a:t>
            </a:r>
            <a:r>
              <a:rPr lang="hu-HU"/>
              <a:t>between the state of asylum and  the country of origin </a:t>
            </a:r>
            <a:r>
              <a:rPr lang="hu-HU">
                <a:solidFill>
                  <a:srgbClr val="C00000"/>
                </a:solidFill>
              </a:rPr>
              <a:t>is desirable  </a:t>
            </a:r>
            <a:r>
              <a:rPr lang="hu-HU"/>
              <a:t>to allow  for </a:t>
            </a:r>
            <a:r>
              <a:rPr lang="hu-HU">
                <a:solidFill>
                  <a:srgbClr val="C00000"/>
                </a:solidFill>
              </a:rPr>
              <a:t>ongoing contact between refugee and stayee communities</a:t>
            </a:r>
            <a:r>
              <a:rPr lang="hu-HU"/>
              <a:t>, and </a:t>
            </a:r>
            <a:r>
              <a:rPr lang="hu-HU">
                <a:solidFill>
                  <a:srgbClr val="C00000"/>
                </a:solidFill>
              </a:rPr>
              <a:t>ultimately  to facilitate repatriation</a:t>
            </a:r>
            <a:r>
              <a:rPr lang="hu-HU"/>
              <a:t>” (p. 204)</a:t>
            </a:r>
          </a:p>
          <a:p>
            <a:pPr algn="ctr"/>
            <a:r>
              <a:rPr lang="hu-HU"/>
              <a:t>_______________</a:t>
            </a:r>
          </a:p>
          <a:p>
            <a:r>
              <a:rPr lang="hu-HU"/>
              <a:t>Safety and self – sufficiency more likely in remote (developed) countries</a:t>
            </a:r>
          </a:p>
          <a:p>
            <a:r>
              <a:rPr lang="hu-HU"/>
              <a:t>Threat of social conflict: context dependent, both nearby and remote country may be threatening </a:t>
            </a:r>
          </a:p>
          <a:p>
            <a:endParaRPr lang="hu-HU" sz="2000"/>
          </a:p>
        </p:txBody>
      </p:sp>
    </p:spTree>
    <p:extLst>
      <p:ext uri="{BB962C8B-B14F-4D97-AF65-F5344CB8AC3E}">
        <p14:creationId xmlns:p14="http://schemas.microsoft.com/office/powerpoint/2010/main" val="2038472793"/>
      </p:ext>
    </p:extLst>
  </p:cSld>
  <p:clrMapOvr>
    <a:masterClrMapping/>
  </p:clrMapOvr>
  <p:transition>
    <p:pull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A6CF8B3-66BA-4BF3-A81C-188B2CD7A23A}"/>
              </a:ext>
            </a:extLst>
          </p:cNvPr>
          <p:cNvSpPr>
            <a:spLocks noGrp="1"/>
          </p:cNvSpPr>
          <p:nvPr>
            <p:ph type="title"/>
          </p:nvPr>
        </p:nvSpPr>
        <p:spPr/>
        <p:txBody>
          <a:bodyPr/>
          <a:lstStyle/>
          <a:p>
            <a:r>
              <a:rPr lang="hu-HU"/>
              <a:t>Proximity justification - challenged</a:t>
            </a:r>
            <a:endParaRPr lang="en-GB"/>
          </a:p>
        </p:txBody>
      </p:sp>
      <p:sp>
        <p:nvSpPr>
          <p:cNvPr id="3" name="Tartalom helye 2">
            <a:extLst>
              <a:ext uri="{FF2B5EF4-FFF2-40B4-BE49-F238E27FC236}">
                <a16:creationId xmlns:a16="http://schemas.microsoft.com/office/drawing/2014/main" id="{BFD9499F-18D3-4B3A-95F7-82B8A88D5C05}"/>
              </a:ext>
            </a:extLst>
          </p:cNvPr>
          <p:cNvSpPr>
            <a:spLocks noGrp="1"/>
          </p:cNvSpPr>
          <p:nvPr>
            <p:ph idx="1"/>
          </p:nvPr>
        </p:nvSpPr>
        <p:spPr>
          <a:xfrm>
            <a:off x="704223" y="758891"/>
            <a:ext cx="7772400" cy="5615136"/>
          </a:xfrm>
        </p:spPr>
        <p:txBody>
          <a:bodyPr/>
          <a:lstStyle/>
          <a:p>
            <a:r>
              <a:rPr lang="hu-HU" sz="2000"/>
              <a:t>Proximity 		 2 reasons</a:t>
            </a:r>
          </a:p>
          <a:p>
            <a:endParaRPr lang="hu-HU" sz="2000"/>
          </a:p>
          <a:p>
            <a:r>
              <a:rPr lang="hu-HU" sz="2000"/>
              <a:t>Contact with stayee community		Ease of repatriation</a:t>
            </a:r>
          </a:p>
          <a:p>
            <a:endParaRPr lang="hu-HU" sz="2000"/>
          </a:p>
          <a:p>
            <a:r>
              <a:rPr lang="hu-HU" sz="2000"/>
              <a:t>		         1996                      2019 </a:t>
            </a:r>
          </a:p>
          <a:p>
            <a:r>
              <a:rPr lang="hu-HU" sz="2000"/>
              <a:t>Internet, mobile				unlimited air capacity</a:t>
            </a:r>
            <a:br>
              <a:rPr lang="hu-HU" sz="2000"/>
            </a:br>
            <a:r>
              <a:rPr lang="hu-HU" sz="2000"/>
              <a:t>					(DHL – 500 flights/day!)</a:t>
            </a:r>
          </a:p>
          <a:p>
            <a:endParaRPr lang="hu-HU" sz="2000"/>
          </a:p>
          <a:p>
            <a:r>
              <a:rPr lang="hu-HU" sz="2000"/>
              <a:t>There is </a:t>
            </a:r>
            <a:r>
              <a:rPr lang="hu-HU" sz="2000">
                <a:solidFill>
                  <a:srgbClr val="C00000"/>
                </a:solidFill>
              </a:rPr>
              <a:t>no morally relevant justification of preferring an asylum country close to the site of persectution </a:t>
            </a:r>
            <a:r>
              <a:rPr lang="hu-HU" sz="2000"/>
              <a:t>if that is not the choice of the refugee</a:t>
            </a:r>
          </a:p>
          <a:p>
            <a:endParaRPr lang="hu-HU" sz="2000"/>
          </a:p>
          <a:p>
            <a:r>
              <a:rPr lang="hu-HU" sz="2000">
                <a:solidFill>
                  <a:srgbClr val="C00000"/>
                </a:solidFill>
              </a:rPr>
              <a:t>Even, from a practical point of view 2,5 of the 4 requirements </a:t>
            </a:r>
            <a:r>
              <a:rPr lang="hu-HU" sz="2000"/>
              <a:t>probably are </a:t>
            </a:r>
            <a:r>
              <a:rPr lang="hu-HU" sz="2000">
                <a:solidFill>
                  <a:srgbClr val="C00000"/>
                </a:solidFill>
              </a:rPr>
              <a:t>better met in </a:t>
            </a:r>
            <a:r>
              <a:rPr lang="hu-HU" sz="2000"/>
              <a:t>more </a:t>
            </a:r>
            <a:r>
              <a:rPr lang="hu-HU" sz="2000">
                <a:solidFill>
                  <a:srgbClr val="C00000"/>
                </a:solidFill>
              </a:rPr>
              <a:t>remote</a:t>
            </a:r>
            <a:r>
              <a:rPr lang="hu-HU" sz="2000"/>
              <a:t> (developed) states</a:t>
            </a:r>
          </a:p>
          <a:p>
            <a:endParaRPr lang="hu-HU" sz="2000"/>
          </a:p>
          <a:p>
            <a:r>
              <a:rPr lang="hu-HU" sz="2000">
                <a:solidFill>
                  <a:srgbClr val="C00000"/>
                </a:solidFill>
              </a:rPr>
              <a:t>Proximity may be relevant as the refugee’s choice</a:t>
            </a:r>
            <a:r>
              <a:rPr lang="hu-HU" sz="2000"/>
              <a:t>, and, indeed in some instances cultural closeness may mitigate trauma. </a:t>
            </a:r>
          </a:p>
          <a:p>
            <a:endParaRPr lang="hu-HU" sz="2000"/>
          </a:p>
          <a:p>
            <a:endParaRPr lang="en-GB"/>
          </a:p>
        </p:txBody>
      </p:sp>
      <p:cxnSp>
        <p:nvCxnSpPr>
          <p:cNvPr id="8" name="Egyenes összekötő nyíllal 7">
            <a:extLst>
              <a:ext uri="{FF2B5EF4-FFF2-40B4-BE49-F238E27FC236}">
                <a16:creationId xmlns:a16="http://schemas.microsoft.com/office/drawing/2014/main" id="{B8AB990D-A6AB-442E-9E17-E05F817F30E4}"/>
              </a:ext>
            </a:extLst>
          </p:cNvPr>
          <p:cNvCxnSpPr/>
          <p:nvPr/>
        </p:nvCxnSpPr>
        <p:spPr>
          <a:xfrm flipH="1">
            <a:off x="2843808" y="1086284"/>
            <a:ext cx="1656184" cy="4320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Egyenes összekötő nyíllal 13">
            <a:extLst>
              <a:ext uri="{FF2B5EF4-FFF2-40B4-BE49-F238E27FC236}">
                <a16:creationId xmlns:a16="http://schemas.microsoft.com/office/drawing/2014/main" id="{DF30D0F2-1AD5-4B1D-A0D4-063ED55A60EE}"/>
              </a:ext>
            </a:extLst>
          </p:cNvPr>
          <p:cNvCxnSpPr>
            <a:cxnSpLocks/>
          </p:cNvCxnSpPr>
          <p:nvPr/>
        </p:nvCxnSpPr>
        <p:spPr>
          <a:xfrm>
            <a:off x="4474840" y="1086284"/>
            <a:ext cx="1537320" cy="4320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Egyenes összekötő nyíllal 15">
            <a:extLst>
              <a:ext uri="{FF2B5EF4-FFF2-40B4-BE49-F238E27FC236}">
                <a16:creationId xmlns:a16="http://schemas.microsoft.com/office/drawing/2014/main" id="{4CA4CA2D-ADB8-491A-81A3-25458AE37474}"/>
              </a:ext>
            </a:extLst>
          </p:cNvPr>
          <p:cNvCxnSpPr/>
          <p:nvPr/>
        </p:nvCxnSpPr>
        <p:spPr>
          <a:xfrm>
            <a:off x="3923928" y="2420888"/>
            <a:ext cx="720080"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26899811"/>
      </p:ext>
    </p:extLst>
  </p:cSld>
  <p:clrMapOvr>
    <a:masterClrMapping/>
  </p:clrMapOvr>
  <p:transition>
    <p:pull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97E6B5D-16E0-4638-920D-140C43B3871E}"/>
              </a:ext>
            </a:extLst>
          </p:cNvPr>
          <p:cNvSpPr>
            <a:spLocks noGrp="1"/>
          </p:cNvSpPr>
          <p:nvPr>
            <p:ph type="title"/>
          </p:nvPr>
        </p:nvSpPr>
        <p:spPr/>
        <p:txBody>
          <a:bodyPr/>
          <a:lstStyle/>
          <a:p>
            <a:r>
              <a:rPr lang="hu-HU"/>
              <a:t>THE POSSIBLE  BASES OF A PRINCIPLED  RESPONSIBILITY SHARING</a:t>
            </a:r>
            <a:endParaRPr lang="en-GB"/>
          </a:p>
        </p:txBody>
      </p:sp>
    </p:spTree>
    <p:extLst>
      <p:ext uri="{BB962C8B-B14F-4D97-AF65-F5344CB8AC3E}">
        <p14:creationId xmlns:p14="http://schemas.microsoft.com/office/powerpoint/2010/main" val="3412137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97E6B5D-16E0-4638-920D-140C43B3871E}"/>
              </a:ext>
            </a:extLst>
          </p:cNvPr>
          <p:cNvSpPr>
            <a:spLocks noGrp="1"/>
          </p:cNvSpPr>
          <p:nvPr>
            <p:ph type="title"/>
          </p:nvPr>
        </p:nvSpPr>
        <p:spPr/>
        <p:txBody>
          <a:bodyPr/>
          <a:lstStyle/>
          <a:p>
            <a:r>
              <a:rPr lang="hu-HU"/>
              <a:t>THE STARTING CHALLENGE AND THE MESSAGE OF THE TALK</a:t>
            </a:r>
            <a:endParaRPr lang="en-GB"/>
          </a:p>
        </p:txBody>
      </p:sp>
    </p:spTree>
    <p:extLst>
      <p:ext uri="{BB962C8B-B14F-4D97-AF65-F5344CB8AC3E}">
        <p14:creationId xmlns:p14="http://schemas.microsoft.com/office/powerpoint/2010/main" val="1384393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a:extLst>
              <a:ext uri="{FF2B5EF4-FFF2-40B4-BE49-F238E27FC236}">
                <a16:creationId xmlns:a16="http://schemas.microsoft.com/office/drawing/2014/main" id="{657ECE3F-7C23-4B52-AFAA-A9C8C0143F7E}"/>
              </a:ext>
            </a:extLst>
          </p:cNvPr>
          <p:cNvSpPr>
            <a:spLocks noGrp="1"/>
          </p:cNvSpPr>
          <p:nvPr>
            <p:ph type="title"/>
          </p:nvPr>
        </p:nvSpPr>
        <p:spPr>
          <a:xfrm>
            <a:off x="685800" y="260648"/>
            <a:ext cx="7772400" cy="457200"/>
          </a:xfrm>
        </p:spPr>
        <p:txBody>
          <a:bodyPr/>
          <a:lstStyle/>
          <a:p>
            <a:r>
              <a:rPr lang="hu-HU"/>
              <a:t>Solidarity</a:t>
            </a:r>
            <a:endParaRPr lang="en-GB"/>
          </a:p>
        </p:txBody>
      </p:sp>
      <p:graphicFrame>
        <p:nvGraphicFramePr>
          <p:cNvPr id="7" name="Tartalom helye 6">
            <a:extLst>
              <a:ext uri="{FF2B5EF4-FFF2-40B4-BE49-F238E27FC236}">
                <a16:creationId xmlns:a16="http://schemas.microsoft.com/office/drawing/2014/main" id="{2E5C7600-239B-4281-B234-9BF5547D550A}"/>
              </a:ext>
            </a:extLst>
          </p:cNvPr>
          <p:cNvGraphicFramePr>
            <a:graphicFrameLocks noGrp="1"/>
          </p:cNvGraphicFramePr>
          <p:nvPr>
            <p:ph idx="1"/>
            <p:extLst>
              <p:ext uri="{D42A27DB-BD31-4B8C-83A1-F6EECF244321}">
                <p14:modId xmlns:p14="http://schemas.microsoft.com/office/powerpoint/2010/main" val="2136937428"/>
              </p:ext>
            </p:extLst>
          </p:nvPr>
        </p:nvGraphicFramePr>
        <p:xfrm>
          <a:off x="685800" y="1052736"/>
          <a:ext cx="7772400" cy="4590936"/>
        </p:xfrm>
        <a:graphic>
          <a:graphicData uri="http://schemas.openxmlformats.org/drawingml/2006/table">
            <a:tbl>
              <a:tblPr firstRow="1" bandRow="1">
                <a:tableStyleId>{073A0DAA-6AF3-43AB-8588-CEC1D06C72B9}</a:tableStyleId>
              </a:tblPr>
              <a:tblGrid>
                <a:gridCol w="1943100">
                  <a:extLst>
                    <a:ext uri="{9D8B030D-6E8A-4147-A177-3AD203B41FA5}">
                      <a16:colId xmlns:a16="http://schemas.microsoft.com/office/drawing/2014/main" val="1689801296"/>
                    </a:ext>
                  </a:extLst>
                </a:gridCol>
                <a:gridCol w="1943100">
                  <a:extLst>
                    <a:ext uri="{9D8B030D-6E8A-4147-A177-3AD203B41FA5}">
                      <a16:colId xmlns:a16="http://schemas.microsoft.com/office/drawing/2014/main" val="1491741114"/>
                    </a:ext>
                  </a:extLst>
                </a:gridCol>
                <a:gridCol w="1943100">
                  <a:extLst>
                    <a:ext uri="{9D8B030D-6E8A-4147-A177-3AD203B41FA5}">
                      <a16:colId xmlns:a16="http://schemas.microsoft.com/office/drawing/2014/main" val="273912223"/>
                    </a:ext>
                  </a:extLst>
                </a:gridCol>
                <a:gridCol w="1943100">
                  <a:extLst>
                    <a:ext uri="{9D8B030D-6E8A-4147-A177-3AD203B41FA5}">
                      <a16:colId xmlns:a16="http://schemas.microsoft.com/office/drawing/2014/main" val="1998408138"/>
                    </a:ext>
                  </a:extLst>
                </a:gridCol>
              </a:tblGrid>
              <a:tr h="965476">
                <a:tc>
                  <a:txBody>
                    <a:bodyPr/>
                    <a:lstStyle/>
                    <a:p>
                      <a:pPr algn="ctr">
                        <a:lnSpc>
                          <a:spcPct val="150000"/>
                        </a:lnSpc>
                      </a:pPr>
                      <a:r>
                        <a:rPr lang="hu-HU" sz="1600"/>
                        <a:t>Legal obligation</a:t>
                      </a:r>
                      <a:endParaRPr lang="en-GB" sz="1600"/>
                    </a:p>
                  </a:txBody>
                  <a:tcPr anchor="ct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hu-HU" sz="1600"/>
                        <a:t>Legal obligation</a:t>
                      </a:r>
                      <a:endParaRPr lang="en-GB" sz="1600"/>
                    </a:p>
                  </a:txBody>
                  <a:tcPr anchor="ctr"/>
                </a:tc>
                <a:tc>
                  <a:txBody>
                    <a:bodyPr/>
                    <a:lstStyle/>
                    <a:p>
                      <a:pPr algn="ctr">
                        <a:lnSpc>
                          <a:spcPct val="150000"/>
                        </a:lnSpc>
                      </a:pPr>
                      <a:r>
                        <a:rPr lang="hu-HU" sz="1600"/>
                        <a:t>Fairness</a:t>
                      </a:r>
                      <a:endParaRPr lang="en-GB" sz="1600"/>
                    </a:p>
                  </a:txBody>
                  <a:tcPr anchor="ctr"/>
                </a:tc>
                <a:tc>
                  <a:txBody>
                    <a:bodyPr/>
                    <a:lstStyle/>
                    <a:p>
                      <a:pPr algn="ctr">
                        <a:lnSpc>
                          <a:spcPct val="150000"/>
                        </a:lnSpc>
                      </a:pPr>
                      <a:r>
                        <a:rPr lang="hu-HU" sz="1600"/>
                        <a:t>Generosity</a:t>
                      </a:r>
                      <a:endParaRPr lang="en-GB" sz="1600"/>
                    </a:p>
                  </a:txBody>
                  <a:tcPr anchor="ctr"/>
                </a:tc>
                <a:extLst>
                  <a:ext uri="{0D108BD9-81ED-4DB2-BD59-A6C34878D82A}">
                    <a16:rowId xmlns:a16="http://schemas.microsoft.com/office/drawing/2014/main" val="971944545"/>
                  </a:ext>
                </a:extLst>
              </a:tr>
              <a:tr h="648072">
                <a:tc>
                  <a:txBody>
                    <a:bodyPr/>
                    <a:lstStyle/>
                    <a:p>
                      <a:pPr algn="ctr">
                        <a:lnSpc>
                          <a:spcPct val="150000"/>
                        </a:lnSpc>
                      </a:pPr>
                      <a:r>
                        <a:rPr lang="hu-HU" sz="1600"/>
                        <a:t>Distributive justice</a:t>
                      </a:r>
                      <a:endParaRPr lang="en-GB" sz="1600"/>
                    </a:p>
                  </a:txBody>
                  <a:tcPr anchor="ct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hu-HU" sz="1600"/>
                        <a:t>Distributive justice</a:t>
                      </a:r>
                      <a:endParaRPr lang="en-GB" sz="1600"/>
                    </a:p>
                  </a:txBody>
                  <a:tcPr anchor="ctr"/>
                </a:tc>
                <a:tc>
                  <a:txBody>
                    <a:bodyPr/>
                    <a:lstStyle/>
                    <a:p>
                      <a:pPr algn="ctr">
                        <a:lnSpc>
                          <a:spcPct val="150000"/>
                        </a:lnSpc>
                      </a:pPr>
                      <a:r>
                        <a:rPr lang="hu-HU" sz="1600"/>
                        <a:t>Corrective justice</a:t>
                      </a:r>
                      <a:endParaRPr lang="en-GB" sz="1600"/>
                    </a:p>
                  </a:txBody>
                  <a:tcPr anchor="ctr"/>
                </a:tc>
                <a:tc>
                  <a:txBody>
                    <a:bodyPr/>
                    <a:lstStyle/>
                    <a:p>
                      <a:pPr algn="ctr">
                        <a:lnSpc>
                          <a:spcPct val="150000"/>
                        </a:lnSpc>
                      </a:pPr>
                      <a:r>
                        <a:rPr lang="hu-HU" sz="1600"/>
                        <a:t>Ex gratia</a:t>
                      </a:r>
                      <a:endParaRPr lang="en-GB" sz="1600"/>
                    </a:p>
                  </a:txBody>
                  <a:tcPr anchor="ctr"/>
                </a:tc>
                <a:extLst>
                  <a:ext uri="{0D108BD9-81ED-4DB2-BD59-A6C34878D82A}">
                    <a16:rowId xmlns:a16="http://schemas.microsoft.com/office/drawing/2014/main" val="826571584"/>
                  </a:ext>
                </a:extLst>
              </a:tr>
              <a:tr h="370840">
                <a:tc>
                  <a:txBody>
                    <a:bodyPr/>
                    <a:lstStyle/>
                    <a:p>
                      <a:pPr algn="ctr">
                        <a:lnSpc>
                          <a:spcPct val="150000"/>
                        </a:lnSpc>
                      </a:pPr>
                      <a:r>
                        <a:rPr lang="hu-HU" sz="1600"/>
                        <a:t>Performing as required by pre-determined law – „loyal co-operation” in the EU</a:t>
                      </a:r>
                      <a:endParaRPr lang="en-GB" sz="1600"/>
                    </a:p>
                  </a:txBody>
                  <a:tcPr anchor="ctr"/>
                </a:tc>
                <a:tc>
                  <a:txBody>
                    <a:bodyPr/>
                    <a:lstStyle/>
                    <a:p>
                      <a:pPr algn="ctr">
                        <a:lnSpc>
                          <a:spcPct val="150000"/>
                        </a:lnSpc>
                      </a:pPr>
                      <a:r>
                        <a:rPr lang="hu-HU" sz="1600"/>
                        <a:t>Additional performance in extraordinary situation  - helping out the one under particular pressure</a:t>
                      </a:r>
                      <a:endParaRPr lang="en-GB" sz="1600"/>
                    </a:p>
                  </a:txBody>
                  <a:tcPr anchor="ctr"/>
                </a:tc>
                <a:tc>
                  <a:txBody>
                    <a:bodyPr/>
                    <a:lstStyle/>
                    <a:p>
                      <a:pPr algn="ctr">
                        <a:lnSpc>
                          <a:spcPct val="150000"/>
                        </a:lnSpc>
                      </a:pPr>
                      <a:r>
                        <a:rPr lang="hu-HU" sz="1600"/>
                        <a:t>Performing either without a legal obligation or beyond the legal obligation based on a perceived moral obligation</a:t>
                      </a:r>
                      <a:endParaRPr lang="en-GB" sz="1600"/>
                    </a:p>
                  </a:txBody>
                  <a:tcPr anchor="ctr"/>
                </a:tc>
                <a:tc>
                  <a:txBody>
                    <a:bodyPr/>
                    <a:lstStyle/>
                    <a:p>
                      <a:pPr algn="ctr">
                        <a:lnSpc>
                          <a:spcPct val="150000"/>
                        </a:lnSpc>
                      </a:pPr>
                      <a:r>
                        <a:rPr lang="hu-HU" sz="1600"/>
                        <a:t>Performing without a legal or moral obligation, simply because of the abundance of resources</a:t>
                      </a:r>
                      <a:endParaRPr lang="en-GB" sz="1600"/>
                    </a:p>
                  </a:txBody>
                  <a:tcPr anchor="ctr"/>
                </a:tc>
                <a:extLst>
                  <a:ext uri="{0D108BD9-81ED-4DB2-BD59-A6C34878D82A}">
                    <a16:rowId xmlns:a16="http://schemas.microsoft.com/office/drawing/2014/main" val="3679587390"/>
                  </a:ext>
                </a:extLst>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562244338"/>
                  </a:ext>
                </a:extLst>
              </a:tr>
            </a:tbl>
          </a:graphicData>
        </a:graphic>
      </p:graphicFrame>
    </p:spTree>
    <p:extLst>
      <p:ext uri="{BB962C8B-B14F-4D97-AF65-F5344CB8AC3E}">
        <p14:creationId xmlns:p14="http://schemas.microsoft.com/office/powerpoint/2010/main" val="1841708292"/>
      </p:ext>
    </p:extLst>
  </p:cSld>
  <p:clrMapOvr>
    <a:masterClrMapping/>
  </p:clrMapOvr>
  <p:transition>
    <p:pull dir="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C956929-35E8-48BF-B2F6-3DF036FB5762}"/>
              </a:ext>
            </a:extLst>
          </p:cNvPr>
          <p:cNvSpPr>
            <a:spLocks noGrp="1"/>
          </p:cNvSpPr>
          <p:nvPr>
            <p:ph type="title"/>
          </p:nvPr>
        </p:nvSpPr>
        <p:spPr/>
        <p:txBody>
          <a:bodyPr/>
          <a:lstStyle/>
          <a:p>
            <a:r>
              <a:rPr lang="hu-HU"/>
              <a:t>Tools to evaluate responsibility sharing proposals</a:t>
            </a:r>
            <a:endParaRPr lang="en-GB"/>
          </a:p>
        </p:txBody>
      </p:sp>
      <p:pic>
        <p:nvPicPr>
          <p:cNvPr id="4" name="Kép 3">
            <a:extLst>
              <a:ext uri="{FF2B5EF4-FFF2-40B4-BE49-F238E27FC236}">
                <a16:creationId xmlns:a16="http://schemas.microsoft.com/office/drawing/2014/main" id="{C6E7147F-7B7D-4628-93BD-0FF63D80798F}"/>
              </a:ext>
            </a:extLst>
          </p:cNvPr>
          <p:cNvPicPr>
            <a:picLocks noChangeAspect="1"/>
          </p:cNvPicPr>
          <p:nvPr/>
        </p:nvPicPr>
        <p:blipFill>
          <a:blip r:embed="rId3"/>
          <a:stretch>
            <a:fillRect/>
          </a:stretch>
        </p:blipFill>
        <p:spPr>
          <a:xfrm>
            <a:off x="0" y="873160"/>
            <a:ext cx="9144000" cy="5111679"/>
          </a:xfrm>
          <a:prstGeom prst="rect">
            <a:avLst/>
          </a:prstGeom>
        </p:spPr>
      </p:pic>
      <p:sp>
        <p:nvSpPr>
          <p:cNvPr id="3" name="Szövegdoboz 2">
            <a:extLst>
              <a:ext uri="{FF2B5EF4-FFF2-40B4-BE49-F238E27FC236}">
                <a16:creationId xmlns:a16="http://schemas.microsoft.com/office/drawing/2014/main" id="{2AF79B78-3A21-4CCF-9935-223976191EA2}"/>
              </a:ext>
            </a:extLst>
          </p:cNvPr>
          <p:cNvSpPr txBox="1"/>
          <p:nvPr/>
        </p:nvSpPr>
        <p:spPr>
          <a:xfrm>
            <a:off x="1530474" y="6046619"/>
            <a:ext cx="7632848" cy="553998"/>
          </a:xfrm>
          <a:prstGeom prst="rect">
            <a:avLst/>
          </a:prstGeom>
          <a:noFill/>
        </p:spPr>
        <p:txBody>
          <a:bodyPr wrap="square" rtlCol="0">
            <a:spAutoFit/>
          </a:bodyPr>
          <a:lstStyle/>
          <a:p>
            <a:r>
              <a:rPr lang="hu-HU" sz="1000" b="0">
                <a:latin typeface="Calibri" panose="020F0502020204030204" pitchFamily="34" charset="0"/>
                <a:cs typeface="Calibri" panose="020F0502020204030204" pitchFamily="34" charset="0"/>
              </a:rPr>
              <a:t>Reproduced from: Boldizsár Nagy: </a:t>
            </a:r>
            <a:r>
              <a:rPr lang="en-US" sz="1000" b="0">
                <a:latin typeface="Calibri" panose="020F0502020204030204" pitchFamily="34" charset="0"/>
                <a:cs typeface="Calibri" panose="020F0502020204030204" pitchFamily="34" charset="0"/>
              </a:rPr>
              <a:t>Sharing the Responsibility or Shifting the Focus? The Responses of the EU and the Visegrad Countries to the Post-2015 Arrival of Migrants and Refugees  Gobal Turkey in Europe Working Paper 17, May 2017 Italian Institute of International Affairs  20 p.  http://www.iai.it/sites/default/files/gte_wp_17.pdf </a:t>
            </a:r>
            <a:r>
              <a:rPr lang="hu-HU" sz="1000" b="0">
                <a:latin typeface="Calibri" panose="020F0502020204030204" pitchFamily="34" charset="0"/>
                <a:cs typeface="Calibri" panose="020F0502020204030204" pitchFamily="34" charset="0"/>
              </a:rPr>
              <a:t>, p.5</a:t>
            </a:r>
            <a:endParaRPr lang="en-GB" sz="1000" b="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84319862"/>
      </p:ext>
    </p:extLst>
  </p:cSld>
  <p:clrMapOvr>
    <a:masterClrMapping/>
  </p:clrMapOvr>
  <p:transition>
    <p:pull dir="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3751" y="60277"/>
            <a:ext cx="9036497" cy="451007"/>
          </a:xfrm>
        </p:spPr>
        <p:txBody>
          <a:bodyPr/>
          <a:lstStyle/>
          <a:p>
            <a:r>
              <a:rPr lang="en-US" noProof="0" dirty="0"/>
              <a:t>Possible criteria of responsibility sharing/solidarity</a:t>
            </a:r>
          </a:p>
        </p:txBody>
      </p:sp>
      <p:graphicFrame>
        <p:nvGraphicFramePr>
          <p:cNvPr id="4" name="Táblázat 3"/>
          <p:cNvGraphicFramePr>
            <a:graphicFrameLocks noGrp="1"/>
          </p:cNvGraphicFramePr>
          <p:nvPr>
            <p:extLst>
              <p:ext uri="{D42A27DB-BD31-4B8C-83A1-F6EECF244321}">
                <p14:modId xmlns:p14="http://schemas.microsoft.com/office/powerpoint/2010/main" val="462821066"/>
              </p:ext>
            </p:extLst>
          </p:nvPr>
        </p:nvGraphicFramePr>
        <p:xfrm>
          <a:off x="0" y="511284"/>
          <a:ext cx="9013544" cy="6223916"/>
        </p:xfrm>
        <a:graphic>
          <a:graphicData uri="http://schemas.openxmlformats.org/drawingml/2006/table">
            <a:tbl>
              <a:tblPr firstRow="1" bandRow="1">
                <a:tableStyleId>{073A0DAA-6AF3-43AB-8588-CEC1D06C72B9}</a:tableStyleId>
              </a:tblPr>
              <a:tblGrid>
                <a:gridCol w="3612943">
                  <a:extLst>
                    <a:ext uri="{9D8B030D-6E8A-4147-A177-3AD203B41FA5}">
                      <a16:colId xmlns:a16="http://schemas.microsoft.com/office/drawing/2014/main" val="20000"/>
                    </a:ext>
                  </a:extLst>
                </a:gridCol>
                <a:gridCol w="1152128">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368152">
                  <a:extLst>
                    <a:ext uri="{9D8B030D-6E8A-4147-A177-3AD203B41FA5}">
                      <a16:colId xmlns:a16="http://schemas.microsoft.com/office/drawing/2014/main" val="3993498533"/>
                    </a:ext>
                  </a:extLst>
                </a:gridCol>
                <a:gridCol w="1224137">
                  <a:extLst>
                    <a:ext uri="{9D8B030D-6E8A-4147-A177-3AD203B41FA5}">
                      <a16:colId xmlns:a16="http://schemas.microsoft.com/office/drawing/2014/main" val="20004"/>
                    </a:ext>
                  </a:extLst>
                </a:gridCol>
              </a:tblGrid>
              <a:tr h="1157703">
                <a:tc>
                  <a:txBody>
                    <a:bodyPr/>
                    <a:lstStyle/>
                    <a:p>
                      <a:pPr algn="l"/>
                      <a:r>
                        <a:rPr lang="hu-HU" sz="1800" dirty="0" err="1">
                          <a:solidFill>
                            <a:schemeClr val="bg2"/>
                          </a:solidFill>
                        </a:rPr>
                        <a:t>Applied</a:t>
                      </a:r>
                      <a:r>
                        <a:rPr lang="hu-HU" sz="1800" dirty="0">
                          <a:solidFill>
                            <a:schemeClr val="bg2"/>
                          </a:solidFill>
                        </a:rPr>
                        <a:t> </a:t>
                      </a:r>
                      <a:r>
                        <a:rPr lang="hu-HU" sz="1800" dirty="0" err="1">
                          <a:solidFill>
                            <a:schemeClr val="bg2"/>
                          </a:solidFill>
                        </a:rPr>
                        <a:t>by</a:t>
                      </a:r>
                      <a:endParaRPr lang="hu-HU" sz="1800" dirty="0">
                        <a:solidFill>
                          <a:schemeClr val="bg2"/>
                        </a:solidFill>
                      </a:endParaRPr>
                    </a:p>
                    <a:p>
                      <a:pPr algn="l"/>
                      <a:endParaRPr lang="hu-HU" sz="1800" dirty="0">
                        <a:solidFill>
                          <a:schemeClr val="bg2"/>
                        </a:solidFill>
                      </a:endParaRPr>
                    </a:p>
                    <a:p>
                      <a:pPr algn="l"/>
                      <a:r>
                        <a:rPr lang="hu-HU" sz="1800" dirty="0" err="1">
                          <a:solidFill>
                            <a:schemeClr val="bg2"/>
                          </a:solidFill>
                        </a:rPr>
                        <a:t>Criterion</a:t>
                      </a:r>
                      <a:endParaRPr lang="hu-HU" sz="18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EU </a:t>
                      </a:r>
                      <a:r>
                        <a:rPr lang="hu-HU" sz="1600" dirty="0" err="1">
                          <a:solidFill>
                            <a:schemeClr val="bg2"/>
                          </a:solidFill>
                        </a:rPr>
                        <a:t>Council</a:t>
                      </a:r>
                      <a:endParaRPr lang="hu-HU" sz="1600" dirty="0">
                        <a:solidFill>
                          <a:schemeClr val="bg2"/>
                        </a:solidFill>
                      </a:endParaRPr>
                    </a:p>
                    <a:p>
                      <a:pPr algn="ctr"/>
                      <a:r>
                        <a:rPr lang="hu-HU" sz="1000" b="0" dirty="0" err="1">
                          <a:solidFill>
                            <a:schemeClr val="bg2"/>
                          </a:solidFill>
                        </a:rPr>
                        <a:t>Relocation</a:t>
                      </a:r>
                      <a:r>
                        <a:rPr lang="hu-HU" sz="1000" b="0" dirty="0">
                          <a:solidFill>
                            <a:schemeClr val="bg2"/>
                          </a:solidFill>
                        </a:rPr>
                        <a:t> </a:t>
                      </a:r>
                      <a:r>
                        <a:rPr lang="hu-HU" sz="1000" b="0" dirty="0" err="1">
                          <a:solidFill>
                            <a:schemeClr val="bg2"/>
                          </a:solidFill>
                        </a:rPr>
                        <a:t>decision</a:t>
                      </a:r>
                      <a:endParaRPr lang="hu-HU" sz="1000" b="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700" b="1" dirty="0" err="1">
                          <a:solidFill>
                            <a:schemeClr val="bg2"/>
                          </a:solidFill>
                        </a:rPr>
                        <a:t>Commission</a:t>
                      </a:r>
                      <a:br>
                        <a:rPr lang="hu-HU" sz="1050" b="0" dirty="0">
                          <a:solidFill>
                            <a:schemeClr val="bg2"/>
                          </a:solidFill>
                        </a:rPr>
                      </a:br>
                      <a:r>
                        <a:rPr lang="hu-HU" sz="1600" b="0" dirty="0">
                          <a:solidFill>
                            <a:schemeClr val="bg2"/>
                          </a:solidFill>
                        </a:rPr>
                        <a:t>Dublin </a:t>
                      </a:r>
                      <a:r>
                        <a:rPr lang="hu-HU" sz="1600" b="0" dirty="0" err="1">
                          <a:solidFill>
                            <a:schemeClr val="bg2"/>
                          </a:solidFill>
                        </a:rPr>
                        <a:t>recast</a:t>
                      </a:r>
                      <a:br>
                        <a:rPr lang="hu-HU" sz="1050" b="0" dirty="0">
                          <a:solidFill>
                            <a:schemeClr val="bg2"/>
                          </a:solidFill>
                        </a:rPr>
                      </a:br>
                      <a:r>
                        <a:rPr lang="hu-HU" sz="1050" b="0" dirty="0">
                          <a:solidFill>
                            <a:schemeClr val="bg2"/>
                          </a:solidFill>
                        </a:rPr>
                        <a:t>COM(2016) 270 </a:t>
                      </a:r>
                      <a:r>
                        <a:rPr lang="hu-HU" sz="1050" b="0" dirty="0" err="1">
                          <a:solidFill>
                            <a:schemeClr val="bg2"/>
                          </a:solidFill>
                        </a:rPr>
                        <a:t>final</a:t>
                      </a:r>
                      <a:endParaRPr lang="hu-HU" sz="1050" b="0" dirty="0">
                        <a:solidFill>
                          <a:schemeClr val="bg2"/>
                        </a:solidFill>
                      </a:endParaRPr>
                    </a:p>
                    <a:p>
                      <a:pPr algn="ctr"/>
                      <a:r>
                        <a:rPr lang="hu-HU" sz="1050" b="0" dirty="0" err="1">
                          <a:solidFill>
                            <a:schemeClr val="bg2"/>
                          </a:solidFill>
                        </a:rPr>
                        <a:t>Corrective</a:t>
                      </a:r>
                      <a:r>
                        <a:rPr lang="hu-HU" sz="1050" b="0" dirty="0">
                          <a:solidFill>
                            <a:schemeClr val="bg2"/>
                          </a:solidFill>
                        </a:rPr>
                        <a:t> </a:t>
                      </a:r>
                      <a:r>
                        <a:rPr lang="hu-HU" sz="1050" b="0" err="1">
                          <a:solidFill>
                            <a:schemeClr val="bg2"/>
                          </a:solidFill>
                        </a:rPr>
                        <a:t>allocation</a:t>
                      </a:r>
                      <a:r>
                        <a:rPr lang="hu-HU" sz="1050" b="0">
                          <a:solidFill>
                            <a:schemeClr val="bg2"/>
                          </a:solidFill>
                        </a:rPr>
                        <a:t> mechanism</a:t>
                      </a:r>
                      <a:endParaRPr lang="hu-HU" sz="1050" b="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800" b="1">
                          <a:solidFill>
                            <a:schemeClr val="bg2"/>
                          </a:solidFill>
                        </a:rPr>
                        <a:t>UNHCR</a:t>
                      </a:r>
                    </a:p>
                    <a:p>
                      <a:pPr algn="ctr"/>
                      <a:r>
                        <a:rPr lang="hu-HU" sz="1400" b="0">
                          <a:solidFill>
                            <a:schemeClr val="bg2"/>
                          </a:solidFill>
                        </a:rPr>
                        <a:t>Global Compact on Refugees</a:t>
                      </a:r>
                    </a:p>
                    <a:p>
                      <a:pPr algn="ctr"/>
                      <a:r>
                        <a:rPr lang="hu-HU" sz="1400" b="0">
                          <a:solidFill>
                            <a:schemeClr val="bg2"/>
                          </a:solidFill>
                        </a:rPr>
                        <a:t>2018</a:t>
                      </a:r>
                      <a:endParaRPr lang="hu-HU" sz="1400" b="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err="1">
                          <a:solidFill>
                            <a:schemeClr val="bg2"/>
                          </a:solidFill>
                        </a:rPr>
                        <a:t>Germany</a:t>
                      </a:r>
                      <a:endParaRPr lang="hu-HU" sz="1600" dirty="0">
                        <a:solidFill>
                          <a:schemeClr val="bg2"/>
                        </a:solidFill>
                      </a:endParaRPr>
                    </a:p>
                    <a:p>
                      <a:pPr algn="ctr"/>
                      <a:r>
                        <a:rPr lang="hu-HU" sz="1600" b="0">
                          <a:solidFill>
                            <a:schemeClr val="bg2"/>
                          </a:solidFill>
                        </a:rPr>
                        <a:t>Kőnigsteinkey</a:t>
                      </a:r>
                      <a:endParaRPr lang="hu-HU" sz="1400" b="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extLst>
                  <a:ext uri="{0D108BD9-81ED-4DB2-BD59-A6C34878D82A}">
                    <a16:rowId xmlns:a16="http://schemas.microsoft.com/office/drawing/2014/main" val="10000"/>
                  </a:ext>
                </a:extLst>
              </a:tr>
              <a:tr h="537265">
                <a:tc>
                  <a:txBody>
                    <a:bodyPr/>
                    <a:lstStyle/>
                    <a:p>
                      <a:pPr algn="l"/>
                      <a:r>
                        <a:rPr lang="hu-HU" sz="2000" dirty="0">
                          <a:solidFill>
                            <a:schemeClr val="bg2"/>
                          </a:solidFill>
                          <a:latin typeface="Calibri" panose="020F0502020204030204" pitchFamily="34" charset="0"/>
                          <a:cs typeface="Calibri" panose="020F0502020204030204" pitchFamily="34" charset="0"/>
                        </a:rPr>
                        <a:t>Total GDP</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err="1">
                          <a:solidFill>
                            <a:srgbClr val="C00000"/>
                          </a:solidFill>
                        </a:rPr>
                        <a:t>Yes</a:t>
                      </a:r>
                      <a:endParaRPr lang="hu-HU" sz="1600" dirty="0">
                        <a:solidFill>
                          <a:srgbClr val="C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err="1">
                          <a:solidFill>
                            <a:srgbClr val="C00000"/>
                          </a:solidFill>
                        </a:rPr>
                        <a:t>Yes</a:t>
                      </a:r>
                      <a:endParaRPr lang="hu-HU" sz="1600" dirty="0">
                        <a:solidFill>
                          <a:srgbClr val="C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rowSpan="2">
                  <a:txBody>
                    <a:bodyPr/>
                    <a:lstStyle/>
                    <a:p>
                      <a:pPr algn="ctr"/>
                      <a:r>
                        <a:rPr lang="hu-HU" sz="1600">
                          <a:solidFill>
                            <a:srgbClr val="C00000"/>
                          </a:solidFill>
                        </a:rPr>
                        <a:t>Yes</a:t>
                      </a:r>
                    </a:p>
                    <a:p>
                      <a:pPr algn="ctr"/>
                      <a:r>
                        <a:rPr lang="hu-HU" sz="1400">
                          <a:solidFill>
                            <a:schemeClr val="bg2"/>
                          </a:solidFill>
                        </a:rPr>
                        <a:t>„Level of development”</a:t>
                      </a:r>
                      <a:endParaRPr lang="hu-HU" sz="14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extLst>
                  <a:ext uri="{0D108BD9-81ED-4DB2-BD59-A6C34878D82A}">
                    <a16:rowId xmlns:a16="http://schemas.microsoft.com/office/drawing/2014/main" val="10001"/>
                  </a:ext>
                </a:extLst>
              </a:tr>
              <a:tr h="376758">
                <a:tc>
                  <a:txBody>
                    <a:bodyPr/>
                    <a:lstStyle/>
                    <a:p>
                      <a:pPr algn="l"/>
                      <a:r>
                        <a:rPr lang="hu-HU" sz="2000">
                          <a:solidFill>
                            <a:schemeClr val="bg2"/>
                          </a:solidFill>
                          <a:latin typeface="Calibri" panose="020F0502020204030204" pitchFamily="34" charset="0"/>
                          <a:cs typeface="Calibri" panose="020F0502020204030204" pitchFamily="34" charset="0"/>
                        </a:rPr>
                        <a:t>GDP/person</a:t>
                      </a:r>
                      <a:endParaRPr lang="hu-HU" sz="2000" dirty="0">
                        <a:solidFill>
                          <a:schemeClr val="bg2"/>
                        </a:solidFill>
                        <a:latin typeface="Calibri" panose="020F0502020204030204" pitchFamily="34" charset="0"/>
                        <a:cs typeface="Calibri" panose="020F0502020204030204" pitchFamily="34" charset="0"/>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a:t>
                      </a:r>
                      <a:r>
                        <a:rPr lang="hu-HU" sz="1600" dirty="0" err="1">
                          <a:solidFill>
                            <a:schemeClr val="bg2"/>
                          </a:solidFill>
                        </a:rPr>
                        <a:t>Yes</a:t>
                      </a:r>
                      <a:r>
                        <a:rPr lang="hu-HU" sz="160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vMerge="1">
                  <a:txBody>
                    <a:bodyPr/>
                    <a:lstStyle/>
                    <a:p>
                      <a:pPr algn="ct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1600" dirty="0">
                          <a:solidFill>
                            <a:schemeClr val="bg2"/>
                          </a:solidFill>
                        </a:rPr>
                        <a:t>No</a:t>
                      </a:r>
                    </a:p>
                    <a:p>
                      <a:pPr algn="ct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extLst>
                  <a:ext uri="{0D108BD9-81ED-4DB2-BD59-A6C34878D82A}">
                    <a16:rowId xmlns:a16="http://schemas.microsoft.com/office/drawing/2014/main" val="10002"/>
                  </a:ext>
                </a:extLst>
              </a:tr>
              <a:tr h="373940">
                <a:tc>
                  <a:txBody>
                    <a:bodyPr/>
                    <a:lstStyle/>
                    <a:p>
                      <a:pPr algn="l"/>
                      <a:r>
                        <a:rPr lang="hu-HU" sz="2000" dirty="0" err="1">
                          <a:latin typeface="Calibri" panose="020F0502020204030204" pitchFamily="34" charset="0"/>
                          <a:cs typeface="Calibri" panose="020F0502020204030204" pitchFamily="34" charset="0"/>
                        </a:rPr>
                        <a:t>Tax</a:t>
                      </a:r>
                      <a:r>
                        <a:rPr lang="hu-HU" sz="2000" dirty="0">
                          <a:latin typeface="Calibri" panose="020F0502020204030204" pitchFamily="34" charset="0"/>
                          <a:cs typeface="Calibri" panose="020F0502020204030204" pitchFamily="34" charset="0"/>
                        </a:rPr>
                        <a:t> </a:t>
                      </a:r>
                      <a:r>
                        <a:rPr lang="hu-HU" sz="2000" dirty="0" err="1">
                          <a:latin typeface="Calibri" panose="020F0502020204030204" pitchFamily="34" charset="0"/>
                          <a:cs typeface="Calibri" panose="020F0502020204030204" pitchFamily="34" charset="0"/>
                        </a:rPr>
                        <a:t>income</a:t>
                      </a:r>
                      <a:endParaRPr lang="hu-HU" sz="2000" dirty="0">
                        <a:latin typeface="Calibri" panose="020F0502020204030204" pitchFamily="34" charset="0"/>
                        <a:cs typeface="Calibri" panose="020F0502020204030204" pitchFamily="34" charset="0"/>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dirty="0"/>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a:solidFill>
                            <a:schemeClr val="bg2"/>
                          </a:solidFill>
                        </a:rPr>
                        <a:t>No</a:t>
                      </a:r>
                      <a:endParaRPr lang="hu-HU"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dirty="0" err="1">
                          <a:solidFill>
                            <a:srgbClr val="C00000"/>
                          </a:solidFill>
                        </a:rPr>
                        <a:t>Yes</a:t>
                      </a:r>
                      <a:endParaRPr lang="hu-HU" dirty="0">
                        <a:solidFill>
                          <a:srgbClr val="C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extLst>
                  <a:ext uri="{0D108BD9-81ED-4DB2-BD59-A6C34878D82A}">
                    <a16:rowId xmlns:a16="http://schemas.microsoft.com/office/drawing/2014/main" val="10003"/>
                  </a:ext>
                </a:extLst>
              </a:tr>
              <a:tr h="488999">
                <a:tc>
                  <a:txBody>
                    <a:bodyPr/>
                    <a:lstStyle/>
                    <a:p>
                      <a:pPr algn="l"/>
                      <a:r>
                        <a:rPr lang="hu-HU" sz="2000" dirty="0" err="1">
                          <a:solidFill>
                            <a:schemeClr val="bg2"/>
                          </a:solidFill>
                          <a:latin typeface="Calibri" panose="020F0502020204030204" pitchFamily="34" charset="0"/>
                          <a:cs typeface="Calibri" panose="020F0502020204030204" pitchFamily="34" charset="0"/>
                        </a:rPr>
                        <a:t>Population</a:t>
                      </a:r>
                      <a:r>
                        <a:rPr lang="hu-HU" sz="2000" baseline="0" dirty="0">
                          <a:solidFill>
                            <a:schemeClr val="bg2"/>
                          </a:solidFill>
                          <a:latin typeface="Calibri" panose="020F0502020204030204" pitchFamily="34" charset="0"/>
                          <a:cs typeface="Calibri" panose="020F0502020204030204" pitchFamily="34" charset="0"/>
                        </a:rPr>
                        <a:t> (</a:t>
                      </a:r>
                      <a:r>
                        <a:rPr lang="hu-HU" sz="2000" baseline="0" dirty="0" err="1">
                          <a:solidFill>
                            <a:schemeClr val="bg2"/>
                          </a:solidFill>
                          <a:latin typeface="Calibri" panose="020F0502020204030204" pitchFamily="34" charset="0"/>
                          <a:cs typeface="Calibri" panose="020F0502020204030204" pitchFamily="34" charset="0"/>
                        </a:rPr>
                        <a:t>size</a:t>
                      </a:r>
                      <a:r>
                        <a:rPr lang="hu-HU" sz="2000" baseline="0" dirty="0">
                          <a:solidFill>
                            <a:schemeClr val="bg2"/>
                          </a:solidFill>
                          <a:latin typeface="Calibri" panose="020F0502020204030204" pitchFamily="34" charset="0"/>
                          <a:cs typeface="Calibri" panose="020F0502020204030204" pitchFamily="34" charset="0"/>
                        </a:rPr>
                        <a:t>)</a:t>
                      </a:r>
                      <a:endParaRPr lang="hu-HU" sz="2000" dirty="0">
                        <a:solidFill>
                          <a:schemeClr val="bg2"/>
                        </a:solidFill>
                        <a:latin typeface="Calibri" panose="020F0502020204030204" pitchFamily="34" charset="0"/>
                        <a:cs typeface="Calibri" panose="020F0502020204030204" pitchFamily="34" charset="0"/>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err="1">
                          <a:solidFill>
                            <a:srgbClr val="C00000"/>
                          </a:solidFill>
                        </a:rPr>
                        <a:t>Yes</a:t>
                      </a:r>
                      <a:endParaRPr lang="hu-HU" sz="1600" dirty="0">
                        <a:solidFill>
                          <a:srgbClr val="C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err="1">
                          <a:solidFill>
                            <a:srgbClr val="C00000"/>
                          </a:solidFill>
                        </a:rPr>
                        <a:t>Yes</a:t>
                      </a:r>
                      <a:endParaRPr lang="hu-HU" sz="1600" dirty="0">
                        <a:solidFill>
                          <a:srgbClr val="C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a:solidFill>
                            <a:srgbClr val="C00000"/>
                          </a:solidFill>
                        </a:rPr>
                        <a:t>Yes</a:t>
                      </a:r>
                      <a:br>
                        <a:rPr lang="hu-HU" sz="1600">
                          <a:solidFill>
                            <a:srgbClr val="C00000"/>
                          </a:solidFill>
                        </a:rPr>
                      </a:br>
                      <a:r>
                        <a:rPr lang="hu-HU" sz="1200">
                          <a:solidFill>
                            <a:schemeClr val="bg2"/>
                          </a:solidFill>
                        </a:rPr>
                        <a:t>„Demographic situation” </a:t>
                      </a:r>
                      <a:endParaRPr lang="hu-HU" sz="12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err="1">
                          <a:solidFill>
                            <a:srgbClr val="C00000"/>
                          </a:solidFill>
                        </a:rPr>
                        <a:t>Yes</a:t>
                      </a:r>
                      <a:endParaRPr lang="hu-HU" sz="1600" dirty="0">
                        <a:solidFill>
                          <a:srgbClr val="C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extLst>
                  <a:ext uri="{0D108BD9-81ED-4DB2-BD59-A6C34878D82A}">
                    <a16:rowId xmlns:a16="http://schemas.microsoft.com/office/drawing/2014/main" val="10004"/>
                  </a:ext>
                </a:extLst>
              </a:tr>
              <a:tr h="373940">
                <a:tc>
                  <a:txBody>
                    <a:bodyPr/>
                    <a:lstStyle/>
                    <a:p>
                      <a:pPr algn="l"/>
                      <a:r>
                        <a:rPr lang="hu-HU" sz="2000" dirty="0" err="1">
                          <a:solidFill>
                            <a:schemeClr val="bg2"/>
                          </a:solidFill>
                          <a:latin typeface="Calibri" panose="020F0502020204030204" pitchFamily="34" charset="0"/>
                          <a:cs typeface="Calibri" panose="020F0502020204030204" pitchFamily="34" charset="0"/>
                        </a:rPr>
                        <a:t>Territory</a:t>
                      </a:r>
                      <a:endParaRPr lang="hu-HU" sz="2000" dirty="0">
                        <a:solidFill>
                          <a:schemeClr val="bg2"/>
                        </a:solidFill>
                        <a:latin typeface="Calibri" panose="020F0502020204030204" pitchFamily="34" charset="0"/>
                        <a:cs typeface="Calibri" panose="020F0502020204030204" pitchFamily="34" charset="0"/>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1600">
                          <a:solidFill>
                            <a:schemeClr val="bg2"/>
                          </a:solidFill>
                        </a:rPr>
                        <a:t>No</a:t>
                      </a: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1600">
                          <a:solidFill>
                            <a:schemeClr val="bg2"/>
                          </a:solidFill>
                        </a:rPr>
                        <a:t>No</a:t>
                      </a: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extLst>
                  <a:ext uri="{0D108BD9-81ED-4DB2-BD59-A6C34878D82A}">
                    <a16:rowId xmlns:a16="http://schemas.microsoft.com/office/drawing/2014/main" val="10005"/>
                  </a:ext>
                </a:extLst>
              </a:tr>
              <a:tr h="373940">
                <a:tc>
                  <a:txBody>
                    <a:bodyPr/>
                    <a:lstStyle/>
                    <a:p>
                      <a:pPr algn="l"/>
                      <a:r>
                        <a:rPr lang="hu-HU" sz="2000" dirty="0" err="1">
                          <a:solidFill>
                            <a:schemeClr val="bg2"/>
                          </a:solidFill>
                          <a:latin typeface="Calibri" panose="020F0502020204030204" pitchFamily="34" charset="0"/>
                          <a:cs typeface="Calibri" panose="020F0502020204030204" pitchFamily="34" charset="0"/>
                        </a:rPr>
                        <a:t>Population</a:t>
                      </a:r>
                      <a:r>
                        <a:rPr lang="hu-HU" sz="2000" dirty="0">
                          <a:solidFill>
                            <a:schemeClr val="bg2"/>
                          </a:solidFill>
                          <a:latin typeface="Calibri" panose="020F0502020204030204" pitchFamily="34" charset="0"/>
                          <a:cs typeface="Calibri" panose="020F0502020204030204" pitchFamily="34" charset="0"/>
                        </a:rPr>
                        <a:t> </a:t>
                      </a:r>
                      <a:r>
                        <a:rPr lang="hu-HU" sz="2000" dirty="0" err="1">
                          <a:solidFill>
                            <a:schemeClr val="bg2"/>
                          </a:solidFill>
                          <a:latin typeface="Calibri" panose="020F0502020204030204" pitchFamily="34" charset="0"/>
                          <a:cs typeface="Calibri" panose="020F0502020204030204" pitchFamily="34" charset="0"/>
                        </a:rPr>
                        <a:t>density</a:t>
                      </a:r>
                      <a:endParaRPr lang="hu-HU" sz="2000" dirty="0">
                        <a:solidFill>
                          <a:schemeClr val="bg2"/>
                        </a:solidFill>
                        <a:latin typeface="Calibri" panose="020F0502020204030204" pitchFamily="34" charset="0"/>
                        <a:cs typeface="Calibri" panose="020F0502020204030204" pitchFamily="34" charset="0"/>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1600">
                          <a:solidFill>
                            <a:schemeClr val="bg2"/>
                          </a:solidFill>
                        </a:rPr>
                        <a:t>No</a:t>
                      </a: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1600">
                          <a:solidFill>
                            <a:schemeClr val="bg2"/>
                          </a:solidFill>
                        </a:rPr>
                        <a:t>?</a:t>
                      </a: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extLst>
                  <a:ext uri="{0D108BD9-81ED-4DB2-BD59-A6C34878D82A}">
                    <a16:rowId xmlns:a16="http://schemas.microsoft.com/office/drawing/2014/main" val="10006"/>
                  </a:ext>
                </a:extLst>
              </a:tr>
              <a:tr h="4286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2000" dirty="0" err="1">
                          <a:solidFill>
                            <a:schemeClr val="bg2"/>
                          </a:solidFill>
                          <a:latin typeface="Calibri" panose="020F0502020204030204" pitchFamily="34" charset="0"/>
                          <a:cs typeface="Calibri" panose="020F0502020204030204" pitchFamily="34" charset="0"/>
                        </a:rPr>
                        <a:t>Unemployment</a:t>
                      </a:r>
                      <a:endParaRPr lang="hu-HU" sz="2000" dirty="0">
                        <a:solidFill>
                          <a:schemeClr val="bg2"/>
                        </a:solidFill>
                        <a:latin typeface="Calibri" panose="020F0502020204030204" pitchFamily="34" charset="0"/>
                        <a:cs typeface="Calibri" panose="020F0502020204030204" pitchFamily="34" charset="0"/>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err="1">
                          <a:solidFill>
                            <a:srgbClr val="C00000"/>
                          </a:solidFill>
                        </a:rPr>
                        <a:t>Yes</a:t>
                      </a:r>
                      <a:endParaRPr lang="hu-HU" sz="1600" dirty="0">
                        <a:solidFill>
                          <a:srgbClr val="C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1600">
                          <a:solidFill>
                            <a:schemeClr val="bg2"/>
                          </a:solidFill>
                        </a:rPr>
                        <a:t>No</a:t>
                      </a: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1600">
                          <a:solidFill>
                            <a:schemeClr val="bg2"/>
                          </a:solidFill>
                        </a:rPr>
                        <a:t>?</a:t>
                      </a: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extLst>
                  <a:ext uri="{0D108BD9-81ED-4DB2-BD59-A6C34878D82A}">
                    <a16:rowId xmlns:a16="http://schemas.microsoft.com/office/drawing/2014/main" val="10007"/>
                  </a:ext>
                </a:extLst>
              </a:tr>
              <a:tr h="464175">
                <a:tc>
                  <a:txBody>
                    <a:bodyPr/>
                    <a:lstStyle/>
                    <a:p>
                      <a:pPr algn="l"/>
                      <a:r>
                        <a:rPr lang="hu-HU" sz="2000" dirty="0" err="1">
                          <a:solidFill>
                            <a:schemeClr val="bg2"/>
                          </a:solidFill>
                          <a:latin typeface="Calibri" panose="020F0502020204030204" pitchFamily="34" charset="0"/>
                          <a:cs typeface="Calibri" panose="020F0502020204030204" pitchFamily="34" charset="0"/>
                        </a:rPr>
                        <a:t>Number</a:t>
                      </a:r>
                      <a:r>
                        <a:rPr lang="hu-HU" sz="2000" dirty="0">
                          <a:solidFill>
                            <a:schemeClr val="bg2"/>
                          </a:solidFill>
                          <a:latin typeface="Calibri" panose="020F0502020204030204" pitchFamily="34" charset="0"/>
                          <a:cs typeface="Calibri" panose="020F0502020204030204" pitchFamily="34" charset="0"/>
                        </a:rPr>
                        <a:t> of </a:t>
                      </a:r>
                      <a:r>
                        <a:rPr lang="hu-HU" sz="2000" dirty="0" err="1">
                          <a:solidFill>
                            <a:schemeClr val="bg2"/>
                          </a:solidFill>
                          <a:latin typeface="Calibri" panose="020F0502020204030204" pitchFamily="34" charset="0"/>
                          <a:cs typeface="Calibri" panose="020F0502020204030204" pitchFamily="34" charset="0"/>
                        </a:rPr>
                        <a:t>earlier</a:t>
                      </a:r>
                      <a:r>
                        <a:rPr lang="hu-HU" sz="2000" dirty="0">
                          <a:solidFill>
                            <a:schemeClr val="bg2"/>
                          </a:solidFill>
                          <a:latin typeface="Calibri" panose="020F0502020204030204" pitchFamily="34" charset="0"/>
                          <a:cs typeface="Calibri" panose="020F0502020204030204" pitchFamily="34" charset="0"/>
                        </a:rPr>
                        <a:t> </a:t>
                      </a:r>
                      <a:r>
                        <a:rPr lang="hu-HU" sz="2000" dirty="0" err="1">
                          <a:solidFill>
                            <a:schemeClr val="bg2"/>
                          </a:solidFill>
                          <a:latin typeface="Calibri" panose="020F0502020204030204" pitchFamily="34" charset="0"/>
                          <a:cs typeface="Calibri" panose="020F0502020204030204" pitchFamily="34" charset="0"/>
                        </a:rPr>
                        <a:t>applicants</a:t>
                      </a:r>
                      <a:endParaRPr lang="hu-HU" sz="2000" dirty="0">
                        <a:solidFill>
                          <a:schemeClr val="bg2"/>
                        </a:solidFill>
                        <a:latin typeface="Calibri" panose="020F0502020204030204" pitchFamily="34" charset="0"/>
                        <a:cs typeface="Calibri" panose="020F0502020204030204" pitchFamily="34" charset="0"/>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err="1">
                          <a:solidFill>
                            <a:srgbClr val="C00000"/>
                          </a:solidFill>
                        </a:rPr>
                        <a:t>Yes</a:t>
                      </a:r>
                      <a:endParaRPr lang="hu-HU" sz="1600" dirty="0">
                        <a:solidFill>
                          <a:srgbClr val="C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1600">
                          <a:solidFill>
                            <a:schemeClr val="bg2"/>
                          </a:solidFill>
                        </a:rPr>
                        <a:t>No</a:t>
                      </a: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a:solidFill>
                            <a:schemeClr val="bg2"/>
                          </a:solidFill>
                        </a:rPr>
                        <a:t>?</a:t>
                      </a: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extLst>
                  <a:ext uri="{0D108BD9-81ED-4DB2-BD59-A6C34878D82A}">
                    <a16:rowId xmlns:a16="http://schemas.microsoft.com/office/drawing/2014/main" val="10008"/>
                  </a:ext>
                </a:extLst>
              </a:tr>
              <a:tr h="666684">
                <a:tc>
                  <a:txBody>
                    <a:bodyPr/>
                    <a:lstStyle/>
                    <a:p>
                      <a:pPr algn="l"/>
                      <a:r>
                        <a:rPr lang="hu-HU" sz="2000" dirty="0" err="1">
                          <a:solidFill>
                            <a:schemeClr val="bg2"/>
                          </a:solidFill>
                          <a:latin typeface="Calibri" panose="020F0502020204030204" pitchFamily="34" charset="0"/>
                          <a:cs typeface="Calibri" panose="020F0502020204030204" pitchFamily="34" charset="0"/>
                        </a:rPr>
                        <a:t>Physical</a:t>
                      </a:r>
                      <a:r>
                        <a:rPr lang="hu-HU" sz="2000" dirty="0">
                          <a:solidFill>
                            <a:schemeClr val="bg2"/>
                          </a:solidFill>
                          <a:latin typeface="Calibri" panose="020F0502020204030204" pitchFamily="34" charset="0"/>
                          <a:cs typeface="Calibri" panose="020F0502020204030204" pitchFamily="34" charset="0"/>
                        </a:rPr>
                        <a:t> </a:t>
                      </a:r>
                      <a:r>
                        <a:rPr lang="hu-HU" sz="2000" dirty="0" err="1">
                          <a:solidFill>
                            <a:schemeClr val="bg2"/>
                          </a:solidFill>
                          <a:latin typeface="Calibri" panose="020F0502020204030204" pitchFamily="34" charset="0"/>
                          <a:cs typeface="Calibri" panose="020F0502020204030204" pitchFamily="34" charset="0"/>
                        </a:rPr>
                        <a:t>proximity</a:t>
                      </a:r>
                      <a:r>
                        <a:rPr lang="hu-HU" sz="2000" dirty="0">
                          <a:solidFill>
                            <a:schemeClr val="bg2"/>
                          </a:solidFill>
                          <a:latin typeface="Calibri" panose="020F0502020204030204" pitchFamily="34" charset="0"/>
                          <a:cs typeface="Calibri" panose="020F0502020204030204" pitchFamily="34" charset="0"/>
                        </a:rPr>
                        <a:t> </a:t>
                      </a:r>
                      <a:r>
                        <a:rPr lang="hu-HU" sz="2000" dirty="0" err="1">
                          <a:solidFill>
                            <a:schemeClr val="bg2"/>
                          </a:solidFill>
                          <a:latin typeface="Calibri" panose="020F0502020204030204" pitchFamily="34" charset="0"/>
                          <a:cs typeface="Calibri" panose="020F0502020204030204" pitchFamily="34" charset="0"/>
                        </a:rPr>
                        <a:t>to</a:t>
                      </a:r>
                      <a:r>
                        <a:rPr lang="hu-HU" sz="2000" dirty="0">
                          <a:solidFill>
                            <a:schemeClr val="bg2"/>
                          </a:solidFill>
                          <a:latin typeface="Calibri" panose="020F0502020204030204" pitchFamily="34" charset="0"/>
                          <a:cs typeface="Calibri" panose="020F0502020204030204" pitchFamily="34" charset="0"/>
                        </a:rPr>
                        <a:t> country of </a:t>
                      </a:r>
                      <a:r>
                        <a:rPr lang="hu-HU" sz="2000" err="1">
                          <a:solidFill>
                            <a:schemeClr val="bg2"/>
                          </a:solidFill>
                          <a:latin typeface="Calibri" panose="020F0502020204030204" pitchFamily="34" charset="0"/>
                          <a:cs typeface="Calibri" panose="020F0502020204030204" pitchFamily="34" charset="0"/>
                        </a:rPr>
                        <a:t>origin</a:t>
                      </a:r>
                      <a:r>
                        <a:rPr lang="hu-HU" sz="2000">
                          <a:solidFill>
                            <a:schemeClr val="bg2"/>
                          </a:solidFill>
                          <a:latin typeface="Calibri" panose="020F0502020204030204" pitchFamily="34" charset="0"/>
                          <a:cs typeface="Calibri" panose="020F0502020204030204" pitchFamily="34" charset="0"/>
                        </a:rPr>
                        <a:t>  </a:t>
                      </a:r>
                      <a:r>
                        <a:rPr lang="hu-HU" sz="1200" baseline="0">
                          <a:solidFill>
                            <a:schemeClr val="bg2"/>
                          </a:solidFill>
                          <a:latin typeface="Calibri" panose="020F0502020204030204" pitchFamily="34" charset="0"/>
                          <a:cs typeface="Calibri" panose="020F0502020204030204" pitchFamily="34" charset="0"/>
                        </a:rPr>
                        <a:t>(</a:t>
                      </a:r>
                      <a:r>
                        <a:rPr lang="hu-HU" sz="1200" baseline="0" dirty="0" err="1">
                          <a:solidFill>
                            <a:schemeClr val="bg2"/>
                          </a:solidFill>
                          <a:latin typeface="Calibri" panose="020F0502020204030204" pitchFamily="34" charset="0"/>
                          <a:cs typeface="Calibri" panose="020F0502020204030204" pitchFamily="34" charset="0"/>
                        </a:rPr>
                        <a:t>Neighbour</a:t>
                      </a:r>
                      <a:r>
                        <a:rPr lang="hu-HU" sz="1200" baseline="0" dirty="0">
                          <a:solidFill>
                            <a:schemeClr val="bg2"/>
                          </a:solidFill>
                          <a:latin typeface="Calibri" panose="020F0502020204030204" pitchFamily="34" charset="0"/>
                          <a:cs typeface="Calibri" panose="020F0502020204030204" pitchFamily="34" charset="0"/>
                        </a:rPr>
                        <a:t>, </a:t>
                      </a:r>
                      <a:r>
                        <a:rPr lang="hu-HU" sz="1200" baseline="0" dirty="0" err="1">
                          <a:solidFill>
                            <a:schemeClr val="bg2"/>
                          </a:solidFill>
                          <a:latin typeface="Calibri" panose="020F0502020204030204" pitchFamily="34" charset="0"/>
                          <a:cs typeface="Calibri" panose="020F0502020204030204" pitchFamily="34" charset="0"/>
                        </a:rPr>
                        <a:t>same</a:t>
                      </a:r>
                      <a:r>
                        <a:rPr lang="hu-HU" sz="1200" baseline="0" dirty="0">
                          <a:solidFill>
                            <a:schemeClr val="bg2"/>
                          </a:solidFill>
                          <a:latin typeface="Calibri" panose="020F0502020204030204" pitchFamily="34" charset="0"/>
                          <a:cs typeface="Calibri" panose="020F0502020204030204" pitchFamily="34" charset="0"/>
                        </a:rPr>
                        <a:t> </a:t>
                      </a:r>
                      <a:r>
                        <a:rPr lang="hu-HU" sz="1200" baseline="0" dirty="0" err="1">
                          <a:solidFill>
                            <a:schemeClr val="bg2"/>
                          </a:solidFill>
                          <a:latin typeface="Calibri" panose="020F0502020204030204" pitchFamily="34" charset="0"/>
                          <a:cs typeface="Calibri" panose="020F0502020204030204" pitchFamily="34" charset="0"/>
                        </a:rPr>
                        <a:t>region</a:t>
                      </a:r>
                      <a:r>
                        <a:rPr lang="hu-HU" sz="2000" baseline="0" dirty="0">
                          <a:solidFill>
                            <a:schemeClr val="bg2"/>
                          </a:solidFill>
                          <a:latin typeface="Calibri" panose="020F0502020204030204" pitchFamily="34" charset="0"/>
                          <a:cs typeface="Calibri" panose="020F0502020204030204" pitchFamily="34" charset="0"/>
                        </a:rPr>
                        <a:t>)</a:t>
                      </a:r>
                      <a:endParaRPr lang="hu-HU" sz="2000" dirty="0">
                        <a:solidFill>
                          <a:schemeClr val="bg2"/>
                        </a:solidFill>
                        <a:latin typeface="Calibri" panose="020F0502020204030204" pitchFamily="34" charset="0"/>
                        <a:cs typeface="Calibri" panose="020F0502020204030204" pitchFamily="34" charset="0"/>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1600">
                          <a:solidFill>
                            <a:schemeClr val="bg2"/>
                          </a:solidFill>
                        </a:rPr>
                        <a:t>No</a:t>
                      </a: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a:solidFill>
                            <a:schemeClr val="bg2"/>
                          </a:solidFill>
                        </a:rPr>
                        <a:t>No</a:t>
                      </a: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extLst>
                  <a:ext uri="{0D108BD9-81ED-4DB2-BD59-A6C34878D82A}">
                    <a16:rowId xmlns:a16="http://schemas.microsoft.com/office/drawing/2014/main" val="10009"/>
                  </a:ext>
                </a:extLst>
              </a:tr>
              <a:tr h="404733">
                <a:tc>
                  <a:txBody>
                    <a:bodyPr/>
                    <a:lstStyle/>
                    <a:p>
                      <a:pPr algn="l"/>
                      <a:r>
                        <a:rPr lang="hu-HU" sz="2000" dirty="0" err="1">
                          <a:latin typeface="Calibri" panose="020F0502020204030204" pitchFamily="34" charset="0"/>
                          <a:cs typeface="Calibri" panose="020F0502020204030204" pitchFamily="34" charset="0"/>
                        </a:rPr>
                        <a:t>Cultural</a:t>
                      </a:r>
                      <a:r>
                        <a:rPr lang="hu-HU" sz="2000" dirty="0">
                          <a:latin typeface="Calibri" panose="020F0502020204030204" pitchFamily="34" charset="0"/>
                          <a:cs typeface="Calibri" panose="020F0502020204030204" pitchFamily="34" charset="0"/>
                        </a:rPr>
                        <a:t> </a:t>
                      </a:r>
                      <a:r>
                        <a:rPr lang="hu-HU" sz="2000" dirty="0" err="1">
                          <a:latin typeface="Calibri" panose="020F0502020204030204" pitchFamily="34" charset="0"/>
                          <a:cs typeface="Calibri" panose="020F0502020204030204" pitchFamily="34" charset="0"/>
                        </a:rPr>
                        <a:t>proximity</a:t>
                      </a:r>
                      <a:endParaRPr lang="hu-HU" sz="2000" dirty="0">
                        <a:latin typeface="Calibri" panose="020F0502020204030204" pitchFamily="34" charset="0"/>
                        <a:cs typeface="Calibri" panose="020F0502020204030204" pitchFamily="34" charset="0"/>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dirty="0"/>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a:solidFill>
                            <a:schemeClr val="bg2"/>
                          </a:solidFill>
                        </a:rPr>
                        <a:t>?</a:t>
                      </a: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extLst>
                  <a:ext uri="{0D108BD9-81ED-4DB2-BD59-A6C34878D82A}">
                    <a16:rowId xmlns:a16="http://schemas.microsoft.com/office/drawing/2014/main" val="10010"/>
                  </a:ext>
                </a:extLst>
              </a:tr>
            </a:tbl>
          </a:graphicData>
        </a:graphic>
      </p:graphicFrame>
      <p:cxnSp>
        <p:nvCxnSpPr>
          <p:cNvPr id="5" name="Egyenes összekötő nyíllal 4"/>
          <p:cNvCxnSpPr/>
          <p:nvPr/>
        </p:nvCxnSpPr>
        <p:spPr>
          <a:xfrm>
            <a:off x="1619672" y="764704"/>
            <a:ext cx="396044" cy="0"/>
          </a:xfrm>
          <a:prstGeom prst="straightConnector1">
            <a:avLst/>
          </a:prstGeom>
          <a:ln w="539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Egyenes összekötő nyíllal 5"/>
          <p:cNvCxnSpPr/>
          <p:nvPr/>
        </p:nvCxnSpPr>
        <p:spPr>
          <a:xfrm>
            <a:off x="1403648" y="1052736"/>
            <a:ext cx="0" cy="360040"/>
          </a:xfrm>
          <a:prstGeom prst="straightConnector1">
            <a:avLst/>
          </a:prstGeom>
          <a:ln w="539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7" name="Szövegdoboz 6">
            <a:extLst>
              <a:ext uri="{FF2B5EF4-FFF2-40B4-BE49-F238E27FC236}">
                <a16:creationId xmlns:a16="http://schemas.microsoft.com/office/drawing/2014/main" id="{B349D0DD-7FA2-4543-9586-05FBCE08674E}"/>
              </a:ext>
            </a:extLst>
          </p:cNvPr>
          <p:cNvSpPr txBox="1"/>
          <p:nvPr/>
        </p:nvSpPr>
        <p:spPr>
          <a:xfrm rot="1989841">
            <a:off x="6292258" y="4603771"/>
            <a:ext cx="1900660" cy="800219"/>
          </a:xfrm>
          <a:prstGeom prst="rect">
            <a:avLst/>
          </a:prstGeom>
          <a:solidFill>
            <a:schemeClr val="bg1">
              <a:lumMod val="20000"/>
              <a:lumOff val="80000"/>
              <a:alpha val="58000"/>
            </a:schemeClr>
          </a:solidFill>
          <a:ln>
            <a:solidFill>
              <a:schemeClr val="bg1">
                <a:lumMod val="60000"/>
                <a:lumOff val="40000"/>
              </a:schemeClr>
            </a:solidFill>
          </a:ln>
        </p:spPr>
        <p:txBody>
          <a:bodyPr wrap="square" rtlCol="0">
            <a:spAutoFit/>
          </a:bodyPr>
          <a:lstStyle/>
          <a:p>
            <a:pPr algn="ctr"/>
            <a:r>
              <a:rPr lang="hu-HU" sz="1800" b="0">
                <a:solidFill>
                  <a:srgbClr val="C00000"/>
                </a:solidFill>
                <a:latin typeface="Calibri" panose="020F0502020204030204" pitchFamily="34" charset="0"/>
                <a:cs typeface="Calibri" panose="020F0502020204030204" pitchFamily="34" charset="0"/>
              </a:rPr>
              <a:t>Yes?</a:t>
            </a:r>
            <a:br>
              <a:rPr lang="hu-HU" b="0">
                <a:solidFill>
                  <a:srgbClr val="C00000"/>
                </a:solidFill>
                <a:latin typeface="Calibri" panose="020F0502020204030204" pitchFamily="34" charset="0"/>
                <a:cs typeface="Calibri" panose="020F0502020204030204" pitchFamily="34" charset="0"/>
              </a:rPr>
            </a:br>
            <a:br>
              <a:rPr lang="hu-HU" b="0">
                <a:solidFill>
                  <a:srgbClr val="C00000"/>
                </a:solidFill>
                <a:latin typeface="Calibri" panose="020F0502020204030204" pitchFamily="34" charset="0"/>
                <a:cs typeface="Calibri" panose="020F0502020204030204" pitchFamily="34" charset="0"/>
              </a:rPr>
            </a:br>
            <a:r>
              <a:rPr lang="hu-HU" b="0">
                <a:solidFill>
                  <a:srgbClr val="C00000"/>
                </a:solidFill>
                <a:latin typeface="Calibri" panose="020F0502020204030204" pitchFamily="34" charset="0"/>
                <a:cs typeface="Calibri" panose="020F0502020204030204" pitchFamily="34" charset="0"/>
              </a:rPr>
              <a:t>„</a:t>
            </a:r>
            <a:r>
              <a:rPr lang="hu-HU" b="0">
                <a:solidFill>
                  <a:schemeClr val="bg2"/>
                </a:solidFill>
                <a:latin typeface="Calibri" panose="020F0502020204030204" pitchFamily="34" charset="0"/>
                <a:cs typeface="Calibri" panose="020F0502020204030204" pitchFamily="34" charset="0"/>
              </a:rPr>
              <a:t>Absorption capacity”</a:t>
            </a:r>
            <a:endParaRPr lang="en-GB" b="0">
              <a:solidFill>
                <a:schemeClr val="bg2"/>
              </a:solidFill>
              <a:latin typeface="Calibri" panose="020F0502020204030204" pitchFamily="34" charset="0"/>
              <a:cs typeface="Calibri" panose="020F0502020204030204" pitchFamily="34" charset="0"/>
            </a:endParaRPr>
          </a:p>
        </p:txBody>
      </p:sp>
      <p:sp>
        <p:nvSpPr>
          <p:cNvPr id="8" name="Szövegdoboz 7">
            <a:extLst>
              <a:ext uri="{FF2B5EF4-FFF2-40B4-BE49-F238E27FC236}">
                <a16:creationId xmlns:a16="http://schemas.microsoft.com/office/drawing/2014/main" id="{6D03FBCA-33C9-4FBB-A7BD-1D56991FCA95}"/>
              </a:ext>
            </a:extLst>
          </p:cNvPr>
          <p:cNvSpPr txBox="1"/>
          <p:nvPr/>
        </p:nvSpPr>
        <p:spPr>
          <a:xfrm rot="1989841">
            <a:off x="7031032" y="6458820"/>
            <a:ext cx="901494" cy="307777"/>
          </a:xfrm>
          <a:prstGeom prst="rect">
            <a:avLst/>
          </a:prstGeom>
          <a:solidFill>
            <a:schemeClr val="bg1">
              <a:lumMod val="20000"/>
              <a:lumOff val="80000"/>
              <a:alpha val="58000"/>
            </a:schemeClr>
          </a:solidFill>
          <a:ln>
            <a:solidFill>
              <a:schemeClr val="bg1">
                <a:lumMod val="60000"/>
                <a:lumOff val="40000"/>
              </a:schemeClr>
            </a:solidFill>
          </a:ln>
        </p:spPr>
        <p:txBody>
          <a:bodyPr wrap="square" rtlCol="0">
            <a:spAutoFit/>
          </a:bodyPr>
          <a:lstStyle/>
          <a:p>
            <a:pPr algn="ctr"/>
            <a:r>
              <a:rPr lang="hu-HU" b="0">
                <a:solidFill>
                  <a:srgbClr val="C00000"/>
                </a:solidFill>
                <a:latin typeface="Calibri" panose="020F0502020204030204" pitchFamily="34" charset="0"/>
                <a:cs typeface="Calibri" panose="020F0502020204030204" pitchFamily="34" charset="0"/>
              </a:rPr>
              <a:t>Yes? </a:t>
            </a:r>
            <a:r>
              <a:rPr lang="hu-HU" b="0">
                <a:solidFill>
                  <a:schemeClr val="bg2"/>
                </a:solidFill>
                <a:latin typeface="Calibri" panose="020F0502020204030204" pitchFamily="34" charset="0"/>
                <a:cs typeface="Calibri" panose="020F0502020204030204" pitchFamily="34" charset="0"/>
              </a:rPr>
              <a:t>A.c.</a:t>
            </a:r>
            <a:endParaRPr lang="en-GB" sz="1100" b="0">
              <a:solidFill>
                <a:schemeClr val="bg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9668384"/>
      </p:ext>
    </p:extLst>
  </p:cSld>
  <p:clrMapOvr>
    <a:masterClrMapping/>
  </p:clrMapOvr>
  <p:transition>
    <p:pull dir="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7503" y="25665"/>
            <a:ext cx="9036497" cy="451007"/>
          </a:xfrm>
        </p:spPr>
        <p:txBody>
          <a:bodyPr/>
          <a:lstStyle/>
          <a:p>
            <a:r>
              <a:rPr lang="en-US" noProof="0" dirty="0"/>
              <a:t>Possible criteria of responsibility sharing/solidarity</a:t>
            </a:r>
          </a:p>
        </p:txBody>
      </p:sp>
      <p:graphicFrame>
        <p:nvGraphicFramePr>
          <p:cNvPr id="4" name="Táblázat 3"/>
          <p:cNvGraphicFramePr>
            <a:graphicFrameLocks noGrp="1"/>
          </p:cNvGraphicFramePr>
          <p:nvPr>
            <p:extLst>
              <p:ext uri="{D42A27DB-BD31-4B8C-83A1-F6EECF244321}">
                <p14:modId xmlns:p14="http://schemas.microsoft.com/office/powerpoint/2010/main" val="1784475362"/>
              </p:ext>
            </p:extLst>
          </p:nvPr>
        </p:nvGraphicFramePr>
        <p:xfrm>
          <a:off x="197767" y="548680"/>
          <a:ext cx="8748465" cy="6198792"/>
        </p:xfrm>
        <a:graphic>
          <a:graphicData uri="http://schemas.openxmlformats.org/drawingml/2006/table">
            <a:tbl>
              <a:tblPr firstRow="1" bandRow="1">
                <a:tableStyleId>{073A0DAA-6AF3-43AB-8588-CEC1D06C72B9}</a:tableStyleId>
              </a:tblPr>
              <a:tblGrid>
                <a:gridCol w="2159274">
                  <a:extLst>
                    <a:ext uri="{9D8B030D-6E8A-4147-A177-3AD203B41FA5}">
                      <a16:colId xmlns:a16="http://schemas.microsoft.com/office/drawing/2014/main" val="20000"/>
                    </a:ext>
                  </a:extLst>
                </a:gridCol>
                <a:gridCol w="1135322">
                  <a:extLst>
                    <a:ext uri="{9D8B030D-6E8A-4147-A177-3AD203B41FA5}">
                      <a16:colId xmlns:a16="http://schemas.microsoft.com/office/drawing/2014/main" val="20001"/>
                    </a:ext>
                  </a:extLst>
                </a:gridCol>
                <a:gridCol w="1793208">
                  <a:extLst>
                    <a:ext uri="{9D8B030D-6E8A-4147-A177-3AD203B41FA5}">
                      <a16:colId xmlns:a16="http://schemas.microsoft.com/office/drawing/2014/main" val="20002"/>
                    </a:ext>
                  </a:extLst>
                </a:gridCol>
                <a:gridCol w="1903544">
                  <a:extLst>
                    <a:ext uri="{9D8B030D-6E8A-4147-A177-3AD203B41FA5}">
                      <a16:colId xmlns:a16="http://schemas.microsoft.com/office/drawing/2014/main" val="20003"/>
                    </a:ext>
                  </a:extLst>
                </a:gridCol>
                <a:gridCol w="1757117">
                  <a:extLst>
                    <a:ext uri="{9D8B030D-6E8A-4147-A177-3AD203B41FA5}">
                      <a16:colId xmlns:a16="http://schemas.microsoft.com/office/drawing/2014/main" val="1876350306"/>
                    </a:ext>
                  </a:extLst>
                </a:gridCol>
              </a:tblGrid>
              <a:tr h="943323">
                <a:tc>
                  <a:txBody>
                    <a:bodyPr/>
                    <a:lstStyle/>
                    <a:p>
                      <a:pPr algn="l"/>
                      <a:r>
                        <a:rPr lang="hu-HU" sz="1800" dirty="0" err="1">
                          <a:solidFill>
                            <a:schemeClr val="bg2"/>
                          </a:solidFill>
                        </a:rPr>
                        <a:t>Applied</a:t>
                      </a:r>
                      <a:r>
                        <a:rPr lang="hu-HU" sz="1800" dirty="0">
                          <a:solidFill>
                            <a:schemeClr val="bg2"/>
                          </a:solidFill>
                        </a:rPr>
                        <a:t> </a:t>
                      </a:r>
                      <a:r>
                        <a:rPr lang="hu-HU" sz="1800" dirty="0" err="1">
                          <a:solidFill>
                            <a:schemeClr val="bg2"/>
                          </a:solidFill>
                        </a:rPr>
                        <a:t>by</a:t>
                      </a:r>
                      <a:endParaRPr lang="hu-HU" sz="1800" dirty="0">
                        <a:solidFill>
                          <a:schemeClr val="bg2"/>
                        </a:solidFill>
                      </a:endParaRPr>
                    </a:p>
                    <a:p>
                      <a:pPr algn="l"/>
                      <a:endParaRPr lang="hu-HU" sz="1800" dirty="0">
                        <a:solidFill>
                          <a:schemeClr val="bg2"/>
                        </a:solidFill>
                      </a:endParaRPr>
                    </a:p>
                    <a:p>
                      <a:pPr algn="l"/>
                      <a:r>
                        <a:rPr lang="hu-HU" sz="1800" dirty="0" err="1">
                          <a:solidFill>
                            <a:schemeClr val="bg2"/>
                          </a:solidFill>
                        </a:rPr>
                        <a:t>Criterion</a:t>
                      </a:r>
                      <a:endParaRPr lang="hu-HU" sz="18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a:solidFill>
                            <a:schemeClr val="bg2"/>
                          </a:solidFill>
                        </a:rPr>
                        <a:t>Schmuck</a:t>
                      </a:r>
                    </a:p>
                    <a:p>
                      <a:pPr algn="ctr"/>
                      <a:r>
                        <a:rPr lang="hu-HU" sz="1600">
                          <a:solidFill>
                            <a:schemeClr val="bg2"/>
                          </a:solidFill>
                        </a:rPr>
                        <a:t>1997</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err="1">
                          <a:solidFill>
                            <a:schemeClr val="bg2"/>
                          </a:solidFill>
                        </a:rPr>
                        <a:t>Hathaway</a:t>
                      </a:r>
                      <a:r>
                        <a:rPr lang="hu-HU" sz="1600" baseline="0" dirty="0">
                          <a:solidFill>
                            <a:schemeClr val="bg2"/>
                          </a:solidFill>
                        </a:rPr>
                        <a:t> &amp;</a:t>
                      </a:r>
                      <a:r>
                        <a:rPr lang="hu-HU" sz="1600" dirty="0">
                          <a:solidFill>
                            <a:schemeClr val="bg2"/>
                          </a:solidFill>
                        </a:rPr>
                        <a:t> Neve,</a:t>
                      </a:r>
                    </a:p>
                    <a:p>
                      <a:pPr algn="ctr"/>
                      <a:r>
                        <a:rPr lang="hu-HU" sz="1600" dirty="0">
                          <a:solidFill>
                            <a:schemeClr val="bg2"/>
                          </a:solidFill>
                        </a:rPr>
                        <a:t>1997</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400" dirty="0">
                          <a:solidFill>
                            <a:schemeClr val="bg2"/>
                          </a:solidFill>
                        </a:rPr>
                        <a:t>Schneider; </a:t>
                      </a:r>
                      <a:r>
                        <a:rPr lang="hu-HU" sz="1400" dirty="0" err="1">
                          <a:solidFill>
                            <a:schemeClr val="bg2"/>
                          </a:solidFill>
                        </a:rPr>
                        <a:t>Engler</a:t>
                      </a:r>
                      <a:r>
                        <a:rPr lang="hu-HU" sz="1400" dirty="0">
                          <a:solidFill>
                            <a:schemeClr val="bg2"/>
                          </a:solidFill>
                        </a:rPr>
                        <a:t>; </a:t>
                      </a:r>
                      <a:r>
                        <a:rPr lang="hu-HU" sz="1400" dirty="0" err="1">
                          <a:solidFill>
                            <a:schemeClr val="bg2"/>
                          </a:solidFill>
                        </a:rPr>
                        <a:t>Angevendt</a:t>
                      </a:r>
                      <a:endParaRPr lang="hu-HU" sz="1400" dirty="0">
                        <a:solidFill>
                          <a:schemeClr val="bg2"/>
                        </a:solidFill>
                      </a:endParaRPr>
                    </a:p>
                    <a:p>
                      <a:pPr algn="ctr"/>
                      <a:r>
                        <a:rPr lang="hu-HU" sz="1400" dirty="0">
                          <a:solidFill>
                            <a:schemeClr val="bg2"/>
                          </a:solidFill>
                        </a:rPr>
                        <a:t>2013</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a:solidFill>
                            <a:schemeClr val="bg2"/>
                          </a:solidFill>
                        </a:rPr>
                        <a:t>Matthew Gibney</a:t>
                      </a:r>
                    </a:p>
                    <a:p>
                      <a:pPr algn="ctr"/>
                      <a:r>
                        <a:rPr lang="hu-HU" sz="1600">
                          <a:solidFill>
                            <a:schemeClr val="bg2"/>
                          </a:solidFill>
                        </a:rPr>
                        <a:t>2015</a:t>
                      </a: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extLst>
                  <a:ext uri="{0D108BD9-81ED-4DB2-BD59-A6C34878D82A}">
                    <a16:rowId xmlns:a16="http://schemas.microsoft.com/office/drawing/2014/main" val="10000"/>
                  </a:ext>
                </a:extLst>
              </a:tr>
              <a:tr h="785118">
                <a:tc>
                  <a:txBody>
                    <a:bodyPr/>
                    <a:lstStyle/>
                    <a:p>
                      <a:pPr algn="l"/>
                      <a:r>
                        <a:rPr lang="hu-HU" sz="1600" dirty="0">
                          <a:solidFill>
                            <a:schemeClr val="bg2"/>
                          </a:solidFill>
                        </a:rPr>
                        <a:t>Total GDP</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err="1">
                          <a:solidFill>
                            <a:srgbClr val="C00000"/>
                          </a:solidFill>
                        </a:rPr>
                        <a:t>Yes</a:t>
                      </a:r>
                      <a:r>
                        <a:rPr lang="hu-HU" sz="1600" dirty="0">
                          <a:solidFill>
                            <a:srgbClr val="C00000"/>
                          </a:solidFill>
                        </a:rPr>
                        <a:t> </a:t>
                      </a:r>
                    </a:p>
                    <a:p>
                      <a:pPr algn="ctr"/>
                      <a:r>
                        <a:rPr lang="hu-HU" sz="1600" dirty="0">
                          <a:solidFill>
                            <a:schemeClr val="bg2"/>
                          </a:solidFill>
                        </a:rPr>
                        <a:t>(</a:t>
                      </a:r>
                      <a:r>
                        <a:rPr lang="hu-HU" sz="1600" dirty="0" err="1">
                          <a:solidFill>
                            <a:schemeClr val="bg2"/>
                          </a:solidFill>
                        </a:rPr>
                        <a:t>wealth</a:t>
                      </a:r>
                      <a:r>
                        <a:rPr lang="hu-HU" sz="160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r>
                        <a:rPr lang="hu-HU" sz="1600" baseline="0" dirty="0">
                          <a:solidFill>
                            <a:schemeClr val="bg2"/>
                          </a:solidFill>
                        </a:rPr>
                        <a:t> (</a:t>
                      </a:r>
                      <a:r>
                        <a:rPr lang="hu-HU" sz="1600" baseline="0" dirty="0" err="1">
                          <a:solidFill>
                            <a:srgbClr val="C00000"/>
                          </a:solidFill>
                        </a:rPr>
                        <a:t>Yes</a:t>
                      </a:r>
                      <a:r>
                        <a:rPr lang="hu-HU" sz="1600" baseline="0" dirty="0">
                          <a:solidFill>
                            <a:schemeClr val="bg2"/>
                          </a:solidFill>
                        </a:rPr>
                        <a:t> – </a:t>
                      </a:r>
                      <a:r>
                        <a:rPr lang="hu-HU" sz="1600" baseline="0" dirty="0" err="1">
                          <a:solidFill>
                            <a:schemeClr val="bg2"/>
                          </a:solidFill>
                        </a:rPr>
                        <a:t>external</a:t>
                      </a:r>
                      <a:r>
                        <a:rPr lang="hu-HU" sz="1600" baseline="0" dirty="0">
                          <a:solidFill>
                            <a:schemeClr val="bg2"/>
                          </a:solidFill>
                        </a:rPr>
                        <a:t> </a:t>
                      </a:r>
                      <a:r>
                        <a:rPr lang="hu-HU" sz="1600" baseline="0" dirty="0" err="1">
                          <a:solidFill>
                            <a:schemeClr val="bg2"/>
                          </a:solidFill>
                        </a:rPr>
                        <a:t>supporter</a:t>
                      </a:r>
                      <a:r>
                        <a:rPr lang="hu-HU" sz="1600" baseline="0" dirty="0">
                          <a:solidFill>
                            <a:schemeClr val="bg2"/>
                          </a:solidFill>
                        </a:rPr>
                        <a:t>)</a:t>
                      </a: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err="1">
                          <a:solidFill>
                            <a:srgbClr val="C00000"/>
                          </a:solidFill>
                        </a:rPr>
                        <a:t>Yes</a:t>
                      </a:r>
                      <a:endParaRPr lang="hu-HU" sz="1600" dirty="0">
                        <a:solidFill>
                          <a:srgbClr val="C00000"/>
                        </a:solidFill>
                      </a:endParaRPr>
                    </a:p>
                    <a:p>
                      <a:pPr algn="ctr"/>
                      <a:r>
                        <a:rPr lang="hu-HU" sz="1200" dirty="0">
                          <a:solidFill>
                            <a:schemeClr val="bg2"/>
                          </a:solidFill>
                        </a:rPr>
                        <a:t>(</a:t>
                      </a:r>
                      <a:r>
                        <a:rPr lang="hu-HU" sz="1200" dirty="0" err="1">
                          <a:solidFill>
                            <a:schemeClr val="bg2"/>
                          </a:solidFill>
                        </a:rPr>
                        <a:t>five</a:t>
                      </a:r>
                      <a:r>
                        <a:rPr lang="hu-HU" sz="1200" dirty="0">
                          <a:solidFill>
                            <a:schemeClr val="bg2"/>
                          </a:solidFill>
                        </a:rPr>
                        <a:t> </a:t>
                      </a:r>
                      <a:r>
                        <a:rPr lang="hu-HU" sz="1200" dirty="0" err="1">
                          <a:solidFill>
                            <a:schemeClr val="bg2"/>
                          </a:solidFill>
                        </a:rPr>
                        <a:t>years</a:t>
                      </a:r>
                      <a:r>
                        <a:rPr lang="hu-HU" sz="1200" dirty="0">
                          <a:solidFill>
                            <a:schemeClr val="bg2"/>
                          </a:solidFill>
                        </a:rPr>
                        <a:t> </a:t>
                      </a:r>
                      <a:r>
                        <a:rPr lang="hu-HU" sz="1200" dirty="0" err="1">
                          <a:solidFill>
                            <a:schemeClr val="bg2"/>
                          </a:solidFill>
                        </a:rPr>
                        <a:t>average</a:t>
                      </a:r>
                      <a:r>
                        <a:rPr lang="hu-HU" sz="1200" dirty="0">
                          <a:solidFill>
                            <a:schemeClr val="bg2"/>
                          </a:solidFill>
                        </a:rPr>
                        <a:t> –</a:t>
                      </a:r>
                      <a:r>
                        <a:rPr lang="hu-HU" sz="1200" dirty="0" err="1">
                          <a:solidFill>
                            <a:schemeClr val="bg2"/>
                          </a:solidFill>
                        </a:rPr>
                        <a:t>within</a:t>
                      </a:r>
                      <a:r>
                        <a:rPr lang="hu-HU" sz="1200" dirty="0">
                          <a:solidFill>
                            <a:schemeClr val="bg2"/>
                          </a:solidFill>
                        </a:rPr>
                        <a:t> EU </a:t>
                      </a:r>
                      <a:r>
                        <a:rPr lang="hu-HU" sz="1200" dirty="0" err="1">
                          <a:solidFill>
                            <a:schemeClr val="bg2"/>
                          </a:solidFill>
                        </a:rPr>
                        <a:t>average</a:t>
                      </a:r>
                      <a:r>
                        <a:rPr lang="hu-HU" sz="120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u-HU" sz="1800">
                          <a:solidFill>
                            <a:srgbClr val="C00000"/>
                          </a:solidFill>
                        </a:rPr>
                        <a:t>Yes</a:t>
                      </a:r>
                    </a:p>
                    <a:p>
                      <a:pPr algn="ctr"/>
                      <a:endParaRPr lang="hu-HU" sz="1800" dirty="0">
                        <a:solidFill>
                          <a:srgbClr val="C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extLst>
                  <a:ext uri="{0D108BD9-81ED-4DB2-BD59-A6C34878D82A}">
                    <a16:rowId xmlns:a16="http://schemas.microsoft.com/office/drawing/2014/main" val="10001"/>
                  </a:ext>
                </a:extLst>
              </a:tr>
              <a:tr h="785118">
                <a:tc>
                  <a:txBody>
                    <a:bodyPr/>
                    <a:lstStyle/>
                    <a:p>
                      <a:pPr algn="l"/>
                      <a:r>
                        <a:rPr lang="hu-HU" sz="1600">
                          <a:solidFill>
                            <a:schemeClr val="bg2"/>
                          </a:solidFill>
                        </a:rPr>
                        <a:t>GDP/person</a:t>
                      </a:r>
                      <a:endParaRPr lang="hu-HU" sz="16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a:t>
                      </a:r>
                      <a:r>
                        <a:rPr lang="hu-HU" sz="1600" dirty="0" err="1">
                          <a:solidFill>
                            <a:schemeClr val="bg2"/>
                          </a:solidFill>
                        </a:rPr>
                        <a:t>Yes</a:t>
                      </a:r>
                      <a:r>
                        <a:rPr lang="hu-HU" sz="1600" dirty="0">
                          <a:solidFill>
                            <a:schemeClr val="bg2"/>
                          </a:solidFill>
                        </a:rPr>
                        <a:t>)</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1600" dirty="0">
                          <a:solidFill>
                            <a:schemeClr val="bg2"/>
                          </a:solidFill>
                        </a:rPr>
                        <a:t>No</a:t>
                      </a:r>
                      <a:r>
                        <a:rPr lang="hu-HU" sz="1600" baseline="0" dirty="0">
                          <a:solidFill>
                            <a:schemeClr val="bg2"/>
                          </a:solidFill>
                        </a:rPr>
                        <a:t> (</a:t>
                      </a:r>
                      <a:r>
                        <a:rPr lang="hu-HU" sz="1600" baseline="0" dirty="0" err="1">
                          <a:solidFill>
                            <a:srgbClr val="C00000"/>
                          </a:solidFill>
                        </a:rPr>
                        <a:t>Yes</a:t>
                      </a:r>
                      <a:r>
                        <a:rPr lang="hu-HU" sz="1600" baseline="0" dirty="0">
                          <a:solidFill>
                            <a:schemeClr val="bg2"/>
                          </a:solidFill>
                        </a:rPr>
                        <a:t> – </a:t>
                      </a:r>
                      <a:r>
                        <a:rPr lang="hu-HU" sz="1600" baseline="0" dirty="0" err="1">
                          <a:solidFill>
                            <a:schemeClr val="bg2"/>
                          </a:solidFill>
                        </a:rPr>
                        <a:t>external</a:t>
                      </a:r>
                      <a:r>
                        <a:rPr lang="hu-HU" sz="1600" baseline="0" dirty="0">
                          <a:solidFill>
                            <a:schemeClr val="bg2"/>
                          </a:solidFill>
                        </a:rPr>
                        <a:t> </a:t>
                      </a:r>
                      <a:r>
                        <a:rPr lang="hu-HU" sz="1600" baseline="0" dirty="0" err="1">
                          <a:solidFill>
                            <a:schemeClr val="bg2"/>
                          </a:solidFill>
                        </a:rPr>
                        <a:t>supporter</a:t>
                      </a:r>
                      <a:r>
                        <a:rPr lang="hu-HU" sz="1600" baseline="0" dirty="0">
                          <a:solidFill>
                            <a:schemeClr val="bg2"/>
                          </a:solidFill>
                        </a:rPr>
                        <a:t>)</a:t>
                      </a: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a:solidFill>
                            <a:schemeClr val="bg2"/>
                          </a:solidFill>
                        </a:rPr>
                        <a:t>Presumably – text obscure</a:t>
                      </a: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extLst>
                  <a:ext uri="{0D108BD9-81ED-4DB2-BD59-A6C34878D82A}">
                    <a16:rowId xmlns:a16="http://schemas.microsoft.com/office/drawing/2014/main" val="10002"/>
                  </a:ext>
                </a:extLst>
              </a:tr>
              <a:tr h="348942">
                <a:tc>
                  <a:txBody>
                    <a:bodyPr/>
                    <a:lstStyle/>
                    <a:p>
                      <a:pPr algn="l"/>
                      <a:r>
                        <a:rPr lang="hu-HU" dirty="0" err="1"/>
                        <a:t>Tax</a:t>
                      </a:r>
                      <a:r>
                        <a:rPr lang="hu-HU" dirty="0"/>
                        <a:t> </a:t>
                      </a:r>
                      <a:r>
                        <a:rPr lang="hu-HU" dirty="0" err="1"/>
                        <a:t>income</a:t>
                      </a:r>
                      <a:endParaRPr lang="hu-HU"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dirty="0"/>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dirty="0"/>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a:solidFill>
                            <a:schemeClr val="bg2"/>
                          </a:solidFill>
                        </a:rPr>
                        <a:t>No</a:t>
                      </a: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extLst>
                  <a:ext uri="{0D108BD9-81ED-4DB2-BD59-A6C34878D82A}">
                    <a16:rowId xmlns:a16="http://schemas.microsoft.com/office/drawing/2014/main" val="10003"/>
                  </a:ext>
                </a:extLst>
              </a:tr>
              <a:tr h="319863">
                <a:tc>
                  <a:txBody>
                    <a:bodyPr/>
                    <a:lstStyle/>
                    <a:p>
                      <a:pPr algn="l"/>
                      <a:r>
                        <a:rPr lang="hu-HU" sz="1600" dirty="0" err="1">
                          <a:solidFill>
                            <a:schemeClr val="bg2"/>
                          </a:solidFill>
                        </a:rPr>
                        <a:t>Population</a:t>
                      </a:r>
                      <a:r>
                        <a:rPr lang="hu-HU" sz="1600" baseline="0" dirty="0">
                          <a:solidFill>
                            <a:schemeClr val="bg2"/>
                          </a:solidFill>
                        </a:rPr>
                        <a:t> (</a:t>
                      </a:r>
                      <a:r>
                        <a:rPr lang="hu-HU" sz="1600" baseline="0" dirty="0" err="1">
                          <a:solidFill>
                            <a:schemeClr val="bg2"/>
                          </a:solidFill>
                        </a:rPr>
                        <a:t>size</a:t>
                      </a:r>
                      <a:r>
                        <a:rPr lang="hu-HU" sz="1600" baseline="0" dirty="0">
                          <a:solidFill>
                            <a:schemeClr val="bg2"/>
                          </a:solidFill>
                        </a:rPr>
                        <a:t>)</a:t>
                      </a:r>
                      <a:endParaRPr lang="hu-HU" sz="16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err="1">
                          <a:solidFill>
                            <a:srgbClr val="C00000"/>
                          </a:solidFill>
                        </a:rPr>
                        <a:t>Yes</a:t>
                      </a:r>
                      <a:endParaRPr lang="hu-HU" sz="1600" dirty="0">
                        <a:solidFill>
                          <a:srgbClr val="C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a:solidFill>
                            <a:srgbClr val="C00000"/>
                          </a:solidFill>
                        </a:rPr>
                        <a:t>Yes</a:t>
                      </a:r>
                      <a:endParaRPr lang="hu-HU" sz="1600" dirty="0">
                        <a:solidFill>
                          <a:srgbClr val="C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extLst>
                  <a:ext uri="{0D108BD9-81ED-4DB2-BD59-A6C34878D82A}">
                    <a16:rowId xmlns:a16="http://schemas.microsoft.com/office/drawing/2014/main" val="10004"/>
                  </a:ext>
                </a:extLst>
              </a:tr>
              <a:tr h="479795">
                <a:tc>
                  <a:txBody>
                    <a:bodyPr/>
                    <a:lstStyle/>
                    <a:p>
                      <a:pPr algn="l"/>
                      <a:r>
                        <a:rPr lang="hu-HU" sz="1600" dirty="0" err="1">
                          <a:solidFill>
                            <a:schemeClr val="bg2"/>
                          </a:solidFill>
                        </a:rPr>
                        <a:t>Territory</a:t>
                      </a:r>
                      <a:endParaRPr lang="hu-HU" sz="16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err="1">
                          <a:solidFill>
                            <a:srgbClr val="C00000"/>
                          </a:solidFill>
                        </a:rPr>
                        <a:t>Yes</a:t>
                      </a:r>
                      <a:r>
                        <a:rPr lang="hu-HU" sz="1600" baseline="0" dirty="0">
                          <a:solidFill>
                            <a:srgbClr val="C00000"/>
                          </a:solidFill>
                        </a:rPr>
                        <a:t> </a:t>
                      </a:r>
                      <a:r>
                        <a:rPr lang="hu-HU" sz="1100" baseline="0" dirty="0">
                          <a:solidFill>
                            <a:schemeClr val="bg2"/>
                          </a:solidFill>
                        </a:rPr>
                        <a:t>(</a:t>
                      </a:r>
                      <a:r>
                        <a:rPr lang="hu-HU" sz="1100" baseline="0" dirty="0" err="1">
                          <a:solidFill>
                            <a:schemeClr val="bg2"/>
                          </a:solidFill>
                        </a:rPr>
                        <a:t>Compared</a:t>
                      </a:r>
                      <a:r>
                        <a:rPr lang="hu-HU" sz="1100" baseline="0" dirty="0">
                          <a:solidFill>
                            <a:schemeClr val="bg2"/>
                          </a:solidFill>
                        </a:rPr>
                        <a:t> </a:t>
                      </a:r>
                      <a:r>
                        <a:rPr lang="hu-HU" sz="1100" baseline="0" dirty="0" err="1">
                          <a:solidFill>
                            <a:schemeClr val="bg2"/>
                          </a:solidFill>
                        </a:rPr>
                        <a:t>to</a:t>
                      </a:r>
                      <a:r>
                        <a:rPr lang="hu-HU" sz="1100" baseline="0" dirty="0">
                          <a:solidFill>
                            <a:schemeClr val="bg2"/>
                          </a:solidFill>
                        </a:rPr>
                        <a:t> EU </a:t>
                      </a:r>
                      <a:r>
                        <a:rPr lang="hu-HU" sz="1100" baseline="0" dirty="0" err="1">
                          <a:solidFill>
                            <a:schemeClr val="bg2"/>
                          </a:solidFill>
                        </a:rPr>
                        <a:t>total</a:t>
                      </a:r>
                      <a:r>
                        <a:rPr lang="hu-HU" sz="1100" baseline="0" dirty="0">
                          <a:solidFill>
                            <a:schemeClr val="bg2"/>
                          </a:solidFill>
                        </a:rPr>
                        <a:t>)</a:t>
                      </a:r>
                      <a:endParaRPr lang="hu-HU" sz="105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800">
                          <a:solidFill>
                            <a:schemeClr val="bg2"/>
                          </a:solidFill>
                        </a:rPr>
                        <a:t>No</a:t>
                      </a:r>
                      <a:endParaRPr lang="hu-HU" sz="18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extLst>
                  <a:ext uri="{0D108BD9-81ED-4DB2-BD59-A6C34878D82A}">
                    <a16:rowId xmlns:a16="http://schemas.microsoft.com/office/drawing/2014/main" val="10005"/>
                  </a:ext>
                </a:extLst>
              </a:tr>
              <a:tr h="319863">
                <a:tc>
                  <a:txBody>
                    <a:bodyPr/>
                    <a:lstStyle/>
                    <a:p>
                      <a:pPr algn="l"/>
                      <a:r>
                        <a:rPr lang="hu-HU" sz="1600" dirty="0" err="1">
                          <a:solidFill>
                            <a:schemeClr val="bg2"/>
                          </a:solidFill>
                        </a:rPr>
                        <a:t>Population</a:t>
                      </a:r>
                      <a:r>
                        <a:rPr lang="hu-HU" sz="1600" dirty="0">
                          <a:solidFill>
                            <a:schemeClr val="bg2"/>
                          </a:solidFill>
                        </a:rPr>
                        <a:t> </a:t>
                      </a:r>
                      <a:r>
                        <a:rPr lang="hu-HU" sz="1600" dirty="0" err="1">
                          <a:solidFill>
                            <a:schemeClr val="bg2"/>
                          </a:solidFill>
                        </a:rPr>
                        <a:t>density</a:t>
                      </a:r>
                      <a:endParaRPr lang="hu-HU" sz="16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a:solidFill>
                            <a:schemeClr val="bg2"/>
                          </a:solidFill>
                        </a:rPr>
                        <a:t>Possibly</a:t>
                      </a: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extLst>
                  <a:ext uri="{0D108BD9-81ED-4DB2-BD59-A6C34878D82A}">
                    <a16:rowId xmlns:a16="http://schemas.microsoft.com/office/drawing/2014/main" val="10006"/>
                  </a:ext>
                </a:extLst>
              </a:tr>
              <a:tr h="3198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600" dirty="0" err="1">
                          <a:solidFill>
                            <a:schemeClr val="bg2"/>
                          </a:solidFill>
                        </a:rPr>
                        <a:t>Unemployment</a:t>
                      </a:r>
                      <a:endParaRPr lang="hu-HU" sz="16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err="1">
                          <a:solidFill>
                            <a:srgbClr val="C00000"/>
                          </a:solidFill>
                        </a:rPr>
                        <a:t>Yes</a:t>
                      </a:r>
                      <a:endParaRPr lang="hu-HU" sz="1600" dirty="0">
                        <a:solidFill>
                          <a:srgbClr val="C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a:solidFill>
                            <a:schemeClr val="bg2"/>
                          </a:solidFill>
                        </a:rPr>
                        <a:t>Possibly</a:t>
                      </a: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extLst>
                  <a:ext uri="{0D108BD9-81ED-4DB2-BD59-A6C34878D82A}">
                    <a16:rowId xmlns:a16="http://schemas.microsoft.com/office/drawing/2014/main" val="10007"/>
                  </a:ext>
                </a:extLst>
              </a:tr>
              <a:tr h="552491">
                <a:tc>
                  <a:txBody>
                    <a:bodyPr/>
                    <a:lstStyle/>
                    <a:p>
                      <a:pPr algn="l"/>
                      <a:r>
                        <a:rPr lang="hu-HU" sz="1600" dirty="0" err="1">
                          <a:solidFill>
                            <a:schemeClr val="bg2"/>
                          </a:solidFill>
                        </a:rPr>
                        <a:t>Number</a:t>
                      </a:r>
                      <a:r>
                        <a:rPr lang="hu-HU" sz="1600" dirty="0">
                          <a:solidFill>
                            <a:schemeClr val="bg2"/>
                          </a:solidFill>
                        </a:rPr>
                        <a:t> of </a:t>
                      </a:r>
                      <a:r>
                        <a:rPr lang="hu-HU" sz="1600" dirty="0" err="1">
                          <a:solidFill>
                            <a:schemeClr val="bg2"/>
                          </a:solidFill>
                        </a:rPr>
                        <a:t>earlier</a:t>
                      </a:r>
                      <a:r>
                        <a:rPr lang="hu-HU" sz="1600" dirty="0">
                          <a:solidFill>
                            <a:schemeClr val="bg2"/>
                          </a:solidFill>
                        </a:rPr>
                        <a:t> </a:t>
                      </a:r>
                      <a:r>
                        <a:rPr lang="hu-HU" sz="1600" dirty="0" err="1">
                          <a:solidFill>
                            <a:schemeClr val="bg2"/>
                          </a:solidFill>
                        </a:rPr>
                        <a:t>applicants</a:t>
                      </a: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a:solidFill>
                            <a:schemeClr val="bg2"/>
                          </a:solidFill>
                        </a:rPr>
                        <a:t>No</a:t>
                      </a: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extLst>
                  <a:ext uri="{0D108BD9-81ED-4DB2-BD59-A6C34878D82A}">
                    <a16:rowId xmlns:a16="http://schemas.microsoft.com/office/drawing/2014/main" val="10008"/>
                  </a:ext>
                </a:extLst>
              </a:tr>
              <a:tr h="712422">
                <a:tc>
                  <a:txBody>
                    <a:bodyPr/>
                    <a:lstStyle/>
                    <a:p>
                      <a:pPr algn="l"/>
                      <a:r>
                        <a:rPr lang="hu-HU" sz="1600" dirty="0" err="1">
                          <a:solidFill>
                            <a:schemeClr val="bg2"/>
                          </a:solidFill>
                        </a:rPr>
                        <a:t>Physical</a:t>
                      </a:r>
                      <a:r>
                        <a:rPr lang="hu-HU" sz="1600" dirty="0">
                          <a:solidFill>
                            <a:schemeClr val="bg2"/>
                          </a:solidFill>
                        </a:rPr>
                        <a:t> </a:t>
                      </a:r>
                      <a:r>
                        <a:rPr lang="hu-HU" sz="1600" dirty="0" err="1">
                          <a:solidFill>
                            <a:schemeClr val="bg2"/>
                          </a:solidFill>
                        </a:rPr>
                        <a:t>proximity</a:t>
                      </a:r>
                      <a:r>
                        <a:rPr lang="hu-HU" sz="1600" dirty="0">
                          <a:solidFill>
                            <a:schemeClr val="bg2"/>
                          </a:solidFill>
                        </a:rPr>
                        <a:t> </a:t>
                      </a:r>
                      <a:r>
                        <a:rPr lang="hu-HU" sz="1600" dirty="0" err="1">
                          <a:solidFill>
                            <a:schemeClr val="bg2"/>
                          </a:solidFill>
                        </a:rPr>
                        <a:t>to</a:t>
                      </a:r>
                      <a:r>
                        <a:rPr lang="hu-HU" sz="1600" dirty="0">
                          <a:solidFill>
                            <a:schemeClr val="bg2"/>
                          </a:solidFill>
                        </a:rPr>
                        <a:t> country of </a:t>
                      </a:r>
                      <a:r>
                        <a:rPr lang="hu-HU" sz="1600" dirty="0" err="1">
                          <a:solidFill>
                            <a:schemeClr val="bg2"/>
                          </a:solidFill>
                        </a:rPr>
                        <a:t>origin</a:t>
                      </a:r>
                      <a:r>
                        <a:rPr lang="hu-HU" sz="1600" dirty="0">
                          <a:solidFill>
                            <a:schemeClr val="bg2"/>
                          </a:solidFill>
                        </a:rPr>
                        <a:t> </a:t>
                      </a:r>
                      <a:br>
                        <a:rPr lang="hu-HU" sz="1600" dirty="0">
                          <a:solidFill>
                            <a:schemeClr val="bg2"/>
                          </a:solidFill>
                        </a:rPr>
                      </a:br>
                      <a:r>
                        <a:rPr lang="hu-HU" sz="1100" baseline="0" dirty="0">
                          <a:solidFill>
                            <a:schemeClr val="bg2"/>
                          </a:solidFill>
                        </a:rPr>
                        <a:t>(</a:t>
                      </a:r>
                      <a:r>
                        <a:rPr lang="hu-HU" sz="1100" baseline="0" dirty="0" err="1">
                          <a:solidFill>
                            <a:schemeClr val="bg2"/>
                          </a:solidFill>
                        </a:rPr>
                        <a:t>neighbour</a:t>
                      </a:r>
                      <a:r>
                        <a:rPr lang="hu-HU" sz="1100" baseline="0" dirty="0">
                          <a:solidFill>
                            <a:schemeClr val="bg2"/>
                          </a:solidFill>
                        </a:rPr>
                        <a:t>, </a:t>
                      </a:r>
                      <a:r>
                        <a:rPr lang="hu-HU" sz="1100" baseline="0" dirty="0" err="1">
                          <a:solidFill>
                            <a:schemeClr val="bg2"/>
                          </a:solidFill>
                        </a:rPr>
                        <a:t>same</a:t>
                      </a:r>
                      <a:r>
                        <a:rPr lang="hu-HU" sz="1100" baseline="0" dirty="0">
                          <a:solidFill>
                            <a:schemeClr val="bg2"/>
                          </a:solidFill>
                        </a:rPr>
                        <a:t> </a:t>
                      </a:r>
                      <a:r>
                        <a:rPr lang="hu-HU" sz="1100" baseline="0" dirty="0" err="1">
                          <a:solidFill>
                            <a:schemeClr val="bg2"/>
                          </a:solidFill>
                        </a:rPr>
                        <a:t>region</a:t>
                      </a:r>
                      <a:r>
                        <a:rPr lang="hu-HU" sz="1100" baseline="0" dirty="0">
                          <a:solidFill>
                            <a:schemeClr val="bg2"/>
                          </a:solidFill>
                        </a:rPr>
                        <a:t>)</a:t>
                      </a:r>
                      <a:endParaRPr lang="hu-HU" sz="11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err="1">
                          <a:solidFill>
                            <a:srgbClr val="C00000"/>
                          </a:solidFill>
                        </a:rPr>
                        <a:t>Yes</a:t>
                      </a:r>
                      <a:endParaRPr lang="hu-HU" sz="1600" dirty="0">
                        <a:solidFill>
                          <a:srgbClr val="C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err="1">
                          <a:solidFill>
                            <a:srgbClr val="C00000"/>
                          </a:solidFill>
                        </a:rPr>
                        <a:t>Yes</a:t>
                      </a:r>
                      <a:endParaRPr lang="hu-HU" sz="1600" dirty="0">
                        <a:solidFill>
                          <a:srgbClr val="C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a:solidFill>
                            <a:schemeClr val="bg2"/>
                          </a:solidFill>
                        </a:rPr>
                        <a:t>No</a:t>
                      </a: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extLst>
                  <a:ext uri="{0D108BD9-81ED-4DB2-BD59-A6C34878D82A}">
                    <a16:rowId xmlns:a16="http://schemas.microsoft.com/office/drawing/2014/main" val="10009"/>
                  </a:ext>
                </a:extLst>
              </a:tr>
              <a:tr h="409149">
                <a:tc>
                  <a:txBody>
                    <a:bodyPr/>
                    <a:lstStyle/>
                    <a:p>
                      <a:pPr algn="l"/>
                      <a:r>
                        <a:rPr lang="hu-HU" dirty="0" err="1"/>
                        <a:t>Cultural</a:t>
                      </a:r>
                      <a:r>
                        <a:rPr lang="hu-HU" dirty="0"/>
                        <a:t> </a:t>
                      </a:r>
                      <a:r>
                        <a:rPr lang="hu-HU" dirty="0" err="1"/>
                        <a:t>proximity</a:t>
                      </a:r>
                      <a:endParaRPr lang="hu-HU"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err="1">
                          <a:solidFill>
                            <a:srgbClr val="C00000"/>
                          </a:solidFill>
                        </a:rPr>
                        <a:t>Yes</a:t>
                      </a:r>
                      <a:endParaRPr lang="hu-HU" sz="1600" dirty="0">
                        <a:solidFill>
                          <a:srgbClr val="C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dirty="0">
                          <a:solidFill>
                            <a:schemeClr val="bg2"/>
                          </a:solidFill>
                        </a:rPr>
                        <a:t>No</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tc>
                  <a:txBody>
                    <a:bodyPr/>
                    <a:lstStyle/>
                    <a:p>
                      <a:pPr algn="ctr"/>
                      <a:r>
                        <a:rPr lang="hu-HU" sz="1600">
                          <a:solidFill>
                            <a:schemeClr val="bg2"/>
                          </a:solidFill>
                        </a:rPr>
                        <a:t>No</a:t>
                      </a:r>
                      <a:endParaRPr lang="hu-HU" sz="16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dk1">
                        <a:tint val="20000"/>
                        <a:alpha val="48000"/>
                      </a:schemeClr>
                    </a:solidFill>
                  </a:tcPr>
                </a:tc>
                <a:extLst>
                  <a:ext uri="{0D108BD9-81ED-4DB2-BD59-A6C34878D82A}">
                    <a16:rowId xmlns:a16="http://schemas.microsoft.com/office/drawing/2014/main" val="10010"/>
                  </a:ext>
                </a:extLst>
              </a:tr>
            </a:tbl>
          </a:graphicData>
        </a:graphic>
      </p:graphicFrame>
      <p:cxnSp>
        <p:nvCxnSpPr>
          <p:cNvPr id="5" name="Egyenes összekötő nyíllal 4"/>
          <p:cNvCxnSpPr/>
          <p:nvPr/>
        </p:nvCxnSpPr>
        <p:spPr>
          <a:xfrm>
            <a:off x="1907704" y="908720"/>
            <a:ext cx="396044" cy="0"/>
          </a:xfrm>
          <a:prstGeom prst="straightConnector1">
            <a:avLst/>
          </a:prstGeom>
          <a:ln w="539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Egyenes összekötő nyíllal 5"/>
          <p:cNvCxnSpPr/>
          <p:nvPr/>
        </p:nvCxnSpPr>
        <p:spPr>
          <a:xfrm>
            <a:off x="1763688" y="1196752"/>
            <a:ext cx="0" cy="360040"/>
          </a:xfrm>
          <a:prstGeom prst="straightConnector1">
            <a:avLst/>
          </a:prstGeom>
          <a:ln w="539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433738"/>
      </p:ext>
    </p:extLst>
  </p:cSld>
  <p:clrMapOvr>
    <a:masterClrMapping/>
  </p:clrMapOvr>
  <p:transition>
    <p:pull dir="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97E6B5D-16E0-4638-920D-140C43B3871E}"/>
              </a:ext>
            </a:extLst>
          </p:cNvPr>
          <p:cNvSpPr>
            <a:spLocks noGrp="1"/>
          </p:cNvSpPr>
          <p:nvPr>
            <p:ph type="title"/>
          </p:nvPr>
        </p:nvSpPr>
        <p:spPr/>
        <p:txBody>
          <a:bodyPr/>
          <a:lstStyle/>
          <a:p>
            <a:r>
              <a:rPr lang="hu-HU"/>
              <a:t>CLOSING REMARKS</a:t>
            </a:r>
            <a:br>
              <a:rPr lang="hu-HU"/>
            </a:br>
            <a:endParaRPr lang="en-GB"/>
          </a:p>
        </p:txBody>
      </p:sp>
    </p:spTree>
    <p:extLst>
      <p:ext uri="{BB962C8B-B14F-4D97-AF65-F5344CB8AC3E}">
        <p14:creationId xmlns:p14="http://schemas.microsoft.com/office/powerpoint/2010/main" val="15446687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a:extLst>
              <a:ext uri="{FF2B5EF4-FFF2-40B4-BE49-F238E27FC236}">
                <a16:creationId xmlns:a16="http://schemas.microsoft.com/office/drawing/2014/main" id="{3FCBE98C-7706-4AF2-B5AB-E32F4EB0A462}"/>
              </a:ext>
            </a:extLst>
          </p:cNvPr>
          <p:cNvSpPr>
            <a:spLocks noGrp="1"/>
          </p:cNvSpPr>
          <p:nvPr>
            <p:ph type="title"/>
          </p:nvPr>
        </p:nvSpPr>
        <p:spPr/>
        <p:txBody>
          <a:bodyPr/>
          <a:lstStyle/>
          <a:p>
            <a:r>
              <a:rPr lang="hu-HU"/>
              <a:t>Lessons of the past</a:t>
            </a:r>
            <a:endParaRPr lang="en-GB"/>
          </a:p>
        </p:txBody>
      </p:sp>
      <p:sp>
        <p:nvSpPr>
          <p:cNvPr id="5" name="Tartalom helye 4">
            <a:extLst>
              <a:ext uri="{FF2B5EF4-FFF2-40B4-BE49-F238E27FC236}">
                <a16:creationId xmlns:a16="http://schemas.microsoft.com/office/drawing/2014/main" id="{0F853B6A-CF55-4668-A8BE-464A0794EDC4}"/>
              </a:ext>
            </a:extLst>
          </p:cNvPr>
          <p:cNvSpPr>
            <a:spLocks noGrp="1"/>
          </p:cNvSpPr>
          <p:nvPr>
            <p:ph idx="1"/>
          </p:nvPr>
        </p:nvSpPr>
        <p:spPr/>
        <p:txBody>
          <a:bodyPr>
            <a:normAutofit fontScale="92500" lnSpcReduction="10000"/>
          </a:bodyPr>
          <a:lstStyle/>
          <a:p>
            <a:r>
              <a:rPr lang="hu-HU"/>
              <a:t>The goal must be to avoid failures like that of the Evian conference. </a:t>
            </a:r>
            <a:r>
              <a:rPr lang="hu-HU">
                <a:solidFill>
                  <a:srgbClr val="C00000"/>
                </a:solidFill>
              </a:rPr>
              <a:t>If moral grounds are abandoned, practical solutions may not offer themselves</a:t>
            </a:r>
            <a:r>
              <a:rPr lang="hu-HU"/>
              <a:t>.</a:t>
            </a:r>
          </a:p>
          <a:p>
            <a:endParaRPr lang="hu-HU"/>
          </a:p>
          <a:p>
            <a:r>
              <a:rPr lang="hu-HU"/>
              <a:t>Our colleagues from </a:t>
            </a:r>
            <a:r>
              <a:rPr lang="hu-HU">
                <a:solidFill>
                  <a:srgbClr val="C00000"/>
                </a:solidFill>
              </a:rPr>
              <a:t>Zagreb, Sarajevo, Damascusor or Caracas  </a:t>
            </a:r>
            <a:r>
              <a:rPr lang="hu-HU"/>
              <a:t>may remind us to the words of the </a:t>
            </a:r>
            <a:r>
              <a:rPr lang="en-GB"/>
              <a:t>first UN High Commissioner for Refugees</a:t>
            </a:r>
            <a:r>
              <a:rPr lang="en-GB">
                <a:solidFill>
                  <a:srgbClr val="C00000"/>
                </a:solidFill>
              </a:rPr>
              <a:t>, van Heuven Goedhart</a:t>
            </a:r>
            <a:r>
              <a:rPr lang="hu-HU"/>
              <a:t>.  When he delivered </a:t>
            </a:r>
            <a:r>
              <a:rPr lang="en-GB"/>
              <a:t> his lectures at </a:t>
            </a:r>
            <a:r>
              <a:rPr lang="en-GB">
                <a:solidFill>
                  <a:srgbClr val="C00000"/>
                </a:solidFill>
              </a:rPr>
              <a:t>The Hague Academy of International Law</a:t>
            </a:r>
            <a:r>
              <a:rPr lang="hu-HU">
                <a:solidFill>
                  <a:srgbClr val="C00000"/>
                </a:solidFill>
              </a:rPr>
              <a:t> </a:t>
            </a:r>
            <a:r>
              <a:rPr lang="en-GB">
                <a:solidFill>
                  <a:srgbClr val="C00000"/>
                </a:solidFill>
              </a:rPr>
              <a:t> </a:t>
            </a:r>
            <a:r>
              <a:rPr lang="hu-HU"/>
              <a:t>in 1953 </a:t>
            </a:r>
            <a:r>
              <a:rPr lang="en-GB"/>
              <a:t>still as active high commissioner</a:t>
            </a:r>
            <a:r>
              <a:rPr lang="hu-HU"/>
              <a:t> he</a:t>
            </a:r>
            <a:r>
              <a:rPr lang="en-GB"/>
              <a:t> by declaring that </a:t>
            </a:r>
            <a:endParaRPr lang="hu-HU"/>
          </a:p>
          <a:p>
            <a:pPr algn="ctr"/>
            <a:r>
              <a:rPr lang="en-GB"/>
              <a:t>»</a:t>
            </a:r>
            <a:r>
              <a:rPr lang="en-GB">
                <a:solidFill>
                  <a:srgbClr val="C00000"/>
                </a:solidFill>
              </a:rPr>
              <a:t>It is unrealistic for anyone who looks at the refugee problem to say “it cannot happen here”. </a:t>
            </a:r>
            <a:r>
              <a:rPr lang="en-GB"/>
              <a:t>No one has any absolute safeguard against becoming a refugee himself</a:t>
            </a:r>
            <a:r>
              <a:rPr lang="hu-HU"/>
              <a:t>”</a:t>
            </a:r>
          </a:p>
          <a:p>
            <a:pPr algn="ctr"/>
            <a:endParaRPr lang="hu-HU"/>
          </a:p>
          <a:p>
            <a:pPr algn="ctr"/>
            <a:r>
              <a:rPr lang="hu-HU"/>
              <a:t>Let us remind ourselves that when designing the rules for the future of Europe,  we sit behind behind the Rawlsian veil of ignorance!</a:t>
            </a:r>
            <a:endParaRPr lang="en-GB"/>
          </a:p>
        </p:txBody>
      </p:sp>
    </p:spTree>
    <p:extLst>
      <p:ext uri="{BB962C8B-B14F-4D97-AF65-F5344CB8AC3E}">
        <p14:creationId xmlns:p14="http://schemas.microsoft.com/office/powerpoint/2010/main" val="466594052"/>
      </p:ext>
    </p:extLst>
  </p:cSld>
  <p:clrMapOvr>
    <a:masterClrMapping/>
  </p:clrMapOvr>
  <p:transition>
    <p:pull dir="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E678295-379E-48C7-9AA3-2939DB37F01A}"/>
              </a:ext>
            </a:extLst>
          </p:cNvPr>
          <p:cNvSpPr>
            <a:spLocks noGrp="1"/>
          </p:cNvSpPr>
          <p:nvPr>
            <p:ph type="title"/>
          </p:nvPr>
        </p:nvSpPr>
        <p:spPr/>
        <p:txBody>
          <a:bodyPr/>
          <a:lstStyle/>
          <a:p>
            <a:r>
              <a:rPr lang="hu-HU"/>
              <a:t>References</a:t>
            </a:r>
            <a:endParaRPr lang="en-GB"/>
          </a:p>
        </p:txBody>
      </p:sp>
      <p:sp>
        <p:nvSpPr>
          <p:cNvPr id="3" name="Tartalom helye 2">
            <a:extLst>
              <a:ext uri="{FF2B5EF4-FFF2-40B4-BE49-F238E27FC236}">
                <a16:creationId xmlns:a16="http://schemas.microsoft.com/office/drawing/2014/main" id="{E5CFCF08-889F-4BBD-B16D-42A9F4AFE758}"/>
              </a:ext>
            </a:extLst>
          </p:cNvPr>
          <p:cNvSpPr>
            <a:spLocks noGrp="1"/>
          </p:cNvSpPr>
          <p:nvPr>
            <p:ph idx="1"/>
          </p:nvPr>
        </p:nvSpPr>
        <p:spPr>
          <a:xfrm>
            <a:off x="251520" y="838200"/>
            <a:ext cx="8712968" cy="5615136"/>
          </a:xfrm>
        </p:spPr>
        <p:txBody>
          <a:bodyPr>
            <a:normAutofit fontScale="25000" lnSpcReduction="20000"/>
          </a:bodyPr>
          <a:lstStyle/>
          <a:p>
            <a:pPr marL="457200" indent="-457200">
              <a:buFont typeface="Arial" panose="020B0604020202020204" pitchFamily="34" charset="0"/>
              <a:buChar char="•"/>
            </a:pPr>
            <a:r>
              <a:rPr lang="hu-HU" sz="4300"/>
              <a:t>Betts, Alexander (2010) </a:t>
            </a:r>
            <a:r>
              <a:rPr lang="en-GB" sz="4300"/>
              <a:t>Survival Migration:</a:t>
            </a:r>
            <a:r>
              <a:rPr lang="hu-HU" sz="4300"/>
              <a:t> </a:t>
            </a:r>
            <a:r>
              <a:rPr lang="en-GB" sz="4300"/>
              <a:t>A New Protection Framework</a:t>
            </a:r>
            <a:r>
              <a:rPr lang="hu-HU" sz="4300"/>
              <a:t> </a:t>
            </a:r>
            <a:r>
              <a:rPr lang="en-GB" sz="4300"/>
              <a:t>16 </a:t>
            </a:r>
            <a:r>
              <a:rPr lang="en-GB" sz="4300" i="1"/>
              <a:t>Global Governance </a:t>
            </a:r>
            <a:r>
              <a:rPr lang="en-GB" sz="4300"/>
              <a:t>361</a:t>
            </a:r>
            <a:endParaRPr lang="hu-HU" sz="4300"/>
          </a:p>
          <a:p>
            <a:pPr marL="457200" indent="-457200">
              <a:buFont typeface="Arial" panose="020B0604020202020204" pitchFamily="34" charset="0"/>
              <a:buChar char="•"/>
            </a:pPr>
            <a:r>
              <a:rPr lang="hu-HU" sz="4300"/>
              <a:t>Betts, Alexander – Collier, Paul (2017)Refuge –Rethinking refugee policy in a changing world,  OUP, 2017</a:t>
            </a:r>
          </a:p>
          <a:p>
            <a:pPr marL="457200" indent="-457200">
              <a:buFont typeface="Arial" panose="020B0604020202020204" pitchFamily="34" charset="0"/>
              <a:buChar char="•"/>
            </a:pPr>
            <a:r>
              <a:rPr lang="en-GB" sz="4300"/>
              <a:t>Carens, Joseph</a:t>
            </a:r>
            <a:r>
              <a:rPr lang="hu-HU" sz="4300"/>
              <a:t> (2013)</a:t>
            </a:r>
            <a:r>
              <a:rPr lang="en-GB" sz="4300" i="1"/>
              <a:t>The Ethics of Immigration </a:t>
            </a:r>
            <a:r>
              <a:rPr lang="en-GB" sz="4300"/>
              <a:t>OU</a:t>
            </a:r>
            <a:r>
              <a:rPr lang="hu-HU" sz="4300"/>
              <a:t>P</a:t>
            </a:r>
          </a:p>
          <a:p>
            <a:pPr marL="457200" indent="-457200">
              <a:buFont typeface="Arial" panose="020B0604020202020204" pitchFamily="34" charset="0"/>
              <a:buChar char="•"/>
            </a:pPr>
            <a:r>
              <a:rPr lang="en-US" sz="4300"/>
              <a:t>Crawley</a:t>
            </a:r>
            <a:r>
              <a:rPr lang="hu-HU" sz="4300"/>
              <a:t>, </a:t>
            </a:r>
            <a:r>
              <a:rPr lang="en-US" sz="4300"/>
              <a:t> Heaven</a:t>
            </a:r>
            <a:r>
              <a:rPr lang="hu-HU" sz="4300"/>
              <a:t> - </a:t>
            </a:r>
            <a:r>
              <a:rPr lang="en-US" sz="4300"/>
              <a:t> Skleparis</a:t>
            </a:r>
            <a:r>
              <a:rPr lang="hu-HU" sz="4300"/>
              <a:t>,</a:t>
            </a:r>
            <a:r>
              <a:rPr lang="en-US" sz="4300"/>
              <a:t> Dimitris (2018) Refugees, migrants, neither, both:</a:t>
            </a:r>
            <a:r>
              <a:rPr lang="hu-HU" sz="4300"/>
              <a:t> </a:t>
            </a:r>
            <a:r>
              <a:rPr lang="en-US" sz="4300"/>
              <a:t>categorical fetishism and the politics of bounding in Europe’s ‘migration crisis</a:t>
            </a:r>
            <a:r>
              <a:rPr lang="en-US" sz="4300" i="1"/>
              <a:t>’, Journal of Ethnic</a:t>
            </a:r>
            <a:r>
              <a:rPr lang="hu-HU" sz="4300" i="1"/>
              <a:t> </a:t>
            </a:r>
            <a:r>
              <a:rPr lang="en-US" sz="4300" i="1"/>
              <a:t>and Migration Studies</a:t>
            </a:r>
            <a:r>
              <a:rPr lang="en-US" sz="4300"/>
              <a:t>, 44:1, 48-64</a:t>
            </a:r>
            <a:endParaRPr lang="hu-HU" sz="4300"/>
          </a:p>
          <a:p>
            <a:pPr marL="457200" indent="-457200">
              <a:buFont typeface="Arial" panose="020B0604020202020204" pitchFamily="34" charset="0"/>
              <a:buChar char="•"/>
            </a:pPr>
            <a:r>
              <a:rPr lang="hu-HU" sz="4300"/>
              <a:t>Fleming, Sean (2017) Moral agents and legal persons: the ethics and the law of state responsibility </a:t>
            </a:r>
            <a:r>
              <a:rPr lang="hu-HU" sz="4300" i="1"/>
              <a:t>International Theory </a:t>
            </a:r>
            <a:r>
              <a:rPr lang="hu-HU" sz="4300"/>
              <a:t>9:3, pp 466 – 489</a:t>
            </a:r>
          </a:p>
          <a:p>
            <a:pPr marL="457200" indent="-457200">
              <a:buFont typeface="Arial" panose="020B0604020202020204" pitchFamily="34" charset="0"/>
              <a:buChar char="•"/>
            </a:pPr>
            <a:r>
              <a:rPr lang="en-US" sz="4300"/>
              <a:t>Goodin, Robert E. 1995. Utilitarianism as a Public Philosophy. Cambridge: Cambridge</a:t>
            </a:r>
            <a:r>
              <a:rPr lang="hu-HU" sz="4300"/>
              <a:t> </a:t>
            </a:r>
            <a:r>
              <a:rPr lang="en-US" sz="4300"/>
              <a:t>University Press.</a:t>
            </a:r>
            <a:endParaRPr lang="hu-HU" sz="4300"/>
          </a:p>
          <a:p>
            <a:pPr marL="457200" indent="-457200">
              <a:buFont typeface="Arial" panose="020B0604020202020204" pitchFamily="34" charset="0"/>
              <a:buChar char="•"/>
            </a:pPr>
            <a:r>
              <a:rPr lang="hu-HU" sz="4300"/>
              <a:t>Gibney, Matthew (2004) </a:t>
            </a:r>
            <a:r>
              <a:rPr lang="hu-HU" sz="4300" i="1"/>
              <a:t>The Ethics and Politcs of Asykum. Liberal democracy and  the response to refugees</a:t>
            </a:r>
            <a:r>
              <a:rPr lang="hu-HU" sz="4300"/>
              <a:t>, Cambridge University Press,</a:t>
            </a:r>
          </a:p>
          <a:p>
            <a:pPr marL="457200" indent="-457200">
              <a:buFont typeface="Arial" panose="020B0604020202020204" pitchFamily="34" charset="0"/>
              <a:buChar char="•"/>
            </a:pPr>
            <a:r>
              <a:rPr lang="hu-HU" sz="4300"/>
              <a:t>Gibney, Matthew (2015) Refugees and justice between states, </a:t>
            </a:r>
            <a:r>
              <a:rPr lang="hu-HU" sz="4300" i="1"/>
              <a:t>European Journal of Political Theory, </a:t>
            </a:r>
            <a:r>
              <a:rPr lang="hu-HU" sz="4300"/>
              <a:t>Vol. 14 (4) 448 – 463</a:t>
            </a:r>
          </a:p>
          <a:p>
            <a:pPr marL="457200" indent="-457200">
              <a:buFont typeface="Arial" panose="020B0604020202020204" pitchFamily="34" charset="0"/>
              <a:buChar char="•"/>
            </a:pPr>
            <a:r>
              <a:rPr lang="en-US" sz="4300"/>
              <a:t>Guild</a:t>
            </a:r>
            <a:r>
              <a:rPr lang="hu-HU" sz="4300"/>
              <a:t>, </a:t>
            </a:r>
            <a:r>
              <a:rPr lang="en-US" sz="4300"/>
              <a:t>Elspeth</a:t>
            </a:r>
            <a:r>
              <a:rPr lang="hu-HU" sz="4300"/>
              <a:t> – </a:t>
            </a:r>
            <a:r>
              <a:rPr lang="en-US" sz="4300"/>
              <a:t>Stoyanova</a:t>
            </a:r>
            <a:r>
              <a:rPr lang="hu-HU" sz="4300"/>
              <a:t>,</a:t>
            </a:r>
            <a:r>
              <a:rPr lang="en-US" sz="4300"/>
              <a:t>  Vladislava </a:t>
            </a:r>
            <a:r>
              <a:rPr lang="hu-HU" sz="4300"/>
              <a:t>(2018) T</a:t>
            </a:r>
            <a:r>
              <a:rPr lang="en-US" sz="4300"/>
              <a:t>he human right to leave any country: a right to be delivered</a:t>
            </a:r>
            <a:r>
              <a:rPr lang="hu-HU" sz="4300"/>
              <a:t>, </a:t>
            </a:r>
            <a:r>
              <a:rPr lang="en-US" sz="4300"/>
              <a:t>European Yearbook of Human Rights, 2018</a:t>
            </a:r>
            <a:endParaRPr lang="hu-HU" sz="4300"/>
          </a:p>
          <a:p>
            <a:pPr marL="457200" indent="-457200">
              <a:buFont typeface="Arial" panose="020B0604020202020204" pitchFamily="34" charset="0"/>
              <a:buChar char="•"/>
            </a:pPr>
            <a:r>
              <a:rPr lang="en-US" sz="4300"/>
              <a:t>Hathaway, James A  -   Neve, Alexandre R : Making International refugee Law relevant Again: A proposal for Collectivized and Solution-oriented Protection</a:t>
            </a:r>
            <a:br>
              <a:rPr lang="hu-HU" sz="4300"/>
            </a:br>
            <a:r>
              <a:rPr lang="en-US" sz="4300" i="1"/>
              <a:t>Harvard Human Rights Journal, </a:t>
            </a:r>
            <a:r>
              <a:rPr lang="en-US" sz="4300"/>
              <a:t> vol. 10 (1997) Spring, 115 – 211</a:t>
            </a:r>
            <a:endParaRPr lang="hu-HU" sz="4300"/>
          </a:p>
          <a:p>
            <a:pPr marL="457200" indent="-457200">
              <a:buFont typeface="Arial" panose="020B0604020202020204" pitchFamily="34" charset="0"/>
              <a:buChar char="•"/>
            </a:pPr>
            <a:r>
              <a:rPr lang="es-ES" sz="4000"/>
              <a:t>van Heuven Goedhart</a:t>
            </a:r>
            <a:r>
              <a:rPr lang="hu-HU" sz="4000"/>
              <a:t> </a:t>
            </a:r>
            <a:r>
              <a:rPr lang="es-ES" sz="4000"/>
              <a:t>Gerrit Jan , »The Problem of Refugees«, </a:t>
            </a:r>
            <a:r>
              <a:rPr lang="es-ES" sz="4000" i="1"/>
              <a:t>Hague Academy of International Law </a:t>
            </a:r>
            <a:r>
              <a:rPr lang="hu-HU" sz="4000" i="1"/>
              <a:t>Recueil Des Cours, Collected Courses</a:t>
            </a:r>
            <a:r>
              <a:rPr lang="hu-HU" sz="4000"/>
              <a:t>, Vol. 82, 1953, </a:t>
            </a:r>
            <a:r>
              <a:rPr lang="es-ES" sz="4000"/>
              <a:t>p. 265.</a:t>
            </a:r>
            <a:endParaRPr lang="en-GB" sz="4000"/>
          </a:p>
          <a:p>
            <a:pPr marL="457200" indent="-457200">
              <a:buFont typeface="Arial" panose="020B0604020202020204" pitchFamily="34" charset="0"/>
              <a:buChar char="•"/>
            </a:pPr>
            <a:r>
              <a:rPr lang="en-GB" sz="4300"/>
              <a:t>Nagy, Boldizsar:</a:t>
            </a:r>
            <a:r>
              <a:rPr lang="hu-HU" sz="4300"/>
              <a:t> (2013) </a:t>
            </a:r>
            <a:r>
              <a:rPr lang="en-GB" sz="4300"/>
              <a:t> “Indeed why? Thoughts on the reasons and motivations for protecting refugees”, in: Kristiansen, Bettina Lemann;  Schaumburg-Müller, Sten; Gammeltoft-Hansen, Thomas; Elisabeth Koch, Ida (eds):  </a:t>
            </a:r>
            <a:r>
              <a:rPr lang="en-GB" sz="4300" i="1"/>
              <a:t>Protecting the Rights of Others. Festskrift til Jens Vedsted-Hansen</a:t>
            </a:r>
            <a:r>
              <a:rPr lang="en-GB" sz="4300"/>
              <a:t>, Copenhagen, DJØF Publishing,</a:t>
            </a:r>
            <a:r>
              <a:rPr lang="hu-HU" sz="4300"/>
              <a:t>  </a:t>
            </a:r>
            <a:r>
              <a:rPr lang="en-GB" sz="4300"/>
              <a:t> p. 583 – 607</a:t>
            </a:r>
            <a:endParaRPr lang="hu-HU" sz="4300"/>
          </a:p>
          <a:p>
            <a:pPr marL="457200" indent="-457200">
              <a:buFont typeface="Arial" panose="020B0604020202020204" pitchFamily="34" charset="0"/>
              <a:buChar char="•"/>
            </a:pPr>
            <a:r>
              <a:rPr lang="en-US" sz="4300"/>
              <a:t>Nagy</a:t>
            </a:r>
            <a:r>
              <a:rPr lang="hu-HU" sz="4300"/>
              <a:t>, </a:t>
            </a:r>
            <a:r>
              <a:rPr lang="en-US" sz="4300"/>
              <a:t>Boldizsár: Sharing the Responsibility or Shifting the Focus? The Responses of the EU and the Visegrad Countries to the Post-2015 Arrival of Migrants and Refugees  Gobal Turkey in Europe Working Paper 17, May 2017 Italian Institute of International Affairs</a:t>
            </a:r>
          </a:p>
          <a:p>
            <a:pPr marL="457200" indent="-457200">
              <a:buFont typeface="Arial" panose="020B0604020202020204" pitchFamily="34" charset="0"/>
              <a:buChar char="•"/>
            </a:pPr>
            <a:r>
              <a:rPr lang="hu-HU" sz="4300"/>
              <a:t>Shachar, Ayelet (2009): The Birthright Lottery. Harvard University Press, Cambridge, Mass.</a:t>
            </a:r>
          </a:p>
          <a:p>
            <a:pPr marL="457200" indent="-457200">
              <a:buFont typeface="Arial" panose="020B0604020202020204" pitchFamily="34" charset="0"/>
              <a:buChar char="•"/>
            </a:pPr>
            <a:r>
              <a:rPr lang="hu-HU" sz="4300"/>
              <a:t>Schmuck, Peter H. „Refugee Burden Sharing: A Modest proposal” </a:t>
            </a:r>
            <a:r>
              <a:rPr lang="hu-HU" sz="4300" i="1"/>
              <a:t>Yale Journal of International Law</a:t>
            </a:r>
            <a:r>
              <a:rPr lang="hu-HU" sz="4300"/>
              <a:t>, Vol. 22 (1997) pp. 243 – 297</a:t>
            </a:r>
          </a:p>
          <a:p>
            <a:pPr marL="457200" indent="-457200">
              <a:buFont typeface="Arial" panose="020B0604020202020204" pitchFamily="34" charset="0"/>
              <a:buChar char="•"/>
            </a:pPr>
            <a:r>
              <a:rPr lang="hu-HU" sz="4300"/>
              <a:t>Schneider, Jan – Engler, Marcus – Angenendt, Steffen</a:t>
            </a:r>
            <a:r>
              <a:rPr lang="hu-HU" sz="4300" i="1"/>
              <a:t>: European Refugee Policy Pathways to Fairer Burden-Sharing Sachverständesrat deutscher Stiftungen für Integration und Migration </a:t>
            </a:r>
            <a:r>
              <a:rPr lang="hu-HU" sz="4300"/>
              <a:t>(SVR) Berlin, 2013</a:t>
            </a:r>
          </a:p>
          <a:p>
            <a:pPr marL="457200" indent="-457200">
              <a:buFont typeface="Arial" panose="020B0604020202020204" pitchFamily="34" charset="0"/>
              <a:buChar char="•"/>
            </a:pPr>
            <a:r>
              <a:rPr lang="en-US" sz="4300"/>
              <a:t>Shacknove</a:t>
            </a:r>
            <a:r>
              <a:rPr lang="hu-HU" sz="4300"/>
              <a:t>, </a:t>
            </a:r>
            <a:r>
              <a:rPr lang="en-US" sz="4300"/>
              <a:t>Andrew E. </a:t>
            </a:r>
            <a:r>
              <a:rPr lang="hu-HU" sz="4300"/>
              <a:t>(1985) </a:t>
            </a:r>
            <a:r>
              <a:rPr lang="en-US" sz="4300"/>
              <a:t>Who is a refugee?</a:t>
            </a:r>
            <a:r>
              <a:rPr lang="hu-HU" sz="4300"/>
              <a:t> </a:t>
            </a:r>
            <a:r>
              <a:rPr lang="en-US" sz="4300"/>
              <a:t>Ethics, col. 95, January 1985</a:t>
            </a:r>
            <a:endParaRPr lang="hu-HU" sz="4300"/>
          </a:p>
          <a:p>
            <a:pPr marL="457200" indent="-457200">
              <a:buFont typeface="Arial" panose="020B0604020202020204" pitchFamily="34" charset="0"/>
              <a:buChar char="•"/>
            </a:pPr>
            <a:r>
              <a:rPr lang="hu-HU" sz="4300"/>
              <a:t>Singer, Peter  (1972) Famine, Affluence, Morality  </a:t>
            </a:r>
            <a:r>
              <a:rPr lang="hu-HU" sz="4300" i="1"/>
              <a:t>Philosophy and Public Affairs, Vol. 1 No. 3, pp. 229 - 243</a:t>
            </a:r>
            <a:endParaRPr lang="hu-HU" sz="4300"/>
          </a:p>
          <a:p>
            <a:pPr marL="457200" indent="-457200">
              <a:buFont typeface="Arial" panose="020B0604020202020204" pitchFamily="34" charset="0"/>
              <a:buChar char="•"/>
            </a:pPr>
            <a:endParaRPr lang="hu-HU" sz="2100"/>
          </a:p>
          <a:p>
            <a:endParaRPr lang="en-GB"/>
          </a:p>
        </p:txBody>
      </p:sp>
    </p:spTree>
    <p:extLst>
      <p:ext uri="{BB962C8B-B14F-4D97-AF65-F5344CB8AC3E}">
        <p14:creationId xmlns:p14="http://schemas.microsoft.com/office/powerpoint/2010/main" val="207554181"/>
      </p:ext>
    </p:extLst>
  </p:cSld>
  <p:clrMapOvr>
    <a:masterClrMapping/>
  </p:clrMapOvr>
  <p:transition>
    <p:pull dir="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a:extLst>
              <a:ext uri="{FF2B5EF4-FFF2-40B4-BE49-F238E27FC236}">
                <a16:creationId xmlns:a16="http://schemas.microsoft.com/office/drawing/2014/main" id="{FC24CD9D-6C16-4088-B368-6A66B5FC4D65}"/>
              </a:ext>
            </a:extLst>
          </p:cNvPr>
          <p:cNvSpPr>
            <a:spLocks noGrp="1"/>
          </p:cNvSpPr>
          <p:nvPr>
            <p:ph type="ctrTitle"/>
          </p:nvPr>
        </p:nvSpPr>
        <p:spPr/>
        <p:txBody>
          <a:bodyPr/>
          <a:lstStyle/>
          <a:p>
            <a:r>
              <a:rPr lang="hu-HU"/>
              <a:t>Thanks for the attention!</a:t>
            </a:r>
            <a:endParaRPr lang="en-GB"/>
          </a:p>
        </p:txBody>
      </p:sp>
      <p:sp>
        <p:nvSpPr>
          <p:cNvPr id="5" name="Alcím 4">
            <a:extLst>
              <a:ext uri="{FF2B5EF4-FFF2-40B4-BE49-F238E27FC236}">
                <a16:creationId xmlns:a16="http://schemas.microsoft.com/office/drawing/2014/main" id="{FBA88123-526E-4CE1-A40E-757FC92E96BA}"/>
              </a:ext>
            </a:extLst>
          </p:cNvPr>
          <p:cNvSpPr>
            <a:spLocks noGrp="1"/>
          </p:cNvSpPr>
          <p:nvPr>
            <p:ph type="subTitle" idx="1"/>
          </p:nvPr>
        </p:nvSpPr>
        <p:spPr>
          <a:xfrm>
            <a:off x="1371600" y="4797152"/>
            <a:ext cx="6400800" cy="1470024"/>
          </a:xfrm>
        </p:spPr>
        <p:txBody>
          <a:bodyPr/>
          <a:lstStyle/>
          <a:p>
            <a:r>
              <a:rPr lang="hu-HU"/>
              <a:t>Boldizsár Nagy</a:t>
            </a:r>
          </a:p>
          <a:p>
            <a:r>
              <a:rPr lang="hu-HU"/>
              <a:t>Central European University</a:t>
            </a:r>
          </a:p>
          <a:p>
            <a:r>
              <a:rPr lang="hu-HU"/>
              <a:t>www.nagyboldizsar.hu</a:t>
            </a:r>
            <a:endParaRPr lang="en-GB"/>
          </a:p>
        </p:txBody>
      </p:sp>
    </p:spTree>
    <p:extLst>
      <p:ext uri="{BB962C8B-B14F-4D97-AF65-F5344CB8AC3E}">
        <p14:creationId xmlns:p14="http://schemas.microsoft.com/office/powerpoint/2010/main" val="842228147"/>
      </p:ext>
    </p:extLst>
  </p:cSld>
  <p:clrMapOvr>
    <a:masterClrMapping/>
  </p:clrMapOvr>
  <p:transition>
    <p:pull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9C4B01E-4184-4D23-9DC3-6A32F592B0EA}"/>
              </a:ext>
            </a:extLst>
          </p:cNvPr>
          <p:cNvSpPr>
            <a:spLocks noGrp="1"/>
          </p:cNvSpPr>
          <p:nvPr>
            <p:ph type="title"/>
          </p:nvPr>
        </p:nvSpPr>
        <p:spPr/>
        <p:txBody>
          <a:bodyPr/>
          <a:lstStyle/>
          <a:p>
            <a:r>
              <a:rPr lang="hu-HU"/>
              <a:t>Starting challenge</a:t>
            </a:r>
            <a:endParaRPr lang="en-GB"/>
          </a:p>
        </p:txBody>
      </p:sp>
      <p:sp>
        <p:nvSpPr>
          <p:cNvPr id="3" name="Tartalom helye 2">
            <a:extLst>
              <a:ext uri="{FF2B5EF4-FFF2-40B4-BE49-F238E27FC236}">
                <a16:creationId xmlns:a16="http://schemas.microsoft.com/office/drawing/2014/main" id="{D270E6A3-1CAF-45E6-8AD7-EA746881CC3D}"/>
              </a:ext>
            </a:extLst>
          </p:cNvPr>
          <p:cNvSpPr>
            <a:spLocks noGrp="1"/>
          </p:cNvSpPr>
          <p:nvPr>
            <p:ph idx="1"/>
          </p:nvPr>
        </p:nvSpPr>
        <p:spPr/>
        <p:txBody>
          <a:bodyPr>
            <a:normAutofit fontScale="92500" lnSpcReduction="20000"/>
          </a:bodyPr>
          <a:lstStyle/>
          <a:p>
            <a:pPr algn="ctr">
              <a:lnSpc>
                <a:spcPct val="150000"/>
              </a:lnSpc>
            </a:pPr>
            <a:r>
              <a:rPr lang="hu-HU" sz="3600"/>
              <a:t>The mantra to be addressed here is:</a:t>
            </a:r>
          </a:p>
          <a:p>
            <a:pPr algn="just">
              <a:lnSpc>
                <a:spcPct val="150000"/>
              </a:lnSpc>
            </a:pPr>
            <a:r>
              <a:rPr lang="hu-HU" sz="3600"/>
              <a:t>„</a:t>
            </a:r>
            <a:r>
              <a:rPr lang="hu-HU" sz="3600">
                <a:solidFill>
                  <a:srgbClr val="C00000"/>
                </a:solidFill>
              </a:rPr>
              <a:t>Refugees </a:t>
            </a:r>
            <a:r>
              <a:rPr lang="hu-HU" sz="3600"/>
              <a:t>(frequently referred to as ‚migrants’) </a:t>
            </a:r>
            <a:r>
              <a:rPr lang="hu-HU" sz="3600">
                <a:solidFill>
                  <a:srgbClr val="C00000"/>
                </a:solidFill>
              </a:rPr>
              <a:t>ought to stay in the first safe country next to their own country. </a:t>
            </a:r>
            <a:r>
              <a:rPr lang="hu-HU" sz="3600"/>
              <a:t>That is where they should seek and find safety. </a:t>
            </a:r>
          </a:p>
          <a:p>
            <a:pPr algn="just">
              <a:lnSpc>
                <a:spcPct val="150000"/>
              </a:lnSpc>
            </a:pPr>
            <a:br>
              <a:rPr lang="hu-HU" sz="3600"/>
            </a:br>
            <a:r>
              <a:rPr lang="hu-HU" sz="3600"/>
              <a:t>No onward  travel is justified based on the threat of persecution or harm”</a:t>
            </a:r>
            <a:endParaRPr lang="en-GB" sz="3600"/>
          </a:p>
        </p:txBody>
      </p:sp>
    </p:spTree>
    <p:extLst>
      <p:ext uri="{BB962C8B-B14F-4D97-AF65-F5344CB8AC3E}">
        <p14:creationId xmlns:p14="http://schemas.microsoft.com/office/powerpoint/2010/main" val="1117118276"/>
      </p:ext>
    </p:extLst>
  </p:cSld>
  <p:clrMapOvr>
    <a:masterClrMapping/>
  </p:clrMapOvr>
  <p:transition>
    <p:pull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BAB3D6D-AAD1-4CF3-A24C-E04860B257C9}"/>
              </a:ext>
            </a:extLst>
          </p:cNvPr>
          <p:cNvSpPr>
            <a:spLocks noGrp="1"/>
          </p:cNvSpPr>
          <p:nvPr>
            <p:ph type="title"/>
          </p:nvPr>
        </p:nvSpPr>
        <p:spPr>
          <a:xfrm>
            <a:off x="685800" y="44624"/>
            <a:ext cx="7772400" cy="457200"/>
          </a:xfrm>
        </p:spPr>
        <p:txBody>
          <a:bodyPr/>
          <a:lstStyle/>
          <a:p>
            <a:r>
              <a:rPr lang="hu-HU"/>
              <a:t>The message</a:t>
            </a:r>
            <a:endParaRPr lang="en-GB"/>
          </a:p>
        </p:txBody>
      </p:sp>
      <p:sp>
        <p:nvSpPr>
          <p:cNvPr id="3" name="Tartalom helye 2">
            <a:extLst>
              <a:ext uri="{FF2B5EF4-FFF2-40B4-BE49-F238E27FC236}">
                <a16:creationId xmlns:a16="http://schemas.microsoft.com/office/drawing/2014/main" id="{434B75F0-4760-4BCA-804C-E952FAA4DA05}"/>
              </a:ext>
            </a:extLst>
          </p:cNvPr>
          <p:cNvSpPr>
            <a:spLocks noGrp="1"/>
          </p:cNvSpPr>
          <p:nvPr>
            <p:ph idx="1"/>
          </p:nvPr>
        </p:nvSpPr>
        <p:spPr>
          <a:xfrm>
            <a:off x="467544" y="838200"/>
            <a:ext cx="8424936" cy="5615136"/>
          </a:xfrm>
        </p:spPr>
        <p:txBody>
          <a:bodyPr>
            <a:normAutofit lnSpcReduction="10000"/>
          </a:bodyPr>
          <a:lstStyle/>
          <a:p>
            <a:pPr algn="just">
              <a:lnSpc>
                <a:spcPct val="150000"/>
              </a:lnSpc>
            </a:pPr>
            <a:r>
              <a:rPr lang="hu-HU" sz="3200">
                <a:solidFill>
                  <a:srgbClr val="C00000"/>
                </a:solidFill>
              </a:rPr>
              <a:t>If geographic proximity is not a moral basis </a:t>
            </a:r>
            <a:r>
              <a:rPr lang="hu-HU" sz="3200"/>
              <a:t>for demanding greater contribution to protection of refugees by states close to the country of origin then responsibility sharing is to  be based on other principles (cultural, utilitarian /economic/, security based) and therefore </a:t>
            </a:r>
            <a:r>
              <a:rPr lang="hu-HU" sz="3200">
                <a:solidFill>
                  <a:srgbClr val="C00000"/>
                </a:solidFill>
              </a:rPr>
              <a:t>the EU, Europe and the wider world must share in the task of providing protection as a public good. </a:t>
            </a:r>
            <a:endParaRPr lang="en-GB" sz="3200">
              <a:solidFill>
                <a:srgbClr val="C00000"/>
              </a:solidFill>
            </a:endParaRPr>
          </a:p>
        </p:txBody>
      </p:sp>
    </p:spTree>
    <p:extLst>
      <p:ext uri="{BB962C8B-B14F-4D97-AF65-F5344CB8AC3E}">
        <p14:creationId xmlns:p14="http://schemas.microsoft.com/office/powerpoint/2010/main" val="96389015"/>
      </p:ext>
    </p:extLst>
  </p:cSld>
  <p:clrMapOvr>
    <a:masterClrMapping/>
  </p:clrMapOvr>
  <p:transition>
    <p:pull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BAB3D6D-AAD1-4CF3-A24C-E04860B257C9}"/>
              </a:ext>
            </a:extLst>
          </p:cNvPr>
          <p:cNvSpPr>
            <a:spLocks noGrp="1"/>
          </p:cNvSpPr>
          <p:nvPr>
            <p:ph type="title"/>
          </p:nvPr>
        </p:nvSpPr>
        <p:spPr>
          <a:xfrm>
            <a:off x="685800" y="44624"/>
            <a:ext cx="7772400" cy="457200"/>
          </a:xfrm>
        </p:spPr>
        <p:txBody>
          <a:bodyPr/>
          <a:lstStyle/>
          <a:p>
            <a:r>
              <a:rPr lang="hu-HU"/>
              <a:t>The message</a:t>
            </a:r>
            <a:endParaRPr lang="en-GB"/>
          </a:p>
        </p:txBody>
      </p:sp>
      <p:sp>
        <p:nvSpPr>
          <p:cNvPr id="3" name="Tartalom helye 2">
            <a:extLst>
              <a:ext uri="{FF2B5EF4-FFF2-40B4-BE49-F238E27FC236}">
                <a16:creationId xmlns:a16="http://schemas.microsoft.com/office/drawing/2014/main" id="{434B75F0-4760-4BCA-804C-E952FAA4DA05}"/>
              </a:ext>
            </a:extLst>
          </p:cNvPr>
          <p:cNvSpPr>
            <a:spLocks noGrp="1"/>
          </p:cNvSpPr>
          <p:nvPr>
            <p:ph idx="1"/>
          </p:nvPr>
        </p:nvSpPr>
        <p:spPr/>
        <p:txBody>
          <a:bodyPr>
            <a:normAutofit lnSpcReduction="10000"/>
          </a:bodyPr>
          <a:lstStyle/>
          <a:p>
            <a:pPr algn="just">
              <a:lnSpc>
                <a:spcPct val="150000"/>
              </a:lnSpc>
            </a:pPr>
            <a:r>
              <a:rPr lang="hu-HU" sz="3200"/>
              <a:t>The principles of that responsibility sharing may be debated. However, </a:t>
            </a:r>
            <a:r>
              <a:rPr lang="hu-HU" sz="3200">
                <a:solidFill>
                  <a:srgbClr val="C00000"/>
                </a:solidFill>
              </a:rPr>
              <a:t>as geographic proximity </a:t>
            </a:r>
            <a:r>
              <a:rPr lang="hu-HU" sz="3200"/>
              <a:t>(unless it has cultural impact)</a:t>
            </a:r>
            <a:r>
              <a:rPr lang="hu-HU" sz="3200">
                <a:solidFill>
                  <a:srgbClr val="C00000"/>
                </a:solidFill>
              </a:rPr>
              <a:t> is not a principle of responsibility sharing, </a:t>
            </a:r>
            <a:r>
              <a:rPr lang="hu-HU" sz="3200"/>
              <a:t>the </a:t>
            </a:r>
            <a:r>
              <a:rPr lang="hu-HU" sz="3200">
                <a:solidFill>
                  <a:srgbClr val="C00000"/>
                </a:solidFill>
              </a:rPr>
              <a:t>expectation </a:t>
            </a:r>
            <a:r>
              <a:rPr lang="hu-HU" sz="3200"/>
              <a:t>addressed </a:t>
            </a:r>
            <a:r>
              <a:rPr lang="hu-HU" sz="3200">
                <a:solidFill>
                  <a:srgbClr val="C00000"/>
                </a:solidFill>
              </a:rPr>
              <a:t>to „safe third countries” </a:t>
            </a:r>
            <a:r>
              <a:rPr lang="hu-HU" sz="3200"/>
              <a:t>and</a:t>
            </a:r>
            <a:r>
              <a:rPr lang="hu-HU" sz="3200">
                <a:solidFill>
                  <a:srgbClr val="C00000"/>
                </a:solidFill>
              </a:rPr>
              <a:t> „countries of first asylum” </a:t>
            </a:r>
            <a:r>
              <a:rPr lang="hu-HU" sz="3200"/>
              <a:t>to contribute more to the protection of refugees than the distant states is morally </a:t>
            </a:r>
            <a:r>
              <a:rPr lang="hu-HU" sz="3200">
                <a:solidFill>
                  <a:srgbClr val="C00000"/>
                </a:solidFill>
              </a:rPr>
              <a:t>unfounded.</a:t>
            </a:r>
            <a:endParaRPr lang="en-GB" sz="3200">
              <a:solidFill>
                <a:srgbClr val="C00000"/>
              </a:solidFill>
            </a:endParaRPr>
          </a:p>
        </p:txBody>
      </p:sp>
    </p:spTree>
    <p:extLst>
      <p:ext uri="{BB962C8B-B14F-4D97-AF65-F5344CB8AC3E}">
        <p14:creationId xmlns:p14="http://schemas.microsoft.com/office/powerpoint/2010/main" val="2813130328"/>
      </p:ext>
    </p:extLst>
  </p:cSld>
  <p:clrMapOvr>
    <a:masterClrMapping/>
  </p:clrMapOvr>
  <p:transition>
    <p:pull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5D2382E-7785-4591-8ACD-D7DAF0679541}"/>
              </a:ext>
            </a:extLst>
          </p:cNvPr>
          <p:cNvSpPr>
            <a:spLocks noGrp="1"/>
          </p:cNvSpPr>
          <p:nvPr>
            <p:ph type="title"/>
          </p:nvPr>
        </p:nvSpPr>
        <p:spPr/>
        <p:txBody>
          <a:bodyPr/>
          <a:lstStyle/>
          <a:p>
            <a:r>
              <a:rPr lang="hu-HU"/>
              <a:t>The focus of this talk</a:t>
            </a:r>
            <a:endParaRPr lang="en-GB"/>
          </a:p>
        </p:txBody>
      </p:sp>
      <p:sp>
        <p:nvSpPr>
          <p:cNvPr id="3" name="Tartalom helye 2">
            <a:extLst>
              <a:ext uri="{FF2B5EF4-FFF2-40B4-BE49-F238E27FC236}">
                <a16:creationId xmlns:a16="http://schemas.microsoft.com/office/drawing/2014/main" id="{15D9EFD7-A74D-45C9-B00F-B375F0D2FDDF}"/>
              </a:ext>
            </a:extLst>
          </p:cNvPr>
          <p:cNvSpPr>
            <a:spLocks noGrp="1"/>
          </p:cNvSpPr>
          <p:nvPr>
            <p:ph idx="1"/>
          </p:nvPr>
        </p:nvSpPr>
        <p:spPr>
          <a:xfrm>
            <a:off x="467544" y="980728"/>
            <a:ext cx="8134672" cy="5615136"/>
          </a:xfrm>
        </p:spPr>
        <p:txBody>
          <a:bodyPr>
            <a:normAutofit fontScale="70000" lnSpcReduction="20000"/>
          </a:bodyPr>
          <a:lstStyle/>
          <a:p>
            <a:r>
              <a:rPr lang="hu-HU" sz="2800"/>
              <a:t>This talk is </a:t>
            </a:r>
            <a:r>
              <a:rPr lang="hu-HU" sz="2800">
                <a:solidFill>
                  <a:srgbClr val="C00000"/>
                </a:solidFill>
              </a:rPr>
              <a:t>not about</a:t>
            </a:r>
          </a:p>
          <a:p>
            <a:r>
              <a:rPr lang="hu-HU" sz="2800"/>
              <a:t>	- first country of asylum </a:t>
            </a:r>
          </a:p>
          <a:p>
            <a:r>
              <a:rPr lang="hu-HU" sz="2800"/>
              <a:t>	- safe third country </a:t>
            </a:r>
          </a:p>
          <a:p>
            <a:r>
              <a:rPr lang="hu-HU" sz="2800"/>
              <a:t>rules, or the direct critique of them.</a:t>
            </a:r>
          </a:p>
          <a:p>
            <a:endParaRPr lang="hu-HU" sz="3200"/>
          </a:p>
          <a:p>
            <a:pPr algn="ctr"/>
            <a:r>
              <a:rPr lang="hu-HU" sz="3200"/>
              <a:t>It is about the question,</a:t>
            </a:r>
          </a:p>
          <a:p>
            <a:r>
              <a:rPr lang="hu-HU" sz="3200"/>
              <a:t> whether </a:t>
            </a:r>
            <a:r>
              <a:rPr lang="hu-HU" sz="3200">
                <a:solidFill>
                  <a:srgbClr val="C00000"/>
                </a:solidFill>
              </a:rPr>
              <a:t>countries that are closer </a:t>
            </a:r>
            <a:r>
              <a:rPr lang="hu-HU" sz="3200"/>
              <a:t>to the country of origin </a:t>
            </a:r>
            <a:r>
              <a:rPr lang="hu-HU" sz="3200">
                <a:solidFill>
                  <a:srgbClr val="C00000"/>
                </a:solidFill>
              </a:rPr>
              <a:t>are </a:t>
            </a:r>
            <a:r>
              <a:rPr lang="hu-HU" sz="3200" b="1">
                <a:solidFill>
                  <a:srgbClr val="C00000"/>
                </a:solidFill>
              </a:rPr>
              <a:t>morally</a:t>
            </a:r>
            <a:r>
              <a:rPr lang="hu-HU" sz="3200">
                <a:solidFill>
                  <a:srgbClr val="C00000"/>
                </a:solidFill>
              </a:rPr>
              <a:t> more obliged </a:t>
            </a:r>
            <a:r>
              <a:rPr lang="hu-HU" sz="3200"/>
              <a:t>to offer protection than more remote countries?</a:t>
            </a:r>
          </a:p>
          <a:p>
            <a:endParaRPr lang="hu-HU" sz="3200"/>
          </a:p>
          <a:p>
            <a:endParaRPr lang="hu-HU" sz="3200"/>
          </a:p>
          <a:p>
            <a:pPr algn="ctr"/>
            <a:r>
              <a:rPr lang="hu-HU" sz="3200" i="1"/>
              <a:t>Is e</a:t>
            </a:r>
            <a:r>
              <a:rPr lang="en-GB" sz="3200" i="1"/>
              <a:t>xpecting  Lebanon to contribute more to th</a:t>
            </a:r>
            <a:r>
              <a:rPr lang="hu-HU" sz="3200" i="1"/>
              <a:t>e</a:t>
            </a:r>
            <a:r>
              <a:rPr lang="en-GB" sz="3200" i="1"/>
              <a:t> protection of Syrian refugees than the Czech Republic </a:t>
            </a:r>
            <a:r>
              <a:rPr lang="hu-HU" sz="3200" i="1">
                <a:solidFill>
                  <a:srgbClr val="C00000"/>
                </a:solidFill>
              </a:rPr>
              <a:t>morally</a:t>
            </a:r>
            <a:r>
              <a:rPr lang="hu-HU" sz="3200" i="1"/>
              <a:t> </a:t>
            </a:r>
            <a:r>
              <a:rPr lang="en-GB" sz="3200" i="1"/>
              <a:t>justified</a:t>
            </a:r>
            <a:r>
              <a:rPr lang="hu-HU" sz="3200" i="1"/>
              <a:t>?</a:t>
            </a:r>
          </a:p>
          <a:p>
            <a:pPr algn="ctr"/>
            <a:endParaRPr lang="hu-HU" sz="3200" i="1"/>
          </a:p>
          <a:p>
            <a:pPr algn="ctr"/>
            <a:r>
              <a:rPr lang="hu-HU" sz="3200"/>
              <a:t>This is </a:t>
            </a:r>
            <a:r>
              <a:rPr lang="hu-HU" sz="3200">
                <a:solidFill>
                  <a:srgbClr val="C00000"/>
                </a:solidFill>
              </a:rPr>
              <a:t>not about the practicality </a:t>
            </a:r>
            <a:r>
              <a:rPr lang="hu-HU" sz="3200"/>
              <a:t>of the allocation. Certainly </a:t>
            </a:r>
            <a:r>
              <a:rPr lang="hu-HU" sz="3200">
                <a:solidFill>
                  <a:srgbClr val="C00000"/>
                </a:solidFill>
              </a:rPr>
              <a:t>expecting Lebanon to take in as many refugees as the whole of the EU </a:t>
            </a:r>
            <a:r>
              <a:rPr lang="hu-HU" sz="3200"/>
              <a:t>can not be justified with practical arguments</a:t>
            </a:r>
            <a:endParaRPr lang="en-GB"/>
          </a:p>
        </p:txBody>
      </p:sp>
    </p:spTree>
    <p:extLst>
      <p:ext uri="{BB962C8B-B14F-4D97-AF65-F5344CB8AC3E}">
        <p14:creationId xmlns:p14="http://schemas.microsoft.com/office/powerpoint/2010/main" val="2210833976"/>
      </p:ext>
    </p:extLst>
  </p:cSld>
  <p:clrMapOvr>
    <a:masterClrMapping/>
  </p:clrMapOvr>
  <p:transition>
    <p:pull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97E6B5D-16E0-4638-920D-140C43B3871E}"/>
              </a:ext>
            </a:extLst>
          </p:cNvPr>
          <p:cNvSpPr>
            <a:spLocks noGrp="1"/>
          </p:cNvSpPr>
          <p:nvPr>
            <p:ph type="title"/>
          </p:nvPr>
        </p:nvSpPr>
        <p:spPr/>
        <p:txBody>
          <a:bodyPr/>
          <a:lstStyle/>
          <a:p>
            <a:r>
              <a:rPr lang="hu-HU"/>
              <a:t>WHO IS THE MORAL AGENT?</a:t>
            </a:r>
            <a:endParaRPr lang="en-GB"/>
          </a:p>
        </p:txBody>
      </p:sp>
    </p:spTree>
    <p:extLst>
      <p:ext uri="{BB962C8B-B14F-4D97-AF65-F5344CB8AC3E}">
        <p14:creationId xmlns:p14="http://schemas.microsoft.com/office/powerpoint/2010/main" val="4199331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EEA82D7-B907-4F2D-BE26-300EA1E9BA52}"/>
              </a:ext>
            </a:extLst>
          </p:cNvPr>
          <p:cNvSpPr>
            <a:spLocks noGrp="1"/>
          </p:cNvSpPr>
          <p:nvPr>
            <p:ph type="title"/>
          </p:nvPr>
        </p:nvSpPr>
        <p:spPr>
          <a:xfrm>
            <a:off x="685800" y="81977"/>
            <a:ext cx="7772400" cy="457200"/>
          </a:xfrm>
        </p:spPr>
        <p:txBody>
          <a:bodyPr/>
          <a:lstStyle/>
          <a:p>
            <a:r>
              <a:rPr lang="hu-HU" sz="3200"/>
              <a:t>Constructions of moral obligation</a:t>
            </a:r>
            <a:endParaRPr lang="en-GB" sz="3200"/>
          </a:p>
        </p:txBody>
      </p:sp>
      <p:sp>
        <p:nvSpPr>
          <p:cNvPr id="6" name="Folyamatábra: Másik feldolgozás 5">
            <a:extLst>
              <a:ext uri="{FF2B5EF4-FFF2-40B4-BE49-F238E27FC236}">
                <a16:creationId xmlns:a16="http://schemas.microsoft.com/office/drawing/2014/main" id="{2E1230AE-BC31-45C1-97AF-9D228841FE4F}"/>
              </a:ext>
            </a:extLst>
          </p:cNvPr>
          <p:cNvSpPr/>
          <p:nvPr/>
        </p:nvSpPr>
        <p:spPr>
          <a:xfrm>
            <a:off x="0" y="1085292"/>
            <a:ext cx="1604698" cy="1368151"/>
          </a:xfrm>
          <a:prstGeom prst="flowChartAlternateProcess">
            <a:avLst/>
          </a:prstGeom>
          <a:ln>
            <a:solidFill>
              <a:schemeClr val="tx2">
                <a:lumMod val="50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hu-HU" sz="1800"/>
              <a:t>Individuals are the moral agents</a:t>
            </a:r>
            <a:endParaRPr lang="en-GB" sz="1800"/>
          </a:p>
        </p:txBody>
      </p:sp>
      <p:sp>
        <p:nvSpPr>
          <p:cNvPr id="7" name="Folyamatábra: Másik feldolgozás 6">
            <a:extLst>
              <a:ext uri="{FF2B5EF4-FFF2-40B4-BE49-F238E27FC236}">
                <a16:creationId xmlns:a16="http://schemas.microsoft.com/office/drawing/2014/main" id="{E3912A23-65D9-459B-A19F-EE79CFB39B75}"/>
              </a:ext>
            </a:extLst>
          </p:cNvPr>
          <p:cNvSpPr/>
          <p:nvPr/>
        </p:nvSpPr>
        <p:spPr>
          <a:xfrm>
            <a:off x="2337280" y="855042"/>
            <a:ext cx="1728192" cy="1709861"/>
          </a:xfrm>
          <a:prstGeom prst="flowChartAlternate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hu-HU" sz="1600"/>
              <a:t>There is a moral (or morally relevant) obligation  to protect the refugee</a:t>
            </a:r>
            <a:endParaRPr lang="en-GB" sz="1600"/>
          </a:p>
        </p:txBody>
      </p:sp>
      <p:sp>
        <p:nvSpPr>
          <p:cNvPr id="8" name="Nyíl: jobbra mutató 7">
            <a:extLst>
              <a:ext uri="{FF2B5EF4-FFF2-40B4-BE49-F238E27FC236}">
                <a16:creationId xmlns:a16="http://schemas.microsoft.com/office/drawing/2014/main" id="{30D787EB-1047-496A-8E63-AEFA665BCA17}"/>
              </a:ext>
            </a:extLst>
          </p:cNvPr>
          <p:cNvSpPr/>
          <p:nvPr/>
        </p:nvSpPr>
        <p:spPr>
          <a:xfrm>
            <a:off x="1613903" y="1621904"/>
            <a:ext cx="710875" cy="294928"/>
          </a:xfrm>
          <a:prstGeom prst="rightArrow">
            <a:avLst/>
          </a:prstGeom>
          <a:solidFill>
            <a:schemeClr val="tx2">
              <a:lumMod val="1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olyamatábra: Másik feldolgozás 8">
            <a:extLst>
              <a:ext uri="{FF2B5EF4-FFF2-40B4-BE49-F238E27FC236}">
                <a16:creationId xmlns:a16="http://schemas.microsoft.com/office/drawing/2014/main" id="{BE77305F-8BFC-402E-8447-A1557C8FBF83}"/>
              </a:ext>
            </a:extLst>
          </p:cNvPr>
          <p:cNvSpPr/>
          <p:nvPr/>
        </p:nvSpPr>
        <p:spPr>
          <a:xfrm>
            <a:off x="4883644" y="712509"/>
            <a:ext cx="1808236" cy="2178739"/>
          </a:xfrm>
          <a:prstGeom prst="flowChartAlternate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hu-HU" sz="1800"/>
              <a:t>In a democratic society the state is the tool of the society to realize its moral ideals</a:t>
            </a:r>
            <a:endParaRPr lang="en-GB" sz="1800"/>
          </a:p>
        </p:txBody>
      </p:sp>
      <p:sp>
        <p:nvSpPr>
          <p:cNvPr id="10" name="Nyíl: jobbra mutató 9">
            <a:extLst>
              <a:ext uri="{FF2B5EF4-FFF2-40B4-BE49-F238E27FC236}">
                <a16:creationId xmlns:a16="http://schemas.microsoft.com/office/drawing/2014/main" id="{1283E6EC-F052-41B8-8527-611A8B08D5F0}"/>
              </a:ext>
            </a:extLst>
          </p:cNvPr>
          <p:cNvSpPr/>
          <p:nvPr/>
        </p:nvSpPr>
        <p:spPr>
          <a:xfrm>
            <a:off x="4091456" y="1628800"/>
            <a:ext cx="779196" cy="259915"/>
          </a:xfrm>
          <a:prstGeom prst="rightArrow">
            <a:avLst/>
          </a:prstGeom>
          <a:solidFill>
            <a:schemeClr val="tx2">
              <a:lumMod val="1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Nyíl: jobbra mutató 10">
            <a:extLst>
              <a:ext uri="{FF2B5EF4-FFF2-40B4-BE49-F238E27FC236}">
                <a16:creationId xmlns:a16="http://schemas.microsoft.com/office/drawing/2014/main" id="{1B56AA33-50DF-4195-884C-F50C0EB1C93A}"/>
              </a:ext>
            </a:extLst>
          </p:cNvPr>
          <p:cNvSpPr/>
          <p:nvPr/>
        </p:nvSpPr>
        <p:spPr>
          <a:xfrm rot="21102756">
            <a:off x="4203625" y="4651946"/>
            <a:ext cx="3319216" cy="261100"/>
          </a:xfrm>
          <a:prstGeom prst="rightArrow">
            <a:avLst/>
          </a:prstGeom>
          <a:solidFill>
            <a:schemeClr val="tx2">
              <a:lumMod val="1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Folyamatábra: Másik feldolgozás 14">
            <a:extLst>
              <a:ext uri="{FF2B5EF4-FFF2-40B4-BE49-F238E27FC236}">
                <a16:creationId xmlns:a16="http://schemas.microsoft.com/office/drawing/2014/main" id="{043B6C0B-DB03-4248-9A93-6AD96BCF473F}"/>
              </a:ext>
            </a:extLst>
          </p:cNvPr>
          <p:cNvSpPr/>
          <p:nvPr/>
        </p:nvSpPr>
        <p:spPr>
          <a:xfrm>
            <a:off x="251520" y="4437113"/>
            <a:ext cx="1604698" cy="1008112"/>
          </a:xfrm>
          <a:prstGeom prst="flowChartAlternateProcess">
            <a:avLst/>
          </a:prstGeom>
          <a:ln>
            <a:solidFill>
              <a:schemeClr val="tx2">
                <a:lumMod val="50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hu-HU" sz="1800"/>
              <a:t>States are moral agents </a:t>
            </a:r>
            <a:endParaRPr lang="en-GB" sz="1800"/>
          </a:p>
        </p:txBody>
      </p:sp>
      <p:sp>
        <p:nvSpPr>
          <p:cNvPr id="16" name="Folyamatábra: Másik feldolgozás 15">
            <a:extLst>
              <a:ext uri="{FF2B5EF4-FFF2-40B4-BE49-F238E27FC236}">
                <a16:creationId xmlns:a16="http://schemas.microsoft.com/office/drawing/2014/main" id="{F6DB6C3A-1F3B-4F78-9E68-4D06FA3AE6A8}"/>
              </a:ext>
            </a:extLst>
          </p:cNvPr>
          <p:cNvSpPr/>
          <p:nvPr/>
        </p:nvSpPr>
        <p:spPr>
          <a:xfrm>
            <a:off x="2555776" y="4144189"/>
            <a:ext cx="1728192" cy="1709861"/>
          </a:xfrm>
          <a:prstGeom prst="flowChartAlternate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hu-HU" sz="1600"/>
              <a:t>There is a moral (or morally relevant) obligation  to protect the refugee</a:t>
            </a:r>
            <a:endParaRPr lang="en-GB" sz="1600"/>
          </a:p>
        </p:txBody>
      </p:sp>
      <p:sp>
        <p:nvSpPr>
          <p:cNvPr id="17" name="Nyíl: jobbra mutató 16">
            <a:extLst>
              <a:ext uri="{FF2B5EF4-FFF2-40B4-BE49-F238E27FC236}">
                <a16:creationId xmlns:a16="http://schemas.microsoft.com/office/drawing/2014/main" id="{136A986B-767D-440F-B24E-33B886B096A4}"/>
              </a:ext>
            </a:extLst>
          </p:cNvPr>
          <p:cNvSpPr/>
          <p:nvPr/>
        </p:nvSpPr>
        <p:spPr>
          <a:xfrm>
            <a:off x="1833974" y="4851655"/>
            <a:ext cx="710875" cy="294928"/>
          </a:xfrm>
          <a:prstGeom prst="rightArrow">
            <a:avLst/>
          </a:prstGeom>
          <a:solidFill>
            <a:schemeClr val="tx2">
              <a:lumMod val="1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Folyamatábra: Másik feldolgozás 17">
            <a:extLst>
              <a:ext uri="{FF2B5EF4-FFF2-40B4-BE49-F238E27FC236}">
                <a16:creationId xmlns:a16="http://schemas.microsoft.com/office/drawing/2014/main" id="{AC2B9C74-BD42-4178-B3B2-9CA8D96B62F7}"/>
              </a:ext>
            </a:extLst>
          </p:cNvPr>
          <p:cNvSpPr/>
          <p:nvPr/>
        </p:nvSpPr>
        <p:spPr>
          <a:xfrm>
            <a:off x="6084167" y="3319111"/>
            <a:ext cx="2592288" cy="1158192"/>
          </a:xfrm>
          <a:prstGeom prst="flowChartAlternateProcess">
            <a:avLst/>
          </a:prstGeom>
          <a:solidFill>
            <a:srgbClr val="FFC000"/>
          </a:solidFill>
        </p:spPr>
        <p:style>
          <a:lnRef idx="1">
            <a:schemeClr val="dk1"/>
          </a:lnRef>
          <a:fillRef idx="2">
            <a:schemeClr val="dk1"/>
          </a:fillRef>
          <a:effectRef idx="1">
            <a:schemeClr val="dk1"/>
          </a:effectRef>
          <a:fontRef idx="minor">
            <a:schemeClr val="dk1"/>
          </a:fontRef>
        </p:style>
        <p:txBody>
          <a:bodyPr rtlCol="0" anchor="ctr"/>
          <a:lstStyle/>
          <a:p>
            <a:pPr algn="ctr"/>
            <a:r>
              <a:rPr lang="hu-HU" sz="2000"/>
              <a:t>Protection of the refugee</a:t>
            </a:r>
            <a:endParaRPr lang="en-GB" sz="2000"/>
          </a:p>
        </p:txBody>
      </p:sp>
      <p:sp>
        <p:nvSpPr>
          <p:cNvPr id="19" name="Nyíl: jobbra mutató 18">
            <a:extLst>
              <a:ext uri="{FF2B5EF4-FFF2-40B4-BE49-F238E27FC236}">
                <a16:creationId xmlns:a16="http://schemas.microsoft.com/office/drawing/2014/main" id="{AE4784F5-2A76-4164-883C-FC4C974E1BB8}"/>
              </a:ext>
            </a:extLst>
          </p:cNvPr>
          <p:cNvSpPr/>
          <p:nvPr/>
        </p:nvSpPr>
        <p:spPr>
          <a:xfrm rot="3673089">
            <a:off x="6247308" y="2288523"/>
            <a:ext cx="1840233" cy="310766"/>
          </a:xfrm>
          <a:prstGeom prst="rightArrow">
            <a:avLst/>
          </a:prstGeom>
          <a:solidFill>
            <a:schemeClr val="tx2">
              <a:lumMod val="1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Folyamatábra: Másik feldolgozás 19">
            <a:extLst>
              <a:ext uri="{FF2B5EF4-FFF2-40B4-BE49-F238E27FC236}">
                <a16:creationId xmlns:a16="http://schemas.microsoft.com/office/drawing/2014/main" id="{6F328B75-5882-4A48-AD5E-071C58248F21}"/>
              </a:ext>
            </a:extLst>
          </p:cNvPr>
          <p:cNvSpPr/>
          <p:nvPr/>
        </p:nvSpPr>
        <p:spPr>
          <a:xfrm>
            <a:off x="5846566" y="5177606"/>
            <a:ext cx="2829889" cy="1680393"/>
          </a:xfrm>
          <a:prstGeom prst="flowChartAlternateProcess">
            <a:avLst/>
          </a:prstGeom>
          <a:solidFill>
            <a:schemeClr val="accent5">
              <a:lumMod val="40000"/>
              <a:lumOff val="6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hu-HU" sz="1800">
                <a:solidFill>
                  <a:srgbClr val="C00000"/>
                </a:solidFill>
              </a:rPr>
              <a:t>The legal obligation </a:t>
            </a:r>
            <a:r>
              <a:rPr lang="hu-HU" sz="1800"/>
              <a:t>to protect refugees  </a:t>
            </a:r>
            <a:r>
              <a:rPr lang="hu-HU" sz="1800">
                <a:solidFill>
                  <a:srgbClr val="C00000"/>
                </a:solidFill>
              </a:rPr>
              <a:t>is only a derivative </a:t>
            </a:r>
            <a:r>
              <a:rPr lang="hu-HU" sz="1800"/>
              <a:t>of the moral obligation!</a:t>
            </a:r>
            <a:endParaRPr lang="en-GB" sz="1800"/>
          </a:p>
        </p:txBody>
      </p:sp>
      <p:sp>
        <p:nvSpPr>
          <p:cNvPr id="32" name="Ív 31">
            <a:extLst>
              <a:ext uri="{FF2B5EF4-FFF2-40B4-BE49-F238E27FC236}">
                <a16:creationId xmlns:a16="http://schemas.microsoft.com/office/drawing/2014/main" id="{B8B84C17-A83D-485F-9F3D-AB10F56025AE}"/>
              </a:ext>
            </a:extLst>
          </p:cNvPr>
          <p:cNvSpPr/>
          <p:nvPr/>
        </p:nvSpPr>
        <p:spPr>
          <a:xfrm>
            <a:off x="8532440" y="3882995"/>
            <a:ext cx="360040" cy="2232248"/>
          </a:xfrm>
          <a:prstGeom prst="arc">
            <a:avLst>
              <a:gd name="adj1" fmla="val 16200000"/>
              <a:gd name="adj2" fmla="val 5378069"/>
            </a:avLst>
          </a:prstGeom>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4109698084"/>
      </p:ext>
    </p:extLst>
  </p:cSld>
  <p:clrMapOvr>
    <a:masterClrMapping/>
  </p:clrMapOvr>
  <p:transition>
    <p:pull dir="rd"/>
  </p:transition>
</p:sld>
</file>

<file path=ppt/theme/theme1.xml><?xml version="1.0" encoding="utf-8"?>
<a:theme xmlns:a="http://schemas.openxmlformats.org/drawingml/2006/main" name="Boldi ppt tema">
  <a:themeElements>
    <a:clrScheme name="Metró">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808080"/>
        </a:dk1>
        <a:lt1>
          <a:srgbClr val="FFCC66"/>
        </a:lt1>
        <a:dk2>
          <a:srgbClr val="971601"/>
        </a:dk2>
        <a:lt2>
          <a:srgbClr val="FFFFCC"/>
        </a:lt2>
        <a:accent1>
          <a:srgbClr val="00CC99"/>
        </a:accent1>
        <a:accent2>
          <a:srgbClr val="993366"/>
        </a:accent2>
        <a:accent3>
          <a:srgbClr val="C9ABAA"/>
        </a:accent3>
        <a:accent4>
          <a:srgbClr val="DAAE56"/>
        </a:accent4>
        <a:accent5>
          <a:srgbClr val="AAE2CA"/>
        </a:accent5>
        <a:accent6>
          <a:srgbClr val="8A2D5C"/>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10223</TotalTime>
  <Words>3309</Words>
  <Application>Microsoft Office PowerPoint</Application>
  <PresentationFormat>Diavetítés a képernyőre (4:3 oldalarány)</PresentationFormat>
  <Paragraphs>429</Paragraphs>
  <Slides>37</Slides>
  <Notes>35</Notes>
  <HiddenSlides>0</HiddenSlides>
  <MMClips>0</MMClips>
  <ScaleCrop>false</ScaleCrop>
  <HeadingPairs>
    <vt:vector size="6" baseType="variant">
      <vt:variant>
        <vt:lpstr>Használt betűtípusok</vt:lpstr>
      </vt:variant>
      <vt:variant>
        <vt:i4>6</vt:i4>
      </vt:variant>
      <vt:variant>
        <vt:lpstr>Téma</vt:lpstr>
      </vt:variant>
      <vt:variant>
        <vt:i4>1</vt:i4>
      </vt:variant>
      <vt:variant>
        <vt:lpstr>Diacímek</vt:lpstr>
      </vt:variant>
      <vt:variant>
        <vt:i4>37</vt:i4>
      </vt:variant>
    </vt:vector>
  </HeadingPairs>
  <TitlesOfParts>
    <vt:vector size="44" baseType="lpstr">
      <vt:lpstr>Arial</vt:lpstr>
      <vt:lpstr>Calibri</vt:lpstr>
      <vt:lpstr>Calibri Light</vt:lpstr>
      <vt:lpstr>Courier New</vt:lpstr>
      <vt:lpstr>Georgia</vt:lpstr>
      <vt:lpstr>Times New Roman</vt:lpstr>
      <vt:lpstr>Boldi ppt tema</vt:lpstr>
      <vt:lpstr>The moral irrelevance of geographic proximity in the protection of refugees  Expecting  Lebanon to contribute more to the protection of Syrian refugees than the Czech Republic is ethically unjustified  </vt:lpstr>
      <vt:lpstr>Overview of the issues</vt:lpstr>
      <vt:lpstr>THE STARTING CHALLENGE AND THE MESSAGE OF THE TALK</vt:lpstr>
      <vt:lpstr>Starting challenge</vt:lpstr>
      <vt:lpstr>The message</vt:lpstr>
      <vt:lpstr>The message</vt:lpstr>
      <vt:lpstr>The focus of this talk</vt:lpstr>
      <vt:lpstr>WHO IS THE MORAL AGENT?</vt:lpstr>
      <vt:lpstr>Constructions of moral obligation</vt:lpstr>
      <vt:lpstr>Individual obligation</vt:lpstr>
      <vt:lpstr>Individual obligation</vt:lpstr>
      <vt:lpstr>Can states be moral agents?</vt:lpstr>
      <vt:lpstr>A few arguments in favour of the moral agency of states</vt:lpstr>
      <vt:lpstr>WHY DO REFUGEES DESERVE PREFERENTIAL TREATMENT OVER OTHER FOREIGNERS AND WHY IS PREFERENCE OF FELLOW NATIONALS (PARTIALISM) NOT UNCONDITIONAL?</vt:lpstr>
      <vt:lpstr>Why protect and assist refugees and not others? Who is the refugee, whom to protect?</vt:lpstr>
      <vt:lpstr>Why protect and assist refugees and not others?</vt:lpstr>
      <vt:lpstr>Four counterarguments against (automatically) preferring citizens over others</vt:lpstr>
      <vt:lpstr>THE CONTENT OF THE MORAL OBLIGATION</vt:lpstr>
      <vt:lpstr>The content of the obligation</vt:lpstr>
      <vt:lpstr>WHO CONSTITUTES THE MORAL COMMUNITY? CAN STATES BE EXCLUDED FROM IT?</vt:lpstr>
      <vt:lpstr>The perimeters of the moral community</vt:lpstr>
      <vt:lpstr>The perimeters of the moral community</vt:lpstr>
      <vt:lpstr>States must not limit their moral community  in respect of refugees to their political, economic, regional or other groupings</vt:lpstr>
      <vt:lpstr>THE MORAL IRRELEVANCE OF GEOGRAPHIC PROXIMITY/DISTANCE</vt:lpstr>
      <vt:lpstr>Distance/proximity in itself is morally irrelevant – general theses</vt:lpstr>
      <vt:lpstr>Proximity, distance and states</vt:lpstr>
      <vt:lpstr>Proximity  - further reasons for its irrelevance</vt:lpstr>
      <vt:lpstr>Proximity justification - challenged</vt:lpstr>
      <vt:lpstr>THE POSSIBLE  BASES OF A PRINCIPLED  RESPONSIBILITY SHARING</vt:lpstr>
      <vt:lpstr>Solidarity</vt:lpstr>
      <vt:lpstr>Tools to evaluate responsibility sharing proposals</vt:lpstr>
      <vt:lpstr>Possible criteria of responsibility sharing/solidarity</vt:lpstr>
      <vt:lpstr>Possible criteria of responsibility sharing/solidarity</vt:lpstr>
      <vt:lpstr>CLOSING REMARKS </vt:lpstr>
      <vt:lpstr>Lessons of the past</vt:lpstr>
      <vt:lpstr>References</vt:lpstr>
      <vt:lpstr>Thanks for the attention!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International Refugee Law  Parts 4-7</dc:title>
  <dc:creator>User</dc:creator>
  <dc:description>Spell checked</dc:description>
  <cp:lastModifiedBy>Boldizsár Nagy</cp:lastModifiedBy>
  <cp:revision>962</cp:revision>
  <cp:lastPrinted>2019-12-04T12:53:11Z</cp:lastPrinted>
  <dcterms:created xsi:type="dcterms:W3CDTF">2008-10-10T12:55:55Z</dcterms:created>
  <dcterms:modified xsi:type="dcterms:W3CDTF">2019-12-06T13:52:42Z</dcterms:modified>
</cp:coreProperties>
</file>