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sldx" ContentType="application/vnd.openxmlformats-officedocument.presentationml.slide"/>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41" r:id="rId2"/>
    <p:sldMasterId id="2147483850" r:id="rId3"/>
  </p:sldMasterIdLst>
  <p:notesMasterIdLst>
    <p:notesMasterId r:id="rId106"/>
  </p:notesMasterIdLst>
  <p:sldIdLst>
    <p:sldId id="256" r:id="rId4"/>
    <p:sldId id="283" r:id="rId5"/>
    <p:sldId id="531" r:id="rId6"/>
    <p:sldId id="499" r:id="rId7"/>
    <p:sldId id="507" r:id="rId8"/>
    <p:sldId id="508" r:id="rId9"/>
    <p:sldId id="509" r:id="rId10"/>
    <p:sldId id="497" r:id="rId11"/>
    <p:sldId id="510" r:id="rId12"/>
    <p:sldId id="511" r:id="rId13"/>
    <p:sldId id="512" r:id="rId14"/>
    <p:sldId id="513" r:id="rId15"/>
    <p:sldId id="514" r:id="rId16"/>
    <p:sldId id="515" r:id="rId17"/>
    <p:sldId id="516" r:id="rId18"/>
    <p:sldId id="517" r:id="rId19"/>
    <p:sldId id="520" r:id="rId20"/>
    <p:sldId id="521" r:id="rId21"/>
    <p:sldId id="522" r:id="rId22"/>
    <p:sldId id="523" r:id="rId23"/>
    <p:sldId id="532" r:id="rId24"/>
    <p:sldId id="525" r:id="rId25"/>
    <p:sldId id="526" r:id="rId26"/>
    <p:sldId id="527" r:id="rId27"/>
    <p:sldId id="529" r:id="rId28"/>
    <p:sldId id="528" r:id="rId29"/>
    <p:sldId id="530" r:id="rId30"/>
    <p:sldId id="533" r:id="rId31"/>
    <p:sldId id="524" r:id="rId32"/>
    <p:sldId id="534" r:id="rId33"/>
    <p:sldId id="518" r:id="rId34"/>
    <p:sldId id="536" r:id="rId35"/>
    <p:sldId id="535" r:id="rId36"/>
    <p:sldId id="543" r:id="rId37"/>
    <p:sldId id="506" r:id="rId38"/>
    <p:sldId id="537" r:id="rId39"/>
    <p:sldId id="542" r:id="rId40"/>
    <p:sldId id="538" r:id="rId41"/>
    <p:sldId id="539" r:id="rId42"/>
    <p:sldId id="540" r:id="rId43"/>
    <p:sldId id="541" r:id="rId44"/>
    <p:sldId id="544" r:id="rId45"/>
    <p:sldId id="545" r:id="rId46"/>
    <p:sldId id="590" r:id="rId47"/>
    <p:sldId id="583" r:id="rId48"/>
    <p:sldId id="584" r:id="rId49"/>
    <p:sldId id="585" r:id="rId50"/>
    <p:sldId id="586" r:id="rId51"/>
    <p:sldId id="587" r:id="rId52"/>
    <p:sldId id="613" r:id="rId53"/>
    <p:sldId id="614" r:id="rId54"/>
    <p:sldId id="615" r:id="rId55"/>
    <p:sldId id="616" r:id="rId56"/>
    <p:sldId id="617" r:id="rId57"/>
    <p:sldId id="588" r:id="rId58"/>
    <p:sldId id="589" r:id="rId59"/>
    <p:sldId id="549" r:id="rId60"/>
    <p:sldId id="560" r:id="rId61"/>
    <p:sldId id="561" r:id="rId62"/>
    <p:sldId id="562" r:id="rId63"/>
    <p:sldId id="563" r:id="rId64"/>
    <p:sldId id="564" r:id="rId65"/>
    <p:sldId id="565" r:id="rId66"/>
    <p:sldId id="566" r:id="rId67"/>
    <p:sldId id="567" r:id="rId68"/>
    <p:sldId id="568" r:id="rId69"/>
    <p:sldId id="569" r:id="rId70"/>
    <p:sldId id="570" r:id="rId71"/>
    <p:sldId id="571" r:id="rId72"/>
    <p:sldId id="572" r:id="rId73"/>
    <p:sldId id="573" r:id="rId74"/>
    <p:sldId id="574" r:id="rId75"/>
    <p:sldId id="575" r:id="rId76"/>
    <p:sldId id="576" r:id="rId77"/>
    <p:sldId id="577" r:id="rId78"/>
    <p:sldId id="578" r:id="rId79"/>
    <p:sldId id="579" r:id="rId80"/>
    <p:sldId id="580" r:id="rId81"/>
    <p:sldId id="581" r:id="rId82"/>
    <p:sldId id="591" r:id="rId83"/>
    <p:sldId id="600" r:id="rId84"/>
    <p:sldId id="592" r:id="rId85"/>
    <p:sldId id="593" r:id="rId86"/>
    <p:sldId id="594" r:id="rId87"/>
    <p:sldId id="595" r:id="rId88"/>
    <p:sldId id="596" r:id="rId89"/>
    <p:sldId id="597" r:id="rId90"/>
    <p:sldId id="598" r:id="rId91"/>
    <p:sldId id="599" r:id="rId92"/>
    <p:sldId id="601" r:id="rId93"/>
    <p:sldId id="602" r:id="rId94"/>
    <p:sldId id="603" r:id="rId95"/>
    <p:sldId id="604" r:id="rId96"/>
    <p:sldId id="605" r:id="rId97"/>
    <p:sldId id="606" r:id="rId98"/>
    <p:sldId id="607" r:id="rId99"/>
    <p:sldId id="608" r:id="rId100"/>
    <p:sldId id="609" r:id="rId101"/>
    <p:sldId id="610" r:id="rId102"/>
    <p:sldId id="612" r:id="rId103"/>
    <p:sldId id="611" r:id="rId104"/>
    <p:sldId id="282" r:id="rId105"/>
  </p:sldIdLst>
  <p:sldSz cx="9144000" cy="6858000" type="screen4x3"/>
  <p:notesSz cx="6864350" cy="9994900"/>
  <p:defaultTextStyle>
    <a:defPPr>
      <a:defRPr lang="hu-HU"/>
    </a:defPPr>
    <a:lvl1pPr algn="l" rtl="0" fontAlgn="base">
      <a:spcBef>
        <a:spcPct val="0"/>
      </a:spcBef>
      <a:spcAft>
        <a:spcPct val="0"/>
      </a:spcAft>
      <a:defRPr sz="24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24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24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24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2400" kern="1200">
        <a:solidFill>
          <a:schemeClr val="tx1"/>
        </a:solidFill>
        <a:latin typeface="Arial" pitchFamily="34" charset="0"/>
        <a:ea typeface="+mn-ea"/>
        <a:cs typeface="Arial" pitchFamily="34" charset="0"/>
      </a:defRPr>
    </a:lvl5pPr>
    <a:lvl6pPr marL="2286000" algn="l" defTabSz="914400" rtl="0" eaLnBrk="1" latinLnBrk="0" hangingPunct="1">
      <a:defRPr sz="2400" kern="1200">
        <a:solidFill>
          <a:schemeClr val="tx1"/>
        </a:solidFill>
        <a:latin typeface="Arial" pitchFamily="34" charset="0"/>
        <a:ea typeface="+mn-ea"/>
        <a:cs typeface="Arial" pitchFamily="34" charset="0"/>
      </a:defRPr>
    </a:lvl6pPr>
    <a:lvl7pPr marL="2743200" algn="l" defTabSz="914400" rtl="0" eaLnBrk="1" latinLnBrk="0" hangingPunct="1">
      <a:defRPr sz="2400" kern="1200">
        <a:solidFill>
          <a:schemeClr val="tx1"/>
        </a:solidFill>
        <a:latin typeface="Arial" pitchFamily="34" charset="0"/>
        <a:ea typeface="+mn-ea"/>
        <a:cs typeface="Arial" pitchFamily="34" charset="0"/>
      </a:defRPr>
    </a:lvl7pPr>
    <a:lvl8pPr marL="3200400" algn="l" defTabSz="914400" rtl="0" eaLnBrk="1" latinLnBrk="0" hangingPunct="1">
      <a:defRPr sz="2400" kern="1200">
        <a:solidFill>
          <a:schemeClr val="tx1"/>
        </a:solidFill>
        <a:latin typeface="Arial" pitchFamily="34" charset="0"/>
        <a:ea typeface="+mn-ea"/>
        <a:cs typeface="Arial" pitchFamily="34" charset="0"/>
      </a:defRPr>
    </a:lvl8pPr>
    <a:lvl9pPr marL="3657600" algn="l" defTabSz="914400" rtl="0" eaLnBrk="1" latinLnBrk="0" hangingPunct="1">
      <a:defRPr sz="2400"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49">
          <p15:clr>
            <a:srgbClr val="A4A3A4"/>
          </p15:clr>
        </p15:guide>
        <p15:guide id="2" pos="216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B2935"/>
    <a:srgbClr val="24222A"/>
    <a:srgbClr val="B23016"/>
    <a:srgbClr val="E0DDF7"/>
    <a:srgbClr val="9C92E6"/>
    <a:srgbClr val="701E0E"/>
    <a:srgbClr val="FA7032"/>
    <a:srgbClr val="C7C1F1"/>
    <a:srgbClr val="004568"/>
    <a:srgbClr val="FC98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237" autoAdjust="0"/>
    <p:restoredTop sz="94100" autoAdjust="0"/>
  </p:normalViewPr>
  <p:slideViewPr>
    <p:cSldViewPr>
      <p:cViewPr varScale="1">
        <p:scale>
          <a:sx n="96" d="100"/>
          <a:sy n="96" d="100"/>
        </p:scale>
        <p:origin x="1060" y="40"/>
      </p:cViewPr>
      <p:guideLst>
        <p:guide orient="horz" pos="2160"/>
        <p:guide pos="2880"/>
      </p:guideLst>
    </p:cSldViewPr>
  </p:slideViewPr>
  <p:outlineViewPr>
    <p:cViewPr>
      <p:scale>
        <a:sx n="33" d="100"/>
        <a:sy n="33" d="100"/>
      </p:scale>
      <p:origin x="0" y="-15103"/>
    </p:cViewPr>
  </p:outlineViewPr>
  <p:notesTextViewPr>
    <p:cViewPr>
      <p:scale>
        <a:sx n="100" d="100"/>
        <a:sy n="100" d="100"/>
      </p:scale>
      <p:origin x="0" y="0"/>
    </p:cViewPr>
  </p:notesTextViewPr>
  <p:sorterViewPr>
    <p:cViewPr>
      <p:scale>
        <a:sx n="75" d="100"/>
        <a:sy n="75" d="100"/>
      </p:scale>
      <p:origin x="0" y="3042"/>
    </p:cViewPr>
  </p:sorterViewPr>
  <p:notesViewPr>
    <p:cSldViewPr>
      <p:cViewPr>
        <p:scale>
          <a:sx n="130" d="100"/>
          <a:sy n="130" d="100"/>
        </p:scale>
        <p:origin x="766" y="-840"/>
      </p:cViewPr>
      <p:guideLst>
        <p:guide orient="horz" pos="3149"/>
        <p:guide pos="2163"/>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07" Type="http://schemas.openxmlformats.org/officeDocument/2006/relationships/presProps" Target="presProps.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viewProps" Target="viewProps.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notesMaster" Target="notesMasters/notesMaster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theme" Target="theme/theme1.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tableStyles" Target="tableStyles.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emf"/></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7-02T18:16:57.667"/>
    </inkml:context>
    <inkml:brush xml:id="br0">
      <inkml:brushProperty name="width" value="0.03175" units="cm"/>
      <inkml:brushProperty name="height" value="0.03175" units="cm"/>
      <inkml:brushProperty name="color" value="#ED1C24"/>
      <inkml:brushProperty name="ignorePressure" value="1"/>
    </inkml:brush>
  </inkml:definitions>
  <inkml:traceGroup>
    <inkml:annotationXML>
      <emma:emma xmlns:emma="http://www.w3.org/2003/04/emma" version="1.0">
        <emma:interpretation id="{60C19F44-5DC5-490C-8A8E-CD55E24C005B}" emma:medium="tactile" emma:mode="ink">
          <msink:context xmlns:msink="http://schemas.microsoft.com/ink/2010/main" type="inkDrawing" rotatedBoundingBox="17970,13366 19474,13681 19334,14350 17830,14035" hotPoints="19359,13782 19249,14272 17933,13977 18043,13487" semanticType="enclosure" shapeName="Rectangle"/>
        </emma:interpretation>
      </emma:emma>
    </inkml:annotationXML>
    <inkml:trace contextRef="#ctx0" brushRef="#br0">42782 20803,'-6'0,"-3"-3,-6-1,-4-2,-1 0,-2 1,-1-2,-1 0,1 3,1 0,-1 2,0 1,0-5,0-1,-1 1,1-2,2 0,-2-3,2 0,-2-1,0 2,-1-3,1 0,4 6,3 4,4 5,-2 2,0 6,1 4,-1-1,0 4,1-2,2-1,-2-2,1-1,-1-2,3 3,0-1,2 1,2 3,2 2,-4-2,0 2,1 1,-1-3,1-1,1 3,3 0,1 4,1-1,-5-2,-1-2,0 1,2 2,2 1,0 2,2 1,3-3,2-2,2-4,6-2,4-3,1 3,4-1,1-3,1 1,6 4,1-1,-1-1,-1-4,2-2,2-3,-3-1,-2 0,-2-2,-2 1,1-1,-1 1,1-1,4 1,1 0,-3 0,3 0,2 0,-2 0,0 0,-3 0,0 0,-2 0,-3 0,1 3,0 0,1 1,-1-1,-1-1,1-1,0-1,1 6,0 1,0 0,0-2,-1-1,1-2,-2 0,3 1,-2 0,5 1,2-2,0 0,-3-2,0 1,-3-1,2 5,-2 3,0-2,1 0,-3-2,1-5,-3-4,-2-7,1-4,-2-5,-1-1,-4 0,-3-1,-3 0,-2-2,-2 2,-1-1,-1 0,0 3,-5-2,-4 4,-6 2,-3 4,-1-1,-8-1,-2 3,2-3,0 1,2 1,0 2,2 4,-1 2,2-1,2 2,-2-5,2-1,-2 2,-5-1,0-4,-1 0,2 0,2-4,1 1,1 2,0 1,0-1,-1 1,4 1,2 2,2 2,-2 1,0 1,-4-4,2 0,-3 1,-1 0,3 2,-2 1,1 2,-1 2,2 1</inkml:trace>
  </inkml:traceGroup>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7-02T18:17:10.687"/>
    </inkml:context>
    <inkml:brush xml:id="br0">
      <inkml:brushProperty name="width" value="0.03175" units="cm"/>
      <inkml:brushProperty name="height" value="0.03175" units="cm"/>
      <inkml:brushProperty name="color" value="#ED1C24"/>
      <inkml:brushProperty name="ignorePressure" value="1"/>
    </inkml:brush>
  </inkml:definitions>
  <inkml:traceGroup>
    <inkml:annotationXML>
      <emma:emma xmlns:emma="http://www.w3.org/2003/04/emma" version="1.0">
        <emma:interpretation id="{51CBA533-8EBC-4B9C-8B23-63D183D45604}" emma:medium="tactile" emma:mode="ink">
          <msink:context xmlns:msink="http://schemas.microsoft.com/ink/2010/main" type="inkDrawing" rotatedBoundingBox="17891,5054 19446,5230 19386,5763 17831,5588" hotPoints="19612,5509 18685,5696 17796,5372 18724,5184" semanticType="enclosure" shapeName="Ellipse"/>
        </emma:interpretation>
      </emma:emma>
    </inkml:annotationXML>
    <inkml:trace contextRef="#ctx0" brushRef="#br0">42625 8310,'-6'0,"-4"0,-6 0,-2-2,-2-2,-3 1,1 0,-2 1,0 1,-1-3,2 0,1 1,-1 0,-4 1,-1-4,0-2,1 2,0 0,2 2,3 2,-1 1,1 0,-1 1,4 3,1 1,5 3,4 5,-2 0,2 2,1 0,0-1,1 2,2 1,2 3,1 2,1 1,1 1,0-1,0 1,1-1,-1 1,6 0,4-4,6-3,3-4,3 2,1-3,0-2,0-3,0-2,1-2,-1-2,1 3,-1 0,-1-1,0 1,0-2,2 0,-2 0,-1-1,1 5,0 2,1 0,0-2,1-1,-1-1,-2-2,2-1,-1 0,1 0,0 0,0 0,1 0,-3-1,2 1,-1 0,1 0,0 0,0 0,0 0,5 3,-2 6,2 2,-2-2,1-2,-3-1,1 0,-1-2,-2 0,0-1,0-1,0-1,1-1,0 0,0 0,-1-1,0 1,0 0,4 0,3 0,-1-1,1 1,-3 0,-5-5,-4-2,-4-3,0 1,-1-3,-3-3,-1 1,-1 0,-2-2,4 1,0 0,-2-2,-1-1,-2 0,-5 2,-4-6,-8-2,-3 0,-5-1,-1 1,-6-4,-2 3,0 1,0 1,-2 0,0 0,4 5,1 5,2 5,1-2,1 1,-1 2,1 2,2 2,-1 2,0 0,0 1,-1 1,-1-1,1 1,1-1,0 0,0 0,-1 0,0 0,-1 0,1 0,2 0,3 3,1 0,0 1,-3-2,3 3,0 0,5-1</inkml:trace>
  </inkml:traceGroup>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7-02T18:17:23.424"/>
    </inkml:context>
    <inkml:brush xml:id="br0">
      <inkml:brushProperty name="width" value="0.03175" units="cm"/>
      <inkml:brushProperty name="height" value="0.03175" units="cm"/>
      <inkml:brushProperty name="color" value="#ED1C24"/>
      <inkml:brushProperty name="ignorePressure" value="1"/>
    </inkml:brush>
  </inkml:definitions>
  <inkml:traceGroup>
    <inkml:annotationXML>
      <emma:emma xmlns:emma="http://www.w3.org/2003/04/emma" version="1.0">
        <emma:interpretation id="{F4493318-3F1E-4470-BCA0-C2D9A21B4F03}" emma:medium="tactile" emma:mode="ink">
          <msink:context xmlns:msink="http://schemas.microsoft.com/ink/2010/main" type="inkDrawing" rotatedBoundingBox="17958,17196 19579,17375 19517,17934 17896,17754" hotPoints="19678,17661 18684,17857 17735,17503 18729,17306" semanticType="enclosure" shapeName="Ellipse"/>
        </emma:interpretation>
      </emma:emma>
    </inkml:annotationXML>
    <inkml:trace contextRef="#ctx0" brushRef="#br0">42648 26347,'-6'0,"-4"-5,-3-3,-5 1,-2 2,-3 1,0 4,1 2,-2 2,2-2,-2 0,1 0,-1-1,1-1,1 1,0-1,0 0,-2-1,5 4,1 0,-1 6,0 1,4 2,0-2,4 0,-2 0,2 2,1 2,4 4,2 2,2 3,2 0,0-2,0 3,1-2,0 2,-1-3,0 4,0-2,3-4,1-3,2-4,3 1,5 2,4-2,3 1,1 2,3-1,-1-5,-2 3,1-2,0-2,0 0,0-2,1-2,-1-2,-1-1,0-1,0-1,1 0,0 0,-2-1,4 1,3-1,0 1,-1 0,0 0,-1 0,4 0,-1 0,-2 0,-1 0,4 0,-1 0,0 0,2 0,1 3,-2 0,4 1,-3-1,-3-1,-1 4,-2 2,-1-1,-1-1,1-2,-1-2,-2-1,1 0,0-2,1 1,-1 0,2-1,0-1,-3-2,2-2,-2-1,2 2,0-2,1 1,-3-5,-3-2,-2 1,-3-4,1 2,-1 0,-1 3,3-3,0-1,-1 2,-3 0,-2-3,-1 2,-2 0,-1-3,-2-2,-2-2,0 1,-1-1,0-2,-4 1,-5 4,-4 0,-6 2,-2 2,0 3,-2 3,-5 4,-1 2,-3 1,-2 1,3 1,0-1,4 1,-3-1,-1 1,2-1,4 0,-1 0,-2 0,-1 0,0 0,3 0,2 0,0 0,2 0,-2 0,2 0,-2 0,1 0,2 0,-1 0,0 0,0-6,-1-1,-1 0,1 2,2 1,-2-1,1 0,-1 1,1 1,-2 2,0 0,3 0,-2 1,1 1,-1-1,1 0,1 0,-2 0,1 0,4 0</inkml:trace>
  </inkml:traceGroup>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7-02T18:17:47.449"/>
    </inkml:context>
    <inkml:brush xml:id="br0">
      <inkml:brushProperty name="width" value="0.03175" units="cm"/>
      <inkml:brushProperty name="height" value="0.03175" units="cm"/>
      <inkml:brushProperty name="color" value="#ED1C24"/>
      <inkml:brushProperty name="ignorePressure" value="1"/>
    </inkml:brush>
  </inkml:definitions>
  <inkml:traceGroup>
    <inkml:annotationXML>
      <emma:emma xmlns:emma="http://www.w3.org/2003/04/emma" version="1.0">
        <emma:interpretation id="{57BB8723-618E-42DA-A57D-701799B43213}" emma:medium="tactile" emma:mode="ink">
          <msink:context xmlns:msink="http://schemas.microsoft.com/ink/2010/main" type="inkDrawing" rotatedBoundingBox="13466,13297 18021,13612 17962,14465 13407,14150" hotPoints="18113,14011 15475,14280 12867,13801 15505,13532" semanticType="enclosure" shapeName="Ellipse"/>
        </emma:interpretation>
      </emma:emma>
    </inkml:annotationXML>
    <inkml:trace contextRef="#ctx0" brushRef="#br0">36044 20773,'-2'-6,"-7"-1,-4-2,-6-1,-2 3,0 2,-2 2,1 1,-3 1,2 1,-2 1,2-1,1 1,-1-1,2 0,-3 0,2 0,0 0,0 0,1 0,-2 0,0 0,-1 0,1 0,4 6,5 4,3 0,-3-1,2 3,0-1,1 1,-2-1,1-1,3 4,-1-1,3 1,1 3,3 1,1 3,-5-2,0-1,1-2,1 3,1 0,2 2,4 1,1-1,3 1,1 0,4 1,3-3,5-2,1-5,0 2,3-2,0-4,0-3,1-2,3 0,3 0,4-1,-1 0,2-2,6 5,4 2,-3-2,-2 0,-7-2,0-2,-3-1,-2-1,-2 0,0 0,-2 0,0-1,-2 1,0 0,0 0,-1 0,2 0,-1 2,2 2,0 5,-3 1,2-1,-2-3,5-1,3 0,-1 0,4-1,3-1,7 4,0 1,-1-1,3-2,-2 2,0-1,1-2,-4-1,-3 4,0 1,-3 0,1-3,-1-1,4 1,2-1,3 0,3-1,4-2,2 0,1 0,-1 4,-4 2,-1-1,-6 0,-2-2,4-2,2-1,1 5,3 1,-3 0,5 1,2-1,1-1,-2-2,0-2,1-1,0 0,0-1,-2-1,0 1,-4-1,-2 1,1 0,0 0,-3 0,-5 0,0 0,-3 0,3 0,-3 0,1 0,2 0,3 0,1 0,1 0,1 0,-1 0,-5 0,-5 0,-2 0,1 0,-3 0,0 0,-3 0,0 0,-1 0,-3 0,2 0,-2-6,2-1,-1 0,-1 2,1 1,0 2,1-2,0-1,3 2,4-2,-2 0,-2-5,0-1,-2 0,-5-5,0 1,-4 1,-2 1,-2-1,2 1,7 3,-1 1,0 1,-3 0,-2 1,2 2,-2-7,0-1,3 2,-2-3,-1 1,-2 1,-3-5,-4 0,3 1,0-1,-1 0,-2-1,-1-2,-8 2,-8 2,-4 3,-6 5,-1 2,-5 3,-3 2,1 1,3 1,-2 0,-7-1,0-4,-2-3,0 0,-2 2,4 1,4 1,4-1,2 0,-1 1,-2-2,1-1,0 2,2 1,-2 1,0-5,0 0,2 0,0 1,2 0,-1 0,2-4,1 0,0-2,0-3,-1 0,1 3,1 4,-1-6,0 0,-1 3,0 3,-3 2,-4 1,2 0,-1-4,-3-1,1 2,3 2,1 2,3 1,-1 0,2-1,-4 0,-2 2,-4-5,0-1,0 1,-1 1,1 2,-1 0,0-1,-3 1,2 1,5-4,2-1,3 1,-3 1,-1 3,-5 0,2 3,-8-4,0 1,2 0,-1 1,4 0,-1 1,1 0,3 1,2 0,5 0,2 0,-3 0,-2 1,1-1,0 0,1 0,0 0,-3 0,0 0,2 0,1 0,2 0,-1 0,-4 0,1 0,-1 0,-4 0,2 0,-3 0,0 0,-3 0,-3 0,-3 0,-2 0,1 0,-3 0,2 0,-1 0,6 0,4 0,0 0,3 0,3 0,2 0,4 0,1 0,2 0,-2 0,1 5,-1 2,0 0,2-1,-2-2,2-2,-3 0,2-2,-2 0,1 0,1 0,0-1,0 1,-1 0,3-1</inkml:trace>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1"/>
            <a:ext cx="2974552" cy="499746"/>
          </a:xfrm>
          <a:prstGeom prst="rect">
            <a:avLst/>
          </a:prstGeom>
        </p:spPr>
        <p:txBody>
          <a:bodyPr vert="horz" lIns="92926" tIns="46463" rIns="92926" bIns="46463" rtlCol="0"/>
          <a:lstStyle>
            <a:lvl1pPr algn="l" fontAlgn="auto">
              <a:spcBef>
                <a:spcPts val="0"/>
              </a:spcBef>
              <a:spcAft>
                <a:spcPts val="0"/>
              </a:spcAft>
              <a:defRPr sz="1200">
                <a:latin typeface="+mn-lt"/>
                <a:cs typeface="+mn-cs"/>
              </a:defRPr>
            </a:lvl1pPr>
          </a:lstStyle>
          <a:p>
            <a:pPr>
              <a:defRPr/>
            </a:pPr>
            <a:endParaRPr lang="en-GB"/>
          </a:p>
        </p:txBody>
      </p:sp>
      <p:sp>
        <p:nvSpPr>
          <p:cNvPr id="3" name="Dátum helye 2"/>
          <p:cNvSpPr>
            <a:spLocks noGrp="1"/>
          </p:cNvSpPr>
          <p:nvPr>
            <p:ph type="dt" idx="1"/>
          </p:nvPr>
        </p:nvSpPr>
        <p:spPr>
          <a:xfrm>
            <a:off x="3888210" y="1"/>
            <a:ext cx="2974552" cy="499746"/>
          </a:xfrm>
          <a:prstGeom prst="rect">
            <a:avLst/>
          </a:prstGeom>
        </p:spPr>
        <p:txBody>
          <a:bodyPr vert="horz" lIns="92926" tIns="46463" rIns="92926" bIns="46463" rtlCol="0"/>
          <a:lstStyle>
            <a:lvl1pPr algn="r" fontAlgn="auto">
              <a:spcBef>
                <a:spcPts val="0"/>
              </a:spcBef>
              <a:spcAft>
                <a:spcPts val="0"/>
              </a:spcAft>
              <a:defRPr sz="1200">
                <a:latin typeface="+mn-lt"/>
                <a:cs typeface="+mn-cs"/>
              </a:defRPr>
            </a:lvl1pPr>
          </a:lstStyle>
          <a:p>
            <a:pPr>
              <a:defRPr/>
            </a:pPr>
            <a:fld id="{727CD8E8-4D49-4ABC-BF66-2A2C25F9043F}" type="datetimeFigureOut">
              <a:rPr lang="hu-HU"/>
              <a:pPr>
                <a:defRPr/>
              </a:pPr>
              <a:t>2018.07.05.</a:t>
            </a:fld>
            <a:endParaRPr lang="en-GB"/>
          </a:p>
        </p:txBody>
      </p:sp>
      <p:sp>
        <p:nvSpPr>
          <p:cNvPr id="4" name="Diakép helye 3"/>
          <p:cNvSpPr>
            <a:spLocks noGrp="1" noRot="1" noChangeAspect="1"/>
          </p:cNvSpPr>
          <p:nvPr>
            <p:ph type="sldImg" idx="2"/>
          </p:nvPr>
        </p:nvSpPr>
        <p:spPr>
          <a:xfrm>
            <a:off x="933450" y="749300"/>
            <a:ext cx="4997450" cy="3748088"/>
          </a:xfrm>
          <a:prstGeom prst="rect">
            <a:avLst/>
          </a:prstGeom>
          <a:noFill/>
          <a:ln w="12700">
            <a:solidFill>
              <a:prstClr val="black"/>
            </a:solidFill>
          </a:ln>
        </p:spPr>
        <p:txBody>
          <a:bodyPr vert="horz" lIns="92926" tIns="46463" rIns="92926" bIns="46463" rtlCol="0" anchor="ctr"/>
          <a:lstStyle/>
          <a:p>
            <a:pPr lvl="0"/>
            <a:endParaRPr lang="en-GB" noProof="0"/>
          </a:p>
        </p:txBody>
      </p:sp>
      <p:sp>
        <p:nvSpPr>
          <p:cNvPr id="5" name="Jegyzetek helye 4"/>
          <p:cNvSpPr>
            <a:spLocks noGrp="1"/>
          </p:cNvSpPr>
          <p:nvPr>
            <p:ph type="body" sz="quarter" idx="3"/>
          </p:nvPr>
        </p:nvSpPr>
        <p:spPr>
          <a:xfrm>
            <a:off x="686435" y="4748382"/>
            <a:ext cx="5491480" cy="4497704"/>
          </a:xfrm>
          <a:prstGeom prst="rect">
            <a:avLst/>
          </a:prstGeom>
        </p:spPr>
        <p:txBody>
          <a:bodyPr vert="horz" lIns="92926" tIns="46463" rIns="92926" bIns="46463" rtlCol="0">
            <a:normAutofit/>
          </a:bodyPr>
          <a:lstStyle/>
          <a:p>
            <a:pPr lvl="0"/>
            <a:r>
              <a:rPr lang="hu-HU" noProof="0"/>
              <a:t>Mintaszöveg szerkesztése</a:t>
            </a:r>
          </a:p>
          <a:p>
            <a:pPr lvl="1"/>
            <a:r>
              <a:rPr lang="hu-HU" noProof="0"/>
              <a:t>Második szint</a:t>
            </a:r>
          </a:p>
          <a:p>
            <a:pPr lvl="2"/>
            <a:r>
              <a:rPr lang="hu-HU" noProof="0"/>
              <a:t>Harmadik szint</a:t>
            </a:r>
          </a:p>
          <a:p>
            <a:pPr lvl="3"/>
            <a:r>
              <a:rPr lang="hu-HU" noProof="0"/>
              <a:t>Negyedik szint</a:t>
            </a:r>
          </a:p>
          <a:p>
            <a:pPr lvl="4"/>
            <a:r>
              <a:rPr lang="hu-HU" noProof="0"/>
              <a:t>Ötödik szint</a:t>
            </a:r>
            <a:endParaRPr lang="en-GB" noProof="0"/>
          </a:p>
        </p:txBody>
      </p:sp>
      <p:sp>
        <p:nvSpPr>
          <p:cNvPr id="6" name="Élőláb helye 5"/>
          <p:cNvSpPr>
            <a:spLocks noGrp="1"/>
          </p:cNvSpPr>
          <p:nvPr>
            <p:ph type="ftr" sz="quarter" idx="4"/>
          </p:nvPr>
        </p:nvSpPr>
        <p:spPr>
          <a:xfrm>
            <a:off x="0" y="9493549"/>
            <a:ext cx="2974552" cy="499746"/>
          </a:xfrm>
          <a:prstGeom prst="rect">
            <a:avLst/>
          </a:prstGeom>
        </p:spPr>
        <p:txBody>
          <a:bodyPr vert="horz" lIns="92926" tIns="46463" rIns="92926" bIns="46463" rtlCol="0" anchor="b"/>
          <a:lstStyle>
            <a:lvl1pPr algn="l" fontAlgn="auto">
              <a:spcBef>
                <a:spcPts val="0"/>
              </a:spcBef>
              <a:spcAft>
                <a:spcPts val="0"/>
              </a:spcAft>
              <a:defRPr sz="1200">
                <a:latin typeface="+mn-lt"/>
                <a:cs typeface="+mn-cs"/>
              </a:defRPr>
            </a:lvl1pPr>
          </a:lstStyle>
          <a:p>
            <a:pPr>
              <a:defRPr/>
            </a:pPr>
            <a:endParaRPr lang="en-GB"/>
          </a:p>
        </p:txBody>
      </p:sp>
      <p:sp>
        <p:nvSpPr>
          <p:cNvPr id="7" name="Dia számának helye 6"/>
          <p:cNvSpPr>
            <a:spLocks noGrp="1"/>
          </p:cNvSpPr>
          <p:nvPr>
            <p:ph type="sldNum" sz="quarter" idx="5"/>
          </p:nvPr>
        </p:nvSpPr>
        <p:spPr>
          <a:xfrm>
            <a:off x="3888210" y="9493549"/>
            <a:ext cx="2974552" cy="499746"/>
          </a:xfrm>
          <a:prstGeom prst="rect">
            <a:avLst/>
          </a:prstGeom>
        </p:spPr>
        <p:txBody>
          <a:bodyPr vert="horz" lIns="92926" tIns="46463" rIns="92926" bIns="46463" rtlCol="0" anchor="b"/>
          <a:lstStyle>
            <a:lvl1pPr algn="r" fontAlgn="auto">
              <a:spcBef>
                <a:spcPts val="0"/>
              </a:spcBef>
              <a:spcAft>
                <a:spcPts val="0"/>
              </a:spcAft>
              <a:defRPr sz="1200">
                <a:latin typeface="+mn-lt"/>
                <a:cs typeface="+mn-cs"/>
              </a:defRPr>
            </a:lvl1pPr>
          </a:lstStyle>
          <a:p>
            <a:pPr>
              <a:defRPr/>
            </a:pPr>
            <a:fld id="{EC46C1CA-5E93-4E5E-86FE-5B501C9D4CC7}" type="slidenum">
              <a:rPr lang="en-GB"/>
              <a:pPr>
                <a:defRPr/>
              </a:pPr>
              <a:t>‹#›</a:t>
            </a:fld>
            <a:endParaRPr lang="en-GB"/>
          </a:p>
        </p:txBody>
      </p:sp>
    </p:spTree>
    <p:extLst>
      <p:ext uri="{BB962C8B-B14F-4D97-AF65-F5344CB8AC3E}">
        <p14:creationId xmlns:p14="http://schemas.microsoft.com/office/powerpoint/2010/main" val="4301478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oleObject" Target="../embeddings/oleObject1.bin"/></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eur-lex.europa.eu/legal-content/EN/TXT/PDF/?uri=CELEX:02009R0810-20160412&amp;qid=1530612762772&amp;from=EN"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eur-lex.europa.eu/legal-content/EN/TXT/PDF/?uri=CELEX:02016R0399-20170407&amp;qid=1530610080064&amp;from=EN"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europa.eu/european-union/about-eu/agencies/frontex_en"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ec.europa.eu/eurostat/statistics-explained/index.php?title=Migration_and_migrant_population_statistics&amp;oldid=216019"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3" Type="http://schemas.openxmlformats.org/officeDocument/2006/relationships/hyperlink" Target="http://eur-lex.europa.eu/legal-content/EN/TXT/PDF/?uri=CELEX:02000A1215(01)-20170101&amp;from=EN" TargetMode="External"/><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3" Type="http://schemas.openxmlformats.org/officeDocument/2006/relationships/slide" Target="../slides/slide93.xml"/><Relationship Id="rId2" Type="http://schemas.openxmlformats.org/officeDocument/2006/relationships/notesMaster" Target="../notesMasters/notesMaster1.xml"/><Relationship Id="rId1" Type="http://schemas.openxmlformats.org/officeDocument/2006/relationships/vmlDrawing" Target="../drawings/vmlDrawing2.vml"/><Relationship Id="rId6" Type="http://schemas.openxmlformats.org/officeDocument/2006/relationships/image" Target="../media/image22.emf"/><Relationship Id="rId5" Type="http://schemas.openxmlformats.org/officeDocument/2006/relationships/package" Target="../embeddings/Microsoft_PowerPoint_Slide1.sldx"/><Relationship Id="rId4" Type="http://schemas.openxmlformats.org/officeDocument/2006/relationships/oleObject" Target="../embeddings/oleObject2.bin"/></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Diakép helye 1"/>
          <p:cNvSpPr>
            <a:spLocks noGrp="1" noRot="1" noChangeAspect="1" noTextEdit="1"/>
          </p:cNvSpPr>
          <p:nvPr>
            <p:ph type="sldImg"/>
          </p:nvPr>
        </p:nvSpPr>
        <p:spPr bwMode="auto">
          <a:noFill/>
          <a:ln>
            <a:solidFill>
              <a:srgbClr val="000000"/>
            </a:solidFill>
            <a:miter lim="800000"/>
            <a:headEnd/>
            <a:tailEnd/>
          </a:ln>
        </p:spPr>
      </p:sp>
      <p:sp>
        <p:nvSpPr>
          <p:cNvPr id="66563" name="Jegyzetek hely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a:p>
        </p:txBody>
      </p:sp>
      <p:sp>
        <p:nvSpPr>
          <p:cNvPr id="23556" name="Dia számának hely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6F100EC-65D7-41ED-83D9-7910FA4EE7CE}" type="slidenum">
              <a:rPr lang="en-GB" smtClean="0"/>
              <a:pPr fontAlgn="base">
                <a:spcBef>
                  <a:spcPct val="0"/>
                </a:spcBef>
                <a:spcAft>
                  <a:spcPct val="0"/>
                </a:spcAft>
                <a:defRPr/>
              </a:pPr>
              <a:t>1</a:t>
            </a:fld>
            <a:endParaRPr lang="en-GB" dirty="0"/>
          </a:p>
        </p:txBody>
      </p:sp>
    </p:spTree>
    <p:extLst>
      <p:ext uri="{BB962C8B-B14F-4D97-AF65-F5344CB8AC3E}">
        <p14:creationId xmlns:p14="http://schemas.microsoft.com/office/powerpoint/2010/main" val="24540704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456DD88-BD48-4C93-A6C2-6E7F6FE7E233}" type="slidenum">
              <a:rPr lang="hu-HU">
                <a:solidFill>
                  <a:prstClr val="black"/>
                </a:solidFill>
              </a:rPr>
              <a:pPr>
                <a:defRPr/>
              </a:pPr>
              <a:t>14</a:t>
            </a:fld>
            <a:endParaRPr lang="hu-HU">
              <a:solidFill>
                <a:prstClr val="black"/>
              </a:solidFill>
            </a:endParaRPr>
          </a:p>
        </p:txBody>
      </p:sp>
      <p:sp>
        <p:nvSpPr>
          <p:cNvPr id="61443" name="Rectangle 2"/>
          <p:cNvSpPr>
            <a:spLocks noGrp="1" noRot="1" noChangeAspect="1" noChangeArrowheads="1" noTextEdit="1"/>
          </p:cNvSpPr>
          <p:nvPr>
            <p:ph type="sldImg"/>
          </p:nvPr>
        </p:nvSpPr>
        <p:spPr bwMode="auto">
          <a:xfrm>
            <a:off x="931863" y="749300"/>
            <a:ext cx="5000625" cy="3749675"/>
          </a:xfrm>
          <a:noFill/>
          <a:ln>
            <a:solidFill>
              <a:srgbClr val="000000"/>
            </a:solidFill>
            <a:miter lim="800000"/>
            <a:headEnd/>
            <a:tailEnd/>
          </a:ln>
        </p:spPr>
      </p:sp>
      <p:sp>
        <p:nvSpPr>
          <p:cNvPr id="61444" name="Rectangle 3"/>
          <p:cNvSpPr>
            <a:spLocks noGrp="1" noChangeArrowheads="1"/>
          </p:cNvSpPr>
          <p:nvPr>
            <p:ph type="body" idx="1"/>
          </p:nvPr>
        </p:nvSpPr>
        <p:spPr bwMode="auto">
          <a:xfrm>
            <a:off x="915247" y="4748292"/>
            <a:ext cx="5033857" cy="4497535"/>
          </a:xfrm>
          <a:noFill/>
        </p:spPr>
        <p:txBody>
          <a:bodyPr wrap="square" numCol="1" anchor="t" anchorCtr="0" compatLnSpc="1">
            <a:prstTxWarp prst="textNoShape">
              <a:avLst/>
            </a:prstTxWarp>
          </a:bodyPr>
          <a:lstStyle/>
          <a:p>
            <a:endParaRPr lang="en-GB"/>
          </a:p>
        </p:txBody>
      </p:sp>
    </p:spTree>
    <p:extLst>
      <p:ext uri="{BB962C8B-B14F-4D97-AF65-F5344CB8AC3E}">
        <p14:creationId xmlns:p14="http://schemas.microsoft.com/office/powerpoint/2010/main" val="14190928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524D9BE-DEC6-49E0-A94D-350E7768AA06}" type="slidenum">
              <a:rPr lang="hu-HU">
                <a:solidFill>
                  <a:prstClr val="black"/>
                </a:solidFill>
              </a:rPr>
              <a:pPr>
                <a:defRPr/>
              </a:pPr>
              <a:t>15</a:t>
            </a:fld>
            <a:endParaRPr lang="hu-HU">
              <a:solidFill>
                <a:prstClr val="black"/>
              </a:solidFill>
            </a:endParaRPr>
          </a:p>
        </p:txBody>
      </p:sp>
      <p:sp>
        <p:nvSpPr>
          <p:cNvPr id="62467" name="Rectangle 2"/>
          <p:cNvSpPr>
            <a:spLocks noGrp="1" noRot="1" noChangeAspect="1" noChangeArrowheads="1" noTextEdit="1"/>
          </p:cNvSpPr>
          <p:nvPr>
            <p:ph type="sldImg"/>
          </p:nvPr>
        </p:nvSpPr>
        <p:spPr bwMode="auto">
          <a:xfrm>
            <a:off x="931863" y="749300"/>
            <a:ext cx="5000625" cy="3749675"/>
          </a:xfrm>
          <a:noFill/>
          <a:ln>
            <a:solidFill>
              <a:srgbClr val="000000"/>
            </a:solidFill>
            <a:miter lim="800000"/>
            <a:headEnd/>
            <a:tailEnd/>
          </a:ln>
        </p:spPr>
      </p:sp>
      <p:sp>
        <p:nvSpPr>
          <p:cNvPr id="62468" name="Rectangle 3"/>
          <p:cNvSpPr>
            <a:spLocks noGrp="1" noChangeArrowheads="1"/>
          </p:cNvSpPr>
          <p:nvPr>
            <p:ph type="body" idx="1"/>
          </p:nvPr>
        </p:nvSpPr>
        <p:spPr bwMode="auto">
          <a:xfrm>
            <a:off x="915247" y="4748292"/>
            <a:ext cx="5033857" cy="4497535"/>
          </a:xfrm>
          <a:noFill/>
        </p:spPr>
        <p:txBody>
          <a:bodyPr wrap="square" numCol="1" anchor="t" anchorCtr="0" compatLnSpc="1">
            <a:prstTxWarp prst="textNoShape">
              <a:avLst/>
            </a:prstTxWarp>
          </a:bodyPr>
          <a:lstStyle/>
          <a:p>
            <a:endParaRPr lang="en-GB"/>
          </a:p>
        </p:txBody>
      </p:sp>
    </p:spTree>
    <p:extLst>
      <p:ext uri="{BB962C8B-B14F-4D97-AF65-F5344CB8AC3E}">
        <p14:creationId xmlns:p14="http://schemas.microsoft.com/office/powerpoint/2010/main" val="23343875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ln/>
        </p:spPr>
      </p:sp>
      <p:graphicFrame>
        <p:nvGraphicFramePr>
          <p:cNvPr id="4" name="Object 2"/>
          <p:cNvGraphicFramePr>
            <a:graphicFrameLocks noChangeAspect="1"/>
          </p:cNvGraphicFramePr>
          <p:nvPr>
            <p:extLst/>
          </p:nvPr>
        </p:nvGraphicFramePr>
        <p:xfrm>
          <a:off x="1298687" y="4876069"/>
          <a:ext cx="3433733" cy="2320845"/>
        </p:xfrm>
        <a:graphic>
          <a:graphicData uri="http://schemas.openxmlformats.org/presentationml/2006/ole">
            <mc:AlternateContent xmlns:mc="http://schemas.openxmlformats.org/markup-compatibility/2006">
              <mc:Choice xmlns:v="urn:schemas-microsoft-com:vml" Requires="v">
                <p:oleObj spid="_x0000_s3149" name="Document" r:id="rId4" imgW="9450045" imgH="6240973" progId="Word.Document.8">
                  <p:embed/>
                </p:oleObj>
              </mc:Choice>
              <mc:Fallback>
                <p:oleObj name="Document" r:id="rId4" imgW="9450045" imgH="6240973" progId="Word.Document.8">
                  <p:embed/>
                  <p:pic>
                    <p:nvPicPr>
                      <p:cNvPr id="4" name="Object 2"/>
                      <p:cNvPicPr>
                        <a:picLocks noChangeAspect="1" noChangeArrowheads="1"/>
                      </p:cNvPicPr>
                      <p:nvPr/>
                    </p:nvPicPr>
                    <p:blipFill>
                      <a:blip r:embed="rId5"/>
                      <a:srcRect/>
                      <a:stretch>
                        <a:fillRect/>
                      </a:stretch>
                    </p:blipFill>
                    <p:spPr bwMode="auto">
                      <a:xfrm>
                        <a:off x="1298687" y="4876069"/>
                        <a:ext cx="3433733" cy="2320845"/>
                      </a:xfrm>
                      <a:prstGeom prst="rect">
                        <a:avLst/>
                      </a:prstGeom>
                    </p:spPr>
                  </p:pic>
                </p:oleObj>
              </mc:Fallback>
            </mc:AlternateContent>
          </a:graphicData>
        </a:graphic>
      </p:graphicFrame>
    </p:spTree>
    <p:extLst>
      <p:ext uri="{BB962C8B-B14F-4D97-AF65-F5344CB8AC3E}">
        <p14:creationId xmlns:p14="http://schemas.microsoft.com/office/powerpoint/2010/main" val="39208719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Diakép helye 1"/>
          <p:cNvSpPr>
            <a:spLocks noGrp="1" noRot="1" noChangeAspect="1" noTextEdit="1"/>
          </p:cNvSpPr>
          <p:nvPr>
            <p:ph type="sldImg"/>
          </p:nvPr>
        </p:nvSpPr>
        <p:spPr bwMode="auto">
          <a:noFill/>
          <a:ln>
            <a:solidFill>
              <a:srgbClr val="000000"/>
            </a:solidFill>
            <a:miter lim="800000"/>
            <a:headEnd/>
            <a:tailEnd/>
          </a:ln>
        </p:spPr>
      </p:sp>
      <p:sp>
        <p:nvSpPr>
          <p:cNvPr id="68611" name="Jegyzetek helye 2"/>
          <p:cNvSpPr>
            <a:spLocks noGrp="1"/>
          </p:cNvSpPr>
          <p:nvPr>
            <p:ph type="body" idx="1"/>
          </p:nvPr>
        </p:nvSpPr>
        <p:spPr bwMode="auto">
          <a:noFill/>
        </p:spPr>
        <p:txBody>
          <a:bodyPr wrap="square" numCol="1" anchor="t" anchorCtr="0" compatLnSpc="1">
            <a:prstTxWarp prst="textNoShape">
              <a:avLst/>
            </a:prstTxWarp>
          </a:bodyPr>
          <a:lstStyle/>
          <a:p>
            <a:endParaRPr lang="en-GB"/>
          </a:p>
        </p:txBody>
      </p:sp>
      <p:sp>
        <p:nvSpPr>
          <p:cNvPr id="4" name="Dia számának helye 3"/>
          <p:cNvSpPr>
            <a:spLocks noGrp="1"/>
          </p:cNvSpPr>
          <p:nvPr>
            <p:ph type="sldNum" sz="quarter" idx="5"/>
          </p:nvPr>
        </p:nvSpPr>
        <p:spPr/>
        <p:txBody>
          <a:bodyPr/>
          <a:lstStyle/>
          <a:p>
            <a:pPr>
              <a:defRPr/>
            </a:pPr>
            <a:fld id="{E5778898-8473-45EC-893F-61A863842697}" type="slidenum">
              <a:rPr lang="en-GB" smtClean="0"/>
              <a:pPr>
                <a:defRPr/>
              </a:pPr>
              <a:t>17</a:t>
            </a:fld>
            <a:endParaRPr lang="en-GB"/>
          </a:p>
        </p:txBody>
      </p:sp>
    </p:spTree>
    <p:extLst>
      <p:ext uri="{BB962C8B-B14F-4D97-AF65-F5344CB8AC3E}">
        <p14:creationId xmlns:p14="http://schemas.microsoft.com/office/powerpoint/2010/main" val="40640168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4FF47AA-6F88-46BF-9A7C-5D6B592C11A1}" type="slidenum">
              <a:rPr lang="hu-HU"/>
              <a:pPr>
                <a:defRPr/>
              </a:pPr>
              <a:t>18</a:t>
            </a:fld>
            <a:endParaRPr lang="hu-HU"/>
          </a:p>
        </p:txBody>
      </p:sp>
      <p:sp>
        <p:nvSpPr>
          <p:cNvPr id="71683" name="Rectangle 2"/>
          <p:cNvSpPr>
            <a:spLocks noGrp="1" noRot="1" noChangeAspect="1" noChangeArrowheads="1" noTextEdit="1"/>
          </p:cNvSpPr>
          <p:nvPr>
            <p:ph type="sldImg"/>
          </p:nvPr>
        </p:nvSpPr>
        <p:spPr bwMode="auto">
          <a:xfrm>
            <a:off x="935038" y="749300"/>
            <a:ext cx="4997450" cy="3748088"/>
          </a:xfrm>
          <a:noFill/>
          <a:ln>
            <a:solidFill>
              <a:srgbClr val="000000"/>
            </a:solidFill>
            <a:miter lim="800000"/>
            <a:headEnd/>
            <a:tailEnd/>
          </a:ln>
        </p:spPr>
      </p:sp>
      <p:sp>
        <p:nvSpPr>
          <p:cNvPr id="7168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33518698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83F27D3-FDED-4992-93DA-4AA3056B6C69}" type="slidenum">
              <a:rPr lang="hu-HU"/>
              <a:pPr>
                <a:defRPr/>
              </a:pPr>
              <a:t>19</a:t>
            </a:fld>
            <a:endParaRPr lang="hu-HU"/>
          </a:p>
        </p:txBody>
      </p:sp>
      <p:sp>
        <p:nvSpPr>
          <p:cNvPr id="72707" name="Rectangle 2"/>
          <p:cNvSpPr>
            <a:spLocks noGrp="1" noRot="1" noChangeAspect="1" noChangeArrowheads="1" noTextEdit="1"/>
          </p:cNvSpPr>
          <p:nvPr>
            <p:ph type="sldImg"/>
          </p:nvPr>
        </p:nvSpPr>
        <p:spPr bwMode="auto">
          <a:xfrm>
            <a:off x="935038" y="749300"/>
            <a:ext cx="4997450" cy="3748088"/>
          </a:xfrm>
          <a:noFill/>
          <a:ln>
            <a:solidFill>
              <a:srgbClr val="000000"/>
            </a:solidFill>
            <a:miter lim="800000"/>
            <a:headEnd/>
            <a:tailEnd/>
          </a:ln>
        </p:spPr>
      </p:sp>
      <p:sp>
        <p:nvSpPr>
          <p:cNvPr id="7270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12203259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A7D11E7-86B2-4AED-BEF5-C9038A4CE6A9}" type="slidenum">
              <a:rPr lang="hu-HU"/>
              <a:pPr>
                <a:defRPr/>
              </a:pPr>
              <a:t>20</a:t>
            </a:fld>
            <a:endParaRPr lang="hu-HU"/>
          </a:p>
        </p:txBody>
      </p:sp>
      <p:sp>
        <p:nvSpPr>
          <p:cNvPr id="73731" name="Rectangle 2"/>
          <p:cNvSpPr>
            <a:spLocks noGrp="1" noRot="1" noChangeAspect="1" noChangeArrowheads="1" noTextEdit="1"/>
          </p:cNvSpPr>
          <p:nvPr>
            <p:ph type="sldImg"/>
          </p:nvPr>
        </p:nvSpPr>
        <p:spPr bwMode="auto">
          <a:xfrm>
            <a:off x="935038" y="749300"/>
            <a:ext cx="4997450" cy="3748088"/>
          </a:xfrm>
          <a:noFill/>
          <a:ln>
            <a:solidFill>
              <a:srgbClr val="000000"/>
            </a:solidFill>
            <a:miter lim="800000"/>
            <a:headEnd/>
            <a:tailEnd/>
          </a:ln>
        </p:spPr>
      </p:sp>
      <p:sp>
        <p:nvSpPr>
          <p:cNvPr id="73732"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hu-HU"/>
              <a:t>Chalmers- Davies – Monti’s categories</a:t>
            </a:r>
          </a:p>
          <a:p>
            <a:endParaRPr lang="hu-HU"/>
          </a:p>
          <a:p>
            <a:r>
              <a:rPr lang="hu-HU"/>
              <a:t>Desirable foreigners Worke </a:t>
            </a:r>
            <a:endParaRPr lang="en-US"/>
          </a:p>
        </p:txBody>
      </p:sp>
    </p:spTree>
    <p:extLst>
      <p:ext uri="{BB962C8B-B14F-4D97-AF65-F5344CB8AC3E}">
        <p14:creationId xmlns:p14="http://schemas.microsoft.com/office/powerpoint/2010/main" val="17397468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2048A6C-82A1-4F56-9BC3-E64FC4512271}" type="slidenum">
              <a:rPr lang="hu-HU">
                <a:solidFill>
                  <a:prstClr val="black"/>
                </a:solidFill>
              </a:rPr>
              <a:pPr>
                <a:defRPr/>
              </a:pPr>
              <a:t>21</a:t>
            </a:fld>
            <a:endParaRPr lang="hu-HU">
              <a:solidFill>
                <a:prstClr val="black"/>
              </a:solidFill>
            </a:endParaRPr>
          </a:p>
        </p:txBody>
      </p:sp>
      <p:sp>
        <p:nvSpPr>
          <p:cNvPr id="59395" name="Rectangle 2"/>
          <p:cNvSpPr>
            <a:spLocks noGrp="1" noRot="1" noChangeAspect="1" noChangeArrowheads="1" noTextEdit="1"/>
          </p:cNvSpPr>
          <p:nvPr>
            <p:ph type="sldImg"/>
          </p:nvPr>
        </p:nvSpPr>
        <p:spPr bwMode="auto">
          <a:xfrm>
            <a:off x="933450" y="750888"/>
            <a:ext cx="4999038" cy="3748087"/>
          </a:xfrm>
          <a:noFill/>
          <a:ln>
            <a:solidFill>
              <a:srgbClr val="000000"/>
            </a:solidFill>
            <a:miter lim="800000"/>
            <a:headEnd/>
            <a:tailEnd/>
          </a:ln>
        </p:spPr>
      </p:sp>
      <p:sp>
        <p:nvSpPr>
          <p:cNvPr id="5939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38458816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b="1"/>
              <a:t>REGULATION (EC) No 810/2009 OF THE EUROPEAN PARLIAMENT AND OF THE COUNCIL </a:t>
            </a:r>
            <a:r>
              <a:rPr lang="hu-HU" b="1"/>
              <a:t> </a:t>
            </a:r>
            <a:r>
              <a:rPr lang="en-GB" b="1"/>
              <a:t>of 13 July 2009 </a:t>
            </a:r>
            <a:r>
              <a:rPr lang="hu-HU" b="1"/>
              <a:t> í</a:t>
            </a:r>
            <a:r>
              <a:rPr lang="en-US" b="1"/>
              <a:t>establishing a Community Code on Visas </a:t>
            </a:r>
            <a:endParaRPr lang="en-US"/>
          </a:p>
          <a:p>
            <a:r>
              <a:rPr lang="en-GB" b="1"/>
              <a:t>(Visa Code) </a:t>
            </a:r>
            <a:r>
              <a:rPr lang="hu-HU" b="1"/>
              <a:t> </a:t>
            </a:r>
            <a:r>
              <a:rPr lang="pl-PL"/>
              <a:t>(OJ L 243, 15.9.2009, p. 1)</a:t>
            </a:r>
          </a:p>
          <a:p>
            <a:r>
              <a:rPr lang="pl-PL"/>
              <a:t>As consolidated (last amendment: 2016) </a:t>
            </a:r>
            <a:r>
              <a:rPr lang="pl-PL">
                <a:hlinkClick r:id="rId3"/>
              </a:rPr>
              <a:t>https://eur-lex.europa.eu/legal-content/EN/TXT/PDF/?uri=CELEX:02009R0810-20160412&amp;qid=1530612762772&amp;from=EN</a:t>
            </a:r>
            <a:r>
              <a:rPr lang="pl-PL"/>
              <a:t> </a:t>
            </a:r>
            <a:endParaRPr lang="en-GB"/>
          </a:p>
        </p:txBody>
      </p:sp>
      <p:sp>
        <p:nvSpPr>
          <p:cNvPr id="4" name="Dia számának helye 3"/>
          <p:cNvSpPr>
            <a:spLocks noGrp="1"/>
          </p:cNvSpPr>
          <p:nvPr>
            <p:ph type="sldNum" sz="quarter" idx="10"/>
          </p:nvPr>
        </p:nvSpPr>
        <p:spPr/>
        <p:txBody>
          <a:bodyPr/>
          <a:lstStyle/>
          <a:p>
            <a:pPr>
              <a:defRPr/>
            </a:pPr>
            <a:fld id="{EC46C1CA-5E93-4E5E-86FE-5B501C9D4CC7}" type="slidenum">
              <a:rPr lang="en-GB" smtClean="0"/>
              <a:pPr>
                <a:defRPr/>
              </a:pPr>
              <a:t>22</a:t>
            </a:fld>
            <a:endParaRPr lang="en-GB"/>
          </a:p>
        </p:txBody>
      </p:sp>
    </p:spTree>
    <p:extLst>
      <p:ext uri="{BB962C8B-B14F-4D97-AF65-F5344CB8AC3E}">
        <p14:creationId xmlns:p14="http://schemas.microsoft.com/office/powerpoint/2010/main" val="5164880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a:t>COUNCIL REGULATION (EC) No 539/2001 of 15 March 2001 listing the third countries whose nationals must be in possession of visas when crossing the external borders and those whose nationals are exempt from that requirement (OJ L 81, 21.3.2001, p. 1)</a:t>
            </a:r>
            <a:r>
              <a:rPr lang="hu-HU"/>
              <a:t> Latest consolidated version: 2017 June</a:t>
            </a:r>
            <a:endParaRPr lang="en-GB"/>
          </a:p>
        </p:txBody>
      </p:sp>
      <p:sp>
        <p:nvSpPr>
          <p:cNvPr id="4" name="Dia számának helye 3"/>
          <p:cNvSpPr>
            <a:spLocks noGrp="1"/>
          </p:cNvSpPr>
          <p:nvPr>
            <p:ph type="sldNum" sz="quarter" idx="10"/>
          </p:nvPr>
        </p:nvSpPr>
        <p:spPr/>
        <p:txBody>
          <a:bodyPr/>
          <a:lstStyle/>
          <a:p>
            <a:pPr>
              <a:defRPr/>
            </a:pPr>
            <a:fld id="{EC46C1CA-5E93-4E5E-86FE-5B501C9D4CC7}" type="slidenum">
              <a:rPr lang="en-GB" smtClean="0"/>
              <a:pPr>
                <a:defRPr/>
              </a:pPr>
              <a:t>23</a:t>
            </a:fld>
            <a:endParaRPr lang="en-GB"/>
          </a:p>
        </p:txBody>
      </p:sp>
    </p:spTree>
    <p:extLst>
      <p:ext uri="{BB962C8B-B14F-4D97-AF65-F5344CB8AC3E}">
        <p14:creationId xmlns:p14="http://schemas.microsoft.com/office/powerpoint/2010/main" val="728541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Diakép helye 1"/>
          <p:cNvSpPr>
            <a:spLocks noGrp="1" noRot="1" noChangeAspect="1" noTextEdit="1"/>
          </p:cNvSpPr>
          <p:nvPr>
            <p:ph type="sldImg"/>
          </p:nvPr>
        </p:nvSpPr>
        <p:spPr bwMode="auto">
          <a:noFill/>
          <a:ln>
            <a:solidFill>
              <a:srgbClr val="000000"/>
            </a:solidFill>
            <a:miter lim="800000"/>
            <a:headEnd/>
            <a:tailEnd/>
          </a:ln>
        </p:spPr>
      </p:sp>
      <p:sp>
        <p:nvSpPr>
          <p:cNvPr id="67587" name="Jegyzetek helye 2"/>
          <p:cNvSpPr>
            <a:spLocks noGrp="1"/>
          </p:cNvSpPr>
          <p:nvPr>
            <p:ph type="body" idx="1"/>
          </p:nvPr>
        </p:nvSpPr>
        <p:spPr bwMode="auto">
          <a:noFill/>
        </p:spPr>
        <p:txBody>
          <a:bodyPr wrap="square" numCol="1" anchor="t" anchorCtr="0" compatLnSpc="1">
            <a:prstTxWarp prst="textNoShape">
              <a:avLst/>
            </a:prstTxWarp>
          </a:bodyPr>
          <a:lstStyle/>
          <a:p>
            <a:endParaRPr lang="en-GB" dirty="0"/>
          </a:p>
        </p:txBody>
      </p:sp>
      <p:sp>
        <p:nvSpPr>
          <p:cNvPr id="4" name="Dia számának helye 3"/>
          <p:cNvSpPr>
            <a:spLocks noGrp="1"/>
          </p:cNvSpPr>
          <p:nvPr>
            <p:ph type="sldNum" sz="quarter" idx="5"/>
          </p:nvPr>
        </p:nvSpPr>
        <p:spPr/>
        <p:txBody>
          <a:bodyPr/>
          <a:lstStyle/>
          <a:p>
            <a:pPr>
              <a:defRPr/>
            </a:pPr>
            <a:fld id="{E457FF9F-C788-4C17-98A5-76E57EF1C1A6}" type="slidenum">
              <a:rPr lang="en-GB" smtClean="0"/>
              <a:pPr>
                <a:defRPr/>
              </a:pPr>
              <a:t>2</a:t>
            </a:fld>
            <a:endParaRPr lang="en-GB" dirty="0"/>
          </a:p>
        </p:txBody>
      </p:sp>
    </p:spTree>
    <p:extLst>
      <p:ext uri="{BB962C8B-B14F-4D97-AF65-F5344CB8AC3E}">
        <p14:creationId xmlns:p14="http://schemas.microsoft.com/office/powerpoint/2010/main" val="2547393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933450" y="752475"/>
            <a:ext cx="4997450" cy="3748088"/>
          </a:xfrm>
        </p:spPr>
      </p:sp>
      <p:sp>
        <p:nvSpPr>
          <p:cNvPr id="3" name="Jegyzetek helye 2"/>
          <p:cNvSpPr>
            <a:spLocks noGrp="1"/>
          </p:cNvSpPr>
          <p:nvPr>
            <p:ph type="body" idx="1"/>
          </p:nvPr>
        </p:nvSpPr>
        <p:spPr/>
        <p:txBody>
          <a:bodyPr>
            <a:normAutofit fontScale="77500" lnSpcReduction="20000"/>
          </a:bodyPr>
          <a:lstStyle/>
          <a:p>
            <a:r>
              <a:rPr lang="hu-HU"/>
              <a:t>Schengen Code  (</a:t>
            </a:r>
            <a:r>
              <a:rPr lang="en-US"/>
              <a:t>REGULATION (EU) 2016/399 OF THE EUROPEAN PARLIAMENT AND OF THE COUNCIL of 9 March 2016 on a Union Code on the rules governing the movement of persons across borders (Schengen Borders Code)</a:t>
            </a:r>
            <a:r>
              <a:rPr lang="hu-HU"/>
              <a:t> Consolidated text at </a:t>
            </a:r>
            <a:r>
              <a:rPr lang="hu-HU">
                <a:hlinkClick r:id="rId3"/>
              </a:rPr>
              <a:t>https://eur-lex.europa.eu/legal-content/EN/TXT/PDF/?uri=CELEX:02016R0399-20170407&amp;qid=1530610080064&amp;from=EN</a:t>
            </a:r>
            <a:r>
              <a:rPr lang="hu-HU"/>
              <a:t> </a:t>
            </a:r>
          </a:p>
          <a:p>
            <a:endParaRPr lang="hu-HU"/>
          </a:p>
          <a:p>
            <a:endParaRPr lang="hu-HU"/>
          </a:p>
          <a:p>
            <a:r>
              <a:rPr lang="hu-HU"/>
              <a:t>EBCG (Frontes) regulation:</a:t>
            </a:r>
          </a:p>
          <a:p>
            <a:r>
              <a:rPr lang="en-US"/>
              <a:t>Regulation (EU) 2016/1624 of the European Parliament and of the Council of 14 September 2016 on the European Border and Coast Guard and amending Regulation (EU) 2016/399 of the European Parliament and of the Council and repealing Regulation (EC) No 863/2007 of the European Parliament and of the Council, Council Regulation (EC) No 2007/2004 and Council Decision 2005/267/EC (OJ L 251, 16.9.2016, p. 1).</a:t>
            </a:r>
            <a:endParaRPr lang="hu-HU"/>
          </a:p>
          <a:p>
            <a:r>
              <a:rPr lang="en-US" b="1"/>
              <a:t>Risk analysis</a:t>
            </a:r>
            <a:r>
              <a:rPr lang="en-US"/>
              <a:t> - all Frontex activities are risk-analysis driven. Frontex assesses risks to EU border security. It builds up a picture of patterns and trends in irregular migration and cross-border criminal activity at the external borders, including human trafficking. It shares its findings with EU countries and the Commission and used by the agency for planning its activities.</a:t>
            </a:r>
          </a:p>
          <a:p>
            <a:r>
              <a:rPr lang="en-US" b="1"/>
              <a:t>Joint operations</a:t>
            </a:r>
            <a:r>
              <a:rPr lang="en-US"/>
              <a:t> - coordinates the deployment of specially trained staff and technical equipment (aircraft, vessels, and border control/surveillance equipment) to external border areas in need of additional assistance.</a:t>
            </a:r>
          </a:p>
          <a:p>
            <a:r>
              <a:rPr lang="en-US" b="1"/>
              <a:t>Rapid response</a:t>
            </a:r>
            <a:r>
              <a:rPr lang="en-US"/>
              <a:t> - if an EU country is facing extreme pressure at an external border, especially the arrival of large numbers of non-EU nationals, Frontex coordinates the deployment of European Border Guard Teams.</a:t>
            </a:r>
          </a:p>
          <a:p>
            <a:r>
              <a:rPr lang="en-US" b="1"/>
              <a:t>Research</a:t>
            </a:r>
            <a:r>
              <a:rPr lang="en-US"/>
              <a:t> - brings border control experts together with research and industry to make sure new technology meet the needs of border control authorities.</a:t>
            </a:r>
          </a:p>
          <a:p>
            <a:r>
              <a:rPr lang="en-US" b="1"/>
              <a:t>Training</a:t>
            </a:r>
            <a:r>
              <a:rPr lang="en-US"/>
              <a:t> - develops common training standards for border authorities, to harmonise border guard education in EU and Schengen associated countries. This harmonisation is intended to ensure that wherever travellers cross an external EU border, they will encounter uniform border-control standards. It also enables border guards from different countries to work together efficiently while deployed to joint operations coordinated by Frontex.</a:t>
            </a:r>
          </a:p>
          <a:p>
            <a:r>
              <a:rPr lang="en-US" b="1"/>
              <a:t>Joint returns</a:t>
            </a:r>
            <a:r>
              <a:rPr lang="en-US"/>
              <a:t> - develops best practices for returning migrants and coordinates joint return operations (but individual countries decide who should be returned).</a:t>
            </a:r>
          </a:p>
          <a:p>
            <a:r>
              <a:rPr lang="en-US" b="1"/>
              <a:t>Information-sharing </a:t>
            </a:r>
            <a:r>
              <a:rPr lang="en-US"/>
              <a:t>- develops and operates information systems that enable swift exchange of information between border authorities.</a:t>
            </a:r>
          </a:p>
          <a:p>
            <a:r>
              <a:rPr lang="hu-HU"/>
              <a:t>(From: </a:t>
            </a:r>
            <a:r>
              <a:rPr lang="hu-HU">
                <a:hlinkClick r:id="rId4"/>
              </a:rPr>
              <a:t>https://europa.eu/european-union/about-eu/agencies/frontex_en</a:t>
            </a:r>
            <a:r>
              <a:rPr lang="hu-HU"/>
              <a:t> )</a:t>
            </a:r>
            <a:endParaRPr lang="en-GB"/>
          </a:p>
        </p:txBody>
      </p:sp>
      <p:sp>
        <p:nvSpPr>
          <p:cNvPr id="4" name="Dia számának helye 3"/>
          <p:cNvSpPr>
            <a:spLocks noGrp="1"/>
          </p:cNvSpPr>
          <p:nvPr>
            <p:ph type="sldNum" sz="quarter" idx="10"/>
          </p:nvPr>
        </p:nvSpPr>
        <p:spPr/>
        <p:txBody>
          <a:bodyPr/>
          <a:lstStyle/>
          <a:p>
            <a:pPr>
              <a:defRPr/>
            </a:pPr>
            <a:fld id="{EC46C1CA-5E93-4E5E-86FE-5B501C9D4CC7}" type="slidenum">
              <a:rPr lang="en-GB" smtClean="0"/>
              <a:pPr>
                <a:defRPr/>
              </a:pPr>
              <a:t>24</a:t>
            </a:fld>
            <a:endParaRPr lang="en-GB"/>
          </a:p>
        </p:txBody>
      </p:sp>
    </p:spTree>
    <p:extLst>
      <p:ext uri="{BB962C8B-B14F-4D97-AF65-F5344CB8AC3E}">
        <p14:creationId xmlns:p14="http://schemas.microsoft.com/office/powerpoint/2010/main" val="10457228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2048A6C-82A1-4F56-9BC3-E64FC4512271}" type="slidenum">
              <a:rPr lang="hu-HU">
                <a:solidFill>
                  <a:prstClr val="black"/>
                </a:solidFill>
              </a:rPr>
              <a:pPr>
                <a:defRPr/>
              </a:pPr>
              <a:t>28</a:t>
            </a:fld>
            <a:endParaRPr lang="hu-HU">
              <a:solidFill>
                <a:prstClr val="black"/>
              </a:solidFill>
            </a:endParaRPr>
          </a:p>
        </p:txBody>
      </p:sp>
      <p:sp>
        <p:nvSpPr>
          <p:cNvPr id="59395" name="Rectangle 2"/>
          <p:cNvSpPr>
            <a:spLocks noGrp="1" noRot="1" noChangeAspect="1" noChangeArrowheads="1" noTextEdit="1"/>
          </p:cNvSpPr>
          <p:nvPr>
            <p:ph type="sldImg"/>
          </p:nvPr>
        </p:nvSpPr>
        <p:spPr bwMode="auto">
          <a:xfrm>
            <a:off x="933450" y="750888"/>
            <a:ext cx="4999038" cy="3748087"/>
          </a:xfrm>
          <a:noFill/>
          <a:ln>
            <a:solidFill>
              <a:srgbClr val="000000"/>
            </a:solidFill>
            <a:miter lim="800000"/>
            <a:headEnd/>
            <a:tailEnd/>
          </a:ln>
        </p:spPr>
      </p:sp>
      <p:sp>
        <p:nvSpPr>
          <p:cNvPr id="5939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10439415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lnSpcReduction="10000"/>
          </a:bodyPr>
          <a:lstStyle/>
          <a:p>
            <a:r>
              <a:rPr lang="hu-HU" i="1"/>
              <a:t>TFEU </a:t>
            </a:r>
            <a:r>
              <a:rPr lang="en-GB" i="1"/>
              <a:t>Article 20</a:t>
            </a:r>
          </a:p>
          <a:p>
            <a:r>
              <a:rPr lang="en-US"/>
              <a:t>1. Citizenship of the Union is hereby established. Every person holding the nationality of a</a:t>
            </a:r>
          </a:p>
          <a:p>
            <a:r>
              <a:rPr lang="en-US"/>
              <a:t>Member State shall be a citizen of the Union. Citizenship of the Union shall be additional to and not</a:t>
            </a:r>
            <a:r>
              <a:rPr lang="hu-HU"/>
              <a:t> </a:t>
            </a:r>
            <a:r>
              <a:rPr lang="en-GB"/>
              <a:t>replace national citizenship.</a:t>
            </a:r>
          </a:p>
          <a:p>
            <a:r>
              <a:rPr lang="en-US"/>
              <a:t>2. Citizens of the Union shall enjoy the rights and be subject to the duties provided for in the</a:t>
            </a:r>
          </a:p>
          <a:p>
            <a:r>
              <a:rPr lang="en-US"/>
              <a:t>Treaties. They shall have, </a:t>
            </a:r>
            <a:r>
              <a:rPr lang="en-US" i="1"/>
              <a:t>inter alia</a:t>
            </a:r>
            <a:r>
              <a:rPr lang="en-US"/>
              <a:t>:</a:t>
            </a:r>
          </a:p>
          <a:p>
            <a:r>
              <a:rPr lang="en-US"/>
              <a:t>(a) the right to move and reside freely within the territory of the Member States;</a:t>
            </a:r>
          </a:p>
          <a:p>
            <a:r>
              <a:rPr lang="en-US"/>
              <a:t>(b) the right to vote and to stand as candidates in elections to the European Parliament and in</a:t>
            </a:r>
          </a:p>
          <a:p>
            <a:r>
              <a:rPr lang="en-US"/>
              <a:t>municipal elections in their Member State of residence, under the same conditions as nationals of</a:t>
            </a:r>
            <a:r>
              <a:rPr lang="hu-HU"/>
              <a:t> </a:t>
            </a:r>
            <a:r>
              <a:rPr lang="en-GB"/>
              <a:t>that State;</a:t>
            </a:r>
          </a:p>
          <a:p>
            <a:r>
              <a:rPr lang="en-US"/>
              <a:t>(c) the right to enjoy, in the territory of a third country in which the Member State of which they are</a:t>
            </a:r>
            <a:r>
              <a:rPr lang="hu-HU"/>
              <a:t> </a:t>
            </a:r>
            <a:r>
              <a:rPr lang="en-US"/>
              <a:t>nationals is not represented, the protection of the diplomatic and consular authorities of any</a:t>
            </a:r>
            <a:r>
              <a:rPr lang="hu-HU"/>
              <a:t> </a:t>
            </a:r>
            <a:r>
              <a:rPr lang="en-US"/>
              <a:t>Member State on the same conditions as the nationals of that State;</a:t>
            </a:r>
          </a:p>
          <a:p>
            <a:r>
              <a:rPr lang="en-US"/>
              <a:t>(d) the right to petition the European Parliament, to apply to the European Ombudsman, and to</a:t>
            </a:r>
            <a:r>
              <a:rPr lang="hu-HU"/>
              <a:t> </a:t>
            </a:r>
            <a:r>
              <a:rPr lang="en-US"/>
              <a:t>address the institutions and advisory bodies of the Union in any of the Treaty languages and to</a:t>
            </a:r>
            <a:r>
              <a:rPr lang="hu-HU"/>
              <a:t> </a:t>
            </a:r>
            <a:r>
              <a:rPr lang="en-US"/>
              <a:t>obtain a reply in the same language.</a:t>
            </a:r>
          </a:p>
          <a:p>
            <a:r>
              <a:rPr lang="en-US"/>
              <a:t>These rights shall be exercised in accordance with the conditions and limits defined by the Treaties and</a:t>
            </a:r>
            <a:r>
              <a:rPr lang="hu-HU"/>
              <a:t> </a:t>
            </a:r>
            <a:r>
              <a:rPr lang="en-US"/>
              <a:t>by the measures adopted thereunder.</a:t>
            </a:r>
            <a:endParaRPr lang="en-GB"/>
          </a:p>
        </p:txBody>
      </p:sp>
      <p:sp>
        <p:nvSpPr>
          <p:cNvPr id="4" name="Dia számának helye 3"/>
          <p:cNvSpPr>
            <a:spLocks noGrp="1"/>
          </p:cNvSpPr>
          <p:nvPr>
            <p:ph type="sldNum" sz="quarter" idx="10"/>
          </p:nvPr>
        </p:nvSpPr>
        <p:spPr/>
        <p:txBody>
          <a:bodyPr/>
          <a:lstStyle/>
          <a:p>
            <a:pPr>
              <a:defRPr/>
            </a:pPr>
            <a:fld id="{EC46C1CA-5E93-4E5E-86FE-5B501C9D4CC7}" type="slidenum">
              <a:rPr lang="en-GB" smtClean="0"/>
              <a:pPr>
                <a:defRPr/>
              </a:pPr>
              <a:t>29</a:t>
            </a:fld>
            <a:endParaRPr lang="en-GB"/>
          </a:p>
        </p:txBody>
      </p:sp>
    </p:spTree>
    <p:extLst>
      <p:ext uri="{BB962C8B-B14F-4D97-AF65-F5344CB8AC3E}">
        <p14:creationId xmlns:p14="http://schemas.microsoft.com/office/powerpoint/2010/main" val="23565081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2048A6C-82A1-4F56-9BC3-E64FC4512271}" type="slidenum">
              <a:rPr lang="hu-HU">
                <a:solidFill>
                  <a:prstClr val="black"/>
                </a:solidFill>
              </a:rPr>
              <a:pPr>
                <a:defRPr/>
              </a:pPr>
              <a:t>30</a:t>
            </a:fld>
            <a:endParaRPr lang="hu-HU">
              <a:solidFill>
                <a:prstClr val="black"/>
              </a:solidFill>
            </a:endParaRPr>
          </a:p>
        </p:txBody>
      </p:sp>
      <p:sp>
        <p:nvSpPr>
          <p:cNvPr id="59395" name="Rectangle 2"/>
          <p:cNvSpPr>
            <a:spLocks noGrp="1" noRot="1" noChangeAspect="1" noChangeArrowheads="1" noTextEdit="1"/>
          </p:cNvSpPr>
          <p:nvPr>
            <p:ph type="sldImg"/>
          </p:nvPr>
        </p:nvSpPr>
        <p:spPr bwMode="auto">
          <a:xfrm>
            <a:off x="933450" y="750888"/>
            <a:ext cx="4999038" cy="3748087"/>
          </a:xfrm>
          <a:noFill/>
          <a:ln>
            <a:solidFill>
              <a:srgbClr val="000000"/>
            </a:solidFill>
            <a:miter lim="800000"/>
            <a:headEnd/>
            <a:tailEnd/>
          </a:ln>
        </p:spPr>
      </p:sp>
      <p:sp>
        <p:nvSpPr>
          <p:cNvPr id="5939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5087746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fontScale="85000" lnSpcReduction="20000"/>
          </a:bodyPr>
          <a:lstStyle/>
          <a:p>
            <a:r>
              <a:rPr lang="en-GB" i="1"/>
              <a:t>Article 79</a:t>
            </a:r>
          </a:p>
          <a:p>
            <a:r>
              <a:rPr lang="fr-FR"/>
              <a:t>(ex Article 63, points 3 and 4, TEC)</a:t>
            </a:r>
          </a:p>
          <a:p>
            <a:r>
              <a:rPr lang="en-US"/>
              <a:t>1. The Union shall develop a common immigration policy aimed at ensuring, at all stages, the</a:t>
            </a:r>
            <a:r>
              <a:rPr lang="hu-HU"/>
              <a:t> </a:t>
            </a:r>
            <a:r>
              <a:rPr lang="en-US"/>
              <a:t>efficient management of migration flows, fair treatment of third-country nationals residing legally in</a:t>
            </a:r>
            <a:r>
              <a:rPr lang="hu-HU"/>
              <a:t>  </a:t>
            </a:r>
            <a:r>
              <a:rPr lang="en-US"/>
              <a:t>Member States, and the prevention of, and enhanced measures to combat, illegal immigration and</a:t>
            </a:r>
            <a:r>
              <a:rPr lang="hu-HU"/>
              <a:t> </a:t>
            </a:r>
            <a:r>
              <a:rPr lang="en-GB"/>
              <a:t>trafficking in human beings.</a:t>
            </a:r>
          </a:p>
          <a:p>
            <a:r>
              <a:rPr lang="en-US"/>
              <a:t>2. For the purposes of paragraph 1, the European Parliament and the Council, acting in</a:t>
            </a:r>
            <a:r>
              <a:rPr lang="hu-HU"/>
              <a:t> </a:t>
            </a:r>
            <a:r>
              <a:rPr lang="en-US"/>
              <a:t>accordance with the ordinary legislative procedure, shall adopt measures in the following areas:</a:t>
            </a:r>
          </a:p>
          <a:p>
            <a:r>
              <a:rPr lang="en-US"/>
              <a:t>(a) the conditions of entry and residence, and standards on the issue by Member States of long-term</a:t>
            </a:r>
            <a:r>
              <a:rPr lang="hu-HU"/>
              <a:t> </a:t>
            </a:r>
            <a:r>
              <a:rPr lang="en-US"/>
              <a:t>visas and residence permits, including those for the purpose of family reunification;</a:t>
            </a:r>
            <a:r>
              <a:rPr lang="hu-HU"/>
              <a:t>  </a:t>
            </a:r>
            <a:endParaRPr lang="en-US"/>
          </a:p>
          <a:p>
            <a:r>
              <a:rPr lang="en-US"/>
              <a:t>(b) the definition of the rights of third-country nationals residing legally in a Member State, including</a:t>
            </a:r>
            <a:r>
              <a:rPr lang="hu-HU"/>
              <a:t>  </a:t>
            </a:r>
            <a:r>
              <a:rPr lang="en-US"/>
              <a:t>the conditions governing freedom of movement and of residence in other Member States;</a:t>
            </a:r>
          </a:p>
          <a:p>
            <a:r>
              <a:rPr lang="en-US"/>
              <a:t>(c) illegal immigration and unauthorised residence, including removal and repatriation of persons</a:t>
            </a:r>
            <a:r>
              <a:rPr lang="hu-HU"/>
              <a:t>  </a:t>
            </a:r>
            <a:r>
              <a:rPr lang="en-GB"/>
              <a:t>residing without authorisation;</a:t>
            </a:r>
          </a:p>
          <a:p>
            <a:r>
              <a:rPr lang="en-US"/>
              <a:t>(d) combating trafficking in persons, in particular women and children.</a:t>
            </a:r>
          </a:p>
          <a:p>
            <a:r>
              <a:rPr lang="en-US"/>
              <a:t>3. The Union may conclude agreements with third countries for the readmission to their countries</a:t>
            </a:r>
            <a:r>
              <a:rPr lang="hu-HU"/>
              <a:t> </a:t>
            </a:r>
            <a:r>
              <a:rPr lang="en-US"/>
              <a:t>of origin or provenance of third-country nationals who do not or who no longer fulfil the conditions</a:t>
            </a:r>
            <a:r>
              <a:rPr lang="hu-HU"/>
              <a:t> </a:t>
            </a:r>
            <a:r>
              <a:rPr lang="en-US"/>
              <a:t>for entry, presence or residence in the territory of one of the Member States.</a:t>
            </a:r>
          </a:p>
          <a:p>
            <a:r>
              <a:rPr lang="en-US"/>
              <a:t>4. The European Parliament and the Council, acting in accordance with the ordinary legislative</a:t>
            </a:r>
            <a:r>
              <a:rPr lang="hu-HU"/>
              <a:t> </a:t>
            </a:r>
            <a:r>
              <a:rPr lang="en-US"/>
              <a:t>procedure, may establish measures to provide incentives and support for the action of Member States</a:t>
            </a:r>
            <a:r>
              <a:rPr lang="hu-HU"/>
              <a:t> </a:t>
            </a:r>
            <a:r>
              <a:rPr lang="en-US"/>
              <a:t>with a view to promoting the integration of third-country nationals residing legally in their territories,</a:t>
            </a:r>
            <a:r>
              <a:rPr lang="hu-HU"/>
              <a:t> </a:t>
            </a:r>
            <a:r>
              <a:rPr lang="en-US"/>
              <a:t>excluding any harmonisation of the laws and regulations of the Member States.</a:t>
            </a:r>
          </a:p>
          <a:p>
            <a:r>
              <a:rPr lang="en-US"/>
              <a:t>5. This Article shall not affect the right of Member States to determine volumes of admission of</a:t>
            </a:r>
            <a:r>
              <a:rPr lang="hu-HU"/>
              <a:t> </a:t>
            </a:r>
            <a:r>
              <a:rPr lang="en-US"/>
              <a:t>third-country nationals coming from third countries to their territory in order to seek work, whether</a:t>
            </a:r>
            <a:r>
              <a:rPr lang="hu-HU"/>
              <a:t> </a:t>
            </a:r>
            <a:r>
              <a:rPr lang="en-GB"/>
              <a:t>employed or self-employed.</a:t>
            </a:r>
            <a:endParaRPr lang="hu-HU" sz="800"/>
          </a:p>
          <a:p>
            <a:endParaRPr lang="hu-HU" sz="800"/>
          </a:p>
          <a:p>
            <a:endParaRPr lang="hu-HU" sz="800"/>
          </a:p>
          <a:p>
            <a:endParaRPr lang="hu-HU" sz="800"/>
          </a:p>
          <a:p>
            <a:endParaRPr lang="hu-HU" sz="800"/>
          </a:p>
          <a:p>
            <a:r>
              <a:rPr lang="en-US" sz="800"/>
              <a:t>DIRECTIVE (EU) 2016/801 OF THE EUROPEAN PARLIAMENT AND OF THE COUNCIL of 11 May 2016 on the conditions of entry and residence of third-country nationals for the purposes of research, studies, training, voluntary service, pupil exchange schemes or educational projects and au pairing (recast)</a:t>
            </a:r>
            <a:endParaRPr lang="en-GB"/>
          </a:p>
        </p:txBody>
      </p:sp>
      <p:sp>
        <p:nvSpPr>
          <p:cNvPr id="4" name="Dia számának helye 3"/>
          <p:cNvSpPr>
            <a:spLocks noGrp="1"/>
          </p:cNvSpPr>
          <p:nvPr>
            <p:ph type="sldNum" sz="quarter" idx="10"/>
          </p:nvPr>
        </p:nvSpPr>
        <p:spPr/>
        <p:txBody>
          <a:bodyPr/>
          <a:lstStyle/>
          <a:p>
            <a:pPr>
              <a:defRPr/>
            </a:pPr>
            <a:fld id="{EC46C1CA-5E93-4E5E-86FE-5B501C9D4CC7}" type="slidenum">
              <a:rPr lang="en-GB" smtClean="0"/>
              <a:pPr>
                <a:defRPr/>
              </a:pPr>
              <a:t>31</a:t>
            </a:fld>
            <a:endParaRPr lang="en-GB"/>
          </a:p>
        </p:txBody>
      </p:sp>
    </p:spTree>
    <p:extLst>
      <p:ext uri="{BB962C8B-B14F-4D97-AF65-F5344CB8AC3E}">
        <p14:creationId xmlns:p14="http://schemas.microsoft.com/office/powerpoint/2010/main" val="39601429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a:t>Chalmers –Davies –Monti, p.526</a:t>
            </a:r>
            <a:endParaRPr lang="en-GB"/>
          </a:p>
        </p:txBody>
      </p:sp>
      <p:sp>
        <p:nvSpPr>
          <p:cNvPr id="4" name="Dia számának helye 3"/>
          <p:cNvSpPr>
            <a:spLocks noGrp="1"/>
          </p:cNvSpPr>
          <p:nvPr>
            <p:ph type="sldNum" sz="quarter" idx="10"/>
          </p:nvPr>
        </p:nvSpPr>
        <p:spPr/>
        <p:txBody>
          <a:bodyPr/>
          <a:lstStyle/>
          <a:p>
            <a:pPr>
              <a:defRPr/>
            </a:pPr>
            <a:fld id="{EC46C1CA-5E93-4E5E-86FE-5B501C9D4CC7}" type="slidenum">
              <a:rPr lang="en-GB" smtClean="0"/>
              <a:pPr>
                <a:defRPr/>
              </a:pPr>
              <a:t>32</a:t>
            </a:fld>
            <a:endParaRPr lang="en-GB"/>
          </a:p>
        </p:txBody>
      </p:sp>
    </p:spTree>
    <p:extLst>
      <p:ext uri="{BB962C8B-B14F-4D97-AF65-F5344CB8AC3E}">
        <p14:creationId xmlns:p14="http://schemas.microsoft.com/office/powerpoint/2010/main" val="29417339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2048A6C-82A1-4F56-9BC3-E64FC4512271}" type="slidenum">
              <a:rPr lang="hu-HU">
                <a:solidFill>
                  <a:prstClr val="black"/>
                </a:solidFill>
              </a:rPr>
              <a:pPr>
                <a:defRPr/>
              </a:pPr>
              <a:t>36</a:t>
            </a:fld>
            <a:endParaRPr lang="hu-HU">
              <a:solidFill>
                <a:prstClr val="black"/>
              </a:solidFill>
            </a:endParaRPr>
          </a:p>
        </p:txBody>
      </p:sp>
      <p:sp>
        <p:nvSpPr>
          <p:cNvPr id="59395" name="Rectangle 2"/>
          <p:cNvSpPr>
            <a:spLocks noGrp="1" noRot="1" noChangeAspect="1" noChangeArrowheads="1" noTextEdit="1"/>
          </p:cNvSpPr>
          <p:nvPr>
            <p:ph type="sldImg"/>
          </p:nvPr>
        </p:nvSpPr>
        <p:spPr bwMode="auto">
          <a:xfrm>
            <a:off x="933450" y="750888"/>
            <a:ext cx="4999038" cy="3748087"/>
          </a:xfrm>
          <a:noFill/>
          <a:ln>
            <a:solidFill>
              <a:srgbClr val="000000"/>
            </a:solidFill>
            <a:miter lim="800000"/>
            <a:headEnd/>
            <a:tailEnd/>
          </a:ln>
        </p:spPr>
      </p:sp>
      <p:sp>
        <p:nvSpPr>
          <p:cNvPr id="5939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19689007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Diakép helye 1"/>
          <p:cNvSpPr>
            <a:spLocks noGrp="1" noRot="1" noChangeAspect="1" noTextEdit="1"/>
          </p:cNvSpPr>
          <p:nvPr>
            <p:ph type="sldImg"/>
          </p:nvPr>
        </p:nvSpPr>
        <p:spPr bwMode="auto">
          <a:noFill/>
          <a:ln>
            <a:solidFill>
              <a:srgbClr val="000000"/>
            </a:solidFill>
            <a:miter lim="800000"/>
            <a:headEnd/>
            <a:tailEnd/>
          </a:ln>
        </p:spPr>
      </p:sp>
      <p:sp>
        <p:nvSpPr>
          <p:cNvPr id="112643" name="Jegyzetek helye 2"/>
          <p:cNvSpPr>
            <a:spLocks noGrp="1"/>
          </p:cNvSpPr>
          <p:nvPr>
            <p:ph type="body" idx="1"/>
          </p:nvPr>
        </p:nvSpPr>
        <p:spPr bwMode="auto">
          <a:xfrm>
            <a:off x="407839" y="4853434"/>
            <a:ext cx="5491480" cy="4497704"/>
          </a:xfrm>
          <a:noFill/>
        </p:spPr>
        <p:txBody>
          <a:bodyPr wrap="square" numCol="1" anchor="t" anchorCtr="0" compatLnSpc="1">
            <a:prstTxWarp prst="textNoShape">
              <a:avLst/>
            </a:prstTxWarp>
          </a:bodyPr>
          <a:lstStyle/>
          <a:p>
            <a:pPr algn="ctr">
              <a:defRPr/>
            </a:pPr>
            <a:r>
              <a:rPr lang="en-GB" b="1"/>
              <a:t>DIRECTIVE 2008/115/EC OF THE EUROPEAN PARLIAMENT AND OF THE COUNCIL</a:t>
            </a:r>
          </a:p>
          <a:p>
            <a:pPr algn="ctr">
              <a:defRPr/>
            </a:pPr>
            <a:r>
              <a:rPr lang="en-GB" b="1"/>
              <a:t>of 16 December 2008 </a:t>
            </a:r>
            <a:r>
              <a:rPr lang="en-GB" b="1">
                <a:solidFill>
                  <a:srgbClr val="A80000"/>
                </a:solidFill>
              </a:rPr>
              <a:t>on common standards and procedures </a:t>
            </a:r>
            <a:r>
              <a:rPr lang="en-GB" b="1"/>
              <a:t>in Member States </a:t>
            </a:r>
            <a:r>
              <a:rPr lang="en-GB" b="1">
                <a:solidFill>
                  <a:srgbClr val="A80000"/>
                </a:solidFill>
              </a:rPr>
              <a:t>for returning illegally staying third-country nationals</a:t>
            </a:r>
          </a:p>
          <a:p>
            <a:endParaRPr lang="en-GB"/>
          </a:p>
        </p:txBody>
      </p:sp>
      <p:sp>
        <p:nvSpPr>
          <p:cNvPr id="136196" name="Dia számának helye 3"/>
          <p:cNvSpPr>
            <a:spLocks noGrp="1"/>
          </p:cNvSpPr>
          <p:nvPr>
            <p:ph type="sldNum" sz="quarter" idx="5"/>
          </p:nvPr>
        </p:nvSpPr>
        <p:spPr/>
        <p:txBody>
          <a:bodyPr/>
          <a:lstStyle/>
          <a:p>
            <a:pPr>
              <a:defRPr/>
            </a:pPr>
            <a:fld id="{329178D7-D109-4BD3-84DF-0F0BB998DC84}" type="slidenum">
              <a:rPr lang="hu-HU" smtClean="0"/>
              <a:pPr>
                <a:defRPr/>
              </a:pPr>
              <a:t>38</a:t>
            </a:fld>
            <a:endParaRPr lang="hu-HU"/>
          </a:p>
        </p:txBody>
      </p:sp>
    </p:spTree>
    <p:extLst>
      <p:ext uri="{BB962C8B-B14F-4D97-AF65-F5344CB8AC3E}">
        <p14:creationId xmlns:p14="http://schemas.microsoft.com/office/powerpoint/2010/main" val="31191811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Diakép helye 1"/>
          <p:cNvSpPr>
            <a:spLocks noGrp="1" noRot="1" noChangeAspect="1" noTextEdit="1"/>
          </p:cNvSpPr>
          <p:nvPr>
            <p:ph type="sldImg"/>
          </p:nvPr>
        </p:nvSpPr>
        <p:spPr bwMode="auto">
          <a:noFill/>
          <a:ln>
            <a:solidFill>
              <a:srgbClr val="000000"/>
            </a:solidFill>
            <a:miter lim="800000"/>
            <a:headEnd/>
            <a:tailEnd/>
          </a:ln>
        </p:spPr>
      </p:sp>
      <p:sp>
        <p:nvSpPr>
          <p:cNvPr id="113667" name="Jegyzetek helye 2"/>
          <p:cNvSpPr>
            <a:spLocks noGrp="1"/>
          </p:cNvSpPr>
          <p:nvPr>
            <p:ph type="body" idx="1"/>
          </p:nvPr>
        </p:nvSpPr>
        <p:spPr bwMode="auto">
          <a:noFill/>
        </p:spPr>
        <p:txBody>
          <a:bodyPr wrap="square" numCol="1" anchor="t" anchorCtr="0" compatLnSpc="1">
            <a:prstTxWarp prst="textNoShape">
              <a:avLst/>
            </a:prstTxWarp>
          </a:bodyPr>
          <a:lstStyle/>
          <a:p>
            <a:r>
              <a:rPr lang="hu-HU"/>
              <a:t>Art 6 </a:t>
            </a:r>
            <a:r>
              <a:rPr lang="en-US"/>
              <a:t>2. Third-country nationals staying illegally on the territory of</a:t>
            </a:r>
            <a:r>
              <a:rPr lang="hu-HU"/>
              <a:t> </a:t>
            </a:r>
            <a:r>
              <a:rPr lang="en-US"/>
              <a:t>a Member State and holding a valid residence permit or other</a:t>
            </a:r>
            <a:r>
              <a:rPr lang="hu-HU"/>
              <a:t> </a:t>
            </a:r>
            <a:r>
              <a:rPr lang="en-US"/>
              <a:t>authorisation offering a right to stay issued by another Member</a:t>
            </a:r>
            <a:r>
              <a:rPr lang="hu-HU"/>
              <a:t> </a:t>
            </a:r>
            <a:r>
              <a:rPr lang="en-US"/>
              <a:t>State shall be required to go to the territory of that other</a:t>
            </a:r>
            <a:r>
              <a:rPr lang="hu-HU"/>
              <a:t> </a:t>
            </a:r>
            <a:r>
              <a:rPr lang="en-GB"/>
              <a:t>Member State immediately.</a:t>
            </a:r>
            <a:endParaRPr lang="hu-HU"/>
          </a:p>
          <a:p>
            <a:r>
              <a:rPr lang="hu-HU"/>
              <a:t>4. </a:t>
            </a:r>
            <a:r>
              <a:rPr lang="en-US"/>
              <a:t>for compassionate, humanitarian or other reasons</a:t>
            </a:r>
            <a:r>
              <a:rPr lang="hu-HU"/>
              <a:t> </a:t>
            </a:r>
            <a:r>
              <a:rPr lang="en-US"/>
              <a:t>to a third-country national staying illegally on their territory. In</a:t>
            </a:r>
            <a:r>
              <a:rPr lang="hu-HU"/>
              <a:t> </a:t>
            </a:r>
            <a:r>
              <a:rPr lang="en-US"/>
              <a:t>that event no return decision shall be issued. Where a return</a:t>
            </a:r>
            <a:r>
              <a:rPr lang="hu-HU"/>
              <a:t> </a:t>
            </a:r>
            <a:r>
              <a:rPr lang="en-US"/>
              <a:t>decision has already been issued, it shall be withdrawn or</a:t>
            </a:r>
            <a:r>
              <a:rPr lang="hu-HU"/>
              <a:t> </a:t>
            </a:r>
            <a:r>
              <a:rPr lang="en-GB"/>
              <a:t>suspended</a:t>
            </a:r>
            <a:endParaRPr lang="hu-HU"/>
          </a:p>
          <a:p>
            <a:r>
              <a:rPr lang="hu-HU"/>
              <a:t>5. </a:t>
            </a:r>
            <a:r>
              <a:rPr lang="en-US"/>
              <a:t>the subject of a pending procedure for</a:t>
            </a:r>
            <a:r>
              <a:rPr lang="hu-HU"/>
              <a:t> </a:t>
            </a:r>
            <a:r>
              <a:rPr lang="en-US"/>
              <a:t>renewing his or her residence permit or other authorisation</a:t>
            </a:r>
            <a:r>
              <a:rPr lang="hu-HU"/>
              <a:t> </a:t>
            </a:r>
            <a:r>
              <a:rPr lang="en-US"/>
              <a:t>offering a right to stay, that Member State shall consider</a:t>
            </a:r>
            <a:r>
              <a:rPr lang="hu-HU"/>
              <a:t> </a:t>
            </a:r>
            <a:r>
              <a:rPr lang="en-US"/>
              <a:t>refraining from issuing a return decision</a:t>
            </a:r>
            <a:endParaRPr lang="en-GB"/>
          </a:p>
        </p:txBody>
      </p:sp>
      <p:sp>
        <p:nvSpPr>
          <p:cNvPr id="137220" name="Dia számának helye 3"/>
          <p:cNvSpPr>
            <a:spLocks noGrp="1"/>
          </p:cNvSpPr>
          <p:nvPr>
            <p:ph type="sldNum" sz="quarter" idx="5"/>
          </p:nvPr>
        </p:nvSpPr>
        <p:spPr/>
        <p:txBody>
          <a:bodyPr/>
          <a:lstStyle/>
          <a:p>
            <a:pPr>
              <a:defRPr/>
            </a:pPr>
            <a:fld id="{F06366D7-C919-4F02-9C18-F31A4E95964D}" type="slidenum">
              <a:rPr lang="hu-HU" smtClean="0"/>
              <a:pPr>
                <a:defRPr/>
              </a:pPr>
              <a:t>39</a:t>
            </a:fld>
            <a:endParaRPr lang="hu-HU"/>
          </a:p>
        </p:txBody>
      </p:sp>
    </p:spTree>
    <p:extLst>
      <p:ext uri="{BB962C8B-B14F-4D97-AF65-F5344CB8AC3E}">
        <p14:creationId xmlns:p14="http://schemas.microsoft.com/office/powerpoint/2010/main" val="21183543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Diakép helye 1"/>
          <p:cNvSpPr>
            <a:spLocks noGrp="1" noRot="1" noChangeAspect="1" noTextEdit="1"/>
          </p:cNvSpPr>
          <p:nvPr>
            <p:ph type="sldImg"/>
          </p:nvPr>
        </p:nvSpPr>
        <p:spPr>
          <a:ln/>
        </p:spPr>
      </p:sp>
      <p:sp>
        <p:nvSpPr>
          <p:cNvPr id="135171" name="Jegyzetek helye 2"/>
          <p:cNvSpPr>
            <a:spLocks noGrp="1"/>
          </p:cNvSpPr>
          <p:nvPr>
            <p:ph type="body" idx="1"/>
          </p:nvPr>
        </p:nvSpPr>
        <p:spPr>
          <a:noFill/>
          <a:ln/>
        </p:spPr>
        <p:txBody>
          <a:bodyPr/>
          <a:lstStyle/>
          <a:p>
            <a:r>
              <a:rPr lang="hu-HU"/>
              <a:t>Az Európai Parlament és a Tanács 2009/52/EK irányelve ( 2009. június 18. ) az illegálisan tartózkodó harmadik országbeli állampolgárokat foglalkoztató munkáltatókkal szembeni szankciókra és intézkedésekre vonatkozó minimumszabályokról</a:t>
            </a:r>
          </a:p>
          <a:p>
            <a:endParaRPr lang="hu-HU"/>
          </a:p>
          <a:p>
            <a:r>
              <a:rPr lang="hu-HU"/>
              <a:t>A fizetés-különbséget az illegális foglalkoztatott akkor is követelheti, ha közben hazatoloncolták</a:t>
            </a:r>
          </a:p>
          <a:p>
            <a:endParaRPr lang="hu-HU"/>
          </a:p>
          <a:p>
            <a:r>
              <a:rPr lang="hu-HU"/>
              <a:t>Min. 3 hónapos munkaviszont feltételeznek.</a:t>
            </a:r>
          </a:p>
          <a:p>
            <a:endParaRPr lang="hu-HU"/>
          </a:p>
        </p:txBody>
      </p:sp>
      <p:sp>
        <p:nvSpPr>
          <p:cNvPr id="135172" name="Dia számának helye 3"/>
          <p:cNvSpPr>
            <a:spLocks noGrp="1"/>
          </p:cNvSpPr>
          <p:nvPr>
            <p:ph type="sldNum" sz="quarter" idx="5"/>
          </p:nvPr>
        </p:nvSpPr>
        <p:spPr/>
        <p:txBody>
          <a:bodyPr/>
          <a:lstStyle/>
          <a:p>
            <a:pPr>
              <a:defRPr/>
            </a:pPr>
            <a:fld id="{1B374EC4-A36C-4CCA-BEAE-00EA8D22A231}" type="slidenum">
              <a:rPr lang="hu-HU" smtClean="0"/>
              <a:pPr>
                <a:defRPr/>
              </a:pPr>
              <a:t>40</a:t>
            </a:fld>
            <a:endParaRPr lang="hu-HU"/>
          </a:p>
        </p:txBody>
      </p:sp>
    </p:spTree>
    <p:extLst>
      <p:ext uri="{BB962C8B-B14F-4D97-AF65-F5344CB8AC3E}">
        <p14:creationId xmlns:p14="http://schemas.microsoft.com/office/powerpoint/2010/main" val="2204014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2048A6C-82A1-4F56-9BC3-E64FC4512271}" type="slidenum">
              <a:rPr lang="hu-HU">
                <a:solidFill>
                  <a:prstClr val="black"/>
                </a:solidFill>
              </a:rPr>
              <a:pPr>
                <a:defRPr/>
              </a:pPr>
              <a:t>3</a:t>
            </a:fld>
            <a:endParaRPr lang="hu-HU">
              <a:solidFill>
                <a:prstClr val="black"/>
              </a:solidFill>
            </a:endParaRPr>
          </a:p>
        </p:txBody>
      </p:sp>
      <p:sp>
        <p:nvSpPr>
          <p:cNvPr id="59395" name="Rectangle 2"/>
          <p:cNvSpPr>
            <a:spLocks noGrp="1" noRot="1" noChangeAspect="1" noChangeArrowheads="1" noTextEdit="1"/>
          </p:cNvSpPr>
          <p:nvPr>
            <p:ph type="sldImg"/>
          </p:nvPr>
        </p:nvSpPr>
        <p:spPr bwMode="auto">
          <a:xfrm>
            <a:off x="933450" y="750888"/>
            <a:ext cx="4999038" cy="3748087"/>
          </a:xfrm>
          <a:noFill/>
          <a:ln>
            <a:solidFill>
              <a:srgbClr val="000000"/>
            </a:solidFill>
            <a:miter lim="800000"/>
            <a:headEnd/>
            <a:tailEnd/>
          </a:ln>
        </p:spPr>
      </p:sp>
      <p:sp>
        <p:nvSpPr>
          <p:cNvPr id="5939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11436136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Diakép helye 1"/>
          <p:cNvSpPr>
            <a:spLocks noGrp="1" noRot="1" noChangeAspect="1" noTextEdit="1"/>
          </p:cNvSpPr>
          <p:nvPr>
            <p:ph type="sldImg"/>
          </p:nvPr>
        </p:nvSpPr>
        <p:spPr>
          <a:ln/>
        </p:spPr>
      </p:sp>
      <p:sp>
        <p:nvSpPr>
          <p:cNvPr id="136195" name="Jegyzetek helye 2"/>
          <p:cNvSpPr>
            <a:spLocks noGrp="1"/>
          </p:cNvSpPr>
          <p:nvPr>
            <p:ph type="body" idx="1"/>
          </p:nvPr>
        </p:nvSpPr>
        <p:spPr>
          <a:noFill/>
          <a:ln/>
        </p:spPr>
        <p:txBody>
          <a:bodyPr/>
          <a:lstStyle/>
          <a:p>
            <a:endParaRPr lang="hu-HU"/>
          </a:p>
        </p:txBody>
      </p:sp>
      <p:sp>
        <p:nvSpPr>
          <p:cNvPr id="136196" name="Dia számának helye 3"/>
          <p:cNvSpPr>
            <a:spLocks noGrp="1"/>
          </p:cNvSpPr>
          <p:nvPr>
            <p:ph type="sldNum" sz="quarter" idx="5"/>
          </p:nvPr>
        </p:nvSpPr>
        <p:spPr/>
        <p:txBody>
          <a:bodyPr/>
          <a:lstStyle/>
          <a:p>
            <a:pPr>
              <a:defRPr/>
            </a:pPr>
            <a:fld id="{A958C174-9957-4C0D-B2E0-86B0F6C2584D}" type="slidenum">
              <a:rPr lang="hu-HU" smtClean="0"/>
              <a:pPr>
                <a:defRPr/>
              </a:pPr>
              <a:t>41</a:t>
            </a:fld>
            <a:endParaRPr lang="hu-HU"/>
          </a:p>
        </p:txBody>
      </p:sp>
    </p:spTree>
    <p:extLst>
      <p:ext uri="{BB962C8B-B14F-4D97-AF65-F5344CB8AC3E}">
        <p14:creationId xmlns:p14="http://schemas.microsoft.com/office/powerpoint/2010/main" val="10438089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2048A6C-82A1-4F56-9BC3-E64FC4512271}" type="slidenum">
              <a:rPr lang="hu-HU">
                <a:solidFill>
                  <a:prstClr val="black"/>
                </a:solidFill>
              </a:rPr>
              <a:pPr>
                <a:defRPr/>
              </a:pPr>
              <a:t>43</a:t>
            </a:fld>
            <a:endParaRPr lang="hu-HU">
              <a:solidFill>
                <a:prstClr val="black"/>
              </a:solidFill>
            </a:endParaRPr>
          </a:p>
        </p:txBody>
      </p:sp>
      <p:sp>
        <p:nvSpPr>
          <p:cNvPr id="59395" name="Rectangle 2"/>
          <p:cNvSpPr>
            <a:spLocks noGrp="1" noRot="1" noChangeAspect="1" noChangeArrowheads="1" noTextEdit="1"/>
          </p:cNvSpPr>
          <p:nvPr>
            <p:ph type="sldImg"/>
          </p:nvPr>
        </p:nvSpPr>
        <p:spPr bwMode="auto">
          <a:xfrm>
            <a:off x="933450" y="750888"/>
            <a:ext cx="4999038" cy="3748087"/>
          </a:xfrm>
          <a:noFill/>
          <a:ln>
            <a:solidFill>
              <a:srgbClr val="000000"/>
            </a:solidFill>
            <a:miter lim="800000"/>
            <a:headEnd/>
            <a:tailEnd/>
          </a:ln>
        </p:spPr>
      </p:sp>
      <p:sp>
        <p:nvSpPr>
          <p:cNvPr id="5939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7740888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pic>
        <p:nvPicPr>
          <p:cNvPr id="5" name="Kép 4">
            <a:extLst>
              <a:ext uri="{FF2B5EF4-FFF2-40B4-BE49-F238E27FC236}">
                <a16:creationId xmlns:a16="http://schemas.microsoft.com/office/drawing/2014/main" xmlns="" id="{FB5A42F9-9EA4-47E5-B827-8622A5BF1245}"/>
              </a:ext>
            </a:extLst>
          </p:cNvPr>
          <p:cNvPicPr>
            <a:picLocks noChangeAspect="1"/>
          </p:cNvPicPr>
          <p:nvPr/>
        </p:nvPicPr>
        <p:blipFill>
          <a:blip r:embed="rId3"/>
          <a:stretch>
            <a:fillRect/>
          </a:stretch>
        </p:blipFill>
        <p:spPr>
          <a:xfrm>
            <a:off x="47799" y="4731535"/>
            <a:ext cx="6864350" cy="3486871"/>
          </a:xfrm>
          <a:prstGeom prst="rect">
            <a:avLst/>
          </a:prstGeom>
        </p:spPr>
      </p:pic>
      <p:sp>
        <p:nvSpPr>
          <p:cNvPr id="3" name="Jegyzetek helye 2"/>
          <p:cNvSpPr>
            <a:spLocks noGrp="1"/>
          </p:cNvSpPr>
          <p:nvPr>
            <p:ph type="body" idx="1"/>
          </p:nvPr>
        </p:nvSpPr>
        <p:spPr/>
        <p:txBody>
          <a:bodyPr/>
          <a:lstStyle/>
          <a:p>
            <a:endParaRPr lang="en-GB"/>
          </a:p>
        </p:txBody>
      </p:sp>
      <p:sp>
        <p:nvSpPr>
          <p:cNvPr id="4" name="Dia számának helye 3"/>
          <p:cNvSpPr>
            <a:spLocks noGrp="1"/>
          </p:cNvSpPr>
          <p:nvPr>
            <p:ph type="sldNum" sz="quarter" idx="10"/>
          </p:nvPr>
        </p:nvSpPr>
        <p:spPr/>
        <p:txBody>
          <a:bodyPr/>
          <a:lstStyle/>
          <a:p>
            <a:pPr>
              <a:defRPr/>
            </a:pPr>
            <a:fld id="{AD090BF0-B366-4E92-B12B-441B371928F1}" type="slidenum">
              <a:rPr lang="hu-HU" smtClean="0"/>
              <a:pPr>
                <a:defRPr/>
              </a:pPr>
              <a:t>44</a:t>
            </a:fld>
            <a:endParaRPr lang="hu-HU"/>
          </a:p>
        </p:txBody>
      </p:sp>
    </p:spTree>
    <p:extLst>
      <p:ext uri="{BB962C8B-B14F-4D97-AF65-F5344CB8AC3E}">
        <p14:creationId xmlns:p14="http://schemas.microsoft.com/office/powerpoint/2010/main" val="8533478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10"/>
          </p:nvPr>
        </p:nvSpPr>
        <p:spPr/>
        <p:txBody>
          <a:bodyPr/>
          <a:lstStyle/>
          <a:p>
            <a:pPr marL="0" marR="0" lvl="0" indent="0" algn="r" defTabSz="921715" rtl="0" eaLnBrk="0" fontAlgn="base" latinLnBrk="0" hangingPunct="0">
              <a:lnSpc>
                <a:spcPct val="100000"/>
              </a:lnSpc>
              <a:spcBef>
                <a:spcPct val="0"/>
              </a:spcBef>
              <a:spcAft>
                <a:spcPct val="0"/>
              </a:spcAft>
              <a:buClrTx/>
              <a:buSzTx/>
              <a:buFontTx/>
              <a:buNone/>
              <a:tabLst/>
              <a:defRPr/>
            </a:pPr>
            <a:fld id="{C56F8189-9FF9-4AFC-81FD-FECA76BF8701}" type="slidenum">
              <a:rPr kumimoji="0" lang="hu-HU"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21715" rtl="0" eaLnBrk="0" fontAlgn="base" latinLnBrk="0" hangingPunct="0">
                <a:lnSpc>
                  <a:spcPct val="100000"/>
                </a:lnSpc>
                <a:spcBef>
                  <a:spcPct val="0"/>
                </a:spcBef>
                <a:spcAft>
                  <a:spcPct val="0"/>
                </a:spcAft>
                <a:buClrTx/>
                <a:buSzTx/>
                <a:buFontTx/>
                <a:buNone/>
                <a:tabLst/>
                <a:defRPr/>
              </a:pPr>
              <a:t>45</a:t>
            </a:fld>
            <a:endParaRPr kumimoji="0" lang="hu-HU"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1525068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GB"/>
          </a:p>
        </p:txBody>
      </p:sp>
      <p:sp>
        <p:nvSpPr>
          <p:cNvPr id="4" name="Dia számának helye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D090BF0-B366-4E92-B12B-441B371928F1}" type="slidenum">
              <a:rPr kumimoji="0" lang="hu-HU"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46</a:t>
            </a:fld>
            <a:endParaRPr kumimoji="0" lang="hu-HU"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635177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GB"/>
          </a:p>
        </p:txBody>
      </p:sp>
      <p:sp>
        <p:nvSpPr>
          <p:cNvPr id="4" name="Dia számának helye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D090BF0-B366-4E92-B12B-441B371928F1}" type="slidenum">
              <a:rPr kumimoji="0" lang="hu-HU"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47</a:t>
            </a:fld>
            <a:endParaRPr kumimoji="0" lang="hu-HU"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8178979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35B3D31-4907-4AD9-B432-0E6833690D05}" type="slidenum">
              <a:rPr kumimoji="0" lang="hu-HU" sz="1200" b="0" i="0" u="none" strike="noStrike" kern="1200" cap="none" spc="0" normalizeH="0" baseline="0" noProof="0" smtClean="0">
                <a:ln>
                  <a:noFill/>
                </a:ln>
                <a:solidFill>
                  <a:srgbClr val="000000"/>
                </a:solidFill>
                <a:effectLst/>
                <a:uLnTx/>
                <a:uFillTx/>
                <a:latin typeface="Times New Roman" pitchFamily="18"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48</a:t>
            </a:fld>
            <a:endParaRPr kumimoji="0" lang="hu-HU" sz="12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GB" dirty="0"/>
          </a:p>
        </p:txBody>
      </p:sp>
    </p:spTree>
    <p:extLst>
      <p:ext uri="{BB962C8B-B14F-4D97-AF65-F5344CB8AC3E}">
        <p14:creationId xmlns:p14="http://schemas.microsoft.com/office/powerpoint/2010/main" val="8186413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3038" y="344488"/>
            <a:ext cx="3470275" cy="2603500"/>
          </a:xfrm>
        </p:spPr>
      </p:sp>
      <p:sp>
        <p:nvSpPr>
          <p:cNvPr id="3" name="Notes Placeholder 2"/>
          <p:cNvSpPr>
            <a:spLocks noGrp="1"/>
          </p:cNvSpPr>
          <p:nvPr>
            <p:ph type="body" idx="1"/>
          </p:nvPr>
        </p:nvSpPr>
        <p:spPr>
          <a:xfrm>
            <a:off x="836285" y="3078299"/>
            <a:ext cx="5036188" cy="5240757"/>
          </a:xfrm>
        </p:spPr>
        <p:txBody>
          <a:bodyPr>
            <a:normAutofit fontScale="25000" lnSpcReduction="20000"/>
          </a:bodyPr>
          <a:lstStyle/>
          <a:p>
            <a:pPr marL="541471" indent="-541471" algn="ctr" eaLnBrk="1" hangingPunct="1">
              <a:lnSpc>
                <a:spcPct val="80000"/>
              </a:lnSpc>
              <a:defRPr/>
            </a:pPr>
            <a:r>
              <a:rPr lang="en-US" sz="3100" b="1" dirty="0">
                <a:solidFill>
                  <a:srgbClr val="C00000"/>
                </a:solidFill>
                <a:latin typeface="+mn-lt"/>
              </a:rPr>
              <a:t>EU Temporary Protection Directive</a:t>
            </a:r>
          </a:p>
          <a:p>
            <a:pPr marL="541471" indent="-541471" algn="ctr" eaLnBrk="1" hangingPunct="1">
              <a:lnSpc>
                <a:spcPct val="80000"/>
              </a:lnSpc>
              <a:defRPr/>
            </a:pPr>
            <a:r>
              <a:rPr lang="en-US" sz="3100" b="1" dirty="0">
                <a:latin typeface="+mn-lt"/>
              </a:rPr>
              <a:t> (Council Directive 2001/55/EC    OJ  L 212/14)</a:t>
            </a:r>
            <a:endParaRPr lang="en-US" sz="3100" b="1" i="1" dirty="0">
              <a:latin typeface="+mn-lt"/>
            </a:endParaRPr>
          </a:p>
          <a:p>
            <a:pPr marL="541471" indent="-541471" algn="ctr" eaLnBrk="1" hangingPunct="1">
              <a:lnSpc>
                <a:spcPct val="80000"/>
              </a:lnSpc>
              <a:defRPr/>
            </a:pPr>
            <a:r>
              <a:rPr lang="en-US" sz="3100" b="1" dirty="0">
                <a:latin typeface="+mn-lt"/>
              </a:rPr>
              <a:t>Article 2</a:t>
            </a:r>
          </a:p>
          <a:p>
            <a:pPr marL="541471" indent="-541471" eaLnBrk="1" hangingPunct="1">
              <a:lnSpc>
                <a:spcPct val="90000"/>
              </a:lnSpc>
              <a:spcBef>
                <a:spcPct val="10000"/>
              </a:spcBef>
              <a:defRPr/>
            </a:pPr>
            <a:r>
              <a:rPr lang="en-US" sz="3100" dirty="0">
                <a:latin typeface="+mn-lt"/>
              </a:rPr>
              <a:t>For the purposes of this Directive:</a:t>
            </a:r>
          </a:p>
          <a:p>
            <a:pPr marL="541471" indent="-541471" eaLnBrk="1" hangingPunct="1">
              <a:lnSpc>
                <a:spcPct val="90000"/>
              </a:lnSpc>
              <a:spcBef>
                <a:spcPct val="10000"/>
              </a:spcBef>
              <a:buFontTx/>
              <a:buAutoNum type="alphaLcParenBoth"/>
              <a:defRPr/>
            </a:pPr>
            <a:r>
              <a:rPr lang="en-US" sz="3100" dirty="0">
                <a:latin typeface="+mn-lt"/>
              </a:rPr>
              <a:t>‘temporary protection’ </a:t>
            </a:r>
            <a:r>
              <a:rPr lang="en-US" sz="3100" dirty="0">
                <a:solidFill>
                  <a:srgbClr val="C00000"/>
                </a:solidFill>
                <a:latin typeface="+mn-lt"/>
              </a:rPr>
              <a:t>means a procedure of exceptional character </a:t>
            </a:r>
            <a:r>
              <a:rPr lang="en-US" sz="3100" dirty="0">
                <a:latin typeface="+mn-lt"/>
              </a:rPr>
              <a:t>to provide, in the event of a </a:t>
            </a:r>
            <a:r>
              <a:rPr lang="en-US" sz="3100" dirty="0">
                <a:solidFill>
                  <a:srgbClr val="C00000"/>
                </a:solidFill>
                <a:latin typeface="+mn-lt"/>
              </a:rPr>
              <a:t>mass influx </a:t>
            </a:r>
            <a:r>
              <a:rPr lang="en-US" sz="3100" dirty="0">
                <a:latin typeface="+mn-lt"/>
              </a:rPr>
              <a:t>or imminent mass influx of displaced persons from third countries who are unable to return to their country of origin, immediate and temporary protection to such persons, in particular if there is also a risk that </a:t>
            </a:r>
            <a:r>
              <a:rPr lang="en-US" sz="3100" dirty="0">
                <a:solidFill>
                  <a:srgbClr val="C00000"/>
                </a:solidFill>
                <a:latin typeface="+mn-lt"/>
              </a:rPr>
              <a:t>the asylum system will be unable to process this influx </a:t>
            </a:r>
            <a:r>
              <a:rPr lang="en-US" sz="3100" dirty="0">
                <a:latin typeface="+mn-lt"/>
              </a:rPr>
              <a:t>without adverse effects for its efficient operation, in the interests of the persons concerned and other persons requesting protection;</a:t>
            </a:r>
          </a:p>
          <a:p>
            <a:pPr marL="541471" indent="-541471" eaLnBrk="1" hangingPunct="1">
              <a:lnSpc>
                <a:spcPct val="90000"/>
              </a:lnSpc>
              <a:spcBef>
                <a:spcPct val="10000"/>
              </a:spcBef>
              <a:buFontTx/>
              <a:buAutoNum type="alphaLcParenBoth"/>
              <a:defRPr/>
            </a:pPr>
            <a:r>
              <a:rPr lang="en-US" sz="3100" dirty="0">
                <a:latin typeface="+mn-lt"/>
              </a:rPr>
              <a:t>...</a:t>
            </a:r>
          </a:p>
          <a:p>
            <a:pPr marL="541471" indent="-541471" eaLnBrk="1" hangingPunct="1">
              <a:lnSpc>
                <a:spcPct val="90000"/>
              </a:lnSpc>
              <a:spcBef>
                <a:spcPct val="10000"/>
              </a:spcBef>
              <a:defRPr/>
            </a:pPr>
            <a:r>
              <a:rPr lang="en-US" sz="3100" dirty="0">
                <a:latin typeface="+mn-lt"/>
              </a:rPr>
              <a:t>(c) ‘displaced persons’ means third-country nationals or stateless </a:t>
            </a:r>
            <a:r>
              <a:rPr lang="en-US" sz="3100" dirty="0">
                <a:solidFill>
                  <a:srgbClr val="C00000"/>
                </a:solidFill>
                <a:latin typeface="+mn-lt"/>
              </a:rPr>
              <a:t>persons who have had to leave</a:t>
            </a:r>
            <a:r>
              <a:rPr lang="en-US" sz="3100" dirty="0">
                <a:latin typeface="+mn-lt"/>
              </a:rPr>
              <a:t> their country or region of origin, </a:t>
            </a:r>
            <a:r>
              <a:rPr lang="en-US" sz="3100" dirty="0">
                <a:solidFill>
                  <a:schemeClr val="tx2"/>
                </a:solidFill>
                <a:latin typeface="+mn-lt"/>
              </a:rPr>
              <a:t>or </a:t>
            </a:r>
            <a:r>
              <a:rPr lang="en-US" sz="3100" dirty="0">
                <a:solidFill>
                  <a:srgbClr val="C00000"/>
                </a:solidFill>
                <a:latin typeface="+mn-lt"/>
              </a:rPr>
              <a:t>have been evacuate</a:t>
            </a:r>
            <a:r>
              <a:rPr lang="en-US" sz="3100" dirty="0">
                <a:solidFill>
                  <a:schemeClr val="tx2"/>
                </a:solidFill>
                <a:latin typeface="+mn-lt"/>
              </a:rPr>
              <a:t>d</a:t>
            </a:r>
            <a:r>
              <a:rPr lang="en-US" sz="3100" dirty="0">
                <a:latin typeface="+mn-lt"/>
              </a:rPr>
              <a:t>, in particular in response to an </a:t>
            </a:r>
            <a:r>
              <a:rPr lang="en-US" sz="3100" dirty="0">
                <a:solidFill>
                  <a:srgbClr val="C00000"/>
                </a:solidFill>
                <a:latin typeface="+mn-lt"/>
              </a:rPr>
              <a:t>appeal by international </a:t>
            </a:r>
            <a:r>
              <a:rPr lang="en-US" sz="3100">
                <a:solidFill>
                  <a:srgbClr val="C00000"/>
                </a:solidFill>
                <a:latin typeface="+mn-lt"/>
              </a:rPr>
              <a:t>organisations</a:t>
            </a:r>
            <a:r>
              <a:rPr lang="en-US" sz="3100" dirty="0">
                <a:solidFill>
                  <a:srgbClr val="C00000"/>
                </a:solidFill>
                <a:latin typeface="+mn-lt"/>
              </a:rPr>
              <a:t>, and are unable to return in safe and durable </a:t>
            </a:r>
            <a:r>
              <a:rPr lang="en-US" sz="3100" dirty="0">
                <a:latin typeface="+mn-lt"/>
              </a:rPr>
              <a:t>conditions because of the situation prevailing in that country, who may fall within the scope of Article 1A of the Geneva Convention or other international or national instruments giving international protection, in particular:</a:t>
            </a:r>
          </a:p>
          <a:p>
            <a:pPr marL="1392355" lvl="2" indent="-464118" eaLnBrk="1" hangingPunct="1">
              <a:lnSpc>
                <a:spcPct val="90000"/>
              </a:lnSpc>
              <a:spcBef>
                <a:spcPct val="10000"/>
              </a:spcBef>
              <a:defRPr/>
            </a:pPr>
            <a:r>
              <a:rPr lang="en-US" sz="3100" dirty="0">
                <a:latin typeface="+mn-lt"/>
              </a:rPr>
              <a:t>(i) persons who have fled areas of </a:t>
            </a:r>
            <a:r>
              <a:rPr lang="en-US" sz="3100" dirty="0">
                <a:solidFill>
                  <a:srgbClr val="C00000"/>
                </a:solidFill>
                <a:latin typeface="+mn-lt"/>
              </a:rPr>
              <a:t>armed conflict or endemic violenc</a:t>
            </a:r>
            <a:r>
              <a:rPr lang="en-US" sz="3100" dirty="0">
                <a:solidFill>
                  <a:schemeClr val="tx2"/>
                </a:solidFill>
                <a:latin typeface="+mn-lt"/>
              </a:rPr>
              <a:t>e</a:t>
            </a:r>
            <a:r>
              <a:rPr lang="en-US" sz="3100" dirty="0">
                <a:latin typeface="+mn-lt"/>
              </a:rPr>
              <a:t>;</a:t>
            </a:r>
          </a:p>
          <a:p>
            <a:pPr marL="1392355" lvl="2" indent="-464118" eaLnBrk="1" hangingPunct="1">
              <a:lnSpc>
                <a:spcPct val="90000"/>
              </a:lnSpc>
              <a:spcBef>
                <a:spcPct val="10000"/>
              </a:spcBef>
              <a:defRPr/>
            </a:pPr>
            <a:r>
              <a:rPr lang="en-US" sz="3100" dirty="0">
                <a:latin typeface="+mn-lt"/>
              </a:rPr>
              <a:t>(ii) persons </a:t>
            </a:r>
            <a:r>
              <a:rPr lang="en-US" sz="3100" dirty="0">
                <a:solidFill>
                  <a:srgbClr val="C00000"/>
                </a:solidFill>
                <a:latin typeface="+mn-lt"/>
              </a:rPr>
              <a:t>at serious risk of</a:t>
            </a:r>
            <a:r>
              <a:rPr lang="en-US" sz="3100" dirty="0">
                <a:latin typeface="+mn-lt"/>
              </a:rPr>
              <a:t>, or who have been the </a:t>
            </a:r>
            <a:r>
              <a:rPr lang="en-US" sz="3100" dirty="0">
                <a:solidFill>
                  <a:srgbClr val="C00000"/>
                </a:solidFill>
                <a:latin typeface="+mn-lt"/>
              </a:rPr>
              <a:t>victims of, systematic or generalised violations of their human rights</a:t>
            </a:r>
          </a:p>
          <a:p>
            <a:pPr marL="1392355" lvl="2" indent="-464118" eaLnBrk="1" hangingPunct="1">
              <a:lnSpc>
                <a:spcPct val="90000"/>
              </a:lnSpc>
              <a:spcBef>
                <a:spcPct val="10000"/>
              </a:spcBef>
              <a:defRPr/>
            </a:pPr>
            <a:r>
              <a:rPr lang="en-US" sz="3100" dirty="0">
                <a:solidFill>
                  <a:srgbClr val="C00000"/>
                </a:solidFill>
                <a:latin typeface="+mn-lt"/>
              </a:rPr>
              <a:t>______________________________________________________</a:t>
            </a:r>
          </a:p>
          <a:p>
            <a:pPr algn="ctr" eaLnBrk="1" hangingPunct="1">
              <a:lnSpc>
                <a:spcPct val="80000"/>
              </a:lnSpc>
              <a:defRPr/>
            </a:pPr>
            <a:r>
              <a:rPr lang="en-US" sz="3100" b="1" dirty="0">
                <a:solidFill>
                  <a:srgbClr val="C00000"/>
                </a:solidFill>
                <a:latin typeface="+mn-lt"/>
              </a:rPr>
              <a:t>EU Qualification Directive  </a:t>
            </a:r>
          </a:p>
          <a:p>
            <a:pPr algn="ctr" eaLnBrk="1" hangingPunct="1">
              <a:lnSpc>
                <a:spcPct val="80000"/>
              </a:lnSpc>
              <a:defRPr/>
            </a:pPr>
            <a:endParaRPr lang="en-US" sz="3100" b="1" dirty="0">
              <a:solidFill>
                <a:srgbClr val="C00000"/>
              </a:solidFill>
              <a:latin typeface="+mn-lt"/>
            </a:endParaRPr>
          </a:p>
          <a:p>
            <a:pPr algn="ctr" eaLnBrk="1" hangingPunct="1">
              <a:lnSpc>
                <a:spcPct val="80000"/>
              </a:lnSpc>
              <a:defRPr/>
            </a:pPr>
            <a:r>
              <a:rPr lang="en-US" sz="3100" b="1" dirty="0">
                <a:solidFill>
                  <a:srgbClr val="C00000"/>
                </a:solidFill>
                <a:latin typeface="+mn-lt"/>
              </a:rPr>
              <a:t>2004/2011</a:t>
            </a:r>
            <a:endParaRPr lang="en-US" sz="3100" dirty="0">
              <a:latin typeface="+mn-lt"/>
            </a:endParaRPr>
          </a:p>
          <a:p>
            <a:pPr eaLnBrk="1" hangingPunct="1">
              <a:lnSpc>
                <a:spcPct val="80000"/>
              </a:lnSpc>
              <a:defRPr/>
            </a:pPr>
            <a:endParaRPr lang="en-US" sz="3100" dirty="0">
              <a:latin typeface="+mn-lt"/>
            </a:endParaRPr>
          </a:p>
          <a:p>
            <a:pPr algn="ctr" eaLnBrk="1" hangingPunct="1">
              <a:lnSpc>
                <a:spcPct val="80000"/>
              </a:lnSpc>
              <a:defRPr/>
            </a:pPr>
            <a:endParaRPr lang="en-US" sz="3100" b="1" dirty="0">
              <a:latin typeface="+mn-lt"/>
            </a:endParaRPr>
          </a:p>
          <a:p>
            <a:pPr algn="ctr" eaLnBrk="1" hangingPunct="1">
              <a:lnSpc>
                <a:spcPct val="80000"/>
              </a:lnSpc>
              <a:defRPr/>
            </a:pPr>
            <a:r>
              <a:rPr lang="en-US" sz="3100" b="1" dirty="0">
                <a:latin typeface="+mn-lt"/>
              </a:rPr>
              <a:t>Art 2  </a:t>
            </a:r>
            <a:r>
              <a:rPr lang="en-US" sz="3100" dirty="0">
                <a:latin typeface="+mn-lt"/>
              </a:rPr>
              <a:t>2004:(e) 2011: (f)</a:t>
            </a:r>
          </a:p>
          <a:p>
            <a:pPr eaLnBrk="1" hangingPunct="1">
              <a:lnSpc>
                <a:spcPct val="110000"/>
              </a:lnSpc>
              <a:defRPr/>
            </a:pPr>
            <a:r>
              <a:rPr lang="en-US" sz="3100" dirty="0">
                <a:latin typeface="+mn-lt"/>
              </a:rPr>
              <a:t>„person eligible for subsidiary protection”  [means someone], „who </a:t>
            </a:r>
            <a:r>
              <a:rPr lang="en-US" sz="3100" dirty="0">
                <a:solidFill>
                  <a:srgbClr val="C00000"/>
                </a:solidFill>
                <a:latin typeface="+mn-lt"/>
              </a:rPr>
              <a:t>does not qualify as a refugee</a:t>
            </a:r>
            <a:r>
              <a:rPr lang="en-US" sz="3100" dirty="0">
                <a:latin typeface="+mn-lt"/>
              </a:rPr>
              <a:t> but in respect of whom </a:t>
            </a:r>
            <a:r>
              <a:rPr lang="en-US" sz="3100" dirty="0">
                <a:solidFill>
                  <a:srgbClr val="C00000"/>
                </a:solidFill>
                <a:latin typeface="+mn-lt"/>
              </a:rPr>
              <a:t>substantial grounds have been sh</a:t>
            </a:r>
            <a:r>
              <a:rPr lang="en-US" sz="3100" dirty="0">
                <a:latin typeface="+mn-lt"/>
              </a:rPr>
              <a:t>own</a:t>
            </a:r>
            <a:r>
              <a:rPr lang="en-US" sz="3100" dirty="0">
                <a:solidFill>
                  <a:schemeClr val="tx2"/>
                </a:solidFill>
                <a:latin typeface="+mn-lt"/>
              </a:rPr>
              <a:t> for </a:t>
            </a:r>
            <a:r>
              <a:rPr lang="en-US" sz="3100" dirty="0">
                <a:solidFill>
                  <a:srgbClr val="C00000"/>
                </a:solidFill>
                <a:latin typeface="+mn-lt"/>
              </a:rPr>
              <a:t>believing</a:t>
            </a:r>
            <a:r>
              <a:rPr lang="en-US" sz="3100" dirty="0">
                <a:latin typeface="+mn-lt"/>
              </a:rPr>
              <a:t> that the person concerned, if returned to his or her country of origin, or in the case of a stateless person, to his or her country of former habitual residence, </a:t>
            </a:r>
            <a:r>
              <a:rPr lang="en-US" sz="3100" dirty="0">
                <a:solidFill>
                  <a:srgbClr val="C00000"/>
                </a:solidFill>
                <a:latin typeface="+mn-lt"/>
              </a:rPr>
              <a:t>would face a real risk of suffering serious harm </a:t>
            </a:r>
            <a:r>
              <a:rPr lang="en-US" sz="3100" dirty="0">
                <a:latin typeface="+mn-lt"/>
              </a:rPr>
              <a:t>as defined in Article 15, .....is unable, or, owing to such risk, unwilling to avail himself or herself of the protection of that country;</a:t>
            </a:r>
          </a:p>
          <a:p>
            <a:pPr algn="ctr" eaLnBrk="1" hangingPunct="1">
              <a:lnSpc>
                <a:spcPct val="110000"/>
              </a:lnSpc>
              <a:defRPr/>
            </a:pPr>
            <a:r>
              <a:rPr lang="en-US" sz="3100" b="1" dirty="0">
                <a:latin typeface="+mn-lt"/>
              </a:rPr>
              <a:t>Art 15 </a:t>
            </a:r>
            <a:r>
              <a:rPr lang="en-US" sz="3100" dirty="0">
                <a:latin typeface="+mn-lt"/>
              </a:rPr>
              <a:t>(in both)</a:t>
            </a:r>
          </a:p>
          <a:p>
            <a:pPr eaLnBrk="1" hangingPunct="1">
              <a:lnSpc>
                <a:spcPct val="110000"/>
              </a:lnSpc>
              <a:defRPr/>
            </a:pPr>
            <a:r>
              <a:rPr lang="en-US" sz="3100" dirty="0">
                <a:latin typeface="+mn-lt"/>
              </a:rPr>
              <a:t>Serious harm consists of:</a:t>
            </a:r>
          </a:p>
          <a:p>
            <a:pPr eaLnBrk="1" hangingPunct="1">
              <a:lnSpc>
                <a:spcPct val="110000"/>
              </a:lnSpc>
              <a:defRPr/>
            </a:pPr>
            <a:r>
              <a:rPr lang="en-US" sz="3100" dirty="0">
                <a:latin typeface="+mn-lt"/>
              </a:rPr>
              <a:t>(a) </a:t>
            </a:r>
            <a:r>
              <a:rPr lang="en-US" sz="3100" dirty="0">
                <a:solidFill>
                  <a:srgbClr val="C00000"/>
                </a:solidFill>
                <a:latin typeface="+mn-lt"/>
              </a:rPr>
              <a:t>death penalty or execution</a:t>
            </a:r>
            <a:r>
              <a:rPr lang="en-US" sz="3100" dirty="0">
                <a:latin typeface="+mn-lt"/>
              </a:rPr>
              <a:t>; or</a:t>
            </a:r>
          </a:p>
          <a:p>
            <a:pPr eaLnBrk="1" hangingPunct="1">
              <a:lnSpc>
                <a:spcPct val="110000"/>
              </a:lnSpc>
              <a:defRPr/>
            </a:pPr>
            <a:r>
              <a:rPr lang="en-US" sz="3100" dirty="0">
                <a:latin typeface="+mn-lt"/>
              </a:rPr>
              <a:t>(b) </a:t>
            </a:r>
            <a:r>
              <a:rPr lang="en-US" sz="3100" dirty="0">
                <a:solidFill>
                  <a:srgbClr val="C00000"/>
                </a:solidFill>
                <a:latin typeface="+mn-lt"/>
              </a:rPr>
              <a:t>torture or inhuman or degrading treatment or punishment </a:t>
            </a:r>
            <a:r>
              <a:rPr lang="en-US" sz="3100" dirty="0">
                <a:latin typeface="+mn-lt"/>
              </a:rPr>
              <a:t>of an applicant in the country of origin; or</a:t>
            </a:r>
          </a:p>
          <a:p>
            <a:pPr eaLnBrk="1" hangingPunct="1">
              <a:lnSpc>
                <a:spcPct val="110000"/>
              </a:lnSpc>
              <a:defRPr/>
            </a:pPr>
            <a:r>
              <a:rPr lang="en-US" sz="3100" dirty="0">
                <a:latin typeface="+mn-lt"/>
              </a:rPr>
              <a:t>(c) </a:t>
            </a:r>
            <a:r>
              <a:rPr lang="en-US" sz="3100" dirty="0">
                <a:solidFill>
                  <a:srgbClr val="C00000"/>
                </a:solidFill>
                <a:latin typeface="+mn-lt"/>
              </a:rPr>
              <a:t>serious and individual threat</a:t>
            </a:r>
            <a:r>
              <a:rPr lang="en-US" sz="3100" dirty="0">
                <a:latin typeface="+mn-lt"/>
              </a:rPr>
              <a:t> to a civilian's life or person by reason of </a:t>
            </a:r>
            <a:r>
              <a:rPr lang="en-US" sz="3100" dirty="0">
                <a:solidFill>
                  <a:srgbClr val="C00000"/>
                </a:solidFill>
                <a:latin typeface="+mn-lt"/>
              </a:rPr>
              <a:t>indiscriminate violence in situations of international or internal armed conflic</a:t>
            </a:r>
            <a:r>
              <a:rPr lang="en-US" sz="3100" dirty="0">
                <a:solidFill>
                  <a:schemeClr val="tx2"/>
                </a:solidFill>
                <a:latin typeface="+mn-lt"/>
              </a:rPr>
              <a:t>t</a:t>
            </a:r>
            <a:r>
              <a:rPr lang="en-US" sz="3100" dirty="0">
                <a:latin typeface="+mn-lt"/>
              </a:rPr>
              <a:t>”</a:t>
            </a:r>
            <a:endParaRPr lang="en-US" sz="1000" dirty="0">
              <a:solidFill>
                <a:srgbClr val="C00000"/>
              </a:solidFill>
            </a:endParaRP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D090BF0-B366-4E92-B12B-441B371928F1}" type="slidenum">
              <a:rPr kumimoji="0" lang="hu-HU"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49</a:t>
            </a:fld>
            <a:endParaRPr kumimoji="0" lang="hu-HU"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92797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9BF4E82-DE46-47EB-A3A6-EA6BBB3D8203}" type="slidenum">
              <a:rPr kumimoji="0" lang="hu-HU" sz="1200" b="0" i="0" u="none" strike="noStrike" kern="1200" cap="none" spc="0" normalizeH="0" baseline="0" noProof="0" smtClean="0">
                <a:ln>
                  <a:noFill/>
                </a:ln>
                <a:solidFill>
                  <a:prstClr val="black"/>
                </a:solidFill>
                <a:effectLst/>
                <a:uLnTx/>
                <a:uFillTx/>
                <a:latin typeface="Times New Roman" pitchFamily="18" charset="0"/>
                <a:ea typeface="+mn-ea"/>
                <a:cs typeface="Arial"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50</a:t>
            </a:fld>
            <a:endParaRPr kumimoji="0" lang="hu-HU" sz="1200" b="0" i="0" u="none" strike="noStrike" kern="1200" cap="none" spc="0" normalizeH="0" baseline="0" noProof="0">
              <a:ln>
                <a:noFill/>
              </a:ln>
              <a:solidFill>
                <a:prstClr val="black"/>
              </a:solidFill>
              <a:effectLst/>
              <a:uLnTx/>
              <a:uFillTx/>
              <a:latin typeface="Times New Roman" pitchFamily="18" charset="0"/>
              <a:ea typeface="+mn-ea"/>
              <a:cs typeface="Arial" pitchFamily="34" charset="0"/>
            </a:endParaRPr>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hu-HU" sz="1000" dirty="0"/>
              <a:t>CHAPTER I: General </a:t>
            </a:r>
            <a:r>
              <a:rPr lang="hu-HU" sz="1000" dirty="0" err="1"/>
              <a:t>Provisions</a:t>
            </a:r>
            <a:r>
              <a:rPr lang="hu-HU" sz="1000" dirty="0"/>
              <a:t> </a:t>
            </a:r>
          </a:p>
          <a:p>
            <a:pPr eaLnBrk="1" hangingPunct="1"/>
            <a:r>
              <a:rPr lang="hu-HU" sz="1000" dirty="0"/>
              <a:t>B. </a:t>
            </a:r>
            <a:r>
              <a:rPr lang="hu-HU" sz="1000" b="1" dirty="0"/>
              <a:t>(1) </a:t>
            </a:r>
            <a:r>
              <a:rPr lang="hu-HU" sz="1000" dirty="0" err="1"/>
              <a:t>For</a:t>
            </a:r>
            <a:r>
              <a:rPr lang="hu-HU" sz="1000" dirty="0"/>
              <a:t> </a:t>
            </a:r>
            <a:r>
              <a:rPr lang="hu-HU" sz="1000" dirty="0" err="1"/>
              <a:t>the</a:t>
            </a:r>
            <a:r>
              <a:rPr lang="hu-HU" sz="1000" dirty="0"/>
              <a:t> </a:t>
            </a:r>
            <a:r>
              <a:rPr lang="hu-HU" sz="1000" dirty="0" err="1"/>
              <a:t>purposes</a:t>
            </a:r>
            <a:r>
              <a:rPr lang="hu-HU" sz="1000" dirty="0"/>
              <a:t> of </a:t>
            </a:r>
            <a:r>
              <a:rPr lang="hu-HU" sz="1000" dirty="0" err="1"/>
              <a:t>this</a:t>
            </a:r>
            <a:r>
              <a:rPr lang="hu-HU" sz="1000" dirty="0"/>
              <a:t> </a:t>
            </a:r>
            <a:r>
              <a:rPr lang="hu-HU" sz="1000" dirty="0" err="1"/>
              <a:t>Convention</a:t>
            </a:r>
            <a:r>
              <a:rPr lang="hu-HU" sz="1000" dirty="0"/>
              <a:t>, </a:t>
            </a:r>
            <a:r>
              <a:rPr lang="hu-HU" sz="1000" dirty="0" err="1"/>
              <a:t>the</a:t>
            </a:r>
            <a:r>
              <a:rPr lang="hu-HU" sz="1000" dirty="0"/>
              <a:t> </a:t>
            </a:r>
            <a:r>
              <a:rPr lang="hu-HU" sz="1000" dirty="0" err="1"/>
              <a:t>words</a:t>
            </a:r>
            <a:r>
              <a:rPr lang="hu-HU" sz="1000" dirty="0"/>
              <a:t> “</a:t>
            </a:r>
            <a:r>
              <a:rPr lang="hu-HU" sz="1000" dirty="0" err="1"/>
              <a:t>events</a:t>
            </a:r>
            <a:r>
              <a:rPr lang="hu-HU" sz="1000" dirty="0"/>
              <a:t> </a:t>
            </a:r>
            <a:r>
              <a:rPr lang="hu-HU" sz="1000" dirty="0" err="1"/>
              <a:t>occurring</a:t>
            </a:r>
            <a:endParaRPr lang="hu-HU" sz="1000" dirty="0"/>
          </a:p>
          <a:p>
            <a:pPr eaLnBrk="1" hangingPunct="1"/>
            <a:r>
              <a:rPr lang="hu-HU" sz="1000" dirty="0" err="1"/>
              <a:t>before</a:t>
            </a:r>
            <a:r>
              <a:rPr lang="hu-HU" sz="1000" dirty="0"/>
              <a:t> 1 </a:t>
            </a:r>
            <a:r>
              <a:rPr lang="hu-HU" sz="1000" dirty="0" err="1"/>
              <a:t>January</a:t>
            </a:r>
            <a:r>
              <a:rPr lang="hu-HU" sz="1000" dirty="0"/>
              <a:t> 1951” </a:t>
            </a:r>
            <a:r>
              <a:rPr lang="hu-HU" sz="1000" dirty="0" err="1"/>
              <a:t>in</a:t>
            </a:r>
            <a:r>
              <a:rPr lang="hu-HU" sz="1000" dirty="0"/>
              <a:t> </a:t>
            </a:r>
            <a:r>
              <a:rPr lang="hu-HU" sz="1000" dirty="0" err="1"/>
              <a:t>article</a:t>
            </a:r>
            <a:r>
              <a:rPr lang="hu-HU" sz="1000" dirty="0"/>
              <a:t> 1, </a:t>
            </a:r>
            <a:r>
              <a:rPr lang="hu-HU" sz="1000" dirty="0" err="1"/>
              <a:t>section</a:t>
            </a:r>
            <a:r>
              <a:rPr lang="hu-HU" sz="1000" dirty="0"/>
              <a:t> A, </a:t>
            </a:r>
            <a:r>
              <a:rPr lang="hu-HU" sz="1000" dirty="0" err="1"/>
              <a:t>shall</a:t>
            </a:r>
            <a:r>
              <a:rPr lang="hu-HU" sz="1000" dirty="0"/>
              <a:t> be </a:t>
            </a:r>
            <a:r>
              <a:rPr lang="hu-HU" sz="1000" dirty="0" err="1"/>
              <a:t>understood</a:t>
            </a:r>
            <a:r>
              <a:rPr lang="hu-HU" sz="1000" dirty="0"/>
              <a:t> </a:t>
            </a:r>
            <a:r>
              <a:rPr lang="hu-HU" sz="1000" dirty="0" err="1"/>
              <a:t>to</a:t>
            </a:r>
            <a:endParaRPr lang="hu-HU" sz="1000" dirty="0"/>
          </a:p>
          <a:p>
            <a:pPr eaLnBrk="1" hangingPunct="1"/>
            <a:r>
              <a:rPr lang="hu-HU" sz="1000" dirty="0" err="1"/>
              <a:t>mean</a:t>
            </a:r>
            <a:r>
              <a:rPr lang="hu-HU" sz="1000" dirty="0"/>
              <a:t> </a:t>
            </a:r>
            <a:r>
              <a:rPr lang="hu-HU" sz="1000" dirty="0" err="1"/>
              <a:t>either</a:t>
            </a:r>
            <a:endParaRPr lang="hu-HU" sz="1000" dirty="0"/>
          </a:p>
          <a:p>
            <a:pPr eaLnBrk="1" hangingPunct="1"/>
            <a:r>
              <a:rPr lang="hu-HU" sz="1000" dirty="0"/>
              <a:t>(a) “</a:t>
            </a:r>
            <a:r>
              <a:rPr lang="hu-HU" sz="1000" dirty="0" err="1"/>
              <a:t>events</a:t>
            </a:r>
            <a:r>
              <a:rPr lang="hu-HU" sz="1000" dirty="0"/>
              <a:t> </a:t>
            </a:r>
            <a:r>
              <a:rPr lang="hu-HU" sz="1000" dirty="0" err="1"/>
              <a:t>occurring</a:t>
            </a:r>
            <a:r>
              <a:rPr lang="hu-HU" sz="1000" dirty="0"/>
              <a:t> </a:t>
            </a:r>
            <a:r>
              <a:rPr lang="hu-HU" sz="1000" dirty="0" err="1"/>
              <a:t>in</a:t>
            </a:r>
            <a:r>
              <a:rPr lang="hu-HU" sz="1000" dirty="0"/>
              <a:t> Europe </a:t>
            </a:r>
            <a:r>
              <a:rPr lang="hu-HU" sz="1000" dirty="0" err="1"/>
              <a:t>before</a:t>
            </a:r>
            <a:r>
              <a:rPr lang="hu-HU" sz="1000" dirty="0"/>
              <a:t> 1 </a:t>
            </a:r>
            <a:r>
              <a:rPr lang="hu-HU" sz="1000" dirty="0" err="1"/>
              <a:t>January</a:t>
            </a:r>
            <a:r>
              <a:rPr lang="hu-HU" sz="1000" dirty="0"/>
              <a:t> 1951”; </a:t>
            </a:r>
            <a:r>
              <a:rPr lang="hu-HU" sz="1000" dirty="0" err="1"/>
              <a:t>or</a:t>
            </a:r>
            <a:endParaRPr lang="hu-HU" sz="1000" dirty="0"/>
          </a:p>
          <a:p>
            <a:pPr eaLnBrk="1" hangingPunct="1"/>
            <a:r>
              <a:rPr lang="hu-HU" sz="1000" dirty="0"/>
              <a:t>(b) “</a:t>
            </a:r>
            <a:r>
              <a:rPr lang="hu-HU" sz="1000" dirty="0" err="1"/>
              <a:t>events</a:t>
            </a:r>
            <a:r>
              <a:rPr lang="hu-HU" sz="1000" dirty="0"/>
              <a:t> </a:t>
            </a:r>
            <a:r>
              <a:rPr lang="hu-HU" sz="1000" dirty="0" err="1"/>
              <a:t>occurring</a:t>
            </a:r>
            <a:r>
              <a:rPr lang="hu-HU" sz="1000" dirty="0"/>
              <a:t> </a:t>
            </a:r>
            <a:r>
              <a:rPr lang="hu-HU" sz="1000" dirty="0" err="1"/>
              <a:t>in</a:t>
            </a:r>
            <a:r>
              <a:rPr lang="hu-HU" sz="1000" dirty="0"/>
              <a:t> Europe </a:t>
            </a:r>
            <a:r>
              <a:rPr lang="hu-HU" sz="1000" dirty="0" err="1"/>
              <a:t>or</a:t>
            </a:r>
            <a:r>
              <a:rPr lang="hu-HU" sz="1000" dirty="0"/>
              <a:t> </a:t>
            </a:r>
            <a:r>
              <a:rPr lang="hu-HU" sz="1000" dirty="0" err="1"/>
              <a:t>elsewhere</a:t>
            </a:r>
            <a:r>
              <a:rPr lang="hu-HU" sz="1000" dirty="0"/>
              <a:t> </a:t>
            </a:r>
            <a:r>
              <a:rPr lang="hu-HU" sz="1000" dirty="0" err="1"/>
              <a:t>before</a:t>
            </a:r>
            <a:r>
              <a:rPr lang="hu-HU" sz="1000" dirty="0"/>
              <a:t> 1 </a:t>
            </a:r>
            <a:r>
              <a:rPr lang="hu-HU" sz="1000" dirty="0" err="1"/>
              <a:t>January</a:t>
            </a:r>
            <a:endParaRPr lang="hu-HU" sz="1000" dirty="0"/>
          </a:p>
          <a:p>
            <a:pPr eaLnBrk="1" hangingPunct="1"/>
            <a:r>
              <a:rPr lang="hu-HU" sz="1000" dirty="0"/>
              <a:t>1951” </a:t>
            </a:r>
          </a:p>
          <a:p>
            <a:pPr eaLnBrk="1" hangingPunct="1"/>
            <a:r>
              <a:rPr lang="hu-HU" sz="1000" dirty="0"/>
              <a:t>and </a:t>
            </a:r>
            <a:r>
              <a:rPr lang="hu-HU" sz="1000" dirty="0" err="1"/>
              <a:t>each</a:t>
            </a:r>
            <a:r>
              <a:rPr lang="hu-HU" sz="1000" dirty="0"/>
              <a:t> </a:t>
            </a:r>
            <a:r>
              <a:rPr lang="hu-HU" sz="1000" dirty="0" err="1"/>
              <a:t>Contracting</a:t>
            </a:r>
            <a:r>
              <a:rPr lang="hu-HU" sz="1000" dirty="0"/>
              <a:t> </a:t>
            </a:r>
            <a:r>
              <a:rPr lang="hu-HU" sz="1000" dirty="0" err="1"/>
              <a:t>State</a:t>
            </a:r>
            <a:r>
              <a:rPr lang="hu-HU" sz="1000" dirty="0"/>
              <a:t> </a:t>
            </a:r>
            <a:r>
              <a:rPr lang="hu-HU" sz="1000" dirty="0" err="1"/>
              <a:t>shall</a:t>
            </a:r>
            <a:r>
              <a:rPr lang="hu-HU" sz="1000" dirty="0"/>
              <a:t> </a:t>
            </a:r>
            <a:r>
              <a:rPr lang="hu-HU" sz="1000" dirty="0" err="1"/>
              <a:t>make</a:t>
            </a:r>
            <a:r>
              <a:rPr lang="hu-HU" sz="1000" dirty="0"/>
              <a:t> a </a:t>
            </a:r>
            <a:r>
              <a:rPr lang="hu-HU" sz="1000" dirty="0" err="1"/>
              <a:t>declaration</a:t>
            </a:r>
            <a:r>
              <a:rPr lang="hu-HU" sz="1000" dirty="0"/>
              <a:t> </a:t>
            </a:r>
            <a:r>
              <a:rPr lang="hu-HU" sz="1000" dirty="0" err="1"/>
              <a:t>at</a:t>
            </a:r>
            <a:r>
              <a:rPr lang="hu-HU" sz="1000" dirty="0"/>
              <a:t> </a:t>
            </a:r>
            <a:r>
              <a:rPr lang="hu-HU" sz="1000" dirty="0" err="1"/>
              <a:t>the</a:t>
            </a:r>
            <a:endParaRPr lang="hu-HU" sz="1000" dirty="0"/>
          </a:p>
          <a:p>
            <a:pPr eaLnBrk="1" hangingPunct="1"/>
            <a:r>
              <a:rPr lang="hu-HU" sz="1000" dirty="0" err="1"/>
              <a:t>time</a:t>
            </a:r>
            <a:r>
              <a:rPr lang="hu-HU" sz="1000" dirty="0"/>
              <a:t> of </a:t>
            </a:r>
            <a:r>
              <a:rPr lang="hu-HU" sz="1000" dirty="0" err="1"/>
              <a:t>signature</a:t>
            </a:r>
            <a:r>
              <a:rPr lang="hu-HU" sz="1000" dirty="0"/>
              <a:t>, </a:t>
            </a:r>
            <a:r>
              <a:rPr lang="hu-HU" sz="1000" dirty="0" err="1"/>
              <a:t>ratification</a:t>
            </a:r>
            <a:r>
              <a:rPr lang="hu-HU" sz="1000" dirty="0"/>
              <a:t> </a:t>
            </a:r>
            <a:r>
              <a:rPr lang="hu-HU" sz="1000" dirty="0" err="1"/>
              <a:t>or</a:t>
            </a:r>
            <a:r>
              <a:rPr lang="hu-HU" sz="1000" dirty="0"/>
              <a:t> </a:t>
            </a:r>
            <a:r>
              <a:rPr lang="hu-HU" sz="1000" dirty="0" err="1"/>
              <a:t>accession</a:t>
            </a:r>
            <a:r>
              <a:rPr lang="hu-HU" sz="1000" dirty="0"/>
              <a:t>, </a:t>
            </a:r>
            <a:r>
              <a:rPr lang="hu-HU" sz="1000" dirty="0" err="1"/>
              <a:t>specifying</a:t>
            </a:r>
            <a:r>
              <a:rPr lang="hu-HU" sz="1000" dirty="0"/>
              <a:t> </a:t>
            </a:r>
            <a:r>
              <a:rPr lang="hu-HU" sz="1000" dirty="0" err="1"/>
              <a:t>which</a:t>
            </a:r>
            <a:r>
              <a:rPr lang="hu-HU" sz="1000" dirty="0"/>
              <a:t> </a:t>
            </a:r>
            <a:r>
              <a:rPr lang="hu-HU" sz="1000" dirty="0" err="1"/>
              <a:t>of</a:t>
            </a:r>
            <a:endParaRPr lang="hu-HU" sz="1000" dirty="0"/>
          </a:p>
          <a:p>
            <a:pPr eaLnBrk="1" hangingPunct="1"/>
            <a:r>
              <a:rPr lang="hu-HU" sz="1000" dirty="0" err="1"/>
              <a:t>these</a:t>
            </a:r>
            <a:r>
              <a:rPr lang="hu-HU" sz="1000" dirty="0"/>
              <a:t> </a:t>
            </a:r>
            <a:r>
              <a:rPr lang="hu-HU" sz="1000" dirty="0" err="1"/>
              <a:t>meanings</a:t>
            </a:r>
            <a:r>
              <a:rPr lang="hu-HU" sz="1000" dirty="0"/>
              <a:t> </a:t>
            </a:r>
            <a:r>
              <a:rPr lang="hu-HU" sz="1000" dirty="0" err="1"/>
              <a:t>it</a:t>
            </a:r>
            <a:r>
              <a:rPr lang="hu-HU" sz="1000" dirty="0"/>
              <a:t> </a:t>
            </a:r>
            <a:r>
              <a:rPr lang="hu-HU" sz="1000" dirty="0" err="1"/>
              <a:t>applies</a:t>
            </a:r>
            <a:r>
              <a:rPr lang="hu-HU" sz="1000" dirty="0"/>
              <a:t> </a:t>
            </a:r>
            <a:r>
              <a:rPr lang="hu-HU" sz="1000" dirty="0" err="1"/>
              <a:t>for</a:t>
            </a:r>
            <a:r>
              <a:rPr lang="hu-HU" sz="1000" dirty="0"/>
              <a:t> </a:t>
            </a:r>
            <a:r>
              <a:rPr lang="hu-HU" sz="1000" dirty="0" err="1"/>
              <a:t>the</a:t>
            </a:r>
            <a:r>
              <a:rPr lang="hu-HU" sz="1000" dirty="0"/>
              <a:t> </a:t>
            </a:r>
            <a:r>
              <a:rPr lang="hu-HU" sz="1000" dirty="0" err="1"/>
              <a:t>purpose</a:t>
            </a:r>
            <a:r>
              <a:rPr lang="hu-HU" sz="1000" dirty="0"/>
              <a:t> of </a:t>
            </a:r>
            <a:r>
              <a:rPr lang="hu-HU" sz="1000" dirty="0" err="1"/>
              <a:t>its</a:t>
            </a:r>
            <a:r>
              <a:rPr lang="hu-HU" sz="1000" dirty="0"/>
              <a:t> </a:t>
            </a:r>
            <a:r>
              <a:rPr lang="hu-HU" sz="1000" dirty="0" err="1"/>
              <a:t>obligations</a:t>
            </a:r>
            <a:r>
              <a:rPr lang="hu-HU" sz="1000" dirty="0"/>
              <a:t> </a:t>
            </a:r>
            <a:r>
              <a:rPr lang="hu-HU" sz="1000" dirty="0" err="1"/>
              <a:t>under</a:t>
            </a:r>
            <a:endParaRPr lang="hu-HU" sz="1000" dirty="0"/>
          </a:p>
          <a:p>
            <a:pPr eaLnBrk="1" hangingPunct="1"/>
            <a:r>
              <a:rPr lang="hu-HU" sz="1000" dirty="0" err="1"/>
              <a:t>this</a:t>
            </a:r>
            <a:r>
              <a:rPr lang="hu-HU" sz="1000" dirty="0"/>
              <a:t> </a:t>
            </a:r>
            <a:r>
              <a:rPr lang="hu-HU" sz="1000" dirty="0" err="1"/>
              <a:t>Convention</a:t>
            </a:r>
            <a:r>
              <a:rPr lang="hu-HU" sz="1000" dirty="0"/>
              <a:t>.</a:t>
            </a:r>
          </a:p>
          <a:p>
            <a:pPr eaLnBrk="1" hangingPunct="1"/>
            <a:r>
              <a:rPr lang="hu-HU" sz="1000" b="1" dirty="0"/>
              <a:t>    (2) </a:t>
            </a:r>
            <a:r>
              <a:rPr lang="hu-HU" sz="1000" dirty="0" err="1"/>
              <a:t>Any</a:t>
            </a:r>
            <a:r>
              <a:rPr lang="hu-HU" sz="1000" dirty="0"/>
              <a:t> </a:t>
            </a:r>
            <a:r>
              <a:rPr lang="hu-HU" sz="1000" dirty="0" err="1"/>
              <a:t>Contracting</a:t>
            </a:r>
            <a:r>
              <a:rPr lang="hu-HU" sz="1000" dirty="0"/>
              <a:t> </a:t>
            </a:r>
            <a:r>
              <a:rPr lang="hu-HU" sz="1000" dirty="0" err="1"/>
              <a:t>State</a:t>
            </a:r>
            <a:r>
              <a:rPr lang="hu-HU" sz="1000" dirty="0"/>
              <a:t> </a:t>
            </a:r>
            <a:r>
              <a:rPr lang="hu-HU" sz="1000" dirty="0" err="1"/>
              <a:t>which</a:t>
            </a:r>
            <a:r>
              <a:rPr lang="hu-HU" sz="1000" dirty="0"/>
              <a:t> has </a:t>
            </a:r>
            <a:r>
              <a:rPr lang="hu-HU" sz="1000" dirty="0" err="1"/>
              <a:t>adopted</a:t>
            </a:r>
            <a:r>
              <a:rPr lang="hu-HU" sz="1000" dirty="0"/>
              <a:t> </a:t>
            </a:r>
            <a:r>
              <a:rPr lang="hu-HU" sz="1000" dirty="0" err="1"/>
              <a:t>alternative</a:t>
            </a:r>
            <a:r>
              <a:rPr lang="hu-HU" sz="1000" dirty="0"/>
              <a:t> (a) </a:t>
            </a:r>
            <a:r>
              <a:rPr lang="hu-HU" sz="1000" dirty="0" err="1"/>
              <a:t>may</a:t>
            </a:r>
            <a:r>
              <a:rPr lang="hu-HU" sz="1000" dirty="0"/>
              <a:t> </a:t>
            </a:r>
            <a:r>
              <a:rPr lang="hu-HU" sz="1000" dirty="0" err="1"/>
              <a:t>at</a:t>
            </a:r>
            <a:endParaRPr lang="hu-HU" sz="1000" dirty="0"/>
          </a:p>
          <a:p>
            <a:pPr eaLnBrk="1" hangingPunct="1"/>
            <a:r>
              <a:rPr lang="hu-HU" sz="1000" dirty="0" err="1"/>
              <a:t>any</a:t>
            </a:r>
            <a:r>
              <a:rPr lang="hu-HU" sz="1000" dirty="0"/>
              <a:t> </a:t>
            </a:r>
            <a:r>
              <a:rPr lang="hu-HU" sz="1000" dirty="0" err="1"/>
              <a:t>time</a:t>
            </a:r>
            <a:r>
              <a:rPr lang="hu-HU" sz="1000" dirty="0"/>
              <a:t> </a:t>
            </a:r>
            <a:r>
              <a:rPr lang="hu-HU" sz="1000" dirty="0" err="1"/>
              <a:t>extend</a:t>
            </a:r>
            <a:r>
              <a:rPr lang="hu-HU" sz="1000" dirty="0"/>
              <a:t> </a:t>
            </a:r>
            <a:r>
              <a:rPr lang="hu-HU" sz="1000" dirty="0" err="1"/>
              <a:t>its</a:t>
            </a:r>
            <a:r>
              <a:rPr lang="hu-HU" sz="1000" dirty="0"/>
              <a:t> </a:t>
            </a:r>
            <a:r>
              <a:rPr lang="hu-HU" sz="1000" dirty="0" err="1"/>
              <a:t>obligations</a:t>
            </a:r>
            <a:r>
              <a:rPr lang="hu-HU" sz="1000" dirty="0"/>
              <a:t> </a:t>
            </a:r>
            <a:r>
              <a:rPr lang="hu-HU" sz="1000" dirty="0" err="1"/>
              <a:t>by</a:t>
            </a:r>
            <a:r>
              <a:rPr lang="hu-HU" sz="1000" dirty="0"/>
              <a:t> </a:t>
            </a:r>
            <a:r>
              <a:rPr lang="hu-HU" sz="1000" dirty="0" err="1"/>
              <a:t>adopting</a:t>
            </a:r>
            <a:r>
              <a:rPr lang="hu-HU" sz="1000" dirty="0"/>
              <a:t> </a:t>
            </a:r>
            <a:r>
              <a:rPr lang="hu-HU" sz="1000" dirty="0" err="1"/>
              <a:t>alternative</a:t>
            </a:r>
            <a:r>
              <a:rPr lang="hu-HU" sz="1000" dirty="0"/>
              <a:t> (b) </a:t>
            </a:r>
            <a:r>
              <a:rPr lang="hu-HU" sz="1000" dirty="0" err="1"/>
              <a:t>by</a:t>
            </a:r>
            <a:endParaRPr lang="hu-HU" sz="1000" dirty="0"/>
          </a:p>
          <a:p>
            <a:pPr eaLnBrk="1" hangingPunct="1"/>
            <a:r>
              <a:rPr lang="hu-HU" sz="1000" dirty="0" err="1"/>
              <a:t>means</a:t>
            </a:r>
            <a:r>
              <a:rPr lang="hu-HU" sz="1000" dirty="0"/>
              <a:t> of a </a:t>
            </a:r>
            <a:r>
              <a:rPr lang="hu-HU" sz="1000" dirty="0" err="1"/>
              <a:t>notification</a:t>
            </a:r>
            <a:r>
              <a:rPr lang="hu-HU" sz="1000" dirty="0"/>
              <a:t> </a:t>
            </a:r>
            <a:r>
              <a:rPr lang="hu-HU" sz="1000" dirty="0" err="1"/>
              <a:t>addressed</a:t>
            </a:r>
            <a:r>
              <a:rPr lang="hu-HU" sz="1000" dirty="0"/>
              <a:t> </a:t>
            </a:r>
            <a:r>
              <a:rPr lang="hu-HU" sz="1000" dirty="0" err="1"/>
              <a:t>to</a:t>
            </a:r>
            <a:r>
              <a:rPr lang="hu-HU" sz="1000" dirty="0"/>
              <a:t> </a:t>
            </a:r>
            <a:r>
              <a:rPr lang="hu-HU" sz="1000" dirty="0" err="1"/>
              <a:t>the</a:t>
            </a:r>
            <a:r>
              <a:rPr lang="hu-HU" sz="1000" dirty="0"/>
              <a:t> </a:t>
            </a:r>
            <a:r>
              <a:rPr lang="hu-HU" sz="1000" dirty="0" err="1"/>
              <a:t>Secretary-General</a:t>
            </a:r>
            <a:r>
              <a:rPr lang="hu-HU" sz="1000" dirty="0"/>
              <a:t> of </a:t>
            </a:r>
            <a:r>
              <a:rPr lang="hu-HU" sz="1000" dirty="0" err="1"/>
              <a:t>the</a:t>
            </a:r>
            <a:endParaRPr lang="hu-HU" sz="1000" dirty="0"/>
          </a:p>
          <a:p>
            <a:pPr eaLnBrk="1" hangingPunct="1"/>
            <a:r>
              <a:rPr lang="hu-HU" sz="1000" dirty="0"/>
              <a:t>United </a:t>
            </a:r>
            <a:r>
              <a:rPr lang="hu-HU" sz="1000" dirty="0" err="1"/>
              <a:t>Nations</a:t>
            </a:r>
            <a:r>
              <a:rPr lang="hu-HU" sz="1000" dirty="0"/>
              <a:t>.</a:t>
            </a:r>
          </a:p>
          <a:p>
            <a:pPr eaLnBrk="1" hangingPunct="1"/>
            <a:endParaRPr lang="hu-HU" sz="1000" dirty="0"/>
          </a:p>
          <a:p>
            <a:pPr eaLnBrk="1" hangingPunct="1"/>
            <a:r>
              <a:rPr lang="hu-HU" sz="1000" dirty="0" err="1"/>
              <a:t>Geographic</a:t>
            </a:r>
            <a:r>
              <a:rPr lang="hu-HU" sz="1000" dirty="0"/>
              <a:t> </a:t>
            </a:r>
            <a:r>
              <a:rPr lang="hu-HU" sz="1000" dirty="0" err="1"/>
              <a:t>reservation</a:t>
            </a:r>
            <a:r>
              <a:rPr lang="hu-HU" sz="1000" dirty="0"/>
              <a:t>: </a:t>
            </a:r>
            <a:r>
              <a:rPr lang="en-US" sz="1000" dirty="0"/>
              <a:t>Congo, Madagascar, Monaco, Turkey</a:t>
            </a:r>
          </a:p>
          <a:p>
            <a:pPr eaLnBrk="1" hangingPunct="1"/>
            <a:endParaRPr lang="en-US" sz="1000" dirty="0"/>
          </a:p>
        </p:txBody>
      </p:sp>
    </p:spTree>
    <p:extLst>
      <p:ext uri="{BB962C8B-B14F-4D97-AF65-F5344CB8AC3E}">
        <p14:creationId xmlns:p14="http://schemas.microsoft.com/office/powerpoint/2010/main" val="3825722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5070031-77F4-4968-BDDC-14FAAF6291FB}" type="slidenum">
              <a:rPr kumimoji="0" lang="hu-HU" sz="1200" b="0" i="0" u="none" strike="noStrike" kern="1200" cap="none" spc="0" normalizeH="0" baseline="0" noProof="0" smtClean="0">
                <a:ln>
                  <a:noFill/>
                </a:ln>
                <a:solidFill>
                  <a:prstClr val="black"/>
                </a:solidFill>
                <a:effectLst/>
                <a:uLnTx/>
                <a:uFillTx/>
                <a:latin typeface="Times New Roman" pitchFamily="18" charset="0"/>
                <a:ea typeface="+mn-ea"/>
                <a:cs typeface="Arial"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51</a:t>
            </a:fld>
            <a:endParaRPr kumimoji="0" lang="hu-HU" sz="1200" b="0" i="0" u="none" strike="noStrike" kern="1200" cap="none" spc="0" normalizeH="0" baseline="0" noProof="0">
              <a:ln>
                <a:noFill/>
              </a:ln>
              <a:solidFill>
                <a:prstClr val="black"/>
              </a:solidFill>
              <a:effectLst/>
              <a:uLnTx/>
              <a:uFillTx/>
              <a:latin typeface="Times New Roman" pitchFamily="18" charset="0"/>
              <a:ea typeface="+mn-ea"/>
              <a:cs typeface="Arial" pitchFamily="34" charset="0"/>
            </a:endParaRPr>
          </a:p>
        </p:txBody>
      </p:sp>
      <p:sp>
        <p:nvSpPr>
          <p:cNvPr id="460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60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hu-HU">
                <a:cs typeface="Arial" pitchFamily="34" charset="0"/>
              </a:rPr>
              <a:t>Large scale influxes</a:t>
            </a:r>
          </a:p>
          <a:p>
            <a:pPr eaLnBrk="1" hangingPunct="1"/>
            <a:r>
              <a:rPr lang="hu-HU">
                <a:cs typeface="Arial" pitchFamily="34" charset="0"/>
              </a:rPr>
              <a:t>Lack of capacity for individual determination</a:t>
            </a:r>
            <a:endParaRPr lang="en-GB">
              <a:cs typeface="Arial" pitchFamily="34" charset="0"/>
            </a:endParaRPr>
          </a:p>
        </p:txBody>
      </p:sp>
    </p:spTree>
    <p:extLst>
      <p:ext uri="{BB962C8B-B14F-4D97-AF65-F5344CB8AC3E}">
        <p14:creationId xmlns:p14="http://schemas.microsoft.com/office/powerpoint/2010/main" val="953834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a:t>
            </a:r>
            <a:r>
              <a:rPr lang="en-US" dirty="0"/>
              <a:t>There were 33.5 million people born outside of the EU-28 living in an EU Member State on 1 January 2014,</a:t>
            </a:r>
            <a:r>
              <a:rPr lang="hu-HU" dirty="0"/>
              <a:t> </a:t>
            </a:r>
            <a:r>
              <a:rPr lang="en-US" dirty="0"/>
              <a:t>while there were 17.9 million persons who had been born in a different EU Member State from the one where</a:t>
            </a:r>
            <a:r>
              <a:rPr lang="hu-HU" dirty="0"/>
              <a:t> </a:t>
            </a:r>
            <a:r>
              <a:rPr lang="en-US" dirty="0"/>
              <a:t>they were resident. Only in Ireland, Hungary, Slovakia, Luxembourg and Cyprus was the number of persons</a:t>
            </a:r>
            <a:r>
              <a:rPr lang="hu-HU" dirty="0"/>
              <a:t> </a:t>
            </a:r>
            <a:r>
              <a:rPr lang="en-US" dirty="0"/>
              <a:t>born in other EU Member States higher than the number born outside of the EU-28.</a:t>
            </a:r>
            <a:r>
              <a:rPr lang="hu-HU" dirty="0"/>
              <a:t>” p. 6</a:t>
            </a:r>
          </a:p>
        </p:txBody>
      </p:sp>
      <p:sp>
        <p:nvSpPr>
          <p:cNvPr id="4" name="Dia számának helye 3"/>
          <p:cNvSpPr>
            <a:spLocks noGrp="1"/>
          </p:cNvSpPr>
          <p:nvPr>
            <p:ph type="sldNum" sz="quarter" idx="10"/>
          </p:nvPr>
        </p:nvSpPr>
        <p:spPr/>
        <p:txBody>
          <a:bodyPr/>
          <a:lstStyle/>
          <a:p>
            <a:pPr>
              <a:defRPr/>
            </a:pPr>
            <a:fld id="{EC46C1CA-5E93-4E5E-86FE-5B501C9D4CC7}" type="slidenum">
              <a:rPr lang="en-GB" smtClean="0"/>
              <a:pPr>
                <a:defRPr/>
              </a:pPr>
              <a:t>4</a:t>
            </a:fld>
            <a:endParaRPr lang="en-GB" dirty="0"/>
          </a:p>
        </p:txBody>
      </p:sp>
      <p:sp>
        <p:nvSpPr>
          <p:cNvPr id="5" name="Szövegdoboz 4"/>
          <p:cNvSpPr txBox="1"/>
          <p:nvPr/>
        </p:nvSpPr>
        <p:spPr>
          <a:xfrm>
            <a:off x="1271935" y="3773314"/>
            <a:ext cx="4443845" cy="338554"/>
          </a:xfrm>
          <a:prstGeom prst="rect">
            <a:avLst/>
          </a:prstGeom>
          <a:noFill/>
        </p:spPr>
        <p:txBody>
          <a:bodyPr wrap="none" rtlCol="0">
            <a:spAutoFit/>
          </a:bodyPr>
          <a:lstStyle/>
          <a:p>
            <a:r>
              <a:rPr lang="hu-HU" sz="1000" dirty="0" err="1"/>
              <a:t>Source</a:t>
            </a:r>
            <a:r>
              <a:rPr lang="hu-HU" sz="1000"/>
              <a:t>: Eurostat, Migration and migrant population statistics, 2015</a:t>
            </a:r>
          </a:p>
          <a:p>
            <a:r>
              <a:rPr lang="hu-HU" sz="600">
                <a:hlinkClick r:id="rId3"/>
              </a:rPr>
              <a:t>http://ec.europa.eu/eurostat/statistics-explained/index.php?title=Migration_and_migrant_population_statistics&amp;oldid=216019</a:t>
            </a:r>
            <a:r>
              <a:rPr lang="hu-HU" sz="600"/>
              <a:t> </a:t>
            </a:r>
          </a:p>
        </p:txBody>
      </p:sp>
    </p:spTree>
    <p:extLst>
      <p:ext uri="{BB962C8B-B14F-4D97-AF65-F5344CB8AC3E}">
        <p14:creationId xmlns:p14="http://schemas.microsoft.com/office/powerpoint/2010/main" val="28408852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84D06DC-2D0D-4A62-8EB8-E56793D6D36D}" type="slidenum">
              <a:rPr kumimoji="0" lang="hu-HU" sz="1200" b="0" i="0" u="none" strike="noStrike" kern="1200" cap="none" spc="0" normalizeH="0" baseline="0" noProof="0" smtClean="0">
                <a:ln>
                  <a:noFill/>
                </a:ln>
                <a:solidFill>
                  <a:prstClr val="black"/>
                </a:solidFill>
                <a:effectLst/>
                <a:uLnTx/>
                <a:uFillTx/>
                <a:latin typeface="Times New Roman" pitchFamily="18" charset="0"/>
                <a:ea typeface="+mn-ea"/>
                <a:cs typeface="Arial"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52</a:t>
            </a:fld>
            <a:endParaRPr kumimoji="0" lang="hu-HU" sz="1200" b="0" i="0" u="none" strike="noStrike" kern="1200" cap="none" spc="0" normalizeH="0" baseline="0" noProof="0">
              <a:ln>
                <a:noFill/>
              </a:ln>
              <a:solidFill>
                <a:prstClr val="black"/>
              </a:solidFill>
              <a:effectLst/>
              <a:uLnTx/>
              <a:uFillTx/>
              <a:latin typeface="Times New Roman" pitchFamily="18" charset="0"/>
              <a:ea typeface="+mn-ea"/>
              <a:cs typeface="Arial" pitchFamily="34" charset="0"/>
            </a:endParaRPr>
          </a:p>
        </p:txBody>
      </p:sp>
      <p:sp>
        <p:nvSpPr>
          <p:cNvPr id="471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71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GB">
              <a:cs typeface="Arial" pitchFamily="34" charset="0"/>
            </a:endParaRPr>
          </a:p>
        </p:txBody>
      </p:sp>
    </p:spTree>
    <p:extLst>
      <p:ext uri="{BB962C8B-B14F-4D97-AF65-F5344CB8AC3E}">
        <p14:creationId xmlns:p14="http://schemas.microsoft.com/office/powerpoint/2010/main" val="14470665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FD6D8C3-DB92-4A40-AFF8-30D84689EE0F}" type="slidenum">
              <a:rPr kumimoji="0" lang="hu-HU" sz="1200" b="0" i="0" u="none" strike="noStrike" kern="1200" cap="none" spc="0" normalizeH="0" baseline="0" noProof="0" smtClean="0">
                <a:ln>
                  <a:noFill/>
                </a:ln>
                <a:solidFill>
                  <a:prstClr val="black"/>
                </a:solidFill>
                <a:effectLst/>
                <a:uLnTx/>
                <a:uFillTx/>
                <a:latin typeface="Times New Roman" pitchFamily="18" charset="0"/>
                <a:ea typeface="+mn-ea"/>
                <a:cs typeface="Arial"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53</a:t>
            </a:fld>
            <a:endParaRPr kumimoji="0" lang="hu-HU" sz="1200" b="0" i="0" u="none" strike="noStrike" kern="1200" cap="none" spc="0" normalizeH="0" baseline="0" noProof="0">
              <a:ln>
                <a:noFill/>
              </a:ln>
              <a:solidFill>
                <a:prstClr val="black"/>
              </a:solidFill>
              <a:effectLst/>
              <a:uLnTx/>
              <a:uFillTx/>
              <a:latin typeface="Times New Roman" pitchFamily="18" charset="0"/>
              <a:ea typeface="+mn-ea"/>
              <a:cs typeface="Arial" pitchFamily="34" charset="0"/>
            </a:endParaRPr>
          </a:p>
        </p:txBody>
      </p:sp>
      <p:sp>
        <p:nvSpPr>
          <p:cNvPr id="471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71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GB">
              <a:cs typeface="Arial" charset="0"/>
            </a:endParaRPr>
          </a:p>
        </p:txBody>
      </p:sp>
    </p:spTree>
    <p:extLst>
      <p:ext uri="{BB962C8B-B14F-4D97-AF65-F5344CB8AC3E}">
        <p14:creationId xmlns:p14="http://schemas.microsoft.com/office/powerpoint/2010/main" val="39208314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3606420-7C18-4630-BAC5-6FF6E9E7F27D}" type="slidenum">
              <a:rPr kumimoji="0" lang="hu-HU" sz="1200" b="0" i="0" u="none" strike="noStrike" kern="1200" cap="none" spc="0" normalizeH="0" baseline="0" noProof="0" smtClean="0">
                <a:ln>
                  <a:noFill/>
                </a:ln>
                <a:solidFill>
                  <a:prstClr val="black"/>
                </a:solidFill>
                <a:effectLst/>
                <a:uLnTx/>
                <a:uFillTx/>
                <a:latin typeface="Times New Roman" pitchFamily="18" charset="0"/>
                <a:ea typeface="+mn-ea"/>
                <a:cs typeface="Arial"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54</a:t>
            </a:fld>
            <a:endParaRPr kumimoji="0" lang="hu-HU" sz="1200" b="0" i="0" u="none" strike="noStrike" kern="1200" cap="none" spc="0" normalizeH="0" baseline="0" noProof="0">
              <a:ln>
                <a:noFill/>
              </a:ln>
              <a:solidFill>
                <a:prstClr val="black"/>
              </a:solidFill>
              <a:effectLst/>
              <a:uLnTx/>
              <a:uFillTx/>
              <a:latin typeface="Times New Roman" pitchFamily="18" charset="0"/>
              <a:ea typeface="+mn-ea"/>
              <a:cs typeface="Arial" pitchFamily="34" charset="0"/>
            </a:endParaRPr>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GB">
              <a:cs typeface="Arial" pitchFamily="34" charset="0"/>
            </a:endParaRPr>
          </a:p>
        </p:txBody>
      </p:sp>
    </p:spTree>
    <p:extLst>
      <p:ext uri="{BB962C8B-B14F-4D97-AF65-F5344CB8AC3E}">
        <p14:creationId xmlns:p14="http://schemas.microsoft.com/office/powerpoint/2010/main" val="42528159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70F3FE0-13D9-450B-A640-44AC479F7484}" type="slidenum">
              <a:rPr kumimoji="0" lang="hu-HU"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55</a:t>
            </a:fld>
            <a:endParaRPr kumimoji="0" lang="hu-HU" sz="12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178179" name="Rectangle 2"/>
          <p:cNvSpPr>
            <a:spLocks noGrp="1" noRot="1" noChangeAspect="1" noChangeArrowheads="1" noTextEdit="1"/>
          </p:cNvSpPr>
          <p:nvPr>
            <p:ph type="sldImg"/>
          </p:nvPr>
        </p:nvSpPr>
        <p:spPr>
          <a:xfrm>
            <a:off x="860425" y="765175"/>
            <a:ext cx="5087938" cy="3814763"/>
          </a:xfrm>
          <a:ln/>
        </p:spPr>
      </p:sp>
      <p:sp>
        <p:nvSpPr>
          <p:cNvPr id="178180" name="Rectangle 3"/>
          <p:cNvSpPr>
            <a:spLocks noGrp="1" noChangeArrowheads="1"/>
          </p:cNvSpPr>
          <p:nvPr>
            <p:ph type="body" idx="1"/>
          </p:nvPr>
        </p:nvSpPr>
        <p:spPr>
          <a:xfrm>
            <a:off x="910768" y="4832561"/>
            <a:ext cx="4985586" cy="4578989"/>
          </a:xfrm>
          <a:noFill/>
          <a:ln/>
        </p:spPr>
        <p:txBody>
          <a:bodyPr/>
          <a:lstStyle/>
          <a:p>
            <a:pPr eaLnBrk="1" hangingPunct="1"/>
            <a:r>
              <a:rPr lang="hu-HU" dirty="0" err="1"/>
              <a:t>On</a:t>
            </a:r>
            <a:r>
              <a:rPr lang="en-US" dirty="0"/>
              <a:t>11 May 2016, a first package of legislative proposals, containing:</a:t>
            </a:r>
            <a:endParaRPr lang="hu-HU" dirty="0"/>
          </a:p>
          <a:p>
            <a:pPr eaLnBrk="1" hangingPunct="1"/>
            <a:r>
              <a:rPr lang="en-US" dirty="0"/>
              <a:t> • a recast of the Dublin Regulation establishing the criteria and mechanisms for determining the Member State responsible for examining an application for international protection (doc 8715/16);</a:t>
            </a:r>
            <a:endParaRPr lang="hu-HU" dirty="0"/>
          </a:p>
          <a:p>
            <a:pPr eaLnBrk="1" hangingPunct="1"/>
            <a:r>
              <a:rPr lang="en-US" dirty="0"/>
              <a:t> • a Regulation on the European Union Agency for Asylum, replacing the EASO Regulation (doc 8742/16); </a:t>
            </a:r>
            <a:endParaRPr lang="hu-HU" dirty="0"/>
          </a:p>
          <a:p>
            <a:pPr eaLnBrk="1" hangingPunct="1"/>
            <a:r>
              <a:rPr lang="en-US" dirty="0"/>
              <a:t>• a recast of the Regulation on the establishment of 'Eurodac' (doc 8765/16); − on 18 July 2016, a second package of legislative proposals, which contains: </a:t>
            </a:r>
            <a:endParaRPr lang="hu-HU" dirty="0"/>
          </a:p>
          <a:p>
            <a:pPr eaLnBrk="1" hangingPunct="1"/>
            <a:r>
              <a:rPr lang="en-US" dirty="0"/>
              <a:t>• a Regulation establishing a common procedure for international protection in the EU (replacing the Asylum Procedures Directive) (doc 11317/16 + ADD 1 + ADD 2);</a:t>
            </a:r>
            <a:endParaRPr lang="hu-HU" dirty="0"/>
          </a:p>
          <a:p>
            <a:pPr eaLnBrk="1" hangingPunct="1"/>
            <a:r>
              <a:rPr lang="en-US" dirty="0"/>
              <a:t> • a Regulation on qualification of third-country nationals or stateless persons as beneficiaries of international protection (replacing the Qualification Directive) (doc 11316/16 + ADD 1);</a:t>
            </a:r>
            <a:endParaRPr lang="hu-HU" dirty="0"/>
          </a:p>
          <a:p>
            <a:pPr eaLnBrk="1" hangingPunct="1"/>
            <a:r>
              <a:rPr lang="en-US" dirty="0"/>
              <a:t> • a recast of the Directive for the reception conditions of applicants for international protection (doc 11318/1/16 REV 1);</a:t>
            </a:r>
            <a:endParaRPr lang="hu-HU" dirty="0"/>
          </a:p>
          <a:p>
            <a:pPr eaLnBrk="1" hangingPunct="1"/>
            <a:r>
              <a:rPr lang="en-US" dirty="0"/>
              <a:t> • a Regulation establishing a Union Resettlement Framework (doc 11313/16)</a:t>
            </a:r>
            <a:r>
              <a:rPr lang="hu-HU" dirty="0"/>
              <a:t> </a:t>
            </a:r>
          </a:p>
          <a:p>
            <a:pPr algn="r" eaLnBrk="1" hangingPunct="1"/>
            <a:r>
              <a:rPr lang="hu-HU" sz="800" i="1" dirty="0"/>
              <a:t>Quoted from:Doc 12724/16</a:t>
            </a:r>
            <a:endParaRPr lang="en-US" sz="800" i="1" dirty="0"/>
          </a:p>
        </p:txBody>
      </p:sp>
    </p:spTree>
    <p:extLst>
      <p:ext uri="{BB962C8B-B14F-4D97-AF65-F5344CB8AC3E}">
        <p14:creationId xmlns:p14="http://schemas.microsoft.com/office/powerpoint/2010/main" val="18812545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D090BF0-B366-4E92-B12B-441B371928F1}" type="slidenum">
              <a:rPr kumimoji="0" lang="hu-HU"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56</a:t>
            </a:fld>
            <a:endParaRPr kumimoji="0" lang="hu-HU"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8562601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7C34117-193C-466A-B8FC-DB096448D945}" type="slidenum">
              <a:rPr lang="en-US"/>
              <a:pPr>
                <a:defRPr/>
              </a:pPr>
              <a:t>57</a:t>
            </a:fld>
            <a:endParaRPr lang="en-US" dirty="0"/>
          </a:p>
        </p:txBody>
      </p:sp>
      <p:sp>
        <p:nvSpPr>
          <p:cNvPr id="665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 name="Téglalap 5"/>
          <p:cNvSpPr/>
          <p:nvPr/>
        </p:nvSpPr>
        <p:spPr>
          <a:xfrm>
            <a:off x="543854" y="4601310"/>
            <a:ext cx="5852717" cy="338554"/>
          </a:xfrm>
          <a:prstGeom prst="rect">
            <a:avLst/>
          </a:prstGeom>
        </p:spPr>
        <p:txBody>
          <a:bodyPr wrap="square">
            <a:spAutoFit/>
          </a:bodyPr>
          <a:lstStyle/>
          <a:p>
            <a:pPr>
              <a:defRPr/>
            </a:pPr>
            <a:endParaRPr lang="en-GB" sz="1600" dirty="0"/>
          </a:p>
        </p:txBody>
      </p:sp>
    </p:spTree>
    <p:extLst>
      <p:ext uri="{BB962C8B-B14F-4D97-AF65-F5344CB8AC3E}">
        <p14:creationId xmlns:p14="http://schemas.microsoft.com/office/powerpoint/2010/main" val="37125545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Diakép helye 1"/>
          <p:cNvSpPr>
            <a:spLocks noGrp="1" noRot="1" noChangeAspect="1" noTextEdit="1"/>
          </p:cNvSpPr>
          <p:nvPr>
            <p:ph type="sldImg"/>
          </p:nvPr>
        </p:nvSpPr>
        <p:spPr bwMode="auto">
          <a:noFill/>
          <a:ln>
            <a:solidFill>
              <a:srgbClr val="000000"/>
            </a:solidFill>
            <a:miter lim="800000"/>
            <a:headEnd/>
            <a:tailEnd/>
          </a:ln>
        </p:spPr>
      </p:sp>
      <p:sp>
        <p:nvSpPr>
          <p:cNvPr id="53251" name="Jegyzetek hely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a:p>
        </p:txBody>
      </p:sp>
      <p:sp>
        <p:nvSpPr>
          <p:cNvPr id="23556" name="Dia számának hely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6D74E6-0738-4A88-AC2D-E4A8D3745119}" type="slidenum">
              <a:rPr lang="en-GB" smtClean="0"/>
              <a:pPr fontAlgn="base">
                <a:spcBef>
                  <a:spcPct val="0"/>
                </a:spcBef>
                <a:spcAft>
                  <a:spcPct val="0"/>
                </a:spcAft>
                <a:defRPr/>
              </a:pPr>
              <a:t>59</a:t>
            </a:fld>
            <a:endParaRPr lang="en-GB" dirty="0"/>
          </a:p>
        </p:txBody>
      </p:sp>
    </p:spTree>
    <p:extLst>
      <p:ext uri="{BB962C8B-B14F-4D97-AF65-F5344CB8AC3E}">
        <p14:creationId xmlns:p14="http://schemas.microsoft.com/office/powerpoint/2010/main" val="86793056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p:txBody>
          <a:bodyPr/>
          <a:lstStyle/>
          <a:p>
            <a:pPr>
              <a:defRPr/>
            </a:pPr>
            <a:fld id="{3F710DB7-AE26-4F99-AAE0-A4AB6C125E8A}" type="slidenum">
              <a:rPr lang="hu-HU" smtClean="0"/>
              <a:pPr>
                <a:defRPr/>
              </a:pPr>
              <a:t>60</a:t>
            </a:fld>
            <a:endParaRPr lang="hu-HU"/>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pPr eaLnBrk="1" hangingPunct="1"/>
            <a:r>
              <a:rPr lang="hu-HU" dirty="0" err="1">
                <a:cs typeface="Arial" charset="0"/>
              </a:rPr>
              <a:t>See</a:t>
            </a:r>
            <a:r>
              <a:rPr lang="hu-HU" dirty="0">
                <a:cs typeface="Arial" charset="0"/>
              </a:rPr>
              <a:t> The </a:t>
            </a:r>
            <a:r>
              <a:rPr lang="hu-HU" dirty="0" err="1">
                <a:cs typeface="Arial" charset="0"/>
              </a:rPr>
              <a:t>Commission’s</a:t>
            </a:r>
            <a:r>
              <a:rPr lang="hu-HU" dirty="0">
                <a:cs typeface="Arial" charset="0"/>
              </a:rPr>
              <a:t> </a:t>
            </a:r>
            <a:r>
              <a:rPr lang="hu-HU" dirty="0" err="1">
                <a:cs typeface="Arial" charset="0"/>
              </a:rPr>
              <a:t>suggestion</a:t>
            </a:r>
            <a:r>
              <a:rPr lang="hu-HU" dirty="0">
                <a:cs typeface="Arial" charset="0"/>
              </a:rPr>
              <a:t> of 2001 (COM) 2001 447 final  p.3</a:t>
            </a:r>
          </a:p>
          <a:p>
            <a:pPr eaLnBrk="1" hangingPunct="1"/>
            <a:endParaRPr lang="hu-HU" dirty="0">
              <a:cs typeface="Arial" charset="0"/>
            </a:endParaRPr>
          </a:p>
          <a:p>
            <a:pPr eaLnBrk="1" hangingPunct="1"/>
            <a:r>
              <a:rPr lang="hu-HU" dirty="0" err="1">
                <a:cs typeface="Arial" charset="0"/>
              </a:rPr>
              <a:t>Goal</a:t>
            </a:r>
            <a:r>
              <a:rPr lang="hu-HU" dirty="0">
                <a:cs typeface="Arial" charset="0"/>
              </a:rPr>
              <a:t>: A  </a:t>
            </a:r>
            <a:r>
              <a:rPr lang="hu-HU" dirty="0" err="1">
                <a:cs typeface="Arial" charset="0"/>
              </a:rPr>
              <a:t>unified</a:t>
            </a:r>
            <a:r>
              <a:rPr lang="hu-HU" dirty="0">
                <a:cs typeface="Arial" charset="0"/>
              </a:rPr>
              <a:t> </a:t>
            </a:r>
            <a:r>
              <a:rPr lang="hu-HU" dirty="0" err="1">
                <a:cs typeface="Arial" charset="0"/>
              </a:rPr>
              <a:t>area</a:t>
            </a:r>
            <a:r>
              <a:rPr lang="hu-HU" dirty="0">
                <a:cs typeface="Arial" charset="0"/>
              </a:rPr>
              <a:t> </a:t>
            </a:r>
            <a:r>
              <a:rPr lang="hu-HU" dirty="0" err="1">
                <a:cs typeface="Arial" charset="0"/>
              </a:rPr>
              <a:t>without</a:t>
            </a:r>
            <a:r>
              <a:rPr lang="hu-HU" dirty="0">
                <a:cs typeface="Arial" charset="0"/>
              </a:rPr>
              <a:t> </a:t>
            </a:r>
            <a:r>
              <a:rPr lang="hu-HU" dirty="0" err="1">
                <a:cs typeface="Arial" charset="0"/>
              </a:rPr>
              <a:t>internal</a:t>
            </a:r>
            <a:r>
              <a:rPr lang="hu-HU" dirty="0">
                <a:cs typeface="Arial" charset="0"/>
              </a:rPr>
              <a:t> </a:t>
            </a:r>
            <a:r>
              <a:rPr lang="hu-HU" dirty="0" err="1">
                <a:cs typeface="Arial" charset="0"/>
              </a:rPr>
              <a:t>borders</a:t>
            </a:r>
            <a:r>
              <a:rPr lang="hu-HU" dirty="0">
                <a:cs typeface="Arial" charset="0"/>
              </a:rPr>
              <a:t>  - </a:t>
            </a:r>
            <a:r>
              <a:rPr lang="hu-HU" dirty="0" err="1">
                <a:cs typeface="Arial" charset="0"/>
              </a:rPr>
              <a:t>that</a:t>
            </a:r>
            <a:r>
              <a:rPr lang="hu-HU" dirty="0">
                <a:cs typeface="Arial" charset="0"/>
              </a:rPr>
              <a:t> </a:t>
            </a:r>
            <a:r>
              <a:rPr lang="hu-HU" dirty="0" err="1">
                <a:cs typeface="Arial" charset="0"/>
              </a:rPr>
              <a:t>justifies</a:t>
            </a:r>
            <a:r>
              <a:rPr lang="hu-HU" dirty="0">
                <a:cs typeface="Arial" charset="0"/>
              </a:rPr>
              <a:t> </a:t>
            </a:r>
            <a:r>
              <a:rPr lang="hu-HU" dirty="0" err="1">
                <a:cs typeface="Arial" charset="0"/>
              </a:rPr>
              <a:t>tthat</a:t>
            </a:r>
            <a:r>
              <a:rPr lang="hu-HU" dirty="0">
                <a:cs typeface="Arial" charset="0"/>
              </a:rPr>
              <a:t> </a:t>
            </a:r>
            <a:r>
              <a:rPr lang="hu-HU" dirty="0" err="1">
                <a:cs typeface="Arial" charset="0"/>
              </a:rPr>
              <a:t>only</a:t>
            </a:r>
            <a:r>
              <a:rPr lang="hu-HU" dirty="0">
                <a:cs typeface="Arial" charset="0"/>
              </a:rPr>
              <a:t> </a:t>
            </a:r>
            <a:r>
              <a:rPr lang="hu-HU" dirty="0" err="1">
                <a:cs typeface="Arial" charset="0"/>
              </a:rPr>
              <a:t>one</a:t>
            </a:r>
            <a:r>
              <a:rPr lang="hu-HU" dirty="0">
                <a:cs typeface="Arial" charset="0"/>
              </a:rPr>
              <a:t> </a:t>
            </a:r>
            <a:r>
              <a:rPr lang="hu-HU" dirty="0" err="1">
                <a:cs typeface="Arial" charset="0"/>
              </a:rPr>
              <a:t>decision</a:t>
            </a:r>
            <a:r>
              <a:rPr lang="hu-HU" dirty="0">
                <a:cs typeface="Arial" charset="0"/>
              </a:rPr>
              <a:t> be </a:t>
            </a:r>
            <a:r>
              <a:rPr lang="hu-HU" dirty="0" err="1">
                <a:cs typeface="Arial" charset="0"/>
              </a:rPr>
              <a:t>taken</a:t>
            </a:r>
            <a:r>
              <a:rPr lang="hu-HU" dirty="0">
                <a:cs typeface="Arial" charset="0"/>
              </a:rPr>
              <a:t>.</a:t>
            </a:r>
          </a:p>
          <a:p>
            <a:r>
              <a:rPr lang="en-US" dirty="0">
                <a:cs typeface="Arial" charset="0"/>
              </a:rPr>
              <a:t>Further goals of the regulation:</a:t>
            </a:r>
          </a:p>
          <a:p>
            <a:endParaRPr lang="en-US" dirty="0">
              <a:cs typeface="Arial" charset="0"/>
            </a:endParaRPr>
          </a:p>
          <a:p>
            <a:pPr lvl="1"/>
            <a:r>
              <a:rPr lang="en-US" dirty="0">
                <a:cs typeface="Arial" charset="0"/>
              </a:rPr>
              <a:t>Closing the gaps of the Dublin Convention</a:t>
            </a:r>
          </a:p>
          <a:p>
            <a:pPr lvl="1"/>
            <a:r>
              <a:rPr lang="en-US" dirty="0">
                <a:cs typeface="Arial" charset="0"/>
              </a:rPr>
              <a:t> Drawing the consequence of the single visa lists</a:t>
            </a:r>
          </a:p>
          <a:p>
            <a:pPr lvl="1"/>
            <a:r>
              <a:rPr lang="en-US" dirty="0">
                <a:cs typeface="Arial" charset="0"/>
              </a:rPr>
              <a:t>Speeding up the procedure</a:t>
            </a:r>
          </a:p>
          <a:p>
            <a:pPr lvl="1"/>
            <a:r>
              <a:rPr lang="en-US" dirty="0">
                <a:cs typeface="Arial" charset="0"/>
              </a:rPr>
              <a:t>Increasing efficiency (the number of persons effectively transferred)</a:t>
            </a:r>
          </a:p>
          <a:p>
            <a:pPr eaLnBrk="1" hangingPunct="1"/>
            <a:endParaRPr lang="hu-HU" dirty="0">
              <a:cs typeface="Arial" charset="0"/>
            </a:endParaRPr>
          </a:p>
        </p:txBody>
      </p:sp>
    </p:spTree>
    <p:extLst>
      <p:ext uri="{BB962C8B-B14F-4D97-AF65-F5344CB8AC3E}">
        <p14:creationId xmlns:p14="http://schemas.microsoft.com/office/powerpoint/2010/main" val="129594195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p:txBody>
          <a:bodyPr/>
          <a:lstStyle/>
          <a:p>
            <a:pPr>
              <a:defRPr/>
            </a:pPr>
            <a:fld id="{7B658C57-A4E3-4386-B255-62299274F2B8}" type="slidenum">
              <a:rPr lang="hu-HU" smtClean="0"/>
              <a:pPr>
                <a:defRPr/>
              </a:pPr>
              <a:t>61</a:t>
            </a:fld>
            <a:endParaRPr lang="hu-HU"/>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pPr eaLnBrk="1" hangingPunct="1"/>
            <a:endParaRPr lang="en-US">
              <a:cs typeface="Arial" charset="0"/>
            </a:endParaRPr>
          </a:p>
        </p:txBody>
      </p:sp>
    </p:spTree>
    <p:extLst>
      <p:ext uri="{BB962C8B-B14F-4D97-AF65-F5344CB8AC3E}">
        <p14:creationId xmlns:p14="http://schemas.microsoft.com/office/powerpoint/2010/main" val="12968380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p:txBody>
          <a:bodyPr/>
          <a:lstStyle/>
          <a:p>
            <a:pPr>
              <a:defRPr/>
            </a:pPr>
            <a:fld id="{804A7058-EEAD-42D1-BD57-C19DCD3E180B}" type="slidenum">
              <a:rPr lang="hu-HU" smtClean="0"/>
              <a:pPr>
                <a:defRPr/>
              </a:pPr>
              <a:t>62</a:t>
            </a:fld>
            <a:endParaRPr lang="hu-HU"/>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xfrm>
            <a:off x="0" y="4748382"/>
            <a:ext cx="6864350" cy="5246519"/>
          </a:xfrm>
          <a:noFill/>
          <a:ln/>
        </p:spPr>
        <p:txBody>
          <a:bodyPr/>
          <a:lstStyle/>
          <a:p>
            <a:pPr eaLnBrk="1" hangingPunct="1"/>
            <a:r>
              <a:rPr lang="en-US">
                <a:cs typeface="Arial" charset="0"/>
              </a:rPr>
              <a:t>The responsible state has to be requested as soon as possible but not later than 3 months after the submission of the application.</a:t>
            </a:r>
            <a:r>
              <a:rPr lang="hu-HU">
                <a:cs typeface="Arial" charset="0"/>
              </a:rPr>
              <a:t> </a:t>
            </a:r>
            <a:r>
              <a:rPr lang="en-US">
                <a:cs typeface="Arial" charset="0"/>
              </a:rPr>
              <a:t>If not: loss of right to transfer</a:t>
            </a:r>
          </a:p>
          <a:p>
            <a:pPr eaLnBrk="1" hangingPunct="1"/>
            <a:r>
              <a:rPr lang="en-US">
                <a:cs typeface="Arial" charset="0"/>
              </a:rPr>
              <a:t>Reply: within 2  months. Silence = agreement</a:t>
            </a:r>
            <a:r>
              <a:rPr lang="hu-HU">
                <a:cs typeface="Arial" charset="0"/>
              </a:rPr>
              <a:t> </a:t>
            </a:r>
            <a:r>
              <a:rPr lang="en-US">
                <a:cs typeface="Arial" charset="0"/>
              </a:rPr>
              <a:t>In urgent cases: 1 month for reply</a:t>
            </a:r>
          </a:p>
          <a:p>
            <a:pPr eaLnBrk="1" hangingPunct="1"/>
            <a:r>
              <a:rPr lang="en-US">
                <a:cs typeface="Arial" charset="0"/>
              </a:rPr>
              <a:t>Transfer: within 6 month</a:t>
            </a:r>
            <a:r>
              <a:rPr lang="hu-HU">
                <a:cs typeface="Arial" charset="0"/>
              </a:rPr>
              <a:t> </a:t>
            </a:r>
            <a:r>
              <a:rPr lang="en-US">
                <a:cs typeface="Arial" charset="0"/>
              </a:rPr>
              <a:t>from acceptance to take charge or</a:t>
            </a:r>
            <a:r>
              <a:rPr lang="hu-HU">
                <a:cs typeface="Arial" charset="0"/>
              </a:rPr>
              <a:t> </a:t>
            </a:r>
            <a:r>
              <a:rPr lang="en-US">
                <a:cs typeface="Arial" charset="0"/>
              </a:rPr>
              <a:t>from the end of procedure in which transfer was challenged</a:t>
            </a:r>
            <a:r>
              <a:rPr lang="hu-HU">
                <a:cs typeface="Arial" charset="0"/>
              </a:rPr>
              <a:t> </a:t>
            </a:r>
            <a:r>
              <a:rPr lang="hu-HU" b="1">
                <a:solidFill>
                  <a:srgbClr val="C00000"/>
                </a:solidFill>
                <a:cs typeface="Arial" charset="0"/>
              </a:rPr>
              <a:t>= taking charge   </a:t>
            </a:r>
          </a:p>
          <a:p>
            <a:pPr eaLnBrk="1" hangingPunct="1"/>
            <a:r>
              <a:rPr lang="hu-HU">
                <a:solidFill>
                  <a:srgbClr val="C00000"/>
                </a:solidFill>
                <a:cs typeface="Arial" charset="0"/>
              </a:rPr>
              <a:t>______________________________</a:t>
            </a:r>
          </a:p>
          <a:p>
            <a:pPr eaLnBrk="1" hangingPunct="1"/>
            <a:endParaRPr lang="hu-HU">
              <a:solidFill>
                <a:srgbClr val="C00000"/>
              </a:solidFill>
              <a:cs typeface="Arial" charset="0"/>
            </a:endParaRPr>
          </a:p>
          <a:p>
            <a:pPr eaLnBrk="1" hangingPunct="1">
              <a:lnSpc>
                <a:spcPct val="90000"/>
              </a:lnSpc>
            </a:pPr>
            <a:r>
              <a:rPr lang="en-US" sz="1300">
                <a:cs typeface="Arial" charset="0"/>
              </a:rPr>
              <a:t>In case the applicants leaves the state’s territory during the procedure of</a:t>
            </a:r>
          </a:p>
          <a:p>
            <a:pPr lvl="1" eaLnBrk="1" hangingPunct="1">
              <a:lnSpc>
                <a:spcPct val="90000"/>
              </a:lnSpc>
            </a:pPr>
            <a:r>
              <a:rPr lang="en-US" sz="1300">
                <a:cs typeface="Arial" charset="0"/>
              </a:rPr>
              <a:t>determining the responsible state</a:t>
            </a:r>
          </a:p>
          <a:p>
            <a:pPr lvl="1" eaLnBrk="1" hangingPunct="1">
              <a:lnSpc>
                <a:spcPct val="90000"/>
              </a:lnSpc>
            </a:pPr>
            <a:r>
              <a:rPr lang="en-US" sz="1300">
                <a:cs typeface="Arial" charset="0"/>
              </a:rPr>
              <a:t>determining whether she qualifies for status (merits)</a:t>
            </a:r>
            <a:r>
              <a:rPr lang="hu-HU" sz="1300">
                <a:cs typeface="Arial" charset="0"/>
              </a:rPr>
              <a:t> </a:t>
            </a:r>
            <a:endParaRPr lang="en-US" sz="1300">
              <a:cs typeface="Arial" charset="0"/>
            </a:endParaRPr>
          </a:p>
          <a:p>
            <a:pPr lvl="1" eaLnBrk="1" hangingPunct="1">
              <a:lnSpc>
                <a:spcPct val="90000"/>
              </a:lnSpc>
            </a:pPr>
            <a:r>
              <a:rPr lang="en-US" sz="1300">
                <a:cs typeface="Arial" charset="0"/>
              </a:rPr>
              <a:t>or after a negative decision</a:t>
            </a:r>
          </a:p>
          <a:p>
            <a:pPr lvl="1" eaLnBrk="1" hangingPunct="1">
              <a:lnSpc>
                <a:spcPct val="90000"/>
              </a:lnSpc>
            </a:pPr>
            <a:r>
              <a:rPr lang="en-US" sz="1300">
                <a:cs typeface="Arial" charset="0"/>
              </a:rPr>
              <a:t>that state has to </a:t>
            </a:r>
            <a:r>
              <a:rPr lang="en-US" sz="1300" i="1">
                <a:solidFill>
                  <a:srgbClr val="C00000"/>
                </a:solidFill>
                <a:cs typeface="Arial" charset="0"/>
              </a:rPr>
              <a:t>take</a:t>
            </a:r>
            <a:r>
              <a:rPr lang="en-US" sz="1300">
                <a:cs typeface="Arial" charset="0"/>
              </a:rPr>
              <a:t> her  </a:t>
            </a:r>
            <a:r>
              <a:rPr lang="en-US" sz="1300" i="1">
                <a:solidFill>
                  <a:srgbClr val="C00000"/>
                </a:solidFill>
                <a:cs typeface="Arial" charset="0"/>
              </a:rPr>
              <a:t>back.</a:t>
            </a:r>
          </a:p>
          <a:p>
            <a:pPr lvl="1" eaLnBrk="1" hangingPunct="1">
              <a:lnSpc>
                <a:spcPct val="90000"/>
              </a:lnSpc>
            </a:pPr>
            <a:r>
              <a:rPr lang="en-US" sz="1300">
                <a:cs typeface="Arial" charset="0"/>
              </a:rPr>
              <a:t>Reply: within 1 month (if Eurodac based request: 2 weeks)</a:t>
            </a:r>
          </a:p>
          <a:p>
            <a:pPr lvl="1" eaLnBrk="1" hangingPunct="1">
              <a:lnSpc>
                <a:spcPct val="90000"/>
              </a:lnSpc>
            </a:pPr>
            <a:r>
              <a:rPr lang="en-US" sz="1300">
                <a:cs typeface="Arial" charset="0"/>
              </a:rPr>
              <a:t>Taking back: within 6 months from </a:t>
            </a:r>
            <a:r>
              <a:rPr lang="hu-HU" sz="1300">
                <a:cs typeface="Arial" charset="0"/>
              </a:rPr>
              <a:t>a</a:t>
            </a:r>
            <a:r>
              <a:rPr lang="en-US" sz="1300">
                <a:cs typeface="Arial" charset="0"/>
              </a:rPr>
              <a:t>cceptance</a:t>
            </a:r>
            <a:r>
              <a:rPr lang="hu-HU" sz="1300">
                <a:cs typeface="Arial" charset="0"/>
              </a:rPr>
              <a:t> </a:t>
            </a:r>
          </a:p>
          <a:p>
            <a:pPr lvl="1" eaLnBrk="1" hangingPunct="1">
              <a:lnSpc>
                <a:spcPct val="90000"/>
              </a:lnSpc>
            </a:pPr>
            <a:r>
              <a:rPr lang="hu-HU" sz="1300" b="1">
                <a:solidFill>
                  <a:srgbClr val="C00000"/>
                </a:solidFill>
                <a:cs typeface="Arial" charset="0"/>
              </a:rPr>
              <a:t>= taking back</a:t>
            </a:r>
            <a:endParaRPr lang="en-US" sz="1300" b="1">
              <a:solidFill>
                <a:srgbClr val="C00000"/>
              </a:solidFill>
              <a:cs typeface="Arial" charset="0"/>
            </a:endParaRPr>
          </a:p>
          <a:p>
            <a:pPr eaLnBrk="1" hangingPunct="1"/>
            <a:endParaRPr lang="en-US">
              <a:solidFill>
                <a:srgbClr val="C00000"/>
              </a:solidFill>
              <a:cs typeface="Arial" charset="0"/>
            </a:endParaRPr>
          </a:p>
          <a:p>
            <a:pPr lvl="2" eaLnBrk="1" hangingPunct="1">
              <a:lnSpc>
                <a:spcPct val="90000"/>
              </a:lnSpc>
            </a:pPr>
            <a:endParaRPr lang="hu-HU" sz="1000">
              <a:cs typeface="Arial" charset="0"/>
            </a:endParaRPr>
          </a:p>
          <a:p>
            <a:pPr lvl="3" eaLnBrk="1" hangingPunct="1">
              <a:lnSpc>
                <a:spcPct val="90000"/>
              </a:lnSpc>
            </a:pPr>
            <a:endParaRPr lang="hu-HU" sz="1000">
              <a:cs typeface="Arial" charset="0"/>
            </a:endParaRPr>
          </a:p>
          <a:p>
            <a:pPr eaLnBrk="1" hangingPunct="1">
              <a:lnSpc>
                <a:spcPct val="90000"/>
              </a:lnSpc>
            </a:pPr>
            <a:endParaRPr lang="en-US" sz="1000">
              <a:cs typeface="Arial" charset="0"/>
            </a:endParaRPr>
          </a:p>
          <a:p>
            <a:pPr eaLnBrk="1" hangingPunct="1">
              <a:lnSpc>
                <a:spcPct val="90000"/>
              </a:lnSpc>
            </a:pPr>
            <a:endParaRPr lang="en-US" sz="1000">
              <a:cs typeface="Arial" charset="0"/>
            </a:endParaRPr>
          </a:p>
        </p:txBody>
      </p:sp>
    </p:spTree>
    <p:extLst>
      <p:ext uri="{BB962C8B-B14F-4D97-AF65-F5344CB8AC3E}">
        <p14:creationId xmlns:p14="http://schemas.microsoft.com/office/powerpoint/2010/main" val="4085909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BB0B09C-3021-430A-B71B-4C44E6BC2422}" type="slidenum">
              <a:rPr lang="hu-HU">
                <a:solidFill>
                  <a:prstClr val="black"/>
                </a:solidFill>
              </a:rPr>
              <a:pPr>
                <a:defRPr/>
              </a:pPr>
              <a:t>9</a:t>
            </a:fld>
            <a:endParaRPr lang="hu-HU">
              <a:solidFill>
                <a:prstClr val="black"/>
              </a:solidFill>
            </a:endParaRPr>
          </a:p>
        </p:txBody>
      </p:sp>
      <p:sp>
        <p:nvSpPr>
          <p:cNvPr id="55299" name="Rectangle 2"/>
          <p:cNvSpPr>
            <a:spLocks noGrp="1" noRot="1" noChangeAspect="1" noChangeArrowheads="1" noTextEdit="1"/>
          </p:cNvSpPr>
          <p:nvPr>
            <p:ph type="sldImg"/>
          </p:nvPr>
        </p:nvSpPr>
        <p:spPr bwMode="auto">
          <a:xfrm>
            <a:off x="933450" y="750888"/>
            <a:ext cx="4999038" cy="3748087"/>
          </a:xfrm>
          <a:noFill/>
          <a:ln>
            <a:solidFill>
              <a:srgbClr val="000000"/>
            </a:solidFill>
            <a:miter lim="800000"/>
            <a:headEnd/>
            <a:tailEnd/>
          </a:ln>
        </p:spPr>
      </p:sp>
      <p:sp>
        <p:nvSpPr>
          <p:cNvPr id="5530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a:p>
        </p:txBody>
      </p:sp>
    </p:spTree>
    <p:extLst>
      <p:ext uri="{BB962C8B-B14F-4D97-AF65-F5344CB8AC3E}">
        <p14:creationId xmlns:p14="http://schemas.microsoft.com/office/powerpoint/2010/main" val="429223254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fontScale="92500" lnSpcReduction="20000"/>
          </a:bodyPr>
          <a:lstStyle/>
          <a:p>
            <a:r>
              <a:rPr lang="hu-HU" dirty="0" err="1"/>
              <a:t>Further</a:t>
            </a:r>
            <a:r>
              <a:rPr lang="hu-HU" dirty="0"/>
              <a:t> </a:t>
            </a:r>
            <a:r>
              <a:rPr lang="hu-HU" dirty="0" err="1"/>
              <a:t>important</a:t>
            </a:r>
            <a:r>
              <a:rPr lang="hu-HU" dirty="0"/>
              <a:t> </a:t>
            </a:r>
            <a:r>
              <a:rPr lang="hu-HU" dirty="0" err="1"/>
              <a:t>changes</a:t>
            </a:r>
            <a:r>
              <a:rPr lang="hu-HU" dirty="0"/>
              <a:t> </a:t>
            </a:r>
            <a:r>
              <a:rPr lang="hu-HU" dirty="0" err="1"/>
              <a:t>in</a:t>
            </a:r>
            <a:r>
              <a:rPr lang="hu-HU" dirty="0"/>
              <a:t> </a:t>
            </a:r>
            <a:r>
              <a:rPr lang="hu-HU" dirty="0" err="1"/>
              <a:t>the</a:t>
            </a:r>
            <a:r>
              <a:rPr lang="hu-HU" dirty="0"/>
              <a:t> </a:t>
            </a:r>
            <a:r>
              <a:rPr lang="hu-HU" dirty="0" err="1"/>
              <a:t>recast</a:t>
            </a:r>
            <a:r>
              <a:rPr lang="hu-HU" dirty="0"/>
              <a:t>:</a:t>
            </a:r>
          </a:p>
          <a:p>
            <a:r>
              <a:rPr lang="en-GB" dirty="0"/>
              <a:t>„Family”,  „relative” „dependence”  defined more embracing </a:t>
            </a:r>
          </a:p>
          <a:p>
            <a:r>
              <a:rPr lang="en-GB" dirty="0"/>
              <a:t>New  or more detailed rules on</a:t>
            </a:r>
          </a:p>
          <a:p>
            <a:pPr lvl="1"/>
            <a:r>
              <a:rPr lang="en-GB" dirty="0"/>
              <a:t> providing information to the applicant (in writing, by EU wide leaflet) (§ 4)</a:t>
            </a:r>
          </a:p>
          <a:p>
            <a:pPr lvl="1"/>
            <a:r>
              <a:rPr lang="en-GB" dirty="0"/>
              <a:t>compulsory personal interview (§ 5)</a:t>
            </a:r>
          </a:p>
          <a:p>
            <a:pPr lvl="1"/>
            <a:r>
              <a:rPr lang="en-GB" dirty="0"/>
              <a:t>guarantees for minors (§ 6) and (§ 8)</a:t>
            </a:r>
          </a:p>
          <a:p>
            <a:pPr lvl="1"/>
            <a:r>
              <a:rPr lang="en-GB" dirty="0"/>
              <a:t>avoiding determination of family members’ applications in different states (§ 11)</a:t>
            </a:r>
          </a:p>
          <a:p>
            <a:pPr lvl="1"/>
            <a:r>
              <a:rPr lang="en-GB" dirty="0"/>
              <a:t>discretionary” (humanitarian) clause expanded (bringing together dependent persons and those on whom they depend) (§ 17) </a:t>
            </a:r>
          </a:p>
          <a:p>
            <a:pPr lvl="1"/>
            <a:r>
              <a:rPr lang="en-GB" dirty="0"/>
              <a:t>taking back (completing the case on the merits or allowing a fresh procedure without considering it a repeat application) (§ 18)</a:t>
            </a:r>
          </a:p>
          <a:p>
            <a:pPr lvl="1"/>
            <a:r>
              <a:rPr lang="en-GB" dirty="0"/>
              <a:t>clear rules on taking back even if the person does not apply in the requesting state  (§ 24)</a:t>
            </a:r>
          </a:p>
          <a:p>
            <a:pPr lvl="1"/>
            <a:r>
              <a:rPr lang="en-GB" dirty="0"/>
              <a:t>more than 3 months absence from MSs or after effective removal  = new application (§ 19)</a:t>
            </a:r>
            <a:endParaRPr lang="hu-HU" dirty="0"/>
          </a:p>
          <a:p>
            <a:r>
              <a:rPr lang="en-GB" dirty="0"/>
              <a:t>If Eurodac hit: request must be sent within two (not three) months</a:t>
            </a:r>
          </a:p>
          <a:p>
            <a:r>
              <a:rPr lang="en-GB" dirty="0"/>
              <a:t>Separate article on „effective remedy, in the form of an appeal or a review, in fact and in law” against a transfer decision „within reasonable time” (§ 27)  MS may decide whether </a:t>
            </a:r>
          </a:p>
          <a:p>
            <a:pPr lvl="1"/>
            <a:r>
              <a:rPr lang="en-GB" dirty="0"/>
              <a:t>the applicant has a right to stay or,</a:t>
            </a:r>
          </a:p>
          <a:p>
            <a:pPr lvl="1"/>
            <a:r>
              <a:rPr lang="en-GB" dirty="0"/>
              <a:t>there is suspension of the transfer which is subject to „ a close and rigorous scrutiny” by a court or tribunal,</a:t>
            </a:r>
          </a:p>
          <a:p>
            <a:pPr lvl="1"/>
            <a:r>
              <a:rPr lang="en-GB" dirty="0"/>
              <a:t>the applicant has the right to ask for the suspension. While deciding that request based on „close and rigorous scrutiny” suspension must be granted</a:t>
            </a:r>
          </a:p>
          <a:p>
            <a:r>
              <a:rPr lang="en-GB" dirty="0"/>
              <a:t>Detailed rules of exchange on data before transfer  (including info on health)</a:t>
            </a:r>
          </a:p>
          <a:p>
            <a:pPr lvl="1"/>
            <a:endParaRPr lang="en-GB" dirty="0"/>
          </a:p>
          <a:p>
            <a:endParaRPr lang="hu-HU" dirty="0"/>
          </a:p>
        </p:txBody>
      </p:sp>
      <p:sp>
        <p:nvSpPr>
          <p:cNvPr id="4" name="Dia számának helye 3"/>
          <p:cNvSpPr>
            <a:spLocks noGrp="1"/>
          </p:cNvSpPr>
          <p:nvPr>
            <p:ph type="sldNum" sz="quarter" idx="10"/>
          </p:nvPr>
        </p:nvSpPr>
        <p:spPr/>
        <p:txBody>
          <a:bodyPr/>
          <a:lstStyle/>
          <a:p>
            <a:pPr>
              <a:defRPr/>
            </a:pPr>
            <a:fld id="{2DFA0271-DE92-4FF8-9199-55F0F3DB3800}" type="slidenum">
              <a:rPr lang="hu-HU" smtClean="0"/>
              <a:pPr>
                <a:defRPr/>
              </a:pPr>
              <a:t>65</a:t>
            </a:fld>
            <a:endParaRPr lang="hu-HU"/>
          </a:p>
        </p:txBody>
      </p:sp>
    </p:spTree>
    <p:extLst>
      <p:ext uri="{BB962C8B-B14F-4D97-AF65-F5344CB8AC3E}">
        <p14:creationId xmlns:p14="http://schemas.microsoft.com/office/powerpoint/2010/main" val="82255474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Diakép helye 1"/>
          <p:cNvSpPr>
            <a:spLocks noGrp="1" noRot="1" noChangeAspect="1" noTextEdit="1"/>
          </p:cNvSpPr>
          <p:nvPr>
            <p:ph type="sldImg"/>
          </p:nvPr>
        </p:nvSpPr>
        <p:spPr bwMode="auto">
          <a:noFill/>
          <a:ln>
            <a:solidFill>
              <a:srgbClr val="000000"/>
            </a:solidFill>
            <a:miter lim="800000"/>
            <a:headEnd/>
            <a:tailEnd/>
          </a:ln>
        </p:spPr>
      </p:sp>
      <p:sp>
        <p:nvSpPr>
          <p:cNvPr id="53251" name="Jegyzetek hely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a:p>
        </p:txBody>
      </p:sp>
      <p:sp>
        <p:nvSpPr>
          <p:cNvPr id="23556" name="Dia számának hely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6D74E6-0738-4A88-AC2D-E4A8D3745119}" type="slidenum">
              <a:rPr lang="en-GB" smtClean="0"/>
              <a:pPr fontAlgn="base">
                <a:spcBef>
                  <a:spcPct val="0"/>
                </a:spcBef>
                <a:spcAft>
                  <a:spcPct val="0"/>
                </a:spcAft>
                <a:defRPr/>
              </a:pPr>
              <a:t>66</a:t>
            </a:fld>
            <a:endParaRPr lang="en-GB" dirty="0"/>
          </a:p>
        </p:txBody>
      </p:sp>
    </p:spTree>
    <p:extLst>
      <p:ext uri="{BB962C8B-B14F-4D97-AF65-F5344CB8AC3E}">
        <p14:creationId xmlns:p14="http://schemas.microsoft.com/office/powerpoint/2010/main" val="177996890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038225" y="777875"/>
            <a:ext cx="4683125" cy="3511550"/>
          </a:xfrm>
        </p:spPr>
      </p:sp>
      <p:sp>
        <p:nvSpPr>
          <p:cNvPr id="3" name="Jegyzetek helye 2"/>
          <p:cNvSpPr>
            <a:spLocks noGrp="1"/>
          </p:cNvSpPr>
          <p:nvPr>
            <p:ph type="body" idx="1"/>
          </p:nvPr>
        </p:nvSpPr>
        <p:spPr>
          <a:xfrm>
            <a:off x="176610" y="4251846"/>
            <a:ext cx="6768752" cy="6124054"/>
          </a:xfrm>
        </p:spPr>
        <p:txBody>
          <a:bodyPr>
            <a:normAutofit fontScale="92500" lnSpcReduction="10000"/>
          </a:bodyPr>
          <a:lstStyle/>
          <a:p>
            <a:endParaRPr lang="en-GB" dirty="0"/>
          </a:p>
          <a:p>
            <a:r>
              <a:rPr lang="en-GB" i="1" dirty="0"/>
              <a:t>Article 38 </a:t>
            </a:r>
          </a:p>
          <a:p>
            <a:r>
              <a:rPr lang="en-US" b="1" dirty="0"/>
              <a:t>The concept of safe third country </a:t>
            </a:r>
          </a:p>
          <a:p>
            <a:r>
              <a:rPr lang="en-US" dirty="0"/>
              <a:t>1. Member States may apply the safe third country concept only where the competent authorities are satisfied that a person seeking international protection will be treated in accordance with the following principles in the third country concerned: </a:t>
            </a:r>
          </a:p>
          <a:p>
            <a:r>
              <a:rPr lang="en-US" dirty="0"/>
              <a:t>(a) life and liberty are not threatened on account of race, religion, nationality, membership of a particular social group or political opinion; </a:t>
            </a:r>
          </a:p>
          <a:p>
            <a:r>
              <a:rPr lang="en-US" dirty="0"/>
              <a:t>(b) there is no risk of serious harm as defined in Directive 2011/95/EU; </a:t>
            </a:r>
          </a:p>
          <a:p>
            <a:r>
              <a:rPr lang="en-US" dirty="0"/>
              <a:t>(c) the principle of </a:t>
            </a:r>
            <a:r>
              <a:rPr lang="en-US" i="1" dirty="0"/>
              <a:t>non-</a:t>
            </a:r>
            <a:r>
              <a:rPr lang="en-US" i="1" dirty="0" err="1"/>
              <a:t>refoulement</a:t>
            </a:r>
            <a:r>
              <a:rPr lang="en-US" i="1" dirty="0"/>
              <a:t> in accordance with the Geneva Convention is respected; </a:t>
            </a:r>
          </a:p>
          <a:p>
            <a:r>
              <a:rPr lang="en-US" dirty="0"/>
              <a:t>(d) the prohibition of removal, in violation of the right to freedom from torture and cruel, inhuman or degrading treatment as laid down in international law, is respected; and </a:t>
            </a:r>
          </a:p>
          <a:p>
            <a:r>
              <a:rPr lang="en-US" dirty="0"/>
              <a:t>(e) the possibility exists to request refugee status and, if found to be a refugee, to receive protection in accordance with the Geneva Convention. </a:t>
            </a:r>
          </a:p>
          <a:p>
            <a:r>
              <a:rPr lang="en-US" dirty="0"/>
              <a:t>2. The application of the safe third country concept shall be subject to rules laid down in national law, including: </a:t>
            </a:r>
          </a:p>
          <a:p>
            <a:r>
              <a:rPr lang="en-US" dirty="0"/>
              <a:t>(a) rules requiring a connection between the applicant and the third country concerned on the basis of which it would be reasonable for that person to go to that country; </a:t>
            </a:r>
          </a:p>
          <a:p>
            <a:r>
              <a:rPr lang="en-US" dirty="0"/>
              <a:t>(b) rules on the methodology by which the competent authorities satisfy themselves that the safe third country concept may be applied to a particular country or to a particular applicant. Such methodology shall include case-by-case consideration of the safety of the country for a particular applicant and/or national designation of countries considered to be generally safe; </a:t>
            </a:r>
          </a:p>
          <a:p>
            <a:r>
              <a:rPr lang="en-US" dirty="0"/>
              <a:t>(c) rules in accordance with international law, allowing an individual examination of whether the third country concerned is safe for a particular applicant which, as a minimum, shall permit the applicant to challenge the application of the safe third country concept on the grounds that the third country is not safe in his or her particular circumstances. The applicant shall also be allowed to challenge the existence of a connection between him or her and the third country in accordance with point (a).</a:t>
            </a:r>
            <a:endParaRPr lang="hu-HU" dirty="0"/>
          </a:p>
          <a:p>
            <a:r>
              <a:rPr lang="en-US" dirty="0"/>
              <a:t>3. When implementing a decision solely based on this Article, Member States shall: </a:t>
            </a:r>
          </a:p>
          <a:p>
            <a:r>
              <a:rPr lang="en-US" dirty="0"/>
              <a:t>(a) inform the applicant accordingly; and </a:t>
            </a:r>
          </a:p>
          <a:p>
            <a:r>
              <a:rPr lang="en-US" dirty="0"/>
              <a:t>(b) provide him or her with a document informing the authorities of the third country, in the language of that country, that the application has not been examined in substance. </a:t>
            </a:r>
          </a:p>
          <a:p>
            <a:r>
              <a:rPr lang="en-US" dirty="0"/>
              <a:t>4. Where the third country does not permit the applicant to enter its territory, Member States shall ensure that access to a procedure is given in accordance with the basic principles and guarantees described in Chapter II. </a:t>
            </a:r>
          </a:p>
          <a:p>
            <a:r>
              <a:rPr lang="en-US" dirty="0"/>
              <a:t>5. Member States shall inform the Commission periodically of the countries to which this concept </a:t>
            </a:r>
            <a:endParaRPr lang="en-GB" dirty="0"/>
          </a:p>
        </p:txBody>
      </p:sp>
    </p:spTree>
    <p:extLst>
      <p:ext uri="{BB962C8B-B14F-4D97-AF65-F5344CB8AC3E}">
        <p14:creationId xmlns:p14="http://schemas.microsoft.com/office/powerpoint/2010/main" val="97530780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Diakép helye 1"/>
          <p:cNvSpPr>
            <a:spLocks noGrp="1" noRot="1" noChangeAspect="1" noTextEdit="1"/>
          </p:cNvSpPr>
          <p:nvPr>
            <p:ph type="sldImg"/>
          </p:nvPr>
        </p:nvSpPr>
        <p:spPr bwMode="auto">
          <a:noFill/>
          <a:ln>
            <a:solidFill>
              <a:srgbClr val="000000"/>
            </a:solidFill>
            <a:miter lim="800000"/>
            <a:headEnd/>
            <a:tailEnd/>
          </a:ln>
        </p:spPr>
      </p:sp>
      <p:sp>
        <p:nvSpPr>
          <p:cNvPr id="53251" name="Jegyzetek hely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a:p>
        </p:txBody>
      </p:sp>
      <p:sp>
        <p:nvSpPr>
          <p:cNvPr id="23556" name="Dia számának hely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6D74E6-0738-4A88-AC2D-E4A8D3745119}" type="slidenum">
              <a:rPr lang="en-GB" smtClean="0"/>
              <a:pPr fontAlgn="base">
                <a:spcBef>
                  <a:spcPct val="0"/>
                </a:spcBef>
                <a:spcAft>
                  <a:spcPct val="0"/>
                </a:spcAft>
                <a:defRPr/>
              </a:pPr>
              <a:t>69</a:t>
            </a:fld>
            <a:endParaRPr lang="en-GB" dirty="0"/>
          </a:p>
        </p:txBody>
      </p:sp>
    </p:spTree>
    <p:extLst>
      <p:ext uri="{BB962C8B-B14F-4D97-AF65-F5344CB8AC3E}">
        <p14:creationId xmlns:p14="http://schemas.microsoft.com/office/powerpoint/2010/main" val="391611567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en-GB" i="1" dirty="0"/>
              <a:t>Article 35 </a:t>
            </a:r>
          </a:p>
          <a:p>
            <a:r>
              <a:rPr lang="en-US" b="1" dirty="0"/>
              <a:t>The concept of first country of asylum </a:t>
            </a:r>
          </a:p>
          <a:p>
            <a:r>
              <a:rPr lang="en-US" dirty="0"/>
              <a:t>A country can be considered to be a first country of asylum for a particular applicant if:</a:t>
            </a:r>
            <a:endParaRPr lang="hu-HU" dirty="0"/>
          </a:p>
          <a:p>
            <a:r>
              <a:rPr lang="en-US" dirty="0"/>
              <a:t>(a) he or she has been </a:t>
            </a:r>
            <a:r>
              <a:rPr lang="en-US" dirty="0" err="1"/>
              <a:t>recognised</a:t>
            </a:r>
            <a:r>
              <a:rPr lang="en-US" dirty="0"/>
              <a:t> in that country as a refugee and he or she can still avail himself/herself of that protection; or </a:t>
            </a:r>
          </a:p>
          <a:p>
            <a:r>
              <a:rPr lang="en-US" dirty="0"/>
              <a:t>(b) he or she otherwise enjoys sufficient protection in that country, including benefiting from the principle of </a:t>
            </a:r>
            <a:r>
              <a:rPr lang="en-US" i="1" dirty="0"/>
              <a:t>non- </a:t>
            </a:r>
            <a:r>
              <a:rPr lang="en-US" i="1" dirty="0" err="1"/>
              <a:t>refoulement</a:t>
            </a:r>
            <a:r>
              <a:rPr lang="en-US" i="1" dirty="0"/>
              <a:t>, </a:t>
            </a:r>
          </a:p>
          <a:p>
            <a:r>
              <a:rPr lang="en-US" dirty="0"/>
              <a:t>provided that he or she will be readmitted to that country. </a:t>
            </a:r>
          </a:p>
          <a:p>
            <a:r>
              <a:rPr lang="en-US" dirty="0"/>
              <a:t>In applying the concept of first country of asylum to the particular circumstances of an applicant, Member States may take into account Article 38(1). The applicant shall be allowed to challenge the application of the first country of asylum concept to his or her particular circumstances. </a:t>
            </a:r>
            <a:endParaRPr lang="hu-HU" dirty="0"/>
          </a:p>
          <a:p>
            <a:r>
              <a:rPr lang="hu-HU" dirty="0"/>
              <a:t>__________________________________--</a:t>
            </a:r>
          </a:p>
          <a:p>
            <a:r>
              <a:rPr lang="hu-HU" dirty="0" err="1"/>
              <a:t>Otherwise</a:t>
            </a:r>
            <a:r>
              <a:rPr lang="hu-HU" dirty="0"/>
              <a:t> </a:t>
            </a:r>
            <a:r>
              <a:rPr lang="hu-HU" dirty="0" err="1"/>
              <a:t>sifficient</a:t>
            </a:r>
            <a:r>
              <a:rPr lang="hu-HU" dirty="0"/>
              <a:t> </a:t>
            </a:r>
            <a:r>
              <a:rPr lang="hu-HU" dirty="0" err="1"/>
              <a:t>protection</a:t>
            </a:r>
            <a:r>
              <a:rPr lang="hu-HU" dirty="0"/>
              <a:t>: </a:t>
            </a:r>
            <a:r>
              <a:rPr lang="hu-HU" dirty="0" err="1"/>
              <a:t>e.g</a:t>
            </a:r>
            <a:r>
              <a:rPr lang="hu-HU" dirty="0"/>
              <a:t> </a:t>
            </a:r>
            <a:r>
              <a:rPr lang="hu-HU" dirty="0" err="1"/>
              <a:t>Syrian</a:t>
            </a:r>
            <a:r>
              <a:rPr lang="hu-HU" dirty="0"/>
              <a:t> </a:t>
            </a:r>
            <a:r>
              <a:rPr lang="hu-HU" dirty="0" err="1"/>
              <a:t>Aremnians</a:t>
            </a:r>
            <a:r>
              <a:rPr lang="hu-HU" dirty="0"/>
              <a:t> </a:t>
            </a:r>
            <a:r>
              <a:rPr lang="hu-HU" dirty="0" err="1"/>
              <a:t>in</a:t>
            </a:r>
            <a:r>
              <a:rPr lang="hu-HU" dirty="0"/>
              <a:t> </a:t>
            </a:r>
            <a:r>
              <a:rPr lang="hu-HU" dirty="0" err="1"/>
              <a:t>Armenia</a:t>
            </a:r>
            <a:r>
              <a:rPr lang="hu-HU" dirty="0"/>
              <a:t> (</a:t>
            </a:r>
            <a:r>
              <a:rPr lang="hu-HU" dirty="0" err="1"/>
              <a:t>either</a:t>
            </a:r>
            <a:r>
              <a:rPr lang="hu-HU" dirty="0"/>
              <a:t> had </a:t>
            </a:r>
            <a:r>
              <a:rPr lang="hu-HU" dirty="0" err="1"/>
              <a:t>nationality</a:t>
            </a:r>
            <a:r>
              <a:rPr lang="hu-HU" dirty="0"/>
              <a:t> </a:t>
            </a:r>
            <a:r>
              <a:rPr lang="hu-HU" dirty="0" err="1"/>
              <a:t>or</a:t>
            </a:r>
            <a:r>
              <a:rPr lang="hu-HU" dirty="0"/>
              <a:t> </a:t>
            </a:r>
            <a:r>
              <a:rPr lang="hu-HU" dirty="0" err="1"/>
              <a:t>can</a:t>
            </a:r>
            <a:r>
              <a:rPr lang="hu-HU" dirty="0"/>
              <a:t> </a:t>
            </a:r>
            <a:r>
              <a:rPr lang="hu-HU" dirty="0" err="1"/>
              <a:t>apply</a:t>
            </a:r>
            <a:r>
              <a:rPr lang="hu-HU" dirty="0"/>
              <a:t> and </a:t>
            </a:r>
            <a:r>
              <a:rPr lang="hu-HU" dirty="0" err="1"/>
              <a:t>get</a:t>
            </a:r>
            <a:r>
              <a:rPr lang="hu-HU" dirty="0"/>
              <a:t> </a:t>
            </a:r>
            <a:r>
              <a:rPr lang="hu-HU" dirty="0" err="1"/>
              <a:t>instantly</a:t>
            </a:r>
            <a:r>
              <a:rPr lang="hu-HU" dirty="0"/>
              <a:t>)</a:t>
            </a:r>
            <a:endParaRPr lang="en-GB" dirty="0"/>
          </a:p>
        </p:txBody>
      </p:sp>
      <p:sp>
        <p:nvSpPr>
          <p:cNvPr id="4" name="Dia számának helye 3"/>
          <p:cNvSpPr>
            <a:spLocks noGrp="1"/>
          </p:cNvSpPr>
          <p:nvPr>
            <p:ph type="sldNum" sz="quarter" idx="10"/>
          </p:nvPr>
        </p:nvSpPr>
        <p:spPr/>
        <p:txBody>
          <a:bodyPr/>
          <a:lstStyle/>
          <a:p>
            <a:pPr>
              <a:defRPr/>
            </a:pPr>
            <a:fld id="{EC46C1CA-5E93-4E5E-86FE-5B501C9D4CC7}" type="slidenum">
              <a:rPr lang="en-GB" smtClean="0"/>
              <a:pPr>
                <a:defRPr/>
              </a:pPr>
              <a:t>70</a:t>
            </a:fld>
            <a:endParaRPr lang="en-GB"/>
          </a:p>
        </p:txBody>
      </p:sp>
    </p:spTree>
    <p:extLst>
      <p:ext uri="{BB962C8B-B14F-4D97-AF65-F5344CB8AC3E}">
        <p14:creationId xmlns:p14="http://schemas.microsoft.com/office/powerpoint/2010/main" val="311973423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Diakép helye 1"/>
          <p:cNvSpPr>
            <a:spLocks noGrp="1" noRot="1" noChangeAspect="1" noTextEdit="1"/>
          </p:cNvSpPr>
          <p:nvPr>
            <p:ph type="sldImg"/>
          </p:nvPr>
        </p:nvSpPr>
        <p:spPr bwMode="auto">
          <a:noFill/>
          <a:ln>
            <a:solidFill>
              <a:srgbClr val="000000"/>
            </a:solidFill>
            <a:miter lim="800000"/>
            <a:headEnd/>
            <a:tailEnd/>
          </a:ln>
        </p:spPr>
      </p:sp>
      <p:sp>
        <p:nvSpPr>
          <p:cNvPr id="53251" name="Jegyzetek hely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a:p>
        </p:txBody>
      </p:sp>
      <p:sp>
        <p:nvSpPr>
          <p:cNvPr id="23556" name="Dia számának hely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6D74E6-0738-4A88-AC2D-E4A8D3745119}" type="slidenum">
              <a:rPr lang="en-GB" smtClean="0"/>
              <a:pPr fontAlgn="base">
                <a:spcBef>
                  <a:spcPct val="0"/>
                </a:spcBef>
                <a:spcAft>
                  <a:spcPct val="0"/>
                </a:spcAft>
                <a:defRPr/>
              </a:pPr>
              <a:t>71</a:t>
            </a:fld>
            <a:endParaRPr lang="en-GB" dirty="0"/>
          </a:p>
        </p:txBody>
      </p:sp>
    </p:spTree>
    <p:extLst>
      <p:ext uri="{BB962C8B-B14F-4D97-AF65-F5344CB8AC3E}">
        <p14:creationId xmlns:p14="http://schemas.microsoft.com/office/powerpoint/2010/main" val="337056916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Diakép helye 1"/>
          <p:cNvSpPr>
            <a:spLocks noGrp="1" noRot="1" noChangeAspect="1" noTextEdit="1"/>
          </p:cNvSpPr>
          <p:nvPr>
            <p:ph type="sldImg"/>
          </p:nvPr>
        </p:nvSpPr>
        <p:spPr bwMode="auto">
          <a:noFill/>
          <a:ln>
            <a:solidFill>
              <a:srgbClr val="000000"/>
            </a:solidFill>
            <a:miter lim="800000"/>
            <a:headEnd/>
            <a:tailEnd/>
          </a:ln>
        </p:spPr>
      </p:sp>
      <p:sp>
        <p:nvSpPr>
          <p:cNvPr id="53251" name="Jegyzetek hely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a:p>
        </p:txBody>
      </p:sp>
      <p:sp>
        <p:nvSpPr>
          <p:cNvPr id="23556" name="Dia számának hely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6D74E6-0738-4A88-AC2D-E4A8D3745119}" type="slidenum">
              <a:rPr lang="en-GB" smtClean="0"/>
              <a:pPr fontAlgn="base">
                <a:spcBef>
                  <a:spcPct val="0"/>
                </a:spcBef>
                <a:spcAft>
                  <a:spcPct val="0"/>
                </a:spcAft>
                <a:defRPr/>
              </a:pPr>
              <a:t>73</a:t>
            </a:fld>
            <a:endParaRPr lang="en-GB" dirty="0"/>
          </a:p>
        </p:txBody>
      </p:sp>
    </p:spTree>
    <p:extLst>
      <p:ext uri="{BB962C8B-B14F-4D97-AF65-F5344CB8AC3E}">
        <p14:creationId xmlns:p14="http://schemas.microsoft.com/office/powerpoint/2010/main" val="385978948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pPr>
              <a:defRPr/>
            </a:pPr>
            <a:fld id="{EC46C1CA-5E93-4E5E-86FE-5B501C9D4CC7}" type="slidenum">
              <a:rPr lang="en-GB" smtClean="0"/>
              <a:pPr>
                <a:defRPr/>
              </a:pPr>
              <a:t>74</a:t>
            </a:fld>
            <a:endParaRPr lang="en-GB"/>
          </a:p>
        </p:txBody>
      </p:sp>
    </p:spTree>
    <p:extLst>
      <p:ext uri="{BB962C8B-B14F-4D97-AF65-F5344CB8AC3E}">
        <p14:creationId xmlns:p14="http://schemas.microsoft.com/office/powerpoint/2010/main" val="72791357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Diakép helye 1"/>
          <p:cNvSpPr>
            <a:spLocks noGrp="1" noRot="1" noChangeAspect="1" noTextEdit="1"/>
          </p:cNvSpPr>
          <p:nvPr>
            <p:ph type="sldImg"/>
          </p:nvPr>
        </p:nvSpPr>
        <p:spPr bwMode="auto">
          <a:noFill/>
          <a:ln>
            <a:solidFill>
              <a:srgbClr val="000000"/>
            </a:solidFill>
            <a:miter lim="800000"/>
            <a:headEnd/>
            <a:tailEnd/>
          </a:ln>
        </p:spPr>
      </p:sp>
      <p:sp>
        <p:nvSpPr>
          <p:cNvPr id="53251" name="Jegyzetek hely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a:p>
        </p:txBody>
      </p:sp>
      <p:sp>
        <p:nvSpPr>
          <p:cNvPr id="23556" name="Dia számának hely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6D74E6-0738-4A88-AC2D-E4A8D3745119}" type="slidenum">
              <a:rPr lang="en-GB" smtClean="0"/>
              <a:pPr fontAlgn="base">
                <a:spcBef>
                  <a:spcPct val="0"/>
                </a:spcBef>
                <a:spcAft>
                  <a:spcPct val="0"/>
                </a:spcAft>
                <a:defRPr/>
              </a:pPr>
              <a:t>75</a:t>
            </a:fld>
            <a:endParaRPr lang="en-GB" dirty="0"/>
          </a:p>
        </p:txBody>
      </p:sp>
    </p:spTree>
    <p:extLst>
      <p:ext uri="{BB962C8B-B14F-4D97-AF65-F5344CB8AC3E}">
        <p14:creationId xmlns:p14="http://schemas.microsoft.com/office/powerpoint/2010/main" val="196584487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p:txBody>
          <a:bodyPr/>
          <a:lstStyle/>
          <a:p>
            <a:pPr>
              <a:defRPr/>
            </a:pPr>
            <a:fld id="{11359BF9-A372-4528-A5B4-1DB7E9A00C78}" type="slidenum">
              <a:rPr lang="hu-HU" smtClean="0"/>
              <a:pPr>
                <a:defRPr/>
              </a:pPr>
              <a:t>76</a:t>
            </a:fld>
            <a:endParaRPr lang="hu-HU"/>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eaLnBrk="1" hangingPunct="1"/>
            <a:endParaRPr lang="en-GB">
              <a:cs typeface="Arial" charset="0"/>
            </a:endParaRPr>
          </a:p>
        </p:txBody>
      </p:sp>
    </p:spTree>
    <p:extLst>
      <p:ext uri="{BB962C8B-B14F-4D97-AF65-F5344CB8AC3E}">
        <p14:creationId xmlns:p14="http://schemas.microsoft.com/office/powerpoint/2010/main" val="2135269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7C34117-193C-466A-B8FC-DB096448D945}" type="slidenum">
              <a:rPr lang="en-US">
                <a:solidFill>
                  <a:prstClr val="black"/>
                </a:solidFill>
              </a:rPr>
              <a:pPr>
                <a:defRPr/>
              </a:pPr>
              <a:t>10</a:t>
            </a:fld>
            <a:endParaRPr lang="en-US">
              <a:solidFill>
                <a:prstClr val="black"/>
              </a:solidFill>
            </a:endParaRPr>
          </a:p>
        </p:txBody>
      </p:sp>
      <p:sp>
        <p:nvSpPr>
          <p:cNvPr id="665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 name="Téglalap 5"/>
          <p:cNvSpPr/>
          <p:nvPr/>
        </p:nvSpPr>
        <p:spPr>
          <a:xfrm>
            <a:off x="549189" y="4633688"/>
            <a:ext cx="5910123" cy="3583822"/>
          </a:xfrm>
          <a:prstGeom prst="rect">
            <a:avLst/>
          </a:prstGeom>
        </p:spPr>
        <p:txBody>
          <a:bodyPr wrap="square" lIns="92181" tIns="46090" rIns="92181" bIns="46090">
            <a:spAutoFit/>
          </a:bodyPr>
          <a:lstStyle/>
          <a:p>
            <a:pPr>
              <a:defRPr/>
            </a:pPr>
            <a:r>
              <a:rPr lang="en-GB" sz="1600">
                <a:solidFill>
                  <a:srgbClr val="C00000"/>
                </a:solidFill>
                <a:latin typeface="Arial" pitchFamily="34" charset="0"/>
                <a:cs typeface="Arial" pitchFamily="34" charset="0"/>
              </a:rPr>
              <a:t>Freedom</a:t>
            </a:r>
            <a:r>
              <a:rPr lang="en-GB" sz="1600">
                <a:solidFill>
                  <a:prstClr val="black"/>
                </a:solidFill>
                <a:latin typeface="Arial" pitchFamily="34" charset="0"/>
                <a:cs typeface="Arial" pitchFamily="34" charset="0"/>
              </a:rPr>
              <a:t> = freedom of movement + immigration and asylum+ non-discrimination+ data protection+ fundamental human rights+citizenship</a:t>
            </a:r>
          </a:p>
          <a:p>
            <a:pPr>
              <a:defRPr/>
            </a:pPr>
            <a:endParaRPr lang="en-GB" sz="1600">
              <a:solidFill>
                <a:prstClr val="black"/>
              </a:solidFill>
              <a:latin typeface="Arial" pitchFamily="34" charset="0"/>
              <a:cs typeface="Arial" pitchFamily="34" charset="0"/>
            </a:endParaRPr>
          </a:p>
          <a:p>
            <a:pPr>
              <a:defRPr/>
            </a:pPr>
            <a:endParaRPr lang="en-GB" sz="1600">
              <a:solidFill>
                <a:prstClr val="black"/>
              </a:solidFill>
              <a:latin typeface="Arial" pitchFamily="34" charset="0"/>
              <a:cs typeface="Arial" pitchFamily="34" charset="0"/>
            </a:endParaRPr>
          </a:p>
          <a:p>
            <a:pPr>
              <a:defRPr/>
            </a:pPr>
            <a:r>
              <a:rPr lang="en-GB" sz="1600">
                <a:solidFill>
                  <a:srgbClr val="C00000"/>
                </a:solidFill>
                <a:latin typeface="Arial" pitchFamily="34" charset="0"/>
                <a:cs typeface="Arial" pitchFamily="34" charset="0"/>
              </a:rPr>
              <a:t>Security</a:t>
            </a:r>
            <a:r>
              <a:rPr lang="en-GB" sz="1600">
                <a:solidFill>
                  <a:prstClr val="black"/>
                </a:solidFill>
                <a:latin typeface="Arial" pitchFamily="34" charset="0"/>
                <a:cs typeface="Arial" pitchFamily="34" charset="0"/>
              </a:rPr>
              <a:t>  = fight against organized crime  (including terrorism) and drugs  + police cooperation (Europol, Eurojust, External Border Agency)</a:t>
            </a:r>
          </a:p>
          <a:p>
            <a:pPr>
              <a:defRPr/>
            </a:pPr>
            <a:endParaRPr lang="en-GB" sz="1600">
              <a:solidFill>
                <a:prstClr val="black"/>
              </a:solidFill>
              <a:latin typeface="Arial" pitchFamily="34" charset="0"/>
              <a:cs typeface="Arial" pitchFamily="34" charset="0"/>
            </a:endParaRPr>
          </a:p>
          <a:p>
            <a:pPr>
              <a:defRPr/>
            </a:pPr>
            <a:endParaRPr lang="en-GB" sz="1600">
              <a:solidFill>
                <a:prstClr val="black"/>
              </a:solidFill>
              <a:latin typeface="Arial" pitchFamily="34" charset="0"/>
              <a:cs typeface="Arial" pitchFamily="34" charset="0"/>
            </a:endParaRPr>
          </a:p>
          <a:p>
            <a:pPr>
              <a:defRPr/>
            </a:pPr>
            <a:r>
              <a:rPr lang="en-GB" sz="1600">
                <a:solidFill>
                  <a:srgbClr val="C00000"/>
                </a:solidFill>
                <a:latin typeface="Arial" pitchFamily="34" charset="0"/>
                <a:cs typeface="Arial" pitchFamily="34" charset="0"/>
              </a:rPr>
              <a:t>Justice („Recht”) </a:t>
            </a:r>
            <a:r>
              <a:rPr lang="en-GB" sz="1600">
                <a:solidFill>
                  <a:prstClr val="black"/>
                </a:solidFill>
                <a:latin typeface="Arial" pitchFamily="34" charset="0"/>
                <a:cs typeface="Arial" pitchFamily="34" charset="0"/>
              </a:rPr>
              <a:t>= cooperation among civil and criminal courts, approximation of procedures, mutual recognition of decisions, simplification of transborder actions (litigation in another member state)</a:t>
            </a:r>
            <a:endParaRPr lang="en-GB" sz="16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8964225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p:txBody>
          <a:bodyPr/>
          <a:lstStyle/>
          <a:p>
            <a:pPr>
              <a:defRPr/>
            </a:pPr>
            <a:fld id="{7AEBA37E-DF3E-4DFE-81F5-C11A96BACBD8}" type="slidenum">
              <a:rPr lang="hu-HU" smtClean="0"/>
              <a:pPr>
                <a:defRPr/>
              </a:pPr>
              <a:t>77</a:t>
            </a:fld>
            <a:endParaRPr lang="hu-HU"/>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pPr eaLnBrk="1" hangingPunct="1"/>
            <a:endParaRPr lang="en-GB">
              <a:cs typeface="Arial" charset="0"/>
            </a:endParaRPr>
          </a:p>
        </p:txBody>
      </p:sp>
    </p:spTree>
    <p:extLst>
      <p:ext uri="{BB962C8B-B14F-4D97-AF65-F5344CB8AC3E}">
        <p14:creationId xmlns:p14="http://schemas.microsoft.com/office/powerpoint/2010/main" val="40584908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Diakép helye 1"/>
          <p:cNvSpPr>
            <a:spLocks noGrp="1" noRot="1" noChangeAspect="1" noTextEdit="1"/>
          </p:cNvSpPr>
          <p:nvPr>
            <p:ph type="sldImg"/>
          </p:nvPr>
        </p:nvSpPr>
        <p:spPr bwMode="auto">
          <a:noFill/>
          <a:ln>
            <a:solidFill>
              <a:srgbClr val="000000"/>
            </a:solidFill>
            <a:miter lim="800000"/>
            <a:headEnd/>
            <a:tailEnd/>
          </a:ln>
        </p:spPr>
      </p:sp>
      <p:sp>
        <p:nvSpPr>
          <p:cNvPr id="53251" name="Jegyzetek hely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a:p>
        </p:txBody>
      </p:sp>
      <p:sp>
        <p:nvSpPr>
          <p:cNvPr id="23556" name="Dia számának hely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6D74E6-0738-4A88-AC2D-E4A8D3745119}" type="slidenum">
              <a:rPr lang="en-GB" smtClean="0"/>
              <a:pPr fontAlgn="base">
                <a:spcBef>
                  <a:spcPct val="0"/>
                </a:spcBef>
                <a:spcAft>
                  <a:spcPct val="0"/>
                </a:spcAft>
                <a:defRPr/>
              </a:pPr>
              <a:t>78</a:t>
            </a:fld>
            <a:endParaRPr lang="en-GB" dirty="0"/>
          </a:p>
        </p:txBody>
      </p:sp>
    </p:spTree>
    <p:extLst>
      <p:ext uri="{BB962C8B-B14F-4D97-AF65-F5344CB8AC3E}">
        <p14:creationId xmlns:p14="http://schemas.microsoft.com/office/powerpoint/2010/main" val="317251257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en-GB"/>
          </a:p>
        </p:txBody>
      </p:sp>
      <p:sp>
        <p:nvSpPr>
          <p:cNvPr id="4" name="Dia számának helye 3"/>
          <p:cNvSpPr>
            <a:spLocks noGrp="1"/>
          </p:cNvSpPr>
          <p:nvPr>
            <p:ph type="sldNum" sz="quarter" idx="10"/>
          </p:nvPr>
        </p:nvSpPr>
        <p:spPr/>
        <p:txBody>
          <a:bodyPr/>
          <a:lstStyle/>
          <a:p>
            <a:pPr>
              <a:defRPr/>
            </a:pPr>
            <a:fld id="{EC46C1CA-5E93-4E5E-86FE-5B501C9D4CC7}" type="slidenum">
              <a:rPr lang="en-GB" smtClean="0"/>
              <a:pPr>
                <a:defRPr/>
              </a:pPr>
              <a:t>79</a:t>
            </a:fld>
            <a:endParaRPr lang="en-GB"/>
          </a:p>
        </p:txBody>
      </p:sp>
    </p:spTree>
    <p:extLst>
      <p:ext uri="{BB962C8B-B14F-4D97-AF65-F5344CB8AC3E}">
        <p14:creationId xmlns:p14="http://schemas.microsoft.com/office/powerpoint/2010/main" val="200952346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sz="1100"/>
              <a:t>EASO priorities 2018</a:t>
            </a:r>
            <a:br>
              <a:rPr lang="hu-HU" sz="1100"/>
            </a:br>
            <a:r>
              <a:rPr lang="en-US" sz="1100">
                <a:solidFill>
                  <a:srgbClr val="C00000"/>
                </a:solidFill>
              </a:rPr>
              <a:t>Operational support, planning and evaluation </a:t>
            </a:r>
            <a:endParaRPr lang="hu-HU" sz="1100">
              <a:solidFill>
                <a:srgbClr val="C00000"/>
              </a:solidFill>
            </a:endParaRPr>
          </a:p>
          <a:p>
            <a:r>
              <a:rPr lang="hu-HU" sz="1100"/>
              <a:t>	Support </a:t>
            </a:r>
            <a:r>
              <a:rPr lang="en-US" sz="1100"/>
              <a:t>Italy, Greece and Cyprus, as well as other potential frontline Member States. </a:t>
            </a:r>
            <a:r>
              <a:rPr lang="hu-HU" sz="1100"/>
              <a:t>O</a:t>
            </a:r>
            <a:r>
              <a:rPr lang="en-US" sz="1100"/>
              <a:t>perational and technical support to Member States in order to assist them in implementing the new CEAS proposals</a:t>
            </a:r>
            <a:r>
              <a:rPr lang="hu-HU" sz="1100"/>
              <a:t>. Ca</a:t>
            </a:r>
            <a:r>
              <a:rPr lang="en-US" sz="1100"/>
              <a:t>pacity building in key EU neighbouring third countries</a:t>
            </a:r>
            <a:r>
              <a:rPr lang="hu-HU" sz="1100"/>
              <a:t>. Participate in relocation and in the work of hotspots. </a:t>
            </a:r>
            <a:r>
              <a:rPr lang="en-US" sz="1100"/>
              <a:t>Implement a pilot project on private sponsorship schemes</a:t>
            </a:r>
            <a:r>
              <a:rPr lang="hu-HU" sz="1100"/>
              <a:t>.</a:t>
            </a:r>
            <a:r>
              <a:rPr lang="en-US" sz="1100"/>
              <a:t> </a:t>
            </a:r>
            <a:endParaRPr lang="hu-HU" sz="1100"/>
          </a:p>
          <a:p>
            <a:r>
              <a:rPr lang="en-US" sz="1100">
                <a:solidFill>
                  <a:srgbClr val="C00000"/>
                </a:solidFill>
              </a:rPr>
              <a:t>Information, analysis and knowledge development</a:t>
            </a:r>
            <a:endParaRPr lang="hu-HU" sz="1100">
              <a:solidFill>
                <a:srgbClr val="C00000"/>
              </a:solidFill>
            </a:endParaRPr>
          </a:p>
          <a:p>
            <a:r>
              <a:rPr lang="hu-HU" sz="1100"/>
              <a:t>	</a:t>
            </a:r>
            <a:r>
              <a:rPr lang="en-US" sz="1100"/>
              <a:t>Develop a comprehensive EU COI system </a:t>
            </a:r>
            <a:endParaRPr lang="hu-HU" sz="1100"/>
          </a:p>
          <a:p>
            <a:r>
              <a:rPr lang="hu-HU" sz="1100">
                <a:solidFill>
                  <a:srgbClr val="C00000"/>
                </a:solidFill>
              </a:rPr>
              <a:t>Asylum support</a:t>
            </a:r>
          </a:p>
          <a:p>
            <a:r>
              <a:rPr lang="hu-HU" sz="1100"/>
              <a:t>	</a:t>
            </a:r>
            <a:r>
              <a:rPr lang="en-US" sz="1100"/>
              <a:t>Consolidate EASO’s Training Curriculum</a:t>
            </a:r>
            <a:r>
              <a:rPr lang="hu-HU" sz="1100"/>
              <a:t>. </a:t>
            </a:r>
          </a:p>
          <a:p>
            <a:r>
              <a:rPr lang="en-US" sz="1100">
                <a:solidFill>
                  <a:srgbClr val="C00000"/>
                </a:solidFill>
              </a:rPr>
              <a:t>Monitor all aspects of the </a:t>
            </a:r>
            <a:r>
              <a:rPr lang="hu-HU" sz="1100">
                <a:solidFill>
                  <a:srgbClr val="C00000"/>
                </a:solidFill>
              </a:rPr>
              <a:t>implementation of  the </a:t>
            </a:r>
            <a:r>
              <a:rPr lang="en-US" sz="1100">
                <a:solidFill>
                  <a:srgbClr val="C00000"/>
                </a:solidFill>
              </a:rPr>
              <a:t>CEAS </a:t>
            </a:r>
            <a:endParaRPr lang="hu-HU" sz="1100">
              <a:solidFill>
                <a:srgbClr val="C00000"/>
              </a:solidFill>
            </a:endParaRPr>
          </a:p>
          <a:p>
            <a:r>
              <a:rPr lang="en-US" sz="1100">
                <a:solidFill>
                  <a:srgbClr val="C00000"/>
                </a:solidFill>
              </a:rPr>
              <a:t>Horizontal activities </a:t>
            </a:r>
            <a:endParaRPr lang="hu-HU" sz="1100">
              <a:solidFill>
                <a:srgbClr val="C00000"/>
              </a:solidFill>
            </a:endParaRPr>
          </a:p>
          <a:p>
            <a:r>
              <a:rPr lang="hu-HU" sz="1100"/>
              <a:t>	P</a:t>
            </a:r>
            <a:r>
              <a:rPr lang="en-US" sz="1100"/>
              <a:t>romote civil society</a:t>
            </a:r>
            <a:r>
              <a:rPr lang="hu-HU" sz="1100"/>
              <a:t>  participation.</a:t>
            </a:r>
            <a:r>
              <a:rPr lang="en-US" sz="1100"/>
              <a:t> </a:t>
            </a:r>
            <a:r>
              <a:rPr lang="hu-HU" sz="1100"/>
              <a:t>I</a:t>
            </a:r>
            <a:r>
              <a:rPr lang="en-US" sz="1100"/>
              <a:t>ncrease the availability of I</a:t>
            </a:r>
            <a:r>
              <a:rPr lang="hu-HU" sz="1100"/>
              <a:t>nformation and communication technology </a:t>
            </a:r>
            <a:r>
              <a:rPr lang="en-US" sz="1100"/>
              <a:t>systems and technical solutions in the field of asylum for the EU+</a:t>
            </a:r>
            <a:endParaRPr lang="en-GB" sz="1100"/>
          </a:p>
        </p:txBody>
      </p:sp>
      <p:sp>
        <p:nvSpPr>
          <p:cNvPr id="4" name="Dia számának helye 3"/>
          <p:cNvSpPr>
            <a:spLocks noGrp="1"/>
          </p:cNvSpPr>
          <p:nvPr>
            <p:ph type="sldNum" sz="quarter" idx="10"/>
          </p:nvPr>
        </p:nvSpPr>
        <p:spPr/>
        <p:txBody>
          <a:bodyPr/>
          <a:lstStyle/>
          <a:p>
            <a:pPr>
              <a:defRPr/>
            </a:pPr>
            <a:fld id="{EC46C1CA-5E93-4E5E-86FE-5B501C9D4CC7}" type="slidenum">
              <a:rPr lang="en-GB" smtClean="0"/>
              <a:pPr>
                <a:defRPr/>
              </a:pPr>
              <a:t>81</a:t>
            </a:fld>
            <a:endParaRPr lang="en-GB"/>
          </a:p>
        </p:txBody>
      </p:sp>
    </p:spTree>
    <p:extLst>
      <p:ext uri="{BB962C8B-B14F-4D97-AF65-F5344CB8AC3E}">
        <p14:creationId xmlns:p14="http://schemas.microsoft.com/office/powerpoint/2010/main" val="57233293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a:t>Thielemann, JCMS, 2018/1</a:t>
            </a:r>
          </a:p>
          <a:p>
            <a:endParaRPr lang="en-GB"/>
          </a:p>
        </p:txBody>
      </p:sp>
      <p:sp>
        <p:nvSpPr>
          <p:cNvPr id="4" name="Dia számának helye 3"/>
          <p:cNvSpPr>
            <a:spLocks noGrp="1"/>
          </p:cNvSpPr>
          <p:nvPr>
            <p:ph type="sldNum" sz="quarter" idx="10"/>
          </p:nvPr>
        </p:nvSpPr>
        <p:spPr/>
        <p:txBody>
          <a:bodyPr/>
          <a:lstStyle/>
          <a:p>
            <a:pPr>
              <a:defRPr/>
            </a:pPr>
            <a:fld id="{EC46C1CA-5E93-4E5E-86FE-5B501C9D4CC7}" type="slidenum">
              <a:rPr lang="en-GB" smtClean="0"/>
              <a:pPr>
                <a:defRPr/>
              </a:pPr>
              <a:t>82</a:t>
            </a:fld>
            <a:endParaRPr lang="en-GB"/>
          </a:p>
        </p:txBody>
      </p:sp>
    </p:spTree>
    <p:extLst>
      <p:ext uri="{BB962C8B-B14F-4D97-AF65-F5344CB8AC3E}">
        <p14:creationId xmlns:p14="http://schemas.microsoft.com/office/powerpoint/2010/main" val="157404756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D090BF0-B366-4E92-B12B-441B371928F1}" type="slidenum">
              <a:rPr kumimoji="0" lang="hu-HU"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83</a:t>
            </a:fld>
            <a:endParaRPr kumimoji="0" lang="hu-HU"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28527622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D090BF0-B366-4E92-B12B-441B371928F1}" type="slidenum">
              <a:rPr kumimoji="0" lang="hu-HU"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84</a:t>
            </a:fld>
            <a:endParaRPr kumimoji="0" lang="hu-HU"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95076037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en-GB"/>
          </a:p>
        </p:txBody>
      </p:sp>
      <p:sp>
        <p:nvSpPr>
          <p:cNvPr id="4" name="Dia számának helye 3"/>
          <p:cNvSpPr>
            <a:spLocks noGrp="1"/>
          </p:cNvSpPr>
          <p:nvPr>
            <p:ph type="sldNum" sz="quarter" idx="10"/>
          </p:nvPr>
        </p:nvSpPr>
        <p:spPr/>
        <p:txBody>
          <a:bodyPr/>
          <a:lstStyle/>
          <a:p>
            <a:pPr>
              <a:defRPr/>
            </a:pPr>
            <a:fld id="{EC46C1CA-5E93-4E5E-86FE-5B501C9D4CC7}" type="slidenum">
              <a:rPr lang="en-GB" smtClean="0">
                <a:solidFill>
                  <a:prstClr val="black"/>
                </a:solidFill>
              </a:rPr>
              <a:pPr>
                <a:defRPr/>
              </a:pPr>
              <a:t>85</a:t>
            </a:fld>
            <a:endParaRPr lang="en-GB">
              <a:solidFill>
                <a:prstClr val="black"/>
              </a:solidFill>
            </a:endParaRPr>
          </a:p>
        </p:txBody>
      </p:sp>
    </p:spTree>
    <p:extLst>
      <p:ext uri="{BB962C8B-B14F-4D97-AF65-F5344CB8AC3E}">
        <p14:creationId xmlns:p14="http://schemas.microsoft.com/office/powerpoint/2010/main" val="385860416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en-GB" dirty="0"/>
          </a:p>
          <a:p>
            <a:r>
              <a:rPr lang="en-US" dirty="0"/>
              <a:t>10 </a:t>
            </a:r>
            <a:r>
              <a:rPr lang="en-US" dirty="0" err="1"/>
              <a:t>Frontex</a:t>
            </a:r>
            <a:r>
              <a:rPr lang="en-US" dirty="0"/>
              <a:t> </a:t>
            </a:r>
            <a:r>
              <a:rPr lang="en-US" dirty="0" err="1"/>
              <a:t>fingerprinters</a:t>
            </a:r>
            <a:r>
              <a:rPr lang="en-US" dirty="0"/>
              <a:t>, 2 debriefing teams and 2 screening teams, alongside a team of 3 EASO experts for information provision. </a:t>
            </a:r>
          </a:p>
          <a:p>
            <a:endParaRPr lang="en-GB" dirty="0"/>
          </a:p>
        </p:txBody>
      </p:sp>
      <p:sp>
        <p:nvSpPr>
          <p:cNvPr id="4" name="Dia számának helye 3"/>
          <p:cNvSpPr>
            <a:spLocks noGrp="1"/>
          </p:cNvSpPr>
          <p:nvPr>
            <p:ph type="sldNum" sz="quarter" idx="10"/>
          </p:nvPr>
        </p:nvSpPr>
        <p:spPr/>
        <p:txBody>
          <a:bodyPr/>
          <a:lstStyle/>
          <a:p>
            <a:pPr>
              <a:defRPr/>
            </a:pPr>
            <a:fld id="{EC46C1CA-5E93-4E5E-86FE-5B501C9D4CC7}" type="slidenum">
              <a:rPr lang="en-GB" smtClean="0">
                <a:solidFill>
                  <a:prstClr val="black"/>
                </a:solidFill>
              </a:rPr>
              <a:pPr>
                <a:defRPr/>
              </a:pPr>
              <a:t>88</a:t>
            </a:fld>
            <a:endParaRPr lang="en-GB">
              <a:solidFill>
                <a:prstClr val="black"/>
              </a:solidFill>
            </a:endParaRPr>
          </a:p>
        </p:txBody>
      </p:sp>
    </p:spTree>
    <p:extLst>
      <p:ext uri="{BB962C8B-B14F-4D97-AF65-F5344CB8AC3E}">
        <p14:creationId xmlns:p14="http://schemas.microsoft.com/office/powerpoint/2010/main" val="24051479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EC46C1CA-5E93-4E5E-86FE-5B501C9D4CC7}" type="slidenum">
              <a:rPr lang="en-GB" smtClean="0">
                <a:solidFill>
                  <a:prstClr val="black"/>
                </a:solidFill>
              </a:rPr>
              <a:pPr>
                <a:defRPr/>
              </a:pPr>
              <a:t>89</a:t>
            </a:fld>
            <a:endParaRPr lang="en-GB">
              <a:solidFill>
                <a:prstClr val="black"/>
              </a:solidFill>
            </a:endParaRPr>
          </a:p>
        </p:txBody>
      </p:sp>
    </p:spTree>
    <p:extLst>
      <p:ext uri="{BB962C8B-B14F-4D97-AF65-F5344CB8AC3E}">
        <p14:creationId xmlns:p14="http://schemas.microsoft.com/office/powerpoint/2010/main" val="21980729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D10AFFC-A607-43D3-9425-D6343506CB21}" type="slidenum">
              <a:rPr lang="en-US">
                <a:solidFill>
                  <a:prstClr val="black"/>
                </a:solidFill>
              </a:rPr>
              <a:pPr>
                <a:defRPr/>
              </a:pPr>
              <a:t>11</a:t>
            </a:fld>
            <a:endParaRPr lang="en-US">
              <a:solidFill>
                <a:prstClr val="black"/>
              </a:solidFill>
            </a:endParaRPr>
          </a:p>
        </p:txBody>
      </p:sp>
      <p:sp>
        <p:nvSpPr>
          <p:cNvPr id="675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7588" name="Rectangle 3"/>
          <p:cNvSpPr>
            <a:spLocks noGrp="1" noChangeArrowheads="1"/>
          </p:cNvSpPr>
          <p:nvPr>
            <p:ph type="body" idx="1"/>
          </p:nvPr>
        </p:nvSpPr>
        <p:spPr bwMode="auto">
          <a:xfrm>
            <a:off x="913659" y="4749900"/>
            <a:ext cx="5037035" cy="4497535"/>
          </a:xfrm>
          <a:noFill/>
        </p:spPr>
        <p:txBody>
          <a:bodyPr wrap="square" numCol="1" anchor="t" anchorCtr="0" compatLnSpc="1">
            <a:prstTxWarp prst="textNoShape">
              <a:avLst/>
            </a:prstTxWarp>
          </a:bodyPr>
          <a:lstStyle/>
          <a:p>
            <a:r>
              <a:rPr lang="en-US"/>
              <a:t>European Agency for the Management of Operational Cooperation at the External Borders of the Member States of the European Union </a:t>
            </a:r>
          </a:p>
        </p:txBody>
      </p:sp>
    </p:spTree>
    <p:extLst>
      <p:ext uri="{BB962C8B-B14F-4D97-AF65-F5344CB8AC3E}">
        <p14:creationId xmlns:p14="http://schemas.microsoft.com/office/powerpoint/2010/main" val="9421346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EC46C1CA-5E93-4E5E-86FE-5B501C9D4CC7}" type="slidenum">
              <a:rPr lang="en-GB" smtClean="0">
                <a:solidFill>
                  <a:prstClr val="black"/>
                </a:solidFill>
              </a:rPr>
              <a:pPr>
                <a:defRPr/>
              </a:pPr>
              <a:t>90</a:t>
            </a:fld>
            <a:endParaRPr lang="en-GB">
              <a:solidFill>
                <a:prstClr val="black"/>
              </a:solidFill>
            </a:endParaRPr>
          </a:p>
        </p:txBody>
      </p:sp>
    </p:spTree>
    <p:extLst>
      <p:ext uri="{BB962C8B-B14F-4D97-AF65-F5344CB8AC3E}">
        <p14:creationId xmlns:p14="http://schemas.microsoft.com/office/powerpoint/2010/main" val="25092818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5038" y="709613"/>
            <a:ext cx="4927600" cy="3695700"/>
          </a:xfrm>
        </p:spPr>
      </p:sp>
      <p:sp>
        <p:nvSpPr>
          <p:cNvPr id="3" name="Notes Placeholder 2"/>
          <p:cNvSpPr>
            <a:spLocks noGrp="1"/>
          </p:cNvSpPr>
          <p:nvPr>
            <p:ph type="body" idx="1"/>
          </p:nvPr>
        </p:nvSpPr>
        <p:spPr/>
        <p:txBody>
          <a:bodyPr/>
          <a:lstStyle/>
          <a:p>
            <a:r>
              <a:rPr lang="en-US" dirty="0"/>
              <a:t>PARTNERSHIP AGREEMENT between the members of the African, Caribbean and Pacific Group of States of the one part, and the European Community and its Member States, of the other part, signed in </a:t>
            </a:r>
            <a:r>
              <a:rPr lang="en-US" dirty="0" err="1"/>
              <a:t>Cotonou</a:t>
            </a:r>
            <a:r>
              <a:rPr lang="en-US" dirty="0"/>
              <a:t> on 23 June 2000</a:t>
            </a:r>
            <a:r>
              <a:rPr lang="hu-HU" dirty="0"/>
              <a:t> </a:t>
            </a:r>
          </a:p>
          <a:p>
            <a:r>
              <a:rPr lang="en-GB" b="1" dirty="0">
                <a:hlinkClick r:id="rId3"/>
              </a:rPr>
              <a:t>http://eur-lex.europa.eu/legal-content/EN/TXT/PDF/?uri=CELEX:02000A1215(01)-20170101&amp;from=EN</a:t>
            </a:r>
            <a:r>
              <a:rPr lang="hu-HU" b="1" dirty="0"/>
              <a:t> </a:t>
            </a:r>
          </a:p>
          <a:p>
            <a:r>
              <a:rPr lang="hu-HU" dirty="0" err="1"/>
              <a:t>Article</a:t>
            </a:r>
            <a:r>
              <a:rPr lang="hu-HU" dirty="0"/>
              <a:t> 13 (5) of </a:t>
            </a:r>
            <a:r>
              <a:rPr lang="hu-HU" dirty="0" err="1"/>
              <a:t>the</a:t>
            </a:r>
            <a:r>
              <a:rPr lang="hu-HU" dirty="0"/>
              <a:t> </a:t>
            </a:r>
            <a:r>
              <a:rPr lang="hu-HU" dirty="0" err="1"/>
              <a:t>consolidated</a:t>
            </a:r>
            <a:r>
              <a:rPr lang="hu-HU" dirty="0"/>
              <a:t> text:</a:t>
            </a:r>
          </a:p>
          <a:p>
            <a:r>
              <a:rPr lang="hu-HU" dirty="0"/>
              <a:t>	„ </a:t>
            </a:r>
            <a:r>
              <a:rPr lang="en-US" dirty="0">
                <a:solidFill>
                  <a:srgbClr val="C00000"/>
                </a:solidFill>
              </a:rPr>
              <a:t>each of the ACP States shall accept the return of and readmission of any of its nationals </a:t>
            </a:r>
            <a:r>
              <a:rPr lang="en-US" dirty="0"/>
              <a:t>who are illegally present on the territory of a Member State of the European Union, at that Member State's request and </a:t>
            </a:r>
            <a:r>
              <a:rPr lang="en-US" dirty="0">
                <a:solidFill>
                  <a:srgbClr val="C00000"/>
                </a:solidFill>
              </a:rPr>
              <a:t>without further formalities</a:t>
            </a:r>
            <a:r>
              <a:rPr lang="hu-HU" dirty="0"/>
              <a:t>”</a:t>
            </a:r>
          </a:p>
          <a:p>
            <a:r>
              <a:rPr lang="hu-HU" dirty="0"/>
              <a:t>__________________</a:t>
            </a:r>
          </a:p>
          <a:p>
            <a:r>
              <a:rPr lang="hu-HU" dirty="0"/>
              <a:t>Hong Kong (2004), </a:t>
            </a:r>
            <a:r>
              <a:rPr lang="hu-HU" dirty="0" err="1"/>
              <a:t>Macau</a:t>
            </a:r>
            <a:r>
              <a:rPr lang="hu-HU" dirty="0"/>
              <a:t> </a:t>
            </a:r>
            <a:r>
              <a:rPr lang="hu-HU" dirty="0" err="1"/>
              <a:t>2004</a:t>
            </a:r>
            <a:r>
              <a:rPr lang="hu-HU" dirty="0"/>
              <a:t>), Sri Lanka (2005), </a:t>
            </a:r>
            <a:r>
              <a:rPr lang="hu-HU" dirty="0" err="1"/>
              <a:t>Albania</a:t>
            </a:r>
            <a:r>
              <a:rPr lang="hu-HU" dirty="0"/>
              <a:t> (2006), </a:t>
            </a:r>
            <a:r>
              <a:rPr lang="hu-HU" dirty="0" err="1"/>
              <a:t>Russia</a:t>
            </a:r>
            <a:r>
              <a:rPr lang="hu-HU" dirty="0"/>
              <a:t> (2007), </a:t>
            </a:r>
            <a:r>
              <a:rPr lang="hu-HU" dirty="0" err="1"/>
              <a:t>Ukraine</a:t>
            </a:r>
            <a:r>
              <a:rPr lang="hu-HU" dirty="0"/>
              <a:t> (2008), </a:t>
            </a:r>
            <a:r>
              <a:rPr lang="hu-HU" dirty="0" err="1"/>
              <a:t>Bosnia&amp;Herzegovina</a:t>
            </a:r>
            <a:r>
              <a:rPr lang="hu-HU" dirty="0"/>
              <a:t> (</a:t>
            </a:r>
            <a:r>
              <a:rPr lang="hu-HU" dirty="0" err="1"/>
              <a:t>2008</a:t>
            </a:r>
            <a:r>
              <a:rPr lang="hu-HU" dirty="0"/>
              <a:t>), </a:t>
            </a:r>
            <a:r>
              <a:rPr lang="hu-HU" dirty="0" err="1"/>
              <a:t>Montenegro</a:t>
            </a:r>
            <a:r>
              <a:rPr lang="hu-HU" dirty="0"/>
              <a:t> (</a:t>
            </a:r>
            <a:r>
              <a:rPr lang="hu-HU" dirty="0" err="1"/>
              <a:t>2008</a:t>
            </a:r>
            <a:r>
              <a:rPr lang="hu-HU" dirty="0"/>
              <a:t>), </a:t>
            </a:r>
            <a:r>
              <a:rPr lang="hu-HU" dirty="0" err="1"/>
              <a:t>Serbia</a:t>
            </a:r>
            <a:r>
              <a:rPr lang="hu-HU" dirty="0"/>
              <a:t> (</a:t>
            </a:r>
            <a:r>
              <a:rPr lang="hu-HU" dirty="0" err="1"/>
              <a:t>2008</a:t>
            </a:r>
            <a:r>
              <a:rPr lang="hu-HU" dirty="0"/>
              <a:t>), Moldova (2008), Georgia (2011), </a:t>
            </a:r>
            <a:r>
              <a:rPr lang="hu-HU" dirty="0" err="1"/>
              <a:t>Armenia</a:t>
            </a:r>
            <a:r>
              <a:rPr lang="hu-HU" dirty="0"/>
              <a:t> (2014) </a:t>
            </a:r>
            <a:r>
              <a:rPr lang="hu-HU" dirty="0" err="1"/>
              <a:t>Azerbaijan</a:t>
            </a:r>
            <a:r>
              <a:rPr lang="hu-HU" dirty="0"/>
              <a:t> (</a:t>
            </a:r>
            <a:r>
              <a:rPr lang="hu-HU" dirty="0" err="1"/>
              <a:t>2014</a:t>
            </a:r>
            <a:r>
              <a:rPr lang="hu-HU" dirty="0"/>
              <a:t>), </a:t>
            </a:r>
            <a:r>
              <a:rPr lang="hu-HU" dirty="0" err="1"/>
              <a:t>Turkey</a:t>
            </a:r>
            <a:r>
              <a:rPr lang="hu-HU" dirty="0"/>
              <a:t> (</a:t>
            </a:r>
            <a:r>
              <a:rPr lang="hu-HU" dirty="0" err="1"/>
              <a:t>2014</a:t>
            </a:r>
            <a:r>
              <a:rPr lang="hu-HU" dirty="0"/>
              <a:t>), </a:t>
            </a:r>
            <a:r>
              <a:rPr lang="hu-HU" dirty="0" err="1"/>
              <a:t>Cape</a:t>
            </a:r>
            <a:r>
              <a:rPr lang="hu-HU" dirty="0"/>
              <a:t> verde (2014</a:t>
            </a:r>
          </a:p>
          <a:p>
            <a:endParaRPr lang="en-GB" b="1" dirty="0"/>
          </a:p>
        </p:txBody>
      </p:sp>
      <p:sp>
        <p:nvSpPr>
          <p:cNvPr id="4" name="Slide Number Placeholder 3"/>
          <p:cNvSpPr>
            <a:spLocks noGrp="1"/>
          </p:cNvSpPr>
          <p:nvPr>
            <p:ph type="sldNum" sz="quarter" idx="10"/>
          </p:nvPr>
        </p:nvSpPr>
        <p:spPr/>
        <p:txBody>
          <a:bodyPr/>
          <a:lstStyle/>
          <a:p>
            <a:pPr>
              <a:defRPr/>
            </a:pPr>
            <a:fld id="{EC46C1CA-5E93-4E5E-86FE-5B501C9D4CC7}" type="slidenum">
              <a:rPr lang="en-GB" smtClean="0">
                <a:solidFill>
                  <a:prstClr val="black"/>
                </a:solidFill>
              </a:rPr>
              <a:pPr>
                <a:defRPr/>
              </a:pPr>
              <a:t>92</a:t>
            </a:fld>
            <a:endParaRPr lang="en-GB">
              <a:solidFill>
                <a:prstClr val="black"/>
              </a:solidFill>
            </a:endParaRPr>
          </a:p>
        </p:txBody>
      </p:sp>
    </p:spTree>
    <p:extLst>
      <p:ext uri="{BB962C8B-B14F-4D97-AF65-F5344CB8AC3E}">
        <p14:creationId xmlns:p14="http://schemas.microsoft.com/office/powerpoint/2010/main" val="99448413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4063" y="26988"/>
            <a:ext cx="5767387" cy="4327525"/>
          </a:xfrm>
        </p:spPr>
      </p:sp>
      <p:sp>
        <p:nvSpPr>
          <p:cNvPr id="4" name="Slide Number Placeholder 3"/>
          <p:cNvSpPr>
            <a:spLocks noGrp="1"/>
          </p:cNvSpPr>
          <p:nvPr>
            <p:ph type="sldNum" sz="quarter" idx="10"/>
          </p:nvPr>
        </p:nvSpPr>
        <p:spPr/>
        <p:txBody>
          <a:bodyPr/>
          <a:lstStyle/>
          <a:p>
            <a:pPr>
              <a:defRPr/>
            </a:pPr>
            <a:fld id="{EC46C1CA-5E93-4E5E-86FE-5B501C9D4CC7}" type="slidenum">
              <a:rPr lang="en-GB" smtClean="0">
                <a:solidFill>
                  <a:prstClr val="black"/>
                </a:solidFill>
              </a:rPr>
              <a:pPr>
                <a:defRPr/>
              </a:pPr>
              <a:t>93</a:t>
            </a:fld>
            <a:endParaRPr lang="en-GB">
              <a:solidFill>
                <a:prstClr val="black"/>
              </a:solidFill>
            </a:endParaRPr>
          </a:p>
        </p:txBody>
      </p:sp>
      <p:graphicFrame>
        <p:nvGraphicFramePr>
          <p:cNvPr id="7" name="Table 6"/>
          <p:cNvGraphicFramePr>
            <a:graphicFrameLocks noGrp="1"/>
          </p:cNvGraphicFramePr>
          <p:nvPr>
            <p:extLst/>
          </p:nvPr>
        </p:nvGraphicFramePr>
        <p:xfrm>
          <a:off x="831729" y="5105541"/>
          <a:ext cx="2890637" cy="4470285"/>
        </p:xfrm>
        <a:graphic>
          <a:graphicData uri="http://schemas.openxmlformats.org/drawingml/2006/table">
            <a:tbl>
              <a:tblPr>
                <a:tableStyleId>{5C22544A-7EE6-4342-B048-85BDC9FD1C3A}</a:tableStyleId>
              </a:tblPr>
              <a:tblGrid>
                <a:gridCol w="1445319">
                  <a:extLst>
                    <a:ext uri="{9D8B030D-6E8A-4147-A177-3AD203B41FA5}">
                      <a16:colId xmlns:a16="http://schemas.microsoft.com/office/drawing/2014/main" xmlns="" val="20000"/>
                    </a:ext>
                  </a:extLst>
                </a:gridCol>
                <a:gridCol w="1445319">
                  <a:extLst>
                    <a:ext uri="{9D8B030D-6E8A-4147-A177-3AD203B41FA5}">
                      <a16:colId xmlns:a16="http://schemas.microsoft.com/office/drawing/2014/main" xmlns="" val="20001"/>
                    </a:ext>
                  </a:extLst>
                </a:gridCol>
              </a:tblGrid>
              <a:tr h="154740">
                <a:tc>
                  <a:txBody>
                    <a:bodyPr/>
                    <a:lstStyle/>
                    <a:p>
                      <a:pPr>
                        <a:lnSpc>
                          <a:spcPct val="107000"/>
                        </a:lnSpc>
                        <a:spcAft>
                          <a:spcPts val="0"/>
                        </a:spcAft>
                      </a:pPr>
                      <a:r>
                        <a:rPr lang="hu-HU" sz="1000" dirty="0">
                          <a:effectLst/>
                        </a:rPr>
                        <a:t> </a:t>
                      </a:r>
                      <a:endParaRPr lang="hu-H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042" marR="57042" marT="0" marB="0"/>
                </a:tc>
                <a:tc>
                  <a:txBody>
                    <a:bodyPr/>
                    <a:lstStyle/>
                    <a:p>
                      <a:pPr>
                        <a:lnSpc>
                          <a:spcPct val="107000"/>
                        </a:lnSpc>
                        <a:spcAft>
                          <a:spcPts val="0"/>
                        </a:spcAft>
                      </a:pPr>
                      <a:r>
                        <a:rPr lang="hu-HU" sz="1000">
                          <a:effectLst/>
                        </a:rPr>
                        <a:t> </a:t>
                      </a:r>
                      <a:endParaRPr lang="hu-HU" sz="900">
                        <a:effectLst/>
                        <a:latin typeface="Calibri" panose="020F0502020204030204" pitchFamily="34" charset="0"/>
                        <a:ea typeface="Calibri" panose="020F0502020204030204" pitchFamily="34" charset="0"/>
                        <a:cs typeface="Times New Roman" panose="02020603050405020304" pitchFamily="18" charset="0"/>
                      </a:endParaRPr>
                    </a:p>
                  </a:txBody>
                  <a:tcPr marL="57042" marR="57042" marT="0" marB="0"/>
                </a:tc>
                <a:extLst>
                  <a:ext uri="{0D108BD9-81ED-4DB2-BD59-A6C34878D82A}">
                    <a16:rowId xmlns:a16="http://schemas.microsoft.com/office/drawing/2014/main" xmlns="" val="10000"/>
                  </a:ext>
                </a:extLst>
              </a:tr>
              <a:tr h="108394">
                <a:tc>
                  <a:txBody>
                    <a:bodyPr/>
                    <a:lstStyle/>
                    <a:p>
                      <a:pPr>
                        <a:lnSpc>
                          <a:spcPct val="107000"/>
                        </a:lnSpc>
                        <a:spcAft>
                          <a:spcPts val="0"/>
                        </a:spcAft>
                      </a:pPr>
                      <a:r>
                        <a:rPr lang="hu-HU" sz="700">
                          <a:effectLst/>
                        </a:rPr>
                        <a:t>Austria</a:t>
                      </a:r>
                      <a:endParaRPr lang="hu-HU" sz="700">
                        <a:effectLst/>
                        <a:latin typeface="Calibri" panose="020F0502020204030204" pitchFamily="34" charset="0"/>
                        <a:ea typeface="Calibri" panose="020F0502020204030204" pitchFamily="34" charset="0"/>
                        <a:cs typeface="Times New Roman" panose="02020603050405020304" pitchFamily="18" charset="0"/>
                      </a:endParaRPr>
                    </a:p>
                  </a:txBody>
                  <a:tcPr marL="57042" marR="57042" marT="0" marB="0"/>
                </a:tc>
                <a:tc>
                  <a:txBody>
                    <a:bodyPr/>
                    <a:lstStyle/>
                    <a:p>
                      <a:pPr>
                        <a:lnSpc>
                          <a:spcPct val="107000"/>
                        </a:lnSpc>
                        <a:spcAft>
                          <a:spcPts val="0"/>
                        </a:spcAft>
                      </a:pPr>
                      <a:r>
                        <a:rPr lang="hu-HU" sz="700">
                          <a:effectLst/>
                        </a:rPr>
                        <a:t>1900</a:t>
                      </a:r>
                      <a:endParaRPr lang="hu-HU" sz="700">
                        <a:effectLst/>
                        <a:latin typeface="Calibri" panose="020F0502020204030204" pitchFamily="34" charset="0"/>
                        <a:ea typeface="Calibri" panose="020F0502020204030204" pitchFamily="34" charset="0"/>
                        <a:cs typeface="Times New Roman" panose="02020603050405020304" pitchFamily="18" charset="0"/>
                      </a:endParaRPr>
                    </a:p>
                  </a:txBody>
                  <a:tcPr marL="57042" marR="57042" marT="0" marB="0"/>
                </a:tc>
                <a:extLst>
                  <a:ext uri="{0D108BD9-81ED-4DB2-BD59-A6C34878D82A}">
                    <a16:rowId xmlns:a16="http://schemas.microsoft.com/office/drawing/2014/main" xmlns="" val="10001"/>
                  </a:ext>
                </a:extLst>
              </a:tr>
              <a:tr h="135483">
                <a:tc>
                  <a:txBody>
                    <a:bodyPr/>
                    <a:lstStyle/>
                    <a:p>
                      <a:pPr>
                        <a:lnSpc>
                          <a:spcPct val="107000"/>
                        </a:lnSpc>
                        <a:spcAft>
                          <a:spcPts val="0"/>
                        </a:spcAft>
                      </a:pPr>
                      <a:r>
                        <a:rPr lang="hu-HU" sz="700" dirty="0">
                          <a:effectLst/>
                        </a:rPr>
                        <a:t>Belgium </a:t>
                      </a:r>
                      <a:endParaRPr lang="hu-HU" sz="700" dirty="0">
                        <a:effectLst/>
                        <a:latin typeface="Calibri" panose="020F0502020204030204" pitchFamily="34" charset="0"/>
                        <a:ea typeface="Calibri" panose="020F0502020204030204" pitchFamily="34" charset="0"/>
                        <a:cs typeface="Times New Roman" panose="02020603050405020304" pitchFamily="18" charset="0"/>
                      </a:endParaRPr>
                    </a:p>
                  </a:txBody>
                  <a:tcPr marL="57042" marR="57042" marT="0" marB="0"/>
                </a:tc>
                <a:tc>
                  <a:txBody>
                    <a:bodyPr/>
                    <a:lstStyle/>
                    <a:p>
                      <a:pPr>
                        <a:lnSpc>
                          <a:spcPct val="107000"/>
                        </a:lnSpc>
                        <a:spcAft>
                          <a:spcPts val="0"/>
                        </a:spcAft>
                      </a:pPr>
                      <a:r>
                        <a:rPr lang="hu-HU" sz="700" dirty="0">
                          <a:effectLst/>
                        </a:rPr>
                        <a:t>1100 </a:t>
                      </a:r>
                      <a:endParaRPr lang="hu-HU" sz="700" dirty="0">
                        <a:effectLst/>
                        <a:latin typeface="Calibri" panose="020F0502020204030204" pitchFamily="34" charset="0"/>
                        <a:ea typeface="Calibri" panose="020F0502020204030204" pitchFamily="34" charset="0"/>
                        <a:cs typeface="Times New Roman" panose="02020603050405020304" pitchFamily="18" charset="0"/>
                      </a:endParaRPr>
                    </a:p>
                  </a:txBody>
                  <a:tcPr marL="57042" marR="57042" marT="0" marB="0"/>
                </a:tc>
                <a:extLst>
                  <a:ext uri="{0D108BD9-81ED-4DB2-BD59-A6C34878D82A}">
                    <a16:rowId xmlns:a16="http://schemas.microsoft.com/office/drawing/2014/main" xmlns="" val="10002"/>
                  </a:ext>
                </a:extLst>
              </a:tr>
              <a:tr h="135483">
                <a:tc>
                  <a:txBody>
                    <a:bodyPr/>
                    <a:lstStyle/>
                    <a:p>
                      <a:pPr>
                        <a:lnSpc>
                          <a:spcPct val="107000"/>
                        </a:lnSpc>
                        <a:spcAft>
                          <a:spcPts val="0"/>
                        </a:spcAft>
                      </a:pPr>
                      <a:r>
                        <a:rPr lang="hu-HU" sz="700">
                          <a:effectLst/>
                        </a:rPr>
                        <a:t>Bulgaria </a:t>
                      </a:r>
                      <a:endParaRPr lang="hu-HU" sz="700">
                        <a:effectLst/>
                        <a:latin typeface="Calibri" panose="020F0502020204030204" pitchFamily="34" charset="0"/>
                        <a:ea typeface="Calibri" panose="020F0502020204030204" pitchFamily="34" charset="0"/>
                        <a:cs typeface="Times New Roman" panose="02020603050405020304" pitchFamily="18" charset="0"/>
                      </a:endParaRPr>
                    </a:p>
                  </a:txBody>
                  <a:tcPr marL="57042" marR="57042" marT="0" marB="0"/>
                </a:tc>
                <a:tc>
                  <a:txBody>
                    <a:bodyPr/>
                    <a:lstStyle/>
                    <a:p>
                      <a:pPr>
                        <a:lnSpc>
                          <a:spcPct val="107000"/>
                        </a:lnSpc>
                        <a:spcAft>
                          <a:spcPts val="0"/>
                        </a:spcAft>
                      </a:pPr>
                      <a:r>
                        <a:rPr lang="hu-HU" sz="700">
                          <a:effectLst/>
                        </a:rPr>
                        <a:t>50 </a:t>
                      </a:r>
                      <a:endParaRPr lang="hu-HU" sz="700">
                        <a:effectLst/>
                        <a:latin typeface="Calibri" panose="020F0502020204030204" pitchFamily="34" charset="0"/>
                        <a:ea typeface="Calibri" panose="020F0502020204030204" pitchFamily="34" charset="0"/>
                        <a:cs typeface="Times New Roman" panose="02020603050405020304" pitchFamily="18" charset="0"/>
                      </a:endParaRPr>
                    </a:p>
                  </a:txBody>
                  <a:tcPr marL="57042" marR="57042" marT="0" marB="0"/>
                </a:tc>
                <a:extLst>
                  <a:ext uri="{0D108BD9-81ED-4DB2-BD59-A6C34878D82A}">
                    <a16:rowId xmlns:a16="http://schemas.microsoft.com/office/drawing/2014/main" xmlns="" val="10003"/>
                  </a:ext>
                </a:extLst>
              </a:tr>
              <a:tr h="135483">
                <a:tc>
                  <a:txBody>
                    <a:bodyPr/>
                    <a:lstStyle/>
                    <a:p>
                      <a:pPr>
                        <a:lnSpc>
                          <a:spcPct val="107000"/>
                        </a:lnSpc>
                        <a:spcAft>
                          <a:spcPts val="0"/>
                        </a:spcAft>
                      </a:pPr>
                      <a:r>
                        <a:rPr lang="hu-HU" sz="700">
                          <a:effectLst/>
                        </a:rPr>
                        <a:t>Croatia </a:t>
                      </a:r>
                      <a:endParaRPr lang="hu-HU" sz="700">
                        <a:effectLst/>
                        <a:latin typeface="Calibri" panose="020F0502020204030204" pitchFamily="34" charset="0"/>
                        <a:ea typeface="Calibri" panose="020F0502020204030204" pitchFamily="34" charset="0"/>
                        <a:cs typeface="Times New Roman" panose="02020603050405020304" pitchFamily="18" charset="0"/>
                      </a:endParaRPr>
                    </a:p>
                  </a:txBody>
                  <a:tcPr marL="57042" marR="57042" marT="0" marB="0"/>
                </a:tc>
                <a:tc>
                  <a:txBody>
                    <a:bodyPr/>
                    <a:lstStyle/>
                    <a:p>
                      <a:pPr>
                        <a:lnSpc>
                          <a:spcPct val="107000"/>
                        </a:lnSpc>
                        <a:spcAft>
                          <a:spcPts val="0"/>
                        </a:spcAft>
                      </a:pPr>
                      <a:r>
                        <a:rPr lang="hu-HU" sz="700">
                          <a:effectLst/>
                        </a:rPr>
                        <a:t>150 </a:t>
                      </a:r>
                      <a:endParaRPr lang="hu-HU" sz="700">
                        <a:effectLst/>
                        <a:latin typeface="Calibri" panose="020F0502020204030204" pitchFamily="34" charset="0"/>
                        <a:ea typeface="Calibri" panose="020F0502020204030204" pitchFamily="34" charset="0"/>
                        <a:cs typeface="Times New Roman" panose="02020603050405020304" pitchFamily="18" charset="0"/>
                      </a:endParaRPr>
                    </a:p>
                  </a:txBody>
                  <a:tcPr marL="57042" marR="57042" marT="0" marB="0"/>
                </a:tc>
                <a:extLst>
                  <a:ext uri="{0D108BD9-81ED-4DB2-BD59-A6C34878D82A}">
                    <a16:rowId xmlns:a16="http://schemas.microsoft.com/office/drawing/2014/main" xmlns="" val="10004"/>
                  </a:ext>
                </a:extLst>
              </a:tr>
              <a:tr h="135483">
                <a:tc>
                  <a:txBody>
                    <a:bodyPr/>
                    <a:lstStyle/>
                    <a:p>
                      <a:pPr>
                        <a:lnSpc>
                          <a:spcPct val="107000"/>
                        </a:lnSpc>
                        <a:spcAft>
                          <a:spcPts val="0"/>
                        </a:spcAft>
                      </a:pPr>
                      <a:r>
                        <a:rPr lang="hu-HU" sz="700">
                          <a:effectLst/>
                        </a:rPr>
                        <a:t>Cyprus </a:t>
                      </a:r>
                      <a:endParaRPr lang="hu-HU" sz="700">
                        <a:effectLst/>
                        <a:latin typeface="Calibri" panose="020F0502020204030204" pitchFamily="34" charset="0"/>
                        <a:ea typeface="Calibri" panose="020F0502020204030204" pitchFamily="34" charset="0"/>
                        <a:cs typeface="Times New Roman" panose="02020603050405020304" pitchFamily="18" charset="0"/>
                      </a:endParaRPr>
                    </a:p>
                  </a:txBody>
                  <a:tcPr marL="57042" marR="57042" marT="0" marB="0"/>
                </a:tc>
                <a:tc>
                  <a:txBody>
                    <a:bodyPr/>
                    <a:lstStyle/>
                    <a:p>
                      <a:pPr>
                        <a:lnSpc>
                          <a:spcPct val="107000"/>
                        </a:lnSpc>
                        <a:spcAft>
                          <a:spcPts val="0"/>
                        </a:spcAft>
                      </a:pPr>
                      <a:r>
                        <a:rPr lang="hu-HU" sz="700" dirty="0">
                          <a:effectLst/>
                        </a:rPr>
                        <a:t>69 </a:t>
                      </a:r>
                      <a:endParaRPr lang="hu-HU" sz="700" dirty="0">
                        <a:effectLst/>
                        <a:latin typeface="Calibri" panose="020F0502020204030204" pitchFamily="34" charset="0"/>
                        <a:ea typeface="Calibri" panose="020F0502020204030204" pitchFamily="34" charset="0"/>
                        <a:cs typeface="Times New Roman" panose="02020603050405020304" pitchFamily="18" charset="0"/>
                      </a:endParaRPr>
                    </a:p>
                  </a:txBody>
                  <a:tcPr marL="57042" marR="57042" marT="0" marB="0"/>
                </a:tc>
                <a:extLst>
                  <a:ext uri="{0D108BD9-81ED-4DB2-BD59-A6C34878D82A}">
                    <a16:rowId xmlns:a16="http://schemas.microsoft.com/office/drawing/2014/main" xmlns="" val="10005"/>
                  </a:ext>
                </a:extLst>
              </a:tr>
              <a:tr h="135483">
                <a:tc>
                  <a:txBody>
                    <a:bodyPr/>
                    <a:lstStyle/>
                    <a:p>
                      <a:pPr>
                        <a:lnSpc>
                          <a:spcPct val="107000"/>
                        </a:lnSpc>
                        <a:spcAft>
                          <a:spcPts val="0"/>
                        </a:spcAft>
                      </a:pPr>
                      <a:r>
                        <a:rPr lang="hu-HU" sz="700">
                          <a:effectLst/>
                        </a:rPr>
                        <a:t>Czech Republic </a:t>
                      </a:r>
                      <a:endParaRPr lang="hu-HU" sz="700">
                        <a:effectLst/>
                        <a:latin typeface="Calibri" panose="020F0502020204030204" pitchFamily="34" charset="0"/>
                        <a:ea typeface="Calibri" panose="020F0502020204030204" pitchFamily="34" charset="0"/>
                        <a:cs typeface="Times New Roman" panose="02020603050405020304" pitchFamily="18" charset="0"/>
                      </a:endParaRPr>
                    </a:p>
                  </a:txBody>
                  <a:tcPr marL="57042" marR="57042" marT="0" marB="0"/>
                </a:tc>
                <a:tc>
                  <a:txBody>
                    <a:bodyPr/>
                    <a:lstStyle/>
                    <a:p>
                      <a:pPr>
                        <a:lnSpc>
                          <a:spcPct val="107000"/>
                        </a:lnSpc>
                        <a:spcAft>
                          <a:spcPts val="0"/>
                        </a:spcAft>
                      </a:pPr>
                      <a:r>
                        <a:rPr lang="hu-HU" sz="700">
                          <a:effectLst/>
                        </a:rPr>
                        <a:t>400 </a:t>
                      </a:r>
                      <a:endParaRPr lang="hu-HU" sz="700">
                        <a:effectLst/>
                        <a:latin typeface="Calibri" panose="020F0502020204030204" pitchFamily="34" charset="0"/>
                        <a:ea typeface="Calibri" panose="020F0502020204030204" pitchFamily="34" charset="0"/>
                        <a:cs typeface="Times New Roman" panose="02020603050405020304" pitchFamily="18" charset="0"/>
                      </a:endParaRPr>
                    </a:p>
                  </a:txBody>
                  <a:tcPr marL="57042" marR="57042" marT="0" marB="0"/>
                </a:tc>
                <a:extLst>
                  <a:ext uri="{0D108BD9-81ED-4DB2-BD59-A6C34878D82A}">
                    <a16:rowId xmlns:a16="http://schemas.microsoft.com/office/drawing/2014/main" xmlns="" val="10006"/>
                  </a:ext>
                </a:extLst>
              </a:tr>
              <a:tr h="135483">
                <a:tc>
                  <a:txBody>
                    <a:bodyPr/>
                    <a:lstStyle/>
                    <a:p>
                      <a:pPr>
                        <a:lnSpc>
                          <a:spcPct val="107000"/>
                        </a:lnSpc>
                        <a:spcAft>
                          <a:spcPts val="0"/>
                        </a:spcAft>
                      </a:pPr>
                      <a:r>
                        <a:rPr lang="hu-HU" sz="700">
                          <a:effectLst/>
                        </a:rPr>
                        <a:t>Denmark </a:t>
                      </a:r>
                      <a:endParaRPr lang="hu-HU" sz="700">
                        <a:effectLst/>
                        <a:latin typeface="Calibri" panose="020F0502020204030204" pitchFamily="34" charset="0"/>
                        <a:ea typeface="Calibri" panose="020F0502020204030204" pitchFamily="34" charset="0"/>
                        <a:cs typeface="Times New Roman" panose="02020603050405020304" pitchFamily="18" charset="0"/>
                      </a:endParaRPr>
                    </a:p>
                  </a:txBody>
                  <a:tcPr marL="57042" marR="57042" marT="0" marB="0"/>
                </a:tc>
                <a:tc>
                  <a:txBody>
                    <a:bodyPr/>
                    <a:lstStyle/>
                    <a:p>
                      <a:pPr>
                        <a:lnSpc>
                          <a:spcPct val="107000"/>
                        </a:lnSpc>
                        <a:spcAft>
                          <a:spcPts val="0"/>
                        </a:spcAft>
                      </a:pPr>
                      <a:r>
                        <a:rPr lang="hu-HU" sz="700" dirty="0">
                          <a:effectLst/>
                        </a:rPr>
                        <a:t>1000 </a:t>
                      </a:r>
                      <a:endParaRPr lang="hu-HU" sz="700" dirty="0">
                        <a:effectLst/>
                        <a:latin typeface="Calibri" panose="020F0502020204030204" pitchFamily="34" charset="0"/>
                        <a:ea typeface="Calibri" panose="020F0502020204030204" pitchFamily="34" charset="0"/>
                        <a:cs typeface="Times New Roman" panose="02020603050405020304" pitchFamily="18" charset="0"/>
                      </a:endParaRPr>
                    </a:p>
                  </a:txBody>
                  <a:tcPr marL="57042" marR="57042" marT="0" marB="0"/>
                </a:tc>
                <a:extLst>
                  <a:ext uri="{0D108BD9-81ED-4DB2-BD59-A6C34878D82A}">
                    <a16:rowId xmlns:a16="http://schemas.microsoft.com/office/drawing/2014/main" xmlns="" val="10007"/>
                  </a:ext>
                </a:extLst>
              </a:tr>
              <a:tr h="135483">
                <a:tc>
                  <a:txBody>
                    <a:bodyPr/>
                    <a:lstStyle/>
                    <a:p>
                      <a:pPr>
                        <a:lnSpc>
                          <a:spcPct val="107000"/>
                        </a:lnSpc>
                        <a:spcAft>
                          <a:spcPts val="0"/>
                        </a:spcAft>
                      </a:pPr>
                      <a:r>
                        <a:rPr lang="hu-HU" sz="700">
                          <a:effectLst/>
                        </a:rPr>
                        <a:t>Estonia </a:t>
                      </a:r>
                      <a:endParaRPr lang="hu-HU" sz="700">
                        <a:effectLst/>
                        <a:latin typeface="Calibri" panose="020F0502020204030204" pitchFamily="34" charset="0"/>
                        <a:ea typeface="Calibri" panose="020F0502020204030204" pitchFamily="34" charset="0"/>
                        <a:cs typeface="Times New Roman" panose="02020603050405020304" pitchFamily="18" charset="0"/>
                      </a:endParaRPr>
                    </a:p>
                  </a:txBody>
                  <a:tcPr marL="57042" marR="57042" marT="0" marB="0"/>
                </a:tc>
                <a:tc>
                  <a:txBody>
                    <a:bodyPr/>
                    <a:lstStyle/>
                    <a:p>
                      <a:pPr>
                        <a:lnSpc>
                          <a:spcPct val="107000"/>
                        </a:lnSpc>
                        <a:spcAft>
                          <a:spcPts val="0"/>
                        </a:spcAft>
                      </a:pPr>
                      <a:r>
                        <a:rPr lang="hu-HU" sz="700">
                          <a:effectLst/>
                        </a:rPr>
                        <a:t>20 </a:t>
                      </a:r>
                      <a:endParaRPr lang="hu-HU" sz="700">
                        <a:effectLst/>
                        <a:latin typeface="Calibri" panose="020F0502020204030204" pitchFamily="34" charset="0"/>
                        <a:ea typeface="Calibri" panose="020F0502020204030204" pitchFamily="34" charset="0"/>
                        <a:cs typeface="Times New Roman" panose="02020603050405020304" pitchFamily="18" charset="0"/>
                      </a:endParaRPr>
                    </a:p>
                  </a:txBody>
                  <a:tcPr marL="57042" marR="57042" marT="0" marB="0"/>
                </a:tc>
                <a:extLst>
                  <a:ext uri="{0D108BD9-81ED-4DB2-BD59-A6C34878D82A}">
                    <a16:rowId xmlns:a16="http://schemas.microsoft.com/office/drawing/2014/main" xmlns="" val="10008"/>
                  </a:ext>
                </a:extLst>
              </a:tr>
              <a:tr h="135483">
                <a:tc>
                  <a:txBody>
                    <a:bodyPr/>
                    <a:lstStyle/>
                    <a:p>
                      <a:pPr>
                        <a:lnSpc>
                          <a:spcPct val="107000"/>
                        </a:lnSpc>
                        <a:spcAft>
                          <a:spcPts val="0"/>
                        </a:spcAft>
                      </a:pPr>
                      <a:r>
                        <a:rPr lang="hu-HU" sz="700">
                          <a:effectLst/>
                        </a:rPr>
                        <a:t>Finland </a:t>
                      </a:r>
                      <a:endParaRPr lang="hu-HU" sz="700">
                        <a:effectLst/>
                        <a:latin typeface="Calibri" panose="020F0502020204030204" pitchFamily="34" charset="0"/>
                        <a:ea typeface="Calibri" panose="020F0502020204030204" pitchFamily="34" charset="0"/>
                        <a:cs typeface="Times New Roman" panose="02020603050405020304" pitchFamily="18" charset="0"/>
                      </a:endParaRPr>
                    </a:p>
                  </a:txBody>
                  <a:tcPr marL="57042" marR="57042" marT="0" marB="0"/>
                </a:tc>
                <a:tc>
                  <a:txBody>
                    <a:bodyPr/>
                    <a:lstStyle/>
                    <a:p>
                      <a:pPr>
                        <a:lnSpc>
                          <a:spcPct val="107000"/>
                        </a:lnSpc>
                        <a:spcAft>
                          <a:spcPts val="0"/>
                        </a:spcAft>
                      </a:pPr>
                      <a:r>
                        <a:rPr lang="hu-HU" sz="700">
                          <a:effectLst/>
                        </a:rPr>
                        <a:t>293 </a:t>
                      </a:r>
                      <a:endParaRPr lang="hu-HU" sz="700">
                        <a:effectLst/>
                        <a:latin typeface="Calibri" panose="020F0502020204030204" pitchFamily="34" charset="0"/>
                        <a:ea typeface="Calibri" panose="020F0502020204030204" pitchFamily="34" charset="0"/>
                        <a:cs typeface="Times New Roman" panose="02020603050405020304" pitchFamily="18" charset="0"/>
                      </a:endParaRPr>
                    </a:p>
                  </a:txBody>
                  <a:tcPr marL="57042" marR="57042" marT="0" marB="0"/>
                </a:tc>
                <a:extLst>
                  <a:ext uri="{0D108BD9-81ED-4DB2-BD59-A6C34878D82A}">
                    <a16:rowId xmlns:a16="http://schemas.microsoft.com/office/drawing/2014/main" xmlns="" val="10009"/>
                  </a:ext>
                </a:extLst>
              </a:tr>
              <a:tr h="135483">
                <a:tc>
                  <a:txBody>
                    <a:bodyPr/>
                    <a:lstStyle/>
                    <a:p>
                      <a:pPr>
                        <a:lnSpc>
                          <a:spcPct val="107000"/>
                        </a:lnSpc>
                        <a:spcAft>
                          <a:spcPts val="0"/>
                        </a:spcAft>
                      </a:pPr>
                      <a:r>
                        <a:rPr lang="hu-HU" sz="700">
                          <a:effectLst/>
                        </a:rPr>
                        <a:t>France </a:t>
                      </a:r>
                      <a:endParaRPr lang="hu-HU" sz="700">
                        <a:effectLst/>
                        <a:latin typeface="Calibri" panose="020F0502020204030204" pitchFamily="34" charset="0"/>
                        <a:ea typeface="Calibri" panose="020F0502020204030204" pitchFamily="34" charset="0"/>
                        <a:cs typeface="Times New Roman" panose="02020603050405020304" pitchFamily="18" charset="0"/>
                      </a:endParaRPr>
                    </a:p>
                  </a:txBody>
                  <a:tcPr marL="57042" marR="57042" marT="0" marB="0"/>
                </a:tc>
                <a:tc>
                  <a:txBody>
                    <a:bodyPr/>
                    <a:lstStyle/>
                    <a:p>
                      <a:pPr>
                        <a:lnSpc>
                          <a:spcPct val="107000"/>
                        </a:lnSpc>
                        <a:spcAft>
                          <a:spcPts val="0"/>
                        </a:spcAft>
                      </a:pPr>
                      <a:r>
                        <a:rPr lang="hu-HU" sz="700">
                          <a:effectLst/>
                        </a:rPr>
                        <a:t>2375 </a:t>
                      </a:r>
                      <a:endParaRPr lang="hu-HU" sz="700">
                        <a:effectLst/>
                        <a:latin typeface="Calibri" panose="020F0502020204030204" pitchFamily="34" charset="0"/>
                        <a:ea typeface="Calibri" panose="020F0502020204030204" pitchFamily="34" charset="0"/>
                        <a:cs typeface="Times New Roman" panose="02020603050405020304" pitchFamily="18" charset="0"/>
                      </a:endParaRPr>
                    </a:p>
                  </a:txBody>
                  <a:tcPr marL="57042" marR="57042" marT="0" marB="0"/>
                </a:tc>
                <a:extLst>
                  <a:ext uri="{0D108BD9-81ED-4DB2-BD59-A6C34878D82A}">
                    <a16:rowId xmlns:a16="http://schemas.microsoft.com/office/drawing/2014/main" xmlns="" val="10010"/>
                  </a:ext>
                </a:extLst>
              </a:tr>
              <a:tr h="135483">
                <a:tc>
                  <a:txBody>
                    <a:bodyPr/>
                    <a:lstStyle/>
                    <a:p>
                      <a:pPr>
                        <a:lnSpc>
                          <a:spcPct val="107000"/>
                        </a:lnSpc>
                        <a:spcAft>
                          <a:spcPts val="0"/>
                        </a:spcAft>
                      </a:pPr>
                      <a:r>
                        <a:rPr lang="hu-HU" sz="700">
                          <a:effectLst/>
                        </a:rPr>
                        <a:t>Germany </a:t>
                      </a:r>
                      <a:endParaRPr lang="hu-HU" sz="700">
                        <a:effectLst/>
                        <a:latin typeface="Calibri" panose="020F0502020204030204" pitchFamily="34" charset="0"/>
                        <a:ea typeface="Calibri" panose="020F0502020204030204" pitchFamily="34" charset="0"/>
                        <a:cs typeface="Times New Roman" panose="02020603050405020304" pitchFamily="18" charset="0"/>
                      </a:endParaRPr>
                    </a:p>
                  </a:txBody>
                  <a:tcPr marL="57042" marR="57042" marT="0" marB="0"/>
                </a:tc>
                <a:tc>
                  <a:txBody>
                    <a:bodyPr/>
                    <a:lstStyle/>
                    <a:p>
                      <a:pPr>
                        <a:lnSpc>
                          <a:spcPct val="107000"/>
                        </a:lnSpc>
                        <a:spcAft>
                          <a:spcPts val="0"/>
                        </a:spcAft>
                      </a:pPr>
                      <a:r>
                        <a:rPr lang="hu-HU" sz="700" dirty="0">
                          <a:effectLst/>
                        </a:rPr>
                        <a:t>1600 </a:t>
                      </a:r>
                      <a:endParaRPr lang="hu-HU" sz="700" dirty="0">
                        <a:effectLst/>
                        <a:latin typeface="Calibri" panose="020F0502020204030204" pitchFamily="34" charset="0"/>
                        <a:ea typeface="Calibri" panose="020F0502020204030204" pitchFamily="34" charset="0"/>
                        <a:cs typeface="Times New Roman" panose="02020603050405020304" pitchFamily="18" charset="0"/>
                      </a:endParaRPr>
                    </a:p>
                  </a:txBody>
                  <a:tcPr marL="57042" marR="57042" marT="0" marB="0"/>
                </a:tc>
                <a:extLst>
                  <a:ext uri="{0D108BD9-81ED-4DB2-BD59-A6C34878D82A}">
                    <a16:rowId xmlns:a16="http://schemas.microsoft.com/office/drawing/2014/main" xmlns="" val="10011"/>
                  </a:ext>
                </a:extLst>
              </a:tr>
              <a:tr h="135483">
                <a:tc>
                  <a:txBody>
                    <a:bodyPr/>
                    <a:lstStyle/>
                    <a:p>
                      <a:pPr>
                        <a:lnSpc>
                          <a:spcPct val="107000"/>
                        </a:lnSpc>
                        <a:spcAft>
                          <a:spcPts val="0"/>
                        </a:spcAft>
                      </a:pPr>
                      <a:r>
                        <a:rPr lang="hu-HU" sz="700">
                          <a:effectLst/>
                        </a:rPr>
                        <a:t>Greece </a:t>
                      </a:r>
                      <a:endParaRPr lang="hu-HU" sz="700">
                        <a:effectLst/>
                        <a:latin typeface="Calibri" panose="020F0502020204030204" pitchFamily="34" charset="0"/>
                        <a:ea typeface="Calibri" panose="020F0502020204030204" pitchFamily="34" charset="0"/>
                        <a:cs typeface="Times New Roman" panose="02020603050405020304" pitchFamily="18" charset="0"/>
                      </a:endParaRPr>
                    </a:p>
                  </a:txBody>
                  <a:tcPr marL="57042" marR="57042" marT="0" marB="0"/>
                </a:tc>
                <a:tc>
                  <a:txBody>
                    <a:bodyPr/>
                    <a:lstStyle/>
                    <a:p>
                      <a:pPr>
                        <a:lnSpc>
                          <a:spcPct val="107000"/>
                        </a:lnSpc>
                        <a:spcAft>
                          <a:spcPts val="0"/>
                        </a:spcAft>
                      </a:pPr>
                      <a:r>
                        <a:rPr lang="hu-HU" sz="700">
                          <a:effectLst/>
                        </a:rPr>
                        <a:t>354 </a:t>
                      </a:r>
                      <a:endParaRPr lang="hu-HU" sz="700">
                        <a:effectLst/>
                        <a:latin typeface="Calibri" panose="020F0502020204030204" pitchFamily="34" charset="0"/>
                        <a:ea typeface="Calibri" panose="020F0502020204030204" pitchFamily="34" charset="0"/>
                        <a:cs typeface="Times New Roman" panose="02020603050405020304" pitchFamily="18" charset="0"/>
                      </a:endParaRPr>
                    </a:p>
                  </a:txBody>
                  <a:tcPr marL="57042" marR="57042" marT="0" marB="0"/>
                </a:tc>
                <a:extLst>
                  <a:ext uri="{0D108BD9-81ED-4DB2-BD59-A6C34878D82A}">
                    <a16:rowId xmlns:a16="http://schemas.microsoft.com/office/drawing/2014/main" xmlns="" val="10012"/>
                  </a:ext>
                </a:extLst>
              </a:tr>
              <a:tr h="135483">
                <a:tc>
                  <a:txBody>
                    <a:bodyPr/>
                    <a:lstStyle/>
                    <a:p>
                      <a:pPr>
                        <a:lnSpc>
                          <a:spcPct val="107000"/>
                        </a:lnSpc>
                        <a:spcAft>
                          <a:spcPts val="0"/>
                        </a:spcAft>
                      </a:pPr>
                      <a:r>
                        <a:rPr lang="hu-HU" sz="700">
                          <a:effectLst/>
                        </a:rPr>
                        <a:t>Hungary </a:t>
                      </a:r>
                      <a:endParaRPr lang="hu-HU" sz="700">
                        <a:effectLst/>
                        <a:latin typeface="Calibri" panose="020F0502020204030204" pitchFamily="34" charset="0"/>
                        <a:ea typeface="Calibri" panose="020F0502020204030204" pitchFamily="34" charset="0"/>
                        <a:cs typeface="Times New Roman" panose="02020603050405020304" pitchFamily="18" charset="0"/>
                      </a:endParaRPr>
                    </a:p>
                  </a:txBody>
                  <a:tcPr marL="57042" marR="57042" marT="0" marB="0"/>
                </a:tc>
                <a:tc>
                  <a:txBody>
                    <a:bodyPr/>
                    <a:lstStyle/>
                    <a:p>
                      <a:pPr>
                        <a:lnSpc>
                          <a:spcPct val="107000"/>
                        </a:lnSpc>
                        <a:spcAft>
                          <a:spcPts val="0"/>
                        </a:spcAft>
                      </a:pPr>
                      <a:r>
                        <a:rPr lang="hu-HU" sz="700">
                          <a:effectLst/>
                        </a:rPr>
                        <a:t>0 </a:t>
                      </a:r>
                      <a:endParaRPr lang="hu-HU" sz="700">
                        <a:effectLst/>
                        <a:latin typeface="Calibri" panose="020F0502020204030204" pitchFamily="34" charset="0"/>
                        <a:ea typeface="Calibri" panose="020F0502020204030204" pitchFamily="34" charset="0"/>
                        <a:cs typeface="Times New Roman" panose="02020603050405020304" pitchFamily="18" charset="0"/>
                      </a:endParaRPr>
                    </a:p>
                  </a:txBody>
                  <a:tcPr marL="57042" marR="57042" marT="0" marB="0"/>
                </a:tc>
                <a:extLst>
                  <a:ext uri="{0D108BD9-81ED-4DB2-BD59-A6C34878D82A}">
                    <a16:rowId xmlns:a16="http://schemas.microsoft.com/office/drawing/2014/main" xmlns="" val="10013"/>
                  </a:ext>
                </a:extLst>
              </a:tr>
              <a:tr h="135483">
                <a:tc>
                  <a:txBody>
                    <a:bodyPr/>
                    <a:lstStyle/>
                    <a:p>
                      <a:pPr>
                        <a:lnSpc>
                          <a:spcPct val="107000"/>
                        </a:lnSpc>
                        <a:spcAft>
                          <a:spcPts val="0"/>
                        </a:spcAft>
                      </a:pPr>
                      <a:r>
                        <a:rPr lang="hu-HU" sz="700">
                          <a:effectLst/>
                        </a:rPr>
                        <a:t>Ireland </a:t>
                      </a:r>
                      <a:endParaRPr lang="hu-HU" sz="700">
                        <a:effectLst/>
                        <a:latin typeface="Calibri" panose="020F0502020204030204" pitchFamily="34" charset="0"/>
                        <a:ea typeface="Calibri" panose="020F0502020204030204" pitchFamily="34" charset="0"/>
                        <a:cs typeface="Times New Roman" panose="02020603050405020304" pitchFamily="18" charset="0"/>
                      </a:endParaRPr>
                    </a:p>
                  </a:txBody>
                  <a:tcPr marL="57042" marR="57042" marT="0" marB="0"/>
                </a:tc>
                <a:tc>
                  <a:txBody>
                    <a:bodyPr/>
                    <a:lstStyle/>
                    <a:p>
                      <a:pPr>
                        <a:lnSpc>
                          <a:spcPct val="107000"/>
                        </a:lnSpc>
                        <a:spcAft>
                          <a:spcPts val="0"/>
                        </a:spcAft>
                      </a:pPr>
                      <a:r>
                        <a:rPr lang="hu-HU" sz="700">
                          <a:effectLst/>
                        </a:rPr>
                        <a:t>520 </a:t>
                      </a:r>
                      <a:endParaRPr lang="hu-HU" sz="700">
                        <a:effectLst/>
                        <a:latin typeface="Calibri" panose="020F0502020204030204" pitchFamily="34" charset="0"/>
                        <a:ea typeface="Calibri" panose="020F0502020204030204" pitchFamily="34" charset="0"/>
                        <a:cs typeface="Times New Roman" panose="02020603050405020304" pitchFamily="18" charset="0"/>
                      </a:endParaRPr>
                    </a:p>
                  </a:txBody>
                  <a:tcPr marL="57042" marR="57042" marT="0" marB="0"/>
                </a:tc>
                <a:extLst>
                  <a:ext uri="{0D108BD9-81ED-4DB2-BD59-A6C34878D82A}">
                    <a16:rowId xmlns:a16="http://schemas.microsoft.com/office/drawing/2014/main" xmlns="" val="10014"/>
                  </a:ext>
                </a:extLst>
              </a:tr>
              <a:tr h="135483">
                <a:tc>
                  <a:txBody>
                    <a:bodyPr/>
                    <a:lstStyle/>
                    <a:p>
                      <a:pPr>
                        <a:lnSpc>
                          <a:spcPct val="107000"/>
                        </a:lnSpc>
                        <a:spcAft>
                          <a:spcPts val="0"/>
                        </a:spcAft>
                      </a:pPr>
                      <a:r>
                        <a:rPr lang="hu-HU" sz="700">
                          <a:effectLst/>
                        </a:rPr>
                        <a:t>Italy </a:t>
                      </a:r>
                      <a:endParaRPr lang="hu-HU" sz="700">
                        <a:effectLst/>
                        <a:latin typeface="Calibri" panose="020F0502020204030204" pitchFamily="34" charset="0"/>
                        <a:ea typeface="Calibri" panose="020F0502020204030204" pitchFamily="34" charset="0"/>
                        <a:cs typeface="Times New Roman" panose="02020603050405020304" pitchFamily="18" charset="0"/>
                      </a:endParaRPr>
                    </a:p>
                  </a:txBody>
                  <a:tcPr marL="57042" marR="57042" marT="0" marB="0"/>
                </a:tc>
                <a:tc>
                  <a:txBody>
                    <a:bodyPr/>
                    <a:lstStyle/>
                    <a:p>
                      <a:pPr>
                        <a:lnSpc>
                          <a:spcPct val="107000"/>
                        </a:lnSpc>
                        <a:spcAft>
                          <a:spcPts val="0"/>
                        </a:spcAft>
                      </a:pPr>
                      <a:r>
                        <a:rPr lang="hu-HU" sz="700">
                          <a:effectLst/>
                        </a:rPr>
                        <a:t>1989 </a:t>
                      </a:r>
                      <a:endParaRPr lang="hu-HU" sz="700">
                        <a:effectLst/>
                        <a:latin typeface="Calibri" panose="020F0502020204030204" pitchFamily="34" charset="0"/>
                        <a:ea typeface="Calibri" panose="020F0502020204030204" pitchFamily="34" charset="0"/>
                        <a:cs typeface="Times New Roman" panose="02020603050405020304" pitchFamily="18" charset="0"/>
                      </a:endParaRPr>
                    </a:p>
                  </a:txBody>
                  <a:tcPr marL="57042" marR="57042" marT="0" marB="0"/>
                </a:tc>
                <a:extLst>
                  <a:ext uri="{0D108BD9-81ED-4DB2-BD59-A6C34878D82A}">
                    <a16:rowId xmlns:a16="http://schemas.microsoft.com/office/drawing/2014/main" xmlns="" val="10015"/>
                  </a:ext>
                </a:extLst>
              </a:tr>
              <a:tr h="135483">
                <a:tc>
                  <a:txBody>
                    <a:bodyPr/>
                    <a:lstStyle/>
                    <a:p>
                      <a:pPr>
                        <a:lnSpc>
                          <a:spcPct val="107000"/>
                        </a:lnSpc>
                        <a:spcAft>
                          <a:spcPts val="0"/>
                        </a:spcAft>
                      </a:pPr>
                      <a:r>
                        <a:rPr lang="hu-HU" sz="700">
                          <a:effectLst/>
                        </a:rPr>
                        <a:t>Latvia </a:t>
                      </a:r>
                      <a:endParaRPr lang="hu-HU" sz="700">
                        <a:effectLst/>
                        <a:latin typeface="Calibri" panose="020F0502020204030204" pitchFamily="34" charset="0"/>
                        <a:ea typeface="Calibri" panose="020F0502020204030204" pitchFamily="34" charset="0"/>
                        <a:cs typeface="Times New Roman" panose="02020603050405020304" pitchFamily="18" charset="0"/>
                      </a:endParaRPr>
                    </a:p>
                  </a:txBody>
                  <a:tcPr marL="57042" marR="57042" marT="0" marB="0"/>
                </a:tc>
                <a:tc>
                  <a:txBody>
                    <a:bodyPr/>
                    <a:lstStyle/>
                    <a:p>
                      <a:pPr>
                        <a:lnSpc>
                          <a:spcPct val="107000"/>
                        </a:lnSpc>
                        <a:spcAft>
                          <a:spcPts val="0"/>
                        </a:spcAft>
                      </a:pPr>
                      <a:r>
                        <a:rPr lang="hu-HU" sz="700">
                          <a:effectLst/>
                        </a:rPr>
                        <a:t>50 </a:t>
                      </a:r>
                      <a:endParaRPr lang="hu-HU" sz="700">
                        <a:effectLst/>
                        <a:latin typeface="Calibri" panose="020F0502020204030204" pitchFamily="34" charset="0"/>
                        <a:ea typeface="Calibri" panose="020F0502020204030204" pitchFamily="34" charset="0"/>
                        <a:cs typeface="Times New Roman" panose="02020603050405020304" pitchFamily="18" charset="0"/>
                      </a:endParaRPr>
                    </a:p>
                  </a:txBody>
                  <a:tcPr marL="57042" marR="57042" marT="0" marB="0"/>
                </a:tc>
                <a:extLst>
                  <a:ext uri="{0D108BD9-81ED-4DB2-BD59-A6C34878D82A}">
                    <a16:rowId xmlns:a16="http://schemas.microsoft.com/office/drawing/2014/main" xmlns="" val="10016"/>
                  </a:ext>
                </a:extLst>
              </a:tr>
              <a:tr h="135483">
                <a:tc>
                  <a:txBody>
                    <a:bodyPr/>
                    <a:lstStyle/>
                    <a:p>
                      <a:pPr>
                        <a:lnSpc>
                          <a:spcPct val="107000"/>
                        </a:lnSpc>
                        <a:spcAft>
                          <a:spcPts val="0"/>
                        </a:spcAft>
                      </a:pPr>
                      <a:r>
                        <a:rPr lang="hu-HU" sz="700">
                          <a:effectLst/>
                        </a:rPr>
                        <a:t>Lithuania </a:t>
                      </a:r>
                      <a:endParaRPr lang="hu-HU" sz="700">
                        <a:effectLst/>
                        <a:latin typeface="Calibri" panose="020F0502020204030204" pitchFamily="34" charset="0"/>
                        <a:ea typeface="Calibri" panose="020F0502020204030204" pitchFamily="34" charset="0"/>
                        <a:cs typeface="Times New Roman" panose="02020603050405020304" pitchFamily="18" charset="0"/>
                      </a:endParaRPr>
                    </a:p>
                  </a:txBody>
                  <a:tcPr marL="57042" marR="57042" marT="0" marB="0"/>
                </a:tc>
                <a:tc>
                  <a:txBody>
                    <a:bodyPr/>
                    <a:lstStyle/>
                    <a:p>
                      <a:pPr>
                        <a:lnSpc>
                          <a:spcPct val="107000"/>
                        </a:lnSpc>
                        <a:spcAft>
                          <a:spcPts val="0"/>
                        </a:spcAft>
                      </a:pPr>
                      <a:r>
                        <a:rPr lang="hu-HU" sz="700">
                          <a:effectLst/>
                        </a:rPr>
                        <a:t>70 </a:t>
                      </a:r>
                      <a:endParaRPr lang="hu-HU" sz="700">
                        <a:effectLst/>
                        <a:latin typeface="Calibri" panose="020F0502020204030204" pitchFamily="34" charset="0"/>
                        <a:ea typeface="Calibri" panose="020F0502020204030204" pitchFamily="34" charset="0"/>
                        <a:cs typeface="Times New Roman" panose="02020603050405020304" pitchFamily="18" charset="0"/>
                      </a:endParaRPr>
                    </a:p>
                  </a:txBody>
                  <a:tcPr marL="57042" marR="57042" marT="0" marB="0"/>
                </a:tc>
                <a:extLst>
                  <a:ext uri="{0D108BD9-81ED-4DB2-BD59-A6C34878D82A}">
                    <a16:rowId xmlns:a16="http://schemas.microsoft.com/office/drawing/2014/main" xmlns="" val="10017"/>
                  </a:ext>
                </a:extLst>
              </a:tr>
              <a:tr h="135483">
                <a:tc>
                  <a:txBody>
                    <a:bodyPr/>
                    <a:lstStyle/>
                    <a:p>
                      <a:pPr>
                        <a:lnSpc>
                          <a:spcPct val="107000"/>
                        </a:lnSpc>
                        <a:spcAft>
                          <a:spcPts val="0"/>
                        </a:spcAft>
                      </a:pPr>
                      <a:r>
                        <a:rPr lang="hu-HU" sz="700">
                          <a:effectLst/>
                        </a:rPr>
                        <a:t>Luxembourg </a:t>
                      </a:r>
                      <a:endParaRPr lang="hu-HU" sz="700">
                        <a:effectLst/>
                        <a:latin typeface="Calibri" panose="020F0502020204030204" pitchFamily="34" charset="0"/>
                        <a:ea typeface="Calibri" panose="020F0502020204030204" pitchFamily="34" charset="0"/>
                        <a:cs typeface="Times New Roman" panose="02020603050405020304" pitchFamily="18" charset="0"/>
                      </a:endParaRPr>
                    </a:p>
                  </a:txBody>
                  <a:tcPr marL="57042" marR="57042" marT="0" marB="0"/>
                </a:tc>
                <a:tc>
                  <a:txBody>
                    <a:bodyPr/>
                    <a:lstStyle/>
                    <a:p>
                      <a:pPr>
                        <a:lnSpc>
                          <a:spcPct val="107000"/>
                        </a:lnSpc>
                        <a:spcAft>
                          <a:spcPts val="0"/>
                        </a:spcAft>
                      </a:pPr>
                      <a:r>
                        <a:rPr lang="hu-HU" sz="700">
                          <a:effectLst/>
                        </a:rPr>
                        <a:t>30 </a:t>
                      </a:r>
                      <a:endParaRPr lang="hu-HU" sz="700">
                        <a:effectLst/>
                        <a:latin typeface="Calibri" panose="020F0502020204030204" pitchFamily="34" charset="0"/>
                        <a:ea typeface="Calibri" panose="020F0502020204030204" pitchFamily="34" charset="0"/>
                        <a:cs typeface="Times New Roman" panose="02020603050405020304" pitchFamily="18" charset="0"/>
                      </a:endParaRPr>
                    </a:p>
                  </a:txBody>
                  <a:tcPr marL="57042" marR="57042" marT="0" marB="0"/>
                </a:tc>
                <a:extLst>
                  <a:ext uri="{0D108BD9-81ED-4DB2-BD59-A6C34878D82A}">
                    <a16:rowId xmlns:a16="http://schemas.microsoft.com/office/drawing/2014/main" xmlns="" val="10018"/>
                  </a:ext>
                </a:extLst>
              </a:tr>
              <a:tr h="135483">
                <a:tc>
                  <a:txBody>
                    <a:bodyPr/>
                    <a:lstStyle/>
                    <a:p>
                      <a:pPr>
                        <a:lnSpc>
                          <a:spcPct val="107000"/>
                        </a:lnSpc>
                        <a:spcAft>
                          <a:spcPts val="0"/>
                        </a:spcAft>
                      </a:pPr>
                      <a:r>
                        <a:rPr lang="hu-HU" sz="700">
                          <a:effectLst/>
                        </a:rPr>
                        <a:t>Malta </a:t>
                      </a:r>
                      <a:endParaRPr lang="hu-HU" sz="700">
                        <a:effectLst/>
                        <a:latin typeface="Calibri" panose="020F0502020204030204" pitchFamily="34" charset="0"/>
                        <a:ea typeface="Calibri" panose="020F0502020204030204" pitchFamily="34" charset="0"/>
                        <a:cs typeface="Times New Roman" panose="02020603050405020304" pitchFamily="18" charset="0"/>
                      </a:endParaRPr>
                    </a:p>
                  </a:txBody>
                  <a:tcPr marL="57042" marR="57042" marT="0" marB="0"/>
                </a:tc>
                <a:tc>
                  <a:txBody>
                    <a:bodyPr/>
                    <a:lstStyle/>
                    <a:p>
                      <a:pPr>
                        <a:lnSpc>
                          <a:spcPct val="107000"/>
                        </a:lnSpc>
                        <a:spcAft>
                          <a:spcPts val="0"/>
                        </a:spcAft>
                      </a:pPr>
                      <a:r>
                        <a:rPr lang="hu-HU" sz="700">
                          <a:effectLst/>
                        </a:rPr>
                        <a:t>14 </a:t>
                      </a:r>
                      <a:endParaRPr lang="hu-HU" sz="700">
                        <a:effectLst/>
                        <a:latin typeface="Calibri" panose="020F0502020204030204" pitchFamily="34" charset="0"/>
                        <a:ea typeface="Calibri" panose="020F0502020204030204" pitchFamily="34" charset="0"/>
                        <a:cs typeface="Times New Roman" panose="02020603050405020304" pitchFamily="18" charset="0"/>
                      </a:endParaRPr>
                    </a:p>
                  </a:txBody>
                  <a:tcPr marL="57042" marR="57042" marT="0" marB="0"/>
                </a:tc>
                <a:extLst>
                  <a:ext uri="{0D108BD9-81ED-4DB2-BD59-A6C34878D82A}">
                    <a16:rowId xmlns:a16="http://schemas.microsoft.com/office/drawing/2014/main" xmlns="" val="10019"/>
                  </a:ext>
                </a:extLst>
              </a:tr>
              <a:tr h="135483">
                <a:tc>
                  <a:txBody>
                    <a:bodyPr/>
                    <a:lstStyle/>
                    <a:p>
                      <a:pPr>
                        <a:lnSpc>
                          <a:spcPct val="107000"/>
                        </a:lnSpc>
                        <a:spcAft>
                          <a:spcPts val="0"/>
                        </a:spcAft>
                      </a:pPr>
                      <a:r>
                        <a:rPr lang="hu-HU" sz="700">
                          <a:effectLst/>
                        </a:rPr>
                        <a:t>Netherlands </a:t>
                      </a:r>
                      <a:endParaRPr lang="hu-HU" sz="700">
                        <a:effectLst/>
                        <a:latin typeface="Calibri" panose="020F0502020204030204" pitchFamily="34" charset="0"/>
                        <a:ea typeface="Calibri" panose="020F0502020204030204" pitchFamily="34" charset="0"/>
                        <a:cs typeface="Times New Roman" panose="02020603050405020304" pitchFamily="18" charset="0"/>
                      </a:endParaRPr>
                    </a:p>
                  </a:txBody>
                  <a:tcPr marL="57042" marR="57042" marT="0" marB="0"/>
                </a:tc>
                <a:tc>
                  <a:txBody>
                    <a:bodyPr/>
                    <a:lstStyle/>
                    <a:p>
                      <a:pPr>
                        <a:lnSpc>
                          <a:spcPct val="107000"/>
                        </a:lnSpc>
                        <a:spcAft>
                          <a:spcPts val="0"/>
                        </a:spcAft>
                      </a:pPr>
                      <a:r>
                        <a:rPr lang="hu-HU" sz="700">
                          <a:effectLst/>
                        </a:rPr>
                        <a:t>1000 </a:t>
                      </a:r>
                      <a:endParaRPr lang="hu-HU" sz="700">
                        <a:effectLst/>
                        <a:latin typeface="Calibri" panose="020F0502020204030204" pitchFamily="34" charset="0"/>
                        <a:ea typeface="Calibri" panose="020F0502020204030204" pitchFamily="34" charset="0"/>
                        <a:cs typeface="Times New Roman" panose="02020603050405020304" pitchFamily="18" charset="0"/>
                      </a:endParaRPr>
                    </a:p>
                  </a:txBody>
                  <a:tcPr marL="57042" marR="57042" marT="0" marB="0"/>
                </a:tc>
                <a:extLst>
                  <a:ext uri="{0D108BD9-81ED-4DB2-BD59-A6C34878D82A}">
                    <a16:rowId xmlns:a16="http://schemas.microsoft.com/office/drawing/2014/main" xmlns="" val="10020"/>
                  </a:ext>
                </a:extLst>
              </a:tr>
              <a:tr h="135483">
                <a:tc>
                  <a:txBody>
                    <a:bodyPr/>
                    <a:lstStyle/>
                    <a:p>
                      <a:pPr>
                        <a:lnSpc>
                          <a:spcPct val="107000"/>
                        </a:lnSpc>
                        <a:spcAft>
                          <a:spcPts val="0"/>
                        </a:spcAft>
                      </a:pPr>
                      <a:r>
                        <a:rPr lang="hu-HU" sz="700">
                          <a:effectLst/>
                        </a:rPr>
                        <a:t>Poland </a:t>
                      </a:r>
                      <a:endParaRPr lang="hu-HU" sz="700">
                        <a:effectLst/>
                        <a:latin typeface="Calibri" panose="020F0502020204030204" pitchFamily="34" charset="0"/>
                        <a:ea typeface="Calibri" panose="020F0502020204030204" pitchFamily="34" charset="0"/>
                        <a:cs typeface="Times New Roman" panose="02020603050405020304" pitchFamily="18" charset="0"/>
                      </a:endParaRPr>
                    </a:p>
                  </a:txBody>
                  <a:tcPr marL="57042" marR="57042" marT="0" marB="0"/>
                </a:tc>
                <a:tc>
                  <a:txBody>
                    <a:bodyPr/>
                    <a:lstStyle/>
                    <a:p>
                      <a:pPr>
                        <a:lnSpc>
                          <a:spcPct val="107000"/>
                        </a:lnSpc>
                        <a:spcAft>
                          <a:spcPts val="0"/>
                        </a:spcAft>
                      </a:pPr>
                      <a:r>
                        <a:rPr lang="hu-HU" sz="700">
                          <a:effectLst/>
                        </a:rPr>
                        <a:t>900 </a:t>
                      </a:r>
                      <a:endParaRPr lang="hu-HU" sz="700">
                        <a:effectLst/>
                        <a:latin typeface="Calibri" panose="020F0502020204030204" pitchFamily="34" charset="0"/>
                        <a:ea typeface="Calibri" panose="020F0502020204030204" pitchFamily="34" charset="0"/>
                        <a:cs typeface="Times New Roman" panose="02020603050405020304" pitchFamily="18" charset="0"/>
                      </a:endParaRPr>
                    </a:p>
                  </a:txBody>
                  <a:tcPr marL="57042" marR="57042" marT="0" marB="0"/>
                </a:tc>
                <a:extLst>
                  <a:ext uri="{0D108BD9-81ED-4DB2-BD59-A6C34878D82A}">
                    <a16:rowId xmlns:a16="http://schemas.microsoft.com/office/drawing/2014/main" xmlns="" val="10021"/>
                  </a:ext>
                </a:extLst>
              </a:tr>
              <a:tr h="135483">
                <a:tc>
                  <a:txBody>
                    <a:bodyPr/>
                    <a:lstStyle/>
                    <a:p>
                      <a:pPr>
                        <a:lnSpc>
                          <a:spcPct val="107000"/>
                        </a:lnSpc>
                        <a:spcAft>
                          <a:spcPts val="0"/>
                        </a:spcAft>
                      </a:pPr>
                      <a:r>
                        <a:rPr lang="hu-HU" sz="700">
                          <a:effectLst/>
                        </a:rPr>
                        <a:t>Portugal </a:t>
                      </a:r>
                      <a:endParaRPr lang="hu-HU" sz="700">
                        <a:effectLst/>
                        <a:latin typeface="Calibri" panose="020F0502020204030204" pitchFamily="34" charset="0"/>
                        <a:ea typeface="Calibri" panose="020F0502020204030204" pitchFamily="34" charset="0"/>
                        <a:cs typeface="Times New Roman" panose="02020603050405020304" pitchFamily="18" charset="0"/>
                      </a:endParaRPr>
                    </a:p>
                  </a:txBody>
                  <a:tcPr marL="57042" marR="57042" marT="0" marB="0"/>
                </a:tc>
                <a:tc>
                  <a:txBody>
                    <a:bodyPr/>
                    <a:lstStyle/>
                    <a:p>
                      <a:pPr>
                        <a:lnSpc>
                          <a:spcPct val="107000"/>
                        </a:lnSpc>
                        <a:spcAft>
                          <a:spcPts val="0"/>
                        </a:spcAft>
                      </a:pPr>
                      <a:r>
                        <a:rPr lang="hu-HU" sz="700">
                          <a:effectLst/>
                        </a:rPr>
                        <a:t>191 </a:t>
                      </a:r>
                      <a:endParaRPr lang="hu-HU" sz="700">
                        <a:effectLst/>
                        <a:latin typeface="Calibri" panose="020F0502020204030204" pitchFamily="34" charset="0"/>
                        <a:ea typeface="Calibri" panose="020F0502020204030204" pitchFamily="34" charset="0"/>
                        <a:cs typeface="Times New Roman" panose="02020603050405020304" pitchFamily="18" charset="0"/>
                      </a:endParaRPr>
                    </a:p>
                  </a:txBody>
                  <a:tcPr marL="57042" marR="57042" marT="0" marB="0"/>
                </a:tc>
                <a:extLst>
                  <a:ext uri="{0D108BD9-81ED-4DB2-BD59-A6C34878D82A}">
                    <a16:rowId xmlns:a16="http://schemas.microsoft.com/office/drawing/2014/main" xmlns="" val="10022"/>
                  </a:ext>
                </a:extLst>
              </a:tr>
              <a:tr h="135483">
                <a:tc>
                  <a:txBody>
                    <a:bodyPr/>
                    <a:lstStyle/>
                    <a:p>
                      <a:pPr>
                        <a:lnSpc>
                          <a:spcPct val="107000"/>
                        </a:lnSpc>
                        <a:spcAft>
                          <a:spcPts val="0"/>
                        </a:spcAft>
                      </a:pPr>
                      <a:r>
                        <a:rPr lang="hu-HU" sz="700">
                          <a:effectLst/>
                        </a:rPr>
                        <a:t>Romania </a:t>
                      </a:r>
                      <a:endParaRPr lang="hu-HU" sz="700">
                        <a:effectLst/>
                        <a:latin typeface="Calibri" panose="020F0502020204030204" pitchFamily="34" charset="0"/>
                        <a:ea typeface="Calibri" panose="020F0502020204030204" pitchFamily="34" charset="0"/>
                        <a:cs typeface="Times New Roman" panose="02020603050405020304" pitchFamily="18" charset="0"/>
                      </a:endParaRPr>
                    </a:p>
                  </a:txBody>
                  <a:tcPr marL="57042" marR="57042" marT="0" marB="0"/>
                </a:tc>
                <a:tc>
                  <a:txBody>
                    <a:bodyPr/>
                    <a:lstStyle/>
                    <a:p>
                      <a:pPr>
                        <a:lnSpc>
                          <a:spcPct val="107000"/>
                        </a:lnSpc>
                        <a:spcAft>
                          <a:spcPts val="0"/>
                        </a:spcAft>
                      </a:pPr>
                      <a:r>
                        <a:rPr lang="hu-HU" sz="700">
                          <a:effectLst/>
                        </a:rPr>
                        <a:t>80 </a:t>
                      </a:r>
                      <a:endParaRPr lang="hu-HU" sz="700">
                        <a:effectLst/>
                        <a:latin typeface="Calibri" panose="020F0502020204030204" pitchFamily="34" charset="0"/>
                        <a:ea typeface="Calibri" panose="020F0502020204030204" pitchFamily="34" charset="0"/>
                        <a:cs typeface="Times New Roman" panose="02020603050405020304" pitchFamily="18" charset="0"/>
                      </a:endParaRPr>
                    </a:p>
                  </a:txBody>
                  <a:tcPr marL="57042" marR="57042" marT="0" marB="0"/>
                </a:tc>
                <a:extLst>
                  <a:ext uri="{0D108BD9-81ED-4DB2-BD59-A6C34878D82A}">
                    <a16:rowId xmlns:a16="http://schemas.microsoft.com/office/drawing/2014/main" xmlns="" val="10023"/>
                  </a:ext>
                </a:extLst>
              </a:tr>
              <a:tr h="135483">
                <a:tc>
                  <a:txBody>
                    <a:bodyPr/>
                    <a:lstStyle/>
                    <a:p>
                      <a:pPr>
                        <a:lnSpc>
                          <a:spcPct val="107000"/>
                        </a:lnSpc>
                        <a:spcAft>
                          <a:spcPts val="0"/>
                        </a:spcAft>
                      </a:pPr>
                      <a:r>
                        <a:rPr lang="hu-HU" sz="700">
                          <a:effectLst/>
                        </a:rPr>
                        <a:t>Slovakia </a:t>
                      </a:r>
                      <a:endParaRPr lang="hu-HU" sz="700">
                        <a:effectLst/>
                        <a:latin typeface="Calibri" panose="020F0502020204030204" pitchFamily="34" charset="0"/>
                        <a:ea typeface="Calibri" panose="020F0502020204030204" pitchFamily="34" charset="0"/>
                        <a:cs typeface="Times New Roman" panose="02020603050405020304" pitchFamily="18" charset="0"/>
                      </a:endParaRPr>
                    </a:p>
                  </a:txBody>
                  <a:tcPr marL="57042" marR="57042" marT="0" marB="0"/>
                </a:tc>
                <a:tc>
                  <a:txBody>
                    <a:bodyPr/>
                    <a:lstStyle/>
                    <a:p>
                      <a:pPr>
                        <a:lnSpc>
                          <a:spcPct val="107000"/>
                        </a:lnSpc>
                        <a:spcAft>
                          <a:spcPts val="0"/>
                        </a:spcAft>
                      </a:pPr>
                      <a:r>
                        <a:rPr lang="hu-HU" sz="700">
                          <a:effectLst/>
                        </a:rPr>
                        <a:t>100 </a:t>
                      </a:r>
                      <a:endParaRPr lang="hu-HU" sz="700">
                        <a:effectLst/>
                        <a:latin typeface="Calibri" panose="020F0502020204030204" pitchFamily="34" charset="0"/>
                        <a:ea typeface="Calibri" panose="020F0502020204030204" pitchFamily="34" charset="0"/>
                        <a:cs typeface="Times New Roman" panose="02020603050405020304" pitchFamily="18" charset="0"/>
                      </a:endParaRPr>
                    </a:p>
                  </a:txBody>
                  <a:tcPr marL="57042" marR="57042" marT="0" marB="0"/>
                </a:tc>
                <a:extLst>
                  <a:ext uri="{0D108BD9-81ED-4DB2-BD59-A6C34878D82A}">
                    <a16:rowId xmlns:a16="http://schemas.microsoft.com/office/drawing/2014/main" xmlns="" val="10024"/>
                  </a:ext>
                </a:extLst>
              </a:tr>
              <a:tr h="135483">
                <a:tc>
                  <a:txBody>
                    <a:bodyPr/>
                    <a:lstStyle/>
                    <a:p>
                      <a:pPr>
                        <a:lnSpc>
                          <a:spcPct val="107000"/>
                        </a:lnSpc>
                        <a:spcAft>
                          <a:spcPts val="0"/>
                        </a:spcAft>
                      </a:pPr>
                      <a:r>
                        <a:rPr lang="hu-HU" sz="700">
                          <a:effectLst/>
                        </a:rPr>
                        <a:t>Slovenia </a:t>
                      </a:r>
                      <a:endParaRPr lang="hu-HU" sz="700">
                        <a:effectLst/>
                        <a:latin typeface="Calibri" panose="020F0502020204030204" pitchFamily="34" charset="0"/>
                        <a:ea typeface="Calibri" panose="020F0502020204030204" pitchFamily="34" charset="0"/>
                        <a:cs typeface="Times New Roman" panose="02020603050405020304" pitchFamily="18" charset="0"/>
                      </a:endParaRPr>
                    </a:p>
                  </a:txBody>
                  <a:tcPr marL="57042" marR="57042" marT="0" marB="0"/>
                </a:tc>
                <a:tc>
                  <a:txBody>
                    <a:bodyPr/>
                    <a:lstStyle/>
                    <a:p>
                      <a:pPr>
                        <a:lnSpc>
                          <a:spcPct val="107000"/>
                        </a:lnSpc>
                        <a:spcAft>
                          <a:spcPts val="0"/>
                        </a:spcAft>
                      </a:pPr>
                      <a:r>
                        <a:rPr lang="hu-HU" sz="700">
                          <a:effectLst/>
                        </a:rPr>
                        <a:t>20 </a:t>
                      </a:r>
                      <a:endParaRPr lang="hu-HU" sz="700">
                        <a:effectLst/>
                        <a:latin typeface="Calibri" panose="020F0502020204030204" pitchFamily="34" charset="0"/>
                        <a:ea typeface="Calibri" panose="020F0502020204030204" pitchFamily="34" charset="0"/>
                        <a:cs typeface="Times New Roman" panose="02020603050405020304" pitchFamily="18" charset="0"/>
                      </a:endParaRPr>
                    </a:p>
                  </a:txBody>
                  <a:tcPr marL="57042" marR="57042" marT="0" marB="0"/>
                </a:tc>
                <a:extLst>
                  <a:ext uri="{0D108BD9-81ED-4DB2-BD59-A6C34878D82A}">
                    <a16:rowId xmlns:a16="http://schemas.microsoft.com/office/drawing/2014/main" xmlns="" val="10025"/>
                  </a:ext>
                </a:extLst>
              </a:tr>
              <a:tr h="135483">
                <a:tc>
                  <a:txBody>
                    <a:bodyPr/>
                    <a:lstStyle/>
                    <a:p>
                      <a:pPr>
                        <a:lnSpc>
                          <a:spcPct val="107000"/>
                        </a:lnSpc>
                        <a:spcAft>
                          <a:spcPts val="0"/>
                        </a:spcAft>
                      </a:pPr>
                      <a:r>
                        <a:rPr lang="hu-HU" sz="700">
                          <a:effectLst/>
                        </a:rPr>
                        <a:t>Spain </a:t>
                      </a:r>
                      <a:endParaRPr lang="hu-HU" sz="700">
                        <a:effectLst/>
                        <a:latin typeface="Calibri" panose="020F0502020204030204" pitchFamily="34" charset="0"/>
                        <a:ea typeface="Calibri" panose="020F0502020204030204" pitchFamily="34" charset="0"/>
                        <a:cs typeface="Times New Roman" panose="02020603050405020304" pitchFamily="18" charset="0"/>
                      </a:endParaRPr>
                    </a:p>
                  </a:txBody>
                  <a:tcPr marL="57042" marR="57042" marT="0" marB="0"/>
                </a:tc>
                <a:tc>
                  <a:txBody>
                    <a:bodyPr/>
                    <a:lstStyle/>
                    <a:p>
                      <a:pPr>
                        <a:lnSpc>
                          <a:spcPct val="107000"/>
                        </a:lnSpc>
                        <a:spcAft>
                          <a:spcPts val="0"/>
                        </a:spcAft>
                      </a:pPr>
                      <a:r>
                        <a:rPr lang="hu-HU" sz="700">
                          <a:effectLst/>
                        </a:rPr>
                        <a:t>1449 </a:t>
                      </a:r>
                      <a:endParaRPr lang="hu-HU" sz="700">
                        <a:effectLst/>
                        <a:latin typeface="Calibri" panose="020F0502020204030204" pitchFamily="34" charset="0"/>
                        <a:ea typeface="Calibri" panose="020F0502020204030204" pitchFamily="34" charset="0"/>
                        <a:cs typeface="Times New Roman" panose="02020603050405020304" pitchFamily="18" charset="0"/>
                      </a:endParaRPr>
                    </a:p>
                  </a:txBody>
                  <a:tcPr marL="57042" marR="57042" marT="0" marB="0"/>
                </a:tc>
                <a:extLst>
                  <a:ext uri="{0D108BD9-81ED-4DB2-BD59-A6C34878D82A}">
                    <a16:rowId xmlns:a16="http://schemas.microsoft.com/office/drawing/2014/main" xmlns="" val="10026"/>
                  </a:ext>
                </a:extLst>
              </a:tr>
              <a:tr h="135483">
                <a:tc>
                  <a:txBody>
                    <a:bodyPr/>
                    <a:lstStyle/>
                    <a:p>
                      <a:pPr>
                        <a:lnSpc>
                          <a:spcPct val="107000"/>
                        </a:lnSpc>
                        <a:spcAft>
                          <a:spcPts val="0"/>
                        </a:spcAft>
                      </a:pPr>
                      <a:r>
                        <a:rPr lang="hu-HU" sz="700">
                          <a:effectLst/>
                        </a:rPr>
                        <a:t>Sweden </a:t>
                      </a:r>
                      <a:endParaRPr lang="hu-HU" sz="700">
                        <a:effectLst/>
                        <a:latin typeface="Calibri" panose="020F0502020204030204" pitchFamily="34" charset="0"/>
                        <a:ea typeface="Calibri" panose="020F0502020204030204" pitchFamily="34" charset="0"/>
                        <a:cs typeface="Times New Roman" panose="02020603050405020304" pitchFamily="18" charset="0"/>
                      </a:endParaRPr>
                    </a:p>
                  </a:txBody>
                  <a:tcPr marL="57042" marR="57042" marT="0" marB="0"/>
                </a:tc>
                <a:tc>
                  <a:txBody>
                    <a:bodyPr/>
                    <a:lstStyle/>
                    <a:p>
                      <a:pPr>
                        <a:lnSpc>
                          <a:spcPct val="107000"/>
                        </a:lnSpc>
                        <a:spcAft>
                          <a:spcPts val="0"/>
                        </a:spcAft>
                      </a:pPr>
                      <a:r>
                        <a:rPr lang="hu-HU" sz="700">
                          <a:effectLst/>
                        </a:rPr>
                        <a:t>491 </a:t>
                      </a:r>
                      <a:endParaRPr lang="hu-HU" sz="700">
                        <a:effectLst/>
                        <a:latin typeface="Calibri" panose="020F0502020204030204" pitchFamily="34" charset="0"/>
                        <a:ea typeface="Calibri" panose="020F0502020204030204" pitchFamily="34" charset="0"/>
                        <a:cs typeface="Times New Roman" panose="02020603050405020304" pitchFamily="18" charset="0"/>
                      </a:endParaRPr>
                    </a:p>
                  </a:txBody>
                  <a:tcPr marL="57042" marR="57042" marT="0" marB="0"/>
                </a:tc>
                <a:extLst>
                  <a:ext uri="{0D108BD9-81ED-4DB2-BD59-A6C34878D82A}">
                    <a16:rowId xmlns:a16="http://schemas.microsoft.com/office/drawing/2014/main" xmlns="" val="10027"/>
                  </a:ext>
                </a:extLst>
              </a:tr>
              <a:tr h="135483">
                <a:tc>
                  <a:txBody>
                    <a:bodyPr/>
                    <a:lstStyle/>
                    <a:p>
                      <a:pPr>
                        <a:lnSpc>
                          <a:spcPct val="107000"/>
                        </a:lnSpc>
                        <a:spcAft>
                          <a:spcPts val="0"/>
                        </a:spcAft>
                      </a:pPr>
                      <a:r>
                        <a:rPr lang="hu-HU" sz="700">
                          <a:effectLst/>
                        </a:rPr>
                        <a:t>United Kingdom </a:t>
                      </a:r>
                      <a:endParaRPr lang="hu-HU" sz="700">
                        <a:effectLst/>
                        <a:latin typeface="Calibri" panose="020F0502020204030204" pitchFamily="34" charset="0"/>
                        <a:ea typeface="Calibri" panose="020F0502020204030204" pitchFamily="34" charset="0"/>
                        <a:cs typeface="Times New Roman" panose="02020603050405020304" pitchFamily="18" charset="0"/>
                      </a:endParaRPr>
                    </a:p>
                  </a:txBody>
                  <a:tcPr marL="57042" marR="57042" marT="0" marB="0"/>
                </a:tc>
                <a:tc>
                  <a:txBody>
                    <a:bodyPr/>
                    <a:lstStyle/>
                    <a:p>
                      <a:pPr>
                        <a:lnSpc>
                          <a:spcPct val="107000"/>
                        </a:lnSpc>
                        <a:spcAft>
                          <a:spcPts val="0"/>
                        </a:spcAft>
                      </a:pPr>
                      <a:r>
                        <a:rPr lang="hu-HU" sz="700">
                          <a:effectLst/>
                        </a:rPr>
                        <a:t>2200 </a:t>
                      </a:r>
                      <a:endParaRPr lang="hu-HU" sz="700">
                        <a:effectLst/>
                        <a:latin typeface="Calibri" panose="020F0502020204030204" pitchFamily="34" charset="0"/>
                        <a:ea typeface="Calibri" panose="020F0502020204030204" pitchFamily="34" charset="0"/>
                        <a:cs typeface="Times New Roman" panose="02020603050405020304" pitchFamily="18" charset="0"/>
                      </a:endParaRPr>
                    </a:p>
                  </a:txBody>
                  <a:tcPr marL="57042" marR="57042" marT="0" marB="0"/>
                </a:tc>
                <a:extLst>
                  <a:ext uri="{0D108BD9-81ED-4DB2-BD59-A6C34878D82A}">
                    <a16:rowId xmlns:a16="http://schemas.microsoft.com/office/drawing/2014/main" xmlns="" val="10028"/>
                  </a:ext>
                </a:extLst>
              </a:tr>
              <a:tr h="135483">
                <a:tc>
                  <a:txBody>
                    <a:bodyPr/>
                    <a:lstStyle/>
                    <a:p>
                      <a:pPr>
                        <a:lnSpc>
                          <a:spcPct val="107000"/>
                        </a:lnSpc>
                        <a:spcAft>
                          <a:spcPts val="0"/>
                        </a:spcAft>
                      </a:pPr>
                      <a:r>
                        <a:rPr lang="hu-HU" sz="700">
                          <a:effectLst/>
                        </a:rPr>
                        <a:t>Norway </a:t>
                      </a:r>
                      <a:endParaRPr lang="hu-HU" sz="700">
                        <a:effectLst/>
                        <a:latin typeface="Calibri" panose="020F0502020204030204" pitchFamily="34" charset="0"/>
                        <a:ea typeface="Calibri" panose="020F0502020204030204" pitchFamily="34" charset="0"/>
                        <a:cs typeface="Times New Roman" panose="02020603050405020304" pitchFamily="18" charset="0"/>
                      </a:endParaRPr>
                    </a:p>
                  </a:txBody>
                  <a:tcPr marL="57042" marR="57042" marT="0" marB="0"/>
                </a:tc>
                <a:tc>
                  <a:txBody>
                    <a:bodyPr/>
                    <a:lstStyle/>
                    <a:p>
                      <a:pPr>
                        <a:lnSpc>
                          <a:spcPct val="107000"/>
                        </a:lnSpc>
                        <a:spcAft>
                          <a:spcPts val="0"/>
                        </a:spcAft>
                      </a:pPr>
                      <a:r>
                        <a:rPr lang="hu-HU" sz="700">
                          <a:effectLst/>
                        </a:rPr>
                        <a:t>3500 </a:t>
                      </a:r>
                      <a:endParaRPr lang="hu-HU" sz="700">
                        <a:effectLst/>
                        <a:latin typeface="Calibri" panose="020F0502020204030204" pitchFamily="34" charset="0"/>
                        <a:ea typeface="Calibri" panose="020F0502020204030204" pitchFamily="34" charset="0"/>
                        <a:cs typeface="Times New Roman" panose="02020603050405020304" pitchFamily="18" charset="0"/>
                      </a:endParaRPr>
                    </a:p>
                  </a:txBody>
                  <a:tcPr marL="57042" marR="57042" marT="0" marB="0"/>
                </a:tc>
                <a:extLst>
                  <a:ext uri="{0D108BD9-81ED-4DB2-BD59-A6C34878D82A}">
                    <a16:rowId xmlns:a16="http://schemas.microsoft.com/office/drawing/2014/main" xmlns="" val="10029"/>
                  </a:ext>
                </a:extLst>
              </a:tr>
              <a:tr h="135483">
                <a:tc>
                  <a:txBody>
                    <a:bodyPr/>
                    <a:lstStyle/>
                    <a:p>
                      <a:pPr>
                        <a:lnSpc>
                          <a:spcPct val="107000"/>
                        </a:lnSpc>
                        <a:spcAft>
                          <a:spcPts val="0"/>
                        </a:spcAft>
                      </a:pPr>
                      <a:r>
                        <a:rPr lang="hu-HU" sz="700">
                          <a:effectLst/>
                        </a:rPr>
                        <a:t>Iceland </a:t>
                      </a:r>
                      <a:endParaRPr lang="hu-HU" sz="700">
                        <a:effectLst/>
                        <a:latin typeface="Calibri" panose="020F0502020204030204" pitchFamily="34" charset="0"/>
                        <a:ea typeface="Calibri" panose="020F0502020204030204" pitchFamily="34" charset="0"/>
                        <a:cs typeface="Times New Roman" panose="02020603050405020304" pitchFamily="18" charset="0"/>
                      </a:endParaRPr>
                    </a:p>
                  </a:txBody>
                  <a:tcPr marL="57042" marR="57042" marT="0" marB="0"/>
                </a:tc>
                <a:tc>
                  <a:txBody>
                    <a:bodyPr/>
                    <a:lstStyle/>
                    <a:p>
                      <a:pPr>
                        <a:lnSpc>
                          <a:spcPct val="107000"/>
                        </a:lnSpc>
                        <a:spcAft>
                          <a:spcPts val="0"/>
                        </a:spcAft>
                      </a:pPr>
                      <a:r>
                        <a:rPr lang="hu-HU" sz="700">
                          <a:effectLst/>
                        </a:rPr>
                        <a:t>50 </a:t>
                      </a:r>
                      <a:endParaRPr lang="hu-HU" sz="700">
                        <a:effectLst/>
                        <a:latin typeface="Calibri" panose="020F0502020204030204" pitchFamily="34" charset="0"/>
                        <a:ea typeface="Calibri" panose="020F0502020204030204" pitchFamily="34" charset="0"/>
                        <a:cs typeface="Times New Roman" panose="02020603050405020304" pitchFamily="18" charset="0"/>
                      </a:endParaRPr>
                    </a:p>
                  </a:txBody>
                  <a:tcPr marL="57042" marR="57042" marT="0" marB="0"/>
                </a:tc>
                <a:extLst>
                  <a:ext uri="{0D108BD9-81ED-4DB2-BD59-A6C34878D82A}">
                    <a16:rowId xmlns:a16="http://schemas.microsoft.com/office/drawing/2014/main" xmlns="" val="10030"/>
                  </a:ext>
                </a:extLst>
              </a:tr>
              <a:tr h="135483">
                <a:tc>
                  <a:txBody>
                    <a:bodyPr/>
                    <a:lstStyle/>
                    <a:p>
                      <a:pPr>
                        <a:lnSpc>
                          <a:spcPct val="107000"/>
                        </a:lnSpc>
                        <a:spcAft>
                          <a:spcPts val="0"/>
                        </a:spcAft>
                      </a:pPr>
                      <a:r>
                        <a:rPr lang="hu-HU" sz="700">
                          <a:effectLst/>
                        </a:rPr>
                        <a:t>Liechtenstein </a:t>
                      </a:r>
                      <a:endParaRPr lang="hu-HU" sz="700">
                        <a:effectLst/>
                        <a:latin typeface="Calibri" panose="020F0502020204030204" pitchFamily="34" charset="0"/>
                        <a:ea typeface="Calibri" panose="020F0502020204030204" pitchFamily="34" charset="0"/>
                        <a:cs typeface="Times New Roman" panose="02020603050405020304" pitchFamily="18" charset="0"/>
                      </a:endParaRPr>
                    </a:p>
                  </a:txBody>
                  <a:tcPr marL="57042" marR="57042" marT="0" marB="0"/>
                </a:tc>
                <a:tc>
                  <a:txBody>
                    <a:bodyPr/>
                    <a:lstStyle/>
                    <a:p>
                      <a:pPr>
                        <a:lnSpc>
                          <a:spcPct val="107000"/>
                        </a:lnSpc>
                        <a:spcAft>
                          <a:spcPts val="0"/>
                        </a:spcAft>
                      </a:pPr>
                      <a:r>
                        <a:rPr lang="hu-HU" sz="700">
                          <a:effectLst/>
                        </a:rPr>
                        <a:t>20 </a:t>
                      </a:r>
                      <a:endParaRPr lang="hu-HU" sz="700">
                        <a:effectLst/>
                        <a:latin typeface="Calibri" panose="020F0502020204030204" pitchFamily="34" charset="0"/>
                        <a:ea typeface="Calibri" panose="020F0502020204030204" pitchFamily="34" charset="0"/>
                        <a:cs typeface="Times New Roman" panose="02020603050405020304" pitchFamily="18" charset="0"/>
                      </a:endParaRPr>
                    </a:p>
                  </a:txBody>
                  <a:tcPr marL="57042" marR="57042" marT="0" marB="0"/>
                </a:tc>
                <a:extLst>
                  <a:ext uri="{0D108BD9-81ED-4DB2-BD59-A6C34878D82A}">
                    <a16:rowId xmlns:a16="http://schemas.microsoft.com/office/drawing/2014/main" xmlns="" val="10031"/>
                  </a:ext>
                </a:extLst>
              </a:tr>
              <a:tr h="135483">
                <a:tc>
                  <a:txBody>
                    <a:bodyPr/>
                    <a:lstStyle/>
                    <a:p>
                      <a:pPr>
                        <a:lnSpc>
                          <a:spcPct val="107000"/>
                        </a:lnSpc>
                        <a:spcAft>
                          <a:spcPts val="0"/>
                        </a:spcAft>
                      </a:pPr>
                      <a:r>
                        <a:rPr lang="hu-HU" sz="700">
                          <a:effectLst/>
                        </a:rPr>
                        <a:t>Switzerland </a:t>
                      </a:r>
                      <a:endParaRPr lang="hu-HU" sz="700">
                        <a:effectLst/>
                        <a:latin typeface="Calibri" panose="020F0502020204030204" pitchFamily="34" charset="0"/>
                        <a:ea typeface="Calibri" panose="020F0502020204030204" pitchFamily="34" charset="0"/>
                        <a:cs typeface="Times New Roman" panose="02020603050405020304" pitchFamily="18" charset="0"/>
                      </a:endParaRPr>
                    </a:p>
                  </a:txBody>
                  <a:tcPr marL="57042" marR="57042" marT="0" marB="0"/>
                </a:tc>
                <a:tc>
                  <a:txBody>
                    <a:bodyPr/>
                    <a:lstStyle/>
                    <a:p>
                      <a:pPr>
                        <a:lnSpc>
                          <a:spcPct val="107000"/>
                        </a:lnSpc>
                        <a:spcAft>
                          <a:spcPts val="0"/>
                        </a:spcAft>
                      </a:pPr>
                      <a:r>
                        <a:rPr lang="hu-HU" sz="700" dirty="0">
                          <a:effectLst/>
                        </a:rPr>
                        <a:t>519 </a:t>
                      </a:r>
                      <a:endParaRPr lang="hu-HU" sz="700" dirty="0">
                        <a:effectLst/>
                        <a:latin typeface="Calibri" panose="020F0502020204030204" pitchFamily="34" charset="0"/>
                        <a:ea typeface="Calibri" panose="020F0502020204030204" pitchFamily="34" charset="0"/>
                        <a:cs typeface="Times New Roman" panose="02020603050405020304" pitchFamily="18" charset="0"/>
                      </a:endParaRPr>
                    </a:p>
                  </a:txBody>
                  <a:tcPr marL="57042" marR="57042" marT="0" marB="0"/>
                </a:tc>
                <a:extLst>
                  <a:ext uri="{0D108BD9-81ED-4DB2-BD59-A6C34878D82A}">
                    <a16:rowId xmlns:a16="http://schemas.microsoft.com/office/drawing/2014/main" xmlns="" val="10032"/>
                  </a:ext>
                </a:extLst>
              </a:tr>
            </a:tbl>
          </a:graphicData>
        </a:graphic>
      </p:graphicFrame>
      <p:sp>
        <p:nvSpPr>
          <p:cNvPr id="8" name="Rectangle 2"/>
          <p:cNvSpPr>
            <a:spLocks noChangeArrowheads="1"/>
          </p:cNvSpPr>
          <p:nvPr/>
        </p:nvSpPr>
        <p:spPr bwMode="auto">
          <a:xfrm>
            <a:off x="546495" y="4383951"/>
            <a:ext cx="6783417" cy="1039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699" tIns="45350" rIns="90699" bIns="45350" numCol="1" anchor="ctr" anchorCtr="0" compatLnSpc="1">
            <a:prstTxWarp prst="textNoShape">
              <a:avLst/>
            </a:prstTxWarp>
            <a:spAutoFit/>
          </a:bodyPr>
          <a:lstStyle/>
          <a:p>
            <a:pPr eaLnBrk="0" hangingPunct="0"/>
            <a:r>
              <a:rPr lang="hu-HU" altLang="hu-HU" sz="1100" dirty="0" err="1">
                <a:solidFill>
                  <a:srgbClr val="000000"/>
                </a:solidFill>
                <a:latin typeface="Arial" panose="020B0604020202020204" pitchFamily="34" charset="0"/>
                <a:ea typeface="Calibri" panose="020F0502020204030204" pitchFamily="34" charset="0"/>
                <a:cs typeface="Arial" panose="020B0604020202020204" pitchFamily="34" charset="0"/>
              </a:rPr>
              <a:t>Council</a:t>
            </a:r>
            <a:r>
              <a:rPr lang="hu-HU" altLang="hu-HU" sz="1100" dirty="0">
                <a:solidFill>
                  <a:srgbClr val="000000"/>
                </a:solidFill>
                <a:latin typeface="Arial" panose="020B0604020202020204" pitchFamily="34" charset="0"/>
                <a:ea typeface="Calibri" panose="020F0502020204030204" pitchFamily="34" charset="0"/>
                <a:cs typeface="Arial" panose="020B0604020202020204" pitchFamily="34" charset="0"/>
              </a:rPr>
              <a:t> of </a:t>
            </a:r>
            <a:r>
              <a:rPr lang="hu-HU" altLang="hu-HU" sz="1100" dirty="0" err="1">
                <a:solidFill>
                  <a:srgbClr val="000000"/>
                </a:solidFill>
                <a:latin typeface="Arial" panose="020B0604020202020204" pitchFamily="34" charset="0"/>
                <a:ea typeface="Calibri" panose="020F0502020204030204" pitchFamily="34" charset="0"/>
                <a:cs typeface="Arial" panose="020B0604020202020204" pitchFamily="34" charset="0"/>
              </a:rPr>
              <a:t>the</a:t>
            </a:r>
            <a:r>
              <a:rPr lang="hu-HU" altLang="hu-HU" sz="1100" dirty="0">
                <a:solidFill>
                  <a:srgbClr val="000000"/>
                </a:solidFill>
                <a:latin typeface="Arial" panose="020B0604020202020204" pitchFamily="34" charset="0"/>
                <a:ea typeface="Calibri" panose="020F0502020204030204" pitchFamily="34" charset="0"/>
                <a:cs typeface="Arial" panose="020B0604020202020204" pitchFamily="34" charset="0"/>
              </a:rPr>
              <a:t> European Union </a:t>
            </a:r>
            <a:r>
              <a:rPr lang="hu-HU" altLang="hu-HU" sz="1100" dirty="0" err="1">
                <a:solidFill>
                  <a:srgbClr val="000000"/>
                </a:solidFill>
                <a:latin typeface="Arial" panose="020B0604020202020204" pitchFamily="34" charset="0"/>
                <a:ea typeface="Calibri" panose="020F0502020204030204" pitchFamily="34" charset="0"/>
                <a:cs typeface="Arial" panose="020B0604020202020204" pitchFamily="34" charset="0"/>
              </a:rPr>
              <a:t>Brussels</a:t>
            </a:r>
            <a:r>
              <a:rPr lang="hu-HU" altLang="hu-HU" sz="1100" dirty="0">
                <a:solidFill>
                  <a:srgbClr val="000000"/>
                </a:solidFill>
                <a:latin typeface="Arial" panose="020B0604020202020204" pitchFamily="34" charset="0"/>
                <a:ea typeface="Calibri" panose="020F0502020204030204" pitchFamily="34" charset="0"/>
                <a:cs typeface="Arial" panose="020B0604020202020204" pitchFamily="34" charset="0"/>
              </a:rPr>
              <a:t>, 22 </a:t>
            </a:r>
            <a:r>
              <a:rPr lang="hu-HU" altLang="hu-HU" sz="1100" dirty="0" err="1">
                <a:solidFill>
                  <a:srgbClr val="000000"/>
                </a:solidFill>
                <a:latin typeface="Arial" panose="020B0604020202020204" pitchFamily="34" charset="0"/>
                <a:ea typeface="Calibri" panose="020F0502020204030204" pitchFamily="34" charset="0"/>
                <a:cs typeface="Arial" panose="020B0604020202020204" pitchFamily="34" charset="0"/>
              </a:rPr>
              <a:t>July</a:t>
            </a:r>
            <a:r>
              <a:rPr lang="hu-HU" altLang="hu-HU" sz="1100" dirty="0">
                <a:solidFill>
                  <a:srgbClr val="000000"/>
                </a:solidFill>
                <a:latin typeface="Arial" panose="020B0604020202020204" pitchFamily="34" charset="0"/>
                <a:ea typeface="Calibri" panose="020F0502020204030204" pitchFamily="34" charset="0"/>
                <a:cs typeface="Arial" panose="020B0604020202020204" pitchFamily="34" charset="0"/>
              </a:rPr>
              <a:t> 2015 (OR. en) 11130/15 ASIM 62 RELEX 633 NOTE </a:t>
            </a:r>
            <a:endParaRPr lang="hu-HU" altLang="hu-HU" sz="200" b="0" dirty="0">
              <a:solidFill>
                <a:prstClr val="black"/>
              </a:solidFill>
              <a:latin typeface="Arial" pitchFamily="34" charset="0"/>
              <a:cs typeface="Arial" pitchFamily="34" charset="0"/>
            </a:endParaRPr>
          </a:p>
          <a:p>
            <a:pPr eaLnBrk="0" hangingPunct="0"/>
            <a:r>
              <a:rPr lang="hu-HU" altLang="hu-HU" sz="1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ANNEX      </a:t>
            </a:r>
            <a:r>
              <a:rPr lang="hu-HU" altLang="hu-HU" sz="1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Conclusions</a:t>
            </a:r>
            <a:r>
              <a:rPr lang="hu-HU" altLang="hu-HU" sz="1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of </a:t>
            </a:r>
            <a:r>
              <a:rPr lang="hu-HU" altLang="hu-HU" sz="1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a:t>
            </a:r>
            <a:r>
              <a:rPr lang="hu-HU" altLang="hu-HU" sz="1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hu-HU" altLang="hu-HU" sz="1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Representatives</a:t>
            </a:r>
            <a:r>
              <a:rPr lang="hu-HU" altLang="hu-HU" sz="1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hu-HU" altLang="hu-HU" sz="1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of</a:t>
            </a:r>
            <a:r>
              <a:rPr lang="hu-HU" altLang="hu-HU" sz="1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hu-HU" altLang="hu-HU" sz="1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a:t>
            </a:r>
            <a:r>
              <a:rPr lang="hu-HU" altLang="hu-HU" sz="1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hu-HU" altLang="hu-HU" sz="1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Governments</a:t>
            </a:r>
            <a:r>
              <a:rPr lang="hu-HU" altLang="hu-HU" sz="1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hu-HU" altLang="hu-HU" sz="1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of</a:t>
            </a:r>
            <a:r>
              <a:rPr lang="hu-HU" altLang="hu-HU" sz="1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hu-HU" altLang="hu-HU" sz="1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a:t>
            </a:r>
            <a:r>
              <a:rPr lang="hu-HU" altLang="hu-HU" sz="1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hu-HU" altLang="hu-HU" sz="1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Member</a:t>
            </a:r>
            <a:r>
              <a:rPr lang="hu-HU" altLang="hu-HU" sz="1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hu-HU" altLang="hu-HU" sz="1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States</a:t>
            </a:r>
            <a:r>
              <a:rPr lang="hu-HU" altLang="hu-HU" sz="1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br>
              <a:rPr lang="hu-HU" altLang="hu-HU" sz="1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hu-HU" altLang="hu-HU" sz="1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meeting </a:t>
            </a:r>
            <a:r>
              <a:rPr lang="hu-HU" altLang="hu-HU" sz="1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within</a:t>
            </a:r>
            <a:r>
              <a:rPr lang="hu-HU" altLang="hu-HU" sz="1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hu-HU" altLang="hu-HU" sz="1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a:t>
            </a:r>
            <a:r>
              <a:rPr lang="hu-HU" altLang="hu-HU" sz="1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hu-HU" altLang="hu-HU" sz="1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Council</a:t>
            </a:r>
            <a:r>
              <a:rPr lang="hu-HU" altLang="hu-HU" sz="1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hu-HU" altLang="hu-HU" sz="1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on</a:t>
            </a:r>
            <a:r>
              <a:rPr lang="hu-HU" altLang="hu-HU" sz="1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hu-HU" altLang="hu-HU" sz="1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resettling</a:t>
            </a:r>
            <a:r>
              <a:rPr lang="hu-HU" altLang="hu-HU" sz="1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hu-HU" altLang="hu-HU" sz="1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through</a:t>
            </a:r>
            <a:r>
              <a:rPr lang="hu-HU" altLang="hu-HU" sz="1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hu-HU" altLang="hu-HU" sz="1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multilateral</a:t>
            </a:r>
            <a:r>
              <a:rPr lang="hu-HU" altLang="hu-HU" sz="1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and </a:t>
            </a:r>
            <a:r>
              <a:rPr lang="hu-HU" altLang="hu-HU" sz="1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national</a:t>
            </a:r>
            <a:r>
              <a:rPr lang="hu-HU" altLang="hu-HU" sz="1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hu-HU" altLang="hu-HU" sz="1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schemes</a:t>
            </a:r>
            <a:r>
              <a:rPr lang="hu-HU" altLang="hu-HU" sz="1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20 000 </a:t>
            </a:r>
            <a:r>
              <a:rPr lang="hu-HU" altLang="hu-HU" sz="1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persons</a:t>
            </a:r>
            <a:r>
              <a:rPr lang="hu-HU" altLang="hu-HU" sz="1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r>
            <a:br>
              <a:rPr lang="hu-HU" altLang="hu-HU" sz="1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hu-HU" altLang="hu-HU" sz="1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hu-HU" altLang="hu-HU" sz="1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in</a:t>
            </a:r>
            <a:r>
              <a:rPr lang="hu-HU" altLang="hu-HU" sz="1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hu-HU" altLang="hu-HU" sz="1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clear</a:t>
            </a:r>
            <a:r>
              <a:rPr lang="hu-HU" altLang="hu-HU" sz="1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hu-HU" altLang="hu-HU" sz="1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need</a:t>
            </a:r>
            <a:r>
              <a:rPr lang="hu-HU" altLang="hu-HU" sz="1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of </a:t>
            </a:r>
            <a:r>
              <a:rPr lang="hu-HU" altLang="hu-HU" sz="1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international</a:t>
            </a:r>
            <a:r>
              <a:rPr lang="hu-HU" altLang="hu-HU" sz="1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hu-HU" altLang="hu-HU" sz="1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protection</a:t>
            </a:r>
            <a:r>
              <a:rPr lang="hu-HU" altLang="hu-HU" sz="1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hu-HU" altLang="hu-HU" sz="200" b="0" dirty="0">
              <a:solidFill>
                <a:prstClr val="black"/>
              </a:solidFill>
              <a:latin typeface="Arial" pitchFamily="34" charset="0"/>
              <a:cs typeface="Arial" pitchFamily="34" charset="0"/>
            </a:endParaRPr>
          </a:p>
          <a:p>
            <a:pPr eaLnBrk="0" hangingPunct="0"/>
            <a:endParaRPr lang="hu-HU" altLang="hu-HU" sz="1800" b="0" dirty="0">
              <a:solidFill>
                <a:prstClr val="black"/>
              </a:solidFill>
              <a:latin typeface="Arial" panose="020B0604020202020204" pitchFamily="34" charset="0"/>
              <a:cs typeface="Arial" pitchFamily="34" charset="0"/>
            </a:endParaRPr>
          </a:p>
        </p:txBody>
      </p:sp>
      <p:graphicFrame>
        <p:nvGraphicFramePr>
          <p:cNvPr id="3" name="Object 2"/>
          <p:cNvGraphicFramePr>
            <a:graphicFrameLocks noChangeAspect="1"/>
          </p:cNvGraphicFramePr>
          <p:nvPr>
            <p:extLst/>
          </p:nvPr>
        </p:nvGraphicFramePr>
        <p:xfrm>
          <a:off x="2937972" y="5080956"/>
          <a:ext cx="3636737" cy="3171337"/>
        </p:xfrm>
        <a:graphic>
          <a:graphicData uri="http://schemas.openxmlformats.org/presentationml/2006/ole">
            <mc:AlternateContent xmlns:mc="http://schemas.openxmlformats.org/markup-compatibility/2006">
              <mc:Choice xmlns:v="urn:schemas-microsoft-com:vml" Requires="v">
                <p:oleObj spid="_x0000_s5128" name="Slide" r:id="rId5" imgW="4568777" imgH="3425960" progId="PowerPoint.Slide.12">
                  <p:embed/>
                </p:oleObj>
              </mc:Choice>
              <mc:Fallback>
                <p:oleObj name="Slide" r:id="rId5" imgW="4568777" imgH="3425960" progId="PowerPoint.Slide.12">
                  <p:embed/>
                  <p:pic>
                    <p:nvPicPr>
                      <p:cNvPr id="3" name="Object 2"/>
                      <p:cNvPicPr/>
                      <p:nvPr/>
                    </p:nvPicPr>
                    <p:blipFill>
                      <a:blip r:embed="rId6"/>
                      <a:stretch>
                        <a:fillRect/>
                      </a:stretch>
                    </p:blipFill>
                    <p:spPr>
                      <a:xfrm>
                        <a:off x="2937972" y="5080956"/>
                        <a:ext cx="3636737" cy="3171337"/>
                      </a:xfrm>
                      <a:prstGeom prst="rect">
                        <a:avLst/>
                      </a:prstGeom>
                    </p:spPr>
                  </p:pic>
                </p:oleObj>
              </mc:Fallback>
            </mc:AlternateContent>
          </a:graphicData>
        </a:graphic>
      </p:graphicFrame>
    </p:spTree>
    <p:extLst>
      <p:ext uri="{BB962C8B-B14F-4D97-AF65-F5344CB8AC3E}">
        <p14:creationId xmlns:p14="http://schemas.microsoft.com/office/powerpoint/2010/main" val="346211088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EC46C1CA-5E93-4E5E-86FE-5B501C9D4CC7}" type="slidenum">
              <a:rPr lang="en-GB" smtClean="0">
                <a:solidFill>
                  <a:prstClr val="black"/>
                </a:solidFill>
              </a:rPr>
              <a:pPr>
                <a:defRPr/>
              </a:pPr>
              <a:t>94</a:t>
            </a:fld>
            <a:endParaRPr lang="en-GB">
              <a:solidFill>
                <a:prstClr val="black"/>
              </a:solidFill>
            </a:endParaRPr>
          </a:p>
        </p:txBody>
      </p:sp>
    </p:spTree>
    <p:extLst>
      <p:ext uri="{BB962C8B-B14F-4D97-AF65-F5344CB8AC3E}">
        <p14:creationId xmlns:p14="http://schemas.microsoft.com/office/powerpoint/2010/main" val="147432621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D090BF0-B366-4E92-B12B-441B371928F1}" type="slidenum">
              <a:rPr lang="hu-HU" smtClean="0"/>
              <a:pPr>
                <a:defRPr/>
              </a:pPr>
              <a:t>95</a:t>
            </a:fld>
            <a:endParaRPr lang="hu-HU"/>
          </a:p>
        </p:txBody>
      </p:sp>
    </p:spTree>
    <p:extLst>
      <p:ext uri="{BB962C8B-B14F-4D97-AF65-F5344CB8AC3E}">
        <p14:creationId xmlns:p14="http://schemas.microsoft.com/office/powerpoint/2010/main" val="99218884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C46C1CA-5E93-4E5E-86FE-5B501C9D4CC7}" type="slidenum">
              <a:rPr lang="en-GB" smtClean="0">
                <a:solidFill>
                  <a:prstClr val="black"/>
                </a:solidFill>
              </a:rPr>
              <a:pPr>
                <a:defRPr/>
              </a:pPr>
              <a:t>97</a:t>
            </a:fld>
            <a:endParaRPr lang="en-GB">
              <a:solidFill>
                <a:prstClr val="black"/>
              </a:solidFill>
            </a:endParaRPr>
          </a:p>
        </p:txBody>
      </p:sp>
    </p:spTree>
    <p:extLst>
      <p:ext uri="{BB962C8B-B14F-4D97-AF65-F5344CB8AC3E}">
        <p14:creationId xmlns:p14="http://schemas.microsoft.com/office/powerpoint/2010/main" val="408313445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solidFill>
                  <a:srgbClr val="C00000"/>
                </a:solidFill>
              </a:rPr>
              <a:t>„[R]</a:t>
            </a:r>
            <a:r>
              <a:rPr lang="en-GB" dirty="0" err="1">
                <a:solidFill>
                  <a:srgbClr val="C00000"/>
                </a:solidFill>
              </a:rPr>
              <a:t>esettlement</a:t>
            </a:r>
            <a:r>
              <a:rPr lang="en-GB" dirty="0">
                <a:solidFill>
                  <a:srgbClr val="C00000"/>
                </a:solidFill>
              </a:rPr>
              <a:t> </a:t>
            </a:r>
            <a:r>
              <a:rPr lang="en-GB" dirty="0"/>
              <a:t>under this mechanism will take place, … honouring the commitments [of 20 July 2015], of which </a:t>
            </a:r>
            <a:r>
              <a:rPr lang="en-GB" dirty="0">
                <a:solidFill>
                  <a:srgbClr val="C00000"/>
                </a:solidFill>
              </a:rPr>
              <a:t>18.000</a:t>
            </a:r>
            <a:r>
              <a:rPr lang="en-GB" dirty="0"/>
              <a:t> places for resettlement remain. Any further need for resettlement will be carried out through </a:t>
            </a:r>
            <a:r>
              <a:rPr lang="en-GB" dirty="0">
                <a:solidFill>
                  <a:srgbClr val="C00000"/>
                </a:solidFill>
              </a:rPr>
              <a:t>a similar voluntary arrangement </a:t>
            </a:r>
            <a:r>
              <a:rPr lang="en-GB" dirty="0"/>
              <a:t>up to a limit of an additional </a:t>
            </a:r>
            <a:r>
              <a:rPr lang="en-GB" dirty="0">
                <a:solidFill>
                  <a:srgbClr val="C00000"/>
                </a:solidFill>
              </a:rPr>
              <a:t>54.000 persons</a:t>
            </a:r>
            <a:r>
              <a:rPr lang="en-GB" dirty="0"/>
              <a:t>.” … The Commission's will propose an </a:t>
            </a:r>
            <a:r>
              <a:rPr lang="en-GB" dirty="0">
                <a:solidFill>
                  <a:srgbClr val="C00000"/>
                </a:solidFill>
              </a:rPr>
              <a:t>amendment to the relocation decision of 22 September 2015 </a:t>
            </a:r>
            <a:r>
              <a:rPr lang="en-GB" dirty="0"/>
              <a:t>to allow for any resettlement commitment undertaken to be offset from non-allocated places under the decision… Should the number of returns exceed the numbers provided for above, this mechanism will be discontinued.”</a:t>
            </a:r>
          </a:p>
          <a:p>
            <a:r>
              <a:rPr lang="en-GB" dirty="0"/>
              <a:t>	- A mechanism up  to 72 000 </a:t>
            </a:r>
            <a:r>
              <a:rPr lang="en-GB" dirty="0" err="1"/>
              <a:t>resetllements</a:t>
            </a:r>
            <a:r>
              <a:rPr lang="en-GB" dirty="0"/>
              <a:t>. No plan for afterwards</a:t>
            </a:r>
          </a:p>
          <a:p>
            <a:r>
              <a:rPr lang="en-GB" dirty="0"/>
              <a:t>	- Purely voluntary</a:t>
            </a:r>
          </a:p>
          <a:p>
            <a:endParaRPr lang="hu-HU" dirty="0"/>
          </a:p>
        </p:txBody>
      </p:sp>
      <p:sp>
        <p:nvSpPr>
          <p:cNvPr id="4" name="Slide Number Placeholder 3"/>
          <p:cNvSpPr>
            <a:spLocks noGrp="1"/>
          </p:cNvSpPr>
          <p:nvPr>
            <p:ph type="sldNum" sz="quarter" idx="10"/>
          </p:nvPr>
        </p:nvSpPr>
        <p:spPr/>
        <p:txBody>
          <a:bodyPr/>
          <a:lstStyle/>
          <a:p>
            <a:pPr>
              <a:defRPr/>
            </a:pPr>
            <a:fld id="{EC46C1CA-5E93-4E5E-86FE-5B501C9D4CC7}" type="slidenum">
              <a:rPr lang="en-GB" smtClean="0">
                <a:solidFill>
                  <a:prstClr val="black"/>
                </a:solidFill>
              </a:rPr>
              <a:pPr>
                <a:defRPr/>
              </a:pPr>
              <a:t>98</a:t>
            </a:fld>
            <a:endParaRPr lang="en-GB">
              <a:solidFill>
                <a:prstClr val="black"/>
              </a:solidFill>
            </a:endParaRPr>
          </a:p>
        </p:txBody>
      </p:sp>
    </p:spTree>
    <p:extLst>
      <p:ext uri="{BB962C8B-B14F-4D97-AF65-F5344CB8AC3E}">
        <p14:creationId xmlns:p14="http://schemas.microsoft.com/office/powerpoint/2010/main" val="417516036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0" y="633413"/>
            <a:ext cx="3582988" cy="2687637"/>
          </a:xfrm>
        </p:spPr>
      </p:sp>
      <p:sp>
        <p:nvSpPr>
          <p:cNvPr id="3" name="Notes Placeholder 2"/>
          <p:cNvSpPr>
            <a:spLocks noGrp="1"/>
          </p:cNvSpPr>
          <p:nvPr>
            <p:ph type="body" idx="1"/>
          </p:nvPr>
        </p:nvSpPr>
        <p:spPr>
          <a:xfrm>
            <a:off x="656529" y="3349553"/>
            <a:ext cx="5606667" cy="5109668"/>
          </a:xfrm>
        </p:spPr>
        <p:txBody>
          <a:bodyPr>
            <a:normAutofit fontScale="77500" lnSpcReduction="20000"/>
          </a:bodyPr>
          <a:lstStyle/>
          <a:p>
            <a:r>
              <a:rPr lang="en-US" dirty="0"/>
              <a:t>Immediate and short term operational actions include:</a:t>
            </a:r>
          </a:p>
          <a:p>
            <a:pPr marL="150334" indent="-150334">
              <a:buFont typeface="Arial" panose="020B0604020202020204" pitchFamily="34" charset="0"/>
              <a:buChar char="•"/>
            </a:pPr>
            <a:r>
              <a:rPr lang="en-US" dirty="0"/>
              <a:t>elaborating "compacts" with a number of priority third countries of origin and transit, such as Mali,</a:t>
            </a:r>
            <a:r>
              <a:rPr lang="hu-HU" dirty="0"/>
              <a:t> </a:t>
            </a:r>
            <a:r>
              <a:rPr lang="en-US" dirty="0"/>
              <a:t>Niger, Nigeria, Senegal, Ethiopia, but also Jordan and Lebanon;</a:t>
            </a:r>
            <a:endParaRPr lang="hu-HU" dirty="0"/>
          </a:p>
          <a:p>
            <a:pPr marL="150334" indent="-150334">
              <a:buFont typeface="Arial" panose="020B0604020202020204" pitchFamily="34" charset="0"/>
              <a:buChar char="•"/>
            </a:pPr>
            <a:r>
              <a:rPr lang="en-US" dirty="0"/>
              <a:t>setting up a coordination mechanism between the EU level and the Member States to deliver the</a:t>
            </a:r>
            <a:r>
              <a:rPr lang="hu-HU" dirty="0"/>
              <a:t> </a:t>
            </a:r>
            <a:r>
              <a:rPr lang="en-US" dirty="0"/>
              <a:t>compacts, with the identification of negative and positive incentives being a key part of this</a:t>
            </a:r>
            <a:r>
              <a:rPr lang="hu-HU" dirty="0" err="1"/>
              <a:t>process</a:t>
            </a:r>
            <a:r>
              <a:rPr lang="hu-HU" dirty="0"/>
              <a:t>;-</a:t>
            </a:r>
          </a:p>
          <a:p>
            <a:pPr marL="150334" indent="-150334">
              <a:buFont typeface="Arial" panose="020B0604020202020204" pitchFamily="34" charset="0"/>
              <a:buChar char="•"/>
            </a:pPr>
            <a:r>
              <a:rPr lang="en-US" dirty="0"/>
              <a:t>Member states nominating European Migration Liaison Officers in order to complete the network by</a:t>
            </a:r>
            <a:r>
              <a:rPr lang="hu-HU" dirty="0"/>
              <a:t> </a:t>
            </a:r>
            <a:r>
              <a:rPr lang="hu-HU" dirty="0" err="1"/>
              <a:t>autumn</a:t>
            </a:r>
            <a:r>
              <a:rPr lang="hu-HU" dirty="0"/>
              <a:t> 2016;-</a:t>
            </a:r>
          </a:p>
          <a:p>
            <a:pPr marL="150334" indent="-150334">
              <a:buFont typeface="Arial" panose="020B0604020202020204" pitchFamily="34" charset="0"/>
              <a:buChar char="•"/>
            </a:pPr>
            <a:r>
              <a:rPr lang="en-US" dirty="0"/>
              <a:t>mainstreaming the goals of the migration partnership in all EU policies, tools and budget</a:t>
            </a:r>
            <a:r>
              <a:rPr lang="hu-HU" dirty="0"/>
              <a:t> </a:t>
            </a:r>
            <a:r>
              <a:rPr lang="hu-HU" dirty="0" err="1"/>
              <a:t>programming</a:t>
            </a:r>
            <a:r>
              <a:rPr lang="hu-HU" dirty="0"/>
              <a:t>;</a:t>
            </a:r>
          </a:p>
          <a:p>
            <a:pPr marL="150334" indent="-150334">
              <a:buFont typeface="Arial" panose="020B0604020202020204" pitchFamily="34" charset="0"/>
              <a:buChar char="•"/>
            </a:pPr>
            <a:r>
              <a:rPr lang="en-US" dirty="0"/>
              <a:t>ensuring that EU external policy in tackling root causes of irregular migration and forced</a:t>
            </a:r>
            <a:r>
              <a:rPr lang="hu-HU" dirty="0"/>
              <a:t> </a:t>
            </a:r>
            <a:r>
              <a:rPr lang="en-US" dirty="0"/>
              <a:t>displacement will also support the Migration Partnership.</a:t>
            </a:r>
            <a:r>
              <a:rPr lang="hu-HU" dirty="0"/>
              <a:t>-</a:t>
            </a:r>
          </a:p>
          <a:p>
            <a:pPr marL="150334" indent="-150334">
              <a:buFont typeface="Arial" panose="020B0604020202020204" pitchFamily="34" charset="0"/>
              <a:buChar char="•"/>
            </a:pPr>
            <a:r>
              <a:rPr lang="en-US" dirty="0"/>
              <a:t>deploying close to €8 billion over 2016-2020, which will help deliver the compacts;</a:t>
            </a:r>
          </a:p>
          <a:p>
            <a:pPr marL="150334" indent="-150334">
              <a:buFont typeface="Arial" panose="020B0604020202020204" pitchFamily="34" charset="0"/>
              <a:buChar char="•"/>
            </a:pPr>
            <a:r>
              <a:rPr lang="en-US" dirty="0"/>
              <a:t>making a proposal for an External Investment Plan to </a:t>
            </a:r>
            <a:r>
              <a:rPr lang="en-US" dirty="0" err="1"/>
              <a:t>mobilise</a:t>
            </a:r>
            <a:r>
              <a:rPr lang="en-US" dirty="0"/>
              <a:t> up to €31 billion of investment, with</a:t>
            </a:r>
            <a:r>
              <a:rPr lang="hu-HU" dirty="0"/>
              <a:t> </a:t>
            </a:r>
            <a:r>
              <a:rPr lang="en-US" dirty="0"/>
              <a:t>the potential for this to increase to €62 billion if Member States and other partners match the EU</a:t>
            </a:r>
            <a:r>
              <a:rPr lang="hu-HU" dirty="0"/>
              <a:t> </a:t>
            </a:r>
            <a:r>
              <a:rPr lang="en-US" dirty="0"/>
              <a:t>contribution, in order to address the long term objective of tackling the root causes of migration,</a:t>
            </a:r>
            <a:r>
              <a:rPr lang="hu-HU" dirty="0"/>
              <a:t> </a:t>
            </a:r>
            <a:r>
              <a:rPr lang="en-US" dirty="0"/>
              <a:t>while contributing to the achievement of other development goals.</a:t>
            </a:r>
            <a:endParaRPr lang="hu-HU" dirty="0"/>
          </a:p>
          <a:p>
            <a:r>
              <a:rPr lang="hu-HU" dirty="0"/>
              <a:t>______________________________</a:t>
            </a:r>
          </a:p>
          <a:p>
            <a:r>
              <a:rPr lang="en-US" dirty="0"/>
              <a:t>An essential element underpinning the new Partnerships Framework is a coherent, credible and</a:t>
            </a:r>
            <a:r>
              <a:rPr lang="hu-HU" dirty="0"/>
              <a:t> </a:t>
            </a:r>
            <a:r>
              <a:rPr lang="en-US" dirty="0"/>
              <a:t>effective policy with regard to the return of irregular migrants, in full respect of human rights and the</a:t>
            </a:r>
            <a:r>
              <a:rPr lang="hu-HU" dirty="0"/>
              <a:t>  </a:t>
            </a:r>
            <a:r>
              <a:rPr lang="en-US" dirty="0"/>
              <a:t>principle of </a:t>
            </a:r>
            <a:r>
              <a:rPr lang="en-US" i="1" dirty="0"/>
              <a:t>non-</a:t>
            </a:r>
            <a:r>
              <a:rPr lang="en-US" i="1" dirty="0" err="1"/>
              <a:t>refoulement</a:t>
            </a:r>
            <a:r>
              <a:rPr lang="en-US" dirty="0"/>
              <a:t>. Effective return, readmission and reintegration policies for those not</a:t>
            </a:r>
            <a:r>
              <a:rPr lang="hu-HU" dirty="0"/>
              <a:t> </a:t>
            </a:r>
            <a:r>
              <a:rPr lang="en-US" dirty="0"/>
              <a:t>qualifying for protection are an essential part of combating irregular migration and will help discourage</a:t>
            </a:r>
            <a:r>
              <a:rPr lang="hu-HU" dirty="0"/>
              <a:t> </a:t>
            </a:r>
            <a:r>
              <a:rPr lang="en-US" dirty="0"/>
              <a:t>people from risking their lives.</a:t>
            </a:r>
          </a:p>
          <a:p>
            <a:r>
              <a:rPr lang="en-US" dirty="0"/>
              <a:t>To date, 17 readmission agreements are in force with the following partner </a:t>
            </a:r>
            <a:r>
              <a:rPr lang="hu-HU" dirty="0"/>
              <a:t> </a:t>
            </a:r>
            <a:r>
              <a:rPr lang="en-US" dirty="0"/>
              <a:t>countries: Hong Kong,</a:t>
            </a:r>
            <a:r>
              <a:rPr lang="hu-HU" dirty="0"/>
              <a:t> </a:t>
            </a:r>
            <a:r>
              <a:rPr lang="hu-HU" dirty="0" err="1"/>
              <a:t>Macao</a:t>
            </a:r>
            <a:r>
              <a:rPr lang="hu-HU" dirty="0"/>
              <a:t>, Sri Lanka, </a:t>
            </a:r>
            <a:r>
              <a:rPr lang="hu-HU" dirty="0" err="1"/>
              <a:t>Albania</a:t>
            </a:r>
            <a:r>
              <a:rPr lang="hu-HU" dirty="0"/>
              <a:t>, </a:t>
            </a:r>
            <a:r>
              <a:rPr lang="hu-HU" dirty="0" err="1"/>
              <a:t>Russia</a:t>
            </a:r>
            <a:r>
              <a:rPr lang="hu-HU" dirty="0"/>
              <a:t>, </a:t>
            </a:r>
            <a:r>
              <a:rPr lang="hu-HU" dirty="0" err="1"/>
              <a:t>Ukraine</a:t>
            </a:r>
            <a:r>
              <a:rPr lang="hu-HU" dirty="0"/>
              <a:t>, </a:t>
            </a:r>
            <a:r>
              <a:rPr lang="hu-HU" dirty="0" err="1"/>
              <a:t>former</a:t>
            </a:r>
            <a:r>
              <a:rPr lang="hu-HU" dirty="0"/>
              <a:t> </a:t>
            </a:r>
            <a:r>
              <a:rPr lang="hu-HU" dirty="0" err="1"/>
              <a:t>Yugoslav</a:t>
            </a:r>
            <a:r>
              <a:rPr lang="hu-HU" dirty="0"/>
              <a:t> </a:t>
            </a:r>
            <a:r>
              <a:rPr lang="hu-HU" dirty="0" err="1"/>
              <a:t>Republic</a:t>
            </a:r>
            <a:r>
              <a:rPr lang="hu-HU" dirty="0"/>
              <a:t> of </a:t>
            </a:r>
            <a:r>
              <a:rPr lang="hu-HU" dirty="0" err="1"/>
              <a:t>Macedonia</a:t>
            </a:r>
            <a:r>
              <a:rPr lang="hu-HU" dirty="0"/>
              <a:t>, </a:t>
            </a:r>
            <a:r>
              <a:rPr lang="hu-HU" dirty="0" err="1"/>
              <a:t>Bosnia</a:t>
            </a:r>
            <a:r>
              <a:rPr lang="hu-HU" dirty="0"/>
              <a:t> &amp; </a:t>
            </a:r>
            <a:r>
              <a:rPr lang="hu-HU" dirty="0" err="1"/>
              <a:t>Herzegovina</a:t>
            </a:r>
            <a:r>
              <a:rPr lang="hu-HU" dirty="0"/>
              <a:t>, </a:t>
            </a:r>
            <a:r>
              <a:rPr lang="hu-HU" dirty="0" err="1"/>
              <a:t>Montenegro</a:t>
            </a:r>
            <a:r>
              <a:rPr lang="hu-HU" dirty="0"/>
              <a:t>, </a:t>
            </a:r>
            <a:r>
              <a:rPr lang="hu-HU" dirty="0" err="1"/>
              <a:t>Serbia</a:t>
            </a:r>
            <a:r>
              <a:rPr lang="hu-HU" dirty="0"/>
              <a:t>, Moldova, </a:t>
            </a:r>
            <a:r>
              <a:rPr lang="hu-HU" dirty="0" err="1"/>
              <a:t>Pakistan</a:t>
            </a:r>
            <a:r>
              <a:rPr lang="hu-HU" dirty="0"/>
              <a:t>, Georgia, </a:t>
            </a:r>
            <a:r>
              <a:rPr lang="hu-HU" dirty="0" err="1"/>
              <a:t>Armenia</a:t>
            </a:r>
            <a:r>
              <a:rPr lang="hu-HU" dirty="0"/>
              <a:t>, </a:t>
            </a:r>
            <a:r>
              <a:rPr lang="hu-HU" dirty="0" err="1"/>
              <a:t>Azerbaijan</a:t>
            </a:r>
            <a:r>
              <a:rPr lang="hu-HU" dirty="0"/>
              <a:t>, </a:t>
            </a:r>
            <a:r>
              <a:rPr lang="hu-HU" dirty="0" err="1"/>
              <a:t>Turkey</a:t>
            </a:r>
            <a:r>
              <a:rPr lang="hu-HU" dirty="0"/>
              <a:t>, </a:t>
            </a:r>
            <a:r>
              <a:rPr lang="hu-HU" dirty="0" err="1"/>
              <a:t>Cap</a:t>
            </a:r>
            <a:r>
              <a:rPr lang="hu-HU" dirty="0"/>
              <a:t> </a:t>
            </a:r>
            <a:r>
              <a:rPr lang="en-US" dirty="0"/>
              <a:t>Verde. In addition, a number of readmission agreements are currently under negotiation.</a:t>
            </a:r>
          </a:p>
          <a:p>
            <a:r>
              <a:rPr lang="en-US" dirty="0"/>
              <a:t>To ensure that third countries fulfil their obligations to readmit their nationals, the following elements</a:t>
            </a:r>
          </a:p>
          <a:p>
            <a:r>
              <a:rPr lang="hu-HU" dirty="0" err="1"/>
              <a:t>will</a:t>
            </a:r>
            <a:r>
              <a:rPr lang="hu-HU" dirty="0"/>
              <a:t> be </a:t>
            </a:r>
            <a:r>
              <a:rPr lang="hu-HU" dirty="0" err="1"/>
              <a:t>prioritised</a:t>
            </a:r>
            <a:r>
              <a:rPr lang="hu-HU" dirty="0"/>
              <a:t>:</a:t>
            </a:r>
          </a:p>
          <a:p>
            <a:pPr marL="150334" indent="-150334">
              <a:buFont typeface="Arial" panose="020B0604020202020204" pitchFamily="34" charset="0"/>
              <a:buChar char="•"/>
            </a:pPr>
            <a:r>
              <a:rPr lang="en-US" dirty="0"/>
              <a:t>A focus on the countries of origin, which should also facilitate cooperation on readmission with</a:t>
            </a:r>
            <a:r>
              <a:rPr lang="hu-HU" dirty="0"/>
              <a:t> </a:t>
            </a:r>
            <a:r>
              <a:rPr lang="hu-HU" dirty="0" err="1"/>
              <a:t>countries</a:t>
            </a:r>
            <a:r>
              <a:rPr lang="hu-HU" dirty="0"/>
              <a:t> of </a:t>
            </a:r>
            <a:r>
              <a:rPr lang="hu-HU" dirty="0" err="1"/>
              <a:t>transit</a:t>
            </a:r>
            <a:r>
              <a:rPr lang="hu-HU" dirty="0"/>
              <a:t>; </a:t>
            </a:r>
          </a:p>
          <a:p>
            <a:pPr marL="150334" indent="-150334">
              <a:buFont typeface="Arial" panose="020B0604020202020204" pitchFamily="34" charset="0"/>
              <a:buChar char="•"/>
            </a:pPr>
            <a:r>
              <a:rPr lang="en-US" dirty="0"/>
              <a:t>Coordinated and coherent EU and Member State action on readmission where the paramount</a:t>
            </a:r>
            <a:r>
              <a:rPr lang="hu-HU" dirty="0"/>
              <a:t> </a:t>
            </a:r>
            <a:r>
              <a:rPr lang="en-US" dirty="0"/>
              <a:t>priority is to achieve fast and operational returns, and not necessarily formal readmission</a:t>
            </a:r>
            <a:r>
              <a:rPr lang="hu-HU" dirty="0"/>
              <a:t> </a:t>
            </a:r>
            <a:r>
              <a:rPr lang="hu-HU" dirty="0" err="1"/>
              <a:t>agreements</a:t>
            </a:r>
            <a:r>
              <a:rPr lang="hu-HU" dirty="0"/>
              <a:t>;</a:t>
            </a:r>
          </a:p>
          <a:p>
            <a:pPr marL="150334" indent="-150334">
              <a:buFont typeface="Arial" panose="020B0604020202020204" pitchFamily="34" charset="0"/>
              <a:buChar char="•"/>
            </a:pPr>
            <a:r>
              <a:rPr lang="en-US" dirty="0"/>
              <a:t>The facilitation of the identification of irregular migrants in view of their readmission by</a:t>
            </a:r>
            <a:r>
              <a:rPr lang="hu-HU" dirty="0"/>
              <a:t> </a:t>
            </a:r>
            <a:r>
              <a:rPr lang="en-US" dirty="0"/>
              <a:t>strengthening third countries' capacity to ensure functioning civil registries and fingerprint or</a:t>
            </a:r>
            <a:r>
              <a:rPr lang="hu-HU" dirty="0"/>
              <a:t> </a:t>
            </a:r>
            <a:r>
              <a:rPr lang="en-US" dirty="0"/>
              <a:t>biometrics </a:t>
            </a:r>
            <a:r>
              <a:rPr lang="en-US" dirty="0" err="1"/>
              <a:t>digitalisation</a:t>
            </a:r>
            <a:r>
              <a:rPr lang="en-US" dirty="0"/>
              <a:t>, as well as capacity building on border and migration management;</a:t>
            </a:r>
            <a:endParaRPr lang="hu-HU" dirty="0"/>
          </a:p>
          <a:p>
            <a:pPr marL="150334" indent="-150334">
              <a:buFont typeface="Arial" panose="020B0604020202020204" pitchFamily="34" charset="0"/>
              <a:buChar char="•"/>
            </a:pPr>
            <a:r>
              <a:rPr lang="en-US" dirty="0"/>
              <a:t>Stepping up Assisted Voluntary Return and Reintegration initiatives on the route to help countries</a:t>
            </a:r>
            <a:r>
              <a:rPr lang="hu-HU" dirty="0"/>
              <a:t> </a:t>
            </a:r>
            <a:r>
              <a:rPr lang="en-US" dirty="0"/>
              <a:t>of transit in returning third country nationals to their countries of origin whenever possible,</a:t>
            </a:r>
            <a:r>
              <a:rPr lang="hu-HU" dirty="0"/>
              <a:t> </a:t>
            </a:r>
            <a:r>
              <a:rPr lang="en-US" dirty="0"/>
              <a:t>including promoting regional cooperation among countries of origin and transit;</a:t>
            </a:r>
            <a:endParaRPr lang="hu-HU" dirty="0"/>
          </a:p>
          <a:p>
            <a:pPr marL="150334" indent="-150334">
              <a:buFont typeface="Arial" panose="020B0604020202020204" pitchFamily="34" charset="0"/>
              <a:buChar char="•"/>
            </a:pPr>
            <a:r>
              <a:rPr lang="en-US" dirty="0"/>
              <a:t> The acceptance by partner countries to use the EU </a:t>
            </a:r>
            <a:r>
              <a:rPr lang="en-US" i="1" dirty="0"/>
              <a:t>laissez-passer </a:t>
            </a:r>
            <a:r>
              <a:rPr lang="en-US" dirty="0"/>
              <a:t>for return operations.</a:t>
            </a:r>
            <a:endParaRPr lang="hu-HU" dirty="0"/>
          </a:p>
        </p:txBody>
      </p:sp>
    </p:spTree>
    <p:extLst>
      <p:ext uri="{BB962C8B-B14F-4D97-AF65-F5344CB8AC3E}">
        <p14:creationId xmlns:p14="http://schemas.microsoft.com/office/powerpoint/2010/main" val="233178679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Diakép helye 1"/>
          <p:cNvSpPr>
            <a:spLocks noGrp="1" noRot="1" noChangeAspect="1" noTextEdit="1"/>
          </p:cNvSpPr>
          <p:nvPr>
            <p:ph type="sldImg"/>
          </p:nvPr>
        </p:nvSpPr>
        <p:spPr bwMode="auto">
          <a:noFill/>
          <a:ln>
            <a:solidFill>
              <a:srgbClr val="000000"/>
            </a:solidFill>
            <a:miter lim="800000"/>
            <a:headEnd/>
            <a:tailEnd/>
          </a:ln>
        </p:spPr>
      </p:sp>
      <p:sp>
        <p:nvSpPr>
          <p:cNvPr id="122883" name="Jegyzetek helye 2"/>
          <p:cNvSpPr>
            <a:spLocks noGrp="1"/>
          </p:cNvSpPr>
          <p:nvPr>
            <p:ph type="body" idx="1"/>
          </p:nvPr>
        </p:nvSpPr>
        <p:spPr bwMode="auto">
          <a:noFill/>
        </p:spPr>
        <p:txBody>
          <a:bodyPr wrap="square" numCol="1" anchor="t" anchorCtr="0" compatLnSpc="1">
            <a:prstTxWarp prst="textNoShape">
              <a:avLst/>
            </a:prstTxWarp>
          </a:bodyPr>
          <a:lstStyle/>
          <a:p>
            <a:endParaRPr lang="en-GB"/>
          </a:p>
        </p:txBody>
      </p:sp>
      <p:sp>
        <p:nvSpPr>
          <p:cNvPr id="4" name="Dia számának helye 3"/>
          <p:cNvSpPr>
            <a:spLocks noGrp="1"/>
          </p:cNvSpPr>
          <p:nvPr>
            <p:ph type="sldNum" sz="quarter" idx="5"/>
          </p:nvPr>
        </p:nvSpPr>
        <p:spPr/>
        <p:txBody>
          <a:bodyPr/>
          <a:lstStyle/>
          <a:p>
            <a:pPr>
              <a:defRPr/>
            </a:pPr>
            <a:fld id="{913FED4E-88FE-4025-BE05-2374EA28E7DD}" type="slidenum">
              <a:rPr lang="en-GB" smtClean="0"/>
              <a:pPr>
                <a:defRPr/>
              </a:pPr>
              <a:t>102</a:t>
            </a:fld>
            <a:endParaRPr lang="en-GB"/>
          </a:p>
        </p:txBody>
      </p:sp>
    </p:spTree>
    <p:extLst>
      <p:ext uri="{BB962C8B-B14F-4D97-AF65-F5344CB8AC3E}">
        <p14:creationId xmlns:p14="http://schemas.microsoft.com/office/powerpoint/2010/main" val="1551906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2048A6C-82A1-4F56-9BC3-E64FC4512271}" type="slidenum">
              <a:rPr lang="hu-HU">
                <a:solidFill>
                  <a:prstClr val="black"/>
                </a:solidFill>
              </a:rPr>
              <a:pPr>
                <a:defRPr/>
              </a:pPr>
              <a:t>12</a:t>
            </a:fld>
            <a:endParaRPr lang="hu-HU">
              <a:solidFill>
                <a:prstClr val="black"/>
              </a:solidFill>
            </a:endParaRPr>
          </a:p>
        </p:txBody>
      </p:sp>
      <p:sp>
        <p:nvSpPr>
          <p:cNvPr id="59395" name="Rectangle 2"/>
          <p:cNvSpPr>
            <a:spLocks noGrp="1" noRot="1" noChangeAspect="1" noChangeArrowheads="1" noTextEdit="1"/>
          </p:cNvSpPr>
          <p:nvPr>
            <p:ph type="sldImg"/>
          </p:nvPr>
        </p:nvSpPr>
        <p:spPr bwMode="auto">
          <a:xfrm>
            <a:off x="933450" y="750888"/>
            <a:ext cx="4999038" cy="3748087"/>
          </a:xfrm>
          <a:noFill/>
          <a:ln>
            <a:solidFill>
              <a:srgbClr val="000000"/>
            </a:solidFill>
            <a:miter lim="800000"/>
            <a:headEnd/>
            <a:tailEnd/>
          </a:ln>
        </p:spPr>
      </p:sp>
      <p:sp>
        <p:nvSpPr>
          <p:cNvPr id="5939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256928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532ACF4-F6A7-4640-8B67-B926D7F97C37}" type="slidenum">
              <a:rPr lang="hu-HU">
                <a:solidFill>
                  <a:prstClr val="black"/>
                </a:solidFill>
              </a:rPr>
              <a:pPr>
                <a:defRPr/>
              </a:pPr>
              <a:t>13</a:t>
            </a:fld>
            <a:endParaRPr lang="hu-HU">
              <a:solidFill>
                <a:prstClr val="black"/>
              </a:solidFill>
            </a:endParaRPr>
          </a:p>
        </p:txBody>
      </p:sp>
      <p:sp>
        <p:nvSpPr>
          <p:cNvPr id="60419" name="Rectangle 2"/>
          <p:cNvSpPr>
            <a:spLocks noGrp="1" noRot="1" noChangeAspect="1" noChangeArrowheads="1" noTextEdit="1"/>
          </p:cNvSpPr>
          <p:nvPr>
            <p:ph type="sldImg"/>
          </p:nvPr>
        </p:nvSpPr>
        <p:spPr bwMode="auto">
          <a:xfrm>
            <a:off x="931863" y="749300"/>
            <a:ext cx="5000625" cy="3749675"/>
          </a:xfrm>
          <a:noFill/>
          <a:ln>
            <a:solidFill>
              <a:srgbClr val="000000"/>
            </a:solidFill>
            <a:miter lim="800000"/>
            <a:headEnd/>
            <a:tailEnd/>
          </a:ln>
        </p:spPr>
      </p:sp>
      <p:sp>
        <p:nvSpPr>
          <p:cNvPr id="60420" name="Rectangle 3"/>
          <p:cNvSpPr>
            <a:spLocks noGrp="1" noChangeArrowheads="1"/>
          </p:cNvSpPr>
          <p:nvPr>
            <p:ph type="body" idx="1"/>
          </p:nvPr>
        </p:nvSpPr>
        <p:spPr bwMode="auto">
          <a:xfrm>
            <a:off x="915247" y="4748292"/>
            <a:ext cx="5033857" cy="4497535"/>
          </a:xfrm>
          <a:noFill/>
        </p:spPr>
        <p:txBody>
          <a:bodyPr wrap="square" numCol="1" anchor="t" anchorCtr="0" compatLnSpc="1">
            <a:prstTxWarp prst="textNoShape">
              <a:avLst/>
            </a:prstTxWarp>
          </a:bodyPr>
          <a:lstStyle/>
          <a:p>
            <a:endParaRPr lang="en-GB"/>
          </a:p>
        </p:txBody>
      </p:sp>
    </p:spTree>
    <p:extLst>
      <p:ext uri="{BB962C8B-B14F-4D97-AF65-F5344CB8AC3E}">
        <p14:creationId xmlns:p14="http://schemas.microsoft.com/office/powerpoint/2010/main" val="531412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hasCustomPrompt="1"/>
          </p:nvPr>
        </p:nvSpPr>
        <p:spPr>
          <a:xfrm>
            <a:off x="642910" y="1357298"/>
            <a:ext cx="7772400" cy="1567646"/>
          </a:xfrm>
          <a:solidFill>
            <a:schemeClr val="bg1">
              <a:lumMod val="95000"/>
              <a:alpha val="20000"/>
            </a:schemeClr>
          </a:solidFill>
          <a:ln>
            <a:solidFill>
              <a:srgbClr val="C00000"/>
            </a:solidFill>
          </a:ln>
        </p:spPr>
        <p:txBody>
          <a:bodyPr>
            <a:normAutofit/>
          </a:bodyPr>
          <a:lstStyle>
            <a:lvl1pPr>
              <a:defRPr sz="4800" b="1">
                <a:solidFill>
                  <a:srgbClr val="701E0E"/>
                </a:solidFill>
                <a:latin typeface="Calibri" panose="020F0502020204030204" pitchFamily="34" charset="0"/>
              </a:defRPr>
            </a:lvl1pPr>
          </a:lstStyle>
          <a:p>
            <a:r>
              <a:rPr lang="hu-HU"/>
              <a:t>MINTACÍM SZERKESZTÉSE</a:t>
            </a:r>
            <a:endParaRPr lang="en-GB"/>
          </a:p>
        </p:txBody>
      </p:sp>
      <p:sp>
        <p:nvSpPr>
          <p:cNvPr id="3" name="Alcím 2"/>
          <p:cNvSpPr>
            <a:spLocks noGrp="1"/>
          </p:cNvSpPr>
          <p:nvPr>
            <p:ph type="subTitle" idx="1"/>
          </p:nvPr>
        </p:nvSpPr>
        <p:spPr>
          <a:xfrm>
            <a:off x="1371600" y="3886200"/>
            <a:ext cx="6400800" cy="1752600"/>
          </a:xfrm>
          <a:solidFill>
            <a:schemeClr val="bg2"/>
          </a:solidFill>
          <a:ln>
            <a:solidFill>
              <a:srgbClr val="C00000"/>
            </a:solidFill>
          </a:ln>
        </p:spPr>
        <p:txBody>
          <a:bodyPr/>
          <a:lstStyle>
            <a:lvl1pPr marL="0" indent="0" algn="ctr">
              <a:buNone/>
              <a:defRPr b="1">
                <a:solidFill>
                  <a:srgbClr val="4D4D4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hu-HU"/>
          </a:p>
          <a:p>
            <a:r>
              <a:rPr lang="hu-HU"/>
              <a:t>Alcím mintájának szerkesztése</a:t>
            </a:r>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lvl1pPr>
              <a:defRPr/>
            </a:lvl1pPr>
          </a:lstStyle>
          <a:p>
            <a:r>
              <a:rPr lang="hu-HU"/>
              <a:t>Mintacím szerkesztése</a:t>
            </a:r>
            <a:endParaRPr lang="en-GB"/>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GB"/>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GB"/>
          </a:p>
        </p:txBody>
      </p:sp>
    </p:spTree>
    <p:extLst>
      <p:ext uri="{BB962C8B-B14F-4D97-AF65-F5344CB8AC3E}">
        <p14:creationId xmlns:p14="http://schemas.microsoft.com/office/powerpoint/2010/main" val="2619000895"/>
      </p:ext>
    </p:extLst>
  </p:cSld>
  <p:clrMapOvr>
    <a:masterClrMapping/>
  </p:clrMapOvr>
  <p:transition>
    <p:pull dir="rd"/>
  </p:transition>
  <p:hf sldNum="0"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endParaRPr lang="en-GB"/>
          </a:p>
        </p:txBody>
      </p:sp>
    </p:spTree>
    <p:extLst>
      <p:ext uri="{BB962C8B-B14F-4D97-AF65-F5344CB8AC3E}">
        <p14:creationId xmlns:p14="http://schemas.microsoft.com/office/powerpoint/2010/main" val="3413901691"/>
      </p:ext>
    </p:extLst>
  </p:cSld>
  <p:clrMapOvr>
    <a:masterClrMapping/>
  </p:clrMapOvr>
  <p:transition>
    <p:pull dir="rd"/>
  </p:transition>
  <p:hf sldNum="0"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838237"/>
      </p:ext>
    </p:extLst>
  </p:cSld>
  <p:clrMapOvr>
    <a:masterClrMapping/>
  </p:clrMapOvr>
  <p:transition>
    <p:pull dir="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2 tartalomrész">
    <p:spTree>
      <p:nvGrpSpPr>
        <p:cNvPr id="1" name=""/>
        <p:cNvGrpSpPr/>
        <p:nvPr/>
      </p:nvGrpSpPr>
      <p:grpSpPr>
        <a:xfrm>
          <a:off x="0" y="0"/>
          <a:ext cx="0" cy="0"/>
          <a:chOff x="0" y="0"/>
          <a:chExt cx="0" cy="0"/>
        </a:xfrm>
      </p:grpSpPr>
      <p:sp>
        <p:nvSpPr>
          <p:cNvPr id="3" name="Tartalom helye 2"/>
          <p:cNvSpPr>
            <a:spLocks noGrp="1"/>
          </p:cNvSpPr>
          <p:nvPr>
            <p:ph sz="half" idx="1"/>
          </p:nvPr>
        </p:nvSpPr>
        <p:spPr>
          <a:xfrm>
            <a:off x="685800" y="838200"/>
            <a:ext cx="3810000" cy="5662634"/>
          </a:xfrm>
          <a:solidFill>
            <a:schemeClr val="bg1">
              <a:lumMod val="20000"/>
              <a:lumOff val="80000"/>
              <a:alpha val="11000"/>
            </a:schemeClr>
          </a:solidFill>
          <a:ln>
            <a:solidFill>
              <a:srgbClr val="002060"/>
            </a:solidFill>
          </a:ln>
        </p:spPr>
        <p:txBody>
          <a:bodyPr/>
          <a:lstStyle>
            <a:lvl1pPr>
              <a:defRPr sz="2800">
                <a:solidFill>
                  <a:schemeClr val="bg2"/>
                </a:solidFill>
                <a:latin typeface="Calibri" panose="020F0502020204030204" pitchFamily="34" charset="0"/>
                <a:cs typeface="Calibri" panose="020F0502020204030204" pitchFamily="34" charset="0"/>
              </a:defRPr>
            </a:lvl1pPr>
            <a:lvl2pPr>
              <a:defRPr sz="2400">
                <a:solidFill>
                  <a:schemeClr val="bg2"/>
                </a:solidFill>
                <a:latin typeface="Calibri" panose="020F0502020204030204" pitchFamily="34" charset="0"/>
                <a:cs typeface="Calibri" panose="020F0502020204030204" pitchFamily="34" charset="0"/>
              </a:defRPr>
            </a:lvl2pPr>
            <a:lvl3pPr>
              <a:defRPr sz="2000">
                <a:solidFill>
                  <a:schemeClr val="bg2"/>
                </a:solidFill>
                <a:latin typeface="Calibri" panose="020F0502020204030204" pitchFamily="34" charset="0"/>
                <a:cs typeface="Calibri" panose="020F0502020204030204" pitchFamily="34" charset="0"/>
              </a:defRPr>
            </a:lvl3pPr>
            <a:lvl4pPr>
              <a:defRPr sz="1800">
                <a:solidFill>
                  <a:schemeClr val="bg2"/>
                </a:solidFill>
                <a:latin typeface="Calibri" panose="020F0502020204030204" pitchFamily="34" charset="0"/>
                <a:cs typeface="Calibri" panose="020F0502020204030204" pitchFamily="34" charset="0"/>
              </a:defRPr>
            </a:lvl4pPr>
            <a:lvl5pPr>
              <a:defRPr sz="1800">
                <a:solidFill>
                  <a:schemeClr val="bg2"/>
                </a:solidFill>
                <a:latin typeface="Calibri" panose="020F0502020204030204" pitchFamily="34" charset="0"/>
                <a:cs typeface="Calibri" panose="020F0502020204030204" pitchFamily="34" charset="0"/>
              </a:defRPr>
            </a:lvl5pPr>
            <a:lvl6pPr>
              <a:defRPr sz="1800"/>
            </a:lvl6pPr>
            <a:lvl7pPr>
              <a:defRPr sz="1800"/>
            </a:lvl7pPr>
            <a:lvl8pPr>
              <a:defRPr sz="1800"/>
            </a:lvl8pPr>
            <a:lvl9pPr>
              <a:defRPr sz="1800"/>
            </a:lvl9p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
        <p:nvSpPr>
          <p:cNvPr id="4" name="Tartalom helye 3"/>
          <p:cNvSpPr>
            <a:spLocks noGrp="1"/>
          </p:cNvSpPr>
          <p:nvPr>
            <p:ph sz="half" idx="2"/>
          </p:nvPr>
        </p:nvSpPr>
        <p:spPr>
          <a:xfrm>
            <a:off x="4648200" y="838200"/>
            <a:ext cx="3810000" cy="5662634"/>
          </a:xfrm>
          <a:solidFill>
            <a:schemeClr val="bg1">
              <a:lumMod val="20000"/>
              <a:lumOff val="80000"/>
              <a:alpha val="9000"/>
            </a:schemeClr>
          </a:solidFill>
          <a:ln>
            <a:solidFill>
              <a:srgbClr val="002060"/>
            </a:solidFill>
          </a:ln>
        </p:spPr>
        <p:txBody>
          <a:bodyPr/>
          <a:lstStyle>
            <a:lvl1pPr>
              <a:defRPr sz="2800">
                <a:solidFill>
                  <a:schemeClr val="bg2"/>
                </a:solidFill>
                <a:latin typeface="Calibri" panose="020F0502020204030204" pitchFamily="34" charset="0"/>
                <a:cs typeface="Calibri" panose="020F0502020204030204" pitchFamily="34" charset="0"/>
              </a:defRPr>
            </a:lvl1pPr>
            <a:lvl2pPr>
              <a:defRPr sz="2400">
                <a:solidFill>
                  <a:schemeClr val="bg2"/>
                </a:solidFill>
                <a:latin typeface="Calibri" panose="020F0502020204030204" pitchFamily="34" charset="0"/>
                <a:cs typeface="Calibri" panose="020F0502020204030204" pitchFamily="34" charset="0"/>
              </a:defRPr>
            </a:lvl2pPr>
            <a:lvl3pPr>
              <a:defRPr sz="2000">
                <a:solidFill>
                  <a:schemeClr val="bg2"/>
                </a:solidFill>
                <a:latin typeface="Calibri" panose="020F0502020204030204" pitchFamily="34" charset="0"/>
                <a:cs typeface="Calibri" panose="020F0502020204030204" pitchFamily="34" charset="0"/>
              </a:defRPr>
            </a:lvl3pPr>
            <a:lvl4pPr>
              <a:defRPr sz="1800">
                <a:solidFill>
                  <a:schemeClr val="bg2"/>
                </a:solidFill>
                <a:latin typeface="Calibri" panose="020F0502020204030204" pitchFamily="34" charset="0"/>
                <a:cs typeface="Calibri" panose="020F0502020204030204" pitchFamily="34" charset="0"/>
              </a:defRPr>
            </a:lvl4pPr>
            <a:lvl5pPr>
              <a:defRPr sz="1800">
                <a:solidFill>
                  <a:schemeClr val="bg2"/>
                </a:solidFill>
                <a:latin typeface="Calibri" panose="020F0502020204030204" pitchFamily="34" charset="0"/>
                <a:cs typeface="Calibri" panose="020F0502020204030204" pitchFamily="34" charset="0"/>
              </a:defRPr>
            </a:lvl5pPr>
            <a:lvl6pPr>
              <a:defRPr sz="1800"/>
            </a:lvl6pPr>
            <a:lvl7pPr>
              <a:defRPr sz="1800"/>
            </a:lvl7pPr>
            <a:lvl8pPr>
              <a:defRPr sz="1800"/>
            </a:lvl8pPr>
            <a:lvl9pPr>
              <a:defRPr sz="1800"/>
            </a:lvl9p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
        <p:nvSpPr>
          <p:cNvPr id="5" name="Cím 1"/>
          <p:cNvSpPr>
            <a:spLocks noGrp="1"/>
          </p:cNvSpPr>
          <p:nvPr>
            <p:ph type="title" hasCustomPrompt="1"/>
          </p:nvPr>
        </p:nvSpPr>
        <p:spPr>
          <a:xfrm>
            <a:off x="685800" y="228600"/>
            <a:ext cx="7772400" cy="457200"/>
          </a:xfrm>
          <a:solidFill>
            <a:schemeClr val="bg1">
              <a:lumMod val="20000"/>
              <a:lumOff val="80000"/>
              <a:alpha val="55000"/>
            </a:schemeClr>
          </a:solidFill>
          <a:ln>
            <a:solidFill>
              <a:srgbClr val="C00000"/>
            </a:solidFill>
          </a:ln>
        </p:spPr>
        <p:txBody>
          <a:bodyPr/>
          <a:lstStyle>
            <a:lvl1pPr>
              <a:defRPr sz="2400">
                <a:solidFill>
                  <a:srgbClr val="540000"/>
                </a:solidFill>
                <a:effectLst>
                  <a:outerShdw blurRad="38100" dist="38100" dir="2700000" algn="tl">
                    <a:srgbClr val="000000">
                      <a:alpha val="43137"/>
                    </a:srgbClr>
                  </a:outerShdw>
                </a:effectLst>
              </a:defRPr>
            </a:lvl1pPr>
          </a:lstStyle>
          <a:p>
            <a:r>
              <a:rPr lang="hu-HU" dirty="0"/>
              <a:t>MINTACÍM SZERKESZTÉSE</a:t>
            </a:r>
          </a:p>
        </p:txBody>
      </p:sp>
    </p:spTree>
    <p:extLst>
      <p:ext uri="{BB962C8B-B14F-4D97-AF65-F5344CB8AC3E}">
        <p14:creationId xmlns:p14="http://schemas.microsoft.com/office/powerpoint/2010/main" val="11549312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endParaRPr lang="en-GB"/>
          </a:p>
        </p:txBody>
      </p:sp>
      <p:sp>
        <p:nvSpPr>
          <p:cNvPr id="3" name="Tartalom helye 2"/>
          <p:cNvSpPr>
            <a:spLocks noGrp="1"/>
          </p:cNvSpPr>
          <p:nvPr>
            <p:ph sz="half" idx="1"/>
          </p:nvPr>
        </p:nvSpPr>
        <p:spPr>
          <a:xfrm>
            <a:off x="685800" y="838200"/>
            <a:ext cx="3810000" cy="601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GB"/>
          </a:p>
        </p:txBody>
      </p:sp>
      <p:sp>
        <p:nvSpPr>
          <p:cNvPr id="4" name="Tartalom helye 3"/>
          <p:cNvSpPr>
            <a:spLocks noGrp="1"/>
          </p:cNvSpPr>
          <p:nvPr>
            <p:ph sz="half" idx="2"/>
          </p:nvPr>
        </p:nvSpPr>
        <p:spPr>
          <a:xfrm>
            <a:off x="4648200" y="838200"/>
            <a:ext cx="3810000" cy="601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GB"/>
          </a:p>
        </p:txBody>
      </p:sp>
    </p:spTree>
    <p:extLst>
      <p:ext uri="{BB962C8B-B14F-4D97-AF65-F5344CB8AC3E}">
        <p14:creationId xmlns:p14="http://schemas.microsoft.com/office/powerpoint/2010/main" val="4255346206"/>
      </p:ext>
    </p:extLst>
  </p:cSld>
  <p:clrMapOvr>
    <a:masterClrMapping/>
  </p:clrMapOvr>
  <p:transition>
    <p:pull dir="rd"/>
  </p:transition>
  <p:hf sldNum="0"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42910" y="1357298"/>
            <a:ext cx="7772400" cy="1470025"/>
          </a:xfrm>
          <a:solidFill>
            <a:schemeClr val="bg1">
              <a:lumMod val="95000"/>
            </a:schemeClr>
          </a:solidFill>
          <a:ln>
            <a:solidFill>
              <a:srgbClr val="5C0000"/>
            </a:solidFill>
          </a:ln>
        </p:spPr>
        <p:txBody>
          <a:bodyPr>
            <a:normAutofit/>
          </a:bodyPr>
          <a:lstStyle>
            <a:lvl1pPr>
              <a:defRPr sz="4800" b="1">
                <a:solidFill>
                  <a:srgbClr val="5C0000"/>
                </a:solidFill>
                <a:latin typeface="Georgia" pitchFamily="18" charset="0"/>
              </a:defRPr>
            </a:lvl1pPr>
          </a:lstStyle>
          <a:p>
            <a:r>
              <a:rPr lang="hu-HU" dirty="0"/>
              <a:t>Mintacím szerkesztése</a:t>
            </a:r>
            <a:endParaRPr lang="en-GB" dirty="0"/>
          </a:p>
        </p:txBody>
      </p:sp>
      <p:sp>
        <p:nvSpPr>
          <p:cNvPr id="3" name="Alcím 2"/>
          <p:cNvSpPr>
            <a:spLocks noGrp="1"/>
          </p:cNvSpPr>
          <p:nvPr>
            <p:ph type="subTitle" idx="1"/>
          </p:nvPr>
        </p:nvSpPr>
        <p:spPr>
          <a:xfrm>
            <a:off x="1371600" y="3886200"/>
            <a:ext cx="6400800" cy="1752600"/>
          </a:xfrm>
          <a:solidFill>
            <a:schemeClr val="bg1">
              <a:lumMod val="85000"/>
            </a:schemeClr>
          </a:solidFill>
          <a:ln>
            <a:solidFill>
              <a:schemeClr val="tx1"/>
            </a:solidFill>
          </a:ln>
        </p:spPr>
        <p:txBody>
          <a:bodyPr/>
          <a:lstStyle>
            <a:lvl1pPr marL="0" indent="0" algn="ctr">
              <a:buNone/>
              <a:defRPr b="1">
                <a:solidFill>
                  <a:srgbClr val="4D4D4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hu-HU" dirty="0"/>
          </a:p>
          <a:p>
            <a:r>
              <a:rPr lang="hu-HU" dirty="0"/>
              <a:t>Alcím mintájának szerkesztése</a:t>
            </a:r>
            <a:endParaRPr lang="en-GB" dirty="0"/>
          </a:p>
        </p:txBody>
      </p:sp>
      <p:sp>
        <p:nvSpPr>
          <p:cNvPr id="4" name="Dátum helye 3"/>
          <p:cNvSpPr>
            <a:spLocks noGrp="1"/>
          </p:cNvSpPr>
          <p:nvPr>
            <p:ph type="dt" sz="half" idx="10"/>
          </p:nvPr>
        </p:nvSpPr>
        <p:spPr>
          <a:xfrm>
            <a:off x="0" y="6572250"/>
            <a:ext cx="2133600" cy="285750"/>
          </a:xfrm>
          <a:prstGeom prst="rect">
            <a:avLst/>
          </a:prstGeom>
          <a:solidFill>
            <a:srgbClr val="002060"/>
          </a:solidFill>
        </p:spPr>
        <p:txBody>
          <a:bodyPr vert="horz" lIns="91440" tIns="45720" rIns="91440" bIns="45720" rtlCol="0" anchor="ctr"/>
          <a:lstStyle>
            <a:lvl1pPr algn="l" eaLnBrk="0" fontAlgn="auto" hangingPunct="0">
              <a:spcBef>
                <a:spcPts val="0"/>
              </a:spcBef>
              <a:spcAft>
                <a:spcPts val="0"/>
              </a:spcAft>
              <a:defRPr sz="1200">
                <a:solidFill>
                  <a:srgbClr val="FFC44F"/>
                </a:solidFill>
                <a:latin typeface="+mn-lt"/>
                <a:cs typeface="+mn-cs"/>
              </a:defRPr>
            </a:lvl1pPr>
          </a:lstStyle>
          <a:p>
            <a:pPr>
              <a:defRPr/>
            </a:pPr>
            <a:r>
              <a:rPr lang="hu-HU"/>
              <a:t>Presentation by Boldizsár Nagy</a:t>
            </a:r>
            <a:endParaRPr lang="en-GB"/>
          </a:p>
        </p:txBody>
      </p:sp>
    </p:spTree>
    <p:extLst>
      <p:ext uri="{BB962C8B-B14F-4D97-AF65-F5344CB8AC3E}">
        <p14:creationId xmlns:p14="http://schemas.microsoft.com/office/powerpoint/2010/main" val="7628383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endParaRPr lang="en-GB"/>
          </a:p>
        </p:txBody>
      </p:sp>
      <p:sp>
        <p:nvSpPr>
          <p:cNvPr id="3" name="Tartalom helye 2"/>
          <p:cNvSpPr>
            <a:spLocks noGrp="1"/>
          </p:cNvSpPr>
          <p:nvPr>
            <p:ph sz="half" idx="1"/>
          </p:nvPr>
        </p:nvSpPr>
        <p:spPr>
          <a:xfrm>
            <a:off x="457200" y="1600200"/>
            <a:ext cx="4038600" cy="4525963"/>
          </a:xfrm>
          <a:solidFill>
            <a:schemeClr val="bg1">
              <a:lumMod val="95000"/>
              <a:alpha val="50000"/>
            </a:schemeClr>
          </a:solid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GB"/>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GB"/>
          </a:p>
        </p:txBody>
      </p:sp>
      <p:sp>
        <p:nvSpPr>
          <p:cNvPr id="5" name="Dátum helye 3"/>
          <p:cNvSpPr>
            <a:spLocks noGrp="1"/>
          </p:cNvSpPr>
          <p:nvPr>
            <p:ph type="dt" sz="half" idx="10"/>
          </p:nvPr>
        </p:nvSpPr>
        <p:spPr>
          <a:xfrm>
            <a:off x="0" y="6572250"/>
            <a:ext cx="2133600" cy="285750"/>
          </a:xfrm>
          <a:prstGeom prst="rect">
            <a:avLst/>
          </a:prstGeom>
          <a:solidFill>
            <a:srgbClr val="002060"/>
          </a:solidFill>
        </p:spPr>
        <p:txBody>
          <a:bodyPr vert="horz" lIns="91440" tIns="45720" rIns="91440" bIns="45720" rtlCol="0" anchor="ctr"/>
          <a:lstStyle>
            <a:lvl1pPr algn="l" eaLnBrk="0" fontAlgn="auto" hangingPunct="0">
              <a:spcBef>
                <a:spcPts val="0"/>
              </a:spcBef>
              <a:spcAft>
                <a:spcPts val="0"/>
              </a:spcAft>
              <a:defRPr sz="1200">
                <a:solidFill>
                  <a:srgbClr val="FFC44F"/>
                </a:solidFill>
                <a:latin typeface="+mn-lt"/>
                <a:cs typeface="+mn-cs"/>
              </a:defRPr>
            </a:lvl1pPr>
          </a:lstStyle>
          <a:p>
            <a:pPr>
              <a:defRPr/>
            </a:pPr>
            <a:r>
              <a:rPr lang="hu-HU"/>
              <a:t>Presentation by Boldizsár Nagy</a:t>
            </a:r>
            <a:endParaRPr lang="en-GB"/>
          </a:p>
        </p:txBody>
      </p:sp>
    </p:spTree>
    <p:extLst>
      <p:ext uri="{BB962C8B-B14F-4D97-AF65-F5344CB8AC3E}">
        <p14:creationId xmlns:p14="http://schemas.microsoft.com/office/powerpoint/2010/main" val="31808447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ím és tartalom">
    <p:spTree>
      <p:nvGrpSpPr>
        <p:cNvPr id="1" name=""/>
        <p:cNvGrpSpPr/>
        <p:nvPr/>
      </p:nvGrpSpPr>
      <p:grpSpPr>
        <a:xfrm>
          <a:off x="0" y="0"/>
          <a:ext cx="0" cy="0"/>
          <a:chOff x="0" y="0"/>
          <a:chExt cx="0" cy="0"/>
        </a:xfrm>
      </p:grpSpPr>
      <p:sp>
        <p:nvSpPr>
          <p:cNvPr id="3" name="Tartalom helye 2"/>
          <p:cNvSpPr>
            <a:spLocks noGrp="1"/>
          </p:cNvSpPr>
          <p:nvPr>
            <p:ph idx="1"/>
          </p:nvPr>
        </p:nvSpPr>
        <p:spPr>
          <a:xfrm>
            <a:off x="457200" y="857232"/>
            <a:ext cx="8229600" cy="5500726"/>
          </a:xfrm>
          <a:solidFill>
            <a:schemeClr val="bg1">
              <a:lumMod val="95000"/>
              <a:alpha val="50000"/>
            </a:schemeClr>
          </a:solidFill>
          <a:ln>
            <a:solidFill>
              <a:srgbClr val="002060"/>
            </a:solidFill>
          </a:ln>
        </p:spPr>
        <p:txBody>
          <a:bodyPr>
            <a:normAutofit/>
          </a:bodyPr>
          <a:lstStyle>
            <a:lvl1pPr>
              <a:defRPr sz="2400">
                <a:solidFill>
                  <a:schemeClr val="tx1"/>
                </a:solidFill>
              </a:defRPr>
            </a:lvl1pPr>
            <a:lvl2pPr>
              <a:defRPr sz="2400">
                <a:solidFill>
                  <a:schemeClr val="tx1"/>
                </a:solidFill>
              </a:defRPr>
            </a:lvl2pPr>
            <a:lvl3pPr>
              <a:defRPr sz="2400">
                <a:solidFill>
                  <a:schemeClr val="tx1"/>
                </a:solidFill>
              </a:defRPr>
            </a:lvl3pPr>
            <a:lvl4pPr>
              <a:defRPr sz="1800">
                <a:solidFill>
                  <a:schemeClr val="tx1"/>
                </a:solidFill>
              </a:defRPr>
            </a:lvl4pPr>
            <a:lvl5pPr>
              <a:defRPr sz="1800">
                <a:solidFill>
                  <a:schemeClr val="tx1"/>
                </a:solidFill>
              </a:defRPr>
            </a:lvl5p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endParaRPr lang="en-GB" dirty="0"/>
          </a:p>
        </p:txBody>
      </p:sp>
      <p:sp>
        <p:nvSpPr>
          <p:cNvPr id="6" name="Cím 5"/>
          <p:cNvSpPr>
            <a:spLocks noGrp="1"/>
          </p:cNvSpPr>
          <p:nvPr>
            <p:ph type="title"/>
          </p:nvPr>
        </p:nvSpPr>
        <p:spPr/>
        <p:txBody>
          <a:bodyPr/>
          <a:lstStyle>
            <a:lvl1pPr>
              <a:defRPr>
                <a:latin typeface="Arial" pitchFamily="34" charset="0"/>
                <a:cs typeface="Arial" pitchFamily="34" charset="0"/>
              </a:defRPr>
            </a:lvl1pPr>
          </a:lstStyle>
          <a:p>
            <a:r>
              <a:rPr lang="hu-HU"/>
              <a:t>Mintacím szerkesztése</a:t>
            </a:r>
          </a:p>
        </p:txBody>
      </p:sp>
      <p:sp>
        <p:nvSpPr>
          <p:cNvPr id="4" name="Dátum helye 3"/>
          <p:cNvSpPr>
            <a:spLocks noGrp="1"/>
          </p:cNvSpPr>
          <p:nvPr>
            <p:ph type="dt" sz="half" idx="10"/>
          </p:nvPr>
        </p:nvSpPr>
        <p:spPr>
          <a:xfrm>
            <a:off x="0" y="6572250"/>
            <a:ext cx="2133600" cy="285750"/>
          </a:xfrm>
          <a:prstGeom prst="rect">
            <a:avLst/>
          </a:prstGeom>
          <a:solidFill>
            <a:srgbClr val="002060"/>
          </a:solidFill>
        </p:spPr>
        <p:txBody>
          <a:bodyPr vert="horz" lIns="91440" tIns="45720" rIns="91440" bIns="45720" rtlCol="0" anchor="ctr"/>
          <a:lstStyle>
            <a:lvl1pPr algn="l" eaLnBrk="0" fontAlgn="auto" hangingPunct="0">
              <a:spcBef>
                <a:spcPts val="0"/>
              </a:spcBef>
              <a:spcAft>
                <a:spcPts val="0"/>
              </a:spcAft>
              <a:defRPr sz="1200">
                <a:solidFill>
                  <a:srgbClr val="FFC44F"/>
                </a:solidFill>
                <a:latin typeface="+mn-lt"/>
                <a:cs typeface="+mn-cs"/>
              </a:defRPr>
            </a:lvl1pPr>
          </a:lstStyle>
          <a:p>
            <a:pPr>
              <a:defRPr/>
            </a:pPr>
            <a:r>
              <a:rPr lang="hu-HU"/>
              <a:t>Presentation by Boldizsár Nagy</a:t>
            </a:r>
            <a:endParaRPr lang="en-GB"/>
          </a:p>
        </p:txBody>
      </p:sp>
    </p:spTree>
    <p:extLst>
      <p:ext uri="{BB962C8B-B14F-4D97-AF65-F5344CB8AC3E}">
        <p14:creationId xmlns:p14="http://schemas.microsoft.com/office/powerpoint/2010/main" val="3122875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hasCustomPrompt="1"/>
          </p:nvPr>
        </p:nvSpPr>
        <p:spPr>
          <a:xfrm>
            <a:off x="500034" y="285728"/>
            <a:ext cx="8229600" cy="857256"/>
          </a:xfrm>
          <a:solidFill>
            <a:schemeClr val="bg1">
              <a:lumMod val="95000"/>
              <a:alpha val="3000"/>
            </a:schemeClr>
          </a:solidFill>
          <a:ln>
            <a:solidFill>
              <a:srgbClr val="C00000"/>
            </a:solidFill>
          </a:ln>
        </p:spPr>
        <p:txBody>
          <a:bodyPr>
            <a:normAutofit/>
          </a:bodyPr>
          <a:lstStyle>
            <a:lvl1pPr>
              <a:defRPr sz="3200" b="0">
                <a:solidFill>
                  <a:srgbClr val="701E0E"/>
                </a:solidFill>
                <a:latin typeface="+mn-lt"/>
              </a:defRPr>
            </a:lvl1pPr>
          </a:lstStyle>
          <a:p>
            <a:r>
              <a:rPr lang="hu-HU"/>
              <a:t>MINTACÍM SZERKESZTÉSE</a:t>
            </a:r>
            <a:endParaRPr lang="en-GB"/>
          </a:p>
        </p:txBody>
      </p:sp>
      <p:sp>
        <p:nvSpPr>
          <p:cNvPr id="3" name="Tartalom helye 2"/>
          <p:cNvSpPr>
            <a:spLocks noGrp="1"/>
          </p:cNvSpPr>
          <p:nvPr>
            <p:ph sz="half" idx="1"/>
          </p:nvPr>
        </p:nvSpPr>
        <p:spPr>
          <a:xfrm>
            <a:off x="457200" y="1600200"/>
            <a:ext cx="4038600" cy="4525963"/>
          </a:xfrm>
          <a:solidFill>
            <a:schemeClr val="bg1">
              <a:lumMod val="95000"/>
              <a:alpha val="8000"/>
            </a:schemeClr>
          </a:solidFill>
          <a:ln>
            <a:solidFill>
              <a:srgbClr val="004568"/>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GB"/>
          </a:p>
        </p:txBody>
      </p:sp>
      <p:sp>
        <p:nvSpPr>
          <p:cNvPr id="4" name="Tartalom helye 3"/>
          <p:cNvSpPr>
            <a:spLocks noGrp="1"/>
          </p:cNvSpPr>
          <p:nvPr>
            <p:ph sz="half" idx="2"/>
          </p:nvPr>
        </p:nvSpPr>
        <p:spPr>
          <a:xfrm>
            <a:off x="4648200" y="1600200"/>
            <a:ext cx="4038600" cy="4525963"/>
          </a:xfrm>
          <a:solidFill>
            <a:schemeClr val="bg1">
              <a:lumMod val="95000"/>
              <a:alpha val="19000"/>
            </a:schemeClr>
          </a:solidFill>
          <a:ln>
            <a:solidFill>
              <a:srgbClr val="004568"/>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GB"/>
          </a:p>
        </p:txBody>
      </p:sp>
      <p:sp>
        <p:nvSpPr>
          <p:cNvPr id="6" name="Dátum helye 3">
            <a:extLst>
              <a:ext uri="{FF2B5EF4-FFF2-40B4-BE49-F238E27FC236}">
                <a16:creationId xmlns:a16="http://schemas.microsoft.com/office/drawing/2014/main" xmlns="" id="{EA330C19-141D-4274-933A-D108D7241284}"/>
              </a:ext>
            </a:extLst>
          </p:cNvPr>
          <p:cNvSpPr>
            <a:spLocks noGrp="1"/>
          </p:cNvSpPr>
          <p:nvPr>
            <p:ph type="dt" sz="half" idx="10"/>
          </p:nvPr>
        </p:nvSpPr>
        <p:spPr>
          <a:xfrm>
            <a:off x="0" y="6669360"/>
            <a:ext cx="2133600" cy="188640"/>
          </a:xfrm>
          <a:prstGeom prst="rect">
            <a:avLst/>
          </a:prstGeom>
          <a:solidFill>
            <a:schemeClr val="bg1">
              <a:lumMod val="75000"/>
            </a:schemeClr>
          </a:solidFill>
          <a:ln>
            <a:solidFill>
              <a:schemeClr val="bg2">
                <a:lumMod val="25000"/>
              </a:schemeClr>
            </a:solidFill>
          </a:ln>
        </p:spPr>
        <p:txBody>
          <a:bodyPr vert="horz" lIns="91440" tIns="45720" rIns="91440" bIns="45720" rtlCol="0" anchor="ctr"/>
          <a:lstStyle>
            <a:lvl1pPr algn="l" fontAlgn="auto">
              <a:spcBef>
                <a:spcPts val="0"/>
              </a:spcBef>
              <a:spcAft>
                <a:spcPts val="0"/>
              </a:spcAft>
              <a:defRPr sz="1200">
                <a:solidFill>
                  <a:schemeClr val="bg1"/>
                </a:solidFill>
                <a:latin typeface="+mn-lt"/>
                <a:cs typeface="+mn-cs"/>
              </a:defRPr>
            </a:lvl1pPr>
          </a:lstStyle>
          <a:p>
            <a:pPr>
              <a:defRPr/>
            </a:pPr>
            <a:r>
              <a:rPr lang="hu-HU"/>
              <a:t>Presentation by Boldizsár Nagy</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439718"/>
          </a:xfrm>
          <a:solidFill>
            <a:schemeClr val="bg1">
              <a:lumMod val="95000"/>
              <a:alpha val="50000"/>
            </a:schemeClr>
          </a:solidFill>
          <a:ln>
            <a:solidFill>
              <a:srgbClr val="A80000"/>
            </a:solidFill>
          </a:ln>
        </p:spPr>
        <p:txBody>
          <a:bodyPr>
            <a:noAutofit/>
          </a:bodyPr>
          <a:lstStyle>
            <a:lvl1pPr>
              <a:defRPr sz="3200" b="0" cap="small" baseline="0">
                <a:solidFill>
                  <a:srgbClr val="701E0E"/>
                </a:solidFill>
                <a:effectLst/>
                <a:latin typeface="+mn-lt"/>
              </a:defRPr>
            </a:lvl1pPr>
          </a:lstStyle>
          <a:p>
            <a:r>
              <a:rPr lang="hu-HU"/>
              <a:t>Mintacím szerkesztése</a:t>
            </a:r>
            <a:endParaRPr lang="en-GB"/>
          </a:p>
        </p:txBody>
      </p:sp>
      <p:sp>
        <p:nvSpPr>
          <p:cNvPr id="3" name="Tartalom helye 2"/>
          <p:cNvSpPr>
            <a:spLocks noGrp="1"/>
          </p:cNvSpPr>
          <p:nvPr>
            <p:ph idx="1"/>
          </p:nvPr>
        </p:nvSpPr>
        <p:spPr>
          <a:xfrm>
            <a:off x="457200" y="857232"/>
            <a:ext cx="8229600" cy="5500726"/>
          </a:xfrm>
          <a:solidFill>
            <a:schemeClr val="bg1">
              <a:lumMod val="95000"/>
              <a:alpha val="32000"/>
            </a:schemeClr>
          </a:solidFill>
          <a:ln>
            <a:solidFill>
              <a:srgbClr val="002060"/>
            </a:solidFill>
          </a:ln>
        </p:spPr>
        <p:txBody>
          <a:bodyPr>
            <a:normAutofit/>
          </a:bodyPr>
          <a:lstStyle>
            <a:lvl1pPr>
              <a:buFontTx/>
              <a:buNone/>
              <a:defRPr sz="2400">
                <a:solidFill>
                  <a:schemeClr val="tx1"/>
                </a:solidFill>
              </a:defRPr>
            </a:lvl1pPr>
            <a:lvl2pPr>
              <a:buFontTx/>
              <a:buNone/>
              <a:defRPr sz="2400">
                <a:solidFill>
                  <a:schemeClr val="tx1"/>
                </a:solidFill>
              </a:defRPr>
            </a:lvl2pPr>
            <a:lvl3pPr>
              <a:buFontTx/>
              <a:buNone/>
              <a:defRPr sz="2400">
                <a:solidFill>
                  <a:schemeClr val="tx1"/>
                </a:solidFill>
              </a:defRPr>
            </a:lvl3pPr>
            <a:lvl4pPr>
              <a:defRPr sz="2400">
                <a:solidFill>
                  <a:schemeClr val="tx1"/>
                </a:solidFill>
              </a:defRPr>
            </a:lvl4pPr>
            <a:lvl5pPr>
              <a:defRPr sz="2400">
                <a:solidFill>
                  <a:schemeClr val="tx1"/>
                </a:solidFill>
              </a:defRPr>
            </a:lvl5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GB"/>
          </a:p>
        </p:txBody>
      </p:sp>
      <p:sp>
        <p:nvSpPr>
          <p:cNvPr id="5" name="Dátum helye 3">
            <a:extLst>
              <a:ext uri="{FF2B5EF4-FFF2-40B4-BE49-F238E27FC236}">
                <a16:creationId xmlns:a16="http://schemas.microsoft.com/office/drawing/2014/main" xmlns="" id="{9E95375B-B680-44E7-9925-2F95F8E2455C}"/>
              </a:ext>
            </a:extLst>
          </p:cNvPr>
          <p:cNvSpPr>
            <a:spLocks noGrp="1"/>
          </p:cNvSpPr>
          <p:nvPr>
            <p:ph type="dt" sz="half" idx="2"/>
          </p:nvPr>
        </p:nvSpPr>
        <p:spPr>
          <a:xfrm>
            <a:off x="0" y="6669360"/>
            <a:ext cx="2133600" cy="188640"/>
          </a:xfrm>
          <a:prstGeom prst="rect">
            <a:avLst/>
          </a:prstGeom>
          <a:solidFill>
            <a:schemeClr val="bg1">
              <a:lumMod val="75000"/>
            </a:schemeClr>
          </a:solidFill>
          <a:ln>
            <a:solidFill>
              <a:schemeClr val="bg2">
                <a:lumMod val="25000"/>
              </a:schemeClr>
            </a:solidFill>
          </a:ln>
        </p:spPr>
        <p:txBody>
          <a:bodyPr vert="horz" lIns="91440" tIns="45720" rIns="91440" bIns="45720" rtlCol="0" anchor="ctr"/>
          <a:lstStyle>
            <a:lvl1pPr algn="l" fontAlgn="auto">
              <a:spcBef>
                <a:spcPts val="0"/>
              </a:spcBef>
              <a:spcAft>
                <a:spcPts val="0"/>
              </a:spcAft>
              <a:defRPr sz="1200">
                <a:solidFill>
                  <a:schemeClr val="bg1"/>
                </a:solidFill>
                <a:latin typeface="+mn-lt"/>
                <a:cs typeface="+mn-cs"/>
              </a:defRPr>
            </a:lvl1pPr>
          </a:lstStyle>
          <a:p>
            <a:pPr>
              <a:defRPr/>
            </a:pPr>
            <a:r>
              <a:rPr lang="hu-HU"/>
              <a:t>Presentation by Boldizsár Nagy</a:t>
            </a:r>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28596" y="500042"/>
            <a:ext cx="8572560" cy="785818"/>
          </a:xfrm>
          <a:solidFill>
            <a:schemeClr val="bg1">
              <a:lumMod val="95000"/>
            </a:schemeClr>
          </a:solidFill>
          <a:ln>
            <a:solidFill>
              <a:srgbClr val="A80000"/>
            </a:solidFill>
          </a:ln>
        </p:spPr>
        <p:txBody>
          <a:bodyPr/>
          <a:lstStyle>
            <a:lvl1pPr>
              <a:defRPr sz="3600" cap="small" baseline="0">
                <a:solidFill>
                  <a:schemeClr val="tx1"/>
                </a:solidFill>
                <a:effectLst>
                  <a:outerShdw blurRad="38100" dist="38100" dir="2700000" algn="tl">
                    <a:srgbClr val="000000">
                      <a:alpha val="43137"/>
                    </a:srgbClr>
                  </a:outerShdw>
                </a:effectLst>
              </a:defRPr>
            </a:lvl1pPr>
          </a:lstStyle>
          <a:p>
            <a:endParaRPr lang="hu-HU"/>
          </a:p>
        </p:txBody>
      </p:sp>
      <p:sp>
        <p:nvSpPr>
          <p:cNvPr id="4" name="Dátum helye 3">
            <a:extLst>
              <a:ext uri="{FF2B5EF4-FFF2-40B4-BE49-F238E27FC236}">
                <a16:creationId xmlns:a16="http://schemas.microsoft.com/office/drawing/2014/main" xmlns="" id="{902A9BEB-3A12-4C68-97A0-2B5C911455B1}"/>
              </a:ext>
            </a:extLst>
          </p:cNvPr>
          <p:cNvSpPr>
            <a:spLocks noGrp="1"/>
          </p:cNvSpPr>
          <p:nvPr>
            <p:ph type="dt" sz="half" idx="2"/>
          </p:nvPr>
        </p:nvSpPr>
        <p:spPr>
          <a:xfrm>
            <a:off x="0" y="6669360"/>
            <a:ext cx="2133600" cy="188640"/>
          </a:xfrm>
          <a:prstGeom prst="rect">
            <a:avLst/>
          </a:prstGeom>
          <a:solidFill>
            <a:schemeClr val="bg1">
              <a:lumMod val="75000"/>
            </a:schemeClr>
          </a:solidFill>
          <a:ln>
            <a:solidFill>
              <a:schemeClr val="bg2">
                <a:lumMod val="25000"/>
              </a:schemeClr>
            </a:solidFill>
          </a:ln>
        </p:spPr>
        <p:txBody>
          <a:bodyPr vert="horz" lIns="91440" tIns="45720" rIns="91440" bIns="45720" rtlCol="0" anchor="ctr"/>
          <a:lstStyle>
            <a:lvl1pPr algn="l" fontAlgn="auto">
              <a:spcBef>
                <a:spcPts val="0"/>
              </a:spcBef>
              <a:spcAft>
                <a:spcPts val="0"/>
              </a:spcAft>
              <a:defRPr sz="1200">
                <a:solidFill>
                  <a:schemeClr val="bg1"/>
                </a:solidFill>
                <a:latin typeface="+mn-lt"/>
                <a:cs typeface="+mn-cs"/>
              </a:defRPr>
            </a:lvl1pPr>
          </a:lstStyle>
          <a:p>
            <a:pPr>
              <a:defRPr/>
            </a:pPr>
            <a:r>
              <a:rPr lang="hu-HU"/>
              <a:t>Presentation by Boldizsár Nagy</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Üres">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56624"/>
      </p:ext>
    </p:extLst>
  </p:cSld>
  <p:clrMapOvr>
    <a:masterClrMapping/>
  </p:clrMapOvr>
  <p:transition>
    <p:pull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2 tartalomrész">
    <p:spTree>
      <p:nvGrpSpPr>
        <p:cNvPr id="1" name=""/>
        <p:cNvGrpSpPr/>
        <p:nvPr/>
      </p:nvGrpSpPr>
      <p:grpSpPr>
        <a:xfrm>
          <a:off x="0" y="0"/>
          <a:ext cx="0" cy="0"/>
          <a:chOff x="0" y="0"/>
          <a:chExt cx="0" cy="0"/>
        </a:xfrm>
      </p:grpSpPr>
      <p:sp>
        <p:nvSpPr>
          <p:cNvPr id="3" name="Tartalom helye 2"/>
          <p:cNvSpPr>
            <a:spLocks noGrp="1"/>
          </p:cNvSpPr>
          <p:nvPr>
            <p:ph sz="half" idx="1"/>
          </p:nvPr>
        </p:nvSpPr>
        <p:spPr>
          <a:xfrm>
            <a:off x="685800" y="838200"/>
            <a:ext cx="3810000" cy="5662634"/>
          </a:xfrm>
          <a:solidFill>
            <a:srgbClr val="E6E2FE"/>
          </a:solidFill>
          <a:ln>
            <a:solidFill>
              <a:srgbClr val="002060"/>
            </a:solidFill>
          </a:ln>
        </p:spPr>
        <p:txBody>
          <a:bodyPr/>
          <a:lstStyle>
            <a:lvl1pPr>
              <a:defRPr sz="2800">
                <a:solidFill>
                  <a:schemeClr val="tx2">
                    <a:lumMod val="50000"/>
                  </a:schemeClr>
                </a:solidFill>
              </a:defRPr>
            </a:lvl1pPr>
            <a:lvl2pPr>
              <a:defRPr sz="2400">
                <a:solidFill>
                  <a:schemeClr val="tx2">
                    <a:lumMod val="50000"/>
                  </a:schemeClr>
                </a:solidFill>
              </a:defRPr>
            </a:lvl2pPr>
            <a:lvl3pPr>
              <a:defRPr sz="2000">
                <a:solidFill>
                  <a:schemeClr val="tx2">
                    <a:lumMod val="50000"/>
                  </a:schemeClr>
                </a:solidFill>
              </a:defRPr>
            </a:lvl3pPr>
            <a:lvl4pPr>
              <a:defRPr sz="1800">
                <a:solidFill>
                  <a:schemeClr val="tx2">
                    <a:lumMod val="50000"/>
                  </a:schemeClr>
                </a:solidFill>
              </a:defRPr>
            </a:lvl4pPr>
            <a:lvl5pPr>
              <a:defRPr sz="1800">
                <a:solidFill>
                  <a:schemeClr val="tx2">
                    <a:lumMod val="50000"/>
                  </a:schemeClr>
                </a:solidFill>
              </a:defRPr>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4648200" y="838200"/>
            <a:ext cx="3810000" cy="5662634"/>
          </a:xfrm>
          <a:solidFill>
            <a:srgbClr val="DFE0F9"/>
          </a:solidFill>
          <a:ln>
            <a:solidFill>
              <a:srgbClr val="002060"/>
            </a:solidFill>
          </a:ln>
        </p:spPr>
        <p:txBody>
          <a:bodyPr/>
          <a:lstStyle>
            <a:lvl1pPr>
              <a:defRPr sz="2800">
                <a:solidFill>
                  <a:schemeClr val="tx2">
                    <a:lumMod val="50000"/>
                  </a:schemeClr>
                </a:solidFill>
              </a:defRPr>
            </a:lvl1pPr>
            <a:lvl2pPr>
              <a:defRPr sz="2400">
                <a:solidFill>
                  <a:schemeClr val="tx2">
                    <a:lumMod val="50000"/>
                  </a:schemeClr>
                </a:solidFill>
              </a:defRPr>
            </a:lvl2pPr>
            <a:lvl3pPr>
              <a:defRPr sz="2000">
                <a:solidFill>
                  <a:schemeClr val="tx2">
                    <a:lumMod val="50000"/>
                  </a:schemeClr>
                </a:solidFill>
              </a:defRPr>
            </a:lvl3pPr>
            <a:lvl4pPr>
              <a:defRPr sz="1800">
                <a:solidFill>
                  <a:schemeClr val="tx2">
                    <a:lumMod val="50000"/>
                  </a:schemeClr>
                </a:solidFill>
              </a:defRPr>
            </a:lvl4pPr>
            <a:lvl5pPr>
              <a:defRPr sz="1800">
                <a:solidFill>
                  <a:schemeClr val="tx2">
                    <a:lumMod val="50000"/>
                  </a:schemeClr>
                </a:solidFill>
              </a:defRPr>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Cím 1"/>
          <p:cNvSpPr>
            <a:spLocks noGrp="1"/>
          </p:cNvSpPr>
          <p:nvPr>
            <p:ph type="title"/>
          </p:nvPr>
        </p:nvSpPr>
        <p:spPr>
          <a:xfrm>
            <a:off x="685800" y="228600"/>
            <a:ext cx="7772400" cy="457200"/>
          </a:xfrm>
          <a:solidFill>
            <a:srgbClr val="FFC000"/>
          </a:solidFill>
          <a:ln>
            <a:solidFill>
              <a:srgbClr val="C00000"/>
            </a:solidFill>
          </a:ln>
        </p:spPr>
        <p:txBody>
          <a:bodyPr/>
          <a:lstStyle>
            <a:lvl1pPr>
              <a:defRPr>
                <a:solidFill>
                  <a:srgbClr val="C00000"/>
                </a:solidFill>
                <a:effectLst>
                  <a:outerShdw blurRad="38100" dist="38100" dir="2700000" algn="tl">
                    <a:srgbClr val="000000">
                      <a:alpha val="43137"/>
                    </a:srgbClr>
                  </a:outerShdw>
                </a:effectLst>
              </a:defRPr>
            </a:lvl1pPr>
          </a:lstStyle>
          <a:p>
            <a:r>
              <a:rPr lang="hu-HU"/>
              <a:t>Mintacím szerkesztése</a:t>
            </a:r>
          </a:p>
        </p:txBody>
      </p:sp>
    </p:spTree>
    <p:extLst>
      <p:ext uri="{BB962C8B-B14F-4D97-AF65-F5344CB8AC3E}">
        <p14:creationId xmlns:p14="http://schemas.microsoft.com/office/powerpoint/2010/main" val="3558334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a:t>Mintacím szerkesztése</a:t>
            </a:r>
            <a:endParaRPr lang="en-GB"/>
          </a:p>
        </p:txBody>
      </p:sp>
      <p:sp>
        <p:nvSpPr>
          <p:cNvPr id="3" name="Alcím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a:t>Alcím mintájának szerkesztése</a:t>
            </a:r>
            <a:endParaRPr lang="en-GB"/>
          </a:p>
        </p:txBody>
      </p:sp>
    </p:spTree>
    <p:extLst>
      <p:ext uri="{BB962C8B-B14F-4D97-AF65-F5344CB8AC3E}">
        <p14:creationId xmlns:p14="http://schemas.microsoft.com/office/powerpoint/2010/main" val="2561457198"/>
      </p:ext>
    </p:extLst>
  </p:cSld>
  <p:clrMapOvr>
    <a:masterClrMapping/>
  </p:clrMapOvr>
  <p:transition>
    <p:pull dir="rd"/>
  </p:transition>
  <p:hf sldNum="0" hdr="0" ftr="0"/>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endParaRPr lang="en-GB"/>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GB"/>
          </a:p>
        </p:txBody>
      </p:sp>
    </p:spTree>
    <p:extLst>
      <p:ext uri="{BB962C8B-B14F-4D97-AF65-F5344CB8AC3E}">
        <p14:creationId xmlns:p14="http://schemas.microsoft.com/office/powerpoint/2010/main" val="4010071285"/>
      </p:ext>
    </p:extLst>
  </p:cSld>
  <p:clrMapOvr>
    <a:masterClrMapping/>
  </p:clrMapOvr>
  <p:transition>
    <p:pull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3600" b="0" cap="all"/>
            </a:lvl1pPr>
          </a:lstStyle>
          <a:p>
            <a:r>
              <a:rPr lang="hu-HU"/>
              <a:t>Mintacím szerkesztése</a:t>
            </a:r>
            <a:endParaRPr lang="en-GB"/>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a:t>Mintaszöveg szerkesztése</a:t>
            </a:r>
          </a:p>
        </p:txBody>
      </p:sp>
    </p:spTree>
    <p:extLst>
      <p:ext uri="{BB962C8B-B14F-4D97-AF65-F5344CB8AC3E}">
        <p14:creationId xmlns:p14="http://schemas.microsoft.com/office/powerpoint/2010/main" val="515639661"/>
      </p:ext>
    </p:extLst>
  </p:cSld>
  <p:clrMapOvr>
    <a:masterClrMapping/>
  </p:clrMapOvr>
  <p:transition>
    <p:pull dir="rd"/>
  </p:transition>
  <p:hf sldNum="0" hdr="0" ftr="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91000"/>
          </a:schemeClr>
        </a:solidFill>
        <a:effectLst/>
      </p:bgPr>
    </p:bg>
    <p:spTree>
      <p:nvGrpSpPr>
        <p:cNvPr id="1" name=""/>
        <p:cNvGrpSpPr/>
        <p:nvPr/>
      </p:nvGrpSpPr>
      <p:grpSpPr>
        <a:xfrm>
          <a:off x="0" y="0"/>
          <a:ext cx="0" cy="0"/>
          <a:chOff x="0" y="0"/>
          <a:chExt cx="0" cy="0"/>
        </a:xfrm>
      </p:grpSpPr>
      <p:sp>
        <p:nvSpPr>
          <p:cNvPr id="1026" name="Cím helye 1"/>
          <p:cNvSpPr>
            <a:spLocks noGrp="1"/>
          </p:cNvSpPr>
          <p:nvPr>
            <p:ph type="title"/>
          </p:nvPr>
        </p:nvSpPr>
        <p:spPr bwMode="auto">
          <a:xfrm>
            <a:off x="457200" y="274638"/>
            <a:ext cx="8229600" cy="582594"/>
          </a:xfrm>
          <a:prstGeom prst="rect">
            <a:avLst/>
          </a:prstGeom>
          <a:solidFill>
            <a:schemeClr val="bg1">
              <a:lumMod val="95000"/>
            </a:schemeClr>
          </a:solidFill>
          <a:ln w="15875">
            <a:solidFill>
              <a:srgbClr val="C00000"/>
            </a:solidFill>
            <a:miter lim="800000"/>
            <a:headEnd/>
            <a:tailEnd/>
          </a:ln>
        </p:spPr>
        <p:txBody>
          <a:bodyPr vert="horz" wrap="square" lIns="91440" tIns="45720" rIns="91440" bIns="45720" numCol="1" anchor="ctr" anchorCtr="0" compatLnSpc="1">
            <a:prstTxWarp prst="textNoShape">
              <a:avLst/>
            </a:prstTxWarp>
          </a:bodyPr>
          <a:lstStyle/>
          <a:p>
            <a:pPr lvl="0"/>
            <a:r>
              <a:rPr lang="hu-HU"/>
              <a:t>MINTACÍM SZERKESZTÉSE</a:t>
            </a:r>
            <a:endParaRPr lang="en-GB"/>
          </a:p>
        </p:txBody>
      </p:sp>
      <p:sp>
        <p:nvSpPr>
          <p:cNvPr id="1027" name="Szöveg helye 2"/>
          <p:cNvSpPr>
            <a:spLocks noGrp="1"/>
          </p:cNvSpPr>
          <p:nvPr>
            <p:ph type="body" idx="1"/>
          </p:nvPr>
        </p:nvSpPr>
        <p:spPr bwMode="auto">
          <a:xfrm>
            <a:off x="457200" y="928670"/>
            <a:ext cx="8229600" cy="5197493"/>
          </a:xfrm>
          <a:prstGeom prst="rect">
            <a:avLst/>
          </a:prstGeom>
          <a:solidFill>
            <a:schemeClr val="bg1">
              <a:lumMod val="95000"/>
              <a:alpha val="42000"/>
            </a:schemeClr>
          </a:solidFill>
          <a:ln w="9525">
            <a:noFill/>
            <a:miter lim="800000"/>
            <a:headEnd/>
            <a:tailEnd/>
          </a:ln>
        </p:spPr>
        <p:txBody>
          <a:bodyPr vert="horz" wrap="square" lIns="91440" tIns="45720" rIns="91440" bIns="45720" numCol="1" anchor="t" anchorCtr="0" compatLnSpc="1">
            <a:prstTxWarp prst="textNoShape">
              <a:avLst/>
            </a:prstTxWarp>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GB"/>
          </a:p>
        </p:txBody>
      </p:sp>
      <p:sp>
        <p:nvSpPr>
          <p:cNvPr id="4" name="Dátum helye 3"/>
          <p:cNvSpPr>
            <a:spLocks noGrp="1"/>
          </p:cNvSpPr>
          <p:nvPr>
            <p:ph type="dt" sz="half" idx="2"/>
          </p:nvPr>
        </p:nvSpPr>
        <p:spPr>
          <a:xfrm>
            <a:off x="0" y="6669360"/>
            <a:ext cx="2133600" cy="188640"/>
          </a:xfrm>
          <a:prstGeom prst="rect">
            <a:avLst/>
          </a:prstGeom>
          <a:solidFill>
            <a:schemeClr val="bg1">
              <a:lumMod val="75000"/>
            </a:schemeClr>
          </a:solidFill>
          <a:ln>
            <a:solidFill>
              <a:schemeClr val="bg2">
                <a:lumMod val="25000"/>
              </a:schemeClr>
            </a:solidFill>
          </a:ln>
        </p:spPr>
        <p:txBody>
          <a:bodyPr vert="horz" lIns="91440" tIns="45720" rIns="91440" bIns="45720" rtlCol="0" anchor="ctr"/>
          <a:lstStyle>
            <a:lvl1pPr algn="l" fontAlgn="auto">
              <a:spcBef>
                <a:spcPts val="0"/>
              </a:spcBef>
              <a:spcAft>
                <a:spcPts val="0"/>
              </a:spcAft>
              <a:defRPr sz="1200">
                <a:solidFill>
                  <a:schemeClr val="bg1"/>
                </a:solidFill>
                <a:latin typeface="+mn-lt"/>
                <a:cs typeface="+mn-cs"/>
              </a:defRPr>
            </a:lvl1pPr>
          </a:lstStyle>
          <a:p>
            <a:pPr>
              <a:defRPr/>
            </a:pPr>
            <a:r>
              <a:rPr lang="hu-HU"/>
              <a:t>Presentation by Boldizsár Nagy</a:t>
            </a:r>
            <a:endParaRPr lang="en-GB"/>
          </a:p>
        </p:txBody>
      </p:sp>
    </p:spTree>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7" r:id="rId4"/>
    <p:sldLayoutId id="2147483838" r:id="rId5"/>
    <p:sldLayoutId id="2147483840" r:id="rId6"/>
  </p:sldLayoutIdLst>
  <p:hf sldNum="0" hdr="0" ftr="0"/>
  <p:txStyles>
    <p:titleStyle>
      <a:lvl1pPr algn="ctr" rtl="0" eaLnBrk="0" fontAlgn="base" hangingPunct="0">
        <a:spcBef>
          <a:spcPct val="0"/>
        </a:spcBef>
        <a:spcAft>
          <a:spcPct val="0"/>
        </a:spcAft>
        <a:defRPr sz="3200" kern="1200">
          <a:solidFill>
            <a:srgbClr val="701E0E"/>
          </a:solidFill>
          <a:effectLst/>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228600"/>
            <a:ext cx="7772400" cy="457200"/>
          </a:xfrm>
          <a:prstGeom prst="rect">
            <a:avLst/>
          </a:prstGeom>
          <a:solidFill>
            <a:schemeClr val="tx1">
              <a:lumMod val="95000"/>
            </a:schemeClr>
          </a:solidFill>
          <a:ln w="9525">
            <a:solidFill>
              <a:srgbClr val="C00000"/>
            </a:solidFill>
            <a:miter lim="800000"/>
            <a:headEnd/>
            <a:tailEnd/>
          </a:ln>
        </p:spPr>
        <p:txBody>
          <a:bodyPr vert="horz" wrap="square" lIns="91440" tIns="45720" rIns="91440" bIns="45720" numCol="1" anchor="ctr" anchorCtr="0" compatLnSpc="1">
            <a:prstTxWarp prst="textNoShape">
              <a:avLst/>
            </a:prstTxWarp>
          </a:bodyPr>
          <a:lstStyle/>
          <a:p>
            <a:pPr lvl="0"/>
            <a:r>
              <a:rPr lang="hu-HU" dirty="0"/>
              <a:t>Mintacím szerkesztése</a:t>
            </a:r>
          </a:p>
        </p:txBody>
      </p:sp>
      <p:sp>
        <p:nvSpPr>
          <p:cNvPr id="1027" name="Rectangle 3"/>
          <p:cNvSpPr>
            <a:spLocks noGrp="1" noChangeArrowheads="1"/>
          </p:cNvSpPr>
          <p:nvPr>
            <p:ph type="body" idx="1"/>
          </p:nvPr>
        </p:nvSpPr>
        <p:spPr bwMode="auto">
          <a:xfrm>
            <a:off x="685800" y="838200"/>
            <a:ext cx="7772400" cy="5615136"/>
          </a:xfrm>
          <a:prstGeom prst="rect">
            <a:avLst/>
          </a:prstGeom>
          <a:solidFill>
            <a:schemeClr val="tx1">
              <a:lumMod val="95000"/>
              <a:alpha val="20000"/>
            </a:schemeClr>
          </a:solidFill>
          <a:ln w="12700">
            <a:solidFill>
              <a:schemeClr val="tx1">
                <a:lumMod val="50000"/>
              </a:schemeClr>
            </a:solidFill>
            <a:miter lim="800000"/>
            <a:headEnd/>
            <a:tailEnd/>
          </a:ln>
        </p:spPr>
        <p:txBody>
          <a:bodyPr vert="horz" wrap="square" lIns="91440" tIns="45720" rIns="91440" bIns="45720" numCol="1" anchor="t" anchorCtr="0" compatLnSpc="1">
            <a:prstTxWarp prst="textNoShape">
              <a:avLst/>
            </a:prstTxWarp>
          </a:body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
        <p:nvSpPr>
          <p:cNvPr id="4" name="Szövegdoboz 6"/>
          <p:cNvSpPr txBox="1"/>
          <p:nvPr userDrawn="1"/>
        </p:nvSpPr>
        <p:spPr>
          <a:xfrm>
            <a:off x="0" y="6611938"/>
            <a:ext cx="2214563" cy="246062"/>
          </a:xfrm>
          <a:prstGeom prst="rect">
            <a:avLst/>
          </a:prstGeom>
          <a:solidFill>
            <a:schemeClr val="tx1">
              <a:lumMod val="65000"/>
            </a:schemeClr>
          </a:solidFill>
          <a:ln>
            <a:solidFill>
              <a:schemeClr val="tx1">
                <a:lumMod val="50000"/>
              </a:schemeClr>
            </a:solidFill>
          </a:ln>
        </p:spPr>
        <p:txBody>
          <a:bodyPr>
            <a:spAutoFit/>
          </a:bodyPr>
          <a:lstStyle/>
          <a:p>
            <a:pPr algn="ctr" eaLnBrk="0" hangingPunct="0">
              <a:defRPr/>
            </a:pPr>
            <a:r>
              <a:rPr lang="hu-HU" sz="1000" b="0" dirty="0" err="1">
                <a:solidFill>
                  <a:prstClr val="white"/>
                </a:solidFill>
                <a:latin typeface="Arial" pitchFamily="34" charset="0"/>
                <a:cs typeface="Arial" pitchFamily="34" charset="0"/>
              </a:rPr>
              <a:t>Presentation</a:t>
            </a:r>
            <a:r>
              <a:rPr lang="hu-HU" sz="1000" b="0" dirty="0">
                <a:solidFill>
                  <a:prstClr val="white"/>
                </a:solidFill>
                <a:latin typeface="Arial" pitchFamily="34" charset="0"/>
                <a:cs typeface="Arial" pitchFamily="34" charset="0"/>
              </a:rPr>
              <a:t> </a:t>
            </a:r>
            <a:r>
              <a:rPr lang="hu-HU" sz="1000" b="0" dirty="0" err="1">
                <a:solidFill>
                  <a:prstClr val="white"/>
                </a:solidFill>
                <a:latin typeface="Arial" pitchFamily="34" charset="0"/>
                <a:cs typeface="Arial" pitchFamily="34" charset="0"/>
              </a:rPr>
              <a:t>by</a:t>
            </a:r>
            <a:r>
              <a:rPr lang="hu-HU" sz="1000" b="0" dirty="0">
                <a:solidFill>
                  <a:prstClr val="white"/>
                </a:solidFill>
                <a:latin typeface="Arial" pitchFamily="34" charset="0"/>
                <a:cs typeface="Arial" pitchFamily="34" charset="0"/>
              </a:rPr>
              <a:t> Boldizsar Nagy</a:t>
            </a:r>
          </a:p>
        </p:txBody>
      </p:sp>
    </p:spTree>
    <p:extLst>
      <p:ext uri="{BB962C8B-B14F-4D97-AF65-F5344CB8AC3E}">
        <p14:creationId xmlns:p14="http://schemas.microsoft.com/office/powerpoint/2010/main" val="2098006162"/>
      </p:ext>
    </p:extLst>
  </p:cSld>
  <p:clrMap bg1="dk2" tx1="lt1" bg2="dk1" tx2="lt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Lst>
  <p:transition>
    <p:pull dir="rd"/>
  </p:transition>
  <p:hf sldNum="0" hdr="0" ftr="0"/>
  <p:txStyles>
    <p:titleStyle>
      <a:lvl1pPr algn="ctr" rtl="0" eaLnBrk="1" fontAlgn="base" hangingPunct="1">
        <a:spcBef>
          <a:spcPct val="0"/>
        </a:spcBef>
        <a:spcAft>
          <a:spcPct val="0"/>
        </a:spcAft>
        <a:defRPr sz="2800">
          <a:solidFill>
            <a:srgbClr val="540000"/>
          </a:solidFill>
          <a:effectLst/>
          <a:latin typeface="+mj-lt"/>
          <a:ea typeface="+mj-ea"/>
          <a:cs typeface="+mj-cs"/>
        </a:defRPr>
      </a:lvl1pPr>
      <a:lvl2pPr algn="ctr" rtl="0" eaLnBrk="1" fontAlgn="base" hangingPunct="1">
        <a:spcBef>
          <a:spcPct val="0"/>
        </a:spcBef>
        <a:spcAft>
          <a:spcPct val="0"/>
        </a:spcAft>
        <a:defRPr sz="2800">
          <a:solidFill>
            <a:srgbClr val="1F194D"/>
          </a:solidFill>
          <a:effectLst>
            <a:outerShdw blurRad="38100" dist="38100" dir="2700000" algn="tl">
              <a:srgbClr val="000000"/>
            </a:outerShdw>
          </a:effectLst>
          <a:latin typeface="Arial" charset="0"/>
          <a:cs typeface="Arial" charset="0"/>
        </a:defRPr>
      </a:lvl2pPr>
      <a:lvl3pPr algn="ctr" rtl="0" eaLnBrk="1" fontAlgn="base" hangingPunct="1">
        <a:spcBef>
          <a:spcPct val="0"/>
        </a:spcBef>
        <a:spcAft>
          <a:spcPct val="0"/>
        </a:spcAft>
        <a:defRPr sz="2800">
          <a:solidFill>
            <a:srgbClr val="1F194D"/>
          </a:solidFill>
          <a:effectLst>
            <a:outerShdw blurRad="38100" dist="38100" dir="2700000" algn="tl">
              <a:srgbClr val="000000"/>
            </a:outerShdw>
          </a:effectLst>
          <a:latin typeface="Arial" charset="0"/>
          <a:cs typeface="Arial" charset="0"/>
        </a:defRPr>
      </a:lvl3pPr>
      <a:lvl4pPr algn="ctr" rtl="0" eaLnBrk="1" fontAlgn="base" hangingPunct="1">
        <a:spcBef>
          <a:spcPct val="0"/>
        </a:spcBef>
        <a:spcAft>
          <a:spcPct val="0"/>
        </a:spcAft>
        <a:defRPr sz="2800">
          <a:solidFill>
            <a:srgbClr val="1F194D"/>
          </a:solidFill>
          <a:effectLst>
            <a:outerShdw blurRad="38100" dist="38100" dir="2700000" algn="tl">
              <a:srgbClr val="000000"/>
            </a:outerShdw>
          </a:effectLst>
          <a:latin typeface="Arial" charset="0"/>
          <a:cs typeface="Arial" charset="0"/>
        </a:defRPr>
      </a:lvl4pPr>
      <a:lvl5pPr algn="ctr" rtl="0" eaLnBrk="1" fontAlgn="base" hangingPunct="1">
        <a:spcBef>
          <a:spcPct val="0"/>
        </a:spcBef>
        <a:spcAft>
          <a:spcPct val="0"/>
        </a:spcAft>
        <a:defRPr sz="2800">
          <a:solidFill>
            <a:srgbClr val="1F194D"/>
          </a:solidFill>
          <a:effectLst>
            <a:outerShdw blurRad="38100" dist="38100" dir="2700000" algn="tl">
              <a:srgbClr val="000000"/>
            </a:outerShdw>
          </a:effectLst>
          <a:latin typeface="Arial" charset="0"/>
          <a:cs typeface="Arial" charset="0"/>
        </a:defRPr>
      </a:lvl5pPr>
      <a:lvl6pPr marL="457200" algn="ctr" rtl="0" eaLnBrk="1" fontAlgn="base" hangingPunct="1">
        <a:spcBef>
          <a:spcPct val="0"/>
        </a:spcBef>
        <a:spcAft>
          <a:spcPct val="0"/>
        </a:spcAft>
        <a:defRPr sz="2800">
          <a:solidFill>
            <a:schemeClr val="tx2"/>
          </a:solidFill>
          <a:latin typeface="Arial" charset="0"/>
          <a:cs typeface="Arial" charset="0"/>
        </a:defRPr>
      </a:lvl6pPr>
      <a:lvl7pPr marL="914400" algn="ctr" rtl="0" eaLnBrk="1" fontAlgn="base" hangingPunct="1">
        <a:spcBef>
          <a:spcPct val="0"/>
        </a:spcBef>
        <a:spcAft>
          <a:spcPct val="0"/>
        </a:spcAft>
        <a:defRPr sz="2800">
          <a:solidFill>
            <a:schemeClr val="tx2"/>
          </a:solidFill>
          <a:latin typeface="Arial" charset="0"/>
          <a:cs typeface="Arial" charset="0"/>
        </a:defRPr>
      </a:lvl7pPr>
      <a:lvl8pPr marL="1371600" algn="ctr" rtl="0" eaLnBrk="1" fontAlgn="base" hangingPunct="1">
        <a:spcBef>
          <a:spcPct val="0"/>
        </a:spcBef>
        <a:spcAft>
          <a:spcPct val="0"/>
        </a:spcAft>
        <a:defRPr sz="2800">
          <a:solidFill>
            <a:schemeClr val="tx2"/>
          </a:solidFill>
          <a:latin typeface="Arial" charset="0"/>
          <a:cs typeface="Arial" charset="0"/>
        </a:defRPr>
      </a:lvl8pPr>
      <a:lvl9pPr marL="1828800" algn="ctr" rtl="0" eaLnBrk="1" fontAlgn="base" hangingPunct="1">
        <a:spcBef>
          <a:spcPct val="0"/>
        </a:spcBef>
        <a:spcAft>
          <a:spcPct val="0"/>
        </a:spcAft>
        <a:defRPr sz="2800">
          <a:solidFill>
            <a:schemeClr val="tx2"/>
          </a:solidFill>
          <a:latin typeface="Arial" charset="0"/>
          <a:cs typeface="Arial" charset="0"/>
        </a:defRPr>
      </a:lvl9pPr>
    </p:titleStyle>
    <p:bodyStyle>
      <a:lvl1pPr marL="0" indent="0" algn="l" rtl="0" eaLnBrk="1" fontAlgn="base" hangingPunct="1">
        <a:spcBef>
          <a:spcPct val="20000"/>
        </a:spcBef>
        <a:spcAft>
          <a:spcPct val="0"/>
        </a:spcAft>
        <a:buNone/>
        <a:defRPr sz="2400">
          <a:solidFill>
            <a:schemeClr val="bg2"/>
          </a:solidFill>
          <a:latin typeface="+mn-lt"/>
          <a:ea typeface="+mn-ea"/>
          <a:cs typeface="+mn-cs"/>
        </a:defRPr>
      </a:lvl1pPr>
      <a:lvl2pPr marL="457200" indent="0" algn="l" rtl="0" eaLnBrk="1" fontAlgn="base" hangingPunct="1">
        <a:spcBef>
          <a:spcPct val="20000"/>
        </a:spcBef>
        <a:spcAft>
          <a:spcPct val="0"/>
        </a:spcAft>
        <a:buNone/>
        <a:defRPr sz="2000">
          <a:solidFill>
            <a:schemeClr val="bg2"/>
          </a:solidFill>
          <a:latin typeface="+mn-lt"/>
          <a:cs typeface="+mn-cs"/>
        </a:defRPr>
      </a:lvl2pPr>
      <a:lvl3pPr marL="914400" indent="0" algn="l" rtl="0" eaLnBrk="1" fontAlgn="base" hangingPunct="1">
        <a:spcBef>
          <a:spcPct val="20000"/>
        </a:spcBef>
        <a:spcAft>
          <a:spcPct val="0"/>
        </a:spcAft>
        <a:buNone/>
        <a:defRPr sz="1800">
          <a:solidFill>
            <a:schemeClr val="bg2"/>
          </a:solidFill>
          <a:latin typeface="+mn-lt"/>
          <a:cs typeface="+mn-cs"/>
        </a:defRPr>
      </a:lvl3pPr>
      <a:lvl4pPr marL="1371600" indent="0" algn="l" rtl="0" eaLnBrk="1" fontAlgn="base" hangingPunct="1">
        <a:spcBef>
          <a:spcPct val="20000"/>
        </a:spcBef>
        <a:spcAft>
          <a:spcPct val="0"/>
        </a:spcAft>
        <a:buNone/>
        <a:defRPr sz="1600">
          <a:solidFill>
            <a:schemeClr val="bg2"/>
          </a:solidFill>
          <a:latin typeface="+mn-lt"/>
          <a:cs typeface="+mn-cs"/>
        </a:defRPr>
      </a:lvl4pPr>
      <a:lvl5pPr marL="1828800" indent="0" algn="l" rtl="0" eaLnBrk="1" fontAlgn="base" hangingPunct="1">
        <a:spcBef>
          <a:spcPct val="20000"/>
        </a:spcBef>
        <a:spcAft>
          <a:spcPct val="0"/>
        </a:spcAft>
        <a:buNone/>
        <a:defRPr sz="1600">
          <a:solidFill>
            <a:schemeClr val="bg2"/>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Cím helye 1"/>
          <p:cNvSpPr>
            <a:spLocks noGrp="1"/>
          </p:cNvSpPr>
          <p:nvPr>
            <p:ph type="title"/>
          </p:nvPr>
        </p:nvSpPr>
        <p:spPr bwMode="auto">
          <a:xfrm>
            <a:off x="457200" y="142875"/>
            <a:ext cx="8229600" cy="500063"/>
          </a:xfrm>
          <a:prstGeom prst="rect">
            <a:avLst/>
          </a:prstGeom>
          <a:solidFill>
            <a:schemeClr val="bg1">
              <a:lumMod val="95000"/>
            </a:schemeClr>
          </a:solidFill>
          <a:ln w="9525">
            <a:solidFill>
              <a:srgbClr val="420000"/>
            </a:solidFill>
            <a:miter lim="800000"/>
            <a:headEnd/>
            <a:tailEnd/>
          </a:ln>
        </p:spPr>
        <p:txBody>
          <a:bodyPr vert="horz" wrap="square" lIns="91440" tIns="45720" rIns="91440" bIns="45720" numCol="1" anchor="ctr" anchorCtr="0" compatLnSpc="1">
            <a:prstTxWarp prst="textNoShape">
              <a:avLst/>
            </a:prstTxWarp>
          </a:bodyPr>
          <a:lstStyle/>
          <a:p>
            <a:pPr lvl="0"/>
            <a:r>
              <a:rPr lang="hu-HU" dirty="0"/>
              <a:t>Mintacím szerkesztése</a:t>
            </a:r>
            <a:endParaRPr lang="en-GB" dirty="0"/>
          </a:p>
        </p:txBody>
      </p:sp>
      <p:sp>
        <p:nvSpPr>
          <p:cNvPr id="1027" name="Szöveg helye 2"/>
          <p:cNvSpPr>
            <a:spLocks noGrp="1"/>
          </p:cNvSpPr>
          <p:nvPr>
            <p:ph type="body" idx="1"/>
          </p:nvPr>
        </p:nvSpPr>
        <p:spPr bwMode="auto">
          <a:xfrm>
            <a:off x="457200" y="785813"/>
            <a:ext cx="8229600" cy="5340350"/>
          </a:xfrm>
          <a:prstGeom prst="rect">
            <a:avLst/>
          </a:prstGeom>
          <a:solidFill>
            <a:schemeClr val="bg1">
              <a:lumMod val="95000"/>
              <a:alpha val="52000"/>
            </a:schemeClr>
          </a:solid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endParaRPr lang="en-GB" dirty="0"/>
          </a:p>
        </p:txBody>
      </p:sp>
      <p:sp>
        <p:nvSpPr>
          <p:cNvPr id="8" name="Élőláb helye 7"/>
          <p:cNvSpPr>
            <a:spLocks noGrp="1"/>
          </p:cNvSpPr>
          <p:nvPr>
            <p:ph type="ftr" sz="quarter" idx="3"/>
          </p:nvPr>
        </p:nvSpPr>
        <p:spPr>
          <a:xfrm>
            <a:off x="0" y="6643688"/>
            <a:ext cx="2895600" cy="214312"/>
          </a:xfrm>
          <a:prstGeom prst="rect">
            <a:avLst/>
          </a:prstGeom>
          <a:solidFill>
            <a:srgbClr val="002060"/>
          </a:solidFill>
        </p:spPr>
        <p:txBody>
          <a:bodyPr vert="horz" lIns="91440" tIns="45720" rIns="91440" bIns="45720" rtlCol="0" anchor="ctr"/>
          <a:lstStyle>
            <a:lvl1pPr algn="ctr" eaLnBrk="0" hangingPunct="0">
              <a:defRPr sz="1200">
                <a:solidFill>
                  <a:srgbClr val="FFC44F"/>
                </a:solidFill>
                <a:cs typeface="+mn-cs"/>
              </a:defRPr>
            </a:lvl1pPr>
          </a:lstStyle>
          <a:p>
            <a:pPr>
              <a:defRPr/>
            </a:pPr>
            <a:r>
              <a:rPr lang="hu-HU"/>
              <a:t>Presentation by Boldizsár Nagy</a:t>
            </a:r>
          </a:p>
        </p:txBody>
      </p:sp>
    </p:spTree>
    <p:extLst>
      <p:ext uri="{BB962C8B-B14F-4D97-AF65-F5344CB8AC3E}">
        <p14:creationId xmlns:p14="http://schemas.microsoft.com/office/powerpoint/2010/main" val="1140606213"/>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Lst>
  <p:txStyles>
    <p:titleStyle>
      <a:lvl1pPr algn="ctr" rtl="0" eaLnBrk="0" fontAlgn="base" hangingPunct="0">
        <a:spcBef>
          <a:spcPct val="0"/>
        </a:spcBef>
        <a:spcAft>
          <a:spcPct val="0"/>
        </a:spcAft>
        <a:defRPr sz="2400" kern="1200">
          <a:solidFill>
            <a:srgbClr val="540000"/>
          </a:solidFill>
          <a:effectLst>
            <a:outerShdw blurRad="38100" dist="38100" dir="2700000" algn="tl">
              <a:srgbClr val="000000">
                <a:alpha val="43137"/>
              </a:srgbClr>
            </a:outerShdw>
          </a:effectLst>
          <a:latin typeface="+mn-lt"/>
          <a:ea typeface="+mj-ea"/>
          <a:cs typeface="+mj-cs"/>
        </a:defRPr>
      </a:lvl1pPr>
      <a:lvl2pPr algn="ctr" rtl="0" eaLnBrk="0" fontAlgn="base" hangingPunct="0">
        <a:spcBef>
          <a:spcPct val="0"/>
        </a:spcBef>
        <a:spcAft>
          <a:spcPct val="0"/>
        </a:spcAft>
        <a:defRPr sz="2400">
          <a:solidFill>
            <a:srgbClr val="C00000"/>
          </a:solidFill>
          <a:latin typeface="Calibri" pitchFamily="34" charset="0"/>
        </a:defRPr>
      </a:lvl2pPr>
      <a:lvl3pPr algn="ctr" rtl="0" eaLnBrk="0" fontAlgn="base" hangingPunct="0">
        <a:spcBef>
          <a:spcPct val="0"/>
        </a:spcBef>
        <a:spcAft>
          <a:spcPct val="0"/>
        </a:spcAft>
        <a:defRPr sz="2400">
          <a:solidFill>
            <a:srgbClr val="C00000"/>
          </a:solidFill>
          <a:latin typeface="Calibri" pitchFamily="34" charset="0"/>
        </a:defRPr>
      </a:lvl3pPr>
      <a:lvl4pPr algn="ctr" rtl="0" eaLnBrk="0" fontAlgn="base" hangingPunct="0">
        <a:spcBef>
          <a:spcPct val="0"/>
        </a:spcBef>
        <a:spcAft>
          <a:spcPct val="0"/>
        </a:spcAft>
        <a:defRPr sz="2400">
          <a:solidFill>
            <a:srgbClr val="C00000"/>
          </a:solidFill>
          <a:latin typeface="Calibri" pitchFamily="34" charset="0"/>
        </a:defRPr>
      </a:lvl4pPr>
      <a:lvl5pPr algn="ctr" rtl="0" eaLnBrk="0" fontAlgn="base" hangingPunct="0">
        <a:spcBef>
          <a:spcPct val="0"/>
        </a:spcBef>
        <a:spcAft>
          <a:spcPct val="0"/>
        </a:spcAft>
        <a:defRPr sz="2400">
          <a:solidFill>
            <a:srgbClr val="C00000"/>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0" indent="0" algn="l" rtl="0" eaLnBrk="0" fontAlgn="base" hangingPunct="0">
        <a:spcBef>
          <a:spcPct val="20000"/>
        </a:spcBef>
        <a:spcAft>
          <a:spcPct val="0"/>
        </a:spcAft>
        <a:buFont typeface="Arial" pitchFamily="34" charset="0"/>
        <a:buNone/>
        <a:defRPr sz="2400" kern="1200">
          <a:solidFill>
            <a:schemeClr val="tx1"/>
          </a:solidFill>
          <a:latin typeface="+mn-lt"/>
          <a:ea typeface="+mn-ea"/>
          <a:cs typeface="+mn-cs"/>
        </a:defRPr>
      </a:lvl1pPr>
      <a:lvl2pPr marL="457200" indent="0" algn="l" rtl="0" eaLnBrk="0" fontAlgn="base" hangingPunct="0">
        <a:spcBef>
          <a:spcPct val="20000"/>
        </a:spcBef>
        <a:spcAft>
          <a:spcPct val="0"/>
        </a:spcAft>
        <a:buFont typeface="Arial" pitchFamily="34" charset="0"/>
        <a:buNone/>
        <a:defRPr sz="24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3" Type="http://schemas.openxmlformats.org/officeDocument/2006/relationships/hyperlink" Target="mailto:nagyb@ceu.edu" TargetMode="External"/><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http://cadmus.eui.eu/bitstream/handle/1814/36115/Common-EU-Policies-on-Authorised-Immigration%20(1).pdf?sequence=2" TargetMode="External"/><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hyperlink" Target="http://www.unhcr.org/5b27be547.pdf" TargetMode="External"/><Relationship Id="rId2" Type="http://schemas.openxmlformats.org/officeDocument/2006/relationships/notesSlide" Target="../notesSlides/notesSlide32.xml"/><Relationship Id="rId1" Type="http://schemas.openxmlformats.org/officeDocument/2006/relationships/slideLayout" Target="../slideLayouts/slideLayout11.xml"/><Relationship Id="rId5" Type="http://schemas.openxmlformats.org/officeDocument/2006/relationships/image" Target="../media/image12.png"/><Relationship Id="rId4" Type="http://schemas.openxmlformats.org/officeDocument/2006/relationships/image" Target="../media/image11.png"/></Relationships>
</file>

<file path=ppt/slides/_rels/slide45.xml.rels><?xml version="1.0" encoding="UTF-8" standalone="yes"?>
<Relationships xmlns="http://schemas.openxmlformats.org/package/2006/relationships"><Relationship Id="rId3" Type="http://schemas.openxmlformats.org/officeDocument/2006/relationships/hyperlink" Target="http://data.unhcr.org/syrianrefugees/country.php?id=224" TargetMode="External"/><Relationship Id="rId2" Type="http://schemas.openxmlformats.org/officeDocument/2006/relationships/notesSlide" Target="../notesSlides/notesSlide33.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46.xml.rels><?xml version="1.0" encoding="UTF-8" standalone="yes"?>
<Relationships xmlns="http://schemas.openxmlformats.org/package/2006/relationships"><Relationship Id="rId3" Type="http://schemas.openxmlformats.org/officeDocument/2006/relationships/hyperlink" Target="https://www.easo.europa.eu/latest-asylum-trends" TargetMode="External"/><Relationship Id="rId2" Type="http://schemas.openxmlformats.org/officeDocument/2006/relationships/notesSlide" Target="../notesSlides/notesSlide34.xml"/><Relationship Id="rId1" Type="http://schemas.openxmlformats.org/officeDocument/2006/relationships/slideLayout" Target="../slideLayouts/slideLayout11.xml"/><Relationship Id="rId5" Type="http://schemas.openxmlformats.org/officeDocument/2006/relationships/image" Target="../media/image16.png"/><Relationship Id="rId4" Type="http://schemas.openxmlformats.org/officeDocument/2006/relationships/image" Target="../media/image15.png"/></Relationships>
</file>

<file path=ppt/slides/_rels/slide47.xml.rels><?xml version="1.0" encoding="UTF-8" standalone="yes"?>
<Relationships xmlns="http://schemas.openxmlformats.org/package/2006/relationships"><Relationship Id="rId3" Type="http://schemas.openxmlformats.org/officeDocument/2006/relationships/hyperlink" Target="http://ec.europa.eu/eurostat/statistics-explained/index.php/Asylum_quarterly_report" TargetMode="External"/><Relationship Id="rId2" Type="http://schemas.openxmlformats.org/officeDocument/2006/relationships/notesSlide" Target="../notesSlides/notesSlide35.xml"/><Relationship Id="rId1" Type="http://schemas.openxmlformats.org/officeDocument/2006/relationships/slideLayout" Target="../slideLayouts/slideLayout11.xml"/><Relationship Id="rId4" Type="http://schemas.openxmlformats.org/officeDocument/2006/relationships/image" Target="../media/image17.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hyperlink" Target="http://appsso.eurostat.ec.europa.eu/nui/submitViewTableAction.do?dvsc=6" TargetMode="External"/><Relationship Id="rId13" Type="http://schemas.openxmlformats.org/officeDocument/2006/relationships/customXml" Target="../ink/ink2.xml"/><Relationship Id="rId18" Type="http://schemas.openxmlformats.org/officeDocument/2006/relationships/image" Target="../media/image9.png"/><Relationship Id="rId3" Type="http://schemas.openxmlformats.org/officeDocument/2006/relationships/hyperlink" Target="http://appsso.eurostat.ec.europa.eu/nui/submitViewTableAction.do?dvsc=1" TargetMode="External"/><Relationship Id="rId7" Type="http://schemas.openxmlformats.org/officeDocument/2006/relationships/hyperlink" Target="http://appsso.eurostat.ec.europa.eu/nui/submitViewTableAction.do?dvsc=5" TargetMode="External"/><Relationship Id="rId12" Type="http://schemas.openxmlformats.org/officeDocument/2006/relationships/image" Target="../media/image6.png"/><Relationship Id="rId17" Type="http://schemas.openxmlformats.org/officeDocument/2006/relationships/customXml" Target="../ink/ink4.xml"/><Relationship Id="rId2" Type="http://schemas.openxmlformats.org/officeDocument/2006/relationships/hyperlink" Target="http://appsso.eurostat.ec.europa.eu/nui/submitViewTableAction.do?dvsc=0" TargetMode="External"/><Relationship Id="rId16"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hyperlink" Target="http://appsso.eurostat.ec.europa.eu/nui/submitViewTableAction.do?dvsc=4" TargetMode="External"/><Relationship Id="rId11" Type="http://schemas.openxmlformats.org/officeDocument/2006/relationships/customXml" Target="../ink/ink1.xml"/><Relationship Id="rId5" Type="http://schemas.openxmlformats.org/officeDocument/2006/relationships/hyperlink" Target="http://appsso.eurostat.ec.europa.eu/nui/submitViewTableAction.do?dvsc=3" TargetMode="External"/><Relationship Id="rId15" Type="http://schemas.openxmlformats.org/officeDocument/2006/relationships/customXml" Target="../ink/ink3.xml"/><Relationship Id="rId10" Type="http://schemas.openxmlformats.org/officeDocument/2006/relationships/image" Target="../media/image5.png"/><Relationship Id="rId4" Type="http://schemas.openxmlformats.org/officeDocument/2006/relationships/hyperlink" Target="http://appsso.eurostat.ec.europa.eu/nui/submitViewTableAction.do?dvsc=2" TargetMode="External"/><Relationship Id="rId9" Type="http://schemas.openxmlformats.org/officeDocument/2006/relationships/hyperlink" Target="http://ec.europa.eu/eurostat/web/asylum-and-managed-migration/data/main-tables" TargetMode="External"/><Relationship Id="rId14" Type="http://schemas.openxmlformats.org/officeDocument/2006/relationships/image" Target="../media/image7.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8.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8.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8.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8.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8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8.xml"/><Relationship Id="rId1" Type="http://schemas.openxmlformats.org/officeDocument/2006/relationships/slideLayout" Target="../slideLayouts/slideLayout8.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8.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hyperlink" Target="https://processus-de-rabat.org/en/" TargetMode="External"/><Relationship Id="rId2" Type="http://schemas.openxmlformats.org/officeDocument/2006/relationships/notesSlide" Target="../notesSlides/notesSlide71.xml"/><Relationship Id="rId1" Type="http://schemas.openxmlformats.org/officeDocument/2006/relationships/slideLayout" Target="../slideLayouts/slideLayout8.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4.xml"/></Relationships>
</file>

<file path=ppt/slides/_rels/slide9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3.xml"/><Relationship Id="rId1" Type="http://schemas.openxmlformats.org/officeDocument/2006/relationships/slideLayout" Target="../slideLayouts/slideLayout8.xml"/></Relationships>
</file>

<file path=ppt/slides/_rels/slide9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4.xml"/><Relationship Id="rId1" Type="http://schemas.openxmlformats.org/officeDocument/2006/relationships/slideLayout" Target="../slideLayouts/slideLayout14.xml"/><Relationship Id="rId4" Type="http://schemas.openxmlformats.org/officeDocument/2006/relationships/hyperlink" Target="https://ec.europa.eu/trustfundforafrica/content/homepage_en" TargetMode="External"/></Relationships>
</file>

<file path=ppt/slides/_rels/slide96.xml.rels><?xml version="1.0" encoding="UTF-8" standalone="yes"?>
<Relationships xmlns="http://schemas.openxmlformats.org/package/2006/relationships"><Relationship Id="rId2" Type="http://schemas.openxmlformats.org/officeDocument/2006/relationships/hyperlink" Target="https://ec.europa.eu/neighbourhood-enlargement/neighbourhood/countries/syria/madad_en" TargetMode="External"/><Relationship Id="rId1" Type="http://schemas.openxmlformats.org/officeDocument/2006/relationships/slideLayout" Target="../slideLayouts/slideLayout14.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8.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642938" y="692696"/>
            <a:ext cx="7858125" cy="3024336"/>
          </a:xfrm>
          <a:solidFill>
            <a:schemeClr val="accent1">
              <a:lumMod val="20000"/>
              <a:lumOff val="80000"/>
              <a:alpha val="52000"/>
            </a:schemeClr>
          </a:solidFill>
        </p:spPr>
        <p:txBody>
          <a:bodyPr>
            <a:normAutofit/>
          </a:bodyPr>
          <a:lstStyle/>
          <a:p>
            <a:pPr eaLnBrk="1" hangingPunct="1">
              <a:lnSpc>
                <a:spcPct val="150000"/>
              </a:lnSpc>
              <a:defRPr/>
            </a:pPr>
            <a:r>
              <a:rPr lang="hu-HU" sz="3600" b="0">
                <a:solidFill>
                  <a:srgbClr val="7B2935"/>
                </a:solidFill>
                <a:effectLst/>
                <a:latin typeface="+mj-lt"/>
              </a:rPr>
              <a:t>STATES, INSTITUTIONS, MOBILITY</a:t>
            </a:r>
            <a:br>
              <a:rPr lang="hu-HU" sz="3600" b="0">
                <a:solidFill>
                  <a:srgbClr val="7B2935"/>
                </a:solidFill>
                <a:effectLst/>
                <a:latin typeface="+mj-lt"/>
              </a:rPr>
            </a:br>
            <a:r>
              <a:rPr lang="hu-HU" sz="3600" b="0">
                <a:solidFill>
                  <a:srgbClr val="7B2935"/>
                </a:solidFill>
                <a:effectLst/>
                <a:latin typeface="+mj-lt"/>
              </a:rPr>
              <a:t>THE EU AND THE THIRD COUNTRY NATIONALS</a:t>
            </a:r>
            <a:endParaRPr lang="en-GB" sz="3600" b="0" dirty="0">
              <a:solidFill>
                <a:srgbClr val="7B2935"/>
              </a:solidFill>
              <a:effectLst/>
              <a:latin typeface="+mj-lt"/>
            </a:endParaRPr>
          </a:p>
        </p:txBody>
      </p:sp>
      <p:sp>
        <p:nvSpPr>
          <p:cNvPr id="4099" name="Alcím 2"/>
          <p:cNvSpPr>
            <a:spLocks noGrp="1"/>
          </p:cNvSpPr>
          <p:nvPr>
            <p:ph type="subTitle" idx="1"/>
          </p:nvPr>
        </p:nvSpPr>
        <p:spPr>
          <a:xfrm>
            <a:off x="1475656" y="4509120"/>
            <a:ext cx="6400800" cy="1581972"/>
          </a:xfrm>
          <a:solidFill>
            <a:schemeClr val="bg1">
              <a:lumMod val="95000"/>
              <a:alpha val="72000"/>
            </a:schemeClr>
          </a:solidFill>
        </p:spPr>
        <p:txBody>
          <a:bodyPr>
            <a:spAutoFit/>
          </a:bodyPr>
          <a:lstStyle/>
          <a:p>
            <a:pPr eaLnBrk="1" hangingPunct="1">
              <a:buFont typeface="Arial" charset="0"/>
              <a:buNone/>
              <a:defRPr/>
            </a:pPr>
            <a:r>
              <a:rPr lang="en-GB" sz="2000" b="0" dirty="0">
                <a:effectLst/>
                <a:latin typeface="+mj-lt"/>
              </a:rPr>
              <a:t>Presentation </a:t>
            </a:r>
            <a:r>
              <a:rPr lang="en-GB" sz="2000" b="0" noProof="0" dirty="0">
                <a:effectLst/>
                <a:latin typeface="+mj-lt"/>
              </a:rPr>
              <a:t>by</a:t>
            </a:r>
            <a:r>
              <a:rPr lang="en-GB" sz="2000" b="0" dirty="0">
                <a:effectLst/>
                <a:latin typeface="+mj-lt"/>
              </a:rPr>
              <a:t> </a:t>
            </a:r>
          </a:p>
          <a:p>
            <a:pPr eaLnBrk="1" hangingPunct="1">
              <a:defRPr/>
            </a:pPr>
            <a:r>
              <a:rPr lang="en-GB" sz="2000" b="0" dirty="0">
                <a:effectLst/>
                <a:latin typeface="+mj-lt"/>
              </a:rPr>
              <a:t>Boldizsár </a:t>
            </a:r>
            <a:r>
              <a:rPr lang="en-GB" sz="2000" b="0">
                <a:effectLst/>
                <a:latin typeface="+mj-lt"/>
              </a:rPr>
              <a:t>Nagy </a:t>
            </a:r>
            <a:r>
              <a:rPr lang="hu-HU" sz="2000" b="0">
                <a:effectLst/>
                <a:latin typeface="+mj-lt"/>
              </a:rPr>
              <a:t> at the CEU summer school  course:</a:t>
            </a:r>
          </a:p>
          <a:p>
            <a:pPr eaLnBrk="1" hangingPunct="1">
              <a:defRPr/>
            </a:pPr>
            <a:r>
              <a:rPr lang="hu-HU" b="0">
                <a:effectLst/>
                <a:latin typeface="+mj-lt"/>
              </a:rPr>
              <a:t>The National and the Transnational</a:t>
            </a:r>
          </a:p>
          <a:p>
            <a:pPr eaLnBrk="1" hangingPunct="1">
              <a:defRPr/>
            </a:pPr>
            <a:r>
              <a:rPr lang="hu-HU" sz="2000" b="0">
                <a:effectLst/>
                <a:latin typeface="+mj-lt"/>
              </a:rPr>
              <a:t>5 July 2018</a:t>
            </a:r>
            <a:endParaRPr lang="en-GB" sz="2000" b="0" dirty="0">
              <a:effectLst/>
              <a:latin typeface="+mj-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468313" y="0"/>
            <a:ext cx="7920037" cy="785813"/>
          </a:xfrm>
        </p:spPr>
        <p:txBody>
          <a:bodyPr/>
          <a:lstStyle/>
          <a:p>
            <a:pPr>
              <a:defRPr/>
            </a:pPr>
            <a:r>
              <a:rPr lang="en-GB" sz="2000" b="0" noProof="0" dirty="0">
                <a:solidFill>
                  <a:srgbClr val="7B2935"/>
                </a:solidFill>
                <a:effectLst/>
                <a:latin typeface="+mj-lt"/>
              </a:rPr>
              <a:t>The area of freedom, security and justice </a:t>
            </a:r>
            <a:br>
              <a:rPr lang="en-GB" sz="2000" b="0" noProof="0" dirty="0">
                <a:solidFill>
                  <a:srgbClr val="7B2935"/>
                </a:solidFill>
                <a:effectLst/>
                <a:latin typeface="+mj-lt"/>
              </a:rPr>
            </a:br>
            <a:r>
              <a:rPr lang="en-GB" sz="2000" b="0" noProof="0" dirty="0">
                <a:solidFill>
                  <a:srgbClr val="7B2935"/>
                </a:solidFill>
                <a:effectLst/>
                <a:latin typeface="+mj-lt"/>
              </a:rPr>
              <a:t>The metamorphosis of concepts</a:t>
            </a:r>
          </a:p>
        </p:txBody>
      </p:sp>
      <p:sp>
        <p:nvSpPr>
          <p:cNvPr id="277507" name="Rectangle 3"/>
          <p:cNvSpPr>
            <a:spLocks noGrp="1" noChangeArrowheads="1"/>
          </p:cNvSpPr>
          <p:nvPr>
            <p:ph type="body" idx="1"/>
          </p:nvPr>
        </p:nvSpPr>
        <p:spPr>
          <a:xfrm>
            <a:off x="468313" y="857250"/>
            <a:ext cx="8136135" cy="5812110"/>
          </a:xfrm>
        </p:spPr>
        <p:txBody>
          <a:bodyPr>
            <a:noAutofit/>
          </a:bodyPr>
          <a:lstStyle/>
          <a:p>
            <a:pPr>
              <a:lnSpc>
                <a:spcPct val="80000"/>
              </a:lnSpc>
              <a:defRPr/>
            </a:pPr>
            <a:r>
              <a:rPr lang="en-GB" sz="1800" b="0" noProof="0" dirty="0">
                <a:solidFill>
                  <a:srgbClr val="C00000"/>
                </a:solidFill>
                <a:effectLst/>
                <a:latin typeface="+mj-lt"/>
              </a:rPr>
              <a:t>1958 - 1993 </a:t>
            </a:r>
            <a:r>
              <a:rPr lang="en-GB" sz="1800" b="0" noProof="0" dirty="0">
                <a:effectLst/>
                <a:latin typeface="+mj-lt"/>
              </a:rPr>
              <a:t>= Up to Maastricht</a:t>
            </a:r>
            <a:r>
              <a:rPr lang="en-GB" sz="1800" b="0" noProof="0" dirty="0">
                <a:solidFill>
                  <a:srgbClr val="C00000"/>
                </a:solidFill>
                <a:effectLst/>
                <a:latin typeface="+mj-lt"/>
              </a:rPr>
              <a:t>: intergovernmental </a:t>
            </a:r>
            <a:r>
              <a:rPr lang="en-GB" sz="1800" b="0" noProof="0" dirty="0">
                <a:effectLst/>
                <a:latin typeface="+mj-lt"/>
              </a:rPr>
              <a:t>cooperation </a:t>
            </a:r>
          </a:p>
          <a:p>
            <a:pPr>
              <a:lnSpc>
                <a:spcPct val="80000"/>
              </a:lnSpc>
              <a:defRPr/>
            </a:pPr>
            <a:endParaRPr lang="en-GB" sz="1800" b="0" noProof="0" dirty="0">
              <a:effectLst/>
              <a:latin typeface="+mj-lt"/>
            </a:endParaRPr>
          </a:p>
          <a:p>
            <a:pPr lvl="1">
              <a:lnSpc>
                <a:spcPct val="80000"/>
              </a:lnSpc>
              <a:defRPr/>
            </a:pPr>
            <a:r>
              <a:rPr lang="en-GB" sz="1800" b="0" noProof="0" dirty="0">
                <a:effectLst/>
                <a:latin typeface="+mj-lt"/>
              </a:rPr>
              <a:t>Schengen Agreement (1985) and Convention implementing the Sch. A. (1990)</a:t>
            </a:r>
          </a:p>
          <a:p>
            <a:pPr lvl="1">
              <a:lnSpc>
                <a:spcPct val="80000"/>
              </a:lnSpc>
              <a:defRPr/>
            </a:pPr>
            <a:r>
              <a:rPr lang="en-GB" sz="1800" b="0" noProof="0" dirty="0">
                <a:effectLst/>
                <a:latin typeface="+mj-lt"/>
              </a:rPr>
              <a:t>The Dublin Convention on determining the state responsible for the asylum procedure (1990)</a:t>
            </a:r>
          </a:p>
          <a:p>
            <a:pPr>
              <a:lnSpc>
                <a:spcPct val="80000"/>
              </a:lnSpc>
              <a:defRPr/>
            </a:pPr>
            <a:endParaRPr lang="en-GB" sz="1800" b="0" noProof="0" dirty="0">
              <a:effectLst/>
              <a:latin typeface="+mj-lt"/>
            </a:endParaRPr>
          </a:p>
          <a:p>
            <a:pPr>
              <a:lnSpc>
                <a:spcPct val="80000"/>
              </a:lnSpc>
              <a:defRPr/>
            </a:pPr>
            <a:r>
              <a:rPr lang="en-GB" sz="1800" b="0" noProof="0" dirty="0">
                <a:solidFill>
                  <a:srgbClr val="C00000"/>
                </a:solidFill>
                <a:effectLst/>
                <a:latin typeface="+mj-lt"/>
              </a:rPr>
              <a:t>1993 – 1999 </a:t>
            </a:r>
            <a:r>
              <a:rPr lang="en-GB" sz="1800" b="0" noProof="0" dirty="0">
                <a:effectLst/>
                <a:latin typeface="+mj-lt"/>
              </a:rPr>
              <a:t>= Between Maastricht (1 November 1993) and Amsterdam  (1 May 1999) = </a:t>
            </a:r>
            <a:r>
              <a:rPr lang="en-GB" sz="1800" b="0" noProof="0" dirty="0">
                <a:solidFill>
                  <a:srgbClr val="C00000"/>
                </a:solidFill>
                <a:effectLst/>
                <a:latin typeface="+mj-lt"/>
              </a:rPr>
              <a:t>Justice and home affairs </a:t>
            </a:r>
            <a:r>
              <a:rPr lang="en-GB" sz="1800" b="0" noProof="0" dirty="0">
                <a:effectLst/>
                <a:latin typeface="+mj-lt"/>
              </a:rPr>
              <a:t>=     </a:t>
            </a:r>
            <a:r>
              <a:rPr lang="en-GB" sz="1800" b="0" noProof="0" dirty="0">
                <a:solidFill>
                  <a:srgbClr val="C00000"/>
                </a:solidFill>
                <a:effectLst/>
                <a:latin typeface="+mj-lt"/>
              </a:rPr>
              <a:t>III pillar   </a:t>
            </a:r>
            <a:r>
              <a:rPr lang="en-GB" sz="1800" b="0" noProof="0" dirty="0">
                <a:effectLst/>
                <a:latin typeface="+mj-lt"/>
              </a:rPr>
              <a:t>=      </a:t>
            </a:r>
            <a:r>
              <a:rPr lang="en-GB" sz="1800" b="0" noProof="0" dirty="0">
                <a:solidFill>
                  <a:srgbClr val="C00000"/>
                </a:solidFill>
                <a:effectLst/>
                <a:latin typeface="+mj-lt"/>
              </a:rPr>
              <a:t>9 matters of common interest </a:t>
            </a:r>
            <a:r>
              <a:rPr lang="en-GB" sz="1800" b="0" noProof="0" dirty="0">
                <a:effectLst/>
                <a:latin typeface="+mj-lt"/>
              </a:rPr>
              <a:t>as in Article K (Title IV) of the </a:t>
            </a:r>
            <a:r>
              <a:rPr lang="en-GB" sz="1800" b="0" noProof="0" dirty="0">
                <a:solidFill>
                  <a:srgbClr val="C00000"/>
                </a:solidFill>
                <a:effectLst/>
                <a:latin typeface="+mj-lt"/>
              </a:rPr>
              <a:t>TEU</a:t>
            </a:r>
            <a:r>
              <a:rPr lang="en-GB" sz="1800" b="0" noProof="0" dirty="0">
                <a:solidFill>
                  <a:srgbClr val="FF3300"/>
                </a:solidFill>
                <a:effectLst/>
                <a:latin typeface="+mj-lt"/>
              </a:rPr>
              <a:t> </a:t>
            </a:r>
            <a:r>
              <a:rPr lang="en-GB" sz="1800" b="0" noProof="0" dirty="0">
                <a:effectLst/>
                <a:latin typeface="+mj-lt"/>
              </a:rPr>
              <a:t> (Maastricht treaty)</a:t>
            </a:r>
          </a:p>
          <a:p>
            <a:pPr>
              <a:lnSpc>
                <a:spcPct val="80000"/>
              </a:lnSpc>
              <a:defRPr/>
            </a:pPr>
            <a:endParaRPr lang="en-GB" sz="1800" b="0" noProof="0" dirty="0">
              <a:effectLst/>
              <a:latin typeface="+mj-lt"/>
            </a:endParaRPr>
          </a:p>
          <a:p>
            <a:pPr>
              <a:lnSpc>
                <a:spcPct val="80000"/>
              </a:lnSpc>
              <a:defRPr/>
            </a:pPr>
            <a:r>
              <a:rPr lang="en-GB" sz="1800" b="0" noProof="0" dirty="0">
                <a:solidFill>
                  <a:srgbClr val="C00000"/>
                </a:solidFill>
                <a:effectLst/>
                <a:latin typeface="+mj-lt"/>
              </a:rPr>
              <a:t>1999 </a:t>
            </a:r>
            <a:r>
              <a:rPr lang="en-GB" sz="1800" b="0" noProof="0" dirty="0">
                <a:solidFill>
                  <a:srgbClr val="FF3300"/>
                </a:solidFill>
                <a:effectLst/>
                <a:latin typeface="+mj-lt"/>
              </a:rPr>
              <a:t>-</a:t>
            </a:r>
            <a:r>
              <a:rPr lang="en-GB" sz="1800" b="0" noProof="0" dirty="0">
                <a:effectLst/>
                <a:latin typeface="+mj-lt"/>
              </a:rPr>
              <a:t> </a:t>
            </a:r>
            <a:r>
              <a:rPr lang="en-GB" sz="1800" b="0" noProof="0" dirty="0">
                <a:solidFill>
                  <a:srgbClr val="C00000"/>
                </a:solidFill>
                <a:effectLst/>
                <a:latin typeface="+mj-lt"/>
              </a:rPr>
              <a:t>2009</a:t>
            </a:r>
            <a:r>
              <a:rPr lang="en-GB" sz="1800" b="0" noProof="0" dirty="0">
                <a:effectLst/>
                <a:latin typeface="+mj-lt"/>
              </a:rPr>
              <a:t> = From entry into force of the A.T. till entry into force of the Lisbon Treaty (1 December 2009) = </a:t>
            </a:r>
            <a:r>
              <a:rPr lang="en-GB" sz="1800" b="0" noProof="0" dirty="0">
                <a:solidFill>
                  <a:srgbClr val="C00000"/>
                </a:solidFill>
                <a:effectLst/>
                <a:latin typeface="+mj-lt"/>
              </a:rPr>
              <a:t>Justice and home affairs </a:t>
            </a:r>
            <a:r>
              <a:rPr lang="en-GB" sz="1800" b="0" noProof="0" dirty="0">
                <a:effectLst/>
                <a:latin typeface="+mj-lt"/>
              </a:rPr>
              <a:t>= </a:t>
            </a:r>
            <a:r>
              <a:rPr lang="en-GB" sz="1800" b="0" noProof="0" dirty="0">
                <a:solidFill>
                  <a:srgbClr val="C00000"/>
                </a:solidFill>
                <a:effectLst/>
                <a:latin typeface="+mj-lt"/>
              </a:rPr>
              <a:t>Area of freedom, security and justice </a:t>
            </a:r>
            <a:r>
              <a:rPr lang="en-GB" sz="1800" b="0" noProof="0" dirty="0">
                <a:effectLst/>
                <a:latin typeface="+mj-lt"/>
              </a:rPr>
              <a:t>=</a:t>
            </a:r>
          </a:p>
          <a:p>
            <a:pPr lvl="2">
              <a:lnSpc>
                <a:spcPct val="80000"/>
              </a:lnSpc>
              <a:defRPr/>
            </a:pPr>
            <a:r>
              <a:rPr lang="en-GB" sz="1800" b="0" noProof="0" dirty="0">
                <a:effectLst/>
                <a:latin typeface="+mj-lt"/>
              </a:rPr>
              <a:t>  </a:t>
            </a:r>
            <a:r>
              <a:rPr lang="en-GB" sz="1800" b="0" noProof="0" dirty="0">
                <a:solidFill>
                  <a:srgbClr val="C00000"/>
                </a:solidFill>
                <a:effectLst/>
                <a:latin typeface="+mj-lt"/>
              </a:rPr>
              <a:t>I pillar </a:t>
            </a:r>
            <a:r>
              <a:rPr lang="en-GB" sz="1800" b="0" noProof="0" dirty="0">
                <a:effectLst/>
                <a:latin typeface="+mj-lt"/>
              </a:rPr>
              <a:t>= Title IV.  of TEC (</a:t>
            </a:r>
            <a:r>
              <a:rPr lang="en-GB" sz="1800" b="0" noProof="0" dirty="0">
                <a:solidFill>
                  <a:srgbClr val="C00000"/>
                </a:solidFill>
                <a:effectLst/>
                <a:latin typeface="+mj-lt"/>
              </a:rPr>
              <a:t>Visas, asylum, immigration</a:t>
            </a:r>
            <a:r>
              <a:rPr lang="en-GB" sz="1800" b="0" noProof="0" dirty="0">
                <a:effectLst/>
                <a:latin typeface="+mj-lt"/>
              </a:rPr>
              <a:t> and other policies related to free movement of persons + civil law cooperation)</a:t>
            </a:r>
            <a:br>
              <a:rPr lang="en-GB" sz="1800" b="0" noProof="0" dirty="0">
                <a:effectLst/>
                <a:latin typeface="+mj-lt"/>
              </a:rPr>
            </a:br>
            <a:r>
              <a:rPr lang="en-GB" sz="1800" b="0" noProof="0" dirty="0">
                <a:effectLst/>
                <a:latin typeface="+mj-lt"/>
              </a:rPr>
              <a:t> +</a:t>
            </a:r>
          </a:p>
          <a:p>
            <a:pPr lvl="2">
              <a:lnSpc>
                <a:spcPct val="80000"/>
              </a:lnSpc>
              <a:defRPr/>
            </a:pPr>
            <a:r>
              <a:rPr lang="en-GB" sz="1800" b="0" noProof="0" dirty="0">
                <a:solidFill>
                  <a:srgbClr val="FF3300"/>
                </a:solidFill>
                <a:effectLst/>
                <a:latin typeface="+mj-lt"/>
              </a:rPr>
              <a:t> </a:t>
            </a:r>
            <a:r>
              <a:rPr lang="en-GB" sz="1800" b="0" noProof="0" dirty="0">
                <a:solidFill>
                  <a:srgbClr val="C00000"/>
                </a:solidFill>
                <a:effectLst/>
                <a:latin typeface="+mj-lt"/>
              </a:rPr>
              <a:t>III pillar </a:t>
            </a:r>
            <a:r>
              <a:rPr lang="en-GB" sz="1800" b="0" noProof="0" dirty="0">
                <a:effectLst/>
                <a:latin typeface="+mj-lt"/>
              </a:rPr>
              <a:t>=Title VI. of TEU (Provisions on </a:t>
            </a:r>
            <a:r>
              <a:rPr lang="en-GB" sz="1800" b="0" noProof="0" dirty="0">
                <a:solidFill>
                  <a:srgbClr val="C00000"/>
                </a:solidFill>
                <a:effectLst/>
                <a:latin typeface="+mj-lt"/>
              </a:rPr>
              <a:t>police and judicial cooperation in criminal matters)</a:t>
            </a:r>
          </a:p>
          <a:p>
            <a:pPr>
              <a:lnSpc>
                <a:spcPct val="80000"/>
              </a:lnSpc>
              <a:defRPr/>
            </a:pPr>
            <a:r>
              <a:rPr lang="en-GB" sz="1800" b="0" noProof="0" dirty="0">
                <a:solidFill>
                  <a:srgbClr val="C00000"/>
                </a:solidFill>
                <a:effectLst/>
                <a:latin typeface="+mj-lt"/>
              </a:rPr>
              <a:t>2009 December 1 - </a:t>
            </a:r>
            <a:r>
              <a:rPr lang="en-GB" sz="1800" b="0" noProof="0" dirty="0">
                <a:effectLst/>
                <a:latin typeface="+mj-lt"/>
              </a:rPr>
              <a:t>= Area of freedom, security and justice </a:t>
            </a:r>
            <a:r>
              <a:rPr lang="en-GB" sz="1800" b="0" noProof="0" dirty="0">
                <a:solidFill>
                  <a:srgbClr val="C00000"/>
                </a:solidFill>
                <a:effectLst/>
                <a:latin typeface="+mj-lt"/>
              </a:rPr>
              <a:t>reunited in Title V of the Treaty on the Functioning of the European Union</a:t>
            </a:r>
            <a:r>
              <a:rPr lang="en-GB" sz="1800" b="0" noProof="0" dirty="0">
                <a:effectLst/>
                <a:latin typeface="+mj-lt"/>
              </a:rPr>
              <a:t>  = Border checks, asylum, immigration; civil law cooperation;  criminal law cooperation; police cooperation  = </a:t>
            </a:r>
            <a:r>
              <a:rPr lang="en-GB" sz="1800" b="0" noProof="0" dirty="0">
                <a:solidFill>
                  <a:srgbClr val="C00000"/>
                </a:solidFill>
                <a:effectLst/>
                <a:latin typeface="+mj-lt"/>
              </a:rPr>
              <a:t>no pillar structure but CFSP is outs</a:t>
            </a:r>
            <a:r>
              <a:rPr lang="en-GB" sz="1800" b="0" noProof="0" dirty="0">
                <a:solidFill>
                  <a:srgbClr val="A80000"/>
                </a:solidFill>
                <a:effectLst/>
                <a:latin typeface="+mj-lt"/>
              </a:rPr>
              <a:t>ide</a:t>
            </a:r>
            <a:r>
              <a:rPr lang="en-GB" sz="1800" b="0" noProof="0" dirty="0">
                <a:effectLst/>
                <a:latin typeface="+mj-lt"/>
              </a:rPr>
              <a:t> of the „normal” EU regime </a:t>
            </a:r>
          </a:p>
        </p:txBody>
      </p:sp>
    </p:spTree>
    <p:extLst>
      <p:ext uri="{BB962C8B-B14F-4D97-AF65-F5344CB8AC3E}">
        <p14:creationId xmlns:p14="http://schemas.microsoft.com/office/powerpoint/2010/main" val="776617147"/>
      </p:ext>
    </p:extLst>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8E04C95C-8378-4284-875F-96E1A6ABFB80}"/>
              </a:ext>
            </a:extLst>
          </p:cNvPr>
          <p:cNvSpPr>
            <a:spLocks noGrp="1"/>
          </p:cNvSpPr>
          <p:nvPr>
            <p:ph type="title"/>
          </p:nvPr>
        </p:nvSpPr>
        <p:spPr/>
        <p:txBody>
          <a:bodyPr/>
          <a:lstStyle/>
          <a:p>
            <a:r>
              <a:rPr lang="hu-HU"/>
              <a:t>Council Conclusions 25 June 2018</a:t>
            </a:r>
            <a:endParaRPr lang="en-GB"/>
          </a:p>
        </p:txBody>
      </p:sp>
      <p:sp>
        <p:nvSpPr>
          <p:cNvPr id="3" name="Tartalom helye 2">
            <a:extLst>
              <a:ext uri="{FF2B5EF4-FFF2-40B4-BE49-F238E27FC236}">
                <a16:creationId xmlns:a16="http://schemas.microsoft.com/office/drawing/2014/main" xmlns="" id="{198A4CB5-CA3C-4E11-9557-0BB0E6E88A5A}"/>
              </a:ext>
            </a:extLst>
          </p:cNvPr>
          <p:cNvSpPr>
            <a:spLocks noGrp="1"/>
          </p:cNvSpPr>
          <p:nvPr>
            <p:ph idx="1"/>
          </p:nvPr>
        </p:nvSpPr>
        <p:spPr/>
        <p:txBody>
          <a:bodyPr/>
          <a:lstStyle/>
          <a:p>
            <a:pPr marL="342900" indent="-342900">
              <a:lnSpc>
                <a:spcPct val="150000"/>
              </a:lnSpc>
              <a:buFont typeface="Wingdings" panose="05000000000000000000" pitchFamily="2" charset="2"/>
              <a:buChar char="Ø"/>
            </a:pPr>
            <a:r>
              <a:rPr lang="hu-HU" sz="2000"/>
              <a:t>Migratory pressure: „</a:t>
            </a:r>
            <a:r>
              <a:rPr lang="en-US" sz="2000">
                <a:solidFill>
                  <a:srgbClr val="C00000"/>
                </a:solidFill>
              </a:rPr>
              <a:t>a challenge </a:t>
            </a:r>
            <a:r>
              <a:rPr lang="en-US" sz="2000"/>
              <a:t>not only for a single Member State, but </a:t>
            </a:r>
            <a:r>
              <a:rPr lang="en-US" sz="2000">
                <a:solidFill>
                  <a:srgbClr val="C00000"/>
                </a:solidFill>
              </a:rPr>
              <a:t>for Europe as a whole</a:t>
            </a:r>
            <a:r>
              <a:rPr lang="hu-HU" sz="2000"/>
              <a:t>”</a:t>
            </a:r>
          </a:p>
          <a:p>
            <a:pPr marL="342900" indent="-342900">
              <a:lnSpc>
                <a:spcPct val="150000"/>
              </a:lnSpc>
              <a:buFont typeface="Wingdings" panose="05000000000000000000" pitchFamily="2" charset="2"/>
              <a:buChar char="Ø"/>
            </a:pPr>
            <a:r>
              <a:rPr lang="hu-HU" sz="2000"/>
              <a:t>Goal ”</a:t>
            </a:r>
            <a:r>
              <a:rPr lang="en-US" sz="2000">
                <a:solidFill>
                  <a:srgbClr val="C00000"/>
                </a:solidFill>
              </a:rPr>
              <a:t>stem illegal migration </a:t>
            </a:r>
            <a:r>
              <a:rPr lang="en-US" sz="2000"/>
              <a:t>on </a:t>
            </a:r>
            <a:r>
              <a:rPr lang="en-US" sz="2000">
                <a:solidFill>
                  <a:srgbClr val="C00000"/>
                </a:solidFill>
              </a:rPr>
              <a:t>all</a:t>
            </a:r>
            <a:r>
              <a:rPr lang="en-US" sz="2000"/>
              <a:t> existing and emerging </a:t>
            </a:r>
            <a:r>
              <a:rPr lang="en-US" sz="2000">
                <a:solidFill>
                  <a:srgbClr val="C00000"/>
                </a:solidFill>
              </a:rPr>
              <a:t>routes</a:t>
            </a:r>
            <a:r>
              <a:rPr lang="hu-HU" sz="2000"/>
              <a:t>”</a:t>
            </a:r>
          </a:p>
          <a:p>
            <a:pPr marL="342900" indent="-342900">
              <a:lnSpc>
                <a:spcPct val="150000"/>
              </a:lnSpc>
              <a:buFont typeface="Wingdings" panose="05000000000000000000" pitchFamily="2" charset="2"/>
              <a:buChar char="Ø"/>
            </a:pPr>
            <a:r>
              <a:rPr lang="en-GB" sz="2000"/>
              <a:t>Central Mediterranean</a:t>
            </a:r>
            <a:r>
              <a:rPr lang="hu-HU" sz="2000"/>
              <a:t> (Libya): EU standing by Italy and other „frontline” states. Support for Libyan and Sahel actors, and for „</a:t>
            </a:r>
            <a:r>
              <a:rPr lang="en-GB" sz="2000">
                <a:solidFill>
                  <a:srgbClr val="C00000"/>
                </a:solidFill>
              </a:rPr>
              <a:t>humane reception </a:t>
            </a:r>
            <a:r>
              <a:rPr lang="en-GB" sz="2000"/>
              <a:t>conditions, </a:t>
            </a:r>
            <a:r>
              <a:rPr lang="en-GB" sz="2000">
                <a:solidFill>
                  <a:srgbClr val="C00000"/>
                </a:solidFill>
              </a:rPr>
              <a:t>voluntary</a:t>
            </a:r>
            <a:r>
              <a:rPr lang="en-GB" sz="2000"/>
              <a:t> humanitarian</a:t>
            </a:r>
            <a:r>
              <a:rPr lang="hu-HU" sz="2000"/>
              <a:t> </a:t>
            </a:r>
            <a:r>
              <a:rPr lang="en-US" sz="2000">
                <a:solidFill>
                  <a:srgbClr val="C00000"/>
                </a:solidFill>
              </a:rPr>
              <a:t>returns</a:t>
            </a:r>
            <a:r>
              <a:rPr lang="en-US" sz="2000"/>
              <a:t>, cooperation with other countries of origin and transit, as well as </a:t>
            </a:r>
            <a:r>
              <a:rPr lang="en-US" sz="2000">
                <a:solidFill>
                  <a:srgbClr val="C00000"/>
                </a:solidFill>
              </a:rPr>
              <a:t>voluntary resettlement</a:t>
            </a:r>
            <a:r>
              <a:rPr lang="hu-HU" sz="2000"/>
              <a:t>” (NGO) vessels must not obstruct „</a:t>
            </a:r>
            <a:r>
              <a:rPr lang="en-US" sz="2000"/>
              <a:t>operations of the Libyan Coastguard</a:t>
            </a:r>
            <a:r>
              <a:rPr lang="hu-HU" sz="2000"/>
              <a:t>” and must respect laws. </a:t>
            </a:r>
          </a:p>
          <a:p>
            <a:pPr marL="342900" indent="-342900">
              <a:lnSpc>
                <a:spcPct val="150000"/>
              </a:lnSpc>
              <a:buFont typeface="Wingdings" panose="05000000000000000000" pitchFamily="2" charset="2"/>
              <a:buChar char="Ø"/>
            </a:pPr>
            <a:r>
              <a:rPr lang="en-GB" sz="2000"/>
              <a:t>Eastern Mediterranean Route</a:t>
            </a:r>
            <a:r>
              <a:rPr lang="hu-HU" sz="2000"/>
              <a:t> reinforced cooperatioin with Turkey in exchange expectation for swift returns and prevention of new sea routes</a:t>
            </a:r>
            <a:endParaRPr lang="en-GB" sz="2000"/>
          </a:p>
        </p:txBody>
      </p:sp>
    </p:spTree>
    <p:extLst>
      <p:ext uri="{BB962C8B-B14F-4D97-AF65-F5344CB8AC3E}">
        <p14:creationId xmlns:p14="http://schemas.microsoft.com/office/powerpoint/2010/main" val="4083396069"/>
      </p:ext>
    </p:extLst>
  </p:cSld>
  <p:clrMapOvr>
    <a:masterClrMapping/>
  </p:clrMapOvr>
  <p:transition>
    <p:pull dir="rd"/>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8E04C95C-8378-4284-875F-96E1A6ABFB80}"/>
              </a:ext>
            </a:extLst>
          </p:cNvPr>
          <p:cNvSpPr>
            <a:spLocks noGrp="1"/>
          </p:cNvSpPr>
          <p:nvPr>
            <p:ph type="title"/>
          </p:nvPr>
        </p:nvSpPr>
        <p:spPr/>
        <p:txBody>
          <a:bodyPr/>
          <a:lstStyle/>
          <a:p>
            <a:r>
              <a:rPr lang="hu-HU"/>
              <a:t>Council Conclusions 25 June 2018</a:t>
            </a:r>
            <a:endParaRPr lang="en-GB"/>
          </a:p>
        </p:txBody>
      </p:sp>
      <p:sp>
        <p:nvSpPr>
          <p:cNvPr id="3" name="Tartalom helye 2">
            <a:extLst>
              <a:ext uri="{FF2B5EF4-FFF2-40B4-BE49-F238E27FC236}">
                <a16:creationId xmlns:a16="http://schemas.microsoft.com/office/drawing/2014/main" xmlns="" id="{198A4CB5-CA3C-4E11-9557-0BB0E6E88A5A}"/>
              </a:ext>
            </a:extLst>
          </p:cNvPr>
          <p:cNvSpPr>
            <a:spLocks noGrp="1"/>
          </p:cNvSpPr>
          <p:nvPr>
            <p:ph idx="1"/>
          </p:nvPr>
        </p:nvSpPr>
        <p:spPr/>
        <p:txBody>
          <a:bodyPr>
            <a:normAutofit lnSpcReduction="10000"/>
          </a:bodyPr>
          <a:lstStyle/>
          <a:p>
            <a:pPr marL="342900" indent="-342900">
              <a:buFont typeface="Wingdings" panose="05000000000000000000" pitchFamily="2" charset="2"/>
              <a:buChar char="Ø"/>
            </a:pPr>
            <a:r>
              <a:rPr lang="en-GB"/>
              <a:t>Western Balkans region</a:t>
            </a:r>
            <a:r>
              <a:rPr lang="hu-HU"/>
              <a:t>: support to  „</a:t>
            </a:r>
            <a:r>
              <a:rPr lang="en-GB">
                <a:solidFill>
                  <a:srgbClr val="C00000"/>
                </a:solidFill>
              </a:rPr>
              <a:t>prevent illegal migration,</a:t>
            </a:r>
            <a:r>
              <a:rPr lang="hu-HU"/>
              <a:t> </a:t>
            </a:r>
            <a:r>
              <a:rPr lang="en-US"/>
              <a:t>increase the capacities for </a:t>
            </a:r>
            <a:r>
              <a:rPr lang="en-US">
                <a:solidFill>
                  <a:srgbClr val="C00000"/>
                </a:solidFill>
              </a:rPr>
              <a:t>border protection</a:t>
            </a:r>
            <a:r>
              <a:rPr lang="en-US"/>
              <a:t> and improve </a:t>
            </a:r>
            <a:r>
              <a:rPr lang="en-US">
                <a:solidFill>
                  <a:srgbClr val="C00000"/>
                </a:solidFill>
              </a:rPr>
              <a:t>return and readmission </a:t>
            </a:r>
            <a:r>
              <a:rPr lang="en-US"/>
              <a:t>procedures.</a:t>
            </a:r>
            <a:r>
              <a:rPr lang="hu-HU"/>
              <a:t>”</a:t>
            </a:r>
          </a:p>
          <a:p>
            <a:pPr marL="342900" indent="-342900">
              <a:buFont typeface="Wingdings" panose="05000000000000000000" pitchFamily="2" charset="2"/>
              <a:buChar char="Ø"/>
            </a:pPr>
            <a:r>
              <a:rPr lang="hu-HU"/>
              <a:t>Western Mediterranean: Financial support to Spain and Morocco „</a:t>
            </a:r>
            <a:r>
              <a:rPr lang="hu-HU">
                <a:solidFill>
                  <a:srgbClr val="C00000"/>
                </a:solidFill>
              </a:rPr>
              <a:t>to prevent illegal migration</a:t>
            </a:r>
            <a:r>
              <a:rPr lang="hu-HU"/>
              <a:t>”</a:t>
            </a:r>
          </a:p>
          <a:p>
            <a:pPr marL="342900" indent="-342900">
              <a:buFont typeface="Wingdings" panose="05000000000000000000" pitchFamily="2" charset="2"/>
              <a:buChar char="Ø"/>
            </a:pPr>
            <a:r>
              <a:rPr lang="hu-HU"/>
              <a:t>Turkey gets the second 3 billion Euros, the Trust Fund for Africa 500 million, and MS are called on to voluntary contribute.</a:t>
            </a:r>
          </a:p>
          <a:p>
            <a:pPr marL="342900" indent="-342900">
              <a:buFont typeface="Wingdings" panose="05000000000000000000" pitchFamily="2" charset="2"/>
              <a:buChar char="Ø"/>
            </a:pPr>
            <a:r>
              <a:rPr lang="hu-HU"/>
              <a:t>„Africa is our neighbour”: new level of cooperation. More </a:t>
            </a:r>
            <a:r>
              <a:rPr lang="hu-HU">
                <a:solidFill>
                  <a:srgbClr val="C00000"/>
                </a:solidFill>
              </a:rPr>
              <a:t>development funding </a:t>
            </a:r>
            <a:r>
              <a:rPr lang="hu-HU"/>
              <a:t>and </a:t>
            </a:r>
            <a:r>
              <a:rPr lang="hu-HU">
                <a:solidFill>
                  <a:srgbClr val="C00000"/>
                </a:solidFill>
              </a:rPr>
              <a:t>private investment</a:t>
            </a:r>
            <a:r>
              <a:rPr lang="hu-HU"/>
              <a:t>, „in</a:t>
            </a:r>
            <a:r>
              <a:rPr lang="en-US"/>
              <a:t>creased exchanges and </a:t>
            </a:r>
            <a:r>
              <a:rPr lang="en-US">
                <a:solidFill>
                  <a:srgbClr val="C00000"/>
                </a:solidFill>
              </a:rPr>
              <a:t>contacts amongst the peoples </a:t>
            </a:r>
            <a:r>
              <a:rPr lang="en-US"/>
              <a:t>of both continents on all levels</a:t>
            </a:r>
            <a:r>
              <a:rPr lang="hu-HU"/>
              <a:t> </a:t>
            </a:r>
            <a:r>
              <a:rPr lang="en-GB"/>
              <a:t>of civil society.</a:t>
            </a:r>
            <a:r>
              <a:rPr lang="hu-HU"/>
              <a:t>”</a:t>
            </a:r>
          </a:p>
          <a:p>
            <a:pPr marL="342900" indent="-342900">
              <a:buFont typeface="Wingdings" panose="05000000000000000000" pitchFamily="2" charset="2"/>
              <a:buChar char="Ø"/>
            </a:pPr>
            <a:r>
              <a:rPr lang="hu-HU"/>
              <a:t>Efforts to be made to </a:t>
            </a:r>
            <a:r>
              <a:rPr lang="hu-HU">
                <a:solidFill>
                  <a:srgbClr val="C00000"/>
                </a:solidFill>
              </a:rPr>
              <a:t>increase returns</a:t>
            </a:r>
            <a:endParaRPr lang="en-GB">
              <a:solidFill>
                <a:srgbClr val="C00000"/>
              </a:solidFill>
            </a:endParaRPr>
          </a:p>
        </p:txBody>
      </p:sp>
    </p:spTree>
    <p:extLst>
      <p:ext uri="{BB962C8B-B14F-4D97-AF65-F5344CB8AC3E}">
        <p14:creationId xmlns:p14="http://schemas.microsoft.com/office/powerpoint/2010/main" val="721064543"/>
      </p:ext>
    </p:extLst>
  </p:cSld>
  <p:clrMapOvr>
    <a:masterClrMapping/>
  </p:clrMapOvr>
  <p:transition>
    <p:pull dir="rd"/>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p:cNvSpPr>
            <a:spLocks noGrp="1"/>
          </p:cNvSpPr>
          <p:nvPr>
            <p:ph type="ctrTitle"/>
          </p:nvPr>
        </p:nvSpPr>
        <p:spPr>
          <a:xfrm>
            <a:off x="642938" y="1357313"/>
            <a:ext cx="7772400" cy="1470025"/>
          </a:xfrm>
        </p:spPr>
        <p:txBody>
          <a:bodyPr/>
          <a:lstStyle/>
          <a:p>
            <a:pPr>
              <a:defRPr/>
            </a:pPr>
            <a:r>
              <a:rPr lang="en-GB" b="0" dirty="0">
                <a:effectLst/>
                <a:latin typeface="+mj-lt"/>
              </a:rPr>
              <a:t>THANKS!</a:t>
            </a:r>
          </a:p>
        </p:txBody>
      </p:sp>
      <p:sp>
        <p:nvSpPr>
          <p:cNvPr id="30723" name="Alcím 5"/>
          <p:cNvSpPr>
            <a:spLocks noGrp="1"/>
          </p:cNvSpPr>
          <p:nvPr>
            <p:ph type="subTitle" idx="1"/>
          </p:nvPr>
        </p:nvSpPr>
        <p:spPr>
          <a:xfrm>
            <a:off x="1371600" y="3500438"/>
            <a:ext cx="6400800" cy="3000375"/>
          </a:xfrm>
        </p:spPr>
        <p:txBody>
          <a:bodyPr/>
          <a:lstStyle/>
          <a:p>
            <a:pPr>
              <a:buFont typeface="Arial" charset="0"/>
              <a:buNone/>
              <a:defRPr/>
            </a:pPr>
            <a:r>
              <a:rPr lang="en-GB" sz="2000" b="0" dirty="0">
                <a:effectLst/>
                <a:latin typeface="+mj-lt"/>
              </a:rPr>
              <a:t>BOLDIZSÁR NAGY </a:t>
            </a:r>
            <a:br>
              <a:rPr lang="en-GB" sz="2000" b="0" dirty="0">
                <a:effectLst/>
                <a:latin typeface="+mj-lt"/>
              </a:rPr>
            </a:br>
            <a:r>
              <a:rPr lang="en-GB" sz="2000" b="0" dirty="0">
                <a:effectLst/>
                <a:latin typeface="+mj-lt"/>
              </a:rPr>
              <a:t/>
            </a:r>
            <a:br>
              <a:rPr lang="en-GB" sz="2000" b="0" dirty="0">
                <a:effectLst/>
                <a:latin typeface="+mj-lt"/>
              </a:rPr>
            </a:br>
            <a:r>
              <a:rPr lang="en-GB" sz="2000" b="0" dirty="0">
                <a:effectLst/>
                <a:latin typeface="+mj-lt"/>
              </a:rPr>
              <a:t> E-mail</a:t>
            </a:r>
            <a:r>
              <a:rPr lang="en-GB" sz="2000" b="0">
                <a:effectLst/>
                <a:latin typeface="+mj-lt"/>
              </a:rPr>
              <a:t>: </a:t>
            </a:r>
            <a:r>
              <a:rPr lang="en-GB" sz="2000" b="0" smtClean="0">
                <a:effectLst/>
                <a:latin typeface="+mj-lt"/>
                <a:hlinkClick r:id="rId3"/>
              </a:rPr>
              <a:t>nagyb@ceu.edu</a:t>
            </a:r>
            <a:endParaRPr lang="en-GB" sz="2000" b="0" dirty="0">
              <a:effectLst/>
              <a:latin typeface="+mj-lt"/>
            </a:endParaRPr>
          </a:p>
          <a:p>
            <a:pPr>
              <a:buFont typeface="Arial" charset="0"/>
              <a:buNone/>
              <a:defRPr/>
            </a:pPr>
            <a:r>
              <a:rPr lang="en-GB" sz="2000" b="0" dirty="0">
                <a:effectLst/>
                <a:latin typeface="+mj-lt"/>
              </a:rPr>
              <a:t> www.nagyboldizsar.hu </a:t>
            </a:r>
            <a:br>
              <a:rPr lang="en-GB" sz="2000" b="0" dirty="0">
                <a:effectLst/>
                <a:latin typeface="+mj-lt"/>
              </a:rPr>
            </a:br>
            <a:r>
              <a:rPr lang="en-GB" sz="2000" b="0" dirty="0">
                <a:effectLst/>
                <a:latin typeface="+mj-lt"/>
              </a:rPr>
              <a:t/>
            </a:r>
            <a:br>
              <a:rPr lang="en-GB" sz="2000" b="0" dirty="0">
                <a:effectLst/>
                <a:latin typeface="+mj-lt"/>
              </a:rPr>
            </a:br>
            <a:r>
              <a:rPr lang="en-GB" sz="2000" b="0" dirty="0">
                <a:effectLst/>
                <a:latin typeface="+mj-lt"/>
              </a:rPr>
              <a:t>CEU IRES</a:t>
            </a:r>
            <a:br>
              <a:rPr lang="en-GB" sz="2000" b="0" dirty="0">
                <a:effectLst/>
                <a:latin typeface="+mj-lt"/>
              </a:rPr>
            </a:br>
            <a:r>
              <a:rPr lang="en-GB" sz="2000" b="0" dirty="0">
                <a:effectLst/>
                <a:latin typeface="+mj-lt"/>
              </a:rPr>
              <a:t> Budapest, 1051</a:t>
            </a:r>
            <a:br>
              <a:rPr lang="en-GB" sz="2000" b="0" dirty="0">
                <a:effectLst/>
                <a:latin typeface="+mj-lt"/>
              </a:rPr>
            </a:br>
            <a:r>
              <a:rPr lang="en-GB" sz="2000" b="0" dirty="0">
                <a:effectLst/>
                <a:latin typeface="+mj-lt"/>
              </a:rPr>
              <a:t>Nádor u. 9.</a:t>
            </a:r>
            <a:br>
              <a:rPr lang="en-GB" sz="2000" b="0" dirty="0">
                <a:effectLst/>
                <a:latin typeface="+mj-lt"/>
              </a:rPr>
            </a:br>
            <a:r>
              <a:rPr lang="en-GB" sz="2000" b="0" dirty="0">
                <a:effectLst/>
                <a:latin typeface="+mj-lt"/>
              </a:rPr>
              <a:t/>
            </a:r>
            <a:br>
              <a:rPr lang="en-GB" sz="2000" b="0" dirty="0">
                <a:effectLst/>
                <a:latin typeface="+mj-lt"/>
              </a:rPr>
            </a:br>
            <a:endParaRPr lang="en-GB" sz="2000" b="0" dirty="0">
              <a:effectLst/>
              <a:latin typeface="+mj-lt"/>
            </a:endParaRPr>
          </a:p>
        </p:txBody>
      </p:sp>
      <p:sp>
        <p:nvSpPr>
          <p:cNvPr id="8" name="Dátum helye 7"/>
          <p:cNvSpPr>
            <a:spLocks noGrp="1"/>
          </p:cNvSpPr>
          <p:nvPr>
            <p:ph type="dt" sz="quarter" idx="4294967295"/>
          </p:nvPr>
        </p:nvSpPr>
        <p:spPr>
          <a:xfrm>
            <a:off x="0" y="6643710"/>
            <a:ext cx="2214546" cy="214290"/>
          </a:xfrm>
          <a:solidFill>
            <a:schemeClr val="accent1">
              <a:lumMod val="75000"/>
            </a:schemeClr>
          </a:solidFill>
          <a:ln>
            <a:solidFill>
              <a:srgbClr val="FFC000"/>
            </a:solidFill>
          </a:ln>
        </p:spPr>
        <p:txBody>
          <a:bodyPr/>
          <a:lstStyle/>
          <a:p>
            <a:pPr>
              <a:defRPr/>
            </a:pPr>
            <a:r>
              <a:rPr lang="hu-HU"/>
              <a:t>Presentation by Boldizsár Nagy</a:t>
            </a:r>
            <a:endParaRPr lang="en-GB"/>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ChangeArrowheads="1"/>
          </p:cNvSpPr>
          <p:nvPr>
            <p:ph type="title"/>
          </p:nvPr>
        </p:nvSpPr>
        <p:spPr>
          <a:xfrm>
            <a:off x="457200" y="142875"/>
            <a:ext cx="8229600" cy="857250"/>
          </a:xfrm>
        </p:spPr>
        <p:txBody>
          <a:bodyPr/>
          <a:lstStyle/>
          <a:p>
            <a:pPr>
              <a:defRPr/>
            </a:pPr>
            <a:r>
              <a:rPr lang="en-GB" b="0" noProof="0" dirty="0">
                <a:effectLst/>
                <a:latin typeface="+mj-lt"/>
              </a:rPr>
              <a:t>The area of freedom, security and justice</a:t>
            </a:r>
          </a:p>
        </p:txBody>
      </p:sp>
      <p:sp>
        <p:nvSpPr>
          <p:cNvPr id="279555" name="Rectangle 3"/>
          <p:cNvSpPr>
            <a:spLocks noGrp="1" noChangeArrowheads="1"/>
          </p:cNvSpPr>
          <p:nvPr>
            <p:ph type="body" idx="1"/>
          </p:nvPr>
        </p:nvSpPr>
        <p:spPr>
          <a:xfrm>
            <a:off x="500063" y="1143000"/>
            <a:ext cx="8229600" cy="5357813"/>
          </a:xfrm>
        </p:spPr>
        <p:txBody>
          <a:bodyPr>
            <a:normAutofit fontScale="92500" lnSpcReduction="10000"/>
          </a:bodyPr>
          <a:lstStyle/>
          <a:p>
            <a:pPr>
              <a:defRPr/>
            </a:pPr>
            <a:r>
              <a:rPr lang="en-GB" sz="2800" b="0" noProof="0" dirty="0">
                <a:solidFill>
                  <a:srgbClr val="C00000"/>
                </a:solidFill>
                <a:effectLst/>
                <a:latin typeface="+mj-lt"/>
              </a:rPr>
              <a:t>Freedom</a:t>
            </a:r>
            <a:r>
              <a:rPr lang="en-GB" sz="2800" b="0" noProof="0" dirty="0">
                <a:effectLst/>
                <a:latin typeface="+mj-lt"/>
              </a:rPr>
              <a:t> = freedom of movement + immigration and asylum+ non-discrimination+ data protection</a:t>
            </a:r>
          </a:p>
          <a:p>
            <a:pPr>
              <a:defRPr/>
            </a:pPr>
            <a:endParaRPr lang="en-GB" sz="2800" b="0" noProof="0" dirty="0">
              <a:effectLst/>
              <a:latin typeface="+mj-lt"/>
            </a:endParaRPr>
          </a:p>
          <a:p>
            <a:pPr>
              <a:defRPr/>
            </a:pPr>
            <a:endParaRPr lang="en-GB" sz="2800" b="0" noProof="0" dirty="0">
              <a:effectLst/>
              <a:latin typeface="+mj-lt"/>
            </a:endParaRPr>
          </a:p>
          <a:p>
            <a:pPr>
              <a:defRPr/>
            </a:pPr>
            <a:r>
              <a:rPr lang="en-GB" sz="2800" b="0" noProof="0" dirty="0">
                <a:solidFill>
                  <a:srgbClr val="C00000"/>
                </a:solidFill>
                <a:effectLst/>
                <a:latin typeface="+mj-lt"/>
              </a:rPr>
              <a:t>Security</a:t>
            </a:r>
            <a:r>
              <a:rPr lang="en-GB" sz="2800" b="0" noProof="0" dirty="0">
                <a:effectLst/>
                <a:latin typeface="+mj-lt"/>
              </a:rPr>
              <a:t>  = fight against organized crime  (including terrorism) and drugs  + police cooperation (Europol, Eurojust, </a:t>
            </a:r>
            <a:r>
              <a:rPr lang="en-GB" sz="2800" b="0" noProof="0">
                <a:effectLst/>
                <a:latin typeface="+mj-lt"/>
              </a:rPr>
              <a:t>Frontex</a:t>
            </a:r>
            <a:r>
              <a:rPr lang="en-GB" sz="2800" b="0" noProof="0" dirty="0">
                <a:effectLst/>
                <a:latin typeface="+mj-lt"/>
              </a:rPr>
              <a:t>)</a:t>
            </a:r>
          </a:p>
          <a:p>
            <a:pPr>
              <a:defRPr/>
            </a:pPr>
            <a:endParaRPr lang="en-GB" sz="2800" b="0" noProof="0" dirty="0">
              <a:effectLst/>
              <a:latin typeface="+mj-lt"/>
            </a:endParaRPr>
          </a:p>
          <a:p>
            <a:pPr>
              <a:defRPr/>
            </a:pPr>
            <a:endParaRPr lang="en-GB" sz="2800" b="0" noProof="0" dirty="0">
              <a:effectLst/>
              <a:latin typeface="+mj-lt"/>
            </a:endParaRPr>
          </a:p>
          <a:p>
            <a:pPr>
              <a:defRPr/>
            </a:pPr>
            <a:r>
              <a:rPr lang="en-GB" sz="2800" b="0" noProof="0" dirty="0">
                <a:solidFill>
                  <a:srgbClr val="C00000"/>
                </a:solidFill>
                <a:effectLst/>
                <a:latin typeface="+mj-lt"/>
              </a:rPr>
              <a:t>Justice („Recht”) </a:t>
            </a:r>
            <a:r>
              <a:rPr lang="en-GB" sz="2800" b="0" noProof="0" dirty="0">
                <a:effectLst/>
                <a:latin typeface="+mj-lt"/>
              </a:rPr>
              <a:t>= cooperation among civil and criminal courts, approximation of procedures, mutual recognition of decisions, simplification of transborder actions (litigation in another member state)</a:t>
            </a:r>
          </a:p>
          <a:p>
            <a:pPr>
              <a:defRPr/>
            </a:pPr>
            <a:endParaRPr lang="en-GB" b="0" noProof="0" dirty="0">
              <a:effectLst/>
              <a:latin typeface="+mj-lt"/>
            </a:endParaRPr>
          </a:p>
        </p:txBody>
      </p:sp>
    </p:spTree>
    <p:extLst>
      <p:ext uri="{BB962C8B-B14F-4D97-AF65-F5344CB8AC3E}">
        <p14:creationId xmlns:p14="http://schemas.microsoft.com/office/powerpoint/2010/main" val="173334994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6" name="Rectangle 2"/>
          <p:cNvSpPr>
            <a:spLocks noGrp="1" noChangeArrowheads="1"/>
          </p:cNvSpPr>
          <p:nvPr>
            <p:ph type="title"/>
          </p:nvPr>
        </p:nvSpPr>
        <p:spPr>
          <a:xfrm>
            <a:off x="685800" y="1357313"/>
            <a:ext cx="7772400" cy="2857500"/>
          </a:xfrm>
        </p:spPr>
        <p:txBody>
          <a:bodyPr/>
          <a:lstStyle/>
          <a:p>
            <a:pPr>
              <a:defRPr/>
            </a:pPr>
            <a:r>
              <a:rPr lang="en-GB" b="0" noProof="0" dirty="0">
                <a:effectLst/>
                <a:latin typeface="+mj-lt"/>
              </a:rPr>
              <a:t>The rationale behind developing an EU acquis:</a:t>
            </a:r>
            <a:br>
              <a:rPr lang="en-GB" b="0" noProof="0" dirty="0">
                <a:effectLst/>
                <a:latin typeface="+mj-lt"/>
              </a:rPr>
            </a:br>
            <a:r>
              <a:rPr lang="en-GB" b="0" noProof="0" dirty="0">
                <a:effectLst/>
                <a:latin typeface="+mj-lt"/>
              </a:rPr>
              <a:t/>
            </a:r>
            <a:br>
              <a:rPr lang="en-GB" b="0" noProof="0" dirty="0">
                <a:effectLst/>
                <a:latin typeface="+mj-lt"/>
              </a:rPr>
            </a:br>
            <a:r>
              <a:rPr lang="en-GB" b="0" noProof="0" dirty="0">
                <a:effectLst/>
                <a:latin typeface="+mj-lt"/>
              </a:rPr>
              <a:t>Schengen</a:t>
            </a:r>
            <a:endParaRPr lang="en-GB" sz="2400" b="0" noProof="0" dirty="0">
              <a:effectLst/>
              <a:latin typeface="+mj-lt"/>
            </a:endParaRPr>
          </a:p>
        </p:txBody>
      </p:sp>
    </p:spTree>
    <p:extLst>
      <p:ext uri="{BB962C8B-B14F-4D97-AF65-F5344CB8AC3E}">
        <p14:creationId xmlns:p14="http://schemas.microsoft.com/office/powerpoint/2010/main" val="150740489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570" name="Rectangle 2"/>
          <p:cNvSpPr>
            <a:spLocks noGrp="1" noChangeArrowheads="1"/>
          </p:cNvSpPr>
          <p:nvPr>
            <p:ph type="title"/>
          </p:nvPr>
        </p:nvSpPr>
        <p:spPr>
          <a:xfrm>
            <a:off x="457200" y="274638"/>
            <a:ext cx="8229600" cy="439737"/>
          </a:xfrm>
        </p:spPr>
        <p:txBody>
          <a:bodyPr/>
          <a:lstStyle/>
          <a:p>
            <a:pPr>
              <a:defRPr/>
            </a:pPr>
            <a:r>
              <a:rPr lang="en-GB" b="0" noProof="0" dirty="0">
                <a:effectLst/>
                <a:latin typeface="+mj-lt"/>
              </a:rPr>
              <a:t>SCHENGEN</a:t>
            </a:r>
          </a:p>
        </p:txBody>
      </p:sp>
      <p:sp>
        <p:nvSpPr>
          <p:cNvPr id="17411" name="Rectangle 3"/>
          <p:cNvSpPr>
            <a:spLocks noGrp="1" noChangeArrowheads="1"/>
          </p:cNvSpPr>
          <p:nvPr>
            <p:ph type="body" idx="1"/>
          </p:nvPr>
        </p:nvSpPr>
        <p:spPr>
          <a:xfrm>
            <a:off x="457200" y="857250"/>
            <a:ext cx="8229600" cy="5500688"/>
          </a:xfrm>
        </p:spPr>
        <p:txBody>
          <a:bodyPr/>
          <a:lstStyle/>
          <a:p>
            <a:endParaRPr lang="en-GB" sz="3200" b="0" noProof="0" dirty="0">
              <a:effectLst/>
              <a:latin typeface="+mj-lt"/>
            </a:endParaRPr>
          </a:p>
          <a:p>
            <a:r>
              <a:rPr lang="en-GB" sz="3200" b="0" noProof="0" dirty="0">
                <a:effectLst/>
                <a:latin typeface="+mj-lt"/>
              </a:rPr>
              <a:t>I. The creation of the Agreement (1985) and the </a:t>
            </a:r>
            <a:r>
              <a:rPr lang="en-GB" sz="3200" b="0" noProof="0" dirty="0">
                <a:solidFill>
                  <a:srgbClr val="C00000"/>
                </a:solidFill>
                <a:effectLst/>
                <a:latin typeface="+mj-lt"/>
              </a:rPr>
              <a:t>Convention</a:t>
            </a:r>
            <a:r>
              <a:rPr lang="en-GB" sz="3200" b="0" noProof="0" dirty="0">
                <a:effectLst/>
                <a:latin typeface="+mj-lt"/>
              </a:rPr>
              <a:t>, implementing it </a:t>
            </a:r>
            <a:r>
              <a:rPr lang="en-GB" sz="3200" b="0" noProof="0" dirty="0">
                <a:solidFill>
                  <a:srgbClr val="C00000"/>
                </a:solidFill>
                <a:effectLst/>
                <a:latin typeface="+mj-lt"/>
              </a:rPr>
              <a:t>(1990)</a:t>
            </a:r>
            <a:r>
              <a:rPr lang="en-GB" sz="3200" b="0" noProof="0" dirty="0">
                <a:effectLst/>
                <a:latin typeface="+mj-lt"/>
              </a:rPr>
              <a:t/>
            </a:r>
            <a:br>
              <a:rPr lang="en-GB" sz="3200" b="0" noProof="0" dirty="0">
                <a:effectLst/>
                <a:latin typeface="+mj-lt"/>
              </a:rPr>
            </a:br>
            <a:endParaRPr lang="en-GB" sz="3200" b="0" noProof="0" dirty="0">
              <a:effectLst/>
              <a:latin typeface="+mj-lt"/>
            </a:endParaRPr>
          </a:p>
          <a:p>
            <a:pPr lvl="2" algn="r"/>
            <a:r>
              <a:rPr lang="en-GB" sz="1400" b="0" noProof="0" dirty="0">
                <a:effectLst/>
                <a:latin typeface="+mj-lt"/>
              </a:rPr>
              <a:t>C O N V E N T I O N IMPLEMENTING  THE SCHENGEN AGREEMENT OF 14 JUNE 1985 BETWEEN THE GOVERNMENTS OF THE STATES OF THE BENELUX ECONOMIC UNION, THE FEDERAL REPUBLIC OF GERMANY AND THE FRENCH REPUBLIC, ON THE GRADUAL ABOLITION OF CHECKS AT THEIR COMMON BORDERS </a:t>
            </a:r>
            <a:br>
              <a:rPr lang="en-GB" sz="1400" b="0" noProof="0" dirty="0">
                <a:effectLst/>
                <a:latin typeface="+mj-lt"/>
              </a:rPr>
            </a:br>
            <a:r>
              <a:rPr lang="en-GB" sz="1400" b="0" noProof="0" dirty="0">
                <a:effectLst/>
                <a:latin typeface="+mj-lt"/>
              </a:rPr>
              <a:t>19 JUNE 1990 (OJ (2000) L 239/19)</a:t>
            </a:r>
          </a:p>
          <a:p>
            <a:endParaRPr lang="en-GB" sz="1800" b="0" noProof="0" dirty="0">
              <a:effectLst/>
              <a:latin typeface="+mj-lt"/>
            </a:endParaRPr>
          </a:p>
          <a:p>
            <a:r>
              <a:rPr lang="en-GB" sz="3200" b="0" noProof="0" dirty="0">
                <a:effectLst/>
                <a:latin typeface="+mj-lt"/>
              </a:rPr>
              <a:t>II.  The essence (see next slides)</a:t>
            </a:r>
          </a:p>
        </p:txBody>
      </p:sp>
    </p:spTree>
    <p:extLst>
      <p:ext uri="{BB962C8B-B14F-4D97-AF65-F5344CB8AC3E}">
        <p14:creationId xmlns:p14="http://schemas.microsoft.com/office/powerpoint/2010/main" val="59705953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618" name="Rectangle 2"/>
          <p:cNvSpPr>
            <a:spLocks noGrp="1" noChangeArrowheads="1"/>
          </p:cNvSpPr>
          <p:nvPr>
            <p:ph type="title"/>
          </p:nvPr>
        </p:nvSpPr>
        <p:spPr>
          <a:xfrm>
            <a:off x="457200" y="274638"/>
            <a:ext cx="8229600" cy="439737"/>
          </a:xfrm>
        </p:spPr>
        <p:txBody>
          <a:bodyPr/>
          <a:lstStyle/>
          <a:p>
            <a:pPr>
              <a:defRPr/>
            </a:pPr>
            <a:r>
              <a:rPr lang="en-GB" b="0" noProof="0" dirty="0">
                <a:effectLst/>
                <a:latin typeface="+mj-lt"/>
              </a:rPr>
              <a:t>Schengen</a:t>
            </a:r>
          </a:p>
        </p:txBody>
      </p:sp>
      <p:sp>
        <p:nvSpPr>
          <p:cNvPr id="18435" name="Rectangle 3"/>
          <p:cNvSpPr>
            <a:spLocks noGrp="1" noChangeArrowheads="1"/>
          </p:cNvSpPr>
          <p:nvPr>
            <p:ph type="body" idx="1"/>
          </p:nvPr>
        </p:nvSpPr>
        <p:spPr>
          <a:xfrm>
            <a:off x="457200" y="857250"/>
            <a:ext cx="8229600" cy="5500688"/>
          </a:xfrm>
        </p:spPr>
        <p:txBody>
          <a:bodyPr/>
          <a:lstStyle/>
          <a:p>
            <a:pPr algn="ctr"/>
            <a:r>
              <a:rPr lang="en-GB" sz="3200" b="0" noProof="0" dirty="0">
                <a:effectLst/>
                <a:latin typeface="+mj-lt"/>
              </a:rPr>
              <a:t>Purpose:  </a:t>
            </a:r>
          </a:p>
          <a:p>
            <a:pPr lvl="1"/>
            <a:r>
              <a:rPr lang="en-GB" b="0" noProof="0" dirty="0">
                <a:solidFill>
                  <a:srgbClr val="C00000"/>
                </a:solidFill>
                <a:effectLst/>
                <a:latin typeface="+mj-lt"/>
              </a:rPr>
              <a:t>Abolition of controls </a:t>
            </a:r>
            <a:r>
              <a:rPr lang="en-GB" b="0" noProof="0" dirty="0">
                <a:effectLst/>
                <a:latin typeface="+mj-lt"/>
              </a:rPr>
              <a:t>at the </a:t>
            </a:r>
            <a:r>
              <a:rPr lang="en-GB" b="0" noProof="0" dirty="0">
                <a:solidFill>
                  <a:srgbClr val="C00000"/>
                </a:solidFill>
                <a:effectLst/>
                <a:latin typeface="+mj-lt"/>
              </a:rPr>
              <a:t>internal borders</a:t>
            </a:r>
          </a:p>
          <a:p>
            <a:pPr lvl="1"/>
            <a:r>
              <a:rPr lang="en-GB" b="0" noProof="0" dirty="0">
                <a:effectLst/>
                <a:latin typeface="+mj-lt"/>
              </a:rPr>
              <a:t>Implementation of appropriate </a:t>
            </a:r>
            <a:r>
              <a:rPr lang="en-GB" b="0" noProof="0" dirty="0">
                <a:solidFill>
                  <a:srgbClr val="C00000"/>
                </a:solidFill>
                <a:effectLst/>
                <a:latin typeface="+mj-lt"/>
              </a:rPr>
              <a:t>flanking measures</a:t>
            </a:r>
          </a:p>
          <a:p>
            <a:pPr lvl="2"/>
            <a:r>
              <a:rPr lang="en-GB" sz="2400" b="0" noProof="0" dirty="0">
                <a:solidFill>
                  <a:srgbClr val="C00000"/>
                </a:solidFill>
                <a:effectLst/>
                <a:latin typeface="+mj-lt"/>
              </a:rPr>
              <a:t>protecting the external borders </a:t>
            </a:r>
            <a:r>
              <a:rPr lang="en-GB" sz="2400" b="0" noProof="0" dirty="0">
                <a:effectLst/>
                <a:latin typeface="+mj-lt"/>
              </a:rPr>
              <a:t>with the same  level of security including checks and surveillance</a:t>
            </a:r>
          </a:p>
          <a:p>
            <a:pPr lvl="2"/>
            <a:r>
              <a:rPr lang="en-GB" sz="2400" b="0" noProof="0" dirty="0">
                <a:effectLst/>
                <a:latin typeface="+mj-lt"/>
              </a:rPr>
              <a:t>intensive </a:t>
            </a:r>
            <a:r>
              <a:rPr lang="en-GB" sz="2400" b="0" noProof="0" dirty="0">
                <a:solidFill>
                  <a:srgbClr val="C00000"/>
                </a:solidFill>
                <a:effectLst/>
                <a:latin typeface="+mj-lt"/>
              </a:rPr>
              <a:t>co-operation </a:t>
            </a:r>
            <a:r>
              <a:rPr lang="en-GB" sz="2400" b="0" noProof="0" dirty="0">
                <a:effectLst/>
                <a:latin typeface="+mj-lt"/>
              </a:rPr>
              <a:t>in </a:t>
            </a:r>
            <a:r>
              <a:rPr lang="en-GB" sz="2400" b="0" noProof="0" dirty="0">
                <a:solidFill>
                  <a:srgbClr val="C00000"/>
                </a:solidFill>
                <a:effectLst/>
                <a:latin typeface="+mj-lt"/>
              </a:rPr>
              <a:t>customs,  police </a:t>
            </a:r>
            <a:r>
              <a:rPr lang="en-GB" sz="2400" b="0" noProof="0" dirty="0">
                <a:effectLst/>
                <a:latin typeface="+mj-lt"/>
              </a:rPr>
              <a:t>and criminal justice matters</a:t>
            </a:r>
          </a:p>
          <a:p>
            <a:pPr lvl="2"/>
            <a:r>
              <a:rPr lang="en-GB" sz="2400" b="0" noProof="0" dirty="0">
                <a:effectLst/>
                <a:latin typeface="+mj-lt"/>
              </a:rPr>
              <a:t>establishing a system to determine which state is </a:t>
            </a:r>
            <a:r>
              <a:rPr lang="en-GB" sz="2400" b="0" noProof="0" dirty="0">
                <a:solidFill>
                  <a:srgbClr val="C00000"/>
                </a:solidFill>
                <a:effectLst/>
                <a:latin typeface="+mj-lt"/>
              </a:rPr>
              <a:t>responsible for the examination of asylum </a:t>
            </a:r>
            <a:r>
              <a:rPr lang="en-GB" sz="2400" b="0" noProof="0" dirty="0">
                <a:effectLst/>
                <a:latin typeface="+mj-lt"/>
              </a:rPr>
              <a:t>applications</a:t>
            </a:r>
          </a:p>
        </p:txBody>
      </p:sp>
      <p:sp>
        <p:nvSpPr>
          <p:cNvPr id="2" name="Szövegdoboz 1"/>
          <p:cNvSpPr txBox="1"/>
          <p:nvPr/>
        </p:nvSpPr>
        <p:spPr>
          <a:xfrm rot="21182223">
            <a:off x="549396" y="4944954"/>
            <a:ext cx="5760640" cy="1569660"/>
          </a:xfrm>
          <a:prstGeom prst="rect">
            <a:avLst/>
          </a:prstGeom>
          <a:solidFill>
            <a:schemeClr val="tx1"/>
          </a:solidFill>
          <a:ln w="25400">
            <a:solidFill>
              <a:srgbClr val="B23016"/>
            </a:solidFill>
          </a:ln>
        </p:spPr>
        <p:txBody>
          <a:bodyPr wrap="square" rtlCol="0">
            <a:spAutoFit/>
          </a:bodyPr>
          <a:lstStyle/>
          <a:p>
            <a:r>
              <a:rPr lang="hu-HU">
                <a:solidFill>
                  <a:prstClr val="white"/>
                </a:solidFill>
                <a:latin typeface="Arial" pitchFamily="34" charset="0"/>
                <a:cs typeface="Arial" pitchFamily="34" charset="0"/>
              </a:rPr>
              <a:t>How to interpret the flow of people from Greece to Macedonia (fYROM), Serbia and then across the external border of the EU to Hungary (and onwards)?!</a:t>
            </a:r>
          </a:p>
        </p:txBody>
      </p:sp>
    </p:spTree>
    <p:extLst>
      <p:ext uri="{BB962C8B-B14F-4D97-AF65-F5344CB8AC3E}">
        <p14:creationId xmlns:p14="http://schemas.microsoft.com/office/powerpoint/2010/main" val="282308554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666" name="Rectangle 2"/>
          <p:cNvSpPr>
            <a:spLocks noGrp="1" noChangeArrowheads="1"/>
          </p:cNvSpPr>
          <p:nvPr>
            <p:ph type="title"/>
          </p:nvPr>
        </p:nvSpPr>
        <p:spPr>
          <a:xfrm>
            <a:off x="457200" y="274638"/>
            <a:ext cx="8229600" cy="439737"/>
          </a:xfrm>
        </p:spPr>
        <p:txBody>
          <a:bodyPr/>
          <a:lstStyle/>
          <a:p>
            <a:pPr>
              <a:defRPr/>
            </a:pPr>
            <a:r>
              <a:rPr lang="en-GB" b="0" noProof="0" dirty="0">
                <a:effectLst/>
                <a:latin typeface="+mj-lt"/>
              </a:rPr>
              <a:t>Schengen</a:t>
            </a:r>
          </a:p>
        </p:txBody>
      </p:sp>
      <p:sp>
        <p:nvSpPr>
          <p:cNvPr id="19459" name="Rectangle 3"/>
          <p:cNvSpPr>
            <a:spLocks noGrp="1" noChangeArrowheads="1"/>
          </p:cNvSpPr>
          <p:nvPr>
            <p:ph type="body" idx="1"/>
          </p:nvPr>
        </p:nvSpPr>
        <p:spPr>
          <a:xfrm>
            <a:off x="457200" y="857250"/>
            <a:ext cx="8229600" cy="5500688"/>
          </a:xfrm>
        </p:spPr>
        <p:txBody>
          <a:bodyPr/>
          <a:lstStyle/>
          <a:p>
            <a:r>
              <a:rPr lang="en-GB" sz="3200" b="0" noProof="0" dirty="0">
                <a:effectLst/>
                <a:latin typeface="+mj-lt"/>
              </a:rPr>
              <a:t>Territorial and personal scope</a:t>
            </a:r>
          </a:p>
          <a:p>
            <a:pPr lvl="1"/>
            <a:r>
              <a:rPr lang="en-GB" b="0" noProof="0" dirty="0">
                <a:effectLst/>
                <a:latin typeface="+mj-lt"/>
              </a:rPr>
              <a:t>Territorial  - see map on next slide</a:t>
            </a:r>
          </a:p>
          <a:p>
            <a:pPr lvl="1"/>
            <a:r>
              <a:rPr lang="en-GB" b="0" dirty="0">
                <a:effectLst/>
                <a:latin typeface="+mj-lt"/>
              </a:rPr>
              <a:t>P</a:t>
            </a:r>
            <a:r>
              <a:rPr lang="en-GB" b="0" noProof="0" dirty="0">
                <a:effectLst/>
                <a:latin typeface="+mj-lt"/>
              </a:rPr>
              <a:t>ersonal: nationals of member states or “aliens”</a:t>
            </a:r>
          </a:p>
          <a:p>
            <a:pPr lvl="1"/>
            <a:r>
              <a:rPr lang="en-GB" b="0" noProof="0" dirty="0">
                <a:effectLst/>
                <a:latin typeface="+mj-lt"/>
              </a:rPr>
              <a:t>“</a:t>
            </a:r>
            <a:r>
              <a:rPr lang="en-GB" b="0" noProof="0" dirty="0">
                <a:solidFill>
                  <a:srgbClr val="C00000"/>
                </a:solidFill>
                <a:effectLst/>
                <a:latin typeface="+mj-lt"/>
              </a:rPr>
              <a:t>Internal borders </a:t>
            </a:r>
            <a:r>
              <a:rPr lang="en-GB" b="0" noProof="0" dirty="0">
                <a:effectLst/>
                <a:latin typeface="+mj-lt"/>
              </a:rPr>
              <a:t>shall mean the</a:t>
            </a:r>
            <a:r>
              <a:rPr lang="en-GB" b="0" noProof="0" dirty="0">
                <a:solidFill>
                  <a:srgbClr val="C00000"/>
                </a:solidFill>
                <a:effectLst/>
                <a:latin typeface="+mj-lt"/>
              </a:rPr>
              <a:t> common land </a:t>
            </a:r>
            <a:r>
              <a:rPr lang="en-GB" b="0" noProof="0" dirty="0">
                <a:solidFill>
                  <a:srgbClr val="002060"/>
                </a:solidFill>
                <a:effectLst/>
                <a:latin typeface="+mj-lt"/>
              </a:rPr>
              <a:t>borders </a:t>
            </a:r>
            <a:r>
              <a:rPr lang="en-GB" b="0" noProof="0" dirty="0">
                <a:effectLst/>
                <a:latin typeface="+mj-lt"/>
              </a:rPr>
              <a:t>of the Contracting Parties, their</a:t>
            </a:r>
            <a:r>
              <a:rPr lang="en-GB" b="0" noProof="0" dirty="0">
                <a:solidFill>
                  <a:srgbClr val="C00000"/>
                </a:solidFill>
                <a:effectLst/>
                <a:latin typeface="+mj-lt"/>
              </a:rPr>
              <a:t> airports for internal flights</a:t>
            </a:r>
            <a:r>
              <a:rPr lang="en-GB" b="0" noProof="0" dirty="0">
                <a:effectLst/>
                <a:latin typeface="+mj-lt"/>
              </a:rPr>
              <a:t> and their </a:t>
            </a:r>
            <a:r>
              <a:rPr lang="en-GB" b="0" noProof="0" dirty="0">
                <a:solidFill>
                  <a:srgbClr val="C00000"/>
                </a:solidFill>
                <a:effectLst/>
                <a:latin typeface="+mj-lt"/>
              </a:rPr>
              <a:t>sea ports for regular ferry connections exclusively</a:t>
            </a:r>
            <a:r>
              <a:rPr lang="en-GB" b="0" noProof="0" dirty="0">
                <a:effectLst/>
                <a:latin typeface="+mj-lt"/>
              </a:rPr>
              <a:t> from or to other ports </a:t>
            </a:r>
            <a:r>
              <a:rPr lang="en-GB" b="0" noProof="0" dirty="0">
                <a:solidFill>
                  <a:srgbClr val="C00000"/>
                </a:solidFill>
                <a:effectLst/>
                <a:latin typeface="+mj-lt"/>
              </a:rPr>
              <a:t>within the territories </a:t>
            </a:r>
            <a:r>
              <a:rPr lang="en-GB" b="0" noProof="0" dirty="0">
                <a:effectLst/>
                <a:latin typeface="+mj-lt"/>
              </a:rPr>
              <a:t>of the Contracting Parties and not calling at any ports outside those territories;” </a:t>
            </a:r>
          </a:p>
        </p:txBody>
      </p:sp>
    </p:spTree>
    <p:extLst>
      <p:ext uri="{BB962C8B-B14F-4D97-AF65-F5344CB8AC3E}">
        <p14:creationId xmlns:p14="http://schemas.microsoft.com/office/powerpoint/2010/main" val="374152383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idx="4294967295"/>
          </p:nvPr>
        </p:nvSpPr>
        <p:spPr bwMode="auto">
          <a:xfrm>
            <a:off x="467544" y="332656"/>
            <a:ext cx="7992888" cy="504056"/>
          </a:xfrm>
        </p:spPr>
        <p:txBody>
          <a:bodyPr vert="horz" wrap="square" lIns="84406" tIns="0" rIns="84406" bIns="0" numCol="1" anchor="b" anchorCtr="0" compatLnSpc="1">
            <a:prstTxWarp prst="textNoShape">
              <a:avLst/>
            </a:prstTxWarp>
            <a:noAutofit/>
          </a:bodyPr>
          <a:lstStyle/>
          <a:p>
            <a:pPr eaLnBrk="1" hangingPunct="1"/>
            <a:r>
              <a:rPr lang="en-GB" altLang="en-US" sz="2800" b="0" noProof="0" dirty="0">
                <a:effectLst/>
                <a:latin typeface="+mj-lt"/>
              </a:rPr>
              <a:t>Schengen: area with no internal borders</a:t>
            </a:r>
          </a:p>
        </p:txBody>
      </p:sp>
      <p:sp>
        <p:nvSpPr>
          <p:cNvPr id="143363" name="Rectangle 3"/>
          <p:cNvSpPr>
            <a:spLocks noGrp="1"/>
          </p:cNvSpPr>
          <p:nvPr>
            <p:ph type="body" idx="4294967295"/>
          </p:nvPr>
        </p:nvSpPr>
        <p:spPr>
          <a:xfrm>
            <a:off x="0" y="1356946"/>
            <a:ext cx="3826120" cy="5237285"/>
          </a:xfrm>
        </p:spPr>
        <p:txBody>
          <a:bodyPr/>
          <a:lstStyle/>
          <a:p>
            <a:pPr marL="260845" indent="-260845">
              <a:lnSpc>
                <a:spcPct val="90000"/>
              </a:lnSpc>
              <a:defRPr/>
            </a:pPr>
            <a:r>
              <a:rPr lang="en-GB" altLang="en-US" sz="1662" b="0" noProof="0" dirty="0">
                <a:effectLst/>
                <a:latin typeface="+mj-lt"/>
              </a:rPr>
              <a:t>1985: Signature of the Schengen agreement between FR, BE, NL, DE &amp; LUX</a:t>
            </a:r>
          </a:p>
          <a:p>
            <a:pPr marL="260845" indent="-260845">
              <a:lnSpc>
                <a:spcPct val="90000"/>
              </a:lnSpc>
              <a:defRPr/>
            </a:pPr>
            <a:r>
              <a:rPr lang="en-GB" altLang="en-US" sz="1662" b="0" noProof="0" dirty="0">
                <a:effectLst/>
                <a:latin typeface="+mj-lt"/>
              </a:rPr>
              <a:t>1990 Schengen Implementing Convention</a:t>
            </a:r>
          </a:p>
          <a:p>
            <a:pPr marL="260845" indent="-260845">
              <a:lnSpc>
                <a:spcPct val="90000"/>
              </a:lnSpc>
              <a:defRPr/>
            </a:pPr>
            <a:r>
              <a:rPr lang="en-GB" altLang="en-US" sz="1662" b="0" noProof="0" dirty="0">
                <a:effectLst/>
                <a:latin typeface="+mj-lt"/>
              </a:rPr>
              <a:t>1995: abolition of the  checks at the internal  borders + one single external border among the 13 EU MS (except for UK IRL)</a:t>
            </a:r>
          </a:p>
          <a:p>
            <a:pPr marL="260845" indent="-260845">
              <a:lnSpc>
                <a:spcPct val="90000"/>
              </a:lnSpc>
              <a:defRPr/>
            </a:pPr>
            <a:r>
              <a:rPr lang="en-GB" altLang="en-US" sz="1662" b="0" noProof="0" dirty="0">
                <a:effectLst/>
                <a:latin typeface="+mj-lt"/>
              </a:rPr>
              <a:t>1997: incorporation of the Schengen cooperation into the EU legal framework</a:t>
            </a:r>
          </a:p>
          <a:p>
            <a:pPr marL="260845" indent="-260845">
              <a:lnSpc>
                <a:spcPct val="90000"/>
              </a:lnSpc>
              <a:defRPr/>
            </a:pPr>
            <a:r>
              <a:rPr lang="en-GB" altLang="en-US" sz="1662" b="0" noProof="0" dirty="0">
                <a:effectLst/>
                <a:latin typeface="+mj-lt"/>
              </a:rPr>
              <a:t>2001 Norway and Iceland</a:t>
            </a:r>
          </a:p>
          <a:p>
            <a:pPr marL="260845" indent="-260845">
              <a:lnSpc>
                <a:spcPct val="90000"/>
              </a:lnSpc>
              <a:defRPr/>
            </a:pPr>
            <a:r>
              <a:rPr lang="en-GB" altLang="en-US" sz="1662" b="0" noProof="0" dirty="0">
                <a:effectLst/>
                <a:latin typeface="+mj-lt"/>
              </a:rPr>
              <a:t>2007 Estonia, Hungary, Latvia, Lithuania, Malta, Poland, Slovenia, Slovakia and the Czech Republic </a:t>
            </a:r>
          </a:p>
          <a:p>
            <a:pPr marL="260845" indent="-260845">
              <a:lnSpc>
                <a:spcPct val="90000"/>
              </a:lnSpc>
              <a:defRPr/>
            </a:pPr>
            <a:r>
              <a:rPr lang="en-GB" altLang="en-US" sz="1662" b="0" noProof="0" dirty="0">
                <a:effectLst/>
                <a:latin typeface="+mj-lt"/>
              </a:rPr>
              <a:t>2008: Switzerland </a:t>
            </a:r>
          </a:p>
          <a:p>
            <a:pPr marL="260845" indent="-260845">
              <a:lnSpc>
                <a:spcPct val="90000"/>
              </a:lnSpc>
              <a:defRPr/>
            </a:pPr>
            <a:r>
              <a:rPr lang="en-GB" altLang="en-US" sz="1662" b="0" noProof="0" dirty="0">
                <a:effectLst/>
                <a:latin typeface="+mj-lt"/>
              </a:rPr>
              <a:t>2011: Liechtenstein</a:t>
            </a:r>
          </a:p>
          <a:p>
            <a:pPr>
              <a:lnSpc>
                <a:spcPct val="90000"/>
              </a:lnSpc>
              <a:defRPr/>
            </a:pPr>
            <a:r>
              <a:rPr lang="en-GB" altLang="en-US" sz="1662" b="0" noProof="0" dirty="0">
                <a:effectLst/>
                <a:latin typeface="+mj-lt"/>
              </a:rPr>
              <a:t>Prospective Members CY, BG, RO,HR </a:t>
            </a:r>
            <a:endParaRPr lang="en-GB" altLang="en-US" sz="1846" b="0" noProof="0" dirty="0">
              <a:effectLst/>
              <a:latin typeface="+mj-lt"/>
            </a:endParaRPr>
          </a:p>
          <a:p>
            <a:pPr marL="260845" indent="-260845">
              <a:lnSpc>
                <a:spcPct val="90000"/>
              </a:lnSpc>
              <a:defRPr/>
            </a:pPr>
            <a:endParaRPr lang="en-GB" altLang="en-US" sz="1846" b="0" noProof="0" dirty="0">
              <a:effectLst/>
              <a:latin typeface="+mj-lt"/>
            </a:endParaRPr>
          </a:p>
        </p:txBody>
      </p:sp>
      <p:pic>
        <p:nvPicPr>
          <p:cNvPr id="7172" name="Picture 7" descr="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0131" y="1433146"/>
            <a:ext cx="4659923" cy="441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0" y="6165304"/>
            <a:ext cx="3919903" cy="546945"/>
          </a:xfrm>
          <a:prstGeom prst="rect">
            <a:avLst/>
          </a:prstGeom>
          <a:solidFill>
            <a:schemeClr val="bg2">
              <a:lumMod val="40000"/>
              <a:lumOff val="60000"/>
            </a:schemeClr>
          </a:solidFill>
          <a:ln>
            <a:solidFill>
              <a:schemeClr val="accent1">
                <a:lumMod val="75000"/>
              </a:schemeClr>
            </a:solidFill>
          </a:ln>
        </p:spPr>
        <p:txBody>
          <a:bodyPr>
            <a:spAutoFit/>
          </a:bodyPr>
          <a:lstStyle/>
          <a:p>
            <a:pPr>
              <a:defRPr/>
            </a:pPr>
            <a:r>
              <a:rPr lang="en-GB" sz="1477" b="1" dirty="0">
                <a:solidFill>
                  <a:srgbClr val="3B1B11"/>
                </a:solidFill>
                <a:latin typeface="Calibri" panose="020F0502020204030204" pitchFamily="34" charset="0"/>
                <a:cs typeface="Calibri" panose="020F0502020204030204" pitchFamily="34" charset="0"/>
              </a:rPr>
              <a:t>Special status UK, IRL and DK – protocols under the Treaty of Lisbon</a:t>
            </a:r>
            <a:endParaRPr lang="lb-LU" sz="1477" b="1" dirty="0">
              <a:solidFill>
                <a:srgbClr val="3B1B1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20409368"/>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6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336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4336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4336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4336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4336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43363">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4336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p:cNvSpPr>
          <p:nvPr>
            <p:ph type="ctrTitle" idx="4294967295"/>
          </p:nvPr>
        </p:nvSpPr>
        <p:spPr>
          <a:xfrm>
            <a:off x="755650" y="1268412"/>
            <a:ext cx="7772400" cy="3384723"/>
          </a:xfrm>
          <a:solidFill>
            <a:schemeClr val="bg1">
              <a:lumMod val="95000"/>
            </a:schemeClr>
          </a:solidFill>
          <a:ln>
            <a:solidFill>
              <a:srgbClr val="A80000"/>
            </a:solidFill>
          </a:ln>
        </p:spPr>
        <p:txBody>
          <a:bodyPr/>
          <a:lstStyle/>
          <a:p>
            <a:pPr>
              <a:defRPr/>
            </a:pPr>
            <a:r>
              <a:rPr lang="en-GB" b="0" dirty="0">
                <a:solidFill>
                  <a:srgbClr val="7B2935"/>
                </a:solidFill>
                <a:effectLst/>
                <a:latin typeface="+mj-lt"/>
              </a:rPr>
              <a:t>MIGRATION </a:t>
            </a:r>
            <a:br>
              <a:rPr lang="en-GB" b="0" dirty="0">
                <a:solidFill>
                  <a:srgbClr val="7B2935"/>
                </a:solidFill>
                <a:effectLst/>
                <a:latin typeface="+mj-lt"/>
              </a:rPr>
            </a:br>
            <a:r>
              <a:rPr lang="en-GB" b="0" dirty="0">
                <a:solidFill>
                  <a:srgbClr val="7B2935"/>
                </a:solidFill>
                <a:effectLst/>
                <a:latin typeface="+mj-lt"/>
              </a:rPr>
              <a:t/>
            </a:r>
            <a:br>
              <a:rPr lang="en-GB" b="0" dirty="0">
                <a:solidFill>
                  <a:srgbClr val="7B2935"/>
                </a:solidFill>
                <a:effectLst/>
                <a:latin typeface="+mj-lt"/>
              </a:rPr>
            </a:br>
            <a:r>
              <a:rPr lang="en-GB" b="0" dirty="0">
                <a:solidFill>
                  <a:srgbClr val="7B2935"/>
                </a:solidFill>
                <a:effectLst/>
                <a:latin typeface="+mj-lt"/>
              </a:rPr>
              <a:t> AN OVERVIEW OF THE SITES, LEVELS AND TYPES OF EU RESPONSES </a:t>
            </a:r>
          </a:p>
        </p:txBody>
      </p:sp>
    </p:spTree>
    <p:extLst>
      <p:ext uri="{BB962C8B-B14F-4D97-AF65-F5344CB8AC3E}">
        <p14:creationId xmlns:p14="http://schemas.microsoft.com/office/powerpoint/2010/main" val="20231730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zövegdoboz 21"/>
          <p:cNvSpPr txBox="1"/>
          <p:nvPr/>
        </p:nvSpPr>
        <p:spPr>
          <a:xfrm>
            <a:off x="161925" y="985043"/>
            <a:ext cx="8820150" cy="5319713"/>
          </a:xfrm>
          <a:prstGeom prst="rect">
            <a:avLst/>
          </a:prstGeom>
          <a:solidFill>
            <a:schemeClr val="bg1">
              <a:lumMod val="95000"/>
            </a:schemeClr>
          </a:solidFill>
          <a:ln>
            <a:solidFill>
              <a:srgbClr val="004568"/>
            </a:solidFill>
          </a:ln>
        </p:spPr>
        <p:txBody>
          <a:bodyPr>
            <a:spAutoFit/>
          </a:bodyPr>
          <a:lstStyle/>
          <a:p>
            <a:pPr>
              <a:defRPr/>
            </a:pPr>
            <a:endParaRPr lang="hu-HU" sz="1800">
              <a:latin typeface="Arial" charset="0"/>
              <a:cs typeface="Arial" charset="0"/>
            </a:endParaRPr>
          </a:p>
          <a:p>
            <a:pPr>
              <a:defRPr/>
            </a:pPr>
            <a:endParaRPr lang="hu-HU" sz="1800">
              <a:latin typeface="Arial" charset="0"/>
              <a:cs typeface="Arial" charset="0"/>
            </a:endParaRPr>
          </a:p>
          <a:p>
            <a:pPr>
              <a:defRPr/>
            </a:pPr>
            <a:endParaRPr lang="hu-HU" sz="1800">
              <a:latin typeface="Arial" charset="0"/>
              <a:cs typeface="Arial" charset="0"/>
            </a:endParaRPr>
          </a:p>
          <a:p>
            <a:pPr>
              <a:defRPr/>
            </a:pPr>
            <a:endParaRPr lang="hu-HU" sz="1800">
              <a:latin typeface="Arial" charset="0"/>
              <a:cs typeface="Arial" charset="0"/>
            </a:endParaRPr>
          </a:p>
          <a:p>
            <a:pPr>
              <a:defRPr/>
            </a:pPr>
            <a:endParaRPr lang="hu-HU" sz="1800">
              <a:latin typeface="Arial" charset="0"/>
              <a:cs typeface="Arial" charset="0"/>
            </a:endParaRPr>
          </a:p>
          <a:p>
            <a:pPr>
              <a:defRPr/>
            </a:pPr>
            <a:endParaRPr lang="hu-HU" sz="1800">
              <a:latin typeface="Arial" charset="0"/>
              <a:cs typeface="Arial" charset="0"/>
            </a:endParaRPr>
          </a:p>
          <a:p>
            <a:pPr>
              <a:defRPr/>
            </a:pPr>
            <a:endParaRPr lang="hu-HU" sz="1800">
              <a:latin typeface="Arial" charset="0"/>
              <a:cs typeface="Arial" charset="0"/>
            </a:endParaRPr>
          </a:p>
          <a:p>
            <a:pPr>
              <a:defRPr/>
            </a:pPr>
            <a:endParaRPr lang="hu-HU" sz="1800">
              <a:latin typeface="Arial" charset="0"/>
              <a:cs typeface="Arial" charset="0"/>
            </a:endParaRPr>
          </a:p>
          <a:p>
            <a:pPr>
              <a:defRPr/>
            </a:pPr>
            <a:endParaRPr lang="hu-HU" sz="1800">
              <a:latin typeface="Arial" charset="0"/>
              <a:cs typeface="Arial" charset="0"/>
            </a:endParaRPr>
          </a:p>
          <a:p>
            <a:pPr>
              <a:defRPr/>
            </a:pPr>
            <a:endParaRPr lang="hu-HU" sz="1800">
              <a:latin typeface="Arial" charset="0"/>
              <a:cs typeface="Arial" charset="0"/>
            </a:endParaRPr>
          </a:p>
          <a:p>
            <a:pPr>
              <a:defRPr/>
            </a:pPr>
            <a:endParaRPr lang="hu-HU" sz="1800">
              <a:latin typeface="Arial" charset="0"/>
              <a:cs typeface="Arial" charset="0"/>
            </a:endParaRPr>
          </a:p>
          <a:p>
            <a:pPr>
              <a:defRPr/>
            </a:pPr>
            <a:endParaRPr lang="hu-HU" sz="1800">
              <a:latin typeface="Arial" charset="0"/>
              <a:cs typeface="Arial" charset="0"/>
            </a:endParaRPr>
          </a:p>
          <a:p>
            <a:pPr>
              <a:defRPr/>
            </a:pPr>
            <a:endParaRPr lang="hu-HU" sz="1800">
              <a:latin typeface="Arial" charset="0"/>
              <a:cs typeface="Arial" charset="0"/>
            </a:endParaRPr>
          </a:p>
          <a:p>
            <a:pPr>
              <a:defRPr/>
            </a:pPr>
            <a:endParaRPr lang="hu-HU" sz="1800">
              <a:latin typeface="Arial" charset="0"/>
              <a:cs typeface="Arial" charset="0"/>
            </a:endParaRPr>
          </a:p>
          <a:p>
            <a:pPr>
              <a:defRPr/>
            </a:pPr>
            <a:endParaRPr lang="hu-HU" sz="1800">
              <a:latin typeface="Arial" charset="0"/>
              <a:cs typeface="Arial" charset="0"/>
            </a:endParaRPr>
          </a:p>
          <a:p>
            <a:pPr>
              <a:defRPr/>
            </a:pPr>
            <a:endParaRPr lang="hu-HU" sz="1800">
              <a:latin typeface="Arial" charset="0"/>
              <a:cs typeface="Arial" charset="0"/>
            </a:endParaRPr>
          </a:p>
          <a:p>
            <a:pPr>
              <a:defRPr/>
            </a:pPr>
            <a:endParaRPr lang="hu-HU" sz="1800">
              <a:latin typeface="Arial" charset="0"/>
              <a:cs typeface="Arial" charset="0"/>
            </a:endParaRPr>
          </a:p>
          <a:p>
            <a:pPr>
              <a:defRPr/>
            </a:pPr>
            <a:endParaRPr lang="hu-HU" sz="1800">
              <a:latin typeface="Arial" charset="0"/>
              <a:cs typeface="Arial" charset="0"/>
            </a:endParaRPr>
          </a:p>
          <a:p>
            <a:pPr>
              <a:defRPr/>
            </a:pPr>
            <a:endParaRPr lang="en-GB" sz="1800">
              <a:latin typeface="Arial" charset="0"/>
              <a:cs typeface="Arial" charset="0"/>
            </a:endParaRPr>
          </a:p>
        </p:txBody>
      </p:sp>
      <p:sp>
        <p:nvSpPr>
          <p:cNvPr id="194562" name="Rectangle 2"/>
          <p:cNvSpPr>
            <a:spLocks noGrp="1" noChangeArrowheads="1"/>
          </p:cNvSpPr>
          <p:nvPr>
            <p:ph type="title"/>
          </p:nvPr>
        </p:nvSpPr>
        <p:spPr>
          <a:xfrm>
            <a:off x="457200" y="274638"/>
            <a:ext cx="8229600" cy="439737"/>
          </a:xfrm>
        </p:spPr>
        <p:txBody>
          <a:bodyPr/>
          <a:lstStyle/>
          <a:p>
            <a:pPr>
              <a:defRPr/>
            </a:pPr>
            <a:r>
              <a:rPr lang="en-GB" b="0" dirty="0">
                <a:effectLst/>
                <a:latin typeface="+mj-lt"/>
              </a:rPr>
              <a:t>Phases/sites of migration</a:t>
            </a:r>
          </a:p>
        </p:txBody>
      </p:sp>
      <p:sp>
        <p:nvSpPr>
          <p:cNvPr id="13316" name="Text Box 3"/>
          <p:cNvSpPr txBox="1">
            <a:spLocks noChangeArrowheads="1"/>
          </p:cNvSpPr>
          <p:nvPr/>
        </p:nvSpPr>
        <p:spPr bwMode="auto">
          <a:xfrm>
            <a:off x="179388" y="2420938"/>
            <a:ext cx="2016125" cy="830262"/>
          </a:xfrm>
          <a:prstGeom prst="rect">
            <a:avLst/>
          </a:prstGeom>
          <a:noFill/>
          <a:ln w="9525" algn="ctr">
            <a:solidFill>
              <a:schemeClr val="tx1"/>
            </a:solidFill>
            <a:miter lim="800000"/>
            <a:headEnd/>
            <a:tailEnd/>
          </a:ln>
        </p:spPr>
        <p:txBody>
          <a:bodyPr>
            <a:spAutoFit/>
          </a:bodyPr>
          <a:lstStyle/>
          <a:p>
            <a:pPr marL="342900" indent="-342900" algn="ctr">
              <a:spcBef>
                <a:spcPct val="50000"/>
              </a:spcBef>
            </a:pPr>
            <a:r>
              <a:rPr lang="hu-HU"/>
              <a:t>Country of origin</a:t>
            </a:r>
            <a:endParaRPr lang="en-US"/>
          </a:p>
        </p:txBody>
      </p:sp>
      <p:sp>
        <p:nvSpPr>
          <p:cNvPr id="13317" name="Text Box 4"/>
          <p:cNvSpPr txBox="1">
            <a:spLocks noChangeArrowheads="1"/>
          </p:cNvSpPr>
          <p:nvPr/>
        </p:nvSpPr>
        <p:spPr bwMode="auto">
          <a:xfrm>
            <a:off x="3851275" y="2422525"/>
            <a:ext cx="1873250" cy="973138"/>
          </a:xfrm>
          <a:prstGeom prst="rect">
            <a:avLst/>
          </a:prstGeom>
          <a:noFill/>
          <a:ln w="9525" algn="ctr">
            <a:solidFill>
              <a:schemeClr val="tx1"/>
            </a:solidFill>
            <a:miter lim="800000"/>
            <a:headEnd/>
            <a:tailEnd/>
          </a:ln>
        </p:spPr>
        <p:txBody>
          <a:bodyPr tIns="298800" bIns="298800">
            <a:spAutoFit/>
          </a:bodyPr>
          <a:lstStyle/>
          <a:p>
            <a:pPr marL="342900" indent="-342900" algn="ctr">
              <a:spcBef>
                <a:spcPct val="50000"/>
              </a:spcBef>
            </a:pPr>
            <a:r>
              <a:rPr lang="hu-HU"/>
              <a:t>Transit state</a:t>
            </a:r>
            <a:endParaRPr lang="en-US"/>
          </a:p>
        </p:txBody>
      </p:sp>
      <p:sp>
        <p:nvSpPr>
          <p:cNvPr id="13318" name="Text Box 5"/>
          <p:cNvSpPr txBox="1">
            <a:spLocks noChangeArrowheads="1"/>
          </p:cNvSpPr>
          <p:nvPr/>
        </p:nvSpPr>
        <p:spPr bwMode="auto">
          <a:xfrm>
            <a:off x="6804025" y="2349500"/>
            <a:ext cx="2160588" cy="1201738"/>
          </a:xfrm>
          <a:prstGeom prst="rect">
            <a:avLst/>
          </a:prstGeom>
          <a:noFill/>
          <a:ln w="9525" algn="ctr">
            <a:solidFill>
              <a:schemeClr val="tx1"/>
            </a:solidFill>
            <a:miter lim="800000"/>
            <a:headEnd/>
            <a:tailEnd/>
          </a:ln>
        </p:spPr>
        <p:txBody>
          <a:bodyPr lIns="90000" tIns="46800" rIns="90000" bIns="46800">
            <a:spAutoFit/>
          </a:bodyPr>
          <a:lstStyle/>
          <a:p>
            <a:pPr marL="342900" indent="-342900" algn="ctr">
              <a:spcBef>
                <a:spcPct val="50000"/>
              </a:spcBef>
            </a:pPr>
            <a:r>
              <a:rPr lang="hu-HU"/>
              <a:t>Destination country (EU MS)</a:t>
            </a:r>
            <a:endParaRPr lang="en-US"/>
          </a:p>
        </p:txBody>
      </p:sp>
      <p:cxnSp>
        <p:nvCxnSpPr>
          <p:cNvPr id="13319" name="AutoShape 6"/>
          <p:cNvCxnSpPr>
            <a:cxnSpLocks noChangeShapeType="1"/>
            <a:stCxn id="13317" idx="3"/>
            <a:endCxn id="13326" idx="1"/>
          </p:cNvCxnSpPr>
          <p:nvPr/>
        </p:nvCxnSpPr>
        <p:spPr bwMode="auto">
          <a:xfrm flipV="1">
            <a:off x="5724525" y="2889250"/>
            <a:ext cx="507773" cy="19844"/>
          </a:xfrm>
          <a:prstGeom prst="straightConnector1">
            <a:avLst/>
          </a:prstGeom>
          <a:noFill/>
          <a:ln w="9525">
            <a:solidFill>
              <a:schemeClr val="tx1"/>
            </a:solidFill>
            <a:round/>
            <a:headEnd/>
            <a:tailEnd/>
          </a:ln>
        </p:spPr>
      </p:cxnSp>
      <p:sp>
        <p:nvSpPr>
          <p:cNvPr id="13320" name="AutoShape 7"/>
          <p:cNvSpPr>
            <a:spLocks noChangeArrowheads="1"/>
          </p:cNvSpPr>
          <p:nvPr/>
        </p:nvSpPr>
        <p:spPr bwMode="auto">
          <a:xfrm>
            <a:off x="2987675" y="5008712"/>
            <a:ext cx="4233815" cy="1026219"/>
          </a:xfrm>
          <a:prstGeom prst="roundRect">
            <a:avLst>
              <a:gd name="adj" fmla="val 16667"/>
            </a:avLst>
          </a:prstGeom>
          <a:noFill/>
          <a:ln w="9525" algn="ctr">
            <a:solidFill>
              <a:schemeClr val="tx1"/>
            </a:solidFill>
            <a:round/>
            <a:headEnd/>
            <a:tailEnd/>
          </a:ln>
        </p:spPr>
        <p:txBody>
          <a:bodyPr wrap="square" lIns="90000" tIns="46800" rIns="90000" bIns="46800" anchor="ctr">
            <a:spAutoFit/>
          </a:bodyPr>
          <a:lstStyle/>
          <a:p>
            <a:endParaRPr lang="en-GB" sz="1800"/>
          </a:p>
        </p:txBody>
      </p:sp>
      <p:sp>
        <p:nvSpPr>
          <p:cNvPr id="13321" name="Text Box 8"/>
          <p:cNvSpPr txBox="1">
            <a:spLocks noChangeArrowheads="1"/>
          </p:cNvSpPr>
          <p:nvPr/>
        </p:nvSpPr>
        <p:spPr bwMode="auto">
          <a:xfrm>
            <a:off x="3286125" y="5143500"/>
            <a:ext cx="3311525" cy="925511"/>
          </a:xfrm>
          <a:prstGeom prst="rect">
            <a:avLst/>
          </a:prstGeom>
          <a:noFill/>
          <a:ln w="9525" algn="ctr">
            <a:noFill/>
            <a:miter lim="800000"/>
            <a:headEnd/>
            <a:tailEnd/>
          </a:ln>
        </p:spPr>
        <p:txBody>
          <a:bodyPr lIns="90000" tIns="46800" rIns="90000" bIns="46800">
            <a:spAutoFit/>
          </a:bodyPr>
          <a:lstStyle/>
          <a:p>
            <a:pPr marL="342900" indent="-342900" algn="ctr">
              <a:spcBef>
                <a:spcPct val="50000"/>
              </a:spcBef>
            </a:pPr>
            <a:r>
              <a:rPr lang="hu-HU" sz="1800"/>
              <a:t>Elements of the </a:t>
            </a:r>
            <a:r>
              <a:rPr lang="hu-HU" sz="1800" i="1"/>
              <a:t>acquis</a:t>
            </a:r>
            <a:r>
              <a:rPr lang="hu-HU" sz="1800"/>
              <a:t> as tools of enforcing the EU strategy</a:t>
            </a:r>
            <a:endParaRPr lang="en-US" sz="1800"/>
          </a:p>
        </p:txBody>
      </p:sp>
      <p:sp>
        <p:nvSpPr>
          <p:cNvPr id="13322" name="Line 9"/>
          <p:cNvSpPr>
            <a:spLocks noChangeShapeType="1"/>
          </p:cNvSpPr>
          <p:nvPr/>
        </p:nvSpPr>
        <p:spPr bwMode="auto">
          <a:xfrm flipH="1" flipV="1">
            <a:off x="1331913" y="3284538"/>
            <a:ext cx="3168650" cy="1657350"/>
          </a:xfrm>
          <a:prstGeom prst="line">
            <a:avLst/>
          </a:prstGeom>
          <a:noFill/>
          <a:ln w="9525">
            <a:solidFill>
              <a:schemeClr val="tx1"/>
            </a:solidFill>
            <a:round/>
            <a:headEnd/>
            <a:tailEnd type="triangle" w="med" len="med"/>
          </a:ln>
        </p:spPr>
        <p:txBody>
          <a:bodyPr lIns="90000" tIns="46800" rIns="90000" bIns="46800">
            <a:spAutoFit/>
          </a:bodyPr>
          <a:lstStyle/>
          <a:p>
            <a:endParaRPr lang="hu-HU"/>
          </a:p>
        </p:txBody>
      </p:sp>
      <p:sp>
        <p:nvSpPr>
          <p:cNvPr id="13323" name="Line 10"/>
          <p:cNvSpPr>
            <a:spLocks noChangeShapeType="1"/>
          </p:cNvSpPr>
          <p:nvPr/>
        </p:nvSpPr>
        <p:spPr bwMode="auto">
          <a:xfrm flipH="1" flipV="1">
            <a:off x="4859338" y="3429000"/>
            <a:ext cx="288925" cy="1512888"/>
          </a:xfrm>
          <a:prstGeom prst="line">
            <a:avLst/>
          </a:prstGeom>
          <a:noFill/>
          <a:ln w="9525">
            <a:solidFill>
              <a:schemeClr val="tx1"/>
            </a:solidFill>
            <a:round/>
            <a:headEnd/>
            <a:tailEnd type="triangle" w="med" len="med"/>
          </a:ln>
        </p:spPr>
        <p:txBody>
          <a:bodyPr lIns="90000" tIns="46800" rIns="90000" bIns="46800">
            <a:spAutoFit/>
          </a:bodyPr>
          <a:lstStyle/>
          <a:p>
            <a:endParaRPr lang="hu-HU"/>
          </a:p>
        </p:txBody>
      </p:sp>
      <p:sp>
        <p:nvSpPr>
          <p:cNvPr id="13324" name="Line 11"/>
          <p:cNvSpPr>
            <a:spLocks noChangeShapeType="1"/>
          </p:cNvSpPr>
          <p:nvPr/>
        </p:nvSpPr>
        <p:spPr bwMode="auto">
          <a:xfrm flipV="1">
            <a:off x="5580063" y="3500438"/>
            <a:ext cx="792162" cy="1441450"/>
          </a:xfrm>
          <a:prstGeom prst="line">
            <a:avLst/>
          </a:prstGeom>
          <a:noFill/>
          <a:ln w="9525">
            <a:solidFill>
              <a:schemeClr val="tx1"/>
            </a:solidFill>
            <a:round/>
            <a:headEnd/>
            <a:tailEnd type="triangle" w="med" len="med"/>
          </a:ln>
        </p:spPr>
        <p:txBody>
          <a:bodyPr lIns="90000" tIns="46800" rIns="90000" bIns="46800">
            <a:spAutoFit/>
          </a:bodyPr>
          <a:lstStyle/>
          <a:p>
            <a:endParaRPr lang="hu-HU"/>
          </a:p>
        </p:txBody>
      </p:sp>
      <p:sp>
        <p:nvSpPr>
          <p:cNvPr id="13325" name="Line 12"/>
          <p:cNvSpPr>
            <a:spLocks noChangeShapeType="1"/>
          </p:cNvSpPr>
          <p:nvPr/>
        </p:nvSpPr>
        <p:spPr bwMode="auto">
          <a:xfrm flipV="1">
            <a:off x="6156325" y="3573463"/>
            <a:ext cx="1295400" cy="1368425"/>
          </a:xfrm>
          <a:prstGeom prst="line">
            <a:avLst/>
          </a:prstGeom>
          <a:noFill/>
          <a:ln w="9525">
            <a:solidFill>
              <a:schemeClr val="tx1"/>
            </a:solidFill>
            <a:round/>
            <a:headEnd/>
            <a:tailEnd type="triangle" w="med" len="med"/>
          </a:ln>
        </p:spPr>
        <p:txBody>
          <a:bodyPr lIns="90000" tIns="46800" rIns="90000" bIns="46800">
            <a:spAutoFit/>
          </a:bodyPr>
          <a:lstStyle/>
          <a:p>
            <a:endParaRPr lang="hu-HU"/>
          </a:p>
        </p:txBody>
      </p:sp>
      <p:sp>
        <p:nvSpPr>
          <p:cNvPr id="13326" name="Text Box 13"/>
          <p:cNvSpPr txBox="1">
            <a:spLocks noChangeArrowheads="1"/>
          </p:cNvSpPr>
          <p:nvPr/>
        </p:nvSpPr>
        <p:spPr bwMode="auto">
          <a:xfrm>
            <a:off x="6232298" y="2349500"/>
            <a:ext cx="551090" cy="1079500"/>
          </a:xfrm>
          <a:prstGeom prst="rect">
            <a:avLst/>
          </a:prstGeom>
          <a:noFill/>
          <a:ln w="9525" algn="ctr">
            <a:solidFill>
              <a:schemeClr val="tx1"/>
            </a:solidFill>
            <a:miter lim="800000"/>
            <a:headEnd/>
            <a:tailEnd/>
          </a:ln>
        </p:spPr>
        <p:txBody>
          <a:bodyPr vert="eaVert" lIns="90000" tIns="46800" rIns="90000" bIns="46800">
            <a:spAutoFit/>
          </a:bodyPr>
          <a:lstStyle/>
          <a:p>
            <a:pPr marL="342900" indent="-342900" algn="ctr">
              <a:spcBef>
                <a:spcPct val="50000"/>
              </a:spcBef>
            </a:pPr>
            <a:r>
              <a:rPr lang="hu-HU"/>
              <a:t>Border</a:t>
            </a:r>
            <a:endParaRPr lang="en-US"/>
          </a:p>
        </p:txBody>
      </p:sp>
      <p:sp>
        <p:nvSpPr>
          <p:cNvPr id="13327" name="Oval 14"/>
          <p:cNvSpPr>
            <a:spLocks noChangeArrowheads="1"/>
          </p:cNvSpPr>
          <p:nvPr/>
        </p:nvSpPr>
        <p:spPr bwMode="auto">
          <a:xfrm>
            <a:off x="2555875" y="1844675"/>
            <a:ext cx="863600" cy="1944688"/>
          </a:xfrm>
          <a:prstGeom prst="ellipse">
            <a:avLst/>
          </a:prstGeom>
          <a:noFill/>
          <a:ln w="9525" algn="ctr">
            <a:solidFill>
              <a:schemeClr val="tx1"/>
            </a:solidFill>
            <a:round/>
            <a:headEnd/>
            <a:tailEnd/>
          </a:ln>
        </p:spPr>
        <p:txBody>
          <a:bodyPr lIns="90000" tIns="46800" rIns="90000" bIns="46800" anchor="ctr">
            <a:spAutoFit/>
          </a:bodyPr>
          <a:lstStyle/>
          <a:p>
            <a:endParaRPr lang="en-GB" sz="1800"/>
          </a:p>
        </p:txBody>
      </p:sp>
      <p:sp>
        <p:nvSpPr>
          <p:cNvPr id="13328" name="Text Box 15"/>
          <p:cNvSpPr txBox="1">
            <a:spLocks noChangeArrowheads="1"/>
          </p:cNvSpPr>
          <p:nvPr/>
        </p:nvSpPr>
        <p:spPr bwMode="auto">
          <a:xfrm>
            <a:off x="2588211" y="2060575"/>
            <a:ext cx="828089" cy="1655763"/>
          </a:xfrm>
          <a:prstGeom prst="rect">
            <a:avLst/>
          </a:prstGeom>
          <a:noFill/>
          <a:ln w="9525" algn="ctr">
            <a:noFill/>
            <a:miter lim="800000"/>
            <a:headEnd/>
            <a:tailEnd/>
          </a:ln>
        </p:spPr>
        <p:txBody>
          <a:bodyPr vert="eaVert" lIns="90000" tIns="46800" rIns="90000" bIns="46800">
            <a:spAutoFit/>
          </a:bodyPr>
          <a:lstStyle/>
          <a:p>
            <a:pPr algn="ctr">
              <a:spcBef>
                <a:spcPct val="50000"/>
              </a:spcBef>
            </a:pPr>
            <a:r>
              <a:rPr lang="hu-HU" sz="1400" b="1"/>
              <a:t>Methods and helpers of migration</a:t>
            </a:r>
            <a:endParaRPr lang="en-US" sz="1400" b="1"/>
          </a:p>
        </p:txBody>
      </p:sp>
      <p:sp>
        <p:nvSpPr>
          <p:cNvPr id="13329" name="Line 16"/>
          <p:cNvSpPr>
            <a:spLocks noChangeShapeType="1"/>
          </p:cNvSpPr>
          <p:nvPr/>
        </p:nvSpPr>
        <p:spPr bwMode="auto">
          <a:xfrm flipH="1" flipV="1">
            <a:off x="3276600" y="3644900"/>
            <a:ext cx="1582738" cy="1296988"/>
          </a:xfrm>
          <a:prstGeom prst="line">
            <a:avLst/>
          </a:prstGeom>
          <a:noFill/>
          <a:ln w="9525">
            <a:solidFill>
              <a:schemeClr val="tx1"/>
            </a:solidFill>
            <a:round/>
            <a:headEnd/>
            <a:tailEnd type="triangle" w="med" len="med"/>
          </a:ln>
        </p:spPr>
        <p:txBody>
          <a:bodyPr lIns="90000" tIns="46800" rIns="90000" bIns="46800">
            <a:spAutoFit/>
          </a:bodyPr>
          <a:lstStyle/>
          <a:p>
            <a:endParaRPr lang="hu-HU"/>
          </a:p>
        </p:txBody>
      </p:sp>
      <p:cxnSp>
        <p:nvCxnSpPr>
          <p:cNvPr id="13330" name="AutoShape 17"/>
          <p:cNvCxnSpPr>
            <a:cxnSpLocks noChangeShapeType="1"/>
            <a:stCxn id="13316" idx="3"/>
            <a:endCxn id="13327" idx="2"/>
          </p:cNvCxnSpPr>
          <p:nvPr/>
        </p:nvCxnSpPr>
        <p:spPr bwMode="auto">
          <a:xfrm flipV="1">
            <a:off x="2195513" y="2817813"/>
            <a:ext cx="360362" cy="19050"/>
          </a:xfrm>
          <a:prstGeom prst="straightConnector1">
            <a:avLst/>
          </a:prstGeom>
          <a:noFill/>
          <a:ln w="9525">
            <a:solidFill>
              <a:schemeClr val="tx1"/>
            </a:solidFill>
            <a:round/>
            <a:headEnd/>
            <a:tailEnd/>
          </a:ln>
        </p:spPr>
      </p:cxnSp>
      <p:cxnSp>
        <p:nvCxnSpPr>
          <p:cNvPr id="13331" name="AutoShape 18"/>
          <p:cNvCxnSpPr>
            <a:cxnSpLocks noChangeShapeType="1"/>
            <a:stCxn id="13328" idx="3"/>
            <a:endCxn id="13317" idx="1"/>
          </p:cNvCxnSpPr>
          <p:nvPr/>
        </p:nvCxnSpPr>
        <p:spPr bwMode="auto">
          <a:xfrm>
            <a:off x="3416300" y="2888457"/>
            <a:ext cx="434975" cy="20637"/>
          </a:xfrm>
          <a:prstGeom prst="straightConnector1">
            <a:avLst/>
          </a:prstGeom>
          <a:noFill/>
          <a:ln w="9525">
            <a:solidFill>
              <a:schemeClr val="tx1"/>
            </a:solidFill>
            <a:round/>
            <a:headEnd/>
            <a:tailEnd/>
          </a:ln>
        </p:spPr>
      </p:cxnSp>
    </p:spTree>
    <p:extLst>
      <p:ext uri="{BB962C8B-B14F-4D97-AF65-F5344CB8AC3E}">
        <p14:creationId xmlns:p14="http://schemas.microsoft.com/office/powerpoint/2010/main" val="34009080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357188" y="0"/>
            <a:ext cx="8229600" cy="582613"/>
          </a:xfrm>
          <a:solidFill>
            <a:schemeClr val="bg1">
              <a:lumMod val="85000"/>
            </a:schemeClr>
          </a:solidFill>
        </p:spPr>
        <p:txBody>
          <a:bodyPr/>
          <a:lstStyle/>
          <a:p>
            <a:pPr>
              <a:defRPr/>
            </a:pPr>
            <a:r>
              <a:rPr lang="en-GB" sz="2000" b="0" dirty="0">
                <a:effectLst/>
                <a:latin typeface="+mj-lt"/>
              </a:rPr>
              <a:t>Dimensions of the </a:t>
            </a:r>
            <a:r>
              <a:rPr lang="en-GB" sz="2000" b="0">
                <a:effectLst/>
                <a:latin typeface="+mj-lt"/>
              </a:rPr>
              <a:t>analysis –</a:t>
            </a:r>
            <a:r>
              <a:rPr lang="hu-HU" sz="2000" b="0">
                <a:effectLst/>
                <a:latin typeface="+mj-lt"/>
              </a:rPr>
              <a:t> </a:t>
            </a:r>
            <a:r>
              <a:rPr lang="en-GB" sz="2000" b="0">
                <a:effectLst/>
                <a:latin typeface="+mj-lt"/>
              </a:rPr>
              <a:t>main </a:t>
            </a:r>
            <a:r>
              <a:rPr lang="en-GB" sz="2000" b="0" dirty="0">
                <a:effectLst/>
                <a:latin typeface="+mj-lt"/>
              </a:rPr>
              <a:t>elements of the migration acquis</a:t>
            </a:r>
          </a:p>
        </p:txBody>
      </p:sp>
      <p:graphicFrame>
        <p:nvGraphicFramePr>
          <p:cNvPr id="14380" name="Group 44"/>
          <p:cNvGraphicFramePr>
            <a:graphicFrameLocks noGrp="1"/>
          </p:cNvGraphicFramePr>
          <p:nvPr>
            <p:ph idx="1"/>
            <p:extLst>
              <p:ext uri="{D42A27DB-BD31-4B8C-83A1-F6EECF244321}">
                <p14:modId xmlns:p14="http://schemas.microsoft.com/office/powerpoint/2010/main" val="1521926044"/>
              </p:ext>
            </p:extLst>
          </p:nvPr>
        </p:nvGraphicFramePr>
        <p:xfrm>
          <a:off x="1" y="1779838"/>
          <a:ext cx="9143999" cy="5426776"/>
        </p:xfrm>
        <a:graphic>
          <a:graphicData uri="http://schemas.openxmlformats.org/drawingml/2006/table">
            <a:tbl>
              <a:tblPr/>
              <a:tblGrid>
                <a:gridCol w="2057189">
                  <a:extLst>
                    <a:ext uri="{9D8B030D-6E8A-4147-A177-3AD203B41FA5}">
                      <a16:colId xmlns:a16="http://schemas.microsoft.com/office/drawing/2014/main" xmlns="" val="20000"/>
                    </a:ext>
                  </a:extLst>
                </a:gridCol>
                <a:gridCol w="1938746">
                  <a:extLst>
                    <a:ext uri="{9D8B030D-6E8A-4147-A177-3AD203B41FA5}">
                      <a16:colId xmlns:a16="http://schemas.microsoft.com/office/drawing/2014/main" xmlns="" val="20001"/>
                    </a:ext>
                  </a:extLst>
                </a:gridCol>
                <a:gridCol w="1008112">
                  <a:extLst>
                    <a:ext uri="{9D8B030D-6E8A-4147-A177-3AD203B41FA5}">
                      <a16:colId xmlns:a16="http://schemas.microsoft.com/office/drawing/2014/main" xmlns="" val="20002"/>
                    </a:ext>
                  </a:extLst>
                </a:gridCol>
                <a:gridCol w="1440160">
                  <a:extLst>
                    <a:ext uri="{9D8B030D-6E8A-4147-A177-3AD203B41FA5}">
                      <a16:colId xmlns:a16="http://schemas.microsoft.com/office/drawing/2014/main" xmlns="" val="20003"/>
                    </a:ext>
                  </a:extLst>
                </a:gridCol>
                <a:gridCol w="2699792">
                  <a:extLst>
                    <a:ext uri="{9D8B030D-6E8A-4147-A177-3AD203B41FA5}">
                      <a16:colId xmlns:a16="http://schemas.microsoft.com/office/drawing/2014/main" xmlns="" val="20004"/>
                    </a:ext>
                  </a:extLst>
                </a:gridCol>
              </a:tblGrid>
              <a:tr h="9001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hu-HU" sz="1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hu-HU" sz="1400" b="0" i="0" u="none" strike="noStrike" cap="none" normalizeH="0" baseline="0" dirty="0" err="1">
                          <a:ln>
                            <a:noFill/>
                          </a:ln>
                          <a:solidFill>
                            <a:schemeClr val="tx1"/>
                          </a:solidFill>
                          <a:effectLst/>
                          <a:latin typeface="Arial" pitchFamily="34" charset="0"/>
                          <a:cs typeface="Arial" pitchFamily="34" charset="0"/>
                        </a:rPr>
                        <a:t>Immigration</a:t>
                      </a:r>
                      <a:r>
                        <a:rPr kumimoji="0" lang="hu-HU" sz="1400" b="0" i="0" u="none" strike="noStrike" cap="none" normalizeH="0" baseline="0" dirty="0">
                          <a:ln>
                            <a:noFill/>
                          </a:ln>
                          <a:solidFill>
                            <a:schemeClr val="tx1"/>
                          </a:solidFill>
                          <a:effectLst/>
                          <a:latin typeface="Arial" pitchFamily="34" charset="0"/>
                          <a:cs typeface="Arial" pitchFamily="34" charset="0"/>
                        </a:rPr>
                        <a:t> </a:t>
                      </a:r>
                      <a:r>
                        <a:rPr kumimoji="0" lang="hu-HU" sz="1400" b="0" i="0" u="none" strike="noStrike" cap="none" normalizeH="0" baseline="0" err="1">
                          <a:ln>
                            <a:noFill/>
                          </a:ln>
                          <a:solidFill>
                            <a:schemeClr val="tx1"/>
                          </a:solidFill>
                          <a:effectLst/>
                          <a:latin typeface="Arial" pitchFamily="34" charset="0"/>
                          <a:cs typeface="Arial" pitchFamily="34" charset="0"/>
                        </a:rPr>
                        <a:t>rules</a:t>
                      </a:r>
                      <a:r>
                        <a:rPr kumimoji="0" lang="hu-HU" sz="1400" b="0" i="0" u="none" strike="noStrike" cap="none" normalizeH="0" baseline="0">
                          <a:ln>
                            <a:noFill/>
                          </a:ln>
                          <a:solidFill>
                            <a:schemeClr val="tx1"/>
                          </a:solidFill>
                          <a:effectLst/>
                          <a:latin typeface="Arial" pitchFamily="34" charset="0"/>
                          <a:cs typeface="Arial" pitchFamily="34" charset="0"/>
                        </a:rPr>
                        <a:t> and emigration  (</a:t>
                      </a:r>
                      <a:r>
                        <a:rPr kumimoji="0" lang="hu-HU" sz="1400" b="0" i="0" u="none" strike="noStrike" cap="none" normalizeH="0" baseline="0" err="1">
                          <a:ln>
                            <a:noFill/>
                          </a:ln>
                          <a:solidFill>
                            <a:schemeClr val="tx1"/>
                          </a:solidFill>
                          <a:effectLst/>
                          <a:latin typeface="Arial" pitchFamily="34" charset="0"/>
                          <a:cs typeface="Arial" pitchFamily="34" charset="0"/>
                        </a:rPr>
                        <a:t>their</a:t>
                      </a:r>
                      <a:r>
                        <a:rPr kumimoji="0" lang="hu-HU" sz="1400" b="0" i="0" u="none" strike="noStrike" cap="none" normalizeH="0" baseline="0">
                          <a:ln>
                            <a:noFill/>
                          </a:ln>
                          <a:solidFill>
                            <a:schemeClr val="tx1"/>
                          </a:solidFill>
                          <a:effectLst/>
                          <a:latin typeface="Arial" pitchFamily="34" charset="0"/>
                          <a:cs typeface="Arial" pitchFamily="34" charset="0"/>
                        </a:rPr>
                        <a:t> impact on the country of origin’s society);</a:t>
                      </a:r>
                      <a:endParaRPr kumimoji="0" lang="hu-HU" sz="1400" b="0" i="0" u="none" strike="noStrike" cap="none" normalizeH="0" baseline="0" dirty="0">
                        <a:ln>
                          <a:noFill/>
                        </a:ln>
                        <a:solidFill>
                          <a:schemeClr val="tx1"/>
                        </a:solidFill>
                        <a:effectLst/>
                        <a:latin typeface="Arial" pitchFamily="34" charset="0"/>
                        <a:cs typeface="Arial" pitchFamily="34" charset="0"/>
                      </a:endParaRPr>
                    </a:p>
                  </a:txBody>
                  <a:tcPr marL="82621" marR="82621"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gridSpan="2">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hu-HU" sz="14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hu-HU" sz="1400" b="0" i="0" u="none" strike="noStrike" cap="none" normalizeH="0" baseline="0">
                          <a:ln>
                            <a:noFill/>
                          </a:ln>
                          <a:solidFill>
                            <a:schemeClr val="tx1"/>
                          </a:solidFill>
                          <a:effectLst/>
                          <a:latin typeface="Arial" pitchFamily="34" charset="0"/>
                          <a:cs typeface="Arial" pitchFamily="34" charset="0"/>
                        </a:rPr>
                        <a:t>Human </a:t>
                      </a:r>
                      <a:r>
                        <a:rPr kumimoji="0" lang="hu-HU" sz="1400" b="0" i="0" u="none" strike="noStrike" cap="none" normalizeH="0" baseline="0" dirty="0" err="1">
                          <a:ln>
                            <a:noFill/>
                          </a:ln>
                          <a:solidFill>
                            <a:schemeClr val="tx1"/>
                          </a:solidFill>
                          <a:effectLst/>
                          <a:latin typeface="Arial" pitchFamily="34" charset="0"/>
                          <a:cs typeface="Arial" pitchFamily="34" charset="0"/>
                        </a:rPr>
                        <a:t>smuggling</a:t>
                      </a:r>
                      <a:r>
                        <a:rPr kumimoji="0" lang="hu-HU" sz="1400" b="0" i="0" u="none" strike="noStrike" cap="none" normalizeH="0" baseline="0" dirty="0">
                          <a:ln>
                            <a:noFill/>
                          </a:ln>
                          <a:solidFill>
                            <a:schemeClr val="tx1"/>
                          </a:solidFill>
                          <a:effectLst/>
                          <a:latin typeface="Arial" pitchFamily="34" charset="0"/>
                          <a:cs typeface="Arial" pitchFamily="34" charset="0"/>
                        </a:rPr>
                        <a:t>,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hu-HU" sz="1400" b="0" i="0" u="none" strike="noStrike" cap="none" normalizeH="0" baseline="0" dirty="0" err="1">
                          <a:ln>
                            <a:noFill/>
                          </a:ln>
                          <a:solidFill>
                            <a:schemeClr val="tx1"/>
                          </a:solidFill>
                          <a:effectLst/>
                          <a:latin typeface="Arial" pitchFamily="34" charset="0"/>
                          <a:cs typeface="Arial" pitchFamily="34" charset="0"/>
                        </a:rPr>
                        <a:t>Fight</a:t>
                      </a:r>
                      <a:r>
                        <a:rPr kumimoji="0" lang="hu-HU" sz="1400" b="0" i="0" u="none" strike="noStrike" cap="none" normalizeH="0" baseline="0" dirty="0">
                          <a:ln>
                            <a:noFill/>
                          </a:ln>
                          <a:solidFill>
                            <a:schemeClr val="tx1"/>
                          </a:solidFill>
                          <a:effectLst/>
                          <a:latin typeface="Arial" pitchFamily="34" charset="0"/>
                          <a:cs typeface="Arial" pitchFamily="34" charset="0"/>
                        </a:rPr>
                        <a:t> </a:t>
                      </a:r>
                      <a:r>
                        <a:rPr kumimoji="0" lang="hu-HU" sz="1400" b="0" i="0" u="none" strike="noStrike" cap="none" normalizeH="0" baseline="0" dirty="0" err="1">
                          <a:ln>
                            <a:noFill/>
                          </a:ln>
                          <a:solidFill>
                            <a:schemeClr val="tx1"/>
                          </a:solidFill>
                          <a:effectLst/>
                          <a:latin typeface="Arial" pitchFamily="34" charset="0"/>
                          <a:cs typeface="Arial" pitchFamily="34" charset="0"/>
                        </a:rPr>
                        <a:t>against</a:t>
                      </a:r>
                      <a:r>
                        <a:rPr kumimoji="0" lang="hu-HU" sz="1400" b="0" i="0" u="none" strike="noStrike" cap="none" normalizeH="0" baseline="0" dirty="0">
                          <a:ln>
                            <a:noFill/>
                          </a:ln>
                          <a:solidFill>
                            <a:schemeClr val="tx1"/>
                          </a:solidFill>
                          <a:effectLst/>
                          <a:latin typeface="Arial" pitchFamily="34" charset="0"/>
                          <a:cs typeface="Arial" pitchFamily="34" charset="0"/>
                        </a:rPr>
                        <a:t> </a:t>
                      </a:r>
                      <a:r>
                        <a:rPr kumimoji="0" lang="hu-HU" sz="1400" b="0" i="0" u="none" strike="noStrike" cap="none" normalizeH="0" baseline="0" dirty="0" err="1">
                          <a:ln>
                            <a:noFill/>
                          </a:ln>
                          <a:solidFill>
                            <a:schemeClr val="tx1"/>
                          </a:solidFill>
                          <a:effectLst/>
                          <a:latin typeface="Arial" pitchFamily="34" charset="0"/>
                          <a:cs typeface="Arial" pitchFamily="34" charset="0"/>
                        </a:rPr>
                        <a:t>trafficking</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L="82621" marR="82621"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hMerge="1">
                  <a:txBody>
                    <a:bodyPr/>
                    <a:lstStyle/>
                    <a:p>
                      <a:endParaRPr lang="en-GB"/>
                    </a:p>
                  </a:txBody>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hu-HU" sz="1400" b="0" i="0" u="none" strike="noStrike" cap="none" normalizeH="0" baseline="0" dirty="0" err="1">
                          <a:ln>
                            <a:noFill/>
                          </a:ln>
                          <a:solidFill>
                            <a:schemeClr val="tx1"/>
                          </a:solidFill>
                          <a:effectLst/>
                          <a:latin typeface="Arial" pitchFamily="34" charset="0"/>
                          <a:cs typeface="Arial" pitchFamily="34" charset="0"/>
                        </a:rPr>
                        <a:t>External</a:t>
                      </a:r>
                      <a:r>
                        <a:rPr kumimoji="0" lang="hu-HU" sz="1400" b="0" i="0" u="none" strike="noStrike" cap="none" normalizeH="0" baseline="0" dirty="0">
                          <a:ln>
                            <a:noFill/>
                          </a:ln>
                          <a:solidFill>
                            <a:schemeClr val="tx1"/>
                          </a:solidFill>
                          <a:effectLst/>
                          <a:latin typeface="Arial" pitchFamily="34" charset="0"/>
                          <a:cs typeface="Arial" pitchFamily="34" charset="0"/>
                        </a:rPr>
                        <a:t>  </a:t>
                      </a:r>
                      <a:r>
                        <a:rPr kumimoji="0" lang="hu-HU" sz="1400" b="0" i="0" u="none" strike="noStrike" cap="none" normalizeH="0" baseline="0" dirty="0" err="1">
                          <a:ln>
                            <a:noFill/>
                          </a:ln>
                          <a:solidFill>
                            <a:schemeClr val="tx1"/>
                          </a:solidFill>
                          <a:effectLst/>
                          <a:latin typeface="Arial" pitchFamily="34" charset="0"/>
                          <a:cs typeface="Arial" pitchFamily="34" charset="0"/>
                        </a:rPr>
                        <a:t>border</a:t>
                      </a:r>
                      <a:endParaRPr kumimoji="0" lang="hu-HU" sz="1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hu-HU" sz="1400" b="0" i="0" u="none" strike="noStrike" cap="none" normalizeH="0" baseline="0" dirty="0" err="1">
                          <a:ln>
                            <a:noFill/>
                          </a:ln>
                          <a:solidFill>
                            <a:schemeClr val="tx1"/>
                          </a:solidFill>
                          <a:effectLst/>
                          <a:latin typeface="Arial" pitchFamily="34" charset="0"/>
                          <a:cs typeface="Arial" pitchFamily="34" charset="0"/>
                        </a:rPr>
                        <a:t>Surveillance</a:t>
                      </a:r>
                      <a:r>
                        <a:rPr kumimoji="0" lang="hu-HU" sz="1400" b="0" i="0" u="none" strike="noStrike" cap="none" normalizeH="0" baseline="0" dirty="0">
                          <a:ln>
                            <a:noFill/>
                          </a:ln>
                          <a:solidFill>
                            <a:schemeClr val="tx1"/>
                          </a:solidFill>
                          <a:effectLst/>
                          <a:latin typeface="Arial" pitchFamily="34" charset="0"/>
                          <a:cs typeface="Arial" pitchFamily="34" charset="0"/>
                        </a:rPr>
                        <a:t> </a:t>
                      </a:r>
                      <a:r>
                        <a:rPr kumimoji="0" lang="hu-HU" sz="1400" b="0" i="0" u="none" strike="noStrike" cap="none" normalizeH="0" baseline="0" dirty="0" err="1">
                          <a:ln>
                            <a:noFill/>
                          </a:ln>
                          <a:solidFill>
                            <a:schemeClr val="tx1"/>
                          </a:solidFill>
                          <a:effectLst/>
                          <a:latin typeface="Arial" pitchFamily="34" charset="0"/>
                          <a:cs typeface="Arial" pitchFamily="34" charset="0"/>
                        </a:rPr>
                        <a:t>conditions</a:t>
                      </a:r>
                      <a:r>
                        <a:rPr kumimoji="0" lang="hu-HU" sz="1400" b="0" i="0" u="none" strike="noStrike" cap="none" normalizeH="0" baseline="0" dirty="0">
                          <a:ln>
                            <a:noFill/>
                          </a:ln>
                          <a:solidFill>
                            <a:schemeClr val="tx1"/>
                          </a:solidFill>
                          <a:effectLst/>
                          <a:latin typeface="Arial" pitchFamily="34" charset="0"/>
                          <a:cs typeface="Arial" pitchFamily="34" charset="0"/>
                        </a:rPr>
                        <a:t> of </a:t>
                      </a:r>
                      <a:r>
                        <a:rPr kumimoji="0" lang="hu-HU" sz="1400" b="0" i="0" u="none" strike="noStrike" cap="none" normalizeH="0" baseline="0" dirty="0" err="1">
                          <a:ln>
                            <a:noFill/>
                          </a:ln>
                          <a:solidFill>
                            <a:schemeClr val="tx1"/>
                          </a:solidFill>
                          <a:effectLst/>
                          <a:latin typeface="Arial" pitchFamily="34" charset="0"/>
                          <a:cs typeface="Arial" pitchFamily="34" charset="0"/>
                        </a:rPr>
                        <a:t>crossing</a:t>
                      </a:r>
                      <a:r>
                        <a:rPr kumimoji="0" lang="hu-HU" sz="1400" b="0" i="0" u="none" strike="noStrike" cap="none" normalizeH="0" baseline="0" dirty="0">
                          <a:ln>
                            <a:noFill/>
                          </a:ln>
                          <a:solidFill>
                            <a:schemeClr val="tx1"/>
                          </a:solidFill>
                          <a:effectLst/>
                          <a:latin typeface="Arial" pitchFamily="34" charset="0"/>
                          <a:cs typeface="Arial" pitchFamily="34" charset="0"/>
                        </a:rPr>
                        <a:t>;</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hu-HU" sz="1400" b="0" i="0" u="none" strike="noStrike" cap="none" normalizeH="0" baseline="0" dirty="0" err="1">
                          <a:ln>
                            <a:noFill/>
                          </a:ln>
                          <a:solidFill>
                            <a:schemeClr val="tx1"/>
                          </a:solidFill>
                          <a:effectLst/>
                          <a:latin typeface="Arial" pitchFamily="34" charset="0"/>
                          <a:cs typeface="Arial" pitchFamily="34" charset="0"/>
                        </a:rPr>
                        <a:t>abolition</a:t>
                      </a:r>
                      <a:r>
                        <a:rPr kumimoji="0" lang="hu-HU" sz="1400" b="0" i="0" u="none" strike="noStrike" cap="none" normalizeH="0" baseline="0" dirty="0">
                          <a:ln>
                            <a:noFill/>
                          </a:ln>
                          <a:solidFill>
                            <a:schemeClr val="tx1"/>
                          </a:solidFill>
                          <a:effectLst/>
                          <a:latin typeface="Arial" pitchFamily="34" charset="0"/>
                          <a:cs typeface="Arial" pitchFamily="34" charset="0"/>
                        </a:rPr>
                        <a:t> of </a:t>
                      </a:r>
                      <a:r>
                        <a:rPr kumimoji="0" lang="hu-HU" sz="1400" b="0" i="0" u="none" strike="noStrike" cap="none" normalizeH="0" baseline="0" dirty="0" err="1">
                          <a:ln>
                            <a:noFill/>
                          </a:ln>
                          <a:solidFill>
                            <a:schemeClr val="tx1"/>
                          </a:solidFill>
                          <a:effectLst/>
                          <a:latin typeface="Arial" pitchFamily="34" charset="0"/>
                          <a:cs typeface="Arial" pitchFamily="34" charset="0"/>
                        </a:rPr>
                        <a:t>internal</a:t>
                      </a:r>
                      <a:r>
                        <a:rPr kumimoji="0" lang="hu-HU" sz="1400" b="0" i="0" u="none" strike="noStrike" cap="none" normalizeH="0" baseline="0" dirty="0">
                          <a:ln>
                            <a:noFill/>
                          </a:ln>
                          <a:solidFill>
                            <a:schemeClr val="tx1"/>
                          </a:solidFill>
                          <a:effectLst/>
                          <a:latin typeface="Arial" pitchFamily="34" charset="0"/>
                          <a:cs typeface="Arial" pitchFamily="34" charset="0"/>
                        </a:rPr>
                        <a:t> </a:t>
                      </a:r>
                      <a:r>
                        <a:rPr kumimoji="0" lang="hu-HU" sz="1400" b="0" i="0" u="none" strike="noStrike" cap="none" normalizeH="0" baseline="0" dirty="0" err="1">
                          <a:ln>
                            <a:noFill/>
                          </a:ln>
                          <a:solidFill>
                            <a:schemeClr val="tx1"/>
                          </a:solidFill>
                          <a:effectLst/>
                          <a:latin typeface="Arial" pitchFamily="34" charset="0"/>
                          <a:cs typeface="Arial" pitchFamily="34" charset="0"/>
                        </a:rPr>
                        <a:t>borders</a:t>
                      </a:r>
                      <a:endParaRPr kumimoji="0" lang="hu-HU" sz="1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hu-HU" sz="1400" b="0" i="0" u="none" strike="noStrike" cap="none" normalizeH="0" baseline="0">
                          <a:ln>
                            <a:noFill/>
                          </a:ln>
                          <a:solidFill>
                            <a:schemeClr val="tx1"/>
                          </a:solidFill>
                          <a:effectLst/>
                          <a:latin typeface="Arial" pitchFamily="34" charset="0"/>
                          <a:cs typeface="Arial" pitchFamily="34" charset="0"/>
                        </a:rPr>
                        <a:t>European Border and Coast Guard</a:t>
                      </a:r>
                      <a:endParaRPr kumimoji="0" lang="hu-HU" sz="1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hu-HU" sz="1400" b="0" i="0" u="none" strike="noStrike" cap="none" normalizeH="0" baseline="0" dirty="0" err="1">
                          <a:ln>
                            <a:noFill/>
                          </a:ln>
                          <a:solidFill>
                            <a:schemeClr val="tx1"/>
                          </a:solidFill>
                          <a:effectLst/>
                          <a:latin typeface="Arial" pitchFamily="34" charset="0"/>
                          <a:cs typeface="Arial" pitchFamily="34" charset="0"/>
                        </a:rPr>
                        <a:t>Eurosur</a:t>
                      </a:r>
                      <a:endParaRPr kumimoji="0" lang="hu-HU" sz="1400" b="0" i="0" u="none" strike="noStrike" cap="none" normalizeH="0" baseline="0" dirty="0">
                        <a:ln>
                          <a:noFill/>
                        </a:ln>
                        <a:solidFill>
                          <a:schemeClr val="tx1"/>
                        </a:solidFill>
                        <a:effectLst/>
                        <a:latin typeface="Arial" pitchFamily="34" charset="0"/>
                        <a:cs typeface="Arial" pitchFamily="34" charset="0"/>
                      </a:endParaRPr>
                    </a:p>
                  </a:txBody>
                  <a:tcPr marL="82621" marR="82621"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hu-HU" sz="1400" b="0" i="0" u="none" strike="noStrike" cap="none" normalizeH="0" baseline="0">
                          <a:ln>
                            <a:noFill/>
                          </a:ln>
                          <a:solidFill>
                            <a:schemeClr val="tx1"/>
                          </a:solidFill>
                          <a:effectLst/>
                          <a:latin typeface="Arial" pitchFamily="34" charset="0"/>
                          <a:cs typeface="Arial" pitchFamily="34" charset="0"/>
                        </a:rPr>
                        <a:t>EU mobility and immigration  </a:t>
                      </a:r>
                      <a:r>
                        <a:rPr kumimoji="0" lang="hu-HU" sz="1400" b="0" i="0" u="none" strike="noStrike" cap="none" normalizeH="0" baseline="0" dirty="0">
                          <a:ln>
                            <a:noFill/>
                          </a:ln>
                          <a:solidFill>
                            <a:schemeClr val="tx1"/>
                          </a:solidFill>
                          <a:effectLst/>
                          <a:latin typeface="Arial" pitchFamily="34" charset="0"/>
                          <a:cs typeface="Arial" pitchFamily="34" charset="0"/>
                        </a:rPr>
                        <a:t>policy</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hu-HU" sz="1400" b="0" i="0" u="none" strike="noStrike" cap="none" normalizeH="0" baseline="0" dirty="0">
                          <a:ln>
                            <a:noFill/>
                          </a:ln>
                          <a:solidFill>
                            <a:schemeClr val="tx1"/>
                          </a:solidFill>
                          <a:effectLst/>
                          <a:latin typeface="Arial" pitchFamily="34" charset="0"/>
                          <a:cs typeface="Arial" pitchFamily="34" charset="0"/>
                        </a:rPr>
                        <a:t>   - </a:t>
                      </a:r>
                      <a:r>
                        <a:rPr kumimoji="0" lang="hu-HU" sz="1400" b="0" i="0" u="none" strike="noStrike" cap="none" normalizeH="0" baseline="0" dirty="0" err="1">
                          <a:ln>
                            <a:noFill/>
                          </a:ln>
                          <a:solidFill>
                            <a:schemeClr val="tx1"/>
                          </a:solidFill>
                          <a:effectLst/>
                          <a:latin typeface="Arial" pitchFamily="34" charset="0"/>
                          <a:cs typeface="Arial" pitchFamily="34" charset="0"/>
                        </a:rPr>
                        <a:t>workers</a:t>
                      </a:r>
                      <a:r>
                        <a:rPr kumimoji="0" lang="hu-HU" sz="1400" b="0" i="0" u="none" strike="noStrike" cap="none" normalizeH="0" baseline="0" dirty="0">
                          <a:ln>
                            <a:noFill/>
                          </a:ln>
                          <a:solidFill>
                            <a:schemeClr val="tx1"/>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hu-HU" sz="1400" b="0" i="0" u="none" strike="noStrike" cap="none" normalizeH="0" baseline="0" dirty="0">
                          <a:ln>
                            <a:noFill/>
                          </a:ln>
                          <a:solidFill>
                            <a:schemeClr val="tx1"/>
                          </a:solidFill>
                          <a:effectLst/>
                          <a:latin typeface="Arial" pitchFamily="34" charset="0"/>
                          <a:cs typeface="Arial" pitchFamily="34" charset="0"/>
                        </a:rPr>
                        <a:t>    - </a:t>
                      </a:r>
                      <a:r>
                        <a:rPr kumimoji="0" lang="hu-HU" sz="1400" b="0" i="0" u="none" strike="noStrike" cap="none" normalizeH="0" baseline="0">
                          <a:ln>
                            <a:noFill/>
                          </a:ln>
                          <a:solidFill>
                            <a:schemeClr val="tx1"/>
                          </a:solidFill>
                          <a:effectLst/>
                          <a:latin typeface="Arial" pitchFamily="34" charset="0"/>
                          <a:cs typeface="Arial" pitchFamily="34" charset="0"/>
                        </a:rPr>
                        <a:t>service providers</a:t>
                      </a:r>
                      <a:br>
                        <a:rPr kumimoji="0" lang="hu-HU" sz="1400" b="0" i="0" u="none" strike="noStrike" cap="none" normalizeH="0" baseline="0">
                          <a:ln>
                            <a:noFill/>
                          </a:ln>
                          <a:solidFill>
                            <a:schemeClr val="tx1"/>
                          </a:solidFill>
                          <a:effectLst/>
                          <a:latin typeface="Arial" pitchFamily="34" charset="0"/>
                          <a:cs typeface="Arial" pitchFamily="34" charset="0"/>
                        </a:rPr>
                      </a:br>
                      <a:r>
                        <a:rPr kumimoji="0" lang="hu-HU" sz="1400" b="0" i="0" u="none" strike="noStrike" cap="none" normalizeH="0" baseline="0">
                          <a:ln>
                            <a:noFill/>
                          </a:ln>
                          <a:solidFill>
                            <a:schemeClr val="tx1"/>
                          </a:solidFill>
                          <a:effectLst/>
                          <a:latin typeface="Arial" pitchFamily="34" charset="0"/>
                          <a:cs typeface="Arial" pitchFamily="34" charset="0"/>
                        </a:rPr>
                        <a:t>   - EU citizens</a:t>
                      </a:r>
                      <a:endParaRPr kumimoji="0" lang="hu-HU" sz="1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hu-HU" sz="1400" b="0" i="0" u="none" strike="noStrike" cap="none" normalizeH="0" baseline="0" dirty="0">
                          <a:ln>
                            <a:noFill/>
                          </a:ln>
                          <a:solidFill>
                            <a:schemeClr val="tx1"/>
                          </a:solidFill>
                          <a:effectLst/>
                          <a:latin typeface="Arial" pitchFamily="34" charset="0"/>
                          <a:cs typeface="Arial" pitchFamily="34" charset="0"/>
                        </a:rPr>
                        <a:t>    - </a:t>
                      </a:r>
                      <a:r>
                        <a:rPr kumimoji="0" lang="hu-HU" sz="1400" b="0" i="0" u="none" strike="noStrike" cap="none" normalizeH="0" baseline="0" err="1">
                          <a:ln>
                            <a:noFill/>
                          </a:ln>
                          <a:solidFill>
                            <a:schemeClr val="tx1"/>
                          </a:solidFill>
                          <a:effectLst/>
                          <a:latin typeface="Arial" pitchFamily="34" charset="0"/>
                          <a:cs typeface="Arial" pitchFamily="34" charset="0"/>
                        </a:rPr>
                        <a:t>researchers</a:t>
                      </a:r>
                      <a:r>
                        <a:rPr kumimoji="0" lang="hu-HU" sz="1400" b="0" i="0" u="none" strike="noStrike" cap="none" normalizeH="0" baseline="0">
                          <a:ln>
                            <a:noFill/>
                          </a:ln>
                          <a:solidFill>
                            <a:schemeClr val="tx1"/>
                          </a:solidFill>
                          <a:effectLst/>
                          <a:latin typeface="Arial" pitchFamily="34" charset="0"/>
                          <a:cs typeface="Arial" pitchFamily="34" charset="0"/>
                        </a:rPr>
                        <a:t>,  students,</a:t>
                      </a:r>
                      <a:br>
                        <a:rPr kumimoji="0" lang="hu-HU" sz="1400" b="0" i="0" u="none" strike="noStrike" cap="none" normalizeH="0" baseline="0">
                          <a:ln>
                            <a:noFill/>
                          </a:ln>
                          <a:solidFill>
                            <a:schemeClr val="tx1"/>
                          </a:solidFill>
                          <a:effectLst/>
                          <a:latin typeface="Arial" pitchFamily="34" charset="0"/>
                          <a:cs typeface="Arial" pitchFamily="34" charset="0"/>
                        </a:rPr>
                      </a:br>
                      <a:r>
                        <a:rPr kumimoji="0" lang="hu-HU" sz="1400" b="0" i="0" u="none" strike="noStrike" cap="none" normalizeH="0" baseline="0">
                          <a:ln>
                            <a:noFill/>
                          </a:ln>
                          <a:solidFill>
                            <a:schemeClr val="tx1"/>
                          </a:solidFill>
                          <a:effectLst/>
                          <a:latin typeface="Arial" pitchFamily="34" charset="0"/>
                          <a:cs typeface="Arial" pitchFamily="34" charset="0"/>
                        </a:rPr>
                        <a:t>              trainees, volunteers</a:t>
                      </a:r>
                      <a:endParaRPr kumimoji="0" lang="hu-HU" sz="1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hu-HU" sz="1400" b="0" i="0" u="none" strike="noStrike" cap="none" normalizeH="0" baseline="0" dirty="0">
                          <a:ln>
                            <a:noFill/>
                          </a:ln>
                          <a:solidFill>
                            <a:schemeClr val="tx1"/>
                          </a:solidFill>
                          <a:effectLst/>
                          <a:latin typeface="Arial" pitchFamily="34" charset="0"/>
                          <a:cs typeface="Arial" pitchFamily="34" charset="0"/>
                        </a:rPr>
                        <a:t>    - „</a:t>
                      </a:r>
                      <a:r>
                        <a:rPr kumimoji="0" lang="hu-HU" sz="1400" b="0" i="0" u="none" strike="noStrike" cap="none" normalizeH="0" baseline="0" dirty="0" err="1">
                          <a:ln>
                            <a:noFill/>
                          </a:ln>
                          <a:solidFill>
                            <a:schemeClr val="tx1"/>
                          </a:solidFill>
                          <a:effectLst/>
                          <a:latin typeface="Arial" pitchFamily="34" charset="0"/>
                          <a:cs typeface="Arial" pitchFamily="34" charset="0"/>
                        </a:rPr>
                        <a:t>blue</a:t>
                      </a:r>
                      <a:r>
                        <a:rPr kumimoji="0" lang="hu-HU" sz="1400" b="0" i="0" u="none" strike="noStrike" cap="none" normalizeH="0" baseline="0" dirty="0">
                          <a:ln>
                            <a:noFill/>
                          </a:ln>
                          <a:solidFill>
                            <a:schemeClr val="tx1"/>
                          </a:solidFill>
                          <a:effectLst/>
                          <a:latin typeface="Arial" pitchFamily="34" charset="0"/>
                          <a:cs typeface="Arial" pitchFamily="34" charset="0"/>
                        </a:rPr>
                        <a:t> </a:t>
                      </a:r>
                      <a:r>
                        <a:rPr kumimoji="0" lang="hu-HU" sz="1400" b="0" i="0" u="none" strike="noStrike" cap="none" normalizeH="0" baseline="0" dirty="0" err="1">
                          <a:ln>
                            <a:noFill/>
                          </a:ln>
                          <a:solidFill>
                            <a:schemeClr val="tx1"/>
                          </a:solidFill>
                          <a:effectLst/>
                          <a:latin typeface="Arial" pitchFamily="34" charset="0"/>
                          <a:cs typeface="Arial" pitchFamily="34" charset="0"/>
                        </a:rPr>
                        <a:t>card</a:t>
                      </a:r>
                      <a:r>
                        <a:rPr kumimoji="0" lang="hu-HU" sz="1400" b="0" i="0" u="none" strike="noStrike" cap="none" normalizeH="0" baseline="0" dirty="0">
                          <a:ln>
                            <a:noFill/>
                          </a:ln>
                          <a:solidFill>
                            <a:schemeClr val="tx1"/>
                          </a:solidFill>
                          <a:effectLst/>
                          <a:latin typeface="Arial" pitchFamily="34" charset="0"/>
                          <a:cs typeface="Arial" pitchFamily="34" charset="0"/>
                        </a:rPr>
                        <a:t>” – </a:t>
                      </a:r>
                      <a:r>
                        <a:rPr kumimoji="0" lang="hu-HU" sz="1400" b="0" i="0" u="none" strike="noStrike" cap="none" normalizeH="0" baseline="0" dirty="0" err="1">
                          <a:ln>
                            <a:noFill/>
                          </a:ln>
                          <a:solidFill>
                            <a:schemeClr val="tx1"/>
                          </a:solidFill>
                          <a:effectLst/>
                          <a:latin typeface="Arial" pitchFamily="34" charset="0"/>
                          <a:cs typeface="Arial" pitchFamily="34" charset="0"/>
                        </a:rPr>
                        <a:t>highly</a:t>
                      </a:r>
                      <a:r>
                        <a:rPr kumimoji="0" lang="hu-HU" sz="1400" b="0" i="0" u="none" strike="noStrike" cap="none" normalizeH="0" baseline="0" dirty="0">
                          <a:ln>
                            <a:noFill/>
                          </a:ln>
                          <a:solidFill>
                            <a:schemeClr val="tx1"/>
                          </a:solidFill>
                          <a:effectLst/>
                          <a:latin typeface="Arial" pitchFamily="34" charset="0"/>
                          <a:cs typeface="Arial" pitchFamily="34" charset="0"/>
                        </a:rPr>
                        <a:t/>
                      </a:r>
                      <a:br>
                        <a:rPr kumimoji="0" lang="hu-HU" sz="1400" b="0" i="0" u="none" strike="noStrike" cap="none" normalizeH="0" baseline="0" dirty="0">
                          <a:ln>
                            <a:noFill/>
                          </a:ln>
                          <a:solidFill>
                            <a:schemeClr val="tx1"/>
                          </a:solidFill>
                          <a:effectLst/>
                          <a:latin typeface="Arial" pitchFamily="34" charset="0"/>
                          <a:cs typeface="Arial" pitchFamily="34" charset="0"/>
                        </a:rPr>
                      </a:br>
                      <a:r>
                        <a:rPr kumimoji="0" lang="hu-HU" sz="1400" b="0" i="0" u="none" strike="noStrike" cap="none" normalizeH="0" baseline="0" dirty="0">
                          <a:ln>
                            <a:noFill/>
                          </a:ln>
                          <a:solidFill>
                            <a:schemeClr val="tx1"/>
                          </a:solidFill>
                          <a:effectLst/>
                          <a:latin typeface="Arial" pitchFamily="34" charset="0"/>
                          <a:cs typeface="Arial" pitchFamily="34" charset="0"/>
                        </a:rPr>
                        <a:t>            </a:t>
                      </a:r>
                      <a:r>
                        <a:rPr kumimoji="0" lang="hu-HU" sz="1400" b="0" i="0" u="none" strike="noStrike" cap="none" normalizeH="0" baseline="0" dirty="0" err="1">
                          <a:ln>
                            <a:noFill/>
                          </a:ln>
                          <a:solidFill>
                            <a:schemeClr val="tx1"/>
                          </a:solidFill>
                          <a:effectLst/>
                          <a:latin typeface="Arial" pitchFamily="34" charset="0"/>
                          <a:cs typeface="Arial" pitchFamily="34" charset="0"/>
                        </a:rPr>
                        <a:t>skilled</a:t>
                      </a:r>
                      <a:endParaRPr kumimoji="0" lang="hu-HU" sz="1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hu-HU" sz="1400" b="0" i="0" u="none" strike="noStrike" cap="none" normalizeH="0" baseline="0" dirty="0">
                          <a:ln>
                            <a:noFill/>
                          </a:ln>
                          <a:solidFill>
                            <a:schemeClr val="tx1"/>
                          </a:solidFill>
                          <a:effectLst/>
                          <a:latin typeface="Arial" pitchFamily="34" charset="0"/>
                          <a:cs typeface="Arial" pitchFamily="34" charset="0"/>
                        </a:rPr>
                        <a:t>     -  </a:t>
                      </a:r>
                      <a:r>
                        <a:rPr kumimoji="0" lang="hu-HU" sz="1400" b="0" i="0" u="none" strike="noStrike" cap="none" normalizeH="0" baseline="0" dirty="0" err="1">
                          <a:ln>
                            <a:noFill/>
                          </a:ln>
                          <a:solidFill>
                            <a:schemeClr val="tx1"/>
                          </a:solidFill>
                          <a:effectLst/>
                          <a:latin typeface="Arial" pitchFamily="34" charset="0"/>
                          <a:cs typeface="Arial" pitchFamily="34" charset="0"/>
                        </a:rPr>
                        <a:t>family</a:t>
                      </a:r>
                      <a:r>
                        <a:rPr kumimoji="0" lang="hu-HU" sz="1400" b="0" i="0" u="none" strike="noStrike" cap="none" normalizeH="0" baseline="0" dirty="0">
                          <a:ln>
                            <a:noFill/>
                          </a:ln>
                          <a:solidFill>
                            <a:schemeClr val="tx1"/>
                          </a:solidFill>
                          <a:effectLst/>
                          <a:latin typeface="Arial" pitchFamily="34" charset="0"/>
                          <a:cs typeface="Arial" pitchFamily="34" charset="0"/>
                        </a:rPr>
                        <a:t> </a:t>
                      </a:r>
                      <a:r>
                        <a:rPr kumimoji="0" lang="hu-HU" sz="1400" b="0" i="0" u="none" strike="noStrike" cap="none" normalizeH="0" baseline="0" dirty="0" err="1">
                          <a:ln>
                            <a:noFill/>
                          </a:ln>
                          <a:solidFill>
                            <a:schemeClr val="tx1"/>
                          </a:solidFill>
                          <a:effectLst/>
                          <a:latin typeface="Arial" pitchFamily="34" charset="0"/>
                          <a:cs typeface="Arial" pitchFamily="34" charset="0"/>
                        </a:rPr>
                        <a:t>unification</a:t>
                      </a:r>
                      <a:r>
                        <a:rPr kumimoji="0" lang="hu-HU" sz="1400" b="0" i="0" u="none" strike="noStrike" cap="none" normalizeH="0" baseline="0" dirty="0">
                          <a:ln>
                            <a:noFill/>
                          </a:ln>
                          <a:solidFill>
                            <a:schemeClr val="tx1"/>
                          </a:solidFill>
                          <a:effectLst/>
                          <a:latin typeface="Arial" pitchFamily="34" charset="0"/>
                          <a:cs typeface="Arial" pitchFamily="34" charset="0"/>
                        </a:rPr>
                        <a:t/>
                      </a:r>
                      <a:br>
                        <a:rPr kumimoji="0" lang="hu-HU" sz="1400" b="0" i="0" u="none" strike="noStrike" cap="none" normalizeH="0" baseline="0" dirty="0">
                          <a:ln>
                            <a:noFill/>
                          </a:ln>
                          <a:solidFill>
                            <a:schemeClr val="tx1"/>
                          </a:solidFill>
                          <a:effectLst/>
                          <a:latin typeface="Arial" pitchFamily="34" charset="0"/>
                          <a:cs typeface="Arial" pitchFamily="34" charset="0"/>
                        </a:rPr>
                      </a:br>
                      <a:r>
                        <a:rPr kumimoji="0" lang="hu-HU" sz="1400" b="0" i="0" u="none" strike="noStrike" cap="none" normalizeH="0" baseline="0">
                          <a:ln>
                            <a:noFill/>
                          </a:ln>
                          <a:solidFill>
                            <a:schemeClr val="tx1"/>
                          </a:solidFill>
                          <a:effectLst/>
                          <a:latin typeface="Arial" pitchFamily="34" charset="0"/>
                          <a:cs typeface="Arial" pitchFamily="34" charset="0"/>
                        </a:rPr>
                        <a:t>      - intra </a:t>
                      </a:r>
                      <a:r>
                        <a:rPr kumimoji="0" lang="hu-HU" sz="1400" b="0" i="0" u="none" strike="noStrike" cap="none" normalizeH="0" baseline="0" dirty="0" err="1">
                          <a:ln>
                            <a:noFill/>
                          </a:ln>
                          <a:solidFill>
                            <a:schemeClr val="tx1"/>
                          </a:solidFill>
                          <a:effectLst/>
                          <a:latin typeface="Arial" pitchFamily="34" charset="0"/>
                          <a:cs typeface="Arial" pitchFamily="34" charset="0"/>
                        </a:rPr>
                        <a:t>corporate</a:t>
                      </a:r>
                      <a:r>
                        <a:rPr kumimoji="0" lang="hu-HU" sz="1400" b="0" i="0" u="none" strike="noStrike" cap="none" normalizeH="0" baseline="0" dirty="0">
                          <a:ln>
                            <a:noFill/>
                          </a:ln>
                          <a:solidFill>
                            <a:schemeClr val="tx1"/>
                          </a:solidFill>
                          <a:effectLst/>
                          <a:latin typeface="Arial" pitchFamily="34" charset="0"/>
                          <a:cs typeface="Arial" pitchFamily="34" charset="0"/>
                        </a:rPr>
                        <a:t/>
                      </a:r>
                      <a:br>
                        <a:rPr kumimoji="0" lang="hu-HU" sz="1400" b="0" i="0" u="none" strike="noStrike" cap="none" normalizeH="0" baseline="0" dirty="0">
                          <a:ln>
                            <a:noFill/>
                          </a:ln>
                          <a:solidFill>
                            <a:schemeClr val="tx1"/>
                          </a:solidFill>
                          <a:effectLst/>
                          <a:latin typeface="Arial" pitchFamily="34" charset="0"/>
                          <a:cs typeface="Arial" pitchFamily="34" charset="0"/>
                        </a:rPr>
                      </a:br>
                      <a:r>
                        <a:rPr kumimoji="0" lang="hu-HU" sz="1400" b="0" i="0" u="none" strike="noStrike" cap="none" normalizeH="0" baseline="0" dirty="0">
                          <a:ln>
                            <a:noFill/>
                          </a:ln>
                          <a:solidFill>
                            <a:schemeClr val="tx1"/>
                          </a:solidFill>
                          <a:effectLst/>
                          <a:latin typeface="Arial" pitchFamily="34" charset="0"/>
                          <a:cs typeface="Arial" pitchFamily="34" charset="0"/>
                        </a:rPr>
                        <a:t>         </a:t>
                      </a:r>
                      <a:r>
                        <a:rPr kumimoji="0" lang="hu-HU" sz="1400" b="0" i="0" u="none" strike="noStrike" cap="none" normalizeH="0" baseline="0" dirty="0" err="1">
                          <a:ln>
                            <a:noFill/>
                          </a:ln>
                          <a:solidFill>
                            <a:schemeClr val="tx1"/>
                          </a:solidFill>
                          <a:effectLst/>
                          <a:latin typeface="Arial" pitchFamily="34" charset="0"/>
                          <a:cs typeface="Arial" pitchFamily="34" charset="0"/>
                        </a:rPr>
                        <a:t>transferees</a:t>
                      </a:r>
                      <a:endParaRPr kumimoji="0" lang="hu-HU" sz="1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hu-HU" sz="1400" b="0" i="0" u="none" strike="noStrike" cap="none" normalizeH="0" baseline="0" dirty="0">
                          <a:ln>
                            <a:noFill/>
                          </a:ln>
                          <a:solidFill>
                            <a:schemeClr val="tx1"/>
                          </a:solidFill>
                          <a:effectLst/>
                          <a:latin typeface="Arial" pitchFamily="34" charset="0"/>
                          <a:cs typeface="Arial" pitchFamily="34" charset="0"/>
                        </a:rPr>
                        <a:t>      - </a:t>
                      </a:r>
                      <a:r>
                        <a:rPr kumimoji="0" lang="hu-HU" sz="1400" b="0" i="0" u="none" strike="noStrike" cap="none" normalizeH="0" baseline="0" dirty="0" err="1">
                          <a:ln>
                            <a:noFill/>
                          </a:ln>
                          <a:solidFill>
                            <a:schemeClr val="tx1"/>
                          </a:solidFill>
                          <a:effectLst/>
                          <a:latin typeface="Arial" pitchFamily="34" charset="0"/>
                          <a:cs typeface="Arial" pitchFamily="34" charset="0"/>
                        </a:rPr>
                        <a:t>seasonal</a:t>
                      </a:r>
                      <a:r>
                        <a:rPr kumimoji="0" lang="hu-HU" sz="1400" b="0" i="0" u="none" strike="noStrike" cap="none" normalizeH="0" baseline="0" dirty="0">
                          <a:ln>
                            <a:noFill/>
                          </a:ln>
                          <a:solidFill>
                            <a:schemeClr val="tx1"/>
                          </a:solidFill>
                          <a:effectLst/>
                          <a:latin typeface="Arial" pitchFamily="34" charset="0"/>
                          <a:cs typeface="Arial" pitchFamily="34" charset="0"/>
                        </a:rPr>
                        <a:t> </a:t>
                      </a:r>
                      <a:r>
                        <a:rPr kumimoji="0" lang="hu-HU" sz="1400" b="0" i="0" u="none" strike="noStrike" cap="none" normalizeH="0" baseline="0" dirty="0" err="1">
                          <a:ln>
                            <a:noFill/>
                          </a:ln>
                          <a:solidFill>
                            <a:schemeClr val="tx1"/>
                          </a:solidFill>
                          <a:effectLst/>
                          <a:latin typeface="Arial" pitchFamily="34" charset="0"/>
                          <a:cs typeface="Arial" pitchFamily="34" charset="0"/>
                        </a:rPr>
                        <a:t>workers</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L="82621" marR="82621"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xmlns="" val="10000"/>
                  </a:ext>
                </a:extLst>
              </a:tr>
              <a:tr h="9001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hu-HU" sz="1400" b="0" i="0" u="none" strike="noStrike" cap="none" normalizeH="0" baseline="0">
                          <a:ln>
                            <a:noFill/>
                          </a:ln>
                          <a:solidFill>
                            <a:schemeClr val="tx1"/>
                          </a:solidFill>
                          <a:effectLst/>
                          <a:latin typeface="Arial" pitchFamily="34" charset="0"/>
                          <a:cs typeface="Arial" pitchFamily="34" charset="0"/>
                        </a:rPr>
                        <a:t> </a:t>
                      </a:r>
                      <a:endParaRPr kumimoji="0" lang="en-US" sz="1400" b="0" i="0" u="none" strike="noStrike" cap="none" normalizeH="0" baseline="0">
                        <a:ln>
                          <a:noFill/>
                        </a:ln>
                        <a:solidFill>
                          <a:schemeClr val="tx1"/>
                        </a:solidFill>
                        <a:effectLst/>
                        <a:latin typeface="Arial" pitchFamily="34" charset="0"/>
                        <a:cs typeface="Arial" pitchFamily="34" charset="0"/>
                      </a:endParaRPr>
                    </a:p>
                  </a:txBody>
                  <a:tcPr marL="82621" marR="82621"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hu-HU" sz="1400" b="0" i="0" u="none" strike="noStrike" cap="none" normalizeH="0" baseline="0" dirty="0" err="1">
                          <a:ln>
                            <a:noFill/>
                          </a:ln>
                          <a:solidFill>
                            <a:schemeClr val="tx1"/>
                          </a:solidFill>
                          <a:effectLst/>
                          <a:latin typeface="Arial" pitchFamily="34" charset="0"/>
                          <a:cs typeface="Arial" pitchFamily="34" charset="0"/>
                        </a:rPr>
                        <a:t>Carrier</a:t>
                      </a:r>
                      <a:r>
                        <a:rPr kumimoji="0" lang="hu-HU" sz="1400" b="0" i="0" u="none" strike="noStrike" cap="none" normalizeH="0" baseline="0" dirty="0">
                          <a:ln>
                            <a:noFill/>
                          </a:ln>
                          <a:solidFill>
                            <a:schemeClr val="tx1"/>
                          </a:solidFill>
                          <a:effectLst/>
                          <a:latin typeface="Arial" pitchFamily="34" charset="0"/>
                          <a:cs typeface="Arial" pitchFamily="34" charset="0"/>
                        </a:rPr>
                        <a:t> </a:t>
                      </a:r>
                      <a:r>
                        <a:rPr kumimoji="0" lang="hu-HU" sz="1400" b="0" i="0" u="none" strike="noStrike" cap="none" normalizeH="0" baseline="0" dirty="0" err="1">
                          <a:ln>
                            <a:noFill/>
                          </a:ln>
                          <a:solidFill>
                            <a:schemeClr val="tx1"/>
                          </a:solidFill>
                          <a:effectLst/>
                          <a:latin typeface="Arial" pitchFamily="34" charset="0"/>
                          <a:cs typeface="Arial" pitchFamily="34" charset="0"/>
                        </a:rPr>
                        <a:t>sanctions</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L="82621" marR="82621"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hu-HU" sz="1400" b="0" i="0" u="none" strike="noStrike" cap="none" normalizeH="0" baseline="0" dirty="0" err="1">
                          <a:ln>
                            <a:noFill/>
                          </a:ln>
                          <a:solidFill>
                            <a:schemeClr val="tx1"/>
                          </a:solidFill>
                          <a:effectLst/>
                          <a:latin typeface="Arial" pitchFamily="34" charset="0"/>
                          <a:cs typeface="Arial" pitchFamily="34" charset="0"/>
                        </a:rPr>
                        <a:t>Transit</a:t>
                      </a:r>
                      <a:r>
                        <a:rPr kumimoji="0" lang="hu-HU" sz="1400" b="0" i="0" u="none" strike="noStrike" cap="none" normalizeH="0" baseline="0" dirty="0">
                          <a:ln>
                            <a:noFill/>
                          </a:ln>
                          <a:solidFill>
                            <a:schemeClr val="tx1"/>
                          </a:solidFill>
                          <a:effectLst/>
                          <a:latin typeface="Arial" pitchFamily="34" charset="0"/>
                          <a:cs typeface="Arial" pitchFamily="34" charset="0"/>
                        </a:rPr>
                        <a:t> </a:t>
                      </a:r>
                      <a:r>
                        <a:rPr kumimoji="0" lang="hu-HU" sz="1400" b="0" i="0" u="none" strike="noStrike" cap="none" normalizeH="0" baseline="0" dirty="0" err="1">
                          <a:ln>
                            <a:noFill/>
                          </a:ln>
                          <a:solidFill>
                            <a:schemeClr val="tx1"/>
                          </a:solidFill>
                          <a:effectLst/>
                          <a:latin typeface="Arial" pitchFamily="34" charset="0"/>
                          <a:cs typeface="Arial" pitchFamily="34" charset="0"/>
                        </a:rPr>
                        <a:t>visa</a:t>
                      </a:r>
                      <a:r>
                        <a:rPr kumimoji="0" lang="hu-HU" sz="1400" b="0" i="0" u="none" strike="noStrike" cap="none" normalizeH="0" baseline="0" dirty="0">
                          <a:ln>
                            <a:noFill/>
                          </a:ln>
                          <a:solidFill>
                            <a:schemeClr val="tx1"/>
                          </a:solidFill>
                          <a:effectLst/>
                          <a:latin typeface="Arial" pitchFamily="34" charset="0"/>
                          <a:cs typeface="Arial" pitchFamily="34" charset="0"/>
                        </a:rPr>
                        <a:t> </a:t>
                      </a:r>
                      <a:endParaRPr kumimoji="0" lang="en-US" sz="1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L="82621" marR="82621"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hu-HU" sz="1400" b="0" i="0" u="none" strike="noStrike" cap="none" normalizeH="0" baseline="0" dirty="0">
                          <a:ln>
                            <a:noFill/>
                          </a:ln>
                          <a:solidFill>
                            <a:schemeClr val="tx1"/>
                          </a:solidFill>
                          <a:effectLst/>
                          <a:latin typeface="Arial" pitchFamily="34" charset="0"/>
                          <a:cs typeface="Arial" pitchFamily="34" charset="0"/>
                        </a:rPr>
                        <a:t>Visa;</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hu-HU" sz="1400" b="0" i="0" u="none" strike="noStrike" cap="none" normalizeH="0" baseline="0" dirty="0" err="1">
                          <a:ln>
                            <a:noFill/>
                          </a:ln>
                          <a:solidFill>
                            <a:schemeClr val="tx1"/>
                          </a:solidFill>
                          <a:effectLst/>
                          <a:latin typeface="Arial" pitchFamily="34" charset="0"/>
                          <a:cs typeface="Arial" pitchFamily="34" charset="0"/>
                        </a:rPr>
                        <a:t>Alerts</a:t>
                      </a:r>
                      <a:r>
                        <a:rPr kumimoji="0" lang="hu-HU" sz="1400" b="0" i="0" u="none" strike="noStrike" cap="none" normalizeH="0" baseline="0" dirty="0">
                          <a:ln>
                            <a:noFill/>
                          </a:ln>
                          <a:solidFill>
                            <a:schemeClr val="tx1"/>
                          </a:solidFill>
                          <a:effectLst/>
                          <a:latin typeface="Arial" pitchFamily="34" charset="0"/>
                          <a:cs typeface="Arial" pitchFamily="34" charset="0"/>
                        </a:rPr>
                        <a:t> (Schengen)</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L="82621" marR="82621"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hu-HU" sz="1400" b="0" i="0" u="none" strike="noStrike" cap="none" normalizeH="0" baseline="0" dirty="0" err="1">
                          <a:ln>
                            <a:noFill/>
                          </a:ln>
                          <a:solidFill>
                            <a:schemeClr val="tx1"/>
                          </a:solidFill>
                          <a:effectLst/>
                          <a:latin typeface="Arial" pitchFamily="34" charset="0"/>
                          <a:cs typeface="Arial" pitchFamily="34" charset="0"/>
                        </a:rPr>
                        <a:t>Integration</a:t>
                      </a:r>
                      <a:endParaRPr kumimoji="0" lang="hu-HU" sz="1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hu-HU" sz="1400" b="0" i="0" u="none" strike="noStrike" cap="none" normalizeH="0" baseline="0" dirty="0" err="1">
                          <a:ln>
                            <a:noFill/>
                          </a:ln>
                          <a:solidFill>
                            <a:schemeClr val="tx1"/>
                          </a:solidFill>
                          <a:effectLst/>
                          <a:latin typeface="Arial" pitchFamily="34" charset="0"/>
                          <a:cs typeface="Arial" pitchFamily="34" charset="0"/>
                        </a:rPr>
                        <a:t>Fight</a:t>
                      </a:r>
                      <a:r>
                        <a:rPr kumimoji="0" lang="hu-HU" sz="1400" b="0" i="0" u="none" strike="noStrike" cap="none" normalizeH="0" baseline="0" dirty="0">
                          <a:ln>
                            <a:noFill/>
                          </a:ln>
                          <a:solidFill>
                            <a:schemeClr val="tx1"/>
                          </a:solidFill>
                          <a:effectLst/>
                          <a:latin typeface="Arial" pitchFamily="34" charset="0"/>
                          <a:cs typeface="Arial" pitchFamily="34" charset="0"/>
                        </a:rPr>
                        <a:t> </a:t>
                      </a:r>
                      <a:r>
                        <a:rPr kumimoji="0" lang="hu-HU" sz="1400" b="0" i="0" u="none" strike="noStrike" cap="none" normalizeH="0" baseline="0" dirty="0" err="1">
                          <a:ln>
                            <a:noFill/>
                          </a:ln>
                          <a:solidFill>
                            <a:schemeClr val="tx1"/>
                          </a:solidFill>
                          <a:effectLst/>
                          <a:latin typeface="Arial" pitchFamily="34" charset="0"/>
                          <a:cs typeface="Arial" pitchFamily="34" charset="0"/>
                        </a:rPr>
                        <a:t>agains</a:t>
                      </a:r>
                      <a:r>
                        <a:rPr kumimoji="0" lang="hu-HU" sz="1400" b="0" i="0" u="none" strike="noStrike" cap="none" normalizeH="0" baseline="0" dirty="0">
                          <a:ln>
                            <a:noFill/>
                          </a:ln>
                          <a:solidFill>
                            <a:schemeClr val="tx1"/>
                          </a:solidFill>
                          <a:effectLst/>
                          <a:latin typeface="Arial" pitchFamily="34" charset="0"/>
                          <a:cs typeface="Arial" pitchFamily="34" charset="0"/>
                        </a:rPr>
                        <a:t> </a:t>
                      </a:r>
                      <a:r>
                        <a:rPr kumimoji="0" lang="hu-HU" sz="1400" b="0" i="0" u="none" strike="noStrike" cap="none" normalizeH="0" baseline="0" dirty="0" err="1">
                          <a:ln>
                            <a:noFill/>
                          </a:ln>
                          <a:solidFill>
                            <a:schemeClr val="tx1"/>
                          </a:solidFill>
                          <a:effectLst/>
                          <a:latin typeface="Arial" pitchFamily="34" charset="0"/>
                          <a:cs typeface="Arial" pitchFamily="34" charset="0"/>
                        </a:rPr>
                        <a:t>racism</a:t>
                      </a:r>
                      <a:r>
                        <a:rPr kumimoji="0" lang="hu-HU" sz="1400" b="0" i="0" u="none" strike="noStrike" cap="none" normalizeH="0" baseline="0" dirty="0">
                          <a:ln>
                            <a:noFill/>
                          </a:ln>
                          <a:solidFill>
                            <a:schemeClr val="tx1"/>
                          </a:solidFill>
                          <a:effectLst/>
                          <a:latin typeface="Arial" pitchFamily="34" charset="0"/>
                          <a:cs typeface="Arial" pitchFamily="34" charset="0"/>
                        </a:rPr>
                        <a:t>, </a:t>
                      </a:r>
                      <a:r>
                        <a:rPr kumimoji="0" lang="hu-HU" sz="1400" b="0" i="0" u="none" strike="noStrike" cap="none" normalizeH="0" baseline="0" dirty="0" err="1">
                          <a:ln>
                            <a:noFill/>
                          </a:ln>
                          <a:solidFill>
                            <a:schemeClr val="tx1"/>
                          </a:solidFill>
                          <a:effectLst/>
                          <a:latin typeface="Arial" pitchFamily="34" charset="0"/>
                          <a:cs typeface="Arial" pitchFamily="34" charset="0"/>
                        </a:rPr>
                        <a:t>xenophobia</a:t>
                      </a:r>
                      <a:r>
                        <a:rPr kumimoji="0" lang="hu-HU" sz="1400" b="0" i="0" u="none" strike="noStrike" cap="none" normalizeH="0" baseline="0" dirty="0">
                          <a:ln>
                            <a:noFill/>
                          </a:ln>
                          <a:solidFill>
                            <a:schemeClr val="tx1"/>
                          </a:solidFill>
                          <a:effectLst/>
                          <a:latin typeface="Arial" pitchFamily="34" charset="0"/>
                          <a:cs typeface="Arial" pitchFamily="34" charset="0"/>
                        </a:rPr>
                        <a:t> and </a:t>
                      </a:r>
                      <a:r>
                        <a:rPr kumimoji="0" lang="hu-HU" sz="1400" b="0" i="0" u="none" strike="noStrike" cap="none" normalizeH="0" baseline="0" dirty="0" err="1">
                          <a:ln>
                            <a:noFill/>
                          </a:ln>
                          <a:solidFill>
                            <a:schemeClr val="tx1"/>
                          </a:solidFill>
                          <a:effectLst/>
                          <a:latin typeface="Arial" pitchFamily="34" charset="0"/>
                          <a:cs typeface="Arial" pitchFamily="34" charset="0"/>
                        </a:rPr>
                        <a:t>discrimination</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L="82621" marR="82621"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xmlns="" val="10001"/>
                  </a:ext>
                </a:extLst>
              </a:tr>
              <a:tr h="8715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hu-HU" sz="1400" b="0" i="0" u="none" strike="noStrike" cap="none" normalizeH="0" baseline="0">
                          <a:ln>
                            <a:noFill/>
                          </a:ln>
                          <a:solidFill>
                            <a:schemeClr val="tx1"/>
                          </a:solidFill>
                          <a:effectLst/>
                          <a:latin typeface="Arial" pitchFamily="34" charset="0"/>
                          <a:cs typeface="Arial" pitchFamily="34" charset="0"/>
                        </a:rPr>
                        <a:t>Tackling the root causes of asylum seeking</a:t>
                      </a:r>
                      <a:endParaRPr kumimoji="0" lang="en-US" sz="1400" b="0" i="0" u="none" strike="noStrike" cap="none" normalizeH="0" baseline="0">
                        <a:ln>
                          <a:noFill/>
                        </a:ln>
                        <a:solidFill>
                          <a:schemeClr val="tx1"/>
                        </a:solidFill>
                        <a:effectLst/>
                        <a:latin typeface="Arial" pitchFamily="34" charset="0"/>
                        <a:cs typeface="Arial" pitchFamily="34" charset="0"/>
                      </a:endParaRPr>
                    </a:p>
                  </a:txBody>
                  <a:tcPr marL="82621" marR="82621"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hu-HU" sz="1400" b="0" i="0" u="none" strike="noStrike" cap="none" normalizeH="0" baseline="0">
                          <a:ln>
                            <a:noFill/>
                          </a:ln>
                          <a:solidFill>
                            <a:schemeClr val="tx1"/>
                          </a:solidFill>
                          <a:effectLst/>
                          <a:latin typeface="Arial" pitchFamily="34" charset="0"/>
                          <a:cs typeface="Arial" pitchFamily="34" charset="0"/>
                        </a:rPr>
                        <a:t>Interception in international waters</a:t>
                      </a:r>
                      <a:endParaRPr kumimoji="0" lang="en-US" sz="1400" b="0" i="0" u="none" strike="noStrike" cap="none" normalizeH="0" baseline="0">
                        <a:ln>
                          <a:noFill/>
                        </a:ln>
                        <a:solidFill>
                          <a:schemeClr val="tx1"/>
                        </a:solidFill>
                        <a:effectLst/>
                        <a:latin typeface="Arial" pitchFamily="34" charset="0"/>
                        <a:cs typeface="Arial" pitchFamily="34" charset="0"/>
                      </a:endParaRPr>
                    </a:p>
                  </a:txBody>
                  <a:tcPr marL="82621" marR="82621"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gridSpan="2">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hu-HU" sz="1400" b="0" i="0" u="none" strike="noStrike" cap="none" normalizeH="0" baseline="0" dirty="0" err="1">
                          <a:ln>
                            <a:noFill/>
                          </a:ln>
                          <a:solidFill>
                            <a:schemeClr val="tx1"/>
                          </a:solidFill>
                          <a:effectLst/>
                          <a:latin typeface="Arial" pitchFamily="34" charset="0"/>
                          <a:cs typeface="Arial" pitchFamily="34" charset="0"/>
                        </a:rPr>
                        <a:t>Safe</a:t>
                      </a:r>
                      <a:r>
                        <a:rPr kumimoji="0" lang="hu-HU" sz="1400" b="0" i="0" u="none" strike="noStrike" cap="none" normalizeH="0" baseline="0" dirty="0">
                          <a:ln>
                            <a:noFill/>
                          </a:ln>
                          <a:solidFill>
                            <a:schemeClr val="tx1"/>
                          </a:solidFill>
                          <a:effectLst/>
                          <a:latin typeface="Arial" pitchFamily="34" charset="0"/>
                          <a:cs typeface="Arial" pitchFamily="34" charset="0"/>
                        </a:rPr>
                        <a:t> </a:t>
                      </a:r>
                      <a:r>
                        <a:rPr kumimoji="0" lang="hu-HU" sz="1400" b="0" i="0" u="none" strike="noStrike" cap="none" normalizeH="0" baseline="0" dirty="0" err="1">
                          <a:ln>
                            <a:noFill/>
                          </a:ln>
                          <a:solidFill>
                            <a:schemeClr val="tx1"/>
                          </a:solidFill>
                          <a:effectLst/>
                          <a:latin typeface="Arial" pitchFamily="34" charset="0"/>
                          <a:cs typeface="Arial" pitchFamily="34" charset="0"/>
                        </a:rPr>
                        <a:t>third</a:t>
                      </a:r>
                      <a:r>
                        <a:rPr kumimoji="0" lang="hu-HU" sz="1400" b="0" i="0" u="none" strike="noStrike" cap="none" normalizeH="0" baseline="0" dirty="0">
                          <a:ln>
                            <a:noFill/>
                          </a:ln>
                          <a:solidFill>
                            <a:schemeClr val="tx1"/>
                          </a:solidFill>
                          <a:effectLst/>
                          <a:latin typeface="Arial" pitchFamily="34" charset="0"/>
                          <a:cs typeface="Arial" pitchFamily="34" charset="0"/>
                        </a:rPr>
                        <a:t> country</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L="82621" marR="82621"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hMerge="1">
                  <a:txBody>
                    <a:bodyPr/>
                    <a:lstStyle/>
                    <a:p>
                      <a:endParaRPr lang="en-GB"/>
                    </a:p>
                  </a:txBody>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hu-HU" sz="1400" b="0" i="0" u="none" strike="noStrike" cap="none" normalizeH="0" baseline="0">
                          <a:ln>
                            <a:noFill/>
                          </a:ln>
                          <a:solidFill>
                            <a:schemeClr val="tx1"/>
                          </a:solidFill>
                          <a:effectLst/>
                          <a:latin typeface="Arial" pitchFamily="34" charset="0"/>
                          <a:cs typeface="Arial" pitchFamily="34" charset="0"/>
                        </a:rPr>
                        <a:t>Asylum acquis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hu-HU" sz="1400" b="0" i="0" u="none" strike="noStrike" cap="none" normalizeH="0" baseline="0">
                          <a:ln>
                            <a:noFill/>
                          </a:ln>
                          <a:solidFill>
                            <a:schemeClr val="tx1"/>
                          </a:solidFill>
                          <a:effectLst/>
                          <a:latin typeface="Arial" pitchFamily="34" charset="0"/>
                          <a:cs typeface="Arial" pitchFamily="34" charset="0"/>
                        </a:rPr>
                        <a:t>Burden and responsibility sharing</a:t>
                      </a:r>
                      <a:endParaRPr kumimoji="0" lang="en-US" sz="1400" b="0" i="0" u="none" strike="noStrike" cap="none" normalizeH="0" baseline="0">
                        <a:ln>
                          <a:noFill/>
                        </a:ln>
                        <a:solidFill>
                          <a:schemeClr val="tx1"/>
                        </a:solidFill>
                        <a:effectLst/>
                        <a:latin typeface="Arial" pitchFamily="34" charset="0"/>
                        <a:cs typeface="Arial" pitchFamily="34" charset="0"/>
                      </a:endParaRPr>
                    </a:p>
                  </a:txBody>
                  <a:tcPr marL="82621" marR="82621"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xmlns="" val="10002"/>
                  </a:ext>
                </a:extLst>
              </a:tr>
              <a:tr h="5318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hu-HU" sz="1400" b="0" i="0" u="none" strike="noStrike" cap="none" normalizeH="0" baseline="0">
                          <a:ln>
                            <a:noFill/>
                          </a:ln>
                          <a:solidFill>
                            <a:schemeClr val="tx1"/>
                          </a:solidFill>
                          <a:effectLst/>
                          <a:latin typeface="Arial" pitchFamily="34" charset="0"/>
                          <a:cs typeface="Arial" pitchFamily="34" charset="0"/>
                        </a:rPr>
                        <a:t>Safe country of origin</a:t>
                      </a:r>
                      <a:endParaRPr kumimoji="0" lang="en-US" sz="1400" b="0" i="0" u="none" strike="noStrike" cap="none" normalizeH="0" baseline="0">
                        <a:ln>
                          <a:noFill/>
                        </a:ln>
                        <a:solidFill>
                          <a:schemeClr val="tx1"/>
                        </a:solidFill>
                        <a:effectLst/>
                        <a:latin typeface="Arial" pitchFamily="34" charset="0"/>
                        <a:cs typeface="Arial" pitchFamily="34" charset="0"/>
                      </a:endParaRPr>
                    </a:p>
                  </a:txBody>
                  <a:tcPr marL="82621" marR="82621"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hu-HU" sz="1400" b="0" i="0" u="none" strike="noStrike" cap="none" normalizeH="0" baseline="0" dirty="0" err="1">
                          <a:ln>
                            <a:noFill/>
                          </a:ln>
                          <a:solidFill>
                            <a:schemeClr val="tx1"/>
                          </a:solidFill>
                          <a:effectLst/>
                          <a:latin typeface="Arial" pitchFamily="34" charset="0"/>
                          <a:cs typeface="Arial" pitchFamily="34" charset="0"/>
                        </a:rPr>
                        <a:t>Document</a:t>
                      </a:r>
                      <a:r>
                        <a:rPr kumimoji="0" lang="hu-HU" sz="1400" b="0" i="0" u="none" strike="noStrike" cap="none" normalizeH="0" baseline="0" dirty="0">
                          <a:ln>
                            <a:noFill/>
                          </a:ln>
                          <a:solidFill>
                            <a:schemeClr val="tx1"/>
                          </a:solidFill>
                          <a:effectLst/>
                          <a:latin typeface="Arial" pitchFamily="34" charset="0"/>
                          <a:cs typeface="Arial" pitchFamily="34" charset="0"/>
                        </a:rPr>
                        <a:t>  </a:t>
                      </a:r>
                      <a:r>
                        <a:rPr kumimoji="0" lang="hu-HU" sz="1400" b="0" i="0" u="none" strike="noStrike" cap="none" normalizeH="0" baseline="0" dirty="0" err="1">
                          <a:ln>
                            <a:noFill/>
                          </a:ln>
                          <a:solidFill>
                            <a:schemeClr val="tx1"/>
                          </a:solidFill>
                          <a:effectLst/>
                          <a:latin typeface="Arial" pitchFamily="34" charset="0"/>
                          <a:cs typeface="Arial" pitchFamily="34" charset="0"/>
                        </a:rPr>
                        <a:t>protection</a:t>
                      </a:r>
                      <a:r>
                        <a:rPr kumimoji="0" lang="hu-HU" sz="1400" b="0" i="0" u="none" strike="noStrike" cap="none" normalizeH="0" baseline="0" dirty="0">
                          <a:ln>
                            <a:noFill/>
                          </a:ln>
                          <a:solidFill>
                            <a:schemeClr val="tx1"/>
                          </a:solidFill>
                          <a:effectLst/>
                          <a:latin typeface="Arial" pitchFamily="34" charset="0"/>
                          <a:cs typeface="Arial" pitchFamily="34" charset="0"/>
                        </a:rPr>
                        <a:t> (</a:t>
                      </a:r>
                      <a:r>
                        <a:rPr kumimoji="0" lang="hu-HU" sz="1400" b="0" i="0" u="none" strike="noStrike" cap="none" normalizeH="0" baseline="0" dirty="0" err="1">
                          <a:ln>
                            <a:noFill/>
                          </a:ln>
                          <a:solidFill>
                            <a:schemeClr val="tx1"/>
                          </a:solidFill>
                          <a:effectLst/>
                          <a:latin typeface="Arial" pitchFamily="34" charset="0"/>
                          <a:cs typeface="Arial" pitchFamily="34" charset="0"/>
                        </a:rPr>
                        <a:t>from</a:t>
                      </a:r>
                      <a:r>
                        <a:rPr kumimoji="0" lang="hu-HU" sz="1400" b="0" i="0" u="none" strike="noStrike" cap="none" normalizeH="0" baseline="0" dirty="0">
                          <a:ln>
                            <a:noFill/>
                          </a:ln>
                          <a:solidFill>
                            <a:schemeClr val="tx1"/>
                          </a:solidFill>
                          <a:effectLst/>
                          <a:latin typeface="Arial" pitchFamily="34" charset="0"/>
                          <a:cs typeface="Arial" pitchFamily="34" charset="0"/>
                        </a:rPr>
                        <a:t> </a:t>
                      </a:r>
                      <a:r>
                        <a:rPr kumimoji="0" lang="hu-HU" sz="1400" b="0" i="0" u="none" strike="noStrike" cap="none" normalizeH="0" baseline="0" dirty="0" err="1">
                          <a:ln>
                            <a:noFill/>
                          </a:ln>
                          <a:solidFill>
                            <a:schemeClr val="tx1"/>
                          </a:solidFill>
                          <a:effectLst/>
                          <a:latin typeface="Arial" pitchFamily="34" charset="0"/>
                          <a:cs typeface="Arial" pitchFamily="34" charset="0"/>
                        </a:rPr>
                        <a:t>falsification</a:t>
                      </a:r>
                      <a:r>
                        <a:rPr kumimoji="0" lang="hu-HU" sz="1400" b="0" i="0" u="none" strike="noStrike" cap="none" normalizeH="0" baseline="0" dirty="0">
                          <a:ln>
                            <a:noFill/>
                          </a:ln>
                          <a:solidFill>
                            <a:schemeClr val="tx1"/>
                          </a:solidFill>
                          <a:effectLst/>
                          <a:latin typeface="Arial" pitchFamily="34" charset="0"/>
                          <a:cs typeface="Arial" pitchFamily="34" charset="0"/>
                        </a:rPr>
                        <a:t>)</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L="82621" marR="82621"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gridSpan="2">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hu-HU" sz="1400" b="0" i="0" u="none" strike="noStrike" cap="none" normalizeH="0" baseline="0">
                          <a:ln>
                            <a:noFill/>
                          </a:ln>
                          <a:solidFill>
                            <a:schemeClr val="tx1"/>
                          </a:solidFill>
                          <a:effectLst/>
                          <a:latin typeface="Arial" pitchFamily="34" charset="0"/>
                          <a:cs typeface="Arial" pitchFamily="34" charset="0"/>
                        </a:rPr>
                        <a:t>Return agreements</a:t>
                      </a:r>
                      <a:endParaRPr kumimoji="0" lang="en-US" sz="1400" b="0" i="0" u="none" strike="noStrike" cap="none" normalizeH="0" baseline="0">
                        <a:ln>
                          <a:noFill/>
                        </a:ln>
                        <a:solidFill>
                          <a:schemeClr val="tx1"/>
                        </a:solidFill>
                        <a:effectLst/>
                        <a:latin typeface="Arial" pitchFamily="34" charset="0"/>
                        <a:cs typeface="Arial" pitchFamily="34" charset="0"/>
                      </a:endParaRPr>
                    </a:p>
                  </a:txBody>
                  <a:tcPr marL="82621" marR="82621"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hMerge="1">
                  <a:txBody>
                    <a:bodyPr/>
                    <a:lstStyle/>
                    <a:p>
                      <a:endParaRPr lang="en-GB"/>
                    </a:p>
                  </a:txBody>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hu-HU" sz="1400" b="0" i="0" u="none" strike="noStrike" cap="none" normalizeH="0" baseline="0" dirty="0" err="1">
                          <a:ln>
                            <a:noFill/>
                          </a:ln>
                          <a:solidFill>
                            <a:schemeClr val="tx1"/>
                          </a:solidFill>
                          <a:effectLst/>
                          <a:latin typeface="Arial" pitchFamily="34" charset="0"/>
                          <a:cs typeface="Arial" pitchFamily="34" charset="0"/>
                        </a:rPr>
                        <a:t>Cooperation</a:t>
                      </a:r>
                      <a:r>
                        <a:rPr kumimoji="0" lang="hu-HU" sz="1400" b="0" i="0" u="none" strike="noStrike" cap="none" normalizeH="0" baseline="0" dirty="0">
                          <a:ln>
                            <a:noFill/>
                          </a:ln>
                          <a:solidFill>
                            <a:schemeClr val="tx1"/>
                          </a:solidFill>
                          <a:effectLst/>
                          <a:latin typeface="Arial" pitchFamily="34" charset="0"/>
                          <a:cs typeface="Arial" pitchFamily="34" charset="0"/>
                        </a:rPr>
                        <a:t> </a:t>
                      </a:r>
                      <a:r>
                        <a:rPr kumimoji="0" lang="hu-HU" sz="1400" b="0" i="0" u="none" strike="noStrike" cap="none" normalizeH="0" baseline="0" dirty="0" err="1">
                          <a:ln>
                            <a:noFill/>
                          </a:ln>
                          <a:solidFill>
                            <a:schemeClr val="tx1"/>
                          </a:solidFill>
                          <a:effectLst/>
                          <a:latin typeface="Arial" pitchFamily="34" charset="0"/>
                          <a:cs typeface="Arial" pitchFamily="34" charset="0"/>
                        </a:rPr>
                        <a:t>in</a:t>
                      </a:r>
                      <a:r>
                        <a:rPr kumimoji="0" lang="hu-HU" sz="1400" b="0" i="0" u="none" strike="noStrike" cap="none" normalizeH="0" baseline="0" dirty="0">
                          <a:ln>
                            <a:noFill/>
                          </a:ln>
                          <a:solidFill>
                            <a:schemeClr val="tx1"/>
                          </a:solidFill>
                          <a:effectLst/>
                          <a:latin typeface="Arial" pitchFamily="34" charset="0"/>
                          <a:cs typeface="Arial" pitchFamily="34" charset="0"/>
                        </a:rPr>
                        <a:t> </a:t>
                      </a:r>
                      <a:r>
                        <a:rPr kumimoji="0" lang="hu-HU" sz="1400" b="0" i="0" u="none" strike="noStrike" cap="none" normalizeH="0" baseline="0" dirty="0" err="1">
                          <a:ln>
                            <a:noFill/>
                          </a:ln>
                          <a:solidFill>
                            <a:schemeClr val="tx1"/>
                          </a:solidFill>
                          <a:effectLst/>
                          <a:latin typeface="Arial" pitchFamily="34" charset="0"/>
                          <a:cs typeface="Arial" pitchFamily="34" charset="0"/>
                        </a:rPr>
                        <a:t>removal</a:t>
                      </a:r>
                      <a:r>
                        <a:rPr kumimoji="0" lang="hu-HU" sz="1400" b="0" i="0" u="none" strike="noStrike" cap="none" normalizeH="0" baseline="0" dirty="0">
                          <a:ln>
                            <a:noFill/>
                          </a:ln>
                          <a:solidFill>
                            <a:schemeClr val="tx1"/>
                          </a:solidFill>
                          <a:effectLst/>
                          <a:latin typeface="Arial" pitchFamily="34" charset="0"/>
                          <a:cs typeface="Arial" pitchFamily="34" charset="0"/>
                        </a:rPr>
                        <a:t>/</a:t>
                      </a:r>
                      <a:r>
                        <a:rPr kumimoji="0" lang="hu-HU" sz="1400" b="0" i="0" u="none" strike="noStrike" cap="none" normalizeH="0" baseline="0" dirty="0" err="1">
                          <a:ln>
                            <a:noFill/>
                          </a:ln>
                          <a:solidFill>
                            <a:schemeClr val="tx1"/>
                          </a:solidFill>
                          <a:effectLst/>
                          <a:latin typeface="Arial" pitchFamily="34" charset="0"/>
                          <a:cs typeface="Arial" pitchFamily="34" charset="0"/>
                        </a:rPr>
                        <a:t>return</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L="82621" marR="82621"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xmlns="" val="10003"/>
                  </a:ext>
                </a:extLst>
              </a:tr>
            </a:tbl>
          </a:graphicData>
        </a:graphic>
      </p:graphicFrame>
      <p:sp>
        <p:nvSpPr>
          <p:cNvPr id="196611" name="Text Box 3"/>
          <p:cNvSpPr txBox="1">
            <a:spLocks noChangeArrowheads="1"/>
          </p:cNvSpPr>
          <p:nvPr/>
        </p:nvSpPr>
        <p:spPr bwMode="auto">
          <a:xfrm>
            <a:off x="214313" y="1000125"/>
            <a:ext cx="2016125" cy="369888"/>
          </a:xfrm>
          <a:prstGeom prst="rect">
            <a:avLst/>
          </a:prstGeom>
          <a:noFill/>
          <a:ln w="9525" algn="ctr">
            <a:solidFill>
              <a:schemeClr val="tx2">
                <a:lumMod val="50000"/>
              </a:schemeClr>
            </a:solidFill>
            <a:miter lim="800000"/>
            <a:headEnd/>
            <a:tailEnd/>
          </a:ln>
          <a:effectLst/>
        </p:spPr>
        <p:txBody>
          <a:bodyPr>
            <a:spAutoFit/>
          </a:bodyPr>
          <a:lstStyle/>
          <a:p>
            <a:pPr marL="342900" indent="-342900" algn="ctr">
              <a:spcBef>
                <a:spcPct val="50000"/>
              </a:spcBef>
              <a:defRPr/>
            </a:pPr>
            <a:r>
              <a:rPr lang="hu-HU" sz="1800"/>
              <a:t>Country of origin</a:t>
            </a:r>
            <a:endParaRPr lang="en-US" sz="1800"/>
          </a:p>
        </p:txBody>
      </p:sp>
      <p:sp>
        <p:nvSpPr>
          <p:cNvPr id="196612" name="Text Box 4"/>
          <p:cNvSpPr txBox="1">
            <a:spLocks noChangeArrowheads="1"/>
          </p:cNvSpPr>
          <p:nvPr/>
        </p:nvSpPr>
        <p:spPr bwMode="auto">
          <a:xfrm>
            <a:off x="3366135" y="666905"/>
            <a:ext cx="1873250" cy="971550"/>
          </a:xfrm>
          <a:prstGeom prst="rect">
            <a:avLst/>
          </a:prstGeom>
          <a:noFill/>
          <a:ln w="9525" algn="ctr">
            <a:solidFill>
              <a:schemeClr val="tx2">
                <a:lumMod val="50000"/>
              </a:schemeClr>
            </a:solidFill>
            <a:miter lim="800000"/>
            <a:headEnd/>
            <a:tailEnd/>
          </a:ln>
          <a:effectLst/>
        </p:spPr>
        <p:txBody>
          <a:bodyPr tIns="298800" bIns="298800">
            <a:spAutoFit/>
          </a:bodyPr>
          <a:lstStyle/>
          <a:p>
            <a:pPr marL="342900" indent="-342900" algn="ctr">
              <a:spcBef>
                <a:spcPct val="50000"/>
              </a:spcBef>
              <a:defRPr/>
            </a:pPr>
            <a:r>
              <a:rPr lang="hu-HU"/>
              <a:t>Transit state</a:t>
            </a:r>
            <a:endParaRPr lang="en-US"/>
          </a:p>
        </p:txBody>
      </p:sp>
      <p:sp>
        <p:nvSpPr>
          <p:cNvPr id="14371" name="Text Box 5"/>
          <p:cNvSpPr txBox="1">
            <a:spLocks noChangeArrowheads="1"/>
          </p:cNvSpPr>
          <p:nvPr/>
        </p:nvSpPr>
        <p:spPr bwMode="auto">
          <a:xfrm>
            <a:off x="6588125" y="620713"/>
            <a:ext cx="2160588" cy="1016000"/>
          </a:xfrm>
          <a:prstGeom prst="rect">
            <a:avLst/>
          </a:prstGeom>
          <a:noFill/>
          <a:ln w="9525" algn="ctr">
            <a:solidFill>
              <a:schemeClr val="tx1"/>
            </a:solidFill>
            <a:miter lim="800000"/>
            <a:headEnd/>
            <a:tailEnd/>
          </a:ln>
        </p:spPr>
        <p:txBody>
          <a:bodyPr lIns="90000" tIns="46800" rIns="90000" bIns="46800">
            <a:spAutoFit/>
          </a:bodyPr>
          <a:lstStyle/>
          <a:p>
            <a:pPr marL="342900" algn="ctr">
              <a:spcBef>
                <a:spcPct val="50000"/>
              </a:spcBef>
            </a:pPr>
            <a:r>
              <a:rPr lang="hu-HU" sz="2000"/>
              <a:t>Destination country </a:t>
            </a:r>
            <a:br>
              <a:rPr lang="hu-HU" sz="2000"/>
            </a:br>
            <a:r>
              <a:rPr lang="hu-HU" sz="2000"/>
              <a:t>(EU MS)</a:t>
            </a:r>
            <a:endParaRPr lang="en-US" sz="2000"/>
          </a:p>
        </p:txBody>
      </p:sp>
      <p:cxnSp>
        <p:nvCxnSpPr>
          <p:cNvPr id="196614" name="AutoShape 6"/>
          <p:cNvCxnSpPr>
            <a:cxnSpLocks noChangeShapeType="1"/>
            <a:stCxn id="196612" idx="3"/>
            <a:endCxn id="14373" idx="1"/>
          </p:cNvCxnSpPr>
          <p:nvPr/>
        </p:nvCxnSpPr>
        <p:spPr bwMode="auto">
          <a:xfrm>
            <a:off x="5239385" y="1152680"/>
            <a:ext cx="315348" cy="14927"/>
          </a:xfrm>
          <a:prstGeom prst="straightConnector1">
            <a:avLst/>
          </a:prstGeom>
          <a:noFill/>
          <a:ln w="9525">
            <a:solidFill>
              <a:schemeClr val="tx2">
                <a:lumMod val="50000"/>
              </a:schemeClr>
            </a:solidFill>
            <a:round/>
            <a:headEnd/>
            <a:tailEnd/>
          </a:ln>
          <a:effectLst/>
        </p:spPr>
      </p:cxnSp>
      <p:sp>
        <p:nvSpPr>
          <p:cNvPr id="14373" name="Text Box 7"/>
          <p:cNvSpPr txBox="1">
            <a:spLocks noChangeArrowheads="1"/>
          </p:cNvSpPr>
          <p:nvPr/>
        </p:nvSpPr>
        <p:spPr bwMode="auto">
          <a:xfrm>
            <a:off x="5554733" y="620713"/>
            <a:ext cx="1012755" cy="1093787"/>
          </a:xfrm>
          <a:prstGeom prst="rect">
            <a:avLst/>
          </a:prstGeom>
          <a:noFill/>
          <a:ln w="9525" algn="ctr">
            <a:solidFill>
              <a:schemeClr val="tx1"/>
            </a:solidFill>
            <a:miter lim="800000"/>
            <a:headEnd/>
            <a:tailEnd/>
          </a:ln>
        </p:spPr>
        <p:txBody>
          <a:bodyPr vert="eaVert" lIns="90000" tIns="46800" rIns="90000" bIns="46800">
            <a:spAutoFit/>
          </a:bodyPr>
          <a:lstStyle/>
          <a:p>
            <a:pPr marL="342900" indent="-342900" algn="ctr">
              <a:spcBef>
                <a:spcPct val="50000"/>
              </a:spcBef>
            </a:pPr>
            <a:r>
              <a:rPr lang="hu-HU"/>
              <a:t>Border</a:t>
            </a:r>
          </a:p>
          <a:p>
            <a:pPr marL="342900" indent="-342900" algn="ctr">
              <a:spcBef>
                <a:spcPct val="50000"/>
              </a:spcBef>
            </a:pPr>
            <a:endParaRPr lang="en-US" sz="1100"/>
          </a:p>
        </p:txBody>
      </p:sp>
      <p:sp>
        <p:nvSpPr>
          <p:cNvPr id="14374" name="Text Box 9"/>
          <p:cNvSpPr txBox="1">
            <a:spLocks noChangeArrowheads="1"/>
          </p:cNvSpPr>
          <p:nvPr/>
        </p:nvSpPr>
        <p:spPr bwMode="auto">
          <a:xfrm>
            <a:off x="2429233" y="571500"/>
            <a:ext cx="720367" cy="1379538"/>
          </a:xfrm>
          <a:prstGeom prst="rect">
            <a:avLst/>
          </a:prstGeom>
          <a:noFill/>
          <a:ln w="9525" algn="ctr">
            <a:noFill/>
            <a:miter lim="800000"/>
            <a:headEnd/>
            <a:tailEnd/>
          </a:ln>
        </p:spPr>
        <p:txBody>
          <a:bodyPr vert="eaVert" lIns="90000" tIns="46800" rIns="90000" bIns="46800">
            <a:spAutoFit/>
          </a:bodyPr>
          <a:lstStyle/>
          <a:p>
            <a:pPr algn="ctr">
              <a:spcBef>
                <a:spcPct val="50000"/>
              </a:spcBef>
            </a:pPr>
            <a:r>
              <a:rPr lang="hu-HU" sz="1000" b="1"/>
              <a:t>Methods </a:t>
            </a:r>
          </a:p>
          <a:p>
            <a:pPr algn="ctr">
              <a:spcBef>
                <a:spcPct val="50000"/>
              </a:spcBef>
            </a:pPr>
            <a:r>
              <a:rPr lang="hu-HU" sz="1000" b="1"/>
              <a:t>and helpers of migration</a:t>
            </a:r>
            <a:endParaRPr lang="en-US" sz="1000" b="1"/>
          </a:p>
        </p:txBody>
      </p:sp>
      <p:cxnSp>
        <p:nvCxnSpPr>
          <p:cNvPr id="14375" name="AutoShape 10"/>
          <p:cNvCxnSpPr>
            <a:cxnSpLocks noChangeShapeType="1"/>
            <a:stCxn id="196611" idx="3"/>
            <a:endCxn id="80" idx="2"/>
          </p:cNvCxnSpPr>
          <p:nvPr/>
        </p:nvCxnSpPr>
        <p:spPr bwMode="auto">
          <a:xfrm>
            <a:off x="2230438" y="1184275"/>
            <a:ext cx="198437" cy="30163"/>
          </a:xfrm>
          <a:prstGeom prst="straightConnector1">
            <a:avLst/>
          </a:prstGeom>
          <a:noFill/>
          <a:ln w="9525">
            <a:solidFill>
              <a:srgbClr val="002060"/>
            </a:solidFill>
            <a:round/>
            <a:headEnd/>
            <a:tailEnd/>
          </a:ln>
        </p:spPr>
      </p:cxnSp>
      <p:cxnSp>
        <p:nvCxnSpPr>
          <p:cNvPr id="196619" name="AutoShape 11"/>
          <p:cNvCxnSpPr>
            <a:cxnSpLocks noChangeShapeType="1"/>
            <a:stCxn id="80" idx="6"/>
            <a:endCxn id="196612" idx="1"/>
          </p:cNvCxnSpPr>
          <p:nvPr/>
        </p:nvCxnSpPr>
        <p:spPr bwMode="auto">
          <a:xfrm flipV="1">
            <a:off x="3143250" y="1152680"/>
            <a:ext cx="222885" cy="61758"/>
          </a:xfrm>
          <a:prstGeom prst="straightConnector1">
            <a:avLst/>
          </a:prstGeom>
          <a:noFill/>
          <a:ln w="9525">
            <a:solidFill>
              <a:schemeClr val="tx2">
                <a:lumMod val="50000"/>
              </a:schemeClr>
            </a:solidFill>
            <a:round/>
            <a:headEnd/>
            <a:tailEnd/>
          </a:ln>
          <a:effectLst/>
        </p:spPr>
      </p:cxnSp>
      <p:sp>
        <p:nvSpPr>
          <p:cNvPr id="80" name="Ellipszis 79"/>
          <p:cNvSpPr/>
          <p:nvPr/>
        </p:nvSpPr>
        <p:spPr>
          <a:xfrm>
            <a:off x="2428875" y="642938"/>
            <a:ext cx="714375" cy="1143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Tree>
    <p:extLst>
      <p:ext uri="{BB962C8B-B14F-4D97-AF65-F5344CB8AC3E}">
        <p14:creationId xmlns:p14="http://schemas.microsoft.com/office/powerpoint/2010/main" val="2833831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439737"/>
          </a:xfrm>
        </p:spPr>
        <p:txBody>
          <a:bodyPr/>
          <a:lstStyle/>
          <a:p>
            <a:pPr>
              <a:defRPr/>
            </a:pPr>
            <a:r>
              <a:rPr lang="en-GB" b="0" dirty="0">
                <a:effectLst/>
                <a:latin typeface="+mj-lt"/>
              </a:rPr>
              <a:t>The scheme of the talk</a:t>
            </a:r>
          </a:p>
        </p:txBody>
      </p:sp>
      <p:sp>
        <p:nvSpPr>
          <p:cNvPr id="3" name="Tartalom helye 2"/>
          <p:cNvSpPr>
            <a:spLocks noGrp="1"/>
          </p:cNvSpPr>
          <p:nvPr>
            <p:ph idx="1"/>
          </p:nvPr>
        </p:nvSpPr>
        <p:spPr>
          <a:xfrm>
            <a:off x="457200" y="857250"/>
            <a:ext cx="8229600" cy="5812110"/>
          </a:xfrm>
        </p:spPr>
        <p:txBody>
          <a:bodyPr>
            <a:normAutofit fontScale="77500" lnSpcReduction="20000"/>
          </a:bodyPr>
          <a:lstStyle/>
          <a:p>
            <a:pPr>
              <a:lnSpc>
                <a:spcPct val="150000"/>
              </a:lnSpc>
              <a:buFont typeface="Wingdings" panose="05000000000000000000" pitchFamily="2" charset="2"/>
              <a:buChar char="§"/>
              <a:defRPr/>
            </a:pPr>
            <a:r>
              <a:rPr lang="hu-HU" b="0">
                <a:effectLst/>
                <a:latin typeface="+mj-lt"/>
              </a:rPr>
              <a:t>Setting the scene:  statistics</a:t>
            </a:r>
          </a:p>
          <a:p>
            <a:pPr>
              <a:lnSpc>
                <a:spcPct val="150000"/>
              </a:lnSpc>
              <a:buFont typeface="Wingdings" panose="05000000000000000000" pitchFamily="2" charset="2"/>
              <a:buChar char="§"/>
              <a:defRPr/>
            </a:pPr>
            <a:r>
              <a:rPr lang="hu-HU">
                <a:latin typeface="+mj-lt"/>
              </a:rPr>
              <a:t>An Area of Freedom, Security and Justice  - conceptual frame</a:t>
            </a:r>
          </a:p>
          <a:p>
            <a:pPr>
              <a:lnSpc>
                <a:spcPct val="150000"/>
              </a:lnSpc>
              <a:buFont typeface="Wingdings" panose="05000000000000000000" pitchFamily="2" charset="2"/>
              <a:buChar char="§"/>
              <a:defRPr/>
            </a:pPr>
            <a:r>
              <a:rPr lang="hu-HU" b="0">
                <a:effectLst/>
                <a:latin typeface="+mj-lt"/>
              </a:rPr>
              <a:t>Schengen</a:t>
            </a:r>
          </a:p>
          <a:p>
            <a:pPr>
              <a:lnSpc>
                <a:spcPct val="150000"/>
              </a:lnSpc>
              <a:buFont typeface="Wingdings" panose="05000000000000000000" pitchFamily="2" charset="2"/>
              <a:buChar char="§"/>
              <a:defRPr/>
            </a:pPr>
            <a:r>
              <a:rPr lang="hu-HU">
                <a:latin typeface="+mj-lt"/>
              </a:rPr>
              <a:t>Migration and the EU acquis – an overview</a:t>
            </a:r>
          </a:p>
          <a:p>
            <a:pPr>
              <a:lnSpc>
                <a:spcPct val="150000"/>
              </a:lnSpc>
              <a:buFont typeface="Wingdings" panose="05000000000000000000" pitchFamily="2" charset="2"/>
              <a:buChar char="§"/>
              <a:defRPr/>
            </a:pPr>
            <a:r>
              <a:rPr lang="hu-HU" b="0">
                <a:effectLst/>
                <a:latin typeface="+mj-lt"/>
              </a:rPr>
              <a:t>Visas, borders, Scheng</a:t>
            </a:r>
            <a:r>
              <a:rPr lang="hu-HU">
                <a:latin typeface="+mj-lt"/>
              </a:rPr>
              <a:t>en rules within the EU</a:t>
            </a:r>
          </a:p>
          <a:p>
            <a:pPr>
              <a:lnSpc>
                <a:spcPct val="150000"/>
              </a:lnSpc>
              <a:buFont typeface="Wingdings" panose="05000000000000000000" pitchFamily="2" charset="2"/>
              <a:buChar char="§"/>
              <a:defRPr/>
            </a:pPr>
            <a:r>
              <a:rPr lang="hu-HU" b="0">
                <a:effectLst/>
                <a:latin typeface="+mj-lt"/>
              </a:rPr>
              <a:t>Intra</a:t>
            </a:r>
            <a:r>
              <a:rPr lang="hu-HU">
                <a:latin typeface="+mj-lt"/>
              </a:rPr>
              <a:t>-EU mogration (mobility), citizenship</a:t>
            </a:r>
          </a:p>
          <a:p>
            <a:pPr>
              <a:lnSpc>
                <a:spcPct val="150000"/>
              </a:lnSpc>
              <a:buFont typeface="Wingdings" panose="05000000000000000000" pitchFamily="2" charset="2"/>
              <a:buChar char="§"/>
              <a:defRPr/>
            </a:pPr>
            <a:r>
              <a:rPr lang="hu-HU" b="0">
                <a:effectLst/>
                <a:latin typeface="+mj-lt"/>
              </a:rPr>
              <a:t>Third country nationals in the EU</a:t>
            </a:r>
          </a:p>
          <a:p>
            <a:pPr>
              <a:lnSpc>
                <a:spcPct val="150000"/>
              </a:lnSpc>
              <a:buFont typeface="Wingdings" panose="05000000000000000000" pitchFamily="2" charset="2"/>
              <a:buChar char="§"/>
              <a:defRPr/>
            </a:pPr>
            <a:r>
              <a:rPr lang="hu-HU">
                <a:latin typeface="+mj-lt"/>
              </a:rPr>
              <a:t>	- regular migration</a:t>
            </a:r>
          </a:p>
          <a:p>
            <a:pPr>
              <a:lnSpc>
                <a:spcPct val="150000"/>
              </a:lnSpc>
              <a:buFont typeface="Wingdings" panose="05000000000000000000" pitchFamily="2" charset="2"/>
              <a:buChar char="§"/>
              <a:defRPr/>
            </a:pPr>
            <a:r>
              <a:rPr lang="hu-HU">
                <a:latin typeface="+mj-lt"/>
              </a:rPr>
              <a:t>	- no right to enter/stay („illegal migration”)</a:t>
            </a:r>
          </a:p>
          <a:p>
            <a:pPr>
              <a:lnSpc>
                <a:spcPct val="150000"/>
              </a:lnSpc>
              <a:buFont typeface="Wingdings" panose="05000000000000000000" pitchFamily="2" charset="2"/>
              <a:buChar char="§"/>
              <a:defRPr/>
            </a:pPr>
            <a:r>
              <a:rPr lang="hu-HU">
                <a:latin typeface="+mj-lt"/>
              </a:rPr>
              <a:t>	- asylum seekers, refugees</a:t>
            </a:r>
          </a:p>
          <a:p>
            <a:pPr>
              <a:lnSpc>
                <a:spcPct val="150000"/>
              </a:lnSpc>
              <a:buFont typeface="Wingdings" panose="05000000000000000000" pitchFamily="2" charset="2"/>
              <a:buChar char="§"/>
              <a:defRPr/>
            </a:pPr>
            <a:r>
              <a:rPr lang="hu-HU">
                <a:latin typeface="+mj-lt"/>
              </a:rPr>
              <a:t>Solidarity within the EU</a:t>
            </a:r>
          </a:p>
          <a:p>
            <a:pPr>
              <a:lnSpc>
                <a:spcPct val="150000"/>
              </a:lnSpc>
              <a:buFont typeface="Wingdings" panose="05000000000000000000" pitchFamily="2" charset="2"/>
              <a:buChar char="§"/>
              <a:defRPr/>
            </a:pPr>
            <a:r>
              <a:rPr lang="hu-HU">
                <a:latin typeface="+mj-lt"/>
              </a:rPr>
              <a:t>Solidarity (or not) with third states</a:t>
            </a:r>
          </a:p>
          <a:p>
            <a:pPr>
              <a:buFont typeface="Arial" charset="0"/>
              <a:buNone/>
              <a:defRPr/>
            </a:pPr>
            <a:r>
              <a:rPr lang="hu-HU" b="0">
                <a:effectLst/>
                <a:latin typeface="+mj-lt"/>
              </a:rPr>
              <a:t>	</a:t>
            </a:r>
          </a:p>
          <a:p>
            <a:pPr>
              <a:buFont typeface="Arial" charset="0"/>
              <a:buNone/>
              <a:defRPr/>
            </a:pPr>
            <a:endParaRPr lang="en-GB" b="0" dirty="0">
              <a:effectLst/>
              <a:latin typeface="+mj-lt"/>
            </a:endParaRPr>
          </a:p>
          <a:p>
            <a:pPr>
              <a:buFont typeface="Arial" charset="0"/>
              <a:buNone/>
              <a:defRPr/>
            </a:pPr>
            <a:endParaRPr lang="en-GB" b="0" dirty="0">
              <a:effectLst/>
              <a:latin typeface="+mj-lt"/>
            </a:endParaRPr>
          </a:p>
        </p:txBody>
      </p:sp>
      <p:sp>
        <p:nvSpPr>
          <p:cNvPr id="4" name="Dátum helye 3"/>
          <p:cNvSpPr>
            <a:spLocks noGrp="1"/>
          </p:cNvSpPr>
          <p:nvPr>
            <p:ph type="dt" sz="quarter" idx="2"/>
          </p:nvPr>
        </p:nvSpPr>
        <p:spPr>
          <a:xfrm>
            <a:off x="0" y="6708797"/>
            <a:ext cx="2643177" cy="149203"/>
          </a:xfrm>
        </p:spPr>
        <p:txBody>
          <a:bodyPr/>
          <a:lstStyle/>
          <a:p>
            <a:pPr>
              <a:defRPr/>
            </a:pPr>
            <a:r>
              <a:rPr lang="hu-HU" dirty="0"/>
              <a:t>Presentation by Boldizsár Nagy</a:t>
            </a:r>
            <a:endParaRPr lang="en-GB"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a:xfrm>
            <a:off x="457200" y="0"/>
            <a:ext cx="8229600" cy="714375"/>
          </a:xfrm>
        </p:spPr>
        <p:txBody>
          <a:bodyPr/>
          <a:lstStyle/>
          <a:p>
            <a:pPr>
              <a:defRPr/>
            </a:pPr>
            <a:r>
              <a:rPr lang="en-GB" sz="1800" b="0" dirty="0">
                <a:effectLst/>
                <a:latin typeface="+mj-lt"/>
              </a:rPr>
              <a:t>Dimensions of the analysis – overview of the junctures)</a:t>
            </a:r>
          </a:p>
        </p:txBody>
      </p:sp>
      <p:graphicFrame>
        <p:nvGraphicFramePr>
          <p:cNvPr id="200750" name="Group 46"/>
          <p:cNvGraphicFramePr>
            <a:graphicFrameLocks noGrp="1"/>
          </p:cNvGraphicFramePr>
          <p:nvPr>
            <p:ph idx="1"/>
            <p:extLst>
              <p:ext uri="{D42A27DB-BD31-4B8C-83A1-F6EECF244321}">
                <p14:modId xmlns:p14="http://schemas.microsoft.com/office/powerpoint/2010/main" val="3719032755"/>
              </p:ext>
            </p:extLst>
          </p:nvPr>
        </p:nvGraphicFramePr>
        <p:xfrm>
          <a:off x="357188" y="1214438"/>
          <a:ext cx="8229601" cy="5404080"/>
        </p:xfrm>
        <a:graphic>
          <a:graphicData uri="http://schemas.openxmlformats.org/drawingml/2006/table">
            <a:tbl>
              <a:tblPr/>
              <a:tblGrid>
                <a:gridCol w="932845">
                  <a:extLst>
                    <a:ext uri="{9D8B030D-6E8A-4147-A177-3AD203B41FA5}">
                      <a16:colId xmlns:a16="http://schemas.microsoft.com/office/drawing/2014/main" xmlns="" val="20000"/>
                    </a:ext>
                  </a:extLst>
                </a:gridCol>
                <a:gridCol w="1396005">
                  <a:extLst>
                    <a:ext uri="{9D8B030D-6E8A-4147-A177-3AD203B41FA5}">
                      <a16:colId xmlns:a16="http://schemas.microsoft.com/office/drawing/2014/main" xmlns="" val="20001"/>
                    </a:ext>
                  </a:extLst>
                </a:gridCol>
                <a:gridCol w="1470105">
                  <a:extLst>
                    <a:ext uri="{9D8B030D-6E8A-4147-A177-3AD203B41FA5}">
                      <a16:colId xmlns:a16="http://schemas.microsoft.com/office/drawing/2014/main" xmlns="" val="20002"/>
                    </a:ext>
                  </a:extLst>
                </a:gridCol>
                <a:gridCol w="1532216">
                  <a:extLst>
                    <a:ext uri="{9D8B030D-6E8A-4147-A177-3AD203B41FA5}">
                      <a16:colId xmlns:a16="http://schemas.microsoft.com/office/drawing/2014/main" xmlns="" val="20003"/>
                    </a:ext>
                  </a:extLst>
                </a:gridCol>
                <a:gridCol w="1332425">
                  <a:extLst>
                    <a:ext uri="{9D8B030D-6E8A-4147-A177-3AD203B41FA5}">
                      <a16:colId xmlns:a16="http://schemas.microsoft.com/office/drawing/2014/main" xmlns="" val="20004"/>
                    </a:ext>
                  </a:extLst>
                </a:gridCol>
                <a:gridCol w="267367">
                  <a:extLst>
                    <a:ext uri="{9D8B030D-6E8A-4147-A177-3AD203B41FA5}">
                      <a16:colId xmlns:a16="http://schemas.microsoft.com/office/drawing/2014/main" xmlns="" val="20005"/>
                    </a:ext>
                  </a:extLst>
                </a:gridCol>
                <a:gridCol w="332005">
                  <a:extLst>
                    <a:ext uri="{9D8B030D-6E8A-4147-A177-3AD203B41FA5}">
                      <a16:colId xmlns:a16="http://schemas.microsoft.com/office/drawing/2014/main" xmlns="" val="20006"/>
                    </a:ext>
                  </a:extLst>
                </a:gridCol>
                <a:gridCol w="966633">
                  <a:extLst>
                    <a:ext uri="{9D8B030D-6E8A-4147-A177-3AD203B41FA5}">
                      <a16:colId xmlns:a16="http://schemas.microsoft.com/office/drawing/2014/main" xmlns="" val="20007"/>
                    </a:ext>
                  </a:extLst>
                </a:gridCol>
              </a:tblGrid>
              <a:tr h="7921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hu-HU" sz="1400"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hu-HU" sz="1400" b="0" i="0" u="none" strike="noStrike" cap="none" normalizeH="0" baseline="0" dirty="0" err="1">
                          <a:ln>
                            <a:noFill/>
                          </a:ln>
                          <a:solidFill>
                            <a:schemeClr val="tx1"/>
                          </a:solidFill>
                          <a:effectLst/>
                          <a:latin typeface="Arial" pitchFamily="34" charset="0"/>
                        </a:rPr>
                        <a:t>Type</a:t>
                      </a:r>
                      <a:r>
                        <a:rPr kumimoji="0" lang="hu-HU" sz="1400" b="0" i="0" u="none" strike="noStrike" cap="none" normalizeH="0" baseline="0" dirty="0">
                          <a:ln>
                            <a:noFill/>
                          </a:ln>
                          <a:solidFill>
                            <a:schemeClr val="tx1"/>
                          </a:solidFill>
                          <a:effectLst/>
                          <a:latin typeface="Arial" pitchFamily="34" charset="0"/>
                        </a:rPr>
                        <a:t> of </a:t>
                      </a:r>
                      <a:r>
                        <a:rPr kumimoji="0" lang="hu-HU" sz="1400" b="0" i="0" u="none" strike="noStrike" cap="none" normalizeH="0" baseline="0" dirty="0" err="1">
                          <a:ln>
                            <a:noFill/>
                          </a:ln>
                          <a:solidFill>
                            <a:schemeClr val="tx1"/>
                          </a:solidFill>
                          <a:effectLst/>
                          <a:latin typeface="Arial" pitchFamily="34" charset="0"/>
                        </a:rPr>
                        <a:t>migrant</a:t>
                      </a:r>
                      <a:endParaRPr kumimoji="0" lang="en-US" sz="1400" b="0" i="0" u="none" strike="noStrike" cap="none" normalizeH="0" baseline="0" dirty="0">
                        <a:ln>
                          <a:noFill/>
                        </a:ln>
                        <a:solidFill>
                          <a:schemeClr val="tx1"/>
                        </a:solidFill>
                        <a:effectLst/>
                        <a:latin typeface="Arial" pitchFamily="34" charset="0"/>
                      </a:endParaRPr>
                    </a:p>
                  </a:txBody>
                  <a:tcPr marL="83285" marR="83285"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hu-HU" sz="1400" b="0" i="0" u="none" strike="noStrike" cap="none" normalizeH="0" baseline="0">
                          <a:ln>
                            <a:noFill/>
                          </a:ln>
                          <a:solidFill>
                            <a:schemeClr val="tx1"/>
                          </a:solidFill>
                          <a:effectLst/>
                          <a:latin typeface="Arial" pitchFamily="34" charset="0"/>
                        </a:rPr>
                        <a:t>The position of the migrant from the EU’s point of view</a:t>
                      </a:r>
                      <a:endParaRPr kumimoji="0" lang="en-US" sz="1400" b="0" i="0" u="none" strike="noStrike" cap="none" normalizeH="0" baseline="0">
                        <a:ln>
                          <a:noFill/>
                        </a:ln>
                        <a:solidFill>
                          <a:schemeClr val="tx1"/>
                        </a:solidFill>
                        <a:effectLst/>
                        <a:latin typeface="Arial" pitchFamily="34" charset="0"/>
                      </a:endParaRPr>
                    </a:p>
                  </a:txBody>
                  <a:tcPr marL="83285" marR="83285" marT="108000" marB="10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hu-HU" sz="1600" b="1" i="0" u="none" strike="noStrike" cap="none" normalizeH="0" baseline="0">
                          <a:ln>
                            <a:noFill/>
                          </a:ln>
                          <a:solidFill>
                            <a:schemeClr val="tx1"/>
                          </a:solidFill>
                          <a:effectLst/>
                          <a:latin typeface="Arial" pitchFamily="34" charset="0"/>
                        </a:rPr>
                        <a:t>Preferred</a:t>
                      </a:r>
                      <a:endParaRPr kumimoji="0" lang="en-US" sz="1600" b="1" i="0" u="none" strike="noStrike" cap="none" normalizeH="0" baseline="0">
                        <a:ln>
                          <a:noFill/>
                        </a:ln>
                        <a:solidFill>
                          <a:schemeClr val="tx1"/>
                        </a:solidFill>
                        <a:effectLst/>
                        <a:latin typeface="Arial" pitchFamily="34" charset="0"/>
                      </a:endParaRPr>
                    </a:p>
                  </a:txBody>
                  <a:tcPr marL="83285" marR="83285" marT="306000" marB="10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hu-HU" sz="1600" b="1" i="0" u="none" strike="noStrike" cap="none" normalizeH="0" baseline="0">
                          <a:ln>
                            <a:noFill/>
                          </a:ln>
                          <a:solidFill>
                            <a:schemeClr val="tx1"/>
                          </a:solidFill>
                          <a:effectLst/>
                          <a:latin typeface="Arial" pitchFamily="34" charset="0"/>
                        </a:rPr>
                        <a:t>Reservations</a:t>
                      </a:r>
                      <a:endParaRPr kumimoji="0" lang="en-US" sz="1600" b="1" i="0" u="none" strike="noStrike" cap="none" normalizeH="0" baseline="0">
                        <a:ln>
                          <a:noFill/>
                        </a:ln>
                        <a:solidFill>
                          <a:schemeClr val="tx1"/>
                        </a:solidFill>
                        <a:effectLst/>
                        <a:latin typeface="Arial" pitchFamily="34" charset="0"/>
                      </a:endParaRPr>
                    </a:p>
                  </a:txBody>
                  <a:tcPr marL="83285" marR="83285" marT="306000" marB="10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gridSpan="2">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hu-HU" sz="1600" b="1" i="0" u="none" strike="noStrike" cap="none" normalizeH="0" baseline="0">
                          <a:ln>
                            <a:noFill/>
                          </a:ln>
                          <a:solidFill>
                            <a:schemeClr val="tx1"/>
                          </a:solidFill>
                          <a:effectLst/>
                          <a:latin typeface="Arial" pitchFamily="34" charset="0"/>
                        </a:rPr>
                        <a:t>Pawn in the game</a:t>
                      </a:r>
                      <a:endParaRPr kumimoji="0" lang="en-US" sz="1600" b="1" i="0" u="none" strike="noStrike" cap="none" normalizeH="0" baseline="0">
                        <a:ln>
                          <a:noFill/>
                        </a:ln>
                        <a:solidFill>
                          <a:schemeClr val="tx1"/>
                        </a:solidFill>
                        <a:effectLst/>
                        <a:latin typeface="Arial" pitchFamily="34" charset="0"/>
                      </a:endParaRPr>
                    </a:p>
                  </a:txBody>
                  <a:tcPr marL="83285" marR="83285" marT="306000" marB="10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hMerge="1">
                  <a:txBody>
                    <a:bodyPr/>
                    <a:lstStyle/>
                    <a:p>
                      <a:endParaRPr lang="en-GB"/>
                    </a:p>
                  </a:txBody>
                  <a:tcPr/>
                </a:tc>
                <a:tc gridSpan="2">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hu-HU" sz="1600" b="1" i="0" u="none" strike="noStrike" cap="none" normalizeH="0" baseline="0">
                          <a:ln>
                            <a:noFill/>
                          </a:ln>
                          <a:solidFill>
                            <a:schemeClr val="tx1"/>
                          </a:solidFill>
                          <a:effectLst/>
                          <a:latin typeface="Arial" pitchFamily="34" charset="0"/>
                        </a:rPr>
                        <a:t>Unwanted</a:t>
                      </a:r>
                      <a:endParaRPr kumimoji="0" lang="en-US" sz="1600" b="1" i="0" u="none" strike="noStrike" cap="none" normalizeH="0" baseline="0">
                        <a:ln>
                          <a:noFill/>
                        </a:ln>
                        <a:solidFill>
                          <a:schemeClr val="tx1"/>
                        </a:solidFill>
                        <a:effectLst/>
                        <a:latin typeface="Arial" pitchFamily="34" charset="0"/>
                      </a:endParaRPr>
                    </a:p>
                  </a:txBody>
                  <a:tcPr marL="83285" marR="83285" marT="306000" marB="108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hMerge="1">
                  <a:txBody>
                    <a:bodyPr/>
                    <a:lstStyle/>
                    <a:p>
                      <a:endParaRPr lang="en-GB"/>
                    </a:p>
                  </a:txBody>
                  <a:tcPr/>
                </a:tc>
                <a:extLst>
                  <a:ext uri="{0D108BD9-81ED-4DB2-BD59-A6C34878D82A}">
                    <a16:rowId xmlns:a16="http://schemas.microsoft.com/office/drawing/2014/main" xmlns="" val="10000"/>
                  </a:ext>
                </a:extLst>
              </a:tr>
              <a:tr h="1198563">
                <a:tc gridSpan="2">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hu-HU" sz="1400" b="0" i="0" u="none" strike="noStrike" cap="none" normalizeH="0" baseline="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hu-HU" sz="1400" b="0" i="0" u="none" strike="noStrike" cap="none" normalizeH="0" baseline="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hu-HU" sz="1400" b="0" i="0" u="none" strike="noStrike" cap="none" normalizeH="0" baseline="0">
                          <a:ln>
                            <a:noFill/>
                          </a:ln>
                          <a:solidFill>
                            <a:schemeClr val="tx1"/>
                          </a:solidFill>
                          <a:effectLst/>
                          <a:latin typeface="Arial" pitchFamily="34" charset="0"/>
                        </a:rPr>
                        <a:t>Regular</a:t>
                      </a:r>
                      <a:endParaRPr kumimoji="0" lang="en-US" sz="1400" b="0" i="0" u="none" strike="noStrike" cap="none" normalizeH="0" baseline="0">
                        <a:ln>
                          <a:noFill/>
                        </a:ln>
                        <a:solidFill>
                          <a:schemeClr val="tx1"/>
                        </a:solidFill>
                        <a:effectLst/>
                        <a:latin typeface="Arial" pitchFamily="34" charset="0"/>
                      </a:endParaRPr>
                    </a:p>
                  </a:txBody>
                  <a:tcPr marL="83285" marR="83285"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hMerge="1">
                  <a:txBody>
                    <a:bodyPr/>
                    <a:lstStyle/>
                    <a:p>
                      <a:endParaRPr lang="en-GB"/>
                    </a:p>
                  </a:txBody>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hu-HU" sz="1400" b="0" i="0" u="none" strike="noStrike" cap="none" normalizeH="0" baseline="0">
                          <a:ln>
                            <a:noFill/>
                          </a:ln>
                          <a:solidFill>
                            <a:schemeClr val="tx1"/>
                          </a:solidFill>
                          <a:effectLst/>
                          <a:latin typeface="Arial" pitchFamily="34" charset="0"/>
                        </a:rPr>
                        <a:t> National of the EU MS</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hu-HU" sz="1400" b="0" i="0" u="none" strike="noStrike" cap="none" normalizeH="0" baseline="0">
                          <a:ln>
                            <a:noFill/>
                          </a:ln>
                          <a:solidFill>
                            <a:schemeClr val="tx1"/>
                          </a:solidFill>
                          <a:effectLst/>
                          <a:latin typeface="Arial" pitchFamily="34" charset="0"/>
                        </a:rPr>
                        <a:t>or of the EEA  MS or of Switzerland</a:t>
                      </a:r>
                      <a:endParaRPr kumimoji="0" lang="en-US" sz="1400" b="0" i="0" u="none" strike="noStrike" cap="none" normalizeH="0" baseline="0">
                        <a:ln>
                          <a:noFill/>
                        </a:ln>
                        <a:solidFill>
                          <a:schemeClr val="tx1"/>
                        </a:solidFill>
                        <a:effectLst/>
                        <a:latin typeface="Arial" pitchFamily="34" charset="0"/>
                      </a:endParaRPr>
                    </a:p>
                  </a:txBody>
                  <a:tcPr marL="83285" marR="83285"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hu-HU" sz="1400" b="0" i="0" u="none" strike="noStrike" cap="none" normalizeH="0" baseline="0">
                          <a:ln>
                            <a:noFill/>
                          </a:ln>
                          <a:solidFill>
                            <a:schemeClr val="tx1"/>
                          </a:solidFill>
                          <a:effectLst/>
                          <a:latin typeface="Arial" pitchFamily="34" charset="0"/>
                        </a:rPr>
                        <a:t>New MS, Europe Agreements, Associated states (Turkey) </a:t>
                      </a:r>
                      <a:endParaRPr kumimoji="0" lang="en-US" sz="1400" b="0" i="0" u="none" strike="noStrike" cap="none" normalizeH="0" baseline="0">
                        <a:ln>
                          <a:noFill/>
                        </a:ln>
                        <a:solidFill>
                          <a:schemeClr val="tx1"/>
                        </a:solidFill>
                        <a:effectLst/>
                        <a:latin typeface="Arial" pitchFamily="34" charset="0"/>
                      </a:endParaRPr>
                    </a:p>
                  </a:txBody>
                  <a:tcPr marL="83285" marR="83285"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gridSpan="3">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hu-HU" sz="1400" b="0" i="0" u="none" strike="noStrike" cap="none" normalizeH="0" baseline="0">
                          <a:ln>
                            <a:noFill/>
                          </a:ln>
                          <a:solidFill>
                            <a:schemeClr val="tx1"/>
                          </a:solidFill>
                          <a:effectLst/>
                          <a:latin typeface="Arial" pitchFamily="34" charset="0"/>
                        </a:rPr>
                        <a:t>ACP and Maghreb countries; nationals of states with return agrements; Eastern Europe</a:t>
                      </a:r>
                      <a:endParaRPr kumimoji="0" lang="en-US" sz="1400" b="0" i="0" u="none" strike="noStrike" cap="none" normalizeH="0" baseline="0">
                        <a:ln>
                          <a:noFill/>
                        </a:ln>
                        <a:solidFill>
                          <a:schemeClr val="tx1"/>
                        </a:solidFill>
                        <a:effectLst/>
                        <a:latin typeface="Arial" pitchFamily="34" charset="0"/>
                      </a:endParaRPr>
                    </a:p>
                  </a:txBody>
                  <a:tcPr marL="83285" marR="83285"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hMerge="1">
                  <a:txBody>
                    <a:bodyPr/>
                    <a:lstStyle/>
                    <a:p>
                      <a:endParaRPr lang="en-GB"/>
                    </a:p>
                  </a:txBody>
                  <a:tcPr/>
                </a:tc>
                <a:tc hMerge="1">
                  <a:txBody>
                    <a:bodyPr/>
                    <a:lstStyle/>
                    <a:p>
                      <a:endParaRPr lang="en-GB"/>
                    </a:p>
                  </a:txBody>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hu-HU" sz="1400" b="0" i="0" u="none" strike="noStrike" cap="none" normalizeH="0" baseline="0">
                          <a:ln>
                            <a:noFill/>
                          </a:ln>
                          <a:solidFill>
                            <a:schemeClr val="tx1"/>
                          </a:solidFill>
                          <a:effectLst/>
                          <a:latin typeface="Arial" pitchFamily="34" charset="0"/>
                        </a:rPr>
                        <a:t>Visa rejected</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400" b="0" i="0" u="none" strike="noStrike" cap="none" normalizeH="0" baseline="0">
                        <a:ln>
                          <a:noFill/>
                        </a:ln>
                        <a:solidFill>
                          <a:schemeClr val="tx1"/>
                        </a:solidFill>
                        <a:effectLst/>
                        <a:latin typeface="Arial" pitchFamily="34" charset="0"/>
                      </a:endParaRPr>
                    </a:p>
                  </a:txBody>
                  <a:tcPr marL="83285" marR="83285"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xmlns="" val="10001"/>
                  </a:ext>
                </a:extLst>
              </a:tr>
              <a:tr h="257175">
                <a:tc gridSpan="2">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hu-HU" sz="1400" b="0" i="0" u="none" strike="noStrike" cap="none" normalizeH="0" baseline="0">
                          <a:ln>
                            <a:noFill/>
                          </a:ln>
                          <a:solidFill>
                            <a:schemeClr val="tx1"/>
                          </a:solidFill>
                          <a:effectLst/>
                          <a:latin typeface="Arial" pitchFamily="34" charset="0"/>
                        </a:rPr>
                        <a:t> S. Peer’s </a:t>
                      </a:r>
                    </a:p>
                    <a:p>
                      <a:pPr marL="0" marR="0" lvl="0" indent="0" algn="r" defTabSz="914400" rtl="0" eaLnBrk="0" fontAlgn="base" latinLnBrk="0" hangingPunct="0">
                        <a:lnSpc>
                          <a:spcPct val="100000"/>
                        </a:lnSpc>
                        <a:spcBef>
                          <a:spcPct val="20000"/>
                        </a:spcBef>
                        <a:spcAft>
                          <a:spcPct val="0"/>
                        </a:spcAft>
                        <a:buClrTx/>
                        <a:buSzTx/>
                        <a:buFontTx/>
                        <a:buNone/>
                        <a:tabLst/>
                      </a:pPr>
                      <a:r>
                        <a:rPr kumimoji="0" lang="hu-HU" sz="1400" b="0" i="0" u="none" strike="noStrike" cap="none" normalizeH="0" baseline="0">
                          <a:ln>
                            <a:noFill/>
                          </a:ln>
                          <a:solidFill>
                            <a:schemeClr val="tx1"/>
                          </a:solidFill>
                          <a:effectLst/>
                          <a:latin typeface="Arial" pitchFamily="34" charset="0"/>
                        </a:rPr>
                        <a:t>   category:</a:t>
                      </a:r>
                      <a:endParaRPr kumimoji="0" lang="en-US" sz="1400" b="0" i="0" u="none" strike="noStrike" cap="none" normalizeH="0" baseline="0">
                        <a:ln>
                          <a:noFill/>
                        </a:ln>
                        <a:solidFill>
                          <a:schemeClr val="tx1"/>
                        </a:solidFill>
                        <a:effectLst/>
                        <a:latin typeface="Arial" pitchFamily="34" charset="0"/>
                      </a:endParaRPr>
                    </a:p>
                  </a:txBody>
                  <a:tcPr marL="83285" marR="83285"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hMerge="1">
                  <a:txBody>
                    <a:bodyPr/>
                    <a:lstStyle/>
                    <a:p>
                      <a:endParaRPr lang="en-GB"/>
                    </a:p>
                  </a:txBody>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hu-HU" sz="1400" b="1" i="0" u="none" strike="noStrike" cap="none" normalizeH="0" baseline="0">
                          <a:ln>
                            <a:noFill/>
                          </a:ln>
                          <a:solidFill>
                            <a:schemeClr val="tx1"/>
                          </a:solidFill>
                          <a:effectLst/>
                          <a:latin typeface="Arial" pitchFamily="34" charset="0"/>
                        </a:rPr>
                        <a:t>Market citizen</a:t>
                      </a:r>
                      <a:endParaRPr kumimoji="0" lang="en-US" sz="1400" b="1" i="0" u="none" strike="noStrike" cap="none" normalizeH="0" baseline="0">
                        <a:ln>
                          <a:noFill/>
                        </a:ln>
                        <a:solidFill>
                          <a:schemeClr val="tx1"/>
                        </a:solidFill>
                        <a:effectLst/>
                        <a:latin typeface="Arial" pitchFamily="34" charset="0"/>
                      </a:endParaRPr>
                    </a:p>
                  </a:txBody>
                  <a:tcPr marL="83285" marR="83285"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hu-HU" sz="1400" b="1" i="0" u="none" strike="noStrike" cap="none" normalizeH="0" baseline="0">
                          <a:ln>
                            <a:noFill/>
                          </a:ln>
                          <a:solidFill>
                            <a:schemeClr val="tx1"/>
                          </a:solidFill>
                          <a:effectLst/>
                          <a:latin typeface="Arial" pitchFamily="34" charset="0"/>
                        </a:rPr>
                        <a:t>Worker</a:t>
                      </a:r>
                      <a:endParaRPr kumimoji="0" lang="en-US" sz="1400" b="1" i="0" u="none" strike="noStrike" cap="none" normalizeH="0" baseline="0">
                        <a:ln>
                          <a:noFill/>
                        </a:ln>
                        <a:solidFill>
                          <a:schemeClr val="tx1"/>
                        </a:solidFill>
                        <a:effectLst/>
                        <a:latin typeface="Arial" pitchFamily="34" charset="0"/>
                      </a:endParaRPr>
                    </a:p>
                  </a:txBody>
                  <a:tcPr marL="83285" marR="83285"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gridSpan="4">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hu-HU" sz="1400" b="1" i="0" u="none" strike="noStrike" cap="none" normalizeH="0" baseline="0">
                          <a:ln>
                            <a:noFill/>
                          </a:ln>
                          <a:solidFill>
                            <a:schemeClr val="tx1"/>
                          </a:solidFill>
                          <a:effectLst/>
                          <a:latin typeface="Arial" pitchFamily="34" charset="0"/>
                        </a:rPr>
                        <a:t>„Alien”</a:t>
                      </a:r>
                      <a:endParaRPr kumimoji="0" lang="en-US" sz="1400" b="1" i="0" u="none" strike="noStrike" cap="none" normalizeH="0" baseline="0">
                        <a:ln>
                          <a:noFill/>
                        </a:ln>
                        <a:solidFill>
                          <a:schemeClr val="tx1"/>
                        </a:solidFill>
                        <a:effectLst/>
                        <a:latin typeface="Arial" pitchFamily="34" charset="0"/>
                      </a:endParaRPr>
                    </a:p>
                  </a:txBody>
                  <a:tcPr marL="83285" marR="83285"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0002"/>
                  </a:ext>
                </a:extLst>
              </a:tr>
              <a:tr h="1395413">
                <a:tc rowSpan="2" gridSpan="2">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hu-HU" sz="1400" b="0" i="0" u="none" strike="noStrike" cap="none" normalizeH="0" baseline="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hu-HU" sz="1400" b="0" i="0" u="none" strike="noStrike" cap="none" normalizeH="0" baseline="0">
                          <a:ln>
                            <a:noFill/>
                          </a:ln>
                          <a:solidFill>
                            <a:schemeClr val="tx1"/>
                          </a:solidFill>
                          <a:effectLst/>
                          <a:latin typeface="Arial" pitchFamily="34" charset="0"/>
                        </a:rPr>
                        <a:t>                     Refugee</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hu-HU" sz="1400" b="0" i="0" u="none" strike="noStrike" cap="none" normalizeH="0" baseline="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hu-HU" sz="1400" b="0" i="0" u="none" strike="noStrike" cap="none" normalizeH="0" baseline="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hu-HU" sz="1400" b="0" i="0" u="none" strike="noStrike" cap="none" normalizeH="0" baseline="0">
                          <a:ln>
                            <a:noFill/>
                          </a:ln>
                          <a:solidFill>
                            <a:schemeClr val="tx1"/>
                          </a:solidFill>
                          <a:effectLst/>
                          <a:latin typeface="Arial" pitchFamily="34" charset="0"/>
                        </a:rPr>
                        <a:t>Irregular</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hu-HU" sz="1400" b="0" i="0" u="none" strike="noStrike" cap="none" normalizeH="0" baseline="0">
                          <a:ln>
                            <a:noFill/>
                          </a:ln>
                          <a:solidFill>
                            <a:schemeClr val="tx1"/>
                          </a:solidFill>
                          <a:effectLst/>
                          <a:latin typeface="Arial" pitchFamily="34" charset="0"/>
                        </a:rPr>
                        <a:t>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hu-HU" sz="1400" b="0" i="0" u="none" strike="noStrike" cap="none" normalizeH="0" baseline="0">
                          <a:ln>
                            <a:noFill/>
                          </a:ln>
                          <a:solidFill>
                            <a:schemeClr val="tx1"/>
                          </a:solidFill>
                          <a:effectLst/>
                          <a:latin typeface="Arial" pitchFamily="34" charset="0"/>
                        </a:rPr>
                        <a:t>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hu-HU" sz="1400" b="0" i="0" u="none" strike="noStrike" cap="none" normalizeH="0" baseline="0">
                          <a:ln>
                            <a:noFill/>
                          </a:ln>
                          <a:solidFill>
                            <a:schemeClr val="tx1"/>
                          </a:solidFill>
                          <a:effectLst/>
                          <a:latin typeface="Arial" pitchFamily="34" charset="0"/>
                        </a:rPr>
                        <a:t>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hu-HU" sz="1400" b="0" i="0" u="none" strike="noStrike" cap="none" normalizeH="0" baseline="0">
                          <a:ln>
                            <a:noFill/>
                          </a:ln>
                          <a:solidFill>
                            <a:schemeClr val="tx1"/>
                          </a:solidFill>
                          <a:effectLst/>
                          <a:latin typeface="Arial" pitchFamily="34" charset="0"/>
                        </a:rPr>
                        <a:t>                Migrant  without</a:t>
                      </a:r>
                      <a:br>
                        <a:rPr kumimoji="0" lang="hu-HU" sz="1400" b="0" i="0" u="none" strike="noStrike" cap="none" normalizeH="0" baseline="0">
                          <a:ln>
                            <a:noFill/>
                          </a:ln>
                          <a:solidFill>
                            <a:schemeClr val="tx1"/>
                          </a:solidFill>
                          <a:effectLst/>
                          <a:latin typeface="Arial" pitchFamily="34" charset="0"/>
                        </a:rPr>
                      </a:br>
                      <a:r>
                        <a:rPr kumimoji="0" lang="hu-HU" sz="1400" b="0" i="0" u="none" strike="noStrike" cap="none" normalizeH="0" baseline="0">
                          <a:ln>
                            <a:noFill/>
                          </a:ln>
                          <a:solidFill>
                            <a:schemeClr val="tx1"/>
                          </a:solidFill>
                          <a:effectLst/>
                          <a:latin typeface="Arial" pitchFamily="34" charset="0"/>
                        </a:rPr>
                        <a:t>                 the right to stay</a:t>
                      </a:r>
                      <a:endParaRPr kumimoji="0" lang="en-US" sz="1400" b="0" i="0" u="none" strike="noStrike" cap="none" normalizeH="0" baseline="0">
                        <a:ln>
                          <a:noFill/>
                        </a:ln>
                        <a:solidFill>
                          <a:schemeClr val="tx1"/>
                        </a:solidFill>
                        <a:effectLst/>
                        <a:latin typeface="Arial" pitchFamily="34" charset="0"/>
                      </a:endParaRPr>
                    </a:p>
                  </a:txBody>
                  <a:tcPr marL="83285" marR="83285"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rowSpan="2" hMerge="1">
                  <a:txBody>
                    <a:bodyPr/>
                    <a:lstStyle/>
                    <a:p>
                      <a:endParaRPr lang="en-GB"/>
                    </a:p>
                  </a:txBody>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hu-HU" sz="1400" b="0" i="0" u="none" strike="noStrike" cap="none" normalizeH="0" baseline="0">
                          <a:ln>
                            <a:noFill/>
                          </a:ln>
                          <a:solidFill>
                            <a:schemeClr val="tx1"/>
                          </a:solidFill>
                          <a:effectLst/>
                          <a:latin typeface="Arial" pitchFamily="34" charset="0"/>
                        </a:rPr>
                        <a:t>Resettlement</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hu-HU" sz="1400" b="0" i="0" u="none" strike="noStrike" cap="none" normalizeH="0" baseline="0">
                          <a:ln>
                            <a:noFill/>
                          </a:ln>
                          <a:solidFill>
                            <a:schemeClr val="tx1"/>
                          </a:solidFill>
                          <a:effectLst/>
                          <a:latin typeface="Arial" pitchFamily="34" charset="0"/>
                        </a:rPr>
                        <a:t>„Quota refugees”</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hu-HU" sz="1400" b="0" i="0" u="none" strike="noStrike" cap="none" normalizeH="0" baseline="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hu-HU" sz="1400" b="0" i="0" u="none" strike="noStrike" cap="none" normalizeH="0" baseline="0">
                          <a:ln>
                            <a:noFill/>
                          </a:ln>
                          <a:solidFill>
                            <a:schemeClr val="tx1"/>
                          </a:solidFill>
                          <a:effectLst/>
                          <a:latin typeface="Arial" pitchFamily="34" charset="0"/>
                        </a:rPr>
                        <a:t>„protected entry”</a:t>
                      </a:r>
                      <a:endParaRPr kumimoji="0" lang="en-US" sz="1400" b="0" i="0" u="none" strike="noStrike" cap="none" normalizeH="0" baseline="0">
                        <a:ln>
                          <a:noFill/>
                        </a:ln>
                        <a:solidFill>
                          <a:schemeClr val="tx1"/>
                        </a:solidFill>
                        <a:effectLst/>
                        <a:latin typeface="Arial" pitchFamily="34" charset="0"/>
                      </a:endParaRPr>
                    </a:p>
                  </a:txBody>
                  <a:tcPr marL="83285" marR="83285"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hu-HU" sz="1400" b="0" i="0" u="none" strike="noStrike" cap="none" normalizeH="0" baseline="0" dirty="0" err="1">
                          <a:ln>
                            <a:noFill/>
                          </a:ln>
                          <a:solidFill>
                            <a:schemeClr val="tx1"/>
                          </a:solidFill>
                          <a:effectLst/>
                          <a:latin typeface="Arial" pitchFamily="34" charset="0"/>
                        </a:rPr>
                        <a:t>Asylum</a:t>
                      </a:r>
                      <a:r>
                        <a:rPr kumimoji="0" lang="hu-HU" sz="1400" b="0" i="0" u="none" strike="noStrike" cap="none" normalizeH="0" baseline="0" dirty="0">
                          <a:ln>
                            <a:noFill/>
                          </a:ln>
                          <a:solidFill>
                            <a:schemeClr val="tx1"/>
                          </a:solidFill>
                          <a:effectLst/>
                          <a:latin typeface="Arial" pitchFamily="34" charset="0"/>
                        </a:rPr>
                        <a:t> </a:t>
                      </a:r>
                      <a:r>
                        <a:rPr kumimoji="0" lang="hu-HU" sz="1400" b="0" i="0" u="none" strike="noStrike" cap="none" normalizeH="0" baseline="0" dirty="0" err="1">
                          <a:ln>
                            <a:noFill/>
                          </a:ln>
                          <a:solidFill>
                            <a:schemeClr val="tx1"/>
                          </a:solidFill>
                          <a:effectLst/>
                          <a:latin typeface="Arial" pitchFamily="34" charset="0"/>
                        </a:rPr>
                        <a:t>seeker</a:t>
                      </a:r>
                      <a:r>
                        <a:rPr kumimoji="0" lang="hu-HU" sz="1400" b="0" i="0" u="none" strike="noStrike" cap="none" normalizeH="0" baseline="0" dirty="0">
                          <a:ln>
                            <a:noFill/>
                          </a:ln>
                          <a:solidFill>
                            <a:schemeClr val="tx1"/>
                          </a:solidFill>
                          <a:effectLst/>
                          <a:latin typeface="Arial" pitchFamily="34" charset="0"/>
                        </a:rPr>
                        <a:t> </a:t>
                      </a:r>
                      <a:r>
                        <a:rPr kumimoji="0" lang="hu-HU" sz="1400" b="0" i="0" u="none" strike="noStrike" cap="none" normalizeH="0" baseline="0" dirty="0" err="1">
                          <a:ln>
                            <a:noFill/>
                          </a:ln>
                          <a:solidFill>
                            <a:schemeClr val="tx1"/>
                          </a:solidFill>
                          <a:effectLst/>
                          <a:latin typeface="Arial" pitchFamily="34" charset="0"/>
                        </a:rPr>
                        <a:t>ariving</a:t>
                      </a:r>
                      <a:r>
                        <a:rPr kumimoji="0" lang="hu-HU" sz="1400" b="0" i="0" u="none" strike="noStrike" cap="none" normalizeH="0" baseline="0" dirty="0">
                          <a:ln>
                            <a:noFill/>
                          </a:ln>
                          <a:solidFill>
                            <a:schemeClr val="tx1"/>
                          </a:solidFill>
                          <a:effectLst/>
                          <a:latin typeface="Arial" pitchFamily="34" charset="0"/>
                        </a:rPr>
                        <a:t> </a:t>
                      </a:r>
                      <a:r>
                        <a:rPr kumimoji="0" lang="hu-HU" sz="1400" b="0" i="0" u="none" strike="noStrike" cap="none" normalizeH="0" baseline="0" dirty="0" err="1">
                          <a:ln>
                            <a:noFill/>
                          </a:ln>
                          <a:solidFill>
                            <a:schemeClr val="tx1"/>
                          </a:solidFill>
                          <a:effectLst/>
                          <a:latin typeface="Arial" pitchFamily="34" charset="0"/>
                        </a:rPr>
                        <a:t>directly</a:t>
                      </a:r>
                      <a:r>
                        <a:rPr kumimoji="0" lang="hu-HU" sz="1400" b="0" i="0" u="none" strike="noStrike" cap="none" normalizeH="0" baseline="0" dirty="0">
                          <a:ln>
                            <a:noFill/>
                          </a:ln>
                          <a:solidFill>
                            <a:schemeClr val="tx1"/>
                          </a:solidFill>
                          <a:effectLst/>
                          <a:latin typeface="Arial" pitchFamily="34" charset="0"/>
                        </a:rPr>
                        <a:t> </a:t>
                      </a:r>
                      <a:r>
                        <a:rPr kumimoji="0" lang="hu-HU" sz="1400" b="0" i="0" u="none" strike="noStrike" cap="none" normalizeH="0" baseline="0" dirty="0" err="1">
                          <a:ln>
                            <a:noFill/>
                          </a:ln>
                          <a:solidFill>
                            <a:schemeClr val="tx1"/>
                          </a:solidFill>
                          <a:effectLst/>
                          <a:latin typeface="Arial" pitchFamily="34" charset="0"/>
                        </a:rPr>
                        <a:t>from</a:t>
                      </a:r>
                      <a:r>
                        <a:rPr kumimoji="0" lang="hu-HU" sz="1400" b="0" i="0" u="none" strike="noStrike" cap="none" normalizeH="0" baseline="0" dirty="0">
                          <a:ln>
                            <a:noFill/>
                          </a:ln>
                          <a:solidFill>
                            <a:schemeClr val="tx1"/>
                          </a:solidFill>
                          <a:effectLst/>
                          <a:latin typeface="Arial" pitchFamily="34" charset="0"/>
                        </a:rPr>
                        <a:t> </a:t>
                      </a:r>
                      <a:r>
                        <a:rPr kumimoji="0" lang="hu-HU" sz="1400" b="0" i="0" u="none" strike="noStrike" cap="none" normalizeH="0" baseline="0" dirty="0" err="1">
                          <a:ln>
                            <a:noFill/>
                          </a:ln>
                          <a:solidFill>
                            <a:schemeClr val="tx1"/>
                          </a:solidFill>
                          <a:effectLst/>
                          <a:latin typeface="Arial" pitchFamily="34" charset="0"/>
                        </a:rPr>
                        <a:t>the</a:t>
                      </a:r>
                      <a:r>
                        <a:rPr kumimoji="0" lang="hu-HU" sz="1400" b="0" i="0" u="none" strike="noStrike" cap="none" normalizeH="0" baseline="0" dirty="0">
                          <a:ln>
                            <a:noFill/>
                          </a:ln>
                          <a:solidFill>
                            <a:schemeClr val="tx1"/>
                          </a:solidFill>
                          <a:effectLst/>
                          <a:latin typeface="Arial" pitchFamily="34" charset="0"/>
                        </a:rPr>
                        <a:t>  </a:t>
                      </a:r>
                      <a:r>
                        <a:rPr kumimoji="0" lang="hu-HU" sz="1400" b="0" i="0" u="none" strike="noStrike" cap="none" normalizeH="0" baseline="0" dirty="0" err="1">
                          <a:ln>
                            <a:noFill/>
                          </a:ln>
                          <a:solidFill>
                            <a:schemeClr val="tx1"/>
                          </a:solidFill>
                          <a:effectLst/>
                          <a:latin typeface="Arial" pitchFamily="34" charset="0"/>
                        </a:rPr>
                        <a:t>territory</a:t>
                      </a:r>
                      <a:r>
                        <a:rPr kumimoji="0" lang="hu-HU" sz="1400" b="0" i="0" u="none" strike="noStrike" cap="none" normalizeH="0" baseline="0" dirty="0">
                          <a:ln>
                            <a:noFill/>
                          </a:ln>
                          <a:solidFill>
                            <a:schemeClr val="tx1"/>
                          </a:solidFill>
                          <a:effectLst/>
                          <a:latin typeface="Arial" pitchFamily="34" charset="0"/>
                        </a:rPr>
                        <a:t> of </a:t>
                      </a:r>
                      <a:r>
                        <a:rPr kumimoji="0" lang="hu-HU" sz="1400" b="0" i="0" u="none" strike="noStrike" cap="none" normalizeH="0" baseline="0" dirty="0" err="1">
                          <a:ln>
                            <a:noFill/>
                          </a:ln>
                          <a:solidFill>
                            <a:schemeClr val="tx1"/>
                          </a:solidFill>
                          <a:effectLst/>
                          <a:latin typeface="Arial" pitchFamily="34" charset="0"/>
                        </a:rPr>
                        <a:t>persecution</a:t>
                      </a:r>
                      <a:endParaRPr kumimoji="0" lang="en-US" sz="1400" b="0" i="0" u="none" strike="noStrike" cap="none" normalizeH="0" baseline="0" dirty="0">
                        <a:ln>
                          <a:noFill/>
                        </a:ln>
                        <a:solidFill>
                          <a:schemeClr val="tx1"/>
                        </a:solidFill>
                        <a:effectLst/>
                        <a:latin typeface="Arial" pitchFamily="34" charset="0"/>
                      </a:endParaRPr>
                    </a:p>
                  </a:txBody>
                  <a:tcPr marL="83285" marR="83285"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hu-HU" sz="1400" b="0" i="0" u="none" strike="noStrike" cap="none" normalizeH="0" baseline="0" dirty="0" err="1">
                          <a:ln>
                            <a:noFill/>
                          </a:ln>
                          <a:solidFill>
                            <a:schemeClr val="tx1"/>
                          </a:solidFill>
                          <a:effectLst/>
                          <a:latin typeface="Arial" pitchFamily="34" charset="0"/>
                        </a:rPr>
                        <a:t>Asylum</a:t>
                      </a:r>
                      <a:r>
                        <a:rPr kumimoji="0" lang="hu-HU" sz="1400" b="0" i="0" u="none" strike="noStrike" cap="none" normalizeH="0" baseline="0" dirty="0">
                          <a:ln>
                            <a:noFill/>
                          </a:ln>
                          <a:solidFill>
                            <a:schemeClr val="tx1"/>
                          </a:solidFill>
                          <a:effectLst/>
                          <a:latin typeface="Arial" pitchFamily="34" charset="0"/>
                        </a:rPr>
                        <a:t> </a:t>
                      </a:r>
                      <a:r>
                        <a:rPr kumimoji="0" lang="hu-HU" sz="1400" b="0" i="0" u="none" strike="noStrike" cap="none" normalizeH="0" baseline="0" dirty="0" err="1">
                          <a:ln>
                            <a:noFill/>
                          </a:ln>
                          <a:solidFill>
                            <a:schemeClr val="tx1"/>
                          </a:solidFill>
                          <a:effectLst/>
                          <a:latin typeface="Arial" pitchFamily="34" charset="0"/>
                        </a:rPr>
                        <a:t>seeker</a:t>
                      </a:r>
                      <a:r>
                        <a:rPr kumimoji="0" lang="hu-HU" sz="1400" b="0" i="0" u="none" strike="noStrike" cap="none" normalizeH="0" baseline="0" dirty="0">
                          <a:ln>
                            <a:noFill/>
                          </a:ln>
                          <a:solidFill>
                            <a:schemeClr val="tx1"/>
                          </a:solidFill>
                          <a:effectLst/>
                          <a:latin typeface="Arial" pitchFamily="34" charset="0"/>
                        </a:rPr>
                        <a:t> </a:t>
                      </a:r>
                      <a:r>
                        <a:rPr kumimoji="0" lang="hu-HU" sz="1400" b="0" i="0" u="none" strike="noStrike" cap="none" normalizeH="0" baseline="0" dirty="0" err="1">
                          <a:ln>
                            <a:noFill/>
                          </a:ln>
                          <a:solidFill>
                            <a:schemeClr val="tx1"/>
                          </a:solidFill>
                          <a:effectLst/>
                          <a:latin typeface="Arial" pitchFamily="34" charset="0"/>
                        </a:rPr>
                        <a:t>arriving</a:t>
                      </a:r>
                      <a:r>
                        <a:rPr kumimoji="0" lang="hu-HU" sz="1400" b="0" i="0" u="none" strike="noStrike" cap="none" normalizeH="0" baseline="0" dirty="0">
                          <a:ln>
                            <a:noFill/>
                          </a:ln>
                          <a:solidFill>
                            <a:schemeClr val="tx1"/>
                          </a:solidFill>
                          <a:effectLst/>
                          <a:latin typeface="Arial" pitchFamily="34" charset="0"/>
                        </a:rPr>
                        <a:t> </a:t>
                      </a:r>
                      <a:r>
                        <a:rPr kumimoji="0" lang="hu-HU" sz="1400" b="0" i="0" u="none" strike="noStrike" cap="none" normalizeH="0" baseline="0" dirty="0" err="1">
                          <a:ln>
                            <a:noFill/>
                          </a:ln>
                          <a:solidFill>
                            <a:schemeClr val="tx1"/>
                          </a:solidFill>
                          <a:effectLst/>
                          <a:latin typeface="Arial" pitchFamily="34" charset="0"/>
                        </a:rPr>
                        <a:t>through</a:t>
                      </a:r>
                      <a:r>
                        <a:rPr kumimoji="0" lang="hu-HU" sz="1400" b="0" i="0" u="none" strike="noStrike" cap="none" normalizeH="0" baseline="0" dirty="0">
                          <a:ln>
                            <a:noFill/>
                          </a:ln>
                          <a:solidFill>
                            <a:schemeClr val="tx1"/>
                          </a:solidFill>
                          <a:effectLst/>
                          <a:latin typeface="Arial" pitchFamily="34" charset="0"/>
                        </a:rPr>
                        <a:t> </a:t>
                      </a:r>
                      <a:r>
                        <a:rPr kumimoji="0" lang="hu-HU" sz="1400" b="0" i="0" u="none" strike="noStrike" cap="none" normalizeH="0" baseline="0" dirty="0" err="1">
                          <a:ln>
                            <a:noFill/>
                          </a:ln>
                          <a:solidFill>
                            <a:schemeClr val="tx1"/>
                          </a:solidFill>
                          <a:effectLst/>
                          <a:latin typeface="Arial" pitchFamily="34" charset="0"/>
                        </a:rPr>
                        <a:t>third</a:t>
                      </a:r>
                      <a:r>
                        <a:rPr kumimoji="0" lang="hu-HU" sz="1400" b="0" i="0" u="none" strike="noStrike" cap="none" normalizeH="0" baseline="0" dirty="0">
                          <a:ln>
                            <a:noFill/>
                          </a:ln>
                          <a:solidFill>
                            <a:schemeClr val="tx1"/>
                          </a:solidFill>
                          <a:effectLst/>
                          <a:latin typeface="Arial" pitchFamily="34" charset="0"/>
                        </a:rPr>
                        <a:t> </a:t>
                      </a:r>
                      <a:r>
                        <a:rPr kumimoji="0" lang="hu-HU" sz="1400" b="0" i="0" u="none" strike="noStrike" cap="none" normalizeH="0" baseline="0" dirty="0" err="1">
                          <a:ln>
                            <a:noFill/>
                          </a:ln>
                          <a:solidFill>
                            <a:schemeClr val="tx1"/>
                          </a:solidFill>
                          <a:effectLst/>
                          <a:latin typeface="Arial" pitchFamily="34" charset="0"/>
                        </a:rPr>
                        <a:t>countries</a:t>
                      </a:r>
                      <a:endParaRPr kumimoji="0" lang="en-US" sz="1400" b="0" i="0" u="none" strike="noStrike" cap="none" normalizeH="0" baseline="0" dirty="0">
                        <a:ln>
                          <a:noFill/>
                        </a:ln>
                        <a:solidFill>
                          <a:schemeClr val="tx1"/>
                        </a:solidFill>
                        <a:effectLst/>
                        <a:latin typeface="Arial" pitchFamily="34" charset="0"/>
                      </a:endParaRPr>
                    </a:p>
                  </a:txBody>
                  <a:tcPr marL="83285" marR="83285"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gridSpan="3">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hu-HU" sz="1400" b="0" i="0" u="none" strike="noStrike" cap="none" normalizeH="0" baseline="0">
                          <a:ln>
                            <a:noFill/>
                          </a:ln>
                          <a:solidFill>
                            <a:schemeClr val="tx1"/>
                          </a:solidFill>
                          <a:effectLst/>
                          <a:latin typeface="Arial" pitchFamily="34" charset="0"/>
                        </a:rPr>
                        <a:t>Intercepted outside the EU;</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hu-HU" sz="1400" b="0" i="0" u="none" strike="noStrike" cap="none" normalizeH="0" baseline="0">
                          <a:ln>
                            <a:noFill/>
                          </a:ln>
                          <a:solidFill>
                            <a:schemeClr val="tx1"/>
                          </a:solidFill>
                          <a:effectLst/>
                          <a:latin typeface="Arial" pitchFamily="34" charset="0"/>
                        </a:rPr>
                        <a:t>Arriving from safe country of origin;</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hu-HU" sz="1400" b="0" i="0" u="none" strike="noStrike" cap="none" normalizeH="0" baseline="0">
                          <a:ln>
                            <a:noFill/>
                          </a:ln>
                          <a:solidFill>
                            <a:schemeClr val="tx1"/>
                          </a:solidFill>
                          <a:effectLst/>
                          <a:latin typeface="Arial" pitchFamily="34" charset="0"/>
                        </a:rPr>
                        <a:t>Rejected claimant</a:t>
                      </a:r>
                      <a:endParaRPr kumimoji="0" lang="en-US" sz="1400" b="0" i="0" u="none" strike="noStrike" cap="none" normalizeH="0" baseline="0">
                        <a:ln>
                          <a:noFill/>
                        </a:ln>
                        <a:solidFill>
                          <a:schemeClr val="tx1"/>
                        </a:solidFill>
                        <a:effectLst/>
                        <a:latin typeface="Arial" pitchFamily="34" charset="0"/>
                      </a:endParaRPr>
                    </a:p>
                  </a:txBody>
                  <a:tcPr marL="83285" marR="83285"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0003"/>
                  </a:ext>
                </a:extLst>
              </a:tr>
              <a:tr h="952500">
                <a:tc gridSpan="2" vMerge="1">
                  <a:txBody>
                    <a:bodyPr/>
                    <a:lstStyle/>
                    <a:p>
                      <a:endParaRPr lang="en-GB"/>
                    </a:p>
                  </a:txBody>
                  <a:tcPr/>
                </a:tc>
                <a:tc hMerge="1" vMerge="1">
                  <a:txBody>
                    <a:bodyPr/>
                    <a:lstStyle/>
                    <a:p>
                      <a:endParaRPr lang="en-GB"/>
                    </a:p>
                  </a:txBody>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400" b="0" i="0" u="none" strike="noStrike" cap="none" normalizeH="0" baseline="0">
                        <a:ln>
                          <a:noFill/>
                        </a:ln>
                        <a:solidFill>
                          <a:schemeClr val="tx1"/>
                        </a:solidFill>
                        <a:effectLst/>
                        <a:latin typeface="Arial" pitchFamily="34" charset="0"/>
                      </a:endParaRPr>
                    </a:p>
                  </a:txBody>
                  <a:tcPr marL="83285" marR="83285"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pitchFamily="34" charset="0"/>
                      </a:endParaRPr>
                    </a:p>
                  </a:txBody>
                  <a:tcPr marL="83285" marR="83285"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gridSpan="2">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hu-HU" sz="1400" b="0" i="0" u="none" strike="noStrike" cap="none" normalizeH="0" baseline="0" dirty="0" err="1">
                          <a:ln>
                            <a:noFill/>
                          </a:ln>
                          <a:solidFill>
                            <a:schemeClr val="tx1"/>
                          </a:solidFill>
                          <a:effectLst/>
                          <a:latin typeface="Arial" pitchFamily="34" charset="0"/>
                        </a:rPr>
                        <a:t>Regularisation</a:t>
                      </a:r>
                      <a:endParaRPr kumimoji="0" lang="hu-HU" sz="1400"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hu-HU" sz="1400"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hu-HU" sz="1400" b="0" i="0" u="none" strike="noStrike" cap="none" normalizeH="0" baseline="0" dirty="0" err="1">
                          <a:ln>
                            <a:noFill/>
                          </a:ln>
                          <a:solidFill>
                            <a:schemeClr val="tx1"/>
                          </a:solidFill>
                          <a:effectLst/>
                          <a:latin typeface="Arial" pitchFamily="34" charset="0"/>
                        </a:rPr>
                        <a:t>Victims</a:t>
                      </a:r>
                      <a:r>
                        <a:rPr kumimoji="0" lang="hu-HU" sz="1400" b="0" i="0" u="none" strike="noStrike" cap="none" normalizeH="0" baseline="0" dirty="0">
                          <a:ln>
                            <a:noFill/>
                          </a:ln>
                          <a:solidFill>
                            <a:schemeClr val="tx1"/>
                          </a:solidFill>
                          <a:effectLst/>
                          <a:latin typeface="Arial" pitchFamily="34" charset="0"/>
                        </a:rPr>
                        <a:t> of </a:t>
                      </a:r>
                      <a:r>
                        <a:rPr kumimoji="0" lang="hu-HU" sz="1400" b="0" i="0" u="none" strike="noStrike" cap="none" normalizeH="0" baseline="0" dirty="0" err="1">
                          <a:ln>
                            <a:noFill/>
                          </a:ln>
                          <a:solidFill>
                            <a:schemeClr val="tx1"/>
                          </a:solidFill>
                          <a:effectLst/>
                          <a:latin typeface="Arial" pitchFamily="34" charset="0"/>
                        </a:rPr>
                        <a:t>trafficking</a:t>
                      </a:r>
                      <a:endParaRPr kumimoji="0" lang="en-US" sz="1400" b="0" i="0" u="none" strike="noStrike" cap="none" normalizeH="0" baseline="0" dirty="0">
                        <a:ln>
                          <a:noFill/>
                        </a:ln>
                        <a:solidFill>
                          <a:schemeClr val="tx1"/>
                        </a:solidFill>
                        <a:effectLst/>
                        <a:latin typeface="Arial" pitchFamily="34" charset="0"/>
                      </a:endParaRPr>
                    </a:p>
                  </a:txBody>
                  <a:tcPr marL="83285" marR="83285"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hMerge="1">
                  <a:txBody>
                    <a:bodyPr/>
                    <a:lstStyle/>
                    <a:p>
                      <a:endParaRPr lang="en-GB"/>
                    </a:p>
                  </a:txBody>
                  <a:tcPr/>
                </a:tc>
                <a:tc gridSpan="2">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hu-HU" sz="1400" b="0" i="0" u="none" strike="noStrike" cap="none" normalizeH="0" baseline="0">
                          <a:ln>
                            <a:noFill/>
                          </a:ln>
                          <a:solidFill>
                            <a:schemeClr val="tx1"/>
                          </a:solidFill>
                          <a:effectLst/>
                          <a:latin typeface="Arial" pitchFamily="34" charset="0"/>
                        </a:rPr>
                        <a:t>Those to be removed or already removed</a:t>
                      </a:r>
                      <a:endParaRPr kumimoji="0" lang="en-US" sz="1400" b="0" i="0" u="none" strike="noStrike" cap="none" normalizeH="0" baseline="0">
                        <a:ln>
                          <a:noFill/>
                        </a:ln>
                        <a:solidFill>
                          <a:schemeClr val="tx1"/>
                        </a:solidFill>
                        <a:effectLst/>
                        <a:latin typeface="Arial" pitchFamily="34" charset="0"/>
                      </a:endParaRPr>
                    </a:p>
                  </a:txBody>
                  <a:tcPr marL="83285" marR="83285"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hMerge="1">
                  <a:txBody>
                    <a:bodyPr/>
                    <a:lstStyle/>
                    <a:p>
                      <a:endParaRPr lang="en-GB"/>
                    </a:p>
                  </a:txBody>
                  <a:tcPr/>
                </a:tc>
                <a:extLst>
                  <a:ext uri="{0D108BD9-81ED-4DB2-BD59-A6C34878D82A}">
                    <a16:rowId xmlns:a16="http://schemas.microsoft.com/office/drawing/2014/main" xmlns="" val="10004"/>
                  </a:ext>
                </a:extLst>
              </a:tr>
            </a:tbl>
          </a:graphicData>
        </a:graphic>
      </p:graphicFrame>
      <p:sp>
        <p:nvSpPr>
          <p:cNvPr id="15404" name="Line 44"/>
          <p:cNvSpPr>
            <a:spLocks noChangeShapeType="1"/>
          </p:cNvSpPr>
          <p:nvPr/>
        </p:nvSpPr>
        <p:spPr bwMode="auto">
          <a:xfrm>
            <a:off x="2500313" y="1714500"/>
            <a:ext cx="287337" cy="0"/>
          </a:xfrm>
          <a:prstGeom prst="line">
            <a:avLst/>
          </a:prstGeom>
          <a:noFill/>
          <a:ln w="9525">
            <a:solidFill>
              <a:schemeClr val="tx1"/>
            </a:solidFill>
            <a:round/>
            <a:headEnd/>
            <a:tailEnd type="triangle" w="med" len="med"/>
          </a:ln>
        </p:spPr>
        <p:txBody>
          <a:bodyPr lIns="90000" tIns="46800" rIns="90000" bIns="46800">
            <a:spAutoFit/>
          </a:bodyPr>
          <a:lstStyle/>
          <a:p>
            <a:endParaRPr lang="hu-HU"/>
          </a:p>
        </p:txBody>
      </p:sp>
      <p:sp>
        <p:nvSpPr>
          <p:cNvPr id="15405" name="Line 45"/>
          <p:cNvSpPr>
            <a:spLocks noChangeShapeType="1"/>
          </p:cNvSpPr>
          <p:nvPr/>
        </p:nvSpPr>
        <p:spPr bwMode="auto">
          <a:xfrm>
            <a:off x="785813" y="2000250"/>
            <a:ext cx="0" cy="217488"/>
          </a:xfrm>
          <a:prstGeom prst="line">
            <a:avLst/>
          </a:prstGeom>
          <a:noFill/>
          <a:ln w="9525">
            <a:solidFill>
              <a:schemeClr val="tx1"/>
            </a:solidFill>
            <a:round/>
            <a:headEnd/>
            <a:tailEnd type="triangle" w="med" len="med"/>
          </a:ln>
        </p:spPr>
        <p:txBody>
          <a:bodyPr lIns="90000" tIns="46800" rIns="90000" bIns="46800">
            <a:spAutoFit/>
          </a:bodyPr>
          <a:lstStyle/>
          <a:p>
            <a:endParaRPr lang="hu-HU"/>
          </a:p>
        </p:txBody>
      </p:sp>
    </p:spTree>
    <p:extLst>
      <p:ext uri="{BB962C8B-B14F-4D97-AF65-F5344CB8AC3E}">
        <p14:creationId xmlns:p14="http://schemas.microsoft.com/office/powerpoint/2010/main" val="11508545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6" name="Rectangle 2"/>
          <p:cNvSpPr>
            <a:spLocks noGrp="1" noChangeArrowheads="1"/>
          </p:cNvSpPr>
          <p:nvPr>
            <p:ph type="title"/>
          </p:nvPr>
        </p:nvSpPr>
        <p:spPr>
          <a:xfrm>
            <a:off x="685800" y="1357313"/>
            <a:ext cx="7772400" cy="2857500"/>
          </a:xfrm>
        </p:spPr>
        <p:txBody>
          <a:bodyPr/>
          <a:lstStyle/>
          <a:p>
            <a:pPr>
              <a:defRPr/>
            </a:pPr>
            <a:r>
              <a:rPr lang="hu-HU" b="0" noProof="0">
                <a:effectLst/>
                <a:latin typeface="+mj-lt"/>
              </a:rPr>
              <a:t>Visas,</a:t>
            </a:r>
            <a:br>
              <a:rPr lang="hu-HU" b="0" noProof="0">
                <a:effectLst/>
                <a:latin typeface="+mj-lt"/>
              </a:rPr>
            </a:br>
            <a:r>
              <a:rPr lang="hu-HU" b="0" noProof="0">
                <a:effectLst/>
                <a:latin typeface="+mj-lt"/>
              </a:rPr>
              <a:t> borders, border guards,</a:t>
            </a:r>
            <a:br>
              <a:rPr lang="hu-HU" b="0" noProof="0">
                <a:effectLst/>
                <a:latin typeface="+mj-lt"/>
              </a:rPr>
            </a:br>
            <a:r>
              <a:rPr lang="hu-HU" b="0" noProof="0">
                <a:effectLst/>
                <a:latin typeface="+mj-lt"/>
              </a:rPr>
              <a:t> schengen entry, </a:t>
            </a:r>
            <a:br>
              <a:rPr lang="hu-HU" b="0" noProof="0">
                <a:effectLst/>
                <a:latin typeface="+mj-lt"/>
              </a:rPr>
            </a:br>
            <a:r>
              <a:rPr lang="hu-HU" b="0" noProof="0">
                <a:effectLst/>
                <a:latin typeface="+mj-lt"/>
              </a:rPr>
              <a:t>restoration of internal border controls</a:t>
            </a:r>
            <a:endParaRPr lang="en-GB" sz="2400" b="0" noProof="0" dirty="0">
              <a:effectLst/>
              <a:latin typeface="+mj-lt"/>
            </a:endParaRPr>
          </a:p>
        </p:txBody>
      </p:sp>
    </p:spTree>
    <p:extLst>
      <p:ext uri="{BB962C8B-B14F-4D97-AF65-F5344CB8AC3E}">
        <p14:creationId xmlns:p14="http://schemas.microsoft.com/office/powerpoint/2010/main" val="2601363313"/>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BAEDAE33-6623-4EF2-8BB8-FA1D283C03CB}"/>
              </a:ext>
            </a:extLst>
          </p:cNvPr>
          <p:cNvSpPr>
            <a:spLocks noGrp="1"/>
          </p:cNvSpPr>
          <p:nvPr>
            <p:ph type="title"/>
          </p:nvPr>
        </p:nvSpPr>
        <p:spPr/>
        <p:txBody>
          <a:bodyPr/>
          <a:lstStyle/>
          <a:p>
            <a:r>
              <a:rPr lang="hu-HU"/>
              <a:t>External Borders</a:t>
            </a:r>
            <a:endParaRPr lang="en-GB"/>
          </a:p>
        </p:txBody>
      </p:sp>
      <p:sp>
        <p:nvSpPr>
          <p:cNvPr id="3" name="Tartalom helye 2">
            <a:extLst>
              <a:ext uri="{FF2B5EF4-FFF2-40B4-BE49-F238E27FC236}">
                <a16:creationId xmlns:a16="http://schemas.microsoft.com/office/drawing/2014/main" xmlns="" id="{77F3FEDB-896B-477E-ADED-88E0D9C6099D}"/>
              </a:ext>
            </a:extLst>
          </p:cNvPr>
          <p:cNvSpPr>
            <a:spLocks noGrp="1"/>
          </p:cNvSpPr>
          <p:nvPr>
            <p:ph idx="1"/>
          </p:nvPr>
        </p:nvSpPr>
        <p:spPr/>
        <p:txBody>
          <a:bodyPr>
            <a:normAutofit fontScale="92500" lnSpcReduction="10000"/>
          </a:bodyPr>
          <a:lstStyle/>
          <a:p>
            <a:r>
              <a:rPr lang="hu-HU"/>
              <a:t>The virtualisation and delocalisation of the border</a:t>
            </a:r>
          </a:p>
          <a:p>
            <a:r>
              <a:rPr lang="hu-HU"/>
              <a:t>	- Visa policy</a:t>
            </a:r>
          </a:p>
          <a:p>
            <a:r>
              <a:rPr lang="hu-HU"/>
              <a:t>	- Liaison persons in third countries, capacity building, info sharing, direct assistance (Libya, e.g.!)</a:t>
            </a:r>
          </a:p>
          <a:p>
            <a:r>
              <a:rPr lang="hu-HU"/>
              <a:t>	- Carrier sanctions</a:t>
            </a:r>
          </a:p>
          <a:p>
            <a:r>
              <a:rPr lang="hu-HU"/>
              <a:t>	- Interception on high seas</a:t>
            </a:r>
          </a:p>
          <a:p>
            <a:r>
              <a:rPr lang="hu-HU"/>
              <a:t>	- Border management</a:t>
            </a:r>
          </a:p>
          <a:p>
            <a:r>
              <a:rPr lang="hu-HU"/>
              <a:t>		 - control at entry points, </a:t>
            </a:r>
          </a:p>
          <a:p>
            <a:r>
              <a:rPr lang="hu-HU"/>
              <a:t>		- surveillance between them  -  fences!</a:t>
            </a:r>
          </a:p>
          <a:p>
            <a:r>
              <a:rPr lang="hu-HU"/>
              <a:t>	- In-country controls for immigration purposes</a:t>
            </a:r>
          </a:p>
          <a:p>
            <a:r>
              <a:rPr lang="hu-HU"/>
              <a:t>			</a:t>
            </a:r>
          </a:p>
          <a:p>
            <a:r>
              <a:rPr lang="hu-HU"/>
              <a:t>			The dialectic of the restoration of internal border controls under the Schengen Border Core – internal becomes external</a:t>
            </a:r>
          </a:p>
          <a:p>
            <a:r>
              <a:rPr lang="hu-HU"/>
              <a:t>	</a:t>
            </a:r>
            <a:endParaRPr lang="en-GB"/>
          </a:p>
        </p:txBody>
      </p:sp>
      <p:sp>
        <p:nvSpPr>
          <p:cNvPr id="4" name="Dátum helye 3">
            <a:extLst>
              <a:ext uri="{FF2B5EF4-FFF2-40B4-BE49-F238E27FC236}">
                <a16:creationId xmlns:a16="http://schemas.microsoft.com/office/drawing/2014/main" xmlns="" id="{A501E49C-13EC-4588-84A0-06AFF4C59AFD}"/>
              </a:ext>
            </a:extLst>
          </p:cNvPr>
          <p:cNvSpPr>
            <a:spLocks noGrp="1"/>
          </p:cNvSpPr>
          <p:nvPr>
            <p:ph type="dt" sz="half" idx="2"/>
          </p:nvPr>
        </p:nvSpPr>
        <p:spPr/>
        <p:txBody>
          <a:bodyPr/>
          <a:lstStyle/>
          <a:p>
            <a:pPr>
              <a:defRPr/>
            </a:pPr>
            <a:r>
              <a:rPr lang="hu-HU"/>
              <a:t>Presentation by Boldizsár Nagy</a:t>
            </a:r>
            <a:endParaRPr lang="en-GB"/>
          </a:p>
        </p:txBody>
      </p:sp>
    </p:spTree>
    <p:extLst>
      <p:ext uri="{BB962C8B-B14F-4D97-AF65-F5344CB8AC3E}">
        <p14:creationId xmlns:p14="http://schemas.microsoft.com/office/powerpoint/2010/main" val="1922236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EFF34F00-CFC5-4949-9067-3EE30B188E6D}"/>
              </a:ext>
            </a:extLst>
          </p:cNvPr>
          <p:cNvSpPr>
            <a:spLocks noGrp="1"/>
          </p:cNvSpPr>
          <p:nvPr>
            <p:ph type="title"/>
          </p:nvPr>
        </p:nvSpPr>
        <p:spPr/>
        <p:txBody>
          <a:bodyPr/>
          <a:lstStyle/>
          <a:p>
            <a:r>
              <a:rPr lang="hu-HU"/>
              <a:t>Visa policy</a:t>
            </a:r>
            <a:endParaRPr lang="en-GB"/>
          </a:p>
        </p:txBody>
      </p:sp>
      <p:sp>
        <p:nvSpPr>
          <p:cNvPr id="3" name="Tartalom helye 2">
            <a:extLst>
              <a:ext uri="{FF2B5EF4-FFF2-40B4-BE49-F238E27FC236}">
                <a16:creationId xmlns:a16="http://schemas.microsoft.com/office/drawing/2014/main" xmlns="" id="{F504A594-FB95-426C-B720-668FFC3477F3}"/>
              </a:ext>
            </a:extLst>
          </p:cNvPr>
          <p:cNvSpPr>
            <a:spLocks noGrp="1"/>
          </p:cNvSpPr>
          <p:nvPr>
            <p:ph idx="1"/>
          </p:nvPr>
        </p:nvSpPr>
        <p:spPr/>
        <p:txBody>
          <a:bodyPr>
            <a:normAutofit lnSpcReduction="10000"/>
          </a:bodyPr>
          <a:lstStyle/>
          <a:p>
            <a:r>
              <a:rPr lang="en-US"/>
              <a:t>COUNCIL REGULATION (EC) No 539/2001</a:t>
            </a:r>
            <a:r>
              <a:rPr lang="hu-HU"/>
              <a:t> visa list (consolidated in 2017)</a:t>
            </a:r>
          </a:p>
          <a:p>
            <a:r>
              <a:rPr lang="hu-HU"/>
              <a:t>Determining thrid country nationals who need a visa to cross the external border.</a:t>
            </a:r>
          </a:p>
          <a:p>
            <a:endParaRPr lang="hu-HU"/>
          </a:p>
          <a:p>
            <a:r>
              <a:rPr lang="hu-HU">
                <a:solidFill>
                  <a:srgbClr val="C00000"/>
                </a:solidFill>
              </a:rPr>
              <a:t>Immoral</a:t>
            </a:r>
            <a:r>
              <a:rPr lang="hu-HU"/>
              <a:t>  -  Visas are collective stigmas / prevents asylum seeekrs from arriving</a:t>
            </a:r>
          </a:p>
          <a:p>
            <a:r>
              <a:rPr lang="hu-HU">
                <a:solidFill>
                  <a:srgbClr val="C00000"/>
                </a:solidFill>
              </a:rPr>
              <a:t>Ineffective</a:t>
            </a:r>
            <a:r>
              <a:rPr lang="hu-HU"/>
              <a:t> – No serious threat may be discovered with the help of a mere questionnaire. (Now, ohoto and fingerprint may be more helpful)</a:t>
            </a:r>
          </a:p>
          <a:p>
            <a:r>
              <a:rPr lang="hu-HU">
                <a:solidFill>
                  <a:srgbClr val="C00000"/>
                </a:solidFill>
              </a:rPr>
              <a:t>Obstacle</a:t>
            </a:r>
            <a:r>
              <a:rPr lang="hu-HU"/>
              <a:t> – hinders the economy and cheap travel by making voyage  cumbersome  and expensive</a:t>
            </a:r>
          </a:p>
          <a:p>
            <a:r>
              <a:rPr lang="hu-HU"/>
              <a:t>			But: </a:t>
            </a:r>
            <a:r>
              <a:rPr lang="hu-HU">
                <a:solidFill>
                  <a:srgbClr val="C00000"/>
                </a:solidFill>
              </a:rPr>
              <a:t>one Schengen </a:t>
            </a:r>
            <a:r>
              <a:rPr lang="hu-HU"/>
              <a:t>visa valid in </a:t>
            </a:r>
            <a:r>
              <a:rPr lang="hu-HU">
                <a:solidFill>
                  <a:srgbClr val="C00000"/>
                </a:solidFill>
              </a:rPr>
              <a:t>26 countries </a:t>
            </a:r>
            <a:r>
              <a:rPr lang="hu-HU"/>
              <a:t/>
            </a:r>
            <a:br>
              <a:rPr lang="hu-HU"/>
            </a:br>
            <a:r>
              <a:rPr lang="hu-HU"/>
              <a:t/>
            </a:r>
            <a:br>
              <a:rPr lang="hu-HU"/>
            </a:br>
            <a:r>
              <a:rPr lang="hu-HU"/>
              <a:t>Border control could be used to screen out the unwanted.</a:t>
            </a:r>
          </a:p>
          <a:p>
            <a:endParaRPr lang="en-GB"/>
          </a:p>
        </p:txBody>
      </p:sp>
      <p:sp>
        <p:nvSpPr>
          <p:cNvPr id="4" name="Dátum helye 3">
            <a:extLst>
              <a:ext uri="{FF2B5EF4-FFF2-40B4-BE49-F238E27FC236}">
                <a16:creationId xmlns:a16="http://schemas.microsoft.com/office/drawing/2014/main" xmlns="" id="{A09A894D-2397-49BF-953C-2E97D17A584F}"/>
              </a:ext>
            </a:extLst>
          </p:cNvPr>
          <p:cNvSpPr>
            <a:spLocks noGrp="1"/>
          </p:cNvSpPr>
          <p:nvPr>
            <p:ph type="dt" sz="half" idx="2"/>
          </p:nvPr>
        </p:nvSpPr>
        <p:spPr/>
        <p:txBody>
          <a:bodyPr/>
          <a:lstStyle/>
          <a:p>
            <a:pPr>
              <a:defRPr/>
            </a:pPr>
            <a:r>
              <a:rPr lang="hu-HU"/>
              <a:t>Presentation by Boldizsár Nagy</a:t>
            </a:r>
            <a:endParaRPr lang="en-GB"/>
          </a:p>
        </p:txBody>
      </p:sp>
    </p:spTree>
    <p:extLst>
      <p:ext uri="{BB962C8B-B14F-4D97-AF65-F5344CB8AC3E}">
        <p14:creationId xmlns:p14="http://schemas.microsoft.com/office/powerpoint/2010/main" val="3034713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B72A3FD0-DE43-4755-AC79-E97CD3724501}"/>
              </a:ext>
            </a:extLst>
          </p:cNvPr>
          <p:cNvSpPr>
            <a:spLocks noGrp="1"/>
          </p:cNvSpPr>
          <p:nvPr>
            <p:ph type="title"/>
          </p:nvPr>
        </p:nvSpPr>
        <p:spPr/>
        <p:txBody>
          <a:bodyPr/>
          <a:lstStyle/>
          <a:p>
            <a:r>
              <a:rPr lang="hu-HU" sz="2400"/>
              <a:t>Border management  - Schengen Borders Code</a:t>
            </a:r>
            <a:endParaRPr lang="en-GB" sz="2400"/>
          </a:p>
        </p:txBody>
      </p:sp>
      <p:sp>
        <p:nvSpPr>
          <p:cNvPr id="3" name="Tartalom helye 2">
            <a:extLst>
              <a:ext uri="{FF2B5EF4-FFF2-40B4-BE49-F238E27FC236}">
                <a16:creationId xmlns:a16="http://schemas.microsoft.com/office/drawing/2014/main" xmlns="" id="{4B83EBC5-960F-4431-8866-B3E401883CE1}"/>
              </a:ext>
            </a:extLst>
          </p:cNvPr>
          <p:cNvSpPr>
            <a:spLocks noGrp="1"/>
          </p:cNvSpPr>
          <p:nvPr>
            <p:ph idx="1"/>
          </p:nvPr>
        </p:nvSpPr>
        <p:spPr>
          <a:xfrm>
            <a:off x="457200" y="857232"/>
            <a:ext cx="8229600" cy="5668112"/>
          </a:xfrm>
        </p:spPr>
        <p:txBody>
          <a:bodyPr>
            <a:normAutofit lnSpcReduction="10000"/>
          </a:bodyPr>
          <a:lstStyle/>
          <a:p>
            <a:pPr>
              <a:lnSpc>
                <a:spcPct val="150000"/>
              </a:lnSpc>
            </a:pPr>
            <a:r>
              <a:rPr lang="hu-HU">
                <a:solidFill>
                  <a:srgbClr val="C00000"/>
                </a:solidFill>
              </a:rPr>
              <a:t>Schengen Borders Code </a:t>
            </a:r>
            <a:r>
              <a:rPr lang="hu-HU"/>
              <a:t>(</a:t>
            </a:r>
            <a:r>
              <a:rPr lang="en-US"/>
              <a:t>Regulation (EU) 2016/399</a:t>
            </a:r>
            <a:r>
              <a:rPr lang="hu-HU"/>
              <a:t>)</a:t>
            </a:r>
          </a:p>
          <a:p>
            <a:pPr>
              <a:lnSpc>
                <a:spcPct val="150000"/>
              </a:lnSpc>
            </a:pPr>
            <a:r>
              <a:rPr lang="hu-HU"/>
              <a:t>	In essence: </a:t>
            </a:r>
          </a:p>
          <a:p>
            <a:pPr>
              <a:lnSpc>
                <a:spcPct val="150000"/>
              </a:lnSpc>
              <a:buFont typeface="Arial" panose="020B0604020202020204" pitchFamily="34" charset="0"/>
              <a:buChar char="•"/>
            </a:pPr>
            <a:r>
              <a:rPr lang="hu-HU"/>
              <a:t>Codifies Schengen: </a:t>
            </a:r>
            <a:r>
              <a:rPr lang="hu-HU">
                <a:solidFill>
                  <a:srgbClr val="C00000"/>
                </a:solidFill>
              </a:rPr>
              <a:t>abolition of internal border </a:t>
            </a:r>
            <a:r>
              <a:rPr lang="hu-HU"/>
              <a:t>controls 	(and  rules on </a:t>
            </a:r>
            <a:r>
              <a:rPr lang="hu-HU">
                <a:solidFill>
                  <a:srgbClr val="C00000"/>
                </a:solidFill>
              </a:rPr>
              <a:t>temporary reinstallation </a:t>
            </a:r>
            <a:r>
              <a:rPr lang="hu-HU"/>
              <a:t>as  amended in 2017</a:t>
            </a:r>
            <a:br>
              <a:rPr lang="hu-HU"/>
            </a:br>
            <a:r>
              <a:rPr lang="hu-HU"/>
              <a:t> (Articles 25 – 35)</a:t>
            </a:r>
          </a:p>
          <a:p>
            <a:pPr>
              <a:lnSpc>
                <a:spcPct val="150000"/>
              </a:lnSpc>
              <a:buFont typeface="Arial" panose="020B0604020202020204" pitchFamily="34" charset="0"/>
              <a:buChar char="•"/>
            </a:pPr>
            <a:r>
              <a:rPr lang="hu-HU"/>
              <a:t> Determines </a:t>
            </a:r>
            <a:r>
              <a:rPr lang="hu-HU">
                <a:solidFill>
                  <a:srgbClr val="C00000"/>
                </a:solidFill>
              </a:rPr>
              <a:t>conditions for entry</a:t>
            </a:r>
            <a:r>
              <a:rPr lang="hu-HU"/>
              <a:t> of persons </a:t>
            </a:r>
          </a:p>
          <a:p>
            <a:pPr>
              <a:lnSpc>
                <a:spcPct val="150000"/>
              </a:lnSpc>
              <a:buFont typeface="Arial" panose="020B0604020202020204" pitchFamily="34" charset="0"/>
              <a:buChar char="•"/>
            </a:pPr>
            <a:r>
              <a:rPr lang="hu-HU"/>
              <a:t>Regulates </a:t>
            </a:r>
            <a:r>
              <a:rPr lang="hu-HU">
                <a:solidFill>
                  <a:srgbClr val="C00000"/>
                </a:solidFill>
              </a:rPr>
              <a:t>checks</a:t>
            </a:r>
            <a:r>
              <a:rPr lang="hu-HU"/>
              <a:t> at border crossings, </a:t>
            </a:r>
            <a:r>
              <a:rPr lang="hu-HU">
                <a:solidFill>
                  <a:srgbClr val="C00000"/>
                </a:solidFill>
              </a:rPr>
              <a:t>surveillance</a:t>
            </a:r>
            <a:r>
              <a:rPr lang="hu-HU"/>
              <a:t> between border crosing points</a:t>
            </a:r>
          </a:p>
          <a:p>
            <a:pPr marL="457200" lvl="1" indent="0">
              <a:lnSpc>
                <a:spcPct val="150000"/>
              </a:lnSpc>
            </a:pPr>
            <a:r>
              <a:rPr lang="hu-HU"/>
              <a:t>(In harmony with the Visa list regulation,  the Visa code and SIS, Interpol, national data bases)</a:t>
            </a:r>
          </a:p>
        </p:txBody>
      </p:sp>
      <p:sp>
        <p:nvSpPr>
          <p:cNvPr id="4" name="Dátum helye 3">
            <a:extLst>
              <a:ext uri="{FF2B5EF4-FFF2-40B4-BE49-F238E27FC236}">
                <a16:creationId xmlns:a16="http://schemas.microsoft.com/office/drawing/2014/main" xmlns="" id="{FD09A321-7E80-43FA-935A-42776CD620BE}"/>
              </a:ext>
            </a:extLst>
          </p:cNvPr>
          <p:cNvSpPr>
            <a:spLocks noGrp="1"/>
          </p:cNvSpPr>
          <p:nvPr>
            <p:ph type="dt" sz="half" idx="2"/>
          </p:nvPr>
        </p:nvSpPr>
        <p:spPr/>
        <p:txBody>
          <a:bodyPr/>
          <a:lstStyle/>
          <a:p>
            <a:pPr>
              <a:defRPr/>
            </a:pPr>
            <a:r>
              <a:rPr lang="hu-HU"/>
              <a:t>Presentation by Boldizsár Nagy</a:t>
            </a:r>
            <a:endParaRPr lang="en-GB"/>
          </a:p>
        </p:txBody>
      </p:sp>
    </p:spTree>
    <p:extLst>
      <p:ext uri="{BB962C8B-B14F-4D97-AF65-F5344CB8AC3E}">
        <p14:creationId xmlns:p14="http://schemas.microsoft.com/office/powerpoint/2010/main" val="33662575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9272F933-7A19-49F0-84C7-61D32BD2D491}"/>
              </a:ext>
            </a:extLst>
          </p:cNvPr>
          <p:cNvSpPr>
            <a:spLocks noGrp="1"/>
          </p:cNvSpPr>
          <p:nvPr>
            <p:ph type="title"/>
          </p:nvPr>
        </p:nvSpPr>
        <p:spPr/>
        <p:txBody>
          <a:bodyPr/>
          <a:lstStyle/>
          <a:p>
            <a:r>
              <a:rPr lang="hu-HU"/>
              <a:t>Border mamnegment - EBCG</a:t>
            </a:r>
            <a:endParaRPr lang="en-GB"/>
          </a:p>
        </p:txBody>
      </p:sp>
      <p:sp>
        <p:nvSpPr>
          <p:cNvPr id="3" name="Tartalom helye 2">
            <a:extLst>
              <a:ext uri="{FF2B5EF4-FFF2-40B4-BE49-F238E27FC236}">
                <a16:creationId xmlns:a16="http://schemas.microsoft.com/office/drawing/2014/main" xmlns="" id="{5E8034BF-7439-4325-9908-F0AE7321B830}"/>
              </a:ext>
            </a:extLst>
          </p:cNvPr>
          <p:cNvSpPr>
            <a:spLocks noGrp="1"/>
          </p:cNvSpPr>
          <p:nvPr>
            <p:ph idx="1"/>
          </p:nvPr>
        </p:nvSpPr>
        <p:spPr/>
        <p:txBody>
          <a:bodyPr/>
          <a:lstStyle/>
          <a:p>
            <a:pPr marL="57150" indent="0"/>
            <a:r>
              <a:rPr lang="hu-HU">
                <a:solidFill>
                  <a:srgbClr val="C00000"/>
                </a:solidFill>
              </a:rPr>
              <a:t>European Border and Coast Guard</a:t>
            </a:r>
            <a:r>
              <a:rPr lang="hu-HU"/>
              <a:t> regulation (Earlier „Frontex”). Regulation  2016/1624/EU)</a:t>
            </a:r>
          </a:p>
          <a:p>
            <a:pPr marL="400050">
              <a:buFont typeface="Arial" panose="020B0604020202020204" pitchFamily="34" charset="0"/>
              <a:buChar char="•"/>
            </a:pPr>
            <a:r>
              <a:rPr lang="hu-HU"/>
              <a:t>Implements the Schengen Border Code</a:t>
            </a:r>
          </a:p>
          <a:p>
            <a:pPr marL="400050">
              <a:buFont typeface="Arial" panose="020B0604020202020204" pitchFamily="34" charset="0"/>
              <a:buChar char="•"/>
            </a:pPr>
            <a:r>
              <a:rPr lang="hu-HU"/>
              <a:t>EBCD = </a:t>
            </a:r>
            <a:r>
              <a:rPr lang="hu-HU">
                <a:solidFill>
                  <a:srgbClr val="C00000"/>
                </a:solidFill>
              </a:rPr>
              <a:t>EBCD Agency (EU) +  National authorities  </a:t>
            </a:r>
          </a:p>
          <a:p>
            <a:pPr>
              <a:buFont typeface="Arial" panose="020B0604020202020204" pitchFamily="34" charset="0"/>
              <a:buChar char="•"/>
            </a:pPr>
            <a:r>
              <a:rPr lang="en-US"/>
              <a:t>Risk analysis -Joint operations - Rapid response - Research - Training</a:t>
            </a:r>
            <a:r>
              <a:rPr lang="hu-HU"/>
              <a:t>- Joint </a:t>
            </a:r>
            <a:r>
              <a:rPr lang="en-US"/>
              <a:t>returns - Information-sharing </a:t>
            </a:r>
            <a:endParaRPr lang="hu-HU"/>
          </a:p>
          <a:p>
            <a:pPr>
              <a:buFont typeface="Arial" panose="020B0604020202020204" pitchFamily="34" charset="0"/>
              <a:buChar char="•"/>
            </a:pPr>
            <a:r>
              <a:rPr lang="hu-HU">
                <a:solidFill>
                  <a:srgbClr val="C00000"/>
                </a:solidFill>
              </a:rPr>
              <a:t>Specific intervention </a:t>
            </a:r>
            <a:r>
              <a:rPr lang="hu-HU"/>
              <a:t>(Arts 13, 19): management board  prescribes </a:t>
            </a:r>
            <a:r>
              <a:rPr lang="hu-HU">
                <a:solidFill>
                  <a:srgbClr val="C00000"/>
                </a:solidFill>
              </a:rPr>
              <a:t>compulsory measures </a:t>
            </a:r>
            <a:r>
              <a:rPr lang="hu-HU"/>
              <a:t>– if MS does not act:  Council decides measures, including </a:t>
            </a:r>
            <a:r>
              <a:rPr lang="hu-HU">
                <a:solidFill>
                  <a:srgbClr val="C00000"/>
                </a:solidFill>
              </a:rPr>
              <a:t>deploying border guard teams</a:t>
            </a:r>
            <a:r>
              <a:rPr lang="hu-HU"/>
              <a:t>. </a:t>
            </a:r>
            <a:r>
              <a:rPr lang="hu-HU">
                <a:solidFill>
                  <a:srgbClr val="C00000"/>
                </a:solidFill>
              </a:rPr>
              <a:t>MS must cooperate </a:t>
            </a:r>
            <a:r>
              <a:rPr lang="hu-HU"/>
              <a:t>– </a:t>
            </a:r>
            <a:r>
              <a:rPr lang="hu-HU">
                <a:solidFill>
                  <a:srgbClr val="C00000"/>
                </a:solidFill>
              </a:rPr>
              <a:t>if not restoration of boder control </a:t>
            </a:r>
            <a:r>
              <a:rPr lang="hu-HU"/>
              <a:t>restored </a:t>
            </a:r>
            <a:r>
              <a:rPr lang="hu-HU">
                <a:solidFill>
                  <a:srgbClr val="C00000"/>
                </a:solidFill>
              </a:rPr>
              <a:t>against i</a:t>
            </a:r>
            <a:r>
              <a:rPr lang="hu-HU"/>
              <a:t>t at the internal border  according to the Schengen Border Code</a:t>
            </a:r>
            <a:endParaRPr lang="en-GB" sz="2000"/>
          </a:p>
          <a:p>
            <a:endParaRPr lang="en-GB"/>
          </a:p>
        </p:txBody>
      </p:sp>
      <p:sp>
        <p:nvSpPr>
          <p:cNvPr id="4" name="Dátum helye 3">
            <a:extLst>
              <a:ext uri="{FF2B5EF4-FFF2-40B4-BE49-F238E27FC236}">
                <a16:creationId xmlns:a16="http://schemas.microsoft.com/office/drawing/2014/main" xmlns="" id="{5E90BE6E-1837-4A11-B259-B61130786CF4}"/>
              </a:ext>
            </a:extLst>
          </p:cNvPr>
          <p:cNvSpPr>
            <a:spLocks noGrp="1"/>
          </p:cNvSpPr>
          <p:nvPr>
            <p:ph type="dt" sz="half" idx="2"/>
          </p:nvPr>
        </p:nvSpPr>
        <p:spPr/>
        <p:txBody>
          <a:bodyPr/>
          <a:lstStyle/>
          <a:p>
            <a:pPr>
              <a:defRPr/>
            </a:pPr>
            <a:r>
              <a:rPr lang="hu-HU"/>
              <a:t>Presentation by Boldizsár Nagy</a:t>
            </a:r>
            <a:endParaRPr lang="en-GB"/>
          </a:p>
        </p:txBody>
      </p:sp>
    </p:spTree>
    <p:extLst>
      <p:ext uri="{BB962C8B-B14F-4D97-AF65-F5344CB8AC3E}">
        <p14:creationId xmlns:p14="http://schemas.microsoft.com/office/powerpoint/2010/main" val="42293397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a:extLst>
              <a:ext uri="{FF2B5EF4-FFF2-40B4-BE49-F238E27FC236}">
                <a16:creationId xmlns:a16="http://schemas.microsoft.com/office/drawing/2014/main" xmlns="" id="{44B905D9-2299-42EC-80F5-41A077F245CB}"/>
              </a:ext>
            </a:extLst>
          </p:cNvPr>
          <p:cNvSpPr>
            <a:spLocks noGrp="1"/>
          </p:cNvSpPr>
          <p:nvPr>
            <p:ph type="title"/>
          </p:nvPr>
        </p:nvSpPr>
        <p:spPr/>
        <p:txBody>
          <a:bodyPr/>
          <a:lstStyle/>
          <a:p>
            <a:r>
              <a:rPr lang="hu-HU"/>
              <a:t>The cost of „non-Schengen”</a:t>
            </a:r>
            <a:endParaRPr lang="en-GB"/>
          </a:p>
        </p:txBody>
      </p:sp>
      <p:sp>
        <p:nvSpPr>
          <p:cNvPr id="6" name="Tartalom helye 5">
            <a:extLst>
              <a:ext uri="{FF2B5EF4-FFF2-40B4-BE49-F238E27FC236}">
                <a16:creationId xmlns:a16="http://schemas.microsoft.com/office/drawing/2014/main" xmlns="" id="{5369C522-990B-4767-8CE5-DCFE7FD51E6B}"/>
              </a:ext>
            </a:extLst>
          </p:cNvPr>
          <p:cNvSpPr>
            <a:spLocks noGrp="1"/>
          </p:cNvSpPr>
          <p:nvPr>
            <p:ph sz="half" idx="1"/>
          </p:nvPr>
        </p:nvSpPr>
        <p:spPr>
          <a:xfrm>
            <a:off x="107504" y="1268760"/>
            <a:ext cx="6192688" cy="5544616"/>
          </a:xfrm>
        </p:spPr>
        <p:txBody>
          <a:bodyPr>
            <a:normAutofit fontScale="62500" lnSpcReduction="20000"/>
          </a:bodyPr>
          <a:lstStyle/>
          <a:p>
            <a:pPr marL="0" indent="0">
              <a:lnSpc>
                <a:spcPct val="120000"/>
              </a:lnSpc>
              <a:buNone/>
            </a:pPr>
            <a:r>
              <a:rPr lang="hu-HU"/>
              <a:t>„</a:t>
            </a:r>
            <a:r>
              <a:rPr lang="en-GB"/>
              <a:t>According to the Commission analysis </a:t>
            </a:r>
            <a:r>
              <a:rPr lang="en-GB" sz="4000">
                <a:solidFill>
                  <a:srgbClr val="C00000"/>
                </a:solidFill>
              </a:rPr>
              <a:t>of direct economic cost of non-Schengen i.e. the situation where the border controls have been reintroduced </a:t>
            </a:r>
            <a:r>
              <a:rPr lang="en-GB"/>
              <a:t>for a longer period of time delays at the borders would have a substantial impact on cross-border transport (notably through road), tourism, public administrations and cross-border workers and travellers. For those categories, </a:t>
            </a:r>
            <a:r>
              <a:rPr lang="en-GB" sz="3800">
                <a:solidFill>
                  <a:srgbClr val="C00000"/>
                </a:solidFill>
              </a:rPr>
              <a:t>the direct costs are estimated to range between €5 and €18 billion per year (or 0.06%-0.13% of GDP), </a:t>
            </a:r>
            <a:r>
              <a:rPr lang="en-GB"/>
              <a:t>depending on the time spent due to delays. </a:t>
            </a:r>
            <a:r>
              <a:rPr lang="en-GB">
                <a:solidFill>
                  <a:srgbClr val="C00000"/>
                </a:solidFill>
              </a:rPr>
              <a:t>The </a:t>
            </a:r>
            <a:r>
              <a:rPr lang="en-GB" sz="3800">
                <a:solidFill>
                  <a:srgbClr val="C00000"/>
                </a:solidFill>
              </a:rPr>
              <a:t>medium-term</a:t>
            </a:r>
            <a:r>
              <a:rPr lang="en-GB"/>
              <a:t> indirect costs of non-Schengen </a:t>
            </a:r>
            <a:r>
              <a:rPr lang="en-GB" sz="3800">
                <a:solidFill>
                  <a:srgbClr val="C00000"/>
                </a:solidFill>
              </a:rPr>
              <a:t>may be considerably higher</a:t>
            </a:r>
            <a:r>
              <a:rPr lang="en-GB"/>
              <a:t> than those direct estimates, as the impacts on intra-community trade, investment and mobility would be unprecedented if rolling-back Schengen puts at risk the economic integration.</a:t>
            </a:r>
            <a:r>
              <a:rPr lang="hu-HU"/>
              <a:t>”</a:t>
            </a:r>
          </a:p>
          <a:p>
            <a:pPr marL="0" indent="0">
              <a:lnSpc>
                <a:spcPct val="120000"/>
              </a:lnSpc>
              <a:buNone/>
            </a:pPr>
            <a:endParaRPr lang="hu-HU"/>
          </a:p>
        </p:txBody>
      </p:sp>
      <p:sp>
        <p:nvSpPr>
          <p:cNvPr id="7" name="Tartalom helye 6">
            <a:extLst>
              <a:ext uri="{FF2B5EF4-FFF2-40B4-BE49-F238E27FC236}">
                <a16:creationId xmlns:a16="http://schemas.microsoft.com/office/drawing/2014/main" xmlns="" id="{A0909C07-2020-4113-8C71-77843A98CB6F}"/>
              </a:ext>
            </a:extLst>
          </p:cNvPr>
          <p:cNvSpPr>
            <a:spLocks noGrp="1"/>
          </p:cNvSpPr>
          <p:nvPr>
            <p:ph sz="half" idx="2"/>
          </p:nvPr>
        </p:nvSpPr>
        <p:spPr>
          <a:xfrm>
            <a:off x="6372200" y="1268760"/>
            <a:ext cx="2314600" cy="4857403"/>
          </a:xfrm>
        </p:spPr>
        <p:txBody>
          <a:bodyPr/>
          <a:lstStyle/>
          <a:p>
            <a:r>
              <a:rPr lang="hu-HU" sz="2400"/>
              <a:t>Taking care of </a:t>
            </a:r>
            <a:r>
              <a:rPr lang="hu-HU" sz="2400">
                <a:solidFill>
                  <a:srgbClr val="C00000"/>
                </a:solidFill>
              </a:rPr>
              <a:t>1 million persons </a:t>
            </a:r>
            <a:r>
              <a:rPr lang="hu-HU" sz="2400"/>
              <a:t>with </a:t>
            </a:r>
            <a:r>
              <a:rPr lang="hu-HU" sz="2400">
                <a:solidFill>
                  <a:srgbClr val="C00000"/>
                </a:solidFill>
              </a:rPr>
              <a:t>500 euros </a:t>
            </a:r>
            <a:r>
              <a:rPr lang="hu-HU" sz="2400"/>
              <a:t>/ head / </a:t>
            </a:r>
            <a:r>
              <a:rPr lang="hu-HU" sz="2400">
                <a:solidFill>
                  <a:srgbClr val="C00000"/>
                </a:solidFill>
              </a:rPr>
              <a:t>month</a:t>
            </a:r>
            <a:r>
              <a:rPr lang="hu-HU" sz="2400"/>
              <a:t> entails </a:t>
            </a:r>
            <a:r>
              <a:rPr lang="hu-HU" sz="2400">
                <a:solidFill>
                  <a:srgbClr val="C00000"/>
                </a:solidFill>
              </a:rPr>
              <a:t>6 billion</a:t>
            </a:r>
            <a:r>
              <a:rPr lang="hu-HU" sz="2400"/>
              <a:t> Euros cost, which is all </a:t>
            </a:r>
            <a:r>
              <a:rPr lang="hu-HU" sz="2400">
                <a:solidFill>
                  <a:srgbClr val="C00000"/>
                </a:solidFill>
              </a:rPr>
              <a:t>spent in the national economy</a:t>
            </a:r>
            <a:endParaRPr lang="en-GB" sz="2400">
              <a:solidFill>
                <a:srgbClr val="C00000"/>
              </a:solidFill>
            </a:endParaRPr>
          </a:p>
        </p:txBody>
      </p:sp>
      <p:sp>
        <p:nvSpPr>
          <p:cNvPr id="4" name="Dátum helye 3">
            <a:extLst>
              <a:ext uri="{FF2B5EF4-FFF2-40B4-BE49-F238E27FC236}">
                <a16:creationId xmlns:a16="http://schemas.microsoft.com/office/drawing/2014/main" xmlns="" id="{19544229-A032-4774-AD05-4C0A17AC3CB4}"/>
              </a:ext>
            </a:extLst>
          </p:cNvPr>
          <p:cNvSpPr>
            <a:spLocks noGrp="1"/>
          </p:cNvSpPr>
          <p:nvPr>
            <p:ph type="dt" sz="half" idx="10"/>
          </p:nvPr>
        </p:nvSpPr>
        <p:spPr/>
        <p:txBody>
          <a:bodyPr/>
          <a:lstStyle/>
          <a:p>
            <a:pPr>
              <a:defRPr/>
            </a:pPr>
            <a:r>
              <a:rPr lang="hu-HU"/>
              <a:t>Presentation by Boldizsár Nagy</a:t>
            </a:r>
            <a:endParaRPr lang="en-GB"/>
          </a:p>
        </p:txBody>
      </p:sp>
      <p:sp>
        <p:nvSpPr>
          <p:cNvPr id="8" name="Szövegdoboz 7">
            <a:extLst>
              <a:ext uri="{FF2B5EF4-FFF2-40B4-BE49-F238E27FC236}">
                <a16:creationId xmlns:a16="http://schemas.microsoft.com/office/drawing/2014/main" xmlns="" id="{ACFE2102-7CD8-488D-B7C6-C821AB2F44B0}"/>
              </a:ext>
            </a:extLst>
          </p:cNvPr>
          <p:cNvSpPr txBox="1"/>
          <p:nvPr/>
        </p:nvSpPr>
        <p:spPr>
          <a:xfrm>
            <a:off x="2401916" y="6286626"/>
            <a:ext cx="3888432" cy="954107"/>
          </a:xfrm>
          <a:prstGeom prst="rect">
            <a:avLst/>
          </a:prstGeom>
          <a:noFill/>
        </p:spPr>
        <p:txBody>
          <a:bodyPr wrap="square" rtlCol="0">
            <a:spAutoFit/>
          </a:bodyPr>
          <a:lstStyle/>
          <a:p>
            <a:r>
              <a:rPr lang="hu-HU" sz="800"/>
              <a:t>Source: COM (2017) 571 Final  </a:t>
            </a:r>
            <a:r>
              <a:rPr lang="en-US" sz="800"/>
              <a:t>Proposal for a REGULATION OF THE EUROPEAN PARLIAMENT AND OF THE COUNCIL amending Regulation (EU) 2016/399 as regards the rules applicable to the temporary reintroduction of border control at internal borders</a:t>
            </a:r>
            <a:r>
              <a:rPr lang="hu-HU" sz="800"/>
              <a:t>, p. 5, fn  5</a:t>
            </a:r>
            <a:endParaRPr lang="en-GB" sz="800"/>
          </a:p>
          <a:p>
            <a:endParaRPr lang="en-GB"/>
          </a:p>
        </p:txBody>
      </p:sp>
    </p:spTree>
    <p:extLst>
      <p:ext uri="{BB962C8B-B14F-4D97-AF65-F5344CB8AC3E}">
        <p14:creationId xmlns:p14="http://schemas.microsoft.com/office/powerpoint/2010/main" val="12920470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ím 5">
            <a:extLst>
              <a:ext uri="{FF2B5EF4-FFF2-40B4-BE49-F238E27FC236}">
                <a16:creationId xmlns:a16="http://schemas.microsoft.com/office/drawing/2014/main" xmlns="" id="{709ADCE5-D1D7-4158-9C91-6A7D2A3D7C68}"/>
              </a:ext>
            </a:extLst>
          </p:cNvPr>
          <p:cNvSpPr>
            <a:spLocks noGrp="1"/>
          </p:cNvSpPr>
          <p:nvPr>
            <p:ph type="title"/>
          </p:nvPr>
        </p:nvSpPr>
        <p:spPr/>
        <p:txBody>
          <a:bodyPr/>
          <a:lstStyle/>
          <a:p>
            <a:r>
              <a:rPr lang="hu-HU"/>
              <a:t>National?</a:t>
            </a:r>
            <a:endParaRPr lang="en-GB"/>
          </a:p>
        </p:txBody>
      </p:sp>
      <p:sp>
        <p:nvSpPr>
          <p:cNvPr id="8" name="Tartalom helye 7">
            <a:extLst>
              <a:ext uri="{FF2B5EF4-FFF2-40B4-BE49-F238E27FC236}">
                <a16:creationId xmlns:a16="http://schemas.microsoft.com/office/drawing/2014/main" xmlns="" id="{A64EB9CA-8656-4FC0-A0E8-C382C42CB1C0}"/>
              </a:ext>
            </a:extLst>
          </p:cNvPr>
          <p:cNvSpPr>
            <a:spLocks noGrp="1"/>
          </p:cNvSpPr>
          <p:nvPr>
            <p:ph idx="1"/>
          </p:nvPr>
        </p:nvSpPr>
        <p:spPr/>
        <p:txBody>
          <a:bodyPr>
            <a:normAutofit lnSpcReduction="10000"/>
          </a:bodyPr>
          <a:lstStyle/>
          <a:p>
            <a:r>
              <a:rPr lang="hu-HU" sz="2800"/>
              <a:t>Are there tasks, which by definition must be performed by the state concerning borders?</a:t>
            </a:r>
          </a:p>
          <a:p>
            <a:endParaRPr lang="hu-HU" sz="2800"/>
          </a:p>
          <a:p>
            <a:r>
              <a:rPr lang="hu-HU" sz="2800"/>
              <a:t>Is „statehood” and „sovereignty separable?”</a:t>
            </a:r>
          </a:p>
          <a:p>
            <a:endParaRPr lang="hu-HU" sz="2800"/>
          </a:p>
          <a:p>
            <a:r>
              <a:rPr lang="hu-HU" sz="2800"/>
              <a:t>Is statehood/sovereignty  undermined if the rules on entry rights, border checks and surviellance are adopted at EU level?</a:t>
            </a:r>
          </a:p>
          <a:p>
            <a:endParaRPr lang="hu-HU" sz="2800"/>
          </a:p>
          <a:p>
            <a:r>
              <a:rPr lang="hu-HU" sz="2800"/>
              <a:t>Where is the „final control” in the scheme created by the Visa regime and the border regime adopted by the EU? </a:t>
            </a:r>
            <a:endParaRPr lang="en-GB" sz="2800"/>
          </a:p>
        </p:txBody>
      </p:sp>
      <p:sp>
        <p:nvSpPr>
          <p:cNvPr id="5" name="Dátum helye 4">
            <a:extLst>
              <a:ext uri="{FF2B5EF4-FFF2-40B4-BE49-F238E27FC236}">
                <a16:creationId xmlns:a16="http://schemas.microsoft.com/office/drawing/2014/main" xmlns="" id="{4ED91879-CDAC-4AA0-95C5-538B607A6DC6}"/>
              </a:ext>
            </a:extLst>
          </p:cNvPr>
          <p:cNvSpPr>
            <a:spLocks noGrp="1"/>
          </p:cNvSpPr>
          <p:nvPr>
            <p:ph type="dt" sz="half" idx="2"/>
          </p:nvPr>
        </p:nvSpPr>
        <p:spPr/>
        <p:txBody>
          <a:bodyPr/>
          <a:lstStyle/>
          <a:p>
            <a:pPr>
              <a:defRPr/>
            </a:pPr>
            <a:r>
              <a:rPr lang="hu-HU"/>
              <a:t>Presentation by Boldizsár Nagy</a:t>
            </a:r>
            <a:endParaRPr lang="en-GB"/>
          </a:p>
        </p:txBody>
      </p:sp>
    </p:spTree>
    <p:extLst>
      <p:ext uri="{BB962C8B-B14F-4D97-AF65-F5344CB8AC3E}">
        <p14:creationId xmlns:p14="http://schemas.microsoft.com/office/powerpoint/2010/main" val="6715729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6" name="Rectangle 2"/>
          <p:cNvSpPr>
            <a:spLocks noGrp="1" noChangeArrowheads="1"/>
          </p:cNvSpPr>
          <p:nvPr>
            <p:ph type="title"/>
          </p:nvPr>
        </p:nvSpPr>
        <p:spPr>
          <a:xfrm>
            <a:off x="685800" y="1357313"/>
            <a:ext cx="7772400" cy="2857500"/>
          </a:xfrm>
        </p:spPr>
        <p:txBody>
          <a:bodyPr/>
          <a:lstStyle/>
          <a:p>
            <a:pPr>
              <a:defRPr/>
            </a:pPr>
            <a:r>
              <a:rPr lang="hu-HU" b="0" noProof="0">
                <a:effectLst/>
                <a:latin typeface="+mj-lt"/>
              </a:rPr>
              <a:t>Freedoms within the EU</a:t>
            </a:r>
            <a:br>
              <a:rPr lang="hu-HU" b="0" noProof="0">
                <a:effectLst/>
                <a:latin typeface="+mj-lt"/>
              </a:rPr>
            </a:br>
            <a:r>
              <a:rPr lang="hu-HU" b="0" noProof="0">
                <a:effectLst/>
                <a:latin typeface="+mj-lt"/>
              </a:rPr>
              <a:t>The preferred group</a:t>
            </a:r>
            <a:endParaRPr lang="en-GB" sz="2400" b="0" noProof="0" dirty="0">
              <a:effectLst/>
              <a:latin typeface="+mj-lt"/>
            </a:endParaRPr>
          </a:p>
        </p:txBody>
      </p:sp>
    </p:spTree>
    <p:extLst>
      <p:ext uri="{BB962C8B-B14F-4D97-AF65-F5344CB8AC3E}">
        <p14:creationId xmlns:p14="http://schemas.microsoft.com/office/powerpoint/2010/main" val="96918370"/>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EE3B11B3-EBD9-414F-BA5F-1DC4D1E20C3B}"/>
              </a:ext>
            </a:extLst>
          </p:cNvPr>
          <p:cNvSpPr>
            <a:spLocks noGrp="1"/>
          </p:cNvSpPr>
          <p:nvPr>
            <p:ph type="title"/>
          </p:nvPr>
        </p:nvSpPr>
        <p:spPr>
          <a:xfrm>
            <a:off x="457200" y="274638"/>
            <a:ext cx="8229600" cy="850106"/>
          </a:xfrm>
        </p:spPr>
        <p:txBody>
          <a:bodyPr/>
          <a:lstStyle/>
          <a:p>
            <a:r>
              <a:rPr lang="hu-HU" b="0">
                <a:effectLst/>
                <a:latin typeface="+mj-lt"/>
              </a:rPr>
              <a:t>Migration within the EU („Mobility”)</a:t>
            </a:r>
            <a:endParaRPr lang="en-GB" b="0">
              <a:effectLst/>
              <a:latin typeface="+mj-lt"/>
            </a:endParaRPr>
          </a:p>
        </p:txBody>
      </p:sp>
      <p:sp>
        <p:nvSpPr>
          <p:cNvPr id="3" name="Tartalom helye 2">
            <a:extLst>
              <a:ext uri="{FF2B5EF4-FFF2-40B4-BE49-F238E27FC236}">
                <a16:creationId xmlns:a16="http://schemas.microsoft.com/office/drawing/2014/main" xmlns="" id="{BFBC0205-72C5-4FEE-856F-2B95F0C92FB5}"/>
              </a:ext>
            </a:extLst>
          </p:cNvPr>
          <p:cNvSpPr>
            <a:spLocks noGrp="1"/>
          </p:cNvSpPr>
          <p:nvPr>
            <p:ph idx="1"/>
          </p:nvPr>
        </p:nvSpPr>
        <p:spPr>
          <a:xfrm>
            <a:off x="457200" y="1340768"/>
            <a:ext cx="8229600" cy="5017190"/>
          </a:xfrm>
        </p:spPr>
        <p:txBody>
          <a:bodyPr>
            <a:normAutofit/>
          </a:bodyPr>
          <a:lstStyle/>
          <a:p>
            <a:r>
              <a:rPr lang="hu-HU" b="0">
                <a:effectLst/>
                <a:latin typeface="+mj-lt"/>
              </a:rPr>
              <a:t>In the beginning: workers and service providers</a:t>
            </a:r>
          </a:p>
          <a:p>
            <a:endParaRPr lang="hu-HU" b="0">
              <a:effectLst/>
              <a:latin typeface="+mj-lt"/>
            </a:endParaRPr>
          </a:p>
          <a:p>
            <a:r>
              <a:rPr lang="hu-HU" b="0">
                <a:effectLst/>
                <a:latin typeface="+mj-lt"/>
              </a:rPr>
              <a:t>„Citizenship”: introduced in the  Maastricht treaty, amending the Rome Treaty (TFEU) </a:t>
            </a:r>
          </a:p>
          <a:p>
            <a:endParaRPr lang="hu-HU" b="0">
              <a:effectLst/>
              <a:latin typeface="+mj-lt"/>
            </a:endParaRPr>
          </a:p>
          <a:p>
            <a:r>
              <a:rPr lang="hu-HU" b="0">
                <a:effectLst/>
                <a:latin typeface="+mj-lt"/>
              </a:rPr>
              <a:t>	Not an unlimited right! (Directive 2004/38/EC)  </a:t>
            </a:r>
          </a:p>
          <a:p>
            <a:r>
              <a:rPr lang="hu-HU" b="0">
                <a:effectLst/>
                <a:latin typeface="+mj-lt"/>
              </a:rPr>
              <a:t>		Only: workers, self employed, persons with sufficient means, students</a:t>
            </a:r>
          </a:p>
          <a:p>
            <a:r>
              <a:rPr lang="hu-HU">
                <a:latin typeface="+mj-lt"/>
              </a:rPr>
              <a:t>			</a:t>
            </a:r>
            <a:r>
              <a:rPr lang="hu-HU" i="1">
                <a:latin typeface="+mj-lt"/>
              </a:rPr>
              <a:t>„Union citizenship is for all Europeans who are not  		poor or sick” </a:t>
            </a:r>
            <a:r>
              <a:rPr lang="hu-HU" sz="1000">
                <a:latin typeface="+mj-lt"/>
              </a:rPr>
              <a:t>C</a:t>
            </a:r>
            <a:r>
              <a:rPr lang="hu-HU" sz="1000" b="0">
                <a:effectLst/>
                <a:latin typeface="+mj-lt"/>
              </a:rPr>
              <a:t>halmers- Davies –Monti,  2104, 478</a:t>
            </a:r>
            <a:br>
              <a:rPr lang="hu-HU" sz="1000" b="0">
                <a:effectLst/>
                <a:latin typeface="+mj-lt"/>
              </a:rPr>
            </a:br>
            <a:endParaRPr lang="hu-HU" sz="1000" b="0">
              <a:effectLst/>
              <a:latin typeface="+mj-lt"/>
            </a:endParaRPr>
          </a:p>
          <a:p>
            <a:r>
              <a:rPr lang="hu-HU">
                <a:latin typeface="+mj-lt"/>
              </a:rPr>
              <a:t>	After 5 years: permanent residence </a:t>
            </a:r>
            <a:endParaRPr lang="en-GB" b="0">
              <a:effectLst/>
              <a:latin typeface="+mj-lt"/>
            </a:endParaRPr>
          </a:p>
        </p:txBody>
      </p:sp>
      <p:sp>
        <p:nvSpPr>
          <p:cNvPr id="4" name="Dátum helye 3">
            <a:extLst>
              <a:ext uri="{FF2B5EF4-FFF2-40B4-BE49-F238E27FC236}">
                <a16:creationId xmlns:a16="http://schemas.microsoft.com/office/drawing/2014/main" xmlns="" id="{05050CFF-E10E-471F-A867-C04DFA7197D1}"/>
              </a:ext>
            </a:extLst>
          </p:cNvPr>
          <p:cNvSpPr>
            <a:spLocks noGrp="1"/>
          </p:cNvSpPr>
          <p:nvPr>
            <p:ph type="dt" sz="half" idx="2"/>
          </p:nvPr>
        </p:nvSpPr>
        <p:spPr/>
        <p:txBody>
          <a:bodyPr/>
          <a:lstStyle/>
          <a:p>
            <a:pPr>
              <a:defRPr/>
            </a:pPr>
            <a:r>
              <a:rPr lang="hu-HU"/>
              <a:t>Presentation by Boldizsár Nagy</a:t>
            </a:r>
            <a:endParaRPr lang="en-GB"/>
          </a:p>
        </p:txBody>
      </p:sp>
    </p:spTree>
    <p:extLst>
      <p:ext uri="{BB962C8B-B14F-4D97-AF65-F5344CB8AC3E}">
        <p14:creationId xmlns:p14="http://schemas.microsoft.com/office/powerpoint/2010/main" val="1046254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6" name="Rectangle 2"/>
          <p:cNvSpPr>
            <a:spLocks noGrp="1" noChangeArrowheads="1"/>
          </p:cNvSpPr>
          <p:nvPr>
            <p:ph type="title"/>
          </p:nvPr>
        </p:nvSpPr>
        <p:spPr>
          <a:xfrm>
            <a:off x="685800" y="1357313"/>
            <a:ext cx="7772400" cy="2857500"/>
          </a:xfrm>
        </p:spPr>
        <p:txBody>
          <a:bodyPr/>
          <a:lstStyle/>
          <a:p>
            <a:pPr>
              <a:defRPr/>
            </a:pPr>
            <a:r>
              <a:rPr lang="hu-HU" b="0" noProof="0">
                <a:effectLst/>
                <a:latin typeface="+mj-lt"/>
              </a:rPr>
              <a:t>How many?</a:t>
            </a:r>
            <a:br>
              <a:rPr lang="hu-HU" b="0" noProof="0">
                <a:effectLst/>
                <a:latin typeface="+mj-lt"/>
              </a:rPr>
            </a:br>
            <a:r>
              <a:rPr lang="hu-HU" b="0" noProof="0">
                <a:effectLst/>
                <a:latin typeface="+mj-lt"/>
              </a:rPr>
              <a:t/>
            </a:r>
            <a:br>
              <a:rPr lang="hu-HU" b="0" noProof="0">
                <a:effectLst/>
                <a:latin typeface="+mj-lt"/>
              </a:rPr>
            </a:br>
            <a:r>
              <a:rPr lang="hu-HU" b="0" noProof="0">
                <a:effectLst/>
                <a:latin typeface="+mj-lt"/>
              </a:rPr>
              <a:t>Basic statistics</a:t>
            </a:r>
            <a:endParaRPr lang="en-GB" sz="2400" b="0" noProof="0" dirty="0">
              <a:effectLst/>
              <a:latin typeface="+mj-lt"/>
            </a:endParaRPr>
          </a:p>
        </p:txBody>
      </p:sp>
    </p:spTree>
    <p:extLst>
      <p:ext uri="{BB962C8B-B14F-4D97-AF65-F5344CB8AC3E}">
        <p14:creationId xmlns:p14="http://schemas.microsoft.com/office/powerpoint/2010/main" val="270653904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6" name="Rectangle 2"/>
          <p:cNvSpPr>
            <a:spLocks noGrp="1" noChangeArrowheads="1"/>
          </p:cNvSpPr>
          <p:nvPr>
            <p:ph type="title"/>
          </p:nvPr>
        </p:nvSpPr>
        <p:spPr>
          <a:xfrm>
            <a:off x="685800" y="1357313"/>
            <a:ext cx="7772400" cy="2857500"/>
          </a:xfrm>
        </p:spPr>
        <p:txBody>
          <a:bodyPr/>
          <a:lstStyle/>
          <a:p>
            <a:pPr>
              <a:defRPr/>
            </a:pPr>
            <a:r>
              <a:rPr lang="hu-HU" b="0" noProof="0">
                <a:effectLst/>
                <a:latin typeface="+mj-lt"/>
              </a:rPr>
              <a:t>Third country nationals, </a:t>
            </a:r>
            <a:br>
              <a:rPr lang="hu-HU" b="0" noProof="0">
                <a:effectLst/>
                <a:latin typeface="+mj-lt"/>
              </a:rPr>
            </a:br>
            <a:r>
              <a:rPr lang="hu-HU" b="0" noProof="0">
                <a:effectLst/>
                <a:latin typeface="+mj-lt"/>
              </a:rPr>
              <a:t>regular (im)migration</a:t>
            </a:r>
            <a:br>
              <a:rPr lang="hu-HU" b="0" noProof="0">
                <a:effectLst/>
                <a:latin typeface="+mj-lt"/>
              </a:rPr>
            </a:br>
            <a:endParaRPr lang="en-GB" sz="2400" b="0" noProof="0" dirty="0">
              <a:effectLst/>
              <a:latin typeface="+mj-lt"/>
            </a:endParaRPr>
          </a:p>
        </p:txBody>
      </p:sp>
    </p:spTree>
    <p:extLst>
      <p:ext uri="{BB962C8B-B14F-4D97-AF65-F5344CB8AC3E}">
        <p14:creationId xmlns:p14="http://schemas.microsoft.com/office/powerpoint/2010/main" val="2112830489"/>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D889FEAC-A876-4813-8966-852AF4AF0879}"/>
              </a:ext>
            </a:extLst>
          </p:cNvPr>
          <p:cNvSpPr>
            <a:spLocks noGrp="1"/>
          </p:cNvSpPr>
          <p:nvPr>
            <p:ph type="title"/>
          </p:nvPr>
        </p:nvSpPr>
        <p:spPr/>
        <p:txBody>
          <a:bodyPr/>
          <a:lstStyle/>
          <a:p>
            <a:r>
              <a:rPr lang="hu-HU" sz="2400" b="0">
                <a:effectLst/>
                <a:latin typeface="+mj-lt"/>
              </a:rPr>
              <a:t>Third country nationals – regular migration into the EU</a:t>
            </a:r>
            <a:endParaRPr lang="en-GB" sz="2400" b="0">
              <a:effectLst/>
              <a:latin typeface="+mj-lt"/>
            </a:endParaRPr>
          </a:p>
        </p:txBody>
      </p:sp>
      <p:sp>
        <p:nvSpPr>
          <p:cNvPr id="3" name="Tartalom helye 2">
            <a:extLst>
              <a:ext uri="{FF2B5EF4-FFF2-40B4-BE49-F238E27FC236}">
                <a16:creationId xmlns:a16="http://schemas.microsoft.com/office/drawing/2014/main" xmlns="" id="{95B48EDA-E48B-42FB-AFC2-C21E64069800}"/>
              </a:ext>
            </a:extLst>
          </p:cNvPr>
          <p:cNvSpPr>
            <a:spLocks noGrp="1"/>
          </p:cNvSpPr>
          <p:nvPr>
            <p:ph idx="1"/>
          </p:nvPr>
        </p:nvSpPr>
        <p:spPr>
          <a:xfrm>
            <a:off x="457200" y="836712"/>
            <a:ext cx="8229600" cy="5904656"/>
          </a:xfrm>
        </p:spPr>
        <p:txBody>
          <a:bodyPr>
            <a:normAutofit lnSpcReduction="10000"/>
          </a:bodyPr>
          <a:lstStyle/>
          <a:p>
            <a:pPr algn="ctr"/>
            <a:r>
              <a:rPr lang="en-GB" sz="2000" i="1"/>
              <a:t>Article 79</a:t>
            </a:r>
            <a:r>
              <a:rPr lang="hu-HU" sz="2000" i="1"/>
              <a:t>  TFEU</a:t>
            </a:r>
            <a:endParaRPr lang="en-GB" sz="2000" i="1"/>
          </a:p>
          <a:p>
            <a:r>
              <a:rPr lang="hu-HU"/>
              <a:t>„</a:t>
            </a:r>
            <a:r>
              <a:rPr lang="en-US"/>
              <a:t>1. The Union shall develop </a:t>
            </a:r>
            <a:r>
              <a:rPr lang="en-US">
                <a:solidFill>
                  <a:srgbClr val="C00000"/>
                </a:solidFill>
              </a:rPr>
              <a:t>a common immigration policy </a:t>
            </a:r>
            <a:r>
              <a:rPr lang="en-US"/>
              <a:t>aimed at ensuring, at all stages, the</a:t>
            </a:r>
            <a:r>
              <a:rPr lang="hu-HU"/>
              <a:t> </a:t>
            </a:r>
            <a:r>
              <a:rPr lang="en-US">
                <a:solidFill>
                  <a:srgbClr val="C00000"/>
                </a:solidFill>
              </a:rPr>
              <a:t>efficient management </a:t>
            </a:r>
            <a:r>
              <a:rPr lang="en-US"/>
              <a:t>of migration flows, </a:t>
            </a:r>
            <a:r>
              <a:rPr lang="en-US">
                <a:solidFill>
                  <a:srgbClr val="C00000"/>
                </a:solidFill>
              </a:rPr>
              <a:t>fair treatment </a:t>
            </a:r>
            <a:r>
              <a:rPr lang="en-US"/>
              <a:t>of third-country nationals residing legally in</a:t>
            </a:r>
            <a:r>
              <a:rPr lang="hu-HU"/>
              <a:t>  </a:t>
            </a:r>
            <a:r>
              <a:rPr lang="en-US"/>
              <a:t>Member States, and the prevention of, and enhanced measures to </a:t>
            </a:r>
            <a:r>
              <a:rPr lang="en-US">
                <a:solidFill>
                  <a:srgbClr val="C00000"/>
                </a:solidFill>
              </a:rPr>
              <a:t>combat, illegal immigration </a:t>
            </a:r>
            <a:r>
              <a:rPr lang="en-US"/>
              <a:t>and</a:t>
            </a:r>
            <a:r>
              <a:rPr lang="hu-HU"/>
              <a:t> </a:t>
            </a:r>
            <a:r>
              <a:rPr lang="en-GB"/>
              <a:t>trafficking in human beings.</a:t>
            </a:r>
            <a:r>
              <a:rPr lang="hu-HU"/>
              <a:t>”</a:t>
            </a:r>
          </a:p>
          <a:p>
            <a:r>
              <a:rPr lang="hu-HU" sz="2000"/>
              <a:t>	</a:t>
            </a:r>
            <a:r>
              <a:rPr lang="hu-HU"/>
              <a:t>- Rules on </a:t>
            </a:r>
            <a:r>
              <a:rPr lang="hu-HU">
                <a:solidFill>
                  <a:srgbClr val="C00000"/>
                </a:solidFill>
              </a:rPr>
              <a:t>entry and residence  </a:t>
            </a:r>
            <a:r>
              <a:rPr lang="hu-HU"/>
              <a:t>conditions, on </a:t>
            </a:r>
            <a:r>
              <a:rPr lang="hu-HU">
                <a:solidFill>
                  <a:srgbClr val="C00000"/>
                </a:solidFill>
              </a:rPr>
              <a:t>visas</a:t>
            </a:r>
            <a:r>
              <a:rPr lang="hu-HU"/>
              <a:t> and residence permits</a:t>
            </a:r>
            <a:endParaRPr lang="hu-HU" sz="2000"/>
          </a:p>
          <a:p>
            <a:r>
              <a:rPr lang="hu-HU" sz="1600"/>
              <a:t>	- Defining the </a:t>
            </a:r>
            <a:r>
              <a:rPr lang="hu-HU" sz="1600">
                <a:solidFill>
                  <a:srgbClr val="C00000"/>
                </a:solidFill>
              </a:rPr>
              <a:t>rights of legally residing t.c.n. </a:t>
            </a:r>
            <a:r>
              <a:rPr lang="hu-HU" sz="1600"/>
              <a:t>including the right to move to another MS</a:t>
            </a:r>
          </a:p>
          <a:p>
            <a:r>
              <a:rPr lang="hu-HU" sz="1600"/>
              <a:t>	- Measures on </a:t>
            </a:r>
            <a:r>
              <a:rPr lang="hu-HU" sz="1600">
                <a:solidFill>
                  <a:srgbClr val="C00000"/>
                </a:solidFill>
              </a:rPr>
              <a:t>„</a:t>
            </a:r>
            <a:r>
              <a:rPr lang="en-US" sz="1600">
                <a:solidFill>
                  <a:srgbClr val="C00000"/>
                </a:solidFill>
              </a:rPr>
              <a:t>illegal immigration and unauthorised residence</a:t>
            </a:r>
            <a:r>
              <a:rPr lang="hu-HU" sz="1600">
                <a:solidFill>
                  <a:srgbClr val="C00000"/>
                </a:solidFill>
              </a:rPr>
              <a:t>”</a:t>
            </a:r>
            <a:r>
              <a:rPr lang="en-US" sz="1600"/>
              <a:t>, including removal and repatriation</a:t>
            </a:r>
            <a:endParaRPr lang="hu-HU" sz="1600"/>
          </a:p>
          <a:p>
            <a:r>
              <a:rPr lang="hu-HU" sz="1600"/>
              <a:t>	- Combating </a:t>
            </a:r>
            <a:r>
              <a:rPr lang="hu-HU" sz="1600">
                <a:solidFill>
                  <a:srgbClr val="C00000"/>
                </a:solidFill>
              </a:rPr>
              <a:t>human trafficking</a:t>
            </a:r>
          </a:p>
          <a:p>
            <a:r>
              <a:rPr lang="hu-HU"/>
              <a:t>Incentives for </a:t>
            </a:r>
            <a:r>
              <a:rPr lang="hu-HU">
                <a:solidFill>
                  <a:srgbClr val="C00000"/>
                </a:solidFill>
              </a:rPr>
              <a:t>integration</a:t>
            </a:r>
            <a:r>
              <a:rPr lang="hu-HU"/>
              <a:t> may be adopted, but </a:t>
            </a:r>
            <a:r>
              <a:rPr lang="hu-HU">
                <a:solidFill>
                  <a:srgbClr val="C00000"/>
                </a:solidFill>
              </a:rPr>
              <a:t>no harmonisation of rules</a:t>
            </a:r>
          </a:p>
          <a:p>
            <a:r>
              <a:rPr lang="hu-HU"/>
              <a:t>Only the MS have right to </a:t>
            </a:r>
            <a:r>
              <a:rPr lang="hu-HU">
                <a:solidFill>
                  <a:srgbClr val="C00000"/>
                </a:solidFill>
              </a:rPr>
              <a:t>determine „volumes” of workers </a:t>
            </a:r>
            <a:r>
              <a:rPr lang="hu-HU"/>
              <a:t>and self-employed to be admitted </a:t>
            </a:r>
          </a:p>
          <a:p>
            <a:endParaRPr lang="en-GB" sz="2000"/>
          </a:p>
        </p:txBody>
      </p:sp>
    </p:spTree>
    <p:extLst>
      <p:ext uri="{BB962C8B-B14F-4D97-AF65-F5344CB8AC3E}">
        <p14:creationId xmlns:p14="http://schemas.microsoft.com/office/powerpoint/2010/main" val="20989646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5B170C15-C1F8-4F3F-91B7-87C2D4F3414C}"/>
              </a:ext>
            </a:extLst>
          </p:cNvPr>
          <p:cNvSpPr>
            <a:spLocks noGrp="1"/>
          </p:cNvSpPr>
          <p:nvPr>
            <p:ph type="title"/>
          </p:nvPr>
        </p:nvSpPr>
        <p:spPr/>
        <p:txBody>
          <a:bodyPr/>
          <a:lstStyle/>
          <a:p>
            <a:r>
              <a:rPr lang="hu-HU"/>
              <a:t>Teh pendulum: wanted – unwanted - managed</a:t>
            </a:r>
            <a:endParaRPr lang="en-GB"/>
          </a:p>
        </p:txBody>
      </p:sp>
      <p:sp>
        <p:nvSpPr>
          <p:cNvPr id="4" name="Dátum helye 3">
            <a:extLst>
              <a:ext uri="{FF2B5EF4-FFF2-40B4-BE49-F238E27FC236}">
                <a16:creationId xmlns:a16="http://schemas.microsoft.com/office/drawing/2014/main" xmlns="" id="{7D8A71DB-15C7-4245-8F71-5FB144DA4ACC}"/>
              </a:ext>
            </a:extLst>
          </p:cNvPr>
          <p:cNvSpPr>
            <a:spLocks noGrp="1"/>
          </p:cNvSpPr>
          <p:nvPr>
            <p:ph type="dt" sz="half" idx="2"/>
          </p:nvPr>
        </p:nvSpPr>
        <p:spPr/>
        <p:txBody>
          <a:bodyPr/>
          <a:lstStyle/>
          <a:p>
            <a:pPr>
              <a:defRPr/>
            </a:pPr>
            <a:r>
              <a:rPr lang="hu-HU"/>
              <a:t>Presentation by Boldizsár Nagy</a:t>
            </a:r>
            <a:endParaRPr lang="en-GB"/>
          </a:p>
        </p:txBody>
      </p:sp>
      <p:sp>
        <p:nvSpPr>
          <p:cNvPr id="9" name="Tartalom helye 2">
            <a:extLst>
              <a:ext uri="{FF2B5EF4-FFF2-40B4-BE49-F238E27FC236}">
                <a16:creationId xmlns:a16="http://schemas.microsoft.com/office/drawing/2014/main" xmlns="" id="{EB30195A-BF74-478D-9D3A-39F407AADED4}"/>
              </a:ext>
            </a:extLst>
          </p:cNvPr>
          <p:cNvSpPr txBox="1">
            <a:spLocks/>
          </p:cNvSpPr>
          <p:nvPr/>
        </p:nvSpPr>
        <p:spPr bwMode="auto">
          <a:xfrm>
            <a:off x="179512" y="849260"/>
            <a:ext cx="8424936" cy="5532067"/>
          </a:xfrm>
          <a:prstGeom prst="rect">
            <a:avLst/>
          </a:prstGeom>
          <a:solidFill>
            <a:schemeClr val="bg1">
              <a:lumMod val="95000"/>
              <a:alpha val="32000"/>
            </a:schemeClr>
          </a:solidFill>
          <a:ln w="9525">
            <a:solidFill>
              <a:srgbClr val="002060"/>
            </a:solid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FontTx/>
              <a:buNone/>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FontTx/>
              <a:buNone/>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Tx/>
              <a:buNone/>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hu-HU">
                <a:solidFill>
                  <a:srgbClr val="C00000"/>
                </a:solidFill>
              </a:rPr>
              <a:t>Until late 1960s </a:t>
            </a:r>
            <a:r>
              <a:rPr lang="hu-HU"/>
              <a:t>– workers </a:t>
            </a:r>
            <a:r>
              <a:rPr lang="hu-HU">
                <a:solidFill>
                  <a:srgbClr val="C00000"/>
                </a:solidFill>
              </a:rPr>
              <a:t>welcome</a:t>
            </a:r>
          </a:p>
          <a:p>
            <a:endParaRPr lang="hu-HU"/>
          </a:p>
          <a:p>
            <a:endParaRPr lang="hu-HU"/>
          </a:p>
          <a:p>
            <a:r>
              <a:rPr lang="hu-HU">
                <a:solidFill>
                  <a:srgbClr val="C00000"/>
                </a:solidFill>
              </a:rPr>
              <a:t>1970-s (crises) –late 1990s</a:t>
            </a:r>
            <a:r>
              <a:rPr lang="hu-HU"/>
              <a:t> – exlcuded</a:t>
            </a:r>
          </a:p>
          <a:p>
            <a:r>
              <a:rPr lang="hu-HU">
                <a:solidFill>
                  <a:srgbClr val="C00000"/>
                </a:solidFill>
              </a:rPr>
              <a:t>Priority for own and EU citizens</a:t>
            </a:r>
            <a:r>
              <a:rPr lang="hu-HU"/>
              <a:t>.</a:t>
            </a:r>
          </a:p>
          <a:p>
            <a:r>
              <a:rPr lang="hu-HU"/>
              <a:t>Work permit for t.c.n: the exception</a:t>
            </a:r>
          </a:p>
          <a:p>
            <a:endParaRPr lang="hu-HU"/>
          </a:p>
          <a:p>
            <a:r>
              <a:rPr lang="hu-HU">
                <a:solidFill>
                  <a:srgbClr val="C00000"/>
                </a:solidFill>
              </a:rPr>
              <a:t>Since early 2000 </a:t>
            </a:r>
            <a:r>
              <a:rPr lang="hu-HU"/>
              <a:t>– selective welcome </a:t>
            </a:r>
            <a:r>
              <a:rPr lang="hu-HU">
                <a:solidFill>
                  <a:srgbClr val="C00000"/>
                </a:solidFill>
              </a:rPr>
              <a:t>–”managed migration” </a:t>
            </a:r>
            <a:r>
              <a:rPr lang="hu-HU"/>
              <a:t>–global competition for skills</a:t>
            </a:r>
            <a:endParaRPr lang="en-GB"/>
          </a:p>
        </p:txBody>
      </p:sp>
      <p:pic>
        <p:nvPicPr>
          <p:cNvPr id="10" name="Picture 2" descr="http://4.bp.blogspot.com/-kBxjLXHmo8I/VRFi_IN_cUI/AAAAAAAACN8/_XiI83S78TA/s1600/gastarbeiter-deutschland-540x304.jpg">
            <a:extLst>
              <a:ext uri="{FF2B5EF4-FFF2-40B4-BE49-F238E27FC236}">
                <a16:creationId xmlns:a16="http://schemas.microsoft.com/office/drawing/2014/main" xmlns="" id="{960DDEE5-854C-4DE0-9441-15DBCF52F7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980728"/>
            <a:ext cx="3962352" cy="2230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1951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C116C3D9-3787-4212-91FD-9694D3FF572A}"/>
              </a:ext>
            </a:extLst>
          </p:cNvPr>
          <p:cNvSpPr>
            <a:spLocks noGrp="1"/>
          </p:cNvSpPr>
          <p:nvPr>
            <p:ph type="title"/>
          </p:nvPr>
        </p:nvSpPr>
        <p:spPr>
          <a:xfrm>
            <a:off x="428596" y="206992"/>
            <a:ext cx="8572560" cy="785818"/>
          </a:xfrm>
        </p:spPr>
        <p:txBody>
          <a:bodyPr/>
          <a:lstStyle/>
          <a:p>
            <a:r>
              <a:rPr lang="hu-HU"/>
              <a:t>Avenues of regular migration into the EU</a:t>
            </a:r>
            <a:endParaRPr lang="en-GB"/>
          </a:p>
        </p:txBody>
      </p:sp>
      <p:sp>
        <p:nvSpPr>
          <p:cNvPr id="4" name="Dátum helye 3">
            <a:extLst>
              <a:ext uri="{FF2B5EF4-FFF2-40B4-BE49-F238E27FC236}">
                <a16:creationId xmlns:a16="http://schemas.microsoft.com/office/drawing/2014/main" xmlns="" id="{ED6630C3-4924-4526-9A10-3EF4620CE2D6}"/>
              </a:ext>
            </a:extLst>
          </p:cNvPr>
          <p:cNvSpPr>
            <a:spLocks noGrp="1"/>
          </p:cNvSpPr>
          <p:nvPr>
            <p:ph type="dt" sz="half" idx="2"/>
          </p:nvPr>
        </p:nvSpPr>
        <p:spPr/>
        <p:txBody>
          <a:bodyPr/>
          <a:lstStyle/>
          <a:p>
            <a:pPr>
              <a:defRPr/>
            </a:pPr>
            <a:r>
              <a:rPr lang="hu-HU"/>
              <a:t>Presentation by Boldizsár Nagy</a:t>
            </a:r>
            <a:endParaRPr lang="en-GB"/>
          </a:p>
        </p:txBody>
      </p:sp>
      <p:sp>
        <p:nvSpPr>
          <p:cNvPr id="6" name="Téglalap: lekerekített 5">
            <a:extLst>
              <a:ext uri="{FF2B5EF4-FFF2-40B4-BE49-F238E27FC236}">
                <a16:creationId xmlns:a16="http://schemas.microsoft.com/office/drawing/2014/main" xmlns="" id="{CF7DAAE5-D0CC-4276-B149-B965E16C9DEB}"/>
              </a:ext>
            </a:extLst>
          </p:cNvPr>
          <p:cNvSpPr/>
          <p:nvPr/>
        </p:nvSpPr>
        <p:spPr>
          <a:xfrm>
            <a:off x="1047084" y="1412776"/>
            <a:ext cx="1956864" cy="914400"/>
          </a:xfrm>
          <a:prstGeom prst="roundRect">
            <a:avLst/>
          </a:prstGeom>
          <a:solidFill>
            <a:schemeClr val="bg1">
              <a:lumMod val="7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hu-HU"/>
              <a:t>Value based</a:t>
            </a:r>
          </a:p>
          <a:p>
            <a:pPr algn="ctr"/>
            <a:r>
              <a:rPr lang="hu-HU" sz="1400"/>
              <a:t>„</a:t>
            </a:r>
            <a:r>
              <a:rPr lang="hu-HU" sz="1600"/>
              <a:t>humanitarian”</a:t>
            </a:r>
            <a:endParaRPr lang="en-GB" sz="1400"/>
          </a:p>
        </p:txBody>
      </p:sp>
      <p:sp>
        <p:nvSpPr>
          <p:cNvPr id="7" name="Téglalap: lekerekített 6">
            <a:extLst>
              <a:ext uri="{FF2B5EF4-FFF2-40B4-BE49-F238E27FC236}">
                <a16:creationId xmlns:a16="http://schemas.microsoft.com/office/drawing/2014/main" xmlns="" id="{1139C41F-DA9F-4F86-A92F-708C519AE86E}"/>
              </a:ext>
            </a:extLst>
          </p:cNvPr>
          <p:cNvSpPr/>
          <p:nvPr/>
        </p:nvSpPr>
        <p:spPr>
          <a:xfrm>
            <a:off x="5292080" y="1484784"/>
            <a:ext cx="2376264" cy="914400"/>
          </a:xfrm>
          <a:prstGeom prst="roundRect">
            <a:avLst/>
          </a:prstGeom>
          <a:solidFill>
            <a:schemeClr val="bg1">
              <a:lumMod val="7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hu-HU"/>
              <a:t>Utilitarian</a:t>
            </a:r>
          </a:p>
          <a:p>
            <a:pPr algn="ctr"/>
            <a:r>
              <a:rPr lang="hu-HU" sz="1600"/>
              <a:t>„mercantilist”</a:t>
            </a:r>
            <a:endParaRPr lang="en-GB" sz="1600"/>
          </a:p>
        </p:txBody>
      </p:sp>
      <p:sp>
        <p:nvSpPr>
          <p:cNvPr id="8" name="Téglalap: lekerekített 7">
            <a:extLst>
              <a:ext uri="{FF2B5EF4-FFF2-40B4-BE49-F238E27FC236}">
                <a16:creationId xmlns:a16="http://schemas.microsoft.com/office/drawing/2014/main" xmlns="" id="{A5705267-FDE0-432B-B5A7-787995A9FCFB}"/>
              </a:ext>
            </a:extLst>
          </p:cNvPr>
          <p:cNvSpPr/>
          <p:nvPr/>
        </p:nvSpPr>
        <p:spPr>
          <a:xfrm>
            <a:off x="783268" y="3284984"/>
            <a:ext cx="1967791" cy="914400"/>
          </a:xfrm>
          <a:prstGeom prst="roundRect">
            <a:avLst>
              <a:gd name="adj" fmla="val 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hu-HU"/>
              <a:t>Family unification</a:t>
            </a:r>
            <a:endParaRPr lang="en-GB"/>
          </a:p>
        </p:txBody>
      </p:sp>
      <p:sp>
        <p:nvSpPr>
          <p:cNvPr id="11" name="Téglalap 10">
            <a:extLst>
              <a:ext uri="{FF2B5EF4-FFF2-40B4-BE49-F238E27FC236}">
                <a16:creationId xmlns:a16="http://schemas.microsoft.com/office/drawing/2014/main" xmlns="" id="{0E0119FC-F535-409C-A60A-A5EB14EC127B}"/>
              </a:ext>
            </a:extLst>
          </p:cNvPr>
          <p:cNvSpPr/>
          <p:nvPr/>
        </p:nvSpPr>
        <p:spPr>
          <a:xfrm>
            <a:off x="3003948" y="3044291"/>
            <a:ext cx="2520280" cy="115212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hu-HU" sz="2000"/>
              <a:t>R</a:t>
            </a:r>
            <a:r>
              <a:rPr lang="en-US" sz="2000"/>
              <a:t>esearch, studies, training, voluntary service, pupil exchange</a:t>
            </a:r>
            <a:r>
              <a:rPr lang="hu-HU" sz="2000"/>
              <a:t> </a:t>
            </a:r>
            <a:endParaRPr lang="en-GB" sz="2000"/>
          </a:p>
        </p:txBody>
      </p:sp>
      <p:sp>
        <p:nvSpPr>
          <p:cNvPr id="13" name="Téglalap 12">
            <a:extLst>
              <a:ext uri="{FF2B5EF4-FFF2-40B4-BE49-F238E27FC236}">
                <a16:creationId xmlns:a16="http://schemas.microsoft.com/office/drawing/2014/main" xmlns="" id="{7025798E-99A7-44DB-B47E-67C52E91A7CC}"/>
              </a:ext>
            </a:extLst>
          </p:cNvPr>
          <p:cNvSpPr/>
          <p:nvPr/>
        </p:nvSpPr>
        <p:spPr>
          <a:xfrm>
            <a:off x="4067944" y="5013176"/>
            <a:ext cx="2304256" cy="136815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hu-HU"/>
              <a:t>Highly skilled and competitive (Blue card)</a:t>
            </a:r>
            <a:endParaRPr lang="en-GB"/>
          </a:p>
        </p:txBody>
      </p:sp>
      <p:sp>
        <p:nvSpPr>
          <p:cNvPr id="14" name="Téglalap 13">
            <a:extLst>
              <a:ext uri="{FF2B5EF4-FFF2-40B4-BE49-F238E27FC236}">
                <a16:creationId xmlns:a16="http://schemas.microsoft.com/office/drawing/2014/main" xmlns="" id="{CAA792D5-CFF5-4DD0-9614-F3ABB644003B}"/>
              </a:ext>
            </a:extLst>
          </p:cNvPr>
          <p:cNvSpPr/>
          <p:nvPr/>
        </p:nvSpPr>
        <p:spPr>
          <a:xfrm>
            <a:off x="6588224" y="5049180"/>
            <a:ext cx="1872208" cy="129614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hu-HU"/>
              <a:t>Intra company transferees</a:t>
            </a:r>
            <a:endParaRPr lang="en-GB"/>
          </a:p>
        </p:txBody>
      </p:sp>
      <p:sp>
        <p:nvSpPr>
          <p:cNvPr id="15" name="Téglalap 14">
            <a:extLst>
              <a:ext uri="{FF2B5EF4-FFF2-40B4-BE49-F238E27FC236}">
                <a16:creationId xmlns:a16="http://schemas.microsoft.com/office/drawing/2014/main" xmlns="" id="{8BE8C3C0-085A-4B72-A619-D935C45AADCF}"/>
              </a:ext>
            </a:extLst>
          </p:cNvPr>
          <p:cNvSpPr/>
          <p:nvPr/>
        </p:nvSpPr>
        <p:spPr>
          <a:xfrm>
            <a:off x="7222660" y="3224575"/>
            <a:ext cx="1778496"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hu-HU"/>
              <a:t>Seasonal workers</a:t>
            </a:r>
            <a:endParaRPr lang="en-GB"/>
          </a:p>
        </p:txBody>
      </p:sp>
      <p:cxnSp>
        <p:nvCxnSpPr>
          <p:cNvPr id="17" name="Egyenes összekötő nyíllal 16">
            <a:extLst>
              <a:ext uri="{FF2B5EF4-FFF2-40B4-BE49-F238E27FC236}">
                <a16:creationId xmlns:a16="http://schemas.microsoft.com/office/drawing/2014/main" xmlns="" id="{6188D0E5-A354-4DB3-B202-E96EE078F227}"/>
              </a:ext>
            </a:extLst>
          </p:cNvPr>
          <p:cNvCxnSpPr>
            <a:cxnSpLocks/>
            <a:stCxn id="6" idx="2"/>
            <a:endCxn id="8" idx="0"/>
          </p:cNvCxnSpPr>
          <p:nvPr/>
        </p:nvCxnSpPr>
        <p:spPr>
          <a:xfrm flipH="1">
            <a:off x="1767164" y="2327176"/>
            <a:ext cx="258352" cy="957808"/>
          </a:xfrm>
          <a:prstGeom prst="straightConnector1">
            <a:avLst/>
          </a:prstGeom>
          <a:ln w="28575">
            <a:solidFill>
              <a:srgbClr val="7B2935"/>
            </a:solidFill>
            <a:tailEnd type="triangle"/>
          </a:ln>
        </p:spPr>
        <p:style>
          <a:lnRef idx="1">
            <a:schemeClr val="accent1"/>
          </a:lnRef>
          <a:fillRef idx="0">
            <a:schemeClr val="accent1"/>
          </a:fillRef>
          <a:effectRef idx="0">
            <a:schemeClr val="accent1"/>
          </a:effectRef>
          <a:fontRef idx="minor">
            <a:schemeClr val="tx1"/>
          </a:fontRef>
        </p:style>
      </p:cxnSp>
      <p:cxnSp>
        <p:nvCxnSpPr>
          <p:cNvPr id="18" name="Egyenes összekötő nyíllal 17">
            <a:extLst>
              <a:ext uri="{FF2B5EF4-FFF2-40B4-BE49-F238E27FC236}">
                <a16:creationId xmlns:a16="http://schemas.microsoft.com/office/drawing/2014/main" xmlns="" id="{58518D0A-BC7B-4B96-A754-6EBEA0423AEC}"/>
              </a:ext>
            </a:extLst>
          </p:cNvPr>
          <p:cNvCxnSpPr>
            <a:cxnSpLocks/>
            <a:stCxn id="7" idx="2"/>
            <a:endCxn id="11" idx="0"/>
          </p:cNvCxnSpPr>
          <p:nvPr/>
        </p:nvCxnSpPr>
        <p:spPr>
          <a:xfrm flipH="1">
            <a:off x="4264088" y="2399184"/>
            <a:ext cx="2216124" cy="645107"/>
          </a:xfrm>
          <a:prstGeom prst="straightConnector1">
            <a:avLst/>
          </a:prstGeom>
          <a:ln w="28575">
            <a:solidFill>
              <a:srgbClr val="7B2935"/>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gyenes összekötő nyíllal 18">
            <a:extLst>
              <a:ext uri="{FF2B5EF4-FFF2-40B4-BE49-F238E27FC236}">
                <a16:creationId xmlns:a16="http://schemas.microsoft.com/office/drawing/2014/main" xmlns="" id="{028712E4-1E0B-470A-ADDC-349E6EB67AB0}"/>
              </a:ext>
            </a:extLst>
          </p:cNvPr>
          <p:cNvCxnSpPr>
            <a:cxnSpLocks/>
          </p:cNvCxnSpPr>
          <p:nvPr/>
        </p:nvCxnSpPr>
        <p:spPr>
          <a:xfrm flipH="1">
            <a:off x="5200192" y="2398207"/>
            <a:ext cx="1260140" cy="2567136"/>
          </a:xfrm>
          <a:prstGeom prst="straightConnector1">
            <a:avLst/>
          </a:prstGeom>
          <a:ln w="28575">
            <a:solidFill>
              <a:srgbClr val="7B2935"/>
            </a:solidFill>
            <a:tailEnd type="triangle"/>
          </a:ln>
        </p:spPr>
        <p:style>
          <a:lnRef idx="1">
            <a:schemeClr val="accent1"/>
          </a:lnRef>
          <a:fillRef idx="0">
            <a:schemeClr val="accent1"/>
          </a:fillRef>
          <a:effectRef idx="0">
            <a:schemeClr val="accent1"/>
          </a:effectRef>
          <a:fontRef idx="minor">
            <a:schemeClr val="tx1"/>
          </a:fontRef>
        </p:style>
      </p:cxnSp>
      <p:cxnSp>
        <p:nvCxnSpPr>
          <p:cNvPr id="20" name="Egyenes összekötő nyíllal 19">
            <a:extLst>
              <a:ext uri="{FF2B5EF4-FFF2-40B4-BE49-F238E27FC236}">
                <a16:creationId xmlns:a16="http://schemas.microsoft.com/office/drawing/2014/main" xmlns="" id="{1DC1995E-A885-4ED9-A048-FF6A0A54DCB1}"/>
              </a:ext>
            </a:extLst>
          </p:cNvPr>
          <p:cNvCxnSpPr>
            <a:cxnSpLocks/>
            <a:stCxn id="7" idx="2"/>
            <a:endCxn id="14" idx="0"/>
          </p:cNvCxnSpPr>
          <p:nvPr/>
        </p:nvCxnSpPr>
        <p:spPr>
          <a:xfrm>
            <a:off x="6480212" y="2399184"/>
            <a:ext cx="1044116" cy="2649996"/>
          </a:xfrm>
          <a:prstGeom prst="straightConnector1">
            <a:avLst/>
          </a:prstGeom>
          <a:ln w="28575">
            <a:solidFill>
              <a:srgbClr val="7B2935"/>
            </a:solidFill>
            <a:tailEnd type="triangle"/>
          </a:ln>
        </p:spPr>
        <p:style>
          <a:lnRef idx="1">
            <a:schemeClr val="accent1"/>
          </a:lnRef>
          <a:fillRef idx="0">
            <a:schemeClr val="accent1"/>
          </a:fillRef>
          <a:effectRef idx="0">
            <a:schemeClr val="accent1"/>
          </a:effectRef>
          <a:fontRef idx="minor">
            <a:schemeClr val="tx1"/>
          </a:fontRef>
        </p:style>
      </p:cxnSp>
      <p:cxnSp>
        <p:nvCxnSpPr>
          <p:cNvPr id="21" name="Egyenes összekötő nyíllal 20">
            <a:extLst>
              <a:ext uri="{FF2B5EF4-FFF2-40B4-BE49-F238E27FC236}">
                <a16:creationId xmlns:a16="http://schemas.microsoft.com/office/drawing/2014/main" xmlns="" id="{636B5C89-B737-471E-BDCF-E28ECED8F52E}"/>
              </a:ext>
            </a:extLst>
          </p:cNvPr>
          <p:cNvCxnSpPr>
            <a:cxnSpLocks/>
            <a:stCxn id="7" idx="2"/>
            <a:endCxn id="15" idx="0"/>
          </p:cNvCxnSpPr>
          <p:nvPr/>
        </p:nvCxnSpPr>
        <p:spPr>
          <a:xfrm>
            <a:off x="6480212" y="2399184"/>
            <a:ext cx="1631696" cy="825391"/>
          </a:xfrm>
          <a:prstGeom prst="straightConnector1">
            <a:avLst/>
          </a:prstGeom>
          <a:ln w="28575">
            <a:solidFill>
              <a:srgbClr val="7B2935"/>
            </a:solidFill>
            <a:tailEnd type="triangle"/>
          </a:ln>
        </p:spPr>
        <p:style>
          <a:lnRef idx="1">
            <a:schemeClr val="accent1"/>
          </a:lnRef>
          <a:fillRef idx="0">
            <a:schemeClr val="accent1"/>
          </a:fillRef>
          <a:effectRef idx="0">
            <a:schemeClr val="accent1"/>
          </a:effectRef>
          <a:fontRef idx="minor">
            <a:schemeClr val="tx1"/>
          </a:fontRef>
        </p:style>
      </p:cxnSp>
      <p:sp>
        <p:nvSpPr>
          <p:cNvPr id="30" name="Szövegdoboz 29">
            <a:extLst>
              <a:ext uri="{FF2B5EF4-FFF2-40B4-BE49-F238E27FC236}">
                <a16:creationId xmlns:a16="http://schemas.microsoft.com/office/drawing/2014/main" xmlns="" id="{ABBE0E4E-A56F-4B3A-AA44-9BBD2CC19CDE}"/>
              </a:ext>
            </a:extLst>
          </p:cNvPr>
          <p:cNvSpPr txBox="1"/>
          <p:nvPr/>
        </p:nvSpPr>
        <p:spPr>
          <a:xfrm rot="20410166">
            <a:off x="358595" y="4635795"/>
            <a:ext cx="3179967" cy="1938992"/>
          </a:xfrm>
          <a:prstGeom prst="rect">
            <a:avLst/>
          </a:prstGeom>
          <a:solidFill>
            <a:srgbClr val="FFC000"/>
          </a:solidFill>
        </p:spPr>
        <p:txBody>
          <a:bodyPr wrap="square" rtlCol="0">
            <a:spAutoFit/>
          </a:bodyPr>
          <a:lstStyle/>
          <a:p>
            <a:r>
              <a:rPr lang="hu-HU"/>
              <a:t>No general  EU rule on immigration of „normal workers” and self-employed – national competence</a:t>
            </a:r>
            <a:endParaRPr lang="en-GB"/>
          </a:p>
        </p:txBody>
      </p:sp>
    </p:spTree>
    <p:extLst>
      <p:ext uri="{BB962C8B-B14F-4D97-AF65-F5344CB8AC3E}">
        <p14:creationId xmlns:p14="http://schemas.microsoft.com/office/powerpoint/2010/main" val="18425227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09D4C8BA-4B61-472E-8093-2D4278C26384}"/>
              </a:ext>
            </a:extLst>
          </p:cNvPr>
          <p:cNvSpPr>
            <a:spLocks noGrp="1"/>
          </p:cNvSpPr>
          <p:nvPr>
            <p:ph type="title"/>
          </p:nvPr>
        </p:nvSpPr>
        <p:spPr/>
        <p:txBody>
          <a:bodyPr/>
          <a:lstStyle/>
          <a:p>
            <a:r>
              <a:rPr lang="hu-HU"/>
              <a:t>family</a:t>
            </a:r>
            <a:endParaRPr lang="en-GB"/>
          </a:p>
        </p:txBody>
      </p:sp>
      <p:sp>
        <p:nvSpPr>
          <p:cNvPr id="4" name="Tartalom helye 3">
            <a:extLst>
              <a:ext uri="{FF2B5EF4-FFF2-40B4-BE49-F238E27FC236}">
                <a16:creationId xmlns:a16="http://schemas.microsoft.com/office/drawing/2014/main" xmlns="" id="{AC6B2B60-9A42-4AE5-A740-D91D0F86CE50}"/>
              </a:ext>
            </a:extLst>
          </p:cNvPr>
          <p:cNvSpPr>
            <a:spLocks noGrp="1"/>
          </p:cNvSpPr>
          <p:nvPr>
            <p:ph idx="1"/>
          </p:nvPr>
        </p:nvSpPr>
        <p:spPr>
          <a:xfrm>
            <a:off x="457200" y="857232"/>
            <a:ext cx="8229600" cy="5740120"/>
          </a:xfrm>
        </p:spPr>
        <p:txBody>
          <a:bodyPr>
            <a:normAutofit/>
          </a:bodyPr>
          <a:lstStyle/>
          <a:p>
            <a:r>
              <a:rPr lang="en-GB" sz="2000"/>
              <a:t>COUNCIL DIRECTIVE 2003/86/EC</a:t>
            </a:r>
            <a:r>
              <a:rPr lang="hu-HU" sz="2000"/>
              <a:t> </a:t>
            </a:r>
            <a:r>
              <a:rPr lang="en-GB" sz="2000"/>
              <a:t>of 22 September 2003</a:t>
            </a:r>
          </a:p>
          <a:p>
            <a:r>
              <a:rPr lang="en-US" sz="2000"/>
              <a:t>on the right to family reunification</a:t>
            </a:r>
            <a:endParaRPr lang="hu-HU" sz="2000"/>
          </a:p>
          <a:p>
            <a:r>
              <a:rPr lang="hu-HU" sz="2000">
                <a:solidFill>
                  <a:srgbClr val="C00000"/>
                </a:solidFill>
              </a:rPr>
              <a:t>Regular migrant’s family </a:t>
            </a:r>
            <a:r>
              <a:rPr lang="hu-HU" sz="2000"/>
              <a:t>(entitled to unification): </a:t>
            </a:r>
          </a:p>
          <a:p>
            <a:pPr lvl="1">
              <a:buFont typeface="Arial" panose="020B0604020202020204" pitchFamily="34" charset="0"/>
              <a:buChar char="•"/>
            </a:pPr>
            <a:r>
              <a:rPr lang="hu-HU" sz="2000"/>
              <a:t>spouse</a:t>
            </a:r>
          </a:p>
          <a:p>
            <a:pPr lvl="1">
              <a:buFont typeface="Arial" panose="020B0604020202020204" pitchFamily="34" charset="0"/>
              <a:buChar char="•"/>
            </a:pPr>
            <a:r>
              <a:rPr lang="en-US" sz="2000"/>
              <a:t>the minor</a:t>
            </a:r>
            <a:r>
              <a:rPr lang="hu-HU" sz="2000"/>
              <a:t>, unmarried</a:t>
            </a:r>
            <a:r>
              <a:rPr lang="en-US" sz="2000"/>
              <a:t> </a:t>
            </a:r>
            <a:r>
              <a:rPr lang="hu-HU" sz="2000"/>
              <a:t>(common) </a:t>
            </a:r>
            <a:r>
              <a:rPr lang="en-US" sz="2000"/>
              <a:t>child of the sponsor </a:t>
            </a:r>
            <a:r>
              <a:rPr lang="hu-HU" sz="2000"/>
              <a:t>(migrant) </a:t>
            </a:r>
            <a:r>
              <a:rPr lang="en-US" sz="2000"/>
              <a:t>and of his/her spouse,</a:t>
            </a:r>
            <a:r>
              <a:rPr lang="hu-HU" sz="2000"/>
              <a:t> </a:t>
            </a:r>
            <a:r>
              <a:rPr lang="en-GB" sz="2000"/>
              <a:t>including children adopted</a:t>
            </a:r>
            <a:endParaRPr lang="hu-HU" sz="2000"/>
          </a:p>
          <a:p>
            <a:pPr lvl="1">
              <a:buFont typeface="Arial" panose="020B0604020202020204" pitchFamily="34" charset="0"/>
              <a:buChar char="•"/>
            </a:pPr>
            <a:r>
              <a:rPr lang="hu-HU" sz="2000"/>
              <a:t>minor, unmarried child of either of them, if they have custody and the child is dependent on them</a:t>
            </a:r>
          </a:p>
          <a:p>
            <a:pPr marL="57150" indent="0"/>
            <a:r>
              <a:rPr lang="hu-HU" sz="2000">
                <a:solidFill>
                  <a:srgbClr val="C00000"/>
                </a:solidFill>
              </a:rPr>
              <a:t>Optional</a:t>
            </a:r>
            <a:r>
              <a:rPr lang="hu-HU" sz="2000"/>
              <a:t> (states may allow)</a:t>
            </a:r>
          </a:p>
          <a:p>
            <a:pPr marL="57150" indent="0"/>
            <a:r>
              <a:rPr lang="hu-HU" sz="2000"/>
              <a:t>	parents, if dependent on the migrant</a:t>
            </a:r>
          </a:p>
          <a:p>
            <a:pPr marL="57150" indent="0"/>
            <a:r>
              <a:rPr lang="hu-HU" sz="2000"/>
              <a:t>	adult unmaries child, if unable</a:t>
            </a:r>
            <a:br>
              <a:rPr lang="hu-HU" sz="2000"/>
            </a:br>
            <a:r>
              <a:rPr lang="hu-HU" sz="2000"/>
              <a:t>	 to provide for 	herself/himself</a:t>
            </a:r>
          </a:p>
          <a:p>
            <a:pPr marL="57150" indent="0"/>
            <a:r>
              <a:rPr lang="hu-HU" sz="2000"/>
              <a:t>	Partners if in lon-term stable and/or</a:t>
            </a:r>
          </a:p>
          <a:p>
            <a:pPr marL="57150" indent="0"/>
            <a:r>
              <a:rPr lang="hu-HU" sz="2000"/>
              <a:t> 	registered partnership</a:t>
            </a:r>
          </a:p>
          <a:p>
            <a:pPr marL="57150" indent="0"/>
            <a:r>
              <a:rPr lang="hu-HU" sz="2000">
                <a:solidFill>
                  <a:srgbClr val="C00000"/>
                </a:solidFill>
              </a:rPr>
              <a:t>Researchers:</a:t>
            </a:r>
            <a:r>
              <a:rPr lang="hu-HU" sz="2000"/>
              <a:t> same definition, less conditions</a:t>
            </a:r>
          </a:p>
          <a:p>
            <a:pPr marL="57150" indent="0"/>
            <a:r>
              <a:rPr lang="hu-HU" sz="2000">
                <a:solidFill>
                  <a:srgbClr val="C00000"/>
                </a:solidFill>
              </a:rPr>
              <a:t>Refugees:</a:t>
            </a:r>
            <a:r>
              <a:rPr lang="hu-HU" sz="2000"/>
              <a:t> optionally broader, and less conditions  for the first 3 months</a:t>
            </a:r>
          </a:p>
          <a:p>
            <a:pPr lvl="2">
              <a:buFont typeface="Arial" panose="020B0604020202020204" pitchFamily="34" charset="0"/>
              <a:buChar char="•"/>
            </a:pPr>
            <a:endParaRPr lang="hu-HU"/>
          </a:p>
        </p:txBody>
      </p:sp>
      <p:sp>
        <p:nvSpPr>
          <p:cNvPr id="3" name="Dátum helye 2">
            <a:extLst>
              <a:ext uri="{FF2B5EF4-FFF2-40B4-BE49-F238E27FC236}">
                <a16:creationId xmlns:a16="http://schemas.microsoft.com/office/drawing/2014/main" xmlns="" id="{03C281EF-0392-4938-975E-C3D718D3A9A1}"/>
              </a:ext>
            </a:extLst>
          </p:cNvPr>
          <p:cNvSpPr>
            <a:spLocks noGrp="1"/>
          </p:cNvSpPr>
          <p:nvPr>
            <p:ph type="dt" sz="half" idx="2"/>
          </p:nvPr>
        </p:nvSpPr>
        <p:spPr/>
        <p:txBody>
          <a:bodyPr/>
          <a:lstStyle/>
          <a:p>
            <a:pPr>
              <a:defRPr/>
            </a:pPr>
            <a:r>
              <a:rPr lang="hu-HU"/>
              <a:t>Presentation by Boldizsár Nagy</a:t>
            </a:r>
            <a:endParaRPr lang="en-GB"/>
          </a:p>
        </p:txBody>
      </p:sp>
      <p:sp>
        <p:nvSpPr>
          <p:cNvPr id="5" name="Szövegdoboz 4">
            <a:extLst>
              <a:ext uri="{FF2B5EF4-FFF2-40B4-BE49-F238E27FC236}">
                <a16:creationId xmlns:a16="http://schemas.microsoft.com/office/drawing/2014/main" xmlns="" id="{5F23DBF1-4135-4E3F-9E6C-46B000B7B6B1}"/>
              </a:ext>
            </a:extLst>
          </p:cNvPr>
          <p:cNvSpPr txBox="1"/>
          <p:nvPr/>
        </p:nvSpPr>
        <p:spPr>
          <a:xfrm rot="20410166">
            <a:off x="5664402" y="3780567"/>
            <a:ext cx="3179967" cy="1477328"/>
          </a:xfrm>
          <a:prstGeom prst="rect">
            <a:avLst/>
          </a:prstGeom>
          <a:solidFill>
            <a:srgbClr val="FFC000"/>
          </a:solidFill>
        </p:spPr>
        <p:txBody>
          <a:bodyPr wrap="square" rtlCol="0">
            <a:spAutoFit/>
          </a:bodyPr>
          <a:lstStyle/>
          <a:p>
            <a:r>
              <a:rPr lang="hu-HU" sz="1800"/>
              <a:t>To what extent is the concept of family culturally determined? Or is it simple reductionist political convenience?</a:t>
            </a:r>
            <a:endParaRPr lang="en-GB" sz="1800"/>
          </a:p>
        </p:txBody>
      </p:sp>
    </p:spTree>
    <p:extLst>
      <p:ext uri="{BB962C8B-B14F-4D97-AF65-F5344CB8AC3E}">
        <p14:creationId xmlns:p14="http://schemas.microsoft.com/office/powerpoint/2010/main" val="33574901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p:cNvSpPr>
            <a:spLocks noGrp="1"/>
          </p:cNvSpPr>
          <p:nvPr>
            <p:ph type="title"/>
          </p:nvPr>
        </p:nvSpPr>
        <p:spPr>
          <a:xfrm>
            <a:off x="395536" y="188640"/>
            <a:ext cx="8572560" cy="785818"/>
          </a:xfrm>
        </p:spPr>
        <p:txBody>
          <a:bodyPr/>
          <a:lstStyle/>
          <a:p>
            <a:r>
              <a:rPr lang="en-GB" b="0" dirty="0">
                <a:solidFill>
                  <a:srgbClr val="701E0E"/>
                </a:solidFill>
                <a:effectLst/>
                <a:latin typeface="+mj-lt"/>
              </a:rPr>
              <a:t>Summarising the basic rights</a:t>
            </a:r>
          </a:p>
        </p:txBody>
      </p:sp>
      <p:sp>
        <p:nvSpPr>
          <p:cNvPr id="4" name="Dátum helye 3"/>
          <p:cNvSpPr>
            <a:spLocks noGrp="1"/>
          </p:cNvSpPr>
          <p:nvPr>
            <p:ph type="dt" sz="half" idx="2"/>
          </p:nvPr>
        </p:nvSpPr>
        <p:spPr>
          <a:xfrm>
            <a:off x="1" y="6572272"/>
            <a:ext cx="2214546" cy="285727"/>
          </a:xfrm>
        </p:spPr>
        <p:txBody>
          <a:bodyPr/>
          <a:lstStyle/>
          <a:p>
            <a:pPr>
              <a:defRPr/>
            </a:pPr>
            <a:r>
              <a:rPr lang="hu-HU"/>
              <a:t>Presentation by Boldizsár Nagy</a:t>
            </a:r>
            <a:endParaRPr lang="en-GB"/>
          </a:p>
        </p:txBody>
      </p:sp>
      <p:pic>
        <p:nvPicPr>
          <p:cNvPr id="6" name="Kép 5"/>
          <p:cNvPicPr>
            <a:picLocks noChangeAspect="1"/>
          </p:cNvPicPr>
          <p:nvPr/>
        </p:nvPicPr>
        <p:blipFill>
          <a:blip r:embed="rId2"/>
          <a:stretch>
            <a:fillRect/>
          </a:stretch>
        </p:blipFill>
        <p:spPr>
          <a:xfrm>
            <a:off x="179512" y="1103333"/>
            <a:ext cx="5832648" cy="5340064"/>
          </a:xfrm>
          <a:prstGeom prst="rect">
            <a:avLst/>
          </a:prstGeom>
        </p:spPr>
      </p:pic>
      <p:sp>
        <p:nvSpPr>
          <p:cNvPr id="7" name="Szövegdoboz 6"/>
          <p:cNvSpPr txBox="1"/>
          <p:nvPr/>
        </p:nvSpPr>
        <p:spPr>
          <a:xfrm>
            <a:off x="5940152" y="4509120"/>
            <a:ext cx="3027944" cy="2123658"/>
          </a:xfrm>
          <a:prstGeom prst="rect">
            <a:avLst/>
          </a:prstGeom>
          <a:noFill/>
        </p:spPr>
        <p:txBody>
          <a:bodyPr wrap="square" rtlCol="0">
            <a:spAutoFit/>
          </a:bodyPr>
          <a:lstStyle/>
          <a:p>
            <a:r>
              <a:rPr lang="hu-HU" sz="1200"/>
              <a:t>Source: Georgia Mavrodi</a:t>
            </a:r>
          </a:p>
          <a:p>
            <a:r>
              <a:rPr lang="en-US" sz="1200"/>
              <a:t>COMMON EU POLICIES ON AUTHORISED IMMIGRATION PAST, PRESENT AND FUTURE</a:t>
            </a:r>
            <a:endParaRPr lang="hu-HU" sz="1200"/>
          </a:p>
          <a:p>
            <a:r>
              <a:rPr lang="en-US" sz="1200"/>
              <a:t>LSE IDEAS Strategic Update 15.2</a:t>
            </a:r>
            <a:endParaRPr lang="hu-HU" sz="1200"/>
          </a:p>
          <a:p>
            <a:r>
              <a:rPr lang="hu-HU" sz="1200">
                <a:hlinkClick r:id="rId3"/>
              </a:rPr>
              <a:t>http://cadmus.eui.eu/bitstream/handle/1814/36115/Common-EU-Policies-on-Authorised-Immigration%20%281%29.pdf?sequence=2</a:t>
            </a:r>
            <a:r>
              <a:rPr lang="hu-HU" sz="1200"/>
              <a:t> </a:t>
            </a:r>
            <a:br>
              <a:rPr lang="hu-HU" sz="1200"/>
            </a:br>
            <a:endParaRPr lang="hu-HU" sz="1200"/>
          </a:p>
        </p:txBody>
      </p:sp>
    </p:spTree>
    <p:extLst>
      <p:ext uri="{BB962C8B-B14F-4D97-AF65-F5344CB8AC3E}">
        <p14:creationId xmlns:p14="http://schemas.microsoft.com/office/powerpoint/2010/main" val="9632024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6" name="Rectangle 2"/>
          <p:cNvSpPr>
            <a:spLocks noGrp="1" noChangeArrowheads="1"/>
          </p:cNvSpPr>
          <p:nvPr>
            <p:ph type="title"/>
          </p:nvPr>
        </p:nvSpPr>
        <p:spPr>
          <a:xfrm>
            <a:off x="685800" y="1357313"/>
            <a:ext cx="7772400" cy="2857500"/>
          </a:xfrm>
        </p:spPr>
        <p:txBody>
          <a:bodyPr/>
          <a:lstStyle/>
          <a:p>
            <a:pPr>
              <a:defRPr/>
            </a:pPr>
            <a:r>
              <a:rPr lang="hu-HU" b="0" noProof="0">
                <a:effectLst/>
                <a:latin typeface="+mj-lt"/>
              </a:rPr>
              <a:t>Third country nationals, </a:t>
            </a:r>
            <a:br>
              <a:rPr lang="hu-HU" b="0" noProof="0">
                <a:effectLst/>
                <a:latin typeface="+mj-lt"/>
              </a:rPr>
            </a:br>
            <a:r>
              <a:rPr lang="hu-HU" b="0" noProof="0">
                <a:effectLst/>
                <a:latin typeface="+mj-lt"/>
              </a:rPr>
              <a:t>without the right to stay</a:t>
            </a:r>
            <a:br>
              <a:rPr lang="hu-HU" b="0" noProof="0">
                <a:effectLst/>
                <a:latin typeface="+mj-lt"/>
              </a:rPr>
            </a:br>
            <a:r>
              <a:rPr lang="hu-HU" b="0" noProof="0">
                <a:effectLst/>
                <a:latin typeface="+mj-lt"/>
              </a:rPr>
              <a:t>„Illegal migration”</a:t>
            </a:r>
            <a:br>
              <a:rPr lang="hu-HU" b="0" noProof="0">
                <a:effectLst/>
                <a:latin typeface="+mj-lt"/>
              </a:rPr>
            </a:br>
            <a:endParaRPr lang="en-GB" sz="2400" b="0" noProof="0" dirty="0">
              <a:effectLst/>
              <a:latin typeface="+mj-lt"/>
            </a:endParaRPr>
          </a:p>
        </p:txBody>
      </p:sp>
    </p:spTree>
    <p:extLst>
      <p:ext uri="{BB962C8B-B14F-4D97-AF65-F5344CB8AC3E}">
        <p14:creationId xmlns:p14="http://schemas.microsoft.com/office/powerpoint/2010/main" val="2105984203"/>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8EE72BEF-0953-4A42-8FB1-EBF9F329DC7B}"/>
              </a:ext>
            </a:extLst>
          </p:cNvPr>
          <p:cNvSpPr>
            <a:spLocks noGrp="1"/>
          </p:cNvSpPr>
          <p:nvPr>
            <p:ph type="title"/>
          </p:nvPr>
        </p:nvSpPr>
        <p:spPr>
          <a:xfrm>
            <a:off x="457200" y="274638"/>
            <a:ext cx="8229600" cy="922114"/>
          </a:xfrm>
        </p:spPr>
        <p:txBody>
          <a:bodyPr/>
          <a:lstStyle/>
          <a:p>
            <a:r>
              <a:rPr lang="hu-HU"/>
              <a:t>The overall approach to entry and stay without permit</a:t>
            </a:r>
            <a:endParaRPr lang="en-GB"/>
          </a:p>
        </p:txBody>
      </p:sp>
      <p:sp>
        <p:nvSpPr>
          <p:cNvPr id="3" name="Tartalom helye 2">
            <a:extLst>
              <a:ext uri="{FF2B5EF4-FFF2-40B4-BE49-F238E27FC236}">
                <a16:creationId xmlns:a16="http://schemas.microsoft.com/office/drawing/2014/main" xmlns="" id="{246691FF-2F89-4F67-A699-01BA67E331E9}"/>
              </a:ext>
            </a:extLst>
          </p:cNvPr>
          <p:cNvSpPr>
            <a:spLocks noGrp="1"/>
          </p:cNvSpPr>
          <p:nvPr>
            <p:ph idx="1"/>
          </p:nvPr>
        </p:nvSpPr>
        <p:spPr>
          <a:xfrm>
            <a:off x="457200" y="1412776"/>
            <a:ext cx="8229600" cy="4945182"/>
          </a:xfrm>
        </p:spPr>
        <p:txBody>
          <a:bodyPr>
            <a:normAutofit fontScale="92500" lnSpcReduction="10000"/>
          </a:bodyPr>
          <a:lstStyle/>
          <a:p>
            <a:pPr algn="ctr"/>
            <a:r>
              <a:rPr lang="hu-HU"/>
              <a:t>Political discourse                              EU law in force </a:t>
            </a:r>
          </a:p>
          <a:p>
            <a:pPr algn="ctr"/>
            <a:endParaRPr lang="hu-HU"/>
          </a:p>
          <a:p>
            <a:r>
              <a:rPr lang="hu-HU"/>
              <a:t>The engine behind entry/stay without permission is either the unbearable situation in the country of origin (economy, climate, persecution)   or the willingess of the employer to exploit the irregular worker, or both</a:t>
            </a:r>
          </a:p>
          <a:p>
            <a:endParaRPr lang="hu-HU"/>
          </a:p>
          <a:p>
            <a:r>
              <a:rPr lang="hu-HU"/>
              <a:t>EU law: dual face</a:t>
            </a:r>
            <a:br>
              <a:rPr lang="hu-HU"/>
            </a:br>
            <a:r>
              <a:rPr lang="hu-HU"/>
              <a:t>Visa, border regime, detention before removal: following political preferences</a:t>
            </a:r>
          </a:p>
          <a:p>
            <a:r>
              <a:rPr lang="hu-HU"/>
              <a:t>	Employer’s sanctions, preferring voluntary departure, protectiong victims of trafficking  - the migrant is victim</a:t>
            </a:r>
            <a:br>
              <a:rPr lang="hu-HU"/>
            </a:br>
            <a:r>
              <a:rPr lang="hu-HU"/>
              <a:t>applying the legally protected values of a democratic society respecting the dignity of all</a:t>
            </a:r>
            <a:endParaRPr lang="en-GB"/>
          </a:p>
        </p:txBody>
      </p:sp>
      <p:sp>
        <p:nvSpPr>
          <p:cNvPr id="4" name="Dátum helye 3">
            <a:extLst>
              <a:ext uri="{FF2B5EF4-FFF2-40B4-BE49-F238E27FC236}">
                <a16:creationId xmlns:a16="http://schemas.microsoft.com/office/drawing/2014/main" xmlns="" id="{87B6AC54-E172-4C31-A659-48FC168E6093}"/>
              </a:ext>
            </a:extLst>
          </p:cNvPr>
          <p:cNvSpPr>
            <a:spLocks noGrp="1"/>
          </p:cNvSpPr>
          <p:nvPr>
            <p:ph type="dt" sz="half" idx="2"/>
          </p:nvPr>
        </p:nvSpPr>
        <p:spPr/>
        <p:txBody>
          <a:bodyPr/>
          <a:lstStyle/>
          <a:p>
            <a:pPr>
              <a:defRPr/>
            </a:pPr>
            <a:r>
              <a:rPr lang="hu-HU"/>
              <a:t>Presentation by Boldizsár Nagy</a:t>
            </a:r>
            <a:endParaRPr lang="en-GB"/>
          </a:p>
        </p:txBody>
      </p:sp>
      <p:cxnSp>
        <p:nvCxnSpPr>
          <p:cNvPr id="6" name="Egyenes összekötő nyíllal 5">
            <a:extLst>
              <a:ext uri="{FF2B5EF4-FFF2-40B4-BE49-F238E27FC236}">
                <a16:creationId xmlns:a16="http://schemas.microsoft.com/office/drawing/2014/main" xmlns="" id="{184CCCE9-C62C-435E-9AFA-95BADBF18076}"/>
              </a:ext>
            </a:extLst>
          </p:cNvPr>
          <p:cNvCxnSpPr/>
          <p:nvPr/>
        </p:nvCxnSpPr>
        <p:spPr>
          <a:xfrm>
            <a:off x="3995936" y="1628800"/>
            <a:ext cx="1440160" cy="0"/>
          </a:xfrm>
          <a:prstGeom prst="straightConnector1">
            <a:avLst/>
          </a:prstGeom>
          <a:ln w="28575">
            <a:solidFill>
              <a:srgbClr val="C00000"/>
            </a:solidFill>
            <a:headEnd type="triangle"/>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429239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043608" y="188640"/>
            <a:ext cx="7772400" cy="457200"/>
          </a:xfrm>
        </p:spPr>
        <p:txBody>
          <a:bodyPr/>
          <a:lstStyle/>
          <a:p>
            <a:pPr>
              <a:defRPr/>
            </a:pPr>
            <a:r>
              <a:rPr lang="en-GB" sz="2400" dirty="0">
                <a:latin typeface="+mn-lt"/>
              </a:rPr>
              <a:t>The Return directive</a:t>
            </a:r>
          </a:p>
        </p:txBody>
      </p:sp>
      <p:sp>
        <p:nvSpPr>
          <p:cNvPr id="32771" name="Rectangle 3"/>
          <p:cNvSpPr>
            <a:spLocks noGrp="1" noChangeArrowheads="1"/>
          </p:cNvSpPr>
          <p:nvPr>
            <p:ph type="body" idx="1"/>
          </p:nvPr>
        </p:nvSpPr>
        <p:spPr>
          <a:xfrm>
            <a:off x="457200" y="857250"/>
            <a:ext cx="8229600" cy="5500688"/>
          </a:xfrm>
        </p:spPr>
        <p:txBody>
          <a:bodyPr>
            <a:normAutofit/>
          </a:bodyPr>
          <a:lstStyle/>
          <a:p>
            <a:pPr algn="ctr">
              <a:defRPr/>
            </a:pPr>
            <a:r>
              <a:rPr lang="en-GB" sz="1600" b="1" dirty="0">
                <a:latin typeface="+mn-lt"/>
              </a:rPr>
              <a:t>DIRECTIVE 2008/115/</a:t>
            </a:r>
            <a:r>
              <a:rPr lang="en-GB" sz="1600" b="1">
                <a:latin typeface="+mn-lt"/>
              </a:rPr>
              <a:t>EC </a:t>
            </a:r>
            <a:r>
              <a:rPr lang="hu-HU" sz="1600" b="1">
                <a:latin typeface="+mn-lt"/>
              </a:rPr>
              <a:t> </a:t>
            </a:r>
            <a:r>
              <a:rPr lang="en-GB" sz="1600" b="1">
                <a:solidFill>
                  <a:srgbClr val="A80000"/>
                </a:solidFill>
                <a:latin typeface="+mn-lt"/>
              </a:rPr>
              <a:t>on </a:t>
            </a:r>
            <a:r>
              <a:rPr lang="en-GB" sz="1600" b="1" dirty="0">
                <a:solidFill>
                  <a:srgbClr val="A80000"/>
                </a:solidFill>
                <a:latin typeface="+mn-lt"/>
              </a:rPr>
              <a:t>common standards and procedures </a:t>
            </a:r>
            <a:r>
              <a:rPr lang="en-GB" sz="1600" b="1" dirty="0">
                <a:latin typeface="+mn-lt"/>
              </a:rPr>
              <a:t>in Member States </a:t>
            </a:r>
            <a:r>
              <a:rPr lang="en-GB" sz="1600" b="1" dirty="0">
                <a:solidFill>
                  <a:srgbClr val="A80000"/>
                </a:solidFill>
                <a:latin typeface="+mn-lt"/>
              </a:rPr>
              <a:t>for returning illegally staying third-country nationals</a:t>
            </a:r>
          </a:p>
          <a:p>
            <a:pPr>
              <a:defRPr/>
            </a:pPr>
            <a:r>
              <a:rPr lang="en-GB" sz="2000">
                <a:latin typeface="+mn-lt"/>
              </a:rPr>
              <a:t>Personal </a:t>
            </a:r>
            <a:r>
              <a:rPr lang="en-GB" sz="2000" dirty="0">
                <a:latin typeface="+mn-lt"/>
              </a:rPr>
              <a:t>scope</a:t>
            </a:r>
          </a:p>
          <a:p>
            <a:pPr>
              <a:defRPr/>
            </a:pPr>
            <a:r>
              <a:rPr lang="en-GB" sz="2000" dirty="0">
                <a:latin typeface="+mn-lt"/>
              </a:rPr>
              <a:t>	 Obligatory: third-country nationals staying illegally on the territory of a Member State</a:t>
            </a:r>
          </a:p>
          <a:p>
            <a:pPr>
              <a:defRPr/>
            </a:pPr>
            <a:r>
              <a:rPr lang="en-GB" sz="2000" dirty="0">
                <a:latin typeface="+mn-lt"/>
              </a:rPr>
              <a:t>	Optional:</a:t>
            </a:r>
            <a:endParaRPr lang="en-GB" sz="2400" dirty="0">
              <a:latin typeface="+mn-lt"/>
            </a:endParaRPr>
          </a:p>
          <a:p>
            <a:pPr lvl="1">
              <a:lnSpc>
                <a:spcPct val="90000"/>
              </a:lnSpc>
              <a:defRPr/>
            </a:pPr>
            <a:r>
              <a:rPr lang="en-GB" sz="2400" dirty="0">
                <a:latin typeface="+mn-lt"/>
              </a:rPr>
              <a:t>		- </a:t>
            </a:r>
            <a:r>
              <a:rPr lang="en-GB" sz="2000" dirty="0">
                <a:latin typeface="+mn-lt"/>
              </a:rPr>
              <a:t>those refused at the border or intercepted  on land, sea or air</a:t>
            </a:r>
          </a:p>
          <a:p>
            <a:pPr lvl="1">
              <a:lnSpc>
                <a:spcPct val="90000"/>
              </a:lnSpc>
              <a:defRPr/>
            </a:pPr>
            <a:r>
              <a:rPr lang="en-GB" sz="2000" dirty="0">
                <a:latin typeface="+mn-lt"/>
              </a:rPr>
              <a:t>		-  subject to return as a criminal law sanction</a:t>
            </a:r>
          </a:p>
          <a:p>
            <a:pPr>
              <a:lnSpc>
                <a:spcPct val="90000"/>
              </a:lnSpc>
              <a:defRPr/>
            </a:pPr>
            <a:endParaRPr lang="en-GB" sz="2000" dirty="0">
              <a:latin typeface="+mn-lt"/>
            </a:endParaRPr>
          </a:p>
          <a:p>
            <a:pPr>
              <a:lnSpc>
                <a:spcPct val="90000"/>
              </a:lnSpc>
              <a:defRPr/>
            </a:pPr>
            <a:r>
              <a:rPr lang="en-GB" sz="2000" dirty="0">
                <a:latin typeface="+mn-lt"/>
              </a:rPr>
              <a:t>Limits:  </a:t>
            </a:r>
            <a:r>
              <a:rPr lang="en-GB" sz="2000" dirty="0">
                <a:solidFill>
                  <a:srgbClr val="C00000"/>
                </a:solidFill>
                <a:latin typeface="+mn-lt"/>
              </a:rPr>
              <a:t>MS must respect </a:t>
            </a:r>
            <a:r>
              <a:rPr lang="en-GB" sz="2000" dirty="0">
                <a:latin typeface="+mn-lt"/>
              </a:rPr>
              <a:t>rights of persons entitled to free movement under community law and the principle of </a:t>
            </a:r>
            <a:r>
              <a:rPr lang="en-GB" sz="2000" i="1" dirty="0">
                <a:solidFill>
                  <a:srgbClr val="C00000"/>
                </a:solidFill>
                <a:latin typeface="+mn-lt"/>
              </a:rPr>
              <a:t>non-refoulement</a:t>
            </a:r>
            <a:r>
              <a:rPr lang="en-GB" sz="2000" i="1" dirty="0">
                <a:latin typeface="+mn-lt"/>
              </a:rPr>
              <a:t> </a:t>
            </a:r>
          </a:p>
          <a:p>
            <a:pPr>
              <a:lnSpc>
                <a:spcPct val="90000"/>
              </a:lnSpc>
              <a:defRPr/>
            </a:pPr>
            <a:r>
              <a:rPr lang="en-GB" sz="2000" i="1" dirty="0">
                <a:latin typeface="+mn-lt"/>
              </a:rPr>
              <a:t>	+ </a:t>
            </a:r>
            <a:r>
              <a:rPr lang="en-GB" sz="2000" dirty="0">
                <a:latin typeface="+mn-lt"/>
              </a:rPr>
              <a:t>„due account of” best interest of the child, family life, state of health of the person</a:t>
            </a:r>
            <a:endParaRPr lang="en-GB" sz="2000" i="1" dirty="0">
              <a:latin typeface="+mn-lt"/>
            </a:endParaRPr>
          </a:p>
          <a:p>
            <a:pPr>
              <a:lnSpc>
                <a:spcPct val="90000"/>
              </a:lnSpc>
              <a:defRPr/>
            </a:pPr>
            <a:endParaRPr lang="en-GB" sz="2000" i="1" dirty="0">
              <a:latin typeface="+mn-lt"/>
            </a:endParaRPr>
          </a:p>
          <a:p>
            <a:pPr>
              <a:lnSpc>
                <a:spcPct val="90000"/>
              </a:lnSpc>
              <a:defRPr/>
            </a:pPr>
            <a:r>
              <a:rPr lang="en-GB" sz="2000" dirty="0">
                <a:latin typeface="+mn-lt"/>
              </a:rPr>
              <a:t>Member States may retain more favourable provisions</a:t>
            </a:r>
          </a:p>
        </p:txBody>
      </p:sp>
      <p:sp>
        <p:nvSpPr>
          <p:cNvPr id="4" name="Dátum helye 3"/>
          <p:cNvSpPr>
            <a:spLocks noGrp="1"/>
          </p:cNvSpPr>
          <p:nvPr>
            <p:ph type="dt" sz="quarter" idx="10"/>
          </p:nvPr>
        </p:nvSpPr>
        <p:spPr/>
        <p:txBody>
          <a:bodyPr/>
          <a:lstStyle/>
          <a:p>
            <a:pPr>
              <a:defRPr/>
            </a:pPr>
            <a:endParaRPr lang="en-GB"/>
          </a:p>
        </p:txBody>
      </p:sp>
    </p:spTree>
    <p:extLst>
      <p:ext uri="{BB962C8B-B14F-4D97-AF65-F5344CB8AC3E}">
        <p14:creationId xmlns:p14="http://schemas.microsoft.com/office/powerpoint/2010/main" val="23695903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body" idx="1"/>
          </p:nvPr>
        </p:nvSpPr>
        <p:spPr>
          <a:xfrm>
            <a:off x="214313" y="857250"/>
            <a:ext cx="8715375" cy="5643563"/>
          </a:xfrm>
        </p:spPr>
        <p:txBody>
          <a:bodyPr>
            <a:noAutofit/>
          </a:bodyPr>
          <a:lstStyle/>
          <a:p>
            <a:pPr>
              <a:lnSpc>
                <a:spcPts val="1900"/>
              </a:lnSpc>
              <a:defRPr/>
            </a:pPr>
            <a:r>
              <a:rPr lang="en-GB" sz="1800" dirty="0">
                <a:latin typeface="+mn-lt"/>
              </a:rPr>
              <a:t>Member states  </a:t>
            </a:r>
            <a:r>
              <a:rPr lang="en-GB" sz="1800" dirty="0">
                <a:solidFill>
                  <a:srgbClr val="A80000"/>
                </a:solidFill>
                <a:latin typeface="+mn-lt"/>
              </a:rPr>
              <a:t>must</a:t>
            </a:r>
            <a:r>
              <a:rPr lang="en-GB" sz="1800" dirty="0">
                <a:latin typeface="+mn-lt"/>
              </a:rPr>
              <a:t> issue the return decision to any illegal stayer (exceptions exist, like right to reside in other MS or humanitarian reasons)</a:t>
            </a:r>
          </a:p>
          <a:p>
            <a:pPr>
              <a:lnSpc>
                <a:spcPts val="1900"/>
              </a:lnSpc>
              <a:defRPr/>
            </a:pPr>
            <a:endParaRPr lang="en-GB" sz="1800" dirty="0">
              <a:latin typeface="+mn-lt"/>
            </a:endParaRPr>
          </a:p>
          <a:p>
            <a:pPr>
              <a:lnSpc>
                <a:spcPts val="1900"/>
              </a:lnSpc>
              <a:defRPr/>
            </a:pPr>
            <a:r>
              <a:rPr lang="en-GB" sz="1800" dirty="0">
                <a:latin typeface="+mn-lt"/>
              </a:rPr>
              <a:t>Preferred return: </a:t>
            </a:r>
            <a:r>
              <a:rPr lang="en-GB" sz="1800" dirty="0">
                <a:solidFill>
                  <a:srgbClr val="A80000"/>
                </a:solidFill>
                <a:latin typeface="+mn-lt"/>
              </a:rPr>
              <a:t>voluntary return </a:t>
            </a:r>
            <a:r>
              <a:rPr lang="en-GB" sz="1800" dirty="0">
                <a:latin typeface="+mn-lt"/>
              </a:rPr>
              <a:t>within 7-30 days</a:t>
            </a:r>
          </a:p>
          <a:p>
            <a:pPr>
              <a:lnSpc>
                <a:spcPts val="1900"/>
              </a:lnSpc>
              <a:defRPr/>
            </a:pPr>
            <a:r>
              <a:rPr lang="en-GB" sz="1800" dirty="0">
                <a:latin typeface="+mn-lt"/>
              </a:rPr>
              <a:t>	Exceptions: </a:t>
            </a:r>
          </a:p>
          <a:p>
            <a:pPr>
              <a:lnSpc>
                <a:spcPts val="1900"/>
              </a:lnSpc>
              <a:defRPr/>
            </a:pPr>
            <a:r>
              <a:rPr lang="en-GB" sz="1800" dirty="0">
                <a:latin typeface="+mn-lt"/>
              </a:rPr>
              <a:t>		risk of absconding, </a:t>
            </a:r>
          </a:p>
          <a:p>
            <a:pPr>
              <a:lnSpc>
                <a:spcPts val="1900"/>
              </a:lnSpc>
              <a:defRPr/>
            </a:pPr>
            <a:r>
              <a:rPr lang="en-GB" sz="1800" dirty="0">
                <a:latin typeface="+mn-lt"/>
              </a:rPr>
              <a:t>		manifestly unfounded or fraudulent application for stay permit</a:t>
            </a:r>
          </a:p>
          <a:p>
            <a:pPr>
              <a:lnSpc>
                <a:spcPts val="1900"/>
              </a:lnSpc>
              <a:defRPr/>
            </a:pPr>
            <a:r>
              <a:rPr lang="en-GB" sz="1800" dirty="0">
                <a:latin typeface="+mn-lt"/>
              </a:rPr>
              <a:t>		or if the person concerned poses a risk to public policy, public security or national 		security,</a:t>
            </a:r>
          </a:p>
          <a:p>
            <a:pPr>
              <a:lnSpc>
                <a:spcPts val="1900"/>
              </a:lnSpc>
              <a:defRPr/>
            </a:pPr>
            <a:endParaRPr lang="en-GB" sz="1800" dirty="0">
              <a:latin typeface="+mn-lt"/>
            </a:endParaRPr>
          </a:p>
          <a:p>
            <a:pPr>
              <a:lnSpc>
                <a:spcPts val="1900"/>
              </a:lnSpc>
              <a:defRPr/>
            </a:pPr>
            <a:r>
              <a:rPr lang="en-GB" sz="1800" dirty="0">
                <a:latin typeface="+mn-lt"/>
              </a:rPr>
              <a:t>States </a:t>
            </a:r>
            <a:r>
              <a:rPr lang="en-GB" sz="1800" dirty="0">
                <a:solidFill>
                  <a:srgbClr val="A80000"/>
                </a:solidFill>
                <a:latin typeface="+mn-lt"/>
              </a:rPr>
              <a:t>must </a:t>
            </a:r>
            <a:r>
              <a:rPr lang="en-GB" sz="1800" dirty="0">
                <a:latin typeface="+mn-lt"/>
              </a:rPr>
              <a:t> take all necessary measures to enforce the return decision if the third country national does not depart voluntarily or if the exception to voluntary departure  is applicable</a:t>
            </a:r>
          </a:p>
          <a:p>
            <a:pPr>
              <a:lnSpc>
                <a:spcPts val="1900"/>
              </a:lnSpc>
              <a:defRPr/>
            </a:pPr>
            <a:endParaRPr lang="en-GB" sz="1800" dirty="0">
              <a:latin typeface="+mn-lt"/>
            </a:endParaRPr>
          </a:p>
          <a:p>
            <a:pPr>
              <a:lnSpc>
                <a:spcPts val="1900"/>
              </a:lnSpc>
              <a:defRPr/>
            </a:pPr>
            <a:r>
              <a:rPr lang="en-GB" sz="1800" dirty="0">
                <a:solidFill>
                  <a:srgbClr val="C00000"/>
                </a:solidFill>
                <a:latin typeface="+mn-lt"/>
              </a:rPr>
              <a:t>Compulsory entry ban  </a:t>
            </a:r>
            <a:r>
              <a:rPr lang="en-GB" sz="1800" dirty="0">
                <a:latin typeface="+mn-lt"/>
              </a:rPr>
              <a:t>(max five years) if no voluntary return within time</a:t>
            </a:r>
          </a:p>
          <a:p>
            <a:pPr>
              <a:lnSpc>
                <a:spcPts val="1900"/>
              </a:lnSpc>
              <a:defRPr/>
            </a:pPr>
            <a:endParaRPr lang="en-GB" sz="1800" dirty="0">
              <a:latin typeface="+mn-lt"/>
            </a:endParaRPr>
          </a:p>
          <a:p>
            <a:pPr>
              <a:lnSpc>
                <a:spcPts val="1900"/>
              </a:lnSpc>
              <a:defRPr/>
            </a:pPr>
            <a:r>
              <a:rPr lang="en-GB" sz="1800" dirty="0">
                <a:latin typeface="+mn-lt"/>
              </a:rPr>
              <a:t>		Proportionate coercive measure against resisting persons</a:t>
            </a:r>
          </a:p>
          <a:p>
            <a:pPr>
              <a:lnSpc>
                <a:spcPts val="1900"/>
              </a:lnSpc>
              <a:defRPr/>
            </a:pPr>
            <a:r>
              <a:rPr lang="en-GB" sz="1800" dirty="0">
                <a:latin typeface="+mn-lt"/>
              </a:rPr>
              <a:t>		</a:t>
            </a:r>
            <a:r>
              <a:rPr lang="en-GB" sz="1800" dirty="0">
                <a:solidFill>
                  <a:srgbClr val="A80000"/>
                </a:solidFill>
                <a:latin typeface="+mn-lt"/>
              </a:rPr>
              <a:t>Detention: max 18 months </a:t>
            </a:r>
            <a:r>
              <a:rPr lang="en-GB" sz="1800" dirty="0">
                <a:latin typeface="+mn-lt"/>
              </a:rPr>
              <a:t>(if danger of absconding or hampering 		preparation of return  or  process of removal )</a:t>
            </a:r>
          </a:p>
          <a:p>
            <a:pPr>
              <a:lnSpc>
                <a:spcPts val="1900"/>
              </a:lnSpc>
              <a:defRPr/>
            </a:pPr>
            <a:r>
              <a:rPr lang="en-GB" sz="1800" dirty="0">
                <a:latin typeface="+mn-lt"/>
              </a:rPr>
              <a:t>Strong critique (ECRE, UNHCR, NGO-s)</a:t>
            </a:r>
          </a:p>
        </p:txBody>
      </p:sp>
      <p:sp>
        <p:nvSpPr>
          <p:cNvPr id="33795" name="Rectangle 4"/>
          <p:cNvSpPr>
            <a:spLocks noGrp="1" noChangeArrowheads="1"/>
          </p:cNvSpPr>
          <p:nvPr>
            <p:ph type="title"/>
          </p:nvPr>
        </p:nvSpPr>
        <p:spPr>
          <a:xfrm>
            <a:off x="685800" y="228600"/>
            <a:ext cx="7772400" cy="457200"/>
          </a:xfrm>
        </p:spPr>
        <p:txBody>
          <a:bodyPr/>
          <a:lstStyle/>
          <a:p>
            <a:pPr>
              <a:defRPr/>
            </a:pPr>
            <a:r>
              <a:rPr lang="en-GB" sz="2400" dirty="0">
                <a:latin typeface="+mn-lt"/>
              </a:rPr>
              <a:t>Return directive, 2008</a:t>
            </a:r>
          </a:p>
        </p:txBody>
      </p:sp>
      <p:sp>
        <p:nvSpPr>
          <p:cNvPr id="4" name="Dátum helye 3"/>
          <p:cNvSpPr>
            <a:spLocks noGrp="1"/>
          </p:cNvSpPr>
          <p:nvPr>
            <p:ph type="dt" sz="quarter" idx="10"/>
          </p:nvPr>
        </p:nvSpPr>
        <p:spPr>
          <a:xfrm>
            <a:off x="0" y="6643710"/>
            <a:ext cx="2143111" cy="214290"/>
          </a:xfrm>
        </p:spPr>
        <p:txBody>
          <a:bodyPr/>
          <a:lstStyle/>
          <a:p>
            <a:pPr>
              <a:defRPr/>
            </a:pPr>
            <a:endParaRPr lang="en-GB"/>
          </a:p>
        </p:txBody>
      </p:sp>
    </p:spTree>
    <p:extLst>
      <p:ext uri="{BB962C8B-B14F-4D97-AF65-F5344CB8AC3E}">
        <p14:creationId xmlns:p14="http://schemas.microsoft.com/office/powerpoint/2010/main" val="282798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GB" b="0" dirty="0">
                <a:effectLst/>
                <a:latin typeface="+mj-lt"/>
              </a:rPr>
              <a:t>Basic Statistics</a:t>
            </a:r>
          </a:p>
        </p:txBody>
      </p:sp>
      <p:sp>
        <p:nvSpPr>
          <p:cNvPr id="3" name="Tartalom helye 2"/>
          <p:cNvSpPr>
            <a:spLocks noGrp="1"/>
          </p:cNvSpPr>
          <p:nvPr>
            <p:ph idx="1"/>
          </p:nvPr>
        </p:nvSpPr>
        <p:spPr>
          <a:xfrm>
            <a:off x="405114" y="836712"/>
            <a:ext cx="8229600" cy="5500726"/>
          </a:xfrm>
        </p:spPr>
        <p:txBody>
          <a:bodyPr>
            <a:noAutofit/>
          </a:bodyPr>
          <a:lstStyle/>
          <a:p>
            <a:pPr algn="ctr"/>
            <a:r>
              <a:rPr lang="en-GB" sz="3200" b="0" dirty="0">
                <a:effectLst/>
                <a:latin typeface="+mj-lt"/>
              </a:rPr>
              <a:t>EU, </a:t>
            </a:r>
            <a:r>
              <a:rPr lang="en-GB" sz="3200" b="0" dirty="0">
                <a:solidFill>
                  <a:srgbClr val="C00000"/>
                </a:solidFill>
                <a:effectLst/>
                <a:latin typeface="+mj-lt"/>
              </a:rPr>
              <a:t>total population </a:t>
            </a:r>
            <a:r>
              <a:rPr lang="en-GB" sz="3200" b="0" dirty="0">
                <a:effectLst/>
                <a:latin typeface="+mj-lt"/>
              </a:rPr>
              <a:t>on 1 </a:t>
            </a:r>
            <a:r>
              <a:rPr lang="en-GB" sz="3200" b="0">
                <a:effectLst/>
                <a:latin typeface="+mj-lt"/>
              </a:rPr>
              <a:t>January 201</a:t>
            </a:r>
            <a:r>
              <a:rPr lang="hu-HU" sz="3200" b="0">
                <a:effectLst/>
                <a:latin typeface="+mj-lt"/>
              </a:rPr>
              <a:t>7</a:t>
            </a:r>
            <a:r>
              <a:rPr lang="en-GB" sz="3200" b="0">
                <a:effectLst/>
                <a:latin typeface="+mj-lt"/>
              </a:rPr>
              <a:t>: </a:t>
            </a:r>
            <a:r>
              <a:rPr lang="hu-HU" sz="3200" b="0">
                <a:solidFill>
                  <a:srgbClr val="C00000"/>
                </a:solidFill>
                <a:effectLst/>
                <a:latin typeface="+mj-lt"/>
              </a:rPr>
              <a:t>511</a:t>
            </a:r>
            <a:r>
              <a:rPr lang="en-GB" sz="3200" b="0">
                <a:solidFill>
                  <a:srgbClr val="C00000"/>
                </a:solidFill>
                <a:effectLst/>
                <a:latin typeface="+mj-lt"/>
              </a:rPr>
              <a:t> </a:t>
            </a:r>
            <a:r>
              <a:rPr lang="en-GB" sz="3200" b="0">
                <a:solidFill>
                  <a:srgbClr val="24222A"/>
                </a:solidFill>
                <a:effectLst/>
                <a:latin typeface="+mj-lt"/>
              </a:rPr>
              <a:t>million</a:t>
            </a:r>
            <a:r>
              <a:rPr lang="hu-HU" sz="3200" b="0">
                <a:solidFill>
                  <a:srgbClr val="24222A"/>
                </a:solidFill>
                <a:effectLst/>
                <a:latin typeface="+mj-lt"/>
              </a:rPr>
              <a:t> of which the UK: </a:t>
            </a:r>
            <a:r>
              <a:rPr lang="hu-HU" sz="3200" b="0">
                <a:solidFill>
                  <a:srgbClr val="C00000"/>
                </a:solidFill>
                <a:effectLst/>
                <a:latin typeface="+mj-lt"/>
              </a:rPr>
              <a:t>65 </a:t>
            </a:r>
            <a:r>
              <a:rPr lang="hu-HU" sz="3200" b="0">
                <a:effectLst/>
                <a:latin typeface="+mj-lt"/>
              </a:rPr>
              <a:t>million</a:t>
            </a:r>
            <a:endParaRPr lang="en-GB" sz="3200" b="0" dirty="0">
              <a:solidFill>
                <a:srgbClr val="C00000"/>
              </a:solidFill>
              <a:effectLst/>
              <a:latin typeface="+mj-lt"/>
            </a:endParaRPr>
          </a:p>
          <a:p>
            <a:endParaRPr lang="en-GB" sz="2800" b="0" dirty="0">
              <a:effectLst/>
              <a:latin typeface="+mj-lt"/>
            </a:endParaRPr>
          </a:p>
        </p:txBody>
      </p:sp>
      <p:sp>
        <p:nvSpPr>
          <p:cNvPr id="4" name="Dátum helye 3"/>
          <p:cNvSpPr>
            <a:spLocks noGrp="1"/>
          </p:cNvSpPr>
          <p:nvPr>
            <p:ph type="dt" sz="half" idx="2"/>
          </p:nvPr>
        </p:nvSpPr>
        <p:spPr>
          <a:xfrm>
            <a:off x="0" y="6708797"/>
            <a:ext cx="2643177" cy="149203"/>
          </a:xfrm>
        </p:spPr>
        <p:txBody>
          <a:bodyPr/>
          <a:lstStyle/>
          <a:p>
            <a:pPr>
              <a:defRPr/>
            </a:pPr>
            <a:r>
              <a:rPr lang="hu-HU" dirty="0"/>
              <a:t>Presentation by Boldizsár Nagy</a:t>
            </a:r>
            <a:endParaRPr lang="en-GB" dirty="0"/>
          </a:p>
        </p:txBody>
      </p:sp>
      <p:graphicFrame>
        <p:nvGraphicFramePr>
          <p:cNvPr id="8" name="Táblázat 7">
            <a:extLst>
              <a:ext uri="{FF2B5EF4-FFF2-40B4-BE49-F238E27FC236}">
                <a16:creationId xmlns:a16="http://schemas.microsoft.com/office/drawing/2014/main" xmlns="" id="{DFC3EFA4-1ADC-479D-80E8-52B8841F61AC}"/>
              </a:ext>
            </a:extLst>
          </p:cNvPr>
          <p:cNvGraphicFramePr>
            <a:graphicFrameLocks noGrp="1"/>
          </p:cNvGraphicFramePr>
          <p:nvPr>
            <p:extLst>
              <p:ext uri="{D42A27DB-BD31-4B8C-83A1-F6EECF244321}">
                <p14:modId xmlns:p14="http://schemas.microsoft.com/office/powerpoint/2010/main" val="1158750639"/>
              </p:ext>
            </p:extLst>
          </p:nvPr>
        </p:nvGraphicFramePr>
        <p:xfrm>
          <a:off x="443473" y="2636912"/>
          <a:ext cx="8191240" cy="3322320"/>
        </p:xfrm>
        <a:graphic>
          <a:graphicData uri="http://schemas.openxmlformats.org/drawingml/2006/table">
            <a:tbl>
              <a:tblPr firstRow="1" bandRow="1">
                <a:tableStyleId>{5C22544A-7EE6-4342-B048-85BDC9FD1C3A}</a:tableStyleId>
              </a:tblPr>
              <a:tblGrid>
                <a:gridCol w="2047810">
                  <a:extLst>
                    <a:ext uri="{9D8B030D-6E8A-4147-A177-3AD203B41FA5}">
                      <a16:colId xmlns:a16="http://schemas.microsoft.com/office/drawing/2014/main" xmlns="" val="1462535935"/>
                    </a:ext>
                  </a:extLst>
                </a:gridCol>
                <a:gridCol w="2047810">
                  <a:extLst>
                    <a:ext uri="{9D8B030D-6E8A-4147-A177-3AD203B41FA5}">
                      <a16:colId xmlns:a16="http://schemas.microsoft.com/office/drawing/2014/main" xmlns="" val="739196469"/>
                    </a:ext>
                  </a:extLst>
                </a:gridCol>
                <a:gridCol w="2047810">
                  <a:extLst>
                    <a:ext uri="{9D8B030D-6E8A-4147-A177-3AD203B41FA5}">
                      <a16:colId xmlns:a16="http://schemas.microsoft.com/office/drawing/2014/main" xmlns="" val="2482591932"/>
                    </a:ext>
                  </a:extLst>
                </a:gridCol>
                <a:gridCol w="2047810">
                  <a:extLst>
                    <a:ext uri="{9D8B030D-6E8A-4147-A177-3AD203B41FA5}">
                      <a16:colId xmlns:a16="http://schemas.microsoft.com/office/drawing/2014/main" xmlns="" val="3933065647"/>
                    </a:ext>
                  </a:extLst>
                </a:gridCol>
              </a:tblGrid>
              <a:tr h="1178938">
                <a:tc>
                  <a:txBody>
                    <a:bodyPr/>
                    <a:lstStyle/>
                    <a:p>
                      <a:pPr algn="ctr"/>
                      <a:endParaRPr lang="en-GB" sz="3200">
                        <a:solidFill>
                          <a:schemeClr val="bg2">
                            <a:lumMod val="10000"/>
                          </a:schemeClr>
                        </a:solidFill>
                      </a:endParaRPr>
                    </a:p>
                  </a:txBody>
                  <a:tcPr/>
                </a:tc>
                <a:tc>
                  <a:txBody>
                    <a:bodyPr/>
                    <a:lstStyle/>
                    <a:p>
                      <a:pPr algn="ctr"/>
                      <a:r>
                        <a:rPr lang="hu-HU" sz="2400">
                          <a:solidFill>
                            <a:schemeClr val="bg2">
                              <a:lumMod val="10000"/>
                            </a:schemeClr>
                          </a:solidFill>
                        </a:rPr>
                        <a:t>In/of  another EU member state</a:t>
                      </a:r>
                      <a:endParaRPr lang="en-GB" sz="2400">
                        <a:solidFill>
                          <a:schemeClr val="bg2">
                            <a:lumMod val="10000"/>
                          </a:schemeClr>
                        </a:solidFill>
                      </a:endParaRPr>
                    </a:p>
                  </a:txBody>
                  <a:tcPr/>
                </a:tc>
                <a:tc>
                  <a:txBody>
                    <a:bodyPr/>
                    <a:lstStyle/>
                    <a:p>
                      <a:pPr algn="ctr"/>
                      <a:r>
                        <a:rPr lang="hu-HU" sz="2400">
                          <a:solidFill>
                            <a:schemeClr val="bg2">
                              <a:lumMod val="10000"/>
                            </a:schemeClr>
                          </a:solidFill>
                        </a:rPr>
                        <a:t>In /of a third country</a:t>
                      </a:r>
                      <a:endParaRPr lang="en-GB" sz="2400">
                        <a:solidFill>
                          <a:schemeClr val="bg2">
                            <a:lumMod val="10000"/>
                          </a:schemeClr>
                        </a:solidFill>
                      </a:endParaRPr>
                    </a:p>
                  </a:txBody>
                  <a:tcPr/>
                </a:tc>
                <a:tc>
                  <a:txBody>
                    <a:bodyPr/>
                    <a:lstStyle/>
                    <a:p>
                      <a:pPr algn="ctr"/>
                      <a:r>
                        <a:rPr lang="hu-HU" sz="2400">
                          <a:solidFill>
                            <a:schemeClr val="bg2">
                              <a:lumMod val="10000"/>
                            </a:schemeClr>
                          </a:solidFill>
                        </a:rPr>
                        <a:t>Total</a:t>
                      </a:r>
                      <a:endParaRPr lang="en-GB" sz="2400">
                        <a:solidFill>
                          <a:schemeClr val="bg2">
                            <a:lumMod val="10000"/>
                          </a:schemeClr>
                        </a:solidFill>
                      </a:endParaRPr>
                    </a:p>
                  </a:txBody>
                  <a:tcPr/>
                </a:tc>
                <a:extLst>
                  <a:ext uri="{0D108BD9-81ED-4DB2-BD59-A6C34878D82A}">
                    <a16:rowId xmlns:a16="http://schemas.microsoft.com/office/drawing/2014/main" xmlns="" val="1903410286"/>
                  </a:ext>
                </a:extLst>
              </a:tr>
              <a:tr h="895943">
                <a:tc>
                  <a:txBody>
                    <a:bodyPr/>
                    <a:lstStyle/>
                    <a:p>
                      <a:pPr algn="ctr"/>
                      <a:r>
                        <a:rPr lang="hu-HU" sz="3200"/>
                        <a:t>Foreign-born</a:t>
                      </a:r>
                      <a:endParaRPr lang="en-GB" sz="3200"/>
                    </a:p>
                  </a:txBody>
                  <a:tcPr/>
                </a:tc>
                <a:tc>
                  <a:txBody>
                    <a:bodyPr/>
                    <a:lstStyle/>
                    <a:p>
                      <a:pPr algn="ctr"/>
                      <a:r>
                        <a:rPr lang="hu-HU" sz="3200"/>
                        <a:t>20,4</a:t>
                      </a:r>
                      <a:endParaRPr lang="en-GB" sz="3200"/>
                    </a:p>
                  </a:txBody>
                  <a:tcPr/>
                </a:tc>
                <a:tc>
                  <a:txBody>
                    <a:bodyPr/>
                    <a:lstStyle/>
                    <a:p>
                      <a:pPr algn="ctr"/>
                      <a:r>
                        <a:rPr lang="hu-HU" sz="3200"/>
                        <a:t>36,9</a:t>
                      </a:r>
                      <a:endParaRPr lang="en-GB" sz="3200"/>
                    </a:p>
                  </a:txBody>
                  <a:tcPr/>
                </a:tc>
                <a:tc>
                  <a:txBody>
                    <a:bodyPr/>
                    <a:lstStyle/>
                    <a:p>
                      <a:pPr algn="ctr"/>
                      <a:r>
                        <a:rPr lang="hu-HU" sz="3200">
                          <a:solidFill>
                            <a:srgbClr val="C00000"/>
                          </a:solidFill>
                        </a:rPr>
                        <a:t>57,3</a:t>
                      </a:r>
                      <a:endParaRPr lang="en-GB" sz="3200">
                        <a:solidFill>
                          <a:srgbClr val="C00000"/>
                        </a:solidFill>
                      </a:endParaRPr>
                    </a:p>
                  </a:txBody>
                  <a:tcPr/>
                </a:tc>
                <a:extLst>
                  <a:ext uri="{0D108BD9-81ED-4DB2-BD59-A6C34878D82A}">
                    <a16:rowId xmlns:a16="http://schemas.microsoft.com/office/drawing/2014/main" xmlns="" val="4247835359"/>
                  </a:ext>
                </a:extLst>
              </a:tr>
              <a:tr h="895943">
                <a:tc>
                  <a:txBody>
                    <a:bodyPr/>
                    <a:lstStyle/>
                    <a:p>
                      <a:pPr algn="ctr"/>
                      <a:r>
                        <a:rPr lang="hu-HU" sz="3200"/>
                        <a:t>Foreign citizen</a:t>
                      </a:r>
                      <a:endParaRPr lang="en-GB" sz="3200"/>
                    </a:p>
                  </a:txBody>
                  <a:tcPr/>
                </a:tc>
                <a:tc>
                  <a:txBody>
                    <a:bodyPr/>
                    <a:lstStyle/>
                    <a:p>
                      <a:pPr algn="ctr"/>
                      <a:r>
                        <a:rPr lang="hu-HU" sz="3200"/>
                        <a:t>16,9</a:t>
                      </a:r>
                      <a:endParaRPr lang="en-GB" sz="3200"/>
                    </a:p>
                  </a:txBody>
                  <a:tcPr/>
                </a:tc>
                <a:tc>
                  <a:txBody>
                    <a:bodyPr/>
                    <a:lstStyle/>
                    <a:p>
                      <a:pPr algn="ctr"/>
                      <a:r>
                        <a:rPr lang="hu-HU" sz="3200"/>
                        <a:t>21,6</a:t>
                      </a:r>
                      <a:endParaRPr lang="en-GB" sz="3200"/>
                    </a:p>
                  </a:txBody>
                  <a:tcPr/>
                </a:tc>
                <a:tc>
                  <a:txBody>
                    <a:bodyPr/>
                    <a:lstStyle/>
                    <a:p>
                      <a:pPr algn="ctr"/>
                      <a:r>
                        <a:rPr lang="hu-HU" sz="3200">
                          <a:solidFill>
                            <a:srgbClr val="C00000"/>
                          </a:solidFill>
                        </a:rPr>
                        <a:t>38,5</a:t>
                      </a:r>
                      <a:endParaRPr lang="en-GB" sz="3200">
                        <a:solidFill>
                          <a:srgbClr val="C00000"/>
                        </a:solidFill>
                      </a:endParaRPr>
                    </a:p>
                  </a:txBody>
                  <a:tcPr/>
                </a:tc>
                <a:extLst>
                  <a:ext uri="{0D108BD9-81ED-4DB2-BD59-A6C34878D82A}">
                    <a16:rowId xmlns:a16="http://schemas.microsoft.com/office/drawing/2014/main" xmlns="" val="1033480402"/>
                  </a:ext>
                </a:extLst>
              </a:tr>
            </a:tbl>
          </a:graphicData>
        </a:graphic>
      </p:graphicFrame>
    </p:spTree>
    <p:extLst>
      <p:ext uri="{BB962C8B-B14F-4D97-AF65-F5344CB8AC3E}">
        <p14:creationId xmlns:p14="http://schemas.microsoft.com/office/powerpoint/2010/main" val="857848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28596" y="0"/>
            <a:ext cx="8229600" cy="439718"/>
          </a:xfrm>
        </p:spPr>
        <p:txBody>
          <a:bodyPr/>
          <a:lstStyle/>
          <a:p>
            <a:pPr>
              <a:defRPr/>
            </a:pPr>
            <a:r>
              <a:rPr lang="en-GB" dirty="0">
                <a:latin typeface="+mn-lt"/>
              </a:rPr>
              <a:t>Employers’ sanction</a:t>
            </a:r>
          </a:p>
        </p:txBody>
      </p:sp>
      <p:sp>
        <p:nvSpPr>
          <p:cNvPr id="3" name="Tartalom helye 2"/>
          <p:cNvSpPr>
            <a:spLocks noGrp="1"/>
          </p:cNvSpPr>
          <p:nvPr>
            <p:ph idx="1"/>
          </p:nvPr>
        </p:nvSpPr>
        <p:spPr>
          <a:xfrm>
            <a:off x="428625" y="642918"/>
            <a:ext cx="8715375" cy="6098450"/>
          </a:xfrm>
        </p:spPr>
        <p:txBody>
          <a:bodyPr>
            <a:normAutofit fontScale="92500" lnSpcReduction="10000"/>
          </a:bodyPr>
          <a:lstStyle/>
          <a:p>
            <a:pPr algn="ctr">
              <a:defRPr/>
            </a:pPr>
            <a:r>
              <a:rPr lang="en-GB" sz="1800" b="1" dirty="0">
                <a:latin typeface="+mn-lt"/>
              </a:rPr>
              <a:t>Directive 2009/52</a:t>
            </a:r>
            <a:r>
              <a:rPr lang="en-GB" sz="1800" b="1">
                <a:latin typeface="+mn-lt"/>
              </a:rPr>
              <a:t>/EC</a:t>
            </a:r>
            <a:endParaRPr lang="en-GB" sz="1800" b="1" dirty="0">
              <a:latin typeface="+mn-lt"/>
            </a:endParaRPr>
          </a:p>
          <a:p>
            <a:pPr algn="ctr">
              <a:defRPr/>
            </a:pPr>
            <a:r>
              <a:rPr lang="en-GB" sz="1800" b="1" dirty="0">
                <a:latin typeface="+mn-lt"/>
              </a:rPr>
              <a:t>providing for minimum standards on </a:t>
            </a:r>
            <a:r>
              <a:rPr lang="en-GB" sz="1800" b="1" dirty="0">
                <a:solidFill>
                  <a:srgbClr val="C00000"/>
                </a:solidFill>
                <a:latin typeface="+mn-lt"/>
              </a:rPr>
              <a:t>sanctions and measures against employers of illegally staying third-country nationals </a:t>
            </a:r>
          </a:p>
          <a:p>
            <a:pPr algn="ctr">
              <a:defRPr/>
            </a:pPr>
            <a:endParaRPr lang="en-GB" sz="1800" dirty="0">
              <a:latin typeface="+mn-lt"/>
            </a:endParaRPr>
          </a:p>
          <a:p>
            <a:pPr>
              <a:defRPr/>
            </a:pPr>
            <a:r>
              <a:rPr lang="en-GB" sz="1800" dirty="0">
                <a:latin typeface="+mn-lt"/>
              </a:rPr>
              <a:t>„</a:t>
            </a:r>
            <a:r>
              <a:rPr lang="en-GB" sz="1800" b="1" dirty="0">
                <a:latin typeface="+mn-lt"/>
              </a:rPr>
              <a:t>illegally staying third-country national</a:t>
            </a:r>
            <a:r>
              <a:rPr lang="en-GB" sz="1800" dirty="0">
                <a:latin typeface="+mn-lt"/>
              </a:rPr>
              <a:t>” = who does not fulfil, or no longer fulfils, the conditions for stay or residence in that Member State </a:t>
            </a:r>
          </a:p>
          <a:p>
            <a:pPr>
              <a:buFontTx/>
              <a:buNone/>
              <a:defRPr/>
            </a:pPr>
            <a:r>
              <a:rPr lang="en-GB" sz="2000" dirty="0">
                <a:latin typeface="+mn-lt"/>
              </a:rPr>
              <a:t>Obligations of the employer:</a:t>
            </a:r>
          </a:p>
          <a:p>
            <a:r>
              <a:rPr lang="en-GB" sz="2000" dirty="0">
                <a:latin typeface="+mn-lt"/>
              </a:rPr>
              <a:t>	-  see the valid residence permit of the tcn; </a:t>
            </a:r>
          </a:p>
          <a:p>
            <a:r>
              <a:rPr lang="en-GB" sz="2000" dirty="0">
                <a:latin typeface="+mn-lt"/>
              </a:rPr>
              <a:t>	- keep a copy or record of it</a:t>
            </a:r>
          </a:p>
          <a:p>
            <a:r>
              <a:rPr lang="en-GB" sz="2000" dirty="0">
                <a:latin typeface="+mn-lt"/>
              </a:rPr>
              <a:t>	- notify the competent authority of start of emp</a:t>
            </a:r>
            <a:r>
              <a:rPr lang="en-GB" sz="1800" dirty="0">
                <a:latin typeface="+mn-lt"/>
              </a:rPr>
              <a:t>loyment</a:t>
            </a:r>
          </a:p>
          <a:p>
            <a:endParaRPr lang="en-GB" sz="1800" dirty="0">
              <a:latin typeface="+mn-lt"/>
            </a:endParaRPr>
          </a:p>
          <a:p>
            <a:endParaRPr lang="en-GB" sz="1800" dirty="0">
              <a:latin typeface="+mn-lt"/>
            </a:endParaRPr>
          </a:p>
          <a:p>
            <a:r>
              <a:rPr lang="en-GB" sz="1800" dirty="0">
                <a:solidFill>
                  <a:srgbClr val="C00000"/>
                </a:solidFill>
                <a:latin typeface="+mn-lt"/>
              </a:rPr>
              <a:t>Effective, proportionate and dissuasive sanctions</a:t>
            </a:r>
            <a:r>
              <a:rPr lang="en-GB" sz="1800" dirty="0">
                <a:latin typeface="+mn-lt"/>
              </a:rPr>
              <a:t> must be imposed on the employer:</a:t>
            </a:r>
          </a:p>
          <a:p>
            <a:pPr lvl="1">
              <a:defRPr/>
            </a:pPr>
            <a:r>
              <a:rPr lang="en-GB" sz="1800" dirty="0">
                <a:solidFill>
                  <a:srgbClr val="C00000"/>
                </a:solidFill>
                <a:latin typeface="+mn-lt"/>
              </a:rPr>
              <a:t>Financial sanctions </a:t>
            </a:r>
            <a:r>
              <a:rPr lang="en-GB" sz="1800" dirty="0">
                <a:latin typeface="+mn-lt"/>
              </a:rPr>
              <a:t>which shall increase in amount according to the number of illegally employed </a:t>
            </a:r>
          </a:p>
          <a:p>
            <a:pPr lvl="1">
              <a:defRPr/>
            </a:pPr>
            <a:r>
              <a:rPr lang="en-GB" sz="1800" dirty="0">
                <a:latin typeface="+mn-lt"/>
              </a:rPr>
              <a:t>Payments of the </a:t>
            </a:r>
            <a:r>
              <a:rPr lang="en-GB" sz="1800" dirty="0">
                <a:solidFill>
                  <a:srgbClr val="C00000"/>
                </a:solidFill>
                <a:latin typeface="+mn-lt"/>
              </a:rPr>
              <a:t>costs of return </a:t>
            </a:r>
            <a:r>
              <a:rPr lang="en-GB" sz="1800" dirty="0">
                <a:latin typeface="+mn-lt"/>
              </a:rPr>
              <a:t>of illegally employed third-country nationals </a:t>
            </a:r>
          </a:p>
          <a:p>
            <a:pPr lvl="1">
              <a:defRPr/>
            </a:pPr>
            <a:r>
              <a:rPr lang="en-GB" sz="1800" dirty="0">
                <a:latin typeface="+mn-lt"/>
              </a:rPr>
              <a:t>Paying the </a:t>
            </a:r>
            <a:r>
              <a:rPr lang="en-GB" sz="1800" dirty="0">
                <a:solidFill>
                  <a:srgbClr val="C00000"/>
                </a:solidFill>
                <a:latin typeface="+mn-lt"/>
              </a:rPr>
              <a:t>difference</a:t>
            </a:r>
            <a:r>
              <a:rPr lang="en-GB" sz="1800" dirty="0">
                <a:latin typeface="+mn-lt"/>
              </a:rPr>
              <a:t> between the remuneration of the illegally employed and the legally employed </a:t>
            </a:r>
            <a:r>
              <a:rPr lang="en-GB" sz="1800" dirty="0">
                <a:solidFill>
                  <a:srgbClr val="C00000"/>
                </a:solidFill>
                <a:latin typeface="+mn-lt"/>
              </a:rPr>
              <a:t>to the illegally employed</a:t>
            </a:r>
          </a:p>
          <a:p>
            <a:pPr lvl="1">
              <a:defRPr/>
            </a:pPr>
            <a:r>
              <a:rPr lang="en-GB" sz="1800" dirty="0">
                <a:latin typeface="+mn-lt"/>
              </a:rPr>
              <a:t>An amount equal to any </a:t>
            </a:r>
            <a:r>
              <a:rPr lang="en-GB" sz="1800" dirty="0">
                <a:solidFill>
                  <a:srgbClr val="C00000"/>
                </a:solidFill>
                <a:latin typeface="+mn-lt"/>
              </a:rPr>
              <a:t>taxes and social security contributions </a:t>
            </a:r>
            <a:r>
              <a:rPr lang="en-GB" sz="1800" dirty="0">
                <a:latin typeface="+mn-lt"/>
              </a:rPr>
              <a:t>that the employer would have paid </a:t>
            </a:r>
          </a:p>
        </p:txBody>
      </p:sp>
      <p:sp>
        <p:nvSpPr>
          <p:cNvPr id="32772" name="Jobb oldali kapcsos zárójel 3"/>
          <p:cNvSpPr>
            <a:spLocks/>
          </p:cNvSpPr>
          <p:nvPr/>
        </p:nvSpPr>
        <p:spPr bwMode="auto">
          <a:xfrm>
            <a:off x="6372200" y="2428868"/>
            <a:ext cx="500062" cy="1214446"/>
          </a:xfrm>
          <a:prstGeom prst="rightBrace">
            <a:avLst>
              <a:gd name="adj1" fmla="val 8331"/>
              <a:gd name="adj2" fmla="val 50000"/>
            </a:avLst>
          </a:prstGeom>
          <a:solidFill>
            <a:schemeClr val="accent1"/>
          </a:solidFill>
          <a:ln w="9525" algn="ctr">
            <a:solidFill>
              <a:schemeClr val="tx1"/>
            </a:solidFill>
            <a:round/>
            <a:headEnd/>
            <a:tailEnd/>
          </a:ln>
        </p:spPr>
        <p:txBody>
          <a:bodyPr/>
          <a:lstStyle/>
          <a:p>
            <a:pPr eaLnBrk="0" hangingPunct="0"/>
            <a:endParaRPr lang="hu-HU"/>
          </a:p>
        </p:txBody>
      </p:sp>
      <p:sp>
        <p:nvSpPr>
          <p:cNvPr id="5" name="Szövegdoboz 4"/>
          <p:cNvSpPr txBox="1"/>
          <p:nvPr/>
        </p:nvSpPr>
        <p:spPr>
          <a:xfrm>
            <a:off x="6715140" y="2428868"/>
            <a:ext cx="2214562" cy="830997"/>
          </a:xfrm>
          <a:prstGeom prst="rect">
            <a:avLst/>
          </a:prstGeom>
          <a:noFill/>
        </p:spPr>
        <p:txBody>
          <a:bodyPr wrap="square">
            <a:spAutoFit/>
          </a:bodyPr>
          <a:lstStyle/>
          <a:p>
            <a:pPr eaLnBrk="0" hangingPunct="0">
              <a:defRPr/>
            </a:pPr>
            <a:r>
              <a:rPr lang="hu-HU">
                <a:latin typeface="+mj-lt"/>
                <a:cs typeface="+mn-cs"/>
              </a:rPr>
              <a:t>If done, can not be sanctioned</a:t>
            </a:r>
          </a:p>
        </p:txBody>
      </p:sp>
    </p:spTree>
    <p:extLst>
      <p:ext uri="{BB962C8B-B14F-4D97-AF65-F5344CB8AC3E}">
        <p14:creationId xmlns:p14="http://schemas.microsoft.com/office/powerpoint/2010/main" val="15452687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defRPr/>
            </a:pPr>
            <a:r>
              <a:rPr lang="en-GB" dirty="0">
                <a:latin typeface="+mn-lt"/>
              </a:rPr>
              <a:t>Employers’ sanctions</a:t>
            </a:r>
          </a:p>
        </p:txBody>
      </p:sp>
      <p:sp>
        <p:nvSpPr>
          <p:cNvPr id="33795" name="Tartalom helye 2"/>
          <p:cNvSpPr>
            <a:spLocks noGrp="1"/>
          </p:cNvSpPr>
          <p:nvPr>
            <p:ph idx="1"/>
          </p:nvPr>
        </p:nvSpPr>
        <p:spPr>
          <a:xfrm>
            <a:off x="685800" y="838200"/>
            <a:ext cx="7958166" cy="5805510"/>
          </a:xfrm>
        </p:spPr>
        <p:txBody>
          <a:bodyPr>
            <a:normAutofit fontScale="32500" lnSpcReduction="20000"/>
          </a:bodyPr>
          <a:lstStyle/>
          <a:p>
            <a:pPr>
              <a:buFontTx/>
              <a:buNone/>
            </a:pPr>
            <a:r>
              <a:rPr lang="en-GB" sz="5000" dirty="0">
                <a:latin typeface="+mn-lt"/>
              </a:rPr>
              <a:t>Further sanctions</a:t>
            </a:r>
          </a:p>
          <a:p>
            <a:pPr lvl="1">
              <a:buFont typeface="Arial" pitchFamily="34" charset="0"/>
              <a:buChar char="•"/>
            </a:pPr>
            <a:r>
              <a:rPr lang="en-GB" sz="6200" dirty="0">
                <a:latin typeface="+mn-lt"/>
              </a:rPr>
              <a:t>Exclusion from public aid or subsidy</a:t>
            </a:r>
          </a:p>
          <a:p>
            <a:pPr lvl="1">
              <a:buFont typeface="Arial" pitchFamily="34" charset="0"/>
              <a:buChar char="•"/>
            </a:pPr>
            <a:r>
              <a:rPr lang="en-GB" sz="6200" dirty="0">
                <a:latin typeface="+mn-lt"/>
              </a:rPr>
              <a:t>Exclusion from participation in</a:t>
            </a:r>
          </a:p>
          <a:p>
            <a:pPr lvl="1">
              <a:buFont typeface="Arial" pitchFamily="34" charset="0"/>
              <a:buChar char="•"/>
            </a:pPr>
            <a:r>
              <a:rPr lang="en-GB" sz="6200" dirty="0">
                <a:latin typeface="+mn-lt"/>
              </a:rPr>
              <a:t> a public contract</a:t>
            </a:r>
          </a:p>
          <a:p>
            <a:pPr lvl="1">
              <a:buFont typeface="Arial" pitchFamily="34" charset="0"/>
              <a:buChar char="•"/>
            </a:pPr>
            <a:r>
              <a:rPr lang="en-GB" sz="6200" dirty="0">
                <a:latin typeface="+mn-lt"/>
              </a:rPr>
              <a:t>Recovery of recent (max 12 months) public benefits, aid, or subsidies </a:t>
            </a:r>
          </a:p>
          <a:p>
            <a:pPr lvl="1">
              <a:buFont typeface="Arial" pitchFamily="34" charset="0"/>
              <a:buChar char="•"/>
            </a:pPr>
            <a:r>
              <a:rPr lang="en-GB" sz="6200" dirty="0">
                <a:latin typeface="+mn-lt"/>
              </a:rPr>
              <a:t>Temporary or permanent closure of the establishments that have been used to commit the infringement</a:t>
            </a:r>
          </a:p>
          <a:p>
            <a:pPr lvl="1">
              <a:buFont typeface="Arial" pitchFamily="34" charset="0"/>
              <a:buChar char="•"/>
            </a:pPr>
            <a:r>
              <a:rPr lang="en-GB" sz="6200" dirty="0">
                <a:latin typeface="+mn-lt"/>
              </a:rPr>
              <a:t>Temporary or permanent withdrawal of a licence to conduct the business activity in question </a:t>
            </a:r>
          </a:p>
          <a:p>
            <a:pPr lvl="1"/>
            <a:endParaRPr lang="en-GB" sz="5000" dirty="0">
              <a:latin typeface="+mn-lt"/>
            </a:endParaRPr>
          </a:p>
          <a:p>
            <a:pPr>
              <a:buFontTx/>
              <a:buNone/>
            </a:pPr>
            <a:r>
              <a:rPr lang="en-GB" sz="6200" dirty="0">
                <a:solidFill>
                  <a:srgbClr val="C00000"/>
                </a:solidFill>
                <a:latin typeface="+mn-lt"/>
              </a:rPr>
              <a:t>Criminal sanctions </a:t>
            </a:r>
            <a:r>
              <a:rPr lang="en-GB" sz="6200" dirty="0">
                <a:latin typeface="+mn-lt"/>
              </a:rPr>
              <a:t>  in „severe” cases</a:t>
            </a:r>
          </a:p>
          <a:p>
            <a:pPr lvl="2">
              <a:buFont typeface="Arial" pitchFamily="34" charset="0"/>
              <a:buChar char="•"/>
            </a:pPr>
            <a:r>
              <a:rPr lang="en-GB" sz="6200" dirty="0">
                <a:latin typeface="+mn-lt"/>
              </a:rPr>
              <a:t>The infringement continues or is persistently repeated; </a:t>
            </a:r>
          </a:p>
          <a:p>
            <a:pPr lvl="2">
              <a:buFont typeface="Arial" pitchFamily="34" charset="0"/>
              <a:buChar char="•"/>
            </a:pPr>
            <a:r>
              <a:rPr lang="en-GB" sz="6200" dirty="0">
                <a:latin typeface="+mn-lt"/>
              </a:rPr>
              <a:t>Simultaneous employment of a significant number of illegally staying third-country nationals; </a:t>
            </a:r>
          </a:p>
          <a:p>
            <a:pPr lvl="2">
              <a:buFont typeface="Arial" pitchFamily="34" charset="0"/>
              <a:buChar char="•"/>
            </a:pPr>
            <a:r>
              <a:rPr lang="en-GB" sz="6200" dirty="0">
                <a:latin typeface="+mn-lt"/>
              </a:rPr>
              <a:t>The infringement is accompanied by particularly exploitative working conditions; </a:t>
            </a:r>
          </a:p>
          <a:p>
            <a:pPr lvl="2">
              <a:buFont typeface="Arial" pitchFamily="34" charset="0"/>
              <a:buChar char="•"/>
            </a:pPr>
            <a:r>
              <a:rPr lang="en-GB" sz="6200" dirty="0">
                <a:latin typeface="+mn-lt"/>
              </a:rPr>
              <a:t>The employed person is victim of trafficking</a:t>
            </a:r>
          </a:p>
          <a:p>
            <a:pPr lvl="2">
              <a:buFont typeface="Arial" pitchFamily="34" charset="0"/>
              <a:buChar char="•"/>
            </a:pPr>
            <a:r>
              <a:rPr lang="en-GB" sz="6200" dirty="0">
                <a:latin typeface="+mn-lt"/>
              </a:rPr>
              <a:t>The employed is a minor</a:t>
            </a:r>
          </a:p>
          <a:p>
            <a:pPr>
              <a:buFont typeface="Arial" pitchFamily="34" charset="0"/>
              <a:buChar char="•"/>
            </a:pPr>
            <a:r>
              <a:rPr lang="en-GB" sz="6200" dirty="0">
                <a:latin typeface="+mn-lt"/>
              </a:rPr>
              <a:t>Transposition date: 20 July 2011.</a:t>
            </a:r>
          </a:p>
          <a:p>
            <a:pPr>
              <a:buFontTx/>
              <a:buNone/>
            </a:pPr>
            <a:endParaRPr lang="en-GB" sz="1800" dirty="0">
              <a:latin typeface="+mn-lt"/>
            </a:endParaRPr>
          </a:p>
        </p:txBody>
      </p:sp>
      <p:sp>
        <p:nvSpPr>
          <p:cNvPr id="33796" name="Jobb oldali kapcsos zárójel 3"/>
          <p:cNvSpPr>
            <a:spLocks/>
          </p:cNvSpPr>
          <p:nvPr/>
        </p:nvSpPr>
        <p:spPr bwMode="auto">
          <a:xfrm>
            <a:off x="5500694" y="928670"/>
            <a:ext cx="571504" cy="1071570"/>
          </a:xfrm>
          <a:prstGeom prst="rightBrace">
            <a:avLst>
              <a:gd name="adj1" fmla="val 0"/>
              <a:gd name="adj2" fmla="val 50000"/>
            </a:avLst>
          </a:prstGeom>
          <a:solidFill>
            <a:schemeClr val="accent1"/>
          </a:solidFill>
          <a:ln w="9525" algn="ctr">
            <a:solidFill>
              <a:schemeClr val="tx1"/>
            </a:solidFill>
            <a:round/>
            <a:headEnd/>
            <a:tailEnd/>
          </a:ln>
        </p:spPr>
        <p:txBody>
          <a:bodyPr/>
          <a:lstStyle/>
          <a:p>
            <a:pPr eaLnBrk="0" hangingPunct="0"/>
            <a:endParaRPr lang="hu-HU"/>
          </a:p>
        </p:txBody>
      </p:sp>
      <p:sp>
        <p:nvSpPr>
          <p:cNvPr id="5" name="Szövegdoboz 4"/>
          <p:cNvSpPr txBox="1"/>
          <p:nvPr/>
        </p:nvSpPr>
        <p:spPr>
          <a:xfrm>
            <a:off x="6143636" y="1071546"/>
            <a:ext cx="1838260" cy="707886"/>
          </a:xfrm>
          <a:prstGeom prst="rect">
            <a:avLst/>
          </a:prstGeom>
          <a:noFill/>
        </p:spPr>
        <p:txBody>
          <a:bodyPr wrap="none">
            <a:spAutoFit/>
          </a:bodyPr>
          <a:lstStyle/>
          <a:p>
            <a:pPr eaLnBrk="0" hangingPunct="0">
              <a:defRPr/>
            </a:pPr>
            <a:r>
              <a:rPr lang="hu-HU" sz="2000" b="1">
                <a:latin typeface="+mj-lt"/>
                <a:cs typeface="+mn-cs"/>
              </a:rPr>
              <a:t>For a maximum</a:t>
            </a:r>
          </a:p>
          <a:p>
            <a:pPr eaLnBrk="0" hangingPunct="0">
              <a:defRPr/>
            </a:pPr>
            <a:r>
              <a:rPr lang="hu-HU" sz="2000" b="1">
                <a:latin typeface="+mj-lt"/>
                <a:cs typeface="+mn-cs"/>
              </a:rPr>
              <a:t> of  5 years</a:t>
            </a:r>
          </a:p>
        </p:txBody>
      </p:sp>
    </p:spTree>
    <p:extLst>
      <p:ext uri="{BB962C8B-B14F-4D97-AF65-F5344CB8AC3E}">
        <p14:creationId xmlns:p14="http://schemas.microsoft.com/office/powerpoint/2010/main" val="15848268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70A37FE0-7D23-4D41-9147-356FC079E3DC}"/>
              </a:ext>
            </a:extLst>
          </p:cNvPr>
          <p:cNvSpPr>
            <a:spLocks noGrp="1"/>
          </p:cNvSpPr>
          <p:nvPr>
            <p:ph type="title"/>
          </p:nvPr>
        </p:nvSpPr>
        <p:spPr/>
        <p:txBody>
          <a:bodyPr/>
          <a:lstStyle/>
          <a:p>
            <a:r>
              <a:rPr lang="hu-HU"/>
              <a:t>Victims of trafficiking</a:t>
            </a:r>
            <a:endParaRPr lang="en-GB"/>
          </a:p>
        </p:txBody>
      </p:sp>
      <p:sp>
        <p:nvSpPr>
          <p:cNvPr id="3" name="Tartalom helye 2">
            <a:extLst>
              <a:ext uri="{FF2B5EF4-FFF2-40B4-BE49-F238E27FC236}">
                <a16:creationId xmlns:a16="http://schemas.microsoft.com/office/drawing/2014/main" xmlns="" id="{C4FFB058-B309-432B-A92A-D8BA70610CB1}"/>
              </a:ext>
            </a:extLst>
          </p:cNvPr>
          <p:cNvSpPr>
            <a:spLocks noGrp="1"/>
          </p:cNvSpPr>
          <p:nvPr>
            <p:ph idx="1"/>
          </p:nvPr>
        </p:nvSpPr>
        <p:spPr/>
        <p:txBody>
          <a:bodyPr>
            <a:normAutofit fontScale="70000" lnSpcReduction="20000"/>
          </a:bodyPr>
          <a:lstStyle/>
          <a:p>
            <a:pPr algn="ctr">
              <a:lnSpc>
                <a:spcPct val="150000"/>
              </a:lnSpc>
            </a:pPr>
            <a:r>
              <a:rPr lang="hu-HU"/>
              <a:t>Smuggling   ≠  Trafficking</a:t>
            </a:r>
          </a:p>
          <a:p>
            <a:pPr>
              <a:lnSpc>
                <a:spcPct val="150000"/>
              </a:lnSpc>
            </a:pPr>
            <a:r>
              <a:rPr lang="en-US"/>
              <a:t>DIRECTIVE 2011/36/EU </a:t>
            </a:r>
            <a:r>
              <a:rPr lang="hu-HU"/>
              <a:t>…</a:t>
            </a:r>
            <a:r>
              <a:rPr lang="en-US"/>
              <a:t>on preventing and combating trafficking in human beings and protecting its victims</a:t>
            </a:r>
            <a:r>
              <a:rPr lang="hu-HU"/>
              <a:t>…</a:t>
            </a:r>
            <a:endParaRPr lang="en-GB"/>
          </a:p>
          <a:p>
            <a:pPr>
              <a:lnSpc>
                <a:spcPct val="150000"/>
              </a:lnSpc>
            </a:pPr>
            <a:r>
              <a:rPr lang="hu-HU"/>
              <a:t>The definition of trafficking: </a:t>
            </a:r>
            <a:endParaRPr lang="en-GB"/>
          </a:p>
          <a:p>
            <a:pPr>
              <a:lnSpc>
                <a:spcPct val="150000"/>
              </a:lnSpc>
            </a:pPr>
            <a:r>
              <a:rPr lang="hu-HU"/>
              <a:t>„</a:t>
            </a:r>
            <a:r>
              <a:rPr lang="en-US"/>
              <a:t>The recruitment, transportation, transfer, harbouring or reception of persons, including the exchange or transfer of control over those persons, </a:t>
            </a:r>
            <a:r>
              <a:rPr lang="en-US">
                <a:solidFill>
                  <a:srgbClr val="C00000"/>
                </a:solidFill>
              </a:rPr>
              <a:t>by means of the threat or use of force or other forms of coercion, of abduction, of fraud, of deception, of the abuse of power or of a position of vulnerability or of the giving or receiving of payments </a:t>
            </a:r>
            <a:r>
              <a:rPr lang="en-US"/>
              <a:t>or benefits to achieve the consent of a person having control over another person, </a:t>
            </a:r>
            <a:r>
              <a:rPr lang="en-US">
                <a:solidFill>
                  <a:srgbClr val="C00000"/>
                </a:solidFill>
              </a:rPr>
              <a:t>for the purpose of exploitation </a:t>
            </a:r>
            <a:endParaRPr lang="hu-HU">
              <a:solidFill>
                <a:srgbClr val="C00000"/>
              </a:solidFill>
            </a:endParaRPr>
          </a:p>
          <a:p>
            <a:pPr>
              <a:lnSpc>
                <a:spcPct val="150000"/>
              </a:lnSpc>
            </a:pPr>
            <a:r>
              <a:rPr lang="hu-HU">
                <a:solidFill>
                  <a:srgbClr val="C00000"/>
                </a:solidFill>
              </a:rPr>
              <a:t>Trafficked persons are victims, </a:t>
            </a:r>
            <a:r>
              <a:rPr lang="hu-HU"/>
              <a:t>entitled to different source of protection (impunity, special care, victim’s protection)</a:t>
            </a:r>
          </a:p>
          <a:p>
            <a:pPr>
              <a:lnSpc>
                <a:spcPct val="150000"/>
              </a:lnSpc>
            </a:pPr>
            <a:r>
              <a:rPr lang="hu-HU"/>
              <a:t>According to Council Directive 2004/81/EC residence permit and assistance to those who co-operate with the authorities</a:t>
            </a:r>
            <a:endParaRPr lang="en-GB"/>
          </a:p>
        </p:txBody>
      </p:sp>
      <p:sp>
        <p:nvSpPr>
          <p:cNvPr id="4" name="Dátum helye 3">
            <a:extLst>
              <a:ext uri="{FF2B5EF4-FFF2-40B4-BE49-F238E27FC236}">
                <a16:creationId xmlns:a16="http://schemas.microsoft.com/office/drawing/2014/main" xmlns="" id="{2FDDE721-9FC8-43B2-92BE-9181371EB8BB}"/>
              </a:ext>
            </a:extLst>
          </p:cNvPr>
          <p:cNvSpPr>
            <a:spLocks noGrp="1"/>
          </p:cNvSpPr>
          <p:nvPr>
            <p:ph type="dt" sz="half" idx="2"/>
          </p:nvPr>
        </p:nvSpPr>
        <p:spPr/>
        <p:txBody>
          <a:bodyPr/>
          <a:lstStyle/>
          <a:p>
            <a:pPr>
              <a:defRPr/>
            </a:pPr>
            <a:r>
              <a:rPr lang="hu-HU"/>
              <a:t>Presentation by Boldizsár Nagy</a:t>
            </a:r>
            <a:endParaRPr lang="en-GB"/>
          </a:p>
        </p:txBody>
      </p:sp>
    </p:spTree>
    <p:extLst>
      <p:ext uri="{BB962C8B-B14F-4D97-AF65-F5344CB8AC3E}">
        <p14:creationId xmlns:p14="http://schemas.microsoft.com/office/powerpoint/2010/main" val="14254906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6" name="Rectangle 2"/>
          <p:cNvSpPr>
            <a:spLocks noGrp="1" noChangeArrowheads="1"/>
          </p:cNvSpPr>
          <p:nvPr>
            <p:ph type="title"/>
          </p:nvPr>
        </p:nvSpPr>
        <p:spPr>
          <a:xfrm>
            <a:off x="685800" y="1357313"/>
            <a:ext cx="7772400" cy="2857500"/>
          </a:xfrm>
        </p:spPr>
        <p:txBody>
          <a:bodyPr/>
          <a:lstStyle/>
          <a:p>
            <a:pPr>
              <a:defRPr/>
            </a:pPr>
            <a:r>
              <a:rPr lang="hu-HU" sz="4000" b="0" noProof="0">
                <a:effectLst/>
                <a:latin typeface="+mj-lt"/>
              </a:rPr>
              <a:t>International protection</a:t>
            </a:r>
            <a:br>
              <a:rPr lang="hu-HU" sz="4000" b="0" noProof="0">
                <a:effectLst/>
                <a:latin typeface="+mj-lt"/>
              </a:rPr>
            </a:br>
            <a:r>
              <a:rPr lang="hu-HU" sz="2400" b="0" noProof="0">
                <a:effectLst/>
                <a:latin typeface="+mj-lt"/>
              </a:rPr>
              <a:t/>
            </a:r>
            <a:br>
              <a:rPr lang="hu-HU" sz="2400" b="0" noProof="0">
                <a:effectLst/>
                <a:latin typeface="+mj-lt"/>
              </a:rPr>
            </a:br>
            <a:r>
              <a:rPr lang="hu-HU" sz="2400" b="0" noProof="0">
                <a:effectLst/>
                <a:latin typeface="+mj-lt"/>
              </a:rPr>
              <a:t>(aylum seeekers, refugees, beneficiaries of subsidiary protection, asylum, solidarity within the Eu, cooperation with third states)</a:t>
            </a:r>
            <a:endParaRPr lang="en-GB" sz="2400" b="0" noProof="0" dirty="0">
              <a:effectLst/>
              <a:latin typeface="+mj-lt"/>
            </a:endParaRPr>
          </a:p>
        </p:txBody>
      </p:sp>
    </p:spTree>
    <p:extLst>
      <p:ext uri="{BB962C8B-B14F-4D97-AF65-F5344CB8AC3E}">
        <p14:creationId xmlns:p14="http://schemas.microsoft.com/office/powerpoint/2010/main" val="321864785"/>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cs typeface="Calibri" panose="020F0502020204030204" pitchFamily="34" charset="0"/>
              </a:rPr>
              <a:t>Global figures, end </a:t>
            </a:r>
            <a:r>
              <a:rPr lang="en-US">
                <a:latin typeface="Calibri" panose="020F0502020204030204" pitchFamily="34" charset="0"/>
                <a:cs typeface="Calibri" panose="020F0502020204030204" pitchFamily="34" charset="0"/>
              </a:rPr>
              <a:t>of 201</a:t>
            </a:r>
            <a:r>
              <a:rPr lang="hu-HU">
                <a:latin typeface="Calibri" panose="020F0502020204030204" pitchFamily="34" charset="0"/>
                <a:cs typeface="Calibri" panose="020F0502020204030204" pitchFamily="34" charset="0"/>
              </a:rPr>
              <a:t>7, UNHCR data</a:t>
            </a:r>
            <a:endParaRPr lang="en-US" dirty="0">
              <a:latin typeface="Calibri" panose="020F0502020204030204" pitchFamily="34" charset="0"/>
              <a:cs typeface="Calibri" panose="020F0502020204030204" pitchFamily="34" charset="0"/>
            </a:endParaRPr>
          </a:p>
        </p:txBody>
      </p:sp>
      <p:sp>
        <p:nvSpPr>
          <p:cNvPr id="10" name="TextBox 9"/>
          <p:cNvSpPr txBox="1"/>
          <p:nvPr/>
        </p:nvSpPr>
        <p:spPr>
          <a:xfrm>
            <a:off x="3218938" y="3762658"/>
            <a:ext cx="5328593" cy="181588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hu-HU" sz="2800" b="1" i="0" u="none" strike="noStrike" kern="1200" cap="none" spc="0" normalizeH="0" baseline="0" noProof="0">
                <a:ln>
                  <a:noFill/>
                </a:ln>
                <a:solidFill>
                  <a:srgbClr val="3B1B11"/>
                </a:solidFill>
                <a:effectLst/>
                <a:uLnTx/>
                <a:uFillTx/>
                <a:latin typeface="Calibri" panose="020F0502020204030204" pitchFamily="34" charset="0"/>
                <a:ea typeface="+mn-ea"/>
                <a:cs typeface="Calibri" panose="020F0502020204030204" pitchFamily="34" charset="0"/>
              </a:rPr>
              <a:t>4,4 million </a:t>
            </a:r>
            <a:r>
              <a:rPr kumimoji="0" lang="hu-HU" sz="2800" b="0" i="0" u="none" strike="noStrike" kern="1200" cap="none" spc="0" normalizeH="0" baseline="0" noProof="0">
                <a:ln>
                  <a:noFill/>
                </a:ln>
                <a:solidFill>
                  <a:srgbClr val="3B1B11"/>
                </a:solidFill>
                <a:effectLst/>
                <a:uLnTx/>
                <a:uFillTx/>
                <a:latin typeface="Calibri" panose="020F0502020204030204" pitchFamily="34" charset="0"/>
                <a:ea typeface="+mn-ea"/>
                <a:cs typeface="Calibri" panose="020F0502020204030204" pitchFamily="34" charset="0"/>
              </a:rPr>
              <a:t>internationally displaced in 2017</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hu-HU" sz="2800" b="1" i="0" u="none" strike="noStrike" kern="1200" cap="none" spc="0" normalizeH="0" baseline="0" noProof="0">
                <a:ln>
                  <a:noFill/>
                </a:ln>
                <a:solidFill>
                  <a:srgbClr val="3B1B11"/>
                </a:solidFill>
                <a:effectLst/>
                <a:uLnTx/>
                <a:uFillTx/>
                <a:latin typeface="Calibri" panose="020F0502020204030204" pitchFamily="34" charset="0"/>
                <a:ea typeface="+mn-ea"/>
                <a:cs typeface="Calibri" panose="020F0502020204030204" pitchFamily="34" charset="0"/>
              </a:rPr>
              <a:t>667,400</a:t>
            </a:r>
            <a:r>
              <a:rPr kumimoji="0" lang="hu-HU" sz="2800" b="0" i="0" u="none" strike="noStrike" kern="1200" cap="none" spc="0" normalizeH="0" baseline="0" noProof="0">
                <a:ln>
                  <a:noFill/>
                </a:ln>
                <a:solidFill>
                  <a:srgbClr val="3B1B11"/>
                </a:solidFill>
                <a:effectLst/>
                <a:uLnTx/>
                <a:uFillTx/>
                <a:latin typeface="Calibri" panose="020F0502020204030204" pitchFamily="34" charset="0"/>
                <a:ea typeface="+mn-ea"/>
                <a:cs typeface="Calibri" panose="020F0502020204030204" pitchFamily="34" charset="0"/>
              </a:rPr>
              <a:t> </a:t>
            </a:r>
            <a:r>
              <a:rPr kumimoji="0" lang="hu-HU" sz="2800" b="0" i="0" u="none" strike="noStrike" kern="1200" cap="none" spc="0" normalizeH="0" baseline="0" noProof="0" dirty="0" err="1">
                <a:ln>
                  <a:noFill/>
                </a:ln>
                <a:solidFill>
                  <a:srgbClr val="3B1B11"/>
                </a:solidFill>
                <a:effectLst/>
                <a:uLnTx/>
                <a:uFillTx/>
                <a:latin typeface="Calibri" panose="020F0502020204030204" pitchFamily="34" charset="0"/>
                <a:ea typeface="+mn-ea"/>
                <a:cs typeface="Calibri" panose="020F0502020204030204" pitchFamily="34" charset="0"/>
              </a:rPr>
              <a:t>refugees</a:t>
            </a:r>
            <a:r>
              <a:rPr kumimoji="0" lang="hu-HU" sz="2800" b="0" i="0" u="none" strike="noStrike" kern="1200" cap="none" spc="0" normalizeH="0" baseline="0" noProof="0" dirty="0">
                <a:ln>
                  <a:noFill/>
                </a:ln>
                <a:solidFill>
                  <a:srgbClr val="3B1B11"/>
                </a:solidFill>
                <a:effectLst/>
                <a:uLnTx/>
                <a:uFillTx/>
                <a:latin typeface="Calibri" panose="020F0502020204030204" pitchFamily="34" charset="0"/>
                <a:ea typeface="+mn-ea"/>
                <a:cs typeface="Calibri" panose="020F0502020204030204" pitchFamily="34" charset="0"/>
              </a:rPr>
              <a:t> </a:t>
            </a:r>
            <a:r>
              <a:rPr kumimoji="0" lang="hu-HU" sz="2800" b="1" i="0" u="none" strike="noStrike" kern="1200" cap="none" spc="0" normalizeH="0" baseline="0" noProof="0" dirty="0" err="1">
                <a:ln>
                  <a:noFill/>
                </a:ln>
                <a:solidFill>
                  <a:srgbClr val="3B1B11"/>
                </a:solidFill>
                <a:effectLst/>
                <a:uLnTx/>
                <a:uFillTx/>
                <a:latin typeface="Calibri" panose="020F0502020204030204" pitchFamily="34" charset="0"/>
                <a:ea typeface="+mn-ea"/>
                <a:cs typeface="Calibri" panose="020F0502020204030204" pitchFamily="34" charset="0"/>
              </a:rPr>
              <a:t>returned</a:t>
            </a:r>
            <a:r>
              <a:rPr kumimoji="0" lang="hu-HU" sz="2800" b="0" i="0" u="none" strike="noStrike" kern="1200" cap="none" spc="0" normalizeH="0" baseline="0" noProof="0" dirty="0">
                <a:ln>
                  <a:noFill/>
                </a:ln>
                <a:solidFill>
                  <a:srgbClr val="3B1B11"/>
                </a:solidFill>
                <a:effectLst/>
                <a:uLnTx/>
                <a:uFillTx/>
                <a:latin typeface="Calibri" panose="020F0502020204030204" pitchFamily="34" charset="0"/>
                <a:ea typeface="+mn-ea"/>
                <a:cs typeface="Calibri" panose="020F0502020204030204" pitchFamily="34" charset="0"/>
              </a:rPr>
              <a:t> </a:t>
            </a:r>
            <a:r>
              <a:rPr kumimoji="0" lang="hu-HU" sz="2800" b="0" i="0" u="none" strike="noStrike" kern="1200" cap="none" spc="0" normalizeH="0" baseline="0" noProof="0" dirty="0" err="1">
                <a:ln>
                  <a:noFill/>
                </a:ln>
                <a:solidFill>
                  <a:srgbClr val="3B1B11"/>
                </a:solidFill>
                <a:effectLst/>
                <a:uLnTx/>
                <a:uFillTx/>
                <a:latin typeface="Calibri" panose="020F0502020204030204" pitchFamily="34" charset="0"/>
                <a:ea typeface="+mn-ea"/>
                <a:cs typeface="Calibri" panose="020F0502020204030204" pitchFamily="34" charset="0"/>
              </a:rPr>
              <a:t>home</a:t>
            </a:r>
            <a:endParaRPr kumimoji="0" lang="hu-HU" sz="2800" b="0" i="0" u="none" strike="noStrike" kern="1200" cap="none" spc="0" normalizeH="0" baseline="0" noProof="0" dirty="0">
              <a:ln>
                <a:noFill/>
              </a:ln>
              <a:solidFill>
                <a:srgbClr val="3B1B11"/>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hu-HU" sz="2800" b="0" i="0" u="none" strike="noStrike" kern="1200" cap="none" spc="0" normalizeH="0" baseline="0" noProof="0" err="1">
                <a:ln>
                  <a:noFill/>
                </a:ln>
                <a:solidFill>
                  <a:srgbClr val="3B1B11"/>
                </a:solidFill>
                <a:effectLst/>
                <a:uLnTx/>
                <a:uFillTx/>
                <a:latin typeface="Calibri" panose="020F0502020204030204" pitchFamily="34" charset="0"/>
                <a:ea typeface="+mn-ea"/>
                <a:cs typeface="Calibri" panose="020F0502020204030204" pitchFamily="34" charset="0"/>
              </a:rPr>
              <a:t>in</a:t>
            </a:r>
            <a:r>
              <a:rPr kumimoji="0" lang="hu-HU" sz="2800" b="0" i="0" u="none" strike="noStrike" kern="1200" cap="none" spc="0" normalizeH="0" baseline="0" noProof="0">
                <a:ln>
                  <a:noFill/>
                </a:ln>
                <a:solidFill>
                  <a:srgbClr val="3B1B11"/>
                </a:solidFill>
                <a:effectLst/>
                <a:uLnTx/>
                <a:uFillTx/>
                <a:latin typeface="Calibri" panose="020F0502020204030204" pitchFamily="34" charset="0"/>
                <a:ea typeface="+mn-ea"/>
                <a:cs typeface="Calibri" panose="020F0502020204030204" pitchFamily="34" charset="0"/>
              </a:rPr>
              <a:t> 2017</a:t>
            </a:r>
            <a:endParaRPr kumimoji="0" lang="en-GB" sz="2800" b="0" i="0" u="none" strike="noStrike" kern="1200" cap="none" spc="0" normalizeH="0" baseline="0" noProof="0" dirty="0">
              <a:ln>
                <a:noFill/>
              </a:ln>
              <a:solidFill>
                <a:srgbClr val="3B1B11"/>
              </a:solidFill>
              <a:effectLst/>
              <a:uLnTx/>
              <a:uFillTx/>
              <a:latin typeface="Calibri" panose="020F0502020204030204" pitchFamily="34" charset="0"/>
              <a:ea typeface="+mn-ea"/>
              <a:cs typeface="Calibri" panose="020F0502020204030204" pitchFamily="34" charset="0"/>
            </a:endParaRPr>
          </a:p>
        </p:txBody>
      </p:sp>
      <p:sp>
        <p:nvSpPr>
          <p:cNvPr id="11" name="TextBox 10"/>
          <p:cNvSpPr txBox="1"/>
          <p:nvPr/>
        </p:nvSpPr>
        <p:spPr>
          <a:xfrm>
            <a:off x="2679878" y="6457890"/>
            <a:ext cx="4971233" cy="400110"/>
          </a:xfrm>
          <a:prstGeom prst="rect">
            <a:avLst/>
          </a:prstGeom>
          <a:noFill/>
        </p:spPr>
        <p:txBody>
          <a:bodyPr wrap="none" rtlCol="0">
            <a:spAutoFit/>
          </a:bodyPr>
          <a:lstStyle/>
          <a:p>
            <a:pPr lvl="0">
              <a:defRPr/>
            </a:pPr>
            <a:r>
              <a:rPr kumimoji="0" lang="hu-HU" sz="1000" b="0" i="0" u="none" strike="noStrike" kern="1200" cap="none" spc="0" normalizeH="0" baseline="0" noProof="0" dirty="0" err="1">
                <a:ln>
                  <a:noFill/>
                </a:ln>
                <a:solidFill>
                  <a:srgbClr val="3B1B11"/>
                </a:solidFill>
                <a:effectLst/>
                <a:uLnTx/>
                <a:uFillTx/>
                <a:latin typeface="Calibri" panose="020F0502020204030204" pitchFamily="34" charset="0"/>
                <a:ea typeface="+mn-ea"/>
                <a:cs typeface="Calibri" panose="020F0502020204030204" pitchFamily="34" charset="0"/>
              </a:rPr>
              <a:t>Source</a:t>
            </a:r>
            <a:r>
              <a:rPr kumimoji="0" lang="hu-HU" sz="1000" b="0" i="0" u="none" strike="noStrike" kern="1200" cap="none" spc="0" normalizeH="0" baseline="0" noProof="0" dirty="0">
                <a:ln>
                  <a:noFill/>
                </a:ln>
                <a:solidFill>
                  <a:srgbClr val="3B1B11"/>
                </a:solidFill>
                <a:effectLst/>
                <a:uLnTx/>
                <a:uFillTx/>
                <a:latin typeface="Calibri" panose="020F0502020204030204" pitchFamily="34" charset="0"/>
                <a:ea typeface="+mn-ea"/>
                <a:cs typeface="Calibri" panose="020F0502020204030204" pitchFamily="34" charset="0"/>
              </a:rPr>
              <a:t>: UNHCR: Global </a:t>
            </a:r>
            <a:r>
              <a:rPr kumimoji="0" lang="hu-HU" sz="1000" b="0" i="0" u="none" strike="noStrike" kern="1200" cap="none" spc="0" normalizeH="0" baseline="0" noProof="0" dirty="0" err="1">
                <a:ln>
                  <a:noFill/>
                </a:ln>
                <a:solidFill>
                  <a:srgbClr val="3B1B11"/>
                </a:solidFill>
                <a:effectLst/>
                <a:uLnTx/>
                <a:uFillTx/>
                <a:latin typeface="Calibri" panose="020F0502020204030204" pitchFamily="34" charset="0"/>
                <a:ea typeface="+mn-ea"/>
                <a:cs typeface="Calibri" panose="020F0502020204030204" pitchFamily="34" charset="0"/>
              </a:rPr>
              <a:t>Trends</a:t>
            </a:r>
            <a:r>
              <a:rPr kumimoji="0" lang="hu-HU" sz="1000" b="0" i="0" u="none" strike="noStrike" kern="1200" cap="none" spc="0" normalizeH="0" baseline="0" noProof="0" dirty="0">
                <a:ln>
                  <a:noFill/>
                </a:ln>
                <a:solidFill>
                  <a:srgbClr val="3B1B11"/>
                </a:solidFill>
                <a:effectLst/>
                <a:uLnTx/>
                <a:uFillTx/>
                <a:latin typeface="Calibri" panose="020F0502020204030204" pitchFamily="34" charset="0"/>
                <a:ea typeface="+mn-ea"/>
                <a:cs typeface="Calibri" panose="020F0502020204030204" pitchFamily="34" charset="0"/>
              </a:rPr>
              <a:t>. </a:t>
            </a:r>
            <a:r>
              <a:rPr kumimoji="0" lang="hu-HU" sz="1000" b="0" i="0" u="none" strike="noStrike" kern="1200" cap="none" spc="0" normalizeH="0" baseline="0" noProof="0" dirty="0" err="1">
                <a:ln>
                  <a:noFill/>
                </a:ln>
                <a:solidFill>
                  <a:srgbClr val="3B1B11"/>
                </a:solidFill>
                <a:effectLst/>
                <a:uLnTx/>
                <a:uFillTx/>
                <a:latin typeface="Calibri" panose="020F0502020204030204" pitchFamily="34" charset="0"/>
                <a:ea typeface="+mn-ea"/>
                <a:cs typeface="Calibri" panose="020F0502020204030204" pitchFamily="34" charset="0"/>
              </a:rPr>
              <a:t>Forced</a:t>
            </a:r>
            <a:r>
              <a:rPr kumimoji="0" lang="hu-HU" sz="1000" b="0" i="0" u="none" strike="noStrike" kern="1200" cap="none" spc="0" normalizeH="0" baseline="0" noProof="0" dirty="0">
                <a:ln>
                  <a:noFill/>
                </a:ln>
                <a:solidFill>
                  <a:srgbClr val="3B1B11"/>
                </a:solidFill>
                <a:effectLst/>
                <a:uLnTx/>
                <a:uFillTx/>
                <a:latin typeface="Calibri" panose="020F0502020204030204" pitchFamily="34" charset="0"/>
                <a:ea typeface="+mn-ea"/>
                <a:cs typeface="Calibri" panose="020F0502020204030204" pitchFamily="34" charset="0"/>
              </a:rPr>
              <a:t> </a:t>
            </a:r>
            <a:r>
              <a:rPr kumimoji="0" lang="hu-HU" sz="1000" b="0" i="0" u="none" strike="noStrike" kern="1200" cap="none" spc="0" normalizeH="0" baseline="0" noProof="0" dirty="0" err="1">
                <a:ln>
                  <a:noFill/>
                </a:ln>
                <a:solidFill>
                  <a:srgbClr val="3B1B11"/>
                </a:solidFill>
                <a:effectLst/>
                <a:uLnTx/>
                <a:uFillTx/>
                <a:latin typeface="Calibri" panose="020F0502020204030204" pitchFamily="34" charset="0"/>
                <a:ea typeface="+mn-ea"/>
                <a:cs typeface="Calibri" panose="020F0502020204030204" pitchFamily="34" charset="0"/>
              </a:rPr>
              <a:t>displacement</a:t>
            </a:r>
            <a:r>
              <a:rPr kumimoji="0" lang="hu-HU" sz="1000" b="0" i="0" u="none" strike="noStrike" kern="1200" cap="none" spc="0" normalizeH="0" baseline="0" noProof="0" dirty="0">
                <a:ln>
                  <a:noFill/>
                </a:ln>
                <a:solidFill>
                  <a:srgbClr val="3B1B11"/>
                </a:solidFill>
                <a:effectLst/>
                <a:uLnTx/>
                <a:uFillTx/>
                <a:latin typeface="Calibri" panose="020F0502020204030204" pitchFamily="34" charset="0"/>
                <a:ea typeface="+mn-ea"/>
                <a:cs typeface="Calibri" panose="020F0502020204030204" pitchFamily="34" charset="0"/>
              </a:rPr>
              <a:t> </a:t>
            </a:r>
            <a:r>
              <a:rPr kumimoji="0" lang="hu-HU" sz="1000" b="0" i="0" u="none" strike="noStrike" kern="1200" cap="none" spc="0" normalizeH="0" baseline="0" noProof="0" err="1">
                <a:ln>
                  <a:noFill/>
                </a:ln>
                <a:solidFill>
                  <a:srgbClr val="3B1B11"/>
                </a:solidFill>
                <a:effectLst/>
                <a:uLnTx/>
                <a:uFillTx/>
                <a:latin typeface="Calibri" panose="020F0502020204030204" pitchFamily="34" charset="0"/>
                <a:ea typeface="+mn-ea"/>
                <a:cs typeface="Calibri" panose="020F0502020204030204" pitchFamily="34" charset="0"/>
              </a:rPr>
              <a:t>in</a:t>
            </a:r>
            <a:r>
              <a:rPr kumimoji="0" lang="hu-HU" sz="1000" b="0" i="0" u="none" strike="noStrike" kern="1200" cap="none" spc="0" normalizeH="0" baseline="0" noProof="0">
                <a:ln>
                  <a:noFill/>
                </a:ln>
                <a:solidFill>
                  <a:srgbClr val="3B1B11"/>
                </a:solidFill>
                <a:effectLst/>
                <a:uLnTx/>
                <a:uFillTx/>
                <a:latin typeface="Calibri" panose="020F0502020204030204" pitchFamily="34" charset="0"/>
                <a:ea typeface="+mn-ea"/>
                <a:cs typeface="Calibri" panose="020F0502020204030204" pitchFamily="34" charset="0"/>
              </a:rPr>
              <a:t> 2017. </a:t>
            </a:r>
            <a:r>
              <a:rPr kumimoji="0" lang="hu-HU" sz="1000" b="0" i="0" u="none" strike="noStrike" kern="1200" cap="none" spc="0" normalizeH="0" baseline="0" noProof="0" dirty="0" err="1">
                <a:ln>
                  <a:noFill/>
                </a:ln>
                <a:solidFill>
                  <a:srgbClr val="3B1B11"/>
                </a:solidFill>
                <a:effectLst/>
                <a:uLnTx/>
                <a:uFillTx/>
                <a:latin typeface="Calibri" panose="020F0502020204030204" pitchFamily="34" charset="0"/>
                <a:ea typeface="+mn-ea"/>
                <a:cs typeface="Calibri" panose="020F0502020204030204" pitchFamily="34" charset="0"/>
              </a:rPr>
              <a:t>Geneva</a:t>
            </a:r>
            <a:r>
              <a:rPr kumimoji="0" lang="hu-HU" sz="1000" b="0" i="0" u="none" strike="noStrike" kern="1200" cap="none" spc="0" normalizeH="0" baseline="0" noProof="0">
                <a:ln>
                  <a:noFill/>
                </a:ln>
                <a:solidFill>
                  <a:srgbClr val="3B1B11"/>
                </a:solidFill>
                <a:effectLst/>
                <a:uLnTx/>
                <a:uFillTx/>
                <a:latin typeface="Calibri" panose="020F0502020204030204" pitchFamily="34" charset="0"/>
                <a:ea typeface="+mn-ea"/>
                <a:cs typeface="Calibri" panose="020F0502020204030204" pitchFamily="34" charset="0"/>
              </a:rPr>
              <a:t>, 2018, </a:t>
            </a:r>
            <a:r>
              <a:rPr kumimoji="0" lang="hu-HU" sz="1000" b="0" i="0" u="none" strike="noStrike" kern="1200" cap="none" spc="0" normalizeH="0" baseline="0" noProof="0" dirty="0" err="1">
                <a:ln>
                  <a:noFill/>
                </a:ln>
                <a:solidFill>
                  <a:srgbClr val="3B1B11"/>
                </a:solidFill>
                <a:effectLst/>
                <a:uLnTx/>
                <a:uFillTx/>
                <a:latin typeface="Calibri" panose="020F0502020204030204" pitchFamily="34" charset="0"/>
                <a:ea typeface="+mn-ea"/>
                <a:cs typeface="Calibri" panose="020F0502020204030204" pitchFamily="34" charset="0"/>
              </a:rPr>
              <a:t>various</a:t>
            </a:r>
            <a:r>
              <a:rPr kumimoji="0" lang="hu-HU" sz="1000" b="0" i="0" u="none" strike="noStrike" kern="1200" cap="none" spc="0" normalizeH="0" baseline="0" noProof="0" dirty="0">
                <a:ln>
                  <a:noFill/>
                </a:ln>
                <a:solidFill>
                  <a:srgbClr val="3B1B11"/>
                </a:solidFill>
                <a:effectLst/>
                <a:uLnTx/>
                <a:uFillTx/>
                <a:latin typeface="Calibri" panose="020F0502020204030204" pitchFamily="34" charset="0"/>
                <a:ea typeface="+mn-ea"/>
                <a:cs typeface="Calibri" panose="020F0502020204030204" pitchFamily="34" charset="0"/>
              </a:rPr>
              <a:t> </a:t>
            </a:r>
            <a:r>
              <a:rPr kumimoji="0" lang="hu-HU" sz="1000" b="0" i="0" u="none" strike="noStrike" kern="1200" cap="none" spc="0" normalizeH="0" baseline="0" noProof="0" dirty="0" err="1">
                <a:ln>
                  <a:noFill/>
                </a:ln>
                <a:solidFill>
                  <a:srgbClr val="3B1B11"/>
                </a:solidFill>
                <a:effectLst/>
                <a:uLnTx/>
                <a:uFillTx/>
                <a:latin typeface="Calibri" panose="020F0502020204030204" pitchFamily="34" charset="0"/>
                <a:ea typeface="+mn-ea"/>
                <a:cs typeface="Calibri" panose="020F0502020204030204" pitchFamily="34" charset="0"/>
              </a:rPr>
              <a:t>pages</a:t>
            </a:r>
            <a:r>
              <a:rPr kumimoji="0" lang="hu-HU" sz="1000" b="0" i="0" u="none" strike="noStrike" kern="1200" cap="none" spc="0" normalizeH="0" baseline="0" noProof="0">
                <a:ln>
                  <a:noFill/>
                </a:ln>
                <a:solidFill>
                  <a:srgbClr val="3B1B11"/>
                </a:solidFill>
                <a:effectLst/>
                <a:uLnTx/>
                <a:uFillTx/>
                <a:latin typeface="Calibri" panose="020F0502020204030204" pitchFamily="34" charset="0"/>
                <a:ea typeface="+mn-ea"/>
                <a:cs typeface="Calibri" panose="020F0502020204030204" pitchFamily="34" charset="0"/>
              </a:rPr>
              <a:t/>
            </a:r>
            <a:br>
              <a:rPr kumimoji="0" lang="hu-HU" sz="1000" b="0" i="0" u="none" strike="noStrike" kern="1200" cap="none" spc="0" normalizeH="0" baseline="0" noProof="0">
                <a:ln>
                  <a:noFill/>
                </a:ln>
                <a:solidFill>
                  <a:srgbClr val="3B1B11"/>
                </a:solidFill>
                <a:effectLst/>
                <a:uLnTx/>
                <a:uFillTx/>
                <a:latin typeface="Calibri" panose="020F0502020204030204" pitchFamily="34" charset="0"/>
                <a:ea typeface="+mn-ea"/>
                <a:cs typeface="Calibri" panose="020F0502020204030204" pitchFamily="34" charset="0"/>
              </a:rPr>
            </a:br>
            <a:r>
              <a:rPr lang="hu-HU" sz="1000" b="0">
                <a:latin typeface="Calibri" panose="020F0502020204030204" pitchFamily="34" charset="0"/>
                <a:cs typeface="Calibri" panose="020F0502020204030204" pitchFamily="34" charset="0"/>
                <a:hlinkClick r:id="rId3"/>
              </a:rPr>
              <a:t>http://www.unhcr.org/5b27be547.pdf</a:t>
            </a:r>
            <a:r>
              <a:rPr lang="hu-HU" sz="1000" b="0">
                <a:latin typeface="Calibri" panose="020F0502020204030204" pitchFamily="34" charset="0"/>
                <a:cs typeface="Calibri" panose="020F0502020204030204" pitchFamily="34" charset="0"/>
              </a:rPr>
              <a:t> (20180703) </a:t>
            </a:r>
            <a:endParaRPr kumimoji="0" lang="en-GB" sz="1000" b="0" i="0" u="none" strike="noStrike" kern="1200" cap="none" spc="0" normalizeH="0" baseline="0" noProof="0" dirty="0">
              <a:ln>
                <a:noFill/>
              </a:ln>
              <a:solidFill>
                <a:srgbClr val="3B1B11"/>
              </a:solidFill>
              <a:effectLst/>
              <a:uLnTx/>
              <a:uFillTx/>
              <a:latin typeface="Calibri" panose="020F0502020204030204" pitchFamily="34" charset="0"/>
              <a:ea typeface="+mn-ea"/>
              <a:cs typeface="Calibri" panose="020F0502020204030204" pitchFamily="34" charset="0"/>
            </a:endParaRPr>
          </a:p>
        </p:txBody>
      </p:sp>
      <p:sp>
        <p:nvSpPr>
          <p:cNvPr id="12" name="TextBox 11"/>
          <p:cNvSpPr txBox="1"/>
          <p:nvPr/>
        </p:nvSpPr>
        <p:spPr>
          <a:xfrm>
            <a:off x="3275856" y="5388138"/>
            <a:ext cx="5165369" cy="95410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u-HU" sz="2800" b="1" i="0" u="none" strike="noStrike" kern="1200" cap="none" spc="0" normalizeH="0" baseline="0" noProof="0">
                <a:ln>
                  <a:noFill/>
                </a:ln>
                <a:solidFill>
                  <a:srgbClr val="3B1B11"/>
                </a:solidFill>
                <a:effectLst/>
                <a:uLnTx/>
                <a:uFillTx/>
                <a:latin typeface="Calibri" panose="020F0502020204030204" pitchFamily="34" charset="0"/>
                <a:ea typeface="+mn-ea"/>
                <a:cs typeface="Calibri" panose="020F0502020204030204" pitchFamily="34" charset="0"/>
              </a:rPr>
              <a:t>102,800</a:t>
            </a:r>
            <a:r>
              <a:rPr kumimoji="0" lang="hu-HU" sz="2800" b="0" i="0" u="none" strike="noStrike" kern="1200" cap="none" spc="0" normalizeH="0" baseline="0" noProof="0">
                <a:ln>
                  <a:noFill/>
                </a:ln>
                <a:solidFill>
                  <a:srgbClr val="3B1B11"/>
                </a:solidFill>
                <a:effectLst/>
                <a:uLnTx/>
                <a:uFillTx/>
                <a:latin typeface="Calibri" panose="020F0502020204030204" pitchFamily="34" charset="0"/>
                <a:ea typeface="+mn-ea"/>
                <a:cs typeface="Calibri" panose="020F0502020204030204" pitchFamily="34" charset="0"/>
              </a:rPr>
              <a:t> </a:t>
            </a:r>
            <a:r>
              <a:rPr kumimoji="0" lang="hu-HU" sz="2800" b="0" i="0" u="none" strike="noStrike" kern="1200" cap="none" spc="0" normalizeH="0" baseline="0" noProof="0" dirty="0" err="1">
                <a:ln>
                  <a:noFill/>
                </a:ln>
                <a:solidFill>
                  <a:srgbClr val="3B1B11"/>
                </a:solidFill>
                <a:effectLst/>
                <a:uLnTx/>
                <a:uFillTx/>
                <a:latin typeface="Calibri" panose="020F0502020204030204" pitchFamily="34" charset="0"/>
                <a:ea typeface="+mn-ea"/>
                <a:cs typeface="Calibri" panose="020F0502020204030204" pitchFamily="34" charset="0"/>
              </a:rPr>
              <a:t>refugees</a:t>
            </a:r>
            <a:r>
              <a:rPr kumimoji="0" lang="hu-HU" sz="2800" b="0" i="0" u="none" strike="noStrike" kern="1200" cap="none" spc="0" normalizeH="0" baseline="0" noProof="0" dirty="0">
                <a:ln>
                  <a:noFill/>
                </a:ln>
                <a:solidFill>
                  <a:srgbClr val="3B1B11"/>
                </a:solidFill>
                <a:effectLst/>
                <a:uLnTx/>
                <a:uFillTx/>
                <a:latin typeface="Calibri" panose="020F0502020204030204" pitchFamily="34" charset="0"/>
                <a:ea typeface="+mn-ea"/>
                <a:cs typeface="Calibri" panose="020F0502020204030204" pitchFamily="34" charset="0"/>
              </a:rPr>
              <a:t> </a:t>
            </a:r>
            <a:r>
              <a:rPr kumimoji="0" lang="hu-HU" sz="2800" b="0" i="0" u="none" strike="noStrike" kern="1200" cap="none" spc="0" normalizeH="0" baseline="0" noProof="0" dirty="0" err="1">
                <a:ln>
                  <a:noFill/>
                </a:ln>
                <a:solidFill>
                  <a:srgbClr val="3B1B11"/>
                </a:solidFill>
                <a:effectLst/>
                <a:uLnTx/>
                <a:uFillTx/>
                <a:latin typeface="Calibri" panose="020F0502020204030204" pitchFamily="34" charset="0"/>
                <a:ea typeface="+mn-ea"/>
                <a:cs typeface="Calibri" panose="020F0502020204030204" pitchFamily="34" charset="0"/>
              </a:rPr>
              <a:t>were</a:t>
            </a:r>
            <a:r>
              <a:rPr kumimoji="0" lang="hu-HU" sz="2800" b="0" i="0" u="none" strike="noStrike" kern="1200" cap="none" spc="0" normalizeH="0" baseline="0" noProof="0" dirty="0">
                <a:ln>
                  <a:noFill/>
                </a:ln>
                <a:solidFill>
                  <a:srgbClr val="3B1B11"/>
                </a:solidFill>
                <a:effectLst/>
                <a:uLnTx/>
                <a:uFillTx/>
                <a:latin typeface="Calibri" panose="020F0502020204030204" pitchFamily="34" charset="0"/>
                <a:ea typeface="+mn-ea"/>
                <a:cs typeface="Calibri" panose="020F0502020204030204" pitchFamily="34" charset="0"/>
              </a:rPr>
              <a:t>  </a:t>
            </a:r>
            <a:r>
              <a:rPr kumimoji="0" lang="hu-HU" sz="2800" b="0" i="0" u="none" strike="noStrike" kern="1200" cap="none" spc="0" normalizeH="0" baseline="0" noProof="0" dirty="0" err="1">
                <a:ln>
                  <a:noFill/>
                </a:ln>
                <a:solidFill>
                  <a:srgbClr val="3B1B11"/>
                </a:solidFill>
                <a:effectLst/>
                <a:uLnTx/>
                <a:uFillTx/>
                <a:latin typeface="Calibri" panose="020F0502020204030204" pitchFamily="34" charset="0"/>
                <a:ea typeface="+mn-ea"/>
                <a:cs typeface="Calibri" panose="020F0502020204030204" pitchFamily="34" charset="0"/>
              </a:rPr>
              <a:t>admitted</a:t>
            </a:r>
            <a:r>
              <a:rPr kumimoji="0" lang="hu-HU" sz="2800" b="0" i="0" u="none" strike="noStrike" kern="1200" cap="none" spc="0" normalizeH="0" baseline="0" noProof="0" dirty="0">
                <a:ln>
                  <a:noFill/>
                </a:ln>
                <a:solidFill>
                  <a:srgbClr val="3B1B11"/>
                </a:solidFill>
                <a:effectLst/>
                <a:uLnTx/>
                <a:uFillTx/>
                <a:latin typeface="Calibri" panose="020F0502020204030204" pitchFamily="34" charset="0"/>
                <a:ea typeface="+mn-ea"/>
                <a:cs typeface="Calibri" panose="020F0502020204030204" pitchFamily="34" charset="0"/>
              </a:rPr>
              <a:t> 		</a:t>
            </a:r>
            <a:r>
              <a:rPr kumimoji="0" lang="hu-HU" sz="2800" b="0" i="0" u="none" strike="noStrike" kern="1200" cap="none" spc="0" normalizeH="0" baseline="0" noProof="0" dirty="0" err="1">
                <a:ln>
                  <a:noFill/>
                </a:ln>
                <a:solidFill>
                  <a:srgbClr val="3B1B11"/>
                </a:solidFill>
                <a:effectLst/>
                <a:uLnTx/>
                <a:uFillTx/>
                <a:latin typeface="Calibri" panose="020F0502020204030204" pitchFamily="34" charset="0"/>
                <a:ea typeface="+mn-ea"/>
                <a:cs typeface="Calibri" panose="020F0502020204030204" pitchFamily="34" charset="0"/>
              </a:rPr>
              <a:t>to</a:t>
            </a:r>
            <a:r>
              <a:rPr kumimoji="0" lang="hu-HU" sz="2800" b="0" i="0" u="none" strike="noStrike" kern="1200" cap="none" spc="0" normalizeH="0" baseline="0" noProof="0" dirty="0">
                <a:ln>
                  <a:noFill/>
                </a:ln>
                <a:solidFill>
                  <a:srgbClr val="3B1B11"/>
                </a:solidFill>
                <a:effectLst/>
                <a:uLnTx/>
                <a:uFillTx/>
                <a:latin typeface="Calibri" panose="020F0502020204030204" pitchFamily="34" charset="0"/>
                <a:ea typeface="+mn-ea"/>
                <a:cs typeface="Calibri" panose="020F0502020204030204" pitchFamily="34" charset="0"/>
              </a:rPr>
              <a:t> </a:t>
            </a:r>
            <a:r>
              <a:rPr kumimoji="0" lang="hu-HU" sz="2800" b="1" i="0" u="none" strike="noStrike" kern="1200" cap="none" spc="0" normalizeH="0" baseline="0" noProof="0" dirty="0" err="1">
                <a:ln>
                  <a:noFill/>
                </a:ln>
                <a:solidFill>
                  <a:srgbClr val="3B1B11"/>
                </a:solidFill>
                <a:effectLst/>
                <a:uLnTx/>
                <a:uFillTx/>
                <a:latin typeface="Calibri" panose="020F0502020204030204" pitchFamily="34" charset="0"/>
                <a:ea typeface="+mn-ea"/>
                <a:cs typeface="Calibri" panose="020F0502020204030204" pitchFamily="34" charset="0"/>
              </a:rPr>
              <a:t>resettlement</a:t>
            </a:r>
            <a:endParaRPr kumimoji="0" lang="en-GB" sz="2800" b="1" i="0" u="none" strike="noStrike" kern="1200" cap="none" spc="0" normalizeH="0" baseline="0" noProof="0" dirty="0">
              <a:ln>
                <a:noFill/>
              </a:ln>
              <a:solidFill>
                <a:srgbClr val="3B1B11"/>
              </a:solidFill>
              <a:effectLst/>
              <a:uLnTx/>
              <a:uFillTx/>
              <a:latin typeface="Calibri" panose="020F0502020204030204" pitchFamily="34" charset="0"/>
              <a:ea typeface="+mn-ea"/>
              <a:cs typeface="Calibri" panose="020F0502020204030204" pitchFamily="34" charset="0"/>
            </a:endParaRPr>
          </a:p>
        </p:txBody>
      </p:sp>
      <p:pic>
        <p:nvPicPr>
          <p:cNvPr id="3" name="Kép 2">
            <a:extLst>
              <a:ext uri="{FF2B5EF4-FFF2-40B4-BE49-F238E27FC236}">
                <a16:creationId xmlns:a16="http://schemas.microsoft.com/office/drawing/2014/main" xmlns="" id="{CE4D697E-C6D9-4766-903F-EAE375B99A4F}"/>
              </a:ext>
            </a:extLst>
          </p:cNvPr>
          <p:cNvPicPr>
            <a:picLocks noChangeAspect="1"/>
          </p:cNvPicPr>
          <p:nvPr/>
        </p:nvPicPr>
        <p:blipFill>
          <a:blip r:embed="rId4"/>
          <a:stretch>
            <a:fillRect/>
          </a:stretch>
        </p:blipFill>
        <p:spPr>
          <a:xfrm>
            <a:off x="147664" y="700650"/>
            <a:ext cx="8358674" cy="3144848"/>
          </a:xfrm>
          <a:prstGeom prst="rect">
            <a:avLst/>
          </a:prstGeom>
        </p:spPr>
      </p:pic>
      <p:sp>
        <p:nvSpPr>
          <p:cNvPr id="14" name="TextBox 12">
            <a:extLst>
              <a:ext uri="{FF2B5EF4-FFF2-40B4-BE49-F238E27FC236}">
                <a16:creationId xmlns:a16="http://schemas.microsoft.com/office/drawing/2014/main" xmlns="" id="{5AF87DE2-4D1D-482E-B827-78FD602D5666}"/>
              </a:ext>
            </a:extLst>
          </p:cNvPr>
          <p:cNvSpPr txBox="1"/>
          <p:nvPr/>
        </p:nvSpPr>
        <p:spPr>
          <a:xfrm>
            <a:off x="6372200" y="2333661"/>
            <a:ext cx="3044155" cy="156966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u-HU" sz="3200" b="1" i="0" u="none" strike="noStrike" kern="1200" cap="none" spc="0" normalizeH="0" baseline="0" noProof="0">
                <a:ln>
                  <a:noFill/>
                </a:ln>
                <a:solidFill>
                  <a:srgbClr val="3B1B11"/>
                </a:solidFill>
                <a:effectLst/>
                <a:uLnTx/>
                <a:uFillTx/>
                <a:latin typeface="Calibri" panose="020F0502020204030204" pitchFamily="34" charset="0"/>
                <a:ea typeface="+mn-ea"/>
                <a:cs typeface="Calibri" panose="020F0502020204030204" pitchFamily="34" charset="0"/>
              </a:rPr>
              <a:t>52% of the refugees are minors</a:t>
            </a:r>
            <a:endParaRPr kumimoji="0" lang="en-GB" sz="3200" b="1" i="0" u="none" strike="noStrike" kern="1200" cap="none" spc="0" normalizeH="0" baseline="0" noProof="0" dirty="0">
              <a:ln>
                <a:noFill/>
              </a:ln>
              <a:solidFill>
                <a:srgbClr val="3B1B11"/>
              </a:solidFill>
              <a:effectLst/>
              <a:uLnTx/>
              <a:uFillTx/>
              <a:latin typeface="Calibri" panose="020F0502020204030204" pitchFamily="34" charset="0"/>
              <a:ea typeface="+mn-ea"/>
              <a:cs typeface="Calibri" panose="020F0502020204030204" pitchFamily="34" charset="0"/>
            </a:endParaRPr>
          </a:p>
        </p:txBody>
      </p:sp>
      <p:pic>
        <p:nvPicPr>
          <p:cNvPr id="4" name="Kép 3">
            <a:extLst>
              <a:ext uri="{FF2B5EF4-FFF2-40B4-BE49-F238E27FC236}">
                <a16:creationId xmlns:a16="http://schemas.microsoft.com/office/drawing/2014/main" xmlns="" id="{3BF48D16-834C-46A0-8EEA-27E4DDCF0975}"/>
              </a:ext>
            </a:extLst>
          </p:cNvPr>
          <p:cNvPicPr>
            <a:picLocks noChangeAspect="1"/>
          </p:cNvPicPr>
          <p:nvPr/>
        </p:nvPicPr>
        <p:blipFill>
          <a:blip r:embed="rId5"/>
          <a:stretch>
            <a:fillRect/>
          </a:stretch>
        </p:blipFill>
        <p:spPr>
          <a:xfrm>
            <a:off x="400185" y="3698654"/>
            <a:ext cx="1997769" cy="2906081"/>
          </a:xfrm>
          <a:prstGeom prst="rect">
            <a:avLst/>
          </a:prstGeom>
        </p:spPr>
      </p:pic>
    </p:spTree>
    <p:extLst>
      <p:ext uri="{BB962C8B-B14F-4D97-AF65-F5344CB8AC3E}">
        <p14:creationId xmlns:p14="http://schemas.microsoft.com/office/powerpoint/2010/main" val="3609834931"/>
      </p:ext>
    </p:extLst>
  </p:cSld>
  <p:clrMapOvr>
    <a:masterClrMapping/>
  </p:clrMapOvr>
  <p:transition>
    <p:pull dir="rd"/>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28600"/>
            <a:ext cx="8748463" cy="457200"/>
          </a:xfrm>
        </p:spPr>
        <p:txBody>
          <a:bodyPr/>
          <a:lstStyle/>
          <a:p>
            <a:r>
              <a:rPr lang="en-US" noProof="0" dirty="0">
                <a:latin typeface="Calibri" panose="020F0502020204030204" pitchFamily="34" charset="0"/>
                <a:cs typeface="Calibri" panose="020F0502020204030204" pitchFamily="34" charset="0"/>
              </a:rPr>
              <a:t>Syria! May, 2018</a:t>
            </a:r>
          </a:p>
        </p:txBody>
      </p:sp>
      <p:sp>
        <p:nvSpPr>
          <p:cNvPr id="3" name="Content Placeholder 2"/>
          <p:cNvSpPr>
            <a:spLocks noGrp="1"/>
          </p:cNvSpPr>
          <p:nvPr>
            <p:ph idx="1"/>
          </p:nvPr>
        </p:nvSpPr>
        <p:spPr>
          <a:xfrm>
            <a:off x="395537" y="4677374"/>
            <a:ext cx="8208912" cy="1468136"/>
          </a:xfrm>
        </p:spPr>
        <p:txBody>
          <a:bodyPr numCol="2"/>
          <a:lstStyle/>
          <a:p>
            <a:r>
              <a:rPr lang="en-US" sz="2800" b="1" noProof="0" dirty="0">
                <a:latin typeface="Calibri" panose="020F0502020204030204" pitchFamily="34" charset="0"/>
                <a:cs typeface="Calibri" panose="020F0502020204030204" pitchFamily="34" charset="0"/>
              </a:rPr>
              <a:t>Egypt: </a:t>
            </a:r>
            <a:r>
              <a:rPr lang="en-US" sz="2800" b="1" dirty="0">
                <a:solidFill>
                  <a:srgbClr val="C00000"/>
                </a:solidFill>
                <a:latin typeface="Calibri" panose="020F0502020204030204" pitchFamily="34" charset="0"/>
                <a:cs typeface="Calibri" panose="020F0502020204030204" pitchFamily="34" charset="0"/>
              </a:rPr>
              <a:t>128,507	</a:t>
            </a:r>
          </a:p>
          <a:p>
            <a:r>
              <a:rPr lang="en-US" sz="2800" b="1" noProof="0" dirty="0">
                <a:latin typeface="Calibri" panose="020F0502020204030204" pitchFamily="34" charset="0"/>
                <a:cs typeface="Calibri" panose="020F0502020204030204" pitchFamily="34" charset="0"/>
              </a:rPr>
              <a:t>Iraq:     </a:t>
            </a:r>
            <a:r>
              <a:rPr lang="en-US" sz="2800" b="1" dirty="0">
                <a:solidFill>
                  <a:srgbClr val="C00000"/>
                </a:solidFill>
                <a:latin typeface="Calibri" panose="020F0502020204030204" pitchFamily="34" charset="0"/>
                <a:cs typeface="Calibri" panose="020F0502020204030204" pitchFamily="34" charset="0"/>
              </a:rPr>
              <a:t>248,382</a:t>
            </a:r>
          </a:p>
          <a:p>
            <a:r>
              <a:rPr lang="en-US" sz="2800" b="1" noProof="0" dirty="0">
                <a:solidFill>
                  <a:srgbClr val="C00000"/>
                </a:solidFill>
                <a:latin typeface="Calibri" panose="020F0502020204030204" pitchFamily="34" charset="0"/>
                <a:cs typeface="Calibri" panose="020F0502020204030204" pitchFamily="34" charset="0"/>
              </a:rPr>
              <a:t>	</a:t>
            </a:r>
          </a:p>
          <a:p>
            <a:r>
              <a:rPr lang="en-US" sz="2800" b="1" noProof="0" dirty="0">
                <a:latin typeface="Calibri" panose="020F0502020204030204" pitchFamily="34" charset="0"/>
                <a:cs typeface="Calibri" panose="020F0502020204030204" pitchFamily="34" charset="0"/>
              </a:rPr>
              <a:t>Jordan:          </a:t>
            </a:r>
            <a:r>
              <a:rPr lang="en-US" sz="2800" b="1" dirty="0">
                <a:solidFill>
                  <a:srgbClr val="C00000"/>
                </a:solidFill>
                <a:latin typeface="Calibri" panose="020F0502020204030204" pitchFamily="34" charset="0"/>
                <a:cs typeface="Calibri" panose="020F0502020204030204" pitchFamily="34" charset="0"/>
              </a:rPr>
              <a:t>661,859</a:t>
            </a:r>
            <a:br>
              <a:rPr lang="en-US" sz="2800" b="1" dirty="0">
                <a:solidFill>
                  <a:srgbClr val="C00000"/>
                </a:solidFill>
                <a:latin typeface="Calibri" panose="020F0502020204030204" pitchFamily="34" charset="0"/>
                <a:cs typeface="Calibri" panose="020F0502020204030204" pitchFamily="34" charset="0"/>
              </a:rPr>
            </a:br>
            <a:r>
              <a:rPr lang="en-US" sz="2800" b="1" noProof="0" dirty="0">
                <a:solidFill>
                  <a:schemeClr val="bg2"/>
                </a:solidFill>
                <a:latin typeface="Calibri" panose="020F0502020204030204" pitchFamily="34" charset="0"/>
                <a:cs typeface="Calibri" panose="020F0502020204030204" pitchFamily="34" charset="0"/>
              </a:rPr>
              <a:t>L</a:t>
            </a:r>
            <a:r>
              <a:rPr lang="en-US" sz="2800" b="1" noProof="0" dirty="0">
                <a:latin typeface="Calibri" panose="020F0502020204030204" pitchFamily="34" charset="0"/>
                <a:cs typeface="Calibri" panose="020F0502020204030204" pitchFamily="34" charset="0"/>
              </a:rPr>
              <a:t>ebanon:    	  </a:t>
            </a:r>
            <a:r>
              <a:rPr lang="en-US" sz="2800" b="1" dirty="0">
                <a:solidFill>
                  <a:srgbClr val="C00000"/>
                </a:solidFill>
                <a:latin typeface="Calibri" panose="020F0502020204030204" pitchFamily="34" charset="0"/>
                <a:cs typeface="Calibri" panose="020F0502020204030204" pitchFamily="34" charset="0"/>
              </a:rPr>
              <a:t>986,942</a:t>
            </a:r>
          </a:p>
          <a:p>
            <a:r>
              <a:rPr lang="en-US" sz="2800" b="1" noProof="0" dirty="0">
                <a:latin typeface="Calibri" panose="020F0502020204030204" pitchFamily="34" charset="0"/>
                <a:cs typeface="Calibri" panose="020F0502020204030204" pitchFamily="34" charset="0"/>
              </a:rPr>
              <a:t>Turkey:        </a:t>
            </a:r>
            <a:r>
              <a:rPr lang="en-US" sz="2800" b="1" dirty="0">
                <a:solidFill>
                  <a:srgbClr val="C00000"/>
                </a:solidFill>
                <a:latin typeface="Calibri" panose="020F0502020204030204" pitchFamily="34" charset="0"/>
                <a:cs typeface="Calibri" panose="020F0502020204030204" pitchFamily="34" charset="0"/>
              </a:rPr>
              <a:t>3,586,679</a:t>
            </a:r>
            <a:endParaRPr lang="en-US" sz="2800" b="1" noProof="0" dirty="0">
              <a:solidFill>
                <a:srgbClr val="C00000"/>
              </a:solidFill>
              <a:latin typeface="Calibri" panose="020F0502020204030204" pitchFamily="34" charset="0"/>
              <a:cs typeface="Calibri" panose="020F0502020204030204" pitchFamily="34" charset="0"/>
            </a:endParaRPr>
          </a:p>
        </p:txBody>
      </p:sp>
      <p:sp>
        <p:nvSpPr>
          <p:cNvPr id="10" name="TextBox 9"/>
          <p:cNvSpPr txBox="1"/>
          <p:nvPr/>
        </p:nvSpPr>
        <p:spPr>
          <a:xfrm>
            <a:off x="2411760" y="6525344"/>
            <a:ext cx="6085320" cy="26161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u-HU" sz="11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Source</a:t>
            </a:r>
            <a:r>
              <a:rPr kumimoji="0" lang="hu-HU" sz="11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hu-HU" sz="11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3"/>
              </a:rPr>
              <a:t>http://data.unhcr.org/syrianrefugees/country.php?id=224</a:t>
            </a:r>
            <a:r>
              <a:rPr kumimoji="0" lang="hu-HU" sz="11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hu-HU" sz="11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(20180514)   </a:t>
            </a:r>
            <a:r>
              <a:rPr kumimoji="0" lang="hu-HU" sz="11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author’s assemblage</a:t>
            </a:r>
          </a:p>
        </p:txBody>
      </p:sp>
      <p:pic>
        <p:nvPicPr>
          <p:cNvPr id="6" name="Kép 5">
            <a:extLst>
              <a:ext uri="{FF2B5EF4-FFF2-40B4-BE49-F238E27FC236}">
                <a16:creationId xmlns:a16="http://schemas.microsoft.com/office/drawing/2014/main" xmlns="" id="{4C6800F6-14B6-4A28-9BF1-98177DF9D2BB}"/>
              </a:ext>
            </a:extLst>
          </p:cNvPr>
          <p:cNvPicPr>
            <a:picLocks noChangeAspect="1"/>
          </p:cNvPicPr>
          <p:nvPr/>
        </p:nvPicPr>
        <p:blipFill>
          <a:blip r:embed="rId4"/>
          <a:stretch>
            <a:fillRect/>
          </a:stretch>
        </p:blipFill>
        <p:spPr>
          <a:xfrm>
            <a:off x="3962171" y="685800"/>
            <a:ext cx="4806844" cy="3928808"/>
          </a:xfrm>
          <a:prstGeom prst="rect">
            <a:avLst/>
          </a:prstGeom>
        </p:spPr>
      </p:pic>
      <p:sp>
        <p:nvSpPr>
          <p:cNvPr id="7" name="Téglalap 6">
            <a:extLst>
              <a:ext uri="{FF2B5EF4-FFF2-40B4-BE49-F238E27FC236}">
                <a16:creationId xmlns:a16="http://schemas.microsoft.com/office/drawing/2014/main" xmlns="" id="{C5949897-0951-40BE-9E50-C1667D9F24B5}"/>
              </a:ext>
            </a:extLst>
          </p:cNvPr>
          <p:cNvSpPr/>
          <p:nvPr/>
        </p:nvSpPr>
        <p:spPr>
          <a:xfrm>
            <a:off x="116577" y="1629193"/>
            <a:ext cx="4032448" cy="1415772"/>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u-HU" sz="5400" b="1" i="0" u="none" strike="noStrike" kern="1200" cap="none" spc="0" normalizeH="0" baseline="0" noProof="0">
                <a:ln>
                  <a:noFill/>
                </a:ln>
                <a:solidFill>
                  <a:srgbClr val="E3685F"/>
                </a:solidFill>
                <a:effectLst/>
                <a:uLnTx/>
                <a:uFillTx/>
                <a:latin typeface="Proxima Nova"/>
                <a:ea typeface="+mn-ea"/>
                <a:cs typeface="Arial" charset="0"/>
              </a:rPr>
              <a:t>5,645,914</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hu-HU" sz="1600" b="1" i="0" u="none" strike="noStrike" kern="1200" cap="none" spc="0" normalizeH="0" baseline="0" noProof="0">
                <a:ln>
                  <a:noFill/>
                </a:ln>
                <a:solidFill>
                  <a:prstClr val="black"/>
                </a:solidFill>
                <a:effectLst/>
                <a:uLnTx/>
                <a:uFillTx/>
                <a:latin typeface="Proxima Nova"/>
                <a:ea typeface="+mn-ea"/>
                <a:cs typeface="Arial" charset="0"/>
              </a:rPr>
              <a:t>Registered Syrian refugees (abroad)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hu-HU" sz="1600" b="1" i="0" u="none" strike="noStrike" kern="1200" cap="none" spc="0" normalizeH="0" baseline="0" noProof="0">
                <a:ln>
                  <a:noFill/>
                </a:ln>
                <a:solidFill>
                  <a:prstClr val="black"/>
                </a:solidFill>
                <a:effectLst/>
                <a:uLnTx/>
                <a:uFillTx/>
                <a:latin typeface="Proxima Nova"/>
                <a:ea typeface="+mn-ea"/>
                <a:cs typeface="Arial" charset="0"/>
              </a:rPr>
              <a:t>As of  10 May 2018</a:t>
            </a:r>
            <a:endParaRPr kumimoji="0" lang="en-GB" sz="1600" b="1" i="0" u="none" strike="noStrike" kern="1200" cap="none" spc="0" normalizeH="0" baseline="0" noProof="0">
              <a:ln>
                <a:noFill/>
              </a:ln>
              <a:solidFill>
                <a:prstClr val="black"/>
              </a:solidFill>
              <a:effectLst/>
              <a:uLnTx/>
              <a:uFillTx/>
              <a:latin typeface="Georgia" pitchFamily="18" charset="0"/>
              <a:ea typeface="+mn-ea"/>
              <a:cs typeface="Arial" charset="0"/>
            </a:endParaRPr>
          </a:p>
        </p:txBody>
      </p:sp>
    </p:spTree>
    <p:extLst>
      <p:ext uri="{BB962C8B-B14F-4D97-AF65-F5344CB8AC3E}">
        <p14:creationId xmlns:p14="http://schemas.microsoft.com/office/powerpoint/2010/main" val="162014802"/>
      </p:ext>
    </p:extLst>
  </p:cSld>
  <p:clrMapOvr>
    <a:masterClrMapping/>
  </p:clrMapOvr>
  <p:transition>
    <p:pull dir="rd"/>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07904" y="6483995"/>
            <a:ext cx="3970959" cy="40011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u-HU" sz="1000" b="0" i="0" u="none" strike="noStrike" kern="1200" cap="none" spc="0" normalizeH="0" baseline="0" noProof="0" dirty="0" err="1">
                <a:ln>
                  <a:noFill/>
                </a:ln>
                <a:solidFill>
                  <a:srgbClr val="3B1B11"/>
                </a:solidFill>
                <a:effectLst/>
                <a:uLnTx/>
                <a:uFillTx/>
                <a:latin typeface="Calibri" panose="020F0502020204030204" pitchFamily="34" charset="0"/>
                <a:ea typeface="+mn-ea"/>
                <a:cs typeface="Calibri" panose="020F0502020204030204" pitchFamily="34" charset="0"/>
              </a:rPr>
              <a:t>Source</a:t>
            </a:r>
            <a:r>
              <a:rPr kumimoji="0" lang="hu-HU" sz="1000" b="0" i="0" u="none" strike="noStrike" kern="1200" cap="none" spc="0" normalizeH="0" baseline="0" noProof="0" dirty="0">
                <a:ln>
                  <a:noFill/>
                </a:ln>
                <a:solidFill>
                  <a:srgbClr val="3B1B11"/>
                </a:solidFill>
                <a:effectLst/>
                <a:uLnTx/>
                <a:uFillTx/>
                <a:latin typeface="Calibri" panose="020F0502020204030204" pitchFamily="34" charset="0"/>
                <a:ea typeface="+mn-ea"/>
                <a:cs typeface="Calibri" panose="020F0502020204030204" pitchFamily="34" charset="0"/>
              </a:rPr>
              <a:t>: EASO, Latest </a:t>
            </a:r>
            <a:r>
              <a:rPr kumimoji="0" lang="hu-HU" sz="1000" b="0" i="0" u="none" strike="noStrike" kern="1200" cap="none" spc="0" normalizeH="0" baseline="0" noProof="0" dirty="0" err="1">
                <a:ln>
                  <a:noFill/>
                </a:ln>
                <a:solidFill>
                  <a:srgbClr val="3B1B11"/>
                </a:solidFill>
                <a:effectLst/>
                <a:uLnTx/>
                <a:uFillTx/>
                <a:latin typeface="Calibri" panose="020F0502020204030204" pitchFamily="34" charset="0"/>
                <a:ea typeface="+mn-ea"/>
                <a:cs typeface="Calibri" panose="020F0502020204030204" pitchFamily="34" charset="0"/>
              </a:rPr>
              <a:t>Asylum</a:t>
            </a:r>
            <a:r>
              <a:rPr kumimoji="0" lang="hu-HU" sz="1000" b="0" i="0" u="none" strike="noStrike" kern="1200" cap="none" spc="0" normalizeH="0" baseline="0" noProof="0" dirty="0">
                <a:ln>
                  <a:noFill/>
                </a:ln>
                <a:solidFill>
                  <a:srgbClr val="3B1B11"/>
                </a:solidFill>
                <a:effectLst/>
                <a:uLnTx/>
                <a:uFillTx/>
                <a:latin typeface="Calibri" panose="020F0502020204030204" pitchFamily="34" charset="0"/>
                <a:ea typeface="+mn-ea"/>
                <a:cs typeface="Calibri" panose="020F0502020204030204" pitchFamily="34" charset="0"/>
              </a:rPr>
              <a:t> </a:t>
            </a:r>
            <a:r>
              <a:rPr kumimoji="0" lang="hu-HU" sz="1000" b="0" i="0" u="none" strike="noStrike" kern="1200" cap="none" spc="0" normalizeH="0" baseline="0" noProof="0" dirty="0" err="1">
                <a:ln>
                  <a:noFill/>
                </a:ln>
                <a:solidFill>
                  <a:srgbClr val="3B1B11"/>
                </a:solidFill>
                <a:effectLst/>
                <a:uLnTx/>
                <a:uFillTx/>
                <a:latin typeface="Calibri" panose="020F0502020204030204" pitchFamily="34" charset="0"/>
                <a:ea typeface="+mn-ea"/>
                <a:cs typeface="Calibri" panose="020F0502020204030204" pitchFamily="34" charset="0"/>
              </a:rPr>
              <a:t>Trends</a:t>
            </a:r>
            <a:r>
              <a:rPr kumimoji="0" lang="hu-HU" sz="1000" b="0" i="0" u="none" strike="noStrike" kern="1200" cap="none" spc="0" normalizeH="0" baseline="0" noProof="0" dirty="0">
                <a:ln>
                  <a:noFill/>
                </a:ln>
                <a:solidFill>
                  <a:srgbClr val="3B1B11"/>
                </a:solidFill>
                <a:effectLst/>
                <a:uLnTx/>
                <a:uFillTx/>
                <a:latin typeface="Calibri" panose="020F0502020204030204" pitchFamily="34" charset="0"/>
                <a:ea typeface="+mn-ea"/>
                <a:cs typeface="Calibri" panose="020F0502020204030204" pitchFamily="34" charset="0"/>
              </a:rPr>
              <a:t>, 2017, August, p. </a:t>
            </a:r>
            <a:r>
              <a:rPr kumimoji="0" lang="hu-HU" sz="1000" b="0" i="0" u="none" strike="noStrike" kern="1200" cap="none" spc="0" normalizeH="0" baseline="0" noProof="0">
                <a:ln>
                  <a:noFill/>
                </a:ln>
                <a:solidFill>
                  <a:srgbClr val="3B1B11"/>
                </a:solidFill>
                <a:effectLst/>
                <a:uLnTx/>
                <a:uFillTx/>
                <a:latin typeface="Calibri" panose="020F0502020204030204" pitchFamily="34" charset="0"/>
                <a:ea typeface="+mn-ea"/>
                <a:cs typeface="Calibri" panose="020F0502020204030204" pitchFamily="34" charset="0"/>
              </a:rPr>
              <a:t>1. and 2018 March</a:t>
            </a:r>
            <a:br>
              <a:rPr kumimoji="0" lang="hu-HU" sz="1000" b="0" i="0" u="none" strike="noStrike" kern="1200" cap="none" spc="0" normalizeH="0" baseline="0" noProof="0">
                <a:ln>
                  <a:noFill/>
                </a:ln>
                <a:solidFill>
                  <a:srgbClr val="3B1B11"/>
                </a:solidFill>
                <a:effectLst/>
                <a:uLnTx/>
                <a:uFillTx/>
                <a:latin typeface="Calibri" panose="020F0502020204030204" pitchFamily="34" charset="0"/>
                <a:ea typeface="+mn-ea"/>
                <a:cs typeface="Calibri" panose="020F0502020204030204" pitchFamily="34" charset="0"/>
              </a:rPr>
            </a:br>
            <a:r>
              <a:rPr kumimoji="0" lang="hu-HU" sz="1000" b="0" i="0" u="none" strike="noStrike" kern="1200" cap="none" spc="0" normalizeH="0" baseline="0" noProof="0">
                <a:ln>
                  <a:noFill/>
                </a:ln>
                <a:solidFill>
                  <a:srgbClr val="3B1B11"/>
                </a:solidFill>
                <a:effectLst/>
                <a:uLnTx/>
                <a:uFillTx/>
                <a:latin typeface="Calibri" panose="020F0502020204030204" pitchFamily="34" charset="0"/>
                <a:ea typeface="+mn-ea"/>
                <a:cs typeface="Calibri" panose="020F0502020204030204" pitchFamily="34" charset="0"/>
                <a:hlinkClick r:id="rId3"/>
              </a:rPr>
              <a:t>https://www.easo.europa.eu/latest-asylum-trends</a:t>
            </a:r>
            <a:r>
              <a:rPr kumimoji="0" lang="hu-HU" sz="1000" b="0" i="0" u="none" strike="noStrike" kern="1200" cap="none" spc="0" normalizeH="0" baseline="0" noProof="0">
                <a:ln>
                  <a:noFill/>
                </a:ln>
                <a:solidFill>
                  <a:srgbClr val="3B1B11"/>
                </a:solidFill>
                <a:effectLst/>
                <a:uLnTx/>
                <a:uFillTx/>
                <a:latin typeface="Calibri" panose="020F0502020204030204" pitchFamily="34" charset="0"/>
                <a:ea typeface="+mn-ea"/>
                <a:cs typeface="Calibri" panose="020F0502020204030204" pitchFamily="34" charset="0"/>
              </a:rPr>
              <a:t> (20180514)</a:t>
            </a:r>
            <a:endParaRPr kumimoji="0" lang="en-GB" sz="1000" b="0" i="0" u="none" strike="noStrike" kern="1200" cap="none" spc="0" normalizeH="0" baseline="0" noProof="0" dirty="0">
              <a:ln>
                <a:noFill/>
              </a:ln>
              <a:solidFill>
                <a:srgbClr val="3B1B11"/>
              </a:solidFill>
              <a:effectLst/>
              <a:uLnTx/>
              <a:uFillTx/>
              <a:latin typeface="Calibri" panose="020F0502020204030204" pitchFamily="34" charset="0"/>
              <a:ea typeface="+mn-ea"/>
              <a:cs typeface="Calibri" panose="020F0502020204030204" pitchFamily="34" charset="0"/>
            </a:endParaRPr>
          </a:p>
        </p:txBody>
      </p:sp>
      <p:pic>
        <p:nvPicPr>
          <p:cNvPr id="2" name="Kép 1">
            <a:extLst>
              <a:ext uri="{FF2B5EF4-FFF2-40B4-BE49-F238E27FC236}">
                <a16:creationId xmlns:a16="http://schemas.microsoft.com/office/drawing/2014/main" xmlns="" id="{3062C694-6317-44C0-A186-2342935475C4}"/>
              </a:ext>
            </a:extLst>
          </p:cNvPr>
          <p:cNvPicPr>
            <a:picLocks noChangeAspect="1"/>
          </p:cNvPicPr>
          <p:nvPr/>
        </p:nvPicPr>
        <p:blipFill>
          <a:blip r:embed="rId4"/>
          <a:stretch>
            <a:fillRect/>
          </a:stretch>
        </p:blipFill>
        <p:spPr>
          <a:xfrm>
            <a:off x="107503" y="980728"/>
            <a:ext cx="4536505" cy="4752528"/>
          </a:xfrm>
          <a:prstGeom prst="rect">
            <a:avLst/>
          </a:prstGeom>
        </p:spPr>
      </p:pic>
      <p:sp>
        <p:nvSpPr>
          <p:cNvPr id="8" name="Title 3">
            <a:extLst>
              <a:ext uri="{FF2B5EF4-FFF2-40B4-BE49-F238E27FC236}">
                <a16:creationId xmlns:a16="http://schemas.microsoft.com/office/drawing/2014/main" xmlns="" id="{C7576E54-0D8C-492F-87A2-06CD7668AFEE}"/>
              </a:ext>
            </a:extLst>
          </p:cNvPr>
          <p:cNvSpPr txBox="1">
            <a:spLocks/>
          </p:cNvSpPr>
          <p:nvPr/>
        </p:nvSpPr>
        <p:spPr bwMode="auto">
          <a:xfrm>
            <a:off x="395536" y="228600"/>
            <a:ext cx="8062664" cy="608112"/>
          </a:xfrm>
          <a:prstGeom prst="rect">
            <a:avLst/>
          </a:prstGeom>
          <a:solidFill>
            <a:schemeClr val="tx1">
              <a:lumMod val="95000"/>
            </a:schemeClr>
          </a:solidFill>
          <a:ln w="9525">
            <a:solidFill>
              <a:srgbClr val="C00000"/>
            </a:solid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2800">
                <a:solidFill>
                  <a:srgbClr val="540000"/>
                </a:solidFill>
                <a:effectLst/>
                <a:latin typeface="+mj-lt"/>
                <a:ea typeface="+mj-ea"/>
                <a:cs typeface="+mj-cs"/>
              </a:defRPr>
            </a:lvl1pPr>
            <a:lvl2pPr algn="ctr" rtl="0" eaLnBrk="1" fontAlgn="base" hangingPunct="1">
              <a:spcBef>
                <a:spcPct val="0"/>
              </a:spcBef>
              <a:spcAft>
                <a:spcPct val="0"/>
              </a:spcAft>
              <a:defRPr sz="2800">
                <a:solidFill>
                  <a:srgbClr val="1F194D"/>
                </a:solidFill>
                <a:effectLst>
                  <a:outerShdw blurRad="38100" dist="38100" dir="2700000" algn="tl">
                    <a:srgbClr val="000000"/>
                  </a:outerShdw>
                </a:effectLst>
                <a:latin typeface="Arial" charset="0"/>
                <a:cs typeface="Arial" charset="0"/>
              </a:defRPr>
            </a:lvl2pPr>
            <a:lvl3pPr algn="ctr" rtl="0" eaLnBrk="1" fontAlgn="base" hangingPunct="1">
              <a:spcBef>
                <a:spcPct val="0"/>
              </a:spcBef>
              <a:spcAft>
                <a:spcPct val="0"/>
              </a:spcAft>
              <a:defRPr sz="2800">
                <a:solidFill>
                  <a:srgbClr val="1F194D"/>
                </a:solidFill>
                <a:effectLst>
                  <a:outerShdw blurRad="38100" dist="38100" dir="2700000" algn="tl">
                    <a:srgbClr val="000000"/>
                  </a:outerShdw>
                </a:effectLst>
                <a:latin typeface="Arial" charset="0"/>
                <a:cs typeface="Arial" charset="0"/>
              </a:defRPr>
            </a:lvl3pPr>
            <a:lvl4pPr algn="ctr" rtl="0" eaLnBrk="1" fontAlgn="base" hangingPunct="1">
              <a:spcBef>
                <a:spcPct val="0"/>
              </a:spcBef>
              <a:spcAft>
                <a:spcPct val="0"/>
              </a:spcAft>
              <a:defRPr sz="2800">
                <a:solidFill>
                  <a:srgbClr val="1F194D"/>
                </a:solidFill>
                <a:effectLst>
                  <a:outerShdw blurRad="38100" dist="38100" dir="2700000" algn="tl">
                    <a:srgbClr val="000000"/>
                  </a:outerShdw>
                </a:effectLst>
                <a:latin typeface="Arial" charset="0"/>
                <a:cs typeface="Arial" charset="0"/>
              </a:defRPr>
            </a:lvl4pPr>
            <a:lvl5pPr algn="ctr" rtl="0" eaLnBrk="1" fontAlgn="base" hangingPunct="1">
              <a:spcBef>
                <a:spcPct val="0"/>
              </a:spcBef>
              <a:spcAft>
                <a:spcPct val="0"/>
              </a:spcAft>
              <a:defRPr sz="2800">
                <a:solidFill>
                  <a:srgbClr val="1F194D"/>
                </a:solidFill>
                <a:effectLst>
                  <a:outerShdw blurRad="38100" dist="38100" dir="2700000" algn="tl">
                    <a:srgbClr val="000000"/>
                  </a:outerShdw>
                </a:effectLst>
                <a:latin typeface="Arial" charset="0"/>
                <a:cs typeface="Arial" charset="0"/>
              </a:defRPr>
            </a:lvl5pPr>
            <a:lvl6pPr marL="457200" algn="ctr" rtl="0" eaLnBrk="1" fontAlgn="base" hangingPunct="1">
              <a:spcBef>
                <a:spcPct val="0"/>
              </a:spcBef>
              <a:spcAft>
                <a:spcPct val="0"/>
              </a:spcAft>
              <a:defRPr sz="2800">
                <a:solidFill>
                  <a:schemeClr val="tx2"/>
                </a:solidFill>
                <a:latin typeface="Arial" charset="0"/>
                <a:cs typeface="Arial" charset="0"/>
              </a:defRPr>
            </a:lvl6pPr>
            <a:lvl7pPr marL="914400" algn="ctr" rtl="0" eaLnBrk="1" fontAlgn="base" hangingPunct="1">
              <a:spcBef>
                <a:spcPct val="0"/>
              </a:spcBef>
              <a:spcAft>
                <a:spcPct val="0"/>
              </a:spcAft>
              <a:defRPr sz="2800">
                <a:solidFill>
                  <a:schemeClr val="tx2"/>
                </a:solidFill>
                <a:latin typeface="Arial" charset="0"/>
                <a:cs typeface="Arial" charset="0"/>
              </a:defRPr>
            </a:lvl7pPr>
            <a:lvl8pPr marL="1371600" algn="ctr" rtl="0" eaLnBrk="1" fontAlgn="base" hangingPunct="1">
              <a:spcBef>
                <a:spcPct val="0"/>
              </a:spcBef>
              <a:spcAft>
                <a:spcPct val="0"/>
              </a:spcAft>
              <a:defRPr sz="2800">
                <a:solidFill>
                  <a:schemeClr val="tx2"/>
                </a:solidFill>
                <a:latin typeface="Arial" charset="0"/>
                <a:cs typeface="Arial" charset="0"/>
              </a:defRPr>
            </a:lvl8pPr>
            <a:lvl9pPr marL="1828800" algn="ctr" rtl="0" eaLnBrk="1" fontAlgn="base" hangingPunct="1">
              <a:spcBef>
                <a:spcPct val="0"/>
              </a:spcBef>
              <a:spcAft>
                <a:spcPct val="0"/>
              </a:spcAft>
              <a:defRPr sz="2800">
                <a:solidFill>
                  <a:schemeClr val="tx2"/>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a:ln>
                  <a:noFill/>
                </a:ln>
                <a:solidFill>
                  <a:srgbClr val="540000"/>
                </a:solidFill>
                <a:effectLst/>
                <a:uLnTx/>
                <a:uFillTx/>
                <a:latin typeface="Calibri" panose="020F0502020204030204" pitchFamily="34" charset="0"/>
                <a:ea typeface="+mj-ea"/>
                <a:cs typeface="Calibri" panose="020F0502020204030204" pitchFamily="34" charset="0"/>
              </a:rPr>
              <a:t>Individual applications in the EU+</a:t>
            </a:r>
            <a:endParaRPr kumimoji="0" lang="en-US" sz="2800" b="0" i="0" u="none" strike="noStrike" kern="0" cap="none" spc="0" normalizeH="0" baseline="0" noProof="0" dirty="0">
              <a:ln>
                <a:noFill/>
              </a:ln>
              <a:solidFill>
                <a:srgbClr val="540000"/>
              </a:solidFill>
              <a:effectLst/>
              <a:uLnTx/>
              <a:uFillTx/>
              <a:latin typeface="Calibri" panose="020F0502020204030204" pitchFamily="34" charset="0"/>
              <a:ea typeface="+mj-ea"/>
              <a:cs typeface="Calibri" panose="020F0502020204030204" pitchFamily="34" charset="0"/>
            </a:endParaRPr>
          </a:p>
        </p:txBody>
      </p:sp>
      <p:pic>
        <p:nvPicPr>
          <p:cNvPr id="10" name="Kép 9">
            <a:extLst>
              <a:ext uri="{FF2B5EF4-FFF2-40B4-BE49-F238E27FC236}">
                <a16:creationId xmlns:a16="http://schemas.microsoft.com/office/drawing/2014/main" xmlns="" id="{99E5915C-D7D5-4BA1-8ED4-32372757B70F}"/>
              </a:ext>
            </a:extLst>
          </p:cNvPr>
          <p:cNvPicPr>
            <a:picLocks noChangeAspect="1"/>
          </p:cNvPicPr>
          <p:nvPr/>
        </p:nvPicPr>
        <p:blipFill>
          <a:blip r:embed="rId5"/>
          <a:stretch>
            <a:fillRect/>
          </a:stretch>
        </p:blipFill>
        <p:spPr>
          <a:xfrm>
            <a:off x="4716016" y="1512166"/>
            <a:ext cx="3833604" cy="4221089"/>
          </a:xfrm>
          <a:prstGeom prst="rect">
            <a:avLst/>
          </a:prstGeom>
        </p:spPr>
      </p:pic>
    </p:spTree>
    <p:extLst>
      <p:ext uri="{BB962C8B-B14F-4D97-AF65-F5344CB8AC3E}">
        <p14:creationId xmlns:p14="http://schemas.microsoft.com/office/powerpoint/2010/main" val="3836193398"/>
      </p:ext>
    </p:extLst>
  </p:cSld>
  <p:clrMapOvr>
    <a:masterClrMapping/>
  </p:clrMapOvr>
  <p:transition>
    <p:pull dir="rd"/>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A6729581-B9AC-4B7E-B57A-EDC09B592493}"/>
              </a:ext>
            </a:extLst>
          </p:cNvPr>
          <p:cNvSpPr>
            <a:spLocks noGrp="1"/>
          </p:cNvSpPr>
          <p:nvPr>
            <p:ph type="title"/>
          </p:nvPr>
        </p:nvSpPr>
        <p:spPr>
          <a:xfrm>
            <a:off x="107504" y="228600"/>
            <a:ext cx="7920880" cy="464096"/>
          </a:xfrm>
        </p:spPr>
        <p:txBody>
          <a:bodyPr/>
          <a:lstStyle/>
          <a:p>
            <a:r>
              <a:rPr lang="en-US" sz="2000" dirty="0">
                <a:latin typeface="Calibri" panose="020F0502020204030204" pitchFamily="34" charset="0"/>
                <a:cs typeface="Calibri" panose="020F0502020204030204" pitchFamily="34" charset="0"/>
              </a:rPr>
              <a:t>Countries of origin  2016-2017 in the EU</a:t>
            </a:r>
          </a:p>
        </p:txBody>
      </p:sp>
      <p:sp>
        <p:nvSpPr>
          <p:cNvPr id="4" name="Szövegdoboz 3">
            <a:extLst>
              <a:ext uri="{FF2B5EF4-FFF2-40B4-BE49-F238E27FC236}">
                <a16:creationId xmlns:a16="http://schemas.microsoft.com/office/drawing/2014/main" xmlns="" id="{E248491F-CC77-4D5C-AE6D-7F5D27C708C2}"/>
              </a:ext>
            </a:extLst>
          </p:cNvPr>
          <p:cNvSpPr txBox="1"/>
          <p:nvPr/>
        </p:nvSpPr>
        <p:spPr>
          <a:xfrm>
            <a:off x="2915816" y="6453336"/>
            <a:ext cx="5832648" cy="553998"/>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u-HU" sz="1000" b="0" i="0" u="none" strike="noStrike" kern="1200" cap="none" spc="0" normalizeH="0" baseline="0" noProof="0" dirty="0" err="1">
                <a:ln>
                  <a:noFill/>
                </a:ln>
                <a:solidFill>
                  <a:srgbClr val="3B1B11"/>
                </a:solidFill>
                <a:effectLst/>
                <a:uLnTx/>
                <a:uFillTx/>
                <a:latin typeface="Calibri" panose="020F0502020204030204" pitchFamily="34" charset="0"/>
                <a:ea typeface="+mn-ea"/>
                <a:cs typeface="Calibri" panose="020F0502020204030204" pitchFamily="34" charset="0"/>
              </a:rPr>
              <a:t>Source</a:t>
            </a:r>
            <a:r>
              <a:rPr kumimoji="0" lang="hu-HU" sz="1000" b="0" i="0" u="none" strike="noStrike" kern="1200" cap="none" spc="0" normalizeH="0" baseline="0" noProof="0" dirty="0">
                <a:ln>
                  <a:noFill/>
                </a:ln>
                <a:solidFill>
                  <a:srgbClr val="3B1B11"/>
                </a:solidFill>
                <a:effectLst/>
                <a:uLnTx/>
                <a:uFillTx/>
                <a:latin typeface="Calibri" panose="020F0502020204030204" pitchFamily="34" charset="0"/>
                <a:ea typeface="+mn-ea"/>
                <a:cs typeface="Calibri" panose="020F0502020204030204" pitchFamily="34" charset="0"/>
              </a:rPr>
              <a:t>: Eurostat </a:t>
            </a:r>
            <a:r>
              <a:rPr kumimoji="0" lang="hu-HU" sz="1000" b="0" i="0" u="none" strike="noStrike" kern="1200" cap="none" spc="0" normalizeH="0" baseline="0" noProof="0" dirty="0" err="1">
                <a:ln>
                  <a:noFill/>
                </a:ln>
                <a:solidFill>
                  <a:srgbClr val="3B1B11"/>
                </a:solidFill>
                <a:effectLst/>
                <a:uLnTx/>
                <a:uFillTx/>
                <a:latin typeface="Calibri" panose="020F0502020204030204" pitchFamily="34" charset="0"/>
                <a:ea typeface="+mn-ea"/>
                <a:cs typeface="Calibri" panose="020F0502020204030204" pitchFamily="34" charset="0"/>
              </a:rPr>
              <a:t>Asylum</a:t>
            </a:r>
            <a:r>
              <a:rPr kumimoji="0" lang="hu-HU" sz="1000" b="0" i="0" u="none" strike="noStrike" kern="1200" cap="none" spc="0" normalizeH="0" baseline="0" noProof="0" dirty="0">
                <a:ln>
                  <a:noFill/>
                </a:ln>
                <a:solidFill>
                  <a:srgbClr val="3B1B11"/>
                </a:solidFill>
                <a:effectLst/>
                <a:uLnTx/>
                <a:uFillTx/>
                <a:latin typeface="Calibri" panose="020F0502020204030204" pitchFamily="34" charset="0"/>
                <a:ea typeface="+mn-ea"/>
                <a:cs typeface="Calibri" panose="020F0502020204030204" pitchFamily="34" charset="0"/>
              </a:rPr>
              <a:t> </a:t>
            </a:r>
            <a:r>
              <a:rPr kumimoji="0" lang="hu-HU" sz="1000" b="0" i="0" u="none" strike="noStrike" kern="1200" cap="none" spc="0" normalizeH="0" baseline="0" noProof="0" err="1">
                <a:ln>
                  <a:noFill/>
                </a:ln>
                <a:solidFill>
                  <a:srgbClr val="3B1B11"/>
                </a:solidFill>
                <a:effectLst/>
                <a:uLnTx/>
                <a:uFillTx/>
                <a:latin typeface="Calibri" panose="020F0502020204030204" pitchFamily="34" charset="0"/>
                <a:ea typeface="+mn-ea"/>
                <a:cs typeface="Calibri" panose="020F0502020204030204" pitchFamily="34" charset="0"/>
              </a:rPr>
              <a:t>Quarterly</a:t>
            </a:r>
            <a:r>
              <a:rPr kumimoji="0" lang="hu-HU" sz="1000" b="0" i="0" u="none" strike="noStrike" kern="1200" cap="none" spc="0" normalizeH="0" baseline="0" noProof="0">
                <a:ln>
                  <a:noFill/>
                </a:ln>
                <a:solidFill>
                  <a:srgbClr val="3B1B11"/>
                </a:solidFill>
                <a:effectLst/>
                <a:uLnTx/>
                <a:uFillTx/>
                <a:latin typeface="Calibri" panose="020F0502020204030204" pitchFamily="34" charset="0"/>
                <a:ea typeface="+mn-ea"/>
                <a:cs typeface="Calibri" panose="020F0502020204030204" pitchFamily="34" charset="0"/>
              </a:rPr>
              <a:t> Reports , 19 March 2018</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hu-HU" sz="1000" b="0" i="0" u="none" strike="noStrike" kern="1200" cap="none" spc="0" normalizeH="0" baseline="0" noProof="0">
                <a:ln>
                  <a:noFill/>
                </a:ln>
                <a:solidFill>
                  <a:srgbClr val="3B1B11"/>
                </a:solidFill>
                <a:effectLst/>
                <a:uLnTx/>
                <a:uFillTx/>
                <a:latin typeface="Calibri" panose="020F0502020204030204" pitchFamily="34" charset="0"/>
                <a:ea typeface="+mn-ea"/>
                <a:cs typeface="Calibri" panose="020F0502020204030204" pitchFamily="34" charset="0"/>
                <a:hlinkClick r:id="rId3"/>
              </a:rPr>
              <a:t>/</a:t>
            </a:r>
            <a:r>
              <a:rPr kumimoji="0" lang="hu-HU" sz="1000" b="0" i="0" u="none" strike="noStrike" kern="1200" cap="none" spc="0" normalizeH="0" baseline="0" noProof="0" dirty="0">
                <a:ln>
                  <a:noFill/>
                </a:ln>
                <a:solidFill>
                  <a:srgbClr val="3B1B11"/>
                </a:solidFill>
                <a:effectLst/>
                <a:uLnTx/>
                <a:uFillTx/>
                <a:latin typeface="Calibri" panose="020F0502020204030204" pitchFamily="34" charset="0"/>
                <a:ea typeface="+mn-ea"/>
                <a:cs typeface="Calibri" panose="020F0502020204030204" pitchFamily="34" charset="0"/>
                <a:hlinkClick r:id="rId3"/>
              </a:rPr>
              <a:t>index.php/Asylum_quarterly_</a:t>
            </a:r>
            <a:r>
              <a:rPr kumimoji="0" lang="hu-HU" sz="1000" b="0" i="0" u="none" strike="noStrike" kern="1200" cap="none" spc="0" normalizeH="0" baseline="0" noProof="0">
                <a:ln>
                  <a:noFill/>
                </a:ln>
                <a:solidFill>
                  <a:srgbClr val="3B1B11"/>
                </a:solidFill>
                <a:effectLst/>
                <a:uLnTx/>
                <a:uFillTx/>
                <a:latin typeface="Calibri" panose="020F0502020204030204" pitchFamily="34" charset="0"/>
                <a:ea typeface="+mn-ea"/>
                <a:cs typeface="Calibri" panose="020F0502020204030204" pitchFamily="34" charset="0"/>
                <a:hlinkClick r:id="rId3"/>
              </a:rPr>
              <a:t>report</a:t>
            </a:r>
            <a:r>
              <a:rPr kumimoji="0" lang="hu-HU" sz="1000" b="0" i="0" u="none" strike="noStrike" kern="1200" cap="none" spc="0" normalizeH="0" baseline="0" noProof="0">
                <a:ln>
                  <a:noFill/>
                </a:ln>
                <a:solidFill>
                  <a:srgbClr val="3B1B11"/>
                </a:solidFill>
                <a:effectLst/>
                <a:uLnTx/>
                <a:uFillTx/>
                <a:latin typeface="Calibri" panose="020F0502020204030204" pitchFamily="34" charset="0"/>
                <a:ea typeface="+mn-ea"/>
                <a:cs typeface="Calibri" panose="020F0502020204030204" pitchFamily="34" charset="0"/>
              </a:rPr>
              <a:t>  (20180514)</a:t>
            </a:r>
            <a:r>
              <a:rPr kumimoji="0" lang="hu-HU" sz="1000" b="0" i="0" u="none" strike="noStrike" kern="1200" cap="none" spc="0" normalizeH="0" baseline="0" noProof="0" dirty="0">
                <a:ln>
                  <a:noFill/>
                </a:ln>
                <a:solidFill>
                  <a:srgbClr val="3B1B11"/>
                </a:solidFill>
                <a:effectLst/>
                <a:uLnTx/>
                <a:uFillTx/>
                <a:latin typeface="Calibri" panose="020F0502020204030204" pitchFamily="34" charset="0"/>
                <a:ea typeface="+mn-ea"/>
                <a:cs typeface="Calibri" panose="020F0502020204030204" pitchFamily="34" charset="0"/>
              </a:rPr>
              <a:t/>
            </a:r>
            <a:br>
              <a:rPr kumimoji="0" lang="hu-HU" sz="1000" b="0" i="0" u="none" strike="noStrike" kern="1200" cap="none" spc="0" normalizeH="0" baseline="0" noProof="0" dirty="0">
                <a:ln>
                  <a:noFill/>
                </a:ln>
                <a:solidFill>
                  <a:srgbClr val="3B1B11"/>
                </a:solidFill>
                <a:effectLst/>
                <a:uLnTx/>
                <a:uFillTx/>
                <a:latin typeface="Calibri" panose="020F0502020204030204" pitchFamily="34" charset="0"/>
                <a:ea typeface="+mn-ea"/>
                <a:cs typeface="Calibri" panose="020F0502020204030204" pitchFamily="34" charset="0"/>
              </a:rPr>
            </a:br>
            <a:endParaRPr kumimoji="0" lang="hu-HU" sz="1000" b="0" i="0" u="none" strike="noStrike" kern="1200" cap="none" spc="0" normalizeH="0" baseline="0" noProof="0" dirty="0">
              <a:ln>
                <a:noFill/>
              </a:ln>
              <a:solidFill>
                <a:srgbClr val="3B1B11"/>
              </a:solidFill>
              <a:effectLst/>
              <a:uLnTx/>
              <a:uFillTx/>
              <a:latin typeface="Calibri" panose="020F0502020204030204" pitchFamily="34" charset="0"/>
              <a:ea typeface="+mn-ea"/>
              <a:cs typeface="Calibri" panose="020F0502020204030204" pitchFamily="34" charset="0"/>
            </a:endParaRPr>
          </a:p>
        </p:txBody>
      </p:sp>
      <p:pic>
        <p:nvPicPr>
          <p:cNvPr id="5" name="Kép 4">
            <a:extLst>
              <a:ext uri="{FF2B5EF4-FFF2-40B4-BE49-F238E27FC236}">
                <a16:creationId xmlns:a16="http://schemas.microsoft.com/office/drawing/2014/main" xmlns="" id="{A69B1122-727E-4EE3-8FF4-39F01C1D9B6D}"/>
              </a:ext>
            </a:extLst>
          </p:cNvPr>
          <p:cNvPicPr>
            <a:picLocks noChangeAspect="1"/>
          </p:cNvPicPr>
          <p:nvPr/>
        </p:nvPicPr>
        <p:blipFill>
          <a:blip r:embed="rId4"/>
          <a:stretch>
            <a:fillRect/>
          </a:stretch>
        </p:blipFill>
        <p:spPr>
          <a:xfrm>
            <a:off x="107504" y="715577"/>
            <a:ext cx="8568952" cy="5665752"/>
          </a:xfrm>
          <a:prstGeom prst="rect">
            <a:avLst/>
          </a:prstGeom>
        </p:spPr>
      </p:pic>
    </p:spTree>
    <p:extLst>
      <p:ext uri="{BB962C8B-B14F-4D97-AF65-F5344CB8AC3E}">
        <p14:creationId xmlns:p14="http://schemas.microsoft.com/office/powerpoint/2010/main" val="1358100452"/>
      </p:ext>
    </p:extLst>
  </p:cSld>
  <p:clrMapOvr>
    <a:masterClrMapping/>
  </p:clrMapOvr>
  <p:transition>
    <p:pull dir="rd"/>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ChangeArrowheads="1"/>
          </p:cNvSpPr>
          <p:nvPr>
            <p:ph type="ctrTitle"/>
          </p:nvPr>
        </p:nvSpPr>
        <p:spPr>
          <a:xfrm>
            <a:off x="642910" y="285728"/>
            <a:ext cx="7772400" cy="3287288"/>
          </a:xfrm>
        </p:spPr>
        <p:txBody>
          <a:bodyPr>
            <a:normAutofit/>
          </a:bodyPr>
          <a:lstStyle/>
          <a:p>
            <a:pPr eaLnBrk="1" hangingPunct="1">
              <a:defRPr/>
            </a:pPr>
            <a:r>
              <a:rPr lang="en-US" sz="6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DEFINITIONS</a:t>
            </a:r>
            <a:endPar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96902265"/>
      </p:ext>
    </p:extLst>
  </p:cSld>
  <p:clrMapOvr>
    <a:masterClrMapping/>
  </p:clrMapOvr>
  <p:transition>
    <p:pull dir="rd"/>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cs typeface="Calibri" panose="020F0502020204030204" pitchFamily="34" charset="0"/>
              </a:rPr>
              <a:t>European Union: subregional law</a:t>
            </a:r>
          </a:p>
        </p:txBody>
      </p:sp>
      <p:sp>
        <p:nvSpPr>
          <p:cNvPr id="3" name="Content Placeholder 2"/>
          <p:cNvSpPr>
            <a:spLocks noGrp="1"/>
          </p:cNvSpPr>
          <p:nvPr>
            <p:ph idx="1"/>
          </p:nvPr>
        </p:nvSpPr>
        <p:spPr/>
        <p:txBody>
          <a:bodyPr/>
          <a:lstStyle/>
          <a:p>
            <a:r>
              <a:rPr lang="en-US" sz="2800" dirty="0">
                <a:latin typeface="Calibri" panose="020F0502020204030204" pitchFamily="34" charset="0"/>
                <a:cs typeface="Calibri" panose="020F0502020204030204" pitchFamily="34" charset="0"/>
              </a:rPr>
              <a:t>„Convention refugee”</a:t>
            </a:r>
          </a:p>
          <a:p>
            <a:r>
              <a:rPr lang="en-US" sz="2800"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„Political refugee”</a:t>
            </a:r>
          </a:p>
          <a:p>
            <a:endParaRPr lang="en-US" sz="2800" dirty="0">
              <a:latin typeface="Calibri" panose="020F0502020204030204" pitchFamily="34" charset="0"/>
              <a:cs typeface="Calibri" panose="020F0502020204030204" pitchFamily="34" charset="0"/>
            </a:endParaRPr>
          </a:p>
          <a:p>
            <a:r>
              <a:rPr lang="en-US" sz="2800" dirty="0">
                <a:latin typeface="Calibri" panose="020F0502020204030204" pitchFamily="34" charset="0"/>
                <a:cs typeface="Calibri" panose="020F0502020204030204" pitchFamily="34" charset="0"/>
              </a:rPr>
              <a:t>Beneficiary of subsidiary protection</a:t>
            </a:r>
          </a:p>
          <a:p>
            <a:pPr algn="r"/>
            <a:r>
              <a:rPr lang="en-US" sz="2800" dirty="0">
                <a:latin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Victims of civil war or threatened with inhuman or degrading treatment or punishment or death penalty</a:t>
            </a:r>
            <a:endParaRPr lang="en-US" sz="2800" dirty="0">
              <a:latin typeface="Calibri" panose="020F0502020204030204" pitchFamily="34" charset="0"/>
              <a:cs typeface="Calibri" panose="020F0502020204030204" pitchFamily="34" charset="0"/>
            </a:endParaRPr>
          </a:p>
          <a:p>
            <a:endParaRPr lang="en-US" sz="2800" dirty="0">
              <a:latin typeface="Calibri" panose="020F0502020204030204" pitchFamily="34" charset="0"/>
              <a:cs typeface="Calibri" panose="020F0502020204030204" pitchFamily="34" charset="0"/>
            </a:endParaRPr>
          </a:p>
          <a:p>
            <a:r>
              <a:rPr lang="en-US" sz="2800" dirty="0">
                <a:latin typeface="Calibri" panose="020F0502020204030204" pitchFamily="34" charset="0"/>
                <a:cs typeface="Calibri" panose="020F0502020204030204" pitchFamily="34" charset="0"/>
              </a:rPr>
              <a:t>Beneficiary of temporary protection</a:t>
            </a:r>
          </a:p>
          <a:p>
            <a:pPr algn="r"/>
            <a:r>
              <a:rPr lang="en-US" sz="2800"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Mass influx” from conflict, endemic violence or systemic violations of human rights</a:t>
            </a:r>
          </a:p>
          <a:p>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3931542"/>
      </p:ext>
    </p:extLst>
  </p:cSld>
  <p:clrMapOvr>
    <a:masterClrMapping/>
  </p:clrMapOvr>
  <p:transition>
    <p:pull dir="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átum helye 2">
            <a:extLst>
              <a:ext uri="{FF2B5EF4-FFF2-40B4-BE49-F238E27FC236}">
                <a16:creationId xmlns:a16="http://schemas.microsoft.com/office/drawing/2014/main" xmlns="" id="{69A73ED2-1AE3-43DF-A4C5-7ED66D287624}"/>
              </a:ext>
            </a:extLst>
          </p:cNvPr>
          <p:cNvSpPr>
            <a:spLocks noGrp="1"/>
          </p:cNvSpPr>
          <p:nvPr>
            <p:ph type="dt" sz="half" idx="2"/>
          </p:nvPr>
        </p:nvSpPr>
        <p:spPr>
          <a:xfrm>
            <a:off x="1" y="6572272"/>
            <a:ext cx="2214546" cy="285727"/>
          </a:xfrm>
        </p:spPr>
        <p:txBody>
          <a:bodyPr/>
          <a:lstStyle/>
          <a:p>
            <a:pPr>
              <a:defRPr/>
            </a:pPr>
            <a:r>
              <a:rPr lang="hu-HU"/>
              <a:t>Presentation by Boldizsár Nagy</a:t>
            </a:r>
            <a:endParaRPr lang="en-GB"/>
          </a:p>
        </p:txBody>
      </p:sp>
      <p:pic>
        <p:nvPicPr>
          <p:cNvPr id="4" name="Kép 3">
            <a:extLst>
              <a:ext uri="{FF2B5EF4-FFF2-40B4-BE49-F238E27FC236}">
                <a16:creationId xmlns:a16="http://schemas.microsoft.com/office/drawing/2014/main" xmlns="" id="{67FDFF9E-DAA7-48BD-9D94-C31C153465AC}"/>
              </a:ext>
            </a:extLst>
          </p:cNvPr>
          <p:cNvPicPr>
            <a:picLocks noChangeAspect="1"/>
          </p:cNvPicPr>
          <p:nvPr/>
        </p:nvPicPr>
        <p:blipFill>
          <a:blip r:embed="rId2"/>
          <a:stretch>
            <a:fillRect/>
          </a:stretch>
        </p:blipFill>
        <p:spPr>
          <a:xfrm>
            <a:off x="-141703" y="302910"/>
            <a:ext cx="4761172" cy="6527721"/>
          </a:xfrm>
          <a:prstGeom prst="rect">
            <a:avLst/>
          </a:prstGeom>
        </p:spPr>
      </p:pic>
      <p:sp>
        <p:nvSpPr>
          <p:cNvPr id="6" name="Cím 1">
            <a:extLst>
              <a:ext uri="{FF2B5EF4-FFF2-40B4-BE49-F238E27FC236}">
                <a16:creationId xmlns:a16="http://schemas.microsoft.com/office/drawing/2014/main" xmlns="" id="{8CB16C15-EBA9-4BC3-943A-341B4A713CBA}"/>
              </a:ext>
            </a:extLst>
          </p:cNvPr>
          <p:cNvSpPr>
            <a:spLocks noGrp="1"/>
          </p:cNvSpPr>
          <p:nvPr>
            <p:ph type="title"/>
          </p:nvPr>
        </p:nvSpPr>
        <p:spPr>
          <a:xfrm>
            <a:off x="251520" y="29751"/>
            <a:ext cx="4896544" cy="360040"/>
          </a:xfrm>
        </p:spPr>
        <p:txBody>
          <a:bodyPr/>
          <a:lstStyle/>
          <a:p>
            <a:r>
              <a:rPr lang="hu-HU" sz="2400" b="0">
                <a:effectLst/>
                <a:latin typeface="+mj-lt"/>
              </a:rPr>
              <a:t>Non-EU and EU  citizens in EU 28</a:t>
            </a:r>
            <a:endParaRPr lang="en-GB" sz="2400" b="0">
              <a:effectLst/>
              <a:latin typeface="+mj-lt"/>
            </a:endParaRPr>
          </a:p>
        </p:txBody>
      </p:sp>
      <p:pic>
        <p:nvPicPr>
          <p:cNvPr id="7" name="Kép 6">
            <a:extLst>
              <a:ext uri="{FF2B5EF4-FFF2-40B4-BE49-F238E27FC236}">
                <a16:creationId xmlns:a16="http://schemas.microsoft.com/office/drawing/2014/main" xmlns="" id="{59F4C829-D602-4CB0-891D-698C9E0B0C2F}"/>
              </a:ext>
            </a:extLst>
          </p:cNvPr>
          <p:cNvPicPr>
            <a:picLocks noChangeAspect="1"/>
          </p:cNvPicPr>
          <p:nvPr/>
        </p:nvPicPr>
        <p:blipFill>
          <a:blip r:embed="rId3"/>
          <a:stretch>
            <a:fillRect/>
          </a:stretch>
        </p:blipFill>
        <p:spPr>
          <a:xfrm>
            <a:off x="4619469" y="476687"/>
            <a:ext cx="4524532" cy="6353944"/>
          </a:xfrm>
          <a:prstGeom prst="rect">
            <a:avLst/>
          </a:prstGeom>
        </p:spPr>
      </p:pic>
      <p:sp>
        <p:nvSpPr>
          <p:cNvPr id="8" name="Szövegdoboz 7">
            <a:extLst>
              <a:ext uri="{FF2B5EF4-FFF2-40B4-BE49-F238E27FC236}">
                <a16:creationId xmlns:a16="http://schemas.microsoft.com/office/drawing/2014/main" xmlns="" id="{D855EA84-FE4C-496F-A2AD-740F05270256}"/>
              </a:ext>
            </a:extLst>
          </p:cNvPr>
          <p:cNvSpPr txBox="1"/>
          <p:nvPr/>
        </p:nvSpPr>
        <p:spPr>
          <a:xfrm>
            <a:off x="6732240" y="0"/>
            <a:ext cx="2520280" cy="461665"/>
          </a:xfrm>
          <a:prstGeom prst="rect">
            <a:avLst/>
          </a:prstGeom>
          <a:noFill/>
        </p:spPr>
        <p:txBody>
          <a:bodyPr wrap="square" rtlCol="0">
            <a:spAutoFit/>
          </a:bodyPr>
          <a:lstStyle/>
          <a:p>
            <a:r>
              <a:rPr lang="hu-HU" sz="800"/>
              <a:t>Source: Eurostat: </a:t>
            </a:r>
            <a:r>
              <a:rPr lang="en-US" sz="800"/>
              <a:t>Population on 1 January by age, sex and broad group of citizenship (migr_pop2ctz)  (20180702)</a:t>
            </a:r>
            <a:r>
              <a:rPr lang="hu-HU" sz="800"/>
              <a:t>  </a:t>
            </a:r>
            <a:endParaRPr lang="en-GB" sz="800"/>
          </a:p>
        </p:txBody>
      </p:sp>
    </p:spTree>
    <p:extLst>
      <p:ext uri="{BB962C8B-B14F-4D97-AF65-F5344CB8AC3E}">
        <p14:creationId xmlns:p14="http://schemas.microsoft.com/office/powerpoint/2010/main" val="8273404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274638"/>
            <a:ext cx="8229600" cy="439737"/>
          </a:xfrm>
        </p:spPr>
        <p:txBody>
          <a:bodyPr/>
          <a:lstStyle/>
          <a:p>
            <a:pPr eaLnBrk="1" hangingPunct="1">
              <a:defRPr/>
            </a:pPr>
            <a:r>
              <a:rPr lang="en-US" sz="2400" noProof="0" dirty="0"/>
              <a:t>Definitions</a:t>
            </a:r>
          </a:p>
        </p:txBody>
      </p:sp>
      <p:sp>
        <p:nvSpPr>
          <p:cNvPr id="12291" name="Rectangle 3"/>
          <p:cNvSpPr>
            <a:spLocks noGrp="1" noChangeArrowheads="1"/>
          </p:cNvSpPr>
          <p:nvPr>
            <p:ph idx="1"/>
          </p:nvPr>
        </p:nvSpPr>
        <p:spPr>
          <a:xfrm>
            <a:off x="457200" y="857250"/>
            <a:ext cx="8229600" cy="5500688"/>
          </a:xfrm>
        </p:spPr>
        <p:txBody>
          <a:bodyPr/>
          <a:lstStyle/>
          <a:p>
            <a:pPr algn="ctr" eaLnBrk="1" hangingPunct="1">
              <a:buNone/>
              <a:defRPr/>
            </a:pPr>
            <a:r>
              <a:rPr lang="en-US" sz="2400" b="1" noProof="0" dirty="0">
                <a:solidFill>
                  <a:srgbClr val="C00000"/>
                </a:solidFill>
              </a:rPr>
              <a:t>Geneva Convention relating to the status of refugees – 1951</a:t>
            </a:r>
            <a:r>
              <a:rPr lang="en-US" sz="2400" i="1" noProof="0" dirty="0">
                <a:solidFill>
                  <a:srgbClr val="C00000"/>
                </a:solidFill>
              </a:rPr>
              <a:t> </a:t>
            </a:r>
          </a:p>
          <a:p>
            <a:pPr eaLnBrk="1" hangingPunct="1">
              <a:buNone/>
              <a:defRPr/>
            </a:pPr>
            <a:r>
              <a:rPr lang="en-US" sz="2400" noProof="0" dirty="0"/>
              <a:t>Article 1. </a:t>
            </a:r>
            <a:r>
              <a:rPr lang="en-US" sz="2400" i="1" noProof="0" dirty="0"/>
              <a:t>Definition of the term “refugee”</a:t>
            </a:r>
          </a:p>
          <a:p>
            <a:pPr eaLnBrk="1" hangingPunct="1">
              <a:buNone/>
              <a:defRPr/>
            </a:pPr>
            <a:r>
              <a:rPr lang="en-US" sz="2400" noProof="0" dirty="0"/>
              <a:t>A. For the purposes of the present Convention, the term “refugee” shall apply to any person who:</a:t>
            </a:r>
          </a:p>
          <a:p>
            <a:pPr eaLnBrk="1" hangingPunct="1">
              <a:buNone/>
              <a:defRPr/>
            </a:pPr>
            <a:r>
              <a:rPr lang="en-US" sz="1600" noProof="0" dirty="0"/>
              <a:t>(1) Has been considered a refugee ...[according to the interwar arrangements and the IRO constitution]</a:t>
            </a:r>
          </a:p>
          <a:p>
            <a:pPr eaLnBrk="1" hangingPunct="1">
              <a:buNone/>
              <a:defRPr/>
            </a:pPr>
            <a:r>
              <a:rPr lang="en-US" sz="2400" noProof="0" dirty="0"/>
              <a:t>(2) </a:t>
            </a:r>
            <a:r>
              <a:rPr lang="en-US" sz="1600" noProof="0" dirty="0"/>
              <a:t>As a result of events occurring before 1 January 1951 and</a:t>
            </a:r>
            <a:r>
              <a:rPr lang="en-US" sz="2400" noProof="0" dirty="0"/>
              <a:t> owing to well-founded fear of being persecuted for reasons of race, religion, nationality, membership of a particular social group or political opinion, is outside the country of his nationality and is unable, or owing to such fear, is unwilling to avail himself of the protection of that country; </a:t>
            </a:r>
            <a:r>
              <a:rPr lang="en-US" sz="1200" noProof="0" dirty="0"/>
              <a:t>or who, not having a nationality and being outside the country of his former habitual residence </a:t>
            </a:r>
            <a:r>
              <a:rPr lang="en-US" sz="900" noProof="0" dirty="0"/>
              <a:t>as a result of such events</a:t>
            </a:r>
            <a:r>
              <a:rPr lang="en-US" sz="1200" noProof="0" dirty="0"/>
              <a:t>, is unable or, owing to such fear, is unwilling to return to it.</a:t>
            </a:r>
          </a:p>
          <a:p>
            <a:pPr eaLnBrk="1" hangingPunct="1">
              <a:defRPr/>
            </a:pPr>
            <a:endParaRPr lang="en-US" sz="1200" noProof="0" dirty="0"/>
          </a:p>
        </p:txBody>
      </p:sp>
    </p:spTree>
    <p:extLst>
      <p:ext uri="{BB962C8B-B14F-4D97-AF65-F5344CB8AC3E}">
        <p14:creationId xmlns:p14="http://schemas.microsoft.com/office/powerpoint/2010/main" val="594691921"/>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74638"/>
            <a:ext cx="8229600" cy="439737"/>
          </a:xfrm>
        </p:spPr>
        <p:txBody>
          <a:bodyPr/>
          <a:lstStyle/>
          <a:p>
            <a:pPr eaLnBrk="1" hangingPunct="1">
              <a:defRPr/>
            </a:pPr>
            <a:r>
              <a:rPr lang="en-US" sz="2400" noProof="0" dirty="0"/>
              <a:t>Definitions</a:t>
            </a:r>
          </a:p>
        </p:txBody>
      </p:sp>
      <p:sp>
        <p:nvSpPr>
          <p:cNvPr id="13315" name="Rectangle 3"/>
          <p:cNvSpPr>
            <a:spLocks noGrp="1" noChangeArrowheads="1"/>
          </p:cNvSpPr>
          <p:nvPr>
            <p:ph idx="1"/>
          </p:nvPr>
        </p:nvSpPr>
        <p:spPr>
          <a:xfrm>
            <a:off x="457200" y="857250"/>
            <a:ext cx="8229600" cy="5500688"/>
          </a:xfrm>
        </p:spPr>
        <p:txBody>
          <a:bodyPr>
            <a:normAutofit/>
          </a:bodyPr>
          <a:lstStyle/>
          <a:p>
            <a:pPr algn="ctr" eaLnBrk="1" hangingPunct="1">
              <a:lnSpc>
                <a:spcPct val="90000"/>
              </a:lnSpc>
              <a:buNone/>
              <a:defRPr/>
            </a:pPr>
            <a:r>
              <a:rPr lang="en-US" b="1" noProof="0" dirty="0">
                <a:solidFill>
                  <a:srgbClr val="C00000"/>
                </a:solidFill>
              </a:rPr>
              <a:t>Convention Governing the Specific Aspects of Refugee Problems in Africa</a:t>
            </a:r>
            <a:r>
              <a:rPr lang="hu-HU" b="1" dirty="0">
                <a:solidFill>
                  <a:srgbClr val="C00000"/>
                </a:solidFill>
              </a:rPr>
              <a:t>,</a:t>
            </a:r>
            <a:r>
              <a:rPr lang="hu-HU" b="1" noProof="0" dirty="0">
                <a:solidFill>
                  <a:srgbClr val="C00000"/>
                </a:solidFill>
              </a:rPr>
              <a:t> 1969</a:t>
            </a:r>
            <a:endParaRPr lang="en-US" b="1" i="1" noProof="0" dirty="0">
              <a:solidFill>
                <a:srgbClr val="C00000"/>
              </a:solidFill>
            </a:endParaRPr>
          </a:p>
          <a:p>
            <a:pPr eaLnBrk="1" hangingPunct="1">
              <a:lnSpc>
                <a:spcPct val="90000"/>
              </a:lnSpc>
              <a:buNone/>
              <a:defRPr/>
            </a:pPr>
            <a:r>
              <a:rPr lang="en-US" b="1" i="1" noProof="0" dirty="0"/>
              <a:t>Article 1</a:t>
            </a:r>
            <a:endParaRPr lang="en-US" noProof="0" dirty="0"/>
          </a:p>
          <a:p>
            <a:pPr eaLnBrk="1" hangingPunct="1">
              <a:lnSpc>
                <a:spcPct val="90000"/>
              </a:lnSpc>
              <a:buNone/>
              <a:defRPr/>
            </a:pPr>
            <a:r>
              <a:rPr lang="en-US" noProof="0" dirty="0"/>
              <a:t>Definition of the term "Refugee"</a:t>
            </a:r>
          </a:p>
          <a:p>
            <a:pPr eaLnBrk="1" hangingPunct="1">
              <a:lnSpc>
                <a:spcPct val="90000"/>
              </a:lnSpc>
              <a:buNone/>
              <a:defRPr/>
            </a:pPr>
            <a:r>
              <a:rPr lang="en-US" noProof="0" dirty="0"/>
              <a:t>1. [ Geneva definition]</a:t>
            </a:r>
          </a:p>
          <a:p>
            <a:pPr eaLnBrk="1" hangingPunct="1">
              <a:lnSpc>
                <a:spcPct val="90000"/>
              </a:lnSpc>
              <a:buNone/>
              <a:defRPr/>
            </a:pPr>
            <a:r>
              <a:rPr lang="en-US" noProof="0" dirty="0"/>
              <a:t>2. The term "refugee" shall also apply to every person who, </a:t>
            </a:r>
            <a:r>
              <a:rPr lang="en-US" noProof="0" dirty="0">
                <a:solidFill>
                  <a:srgbClr val="C00000"/>
                </a:solidFill>
              </a:rPr>
              <a:t>owing to external aggression, occupation, foreign domination or events seriously disturbing public order </a:t>
            </a:r>
            <a:r>
              <a:rPr lang="en-US" noProof="0" dirty="0"/>
              <a:t>in either part or the whole of his country of origin or nationality, is compelled to leave his place of habitual residence in order to seek refuge in another place outside his country of origin or nationality.</a:t>
            </a:r>
          </a:p>
        </p:txBody>
      </p:sp>
    </p:spTree>
    <p:extLst>
      <p:ext uri="{BB962C8B-B14F-4D97-AF65-F5344CB8AC3E}">
        <p14:creationId xmlns:p14="http://schemas.microsoft.com/office/powerpoint/2010/main" val="3813474912"/>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439737"/>
          </a:xfrm>
        </p:spPr>
        <p:txBody>
          <a:bodyPr/>
          <a:lstStyle/>
          <a:p>
            <a:pPr eaLnBrk="1" hangingPunct="1">
              <a:defRPr/>
            </a:pPr>
            <a:r>
              <a:rPr lang="en-US" sz="2400" noProof="0" dirty="0"/>
              <a:t>Definition</a:t>
            </a:r>
          </a:p>
        </p:txBody>
      </p:sp>
      <p:sp>
        <p:nvSpPr>
          <p:cNvPr id="14339" name="Rectangle 3"/>
          <p:cNvSpPr>
            <a:spLocks noGrp="1" noChangeArrowheads="1"/>
          </p:cNvSpPr>
          <p:nvPr>
            <p:ph idx="1"/>
          </p:nvPr>
        </p:nvSpPr>
        <p:spPr>
          <a:xfrm>
            <a:off x="457200" y="857250"/>
            <a:ext cx="8229600" cy="5500688"/>
          </a:xfrm>
        </p:spPr>
        <p:txBody>
          <a:bodyPr/>
          <a:lstStyle/>
          <a:p>
            <a:pPr marL="0" indent="0" algn="ctr" eaLnBrk="1" hangingPunct="1">
              <a:lnSpc>
                <a:spcPct val="80000"/>
              </a:lnSpc>
              <a:buNone/>
              <a:defRPr/>
            </a:pPr>
            <a:r>
              <a:rPr lang="en-US" sz="2000" b="1" noProof="0" dirty="0">
                <a:solidFill>
                  <a:srgbClr val="C00000"/>
                </a:solidFill>
              </a:rPr>
              <a:t>Cartagena Declaration on Refugees,</a:t>
            </a:r>
            <a:endParaRPr lang="hu-HU" sz="2000" b="1" noProof="0" dirty="0">
              <a:solidFill>
                <a:srgbClr val="C00000"/>
              </a:solidFill>
            </a:endParaRPr>
          </a:p>
          <a:p>
            <a:pPr marL="0" indent="0" algn="ctr" eaLnBrk="1" hangingPunct="1">
              <a:lnSpc>
                <a:spcPct val="80000"/>
              </a:lnSpc>
              <a:buNone/>
              <a:defRPr/>
            </a:pPr>
            <a:r>
              <a:rPr lang="en-US" sz="1800" noProof="0" dirty="0">
                <a:solidFill>
                  <a:srgbClr val="C00000"/>
                </a:solidFill>
              </a:rPr>
              <a:t> Colloquium on the International Protection of Refugees in Central America, Mexico and Panama</a:t>
            </a:r>
          </a:p>
          <a:p>
            <a:pPr eaLnBrk="1" hangingPunct="1">
              <a:lnSpc>
                <a:spcPct val="80000"/>
              </a:lnSpc>
              <a:defRPr/>
            </a:pPr>
            <a:r>
              <a:rPr lang="en-US" sz="1600" noProof="0" dirty="0"/>
              <a:t>Adopted by the Colloquium on the International Protection of Refugees in Central America, Mexico and Panama, held at Cartagena, Colombia from 19-22 November </a:t>
            </a:r>
            <a:r>
              <a:rPr lang="en-US" sz="1600" noProof="0" dirty="0">
                <a:solidFill>
                  <a:srgbClr val="C00000"/>
                </a:solidFill>
              </a:rPr>
              <a:t>1984.</a:t>
            </a:r>
          </a:p>
          <a:p>
            <a:pPr eaLnBrk="1" hangingPunct="1">
              <a:lnSpc>
                <a:spcPct val="80000"/>
              </a:lnSpc>
              <a:defRPr/>
            </a:pPr>
            <a:r>
              <a:rPr lang="en-US" sz="2000" noProof="0" dirty="0"/>
              <a:t>The Colloquium adopted the following conclusions:</a:t>
            </a:r>
          </a:p>
          <a:p>
            <a:pPr eaLnBrk="1" hangingPunct="1">
              <a:lnSpc>
                <a:spcPct val="80000"/>
              </a:lnSpc>
              <a:defRPr/>
            </a:pPr>
            <a:r>
              <a:rPr lang="en-US" sz="2000" noProof="0" dirty="0"/>
              <a:t>.....</a:t>
            </a:r>
          </a:p>
          <a:p>
            <a:pPr eaLnBrk="1" hangingPunct="1">
              <a:lnSpc>
                <a:spcPct val="80000"/>
              </a:lnSpc>
              <a:defRPr/>
            </a:pPr>
            <a:r>
              <a:rPr lang="en-US" sz="2000" noProof="0" dirty="0"/>
              <a:t>3. To reiterate that, in view of the experience gained from the massive flows of refugees in the Central American area, it is necessary to consider enlarging the concept of a refugee, bearing in mind, as far as appropriate and in the light of the situation prevailing in the region, the precedent of the OAU Convention (article 1, paragraph 2) and the doctrine employed in the reports of the Inter-American Commission on Human Rights. Hence the definition or concept of a refugee to be recommended for use in the region is one which, </a:t>
            </a:r>
            <a:r>
              <a:rPr lang="en-US" sz="2000" noProof="0" dirty="0">
                <a:solidFill>
                  <a:srgbClr val="C00000"/>
                </a:solidFill>
              </a:rPr>
              <a:t>in addition to </a:t>
            </a:r>
            <a:r>
              <a:rPr lang="en-US" sz="2000" noProof="0" dirty="0"/>
              <a:t>containing the elements of the </a:t>
            </a:r>
            <a:r>
              <a:rPr lang="en-US" sz="2000" noProof="0" dirty="0">
                <a:solidFill>
                  <a:srgbClr val="C00000"/>
                </a:solidFill>
              </a:rPr>
              <a:t>1951 Convention </a:t>
            </a:r>
            <a:r>
              <a:rPr lang="en-US" sz="2000" noProof="0" dirty="0"/>
              <a:t>and the 1967 Protocol, includes among refugees persons who have fled their country because their lives, safety or freedom have been threatened </a:t>
            </a:r>
            <a:r>
              <a:rPr lang="en-US" sz="2000" noProof="0" dirty="0">
                <a:solidFill>
                  <a:srgbClr val="C00000"/>
                </a:solidFill>
              </a:rPr>
              <a:t>by generalized violence, foreign aggression, internal conflicts, massive violation of human rights or other circumstances which have seriously disturbed public order</a:t>
            </a:r>
            <a:r>
              <a:rPr lang="en-US" sz="2000" noProof="0" dirty="0"/>
              <a:t>.</a:t>
            </a:r>
          </a:p>
        </p:txBody>
      </p:sp>
    </p:spTree>
    <p:extLst>
      <p:ext uri="{BB962C8B-B14F-4D97-AF65-F5344CB8AC3E}">
        <p14:creationId xmlns:p14="http://schemas.microsoft.com/office/powerpoint/2010/main" val="2251331048"/>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73833" y="260648"/>
            <a:ext cx="8229600" cy="439737"/>
          </a:xfrm>
        </p:spPr>
        <p:txBody>
          <a:bodyPr/>
          <a:lstStyle/>
          <a:p>
            <a:pPr eaLnBrk="1" hangingPunct="1">
              <a:defRPr/>
            </a:pPr>
            <a:r>
              <a:rPr lang="en-US" sz="2400" noProof="0" dirty="0"/>
              <a:t>Definition</a:t>
            </a:r>
          </a:p>
        </p:txBody>
      </p:sp>
      <p:sp>
        <p:nvSpPr>
          <p:cNvPr id="15363" name="Rectangle 3"/>
          <p:cNvSpPr>
            <a:spLocks noGrp="1" noChangeArrowheads="1"/>
          </p:cNvSpPr>
          <p:nvPr>
            <p:ph idx="1"/>
          </p:nvPr>
        </p:nvSpPr>
        <p:spPr>
          <a:xfrm>
            <a:off x="457200" y="857250"/>
            <a:ext cx="8229600" cy="5500688"/>
          </a:xfrm>
        </p:spPr>
        <p:txBody>
          <a:bodyPr>
            <a:normAutofit lnSpcReduction="10000"/>
          </a:bodyPr>
          <a:lstStyle/>
          <a:p>
            <a:pPr marL="0" indent="0" algn="ctr" eaLnBrk="1" hangingPunct="1">
              <a:lnSpc>
                <a:spcPct val="80000"/>
              </a:lnSpc>
              <a:buNone/>
              <a:defRPr/>
            </a:pPr>
            <a:r>
              <a:rPr lang="en-US" sz="1800" b="1" noProof="0" dirty="0">
                <a:solidFill>
                  <a:srgbClr val="C00000"/>
                </a:solidFill>
              </a:rPr>
              <a:t>EU Temporary Protection Directive</a:t>
            </a:r>
          </a:p>
          <a:p>
            <a:pPr marL="0" indent="0" algn="ctr" eaLnBrk="1" hangingPunct="1">
              <a:lnSpc>
                <a:spcPct val="80000"/>
              </a:lnSpc>
              <a:buNone/>
              <a:defRPr/>
            </a:pPr>
            <a:r>
              <a:rPr lang="en-US" sz="1800" noProof="0" dirty="0"/>
              <a:t> (Council Directive 2001/55/EC    OJ  L 212/14)</a:t>
            </a:r>
            <a:endParaRPr lang="en-US" sz="1800" i="1" noProof="0" dirty="0"/>
          </a:p>
          <a:p>
            <a:pPr marL="0" indent="0" algn="ctr" eaLnBrk="1" hangingPunct="1">
              <a:lnSpc>
                <a:spcPct val="80000"/>
              </a:lnSpc>
              <a:buNone/>
              <a:defRPr/>
            </a:pPr>
            <a:r>
              <a:rPr lang="en-US" sz="1800" noProof="0" dirty="0"/>
              <a:t>Article 2</a:t>
            </a:r>
          </a:p>
          <a:p>
            <a:pPr marL="533400" indent="-533400" eaLnBrk="1" hangingPunct="1">
              <a:lnSpc>
                <a:spcPct val="90000"/>
              </a:lnSpc>
              <a:spcBef>
                <a:spcPct val="10000"/>
              </a:spcBef>
              <a:defRPr/>
            </a:pPr>
            <a:r>
              <a:rPr lang="en-US" sz="1800" noProof="0" dirty="0"/>
              <a:t>For the purposes of this Directive:</a:t>
            </a:r>
          </a:p>
          <a:p>
            <a:pPr marL="533400" indent="-533400" eaLnBrk="1" hangingPunct="1">
              <a:lnSpc>
                <a:spcPct val="90000"/>
              </a:lnSpc>
              <a:spcBef>
                <a:spcPct val="10000"/>
              </a:spcBef>
              <a:buFontTx/>
              <a:buAutoNum type="alphaLcParenBoth"/>
              <a:defRPr/>
            </a:pPr>
            <a:r>
              <a:rPr lang="en-US" sz="1800" noProof="0" dirty="0"/>
              <a:t>‘temporary protection’ means </a:t>
            </a:r>
            <a:r>
              <a:rPr lang="en-US" sz="1800" noProof="0" dirty="0">
                <a:solidFill>
                  <a:srgbClr val="C00000"/>
                </a:solidFill>
              </a:rPr>
              <a:t>a procedure of exceptional character </a:t>
            </a:r>
            <a:r>
              <a:rPr lang="en-US" sz="1800" noProof="0" dirty="0"/>
              <a:t>to provide, in the event of a </a:t>
            </a:r>
            <a:r>
              <a:rPr lang="en-US" sz="1800" noProof="0" dirty="0">
                <a:solidFill>
                  <a:srgbClr val="C00000"/>
                </a:solidFill>
              </a:rPr>
              <a:t>mass influx </a:t>
            </a:r>
            <a:r>
              <a:rPr lang="en-US" sz="1800" noProof="0" dirty="0"/>
              <a:t>or imminent mass influx of displaced persons from third countries who are unable to return to their country of origin, immediate and temporary protection to such persons, in particular if there is also a risk that </a:t>
            </a:r>
            <a:r>
              <a:rPr lang="en-US" sz="1800" noProof="0" dirty="0">
                <a:solidFill>
                  <a:srgbClr val="C00000"/>
                </a:solidFill>
              </a:rPr>
              <a:t>the asylum system will be unable to process this influx </a:t>
            </a:r>
            <a:r>
              <a:rPr lang="en-US" sz="1800" noProof="0" dirty="0"/>
              <a:t>without adverse effects for its efficient operation, in the interests of the persons concerned and other persons requesting protection;</a:t>
            </a:r>
          </a:p>
          <a:p>
            <a:pPr marL="533400" indent="-533400" eaLnBrk="1" hangingPunct="1">
              <a:lnSpc>
                <a:spcPct val="90000"/>
              </a:lnSpc>
              <a:spcBef>
                <a:spcPct val="10000"/>
              </a:spcBef>
              <a:buFontTx/>
              <a:buAutoNum type="alphaLcParenBoth"/>
              <a:defRPr/>
            </a:pPr>
            <a:r>
              <a:rPr lang="en-US" sz="1800" noProof="0" dirty="0"/>
              <a:t>...</a:t>
            </a:r>
          </a:p>
          <a:p>
            <a:pPr marL="533400" indent="-533400" eaLnBrk="1" hangingPunct="1">
              <a:lnSpc>
                <a:spcPct val="90000"/>
              </a:lnSpc>
              <a:spcBef>
                <a:spcPct val="10000"/>
              </a:spcBef>
              <a:defRPr/>
            </a:pPr>
            <a:r>
              <a:rPr lang="en-US" sz="1800" noProof="0" dirty="0"/>
              <a:t>(c) ‘displaced persons’ means third-country nationals or stateless persons </a:t>
            </a:r>
            <a:r>
              <a:rPr lang="en-US" sz="1800" noProof="0" dirty="0">
                <a:solidFill>
                  <a:srgbClr val="C00000"/>
                </a:solidFill>
              </a:rPr>
              <a:t>who have had to leave </a:t>
            </a:r>
            <a:r>
              <a:rPr lang="en-US" sz="1800" noProof="0" dirty="0"/>
              <a:t>their country or region of origin, </a:t>
            </a:r>
            <a:r>
              <a:rPr lang="en-US" sz="1800" noProof="0" dirty="0">
                <a:solidFill>
                  <a:srgbClr val="C00000"/>
                </a:solidFill>
              </a:rPr>
              <a:t>or have been evacuated</a:t>
            </a:r>
            <a:r>
              <a:rPr lang="en-US" sz="1800" noProof="0" dirty="0"/>
              <a:t>, in particular in response to an appeal by international organisations, and are </a:t>
            </a:r>
            <a:r>
              <a:rPr lang="en-US" sz="1800" noProof="0" dirty="0">
                <a:solidFill>
                  <a:srgbClr val="C00000"/>
                </a:solidFill>
              </a:rPr>
              <a:t>unable to return in safe and durable </a:t>
            </a:r>
            <a:r>
              <a:rPr lang="en-US" sz="1800" noProof="0" dirty="0"/>
              <a:t>conditions because of the situation prevailing in that country, who may fall within the scope of Article 1A of the Geneva Convention or other international or national instruments giving international protection, in particular:</a:t>
            </a:r>
          </a:p>
          <a:p>
            <a:pPr marL="1371600" lvl="2" indent="-457200" eaLnBrk="1" hangingPunct="1">
              <a:lnSpc>
                <a:spcPct val="90000"/>
              </a:lnSpc>
              <a:spcBef>
                <a:spcPct val="10000"/>
              </a:spcBef>
              <a:defRPr/>
            </a:pPr>
            <a:r>
              <a:rPr lang="en-US" sz="1800" noProof="0" dirty="0"/>
              <a:t>(i) persons who have fled areas of </a:t>
            </a:r>
            <a:r>
              <a:rPr lang="en-US" sz="1800" noProof="0" dirty="0">
                <a:solidFill>
                  <a:srgbClr val="C00000"/>
                </a:solidFill>
              </a:rPr>
              <a:t>armed conflict or endemic violence;</a:t>
            </a:r>
          </a:p>
          <a:p>
            <a:pPr marL="1371600" lvl="2" indent="-457200" eaLnBrk="1" hangingPunct="1">
              <a:lnSpc>
                <a:spcPct val="90000"/>
              </a:lnSpc>
              <a:spcBef>
                <a:spcPct val="10000"/>
              </a:spcBef>
              <a:defRPr/>
            </a:pPr>
            <a:r>
              <a:rPr lang="en-US" sz="1800" noProof="0" dirty="0"/>
              <a:t>(ii) persons </a:t>
            </a:r>
            <a:r>
              <a:rPr lang="en-US" sz="1800" noProof="0" dirty="0">
                <a:solidFill>
                  <a:srgbClr val="C00000"/>
                </a:solidFill>
              </a:rPr>
              <a:t>at serious risk of</a:t>
            </a:r>
            <a:r>
              <a:rPr lang="en-US" sz="1800" noProof="0" dirty="0"/>
              <a:t>, or who have been the </a:t>
            </a:r>
            <a:r>
              <a:rPr lang="en-US" sz="1800" noProof="0" dirty="0">
                <a:solidFill>
                  <a:srgbClr val="C00000"/>
                </a:solidFill>
              </a:rPr>
              <a:t>victims of, systematic or generalised violations of their human rights</a:t>
            </a:r>
          </a:p>
        </p:txBody>
      </p:sp>
    </p:spTree>
    <p:extLst>
      <p:ext uri="{BB962C8B-B14F-4D97-AF65-F5344CB8AC3E}">
        <p14:creationId xmlns:p14="http://schemas.microsoft.com/office/powerpoint/2010/main" val="4197626656"/>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74638"/>
            <a:ext cx="8229600" cy="439737"/>
          </a:xfrm>
        </p:spPr>
        <p:txBody>
          <a:bodyPr/>
          <a:lstStyle/>
          <a:p>
            <a:pPr eaLnBrk="1" hangingPunct="1">
              <a:defRPr/>
            </a:pPr>
            <a:r>
              <a:rPr lang="en-US" sz="2400" noProof="0" dirty="0"/>
              <a:t>Definition</a:t>
            </a:r>
            <a:r>
              <a:rPr lang="hu-HU" sz="2400" noProof="0" dirty="0"/>
              <a:t>s – EU</a:t>
            </a:r>
            <a:endParaRPr lang="en-US" sz="2400" noProof="0" dirty="0"/>
          </a:p>
        </p:txBody>
      </p:sp>
      <p:sp>
        <p:nvSpPr>
          <p:cNvPr id="16387" name="Rectangle 3"/>
          <p:cNvSpPr>
            <a:spLocks noGrp="1" noChangeArrowheads="1"/>
          </p:cNvSpPr>
          <p:nvPr>
            <p:ph idx="1"/>
          </p:nvPr>
        </p:nvSpPr>
        <p:spPr>
          <a:xfrm>
            <a:off x="251520" y="836712"/>
            <a:ext cx="8568952" cy="5740102"/>
          </a:xfrm>
        </p:spPr>
        <p:txBody>
          <a:bodyPr>
            <a:normAutofit fontScale="92500" lnSpcReduction="20000"/>
          </a:bodyPr>
          <a:lstStyle/>
          <a:p>
            <a:pPr algn="ctr" eaLnBrk="1" hangingPunct="1">
              <a:lnSpc>
                <a:spcPct val="80000"/>
              </a:lnSpc>
              <a:defRPr/>
            </a:pPr>
            <a:endParaRPr lang="hu-HU" sz="2000" b="1" noProof="0">
              <a:solidFill>
                <a:srgbClr val="C00000"/>
              </a:solidFill>
            </a:endParaRPr>
          </a:p>
          <a:p>
            <a:pPr algn="ctr" eaLnBrk="1" hangingPunct="1">
              <a:lnSpc>
                <a:spcPct val="80000"/>
              </a:lnSpc>
              <a:defRPr/>
            </a:pPr>
            <a:r>
              <a:rPr lang="en-US" sz="2000" b="1" noProof="0">
                <a:solidFill>
                  <a:srgbClr val="C00000"/>
                </a:solidFill>
              </a:rPr>
              <a:t>EU </a:t>
            </a:r>
            <a:r>
              <a:rPr lang="en-US" sz="2000" b="1" noProof="0" dirty="0">
                <a:solidFill>
                  <a:srgbClr val="C00000"/>
                </a:solidFill>
              </a:rPr>
              <a:t>Qualification </a:t>
            </a:r>
            <a:r>
              <a:rPr lang="en-US" sz="2000" b="1" noProof="0">
                <a:solidFill>
                  <a:srgbClr val="C00000"/>
                </a:solidFill>
              </a:rPr>
              <a:t>Directive  </a:t>
            </a:r>
            <a:endParaRPr lang="hu-HU" sz="2000" b="1" noProof="0">
              <a:solidFill>
                <a:srgbClr val="C00000"/>
              </a:solidFill>
            </a:endParaRPr>
          </a:p>
          <a:p>
            <a:pPr algn="ctr" eaLnBrk="1" hangingPunct="1">
              <a:lnSpc>
                <a:spcPct val="80000"/>
              </a:lnSpc>
              <a:defRPr/>
            </a:pPr>
            <a:endParaRPr lang="hu-HU" sz="2000" b="1">
              <a:solidFill>
                <a:srgbClr val="C00000"/>
              </a:solidFill>
            </a:endParaRPr>
          </a:p>
          <a:p>
            <a:pPr algn="ctr" eaLnBrk="1" hangingPunct="1">
              <a:lnSpc>
                <a:spcPct val="80000"/>
              </a:lnSpc>
              <a:defRPr/>
            </a:pPr>
            <a:r>
              <a:rPr lang="en-US" sz="2000" b="1" noProof="0">
                <a:solidFill>
                  <a:srgbClr val="C00000"/>
                </a:solidFill>
              </a:rPr>
              <a:t>2004</a:t>
            </a:r>
            <a:r>
              <a:rPr lang="hu-HU" sz="2000" b="1" noProof="0">
                <a:solidFill>
                  <a:srgbClr val="C00000"/>
                </a:solidFill>
              </a:rPr>
              <a:t>/2011</a:t>
            </a:r>
            <a:endParaRPr lang="hu-HU" sz="1600"/>
          </a:p>
          <a:p>
            <a:pPr eaLnBrk="1" hangingPunct="1">
              <a:lnSpc>
                <a:spcPct val="80000"/>
              </a:lnSpc>
              <a:defRPr/>
            </a:pPr>
            <a:endParaRPr lang="en-US" sz="1600" noProof="0" dirty="0"/>
          </a:p>
          <a:p>
            <a:pPr algn="ctr" eaLnBrk="1" hangingPunct="1">
              <a:lnSpc>
                <a:spcPct val="80000"/>
              </a:lnSpc>
              <a:defRPr/>
            </a:pPr>
            <a:endParaRPr lang="hu-HU" sz="2000" b="1" noProof="0"/>
          </a:p>
          <a:p>
            <a:pPr algn="ctr" eaLnBrk="1" hangingPunct="1">
              <a:lnSpc>
                <a:spcPct val="80000"/>
              </a:lnSpc>
              <a:defRPr/>
            </a:pPr>
            <a:r>
              <a:rPr lang="en-US" sz="2000" b="1" noProof="0"/>
              <a:t>Art </a:t>
            </a:r>
            <a:r>
              <a:rPr lang="en-US" sz="2000" b="1" noProof="0" dirty="0"/>
              <a:t>2 </a:t>
            </a:r>
            <a:r>
              <a:rPr lang="hu-HU" sz="2000" b="1" noProof="0" dirty="0"/>
              <a:t> </a:t>
            </a:r>
            <a:r>
              <a:rPr lang="hu-HU" sz="2000" noProof="0" dirty="0"/>
              <a:t>2004:</a:t>
            </a:r>
            <a:r>
              <a:rPr lang="en-US" sz="2000" noProof="0" dirty="0"/>
              <a:t>(e)</a:t>
            </a:r>
            <a:r>
              <a:rPr lang="hu-HU" sz="2000" noProof="0" dirty="0"/>
              <a:t> 2011: (f)</a:t>
            </a:r>
          </a:p>
          <a:p>
            <a:pPr eaLnBrk="1" hangingPunct="1">
              <a:lnSpc>
                <a:spcPct val="110000"/>
              </a:lnSpc>
              <a:defRPr/>
            </a:pPr>
            <a:r>
              <a:rPr lang="en-US" sz="2100" noProof="0" dirty="0"/>
              <a:t>„person eligible for subsidiary protection”  [means someone], „who </a:t>
            </a:r>
            <a:r>
              <a:rPr lang="en-US" sz="2100" noProof="0" dirty="0">
                <a:solidFill>
                  <a:srgbClr val="C00000"/>
                </a:solidFill>
              </a:rPr>
              <a:t>does not qualify as a refugee</a:t>
            </a:r>
            <a:r>
              <a:rPr lang="en-US" sz="2100" noProof="0" dirty="0"/>
              <a:t> but in respect of whom </a:t>
            </a:r>
            <a:r>
              <a:rPr lang="en-US" sz="2100" noProof="0" dirty="0">
                <a:solidFill>
                  <a:srgbClr val="C00000"/>
                </a:solidFill>
              </a:rPr>
              <a:t>substantial grounds have been sh</a:t>
            </a:r>
            <a:r>
              <a:rPr lang="en-US" sz="2100" noProof="0" dirty="0"/>
              <a:t>own</a:t>
            </a:r>
            <a:r>
              <a:rPr lang="en-US" sz="2100" noProof="0" dirty="0">
                <a:solidFill>
                  <a:schemeClr val="tx2"/>
                </a:solidFill>
              </a:rPr>
              <a:t> for </a:t>
            </a:r>
            <a:r>
              <a:rPr lang="en-US" sz="2100" noProof="0" dirty="0">
                <a:solidFill>
                  <a:srgbClr val="C00000"/>
                </a:solidFill>
              </a:rPr>
              <a:t>believing</a:t>
            </a:r>
            <a:r>
              <a:rPr lang="en-US" sz="2100" noProof="0" dirty="0"/>
              <a:t> that the person concerned, if returned to his or her country of origin, or in the case of a stateless person, to his or her country of former habitual residence, </a:t>
            </a:r>
            <a:r>
              <a:rPr lang="en-US" sz="2100" noProof="0" dirty="0">
                <a:solidFill>
                  <a:srgbClr val="C00000"/>
                </a:solidFill>
              </a:rPr>
              <a:t>would face a real risk of suffering serious harm </a:t>
            </a:r>
            <a:r>
              <a:rPr lang="en-US" sz="2100" noProof="0" dirty="0"/>
              <a:t>as defined in Article 15, .....is unable, or, owing to such risk, unwilling to avail himself or herself of the protection of that country;</a:t>
            </a:r>
          </a:p>
          <a:p>
            <a:pPr algn="ctr" eaLnBrk="1" hangingPunct="1">
              <a:lnSpc>
                <a:spcPct val="110000"/>
              </a:lnSpc>
              <a:defRPr/>
            </a:pPr>
            <a:r>
              <a:rPr lang="en-US" sz="2100" b="1" noProof="0" dirty="0"/>
              <a:t>Art 15</a:t>
            </a:r>
            <a:r>
              <a:rPr lang="hu-HU" sz="2100" b="1" noProof="0" dirty="0"/>
              <a:t> </a:t>
            </a:r>
            <a:r>
              <a:rPr lang="hu-HU" sz="2100" noProof="0" dirty="0"/>
              <a:t>(</a:t>
            </a:r>
            <a:r>
              <a:rPr lang="hu-HU" sz="2100" noProof="0" dirty="0" err="1"/>
              <a:t>in</a:t>
            </a:r>
            <a:r>
              <a:rPr lang="hu-HU" sz="2100" noProof="0" dirty="0"/>
              <a:t> </a:t>
            </a:r>
            <a:r>
              <a:rPr lang="hu-HU" sz="2100" noProof="0" dirty="0" err="1"/>
              <a:t>both</a:t>
            </a:r>
            <a:r>
              <a:rPr lang="hu-HU" sz="2100" noProof="0" dirty="0"/>
              <a:t>)</a:t>
            </a:r>
            <a:endParaRPr lang="en-US" sz="2100" noProof="0" dirty="0"/>
          </a:p>
          <a:p>
            <a:pPr eaLnBrk="1" hangingPunct="1">
              <a:lnSpc>
                <a:spcPct val="110000"/>
              </a:lnSpc>
              <a:defRPr/>
            </a:pPr>
            <a:r>
              <a:rPr lang="en-US" sz="2100" noProof="0" dirty="0"/>
              <a:t>Serious harm consists of:</a:t>
            </a:r>
          </a:p>
          <a:p>
            <a:pPr eaLnBrk="1" hangingPunct="1">
              <a:lnSpc>
                <a:spcPct val="110000"/>
              </a:lnSpc>
              <a:defRPr/>
            </a:pPr>
            <a:r>
              <a:rPr lang="en-US" sz="2100" noProof="0" dirty="0"/>
              <a:t>(a) </a:t>
            </a:r>
            <a:r>
              <a:rPr lang="en-US" sz="2100" noProof="0" dirty="0">
                <a:solidFill>
                  <a:srgbClr val="C00000"/>
                </a:solidFill>
              </a:rPr>
              <a:t>death penalty or execution</a:t>
            </a:r>
            <a:r>
              <a:rPr lang="en-US" sz="2100" noProof="0" dirty="0"/>
              <a:t>; or</a:t>
            </a:r>
          </a:p>
          <a:p>
            <a:pPr eaLnBrk="1" hangingPunct="1">
              <a:lnSpc>
                <a:spcPct val="110000"/>
              </a:lnSpc>
              <a:defRPr/>
            </a:pPr>
            <a:r>
              <a:rPr lang="en-US" sz="2100" noProof="0" dirty="0"/>
              <a:t>(b) </a:t>
            </a:r>
            <a:r>
              <a:rPr lang="en-US" sz="2100" noProof="0" dirty="0">
                <a:solidFill>
                  <a:srgbClr val="C00000"/>
                </a:solidFill>
              </a:rPr>
              <a:t>torture or inhuman or degrading treatment or punishment </a:t>
            </a:r>
            <a:r>
              <a:rPr lang="en-US" sz="2100" noProof="0" dirty="0"/>
              <a:t>of an applicant in the country of origin; or</a:t>
            </a:r>
          </a:p>
          <a:p>
            <a:pPr eaLnBrk="1" hangingPunct="1">
              <a:lnSpc>
                <a:spcPct val="110000"/>
              </a:lnSpc>
              <a:defRPr/>
            </a:pPr>
            <a:r>
              <a:rPr lang="en-US" sz="2100" noProof="0" dirty="0"/>
              <a:t>(c) </a:t>
            </a:r>
            <a:r>
              <a:rPr lang="en-US" sz="2100" noProof="0" dirty="0">
                <a:solidFill>
                  <a:srgbClr val="C00000"/>
                </a:solidFill>
              </a:rPr>
              <a:t>serious and individual threat</a:t>
            </a:r>
            <a:r>
              <a:rPr lang="en-US" sz="2100" noProof="0" dirty="0"/>
              <a:t> to a civilian's life or person by reason of </a:t>
            </a:r>
            <a:r>
              <a:rPr lang="en-US" sz="2100" noProof="0" dirty="0">
                <a:solidFill>
                  <a:srgbClr val="C00000"/>
                </a:solidFill>
              </a:rPr>
              <a:t>indiscriminate violence in situations of international or internal armed conflic</a:t>
            </a:r>
            <a:r>
              <a:rPr lang="en-US" sz="2100" noProof="0" dirty="0">
                <a:solidFill>
                  <a:schemeClr val="tx2"/>
                </a:solidFill>
              </a:rPr>
              <a:t>t</a:t>
            </a:r>
            <a:r>
              <a:rPr lang="en-US" sz="2100" noProof="0" dirty="0"/>
              <a:t>”</a:t>
            </a:r>
          </a:p>
        </p:txBody>
      </p:sp>
      <p:sp>
        <p:nvSpPr>
          <p:cNvPr id="5" name="Szövegdoboz 4"/>
          <p:cNvSpPr txBox="1"/>
          <p:nvPr/>
        </p:nvSpPr>
        <p:spPr>
          <a:xfrm>
            <a:off x="0" y="836712"/>
            <a:ext cx="2267744" cy="1618905"/>
          </a:xfrm>
          <a:prstGeom prst="rect">
            <a:avLst/>
          </a:prstGeom>
          <a:solidFill>
            <a:srgbClr val="FFC000"/>
          </a:solidFill>
          <a:ln>
            <a:solidFill>
              <a:srgbClr val="C00000"/>
            </a:solidFill>
          </a:ln>
        </p:spPr>
        <p:txBody>
          <a:bodyPr wrap="square" rtlCol="0">
            <a:spAutoFit/>
          </a:bodyPr>
          <a:lstStyle/>
          <a:p>
            <a:pPr marL="0" marR="0" lvl="0" indent="0" algn="l" defTabSz="914400" rtl="0" eaLnBrk="1" fontAlgn="base" latinLnBrk="0" hangingPunct="1">
              <a:lnSpc>
                <a:spcPct val="80000"/>
              </a:lnSpc>
              <a:spcBef>
                <a:spcPct val="0"/>
              </a:spcBef>
              <a:spcAft>
                <a:spcPct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a:ea typeface="+mn-ea"/>
                <a:cs typeface="Arial" pitchFamily="34" charset="0"/>
              </a:rPr>
              <a:t>Council Directive </a:t>
            </a:r>
            <a:r>
              <a:rPr kumimoji="0" lang="en-US" sz="1400" b="1" i="0" u="none" strike="noStrike" kern="1200" cap="none" spc="0" normalizeH="0" baseline="0" noProof="0">
                <a:ln>
                  <a:noFill/>
                </a:ln>
                <a:solidFill>
                  <a:srgbClr val="C00000"/>
                </a:solidFill>
                <a:effectLst/>
                <a:uLnTx/>
                <a:uFillTx/>
                <a:latin typeface="Calibri"/>
                <a:ea typeface="+mn-ea"/>
                <a:cs typeface="Arial" pitchFamily="34" charset="0"/>
              </a:rPr>
              <a:t>2004/83/EC </a:t>
            </a:r>
            <a:r>
              <a:rPr kumimoji="0" lang="en-US" sz="1200" b="0" i="0" u="none" strike="noStrike" kern="1200" cap="none" spc="0" normalizeH="0" baseline="0" noProof="0">
                <a:ln>
                  <a:noFill/>
                </a:ln>
                <a:solidFill>
                  <a:prstClr val="black"/>
                </a:solidFill>
                <a:effectLst/>
                <a:uLnTx/>
                <a:uFillTx/>
                <a:latin typeface="Calibri"/>
                <a:ea typeface="+mn-ea"/>
                <a:cs typeface="Arial" pitchFamily="34" charset="0"/>
              </a:rPr>
              <a:t>of 29 April 2004 </a:t>
            </a:r>
            <a:r>
              <a:rPr kumimoji="0" lang="en-US" sz="1200" b="0" i="0" u="none" strike="noStrike" kern="1200" cap="none" spc="0" normalizeH="0" baseline="0" noProof="0">
                <a:ln>
                  <a:noFill/>
                </a:ln>
                <a:solidFill>
                  <a:srgbClr val="0070C0"/>
                </a:solidFill>
                <a:effectLst/>
                <a:uLnTx/>
                <a:uFillTx/>
                <a:latin typeface="Calibri"/>
                <a:ea typeface="+mn-ea"/>
                <a:cs typeface="Arial" pitchFamily="34" charset="0"/>
              </a:rPr>
              <a:t>on minimum standards </a:t>
            </a:r>
            <a:r>
              <a:rPr kumimoji="0" lang="en-US" sz="1200" b="0" i="0" u="none" strike="noStrike" kern="1200" cap="none" spc="0" normalizeH="0" baseline="0" noProof="0">
                <a:ln>
                  <a:noFill/>
                </a:ln>
                <a:solidFill>
                  <a:prstClr val="black"/>
                </a:solidFill>
                <a:effectLst/>
                <a:uLnTx/>
                <a:uFillTx/>
                <a:latin typeface="Calibri"/>
                <a:ea typeface="+mn-ea"/>
                <a:cs typeface="Arial" pitchFamily="34" charset="0"/>
              </a:rPr>
              <a:t>for the qualification and status of third country nationals or stateless persons as </a:t>
            </a:r>
            <a:r>
              <a:rPr kumimoji="0" lang="en-US" sz="1200" b="0" i="0" u="none" strike="noStrike" kern="1200" cap="none" spc="0" normalizeH="0" baseline="0" noProof="0">
                <a:ln>
                  <a:noFill/>
                </a:ln>
                <a:solidFill>
                  <a:srgbClr val="0070C0"/>
                </a:solidFill>
                <a:effectLst/>
                <a:uLnTx/>
                <a:uFillTx/>
                <a:latin typeface="Calibri"/>
                <a:ea typeface="+mn-ea"/>
                <a:cs typeface="Arial" pitchFamily="34" charset="0"/>
              </a:rPr>
              <a:t>refugees or as persons who otherwise need internatio</a:t>
            </a:r>
            <a:r>
              <a:rPr kumimoji="0" lang="en-US" sz="1200" b="0" i="0" u="none" strike="noStrike" kern="1200" cap="none" spc="0" normalizeH="0" baseline="0" noProof="0">
                <a:ln>
                  <a:noFill/>
                </a:ln>
                <a:solidFill>
                  <a:prstClr val="black"/>
                </a:solidFill>
                <a:effectLst/>
                <a:uLnTx/>
                <a:uFillTx/>
                <a:latin typeface="Calibri"/>
                <a:ea typeface="+mn-ea"/>
                <a:cs typeface="Arial" pitchFamily="34" charset="0"/>
              </a:rPr>
              <a:t>nal protection and the content of the protection granted (OJ L 304/12  2004 09 30,)</a:t>
            </a:r>
          </a:p>
        </p:txBody>
      </p:sp>
      <p:sp>
        <p:nvSpPr>
          <p:cNvPr id="6" name="Szövegdoboz 5"/>
          <p:cNvSpPr txBox="1"/>
          <p:nvPr/>
        </p:nvSpPr>
        <p:spPr>
          <a:xfrm>
            <a:off x="6372200" y="836712"/>
            <a:ext cx="2448272" cy="1508105"/>
          </a:xfrm>
          <a:prstGeom prst="rect">
            <a:avLst/>
          </a:prstGeom>
          <a:solidFill>
            <a:srgbClr val="FFC000"/>
          </a:solidFill>
          <a:ln>
            <a:solidFill>
              <a:srgbClr val="C00000"/>
            </a:solidFill>
          </a:ln>
        </p:spPr>
        <p:txBody>
          <a:bodyPr wrap="square" rtlCol="0">
            <a:spAutoFit/>
          </a:bodyPr>
          <a:lstStyle/>
          <a:p>
            <a:pPr marL="0" marR="0" lvl="0" indent="0" algn="l" defTabSz="914400" rtl="0" eaLnBrk="1" fontAlgn="base" latinLnBrk="0" hangingPunct="1">
              <a:lnSpc>
                <a:spcPct val="80000"/>
              </a:lnSpc>
              <a:spcBef>
                <a:spcPct val="0"/>
              </a:spcBef>
              <a:spcAft>
                <a:spcPct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a:ea typeface="+mn-ea"/>
                <a:cs typeface="Arial" pitchFamily="34" charset="0"/>
              </a:rPr>
              <a:t>DIRECTIVE </a:t>
            </a:r>
            <a:r>
              <a:rPr kumimoji="0" lang="en-US" sz="1400" b="1" i="0" u="none" strike="noStrike" kern="1200" cap="none" spc="0" normalizeH="0" baseline="0" noProof="0">
                <a:ln>
                  <a:noFill/>
                </a:ln>
                <a:solidFill>
                  <a:srgbClr val="C00000"/>
                </a:solidFill>
                <a:effectLst/>
                <a:uLnTx/>
                <a:uFillTx/>
                <a:latin typeface="Calibri"/>
                <a:ea typeface="+mn-ea"/>
                <a:cs typeface="Arial" pitchFamily="34" charset="0"/>
              </a:rPr>
              <a:t>2011/95/EU </a:t>
            </a:r>
            <a:r>
              <a:rPr kumimoji="0" lang="en-US" sz="1100" b="0" i="0" u="none" strike="noStrike" kern="1200" cap="none" spc="0" normalizeH="0" baseline="0" noProof="0">
                <a:ln>
                  <a:noFill/>
                </a:ln>
                <a:solidFill>
                  <a:prstClr val="black"/>
                </a:solidFill>
                <a:effectLst/>
                <a:uLnTx/>
                <a:uFillTx/>
                <a:latin typeface="Calibri"/>
                <a:ea typeface="+mn-ea"/>
                <a:cs typeface="Arial" pitchFamily="34" charset="0"/>
              </a:rPr>
              <a:t>OF THE EUROPEAN PARLIAMENT AND OF THE COUNCIL </a:t>
            </a:r>
            <a:r>
              <a:rPr kumimoji="0" lang="hu-HU" sz="1100" b="0" i="0" u="none" strike="noStrike" kern="1200" cap="none" spc="0" normalizeH="0" baseline="0" noProof="0">
                <a:ln>
                  <a:noFill/>
                </a:ln>
                <a:solidFill>
                  <a:prstClr val="black"/>
                </a:solidFill>
                <a:effectLst/>
                <a:uLnTx/>
                <a:uFillTx/>
                <a:latin typeface="Calibri"/>
                <a:ea typeface="+mn-ea"/>
                <a:cs typeface="Arial" pitchFamily="34" charset="0"/>
              </a:rPr>
              <a:t> </a:t>
            </a:r>
            <a:r>
              <a:rPr kumimoji="0" lang="en-US" sz="1100" b="0" i="0" u="none" strike="noStrike" kern="1200" cap="none" spc="0" normalizeH="0" baseline="0" noProof="0">
                <a:ln>
                  <a:noFill/>
                </a:ln>
                <a:solidFill>
                  <a:prstClr val="black"/>
                </a:solidFill>
                <a:effectLst/>
                <a:uLnTx/>
                <a:uFillTx/>
                <a:latin typeface="Calibri"/>
                <a:ea typeface="+mn-ea"/>
                <a:cs typeface="Arial" pitchFamily="34" charset="0"/>
              </a:rPr>
              <a:t>of 13 December 2011 </a:t>
            </a:r>
          </a:p>
          <a:p>
            <a:pPr marL="0" marR="0" lvl="0" indent="0" algn="l" defTabSz="914400" rtl="0" eaLnBrk="1" fontAlgn="base" latinLnBrk="0" hangingPunct="1">
              <a:lnSpc>
                <a:spcPct val="80000"/>
              </a:lnSpc>
              <a:spcBef>
                <a:spcPct val="0"/>
              </a:spcBef>
              <a:spcAft>
                <a:spcPct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a:ea typeface="+mn-ea"/>
                <a:cs typeface="Arial" pitchFamily="34" charset="0"/>
              </a:rPr>
              <a:t>on </a:t>
            </a:r>
            <a:r>
              <a:rPr kumimoji="0" lang="en-US" sz="1100" b="0" i="0" u="none" strike="noStrike" kern="1200" cap="none" spc="0" normalizeH="0" baseline="0" noProof="0">
                <a:ln>
                  <a:noFill/>
                </a:ln>
                <a:solidFill>
                  <a:srgbClr val="C00000"/>
                </a:solidFill>
                <a:effectLst/>
                <a:uLnTx/>
                <a:uFillTx/>
                <a:latin typeface="Calibri"/>
                <a:ea typeface="+mn-ea"/>
                <a:cs typeface="Arial" pitchFamily="34" charset="0"/>
              </a:rPr>
              <a:t>standards</a:t>
            </a:r>
            <a:r>
              <a:rPr kumimoji="0" lang="en-US" sz="1100" b="0" i="0" u="none" strike="noStrike" kern="1200" cap="none" spc="0" normalizeH="0" baseline="0" noProof="0">
                <a:ln>
                  <a:noFill/>
                </a:ln>
                <a:solidFill>
                  <a:prstClr val="black"/>
                </a:solidFill>
                <a:effectLst/>
                <a:uLnTx/>
                <a:uFillTx/>
                <a:latin typeface="Calibri"/>
                <a:ea typeface="+mn-ea"/>
                <a:cs typeface="Arial" pitchFamily="34" charset="0"/>
              </a:rPr>
              <a:t> for the qualification of third-country nationals or stateless persons as beneficiaries of </a:t>
            </a:r>
            <a:r>
              <a:rPr kumimoji="0" lang="en-US" sz="1100" b="0" i="0" u="none" strike="noStrike" kern="1200" cap="none" spc="0" normalizeH="0" baseline="0" noProof="0">
                <a:ln>
                  <a:noFill/>
                </a:ln>
                <a:solidFill>
                  <a:srgbClr val="C00000"/>
                </a:solidFill>
                <a:effectLst/>
                <a:uLnTx/>
                <a:uFillTx/>
                <a:latin typeface="Calibri"/>
                <a:ea typeface="+mn-ea"/>
                <a:cs typeface="Arial" pitchFamily="34" charset="0"/>
              </a:rPr>
              <a:t>international protection</a:t>
            </a:r>
            <a:r>
              <a:rPr kumimoji="0" lang="en-US" sz="1100" b="0" i="0" u="none" strike="noStrike" kern="1200" cap="none" spc="0" normalizeH="0" baseline="0" noProof="0">
                <a:ln>
                  <a:noFill/>
                </a:ln>
                <a:solidFill>
                  <a:prstClr val="black"/>
                </a:solidFill>
                <a:effectLst/>
                <a:uLnTx/>
                <a:uFillTx/>
                <a:latin typeface="Calibri"/>
                <a:ea typeface="+mn-ea"/>
                <a:cs typeface="Arial" pitchFamily="34" charset="0"/>
              </a:rPr>
              <a:t>, for a </a:t>
            </a:r>
            <a:r>
              <a:rPr kumimoji="0" lang="en-US" sz="1100" b="0" i="0" u="none" strike="noStrike" kern="1200" cap="none" spc="0" normalizeH="0" baseline="0" noProof="0">
                <a:ln>
                  <a:noFill/>
                </a:ln>
                <a:solidFill>
                  <a:srgbClr val="C00000"/>
                </a:solidFill>
                <a:effectLst/>
                <a:uLnTx/>
                <a:uFillTx/>
                <a:latin typeface="Calibri"/>
                <a:ea typeface="+mn-ea"/>
                <a:cs typeface="Arial" pitchFamily="34" charset="0"/>
              </a:rPr>
              <a:t>uniform status </a:t>
            </a:r>
            <a:r>
              <a:rPr kumimoji="0" lang="en-US" sz="1100" b="0" i="0" u="none" strike="noStrike" kern="1200" cap="none" spc="0" normalizeH="0" baseline="0" noProof="0">
                <a:ln>
                  <a:noFill/>
                </a:ln>
                <a:solidFill>
                  <a:prstClr val="black"/>
                </a:solidFill>
                <a:effectLst/>
                <a:uLnTx/>
                <a:uFillTx/>
                <a:latin typeface="Calibri"/>
                <a:ea typeface="+mn-ea"/>
                <a:cs typeface="Arial" pitchFamily="34" charset="0"/>
              </a:rPr>
              <a:t>for refugees or for persons eligible for subsidiary protection, and for the content of the protection granted </a:t>
            </a:r>
            <a:endParaRPr kumimoji="0" lang="hu-HU" sz="900" b="0" i="0" u="none" strike="noStrike" kern="1200" cap="none" spc="0" normalizeH="0" baseline="0" noProof="0">
              <a:ln>
                <a:noFill/>
              </a:ln>
              <a:solidFill>
                <a:prstClr val="black"/>
              </a:solidFill>
              <a:effectLst/>
              <a:uLnTx/>
              <a:uFillTx/>
              <a:latin typeface="Calibri"/>
              <a:ea typeface="+mn-ea"/>
              <a:cs typeface="Arial" pitchFamily="34" charset="0"/>
            </a:endParaRPr>
          </a:p>
        </p:txBody>
      </p:sp>
    </p:spTree>
    <p:extLst>
      <p:ext uri="{BB962C8B-B14F-4D97-AF65-F5344CB8AC3E}">
        <p14:creationId xmlns:p14="http://schemas.microsoft.com/office/powerpoint/2010/main" val="11312375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5800" y="314325"/>
            <a:ext cx="7772400" cy="457200"/>
          </a:xfrm>
        </p:spPr>
        <p:txBody>
          <a:bodyPr/>
          <a:lstStyle/>
          <a:p>
            <a:pPr eaLnBrk="1" hangingPunct="1">
              <a:defRPr/>
            </a:pPr>
            <a:r>
              <a:rPr lang="en-US" noProof="0" dirty="0">
                <a:latin typeface="Calibri" panose="020F0502020204030204" pitchFamily="34" charset="0"/>
                <a:cs typeface="Calibri" panose="020F0502020204030204" pitchFamily="34" charset="0"/>
              </a:rPr>
              <a:t>Asylum acquis</a:t>
            </a:r>
            <a:endParaRPr lang="en-US" noProof="0" dirty="0">
              <a:solidFill>
                <a:schemeClr val="tx1"/>
              </a:solidFill>
              <a:latin typeface="Calibri" panose="020F0502020204030204" pitchFamily="34" charset="0"/>
              <a:cs typeface="Calibri" panose="020F0502020204030204" pitchFamily="34" charset="0"/>
            </a:endParaRPr>
          </a:p>
        </p:txBody>
      </p:sp>
      <p:sp>
        <p:nvSpPr>
          <p:cNvPr id="23555" name="Rectangle 3"/>
          <p:cNvSpPr>
            <a:spLocks noGrp="1" noChangeArrowheads="1"/>
          </p:cNvSpPr>
          <p:nvPr>
            <p:ph idx="1"/>
          </p:nvPr>
        </p:nvSpPr>
        <p:spPr>
          <a:xfrm>
            <a:off x="467544" y="980728"/>
            <a:ext cx="8280920" cy="5688632"/>
          </a:xfrm>
        </p:spPr>
        <p:txBody>
          <a:bodyPr>
            <a:normAutofit fontScale="85000" lnSpcReduction="20000"/>
          </a:bodyPr>
          <a:lstStyle/>
          <a:p>
            <a:pPr algn="ctr" eaLnBrk="1" hangingPunct="1">
              <a:buFontTx/>
              <a:buNone/>
            </a:pPr>
            <a:r>
              <a:rPr lang="en-US" sz="2000" noProof="0" dirty="0">
                <a:solidFill>
                  <a:srgbClr val="C00000"/>
                </a:solidFill>
                <a:latin typeface="Calibri" panose="020F0502020204030204" pitchFamily="34" charset="0"/>
                <a:cs typeface="Calibri" panose="020F0502020204030204" pitchFamily="34" charset="0"/>
              </a:rPr>
              <a:t>Adopted and proposed measures </a:t>
            </a:r>
          </a:p>
          <a:p>
            <a:pPr eaLnBrk="1" hangingPunct="1">
              <a:lnSpc>
                <a:spcPct val="150000"/>
              </a:lnSpc>
              <a:buFontTx/>
              <a:buNone/>
            </a:pPr>
            <a:r>
              <a:rPr lang="en-US" sz="2000" noProof="0" dirty="0">
                <a:latin typeface="Calibri" panose="020F0502020204030204" pitchFamily="34" charset="0"/>
                <a:cs typeface="Calibri" panose="020F0502020204030204" pitchFamily="34" charset="0"/>
              </a:rPr>
              <a:t>1. Regulation </a:t>
            </a:r>
            <a:r>
              <a:rPr lang="en-US" sz="2000" b="1" noProof="0" dirty="0">
                <a:latin typeface="Calibri" panose="020F0502020204030204" pitchFamily="34" charset="0"/>
                <a:cs typeface="Calibri" panose="020F0502020204030204" pitchFamily="34" charset="0"/>
              </a:rPr>
              <a:t>on Eurodac</a:t>
            </a:r>
            <a:r>
              <a:rPr lang="en-US" sz="2000" noProof="0" dirty="0">
                <a:latin typeface="Calibri" panose="020F0502020204030204" pitchFamily="34" charset="0"/>
                <a:cs typeface="Calibri" panose="020F0502020204030204" pitchFamily="34" charset="0"/>
              </a:rPr>
              <a:t>  (2000) recast: </a:t>
            </a:r>
            <a:r>
              <a:rPr lang="en-US" sz="2000" b="1" noProof="0" dirty="0">
                <a:latin typeface="Calibri" panose="020F0502020204030204" pitchFamily="34" charset="0"/>
                <a:cs typeface="Calibri" panose="020F0502020204030204" pitchFamily="34" charset="0"/>
              </a:rPr>
              <a:t>2013</a:t>
            </a:r>
            <a:r>
              <a:rPr lang="en-US" sz="2000" b="1" noProof="0">
                <a:latin typeface="Calibri" panose="020F0502020204030204" pitchFamily="34" charset="0"/>
                <a:cs typeface="Calibri" panose="020F0502020204030204" pitchFamily="34" charset="0"/>
              </a:rPr>
              <a:t>.  </a:t>
            </a:r>
            <a:r>
              <a:rPr lang="en-US" sz="2000">
                <a:latin typeface="Calibri" panose="020F0502020204030204" pitchFamily="34" charset="0"/>
                <a:cs typeface="Calibri" panose="020F0502020204030204" pitchFamily="34" charset="0"/>
              </a:rPr>
              <a:t>P</a:t>
            </a:r>
            <a:r>
              <a:rPr lang="en-US" sz="2000" noProof="0" dirty="0">
                <a:latin typeface="Calibri" panose="020F0502020204030204" pitchFamily="34" charset="0"/>
                <a:cs typeface="Calibri" panose="020F0502020204030204" pitchFamily="34" charset="0"/>
              </a:rPr>
              <a:t>proposal for regulation   </a:t>
            </a:r>
            <a:r>
              <a:rPr lang="en-US" sz="2000" b="1" noProof="0" dirty="0">
                <a:latin typeface="Calibri" panose="020F0502020204030204" pitchFamily="34" charset="0"/>
                <a:cs typeface="Calibri" panose="020F0502020204030204" pitchFamily="34" charset="0"/>
              </a:rPr>
              <a:t>2016 </a:t>
            </a:r>
            <a:r>
              <a:rPr lang="en-US" sz="2000" noProof="0" dirty="0">
                <a:latin typeface="Calibri" panose="020F0502020204030204" pitchFamily="34" charset="0"/>
                <a:cs typeface="Calibri" panose="020F0502020204030204" pitchFamily="34" charset="0"/>
              </a:rPr>
              <a:t>(recast 2)</a:t>
            </a:r>
          </a:p>
          <a:p>
            <a:pPr eaLnBrk="1" hangingPunct="1">
              <a:lnSpc>
                <a:spcPct val="150000"/>
              </a:lnSpc>
              <a:buFontTx/>
              <a:buNone/>
            </a:pPr>
            <a:r>
              <a:rPr lang="en-US" sz="2000" noProof="0" dirty="0">
                <a:latin typeface="Calibri" panose="020F0502020204030204" pitchFamily="34" charset="0"/>
                <a:cs typeface="Calibri" panose="020F0502020204030204" pitchFamily="34" charset="0"/>
              </a:rPr>
              <a:t>2. Directive on </a:t>
            </a:r>
            <a:r>
              <a:rPr lang="en-US" sz="2000" b="1" noProof="0" dirty="0">
                <a:latin typeface="Calibri" panose="020F0502020204030204" pitchFamily="34" charset="0"/>
                <a:cs typeface="Calibri" panose="020F0502020204030204" pitchFamily="34" charset="0"/>
              </a:rPr>
              <a:t>temporary protection</a:t>
            </a:r>
            <a:r>
              <a:rPr lang="en-US" sz="2000" noProof="0" dirty="0">
                <a:latin typeface="Calibri" panose="020F0502020204030204" pitchFamily="34" charset="0"/>
                <a:cs typeface="Calibri" panose="020F0502020204030204" pitchFamily="34" charset="0"/>
              </a:rPr>
              <a:t> (2001)</a:t>
            </a:r>
          </a:p>
          <a:p>
            <a:pPr eaLnBrk="1" hangingPunct="1">
              <a:lnSpc>
                <a:spcPct val="150000"/>
              </a:lnSpc>
              <a:buFontTx/>
              <a:buNone/>
            </a:pPr>
            <a:r>
              <a:rPr lang="en-US" sz="2000" noProof="0" dirty="0">
                <a:latin typeface="Calibri" panose="020F0502020204030204" pitchFamily="34" charset="0"/>
                <a:cs typeface="Calibri" panose="020F0502020204030204" pitchFamily="34" charset="0"/>
              </a:rPr>
              <a:t>3. </a:t>
            </a:r>
            <a:r>
              <a:rPr lang="en-US" sz="2000" b="1" noProof="0" dirty="0">
                <a:latin typeface="Calibri" panose="020F0502020204030204" pitchFamily="34" charset="0"/>
                <a:cs typeface="Calibri" panose="020F0502020204030204" pitchFamily="34" charset="0"/>
              </a:rPr>
              <a:t>Reception conditions</a:t>
            </a:r>
            <a:r>
              <a:rPr lang="en-US" sz="2000" noProof="0" dirty="0">
                <a:latin typeface="Calibri" panose="020F0502020204030204" pitchFamily="34" charset="0"/>
                <a:cs typeface="Calibri" panose="020F0502020204030204" pitchFamily="34" charset="0"/>
              </a:rPr>
              <a:t> directive (2003) recast: </a:t>
            </a:r>
            <a:r>
              <a:rPr lang="en-US" sz="2000" b="1" noProof="0">
                <a:latin typeface="Calibri" panose="020F0502020204030204" pitchFamily="34" charset="0"/>
                <a:cs typeface="Calibri" panose="020F0502020204030204" pitchFamily="34" charset="0"/>
              </a:rPr>
              <a:t>2013 </a:t>
            </a:r>
            <a:r>
              <a:rPr lang="en-US" sz="2000">
                <a:latin typeface="Calibri" panose="020F0502020204030204" pitchFamily="34" charset="0"/>
                <a:cs typeface="Calibri" panose="020F0502020204030204" pitchFamily="34" charset="0"/>
              </a:rPr>
              <a:t>P</a:t>
            </a:r>
            <a:r>
              <a:rPr lang="en-US" sz="2000" noProof="0" dirty="0">
                <a:latin typeface="Calibri" panose="020F0502020204030204" pitchFamily="34" charset="0"/>
                <a:cs typeface="Calibri" panose="020F0502020204030204" pitchFamily="34" charset="0"/>
              </a:rPr>
              <a:t>proposal for directive (recast 2): </a:t>
            </a:r>
            <a:r>
              <a:rPr lang="en-US" sz="2000" b="1" noProof="0" dirty="0">
                <a:latin typeface="Calibri" panose="020F0502020204030204" pitchFamily="34" charset="0"/>
                <a:cs typeface="Calibri" panose="020F0502020204030204" pitchFamily="34" charset="0"/>
              </a:rPr>
              <a:t>2016</a:t>
            </a:r>
          </a:p>
          <a:p>
            <a:pPr eaLnBrk="1" hangingPunct="1">
              <a:lnSpc>
                <a:spcPct val="150000"/>
              </a:lnSpc>
              <a:buFontTx/>
              <a:buNone/>
            </a:pPr>
            <a:r>
              <a:rPr lang="en-US" sz="2000" noProof="0" dirty="0">
                <a:latin typeface="Calibri" panose="020F0502020204030204" pitchFamily="34" charset="0"/>
                <a:cs typeface="Calibri" panose="020F0502020204030204" pitchFamily="34" charset="0"/>
              </a:rPr>
              <a:t>4. </a:t>
            </a:r>
            <a:r>
              <a:rPr lang="en-US" sz="2000" b="1" noProof="0">
                <a:latin typeface="Calibri" panose="020F0502020204030204" pitchFamily="34" charset="0"/>
                <a:cs typeface="Calibri" panose="020F0502020204030204" pitchFamily="34" charset="0"/>
              </a:rPr>
              <a:t>Dublin </a:t>
            </a:r>
            <a:r>
              <a:rPr lang="en-US" sz="2000" noProof="0">
                <a:latin typeface="Calibri" panose="020F0502020204030204" pitchFamily="34" charset="0"/>
                <a:cs typeface="Calibri" panose="020F0502020204030204" pitchFamily="34" charset="0"/>
              </a:rPr>
              <a:t> </a:t>
            </a:r>
            <a:r>
              <a:rPr lang="en-US" sz="2000" noProof="0" dirty="0">
                <a:latin typeface="Calibri" panose="020F0502020204030204" pitchFamily="34" charset="0"/>
                <a:cs typeface="Calibri" panose="020F0502020204030204" pitchFamily="34" charset="0"/>
              </a:rPr>
              <a:t>Regulation  and its implementing rules </a:t>
            </a:r>
            <a:r>
              <a:rPr lang="en-US" sz="2000" noProof="0">
                <a:latin typeface="Calibri" panose="020F0502020204030204" pitchFamily="34" charset="0"/>
                <a:cs typeface="Calibri" panose="020F0502020204030204" pitchFamily="34" charset="0"/>
              </a:rPr>
              <a:t>(2003</a:t>
            </a:r>
            <a:r>
              <a:rPr lang="hu-HU" sz="2000" noProof="0">
                <a:latin typeface="Calibri" panose="020F0502020204030204" pitchFamily="34" charset="0"/>
                <a:cs typeface="Calibri" panose="020F0502020204030204" pitchFamily="34" charset="0"/>
              </a:rPr>
              <a:t> DublinII</a:t>
            </a:r>
            <a:r>
              <a:rPr lang="en-US" sz="2000" noProof="0">
                <a:latin typeface="Calibri" panose="020F0502020204030204" pitchFamily="34" charset="0"/>
                <a:cs typeface="Calibri" panose="020F0502020204030204" pitchFamily="34" charset="0"/>
              </a:rPr>
              <a:t>) </a:t>
            </a:r>
            <a:r>
              <a:rPr lang="en-US" sz="2000" noProof="0" dirty="0">
                <a:latin typeface="Calibri" panose="020F0502020204030204" pitchFamily="34" charset="0"/>
                <a:cs typeface="Calibri" panose="020F0502020204030204" pitchFamily="34" charset="0"/>
              </a:rPr>
              <a:t>recast: </a:t>
            </a:r>
            <a:r>
              <a:rPr lang="en-US" sz="2000" b="1" noProof="0">
                <a:latin typeface="Calibri" panose="020F0502020204030204" pitchFamily="34" charset="0"/>
                <a:cs typeface="Calibri" panose="020F0502020204030204" pitchFamily="34" charset="0"/>
              </a:rPr>
              <a:t>2013 </a:t>
            </a:r>
            <a:r>
              <a:rPr lang="hu-HU" sz="2000" b="1" noProof="0">
                <a:latin typeface="Calibri" panose="020F0502020204030204" pitchFamily="34" charset="0"/>
                <a:cs typeface="Calibri" panose="020F0502020204030204" pitchFamily="34" charset="0"/>
              </a:rPr>
              <a:t>(Dublin III.) </a:t>
            </a:r>
            <a:r>
              <a:rPr lang="en-US" sz="2000" b="1" noProof="0">
                <a:latin typeface="Calibri" panose="020F0502020204030204" pitchFamily="34" charset="0"/>
                <a:cs typeface="Calibri" panose="020F0502020204030204" pitchFamily="34" charset="0"/>
              </a:rPr>
              <a:t>P</a:t>
            </a:r>
            <a:r>
              <a:rPr lang="en-US" sz="2000" noProof="0">
                <a:latin typeface="Calibri" panose="020F0502020204030204" pitchFamily="34" charset="0"/>
                <a:cs typeface="Calibri" panose="020F0502020204030204" pitchFamily="34" charset="0"/>
              </a:rPr>
              <a:t>roposal </a:t>
            </a:r>
            <a:r>
              <a:rPr lang="en-US" sz="2000" noProof="0" dirty="0">
                <a:latin typeface="Calibri" panose="020F0502020204030204" pitchFamily="34" charset="0"/>
                <a:cs typeface="Calibri" panose="020F0502020204030204" pitchFamily="34" charset="0"/>
              </a:rPr>
              <a:t>for regulation (recast 2</a:t>
            </a:r>
            <a:r>
              <a:rPr lang="en-US" sz="2000" noProof="0">
                <a:latin typeface="Calibri" panose="020F0502020204030204" pitchFamily="34" charset="0"/>
                <a:cs typeface="Calibri" panose="020F0502020204030204" pitchFamily="34" charset="0"/>
              </a:rPr>
              <a:t>): </a:t>
            </a:r>
            <a:r>
              <a:rPr lang="en-US" sz="2000" b="1" noProof="0">
                <a:latin typeface="Calibri" panose="020F0502020204030204" pitchFamily="34" charset="0"/>
                <a:cs typeface="Calibri" panose="020F0502020204030204" pitchFamily="34" charset="0"/>
              </a:rPr>
              <a:t>2016</a:t>
            </a:r>
            <a:r>
              <a:rPr lang="hu-HU" sz="2000" b="1" noProof="0">
                <a:latin typeface="Calibri" panose="020F0502020204030204" pitchFamily="34" charset="0"/>
                <a:cs typeface="Calibri" panose="020F0502020204030204" pitchFamily="34" charset="0"/>
              </a:rPr>
              <a:t> </a:t>
            </a:r>
            <a:endParaRPr lang="en-US" sz="2000" b="1" noProof="0" dirty="0">
              <a:latin typeface="Calibri" panose="020F0502020204030204" pitchFamily="34" charset="0"/>
              <a:cs typeface="Calibri" panose="020F0502020204030204" pitchFamily="34" charset="0"/>
            </a:endParaRPr>
          </a:p>
          <a:p>
            <a:pPr eaLnBrk="1" hangingPunct="1">
              <a:lnSpc>
                <a:spcPct val="150000"/>
              </a:lnSpc>
              <a:buFontTx/>
              <a:buNone/>
            </a:pPr>
            <a:r>
              <a:rPr lang="en-US" sz="2000" noProof="0" dirty="0">
                <a:latin typeface="Calibri" panose="020F0502020204030204" pitchFamily="34" charset="0"/>
                <a:cs typeface="Calibri" panose="020F0502020204030204" pitchFamily="34" charset="0"/>
              </a:rPr>
              <a:t>5. Qualification (</a:t>
            </a:r>
            <a:r>
              <a:rPr lang="en-US" sz="2000" b="1" noProof="0" dirty="0">
                <a:latin typeface="Calibri" panose="020F0502020204030204" pitchFamily="34" charset="0"/>
                <a:cs typeface="Calibri" panose="020F0502020204030204" pitchFamily="34" charset="0"/>
              </a:rPr>
              <a:t>Refugee definition) </a:t>
            </a:r>
            <a:r>
              <a:rPr lang="en-US" sz="2000" noProof="0" dirty="0">
                <a:latin typeface="Calibri" panose="020F0502020204030204" pitchFamily="34" charset="0"/>
                <a:cs typeface="Calibri" panose="020F0502020204030204" pitchFamily="34" charset="0"/>
              </a:rPr>
              <a:t> directive (2004) recast: </a:t>
            </a:r>
            <a:r>
              <a:rPr lang="en-US" sz="2000" b="1" noProof="0" dirty="0">
                <a:latin typeface="Calibri" panose="020F0502020204030204" pitchFamily="34" charset="0"/>
                <a:cs typeface="Calibri" panose="020F0502020204030204" pitchFamily="34" charset="0"/>
              </a:rPr>
              <a:t>2011. </a:t>
            </a:r>
            <a:r>
              <a:rPr lang="en-US" sz="2000" noProof="0" dirty="0">
                <a:latin typeface="Calibri" panose="020F0502020204030204" pitchFamily="34" charset="0"/>
                <a:cs typeface="Calibri" panose="020F0502020204030204" pitchFamily="34" charset="0"/>
              </a:rPr>
              <a:t>Proposal for regulation: </a:t>
            </a:r>
            <a:r>
              <a:rPr lang="en-US" sz="2000" b="1" noProof="0" dirty="0">
                <a:latin typeface="Calibri" panose="020F0502020204030204" pitchFamily="34" charset="0"/>
                <a:cs typeface="Calibri" panose="020F0502020204030204" pitchFamily="34" charset="0"/>
              </a:rPr>
              <a:t>2016</a:t>
            </a:r>
          </a:p>
          <a:p>
            <a:pPr>
              <a:lnSpc>
                <a:spcPct val="150000"/>
              </a:lnSpc>
            </a:pPr>
            <a:r>
              <a:rPr lang="en-US" sz="2000" noProof="0" dirty="0">
                <a:latin typeface="Calibri" panose="020F0502020204030204" pitchFamily="34" charset="0"/>
                <a:cs typeface="Calibri" panose="020F0502020204030204" pitchFamily="34" charset="0"/>
              </a:rPr>
              <a:t>6. </a:t>
            </a:r>
            <a:r>
              <a:rPr lang="en-US" sz="2000" b="1" noProof="0" dirty="0">
                <a:latin typeface="Calibri" panose="020F0502020204030204" pitchFamily="34" charset="0"/>
                <a:cs typeface="Calibri" panose="020F0502020204030204" pitchFamily="34" charset="0"/>
              </a:rPr>
              <a:t>Asylum procedures </a:t>
            </a:r>
            <a:r>
              <a:rPr lang="en-US" sz="2000" noProof="0" dirty="0">
                <a:latin typeface="Calibri" panose="020F0502020204030204" pitchFamily="34" charset="0"/>
                <a:cs typeface="Calibri" panose="020F0502020204030204" pitchFamily="34" charset="0"/>
              </a:rPr>
              <a:t>directive (2005) recast</a:t>
            </a:r>
            <a:r>
              <a:rPr lang="en-US" sz="2000" b="1" noProof="0" dirty="0">
                <a:latin typeface="Calibri" panose="020F0502020204030204" pitchFamily="34" charset="0"/>
                <a:cs typeface="Calibri" panose="020F0502020204030204" pitchFamily="34" charset="0"/>
              </a:rPr>
              <a:t>: 2013. </a:t>
            </a:r>
            <a:r>
              <a:rPr lang="en-US" sz="2000" dirty="0">
                <a:latin typeface="Calibri" panose="020F0502020204030204" pitchFamily="34" charset="0"/>
                <a:cs typeface="Calibri" panose="020F0502020204030204" pitchFamily="34" charset="0"/>
              </a:rPr>
              <a:t>Proposal for regulation: </a:t>
            </a:r>
            <a:r>
              <a:rPr lang="en-US" sz="2000" b="1" dirty="0">
                <a:latin typeface="Calibri" panose="020F0502020204030204" pitchFamily="34" charset="0"/>
                <a:cs typeface="Calibri" panose="020F0502020204030204" pitchFamily="34" charset="0"/>
              </a:rPr>
              <a:t>2016</a:t>
            </a:r>
            <a:endParaRPr lang="en-US" sz="2000" b="1" noProof="0" dirty="0">
              <a:latin typeface="Calibri" panose="020F0502020204030204" pitchFamily="34" charset="0"/>
              <a:cs typeface="Calibri" panose="020F0502020204030204" pitchFamily="34" charset="0"/>
            </a:endParaRPr>
          </a:p>
          <a:p>
            <a:pPr eaLnBrk="1" hangingPunct="1">
              <a:lnSpc>
                <a:spcPct val="150000"/>
              </a:lnSpc>
              <a:buNone/>
            </a:pPr>
            <a:r>
              <a:rPr lang="en-US" sz="2000" dirty="0">
                <a:latin typeface="Calibri" panose="020F0502020204030204" pitchFamily="34" charset="0"/>
                <a:cs typeface="Calibri" panose="020F0502020204030204" pitchFamily="34" charset="0"/>
              </a:rPr>
              <a:t>7. Establishment of an </a:t>
            </a:r>
            <a:r>
              <a:rPr lang="en-US" sz="2000" b="1" dirty="0">
                <a:latin typeface="Calibri" panose="020F0502020204030204" pitchFamily="34" charset="0"/>
                <a:cs typeface="Calibri" panose="020F0502020204030204" pitchFamily="34" charset="0"/>
              </a:rPr>
              <a:t>European Asylum Support Office </a:t>
            </a:r>
            <a:r>
              <a:rPr lang="en-US" sz="2000" dirty="0">
                <a:latin typeface="Calibri" panose="020F0502020204030204" pitchFamily="34" charset="0"/>
                <a:cs typeface="Calibri" panose="020F0502020204030204" pitchFamily="34" charset="0"/>
              </a:rPr>
              <a:t>(2010) Proposal for regulation on </a:t>
            </a:r>
            <a:r>
              <a:rPr lang="en-US" sz="2000" b="1" dirty="0">
                <a:latin typeface="Calibri" panose="020F0502020204030204" pitchFamily="34" charset="0"/>
                <a:cs typeface="Calibri" panose="020F0502020204030204" pitchFamily="34" charset="0"/>
              </a:rPr>
              <a:t>European Asylum Agency: 2016</a:t>
            </a:r>
          </a:p>
          <a:p>
            <a:pPr eaLnBrk="1" hangingPunct="1">
              <a:lnSpc>
                <a:spcPct val="150000"/>
              </a:lnSpc>
              <a:buFontTx/>
              <a:buNone/>
            </a:pPr>
            <a:r>
              <a:rPr lang="en-US" sz="2000" dirty="0">
                <a:latin typeface="Calibri" panose="020F0502020204030204" pitchFamily="34" charset="0"/>
                <a:cs typeface="Calibri" panose="020F0502020204030204" pitchFamily="34" charset="0"/>
              </a:rPr>
              <a:t>8</a:t>
            </a:r>
            <a:r>
              <a:rPr lang="en-US" sz="2000" noProof="0" dirty="0">
                <a:latin typeface="Calibri" panose="020F0502020204030204" pitchFamily="34" charset="0"/>
                <a:cs typeface="Calibri" panose="020F0502020204030204" pitchFamily="34" charset="0"/>
              </a:rPr>
              <a:t>. Decision on the new </a:t>
            </a:r>
            <a:r>
              <a:rPr lang="en-US" sz="2000" b="1" noProof="0" dirty="0">
                <a:latin typeface="Calibri" panose="020F0502020204030204" pitchFamily="34" charset="0"/>
                <a:cs typeface="Calibri" panose="020F0502020204030204" pitchFamily="34" charset="0"/>
              </a:rPr>
              <a:t>Asylum  Migration  and Integration Fund</a:t>
            </a:r>
            <a:r>
              <a:rPr lang="en-US" sz="2000" noProof="0" dirty="0">
                <a:latin typeface="Calibri" panose="020F0502020204030204" pitchFamily="34" charset="0"/>
                <a:cs typeface="Calibri" panose="020F0502020204030204" pitchFamily="34" charset="0"/>
              </a:rPr>
              <a:t>  –  </a:t>
            </a:r>
            <a:r>
              <a:rPr lang="en-US" sz="2000" b="1" noProof="0" dirty="0">
                <a:latin typeface="Calibri" panose="020F0502020204030204" pitchFamily="34" charset="0"/>
                <a:cs typeface="Calibri" panose="020F0502020204030204" pitchFamily="34" charset="0"/>
              </a:rPr>
              <a:t>2014</a:t>
            </a:r>
          </a:p>
          <a:p>
            <a:pPr eaLnBrk="1" hangingPunct="1">
              <a:lnSpc>
                <a:spcPct val="150000"/>
              </a:lnSpc>
              <a:buFontTx/>
              <a:buNone/>
            </a:pPr>
            <a:r>
              <a:rPr lang="en-US" sz="2000" dirty="0">
                <a:latin typeface="Calibri" panose="020F0502020204030204" pitchFamily="34" charset="0"/>
                <a:cs typeface="Calibri" panose="020F0502020204030204" pitchFamily="34" charset="0"/>
              </a:rPr>
              <a:t>9</a:t>
            </a:r>
            <a:r>
              <a:rPr lang="en-US" sz="2000" b="1"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Solidarity measures</a:t>
            </a:r>
            <a:r>
              <a:rPr lang="en-US" sz="2000">
                <a:latin typeface="Calibri" panose="020F0502020204030204" pitchFamily="34" charset="0"/>
                <a:cs typeface="Calibri" panose="020F0502020204030204" pitchFamily="34" charset="0"/>
              </a:rPr>
              <a:t>, 2015</a:t>
            </a:r>
            <a:r>
              <a:rPr lang="hu-HU" sz="2000">
                <a:latin typeface="Calibri" panose="020F0502020204030204" pitchFamily="34" charset="0"/>
                <a:cs typeface="Calibri" panose="020F0502020204030204" pitchFamily="34" charset="0"/>
              </a:rPr>
              <a:t>-2018</a:t>
            </a:r>
            <a:r>
              <a:rPr lang="en-US" sz="2000" b="1">
                <a:latin typeface="Calibri" panose="020F0502020204030204" pitchFamily="34" charset="0"/>
                <a:cs typeface="Calibri" panose="020F0502020204030204" pitchFamily="34" charset="0"/>
              </a:rPr>
              <a:t>: </a:t>
            </a:r>
            <a:r>
              <a:rPr lang="en-US" sz="2000" b="1" dirty="0">
                <a:latin typeface="Calibri" panose="020F0502020204030204" pitchFamily="34" charset="0"/>
                <a:cs typeface="Calibri" panose="020F0502020204030204" pitchFamily="34" charset="0"/>
              </a:rPr>
              <a:t>resettlement  and relocation (See also 2016 Dublin proposal)</a:t>
            </a:r>
          </a:p>
          <a:p>
            <a:pPr eaLnBrk="1" hangingPunct="1">
              <a:lnSpc>
                <a:spcPct val="150000"/>
              </a:lnSpc>
              <a:buFontTx/>
              <a:buNone/>
            </a:pPr>
            <a:endParaRPr lang="en-US" sz="2000" b="1" noProof="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05667847"/>
      </p:ext>
    </p:extLst>
  </p:cSld>
  <p:clrMapOvr>
    <a:masterClrMapping/>
  </p:clrMapOvr>
  <p:transition>
    <p:cut/>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2"/>
          <p:cNvSpPr>
            <a:spLocks noGrp="1"/>
          </p:cNvSpPr>
          <p:nvPr>
            <p:ph type="title"/>
          </p:nvPr>
        </p:nvSpPr>
        <p:spPr>
          <a:xfrm>
            <a:off x="457200" y="32228"/>
            <a:ext cx="8229600" cy="439718"/>
          </a:xfrm>
        </p:spPr>
        <p:txBody>
          <a:bodyPr/>
          <a:lstStyle/>
          <a:p>
            <a:r>
              <a:rPr lang="en-US" dirty="0">
                <a:latin typeface="Calibri" panose="020F0502020204030204" pitchFamily="34" charset="0"/>
                <a:cs typeface="Calibri" panose="020F0502020204030204" pitchFamily="34" charset="0"/>
              </a:rPr>
              <a:t>The asylum process model as in 2018</a:t>
            </a:r>
          </a:p>
        </p:txBody>
      </p:sp>
      <p:pic>
        <p:nvPicPr>
          <p:cNvPr id="5" name="Kép 4"/>
          <p:cNvPicPr>
            <a:picLocks noChangeAspect="1"/>
          </p:cNvPicPr>
          <p:nvPr/>
        </p:nvPicPr>
        <p:blipFill>
          <a:blip r:embed="rId3"/>
          <a:stretch>
            <a:fillRect/>
          </a:stretch>
        </p:blipFill>
        <p:spPr>
          <a:xfrm>
            <a:off x="323528" y="471946"/>
            <a:ext cx="8582025" cy="5857875"/>
          </a:xfrm>
          <a:prstGeom prst="rect">
            <a:avLst/>
          </a:prstGeom>
        </p:spPr>
      </p:pic>
      <p:sp>
        <p:nvSpPr>
          <p:cNvPr id="6" name="Szövegdoboz 5"/>
          <p:cNvSpPr txBox="1"/>
          <p:nvPr/>
        </p:nvSpPr>
        <p:spPr>
          <a:xfrm>
            <a:off x="2627784" y="6303723"/>
            <a:ext cx="6059016" cy="553998"/>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u-HU" sz="1000" b="1" i="0" u="none" strike="noStrike" kern="1200" cap="none" spc="0" normalizeH="0" baseline="0" noProof="0" dirty="0">
                <a:ln>
                  <a:noFill/>
                </a:ln>
                <a:solidFill>
                  <a:srgbClr val="3B1B11"/>
                </a:solidFill>
                <a:effectLst/>
                <a:uLnTx/>
                <a:uFillTx/>
                <a:latin typeface="Georgia" pitchFamily="18" charset="0"/>
                <a:ea typeface="+mn-ea"/>
                <a:cs typeface="Arial" charset="0"/>
              </a:rPr>
              <a:t>Source: </a:t>
            </a:r>
            <a:r>
              <a:rPr kumimoji="0" lang="en-US" sz="1000" b="1" i="0" u="none" strike="noStrike" kern="1200" cap="none" spc="0" normalizeH="0" baseline="0" noProof="0" dirty="0">
                <a:ln>
                  <a:noFill/>
                </a:ln>
                <a:solidFill>
                  <a:srgbClr val="3B1B11"/>
                </a:solidFill>
                <a:effectLst/>
                <a:uLnTx/>
                <a:uFillTx/>
                <a:latin typeface="Georgia" pitchFamily="18" charset="0"/>
                <a:ea typeface="+mn-ea"/>
                <a:cs typeface="Arial" charset="0"/>
              </a:rPr>
              <a:t>(European Parliament:)   What system of burden-sharing between Member States for the reception of  asylum seekers?  A study written by  Dr Christina Boswell, Dr Eiko Thielemann and Richard Williams, PE 419.620</a:t>
            </a:r>
            <a:r>
              <a:rPr kumimoji="0" lang="hu-HU" sz="1000" b="1" i="0" u="none" strike="noStrike" kern="1200" cap="none" spc="0" normalizeH="0" baseline="0" noProof="0" dirty="0">
                <a:ln>
                  <a:noFill/>
                </a:ln>
                <a:solidFill>
                  <a:srgbClr val="3B1B11"/>
                </a:solidFill>
                <a:effectLst/>
                <a:uLnTx/>
                <a:uFillTx/>
                <a:latin typeface="Georgia" pitchFamily="18" charset="0"/>
                <a:ea typeface="+mn-ea"/>
                <a:cs typeface="Arial" charset="0"/>
              </a:rPr>
              <a:t>,, p-34</a:t>
            </a:r>
          </a:p>
        </p:txBody>
      </p:sp>
      <p:sp>
        <p:nvSpPr>
          <p:cNvPr id="2" name="TextBox 1"/>
          <p:cNvSpPr txBox="1"/>
          <p:nvPr/>
        </p:nvSpPr>
        <p:spPr>
          <a:xfrm>
            <a:off x="3059832" y="3429000"/>
            <a:ext cx="1368152" cy="169277"/>
          </a:xfrm>
          <a:prstGeom prst="rect">
            <a:avLst/>
          </a:prstGeom>
          <a:solidFill>
            <a:schemeClr val="tx1">
              <a:lumMod val="85000"/>
            </a:schemeClr>
          </a:solid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u-HU" sz="11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Calibri" panose="020F0502020204030204" pitchFamily="34" charset="0"/>
              </a:rPr>
              <a:t>to Dublin III </a:t>
            </a:r>
            <a:r>
              <a:rPr kumimoji="0" lang="hu-HU" sz="1100" b="1" i="0" u="none" strike="noStrike" kern="1200" cap="none" spc="0" normalizeH="0" baseline="0" noProof="0" dirty="0" err="1">
                <a:ln>
                  <a:noFill/>
                </a:ln>
                <a:solidFill>
                  <a:prstClr val="black">
                    <a:lumMod val="75000"/>
                    <a:lumOff val="25000"/>
                  </a:prstClr>
                </a:solidFill>
                <a:effectLst/>
                <a:uLnTx/>
                <a:uFillTx/>
                <a:latin typeface="Calibri" panose="020F0502020204030204" pitchFamily="34" charset="0"/>
                <a:ea typeface="+mn-ea"/>
                <a:cs typeface="Calibri" panose="020F0502020204030204" pitchFamily="34" charset="0"/>
              </a:rPr>
              <a:t>regulation</a:t>
            </a:r>
            <a:endParaRPr kumimoji="0" lang="hu-HU" sz="11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Calibri" panose="020F0502020204030204" pitchFamily="34" charset="0"/>
            </a:endParaRPr>
          </a:p>
        </p:txBody>
      </p:sp>
      <p:sp>
        <p:nvSpPr>
          <p:cNvPr id="4" name="Szabadkézi sokszög: alakzat 3">
            <a:extLst>
              <a:ext uri="{FF2B5EF4-FFF2-40B4-BE49-F238E27FC236}">
                <a16:creationId xmlns:a16="http://schemas.microsoft.com/office/drawing/2014/main" xmlns="" id="{EC8E6210-85F9-4636-84DE-8943EA40437F}"/>
              </a:ext>
            </a:extLst>
          </p:cNvPr>
          <p:cNvSpPr/>
          <p:nvPr/>
        </p:nvSpPr>
        <p:spPr>
          <a:xfrm>
            <a:off x="374460" y="1495286"/>
            <a:ext cx="4303033" cy="3349472"/>
          </a:xfrm>
          <a:custGeom>
            <a:avLst/>
            <a:gdLst>
              <a:gd name="connsiteX0" fmla="*/ 1471485 w 4303033"/>
              <a:gd name="connsiteY0" fmla="*/ 36334 h 3349472"/>
              <a:gd name="connsiteX1" fmla="*/ 145605 w 4303033"/>
              <a:gd name="connsiteY1" fmla="*/ 710704 h 3349472"/>
              <a:gd name="connsiteX2" fmla="*/ 385635 w 4303033"/>
              <a:gd name="connsiteY2" fmla="*/ 2979559 h 3349472"/>
              <a:gd name="connsiteX3" fmla="*/ 3265995 w 4303033"/>
              <a:gd name="connsiteY3" fmla="*/ 3288169 h 3349472"/>
              <a:gd name="connsiteX4" fmla="*/ 3283140 w 4303033"/>
              <a:gd name="connsiteY4" fmla="*/ 2362339 h 3349472"/>
              <a:gd name="connsiteX5" fmla="*/ 4300410 w 4303033"/>
              <a:gd name="connsiteY5" fmla="*/ 2150884 h 3349472"/>
              <a:gd name="connsiteX6" fmla="*/ 3506025 w 4303033"/>
              <a:gd name="connsiteY6" fmla="*/ 310654 h 3349472"/>
              <a:gd name="connsiteX7" fmla="*/ 1471485 w 4303033"/>
              <a:gd name="connsiteY7" fmla="*/ 36334 h 334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3033" h="3349472">
                <a:moveTo>
                  <a:pt x="1471485" y="36334"/>
                </a:moveTo>
                <a:cubicBezTo>
                  <a:pt x="911415" y="103009"/>
                  <a:pt x="326580" y="220167"/>
                  <a:pt x="145605" y="710704"/>
                </a:cubicBezTo>
                <a:cubicBezTo>
                  <a:pt x="-35370" y="1201242"/>
                  <a:pt x="-134430" y="2549982"/>
                  <a:pt x="385635" y="2979559"/>
                </a:cubicBezTo>
                <a:cubicBezTo>
                  <a:pt x="905700" y="3409136"/>
                  <a:pt x="2783078" y="3391039"/>
                  <a:pt x="3265995" y="3288169"/>
                </a:cubicBezTo>
                <a:cubicBezTo>
                  <a:pt x="3748912" y="3185299"/>
                  <a:pt x="3110738" y="2551886"/>
                  <a:pt x="3283140" y="2362339"/>
                </a:cubicBezTo>
                <a:cubicBezTo>
                  <a:pt x="3455542" y="2172792"/>
                  <a:pt x="4263263" y="2492831"/>
                  <a:pt x="4300410" y="2150884"/>
                </a:cubicBezTo>
                <a:cubicBezTo>
                  <a:pt x="4337557" y="1808937"/>
                  <a:pt x="3975608" y="660222"/>
                  <a:pt x="3506025" y="310654"/>
                </a:cubicBezTo>
                <a:cubicBezTo>
                  <a:pt x="3036443" y="-38914"/>
                  <a:pt x="2031555" y="-30341"/>
                  <a:pt x="1471485" y="36334"/>
                </a:cubicBezTo>
                <a:close/>
              </a:path>
            </a:pathLst>
          </a:custGeom>
          <a:solidFill>
            <a:srgbClr val="FFC0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400" b="1" i="0" u="none" strike="noStrike" kern="1200" cap="none" spc="0" normalizeH="0" baseline="0" noProof="0">
              <a:ln>
                <a:noFill/>
              </a:ln>
              <a:solidFill>
                <a:prstClr val="white"/>
              </a:solidFill>
              <a:effectLst/>
              <a:uLnTx/>
              <a:uFillTx/>
              <a:latin typeface="Arial"/>
              <a:ea typeface="+mn-ea"/>
              <a:cs typeface="Arial"/>
            </a:endParaRPr>
          </a:p>
        </p:txBody>
      </p:sp>
    </p:spTree>
    <p:extLst>
      <p:ext uri="{BB962C8B-B14F-4D97-AF65-F5344CB8AC3E}">
        <p14:creationId xmlns:p14="http://schemas.microsoft.com/office/powerpoint/2010/main" val="3472826707"/>
      </p:ext>
    </p:extLst>
  </p:cSld>
  <p:clrMapOvr>
    <a:masterClrMapping/>
  </p:clrMapOvr>
  <p:transition>
    <p:pull dir="rd"/>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468313" y="0"/>
            <a:ext cx="7920037" cy="785813"/>
          </a:xfrm>
        </p:spPr>
        <p:txBody>
          <a:bodyPr/>
          <a:lstStyle/>
          <a:p>
            <a:pPr>
              <a:defRPr/>
            </a:pPr>
            <a:r>
              <a:rPr lang="en-GB" sz="2000" noProof="0" dirty="0">
                <a:solidFill>
                  <a:srgbClr val="C00000"/>
                </a:solidFill>
              </a:rPr>
              <a:t>Three levels of regulation</a:t>
            </a:r>
          </a:p>
        </p:txBody>
      </p:sp>
      <p:sp>
        <p:nvSpPr>
          <p:cNvPr id="277507" name="Rectangle 3"/>
          <p:cNvSpPr>
            <a:spLocks noGrp="1" noChangeArrowheads="1"/>
          </p:cNvSpPr>
          <p:nvPr>
            <p:ph type="body" idx="1"/>
          </p:nvPr>
        </p:nvSpPr>
        <p:spPr>
          <a:xfrm>
            <a:off x="468313" y="857250"/>
            <a:ext cx="8136135" cy="5812110"/>
          </a:xfrm>
        </p:spPr>
        <p:txBody>
          <a:bodyPr>
            <a:normAutofit fontScale="77500" lnSpcReduction="20000"/>
          </a:bodyPr>
          <a:lstStyle/>
          <a:p>
            <a:pPr>
              <a:lnSpc>
                <a:spcPct val="150000"/>
              </a:lnSpc>
              <a:buFont typeface="Wingdings" pitchFamily="2" charset="2"/>
              <a:buChar char="Ø"/>
              <a:defRPr/>
            </a:pPr>
            <a:r>
              <a:rPr lang="en-GB" sz="3200" noProof="0" dirty="0"/>
              <a:t> International law (1951 </a:t>
            </a:r>
            <a:r>
              <a:rPr lang="en-GB" sz="3200" dirty="0"/>
              <a:t>G</a:t>
            </a:r>
            <a:r>
              <a:rPr lang="en-GB" sz="3200" noProof="0" dirty="0"/>
              <a:t>eneva Convention, 1950 European Convention on Human Rights, etc. )</a:t>
            </a:r>
          </a:p>
          <a:p>
            <a:pPr>
              <a:lnSpc>
                <a:spcPct val="150000"/>
              </a:lnSpc>
              <a:buFont typeface="Wingdings" pitchFamily="2" charset="2"/>
              <a:buChar char="Ø"/>
              <a:defRPr/>
            </a:pPr>
            <a:r>
              <a:rPr lang="en-GB" sz="3200" dirty="0"/>
              <a:t>European Union Law (in EU member states)</a:t>
            </a:r>
          </a:p>
          <a:p>
            <a:pPr>
              <a:lnSpc>
                <a:spcPct val="150000"/>
              </a:lnSpc>
              <a:buFont typeface="Wingdings" pitchFamily="2" charset="2"/>
              <a:buChar char="Ø"/>
              <a:defRPr/>
            </a:pPr>
            <a:r>
              <a:rPr lang="en-GB" sz="3200" noProof="0" dirty="0"/>
              <a:t>National law – implementing both</a:t>
            </a:r>
          </a:p>
          <a:p>
            <a:pPr>
              <a:lnSpc>
                <a:spcPct val="150000"/>
              </a:lnSpc>
              <a:defRPr/>
            </a:pPr>
            <a:r>
              <a:rPr lang="en-GB" sz="3200" dirty="0"/>
              <a:t>_______________________________________</a:t>
            </a:r>
          </a:p>
          <a:p>
            <a:pPr>
              <a:lnSpc>
                <a:spcPct val="150000"/>
              </a:lnSpc>
              <a:defRPr/>
            </a:pPr>
            <a:r>
              <a:rPr lang="en-GB" sz="3200" dirty="0"/>
              <a:t>Control (enforcement):</a:t>
            </a:r>
          </a:p>
          <a:p>
            <a:pPr>
              <a:lnSpc>
                <a:spcPct val="150000"/>
              </a:lnSpc>
              <a:defRPr/>
            </a:pPr>
            <a:r>
              <a:rPr lang="en-GB" sz="3200" noProof="0" dirty="0"/>
              <a:t>UNHCR</a:t>
            </a:r>
          </a:p>
          <a:p>
            <a:pPr>
              <a:lnSpc>
                <a:spcPct val="150000"/>
              </a:lnSpc>
              <a:defRPr/>
            </a:pPr>
            <a:r>
              <a:rPr lang="en-GB" sz="3200" dirty="0"/>
              <a:t>European Court of Human Rights („Strasbourg”)</a:t>
            </a:r>
            <a:endParaRPr lang="en-GB" sz="3200" noProof="0" dirty="0"/>
          </a:p>
          <a:p>
            <a:pPr>
              <a:lnSpc>
                <a:spcPct val="150000"/>
              </a:lnSpc>
              <a:defRPr/>
            </a:pPr>
            <a:r>
              <a:rPr lang="en-GB" sz="3200" dirty="0"/>
              <a:t>Court of Justice of the European Union („Luxembourg”)</a:t>
            </a:r>
          </a:p>
          <a:p>
            <a:pPr>
              <a:lnSpc>
                <a:spcPct val="150000"/>
              </a:lnSpc>
              <a:defRPr/>
            </a:pPr>
            <a:r>
              <a:rPr lang="en-GB" sz="3200" noProof="0" dirty="0"/>
              <a:t>Domestic courts</a:t>
            </a:r>
          </a:p>
          <a:p>
            <a:pPr>
              <a:lnSpc>
                <a:spcPct val="150000"/>
              </a:lnSpc>
              <a:defRPr/>
            </a:pPr>
            <a:endParaRPr lang="en-GB" sz="3200" noProof="0" dirty="0"/>
          </a:p>
        </p:txBody>
      </p:sp>
    </p:spTree>
    <p:extLst>
      <p:ext uri="{BB962C8B-B14F-4D97-AF65-F5344CB8AC3E}">
        <p14:creationId xmlns:p14="http://schemas.microsoft.com/office/powerpoint/2010/main" val="1048970712"/>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67544" y="0"/>
            <a:ext cx="8229600" cy="439718"/>
          </a:xfrm>
        </p:spPr>
        <p:txBody>
          <a:bodyPr/>
          <a:lstStyle/>
          <a:p>
            <a:r>
              <a:rPr lang="en-GB" dirty="0"/>
              <a:t>Key questions</a:t>
            </a:r>
          </a:p>
        </p:txBody>
      </p:sp>
      <p:sp>
        <p:nvSpPr>
          <p:cNvPr id="3" name="Tartalom helye 2"/>
          <p:cNvSpPr>
            <a:spLocks noGrp="1"/>
          </p:cNvSpPr>
          <p:nvPr>
            <p:ph idx="1"/>
          </p:nvPr>
        </p:nvSpPr>
        <p:spPr>
          <a:xfrm>
            <a:off x="107504" y="548680"/>
            <a:ext cx="8928992" cy="6264696"/>
          </a:xfrm>
        </p:spPr>
        <p:txBody>
          <a:bodyPr>
            <a:noAutofit/>
          </a:bodyPr>
          <a:lstStyle/>
          <a:p>
            <a:pPr marL="457200" indent="-457200">
              <a:buFont typeface="+mj-lt"/>
              <a:buAutoNum type="arabicPeriod"/>
            </a:pPr>
            <a:r>
              <a:rPr lang="en-GB" sz="1900" dirty="0"/>
              <a:t>Who should decide if the person is a refugee?  = which is the responsible state for the asylum procedure = Dublin </a:t>
            </a:r>
          </a:p>
          <a:p>
            <a:pPr marL="457200" indent="-457200">
              <a:buFont typeface="+mj-lt"/>
              <a:buAutoNum type="arabicPeriod"/>
            </a:pPr>
            <a:r>
              <a:rPr lang="en-GB" sz="1900" dirty="0"/>
              <a:t>Can the asylum seeker be returned to a non EU member state (instead of applying Dublin) = safe third country</a:t>
            </a:r>
          </a:p>
          <a:p>
            <a:pPr marL="457200" indent="-457200">
              <a:buFont typeface="+mj-lt"/>
              <a:buAutoNum type="arabicPeriod"/>
            </a:pPr>
            <a:r>
              <a:rPr lang="en-GB" sz="1900" dirty="0"/>
              <a:t>What to do if the refugee found protection in a non-EU country (e.g. Turkey, Lebanon, Jordan), but after some time moves on = first country of asylum, „secondary movement”</a:t>
            </a:r>
          </a:p>
          <a:p>
            <a:pPr marL="457200" indent="-457200">
              <a:buFont typeface="+mj-lt"/>
              <a:buAutoNum type="arabicPeriod"/>
            </a:pPr>
            <a:r>
              <a:rPr lang="en-GB" sz="1900" dirty="0"/>
              <a:t>Does the refugee have a choice as to the country of asylum? (see also  answers to 2 and 3)</a:t>
            </a:r>
          </a:p>
          <a:p>
            <a:pPr marL="457200" indent="-457200">
              <a:buFont typeface="+mj-lt"/>
              <a:buAutoNum type="arabicPeriod"/>
            </a:pPr>
            <a:r>
              <a:rPr lang="en-GB" sz="1900" dirty="0"/>
              <a:t>Can states close their borders, claiming „too many came, the country is full” = non-refoulement</a:t>
            </a:r>
          </a:p>
          <a:p>
            <a:pPr marL="457200" indent="-457200">
              <a:buFont typeface="+mj-lt"/>
              <a:buAutoNum type="arabicPeriod"/>
            </a:pPr>
            <a:r>
              <a:rPr lang="en-GB" sz="1900" dirty="0"/>
              <a:t>Why is the temporary protection directive not applied?</a:t>
            </a:r>
          </a:p>
          <a:p>
            <a:pPr marL="457200" indent="-457200">
              <a:buFont typeface="+mj-lt"/>
              <a:buAutoNum type="arabicPeriod"/>
            </a:pPr>
            <a:r>
              <a:rPr lang="en-GB" sz="1900" dirty="0"/>
              <a:t>Are there persons, who can be excluded („terrorists”)? = exclusion grounds and procedure</a:t>
            </a:r>
          </a:p>
          <a:p>
            <a:pPr marL="457200" indent="-457200">
              <a:buFont typeface="+mj-lt"/>
              <a:buAutoNum type="arabicPeriod"/>
            </a:pPr>
            <a:r>
              <a:rPr lang="en-GB" sz="1900" dirty="0"/>
              <a:t>What solidarity is conceivable among EU member states? = relocation, hotspots, AMIF</a:t>
            </a:r>
          </a:p>
          <a:p>
            <a:pPr marL="457200" indent="-457200">
              <a:buFont typeface="+mj-lt"/>
              <a:buAutoNum type="arabicPeriod"/>
            </a:pPr>
            <a:r>
              <a:rPr lang="en-GB" sz="1900" dirty="0"/>
              <a:t>What solidarity with those state who  </a:t>
            </a:r>
            <a:r>
              <a:rPr lang="en-GB" sz="1900"/>
              <a:t>host </a:t>
            </a:r>
            <a:r>
              <a:rPr lang="hu-HU" sz="1900"/>
              <a:t> or are transit countries for </a:t>
            </a:r>
            <a:r>
              <a:rPr lang="en-GB" sz="1900"/>
              <a:t>most refugees</a:t>
            </a:r>
            <a:r>
              <a:rPr lang="hu-HU" sz="1900"/>
              <a:t>?</a:t>
            </a:r>
            <a:r>
              <a:rPr lang="en-GB" sz="1900"/>
              <a:t> (</a:t>
            </a:r>
            <a:r>
              <a:rPr lang="hu-HU" sz="1900"/>
              <a:t>Statement with Turkey, </a:t>
            </a:r>
            <a:r>
              <a:rPr lang="en-GB" sz="1900"/>
              <a:t>Resettlement,</a:t>
            </a:r>
            <a:r>
              <a:rPr lang="hu-HU" sz="1900"/>
              <a:t> </a:t>
            </a:r>
            <a:r>
              <a:rPr lang="en-GB" sz="1900"/>
              <a:t>EU </a:t>
            </a:r>
            <a:r>
              <a:rPr lang="en-GB" sz="1900" dirty="0"/>
              <a:t>Trust Fund </a:t>
            </a:r>
            <a:r>
              <a:rPr lang="en-GB" sz="1900"/>
              <a:t>for Syria</a:t>
            </a:r>
            <a:r>
              <a:rPr lang="hu-HU" sz="1900"/>
              <a:t>,</a:t>
            </a:r>
            <a:r>
              <a:rPr lang="en-GB" sz="1900"/>
              <a:t> Emergency </a:t>
            </a:r>
            <a:r>
              <a:rPr lang="en-GB" sz="1900" dirty="0"/>
              <a:t>Trust Fund for Africa)</a:t>
            </a:r>
          </a:p>
          <a:p>
            <a:pPr marL="914400" lvl="1" indent="-457200">
              <a:buFont typeface="+mj-lt"/>
              <a:buAutoNum type="arabicPeriod"/>
            </a:pPr>
            <a:endParaRPr lang="en-GB" dirty="0"/>
          </a:p>
          <a:p>
            <a:endParaRPr lang="en-GB" dirty="0"/>
          </a:p>
        </p:txBody>
      </p:sp>
      <p:sp>
        <p:nvSpPr>
          <p:cNvPr id="4" name="Dátum helye 3"/>
          <p:cNvSpPr>
            <a:spLocks noGrp="1"/>
          </p:cNvSpPr>
          <p:nvPr>
            <p:ph type="dt" sz="half" idx="2"/>
          </p:nvPr>
        </p:nvSpPr>
        <p:spPr/>
        <p:txBody>
          <a:bodyPr/>
          <a:lstStyle/>
          <a:p>
            <a:pPr>
              <a:defRPr/>
            </a:pPr>
            <a:r>
              <a:rPr lang="hu-HU"/>
              <a:t>Presentation by Boldizsár Nagy</a:t>
            </a:r>
            <a:endParaRPr lang="en-GB"/>
          </a:p>
        </p:txBody>
      </p:sp>
    </p:spTree>
    <p:extLst>
      <p:ext uri="{BB962C8B-B14F-4D97-AF65-F5344CB8AC3E}">
        <p14:creationId xmlns:p14="http://schemas.microsoft.com/office/powerpoint/2010/main" val="11420007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899592" y="476672"/>
            <a:ext cx="7488832" cy="3456384"/>
          </a:xfrm>
        </p:spPr>
        <p:txBody>
          <a:bodyPr>
            <a:normAutofit fontScale="90000"/>
          </a:bodyPr>
          <a:lstStyle/>
          <a:p>
            <a:pPr>
              <a:lnSpc>
                <a:spcPct val="150000"/>
              </a:lnSpc>
            </a:pPr>
            <a:r>
              <a:rPr lang="en-GB" sz="3600" b="0" noProof="0" dirty="0"/>
              <a:t>1. </a:t>
            </a:r>
            <a:r>
              <a:rPr lang="en-GB" sz="3600" b="0" dirty="0"/>
              <a:t>WHO SHOULD DECIDE WHETHER THE PERSON IS A REFUGEE? WHICH IS THE RESPONSIBLE  STATE FOR THE ASYLUM PROCEDURE?  =</a:t>
            </a:r>
            <a:br>
              <a:rPr lang="en-GB" sz="3600" b="0" dirty="0"/>
            </a:br>
            <a:r>
              <a:rPr lang="en-GB" sz="3600" b="0" noProof="0" dirty="0"/>
              <a:t>THE DUBLIN SYSTEM</a:t>
            </a:r>
          </a:p>
        </p:txBody>
      </p:sp>
    </p:spTree>
    <p:extLst>
      <p:ext uri="{BB962C8B-B14F-4D97-AF65-F5344CB8AC3E}">
        <p14:creationId xmlns:p14="http://schemas.microsoft.com/office/powerpoint/2010/main" val="3360159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093DCA38-0139-4263-B1FD-AE518369626D}"/>
              </a:ext>
            </a:extLst>
          </p:cNvPr>
          <p:cNvSpPr>
            <a:spLocks noGrp="1"/>
          </p:cNvSpPr>
          <p:nvPr>
            <p:ph type="title"/>
          </p:nvPr>
        </p:nvSpPr>
        <p:spPr>
          <a:xfrm>
            <a:off x="395535" y="116632"/>
            <a:ext cx="1819011" cy="2448272"/>
          </a:xfrm>
        </p:spPr>
        <p:txBody>
          <a:bodyPr/>
          <a:lstStyle/>
          <a:p>
            <a:r>
              <a:rPr lang="hu-HU" sz="2400" b="0">
                <a:effectLst/>
                <a:latin typeface="+mj-lt"/>
              </a:rPr>
              <a:t>Foreign born population in the EU 28</a:t>
            </a:r>
            <a:endParaRPr lang="en-GB" sz="2400" b="0">
              <a:effectLst/>
              <a:latin typeface="+mj-lt"/>
            </a:endParaRPr>
          </a:p>
        </p:txBody>
      </p:sp>
      <p:sp>
        <p:nvSpPr>
          <p:cNvPr id="3" name="Dátum helye 2">
            <a:extLst>
              <a:ext uri="{FF2B5EF4-FFF2-40B4-BE49-F238E27FC236}">
                <a16:creationId xmlns:a16="http://schemas.microsoft.com/office/drawing/2014/main" xmlns="" id="{2985B8F7-2299-4601-A46C-7FE4D341E5EF}"/>
              </a:ext>
            </a:extLst>
          </p:cNvPr>
          <p:cNvSpPr>
            <a:spLocks noGrp="1"/>
          </p:cNvSpPr>
          <p:nvPr>
            <p:ph type="dt" sz="half" idx="2"/>
          </p:nvPr>
        </p:nvSpPr>
        <p:spPr>
          <a:xfrm>
            <a:off x="1" y="6572272"/>
            <a:ext cx="2214546" cy="285727"/>
          </a:xfrm>
        </p:spPr>
        <p:txBody>
          <a:bodyPr/>
          <a:lstStyle/>
          <a:p>
            <a:pPr>
              <a:defRPr/>
            </a:pPr>
            <a:r>
              <a:rPr lang="hu-HU"/>
              <a:t>Presentation by Boldizsár Nagy</a:t>
            </a:r>
            <a:endParaRPr lang="en-GB"/>
          </a:p>
        </p:txBody>
      </p:sp>
      <p:pic>
        <p:nvPicPr>
          <p:cNvPr id="4" name="Kép 3">
            <a:extLst>
              <a:ext uri="{FF2B5EF4-FFF2-40B4-BE49-F238E27FC236}">
                <a16:creationId xmlns:a16="http://schemas.microsoft.com/office/drawing/2014/main" xmlns="" id="{DD3EB5EC-FBCA-4122-9741-89C84618A81F}"/>
              </a:ext>
            </a:extLst>
          </p:cNvPr>
          <p:cNvPicPr>
            <a:picLocks noChangeAspect="1"/>
          </p:cNvPicPr>
          <p:nvPr/>
        </p:nvPicPr>
        <p:blipFill>
          <a:blip r:embed="rId2"/>
          <a:stretch>
            <a:fillRect/>
          </a:stretch>
        </p:blipFill>
        <p:spPr>
          <a:xfrm>
            <a:off x="2339752" y="116631"/>
            <a:ext cx="6975351" cy="6624737"/>
          </a:xfrm>
          <a:prstGeom prst="rect">
            <a:avLst/>
          </a:prstGeom>
        </p:spPr>
      </p:pic>
      <p:sp>
        <p:nvSpPr>
          <p:cNvPr id="9" name="Szövegdoboz 8">
            <a:extLst>
              <a:ext uri="{FF2B5EF4-FFF2-40B4-BE49-F238E27FC236}">
                <a16:creationId xmlns:a16="http://schemas.microsoft.com/office/drawing/2014/main" xmlns="" id="{2B34C403-BEA2-452C-83F5-84548F1326E7}"/>
              </a:ext>
            </a:extLst>
          </p:cNvPr>
          <p:cNvSpPr txBox="1"/>
          <p:nvPr/>
        </p:nvSpPr>
        <p:spPr>
          <a:xfrm>
            <a:off x="1043608" y="5495054"/>
            <a:ext cx="1152128" cy="1077218"/>
          </a:xfrm>
          <a:prstGeom prst="rect">
            <a:avLst/>
          </a:prstGeom>
          <a:noFill/>
        </p:spPr>
        <p:txBody>
          <a:bodyPr wrap="square" rtlCol="0">
            <a:spAutoFit/>
          </a:bodyPr>
          <a:lstStyle/>
          <a:p>
            <a:r>
              <a:rPr lang="hu-HU" sz="800"/>
              <a:t>Source: Eurostat:</a:t>
            </a:r>
            <a:r>
              <a:rPr lang="en-US" sz="800"/>
              <a:t>Population on 1 January by age, sex and broad group of country of birth [migr_pop4ctb]</a:t>
            </a:r>
          </a:p>
          <a:p>
            <a:r>
              <a:rPr lang="en-US" sz="800"/>
              <a:t>Last update: 28-06-2018</a:t>
            </a:r>
            <a:r>
              <a:rPr lang="hu-HU" sz="800"/>
              <a:t> (20180702)</a:t>
            </a:r>
            <a:endParaRPr lang="en-GB" sz="800"/>
          </a:p>
        </p:txBody>
      </p:sp>
      <p:sp>
        <p:nvSpPr>
          <p:cNvPr id="10" name="Szövegdoboz 9">
            <a:extLst>
              <a:ext uri="{FF2B5EF4-FFF2-40B4-BE49-F238E27FC236}">
                <a16:creationId xmlns:a16="http://schemas.microsoft.com/office/drawing/2014/main" xmlns="" id="{2AD1B716-F60A-4FDF-8F6F-519F8B749E7F}"/>
              </a:ext>
            </a:extLst>
          </p:cNvPr>
          <p:cNvSpPr txBox="1"/>
          <p:nvPr/>
        </p:nvSpPr>
        <p:spPr>
          <a:xfrm>
            <a:off x="1043608" y="4077072"/>
            <a:ext cx="1263487" cy="338554"/>
          </a:xfrm>
          <a:prstGeom prst="rect">
            <a:avLst/>
          </a:prstGeom>
          <a:noFill/>
        </p:spPr>
        <p:txBody>
          <a:bodyPr wrap="none" rtlCol="0">
            <a:spAutoFit/>
          </a:bodyPr>
          <a:lstStyle/>
          <a:p>
            <a:r>
              <a:rPr lang="hu-HU" sz="800"/>
              <a:t>B = break in time series</a:t>
            </a:r>
          </a:p>
          <a:p>
            <a:r>
              <a:rPr lang="hu-HU" sz="800"/>
              <a:t>P =  provisional</a:t>
            </a:r>
            <a:endParaRPr lang="en-GB" sz="800"/>
          </a:p>
        </p:txBody>
      </p:sp>
    </p:spTree>
    <p:extLst>
      <p:ext uri="{BB962C8B-B14F-4D97-AF65-F5344CB8AC3E}">
        <p14:creationId xmlns:p14="http://schemas.microsoft.com/office/powerpoint/2010/main" val="8927055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3"/>
          <p:cNvSpPr>
            <a:spLocks noGrp="1" noChangeArrowheads="1"/>
          </p:cNvSpPr>
          <p:nvPr>
            <p:ph sz="half" idx="1"/>
          </p:nvPr>
        </p:nvSpPr>
        <p:spPr>
          <a:xfrm>
            <a:off x="685800" y="838200"/>
            <a:ext cx="7702550" cy="5662613"/>
          </a:xfrm>
          <a:solidFill>
            <a:schemeClr val="bg1">
              <a:lumMod val="95000"/>
              <a:alpha val="21000"/>
            </a:schemeClr>
          </a:solidFill>
        </p:spPr>
        <p:txBody>
          <a:bodyPr/>
          <a:lstStyle/>
          <a:p>
            <a:pPr algn="ctr" eaLnBrk="1" hangingPunct="1">
              <a:buFontTx/>
              <a:buNone/>
            </a:pPr>
            <a:endParaRPr lang="en-GB" sz="2400" noProof="0" dirty="0"/>
          </a:p>
          <a:p>
            <a:pPr eaLnBrk="1" hangingPunct="1"/>
            <a:r>
              <a:rPr lang="en-GB" noProof="0" dirty="0"/>
              <a:t>Every asylum seeker </a:t>
            </a:r>
            <a:r>
              <a:rPr lang="en-GB" noProof="0" dirty="0">
                <a:solidFill>
                  <a:srgbClr val="C00000"/>
                </a:solidFill>
              </a:rPr>
              <a:t>should gain access </a:t>
            </a:r>
            <a:r>
              <a:rPr lang="en-GB" noProof="0" dirty="0"/>
              <a:t>to the procedure. There must be a MS to determine the case</a:t>
            </a:r>
            <a:br>
              <a:rPr lang="en-GB" noProof="0" dirty="0"/>
            </a:br>
            <a:endParaRPr lang="en-GB" noProof="0" dirty="0"/>
          </a:p>
          <a:p>
            <a:pPr eaLnBrk="1" hangingPunct="1"/>
            <a:r>
              <a:rPr lang="en-GB" noProof="0" dirty="0">
                <a:solidFill>
                  <a:srgbClr val="C00000"/>
                </a:solidFill>
              </a:rPr>
              <a:t>Only one procedure should be conducted </a:t>
            </a:r>
            <a:r>
              <a:rPr lang="en-GB" noProof="0" dirty="0"/>
              <a:t>within the Union. </a:t>
            </a:r>
            <a:r>
              <a:rPr lang="en-GB" noProof="0" dirty="0">
                <a:solidFill>
                  <a:srgbClr val="C00000"/>
                </a:solidFill>
              </a:rPr>
              <a:t>A decision </a:t>
            </a:r>
            <a:r>
              <a:rPr lang="en-GB" noProof="0" dirty="0"/>
              <a:t>by any MS be taken as if </a:t>
            </a:r>
            <a:r>
              <a:rPr lang="en-GB" noProof="0" dirty="0">
                <a:solidFill>
                  <a:srgbClr val="C00000"/>
                </a:solidFill>
              </a:rPr>
              <a:t>in the name of others  </a:t>
            </a:r>
            <a:r>
              <a:rPr lang="en-GB" noProof="0" dirty="0"/>
              <a:t>= no parallel or subsequent application should take place</a:t>
            </a:r>
          </a:p>
        </p:txBody>
      </p:sp>
      <p:sp>
        <p:nvSpPr>
          <p:cNvPr id="50178" name="Rectangle 2"/>
          <p:cNvSpPr>
            <a:spLocks noGrp="1" noChangeArrowheads="1"/>
          </p:cNvSpPr>
          <p:nvPr>
            <p:ph type="title"/>
          </p:nvPr>
        </p:nvSpPr>
        <p:spPr>
          <a:solidFill>
            <a:schemeClr val="bg1">
              <a:lumMod val="95000"/>
            </a:schemeClr>
          </a:solidFill>
        </p:spPr>
        <p:txBody>
          <a:bodyPr>
            <a:noAutofit/>
          </a:bodyPr>
          <a:lstStyle/>
          <a:p>
            <a:pPr eaLnBrk="1" hangingPunct="1">
              <a:defRPr/>
            </a:pPr>
            <a:r>
              <a:rPr lang="en-GB" sz="2800" noProof="0" dirty="0">
                <a:solidFill>
                  <a:srgbClr val="701E0E"/>
                </a:solidFill>
                <a:effectLst/>
                <a:latin typeface="+mn-lt"/>
              </a:rPr>
              <a:t>PURPOSE AND PHILOSOPHY OF DUBLIN</a:t>
            </a:r>
          </a:p>
        </p:txBody>
      </p:sp>
    </p:spTree>
    <p:extLst>
      <p:ext uri="{BB962C8B-B14F-4D97-AF65-F5344CB8AC3E}">
        <p14:creationId xmlns:p14="http://schemas.microsoft.com/office/powerpoint/2010/main" val="66926921"/>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251520" y="260648"/>
            <a:ext cx="8610600" cy="1196752"/>
          </a:xfrm>
        </p:spPr>
        <p:txBody>
          <a:bodyPr/>
          <a:lstStyle/>
          <a:p>
            <a:pPr eaLnBrk="1" hangingPunct="1">
              <a:defRPr/>
            </a:pPr>
            <a:r>
              <a:rPr lang="en-GB" sz="2000" noProof="0" dirty="0"/>
              <a:t>The philosophy of Dublin: </a:t>
            </a:r>
            <a:br>
              <a:rPr lang="en-GB" sz="2000" noProof="0" dirty="0"/>
            </a:br>
            <a:r>
              <a:rPr lang="en-GB" sz="2000" noProof="0" dirty="0"/>
              <a:t>under what conditions is taking charge by another state –without investigation of the merits in the first state fair</a:t>
            </a:r>
          </a:p>
        </p:txBody>
      </p:sp>
      <p:sp>
        <p:nvSpPr>
          <p:cNvPr id="599043" name="Rectangle 3"/>
          <p:cNvSpPr>
            <a:spLocks noGrp="1" noChangeArrowheads="1"/>
          </p:cNvSpPr>
          <p:nvPr>
            <p:ph idx="1"/>
          </p:nvPr>
        </p:nvSpPr>
        <p:spPr>
          <a:xfrm>
            <a:off x="539552" y="1700808"/>
            <a:ext cx="7772400" cy="4679925"/>
          </a:xfrm>
        </p:spPr>
        <p:txBody>
          <a:bodyPr>
            <a:normAutofit lnSpcReduction="10000"/>
          </a:bodyPr>
          <a:lstStyle/>
          <a:p>
            <a:pPr lvl="1" algn="ctr" eaLnBrk="1" hangingPunct="1">
              <a:buNone/>
            </a:pPr>
            <a:r>
              <a:rPr lang="en-GB" sz="2800" noProof="0" dirty="0">
                <a:solidFill>
                  <a:srgbClr val="C00000"/>
                </a:solidFill>
              </a:rPr>
              <a:t>Fairness preconditions</a:t>
            </a:r>
          </a:p>
          <a:p>
            <a:pPr lvl="1" eaLnBrk="1" hangingPunct="1"/>
            <a:r>
              <a:rPr lang="en-GB" sz="2800" noProof="0" dirty="0"/>
              <a:t>If the </a:t>
            </a:r>
            <a:r>
              <a:rPr lang="en-GB" sz="2800" noProof="0" dirty="0">
                <a:solidFill>
                  <a:srgbClr val="C00000"/>
                </a:solidFill>
              </a:rPr>
              <a:t>substantive law </a:t>
            </a:r>
            <a:r>
              <a:rPr lang="en-GB" sz="2800" noProof="0" dirty="0"/>
              <a:t>(the refugee definition) is identical</a:t>
            </a:r>
            <a:br>
              <a:rPr lang="en-GB" sz="2800" noProof="0" dirty="0"/>
            </a:br>
            <a:endParaRPr lang="en-GB" sz="2800" noProof="0" dirty="0"/>
          </a:p>
          <a:p>
            <a:pPr lvl="1" eaLnBrk="1" hangingPunct="1"/>
            <a:r>
              <a:rPr lang="en-GB" sz="2800" noProof="0" dirty="0"/>
              <a:t>If </a:t>
            </a:r>
            <a:r>
              <a:rPr lang="en-GB" sz="2800" noProof="0" dirty="0">
                <a:solidFill>
                  <a:srgbClr val="C00000"/>
                </a:solidFill>
              </a:rPr>
              <a:t>procedural rules </a:t>
            </a:r>
            <a:r>
              <a:rPr lang="en-GB" sz="2800" noProof="0" dirty="0"/>
              <a:t>guarantee equal level of protection at least in terms of </a:t>
            </a:r>
          </a:p>
          <a:p>
            <a:pPr lvl="2" eaLnBrk="1" hangingPunct="1"/>
            <a:r>
              <a:rPr lang="en-GB" sz="2800" noProof="0" dirty="0"/>
              <a:t>- legal remedies (</a:t>
            </a:r>
            <a:r>
              <a:rPr lang="en-GB" sz="2800" noProof="0" dirty="0">
                <a:solidFill>
                  <a:srgbClr val="C00000"/>
                </a:solidFill>
              </a:rPr>
              <a:t>appeals</a:t>
            </a:r>
            <a:r>
              <a:rPr lang="en-GB" sz="2800" noProof="0" dirty="0"/>
              <a:t>) </a:t>
            </a:r>
          </a:p>
          <a:p>
            <a:pPr lvl="2" eaLnBrk="1" hangingPunct="1"/>
            <a:r>
              <a:rPr lang="en-GB" sz="2800" noProof="0" dirty="0"/>
              <a:t>- access to </a:t>
            </a:r>
            <a:r>
              <a:rPr lang="en-GB" sz="2800" noProof="0" dirty="0">
                <a:solidFill>
                  <a:srgbClr val="C00000"/>
                </a:solidFill>
              </a:rPr>
              <a:t>legal representation</a:t>
            </a:r>
          </a:p>
          <a:p>
            <a:pPr lvl="2" eaLnBrk="1" hangingPunct="1"/>
            <a:r>
              <a:rPr lang="en-GB" sz="2800" dirty="0">
                <a:solidFill>
                  <a:srgbClr val="C00000"/>
                </a:solidFill>
              </a:rPr>
              <a:t>- r</a:t>
            </a:r>
            <a:r>
              <a:rPr lang="en-GB" sz="2800" noProof="0" dirty="0">
                <a:solidFill>
                  <a:srgbClr val="C00000"/>
                </a:solidFill>
              </a:rPr>
              <a:t>eception  conditions </a:t>
            </a:r>
            <a:r>
              <a:rPr lang="en-GB" sz="2800" noProof="0" dirty="0"/>
              <a:t>(support) during the procedure (detention, e.g.!)</a:t>
            </a:r>
          </a:p>
        </p:txBody>
      </p:sp>
    </p:spTree>
    <p:extLst>
      <p:ext uri="{BB962C8B-B14F-4D97-AF65-F5344CB8AC3E}">
        <p14:creationId xmlns:p14="http://schemas.microsoft.com/office/powerpoint/2010/main" val="18699631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99043">
                                            <p:txEl>
                                              <p:pRg st="1" end="1"/>
                                            </p:txEl>
                                          </p:spTgt>
                                        </p:tgtEl>
                                        <p:attrNameLst>
                                          <p:attrName>style.visibility</p:attrName>
                                        </p:attrNameLst>
                                      </p:cBhvr>
                                      <p:to>
                                        <p:strVal val="visible"/>
                                      </p:to>
                                    </p:set>
                                    <p:anim calcmode="lin" valueType="num">
                                      <p:cBhvr additive="base">
                                        <p:cTn id="7" dur="500" fill="hold"/>
                                        <p:tgtEl>
                                          <p:spTgt spid="59904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990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99043">
                                            <p:txEl>
                                              <p:pRg st="0" end="0"/>
                                            </p:txEl>
                                          </p:spTgt>
                                        </p:tgtEl>
                                        <p:attrNameLst>
                                          <p:attrName>style.visibility</p:attrName>
                                        </p:attrNameLst>
                                      </p:cBhvr>
                                      <p:to>
                                        <p:strVal val="visible"/>
                                      </p:to>
                                    </p:set>
                                    <p:anim calcmode="lin" valueType="num">
                                      <p:cBhvr additive="base">
                                        <p:cTn id="13" dur="500" fill="hold"/>
                                        <p:tgtEl>
                                          <p:spTgt spid="59904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990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99043">
                                            <p:txEl>
                                              <p:pRg st="2" end="2"/>
                                            </p:txEl>
                                          </p:spTgt>
                                        </p:tgtEl>
                                        <p:attrNameLst>
                                          <p:attrName>style.visibility</p:attrName>
                                        </p:attrNameLst>
                                      </p:cBhvr>
                                      <p:to>
                                        <p:strVal val="visible"/>
                                      </p:to>
                                    </p:set>
                                    <p:anim calcmode="lin" valueType="num">
                                      <p:cBhvr additive="base">
                                        <p:cTn id="19" dur="1000" fill="hold"/>
                                        <p:tgtEl>
                                          <p:spTgt spid="599043">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59904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599043">
                                            <p:txEl>
                                              <p:pRg st="3" end="3"/>
                                            </p:txEl>
                                          </p:spTgt>
                                        </p:tgtEl>
                                        <p:attrNameLst>
                                          <p:attrName>style.visibility</p:attrName>
                                        </p:attrNameLst>
                                      </p:cBhvr>
                                      <p:to>
                                        <p:strVal val="visible"/>
                                      </p:to>
                                    </p:set>
                                    <p:anim calcmode="lin" valueType="num">
                                      <p:cBhvr additive="base">
                                        <p:cTn id="25" dur="1000" fill="hold"/>
                                        <p:tgtEl>
                                          <p:spTgt spid="599043">
                                            <p:txEl>
                                              <p:pRg st="3" end="3"/>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59904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599043">
                                            <p:txEl>
                                              <p:pRg st="4" end="4"/>
                                            </p:txEl>
                                          </p:spTgt>
                                        </p:tgtEl>
                                        <p:attrNameLst>
                                          <p:attrName>style.visibility</p:attrName>
                                        </p:attrNameLst>
                                      </p:cBhvr>
                                      <p:to>
                                        <p:strVal val="visible"/>
                                      </p:to>
                                    </p:set>
                                    <p:anim calcmode="lin" valueType="num">
                                      <p:cBhvr additive="base">
                                        <p:cTn id="31" dur="1000" fill="hold"/>
                                        <p:tgtEl>
                                          <p:spTgt spid="599043">
                                            <p:txEl>
                                              <p:pRg st="4" end="4"/>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59904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599043">
                                            <p:txEl>
                                              <p:pRg st="5" end="5"/>
                                            </p:txEl>
                                          </p:spTgt>
                                        </p:tgtEl>
                                        <p:attrNameLst>
                                          <p:attrName>style.visibility</p:attrName>
                                        </p:attrNameLst>
                                      </p:cBhvr>
                                      <p:to>
                                        <p:strVal val="visible"/>
                                      </p:to>
                                    </p:set>
                                    <p:anim calcmode="lin" valueType="num">
                                      <p:cBhvr additive="base">
                                        <p:cTn id="37" dur="1000" fill="hold"/>
                                        <p:tgtEl>
                                          <p:spTgt spid="599043">
                                            <p:txEl>
                                              <p:pRg st="5" end="5"/>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59904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7200" y="0"/>
            <a:ext cx="8229600" cy="692695"/>
          </a:xfrm>
        </p:spPr>
        <p:txBody>
          <a:bodyPr/>
          <a:lstStyle/>
          <a:p>
            <a:pPr eaLnBrk="1" hangingPunct="1">
              <a:defRPr/>
            </a:pPr>
            <a:r>
              <a:rPr lang="en-GB" sz="1800" dirty="0"/>
              <a:t>Regulation 604/2013/EU (Dublin III) criteria 8 – 15. §  (simplified)</a:t>
            </a:r>
            <a:endParaRPr lang="en-GB" sz="1800" noProof="0" dirty="0"/>
          </a:p>
        </p:txBody>
      </p:sp>
      <p:sp>
        <p:nvSpPr>
          <p:cNvPr id="66562" name="Rectangle 3"/>
          <p:cNvSpPr>
            <a:spLocks noGrp="1" noChangeArrowheads="1"/>
          </p:cNvSpPr>
          <p:nvPr>
            <p:ph idx="1"/>
          </p:nvPr>
        </p:nvSpPr>
        <p:spPr>
          <a:xfrm>
            <a:off x="899592" y="1196752"/>
            <a:ext cx="7344816" cy="5256584"/>
          </a:xfrm>
        </p:spPr>
        <p:txBody>
          <a:bodyPr>
            <a:normAutofit/>
          </a:bodyPr>
          <a:lstStyle/>
          <a:p>
            <a:pPr algn="ctr" eaLnBrk="1" hangingPunct="1">
              <a:buFont typeface="Arial" charset="0"/>
              <a:buNone/>
            </a:pPr>
            <a:r>
              <a:rPr lang="en-GB" sz="2800" dirty="0"/>
              <a:t>„Coupling principles” = criteria identifying the responsible state (simplified list)</a:t>
            </a:r>
          </a:p>
          <a:p>
            <a:pPr eaLnBrk="1" hangingPunct="1">
              <a:buFont typeface="Arial" charset="0"/>
              <a:buNone/>
            </a:pPr>
            <a:endParaRPr lang="en-GB" sz="2800" noProof="0" dirty="0"/>
          </a:p>
          <a:p>
            <a:pPr marL="514350" indent="-514350" eaLnBrk="1" hangingPunct="1">
              <a:buFont typeface="Arial" charset="0"/>
              <a:buAutoNum type="arabicPeriod"/>
            </a:pPr>
            <a:r>
              <a:rPr lang="en-GB" sz="2800" dirty="0"/>
              <a:t>Family (narrowly defined)</a:t>
            </a:r>
          </a:p>
          <a:p>
            <a:pPr marL="514350" indent="-514350" eaLnBrk="1" hangingPunct="1">
              <a:buFont typeface="Arial" charset="0"/>
              <a:buAutoNum type="arabicPeriod"/>
            </a:pPr>
            <a:endParaRPr lang="en-GB" sz="2800" noProof="0" dirty="0"/>
          </a:p>
          <a:p>
            <a:pPr marL="514350" indent="-514350" eaLnBrk="1" hangingPunct="1">
              <a:buFont typeface="Arial" charset="0"/>
              <a:buAutoNum type="arabicPeriod"/>
            </a:pPr>
            <a:r>
              <a:rPr lang="en-GB" sz="2800" dirty="0"/>
              <a:t>Visa or residence permit</a:t>
            </a:r>
          </a:p>
          <a:p>
            <a:pPr marL="514350" indent="-514350" eaLnBrk="1" hangingPunct="1">
              <a:buFont typeface="Arial" charset="0"/>
              <a:buAutoNum type="arabicPeriod"/>
            </a:pPr>
            <a:endParaRPr lang="en-GB" sz="2800" noProof="0" dirty="0"/>
          </a:p>
          <a:p>
            <a:pPr marL="514350" indent="-514350" eaLnBrk="1" hangingPunct="1">
              <a:buFont typeface="Arial" charset="0"/>
              <a:buAutoNum type="arabicPeriod"/>
            </a:pPr>
            <a:r>
              <a:rPr lang="en-GB" sz="2800" dirty="0"/>
              <a:t>External border crossed in irregular fashion</a:t>
            </a:r>
          </a:p>
          <a:p>
            <a:pPr marL="514350" indent="-514350" eaLnBrk="1" hangingPunct="1">
              <a:buFont typeface="Arial" charset="0"/>
              <a:buAutoNum type="arabicPeriod"/>
            </a:pPr>
            <a:endParaRPr lang="en-GB" sz="2800" noProof="0" dirty="0"/>
          </a:p>
          <a:p>
            <a:pPr marL="514350" indent="-514350" eaLnBrk="1" hangingPunct="1">
              <a:buFont typeface="Arial" charset="0"/>
              <a:buAutoNum type="arabicPeriod"/>
            </a:pPr>
            <a:r>
              <a:rPr lang="en-GB" sz="2800" dirty="0"/>
              <a:t>Place of submission</a:t>
            </a:r>
            <a:endParaRPr lang="en-GB" sz="2800" noProof="0" dirty="0"/>
          </a:p>
        </p:txBody>
      </p:sp>
    </p:spTree>
    <p:extLst>
      <p:ext uri="{BB962C8B-B14F-4D97-AF65-F5344CB8AC3E}">
        <p14:creationId xmlns:p14="http://schemas.microsoft.com/office/powerpoint/2010/main" val="167916231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GB" dirty="0"/>
              <a:t>Burden shifting</a:t>
            </a:r>
          </a:p>
        </p:txBody>
      </p:sp>
      <p:sp>
        <p:nvSpPr>
          <p:cNvPr id="4" name="Dátum helye 3"/>
          <p:cNvSpPr>
            <a:spLocks noGrp="1"/>
          </p:cNvSpPr>
          <p:nvPr>
            <p:ph type="dt" sz="half" idx="2"/>
          </p:nvPr>
        </p:nvSpPr>
        <p:spPr/>
        <p:txBody>
          <a:bodyPr/>
          <a:lstStyle/>
          <a:p>
            <a:pPr>
              <a:defRPr/>
            </a:pPr>
            <a:r>
              <a:rPr lang="hu-HU"/>
              <a:t>Presentation by Boldizsár Nagy</a:t>
            </a:r>
            <a:endParaRPr lang="en-GB"/>
          </a:p>
        </p:txBody>
      </p:sp>
      <p:sp>
        <p:nvSpPr>
          <p:cNvPr id="5" name="Szövegdoboz 4"/>
          <p:cNvSpPr txBox="1"/>
          <p:nvPr/>
        </p:nvSpPr>
        <p:spPr>
          <a:xfrm>
            <a:off x="755576" y="2132856"/>
            <a:ext cx="7632700" cy="2800767"/>
          </a:xfrm>
          <a:prstGeom prst="rect">
            <a:avLst/>
          </a:prstGeom>
          <a:solidFill>
            <a:schemeClr val="bg2">
              <a:lumMod val="90000"/>
              <a:alpha val="49000"/>
            </a:schemeClr>
          </a:solidFill>
          <a:ln>
            <a:solidFill>
              <a:srgbClr val="C00000"/>
            </a:solidFill>
          </a:ln>
        </p:spPr>
        <p:txBody>
          <a:bodyPr>
            <a:spAutoFit/>
          </a:bodyPr>
          <a:lstStyle/>
          <a:p>
            <a:pPr algn="ctr">
              <a:defRPr/>
            </a:pPr>
            <a:r>
              <a:rPr lang="hu-HU" sz="8800" b="1" dirty="0">
                <a:solidFill>
                  <a:srgbClr val="701E0E"/>
                </a:solidFill>
                <a:effectLst>
                  <a:outerShdw blurRad="38100" dist="38100" dir="2700000" algn="tl">
                    <a:srgbClr val="000000">
                      <a:alpha val="43137"/>
                    </a:srgbClr>
                  </a:outerShdw>
                </a:effectLst>
                <a:cs typeface="Arial" pitchFamily="34" charset="0"/>
              </a:rPr>
              <a:t>NOT BURDEN SHARING !</a:t>
            </a:r>
          </a:p>
        </p:txBody>
      </p:sp>
    </p:spTree>
    <p:extLst>
      <p:ext uri="{BB962C8B-B14F-4D97-AF65-F5344CB8AC3E}">
        <p14:creationId xmlns:p14="http://schemas.microsoft.com/office/powerpoint/2010/main" val="141271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GB" dirty="0"/>
              <a:t>Dublin</a:t>
            </a:r>
          </a:p>
        </p:txBody>
      </p:sp>
      <p:sp>
        <p:nvSpPr>
          <p:cNvPr id="3" name="Tartalom helye 2"/>
          <p:cNvSpPr>
            <a:spLocks noGrp="1"/>
          </p:cNvSpPr>
          <p:nvPr>
            <p:ph idx="1"/>
          </p:nvPr>
        </p:nvSpPr>
        <p:spPr/>
        <p:txBody>
          <a:bodyPr/>
          <a:lstStyle/>
          <a:p>
            <a:pPr>
              <a:lnSpc>
                <a:spcPct val="150000"/>
              </a:lnSpc>
            </a:pPr>
            <a:r>
              <a:rPr lang="en-GB" dirty="0">
                <a:solidFill>
                  <a:srgbClr val="C00000"/>
                </a:solidFill>
              </a:rPr>
              <a:t>Taking charge</a:t>
            </a:r>
            <a:r>
              <a:rPr lang="en-GB" dirty="0"/>
              <a:t>: no application in the responsible state </a:t>
            </a:r>
          </a:p>
          <a:p>
            <a:pPr>
              <a:lnSpc>
                <a:spcPct val="150000"/>
              </a:lnSpc>
            </a:pPr>
            <a:r>
              <a:rPr lang="en-GB" dirty="0">
                <a:solidFill>
                  <a:srgbClr val="C00000"/>
                </a:solidFill>
              </a:rPr>
              <a:t>Taking back</a:t>
            </a:r>
            <a:r>
              <a:rPr lang="en-GB" dirty="0"/>
              <a:t>: departure after application</a:t>
            </a:r>
          </a:p>
          <a:p>
            <a:pPr>
              <a:lnSpc>
                <a:spcPct val="150000"/>
              </a:lnSpc>
            </a:pPr>
            <a:endParaRPr lang="en-GB" dirty="0"/>
          </a:p>
          <a:p>
            <a:pPr>
              <a:lnSpc>
                <a:spcPct val="150000"/>
              </a:lnSpc>
            </a:pPr>
            <a:r>
              <a:rPr lang="en-GB" dirty="0"/>
              <a:t>	</a:t>
            </a:r>
            <a:r>
              <a:rPr lang="en-GB" dirty="0">
                <a:solidFill>
                  <a:srgbClr val="C00000"/>
                </a:solidFill>
              </a:rPr>
              <a:t>Eurodac</a:t>
            </a:r>
            <a:r>
              <a:rPr lang="en-GB" dirty="0"/>
              <a:t> not decisive, but </a:t>
            </a:r>
            <a:r>
              <a:rPr lang="en-GB" dirty="0">
                <a:solidFill>
                  <a:srgbClr val="C00000"/>
                </a:solidFill>
              </a:rPr>
              <a:t>shorter deadlines  </a:t>
            </a:r>
          </a:p>
          <a:p>
            <a:pPr>
              <a:lnSpc>
                <a:spcPct val="150000"/>
              </a:lnSpc>
            </a:pPr>
            <a:r>
              <a:rPr lang="en-GB" dirty="0"/>
              <a:t>	(2 instead of 3 months to request take charge or  			back)</a:t>
            </a:r>
          </a:p>
          <a:p>
            <a:pPr>
              <a:lnSpc>
                <a:spcPct val="150000"/>
              </a:lnSpc>
            </a:pPr>
            <a:r>
              <a:rPr lang="en-GB" dirty="0"/>
              <a:t>	</a:t>
            </a:r>
            <a:r>
              <a:rPr lang="en-GB" dirty="0">
                <a:solidFill>
                  <a:srgbClr val="C00000"/>
                </a:solidFill>
              </a:rPr>
              <a:t>No response =  acceptance </a:t>
            </a:r>
            <a:r>
              <a:rPr lang="en-GB" dirty="0"/>
              <a:t>of responsibility</a:t>
            </a:r>
          </a:p>
        </p:txBody>
      </p:sp>
      <p:sp>
        <p:nvSpPr>
          <p:cNvPr id="4" name="Dátum helye 3"/>
          <p:cNvSpPr>
            <a:spLocks noGrp="1"/>
          </p:cNvSpPr>
          <p:nvPr>
            <p:ph type="dt" sz="half" idx="2"/>
          </p:nvPr>
        </p:nvSpPr>
        <p:spPr/>
        <p:txBody>
          <a:bodyPr/>
          <a:lstStyle/>
          <a:p>
            <a:pPr>
              <a:defRPr/>
            </a:pPr>
            <a:r>
              <a:rPr lang="hu-HU"/>
              <a:t>Presentation by Boldizsár Nagy</a:t>
            </a:r>
            <a:endParaRPr lang="en-GB"/>
          </a:p>
        </p:txBody>
      </p:sp>
    </p:spTree>
    <p:extLst>
      <p:ext uri="{BB962C8B-B14F-4D97-AF65-F5344CB8AC3E}">
        <p14:creationId xmlns:p14="http://schemas.microsoft.com/office/powerpoint/2010/main" val="190374703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251520" y="908720"/>
            <a:ext cx="8640960" cy="5788758"/>
          </a:xfrm>
        </p:spPr>
        <p:txBody>
          <a:bodyPr>
            <a:normAutofit fontScale="70000" lnSpcReduction="20000"/>
          </a:bodyPr>
          <a:lstStyle/>
          <a:p>
            <a:r>
              <a:rPr lang="en-GB" sz="2900" dirty="0"/>
              <a:t> Where </a:t>
            </a:r>
            <a:r>
              <a:rPr lang="en-GB" sz="2900" dirty="0">
                <a:solidFill>
                  <a:srgbClr val="C00000"/>
                </a:solidFill>
              </a:rPr>
              <a:t>it is impossible to transfer </a:t>
            </a:r>
            <a:r>
              <a:rPr lang="en-GB" sz="2900" dirty="0"/>
              <a:t>an applicant to the responsible  Member State „</a:t>
            </a:r>
            <a:r>
              <a:rPr lang="en-GB" sz="2900" dirty="0">
                <a:solidFill>
                  <a:srgbClr val="C00000"/>
                </a:solidFill>
              </a:rPr>
              <a:t>because</a:t>
            </a:r>
            <a:r>
              <a:rPr lang="en-GB" sz="2900" dirty="0">
                <a:solidFill>
                  <a:schemeClr val="tx2">
                    <a:lumMod val="50000"/>
                  </a:schemeClr>
                </a:solidFill>
              </a:rPr>
              <a:t> there are substantial grounds for believing that</a:t>
            </a:r>
            <a:r>
              <a:rPr lang="en-GB" sz="2900" dirty="0">
                <a:solidFill>
                  <a:srgbClr val="C00000"/>
                </a:solidFill>
              </a:rPr>
              <a:t> there are systemic flaws in the asylum procedure and reception conditions</a:t>
            </a:r>
            <a:r>
              <a:rPr lang="en-GB" sz="2900" dirty="0"/>
              <a:t> for asylum applicants in that Member State </a:t>
            </a:r>
            <a:r>
              <a:rPr lang="en-GB" sz="2900" dirty="0">
                <a:solidFill>
                  <a:srgbClr val="C00000"/>
                </a:solidFill>
              </a:rPr>
              <a:t>resulting in risk of inhuman or degrading treatment”</a:t>
            </a:r>
            <a:r>
              <a:rPr lang="en-GB" sz="2900" dirty="0"/>
              <a:t> the  determining Member State  may search for another responsible state or must proceed itself.</a:t>
            </a:r>
          </a:p>
          <a:p>
            <a:pPr algn="ctr"/>
            <a:r>
              <a:rPr lang="en-GB" dirty="0"/>
              <a:t>______________________________________________________________________________</a:t>
            </a:r>
          </a:p>
          <a:p>
            <a:r>
              <a:rPr lang="en-GB" sz="2600" dirty="0">
                <a:solidFill>
                  <a:srgbClr val="C00000"/>
                </a:solidFill>
              </a:rPr>
              <a:t>Particular pressure </a:t>
            </a:r>
            <a:r>
              <a:rPr lang="en-GB" sz="2600" dirty="0"/>
              <a:t>on a member state  </a:t>
            </a:r>
            <a:r>
              <a:rPr lang="en-GB" sz="2600" dirty="0">
                <a:solidFill>
                  <a:srgbClr val="C00000"/>
                </a:solidFill>
              </a:rPr>
              <a:t>or systemic failure</a:t>
            </a:r>
            <a:r>
              <a:rPr lang="en-GB" sz="2600" dirty="0"/>
              <a:t>: Commission to call for a </a:t>
            </a:r>
            <a:r>
              <a:rPr lang="en-GB" sz="2600" dirty="0">
                <a:solidFill>
                  <a:srgbClr val="C00000"/>
                </a:solidFill>
              </a:rPr>
              <a:t>preventiv</a:t>
            </a:r>
            <a:r>
              <a:rPr lang="en-GB" sz="2600" dirty="0">
                <a:solidFill>
                  <a:srgbClr val="FF0000"/>
                </a:solidFill>
              </a:rPr>
              <a:t>e</a:t>
            </a:r>
            <a:r>
              <a:rPr lang="en-GB" sz="2600" dirty="0"/>
              <a:t> action plan</a:t>
            </a:r>
          </a:p>
          <a:p>
            <a:r>
              <a:rPr lang="en-GB" sz="2600" dirty="0">
                <a:solidFill>
                  <a:srgbClr val="C00000"/>
                </a:solidFill>
              </a:rPr>
              <a:t>Serious risk of crisis </a:t>
            </a:r>
            <a:r>
              <a:rPr lang="en-GB" sz="2600" dirty="0"/>
              <a:t>–  </a:t>
            </a:r>
            <a:r>
              <a:rPr lang="en-GB" sz="2600" dirty="0">
                <a:solidFill>
                  <a:srgbClr val="C00000"/>
                </a:solidFill>
              </a:rPr>
              <a:t>compulsory crisis management </a:t>
            </a:r>
            <a:r>
              <a:rPr lang="en-GB" sz="2600" dirty="0"/>
              <a:t>action </a:t>
            </a:r>
            <a:r>
              <a:rPr lang="en-GB" sz="2600" dirty="0">
                <a:solidFill>
                  <a:srgbClr val="C00000"/>
                </a:solidFill>
              </a:rPr>
              <a:t>plan</a:t>
            </a:r>
            <a:r>
              <a:rPr lang="en-GB" sz="2600" dirty="0"/>
              <a:t>  upon invitation of the Commission</a:t>
            </a:r>
          </a:p>
          <a:p>
            <a:endParaRPr lang="en-GB" sz="2600" dirty="0"/>
          </a:p>
          <a:p>
            <a:r>
              <a:rPr lang="en-GB" sz="2600" dirty="0">
                <a:solidFill>
                  <a:srgbClr val="C00000"/>
                </a:solidFill>
              </a:rPr>
              <a:t>Last resort</a:t>
            </a:r>
            <a:r>
              <a:rPr lang="en-GB" sz="2600" dirty="0"/>
              <a:t>: instead of Dublin resort to  </a:t>
            </a:r>
            <a:r>
              <a:rPr lang="en-GB" sz="2600" dirty="0">
                <a:solidFill>
                  <a:srgbClr val="C00000"/>
                </a:solidFill>
              </a:rPr>
              <a:t>Art 78 (3 )</a:t>
            </a:r>
            <a:r>
              <a:rPr lang="en-GB" sz="2600" dirty="0"/>
              <a:t>of TFEU:</a:t>
            </a:r>
          </a:p>
          <a:p>
            <a:endParaRPr lang="en-GB" sz="2600" dirty="0"/>
          </a:p>
          <a:p>
            <a:pPr>
              <a:lnSpc>
                <a:spcPct val="120000"/>
              </a:lnSpc>
            </a:pPr>
            <a:r>
              <a:rPr lang="en-GB" sz="2600" i="1" dirty="0"/>
              <a:t>„In the event of one or more Member States being confronted by </a:t>
            </a:r>
            <a:r>
              <a:rPr lang="en-GB" sz="2600" i="1" dirty="0">
                <a:solidFill>
                  <a:srgbClr val="C00000"/>
                </a:solidFill>
              </a:rPr>
              <a:t>an emergency situation</a:t>
            </a:r>
          </a:p>
          <a:p>
            <a:pPr>
              <a:lnSpc>
                <a:spcPct val="120000"/>
              </a:lnSpc>
            </a:pPr>
            <a:r>
              <a:rPr lang="en-GB" sz="2600" i="1" dirty="0">
                <a:solidFill>
                  <a:srgbClr val="C00000"/>
                </a:solidFill>
              </a:rPr>
              <a:t>characterised by a sudden inflow </a:t>
            </a:r>
            <a:r>
              <a:rPr lang="en-GB" sz="2600" i="1" dirty="0"/>
              <a:t>of nationals of third countries, </a:t>
            </a:r>
            <a:r>
              <a:rPr lang="en-GB" sz="2600" i="1" dirty="0">
                <a:solidFill>
                  <a:srgbClr val="C00000"/>
                </a:solidFill>
              </a:rPr>
              <a:t>the Council</a:t>
            </a:r>
            <a:r>
              <a:rPr lang="en-GB" sz="2600" i="1" dirty="0"/>
              <a:t>, on a proposal from the Commission, </a:t>
            </a:r>
            <a:r>
              <a:rPr lang="en-GB" sz="2600" i="1" dirty="0">
                <a:solidFill>
                  <a:srgbClr val="C00000"/>
                </a:solidFill>
              </a:rPr>
              <a:t>may adopt provisional measures </a:t>
            </a:r>
            <a:r>
              <a:rPr lang="en-GB" sz="2600" i="1" dirty="0"/>
              <a:t>for the benefit of the Member State(s) concerned. It shall act after consulting the European Parliament.”</a:t>
            </a:r>
          </a:p>
          <a:p>
            <a:endParaRPr lang="en-GB" sz="2600" dirty="0"/>
          </a:p>
          <a:p>
            <a:r>
              <a:rPr lang="en-GB" sz="2600" dirty="0"/>
              <a:t>Two decisions on relocation of  September 2015 moving from Italy and Greece 40 + 120 thousand persons </a:t>
            </a:r>
          </a:p>
        </p:txBody>
      </p:sp>
      <p:sp>
        <p:nvSpPr>
          <p:cNvPr id="3" name="Cím 2"/>
          <p:cNvSpPr>
            <a:spLocks noGrp="1"/>
          </p:cNvSpPr>
          <p:nvPr>
            <p:ph type="title"/>
          </p:nvPr>
        </p:nvSpPr>
        <p:spPr>
          <a:xfrm>
            <a:off x="467544" y="0"/>
            <a:ext cx="8229600" cy="764704"/>
          </a:xfrm>
        </p:spPr>
        <p:txBody>
          <a:bodyPr/>
          <a:lstStyle/>
          <a:p>
            <a:r>
              <a:rPr lang="en-GB" sz="1800" noProof="0" dirty="0"/>
              <a:t>The  lesson  taught by Greece’s non-performance </a:t>
            </a:r>
            <a:br>
              <a:rPr lang="en-GB" sz="1800" noProof="0" dirty="0"/>
            </a:br>
            <a:r>
              <a:rPr lang="en-GB" sz="1800" dirty="0"/>
              <a:t>Article 3 (2)</a:t>
            </a:r>
            <a:endParaRPr lang="en-GB" sz="1800" noProof="0" dirty="0"/>
          </a:p>
        </p:txBody>
      </p:sp>
    </p:spTree>
    <p:extLst>
      <p:ext uri="{BB962C8B-B14F-4D97-AF65-F5344CB8AC3E}">
        <p14:creationId xmlns:p14="http://schemas.microsoft.com/office/powerpoint/2010/main" val="363181438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899592" y="476672"/>
            <a:ext cx="7488832" cy="3456384"/>
          </a:xfrm>
        </p:spPr>
        <p:txBody>
          <a:bodyPr>
            <a:normAutofit fontScale="90000"/>
          </a:bodyPr>
          <a:lstStyle/>
          <a:p>
            <a:pPr>
              <a:lnSpc>
                <a:spcPct val="150000"/>
              </a:lnSpc>
            </a:pPr>
            <a:r>
              <a:rPr lang="en-GB" sz="3600" b="0" dirty="0"/>
              <a:t>2. CAN THE ASLYUM SEEKER BE RETURNED TO A NON EU MEMBER STATE (INSTEAD OF APPLYING DUBLIN) = SAFE THIRD COUNTRY</a:t>
            </a:r>
            <a:r>
              <a:rPr lang="en-GB" sz="3600" dirty="0"/>
              <a:t/>
            </a:r>
            <a:br>
              <a:rPr lang="en-GB" sz="3600" dirty="0"/>
            </a:br>
            <a:endParaRPr lang="en-GB" sz="3600" noProof="0" dirty="0"/>
          </a:p>
        </p:txBody>
      </p:sp>
    </p:spTree>
    <p:extLst>
      <p:ext uri="{BB962C8B-B14F-4D97-AF65-F5344CB8AC3E}">
        <p14:creationId xmlns:p14="http://schemas.microsoft.com/office/powerpoint/2010/main" val="67841627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ím 5"/>
          <p:cNvSpPr>
            <a:spLocks noGrp="1"/>
          </p:cNvSpPr>
          <p:nvPr>
            <p:ph type="title"/>
          </p:nvPr>
        </p:nvSpPr>
        <p:spPr/>
        <p:txBody>
          <a:bodyPr/>
          <a:lstStyle/>
          <a:p>
            <a:r>
              <a:rPr lang="en-GB" sz="2400" dirty="0">
                <a:latin typeface="+mn-lt"/>
              </a:rPr>
              <a:t>The notion of the safe third country (§ 38 PD)</a:t>
            </a:r>
            <a:endParaRPr lang="en-GB" dirty="0"/>
          </a:p>
        </p:txBody>
      </p:sp>
      <p:sp>
        <p:nvSpPr>
          <p:cNvPr id="7" name="Tartalom helye 6"/>
          <p:cNvSpPr>
            <a:spLocks noGrp="1"/>
          </p:cNvSpPr>
          <p:nvPr>
            <p:ph idx="1"/>
          </p:nvPr>
        </p:nvSpPr>
        <p:spPr/>
        <p:txBody>
          <a:bodyPr>
            <a:normAutofit fontScale="92500"/>
          </a:bodyPr>
          <a:lstStyle/>
          <a:p>
            <a:pPr lvl="1" eaLnBrk="1" hangingPunct="1">
              <a:lnSpc>
                <a:spcPct val="120000"/>
              </a:lnSpc>
              <a:buFont typeface="Arial" pitchFamily="34" charset="0"/>
              <a:buChar char="•"/>
            </a:pPr>
            <a:r>
              <a:rPr lang="en-GB" dirty="0">
                <a:solidFill>
                  <a:srgbClr val="C00000"/>
                </a:solidFill>
              </a:rPr>
              <a:t> Life and liberty are not threatened </a:t>
            </a:r>
            <a:r>
              <a:rPr lang="en-GB" dirty="0"/>
              <a:t>on account of the 5 Geneva Convention grounds (race, religion, political views, nationality, belonging to a particular social group) and there is no risk of torture, inhuman or degrading treatment or punishment, or threat because of indiscriminate violence in armed conflict; and </a:t>
            </a:r>
          </a:p>
          <a:p>
            <a:pPr lvl="1" eaLnBrk="1" hangingPunct="1">
              <a:lnSpc>
                <a:spcPct val="120000"/>
              </a:lnSpc>
              <a:buFont typeface="Arial" charset="0"/>
              <a:buChar char="•"/>
            </a:pPr>
            <a:r>
              <a:rPr lang="en-GB" dirty="0"/>
              <a:t> the principle of </a:t>
            </a:r>
            <a:r>
              <a:rPr lang="en-GB" dirty="0">
                <a:solidFill>
                  <a:srgbClr val="C00000"/>
                </a:solidFill>
              </a:rPr>
              <a:t>non-refoulement</a:t>
            </a:r>
            <a:r>
              <a:rPr lang="en-GB" dirty="0"/>
              <a:t> is respected; and </a:t>
            </a:r>
          </a:p>
          <a:p>
            <a:pPr lvl="1" eaLnBrk="1" hangingPunct="1">
              <a:lnSpc>
                <a:spcPct val="120000"/>
              </a:lnSpc>
              <a:buFont typeface="Arial" charset="0"/>
              <a:buChar char="•"/>
            </a:pPr>
            <a:r>
              <a:rPr lang="en-GB" dirty="0"/>
              <a:t> the </a:t>
            </a:r>
            <a:r>
              <a:rPr lang="en-GB" dirty="0">
                <a:solidFill>
                  <a:srgbClr val="C00000"/>
                </a:solidFill>
              </a:rPr>
              <a:t>prohibition of removal </a:t>
            </a:r>
            <a:r>
              <a:rPr lang="en-GB" dirty="0"/>
              <a:t>in breach of the right to freedom from </a:t>
            </a:r>
            <a:r>
              <a:rPr lang="en-GB" dirty="0">
                <a:solidFill>
                  <a:srgbClr val="C00000"/>
                </a:solidFill>
              </a:rPr>
              <a:t>torture and cruel, inhuman or degrading treatment and punishment </a:t>
            </a:r>
            <a:r>
              <a:rPr lang="en-GB" dirty="0"/>
              <a:t>as laid down in international law is respected; and</a:t>
            </a:r>
          </a:p>
          <a:p>
            <a:pPr lvl="1" eaLnBrk="1" hangingPunct="1">
              <a:lnSpc>
                <a:spcPct val="120000"/>
              </a:lnSpc>
              <a:buFont typeface="Arial" charset="0"/>
              <a:buChar char="•"/>
            </a:pPr>
            <a:r>
              <a:rPr lang="en-GB" dirty="0"/>
              <a:t> the </a:t>
            </a:r>
            <a:r>
              <a:rPr lang="en-GB" dirty="0">
                <a:solidFill>
                  <a:srgbClr val="C00000"/>
                </a:solidFill>
              </a:rPr>
              <a:t>possibility</a:t>
            </a:r>
            <a:r>
              <a:rPr lang="en-GB" dirty="0"/>
              <a:t> exists to </a:t>
            </a:r>
            <a:r>
              <a:rPr lang="en-GB" dirty="0">
                <a:solidFill>
                  <a:srgbClr val="C00000"/>
                </a:solidFill>
              </a:rPr>
              <a:t>request refugee status </a:t>
            </a:r>
            <a:r>
              <a:rPr lang="en-GB" dirty="0"/>
              <a:t>and, if found to be a refugee, to </a:t>
            </a:r>
            <a:r>
              <a:rPr lang="en-GB" dirty="0">
                <a:solidFill>
                  <a:srgbClr val="C00000"/>
                </a:solidFill>
              </a:rPr>
              <a:t>receive protection </a:t>
            </a:r>
            <a:r>
              <a:rPr lang="en-GB" dirty="0"/>
              <a:t>in accordance with the Geneva Convention.</a:t>
            </a:r>
          </a:p>
          <a:p>
            <a:endParaRPr lang="en-GB" dirty="0"/>
          </a:p>
        </p:txBody>
      </p:sp>
      <p:sp>
        <p:nvSpPr>
          <p:cNvPr id="5" name="Dátum helye 4"/>
          <p:cNvSpPr>
            <a:spLocks noGrp="1"/>
          </p:cNvSpPr>
          <p:nvPr>
            <p:ph type="dt" sz="half" idx="2"/>
          </p:nvPr>
        </p:nvSpPr>
        <p:spPr/>
        <p:txBody>
          <a:bodyPr/>
          <a:lstStyle/>
          <a:p>
            <a:pPr>
              <a:defRPr/>
            </a:pPr>
            <a:r>
              <a:rPr lang="hu-HU"/>
              <a:t>Presentation by Boldizsár Nagy</a:t>
            </a:r>
            <a:endParaRPr lang="en-GB"/>
          </a:p>
        </p:txBody>
      </p:sp>
    </p:spTree>
    <p:extLst>
      <p:ext uri="{BB962C8B-B14F-4D97-AF65-F5344CB8AC3E}">
        <p14:creationId xmlns:p14="http://schemas.microsoft.com/office/powerpoint/2010/main" val="363300974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GB" dirty="0"/>
              <a:t>The notion of the safe third country</a:t>
            </a:r>
          </a:p>
        </p:txBody>
      </p:sp>
      <p:sp>
        <p:nvSpPr>
          <p:cNvPr id="3" name="Tartalom helye 2"/>
          <p:cNvSpPr>
            <a:spLocks noGrp="1"/>
          </p:cNvSpPr>
          <p:nvPr>
            <p:ph idx="1"/>
          </p:nvPr>
        </p:nvSpPr>
        <p:spPr/>
        <p:txBody>
          <a:bodyPr>
            <a:normAutofit lnSpcReduction="10000"/>
          </a:bodyPr>
          <a:lstStyle/>
          <a:p>
            <a:pPr eaLnBrk="1" hangingPunct="1"/>
            <a:endParaRPr lang="en-GB" dirty="0"/>
          </a:p>
          <a:p>
            <a:pPr lvl="1" eaLnBrk="1" hangingPunct="1">
              <a:buFont typeface="Arial" pitchFamily="34" charset="0"/>
              <a:buChar char="•"/>
            </a:pPr>
            <a:r>
              <a:rPr lang="en-GB" dirty="0">
                <a:solidFill>
                  <a:srgbClr val="C00000"/>
                </a:solidFill>
              </a:rPr>
              <a:t> meaningful link </a:t>
            </a:r>
            <a:r>
              <a:rPr lang="en-GB" dirty="0"/>
              <a:t>between applicant and the safe third country.  </a:t>
            </a:r>
          </a:p>
          <a:p>
            <a:pPr lvl="1" eaLnBrk="1" hangingPunct="1">
              <a:buFont typeface="Arial" pitchFamily="34" charset="0"/>
              <a:buChar char="•"/>
            </a:pPr>
            <a:r>
              <a:rPr lang="en-GB" dirty="0">
                <a:solidFill>
                  <a:srgbClr val="C00000"/>
                </a:solidFill>
              </a:rPr>
              <a:t> investigation if a particular country is safe </a:t>
            </a:r>
            <a:r>
              <a:rPr lang="en-GB" dirty="0"/>
              <a:t>for the particular asylum seeker</a:t>
            </a:r>
          </a:p>
          <a:p>
            <a:pPr lvl="1" eaLnBrk="1" hangingPunct="1">
              <a:buFont typeface="Arial" pitchFamily="34" charset="0"/>
              <a:buChar char="•"/>
            </a:pPr>
            <a:r>
              <a:rPr lang="en-GB" dirty="0">
                <a:solidFill>
                  <a:srgbClr val="C00000"/>
                </a:solidFill>
              </a:rPr>
              <a:t> a right </a:t>
            </a:r>
            <a:r>
              <a:rPr lang="en-GB" dirty="0"/>
              <a:t>of the asylum seeker </a:t>
            </a:r>
            <a:r>
              <a:rPr lang="en-GB" dirty="0">
                <a:solidFill>
                  <a:srgbClr val="C00000"/>
                </a:solidFill>
              </a:rPr>
              <a:t>to challenge the safety </a:t>
            </a:r>
            <a:r>
              <a:rPr lang="en-GB" dirty="0"/>
              <a:t>at least when  torture and inhuman or degrading treatment or punishment is threatening the asylum seeker</a:t>
            </a:r>
          </a:p>
          <a:p>
            <a:pPr lvl="1" eaLnBrk="1" hangingPunct="1"/>
            <a:r>
              <a:rPr lang="en-GB" dirty="0"/>
              <a:t>_________________________________________________</a:t>
            </a:r>
          </a:p>
          <a:p>
            <a:pPr lvl="1" eaLnBrk="1" hangingPunct="1"/>
            <a:r>
              <a:rPr lang="en-GB" dirty="0"/>
              <a:t>If inadmissible because there is a safe third country:</a:t>
            </a:r>
          </a:p>
          <a:p>
            <a:pPr lvl="1" eaLnBrk="1" hangingPunct="1"/>
            <a:r>
              <a:rPr lang="en-GB" dirty="0"/>
              <a:t>	- inform the asylum seeker accordingly,</a:t>
            </a:r>
          </a:p>
          <a:p>
            <a:pPr lvl="1" eaLnBrk="1" hangingPunct="1"/>
            <a:r>
              <a:rPr lang="en-GB" dirty="0"/>
              <a:t>	- provide the asylum seeker with document informing the safe third country that the application has  not been examined  in substance</a:t>
            </a:r>
          </a:p>
          <a:p>
            <a:endParaRPr lang="en-GB" dirty="0"/>
          </a:p>
        </p:txBody>
      </p:sp>
      <p:sp>
        <p:nvSpPr>
          <p:cNvPr id="4" name="Dátum helye 3"/>
          <p:cNvSpPr>
            <a:spLocks noGrp="1"/>
          </p:cNvSpPr>
          <p:nvPr>
            <p:ph type="dt" sz="half" idx="2"/>
          </p:nvPr>
        </p:nvSpPr>
        <p:spPr/>
        <p:txBody>
          <a:bodyPr/>
          <a:lstStyle/>
          <a:p>
            <a:pPr>
              <a:defRPr/>
            </a:pPr>
            <a:r>
              <a:rPr lang="hu-HU"/>
              <a:t>Presentation by Boldizsár Nagy</a:t>
            </a:r>
            <a:endParaRPr lang="en-GB"/>
          </a:p>
        </p:txBody>
      </p:sp>
    </p:spTree>
    <p:extLst>
      <p:ext uri="{BB962C8B-B14F-4D97-AF65-F5344CB8AC3E}">
        <p14:creationId xmlns:p14="http://schemas.microsoft.com/office/powerpoint/2010/main" val="227686154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899592" y="476672"/>
            <a:ext cx="7488832" cy="4680520"/>
          </a:xfrm>
        </p:spPr>
        <p:txBody>
          <a:bodyPr>
            <a:normAutofit/>
          </a:bodyPr>
          <a:lstStyle/>
          <a:p>
            <a:pPr marL="457200" indent="-457200"/>
            <a:r>
              <a:rPr lang="en-GB" sz="3600" b="0" dirty="0"/>
              <a:t>3. WHAT TO DO IF THE REFUGEE FOUND PROTECTION IN A NON-EU COUNTRY (E.G. TURKEY, LEBANON, JORDAN), BUT AFTER SOME TIME MOVES ON = FIRST COUNTRY OF ASYLUM, „SECONDARY MOVEMENT”</a:t>
            </a:r>
          </a:p>
        </p:txBody>
      </p:sp>
    </p:spTree>
    <p:extLst>
      <p:ext uri="{BB962C8B-B14F-4D97-AF65-F5344CB8AC3E}">
        <p14:creationId xmlns:p14="http://schemas.microsoft.com/office/powerpoint/2010/main" val="774420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átum helye 3">
            <a:extLst>
              <a:ext uri="{FF2B5EF4-FFF2-40B4-BE49-F238E27FC236}">
                <a16:creationId xmlns:a16="http://schemas.microsoft.com/office/drawing/2014/main" xmlns="" id="{AFAFD701-52DE-4A5C-AD1D-0DCE506B288D}"/>
              </a:ext>
            </a:extLst>
          </p:cNvPr>
          <p:cNvSpPr>
            <a:spLocks noGrp="1"/>
          </p:cNvSpPr>
          <p:nvPr>
            <p:ph type="dt" sz="half" idx="2"/>
          </p:nvPr>
        </p:nvSpPr>
        <p:spPr/>
        <p:txBody>
          <a:bodyPr/>
          <a:lstStyle/>
          <a:p>
            <a:pPr>
              <a:defRPr/>
            </a:pPr>
            <a:r>
              <a:rPr lang="hu-HU"/>
              <a:t>Presentation by Boldizsár Nagy</a:t>
            </a:r>
            <a:endParaRPr lang="en-GB"/>
          </a:p>
        </p:txBody>
      </p:sp>
      <p:pic>
        <p:nvPicPr>
          <p:cNvPr id="6" name="Kép 5">
            <a:extLst>
              <a:ext uri="{FF2B5EF4-FFF2-40B4-BE49-F238E27FC236}">
                <a16:creationId xmlns:a16="http://schemas.microsoft.com/office/drawing/2014/main" xmlns="" id="{C628AA40-B4CC-46F6-B65F-B19AE8B581D2}"/>
              </a:ext>
            </a:extLst>
          </p:cNvPr>
          <p:cNvPicPr>
            <a:picLocks noChangeAspect="1"/>
          </p:cNvPicPr>
          <p:nvPr/>
        </p:nvPicPr>
        <p:blipFill>
          <a:blip r:embed="rId2"/>
          <a:stretch>
            <a:fillRect/>
          </a:stretch>
        </p:blipFill>
        <p:spPr>
          <a:xfrm>
            <a:off x="107504" y="476672"/>
            <a:ext cx="8646809" cy="6192688"/>
          </a:xfrm>
          <a:prstGeom prst="rect">
            <a:avLst/>
          </a:prstGeom>
        </p:spPr>
      </p:pic>
      <p:sp>
        <p:nvSpPr>
          <p:cNvPr id="8" name="Cím 6">
            <a:extLst>
              <a:ext uri="{FF2B5EF4-FFF2-40B4-BE49-F238E27FC236}">
                <a16:creationId xmlns:a16="http://schemas.microsoft.com/office/drawing/2014/main" xmlns="" id="{F8A077CE-6CA6-4E55-90B8-4C7512673503}"/>
              </a:ext>
            </a:extLst>
          </p:cNvPr>
          <p:cNvSpPr>
            <a:spLocks noGrp="1"/>
          </p:cNvSpPr>
          <p:nvPr>
            <p:ph type="title"/>
          </p:nvPr>
        </p:nvSpPr>
        <p:spPr>
          <a:xfrm>
            <a:off x="308307" y="19472"/>
            <a:ext cx="8572560" cy="673224"/>
          </a:xfrm>
        </p:spPr>
        <p:txBody>
          <a:bodyPr/>
          <a:lstStyle/>
          <a:p>
            <a:r>
              <a:rPr lang="hu-HU" b="0">
                <a:effectLst/>
                <a:latin typeface="+mj-lt"/>
              </a:rPr>
              <a:t>Foreign born population in the EU </a:t>
            </a:r>
            <a:endParaRPr lang="en-GB" b="0">
              <a:effectLst/>
              <a:latin typeface="+mj-lt"/>
            </a:endParaRPr>
          </a:p>
        </p:txBody>
      </p:sp>
    </p:spTree>
    <p:extLst>
      <p:ext uri="{BB962C8B-B14F-4D97-AF65-F5344CB8AC3E}">
        <p14:creationId xmlns:p14="http://schemas.microsoft.com/office/powerpoint/2010/main" val="236925647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GB" dirty="0"/>
              <a:t> First Country of asylum</a:t>
            </a:r>
          </a:p>
        </p:txBody>
      </p:sp>
      <p:sp>
        <p:nvSpPr>
          <p:cNvPr id="3" name="Tartalom helye 2"/>
          <p:cNvSpPr>
            <a:spLocks noGrp="1"/>
          </p:cNvSpPr>
          <p:nvPr>
            <p:ph idx="1"/>
          </p:nvPr>
        </p:nvSpPr>
        <p:spPr/>
        <p:txBody>
          <a:bodyPr>
            <a:normAutofit fontScale="92500" lnSpcReduction="10000"/>
          </a:bodyPr>
          <a:lstStyle/>
          <a:p>
            <a:pPr eaLnBrk="1" hangingPunct="1"/>
            <a:r>
              <a:rPr lang="en-GB" dirty="0"/>
              <a:t>The application is </a:t>
            </a:r>
            <a:r>
              <a:rPr lang="en-GB" dirty="0">
                <a:solidFill>
                  <a:srgbClr val="C00000"/>
                </a:solidFill>
              </a:rPr>
              <a:t>inadmissible </a:t>
            </a:r>
            <a:r>
              <a:rPr lang="en-GB" dirty="0"/>
              <a:t>(no examination of the merits) if there is a </a:t>
            </a:r>
            <a:r>
              <a:rPr lang="en-GB" dirty="0">
                <a:solidFill>
                  <a:srgbClr val="C00000"/>
                </a:solidFill>
              </a:rPr>
              <a:t>first country of asylum</a:t>
            </a:r>
            <a:r>
              <a:rPr lang="en-GB" dirty="0"/>
              <a:t> (§ 35 PD).</a:t>
            </a:r>
          </a:p>
          <a:p>
            <a:pPr algn="ctr" eaLnBrk="1" hangingPunct="1"/>
            <a:r>
              <a:rPr lang="en-GB" dirty="0"/>
              <a:t>Definition</a:t>
            </a:r>
          </a:p>
          <a:p>
            <a:pPr eaLnBrk="1" hangingPunct="1"/>
            <a:r>
              <a:rPr lang="en-GB" dirty="0"/>
              <a:t>If the asylum seeker  has been </a:t>
            </a:r>
            <a:r>
              <a:rPr lang="en-GB" dirty="0">
                <a:solidFill>
                  <a:srgbClr val="C00000"/>
                </a:solidFill>
              </a:rPr>
              <a:t>recognised</a:t>
            </a:r>
            <a:r>
              <a:rPr lang="en-GB" dirty="0"/>
              <a:t> in that country as a refugee </a:t>
            </a:r>
          </a:p>
          <a:p>
            <a:pPr eaLnBrk="1" hangingPunct="1"/>
            <a:r>
              <a:rPr lang="en-GB" dirty="0"/>
              <a:t>and he/she can </a:t>
            </a:r>
            <a:r>
              <a:rPr lang="en-GB" dirty="0">
                <a:solidFill>
                  <a:srgbClr val="C00000"/>
                </a:solidFill>
              </a:rPr>
              <a:t>still avail </a:t>
            </a:r>
            <a:r>
              <a:rPr lang="en-GB" dirty="0"/>
              <a:t>himself/herself of that protection,   		 </a:t>
            </a:r>
            <a:r>
              <a:rPr lang="en-GB" b="1" dirty="0"/>
              <a:t>or</a:t>
            </a:r>
          </a:p>
          <a:p>
            <a:pPr eaLnBrk="1" hangingPunct="1"/>
            <a:r>
              <a:rPr lang="en-GB" dirty="0"/>
              <a:t>he/she enjoys </a:t>
            </a:r>
            <a:r>
              <a:rPr lang="en-GB" dirty="0">
                <a:solidFill>
                  <a:srgbClr val="C00000"/>
                </a:solidFill>
              </a:rPr>
              <a:t>otherwise sufficient protection </a:t>
            </a:r>
            <a:r>
              <a:rPr lang="en-GB" dirty="0"/>
              <a:t>in that country, including benefiting from the principle of non-refoulement,</a:t>
            </a:r>
          </a:p>
          <a:p>
            <a:pPr algn="ctr" eaLnBrk="1" hangingPunct="1"/>
            <a:r>
              <a:rPr lang="en-GB" dirty="0"/>
              <a:t> </a:t>
            </a:r>
            <a:r>
              <a:rPr lang="en-GB" b="1" dirty="0"/>
              <a:t>provided</a:t>
            </a:r>
            <a:br>
              <a:rPr lang="en-GB" b="1" dirty="0"/>
            </a:br>
            <a:r>
              <a:rPr lang="en-GB" dirty="0"/>
              <a:t> that he/she </a:t>
            </a:r>
            <a:r>
              <a:rPr lang="en-GB" dirty="0">
                <a:solidFill>
                  <a:srgbClr val="C00000"/>
                </a:solidFill>
              </a:rPr>
              <a:t>will be re-admitted </a:t>
            </a:r>
            <a:r>
              <a:rPr lang="en-GB" dirty="0"/>
              <a:t>to that country.</a:t>
            </a:r>
          </a:p>
          <a:p>
            <a:pPr algn="ctr" eaLnBrk="1" hangingPunct="1"/>
            <a:r>
              <a:rPr lang="en-GB" dirty="0"/>
              <a:t>_________________________</a:t>
            </a:r>
          </a:p>
          <a:p>
            <a:pPr algn="ctr" eaLnBrk="1" hangingPunct="1"/>
            <a:r>
              <a:rPr lang="en-GB" dirty="0"/>
              <a:t>Applicant has a right to challenge inadmissibility on the basis of country of first asylum.</a:t>
            </a:r>
          </a:p>
          <a:p>
            <a:pPr algn="ctr" eaLnBrk="1" hangingPunct="1"/>
            <a:r>
              <a:rPr lang="en-GB" dirty="0"/>
              <a:t>_________________________</a:t>
            </a:r>
          </a:p>
          <a:p>
            <a:pPr algn="ctr" eaLnBrk="1" hangingPunct="1"/>
            <a:r>
              <a:rPr lang="en-GB" dirty="0"/>
              <a:t>Turkey, Lebanon, Jordan?</a:t>
            </a:r>
          </a:p>
          <a:p>
            <a:pPr algn="ctr" eaLnBrk="1" hangingPunct="1"/>
            <a:endParaRPr lang="en-GB" dirty="0"/>
          </a:p>
          <a:p>
            <a:pPr algn="ctr" eaLnBrk="1" hangingPunct="1"/>
            <a:endParaRPr lang="en-GB" dirty="0"/>
          </a:p>
          <a:p>
            <a:pPr algn="ctr" eaLnBrk="1" hangingPunct="1"/>
            <a:endParaRPr lang="en-GB" dirty="0"/>
          </a:p>
          <a:p>
            <a:endParaRPr lang="en-GB" dirty="0"/>
          </a:p>
        </p:txBody>
      </p:sp>
      <p:sp>
        <p:nvSpPr>
          <p:cNvPr id="4" name="Dátum helye 3"/>
          <p:cNvSpPr>
            <a:spLocks noGrp="1"/>
          </p:cNvSpPr>
          <p:nvPr>
            <p:ph type="dt" sz="half" idx="2"/>
          </p:nvPr>
        </p:nvSpPr>
        <p:spPr/>
        <p:txBody>
          <a:bodyPr/>
          <a:lstStyle/>
          <a:p>
            <a:pPr>
              <a:defRPr/>
            </a:pPr>
            <a:r>
              <a:rPr lang="hu-HU"/>
              <a:t>Presentation by Boldizsár Nagy</a:t>
            </a:r>
            <a:endParaRPr lang="en-GB"/>
          </a:p>
        </p:txBody>
      </p:sp>
    </p:spTree>
    <p:extLst>
      <p:ext uri="{BB962C8B-B14F-4D97-AF65-F5344CB8AC3E}">
        <p14:creationId xmlns:p14="http://schemas.microsoft.com/office/powerpoint/2010/main" val="80439412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899592" y="476672"/>
            <a:ext cx="7488832" cy="3456384"/>
          </a:xfrm>
        </p:spPr>
        <p:txBody>
          <a:bodyPr>
            <a:normAutofit/>
          </a:bodyPr>
          <a:lstStyle/>
          <a:p>
            <a:pPr marL="457200" indent="-457200">
              <a:lnSpc>
                <a:spcPct val="150000"/>
              </a:lnSpc>
            </a:pPr>
            <a:r>
              <a:rPr lang="en-GB" sz="3200" b="0" dirty="0"/>
              <a:t>4. DOES THE REFUGEE HAVE A CHOICE AS TO THE COUNTRY OF ASYLUM?</a:t>
            </a:r>
            <a:br>
              <a:rPr lang="en-GB" sz="3200" b="0" dirty="0"/>
            </a:br>
            <a:r>
              <a:rPr lang="en-GB" sz="3200" b="0" dirty="0"/>
              <a:t> (SEE ALSO ANSWERS TO QUESTIONS  2 AND 3)</a:t>
            </a:r>
          </a:p>
        </p:txBody>
      </p:sp>
    </p:spTree>
    <p:extLst>
      <p:ext uri="{BB962C8B-B14F-4D97-AF65-F5344CB8AC3E}">
        <p14:creationId xmlns:p14="http://schemas.microsoft.com/office/powerpoint/2010/main" val="129654054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ím 5"/>
          <p:cNvSpPr>
            <a:spLocks noGrp="1"/>
          </p:cNvSpPr>
          <p:nvPr>
            <p:ph type="title"/>
          </p:nvPr>
        </p:nvSpPr>
        <p:spPr/>
        <p:txBody>
          <a:bodyPr/>
          <a:lstStyle/>
          <a:p>
            <a:r>
              <a:rPr lang="en-GB" dirty="0"/>
              <a:t>The choice of the refugee</a:t>
            </a:r>
          </a:p>
        </p:txBody>
      </p:sp>
      <p:sp>
        <p:nvSpPr>
          <p:cNvPr id="7" name="Tartalom helye 6"/>
          <p:cNvSpPr>
            <a:spLocks noGrp="1"/>
          </p:cNvSpPr>
          <p:nvPr>
            <p:ph idx="1"/>
          </p:nvPr>
        </p:nvSpPr>
        <p:spPr/>
        <p:txBody>
          <a:bodyPr>
            <a:normAutofit lnSpcReduction="10000"/>
          </a:bodyPr>
          <a:lstStyle/>
          <a:p>
            <a:pPr>
              <a:buFont typeface="Arial" pitchFamily="34" charset="0"/>
              <a:buChar char="•"/>
            </a:pPr>
            <a:r>
              <a:rPr lang="en-GB" dirty="0"/>
              <a:t>   Family, friends, acquaintances (own diaspora)</a:t>
            </a:r>
          </a:p>
          <a:p>
            <a:pPr>
              <a:buFont typeface="Arial" pitchFamily="34" charset="0"/>
              <a:buChar char="•"/>
            </a:pPr>
            <a:r>
              <a:rPr lang="en-GB" dirty="0"/>
              <a:t>   Language</a:t>
            </a:r>
          </a:p>
          <a:p>
            <a:pPr>
              <a:buFont typeface="Arial" pitchFamily="34" charset="0"/>
              <a:buChar char="•"/>
            </a:pPr>
            <a:r>
              <a:rPr lang="en-GB" dirty="0"/>
              <a:t>   Past time spent</a:t>
            </a:r>
          </a:p>
          <a:p>
            <a:pPr>
              <a:buFont typeface="Arial" pitchFamily="34" charset="0"/>
              <a:buChar char="•"/>
            </a:pPr>
            <a:r>
              <a:rPr lang="en-GB" dirty="0"/>
              <a:t>   Labour market, right  to establish a venture (self-employment)</a:t>
            </a:r>
          </a:p>
          <a:p>
            <a:pPr>
              <a:buFont typeface="Arial" pitchFamily="34" charset="0"/>
              <a:buChar char="•"/>
            </a:pPr>
            <a:r>
              <a:rPr lang="en-GB" dirty="0"/>
              <a:t>   Reception conditions</a:t>
            </a:r>
          </a:p>
          <a:p>
            <a:pPr>
              <a:buFont typeface="Arial" pitchFamily="34" charset="0"/>
              <a:buChar char="•"/>
            </a:pPr>
            <a:r>
              <a:rPr lang="en-GB" dirty="0"/>
              <a:t>   Integration assistance</a:t>
            </a:r>
          </a:p>
          <a:p>
            <a:pPr>
              <a:buFont typeface="Arial" pitchFamily="34" charset="0"/>
              <a:buChar char="•"/>
            </a:pPr>
            <a:r>
              <a:rPr lang="en-GB" dirty="0"/>
              <a:t>   Vicinity / distance to country of persecution (fast return  /      	distance from danger, less competition with other 	refugees)</a:t>
            </a:r>
          </a:p>
          <a:p>
            <a:pPr>
              <a:buFont typeface="Arial" pitchFamily="34" charset="0"/>
              <a:buChar char="•"/>
            </a:pPr>
            <a:endParaRPr lang="en-GB" dirty="0"/>
          </a:p>
          <a:p>
            <a:pPr algn="ctr"/>
            <a:r>
              <a:rPr lang="en-GB" dirty="0"/>
              <a:t>___________________________________________________</a:t>
            </a:r>
          </a:p>
          <a:p>
            <a:pPr algn="ctr"/>
            <a:r>
              <a:rPr lang="en-GB" dirty="0"/>
              <a:t>The  </a:t>
            </a:r>
            <a:r>
              <a:rPr lang="en-GB" dirty="0">
                <a:solidFill>
                  <a:srgbClr val="C00000"/>
                </a:solidFill>
              </a:rPr>
              <a:t>more the refugee chooses</a:t>
            </a:r>
            <a:r>
              <a:rPr lang="en-GB" dirty="0"/>
              <a:t> the </a:t>
            </a:r>
            <a:r>
              <a:rPr lang="en-GB" dirty="0">
                <a:solidFill>
                  <a:srgbClr val="C00000"/>
                </a:solidFill>
              </a:rPr>
              <a:t>less social assistance </a:t>
            </a:r>
            <a:r>
              <a:rPr lang="en-GB" dirty="0"/>
              <a:t>(s)he will need.</a:t>
            </a:r>
          </a:p>
        </p:txBody>
      </p:sp>
      <p:sp>
        <p:nvSpPr>
          <p:cNvPr id="5" name="Dátum helye 4"/>
          <p:cNvSpPr>
            <a:spLocks noGrp="1"/>
          </p:cNvSpPr>
          <p:nvPr>
            <p:ph type="dt" sz="half" idx="2"/>
          </p:nvPr>
        </p:nvSpPr>
        <p:spPr/>
        <p:txBody>
          <a:bodyPr/>
          <a:lstStyle/>
          <a:p>
            <a:pPr>
              <a:defRPr/>
            </a:pPr>
            <a:r>
              <a:rPr lang="hu-HU" dirty="0"/>
              <a:t>Presentation by Boldizsár Nagy</a:t>
            </a:r>
            <a:endParaRPr lang="en-GB" dirty="0"/>
          </a:p>
        </p:txBody>
      </p:sp>
    </p:spTree>
    <p:extLst>
      <p:ext uri="{BB962C8B-B14F-4D97-AF65-F5344CB8AC3E}">
        <p14:creationId xmlns:p14="http://schemas.microsoft.com/office/powerpoint/2010/main" val="410828173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683568" y="1052736"/>
            <a:ext cx="7776864" cy="2808312"/>
          </a:xfrm>
        </p:spPr>
        <p:txBody>
          <a:bodyPr>
            <a:normAutofit/>
          </a:bodyPr>
          <a:lstStyle/>
          <a:p>
            <a:pPr marL="457200" indent="-457200"/>
            <a:r>
              <a:rPr lang="en-GB" sz="3200" b="0" dirty="0"/>
              <a:t>5. CAN STATES CLOSE THEIR BORDERS, CLAIMING „TOO MANY CAME, THE COUNTRY IS FULL” = NON-REFOULEMENT</a:t>
            </a:r>
          </a:p>
        </p:txBody>
      </p:sp>
    </p:spTree>
    <p:extLst>
      <p:ext uri="{BB962C8B-B14F-4D97-AF65-F5344CB8AC3E}">
        <p14:creationId xmlns:p14="http://schemas.microsoft.com/office/powerpoint/2010/main" val="33910788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ím 5"/>
          <p:cNvSpPr>
            <a:spLocks noGrp="1"/>
          </p:cNvSpPr>
          <p:nvPr>
            <p:ph type="title"/>
          </p:nvPr>
        </p:nvSpPr>
        <p:spPr/>
        <p:txBody>
          <a:bodyPr/>
          <a:lstStyle/>
          <a:p>
            <a:r>
              <a:rPr lang="en-GB" dirty="0"/>
              <a:t>Non - refoulement</a:t>
            </a:r>
          </a:p>
        </p:txBody>
      </p:sp>
      <p:sp>
        <p:nvSpPr>
          <p:cNvPr id="7" name="Tartalom helye 6"/>
          <p:cNvSpPr>
            <a:spLocks noGrp="1"/>
          </p:cNvSpPr>
          <p:nvPr>
            <p:ph idx="1"/>
          </p:nvPr>
        </p:nvSpPr>
        <p:spPr/>
        <p:txBody>
          <a:bodyPr>
            <a:normAutofit fontScale="92500" lnSpcReduction="20000"/>
          </a:bodyPr>
          <a:lstStyle/>
          <a:p>
            <a:r>
              <a:rPr lang="en-GB" dirty="0">
                <a:solidFill>
                  <a:srgbClr val="C00000"/>
                </a:solidFill>
              </a:rPr>
              <a:t>Narrow</a:t>
            </a:r>
            <a:r>
              <a:rPr lang="en-GB" dirty="0"/>
              <a:t> meaning: </a:t>
            </a:r>
            <a:r>
              <a:rPr lang="en-GB" dirty="0">
                <a:solidFill>
                  <a:srgbClr val="C00000"/>
                </a:solidFill>
              </a:rPr>
              <a:t>Geneva Convention Article 33</a:t>
            </a:r>
          </a:p>
          <a:p>
            <a:pPr lvl="2"/>
            <a:r>
              <a:rPr lang="en-GB" sz="1800" i="1" dirty="0"/>
              <a:t>„No Contracting State shall expel or return (“refouler”) a refugee in any manner whatsoever to the frontiers of territories where his life or freedom would be threatened on account of his race, religion, nationality, membership of a particular social group or political opinion.”</a:t>
            </a:r>
          </a:p>
          <a:p>
            <a:r>
              <a:rPr lang="en-GB" dirty="0"/>
              <a:t>Exception (33 (2)): national security danger or final sentence for serious crime in country of asylum (amounting to danger to society)</a:t>
            </a:r>
          </a:p>
          <a:p>
            <a:endParaRPr lang="en-GB" dirty="0"/>
          </a:p>
          <a:p>
            <a:r>
              <a:rPr lang="en-GB" dirty="0">
                <a:solidFill>
                  <a:srgbClr val="C00000"/>
                </a:solidFill>
              </a:rPr>
              <a:t>Broad</a:t>
            </a:r>
            <a:r>
              <a:rPr lang="en-GB" dirty="0"/>
              <a:t> meaning</a:t>
            </a:r>
            <a:r>
              <a:rPr lang="en-GB" dirty="0">
                <a:solidFill>
                  <a:srgbClr val="C00000"/>
                </a:solidFill>
              </a:rPr>
              <a:t>:  Art 3 </a:t>
            </a:r>
            <a:r>
              <a:rPr lang="en-GB" dirty="0"/>
              <a:t>of the European Convention of Human Rights:</a:t>
            </a:r>
          </a:p>
          <a:p>
            <a:pPr algn="ctr"/>
            <a:r>
              <a:rPr lang="en-GB" dirty="0"/>
              <a:t> </a:t>
            </a:r>
            <a:br>
              <a:rPr lang="en-GB" dirty="0"/>
            </a:br>
            <a:r>
              <a:rPr lang="en-GB" dirty="0"/>
              <a:t>„No one shall be subjected to torture or to inhuman or degrading</a:t>
            </a:r>
          </a:p>
          <a:p>
            <a:pPr algn="ctr"/>
            <a:r>
              <a:rPr lang="en-GB" dirty="0"/>
              <a:t>treatment or punishment.”</a:t>
            </a:r>
          </a:p>
          <a:p>
            <a:r>
              <a:rPr lang="en-GB" dirty="0"/>
              <a:t>	- ground irrelevant</a:t>
            </a:r>
          </a:p>
          <a:p>
            <a:r>
              <a:rPr lang="en-GB" dirty="0"/>
              <a:t>	- applies to any person, not just to refugees</a:t>
            </a:r>
          </a:p>
          <a:p>
            <a:r>
              <a:rPr lang="en-GB" dirty="0"/>
              <a:t>	- prohibition  is absolute.</a:t>
            </a:r>
          </a:p>
          <a:p>
            <a:endParaRPr lang="en-GB" dirty="0"/>
          </a:p>
          <a:p>
            <a:r>
              <a:rPr lang="en-GB" dirty="0"/>
              <a:t>But, what if extremely large number of refugees come („</a:t>
            </a:r>
            <a:r>
              <a:rPr lang="en-GB" dirty="0">
                <a:solidFill>
                  <a:srgbClr val="C00000"/>
                </a:solidFill>
              </a:rPr>
              <a:t>mass influx</a:t>
            </a:r>
            <a:r>
              <a:rPr lang="en-GB" dirty="0"/>
              <a:t>”- Lebanon, Jordan, Turkey)  - prevailing view: still applies </a:t>
            </a:r>
          </a:p>
        </p:txBody>
      </p:sp>
      <p:sp>
        <p:nvSpPr>
          <p:cNvPr id="5" name="Dátum helye 4"/>
          <p:cNvSpPr>
            <a:spLocks noGrp="1"/>
          </p:cNvSpPr>
          <p:nvPr>
            <p:ph type="dt" sz="half" idx="2"/>
          </p:nvPr>
        </p:nvSpPr>
        <p:spPr/>
        <p:txBody>
          <a:bodyPr/>
          <a:lstStyle/>
          <a:p>
            <a:pPr>
              <a:defRPr/>
            </a:pPr>
            <a:r>
              <a:rPr lang="hu-HU" dirty="0" err="1"/>
              <a:t>Presentation</a:t>
            </a:r>
            <a:r>
              <a:rPr lang="hu-HU" dirty="0"/>
              <a:t> </a:t>
            </a:r>
            <a:r>
              <a:rPr lang="hu-HU" dirty="0" err="1"/>
              <a:t>by</a:t>
            </a:r>
            <a:r>
              <a:rPr lang="hu-HU" dirty="0"/>
              <a:t> Boldizsár Nagy</a:t>
            </a:r>
            <a:endParaRPr lang="en-GB" dirty="0"/>
          </a:p>
        </p:txBody>
      </p:sp>
    </p:spTree>
    <p:extLst>
      <p:ext uri="{BB962C8B-B14F-4D97-AF65-F5344CB8AC3E}">
        <p14:creationId xmlns:p14="http://schemas.microsoft.com/office/powerpoint/2010/main" val="270394167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899592" y="476672"/>
            <a:ext cx="7488832" cy="2448272"/>
          </a:xfrm>
        </p:spPr>
        <p:txBody>
          <a:bodyPr>
            <a:normAutofit/>
          </a:bodyPr>
          <a:lstStyle/>
          <a:p>
            <a:pPr marL="457200" indent="-457200">
              <a:lnSpc>
                <a:spcPct val="150000"/>
              </a:lnSpc>
            </a:pPr>
            <a:r>
              <a:rPr lang="en-GB" sz="3200" b="0" dirty="0"/>
              <a:t>6. WHY IS THE TEMPORARY PROTECTION DIRECTIVE NOT APPLIED?</a:t>
            </a:r>
          </a:p>
        </p:txBody>
      </p:sp>
      <p:sp>
        <p:nvSpPr>
          <p:cNvPr id="3" name="Rectangle 5"/>
          <p:cNvSpPr>
            <a:spLocks noGrp="1" noChangeArrowheads="1"/>
          </p:cNvSpPr>
          <p:nvPr>
            <p:ph type="subTitle" idx="1"/>
          </p:nvPr>
        </p:nvSpPr>
        <p:spPr>
          <a:xfrm>
            <a:off x="1371600" y="3886200"/>
            <a:ext cx="6400800" cy="1752600"/>
          </a:xfrm>
        </p:spPr>
        <p:txBody>
          <a:bodyPr/>
          <a:lstStyle/>
          <a:p>
            <a:pPr eaLnBrk="1" hangingPunct="1">
              <a:lnSpc>
                <a:spcPct val="90000"/>
              </a:lnSpc>
              <a:defRPr/>
            </a:pPr>
            <a:r>
              <a:rPr lang="en-GB" sz="2000" noProof="0" dirty="0"/>
              <a:t>2001/55 EC Directive on  Giving Temporary Protection in the Event of a Mass Influx of Displaced Persons and on Measures Promoting a Balance of Efforts Between Member States in Receiving Such Persons and Bearing the Consequences Thereof </a:t>
            </a:r>
            <a:br>
              <a:rPr lang="en-GB" sz="2000" noProof="0" dirty="0"/>
            </a:br>
            <a:r>
              <a:rPr lang="en-GB" sz="1600" noProof="0" dirty="0"/>
              <a:t>2001 July 20, OJ L 212/12</a:t>
            </a:r>
          </a:p>
        </p:txBody>
      </p:sp>
    </p:spTree>
    <p:extLst>
      <p:ext uri="{BB962C8B-B14F-4D97-AF65-F5344CB8AC3E}">
        <p14:creationId xmlns:p14="http://schemas.microsoft.com/office/powerpoint/2010/main" val="158687276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274638"/>
            <a:ext cx="8229600" cy="439737"/>
          </a:xfrm>
        </p:spPr>
        <p:txBody>
          <a:bodyPr/>
          <a:lstStyle/>
          <a:p>
            <a:pPr eaLnBrk="1" hangingPunct="1">
              <a:defRPr/>
            </a:pPr>
            <a:r>
              <a:rPr lang="en-GB" noProof="0" dirty="0"/>
              <a:t>Temporary Protection Directive</a:t>
            </a:r>
          </a:p>
        </p:txBody>
      </p:sp>
      <p:sp>
        <p:nvSpPr>
          <p:cNvPr id="15362" name="Rectangle 3"/>
          <p:cNvSpPr>
            <a:spLocks noGrp="1" noChangeArrowheads="1"/>
          </p:cNvSpPr>
          <p:nvPr>
            <p:ph idx="1"/>
          </p:nvPr>
        </p:nvSpPr>
        <p:spPr>
          <a:xfrm>
            <a:off x="457200" y="857250"/>
            <a:ext cx="8229600" cy="5500688"/>
          </a:xfrm>
        </p:spPr>
        <p:txBody>
          <a:bodyPr/>
          <a:lstStyle/>
          <a:p>
            <a:pPr eaLnBrk="1" hangingPunct="1">
              <a:buFontTx/>
              <a:buNone/>
            </a:pPr>
            <a:r>
              <a:rPr lang="en-GB" noProof="0" dirty="0"/>
              <a:t>Beneficiaries = ‘</a:t>
            </a:r>
            <a:r>
              <a:rPr lang="en-GB" noProof="0" dirty="0">
                <a:solidFill>
                  <a:srgbClr val="C00000"/>
                </a:solidFill>
              </a:rPr>
              <a:t>displaced persons</a:t>
            </a:r>
            <a:r>
              <a:rPr lang="en-GB" noProof="0" dirty="0"/>
              <a:t>’</a:t>
            </a:r>
          </a:p>
          <a:p>
            <a:pPr eaLnBrk="1" hangingPunct="1">
              <a:buFontTx/>
              <a:buNone/>
            </a:pPr>
            <a:endParaRPr lang="en-GB" noProof="0" dirty="0"/>
          </a:p>
          <a:p>
            <a:pPr eaLnBrk="1" hangingPunct="1">
              <a:buFontTx/>
              <a:buNone/>
            </a:pPr>
            <a:r>
              <a:rPr lang="en-GB" noProof="0" dirty="0"/>
              <a:t>	who</a:t>
            </a:r>
            <a:endParaRPr lang="en-GB" sz="2800" noProof="0" dirty="0"/>
          </a:p>
          <a:p>
            <a:pPr lvl="2" eaLnBrk="1" hangingPunct="1"/>
            <a:r>
              <a:rPr lang="en-GB" noProof="0" dirty="0"/>
              <a:t>have </a:t>
            </a:r>
            <a:r>
              <a:rPr lang="en-GB" noProof="0" dirty="0">
                <a:solidFill>
                  <a:srgbClr val="C00000"/>
                </a:solidFill>
              </a:rPr>
              <a:t>had to leave </a:t>
            </a:r>
            <a:r>
              <a:rPr lang="en-GB" noProof="0" dirty="0"/>
              <a:t>their country or region of origin, </a:t>
            </a:r>
          </a:p>
          <a:p>
            <a:pPr lvl="2" eaLnBrk="1" hangingPunct="1"/>
            <a:r>
              <a:rPr lang="en-GB" noProof="0" dirty="0"/>
              <a:t>or have been </a:t>
            </a:r>
            <a:r>
              <a:rPr lang="en-GB" noProof="0" dirty="0">
                <a:solidFill>
                  <a:srgbClr val="C00000"/>
                </a:solidFill>
              </a:rPr>
              <a:t>evacuated</a:t>
            </a:r>
            <a:r>
              <a:rPr lang="en-GB" noProof="0" dirty="0"/>
              <a:t>,</a:t>
            </a:r>
          </a:p>
          <a:p>
            <a:pPr lvl="2" eaLnBrk="1" hangingPunct="1"/>
            <a:r>
              <a:rPr lang="en-GB" noProof="0" dirty="0"/>
              <a:t>and are unable to return in safe and durable conditions </a:t>
            </a:r>
          </a:p>
          <a:p>
            <a:pPr eaLnBrk="1" hangingPunct="1">
              <a:buFontTx/>
              <a:buNone/>
            </a:pPr>
            <a:endParaRPr lang="en-GB" noProof="0" dirty="0"/>
          </a:p>
          <a:p>
            <a:pPr eaLnBrk="1" hangingPunct="1">
              <a:buFontTx/>
              <a:buNone/>
            </a:pPr>
            <a:r>
              <a:rPr lang="en-GB" noProof="0" dirty="0"/>
              <a:t>in particular:</a:t>
            </a:r>
          </a:p>
          <a:p>
            <a:pPr lvl="1" eaLnBrk="1" hangingPunct="1">
              <a:buFontTx/>
              <a:buNone/>
            </a:pPr>
            <a:r>
              <a:rPr lang="en-GB" noProof="0" dirty="0"/>
              <a:t>(i) persons who have fled areas of </a:t>
            </a:r>
            <a:r>
              <a:rPr lang="en-GB" noProof="0" dirty="0">
                <a:solidFill>
                  <a:srgbClr val="C00000"/>
                </a:solidFill>
              </a:rPr>
              <a:t>armed conflict or</a:t>
            </a:r>
          </a:p>
          <a:p>
            <a:pPr lvl="1" eaLnBrk="1" hangingPunct="1">
              <a:buFontTx/>
              <a:buNone/>
            </a:pPr>
            <a:r>
              <a:rPr lang="en-GB" noProof="0" dirty="0">
                <a:solidFill>
                  <a:srgbClr val="C00000"/>
                </a:solidFill>
              </a:rPr>
              <a:t>endemic violence;</a:t>
            </a:r>
          </a:p>
          <a:p>
            <a:pPr lvl="1" eaLnBrk="1" hangingPunct="1">
              <a:buFontTx/>
              <a:buNone/>
            </a:pPr>
            <a:r>
              <a:rPr lang="en-GB" noProof="0" dirty="0"/>
              <a:t>(ii) persons at </a:t>
            </a:r>
            <a:r>
              <a:rPr lang="en-GB" noProof="0" dirty="0">
                <a:solidFill>
                  <a:srgbClr val="C00000"/>
                </a:solidFill>
              </a:rPr>
              <a:t>serious risk of</a:t>
            </a:r>
            <a:r>
              <a:rPr lang="en-GB" noProof="0" dirty="0"/>
              <a:t>, or who have been the victims</a:t>
            </a:r>
          </a:p>
          <a:p>
            <a:pPr lvl="1" eaLnBrk="1" hangingPunct="1">
              <a:buFontTx/>
              <a:buNone/>
            </a:pPr>
            <a:r>
              <a:rPr lang="en-GB" noProof="0" dirty="0"/>
              <a:t>of, </a:t>
            </a:r>
            <a:r>
              <a:rPr lang="en-GB" noProof="0" dirty="0">
                <a:solidFill>
                  <a:srgbClr val="C00000"/>
                </a:solidFill>
              </a:rPr>
              <a:t>systematic or generalised violations</a:t>
            </a:r>
            <a:r>
              <a:rPr lang="en-GB" noProof="0" dirty="0"/>
              <a:t> of their </a:t>
            </a:r>
            <a:r>
              <a:rPr lang="en-GB" noProof="0" dirty="0">
                <a:solidFill>
                  <a:srgbClr val="C00000"/>
                </a:solidFill>
              </a:rPr>
              <a:t>human rights;</a:t>
            </a:r>
          </a:p>
        </p:txBody>
      </p:sp>
    </p:spTree>
    <p:extLst>
      <p:ext uri="{BB962C8B-B14F-4D97-AF65-F5344CB8AC3E}">
        <p14:creationId xmlns:p14="http://schemas.microsoft.com/office/powerpoint/2010/main" val="344917128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274638"/>
            <a:ext cx="8229600" cy="439737"/>
          </a:xfrm>
        </p:spPr>
        <p:txBody>
          <a:bodyPr/>
          <a:lstStyle/>
          <a:p>
            <a:pPr eaLnBrk="1" hangingPunct="1">
              <a:defRPr/>
            </a:pPr>
            <a:r>
              <a:rPr lang="en-GB" noProof="0" dirty="0"/>
              <a:t>Temporary Protection Directive</a:t>
            </a:r>
          </a:p>
        </p:txBody>
      </p:sp>
      <p:sp>
        <p:nvSpPr>
          <p:cNvPr id="17410" name="Rectangle 3"/>
          <p:cNvSpPr>
            <a:spLocks noGrp="1" noChangeArrowheads="1"/>
          </p:cNvSpPr>
          <p:nvPr>
            <p:ph idx="1"/>
          </p:nvPr>
        </p:nvSpPr>
        <p:spPr>
          <a:xfrm>
            <a:off x="323528" y="1125538"/>
            <a:ext cx="8568952" cy="5543822"/>
          </a:xfrm>
        </p:spPr>
        <p:txBody>
          <a:bodyPr>
            <a:normAutofit fontScale="85000" lnSpcReduction="20000"/>
          </a:bodyPr>
          <a:lstStyle/>
          <a:p>
            <a:pPr eaLnBrk="1" hangingPunct="1">
              <a:lnSpc>
                <a:spcPct val="90000"/>
              </a:lnSpc>
            </a:pPr>
            <a:r>
              <a:rPr lang="en-GB" noProof="0" dirty="0">
                <a:solidFill>
                  <a:srgbClr val="C00000"/>
                </a:solidFill>
              </a:rPr>
              <a:t>Mass influx </a:t>
            </a:r>
            <a:r>
              <a:rPr lang="en-GB" noProof="0" dirty="0"/>
              <a:t>means arrival in the Community</a:t>
            </a:r>
          </a:p>
          <a:p>
            <a:pPr eaLnBrk="1" hangingPunct="1">
              <a:lnSpc>
                <a:spcPct val="90000"/>
              </a:lnSpc>
              <a:buFontTx/>
              <a:buNone/>
            </a:pPr>
            <a:r>
              <a:rPr lang="en-GB" noProof="0" dirty="0"/>
              <a:t> 		of a large number of displaced persons, </a:t>
            </a:r>
          </a:p>
          <a:p>
            <a:pPr eaLnBrk="1" hangingPunct="1">
              <a:lnSpc>
                <a:spcPct val="90000"/>
              </a:lnSpc>
              <a:buFontTx/>
              <a:buNone/>
            </a:pPr>
            <a:r>
              <a:rPr lang="en-GB" noProof="0" dirty="0"/>
              <a:t>		who come from a specific country or geographical area</a:t>
            </a:r>
          </a:p>
          <a:p>
            <a:pPr eaLnBrk="1" hangingPunct="1">
              <a:lnSpc>
                <a:spcPct val="90000"/>
              </a:lnSpc>
            </a:pPr>
            <a:r>
              <a:rPr lang="en-GB" noProof="0" dirty="0"/>
              <a:t>The </a:t>
            </a:r>
            <a:r>
              <a:rPr lang="en-GB" noProof="0" dirty="0">
                <a:solidFill>
                  <a:srgbClr val="C00000"/>
                </a:solidFill>
              </a:rPr>
              <a:t>Council decides by qualified majority </a:t>
            </a:r>
            <a:r>
              <a:rPr lang="en-GB" noProof="0" dirty="0"/>
              <a:t>the start and end of T.P.</a:t>
            </a:r>
          </a:p>
          <a:p>
            <a:pPr eaLnBrk="1" hangingPunct="1">
              <a:lnSpc>
                <a:spcPct val="90000"/>
              </a:lnSpc>
            </a:pPr>
            <a:r>
              <a:rPr lang="en-GB" noProof="0" dirty="0"/>
              <a:t>Duration</a:t>
            </a:r>
          </a:p>
          <a:p>
            <a:pPr lvl="1" eaLnBrk="1" hangingPunct="1">
              <a:lnSpc>
                <a:spcPct val="90000"/>
              </a:lnSpc>
            </a:pPr>
            <a:r>
              <a:rPr lang="en-GB" noProof="0" dirty="0">
                <a:solidFill>
                  <a:srgbClr val="C00000"/>
                </a:solidFill>
              </a:rPr>
              <a:t>1 year </a:t>
            </a:r>
            <a:r>
              <a:rPr lang="en-GB" noProof="0" dirty="0"/>
              <a:t>+ max </a:t>
            </a:r>
            <a:r>
              <a:rPr lang="en-GB" noProof="0" dirty="0">
                <a:solidFill>
                  <a:srgbClr val="C00000"/>
                </a:solidFill>
              </a:rPr>
              <a:t>two times 6 </a:t>
            </a:r>
            <a:r>
              <a:rPr lang="en-GB" noProof="0" dirty="0"/>
              <a:t>months</a:t>
            </a:r>
          </a:p>
          <a:p>
            <a:pPr lvl="3" eaLnBrk="1" hangingPunct="1">
              <a:lnSpc>
                <a:spcPct val="90000"/>
              </a:lnSpc>
              <a:buFont typeface="Arial" charset="0"/>
              <a:buNone/>
            </a:pPr>
            <a:r>
              <a:rPr lang="en-GB" sz="2400" noProof="0" dirty="0"/>
              <a:t>= total max: </a:t>
            </a:r>
            <a:r>
              <a:rPr lang="en-GB" sz="2400" noProof="0" dirty="0">
                <a:solidFill>
                  <a:srgbClr val="C00000"/>
                </a:solidFill>
              </a:rPr>
              <a:t>2 years</a:t>
            </a:r>
          </a:p>
          <a:p>
            <a:pPr eaLnBrk="1" hangingPunct="1">
              <a:lnSpc>
                <a:spcPct val="90000"/>
              </a:lnSpc>
            </a:pPr>
            <a:r>
              <a:rPr lang="en-GB" noProof="0" dirty="0"/>
              <a:t>Council may end it earlier, but must not exceed two years‘</a:t>
            </a:r>
          </a:p>
          <a:p>
            <a:pPr algn="ctr" eaLnBrk="1" hangingPunct="1">
              <a:lnSpc>
                <a:spcPct val="90000"/>
              </a:lnSpc>
              <a:buFont typeface="Arial" charset="0"/>
              <a:buNone/>
            </a:pPr>
            <a:r>
              <a:rPr lang="en-GB" noProof="0" dirty="0"/>
              <a:t>_______________________________________</a:t>
            </a:r>
          </a:p>
          <a:p>
            <a:pPr algn="ctr" eaLnBrk="1" hangingPunct="1">
              <a:lnSpc>
                <a:spcPct val="90000"/>
              </a:lnSpc>
              <a:buFont typeface="Arial" charset="0"/>
              <a:buNone/>
            </a:pPr>
            <a:r>
              <a:rPr lang="en-GB" noProof="0" dirty="0"/>
              <a:t>Not applied until January 2016</a:t>
            </a:r>
          </a:p>
          <a:p>
            <a:pPr algn="ctr" eaLnBrk="1" hangingPunct="1">
              <a:lnSpc>
                <a:spcPct val="90000"/>
              </a:lnSpc>
              <a:buFont typeface="Arial" charset="0"/>
              <a:buNone/>
            </a:pPr>
            <a:r>
              <a:rPr lang="en-GB" dirty="0"/>
              <a:t>Why? </a:t>
            </a:r>
          </a:p>
          <a:p>
            <a:pPr>
              <a:lnSpc>
                <a:spcPct val="120000"/>
              </a:lnSpc>
              <a:buFont typeface="Arial" pitchFamily="34" charset="0"/>
              <a:buChar char="•"/>
            </a:pPr>
            <a:r>
              <a:rPr lang="en-GB" dirty="0"/>
              <a:t>  The Member States ought to </a:t>
            </a:r>
            <a:r>
              <a:rPr lang="en-GB" dirty="0">
                <a:solidFill>
                  <a:srgbClr val="C00000"/>
                </a:solidFill>
              </a:rPr>
              <a:t>assist the obtaining of the necessary visas</a:t>
            </a:r>
            <a:r>
              <a:rPr lang="en-GB" dirty="0"/>
              <a:t>,</a:t>
            </a:r>
          </a:p>
          <a:p>
            <a:pPr>
              <a:lnSpc>
                <a:spcPct val="120000"/>
              </a:lnSpc>
            </a:pPr>
            <a:r>
              <a:rPr lang="en-GB" dirty="0"/>
              <a:t>including transit visas. Formalities ought to  be reduced to a minimum.  Visas should be free of charge or their cost reduced to a minimum  (§ 8 /3/ TPD)</a:t>
            </a:r>
          </a:p>
          <a:p>
            <a:pPr>
              <a:lnSpc>
                <a:spcPct val="120000"/>
              </a:lnSpc>
              <a:buFont typeface="Arial" pitchFamily="34" charset="0"/>
              <a:buChar char="•"/>
            </a:pPr>
            <a:r>
              <a:rPr lang="en-GB" dirty="0"/>
              <a:t>  The Temporary Protection Directive  includes </a:t>
            </a:r>
            <a:r>
              <a:rPr lang="en-GB" dirty="0">
                <a:solidFill>
                  <a:srgbClr val="C00000"/>
                </a:solidFill>
              </a:rPr>
              <a:t>a solidarity mechanism </a:t>
            </a:r>
            <a:r>
              <a:rPr lang="en-GB" dirty="0"/>
              <a:t>(even if voluntary) on the relocation of refugees</a:t>
            </a:r>
          </a:p>
          <a:p>
            <a:pPr>
              <a:lnSpc>
                <a:spcPct val="120000"/>
              </a:lnSpc>
              <a:buFont typeface="Arial" pitchFamily="34" charset="0"/>
              <a:buChar char="•"/>
            </a:pPr>
            <a:r>
              <a:rPr lang="en-GB" dirty="0">
                <a:solidFill>
                  <a:srgbClr val="C00000"/>
                </a:solidFill>
              </a:rPr>
              <a:t>   Right to work</a:t>
            </a:r>
            <a:r>
              <a:rPr lang="en-GB" dirty="0"/>
              <a:t>, self-employment  and </a:t>
            </a:r>
            <a:r>
              <a:rPr lang="en-GB" dirty="0">
                <a:solidFill>
                  <a:srgbClr val="C00000"/>
                </a:solidFill>
              </a:rPr>
              <a:t>to family unification </a:t>
            </a:r>
            <a:r>
              <a:rPr lang="en-GB" dirty="0"/>
              <a:t>are recognised</a:t>
            </a:r>
            <a:br>
              <a:rPr lang="en-GB" dirty="0"/>
            </a:br>
            <a:endParaRPr lang="en-GB" dirty="0"/>
          </a:p>
          <a:p>
            <a:pPr algn="ctr" eaLnBrk="1" hangingPunct="1">
              <a:lnSpc>
                <a:spcPct val="90000"/>
              </a:lnSpc>
              <a:buFont typeface="Arial" charset="0"/>
              <a:buNone/>
            </a:pPr>
            <a:endParaRPr lang="en-GB" noProof="0" dirty="0"/>
          </a:p>
        </p:txBody>
      </p:sp>
    </p:spTree>
    <p:extLst>
      <p:ext uri="{BB962C8B-B14F-4D97-AF65-F5344CB8AC3E}">
        <p14:creationId xmlns:p14="http://schemas.microsoft.com/office/powerpoint/2010/main" val="409497004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899592" y="476672"/>
            <a:ext cx="7488832" cy="3456384"/>
          </a:xfrm>
        </p:spPr>
        <p:txBody>
          <a:bodyPr>
            <a:normAutofit/>
          </a:bodyPr>
          <a:lstStyle/>
          <a:p>
            <a:pPr marL="457200" indent="-457200">
              <a:lnSpc>
                <a:spcPct val="150000"/>
              </a:lnSpc>
            </a:pPr>
            <a:r>
              <a:rPr lang="en-GB" sz="3200" b="0" dirty="0"/>
              <a:t>7. ARE THERE PERSONS, WHO CAN BE EXCLUDED („TERRORISTS”)? = EXCLUSION GROUNDS AND PROCEDURE</a:t>
            </a:r>
            <a:r>
              <a:rPr lang="en-GB" sz="3200" dirty="0"/>
              <a:t/>
            </a:r>
            <a:br>
              <a:rPr lang="en-GB" sz="3200" dirty="0"/>
            </a:br>
            <a:r>
              <a:rPr lang="en-GB" sz="3200" dirty="0"/>
              <a:t> </a:t>
            </a:r>
          </a:p>
        </p:txBody>
      </p:sp>
    </p:spTree>
    <p:extLst>
      <p:ext uri="{BB962C8B-B14F-4D97-AF65-F5344CB8AC3E}">
        <p14:creationId xmlns:p14="http://schemas.microsoft.com/office/powerpoint/2010/main" val="10177576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ím 5"/>
          <p:cNvSpPr>
            <a:spLocks noGrp="1"/>
          </p:cNvSpPr>
          <p:nvPr>
            <p:ph type="title"/>
          </p:nvPr>
        </p:nvSpPr>
        <p:spPr/>
        <p:txBody>
          <a:bodyPr/>
          <a:lstStyle/>
          <a:p>
            <a:r>
              <a:rPr lang="en-GB" dirty="0"/>
              <a:t>Exclusion of terrorists</a:t>
            </a:r>
          </a:p>
        </p:txBody>
      </p:sp>
      <p:sp>
        <p:nvSpPr>
          <p:cNvPr id="7" name="Tartalom helye 6"/>
          <p:cNvSpPr>
            <a:spLocks noGrp="1"/>
          </p:cNvSpPr>
          <p:nvPr>
            <p:ph idx="1"/>
          </p:nvPr>
        </p:nvSpPr>
        <p:spPr/>
        <p:txBody>
          <a:bodyPr>
            <a:normAutofit fontScale="92500" lnSpcReduction="10000"/>
          </a:bodyPr>
          <a:lstStyle/>
          <a:p>
            <a:pPr>
              <a:buFont typeface="Arial" pitchFamily="34" charset="0"/>
              <a:buChar char="•"/>
            </a:pPr>
            <a:r>
              <a:rPr lang="en-GB" dirty="0"/>
              <a:t> Terrorists are </a:t>
            </a:r>
            <a:r>
              <a:rPr lang="en-GB" dirty="0">
                <a:solidFill>
                  <a:srgbClr val="C00000"/>
                </a:solidFill>
              </a:rPr>
              <a:t>unlikely to come as refugees</a:t>
            </a:r>
            <a:r>
              <a:rPr lang="en-GB" dirty="0"/>
              <a:t>, as they have to be photographed, give 10 fingerprints and give detailed account about their life</a:t>
            </a:r>
          </a:p>
          <a:p>
            <a:pPr>
              <a:buFont typeface="Arial" pitchFamily="34" charset="0"/>
              <a:buChar char="•"/>
            </a:pPr>
            <a:r>
              <a:rPr lang="en-GB" dirty="0"/>
              <a:t>Before the 2015 November Paris attacks </a:t>
            </a:r>
            <a:r>
              <a:rPr lang="en-GB" dirty="0">
                <a:solidFill>
                  <a:srgbClr val="C00000"/>
                </a:solidFill>
              </a:rPr>
              <a:t>some returned  </a:t>
            </a:r>
            <a:r>
              <a:rPr lang="en-GB" dirty="0"/>
              <a:t>to Europe with the mixed flow </a:t>
            </a:r>
          </a:p>
          <a:p>
            <a:pPr>
              <a:buFont typeface="Arial" pitchFamily="34" charset="0"/>
              <a:buChar char="•"/>
            </a:pPr>
            <a:r>
              <a:rPr lang="en-GB" dirty="0"/>
              <a:t>Terrorists </a:t>
            </a:r>
            <a:r>
              <a:rPr lang="en-GB" dirty="0">
                <a:solidFill>
                  <a:srgbClr val="C00000"/>
                </a:solidFill>
              </a:rPr>
              <a:t>can be  excluded from protection </a:t>
            </a:r>
            <a:r>
              <a:rPr lang="en-GB" dirty="0"/>
              <a:t>(and returned to their country of origin, unless Art. 3 of the ECHR would be violated) </a:t>
            </a:r>
          </a:p>
          <a:p>
            <a:pPr>
              <a:buFont typeface="Arial" pitchFamily="34" charset="0"/>
              <a:buChar char="•"/>
            </a:pPr>
            <a:endParaRPr lang="en-GB" dirty="0"/>
          </a:p>
          <a:p>
            <a:pPr lvl="1"/>
            <a:r>
              <a:rPr lang="en-GB" sz="2000" dirty="0"/>
              <a:t>Exclusion grounds:  crimes against peace, war crimes, crimes against humanity,  serious non-political crimes, acts contrary to the principles and purposes of the UN.</a:t>
            </a:r>
          </a:p>
          <a:p>
            <a:pPr>
              <a:buFont typeface="Arial" pitchFamily="34" charset="0"/>
              <a:buChar char="•"/>
            </a:pPr>
            <a:endParaRPr lang="en-GB" dirty="0"/>
          </a:p>
          <a:p>
            <a:r>
              <a:rPr lang="en-GB" dirty="0"/>
              <a:t>See </a:t>
            </a:r>
            <a:r>
              <a:rPr lang="en-GB" dirty="0">
                <a:solidFill>
                  <a:srgbClr val="C00000"/>
                </a:solidFill>
              </a:rPr>
              <a:t>QD</a:t>
            </a:r>
            <a:r>
              <a:rPr lang="en-GB" dirty="0"/>
              <a:t> Preamble, para 31 „</a:t>
            </a:r>
            <a:r>
              <a:rPr lang="en-GB" dirty="0">
                <a:solidFill>
                  <a:srgbClr val="C00000"/>
                </a:solidFill>
              </a:rPr>
              <a:t>Acts contrary to the purposes and principles of the United Nations are </a:t>
            </a:r>
            <a:r>
              <a:rPr lang="en-GB" dirty="0"/>
              <a:t>… embodied in the United Nations resolutions relating to measures combating terrorism, which declare that ‘</a:t>
            </a:r>
            <a:r>
              <a:rPr lang="en-GB" dirty="0">
                <a:solidFill>
                  <a:srgbClr val="C00000"/>
                </a:solidFill>
              </a:rPr>
              <a:t>acts, methods and practices of terrorism </a:t>
            </a:r>
            <a:r>
              <a:rPr lang="en-GB" dirty="0"/>
              <a:t>are contrary to the purposes and principles of the United Nations…’”</a:t>
            </a:r>
          </a:p>
        </p:txBody>
      </p:sp>
      <p:sp>
        <p:nvSpPr>
          <p:cNvPr id="5" name="Dátum helye 4"/>
          <p:cNvSpPr>
            <a:spLocks noGrp="1"/>
          </p:cNvSpPr>
          <p:nvPr>
            <p:ph type="dt" sz="half" idx="2"/>
          </p:nvPr>
        </p:nvSpPr>
        <p:spPr/>
        <p:txBody>
          <a:bodyPr/>
          <a:lstStyle/>
          <a:p>
            <a:pPr>
              <a:defRPr/>
            </a:pPr>
            <a:r>
              <a:rPr lang="hu-HU"/>
              <a:t>Presentation by Boldizsár Nagy</a:t>
            </a:r>
            <a:endParaRPr lang="en-GB"/>
          </a:p>
        </p:txBody>
      </p:sp>
    </p:spTree>
    <p:extLst>
      <p:ext uri="{BB962C8B-B14F-4D97-AF65-F5344CB8AC3E}">
        <p14:creationId xmlns:p14="http://schemas.microsoft.com/office/powerpoint/2010/main" val="346342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p:cNvSpPr>
            <a:spLocks noGrp="1"/>
          </p:cNvSpPr>
          <p:nvPr>
            <p:ph type="title"/>
          </p:nvPr>
        </p:nvSpPr>
        <p:spPr>
          <a:xfrm>
            <a:off x="7092280" y="95690"/>
            <a:ext cx="1872208" cy="5421542"/>
          </a:xfrm>
        </p:spPr>
        <p:txBody>
          <a:bodyPr/>
          <a:lstStyle/>
          <a:p>
            <a:r>
              <a:rPr lang="en-GB" sz="2400" b="0" dirty="0">
                <a:effectLst/>
                <a:latin typeface="+mj-lt"/>
              </a:rPr>
              <a:t>Longer than </a:t>
            </a:r>
            <a:r>
              <a:rPr lang="en-GB" sz="2400" b="0">
                <a:effectLst/>
                <a:latin typeface="+mj-lt"/>
              </a:rPr>
              <a:t>3 months</a:t>
            </a:r>
            <a:r>
              <a:rPr lang="hu-HU" sz="2400" b="0">
                <a:effectLst/>
                <a:latin typeface="+mj-lt"/>
              </a:rPr>
              <a:t> first  </a:t>
            </a:r>
            <a:r>
              <a:rPr lang="en-GB" sz="2400" b="0">
                <a:effectLst/>
                <a:latin typeface="+mj-lt"/>
              </a:rPr>
              <a:t> </a:t>
            </a:r>
            <a:r>
              <a:rPr lang="en-GB" sz="2400" b="0" dirty="0">
                <a:effectLst/>
                <a:latin typeface="+mj-lt"/>
              </a:rPr>
              <a:t>residence permits issued to third country nationals</a:t>
            </a:r>
            <a:r>
              <a:rPr lang="en-GB" sz="2400" b="0">
                <a:effectLst/>
                <a:latin typeface="+mj-lt"/>
              </a:rPr>
              <a:t/>
            </a:r>
            <a:br>
              <a:rPr lang="en-GB" sz="2400" b="0">
                <a:effectLst/>
                <a:latin typeface="+mj-lt"/>
              </a:rPr>
            </a:br>
            <a:endParaRPr lang="en-GB" sz="2400" b="0" dirty="0">
              <a:effectLst/>
              <a:latin typeface="+mj-lt"/>
            </a:endParaRPr>
          </a:p>
        </p:txBody>
      </p:sp>
      <p:sp>
        <p:nvSpPr>
          <p:cNvPr id="4" name="Dátum helye 3"/>
          <p:cNvSpPr>
            <a:spLocks noGrp="1"/>
          </p:cNvSpPr>
          <p:nvPr>
            <p:ph type="dt" sz="half" idx="2"/>
          </p:nvPr>
        </p:nvSpPr>
        <p:spPr>
          <a:xfrm>
            <a:off x="1" y="6572272"/>
            <a:ext cx="2214546" cy="285727"/>
          </a:xfrm>
        </p:spPr>
        <p:txBody>
          <a:bodyPr/>
          <a:lstStyle/>
          <a:p>
            <a:pPr>
              <a:defRPr/>
            </a:pPr>
            <a:r>
              <a:rPr lang="hu-HU"/>
              <a:t>Presentation by Boldizsár Nagy</a:t>
            </a:r>
            <a:endParaRPr lang="en-GB"/>
          </a:p>
        </p:txBody>
      </p:sp>
      <p:sp>
        <p:nvSpPr>
          <p:cNvPr id="9" name="Rectangle 1"/>
          <p:cNvSpPr>
            <a:spLocks noChangeArrowheads="1"/>
          </p:cNvSpPr>
          <p:nvPr/>
        </p:nvSpPr>
        <p:spPr bwMode="auto">
          <a:xfrm flipV="1">
            <a:off x="152400" y="-62820"/>
            <a:ext cx="5427712" cy="38472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600" b="1" i="0" u="none" strike="noStrike" cap="none" normalizeH="0" baseline="0">
                <a:ln>
                  <a:noFill/>
                </a:ln>
                <a:solidFill>
                  <a:srgbClr val="000000"/>
                </a:solidFill>
                <a:effectLst/>
                <a:latin typeface="Verdana" panose="020B0604030504040204" pitchFamily="34" charset="0"/>
              </a:rPr>
              <a:t>2008</a:t>
            </a:r>
            <a:endParaRPr kumimoji="0" lang="hu-HU" altLang="hu-HU" sz="600" b="0" i="0" u="none" strike="noStrike" cap="none" normalizeH="0" baseline="0">
              <a:ln>
                <a:noFill/>
              </a:ln>
              <a:solidFill>
                <a:srgbClr val="000000"/>
              </a:solidFill>
              <a:effectLst/>
              <a:latin typeface="Verdan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600" b="0" i="0" u="none" strike="noStrike" cap="none" normalizeH="0" baseline="0">
                <a:ln>
                  <a:noFill/>
                </a:ln>
                <a:solidFill>
                  <a:srgbClr val="000000"/>
                </a:solidFill>
                <a:effectLst/>
                <a:latin typeface="Verdana" panose="020B0604030504040204" pitchFamily="34" charset="0"/>
                <a:hlinkClick r:id="rId2"/>
              </a:rPr>
              <a:t>  </a:t>
            </a:r>
            <a:endParaRPr kumimoji="0" lang="hu-HU" altLang="hu-HU" sz="600" b="0" i="0" u="none" strike="noStrike" cap="none" normalizeH="0" baseline="0">
              <a:ln>
                <a:noFill/>
              </a:ln>
              <a:solidFill>
                <a:srgbClr val="000000"/>
              </a:solidFill>
              <a:effectLst/>
              <a:latin typeface="Verdan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hu-HU" altLang="hu-HU" sz="700" b="0" i="0" u="none" strike="noStrike" cap="none" normalizeH="0" baseline="0">
              <a:ln>
                <a:noFill/>
              </a:ln>
              <a:solidFill>
                <a:srgbClr val="000000"/>
              </a:solidFill>
              <a:effectLst/>
              <a:latin typeface="Verdana" panose="020B0604030504040204" pitchFamily="34" charset="0"/>
            </a:endParaRPr>
          </a:p>
        </p:txBody>
      </p:sp>
      <p:sp>
        <p:nvSpPr>
          <p:cNvPr id="10" name="Rectangle 3"/>
          <p:cNvSpPr>
            <a:spLocks noChangeArrowheads="1"/>
          </p:cNvSpPr>
          <p:nvPr/>
        </p:nvSpPr>
        <p:spPr bwMode="auto">
          <a:xfrm flipV="1">
            <a:off x="152400" y="-62820"/>
            <a:ext cx="5427712" cy="38472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600" b="1" i="0" u="none" strike="noStrike" cap="none" normalizeH="0" baseline="0">
                <a:ln>
                  <a:noFill/>
                </a:ln>
                <a:solidFill>
                  <a:srgbClr val="000000"/>
                </a:solidFill>
                <a:effectLst/>
                <a:latin typeface="Verdana" panose="020B0604030504040204" pitchFamily="34" charset="0"/>
              </a:rPr>
              <a:t>2009</a:t>
            </a:r>
            <a:endParaRPr kumimoji="0" lang="hu-HU" altLang="hu-HU" sz="600" b="0" i="0" u="none" strike="noStrike" cap="none" normalizeH="0" baseline="0">
              <a:ln>
                <a:noFill/>
              </a:ln>
              <a:solidFill>
                <a:srgbClr val="000000"/>
              </a:solidFill>
              <a:effectLst/>
              <a:latin typeface="Verdan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600" b="0" i="0" u="none" strike="noStrike" cap="none" normalizeH="0" baseline="0">
                <a:ln>
                  <a:noFill/>
                </a:ln>
                <a:solidFill>
                  <a:srgbClr val="000000"/>
                </a:solidFill>
                <a:effectLst/>
                <a:latin typeface="Verdana" panose="020B0604030504040204" pitchFamily="34" charset="0"/>
                <a:hlinkClick r:id="rId3"/>
              </a:rPr>
              <a:t>  </a:t>
            </a:r>
            <a:endParaRPr kumimoji="0" lang="hu-HU" altLang="hu-HU" sz="600" b="0" i="0" u="none" strike="noStrike" cap="none" normalizeH="0" baseline="0">
              <a:ln>
                <a:noFill/>
              </a:ln>
              <a:solidFill>
                <a:srgbClr val="000000"/>
              </a:solidFill>
              <a:effectLst/>
              <a:latin typeface="Verdan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hu-HU" altLang="hu-HU" sz="700" b="0" i="0" u="none" strike="noStrike" cap="none" normalizeH="0" baseline="0">
              <a:ln>
                <a:noFill/>
              </a:ln>
              <a:solidFill>
                <a:srgbClr val="000000"/>
              </a:solidFill>
              <a:effectLst/>
              <a:latin typeface="Verdana" panose="020B0604030504040204" pitchFamily="34" charset="0"/>
            </a:endParaRPr>
          </a:p>
        </p:txBody>
      </p:sp>
      <p:sp>
        <p:nvSpPr>
          <p:cNvPr id="11" name="Rectangle 5"/>
          <p:cNvSpPr>
            <a:spLocks noChangeArrowheads="1"/>
          </p:cNvSpPr>
          <p:nvPr/>
        </p:nvSpPr>
        <p:spPr bwMode="auto">
          <a:xfrm flipV="1">
            <a:off x="152400" y="-62820"/>
            <a:ext cx="5427712" cy="38472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600" b="1" i="0" u="none" strike="noStrike" cap="none" normalizeH="0" baseline="0">
                <a:ln>
                  <a:noFill/>
                </a:ln>
                <a:solidFill>
                  <a:srgbClr val="000000"/>
                </a:solidFill>
                <a:effectLst/>
                <a:latin typeface="Verdana" panose="020B0604030504040204" pitchFamily="34" charset="0"/>
              </a:rPr>
              <a:t>2010</a:t>
            </a:r>
            <a:endParaRPr kumimoji="0" lang="hu-HU" altLang="hu-HU" sz="600" b="0" i="0" u="none" strike="noStrike" cap="none" normalizeH="0" baseline="0">
              <a:ln>
                <a:noFill/>
              </a:ln>
              <a:solidFill>
                <a:srgbClr val="000000"/>
              </a:solidFill>
              <a:effectLst/>
              <a:latin typeface="Verdan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600" b="0" i="0" u="none" strike="noStrike" cap="none" normalizeH="0" baseline="0">
                <a:ln>
                  <a:noFill/>
                </a:ln>
                <a:solidFill>
                  <a:srgbClr val="000000"/>
                </a:solidFill>
                <a:effectLst/>
                <a:latin typeface="Verdana" panose="020B0604030504040204" pitchFamily="34" charset="0"/>
                <a:hlinkClick r:id="rId4"/>
              </a:rPr>
              <a:t>  </a:t>
            </a:r>
            <a:endParaRPr kumimoji="0" lang="hu-HU" altLang="hu-HU" sz="600" b="0" i="0" u="none" strike="noStrike" cap="none" normalizeH="0" baseline="0">
              <a:ln>
                <a:noFill/>
              </a:ln>
              <a:solidFill>
                <a:srgbClr val="000000"/>
              </a:solidFill>
              <a:effectLst/>
              <a:latin typeface="Verdan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hu-HU" altLang="hu-HU" sz="700" b="0" i="0" u="none" strike="noStrike" cap="none" normalizeH="0" baseline="0">
              <a:ln>
                <a:noFill/>
              </a:ln>
              <a:solidFill>
                <a:srgbClr val="000000"/>
              </a:solidFill>
              <a:effectLst/>
              <a:latin typeface="Verdana" panose="020B0604030504040204" pitchFamily="34" charset="0"/>
            </a:endParaRPr>
          </a:p>
        </p:txBody>
      </p:sp>
      <p:sp>
        <p:nvSpPr>
          <p:cNvPr id="12" name="Rectangle 7"/>
          <p:cNvSpPr>
            <a:spLocks noChangeArrowheads="1"/>
          </p:cNvSpPr>
          <p:nvPr/>
        </p:nvSpPr>
        <p:spPr bwMode="auto">
          <a:xfrm flipV="1">
            <a:off x="152400" y="-62820"/>
            <a:ext cx="5427712" cy="38472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600" b="1" i="0" u="none" strike="noStrike" cap="none" normalizeH="0" baseline="0">
                <a:ln>
                  <a:noFill/>
                </a:ln>
                <a:solidFill>
                  <a:srgbClr val="000000"/>
                </a:solidFill>
                <a:effectLst/>
                <a:latin typeface="Verdana" panose="020B0604030504040204" pitchFamily="34" charset="0"/>
              </a:rPr>
              <a:t>2011</a:t>
            </a:r>
            <a:endParaRPr kumimoji="0" lang="hu-HU" altLang="hu-HU" sz="600" b="0" i="0" u="none" strike="noStrike" cap="none" normalizeH="0" baseline="0">
              <a:ln>
                <a:noFill/>
              </a:ln>
              <a:solidFill>
                <a:srgbClr val="000000"/>
              </a:solidFill>
              <a:effectLst/>
              <a:latin typeface="Verdan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600" b="0" i="0" u="none" strike="noStrike" cap="none" normalizeH="0" baseline="0">
                <a:ln>
                  <a:noFill/>
                </a:ln>
                <a:solidFill>
                  <a:srgbClr val="000000"/>
                </a:solidFill>
                <a:effectLst/>
                <a:latin typeface="Verdana" panose="020B0604030504040204" pitchFamily="34" charset="0"/>
                <a:hlinkClick r:id="rId5"/>
              </a:rPr>
              <a:t>  </a:t>
            </a:r>
            <a:endParaRPr kumimoji="0" lang="hu-HU" altLang="hu-HU" sz="600" b="0" i="0" u="none" strike="noStrike" cap="none" normalizeH="0" baseline="0">
              <a:ln>
                <a:noFill/>
              </a:ln>
              <a:solidFill>
                <a:srgbClr val="000000"/>
              </a:solidFill>
              <a:effectLst/>
              <a:latin typeface="Verdan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hu-HU" altLang="hu-HU" sz="700" b="0" i="0" u="none" strike="noStrike" cap="none" normalizeH="0" baseline="0">
              <a:ln>
                <a:noFill/>
              </a:ln>
              <a:solidFill>
                <a:srgbClr val="000000"/>
              </a:solidFill>
              <a:effectLst/>
              <a:latin typeface="Verdana" panose="020B0604030504040204" pitchFamily="34" charset="0"/>
            </a:endParaRPr>
          </a:p>
        </p:txBody>
      </p:sp>
      <p:sp>
        <p:nvSpPr>
          <p:cNvPr id="13" name="Rectangle 9"/>
          <p:cNvSpPr>
            <a:spLocks noChangeArrowheads="1"/>
          </p:cNvSpPr>
          <p:nvPr/>
        </p:nvSpPr>
        <p:spPr bwMode="auto">
          <a:xfrm flipV="1">
            <a:off x="152400" y="-62820"/>
            <a:ext cx="5427712" cy="38472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600" b="1" i="0" u="none" strike="noStrike" cap="none" normalizeH="0" baseline="0">
                <a:ln>
                  <a:noFill/>
                </a:ln>
                <a:solidFill>
                  <a:srgbClr val="000000"/>
                </a:solidFill>
                <a:effectLst/>
                <a:latin typeface="Verdana" panose="020B0604030504040204" pitchFamily="34" charset="0"/>
              </a:rPr>
              <a:t>2012</a:t>
            </a:r>
            <a:endParaRPr kumimoji="0" lang="hu-HU" altLang="hu-HU" sz="600" b="0" i="0" u="none" strike="noStrike" cap="none" normalizeH="0" baseline="0">
              <a:ln>
                <a:noFill/>
              </a:ln>
              <a:solidFill>
                <a:srgbClr val="000000"/>
              </a:solidFill>
              <a:effectLst/>
              <a:latin typeface="Verdan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600" b="0" i="0" u="none" strike="noStrike" cap="none" normalizeH="0" baseline="0">
                <a:ln>
                  <a:noFill/>
                </a:ln>
                <a:solidFill>
                  <a:srgbClr val="000000"/>
                </a:solidFill>
                <a:effectLst/>
                <a:latin typeface="Verdana" panose="020B0604030504040204" pitchFamily="34" charset="0"/>
                <a:hlinkClick r:id="rId6"/>
              </a:rPr>
              <a:t>  </a:t>
            </a:r>
            <a:endParaRPr kumimoji="0" lang="hu-HU" altLang="hu-HU" sz="600" b="0" i="0" u="none" strike="noStrike" cap="none" normalizeH="0" baseline="0">
              <a:ln>
                <a:noFill/>
              </a:ln>
              <a:solidFill>
                <a:srgbClr val="000000"/>
              </a:solidFill>
              <a:effectLst/>
              <a:latin typeface="Verdan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hu-HU" altLang="hu-HU" sz="700" b="0" i="0" u="none" strike="noStrike" cap="none" normalizeH="0" baseline="0">
              <a:ln>
                <a:noFill/>
              </a:ln>
              <a:solidFill>
                <a:srgbClr val="000000"/>
              </a:solidFill>
              <a:effectLst/>
              <a:latin typeface="Verdana" panose="020B0604030504040204" pitchFamily="34" charset="0"/>
            </a:endParaRPr>
          </a:p>
        </p:txBody>
      </p:sp>
      <p:sp>
        <p:nvSpPr>
          <p:cNvPr id="14" name="Rectangle 11"/>
          <p:cNvSpPr>
            <a:spLocks noChangeArrowheads="1"/>
          </p:cNvSpPr>
          <p:nvPr/>
        </p:nvSpPr>
        <p:spPr bwMode="auto">
          <a:xfrm flipV="1">
            <a:off x="152400" y="-62820"/>
            <a:ext cx="5427712" cy="38472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600" b="1" i="0" u="none" strike="noStrike" cap="none" normalizeH="0" baseline="0">
                <a:ln>
                  <a:noFill/>
                </a:ln>
                <a:solidFill>
                  <a:srgbClr val="000000"/>
                </a:solidFill>
                <a:effectLst/>
                <a:latin typeface="Verdana" panose="020B0604030504040204" pitchFamily="34" charset="0"/>
              </a:rPr>
              <a:t>2013</a:t>
            </a:r>
            <a:endParaRPr kumimoji="0" lang="hu-HU" altLang="hu-HU" sz="600" b="0" i="0" u="none" strike="noStrike" cap="none" normalizeH="0" baseline="0">
              <a:ln>
                <a:noFill/>
              </a:ln>
              <a:solidFill>
                <a:srgbClr val="000000"/>
              </a:solidFill>
              <a:effectLst/>
              <a:latin typeface="Verdan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600" b="0" i="0" u="none" strike="noStrike" cap="none" normalizeH="0" baseline="0">
                <a:ln>
                  <a:noFill/>
                </a:ln>
                <a:solidFill>
                  <a:srgbClr val="000000"/>
                </a:solidFill>
                <a:effectLst/>
                <a:latin typeface="Verdana" panose="020B0604030504040204" pitchFamily="34" charset="0"/>
                <a:hlinkClick r:id="rId7"/>
              </a:rPr>
              <a:t>  </a:t>
            </a:r>
            <a:endParaRPr kumimoji="0" lang="hu-HU" altLang="hu-HU" sz="600" b="0" i="0" u="none" strike="noStrike" cap="none" normalizeH="0" baseline="0">
              <a:ln>
                <a:noFill/>
              </a:ln>
              <a:solidFill>
                <a:srgbClr val="000000"/>
              </a:solidFill>
              <a:effectLst/>
              <a:latin typeface="Verdan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hu-HU" altLang="hu-HU" sz="700" b="0" i="0" u="none" strike="noStrike" cap="none" normalizeH="0" baseline="0">
              <a:ln>
                <a:noFill/>
              </a:ln>
              <a:solidFill>
                <a:srgbClr val="000000"/>
              </a:solidFill>
              <a:effectLst/>
              <a:latin typeface="Verdana" panose="020B0604030504040204" pitchFamily="34" charset="0"/>
            </a:endParaRPr>
          </a:p>
        </p:txBody>
      </p:sp>
      <p:sp>
        <p:nvSpPr>
          <p:cNvPr id="15" name="Rectangle 13"/>
          <p:cNvSpPr>
            <a:spLocks noChangeArrowheads="1"/>
          </p:cNvSpPr>
          <p:nvPr/>
        </p:nvSpPr>
        <p:spPr bwMode="auto">
          <a:xfrm flipV="1">
            <a:off x="152400" y="-62820"/>
            <a:ext cx="5427712" cy="38472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600" b="1" i="0" u="none" strike="noStrike" cap="none" normalizeH="0" baseline="0">
                <a:ln>
                  <a:noFill/>
                </a:ln>
                <a:solidFill>
                  <a:srgbClr val="000000"/>
                </a:solidFill>
                <a:effectLst/>
                <a:latin typeface="Verdana" panose="020B0604030504040204" pitchFamily="34" charset="0"/>
              </a:rPr>
              <a:t>2014</a:t>
            </a:r>
            <a:endParaRPr kumimoji="0" lang="hu-HU" altLang="hu-HU" sz="600" b="0" i="0" u="none" strike="noStrike" cap="none" normalizeH="0" baseline="0">
              <a:ln>
                <a:noFill/>
              </a:ln>
              <a:solidFill>
                <a:srgbClr val="000000"/>
              </a:solidFill>
              <a:effectLst/>
              <a:latin typeface="Verdan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600" b="0" i="0" u="none" strike="noStrike" cap="none" normalizeH="0" baseline="0">
                <a:ln>
                  <a:noFill/>
                </a:ln>
                <a:solidFill>
                  <a:srgbClr val="000000"/>
                </a:solidFill>
                <a:effectLst/>
                <a:latin typeface="Verdana" panose="020B0604030504040204" pitchFamily="34" charset="0"/>
                <a:hlinkClick r:id="rId8"/>
              </a:rPr>
              <a:t>  </a:t>
            </a:r>
            <a:endParaRPr kumimoji="0" lang="hu-HU" altLang="hu-HU" sz="600" b="0" i="0" u="none" strike="noStrike" cap="none" normalizeH="0" baseline="0">
              <a:ln>
                <a:noFill/>
              </a:ln>
              <a:solidFill>
                <a:srgbClr val="000000"/>
              </a:solidFill>
              <a:effectLst/>
              <a:latin typeface="Verdan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hu-HU" altLang="hu-HU" sz="700" b="0" i="0" u="none" strike="noStrike" cap="none" normalizeH="0" baseline="0">
              <a:ln>
                <a:noFill/>
              </a:ln>
              <a:solidFill>
                <a:srgbClr val="000000"/>
              </a:solidFill>
              <a:effectLst/>
              <a:latin typeface="Verdana" panose="020B0604030504040204" pitchFamily="34" charset="0"/>
            </a:endParaRPr>
          </a:p>
        </p:txBody>
      </p:sp>
      <p:sp>
        <p:nvSpPr>
          <p:cNvPr id="25" name="Téglalap 24"/>
          <p:cNvSpPr/>
          <p:nvPr/>
        </p:nvSpPr>
        <p:spPr>
          <a:xfrm>
            <a:off x="3203848" y="6356828"/>
            <a:ext cx="4130800" cy="430887"/>
          </a:xfrm>
          <a:prstGeom prst="rect">
            <a:avLst/>
          </a:prstGeom>
        </p:spPr>
        <p:txBody>
          <a:bodyPr wrap="square">
            <a:spAutoFit/>
          </a:bodyPr>
          <a:lstStyle/>
          <a:p>
            <a:r>
              <a:rPr lang="hu-HU" sz="1100"/>
              <a:t>Source: Eurostat, </a:t>
            </a:r>
            <a:r>
              <a:rPr lang="hu-HU" sz="1100">
                <a:hlinkClick r:id="rId9"/>
              </a:rPr>
              <a:t>http://ec.europa.eu/eurostat/web/asylum-and-managed-migration/data/main-tables</a:t>
            </a:r>
            <a:r>
              <a:rPr lang="hu-HU" sz="1100"/>
              <a:t> (20180702)</a:t>
            </a:r>
          </a:p>
        </p:txBody>
      </p:sp>
      <p:pic>
        <p:nvPicPr>
          <p:cNvPr id="3" name="Kép 2">
            <a:extLst>
              <a:ext uri="{FF2B5EF4-FFF2-40B4-BE49-F238E27FC236}">
                <a16:creationId xmlns:a16="http://schemas.microsoft.com/office/drawing/2014/main" xmlns="" id="{C3F10C8B-1889-4DDB-91B9-36C9BC6C957E}"/>
              </a:ext>
            </a:extLst>
          </p:cNvPr>
          <p:cNvPicPr>
            <a:picLocks noChangeAspect="1"/>
          </p:cNvPicPr>
          <p:nvPr/>
        </p:nvPicPr>
        <p:blipFill>
          <a:blip r:embed="rId10"/>
          <a:stretch>
            <a:fillRect/>
          </a:stretch>
        </p:blipFill>
        <p:spPr>
          <a:xfrm>
            <a:off x="179511" y="-1"/>
            <a:ext cx="6768753" cy="6397411"/>
          </a:xfrm>
          <a:prstGeom prst="rect">
            <a:avLst/>
          </a:prstGeom>
        </p:spPr>
      </p:pic>
      <mc:AlternateContent xmlns:mc="http://schemas.openxmlformats.org/markup-compatibility/2006" xmlns:p14="http://schemas.microsoft.com/office/powerpoint/2010/main">
        <mc:Choice Requires="p14">
          <p:contentPart p14:bwMode="auto" r:id="rId11">
            <p14:nvContentPartPr>
              <p14:cNvPr id="21" name="Szabadkéz 20">
                <a:extLst>
                  <a:ext uri="{FF2B5EF4-FFF2-40B4-BE49-F238E27FC236}">
                    <a16:creationId xmlns:a16="http://schemas.microsoft.com/office/drawing/2014/main" xmlns="" id="{26F880FC-A83D-4908-8B63-C5ECF567E49A}"/>
                  </a:ext>
                </a:extLst>
              </p14:cNvPr>
              <p14:cNvContentPartPr/>
              <p14:nvPr/>
            </p14:nvContentPartPr>
            <p14:xfrm>
              <a:off x="6428979" y="4844583"/>
              <a:ext cx="555984" cy="263808"/>
            </p14:xfrm>
          </p:contentPart>
        </mc:Choice>
        <mc:Fallback xmlns="">
          <p:pic>
            <p:nvPicPr>
              <p:cNvPr id="21" name="Szabadkéz 20">
                <a:extLst>
                  <a:ext uri="{FF2B5EF4-FFF2-40B4-BE49-F238E27FC236}">
                    <a16:creationId xmlns:a16="http://schemas.microsoft.com/office/drawing/2014/main" id="{26F880FC-A83D-4908-8B63-C5ECF567E49A}"/>
                  </a:ext>
                </a:extLst>
              </p:cNvPr>
              <p:cNvPicPr/>
              <p:nvPr/>
            </p:nvPicPr>
            <p:blipFill>
              <a:blip r:embed="rId12"/>
              <a:stretch>
                <a:fillRect/>
              </a:stretch>
            </p:blipFill>
            <p:spPr>
              <a:xfrm>
                <a:off x="6423221" y="4838832"/>
                <a:ext cx="567140" cy="27495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3" name="Szabadkéz 22">
                <a:extLst>
                  <a:ext uri="{FF2B5EF4-FFF2-40B4-BE49-F238E27FC236}">
                    <a16:creationId xmlns:a16="http://schemas.microsoft.com/office/drawing/2014/main" xmlns="" id="{2CEDD528-A54B-4667-BC89-16F8C3C4DDA7}"/>
                  </a:ext>
                </a:extLst>
              </p14:cNvPr>
              <p14:cNvContentPartPr/>
              <p14:nvPr/>
            </p14:nvContentPartPr>
            <p14:xfrm>
              <a:off x="6428691" y="1862343"/>
              <a:ext cx="560304" cy="195552"/>
            </p14:xfrm>
          </p:contentPart>
        </mc:Choice>
        <mc:Fallback xmlns="">
          <p:pic>
            <p:nvPicPr>
              <p:cNvPr id="23" name="Szabadkéz 22">
                <a:extLst>
                  <a:ext uri="{FF2B5EF4-FFF2-40B4-BE49-F238E27FC236}">
                    <a16:creationId xmlns:a16="http://schemas.microsoft.com/office/drawing/2014/main" id="{2CEDD528-A54B-4667-BC89-16F8C3C4DDA7}"/>
                  </a:ext>
                </a:extLst>
              </p:cNvPr>
              <p:cNvPicPr/>
              <p:nvPr/>
            </p:nvPicPr>
            <p:blipFill>
              <a:blip r:embed="rId14"/>
              <a:stretch>
                <a:fillRect/>
              </a:stretch>
            </p:blipFill>
            <p:spPr>
              <a:xfrm>
                <a:off x="6422933" y="1856591"/>
                <a:ext cx="571460" cy="206696"/>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6" name="Szabadkéz 25">
                <a:extLst>
                  <a:ext uri="{FF2B5EF4-FFF2-40B4-BE49-F238E27FC236}">
                    <a16:creationId xmlns:a16="http://schemas.microsoft.com/office/drawing/2014/main" xmlns="" id="{678B55FD-B49F-458A-BB1D-8FAFA1AC7D35}"/>
                  </a:ext>
                </a:extLst>
              </p14:cNvPr>
              <p14:cNvContentPartPr/>
              <p14:nvPr/>
            </p14:nvContentPartPr>
            <p14:xfrm>
              <a:off x="6456915" y="6207399"/>
              <a:ext cx="584496" cy="216864"/>
            </p14:xfrm>
          </p:contentPart>
        </mc:Choice>
        <mc:Fallback xmlns="">
          <p:pic>
            <p:nvPicPr>
              <p:cNvPr id="26" name="Szabadkéz 25">
                <a:extLst>
                  <a:ext uri="{FF2B5EF4-FFF2-40B4-BE49-F238E27FC236}">
                    <a16:creationId xmlns:a16="http://schemas.microsoft.com/office/drawing/2014/main" id="{678B55FD-B49F-458A-BB1D-8FAFA1AC7D35}"/>
                  </a:ext>
                </a:extLst>
              </p:cNvPr>
              <p:cNvPicPr/>
              <p:nvPr/>
            </p:nvPicPr>
            <p:blipFill>
              <a:blip r:embed="rId16"/>
              <a:stretch>
                <a:fillRect/>
              </a:stretch>
            </p:blipFill>
            <p:spPr>
              <a:xfrm>
                <a:off x="6451160" y="6201645"/>
                <a:ext cx="595646" cy="228013"/>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8" name="Szabadkéz 27">
                <a:extLst>
                  <a:ext uri="{FF2B5EF4-FFF2-40B4-BE49-F238E27FC236}">
                    <a16:creationId xmlns:a16="http://schemas.microsoft.com/office/drawing/2014/main" xmlns="" id="{528E44FB-AD8D-4C49-AC3B-12F3FD3D2730}"/>
                  </a:ext>
                </a:extLst>
              </p14:cNvPr>
              <p14:cNvContentPartPr/>
              <p14:nvPr/>
            </p14:nvContentPartPr>
            <p14:xfrm>
              <a:off x="4834755" y="4846023"/>
              <a:ext cx="1645632" cy="315216"/>
            </p14:xfrm>
          </p:contentPart>
        </mc:Choice>
        <mc:Fallback xmlns="">
          <p:pic>
            <p:nvPicPr>
              <p:cNvPr id="28" name="Szabadkéz 27">
                <a:extLst>
                  <a:ext uri="{FF2B5EF4-FFF2-40B4-BE49-F238E27FC236}">
                    <a16:creationId xmlns:a16="http://schemas.microsoft.com/office/drawing/2014/main" id="{528E44FB-AD8D-4C49-AC3B-12F3FD3D2730}"/>
                  </a:ext>
                </a:extLst>
              </p:cNvPr>
              <p:cNvPicPr/>
              <p:nvPr/>
            </p:nvPicPr>
            <p:blipFill>
              <a:blip r:embed="rId18"/>
              <a:stretch>
                <a:fillRect/>
              </a:stretch>
            </p:blipFill>
            <p:spPr>
              <a:xfrm>
                <a:off x="4828996" y="4840272"/>
                <a:ext cx="1656790" cy="326358"/>
              </a:xfrm>
              <a:prstGeom prst="rect">
                <a:avLst/>
              </a:prstGeom>
            </p:spPr>
          </p:pic>
        </mc:Fallback>
      </mc:AlternateContent>
    </p:spTree>
    <p:extLst>
      <p:ext uri="{BB962C8B-B14F-4D97-AF65-F5344CB8AC3E}">
        <p14:creationId xmlns:p14="http://schemas.microsoft.com/office/powerpoint/2010/main" val="17187115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a:extLst>
              <a:ext uri="{FF2B5EF4-FFF2-40B4-BE49-F238E27FC236}">
                <a16:creationId xmlns:a16="http://schemas.microsoft.com/office/drawing/2014/main" xmlns="" id="{73FAB265-7CE6-49E0-B8E9-0A3DADD028CD}"/>
              </a:ext>
            </a:extLst>
          </p:cNvPr>
          <p:cNvSpPr>
            <a:spLocks noGrp="1"/>
          </p:cNvSpPr>
          <p:nvPr>
            <p:ph type="ctrTitle"/>
          </p:nvPr>
        </p:nvSpPr>
        <p:spPr>
          <a:xfrm>
            <a:off x="685800" y="1484785"/>
            <a:ext cx="7772400" cy="2115666"/>
          </a:xfrm>
        </p:spPr>
        <p:txBody>
          <a:bodyPr/>
          <a:lstStyle/>
          <a:p>
            <a:r>
              <a:rPr lang="hu-HU"/>
              <a:t>8. </a:t>
            </a:r>
            <a:r>
              <a:rPr lang="en-GB"/>
              <a:t>WHAT SOLIDARITY IS CONCEIVABLE AMONG EU MEMBER STATES? = AMIF</a:t>
            </a:r>
            <a:r>
              <a:rPr lang="hu-HU"/>
              <a:t>,EASO, </a:t>
            </a:r>
            <a:r>
              <a:rPr lang="en-GB"/>
              <a:t>RELOCATION, HOTSPOTS, </a:t>
            </a:r>
            <a:br>
              <a:rPr lang="en-GB"/>
            </a:br>
            <a:r>
              <a:rPr lang="hu-HU"/>
              <a:t> the  2018 June European Council proposal</a:t>
            </a:r>
            <a:endParaRPr lang="en-GB"/>
          </a:p>
        </p:txBody>
      </p:sp>
      <p:sp>
        <p:nvSpPr>
          <p:cNvPr id="4" name="Dátum helye 3">
            <a:extLst>
              <a:ext uri="{FF2B5EF4-FFF2-40B4-BE49-F238E27FC236}">
                <a16:creationId xmlns:a16="http://schemas.microsoft.com/office/drawing/2014/main" xmlns="" id="{881B5F00-59A7-4D70-9D64-8B84B4C22612}"/>
              </a:ext>
            </a:extLst>
          </p:cNvPr>
          <p:cNvSpPr>
            <a:spLocks noGrp="1"/>
          </p:cNvSpPr>
          <p:nvPr>
            <p:ph type="dt" sz="half" idx="4294967295"/>
          </p:nvPr>
        </p:nvSpPr>
        <p:spPr>
          <a:xfrm>
            <a:off x="0" y="6669088"/>
            <a:ext cx="2133600" cy="188912"/>
          </a:xfrm>
          <a:prstGeom prst="rect">
            <a:avLst/>
          </a:prstGeom>
        </p:spPr>
        <p:txBody>
          <a:bodyPr/>
          <a:lstStyle/>
          <a:p>
            <a:pPr>
              <a:defRPr/>
            </a:pPr>
            <a:r>
              <a:rPr lang="hu-HU"/>
              <a:t>Presentation by Boldizsár Nagy</a:t>
            </a:r>
            <a:endParaRPr lang="en-GB"/>
          </a:p>
        </p:txBody>
      </p:sp>
    </p:spTree>
    <p:extLst>
      <p:ext uri="{BB962C8B-B14F-4D97-AF65-F5344CB8AC3E}">
        <p14:creationId xmlns:p14="http://schemas.microsoft.com/office/powerpoint/2010/main" val="3301538803"/>
      </p:ext>
    </p:extLst>
  </p:cSld>
  <p:clrMapOvr>
    <a:masterClrMapping/>
  </p:clrMapOvr>
  <p:transition>
    <p:pull dir="rd"/>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AF39E224-B2CD-43DA-B540-D1ABC38370A5}"/>
              </a:ext>
            </a:extLst>
          </p:cNvPr>
          <p:cNvSpPr>
            <a:spLocks noGrp="1"/>
          </p:cNvSpPr>
          <p:nvPr>
            <p:ph type="title"/>
          </p:nvPr>
        </p:nvSpPr>
        <p:spPr/>
        <p:txBody>
          <a:bodyPr/>
          <a:lstStyle/>
          <a:p>
            <a:r>
              <a:rPr lang="hu-HU"/>
              <a:t>EASO, AMIF</a:t>
            </a:r>
            <a:endParaRPr lang="en-GB"/>
          </a:p>
        </p:txBody>
      </p:sp>
      <p:sp>
        <p:nvSpPr>
          <p:cNvPr id="3" name="Tartalom helye 2">
            <a:extLst>
              <a:ext uri="{FF2B5EF4-FFF2-40B4-BE49-F238E27FC236}">
                <a16:creationId xmlns:a16="http://schemas.microsoft.com/office/drawing/2014/main" xmlns="" id="{3E11DAA9-EE7F-452D-BFB5-F2B5041B6DBE}"/>
              </a:ext>
            </a:extLst>
          </p:cNvPr>
          <p:cNvSpPr>
            <a:spLocks noGrp="1"/>
          </p:cNvSpPr>
          <p:nvPr>
            <p:ph idx="1"/>
          </p:nvPr>
        </p:nvSpPr>
        <p:spPr>
          <a:xfrm>
            <a:off x="685800" y="838200"/>
            <a:ext cx="7772400" cy="5687144"/>
          </a:xfrm>
        </p:spPr>
        <p:txBody>
          <a:bodyPr/>
          <a:lstStyle/>
          <a:p>
            <a:r>
              <a:rPr lang="hu-HU">
                <a:solidFill>
                  <a:srgbClr val="C00000"/>
                </a:solidFill>
              </a:rPr>
              <a:t>European Asylum Support Office </a:t>
            </a:r>
            <a:r>
              <a:rPr lang="hu-HU"/>
              <a:t>since 2010</a:t>
            </a:r>
            <a:br>
              <a:rPr lang="hu-HU"/>
            </a:br>
            <a:r>
              <a:rPr lang="hu-HU"/>
              <a:t> </a:t>
            </a:r>
            <a:r>
              <a:rPr lang="hu-HU" sz="1800"/>
              <a:t>(</a:t>
            </a:r>
            <a:r>
              <a:rPr lang="en-US" sz="1800"/>
              <a:t>Regulation (EU) No 439/2010</a:t>
            </a:r>
            <a:r>
              <a:rPr lang="hu-HU" sz="1800"/>
              <a:t>)</a:t>
            </a:r>
          </a:p>
          <a:p>
            <a:r>
              <a:rPr lang="hu-HU"/>
              <a:t>Training –Country of origin information – Capacity building and direct assistance to MS – Assistance to the Commission controlling implementation</a:t>
            </a:r>
            <a:br>
              <a:rPr lang="hu-HU"/>
            </a:br>
            <a:r>
              <a:rPr lang="hu-HU"/>
              <a:t>To be transfored into a European Asylum Agency  - moving from coordianation and assistance to authority</a:t>
            </a:r>
          </a:p>
          <a:p>
            <a:endParaRPr lang="hu-HU"/>
          </a:p>
          <a:p>
            <a:r>
              <a:rPr lang="en-US"/>
              <a:t>The Asylum and Migration and Integration Fund</a:t>
            </a:r>
            <a:r>
              <a:rPr lang="hu-HU"/>
              <a:t> (</a:t>
            </a:r>
            <a:endParaRPr lang="en-GB"/>
          </a:p>
          <a:p>
            <a:r>
              <a:rPr lang="hu-HU" sz="1800"/>
              <a:t>(</a:t>
            </a:r>
            <a:r>
              <a:rPr lang="en-US" sz="1800"/>
              <a:t>Regulation (EU) No 516/2014</a:t>
            </a:r>
            <a:r>
              <a:rPr lang="hu-HU" sz="1800"/>
              <a:t>)</a:t>
            </a:r>
          </a:p>
          <a:p>
            <a:r>
              <a:rPr lang="en-GB" sz="1800">
                <a:solidFill>
                  <a:srgbClr val="C00000"/>
                </a:solidFill>
              </a:rPr>
              <a:t>2014-2020</a:t>
            </a:r>
            <a:r>
              <a:rPr lang="en-GB" sz="1800"/>
              <a:t> (seven years) Total: </a:t>
            </a:r>
            <a:r>
              <a:rPr lang="en-GB" sz="1800">
                <a:solidFill>
                  <a:srgbClr val="C00000"/>
                </a:solidFill>
              </a:rPr>
              <a:t>3 137 million </a:t>
            </a:r>
            <a:r>
              <a:rPr lang="en-GB" sz="1800"/>
              <a:t>Euros (in current prices) </a:t>
            </a:r>
          </a:p>
          <a:p>
            <a:r>
              <a:rPr lang="en-GB" sz="1800"/>
              <a:t>Member states may use </a:t>
            </a:r>
            <a:r>
              <a:rPr lang="en-GB" sz="1800">
                <a:solidFill>
                  <a:srgbClr val="C00000"/>
                </a:solidFill>
              </a:rPr>
              <a:t>2 752  million </a:t>
            </a:r>
            <a:r>
              <a:rPr lang="en-GB" sz="1800"/>
              <a:t>Euros</a:t>
            </a:r>
            <a:r>
              <a:rPr lang="hu-HU" sz="1800"/>
              <a:t>.</a:t>
            </a:r>
          </a:p>
          <a:p>
            <a:r>
              <a:rPr lang="hu-HU" sz="1800"/>
              <a:t>Of that </a:t>
            </a:r>
            <a:r>
              <a:rPr lang="en-GB" sz="1800">
                <a:solidFill>
                  <a:srgbClr val="C00000"/>
                </a:solidFill>
              </a:rPr>
              <a:t>360</a:t>
            </a:r>
            <a:r>
              <a:rPr lang="en-GB" sz="1800">
                <a:solidFill>
                  <a:schemeClr val="tx2">
                    <a:lumMod val="50000"/>
                  </a:schemeClr>
                </a:solidFill>
              </a:rPr>
              <a:t> </a:t>
            </a:r>
            <a:r>
              <a:rPr lang="en-GB" sz="1800"/>
              <a:t>million cover  specific actions (e..g. joint processing centres, joint returns) + Union Resettlement Programme from third </a:t>
            </a:r>
            <a:r>
              <a:rPr lang="hu-HU" sz="1800"/>
              <a:t>coun</a:t>
            </a:r>
            <a:r>
              <a:rPr lang="en-GB" sz="1800"/>
              <a:t>tries  + transfer of beneficiaries of international protection from one Member State to another. </a:t>
            </a:r>
            <a:r>
              <a:rPr lang="hu-HU" sz="1800"/>
              <a:t> </a:t>
            </a:r>
            <a:endParaRPr lang="en-GB" sz="1800">
              <a:solidFill>
                <a:schemeClr val="tx2">
                  <a:lumMod val="50000"/>
                </a:schemeClr>
              </a:solidFill>
            </a:endParaRPr>
          </a:p>
          <a:p>
            <a:endParaRPr lang="hu-HU" sz="1800"/>
          </a:p>
          <a:p>
            <a:endParaRPr lang="en-GB"/>
          </a:p>
        </p:txBody>
      </p:sp>
    </p:spTree>
    <p:extLst>
      <p:ext uri="{BB962C8B-B14F-4D97-AF65-F5344CB8AC3E}">
        <p14:creationId xmlns:p14="http://schemas.microsoft.com/office/powerpoint/2010/main" val="3719826251"/>
      </p:ext>
    </p:extLst>
  </p:cSld>
  <p:clrMapOvr>
    <a:masterClrMapping/>
  </p:clrMapOvr>
  <p:transition>
    <p:pull dir="rd"/>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2">
            <a:extLst>
              <a:ext uri="{FF2B5EF4-FFF2-40B4-BE49-F238E27FC236}">
                <a16:creationId xmlns:a16="http://schemas.microsoft.com/office/drawing/2014/main" xmlns="" id="{397E617A-F322-440C-9590-2C16EE770BA9}"/>
              </a:ext>
            </a:extLst>
          </p:cNvPr>
          <p:cNvSpPr>
            <a:spLocks noGrp="1"/>
          </p:cNvSpPr>
          <p:nvPr>
            <p:ph type="title"/>
          </p:nvPr>
        </p:nvSpPr>
        <p:spPr/>
        <p:txBody>
          <a:bodyPr/>
          <a:lstStyle/>
          <a:p>
            <a:r>
              <a:rPr lang="hu-HU"/>
              <a:t>Responsibility and burden sharing - </a:t>
            </a:r>
            <a:r>
              <a:rPr lang="en-US"/>
              <a:t>Concepts</a:t>
            </a:r>
            <a:endParaRPr lang="en-US" dirty="0"/>
          </a:p>
        </p:txBody>
      </p:sp>
      <p:sp>
        <p:nvSpPr>
          <p:cNvPr id="4" name="Tartalom helye 3">
            <a:extLst>
              <a:ext uri="{FF2B5EF4-FFF2-40B4-BE49-F238E27FC236}">
                <a16:creationId xmlns:a16="http://schemas.microsoft.com/office/drawing/2014/main" xmlns="" id="{88003257-C39D-4098-B526-3B0CF1F4D50B}"/>
              </a:ext>
            </a:extLst>
          </p:cNvPr>
          <p:cNvSpPr>
            <a:spLocks noGrp="1"/>
          </p:cNvSpPr>
          <p:nvPr>
            <p:ph idx="1"/>
          </p:nvPr>
        </p:nvSpPr>
        <p:spPr/>
        <p:txBody>
          <a:bodyPr/>
          <a:lstStyle/>
          <a:p>
            <a:r>
              <a:rPr lang="en-US" dirty="0"/>
              <a:t>Responsibility sharing  -  distributing affected persons </a:t>
            </a:r>
          </a:p>
          <a:p>
            <a:r>
              <a:rPr lang="en-US" dirty="0"/>
              <a:t>Burden sharing – contributing to the material reception conditions, with finances, equipment, services</a:t>
            </a:r>
          </a:p>
          <a:p>
            <a:endParaRPr lang="en-US" dirty="0"/>
          </a:p>
          <a:p>
            <a:endParaRPr lang="en-US" dirty="0"/>
          </a:p>
          <a:p>
            <a:endParaRPr lang="en-US" dirty="0"/>
          </a:p>
          <a:p>
            <a:endParaRPr lang="en-US" dirty="0"/>
          </a:p>
          <a:p>
            <a:endParaRPr lang="en-US" dirty="0"/>
          </a:p>
        </p:txBody>
      </p:sp>
      <p:graphicFrame>
        <p:nvGraphicFramePr>
          <p:cNvPr id="7" name="Táblázat 6">
            <a:extLst>
              <a:ext uri="{FF2B5EF4-FFF2-40B4-BE49-F238E27FC236}">
                <a16:creationId xmlns:a16="http://schemas.microsoft.com/office/drawing/2014/main" xmlns="" id="{1714F92D-FDB2-4FB0-BF26-2B6A4896FFD9}"/>
              </a:ext>
            </a:extLst>
          </p:cNvPr>
          <p:cNvGraphicFramePr>
            <a:graphicFrameLocks noGrp="1"/>
          </p:cNvGraphicFramePr>
          <p:nvPr>
            <p:extLst/>
          </p:nvPr>
        </p:nvGraphicFramePr>
        <p:xfrm>
          <a:off x="1907704" y="4437112"/>
          <a:ext cx="6096000" cy="1112520"/>
        </p:xfrm>
        <a:graphic>
          <a:graphicData uri="http://schemas.openxmlformats.org/drawingml/2006/table">
            <a:tbl>
              <a:tblPr firstRow="1" bandRow="1">
                <a:tableStyleId>{5940675A-B579-460E-94D1-54222C63F5DA}</a:tableStyleId>
              </a:tblPr>
              <a:tblGrid>
                <a:gridCol w="2032000">
                  <a:extLst>
                    <a:ext uri="{9D8B030D-6E8A-4147-A177-3AD203B41FA5}">
                      <a16:colId xmlns:a16="http://schemas.microsoft.com/office/drawing/2014/main" xmlns="" val="983515505"/>
                    </a:ext>
                  </a:extLst>
                </a:gridCol>
                <a:gridCol w="2032000">
                  <a:extLst>
                    <a:ext uri="{9D8B030D-6E8A-4147-A177-3AD203B41FA5}">
                      <a16:colId xmlns:a16="http://schemas.microsoft.com/office/drawing/2014/main" xmlns="" val="3735696979"/>
                    </a:ext>
                  </a:extLst>
                </a:gridCol>
                <a:gridCol w="2032000">
                  <a:extLst>
                    <a:ext uri="{9D8B030D-6E8A-4147-A177-3AD203B41FA5}">
                      <a16:colId xmlns:a16="http://schemas.microsoft.com/office/drawing/2014/main" xmlns="" val="3684270123"/>
                    </a:ext>
                  </a:extLst>
                </a:gridCol>
              </a:tblGrid>
              <a:tr h="370840">
                <a:tc>
                  <a:txBody>
                    <a:bodyPr/>
                    <a:lstStyle/>
                    <a:p>
                      <a:endParaRPr lang="hu-HU">
                        <a:ln>
                          <a:solidFill>
                            <a:sysClr val="windowText" lastClr="000000"/>
                          </a:solidFill>
                        </a:ln>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hu-HU">
                        <a:ln>
                          <a:solidFill>
                            <a:sysClr val="windowText" lastClr="000000"/>
                          </a:solidFill>
                        </a:ln>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hu-HU">
                        <a:ln>
                          <a:solidFill>
                            <a:sysClr val="windowText" lastClr="000000"/>
                          </a:solidFill>
                        </a:ln>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696735442"/>
                  </a:ext>
                </a:extLst>
              </a:tr>
              <a:tr h="370840">
                <a:tc>
                  <a:txBody>
                    <a:bodyPr/>
                    <a:lstStyle/>
                    <a:p>
                      <a:endParaRPr lang="hu-HU">
                        <a:ln>
                          <a:solidFill>
                            <a:sysClr val="windowText" lastClr="000000"/>
                          </a:solidFill>
                        </a:ln>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hu-HU">
                        <a:ln>
                          <a:solidFill>
                            <a:sysClr val="windowText" lastClr="000000"/>
                          </a:solidFill>
                        </a:ln>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hu-HU">
                        <a:ln>
                          <a:solidFill>
                            <a:sysClr val="windowText" lastClr="000000"/>
                          </a:solidFill>
                        </a:ln>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564470071"/>
                  </a:ext>
                </a:extLst>
              </a:tr>
              <a:tr h="370840">
                <a:tc>
                  <a:txBody>
                    <a:bodyPr/>
                    <a:lstStyle/>
                    <a:p>
                      <a:endParaRPr lang="hu-HU">
                        <a:ln>
                          <a:solidFill>
                            <a:sysClr val="windowText" lastClr="000000"/>
                          </a:solidFill>
                        </a:ln>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hu-HU">
                        <a:ln>
                          <a:solidFill>
                            <a:sysClr val="windowText" lastClr="000000"/>
                          </a:solidFill>
                        </a:ln>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hu-HU">
                        <a:ln>
                          <a:solidFill>
                            <a:sysClr val="windowText" lastClr="000000"/>
                          </a:solidFill>
                        </a:ln>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295147760"/>
                  </a:ext>
                </a:extLst>
              </a:tr>
            </a:tbl>
          </a:graphicData>
        </a:graphic>
      </p:graphicFrame>
      <p:graphicFrame>
        <p:nvGraphicFramePr>
          <p:cNvPr id="8" name="Táblázat 7">
            <a:extLst>
              <a:ext uri="{FF2B5EF4-FFF2-40B4-BE49-F238E27FC236}">
                <a16:creationId xmlns:a16="http://schemas.microsoft.com/office/drawing/2014/main" xmlns="" id="{E5D0E948-D4C1-41AC-A212-4B4C3968B86E}"/>
              </a:ext>
            </a:extLst>
          </p:cNvPr>
          <p:cNvGraphicFramePr>
            <a:graphicFrameLocks noGrp="1"/>
          </p:cNvGraphicFramePr>
          <p:nvPr>
            <p:extLst>
              <p:ext uri="{D42A27DB-BD31-4B8C-83A1-F6EECF244321}">
                <p14:modId xmlns:p14="http://schemas.microsoft.com/office/powerpoint/2010/main" val="2100050103"/>
              </p:ext>
            </p:extLst>
          </p:nvPr>
        </p:nvGraphicFramePr>
        <p:xfrm>
          <a:off x="791580" y="3284984"/>
          <a:ext cx="7560840" cy="2743200"/>
        </p:xfrm>
        <a:graphic>
          <a:graphicData uri="http://schemas.openxmlformats.org/drawingml/2006/table">
            <a:tbl>
              <a:tblPr firstRow="1" bandRow="1">
                <a:tableStyleId>{5C22544A-7EE6-4342-B048-85BDC9FD1C3A}</a:tableStyleId>
              </a:tblPr>
              <a:tblGrid>
                <a:gridCol w="2297902">
                  <a:extLst>
                    <a:ext uri="{9D8B030D-6E8A-4147-A177-3AD203B41FA5}">
                      <a16:colId xmlns:a16="http://schemas.microsoft.com/office/drawing/2014/main" xmlns="" val="1958978067"/>
                    </a:ext>
                  </a:extLst>
                </a:gridCol>
                <a:gridCol w="1482518">
                  <a:extLst>
                    <a:ext uri="{9D8B030D-6E8A-4147-A177-3AD203B41FA5}">
                      <a16:colId xmlns:a16="http://schemas.microsoft.com/office/drawing/2014/main" xmlns="" val="218639787"/>
                    </a:ext>
                  </a:extLst>
                </a:gridCol>
                <a:gridCol w="1890210">
                  <a:extLst>
                    <a:ext uri="{9D8B030D-6E8A-4147-A177-3AD203B41FA5}">
                      <a16:colId xmlns:a16="http://schemas.microsoft.com/office/drawing/2014/main" xmlns="" val="399054827"/>
                    </a:ext>
                  </a:extLst>
                </a:gridCol>
                <a:gridCol w="1890210">
                  <a:extLst>
                    <a:ext uri="{9D8B030D-6E8A-4147-A177-3AD203B41FA5}">
                      <a16:colId xmlns:a16="http://schemas.microsoft.com/office/drawing/2014/main" xmlns="" val="1850785219"/>
                    </a:ext>
                  </a:extLst>
                </a:gridCol>
              </a:tblGrid>
              <a:tr h="420628">
                <a:tc>
                  <a:txBody>
                    <a:bodyPr/>
                    <a:lstStyle/>
                    <a:p>
                      <a:endParaRPr lang="hu-HU" sz="2400"/>
                    </a:p>
                  </a:txBody>
                  <a:tcPr>
                    <a:solidFill>
                      <a:schemeClr val="tx1"/>
                    </a:solidFill>
                  </a:tcPr>
                </a:tc>
                <a:tc gridSpan="3">
                  <a:txBody>
                    <a:bodyPr/>
                    <a:lstStyle/>
                    <a:p>
                      <a:pPr algn="ctr"/>
                      <a:r>
                        <a:rPr lang="hu-HU" sz="2400">
                          <a:solidFill>
                            <a:schemeClr val="bg2"/>
                          </a:solidFill>
                        </a:rPr>
                        <a:t>Sharing of</a:t>
                      </a:r>
                    </a:p>
                  </a:txBody>
                  <a:tcPr>
                    <a:solidFill>
                      <a:schemeClr val="tx1">
                        <a:lumMod val="85000"/>
                      </a:schemeClr>
                    </a:solidFill>
                  </a:tcPr>
                </a:tc>
                <a:tc hMerge="1">
                  <a:txBody>
                    <a:bodyPr/>
                    <a:lstStyle/>
                    <a:p>
                      <a:endParaRPr lang="hu-HU"/>
                    </a:p>
                  </a:txBody>
                  <a:tcPr/>
                </a:tc>
                <a:tc hMerge="1">
                  <a:txBody>
                    <a:bodyPr/>
                    <a:lstStyle/>
                    <a:p>
                      <a:endParaRPr lang="hu-HU"/>
                    </a:p>
                  </a:txBody>
                  <a:tcPr/>
                </a:tc>
                <a:extLst>
                  <a:ext uri="{0D108BD9-81ED-4DB2-BD59-A6C34878D82A}">
                    <a16:rowId xmlns:a16="http://schemas.microsoft.com/office/drawing/2014/main" xmlns="" val="1875680300"/>
                  </a:ext>
                </a:extLst>
              </a:tr>
              <a:tr h="1218436">
                <a:tc>
                  <a:txBody>
                    <a:bodyPr/>
                    <a:lstStyle/>
                    <a:p>
                      <a:r>
                        <a:rPr lang="hu-HU" sz="2400">
                          <a:solidFill>
                            <a:schemeClr val="tx1"/>
                          </a:solidFill>
                        </a:rPr>
                        <a:t>Voluntarily</a:t>
                      </a:r>
                    </a:p>
                  </a:txBody>
                  <a:tcPr anchor="ctr">
                    <a:solidFill>
                      <a:schemeClr val="bg1">
                        <a:lumMod val="75000"/>
                      </a:schemeClr>
                    </a:solidFill>
                  </a:tcPr>
                </a:tc>
                <a:tc rowSpan="2">
                  <a:txBody>
                    <a:bodyPr/>
                    <a:lstStyle/>
                    <a:p>
                      <a:endParaRPr lang="hu-HU" sz="2400">
                        <a:solidFill>
                          <a:schemeClr val="tx1"/>
                        </a:solidFill>
                      </a:endParaRPr>
                    </a:p>
                    <a:p>
                      <a:r>
                        <a:rPr lang="hu-HU" sz="2400">
                          <a:solidFill>
                            <a:schemeClr val="tx1"/>
                          </a:solidFill>
                        </a:rPr>
                        <a:t>Norms</a:t>
                      </a:r>
                    </a:p>
                    <a:p>
                      <a:r>
                        <a:rPr lang="hu-HU" sz="2400">
                          <a:solidFill>
                            <a:schemeClr val="tx1"/>
                          </a:solidFill>
                        </a:rPr>
                        <a:t/>
                      </a:r>
                      <a:br>
                        <a:rPr lang="hu-HU" sz="2400">
                          <a:solidFill>
                            <a:schemeClr val="tx1"/>
                          </a:solidFill>
                        </a:rPr>
                      </a:br>
                      <a:r>
                        <a:rPr lang="hu-HU" sz="2400">
                          <a:solidFill>
                            <a:schemeClr val="tx1"/>
                          </a:solidFill>
                        </a:rPr>
                        <a:t>(Harmo-</a:t>
                      </a:r>
                    </a:p>
                    <a:p>
                      <a:r>
                        <a:rPr lang="hu-HU" sz="2400">
                          <a:solidFill>
                            <a:schemeClr val="tx1"/>
                          </a:solidFill>
                        </a:rPr>
                        <a:t>nising laws)</a:t>
                      </a:r>
                    </a:p>
                  </a:txBody>
                  <a:tcPr>
                    <a:solidFill>
                      <a:schemeClr val="tx1">
                        <a:lumMod val="65000"/>
                      </a:schemeClr>
                    </a:solidFill>
                  </a:tcPr>
                </a:tc>
                <a:tc rowSpan="2">
                  <a:txBody>
                    <a:bodyPr/>
                    <a:lstStyle/>
                    <a:p>
                      <a:endParaRPr lang="hu-HU" sz="2400">
                        <a:solidFill>
                          <a:schemeClr val="tx1"/>
                        </a:solidFill>
                      </a:endParaRPr>
                    </a:p>
                    <a:p>
                      <a:r>
                        <a:rPr lang="hu-HU" sz="2400">
                          <a:solidFill>
                            <a:schemeClr val="tx1"/>
                          </a:solidFill>
                        </a:rPr>
                        <a:t>Resources</a:t>
                      </a:r>
                    </a:p>
                    <a:p>
                      <a:endParaRPr lang="hu-HU" sz="2400">
                        <a:solidFill>
                          <a:schemeClr val="tx1"/>
                        </a:solidFill>
                      </a:endParaRPr>
                    </a:p>
                    <a:p>
                      <a:r>
                        <a:rPr lang="hu-HU" sz="2400">
                          <a:solidFill>
                            <a:schemeClr val="tx1"/>
                          </a:solidFill>
                        </a:rPr>
                        <a:t>(Money)</a:t>
                      </a:r>
                    </a:p>
                  </a:txBody>
                  <a:tcPr>
                    <a:solidFill>
                      <a:schemeClr val="tx1">
                        <a:lumMod val="65000"/>
                      </a:schemeClr>
                    </a:solidFill>
                  </a:tcPr>
                </a:tc>
                <a:tc rowSpan="2">
                  <a:txBody>
                    <a:bodyPr/>
                    <a:lstStyle/>
                    <a:p>
                      <a:endParaRPr lang="hu-HU" sz="2400">
                        <a:solidFill>
                          <a:schemeClr val="tx1"/>
                        </a:solidFill>
                      </a:endParaRPr>
                    </a:p>
                    <a:p>
                      <a:r>
                        <a:rPr lang="hu-HU" sz="2400">
                          <a:solidFill>
                            <a:schemeClr val="tx1"/>
                          </a:solidFill>
                        </a:rPr>
                        <a:t>People</a:t>
                      </a:r>
                    </a:p>
                    <a:p>
                      <a:endParaRPr lang="hu-HU" sz="2400">
                        <a:solidFill>
                          <a:schemeClr val="tx1"/>
                        </a:solidFill>
                      </a:endParaRPr>
                    </a:p>
                    <a:p>
                      <a:r>
                        <a:rPr lang="hu-HU" sz="2400">
                          <a:solidFill>
                            <a:schemeClr val="tx1"/>
                          </a:solidFill>
                        </a:rPr>
                        <a:t>„Quota” relocation, resettlement</a:t>
                      </a:r>
                    </a:p>
                  </a:txBody>
                  <a:tcPr>
                    <a:solidFill>
                      <a:schemeClr val="tx1">
                        <a:lumMod val="65000"/>
                      </a:schemeClr>
                    </a:solidFill>
                  </a:tcPr>
                </a:tc>
                <a:extLst>
                  <a:ext uri="{0D108BD9-81ED-4DB2-BD59-A6C34878D82A}">
                    <a16:rowId xmlns:a16="http://schemas.microsoft.com/office/drawing/2014/main" xmlns="" val="1911988650"/>
                  </a:ext>
                </a:extLst>
              </a:tr>
              <a:tr h="764279">
                <a:tc>
                  <a:txBody>
                    <a:bodyPr/>
                    <a:lstStyle/>
                    <a:p>
                      <a:r>
                        <a:rPr lang="hu-HU" sz="2400">
                          <a:solidFill>
                            <a:schemeClr val="tx1"/>
                          </a:solidFill>
                        </a:rPr>
                        <a:t>Compulsorily</a:t>
                      </a:r>
                    </a:p>
                  </a:txBody>
                  <a:tcPr anchor="ctr">
                    <a:solidFill>
                      <a:schemeClr val="bg1">
                        <a:lumMod val="75000"/>
                      </a:schemeClr>
                    </a:solidFill>
                  </a:tcPr>
                </a:tc>
                <a:tc vMerge="1">
                  <a:txBody>
                    <a:bodyPr/>
                    <a:lstStyle/>
                    <a:p>
                      <a:endParaRPr lang="hu-HU"/>
                    </a:p>
                  </a:txBody>
                  <a:tcPr/>
                </a:tc>
                <a:tc vMerge="1">
                  <a:txBody>
                    <a:bodyPr/>
                    <a:lstStyle/>
                    <a:p>
                      <a:endParaRPr lang="hu-HU"/>
                    </a:p>
                  </a:txBody>
                  <a:tcPr/>
                </a:tc>
                <a:tc vMerge="1">
                  <a:txBody>
                    <a:bodyPr/>
                    <a:lstStyle/>
                    <a:p>
                      <a:endParaRPr lang="hu-HU"/>
                    </a:p>
                  </a:txBody>
                  <a:tcPr/>
                </a:tc>
                <a:extLst>
                  <a:ext uri="{0D108BD9-81ED-4DB2-BD59-A6C34878D82A}">
                    <a16:rowId xmlns:a16="http://schemas.microsoft.com/office/drawing/2014/main" xmlns="" val="3573249057"/>
                  </a:ext>
                </a:extLst>
              </a:tr>
            </a:tbl>
          </a:graphicData>
        </a:graphic>
      </p:graphicFrame>
    </p:spTree>
    <p:extLst>
      <p:ext uri="{BB962C8B-B14F-4D97-AF65-F5344CB8AC3E}">
        <p14:creationId xmlns:p14="http://schemas.microsoft.com/office/powerpoint/2010/main" val="1595899681"/>
      </p:ext>
    </p:extLst>
  </p:cSld>
  <p:clrMapOvr>
    <a:masterClrMapping/>
  </p:clrMapOvr>
  <p:transition>
    <p:pull dir="rd"/>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07503" y="25665"/>
            <a:ext cx="9036497" cy="451007"/>
          </a:xfrm>
        </p:spPr>
        <p:txBody>
          <a:bodyPr/>
          <a:lstStyle/>
          <a:p>
            <a:r>
              <a:rPr lang="en-GB" noProof="0" dirty="0"/>
              <a:t>Possible criteria of responsibility sharing/solidarity</a:t>
            </a:r>
          </a:p>
        </p:txBody>
      </p:sp>
      <p:graphicFrame>
        <p:nvGraphicFramePr>
          <p:cNvPr id="4" name="Táblázat 3"/>
          <p:cNvGraphicFramePr>
            <a:graphicFrameLocks noGrp="1"/>
          </p:cNvGraphicFramePr>
          <p:nvPr>
            <p:extLst/>
          </p:nvPr>
        </p:nvGraphicFramePr>
        <p:xfrm>
          <a:off x="251520" y="630099"/>
          <a:ext cx="8388424" cy="6176757"/>
        </p:xfrm>
        <a:graphic>
          <a:graphicData uri="http://schemas.openxmlformats.org/drawingml/2006/table">
            <a:tbl>
              <a:tblPr firstRow="1" bandRow="1">
                <a:tableStyleId>{073A0DAA-6AF3-43AB-8588-CEC1D06C72B9}</a:tableStyleId>
              </a:tblPr>
              <a:tblGrid>
                <a:gridCol w="2880320">
                  <a:extLst>
                    <a:ext uri="{9D8B030D-6E8A-4147-A177-3AD203B41FA5}">
                      <a16:colId xmlns:a16="http://schemas.microsoft.com/office/drawing/2014/main" xmlns="" val="20000"/>
                    </a:ext>
                  </a:extLst>
                </a:gridCol>
                <a:gridCol w="2910976">
                  <a:extLst>
                    <a:ext uri="{9D8B030D-6E8A-4147-A177-3AD203B41FA5}">
                      <a16:colId xmlns:a16="http://schemas.microsoft.com/office/drawing/2014/main" xmlns="" val="20001"/>
                    </a:ext>
                  </a:extLst>
                </a:gridCol>
                <a:gridCol w="1012952">
                  <a:extLst>
                    <a:ext uri="{9D8B030D-6E8A-4147-A177-3AD203B41FA5}">
                      <a16:colId xmlns:a16="http://schemas.microsoft.com/office/drawing/2014/main" xmlns="" val="20002"/>
                    </a:ext>
                  </a:extLst>
                </a:gridCol>
                <a:gridCol w="1584176">
                  <a:extLst>
                    <a:ext uri="{9D8B030D-6E8A-4147-A177-3AD203B41FA5}">
                      <a16:colId xmlns:a16="http://schemas.microsoft.com/office/drawing/2014/main" xmlns="" val="20004"/>
                    </a:ext>
                  </a:extLst>
                </a:gridCol>
              </a:tblGrid>
              <a:tr h="988790">
                <a:tc>
                  <a:txBody>
                    <a:bodyPr/>
                    <a:lstStyle/>
                    <a:p>
                      <a:pPr algn="l"/>
                      <a:r>
                        <a:rPr lang="hu-HU" sz="1800" dirty="0" err="1">
                          <a:solidFill>
                            <a:schemeClr val="bg2"/>
                          </a:solidFill>
                        </a:rPr>
                        <a:t>Applied</a:t>
                      </a:r>
                      <a:r>
                        <a:rPr lang="hu-HU" sz="1800" dirty="0">
                          <a:solidFill>
                            <a:schemeClr val="bg2"/>
                          </a:solidFill>
                        </a:rPr>
                        <a:t> </a:t>
                      </a:r>
                      <a:r>
                        <a:rPr lang="hu-HU" sz="1800" dirty="0" err="1">
                          <a:solidFill>
                            <a:schemeClr val="bg2"/>
                          </a:solidFill>
                        </a:rPr>
                        <a:t>by</a:t>
                      </a:r>
                      <a:endParaRPr lang="hu-HU" sz="1800" dirty="0">
                        <a:solidFill>
                          <a:schemeClr val="bg2"/>
                        </a:solidFill>
                      </a:endParaRPr>
                    </a:p>
                    <a:p>
                      <a:pPr algn="l"/>
                      <a:endParaRPr lang="hu-HU" sz="1800" dirty="0">
                        <a:solidFill>
                          <a:schemeClr val="bg2"/>
                        </a:solidFill>
                      </a:endParaRPr>
                    </a:p>
                    <a:p>
                      <a:pPr algn="l"/>
                      <a:r>
                        <a:rPr lang="hu-HU" sz="1800" dirty="0" err="1">
                          <a:solidFill>
                            <a:schemeClr val="bg2"/>
                          </a:solidFill>
                        </a:rPr>
                        <a:t>Criterion</a:t>
                      </a:r>
                      <a:endParaRPr lang="hu-HU" sz="1800" dirty="0">
                        <a:solidFill>
                          <a:schemeClr val="bg2"/>
                        </a:solidFill>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dk1">
                        <a:tint val="20000"/>
                        <a:alpha val="48000"/>
                      </a:schemeClr>
                    </a:solidFill>
                  </a:tcPr>
                </a:tc>
                <a:tc>
                  <a:txBody>
                    <a:bodyPr/>
                    <a:lstStyle/>
                    <a:p>
                      <a:pPr algn="ctr"/>
                      <a:r>
                        <a:rPr lang="hu-HU" sz="1400">
                          <a:solidFill>
                            <a:schemeClr val="bg2"/>
                          </a:solidFill>
                        </a:rPr>
                        <a:t>Commission</a:t>
                      </a:r>
                    </a:p>
                    <a:p>
                      <a:pPr algn="ctr"/>
                      <a:r>
                        <a:rPr lang="hu-HU" sz="1200" b="0">
                          <a:solidFill>
                            <a:schemeClr val="bg2"/>
                          </a:solidFill>
                        </a:rPr>
                        <a:t>COM (2015) 451 final </a:t>
                      </a:r>
                      <a:br>
                        <a:rPr lang="hu-HU" sz="1200" b="0">
                          <a:solidFill>
                            <a:schemeClr val="bg2"/>
                          </a:solidFill>
                        </a:rPr>
                      </a:br>
                      <a:r>
                        <a:rPr lang="hu-HU" sz="1200" b="0">
                          <a:solidFill>
                            <a:srgbClr val="C00000"/>
                          </a:solidFill>
                        </a:rPr>
                        <a:t>Emergency relocation </a:t>
                      </a:r>
                      <a:r>
                        <a:rPr lang="hu-HU" sz="1200" b="0">
                          <a:solidFill>
                            <a:schemeClr val="bg2"/>
                          </a:solidFill>
                        </a:rPr>
                        <a:t>(120 000)</a:t>
                      </a:r>
                    </a:p>
                    <a:p>
                      <a:pPr marL="0" marR="0" lvl="0" indent="0" algn="ctr" defTabSz="914400" rtl="0" eaLnBrk="1" fontAlgn="auto" latinLnBrk="0" hangingPunct="1">
                        <a:lnSpc>
                          <a:spcPct val="100000"/>
                        </a:lnSpc>
                        <a:spcBef>
                          <a:spcPts val="0"/>
                        </a:spcBef>
                        <a:spcAft>
                          <a:spcPts val="0"/>
                        </a:spcAft>
                        <a:buClrTx/>
                        <a:buSzTx/>
                        <a:buFontTx/>
                        <a:buNone/>
                        <a:tabLst/>
                        <a:defRPr/>
                      </a:pPr>
                      <a:r>
                        <a:rPr lang="hu-HU" sz="1200" b="0">
                          <a:solidFill>
                            <a:schemeClr val="bg2"/>
                          </a:solidFill>
                        </a:rPr>
                        <a:t>COM (COM(2016) 270 final</a:t>
                      </a:r>
                      <a:br>
                        <a:rPr lang="hu-HU" sz="1200" b="0">
                          <a:solidFill>
                            <a:schemeClr val="bg2"/>
                          </a:solidFill>
                        </a:rPr>
                      </a:br>
                      <a:r>
                        <a:rPr lang="hu-HU" sz="1200" b="0">
                          <a:solidFill>
                            <a:srgbClr val="C00000"/>
                          </a:solidFill>
                        </a:rPr>
                        <a:t>Dublin, Corrective allocation mechanism</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dk1">
                        <a:tint val="20000"/>
                        <a:alpha val="48000"/>
                      </a:schemeClr>
                    </a:solidFill>
                  </a:tcPr>
                </a:tc>
                <a:tc>
                  <a:txBody>
                    <a:bodyPr/>
                    <a:lstStyle/>
                    <a:p>
                      <a:pPr algn="ctr"/>
                      <a:r>
                        <a:rPr lang="hu-HU" sz="1600" dirty="0">
                          <a:solidFill>
                            <a:schemeClr val="bg2"/>
                          </a:solidFill>
                        </a:rPr>
                        <a:t>EU </a:t>
                      </a:r>
                      <a:r>
                        <a:rPr lang="hu-HU" sz="1600" dirty="0" err="1">
                          <a:solidFill>
                            <a:schemeClr val="bg2"/>
                          </a:solidFill>
                        </a:rPr>
                        <a:t>Council</a:t>
                      </a:r>
                      <a:endParaRPr lang="hu-HU" sz="1600" dirty="0">
                        <a:solidFill>
                          <a:schemeClr val="bg2"/>
                        </a:solidFill>
                      </a:endParaRPr>
                    </a:p>
                    <a:p>
                      <a:pPr algn="ctr"/>
                      <a:r>
                        <a:rPr lang="hu-HU" sz="1000" b="0" dirty="0" err="1">
                          <a:solidFill>
                            <a:schemeClr val="bg2"/>
                          </a:solidFill>
                        </a:rPr>
                        <a:t>Relocation</a:t>
                      </a:r>
                      <a:r>
                        <a:rPr lang="hu-HU" sz="1000" b="0" dirty="0">
                          <a:solidFill>
                            <a:schemeClr val="bg2"/>
                          </a:solidFill>
                        </a:rPr>
                        <a:t> </a:t>
                      </a:r>
                      <a:r>
                        <a:rPr lang="hu-HU" sz="1000" b="0" dirty="0" err="1">
                          <a:solidFill>
                            <a:schemeClr val="bg2"/>
                          </a:solidFill>
                        </a:rPr>
                        <a:t>decision</a:t>
                      </a:r>
                      <a:endParaRPr lang="hu-HU" sz="1000" b="0" dirty="0">
                        <a:solidFill>
                          <a:schemeClr val="bg2"/>
                        </a:solidFill>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dk1">
                        <a:tint val="20000"/>
                        <a:alpha val="48000"/>
                      </a:schemeClr>
                    </a:solidFill>
                  </a:tcPr>
                </a:tc>
                <a:tc>
                  <a:txBody>
                    <a:bodyPr/>
                    <a:lstStyle/>
                    <a:p>
                      <a:pPr algn="ctr"/>
                      <a:r>
                        <a:rPr lang="hu-HU" sz="1600" dirty="0" err="1">
                          <a:solidFill>
                            <a:schemeClr val="bg2"/>
                          </a:solidFill>
                        </a:rPr>
                        <a:t>Germany</a:t>
                      </a:r>
                      <a:endParaRPr lang="hu-HU" sz="1600" dirty="0">
                        <a:solidFill>
                          <a:schemeClr val="bg2"/>
                        </a:solidFill>
                      </a:endParaRPr>
                    </a:p>
                    <a:p>
                      <a:pPr algn="ctr"/>
                      <a:r>
                        <a:rPr lang="hu-HU" sz="1100" b="0" dirty="0" err="1">
                          <a:solidFill>
                            <a:schemeClr val="bg2"/>
                          </a:solidFill>
                        </a:rPr>
                        <a:t>Kőnigsteini</a:t>
                      </a:r>
                      <a:r>
                        <a:rPr lang="hu-HU" sz="1100" b="0" dirty="0">
                          <a:solidFill>
                            <a:schemeClr val="bg2"/>
                          </a:solidFill>
                        </a:rPr>
                        <a:t> </a:t>
                      </a:r>
                      <a:r>
                        <a:rPr lang="hu-HU" sz="1100" b="0" dirty="0" err="1">
                          <a:solidFill>
                            <a:schemeClr val="bg2"/>
                          </a:solidFill>
                        </a:rPr>
                        <a:t>key</a:t>
                      </a:r>
                      <a:endParaRPr lang="hu-HU" sz="1050" b="0" dirty="0">
                        <a:solidFill>
                          <a:schemeClr val="bg2"/>
                        </a:solidFill>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dk1">
                        <a:tint val="20000"/>
                        <a:alpha val="48000"/>
                      </a:schemeClr>
                    </a:solidFill>
                  </a:tcPr>
                </a:tc>
                <a:extLst>
                  <a:ext uri="{0D108BD9-81ED-4DB2-BD59-A6C34878D82A}">
                    <a16:rowId xmlns:a16="http://schemas.microsoft.com/office/drawing/2014/main" xmlns="" val="10000"/>
                  </a:ext>
                </a:extLst>
              </a:tr>
              <a:tr h="569304">
                <a:tc>
                  <a:txBody>
                    <a:bodyPr/>
                    <a:lstStyle/>
                    <a:p>
                      <a:pPr algn="l"/>
                      <a:r>
                        <a:rPr lang="hu-HU" sz="2000" dirty="0">
                          <a:solidFill>
                            <a:schemeClr val="bg2"/>
                          </a:solidFill>
                          <a:latin typeface="Calibri" panose="020F0502020204030204" pitchFamily="34" charset="0"/>
                          <a:cs typeface="Calibri" panose="020F0502020204030204" pitchFamily="34" charset="0"/>
                        </a:rPr>
                        <a:t>Total GDP</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dk1">
                        <a:tint val="20000"/>
                        <a:alpha val="48000"/>
                      </a:schemeClr>
                    </a:solidFill>
                  </a:tcPr>
                </a:tc>
                <a:tc>
                  <a:txBody>
                    <a:bodyPr/>
                    <a:lstStyle/>
                    <a:p>
                      <a:pPr algn="ctr"/>
                      <a:r>
                        <a:rPr lang="hu-HU" sz="1800">
                          <a:solidFill>
                            <a:srgbClr val="C00000"/>
                          </a:solidFill>
                        </a:rPr>
                        <a:t>Yes/Yes</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dk1">
                        <a:tint val="20000"/>
                        <a:alpha val="48000"/>
                      </a:schemeClr>
                    </a:solidFill>
                  </a:tcPr>
                </a:tc>
                <a:tc>
                  <a:txBody>
                    <a:bodyPr/>
                    <a:lstStyle/>
                    <a:p>
                      <a:pPr algn="ctr"/>
                      <a:r>
                        <a:rPr lang="hu-HU" sz="1800" dirty="0" err="1">
                          <a:solidFill>
                            <a:srgbClr val="C00000"/>
                          </a:solidFill>
                        </a:rPr>
                        <a:t>Yes</a:t>
                      </a:r>
                      <a:endParaRPr lang="hu-HU" sz="1800" dirty="0">
                        <a:solidFill>
                          <a:srgbClr val="C00000"/>
                        </a:solidFill>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dk1">
                        <a:tint val="20000"/>
                        <a:alpha val="48000"/>
                      </a:schemeClr>
                    </a:solidFill>
                  </a:tcPr>
                </a:tc>
                <a:tc>
                  <a:txBody>
                    <a:bodyPr/>
                    <a:lstStyle/>
                    <a:p>
                      <a:pPr algn="ctr"/>
                      <a:r>
                        <a:rPr lang="hu-HU" sz="1800" dirty="0">
                          <a:solidFill>
                            <a:schemeClr val="bg2"/>
                          </a:solidFill>
                        </a:rPr>
                        <a:t>No</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dk1">
                        <a:tint val="20000"/>
                        <a:alpha val="48000"/>
                      </a:schemeClr>
                    </a:solidFill>
                  </a:tcPr>
                </a:tc>
                <a:extLst>
                  <a:ext uri="{0D108BD9-81ED-4DB2-BD59-A6C34878D82A}">
                    <a16:rowId xmlns:a16="http://schemas.microsoft.com/office/drawing/2014/main" xmlns="" val="10001"/>
                  </a:ext>
                </a:extLst>
              </a:tr>
              <a:tr h="391373">
                <a:tc>
                  <a:txBody>
                    <a:bodyPr/>
                    <a:lstStyle/>
                    <a:p>
                      <a:pPr algn="l"/>
                      <a:r>
                        <a:rPr lang="hu-HU" sz="2000">
                          <a:solidFill>
                            <a:schemeClr val="bg2"/>
                          </a:solidFill>
                          <a:latin typeface="Calibri" panose="020F0502020204030204" pitchFamily="34" charset="0"/>
                          <a:cs typeface="Calibri" panose="020F0502020204030204" pitchFamily="34" charset="0"/>
                        </a:rPr>
                        <a:t>GDP/person</a:t>
                      </a:r>
                      <a:endParaRPr lang="hu-HU" sz="2000" dirty="0">
                        <a:solidFill>
                          <a:schemeClr val="bg2"/>
                        </a:solidFill>
                        <a:latin typeface="Calibri" panose="020F0502020204030204" pitchFamily="34" charset="0"/>
                        <a:cs typeface="Calibri" panose="020F050202020403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dk1">
                        <a:tint val="20000"/>
                        <a:alpha val="48000"/>
                      </a:schemeClr>
                    </a:solidFill>
                  </a:tcPr>
                </a:tc>
                <a:tc>
                  <a:txBody>
                    <a:bodyPr/>
                    <a:lstStyle/>
                    <a:p>
                      <a:pPr algn="ctr"/>
                      <a:r>
                        <a:rPr lang="hu-HU" sz="1800">
                          <a:solidFill>
                            <a:schemeClr val="bg2"/>
                          </a:solidFill>
                        </a:rPr>
                        <a:t>No/No</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dk1">
                        <a:tint val="20000"/>
                        <a:alpha val="48000"/>
                      </a:schemeClr>
                    </a:solidFill>
                  </a:tcPr>
                </a:tc>
                <a:tc>
                  <a:txBody>
                    <a:bodyPr/>
                    <a:lstStyle/>
                    <a:p>
                      <a:pPr algn="ctr"/>
                      <a:r>
                        <a:rPr lang="hu-HU" sz="1800" dirty="0">
                          <a:solidFill>
                            <a:schemeClr val="bg2"/>
                          </a:solidFill>
                        </a:rPr>
                        <a:t>(</a:t>
                      </a:r>
                      <a:r>
                        <a:rPr lang="hu-HU" sz="1800" dirty="0" err="1">
                          <a:solidFill>
                            <a:schemeClr val="bg2"/>
                          </a:solidFill>
                        </a:rPr>
                        <a:t>Yes</a:t>
                      </a:r>
                      <a:r>
                        <a:rPr lang="hu-HU" sz="1800" dirty="0">
                          <a:solidFill>
                            <a:schemeClr val="bg2"/>
                          </a:solidFill>
                        </a:rPr>
                        <a:t>)</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dk1">
                        <a:tint val="20000"/>
                        <a:alpha val="48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u-HU" sz="1800">
                          <a:solidFill>
                            <a:schemeClr val="bg2"/>
                          </a:solidFill>
                        </a:rPr>
                        <a:t>No</a:t>
                      </a:r>
                      <a:endParaRPr lang="hu-HU" sz="1800" dirty="0">
                        <a:solidFill>
                          <a:schemeClr val="bg2"/>
                        </a:solidFill>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dk1">
                        <a:tint val="20000"/>
                        <a:alpha val="48000"/>
                      </a:schemeClr>
                    </a:solidFill>
                  </a:tcPr>
                </a:tc>
                <a:extLst>
                  <a:ext uri="{0D108BD9-81ED-4DB2-BD59-A6C34878D82A}">
                    <a16:rowId xmlns:a16="http://schemas.microsoft.com/office/drawing/2014/main" xmlns="" val="10002"/>
                  </a:ext>
                </a:extLst>
              </a:tr>
              <a:tr h="359560">
                <a:tc>
                  <a:txBody>
                    <a:bodyPr/>
                    <a:lstStyle/>
                    <a:p>
                      <a:pPr algn="l"/>
                      <a:r>
                        <a:rPr lang="hu-HU" sz="2000" dirty="0" err="1">
                          <a:latin typeface="Calibri" panose="020F0502020204030204" pitchFamily="34" charset="0"/>
                          <a:cs typeface="Calibri" panose="020F0502020204030204" pitchFamily="34" charset="0"/>
                        </a:rPr>
                        <a:t>Tax</a:t>
                      </a:r>
                      <a:r>
                        <a:rPr lang="hu-HU" sz="2000" dirty="0">
                          <a:latin typeface="Calibri" panose="020F0502020204030204" pitchFamily="34" charset="0"/>
                          <a:cs typeface="Calibri" panose="020F0502020204030204" pitchFamily="34" charset="0"/>
                        </a:rPr>
                        <a:t> </a:t>
                      </a:r>
                      <a:r>
                        <a:rPr lang="hu-HU" sz="2000" dirty="0" err="1">
                          <a:latin typeface="Calibri" panose="020F0502020204030204" pitchFamily="34" charset="0"/>
                          <a:cs typeface="Calibri" panose="020F0502020204030204" pitchFamily="34" charset="0"/>
                        </a:rPr>
                        <a:t>income</a:t>
                      </a:r>
                      <a:endParaRPr lang="hu-HU" sz="2000" dirty="0">
                        <a:latin typeface="Calibri" panose="020F0502020204030204" pitchFamily="34" charset="0"/>
                        <a:cs typeface="Calibri" panose="020F050202020403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dk1">
                        <a:tint val="20000"/>
                        <a:alpha val="48000"/>
                      </a:schemeClr>
                    </a:solidFill>
                  </a:tcPr>
                </a:tc>
                <a:tc>
                  <a:txBody>
                    <a:bodyPr/>
                    <a:lstStyle/>
                    <a:p>
                      <a:pPr algn="ctr"/>
                      <a:r>
                        <a:rPr lang="hu-HU" sz="1800"/>
                        <a:t>No/No</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dk1">
                        <a:tint val="20000"/>
                        <a:alpha val="48000"/>
                      </a:schemeClr>
                    </a:solidFill>
                  </a:tcPr>
                </a:tc>
                <a:tc>
                  <a:txBody>
                    <a:bodyPr/>
                    <a:lstStyle/>
                    <a:p>
                      <a:pPr algn="ctr"/>
                      <a:r>
                        <a:rPr lang="hu-HU" sz="1800" dirty="0"/>
                        <a:t>No</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dk1">
                        <a:tint val="20000"/>
                        <a:alpha val="48000"/>
                      </a:schemeClr>
                    </a:solidFill>
                  </a:tcPr>
                </a:tc>
                <a:tc>
                  <a:txBody>
                    <a:bodyPr/>
                    <a:lstStyle/>
                    <a:p>
                      <a:pPr algn="ctr"/>
                      <a:r>
                        <a:rPr lang="hu-HU" sz="1800" dirty="0" err="1">
                          <a:solidFill>
                            <a:srgbClr val="C00000"/>
                          </a:solidFill>
                        </a:rPr>
                        <a:t>Yes</a:t>
                      </a:r>
                      <a:endParaRPr lang="hu-HU" sz="1800" dirty="0">
                        <a:solidFill>
                          <a:srgbClr val="C00000"/>
                        </a:solidFill>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dk1">
                        <a:tint val="20000"/>
                        <a:alpha val="48000"/>
                      </a:schemeClr>
                    </a:solidFill>
                  </a:tcPr>
                </a:tc>
                <a:extLst>
                  <a:ext uri="{0D108BD9-81ED-4DB2-BD59-A6C34878D82A}">
                    <a16:rowId xmlns:a16="http://schemas.microsoft.com/office/drawing/2014/main" xmlns="" val="10003"/>
                  </a:ext>
                </a:extLst>
              </a:tr>
              <a:tr h="329597">
                <a:tc>
                  <a:txBody>
                    <a:bodyPr/>
                    <a:lstStyle/>
                    <a:p>
                      <a:pPr algn="l"/>
                      <a:r>
                        <a:rPr lang="hu-HU" sz="2000" dirty="0" err="1">
                          <a:solidFill>
                            <a:schemeClr val="bg2"/>
                          </a:solidFill>
                          <a:latin typeface="Calibri" panose="020F0502020204030204" pitchFamily="34" charset="0"/>
                          <a:cs typeface="Calibri" panose="020F0502020204030204" pitchFamily="34" charset="0"/>
                        </a:rPr>
                        <a:t>Population</a:t>
                      </a:r>
                      <a:r>
                        <a:rPr lang="hu-HU" sz="2000" baseline="0" dirty="0">
                          <a:solidFill>
                            <a:schemeClr val="bg2"/>
                          </a:solidFill>
                          <a:latin typeface="Calibri" panose="020F0502020204030204" pitchFamily="34" charset="0"/>
                          <a:cs typeface="Calibri" panose="020F0502020204030204" pitchFamily="34" charset="0"/>
                        </a:rPr>
                        <a:t> (</a:t>
                      </a:r>
                      <a:r>
                        <a:rPr lang="hu-HU" sz="2000" baseline="0" dirty="0" err="1">
                          <a:solidFill>
                            <a:schemeClr val="bg2"/>
                          </a:solidFill>
                          <a:latin typeface="Calibri" panose="020F0502020204030204" pitchFamily="34" charset="0"/>
                          <a:cs typeface="Calibri" panose="020F0502020204030204" pitchFamily="34" charset="0"/>
                        </a:rPr>
                        <a:t>size</a:t>
                      </a:r>
                      <a:r>
                        <a:rPr lang="hu-HU" sz="2000" baseline="0" dirty="0">
                          <a:solidFill>
                            <a:schemeClr val="bg2"/>
                          </a:solidFill>
                          <a:latin typeface="Calibri" panose="020F0502020204030204" pitchFamily="34" charset="0"/>
                          <a:cs typeface="Calibri" panose="020F0502020204030204" pitchFamily="34" charset="0"/>
                        </a:rPr>
                        <a:t>)</a:t>
                      </a:r>
                      <a:endParaRPr lang="hu-HU" sz="2000" dirty="0">
                        <a:solidFill>
                          <a:schemeClr val="bg2"/>
                        </a:solidFill>
                        <a:latin typeface="Calibri" panose="020F0502020204030204" pitchFamily="34" charset="0"/>
                        <a:cs typeface="Calibri" panose="020F050202020403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dk1">
                        <a:tint val="20000"/>
                        <a:alpha val="48000"/>
                      </a:schemeClr>
                    </a:solidFill>
                  </a:tcPr>
                </a:tc>
                <a:tc>
                  <a:txBody>
                    <a:bodyPr/>
                    <a:lstStyle/>
                    <a:p>
                      <a:pPr algn="ctr"/>
                      <a:r>
                        <a:rPr lang="hu-HU" sz="1800">
                          <a:solidFill>
                            <a:srgbClr val="C00000"/>
                          </a:solidFill>
                        </a:rPr>
                        <a:t>Yes/Yes</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dk1">
                        <a:tint val="20000"/>
                        <a:alpha val="48000"/>
                      </a:schemeClr>
                    </a:solidFill>
                  </a:tcPr>
                </a:tc>
                <a:tc>
                  <a:txBody>
                    <a:bodyPr/>
                    <a:lstStyle/>
                    <a:p>
                      <a:pPr algn="ctr"/>
                      <a:r>
                        <a:rPr lang="hu-HU" sz="1800" dirty="0" err="1">
                          <a:solidFill>
                            <a:srgbClr val="C00000"/>
                          </a:solidFill>
                        </a:rPr>
                        <a:t>Yes</a:t>
                      </a:r>
                      <a:endParaRPr lang="hu-HU" sz="1800" dirty="0">
                        <a:solidFill>
                          <a:srgbClr val="C00000"/>
                        </a:solidFill>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dk1">
                        <a:tint val="20000"/>
                        <a:alpha val="48000"/>
                      </a:schemeClr>
                    </a:solidFill>
                  </a:tcPr>
                </a:tc>
                <a:tc>
                  <a:txBody>
                    <a:bodyPr/>
                    <a:lstStyle/>
                    <a:p>
                      <a:pPr algn="ctr"/>
                      <a:r>
                        <a:rPr lang="hu-HU" sz="1800" dirty="0" err="1">
                          <a:solidFill>
                            <a:srgbClr val="C00000"/>
                          </a:solidFill>
                        </a:rPr>
                        <a:t>Yes</a:t>
                      </a:r>
                      <a:endParaRPr lang="hu-HU" sz="1800" dirty="0">
                        <a:solidFill>
                          <a:srgbClr val="C00000"/>
                        </a:solidFill>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dk1">
                        <a:tint val="20000"/>
                        <a:alpha val="48000"/>
                      </a:schemeClr>
                    </a:solidFill>
                  </a:tcPr>
                </a:tc>
                <a:extLst>
                  <a:ext uri="{0D108BD9-81ED-4DB2-BD59-A6C34878D82A}">
                    <a16:rowId xmlns:a16="http://schemas.microsoft.com/office/drawing/2014/main" xmlns="" val="10004"/>
                  </a:ext>
                </a:extLst>
              </a:tr>
              <a:tr h="329597">
                <a:tc>
                  <a:txBody>
                    <a:bodyPr/>
                    <a:lstStyle/>
                    <a:p>
                      <a:pPr algn="l"/>
                      <a:r>
                        <a:rPr lang="hu-HU" sz="2000" dirty="0" err="1">
                          <a:solidFill>
                            <a:schemeClr val="bg2"/>
                          </a:solidFill>
                          <a:latin typeface="Calibri" panose="020F0502020204030204" pitchFamily="34" charset="0"/>
                          <a:cs typeface="Calibri" panose="020F0502020204030204" pitchFamily="34" charset="0"/>
                        </a:rPr>
                        <a:t>Territory</a:t>
                      </a:r>
                      <a:endParaRPr lang="hu-HU" sz="2000" dirty="0">
                        <a:solidFill>
                          <a:schemeClr val="bg2"/>
                        </a:solidFill>
                        <a:latin typeface="Calibri" panose="020F0502020204030204" pitchFamily="34" charset="0"/>
                        <a:cs typeface="Calibri" panose="020F050202020403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dk1">
                        <a:tint val="20000"/>
                        <a:alpha val="48000"/>
                      </a:schemeClr>
                    </a:solidFill>
                  </a:tcPr>
                </a:tc>
                <a:tc>
                  <a:txBody>
                    <a:bodyPr/>
                    <a:lstStyle/>
                    <a:p>
                      <a:pPr algn="ctr"/>
                      <a:r>
                        <a:rPr lang="hu-HU" sz="1800">
                          <a:solidFill>
                            <a:schemeClr val="bg2"/>
                          </a:solidFill>
                        </a:rPr>
                        <a:t>No/No</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dk1">
                        <a:tint val="20000"/>
                        <a:alpha val="48000"/>
                      </a:schemeClr>
                    </a:solidFill>
                  </a:tcPr>
                </a:tc>
                <a:tc>
                  <a:txBody>
                    <a:bodyPr/>
                    <a:lstStyle/>
                    <a:p>
                      <a:pPr algn="ctr"/>
                      <a:r>
                        <a:rPr lang="hu-HU" sz="1800" dirty="0">
                          <a:solidFill>
                            <a:schemeClr val="bg2"/>
                          </a:solidFill>
                        </a:rPr>
                        <a:t>No</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dk1">
                        <a:tint val="20000"/>
                        <a:alpha val="48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u-HU" sz="1800" dirty="0">
                          <a:solidFill>
                            <a:schemeClr val="bg2"/>
                          </a:solidFill>
                        </a:rPr>
                        <a:t>No</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dk1">
                        <a:tint val="20000"/>
                        <a:alpha val="48000"/>
                      </a:schemeClr>
                    </a:solidFill>
                  </a:tcPr>
                </a:tc>
                <a:extLst>
                  <a:ext uri="{0D108BD9-81ED-4DB2-BD59-A6C34878D82A}">
                    <a16:rowId xmlns:a16="http://schemas.microsoft.com/office/drawing/2014/main" xmlns="" val="10005"/>
                  </a:ext>
                </a:extLst>
              </a:tr>
              <a:tr h="329597">
                <a:tc>
                  <a:txBody>
                    <a:bodyPr/>
                    <a:lstStyle/>
                    <a:p>
                      <a:pPr algn="l"/>
                      <a:r>
                        <a:rPr lang="hu-HU" sz="2000" dirty="0" err="1">
                          <a:solidFill>
                            <a:schemeClr val="bg2"/>
                          </a:solidFill>
                          <a:latin typeface="Calibri" panose="020F0502020204030204" pitchFamily="34" charset="0"/>
                          <a:cs typeface="Calibri" panose="020F0502020204030204" pitchFamily="34" charset="0"/>
                        </a:rPr>
                        <a:t>Population</a:t>
                      </a:r>
                      <a:r>
                        <a:rPr lang="hu-HU" sz="2000" dirty="0">
                          <a:solidFill>
                            <a:schemeClr val="bg2"/>
                          </a:solidFill>
                          <a:latin typeface="Calibri" panose="020F0502020204030204" pitchFamily="34" charset="0"/>
                          <a:cs typeface="Calibri" panose="020F0502020204030204" pitchFamily="34" charset="0"/>
                        </a:rPr>
                        <a:t> </a:t>
                      </a:r>
                      <a:r>
                        <a:rPr lang="hu-HU" sz="2000" dirty="0" err="1">
                          <a:solidFill>
                            <a:schemeClr val="bg2"/>
                          </a:solidFill>
                          <a:latin typeface="Calibri" panose="020F0502020204030204" pitchFamily="34" charset="0"/>
                          <a:cs typeface="Calibri" panose="020F0502020204030204" pitchFamily="34" charset="0"/>
                        </a:rPr>
                        <a:t>density</a:t>
                      </a:r>
                      <a:endParaRPr lang="hu-HU" sz="2000" dirty="0">
                        <a:solidFill>
                          <a:schemeClr val="bg2"/>
                        </a:solidFill>
                        <a:latin typeface="Calibri" panose="020F0502020204030204" pitchFamily="34" charset="0"/>
                        <a:cs typeface="Calibri" panose="020F050202020403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dk1">
                        <a:tint val="20000"/>
                        <a:alpha val="48000"/>
                      </a:schemeClr>
                    </a:solidFill>
                  </a:tcPr>
                </a:tc>
                <a:tc>
                  <a:txBody>
                    <a:bodyPr/>
                    <a:lstStyle/>
                    <a:p>
                      <a:pPr algn="ctr"/>
                      <a:r>
                        <a:rPr lang="hu-HU" sz="1800">
                          <a:solidFill>
                            <a:schemeClr val="bg2"/>
                          </a:solidFill>
                        </a:rPr>
                        <a:t>No/No</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dk1">
                        <a:tint val="20000"/>
                        <a:alpha val="48000"/>
                      </a:schemeClr>
                    </a:solidFill>
                  </a:tcPr>
                </a:tc>
                <a:tc>
                  <a:txBody>
                    <a:bodyPr/>
                    <a:lstStyle/>
                    <a:p>
                      <a:pPr algn="ctr"/>
                      <a:r>
                        <a:rPr lang="hu-HU" sz="1800" dirty="0">
                          <a:solidFill>
                            <a:schemeClr val="bg2"/>
                          </a:solidFill>
                        </a:rPr>
                        <a:t>No</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dk1">
                        <a:tint val="20000"/>
                        <a:alpha val="48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u-HU" sz="1800" dirty="0">
                          <a:solidFill>
                            <a:schemeClr val="bg2"/>
                          </a:solidFill>
                        </a:rPr>
                        <a:t>No</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dk1">
                        <a:tint val="20000"/>
                        <a:alpha val="48000"/>
                      </a:schemeClr>
                    </a:solidFill>
                  </a:tcPr>
                </a:tc>
                <a:extLst>
                  <a:ext uri="{0D108BD9-81ED-4DB2-BD59-A6C34878D82A}">
                    <a16:rowId xmlns:a16="http://schemas.microsoft.com/office/drawing/2014/main" xmlns="" val="10006"/>
                  </a:ext>
                </a:extLst>
              </a:tr>
              <a:tr h="4541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2000">
                          <a:solidFill>
                            <a:schemeClr val="bg2"/>
                          </a:solidFill>
                          <a:latin typeface="Calibri" panose="020F0502020204030204" pitchFamily="34" charset="0"/>
                          <a:cs typeface="Calibri" panose="020F0502020204030204" pitchFamily="34" charset="0"/>
                        </a:rPr>
                        <a:t>UNoployment</a:t>
                      </a:r>
                      <a:endParaRPr lang="hu-HU" sz="2000" dirty="0">
                        <a:solidFill>
                          <a:schemeClr val="bg2"/>
                        </a:solidFill>
                        <a:latin typeface="Calibri" panose="020F0502020204030204" pitchFamily="34" charset="0"/>
                        <a:cs typeface="Calibri" panose="020F050202020403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dk1">
                        <a:tint val="20000"/>
                        <a:alpha val="48000"/>
                      </a:schemeClr>
                    </a:solidFill>
                  </a:tcPr>
                </a:tc>
                <a:tc>
                  <a:txBody>
                    <a:bodyPr/>
                    <a:lstStyle/>
                    <a:p>
                      <a:pPr algn="ctr"/>
                      <a:r>
                        <a:rPr lang="hu-HU" sz="1800">
                          <a:solidFill>
                            <a:srgbClr val="C00000"/>
                          </a:solidFill>
                        </a:rPr>
                        <a:t>Yes/</a:t>
                      </a:r>
                      <a:r>
                        <a:rPr lang="hu-HU" sz="1800">
                          <a:solidFill>
                            <a:schemeClr val="bg2"/>
                          </a:solidFill>
                        </a:rPr>
                        <a:t>No</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40000"/>
                        <a:lumOff val="60000"/>
                        <a:alpha val="83000"/>
                      </a:schemeClr>
                    </a:solidFill>
                  </a:tcPr>
                </a:tc>
                <a:tc>
                  <a:txBody>
                    <a:bodyPr/>
                    <a:lstStyle/>
                    <a:p>
                      <a:pPr algn="ctr"/>
                      <a:r>
                        <a:rPr lang="hu-HU" sz="1800" dirty="0" err="1">
                          <a:solidFill>
                            <a:srgbClr val="C00000"/>
                          </a:solidFill>
                        </a:rPr>
                        <a:t>Yes</a:t>
                      </a:r>
                      <a:endParaRPr lang="hu-HU" sz="1800" dirty="0">
                        <a:solidFill>
                          <a:srgbClr val="C00000"/>
                        </a:solidFill>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dk1">
                        <a:tint val="20000"/>
                        <a:alpha val="48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u-HU" sz="1800" dirty="0">
                          <a:solidFill>
                            <a:schemeClr val="bg2"/>
                          </a:solidFill>
                        </a:rPr>
                        <a:t>No</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dk1">
                        <a:tint val="20000"/>
                        <a:alpha val="48000"/>
                      </a:schemeClr>
                    </a:solidFill>
                  </a:tcPr>
                </a:tc>
                <a:extLst>
                  <a:ext uri="{0D108BD9-81ED-4DB2-BD59-A6C34878D82A}">
                    <a16:rowId xmlns:a16="http://schemas.microsoft.com/office/drawing/2014/main" xmlns="" val="10007"/>
                  </a:ext>
                </a:extLst>
              </a:tr>
              <a:tr h="569304">
                <a:tc>
                  <a:txBody>
                    <a:bodyPr/>
                    <a:lstStyle/>
                    <a:p>
                      <a:pPr algn="l"/>
                      <a:r>
                        <a:rPr lang="hu-HU" sz="2000" dirty="0" err="1">
                          <a:solidFill>
                            <a:schemeClr val="bg2"/>
                          </a:solidFill>
                          <a:latin typeface="Calibri" panose="020F0502020204030204" pitchFamily="34" charset="0"/>
                          <a:cs typeface="Calibri" panose="020F0502020204030204" pitchFamily="34" charset="0"/>
                        </a:rPr>
                        <a:t>Number</a:t>
                      </a:r>
                      <a:r>
                        <a:rPr lang="hu-HU" sz="2000" dirty="0">
                          <a:solidFill>
                            <a:schemeClr val="bg2"/>
                          </a:solidFill>
                          <a:latin typeface="Calibri" panose="020F0502020204030204" pitchFamily="34" charset="0"/>
                          <a:cs typeface="Calibri" panose="020F0502020204030204" pitchFamily="34" charset="0"/>
                        </a:rPr>
                        <a:t> of </a:t>
                      </a:r>
                      <a:r>
                        <a:rPr lang="hu-HU" sz="2000" dirty="0" err="1">
                          <a:solidFill>
                            <a:schemeClr val="bg2"/>
                          </a:solidFill>
                          <a:latin typeface="Calibri" panose="020F0502020204030204" pitchFamily="34" charset="0"/>
                          <a:cs typeface="Calibri" panose="020F0502020204030204" pitchFamily="34" charset="0"/>
                        </a:rPr>
                        <a:t>earlier</a:t>
                      </a:r>
                      <a:r>
                        <a:rPr lang="hu-HU" sz="2000" dirty="0">
                          <a:solidFill>
                            <a:schemeClr val="bg2"/>
                          </a:solidFill>
                          <a:latin typeface="Calibri" panose="020F0502020204030204" pitchFamily="34" charset="0"/>
                          <a:cs typeface="Calibri" panose="020F0502020204030204" pitchFamily="34" charset="0"/>
                        </a:rPr>
                        <a:t> </a:t>
                      </a:r>
                      <a:r>
                        <a:rPr lang="hu-HU" sz="2000" dirty="0" err="1">
                          <a:solidFill>
                            <a:schemeClr val="bg2"/>
                          </a:solidFill>
                          <a:latin typeface="Calibri" panose="020F0502020204030204" pitchFamily="34" charset="0"/>
                          <a:cs typeface="Calibri" panose="020F0502020204030204" pitchFamily="34" charset="0"/>
                        </a:rPr>
                        <a:t>applicants</a:t>
                      </a:r>
                      <a:endParaRPr lang="hu-HU" sz="2000" dirty="0">
                        <a:solidFill>
                          <a:schemeClr val="bg2"/>
                        </a:solidFill>
                        <a:latin typeface="Calibri" panose="020F0502020204030204" pitchFamily="34" charset="0"/>
                        <a:cs typeface="Calibri" panose="020F050202020403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dk1">
                        <a:tint val="20000"/>
                        <a:alpha val="48000"/>
                      </a:schemeClr>
                    </a:solidFill>
                  </a:tcPr>
                </a:tc>
                <a:tc>
                  <a:txBody>
                    <a:bodyPr/>
                    <a:lstStyle/>
                    <a:p>
                      <a:pPr algn="ctr"/>
                      <a:r>
                        <a:rPr lang="hu-HU" sz="1800">
                          <a:solidFill>
                            <a:srgbClr val="C00000"/>
                          </a:solidFill>
                        </a:rPr>
                        <a:t>Yes</a:t>
                      </a:r>
                      <a:r>
                        <a:rPr lang="hu-HU" sz="1800">
                          <a:solidFill>
                            <a:schemeClr val="bg2"/>
                          </a:solidFill>
                        </a:rPr>
                        <a:t>/No</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40000"/>
                        <a:lumOff val="60000"/>
                        <a:alpha val="83000"/>
                      </a:schemeClr>
                    </a:solidFill>
                  </a:tcPr>
                </a:tc>
                <a:tc>
                  <a:txBody>
                    <a:bodyPr/>
                    <a:lstStyle/>
                    <a:p>
                      <a:pPr algn="ctr"/>
                      <a:r>
                        <a:rPr lang="hu-HU" sz="1800" dirty="0" err="1">
                          <a:solidFill>
                            <a:srgbClr val="C00000"/>
                          </a:solidFill>
                        </a:rPr>
                        <a:t>Yes</a:t>
                      </a:r>
                      <a:endParaRPr lang="hu-HU" sz="1800" dirty="0">
                        <a:solidFill>
                          <a:srgbClr val="C00000"/>
                        </a:solidFill>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dk1">
                        <a:tint val="20000"/>
                        <a:alpha val="48000"/>
                      </a:schemeClr>
                    </a:solidFill>
                  </a:tcPr>
                </a:tc>
                <a:tc>
                  <a:txBody>
                    <a:bodyPr/>
                    <a:lstStyle/>
                    <a:p>
                      <a:pPr algn="ctr"/>
                      <a:r>
                        <a:rPr lang="hu-HU" sz="1800" dirty="0">
                          <a:solidFill>
                            <a:schemeClr val="bg2"/>
                          </a:solidFill>
                        </a:rPr>
                        <a:t>No</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dk1">
                        <a:tint val="20000"/>
                        <a:alpha val="48000"/>
                      </a:schemeClr>
                    </a:solidFill>
                  </a:tcPr>
                </a:tc>
                <a:extLst>
                  <a:ext uri="{0D108BD9-81ED-4DB2-BD59-A6C34878D82A}">
                    <a16:rowId xmlns:a16="http://schemas.microsoft.com/office/drawing/2014/main" xmlns="" val="10008"/>
                  </a:ext>
                </a:extLst>
              </a:tr>
              <a:tr h="734102">
                <a:tc>
                  <a:txBody>
                    <a:bodyPr/>
                    <a:lstStyle/>
                    <a:p>
                      <a:pPr algn="l"/>
                      <a:r>
                        <a:rPr lang="hu-HU" sz="2000" dirty="0" err="1">
                          <a:solidFill>
                            <a:schemeClr val="bg2"/>
                          </a:solidFill>
                          <a:latin typeface="Calibri" panose="020F0502020204030204" pitchFamily="34" charset="0"/>
                          <a:cs typeface="Calibri" panose="020F0502020204030204" pitchFamily="34" charset="0"/>
                        </a:rPr>
                        <a:t>Physical</a:t>
                      </a:r>
                      <a:r>
                        <a:rPr lang="hu-HU" sz="2000" dirty="0">
                          <a:solidFill>
                            <a:schemeClr val="bg2"/>
                          </a:solidFill>
                          <a:latin typeface="Calibri" panose="020F0502020204030204" pitchFamily="34" charset="0"/>
                          <a:cs typeface="Calibri" panose="020F0502020204030204" pitchFamily="34" charset="0"/>
                        </a:rPr>
                        <a:t> </a:t>
                      </a:r>
                      <a:r>
                        <a:rPr lang="hu-HU" sz="2000" dirty="0" err="1">
                          <a:solidFill>
                            <a:schemeClr val="bg2"/>
                          </a:solidFill>
                          <a:latin typeface="Calibri" panose="020F0502020204030204" pitchFamily="34" charset="0"/>
                          <a:cs typeface="Calibri" panose="020F0502020204030204" pitchFamily="34" charset="0"/>
                        </a:rPr>
                        <a:t>proximity</a:t>
                      </a:r>
                      <a:r>
                        <a:rPr lang="hu-HU" sz="2000" dirty="0">
                          <a:solidFill>
                            <a:schemeClr val="bg2"/>
                          </a:solidFill>
                          <a:latin typeface="Calibri" panose="020F0502020204030204" pitchFamily="34" charset="0"/>
                          <a:cs typeface="Calibri" panose="020F0502020204030204" pitchFamily="34" charset="0"/>
                        </a:rPr>
                        <a:t> </a:t>
                      </a:r>
                      <a:r>
                        <a:rPr lang="hu-HU" sz="2000" dirty="0" err="1">
                          <a:solidFill>
                            <a:schemeClr val="bg2"/>
                          </a:solidFill>
                          <a:latin typeface="Calibri" panose="020F0502020204030204" pitchFamily="34" charset="0"/>
                          <a:cs typeface="Calibri" panose="020F0502020204030204" pitchFamily="34" charset="0"/>
                        </a:rPr>
                        <a:t>to</a:t>
                      </a:r>
                      <a:r>
                        <a:rPr lang="hu-HU" sz="2000" dirty="0">
                          <a:solidFill>
                            <a:schemeClr val="bg2"/>
                          </a:solidFill>
                          <a:latin typeface="Calibri" panose="020F0502020204030204" pitchFamily="34" charset="0"/>
                          <a:cs typeface="Calibri" panose="020F0502020204030204" pitchFamily="34" charset="0"/>
                        </a:rPr>
                        <a:t> country of </a:t>
                      </a:r>
                      <a:r>
                        <a:rPr lang="hu-HU" sz="2000" dirty="0" err="1">
                          <a:solidFill>
                            <a:schemeClr val="bg2"/>
                          </a:solidFill>
                          <a:latin typeface="Calibri" panose="020F0502020204030204" pitchFamily="34" charset="0"/>
                          <a:cs typeface="Calibri" panose="020F0502020204030204" pitchFamily="34" charset="0"/>
                        </a:rPr>
                        <a:t>origin</a:t>
                      </a:r>
                      <a:r>
                        <a:rPr lang="hu-HU" sz="2000" dirty="0">
                          <a:solidFill>
                            <a:schemeClr val="bg2"/>
                          </a:solidFill>
                          <a:latin typeface="Calibri" panose="020F0502020204030204" pitchFamily="34" charset="0"/>
                          <a:cs typeface="Calibri" panose="020F0502020204030204" pitchFamily="34" charset="0"/>
                        </a:rPr>
                        <a:t> </a:t>
                      </a:r>
                      <a:br>
                        <a:rPr lang="hu-HU" sz="2000" dirty="0">
                          <a:solidFill>
                            <a:schemeClr val="bg2"/>
                          </a:solidFill>
                          <a:latin typeface="Calibri" panose="020F0502020204030204" pitchFamily="34" charset="0"/>
                          <a:cs typeface="Calibri" panose="020F0502020204030204" pitchFamily="34" charset="0"/>
                        </a:rPr>
                      </a:br>
                      <a:r>
                        <a:rPr lang="hu-HU" sz="1200" baseline="0" dirty="0">
                          <a:solidFill>
                            <a:schemeClr val="bg2"/>
                          </a:solidFill>
                          <a:latin typeface="Calibri" panose="020F0502020204030204" pitchFamily="34" charset="0"/>
                          <a:cs typeface="Calibri" panose="020F0502020204030204" pitchFamily="34" charset="0"/>
                        </a:rPr>
                        <a:t>(</a:t>
                      </a:r>
                      <a:r>
                        <a:rPr lang="hu-HU" sz="1200" baseline="0" dirty="0" err="1">
                          <a:solidFill>
                            <a:schemeClr val="bg2"/>
                          </a:solidFill>
                          <a:latin typeface="Calibri" panose="020F0502020204030204" pitchFamily="34" charset="0"/>
                          <a:cs typeface="Calibri" panose="020F0502020204030204" pitchFamily="34" charset="0"/>
                        </a:rPr>
                        <a:t>Neighbour</a:t>
                      </a:r>
                      <a:r>
                        <a:rPr lang="hu-HU" sz="1200" baseline="0" dirty="0">
                          <a:solidFill>
                            <a:schemeClr val="bg2"/>
                          </a:solidFill>
                          <a:latin typeface="Calibri" panose="020F0502020204030204" pitchFamily="34" charset="0"/>
                          <a:cs typeface="Calibri" panose="020F0502020204030204" pitchFamily="34" charset="0"/>
                        </a:rPr>
                        <a:t>, </a:t>
                      </a:r>
                      <a:r>
                        <a:rPr lang="hu-HU" sz="1200" baseline="0" dirty="0" err="1">
                          <a:solidFill>
                            <a:schemeClr val="bg2"/>
                          </a:solidFill>
                          <a:latin typeface="Calibri" panose="020F0502020204030204" pitchFamily="34" charset="0"/>
                          <a:cs typeface="Calibri" panose="020F0502020204030204" pitchFamily="34" charset="0"/>
                        </a:rPr>
                        <a:t>same</a:t>
                      </a:r>
                      <a:r>
                        <a:rPr lang="hu-HU" sz="1200" baseline="0" dirty="0">
                          <a:solidFill>
                            <a:schemeClr val="bg2"/>
                          </a:solidFill>
                          <a:latin typeface="Calibri" panose="020F0502020204030204" pitchFamily="34" charset="0"/>
                          <a:cs typeface="Calibri" panose="020F0502020204030204" pitchFamily="34" charset="0"/>
                        </a:rPr>
                        <a:t> </a:t>
                      </a:r>
                      <a:r>
                        <a:rPr lang="hu-HU" sz="1200" baseline="0" dirty="0" err="1">
                          <a:solidFill>
                            <a:schemeClr val="bg2"/>
                          </a:solidFill>
                          <a:latin typeface="Calibri" panose="020F0502020204030204" pitchFamily="34" charset="0"/>
                          <a:cs typeface="Calibri" panose="020F0502020204030204" pitchFamily="34" charset="0"/>
                        </a:rPr>
                        <a:t>region</a:t>
                      </a:r>
                      <a:r>
                        <a:rPr lang="hu-HU" sz="2000" baseline="0" dirty="0">
                          <a:solidFill>
                            <a:schemeClr val="bg2"/>
                          </a:solidFill>
                          <a:latin typeface="Calibri" panose="020F0502020204030204" pitchFamily="34" charset="0"/>
                          <a:cs typeface="Calibri" panose="020F0502020204030204" pitchFamily="34" charset="0"/>
                        </a:rPr>
                        <a:t>)</a:t>
                      </a:r>
                      <a:endParaRPr lang="hu-HU" sz="2000" dirty="0">
                        <a:solidFill>
                          <a:schemeClr val="bg2"/>
                        </a:solidFill>
                        <a:latin typeface="Calibri" panose="020F0502020204030204" pitchFamily="34" charset="0"/>
                        <a:cs typeface="Calibri" panose="020F050202020403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dk1">
                        <a:tint val="20000"/>
                        <a:alpha val="48000"/>
                      </a:schemeClr>
                    </a:solidFill>
                  </a:tcPr>
                </a:tc>
                <a:tc>
                  <a:txBody>
                    <a:bodyPr/>
                    <a:lstStyle/>
                    <a:p>
                      <a:pPr algn="ctr"/>
                      <a:r>
                        <a:rPr lang="hu-HU" sz="1800">
                          <a:solidFill>
                            <a:schemeClr val="bg2"/>
                          </a:solidFill>
                        </a:rPr>
                        <a:t>No/No</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dk1">
                        <a:tint val="20000"/>
                        <a:alpha val="48000"/>
                      </a:schemeClr>
                    </a:solidFill>
                  </a:tcPr>
                </a:tc>
                <a:tc>
                  <a:txBody>
                    <a:bodyPr/>
                    <a:lstStyle/>
                    <a:p>
                      <a:pPr algn="ctr"/>
                      <a:r>
                        <a:rPr lang="hu-HU" sz="1800" dirty="0">
                          <a:solidFill>
                            <a:schemeClr val="bg2"/>
                          </a:solidFill>
                        </a:rPr>
                        <a:t>No</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dk1">
                        <a:tint val="20000"/>
                        <a:alpha val="48000"/>
                      </a:schemeClr>
                    </a:solidFill>
                  </a:tcPr>
                </a:tc>
                <a:tc>
                  <a:txBody>
                    <a:bodyPr/>
                    <a:lstStyle/>
                    <a:p>
                      <a:pPr algn="ctr"/>
                      <a:r>
                        <a:rPr lang="hu-HU" sz="1800" dirty="0">
                          <a:solidFill>
                            <a:schemeClr val="bg2"/>
                          </a:solidFill>
                        </a:rPr>
                        <a:t>No</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dk1">
                        <a:tint val="20000"/>
                        <a:alpha val="48000"/>
                      </a:schemeClr>
                    </a:solidFill>
                  </a:tcPr>
                </a:tc>
                <a:extLst>
                  <a:ext uri="{0D108BD9-81ED-4DB2-BD59-A6C34878D82A}">
                    <a16:rowId xmlns:a16="http://schemas.microsoft.com/office/drawing/2014/main" xmlns="" val="10009"/>
                  </a:ext>
                </a:extLst>
              </a:tr>
              <a:tr h="428869">
                <a:tc>
                  <a:txBody>
                    <a:bodyPr/>
                    <a:lstStyle/>
                    <a:p>
                      <a:pPr algn="l"/>
                      <a:r>
                        <a:rPr lang="hu-HU" sz="2000" dirty="0" err="1">
                          <a:latin typeface="Calibri" panose="020F0502020204030204" pitchFamily="34" charset="0"/>
                          <a:cs typeface="Calibri" panose="020F0502020204030204" pitchFamily="34" charset="0"/>
                        </a:rPr>
                        <a:t>Cultural</a:t>
                      </a:r>
                      <a:r>
                        <a:rPr lang="hu-HU" sz="2000" dirty="0">
                          <a:latin typeface="Calibri" panose="020F0502020204030204" pitchFamily="34" charset="0"/>
                          <a:cs typeface="Calibri" panose="020F0502020204030204" pitchFamily="34" charset="0"/>
                        </a:rPr>
                        <a:t> </a:t>
                      </a:r>
                      <a:r>
                        <a:rPr lang="hu-HU" sz="2000" dirty="0" err="1">
                          <a:latin typeface="Calibri" panose="020F0502020204030204" pitchFamily="34" charset="0"/>
                          <a:cs typeface="Calibri" panose="020F0502020204030204" pitchFamily="34" charset="0"/>
                        </a:rPr>
                        <a:t>proximity</a:t>
                      </a:r>
                      <a:endParaRPr lang="hu-HU" sz="2000" dirty="0">
                        <a:latin typeface="Calibri" panose="020F0502020204030204" pitchFamily="34" charset="0"/>
                        <a:cs typeface="Calibri" panose="020F050202020403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dk1">
                        <a:tint val="20000"/>
                        <a:alpha val="48000"/>
                      </a:schemeClr>
                    </a:solidFill>
                  </a:tcPr>
                </a:tc>
                <a:tc>
                  <a:txBody>
                    <a:bodyPr/>
                    <a:lstStyle/>
                    <a:p>
                      <a:pPr algn="ctr"/>
                      <a:r>
                        <a:rPr lang="hu-HU" sz="1800"/>
                        <a:t>No/No</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dk1">
                        <a:tint val="20000"/>
                        <a:alpha val="48000"/>
                      </a:schemeClr>
                    </a:solidFill>
                  </a:tcPr>
                </a:tc>
                <a:tc>
                  <a:txBody>
                    <a:bodyPr/>
                    <a:lstStyle/>
                    <a:p>
                      <a:pPr algn="ctr"/>
                      <a:r>
                        <a:rPr lang="hu-HU" sz="1800" dirty="0"/>
                        <a:t>No</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dk1">
                        <a:tint val="20000"/>
                        <a:alpha val="48000"/>
                      </a:schemeClr>
                    </a:solidFill>
                  </a:tcPr>
                </a:tc>
                <a:tc>
                  <a:txBody>
                    <a:bodyPr/>
                    <a:lstStyle/>
                    <a:p>
                      <a:pPr algn="ctr"/>
                      <a:r>
                        <a:rPr lang="hu-HU" sz="1800" dirty="0">
                          <a:solidFill>
                            <a:schemeClr val="bg2"/>
                          </a:solidFill>
                        </a:rPr>
                        <a:t>No</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dk1">
                        <a:tint val="20000"/>
                        <a:alpha val="48000"/>
                      </a:schemeClr>
                    </a:solidFill>
                  </a:tcPr>
                </a:tc>
                <a:extLst>
                  <a:ext uri="{0D108BD9-81ED-4DB2-BD59-A6C34878D82A}">
                    <a16:rowId xmlns:a16="http://schemas.microsoft.com/office/drawing/2014/main" xmlns="" val="10010"/>
                  </a:ext>
                </a:extLst>
              </a:tr>
            </a:tbl>
          </a:graphicData>
        </a:graphic>
      </p:graphicFrame>
      <p:cxnSp>
        <p:nvCxnSpPr>
          <p:cNvPr id="5" name="Egyenes összekötő nyíllal 4"/>
          <p:cNvCxnSpPr/>
          <p:nvPr/>
        </p:nvCxnSpPr>
        <p:spPr>
          <a:xfrm>
            <a:off x="1619672" y="764704"/>
            <a:ext cx="396044" cy="0"/>
          </a:xfrm>
          <a:prstGeom prst="straightConnector1">
            <a:avLst/>
          </a:prstGeom>
          <a:ln w="539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Egyenes összekötő nyíllal 5"/>
          <p:cNvCxnSpPr/>
          <p:nvPr/>
        </p:nvCxnSpPr>
        <p:spPr>
          <a:xfrm>
            <a:off x="1403648" y="1052736"/>
            <a:ext cx="0" cy="360040"/>
          </a:xfrm>
          <a:prstGeom prst="straightConnector1">
            <a:avLst/>
          </a:prstGeom>
          <a:ln w="539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668384"/>
      </p:ext>
    </p:extLst>
  </p:cSld>
  <p:clrMapOvr>
    <a:masterClrMapping/>
  </p:clrMapOvr>
  <p:transition>
    <p:pull dir="rd"/>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07503" y="25665"/>
            <a:ext cx="9036497" cy="451007"/>
          </a:xfrm>
        </p:spPr>
        <p:txBody>
          <a:bodyPr/>
          <a:lstStyle/>
          <a:p>
            <a:r>
              <a:rPr lang="en-GB" noProof="0" dirty="0"/>
              <a:t>Possible criteria of responsibility sharing/solidarity</a:t>
            </a:r>
          </a:p>
        </p:txBody>
      </p:sp>
      <p:graphicFrame>
        <p:nvGraphicFramePr>
          <p:cNvPr id="4" name="Táblázat 3"/>
          <p:cNvGraphicFramePr>
            <a:graphicFrameLocks noGrp="1"/>
          </p:cNvGraphicFramePr>
          <p:nvPr>
            <p:extLst/>
          </p:nvPr>
        </p:nvGraphicFramePr>
        <p:xfrm>
          <a:off x="251520" y="908720"/>
          <a:ext cx="8604448" cy="5730579"/>
        </p:xfrm>
        <a:graphic>
          <a:graphicData uri="http://schemas.openxmlformats.org/drawingml/2006/table">
            <a:tbl>
              <a:tblPr firstRow="1" bandRow="1">
                <a:tableStyleId>{073A0DAA-6AF3-43AB-8588-CEC1D06C72B9}</a:tableStyleId>
              </a:tblPr>
              <a:tblGrid>
                <a:gridCol w="2412140">
                  <a:extLst>
                    <a:ext uri="{9D8B030D-6E8A-4147-A177-3AD203B41FA5}">
                      <a16:colId xmlns:a16="http://schemas.microsoft.com/office/drawing/2014/main" xmlns="" val="20000"/>
                    </a:ext>
                  </a:extLst>
                </a:gridCol>
                <a:gridCol w="1109210">
                  <a:extLst>
                    <a:ext uri="{9D8B030D-6E8A-4147-A177-3AD203B41FA5}">
                      <a16:colId xmlns:a16="http://schemas.microsoft.com/office/drawing/2014/main" xmlns="" val="20001"/>
                    </a:ext>
                  </a:extLst>
                </a:gridCol>
                <a:gridCol w="2274786">
                  <a:extLst>
                    <a:ext uri="{9D8B030D-6E8A-4147-A177-3AD203B41FA5}">
                      <a16:colId xmlns:a16="http://schemas.microsoft.com/office/drawing/2014/main" xmlns="" val="20002"/>
                    </a:ext>
                  </a:extLst>
                </a:gridCol>
                <a:gridCol w="2808312">
                  <a:extLst>
                    <a:ext uri="{9D8B030D-6E8A-4147-A177-3AD203B41FA5}">
                      <a16:colId xmlns:a16="http://schemas.microsoft.com/office/drawing/2014/main" xmlns="" val="20003"/>
                    </a:ext>
                  </a:extLst>
                </a:gridCol>
              </a:tblGrid>
              <a:tr h="988790">
                <a:tc>
                  <a:txBody>
                    <a:bodyPr/>
                    <a:lstStyle/>
                    <a:p>
                      <a:pPr algn="l"/>
                      <a:r>
                        <a:rPr lang="hu-HU" sz="1800" dirty="0" err="1">
                          <a:solidFill>
                            <a:schemeClr val="bg2"/>
                          </a:solidFill>
                        </a:rPr>
                        <a:t>Applied</a:t>
                      </a:r>
                      <a:r>
                        <a:rPr lang="hu-HU" sz="1800" dirty="0">
                          <a:solidFill>
                            <a:schemeClr val="bg2"/>
                          </a:solidFill>
                        </a:rPr>
                        <a:t> </a:t>
                      </a:r>
                      <a:r>
                        <a:rPr lang="hu-HU" sz="1800" dirty="0" err="1">
                          <a:solidFill>
                            <a:schemeClr val="bg2"/>
                          </a:solidFill>
                        </a:rPr>
                        <a:t>by</a:t>
                      </a:r>
                      <a:endParaRPr lang="hu-HU" sz="1800" dirty="0">
                        <a:solidFill>
                          <a:schemeClr val="bg2"/>
                        </a:solidFill>
                      </a:endParaRPr>
                    </a:p>
                    <a:p>
                      <a:pPr algn="l"/>
                      <a:endParaRPr lang="hu-HU" sz="1800" dirty="0">
                        <a:solidFill>
                          <a:schemeClr val="bg2"/>
                        </a:solidFill>
                      </a:endParaRPr>
                    </a:p>
                    <a:p>
                      <a:pPr algn="l"/>
                      <a:r>
                        <a:rPr lang="hu-HU" sz="1800" dirty="0" err="1">
                          <a:solidFill>
                            <a:schemeClr val="bg2"/>
                          </a:solidFill>
                        </a:rPr>
                        <a:t>Criterion</a:t>
                      </a:r>
                      <a:endParaRPr lang="hu-HU" sz="1800" dirty="0">
                        <a:solidFill>
                          <a:schemeClr val="bg2"/>
                        </a:solidFill>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dk1">
                        <a:tint val="20000"/>
                        <a:alpha val="48000"/>
                      </a:schemeClr>
                    </a:solidFill>
                  </a:tcPr>
                </a:tc>
                <a:tc>
                  <a:txBody>
                    <a:bodyPr/>
                    <a:lstStyle/>
                    <a:p>
                      <a:pPr algn="ctr"/>
                      <a:r>
                        <a:rPr lang="hu-HU" sz="1600">
                          <a:solidFill>
                            <a:schemeClr val="bg2"/>
                          </a:solidFill>
                        </a:rPr>
                        <a:t>Schmuck</a:t>
                      </a:r>
                    </a:p>
                    <a:p>
                      <a:pPr algn="ctr"/>
                      <a:r>
                        <a:rPr lang="hu-HU" sz="1600">
                          <a:solidFill>
                            <a:schemeClr val="bg2"/>
                          </a:solidFill>
                        </a:rPr>
                        <a:t>1997</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dk1">
                        <a:tint val="20000"/>
                        <a:alpha val="48000"/>
                      </a:schemeClr>
                    </a:solidFill>
                  </a:tcPr>
                </a:tc>
                <a:tc>
                  <a:txBody>
                    <a:bodyPr/>
                    <a:lstStyle/>
                    <a:p>
                      <a:pPr algn="ctr"/>
                      <a:r>
                        <a:rPr lang="hu-HU" sz="1600" dirty="0" err="1">
                          <a:solidFill>
                            <a:schemeClr val="bg2"/>
                          </a:solidFill>
                        </a:rPr>
                        <a:t>Hathaway</a:t>
                      </a:r>
                      <a:r>
                        <a:rPr lang="hu-HU" sz="1600" baseline="0" dirty="0">
                          <a:solidFill>
                            <a:schemeClr val="bg2"/>
                          </a:solidFill>
                        </a:rPr>
                        <a:t> &amp;</a:t>
                      </a:r>
                      <a:r>
                        <a:rPr lang="hu-HU" sz="1600" dirty="0">
                          <a:solidFill>
                            <a:schemeClr val="bg2"/>
                          </a:solidFill>
                        </a:rPr>
                        <a:t> Neve,</a:t>
                      </a:r>
                    </a:p>
                    <a:p>
                      <a:pPr algn="ctr"/>
                      <a:r>
                        <a:rPr lang="hu-HU" sz="1600" dirty="0">
                          <a:solidFill>
                            <a:schemeClr val="bg2"/>
                          </a:solidFill>
                        </a:rPr>
                        <a:t>1997</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dk1">
                        <a:tint val="20000"/>
                        <a:alpha val="48000"/>
                      </a:schemeClr>
                    </a:solidFill>
                  </a:tcPr>
                </a:tc>
                <a:tc>
                  <a:txBody>
                    <a:bodyPr/>
                    <a:lstStyle/>
                    <a:p>
                      <a:pPr algn="ctr"/>
                      <a:r>
                        <a:rPr lang="hu-HU" sz="1400" dirty="0">
                          <a:solidFill>
                            <a:schemeClr val="bg2"/>
                          </a:solidFill>
                        </a:rPr>
                        <a:t>Schneider; </a:t>
                      </a:r>
                      <a:r>
                        <a:rPr lang="hu-HU" sz="1400" dirty="0" err="1">
                          <a:solidFill>
                            <a:schemeClr val="bg2"/>
                          </a:solidFill>
                        </a:rPr>
                        <a:t>Engler</a:t>
                      </a:r>
                      <a:r>
                        <a:rPr lang="hu-HU" sz="1400" dirty="0">
                          <a:solidFill>
                            <a:schemeClr val="bg2"/>
                          </a:solidFill>
                        </a:rPr>
                        <a:t>; </a:t>
                      </a:r>
                      <a:r>
                        <a:rPr lang="hu-HU" sz="1400" dirty="0" err="1">
                          <a:solidFill>
                            <a:schemeClr val="bg2"/>
                          </a:solidFill>
                        </a:rPr>
                        <a:t>Angevendt</a:t>
                      </a:r>
                      <a:endParaRPr lang="hu-HU" sz="1400" dirty="0">
                        <a:solidFill>
                          <a:schemeClr val="bg2"/>
                        </a:solidFill>
                      </a:endParaRPr>
                    </a:p>
                    <a:p>
                      <a:pPr algn="ctr"/>
                      <a:r>
                        <a:rPr lang="hu-HU" sz="1400" dirty="0">
                          <a:solidFill>
                            <a:schemeClr val="bg2"/>
                          </a:solidFill>
                        </a:rPr>
                        <a:t>2013</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dk1">
                        <a:tint val="20000"/>
                        <a:alpha val="48000"/>
                      </a:schemeClr>
                    </a:solidFill>
                  </a:tcPr>
                </a:tc>
                <a:extLst>
                  <a:ext uri="{0D108BD9-81ED-4DB2-BD59-A6C34878D82A}">
                    <a16:rowId xmlns:a16="http://schemas.microsoft.com/office/drawing/2014/main" xmlns="" val="10000"/>
                  </a:ext>
                </a:extLst>
              </a:tr>
              <a:tr h="569304">
                <a:tc>
                  <a:txBody>
                    <a:bodyPr/>
                    <a:lstStyle/>
                    <a:p>
                      <a:pPr algn="l"/>
                      <a:r>
                        <a:rPr lang="hu-HU" sz="1600" dirty="0">
                          <a:solidFill>
                            <a:schemeClr val="bg2"/>
                          </a:solidFill>
                        </a:rPr>
                        <a:t>Total GDP</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dk1">
                        <a:tint val="20000"/>
                        <a:alpha val="48000"/>
                      </a:schemeClr>
                    </a:solidFill>
                  </a:tcPr>
                </a:tc>
                <a:tc>
                  <a:txBody>
                    <a:bodyPr/>
                    <a:lstStyle/>
                    <a:p>
                      <a:pPr algn="ctr"/>
                      <a:r>
                        <a:rPr lang="hu-HU" sz="1600" dirty="0" err="1">
                          <a:solidFill>
                            <a:srgbClr val="C00000"/>
                          </a:solidFill>
                        </a:rPr>
                        <a:t>Yes</a:t>
                      </a:r>
                      <a:r>
                        <a:rPr lang="hu-HU" sz="1600" dirty="0">
                          <a:solidFill>
                            <a:srgbClr val="C00000"/>
                          </a:solidFill>
                        </a:rPr>
                        <a:t> </a:t>
                      </a:r>
                    </a:p>
                    <a:p>
                      <a:pPr algn="ctr"/>
                      <a:r>
                        <a:rPr lang="hu-HU" sz="1600" dirty="0">
                          <a:solidFill>
                            <a:schemeClr val="bg2"/>
                          </a:solidFill>
                        </a:rPr>
                        <a:t>(</a:t>
                      </a:r>
                      <a:r>
                        <a:rPr lang="hu-HU" sz="1600" dirty="0" err="1">
                          <a:solidFill>
                            <a:schemeClr val="bg2"/>
                          </a:solidFill>
                        </a:rPr>
                        <a:t>wealth</a:t>
                      </a:r>
                      <a:r>
                        <a:rPr lang="hu-HU" sz="1600" dirty="0">
                          <a:solidFill>
                            <a:schemeClr val="bg2"/>
                          </a:solidFill>
                        </a:rPr>
                        <a:t>”)</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dk1">
                        <a:tint val="20000"/>
                        <a:alpha val="48000"/>
                      </a:schemeClr>
                    </a:solidFill>
                  </a:tcPr>
                </a:tc>
                <a:tc>
                  <a:txBody>
                    <a:bodyPr/>
                    <a:lstStyle/>
                    <a:p>
                      <a:pPr algn="ctr"/>
                      <a:r>
                        <a:rPr lang="hu-HU" sz="1600" dirty="0">
                          <a:solidFill>
                            <a:schemeClr val="bg2"/>
                          </a:solidFill>
                        </a:rPr>
                        <a:t>No</a:t>
                      </a:r>
                      <a:r>
                        <a:rPr lang="hu-HU" sz="1600" baseline="0" dirty="0">
                          <a:solidFill>
                            <a:schemeClr val="bg2"/>
                          </a:solidFill>
                        </a:rPr>
                        <a:t> (</a:t>
                      </a:r>
                      <a:r>
                        <a:rPr lang="hu-HU" sz="1600" baseline="0" dirty="0" err="1">
                          <a:solidFill>
                            <a:srgbClr val="C00000"/>
                          </a:solidFill>
                        </a:rPr>
                        <a:t>Yes</a:t>
                      </a:r>
                      <a:r>
                        <a:rPr lang="hu-HU" sz="1600" baseline="0" dirty="0">
                          <a:solidFill>
                            <a:schemeClr val="bg2"/>
                          </a:solidFill>
                        </a:rPr>
                        <a:t> – </a:t>
                      </a:r>
                      <a:r>
                        <a:rPr lang="hu-HU" sz="1600" baseline="0" dirty="0" err="1">
                          <a:solidFill>
                            <a:schemeClr val="bg2"/>
                          </a:solidFill>
                        </a:rPr>
                        <a:t>external</a:t>
                      </a:r>
                      <a:r>
                        <a:rPr lang="hu-HU" sz="1600" baseline="0" dirty="0">
                          <a:solidFill>
                            <a:schemeClr val="bg2"/>
                          </a:solidFill>
                        </a:rPr>
                        <a:t> </a:t>
                      </a:r>
                      <a:r>
                        <a:rPr lang="hu-HU" sz="1600" baseline="0" dirty="0" err="1">
                          <a:solidFill>
                            <a:schemeClr val="bg2"/>
                          </a:solidFill>
                        </a:rPr>
                        <a:t>supporter</a:t>
                      </a:r>
                      <a:r>
                        <a:rPr lang="hu-HU" sz="1600" baseline="0" dirty="0">
                          <a:solidFill>
                            <a:schemeClr val="bg2"/>
                          </a:solidFill>
                        </a:rPr>
                        <a:t>)</a:t>
                      </a:r>
                      <a:endParaRPr lang="hu-HU" sz="1600" dirty="0">
                        <a:solidFill>
                          <a:schemeClr val="bg2"/>
                        </a:solidFill>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dk1">
                        <a:tint val="20000"/>
                        <a:alpha val="48000"/>
                      </a:schemeClr>
                    </a:solidFill>
                  </a:tcPr>
                </a:tc>
                <a:tc>
                  <a:txBody>
                    <a:bodyPr/>
                    <a:lstStyle/>
                    <a:p>
                      <a:pPr algn="ctr"/>
                      <a:r>
                        <a:rPr lang="hu-HU" sz="1600">
                          <a:solidFill>
                            <a:srgbClr val="C00000"/>
                          </a:solidFill>
                        </a:rPr>
                        <a:t>Yes </a:t>
                      </a:r>
                      <a:endParaRPr lang="hu-HU" sz="1600" dirty="0">
                        <a:solidFill>
                          <a:srgbClr val="C00000"/>
                        </a:solidFill>
                      </a:endParaRPr>
                    </a:p>
                    <a:p>
                      <a:pPr algn="ctr"/>
                      <a:r>
                        <a:rPr lang="hu-HU" sz="1200" dirty="0">
                          <a:solidFill>
                            <a:schemeClr val="bg2"/>
                          </a:solidFill>
                        </a:rPr>
                        <a:t>(</a:t>
                      </a:r>
                      <a:r>
                        <a:rPr lang="hu-HU" sz="1200" dirty="0" err="1">
                          <a:solidFill>
                            <a:schemeClr val="bg2"/>
                          </a:solidFill>
                        </a:rPr>
                        <a:t>five</a:t>
                      </a:r>
                      <a:r>
                        <a:rPr lang="hu-HU" sz="1200" dirty="0">
                          <a:solidFill>
                            <a:schemeClr val="bg2"/>
                          </a:solidFill>
                        </a:rPr>
                        <a:t> </a:t>
                      </a:r>
                      <a:r>
                        <a:rPr lang="hu-HU" sz="1200" err="1">
                          <a:solidFill>
                            <a:schemeClr val="bg2"/>
                          </a:solidFill>
                        </a:rPr>
                        <a:t>years</a:t>
                      </a:r>
                      <a:r>
                        <a:rPr lang="hu-HU" sz="1200">
                          <a:solidFill>
                            <a:schemeClr val="bg2"/>
                          </a:solidFill>
                        </a:rPr>
                        <a:t> average  – within </a:t>
                      </a:r>
                      <a:r>
                        <a:rPr lang="hu-HU" sz="1200" dirty="0">
                          <a:solidFill>
                            <a:schemeClr val="bg2"/>
                          </a:solidFill>
                        </a:rPr>
                        <a:t>EU </a:t>
                      </a:r>
                      <a:r>
                        <a:rPr lang="hu-HU" sz="1200" dirty="0" err="1">
                          <a:solidFill>
                            <a:schemeClr val="bg2"/>
                          </a:solidFill>
                        </a:rPr>
                        <a:t>average</a:t>
                      </a:r>
                      <a:r>
                        <a:rPr lang="hu-HU" sz="1200" dirty="0">
                          <a:solidFill>
                            <a:schemeClr val="bg2"/>
                          </a:solidFill>
                        </a:rPr>
                        <a:t>)</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dk1">
                        <a:tint val="20000"/>
                        <a:alpha val="48000"/>
                      </a:schemeClr>
                    </a:solidFill>
                  </a:tcPr>
                </a:tc>
                <a:extLst>
                  <a:ext uri="{0D108BD9-81ED-4DB2-BD59-A6C34878D82A}">
                    <a16:rowId xmlns:a16="http://schemas.microsoft.com/office/drawing/2014/main" xmlns="" val="10001"/>
                  </a:ext>
                </a:extLst>
              </a:tr>
              <a:tr h="254385">
                <a:tc>
                  <a:txBody>
                    <a:bodyPr/>
                    <a:lstStyle/>
                    <a:p>
                      <a:pPr algn="l"/>
                      <a:r>
                        <a:rPr lang="hu-HU" sz="1600" dirty="0">
                          <a:solidFill>
                            <a:schemeClr val="bg2"/>
                          </a:solidFill>
                        </a:rPr>
                        <a:t>GDP/</a:t>
                      </a:r>
                      <a:r>
                        <a:rPr lang="hu-HU" sz="1600" dirty="0" err="1">
                          <a:solidFill>
                            <a:schemeClr val="bg2"/>
                          </a:solidFill>
                        </a:rPr>
                        <a:t>fperson</a:t>
                      </a:r>
                      <a:endParaRPr lang="hu-HU" sz="1600" dirty="0">
                        <a:solidFill>
                          <a:schemeClr val="bg2"/>
                        </a:solidFill>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dk1">
                        <a:tint val="20000"/>
                        <a:alpha val="48000"/>
                      </a:schemeClr>
                    </a:solidFill>
                  </a:tcPr>
                </a:tc>
                <a:tc>
                  <a:txBody>
                    <a:bodyPr/>
                    <a:lstStyle/>
                    <a:p>
                      <a:pPr algn="ctr"/>
                      <a:r>
                        <a:rPr lang="hu-HU" sz="1600" dirty="0">
                          <a:solidFill>
                            <a:schemeClr val="bg2"/>
                          </a:solidFill>
                        </a:rPr>
                        <a:t>(</a:t>
                      </a:r>
                      <a:r>
                        <a:rPr lang="hu-HU" sz="1600" dirty="0" err="1">
                          <a:solidFill>
                            <a:schemeClr val="bg2"/>
                          </a:solidFill>
                        </a:rPr>
                        <a:t>Yes</a:t>
                      </a:r>
                      <a:r>
                        <a:rPr lang="hu-HU" sz="1600" dirty="0">
                          <a:solidFill>
                            <a:schemeClr val="bg2"/>
                          </a:solidFill>
                        </a:rPr>
                        <a:t>)</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dk1">
                        <a:tint val="20000"/>
                        <a:alpha val="48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u-HU" sz="1600" dirty="0">
                          <a:solidFill>
                            <a:schemeClr val="bg2"/>
                          </a:solidFill>
                        </a:rPr>
                        <a:t>No</a:t>
                      </a:r>
                      <a:r>
                        <a:rPr lang="hu-HU" sz="1600" baseline="0" dirty="0">
                          <a:solidFill>
                            <a:schemeClr val="bg2"/>
                          </a:solidFill>
                        </a:rPr>
                        <a:t> (</a:t>
                      </a:r>
                      <a:r>
                        <a:rPr lang="hu-HU" sz="1600" baseline="0" dirty="0" err="1">
                          <a:solidFill>
                            <a:srgbClr val="C00000"/>
                          </a:solidFill>
                        </a:rPr>
                        <a:t>Yes</a:t>
                      </a:r>
                      <a:r>
                        <a:rPr lang="hu-HU" sz="1600" baseline="0" dirty="0">
                          <a:solidFill>
                            <a:schemeClr val="bg2"/>
                          </a:solidFill>
                        </a:rPr>
                        <a:t> – </a:t>
                      </a:r>
                      <a:r>
                        <a:rPr lang="hu-HU" sz="1600" baseline="0" dirty="0" err="1">
                          <a:solidFill>
                            <a:schemeClr val="bg2"/>
                          </a:solidFill>
                        </a:rPr>
                        <a:t>external</a:t>
                      </a:r>
                      <a:r>
                        <a:rPr lang="hu-HU" sz="1600" baseline="0" dirty="0">
                          <a:solidFill>
                            <a:schemeClr val="bg2"/>
                          </a:solidFill>
                        </a:rPr>
                        <a:t> </a:t>
                      </a:r>
                      <a:r>
                        <a:rPr lang="hu-HU" sz="1600" baseline="0" dirty="0" err="1">
                          <a:solidFill>
                            <a:schemeClr val="bg2"/>
                          </a:solidFill>
                        </a:rPr>
                        <a:t>supporter</a:t>
                      </a:r>
                      <a:r>
                        <a:rPr lang="hu-HU" sz="1600" baseline="0" dirty="0">
                          <a:solidFill>
                            <a:schemeClr val="bg2"/>
                          </a:solidFill>
                        </a:rPr>
                        <a:t>)</a:t>
                      </a:r>
                      <a:endParaRPr lang="hu-HU" sz="1600" dirty="0">
                        <a:solidFill>
                          <a:schemeClr val="bg2"/>
                        </a:solidFill>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dk1">
                        <a:tint val="20000"/>
                        <a:alpha val="48000"/>
                      </a:schemeClr>
                    </a:solidFill>
                  </a:tcPr>
                </a:tc>
                <a:tc>
                  <a:txBody>
                    <a:bodyPr/>
                    <a:lstStyle/>
                    <a:p>
                      <a:pPr algn="ctr"/>
                      <a:r>
                        <a:rPr lang="hu-HU" sz="1600" dirty="0">
                          <a:solidFill>
                            <a:schemeClr val="bg2"/>
                          </a:solidFill>
                        </a:rPr>
                        <a:t>No</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dk1">
                        <a:tint val="20000"/>
                        <a:alpha val="48000"/>
                      </a:schemeClr>
                    </a:solidFill>
                  </a:tcPr>
                </a:tc>
                <a:extLst>
                  <a:ext uri="{0D108BD9-81ED-4DB2-BD59-A6C34878D82A}">
                    <a16:rowId xmlns:a16="http://schemas.microsoft.com/office/drawing/2014/main" xmlns="" val="10002"/>
                  </a:ext>
                </a:extLst>
              </a:tr>
              <a:tr h="359560">
                <a:tc>
                  <a:txBody>
                    <a:bodyPr/>
                    <a:lstStyle/>
                    <a:p>
                      <a:pPr algn="l"/>
                      <a:r>
                        <a:rPr lang="hu-HU" dirty="0" err="1"/>
                        <a:t>Tax</a:t>
                      </a:r>
                      <a:r>
                        <a:rPr lang="hu-HU" dirty="0"/>
                        <a:t> </a:t>
                      </a:r>
                      <a:r>
                        <a:rPr lang="hu-HU" dirty="0" err="1"/>
                        <a:t>income</a:t>
                      </a:r>
                      <a:endParaRPr lang="hu-HU"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dk1">
                        <a:tint val="20000"/>
                        <a:alpha val="48000"/>
                      </a:schemeClr>
                    </a:solidFill>
                  </a:tcPr>
                </a:tc>
                <a:tc>
                  <a:txBody>
                    <a:bodyPr/>
                    <a:lstStyle/>
                    <a:p>
                      <a:pPr algn="ctr"/>
                      <a:r>
                        <a:rPr lang="hu-HU" dirty="0"/>
                        <a:t>No</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dk1">
                        <a:tint val="20000"/>
                        <a:alpha val="48000"/>
                      </a:schemeClr>
                    </a:solidFill>
                  </a:tcPr>
                </a:tc>
                <a:tc>
                  <a:txBody>
                    <a:bodyPr/>
                    <a:lstStyle/>
                    <a:p>
                      <a:pPr algn="ctr"/>
                      <a:r>
                        <a:rPr lang="hu-HU" dirty="0"/>
                        <a:t>No</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dk1">
                        <a:tint val="20000"/>
                        <a:alpha val="48000"/>
                      </a:schemeClr>
                    </a:solidFill>
                  </a:tcPr>
                </a:tc>
                <a:tc>
                  <a:txBody>
                    <a:bodyPr/>
                    <a:lstStyle/>
                    <a:p>
                      <a:pPr algn="ctr"/>
                      <a:r>
                        <a:rPr lang="hu-HU" sz="1600" dirty="0">
                          <a:solidFill>
                            <a:schemeClr val="bg2"/>
                          </a:solidFill>
                        </a:rPr>
                        <a:t>No</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dk1">
                        <a:tint val="20000"/>
                        <a:alpha val="48000"/>
                      </a:schemeClr>
                    </a:solidFill>
                  </a:tcPr>
                </a:tc>
                <a:extLst>
                  <a:ext uri="{0D108BD9-81ED-4DB2-BD59-A6C34878D82A}">
                    <a16:rowId xmlns:a16="http://schemas.microsoft.com/office/drawing/2014/main" xmlns="" val="10003"/>
                  </a:ext>
                </a:extLst>
              </a:tr>
              <a:tr h="329597">
                <a:tc>
                  <a:txBody>
                    <a:bodyPr/>
                    <a:lstStyle/>
                    <a:p>
                      <a:pPr algn="l"/>
                      <a:r>
                        <a:rPr lang="hu-HU" sz="1600" dirty="0" err="1">
                          <a:solidFill>
                            <a:schemeClr val="bg2"/>
                          </a:solidFill>
                        </a:rPr>
                        <a:t>Population</a:t>
                      </a:r>
                      <a:r>
                        <a:rPr lang="hu-HU" sz="1600" baseline="0" dirty="0">
                          <a:solidFill>
                            <a:schemeClr val="bg2"/>
                          </a:solidFill>
                        </a:rPr>
                        <a:t> (</a:t>
                      </a:r>
                      <a:r>
                        <a:rPr lang="hu-HU" sz="1600" baseline="0" dirty="0" err="1">
                          <a:solidFill>
                            <a:schemeClr val="bg2"/>
                          </a:solidFill>
                        </a:rPr>
                        <a:t>size</a:t>
                      </a:r>
                      <a:r>
                        <a:rPr lang="hu-HU" sz="1600" baseline="0" dirty="0">
                          <a:solidFill>
                            <a:schemeClr val="bg2"/>
                          </a:solidFill>
                        </a:rPr>
                        <a:t>)</a:t>
                      </a:r>
                      <a:endParaRPr lang="hu-HU" sz="1600" dirty="0">
                        <a:solidFill>
                          <a:schemeClr val="bg2"/>
                        </a:solidFill>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dk1">
                        <a:tint val="20000"/>
                        <a:alpha val="48000"/>
                      </a:schemeClr>
                    </a:solidFill>
                  </a:tcPr>
                </a:tc>
                <a:tc>
                  <a:txBody>
                    <a:bodyPr/>
                    <a:lstStyle/>
                    <a:p>
                      <a:pPr algn="ctr"/>
                      <a:r>
                        <a:rPr lang="hu-HU" sz="1600" dirty="0">
                          <a:solidFill>
                            <a:schemeClr val="bg2"/>
                          </a:solidFill>
                        </a:rPr>
                        <a:t>No</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dk1">
                        <a:tint val="20000"/>
                        <a:alpha val="48000"/>
                      </a:schemeClr>
                    </a:solidFill>
                  </a:tcPr>
                </a:tc>
                <a:tc>
                  <a:txBody>
                    <a:bodyPr/>
                    <a:lstStyle/>
                    <a:p>
                      <a:pPr algn="ctr"/>
                      <a:r>
                        <a:rPr lang="hu-HU" sz="1600" dirty="0">
                          <a:solidFill>
                            <a:schemeClr val="bg2"/>
                          </a:solidFill>
                        </a:rPr>
                        <a:t>No</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dk1">
                        <a:tint val="20000"/>
                        <a:alpha val="48000"/>
                      </a:schemeClr>
                    </a:solidFill>
                  </a:tcPr>
                </a:tc>
                <a:tc>
                  <a:txBody>
                    <a:bodyPr/>
                    <a:lstStyle/>
                    <a:p>
                      <a:pPr algn="ctr"/>
                      <a:r>
                        <a:rPr lang="hu-HU" sz="1600" dirty="0" err="1">
                          <a:solidFill>
                            <a:srgbClr val="C00000"/>
                          </a:solidFill>
                        </a:rPr>
                        <a:t>Yes</a:t>
                      </a:r>
                      <a:endParaRPr lang="hu-HU" sz="1600" dirty="0">
                        <a:solidFill>
                          <a:srgbClr val="C00000"/>
                        </a:solidFill>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dk1">
                        <a:tint val="20000"/>
                        <a:alpha val="48000"/>
                      </a:schemeClr>
                    </a:solidFill>
                  </a:tcPr>
                </a:tc>
                <a:extLst>
                  <a:ext uri="{0D108BD9-81ED-4DB2-BD59-A6C34878D82A}">
                    <a16:rowId xmlns:a16="http://schemas.microsoft.com/office/drawing/2014/main" xmlns="" val="10004"/>
                  </a:ext>
                </a:extLst>
              </a:tr>
              <a:tr h="329597">
                <a:tc>
                  <a:txBody>
                    <a:bodyPr/>
                    <a:lstStyle/>
                    <a:p>
                      <a:pPr algn="l"/>
                      <a:r>
                        <a:rPr lang="hu-HU" sz="1600" dirty="0" err="1">
                          <a:solidFill>
                            <a:schemeClr val="bg2"/>
                          </a:solidFill>
                        </a:rPr>
                        <a:t>Territory</a:t>
                      </a:r>
                      <a:endParaRPr lang="hu-HU" sz="1600" dirty="0">
                        <a:solidFill>
                          <a:schemeClr val="bg2"/>
                        </a:solidFill>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dk1">
                        <a:tint val="20000"/>
                        <a:alpha val="48000"/>
                      </a:schemeClr>
                    </a:solidFill>
                  </a:tcPr>
                </a:tc>
                <a:tc>
                  <a:txBody>
                    <a:bodyPr/>
                    <a:lstStyle/>
                    <a:p>
                      <a:pPr algn="ctr"/>
                      <a:r>
                        <a:rPr lang="hu-HU" sz="1600" dirty="0">
                          <a:solidFill>
                            <a:schemeClr val="bg2"/>
                          </a:solidFill>
                        </a:rPr>
                        <a:t>No</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dk1">
                        <a:tint val="20000"/>
                        <a:alpha val="48000"/>
                      </a:schemeClr>
                    </a:solidFill>
                  </a:tcPr>
                </a:tc>
                <a:tc>
                  <a:txBody>
                    <a:bodyPr/>
                    <a:lstStyle/>
                    <a:p>
                      <a:pPr algn="ctr"/>
                      <a:r>
                        <a:rPr lang="hu-HU" sz="1600" dirty="0">
                          <a:solidFill>
                            <a:schemeClr val="bg2"/>
                          </a:solidFill>
                        </a:rPr>
                        <a:t>No</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dk1">
                        <a:tint val="20000"/>
                        <a:alpha val="48000"/>
                      </a:schemeClr>
                    </a:solidFill>
                  </a:tcPr>
                </a:tc>
                <a:tc>
                  <a:txBody>
                    <a:bodyPr/>
                    <a:lstStyle/>
                    <a:p>
                      <a:pPr algn="ctr"/>
                      <a:r>
                        <a:rPr lang="hu-HU" sz="1600" dirty="0" err="1">
                          <a:solidFill>
                            <a:srgbClr val="C00000"/>
                          </a:solidFill>
                        </a:rPr>
                        <a:t>Yes</a:t>
                      </a:r>
                      <a:r>
                        <a:rPr lang="hu-HU" sz="1600" baseline="0" dirty="0">
                          <a:solidFill>
                            <a:srgbClr val="C00000"/>
                          </a:solidFill>
                        </a:rPr>
                        <a:t> </a:t>
                      </a:r>
                      <a:r>
                        <a:rPr lang="hu-HU" sz="1100" baseline="0" dirty="0">
                          <a:solidFill>
                            <a:schemeClr val="bg2"/>
                          </a:solidFill>
                        </a:rPr>
                        <a:t>(</a:t>
                      </a:r>
                      <a:r>
                        <a:rPr lang="hu-HU" sz="1100" baseline="0" dirty="0" err="1">
                          <a:solidFill>
                            <a:schemeClr val="bg2"/>
                          </a:solidFill>
                        </a:rPr>
                        <a:t>Compared</a:t>
                      </a:r>
                      <a:r>
                        <a:rPr lang="hu-HU" sz="1100" baseline="0" dirty="0">
                          <a:solidFill>
                            <a:schemeClr val="bg2"/>
                          </a:solidFill>
                        </a:rPr>
                        <a:t> </a:t>
                      </a:r>
                      <a:r>
                        <a:rPr lang="hu-HU" sz="1100" baseline="0" dirty="0" err="1">
                          <a:solidFill>
                            <a:schemeClr val="bg2"/>
                          </a:solidFill>
                        </a:rPr>
                        <a:t>to</a:t>
                      </a:r>
                      <a:r>
                        <a:rPr lang="hu-HU" sz="1100" baseline="0" dirty="0">
                          <a:solidFill>
                            <a:schemeClr val="bg2"/>
                          </a:solidFill>
                        </a:rPr>
                        <a:t> EU </a:t>
                      </a:r>
                      <a:r>
                        <a:rPr lang="hu-HU" sz="1100" baseline="0" dirty="0" err="1">
                          <a:solidFill>
                            <a:schemeClr val="bg2"/>
                          </a:solidFill>
                        </a:rPr>
                        <a:t>total</a:t>
                      </a:r>
                      <a:r>
                        <a:rPr lang="hu-HU" sz="1100" baseline="0" dirty="0">
                          <a:solidFill>
                            <a:schemeClr val="bg2"/>
                          </a:solidFill>
                        </a:rPr>
                        <a:t>)</a:t>
                      </a:r>
                      <a:endParaRPr lang="hu-HU" sz="1050" dirty="0">
                        <a:solidFill>
                          <a:schemeClr val="bg2"/>
                        </a:solidFill>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dk1">
                        <a:tint val="20000"/>
                        <a:alpha val="48000"/>
                      </a:schemeClr>
                    </a:solidFill>
                  </a:tcPr>
                </a:tc>
                <a:extLst>
                  <a:ext uri="{0D108BD9-81ED-4DB2-BD59-A6C34878D82A}">
                    <a16:rowId xmlns:a16="http://schemas.microsoft.com/office/drawing/2014/main" xmlns="" val="10005"/>
                  </a:ext>
                </a:extLst>
              </a:tr>
              <a:tr h="329597">
                <a:tc>
                  <a:txBody>
                    <a:bodyPr/>
                    <a:lstStyle/>
                    <a:p>
                      <a:pPr algn="l"/>
                      <a:r>
                        <a:rPr lang="hu-HU" sz="1600" dirty="0" err="1">
                          <a:solidFill>
                            <a:schemeClr val="bg2"/>
                          </a:solidFill>
                        </a:rPr>
                        <a:t>Population</a:t>
                      </a:r>
                      <a:r>
                        <a:rPr lang="hu-HU" sz="1600" dirty="0">
                          <a:solidFill>
                            <a:schemeClr val="bg2"/>
                          </a:solidFill>
                        </a:rPr>
                        <a:t> </a:t>
                      </a:r>
                      <a:r>
                        <a:rPr lang="hu-HU" sz="1600" dirty="0" err="1">
                          <a:solidFill>
                            <a:schemeClr val="bg2"/>
                          </a:solidFill>
                        </a:rPr>
                        <a:t>density</a:t>
                      </a:r>
                      <a:endParaRPr lang="hu-HU" sz="1600" dirty="0">
                        <a:solidFill>
                          <a:schemeClr val="bg2"/>
                        </a:solidFill>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dk1">
                        <a:tint val="20000"/>
                        <a:alpha val="48000"/>
                      </a:schemeClr>
                    </a:solidFill>
                  </a:tcPr>
                </a:tc>
                <a:tc>
                  <a:txBody>
                    <a:bodyPr/>
                    <a:lstStyle/>
                    <a:p>
                      <a:pPr algn="ctr"/>
                      <a:r>
                        <a:rPr lang="hu-HU" sz="1600" dirty="0">
                          <a:solidFill>
                            <a:schemeClr val="bg2"/>
                          </a:solidFill>
                        </a:rPr>
                        <a:t>No</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dk1">
                        <a:tint val="20000"/>
                        <a:alpha val="48000"/>
                      </a:schemeClr>
                    </a:solidFill>
                  </a:tcPr>
                </a:tc>
                <a:tc>
                  <a:txBody>
                    <a:bodyPr/>
                    <a:lstStyle/>
                    <a:p>
                      <a:pPr algn="ctr"/>
                      <a:r>
                        <a:rPr lang="hu-HU" sz="1600" dirty="0">
                          <a:solidFill>
                            <a:schemeClr val="bg2"/>
                          </a:solidFill>
                        </a:rPr>
                        <a:t>No</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dk1">
                        <a:tint val="20000"/>
                        <a:alpha val="48000"/>
                      </a:schemeClr>
                    </a:solidFill>
                  </a:tcPr>
                </a:tc>
                <a:tc>
                  <a:txBody>
                    <a:bodyPr/>
                    <a:lstStyle/>
                    <a:p>
                      <a:pPr algn="ctr"/>
                      <a:r>
                        <a:rPr lang="hu-HU" sz="1600" dirty="0">
                          <a:solidFill>
                            <a:schemeClr val="bg2"/>
                          </a:solidFill>
                        </a:rPr>
                        <a:t>No</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dk1">
                        <a:tint val="20000"/>
                        <a:alpha val="48000"/>
                      </a:schemeClr>
                    </a:solidFill>
                  </a:tcPr>
                </a:tc>
                <a:extLst>
                  <a:ext uri="{0D108BD9-81ED-4DB2-BD59-A6C34878D82A}">
                    <a16:rowId xmlns:a16="http://schemas.microsoft.com/office/drawing/2014/main" xmlns="" val="10006"/>
                  </a:ext>
                </a:extLst>
              </a:tr>
              <a:tr h="3297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600">
                          <a:solidFill>
                            <a:schemeClr val="bg2"/>
                          </a:solidFill>
                        </a:rPr>
                        <a:t>UNoployment</a:t>
                      </a:r>
                      <a:endParaRPr lang="hu-HU" sz="1600" dirty="0">
                        <a:solidFill>
                          <a:schemeClr val="bg2"/>
                        </a:solidFill>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dk1">
                        <a:tint val="20000"/>
                        <a:alpha val="48000"/>
                      </a:schemeClr>
                    </a:solidFill>
                  </a:tcPr>
                </a:tc>
                <a:tc>
                  <a:txBody>
                    <a:bodyPr/>
                    <a:lstStyle/>
                    <a:p>
                      <a:pPr algn="ctr"/>
                      <a:r>
                        <a:rPr lang="hu-HU" sz="1600" dirty="0">
                          <a:solidFill>
                            <a:schemeClr val="bg2"/>
                          </a:solidFill>
                        </a:rPr>
                        <a:t>No</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dk1">
                        <a:tint val="20000"/>
                        <a:alpha val="48000"/>
                      </a:schemeClr>
                    </a:solidFill>
                  </a:tcPr>
                </a:tc>
                <a:tc>
                  <a:txBody>
                    <a:bodyPr/>
                    <a:lstStyle/>
                    <a:p>
                      <a:pPr algn="ctr"/>
                      <a:r>
                        <a:rPr lang="hu-HU" sz="1600" dirty="0">
                          <a:solidFill>
                            <a:schemeClr val="bg2"/>
                          </a:solidFill>
                        </a:rPr>
                        <a:t>No</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dk1">
                        <a:tint val="20000"/>
                        <a:alpha val="48000"/>
                      </a:schemeClr>
                    </a:solidFill>
                  </a:tcPr>
                </a:tc>
                <a:tc>
                  <a:txBody>
                    <a:bodyPr/>
                    <a:lstStyle/>
                    <a:p>
                      <a:pPr algn="ctr"/>
                      <a:r>
                        <a:rPr lang="hu-HU" sz="1600" dirty="0" err="1">
                          <a:solidFill>
                            <a:srgbClr val="C00000"/>
                          </a:solidFill>
                        </a:rPr>
                        <a:t>Yes</a:t>
                      </a:r>
                      <a:endParaRPr lang="hu-HU" sz="1600" dirty="0">
                        <a:solidFill>
                          <a:srgbClr val="C00000"/>
                        </a:solidFill>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dk1">
                        <a:tint val="20000"/>
                        <a:alpha val="48000"/>
                      </a:schemeClr>
                    </a:solidFill>
                  </a:tcPr>
                </a:tc>
                <a:extLst>
                  <a:ext uri="{0D108BD9-81ED-4DB2-BD59-A6C34878D82A}">
                    <a16:rowId xmlns:a16="http://schemas.microsoft.com/office/drawing/2014/main" xmlns="" val="10007"/>
                  </a:ext>
                </a:extLst>
              </a:tr>
              <a:tr h="307569">
                <a:tc>
                  <a:txBody>
                    <a:bodyPr/>
                    <a:lstStyle/>
                    <a:p>
                      <a:pPr algn="l"/>
                      <a:r>
                        <a:rPr lang="hu-HU" sz="1600" dirty="0" err="1">
                          <a:solidFill>
                            <a:schemeClr val="bg2"/>
                          </a:solidFill>
                        </a:rPr>
                        <a:t>Number</a:t>
                      </a:r>
                      <a:r>
                        <a:rPr lang="hu-HU" sz="1600" dirty="0">
                          <a:solidFill>
                            <a:schemeClr val="bg2"/>
                          </a:solidFill>
                        </a:rPr>
                        <a:t> of </a:t>
                      </a:r>
                      <a:r>
                        <a:rPr lang="hu-HU" sz="1600" dirty="0" err="1">
                          <a:solidFill>
                            <a:schemeClr val="bg2"/>
                          </a:solidFill>
                        </a:rPr>
                        <a:t>earlier</a:t>
                      </a:r>
                      <a:r>
                        <a:rPr lang="hu-HU" sz="1600" dirty="0">
                          <a:solidFill>
                            <a:schemeClr val="bg2"/>
                          </a:solidFill>
                        </a:rPr>
                        <a:t> </a:t>
                      </a:r>
                      <a:r>
                        <a:rPr lang="hu-HU" sz="1600" dirty="0" err="1">
                          <a:solidFill>
                            <a:schemeClr val="bg2"/>
                          </a:solidFill>
                        </a:rPr>
                        <a:t>applicants</a:t>
                      </a:r>
                      <a:endParaRPr lang="hu-HU" sz="1600" dirty="0">
                        <a:solidFill>
                          <a:schemeClr val="bg2"/>
                        </a:solidFill>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dk1">
                        <a:tint val="20000"/>
                        <a:alpha val="48000"/>
                      </a:schemeClr>
                    </a:solidFill>
                  </a:tcPr>
                </a:tc>
                <a:tc>
                  <a:txBody>
                    <a:bodyPr/>
                    <a:lstStyle/>
                    <a:p>
                      <a:pPr algn="ctr"/>
                      <a:r>
                        <a:rPr lang="hu-HU" sz="1600" dirty="0">
                          <a:solidFill>
                            <a:schemeClr val="bg2"/>
                          </a:solidFill>
                        </a:rPr>
                        <a:t>No</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dk1">
                        <a:tint val="20000"/>
                        <a:alpha val="48000"/>
                      </a:schemeClr>
                    </a:solidFill>
                  </a:tcPr>
                </a:tc>
                <a:tc>
                  <a:txBody>
                    <a:bodyPr/>
                    <a:lstStyle/>
                    <a:p>
                      <a:pPr algn="ctr"/>
                      <a:r>
                        <a:rPr lang="hu-HU" sz="1600" dirty="0">
                          <a:solidFill>
                            <a:schemeClr val="bg2"/>
                          </a:solidFill>
                        </a:rPr>
                        <a:t>No</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dk1">
                        <a:tint val="20000"/>
                        <a:alpha val="48000"/>
                      </a:schemeClr>
                    </a:solidFill>
                  </a:tcPr>
                </a:tc>
                <a:tc>
                  <a:txBody>
                    <a:bodyPr/>
                    <a:lstStyle/>
                    <a:p>
                      <a:pPr algn="ctr"/>
                      <a:r>
                        <a:rPr lang="hu-HU" sz="1600" dirty="0">
                          <a:solidFill>
                            <a:schemeClr val="bg2"/>
                          </a:solidFill>
                        </a:rPr>
                        <a:t>No</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dk1">
                        <a:tint val="20000"/>
                        <a:alpha val="48000"/>
                      </a:schemeClr>
                    </a:solidFill>
                  </a:tcPr>
                </a:tc>
                <a:extLst>
                  <a:ext uri="{0D108BD9-81ED-4DB2-BD59-A6C34878D82A}">
                    <a16:rowId xmlns:a16="http://schemas.microsoft.com/office/drawing/2014/main" xmlns="" val="10008"/>
                  </a:ext>
                </a:extLst>
              </a:tr>
              <a:tr h="734102">
                <a:tc>
                  <a:txBody>
                    <a:bodyPr/>
                    <a:lstStyle/>
                    <a:p>
                      <a:pPr algn="l"/>
                      <a:r>
                        <a:rPr lang="hu-HU" sz="1600" dirty="0" err="1">
                          <a:solidFill>
                            <a:schemeClr val="bg2"/>
                          </a:solidFill>
                        </a:rPr>
                        <a:t>Physical</a:t>
                      </a:r>
                      <a:r>
                        <a:rPr lang="hu-HU" sz="1600" dirty="0">
                          <a:solidFill>
                            <a:schemeClr val="bg2"/>
                          </a:solidFill>
                        </a:rPr>
                        <a:t> </a:t>
                      </a:r>
                      <a:r>
                        <a:rPr lang="hu-HU" sz="1600" dirty="0" err="1">
                          <a:solidFill>
                            <a:schemeClr val="bg2"/>
                          </a:solidFill>
                        </a:rPr>
                        <a:t>proximity</a:t>
                      </a:r>
                      <a:r>
                        <a:rPr lang="hu-HU" sz="1600" dirty="0">
                          <a:solidFill>
                            <a:schemeClr val="bg2"/>
                          </a:solidFill>
                        </a:rPr>
                        <a:t> </a:t>
                      </a:r>
                      <a:r>
                        <a:rPr lang="hu-HU" sz="1600" dirty="0" err="1">
                          <a:solidFill>
                            <a:schemeClr val="bg2"/>
                          </a:solidFill>
                        </a:rPr>
                        <a:t>to</a:t>
                      </a:r>
                      <a:r>
                        <a:rPr lang="hu-HU" sz="1600" dirty="0">
                          <a:solidFill>
                            <a:schemeClr val="bg2"/>
                          </a:solidFill>
                        </a:rPr>
                        <a:t> country of </a:t>
                      </a:r>
                      <a:r>
                        <a:rPr lang="hu-HU" sz="1600" dirty="0" err="1">
                          <a:solidFill>
                            <a:schemeClr val="bg2"/>
                          </a:solidFill>
                        </a:rPr>
                        <a:t>origin</a:t>
                      </a:r>
                      <a:r>
                        <a:rPr lang="hu-HU" sz="1600" dirty="0">
                          <a:solidFill>
                            <a:schemeClr val="bg2"/>
                          </a:solidFill>
                        </a:rPr>
                        <a:t> </a:t>
                      </a:r>
                      <a:br>
                        <a:rPr lang="hu-HU" sz="1600" dirty="0">
                          <a:solidFill>
                            <a:schemeClr val="bg2"/>
                          </a:solidFill>
                        </a:rPr>
                      </a:br>
                      <a:r>
                        <a:rPr lang="hu-HU" sz="1100" baseline="0" dirty="0">
                          <a:solidFill>
                            <a:schemeClr val="bg2"/>
                          </a:solidFill>
                        </a:rPr>
                        <a:t>(</a:t>
                      </a:r>
                      <a:r>
                        <a:rPr lang="hu-HU" sz="1100" baseline="0" dirty="0" err="1">
                          <a:solidFill>
                            <a:schemeClr val="bg2"/>
                          </a:solidFill>
                        </a:rPr>
                        <a:t>neighbour</a:t>
                      </a:r>
                      <a:r>
                        <a:rPr lang="hu-HU" sz="1100" baseline="0" dirty="0">
                          <a:solidFill>
                            <a:schemeClr val="bg2"/>
                          </a:solidFill>
                        </a:rPr>
                        <a:t>, </a:t>
                      </a:r>
                      <a:r>
                        <a:rPr lang="hu-HU" sz="1100" baseline="0" dirty="0" err="1">
                          <a:solidFill>
                            <a:schemeClr val="bg2"/>
                          </a:solidFill>
                        </a:rPr>
                        <a:t>same</a:t>
                      </a:r>
                      <a:r>
                        <a:rPr lang="hu-HU" sz="1100" baseline="0" dirty="0">
                          <a:solidFill>
                            <a:schemeClr val="bg2"/>
                          </a:solidFill>
                        </a:rPr>
                        <a:t> </a:t>
                      </a:r>
                      <a:r>
                        <a:rPr lang="hu-HU" sz="1100" baseline="0" dirty="0" err="1">
                          <a:solidFill>
                            <a:schemeClr val="bg2"/>
                          </a:solidFill>
                        </a:rPr>
                        <a:t>region</a:t>
                      </a:r>
                      <a:r>
                        <a:rPr lang="hu-HU" sz="1100" baseline="0" dirty="0">
                          <a:solidFill>
                            <a:schemeClr val="bg2"/>
                          </a:solidFill>
                        </a:rPr>
                        <a:t>)</a:t>
                      </a:r>
                      <a:endParaRPr lang="hu-HU" sz="1100" dirty="0">
                        <a:solidFill>
                          <a:schemeClr val="bg2"/>
                        </a:solidFill>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dk1">
                        <a:tint val="20000"/>
                        <a:alpha val="48000"/>
                      </a:schemeClr>
                    </a:solidFill>
                  </a:tcPr>
                </a:tc>
                <a:tc>
                  <a:txBody>
                    <a:bodyPr/>
                    <a:lstStyle/>
                    <a:p>
                      <a:pPr algn="ctr"/>
                      <a:r>
                        <a:rPr lang="hu-HU" sz="1600" dirty="0" err="1">
                          <a:solidFill>
                            <a:srgbClr val="C00000"/>
                          </a:solidFill>
                        </a:rPr>
                        <a:t>Yes</a:t>
                      </a:r>
                      <a:endParaRPr lang="hu-HU" sz="1600" dirty="0">
                        <a:solidFill>
                          <a:srgbClr val="C00000"/>
                        </a:solidFill>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dk1">
                        <a:tint val="20000"/>
                        <a:alpha val="48000"/>
                      </a:schemeClr>
                    </a:solidFill>
                  </a:tcPr>
                </a:tc>
                <a:tc>
                  <a:txBody>
                    <a:bodyPr/>
                    <a:lstStyle/>
                    <a:p>
                      <a:pPr algn="ctr"/>
                      <a:r>
                        <a:rPr lang="hu-HU" sz="1600" dirty="0" err="1">
                          <a:solidFill>
                            <a:srgbClr val="C00000"/>
                          </a:solidFill>
                        </a:rPr>
                        <a:t>Yes</a:t>
                      </a:r>
                      <a:endParaRPr lang="hu-HU" sz="1600" dirty="0">
                        <a:solidFill>
                          <a:srgbClr val="C00000"/>
                        </a:solidFill>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dk1">
                        <a:tint val="20000"/>
                        <a:alpha val="48000"/>
                      </a:schemeClr>
                    </a:solidFill>
                  </a:tcPr>
                </a:tc>
                <a:tc>
                  <a:txBody>
                    <a:bodyPr/>
                    <a:lstStyle/>
                    <a:p>
                      <a:pPr algn="ctr"/>
                      <a:r>
                        <a:rPr lang="hu-HU" sz="1600" dirty="0">
                          <a:solidFill>
                            <a:schemeClr val="bg2"/>
                          </a:solidFill>
                        </a:rPr>
                        <a:t>No</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dk1">
                        <a:tint val="20000"/>
                        <a:alpha val="48000"/>
                      </a:schemeClr>
                    </a:solidFill>
                  </a:tcPr>
                </a:tc>
                <a:extLst>
                  <a:ext uri="{0D108BD9-81ED-4DB2-BD59-A6C34878D82A}">
                    <a16:rowId xmlns:a16="http://schemas.microsoft.com/office/drawing/2014/main" xmlns="" val="10009"/>
                  </a:ext>
                </a:extLst>
              </a:tr>
              <a:tr h="428869">
                <a:tc>
                  <a:txBody>
                    <a:bodyPr/>
                    <a:lstStyle/>
                    <a:p>
                      <a:pPr algn="l"/>
                      <a:r>
                        <a:rPr lang="hu-HU" dirty="0" err="1"/>
                        <a:t>Cultural</a:t>
                      </a:r>
                      <a:r>
                        <a:rPr lang="hu-HU" dirty="0"/>
                        <a:t> </a:t>
                      </a:r>
                      <a:r>
                        <a:rPr lang="hu-HU" dirty="0" err="1"/>
                        <a:t>proximity</a:t>
                      </a:r>
                      <a:endParaRPr lang="hu-HU"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dk1">
                        <a:tint val="20000"/>
                        <a:alpha val="48000"/>
                      </a:schemeClr>
                    </a:solidFill>
                  </a:tcPr>
                </a:tc>
                <a:tc>
                  <a:txBody>
                    <a:bodyPr/>
                    <a:lstStyle/>
                    <a:p>
                      <a:pPr algn="ctr"/>
                      <a:r>
                        <a:rPr lang="hu-HU" sz="1600" dirty="0">
                          <a:solidFill>
                            <a:schemeClr val="bg2"/>
                          </a:solidFill>
                        </a:rPr>
                        <a:t>No</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dk1">
                        <a:tint val="20000"/>
                        <a:alpha val="48000"/>
                      </a:schemeClr>
                    </a:solidFill>
                  </a:tcPr>
                </a:tc>
                <a:tc>
                  <a:txBody>
                    <a:bodyPr/>
                    <a:lstStyle/>
                    <a:p>
                      <a:pPr algn="ctr"/>
                      <a:r>
                        <a:rPr lang="hu-HU" sz="1600" dirty="0" err="1">
                          <a:solidFill>
                            <a:srgbClr val="C00000"/>
                          </a:solidFill>
                        </a:rPr>
                        <a:t>Yes</a:t>
                      </a:r>
                      <a:endParaRPr lang="hu-HU" sz="1600" dirty="0">
                        <a:solidFill>
                          <a:srgbClr val="C00000"/>
                        </a:solidFill>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dk1">
                        <a:tint val="20000"/>
                        <a:alpha val="48000"/>
                      </a:schemeClr>
                    </a:solidFill>
                  </a:tcPr>
                </a:tc>
                <a:tc>
                  <a:txBody>
                    <a:bodyPr/>
                    <a:lstStyle/>
                    <a:p>
                      <a:pPr algn="ctr"/>
                      <a:r>
                        <a:rPr lang="hu-HU" sz="1600" dirty="0">
                          <a:solidFill>
                            <a:schemeClr val="bg2"/>
                          </a:solidFill>
                        </a:rPr>
                        <a:t>No</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dk1">
                        <a:tint val="20000"/>
                        <a:alpha val="48000"/>
                      </a:schemeClr>
                    </a:solidFill>
                  </a:tcPr>
                </a:tc>
                <a:extLst>
                  <a:ext uri="{0D108BD9-81ED-4DB2-BD59-A6C34878D82A}">
                    <a16:rowId xmlns:a16="http://schemas.microsoft.com/office/drawing/2014/main" xmlns="" val="10010"/>
                  </a:ext>
                </a:extLst>
              </a:tr>
            </a:tbl>
          </a:graphicData>
        </a:graphic>
      </p:graphicFrame>
      <p:cxnSp>
        <p:nvCxnSpPr>
          <p:cNvPr id="5" name="Egyenes összekötő nyíllal 4"/>
          <p:cNvCxnSpPr/>
          <p:nvPr/>
        </p:nvCxnSpPr>
        <p:spPr>
          <a:xfrm>
            <a:off x="1619672" y="764704"/>
            <a:ext cx="396044" cy="0"/>
          </a:xfrm>
          <a:prstGeom prst="straightConnector1">
            <a:avLst/>
          </a:prstGeom>
          <a:ln w="539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Egyenes összekötő nyíllal 5"/>
          <p:cNvCxnSpPr/>
          <p:nvPr/>
        </p:nvCxnSpPr>
        <p:spPr>
          <a:xfrm>
            <a:off x="1403648" y="1052736"/>
            <a:ext cx="0" cy="360040"/>
          </a:xfrm>
          <a:prstGeom prst="straightConnector1">
            <a:avLst/>
          </a:prstGeom>
          <a:ln w="539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433738"/>
      </p:ext>
    </p:extLst>
  </p:cSld>
  <p:clrMapOvr>
    <a:masterClrMapping/>
  </p:clrMapOvr>
  <p:transition>
    <p:pull dir="rd"/>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noProof="0" dirty="0" err="1"/>
              <a:t>Actual</a:t>
            </a:r>
            <a:r>
              <a:rPr lang="hu-HU" noProof="0" dirty="0"/>
              <a:t> </a:t>
            </a:r>
            <a:r>
              <a:rPr lang="hu-HU" dirty="0"/>
              <a:t>r</a:t>
            </a:r>
            <a:r>
              <a:rPr lang="en-GB" noProof="0" dirty="0" err="1"/>
              <a:t>elocation</a:t>
            </a:r>
            <a:r>
              <a:rPr lang="en-GB" noProof="0" dirty="0"/>
              <a:t> decisions</a:t>
            </a:r>
          </a:p>
        </p:txBody>
      </p:sp>
      <p:sp>
        <p:nvSpPr>
          <p:cNvPr id="3" name="Tartalom helye 2"/>
          <p:cNvSpPr>
            <a:spLocks noGrp="1"/>
          </p:cNvSpPr>
          <p:nvPr>
            <p:ph idx="1"/>
          </p:nvPr>
        </p:nvSpPr>
        <p:spPr>
          <a:xfrm>
            <a:off x="457200" y="857232"/>
            <a:ext cx="8229600" cy="5812128"/>
          </a:xfrm>
        </p:spPr>
        <p:txBody>
          <a:bodyPr>
            <a:normAutofit fontScale="70000" lnSpcReduction="20000"/>
          </a:bodyPr>
          <a:lstStyle/>
          <a:p>
            <a:pPr>
              <a:lnSpc>
                <a:spcPct val="120000"/>
              </a:lnSpc>
            </a:pPr>
            <a:r>
              <a:rPr lang="en-GB" sz="2600" noProof="0" dirty="0">
                <a:solidFill>
                  <a:srgbClr val="C00000"/>
                </a:solidFill>
              </a:rPr>
              <a:t>Relocation</a:t>
            </a:r>
            <a:r>
              <a:rPr lang="en-GB" sz="2600" noProof="0" dirty="0"/>
              <a:t>: distributing among Member States those asylum seekers who are already within the EU  and have a good chance of being recognised – i.e. members of groups with 75% recognition rate in the previous quarter (Syrians, Iraqis and </a:t>
            </a:r>
            <a:r>
              <a:rPr lang="en-GB" sz="2600" noProof="0"/>
              <a:t>Eritreans)</a:t>
            </a:r>
            <a:endParaRPr lang="hu-HU" sz="2600" noProof="0"/>
          </a:p>
          <a:p>
            <a:pPr>
              <a:lnSpc>
                <a:spcPct val="120000"/>
              </a:lnSpc>
            </a:pPr>
            <a:endParaRPr lang="en-GB" sz="2600" noProof="0" dirty="0"/>
          </a:p>
          <a:p>
            <a:pPr>
              <a:lnSpc>
                <a:spcPct val="120000"/>
              </a:lnSpc>
            </a:pPr>
            <a:r>
              <a:rPr lang="en-GB" sz="2600" noProof="0" dirty="0"/>
              <a:t>	2 decisions:</a:t>
            </a:r>
          </a:p>
          <a:p>
            <a:pPr>
              <a:lnSpc>
                <a:spcPct val="120000"/>
              </a:lnSpc>
              <a:buFont typeface="Arial" pitchFamily="34" charset="0"/>
              <a:buChar char="•"/>
            </a:pPr>
            <a:r>
              <a:rPr lang="en-GB" sz="2300" dirty="0"/>
              <a:t>  </a:t>
            </a:r>
            <a:r>
              <a:rPr lang="en-GB" sz="2300" noProof="0" dirty="0"/>
              <a:t>COUNCIL DECISION (EU) 2015/1523 of </a:t>
            </a:r>
            <a:r>
              <a:rPr lang="en-GB" sz="2300" noProof="0" dirty="0">
                <a:solidFill>
                  <a:srgbClr val="C00000"/>
                </a:solidFill>
              </a:rPr>
              <a:t>14 September </a:t>
            </a:r>
            <a:r>
              <a:rPr lang="en-GB" sz="2300" noProof="0" dirty="0"/>
              <a:t>2015 </a:t>
            </a:r>
          </a:p>
          <a:p>
            <a:pPr>
              <a:lnSpc>
                <a:spcPct val="120000"/>
              </a:lnSpc>
            </a:pPr>
            <a:r>
              <a:rPr lang="en-GB" sz="2600" noProof="0" dirty="0"/>
              <a:t>	40 000 persons  </a:t>
            </a:r>
            <a:r>
              <a:rPr lang="en-GB" sz="2600" noProof="0" dirty="0">
                <a:solidFill>
                  <a:srgbClr val="C00000"/>
                </a:solidFill>
              </a:rPr>
              <a:t>24,000 from Italy, 16,000 from 		Greece</a:t>
            </a:r>
            <a:endParaRPr lang="en-GB" sz="2300" noProof="0" dirty="0">
              <a:solidFill>
                <a:srgbClr val="C00000"/>
              </a:solidFill>
            </a:endParaRPr>
          </a:p>
          <a:p>
            <a:pPr>
              <a:lnSpc>
                <a:spcPct val="120000"/>
              </a:lnSpc>
              <a:buFont typeface="Arial" pitchFamily="34" charset="0"/>
              <a:buChar char="•"/>
            </a:pPr>
            <a:r>
              <a:rPr lang="en-GB" sz="2300" dirty="0"/>
              <a:t>  </a:t>
            </a:r>
            <a:r>
              <a:rPr lang="en-GB" sz="2300" noProof="0" dirty="0"/>
              <a:t>COUNCIL DECISION (EU) 2015/1601 of </a:t>
            </a:r>
            <a:r>
              <a:rPr lang="en-GB" sz="2300" noProof="0" dirty="0">
                <a:solidFill>
                  <a:srgbClr val="C00000"/>
                </a:solidFill>
              </a:rPr>
              <a:t>22 September  </a:t>
            </a:r>
            <a:r>
              <a:rPr lang="en-GB" sz="2300" noProof="0" dirty="0"/>
              <a:t>2015 </a:t>
            </a:r>
          </a:p>
          <a:p>
            <a:pPr lvl="2">
              <a:lnSpc>
                <a:spcPct val="120000"/>
              </a:lnSpc>
            </a:pPr>
            <a:r>
              <a:rPr lang="en-GB" sz="2000" noProof="0" dirty="0"/>
              <a:t> </a:t>
            </a:r>
            <a:r>
              <a:rPr lang="en-GB" sz="2000" noProof="0" dirty="0">
                <a:solidFill>
                  <a:srgbClr val="C00000"/>
                </a:solidFill>
              </a:rPr>
              <a:t>120 000 </a:t>
            </a:r>
            <a:r>
              <a:rPr lang="en-GB" sz="2000" noProof="0" dirty="0"/>
              <a:t>persons  First year: </a:t>
            </a:r>
            <a:r>
              <a:rPr lang="en-GB" sz="2000" noProof="0" dirty="0">
                <a:solidFill>
                  <a:srgbClr val="C00000"/>
                </a:solidFill>
              </a:rPr>
              <a:t>15,600 from Italy and 50,400 from Greece</a:t>
            </a:r>
            <a:r>
              <a:rPr lang="en-GB" sz="2000" noProof="0" dirty="0"/>
              <a:t>  Second year: 54,000 either form the same two or from </a:t>
            </a:r>
            <a:r>
              <a:rPr lang="en-GB" sz="2000" dirty="0"/>
              <a:t>other Member States</a:t>
            </a:r>
            <a:r>
              <a:rPr lang="en-GB" sz="2000" noProof="0" dirty="0"/>
              <a:t>.</a:t>
            </a:r>
          </a:p>
          <a:p>
            <a:pPr>
              <a:lnSpc>
                <a:spcPct val="120000"/>
              </a:lnSpc>
            </a:pPr>
            <a:r>
              <a:rPr lang="en-GB" sz="2600" noProof="0" dirty="0"/>
              <a:t> No relocation to Denmark, Ireland, UK, Greece and Italy – 23 MS take up the 40 plus 120 thousand</a:t>
            </a:r>
            <a:endParaRPr lang="hu-HU" sz="2600" noProof="0" dirty="0"/>
          </a:p>
          <a:p>
            <a:pPr>
              <a:lnSpc>
                <a:spcPct val="120000"/>
              </a:lnSpc>
            </a:pPr>
            <a:endParaRPr lang="hu-HU" sz="2600" noProof="0" dirty="0"/>
          </a:p>
          <a:p>
            <a:pPr>
              <a:lnSpc>
                <a:spcPct val="120000"/>
              </a:lnSpc>
            </a:pPr>
            <a:r>
              <a:rPr lang="hu-HU" sz="2600" dirty="0" err="1">
                <a:solidFill>
                  <a:srgbClr val="C00000"/>
                </a:solidFill>
              </a:rPr>
              <a:t>Difficult</a:t>
            </a:r>
            <a:r>
              <a:rPr lang="hu-HU" sz="2600" dirty="0">
                <a:solidFill>
                  <a:srgbClr val="C00000"/>
                </a:solidFill>
              </a:rPr>
              <a:t> </a:t>
            </a:r>
            <a:r>
              <a:rPr lang="hu-HU" sz="2600" dirty="0" err="1">
                <a:solidFill>
                  <a:srgbClr val="C00000"/>
                </a:solidFill>
              </a:rPr>
              <a:t>cases</a:t>
            </a:r>
            <a:r>
              <a:rPr lang="hu-HU" sz="2600" dirty="0">
                <a:solidFill>
                  <a:srgbClr val="C00000"/>
                </a:solidFill>
              </a:rPr>
              <a:t> </a:t>
            </a:r>
            <a:r>
              <a:rPr lang="hu-HU" sz="2600" dirty="0"/>
              <a:t>(</a:t>
            </a:r>
            <a:r>
              <a:rPr lang="hu-HU" sz="2600" dirty="0" err="1"/>
              <a:t>not</a:t>
            </a:r>
            <a:r>
              <a:rPr lang="hu-HU" sz="2600" dirty="0"/>
              <a:t> „</a:t>
            </a:r>
            <a:r>
              <a:rPr lang="hu-HU" sz="2600" dirty="0" err="1"/>
              <a:t>in</a:t>
            </a:r>
            <a:r>
              <a:rPr lang="hu-HU" sz="2600" dirty="0"/>
              <a:t> </a:t>
            </a:r>
            <a:r>
              <a:rPr lang="hu-HU" sz="2600" dirty="0" err="1"/>
              <a:t>clear</a:t>
            </a:r>
            <a:r>
              <a:rPr lang="hu-HU" sz="2600" dirty="0"/>
              <a:t> </a:t>
            </a:r>
            <a:r>
              <a:rPr lang="hu-HU" sz="2600" dirty="0" err="1"/>
              <a:t>need</a:t>
            </a:r>
            <a:r>
              <a:rPr lang="hu-HU" sz="2600" dirty="0"/>
              <a:t>”) </a:t>
            </a:r>
            <a:r>
              <a:rPr lang="hu-HU" sz="2600" dirty="0" err="1">
                <a:solidFill>
                  <a:srgbClr val="C00000"/>
                </a:solidFill>
              </a:rPr>
              <a:t>remain</a:t>
            </a:r>
            <a:r>
              <a:rPr lang="hu-HU" sz="2600" dirty="0">
                <a:solidFill>
                  <a:srgbClr val="C00000"/>
                </a:solidFill>
              </a:rPr>
              <a:t> </a:t>
            </a:r>
            <a:r>
              <a:rPr lang="hu-HU" sz="2600" dirty="0" err="1">
                <a:solidFill>
                  <a:srgbClr val="C00000"/>
                </a:solidFill>
              </a:rPr>
              <a:t>in</a:t>
            </a:r>
            <a:r>
              <a:rPr lang="hu-HU" sz="2600" dirty="0">
                <a:solidFill>
                  <a:srgbClr val="C00000"/>
                </a:solidFill>
              </a:rPr>
              <a:t> </a:t>
            </a:r>
            <a:r>
              <a:rPr lang="hu-HU" sz="2600" dirty="0" err="1"/>
              <a:t>the</a:t>
            </a:r>
            <a:r>
              <a:rPr lang="hu-HU" sz="2600" dirty="0"/>
              <a:t> </a:t>
            </a:r>
            <a:r>
              <a:rPr lang="hu-HU" sz="2600" dirty="0" err="1"/>
              <a:t>competence</a:t>
            </a:r>
            <a:r>
              <a:rPr lang="hu-HU" sz="2600" dirty="0"/>
              <a:t> of </a:t>
            </a:r>
            <a:r>
              <a:rPr lang="hu-HU" sz="2600" dirty="0" err="1"/>
              <a:t>the</a:t>
            </a:r>
            <a:r>
              <a:rPr lang="hu-HU" sz="2600" dirty="0"/>
              <a:t> </a:t>
            </a:r>
            <a:r>
              <a:rPr lang="hu-HU" sz="2600" dirty="0" err="1">
                <a:solidFill>
                  <a:srgbClr val="C00000"/>
                </a:solidFill>
              </a:rPr>
              <a:t>frontline</a:t>
            </a:r>
            <a:r>
              <a:rPr lang="hu-HU" sz="2600" dirty="0">
                <a:solidFill>
                  <a:srgbClr val="C00000"/>
                </a:solidFill>
              </a:rPr>
              <a:t> </a:t>
            </a:r>
            <a:r>
              <a:rPr lang="hu-HU" sz="2600" dirty="0" err="1">
                <a:solidFill>
                  <a:srgbClr val="C00000"/>
                </a:solidFill>
              </a:rPr>
              <a:t>states</a:t>
            </a:r>
            <a:endParaRPr lang="en-GB" sz="2600" noProof="0" dirty="0">
              <a:solidFill>
                <a:srgbClr val="C00000"/>
              </a:solidFill>
            </a:endParaRPr>
          </a:p>
          <a:p>
            <a:pPr>
              <a:lnSpc>
                <a:spcPct val="120000"/>
              </a:lnSpc>
            </a:pPr>
            <a:endParaRPr lang="en-GB" sz="2600" noProof="0" dirty="0"/>
          </a:p>
          <a:p>
            <a:pPr>
              <a:lnSpc>
                <a:spcPct val="120000"/>
              </a:lnSpc>
            </a:pPr>
            <a:r>
              <a:rPr lang="en-GB" sz="2600" noProof="0" dirty="0"/>
              <a:t>Relocating MS get </a:t>
            </a:r>
            <a:r>
              <a:rPr lang="en-GB" sz="2600" noProof="0" dirty="0">
                <a:solidFill>
                  <a:srgbClr val="C00000"/>
                </a:solidFill>
              </a:rPr>
              <a:t>6000 Euros/head</a:t>
            </a:r>
          </a:p>
          <a:p>
            <a:pPr>
              <a:lnSpc>
                <a:spcPct val="120000"/>
              </a:lnSpc>
            </a:pPr>
            <a:endParaRPr lang="en-GB" noProof="0" dirty="0"/>
          </a:p>
        </p:txBody>
      </p:sp>
    </p:spTree>
    <p:extLst>
      <p:ext uri="{BB962C8B-B14F-4D97-AF65-F5344CB8AC3E}">
        <p14:creationId xmlns:p14="http://schemas.microsoft.com/office/powerpoint/2010/main" val="484496032"/>
      </p:ext>
    </p:extLst>
  </p:cSld>
  <p:clrMapOvr>
    <a:masterClrMapping/>
  </p:clrMapOvr>
  <p:transition>
    <p:pull dir="rd"/>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r>
              <a:rPr lang="hu-HU" sz="2400" dirty="0" err="1"/>
              <a:t>How</a:t>
            </a:r>
            <a:r>
              <a:rPr lang="hu-HU" sz="2400" dirty="0"/>
              <a:t> </a:t>
            </a:r>
            <a:r>
              <a:rPr lang="hu-HU" sz="2400" dirty="0" err="1"/>
              <a:t>many</a:t>
            </a:r>
            <a:r>
              <a:rPr lang="hu-HU" sz="2400" dirty="0"/>
              <a:t> – </a:t>
            </a:r>
            <a:r>
              <a:rPr lang="hu-HU" sz="2400" dirty="0" err="1"/>
              <a:t>the</a:t>
            </a:r>
            <a:r>
              <a:rPr lang="hu-HU" sz="2400" dirty="0"/>
              <a:t> </a:t>
            </a:r>
            <a:r>
              <a:rPr lang="hu-HU" sz="2400" dirty="0" err="1"/>
              <a:t>key</a:t>
            </a:r>
            <a:r>
              <a:rPr lang="hu-HU" sz="2400" dirty="0"/>
              <a:t> </a:t>
            </a:r>
            <a:r>
              <a:rPr lang="hu-HU" sz="2400" dirty="0" err="1"/>
              <a:t>behind</a:t>
            </a:r>
            <a:r>
              <a:rPr lang="hu-HU" sz="2400" dirty="0"/>
              <a:t> </a:t>
            </a:r>
            <a:r>
              <a:rPr lang="hu-HU" sz="2400" dirty="0" err="1"/>
              <a:t>the</a:t>
            </a:r>
            <a:r>
              <a:rPr lang="hu-HU" sz="2400" dirty="0"/>
              <a:t> </a:t>
            </a:r>
            <a:r>
              <a:rPr lang="hu-HU" sz="2400" dirty="0" err="1"/>
              <a:t>compulsory</a:t>
            </a:r>
            <a:r>
              <a:rPr lang="hu-HU" sz="2400" dirty="0"/>
              <a:t> </a:t>
            </a:r>
            <a:r>
              <a:rPr lang="hu-HU" sz="2400" dirty="0" err="1"/>
              <a:t>relocation</a:t>
            </a:r>
            <a:r>
              <a:rPr lang="hu-HU" sz="2400" dirty="0"/>
              <a:t> </a:t>
            </a:r>
            <a:r>
              <a:rPr lang="hu-HU" sz="2400" dirty="0" err="1"/>
              <a:t>decision</a:t>
            </a:r>
            <a:endParaRPr lang="en-GB" sz="2400" dirty="0"/>
          </a:p>
        </p:txBody>
      </p:sp>
      <p:sp>
        <p:nvSpPr>
          <p:cNvPr id="3" name="Content Placeholder 2"/>
          <p:cNvSpPr>
            <a:spLocks noGrp="1"/>
          </p:cNvSpPr>
          <p:nvPr>
            <p:ph idx="1"/>
          </p:nvPr>
        </p:nvSpPr>
        <p:spPr>
          <a:xfrm>
            <a:off x="457200" y="1412776"/>
            <a:ext cx="8229600" cy="4945182"/>
          </a:xfrm>
        </p:spPr>
        <p:txBody>
          <a:bodyPr>
            <a:normAutofit fontScale="85000" lnSpcReduction="10000"/>
          </a:bodyPr>
          <a:lstStyle/>
          <a:p>
            <a:pPr>
              <a:lnSpc>
                <a:spcPct val="150000"/>
              </a:lnSpc>
            </a:pPr>
            <a:r>
              <a:rPr lang="en-GB" sz="2800" dirty="0"/>
              <a:t>a) </a:t>
            </a:r>
            <a:r>
              <a:rPr lang="en-GB" sz="2800" dirty="0">
                <a:solidFill>
                  <a:srgbClr val="C00000"/>
                </a:solidFill>
              </a:rPr>
              <a:t>Population</a:t>
            </a:r>
            <a:r>
              <a:rPr lang="en-GB" sz="2800" dirty="0"/>
              <a:t> - 40% weighting </a:t>
            </a:r>
          </a:p>
          <a:p>
            <a:pPr>
              <a:lnSpc>
                <a:spcPct val="150000"/>
              </a:lnSpc>
            </a:pPr>
            <a:r>
              <a:rPr lang="en-US" sz="2800" dirty="0"/>
              <a:t>b) </a:t>
            </a:r>
            <a:r>
              <a:rPr lang="en-US" sz="2800" dirty="0">
                <a:solidFill>
                  <a:srgbClr val="C00000"/>
                </a:solidFill>
              </a:rPr>
              <a:t>Total GDP </a:t>
            </a:r>
            <a:r>
              <a:rPr lang="en-US" sz="2800" dirty="0"/>
              <a:t>- 40% weighting </a:t>
            </a:r>
          </a:p>
          <a:p>
            <a:pPr>
              <a:lnSpc>
                <a:spcPct val="150000"/>
              </a:lnSpc>
            </a:pPr>
            <a:r>
              <a:rPr lang="en-US" sz="2800" dirty="0"/>
              <a:t>c) Average number of </a:t>
            </a:r>
            <a:r>
              <a:rPr lang="en-US" sz="2800" dirty="0">
                <a:solidFill>
                  <a:srgbClr val="C00000"/>
                </a:solidFill>
              </a:rPr>
              <a:t>asylum applications over the 5 preceding years</a:t>
            </a:r>
            <a:r>
              <a:rPr lang="en-US" sz="2800" dirty="0"/>
              <a:t> per million inhabitants with a cap of 30% of the population and GDP - 10% weighting </a:t>
            </a:r>
            <a:r>
              <a:rPr lang="hu-HU" sz="2800" dirty="0"/>
              <a:t> (</a:t>
            </a:r>
            <a:r>
              <a:rPr lang="hu-HU" sz="2800" dirty="0" err="1">
                <a:solidFill>
                  <a:srgbClr val="C00000"/>
                </a:solidFill>
              </a:rPr>
              <a:t>reducing</a:t>
            </a:r>
            <a:r>
              <a:rPr lang="hu-HU" sz="2800" dirty="0">
                <a:solidFill>
                  <a:srgbClr val="C00000"/>
                </a:solidFill>
              </a:rPr>
              <a:t> </a:t>
            </a:r>
            <a:r>
              <a:rPr lang="hu-HU" sz="2800" dirty="0" err="1">
                <a:solidFill>
                  <a:srgbClr val="C00000"/>
                </a:solidFill>
              </a:rPr>
              <a:t>the</a:t>
            </a:r>
            <a:r>
              <a:rPr lang="hu-HU" sz="2800" dirty="0">
                <a:solidFill>
                  <a:srgbClr val="C00000"/>
                </a:solidFill>
              </a:rPr>
              <a:t> </a:t>
            </a:r>
            <a:r>
              <a:rPr lang="hu-HU" sz="2800" dirty="0" err="1">
                <a:solidFill>
                  <a:srgbClr val="C00000"/>
                </a:solidFill>
              </a:rPr>
              <a:t>share</a:t>
            </a:r>
            <a:r>
              <a:rPr lang="hu-HU" sz="2800" dirty="0"/>
              <a:t>)</a:t>
            </a:r>
            <a:endParaRPr lang="en-US" sz="2800" dirty="0"/>
          </a:p>
          <a:p>
            <a:pPr>
              <a:lnSpc>
                <a:spcPct val="150000"/>
              </a:lnSpc>
            </a:pPr>
            <a:r>
              <a:rPr lang="en-US" sz="2800" dirty="0"/>
              <a:t>d) </a:t>
            </a:r>
            <a:r>
              <a:rPr lang="en-US" sz="2800" dirty="0">
                <a:solidFill>
                  <a:srgbClr val="C00000"/>
                </a:solidFill>
              </a:rPr>
              <a:t>Unemployment rate </a:t>
            </a:r>
            <a:r>
              <a:rPr lang="en-US" sz="2800" dirty="0"/>
              <a:t>with a cap of 30% of the population and GDP - 10% weighting </a:t>
            </a:r>
            <a:r>
              <a:rPr lang="hu-HU" sz="2800" dirty="0"/>
              <a:t> (</a:t>
            </a:r>
            <a:r>
              <a:rPr lang="hu-HU" sz="2800" dirty="0" err="1">
                <a:solidFill>
                  <a:srgbClr val="C00000"/>
                </a:solidFill>
              </a:rPr>
              <a:t>reducing</a:t>
            </a:r>
            <a:r>
              <a:rPr lang="hu-HU" sz="2800" dirty="0">
                <a:solidFill>
                  <a:srgbClr val="C00000"/>
                </a:solidFill>
              </a:rPr>
              <a:t> </a:t>
            </a:r>
            <a:r>
              <a:rPr lang="hu-HU" sz="2800" dirty="0" err="1">
                <a:solidFill>
                  <a:srgbClr val="C00000"/>
                </a:solidFill>
              </a:rPr>
              <a:t>the</a:t>
            </a:r>
            <a:r>
              <a:rPr lang="hu-HU" sz="2800" dirty="0">
                <a:solidFill>
                  <a:srgbClr val="C00000"/>
                </a:solidFill>
              </a:rPr>
              <a:t> </a:t>
            </a:r>
            <a:r>
              <a:rPr lang="hu-HU" sz="2800" dirty="0" err="1">
                <a:solidFill>
                  <a:srgbClr val="C00000"/>
                </a:solidFill>
              </a:rPr>
              <a:t>share</a:t>
            </a:r>
            <a:r>
              <a:rPr lang="hu-HU" sz="2800" dirty="0">
                <a:solidFill>
                  <a:srgbClr val="C00000"/>
                </a:solidFill>
              </a:rPr>
              <a:t>)</a:t>
            </a:r>
            <a:endParaRPr lang="en-GB" sz="2800" dirty="0">
              <a:solidFill>
                <a:srgbClr val="C00000"/>
              </a:solidFill>
            </a:endParaRPr>
          </a:p>
        </p:txBody>
      </p:sp>
      <p:sp>
        <p:nvSpPr>
          <p:cNvPr id="4" name="Date Placeholder 3"/>
          <p:cNvSpPr>
            <a:spLocks noGrp="1"/>
          </p:cNvSpPr>
          <p:nvPr>
            <p:ph type="dt" sz="half" idx="10"/>
          </p:nvPr>
        </p:nvSpPr>
        <p:spPr/>
        <p:txBody>
          <a:bodyPr/>
          <a:lstStyle/>
          <a:p>
            <a:pPr>
              <a:defRPr/>
            </a:pPr>
            <a:r>
              <a:rPr lang="hu-HU"/>
              <a:t>Presentation by Boldizsár Nagy</a:t>
            </a:r>
            <a:endParaRPr lang="en-GB" dirty="0"/>
          </a:p>
        </p:txBody>
      </p:sp>
    </p:spTree>
    <p:extLst>
      <p:ext uri="{BB962C8B-B14F-4D97-AF65-F5344CB8AC3E}">
        <p14:creationId xmlns:p14="http://schemas.microsoft.com/office/powerpoint/2010/main" val="2272924298"/>
      </p:ext>
    </p:extLst>
  </p:cSld>
  <p:clrMapOvr>
    <a:masterClrMapping/>
  </p:clrMapOvr>
  <p:transition>
    <p:pull dir="rd"/>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07504" y="260648"/>
            <a:ext cx="5256584" cy="2736304"/>
          </a:xfrm>
        </p:spPr>
        <p:txBody>
          <a:bodyPr/>
          <a:lstStyle/>
          <a:p>
            <a:r>
              <a:rPr lang="hu-HU" sz="2400" err="1">
                <a:solidFill>
                  <a:srgbClr val="7B2935"/>
                </a:solidFill>
                <a:effectLst/>
                <a:latin typeface="+mn-lt"/>
              </a:rPr>
              <a:t>Relocation</a:t>
            </a:r>
            <a:r>
              <a:rPr lang="hu-HU" sz="2400">
                <a:solidFill>
                  <a:srgbClr val="7B2935"/>
                </a:solidFill>
                <a:effectLst/>
                <a:latin typeface="+mn-lt"/>
              </a:rPr>
              <a:t> – outcome</a:t>
            </a:r>
            <a:br>
              <a:rPr lang="hu-HU" sz="2400">
                <a:solidFill>
                  <a:srgbClr val="7B2935"/>
                </a:solidFill>
                <a:effectLst/>
                <a:latin typeface="+mn-lt"/>
              </a:rPr>
            </a:br>
            <a:r>
              <a:rPr lang="hu-HU" sz="2400">
                <a:solidFill>
                  <a:srgbClr val="7B2935"/>
                </a:solidFill>
                <a:effectLst/>
                <a:latin typeface="+mn-lt"/>
              </a:rPr>
              <a:t/>
            </a:r>
            <a:br>
              <a:rPr lang="hu-HU" sz="2400">
                <a:solidFill>
                  <a:srgbClr val="7B2935"/>
                </a:solidFill>
                <a:effectLst/>
                <a:latin typeface="+mn-lt"/>
              </a:rPr>
            </a:br>
            <a:r>
              <a:rPr lang="en-US" sz="2400">
                <a:solidFill>
                  <a:srgbClr val="7B2935"/>
                </a:solidFill>
                <a:effectLst/>
                <a:latin typeface="+mn-lt"/>
              </a:rPr>
              <a:t> Member States' Support to Emergency Relocation Mechanism	</a:t>
            </a:r>
            <a:br>
              <a:rPr lang="en-US" sz="2400">
                <a:solidFill>
                  <a:srgbClr val="7B2935"/>
                </a:solidFill>
                <a:effectLst/>
                <a:latin typeface="+mn-lt"/>
              </a:rPr>
            </a:br>
            <a:r>
              <a:rPr lang="en-US" sz="2400">
                <a:solidFill>
                  <a:srgbClr val="7B2935"/>
                </a:solidFill>
                <a:effectLst/>
                <a:latin typeface="+mn-lt"/>
              </a:rPr>
              <a:t>(As of</a:t>
            </a:r>
            <a:r>
              <a:rPr lang="hu-HU" sz="2400">
                <a:solidFill>
                  <a:srgbClr val="7B2935"/>
                </a:solidFill>
                <a:effectLst/>
                <a:latin typeface="+mn-lt"/>
              </a:rPr>
              <a:t>  31 May 2018</a:t>
            </a:r>
            <a:r>
              <a:rPr lang="en-US" sz="2400">
                <a:solidFill>
                  <a:srgbClr val="24222A"/>
                </a:solidFill>
                <a:effectLst/>
                <a:latin typeface="+mn-lt"/>
              </a:rPr>
              <a:t>)	</a:t>
            </a:r>
            <a:r>
              <a:rPr lang="en-US">
                <a:solidFill>
                  <a:srgbClr val="24222A"/>
                </a:solidFill>
                <a:effectLst/>
              </a:rPr>
              <a:t/>
            </a:r>
            <a:br>
              <a:rPr lang="en-US">
                <a:solidFill>
                  <a:srgbClr val="24222A"/>
                </a:solidFill>
                <a:effectLst/>
              </a:rPr>
            </a:br>
            <a:endParaRPr lang="en-GB" sz="2800" dirty="0">
              <a:solidFill>
                <a:srgbClr val="24222A"/>
              </a:solidFill>
              <a:effectLst/>
            </a:endParaRPr>
          </a:p>
        </p:txBody>
      </p:sp>
      <p:sp>
        <p:nvSpPr>
          <p:cNvPr id="3" name="Dátum helye 2"/>
          <p:cNvSpPr>
            <a:spLocks noGrp="1"/>
          </p:cNvSpPr>
          <p:nvPr>
            <p:ph type="dt" sz="half" idx="10"/>
          </p:nvPr>
        </p:nvSpPr>
        <p:spPr/>
        <p:txBody>
          <a:bodyPr/>
          <a:lstStyle/>
          <a:p>
            <a:pPr>
              <a:defRPr/>
            </a:pPr>
            <a:endParaRPr lang="en-GB" dirty="0"/>
          </a:p>
        </p:txBody>
      </p:sp>
      <p:sp>
        <p:nvSpPr>
          <p:cNvPr id="5" name="Szövegdoboz 4"/>
          <p:cNvSpPr txBox="1"/>
          <p:nvPr/>
        </p:nvSpPr>
        <p:spPr>
          <a:xfrm>
            <a:off x="-5464" y="6175051"/>
            <a:ext cx="6521679" cy="523220"/>
          </a:xfrm>
          <a:prstGeom prst="rect">
            <a:avLst/>
          </a:prstGeom>
          <a:noFill/>
        </p:spPr>
        <p:txBody>
          <a:bodyPr wrap="square" rtlCol="0">
            <a:spAutoFit/>
          </a:bodyPr>
          <a:lstStyle/>
          <a:p>
            <a:r>
              <a:rPr lang="hu-HU" sz="1000" b="0" err="1">
                <a:latin typeface="Calibri Light" panose="020F0302020204030204" pitchFamily="34" charset="0"/>
                <a:cs typeface="Calibri Light" panose="020F0302020204030204" pitchFamily="34" charset="0"/>
              </a:rPr>
              <a:t>Source</a:t>
            </a:r>
            <a:r>
              <a:rPr lang="hu-HU" sz="1000" b="0">
                <a:latin typeface="Calibri Light" panose="020F0302020204030204" pitchFamily="34" charset="0"/>
                <a:cs typeface="Calibri Light" panose="020F0302020204030204" pitchFamily="34" charset="0"/>
              </a:rPr>
              <a:t>:European Commission. </a:t>
            </a:r>
            <a:r>
              <a:rPr lang="en-US" sz="1000" b="0">
                <a:latin typeface="Calibri Light" panose="020F0302020204030204" pitchFamily="34" charset="0"/>
                <a:cs typeface="Calibri Light" panose="020F0302020204030204" pitchFamily="34" charset="0"/>
              </a:rPr>
              <a:t>ttps://ec.europa.eu/home-affairs/sites/homeaffairs/files/what-we-do/policies/european-agenda-migration/press-material/docs/state_of_play_-_relocation_en.pdf</a:t>
            </a:r>
            <a:r>
              <a:rPr lang="hu-HU" sz="1000" b="0">
                <a:latin typeface="Calibri Light" panose="020F0302020204030204" pitchFamily="34" charset="0"/>
                <a:cs typeface="Calibri Light" panose="020F0302020204030204" pitchFamily="34" charset="0"/>
              </a:rPr>
              <a:t> (20180606)</a:t>
            </a:r>
            <a:endParaRPr lang="en-US" sz="1000" b="0">
              <a:latin typeface="Calibri Light" panose="020F0302020204030204" pitchFamily="34" charset="0"/>
              <a:cs typeface="Calibri Light" panose="020F0302020204030204" pitchFamily="34" charset="0"/>
            </a:endParaRPr>
          </a:p>
          <a:p>
            <a:endParaRPr lang="en-GB" sz="800" dirty="0"/>
          </a:p>
        </p:txBody>
      </p:sp>
      <p:sp>
        <p:nvSpPr>
          <p:cNvPr id="10" name="Szövegdoboz 9">
            <a:extLst>
              <a:ext uri="{FF2B5EF4-FFF2-40B4-BE49-F238E27FC236}">
                <a16:creationId xmlns:a16="http://schemas.microsoft.com/office/drawing/2014/main" xmlns="" id="{A66B2782-6DE4-4C0B-BA20-70FDE97BBB0B}"/>
              </a:ext>
            </a:extLst>
          </p:cNvPr>
          <p:cNvSpPr txBox="1"/>
          <p:nvPr/>
        </p:nvSpPr>
        <p:spPr>
          <a:xfrm>
            <a:off x="467544" y="3501008"/>
            <a:ext cx="4801314" cy="2554545"/>
          </a:xfrm>
          <a:prstGeom prst="rect">
            <a:avLst/>
          </a:prstGeom>
          <a:solidFill>
            <a:srgbClr val="FF9900"/>
          </a:solidFill>
          <a:ln w="15875">
            <a:solidFill>
              <a:srgbClr val="701E0E"/>
            </a:solidFill>
          </a:ln>
        </p:spPr>
        <p:txBody>
          <a:bodyPr wrap="none" rtlCol="0">
            <a:spAutoFit/>
          </a:bodyPr>
          <a:lstStyle/>
          <a:p>
            <a:r>
              <a:rPr lang="hu-HU" sz="3200" b="0">
                <a:latin typeface="Calibri" panose="020F0502020204030204" pitchFamily="34" charset="0"/>
                <a:cs typeface="Calibri" panose="020F0502020204030204" pitchFamily="34" charset="0"/>
              </a:rPr>
              <a:t>From Greece: 	21,999     	</a:t>
            </a:r>
          </a:p>
          <a:p>
            <a:endParaRPr lang="hu-HU" sz="3200" b="0">
              <a:latin typeface="Calibri" panose="020F0502020204030204" pitchFamily="34" charset="0"/>
              <a:cs typeface="Calibri" panose="020F0502020204030204" pitchFamily="34" charset="0"/>
            </a:endParaRPr>
          </a:p>
          <a:p>
            <a:r>
              <a:rPr lang="hu-HU" sz="3200" b="0">
                <a:latin typeface="Calibri" panose="020F0502020204030204" pitchFamily="34" charset="0"/>
                <a:cs typeface="Calibri" panose="020F0502020204030204" pitchFamily="34" charset="0"/>
              </a:rPr>
              <a:t>From Italy: 	12,690	</a:t>
            </a:r>
          </a:p>
          <a:p>
            <a:endParaRPr lang="hu-HU" sz="3200" b="0">
              <a:latin typeface="Calibri" panose="020F0502020204030204" pitchFamily="34" charset="0"/>
              <a:cs typeface="Calibri" panose="020F0502020204030204" pitchFamily="34" charset="0"/>
            </a:endParaRPr>
          </a:p>
          <a:p>
            <a:r>
              <a:rPr lang="hu-HU" sz="3200" b="0">
                <a:latin typeface="Calibri" panose="020F0502020204030204" pitchFamily="34" charset="0"/>
                <a:cs typeface="Calibri" panose="020F0502020204030204" pitchFamily="34" charset="0"/>
              </a:rPr>
              <a:t>Total:			</a:t>
            </a:r>
            <a:r>
              <a:rPr lang="hu-HU" sz="3200">
                <a:solidFill>
                  <a:srgbClr val="C00000"/>
                </a:solidFill>
                <a:latin typeface="Calibri" panose="020F0502020204030204" pitchFamily="34" charset="0"/>
                <a:cs typeface="Calibri" panose="020F0502020204030204" pitchFamily="34" charset="0"/>
              </a:rPr>
              <a:t>34,689</a:t>
            </a:r>
            <a:r>
              <a:rPr lang="hu-HU" sz="3200" b="1">
                <a:solidFill>
                  <a:srgbClr val="C00000"/>
                </a:solidFill>
              </a:rPr>
              <a:t>	</a:t>
            </a:r>
            <a:endParaRPr lang="hu-HU" sz="3200">
              <a:solidFill>
                <a:srgbClr val="C00000"/>
              </a:solidFill>
            </a:endParaRPr>
          </a:p>
        </p:txBody>
      </p:sp>
      <p:pic>
        <p:nvPicPr>
          <p:cNvPr id="4" name="Kép 3">
            <a:extLst>
              <a:ext uri="{FF2B5EF4-FFF2-40B4-BE49-F238E27FC236}">
                <a16:creationId xmlns:a16="http://schemas.microsoft.com/office/drawing/2014/main" xmlns="" id="{0EAB73BE-C9D1-4C9D-B9B2-B7E0662BB238}"/>
              </a:ext>
            </a:extLst>
          </p:cNvPr>
          <p:cNvPicPr>
            <a:picLocks noChangeAspect="1"/>
          </p:cNvPicPr>
          <p:nvPr/>
        </p:nvPicPr>
        <p:blipFill>
          <a:blip r:embed="rId2"/>
          <a:stretch>
            <a:fillRect/>
          </a:stretch>
        </p:blipFill>
        <p:spPr>
          <a:xfrm>
            <a:off x="5364088" y="-15458"/>
            <a:ext cx="3496875" cy="4581128"/>
          </a:xfrm>
          <a:prstGeom prst="rect">
            <a:avLst/>
          </a:prstGeom>
        </p:spPr>
      </p:pic>
      <p:pic>
        <p:nvPicPr>
          <p:cNvPr id="6" name="Kép 5">
            <a:extLst>
              <a:ext uri="{FF2B5EF4-FFF2-40B4-BE49-F238E27FC236}">
                <a16:creationId xmlns:a16="http://schemas.microsoft.com/office/drawing/2014/main" xmlns="" id="{2D383754-0FE8-45A5-89B4-10C2654AD659}"/>
              </a:ext>
            </a:extLst>
          </p:cNvPr>
          <p:cNvPicPr>
            <a:picLocks noChangeAspect="1"/>
          </p:cNvPicPr>
          <p:nvPr/>
        </p:nvPicPr>
        <p:blipFill>
          <a:blip r:embed="rId3"/>
          <a:stretch>
            <a:fillRect/>
          </a:stretch>
        </p:blipFill>
        <p:spPr>
          <a:xfrm>
            <a:off x="5869462" y="4565670"/>
            <a:ext cx="2158636" cy="1654848"/>
          </a:xfrm>
          <a:prstGeom prst="rect">
            <a:avLst/>
          </a:prstGeom>
        </p:spPr>
      </p:pic>
    </p:spTree>
    <p:extLst>
      <p:ext uri="{BB962C8B-B14F-4D97-AF65-F5344CB8AC3E}">
        <p14:creationId xmlns:p14="http://schemas.microsoft.com/office/powerpoint/2010/main" val="1928533917"/>
      </p:ext>
    </p:extLst>
  </p:cSld>
  <p:clrMapOvr>
    <a:masterClrMapping/>
  </p:clrMapOvr>
  <p:transition>
    <p:pull dir="rd"/>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755576" y="8860"/>
            <a:ext cx="7772400" cy="457200"/>
          </a:xfrm>
        </p:spPr>
        <p:txBody>
          <a:bodyPr/>
          <a:lstStyle/>
          <a:p>
            <a:r>
              <a:rPr lang="en-GB" dirty="0"/>
              <a:t>Hotspots</a:t>
            </a:r>
          </a:p>
        </p:txBody>
      </p:sp>
      <p:sp>
        <p:nvSpPr>
          <p:cNvPr id="3" name="Tartalom helye 2"/>
          <p:cNvSpPr>
            <a:spLocks noGrp="1"/>
          </p:cNvSpPr>
          <p:nvPr>
            <p:ph idx="1"/>
          </p:nvPr>
        </p:nvSpPr>
        <p:spPr>
          <a:xfrm>
            <a:off x="393304" y="548680"/>
            <a:ext cx="8496944" cy="5976664"/>
          </a:xfrm>
        </p:spPr>
        <p:txBody>
          <a:bodyPr>
            <a:noAutofit/>
          </a:bodyPr>
          <a:lstStyle/>
          <a:p>
            <a:pPr>
              <a:lnSpc>
                <a:spcPct val="170000"/>
              </a:lnSpc>
            </a:pPr>
            <a:r>
              <a:rPr lang="en-GB" sz="2000" dirty="0"/>
              <a:t>Hotspots = in Italy and Greece</a:t>
            </a:r>
            <a:r>
              <a:rPr lang="en-GB" sz="2000" dirty="0">
                <a:solidFill>
                  <a:srgbClr val="C00000"/>
                </a:solidFill>
              </a:rPr>
              <a:t>: complex sites </a:t>
            </a:r>
            <a:r>
              <a:rPr lang="en-GB" sz="2000" dirty="0"/>
              <a:t>where experts from different EU MS work together in receiving and screening the applications and organising the return of those not in need of international protection</a:t>
            </a:r>
            <a:r>
              <a:rPr lang="en-GB" sz="2000"/>
              <a:t>.  </a:t>
            </a:r>
            <a:r>
              <a:rPr lang="hu-HU" sz="2000" dirty="0">
                <a:solidFill>
                  <a:srgbClr val="C00000"/>
                </a:solidFill>
              </a:rPr>
              <a:t>5</a:t>
            </a:r>
            <a:r>
              <a:rPr lang="en-GB" sz="2000">
                <a:solidFill>
                  <a:srgbClr val="C00000"/>
                </a:solidFill>
              </a:rPr>
              <a:t> </a:t>
            </a:r>
            <a:r>
              <a:rPr lang="hu-HU" sz="2000" dirty="0" err="1">
                <a:solidFill>
                  <a:srgbClr val="C00000"/>
                </a:solidFill>
              </a:rPr>
              <a:t>in</a:t>
            </a:r>
            <a:r>
              <a:rPr lang="hu-HU" sz="2000" dirty="0">
                <a:solidFill>
                  <a:srgbClr val="C00000"/>
                </a:solidFill>
              </a:rPr>
              <a:t>  </a:t>
            </a:r>
            <a:r>
              <a:rPr lang="en-GB" sz="2000" dirty="0">
                <a:solidFill>
                  <a:srgbClr val="C00000"/>
                </a:solidFill>
              </a:rPr>
              <a:t>Italy, 5 </a:t>
            </a:r>
            <a:r>
              <a:rPr lang="hu-HU" sz="2000" dirty="0" err="1">
                <a:solidFill>
                  <a:srgbClr val="C00000"/>
                </a:solidFill>
              </a:rPr>
              <a:t>in</a:t>
            </a:r>
            <a:r>
              <a:rPr lang="en-GB" sz="2000" dirty="0">
                <a:solidFill>
                  <a:srgbClr val="C00000"/>
                </a:solidFill>
              </a:rPr>
              <a:t> </a:t>
            </a:r>
            <a:r>
              <a:rPr lang="en-GB" sz="2000">
                <a:solidFill>
                  <a:srgbClr val="C00000"/>
                </a:solidFill>
              </a:rPr>
              <a:t>Greece.</a:t>
            </a:r>
            <a:endParaRPr lang="hu-HU" sz="2000">
              <a:solidFill>
                <a:srgbClr val="C00000"/>
              </a:solidFill>
            </a:endParaRPr>
          </a:p>
          <a:p>
            <a:endParaRPr lang="en-GB" dirty="0">
              <a:solidFill>
                <a:srgbClr val="C00000"/>
              </a:solidFill>
            </a:endParaRPr>
          </a:p>
          <a:p>
            <a:r>
              <a:rPr lang="hu-HU"/>
              <a:t>Overcrowded (Greece,</a:t>
            </a:r>
          </a:p>
          <a:p>
            <a:r>
              <a:rPr lang="hu-HU"/>
              <a:t>15 thousand for 7 thousand</a:t>
            </a:r>
          </a:p>
          <a:p>
            <a:r>
              <a:rPr lang="hu-HU"/>
              <a:t> capacity</a:t>
            </a:r>
            <a:br>
              <a:rPr lang="hu-HU"/>
            </a:br>
            <a:endParaRPr lang="hu-HU"/>
          </a:p>
          <a:p>
            <a:r>
              <a:rPr lang="hu-HU"/>
              <a:t>Closed, inhuman</a:t>
            </a:r>
            <a:endParaRPr lang="en-GB" dirty="0"/>
          </a:p>
        </p:txBody>
      </p:sp>
      <p:pic>
        <p:nvPicPr>
          <p:cNvPr id="4" name="Kép 3">
            <a:extLst>
              <a:ext uri="{FF2B5EF4-FFF2-40B4-BE49-F238E27FC236}">
                <a16:creationId xmlns:a16="http://schemas.microsoft.com/office/drawing/2014/main" xmlns="" id="{820819EE-BCBA-47AC-90BD-DAEFF3B73FE3}"/>
              </a:ext>
            </a:extLst>
          </p:cNvPr>
          <p:cNvPicPr>
            <a:picLocks noChangeAspect="1"/>
          </p:cNvPicPr>
          <p:nvPr/>
        </p:nvPicPr>
        <p:blipFill>
          <a:blip r:embed="rId3"/>
          <a:stretch>
            <a:fillRect/>
          </a:stretch>
        </p:blipFill>
        <p:spPr>
          <a:xfrm>
            <a:off x="4283968" y="2348880"/>
            <a:ext cx="5148064" cy="3813519"/>
          </a:xfrm>
          <a:prstGeom prst="rect">
            <a:avLst/>
          </a:prstGeom>
        </p:spPr>
      </p:pic>
    </p:spTree>
    <p:extLst>
      <p:ext uri="{BB962C8B-B14F-4D97-AF65-F5344CB8AC3E}">
        <p14:creationId xmlns:p14="http://schemas.microsoft.com/office/powerpoint/2010/main" val="1658969567"/>
      </p:ext>
    </p:extLst>
  </p:cSld>
  <p:clrMapOvr>
    <a:masterClrMapping/>
  </p:clrMapOvr>
  <p:transition>
    <p:pull dir="rd"/>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z="2400" b="0">
                <a:effectLst/>
                <a:latin typeface="Calibri" panose="020F0502020204030204" pitchFamily="34" charset="0"/>
                <a:cs typeface="Calibri" panose="020F0502020204030204" pitchFamily="34" charset="0"/>
              </a:rPr>
              <a:t>European Council Conclusions 25 June 2018</a:t>
            </a:r>
            <a:endParaRPr lang="en-GB" sz="2400" b="0" cap="none" dirty="0">
              <a:effectLst/>
              <a:latin typeface="Calibri" panose="020F0502020204030204" pitchFamily="34" charset="0"/>
              <a:cs typeface="Calibri" panose="020F0502020204030204" pitchFamily="34" charset="0"/>
            </a:endParaRPr>
          </a:p>
        </p:txBody>
      </p:sp>
      <p:sp>
        <p:nvSpPr>
          <p:cNvPr id="3" name="Tartalom helye 2"/>
          <p:cNvSpPr>
            <a:spLocks noGrp="1"/>
          </p:cNvSpPr>
          <p:nvPr>
            <p:ph idx="1"/>
          </p:nvPr>
        </p:nvSpPr>
        <p:spPr/>
        <p:txBody>
          <a:bodyPr>
            <a:normAutofit fontScale="92500" lnSpcReduction="10000"/>
          </a:bodyPr>
          <a:lstStyle/>
          <a:p>
            <a:pPr marL="171450" indent="-171450">
              <a:lnSpc>
                <a:spcPct val="120000"/>
              </a:lnSpc>
              <a:buFont typeface="Wingdings" panose="05000000000000000000" pitchFamily="2" charset="2"/>
              <a:buChar char="Ø"/>
            </a:pPr>
            <a:r>
              <a:rPr lang="hu-HU" sz="1200"/>
              <a:t>„</a:t>
            </a:r>
            <a:r>
              <a:rPr lang="hu-HU" sz="1400"/>
              <a:t>To save lifes and break smuggling circles” </a:t>
            </a:r>
          </a:p>
          <a:p>
            <a:pPr>
              <a:lnSpc>
                <a:spcPct val="120000"/>
              </a:lnSpc>
            </a:pPr>
            <a:r>
              <a:rPr lang="hu-HU" sz="1400">
                <a:solidFill>
                  <a:srgbClr val="C00000"/>
                </a:solidFill>
              </a:rPr>
              <a:t>new approac</a:t>
            </a:r>
            <a:r>
              <a:rPr lang="hu-HU" sz="1400"/>
              <a:t>h </a:t>
            </a:r>
          </a:p>
          <a:p>
            <a:pPr marL="285750" indent="-285750">
              <a:lnSpc>
                <a:spcPct val="120000"/>
              </a:lnSpc>
              <a:buFont typeface="Wingdings" panose="05000000000000000000" pitchFamily="2" charset="2"/>
              <a:buChar char="Ø"/>
            </a:pPr>
            <a:r>
              <a:rPr lang="hu-HU" sz="1400"/>
              <a:t>„</a:t>
            </a:r>
            <a:r>
              <a:rPr lang="en-US" sz="1400"/>
              <a:t>based on </a:t>
            </a:r>
            <a:r>
              <a:rPr lang="en-US" sz="1400">
                <a:solidFill>
                  <a:srgbClr val="C00000"/>
                </a:solidFill>
              </a:rPr>
              <a:t>shared or complementary actions </a:t>
            </a:r>
            <a:r>
              <a:rPr lang="en-US" sz="1400"/>
              <a:t>among</a:t>
            </a:r>
            <a:r>
              <a:rPr lang="hu-HU" sz="1400"/>
              <a:t> </a:t>
            </a:r>
            <a:r>
              <a:rPr lang="en-US" sz="1400"/>
              <a:t>the Member States to the </a:t>
            </a:r>
            <a:r>
              <a:rPr lang="en-US" sz="1400">
                <a:solidFill>
                  <a:srgbClr val="C00000"/>
                </a:solidFill>
              </a:rPr>
              <a:t>disembarkation</a:t>
            </a:r>
            <a:r>
              <a:rPr lang="en-US" sz="1400"/>
              <a:t> of those </a:t>
            </a:r>
            <a:r>
              <a:rPr lang="en-US" sz="1400">
                <a:solidFill>
                  <a:srgbClr val="C00000"/>
                </a:solidFill>
              </a:rPr>
              <a:t>who are saved in Search And Rescue operations</a:t>
            </a:r>
            <a:r>
              <a:rPr lang="hu-HU" sz="1400">
                <a:solidFill>
                  <a:srgbClr val="C00000"/>
                </a:solidFill>
              </a:rPr>
              <a:t>”  </a:t>
            </a:r>
            <a:r>
              <a:rPr lang="hu-HU" sz="1400"/>
              <a:t/>
            </a:r>
            <a:br>
              <a:rPr lang="hu-HU" sz="1400"/>
            </a:br>
            <a:r>
              <a:rPr lang="hu-HU" sz="1400"/>
              <a:t>	</a:t>
            </a:r>
            <a:r>
              <a:rPr lang="hu-HU" sz="1400" i="1"/>
              <a:t>not extending to those coming on land, in air, or make it to the 		shore/territorial waters without being rescued</a:t>
            </a:r>
            <a:endParaRPr lang="hu-HU" sz="1400" i="1">
              <a:solidFill>
                <a:srgbClr val="C00000"/>
              </a:solidFill>
            </a:endParaRPr>
          </a:p>
          <a:p>
            <a:pPr marL="285750" indent="-285750">
              <a:lnSpc>
                <a:spcPct val="120000"/>
              </a:lnSpc>
              <a:buFont typeface="Wingdings" panose="05000000000000000000" pitchFamily="2" charset="2"/>
              <a:buChar char="Ø"/>
            </a:pPr>
            <a:r>
              <a:rPr lang="en-US" sz="1400"/>
              <a:t>In that context, the European</a:t>
            </a:r>
            <a:r>
              <a:rPr lang="hu-HU" sz="1400"/>
              <a:t> </a:t>
            </a:r>
            <a:r>
              <a:rPr lang="en-US" sz="1400"/>
              <a:t>Council calls on the Council and the Commission to swiftly </a:t>
            </a:r>
            <a:r>
              <a:rPr lang="en-US" sz="1400">
                <a:solidFill>
                  <a:srgbClr val="C00000"/>
                </a:solidFill>
              </a:rPr>
              <a:t>explore the concept of regional disembarkation platforms</a:t>
            </a:r>
            <a:r>
              <a:rPr lang="en-US" sz="1400"/>
              <a:t>, in </a:t>
            </a:r>
            <a:r>
              <a:rPr lang="en-US" sz="1400">
                <a:solidFill>
                  <a:srgbClr val="C00000"/>
                </a:solidFill>
              </a:rPr>
              <a:t>close</a:t>
            </a:r>
            <a:r>
              <a:rPr lang="hu-HU" sz="1400">
                <a:solidFill>
                  <a:srgbClr val="C00000"/>
                </a:solidFill>
              </a:rPr>
              <a:t> </a:t>
            </a:r>
            <a:r>
              <a:rPr lang="en-US" sz="1400">
                <a:solidFill>
                  <a:srgbClr val="C00000"/>
                </a:solidFill>
              </a:rPr>
              <a:t>cooperation with relevant third countries </a:t>
            </a:r>
            <a:r>
              <a:rPr lang="en-US" sz="1400"/>
              <a:t>as well as UNHCR and IOM. Such platforms should operate distinguishing individual</a:t>
            </a:r>
            <a:r>
              <a:rPr lang="hu-HU" sz="1400"/>
              <a:t> </a:t>
            </a:r>
            <a:r>
              <a:rPr lang="en-US" sz="1400"/>
              <a:t>situations, in full respect of international law and without creating a pull factor</a:t>
            </a:r>
            <a:r>
              <a:rPr lang="hu-HU" sz="1400"/>
              <a:t>.</a:t>
            </a:r>
          </a:p>
          <a:p>
            <a:pPr>
              <a:lnSpc>
                <a:spcPct val="120000"/>
              </a:lnSpc>
            </a:pPr>
            <a:r>
              <a:rPr lang="hu-HU" sz="1400">
                <a:solidFill>
                  <a:srgbClr val="C00000"/>
                </a:solidFill>
              </a:rPr>
              <a:t>	</a:t>
            </a:r>
            <a:r>
              <a:rPr lang="hu-HU" sz="1400" i="1"/>
              <a:t>To explore” -?? Platform –new legal concept. Both in the EU and in Libya and 	elsewhere . „Distinguishing situations –may</a:t>
            </a:r>
            <a:br>
              <a:rPr lang="hu-HU" sz="1400" i="1"/>
            </a:br>
            <a:r>
              <a:rPr lang="hu-HU" sz="1400" i="1"/>
              <a:t>	 only mean the separation of those who do not apply for refugee 			status or have been denied  earlier. Are they closed  installations 		(probably   yes).</a:t>
            </a:r>
            <a:endParaRPr lang="hu-HU" sz="1400"/>
          </a:p>
          <a:p>
            <a:pPr marL="285750" indent="-285750">
              <a:lnSpc>
                <a:spcPct val="120000"/>
              </a:lnSpc>
              <a:buFont typeface="Wingdings" panose="05000000000000000000" pitchFamily="2" charset="2"/>
              <a:buChar char="Ø"/>
            </a:pPr>
            <a:r>
              <a:rPr lang="en-US" sz="1400">
                <a:solidFill>
                  <a:srgbClr val="C00000"/>
                </a:solidFill>
              </a:rPr>
              <a:t>On EU territory</a:t>
            </a:r>
            <a:r>
              <a:rPr lang="en-US" sz="1400"/>
              <a:t>, </a:t>
            </a:r>
            <a:r>
              <a:rPr lang="en-US" sz="1400">
                <a:solidFill>
                  <a:srgbClr val="C00000"/>
                </a:solidFill>
              </a:rPr>
              <a:t>those who are saved</a:t>
            </a:r>
            <a:r>
              <a:rPr lang="en-US" sz="1400"/>
              <a:t>, according to international law, should be taken charge of, on the basis </a:t>
            </a:r>
            <a:r>
              <a:rPr lang="en-US" sz="1400">
                <a:solidFill>
                  <a:srgbClr val="C00000"/>
                </a:solidFill>
              </a:rPr>
              <a:t>of a shared effort</a:t>
            </a:r>
            <a:r>
              <a:rPr lang="en-US" sz="1400"/>
              <a:t>, </a:t>
            </a:r>
            <a:endParaRPr lang="hu-HU" sz="1400"/>
          </a:p>
          <a:p>
            <a:pPr>
              <a:lnSpc>
                <a:spcPct val="120000"/>
              </a:lnSpc>
            </a:pPr>
            <a:r>
              <a:rPr lang="hu-HU" sz="1400"/>
              <a:t>	</a:t>
            </a:r>
            <a:r>
              <a:rPr lang="hu-HU" sz="1400" i="1"/>
              <a:t>Only those saved. Shared effort only within EU. Who shares, on what basis?</a:t>
            </a:r>
          </a:p>
          <a:p>
            <a:pPr marL="285750" indent="-285750">
              <a:lnSpc>
                <a:spcPct val="120000"/>
              </a:lnSpc>
              <a:buFont typeface="Wingdings" panose="05000000000000000000" pitchFamily="2" charset="2"/>
              <a:buChar char="Ø"/>
            </a:pPr>
            <a:r>
              <a:rPr lang="en-US" sz="1400"/>
              <a:t>through the </a:t>
            </a:r>
            <a:r>
              <a:rPr lang="en-US" sz="1400">
                <a:solidFill>
                  <a:srgbClr val="C00000"/>
                </a:solidFill>
              </a:rPr>
              <a:t>transfer in controlled centres set up in Member States</a:t>
            </a:r>
            <a:r>
              <a:rPr lang="en-US" sz="1400"/>
              <a:t>, only </a:t>
            </a:r>
            <a:r>
              <a:rPr lang="en-US" sz="1400">
                <a:solidFill>
                  <a:srgbClr val="C00000"/>
                </a:solidFill>
              </a:rPr>
              <a:t>on a voluntary basis,</a:t>
            </a:r>
            <a:endParaRPr lang="hu-HU" sz="1400">
              <a:solidFill>
                <a:srgbClr val="C00000"/>
              </a:solidFill>
            </a:endParaRPr>
          </a:p>
          <a:p>
            <a:pPr>
              <a:lnSpc>
                <a:spcPct val="120000"/>
              </a:lnSpc>
            </a:pPr>
            <a:r>
              <a:rPr lang="hu-HU" sz="1400">
                <a:solidFill>
                  <a:srgbClr val="C00000"/>
                </a:solidFill>
              </a:rPr>
              <a:t>	</a:t>
            </a:r>
            <a:r>
              <a:rPr lang="hu-HU" sz="1400" i="1"/>
              <a:t>„Controlled centres” closed or semi closed? Prison like? Which states will 		volunteer? Any standard to the centre, and the treatment within? (Certainly: 		Reception Conditions Directive)</a:t>
            </a:r>
          </a:p>
          <a:p>
            <a:pPr>
              <a:lnSpc>
                <a:spcPct val="120000"/>
              </a:lnSpc>
            </a:pPr>
            <a:r>
              <a:rPr lang="hu-HU" sz="1400" dirty="0">
                <a:solidFill>
                  <a:srgbClr val="C00000"/>
                </a:solidFill>
              </a:rPr>
              <a:t>		</a:t>
            </a:r>
            <a:r>
              <a:rPr lang="hu-HU" sz="1400">
                <a:solidFill>
                  <a:srgbClr val="C00000"/>
                </a:solidFill>
              </a:rPr>
              <a:t>	</a:t>
            </a:r>
            <a:endParaRPr lang="en-GB" sz="1400" dirty="0">
              <a:solidFill>
                <a:srgbClr val="7B2935"/>
              </a:solidFill>
            </a:endParaRPr>
          </a:p>
        </p:txBody>
      </p:sp>
      <p:sp>
        <p:nvSpPr>
          <p:cNvPr id="5" name="Szövegdoboz 4"/>
          <p:cNvSpPr txBox="1"/>
          <p:nvPr/>
        </p:nvSpPr>
        <p:spPr>
          <a:xfrm rot="10800000" flipV="1">
            <a:off x="2843132" y="6220509"/>
            <a:ext cx="4101458" cy="215444"/>
          </a:xfrm>
          <a:prstGeom prst="rect">
            <a:avLst/>
          </a:prstGeom>
          <a:noFill/>
        </p:spPr>
        <p:txBody>
          <a:bodyPr wrap="square" rtlCol="0">
            <a:spAutoFit/>
          </a:bodyPr>
          <a:lstStyle/>
          <a:p>
            <a:endParaRPr lang="hu-HU" sz="800" dirty="0">
              <a:solidFill>
                <a:prstClr val="black"/>
              </a:solidFill>
            </a:endParaRPr>
          </a:p>
        </p:txBody>
      </p:sp>
    </p:spTree>
    <p:extLst>
      <p:ext uri="{BB962C8B-B14F-4D97-AF65-F5344CB8AC3E}">
        <p14:creationId xmlns:p14="http://schemas.microsoft.com/office/powerpoint/2010/main" val="4206224871"/>
      </p:ext>
    </p:extLst>
  </p:cSld>
  <p:clrMapOvr>
    <a:masterClrMapping/>
  </p:clrMapOvr>
  <p:transition>
    <p:pull dir="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2114" name="Rectangle 2"/>
          <p:cNvSpPr>
            <a:spLocks noGrp="1" noChangeArrowheads="1"/>
          </p:cNvSpPr>
          <p:nvPr>
            <p:ph type="ctrTitle"/>
          </p:nvPr>
        </p:nvSpPr>
        <p:spPr>
          <a:xfrm>
            <a:off x="642938" y="1357313"/>
            <a:ext cx="7772400" cy="2935783"/>
          </a:xfrm>
        </p:spPr>
        <p:txBody>
          <a:bodyPr>
            <a:normAutofit/>
          </a:bodyPr>
          <a:lstStyle/>
          <a:p>
            <a:pPr>
              <a:lnSpc>
                <a:spcPct val="150000"/>
              </a:lnSpc>
              <a:defRPr/>
            </a:pPr>
            <a:r>
              <a:rPr lang="en-GB" sz="2800" b="0" noProof="0" dirty="0">
                <a:effectLst/>
                <a:latin typeface="+mj-lt"/>
              </a:rPr>
              <a:t>FROM JUSTICE AND HOME AFFAIRS TO AN AREA OF FREEDOM, SECURITY AND JUSTICE</a:t>
            </a:r>
          </a:p>
        </p:txBody>
      </p:sp>
    </p:spTree>
    <p:extLst>
      <p:ext uri="{BB962C8B-B14F-4D97-AF65-F5344CB8AC3E}">
        <p14:creationId xmlns:p14="http://schemas.microsoft.com/office/powerpoint/2010/main" val="75026635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z="2400" b="0">
                <a:effectLst/>
                <a:latin typeface="Calibri" panose="020F0502020204030204" pitchFamily="34" charset="0"/>
                <a:cs typeface="Calibri" panose="020F0502020204030204" pitchFamily="34" charset="0"/>
              </a:rPr>
              <a:t>European Council Conclusions 25 June 2018</a:t>
            </a:r>
            <a:endParaRPr lang="en-GB" sz="2400" b="0" cap="none" dirty="0">
              <a:effectLst/>
              <a:latin typeface="Calibri" panose="020F0502020204030204" pitchFamily="34" charset="0"/>
              <a:cs typeface="Calibri" panose="020F0502020204030204" pitchFamily="34" charset="0"/>
            </a:endParaRPr>
          </a:p>
        </p:txBody>
      </p:sp>
      <p:sp>
        <p:nvSpPr>
          <p:cNvPr id="3" name="Tartalom helye 2"/>
          <p:cNvSpPr>
            <a:spLocks noGrp="1"/>
          </p:cNvSpPr>
          <p:nvPr>
            <p:ph idx="1"/>
          </p:nvPr>
        </p:nvSpPr>
        <p:spPr/>
        <p:txBody>
          <a:bodyPr>
            <a:normAutofit fontScale="62500" lnSpcReduction="20000"/>
          </a:bodyPr>
          <a:lstStyle/>
          <a:p>
            <a:pPr marL="342900" indent="-342900">
              <a:lnSpc>
                <a:spcPct val="160000"/>
              </a:lnSpc>
              <a:buFont typeface="Wingdings" panose="05000000000000000000" pitchFamily="2" charset="2"/>
              <a:buChar char="Ø"/>
            </a:pPr>
            <a:r>
              <a:rPr lang="en-US"/>
              <a:t>where rapid and secure </a:t>
            </a:r>
            <a:r>
              <a:rPr lang="en-US">
                <a:solidFill>
                  <a:srgbClr val="C00000"/>
                </a:solidFill>
              </a:rPr>
              <a:t>processing w</a:t>
            </a:r>
            <a:r>
              <a:rPr lang="en-US"/>
              <a:t>ould allow, with full EU support, to </a:t>
            </a:r>
            <a:r>
              <a:rPr lang="en-US">
                <a:solidFill>
                  <a:srgbClr val="C00000"/>
                </a:solidFill>
              </a:rPr>
              <a:t>distinguish between irregular migrants, who will be returned, and those in need of international protection</a:t>
            </a:r>
            <a:r>
              <a:rPr lang="en-US"/>
              <a:t>, </a:t>
            </a:r>
            <a:endParaRPr lang="hu-HU"/>
          </a:p>
          <a:p>
            <a:pPr>
              <a:lnSpc>
                <a:spcPct val="160000"/>
              </a:lnSpc>
            </a:pPr>
            <a:r>
              <a:rPr lang="hu-HU"/>
              <a:t>	</a:t>
            </a:r>
            <a:r>
              <a:rPr lang="hu-HU" i="1"/>
              <a:t>Whole refugee status determination procedure in the centre. Court appeal? 	Years?</a:t>
            </a:r>
          </a:p>
          <a:p>
            <a:pPr marL="342900" indent="-342900">
              <a:lnSpc>
                <a:spcPct val="160000"/>
              </a:lnSpc>
              <a:buFont typeface="Wingdings" panose="05000000000000000000" pitchFamily="2" charset="2"/>
              <a:buChar char="Ø"/>
            </a:pPr>
            <a:r>
              <a:rPr lang="en-US">
                <a:solidFill>
                  <a:srgbClr val="C00000"/>
                </a:solidFill>
              </a:rPr>
              <a:t>for whom the principle of solidarity would apply</a:t>
            </a:r>
            <a:r>
              <a:rPr lang="en-US"/>
              <a:t>. </a:t>
            </a:r>
            <a:endParaRPr lang="hu-HU"/>
          </a:p>
          <a:p>
            <a:pPr>
              <a:lnSpc>
                <a:spcPct val="160000"/>
              </a:lnSpc>
            </a:pPr>
            <a:r>
              <a:rPr lang="hu-HU"/>
              <a:t>	</a:t>
            </a:r>
            <a:r>
              <a:rPr lang="hu-HU" i="1"/>
              <a:t>Principle of solidarity applied to refugees and nbeneficiaries of subsidiary 	protection. Quota? Felxible solidarity? Involving all the MSs?</a:t>
            </a:r>
          </a:p>
          <a:p>
            <a:pPr marL="342900" indent="-342900">
              <a:lnSpc>
                <a:spcPct val="160000"/>
              </a:lnSpc>
              <a:buFont typeface="Wingdings" panose="05000000000000000000" pitchFamily="2" charset="2"/>
              <a:buChar char="Ø"/>
            </a:pPr>
            <a:r>
              <a:rPr lang="en-US"/>
              <a:t>All the </a:t>
            </a:r>
            <a:r>
              <a:rPr lang="en-US">
                <a:solidFill>
                  <a:srgbClr val="C00000"/>
                </a:solidFill>
              </a:rPr>
              <a:t>measures in the context of </a:t>
            </a:r>
            <a:r>
              <a:rPr lang="en-US"/>
              <a:t>these controlled </a:t>
            </a:r>
            <a:r>
              <a:rPr lang="en-US">
                <a:solidFill>
                  <a:srgbClr val="C00000"/>
                </a:solidFill>
              </a:rPr>
              <a:t>centres,</a:t>
            </a:r>
            <a:r>
              <a:rPr lang="en-US"/>
              <a:t> </a:t>
            </a:r>
            <a:r>
              <a:rPr lang="en-US">
                <a:solidFill>
                  <a:srgbClr val="C00000"/>
                </a:solidFill>
              </a:rPr>
              <a:t>including relocation and resettlement</a:t>
            </a:r>
            <a:r>
              <a:rPr lang="en-US"/>
              <a:t>, will be on </a:t>
            </a:r>
            <a:r>
              <a:rPr lang="en-US">
                <a:solidFill>
                  <a:srgbClr val="C00000"/>
                </a:solidFill>
              </a:rPr>
              <a:t>a voluntary </a:t>
            </a:r>
            <a:r>
              <a:rPr lang="en-US"/>
              <a:t>basis, </a:t>
            </a:r>
            <a:r>
              <a:rPr lang="en-US">
                <a:solidFill>
                  <a:srgbClr val="C00000"/>
                </a:solidFill>
              </a:rPr>
              <a:t>without prejudice to the Dublin reform</a:t>
            </a:r>
            <a:r>
              <a:rPr lang="en-US"/>
              <a:t>.</a:t>
            </a:r>
            <a:endParaRPr lang="hu-HU"/>
          </a:p>
          <a:p>
            <a:pPr>
              <a:lnSpc>
                <a:spcPct val="160000"/>
              </a:lnSpc>
            </a:pPr>
            <a:r>
              <a:rPr lang="hu-HU">
                <a:solidFill>
                  <a:srgbClr val="C00000"/>
                </a:solidFill>
              </a:rPr>
              <a:t>	</a:t>
            </a:r>
            <a:r>
              <a:rPr lang="hu-HU" i="1"/>
              <a:t>Resettlement – bringing in from third countries. Relocation = voluntary. Who 	will offer, and how many places. Without prjudice to Dublin that is compulsory 	and may entail a complulsory corrective mechanism</a:t>
            </a:r>
            <a:r>
              <a:rPr lang="hu-HU" dirty="0">
                <a:solidFill>
                  <a:srgbClr val="C00000"/>
                </a:solidFill>
              </a:rPr>
              <a:t>			</a:t>
            </a:r>
            <a:r>
              <a:rPr lang="hu-HU">
                <a:solidFill>
                  <a:srgbClr val="C00000"/>
                </a:solidFill>
              </a:rPr>
              <a:t>	</a:t>
            </a:r>
            <a:endParaRPr lang="en-GB" dirty="0">
              <a:solidFill>
                <a:srgbClr val="7B2935"/>
              </a:solidFill>
            </a:endParaRPr>
          </a:p>
        </p:txBody>
      </p:sp>
      <p:sp>
        <p:nvSpPr>
          <p:cNvPr id="5" name="Szövegdoboz 4"/>
          <p:cNvSpPr txBox="1"/>
          <p:nvPr/>
        </p:nvSpPr>
        <p:spPr>
          <a:xfrm rot="10800000" flipV="1">
            <a:off x="2843132" y="6220509"/>
            <a:ext cx="4101458" cy="215444"/>
          </a:xfrm>
          <a:prstGeom prst="rect">
            <a:avLst/>
          </a:prstGeom>
          <a:noFill/>
        </p:spPr>
        <p:txBody>
          <a:bodyPr wrap="square" rtlCol="0">
            <a:spAutoFit/>
          </a:bodyPr>
          <a:lstStyle/>
          <a:p>
            <a:endParaRPr lang="hu-HU" sz="800" dirty="0">
              <a:solidFill>
                <a:prstClr val="black"/>
              </a:solidFill>
            </a:endParaRPr>
          </a:p>
        </p:txBody>
      </p:sp>
    </p:spTree>
    <p:extLst>
      <p:ext uri="{BB962C8B-B14F-4D97-AF65-F5344CB8AC3E}">
        <p14:creationId xmlns:p14="http://schemas.microsoft.com/office/powerpoint/2010/main" val="1118860057"/>
      </p:ext>
    </p:extLst>
  </p:cSld>
  <p:clrMapOvr>
    <a:masterClrMapping/>
  </p:clrMapOvr>
  <p:transition>
    <p:pull dir="rd"/>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a:extLst>
              <a:ext uri="{FF2B5EF4-FFF2-40B4-BE49-F238E27FC236}">
                <a16:creationId xmlns:a16="http://schemas.microsoft.com/office/drawing/2014/main" xmlns="" id="{73FAB265-7CE6-49E0-B8E9-0A3DADD028CD}"/>
              </a:ext>
            </a:extLst>
          </p:cNvPr>
          <p:cNvSpPr>
            <a:spLocks noGrp="1"/>
          </p:cNvSpPr>
          <p:nvPr>
            <p:ph type="ctrTitle"/>
          </p:nvPr>
        </p:nvSpPr>
        <p:spPr>
          <a:xfrm>
            <a:off x="685800" y="1484784"/>
            <a:ext cx="7772400" cy="3096343"/>
          </a:xfrm>
        </p:spPr>
        <p:txBody>
          <a:bodyPr/>
          <a:lstStyle/>
          <a:p>
            <a:r>
              <a:rPr lang="hu-HU"/>
              <a:t>9. </a:t>
            </a:r>
            <a:r>
              <a:rPr lang="en-GB"/>
              <a:t>What solidarity with those state who  host </a:t>
            </a:r>
            <a:r>
              <a:rPr lang="hu-HU"/>
              <a:t> or are transit countries for </a:t>
            </a:r>
            <a:r>
              <a:rPr lang="en-GB"/>
              <a:t>most refugees</a:t>
            </a:r>
            <a:r>
              <a:rPr lang="hu-HU"/>
              <a:t>? Or: externalisation?!</a:t>
            </a:r>
            <a:br>
              <a:rPr lang="hu-HU"/>
            </a:br>
            <a:r>
              <a:rPr lang="hu-HU"/>
              <a:t/>
            </a:r>
            <a:br>
              <a:rPr lang="hu-HU"/>
            </a:br>
            <a:r>
              <a:rPr lang="en-GB" sz="2000"/>
              <a:t> (</a:t>
            </a:r>
            <a:r>
              <a:rPr lang="hu-HU" sz="2000"/>
              <a:t>Statement with Turkey, </a:t>
            </a:r>
            <a:r>
              <a:rPr lang="en-GB" sz="2000"/>
              <a:t>Resettlement,</a:t>
            </a:r>
            <a:r>
              <a:rPr lang="hu-HU" sz="2000"/>
              <a:t> </a:t>
            </a:r>
            <a:r>
              <a:rPr lang="en-GB" sz="2000"/>
              <a:t>EU Trust Fund for Syria</a:t>
            </a:r>
            <a:r>
              <a:rPr lang="hu-HU" sz="2000"/>
              <a:t>,</a:t>
            </a:r>
            <a:r>
              <a:rPr lang="en-GB" sz="2000"/>
              <a:t> Emergency Trust Fund for Africa)</a:t>
            </a:r>
            <a:r>
              <a:rPr lang="en-GB"/>
              <a:t/>
            </a:r>
            <a:br>
              <a:rPr lang="en-GB"/>
            </a:br>
            <a:endParaRPr lang="en-GB"/>
          </a:p>
        </p:txBody>
      </p:sp>
      <p:sp>
        <p:nvSpPr>
          <p:cNvPr id="4" name="Dátum helye 3">
            <a:extLst>
              <a:ext uri="{FF2B5EF4-FFF2-40B4-BE49-F238E27FC236}">
                <a16:creationId xmlns:a16="http://schemas.microsoft.com/office/drawing/2014/main" xmlns="" id="{881B5F00-59A7-4D70-9D64-8B84B4C22612}"/>
              </a:ext>
            </a:extLst>
          </p:cNvPr>
          <p:cNvSpPr>
            <a:spLocks noGrp="1"/>
          </p:cNvSpPr>
          <p:nvPr>
            <p:ph type="dt" sz="half" idx="4294967295"/>
          </p:nvPr>
        </p:nvSpPr>
        <p:spPr>
          <a:xfrm>
            <a:off x="0" y="6669088"/>
            <a:ext cx="2133600" cy="188912"/>
          </a:xfrm>
          <a:prstGeom prst="rect">
            <a:avLst/>
          </a:prstGeom>
        </p:spPr>
        <p:txBody>
          <a:bodyPr/>
          <a:lstStyle/>
          <a:p>
            <a:pPr>
              <a:defRPr/>
            </a:pPr>
            <a:r>
              <a:rPr lang="hu-HU"/>
              <a:t>Presentation by Boldizsár Nagy</a:t>
            </a:r>
            <a:endParaRPr lang="en-GB"/>
          </a:p>
        </p:txBody>
      </p:sp>
    </p:spTree>
    <p:extLst>
      <p:ext uri="{BB962C8B-B14F-4D97-AF65-F5344CB8AC3E}">
        <p14:creationId xmlns:p14="http://schemas.microsoft.com/office/powerpoint/2010/main" val="1762245399"/>
      </p:ext>
    </p:extLst>
  </p:cSld>
  <p:clrMapOvr>
    <a:masterClrMapping/>
  </p:clrMapOvr>
  <p:transition>
    <p:pull dir="rd"/>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7504" y="274638"/>
            <a:ext cx="8856984" cy="850106"/>
          </a:xfrm>
        </p:spPr>
        <p:txBody>
          <a:bodyPr>
            <a:noAutofit/>
          </a:bodyPr>
          <a:lstStyle/>
          <a:p>
            <a:r>
              <a:rPr lang="en-GB" sz="2400" dirty="0"/>
              <a:t>Traditional multilateral and Bilateral  cooperation forms in migration management and control</a:t>
            </a:r>
          </a:p>
        </p:txBody>
      </p:sp>
      <p:sp>
        <p:nvSpPr>
          <p:cNvPr id="10" name="Content Placeholder 9"/>
          <p:cNvSpPr>
            <a:spLocks noGrp="1"/>
          </p:cNvSpPr>
          <p:nvPr>
            <p:ph idx="1"/>
          </p:nvPr>
        </p:nvSpPr>
        <p:spPr>
          <a:xfrm>
            <a:off x="179512" y="1357274"/>
            <a:ext cx="8500239" cy="5168070"/>
          </a:xfrm>
        </p:spPr>
        <p:txBody>
          <a:bodyPr>
            <a:normAutofit fontScale="92500" lnSpcReduction="20000"/>
          </a:bodyPr>
          <a:lstStyle/>
          <a:p>
            <a:pPr>
              <a:lnSpc>
                <a:spcPct val="150000"/>
              </a:lnSpc>
            </a:pPr>
            <a:r>
              <a:rPr lang="en-GB" sz="1700" dirty="0">
                <a:solidFill>
                  <a:srgbClr val="C00000"/>
                </a:solidFill>
              </a:rPr>
              <a:t>Cotonou</a:t>
            </a:r>
            <a:r>
              <a:rPr lang="en-GB" sz="1700" dirty="0"/>
              <a:t> Agreement (2000): 79  African, Caribbean and Pacific states  and the EU.  (Expiry: 2020)</a:t>
            </a:r>
          </a:p>
          <a:p>
            <a:pPr>
              <a:lnSpc>
                <a:spcPct val="150000"/>
              </a:lnSpc>
            </a:pPr>
            <a:r>
              <a:rPr lang="en-GB" sz="1700" dirty="0">
                <a:solidFill>
                  <a:srgbClr val="C00000"/>
                </a:solidFill>
              </a:rPr>
              <a:t>Khartoum process </a:t>
            </a:r>
            <a:r>
              <a:rPr lang="en-GB" sz="1700" dirty="0"/>
              <a:t>=  EU-</a:t>
            </a:r>
            <a:r>
              <a:rPr lang="en-GB" sz="1700" dirty="0">
                <a:solidFill>
                  <a:srgbClr val="C00000"/>
                </a:solidFill>
              </a:rPr>
              <a:t>Horn of Africa </a:t>
            </a:r>
            <a:r>
              <a:rPr lang="en-GB" sz="1700" dirty="0"/>
              <a:t>Migration Route Initiative</a:t>
            </a:r>
            <a:br>
              <a:rPr lang="en-GB" sz="1700" dirty="0"/>
            </a:br>
            <a:r>
              <a:rPr lang="en-GB" sz="1700" dirty="0"/>
              <a:t> started in 2014, aimed at fighting irregular migration, human smuggling and trafficking</a:t>
            </a:r>
          </a:p>
          <a:p>
            <a:pPr>
              <a:lnSpc>
                <a:spcPct val="150000"/>
              </a:lnSpc>
            </a:pPr>
            <a:r>
              <a:rPr lang="en-GB" sz="1700" dirty="0">
                <a:solidFill>
                  <a:srgbClr val="C00000"/>
                </a:solidFill>
              </a:rPr>
              <a:t>Rabat process </a:t>
            </a:r>
            <a:r>
              <a:rPr lang="en-GB" sz="1700" dirty="0"/>
              <a:t>= EU – Central and Western Africa + Tunisia and Algeria (observer) Established in 2006 – broad dialogue on migration and development 	</a:t>
            </a:r>
            <a:r>
              <a:rPr lang="en-GB" sz="1700" dirty="0">
                <a:hlinkClick r:id="rId3"/>
              </a:rPr>
              <a:t>https://processus-de-rabat.org/en/</a:t>
            </a:r>
            <a:endParaRPr lang="en-GB" sz="1700" dirty="0"/>
          </a:p>
          <a:p>
            <a:pPr>
              <a:lnSpc>
                <a:spcPct val="150000"/>
              </a:lnSpc>
            </a:pPr>
            <a:r>
              <a:rPr lang="en-GB" sz="1700" dirty="0"/>
              <a:t> </a:t>
            </a:r>
            <a:r>
              <a:rPr lang="en-GB" sz="1700" dirty="0">
                <a:solidFill>
                  <a:srgbClr val="C00000"/>
                </a:solidFill>
              </a:rPr>
              <a:t>Afghanistan</a:t>
            </a:r>
            <a:r>
              <a:rPr lang="en-GB" sz="1700" dirty="0"/>
              <a:t> </a:t>
            </a:r>
            <a:r>
              <a:rPr lang="en-GB" sz="1700" dirty="0">
                <a:solidFill>
                  <a:srgbClr val="C00000"/>
                </a:solidFill>
              </a:rPr>
              <a:t/>
            </a:r>
            <a:br>
              <a:rPr lang="en-GB" sz="1700" dirty="0">
                <a:solidFill>
                  <a:srgbClr val="C00000"/>
                </a:solidFill>
              </a:rPr>
            </a:br>
            <a:r>
              <a:rPr lang="en-GB" sz="1700" dirty="0"/>
              <a:t>EU – Afghanistan declaration „</a:t>
            </a:r>
            <a:r>
              <a:rPr lang="en-GB" sz="1700" dirty="0">
                <a:solidFill>
                  <a:srgbClr val="C00000"/>
                </a:solidFill>
              </a:rPr>
              <a:t>Joint Way Forward”</a:t>
            </a:r>
            <a:br>
              <a:rPr lang="en-GB" sz="1700" dirty="0">
                <a:solidFill>
                  <a:srgbClr val="C00000"/>
                </a:solidFill>
              </a:rPr>
            </a:br>
            <a:r>
              <a:rPr lang="en-GB" sz="1700" dirty="0"/>
              <a:t> soft law (non legally binding)  document, Kabul, 2 October </a:t>
            </a:r>
            <a:r>
              <a:rPr lang="en-GB" sz="1700" dirty="0">
                <a:solidFill>
                  <a:srgbClr val="C00000"/>
                </a:solidFill>
              </a:rPr>
              <a:t>2016 </a:t>
            </a:r>
          </a:p>
          <a:p>
            <a:pPr>
              <a:lnSpc>
                <a:spcPct val="150000"/>
              </a:lnSpc>
            </a:pPr>
            <a:r>
              <a:rPr lang="en-GB" sz="1700" dirty="0">
                <a:solidFill>
                  <a:srgbClr val="C00000"/>
                </a:solidFill>
              </a:rPr>
              <a:t>Libya</a:t>
            </a:r>
          </a:p>
          <a:p>
            <a:pPr>
              <a:lnSpc>
                <a:spcPct val="150000"/>
              </a:lnSpc>
            </a:pPr>
            <a:r>
              <a:rPr lang="en-GB" sz="1700" dirty="0"/>
              <a:t>Italian – Libyan Memorandum of understanding of 2 February 2017</a:t>
            </a:r>
            <a:endParaRPr lang="en-GB" sz="1700" dirty="0">
              <a:solidFill>
                <a:srgbClr val="C00000"/>
              </a:solidFill>
            </a:endParaRPr>
          </a:p>
          <a:p>
            <a:pPr>
              <a:lnSpc>
                <a:spcPct val="150000"/>
              </a:lnSpc>
            </a:pPr>
            <a:r>
              <a:rPr lang="en-GB" sz="1700" dirty="0">
                <a:solidFill>
                  <a:srgbClr val="C00000"/>
                </a:solidFill>
              </a:rPr>
              <a:t>15 Return Agreements </a:t>
            </a:r>
            <a:r>
              <a:rPr lang="en-GB" sz="1700" dirty="0"/>
              <a:t>between the EU and other states  (and territories</a:t>
            </a:r>
            <a:endParaRPr lang="hu-HU" sz="1700" dirty="0"/>
          </a:p>
          <a:p>
            <a:pPr>
              <a:lnSpc>
                <a:spcPct val="150000"/>
              </a:lnSpc>
            </a:pPr>
            <a:r>
              <a:rPr lang="hu-HU" sz="1700" dirty="0" err="1">
                <a:solidFill>
                  <a:srgbClr val="C00000"/>
                </a:solidFill>
              </a:rPr>
              <a:t>Eastern</a:t>
            </a:r>
            <a:r>
              <a:rPr lang="hu-HU" sz="1700" dirty="0">
                <a:solidFill>
                  <a:srgbClr val="C00000"/>
                </a:solidFill>
              </a:rPr>
              <a:t> </a:t>
            </a:r>
            <a:r>
              <a:rPr lang="hu-HU" sz="1700" dirty="0" err="1">
                <a:solidFill>
                  <a:srgbClr val="C00000"/>
                </a:solidFill>
              </a:rPr>
              <a:t>Partnership</a:t>
            </a:r>
            <a:r>
              <a:rPr lang="hu-HU" sz="1700" dirty="0">
                <a:solidFill>
                  <a:srgbClr val="C00000"/>
                </a:solidFill>
              </a:rPr>
              <a:t> </a:t>
            </a:r>
            <a:r>
              <a:rPr lang="hu-HU" sz="1700" dirty="0" err="1"/>
              <a:t>mobility</a:t>
            </a:r>
            <a:r>
              <a:rPr lang="hu-HU" sz="1700" dirty="0"/>
              <a:t> </a:t>
            </a:r>
            <a:r>
              <a:rPr lang="hu-HU" sz="1700" dirty="0" err="1"/>
              <a:t>agreements</a:t>
            </a:r>
            <a:endParaRPr lang="en-GB" sz="1700" dirty="0"/>
          </a:p>
          <a:p>
            <a:endParaRPr lang="en-GB" dirty="0"/>
          </a:p>
        </p:txBody>
      </p:sp>
      <p:sp>
        <p:nvSpPr>
          <p:cNvPr id="5" name="Date Placeholder 4"/>
          <p:cNvSpPr>
            <a:spLocks noGrp="1"/>
          </p:cNvSpPr>
          <p:nvPr>
            <p:ph type="dt" sz="half" idx="10"/>
          </p:nvPr>
        </p:nvSpPr>
        <p:spPr/>
        <p:txBody>
          <a:bodyPr/>
          <a:lstStyle/>
          <a:p>
            <a:pPr>
              <a:defRPr/>
            </a:pPr>
            <a:r>
              <a:rPr lang="hu-HU">
                <a:solidFill>
                  <a:prstClr val="white"/>
                </a:solidFill>
              </a:rPr>
              <a:t>Presentation by Boldizsár Nagy</a:t>
            </a:r>
            <a:endParaRPr lang="en-GB" dirty="0">
              <a:solidFill>
                <a:prstClr val="white"/>
              </a:solidFill>
            </a:endParaRPr>
          </a:p>
        </p:txBody>
      </p:sp>
    </p:spTree>
    <p:extLst>
      <p:ext uri="{BB962C8B-B14F-4D97-AF65-F5344CB8AC3E}">
        <p14:creationId xmlns:p14="http://schemas.microsoft.com/office/powerpoint/2010/main" val="2595822701"/>
      </p:ext>
    </p:extLst>
  </p:cSld>
  <p:clrMapOvr>
    <a:masterClrMapping/>
  </p:clrMapOvr>
  <p:transition>
    <p:pull dir="rd"/>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RESETTLEMENT FROM THIRD STATES</a:t>
            </a:r>
          </a:p>
        </p:txBody>
      </p:sp>
      <p:sp>
        <p:nvSpPr>
          <p:cNvPr id="7" name="Content Placeholder 6"/>
          <p:cNvSpPr>
            <a:spLocks noGrp="1"/>
          </p:cNvSpPr>
          <p:nvPr>
            <p:ph sz="half" idx="1"/>
          </p:nvPr>
        </p:nvSpPr>
        <p:spPr>
          <a:xfrm>
            <a:off x="428625" y="1027529"/>
            <a:ext cx="4038600" cy="2448272"/>
          </a:xfrm>
        </p:spPr>
        <p:txBody>
          <a:bodyPr>
            <a:normAutofit fontScale="92500" lnSpcReduction="10000"/>
          </a:bodyPr>
          <a:lstStyle/>
          <a:p>
            <a:r>
              <a:rPr lang="en-GB" sz="2000" dirty="0"/>
              <a:t>The </a:t>
            </a:r>
            <a:r>
              <a:rPr lang="en-GB" sz="2000" dirty="0">
                <a:solidFill>
                  <a:srgbClr val="B23016"/>
                </a:solidFill>
              </a:rPr>
              <a:t>ad hoc decision </a:t>
            </a:r>
            <a:r>
              <a:rPr lang="en-GB" sz="2000" dirty="0"/>
              <a:t>of 20 July 2015 of the „Representatives of the Governments of the Member States meeting within the Council”</a:t>
            </a:r>
            <a:r>
              <a:rPr lang="en-GB" sz="1100" dirty="0"/>
              <a:t> (EU Doc  11130 /1 5)  </a:t>
            </a:r>
            <a:r>
              <a:rPr lang="en-GB" sz="2000" dirty="0"/>
              <a:t>=  Conclusions of the on </a:t>
            </a:r>
            <a:r>
              <a:rPr lang="en-GB" sz="2000" dirty="0">
                <a:solidFill>
                  <a:srgbClr val="B23016"/>
                </a:solidFill>
              </a:rPr>
              <a:t>resettling through multilateral and national schemes 20 000 persons </a:t>
            </a:r>
            <a:r>
              <a:rPr lang="en-GB" sz="2000" dirty="0"/>
              <a:t>in clear need of international protection</a:t>
            </a:r>
          </a:p>
        </p:txBody>
      </p:sp>
      <p:sp>
        <p:nvSpPr>
          <p:cNvPr id="8" name="Content Placeholder 7"/>
          <p:cNvSpPr>
            <a:spLocks noGrp="1"/>
          </p:cNvSpPr>
          <p:nvPr>
            <p:ph sz="half" idx="2"/>
          </p:nvPr>
        </p:nvSpPr>
        <p:spPr>
          <a:xfrm>
            <a:off x="4563917" y="1027529"/>
            <a:ext cx="4038600" cy="4633719"/>
          </a:xfrm>
        </p:spPr>
        <p:txBody>
          <a:bodyPr/>
          <a:lstStyle/>
          <a:p>
            <a:r>
              <a:rPr lang="en-GB" sz="1800" dirty="0">
                <a:solidFill>
                  <a:srgbClr val="B23016"/>
                </a:solidFill>
              </a:rPr>
              <a:t>Union Resettlement Framework </a:t>
            </a:r>
            <a:r>
              <a:rPr lang="en-GB" sz="1800" dirty="0"/>
              <a:t>– Commission Proposal of 13 July 2016 </a:t>
            </a:r>
            <a:r>
              <a:rPr lang="en-GB" sz="1050" dirty="0"/>
              <a:t>(COM (2016) 468 final</a:t>
            </a:r>
          </a:p>
          <a:p>
            <a:r>
              <a:rPr lang="en-GB" sz="1800" dirty="0"/>
              <a:t>Council – in  „Annual Union resettlement Plan”-  sets </a:t>
            </a:r>
          </a:p>
          <a:p>
            <a:pPr lvl="1"/>
            <a:r>
              <a:rPr lang="en-GB" sz="1400" dirty="0"/>
              <a:t>Annual maximum total number</a:t>
            </a:r>
          </a:p>
          <a:p>
            <a:pPr lvl="1"/>
            <a:r>
              <a:rPr lang="en-GB" sz="1400" dirty="0"/>
              <a:t>Number of persons to be taken by each MS (based on their offers)</a:t>
            </a:r>
          </a:p>
          <a:p>
            <a:pPr lvl="1"/>
            <a:r>
              <a:rPr lang="en-GB" sz="1600" dirty="0"/>
              <a:t>Geographic priorities</a:t>
            </a:r>
          </a:p>
          <a:p>
            <a:r>
              <a:rPr lang="en-GB" sz="2000" dirty="0"/>
              <a:t>Commission - i</a:t>
            </a:r>
            <a:r>
              <a:rPr lang="en-GB" sz="1800" dirty="0"/>
              <a:t>n „Targeted Union resettlement schemes” – sets </a:t>
            </a:r>
          </a:p>
          <a:p>
            <a:pPr lvl="1"/>
            <a:r>
              <a:rPr lang="en-GB" sz="1400" dirty="0"/>
              <a:t>The actual number to be resettled by each state</a:t>
            </a:r>
          </a:p>
          <a:p>
            <a:pPr lvl="1"/>
            <a:r>
              <a:rPr lang="en-GB" sz="1400" dirty="0"/>
              <a:t>Details of regions, specificities of co-operation</a:t>
            </a:r>
          </a:p>
          <a:p>
            <a:r>
              <a:rPr lang="en-GB" sz="1800" dirty="0"/>
              <a:t>MS choose the actual persons, who have to consent to the resettlement</a:t>
            </a:r>
          </a:p>
          <a:p>
            <a:endParaRPr lang="en-GB" sz="1100" dirty="0"/>
          </a:p>
          <a:p>
            <a:endParaRPr lang="en-GB" sz="1100" dirty="0"/>
          </a:p>
        </p:txBody>
      </p:sp>
      <p:sp>
        <p:nvSpPr>
          <p:cNvPr id="5" name="Date Placeholder 4"/>
          <p:cNvSpPr>
            <a:spLocks noGrp="1"/>
          </p:cNvSpPr>
          <p:nvPr>
            <p:ph type="dt" sz="half" idx="10"/>
          </p:nvPr>
        </p:nvSpPr>
        <p:spPr/>
        <p:txBody>
          <a:bodyPr/>
          <a:lstStyle/>
          <a:p>
            <a:pPr>
              <a:defRPr/>
            </a:pPr>
            <a:r>
              <a:rPr lang="hu-HU">
                <a:solidFill>
                  <a:prstClr val="white"/>
                </a:solidFill>
              </a:rPr>
              <a:t>Presentation by Boldizsár Nagy</a:t>
            </a:r>
            <a:endParaRPr lang="en-GB" dirty="0">
              <a:solidFill>
                <a:prstClr val="white"/>
              </a:solidFill>
            </a:endParaRPr>
          </a:p>
        </p:txBody>
      </p:sp>
      <p:sp>
        <p:nvSpPr>
          <p:cNvPr id="9" name="TextBox 8"/>
          <p:cNvSpPr txBox="1"/>
          <p:nvPr/>
        </p:nvSpPr>
        <p:spPr>
          <a:xfrm>
            <a:off x="428625" y="3563530"/>
            <a:ext cx="4038600" cy="1938992"/>
          </a:xfrm>
          <a:prstGeom prst="rect">
            <a:avLst/>
          </a:prstGeom>
          <a:noFill/>
          <a:ln>
            <a:solidFill>
              <a:schemeClr val="tx1"/>
            </a:solidFill>
          </a:ln>
        </p:spPr>
        <p:txBody>
          <a:bodyPr wrap="square" rtlCol="0">
            <a:spAutoFit/>
          </a:bodyPr>
          <a:lstStyle/>
          <a:p>
            <a:r>
              <a:rPr lang="hu-HU" sz="2000" b="0" dirty="0">
                <a:solidFill>
                  <a:srgbClr val="B23016"/>
                </a:solidFill>
                <a:latin typeface="Arial" pitchFamily="34" charset="0"/>
                <a:cs typeface="Arial" pitchFamily="34" charset="0"/>
              </a:rPr>
              <a:t>EU –</a:t>
            </a:r>
            <a:r>
              <a:rPr lang="hu-HU" sz="2000" b="0" dirty="0" err="1">
                <a:solidFill>
                  <a:srgbClr val="B23016"/>
                </a:solidFill>
                <a:latin typeface="Arial" pitchFamily="34" charset="0"/>
                <a:cs typeface="Arial" pitchFamily="34" charset="0"/>
              </a:rPr>
              <a:t>Turkey</a:t>
            </a:r>
            <a:r>
              <a:rPr lang="hu-HU" sz="2000" b="0" dirty="0">
                <a:solidFill>
                  <a:srgbClr val="B23016"/>
                </a:solidFill>
                <a:latin typeface="Arial" pitchFamily="34" charset="0"/>
                <a:cs typeface="Arial" pitchFamily="34" charset="0"/>
              </a:rPr>
              <a:t> </a:t>
            </a:r>
            <a:r>
              <a:rPr lang="hu-HU" sz="2000" b="0" dirty="0" err="1">
                <a:solidFill>
                  <a:prstClr val="black"/>
                </a:solidFill>
                <a:latin typeface="Arial" pitchFamily="34" charset="0"/>
                <a:cs typeface="Arial" pitchFamily="34" charset="0"/>
              </a:rPr>
              <a:t>Statement</a:t>
            </a:r>
            <a:r>
              <a:rPr lang="hu-HU" sz="2000" b="0" dirty="0">
                <a:solidFill>
                  <a:prstClr val="black"/>
                </a:solidFill>
                <a:latin typeface="Arial" pitchFamily="34" charset="0"/>
                <a:cs typeface="Arial" pitchFamily="34" charset="0"/>
              </a:rPr>
              <a:t> of 18  </a:t>
            </a:r>
            <a:r>
              <a:rPr lang="hu-HU" sz="2000" b="0" dirty="0" err="1">
                <a:solidFill>
                  <a:prstClr val="black"/>
                </a:solidFill>
                <a:latin typeface="Arial" pitchFamily="34" charset="0"/>
                <a:cs typeface="Arial" pitchFamily="34" charset="0"/>
              </a:rPr>
              <a:t>March</a:t>
            </a:r>
            <a:r>
              <a:rPr lang="hu-HU" sz="2000" b="0" dirty="0">
                <a:solidFill>
                  <a:prstClr val="black"/>
                </a:solidFill>
                <a:latin typeface="Arial" pitchFamily="34" charset="0"/>
                <a:cs typeface="Arial" pitchFamily="34" charset="0"/>
              </a:rPr>
              <a:t> 2016</a:t>
            </a:r>
          </a:p>
          <a:p>
            <a:r>
              <a:rPr lang="hu-HU" sz="2000" b="0" dirty="0">
                <a:solidFill>
                  <a:srgbClr val="B23016"/>
                </a:solidFill>
                <a:latin typeface="Arial" pitchFamily="34" charset="0"/>
                <a:cs typeface="Arial" pitchFamily="34" charset="0"/>
              </a:rPr>
              <a:t>1 : </a:t>
            </a:r>
            <a:r>
              <a:rPr lang="hu-HU" sz="2000" b="0" dirty="0" err="1">
                <a:solidFill>
                  <a:srgbClr val="B23016"/>
                </a:solidFill>
                <a:latin typeface="Arial" pitchFamily="34" charset="0"/>
                <a:cs typeface="Arial" pitchFamily="34" charset="0"/>
              </a:rPr>
              <a:t>1</a:t>
            </a:r>
            <a:r>
              <a:rPr lang="hu-HU" sz="2000" b="0" dirty="0">
                <a:solidFill>
                  <a:srgbClr val="B23016"/>
                </a:solidFill>
                <a:latin typeface="Arial" pitchFamily="34" charset="0"/>
                <a:cs typeface="Arial" pitchFamily="34" charset="0"/>
              </a:rPr>
              <a:t> </a:t>
            </a:r>
            <a:r>
              <a:rPr lang="hu-HU" sz="2000" b="0" dirty="0" err="1">
                <a:solidFill>
                  <a:srgbClr val="B23016"/>
                </a:solidFill>
                <a:latin typeface="Arial" pitchFamily="34" charset="0"/>
                <a:cs typeface="Arial" pitchFamily="34" charset="0"/>
              </a:rPr>
              <a:t>Scheme</a:t>
            </a:r>
            <a:r>
              <a:rPr lang="hu-HU" sz="2000" b="0" dirty="0">
                <a:solidFill>
                  <a:srgbClr val="B23016"/>
                </a:solidFill>
                <a:latin typeface="Arial" pitchFamily="34" charset="0"/>
                <a:cs typeface="Arial" pitchFamily="34" charset="0"/>
              </a:rPr>
              <a:t> </a:t>
            </a:r>
            <a:r>
              <a:rPr lang="hu-HU" sz="2000" b="0" dirty="0">
                <a:solidFill>
                  <a:prstClr val="black"/>
                </a:solidFill>
                <a:latin typeface="Arial" pitchFamily="34" charset="0"/>
                <a:cs typeface="Arial" pitchFamily="34" charset="0"/>
              </a:rPr>
              <a:t>– </a:t>
            </a:r>
            <a:r>
              <a:rPr lang="hu-HU" sz="2000" b="0" dirty="0" err="1">
                <a:solidFill>
                  <a:prstClr val="black"/>
                </a:solidFill>
                <a:latin typeface="Arial" pitchFamily="34" charset="0"/>
                <a:cs typeface="Arial" pitchFamily="34" charset="0"/>
              </a:rPr>
              <a:t>for</a:t>
            </a:r>
            <a:r>
              <a:rPr lang="hu-HU" sz="2000" b="0" dirty="0">
                <a:solidFill>
                  <a:prstClr val="black"/>
                </a:solidFill>
                <a:latin typeface="Arial" pitchFamily="34" charset="0"/>
                <a:cs typeface="Arial" pitchFamily="34" charset="0"/>
              </a:rPr>
              <a:t> a </a:t>
            </a:r>
            <a:r>
              <a:rPr lang="hu-HU" sz="2000" b="0" dirty="0" err="1">
                <a:solidFill>
                  <a:prstClr val="black"/>
                </a:solidFill>
                <a:latin typeface="Arial" pitchFamily="34" charset="0"/>
                <a:cs typeface="Arial" pitchFamily="34" charset="0"/>
              </a:rPr>
              <a:t>Syrian</a:t>
            </a:r>
            <a:r>
              <a:rPr lang="hu-HU" sz="2000" b="0" dirty="0">
                <a:solidFill>
                  <a:prstClr val="black"/>
                </a:solidFill>
                <a:latin typeface="Arial" pitchFamily="34" charset="0"/>
                <a:cs typeface="Arial" pitchFamily="34" charset="0"/>
              </a:rPr>
              <a:t> </a:t>
            </a:r>
            <a:r>
              <a:rPr lang="hu-HU" sz="2000" b="0" dirty="0" err="1">
                <a:solidFill>
                  <a:prstClr val="black"/>
                </a:solidFill>
                <a:latin typeface="Arial" pitchFamily="34" charset="0"/>
                <a:cs typeface="Arial" pitchFamily="34" charset="0"/>
              </a:rPr>
              <a:t>taken</a:t>
            </a:r>
            <a:r>
              <a:rPr lang="hu-HU" sz="2000" b="0" dirty="0">
                <a:solidFill>
                  <a:prstClr val="black"/>
                </a:solidFill>
                <a:latin typeface="Arial" pitchFamily="34" charset="0"/>
                <a:cs typeface="Arial" pitchFamily="34" charset="0"/>
              </a:rPr>
              <a:t> back </a:t>
            </a:r>
            <a:r>
              <a:rPr lang="hu-HU" sz="2000" b="0" dirty="0" err="1">
                <a:solidFill>
                  <a:prstClr val="black"/>
                </a:solidFill>
                <a:latin typeface="Arial" pitchFamily="34" charset="0"/>
                <a:cs typeface="Arial" pitchFamily="34" charset="0"/>
              </a:rPr>
              <a:t>from</a:t>
            </a:r>
            <a:r>
              <a:rPr lang="hu-HU" sz="2000" b="0" dirty="0">
                <a:solidFill>
                  <a:prstClr val="black"/>
                </a:solidFill>
                <a:latin typeface="Arial" pitchFamily="34" charset="0"/>
                <a:cs typeface="Arial" pitchFamily="34" charset="0"/>
              </a:rPr>
              <a:t> </a:t>
            </a:r>
            <a:r>
              <a:rPr lang="hu-HU" sz="2000" b="0" dirty="0" err="1">
                <a:solidFill>
                  <a:prstClr val="black"/>
                </a:solidFill>
                <a:latin typeface="Arial" pitchFamily="34" charset="0"/>
                <a:cs typeface="Arial" pitchFamily="34" charset="0"/>
              </a:rPr>
              <a:t>greece</a:t>
            </a:r>
            <a:r>
              <a:rPr lang="hu-HU" sz="2000" b="0" dirty="0">
                <a:solidFill>
                  <a:prstClr val="black"/>
                </a:solidFill>
                <a:latin typeface="Arial" pitchFamily="34" charset="0"/>
                <a:cs typeface="Arial" pitchFamily="34" charset="0"/>
              </a:rPr>
              <a:t> </a:t>
            </a:r>
            <a:r>
              <a:rPr lang="hu-HU" sz="2000" b="0" dirty="0" err="1">
                <a:solidFill>
                  <a:prstClr val="black"/>
                </a:solidFill>
                <a:latin typeface="Arial" pitchFamily="34" charset="0"/>
                <a:cs typeface="Arial" pitchFamily="34" charset="0"/>
              </a:rPr>
              <a:t>another</a:t>
            </a:r>
            <a:r>
              <a:rPr lang="hu-HU" sz="2000" b="0" dirty="0">
                <a:solidFill>
                  <a:prstClr val="black"/>
                </a:solidFill>
                <a:latin typeface="Arial" pitchFamily="34" charset="0"/>
                <a:cs typeface="Arial" pitchFamily="34" charset="0"/>
              </a:rPr>
              <a:t> </a:t>
            </a:r>
            <a:r>
              <a:rPr lang="hu-HU" sz="2000" b="0" dirty="0" err="1">
                <a:solidFill>
                  <a:prstClr val="black"/>
                </a:solidFill>
                <a:latin typeface="Arial" pitchFamily="34" charset="0"/>
                <a:cs typeface="Arial" pitchFamily="34" charset="0"/>
              </a:rPr>
              <a:t>Syrian</a:t>
            </a:r>
            <a:r>
              <a:rPr lang="hu-HU" sz="2000" b="0" dirty="0">
                <a:solidFill>
                  <a:prstClr val="black"/>
                </a:solidFill>
                <a:latin typeface="Arial" pitchFamily="34" charset="0"/>
                <a:cs typeface="Arial" pitchFamily="34" charset="0"/>
              </a:rPr>
              <a:t> </a:t>
            </a:r>
            <a:r>
              <a:rPr lang="hu-HU" sz="2000" b="0" dirty="0" err="1">
                <a:solidFill>
                  <a:prstClr val="black"/>
                </a:solidFill>
                <a:latin typeface="Arial" pitchFamily="34" charset="0"/>
                <a:cs typeface="Arial" pitchFamily="34" charset="0"/>
              </a:rPr>
              <a:t>refugee</a:t>
            </a:r>
            <a:r>
              <a:rPr lang="hu-HU" sz="2000" b="0" dirty="0">
                <a:solidFill>
                  <a:prstClr val="black"/>
                </a:solidFill>
                <a:latin typeface="Arial" pitchFamily="34" charset="0"/>
                <a:cs typeface="Arial" pitchFamily="34" charset="0"/>
              </a:rPr>
              <a:t> </a:t>
            </a:r>
            <a:r>
              <a:rPr lang="hu-HU" sz="2000" b="0" dirty="0" err="1">
                <a:solidFill>
                  <a:prstClr val="black"/>
                </a:solidFill>
                <a:latin typeface="Arial" pitchFamily="34" charset="0"/>
                <a:cs typeface="Arial" pitchFamily="34" charset="0"/>
              </a:rPr>
              <a:t>from</a:t>
            </a:r>
            <a:r>
              <a:rPr lang="hu-HU" sz="2000" b="0" dirty="0">
                <a:solidFill>
                  <a:prstClr val="black"/>
                </a:solidFill>
                <a:latin typeface="Arial" pitchFamily="34" charset="0"/>
                <a:cs typeface="Arial" pitchFamily="34" charset="0"/>
              </a:rPr>
              <a:t> </a:t>
            </a:r>
            <a:r>
              <a:rPr lang="hu-HU" sz="2000" b="0" dirty="0" err="1">
                <a:solidFill>
                  <a:prstClr val="black"/>
                </a:solidFill>
                <a:latin typeface="Arial" pitchFamily="34" charset="0"/>
                <a:cs typeface="Arial" pitchFamily="34" charset="0"/>
              </a:rPr>
              <a:t>Turkey</a:t>
            </a:r>
            <a:r>
              <a:rPr lang="hu-HU" sz="2000" b="0" dirty="0">
                <a:solidFill>
                  <a:prstClr val="black"/>
                </a:solidFill>
                <a:latin typeface="Arial" pitchFamily="34" charset="0"/>
                <a:cs typeface="Arial" pitchFamily="34" charset="0"/>
              </a:rPr>
              <a:t> </a:t>
            </a:r>
            <a:r>
              <a:rPr lang="hu-HU" sz="2000" b="0" dirty="0" err="1">
                <a:solidFill>
                  <a:prstClr val="black"/>
                </a:solidFill>
                <a:latin typeface="Arial" pitchFamily="34" charset="0"/>
                <a:cs typeface="Arial" pitchFamily="34" charset="0"/>
              </a:rPr>
              <a:t>to</a:t>
            </a:r>
            <a:r>
              <a:rPr lang="hu-HU" sz="2000" b="0" dirty="0">
                <a:solidFill>
                  <a:prstClr val="black"/>
                </a:solidFill>
                <a:latin typeface="Arial" pitchFamily="34" charset="0"/>
                <a:cs typeface="Arial" pitchFamily="34" charset="0"/>
              </a:rPr>
              <a:t> be </a:t>
            </a:r>
            <a:r>
              <a:rPr lang="hu-HU" sz="2000" b="0" dirty="0" err="1">
                <a:solidFill>
                  <a:prstClr val="black"/>
                </a:solidFill>
                <a:latin typeface="Arial" pitchFamily="34" charset="0"/>
                <a:cs typeface="Arial" pitchFamily="34" charset="0"/>
              </a:rPr>
              <a:t>resettled</a:t>
            </a:r>
            <a:r>
              <a:rPr lang="hu-HU" sz="2000" b="0" dirty="0">
                <a:solidFill>
                  <a:prstClr val="black"/>
                </a:solidFill>
                <a:latin typeface="Arial" pitchFamily="34" charset="0"/>
                <a:cs typeface="Arial" pitchFamily="34" charset="0"/>
              </a:rPr>
              <a:t> </a:t>
            </a:r>
            <a:r>
              <a:rPr lang="hu-HU" sz="2000" b="0" dirty="0" err="1">
                <a:solidFill>
                  <a:prstClr val="black"/>
                </a:solidFill>
                <a:latin typeface="Arial" pitchFamily="34" charset="0"/>
                <a:cs typeface="Arial" pitchFamily="34" charset="0"/>
              </a:rPr>
              <a:t>to</a:t>
            </a:r>
            <a:r>
              <a:rPr lang="hu-HU" sz="2000" b="0" dirty="0">
                <a:solidFill>
                  <a:prstClr val="black"/>
                </a:solidFill>
                <a:latin typeface="Arial" pitchFamily="34" charset="0"/>
                <a:cs typeface="Arial" pitchFamily="34" charset="0"/>
              </a:rPr>
              <a:t> </a:t>
            </a:r>
            <a:r>
              <a:rPr lang="hu-HU" sz="2000" b="0" dirty="0" err="1">
                <a:solidFill>
                  <a:prstClr val="black"/>
                </a:solidFill>
                <a:latin typeface="Arial" pitchFamily="34" charset="0"/>
                <a:cs typeface="Arial" pitchFamily="34" charset="0"/>
              </a:rPr>
              <a:t>the</a:t>
            </a:r>
            <a:r>
              <a:rPr lang="hu-HU" sz="2000" b="0" dirty="0">
                <a:solidFill>
                  <a:prstClr val="black"/>
                </a:solidFill>
                <a:latin typeface="Arial" pitchFamily="34" charset="0"/>
                <a:cs typeface="Arial" pitchFamily="34" charset="0"/>
              </a:rPr>
              <a:t> EU</a:t>
            </a:r>
            <a:endParaRPr lang="en-GB" sz="2000" b="0" dirty="0">
              <a:solidFill>
                <a:prstClr val="black"/>
              </a:solidFill>
              <a:latin typeface="Arial" pitchFamily="34" charset="0"/>
              <a:cs typeface="Arial" pitchFamily="34" charset="0"/>
            </a:endParaRPr>
          </a:p>
        </p:txBody>
      </p:sp>
      <p:sp>
        <p:nvSpPr>
          <p:cNvPr id="10" name="TextBox 8">
            <a:extLst>
              <a:ext uri="{FF2B5EF4-FFF2-40B4-BE49-F238E27FC236}">
                <a16:creationId xmlns:a16="http://schemas.microsoft.com/office/drawing/2014/main" xmlns="" id="{ED2A7C81-E49F-46E9-B448-117207D7E2B2}"/>
              </a:ext>
            </a:extLst>
          </p:cNvPr>
          <p:cNvSpPr txBox="1"/>
          <p:nvPr/>
        </p:nvSpPr>
        <p:spPr>
          <a:xfrm>
            <a:off x="357243" y="5733256"/>
            <a:ext cx="8413348" cy="1015663"/>
          </a:xfrm>
          <a:prstGeom prst="rect">
            <a:avLst/>
          </a:prstGeom>
          <a:noFill/>
          <a:ln>
            <a:solidFill>
              <a:schemeClr val="tx1"/>
            </a:solidFill>
          </a:ln>
        </p:spPr>
        <p:txBody>
          <a:bodyPr wrap="square" rtlCol="0">
            <a:spAutoFit/>
          </a:bodyPr>
          <a:lstStyle/>
          <a:p>
            <a:r>
              <a:rPr lang="en-US" sz="2000" b="0">
                <a:latin typeface="Calibri" panose="020F0502020204030204" pitchFamily="34" charset="0"/>
                <a:cs typeface="Calibri" panose="020F0502020204030204" pitchFamily="34" charset="0"/>
              </a:rPr>
              <a:t>Commission </a:t>
            </a:r>
            <a:r>
              <a:rPr lang="en-US" sz="2000" b="0">
                <a:solidFill>
                  <a:srgbClr val="C00000"/>
                </a:solidFill>
                <a:latin typeface="Calibri" panose="020F0502020204030204" pitchFamily="34" charset="0"/>
                <a:cs typeface="Calibri" panose="020F0502020204030204" pitchFamily="34" charset="0"/>
              </a:rPr>
              <a:t>Recommendation of 27.9.2017 </a:t>
            </a:r>
            <a:r>
              <a:rPr lang="en-US" sz="2000" b="0">
                <a:latin typeface="Calibri" panose="020F0502020204030204" pitchFamily="34" charset="0"/>
                <a:cs typeface="Calibri" panose="020F0502020204030204" pitchFamily="34" charset="0"/>
              </a:rPr>
              <a:t>on enhancing legal pathways for persons in need of international protection</a:t>
            </a:r>
            <a:r>
              <a:rPr lang="hu-HU" sz="2000" b="0">
                <a:latin typeface="Calibri" panose="020F0502020204030204" pitchFamily="34" charset="0"/>
                <a:cs typeface="Calibri" panose="020F0502020204030204" pitchFamily="34" charset="0"/>
              </a:rPr>
              <a:t> –resettlement of </a:t>
            </a:r>
            <a:r>
              <a:rPr lang="hu-HU" sz="2000" b="0">
                <a:solidFill>
                  <a:srgbClr val="C00000"/>
                </a:solidFill>
                <a:latin typeface="Calibri" panose="020F0502020204030204" pitchFamily="34" charset="0"/>
                <a:cs typeface="Calibri" panose="020F0502020204030204" pitchFamily="34" charset="0"/>
              </a:rPr>
              <a:t>50 000 persons</a:t>
            </a:r>
            <a:r>
              <a:rPr lang="hu-HU" sz="2000" b="0">
                <a:latin typeface="Calibri" panose="020F0502020204030204" pitchFamily="34" charset="0"/>
                <a:cs typeface="Calibri" panose="020F0502020204030204" pitchFamily="34" charset="0"/>
              </a:rPr>
              <a:t>, mainly from Africa based on voluntary pledges</a:t>
            </a:r>
            <a:endParaRPr lang="en-GB" sz="2000" b="0"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61580448"/>
      </p:ext>
    </p:extLst>
  </p:cSld>
  <p:clrMapOvr>
    <a:masterClrMapping/>
  </p:clrMapOvr>
  <p:transition>
    <p:pull dir="rd"/>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71600" y="202630"/>
            <a:ext cx="7715200" cy="922114"/>
          </a:xfrm>
        </p:spPr>
        <p:txBody>
          <a:bodyPr/>
          <a:lstStyle/>
          <a:p>
            <a:r>
              <a:rPr lang="en-GB"/>
              <a:t>Actual resettlement</a:t>
            </a:r>
            <a:r>
              <a:rPr lang="hu-HU"/>
              <a:t> and the plans</a:t>
            </a:r>
            <a:endParaRPr lang="en-GB" dirty="0"/>
          </a:p>
        </p:txBody>
      </p:sp>
      <p:sp>
        <p:nvSpPr>
          <p:cNvPr id="5" name="Date Placeholder 4"/>
          <p:cNvSpPr>
            <a:spLocks noGrp="1"/>
          </p:cNvSpPr>
          <p:nvPr>
            <p:ph type="dt" sz="half" idx="10"/>
          </p:nvPr>
        </p:nvSpPr>
        <p:spPr/>
        <p:txBody>
          <a:bodyPr/>
          <a:lstStyle/>
          <a:p>
            <a:pPr>
              <a:defRPr/>
            </a:pPr>
            <a:r>
              <a:rPr lang="hu-HU" dirty="0">
                <a:solidFill>
                  <a:prstClr val="white"/>
                </a:solidFill>
              </a:rPr>
              <a:t>Presentation by Boldizsár Nagy</a:t>
            </a:r>
            <a:endParaRPr lang="en-GB" dirty="0">
              <a:solidFill>
                <a:prstClr val="white"/>
              </a:solidFill>
            </a:endParaRPr>
          </a:p>
        </p:txBody>
      </p:sp>
      <p:pic>
        <p:nvPicPr>
          <p:cNvPr id="2" name="Kép 1">
            <a:extLst>
              <a:ext uri="{FF2B5EF4-FFF2-40B4-BE49-F238E27FC236}">
                <a16:creationId xmlns:a16="http://schemas.microsoft.com/office/drawing/2014/main" xmlns="" id="{DBD8064E-C1EB-4457-9D2A-69EA961AC139}"/>
              </a:ext>
            </a:extLst>
          </p:cNvPr>
          <p:cNvPicPr>
            <a:picLocks noChangeAspect="1"/>
          </p:cNvPicPr>
          <p:nvPr/>
        </p:nvPicPr>
        <p:blipFill>
          <a:blip r:embed="rId3"/>
          <a:stretch>
            <a:fillRect/>
          </a:stretch>
        </p:blipFill>
        <p:spPr>
          <a:xfrm>
            <a:off x="0" y="1268760"/>
            <a:ext cx="9144000" cy="5226598"/>
          </a:xfrm>
          <a:prstGeom prst="rect">
            <a:avLst/>
          </a:prstGeom>
        </p:spPr>
      </p:pic>
      <p:sp>
        <p:nvSpPr>
          <p:cNvPr id="4" name="Szövegdoboz 3">
            <a:extLst>
              <a:ext uri="{FF2B5EF4-FFF2-40B4-BE49-F238E27FC236}">
                <a16:creationId xmlns:a16="http://schemas.microsoft.com/office/drawing/2014/main" xmlns="" id="{1328DAF2-65CC-4838-A7E1-2A6C5B24A073}"/>
              </a:ext>
            </a:extLst>
          </p:cNvPr>
          <p:cNvSpPr txBox="1"/>
          <p:nvPr/>
        </p:nvSpPr>
        <p:spPr>
          <a:xfrm>
            <a:off x="2555776" y="6669360"/>
            <a:ext cx="5848076" cy="215444"/>
          </a:xfrm>
          <a:prstGeom prst="rect">
            <a:avLst/>
          </a:prstGeom>
          <a:noFill/>
        </p:spPr>
        <p:txBody>
          <a:bodyPr wrap="none" rtlCol="0">
            <a:spAutoFit/>
          </a:bodyPr>
          <a:lstStyle/>
          <a:p>
            <a:r>
              <a:rPr lang="hu-HU" sz="800"/>
              <a:t>Source: </a:t>
            </a:r>
            <a:r>
              <a:rPr lang="en-US" sz="800"/>
              <a:t>RESETTLEMENT AND LEGAL MIGRATION THE COMMISSION’S CONTRIBUTION TO THE LEADERS’ AGENDA</a:t>
            </a:r>
            <a:endParaRPr lang="hu-HU" sz="800"/>
          </a:p>
        </p:txBody>
      </p:sp>
    </p:spTree>
    <p:extLst>
      <p:ext uri="{BB962C8B-B14F-4D97-AF65-F5344CB8AC3E}">
        <p14:creationId xmlns:p14="http://schemas.microsoft.com/office/powerpoint/2010/main" val="1589320898"/>
      </p:ext>
    </p:extLst>
  </p:cSld>
  <p:clrMapOvr>
    <a:masterClrMapping/>
  </p:clrMapOvr>
  <p:transition>
    <p:pull dir="rd"/>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41628" y="904652"/>
            <a:ext cx="4244280" cy="5548683"/>
          </a:xfrm>
        </p:spPr>
        <p:txBody>
          <a:bodyPr/>
          <a:lstStyle/>
          <a:p>
            <a:r>
              <a:rPr lang="en-GB" sz="2000" dirty="0">
                <a:solidFill>
                  <a:srgbClr val="C00000"/>
                </a:solidFill>
              </a:rPr>
              <a:t>Emergency Trust Fund for stability </a:t>
            </a:r>
            <a:r>
              <a:rPr lang="en-GB" sz="2000" dirty="0"/>
              <a:t>and addressing </a:t>
            </a:r>
            <a:r>
              <a:rPr lang="en-GB" sz="2000" dirty="0">
                <a:solidFill>
                  <a:srgbClr val="C00000"/>
                </a:solidFill>
              </a:rPr>
              <a:t>the root causes</a:t>
            </a:r>
            <a:r>
              <a:rPr lang="en-GB" sz="2000" dirty="0"/>
              <a:t> of irregular migration and displaced persons </a:t>
            </a:r>
            <a:r>
              <a:rPr lang="en-GB" sz="2000" dirty="0">
                <a:solidFill>
                  <a:srgbClr val="C00000"/>
                </a:solidFill>
              </a:rPr>
              <a:t>in Africa.</a:t>
            </a:r>
          </a:p>
          <a:p>
            <a:r>
              <a:rPr lang="en-GB" sz="2000" dirty="0"/>
              <a:t>Goals: </a:t>
            </a:r>
          </a:p>
          <a:p>
            <a:pPr marL="342900" indent="-342900">
              <a:buFont typeface="Wingdings" panose="05000000000000000000" pitchFamily="2" charset="2"/>
              <a:buChar char="Ø"/>
            </a:pPr>
            <a:r>
              <a:rPr lang="en-GB" sz="2000"/>
              <a:t>foster </a:t>
            </a:r>
            <a:r>
              <a:rPr lang="en-GB" sz="2000" dirty="0">
                <a:solidFill>
                  <a:srgbClr val="B23016"/>
                </a:solidFill>
              </a:rPr>
              <a:t>stability</a:t>
            </a:r>
            <a:r>
              <a:rPr lang="en-GB" sz="2000" dirty="0"/>
              <a:t> in the regions;</a:t>
            </a:r>
          </a:p>
          <a:p>
            <a:pPr marL="342900" indent="-342900">
              <a:buFont typeface="Wingdings" panose="05000000000000000000" pitchFamily="2" charset="2"/>
              <a:buChar char="Ø"/>
            </a:pPr>
            <a:r>
              <a:rPr lang="en-GB" sz="2000"/>
              <a:t>contribute </a:t>
            </a:r>
            <a:r>
              <a:rPr lang="en-GB" sz="2000" dirty="0"/>
              <a:t>to </a:t>
            </a:r>
            <a:r>
              <a:rPr lang="en-GB" sz="2000">
                <a:solidFill>
                  <a:srgbClr val="B23016"/>
                </a:solidFill>
              </a:rPr>
              <a:t>better migration</a:t>
            </a:r>
            <a:r>
              <a:rPr lang="hu-HU" sz="2000">
                <a:solidFill>
                  <a:srgbClr val="B23016"/>
                </a:solidFill>
              </a:rPr>
              <a:t> </a:t>
            </a:r>
            <a:r>
              <a:rPr lang="en-GB" sz="2000">
                <a:solidFill>
                  <a:srgbClr val="B23016"/>
                </a:solidFill>
              </a:rPr>
              <a:t> management</a:t>
            </a:r>
            <a:r>
              <a:rPr lang="en-GB" sz="2000"/>
              <a:t>.</a:t>
            </a:r>
            <a:endParaRPr lang="hu-HU" sz="2000"/>
          </a:p>
          <a:p>
            <a:pPr marL="342900" indent="-342900">
              <a:buFont typeface="Wingdings" panose="05000000000000000000" pitchFamily="2" charset="2"/>
              <a:buChar char="Ø"/>
            </a:pPr>
            <a:endParaRPr lang="en-GB" sz="2000" dirty="0"/>
          </a:p>
          <a:p>
            <a:pPr marL="742950" lvl="1" indent="-285750">
              <a:buFont typeface="Wingdings" panose="05000000000000000000" pitchFamily="2" charset="2"/>
              <a:buChar char="ü"/>
            </a:pPr>
            <a:r>
              <a:rPr lang="en-GB" sz="1600" dirty="0"/>
              <a:t>by </a:t>
            </a:r>
            <a:r>
              <a:rPr lang="en-GB" sz="1600" dirty="0">
                <a:solidFill>
                  <a:srgbClr val="B23016"/>
                </a:solidFill>
              </a:rPr>
              <a:t>addressing the root causes</a:t>
            </a:r>
            <a:r>
              <a:rPr lang="en-GB" sz="1600" dirty="0"/>
              <a:t> of </a:t>
            </a:r>
            <a:br>
              <a:rPr lang="en-GB" sz="1600" dirty="0"/>
            </a:br>
            <a:r>
              <a:rPr lang="en-GB" sz="1600" dirty="0"/>
              <a:t>destabilisation, forced displacement</a:t>
            </a:r>
            <a:br>
              <a:rPr lang="en-GB" sz="1600" dirty="0"/>
            </a:br>
            <a:r>
              <a:rPr lang="en-GB" sz="1600" dirty="0"/>
              <a:t> and irregular migration</a:t>
            </a:r>
            <a:r>
              <a:rPr lang="en-GB" sz="1600"/>
              <a:t>, by</a:t>
            </a:r>
            <a:endParaRPr lang="hu-HU" sz="1600"/>
          </a:p>
          <a:p>
            <a:pPr marL="742950" lvl="1" indent="-285750">
              <a:buFont typeface="Wingdings" panose="05000000000000000000" pitchFamily="2" charset="2"/>
              <a:buChar char="ü"/>
            </a:pPr>
            <a:r>
              <a:rPr lang="en-GB" sz="1600"/>
              <a:t> </a:t>
            </a:r>
            <a:r>
              <a:rPr lang="en-GB" sz="1600" dirty="0">
                <a:solidFill>
                  <a:srgbClr val="B23016"/>
                </a:solidFill>
              </a:rPr>
              <a:t>promoting</a:t>
            </a:r>
            <a:br>
              <a:rPr lang="en-GB" sz="1600" dirty="0">
                <a:solidFill>
                  <a:srgbClr val="B23016"/>
                </a:solidFill>
              </a:rPr>
            </a:br>
            <a:r>
              <a:rPr lang="en-GB" sz="1600" dirty="0">
                <a:solidFill>
                  <a:srgbClr val="B23016"/>
                </a:solidFill>
              </a:rPr>
              <a:t> economic and equal opportunities,</a:t>
            </a:r>
            <a:br>
              <a:rPr lang="en-GB" sz="1600" dirty="0">
                <a:solidFill>
                  <a:srgbClr val="B23016"/>
                </a:solidFill>
              </a:rPr>
            </a:br>
            <a:r>
              <a:rPr lang="en-GB" sz="1600" dirty="0">
                <a:solidFill>
                  <a:srgbClr val="B23016"/>
                </a:solidFill>
              </a:rPr>
              <a:t> security and </a:t>
            </a:r>
            <a:r>
              <a:rPr lang="en-GB" sz="1600">
                <a:solidFill>
                  <a:srgbClr val="B23016"/>
                </a:solidFill>
              </a:rPr>
              <a:t>development.</a:t>
            </a:r>
            <a:endParaRPr lang="hu-HU" sz="1600">
              <a:solidFill>
                <a:srgbClr val="B23016"/>
              </a:solidFill>
            </a:endParaRPr>
          </a:p>
          <a:p>
            <a:pPr lvl="1"/>
            <a:endParaRPr lang="en-GB" sz="1600" dirty="0">
              <a:solidFill>
                <a:srgbClr val="B23016"/>
              </a:solidFill>
            </a:endParaRPr>
          </a:p>
          <a:p>
            <a:r>
              <a:rPr lang="en-GB" sz="2000" dirty="0">
                <a:solidFill>
                  <a:srgbClr val="C00000"/>
                </a:solidFill>
              </a:rPr>
              <a:t>2 556 million Euros </a:t>
            </a:r>
            <a:r>
              <a:rPr lang="en-GB" sz="2000" dirty="0"/>
              <a:t>pledged</a:t>
            </a:r>
          </a:p>
        </p:txBody>
      </p:sp>
      <p:sp>
        <p:nvSpPr>
          <p:cNvPr id="5" name="Date Placeholder 4"/>
          <p:cNvSpPr>
            <a:spLocks noGrp="1"/>
          </p:cNvSpPr>
          <p:nvPr>
            <p:ph type="dt" sz="half" idx="10"/>
          </p:nvPr>
        </p:nvSpPr>
        <p:spPr/>
        <p:txBody>
          <a:bodyPr/>
          <a:lstStyle/>
          <a:p>
            <a:pPr>
              <a:defRPr/>
            </a:pPr>
            <a:r>
              <a:rPr lang="hu-HU">
                <a:solidFill>
                  <a:prstClr val="white"/>
                </a:solidFill>
              </a:rPr>
              <a:t>Presentation by Boldizsár Nagy</a:t>
            </a:r>
            <a:endParaRPr lang="en-GB" dirty="0">
              <a:solidFill>
                <a:prstClr val="white"/>
              </a:solidFill>
            </a:endParaRPr>
          </a:p>
        </p:txBody>
      </p:sp>
      <p:pic>
        <p:nvPicPr>
          <p:cNvPr id="6" name="Kép 5">
            <a:extLst>
              <a:ext uri="{FF2B5EF4-FFF2-40B4-BE49-F238E27FC236}">
                <a16:creationId xmlns:a16="http://schemas.microsoft.com/office/drawing/2014/main" xmlns="" id="{6AE81742-9932-4565-93A9-3861A01080F1}"/>
              </a:ext>
            </a:extLst>
          </p:cNvPr>
          <p:cNvPicPr>
            <a:picLocks noChangeAspect="1"/>
          </p:cNvPicPr>
          <p:nvPr/>
        </p:nvPicPr>
        <p:blipFill>
          <a:blip r:embed="rId3"/>
          <a:stretch>
            <a:fillRect/>
          </a:stretch>
        </p:blipFill>
        <p:spPr>
          <a:xfrm>
            <a:off x="4788024" y="404664"/>
            <a:ext cx="4306572" cy="5492885"/>
          </a:xfrm>
          <a:prstGeom prst="rect">
            <a:avLst/>
          </a:prstGeom>
        </p:spPr>
      </p:pic>
      <p:sp>
        <p:nvSpPr>
          <p:cNvPr id="8" name="Title 1">
            <a:extLst>
              <a:ext uri="{FF2B5EF4-FFF2-40B4-BE49-F238E27FC236}">
                <a16:creationId xmlns:a16="http://schemas.microsoft.com/office/drawing/2014/main" xmlns="" id="{72EB7607-DD80-476B-907B-B2350843CE5D}"/>
              </a:ext>
            </a:extLst>
          </p:cNvPr>
          <p:cNvSpPr>
            <a:spLocks noGrp="1"/>
          </p:cNvSpPr>
          <p:nvPr>
            <p:ph type="title"/>
          </p:nvPr>
        </p:nvSpPr>
        <p:spPr>
          <a:xfrm>
            <a:off x="500034" y="285728"/>
            <a:ext cx="8229600" cy="550984"/>
          </a:xfrm>
        </p:spPr>
        <p:txBody>
          <a:bodyPr>
            <a:normAutofit/>
          </a:bodyPr>
          <a:lstStyle/>
          <a:p>
            <a:r>
              <a:rPr lang="en-GB" dirty="0"/>
              <a:t>Financial assistance</a:t>
            </a:r>
          </a:p>
        </p:txBody>
      </p:sp>
      <p:sp>
        <p:nvSpPr>
          <p:cNvPr id="9" name="Téglalap 8">
            <a:extLst>
              <a:ext uri="{FF2B5EF4-FFF2-40B4-BE49-F238E27FC236}">
                <a16:creationId xmlns:a16="http://schemas.microsoft.com/office/drawing/2014/main" xmlns="" id="{7565D41E-20B2-4E91-8884-EB19FE4C6B89}"/>
              </a:ext>
            </a:extLst>
          </p:cNvPr>
          <p:cNvSpPr/>
          <p:nvPr/>
        </p:nvSpPr>
        <p:spPr>
          <a:xfrm>
            <a:off x="4549730" y="6165304"/>
            <a:ext cx="4572000" cy="261610"/>
          </a:xfrm>
          <a:prstGeom prst="rect">
            <a:avLst/>
          </a:prstGeom>
        </p:spPr>
        <p:txBody>
          <a:bodyPr>
            <a:spAutoFit/>
          </a:bodyPr>
          <a:lstStyle/>
          <a:p>
            <a:r>
              <a:rPr lang="hu-HU" sz="1000">
                <a:latin typeface="Calibri Light" panose="020F0302020204030204" pitchFamily="34" charset="0"/>
                <a:cs typeface="Calibri Light" panose="020F0302020204030204" pitchFamily="34" charset="0"/>
                <a:hlinkClick r:id="rId4"/>
              </a:rPr>
              <a:t>Source https://ec.europa.eu/trustfundforafrica/content/homepage_en</a:t>
            </a:r>
            <a:r>
              <a:rPr lang="hu-HU" sz="1000">
                <a:latin typeface="Calibri Light" panose="020F0302020204030204" pitchFamily="34" charset="0"/>
                <a:cs typeface="Calibri Light" panose="020F0302020204030204" pitchFamily="34" charset="0"/>
              </a:rPr>
              <a:t> (20180606</a:t>
            </a:r>
            <a:r>
              <a:rPr lang="hu-HU" sz="1100"/>
              <a:t>)</a:t>
            </a:r>
            <a:endParaRPr lang="hu-HU" sz="1100" dirty="0"/>
          </a:p>
        </p:txBody>
      </p:sp>
    </p:spTree>
    <p:extLst>
      <p:ext uri="{BB962C8B-B14F-4D97-AF65-F5344CB8AC3E}">
        <p14:creationId xmlns:p14="http://schemas.microsoft.com/office/powerpoint/2010/main" val="4222046848"/>
      </p:ext>
    </p:extLst>
  </p:cSld>
  <p:clrMapOvr>
    <a:masterClrMapping/>
  </p:clrMapOvr>
  <p:transition>
    <p:pull dir="rd"/>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E3376622-A0E2-474F-B086-582506258043}"/>
              </a:ext>
            </a:extLst>
          </p:cNvPr>
          <p:cNvSpPr>
            <a:spLocks noGrp="1"/>
          </p:cNvSpPr>
          <p:nvPr>
            <p:ph type="title"/>
          </p:nvPr>
        </p:nvSpPr>
        <p:spPr/>
        <p:txBody>
          <a:bodyPr>
            <a:normAutofit/>
          </a:bodyPr>
          <a:lstStyle/>
          <a:p>
            <a:r>
              <a:rPr lang="en-GB" sz="2000"/>
              <a:t>EU Regional Trust Fund in Response to the Syrian Crisis</a:t>
            </a:r>
            <a:endParaRPr lang="en-GB"/>
          </a:p>
        </p:txBody>
      </p:sp>
      <p:sp>
        <p:nvSpPr>
          <p:cNvPr id="3" name="Tartalom helye 2">
            <a:extLst>
              <a:ext uri="{FF2B5EF4-FFF2-40B4-BE49-F238E27FC236}">
                <a16:creationId xmlns:a16="http://schemas.microsoft.com/office/drawing/2014/main" xmlns="" id="{15460D0D-2502-4BE8-9D3A-A7E5BDAEB844}"/>
              </a:ext>
            </a:extLst>
          </p:cNvPr>
          <p:cNvSpPr>
            <a:spLocks noGrp="1"/>
          </p:cNvSpPr>
          <p:nvPr>
            <p:ph sz="half" idx="1"/>
          </p:nvPr>
        </p:nvSpPr>
        <p:spPr>
          <a:xfrm>
            <a:off x="323528" y="838200"/>
            <a:ext cx="4678288" cy="5757664"/>
          </a:xfrm>
        </p:spPr>
        <p:txBody>
          <a:bodyPr>
            <a:noAutofit/>
          </a:bodyPr>
          <a:lstStyle/>
          <a:p>
            <a:pPr>
              <a:lnSpc>
                <a:spcPct val="120000"/>
              </a:lnSpc>
            </a:pPr>
            <a:r>
              <a:rPr lang="en-GB" sz="2000"/>
              <a:t>Countries covered: Egypt, Iraq,  Jordan, Lebanon, Turkey, but also some Western Balkan states</a:t>
            </a:r>
            <a:endParaRPr lang="hu-HU" sz="2000"/>
          </a:p>
          <a:p>
            <a:pPr>
              <a:lnSpc>
                <a:spcPct val="120000"/>
              </a:lnSpc>
            </a:pPr>
            <a:endParaRPr lang="en-GB" sz="2000"/>
          </a:p>
          <a:p>
            <a:pPr>
              <a:lnSpc>
                <a:spcPct val="120000"/>
              </a:lnSpc>
            </a:pPr>
            <a:r>
              <a:rPr lang="en-GB" sz="2000"/>
              <a:t>Improving </a:t>
            </a:r>
            <a:r>
              <a:rPr lang="en-GB" sz="2000">
                <a:solidFill>
                  <a:srgbClr val="C00000"/>
                </a:solidFill>
              </a:rPr>
              <a:t>education, livelihoods and health</a:t>
            </a:r>
            <a:endParaRPr lang="hu-HU" sz="2000">
              <a:solidFill>
                <a:srgbClr val="C00000"/>
              </a:solidFill>
            </a:endParaRPr>
          </a:p>
          <a:p>
            <a:pPr>
              <a:lnSpc>
                <a:spcPct val="120000"/>
              </a:lnSpc>
            </a:pPr>
            <a:endParaRPr lang="hu-HU" sz="2000"/>
          </a:p>
          <a:p>
            <a:pPr>
              <a:lnSpc>
                <a:spcPct val="120000"/>
              </a:lnSpc>
            </a:pPr>
            <a:r>
              <a:rPr lang="hu-HU" sz="2000"/>
              <a:t>With contributions and pledges from </a:t>
            </a:r>
            <a:r>
              <a:rPr lang="hu-HU" sz="2000">
                <a:solidFill>
                  <a:srgbClr val="C00000"/>
                </a:solidFill>
              </a:rPr>
              <a:t>22 EU Member States and Turkey</a:t>
            </a:r>
            <a:r>
              <a:rPr lang="hu-HU" sz="2000"/>
              <a:t>, amounting to </a:t>
            </a:r>
            <a:r>
              <a:rPr lang="hu-HU" sz="2000">
                <a:solidFill>
                  <a:srgbClr val="C00000"/>
                </a:solidFill>
              </a:rPr>
              <a:t>€150 </a:t>
            </a:r>
            <a:r>
              <a:rPr lang="hu-HU" sz="2000"/>
              <a:t>million, and </a:t>
            </a:r>
            <a:r>
              <a:rPr lang="hu-HU" sz="2000">
                <a:solidFill>
                  <a:srgbClr val="C00000"/>
                </a:solidFill>
              </a:rPr>
              <a:t>contributions from various EU instruments</a:t>
            </a:r>
            <a:r>
              <a:rPr lang="hu-HU" sz="2000"/>
              <a:t>, [</a:t>
            </a:r>
            <a:r>
              <a:rPr lang="hu-HU" sz="2000">
                <a:solidFill>
                  <a:srgbClr val="C00000"/>
                </a:solidFill>
              </a:rPr>
              <a:t>1,25 billion</a:t>
            </a:r>
            <a:r>
              <a:rPr lang="hu-HU" sz="2000"/>
              <a:t>] the Fund has reached a total volume of almost</a:t>
            </a:r>
            <a:endParaRPr lang="hu-HU" sz="5400"/>
          </a:p>
          <a:p>
            <a:pPr>
              <a:lnSpc>
                <a:spcPct val="120000"/>
              </a:lnSpc>
            </a:pPr>
            <a:r>
              <a:rPr lang="hu-HU"/>
              <a:t> </a:t>
            </a:r>
            <a:r>
              <a:rPr lang="hu-HU">
                <a:solidFill>
                  <a:srgbClr val="C00000"/>
                </a:solidFill>
              </a:rPr>
              <a:t>€1,4 billion to date</a:t>
            </a:r>
            <a:r>
              <a:rPr lang="hu-HU"/>
              <a:t>.</a:t>
            </a:r>
          </a:p>
          <a:p>
            <a:pPr>
              <a:lnSpc>
                <a:spcPct val="150000"/>
              </a:lnSpc>
            </a:pPr>
            <a:endParaRPr lang="en-GB"/>
          </a:p>
        </p:txBody>
      </p:sp>
      <p:sp>
        <p:nvSpPr>
          <p:cNvPr id="4" name="Tartalom helye 3">
            <a:extLst>
              <a:ext uri="{FF2B5EF4-FFF2-40B4-BE49-F238E27FC236}">
                <a16:creationId xmlns:a16="http://schemas.microsoft.com/office/drawing/2014/main" xmlns="" id="{F2BB45D1-4A02-4FF7-8395-35B54B1387C6}"/>
              </a:ext>
            </a:extLst>
          </p:cNvPr>
          <p:cNvSpPr>
            <a:spLocks noGrp="1"/>
          </p:cNvSpPr>
          <p:nvPr>
            <p:ph sz="half" idx="2"/>
          </p:nvPr>
        </p:nvSpPr>
        <p:spPr>
          <a:xfrm>
            <a:off x="5220072" y="838200"/>
            <a:ext cx="3744416" cy="6019800"/>
          </a:xfrm>
        </p:spPr>
        <p:txBody>
          <a:bodyPr>
            <a:normAutofit fontScale="62500" lnSpcReduction="20000"/>
          </a:bodyPr>
          <a:lstStyle/>
          <a:p>
            <a:pPr>
              <a:lnSpc>
                <a:spcPct val="170000"/>
              </a:lnSpc>
            </a:pPr>
            <a:r>
              <a:rPr lang="en-GB"/>
              <a:t>€</a:t>
            </a:r>
            <a:r>
              <a:rPr lang="en-GB">
                <a:solidFill>
                  <a:srgbClr val="C00000"/>
                </a:solidFill>
              </a:rPr>
              <a:t>1.213 million have already been allocated</a:t>
            </a:r>
            <a:r>
              <a:rPr lang="en-GB"/>
              <a:t> to concrete assistance programmes for refugees and host communities in the region. These programmes support basic education and child protection, training and higher education, better access to healthcare, improved water and waste-water infrastructure, as well as support to resilience, economic opportunities and social inclusion</a:t>
            </a:r>
            <a:endParaRPr lang="hu-HU"/>
          </a:p>
          <a:p>
            <a:endParaRPr lang="hu-HU"/>
          </a:p>
          <a:p>
            <a:pPr algn="r">
              <a:lnSpc>
                <a:spcPct val="170000"/>
              </a:lnSpc>
            </a:pPr>
            <a:r>
              <a:rPr lang="hu-HU" sz="1500"/>
              <a:t>For detals check: </a:t>
            </a:r>
            <a:r>
              <a:rPr lang="hu-HU" sz="1500">
                <a:hlinkClick r:id="rId2"/>
              </a:rPr>
              <a:t>https://ec.europa.eu/neighbourhood-enlargement/neighbourhood/countries/syria/madad_en</a:t>
            </a:r>
            <a:r>
              <a:rPr lang="hu-HU" sz="1500"/>
              <a:t> </a:t>
            </a:r>
          </a:p>
          <a:p>
            <a:pPr>
              <a:lnSpc>
                <a:spcPct val="170000"/>
              </a:lnSpc>
            </a:pPr>
            <a:endParaRPr lang="hu-HU" sz="3300"/>
          </a:p>
          <a:p>
            <a:endParaRPr lang="en-GB"/>
          </a:p>
        </p:txBody>
      </p:sp>
    </p:spTree>
    <p:extLst>
      <p:ext uri="{BB962C8B-B14F-4D97-AF65-F5344CB8AC3E}">
        <p14:creationId xmlns:p14="http://schemas.microsoft.com/office/powerpoint/2010/main" val="1541785440"/>
      </p:ext>
    </p:extLst>
  </p:cSld>
  <p:clrMapOvr>
    <a:masterClrMapping/>
  </p:clrMapOvr>
  <p:transition>
    <p:pull dir="rd"/>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lstStyle/>
          <a:p>
            <a:r>
              <a:rPr lang="en-GB" sz="2400" dirty="0"/>
              <a:t>The EU-Turkey „statement” – the deal of 18 March 2016</a:t>
            </a:r>
          </a:p>
        </p:txBody>
      </p:sp>
      <p:sp>
        <p:nvSpPr>
          <p:cNvPr id="3" name="Content Placeholder 2"/>
          <p:cNvSpPr>
            <a:spLocks noGrp="1"/>
          </p:cNvSpPr>
          <p:nvPr>
            <p:ph idx="1"/>
          </p:nvPr>
        </p:nvSpPr>
        <p:spPr>
          <a:xfrm>
            <a:off x="323528" y="1340768"/>
            <a:ext cx="8229600" cy="5161206"/>
          </a:xfrm>
        </p:spPr>
        <p:txBody>
          <a:bodyPr>
            <a:normAutofit/>
          </a:bodyPr>
          <a:lstStyle/>
          <a:p>
            <a:pPr>
              <a:buFont typeface="Arial" panose="020B0604020202020204" pitchFamily="34" charset="0"/>
              <a:buChar char="•"/>
            </a:pPr>
            <a:r>
              <a:rPr lang="en-GB" sz="2000" dirty="0"/>
              <a:t>„[</a:t>
            </a:r>
            <a:r>
              <a:rPr lang="en-GB" sz="2000" dirty="0">
                <a:solidFill>
                  <a:srgbClr val="C00000"/>
                </a:solidFill>
              </a:rPr>
              <a:t>A]ny application for asylum will be processed </a:t>
            </a:r>
            <a:r>
              <a:rPr lang="en-GB" sz="2000" dirty="0"/>
              <a:t>individually </a:t>
            </a:r>
            <a:r>
              <a:rPr lang="en-GB" sz="2000" dirty="0">
                <a:solidFill>
                  <a:srgbClr val="C00000"/>
                </a:solidFill>
              </a:rPr>
              <a:t>by the Greek authorities </a:t>
            </a:r>
            <a:r>
              <a:rPr lang="en-GB" sz="2000" dirty="0"/>
              <a:t>in accordance with the Asylum Procedures Directive, in cooperation with UNHCR” </a:t>
            </a:r>
          </a:p>
          <a:p>
            <a:pPr>
              <a:buFont typeface="Arial" panose="020B0604020202020204" pitchFamily="34" charset="0"/>
              <a:buChar char="•"/>
            </a:pPr>
            <a:r>
              <a:rPr lang="en-GB" sz="2000" dirty="0"/>
              <a:t>„</a:t>
            </a:r>
            <a:r>
              <a:rPr lang="en-GB" sz="2000" dirty="0">
                <a:solidFill>
                  <a:srgbClr val="C00000"/>
                </a:solidFill>
              </a:rPr>
              <a:t>All new irregular migrants</a:t>
            </a:r>
            <a:r>
              <a:rPr lang="en-GB" sz="2000" dirty="0"/>
              <a:t> crossing from Turkey into Greek islands as </a:t>
            </a:r>
            <a:r>
              <a:rPr lang="en-GB" sz="2000" dirty="0">
                <a:solidFill>
                  <a:srgbClr val="C00000"/>
                </a:solidFill>
              </a:rPr>
              <a:t>from 20 March 2016 will be returned to Turkey</a:t>
            </a:r>
            <a:r>
              <a:rPr lang="en-GB" sz="2000" dirty="0"/>
              <a:t>. This will take place in full accordance with EU and international law, thus excluding any kind of collective expulsion.”</a:t>
            </a:r>
          </a:p>
          <a:p>
            <a:pPr>
              <a:buFont typeface="Arial" panose="020B0604020202020204" pitchFamily="34" charset="0"/>
              <a:buChar char="•"/>
            </a:pPr>
            <a:r>
              <a:rPr lang="en-GB" sz="2000" dirty="0"/>
              <a:t>„[</a:t>
            </a:r>
            <a:r>
              <a:rPr lang="en-GB" sz="2000" dirty="0">
                <a:solidFill>
                  <a:srgbClr val="C00000"/>
                </a:solidFill>
              </a:rPr>
              <a:t>T]emporary and extraordinary</a:t>
            </a:r>
            <a:r>
              <a:rPr lang="en-GB" sz="2000" dirty="0"/>
              <a:t> measure” </a:t>
            </a:r>
          </a:p>
          <a:p>
            <a:pPr>
              <a:buFont typeface="Arial" panose="020B0604020202020204" pitchFamily="34" charset="0"/>
              <a:buChar char="•"/>
            </a:pPr>
            <a:r>
              <a:rPr lang="en-GB" sz="2000" dirty="0"/>
              <a:t>„Migrants </a:t>
            </a:r>
            <a:r>
              <a:rPr lang="en-GB" sz="2000" dirty="0">
                <a:solidFill>
                  <a:srgbClr val="C00000"/>
                </a:solidFill>
              </a:rPr>
              <a:t>not applying</a:t>
            </a:r>
            <a:r>
              <a:rPr lang="en-GB" sz="2000" dirty="0"/>
              <a:t> for asylum </a:t>
            </a:r>
            <a:r>
              <a:rPr lang="en-GB" sz="2000" dirty="0">
                <a:solidFill>
                  <a:srgbClr val="C00000"/>
                </a:solidFill>
              </a:rPr>
              <a:t>or</a:t>
            </a:r>
            <a:r>
              <a:rPr lang="en-GB" sz="2000" dirty="0"/>
              <a:t> whose application has been found </a:t>
            </a:r>
            <a:r>
              <a:rPr lang="en-GB" sz="2000" dirty="0">
                <a:solidFill>
                  <a:srgbClr val="C00000"/>
                </a:solidFill>
              </a:rPr>
              <a:t>unfounded or inadmissible </a:t>
            </a:r>
            <a:r>
              <a:rPr lang="en-GB" sz="2000" dirty="0"/>
              <a:t>in accordance with the said directive will be </a:t>
            </a:r>
            <a:r>
              <a:rPr lang="en-GB" sz="2000" dirty="0">
                <a:solidFill>
                  <a:srgbClr val="C00000"/>
                </a:solidFill>
              </a:rPr>
              <a:t>returned</a:t>
            </a:r>
            <a:r>
              <a:rPr lang="en-GB" sz="2000" dirty="0"/>
              <a:t> to Turkey”</a:t>
            </a:r>
          </a:p>
          <a:p>
            <a:r>
              <a:rPr lang="en-GB" dirty="0"/>
              <a:t>	</a:t>
            </a:r>
          </a:p>
        </p:txBody>
      </p:sp>
      <p:sp>
        <p:nvSpPr>
          <p:cNvPr id="4" name="TextBox 3"/>
          <p:cNvSpPr txBox="1"/>
          <p:nvPr/>
        </p:nvSpPr>
        <p:spPr>
          <a:xfrm rot="20941224">
            <a:off x="4616561" y="5053190"/>
            <a:ext cx="3595641" cy="1569660"/>
          </a:xfrm>
          <a:prstGeom prst="rect">
            <a:avLst/>
          </a:prstGeom>
          <a:solidFill>
            <a:schemeClr val="tx1"/>
          </a:solidFill>
        </p:spPr>
        <p:txBody>
          <a:bodyPr wrap="square" rtlCol="0">
            <a:spAutoFit/>
          </a:bodyPr>
          <a:lstStyle/>
          <a:p>
            <a:pPr algn="ctr"/>
            <a:r>
              <a:rPr lang="hu-HU" sz="2400" b="0" dirty="0" err="1">
                <a:solidFill>
                  <a:prstClr val="white"/>
                </a:solidFill>
                <a:latin typeface="Arial" pitchFamily="34" charset="0"/>
                <a:cs typeface="Arial" pitchFamily="34" charset="0"/>
              </a:rPr>
              <a:t>Turkey</a:t>
            </a:r>
            <a:r>
              <a:rPr lang="hu-HU" sz="2400" b="0" dirty="0">
                <a:solidFill>
                  <a:prstClr val="white"/>
                </a:solidFill>
                <a:latin typeface="Arial" pitchFamily="34" charset="0"/>
                <a:cs typeface="Arial" pitchFamily="34" charset="0"/>
              </a:rPr>
              <a:t> </a:t>
            </a:r>
            <a:r>
              <a:rPr lang="hu-HU" sz="2400" b="0" dirty="0" err="1">
                <a:solidFill>
                  <a:prstClr val="white"/>
                </a:solidFill>
                <a:latin typeface="Arial" pitchFamily="34" charset="0"/>
                <a:cs typeface="Arial" pitchFamily="34" charset="0"/>
              </a:rPr>
              <a:t>suspended</a:t>
            </a:r>
            <a:r>
              <a:rPr lang="hu-HU" sz="2400" b="0" dirty="0">
                <a:solidFill>
                  <a:prstClr val="white"/>
                </a:solidFill>
                <a:latin typeface="Arial" pitchFamily="34" charset="0"/>
                <a:cs typeface="Arial" pitchFamily="34" charset="0"/>
              </a:rPr>
              <a:t> </a:t>
            </a:r>
            <a:r>
              <a:rPr lang="hu-HU" sz="2400" b="0" dirty="0" err="1">
                <a:solidFill>
                  <a:prstClr val="white"/>
                </a:solidFill>
                <a:latin typeface="Arial" pitchFamily="34" charset="0"/>
                <a:cs typeface="Arial" pitchFamily="34" charset="0"/>
              </a:rPr>
              <a:t>the</a:t>
            </a:r>
            <a:r>
              <a:rPr lang="hu-HU" sz="2400" b="0" dirty="0">
                <a:solidFill>
                  <a:prstClr val="white"/>
                </a:solidFill>
                <a:latin typeface="Arial" pitchFamily="34" charset="0"/>
                <a:cs typeface="Arial" pitchFamily="34" charset="0"/>
              </a:rPr>
              <a:t> </a:t>
            </a:r>
            <a:r>
              <a:rPr lang="hu-HU" sz="2400" b="0" dirty="0" err="1">
                <a:solidFill>
                  <a:prstClr val="white"/>
                </a:solidFill>
                <a:latin typeface="Arial" pitchFamily="34" charset="0"/>
                <a:cs typeface="Arial" pitchFamily="34" charset="0"/>
              </a:rPr>
              <a:t>implementation</a:t>
            </a:r>
            <a:r>
              <a:rPr lang="hu-HU" sz="2400" b="0" dirty="0">
                <a:solidFill>
                  <a:prstClr val="white"/>
                </a:solidFill>
                <a:latin typeface="Arial" pitchFamily="34" charset="0"/>
                <a:cs typeface="Arial" pitchFamily="34" charset="0"/>
              </a:rPr>
              <a:t> of </a:t>
            </a:r>
            <a:r>
              <a:rPr lang="hu-HU" sz="2400" b="0" dirty="0" err="1">
                <a:solidFill>
                  <a:prstClr val="white"/>
                </a:solidFill>
                <a:latin typeface="Arial" pitchFamily="34" charset="0"/>
                <a:cs typeface="Arial" pitchFamily="34" charset="0"/>
              </a:rPr>
              <a:t>that</a:t>
            </a:r>
            <a:r>
              <a:rPr lang="hu-HU" sz="2400" b="0" dirty="0">
                <a:solidFill>
                  <a:prstClr val="white"/>
                </a:solidFill>
                <a:latin typeface="Arial" pitchFamily="34" charset="0"/>
                <a:cs typeface="Arial" pitchFamily="34" charset="0"/>
              </a:rPr>
              <a:t> </a:t>
            </a:r>
            <a:r>
              <a:rPr lang="hu-HU" sz="2400" b="0" dirty="0" err="1">
                <a:solidFill>
                  <a:prstClr val="white"/>
                </a:solidFill>
                <a:latin typeface="Arial" pitchFamily="34" charset="0"/>
                <a:cs typeface="Arial" pitchFamily="34" charset="0"/>
              </a:rPr>
              <a:t>point</a:t>
            </a:r>
            <a:r>
              <a:rPr lang="hu-HU" sz="2400" b="0" dirty="0">
                <a:solidFill>
                  <a:prstClr val="white"/>
                </a:solidFill>
                <a:latin typeface="Arial" pitchFamily="34" charset="0"/>
                <a:cs typeface="Arial" pitchFamily="34" charset="0"/>
              </a:rPr>
              <a:t> </a:t>
            </a:r>
            <a:r>
              <a:rPr lang="hu-HU" sz="2400" b="0" dirty="0" err="1">
                <a:solidFill>
                  <a:prstClr val="white"/>
                </a:solidFill>
                <a:latin typeface="Arial" pitchFamily="34" charset="0"/>
                <a:cs typeface="Arial" pitchFamily="34" charset="0"/>
              </a:rPr>
              <a:t>in</a:t>
            </a:r>
            <a:r>
              <a:rPr lang="hu-HU" sz="2400" b="0" dirty="0">
                <a:solidFill>
                  <a:prstClr val="white"/>
                </a:solidFill>
                <a:latin typeface="Arial" pitchFamily="34" charset="0"/>
                <a:cs typeface="Arial" pitchFamily="34" charset="0"/>
              </a:rPr>
              <a:t> </a:t>
            </a:r>
            <a:r>
              <a:rPr lang="hu-HU" sz="2400" b="0" dirty="0" err="1">
                <a:solidFill>
                  <a:prstClr val="white"/>
                </a:solidFill>
                <a:latin typeface="Arial" pitchFamily="34" charset="0"/>
                <a:cs typeface="Arial" pitchFamily="34" charset="0"/>
              </a:rPr>
              <a:t>March</a:t>
            </a:r>
            <a:r>
              <a:rPr lang="hu-HU" sz="2400" b="0" dirty="0">
                <a:solidFill>
                  <a:prstClr val="white"/>
                </a:solidFill>
                <a:latin typeface="Arial" pitchFamily="34" charset="0"/>
                <a:cs typeface="Arial" pitchFamily="34" charset="0"/>
              </a:rPr>
              <a:t> 2017</a:t>
            </a:r>
            <a:endParaRPr lang="en-GB" sz="2400" b="0" dirty="0">
              <a:solidFill>
                <a:prstClr val="white"/>
              </a:solidFill>
              <a:latin typeface="Arial" pitchFamily="34" charset="0"/>
              <a:cs typeface="Arial" pitchFamily="34" charset="0"/>
            </a:endParaRPr>
          </a:p>
          <a:p>
            <a:endParaRPr lang="en-GB" sz="2400" b="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3111709576"/>
      </p:ext>
    </p:extLst>
  </p:cSld>
  <p:clrMapOvr>
    <a:masterClrMapping/>
  </p:clrMapOvr>
  <p:transition>
    <p:pull dir="rd"/>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lstStyle/>
          <a:p>
            <a:r>
              <a:rPr lang="en-GB" sz="2400" dirty="0"/>
              <a:t>The EU-Turkey „statement” </a:t>
            </a:r>
            <a:br>
              <a:rPr lang="en-GB" sz="2400" dirty="0"/>
            </a:br>
            <a:r>
              <a:rPr lang="en-GB" sz="2400" dirty="0"/>
              <a:t>–  the deal of 18 March 2016</a:t>
            </a:r>
          </a:p>
        </p:txBody>
      </p:sp>
      <p:sp>
        <p:nvSpPr>
          <p:cNvPr id="3" name="Content Placeholder 2"/>
          <p:cNvSpPr>
            <a:spLocks noGrp="1"/>
          </p:cNvSpPr>
          <p:nvPr>
            <p:ph idx="1"/>
          </p:nvPr>
        </p:nvSpPr>
        <p:spPr>
          <a:xfrm>
            <a:off x="457200" y="1124744"/>
            <a:ext cx="8229600" cy="5233214"/>
          </a:xfrm>
        </p:spPr>
        <p:txBody>
          <a:bodyPr>
            <a:normAutofit fontScale="92500" lnSpcReduction="10000"/>
          </a:bodyPr>
          <a:lstStyle/>
          <a:p>
            <a:pPr>
              <a:lnSpc>
                <a:spcPct val="150000"/>
              </a:lnSpc>
              <a:buFont typeface="Arial" panose="020B0604020202020204" pitchFamily="34" charset="0"/>
              <a:buChar char="•"/>
            </a:pPr>
            <a:r>
              <a:rPr lang="en-GB" sz="2800" dirty="0"/>
              <a:t>„For </a:t>
            </a:r>
            <a:r>
              <a:rPr lang="en-GB" sz="2800" dirty="0">
                <a:solidFill>
                  <a:srgbClr val="C00000"/>
                </a:solidFill>
              </a:rPr>
              <a:t>every Syrian </a:t>
            </a:r>
            <a:r>
              <a:rPr lang="en-GB" sz="2800" dirty="0"/>
              <a:t>being returned to Turkey from Greek islands, </a:t>
            </a:r>
            <a:r>
              <a:rPr lang="en-GB" sz="2800" dirty="0">
                <a:solidFill>
                  <a:srgbClr val="C00000"/>
                </a:solidFill>
              </a:rPr>
              <a:t>another Syrian </a:t>
            </a:r>
            <a:r>
              <a:rPr lang="en-GB" sz="2800" dirty="0"/>
              <a:t>will be resettled from Turkey to the EU taking into account the UN Vulnerability Criteria”</a:t>
            </a:r>
          </a:p>
          <a:p>
            <a:pPr>
              <a:lnSpc>
                <a:spcPct val="150000"/>
              </a:lnSpc>
              <a:spcBef>
                <a:spcPts val="0"/>
              </a:spcBef>
              <a:buFont typeface="Arial" panose="020B0604020202020204" pitchFamily="34" charset="0"/>
              <a:buChar char="•"/>
            </a:pPr>
            <a:r>
              <a:rPr lang="en-GB" sz="2800" dirty="0">
                <a:solidFill>
                  <a:srgbClr val="C00000"/>
                </a:solidFill>
              </a:rPr>
              <a:t>Visa liberalisation </a:t>
            </a:r>
            <a:r>
              <a:rPr lang="en-GB" sz="2800" dirty="0"/>
              <a:t>among Schengen states for Turkey by the end of June 2016</a:t>
            </a:r>
          </a:p>
          <a:p>
            <a:pPr>
              <a:lnSpc>
                <a:spcPct val="150000"/>
              </a:lnSpc>
              <a:spcBef>
                <a:spcPts val="0"/>
              </a:spcBef>
              <a:buFont typeface="Arial" panose="020B0604020202020204" pitchFamily="34" charset="0"/>
              <a:buChar char="•"/>
            </a:pPr>
            <a:r>
              <a:rPr lang="en-GB" sz="2800" dirty="0">
                <a:solidFill>
                  <a:srgbClr val="C00000"/>
                </a:solidFill>
              </a:rPr>
              <a:t>Opening Chapter 33 </a:t>
            </a:r>
            <a:r>
              <a:rPr lang="en-GB" sz="2800" dirty="0"/>
              <a:t>in the accession negotiations</a:t>
            </a:r>
          </a:p>
          <a:p>
            <a:pPr>
              <a:lnSpc>
                <a:spcPct val="150000"/>
              </a:lnSpc>
              <a:buFont typeface="Arial" panose="020B0604020202020204" pitchFamily="34" charset="0"/>
              <a:buChar char="•"/>
            </a:pPr>
            <a:r>
              <a:rPr lang="en-GB" sz="2800" dirty="0">
                <a:solidFill>
                  <a:srgbClr val="C00000"/>
                </a:solidFill>
              </a:rPr>
              <a:t>3 + 3 billion Euros</a:t>
            </a:r>
            <a:r>
              <a:rPr lang="en-GB" sz="2800" dirty="0"/>
              <a:t> for the Facility for Refugees in Turkey</a:t>
            </a:r>
          </a:p>
        </p:txBody>
      </p:sp>
      <p:sp>
        <p:nvSpPr>
          <p:cNvPr id="4" name="Date Placeholder 3"/>
          <p:cNvSpPr>
            <a:spLocks noGrp="1"/>
          </p:cNvSpPr>
          <p:nvPr>
            <p:ph type="dt" sz="half" idx="4294967295"/>
          </p:nvPr>
        </p:nvSpPr>
        <p:spPr>
          <a:xfrm>
            <a:off x="7668344" y="6659893"/>
            <a:ext cx="1475656" cy="188640"/>
          </a:xfrm>
          <a:prstGeom prst="rect">
            <a:avLst/>
          </a:prstGeom>
        </p:spPr>
        <p:txBody>
          <a:bodyPr/>
          <a:lstStyle/>
          <a:p>
            <a:pPr>
              <a:defRPr/>
            </a:pPr>
            <a:r>
              <a:rPr lang="hu-HU">
                <a:solidFill>
                  <a:prstClr val="white"/>
                </a:solidFill>
              </a:rPr>
              <a:t>Presentation by Boldizsár Nagy</a:t>
            </a:r>
            <a:endParaRPr lang="en-GB" dirty="0">
              <a:solidFill>
                <a:prstClr val="white"/>
              </a:solidFill>
            </a:endParaRPr>
          </a:p>
        </p:txBody>
      </p:sp>
    </p:spTree>
    <p:extLst>
      <p:ext uri="{BB962C8B-B14F-4D97-AF65-F5344CB8AC3E}">
        <p14:creationId xmlns:p14="http://schemas.microsoft.com/office/powerpoint/2010/main" val="666122042"/>
      </p:ext>
    </p:extLst>
  </p:cSld>
  <p:clrMapOvr>
    <a:masterClrMapping/>
  </p:clrMapOvr>
  <p:transition>
    <p:pull dir="rd"/>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936104"/>
          </a:xfrm>
        </p:spPr>
        <p:txBody>
          <a:bodyPr/>
          <a:lstStyle/>
          <a:p>
            <a:r>
              <a:rPr lang="en-GB" dirty="0"/>
              <a:t>The new partnership Framework</a:t>
            </a:r>
            <a:br>
              <a:rPr lang="en-GB" dirty="0"/>
            </a:br>
            <a:r>
              <a:rPr lang="en-GB" dirty="0"/>
              <a:t>COM(2016) 385 final 7 june 2016</a:t>
            </a:r>
          </a:p>
        </p:txBody>
      </p:sp>
      <p:sp>
        <p:nvSpPr>
          <p:cNvPr id="3" name="Content Placeholder 2"/>
          <p:cNvSpPr>
            <a:spLocks noGrp="1"/>
          </p:cNvSpPr>
          <p:nvPr>
            <p:ph idx="1"/>
          </p:nvPr>
        </p:nvSpPr>
        <p:spPr>
          <a:xfrm>
            <a:off x="457200" y="1340768"/>
            <a:ext cx="8229600" cy="5017190"/>
          </a:xfrm>
        </p:spPr>
        <p:txBody>
          <a:bodyPr>
            <a:normAutofit/>
          </a:bodyPr>
          <a:lstStyle/>
          <a:p>
            <a:r>
              <a:rPr lang="en-GB" dirty="0">
                <a:solidFill>
                  <a:srgbClr val="C00000"/>
                </a:solidFill>
              </a:rPr>
              <a:t>The short term objectives:</a:t>
            </a:r>
          </a:p>
          <a:p>
            <a:pPr>
              <a:buFont typeface="Arial" panose="020B0604020202020204" pitchFamily="34" charset="0"/>
              <a:buChar char="•"/>
            </a:pPr>
            <a:r>
              <a:rPr lang="en-GB" dirty="0"/>
              <a:t>save lives at sea;</a:t>
            </a:r>
          </a:p>
          <a:p>
            <a:pPr>
              <a:buFont typeface="Arial" panose="020B0604020202020204" pitchFamily="34" charset="0"/>
              <a:buChar char="•"/>
            </a:pPr>
            <a:r>
              <a:rPr lang="en-GB" dirty="0"/>
              <a:t> increase the rate of returns to countries of origin</a:t>
            </a:r>
          </a:p>
          <a:p>
            <a:pPr>
              <a:buFont typeface="Arial" panose="020B0604020202020204" pitchFamily="34" charset="0"/>
              <a:buChar char="•"/>
            </a:pPr>
            <a:r>
              <a:rPr lang="en-GB" dirty="0"/>
              <a:t> avoid embarking on dangerous journeys to reach Europe.</a:t>
            </a:r>
          </a:p>
          <a:p>
            <a:r>
              <a:rPr lang="en-GB" dirty="0"/>
              <a:t>-</a:t>
            </a:r>
          </a:p>
          <a:p>
            <a:r>
              <a:rPr lang="en-GB" dirty="0">
                <a:solidFill>
                  <a:srgbClr val="C00000"/>
                </a:solidFill>
              </a:rPr>
              <a:t>Long term objectives </a:t>
            </a:r>
          </a:p>
          <a:p>
            <a:pPr>
              <a:buFont typeface="Arial" panose="020B0604020202020204" pitchFamily="34" charset="0"/>
              <a:buChar char="•"/>
            </a:pPr>
            <a:r>
              <a:rPr lang="en-GB" dirty="0"/>
              <a:t>Address the root causes of irregular migration and forced displacement </a:t>
            </a:r>
          </a:p>
          <a:p>
            <a:pPr>
              <a:buFont typeface="Arial" panose="020B0604020202020204" pitchFamily="34" charset="0"/>
              <a:buChar char="•"/>
            </a:pPr>
            <a:r>
              <a:rPr lang="en-GB" dirty="0"/>
              <a:t>Provide reinforced EU support to third countries for capacity building and by advancing their political, social and economic situation.</a:t>
            </a:r>
          </a:p>
        </p:txBody>
      </p:sp>
    </p:spTree>
    <p:extLst>
      <p:ext uri="{BB962C8B-B14F-4D97-AF65-F5344CB8AC3E}">
        <p14:creationId xmlns:p14="http://schemas.microsoft.com/office/powerpoint/2010/main" val="953783177"/>
      </p:ext>
    </p:extLst>
  </p:cSld>
  <p:clrMapOvr>
    <a:masterClrMapping/>
  </p:clrMapOvr>
  <p:transition>
    <p:pull dir="rd"/>
  </p:transition>
</p:sld>
</file>

<file path=ppt/theme/theme1.xml><?xml version="1.0" encoding="utf-8"?>
<a:theme xmlns:a="http://schemas.openxmlformats.org/drawingml/2006/main" name="Office-téma">
  <a:themeElements>
    <a:clrScheme name="Szürkeárnyalato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ree movement 20150807" id="{C09DA99C-2C81-46C2-8AE5-C1C4AAD17B84}" vid="{31780DA4-798C-4DD0-8D24-5931E2192B03}"/>
    </a:ext>
  </a:extLst>
</a:theme>
</file>

<file path=ppt/theme/theme2.xml><?xml version="1.0" encoding="utf-8"?>
<a:theme xmlns:a="http://schemas.openxmlformats.org/drawingml/2006/main" name="Boldi ppt tema">
  <a:themeElements>
    <a:clrScheme name="Metró">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808080"/>
        </a:dk1>
        <a:lt1>
          <a:srgbClr val="FFCC66"/>
        </a:lt1>
        <a:dk2>
          <a:srgbClr val="971601"/>
        </a:dk2>
        <a:lt2>
          <a:srgbClr val="FFFFCC"/>
        </a:lt2>
        <a:accent1>
          <a:srgbClr val="00CC99"/>
        </a:accent1>
        <a:accent2>
          <a:srgbClr val="993366"/>
        </a:accent2>
        <a:accent3>
          <a:srgbClr val="C9ABAA"/>
        </a:accent3>
        <a:accent4>
          <a:srgbClr val="DAAE56"/>
        </a:accent4>
        <a:accent5>
          <a:srgbClr val="AAE2CA"/>
        </a:accent5>
        <a:accent6>
          <a:srgbClr val="8A2D5C"/>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oldi uj 200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15653</TotalTime>
  <Words>10779</Words>
  <Application>Microsoft Office PowerPoint</Application>
  <PresentationFormat>On-screen Show (4:3)</PresentationFormat>
  <Paragraphs>1326</Paragraphs>
  <Slides>102</Slides>
  <Notes>78</Notes>
  <HiddenSlides>0</HiddenSlides>
  <MMClips>0</MMClips>
  <ScaleCrop>false</ScaleCrop>
  <HeadingPairs>
    <vt:vector size="8" baseType="variant">
      <vt:variant>
        <vt:lpstr>Fonts Used</vt:lpstr>
      </vt:variant>
      <vt:variant>
        <vt:i4>8</vt:i4>
      </vt:variant>
      <vt:variant>
        <vt:lpstr>Theme</vt:lpstr>
      </vt:variant>
      <vt:variant>
        <vt:i4>3</vt:i4>
      </vt:variant>
      <vt:variant>
        <vt:lpstr>Embedded OLE Servers</vt:lpstr>
      </vt:variant>
      <vt:variant>
        <vt:i4>2</vt:i4>
      </vt:variant>
      <vt:variant>
        <vt:lpstr>Slide Titles</vt:lpstr>
      </vt:variant>
      <vt:variant>
        <vt:i4>102</vt:i4>
      </vt:variant>
    </vt:vector>
  </HeadingPairs>
  <TitlesOfParts>
    <vt:vector size="115" baseType="lpstr">
      <vt:lpstr>Arial</vt:lpstr>
      <vt:lpstr>Calibri</vt:lpstr>
      <vt:lpstr>Calibri Light</vt:lpstr>
      <vt:lpstr>Georgia</vt:lpstr>
      <vt:lpstr>Proxima Nova</vt:lpstr>
      <vt:lpstr>Times New Roman</vt:lpstr>
      <vt:lpstr>Verdana</vt:lpstr>
      <vt:lpstr>Wingdings</vt:lpstr>
      <vt:lpstr>Office-téma</vt:lpstr>
      <vt:lpstr>Boldi ppt tema</vt:lpstr>
      <vt:lpstr>Boldi uj 2009</vt:lpstr>
      <vt:lpstr>Document</vt:lpstr>
      <vt:lpstr>Slide</vt:lpstr>
      <vt:lpstr>STATES, INSTITUTIONS, MOBILITY THE EU AND THE THIRD COUNTRY NATIONALS</vt:lpstr>
      <vt:lpstr>The scheme of the talk</vt:lpstr>
      <vt:lpstr>How many?  Basic statistics</vt:lpstr>
      <vt:lpstr>Basic Statistics</vt:lpstr>
      <vt:lpstr>Non-EU and EU  citizens in EU 28</vt:lpstr>
      <vt:lpstr>Foreign born population in the EU 28</vt:lpstr>
      <vt:lpstr>Foreign born population in the EU </vt:lpstr>
      <vt:lpstr>Longer than 3 months first   residence permits issued to third country nationals </vt:lpstr>
      <vt:lpstr>FROM JUSTICE AND HOME AFFAIRS TO AN AREA OF FREEDOM, SECURITY AND JUSTICE</vt:lpstr>
      <vt:lpstr>The area of freedom, security and justice  The metamorphosis of concepts</vt:lpstr>
      <vt:lpstr>The area of freedom, security and justice</vt:lpstr>
      <vt:lpstr>The rationale behind developing an EU acquis:  Schengen</vt:lpstr>
      <vt:lpstr>SCHENGEN</vt:lpstr>
      <vt:lpstr>Schengen</vt:lpstr>
      <vt:lpstr>Schengen</vt:lpstr>
      <vt:lpstr>Schengen: area with no internal borders</vt:lpstr>
      <vt:lpstr>MIGRATION    AN OVERVIEW OF THE SITES, LEVELS AND TYPES OF EU RESPONSES </vt:lpstr>
      <vt:lpstr>Phases/sites of migration</vt:lpstr>
      <vt:lpstr>Dimensions of the analysis – main elements of the migration acquis</vt:lpstr>
      <vt:lpstr>Dimensions of the analysis – overview of the junctures)</vt:lpstr>
      <vt:lpstr>Visas,  borders, border guards,  schengen entry,  restoration of internal border controls</vt:lpstr>
      <vt:lpstr>External Borders</vt:lpstr>
      <vt:lpstr>Visa policy</vt:lpstr>
      <vt:lpstr>Border management  - Schengen Borders Code</vt:lpstr>
      <vt:lpstr>Border mamnegment - EBCG</vt:lpstr>
      <vt:lpstr>The cost of „non-Schengen”</vt:lpstr>
      <vt:lpstr>National?</vt:lpstr>
      <vt:lpstr>Freedoms within the EU The preferred group</vt:lpstr>
      <vt:lpstr>Migration within the EU („Mobility”)</vt:lpstr>
      <vt:lpstr>Third country nationals,  regular (im)migration </vt:lpstr>
      <vt:lpstr>Third country nationals – regular migration into the EU</vt:lpstr>
      <vt:lpstr>Teh pendulum: wanted – unwanted - managed</vt:lpstr>
      <vt:lpstr>Avenues of regular migration into the EU</vt:lpstr>
      <vt:lpstr>family</vt:lpstr>
      <vt:lpstr>Summarising the basic rights</vt:lpstr>
      <vt:lpstr>Third country nationals,  without the right to stay „Illegal migration” </vt:lpstr>
      <vt:lpstr>The overall approach to entry and stay without permit</vt:lpstr>
      <vt:lpstr>The Return directive</vt:lpstr>
      <vt:lpstr>Return directive, 2008</vt:lpstr>
      <vt:lpstr>Employers’ sanction</vt:lpstr>
      <vt:lpstr>Employers’ sanctions</vt:lpstr>
      <vt:lpstr>Victims of trafficiking</vt:lpstr>
      <vt:lpstr>International protection  (aylum seeekers, refugees, beneficiaries of subsidiary protection, asylum, solidarity within the Eu, cooperation with third states)</vt:lpstr>
      <vt:lpstr>Global figures, end of 2017, UNHCR data</vt:lpstr>
      <vt:lpstr>Syria! May, 2018</vt:lpstr>
      <vt:lpstr>PowerPoint Presentation</vt:lpstr>
      <vt:lpstr>Countries of origin  2016-2017 in the EU</vt:lpstr>
      <vt:lpstr>DEFINITIONS</vt:lpstr>
      <vt:lpstr>European Union: subregional law</vt:lpstr>
      <vt:lpstr>Definitions</vt:lpstr>
      <vt:lpstr>Definitions</vt:lpstr>
      <vt:lpstr>Definition</vt:lpstr>
      <vt:lpstr>Definition</vt:lpstr>
      <vt:lpstr>Definitions – EU</vt:lpstr>
      <vt:lpstr>Asylum acquis</vt:lpstr>
      <vt:lpstr>The asylum process model as in 2018</vt:lpstr>
      <vt:lpstr>Three levels of regulation</vt:lpstr>
      <vt:lpstr>Key questions</vt:lpstr>
      <vt:lpstr>1. WHO SHOULD DECIDE WHETHER THE PERSON IS A REFUGEE? WHICH IS THE RESPONSIBLE  STATE FOR THE ASYLUM PROCEDURE?  = THE DUBLIN SYSTEM</vt:lpstr>
      <vt:lpstr>PURPOSE AND PHILOSOPHY OF DUBLIN</vt:lpstr>
      <vt:lpstr>The philosophy of Dublin:  under what conditions is taking charge by another state –without investigation of the merits in the first state fair</vt:lpstr>
      <vt:lpstr>Regulation 604/2013/EU (Dublin III) criteria 8 – 15. §  (simplified)</vt:lpstr>
      <vt:lpstr>Burden shifting</vt:lpstr>
      <vt:lpstr>Dublin</vt:lpstr>
      <vt:lpstr>The  lesson  taught by Greece’s non-performance  Article 3 (2)</vt:lpstr>
      <vt:lpstr>2. CAN THE ASLYUM SEEKER BE RETURNED TO A NON EU MEMBER STATE (INSTEAD OF APPLYING DUBLIN) = SAFE THIRD COUNTRY </vt:lpstr>
      <vt:lpstr>The notion of the safe third country (§ 38 PD)</vt:lpstr>
      <vt:lpstr>The notion of the safe third country</vt:lpstr>
      <vt:lpstr>3. WHAT TO DO IF THE REFUGEE FOUND PROTECTION IN A NON-EU COUNTRY (E.G. TURKEY, LEBANON, JORDAN), BUT AFTER SOME TIME MOVES ON = FIRST COUNTRY OF ASYLUM, „SECONDARY MOVEMENT”</vt:lpstr>
      <vt:lpstr> First Country of asylum</vt:lpstr>
      <vt:lpstr>4. DOES THE REFUGEE HAVE A CHOICE AS TO THE COUNTRY OF ASYLUM?  (SEE ALSO ANSWERS TO QUESTIONS  2 AND 3)</vt:lpstr>
      <vt:lpstr>The choice of the refugee</vt:lpstr>
      <vt:lpstr>5. CAN STATES CLOSE THEIR BORDERS, CLAIMING „TOO MANY CAME, THE COUNTRY IS FULL” = NON-REFOULEMENT</vt:lpstr>
      <vt:lpstr>Non - refoulement</vt:lpstr>
      <vt:lpstr>6. WHY IS THE TEMPORARY PROTECTION DIRECTIVE NOT APPLIED?</vt:lpstr>
      <vt:lpstr>Temporary Protection Directive</vt:lpstr>
      <vt:lpstr>Temporary Protection Directive</vt:lpstr>
      <vt:lpstr>7. ARE THERE PERSONS, WHO CAN BE EXCLUDED („TERRORISTS”)? = EXCLUSION GROUNDS AND PROCEDURE  </vt:lpstr>
      <vt:lpstr>Exclusion of terrorists</vt:lpstr>
      <vt:lpstr>8. WHAT SOLIDARITY IS CONCEIVABLE AMONG EU MEMBER STATES? = AMIF,EASO, RELOCATION, HOTSPOTS,   the  2018 June European Council proposal</vt:lpstr>
      <vt:lpstr>EASO, AMIF</vt:lpstr>
      <vt:lpstr>Responsibility and burden sharing - Concepts</vt:lpstr>
      <vt:lpstr>Possible criteria of responsibility sharing/solidarity</vt:lpstr>
      <vt:lpstr>Possible criteria of responsibility sharing/solidarity</vt:lpstr>
      <vt:lpstr>Actual relocation decisions</vt:lpstr>
      <vt:lpstr>How many – the key behind the compulsory relocation decision</vt:lpstr>
      <vt:lpstr>Relocation – outcome   Member States' Support to Emergency Relocation Mechanism  (As of  31 May 2018)  </vt:lpstr>
      <vt:lpstr>Hotspots</vt:lpstr>
      <vt:lpstr>European Council Conclusions 25 June 2018</vt:lpstr>
      <vt:lpstr>European Council Conclusions 25 June 2018</vt:lpstr>
      <vt:lpstr>9. What solidarity with those state who  host  or are transit countries for most refugees? Or: externalisation?!   (Statement with Turkey, Resettlement, EU Trust Fund for Syria, Emergency Trust Fund for Africa) </vt:lpstr>
      <vt:lpstr>Traditional multilateral and Bilateral  cooperation forms in migration management and control</vt:lpstr>
      <vt:lpstr>RESETTLEMENT FROM THIRD STATES</vt:lpstr>
      <vt:lpstr>Actual resettlement and the plans</vt:lpstr>
      <vt:lpstr>Financial assistance</vt:lpstr>
      <vt:lpstr>EU Regional Trust Fund in Response to the Syrian Crisis</vt:lpstr>
      <vt:lpstr>The EU-Turkey „statement” – the deal of 18 March 2016</vt:lpstr>
      <vt:lpstr>The EU-Turkey „statement”  –  the deal of 18 March 2016</vt:lpstr>
      <vt:lpstr>The new partnership Framework COM(2016) 385 final 7 june 2016</vt:lpstr>
      <vt:lpstr>Council Conclusions 25 June 2018</vt:lpstr>
      <vt:lpstr>Council Conclusions 25 June 2018</vt:lpstr>
      <vt:lpstr>THANKS!</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dia</dc:title>
  <dc:creator>Boldi</dc:creator>
  <cp:lastModifiedBy>Boldizsár</cp:lastModifiedBy>
  <cp:revision>594</cp:revision>
  <dcterms:created xsi:type="dcterms:W3CDTF">2008-11-01T20:58:23Z</dcterms:created>
  <dcterms:modified xsi:type="dcterms:W3CDTF">2018-07-05T17:04:13Z</dcterms:modified>
</cp:coreProperties>
</file>