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bookmarkIdSeed="2">
  <p:sldMasterIdLst>
    <p:sldMasterId id="2147483664" r:id="rId1"/>
    <p:sldMasterId id="2147483683" r:id="rId2"/>
  </p:sldMasterIdLst>
  <p:notesMasterIdLst>
    <p:notesMasterId r:id="rId35"/>
  </p:notesMasterIdLst>
  <p:handoutMasterIdLst>
    <p:handoutMasterId r:id="rId36"/>
  </p:handoutMasterIdLst>
  <p:sldIdLst>
    <p:sldId id="302" r:id="rId3"/>
    <p:sldId id="396" r:id="rId4"/>
    <p:sldId id="397" r:id="rId5"/>
    <p:sldId id="362" r:id="rId6"/>
    <p:sldId id="363" r:id="rId7"/>
    <p:sldId id="365" r:id="rId8"/>
    <p:sldId id="366" r:id="rId9"/>
    <p:sldId id="367" r:id="rId10"/>
    <p:sldId id="368" r:id="rId11"/>
    <p:sldId id="404" r:id="rId12"/>
    <p:sldId id="406" r:id="rId13"/>
    <p:sldId id="405" r:id="rId14"/>
    <p:sldId id="371" r:id="rId15"/>
    <p:sldId id="370" r:id="rId16"/>
    <p:sldId id="372" r:id="rId17"/>
    <p:sldId id="395" r:id="rId18"/>
    <p:sldId id="373" r:id="rId19"/>
    <p:sldId id="401" r:id="rId20"/>
    <p:sldId id="402" r:id="rId21"/>
    <p:sldId id="403" r:id="rId22"/>
    <p:sldId id="379" r:id="rId23"/>
    <p:sldId id="380" r:id="rId24"/>
    <p:sldId id="394" r:id="rId25"/>
    <p:sldId id="382" r:id="rId26"/>
    <p:sldId id="398" r:id="rId27"/>
    <p:sldId id="399" r:id="rId28"/>
    <p:sldId id="400" r:id="rId29"/>
    <p:sldId id="383" r:id="rId30"/>
    <p:sldId id="384" r:id="rId31"/>
    <p:sldId id="407" r:id="rId32"/>
    <p:sldId id="408" r:id="rId33"/>
    <p:sldId id="361" r:id="rId34"/>
  </p:sldIdLst>
  <p:sldSz cx="9144000" cy="6858000" type="screen4x3"/>
  <p:notesSz cx="6864350" cy="9996488"/>
  <p:defaultTextStyle>
    <a:defPPr>
      <a:defRPr lang="hu-HU"/>
    </a:defPPr>
    <a:lvl1pPr algn="l" rtl="0" fontAlgn="base">
      <a:spcBef>
        <a:spcPct val="0"/>
      </a:spcBef>
      <a:spcAft>
        <a:spcPct val="0"/>
      </a:spcAft>
      <a:defRPr sz="1400" b="1" kern="1200">
        <a:solidFill>
          <a:srgbClr val="3B1B11"/>
        </a:solidFill>
        <a:latin typeface="Georgia" pitchFamily="18" charset="0"/>
        <a:ea typeface="+mn-ea"/>
        <a:cs typeface="Arial" charset="0"/>
      </a:defRPr>
    </a:lvl1pPr>
    <a:lvl2pPr marL="457200" algn="l" rtl="0" fontAlgn="base">
      <a:spcBef>
        <a:spcPct val="0"/>
      </a:spcBef>
      <a:spcAft>
        <a:spcPct val="0"/>
      </a:spcAft>
      <a:defRPr sz="1400" b="1" kern="1200">
        <a:solidFill>
          <a:srgbClr val="3B1B11"/>
        </a:solidFill>
        <a:latin typeface="Georgia" pitchFamily="18" charset="0"/>
        <a:ea typeface="+mn-ea"/>
        <a:cs typeface="Arial" charset="0"/>
      </a:defRPr>
    </a:lvl2pPr>
    <a:lvl3pPr marL="914400" algn="l" rtl="0" fontAlgn="base">
      <a:spcBef>
        <a:spcPct val="0"/>
      </a:spcBef>
      <a:spcAft>
        <a:spcPct val="0"/>
      </a:spcAft>
      <a:defRPr sz="1400" b="1" kern="1200">
        <a:solidFill>
          <a:srgbClr val="3B1B11"/>
        </a:solidFill>
        <a:latin typeface="Georgia" pitchFamily="18" charset="0"/>
        <a:ea typeface="+mn-ea"/>
        <a:cs typeface="Arial" charset="0"/>
      </a:defRPr>
    </a:lvl3pPr>
    <a:lvl4pPr marL="1371600" algn="l" rtl="0" fontAlgn="base">
      <a:spcBef>
        <a:spcPct val="0"/>
      </a:spcBef>
      <a:spcAft>
        <a:spcPct val="0"/>
      </a:spcAft>
      <a:defRPr sz="1400" b="1" kern="1200">
        <a:solidFill>
          <a:srgbClr val="3B1B11"/>
        </a:solidFill>
        <a:latin typeface="Georgia" pitchFamily="18" charset="0"/>
        <a:ea typeface="+mn-ea"/>
        <a:cs typeface="Arial" charset="0"/>
      </a:defRPr>
    </a:lvl4pPr>
    <a:lvl5pPr marL="1828800" algn="l" rtl="0" fontAlgn="base">
      <a:spcBef>
        <a:spcPct val="0"/>
      </a:spcBef>
      <a:spcAft>
        <a:spcPct val="0"/>
      </a:spcAft>
      <a:defRPr sz="1400" b="1" kern="1200">
        <a:solidFill>
          <a:srgbClr val="3B1B11"/>
        </a:solidFill>
        <a:latin typeface="Georgia" pitchFamily="18" charset="0"/>
        <a:ea typeface="+mn-ea"/>
        <a:cs typeface="Arial" charset="0"/>
      </a:defRPr>
    </a:lvl5pPr>
    <a:lvl6pPr marL="2286000" algn="l" defTabSz="914400" rtl="0" eaLnBrk="1" latinLnBrk="0" hangingPunct="1">
      <a:defRPr sz="1400" b="1" kern="1200">
        <a:solidFill>
          <a:srgbClr val="3B1B11"/>
        </a:solidFill>
        <a:latin typeface="Georgia" pitchFamily="18" charset="0"/>
        <a:ea typeface="+mn-ea"/>
        <a:cs typeface="Arial" charset="0"/>
      </a:defRPr>
    </a:lvl6pPr>
    <a:lvl7pPr marL="2743200" algn="l" defTabSz="914400" rtl="0" eaLnBrk="1" latinLnBrk="0" hangingPunct="1">
      <a:defRPr sz="1400" b="1" kern="1200">
        <a:solidFill>
          <a:srgbClr val="3B1B11"/>
        </a:solidFill>
        <a:latin typeface="Georgia" pitchFamily="18" charset="0"/>
        <a:ea typeface="+mn-ea"/>
        <a:cs typeface="Arial" charset="0"/>
      </a:defRPr>
    </a:lvl7pPr>
    <a:lvl8pPr marL="3200400" algn="l" defTabSz="914400" rtl="0" eaLnBrk="1" latinLnBrk="0" hangingPunct="1">
      <a:defRPr sz="1400" b="1" kern="1200">
        <a:solidFill>
          <a:srgbClr val="3B1B11"/>
        </a:solidFill>
        <a:latin typeface="Georgia" pitchFamily="18" charset="0"/>
        <a:ea typeface="+mn-ea"/>
        <a:cs typeface="Arial" charset="0"/>
      </a:defRPr>
    </a:lvl8pPr>
    <a:lvl9pPr marL="3657600" algn="l" defTabSz="914400" rtl="0" eaLnBrk="1" latinLnBrk="0" hangingPunct="1">
      <a:defRPr sz="1400" b="1" kern="1200">
        <a:solidFill>
          <a:srgbClr val="3B1B11"/>
        </a:solidFill>
        <a:latin typeface="Georgia" pitchFamily="18"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49" userDrawn="1">
          <p15:clr>
            <a:srgbClr val="A4A3A4"/>
          </p15:clr>
        </p15:guide>
        <p15:guide id="2" pos="216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40000"/>
    <a:srgbClr val="000000"/>
    <a:srgbClr val="FFCC66"/>
    <a:srgbClr val="3B1B1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940675A-B579-460E-94D1-54222C63F5DA}" styleName="Nincs stílus, csak rács">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5758FB7-9AC5-4552-8A53-C91805E547FA}" styleName="Téma alapján készült stílus 1 – 5. jelölőszín">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4488" autoAdjust="0"/>
    <p:restoredTop sz="86410" autoAdjust="0"/>
  </p:normalViewPr>
  <p:slideViewPr>
    <p:cSldViewPr>
      <p:cViewPr varScale="1">
        <p:scale>
          <a:sx n="50" d="100"/>
          <a:sy n="50" d="100"/>
        </p:scale>
        <p:origin x="170" y="22"/>
      </p:cViewPr>
      <p:guideLst>
        <p:guide orient="horz" pos="2160"/>
        <p:guide pos="2880"/>
      </p:guideLst>
    </p:cSldViewPr>
  </p:slideViewPr>
  <p:outlineViewPr>
    <p:cViewPr>
      <p:scale>
        <a:sx n="33" d="100"/>
        <a:sy n="33" d="100"/>
      </p:scale>
      <p:origin x="0" y="-45540"/>
    </p:cViewPr>
  </p:outlineViewPr>
  <p:notesTextViewPr>
    <p:cViewPr>
      <p:scale>
        <a:sx n="100" d="100"/>
        <a:sy n="100" d="100"/>
      </p:scale>
      <p:origin x="0" y="0"/>
    </p:cViewPr>
  </p:notesTextViewPr>
  <p:sorterViewPr>
    <p:cViewPr>
      <p:scale>
        <a:sx n="75" d="100"/>
        <a:sy n="75" d="100"/>
      </p:scale>
      <p:origin x="0" y="0"/>
    </p:cViewPr>
  </p:sorterViewPr>
  <p:notesViewPr>
    <p:cSldViewPr>
      <p:cViewPr varScale="1">
        <p:scale>
          <a:sx n="40" d="100"/>
          <a:sy n="40" d="100"/>
        </p:scale>
        <p:origin x="2030" y="34"/>
      </p:cViewPr>
      <p:guideLst>
        <p:guide orient="horz" pos="3149"/>
        <p:guide pos="216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7666D3F-FF90-4B5A-952D-42F1EA0F9110}" type="doc">
      <dgm:prSet loTypeId="urn:microsoft.com/office/officeart/2005/8/layout/hProcess7" loCatId="list" qsTypeId="urn:microsoft.com/office/officeart/2005/8/quickstyle/simple1" qsCatId="simple" csTypeId="urn:microsoft.com/office/officeart/2005/8/colors/accent1_2" csCatId="accent1" phldr="1"/>
      <dgm:spPr/>
      <dgm:t>
        <a:bodyPr/>
        <a:lstStyle/>
        <a:p>
          <a:endParaRPr lang="en-US"/>
        </a:p>
      </dgm:t>
    </dgm:pt>
    <dgm:pt modelId="{5FAF2E17-A1C3-4392-8779-BCB552E4E430}">
      <dgm:prSet phldrT="[Text]"/>
      <dgm:spPr>
        <a:solidFill>
          <a:schemeClr val="bg2"/>
        </a:solidFill>
      </dgm:spPr>
      <dgm:t>
        <a:bodyPr/>
        <a:lstStyle/>
        <a:p>
          <a:r>
            <a:rPr lang="en-US" dirty="0" smtClean="0"/>
            <a:t>Visa requirement</a:t>
          </a:r>
          <a:endParaRPr lang="en-US" dirty="0"/>
        </a:p>
      </dgm:t>
    </dgm:pt>
    <dgm:pt modelId="{12BEE0CB-12D0-4C05-A6F8-37AFC565A7F1}" type="parTrans" cxnId="{037FE7D4-5B60-42FF-BD02-B23ACC0E6293}">
      <dgm:prSet/>
      <dgm:spPr/>
      <dgm:t>
        <a:bodyPr/>
        <a:lstStyle/>
        <a:p>
          <a:endParaRPr lang="en-US"/>
        </a:p>
      </dgm:t>
    </dgm:pt>
    <dgm:pt modelId="{F6707A4B-F3A0-4E40-841E-AF5F11654617}" type="sibTrans" cxnId="{037FE7D4-5B60-42FF-BD02-B23ACC0E6293}">
      <dgm:prSet/>
      <dgm:spPr/>
      <dgm:t>
        <a:bodyPr/>
        <a:lstStyle/>
        <a:p>
          <a:endParaRPr lang="en-US"/>
        </a:p>
      </dgm:t>
    </dgm:pt>
    <dgm:pt modelId="{9DA36539-769D-4CF3-851E-0CE6052C1145}">
      <dgm:prSet phldrT="[Text]" custT="1"/>
      <dgm:spPr/>
      <dgm:t>
        <a:bodyPr/>
        <a:lstStyle/>
        <a:p>
          <a:r>
            <a:rPr lang="en-GB" altLang="en-US" sz="2400" b="0" dirty="0" smtClean="0">
              <a:ea typeface="ＭＳ Ｐゴシック" panose="020B0600070205080204" pitchFamily="34" charset="-128"/>
            </a:rPr>
            <a:t>List of third countries subject to visa (Regulation 539/2001</a:t>
          </a:r>
        </a:p>
        <a:p>
          <a:r>
            <a:rPr lang="en-GB" altLang="en-US" sz="1800" dirty="0" smtClean="0">
              <a:ea typeface="ＭＳ Ｐゴシック" panose="020B0600070205080204" pitchFamily="34" charset="-128"/>
            </a:rPr>
            <a:t>Visa Reciprocity  Mechanism</a:t>
          </a:r>
        </a:p>
        <a:p>
          <a:r>
            <a:rPr lang="en-GB" sz="1800" dirty="0" smtClean="0">
              <a:ea typeface="ＭＳ Ｐゴシック" panose="020B0600070205080204" pitchFamily="34" charset="-128"/>
            </a:rPr>
            <a:t>Visa Facilitation Agreements</a:t>
          </a:r>
          <a:endParaRPr lang="en-US" sz="1800" dirty="0"/>
        </a:p>
      </dgm:t>
    </dgm:pt>
    <dgm:pt modelId="{3D98B950-097B-4BE2-8FCD-8307428185FA}" type="parTrans" cxnId="{8A0F1AB2-C72E-4D07-8F5D-011BE6C96FC6}">
      <dgm:prSet/>
      <dgm:spPr/>
      <dgm:t>
        <a:bodyPr/>
        <a:lstStyle/>
        <a:p>
          <a:endParaRPr lang="en-US"/>
        </a:p>
      </dgm:t>
    </dgm:pt>
    <dgm:pt modelId="{30B53B46-29D9-4B49-AF63-84047B10A197}" type="sibTrans" cxnId="{8A0F1AB2-C72E-4D07-8F5D-011BE6C96FC6}">
      <dgm:prSet/>
      <dgm:spPr/>
      <dgm:t>
        <a:bodyPr/>
        <a:lstStyle/>
        <a:p>
          <a:endParaRPr lang="en-US"/>
        </a:p>
      </dgm:t>
    </dgm:pt>
    <dgm:pt modelId="{2055C74A-2402-483E-A333-73CD17601939}">
      <dgm:prSet phldrT="[Text]" custT="1"/>
      <dgm:spPr>
        <a:solidFill>
          <a:schemeClr val="tx2">
            <a:lumMod val="50000"/>
            <a:lumOff val="50000"/>
          </a:schemeClr>
        </a:solidFill>
      </dgm:spPr>
      <dgm:t>
        <a:bodyPr/>
        <a:lstStyle/>
        <a:p>
          <a:r>
            <a:rPr lang="en-US" sz="2600" baseline="0" dirty="0" smtClean="0">
              <a:solidFill>
                <a:schemeClr val="bg2"/>
              </a:solidFill>
            </a:rPr>
            <a:t>Procedure </a:t>
          </a:r>
          <a:endParaRPr lang="en-US" sz="2600" baseline="0" dirty="0">
            <a:solidFill>
              <a:schemeClr val="bg2"/>
            </a:solidFill>
          </a:endParaRPr>
        </a:p>
      </dgm:t>
    </dgm:pt>
    <dgm:pt modelId="{0F3ADE2F-A273-4886-AEBC-F05572E0C6E8}" type="parTrans" cxnId="{6B5472FE-9F84-42B2-886E-90CC7A193A6E}">
      <dgm:prSet/>
      <dgm:spPr/>
      <dgm:t>
        <a:bodyPr/>
        <a:lstStyle/>
        <a:p>
          <a:endParaRPr lang="en-US"/>
        </a:p>
      </dgm:t>
    </dgm:pt>
    <dgm:pt modelId="{6F9355D6-4662-4986-8A49-645D29DBF753}" type="sibTrans" cxnId="{6B5472FE-9F84-42B2-886E-90CC7A193A6E}">
      <dgm:prSet/>
      <dgm:spPr/>
      <dgm:t>
        <a:bodyPr/>
        <a:lstStyle/>
        <a:p>
          <a:endParaRPr lang="en-US"/>
        </a:p>
      </dgm:t>
    </dgm:pt>
    <dgm:pt modelId="{6339384A-6AD4-4126-ABFC-48D8579B596A}">
      <dgm:prSet phldrT="[Text]" custT="1"/>
      <dgm:spPr/>
      <dgm:t>
        <a:bodyPr/>
        <a:lstStyle/>
        <a:p>
          <a:r>
            <a:rPr lang="en-GB" altLang="en-US" sz="2400" b="0" dirty="0" smtClean="0">
              <a:solidFill>
                <a:schemeClr val="bg2"/>
              </a:solidFill>
              <a:ea typeface="ＭＳ Ｐゴシック" panose="020B0600070205080204" pitchFamily="34" charset="-128"/>
            </a:rPr>
            <a:t>Visa Code (Regulation No 810/2009)</a:t>
          </a:r>
        </a:p>
        <a:p>
          <a:r>
            <a:rPr lang="en-GB" sz="1800" b="0" dirty="0" smtClean="0">
              <a:solidFill>
                <a:schemeClr val="bg2"/>
              </a:solidFill>
              <a:ea typeface="ＭＳ Ｐゴシック" panose="020B0600070205080204" pitchFamily="34" charset="-128"/>
            </a:rPr>
            <a:t>consulates</a:t>
          </a:r>
        </a:p>
        <a:p>
          <a:r>
            <a:rPr lang="en-GB" sz="1800" b="0" dirty="0" smtClean="0">
              <a:solidFill>
                <a:schemeClr val="bg2"/>
              </a:solidFill>
              <a:ea typeface="ＭＳ Ｐゴシック" panose="020B0600070205080204" pitchFamily="34" charset="-128"/>
            </a:rPr>
            <a:t>documents required</a:t>
          </a:r>
        </a:p>
        <a:p>
          <a:r>
            <a:rPr lang="en-GB" sz="1800" b="0" dirty="0" smtClean="0">
              <a:solidFill>
                <a:schemeClr val="bg2"/>
              </a:solidFill>
              <a:ea typeface="ＭＳ Ｐゴシック" panose="020B0600070205080204" pitchFamily="34" charset="-128"/>
            </a:rPr>
            <a:t>processing visa applications</a:t>
          </a:r>
        </a:p>
        <a:p>
          <a:r>
            <a:rPr lang="en-US" sz="1800" dirty="0" smtClean="0">
              <a:solidFill>
                <a:schemeClr val="bg2"/>
              </a:solidFill>
            </a:rPr>
            <a:t>remedies</a:t>
          </a:r>
        </a:p>
        <a:p>
          <a:r>
            <a:rPr lang="en-US" sz="1800" dirty="0" smtClean="0">
              <a:solidFill>
                <a:schemeClr val="bg2"/>
              </a:solidFill>
            </a:rPr>
            <a:t>Visa Information System</a:t>
          </a:r>
          <a:endParaRPr lang="en-US" sz="1800" dirty="0">
            <a:solidFill>
              <a:schemeClr val="bg2"/>
            </a:solidFill>
          </a:endParaRPr>
        </a:p>
      </dgm:t>
    </dgm:pt>
    <dgm:pt modelId="{7363D34C-8C01-460E-B228-9F700AF005CB}" type="parTrans" cxnId="{F5FB72EB-47CE-4DDC-B8F4-D9243FF185CD}">
      <dgm:prSet/>
      <dgm:spPr/>
      <dgm:t>
        <a:bodyPr/>
        <a:lstStyle/>
        <a:p>
          <a:endParaRPr lang="en-US"/>
        </a:p>
      </dgm:t>
    </dgm:pt>
    <dgm:pt modelId="{9B59B79B-AC59-49C2-8E5D-123774DA0B05}" type="sibTrans" cxnId="{F5FB72EB-47CE-4DDC-B8F4-D9243FF185CD}">
      <dgm:prSet/>
      <dgm:spPr/>
      <dgm:t>
        <a:bodyPr/>
        <a:lstStyle/>
        <a:p>
          <a:endParaRPr lang="en-US"/>
        </a:p>
      </dgm:t>
    </dgm:pt>
    <dgm:pt modelId="{3B7FD1F5-9484-4B9A-BBE1-BAD90AE217A9}">
      <dgm:prSet phldrT="[Text]" custT="1"/>
      <dgm:spPr>
        <a:solidFill>
          <a:schemeClr val="bg1">
            <a:lumMod val="75000"/>
          </a:schemeClr>
        </a:solidFill>
      </dgm:spPr>
      <dgm:t>
        <a:bodyPr/>
        <a:lstStyle/>
        <a:p>
          <a:r>
            <a:rPr lang="en-US" sz="2600" dirty="0" smtClean="0"/>
            <a:t>Form of visas</a:t>
          </a:r>
          <a:endParaRPr lang="en-US" sz="2600" dirty="0"/>
        </a:p>
      </dgm:t>
    </dgm:pt>
    <dgm:pt modelId="{FEF6226D-79EF-48C5-9CCD-D0C9B4FBDE05}" type="parTrans" cxnId="{E43CB0FD-1179-47E0-9695-ADD0ED49AD68}">
      <dgm:prSet/>
      <dgm:spPr/>
      <dgm:t>
        <a:bodyPr/>
        <a:lstStyle/>
        <a:p>
          <a:endParaRPr lang="en-US"/>
        </a:p>
      </dgm:t>
    </dgm:pt>
    <dgm:pt modelId="{7A996E2E-BA1C-4570-A774-DC6115D65CC4}" type="sibTrans" cxnId="{E43CB0FD-1179-47E0-9695-ADD0ED49AD68}">
      <dgm:prSet/>
      <dgm:spPr/>
      <dgm:t>
        <a:bodyPr/>
        <a:lstStyle/>
        <a:p>
          <a:endParaRPr lang="en-US"/>
        </a:p>
      </dgm:t>
    </dgm:pt>
    <dgm:pt modelId="{71DF819D-AE2C-475B-9854-8B0EE4BE44F3}">
      <dgm:prSet phldrT="[Text]" custT="1"/>
      <dgm:spPr/>
      <dgm:t>
        <a:bodyPr/>
        <a:lstStyle/>
        <a:p>
          <a:r>
            <a:rPr lang="en-GB" altLang="en-US" sz="2400" b="0" dirty="0" smtClean="0">
              <a:ea typeface="ＭＳ Ｐゴシック" panose="020B0600070205080204" pitchFamily="34" charset="-128"/>
            </a:rPr>
            <a:t>Uniform format visas (Regulation 1683/1995)</a:t>
          </a:r>
        </a:p>
        <a:p>
          <a:r>
            <a:rPr lang="en-GB" altLang="en-US" sz="2000" b="0" dirty="0" smtClean="0">
              <a:ea typeface="ＭＳ Ｐゴシック" panose="020B0600070205080204" pitchFamily="34" charset="-128"/>
            </a:rPr>
            <a:t>short stay visa,</a:t>
          </a:r>
        </a:p>
        <a:p>
          <a:r>
            <a:rPr lang="en-GB" altLang="en-US" sz="2000" b="0" dirty="0" smtClean="0">
              <a:ea typeface="ＭＳ Ｐゴシック" panose="020B0600070205080204" pitchFamily="34" charset="-128"/>
            </a:rPr>
            <a:t>visas with limited territorial validity</a:t>
          </a:r>
        </a:p>
        <a:p>
          <a:r>
            <a:rPr lang="en-GB" altLang="en-US" sz="2000" b="0" dirty="0" smtClean="0">
              <a:ea typeface="ＭＳ Ｐゴシック" panose="020B0600070205080204" pitchFamily="34" charset="-128"/>
            </a:rPr>
            <a:t>airport transit visa </a:t>
          </a:r>
          <a:endParaRPr lang="en-US" sz="2000" dirty="0"/>
        </a:p>
      </dgm:t>
    </dgm:pt>
    <dgm:pt modelId="{A8DC70FB-9080-4B68-B9B1-9F84C7A6A4B3}" type="parTrans" cxnId="{BAD26B9F-C50A-4277-86C2-26522707C023}">
      <dgm:prSet/>
      <dgm:spPr/>
      <dgm:t>
        <a:bodyPr/>
        <a:lstStyle/>
        <a:p>
          <a:endParaRPr lang="en-US"/>
        </a:p>
      </dgm:t>
    </dgm:pt>
    <dgm:pt modelId="{281DD701-8409-4D79-997C-978940312880}" type="sibTrans" cxnId="{BAD26B9F-C50A-4277-86C2-26522707C023}">
      <dgm:prSet/>
      <dgm:spPr/>
      <dgm:t>
        <a:bodyPr/>
        <a:lstStyle/>
        <a:p>
          <a:endParaRPr lang="en-US"/>
        </a:p>
      </dgm:t>
    </dgm:pt>
    <dgm:pt modelId="{BA3D3834-5A8C-482A-841C-5B321812FDB9}" type="pres">
      <dgm:prSet presAssocID="{57666D3F-FF90-4B5A-952D-42F1EA0F9110}" presName="Name0" presStyleCnt="0">
        <dgm:presLayoutVars>
          <dgm:dir/>
          <dgm:animLvl val="lvl"/>
          <dgm:resizeHandles val="exact"/>
        </dgm:presLayoutVars>
      </dgm:prSet>
      <dgm:spPr/>
      <dgm:t>
        <a:bodyPr/>
        <a:lstStyle/>
        <a:p>
          <a:endParaRPr lang="lb-LU"/>
        </a:p>
      </dgm:t>
    </dgm:pt>
    <dgm:pt modelId="{A72F14BB-F319-4F01-8C19-C962180D7F85}" type="pres">
      <dgm:prSet presAssocID="{5FAF2E17-A1C3-4392-8779-BCB552E4E430}" presName="compositeNode" presStyleCnt="0">
        <dgm:presLayoutVars>
          <dgm:bulletEnabled val="1"/>
        </dgm:presLayoutVars>
      </dgm:prSet>
      <dgm:spPr/>
    </dgm:pt>
    <dgm:pt modelId="{C2D3FC10-AAF2-4B1D-9E2F-5D2DAABFC823}" type="pres">
      <dgm:prSet presAssocID="{5FAF2E17-A1C3-4392-8779-BCB552E4E430}" presName="bgRect" presStyleLbl="node1" presStyleIdx="0" presStyleCnt="3" custScaleX="72851" custLinFactNeighborX="-60" custLinFactNeighborY="0"/>
      <dgm:spPr/>
      <dgm:t>
        <a:bodyPr/>
        <a:lstStyle/>
        <a:p>
          <a:endParaRPr lang="en-US"/>
        </a:p>
      </dgm:t>
    </dgm:pt>
    <dgm:pt modelId="{62A3640E-B3F6-4533-AC35-E606BFEA29FB}" type="pres">
      <dgm:prSet presAssocID="{5FAF2E17-A1C3-4392-8779-BCB552E4E430}" presName="parentNode" presStyleLbl="node1" presStyleIdx="0" presStyleCnt="3">
        <dgm:presLayoutVars>
          <dgm:chMax val="0"/>
          <dgm:bulletEnabled val="1"/>
        </dgm:presLayoutVars>
      </dgm:prSet>
      <dgm:spPr/>
      <dgm:t>
        <a:bodyPr/>
        <a:lstStyle/>
        <a:p>
          <a:endParaRPr lang="en-US"/>
        </a:p>
      </dgm:t>
    </dgm:pt>
    <dgm:pt modelId="{A50634B2-A6C8-431F-9F2A-FA0C27358BCB}" type="pres">
      <dgm:prSet presAssocID="{5FAF2E17-A1C3-4392-8779-BCB552E4E430}" presName="childNode" presStyleLbl="node1" presStyleIdx="0" presStyleCnt="3">
        <dgm:presLayoutVars>
          <dgm:bulletEnabled val="1"/>
        </dgm:presLayoutVars>
      </dgm:prSet>
      <dgm:spPr/>
      <dgm:t>
        <a:bodyPr/>
        <a:lstStyle/>
        <a:p>
          <a:endParaRPr lang="en-US"/>
        </a:p>
      </dgm:t>
    </dgm:pt>
    <dgm:pt modelId="{50C00CD6-95CA-491E-B2D9-987890837E8E}" type="pres">
      <dgm:prSet presAssocID="{F6707A4B-F3A0-4E40-841E-AF5F11654617}" presName="hSp" presStyleCnt="0"/>
      <dgm:spPr/>
    </dgm:pt>
    <dgm:pt modelId="{3D52B47B-FAC9-4C21-B93A-45735C2B94C1}" type="pres">
      <dgm:prSet presAssocID="{F6707A4B-F3A0-4E40-841E-AF5F11654617}" presName="vProcSp" presStyleCnt="0"/>
      <dgm:spPr/>
    </dgm:pt>
    <dgm:pt modelId="{E1FC9859-7F82-454E-B990-C4F956083BD0}" type="pres">
      <dgm:prSet presAssocID="{F6707A4B-F3A0-4E40-841E-AF5F11654617}" presName="vSp1" presStyleCnt="0"/>
      <dgm:spPr/>
    </dgm:pt>
    <dgm:pt modelId="{1F7C3AF7-C98B-4E02-A899-3360AE4BD074}" type="pres">
      <dgm:prSet presAssocID="{F6707A4B-F3A0-4E40-841E-AF5F11654617}" presName="simulatedConn" presStyleLbl="solidFgAcc1" presStyleIdx="0" presStyleCnt="2"/>
      <dgm:spPr>
        <a:ln>
          <a:solidFill>
            <a:schemeClr val="bg2"/>
          </a:solidFill>
        </a:ln>
      </dgm:spPr>
      <dgm:t>
        <a:bodyPr/>
        <a:lstStyle/>
        <a:p>
          <a:endParaRPr lang="hu-HU"/>
        </a:p>
      </dgm:t>
    </dgm:pt>
    <dgm:pt modelId="{89E1ED0B-97DB-48C7-970E-AC62F88C1EAC}" type="pres">
      <dgm:prSet presAssocID="{F6707A4B-F3A0-4E40-841E-AF5F11654617}" presName="vSp2" presStyleCnt="0"/>
      <dgm:spPr/>
    </dgm:pt>
    <dgm:pt modelId="{0A252375-0D28-4139-808E-F5313CE554F1}" type="pres">
      <dgm:prSet presAssocID="{F6707A4B-F3A0-4E40-841E-AF5F11654617}" presName="sibTrans" presStyleCnt="0"/>
      <dgm:spPr/>
    </dgm:pt>
    <dgm:pt modelId="{A6A83245-4596-4DA2-99D2-05932411AE2E}" type="pres">
      <dgm:prSet presAssocID="{2055C74A-2402-483E-A333-73CD17601939}" presName="compositeNode" presStyleCnt="0">
        <dgm:presLayoutVars>
          <dgm:bulletEnabled val="1"/>
        </dgm:presLayoutVars>
      </dgm:prSet>
      <dgm:spPr/>
    </dgm:pt>
    <dgm:pt modelId="{B59AE6AC-7330-41AC-8791-FAC0FA59810A}" type="pres">
      <dgm:prSet presAssocID="{2055C74A-2402-483E-A333-73CD17601939}" presName="bgRect" presStyleLbl="node1" presStyleIdx="1" presStyleCnt="3" custScaleX="99086" custLinFactNeighborX="-705" custLinFactNeighborY="-2257"/>
      <dgm:spPr/>
      <dgm:t>
        <a:bodyPr/>
        <a:lstStyle/>
        <a:p>
          <a:endParaRPr lang="en-US"/>
        </a:p>
      </dgm:t>
    </dgm:pt>
    <dgm:pt modelId="{2D3B1FD0-729C-4479-8583-33BE67E5286C}" type="pres">
      <dgm:prSet presAssocID="{2055C74A-2402-483E-A333-73CD17601939}" presName="parentNode" presStyleLbl="node1" presStyleIdx="1" presStyleCnt="3">
        <dgm:presLayoutVars>
          <dgm:chMax val="0"/>
          <dgm:bulletEnabled val="1"/>
        </dgm:presLayoutVars>
      </dgm:prSet>
      <dgm:spPr/>
      <dgm:t>
        <a:bodyPr/>
        <a:lstStyle/>
        <a:p>
          <a:endParaRPr lang="en-US"/>
        </a:p>
      </dgm:t>
    </dgm:pt>
    <dgm:pt modelId="{71BE3FC3-2CFF-4E31-8D4E-C229FC8F0C65}" type="pres">
      <dgm:prSet presAssocID="{2055C74A-2402-483E-A333-73CD17601939}" presName="childNode" presStyleLbl="node1" presStyleIdx="1" presStyleCnt="3">
        <dgm:presLayoutVars>
          <dgm:bulletEnabled val="1"/>
        </dgm:presLayoutVars>
      </dgm:prSet>
      <dgm:spPr/>
      <dgm:t>
        <a:bodyPr/>
        <a:lstStyle/>
        <a:p>
          <a:endParaRPr lang="en-US"/>
        </a:p>
      </dgm:t>
    </dgm:pt>
    <dgm:pt modelId="{927CF3DB-0AB4-479D-AAEF-1826946AB8F8}" type="pres">
      <dgm:prSet presAssocID="{6F9355D6-4662-4986-8A49-645D29DBF753}" presName="hSp" presStyleCnt="0"/>
      <dgm:spPr/>
    </dgm:pt>
    <dgm:pt modelId="{622D7919-7018-4D58-A152-31CA57EAFB29}" type="pres">
      <dgm:prSet presAssocID="{6F9355D6-4662-4986-8A49-645D29DBF753}" presName="vProcSp" presStyleCnt="0"/>
      <dgm:spPr/>
    </dgm:pt>
    <dgm:pt modelId="{CF183CC1-8067-4A50-8FA4-88A7BD2B1352}" type="pres">
      <dgm:prSet presAssocID="{6F9355D6-4662-4986-8A49-645D29DBF753}" presName="vSp1" presStyleCnt="0"/>
      <dgm:spPr/>
    </dgm:pt>
    <dgm:pt modelId="{0527E068-3D21-496B-BFE3-BECA7324947D}" type="pres">
      <dgm:prSet presAssocID="{6F9355D6-4662-4986-8A49-645D29DBF753}" presName="simulatedConn" presStyleLbl="solidFgAcc1" presStyleIdx="1" presStyleCnt="2"/>
      <dgm:spPr>
        <a:solidFill>
          <a:schemeClr val="tx1">
            <a:lumMod val="95000"/>
          </a:schemeClr>
        </a:solidFill>
        <a:ln>
          <a:solidFill>
            <a:schemeClr val="bg2"/>
          </a:solidFill>
        </a:ln>
      </dgm:spPr>
      <dgm:t>
        <a:bodyPr/>
        <a:lstStyle/>
        <a:p>
          <a:endParaRPr lang="hu-HU"/>
        </a:p>
      </dgm:t>
    </dgm:pt>
    <dgm:pt modelId="{4C2B23AE-22C2-48C3-AC44-1D5BC02287B1}" type="pres">
      <dgm:prSet presAssocID="{6F9355D6-4662-4986-8A49-645D29DBF753}" presName="vSp2" presStyleCnt="0"/>
      <dgm:spPr/>
    </dgm:pt>
    <dgm:pt modelId="{F2BD49B5-86DA-43FE-8023-DA5511B69575}" type="pres">
      <dgm:prSet presAssocID="{6F9355D6-4662-4986-8A49-645D29DBF753}" presName="sibTrans" presStyleCnt="0"/>
      <dgm:spPr/>
    </dgm:pt>
    <dgm:pt modelId="{AAE7896E-7B9B-4CD4-B487-314D427365F4}" type="pres">
      <dgm:prSet presAssocID="{3B7FD1F5-9484-4B9A-BBE1-BAD90AE217A9}" presName="compositeNode" presStyleCnt="0">
        <dgm:presLayoutVars>
          <dgm:bulletEnabled val="1"/>
        </dgm:presLayoutVars>
      </dgm:prSet>
      <dgm:spPr/>
    </dgm:pt>
    <dgm:pt modelId="{954E1192-96C1-4196-B9E4-68B7C14F1F08}" type="pres">
      <dgm:prSet presAssocID="{3B7FD1F5-9484-4B9A-BBE1-BAD90AE217A9}" presName="bgRect" presStyleLbl="node1" presStyleIdx="2" presStyleCnt="3" custScaleX="81493" custLinFactNeighborX="-1658" custLinFactNeighborY="0"/>
      <dgm:spPr/>
      <dgm:t>
        <a:bodyPr/>
        <a:lstStyle/>
        <a:p>
          <a:endParaRPr lang="en-US"/>
        </a:p>
      </dgm:t>
    </dgm:pt>
    <dgm:pt modelId="{A5873E8F-C446-491B-BD92-39A0A1679871}" type="pres">
      <dgm:prSet presAssocID="{3B7FD1F5-9484-4B9A-BBE1-BAD90AE217A9}" presName="parentNode" presStyleLbl="node1" presStyleIdx="2" presStyleCnt="3">
        <dgm:presLayoutVars>
          <dgm:chMax val="0"/>
          <dgm:bulletEnabled val="1"/>
        </dgm:presLayoutVars>
      </dgm:prSet>
      <dgm:spPr/>
      <dgm:t>
        <a:bodyPr/>
        <a:lstStyle/>
        <a:p>
          <a:endParaRPr lang="en-US"/>
        </a:p>
      </dgm:t>
    </dgm:pt>
    <dgm:pt modelId="{E9C21C0C-25B7-425B-9C61-624900A20675}" type="pres">
      <dgm:prSet presAssocID="{3B7FD1F5-9484-4B9A-BBE1-BAD90AE217A9}" presName="childNode" presStyleLbl="node1" presStyleIdx="2" presStyleCnt="3">
        <dgm:presLayoutVars>
          <dgm:bulletEnabled val="1"/>
        </dgm:presLayoutVars>
      </dgm:prSet>
      <dgm:spPr/>
      <dgm:t>
        <a:bodyPr/>
        <a:lstStyle/>
        <a:p>
          <a:endParaRPr lang="en-US"/>
        </a:p>
      </dgm:t>
    </dgm:pt>
  </dgm:ptLst>
  <dgm:cxnLst>
    <dgm:cxn modelId="{5A204AF4-E413-44A6-B21A-3BC5F82AEABD}" type="presOf" srcId="{71DF819D-AE2C-475B-9854-8B0EE4BE44F3}" destId="{E9C21C0C-25B7-425B-9C61-624900A20675}" srcOrd="0" destOrd="0" presId="urn:microsoft.com/office/officeart/2005/8/layout/hProcess7"/>
    <dgm:cxn modelId="{6B5472FE-9F84-42B2-886E-90CC7A193A6E}" srcId="{57666D3F-FF90-4B5A-952D-42F1EA0F9110}" destId="{2055C74A-2402-483E-A333-73CD17601939}" srcOrd="1" destOrd="0" parTransId="{0F3ADE2F-A273-4886-AEBC-F05572E0C6E8}" sibTransId="{6F9355D6-4662-4986-8A49-645D29DBF753}"/>
    <dgm:cxn modelId="{FD60EEFD-27A2-4C52-8999-21B14ADB09BE}" type="presOf" srcId="{5FAF2E17-A1C3-4392-8779-BCB552E4E430}" destId="{62A3640E-B3F6-4533-AC35-E606BFEA29FB}" srcOrd="1" destOrd="0" presId="urn:microsoft.com/office/officeart/2005/8/layout/hProcess7"/>
    <dgm:cxn modelId="{3AD5DC69-4624-46D5-8F83-0E0174FC4EF4}" type="presOf" srcId="{5FAF2E17-A1C3-4392-8779-BCB552E4E430}" destId="{C2D3FC10-AAF2-4B1D-9E2F-5D2DAABFC823}" srcOrd="0" destOrd="0" presId="urn:microsoft.com/office/officeart/2005/8/layout/hProcess7"/>
    <dgm:cxn modelId="{BAD26B9F-C50A-4277-86C2-26522707C023}" srcId="{3B7FD1F5-9484-4B9A-BBE1-BAD90AE217A9}" destId="{71DF819D-AE2C-475B-9854-8B0EE4BE44F3}" srcOrd="0" destOrd="0" parTransId="{A8DC70FB-9080-4B68-B9B1-9F84C7A6A4B3}" sibTransId="{281DD701-8409-4D79-997C-978940312880}"/>
    <dgm:cxn modelId="{875C7627-533B-49B2-9E6C-2DE6D9388352}" type="presOf" srcId="{2055C74A-2402-483E-A333-73CD17601939}" destId="{2D3B1FD0-729C-4479-8583-33BE67E5286C}" srcOrd="1" destOrd="0" presId="urn:microsoft.com/office/officeart/2005/8/layout/hProcess7"/>
    <dgm:cxn modelId="{A0112CC3-981F-41BA-A8F5-E04DD189FB42}" type="presOf" srcId="{3B7FD1F5-9484-4B9A-BBE1-BAD90AE217A9}" destId="{954E1192-96C1-4196-B9E4-68B7C14F1F08}" srcOrd="0" destOrd="0" presId="urn:microsoft.com/office/officeart/2005/8/layout/hProcess7"/>
    <dgm:cxn modelId="{F70CB7C1-A533-447A-AD6E-6D2C83EB8380}" type="presOf" srcId="{57666D3F-FF90-4B5A-952D-42F1EA0F9110}" destId="{BA3D3834-5A8C-482A-841C-5B321812FDB9}" srcOrd="0" destOrd="0" presId="urn:microsoft.com/office/officeart/2005/8/layout/hProcess7"/>
    <dgm:cxn modelId="{E43CB0FD-1179-47E0-9695-ADD0ED49AD68}" srcId="{57666D3F-FF90-4B5A-952D-42F1EA0F9110}" destId="{3B7FD1F5-9484-4B9A-BBE1-BAD90AE217A9}" srcOrd="2" destOrd="0" parTransId="{FEF6226D-79EF-48C5-9CCD-D0C9B4FBDE05}" sibTransId="{7A996E2E-BA1C-4570-A774-DC6115D65CC4}"/>
    <dgm:cxn modelId="{8A1829D3-1424-43BE-B29E-3F21C056CAE4}" type="presOf" srcId="{2055C74A-2402-483E-A333-73CD17601939}" destId="{B59AE6AC-7330-41AC-8791-FAC0FA59810A}" srcOrd="0" destOrd="0" presId="urn:microsoft.com/office/officeart/2005/8/layout/hProcess7"/>
    <dgm:cxn modelId="{47AEFDAA-5F84-46F0-BB82-BEF3DEA31AB9}" type="presOf" srcId="{9DA36539-769D-4CF3-851E-0CE6052C1145}" destId="{A50634B2-A6C8-431F-9F2A-FA0C27358BCB}" srcOrd="0" destOrd="0" presId="urn:microsoft.com/office/officeart/2005/8/layout/hProcess7"/>
    <dgm:cxn modelId="{037FE7D4-5B60-42FF-BD02-B23ACC0E6293}" srcId="{57666D3F-FF90-4B5A-952D-42F1EA0F9110}" destId="{5FAF2E17-A1C3-4392-8779-BCB552E4E430}" srcOrd="0" destOrd="0" parTransId="{12BEE0CB-12D0-4C05-A6F8-37AFC565A7F1}" sibTransId="{F6707A4B-F3A0-4E40-841E-AF5F11654617}"/>
    <dgm:cxn modelId="{AB77E067-D455-44F4-A2F4-456963DE5535}" type="presOf" srcId="{6339384A-6AD4-4126-ABFC-48D8579B596A}" destId="{71BE3FC3-2CFF-4E31-8D4E-C229FC8F0C65}" srcOrd="0" destOrd="0" presId="urn:microsoft.com/office/officeart/2005/8/layout/hProcess7"/>
    <dgm:cxn modelId="{8A0F1AB2-C72E-4D07-8F5D-011BE6C96FC6}" srcId="{5FAF2E17-A1C3-4392-8779-BCB552E4E430}" destId="{9DA36539-769D-4CF3-851E-0CE6052C1145}" srcOrd="0" destOrd="0" parTransId="{3D98B950-097B-4BE2-8FCD-8307428185FA}" sibTransId="{30B53B46-29D9-4B49-AF63-84047B10A197}"/>
    <dgm:cxn modelId="{F5FB72EB-47CE-4DDC-B8F4-D9243FF185CD}" srcId="{2055C74A-2402-483E-A333-73CD17601939}" destId="{6339384A-6AD4-4126-ABFC-48D8579B596A}" srcOrd="0" destOrd="0" parTransId="{7363D34C-8C01-460E-B228-9F700AF005CB}" sibTransId="{9B59B79B-AC59-49C2-8E5D-123774DA0B05}"/>
    <dgm:cxn modelId="{9542A1C9-3E10-4B45-B0B3-DC35B9CFED23}" type="presOf" srcId="{3B7FD1F5-9484-4B9A-BBE1-BAD90AE217A9}" destId="{A5873E8F-C446-491B-BD92-39A0A1679871}" srcOrd="1" destOrd="0" presId="urn:microsoft.com/office/officeart/2005/8/layout/hProcess7"/>
    <dgm:cxn modelId="{F732EFA4-A0EB-4673-909A-172DF2B0ED9A}" type="presParOf" srcId="{BA3D3834-5A8C-482A-841C-5B321812FDB9}" destId="{A72F14BB-F319-4F01-8C19-C962180D7F85}" srcOrd="0" destOrd="0" presId="urn:microsoft.com/office/officeart/2005/8/layout/hProcess7"/>
    <dgm:cxn modelId="{77E596FC-2E18-423A-8B52-A7BFF7AB29C8}" type="presParOf" srcId="{A72F14BB-F319-4F01-8C19-C962180D7F85}" destId="{C2D3FC10-AAF2-4B1D-9E2F-5D2DAABFC823}" srcOrd="0" destOrd="0" presId="urn:microsoft.com/office/officeart/2005/8/layout/hProcess7"/>
    <dgm:cxn modelId="{8C7BAFA7-D88C-4A55-B152-1689BD1107F7}" type="presParOf" srcId="{A72F14BB-F319-4F01-8C19-C962180D7F85}" destId="{62A3640E-B3F6-4533-AC35-E606BFEA29FB}" srcOrd="1" destOrd="0" presId="urn:microsoft.com/office/officeart/2005/8/layout/hProcess7"/>
    <dgm:cxn modelId="{EC319CDA-7882-41C2-BEE5-BC6B56255CEB}" type="presParOf" srcId="{A72F14BB-F319-4F01-8C19-C962180D7F85}" destId="{A50634B2-A6C8-431F-9F2A-FA0C27358BCB}" srcOrd="2" destOrd="0" presId="urn:microsoft.com/office/officeart/2005/8/layout/hProcess7"/>
    <dgm:cxn modelId="{44831011-1461-4479-B196-5FA773F69F6E}" type="presParOf" srcId="{BA3D3834-5A8C-482A-841C-5B321812FDB9}" destId="{50C00CD6-95CA-491E-B2D9-987890837E8E}" srcOrd="1" destOrd="0" presId="urn:microsoft.com/office/officeart/2005/8/layout/hProcess7"/>
    <dgm:cxn modelId="{4BBA12CC-EAD9-492A-9308-5B60D9F865E1}" type="presParOf" srcId="{BA3D3834-5A8C-482A-841C-5B321812FDB9}" destId="{3D52B47B-FAC9-4C21-B93A-45735C2B94C1}" srcOrd="2" destOrd="0" presId="urn:microsoft.com/office/officeart/2005/8/layout/hProcess7"/>
    <dgm:cxn modelId="{5151EBEF-7DA3-4D6D-A4FC-A25C4860342C}" type="presParOf" srcId="{3D52B47B-FAC9-4C21-B93A-45735C2B94C1}" destId="{E1FC9859-7F82-454E-B990-C4F956083BD0}" srcOrd="0" destOrd="0" presId="urn:microsoft.com/office/officeart/2005/8/layout/hProcess7"/>
    <dgm:cxn modelId="{8658F3DD-EACB-43D7-BC88-5741D9709CEC}" type="presParOf" srcId="{3D52B47B-FAC9-4C21-B93A-45735C2B94C1}" destId="{1F7C3AF7-C98B-4E02-A899-3360AE4BD074}" srcOrd="1" destOrd="0" presId="urn:microsoft.com/office/officeart/2005/8/layout/hProcess7"/>
    <dgm:cxn modelId="{01416BFA-35A8-4104-927E-24C437EA09E7}" type="presParOf" srcId="{3D52B47B-FAC9-4C21-B93A-45735C2B94C1}" destId="{89E1ED0B-97DB-48C7-970E-AC62F88C1EAC}" srcOrd="2" destOrd="0" presId="urn:microsoft.com/office/officeart/2005/8/layout/hProcess7"/>
    <dgm:cxn modelId="{D9E4F31B-93DD-4097-A8F3-994FAB1EC7BA}" type="presParOf" srcId="{BA3D3834-5A8C-482A-841C-5B321812FDB9}" destId="{0A252375-0D28-4139-808E-F5313CE554F1}" srcOrd="3" destOrd="0" presId="urn:microsoft.com/office/officeart/2005/8/layout/hProcess7"/>
    <dgm:cxn modelId="{94358E19-5F52-463B-AE8C-9704202330E7}" type="presParOf" srcId="{BA3D3834-5A8C-482A-841C-5B321812FDB9}" destId="{A6A83245-4596-4DA2-99D2-05932411AE2E}" srcOrd="4" destOrd="0" presId="urn:microsoft.com/office/officeart/2005/8/layout/hProcess7"/>
    <dgm:cxn modelId="{CEE114A4-9432-4B66-93D0-047A6B600A6F}" type="presParOf" srcId="{A6A83245-4596-4DA2-99D2-05932411AE2E}" destId="{B59AE6AC-7330-41AC-8791-FAC0FA59810A}" srcOrd="0" destOrd="0" presId="urn:microsoft.com/office/officeart/2005/8/layout/hProcess7"/>
    <dgm:cxn modelId="{CE25E59E-1CAA-4C35-BA91-DB3AF93CF2D5}" type="presParOf" srcId="{A6A83245-4596-4DA2-99D2-05932411AE2E}" destId="{2D3B1FD0-729C-4479-8583-33BE67E5286C}" srcOrd="1" destOrd="0" presId="urn:microsoft.com/office/officeart/2005/8/layout/hProcess7"/>
    <dgm:cxn modelId="{43678175-F580-46AA-8F39-138B144CCCEF}" type="presParOf" srcId="{A6A83245-4596-4DA2-99D2-05932411AE2E}" destId="{71BE3FC3-2CFF-4E31-8D4E-C229FC8F0C65}" srcOrd="2" destOrd="0" presId="urn:microsoft.com/office/officeart/2005/8/layout/hProcess7"/>
    <dgm:cxn modelId="{56D295B6-E047-47ED-9F92-CA1E66496344}" type="presParOf" srcId="{BA3D3834-5A8C-482A-841C-5B321812FDB9}" destId="{927CF3DB-0AB4-479D-AAEF-1826946AB8F8}" srcOrd="5" destOrd="0" presId="urn:microsoft.com/office/officeart/2005/8/layout/hProcess7"/>
    <dgm:cxn modelId="{A85D4535-BC74-4DA2-8585-5DF89590F47B}" type="presParOf" srcId="{BA3D3834-5A8C-482A-841C-5B321812FDB9}" destId="{622D7919-7018-4D58-A152-31CA57EAFB29}" srcOrd="6" destOrd="0" presId="urn:microsoft.com/office/officeart/2005/8/layout/hProcess7"/>
    <dgm:cxn modelId="{B19A7886-4F53-404E-A342-4652E6CFB4A8}" type="presParOf" srcId="{622D7919-7018-4D58-A152-31CA57EAFB29}" destId="{CF183CC1-8067-4A50-8FA4-88A7BD2B1352}" srcOrd="0" destOrd="0" presId="urn:microsoft.com/office/officeart/2005/8/layout/hProcess7"/>
    <dgm:cxn modelId="{FEE9C2C8-6864-4098-96A2-FEE41CC59AF0}" type="presParOf" srcId="{622D7919-7018-4D58-A152-31CA57EAFB29}" destId="{0527E068-3D21-496B-BFE3-BECA7324947D}" srcOrd="1" destOrd="0" presId="urn:microsoft.com/office/officeart/2005/8/layout/hProcess7"/>
    <dgm:cxn modelId="{7105B193-795F-4EE0-A0CA-3E172EEBCAA9}" type="presParOf" srcId="{622D7919-7018-4D58-A152-31CA57EAFB29}" destId="{4C2B23AE-22C2-48C3-AC44-1D5BC02287B1}" srcOrd="2" destOrd="0" presId="urn:microsoft.com/office/officeart/2005/8/layout/hProcess7"/>
    <dgm:cxn modelId="{91C47EE7-34AB-4A2E-95A5-FE17D39CA346}" type="presParOf" srcId="{BA3D3834-5A8C-482A-841C-5B321812FDB9}" destId="{F2BD49B5-86DA-43FE-8023-DA5511B69575}" srcOrd="7" destOrd="0" presId="urn:microsoft.com/office/officeart/2005/8/layout/hProcess7"/>
    <dgm:cxn modelId="{86D199CE-0A3D-40D1-8DCA-625578248BF9}" type="presParOf" srcId="{BA3D3834-5A8C-482A-841C-5B321812FDB9}" destId="{AAE7896E-7B9B-4CD4-B487-314D427365F4}" srcOrd="8" destOrd="0" presId="urn:microsoft.com/office/officeart/2005/8/layout/hProcess7"/>
    <dgm:cxn modelId="{A4F394B5-3ABD-461D-A023-D574C79BBFB2}" type="presParOf" srcId="{AAE7896E-7B9B-4CD4-B487-314D427365F4}" destId="{954E1192-96C1-4196-B9E4-68B7C14F1F08}" srcOrd="0" destOrd="0" presId="urn:microsoft.com/office/officeart/2005/8/layout/hProcess7"/>
    <dgm:cxn modelId="{9E13706E-61B6-418D-97EB-BF147315DF2C}" type="presParOf" srcId="{AAE7896E-7B9B-4CD4-B487-314D427365F4}" destId="{A5873E8F-C446-491B-BD92-39A0A1679871}" srcOrd="1" destOrd="0" presId="urn:microsoft.com/office/officeart/2005/8/layout/hProcess7"/>
    <dgm:cxn modelId="{913C3078-9CAD-4A5C-A3F7-3DCB48AEF619}" type="presParOf" srcId="{AAE7896E-7B9B-4CD4-B487-314D427365F4}" destId="{E9C21C0C-25B7-425B-9C61-624900A20675}" srcOrd="2" destOrd="0" presId="urn:microsoft.com/office/officeart/2005/8/layout/hProcess7"/>
  </dgm:cxnLst>
  <dgm:bg>
    <a:solidFill>
      <a:schemeClr val="tx1">
        <a:lumMod val="75000"/>
      </a:schemeClr>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1490" name="Rectangle 2"/>
          <p:cNvSpPr>
            <a:spLocks noGrp="1" noChangeArrowheads="1"/>
          </p:cNvSpPr>
          <p:nvPr>
            <p:ph type="hdr" sz="quarter"/>
          </p:nvPr>
        </p:nvSpPr>
        <p:spPr bwMode="auto">
          <a:xfrm>
            <a:off x="0" y="1"/>
            <a:ext cx="2977520" cy="468737"/>
          </a:xfrm>
          <a:prstGeom prst="rect">
            <a:avLst/>
          </a:prstGeom>
          <a:noFill/>
          <a:ln w="9525">
            <a:noFill/>
            <a:miter lim="800000"/>
            <a:headEnd/>
            <a:tailEnd/>
          </a:ln>
          <a:effectLst/>
        </p:spPr>
        <p:txBody>
          <a:bodyPr vert="horz" wrap="square" lIns="92830" tIns="46415" rIns="92830" bIns="46415" numCol="1" anchor="t" anchorCtr="0" compatLnSpc="1">
            <a:prstTxWarp prst="textNoShape">
              <a:avLst/>
            </a:prstTxWarp>
          </a:bodyPr>
          <a:lstStyle>
            <a:lvl1pPr algn="l" eaLnBrk="0" hangingPunct="0">
              <a:defRPr sz="1200" b="0">
                <a:solidFill>
                  <a:schemeClr val="tx1"/>
                </a:solidFill>
                <a:latin typeface="Times New Roman" pitchFamily="18" charset="0"/>
                <a:cs typeface="+mn-cs"/>
              </a:defRPr>
            </a:lvl1pPr>
          </a:lstStyle>
          <a:p>
            <a:pPr>
              <a:defRPr/>
            </a:pPr>
            <a:endParaRPr lang="en-US"/>
          </a:p>
        </p:txBody>
      </p:sp>
      <p:sp>
        <p:nvSpPr>
          <p:cNvPr id="191491" name="Rectangle 3"/>
          <p:cNvSpPr>
            <a:spLocks noGrp="1" noChangeArrowheads="1"/>
          </p:cNvSpPr>
          <p:nvPr>
            <p:ph type="dt" sz="quarter" idx="1"/>
          </p:nvPr>
        </p:nvSpPr>
        <p:spPr bwMode="auto">
          <a:xfrm>
            <a:off x="3893192" y="1"/>
            <a:ext cx="2977519" cy="468737"/>
          </a:xfrm>
          <a:prstGeom prst="rect">
            <a:avLst/>
          </a:prstGeom>
          <a:noFill/>
          <a:ln w="9525">
            <a:noFill/>
            <a:miter lim="800000"/>
            <a:headEnd/>
            <a:tailEnd/>
          </a:ln>
          <a:effectLst/>
        </p:spPr>
        <p:txBody>
          <a:bodyPr vert="horz" wrap="square" lIns="92830" tIns="46415" rIns="92830" bIns="46415" numCol="1" anchor="t" anchorCtr="0" compatLnSpc="1">
            <a:prstTxWarp prst="textNoShape">
              <a:avLst/>
            </a:prstTxWarp>
          </a:bodyPr>
          <a:lstStyle>
            <a:lvl1pPr algn="r" eaLnBrk="0" hangingPunct="0">
              <a:defRPr sz="1200" b="0">
                <a:solidFill>
                  <a:schemeClr val="tx1"/>
                </a:solidFill>
                <a:latin typeface="Times New Roman" pitchFamily="18" charset="0"/>
                <a:cs typeface="+mn-cs"/>
              </a:defRPr>
            </a:lvl1pPr>
          </a:lstStyle>
          <a:p>
            <a:pPr>
              <a:defRPr/>
            </a:pPr>
            <a:endParaRPr lang="en-US"/>
          </a:p>
        </p:txBody>
      </p:sp>
      <p:sp>
        <p:nvSpPr>
          <p:cNvPr id="191492" name="Rectangle 4"/>
          <p:cNvSpPr>
            <a:spLocks noGrp="1" noChangeArrowheads="1"/>
          </p:cNvSpPr>
          <p:nvPr>
            <p:ph type="ftr" sz="quarter" idx="2"/>
          </p:nvPr>
        </p:nvSpPr>
        <p:spPr bwMode="auto">
          <a:xfrm>
            <a:off x="0" y="9534261"/>
            <a:ext cx="2977520" cy="468737"/>
          </a:xfrm>
          <a:prstGeom prst="rect">
            <a:avLst/>
          </a:prstGeom>
          <a:noFill/>
          <a:ln w="9525">
            <a:noFill/>
            <a:miter lim="800000"/>
            <a:headEnd/>
            <a:tailEnd/>
          </a:ln>
          <a:effectLst/>
        </p:spPr>
        <p:txBody>
          <a:bodyPr vert="horz" wrap="square" lIns="92830" tIns="46415" rIns="92830" bIns="46415" numCol="1" anchor="b" anchorCtr="0" compatLnSpc="1">
            <a:prstTxWarp prst="textNoShape">
              <a:avLst/>
            </a:prstTxWarp>
          </a:bodyPr>
          <a:lstStyle>
            <a:lvl1pPr algn="l" eaLnBrk="0" hangingPunct="0">
              <a:defRPr sz="1200" b="0">
                <a:solidFill>
                  <a:schemeClr val="tx1"/>
                </a:solidFill>
                <a:latin typeface="Times New Roman" pitchFamily="18" charset="0"/>
                <a:cs typeface="+mn-cs"/>
              </a:defRPr>
            </a:lvl1pPr>
          </a:lstStyle>
          <a:p>
            <a:pPr>
              <a:defRPr/>
            </a:pPr>
            <a:endParaRPr lang="en-US"/>
          </a:p>
        </p:txBody>
      </p:sp>
      <p:sp>
        <p:nvSpPr>
          <p:cNvPr id="191493" name="Rectangle 5"/>
          <p:cNvSpPr>
            <a:spLocks noGrp="1" noChangeArrowheads="1"/>
          </p:cNvSpPr>
          <p:nvPr>
            <p:ph type="sldNum" sz="quarter" idx="3"/>
          </p:nvPr>
        </p:nvSpPr>
        <p:spPr bwMode="auto">
          <a:xfrm>
            <a:off x="3893192" y="9534261"/>
            <a:ext cx="2977519" cy="468737"/>
          </a:xfrm>
          <a:prstGeom prst="rect">
            <a:avLst/>
          </a:prstGeom>
          <a:noFill/>
          <a:ln w="9525">
            <a:noFill/>
            <a:miter lim="800000"/>
            <a:headEnd/>
            <a:tailEnd/>
          </a:ln>
          <a:effectLst/>
        </p:spPr>
        <p:txBody>
          <a:bodyPr vert="horz" wrap="square" lIns="92830" tIns="46415" rIns="92830" bIns="46415" numCol="1" anchor="b" anchorCtr="0" compatLnSpc="1">
            <a:prstTxWarp prst="textNoShape">
              <a:avLst/>
            </a:prstTxWarp>
          </a:bodyPr>
          <a:lstStyle>
            <a:lvl1pPr algn="r" eaLnBrk="0" hangingPunct="0">
              <a:defRPr sz="1200" b="0">
                <a:solidFill>
                  <a:schemeClr val="tx1"/>
                </a:solidFill>
                <a:latin typeface="Times New Roman" pitchFamily="18" charset="0"/>
                <a:cs typeface="+mn-cs"/>
              </a:defRPr>
            </a:lvl1pPr>
          </a:lstStyle>
          <a:p>
            <a:pPr>
              <a:defRPr/>
            </a:pPr>
            <a:fld id="{55D3703B-2829-483D-B21E-58A529E655B7}" type="slidenum">
              <a:rPr lang="en-US"/>
              <a:pPr>
                <a:defRPr/>
              </a:pPr>
              <a:t>‹#›</a:t>
            </a:fld>
            <a:endParaRPr lang="en-US"/>
          </a:p>
        </p:txBody>
      </p:sp>
    </p:spTree>
    <p:extLst>
      <p:ext uri="{BB962C8B-B14F-4D97-AF65-F5344CB8AC3E}">
        <p14:creationId xmlns:p14="http://schemas.microsoft.com/office/powerpoint/2010/main" val="11219395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1" y="1"/>
            <a:ext cx="2974340" cy="499662"/>
          </a:xfrm>
          <a:prstGeom prst="rect">
            <a:avLst/>
          </a:prstGeom>
          <a:noFill/>
          <a:ln w="9525">
            <a:noFill/>
            <a:miter lim="800000"/>
            <a:headEnd/>
            <a:tailEnd/>
          </a:ln>
          <a:effectLst/>
        </p:spPr>
        <p:txBody>
          <a:bodyPr vert="horz" wrap="square" lIns="92830" tIns="46415" rIns="92830" bIns="46415" numCol="1" anchor="t" anchorCtr="0" compatLnSpc="1">
            <a:prstTxWarp prst="textNoShape">
              <a:avLst/>
            </a:prstTxWarp>
          </a:bodyPr>
          <a:lstStyle>
            <a:lvl1pPr algn="l" eaLnBrk="0" hangingPunct="0">
              <a:defRPr sz="1200" b="0">
                <a:solidFill>
                  <a:schemeClr val="tx1"/>
                </a:solidFill>
                <a:latin typeface="Times New Roman" pitchFamily="18" charset="0"/>
                <a:cs typeface="+mn-cs"/>
              </a:defRPr>
            </a:lvl1pPr>
          </a:lstStyle>
          <a:p>
            <a:pPr>
              <a:defRPr/>
            </a:pPr>
            <a:endParaRPr lang="hu-HU"/>
          </a:p>
        </p:txBody>
      </p:sp>
      <p:sp>
        <p:nvSpPr>
          <p:cNvPr id="5123" name="Rectangle 3"/>
          <p:cNvSpPr>
            <a:spLocks noGrp="1" noChangeArrowheads="1"/>
          </p:cNvSpPr>
          <p:nvPr>
            <p:ph type="dt" idx="1"/>
          </p:nvPr>
        </p:nvSpPr>
        <p:spPr bwMode="auto">
          <a:xfrm>
            <a:off x="3890012" y="1"/>
            <a:ext cx="2974339" cy="499662"/>
          </a:xfrm>
          <a:prstGeom prst="rect">
            <a:avLst/>
          </a:prstGeom>
          <a:noFill/>
          <a:ln w="9525">
            <a:noFill/>
            <a:miter lim="800000"/>
            <a:headEnd/>
            <a:tailEnd/>
          </a:ln>
          <a:effectLst/>
        </p:spPr>
        <p:txBody>
          <a:bodyPr vert="horz" wrap="square" lIns="92830" tIns="46415" rIns="92830" bIns="46415" numCol="1" anchor="t" anchorCtr="0" compatLnSpc="1">
            <a:prstTxWarp prst="textNoShape">
              <a:avLst/>
            </a:prstTxWarp>
          </a:bodyPr>
          <a:lstStyle>
            <a:lvl1pPr algn="r" eaLnBrk="0" hangingPunct="0">
              <a:defRPr sz="1200" b="0">
                <a:solidFill>
                  <a:schemeClr val="tx1"/>
                </a:solidFill>
                <a:latin typeface="Times New Roman" pitchFamily="18" charset="0"/>
                <a:cs typeface="+mn-cs"/>
              </a:defRPr>
            </a:lvl1pPr>
          </a:lstStyle>
          <a:p>
            <a:pPr>
              <a:defRPr/>
            </a:pPr>
            <a:endParaRPr lang="hu-HU"/>
          </a:p>
        </p:txBody>
      </p:sp>
      <p:sp>
        <p:nvSpPr>
          <p:cNvPr id="34820" name="Rectangle 4"/>
          <p:cNvSpPr>
            <a:spLocks noGrp="1" noRot="1" noChangeAspect="1" noChangeArrowheads="1" noTextEdit="1"/>
          </p:cNvSpPr>
          <p:nvPr>
            <p:ph type="sldImg" idx="2"/>
          </p:nvPr>
        </p:nvSpPr>
        <p:spPr bwMode="auto">
          <a:xfrm>
            <a:off x="933450" y="749300"/>
            <a:ext cx="4997450" cy="3748088"/>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914082" y="4749226"/>
            <a:ext cx="5036188" cy="4500211"/>
          </a:xfrm>
          <a:prstGeom prst="rect">
            <a:avLst/>
          </a:prstGeom>
          <a:noFill/>
          <a:ln w="9525">
            <a:noFill/>
            <a:miter lim="800000"/>
            <a:headEnd/>
            <a:tailEnd/>
          </a:ln>
          <a:effectLst/>
        </p:spPr>
        <p:txBody>
          <a:bodyPr vert="horz" wrap="square" lIns="92830" tIns="46415" rIns="92830" bIns="46415" numCol="1" anchor="t" anchorCtr="0" compatLnSpc="1">
            <a:prstTxWarp prst="textNoShape">
              <a:avLst/>
            </a:prstTxWarp>
          </a:bodyPr>
          <a:lstStyle/>
          <a:p>
            <a:pPr lvl="0"/>
            <a:r>
              <a:rPr lang="hu-HU" noProof="0" smtClean="0"/>
              <a:t>Click to edit Master text styles</a:t>
            </a:r>
          </a:p>
          <a:p>
            <a:pPr lvl="1"/>
            <a:r>
              <a:rPr lang="hu-HU" noProof="0" smtClean="0"/>
              <a:t>Second level</a:t>
            </a:r>
          </a:p>
          <a:p>
            <a:pPr lvl="2"/>
            <a:r>
              <a:rPr lang="hu-HU" noProof="0" smtClean="0"/>
              <a:t>Third level</a:t>
            </a:r>
          </a:p>
          <a:p>
            <a:pPr lvl="3"/>
            <a:r>
              <a:rPr lang="hu-HU" noProof="0" smtClean="0"/>
              <a:t>Fourth level</a:t>
            </a:r>
          </a:p>
          <a:p>
            <a:pPr lvl="4"/>
            <a:r>
              <a:rPr lang="hu-HU" noProof="0" smtClean="0"/>
              <a:t>Fifth level</a:t>
            </a:r>
          </a:p>
        </p:txBody>
      </p:sp>
      <p:sp>
        <p:nvSpPr>
          <p:cNvPr id="5126" name="Rectangle 6"/>
          <p:cNvSpPr>
            <a:spLocks noGrp="1" noChangeArrowheads="1"/>
          </p:cNvSpPr>
          <p:nvPr>
            <p:ph type="ftr" sz="quarter" idx="4"/>
          </p:nvPr>
        </p:nvSpPr>
        <p:spPr bwMode="auto">
          <a:xfrm>
            <a:off x="1" y="9496827"/>
            <a:ext cx="2974340" cy="499661"/>
          </a:xfrm>
          <a:prstGeom prst="rect">
            <a:avLst/>
          </a:prstGeom>
          <a:noFill/>
          <a:ln w="9525">
            <a:noFill/>
            <a:miter lim="800000"/>
            <a:headEnd/>
            <a:tailEnd/>
          </a:ln>
          <a:effectLst/>
        </p:spPr>
        <p:txBody>
          <a:bodyPr vert="horz" wrap="square" lIns="92830" tIns="46415" rIns="92830" bIns="46415" numCol="1" anchor="b" anchorCtr="0" compatLnSpc="1">
            <a:prstTxWarp prst="textNoShape">
              <a:avLst/>
            </a:prstTxWarp>
          </a:bodyPr>
          <a:lstStyle>
            <a:lvl1pPr algn="l" eaLnBrk="0" hangingPunct="0">
              <a:defRPr sz="1200" b="0">
                <a:solidFill>
                  <a:schemeClr val="tx1"/>
                </a:solidFill>
                <a:latin typeface="Times New Roman" pitchFamily="18" charset="0"/>
                <a:cs typeface="+mn-cs"/>
              </a:defRPr>
            </a:lvl1pPr>
          </a:lstStyle>
          <a:p>
            <a:pPr>
              <a:defRPr/>
            </a:pPr>
            <a:endParaRPr lang="hu-HU"/>
          </a:p>
        </p:txBody>
      </p:sp>
      <p:sp>
        <p:nvSpPr>
          <p:cNvPr id="5127" name="Rectangle 7"/>
          <p:cNvSpPr>
            <a:spLocks noGrp="1" noChangeArrowheads="1"/>
          </p:cNvSpPr>
          <p:nvPr>
            <p:ph type="sldNum" sz="quarter" idx="5"/>
          </p:nvPr>
        </p:nvSpPr>
        <p:spPr bwMode="auto">
          <a:xfrm>
            <a:off x="3890012" y="9496827"/>
            <a:ext cx="2974339" cy="499661"/>
          </a:xfrm>
          <a:prstGeom prst="rect">
            <a:avLst/>
          </a:prstGeom>
          <a:noFill/>
          <a:ln w="9525">
            <a:noFill/>
            <a:miter lim="800000"/>
            <a:headEnd/>
            <a:tailEnd/>
          </a:ln>
          <a:effectLst/>
        </p:spPr>
        <p:txBody>
          <a:bodyPr vert="horz" wrap="square" lIns="92830" tIns="46415" rIns="92830" bIns="46415" numCol="1" anchor="b" anchorCtr="0" compatLnSpc="1">
            <a:prstTxWarp prst="textNoShape">
              <a:avLst/>
            </a:prstTxWarp>
          </a:bodyPr>
          <a:lstStyle>
            <a:lvl1pPr algn="r" eaLnBrk="0" hangingPunct="0">
              <a:defRPr sz="1200" b="0">
                <a:solidFill>
                  <a:schemeClr val="tx1"/>
                </a:solidFill>
                <a:latin typeface="Times New Roman" pitchFamily="18" charset="0"/>
                <a:cs typeface="+mn-cs"/>
              </a:defRPr>
            </a:lvl1pPr>
          </a:lstStyle>
          <a:p>
            <a:pPr>
              <a:defRPr/>
            </a:pPr>
            <a:fld id="{AD090BF0-B366-4E92-B12B-441B371928F1}" type="slidenum">
              <a:rPr lang="hu-HU"/>
              <a:pPr>
                <a:defRPr/>
              </a:pPr>
              <a:t>‹#›</a:t>
            </a:fld>
            <a:endParaRPr lang="hu-HU"/>
          </a:p>
        </p:txBody>
      </p:sp>
    </p:spTree>
    <p:extLst>
      <p:ext uri="{BB962C8B-B14F-4D97-AF65-F5344CB8AC3E}">
        <p14:creationId xmlns:p14="http://schemas.microsoft.com/office/powerpoint/2010/main" val="138242852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notesMaster" Target="../notesMasters/notesMaster1.xml"/><Relationship Id="rId1" Type="http://schemas.openxmlformats.org/officeDocument/2006/relationships/vmlDrawing" Target="../drawings/vmlDrawing1.vml"/><Relationship Id="rId6" Type="http://schemas.openxmlformats.org/officeDocument/2006/relationships/image" Target="../media/image2.emf"/><Relationship Id="rId5" Type="http://schemas.openxmlformats.org/officeDocument/2006/relationships/oleObject" Target="../embeddings/Microsoft_Word_97_-_2003_Document1.doc"/><Relationship Id="rId4" Type="http://schemas.openxmlformats.org/officeDocument/2006/relationships/oleObject" Target="../embeddings/oleObject1.bin"/></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5126A4F3-D5ED-40A1-B0F4-A68C70D228CE}" type="slidenum">
              <a:rPr lang="hu-HU" smtClean="0">
                <a:cs typeface="Arial" charset="0"/>
              </a:rPr>
              <a:pPr/>
              <a:t>1</a:t>
            </a:fld>
            <a:endParaRPr lang="hu-HU" smtClean="0">
              <a:cs typeface="Arial" charset="0"/>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endParaRPr lang="en-GB" smtClean="0"/>
          </a:p>
        </p:txBody>
      </p:sp>
    </p:spTree>
    <p:extLst>
      <p:ext uri="{BB962C8B-B14F-4D97-AF65-F5344CB8AC3E}">
        <p14:creationId xmlns:p14="http://schemas.microsoft.com/office/powerpoint/2010/main" val="39674113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a:p>
        </p:txBody>
      </p:sp>
      <p:sp>
        <p:nvSpPr>
          <p:cNvPr id="4" name="Slide Number Placeholder 3"/>
          <p:cNvSpPr>
            <a:spLocks noGrp="1"/>
          </p:cNvSpPr>
          <p:nvPr>
            <p:ph type="sldNum" sz="quarter" idx="10"/>
          </p:nvPr>
        </p:nvSpPr>
        <p:spPr/>
        <p:txBody>
          <a:bodyPr/>
          <a:lstStyle/>
          <a:p>
            <a:pPr>
              <a:defRPr/>
            </a:pPr>
            <a:fld id="{AD090BF0-B366-4E92-B12B-441B371928F1}" type="slidenum">
              <a:rPr lang="hu-HU" smtClean="0"/>
              <a:pPr>
                <a:defRPr/>
              </a:pPr>
              <a:t>10</a:t>
            </a:fld>
            <a:endParaRPr lang="hu-HU"/>
          </a:p>
        </p:txBody>
      </p:sp>
    </p:spTree>
    <p:extLst>
      <p:ext uri="{BB962C8B-B14F-4D97-AF65-F5344CB8AC3E}">
        <p14:creationId xmlns:p14="http://schemas.microsoft.com/office/powerpoint/2010/main" val="40925130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a:p>
        </p:txBody>
      </p:sp>
      <p:sp>
        <p:nvSpPr>
          <p:cNvPr id="4" name="Slide Number Placeholder 3"/>
          <p:cNvSpPr>
            <a:spLocks noGrp="1"/>
          </p:cNvSpPr>
          <p:nvPr>
            <p:ph type="sldNum" sz="quarter" idx="10"/>
          </p:nvPr>
        </p:nvSpPr>
        <p:spPr/>
        <p:txBody>
          <a:bodyPr/>
          <a:lstStyle/>
          <a:p>
            <a:pPr>
              <a:defRPr/>
            </a:pPr>
            <a:fld id="{AD090BF0-B366-4E92-B12B-441B371928F1}" type="slidenum">
              <a:rPr lang="hu-HU" smtClean="0"/>
              <a:pPr>
                <a:defRPr/>
              </a:pPr>
              <a:t>11</a:t>
            </a:fld>
            <a:endParaRPr lang="hu-HU"/>
          </a:p>
        </p:txBody>
      </p:sp>
    </p:spTree>
    <p:extLst>
      <p:ext uri="{BB962C8B-B14F-4D97-AF65-F5344CB8AC3E}">
        <p14:creationId xmlns:p14="http://schemas.microsoft.com/office/powerpoint/2010/main" val="29059624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a:p>
        </p:txBody>
      </p:sp>
      <p:sp>
        <p:nvSpPr>
          <p:cNvPr id="4" name="Slide Number Placeholder 3"/>
          <p:cNvSpPr>
            <a:spLocks noGrp="1"/>
          </p:cNvSpPr>
          <p:nvPr>
            <p:ph type="sldNum" sz="quarter" idx="10"/>
          </p:nvPr>
        </p:nvSpPr>
        <p:spPr/>
        <p:txBody>
          <a:bodyPr/>
          <a:lstStyle/>
          <a:p>
            <a:pPr>
              <a:defRPr/>
            </a:pPr>
            <a:fld id="{AD090BF0-B366-4E92-B12B-441B371928F1}" type="slidenum">
              <a:rPr lang="hu-HU" smtClean="0"/>
              <a:pPr>
                <a:defRPr/>
              </a:pPr>
              <a:t>12</a:t>
            </a:fld>
            <a:endParaRPr lang="hu-HU"/>
          </a:p>
        </p:txBody>
      </p:sp>
    </p:spTree>
    <p:extLst>
      <p:ext uri="{BB962C8B-B14F-4D97-AF65-F5344CB8AC3E}">
        <p14:creationId xmlns:p14="http://schemas.microsoft.com/office/powerpoint/2010/main" val="6206426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a:p>
        </p:txBody>
      </p:sp>
      <p:sp>
        <p:nvSpPr>
          <p:cNvPr id="4" name="Slide Number Placeholder 3"/>
          <p:cNvSpPr>
            <a:spLocks noGrp="1"/>
          </p:cNvSpPr>
          <p:nvPr>
            <p:ph type="sldNum" sz="quarter" idx="10"/>
          </p:nvPr>
        </p:nvSpPr>
        <p:spPr/>
        <p:txBody>
          <a:bodyPr/>
          <a:lstStyle/>
          <a:p>
            <a:pPr>
              <a:defRPr/>
            </a:pPr>
            <a:fld id="{AD090BF0-B366-4E92-B12B-441B371928F1}" type="slidenum">
              <a:rPr lang="hu-HU" smtClean="0"/>
              <a:pPr>
                <a:defRPr/>
              </a:pPr>
              <a:t>13</a:t>
            </a:fld>
            <a:endParaRPr lang="hu-HU"/>
          </a:p>
        </p:txBody>
      </p:sp>
    </p:spTree>
    <p:extLst>
      <p:ext uri="{BB962C8B-B14F-4D97-AF65-F5344CB8AC3E}">
        <p14:creationId xmlns:p14="http://schemas.microsoft.com/office/powerpoint/2010/main" val="328198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a:t>Bulgaria and Romania</a:t>
            </a:r>
            <a:r>
              <a:rPr lang="en-US" dirty="0"/>
              <a:t> currently only operate the SIS only for the purpose of law enforcement cooperation. They will start using the SIS for the purpose of external border control as soon as the decision for lifting the internal border checks has entered into effect.</a:t>
            </a:r>
          </a:p>
          <a:p>
            <a:r>
              <a:rPr lang="en-US" b="1" dirty="0"/>
              <a:t>Cyprus and Croatia</a:t>
            </a:r>
            <a:r>
              <a:rPr lang="en-US" dirty="0"/>
              <a:t> are enjoying a temporary derogation from joining the Schengen Area. They are currently carrying out preparatory activities to integrate into the SIS.</a:t>
            </a:r>
          </a:p>
          <a:p>
            <a:r>
              <a:rPr lang="en-US" dirty="0"/>
              <a:t>The </a:t>
            </a:r>
            <a:r>
              <a:rPr lang="en-US" b="1" dirty="0"/>
              <a:t>United Kingdom</a:t>
            </a:r>
            <a:r>
              <a:rPr lang="en-US" dirty="0"/>
              <a:t> operates the SIS within the context of law enforcement cooperation. </a:t>
            </a:r>
            <a:r>
              <a:rPr lang="en-US" b="1" dirty="0"/>
              <a:t>Ireland </a:t>
            </a:r>
            <a:r>
              <a:rPr lang="en-US" dirty="0"/>
              <a:t>is carrying out preparatory activities to integrate into the SIS for the purpose of law enforcement cooperation.</a:t>
            </a:r>
          </a:p>
          <a:p>
            <a:pPr>
              <a:lnSpc>
                <a:spcPct val="90000"/>
              </a:lnSpc>
            </a:pPr>
            <a:endParaRPr lang="en-US" altLang="en-US" dirty="0" smtClean="0">
              <a:latin typeface="Times New Roman" panose="02020603050405020304" pitchFamily="18" charset="0"/>
            </a:endParaRPr>
          </a:p>
        </p:txBody>
      </p:sp>
    </p:spTree>
    <p:extLst>
      <p:ext uri="{BB962C8B-B14F-4D97-AF65-F5344CB8AC3E}">
        <p14:creationId xmlns:p14="http://schemas.microsoft.com/office/powerpoint/2010/main" val="5010759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a:p>
        </p:txBody>
      </p:sp>
      <p:sp>
        <p:nvSpPr>
          <p:cNvPr id="4" name="Slide Number Placeholder 3"/>
          <p:cNvSpPr>
            <a:spLocks noGrp="1"/>
          </p:cNvSpPr>
          <p:nvPr>
            <p:ph type="sldNum" sz="quarter" idx="10"/>
          </p:nvPr>
        </p:nvSpPr>
        <p:spPr/>
        <p:txBody>
          <a:bodyPr/>
          <a:lstStyle/>
          <a:p>
            <a:pPr>
              <a:defRPr/>
            </a:pPr>
            <a:fld id="{AD090BF0-B366-4E92-B12B-441B371928F1}" type="slidenum">
              <a:rPr lang="hu-HU" smtClean="0"/>
              <a:pPr>
                <a:defRPr/>
              </a:pPr>
              <a:t>15</a:t>
            </a:fld>
            <a:endParaRPr lang="hu-HU"/>
          </a:p>
        </p:txBody>
      </p:sp>
    </p:spTree>
    <p:extLst>
      <p:ext uri="{BB962C8B-B14F-4D97-AF65-F5344CB8AC3E}">
        <p14:creationId xmlns:p14="http://schemas.microsoft.com/office/powerpoint/2010/main" val="575457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3450" y="715963"/>
            <a:ext cx="4997450" cy="3749675"/>
          </a:xfrm>
          <a:solidFill>
            <a:schemeClr val="bg1">
              <a:lumMod val="50000"/>
            </a:schemeClr>
          </a:solidFill>
        </p:spPr>
      </p:sp>
      <p:sp>
        <p:nvSpPr>
          <p:cNvPr id="3" name="Notes Placeholder 2"/>
          <p:cNvSpPr>
            <a:spLocks noGrp="1"/>
          </p:cNvSpPr>
          <p:nvPr>
            <p:ph type="body" idx="1"/>
          </p:nvPr>
        </p:nvSpPr>
        <p:spPr>
          <a:xfrm>
            <a:off x="908393" y="4776768"/>
            <a:ext cx="5036188" cy="4872463"/>
          </a:xfrm>
        </p:spPr>
        <p:txBody>
          <a:bodyPr/>
          <a:lstStyle/>
          <a:p>
            <a:r>
              <a:rPr lang="en-US" dirty="0">
                <a:latin typeface="+mn-lt"/>
              </a:rPr>
              <a:t>On 6 April 2016 the Commission presented a legislative package on Smart Borders, which included a proposal for a Regulation for the establishment of an Entry/Exit System (EES)1 and a proposal for Regulation amending the Schengen Borders Code to integrate the technical changes that resulted from the above proposal for a Regulation establishing an Entry/Exit System (EES)2 </a:t>
            </a:r>
            <a:r>
              <a:rPr lang="en-US" dirty="0" smtClean="0">
                <a:latin typeface="+mn-lt"/>
              </a:rPr>
              <a:t>These </a:t>
            </a:r>
            <a:r>
              <a:rPr lang="en-US" dirty="0">
                <a:latin typeface="+mn-lt"/>
              </a:rPr>
              <a:t>are a revised version of the proposals presented by the Commission in February 2013 and for which the co-legislators had voiced technical, financial and operational concerns</a:t>
            </a:r>
            <a:r>
              <a:rPr lang="en-US" dirty="0" smtClean="0">
                <a:latin typeface="+mn-lt"/>
              </a:rPr>
              <a:t>.</a:t>
            </a:r>
            <a:endParaRPr lang="hu-HU" dirty="0" smtClean="0">
              <a:latin typeface="+mn-lt"/>
            </a:endParaRPr>
          </a:p>
          <a:p>
            <a:r>
              <a:rPr lang="hu-HU" dirty="0" smtClean="0">
                <a:latin typeface="+mn-lt"/>
              </a:rPr>
              <a:t>________________________</a:t>
            </a:r>
          </a:p>
          <a:p>
            <a:r>
              <a:rPr lang="en-US" dirty="0">
                <a:latin typeface="+mn-lt"/>
              </a:rPr>
              <a:t>Policy debates were held at political level, both in the JHA Council (21 April and 13 October 2016) and in SCIFA (21 June, 13 September and 25 October 2016), to give guidance to the Working Party on some of the most sensitive issues. </a:t>
            </a:r>
            <a:endParaRPr lang="hu-HU" dirty="0" smtClean="0">
              <a:latin typeface="+mn-lt"/>
            </a:endParaRPr>
          </a:p>
          <a:p>
            <a:r>
              <a:rPr lang="hu-HU" dirty="0" smtClean="0"/>
              <a:t>15350/16 </a:t>
            </a:r>
            <a:r>
              <a:rPr lang="hu-HU" dirty="0" err="1" smtClean="0"/>
              <a:t>Presidency</a:t>
            </a:r>
            <a:r>
              <a:rPr lang="hu-HU" dirty="0" smtClean="0"/>
              <a:t> </a:t>
            </a:r>
            <a:r>
              <a:rPr lang="hu-HU" dirty="0" err="1" smtClean="0"/>
              <a:t>to</a:t>
            </a:r>
            <a:r>
              <a:rPr lang="hu-HU" dirty="0" smtClean="0"/>
              <a:t> </a:t>
            </a:r>
            <a:r>
              <a:rPr lang="hu-HU" dirty="0" err="1" smtClean="0"/>
              <a:t>Council</a:t>
            </a:r>
            <a:r>
              <a:rPr lang="hu-HU" dirty="0" smtClean="0"/>
              <a:t> </a:t>
            </a:r>
            <a:r>
              <a:rPr lang="hu-HU" dirty="0" err="1" smtClean="0"/>
              <a:t>note</a:t>
            </a:r>
            <a:endParaRPr lang="hu-HU" dirty="0" smtClean="0"/>
          </a:p>
          <a:p>
            <a:r>
              <a:rPr lang="en-US" dirty="0"/>
              <a:t>. Discussion at technical level focused in particular on the following issues, for which the Presidency considers that a provisional agreement has been reached: – the scope of the proposal5 ; </a:t>
            </a:r>
            <a:r>
              <a:rPr lang="hu-HU" dirty="0" smtClean="0"/>
              <a:t/>
            </a:r>
            <a:br>
              <a:rPr lang="hu-HU" dirty="0" smtClean="0"/>
            </a:br>
            <a:r>
              <a:rPr lang="en-US" dirty="0" smtClean="0"/>
              <a:t>– </a:t>
            </a:r>
            <a:r>
              <a:rPr lang="en-US" dirty="0"/>
              <a:t>the optimal choice and use of biometrics identifiers to be included in the system</a:t>
            </a:r>
            <a:r>
              <a:rPr lang="en-US" dirty="0" smtClean="0"/>
              <a:t>;</a:t>
            </a:r>
            <a:r>
              <a:rPr lang="hu-HU" dirty="0" smtClean="0"/>
              <a:t/>
            </a:r>
            <a:br>
              <a:rPr lang="hu-HU" dirty="0" smtClean="0"/>
            </a:br>
            <a:r>
              <a:rPr lang="en-US" dirty="0" smtClean="0"/>
              <a:t> </a:t>
            </a:r>
            <a:r>
              <a:rPr lang="en-US" dirty="0"/>
              <a:t>– the transfer of data to third countries</a:t>
            </a:r>
            <a:r>
              <a:rPr lang="en-US" dirty="0" smtClean="0"/>
              <a:t>;</a:t>
            </a:r>
            <a:r>
              <a:rPr lang="hu-HU" dirty="0" smtClean="0"/>
              <a:t/>
            </a:r>
            <a:br>
              <a:rPr lang="hu-HU" dirty="0" smtClean="0"/>
            </a:br>
            <a:r>
              <a:rPr lang="en-US" dirty="0" smtClean="0"/>
              <a:t> </a:t>
            </a:r>
            <a:r>
              <a:rPr lang="en-US" dirty="0"/>
              <a:t>– data retention periods at EU and national level; </a:t>
            </a:r>
            <a:r>
              <a:rPr lang="hu-HU" dirty="0" smtClean="0"/>
              <a:t/>
            </a:r>
            <a:br>
              <a:rPr lang="hu-HU" dirty="0" smtClean="0"/>
            </a:br>
            <a:r>
              <a:rPr lang="en-US" dirty="0" smtClean="0"/>
              <a:t>– </a:t>
            </a:r>
            <a:r>
              <a:rPr lang="en-US" dirty="0"/>
              <a:t>the interoperability with VIS for Member States that have not yet access to this database</a:t>
            </a:r>
            <a:r>
              <a:rPr lang="en-US" dirty="0" smtClean="0"/>
              <a:t>;</a:t>
            </a:r>
            <a:r>
              <a:rPr lang="hu-HU" dirty="0" smtClean="0"/>
              <a:t/>
            </a:r>
            <a:br>
              <a:rPr lang="hu-HU" dirty="0" smtClean="0"/>
            </a:br>
            <a:r>
              <a:rPr lang="en-US" dirty="0" smtClean="0"/>
              <a:t> </a:t>
            </a:r>
            <a:r>
              <a:rPr lang="en-US" dirty="0"/>
              <a:t>– the costs at European and national level.</a:t>
            </a:r>
            <a:endParaRPr lang="hu-HU" dirty="0">
              <a:latin typeface="+mn-lt"/>
            </a:endParaRPr>
          </a:p>
        </p:txBody>
      </p:sp>
      <p:sp>
        <p:nvSpPr>
          <p:cNvPr id="4" name="Slide Number Placeholder 3"/>
          <p:cNvSpPr>
            <a:spLocks noGrp="1"/>
          </p:cNvSpPr>
          <p:nvPr>
            <p:ph type="sldNum" sz="quarter" idx="10"/>
          </p:nvPr>
        </p:nvSpPr>
        <p:spPr/>
        <p:txBody>
          <a:bodyPr/>
          <a:lstStyle/>
          <a:p>
            <a:pPr>
              <a:defRPr/>
            </a:pPr>
            <a:fld id="{AD090BF0-B366-4E92-B12B-441B371928F1}" type="slidenum">
              <a:rPr lang="hu-HU" smtClean="0"/>
              <a:pPr>
                <a:defRPr/>
              </a:pPr>
              <a:t>16</a:t>
            </a:fld>
            <a:endParaRPr lang="hu-HU"/>
          </a:p>
        </p:txBody>
      </p:sp>
    </p:spTree>
    <p:extLst>
      <p:ext uri="{BB962C8B-B14F-4D97-AF65-F5344CB8AC3E}">
        <p14:creationId xmlns:p14="http://schemas.microsoft.com/office/powerpoint/2010/main" val="39597550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dirty="0" err="1" smtClean="0"/>
              <a:t>Melki</a:t>
            </a:r>
            <a:r>
              <a:rPr lang="hu-HU" dirty="0" smtClean="0"/>
              <a:t> – </a:t>
            </a:r>
            <a:r>
              <a:rPr lang="hu-HU" dirty="0" err="1" smtClean="0"/>
              <a:t>police</a:t>
            </a:r>
            <a:r>
              <a:rPr lang="hu-HU" dirty="0" smtClean="0"/>
              <a:t> </a:t>
            </a:r>
            <a:r>
              <a:rPr lang="hu-HU" dirty="0" err="1" smtClean="0"/>
              <a:t>checks</a:t>
            </a:r>
            <a:r>
              <a:rPr lang="hu-HU" dirty="0" smtClean="0"/>
              <a:t> </a:t>
            </a:r>
            <a:r>
              <a:rPr lang="hu-HU" dirty="0" err="1" smtClean="0"/>
              <a:t>within</a:t>
            </a:r>
            <a:r>
              <a:rPr lang="hu-HU" dirty="0" smtClean="0"/>
              <a:t> 20 </a:t>
            </a:r>
            <a:r>
              <a:rPr lang="hu-HU" dirty="0" err="1" smtClean="0"/>
              <a:t>kms</a:t>
            </a:r>
            <a:r>
              <a:rPr lang="hu-HU" dirty="0" smtClean="0"/>
              <a:t> </a:t>
            </a:r>
            <a:r>
              <a:rPr lang="hu-HU" dirty="0" err="1" smtClean="0"/>
              <a:t>from</a:t>
            </a:r>
            <a:r>
              <a:rPr lang="hu-HU" dirty="0" smtClean="0"/>
              <a:t> </a:t>
            </a:r>
            <a:r>
              <a:rPr lang="hu-HU" dirty="0" err="1" smtClean="0"/>
              <a:t>the</a:t>
            </a:r>
            <a:r>
              <a:rPr lang="hu-HU" dirty="0" smtClean="0"/>
              <a:t> </a:t>
            </a:r>
            <a:r>
              <a:rPr lang="hu-HU" dirty="0" err="1" smtClean="0"/>
              <a:t>border</a:t>
            </a:r>
            <a:r>
              <a:rPr lang="hu-HU" dirty="0" smtClean="0"/>
              <a:t> </a:t>
            </a:r>
            <a:r>
              <a:rPr lang="hu-HU" dirty="0" err="1" smtClean="0"/>
              <a:t>with</a:t>
            </a:r>
            <a:r>
              <a:rPr lang="hu-HU" dirty="0" smtClean="0"/>
              <a:t> </a:t>
            </a:r>
            <a:r>
              <a:rPr lang="hu-HU" dirty="0" err="1" smtClean="0"/>
              <a:t>another</a:t>
            </a:r>
            <a:r>
              <a:rPr lang="hu-HU" dirty="0" smtClean="0"/>
              <a:t> Schengen </a:t>
            </a:r>
            <a:r>
              <a:rPr lang="hu-HU" dirty="0" err="1" smtClean="0"/>
              <a:t>state</a:t>
            </a:r>
            <a:r>
              <a:rPr lang="hu-HU" dirty="0" smtClean="0"/>
              <a:t>, </a:t>
            </a:r>
            <a:r>
              <a:rPr lang="hu-HU" dirty="0" err="1" smtClean="0"/>
              <a:t>exercised</a:t>
            </a:r>
            <a:r>
              <a:rPr lang="hu-HU" dirty="0" smtClean="0"/>
              <a:t> </a:t>
            </a:r>
            <a:r>
              <a:rPr lang="hu-HU" dirty="0" err="1" smtClean="0"/>
              <a:t>irrespective</a:t>
            </a:r>
            <a:r>
              <a:rPr lang="hu-HU" dirty="0" smtClean="0"/>
              <a:t> of </a:t>
            </a:r>
            <a:r>
              <a:rPr lang="hu-HU" dirty="0" err="1" smtClean="0"/>
              <a:t>the</a:t>
            </a:r>
            <a:r>
              <a:rPr lang="hu-HU" dirty="0" smtClean="0"/>
              <a:t> </a:t>
            </a:r>
            <a:r>
              <a:rPr lang="hu-HU" dirty="0" err="1" smtClean="0"/>
              <a:t>personal</a:t>
            </a:r>
            <a:r>
              <a:rPr lang="hu-HU" dirty="0" smtClean="0"/>
              <a:t> </a:t>
            </a:r>
            <a:r>
              <a:rPr lang="hu-HU" dirty="0" err="1" smtClean="0"/>
              <a:t>behavious</a:t>
            </a:r>
            <a:r>
              <a:rPr lang="hu-HU" dirty="0" smtClean="0"/>
              <a:t> </a:t>
            </a:r>
            <a:r>
              <a:rPr lang="hu-HU" dirty="0" err="1" smtClean="0"/>
              <a:t>or</a:t>
            </a:r>
            <a:r>
              <a:rPr lang="hu-HU" dirty="0" smtClean="0"/>
              <a:t> </a:t>
            </a:r>
            <a:r>
              <a:rPr lang="hu-HU" dirty="0" err="1" smtClean="0"/>
              <a:t>individual</a:t>
            </a:r>
            <a:r>
              <a:rPr lang="hu-HU" dirty="0" smtClean="0"/>
              <a:t> </a:t>
            </a:r>
            <a:r>
              <a:rPr lang="hu-HU" dirty="0" err="1" smtClean="0"/>
              <a:t>threat</a:t>
            </a:r>
            <a:r>
              <a:rPr lang="hu-HU" dirty="0" smtClean="0"/>
              <a:t> </a:t>
            </a:r>
            <a:r>
              <a:rPr lang="hu-HU" dirty="0" err="1" smtClean="0"/>
              <a:t>are</a:t>
            </a:r>
            <a:r>
              <a:rPr lang="hu-HU" dirty="0" smtClean="0"/>
              <a:t> </a:t>
            </a:r>
            <a:r>
              <a:rPr lang="hu-HU" dirty="0" err="1" smtClean="0"/>
              <a:t>prohibited</a:t>
            </a:r>
            <a:endParaRPr lang="hu-HU" dirty="0" smtClean="0"/>
          </a:p>
          <a:p>
            <a:r>
              <a:rPr lang="hu-HU" dirty="0" smtClean="0">
                <a:latin typeface="+mn-lt"/>
              </a:rPr>
              <a:t>The </a:t>
            </a:r>
            <a:r>
              <a:rPr lang="en-US" dirty="0" smtClean="0">
                <a:latin typeface="+mn-lt"/>
              </a:rPr>
              <a:t>Schengen </a:t>
            </a:r>
            <a:r>
              <a:rPr lang="en-US" dirty="0">
                <a:latin typeface="+mn-lt"/>
              </a:rPr>
              <a:t>Borders </a:t>
            </a:r>
            <a:r>
              <a:rPr lang="en-US" dirty="0" smtClean="0">
                <a:latin typeface="+mn-lt"/>
              </a:rPr>
              <a:t>Code, preclude</a:t>
            </a:r>
            <a:r>
              <a:rPr lang="hu-HU" dirty="0" smtClean="0">
                <a:latin typeface="+mn-lt"/>
              </a:rPr>
              <a:t>s</a:t>
            </a:r>
            <a:r>
              <a:rPr lang="en-US" dirty="0" smtClean="0">
                <a:latin typeface="+mn-lt"/>
              </a:rPr>
              <a:t> </a:t>
            </a:r>
            <a:r>
              <a:rPr lang="hu-HU" dirty="0" smtClean="0">
                <a:latin typeface="+mn-lt"/>
              </a:rPr>
              <a:t>„</a:t>
            </a:r>
            <a:r>
              <a:rPr lang="en-US" dirty="0" smtClean="0">
                <a:latin typeface="+mn-lt"/>
              </a:rPr>
              <a:t>national </a:t>
            </a:r>
            <a:r>
              <a:rPr lang="en-US" dirty="0">
                <a:latin typeface="+mn-lt"/>
              </a:rPr>
              <a:t>legislation which grants to the police authorities of the Member State in question the power to check, solely within an area of 20 </a:t>
            </a:r>
            <a:r>
              <a:rPr lang="en-US" dirty="0" err="1">
                <a:latin typeface="+mn-lt"/>
              </a:rPr>
              <a:t>kilometres</a:t>
            </a:r>
            <a:r>
              <a:rPr lang="en-US" dirty="0">
                <a:latin typeface="+mn-lt"/>
              </a:rPr>
              <a:t> from the land border of that State with States party to the Convention implementing the Schengen Agreement </a:t>
            </a:r>
            <a:r>
              <a:rPr lang="hu-HU" dirty="0" smtClean="0">
                <a:latin typeface="+mn-lt"/>
              </a:rPr>
              <a:t>…</a:t>
            </a:r>
            <a:r>
              <a:rPr lang="en-US" dirty="0" smtClean="0">
                <a:latin typeface="+mn-lt"/>
              </a:rPr>
              <a:t>, </a:t>
            </a:r>
            <a:r>
              <a:rPr lang="en-US" dirty="0">
                <a:latin typeface="+mn-lt"/>
              </a:rPr>
              <a:t>the identity of any person, </a:t>
            </a:r>
            <a:r>
              <a:rPr lang="en-US" dirty="0">
                <a:solidFill>
                  <a:srgbClr val="C00000"/>
                </a:solidFill>
                <a:latin typeface="+mn-lt"/>
              </a:rPr>
              <a:t>irrespective of his </a:t>
            </a:r>
            <a:r>
              <a:rPr lang="en-US" dirty="0" err="1">
                <a:solidFill>
                  <a:srgbClr val="C00000"/>
                </a:solidFill>
                <a:latin typeface="+mn-lt"/>
              </a:rPr>
              <a:t>behaviour</a:t>
            </a:r>
            <a:r>
              <a:rPr lang="en-US" dirty="0">
                <a:solidFill>
                  <a:srgbClr val="C00000"/>
                </a:solidFill>
                <a:latin typeface="+mn-lt"/>
              </a:rPr>
              <a:t> </a:t>
            </a:r>
            <a:r>
              <a:rPr lang="en-US" dirty="0">
                <a:latin typeface="+mn-lt"/>
              </a:rPr>
              <a:t>and </a:t>
            </a:r>
            <a:r>
              <a:rPr lang="en-US" dirty="0">
                <a:solidFill>
                  <a:srgbClr val="C00000"/>
                </a:solidFill>
                <a:latin typeface="+mn-lt"/>
              </a:rPr>
              <a:t>of specific circumstances </a:t>
            </a:r>
            <a:r>
              <a:rPr lang="en-US" dirty="0">
                <a:latin typeface="+mn-lt"/>
              </a:rPr>
              <a:t>giving rise to a risk of breach of public order, in order to ascertain whether the obligations laid down by law </a:t>
            </a:r>
            <a:r>
              <a:rPr lang="en-US" dirty="0">
                <a:solidFill>
                  <a:srgbClr val="C00000"/>
                </a:solidFill>
                <a:latin typeface="+mn-lt"/>
              </a:rPr>
              <a:t>to hold, carry and produce papers and documents are fulfilled</a:t>
            </a:r>
            <a:r>
              <a:rPr lang="en-US" dirty="0">
                <a:latin typeface="+mn-lt"/>
              </a:rPr>
              <a:t>, </a:t>
            </a:r>
            <a:r>
              <a:rPr lang="en-US" dirty="0">
                <a:solidFill>
                  <a:srgbClr val="C00000"/>
                </a:solidFill>
                <a:latin typeface="+mn-lt"/>
              </a:rPr>
              <a:t>where that legislation does not </a:t>
            </a:r>
            <a:r>
              <a:rPr lang="en-US" dirty="0">
                <a:latin typeface="+mn-lt"/>
              </a:rPr>
              <a:t>provide the necessary framework for that power to </a:t>
            </a:r>
            <a:r>
              <a:rPr lang="en-US" dirty="0">
                <a:solidFill>
                  <a:srgbClr val="C00000"/>
                </a:solidFill>
                <a:latin typeface="+mn-lt"/>
              </a:rPr>
              <a:t>guarantee</a:t>
            </a:r>
            <a:r>
              <a:rPr lang="en-US" dirty="0">
                <a:latin typeface="+mn-lt"/>
              </a:rPr>
              <a:t> </a:t>
            </a:r>
            <a:r>
              <a:rPr lang="en-US" dirty="0">
                <a:solidFill>
                  <a:srgbClr val="C00000"/>
                </a:solidFill>
                <a:latin typeface="+mn-lt"/>
              </a:rPr>
              <a:t>that its practical exercise cannot have an effect equivalent to border </a:t>
            </a:r>
            <a:r>
              <a:rPr lang="en-US" dirty="0" smtClean="0">
                <a:solidFill>
                  <a:srgbClr val="C00000"/>
                </a:solidFill>
                <a:latin typeface="+mn-lt"/>
              </a:rPr>
              <a:t>checks</a:t>
            </a:r>
            <a:r>
              <a:rPr lang="hu-HU" dirty="0" smtClean="0">
                <a:solidFill>
                  <a:srgbClr val="C00000"/>
                </a:solidFill>
                <a:latin typeface="+mn-lt"/>
              </a:rPr>
              <a:t>”</a:t>
            </a:r>
          </a:p>
          <a:p>
            <a:endParaRPr lang="hu-HU" dirty="0">
              <a:solidFill>
                <a:srgbClr val="C00000"/>
              </a:solidFill>
              <a:latin typeface="+mn-lt"/>
            </a:endParaRPr>
          </a:p>
          <a:p>
            <a:r>
              <a:rPr lang="hu-HU" dirty="0" err="1" smtClean="0">
                <a:latin typeface="+mn-lt"/>
              </a:rPr>
              <a:t>Adil</a:t>
            </a:r>
            <a:endParaRPr lang="hu-HU" dirty="0" smtClean="0">
              <a:latin typeface="+mn-lt"/>
            </a:endParaRPr>
          </a:p>
          <a:p>
            <a:r>
              <a:rPr lang="hu-HU" dirty="0"/>
              <a:t>mobile </a:t>
            </a:r>
            <a:r>
              <a:rPr lang="hu-HU" dirty="0" err="1"/>
              <a:t>security</a:t>
            </a:r>
            <a:r>
              <a:rPr lang="hu-HU" dirty="0"/>
              <a:t> monitoring </a:t>
            </a:r>
            <a:r>
              <a:rPr lang="hu-HU" dirty="0" err="1" smtClean="0"/>
              <a:t>checks</a:t>
            </a:r>
            <a:r>
              <a:rPr lang="hu-HU" dirty="0" smtClean="0"/>
              <a:t> </a:t>
            </a:r>
            <a:r>
              <a:rPr lang="hu-HU" dirty="0" err="1" smtClean="0"/>
              <a:t>in</a:t>
            </a:r>
            <a:r>
              <a:rPr lang="hu-HU" dirty="0" smtClean="0"/>
              <a:t> </a:t>
            </a:r>
            <a:r>
              <a:rPr lang="hu-HU" dirty="0" err="1" smtClean="0"/>
              <a:t>the</a:t>
            </a:r>
            <a:r>
              <a:rPr lang="hu-HU" dirty="0" smtClean="0"/>
              <a:t> </a:t>
            </a:r>
            <a:r>
              <a:rPr lang="hu-HU" dirty="0" err="1" smtClean="0"/>
              <a:t>Netherlands</a:t>
            </a:r>
            <a:r>
              <a:rPr lang="hu-HU" dirty="0" smtClean="0"/>
              <a:t> </a:t>
            </a:r>
            <a:r>
              <a:rPr lang="hu-HU" dirty="0" err="1" smtClean="0"/>
              <a:t>within</a:t>
            </a:r>
            <a:r>
              <a:rPr lang="hu-HU" dirty="0" smtClean="0"/>
              <a:t> 20 km-s of </a:t>
            </a:r>
            <a:r>
              <a:rPr lang="hu-HU" dirty="0" err="1" smtClean="0"/>
              <a:t>the</a:t>
            </a:r>
            <a:r>
              <a:rPr lang="hu-HU" dirty="0" smtClean="0"/>
              <a:t> </a:t>
            </a:r>
            <a:r>
              <a:rPr lang="hu-HU" dirty="0" err="1" smtClean="0"/>
              <a:t>border</a:t>
            </a:r>
            <a:r>
              <a:rPr lang="hu-HU" dirty="0" smtClean="0"/>
              <a:t> </a:t>
            </a:r>
            <a:r>
              <a:rPr lang="hu-HU" dirty="0" err="1" smtClean="0"/>
              <a:t>are</a:t>
            </a:r>
            <a:r>
              <a:rPr lang="hu-HU" dirty="0" smtClean="0"/>
              <a:t> </a:t>
            </a:r>
            <a:r>
              <a:rPr lang="hu-HU" dirty="0" err="1" smtClean="0"/>
              <a:t>not</a:t>
            </a:r>
            <a:r>
              <a:rPr lang="hu-HU" dirty="0" smtClean="0"/>
              <a:t> </a:t>
            </a:r>
            <a:r>
              <a:rPr lang="hu-HU" dirty="0" err="1" smtClean="0"/>
              <a:t>border</a:t>
            </a:r>
            <a:r>
              <a:rPr lang="hu-HU" dirty="0" smtClean="0"/>
              <a:t> </a:t>
            </a:r>
            <a:r>
              <a:rPr lang="hu-HU" dirty="0" err="1" smtClean="0"/>
              <a:t>checks</a:t>
            </a:r>
            <a:r>
              <a:rPr lang="hu-HU" dirty="0" smtClean="0"/>
              <a:t> </a:t>
            </a:r>
            <a:r>
              <a:rPr lang="hu-HU" dirty="0" err="1" smtClean="0"/>
              <a:t>but</a:t>
            </a:r>
            <a:r>
              <a:rPr lang="hu-HU" dirty="0" smtClean="0"/>
              <a:t> </a:t>
            </a:r>
            <a:r>
              <a:rPr lang="hu-HU" dirty="0" err="1" smtClean="0"/>
              <a:t>legitimate</a:t>
            </a:r>
            <a:r>
              <a:rPr lang="hu-HU" dirty="0" smtClean="0"/>
              <a:t> </a:t>
            </a:r>
            <a:r>
              <a:rPr lang="hu-HU" dirty="0" err="1" smtClean="0"/>
              <a:t>efforts</a:t>
            </a:r>
            <a:r>
              <a:rPr lang="hu-HU" dirty="0" smtClean="0"/>
              <a:t> </a:t>
            </a:r>
            <a:r>
              <a:rPr lang="hu-HU" dirty="0" err="1" smtClean="0"/>
              <a:t>to</a:t>
            </a:r>
            <a:r>
              <a:rPr lang="hu-HU" dirty="0" smtClean="0"/>
              <a:t> </a:t>
            </a:r>
            <a:r>
              <a:rPr lang="hu-HU" dirty="0" err="1" smtClean="0"/>
              <a:t>establish</a:t>
            </a:r>
            <a:r>
              <a:rPr lang="hu-HU" dirty="0" smtClean="0"/>
              <a:t> </a:t>
            </a:r>
            <a:r>
              <a:rPr lang="hu-HU" dirty="0" err="1" smtClean="0"/>
              <a:t>whether</a:t>
            </a:r>
            <a:r>
              <a:rPr lang="hu-HU" dirty="0" smtClean="0"/>
              <a:t> </a:t>
            </a:r>
            <a:r>
              <a:rPr lang="hu-HU" dirty="0" err="1" smtClean="0"/>
              <a:t>the</a:t>
            </a:r>
            <a:r>
              <a:rPr lang="hu-HU" dirty="0" smtClean="0"/>
              <a:t> </a:t>
            </a:r>
            <a:r>
              <a:rPr lang="hu-HU" dirty="0" err="1" smtClean="0"/>
              <a:t>person</a:t>
            </a:r>
            <a:r>
              <a:rPr lang="hu-HU" dirty="0" smtClean="0"/>
              <a:t> </a:t>
            </a:r>
            <a:r>
              <a:rPr lang="hu-HU" dirty="0" err="1" smtClean="0"/>
              <a:t>resides</a:t>
            </a:r>
            <a:r>
              <a:rPr lang="hu-HU" dirty="0" smtClean="0"/>
              <a:t> </a:t>
            </a:r>
            <a:r>
              <a:rPr lang="hu-HU" dirty="0" err="1" smtClean="0"/>
              <a:t>legally</a:t>
            </a:r>
            <a:r>
              <a:rPr lang="hu-HU" dirty="0" smtClean="0"/>
              <a:t>, </a:t>
            </a:r>
            <a:r>
              <a:rPr lang="hu-HU" dirty="0" err="1" smtClean="0"/>
              <a:t>even</a:t>
            </a:r>
            <a:r>
              <a:rPr lang="hu-HU" dirty="0" smtClean="0"/>
              <a:t> is no </a:t>
            </a:r>
            <a:r>
              <a:rPr lang="hu-HU" dirty="0" err="1" smtClean="0"/>
              <a:t>specific</a:t>
            </a:r>
            <a:r>
              <a:rPr lang="hu-HU" dirty="0" smtClean="0"/>
              <a:t> </a:t>
            </a:r>
            <a:r>
              <a:rPr lang="hu-HU" dirty="0" err="1" smtClean="0"/>
              <a:t>suspiso</a:t>
            </a:r>
            <a:r>
              <a:rPr lang="hu-HU" dirty="0" smtClean="0"/>
              <a:t> </a:t>
            </a:r>
            <a:r>
              <a:rPr lang="hu-HU" dirty="0" err="1" smtClean="0"/>
              <a:t>related</a:t>
            </a:r>
            <a:r>
              <a:rPr lang="hu-HU" dirty="0" smtClean="0"/>
              <a:t> </a:t>
            </a:r>
            <a:r>
              <a:rPr lang="hu-HU" dirty="0" err="1" smtClean="0"/>
              <a:t>to</a:t>
            </a:r>
            <a:r>
              <a:rPr lang="hu-HU" dirty="0" smtClean="0"/>
              <a:t> </a:t>
            </a:r>
            <a:r>
              <a:rPr lang="hu-HU" dirty="0" err="1" smtClean="0"/>
              <a:t>the</a:t>
            </a:r>
            <a:r>
              <a:rPr lang="hu-HU" dirty="0" smtClean="0"/>
              <a:t> </a:t>
            </a:r>
            <a:r>
              <a:rPr lang="hu-HU" dirty="0" err="1" smtClean="0"/>
              <a:t>person</a:t>
            </a:r>
            <a:r>
              <a:rPr lang="hu-HU" dirty="0" smtClean="0"/>
              <a:t> </a:t>
            </a:r>
            <a:r>
              <a:rPr lang="hu-HU" dirty="0" err="1" smtClean="0"/>
              <a:t>exists</a:t>
            </a:r>
            <a:r>
              <a:rPr lang="hu-HU" dirty="0" smtClean="0"/>
              <a:t>.</a:t>
            </a:r>
            <a:endParaRPr lang="hu-HU" dirty="0">
              <a:latin typeface="+mn-lt"/>
            </a:endParaRPr>
          </a:p>
        </p:txBody>
      </p:sp>
      <p:sp>
        <p:nvSpPr>
          <p:cNvPr id="4" name="Slide Number Placeholder 3"/>
          <p:cNvSpPr>
            <a:spLocks noGrp="1"/>
          </p:cNvSpPr>
          <p:nvPr>
            <p:ph type="sldNum" sz="quarter" idx="10"/>
          </p:nvPr>
        </p:nvSpPr>
        <p:spPr/>
        <p:txBody>
          <a:bodyPr/>
          <a:lstStyle/>
          <a:p>
            <a:pPr>
              <a:defRPr/>
            </a:pPr>
            <a:fld id="{AD090BF0-B366-4E92-B12B-441B371928F1}" type="slidenum">
              <a:rPr lang="hu-HU" smtClean="0"/>
              <a:pPr>
                <a:defRPr/>
              </a:pPr>
              <a:t>17</a:t>
            </a:fld>
            <a:endParaRPr lang="hu-HU"/>
          </a:p>
        </p:txBody>
      </p:sp>
    </p:spTree>
    <p:extLst>
      <p:ext uri="{BB962C8B-B14F-4D97-AF65-F5344CB8AC3E}">
        <p14:creationId xmlns:p14="http://schemas.microsoft.com/office/powerpoint/2010/main" val="24115290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a:p>
        </p:txBody>
      </p:sp>
      <p:sp>
        <p:nvSpPr>
          <p:cNvPr id="4" name="Slide Number Placeholder 3"/>
          <p:cNvSpPr>
            <a:spLocks noGrp="1"/>
          </p:cNvSpPr>
          <p:nvPr>
            <p:ph type="sldNum" sz="quarter" idx="10"/>
          </p:nvPr>
        </p:nvSpPr>
        <p:spPr/>
        <p:txBody>
          <a:bodyPr/>
          <a:lstStyle/>
          <a:p>
            <a:pPr>
              <a:defRPr/>
            </a:pPr>
            <a:fld id="{AD090BF0-B366-4E92-B12B-441B371928F1}" type="slidenum">
              <a:rPr lang="hu-HU" smtClean="0"/>
              <a:pPr>
                <a:defRPr/>
              </a:pPr>
              <a:t>18</a:t>
            </a:fld>
            <a:endParaRPr lang="hu-HU"/>
          </a:p>
        </p:txBody>
      </p:sp>
    </p:spTree>
    <p:extLst>
      <p:ext uri="{BB962C8B-B14F-4D97-AF65-F5344CB8AC3E}">
        <p14:creationId xmlns:p14="http://schemas.microsoft.com/office/powerpoint/2010/main" val="17632711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a:p>
        </p:txBody>
      </p:sp>
      <p:sp>
        <p:nvSpPr>
          <p:cNvPr id="4" name="Slide Number Placeholder 3"/>
          <p:cNvSpPr>
            <a:spLocks noGrp="1"/>
          </p:cNvSpPr>
          <p:nvPr>
            <p:ph type="sldNum" sz="quarter" idx="10"/>
          </p:nvPr>
        </p:nvSpPr>
        <p:spPr/>
        <p:txBody>
          <a:bodyPr/>
          <a:lstStyle/>
          <a:p>
            <a:pPr>
              <a:defRPr/>
            </a:pPr>
            <a:fld id="{AD090BF0-B366-4E92-B12B-441B371928F1}" type="slidenum">
              <a:rPr lang="hu-HU" smtClean="0"/>
              <a:pPr>
                <a:defRPr/>
              </a:pPr>
              <a:t>19</a:t>
            </a:fld>
            <a:endParaRPr lang="hu-HU"/>
          </a:p>
        </p:txBody>
      </p:sp>
    </p:spTree>
    <p:extLst>
      <p:ext uri="{BB962C8B-B14F-4D97-AF65-F5344CB8AC3E}">
        <p14:creationId xmlns:p14="http://schemas.microsoft.com/office/powerpoint/2010/main" val="42573429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7C34117-193C-466A-B8FC-DB096448D945}" type="slidenum">
              <a:rPr lang="en-US"/>
              <a:pPr>
                <a:defRPr/>
              </a:pPr>
              <a:t>2</a:t>
            </a:fld>
            <a:endParaRPr lang="en-US"/>
          </a:p>
        </p:txBody>
      </p:sp>
      <p:sp>
        <p:nvSpPr>
          <p:cNvPr id="6656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 name="Téglalap 5"/>
          <p:cNvSpPr/>
          <p:nvPr/>
        </p:nvSpPr>
        <p:spPr>
          <a:xfrm>
            <a:off x="544610" y="4717429"/>
            <a:ext cx="5860850" cy="3648590"/>
          </a:xfrm>
          <a:prstGeom prst="rect">
            <a:avLst/>
          </a:prstGeom>
        </p:spPr>
        <p:txBody>
          <a:bodyPr wrap="square" lIns="92830" tIns="46415" rIns="92830" bIns="46415">
            <a:spAutoFit/>
          </a:bodyPr>
          <a:lstStyle/>
          <a:p>
            <a:pPr>
              <a:defRPr/>
            </a:pPr>
            <a:r>
              <a:rPr lang="en-GB" sz="1600">
                <a:solidFill>
                  <a:srgbClr val="C00000"/>
                </a:solidFill>
              </a:rPr>
              <a:t>Freedom</a:t>
            </a:r>
            <a:r>
              <a:rPr lang="en-GB" sz="1600"/>
              <a:t> = freedom of movement + immigration and asylum+ non-discrimination+ data protection+ fundamental human rights+citizenship</a:t>
            </a:r>
          </a:p>
          <a:p>
            <a:pPr>
              <a:defRPr/>
            </a:pPr>
            <a:endParaRPr lang="en-GB" sz="1600"/>
          </a:p>
          <a:p>
            <a:pPr>
              <a:defRPr/>
            </a:pPr>
            <a:endParaRPr lang="en-GB" sz="1600"/>
          </a:p>
          <a:p>
            <a:pPr>
              <a:defRPr/>
            </a:pPr>
            <a:r>
              <a:rPr lang="en-GB" sz="1600">
                <a:solidFill>
                  <a:srgbClr val="C00000"/>
                </a:solidFill>
              </a:rPr>
              <a:t>Security</a:t>
            </a:r>
            <a:r>
              <a:rPr lang="en-GB" sz="1600"/>
              <a:t>  = fight against organized crime  (including terrorism) and drugs  + police cooperation (Europol, Eurojust, External Border Agency)</a:t>
            </a:r>
          </a:p>
          <a:p>
            <a:pPr>
              <a:defRPr/>
            </a:pPr>
            <a:endParaRPr lang="en-GB" sz="1600"/>
          </a:p>
          <a:p>
            <a:pPr>
              <a:defRPr/>
            </a:pPr>
            <a:endParaRPr lang="en-GB" sz="1600"/>
          </a:p>
          <a:p>
            <a:pPr>
              <a:defRPr/>
            </a:pPr>
            <a:r>
              <a:rPr lang="en-GB" sz="1600">
                <a:solidFill>
                  <a:srgbClr val="C00000"/>
                </a:solidFill>
              </a:rPr>
              <a:t>Justice („Recht”) </a:t>
            </a:r>
            <a:r>
              <a:rPr lang="en-GB" sz="1600"/>
              <a:t>= cooperation among civil and criminal courts, approximation of procedures, mutual recognition of decisions, simplification of transborder actions (litigation in another member state)</a:t>
            </a:r>
            <a:endParaRPr lang="en-GB" sz="1600" dirty="0"/>
          </a:p>
        </p:txBody>
      </p:sp>
    </p:spTree>
    <p:extLst>
      <p:ext uri="{BB962C8B-B14F-4D97-AF65-F5344CB8AC3E}">
        <p14:creationId xmlns:p14="http://schemas.microsoft.com/office/powerpoint/2010/main" val="30314039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a:p>
        </p:txBody>
      </p:sp>
      <p:sp>
        <p:nvSpPr>
          <p:cNvPr id="4" name="Slide Number Placeholder 3"/>
          <p:cNvSpPr>
            <a:spLocks noGrp="1"/>
          </p:cNvSpPr>
          <p:nvPr>
            <p:ph type="sldNum" sz="quarter" idx="10"/>
          </p:nvPr>
        </p:nvSpPr>
        <p:spPr/>
        <p:txBody>
          <a:bodyPr/>
          <a:lstStyle/>
          <a:p>
            <a:pPr>
              <a:defRPr/>
            </a:pPr>
            <a:fld id="{AD090BF0-B366-4E92-B12B-441B371928F1}" type="slidenum">
              <a:rPr lang="hu-HU" smtClean="0"/>
              <a:pPr>
                <a:defRPr/>
              </a:pPr>
              <a:t>20</a:t>
            </a:fld>
            <a:endParaRPr lang="hu-HU"/>
          </a:p>
        </p:txBody>
      </p:sp>
    </p:spTree>
    <p:extLst>
      <p:ext uri="{BB962C8B-B14F-4D97-AF65-F5344CB8AC3E}">
        <p14:creationId xmlns:p14="http://schemas.microsoft.com/office/powerpoint/2010/main" val="5236468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a:p>
        </p:txBody>
      </p:sp>
      <p:sp>
        <p:nvSpPr>
          <p:cNvPr id="4" name="Slide Number Placeholder 3"/>
          <p:cNvSpPr>
            <a:spLocks noGrp="1"/>
          </p:cNvSpPr>
          <p:nvPr>
            <p:ph type="sldNum" sz="quarter" idx="10"/>
          </p:nvPr>
        </p:nvSpPr>
        <p:spPr/>
        <p:txBody>
          <a:bodyPr/>
          <a:lstStyle/>
          <a:p>
            <a:pPr>
              <a:defRPr/>
            </a:pPr>
            <a:fld id="{AD090BF0-B366-4E92-B12B-441B371928F1}" type="slidenum">
              <a:rPr lang="hu-HU" smtClean="0"/>
              <a:pPr>
                <a:defRPr/>
              </a:pPr>
              <a:t>21</a:t>
            </a:fld>
            <a:endParaRPr lang="hu-HU"/>
          </a:p>
        </p:txBody>
      </p:sp>
    </p:spTree>
    <p:extLst>
      <p:ext uri="{BB962C8B-B14F-4D97-AF65-F5344CB8AC3E}">
        <p14:creationId xmlns:p14="http://schemas.microsoft.com/office/powerpoint/2010/main" val="29225862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Justifications provided by Member States on the reintroduction of intra Schengen border controls </a:t>
            </a:r>
            <a:br>
              <a:rPr lang="en-US" dirty="0"/>
            </a:br>
            <a:endParaRPr lang="en-US" dirty="0"/>
          </a:p>
          <a:p>
            <a:r>
              <a:rPr lang="en-US" dirty="0"/>
              <a:t>How well do borders work as a response to terrorism?</a:t>
            </a:r>
            <a:br>
              <a:rPr lang="en-US" dirty="0"/>
            </a:br>
            <a:endParaRPr lang="en-US" dirty="0"/>
          </a:p>
          <a:p>
            <a:r>
              <a:rPr lang="en-US" dirty="0"/>
              <a:t>The scope of the controls</a:t>
            </a:r>
          </a:p>
          <a:p>
            <a:r>
              <a:rPr lang="en-US" dirty="0"/>
              <a:t>The right to asylum, in light of the reintroduction of intra-Schengen border controls</a:t>
            </a:r>
          </a:p>
          <a:p>
            <a:r>
              <a:rPr lang="en-US" dirty="0"/>
              <a:t>Exceptional circumstances and the overall functioning of the Schengen area </a:t>
            </a:r>
          </a:p>
          <a:p>
            <a:r>
              <a:rPr lang="en-US" dirty="0"/>
              <a:t>Informal borders and fences</a:t>
            </a:r>
          </a:p>
        </p:txBody>
      </p:sp>
      <p:sp>
        <p:nvSpPr>
          <p:cNvPr id="4" name="Slide Number Placeholder 3"/>
          <p:cNvSpPr>
            <a:spLocks noGrp="1"/>
          </p:cNvSpPr>
          <p:nvPr>
            <p:ph type="sldNum" sz="quarter" idx="10"/>
          </p:nvPr>
        </p:nvSpPr>
        <p:spPr/>
        <p:txBody>
          <a:bodyPr/>
          <a:lstStyle/>
          <a:p>
            <a:pPr>
              <a:defRPr/>
            </a:pPr>
            <a:fld id="{AD090BF0-B366-4E92-B12B-441B371928F1}" type="slidenum">
              <a:rPr lang="hu-HU" smtClean="0"/>
              <a:pPr>
                <a:defRPr/>
              </a:pPr>
              <a:t>22</a:t>
            </a:fld>
            <a:endParaRPr lang="hu-HU"/>
          </a:p>
        </p:txBody>
      </p:sp>
    </p:spTree>
    <p:extLst>
      <p:ext uri="{BB962C8B-B14F-4D97-AF65-F5344CB8AC3E}">
        <p14:creationId xmlns:p14="http://schemas.microsoft.com/office/powerpoint/2010/main" val="5856106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a:p>
        </p:txBody>
      </p:sp>
      <p:sp>
        <p:nvSpPr>
          <p:cNvPr id="4" name="Slide Number Placeholder 3"/>
          <p:cNvSpPr>
            <a:spLocks noGrp="1"/>
          </p:cNvSpPr>
          <p:nvPr>
            <p:ph type="sldNum" sz="quarter" idx="10"/>
          </p:nvPr>
        </p:nvSpPr>
        <p:spPr/>
        <p:txBody>
          <a:bodyPr/>
          <a:lstStyle/>
          <a:p>
            <a:pPr>
              <a:defRPr/>
            </a:pPr>
            <a:fld id="{AD090BF0-B366-4E92-B12B-441B371928F1}" type="slidenum">
              <a:rPr lang="hu-HU" smtClean="0"/>
              <a:pPr>
                <a:defRPr/>
              </a:pPr>
              <a:t>23</a:t>
            </a:fld>
            <a:endParaRPr lang="hu-HU"/>
          </a:p>
        </p:txBody>
      </p:sp>
    </p:spTree>
    <p:extLst>
      <p:ext uri="{BB962C8B-B14F-4D97-AF65-F5344CB8AC3E}">
        <p14:creationId xmlns:p14="http://schemas.microsoft.com/office/powerpoint/2010/main" val="7636661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xfrm>
            <a:off x="317942" y="4555548"/>
            <a:ext cx="6244365" cy="455554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pPr>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4127113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a:p>
        </p:txBody>
      </p:sp>
      <p:sp>
        <p:nvSpPr>
          <p:cNvPr id="4" name="Slide Number Placeholder 3"/>
          <p:cNvSpPr>
            <a:spLocks noGrp="1"/>
          </p:cNvSpPr>
          <p:nvPr>
            <p:ph type="sldNum" sz="quarter" idx="10"/>
          </p:nvPr>
        </p:nvSpPr>
        <p:spPr/>
        <p:txBody>
          <a:bodyPr/>
          <a:lstStyle/>
          <a:p>
            <a:pPr>
              <a:defRPr/>
            </a:pPr>
            <a:fld id="{AD090BF0-B366-4E92-B12B-441B371928F1}" type="slidenum">
              <a:rPr lang="hu-HU" smtClean="0"/>
              <a:pPr>
                <a:defRPr/>
              </a:pPr>
              <a:t>25</a:t>
            </a:fld>
            <a:endParaRPr lang="hu-HU"/>
          </a:p>
        </p:txBody>
      </p:sp>
    </p:spTree>
    <p:extLst>
      <p:ext uri="{BB962C8B-B14F-4D97-AF65-F5344CB8AC3E}">
        <p14:creationId xmlns:p14="http://schemas.microsoft.com/office/powerpoint/2010/main" val="13760380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a:p>
        </p:txBody>
      </p:sp>
      <p:sp>
        <p:nvSpPr>
          <p:cNvPr id="4" name="Slide Number Placeholder 3"/>
          <p:cNvSpPr>
            <a:spLocks noGrp="1"/>
          </p:cNvSpPr>
          <p:nvPr>
            <p:ph type="sldNum" sz="quarter" idx="10"/>
          </p:nvPr>
        </p:nvSpPr>
        <p:spPr/>
        <p:txBody>
          <a:bodyPr/>
          <a:lstStyle/>
          <a:p>
            <a:pPr>
              <a:defRPr/>
            </a:pPr>
            <a:fld id="{AD090BF0-B366-4E92-B12B-441B371928F1}" type="slidenum">
              <a:rPr lang="hu-HU" smtClean="0"/>
              <a:pPr>
                <a:defRPr/>
              </a:pPr>
              <a:t>26</a:t>
            </a:fld>
            <a:endParaRPr lang="hu-HU"/>
          </a:p>
        </p:txBody>
      </p:sp>
    </p:spTree>
    <p:extLst>
      <p:ext uri="{BB962C8B-B14F-4D97-AF65-F5344CB8AC3E}">
        <p14:creationId xmlns:p14="http://schemas.microsoft.com/office/powerpoint/2010/main" val="8861123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a:p>
        </p:txBody>
      </p:sp>
      <p:sp>
        <p:nvSpPr>
          <p:cNvPr id="4" name="Slide Number Placeholder 3"/>
          <p:cNvSpPr>
            <a:spLocks noGrp="1"/>
          </p:cNvSpPr>
          <p:nvPr>
            <p:ph type="sldNum" sz="quarter" idx="10"/>
          </p:nvPr>
        </p:nvSpPr>
        <p:spPr/>
        <p:txBody>
          <a:bodyPr/>
          <a:lstStyle/>
          <a:p>
            <a:pPr>
              <a:defRPr/>
            </a:pPr>
            <a:fld id="{AD090BF0-B366-4E92-B12B-441B371928F1}" type="slidenum">
              <a:rPr lang="hu-HU" smtClean="0"/>
              <a:pPr>
                <a:defRPr/>
              </a:pPr>
              <a:t>27</a:t>
            </a:fld>
            <a:endParaRPr lang="hu-HU"/>
          </a:p>
        </p:txBody>
      </p:sp>
    </p:spTree>
    <p:extLst>
      <p:ext uri="{BB962C8B-B14F-4D97-AF65-F5344CB8AC3E}">
        <p14:creationId xmlns:p14="http://schemas.microsoft.com/office/powerpoint/2010/main" val="31124526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a:p>
        </p:txBody>
      </p:sp>
      <p:sp>
        <p:nvSpPr>
          <p:cNvPr id="4" name="Slide Number Placeholder 3"/>
          <p:cNvSpPr>
            <a:spLocks noGrp="1"/>
          </p:cNvSpPr>
          <p:nvPr>
            <p:ph type="sldNum" sz="quarter" idx="10"/>
          </p:nvPr>
        </p:nvSpPr>
        <p:spPr/>
        <p:txBody>
          <a:bodyPr/>
          <a:lstStyle/>
          <a:p>
            <a:pPr>
              <a:defRPr/>
            </a:pPr>
            <a:fld id="{AD090BF0-B366-4E92-B12B-441B371928F1}" type="slidenum">
              <a:rPr lang="hu-HU" smtClean="0"/>
              <a:pPr>
                <a:defRPr/>
              </a:pPr>
              <a:t>28</a:t>
            </a:fld>
            <a:endParaRPr lang="hu-HU"/>
          </a:p>
        </p:txBody>
      </p:sp>
    </p:spTree>
    <p:extLst>
      <p:ext uri="{BB962C8B-B14F-4D97-AF65-F5344CB8AC3E}">
        <p14:creationId xmlns:p14="http://schemas.microsoft.com/office/powerpoint/2010/main" val="24935383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a:p>
        </p:txBody>
      </p:sp>
      <p:sp>
        <p:nvSpPr>
          <p:cNvPr id="4" name="Slide Number Placeholder 3"/>
          <p:cNvSpPr>
            <a:spLocks noGrp="1"/>
          </p:cNvSpPr>
          <p:nvPr>
            <p:ph type="sldNum" sz="quarter" idx="10"/>
          </p:nvPr>
        </p:nvSpPr>
        <p:spPr/>
        <p:txBody>
          <a:bodyPr/>
          <a:lstStyle/>
          <a:p>
            <a:pPr>
              <a:defRPr/>
            </a:pPr>
            <a:fld id="{AD090BF0-B366-4E92-B12B-441B371928F1}" type="slidenum">
              <a:rPr lang="hu-HU" smtClean="0"/>
              <a:pPr>
                <a:defRPr/>
              </a:pPr>
              <a:t>29</a:t>
            </a:fld>
            <a:endParaRPr lang="hu-HU"/>
          </a:p>
        </p:txBody>
      </p:sp>
    </p:spTree>
    <p:extLst>
      <p:ext uri="{BB962C8B-B14F-4D97-AF65-F5344CB8AC3E}">
        <p14:creationId xmlns:p14="http://schemas.microsoft.com/office/powerpoint/2010/main" val="28917565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1E5C59-51D5-4883-A790-34403862BE0F}" type="slidenum">
              <a:rPr lang="en-US" altLang="hu-HU"/>
              <a:pPr/>
              <a:t>3</a:t>
            </a:fld>
            <a:endParaRPr lang="en-US" altLang="hu-HU"/>
          </a:p>
        </p:txBody>
      </p:sp>
      <p:sp>
        <p:nvSpPr>
          <p:cNvPr id="129026" name="Rectangle 2"/>
          <p:cNvSpPr>
            <a:spLocks noGrp="1" noRot="1" noChangeAspect="1" noChangeArrowheads="1" noTextEdit="1"/>
          </p:cNvSpPr>
          <p:nvPr>
            <p:ph type="sldImg"/>
          </p:nvPr>
        </p:nvSpPr>
        <p:spPr>
          <a:ln/>
        </p:spPr>
      </p:sp>
      <p:sp>
        <p:nvSpPr>
          <p:cNvPr id="129027" name="Rectangle 3"/>
          <p:cNvSpPr>
            <a:spLocks noGrp="1" noChangeArrowheads="1"/>
          </p:cNvSpPr>
          <p:nvPr>
            <p:ph type="body" idx="1"/>
          </p:nvPr>
        </p:nvSpPr>
        <p:spPr>
          <a:xfrm>
            <a:off x="917262" y="4747600"/>
            <a:ext cx="5029829" cy="4498583"/>
          </a:xfrm>
        </p:spPr>
        <p:txBody>
          <a:bodyPr/>
          <a:lstStyle/>
          <a:p>
            <a:endParaRPr lang="hu-HU" altLang="hu-HU"/>
          </a:p>
        </p:txBody>
      </p:sp>
    </p:spTree>
    <p:extLst>
      <p:ext uri="{BB962C8B-B14F-4D97-AF65-F5344CB8AC3E}">
        <p14:creationId xmlns:p14="http://schemas.microsoft.com/office/powerpoint/2010/main" val="14915538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dirty="0" err="1" smtClean="0"/>
              <a:t>Irregular</a:t>
            </a:r>
            <a:r>
              <a:rPr lang="hu-HU" dirty="0" smtClean="0"/>
              <a:t> </a:t>
            </a:r>
            <a:r>
              <a:rPr lang="hu-HU" dirty="0" err="1" smtClean="0"/>
              <a:t>border</a:t>
            </a:r>
            <a:r>
              <a:rPr lang="hu-HU" dirty="0" smtClean="0"/>
              <a:t> </a:t>
            </a:r>
            <a:r>
              <a:rPr lang="hu-HU" dirty="0" err="1" smtClean="0"/>
              <a:t>crossing</a:t>
            </a:r>
            <a:r>
              <a:rPr lang="hu-HU" dirty="0" smtClean="0"/>
              <a:t> </a:t>
            </a:r>
            <a:r>
              <a:rPr lang="hu-HU" dirty="0" err="1" smtClean="0"/>
              <a:t>Turkey</a:t>
            </a:r>
            <a:r>
              <a:rPr lang="hu-HU" dirty="0" smtClean="0"/>
              <a:t> – </a:t>
            </a:r>
            <a:r>
              <a:rPr lang="hu-HU" dirty="0" err="1"/>
              <a:t>G</a:t>
            </a:r>
            <a:r>
              <a:rPr lang="hu-HU" dirty="0" err="1" smtClean="0"/>
              <a:t>reece</a:t>
            </a:r>
            <a:r>
              <a:rPr lang="hu-HU" dirty="0" smtClean="0"/>
              <a:t>, and again Hungary </a:t>
            </a:r>
            <a:r>
              <a:rPr lang="hu-HU" dirty="0" err="1" smtClean="0"/>
              <a:t>or</a:t>
            </a:r>
            <a:r>
              <a:rPr lang="hu-HU" dirty="0" smtClean="0"/>
              <a:t> </a:t>
            </a:r>
            <a:r>
              <a:rPr lang="hu-HU" dirty="0" err="1" smtClean="0"/>
              <a:t>Croatia</a:t>
            </a:r>
            <a:r>
              <a:rPr lang="hu-HU" dirty="0" smtClean="0"/>
              <a:t> </a:t>
            </a:r>
            <a:r>
              <a:rPr lang="hu-HU" dirty="0" err="1" smtClean="0"/>
              <a:t>from</a:t>
            </a:r>
            <a:r>
              <a:rPr lang="hu-HU" dirty="0" smtClean="0"/>
              <a:t> </a:t>
            </a:r>
            <a:r>
              <a:rPr lang="hu-HU" dirty="0" err="1" smtClean="0"/>
              <a:t>Serbia</a:t>
            </a:r>
            <a:r>
              <a:rPr lang="hu-HU" smtClean="0"/>
              <a:t>  - double</a:t>
            </a:r>
            <a:r>
              <a:rPr lang="hu-HU" dirty="0" smtClean="0"/>
              <a:t> </a:t>
            </a:r>
            <a:r>
              <a:rPr lang="hu-HU" dirty="0" err="1" smtClean="0"/>
              <a:t>counting</a:t>
            </a:r>
            <a:endParaRPr lang="hu-HU" dirty="0"/>
          </a:p>
        </p:txBody>
      </p:sp>
      <p:sp>
        <p:nvSpPr>
          <p:cNvPr id="4" name="Slide Number Placeholder 3"/>
          <p:cNvSpPr>
            <a:spLocks noGrp="1"/>
          </p:cNvSpPr>
          <p:nvPr>
            <p:ph type="sldNum" sz="quarter" idx="10"/>
          </p:nvPr>
        </p:nvSpPr>
        <p:spPr/>
        <p:txBody>
          <a:bodyPr/>
          <a:lstStyle/>
          <a:p>
            <a:pPr>
              <a:defRPr/>
            </a:pPr>
            <a:fld id="{AD090BF0-B366-4E92-B12B-441B371928F1}" type="slidenum">
              <a:rPr lang="hu-HU" smtClean="0"/>
              <a:pPr>
                <a:defRPr/>
              </a:pPr>
              <a:t>31</a:t>
            </a:fld>
            <a:endParaRPr lang="hu-HU"/>
          </a:p>
        </p:txBody>
      </p:sp>
    </p:spTree>
    <p:extLst>
      <p:ext uri="{BB962C8B-B14F-4D97-AF65-F5344CB8AC3E}">
        <p14:creationId xmlns:p14="http://schemas.microsoft.com/office/powerpoint/2010/main" val="21619891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Diakép helye 1"/>
          <p:cNvSpPr>
            <a:spLocks noGrp="1" noRot="1" noChangeAspect="1" noTextEdit="1"/>
          </p:cNvSpPr>
          <p:nvPr>
            <p:ph type="sldImg"/>
          </p:nvPr>
        </p:nvSpPr>
        <p:spPr>
          <a:ln/>
        </p:spPr>
      </p:sp>
      <p:sp>
        <p:nvSpPr>
          <p:cNvPr id="67587" name="Jegyzetek helye 2"/>
          <p:cNvSpPr>
            <a:spLocks noGrp="1"/>
          </p:cNvSpPr>
          <p:nvPr>
            <p:ph type="body" idx="1"/>
          </p:nvPr>
        </p:nvSpPr>
        <p:spPr>
          <a:noFill/>
          <a:ln/>
        </p:spPr>
        <p:txBody>
          <a:bodyPr/>
          <a:lstStyle/>
          <a:p>
            <a:endParaRPr lang="en-GB" smtClean="0"/>
          </a:p>
        </p:txBody>
      </p:sp>
      <p:sp>
        <p:nvSpPr>
          <p:cNvPr id="4" name="Dia számának helye 3"/>
          <p:cNvSpPr>
            <a:spLocks noGrp="1"/>
          </p:cNvSpPr>
          <p:nvPr>
            <p:ph type="sldNum" sz="quarter" idx="5"/>
          </p:nvPr>
        </p:nvSpPr>
        <p:spPr/>
        <p:txBody>
          <a:bodyPr/>
          <a:lstStyle/>
          <a:p>
            <a:pPr>
              <a:defRPr/>
            </a:pPr>
            <a:fld id="{33301FE4-F366-4C52-A53A-E524FC235902}" type="slidenum">
              <a:rPr lang="en-GB" smtClean="0">
                <a:solidFill>
                  <a:srgbClr val="000000"/>
                </a:solidFill>
              </a:rPr>
              <a:pPr>
                <a:defRPr/>
              </a:pPr>
              <a:t>32</a:t>
            </a:fld>
            <a:endParaRPr lang="en-GB">
              <a:solidFill>
                <a:srgbClr val="000000"/>
              </a:solidFill>
            </a:endParaRPr>
          </a:p>
        </p:txBody>
      </p:sp>
    </p:spTree>
    <p:extLst>
      <p:ext uri="{BB962C8B-B14F-4D97-AF65-F5344CB8AC3E}">
        <p14:creationId xmlns:p14="http://schemas.microsoft.com/office/powerpoint/2010/main" val="42722874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spect="1" noChangeArrowheads="1" noTextEdit="1"/>
          </p:cNvSpPr>
          <p:nvPr>
            <p:ph type="sldImg"/>
          </p:nvPr>
        </p:nvSpPr>
        <p:spPr>
          <a:ln/>
        </p:spPr>
      </p:sp>
      <p:graphicFrame>
        <p:nvGraphicFramePr>
          <p:cNvPr id="4" name="Object 2"/>
          <p:cNvGraphicFramePr>
            <a:graphicFrameLocks noChangeAspect="1"/>
          </p:cNvGraphicFramePr>
          <p:nvPr>
            <p:extLst>
              <p:ext uri="{D42A27DB-BD31-4B8C-83A1-F6EECF244321}">
                <p14:modId xmlns:p14="http://schemas.microsoft.com/office/powerpoint/2010/main" val="2594571397"/>
              </p:ext>
            </p:extLst>
          </p:nvPr>
        </p:nvGraphicFramePr>
        <p:xfrm>
          <a:off x="1286073" y="4841998"/>
          <a:ext cx="3400380" cy="2304628"/>
        </p:xfrm>
        <a:graphic>
          <a:graphicData uri="http://schemas.openxmlformats.org/presentationml/2006/ole">
            <mc:AlternateContent xmlns:mc="http://schemas.openxmlformats.org/markup-compatibility/2006">
              <mc:Choice xmlns:v="urn:schemas-microsoft-com:vml" Requires="v">
                <p:oleObj spid="_x0000_s2136" name="Document" r:id="rId5" imgW="9450045" imgH="6240973" progId="Word.Document.8">
                  <p:embed/>
                </p:oleObj>
              </mc:Choice>
              <mc:Fallback>
                <p:oleObj name="Document" r:id="rId5" imgW="9450045" imgH="6240973" progId="Word.Document.8">
                  <p:embed/>
                  <p:pic>
                    <p:nvPicPr>
                      <p:cNvPr id="0" name=""/>
                      <p:cNvPicPr>
                        <a:picLocks noChangeAspect="1" noChangeArrowheads="1"/>
                      </p:cNvPicPr>
                      <p:nvPr/>
                    </p:nvPicPr>
                    <p:blipFill>
                      <a:blip r:embed="rId6"/>
                      <a:srcRect/>
                      <a:stretch>
                        <a:fillRect/>
                      </a:stretch>
                    </p:blipFill>
                    <p:spPr bwMode="auto">
                      <a:xfrm>
                        <a:off x="1286073" y="4841998"/>
                        <a:ext cx="3400380" cy="2304628"/>
                      </a:xfrm>
                      <a:prstGeom prst="rect">
                        <a:avLst/>
                      </a:prstGeom>
                    </p:spPr>
                  </p:pic>
                </p:oleObj>
              </mc:Fallback>
            </mc:AlternateContent>
          </a:graphicData>
        </a:graphic>
      </p:graphicFrame>
    </p:spTree>
    <p:extLst>
      <p:ext uri="{BB962C8B-B14F-4D97-AF65-F5344CB8AC3E}">
        <p14:creationId xmlns:p14="http://schemas.microsoft.com/office/powerpoint/2010/main" val="15472514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a:ln/>
        </p:spPr>
      </p:sp>
      <p:sp>
        <p:nvSpPr>
          <p:cNvPr id="10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lb-LU" smtClean="0">
              <a:latin typeface="Times New Roman" panose="02020603050405020304" pitchFamily="18" charset="0"/>
            </a:endParaRPr>
          </a:p>
        </p:txBody>
      </p:sp>
      <p:sp>
        <p:nvSpPr>
          <p:cNvPr id="10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aseline="-25000">
                <a:solidFill>
                  <a:schemeClr val="tx1"/>
                </a:solidFill>
                <a:latin typeface="Arial" panose="020B0604020202020204" pitchFamily="34" charset="0"/>
                <a:ea typeface="ＭＳ Ｐゴシック" panose="020B0600070205080204" pitchFamily="34" charset="-128"/>
              </a:defRPr>
            </a:lvl1pPr>
            <a:lvl2pPr marL="754243" indent="-290093">
              <a:defRPr sz="2000" baseline="-25000">
                <a:solidFill>
                  <a:schemeClr val="tx1"/>
                </a:solidFill>
                <a:latin typeface="Arial" panose="020B0604020202020204" pitchFamily="34" charset="0"/>
                <a:ea typeface="ＭＳ Ｐゴシック" panose="020B0600070205080204" pitchFamily="34" charset="-128"/>
              </a:defRPr>
            </a:lvl2pPr>
            <a:lvl3pPr marL="1160374" indent="-232075">
              <a:defRPr sz="2000" baseline="-25000">
                <a:solidFill>
                  <a:schemeClr val="tx1"/>
                </a:solidFill>
                <a:latin typeface="Arial" panose="020B0604020202020204" pitchFamily="34" charset="0"/>
                <a:ea typeface="ＭＳ Ｐゴシック" panose="020B0600070205080204" pitchFamily="34" charset="-128"/>
              </a:defRPr>
            </a:lvl3pPr>
            <a:lvl4pPr marL="1624523" indent="-232075">
              <a:defRPr sz="2000" baseline="-25000">
                <a:solidFill>
                  <a:schemeClr val="tx1"/>
                </a:solidFill>
                <a:latin typeface="Arial" panose="020B0604020202020204" pitchFamily="34" charset="0"/>
                <a:ea typeface="ＭＳ Ｐゴシック" panose="020B0600070205080204" pitchFamily="34" charset="-128"/>
              </a:defRPr>
            </a:lvl4pPr>
            <a:lvl5pPr marL="2088672" indent="-232075">
              <a:defRPr sz="2000" baseline="-25000">
                <a:solidFill>
                  <a:schemeClr val="tx1"/>
                </a:solidFill>
                <a:latin typeface="Arial" panose="020B0604020202020204" pitchFamily="34" charset="0"/>
                <a:ea typeface="ＭＳ Ｐゴシック" panose="020B0600070205080204" pitchFamily="34" charset="-128"/>
              </a:defRPr>
            </a:lvl5pPr>
            <a:lvl6pPr marL="2552822" indent="-232075" eaLnBrk="0" fontAlgn="base" hangingPunct="0">
              <a:spcBef>
                <a:spcPct val="0"/>
              </a:spcBef>
              <a:spcAft>
                <a:spcPct val="0"/>
              </a:spcAft>
              <a:defRPr sz="2000" baseline="-25000">
                <a:solidFill>
                  <a:schemeClr val="tx1"/>
                </a:solidFill>
                <a:latin typeface="Arial" panose="020B0604020202020204" pitchFamily="34" charset="0"/>
                <a:ea typeface="ＭＳ Ｐゴシック" panose="020B0600070205080204" pitchFamily="34" charset="-128"/>
              </a:defRPr>
            </a:lvl6pPr>
            <a:lvl7pPr marL="3016971" indent="-232075" eaLnBrk="0" fontAlgn="base" hangingPunct="0">
              <a:spcBef>
                <a:spcPct val="0"/>
              </a:spcBef>
              <a:spcAft>
                <a:spcPct val="0"/>
              </a:spcAft>
              <a:defRPr sz="2000" baseline="-25000">
                <a:solidFill>
                  <a:schemeClr val="tx1"/>
                </a:solidFill>
                <a:latin typeface="Arial" panose="020B0604020202020204" pitchFamily="34" charset="0"/>
                <a:ea typeface="ＭＳ Ｐゴシック" panose="020B0600070205080204" pitchFamily="34" charset="-128"/>
              </a:defRPr>
            </a:lvl7pPr>
            <a:lvl8pPr marL="3481121" indent="-232075" eaLnBrk="0" fontAlgn="base" hangingPunct="0">
              <a:spcBef>
                <a:spcPct val="0"/>
              </a:spcBef>
              <a:spcAft>
                <a:spcPct val="0"/>
              </a:spcAft>
              <a:defRPr sz="2000" baseline="-25000">
                <a:solidFill>
                  <a:schemeClr val="tx1"/>
                </a:solidFill>
                <a:latin typeface="Arial" panose="020B0604020202020204" pitchFamily="34" charset="0"/>
                <a:ea typeface="ＭＳ Ｐゴシック" panose="020B0600070205080204" pitchFamily="34" charset="-128"/>
              </a:defRPr>
            </a:lvl8pPr>
            <a:lvl9pPr marL="3945270" indent="-232075" eaLnBrk="0" fontAlgn="base" hangingPunct="0">
              <a:spcBef>
                <a:spcPct val="0"/>
              </a:spcBef>
              <a:spcAft>
                <a:spcPct val="0"/>
              </a:spcAft>
              <a:defRPr sz="2000" baseline="-25000">
                <a:solidFill>
                  <a:schemeClr val="tx1"/>
                </a:solidFill>
                <a:latin typeface="Arial" panose="020B0604020202020204" pitchFamily="34" charset="0"/>
                <a:ea typeface="ＭＳ Ｐゴシック" panose="020B0600070205080204" pitchFamily="34" charset="-128"/>
              </a:defRPr>
            </a:lvl9pPr>
          </a:lstStyle>
          <a:p>
            <a:fld id="{26631B12-A23D-4FCE-960D-07304DD1FE39}" type="slidenum">
              <a:rPr lang="de-DE" altLang="en-US" sz="1200" baseline="0">
                <a:latin typeface="Times New Roman" panose="02020603050405020304" pitchFamily="18" charset="0"/>
              </a:rPr>
              <a:pPr/>
              <a:t>5</a:t>
            </a:fld>
            <a:endParaRPr lang="de-DE" altLang="en-US" sz="1200" baseline="0">
              <a:latin typeface="Times New Roman" panose="02020603050405020304" pitchFamily="18" charset="0"/>
            </a:endParaRPr>
          </a:p>
        </p:txBody>
      </p:sp>
    </p:spTree>
    <p:extLst>
      <p:ext uri="{BB962C8B-B14F-4D97-AF65-F5344CB8AC3E}">
        <p14:creationId xmlns:p14="http://schemas.microsoft.com/office/powerpoint/2010/main" val="34310491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p:nvPr>
        </p:nvSpPr>
        <p:spPr>
          <a:ln/>
        </p:spPr>
      </p:sp>
      <p:sp>
        <p:nvSpPr>
          <p:cNvPr id="143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12293660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ln/>
        </p:spPr>
      </p:sp>
      <p:sp>
        <p:nvSpPr>
          <p:cNvPr id="163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endParaRPr lang="en-US" altLang="lb-LU" smtClean="0">
              <a:latin typeface="Times New Roman" panose="02020603050405020304" pitchFamily="18" charset="0"/>
            </a:endParaRPr>
          </a:p>
        </p:txBody>
      </p:sp>
      <p:sp>
        <p:nvSpPr>
          <p:cNvPr id="163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aseline="-25000">
                <a:solidFill>
                  <a:schemeClr val="tx1"/>
                </a:solidFill>
                <a:latin typeface="Arial" panose="020B0604020202020204" pitchFamily="34" charset="0"/>
                <a:ea typeface="ＭＳ Ｐゴシック" panose="020B0600070205080204" pitchFamily="34" charset="-128"/>
              </a:defRPr>
            </a:lvl1pPr>
            <a:lvl2pPr marL="754243" indent="-290093">
              <a:defRPr sz="2000" baseline="-25000">
                <a:solidFill>
                  <a:schemeClr val="tx1"/>
                </a:solidFill>
                <a:latin typeface="Arial" panose="020B0604020202020204" pitchFamily="34" charset="0"/>
                <a:ea typeface="ＭＳ Ｐゴシック" panose="020B0600070205080204" pitchFamily="34" charset="-128"/>
              </a:defRPr>
            </a:lvl2pPr>
            <a:lvl3pPr marL="1160374" indent="-232075">
              <a:defRPr sz="2000" baseline="-25000">
                <a:solidFill>
                  <a:schemeClr val="tx1"/>
                </a:solidFill>
                <a:latin typeface="Arial" panose="020B0604020202020204" pitchFamily="34" charset="0"/>
                <a:ea typeface="ＭＳ Ｐゴシック" panose="020B0600070205080204" pitchFamily="34" charset="-128"/>
              </a:defRPr>
            </a:lvl3pPr>
            <a:lvl4pPr marL="1624523" indent="-232075">
              <a:defRPr sz="2000" baseline="-25000">
                <a:solidFill>
                  <a:schemeClr val="tx1"/>
                </a:solidFill>
                <a:latin typeface="Arial" panose="020B0604020202020204" pitchFamily="34" charset="0"/>
                <a:ea typeface="ＭＳ Ｐゴシック" panose="020B0600070205080204" pitchFamily="34" charset="-128"/>
              </a:defRPr>
            </a:lvl4pPr>
            <a:lvl5pPr marL="2088672" indent="-232075">
              <a:defRPr sz="2000" baseline="-25000">
                <a:solidFill>
                  <a:schemeClr val="tx1"/>
                </a:solidFill>
                <a:latin typeface="Arial" panose="020B0604020202020204" pitchFamily="34" charset="0"/>
                <a:ea typeface="ＭＳ Ｐゴシック" panose="020B0600070205080204" pitchFamily="34" charset="-128"/>
              </a:defRPr>
            </a:lvl5pPr>
            <a:lvl6pPr marL="2552822" indent="-232075" eaLnBrk="0" fontAlgn="base" hangingPunct="0">
              <a:spcBef>
                <a:spcPct val="0"/>
              </a:spcBef>
              <a:spcAft>
                <a:spcPct val="0"/>
              </a:spcAft>
              <a:defRPr sz="2000" baseline="-25000">
                <a:solidFill>
                  <a:schemeClr val="tx1"/>
                </a:solidFill>
                <a:latin typeface="Arial" panose="020B0604020202020204" pitchFamily="34" charset="0"/>
                <a:ea typeface="ＭＳ Ｐゴシック" panose="020B0600070205080204" pitchFamily="34" charset="-128"/>
              </a:defRPr>
            </a:lvl6pPr>
            <a:lvl7pPr marL="3016971" indent="-232075" eaLnBrk="0" fontAlgn="base" hangingPunct="0">
              <a:spcBef>
                <a:spcPct val="0"/>
              </a:spcBef>
              <a:spcAft>
                <a:spcPct val="0"/>
              </a:spcAft>
              <a:defRPr sz="2000" baseline="-25000">
                <a:solidFill>
                  <a:schemeClr val="tx1"/>
                </a:solidFill>
                <a:latin typeface="Arial" panose="020B0604020202020204" pitchFamily="34" charset="0"/>
                <a:ea typeface="ＭＳ Ｐゴシック" panose="020B0600070205080204" pitchFamily="34" charset="-128"/>
              </a:defRPr>
            </a:lvl7pPr>
            <a:lvl8pPr marL="3481121" indent="-232075" eaLnBrk="0" fontAlgn="base" hangingPunct="0">
              <a:spcBef>
                <a:spcPct val="0"/>
              </a:spcBef>
              <a:spcAft>
                <a:spcPct val="0"/>
              </a:spcAft>
              <a:defRPr sz="2000" baseline="-25000">
                <a:solidFill>
                  <a:schemeClr val="tx1"/>
                </a:solidFill>
                <a:latin typeface="Arial" panose="020B0604020202020204" pitchFamily="34" charset="0"/>
                <a:ea typeface="ＭＳ Ｐゴシック" panose="020B0600070205080204" pitchFamily="34" charset="-128"/>
              </a:defRPr>
            </a:lvl8pPr>
            <a:lvl9pPr marL="3945270" indent="-232075" eaLnBrk="0" fontAlgn="base" hangingPunct="0">
              <a:spcBef>
                <a:spcPct val="0"/>
              </a:spcBef>
              <a:spcAft>
                <a:spcPct val="0"/>
              </a:spcAft>
              <a:defRPr sz="2000" baseline="-25000">
                <a:solidFill>
                  <a:schemeClr val="tx1"/>
                </a:solidFill>
                <a:latin typeface="Arial" panose="020B0604020202020204" pitchFamily="34" charset="0"/>
                <a:ea typeface="ＭＳ Ｐゴシック" panose="020B0600070205080204" pitchFamily="34" charset="-128"/>
              </a:defRPr>
            </a:lvl9pPr>
          </a:lstStyle>
          <a:p>
            <a:fld id="{26B6E820-3B39-42E4-A8FF-ED8CD940D43D}" type="slidenum">
              <a:rPr lang="de-DE" altLang="en-US" sz="1200" baseline="0">
                <a:latin typeface="Times New Roman" panose="02020603050405020304" pitchFamily="18" charset="0"/>
              </a:rPr>
              <a:pPr/>
              <a:t>7</a:t>
            </a:fld>
            <a:endParaRPr lang="de-DE" altLang="en-US" sz="1200" baseline="0">
              <a:latin typeface="Times New Roman" panose="02020603050405020304" pitchFamily="18" charset="0"/>
            </a:endParaRPr>
          </a:p>
        </p:txBody>
      </p:sp>
    </p:spTree>
    <p:extLst>
      <p:ext uri="{BB962C8B-B14F-4D97-AF65-F5344CB8AC3E}">
        <p14:creationId xmlns:p14="http://schemas.microsoft.com/office/powerpoint/2010/main" val="204651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a:p>
        </p:txBody>
      </p:sp>
      <p:sp>
        <p:nvSpPr>
          <p:cNvPr id="4" name="Slide Number Placeholder 3"/>
          <p:cNvSpPr>
            <a:spLocks noGrp="1"/>
          </p:cNvSpPr>
          <p:nvPr>
            <p:ph type="sldNum" sz="quarter" idx="10"/>
          </p:nvPr>
        </p:nvSpPr>
        <p:spPr/>
        <p:txBody>
          <a:bodyPr/>
          <a:lstStyle/>
          <a:p>
            <a:pPr>
              <a:defRPr/>
            </a:pPr>
            <a:fld id="{AD090BF0-B366-4E92-B12B-441B371928F1}" type="slidenum">
              <a:rPr lang="hu-HU" smtClean="0"/>
              <a:pPr>
                <a:defRPr/>
              </a:pPr>
              <a:t>8</a:t>
            </a:fld>
            <a:endParaRPr lang="hu-HU"/>
          </a:p>
        </p:txBody>
      </p:sp>
    </p:spTree>
    <p:extLst>
      <p:ext uri="{BB962C8B-B14F-4D97-AF65-F5344CB8AC3E}">
        <p14:creationId xmlns:p14="http://schemas.microsoft.com/office/powerpoint/2010/main" val="12582483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a:p>
        </p:txBody>
      </p:sp>
      <p:sp>
        <p:nvSpPr>
          <p:cNvPr id="4" name="Slide Number Placeholder 3"/>
          <p:cNvSpPr>
            <a:spLocks noGrp="1"/>
          </p:cNvSpPr>
          <p:nvPr>
            <p:ph type="sldNum" sz="quarter" idx="10"/>
          </p:nvPr>
        </p:nvSpPr>
        <p:spPr/>
        <p:txBody>
          <a:bodyPr/>
          <a:lstStyle/>
          <a:p>
            <a:pPr>
              <a:defRPr/>
            </a:pPr>
            <a:fld id="{AD090BF0-B366-4E92-B12B-441B371928F1}" type="slidenum">
              <a:rPr lang="hu-HU" smtClean="0"/>
              <a:pPr>
                <a:defRPr/>
              </a:pPr>
              <a:t>9</a:t>
            </a:fld>
            <a:endParaRPr lang="hu-HU"/>
          </a:p>
        </p:txBody>
      </p:sp>
    </p:spTree>
    <p:extLst>
      <p:ext uri="{BB962C8B-B14F-4D97-AF65-F5344CB8AC3E}">
        <p14:creationId xmlns:p14="http://schemas.microsoft.com/office/powerpoint/2010/main" val="23162160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p:spPr>
        <p:txBody>
          <a:bodyPr/>
          <a:lstStyle/>
          <a:p>
            <a:r>
              <a:rPr lang="hu-HU" smtClean="0"/>
              <a:t>Mintacím szerkesztése</a:t>
            </a:r>
            <a:endParaRPr lang="en-GB"/>
          </a:p>
        </p:txBody>
      </p:sp>
      <p:sp>
        <p:nvSpPr>
          <p:cNvPr id="3" name="Alcím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hu-HU" smtClean="0"/>
              <a:t>Alcím mintájának szerkesztése</a:t>
            </a:r>
            <a:endParaRPr lang="en-GB"/>
          </a:p>
        </p:txBody>
      </p:sp>
    </p:spTree>
  </p:cSld>
  <p:clrMapOvr>
    <a:masterClrMapping/>
  </p:clrMapOvr>
  <p:transition>
    <p:pull dir="rd"/>
  </p:transition>
  <p:timing>
    <p:tnLst>
      <p:par>
        <p:cTn id="1" dur="indefinite" restart="never" nodeType="tmRoot"/>
      </p:par>
    </p:tnLst>
  </p:timing>
  <p:hf sldNum="0"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en-GB"/>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GB"/>
          </a:p>
        </p:txBody>
      </p:sp>
    </p:spTree>
  </p:cSld>
  <p:clrMapOvr>
    <a:masterClrMapping/>
  </p:clrMapOvr>
  <p:transition>
    <p:pull dir="rd"/>
  </p:transition>
  <p:hf sldNum="0" hdr="0" ftr="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515100" y="228600"/>
            <a:ext cx="1943100" cy="6629400"/>
          </a:xfrm>
        </p:spPr>
        <p:txBody>
          <a:bodyPr vert="eaVert"/>
          <a:lstStyle/>
          <a:p>
            <a:r>
              <a:rPr lang="hu-HU" smtClean="0"/>
              <a:t>Mintacím szerkesztése</a:t>
            </a:r>
            <a:endParaRPr lang="en-GB"/>
          </a:p>
        </p:txBody>
      </p:sp>
      <p:sp>
        <p:nvSpPr>
          <p:cNvPr id="3" name="Függőleges szöveg helye 2"/>
          <p:cNvSpPr>
            <a:spLocks noGrp="1"/>
          </p:cNvSpPr>
          <p:nvPr>
            <p:ph type="body" orient="vert" idx="1"/>
          </p:nvPr>
        </p:nvSpPr>
        <p:spPr>
          <a:xfrm>
            <a:off x="685800" y="228600"/>
            <a:ext cx="5676900" cy="6629400"/>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GB"/>
          </a:p>
        </p:txBody>
      </p:sp>
    </p:spTree>
  </p:cSld>
  <p:clrMapOvr>
    <a:masterClrMapping/>
  </p:clrMapOvr>
  <p:transition>
    <p:pull dir="rd"/>
  </p:transition>
  <p:timing>
    <p:tnLst>
      <p:par>
        <p:cTn id="1" dur="indefinite" restart="never" nodeType="tmRoot"/>
      </p:par>
    </p:tnLst>
  </p:timing>
  <p:hf sldNum="0" hdr="0" ftr="0"/>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1340768"/>
            <a:ext cx="7772400" cy="1470025"/>
          </a:xfrm>
          <a:solidFill>
            <a:schemeClr val="bg1">
              <a:lumMod val="95000"/>
            </a:schemeClr>
          </a:solidFill>
          <a:ln>
            <a:solidFill>
              <a:srgbClr val="C00000"/>
            </a:solidFill>
          </a:ln>
        </p:spPr>
        <p:txBody>
          <a:bodyPr>
            <a:normAutofit/>
          </a:bodyPr>
          <a:lstStyle>
            <a:lvl1pPr>
              <a:defRPr sz="4800" b="1">
                <a:solidFill>
                  <a:srgbClr val="5C0000"/>
                </a:solidFill>
                <a:latin typeface="Georgia" pitchFamily="18" charset="0"/>
              </a:defRPr>
            </a:lvl1pPr>
          </a:lstStyle>
          <a:p>
            <a:r>
              <a:rPr lang="hu-HU" smtClean="0"/>
              <a:t>Mintacím szerkesztése</a:t>
            </a:r>
            <a:endParaRPr lang="en-GB"/>
          </a:p>
        </p:txBody>
      </p:sp>
      <p:sp>
        <p:nvSpPr>
          <p:cNvPr id="3" name="Alcím 2"/>
          <p:cNvSpPr>
            <a:spLocks noGrp="1"/>
          </p:cNvSpPr>
          <p:nvPr>
            <p:ph type="subTitle" idx="1"/>
          </p:nvPr>
        </p:nvSpPr>
        <p:spPr>
          <a:xfrm>
            <a:off x="1371600" y="3886200"/>
            <a:ext cx="6400800" cy="1752600"/>
          </a:xfrm>
          <a:solidFill>
            <a:schemeClr val="bg1">
              <a:lumMod val="95000"/>
              <a:alpha val="50000"/>
            </a:schemeClr>
          </a:solidFill>
          <a:ln>
            <a:solidFill>
              <a:schemeClr val="accent6">
                <a:lumMod val="50000"/>
              </a:schemeClr>
            </a:solidFill>
          </a:ln>
        </p:spPr>
        <p:txBody>
          <a:bodyPr/>
          <a:lstStyle>
            <a:lvl1pPr marL="0" indent="0" algn="ctr">
              <a:buNone/>
              <a:defRPr b="1">
                <a:solidFill>
                  <a:srgbClr val="4D4D4D"/>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hu-HU" smtClean="0"/>
          </a:p>
          <a:p>
            <a:r>
              <a:rPr lang="hu-HU" smtClean="0"/>
              <a:t>Alcím mintájának szerkesztése</a:t>
            </a:r>
            <a:endParaRPr lang="en-GB"/>
          </a:p>
        </p:txBody>
      </p:sp>
    </p:spTree>
    <p:extLst>
      <p:ext uri="{BB962C8B-B14F-4D97-AF65-F5344CB8AC3E}">
        <p14:creationId xmlns:p14="http://schemas.microsoft.com/office/powerpoint/2010/main" val="1789963514"/>
      </p:ext>
    </p:extLst>
  </p:cSld>
  <p:clrMapOvr>
    <a:masterClrMapping/>
  </p:clrMapOvr>
  <p:transition>
    <p:pull/>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en-GB"/>
          </a:p>
        </p:txBody>
      </p:sp>
      <p:sp>
        <p:nvSpPr>
          <p:cNvPr id="3" name="Tartalom hely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GB"/>
          </a:p>
        </p:txBody>
      </p:sp>
      <p:sp>
        <p:nvSpPr>
          <p:cNvPr id="4" name="Tartalom hely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GB"/>
          </a:p>
        </p:txBody>
      </p:sp>
    </p:spTree>
    <p:extLst>
      <p:ext uri="{BB962C8B-B14F-4D97-AF65-F5344CB8AC3E}">
        <p14:creationId xmlns:p14="http://schemas.microsoft.com/office/powerpoint/2010/main" val="3576313942"/>
      </p:ext>
    </p:extLst>
  </p:cSld>
  <p:clrMapOvr>
    <a:masterClrMapping/>
  </p:clrMapOvr>
  <p:transition>
    <p:pull/>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a:xfrm>
            <a:off x="457200" y="274638"/>
            <a:ext cx="8229600" cy="439718"/>
          </a:xfrm>
          <a:solidFill>
            <a:schemeClr val="bg1">
              <a:lumMod val="95000"/>
              <a:alpha val="19000"/>
            </a:schemeClr>
          </a:solidFill>
          <a:ln>
            <a:solidFill>
              <a:srgbClr val="A80000"/>
            </a:solidFill>
          </a:ln>
        </p:spPr>
        <p:txBody>
          <a:bodyPr>
            <a:noAutofit/>
          </a:bodyPr>
          <a:lstStyle>
            <a:lvl1pPr>
              <a:defRPr sz="3200" b="1" cap="small" baseline="0">
                <a:solidFill>
                  <a:srgbClr val="5C0000"/>
                </a:solidFill>
                <a:effectLst/>
                <a:latin typeface="Georgia" pitchFamily="18" charset="0"/>
              </a:defRPr>
            </a:lvl1pPr>
          </a:lstStyle>
          <a:p>
            <a:r>
              <a:rPr lang="hu-HU" smtClean="0"/>
              <a:t>Mintacím szerkesztése</a:t>
            </a:r>
            <a:endParaRPr lang="en-GB"/>
          </a:p>
        </p:txBody>
      </p:sp>
      <p:sp>
        <p:nvSpPr>
          <p:cNvPr id="3" name="Tartalom helye 2"/>
          <p:cNvSpPr>
            <a:spLocks noGrp="1"/>
          </p:cNvSpPr>
          <p:nvPr>
            <p:ph idx="1"/>
          </p:nvPr>
        </p:nvSpPr>
        <p:spPr>
          <a:xfrm>
            <a:off x="457200" y="857232"/>
            <a:ext cx="8229600" cy="5500726"/>
          </a:xfrm>
          <a:solidFill>
            <a:schemeClr val="bg1">
              <a:lumMod val="95000"/>
              <a:alpha val="20000"/>
            </a:schemeClr>
          </a:solidFill>
          <a:ln>
            <a:solidFill>
              <a:srgbClr val="002060"/>
            </a:solidFill>
          </a:ln>
        </p:spPr>
        <p:txBody>
          <a:bodyPr>
            <a:normAutofit/>
          </a:bodyPr>
          <a:lstStyle>
            <a:lvl1pPr>
              <a:defRPr sz="3600">
                <a:solidFill>
                  <a:schemeClr val="tx1"/>
                </a:solidFill>
              </a:defRPr>
            </a:lvl1pPr>
            <a:lvl2pPr>
              <a:defRPr sz="3200">
                <a:solidFill>
                  <a:schemeClr val="tx1"/>
                </a:solidFill>
              </a:defRPr>
            </a:lvl2pPr>
            <a:lvl3pPr>
              <a:defRPr sz="2800">
                <a:solidFill>
                  <a:schemeClr val="tx1"/>
                </a:solidFill>
              </a:defRPr>
            </a:lvl3pPr>
            <a:lvl4pPr>
              <a:defRPr sz="2400">
                <a:solidFill>
                  <a:schemeClr val="tx1"/>
                </a:solidFill>
              </a:defRPr>
            </a:lvl4pPr>
            <a:lvl5pPr>
              <a:defRPr sz="2400">
                <a:solidFill>
                  <a:schemeClr val="tx1"/>
                </a:solidFill>
              </a:defRPr>
            </a:lvl5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GB"/>
          </a:p>
        </p:txBody>
      </p:sp>
    </p:spTree>
    <p:extLst>
      <p:ext uri="{BB962C8B-B14F-4D97-AF65-F5344CB8AC3E}">
        <p14:creationId xmlns:p14="http://schemas.microsoft.com/office/powerpoint/2010/main" val="548745092"/>
      </p:ext>
    </p:extLst>
  </p:cSld>
  <p:clrMapOvr>
    <a:masterClrMapping/>
  </p:clrMapOvr>
  <p:transition>
    <p:pull/>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en-GB"/>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GB"/>
          </a:p>
        </p:txBody>
      </p:sp>
    </p:spTree>
  </p:cSld>
  <p:clrMapOvr>
    <a:masterClrMapping/>
  </p:clrMapOvr>
  <p:transition>
    <p:pull dir="rd"/>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smtClean="0"/>
              <a:t>Mintacím szerkesztése</a:t>
            </a:r>
            <a:endParaRPr lang="en-GB"/>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u-HU" smtClean="0"/>
              <a:t>Mintaszöveg szerkesztése</a:t>
            </a:r>
          </a:p>
        </p:txBody>
      </p:sp>
    </p:spTree>
  </p:cSld>
  <p:clrMapOvr>
    <a:masterClrMapping/>
  </p:clrMapOvr>
  <p:transition>
    <p:pull dir="rd"/>
  </p:transition>
  <p:timing>
    <p:tnLst>
      <p:par>
        <p:cTn id="1" dur="indefinite" restart="never" nodeType="tmRoot"/>
      </p:par>
    </p:tnLst>
  </p:timing>
  <p:hf sldNum="0" hdr="0" ftr="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en-GB"/>
          </a:p>
        </p:txBody>
      </p:sp>
      <p:sp>
        <p:nvSpPr>
          <p:cNvPr id="3" name="Tartalom helye 2"/>
          <p:cNvSpPr>
            <a:spLocks noGrp="1"/>
          </p:cNvSpPr>
          <p:nvPr>
            <p:ph sz="half" idx="1"/>
          </p:nvPr>
        </p:nvSpPr>
        <p:spPr>
          <a:xfrm>
            <a:off x="685800" y="838200"/>
            <a:ext cx="3810000" cy="6019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GB"/>
          </a:p>
        </p:txBody>
      </p:sp>
      <p:sp>
        <p:nvSpPr>
          <p:cNvPr id="4" name="Tartalom helye 3"/>
          <p:cNvSpPr>
            <a:spLocks noGrp="1"/>
          </p:cNvSpPr>
          <p:nvPr>
            <p:ph sz="half" idx="2"/>
          </p:nvPr>
        </p:nvSpPr>
        <p:spPr>
          <a:xfrm>
            <a:off x="4648200" y="838200"/>
            <a:ext cx="3810000" cy="6019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GB"/>
          </a:p>
        </p:txBody>
      </p:sp>
    </p:spTree>
  </p:cSld>
  <p:clrMapOvr>
    <a:masterClrMapping/>
  </p:clrMapOvr>
  <p:transition>
    <p:pull dir="rd"/>
  </p:transition>
  <p:timing>
    <p:tnLst>
      <p:par>
        <p:cTn id="1" dur="indefinite" restart="never" nodeType="tmRoot"/>
      </p:par>
    </p:tnLst>
  </p:timing>
  <p:hf sldNum="0" hdr="0" ftr="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457200" y="274638"/>
            <a:ext cx="8229600" cy="1143000"/>
          </a:xfrm>
        </p:spPr>
        <p:txBody>
          <a:bodyPr/>
          <a:lstStyle>
            <a:lvl1pPr>
              <a:defRPr/>
            </a:lvl1pPr>
          </a:lstStyle>
          <a:p>
            <a:r>
              <a:rPr lang="hu-HU" smtClean="0"/>
              <a:t>Mintacím szerkesztése</a:t>
            </a:r>
            <a:endParaRPr lang="en-GB"/>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GB"/>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GB"/>
          </a:p>
        </p:txBody>
      </p:sp>
    </p:spTree>
  </p:cSld>
  <p:clrMapOvr>
    <a:masterClrMapping/>
  </p:clrMapOvr>
  <p:transition>
    <p:pull dir="rd"/>
  </p:transition>
  <p:timing>
    <p:tnLst>
      <p:par>
        <p:cTn id="1" dur="indefinite" restart="never" nodeType="tmRoot"/>
      </p:par>
    </p:tnLst>
  </p:timing>
  <p:hf sldNum="0" hdr="0" ftr="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en-GB"/>
          </a:p>
        </p:txBody>
      </p:sp>
    </p:spTree>
  </p:cSld>
  <p:clrMapOvr>
    <a:masterClrMapping/>
  </p:clrMapOvr>
  <p:transition>
    <p:pull dir="rd"/>
  </p:transition>
  <p:timing>
    <p:tnLst>
      <p:par>
        <p:cTn id="1" dur="indefinite" restart="never" nodeType="tmRoot"/>
      </p:par>
    </p:tnLst>
  </p:timing>
  <p:hf sldNum="0" hdr="0" ftr="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Tree>
  </p:cSld>
  <p:clrMapOvr>
    <a:masterClrMapping/>
  </p:clrMapOvr>
  <p:transition>
    <p:pull dir="rd"/>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smtClean="0"/>
              <a:t>Mintacím szerkesztése</a:t>
            </a:r>
            <a:endParaRPr lang="en-GB"/>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GB"/>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Tree>
  </p:cSld>
  <p:clrMapOvr>
    <a:masterClrMapping/>
  </p:clrMapOvr>
  <p:transition>
    <p:pull dir="rd"/>
  </p:transition>
  <p:timing>
    <p:tnLst>
      <p:par>
        <p:cTn id="1" dur="indefinite" restart="never" nodeType="tmRoot"/>
      </p:par>
    </p:tnLst>
  </p:timing>
  <p:hf sldNum="0" hdr="0" ftr="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smtClean="0"/>
              <a:t>Mintacím szerkesztése</a:t>
            </a:r>
            <a:endParaRPr lang="en-GB"/>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hu-HU" noProof="0" smtClean="0"/>
              <a:t>Kép beszúrásához kattintson az ikonra</a:t>
            </a:r>
            <a:endParaRPr lang="en-GB" noProof="0" smtClean="0"/>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Tree>
  </p:cSld>
  <p:clrMapOvr>
    <a:masterClrMapping/>
  </p:clrMapOvr>
  <p:transition>
    <p:pull dir="rd"/>
  </p:transition>
  <p:timing>
    <p:tnLst>
      <p:par>
        <p:cTn id="1" dur="indefinite" restart="never" nodeType="tmRoot"/>
      </p:par>
    </p:tnLst>
  </p:timing>
  <p:hf sldNum="0" hdr="0" ft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228600"/>
            <a:ext cx="7772400" cy="457200"/>
          </a:xfrm>
          <a:prstGeom prst="rect">
            <a:avLst/>
          </a:prstGeom>
          <a:solidFill>
            <a:schemeClr val="tx1">
              <a:lumMod val="95000"/>
            </a:schemeClr>
          </a:solidFill>
          <a:ln w="9525">
            <a:solidFill>
              <a:srgbClr val="C00000"/>
            </a:solidFill>
            <a:miter lim="800000"/>
            <a:headEnd/>
            <a:tailEnd/>
          </a:ln>
        </p:spPr>
        <p:txBody>
          <a:bodyPr vert="horz" wrap="square" lIns="91440" tIns="45720" rIns="91440" bIns="45720" numCol="1" anchor="ctr" anchorCtr="0" compatLnSpc="1">
            <a:prstTxWarp prst="textNoShape">
              <a:avLst/>
            </a:prstTxWarp>
          </a:bodyPr>
          <a:lstStyle/>
          <a:p>
            <a:pPr lvl="0"/>
            <a:r>
              <a:rPr lang="hu-HU" smtClean="0"/>
              <a:t>Mintacím szerkesztése</a:t>
            </a:r>
            <a:endParaRPr lang="hu-HU" dirty="0" smtClean="0"/>
          </a:p>
        </p:txBody>
      </p:sp>
      <p:sp>
        <p:nvSpPr>
          <p:cNvPr id="1027" name="Rectangle 3"/>
          <p:cNvSpPr>
            <a:spLocks noGrp="1" noChangeArrowheads="1"/>
          </p:cNvSpPr>
          <p:nvPr>
            <p:ph type="body" idx="1"/>
          </p:nvPr>
        </p:nvSpPr>
        <p:spPr bwMode="auto">
          <a:xfrm>
            <a:off x="685800" y="838200"/>
            <a:ext cx="7772400" cy="5615136"/>
          </a:xfrm>
          <a:prstGeom prst="rect">
            <a:avLst/>
          </a:prstGeom>
          <a:solidFill>
            <a:schemeClr val="tx1">
              <a:lumMod val="95000"/>
              <a:alpha val="20000"/>
            </a:schemeClr>
          </a:solidFill>
          <a:ln w="12700">
            <a:solidFill>
              <a:schemeClr val="tx1">
                <a:lumMod val="50000"/>
              </a:schemeClr>
            </a:solidFill>
            <a:miter lim="800000"/>
            <a:headEnd/>
            <a:tailEnd/>
          </a:ln>
        </p:spPr>
        <p:txBody>
          <a:bodyPr vert="horz" wrap="square" lIns="91440" tIns="45720" rIns="91440" bIns="45720" numCol="1" anchor="t" anchorCtr="0" compatLnSpc="1">
            <a:prstTxWarp prst="textNoShape">
              <a:avLst/>
            </a:prstTxWarp>
          </a:bodyPr>
          <a:lstStyle/>
          <a:p>
            <a:pPr lvl="0"/>
            <a:r>
              <a:rPr lang="hu-HU" dirty="0" smtClean="0"/>
              <a:t>Mintaszöveg szerkesztése</a:t>
            </a:r>
          </a:p>
          <a:p>
            <a:pPr lvl="1"/>
            <a:r>
              <a:rPr lang="hu-HU" dirty="0" smtClean="0"/>
              <a:t>Második szint</a:t>
            </a:r>
          </a:p>
          <a:p>
            <a:pPr lvl="2"/>
            <a:r>
              <a:rPr lang="hu-HU" dirty="0" smtClean="0"/>
              <a:t>Harmadik szint</a:t>
            </a:r>
          </a:p>
          <a:p>
            <a:pPr lvl="3"/>
            <a:r>
              <a:rPr lang="hu-HU" dirty="0" smtClean="0"/>
              <a:t>Negyedik szint</a:t>
            </a:r>
          </a:p>
          <a:p>
            <a:pPr lvl="4"/>
            <a:r>
              <a:rPr lang="hu-HU" dirty="0" smtClean="0"/>
              <a:t>Ötödik szint</a:t>
            </a:r>
          </a:p>
        </p:txBody>
      </p:sp>
      <p:sp>
        <p:nvSpPr>
          <p:cNvPr id="4" name="Szövegdoboz 6"/>
          <p:cNvSpPr txBox="1"/>
          <p:nvPr userDrawn="1"/>
        </p:nvSpPr>
        <p:spPr>
          <a:xfrm>
            <a:off x="0" y="6611938"/>
            <a:ext cx="2214563" cy="246062"/>
          </a:xfrm>
          <a:prstGeom prst="rect">
            <a:avLst/>
          </a:prstGeom>
          <a:solidFill>
            <a:schemeClr val="tx1">
              <a:lumMod val="65000"/>
            </a:schemeClr>
          </a:solidFill>
          <a:ln>
            <a:solidFill>
              <a:schemeClr val="tx1">
                <a:lumMod val="50000"/>
              </a:schemeClr>
            </a:solidFill>
          </a:ln>
        </p:spPr>
        <p:txBody>
          <a:bodyPr>
            <a:spAutoFit/>
          </a:bodyPr>
          <a:lstStyle/>
          <a:p>
            <a:pPr algn="ctr" eaLnBrk="0" hangingPunct="0">
              <a:defRPr/>
            </a:pPr>
            <a:r>
              <a:rPr lang="hu-HU" sz="1000" b="0" dirty="0" err="1">
                <a:solidFill>
                  <a:prstClr val="white"/>
                </a:solidFill>
                <a:latin typeface="Arial" pitchFamily="34" charset="0"/>
                <a:cs typeface="Arial" pitchFamily="34" charset="0"/>
              </a:rPr>
              <a:t>Presentation</a:t>
            </a:r>
            <a:r>
              <a:rPr lang="hu-HU" sz="1000" b="0" dirty="0">
                <a:solidFill>
                  <a:prstClr val="white"/>
                </a:solidFill>
                <a:latin typeface="Arial" pitchFamily="34" charset="0"/>
                <a:cs typeface="Arial" pitchFamily="34" charset="0"/>
              </a:rPr>
              <a:t> </a:t>
            </a:r>
            <a:r>
              <a:rPr lang="hu-HU" sz="1000" b="0" dirty="0" err="1">
                <a:solidFill>
                  <a:prstClr val="white"/>
                </a:solidFill>
                <a:latin typeface="Arial" pitchFamily="34" charset="0"/>
                <a:cs typeface="Arial" pitchFamily="34" charset="0"/>
              </a:rPr>
              <a:t>by</a:t>
            </a:r>
            <a:r>
              <a:rPr lang="hu-HU" sz="1000" b="0" dirty="0">
                <a:solidFill>
                  <a:prstClr val="white"/>
                </a:solidFill>
                <a:latin typeface="Arial" pitchFamily="34" charset="0"/>
                <a:cs typeface="Arial" pitchFamily="34" charset="0"/>
              </a:rPr>
              <a:t> Boldizsar Nagy</a:t>
            </a:r>
          </a:p>
        </p:txBody>
      </p:sp>
    </p:spTree>
  </p:cSld>
  <p:clrMap bg1="dk2" tx1="lt1" bg2="dk1" tx2="lt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ransition>
    <p:pull dir="rd"/>
  </p:transition>
  <p:timing>
    <p:tnLst>
      <p:par>
        <p:cTn id="1" dur="indefinite" restart="never" nodeType="tmRoot"/>
      </p:par>
    </p:tnLst>
  </p:timing>
  <p:hf sldNum="0" hdr="0" ftr="0"/>
  <p:txStyles>
    <p:titleStyle>
      <a:lvl1pPr algn="ctr" rtl="0" eaLnBrk="1" fontAlgn="base" hangingPunct="1">
        <a:spcBef>
          <a:spcPct val="0"/>
        </a:spcBef>
        <a:spcAft>
          <a:spcPct val="0"/>
        </a:spcAft>
        <a:defRPr sz="2800">
          <a:solidFill>
            <a:srgbClr val="540000"/>
          </a:solidFill>
          <a:effectLst/>
          <a:latin typeface="+mj-lt"/>
          <a:ea typeface="+mj-ea"/>
          <a:cs typeface="+mj-cs"/>
        </a:defRPr>
      </a:lvl1pPr>
      <a:lvl2pPr algn="ctr" rtl="0" eaLnBrk="1" fontAlgn="base" hangingPunct="1">
        <a:spcBef>
          <a:spcPct val="0"/>
        </a:spcBef>
        <a:spcAft>
          <a:spcPct val="0"/>
        </a:spcAft>
        <a:defRPr sz="2800">
          <a:solidFill>
            <a:srgbClr val="1F194D"/>
          </a:solidFill>
          <a:effectLst>
            <a:outerShdw blurRad="38100" dist="38100" dir="2700000" algn="tl">
              <a:srgbClr val="000000"/>
            </a:outerShdw>
          </a:effectLst>
          <a:latin typeface="Arial" charset="0"/>
          <a:cs typeface="Arial" charset="0"/>
        </a:defRPr>
      </a:lvl2pPr>
      <a:lvl3pPr algn="ctr" rtl="0" eaLnBrk="1" fontAlgn="base" hangingPunct="1">
        <a:spcBef>
          <a:spcPct val="0"/>
        </a:spcBef>
        <a:spcAft>
          <a:spcPct val="0"/>
        </a:spcAft>
        <a:defRPr sz="2800">
          <a:solidFill>
            <a:srgbClr val="1F194D"/>
          </a:solidFill>
          <a:effectLst>
            <a:outerShdw blurRad="38100" dist="38100" dir="2700000" algn="tl">
              <a:srgbClr val="000000"/>
            </a:outerShdw>
          </a:effectLst>
          <a:latin typeface="Arial" charset="0"/>
          <a:cs typeface="Arial" charset="0"/>
        </a:defRPr>
      </a:lvl3pPr>
      <a:lvl4pPr algn="ctr" rtl="0" eaLnBrk="1" fontAlgn="base" hangingPunct="1">
        <a:spcBef>
          <a:spcPct val="0"/>
        </a:spcBef>
        <a:spcAft>
          <a:spcPct val="0"/>
        </a:spcAft>
        <a:defRPr sz="2800">
          <a:solidFill>
            <a:srgbClr val="1F194D"/>
          </a:solidFill>
          <a:effectLst>
            <a:outerShdw blurRad="38100" dist="38100" dir="2700000" algn="tl">
              <a:srgbClr val="000000"/>
            </a:outerShdw>
          </a:effectLst>
          <a:latin typeface="Arial" charset="0"/>
          <a:cs typeface="Arial" charset="0"/>
        </a:defRPr>
      </a:lvl4pPr>
      <a:lvl5pPr algn="ctr" rtl="0" eaLnBrk="1" fontAlgn="base" hangingPunct="1">
        <a:spcBef>
          <a:spcPct val="0"/>
        </a:spcBef>
        <a:spcAft>
          <a:spcPct val="0"/>
        </a:spcAft>
        <a:defRPr sz="2800">
          <a:solidFill>
            <a:srgbClr val="1F194D"/>
          </a:solidFill>
          <a:effectLst>
            <a:outerShdw blurRad="38100" dist="38100" dir="2700000" algn="tl">
              <a:srgbClr val="000000"/>
            </a:outerShdw>
          </a:effectLst>
          <a:latin typeface="Arial" charset="0"/>
          <a:cs typeface="Arial" charset="0"/>
        </a:defRPr>
      </a:lvl5pPr>
      <a:lvl6pPr marL="457200" algn="ctr" rtl="0" eaLnBrk="1" fontAlgn="base" hangingPunct="1">
        <a:spcBef>
          <a:spcPct val="0"/>
        </a:spcBef>
        <a:spcAft>
          <a:spcPct val="0"/>
        </a:spcAft>
        <a:defRPr sz="2800">
          <a:solidFill>
            <a:schemeClr val="tx2"/>
          </a:solidFill>
          <a:latin typeface="Arial" charset="0"/>
          <a:cs typeface="Arial" charset="0"/>
        </a:defRPr>
      </a:lvl6pPr>
      <a:lvl7pPr marL="914400" algn="ctr" rtl="0" eaLnBrk="1" fontAlgn="base" hangingPunct="1">
        <a:spcBef>
          <a:spcPct val="0"/>
        </a:spcBef>
        <a:spcAft>
          <a:spcPct val="0"/>
        </a:spcAft>
        <a:defRPr sz="2800">
          <a:solidFill>
            <a:schemeClr val="tx2"/>
          </a:solidFill>
          <a:latin typeface="Arial" charset="0"/>
          <a:cs typeface="Arial" charset="0"/>
        </a:defRPr>
      </a:lvl7pPr>
      <a:lvl8pPr marL="1371600" algn="ctr" rtl="0" eaLnBrk="1" fontAlgn="base" hangingPunct="1">
        <a:spcBef>
          <a:spcPct val="0"/>
        </a:spcBef>
        <a:spcAft>
          <a:spcPct val="0"/>
        </a:spcAft>
        <a:defRPr sz="2800">
          <a:solidFill>
            <a:schemeClr val="tx2"/>
          </a:solidFill>
          <a:latin typeface="Arial" charset="0"/>
          <a:cs typeface="Arial" charset="0"/>
        </a:defRPr>
      </a:lvl8pPr>
      <a:lvl9pPr marL="1828800" algn="ctr" rtl="0" eaLnBrk="1" fontAlgn="base" hangingPunct="1">
        <a:spcBef>
          <a:spcPct val="0"/>
        </a:spcBef>
        <a:spcAft>
          <a:spcPct val="0"/>
        </a:spcAft>
        <a:defRPr sz="2800">
          <a:solidFill>
            <a:schemeClr val="tx2"/>
          </a:solidFill>
          <a:latin typeface="Arial" charset="0"/>
          <a:cs typeface="Arial" charset="0"/>
        </a:defRPr>
      </a:lvl9pPr>
    </p:titleStyle>
    <p:bodyStyle>
      <a:lvl1pPr marL="0" indent="0" algn="l" rtl="0" eaLnBrk="1" fontAlgn="base" hangingPunct="1">
        <a:spcBef>
          <a:spcPct val="20000"/>
        </a:spcBef>
        <a:spcAft>
          <a:spcPct val="0"/>
        </a:spcAft>
        <a:buNone/>
        <a:defRPr sz="2400">
          <a:solidFill>
            <a:schemeClr val="bg2"/>
          </a:solidFill>
          <a:latin typeface="+mn-lt"/>
          <a:ea typeface="+mn-ea"/>
          <a:cs typeface="+mn-cs"/>
        </a:defRPr>
      </a:lvl1pPr>
      <a:lvl2pPr marL="457200" indent="0" algn="l" rtl="0" eaLnBrk="1" fontAlgn="base" hangingPunct="1">
        <a:spcBef>
          <a:spcPct val="20000"/>
        </a:spcBef>
        <a:spcAft>
          <a:spcPct val="0"/>
        </a:spcAft>
        <a:buNone/>
        <a:defRPr sz="2000">
          <a:solidFill>
            <a:schemeClr val="bg2"/>
          </a:solidFill>
          <a:latin typeface="+mn-lt"/>
          <a:cs typeface="+mn-cs"/>
        </a:defRPr>
      </a:lvl2pPr>
      <a:lvl3pPr marL="914400" indent="0" algn="l" rtl="0" eaLnBrk="1" fontAlgn="base" hangingPunct="1">
        <a:spcBef>
          <a:spcPct val="20000"/>
        </a:spcBef>
        <a:spcAft>
          <a:spcPct val="0"/>
        </a:spcAft>
        <a:buNone/>
        <a:defRPr sz="1800">
          <a:solidFill>
            <a:schemeClr val="bg2"/>
          </a:solidFill>
          <a:latin typeface="+mn-lt"/>
          <a:cs typeface="+mn-cs"/>
        </a:defRPr>
      </a:lvl3pPr>
      <a:lvl4pPr marL="1371600" indent="0" algn="l" rtl="0" eaLnBrk="1" fontAlgn="base" hangingPunct="1">
        <a:spcBef>
          <a:spcPct val="20000"/>
        </a:spcBef>
        <a:spcAft>
          <a:spcPct val="0"/>
        </a:spcAft>
        <a:buNone/>
        <a:defRPr sz="1600">
          <a:solidFill>
            <a:schemeClr val="bg2"/>
          </a:solidFill>
          <a:latin typeface="+mn-lt"/>
          <a:cs typeface="+mn-cs"/>
        </a:defRPr>
      </a:lvl4pPr>
      <a:lvl5pPr marL="1828800" indent="0" algn="l" rtl="0" eaLnBrk="1" fontAlgn="base" hangingPunct="1">
        <a:spcBef>
          <a:spcPct val="20000"/>
        </a:spcBef>
        <a:spcAft>
          <a:spcPct val="0"/>
        </a:spcAft>
        <a:buNone/>
        <a:defRPr sz="1600">
          <a:solidFill>
            <a:schemeClr val="bg2"/>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Cím helye 1"/>
          <p:cNvSpPr>
            <a:spLocks noGrp="1"/>
          </p:cNvSpPr>
          <p:nvPr>
            <p:ph type="title"/>
          </p:nvPr>
        </p:nvSpPr>
        <p:spPr bwMode="auto">
          <a:xfrm>
            <a:off x="428625" y="142875"/>
            <a:ext cx="8229600" cy="796925"/>
          </a:xfrm>
          <a:prstGeom prst="rect">
            <a:avLst/>
          </a:prstGeom>
          <a:solidFill>
            <a:schemeClr val="bg1">
              <a:lumMod val="95000"/>
              <a:alpha val="49000"/>
            </a:schemeClr>
          </a:solidFill>
          <a:ln w="9525">
            <a:solidFill>
              <a:srgbClr val="C00000"/>
            </a:solidFill>
            <a:miter lim="800000"/>
            <a:headEnd/>
            <a:tailEnd/>
          </a:ln>
        </p:spPr>
        <p:txBody>
          <a:bodyPr vert="horz" wrap="square" lIns="91440" tIns="45720" rIns="91440" bIns="45720" numCol="1" anchor="ctr" anchorCtr="0" compatLnSpc="1">
            <a:prstTxWarp prst="textNoShape">
              <a:avLst/>
            </a:prstTxWarp>
          </a:bodyPr>
          <a:lstStyle/>
          <a:p>
            <a:pPr lvl="0"/>
            <a:r>
              <a:rPr lang="hu-HU" smtClean="0"/>
              <a:t>MINTACÍM SZERKESZTÉSE</a:t>
            </a:r>
            <a:endParaRPr lang="en-GB" smtClean="0"/>
          </a:p>
        </p:txBody>
      </p:sp>
      <p:sp>
        <p:nvSpPr>
          <p:cNvPr id="1027" name="Szöveg helye 2"/>
          <p:cNvSpPr>
            <a:spLocks noGrp="1"/>
          </p:cNvSpPr>
          <p:nvPr>
            <p:ph type="body" idx="1"/>
          </p:nvPr>
        </p:nvSpPr>
        <p:spPr bwMode="auto">
          <a:xfrm>
            <a:off x="457200" y="1071563"/>
            <a:ext cx="8229600" cy="5357812"/>
          </a:xfrm>
          <a:prstGeom prst="rect">
            <a:avLst/>
          </a:prstGeom>
          <a:solidFill>
            <a:schemeClr val="bg1">
              <a:lumMod val="95000"/>
              <a:alpha val="20000"/>
            </a:schemeClr>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lvl="0"/>
            <a:r>
              <a:rPr lang="hu-HU" dirty="0" smtClean="0"/>
              <a:t>Mintaszöveg szerkesztése</a:t>
            </a:r>
          </a:p>
          <a:p>
            <a:pPr lvl="1"/>
            <a:r>
              <a:rPr lang="hu-HU" dirty="0" smtClean="0"/>
              <a:t>Második szint</a:t>
            </a:r>
          </a:p>
          <a:p>
            <a:pPr lvl="2"/>
            <a:r>
              <a:rPr lang="hu-HU" dirty="0" smtClean="0"/>
              <a:t>Harmadik szint</a:t>
            </a:r>
          </a:p>
          <a:p>
            <a:pPr lvl="3"/>
            <a:r>
              <a:rPr lang="hu-HU" dirty="0" smtClean="0"/>
              <a:t>Negyedik szint</a:t>
            </a:r>
          </a:p>
          <a:p>
            <a:pPr lvl="4"/>
            <a:r>
              <a:rPr lang="hu-HU" dirty="0" smtClean="0"/>
              <a:t>Ötödik szint</a:t>
            </a:r>
            <a:endParaRPr lang="en-GB" dirty="0" smtClean="0"/>
          </a:p>
        </p:txBody>
      </p:sp>
      <p:sp>
        <p:nvSpPr>
          <p:cNvPr id="8" name="Szövegdoboz 6"/>
          <p:cNvSpPr txBox="1"/>
          <p:nvPr userDrawn="1"/>
        </p:nvSpPr>
        <p:spPr>
          <a:xfrm>
            <a:off x="0" y="6611938"/>
            <a:ext cx="2214563" cy="246062"/>
          </a:xfrm>
          <a:prstGeom prst="rect">
            <a:avLst/>
          </a:prstGeom>
          <a:solidFill>
            <a:sysClr val="window" lastClr="FFFFFF">
              <a:lumMod val="65000"/>
            </a:sysClr>
          </a:solidFill>
          <a:ln>
            <a:solidFill>
              <a:sysClr val="window" lastClr="FFFFFF">
                <a:lumMod val="50000"/>
              </a:sysClr>
            </a:solidFill>
          </a:ln>
        </p:spPr>
        <p:txBody>
          <a:bodyPr>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hu-HU" sz="1000" b="0" i="0" u="none" strike="noStrike" kern="0" cap="none" spc="0" normalizeH="0" baseline="0" noProof="0" dirty="0" err="1">
                <a:ln>
                  <a:noFill/>
                </a:ln>
                <a:solidFill>
                  <a:prstClr val="white"/>
                </a:solidFill>
                <a:effectLst/>
                <a:uLnTx/>
                <a:uFillTx/>
                <a:latin typeface="Arial" pitchFamily="34" charset="0"/>
                <a:cs typeface="Arial" pitchFamily="34" charset="0"/>
              </a:rPr>
              <a:t>Presentation</a:t>
            </a:r>
            <a:r>
              <a:rPr kumimoji="0" lang="hu-HU" sz="1000" b="0" i="0" u="none" strike="noStrike" kern="0" cap="none" spc="0" normalizeH="0" baseline="0" noProof="0" dirty="0">
                <a:ln>
                  <a:noFill/>
                </a:ln>
                <a:solidFill>
                  <a:prstClr val="white"/>
                </a:solidFill>
                <a:effectLst/>
                <a:uLnTx/>
                <a:uFillTx/>
                <a:latin typeface="Arial" pitchFamily="34" charset="0"/>
                <a:cs typeface="Arial" pitchFamily="34" charset="0"/>
              </a:rPr>
              <a:t> </a:t>
            </a:r>
            <a:r>
              <a:rPr kumimoji="0" lang="hu-HU" sz="1000" b="0" i="0" u="none" strike="noStrike" kern="0" cap="none" spc="0" normalizeH="0" baseline="0" noProof="0" dirty="0" err="1">
                <a:ln>
                  <a:noFill/>
                </a:ln>
                <a:solidFill>
                  <a:prstClr val="white"/>
                </a:solidFill>
                <a:effectLst/>
                <a:uLnTx/>
                <a:uFillTx/>
                <a:latin typeface="Arial" pitchFamily="34" charset="0"/>
                <a:cs typeface="Arial" pitchFamily="34" charset="0"/>
              </a:rPr>
              <a:t>by</a:t>
            </a:r>
            <a:r>
              <a:rPr kumimoji="0" lang="hu-HU" sz="1000" b="0" i="0" u="none" strike="noStrike" kern="0" cap="none" spc="0" normalizeH="0" baseline="0" noProof="0" dirty="0">
                <a:ln>
                  <a:noFill/>
                </a:ln>
                <a:solidFill>
                  <a:prstClr val="white"/>
                </a:solidFill>
                <a:effectLst/>
                <a:uLnTx/>
                <a:uFillTx/>
                <a:latin typeface="Arial" pitchFamily="34" charset="0"/>
                <a:cs typeface="Arial" pitchFamily="34" charset="0"/>
              </a:rPr>
              <a:t> Boldizsar Nagy</a:t>
            </a:r>
          </a:p>
        </p:txBody>
      </p:sp>
    </p:spTree>
    <p:extLst>
      <p:ext uri="{BB962C8B-B14F-4D97-AF65-F5344CB8AC3E}">
        <p14:creationId xmlns:p14="http://schemas.microsoft.com/office/powerpoint/2010/main" val="3459715173"/>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Lst>
  <p:transition>
    <p:pull/>
  </p:transition>
  <p:timing>
    <p:tnLst>
      <p:par>
        <p:cTn id="1" dur="indefinite" restart="never" nodeType="tmRoot"/>
      </p:par>
    </p:tnLst>
  </p:timing>
  <p:hf sldNum="0" hdr="0" ftr="0"/>
  <p:txStyles>
    <p:titleStyle>
      <a:lvl1pPr algn="ctr" rtl="0" fontAlgn="base">
        <a:spcBef>
          <a:spcPct val="0"/>
        </a:spcBef>
        <a:spcAft>
          <a:spcPct val="0"/>
        </a:spcAft>
        <a:defRPr sz="4400" b="1" kern="1200">
          <a:solidFill>
            <a:srgbClr val="5C0000"/>
          </a:solidFill>
          <a:effectLst>
            <a:outerShdw blurRad="38100" dist="38100" dir="2700000" algn="tl">
              <a:srgbClr val="000000">
                <a:alpha val="43137"/>
              </a:srgbClr>
            </a:outerShdw>
          </a:effectLst>
          <a:latin typeface="+mj-lt"/>
          <a:ea typeface="+mj-ea"/>
          <a:cs typeface="+mj-cs"/>
        </a:defRPr>
      </a:lvl1pPr>
      <a:lvl2pPr algn="ctr" rtl="0" fontAlgn="base">
        <a:spcBef>
          <a:spcPct val="0"/>
        </a:spcBef>
        <a:spcAft>
          <a:spcPct val="0"/>
        </a:spcAft>
        <a:defRPr sz="4400" b="1">
          <a:solidFill>
            <a:srgbClr val="C00000"/>
          </a:solidFill>
          <a:latin typeface="Calibri" pitchFamily="34" charset="0"/>
        </a:defRPr>
      </a:lvl2pPr>
      <a:lvl3pPr algn="ctr" rtl="0" fontAlgn="base">
        <a:spcBef>
          <a:spcPct val="0"/>
        </a:spcBef>
        <a:spcAft>
          <a:spcPct val="0"/>
        </a:spcAft>
        <a:defRPr sz="4400" b="1">
          <a:solidFill>
            <a:srgbClr val="C00000"/>
          </a:solidFill>
          <a:latin typeface="Calibri" pitchFamily="34" charset="0"/>
        </a:defRPr>
      </a:lvl3pPr>
      <a:lvl4pPr algn="ctr" rtl="0" fontAlgn="base">
        <a:spcBef>
          <a:spcPct val="0"/>
        </a:spcBef>
        <a:spcAft>
          <a:spcPct val="0"/>
        </a:spcAft>
        <a:defRPr sz="4400" b="1">
          <a:solidFill>
            <a:srgbClr val="C00000"/>
          </a:solidFill>
          <a:latin typeface="Calibri" pitchFamily="34" charset="0"/>
        </a:defRPr>
      </a:lvl4pPr>
      <a:lvl5pPr algn="ctr" rtl="0" fontAlgn="base">
        <a:spcBef>
          <a:spcPct val="0"/>
        </a:spcBef>
        <a:spcAft>
          <a:spcPct val="0"/>
        </a:spcAft>
        <a:defRPr sz="4400" b="1">
          <a:solidFill>
            <a:srgbClr val="C00000"/>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0" indent="0" algn="l" rtl="0" fontAlgn="base">
        <a:spcBef>
          <a:spcPct val="20000"/>
        </a:spcBef>
        <a:spcAft>
          <a:spcPct val="0"/>
        </a:spcAft>
        <a:buFont typeface="Arial" charset="0"/>
        <a:buNone/>
        <a:defRPr sz="3200" kern="1200">
          <a:solidFill>
            <a:schemeClr val="tx1"/>
          </a:solidFill>
          <a:latin typeface="+mn-lt"/>
          <a:ea typeface="+mn-ea"/>
          <a:cs typeface="+mn-cs"/>
        </a:defRPr>
      </a:lvl1pPr>
      <a:lvl2pPr marL="457200" indent="0" algn="l" rtl="0" fontAlgn="base">
        <a:spcBef>
          <a:spcPct val="20000"/>
        </a:spcBef>
        <a:spcAft>
          <a:spcPct val="0"/>
        </a:spcAft>
        <a:buFont typeface="Arial" charset="0"/>
        <a:buNone/>
        <a:defRPr sz="2800" kern="1200">
          <a:solidFill>
            <a:schemeClr val="tx1"/>
          </a:solidFill>
          <a:latin typeface="+mn-lt"/>
          <a:ea typeface="+mn-ea"/>
          <a:cs typeface="+mn-cs"/>
        </a:defRPr>
      </a:lvl2pPr>
      <a:lvl3pPr marL="914400" indent="0" algn="l" rtl="0" fontAlgn="base">
        <a:spcBef>
          <a:spcPct val="20000"/>
        </a:spcBef>
        <a:spcAft>
          <a:spcPct val="0"/>
        </a:spcAft>
        <a:buFont typeface="Arial" charset="0"/>
        <a:buNone/>
        <a:defRPr sz="2400" kern="1200">
          <a:solidFill>
            <a:schemeClr val="tx1"/>
          </a:solidFill>
          <a:latin typeface="+mn-lt"/>
          <a:ea typeface="+mn-ea"/>
          <a:cs typeface="+mn-cs"/>
        </a:defRPr>
      </a:lvl3pPr>
      <a:lvl4pPr marL="1371600" indent="0" algn="l" rtl="0" fontAlgn="base">
        <a:spcBef>
          <a:spcPct val="20000"/>
        </a:spcBef>
        <a:spcAft>
          <a:spcPct val="0"/>
        </a:spcAft>
        <a:buFont typeface="Arial" charset="0"/>
        <a:buNone/>
        <a:defRPr sz="2000" kern="1200">
          <a:solidFill>
            <a:schemeClr val="tx1"/>
          </a:solidFill>
          <a:latin typeface="+mn-lt"/>
          <a:ea typeface="+mn-ea"/>
          <a:cs typeface="+mn-cs"/>
        </a:defRPr>
      </a:lvl4pPr>
      <a:lvl5pPr marL="1828800" indent="0" algn="l" rtl="0" fontAlgn="base">
        <a:spcBef>
          <a:spcPct val="20000"/>
        </a:spcBef>
        <a:spcAft>
          <a:spcPct val="0"/>
        </a:spcAft>
        <a:buFont typeface="Arial"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hyperlink" Target="http://www.consilium.europa.eu/en/infographics/list/" TargetMode="External"/><Relationship Id="rId2" Type="http://schemas.openxmlformats.org/officeDocument/2006/relationships/notesSlide" Target="../notesSlides/notesSlide29.xml"/><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 Id="rId4" Type="http://schemas.openxmlformats.org/officeDocument/2006/relationships/hyperlink" Target="http://migration.iom.int/docs/Mediterranean_Update_09_DEC_2016.pdf"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migration.iom.int/docs/Mediterranean_Update_09_DEC_2016.pdf" TargetMode="External"/><Relationship Id="rId2" Type="http://schemas.openxmlformats.org/officeDocument/2006/relationships/notesSlide" Target="../notesSlides/notesSlide30.xml"/><Relationship Id="rId1" Type="http://schemas.openxmlformats.org/officeDocument/2006/relationships/slideLayout" Target="../slideLayouts/slideLayout6.xml"/><Relationship Id="rId4" Type="http://schemas.openxmlformats.org/officeDocument/2006/relationships/hyperlink" Target="http://frontex.europa.eu/assets/Publications/Risk_Analysis/Annula_Risk_Analysis_2016.pdf"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Rectangle 2"/>
          <p:cNvSpPr>
            <a:spLocks noGrp="1" noChangeArrowheads="1"/>
          </p:cNvSpPr>
          <p:nvPr>
            <p:ph type="ctrTitle"/>
          </p:nvPr>
        </p:nvSpPr>
        <p:spPr>
          <a:xfrm>
            <a:off x="539552" y="476673"/>
            <a:ext cx="7772400" cy="2088232"/>
          </a:xfrm>
        </p:spPr>
        <p:txBody>
          <a:bodyPr/>
          <a:lstStyle/>
          <a:p>
            <a:pPr>
              <a:defRPr/>
            </a:pPr>
            <a:r>
              <a:rPr lang="en-GB" sz="3200" b="1" noProof="0" dirty="0" smtClean="0">
                <a:effectLst>
                  <a:outerShdw blurRad="38100" dist="38100" dir="2700000" algn="tl">
                    <a:srgbClr val="000000">
                      <a:alpha val="43137"/>
                    </a:srgbClr>
                  </a:outerShdw>
                </a:effectLst>
                <a:latin typeface="+mj-lt"/>
              </a:rPr>
              <a:t>EUROPE WITH NO INTERNAL BORDERS, THE SCHENGEN AREA AND EU BORDER CONTROL</a:t>
            </a:r>
          </a:p>
        </p:txBody>
      </p:sp>
      <p:sp>
        <p:nvSpPr>
          <p:cNvPr id="3075" name="Rectangle 3"/>
          <p:cNvSpPr>
            <a:spLocks noGrp="1" noChangeArrowheads="1"/>
          </p:cNvSpPr>
          <p:nvPr>
            <p:ph type="subTitle" idx="1"/>
          </p:nvPr>
        </p:nvSpPr>
        <p:spPr>
          <a:xfrm>
            <a:off x="1187624" y="2852936"/>
            <a:ext cx="6400800" cy="2664296"/>
          </a:xfrm>
        </p:spPr>
        <p:txBody>
          <a:bodyPr>
            <a:noAutofit/>
          </a:bodyPr>
          <a:lstStyle/>
          <a:p>
            <a:pPr algn="ctr">
              <a:buNone/>
            </a:pPr>
            <a:endParaRPr lang="en-GB" sz="1600" noProof="0" dirty="0" smtClean="0">
              <a:latin typeface="+mj-lt"/>
            </a:endParaRPr>
          </a:p>
          <a:p>
            <a:r>
              <a:rPr lang="en-GB" sz="1600" b="1" noProof="0" dirty="0" smtClean="0">
                <a:solidFill>
                  <a:srgbClr val="540000"/>
                </a:solidFill>
                <a:latin typeface="+mj-lt"/>
              </a:rPr>
              <a:t>Presentation of Boldizsár Nagy at the</a:t>
            </a:r>
          </a:p>
          <a:p>
            <a:r>
              <a:rPr lang="en-GB" sz="1600" b="1" noProof="0" dirty="0" smtClean="0">
                <a:solidFill>
                  <a:srgbClr val="540000"/>
                </a:solidFill>
                <a:latin typeface="+mj-lt"/>
              </a:rPr>
              <a:t>EIPA Training</a:t>
            </a:r>
          </a:p>
          <a:p>
            <a:r>
              <a:rPr lang="en-GB" sz="1600" b="1" noProof="0" dirty="0" smtClean="0">
                <a:solidFill>
                  <a:srgbClr val="540000"/>
                </a:solidFill>
                <a:latin typeface="+mj-lt"/>
              </a:rPr>
              <a:t>Introduction to EU law and EU policies for non-lawyers</a:t>
            </a:r>
            <a:endParaRPr lang="en-GB" sz="1600" noProof="0" dirty="0" smtClean="0">
              <a:solidFill>
                <a:srgbClr val="540000"/>
              </a:solidFill>
              <a:latin typeface="+mj-lt"/>
            </a:endParaRPr>
          </a:p>
          <a:p>
            <a:r>
              <a:rPr lang="en-GB" sz="1600" noProof="0" dirty="0" smtClean="0">
                <a:solidFill>
                  <a:srgbClr val="540000"/>
                </a:solidFill>
                <a:latin typeface="+mj-lt"/>
              </a:rPr>
              <a:t> </a:t>
            </a:r>
          </a:p>
          <a:p>
            <a:r>
              <a:rPr lang="en-GB" sz="1600" b="1" noProof="0" dirty="0" smtClean="0">
                <a:solidFill>
                  <a:srgbClr val="540000"/>
                </a:solidFill>
                <a:latin typeface="+mj-lt"/>
              </a:rPr>
              <a:t>Module 6 – The Area of Freedom, Security and Justice stream</a:t>
            </a:r>
            <a:endParaRPr lang="en-GB" sz="1600" noProof="0" dirty="0" smtClean="0">
              <a:solidFill>
                <a:srgbClr val="540000"/>
              </a:solidFill>
              <a:latin typeface="+mj-lt"/>
            </a:endParaRPr>
          </a:p>
          <a:p>
            <a:r>
              <a:rPr lang="en-GB" sz="1600" noProof="0" dirty="0" smtClean="0">
                <a:solidFill>
                  <a:srgbClr val="540000"/>
                </a:solidFill>
                <a:latin typeface="+mj-lt"/>
              </a:rPr>
              <a:t> </a:t>
            </a:r>
          </a:p>
          <a:p>
            <a:r>
              <a:rPr lang="en-GB" sz="1600" b="1" noProof="0" dirty="0" smtClean="0">
                <a:solidFill>
                  <a:srgbClr val="540000"/>
                </a:solidFill>
                <a:latin typeface="+mj-lt"/>
              </a:rPr>
              <a:t>Brussels, 13 December 2016</a:t>
            </a:r>
            <a:endParaRPr lang="en-GB" sz="1600" noProof="0" dirty="0">
              <a:solidFill>
                <a:srgbClr val="540000"/>
              </a:solidFill>
              <a:latin typeface="+mj-lt"/>
            </a:endParaRPr>
          </a:p>
        </p:txBody>
      </p:sp>
      <p:sp>
        <p:nvSpPr>
          <p:cNvPr id="4" name="Rectangle 3"/>
          <p:cNvSpPr txBox="1">
            <a:spLocks noChangeArrowheads="1"/>
          </p:cNvSpPr>
          <p:nvPr/>
        </p:nvSpPr>
        <p:spPr bwMode="auto">
          <a:xfrm>
            <a:off x="1115616" y="6021288"/>
            <a:ext cx="6400800" cy="360040"/>
          </a:xfrm>
          <a:prstGeom prst="rect">
            <a:avLst/>
          </a:prstGeom>
          <a:solidFill>
            <a:schemeClr val="tx1">
              <a:lumMod val="95000"/>
              <a:alpha val="20000"/>
            </a:schemeClr>
          </a:solidFill>
          <a:ln w="12700">
            <a:solidFill>
              <a:schemeClr val="tx1">
                <a:lumMod val="50000"/>
              </a:schemeClr>
            </a:solidFill>
            <a:miter lim="800000"/>
            <a:headEnd/>
            <a:tailEnd/>
          </a:ln>
        </p:spPr>
        <p:txBody>
          <a:bodyPr vert="horz" wrap="square" lIns="91440" tIns="45720" rIns="91440" bIns="45720" numCol="1" anchor="t" anchorCtr="0" compatLnSpc="1">
            <a:prstTxWarp prst="textNoShape">
              <a:avLst/>
            </a:prstTxWarp>
            <a:noAutofit/>
          </a:bodyPr>
          <a:lstStyle>
            <a:lvl1pPr marL="0" indent="0" algn="ctr" rtl="0" eaLnBrk="1" fontAlgn="base" hangingPunct="1">
              <a:spcBef>
                <a:spcPct val="20000"/>
              </a:spcBef>
              <a:spcAft>
                <a:spcPct val="0"/>
              </a:spcAft>
              <a:buNone/>
              <a:defRPr sz="2400">
                <a:solidFill>
                  <a:schemeClr val="bg2"/>
                </a:solidFill>
                <a:latin typeface="+mn-lt"/>
                <a:ea typeface="+mn-ea"/>
                <a:cs typeface="+mn-cs"/>
              </a:defRPr>
            </a:lvl1pPr>
            <a:lvl2pPr marL="457200" indent="0" algn="ctr" rtl="0" eaLnBrk="1" fontAlgn="base" hangingPunct="1">
              <a:spcBef>
                <a:spcPct val="20000"/>
              </a:spcBef>
              <a:spcAft>
                <a:spcPct val="0"/>
              </a:spcAft>
              <a:buNone/>
              <a:defRPr sz="2000">
                <a:solidFill>
                  <a:schemeClr val="bg2"/>
                </a:solidFill>
                <a:latin typeface="+mn-lt"/>
                <a:cs typeface="+mn-cs"/>
              </a:defRPr>
            </a:lvl2pPr>
            <a:lvl3pPr marL="914400" indent="0" algn="ctr" rtl="0" eaLnBrk="1" fontAlgn="base" hangingPunct="1">
              <a:spcBef>
                <a:spcPct val="20000"/>
              </a:spcBef>
              <a:spcAft>
                <a:spcPct val="0"/>
              </a:spcAft>
              <a:buNone/>
              <a:defRPr sz="1800">
                <a:solidFill>
                  <a:schemeClr val="bg2"/>
                </a:solidFill>
                <a:latin typeface="+mn-lt"/>
                <a:cs typeface="+mn-cs"/>
              </a:defRPr>
            </a:lvl3pPr>
            <a:lvl4pPr marL="1371600" indent="0" algn="ctr" rtl="0" eaLnBrk="1" fontAlgn="base" hangingPunct="1">
              <a:spcBef>
                <a:spcPct val="20000"/>
              </a:spcBef>
              <a:spcAft>
                <a:spcPct val="0"/>
              </a:spcAft>
              <a:buNone/>
              <a:defRPr sz="1600">
                <a:solidFill>
                  <a:schemeClr val="bg2"/>
                </a:solidFill>
                <a:latin typeface="+mn-lt"/>
                <a:cs typeface="+mn-cs"/>
              </a:defRPr>
            </a:lvl4pPr>
            <a:lvl5pPr marL="1828800" indent="0" algn="ctr" rtl="0" eaLnBrk="1" fontAlgn="base" hangingPunct="1">
              <a:spcBef>
                <a:spcPct val="20000"/>
              </a:spcBef>
              <a:spcAft>
                <a:spcPct val="0"/>
              </a:spcAft>
              <a:buNone/>
              <a:defRPr sz="1600">
                <a:solidFill>
                  <a:schemeClr val="bg2"/>
                </a:solidFill>
                <a:latin typeface="+mn-lt"/>
                <a:cs typeface="+mn-cs"/>
              </a:defRPr>
            </a:lvl5pPr>
            <a:lvl6pPr marL="2286000" indent="0" algn="ctr" rtl="0" eaLnBrk="1" fontAlgn="base" hangingPunct="1">
              <a:spcBef>
                <a:spcPct val="20000"/>
              </a:spcBef>
              <a:spcAft>
                <a:spcPct val="0"/>
              </a:spcAft>
              <a:buNone/>
              <a:defRPr sz="2000">
                <a:solidFill>
                  <a:schemeClr val="tx1"/>
                </a:solidFill>
                <a:latin typeface="+mn-lt"/>
                <a:cs typeface="+mn-cs"/>
              </a:defRPr>
            </a:lvl6pPr>
            <a:lvl7pPr marL="2743200" indent="0" algn="ctr" rtl="0" eaLnBrk="1" fontAlgn="base" hangingPunct="1">
              <a:spcBef>
                <a:spcPct val="20000"/>
              </a:spcBef>
              <a:spcAft>
                <a:spcPct val="0"/>
              </a:spcAft>
              <a:buNone/>
              <a:defRPr sz="2000">
                <a:solidFill>
                  <a:schemeClr val="tx1"/>
                </a:solidFill>
                <a:latin typeface="+mn-lt"/>
                <a:cs typeface="+mn-cs"/>
              </a:defRPr>
            </a:lvl7pPr>
            <a:lvl8pPr marL="3200400" indent="0" algn="ctr" rtl="0" eaLnBrk="1" fontAlgn="base" hangingPunct="1">
              <a:spcBef>
                <a:spcPct val="20000"/>
              </a:spcBef>
              <a:spcAft>
                <a:spcPct val="0"/>
              </a:spcAft>
              <a:buNone/>
              <a:defRPr sz="2000">
                <a:solidFill>
                  <a:schemeClr val="tx1"/>
                </a:solidFill>
                <a:latin typeface="+mn-lt"/>
                <a:cs typeface="+mn-cs"/>
              </a:defRPr>
            </a:lvl8pPr>
            <a:lvl9pPr marL="3657600" indent="0" algn="ctr" rtl="0" eaLnBrk="1" fontAlgn="base" hangingPunct="1">
              <a:spcBef>
                <a:spcPct val="20000"/>
              </a:spcBef>
              <a:spcAft>
                <a:spcPct val="0"/>
              </a:spcAft>
              <a:buNone/>
              <a:defRPr sz="2000">
                <a:solidFill>
                  <a:schemeClr val="tx1"/>
                </a:solidFill>
                <a:latin typeface="+mn-lt"/>
                <a:cs typeface="+mn-cs"/>
              </a:defRPr>
            </a:lvl9pPr>
          </a:lstStyle>
          <a:p>
            <a:r>
              <a:rPr lang="hu-HU" sz="1600" b="1" kern="0" dirty="0" err="1" smtClean="0">
                <a:solidFill>
                  <a:srgbClr val="540000"/>
                </a:solidFill>
              </a:rPr>
              <a:t>Slides</a:t>
            </a:r>
            <a:r>
              <a:rPr lang="hu-HU" sz="1600" b="1" kern="0" dirty="0" smtClean="0">
                <a:solidFill>
                  <a:srgbClr val="540000"/>
                </a:solidFill>
              </a:rPr>
              <a:t> </a:t>
            </a:r>
            <a:r>
              <a:rPr lang="hu-HU" sz="1600" b="1" kern="0" dirty="0" err="1" smtClean="0">
                <a:solidFill>
                  <a:srgbClr val="540000"/>
                </a:solidFill>
              </a:rPr>
              <a:t>developed</a:t>
            </a:r>
            <a:r>
              <a:rPr lang="hu-HU" sz="1600" b="1" kern="0" dirty="0" smtClean="0">
                <a:solidFill>
                  <a:srgbClr val="540000"/>
                </a:solidFill>
              </a:rPr>
              <a:t> </a:t>
            </a:r>
            <a:r>
              <a:rPr lang="hu-HU" sz="1600" b="1" kern="0" dirty="0" err="1" smtClean="0">
                <a:solidFill>
                  <a:srgbClr val="540000"/>
                </a:solidFill>
              </a:rPr>
              <a:t>in</a:t>
            </a:r>
            <a:r>
              <a:rPr lang="hu-HU" sz="1600" b="1" kern="0" dirty="0" smtClean="0">
                <a:solidFill>
                  <a:srgbClr val="540000"/>
                </a:solidFill>
              </a:rPr>
              <a:t> </a:t>
            </a:r>
            <a:r>
              <a:rPr lang="hu-HU" sz="1600" b="1" kern="0" dirty="0" err="1" smtClean="0">
                <a:solidFill>
                  <a:srgbClr val="540000"/>
                </a:solidFill>
              </a:rPr>
              <a:t>cooperation</a:t>
            </a:r>
            <a:r>
              <a:rPr lang="hu-HU" sz="1600" b="1" kern="0" dirty="0" smtClean="0">
                <a:solidFill>
                  <a:srgbClr val="540000"/>
                </a:solidFill>
              </a:rPr>
              <a:t> </a:t>
            </a:r>
            <a:r>
              <a:rPr lang="hu-HU" sz="1600" b="1" kern="0" dirty="0" err="1" smtClean="0">
                <a:solidFill>
                  <a:srgbClr val="540000"/>
                </a:solidFill>
              </a:rPr>
              <a:t>with</a:t>
            </a:r>
            <a:r>
              <a:rPr lang="hu-HU" sz="1600" b="1" kern="0" dirty="0" smtClean="0">
                <a:solidFill>
                  <a:srgbClr val="540000"/>
                </a:solidFill>
              </a:rPr>
              <a:t>  </a:t>
            </a:r>
            <a:r>
              <a:rPr lang="hu-HU" sz="1600" kern="0" dirty="0">
                <a:solidFill>
                  <a:srgbClr val="540000"/>
                </a:solidFill>
              </a:rPr>
              <a:t>P</a:t>
            </a:r>
            <a:r>
              <a:rPr lang="hu-HU" sz="1600" b="1" kern="0" dirty="0" smtClean="0">
                <a:solidFill>
                  <a:srgbClr val="540000"/>
                </a:solidFill>
              </a:rPr>
              <a:t>etra </a:t>
            </a:r>
            <a:r>
              <a:rPr lang="hu-HU" sz="1600" kern="0" dirty="0">
                <a:solidFill>
                  <a:srgbClr val="540000"/>
                </a:solidFill>
              </a:rPr>
              <a:t>J</a:t>
            </a:r>
            <a:r>
              <a:rPr lang="hu-HU" sz="1600" b="1" kern="0" dirty="0" smtClean="0">
                <a:solidFill>
                  <a:srgbClr val="540000"/>
                </a:solidFill>
              </a:rPr>
              <a:t>eney</a:t>
            </a:r>
            <a:endParaRPr lang="hu-HU" sz="1600" b="0" kern="0" dirty="0">
              <a:solidFill>
                <a:srgbClr val="540000"/>
              </a:solidFill>
            </a:endParaRPr>
          </a:p>
        </p:txBody>
      </p:sp>
    </p:spTree>
  </p:cSld>
  <p:clrMapOvr>
    <a:masterClrMapping/>
  </p:clrMapOvr>
  <p:transition>
    <p:pull dir="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685800" y="228600"/>
            <a:ext cx="7772400" cy="1112168"/>
          </a:xfrm>
        </p:spPr>
        <p:txBody>
          <a:bodyPr/>
          <a:lstStyle/>
          <a:p>
            <a:r>
              <a:rPr lang="en-GB" altLang="lb-LU" b="0" noProof="0" dirty="0" smtClean="0">
                <a:latin typeface="+mj-lt"/>
              </a:rPr>
              <a:t/>
            </a:r>
            <a:br>
              <a:rPr lang="en-GB" altLang="lb-LU" b="0" noProof="0" dirty="0" smtClean="0">
                <a:latin typeface="+mj-lt"/>
              </a:rPr>
            </a:br>
            <a:r>
              <a:rPr lang="en-GB" altLang="lb-LU" b="0" noProof="0" dirty="0" smtClean="0">
                <a:latin typeface="+mj-lt"/>
              </a:rPr>
              <a:t> </a:t>
            </a:r>
            <a:r>
              <a:rPr lang="en-GB" altLang="lb-LU" noProof="0" dirty="0" smtClean="0">
                <a:latin typeface="+mj-lt"/>
              </a:rPr>
              <a:t>REGULATION (EU) 2016/1624 European Border and Coast Guard  since 6 </a:t>
            </a:r>
            <a:r>
              <a:rPr lang="en-GB" altLang="lb-LU" noProof="0" dirty="0" smtClean="0"/>
              <a:t>O</a:t>
            </a:r>
            <a:r>
              <a:rPr lang="en-GB" altLang="lb-LU" noProof="0" dirty="0" smtClean="0">
                <a:latin typeface="+mj-lt"/>
              </a:rPr>
              <a:t>ctober 2016</a:t>
            </a:r>
            <a:br>
              <a:rPr lang="en-GB" altLang="lb-LU" noProof="0" dirty="0" smtClean="0">
                <a:latin typeface="+mj-lt"/>
              </a:rPr>
            </a:br>
            <a:endParaRPr lang="en-GB" altLang="lb-LU" noProof="0" dirty="0" smtClean="0">
              <a:latin typeface="+mj-lt"/>
            </a:endParaRPr>
          </a:p>
        </p:txBody>
      </p:sp>
      <p:sp>
        <p:nvSpPr>
          <p:cNvPr id="45059" name="Content Placeholder 2"/>
          <p:cNvSpPr>
            <a:spLocks noGrp="1"/>
          </p:cNvSpPr>
          <p:nvPr>
            <p:ph idx="1"/>
          </p:nvPr>
        </p:nvSpPr>
        <p:spPr>
          <a:xfrm>
            <a:off x="164123" y="1453661"/>
            <a:ext cx="8894885" cy="4927667"/>
          </a:xfrm>
        </p:spPr>
        <p:txBody>
          <a:bodyPr/>
          <a:lstStyle/>
          <a:p>
            <a:r>
              <a:rPr lang="en-GB" altLang="lb-LU" noProof="0" dirty="0" smtClean="0">
                <a:latin typeface="+mj-lt"/>
              </a:rPr>
              <a:t>Replaces FRONTEX </a:t>
            </a:r>
          </a:p>
          <a:p>
            <a:r>
              <a:rPr lang="en-GB" altLang="lb-LU" noProof="0" dirty="0" smtClean="0">
                <a:latin typeface="+mj-lt"/>
              </a:rPr>
              <a:t>Key idea: continuum between the EU agency and the national institutions managing the border = </a:t>
            </a:r>
            <a:r>
              <a:rPr lang="en-GB" altLang="lb-LU" noProof="0" dirty="0" smtClean="0">
                <a:solidFill>
                  <a:srgbClr val="C00000"/>
                </a:solidFill>
                <a:latin typeface="+mj-lt"/>
              </a:rPr>
              <a:t>shared responsibility</a:t>
            </a:r>
          </a:p>
          <a:p>
            <a:pPr algn="ctr"/>
            <a:r>
              <a:rPr lang="en-GB" altLang="lb-LU" sz="2800" noProof="0" dirty="0" smtClean="0">
                <a:latin typeface="+mj-lt"/>
              </a:rPr>
              <a:t>European Border  and Coast Guard</a:t>
            </a:r>
            <a:r>
              <a:rPr lang="en-GB" altLang="lb-LU" sz="2000" noProof="0" dirty="0" smtClean="0">
                <a:latin typeface="+mj-lt"/>
              </a:rPr>
              <a:t/>
            </a:r>
            <a:br>
              <a:rPr lang="en-GB" altLang="lb-LU" sz="2000" noProof="0" dirty="0" smtClean="0">
                <a:latin typeface="+mj-lt"/>
              </a:rPr>
            </a:br>
            <a:endParaRPr lang="en-GB" altLang="lb-LU" sz="2000" noProof="0" dirty="0" smtClean="0">
              <a:latin typeface="+mj-lt"/>
            </a:endParaRPr>
          </a:p>
          <a:p>
            <a:r>
              <a:rPr lang="en-GB" altLang="lb-LU" sz="2000" noProof="0" dirty="0" smtClean="0">
                <a:latin typeface="+mj-lt"/>
              </a:rPr>
              <a:t>The European Border  Coast 		</a:t>
            </a:r>
            <a:r>
              <a:rPr lang="en-GB" altLang="lb-LU" sz="2800" b="1" noProof="0" dirty="0" smtClean="0">
                <a:solidFill>
                  <a:srgbClr val="C00000"/>
                </a:solidFill>
                <a:latin typeface="+mj-lt"/>
              </a:rPr>
              <a:t>+</a:t>
            </a:r>
            <a:r>
              <a:rPr lang="en-GB" altLang="lb-LU" sz="2000" noProof="0" dirty="0" smtClean="0">
                <a:latin typeface="+mj-lt"/>
              </a:rPr>
              <a:t> 	national authorities of MS</a:t>
            </a:r>
          </a:p>
          <a:p>
            <a:r>
              <a:rPr lang="en-GB" altLang="lb-LU" sz="2000" noProof="0" dirty="0" smtClean="0">
                <a:latin typeface="+mj-lt"/>
              </a:rPr>
              <a:t>Guard Agency 						responsible for border 							border management</a:t>
            </a:r>
          </a:p>
          <a:p>
            <a:endParaRPr lang="en-GB" altLang="lb-LU" sz="2000" noProof="0" dirty="0" smtClean="0">
              <a:latin typeface="+mj-lt"/>
            </a:endParaRPr>
          </a:p>
          <a:p>
            <a:r>
              <a:rPr lang="en-GB" altLang="lb-LU" sz="2000" noProof="0" dirty="0" smtClean="0">
                <a:latin typeface="+mj-lt"/>
              </a:rPr>
              <a:t>Ireland, UK not bound, </a:t>
            </a:r>
          </a:p>
          <a:p>
            <a:r>
              <a:rPr lang="en-GB" altLang="lb-LU" sz="2000" noProof="0" dirty="0" smtClean="0">
                <a:latin typeface="+mj-lt"/>
              </a:rPr>
              <a:t>Denmark should decide, as it is Schengen development</a:t>
            </a:r>
            <a:br>
              <a:rPr lang="en-GB" altLang="lb-LU" sz="2000" noProof="0" dirty="0" smtClean="0">
                <a:latin typeface="+mj-lt"/>
              </a:rPr>
            </a:br>
            <a:r>
              <a:rPr lang="en-GB" altLang="lb-LU" sz="2000" noProof="0" dirty="0" smtClean="0">
                <a:latin typeface="+mj-lt"/>
              </a:rPr>
              <a:t>Iceland, Liechtenstein, Norway,  Switzerland are bound</a:t>
            </a:r>
            <a:endParaRPr lang="en-GB" altLang="lb-LU" sz="2000" noProof="0" dirty="0">
              <a:latin typeface="+mj-lt"/>
            </a:endParaRPr>
          </a:p>
        </p:txBody>
      </p:sp>
      <p:sp>
        <p:nvSpPr>
          <p:cNvPr id="3" name="Right Arrow 2"/>
          <p:cNvSpPr/>
          <p:nvPr/>
        </p:nvSpPr>
        <p:spPr>
          <a:xfrm rot="8680116">
            <a:off x="3063377" y="3301755"/>
            <a:ext cx="623173" cy="210727"/>
          </a:xfrm>
          <a:prstGeom prst="rightArrow">
            <a:avLst/>
          </a:prstGeom>
          <a:solidFill>
            <a:schemeClr val="bg1">
              <a:lumMod val="50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 name="Right Arrow 5"/>
          <p:cNvSpPr/>
          <p:nvPr/>
        </p:nvSpPr>
        <p:spPr>
          <a:xfrm rot="1981417" flipV="1">
            <a:off x="5871666" y="3294812"/>
            <a:ext cx="623173" cy="197656"/>
          </a:xfrm>
          <a:prstGeom prst="rightArrow">
            <a:avLst/>
          </a:prstGeom>
          <a:solidFill>
            <a:schemeClr val="bg1">
              <a:lumMod val="50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Tree>
    <p:extLst>
      <p:ext uri="{BB962C8B-B14F-4D97-AF65-F5344CB8AC3E}">
        <p14:creationId xmlns:p14="http://schemas.microsoft.com/office/powerpoint/2010/main" val="1959460376"/>
      </p:ext>
    </p:extLst>
  </p:cSld>
  <p:clrMapOvr>
    <a:masterClrMapping/>
  </p:clrMapOvr>
  <p:transition>
    <p:pull dir="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smtClean="0"/>
              <a:t>European Border and Coast Guard</a:t>
            </a:r>
            <a:endParaRPr lang="en-GB" noProof="0" dirty="0"/>
          </a:p>
        </p:txBody>
      </p:sp>
      <p:sp>
        <p:nvSpPr>
          <p:cNvPr id="3" name="Content Placeholder 2"/>
          <p:cNvSpPr>
            <a:spLocks noGrp="1"/>
          </p:cNvSpPr>
          <p:nvPr>
            <p:ph idx="1"/>
          </p:nvPr>
        </p:nvSpPr>
        <p:spPr>
          <a:xfrm>
            <a:off x="685800" y="838200"/>
            <a:ext cx="8062664" cy="5759152"/>
          </a:xfrm>
        </p:spPr>
        <p:txBody>
          <a:bodyPr numCol="1"/>
          <a:lstStyle/>
          <a:p>
            <a:pPr algn="ctr"/>
            <a:r>
              <a:rPr lang="en-GB" noProof="0" dirty="0" smtClean="0"/>
              <a:t>Main fields of activity:</a:t>
            </a:r>
          </a:p>
          <a:p>
            <a:endParaRPr lang="en-GB" noProof="0" dirty="0" smtClean="0"/>
          </a:p>
          <a:p>
            <a:endParaRPr lang="en-GB" noProof="0" dirty="0" smtClean="0"/>
          </a:p>
          <a:p>
            <a:pPr>
              <a:spcBef>
                <a:spcPts val="0"/>
              </a:spcBef>
            </a:pPr>
            <a:r>
              <a:rPr lang="en-GB" noProof="0" dirty="0" smtClean="0"/>
              <a:t>Monitoring		External		Return</a:t>
            </a:r>
          </a:p>
          <a:p>
            <a:pPr>
              <a:spcBef>
                <a:spcPts val="0"/>
              </a:spcBef>
            </a:pPr>
            <a:r>
              <a:rPr lang="en-GB" noProof="0" dirty="0" smtClean="0"/>
              <a:t> and crisis 		border			operations</a:t>
            </a:r>
          </a:p>
          <a:p>
            <a:pPr>
              <a:spcBef>
                <a:spcPts val="0"/>
              </a:spcBef>
            </a:pPr>
            <a:r>
              <a:rPr lang="en-GB" noProof="0" dirty="0" smtClean="0"/>
              <a:t>prevention		management</a:t>
            </a:r>
          </a:p>
          <a:p>
            <a:pPr>
              <a:spcBef>
                <a:spcPts val="0"/>
              </a:spcBef>
            </a:pPr>
            <a:endParaRPr lang="en-GB" noProof="0" dirty="0" smtClean="0"/>
          </a:p>
          <a:p>
            <a:pPr>
              <a:spcBef>
                <a:spcPts val="0"/>
              </a:spcBef>
            </a:pPr>
            <a:r>
              <a:rPr lang="en-GB" sz="1600" noProof="0" dirty="0" smtClean="0"/>
              <a:t>Info exchange		Joint (normal) operations	Coordinate returns	</a:t>
            </a:r>
          </a:p>
          <a:p>
            <a:pPr>
              <a:spcBef>
                <a:spcPts val="0"/>
              </a:spcBef>
            </a:pPr>
            <a:r>
              <a:rPr lang="en-GB" sz="1600" noProof="0" dirty="0" smtClean="0"/>
              <a:t>Migration monitoring	Rapid border intervention 	Provide technical and info Risk analysis 		Migration management teams		assistance</a:t>
            </a:r>
          </a:p>
          <a:p>
            <a:pPr>
              <a:spcBef>
                <a:spcPts val="0"/>
              </a:spcBef>
            </a:pPr>
            <a:r>
              <a:rPr lang="en-GB" sz="1600" noProof="0" dirty="0" smtClean="0"/>
              <a:t>Liaison officers in MS	Urgent action if the state unable</a:t>
            </a:r>
            <a:br>
              <a:rPr lang="en-GB" sz="1600" noProof="0" dirty="0" smtClean="0"/>
            </a:br>
            <a:r>
              <a:rPr lang="en-GB" sz="1600" noProof="0" dirty="0" smtClean="0"/>
              <a:t>Vulnerability assessment		or unwilling to act	</a:t>
            </a:r>
          </a:p>
          <a:p>
            <a:pPr>
              <a:spcBef>
                <a:spcPts val="0"/>
              </a:spcBef>
            </a:pPr>
            <a:r>
              <a:rPr lang="en-GB" sz="1600" noProof="0" dirty="0" smtClean="0"/>
              <a:t>        of MS’ capacity to face risks</a:t>
            </a:r>
          </a:p>
          <a:p>
            <a:endParaRPr lang="en-GB" noProof="0" dirty="0" smtClean="0"/>
          </a:p>
          <a:p>
            <a:r>
              <a:rPr lang="en-GB" sz="2000" noProof="0" dirty="0" smtClean="0"/>
              <a:t>Rapid reaction pool: </a:t>
            </a:r>
            <a:r>
              <a:rPr lang="en-GB" sz="2000" noProof="0" dirty="0" smtClean="0">
                <a:solidFill>
                  <a:srgbClr val="C00000"/>
                </a:solidFill>
              </a:rPr>
              <a:t>1500 border guards </a:t>
            </a:r>
            <a:r>
              <a:rPr lang="en-GB" sz="2000" noProof="0" dirty="0" smtClean="0"/>
              <a:t>according to quota (Annex I) Direct costs: agency – salary: sending country</a:t>
            </a:r>
          </a:p>
          <a:p>
            <a:r>
              <a:rPr lang="en-GB" sz="2000" noProof="0" dirty="0" smtClean="0"/>
              <a:t>Agency’s own equipment pool</a:t>
            </a:r>
            <a:endParaRPr lang="en-GB" sz="2000" noProof="0" dirty="0"/>
          </a:p>
        </p:txBody>
      </p:sp>
      <p:sp>
        <p:nvSpPr>
          <p:cNvPr id="4" name="Right Arrow 3"/>
          <p:cNvSpPr/>
          <p:nvPr/>
        </p:nvSpPr>
        <p:spPr>
          <a:xfrm rot="9800035" flipV="1">
            <a:off x="1877206" y="1569906"/>
            <a:ext cx="1919471" cy="221664"/>
          </a:xfrm>
          <a:prstGeom prst="rightArrow">
            <a:avLst/>
          </a:prstGeom>
          <a:solidFill>
            <a:schemeClr val="bg1">
              <a:lumMod val="50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 name="Right Arrow 4"/>
          <p:cNvSpPr/>
          <p:nvPr/>
        </p:nvSpPr>
        <p:spPr>
          <a:xfrm rot="5400000">
            <a:off x="3861721" y="1575374"/>
            <a:ext cx="623173" cy="210727"/>
          </a:xfrm>
          <a:prstGeom prst="rightArrow">
            <a:avLst>
              <a:gd name="adj1" fmla="val 57849"/>
              <a:gd name="adj2" fmla="val 50000"/>
            </a:avLst>
          </a:prstGeom>
          <a:solidFill>
            <a:schemeClr val="bg1">
              <a:lumMod val="50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 name="Right Arrow 5"/>
          <p:cNvSpPr/>
          <p:nvPr/>
        </p:nvSpPr>
        <p:spPr>
          <a:xfrm rot="1424592">
            <a:off x="4620999" y="1635174"/>
            <a:ext cx="1574771" cy="216751"/>
          </a:xfrm>
          <a:prstGeom prst="rightArrow">
            <a:avLst/>
          </a:prstGeom>
          <a:solidFill>
            <a:schemeClr val="bg1">
              <a:lumMod val="50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Tree>
    <p:extLst>
      <p:ext uri="{BB962C8B-B14F-4D97-AF65-F5344CB8AC3E}">
        <p14:creationId xmlns:p14="http://schemas.microsoft.com/office/powerpoint/2010/main" val="3284961360"/>
      </p:ext>
    </p:extLst>
  </p:cSld>
  <p:clrMapOvr>
    <a:masterClrMapping/>
  </p:clrMapOvr>
  <p:transition>
    <p:pull dir="rd"/>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685800" y="228600"/>
            <a:ext cx="7772400" cy="1184176"/>
          </a:xfrm>
        </p:spPr>
        <p:txBody>
          <a:bodyPr/>
          <a:lstStyle/>
          <a:p>
            <a:r>
              <a:rPr lang="en-GB" altLang="lb-LU" b="0" noProof="0" dirty="0" smtClean="0">
                <a:latin typeface="+mj-lt"/>
                <a:cs typeface="Calibri" panose="020F0502020204030204" pitchFamily="34" charset="0"/>
              </a:rPr>
              <a:t/>
            </a:r>
            <a:br>
              <a:rPr lang="en-GB" altLang="lb-LU" b="0" noProof="0" dirty="0" smtClean="0">
                <a:latin typeface="+mj-lt"/>
                <a:cs typeface="Calibri" panose="020F0502020204030204" pitchFamily="34" charset="0"/>
              </a:rPr>
            </a:br>
            <a:r>
              <a:rPr lang="en-GB" altLang="lb-LU" b="0" noProof="0" dirty="0" smtClean="0">
                <a:latin typeface="+mj-lt"/>
                <a:cs typeface="Calibri" panose="020F0502020204030204" pitchFamily="34" charset="0"/>
              </a:rPr>
              <a:t> </a:t>
            </a:r>
            <a:r>
              <a:rPr lang="en-GB" altLang="lb-LU" noProof="0" dirty="0" smtClean="0">
                <a:latin typeface="+mj-lt"/>
                <a:cs typeface="Calibri" panose="020F0502020204030204" pitchFamily="34" charset="0"/>
              </a:rPr>
              <a:t>REGULATION (EU) 2016/1624 European Board and Coast Guard </a:t>
            </a:r>
            <a:br>
              <a:rPr lang="en-GB" altLang="lb-LU" noProof="0" dirty="0" smtClean="0">
                <a:latin typeface="+mj-lt"/>
                <a:cs typeface="Calibri" panose="020F0502020204030204" pitchFamily="34" charset="0"/>
              </a:rPr>
            </a:br>
            <a:endParaRPr lang="en-GB" altLang="lb-LU" noProof="0" dirty="0" smtClean="0">
              <a:latin typeface="+mj-lt"/>
              <a:cs typeface="Calibri" panose="020F0502020204030204" pitchFamily="34" charset="0"/>
            </a:endParaRPr>
          </a:p>
        </p:txBody>
      </p:sp>
      <p:sp>
        <p:nvSpPr>
          <p:cNvPr id="3" name="Content Placeholder 2"/>
          <p:cNvSpPr>
            <a:spLocks noGrp="1"/>
          </p:cNvSpPr>
          <p:nvPr>
            <p:ph idx="1"/>
          </p:nvPr>
        </p:nvSpPr>
        <p:spPr>
          <a:xfrm>
            <a:off x="0" y="1512277"/>
            <a:ext cx="8686800" cy="5013067"/>
          </a:xfrm>
        </p:spPr>
        <p:txBody>
          <a:bodyPr/>
          <a:lstStyle/>
          <a:p>
            <a:pPr>
              <a:defRPr/>
            </a:pPr>
            <a:r>
              <a:rPr lang="en-GB" noProof="0" dirty="0" smtClean="0">
                <a:latin typeface="+mj-lt"/>
              </a:rPr>
              <a:t>Situations requiring </a:t>
            </a:r>
            <a:r>
              <a:rPr lang="en-GB" noProof="0" dirty="0" smtClean="0">
                <a:solidFill>
                  <a:srgbClr val="C00000"/>
                </a:solidFill>
                <a:latin typeface="+mj-lt"/>
              </a:rPr>
              <a:t>urgent acti</a:t>
            </a:r>
            <a:r>
              <a:rPr lang="en-GB" noProof="0" dirty="0" smtClean="0">
                <a:latin typeface="+mj-lt"/>
              </a:rPr>
              <a:t>on – right to intervene?</a:t>
            </a:r>
          </a:p>
          <a:p>
            <a:pPr lvl="1">
              <a:defRPr/>
            </a:pPr>
            <a:r>
              <a:rPr lang="en-GB" sz="1846" noProof="0" dirty="0" smtClean="0">
                <a:latin typeface="+mj-lt"/>
              </a:rPr>
              <a:t>the State </a:t>
            </a:r>
            <a:r>
              <a:rPr lang="en-GB" sz="1846" noProof="0" dirty="0" smtClean="0">
                <a:solidFill>
                  <a:srgbClr val="C00000"/>
                </a:solidFill>
                <a:latin typeface="+mj-lt"/>
              </a:rPr>
              <a:t>did not follow the recommendations </a:t>
            </a:r>
            <a:r>
              <a:rPr lang="en-GB" sz="1846" noProof="0" dirty="0" smtClean="0">
                <a:latin typeface="+mj-lt"/>
              </a:rPr>
              <a:t/>
            </a:r>
            <a:br>
              <a:rPr lang="en-GB" sz="1846" noProof="0" dirty="0" smtClean="0">
                <a:latin typeface="+mj-lt"/>
              </a:rPr>
            </a:br>
            <a:r>
              <a:rPr lang="en-GB" sz="1846" noProof="0" dirty="0" smtClean="0">
                <a:latin typeface="+mj-lt"/>
              </a:rPr>
              <a:t>resulting  from vulnerability assessments</a:t>
            </a:r>
          </a:p>
          <a:p>
            <a:pPr lvl="1">
              <a:defRPr/>
            </a:pPr>
            <a:endParaRPr lang="en-GB" sz="1846" noProof="0" dirty="0" smtClean="0">
              <a:latin typeface="+mj-lt"/>
            </a:endParaRPr>
          </a:p>
          <a:p>
            <a:pPr lvl="1">
              <a:defRPr/>
            </a:pPr>
            <a:r>
              <a:rPr lang="en-GB" sz="1846" noProof="0" dirty="0" smtClean="0">
                <a:latin typeface="+mj-lt"/>
              </a:rPr>
              <a:t>faces specific and disproportionate challenges at its</a:t>
            </a:r>
          </a:p>
          <a:p>
            <a:pPr marL="407387" lvl="1">
              <a:defRPr/>
            </a:pPr>
            <a:r>
              <a:rPr lang="en-GB" sz="1846" noProof="0" dirty="0" smtClean="0">
                <a:latin typeface="+mj-lt"/>
              </a:rPr>
              <a:t>external borders </a:t>
            </a:r>
            <a:r>
              <a:rPr lang="en-GB" sz="1846" noProof="0" dirty="0" smtClean="0">
                <a:solidFill>
                  <a:srgbClr val="C00000"/>
                </a:solidFill>
                <a:latin typeface="+mj-lt"/>
              </a:rPr>
              <a:t>but does not request</a:t>
            </a:r>
            <a:r>
              <a:rPr lang="hu-HU" sz="1846" noProof="0" dirty="0" smtClean="0">
                <a:solidFill>
                  <a:srgbClr val="C00000"/>
                </a:solidFill>
                <a:latin typeface="+mj-lt"/>
              </a:rPr>
              <a:t> </a:t>
            </a:r>
            <a:r>
              <a:rPr lang="en-GB" sz="1846" noProof="0" dirty="0" smtClean="0">
                <a:solidFill>
                  <a:srgbClr val="C00000"/>
                </a:solidFill>
                <a:latin typeface="+mj-lt"/>
              </a:rPr>
              <a:t>EBCG operations </a:t>
            </a:r>
          </a:p>
          <a:p>
            <a:pPr lvl="1">
              <a:defRPr/>
            </a:pPr>
            <a:endParaRPr lang="en-GB" sz="1846" noProof="0" dirty="0" smtClean="0">
              <a:latin typeface="+mj-lt"/>
            </a:endParaRPr>
          </a:p>
          <a:p>
            <a:pPr lvl="1">
              <a:defRPr/>
            </a:pPr>
            <a:endParaRPr lang="en-GB" noProof="0" dirty="0" smtClean="0">
              <a:latin typeface="+mj-lt"/>
            </a:endParaRPr>
          </a:p>
          <a:p>
            <a:pPr lvl="1">
              <a:defRPr/>
            </a:pPr>
            <a:r>
              <a:rPr lang="en-GB" sz="2400" noProof="0" dirty="0" smtClean="0">
                <a:latin typeface="+mj-lt"/>
              </a:rPr>
              <a:t>MS‘s non-compliance with the Council decision</a:t>
            </a:r>
          </a:p>
          <a:p>
            <a:pPr lvl="1">
              <a:defRPr/>
            </a:pPr>
            <a:r>
              <a:rPr lang="en-GB" sz="2400" noProof="0" dirty="0" smtClean="0">
                <a:latin typeface="+mj-lt"/>
              </a:rPr>
              <a:t> and </a:t>
            </a:r>
            <a:r>
              <a:rPr lang="en-GB" sz="2400" noProof="0" dirty="0" smtClean="0">
                <a:solidFill>
                  <a:srgbClr val="C00000"/>
                </a:solidFill>
                <a:latin typeface="+mj-lt"/>
              </a:rPr>
              <a:t>failure to cooperate with the Agency </a:t>
            </a:r>
            <a:r>
              <a:rPr lang="en-GB" sz="2400" noProof="0" dirty="0" smtClean="0">
                <a:latin typeface="+mj-lt"/>
              </a:rPr>
              <a:t>may</a:t>
            </a:r>
          </a:p>
          <a:p>
            <a:pPr lvl="1">
              <a:defRPr/>
            </a:pPr>
            <a:r>
              <a:rPr lang="en-GB" sz="2400" noProof="0" dirty="0" smtClean="0">
                <a:latin typeface="+mj-lt"/>
              </a:rPr>
              <a:t> lead to the temporary </a:t>
            </a:r>
            <a:r>
              <a:rPr lang="en-GB" sz="2400" noProof="0" dirty="0" smtClean="0">
                <a:solidFill>
                  <a:srgbClr val="C00000"/>
                </a:solidFill>
                <a:latin typeface="+mj-lt"/>
              </a:rPr>
              <a:t>reintroduction of border co</a:t>
            </a:r>
            <a:r>
              <a:rPr lang="en-GB" sz="2400" noProof="0" dirty="0" smtClean="0">
                <a:latin typeface="+mj-lt"/>
              </a:rPr>
              <a:t>ntrols at the internal border </a:t>
            </a:r>
          </a:p>
          <a:p>
            <a:pPr>
              <a:defRPr/>
            </a:pPr>
            <a:endParaRPr lang="en-GB" noProof="0" dirty="0" smtClean="0">
              <a:latin typeface="+mj-lt"/>
            </a:endParaRPr>
          </a:p>
        </p:txBody>
      </p:sp>
      <p:sp>
        <p:nvSpPr>
          <p:cNvPr id="46084" name="Right Brace 8"/>
          <p:cNvSpPr>
            <a:spLocks/>
          </p:cNvSpPr>
          <p:nvPr/>
        </p:nvSpPr>
        <p:spPr bwMode="auto">
          <a:xfrm>
            <a:off x="6156176" y="1916832"/>
            <a:ext cx="311070" cy="1784838"/>
          </a:xfrm>
          <a:prstGeom prst="rightBrace">
            <a:avLst>
              <a:gd name="adj1" fmla="val 8310"/>
              <a:gd name="adj2" fmla="val 51909"/>
            </a:avLst>
          </a:prstGeom>
          <a:solidFill>
            <a:schemeClr val="bg1"/>
          </a:solidFill>
          <a:ln w="9525" algn="ctr">
            <a:solidFill>
              <a:schemeClr val="tx2"/>
            </a:solidFill>
            <a:round/>
            <a:headEnd/>
            <a:tailEnd/>
          </a:ln>
        </p:spPr>
        <p:txBody>
          <a:bodyPr wrap="none" lIns="83077" tIns="43200" rIns="83077" bIns="43200" anchor="ctr"/>
          <a:lstStyle>
            <a:lvl1pPr>
              <a:defRPr sz="2000" baseline="-25000">
                <a:solidFill>
                  <a:schemeClr val="tx1"/>
                </a:solidFill>
                <a:latin typeface="Arial" panose="020B0604020202020204" pitchFamily="34" charset="0"/>
                <a:ea typeface="ＭＳ Ｐゴシック" panose="020B0600070205080204" pitchFamily="34" charset="-128"/>
              </a:defRPr>
            </a:lvl1pPr>
            <a:lvl2pPr marL="742950" indent="-285750">
              <a:defRPr sz="2000" baseline="-25000">
                <a:solidFill>
                  <a:schemeClr val="tx1"/>
                </a:solidFill>
                <a:latin typeface="Arial" panose="020B0604020202020204" pitchFamily="34" charset="0"/>
                <a:ea typeface="ＭＳ Ｐゴシック" panose="020B0600070205080204" pitchFamily="34" charset="-128"/>
              </a:defRPr>
            </a:lvl2pPr>
            <a:lvl3pPr marL="1143000" indent="-228600">
              <a:defRPr sz="2000" baseline="-25000">
                <a:solidFill>
                  <a:schemeClr val="tx1"/>
                </a:solidFill>
                <a:latin typeface="Arial" panose="020B0604020202020204" pitchFamily="34" charset="0"/>
                <a:ea typeface="ＭＳ Ｐゴシック" panose="020B0600070205080204" pitchFamily="34" charset="-128"/>
              </a:defRPr>
            </a:lvl3pPr>
            <a:lvl4pPr marL="1600200" indent="-228600">
              <a:defRPr sz="2000" baseline="-25000">
                <a:solidFill>
                  <a:schemeClr val="tx1"/>
                </a:solidFill>
                <a:latin typeface="Arial" panose="020B0604020202020204" pitchFamily="34" charset="0"/>
                <a:ea typeface="ＭＳ Ｐゴシック" panose="020B0600070205080204" pitchFamily="34" charset="-128"/>
              </a:defRPr>
            </a:lvl4pPr>
            <a:lvl5pPr marL="2057400" indent="-228600">
              <a:defRPr sz="2000" baseline="-25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baseline="-25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baseline="-25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baseline="-25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baseline="-25000">
                <a:solidFill>
                  <a:schemeClr val="tx1"/>
                </a:solidFill>
                <a:latin typeface="Arial" panose="020B0604020202020204" pitchFamily="34" charset="0"/>
                <a:ea typeface="ＭＳ Ｐゴシック" panose="020B0600070205080204" pitchFamily="34" charset="-128"/>
              </a:defRPr>
            </a:lvl9pPr>
          </a:lstStyle>
          <a:p>
            <a:pPr eaLnBrk="1" hangingPunct="1"/>
            <a:endParaRPr lang="lb-LU" altLang="lb-LU" sz="1846"/>
          </a:p>
        </p:txBody>
      </p:sp>
      <p:sp>
        <p:nvSpPr>
          <p:cNvPr id="10" name="TextBox 9"/>
          <p:cNvSpPr txBox="1"/>
          <p:nvPr/>
        </p:nvSpPr>
        <p:spPr>
          <a:xfrm>
            <a:off x="6372200" y="1916832"/>
            <a:ext cx="2744665" cy="1477328"/>
          </a:xfrm>
          <a:prstGeom prst="rect">
            <a:avLst/>
          </a:prstGeom>
          <a:solidFill>
            <a:schemeClr val="bg2">
              <a:lumMod val="40000"/>
              <a:lumOff val="60000"/>
            </a:schemeClr>
          </a:solidFill>
          <a:ln w="38100">
            <a:solidFill>
              <a:schemeClr val="bg2">
                <a:lumMod val="95000"/>
                <a:lumOff val="5000"/>
              </a:schemeClr>
            </a:solidFill>
          </a:ln>
        </p:spPr>
        <p:txBody>
          <a:bodyPr>
            <a:spAutoFit/>
          </a:bodyPr>
          <a:lstStyle/>
          <a:p>
            <a:pPr>
              <a:defRPr/>
            </a:pPr>
            <a:r>
              <a:rPr lang="nl-NL" sz="1800" dirty="0">
                <a:solidFill>
                  <a:schemeClr val="tx1"/>
                </a:solidFill>
                <a:latin typeface="Calibri" panose="020F0502020204030204" pitchFamily="34" charset="0"/>
                <a:cs typeface="Calibri" panose="020F0502020204030204" pitchFamily="34" charset="0"/>
              </a:rPr>
              <a:t>Council implementing act</a:t>
            </a:r>
          </a:p>
          <a:p>
            <a:pPr>
              <a:defRPr/>
            </a:pPr>
            <a:r>
              <a:rPr lang="nl-NL" sz="1800" dirty="0">
                <a:solidFill>
                  <a:schemeClr val="tx1"/>
                </a:solidFill>
                <a:latin typeface="Calibri" panose="020F0502020204030204" pitchFamily="34" charset="0"/>
                <a:cs typeface="Calibri" panose="020F0502020204030204" pitchFamily="34" charset="0"/>
              </a:rPr>
              <a:t>-authorises EBCG to take measures</a:t>
            </a:r>
          </a:p>
          <a:p>
            <a:pPr>
              <a:defRPr/>
            </a:pPr>
            <a:r>
              <a:rPr lang="nl-NL" sz="1800" dirty="0">
                <a:solidFill>
                  <a:schemeClr val="tx1"/>
                </a:solidFill>
                <a:latin typeface="Calibri" panose="020F0502020204030204" pitchFamily="34" charset="0"/>
                <a:cs typeface="Calibri" panose="020F0502020204030204" pitchFamily="34" charset="0"/>
              </a:rPr>
              <a:t>- MS has to agree to the</a:t>
            </a:r>
          </a:p>
          <a:p>
            <a:pPr>
              <a:defRPr/>
            </a:pPr>
            <a:r>
              <a:rPr lang="nl-NL" sz="1800" dirty="0">
                <a:solidFill>
                  <a:schemeClr val="tx1"/>
                </a:solidFill>
                <a:latin typeface="Calibri" panose="020F0502020204030204" pitchFamily="34" charset="0"/>
                <a:cs typeface="Calibri" panose="020F0502020204030204" pitchFamily="34" charset="0"/>
              </a:rPr>
              <a:t>operational </a:t>
            </a:r>
            <a:r>
              <a:rPr lang="nl-NL" sz="1800" dirty="0" smtClean="0">
                <a:solidFill>
                  <a:schemeClr val="tx1"/>
                </a:solidFill>
                <a:latin typeface="Calibri" panose="020F0502020204030204" pitchFamily="34" charset="0"/>
                <a:cs typeface="Calibri" panose="020F0502020204030204" pitchFamily="34" charset="0"/>
              </a:rPr>
              <a:t>plan</a:t>
            </a:r>
            <a:endParaRPr lang="lb-LU" sz="18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48670962"/>
      </p:ext>
    </p:extLst>
  </p:cSld>
  <p:clrMapOvr>
    <a:masterClrMapping/>
  </p:clrMapOvr>
  <p:transition>
    <p:pull dir="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108520" y="0"/>
            <a:ext cx="8636496" cy="620688"/>
          </a:xfrm>
        </p:spPr>
        <p:txBody>
          <a:bodyPr/>
          <a:lstStyle/>
          <a:p>
            <a:r>
              <a:rPr lang="en-GB" altLang="lb-LU" noProof="0" dirty="0" smtClean="0">
                <a:latin typeface="+mj-lt"/>
              </a:rPr>
              <a:t>European Border Surveillance System (Eurosur)</a:t>
            </a:r>
          </a:p>
        </p:txBody>
      </p:sp>
      <p:pic>
        <p:nvPicPr>
          <p:cNvPr id="22531"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4355976" y="1372177"/>
            <a:ext cx="4646240" cy="4891031"/>
          </a:xfrm>
        </p:spPr>
      </p:pic>
      <p:sp>
        <p:nvSpPr>
          <p:cNvPr id="22532" name="TextBox 5"/>
          <p:cNvSpPr txBox="1">
            <a:spLocks noChangeArrowheads="1"/>
          </p:cNvSpPr>
          <p:nvPr/>
        </p:nvSpPr>
        <p:spPr bwMode="auto">
          <a:xfrm>
            <a:off x="107504" y="743165"/>
            <a:ext cx="4059115" cy="569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aseline="-25000">
                <a:solidFill>
                  <a:schemeClr val="tx1"/>
                </a:solidFill>
                <a:latin typeface="Arial" panose="020B0604020202020204" pitchFamily="34" charset="0"/>
                <a:ea typeface="ＭＳ Ｐゴシック" panose="020B0600070205080204" pitchFamily="34" charset="-128"/>
              </a:defRPr>
            </a:lvl1pPr>
            <a:lvl2pPr marL="742950" indent="-285750">
              <a:defRPr sz="2000" baseline="-25000">
                <a:solidFill>
                  <a:schemeClr val="tx1"/>
                </a:solidFill>
                <a:latin typeface="Arial" panose="020B0604020202020204" pitchFamily="34" charset="0"/>
                <a:ea typeface="ＭＳ Ｐゴシック" panose="020B0600070205080204" pitchFamily="34" charset="-128"/>
              </a:defRPr>
            </a:lvl2pPr>
            <a:lvl3pPr marL="1143000" indent="-228600">
              <a:defRPr sz="2000" baseline="-25000">
                <a:solidFill>
                  <a:schemeClr val="tx1"/>
                </a:solidFill>
                <a:latin typeface="Arial" panose="020B0604020202020204" pitchFamily="34" charset="0"/>
                <a:ea typeface="ＭＳ Ｐゴシック" panose="020B0600070205080204" pitchFamily="34" charset="-128"/>
              </a:defRPr>
            </a:lvl3pPr>
            <a:lvl4pPr marL="1600200" indent="-228600">
              <a:defRPr sz="2000" baseline="-25000">
                <a:solidFill>
                  <a:schemeClr val="tx1"/>
                </a:solidFill>
                <a:latin typeface="Arial" panose="020B0604020202020204" pitchFamily="34" charset="0"/>
                <a:ea typeface="ＭＳ Ｐゴシック" panose="020B0600070205080204" pitchFamily="34" charset="-128"/>
              </a:defRPr>
            </a:lvl4pPr>
            <a:lvl5pPr marL="2057400" indent="-228600">
              <a:defRPr sz="2000" baseline="-25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baseline="-25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baseline="-25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baseline="-25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baseline="-25000">
                <a:solidFill>
                  <a:schemeClr val="tx1"/>
                </a:solidFill>
                <a:latin typeface="Arial" panose="020B0604020202020204" pitchFamily="34" charset="0"/>
                <a:ea typeface="ＭＳ Ｐゴシック" panose="020B0600070205080204" pitchFamily="34" charset="-128"/>
              </a:defRPr>
            </a:lvl9pPr>
          </a:lstStyle>
          <a:p>
            <a:r>
              <a:rPr lang="en-GB" altLang="lb-LU" b="0" baseline="0" dirty="0">
                <a:latin typeface="Calibri" panose="020F0502020204030204" pitchFamily="34" charset="0"/>
                <a:cs typeface="Calibri" panose="020F0502020204030204" pitchFamily="34" charset="0"/>
              </a:rPr>
              <a:t>- </a:t>
            </a:r>
            <a:r>
              <a:rPr lang="hu-HU" altLang="lb-LU" b="0" baseline="0" dirty="0">
                <a:solidFill>
                  <a:srgbClr val="C00000"/>
                </a:solidFill>
                <a:latin typeface="Calibri" panose="020F0502020204030204" pitchFamily="34" charset="0"/>
                <a:cs typeface="Calibri" panose="020F0502020204030204" pitchFamily="34" charset="0"/>
              </a:rPr>
              <a:t>I</a:t>
            </a:r>
            <a:r>
              <a:rPr lang="en-US" altLang="lb-LU" b="0" baseline="0" dirty="0" err="1" smtClean="0">
                <a:solidFill>
                  <a:srgbClr val="C00000"/>
                </a:solidFill>
                <a:latin typeface="Calibri" panose="020F0502020204030204" pitchFamily="34" charset="0"/>
                <a:cs typeface="Calibri" panose="020F0502020204030204" pitchFamily="34" charset="0"/>
              </a:rPr>
              <a:t>nformation</a:t>
            </a:r>
            <a:r>
              <a:rPr lang="en-US" altLang="lb-LU" b="0" baseline="0" dirty="0" smtClean="0">
                <a:solidFill>
                  <a:srgbClr val="C00000"/>
                </a:solidFill>
                <a:latin typeface="Calibri" panose="020F0502020204030204" pitchFamily="34" charset="0"/>
                <a:cs typeface="Calibri" panose="020F0502020204030204" pitchFamily="34" charset="0"/>
              </a:rPr>
              <a:t>-exchange </a:t>
            </a:r>
            <a:r>
              <a:rPr lang="en-US" altLang="lb-LU" b="0" baseline="0" dirty="0">
                <a:solidFill>
                  <a:srgbClr val="C00000"/>
                </a:solidFill>
                <a:latin typeface="Calibri" panose="020F0502020204030204" pitchFamily="34" charset="0"/>
                <a:cs typeface="Calibri" panose="020F0502020204030204" pitchFamily="34" charset="0"/>
              </a:rPr>
              <a:t>framework </a:t>
            </a:r>
            <a:r>
              <a:rPr lang="en-US" altLang="lb-LU" b="0" baseline="0" dirty="0">
                <a:solidFill>
                  <a:schemeClr val="bg2"/>
                </a:solidFill>
                <a:latin typeface="Calibri" panose="020F0502020204030204" pitchFamily="34" charset="0"/>
                <a:cs typeface="Calibri" panose="020F0502020204030204" pitchFamily="34" charset="0"/>
              </a:rPr>
              <a:t>designed to improve the management of Europe’s external borders</a:t>
            </a:r>
          </a:p>
          <a:p>
            <a:r>
              <a:rPr lang="en-US" altLang="lb-LU" b="0" baseline="0" dirty="0">
                <a:solidFill>
                  <a:schemeClr val="bg2"/>
                </a:solidFill>
                <a:latin typeface="Calibri" panose="020F0502020204030204" pitchFamily="34" charset="0"/>
                <a:cs typeface="Calibri" panose="020F0502020204030204" pitchFamily="34" charset="0"/>
              </a:rPr>
              <a:t>- </a:t>
            </a:r>
            <a:r>
              <a:rPr lang="hu-HU" altLang="lb-LU" b="0" baseline="0" dirty="0">
                <a:solidFill>
                  <a:srgbClr val="C00000"/>
                </a:solidFill>
                <a:latin typeface="Calibri" panose="020F0502020204030204" pitchFamily="34" charset="0"/>
                <a:cs typeface="Calibri" panose="020F0502020204030204" pitchFamily="34" charset="0"/>
              </a:rPr>
              <a:t>S</a:t>
            </a:r>
            <a:r>
              <a:rPr lang="en-US" altLang="lb-LU" b="0" baseline="0" dirty="0" err="1" smtClean="0">
                <a:solidFill>
                  <a:srgbClr val="C00000"/>
                </a:solidFill>
                <a:latin typeface="Calibri" panose="020F0502020204030204" pitchFamily="34" charset="0"/>
                <a:cs typeface="Calibri" panose="020F0502020204030204" pitchFamily="34" charset="0"/>
              </a:rPr>
              <a:t>upports</a:t>
            </a:r>
            <a:r>
              <a:rPr lang="en-US" altLang="lb-LU" b="0" baseline="0" dirty="0" smtClean="0">
                <a:solidFill>
                  <a:srgbClr val="C00000"/>
                </a:solidFill>
                <a:latin typeface="Calibri" panose="020F0502020204030204" pitchFamily="34" charset="0"/>
                <a:cs typeface="Calibri" panose="020F0502020204030204" pitchFamily="34" charset="0"/>
              </a:rPr>
              <a:t> </a:t>
            </a:r>
            <a:r>
              <a:rPr lang="en-US" altLang="lb-LU" b="0" baseline="0" dirty="0">
                <a:solidFill>
                  <a:srgbClr val="C00000"/>
                </a:solidFill>
                <a:latin typeface="Calibri" panose="020F0502020204030204" pitchFamily="34" charset="0"/>
                <a:cs typeface="Calibri" panose="020F0502020204030204" pitchFamily="34" charset="0"/>
              </a:rPr>
              <a:t>MS by increasing their situational awareness </a:t>
            </a:r>
            <a:r>
              <a:rPr lang="en-US" altLang="lb-LU" b="0" baseline="0" dirty="0">
                <a:solidFill>
                  <a:schemeClr val="bg2"/>
                </a:solidFill>
                <a:latin typeface="Calibri" panose="020F0502020204030204" pitchFamily="34" charset="0"/>
                <a:cs typeface="Calibri" panose="020F0502020204030204" pitchFamily="34" charset="0"/>
              </a:rPr>
              <a:t>and reaction capability in combating cross-border crime, tackling irregular migration and preventing loss of migrant lives at sea</a:t>
            </a:r>
            <a:endParaRPr lang="en-GB" altLang="lb-LU" b="0" baseline="0" dirty="0">
              <a:solidFill>
                <a:schemeClr val="bg2"/>
              </a:solidFill>
              <a:latin typeface="Calibri" panose="020F0502020204030204" pitchFamily="34" charset="0"/>
              <a:cs typeface="Calibri" panose="020F0502020204030204" pitchFamily="34" charset="0"/>
            </a:endParaRPr>
          </a:p>
          <a:p>
            <a:pPr marL="342900" indent="-342900">
              <a:buFontTx/>
              <a:buChar char="-"/>
            </a:pPr>
            <a:r>
              <a:rPr lang="hu-HU" altLang="lb-LU" b="0" baseline="0" dirty="0" smtClean="0">
                <a:solidFill>
                  <a:schemeClr val="bg2"/>
                </a:solidFill>
                <a:latin typeface="Calibri" panose="020F0502020204030204" pitchFamily="34" charset="0"/>
                <a:cs typeface="Calibri" panose="020F0502020204030204" pitchFamily="34" charset="0"/>
              </a:rPr>
              <a:t>EBCG </a:t>
            </a:r>
            <a:r>
              <a:rPr lang="hu-HU" altLang="lb-LU" b="0" baseline="0" dirty="0" err="1" smtClean="0">
                <a:solidFill>
                  <a:schemeClr val="bg2"/>
                </a:solidFill>
                <a:latin typeface="Calibri" panose="020F0502020204030204" pitchFamily="34" charset="0"/>
                <a:cs typeface="Calibri" panose="020F0502020204030204" pitchFamily="34" charset="0"/>
              </a:rPr>
              <a:t>Agency</a:t>
            </a:r>
            <a:r>
              <a:rPr lang="en-GB" altLang="lb-LU" b="0" baseline="0" dirty="0" smtClean="0">
                <a:solidFill>
                  <a:schemeClr val="bg2"/>
                </a:solidFill>
                <a:latin typeface="Calibri" panose="020F0502020204030204" pitchFamily="34" charset="0"/>
                <a:cs typeface="Calibri" panose="020F0502020204030204" pitchFamily="34" charset="0"/>
              </a:rPr>
              <a:t> </a:t>
            </a:r>
            <a:r>
              <a:rPr lang="en-US" altLang="lb-LU" b="0" baseline="0" dirty="0">
                <a:solidFill>
                  <a:schemeClr val="bg2"/>
                </a:solidFill>
                <a:latin typeface="Calibri" panose="020F0502020204030204" pitchFamily="34" charset="0"/>
                <a:cs typeface="Calibri" panose="020F0502020204030204" pitchFamily="34" charset="0"/>
              </a:rPr>
              <a:t>creates the European situational picture and the common pre-frontier intelligence </a:t>
            </a:r>
            <a:r>
              <a:rPr lang="en-US" altLang="lb-LU" b="0" baseline="0" dirty="0" smtClean="0">
                <a:solidFill>
                  <a:schemeClr val="bg2"/>
                </a:solidFill>
                <a:latin typeface="Calibri" panose="020F0502020204030204" pitchFamily="34" charset="0"/>
                <a:cs typeface="Calibri" panose="020F0502020204030204" pitchFamily="34" charset="0"/>
              </a:rPr>
              <a:t>picture</a:t>
            </a:r>
            <a:endParaRPr lang="hu-HU" altLang="lb-LU" b="0" baseline="0" dirty="0" smtClean="0">
              <a:solidFill>
                <a:schemeClr val="bg2"/>
              </a:solidFill>
              <a:latin typeface="Calibri" panose="020F0502020204030204" pitchFamily="34" charset="0"/>
              <a:cs typeface="Calibri" panose="020F0502020204030204" pitchFamily="34" charset="0"/>
            </a:endParaRPr>
          </a:p>
          <a:p>
            <a:pPr marL="342900" indent="-342900">
              <a:buFontTx/>
              <a:buChar char="-"/>
            </a:pPr>
            <a:endParaRPr lang="en-US" altLang="lb-LU" sz="1400" b="0" baseline="0" dirty="0">
              <a:solidFill>
                <a:schemeClr val="bg2"/>
              </a:solidFill>
              <a:latin typeface="Calibri" panose="020F0502020204030204" pitchFamily="34" charset="0"/>
              <a:cs typeface="Calibri" panose="020F0502020204030204" pitchFamily="34" charset="0"/>
            </a:endParaRPr>
          </a:p>
          <a:p>
            <a:r>
              <a:rPr lang="en-US" altLang="lb-LU" sz="1400" b="0" baseline="0" dirty="0">
                <a:solidFill>
                  <a:schemeClr val="bg2"/>
                </a:solidFill>
                <a:latin typeface="Calibri" panose="020F0502020204030204" pitchFamily="34" charset="0"/>
                <a:cs typeface="Calibri" panose="020F0502020204030204" pitchFamily="34" charset="0"/>
              </a:rPr>
              <a:t>Regulation No 1052/2013 of the European Parliament and the Council</a:t>
            </a:r>
          </a:p>
          <a:p>
            <a:r>
              <a:rPr lang="lb-LU" altLang="lb-LU" sz="1400" b="0" baseline="0" dirty="0">
                <a:solidFill>
                  <a:schemeClr val="bg2"/>
                </a:solidFill>
                <a:latin typeface="Calibri" panose="020F0502020204030204" pitchFamily="34" charset="0"/>
                <a:cs typeface="Calibri" panose="020F0502020204030204" pitchFamily="34" charset="0"/>
              </a:rPr>
              <a:t>of 22 October 2013 </a:t>
            </a:r>
          </a:p>
          <a:p>
            <a:r>
              <a:rPr lang="lb-LU" altLang="lb-LU" sz="1400" b="0" baseline="0" dirty="0">
                <a:solidFill>
                  <a:schemeClr val="bg2"/>
                </a:solidFill>
                <a:latin typeface="Calibri" panose="020F0502020204030204" pitchFamily="34" charset="0"/>
                <a:cs typeface="Calibri" panose="020F0502020204030204" pitchFamily="34" charset="0"/>
              </a:rPr>
              <a:t>establishing the European Border </a:t>
            </a:r>
            <a:r>
              <a:rPr lang="lb-LU" altLang="lb-LU" sz="1400" baseline="0" dirty="0">
                <a:solidFill>
                  <a:schemeClr val="bg2"/>
                </a:solidFill>
                <a:latin typeface="Calibri" panose="020F0502020204030204" pitchFamily="34" charset="0"/>
                <a:cs typeface="Calibri" panose="020F0502020204030204" pitchFamily="34" charset="0"/>
              </a:rPr>
              <a:t>Surveillance System (Eurosur) </a:t>
            </a:r>
            <a:endParaRPr lang="lb-LU" altLang="lb-LU" sz="1400" dirty="0">
              <a:solidFill>
                <a:schemeClr val="bg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68454822"/>
      </p:ext>
    </p:extLst>
  </p:cSld>
  <p:clrMapOvr>
    <a:masterClrMapping/>
  </p:clrMapOvr>
  <p:transition>
    <p:pull dir="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85800" y="228599"/>
            <a:ext cx="7772400" cy="966497"/>
          </a:xfrm>
        </p:spPr>
        <p:txBody>
          <a:bodyPr/>
          <a:lstStyle/>
          <a:p>
            <a:r>
              <a:rPr lang="en-GB" altLang="en-US" sz="2954" noProof="0" dirty="0" smtClean="0">
                <a:latin typeface="+mj-lt"/>
              </a:rPr>
              <a:t>Large-scale IT systems in the Area of Freedom Security and Justice</a:t>
            </a:r>
            <a:endParaRPr lang="en-GB" altLang="en-US" sz="2954" noProof="0" dirty="0">
              <a:latin typeface="+mj-lt"/>
            </a:endParaRPr>
          </a:p>
        </p:txBody>
      </p:sp>
      <p:sp>
        <p:nvSpPr>
          <p:cNvPr id="20483" name="Rectangle 3"/>
          <p:cNvSpPr>
            <a:spLocks noGrp="1" noChangeArrowheads="1"/>
          </p:cNvSpPr>
          <p:nvPr>
            <p:ph type="body" idx="1"/>
          </p:nvPr>
        </p:nvSpPr>
        <p:spPr>
          <a:xfrm>
            <a:off x="4397" y="1677866"/>
            <a:ext cx="2337288" cy="4538296"/>
          </a:xfrm>
        </p:spPr>
        <p:txBody>
          <a:bodyPr/>
          <a:lstStyle/>
          <a:p>
            <a:pPr>
              <a:lnSpc>
                <a:spcPct val="90000"/>
              </a:lnSpc>
            </a:pPr>
            <a:endParaRPr lang="en-GB" altLang="en-US" sz="2215" noProof="0" dirty="0" smtClean="0">
              <a:latin typeface="+mj-lt"/>
            </a:endParaRPr>
          </a:p>
          <a:p>
            <a:pPr>
              <a:lnSpc>
                <a:spcPct val="90000"/>
              </a:lnSpc>
            </a:pPr>
            <a:endParaRPr lang="en-GB" altLang="en-US" sz="2215" noProof="0" dirty="0" smtClean="0">
              <a:latin typeface="+mj-lt"/>
            </a:endParaRPr>
          </a:p>
          <a:p>
            <a:pPr>
              <a:lnSpc>
                <a:spcPct val="90000"/>
              </a:lnSpc>
            </a:pPr>
            <a:endParaRPr lang="en-GB" altLang="en-US" sz="2215" noProof="0" dirty="0" smtClean="0">
              <a:latin typeface="+mj-lt"/>
            </a:endParaRPr>
          </a:p>
          <a:p>
            <a:pPr>
              <a:lnSpc>
                <a:spcPct val="90000"/>
              </a:lnSpc>
            </a:pPr>
            <a:endParaRPr lang="en-GB" altLang="en-US" sz="2215" noProof="0" dirty="0" smtClean="0">
              <a:latin typeface="+mj-lt"/>
            </a:endParaRPr>
          </a:p>
          <a:p>
            <a:pPr>
              <a:lnSpc>
                <a:spcPct val="90000"/>
              </a:lnSpc>
            </a:pPr>
            <a:r>
              <a:rPr lang="en-GB" altLang="en-US" sz="2215" noProof="0" dirty="0" smtClean="0">
                <a:latin typeface="+mj-lt"/>
              </a:rPr>
              <a:t>Agency for the operational management of large-scale IT systems in the AFSJ, established in 2011</a:t>
            </a:r>
            <a:endParaRPr lang="en-GB" altLang="en-US" sz="1846" noProof="0" dirty="0" smtClean="0">
              <a:latin typeface="+mj-lt"/>
            </a:endParaRPr>
          </a:p>
          <a:p>
            <a:pPr lvl="1">
              <a:lnSpc>
                <a:spcPct val="90000"/>
              </a:lnSpc>
            </a:pPr>
            <a:endParaRPr lang="en-GB" altLang="en-US" sz="1846" noProof="0" dirty="0" smtClean="0">
              <a:latin typeface="+mj-lt"/>
            </a:endParaRPr>
          </a:p>
          <a:p>
            <a:pPr lvl="1">
              <a:lnSpc>
                <a:spcPct val="90000"/>
              </a:lnSpc>
            </a:pPr>
            <a:endParaRPr lang="en-GB" altLang="en-US" sz="1846" noProof="0" dirty="0">
              <a:latin typeface="+mj-lt"/>
            </a:endParaRPr>
          </a:p>
        </p:txBody>
      </p:sp>
      <p:sp>
        <p:nvSpPr>
          <p:cNvPr id="5" name="Line Callout 1 4"/>
          <p:cNvSpPr/>
          <p:nvPr/>
        </p:nvSpPr>
        <p:spPr bwMode="auto">
          <a:xfrm>
            <a:off x="3013563" y="4468657"/>
            <a:ext cx="4798795" cy="634511"/>
          </a:xfrm>
          <a:prstGeom prst="borderCallout1">
            <a:avLst>
              <a:gd name="adj1" fmla="val 26568"/>
              <a:gd name="adj2" fmla="val -4261"/>
              <a:gd name="adj3" fmla="val -17938"/>
              <a:gd name="adj4" fmla="val -79974"/>
            </a:avLst>
          </a:prstGeom>
          <a:solidFill>
            <a:schemeClr val="tx1">
              <a:lumMod val="75000"/>
            </a:schemeClr>
          </a:solidFill>
          <a:ln w="9525" cap="flat" cmpd="sng" algn="ctr">
            <a:solidFill>
              <a:schemeClr val="tx1"/>
            </a:solidFill>
            <a:prstDash val="solid"/>
            <a:round/>
            <a:headEnd type="none" w="med" len="med"/>
            <a:tailEnd type="none" w="med" len="med"/>
          </a:ln>
          <a:effectLst/>
        </p:spPr>
        <p:txBody>
          <a:bodyPr wrap="none" lIns="83077" tIns="43200" rIns="83077" bIns="43200" anchor="ctr"/>
          <a:lstStyle/>
          <a:p>
            <a:pPr eaLnBrk="1" hangingPunct="1">
              <a:defRPr/>
            </a:pPr>
            <a:r>
              <a:rPr lang="en-GB" sz="2585" dirty="0">
                <a:latin typeface="Arial" charset="0"/>
              </a:rPr>
              <a:t>Visa Information system</a:t>
            </a:r>
            <a:endParaRPr lang="lb-LU" sz="2585" dirty="0">
              <a:latin typeface="Arial" charset="0"/>
            </a:endParaRPr>
          </a:p>
        </p:txBody>
      </p:sp>
      <p:sp>
        <p:nvSpPr>
          <p:cNvPr id="6" name="Line Callout 1 5"/>
          <p:cNvSpPr/>
          <p:nvPr/>
        </p:nvSpPr>
        <p:spPr bwMode="auto">
          <a:xfrm>
            <a:off x="2915816" y="5609476"/>
            <a:ext cx="4896543" cy="508488"/>
          </a:xfrm>
          <a:prstGeom prst="borderCallout1">
            <a:avLst>
              <a:gd name="adj1" fmla="val -13641"/>
              <a:gd name="adj2" fmla="val -74986"/>
              <a:gd name="adj3" fmla="val -89824"/>
              <a:gd name="adj4" fmla="val -142080"/>
            </a:avLst>
          </a:prstGeom>
          <a:solidFill>
            <a:schemeClr val="tx1">
              <a:lumMod val="75000"/>
            </a:schemeClr>
          </a:solidFill>
          <a:ln w="9525" cap="flat" cmpd="sng" algn="ctr">
            <a:solidFill>
              <a:schemeClr val="tx1"/>
            </a:solidFill>
            <a:prstDash val="solid"/>
            <a:round/>
            <a:headEnd type="none" w="med" len="med"/>
            <a:tailEnd type="none" w="med" len="med"/>
          </a:ln>
          <a:effectLst/>
        </p:spPr>
        <p:txBody>
          <a:bodyPr wrap="none" lIns="83077" tIns="43200" rIns="83077" bIns="43200" anchor="ctr"/>
          <a:lstStyle/>
          <a:p>
            <a:pPr eaLnBrk="1" hangingPunct="1">
              <a:defRPr/>
            </a:pPr>
            <a:r>
              <a:rPr lang="en-GB" sz="2585" dirty="0" err="1">
                <a:latin typeface="Arial" charset="0"/>
              </a:rPr>
              <a:t>Eurodac</a:t>
            </a:r>
            <a:endParaRPr lang="lb-LU" sz="2585" dirty="0">
              <a:latin typeface="Arial" charset="0"/>
            </a:endParaRPr>
          </a:p>
        </p:txBody>
      </p:sp>
      <p:sp>
        <p:nvSpPr>
          <p:cNvPr id="20491" name="Line 9"/>
          <p:cNvSpPr>
            <a:spLocks noChangeShapeType="1"/>
          </p:cNvSpPr>
          <p:nvPr/>
        </p:nvSpPr>
        <p:spPr bwMode="auto">
          <a:xfrm flipH="1">
            <a:off x="6320205" y="3049466"/>
            <a:ext cx="259373" cy="495300"/>
          </a:xfrm>
          <a:prstGeom prst="line">
            <a:avLst/>
          </a:prstGeom>
          <a:noFill/>
          <a:ln w="28575">
            <a:solidFill>
              <a:srgbClr val="FC0439"/>
            </a:solidFill>
            <a:prstDash val="sysDot"/>
            <a:round/>
            <a:headEnd/>
            <a:tailEnd/>
          </a:ln>
          <a:extLst>
            <a:ext uri="{909E8E84-426E-40DD-AFC4-6F175D3DCCD1}">
              <a14:hiddenFill xmlns:a14="http://schemas.microsoft.com/office/drawing/2010/main">
                <a:noFill/>
              </a14:hiddenFill>
            </a:ext>
          </a:extLst>
        </p:spPr>
        <p:txBody>
          <a:bodyPr/>
          <a:lstStyle/>
          <a:p>
            <a:endParaRPr lang="hu-HU" sz="1292"/>
          </a:p>
        </p:txBody>
      </p:sp>
      <p:sp>
        <p:nvSpPr>
          <p:cNvPr id="20492" name="Line 9"/>
          <p:cNvSpPr>
            <a:spLocks noChangeShapeType="1"/>
          </p:cNvSpPr>
          <p:nvPr/>
        </p:nvSpPr>
        <p:spPr bwMode="auto">
          <a:xfrm>
            <a:off x="7177454" y="3059723"/>
            <a:ext cx="253512" cy="485043"/>
          </a:xfrm>
          <a:prstGeom prst="line">
            <a:avLst/>
          </a:prstGeom>
          <a:noFill/>
          <a:ln w="28575">
            <a:solidFill>
              <a:srgbClr val="FC0439"/>
            </a:solidFill>
            <a:prstDash val="sysDot"/>
            <a:round/>
            <a:headEnd/>
            <a:tailEnd/>
          </a:ln>
          <a:extLst>
            <a:ext uri="{909E8E84-426E-40DD-AFC4-6F175D3DCCD1}">
              <a14:hiddenFill xmlns:a14="http://schemas.microsoft.com/office/drawing/2010/main">
                <a:noFill/>
              </a14:hiddenFill>
            </a:ext>
          </a:extLst>
        </p:spPr>
        <p:txBody>
          <a:bodyPr/>
          <a:lstStyle/>
          <a:p>
            <a:endParaRPr lang="hu-HU" sz="1292"/>
          </a:p>
        </p:txBody>
      </p:sp>
      <p:sp>
        <p:nvSpPr>
          <p:cNvPr id="20493" name="Line 9"/>
          <p:cNvSpPr>
            <a:spLocks noChangeShapeType="1"/>
          </p:cNvSpPr>
          <p:nvPr/>
        </p:nvSpPr>
        <p:spPr bwMode="auto">
          <a:xfrm>
            <a:off x="7959969" y="3034812"/>
            <a:ext cx="253512" cy="486508"/>
          </a:xfrm>
          <a:prstGeom prst="line">
            <a:avLst/>
          </a:prstGeom>
          <a:noFill/>
          <a:ln w="28575">
            <a:solidFill>
              <a:srgbClr val="FC0439"/>
            </a:solidFill>
            <a:prstDash val="sysDot"/>
            <a:round/>
            <a:headEnd/>
            <a:tailEnd/>
          </a:ln>
          <a:extLst>
            <a:ext uri="{909E8E84-426E-40DD-AFC4-6F175D3DCCD1}">
              <a14:hiddenFill xmlns:a14="http://schemas.microsoft.com/office/drawing/2010/main">
                <a:noFill/>
              </a14:hiddenFill>
            </a:ext>
          </a:extLst>
        </p:spPr>
        <p:txBody>
          <a:bodyPr/>
          <a:lstStyle/>
          <a:p>
            <a:endParaRPr lang="hu-HU" sz="1292">
              <a:solidFill>
                <a:schemeClr val="bg2"/>
              </a:solidFill>
            </a:endParaRPr>
          </a:p>
        </p:txBody>
      </p:sp>
      <p:cxnSp>
        <p:nvCxnSpPr>
          <p:cNvPr id="18" name="AutoShape 6"/>
          <p:cNvCxnSpPr>
            <a:cxnSpLocks noChangeShapeType="1"/>
          </p:cNvCxnSpPr>
          <p:nvPr/>
        </p:nvCxnSpPr>
        <p:spPr bwMode="auto">
          <a:xfrm flipH="1">
            <a:off x="3899390" y="2538046"/>
            <a:ext cx="1050680" cy="405912"/>
          </a:xfrm>
          <a:prstGeom prst="straightConnector1">
            <a:avLst/>
          </a:prstGeom>
          <a:noFill/>
          <a:ln w="38100">
            <a:solidFill>
              <a:srgbClr val="FF0000"/>
            </a:solidFill>
            <a:round/>
            <a:headEnd/>
            <a:tailEnd/>
          </a:ln>
          <a:extLst>
            <a:ext uri="{909E8E84-426E-40DD-AFC4-6F175D3DCCD1}">
              <a14:hiddenFill xmlns:a14="http://schemas.microsoft.com/office/drawing/2010/main">
                <a:noFill/>
              </a14:hiddenFill>
            </a:ext>
          </a:extLst>
        </p:spPr>
      </p:cxnSp>
      <p:cxnSp>
        <p:nvCxnSpPr>
          <p:cNvPr id="21" name="AutoShape 6"/>
          <p:cNvCxnSpPr>
            <a:cxnSpLocks noChangeShapeType="1"/>
          </p:cNvCxnSpPr>
          <p:nvPr/>
        </p:nvCxnSpPr>
        <p:spPr bwMode="auto">
          <a:xfrm flipH="1">
            <a:off x="4141177" y="1963616"/>
            <a:ext cx="830874" cy="339969"/>
          </a:xfrm>
          <a:prstGeom prst="straightConnector1">
            <a:avLst/>
          </a:prstGeom>
          <a:noFill/>
          <a:ln w="38100">
            <a:solidFill>
              <a:srgbClr val="FF0000"/>
            </a:solidFill>
            <a:round/>
            <a:headEnd/>
            <a:tailEnd/>
          </a:ln>
          <a:extLst>
            <a:ext uri="{909E8E84-426E-40DD-AFC4-6F175D3DCCD1}">
              <a14:hiddenFill xmlns:a14="http://schemas.microsoft.com/office/drawing/2010/main">
                <a:noFill/>
              </a14:hiddenFill>
            </a:ext>
          </a:extLst>
        </p:spPr>
      </p:cxnSp>
      <p:pic>
        <p:nvPicPr>
          <p:cNvPr id="2049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7054" y="1702777"/>
            <a:ext cx="1972408" cy="1232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9" name="AutoShape 6"/>
          <p:cNvCxnSpPr>
            <a:cxnSpLocks noChangeShapeType="1"/>
          </p:cNvCxnSpPr>
          <p:nvPr/>
        </p:nvCxnSpPr>
        <p:spPr bwMode="auto">
          <a:xfrm flipH="1" flipV="1">
            <a:off x="4501662" y="3521320"/>
            <a:ext cx="681404" cy="241788"/>
          </a:xfrm>
          <a:prstGeom prst="straightConnector1">
            <a:avLst/>
          </a:prstGeom>
          <a:noFill/>
          <a:ln w="38100">
            <a:solidFill>
              <a:srgbClr val="FF0000"/>
            </a:solidFill>
            <a:round/>
            <a:headEnd/>
            <a:tailEnd/>
          </a:ln>
          <a:extLst>
            <a:ext uri="{909E8E84-426E-40DD-AFC4-6F175D3DCCD1}">
              <a14:hiddenFill xmlns:a14="http://schemas.microsoft.com/office/drawing/2010/main">
                <a:noFill/>
              </a14:hiddenFill>
            </a:ext>
          </a:extLst>
        </p:spPr>
      </p:cxnSp>
      <p:cxnSp>
        <p:nvCxnSpPr>
          <p:cNvPr id="23" name="AutoShape 6"/>
          <p:cNvCxnSpPr>
            <a:cxnSpLocks noChangeShapeType="1"/>
          </p:cNvCxnSpPr>
          <p:nvPr/>
        </p:nvCxnSpPr>
        <p:spPr bwMode="auto">
          <a:xfrm flipH="1">
            <a:off x="4489429" y="2735873"/>
            <a:ext cx="468923" cy="323850"/>
          </a:xfrm>
          <a:prstGeom prst="straightConnector1">
            <a:avLst/>
          </a:prstGeom>
          <a:noFill/>
          <a:ln w="38100">
            <a:solidFill>
              <a:srgbClr val="FF0000"/>
            </a:solidFill>
            <a:round/>
            <a:headEnd/>
            <a:tailEnd/>
          </a:ln>
          <a:extLst>
            <a:ext uri="{909E8E84-426E-40DD-AFC4-6F175D3DCCD1}">
              <a14:hiddenFill xmlns:a14="http://schemas.microsoft.com/office/drawing/2010/main">
                <a:noFill/>
              </a14:hiddenFill>
            </a:ext>
          </a:extLst>
        </p:spPr>
      </p:cxnSp>
      <p:sp>
        <p:nvSpPr>
          <p:cNvPr id="25" name="Text Box 3"/>
          <p:cNvSpPr txBox="1">
            <a:spLocks noChangeArrowheads="1"/>
          </p:cNvSpPr>
          <p:nvPr/>
        </p:nvSpPr>
        <p:spPr bwMode="auto">
          <a:xfrm flipH="1">
            <a:off x="6635261" y="3609503"/>
            <a:ext cx="1084385" cy="376385"/>
          </a:xfrm>
          <a:prstGeom prst="rect">
            <a:avLst/>
          </a:prstGeom>
          <a:solidFill>
            <a:schemeClr val="tx1">
              <a:lumMod val="95000"/>
            </a:schemeClr>
          </a:solidFill>
          <a:ln w="9525">
            <a:solidFill>
              <a:srgbClr val="FF3300"/>
            </a:solidFill>
            <a:miter lim="800000"/>
            <a:headEnd/>
            <a:tailEnd/>
          </a:ln>
        </p:spPr>
        <p:txBody>
          <a:bodyPr>
            <a:spAutoFit/>
          </a:bodyPr>
          <a:lstStyle>
            <a:lvl1pPr>
              <a:spcBef>
                <a:spcPct val="20000"/>
              </a:spcBef>
              <a:buClr>
                <a:srgbClr val="58AB27"/>
              </a:buClr>
              <a:buFont typeface="Wingdings" panose="05000000000000000000" pitchFamily="2" charset="2"/>
              <a:buChar char="§"/>
              <a:defRPr sz="2800" b="1">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accent1"/>
              </a:buClr>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2pPr>
            <a:lvl3pPr marL="981075" indent="-174625">
              <a:spcBef>
                <a:spcPct val="20000"/>
              </a:spcBef>
              <a:buClr>
                <a:schemeClr val="accent1"/>
              </a:buClr>
              <a:buChar char="-"/>
              <a:defRPr sz="2000">
                <a:solidFill>
                  <a:schemeClr val="tx1"/>
                </a:solidFill>
                <a:latin typeface="Arial" panose="020B0604020202020204" pitchFamily="34" charset="0"/>
                <a:ea typeface="ＭＳ Ｐゴシック" panose="020B0600070205080204" pitchFamily="34" charset="-128"/>
              </a:defRPr>
            </a:lvl3pPr>
            <a:lvl4pPr marL="1349375" indent="-188913">
              <a:spcBef>
                <a:spcPct val="20000"/>
              </a:spcBef>
              <a:buClr>
                <a:schemeClr val="accent1"/>
              </a:buClr>
              <a:buChar char="-"/>
              <a:defRPr sz="2000">
                <a:solidFill>
                  <a:schemeClr val="tx1"/>
                </a:solidFill>
                <a:latin typeface="Arial" panose="020B0604020202020204" pitchFamily="34" charset="0"/>
                <a:ea typeface="ＭＳ Ｐゴシック" panose="020B0600070205080204" pitchFamily="34" charset="-128"/>
              </a:defRPr>
            </a:lvl4pPr>
            <a:lvl5pPr marL="1822450" indent="-168275">
              <a:spcBef>
                <a:spcPct val="40000"/>
              </a:spcBef>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279650" indent="-168275"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736850" indent="-168275"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194050" indent="-168275"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651250" indent="-168275"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50000"/>
              </a:spcBef>
              <a:buClrTx/>
              <a:buFontTx/>
              <a:buNone/>
            </a:pPr>
            <a:r>
              <a:rPr lang="en-GB" altLang="en-US" sz="1846" dirty="0">
                <a:solidFill>
                  <a:schemeClr val="bg2"/>
                </a:solidFill>
              </a:rPr>
              <a:t>N.SIS II</a:t>
            </a:r>
            <a:endParaRPr lang="en-GB" altLang="en-US" sz="2215" b="0" dirty="0">
              <a:solidFill>
                <a:schemeClr val="bg2"/>
              </a:solidFill>
            </a:endParaRPr>
          </a:p>
        </p:txBody>
      </p:sp>
      <p:sp>
        <p:nvSpPr>
          <p:cNvPr id="35" name="Line Callout 1 1"/>
          <p:cNvSpPr>
            <a:spLocks/>
          </p:cNvSpPr>
          <p:nvPr/>
        </p:nvSpPr>
        <p:spPr bwMode="auto">
          <a:xfrm>
            <a:off x="5042123" y="1402388"/>
            <a:ext cx="4056185" cy="1565031"/>
          </a:xfrm>
          <a:prstGeom prst="borderCallout1">
            <a:avLst>
              <a:gd name="adj1" fmla="val 18750"/>
              <a:gd name="adj2" fmla="val -3847"/>
              <a:gd name="adj3" fmla="val 18120"/>
              <a:gd name="adj4" fmla="val -68662"/>
            </a:avLst>
          </a:prstGeom>
          <a:solidFill>
            <a:schemeClr val="tx1">
              <a:lumMod val="75000"/>
            </a:schemeClr>
          </a:solidFill>
          <a:ln w="9525" algn="ctr">
            <a:solidFill>
              <a:srgbClr val="C00000"/>
            </a:solidFill>
            <a:prstDash val="sysDash"/>
            <a:round/>
            <a:headEnd/>
            <a:tailEnd/>
          </a:ln>
        </p:spPr>
        <p:txBody>
          <a:bodyPr wrap="none" lIns="83077" tIns="43200" rIns="83077" bIns="43200" anchor="ctr"/>
          <a:lstStyle>
            <a:lvl1pPr>
              <a:defRPr sz="2000" baseline="-25000">
                <a:solidFill>
                  <a:schemeClr val="tx1"/>
                </a:solidFill>
                <a:latin typeface="Arial" panose="020B0604020202020204" pitchFamily="34" charset="0"/>
                <a:ea typeface="ＭＳ Ｐゴシック" panose="020B0600070205080204" pitchFamily="34" charset="-128"/>
              </a:defRPr>
            </a:lvl1pPr>
            <a:lvl2pPr marL="742950" indent="-285750">
              <a:defRPr sz="2000" baseline="-25000">
                <a:solidFill>
                  <a:schemeClr val="tx1"/>
                </a:solidFill>
                <a:latin typeface="Arial" panose="020B0604020202020204" pitchFamily="34" charset="0"/>
                <a:ea typeface="ＭＳ Ｐゴシック" panose="020B0600070205080204" pitchFamily="34" charset="-128"/>
              </a:defRPr>
            </a:lvl2pPr>
            <a:lvl3pPr marL="1143000" indent="-228600">
              <a:defRPr sz="2000" baseline="-25000">
                <a:solidFill>
                  <a:schemeClr val="tx1"/>
                </a:solidFill>
                <a:latin typeface="Arial" panose="020B0604020202020204" pitchFamily="34" charset="0"/>
                <a:ea typeface="ＭＳ Ｐゴシック" panose="020B0600070205080204" pitchFamily="34" charset="-128"/>
              </a:defRPr>
            </a:lvl3pPr>
            <a:lvl4pPr marL="1600200" indent="-228600">
              <a:defRPr sz="2000" baseline="-25000">
                <a:solidFill>
                  <a:schemeClr val="tx1"/>
                </a:solidFill>
                <a:latin typeface="Arial" panose="020B0604020202020204" pitchFamily="34" charset="0"/>
                <a:ea typeface="ＭＳ Ｐゴシック" panose="020B0600070205080204" pitchFamily="34" charset="-128"/>
              </a:defRPr>
            </a:lvl4pPr>
            <a:lvl5pPr marL="2057400" indent="-228600">
              <a:defRPr sz="2000" baseline="-25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baseline="-25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baseline="-25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baseline="-25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baseline="-25000">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GB" altLang="en-US" sz="1846" u="sng" baseline="0" dirty="0">
                <a:solidFill>
                  <a:schemeClr val="bg2"/>
                </a:solidFill>
              </a:rPr>
              <a:t>CENTRAL SIS II</a:t>
            </a:r>
          </a:p>
          <a:p>
            <a:pPr>
              <a:spcBef>
                <a:spcPct val="50000"/>
              </a:spcBef>
              <a:buFontTx/>
              <a:buChar char="-"/>
            </a:pPr>
            <a:r>
              <a:rPr lang="en-GB" altLang="en-US" sz="1846" baseline="0" dirty="0">
                <a:solidFill>
                  <a:schemeClr val="bg2"/>
                </a:solidFill>
              </a:rPr>
              <a:t> technical support function </a:t>
            </a:r>
            <a:br>
              <a:rPr lang="en-GB" altLang="en-US" sz="1846" baseline="0" dirty="0">
                <a:solidFill>
                  <a:schemeClr val="bg2"/>
                </a:solidFill>
              </a:rPr>
            </a:br>
            <a:r>
              <a:rPr lang="en-GB" altLang="en-US" sz="1846" baseline="0" dirty="0">
                <a:solidFill>
                  <a:schemeClr val="bg2"/>
                </a:solidFill>
              </a:rPr>
              <a:t>  containing the SIS II database</a:t>
            </a:r>
          </a:p>
          <a:p>
            <a:pPr>
              <a:spcBef>
                <a:spcPct val="50000"/>
              </a:spcBef>
              <a:buFontTx/>
              <a:buChar char="-"/>
            </a:pPr>
            <a:r>
              <a:rPr lang="en-GB" altLang="en-US" sz="1846" baseline="0" dirty="0">
                <a:solidFill>
                  <a:schemeClr val="bg2"/>
                </a:solidFill>
              </a:rPr>
              <a:t> uniform national interface NI-SIS</a:t>
            </a:r>
          </a:p>
        </p:txBody>
      </p:sp>
      <p:sp>
        <p:nvSpPr>
          <p:cNvPr id="37" name="Text Box 3"/>
          <p:cNvSpPr txBox="1">
            <a:spLocks noChangeArrowheads="1"/>
          </p:cNvSpPr>
          <p:nvPr/>
        </p:nvSpPr>
        <p:spPr bwMode="auto">
          <a:xfrm flipH="1">
            <a:off x="5218235" y="3602066"/>
            <a:ext cx="1081454" cy="376385"/>
          </a:xfrm>
          <a:prstGeom prst="rect">
            <a:avLst/>
          </a:prstGeom>
          <a:solidFill>
            <a:schemeClr val="tx1">
              <a:lumMod val="95000"/>
            </a:schemeClr>
          </a:solidFill>
          <a:ln w="9525">
            <a:solidFill>
              <a:srgbClr val="FF3300"/>
            </a:solidFill>
            <a:miter lim="800000"/>
            <a:headEnd/>
            <a:tailEnd/>
          </a:ln>
        </p:spPr>
        <p:txBody>
          <a:bodyPr>
            <a:spAutoFit/>
          </a:bodyPr>
          <a:lstStyle>
            <a:lvl1pPr>
              <a:spcBef>
                <a:spcPct val="20000"/>
              </a:spcBef>
              <a:buClr>
                <a:srgbClr val="58AB27"/>
              </a:buClr>
              <a:buFont typeface="Wingdings" panose="05000000000000000000" pitchFamily="2" charset="2"/>
              <a:buChar char="§"/>
              <a:defRPr sz="2800" b="1">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accent1"/>
              </a:buClr>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2pPr>
            <a:lvl3pPr marL="981075" indent="-174625">
              <a:spcBef>
                <a:spcPct val="20000"/>
              </a:spcBef>
              <a:buClr>
                <a:schemeClr val="accent1"/>
              </a:buClr>
              <a:buChar char="-"/>
              <a:defRPr sz="2000">
                <a:solidFill>
                  <a:schemeClr val="tx1"/>
                </a:solidFill>
                <a:latin typeface="Arial" panose="020B0604020202020204" pitchFamily="34" charset="0"/>
                <a:ea typeface="ＭＳ Ｐゴシック" panose="020B0600070205080204" pitchFamily="34" charset="-128"/>
              </a:defRPr>
            </a:lvl3pPr>
            <a:lvl4pPr marL="1349375" indent="-188913">
              <a:spcBef>
                <a:spcPct val="20000"/>
              </a:spcBef>
              <a:buClr>
                <a:schemeClr val="accent1"/>
              </a:buClr>
              <a:buChar char="-"/>
              <a:defRPr sz="2000">
                <a:solidFill>
                  <a:schemeClr val="tx1"/>
                </a:solidFill>
                <a:latin typeface="Arial" panose="020B0604020202020204" pitchFamily="34" charset="0"/>
                <a:ea typeface="ＭＳ Ｐゴシック" panose="020B0600070205080204" pitchFamily="34" charset="-128"/>
              </a:defRPr>
            </a:lvl4pPr>
            <a:lvl5pPr marL="1822450" indent="-168275">
              <a:spcBef>
                <a:spcPct val="40000"/>
              </a:spcBef>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279650" indent="-168275"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736850" indent="-168275"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194050" indent="-168275"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651250" indent="-168275"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50000"/>
              </a:spcBef>
              <a:buClrTx/>
              <a:buFontTx/>
              <a:buNone/>
            </a:pPr>
            <a:r>
              <a:rPr lang="en-GB" altLang="en-US" sz="1846">
                <a:solidFill>
                  <a:schemeClr val="bg2"/>
                </a:solidFill>
              </a:rPr>
              <a:t>N.SIS II</a:t>
            </a:r>
            <a:endParaRPr lang="en-GB" altLang="en-US" sz="2215" b="0">
              <a:solidFill>
                <a:schemeClr val="bg2"/>
              </a:solidFill>
            </a:endParaRPr>
          </a:p>
        </p:txBody>
      </p:sp>
      <p:sp>
        <p:nvSpPr>
          <p:cNvPr id="38" name="Text Box 5"/>
          <p:cNvSpPr txBox="1">
            <a:spLocks noChangeArrowheads="1"/>
          </p:cNvSpPr>
          <p:nvPr/>
        </p:nvSpPr>
        <p:spPr bwMode="auto">
          <a:xfrm>
            <a:off x="4141177" y="3133378"/>
            <a:ext cx="2012441" cy="376385"/>
          </a:xfrm>
          <a:prstGeom prst="rect">
            <a:avLst/>
          </a:prstGeom>
          <a:solidFill>
            <a:schemeClr val="tx1">
              <a:lumMod val="95000"/>
            </a:schemeClr>
          </a:solidFill>
          <a:ln w="9525">
            <a:solidFill>
              <a:srgbClr val="FF3300"/>
            </a:solidFill>
            <a:miter lim="800000"/>
            <a:headEnd/>
            <a:tailEnd/>
          </a:ln>
        </p:spPr>
        <p:txBody>
          <a:bodyPr wrap="square">
            <a:spAutoFit/>
          </a:bodyPr>
          <a:lstStyle>
            <a:lvl1pPr>
              <a:spcBef>
                <a:spcPct val="20000"/>
              </a:spcBef>
              <a:buClr>
                <a:srgbClr val="58AB27"/>
              </a:buClr>
              <a:buFont typeface="Wingdings" panose="05000000000000000000" pitchFamily="2" charset="2"/>
              <a:buChar char="§"/>
              <a:defRPr sz="2800" b="1">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accent1"/>
              </a:buClr>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2pPr>
            <a:lvl3pPr marL="981075" indent="-174625">
              <a:spcBef>
                <a:spcPct val="20000"/>
              </a:spcBef>
              <a:buClr>
                <a:schemeClr val="accent1"/>
              </a:buClr>
              <a:buChar char="-"/>
              <a:defRPr sz="2000">
                <a:solidFill>
                  <a:schemeClr val="tx1"/>
                </a:solidFill>
                <a:latin typeface="Arial" panose="020B0604020202020204" pitchFamily="34" charset="0"/>
                <a:ea typeface="ＭＳ Ｐゴシック" panose="020B0600070205080204" pitchFamily="34" charset="-128"/>
              </a:defRPr>
            </a:lvl3pPr>
            <a:lvl4pPr marL="1349375" indent="-188913">
              <a:spcBef>
                <a:spcPct val="20000"/>
              </a:spcBef>
              <a:buClr>
                <a:schemeClr val="accent1"/>
              </a:buClr>
              <a:buChar char="-"/>
              <a:defRPr sz="2000">
                <a:solidFill>
                  <a:schemeClr val="tx1"/>
                </a:solidFill>
                <a:latin typeface="Arial" panose="020B0604020202020204" pitchFamily="34" charset="0"/>
                <a:ea typeface="ＭＳ Ｐゴシック" panose="020B0600070205080204" pitchFamily="34" charset="-128"/>
              </a:defRPr>
            </a:lvl4pPr>
            <a:lvl5pPr marL="1822450" indent="-168275">
              <a:spcBef>
                <a:spcPct val="40000"/>
              </a:spcBef>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279650" indent="-168275"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736850" indent="-168275"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194050" indent="-168275"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651250" indent="-168275"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50000"/>
              </a:spcBef>
              <a:buClrTx/>
              <a:buFontTx/>
              <a:buNone/>
            </a:pPr>
            <a:r>
              <a:rPr lang="en-GB" altLang="en-US" sz="1846" dirty="0" err="1">
                <a:solidFill>
                  <a:schemeClr val="bg2"/>
                </a:solidFill>
              </a:rPr>
              <a:t>Sirene</a:t>
            </a:r>
            <a:r>
              <a:rPr lang="en-GB" altLang="en-US" sz="1846" dirty="0">
                <a:solidFill>
                  <a:schemeClr val="bg2"/>
                </a:solidFill>
              </a:rPr>
              <a:t> bureaux</a:t>
            </a:r>
            <a:endParaRPr lang="en-GB" altLang="en-US" sz="2215" dirty="0">
              <a:solidFill>
                <a:schemeClr val="bg2"/>
              </a:solidFill>
            </a:endParaRPr>
          </a:p>
        </p:txBody>
      </p:sp>
      <p:sp>
        <p:nvSpPr>
          <p:cNvPr id="39" name="Text Box 15"/>
          <p:cNvSpPr txBox="1">
            <a:spLocks noChangeArrowheads="1"/>
          </p:cNvSpPr>
          <p:nvPr/>
        </p:nvSpPr>
        <p:spPr bwMode="auto">
          <a:xfrm>
            <a:off x="2532084" y="1773341"/>
            <a:ext cx="1617785" cy="660437"/>
          </a:xfrm>
          <a:prstGeom prst="rect">
            <a:avLst/>
          </a:prstGeom>
          <a:solidFill>
            <a:schemeClr val="tx1">
              <a:lumMod val="95000"/>
            </a:schemeClr>
          </a:solidFill>
          <a:ln w="9525">
            <a:solidFill>
              <a:srgbClr val="FF3300"/>
            </a:solidFill>
            <a:miter lim="800000"/>
            <a:headEnd/>
            <a:tailEnd/>
          </a:ln>
        </p:spPr>
        <p:txBody>
          <a:bodyPr>
            <a:spAutoFit/>
          </a:bodyPr>
          <a:lstStyle>
            <a:lvl1pPr>
              <a:spcBef>
                <a:spcPct val="20000"/>
              </a:spcBef>
              <a:buClr>
                <a:srgbClr val="58AB27"/>
              </a:buClr>
              <a:buFont typeface="Wingdings" panose="05000000000000000000" pitchFamily="2" charset="2"/>
              <a:buChar char="§"/>
              <a:defRPr sz="2800" b="1">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accent1"/>
              </a:buClr>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2pPr>
            <a:lvl3pPr marL="981075" indent="-174625">
              <a:spcBef>
                <a:spcPct val="20000"/>
              </a:spcBef>
              <a:buClr>
                <a:schemeClr val="accent1"/>
              </a:buClr>
              <a:buChar char="-"/>
              <a:defRPr sz="2000">
                <a:solidFill>
                  <a:schemeClr val="tx1"/>
                </a:solidFill>
                <a:latin typeface="Arial" panose="020B0604020202020204" pitchFamily="34" charset="0"/>
                <a:ea typeface="ＭＳ Ｐゴシック" panose="020B0600070205080204" pitchFamily="34" charset="-128"/>
              </a:defRPr>
            </a:lvl3pPr>
            <a:lvl4pPr marL="1349375" indent="-188913">
              <a:spcBef>
                <a:spcPct val="20000"/>
              </a:spcBef>
              <a:buClr>
                <a:schemeClr val="accent1"/>
              </a:buClr>
              <a:buChar char="-"/>
              <a:defRPr sz="2000">
                <a:solidFill>
                  <a:schemeClr val="tx1"/>
                </a:solidFill>
                <a:latin typeface="Arial" panose="020B0604020202020204" pitchFamily="34" charset="0"/>
                <a:ea typeface="ＭＳ Ｐゴシック" panose="020B0600070205080204" pitchFamily="34" charset="-128"/>
              </a:defRPr>
            </a:lvl4pPr>
            <a:lvl5pPr marL="1822450" indent="-168275">
              <a:spcBef>
                <a:spcPct val="40000"/>
              </a:spcBef>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279650" indent="-168275"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736850" indent="-168275"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194050" indent="-168275"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651250" indent="-168275"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50000"/>
              </a:spcBef>
              <a:buClrTx/>
              <a:buFontTx/>
              <a:buNone/>
            </a:pPr>
            <a:r>
              <a:rPr lang="en-GB" altLang="en-US" sz="1846" b="0">
                <a:solidFill>
                  <a:schemeClr val="bg2"/>
                </a:solidFill>
              </a:rPr>
              <a:t>European Commission</a:t>
            </a:r>
            <a:endParaRPr lang="en-GB" altLang="en-US" sz="2215" b="0">
              <a:solidFill>
                <a:schemeClr val="bg2"/>
              </a:solidFill>
            </a:endParaRPr>
          </a:p>
        </p:txBody>
      </p:sp>
      <p:sp>
        <p:nvSpPr>
          <p:cNvPr id="40" name="Text Box 16"/>
          <p:cNvSpPr txBox="1">
            <a:spLocks noChangeArrowheads="1"/>
          </p:cNvSpPr>
          <p:nvPr/>
        </p:nvSpPr>
        <p:spPr bwMode="auto">
          <a:xfrm>
            <a:off x="2322636" y="2598873"/>
            <a:ext cx="1595804" cy="660437"/>
          </a:xfrm>
          <a:prstGeom prst="rect">
            <a:avLst/>
          </a:prstGeom>
          <a:solidFill>
            <a:schemeClr val="tx1">
              <a:lumMod val="95000"/>
            </a:schemeClr>
          </a:solidFill>
          <a:ln w="9525">
            <a:solidFill>
              <a:srgbClr val="FF3300"/>
            </a:solidFill>
            <a:miter lim="800000"/>
            <a:headEnd/>
            <a:tailEnd/>
          </a:ln>
        </p:spPr>
        <p:txBody>
          <a:bodyPr>
            <a:spAutoFit/>
          </a:bodyPr>
          <a:lstStyle>
            <a:lvl1pPr>
              <a:spcBef>
                <a:spcPct val="20000"/>
              </a:spcBef>
              <a:buClr>
                <a:srgbClr val="58AB27"/>
              </a:buClr>
              <a:buFont typeface="Wingdings" panose="05000000000000000000" pitchFamily="2" charset="2"/>
              <a:buChar char="§"/>
              <a:defRPr sz="2800" b="1">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accent1"/>
              </a:buClr>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2pPr>
            <a:lvl3pPr marL="981075" indent="-174625">
              <a:spcBef>
                <a:spcPct val="20000"/>
              </a:spcBef>
              <a:buClr>
                <a:schemeClr val="accent1"/>
              </a:buClr>
              <a:buChar char="-"/>
              <a:defRPr sz="2000">
                <a:solidFill>
                  <a:schemeClr val="tx1"/>
                </a:solidFill>
                <a:latin typeface="Arial" panose="020B0604020202020204" pitchFamily="34" charset="0"/>
                <a:ea typeface="ＭＳ Ｐゴシック" panose="020B0600070205080204" pitchFamily="34" charset="-128"/>
              </a:defRPr>
            </a:lvl3pPr>
            <a:lvl4pPr marL="1349375" indent="-188913">
              <a:spcBef>
                <a:spcPct val="20000"/>
              </a:spcBef>
              <a:buClr>
                <a:schemeClr val="accent1"/>
              </a:buClr>
              <a:buChar char="-"/>
              <a:defRPr sz="2000">
                <a:solidFill>
                  <a:schemeClr val="tx1"/>
                </a:solidFill>
                <a:latin typeface="Arial" panose="020B0604020202020204" pitchFamily="34" charset="0"/>
                <a:ea typeface="ＭＳ Ｐゴシック" panose="020B0600070205080204" pitchFamily="34" charset="-128"/>
              </a:defRPr>
            </a:lvl4pPr>
            <a:lvl5pPr marL="1822450" indent="-168275">
              <a:spcBef>
                <a:spcPct val="40000"/>
              </a:spcBef>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279650" indent="-168275"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736850" indent="-168275"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194050" indent="-168275"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651250" indent="-168275"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50000"/>
              </a:spcBef>
              <a:buClrTx/>
              <a:buFontTx/>
              <a:buNone/>
            </a:pPr>
            <a:r>
              <a:rPr lang="en-GB" altLang="en-US" sz="1846" b="0">
                <a:solidFill>
                  <a:schemeClr val="bg2"/>
                </a:solidFill>
              </a:rPr>
              <a:t>Management Authority</a:t>
            </a:r>
            <a:endParaRPr lang="en-GB" altLang="en-US" sz="2215" b="0">
              <a:solidFill>
                <a:schemeClr val="bg2"/>
              </a:solidFill>
            </a:endParaRPr>
          </a:p>
        </p:txBody>
      </p:sp>
      <p:sp>
        <p:nvSpPr>
          <p:cNvPr id="41" name="Text Box 3"/>
          <p:cNvSpPr txBox="1">
            <a:spLocks noChangeArrowheads="1"/>
          </p:cNvSpPr>
          <p:nvPr/>
        </p:nvSpPr>
        <p:spPr bwMode="auto">
          <a:xfrm flipH="1">
            <a:off x="7959969" y="3618459"/>
            <a:ext cx="1084385" cy="376385"/>
          </a:xfrm>
          <a:prstGeom prst="rect">
            <a:avLst/>
          </a:prstGeom>
          <a:solidFill>
            <a:schemeClr val="tx1">
              <a:lumMod val="95000"/>
            </a:schemeClr>
          </a:solidFill>
          <a:ln w="9525">
            <a:solidFill>
              <a:srgbClr val="FF3300"/>
            </a:solidFill>
            <a:miter lim="800000"/>
            <a:headEnd/>
            <a:tailEnd/>
          </a:ln>
        </p:spPr>
        <p:txBody>
          <a:bodyPr>
            <a:spAutoFit/>
          </a:bodyPr>
          <a:lstStyle>
            <a:lvl1pPr>
              <a:spcBef>
                <a:spcPct val="20000"/>
              </a:spcBef>
              <a:buClr>
                <a:srgbClr val="58AB27"/>
              </a:buClr>
              <a:buFont typeface="Wingdings" panose="05000000000000000000" pitchFamily="2" charset="2"/>
              <a:buChar char="§"/>
              <a:defRPr sz="2800" b="1">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lr>
                <a:schemeClr val="accent1"/>
              </a:buClr>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2pPr>
            <a:lvl3pPr marL="981075" indent="-174625">
              <a:spcBef>
                <a:spcPct val="20000"/>
              </a:spcBef>
              <a:buClr>
                <a:schemeClr val="accent1"/>
              </a:buClr>
              <a:buChar char="-"/>
              <a:defRPr sz="2000">
                <a:solidFill>
                  <a:schemeClr val="tx1"/>
                </a:solidFill>
                <a:latin typeface="Arial" panose="020B0604020202020204" pitchFamily="34" charset="0"/>
                <a:ea typeface="ＭＳ Ｐゴシック" panose="020B0600070205080204" pitchFamily="34" charset="-128"/>
              </a:defRPr>
            </a:lvl3pPr>
            <a:lvl4pPr marL="1349375" indent="-188913">
              <a:spcBef>
                <a:spcPct val="20000"/>
              </a:spcBef>
              <a:buClr>
                <a:schemeClr val="accent1"/>
              </a:buClr>
              <a:buChar char="-"/>
              <a:defRPr sz="2000">
                <a:solidFill>
                  <a:schemeClr val="tx1"/>
                </a:solidFill>
                <a:latin typeface="Arial" panose="020B0604020202020204" pitchFamily="34" charset="0"/>
                <a:ea typeface="ＭＳ Ｐゴシック" panose="020B0600070205080204" pitchFamily="34" charset="-128"/>
              </a:defRPr>
            </a:lvl4pPr>
            <a:lvl5pPr marL="1822450" indent="-168275">
              <a:spcBef>
                <a:spcPct val="40000"/>
              </a:spcBef>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279650" indent="-168275"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736850" indent="-168275"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194050" indent="-168275"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651250" indent="-168275"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50000"/>
              </a:spcBef>
              <a:buClrTx/>
              <a:buFontTx/>
              <a:buNone/>
            </a:pPr>
            <a:r>
              <a:rPr lang="en-GB" altLang="en-US" sz="1846" dirty="0">
                <a:solidFill>
                  <a:schemeClr val="bg2"/>
                </a:solidFill>
              </a:rPr>
              <a:t>N.SIS II</a:t>
            </a:r>
            <a:endParaRPr lang="en-GB" altLang="en-US" sz="2215" b="0" dirty="0">
              <a:solidFill>
                <a:schemeClr val="bg2"/>
              </a:solidFill>
            </a:endParaRPr>
          </a:p>
        </p:txBody>
      </p:sp>
    </p:spTree>
    <p:extLst>
      <p:ext uri="{BB962C8B-B14F-4D97-AF65-F5344CB8AC3E}">
        <p14:creationId xmlns:p14="http://schemas.microsoft.com/office/powerpoint/2010/main" val="4022807470"/>
      </p:ext>
    </p:extLst>
  </p:cSld>
  <p:clrMapOvr>
    <a:masterClrMapping/>
  </p:clrMapOvr>
  <p:transition>
    <p:pull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 presetClass="entr" presetSubtype="0" fill="hold" nodeType="afterEffect">
                                  <p:stCondLst>
                                    <p:cond delay="0"/>
                                  </p:stCondLst>
                                  <p:childTnLst>
                                    <p:set>
                                      <p:cBhvr>
                                        <p:cTn id="6" dur="1" fill="hold">
                                          <p:stCondLst>
                                            <p:cond delay="499"/>
                                          </p:stCondLst>
                                        </p:cTn>
                                        <p:tgtEl>
                                          <p:spTgt spid="18"/>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nodeType="afterEffect">
                                  <p:stCondLst>
                                    <p:cond delay="0"/>
                                  </p:stCondLst>
                                  <p:childTnLst>
                                    <p:set>
                                      <p:cBhvr>
                                        <p:cTn id="9" dur="1" fill="hold">
                                          <p:stCondLst>
                                            <p:cond delay="499"/>
                                          </p:stCondLst>
                                        </p:cTn>
                                        <p:tgtEl>
                                          <p:spTgt spid="21"/>
                                        </p:tgtEl>
                                        <p:attrNameLst>
                                          <p:attrName>style.visibility</p:attrName>
                                        </p:attrNameLst>
                                      </p:cBhvr>
                                      <p:to>
                                        <p:strVal val="visible"/>
                                      </p:to>
                                    </p:set>
                                  </p:childTnLst>
                                </p:cTn>
                              </p:par>
                            </p:childTnLst>
                          </p:cTn>
                        </p:par>
                        <p:par>
                          <p:cTn id="10" fill="hold" nodeType="afterGroup">
                            <p:stCondLst>
                              <p:cond delay="1000"/>
                            </p:stCondLst>
                            <p:childTnLst>
                              <p:par>
                                <p:cTn id="11" presetID="1" presetClass="entr" presetSubtype="0" fill="hold" nodeType="afterEffect">
                                  <p:stCondLst>
                                    <p:cond delay="0"/>
                                  </p:stCondLst>
                                  <p:childTnLst>
                                    <p:set>
                                      <p:cBhvr>
                                        <p:cTn id="12" dur="1" fill="hold">
                                          <p:stCondLst>
                                            <p:cond delay="499"/>
                                          </p:stCondLst>
                                        </p:cTn>
                                        <p:tgtEl>
                                          <p:spTgt spid="19"/>
                                        </p:tgtEl>
                                        <p:attrNameLst>
                                          <p:attrName>style.visibility</p:attrName>
                                        </p:attrNameLst>
                                      </p:cBhvr>
                                      <p:to>
                                        <p:strVal val="visible"/>
                                      </p:to>
                                    </p:set>
                                  </p:childTnLst>
                                </p:cTn>
                              </p:par>
                            </p:childTnLst>
                          </p:cTn>
                        </p:par>
                        <p:par>
                          <p:cTn id="13" fill="hold" nodeType="afterGroup">
                            <p:stCondLst>
                              <p:cond delay="1500"/>
                            </p:stCondLst>
                            <p:childTnLst>
                              <p:par>
                                <p:cTn id="14" presetID="1" presetClass="entr" presetSubtype="0" fill="hold" nodeType="afterEffect">
                                  <p:stCondLst>
                                    <p:cond delay="0"/>
                                  </p:stCondLst>
                                  <p:childTnLst>
                                    <p:set>
                                      <p:cBhvr>
                                        <p:cTn id="15" dur="1" fill="hold">
                                          <p:stCondLst>
                                            <p:cond delay="499"/>
                                          </p:stCondLst>
                                        </p:cTn>
                                        <p:tgtEl>
                                          <p:spTgt spid="23"/>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499"/>
                                          </p:stCondLst>
                                        </p:cTn>
                                        <p:tgtEl>
                                          <p:spTgt spid="25"/>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499"/>
                                          </p:stCondLst>
                                        </p:cTn>
                                        <p:tgtEl>
                                          <p:spTgt spid="37"/>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499"/>
                                          </p:stCondLst>
                                        </p:cTn>
                                        <p:tgtEl>
                                          <p:spTgt spid="38"/>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499"/>
                                          </p:stCondLst>
                                        </p:cTn>
                                        <p:tgtEl>
                                          <p:spTgt spid="39"/>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499"/>
                                          </p:stCondLst>
                                        </p:cTn>
                                        <p:tgtEl>
                                          <p:spTgt spid="40"/>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499"/>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autoUpdateAnimBg="0"/>
      <p:bldP spid="37" grpId="0" animBg="1" autoUpdateAnimBg="0"/>
      <p:bldP spid="38" grpId="0" animBg="1" autoUpdateAnimBg="0"/>
      <p:bldP spid="39" grpId="0" animBg="1" autoUpdateAnimBg="0"/>
      <p:bldP spid="40" grpId="0" animBg="1" autoUpdateAnimBg="0"/>
      <p:bldP spid="41" grpId="0" animBg="1"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GB" altLang="lb-LU" noProof="0" dirty="0" smtClean="0">
                <a:latin typeface="+mj-lt"/>
              </a:rPr>
              <a:t>External borders: border checks </a:t>
            </a:r>
          </a:p>
        </p:txBody>
      </p:sp>
      <p:sp>
        <p:nvSpPr>
          <p:cNvPr id="23555" name="Content Placeholder 2"/>
          <p:cNvSpPr>
            <a:spLocks noGrp="1"/>
          </p:cNvSpPr>
          <p:nvPr>
            <p:ph idx="1"/>
          </p:nvPr>
        </p:nvSpPr>
        <p:spPr>
          <a:xfrm>
            <a:off x="211016" y="1500554"/>
            <a:ext cx="8767397" cy="4880774"/>
          </a:xfrm>
        </p:spPr>
        <p:txBody>
          <a:bodyPr/>
          <a:lstStyle/>
          <a:p>
            <a:r>
              <a:rPr lang="en-GB" altLang="lb-LU" noProof="0" dirty="0" smtClean="0">
                <a:latin typeface="+mj-lt"/>
              </a:rPr>
              <a:t>Schengen Borders Code </a:t>
            </a:r>
            <a:r>
              <a:rPr lang="en-GB" altLang="lb-LU" i="1" noProof="0" dirty="0" smtClean="0">
                <a:latin typeface="+mj-lt"/>
              </a:rPr>
              <a:t> </a:t>
            </a:r>
          </a:p>
          <a:p>
            <a:pPr lvl="1"/>
            <a:r>
              <a:rPr lang="en-GB" altLang="lb-LU" noProof="0" dirty="0" smtClean="0">
                <a:latin typeface="+mj-lt"/>
              </a:rPr>
              <a:t>Checks carried out at border crossing points,</a:t>
            </a:r>
          </a:p>
          <a:p>
            <a:pPr lvl="1"/>
            <a:r>
              <a:rPr lang="en-GB" altLang="lb-LU" noProof="0" dirty="0" smtClean="0">
                <a:latin typeface="+mj-lt"/>
              </a:rPr>
              <a:t>to ensure that persons, including their means of transport and the objects in their possession, may be authorised to enter the territory of the </a:t>
            </a:r>
          </a:p>
          <a:p>
            <a:pPr lvl="2"/>
            <a:r>
              <a:rPr lang="en-GB" altLang="lb-LU" sz="2215" noProof="0" dirty="0" smtClean="0">
                <a:solidFill>
                  <a:srgbClr val="C00000"/>
                </a:solidFill>
                <a:latin typeface="+mj-lt"/>
              </a:rPr>
              <a:t>minimum checks</a:t>
            </a:r>
            <a:r>
              <a:rPr lang="en-GB" altLang="lb-LU" sz="2215" noProof="0" dirty="0" smtClean="0">
                <a:latin typeface="+mj-lt"/>
              </a:rPr>
              <a:t> - for persons </a:t>
            </a:r>
            <a:r>
              <a:rPr lang="en-GB" altLang="lb-LU" sz="2215" noProof="0" dirty="0" smtClean="0">
                <a:solidFill>
                  <a:srgbClr val="C00000"/>
                </a:solidFill>
                <a:latin typeface="+mj-lt"/>
              </a:rPr>
              <a:t>enjoying the right of free movement </a:t>
            </a:r>
            <a:r>
              <a:rPr lang="en-GB" altLang="lb-LU" sz="2215" noProof="0" dirty="0" smtClean="0">
                <a:latin typeface="+mj-lt"/>
              </a:rPr>
              <a:t>under Union law (EU and EEA citizens and family members) </a:t>
            </a:r>
          </a:p>
          <a:p>
            <a:pPr lvl="2"/>
            <a:r>
              <a:rPr lang="en-GB" altLang="lb-LU" sz="2215" noProof="0" dirty="0" smtClean="0">
                <a:latin typeface="+mj-lt"/>
              </a:rPr>
              <a:t> the entry of </a:t>
            </a:r>
            <a:r>
              <a:rPr lang="en-GB" altLang="lb-LU" sz="2215" noProof="0" dirty="0" smtClean="0">
                <a:solidFill>
                  <a:srgbClr val="C00000"/>
                </a:solidFill>
                <a:latin typeface="+mj-lt"/>
              </a:rPr>
              <a:t>third country nationals </a:t>
            </a:r>
            <a:r>
              <a:rPr lang="en-GB" altLang="lb-LU" sz="2215" noProof="0" dirty="0" smtClean="0">
                <a:latin typeface="+mj-lt"/>
              </a:rPr>
              <a:t>shall be subject to </a:t>
            </a:r>
            <a:r>
              <a:rPr lang="en-GB" altLang="lb-LU" sz="2215" noProof="0" dirty="0" smtClean="0">
                <a:solidFill>
                  <a:srgbClr val="C00000"/>
                </a:solidFill>
                <a:latin typeface="+mj-lt"/>
              </a:rPr>
              <a:t>thorough checks </a:t>
            </a:r>
            <a:r>
              <a:rPr lang="en-GB" altLang="lb-LU" sz="2215" noProof="0" dirty="0" smtClean="0">
                <a:latin typeface="+mj-lt"/>
              </a:rPr>
              <a:t>– document, visa, sufficient means of subsistence, SIS, VIS ... </a:t>
            </a:r>
          </a:p>
          <a:p>
            <a:pPr lvl="1"/>
            <a:endParaRPr lang="en-GB" altLang="lb-LU" noProof="0" dirty="0" smtClean="0">
              <a:latin typeface="+mj-lt"/>
            </a:endParaRPr>
          </a:p>
          <a:p>
            <a:pPr lvl="1">
              <a:buFont typeface="Wingdings" panose="05000000000000000000" pitchFamily="2" charset="2"/>
              <a:buChar char="§"/>
            </a:pPr>
            <a:endParaRPr lang="en-GB" altLang="lb-LU" i="1" noProof="0" dirty="0" smtClean="0">
              <a:latin typeface="+mj-lt"/>
            </a:endParaRPr>
          </a:p>
        </p:txBody>
      </p:sp>
      <p:sp>
        <p:nvSpPr>
          <p:cNvPr id="23557" name="TextBox 1"/>
          <p:cNvSpPr txBox="1">
            <a:spLocks noChangeArrowheads="1"/>
          </p:cNvSpPr>
          <p:nvPr/>
        </p:nvSpPr>
        <p:spPr bwMode="auto">
          <a:xfrm>
            <a:off x="6156176" y="1628800"/>
            <a:ext cx="2844881" cy="376385"/>
          </a:xfrm>
          <a:prstGeom prst="rect">
            <a:avLst/>
          </a:prstGeom>
          <a:noFill/>
          <a:ln w="38100">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000" baseline="-25000">
                <a:solidFill>
                  <a:schemeClr val="tx1"/>
                </a:solidFill>
                <a:latin typeface="Arial" panose="020B0604020202020204" pitchFamily="34" charset="0"/>
                <a:ea typeface="ＭＳ Ｐゴシック" panose="020B0600070205080204" pitchFamily="34" charset="-128"/>
              </a:defRPr>
            </a:lvl1pPr>
            <a:lvl2pPr marL="742950" indent="-285750">
              <a:defRPr sz="2000" baseline="-25000">
                <a:solidFill>
                  <a:schemeClr val="tx1"/>
                </a:solidFill>
                <a:latin typeface="Arial" panose="020B0604020202020204" pitchFamily="34" charset="0"/>
                <a:ea typeface="ＭＳ Ｐゴシック" panose="020B0600070205080204" pitchFamily="34" charset="-128"/>
              </a:defRPr>
            </a:lvl2pPr>
            <a:lvl3pPr marL="1143000" indent="-228600">
              <a:defRPr sz="2000" baseline="-25000">
                <a:solidFill>
                  <a:schemeClr val="tx1"/>
                </a:solidFill>
                <a:latin typeface="Arial" panose="020B0604020202020204" pitchFamily="34" charset="0"/>
                <a:ea typeface="ＭＳ Ｐゴシック" panose="020B0600070205080204" pitchFamily="34" charset="-128"/>
              </a:defRPr>
            </a:lvl3pPr>
            <a:lvl4pPr marL="1600200" indent="-228600">
              <a:defRPr sz="2000" baseline="-25000">
                <a:solidFill>
                  <a:schemeClr val="tx1"/>
                </a:solidFill>
                <a:latin typeface="Arial" panose="020B0604020202020204" pitchFamily="34" charset="0"/>
                <a:ea typeface="ＭＳ Ｐゴシック" panose="020B0600070205080204" pitchFamily="34" charset="-128"/>
              </a:defRPr>
            </a:lvl4pPr>
            <a:lvl5pPr marL="2057400" indent="-228600">
              <a:defRPr sz="2000" baseline="-25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baseline="-25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baseline="-25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baseline="-25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baseline="-25000">
                <a:solidFill>
                  <a:schemeClr val="tx1"/>
                </a:solidFill>
                <a:latin typeface="Arial" panose="020B0604020202020204" pitchFamily="34" charset="0"/>
                <a:ea typeface="ＭＳ Ｐゴシック" panose="020B0600070205080204" pitchFamily="34" charset="-128"/>
              </a:defRPr>
            </a:lvl9pPr>
          </a:lstStyle>
          <a:p>
            <a:r>
              <a:rPr lang="en-US" altLang="lb-LU" sz="1846" baseline="0" dirty="0" smtClean="0">
                <a:solidFill>
                  <a:schemeClr val="bg2"/>
                </a:solidFill>
              </a:rPr>
              <a:t>C-575/12 </a:t>
            </a:r>
            <a:r>
              <a:rPr lang="en-US" altLang="lb-LU" sz="1846" baseline="0" dirty="0">
                <a:solidFill>
                  <a:schemeClr val="bg2"/>
                </a:solidFill>
              </a:rPr>
              <a:t>Air </a:t>
            </a:r>
            <a:r>
              <a:rPr lang="en-US" altLang="lb-LU" sz="1846" baseline="0" dirty="0" smtClean="0">
                <a:solidFill>
                  <a:schemeClr val="bg2"/>
                </a:solidFill>
              </a:rPr>
              <a:t>Baltic</a:t>
            </a:r>
            <a:r>
              <a:rPr lang="hu-HU" altLang="lb-LU" sz="1846" baseline="0" dirty="0" smtClean="0">
                <a:solidFill>
                  <a:schemeClr val="bg2"/>
                </a:solidFill>
              </a:rPr>
              <a:t> </a:t>
            </a:r>
            <a:r>
              <a:rPr lang="hu-HU" altLang="lb-LU" sz="1846" baseline="0" dirty="0" err="1" smtClean="0">
                <a:solidFill>
                  <a:schemeClr val="bg2"/>
                </a:solidFill>
              </a:rPr>
              <a:t>case</a:t>
            </a:r>
            <a:endParaRPr lang="en-US" altLang="lb-LU" sz="1846" baseline="0" dirty="0">
              <a:solidFill>
                <a:schemeClr val="bg2"/>
              </a:solidFill>
            </a:endParaRPr>
          </a:p>
        </p:txBody>
      </p:sp>
    </p:spTree>
    <p:extLst>
      <p:ext uri="{BB962C8B-B14F-4D97-AF65-F5344CB8AC3E}">
        <p14:creationId xmlns:p14="http://schemas.microsoft.com/office/powerpoint/2010/main" val="1339500041"/>
      </p:ext>
    </p:extLst>
  </p:cSld>
  <p:clrMapOvr>
    <a:masterClrMapping/>
  </p:clrMapOvr>
  <p:transition>
    <p:pull dir="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smtClean="0">
                <a:latin typeface="+mj-lt"/>
              </a:rPr>
              <a:t>Smart borders – Entry/Exit system (EES)</a:t>
            </a:r>
            <a:endParaRPr lang="en-GB" noProof="0" dirty="0">
              <a:latin typeface="+mj-lt"/>
            </a:endParaRPr>
          </a:p>
        </p:txBody>
      </p:sp>
      <p:sp>
        <p:nvSpPr>
          <p:cNvPr id="3" name="Content Placeholder 2"/>
          <p:cNvSpPr>
            <a:spLocks noGrp="1"/>
          </p:cNvSpPr>
          <p:nvPr>
            <p:ph idx="1"/>
          </p:nvPr>
        </p:nvSpPr>
        <p:spPr/>
        <p:txBody>
          <a:bodyPr>
            <a:normAutofit fontScale="92500" lnSpcReduction="20000"/>
          </a:bodyPr>
          <a:lstStyle/>
          <a:p>
            <a:r>
              <a:rPr lang="en-GB" noProof="0" dirty="0" smtClean="0"/>
              <a:t>EES will replace  manual stamping of passports, </a:t>
            </a:r>
          </a:p>
          <a:p>
            <a:endParaRPr lang="en-GB" noProof="0" dirty="0" smtClean="0"/>
          </a:p>
          <a:p>
            <a:r>
              <a:rPr lang="en-GB" noProof="0" dirty="0" smtClean="0"/>
              <a:t>It will apply to </a:t>
            </a:r>
            <a:r>
              <a:rPr lang="en-GB" noProof="0" dirty="0" smtClean="0">
                <a:solidFill>
                  <a:srgbClr val="C00000"/>
                </a:solidFill>
              </a:rPr>
              <a:t>all non-EU citizens </a:t>
            </a:r>
            <a:r>
              <a:rPr lang="en-GB" noProof="0" dirty="0" smtClean="0"/>
              <a:t>who are </a:t>
            </a:r>
            <a:br>
              <a:rPr lang="en-GB" noProof="0" dirty="0" smtClean="0"/>
            </a:br>
            <a:r>
              <a:rPr lang="en-GB" noProof="0" dirty="0" smtClean="0"/>
              <a:t>admitted for a short stay in the Schengen area</a:t>
            </a:r>
            <a:br>
              <a:rPr lang="en-GB" noProof="0" dirty="0" smtClean="0"/>
            </a:br>
            <a:r>
              <a:rPr lang="en-GB" noProof="0" dirty="0" smtClean="0"/>
              <a:t> (maximum 90 days in any 180-day period). </a:t>
            </a:r>
          </a:p>
          <a:p>
            <a:endParaRPr lang="en-GB" noProof="0" dirty="0" smtClean="0"/>
          </a:p>
          <a:p>
            <a:r>
              <a:rPr lang="en-GB" noProof="0" dirty="0" smtClean="0"/>
              <a:t>The system will register the </a:t>
            </a:r>
            <a:r>
              <a:rPr lang="en-GB" noProof="0" dirty="0" smtClean="0">
                <a:solidFill>
                  <a:srgbClr val="C00000"/>
                </a:solidFill>
              </a:rPr>
              <a:t>name, type of travel document </a:t>
            </a:r>
            <a:r>
              <a:rPr lang="en-GB" noProof="0" dirty="0" smtClean="0"/>
              <a:t>and</a:t>
            </a:r>
            <a:r>
              <a:rPr lang="en-GB" noProof="0" dirty="0" smtClean="0">
                <a:solidFill>
                  <a:srgbClr val="C00000"/>
                </a:solidFill>
              </a:rPr>
              <a:t> biometrics </a:t>
            </a:r>
            <a:r>
              <a:rPr lang="en-GB" noProof="0" dirty="0" smtClean="0"/>
              <a:t>and </a:t>
            </a:r>
            <a:r>
              <a:rPr lang="en-GB" noProof="0" dirty="0" smtClean="0">
                <a:solidFill>
                  <a:srgbClr val="C00000"/>
                </a:solidFill>
              </a:rPr>
              <a:t>the date and place of entry and exit.</a:t>
            </a:r>
          </a:p>
          <a:p>
            <a:endParaRPr lang="en-GB" noProof="0" dirty="0" smtClean="0"/>
          </a:p>
          <a:p>
            <a:r>
              <a:rPr lang="en-GB" noProof="0" dirty="0" smtClean="0"/>
              <a:t> Goal:</a:t>
            </a:r>
          </a:p>
          <a:p>
            <a:endParaRPr lang="en-GB" noProof="0" dirty="0" smtClean="0"/>
          </a:p>
          <a:p>
            <a:pPr marL="342900" indent="-342900">
              <a:buFont typeface="Arial" panose="020B0604020202020204" pitchFamily="34" charset="0"/>
              <a:buChar char="•"/>
            </a:pPr>
            <a:r>
              <a:rPr lang="en-GB" noProof="0" dirty="0" smtClean="0">
                <a:solidFill>
                  <a:srgbClr val="C00000"/>
                </a:solidFill>
              </a:rPr>
              <a:t>Enhance</a:t>
            </a:r>
            <a:r>
              <a:rPr lang="en-GB" noProof="0" dirty="0" smtClean="0"/>
              <a:t> border crossing of </a:t>
            </a:r>
            <a:r>
              <a:rPr lang="en-GB" noProof="0" dirty="0" smtClean="0">
                <a:solidFill>
                  <a:srgbClr val="C00000"/>
                </a:solidFill>
              </a:rPr>
              <a:t>bona fide </a:t>
            </a:r>
            <a:r>
              <a:rPr lang="en-GB" noProof="0" dirty="0" smtClean="0"/>
              <a:t>travellers,</a:t>
            </a:r>
          </a:p>
          <a:p>
            <a:pPr marL="342900" indent="-342900">
              <a:buFont typeface="Arial" panose="020B0604020202020204" pitchFamily="34" charset="0"/>
              <a:buChar char="•"/>
            </a:pPr>
            <a:r>
              <a:rPr lang="en-GB" noProof="0" dirty="0" smtClean="0">
                <a:solidFill>
                  <a:srgbClr val="C00000"/>
                </a:solidFill>
              </a:rPr>
              <a:t>Detect over-stayers </a:t>
            </a:r>
            <a:r>
              <a:rPr lang="en-GB" noProof="0" dirty="0" smtClean="0"/>
              <a:t>and identify </a:t>
            </a:r>
            <a:r>
              <a:rPr lang="en-GB" noProof="0" dirty="0" smtClean="0">
                <a:solidFill>
                  <a:srgbClr val="C00000"/>
                </a:solidFill>
              </a:rPr>
              <a:t>undocumented persons</a:t>
            </a:r>
          </a:p>
          <a:p>
            <a:pPr marL="342900" indent="-342900">
              <a:buFont typeface="Arial" panose="020B0604020202020204" pitchFamily="34" charset="0"/>
              <a:buChar char="•"/>
            </a:pPr>
            <a:r>
              <a:rPr lang="en-GB" noProof="0" dirty="0" smtClean="0"/>
              <a:t>Reinforce </a:t>
            </a:r>
            <a:r>
              <a:rPr lang="en-GB" noProof="0" dirty="0" smtClean="0">
                <a:solidFill>
                  <a:srgbClr val="C00000"/>
                </a:solidFill>
              </a:rPr>
              <a:t>internal security </a:t>
            </a:r>
            <a:r>
              <a:rPr lang="en-GB" noProof="0" dirty="0" smtClean="0"/>
              <a:t>and the fight against terrorism and serious crime, by providing access to the data, for designated authorities  and Europol to a record of </a:t>
            </a:r>
            <a:r>
              <a:rPr lang="en-GB" noProof="0" dirty="0" smtClean="0">
                <a:solidFill>
                  <a:srgbClr val="C00000"/>
                </a:solidFill>
              </a:rPr>
              <a:t>travel histories of third country nationals </a:t>
            </a:r>
            <a:r>
              <a:rPr lang="en-GB" noProof="0" dirty="0" smtClean="0"/>
              <a:t>including  crime suspects</a:t>
            </a:r>
            <a:endParaRPr lang="en-GB" noProof="0" dirty="0"/>
          </a:p>
        </p:txBody>
      </p:sp>
      <p:sp>
        <p:nvSpPr>
          <p:cNvPr id="4" name="TextBox 3"/>
          <p:cNvSpPr txBox="1"/>
          <p:nvPr/>
        </p:nvSpPr>
        <p:spPr>
          <a:xfrm rot="20708071">
            <a:off x="6461274" y="844523"/>
            <a:ext cx="2169364" cy="1569660"/>
          </a:xfrm>
          <a:prstGeom prst="rect">
            <a:avLst/>
          </a:prstGeom>
          <a:solidFill>
            <a:schemeClr val="bg1">
              <a:lumMod val="85000"/>
            </a:schemeClr>
          </a:solidFill>
        </p:spPr>
        <p:txBody>
          <a:bodyPr wrap="square" rtlCol="0">
            <a:spAutoFit/>
          </a:bodyPr>
          <a:lstStyle/>
          <a:p>
            <a:pPr algn="ctr"/>
            <a:r>
              <a:rPr lang="hu-HU" sz="2400" dirty="0" err="1" smtClean="0">
                <a:solidFill>
                  <a:schemeClr val="tx1"/>
                </a:solidFill>
                <a:latin typeface="Calibri" panose="020F0502020204030204" pitchFamily="34" charset="0"/>
                <a:cs typeface="Calibri" panose="020F0502020204030204" pitchFamily="34" charset="0"/>
              </a:rPr>
              <a:t>What</a:t>
            </a:r>
            <a:r>
              <a:rPr lang="hu-HU" sz="2400" dirty="0" smtClean="0">
                <a:solidFill>
                  <a:schemeClr val="tx1"/>
                </a:solidFill>
                <a:latin typeface="Calibri" panose="020F0502020204030204" pitchFamily="34" charset="0"/>
                <a:cs typeface="Calibri" panose="020F0502020204030204" pitchFamily="34" charset="0"/>
              </a:rPr>
              <a:t> </a:t>
            </a:r>
            <a:r>
              <a:rPr lang="hu-HU" sz="2400" dirty="0" err="1" smtClean="0">
                <a:solidFill>
                  <a:schemeClr val="tx1"/>
                </a:solidFill>
                <a:latin typeface="Calibri" panose="020F0502020204030204" pitchFamily="34" charset="0"/>
                <a:cs typeface="Calibri" panose="020F0502020204030204" pitchFamily="34" charset="0"/>
              </a:rPr>
              <a:t>about</a:t>
            </a:r>
            <a:r>
              <a:rPr lang="hu-HU" sz="2400" dirty="0" smtClean="0">
                <a:solidFill>
                  <a:schemeClr val="tx1"/>
                </a:solidFill>
                <a:latin typeface="Calibri" panose="020F0502020204030204" pitchFamily="34" charset="0"/>
                <a:cs typeface="Calibri" panose="020F0502020204030204" pitchFamily="34" charset="0"/>
              </a:rPr>
              <a:t> </a:t>
            </a:r>
            <a:r>
              <a:rPr lang="hu-HU" sz="2400" dirty="0" err="1" smtClean="0">
                <a:solidFill>
                  <a:schemeClr val="tx1"/>
                </a:solidFill>
                <a:latin typeface="Calibri" panose="020F0502020204030204" pitchFamily="34" charset="0"/>
                <a:cs typeface="Calibri" panose="020F0502020204030204" pitchFamily="34" charset="0"/>
              </a:rPr>
              <a:t>returning</a:t>
            </a:r>
            <a:r>
              <a:rPr lang="hu-HU" sz="2400" dirty="0" smtClean="0">
                <a:solidFill>
                  <a:schemeClr val="tx1"/>
                </a:solidFill>
                <a:latin typeface="Calibri" panose="020F0502020204030204" pitchFamily="34" charset="0"/>
                <a:cs typeface="Calibri" panose="020F0502020204030204" pitchFamily="34" charset="0"/>
              </a:rPr>
              <a:t> EU </a:t>
            </a:r>
            <a:r>
              <a:rPr lang="hu-HU" sz="2400" dirty="0" err="1" smtClean="0">
                <a:solidFill>
                  <a:schemeClr val="tx1"/>
                </a:solidFill>
                <a:latin typeface="Calibri" panose="020F0502020204030204" pitchFamily="34" charset="0"/>
                <a:cs typeface="Calibri" panose="020F0502020204030204" pitchFamily="34" charset="0"/>
              </a:rPr>
              <a:t>national</a:t>
            </a:r>
            <a:r>
              <a:rPr lang="hu-HU" sz="2400" dirty="0" smtClean="0">
                <a:solidFill>
                  <a:schemeClr val="tx1"/>
                </a:solidFill>
                <a:latin typeface="Calibri" panose="020F0502020204030204" pitchFamily="34" charset="0"/>
                <a:cs typeface="Calibri" panose="020F0502020204030204" pitchFamily="34" charset="0"/>
              </a:rPr>
              <a:t> </a:t>
            </a:r>
            <a:r>
              <a:rPr lang="hu-HU" sz="2400" dirty="0" err="1" smtClean="0">
                <a:solidFill>
                  <a:schemeClr val="tx1"/>
                </a:solidFill>
                <a:latin typeface="Calibri" panose="020F0502020204030204" pitchFamily="34" charset="0"/>
                <a:cs typeface="Calibri" panose="020F0502020204030204" pitchFamily="34" charset="0"/>
              </a:rPr>
              <a:t>terrorists</a:t>
            </a:r>
            <a:r>
              <a:rPr lang="hu-HU" sz="2400" dirty="0" smtClean="0">
                <a:solidFill>
                  <a:schemeClr val="tx1"/>
                </a:solidFill>
                <a:latin typeface="Calibri" panose="020F0502020204030204" pitchFamily="34" charset="0"/>
                <a:cs typeface="Calibri" panose="020F0502020204030204" pitchFamily="34" charset="0"/>
              </a:rPr>
              <a:t>?</a:t>
            </a:r>
            <a:endParaRPr lang="hu-HU" sz="24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46694238"/>
      </p:ext>
    </p:extLst>
  </p:cSld>
  <p:clrMapOvr>
    <a:masterClrMapping/>
  </p:clrMapOvr>
  <p:transition>
    <p:pull dir="rd"/>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149469" y="590551"/>
            <a:ext cx="8686800" cy="553915"/>
          </a:xfrm>
        </p:spPr>
        <p:txBody>
          <a:bodyPr/>
          <a:lstStyle/>
          <a:p>
            <a:r>
              <a:rPr lang="en-GB" altLang="lb-LU" noProof="0" dirty="0" smtClean="0">
                <a:latin typeface="+mj-lt"/>
              </a:rPr>
              <a:t>Internal borders: abolition of border control </a:t>
            </a:r>
          </a:p>
        </p:txBody>
      </p:sp>
      <p:sp>
        <p:nvSpPr>
          <p:cNvPr id="24579" name="Content Placeholder 2"/>
          <p:cNvSpPr>
            <a:spLocks noGrp="1"/>
          </p:cNvSpPr>
          <p:nvPr>
            <p:ph idx="1"/>
          </p:nvPr>
        </p:nvSpPr>
        <p:spPr>
          <a:xfrm>
            <a:off x="0" y="1380392"/>
            <a:ext cx="9144000" cy="5072944"/>
          </a:xfrm>
        </p:spPr>
        <p:txBody>
          <a:bodyPr>
            <a:normAutofit lnSpcReduction="10000"/>
          </a:bodyPr>
          <a:lstStyle/>
          <a:p>
            <a:r>
              <a:rPr lang="en-GB" altLang="lb-LU" sz="2800" noProof="0" dirty="0" smtClean="0">
                <a:latin typeface="+mj-lt"/>
              </a:rPr>
              <a:t>Schengen Borders Code </a:t>
            </a:r>
          </a:p>
          <a:p>
            <a:pPr lvl="1"/>
            <a:r>
              <a:rPr lang="en-GB" altLang="lb-LU" sz="2400" noProof="0" dirty="0" smtClean="0">
                <a:latin typeface="+mj-lt"/>
              </a:rPr>
              <a:t>Internal borders </a:t>
            </a:r>
            <a:r>
              <a:rPr lang="en-GB" altLang="lb-LU" sz="2400" noProof="0" dirty="0" smtClean="0">
                <a:solidFill>
                  <a:srgbClr val="C00000"/>
                </a:solidFill>
                <a:latin typeface="+mj-lt"/>
              </a:rPr>
              <a:t>may be crossed at any point without a border check </a:t>
            </a:r>
            <a:r>
              <a:rPr lang="en-GB" altLang="lb-LU" sz="2400" noProof="0" dirty="0" smtClean="0">
                <a:latin typeface="+mj-lt"/>
              </a:rPr>
              <a:t>on persons, </a:t>
            </a:r>
            <a:r>
              <a:rPr lang="en-GB" altLang="lb-LU" sz="2400" noProof="0" dirty="0" smtClean="0">
                <a:solidFill>
                  <a:srgbClr val="C00000"/>
                </a:solidFill>
                <a:latin typeface="+mj-lt"/>
              </a:rPr>
              <a:t>irrespective of their nationality</a:t>
            </a:r>
            <a:r>
              <a:rPr lang="en-GB" altLang="lb-LU" sz="2400" noProof="0" dirty="0" smtClean="0">
                <a:latin typeface="+mj-lt"/>
              </a:rPr>
              <a:t>, being carried out </a:t>
            </a:r>
          </a:p>
          <a:p>
            <a:r>
              <a:rPr lang="en-GB" altLang="lb-LU" sz="2800" noProof="0" dirty="0" smtClean="0">
                <a:latin typeface="+mj-lt"/>
              </a:rPr>
              <a:t>Checks within the territory </a:t>
            </a:r>
          </a:p>
          <a:p>
            <a:pPr lvl="1"/>
            <a:r>
              <a:rPr lang="en-GB" altLang="lb-LU" noProof="0" dirty="0" smtClean="0">
                <a:latin typeface="+mj-lt"/>
              </a:rPr>
              <a:t>(i) do not have border control as an objective, </a:t>
            </a:r>
          </a:p>
          <a:p>
            <a:pPr lvl="1"/>
            <a:r>
              <a:rPr lang="en-GB" altLang="lb-LU" noProof="0" dirty="0" smtClean="0">
                <a:latin typeface="+mj-lt"/>
              </a:rPr>
              <a:t>(ii) are based on general police information and experience regarding possible threats to public security and aim, in particular, to combat cross-border crime, </a:t>
            </a:r>
          </a:p>
          <a:p>
            <a:pPr lvl="1"/>
            <a:r>
              <a:rPr lang="en-GB" altLang="lb-LU" noProof="0" dirty="0" smtClean="0">
                <a:latin typeface="+mj-lt"/>
              </a:rPr>
              <a:t>(iii) are devised and executed in a manner clearly distinct from systematic checks on persons at the external borders</a:t>
            </a:r>
          </a:p>
          <a:p>
            <a:pPr lvl="1"/>
            <a:r>
              <a:rPr lang="en-GB" altLang="lb-LU" noProof="0" dirty="0" smtClean="0">
                <a:latin typeface="+mj-lt"/>
              </a:rPr>
              <a:t>(iv) are carried out on the basis of spot-checks, </a:t>
            </a:r>
          </a:p>
          <a:p>
            <a:r>
              <a:rPr lang="en-GB" altLang="lb-LU" sz="2800" noProof="0" dirty="0" smtClean="0">
                <a:latin typeface="+mj-lt"/>
              </a:rPr>
              <a:t>Removal of obstacles to traffic at road crossing-points at internal borders </a:t>
            </a:r>
            <a:endParaRPr lang="en-GB" altLang="lb-LU" sz="2800" b="0" noProof="0" dirty="0" smtClean="0">
              <a:latin typeface="+mj-lt"/>
            </a:endParaRPr>
          </a:p>
          <a:p>
            <a:endParaRPr lang="en-GB" altLang="lb-LU" sz="831" noProof="0" dirty="0" smtClean="0">
              <a:latin typeface="+mj-lt"/>
            </a:endParaRPr>
          </a:p>
          <a:p>
            <a:endParaRPr lang="en-GB" altLang="lb-LU" sz="831" noProof="0" dirty="0">
              <a:latin typeface="+mj-lt"/>
            </a:endParaRPr>
          </a:p>
        </p:txBody>
      </p:sp>
      <p:sp>
        <p:nvSpPr>
          <p:cNvPr id="24580" name="TextBox 1"/>
          <p:cNvSpPr txBox="1">
            <a:spLocks noChangeArrowheads="1"/>
          </p:cNvSpPr>
          <p:nvPr/>
        </p:nvSpPr>
        <p:spPr bwMode="auto">
          <a:xfrm>
            <a:off x="6167804" y="2628901"/>
            <a:ext cx="2282228" cy="660437"/>
          </a:xfrm>
          <a:prstGeom prst="rect">
            <a:avLst/>
          </a:prstGeom>
          <a:noFill/>
          <a:ln w="38100">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000" baseline="-25000">
                <a:solidFill>
                  <a:schemeClr val="tx1"/>
                </a:solidFill>
                <a:latin typeface="Arial" panose="020B0604020202020204" pitchFamily="34" charset="0"/>
                <a:ea typeface="ＭＳ Ｐゴシック" panose="020B0600070205080204" pitchFamily="34" charset="-128"/>
              </a:defRPr>
            </a:lvl1pPr>
            <a:lvl2pPr marL="742950" indent="-285750">
              <a:defRPr sz="2000" baseline="-25000">
                <a:solidFill>
                  <a:schemeClr val="tx1"/>
                </a:solidFill>
                <a:latin typeface="Arial" panose="020B0604020202020204" pitchFamily="34" charset="0"/>
                <a:ea typeface="ＭＳ Ｐゴシック" panose="020B0600070205080204" pitchFamily="34" charset="-128"/>
              </a:defRPr>
            </a:lvl2pPr>
            <a:lvl3pPr marL="1143000" indent="-228600">
              <a:defRPr sz="2000" baseline="-25000">
                <a:solidFill>
                  <a:schemeClr val="tx1"/>
                </a:solidFill>
                <a:latin typeface="Arial" panose="020B0604020202020204" pitchFamily="34" charset="0"/>
                <a:ea typeface="ＭＳ Ｐゴシック" panose="020B0600070205080204" pitchFamily="34" charset="-128"/>
              </a:defRPr>
            </a:lvl3pPr>
            <a:lvl4pPr marL="1600200" indent="-228600">
              <a:defRPr sz="2000" baseline="-25000">
                <a:solidFill>
                  <a:schemeClr val="tx1"/>
                </a:solidFill>
                <a:latin typeface="Arial" panose="020B0604020202020204" pitchFamily="34" charset="0"/>
                <a:ea typeface="ＭＳ Ｐゴシック" panose="020B0600070205080204" pitchFamily="34" charset="-128"/>
              </a:defRPr>
            </a:lvl4pPr>
            <a:lvl5pPr marL="2057400" indent="-228600">
              <a:defRPr sz="2000" baseline="-25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baseline="-25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baseline="-25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baseline="-25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baseline="-25000">
                <a:solidFill>
                  <a:schemeClr val="tx1"/>
                </a:solidFill>
                <a:latin typeface="Arial" panose="020B0604020202020204" pitchFamily="34" charset="0"/>
                <a:ea typeface="ＭＳ Ｐゴシック" panose="020B0600070205080204" pitchFamily="34" charset="-128"/>
              </a:defRPr>
            </a:lvl9pPr>
          </a:lstStyle>
          <a:p>
            <a:r>
              <a:rPr lang="en-US" altLang="lb-LU" sz="1846" baseline="0" dirty="0">
                <a:solidFill>
                  <a:schemeClr val="bg2"/>
                </a:solidFill>
              </a:rPr>
              <a:t>C-188/10 </a:t>
            </a:r>
            <a:r>
              <a:rPr lang="en-US" altLang="lb-LU" sz="1846" baseline="0" dirty="0" err="1">
                <a:solidFill>
                  <a:schemeClr val="bg2"/>
                </a:solidFill>
              </a:rPr>
              <a:t>Melki</a:t>
            </a:r>
            <a:endParaRPr lang="en-US" altLang="lb-LU" sz="1846" baseline="0" dirty="0">
              <a:solidFill>
                <a:schemeClr val="bg2"/>
              </a:solidFill>
            </a:endParaRPr>
          </a:p>
          <a:p>
            <a:r>
              <a:rPr lang="en-US" altLang="lb-LU" sz="1846" baseline="0" dirty="0">
                <a:solidFill>
                  <a:schemeClr val="bg2"/>
                </a:solidFill>
              </a:rPr>
              <a:t>C-278/12 PPU </a:t>
            </a:r>
            <a:r>
              <a:rPr lang="en-US" altLang="lb-LU" sz="1846" baseline="0" dirty="0" err="1">
                <a:solidFill>
                  <a:schemeClr val="bg2"/>
                </a:solidFill>
              </a:rPr>
              <a:t>Adil</a:t>
            </a:r>
            <a:r>
              <a:rPr lang="en-US" altLang="lb-LU" sz="1846" baseline="0" dirty="0">
                <a:solidFill>
                  <a:schemeClr val="bg2"/>
                </a:solidFill>
              </a:rPr>
              <a:t> </a:t>
            </a:r>
            <a:endParaRPr lang="lb-LU" altLang="lb-LU" sz="1846" baseline="0" dirty="0">
              <a:solidFill>
                <a:schemeClr val="bg2"/>
              </a:solidFill>
            </a:endParaRPr>
          </a:p>
        </p:txBody>
      </p:sp>
    </p:spTree>
    <p:extLst>
      <p:ext uri="{BB962C8B-B14F-4D97-AF65-F5344CB8AC3E}">
        <p14:creationId xmlns:p14="http://schemas.microsoft.com/office/powerpoint/2010/main" val="3577284409"/>
      </p:ext>
    </p:extLst>
  </p:cSld>
  <p:clrMapOvr>
    <a:masterClrMapping/>
  </p:clrMapOvr>
  <p:transition>
    <p:pull dir="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en-GB" noProof="0" dirty="0" smtClean="0"/>
              <a:t>Internal border – restoration of control</a:t>
            </a:r>
            <a:endParaRPr lang="en-GB" noProof="0" dirty="0"/>
          </a:p>
        </p:txBody>
      </p:sp>
      <p:sp>
        <p:nvSpPr>
          <p:cNvPr id="3" name="Tartalom helye 2"/>
          <p:cNvSpPr>
            <a:spLocks noGrp="1"/>
          </p:cNvSpPr>
          <p:nvPr>
            <p:ph idx="1"/>
          </p:nvPr>
        </p:nvSpPr>
        <p:spPr/>
        <p:txBody>
          <a:bodyPr/>
          <a:lstStyle/>
          <a:p>
            <a:r>
              <a:rPr lang="en-GB" noProof="0" dirty="0" smtClean="0"/>
              <a:t>Article 25. „Normal case”</a:t>
            </a:r>
          </a:p>
          <a:p>
            <a:r>
              <a:rPr lang="en-GB" noProof="0" dirty="0" smtClean="0">
                <a:solidFill>
                  <a:srgbClr val="C00000"/>
                </a:solidFill>
              </a:rPr>
              <a:t>For 30 days</a:t>
            </a:r>
            <a:r>
              <a:rPr lang="en-GB" noProof="0" dirty="0" smtClean="0"/>
              <a:t>  or for the foreseeable duration , exceptionally   if „</a:t>
            </a:r>
            <a:r>
              <a:rPr lang="en-GB" noProof="0" dirty="0" smtClean="0">
                <a:solidFill>
                  <a:srgbClr val="C00000"/>
                </a:solidFill>
              </a:rPr>
              <a:t>there is a serious threat to public policy or internal security”</a:t>
            </a:r>
            <a:r>
              <a:rPr lang="en-GB" noProof="0" dirty="0" smtClean="0"/>
              <a:t>.</a:t>
            </a:r>
          </a:p>
          <a:p>
            <a:r>
              <a:rPr lang="en-GB" noProof="0" dirty="0" smtClean="0"/>
              <a:t> Can be extended by 30 days – </a:t>
            </a:r>
            <a:r>
              <a:rPr lang="en-GB" noProof="0" dirty="0" smtClean="0">
                <a:solidFill>
                  <a:srgbClr val="C00000"/>
                </a:solidFill>
              </a:rPr>
              <a:t>max  6months</a:t>
            </a:r>
            <a:r>
              <a:rPr lang="en-GB" noProof="0" dirty="0" smtClean="0"/>
              <a:t> </a:t>
            </a:r>
          </a:p>
          <a:p>
            <a:pPr algn="ctr"/>
            <a:r>
              <a:rPr lang="en-GB" noProof="0" dirty="0" smtClean="0"/>
              <a:t>Procedure (§§ 26 – 27)</a:t>
            </a:r>
          </a:p>
          <a:p>
            <a:r>
              <a:rPr lang="en-GB" noProof="0" dirty="0" smtClean="0">
                <a:solidFill>
                  <a:srgbClr val="C00000"/>
                </a:solidFill>
              </a:rPr>
              <a:t>Commission</a:t>
            </a:r>
            <a:r>
              <a:rPr lang="en-GB" noProof="0" dirty="0" smtClean="0"/>
              <a:t> must be </a:t>
            </a:r>
            <a:r>
              <a:rPr lang="en-GB" noProof="0" dirty="0" smtClean="0">
                <a:solidFill>
                  <a:srgbClr val="C00000"/>
                </a:solidFill>
              </a:rPr>
              <a:t>informed 4 weeks earlier </a:t>
            </a:r>
          </a:p>
          <a:p>
            <a:r>
              <a:rPr lang="en-GB" noProof="0" dirty="0" smtClean="0">
                <a:solidFill>
                  <a:srgbClr val="C00000"/>
                </a:solidFill>
              </a:rPr>
              <a:t>MS</a:t>
            </a:r>
            <a:r>
              <a:rPr lang="en-GB" noProof="0" dirty="0" smtClean="0"/>
              <a:t> must assess whether the threat justifies interference with free movement and would be reduced by reintroduction of control</a:t>
            </a:r>
          </a:p>
          <a:p>
            <a:r>
              <a:rPr lang="en-GB" noProof="0" dirty="0" smtClean="0">
                <a:solidFill>
                  <a:srgbClr val="C00000"/>
                </a:solidFill>
              </a:rPr>
              <a:t>Commission forms an opinion </a:t>
            </a:r>
            <a:r>
              <a:rPr lang="en-GB" noProof="0" dirty="0" smtClean="0"/>
              <a:t>on necessity. Other MS may also express views. </a:t>
            </a:r>
            <a:r>
              <a:rPr lang="en-GB" noProof="0" dirty="0" smtClean="0">
                <a:solidFill>
                  <a:srgbClr val="C00000"/>
                </a:solidFill>
              </a:rPr>
              <a:t>If dispute: consultations </a:t>
            </a:r>
            <a:r>
              <a:rPr lang="en-GB" noProof="0" dirty="0" smtClean="0"/>
              <a:t>at least 10 days before reintroduction</a:t>
            </a:r>
            <a:endParaRPr lang="en-GB" noProof="0" dirty="0"/>
          </a:p>
        </p:txBody>
      </p:sp>
    </p:spTree>
    <p:extLst>
      <p:ext uri="{BB962C8B-B14F-4D97-AF65-F5344CB8AC3E}">
        <p14:creationId xmlns:p14="http://schemas.microsoft.com/office/powerpoint/2010/main" val="1629130763"/>
      </p:ext>
    </p:extLst>
  </p:cSld>
  <p:clrMapOvr>
    <a:masterClrMapping/>
  </p:clrMapOvr>
  <p:transition>
    <p:pull dir="rd"/>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en-GB" noProof="0" dirty="0" smtClean="0"/>
              <a:t>Internal border – restoration of control</a:t>
            </a:r>
            <a:endParaRPr lang="en-GB" noProof="0" dirty="0"/>
          </a:p>
        </p:txBody>
      </p:sp>
      <p:sp>
        <p:nvSpPr>
          <p:cNvPr id="3" name="Tartalom helye 2"/>
          <p:cNvSpPr>
            <a:spLocks noGrp="1"/>
          </p:cNvSpPr>
          <p:nvPr>
            <p:ph idx="1"/>
          </p:nvPr>
        </p:nvSpPr>
        <p:spPr/>
        <p:txBody>
          <a:bodyPr/>
          <a:lstStyle/>
          <a:p>
            <a:r>
              <a:rPr lang="en-GB" noProof="0" dirty="0" smtClean="0">
                <a:solidFill>
                  <a:srgbClr val="C00000"/>
                </a:solidFill>
              </a:rPr>
              <a:t>Immediate restoration </a:t>
            </a:r>
            <a:r>
              <a:rPr lang="en-GB" noProof="0" dirty="0" smtClean="0"/>
              <a:t> (without  early announcement) of border controls  - Article 28 :</a:t>
            </a:r>
          </a:p>
          <a:p>
            <a:endParaRPr lang="en-GB" noProof="0" dirty="0" smtClean="0"/>
          </a:p>
          <a:p>
            <a:r>
              <a:rPr lang="en-GB" noProof="0" dirty="0" smtClean="0"/>
              <a:t>„Where a </a:t>
            </a:r>
            <a:r>
              <a:rPr lang="en-GB" noProof="0" dirty="0" smtClean="0">
                <a:solidFill>
                  <a:srgbClr val="C00000"/>
                </a:solidFill>
              </a:rPr>
              <a:t>serious threat to public policy or internal security </a:t>
            </a:r>
            <a:r>
              <a:rPr lang="en-GB" noProof="0" dirty="0" smtClean="0"/>
              <a:t>in a Member State </a:t>
            </a:r>
            <a:r>
              <a:rPr lang="en-GB" noProof="0" dirty="0" smtClean="0">
                <a:solidFill>
                  <a:srgbClr val="C00000"/>
                </a:solidFill>
              </a:rPr>
              <a:t>requires immediate action </a:t>
            </a:r>
            <a:r>
              <a:rPr lang="en-GB" noProof="0" dirty="0" smtClean="0"/>
              <a:t>to be taken, the Member State concerned may, on an </a:t>
            </a:r>
            <a:r>
              <a:rPr lang="en-GB" noProof="0" dirty="0" smtClean="0">
                <a:solidFill>
                  <a:srgbClr val="C00000"/>
                </a:solidFill>
              </a:rPr>
              <a:t>exceptional basis</a:t>
            </a:r>
            <a:r>
              <a:rPr lang="en-GB" noProof="0" dirty="0" smtClean="0"/>
              <a:t>, </a:t>
            </a:r>
            <a:r>
              <a:rPr lang="en-GB" noProof="0" dirty="0" smtClean="0">
                <a:solidFill>
                  <a:srgbClr val="C00000"/>
                </a:solidFill>
              </a:rPr>
              <a:t>immediately reintroduce </a:t>
            </a:r>
            <a:r>
              <a:rPr lang="en-GB" noProof="0" dirty="0" smtClean="0"/>
              <a:t>border control at internal borders, for a limited period of up to ten days ” (May be extended by 20 days, several times) </a:t>
            </a:r>
            <a:r>
              <a:rPr lang="en-GB" noProof="0" dirty="0" smtClean="0">
                <a:solidFill>
                  <a:srgbClr val="A50021"/>
                </a:solidFill>
              </a:rPr>
              <a:t>Max: two months</a:t>
            </a:r>
            <a:r>
              <a:rPr lang="en-GB" noProof="0" dirty="0" smtClean="0">
                <a:solidFill>
                  <a:schemeClr val="tx1"/>
                </a:solidFill>
              </a:rPr>
              <a:t>)</a:t>
            </a:r>
            <a:endParaRPr lang="en-GB" noProof="0" dirty="0">
              <a:solidFill>
                <a:srgbClr val="A50021"/>
              </a:solidFill>
            </a:endParaRPr>
          </a:p>
        </p:txBody>
      </p:sp>
    </p:spTree>
    <p:extLst>
      <p:ext uri="{BB962C8B-B14F-4D97-AF65-F5344CB8AC3E}">
        <p14:creationId xmlns:p14="http://schemas.microsoft.com/office/powerpoint/2010/main" val="998469512"/>
      </p:ext>
    </p:extLst>
  </p:cSld>
  <p:clrMapOvr>
    <a:masterClrMapping/>
  </p:clrMapOvr>
  <p:transition>
    <p:pull dir="r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ChangeArrowheads="1"/>
          </p:cNvSpPr>
          <p:nvPr>
            <p:ph type="title"/>
          </p:nvPr>
        </p:nvSpPr>
        <p:spPr>
          <a:xfrm>
            <a:off x="468313" y="0"/>
            <a:ext cx="7920037" cy="785813"/>
          </a:xfrm>
        </p:spPr>
        <p:txBody>
          <a:bodyPr/>
          <a:lstStyle/>
          <a:p>
            <a:pPr>
              <a:defRPr/>
            </a:pPr>
            <a:r>
              <a:rPr lang="en-GB" sz="2000" b="1" noProof="0" dirty="0" smtClean="0">
                <a:solidFill>
                  <a:srgbClr val="7B2935"/>
                </a:solidFill>
              </a:rPr>
              <a:t>THE AREA OF FREEDOM, SECURITY AND JUSTICE </a:t>
            </a:r>
            <a:br>
              <a:rPr lang="en-GB" sz="2000" b="1" noProof="0" dirty="0" smtClean="0">
                <a:solidFill>
                  <a:srgbClr val="7B2935"/>
                </a:solidFill>
              </a:rPr>
            </a:br>
            <a:r>
              <a:rPr lang="en-GB" sz="2000" b="1" noProof="0" dirty="0" smtClean="0">
                <a:solidFill>
                  <a:srgbClr val="7B2935"/>
                </a:solidFill>
              </a:rPr>
              <a:t>THE METAMORPHOSIS OF CONCEPTS</a:t>
            </a:r>
            <a:endParaRPr lang="en-GB" sz="2000" b="1" noProof="0" dirty="0">
              <a:solidFill>
                <a:srgbClr val="7B2935"/>
              </a:solidFill>
            </a:endParaRPr>
          </a:p>
        </p:txBody>
      </p:sp>
      <p:sp>
        <p:nvSpPr>
          <p:cNvPr id="277507" name="Rectangle 3"/>
          <p:cNvSpPr>
            <a:spLocks noGrp="1" noChangeArrowheads="1"/>
          </p:cNvSpPr>
          <p:nvPr>
            <p:ph type="body" idx="1"/>
          </p:nvPr>
        </p:nvSpPr>
        <p:spPr>
          <a:xfrm>
            <a:off x="179513" y="857250"/>
            <a:ext cx="8784976" cy="5668094"/>
          </a:xfrm>
        </p:spPr>
        <p:txBody>
          <a:bodyPr>
            <a:normAutofit/>
          </a:bodyPr>
          <a:lstStyle/>
          <a:p>
            <a:pPr>
              <a:lnSpc>
                <a:spcPct val="80000"/>
              </a:lnSpc>
              <a:defRPr/>
            </a:pPr>
            <a:r>
              <a:rPr lang="en-GB" sz="1800" noProof="0" dirty="0" smtClean="0">
                <a:solidFill>
                  <a:srgbClr val="C00000"/>
                </a:solidFill>
              </a:rPr>
              <a:t>1958 - 1993 </a:t>
            </a:r>
            <a:r>
              <a:rPr lang="en-GB" sz="1800" noProof="0" dirty="0" smtClean="0"/>
              <a:t>= Up to Maastricht</a:t>
            </a:r>
            <a:r>
              <a:rPr lang="en-GB" sz="1800" noProof="0" dirty="0" smtClean="0">
                <a:solidFill>
                  <a:srgbClr val="C00000"/>
                </a:solidFill>
              </a:rPr>
              <a:t>: intergovernmental </a:t>
            </a:r>
            <a:r>
              <a:rPr lang="en-GB" sz="1800" noProof="0" dirty="0" smtClean="0"/>
              <a:t>cooperation </a:t>
            </a:r>
          </a:p>
          <a:p>
            <a:pPr>
              <a:lnSpc>
                <a:spcPct val="80000"/>
              </a:lnSpc>
              <a:defRPr/>
            </a:pPr>
            <a:endParaRPr lang="en-GB" sz="1800" noProof="0" dirty="0" smtClean="0"/>
          </a:p>
          <a:p>
            <a:pPr lvl="1">
              <a:lnSpc>
                <a:spcPct val="80000"/>
              </a:lnSpc>
              <a:defRPr/>
            </a:pPr>
            <a:r>
              <a:rPr lang="en-GB" sz="1800" noProof="0" dirty="0" smtClean="0"/>
              <a:t>Schengen Agreement (1985) and Convention implementing the Sch. A. (1990)</a:t>
            </a:r>
          </a:p>
          <a:p>
            <a:pPr lvl="1">
              <a:lnSpc>
                <a:spcPct val="80000"/>
              </a:lnSpc>
              <a:defRPr/>
            </a:pPr>
            <a:r>
              <a:rPr lang="en-GB" sz="1800" noProof="0" dirty="0" smtClean="0"/>
              <a:t>The Dublin Convention on determining the state responsible for the asylum procedure (1990)</a:t>
            </a:r>
          </a:p>
          <a:p>
            <a:pPr>
              <a:lnSpc>
                <a:spcPct val="80000"/>
              </a:lnSpc>
              <a:defRPr/>
            </a:pPr>
            <a:endParaRPr lang="en-GB" sz="1800" noProof="0" dirty="0" smtClean="0"/>
          </a:p>
          <a:p>
            <a:pPr>
              <a:lnSpc>
                <a:spcPct val="80000"/>
              </a:lnSpc>
              <a:defRPr/>
            </a:pPr>
            <a:r>
              <a:rPr lang="en-GB" sz="1800" noProof="0" dirty="0" smtClean="0">
                <a:solidFill>
                  <a:srgbClr val="C00000"/>
                </a:solidFill>
              </a:rPr>
              <a:t>1993 – 1999 </a:t>
            </a:r>
            <a:r>
              <a:rPr lang="en-GB" sz="1800" noProof="0" dirty="0" smtClean="0"/>
              <a:t>= Between Maastricht (1 November 1993) and Amsterdam  (1 May 1999) = </a:t>
            </a:r>
            <a:r>
              <a:rPr lang="en-GB" sz="1800" noProof="0" dirty="0" smtClean="0">
                <a:solidFill>
                  <a:srgbClr val="C00000"/>
                </a:solidFill>
              </a:rPr>
              <a:t>Justice and home affairs </a:t>
            </a:r>
            <a:r>
              <a:rPr lang="en-GB" sz="1800" noProof="0" dirty="0" smtClean="0"/>
              <a:t>=   </a:t>
            </a:r>
            <a:r>
              <a:rPr lang="en-GB" sz="1800" noProof="0" dirty="0" smtClean="0">
                <a:solidFill>
                  <a:srgbClr val="C00000"/>
                </a:solidFill>
              </a:rPr>
              <a:t>III pillar   </a:t>
            </a:r>
            <a:r>
              <a:rPr lang="en-GB" sz="1800" noProof="0" dirty="0" smtClean="0"/>
              <a:t>=   </a:t>
            </a:r>
            <a:r>
              <a:rPr lang="en-GB" sz="1800" noProof="0" dirty="0" smtClean="0">
                <a:solidFill>
                  <a:srgbClr val="C00000"/>
                </a:solidFill>
              </a:rPr>
              <a:t>9 matters of common interest </a:t>
            </a:r>
            <a:r>
              <a:rPr lang="en-GB" sz="1800" noProof="0" dirty="0" smtClean="0"/>
              <a:t>as in Article K (Title IV) of the </a:t>
            </a:r>
            <a:r>
              <a:rPr lang="en-GB" sz="1800" noProof="0" dirty="0" smtClean="0">
                <a:solidFill>
                  <a:srgbClr val="C00000"/>
                </a:solidFill>
              </a:rPr>
              <a:t>TEU</a:t>
            </a:r>
            <a:r>
              <a:rPr lang="en-GB" sz="1800" noProof="0" dirty="0" smtClean="0">
                <a:solidFill>
                  <a:srgbClr val="FF3300"/>
                </a:solidFill>
              </a:rPr>
              <a:t> </a:t>
            </a:r>
            <a:r>
              <a:rPr lang="en-GB" sz="1800" noProof="0" dirty="0" smtClean="0"/>
              <a:t> (Maastricht treaty)</a:t>
            </a:r>
          </a:p>
          <a:p>
            <a:pPr>
              <a:lnSpc>
                <a:spcPct val="80000"/>
              </a:lnSpc>
              <a:defRPr/>
            </a:pPr>
            <a:endParaRPr lang="en-GB" sz="1800" noProof="0" dirty="0" smtClean="0"/>
          </a:p>
          <a:p>
            <a:pPr>
              <a:lnSpc>
                <a:spcPct val="80000"/>
              </a:lnSpc>
              <a:defRPr/>
            </a:pPr>
            <a:r>
              <a:rPr lang="en-GB" sz="1800" noProof="0" dirty="0" smtClean="0">
                <a:solidFill>
                  <a:srgbClr val="C00000"/>
                </a:solidFill>
              </a:rPr>
              <a:t>1999 </a:t>
            </a:r>
            <a:r>
              <a:rPr lang="en-GB" sz="1800" noProof="0" dirty="0" smtClean="0">
                <a:solidFill>
                  <a:srgbClr val="FF3300"/>
                </a:solidFill>
              </a:rPr>
              <a:t>-</a:t>
            </a:r>
            <a:r>
              <a:rPr lang="en-GB" sz="1800" noProof="0" dirty="0" smtClean="0"/>
              <a:t> </a:t>
            </a:r>
            <a:r>
              <a:rPr lang="en-GB" sz="1800" noProof="0" dirty="0" smtClean="0">
                <a:solidFill>
                  <a:srgbClr val="C00000"/>
                </a:solidFill>
              </a:rPr>
              <a:t>2009</a:t>
            </a:r>
            <a:r>
              <a:rPr lang="en-GB" sz="1800" noProof="0" dirty="0" smtClean="0"/>
              <a:t> = From entry into force of the A.T. till entry into force of the Lisbon Treaty (1 December 2009) = </a:t>
            </a:r>
            <a:r>
              <a:rPr lang="en-GB" sz="1800" noProof="0" dirty="0" smtClean="0">
                <a:solidFill>
                  <a:srgbClr val="C00000"/>
                </a:solidFill>
              </a:rPr>
              <a:t>Justice and home affairs </a:t>
            </a:r>
            <a:r>
              <a:rPr lang="en-GB" sz="1800" noProof="0" dirty="0" smtClean="0"/>
              <a:t>= </a:t>
            </a:r>
            <a:r>
              <a:rPr lang="en-GB" sz="1800" noProof="0" dirty="0" smtClean="0">
                <a:solidFill>
                  <a:srgbClr val="C00000"/>
                </a:solidFill>
              </a:rPr>
              <a:t>Area of freedom, security and justice </a:t>
            </a:r>
            <a:r>
              <a:rPr lang="en-GB" sz="1800" noProof="0" dirty="0" smtClean="0"/>
              <a:t>=</a:t>
            </a:r>
          </a:p>
          <a:p>
            <a:pPr lvl="2">
              <a:lnSpc>
                <a:spcPct val="80000"/>
              </a:lnSpc>
              <a:defRPr/>
            </a:pPr>
            <a:r>
              <a:rPr lang="en-GB" sz="1800" noProof="0" dirty="0" smtClean="0"/>
              <a:t>  </a:t>
            </a:r>
            <a:r>
              <a:rPr lang="en-GB" sz="1800" noProof="0" dirty="0" smtClean="0">
                <a:solidFill>
                  <a:srgbClr val="C00000"/>
                </a:solidFill>
              </a:rPr>
              <a:t>I pillar </a:t>
            </a:r>
            <a:r>
              <a:rPr lang="en-GB" sz="1800" noProof="0" dirty="0" smtClean="0"/>
              <a:t>= Title IV.  of TEC (</a:t>
            </a:r>
            <a:r>
              <a:rPr lang="en-GB" sz="1800" noProof="0" dirty="0" smtClean="0">
                <a:solidFill>
                  <a:srgbClr val="C00000"/>
                </a:solidFill>
              </a:rPr>
              <a:t>Visas, asylum, immigration</a:t>
            </a:r>
            <a:r>
              <a:rPr lang="en-GB" sz="1800" noProof="0" dirty="0" smtClean="0"/>
              <a:t> and other policies related to free movement of persons + civil law cooperation)</a:t>
            </a:r>
            <a:br>
              <a:rPr lang="en-GB" sz="1800" noProof="0" dirty="0" smtClean="0"/>
            </a:br>
            <a:r>
              <a:rPr lang="en-GB" sz="1800" noProof="0" dirty="0" smtClean="0"/>
              <a:t> +</a:t>
            </a:r>
          </a:p>
          <a:p>
            <a:pPr lvl="2">
              <a:lnSpc>
                <a:spcPct val="80000"/>
              </a:lnSpc>
              <a:defRPr/>
            </a:pPr>
            <a:r>
              <a:rPr lang="en-GB" sz="1800" noProof="0" dirty="0" smtClean="0">
                <a:solidFill>
                  <a:srgbClr val="FF3300"/>
                </a:solidFill>
              </a:rPr>
              <a:t> </a:t>
            </a:r>
            <a:r>
              <a:rPr lang="en-GB" sz="1800" noProof="0" dirty="0" smtClean="0">
                <a:solidFill>
                  <a:srgbClr val="C00000"/>
                </a:solidFill>
              </a:rPr>
              <a:t>III pillar </a:t>
            </a:r>
            <a:r>
              <a:rPr lang="en-GB" sz="1800" noProof="0" dirty="0" smtClean="0"/>
              <a:t>=Title VI. of TEU (Provisions on </a:t>
            </a:r>
            <a:r>
              <a:rPr lang="en-GB" sz="1800" noProof="0" dirty="0" smtClean="0">
                <a:solidFill>
                  <a:srgbClr val="C00000"/>
                </a:solidFill>
              </a:rPr>
              <a:t>police and judicial cooperation in criminal matters)</a:t>
            </a:r>
          </a:p>
          <a:p>
            <a:pPr>
              <a:lnSpc>
                <a:spcPct val="80000"/>
              </a:lnSpc>
              <a:defRPr/>
            </a:pPr>
            <a:r>
              <a:rPr lang="en-GB" sz="1800" noProof="0" dirty="0" smtClean="0">
                <a:solidFill>
                  <a:srgbClr val="C00000"/>
                </a:solidFill>
              </a:rPr>
              <a:t>2009 December 1 - </a:t>
            </a:r>
            <a:r>
              <a:rPr lang="en-GB" sz="1800" noProof="0" dirty="0" smtClean="0"/>
              <a:t>= Area of freedom, security and justice </a:t>
            </a:r>
            <a:r>
              <a:rPr lang="en-GB" sz="1800" noProof="0" dirty="0" smtClean="0">
                <a:solidFill>
                  <a:srgbClr val="C00000"/>
                </a:solidFill>
              </a:rPr>
              <a:t>reunited in Title V of the Treaty on the Functioning of the European Union</a:t>
            </a:r>
            <a:r>
              <a:rPr lang="en-GB" sz="1800" noProof="0" dirty="0" smtClean="0"/>
              <a:t>  = Border checks, asylum, immigration; civil law cooperation;  criminal law cooperation; police cooperation  = </a:t>
            </a:r>
            <a:r>
              <a:rPr lang="en-GB" sz="1800" noProof="0" dirty="0" smtClean="0">
                <a:solidFill>
                  <a:srgbClr val="C00000"/>
                </a:solidFill>
              </a:rPr>
              <a:t>no pillar structure but CFSP is outs</a:t>
            </a:r>
            <a:r>
              <a:rPr lang="en-GB" sz="1800" noProof="0" dirty="0" smtClean="0">
                <a:solidFill>
                  <a:srgbClr val="A80000"/>
                </a:solidFill>
              </a:rPr>
              <a:t>ide</a:t>
            </a:r>
            <a:r>
              <a:rPr lang="en-GB" sz="1800" noProof="0" dirty="0" smtClean="0"/>
              <a:t> of the „normal” EU regime </a:t>
            </a:r>
            <a:endParaRPr lang="en-GB" sz="1800" noProof="0" dirty="0"/>
          </a:p>
        </p:txBody>
      </p:sp>
    </p:spTree>
    <p:extLst>
      <p:ext uri="{BB962C8B-B14F-4D97-AF65-F5344CB8AC3E}">
        <p14:creationId xmlns:p14="http://schemas.microsoft.com/office/powerpoint/2010/main" val="1153139744"/>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en-GB" noProof="0" dirty="0" smtClean="0"/>
              <a:t>Internal border  - restoration of controls</a:t>
            </a:r>
            <a:endParaRPr lang="en-GB" noProof="0" dirty="0"/>
          </a:p>
        </p:txBody>
      </p:sp>
      <p:sp>
        <p:nvSpPr>
          <p:cNvPr id="3" name="Tartalom helye 2"/>
          <p:cNvSpPr>
            <a:spLocks noGrp="1"/>
          </p:cNvSpPr>
          <p:nvPr>
            <p:ph idx="1"/>
          </p:nvPr>
        </p:nvSpPr>
        <p:spPr/>
        <p:txBody>
          <a:bodyPr>
            <a:normAutofit fontScale="92500"/>
          </a:bodyPr>
          <a:lstStyle/>
          <a:p>
            <a:pPr algn="ctr"/>
            <a:r>
              <a:rPr lang="en-GB" noProof="0" dirty="0" smtClean="0"/>
              <a:t>„Specific procedure where exceptional circumstances put the </a:t>
            </a:r>
            <a:r>
              <a:rPr lang="en-GB" noProof="0" dirty="0" smtClean="0">
                <a:solidFill>
                  <a:srgbClr val="C00000"/>
                </a:solidFill>
              </a:rPr>
              <a:t>overall functioning </a:t>
            </a:r>
            <a:r>
              <a:rPr lang="en-GB" noProof="0" dirty="0" smtClean="0"/>
              <a:t>of the area without internal border control </a:t>
            </a:r>
            <a:r>
              <a:rPr lang="en-GB" noProof="0" dirty="0" smtClean="0">
                <a:solidFill>
                  <a:srgbClr val="C00000"/>
                </a:solidFill>
              </a:rPr>
              <a:t>at risk”  </a:t>
            </a:r>
            <a:r>
              <a:rPr lang="en-GB" noProof="0" dirty="0" smtClean="0"/>
              <a:t>New §§ 29 - 30</a:t>
            </a:r>
          </a:p>
          <a:p>
            <a:r>
              <a:rPr lang="en-GB" noProof="0" dirty="0" smtClean="0"/>
              <a:t>„In </a:t>
            </a:r>
            <a:r>
              <a:rPr lang="en-GB" noProof="0" dirty="0" smtClean="0">
                <a:solidFill>
                  <a:srgbClr val="C00000"/>
                </a:solidFill>
              </a:rPr>
              <a:t>exceptional circumstances </a:t>
            </a:r>
            <a:r>
              <a:rPr lang="en-GB" noProof="0" dirty="0" smtClean="0"/>
              <a:t>where the </a:t>
            </a:r>
            <a:r>
              <a:rPr lang="en-GB" noProof="0" dirty="0" smtClean="0">
                <a:solidFill>
                  <a:srgbClr val="C00000"/>
                </a:solidFill>
              </a:rPr>
              <a:t>overall functioning</a:t>
            </a:r>
            <a:r>
              <a:rPr lang="en-GB" noProof="0" dirty="0" smtClean="0"/>
              <a:t> of the area without internal border control is put </a:t>
            </a:r>
            <a:r>
              <a:rPr lang="en-GB" noProof="0" dirty="0" smtClean="0">
                <a:solidFill>
                  <a:srgbClr val="C00000"/>
                </a:solidFill>
              </a:rPr>
              <a:t>at risk </a:t>
            </a:r>
            <a:r>
              <a:rPr lang="en-GB" noProof="0" dirty="0" smtClean="0"/>
              <a:t>as a result of </a:t>
            </a:r>
            <a:r>
              <a:rPr lang="en-GB" noProof="0" dirty="0" smtClean="0">
                <a:solidFill>
                  <a:srgbClr val="C00000"/>
                </a:solidFill>
              </a:rPr>
              <a:t>persistent serious deficiencies </a:t>
            </a:r>
            <a:r>
              <a:rPr lang="en-GB" noProof="0" dirty="0" smtClean="0"/>
              <a:t>relating to external border control” because they  constitute a „serious </a:t>
            </a:r>
            <a:r>
              <a:rPr lang="en-GB" noProof="0" dirty="0" smtClean="0">
                <a:solidFill>
                  <a:srgbClr val="C00000"/>
                </a:solidFill>
              </a:rPr>
              <a:t>threat to public policy or internal security” </a:t>
            </a:r>
            <a:r>
              <a:rPr lang="en-GB" noProof="0" dirty="0" smtClean="0"/>
              <a:t> internal border controls may be restored for </a:t>
            </a:r>
            <a:r>
              <a:rPr lang="en-GB" noProof="0" dirty="0" smtClean="0">
                <a:solidFill>
                  <a:srgbClr val="C00000"/>
                </a:solidFill>
              </a:rPr>
              <a:t>6 months</a:t>
            </a:r>
            <a:r>
              <a:rPr lang="en-GB" noProof="0" dirty="0" smtClean="0"/>
              <a:t>  It can be extended 3 times for 6 months. </a:t>
            </a:r>
            <a:r>
              <a:rPr lang="en-GB" noProof="0" dirty="0" smtClean="0">
                <a:solidFill>
                  <a:srgbClr val="A50021"/>
                </a:solidFill>
              </a:rPr>
              <a:t>Max: 2 years</a:t>
            </a:r>
            <a:br>
              <a:rPr lang="en-GB" noProof="0" dirty="0" smtClean="0">
                <a:solidFill>
                  <a:srgbClr val="A50021"/>
                </a:solidFill>
              </a:rPr>
            </a:br>
            <a:endParaRPr lang="en-GB" noProof="0" dirty="0" smtClean="0"/>
          </a:p>
          <a:p>
            <a:r>
              <a:rPr lang="en-GB" noProof="0" dirty="0" smtClean="0"/>
              <a:t>The Council may recommend it „</a:t>
            </a:r>
            <a:r>
              <a:rPr lang="en-GB" noProof="0" dirty="0" smtClean="0">
                <a:solidFill>
                  <a:srgbClr val="C00000"/>
                </a:solidFill>
              </a:rPr>
              <a:t>as a last resort </a:t>
            </a:r>
            <a:r>
              <a:rPr lang="en-GB" noProof="0" dirty="0" smtClean="0"/>
              <a:t>and as </a:t>
            </a:r>
            <a:r>
              <a:rPr lang="en-GB" noProof="0" dirty="0" smtClean="0">
                <a:solidFill>
                  <a:srgbClr val="C00000"/>
                </a:solidFill>
              </a:rPr>
              <a:t>a measure to protect the common interests </a:t>
            </a:r>
            <a:r>
              <a:rPr lang="en-GB" noProof="0" dirty="0" smtClean="0"/>
              <a:t>within the area without internal border control, where all other measures…are ineffective in mitigating the serious threat identified…”</a:t>
            </a:r>
            <a:endParaRPr lang="en-GB" noProof="0" dirty="0" smtClean="0">
              <a:solidFill>
                <a:srgbClr val="A50021"/>
              </a:solidFill>
            </a:endParaRPr>
          </a:p>
        </p:txBody>
      </p:sp>
    </p:spTree>
    <p:extLst>
      <p:ext uri="{BB962C8B-B14F-4D97-AF65-F5344CB8AC3E}">
        <p14:creationId xmlns:p14="http://schemas.microsoft.com/office/powerpoint/2010/main" val="890154643"/>
      </p:ext>
    </p:extLst>
  </p:cSld>
  <p:clrMapOvr>
    <a:masterClrMapping/>
  </p:clrMapOvr>
  <p:transition>
    <p:pull dir="rd"/>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685800" y="228600"/>
            <a:ext cx="7772400" cy="1112168"/>
          </a:xfrm>
        </p:spPr>
        <p:txBody>
          <a:bodyPr/>
          <a:lstStyle/>
          <a:p>
            <a:r>
              <a:rPr lang="en-GB" altLang="lb-LU" noProof="0" dirty="0" smtClean="0">
                <a:latin typeface="+mj-lt"/>
              </a:rPr>
              <a:t>Schengen Evaluation and Monitoring Mechanism</a:t>
            </a:r>
          </a:p>
        </p:txBody>
      </p:sp>
      <p:sp>
        <p:nvSpPr>
          <p:cNvPr id="31747" name="Content Placeholder 2"/>
          <p:cNvSpPr>
            <a:spLocks noGrp="1"/>
          </p:cNvSpPr>
          <p:nvPr>
            <p:ph idx="1"/>
          </p:nvPr>
        </p:nvSpPr>
        <p:spPr>
          <a:xfrm>
            <a:off x="0" y="1500554"/>
            <a:ext cx="8897815" cy="5168806"/>
          </a:xfrm>
        </p:spPr>
        <p:txBody>
          <a:bodyPr>
            <a:normAutofit/>
          </a:bodyPr>
          <a:lstStyle/>
          <a:p>
            <a:r>
              <a:rPr lang="en-GB" altLang="lb-LU" sz="1900" noProof="0" dirty="0" smtClean="0">
                <a:latin typeface="+mj-lt"/>
              </a:rPr>
              <a:t>1994-2014 carried out by SCH States</a:t>
            </a:r>
          </a:p>
          <a:p>
            <a:r>
              <a:rPr lang="en-GB" altLang="lb-LU" sz="1900" noProof="0" dirty="0" smtClean="0">
                <a:latin typeface="+mj-lt"/>
              </a:rPr>
              <a:t>Reform in  2013 - Regulation (EU) </a:t>
            </a:r>
            <a:r>
              <a:rPr lang="en-GB" altLang="lb-LU" sz="1900" noProof="0" dirty="0" smtClean="0">
                <a:solidFill>
                  <a:srgbClr val="C00000"/>
                </a:solidFill>
                <a:latin typeface="+mj-lt"/>
              </a:rPr>
              <a:t>No 1053/2013 </a:t>
            </a:r>
            <a:r>
              <a:rPr lang="en-GB" altLang="lb-LU" sz="1900" noProof="0" dirty="0" smtClean="0">
                <a:latin typeface="+mj-lt"/>
              </a:rPr>
              <a:t>- </a:t>
            </a:r>
            <a:r>
              <a:rPr lang="en-GB" altLang="lb-LU" sz="1900" noProof="0" dirty="0" smtClean="0">
                <a:solidFill>
                  <a:srgbClr val="C00000"/>
                </a:solidFill>
                <a:latin typeface="+mj-lt"/>
              </a:rPr>
              <a:t>Union led actions </a:t>
            </a:r>
          </a:p>
          <a:p>
            <a:pPr>
              <a:spcBef>
                <a:spcPct val="0"/>
              </a:spcBef>
            </a:pPr>
            <a:r>
              <a:rPr lang="en-GB" altLang="lb-LU" sz="1900" noProof="0" dirty="0" smtClean="0">
                <a:latin typeface="+mj-lt"/>
              </a:rPr>
              <a:t>The new mechanism is more clearly structured, including </a:t>
            </a:r>
            <a:r>
              <a:rPr lang="en-GB" altLang="lb-LU" sz="1900" noProof="0" dirty="0" smtClean="0">
                <a:solidFill>
                  <a:srgbClr val="C00000"/>
                </a:solidFill>
                <a:latin typeface="+mj-lt"/>
              </a:rPr>
              <a:t>a serious follow-up </a:t>
            </a:r>
            <a:r>
              <a:rPr lang="en-GB" altLang="lb-LU" sz="1900" noProof="0" dirty="0" smtClean="0">
                <a:latin typeface="+mj-lt"/>
              </a:rPr>
              <a:t>mechanism</a:t>
            </a:r>
            <a:br>
              <a:rPr lang="en-GB" altLang="lb-LU" sz="1900" noProof="0" dirty="0" smtClean="0">
                <a:latin typeface="+mj-lt"/>
              </a:rPr>
            </a:br>
            <a:endParaRPr lang="en-GB" altLang="lb-LU" sz="1900" noProof="0" dirty="0" smtClean="0">
              <a:latin typeface="+mj-lt"/>
            </a:endParaRPr>
          </a:p>
          <a:p>
            <a:pPr>
              <a:spcBef>
                <a:spcPct val="0"/>
              </a:spcBef>
            </a:pPr>
            <a:r>
              <a:rPr lang="en-GB" altLang="lb-LU" sz="1900" noProof="0" dirty="0" smtClean="0">
                <a:solidFill>
                  <a:srgbClr val="C00000"/>
                </a:solidFill>
                <a:latin typeface="+mj-lt"/>
              </a:rPr>
              <a:t>The Commission’s </a:t>
            </a:r>
            <a:r>
              <a:rPr lang="en-GB" altLang="lb-LU" sz="1900" noProof="0" dirty="0" smtClean="0">
                <a:latin typeface="+mj-lt"/>
              </a:rPr>
              <a:t>role has changed </a:t>
            </a:r>
            <a:r>
              <a:rPr lang="en-GB" altLang="lb-LU" sz="1900" noProof="0" dirty="0" smtClean="0">
                <a:solidFill>
                  <a:srgbClr val="C00000"/>
                </a:solidFill>
                <a:latin typeface="+mj-lt"/>
              </a:rPr>
              <a:t>from observer to overall organiser </a:t>
            </a:r>
            <a:r>
              <a:rPr lang="en-GB" altLang="lb-LU" sz="1900" noProof="0" dirty="0" smtClean="0">
                <a:latin typeface="+mj-lt"/>
              </a:rPr>
              <a:t>and coordinator, entitled to schedule unannounced on-site visits in Member States;</a:t>
            </a:r>
            <a:br>
              <a:rPr lang="en-GB" altLang="lb-LU" sz="1900" noProof="0" dirty="0" smtClean="0">
                <a:latin typeface="+mj-lt"/>
              </a:rPr>
            </a:br>
            <a:endParaRPr lang="en-GB" altLang="lb-LU" sz="1900" noProof="0" dirty="0" smtClean="0">
              <a:latin typeface="+mj-lt"/>
            </a:endParaRPr>
          </a:p>
          <a:p>
            <a:pPr>
              <a:spcBef>
                <a:spcPct val="0"/>
              </a:spcBef>
            </a:pPr>
            <a:r>
              <a:rPr lang="en-GB" altLang="lb-LU" sz="1900" noProof="0" dirty="0" smtClean="0">
                <a:solidFill>
                  <a:srgbClr val="C00000"/>
                </a:solidFill>
                <a:latin typeface="+mj-lt"/>
              </a:rPr>
              <a:t>Expertise of other EU institutions</a:t>
            </a:r>
            <a:r>
              <a:rPr lang="en-GB" altLang="lb-LU" sz="1900" noProof="0" dirty="0" smtClean="0">
                <a:latin typeface="+mj-lt"/>
              </a:rPr>
              <a:t> and bodies, such EBCG Agency, Europol, Eurojust, EASO and EDPS </a:t>
            </a:r>
            <a:r>
              <a:rPr lang="en-GB" altLang="lb-LU" sz="1900" noProof="0" dirty="0" smtClean="0">
                <a:solidFill>
                  <a:srgbClr val="C00000"/>
                </a:solidFill>
                <a:latin typeface="+mj-lt"/>
              </a:rPr>
              <a:t>may be used.</a:t>
            </a:r>
          </a:p>
          <a:p>
            <a:pPr>
              <a:spcBef>
                <a:spcPct val="0"/>
              </a:spcBef>
            </a:pPr>
            <a:endParaRPr lang="en-GB" altLang="lb-LU" sz="1900" noProof="0" dirty="0" smtClean="0">
              <a:latin typeface="+mj-lt"/>
            </a:endParaRPr>
          </a:p>
          <a:p>
            <a:pPr>
              <a:spcBef>
                <a:spcPct val="0"/>
              </a:spcBef>
            </a:pPr>
            <a:r>
              <a:rPr lang="en-GB" altLang="lb-LU" sz="1900" noProof="0" dirty="0" smtClean="0">
                <a:latin typeface="+mj-lt"/>
              </a:rPr>
              <a:t>The evaluation and </a:t>
            </a:r>
            <a:r>
              <a:rPr lang="en-GB" altLang="lb-LU" sz="1900" noProof="0" dirty="0" smtClean="0">
                <a:solidFill>
                  <a:srgbClr val="C00000"/>
                </a:solidFill>
                <a:latin typeface="+mj-lt"/>
              </a:rPr>
              <a:t>on-site-visits m</a:t>
            </a:r>
            <a:r>
              <a:rPr lang="en-GB" altLang="lb-LU" sz="1900" noProof="0" dirty="0" smtClean="0">
                <a:latin typeface="+mj-lt"/>
              </a:rPr>
              <a:t>ay also cover the absence of border control at </a:t>
            </a:r>
            <a:r>
              <a:rPr lang="en-GB" altLang="lb-LU" sz="1900" noProof="0" dirty="0" smtClean="0">
                <a:solidFill>
                  <a:srgbClr val="C00000"/>
                </a:solidFill>
                <a:latin typeface="+mj-lt"/>
              </a:rPr>
              <a:t>internal borders;</a:t>
            </a:r>
            <a:br>
              <a:rPr lang="en-GB" altLang="lb-LU" sz="1900" noProof="0" dirty="0" smtClean="0">
                <a:solidFill>
                  <a:srgbClr val="C00000"/>
                </a:solidFill>
                <a:latin typeface="+mj-lt"/>
              </a:rPr>
            </a:br>
            <a:endParaRPr lang="en-GB" altLang="lb-LU" sz="1900" noProof="0" dirty="0" smtClean="0">
              <a:solidFill>
                <a:srgbClr val="C00000"/>
              </a:solidFill>
              <a:latin typeface="+mj-lt"/>
            </a:endParaRPr>
          </a:p>
          <a:p>
            <a:pPr>
              <a:spcBef>
                <a:spcPct val="0"/>
              </a:spcBef>
            </a:pPr>
            <a:r>
              <a:rPr lang="en-GB" altLang="lb-LU" sz="1900" noProof="0" dirty="0" smtClean="0">
                <a:latin typeface="+mj-lt"/>
              </a:rPr>
              <a:t>The EP is now entitled to receive the relevant information;</a:t>
            </a:r>
          </a:p>
          <a:p>
            <a:pPr>
              <a:spcBef>
                <a:spcPct val="0"/>
              </a:spcBef>
            </a:pPr>
            <a:endParaRPr lang="en-GB" altLang="lb-LU" sz="1900" noProof="0" dirty="0" smtClean="0">
              <a:latin typeface="+mj-lt"/>
            </a:endParaRPr>
          </a:p>
          <a:p>
            <a:pPr>
              <a:spcBef>
                <a:spcPct val="0"/>
              </a:spcBef>
            </a:pPr>
            <a:r>
              <a:rPr lang="en-GB" altLang="lb-LU" sz="1900" noProof="0" dirty="0" smtClean="0">
                <a:latin typeface="+mj-lt"/>
              </a:rPr>
              <a:t> More public information.</a:t>
            </a:r>
          </a:p>
          <a:p>
            <a:pPr>
              <a:spcBef>
                <a:spcPct val="0"/>
              </a:spcBef>
            </a:pPr>
            <a:endParaRPr lang="en-GB" altLang="lb-LU" sz="1846" noProof="0" dirty="0">
              <a:latin typeface="+mj-lt"/>
            </a:endParaRPr>
          </a:p>
        </p:txBody>
      </p:sp>
    </p:spTree>
    <p:extLst>
      <p:ext uri="{BB962C8B-B14F-4D97-AF65-F5344CB8AC3E}">
        <p14:creationId xmlns:p14="http://schemas.microsoft.com/office/powerpoint/2010/main" val="3149662171"/>
      </p:ext>
    </p:extLst>
  </p:cSld>
  <p:clrMapOvr>
    <a:masterClrMapping/>
  </p:clrMapOvr>
  <p:transition>
    <p:pull dir="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685800" y="228600"/>
            <a:ext cx="7772400" cy="752128"/>
          </a:xfrm>
        </p:spPr>
        <p:txBody>
          <a:bodyPr/>
          <a:lstStyle/>
          <a:p>
            <a:r>
              <a:rPr lang="en-GB" altLang="lb-LU" sz="2400" noProof="0" dirty="0" smtClean="0">
                <a:latin typeface="+mj-lt"/>
              </a:rPr>
              <a:t>Schengen evaluation mechanism evaluation in relation to Article 29</a:t>
            </a:r>
          </a:p>
        </p:txBody>
      </p:sp>
      <p:pic>
        <p:nvPicPr>
          <p:cNvPr id="32771"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07504" y="1052736"/>
            <a:ext cx="9145016" cy="5500990"/>
          </a:xfrm>
        </p:spPr>
      </p:pic>
      <p:sp>
        <p:nvSpPr>
          <p:cNvPr id="32772" name="TextBox 4"/>
          <p:cNvSpPr txBox="1">
            <a:spLocks noChangeArrowheads="1"/>
          </p:cNvSpPr>
          <p:nvPr/>
        </p:nvSpPr>
        <p:spPr bwMode="auto">
          <a:xfrm>
            <a:off x="1046285" y="6290897"/>
            <a:ext cx="5145961" cy="262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baseline="-25000">
                <a:solidFill>
                  <a:schemeClr val="tx1"/>
                </a:solidFill>
                <a:latin typeface="Arial" panose="020B0604020202020204" pitchFamily="34" charset="0"/>
                <a:ea typeface="ＭＳ Ｐゴシック" panose="020B0600070205080204" pitchFamily="34" charset="-128"/>
              </a:defRPr>
            </a:lvl1pPr>
            <a:lvl2pPr marL="742950" indent="-285750">
              <a:defRPr sz="2000" baseline="-25000">
                <a:solidFill>
                  <a:schemeClr val="tx1"/>
                </a:solidFill>
                <a:latin typeface="Arial" panose="020B0604020202020204" pitchFamily="34" charset="0"/>
                <a:ea typeface="ＭＳ Ｐゴシック" panose="020B0600070205080204" pitchFamily="34" charset="-128"/>
              </a:defRPr>
            </a:lvl2pPr>
            <a:lvl3pPr marL="1143000" indent="-228600">
              <a:defRPr sz="2000" baseline="-25000">
                <a:solidFill>
                  <a:schemeClr val="tx1"/>
                </a:solidFill>
                <a:latin typeface="Arial" panose="020B0604020202020204" pitchFamily="34" charset="0"/>
                <a:ea typeface="ＭＳ Ｐゴシック" panose="020B0600070205080204" pitchFamily="34" charset="-128"/>
              </a:defRPr>
            </a:lvl3pPr>
            <a:lvl4pPr marL="1600200" indent="-228600">
              <a:defRPr sz="2000" baseline="-25000">
                <a:solidFill>
                  <a:schemeClr val="tx1"/>
                </a:solidFill>
                <a:latin typeface="Arial" panose="020B0604020202020204" pitchFamily="34" charset="0"/>
                <a:ea typeface="ＭＳ Ｐゴシック" panose="020B0600070205080204" pitchFamily="34" charset="-128"/>
              </a:defRPr>
            </a:lvl4pPr>
            <a:lvl5pPr marL="2057400" indent="-228600">
              <a:defRPr sz="2000" baseline="-25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baseline="-25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baseline="-25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baseline="-25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baseline="-25000">
                <a:solidFill>
                  <a:schemeClr val="tx1"/>
                </a:solidFill>
                <a:latin typeface="Arial" panose="020B0604020202020204" pitchFamily="34" charset="0"/>
                <a:ea typeface="ＭＳ Ｐゴシック" panose="020B0600070205080204" pitchFamily="34" charset="-128"/>
              </a:defRPr>
            </a:lvl9pPr>
          </a:lstStyle>
          <a:p>
            <a:r>
              <a:rPr lang="nl-NL" altLang="lb-LU" sz="1108" baseline="0"/>
              <a:t>*</a:t>
            </a:r>
            <a:r>
              <a:rPr lang="en-US" altLang="lb-LU" sz="1108" baseline="0"/>
              <a:t>European Commission Website (2016), “The Schengen Rules Explained”</a:t>
            </a:r>
            <a:endParaRPr lang="lb-LU" altLang="lb-LU" sz="1108" baseline="0"/>
          </a:p>
        </p:txBody>
      </p:sp>
      <p:sp>
        <p:nvSpPr>
          <p:cNvPr id="7" name="Left Arrow 6"/>
          <p:cNvSpPr/>
          <p:nvPr/>
        </p:nvSpPr>
        <p:spPr bwMode="auto">
          <a:xfrm>
            <a:off x="6569320" y="4763966"/>
            <a:ext cx="2442796" cy="1078523"/>
          </a:xfrm>
          <a:prstGeom prst="leftArrow">
            <a:avLst/>
          </a:prstGeom>
          <a:solidFill>
            <a:schemeClr val="accent3">
              <a:lumMod val="95000"/>
            </a:schemeClr>
          </a:solidFill>
          <a:ln w="9525" cap="flat" cmpd="sng" algn="ctr">
            <a:solidFill>
              <a:schemeClr val="tx1"/>
            </a:solidFill>
            <a:prstDash val="solid"/>
            <a:round/>
            <a:headEnd type="none" w="med" len="med"/>
            <a:tailEnd type="none" w="med" len="med"/>
          </a:ln>
          <a:effectLst/>
        </p:spPr>
        <p:txBody>
          <a:bodyPr wrap="none" lIns="83077" tIns="43200" rIns="83077" bIns="43200" anchor="ctr"/>
          <a:lstStyle/>
          <a:p>
            <a:pPr eaLnBrk="1" hangingPunct="1">
              <a:defRPr/>
            </a:pPr>
            <a:r>
              <a:rPr lang="nl-NL" sz="1292" dirty="0">
                <a:latin typeface="Arial" charset="0"/>
              </a:rPr>
              <a:t>EBCG </a:t>
            </a:r>
          </a:p>
          <a:p>
            <a:pPr eaLnBrk="1" hangingPunct="1">
              <a:defRPr/>
            </a:pPr>
            <a:r>
              <a:rPr lang="nl-NL" sz="1292" dirty="0">
                <a:latin typeface="Arial" charset="0"/>
              </a:rPr>
              <a:t>Vulnerability assessment</a:t>
            </a:r>
            <a:endParaRPr lang="lb-LU" sz="1292" dirty="0">
              <a:latin typeface="Arial" charset="0"/>
            </a:endParaRPr>
          </a:p>
        </p:txBody>
      </p:sp>
    </p:spTree>
    <p:extLst>
      <p:ext uri="{BB962C8B-B14F-4D97-AF65-F5344CB8AC3E}">
        <p14:creationId xmlns:p14="http://schemas.microsoft.com/office/powerpoint/2010/main" val="570572579"/>
      </p:ext>
    </p:extLst>
  </p:cSld>
  <p:clrMapOvr>
    <a:masterClrMapping/>
  </p:clrMapOvr>
  <p:transition>
    <p:pull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84176"/>
          </a:xfrm>
        </p:spPr>
        <p:txBody>
          <a:bodyPr/>
          <a:lstStyle/>
          <a:p>
            <a:r>
              <a:rPr lang="en-GB" noProof="0" dirty="0" smtClean="0">
                <a:latin typeface="+mj-lt"/>
              </a:rPr>
              <a:t>Extending internal border controls,</a:t>
            </a:r>
            <a:br>
              <a:rPr lang="en-GB" noProof="0" dirty="0" smtClean="0">
                <a:latin typeface="+mj-lt"/>
              </a:rPr>
            </a:br>
            <a:r>
              <a:rPr lang="en-GB" noProof="0" dirty="0" smtClean="0">
                <a:latin typeface="+mj-lt"/>
              </a:rPr>
              <a:t> Council implementing decision 2016/1989 of 11 November 2016</a:t>
            </a:r>
            <a:endParaRPr lang="en-GB" noProof="0" dirty="0">
              <a:latin typeface="+mj-lt"/>
            </a:endParaRPr>
          </a:p>
        </p:txBody>
      </p:sp>
      <p:sp>
        <p:nvSpPr>
          <p:cNvPr id="3" name="Content Placeholder 2"/>
          <p:cNvSpPr>
            <a:spLocks noGrp="1"/>
          </p:cNvSpPr>
          <p:nvPr>
            <p:ph idx="1"/>
          </p:nvPr>
        </p:nvSpPr>
        <p:spPr>
          <a:xfrm>
            <a:off x="685800" y="1772816"/>
            <a:ext cx="7772400" cy="4680520"/>
          </a:xfrm>
        </p:spPr>
        <p:txBody>
          <a:bodyPr>
            <a:normAutofit fontScale="92500" lnSpcReduction="20000"/>
          </a:bodyPr>
          <a:lstStyle/>
          <a:p>
            <a:r>
              <a:rPr lang="en-GB" noProof="0" dirty="0" smtClean="0">
                <a:latin typeface="+mj-lt"/>
              </a:rPr>
              <a:t>HEREBY RECOMMENDS:</a:t>
            </a:r>
          </a:p>
          <a:p>
            <a:r>
              <a:rPr lang="en-GB" noProof="0" dirty="0" smtClean="0">
                <a:latin typeface="+mj-lt"/>
              </a:rPr>
              <a:t>1. </a:t>
            </a:r>
            <a:r>
              <a:rPr lang="en-GB" noProof="0" dirty="0" smtClean="0">
                <a:solidFill>
                  <a:srgbClr val="C00000"/>
                </a:solidFill>
                <a:latin typeface="+mj-lt"/>
              </a:rPr>
              <a:t>Austria, Germany, Denmark, Sweden</a:t>
            </a:r>
            <a:r>
              <a:rPr lang="en-GB" noProof="0" dirty="0" smtClean="0">
                <a:latin typeface="+mj-lt"/>
              </a:rPr>
              <a:t> and </a:t>
            </a:r>
            <a:r>
              <a:rPr lang="en-GB" noProof="0" dirty="0" smtClean="0">
                <a:solidFill>
                  <a:srgbClr val="C00000"/>
                </a:solidFill>
                <a:latin typeface="+mj-lt"/>
              </a:rPr>
              <a:t>Norway</a:t>
            </a:r>
            <a:r>
              <a:rPr lang="en-GB" noProof="0" dirty="0" smtClean="0">
                <a:latin typeface="+mj-lt"/>
              </a:rPr>
              <a:t> to </a:t>
            </a:r>
            <a:r>
              <a:rPr lang="en-GB" noProof="0" dirty="0" smtClean="0">
                <a:solidFill>
                  <a:srgbClr val="C00000"/>
                </a:solidFill>
                <a:latin typeface="+mj-lt"/>
              </a:rPr>
              <a:t>prolong proportionate, temporary</a:t>
            </a:r>
            <a:r>
              <a:rPr lang="en-GB" noProof="0" dirty="0" smtClean="0">
                <a:latin typeface="+mj-lt"/>
              </a:rPr>
              <a:t> border controls for</a:t>
            </a:r>
          </a:p>
          <a:p>
            <a:r>
              <a:rPr lang="en-GB" noProof="0" dirty="0" smtClean="0">
                <a:latin typeface="+mj-lt"/>
              </a:rPr>
              <a:t>a maximum period </a:t>
            </a:r>
            <a:r>
              <a:rPr lang="en-GB" noProof="0" dirty="0" smtClean="0">
                <a:solidFill>
                  <a:srgbClr val="C00000"/>
                </a:solidFill>
                <a:latin typeface="+mj-lt"/>
              </a:rPr>
              <a:t>of three months</a:t>
            </a:r>
            <a:r>
              <a:rPr lang="en-GB" noProof="0" dirty="0" smtClean="0">
                <a:latin typeface="+mj-lt"/>
              </a:rPr>
              <a:t>, starting from the day of adoption of this Implementing Decision, at the</a:t>
            </a:r>
          </a:p>
          <a:p>
            <a:r>
              <a:rPr lang="en-GB" noProof="0" dirty="0" smtClean="0">
                <a:latin typeface="+mj-lt"/>
              </a:rPr>
              <a:t>following internal borders:</a:t>
            </a:r>
          </a:p>
          <a:p>
            <a:r>
              <a:rPr lang="en-GB" noProof="0" dirty="0" smtClean="0">
                <a:latin typeface="+mj-lt"/>
              </a:rPr>
              <a:t>— Austria at the </a:t>
            </a:r>
            <a:r>
              <a:rPr lang="en-GB" noProof="0" dirty="0" smtClean="0">
                <a:solidFill>
                  <a:srgbClr val="C00000"/>
                </a:solidFill>
                <a:latin typeface="+mj-lt"/>
              </a:rPr>
              <a:t>Austrian-Hungarian</a:t>
            </a:r>
            <a:r>
              <a:rPr lang="en-GB" noProof="0" dirty="0" smtClean="0">
                <a:latin typeface="+mj-lt"/>
              </a:rPr>
              <a:t> land border and </a:t>
            </a:r>
            <a:r>
              <a:rPr lang="en-GB" noProof="0" dirty="0" smtClean="0">
                <a:solidFill>
                  <a:srgbClr val="C00000"/>
                </a:solidFill>
                <a:latin typeface="+mj-lt"/>
              </a:rPr>
              <a:t>Austrian-Slovenian</a:t>
            </a:r>
            <a:r>
              <a:rPr lang="en-GB" noProof="0" dirty="0" smtClean="0">
                <a:latin typeface="+mj-lt"/>
              </a:rPr>
              <a:t> land border,</a:t>
            </a:r>
          </a:p>
          <a:p>
            <a:r>
              <a:rPr lang="en-GB" noProof="0" dirty="0" smtClean="0">
                <a:latin typeface="+mj-lt"/>
              </a:rPr>
              <a:t>— Germany at the </a:t>
            </a:r>
            <a:r>
              <a:rPr lang="en-GB" noProof="0" dirty="0" smtClean="0">
                <a:solidFill>
                  <a:srgbClr val="C00000"/>
                </a:solidFill>
                <a:latin typeface="+mj-lt"/>
              </a:rPr>
              <a:t>German-Austrian</a:t>
            </a:r>
            <a:r>
              <a:rPr lang="en-GB" noProof="0" dirty="0" smtClean="0">
                <a:latin typeface="+mj-lt"/>
              </a:rPr>
              <a:t> land border;</a:t>
            </a:r>
          </a:p>
          <a:p>
            <a:r>
              <a:rPr lang="en-GB" noProof="0" dirty="0" smtClean="0">
                <a:latin typeface="+mj-lt"/>
              </a:rPr>
              <a:t>— Denmark in the </a:t>
            </a:r>
            <a:r>
              <a:rPr lang="en-GB" noProof="0" dirty="0" smtClean="0">
                <a:solidFill>
                  <a:srgbClr val="C00000"/>
                </a:solidFill>
                <a:latin typeface="+mj-lt"/>
              </a:rPr>
              <a:t>Danish ports </a:t>
            </a:r>
            <a:r>
              <a:rPr lang="en-GB" noProof="0" dirty="0" smtClean="0">
                <a:latin typeface="+mj-lt"/>
              </a:rPr>
              <a:t>with ferry connections to Germany and at the </a:t>
            </a:r>
            <a:r>
              <a:rPr lang="en-GB" noProof="0" dirty="0" smtClean="0">
                <a:solidFill>
                  <a:srgbClr val="C00000"/>
                </a:solidFill>
                <a:latin typeface="+mj-lt"/>
              </a:rPr>
              <a:t>Danish-German land border</a:t>
            </a:r>
            <a:r>
              <a:rPr lang="en-GB" noProof="0" dirty="0" smtClean="0">
                <a:latin typeface="+mj-lt"/>
              </a:rPr>
              <a:t>,</a:t>
            </a:r>
          </a:p>
          <a:p>
            <a:r>
              <a:rPr lang="en-GB" noProof="0" dirty="0" smtClean="0">
                <a:latin typeface="+mj-lt"/>
              </a:rPr>
              <a:t>— Sweden in the </a:t>
            </a:r>
            <a:r>
              <a:rPr lang="en-GB" noProof="0" dirty="0" smtClean="0">
                <a:solidFill>
                  <a:srgbClr val="C00000"/>
                </a:solidFill>
                <a:latin typeface="+mj-lt"/>
              </a:rPr>
              <a:t>Swedish harbours </a:t>
            </a:r>
            <a:r>
              <a:rPr lang="en-GB" noProof="0" dirty="0" smtClean="0">
                <a:latin typeface="+mj-lt"/>
              </a:rPr>
              <a:t>in the Police Region South and West and at the </a:t>
            </a:r>
            <a:r>
              <a:rPr lang="en-GB" noProof="0" dirty="0" smtClean="0">
                <a:solidFill>
                  <a:srgbClr val="C00000"/>
                </a:solidFill>
                <a:latin typeface="+mj-lt"/>
              </a:rPr>
              <a:t>Öresund bridge,</a:t>
            </a:r>
          </a:p>
          <a:p>
            <a:r>
              <a:rPr lang="en-GB" noProof="0" dirty="0" smtClean="0">
                <a:latin typeface="+mj-lt"/>
              </a:rPr>
              <a:t>— Norway in the </a:t>
            </a:r>
            <a:r>
              <a:rPr lang="en-GB" noProof="0" dirty="0" smtClean="0">
                <a:solidFill>
                  <a:srgbClr val="C00000"/>
                </a:solidFill>
                <a:latin typeface="+mj-lt"/>
              </a:rPr>
              <a:t>Norwegian ports </a:t>
            </a:r>
            <a:r>
              <a:rPr lang="en-GB" noProof="0" dirty="0" smtClean="0">
                <a:latin typeface="+mj-lt"/>
              </a:rPr>
              <a:t>with ferry connections to </a:t>
            </a:r>
            <a:r>
              <a:rPr lang="en-GB" noProof="0" dirty="0" smtClean="0">
                <a:solidFill>
                  <a:srgbClr val="C00000"/>
                </a:solidFill>
                <a:latin typeface="+mj-lt"/>
              </a:rPr>
              <a:t>Denmark, Germany and Sweden</a:t>
            </a:r>
            <a:r>
              <a:rPr lang="en-GB" noProof="0" dirty="0" smtClean="0">
                <a:latin typeface="+mj-lt"/>
              </a:rPr>
              <a:t>. </a:t>
            </a:r>
            <a:endParaRPr lang="en-GB" noProof="0" dirty="0">
              <a:latin typeface="+mj-lt"/>
            </a:endParaRPr>
          </a:p>
        </p:txBody>
      </p:sp>
    </p:spTree>
    <p:extLst>
      <p:ext uri="{BB962C8B-B14F-4D97-AF65-F5344CB8AC3E}">
        <p14:creationId xmlns:p14="http://schemas.microsoft.com/office/powerpoint/2010/main" val="2714326357"/>
      </p:ext>
    </p:extLst>
  </p:cSld>
  <p:clrMapOvr>
    <a:masterClrMapping/>
  </p:clrMapOvr>
  <p:transition>
    <p:pull dir="rd"/>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GB" altLang="en-US" noProof="0" dirty="0" smtClean="0">
                <a:latin typeface="+mj-lt"/>
              </a:rPr>
              <a:t>Visas</a:t>
            </a:r>
          </a:p>
        </p:txBody>
      </p:sp>
      <p:sp>
        <p:nvSpPr>
          <p:cNvPr id="34819" name="Rectangle 3"/>
          <p:cNvSpPr>
            <a:spLocks noGrp="1" noChangeArrowheads="1"/>
          </p:cNvSpPr>
          <p:nvPr>
            <p:ph type="body" idx="1"/>
          </p:nvPr>
        </p:nvSpPr>
        <p:spPr>
          <a:xfrm>
            <a:off x="323527" y="1439008"/>
            <a:ext cx="8512741" cy="5155223"/>
          </a:xfrm>
        </p:spPr>
        <p:txBody>
          <a:bodyPr/>
          <a:lstStyle/>
          <a:p>
            <a:endParaRPr lang="en-GB" altLang="en-US" sz="1846" noProof="0" dirty="0" smtClean="0">
              <a:latin typeface="+mj-lt"/>
            </a:endParaRPr>
          </a:p>
          <a:p>
            <a:endParaRPr lang="en-GB" altLang="en-US" sz="1846" noProof="0" dirty="0" smtClean="0">
              <a:latin typeface="+mj-lt"/>
            </a:endParaRPr>
          </a:p>
          <a:p>
            <a:endParaRPr lang="en-GB" altLang="en-US" sz="1846" noProof="0" dirty="0" smtClean="0">
              <a:latin typeface="+mj-lt"/>
            </a:endParaRPr>
          </a:p>
          <a:p>
            <a:endParaRPr lang="en-GB" altLang="en-US" sz="1846" noProof="0" dirty="0" smtClean="0">
              <a:latin typeface="+mj-lt"/>
            </a:endParaRPr>
          </a:p>
          <a:p>
            <a:endParaRPr lang="en-GB" altLang="en-US" sz="1846" noProof="0" dirty="0" smtClean="0">
              <a:latin typeface="+mj-lt"/>
            </a:endParaRPr>
          </a:p>
          <a:p>
            <a:endParaRPr lang="en-GB" altLang="en-US" sz="1846" noProof="0" dirty="0" smtClean="0">
              <a:latin typeface="+mj-lt"/>
            </a:endParaRPr>
          </a:p>
          <a:p>
            <a:endParaRPr lang="en-GB" altLang="en-US" sz="1846" noProof="0" dirty="0" smtClean="0">
              <a:latin typeface="+mj-lt"/>
            </a:endParaRPr>
          </a:p>
          <a:p>
            <a:endParaRPr lang="en-GB" altLang="en-US" sz="1846" noProof="0" dirty="0" smtClean="0">
              <a:latin typeface="+mj-lt"/>
            </a:endParaRPr>
          </a:p>
          <a:p>
            <a:endParaRPr lang="en-GB" altLang="en-US" sz="1846" noProof="0" dirty="0" smtClean="0">
              <a:latin typeface="+mj-lt"/>
            </a:endParaRPr>
          </a:p>
          <a:p>
            <a:r>
              <a:rPr lang="en-GB" altLang="en-US" sz="1846" noProof="0" dirty="0" smtClean="0">
                <a:latin typeface="+mj-lt"/>
              </a:rPr>
              <a:t>Schengen visa: an authorisation/decision by a MS required with a view to:</a:t>
            </a:r>
          </a:p>
          <a:p>
            <a:pPr lvl="1"/>
            <a:r>
              <a:rPr lang="en-GB" altLang="lb-LU" sz="1662" noProof="0" dirty="0" smtClean="0">
                <a:latin typeface="+mj-lt"/>
              </a:rPr>
              <a:t>transit through or an intended stay in the territory of the Schengen States of a duration of no more than 90 days in any 180 days period ("short stay visa"),</a:t>
            </a:r>
          </a:p>
          <a:p>
            <a:pPr lvl="1"/>
            <a:r>
              <a:rPr lang="en-GB" altLang="lb-LU" sz="1662" noProof="0" dirty="0" smtClean="0">
                <a:latin typeface="+mj-lt"/>
              </a:rPr>
              <a:t>transit through the international transit areas of airports of the Schengen States ("airport transit visa")</a:t>
            </a:r>
          </a:p>
          <a:p>
            <a:r>
              <a:rPr lang="en-GB" altLang="en-US" sz="1846" noProof="0" dirty="0" smtClean="0">
                <a:latin typeface="+mj-lt"/>
              </a:rPr>
              <a:t>Long term visas are subject to national procedures</a:t>
            </a:r>
          </a:p>
          <a:p>
            <a:pPr>
              <a:buFont typeface="Wingdings" panose="05000000000000000000" pitchFamily="2" charset="2"/>
              <a:buNone/>
            </a:pPr>
            <a:endParaRPr lang="en-GB" altLang="en-US" sz="1846" noProof="0" dirty="0" smtClean="0">
              <a:latin typeface="+mj-lt"/>
            </a:endParaRPr>
          </a:p>
          <a:p>
            <a:endParaRPr lang="en-GB" altLang="en-US" sz="1846" noProof="0" dirty="0">
              <a:latin typeface="+mj-lt"/>
            </a:endParaRPr>
          </a:p>
        </p:txBody>
      </p:sp>
      <p:graphicFrame>
        <p:nvGraphicFramePr>
          <p:cNvPr id="4" name="Diagram 3"/>
          <p:cNvGraphicFramePr/>
          <p:nvPr>
            <p:extLst>
              <p:ext uri="{D42A27DB-BD31-4B8C-83A1-F6EECF244321}">
                <p14:modId xmlns:p14="http://schemas.microsoft.com/office/powerpoint/2010/main" val="1905711215"/>
              </p:ext>
            </p:extLst>
          </p:nvPr>
        </p:nvGraphicFramePr>
        <p:xfrm>
          <a:off x="395536" y="764704"/>
          <a:ext cx="8582757" cy="34952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16843310"/>
      </p:ext>
    </p:extLst>
  </p:cSld>
  <p:clrMapOvr>
    <a:masterClrMapping/>
  </p:clrMapOvr>
  <p:transition>
    <p:pull dir="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968152"/>
          </a:xfrm>
        </p:spPr>
        <p:txBody>
          <a:bodyPr/>
          <a:lstStyle/>
          <a:p>
            <a:r>
              <a:rPr lang="en-GB" noProof="0" dirty="0" smtClean="0"/>
              <a:t>Are visas useful and ethical?</a:t>
            </a:r>
            <a:br>
              <a:rPr lang="en-GB" noProof="0" dirty="0" smtClean="0"/>
            </a:br>
            <a:r>
              <a:rPr lang="en-GB" noProof="0" dirty="0" smtClean="0"/>
              <a:t>Who must have a visa?</a:t>
            </a:r>
            <a:endParaRPr lang="en-GB" noProof="0" dirty="0"/>
          </a:p>
        </p:txBody>
      </p:sp>
      <p:sp>
        <p:nvSpPr>
          <p:cNvPr id="3" name="Content Placeholder 2"/>
          <p:cNvSpPr>
            <a:spLocks noGrp="1"/>
          </p:cNvSpPr>
          <p:nvPr>
            <p:ph idx="1"/>
          </p:nvPr>
        </p:nvSpPr>
        <p:spPr>
          <a:xfrm>
            <a:off x="685800" y="1484784"/>
            <a:ext cx="7772400" cy="4968552"/>
          </a:xfrm>
        </p:spPr>
        <p:txBody>
          <a:bodyPr/>
          <a:lstStyle/>
          <a:p>
            <a:r>
              <a:rPr lang="en-GB" noProof="0" dirty="0" smtClean="0"/>
              <a:t>„The determination of those third countries whose</a:t>
            </a:r>
          </a:p>
          <a:p>
            <a:r>
              <a:rPr lang="en-GB" noProof="0" dirty="0" smtClean="0"/>
              <a:t>nationals are subject to the visa requirement, and those</a:t>
            </a:r>
          </a:p>
          <a:p>
            <a:r>
              <a:rPr lang="en-GB" noProof="0" dirty="0" smtClean="0"/>
              <a:t>exempt from it, is governed by a considered, case-by case assessment of a </a:t>
            </a:r>
            <a:r>
              <a:rPr lang="en-GB" noProof="0" dirty="0" smtClean="0">
                <a:solidFill>
                  <a:srgbClr val="C00000"/>
                </a:solidFill>
              </a:rPr>
              <a:t>variety of criteria </a:t>
            </a:r>
            <a:r>
              <a:rPr lang="en-GB" noProof="0" dirty="0" smtClean="0"/>
              <a:t>relating </a:t>
            </a:r>
            <a:r>
              <a:rPr lang="en-GB" i="1" noProof="0" dirty="0" smtClean="0"/>
              <a:t>inter alia</a:t>
            </a:r>
          </a:p>
          <a:p>
            <a:r>
              <a:rPr lang="en-GB" noProof="0" dirty="0" smtClean="0">
                <a:solidFill>
                  <a:srgbClr val="C00000"/>
                </a:solidFill>
              </a:rPr>
              <a:t>to illegal immigration</a:t>
            </a:r>
            <a:r>
              <a:rPr lang="en-GB" noProof="0" dirty="0" smtClean="0"/>
              <a:t>,</a:t>
            </a:r>
          </a:p>
          <a:p>
            <a:r>
              <a:rPr lang="en-GB" noProof="0" dirty="0" smtClean="0"/>
              <a:t> </a:t>
            </a:r>
            <a:r>
              <a:rPr lang="en-GB" noProof="0" dirty="0" smtClean="0">
                <a:solidFill>
                  <a:srgbClr val="C00000"/>
                </a:solidFill>
              </a:rPr>
              <a:t>public policy and security</a:t>
            </a:r>
            <a:r>
              <a:rPr lang="en-GB" noProof="0" dirty="0" smtClean="0"/>
              <a:t>, </a:t>
            </a:r>
          </a:p>
          <a:p>
            <a:r>
              <a:rPr lang="en-GB" noProof="0" dirty="0" smtClean="0"/>
              <a:t>and to</a:t>
            </a:r>
          </a:p>
          <a:p>
            <a:r>
              <a:rPr lang="en-GB" noProof="0" dirty="0" smtClean="0"/>
              <a:t>the </a:t>
            </a:r>
            <a:r>
              <a:rPr lang="en-GB" noProof="0" dirty="0" smtClean="0">
                <a:solidFill>
                  <a:srgbClr val="C00000"/>
                </a:solidFill>
              </a:rPr>
              <a:t>European Union's external relations </a:t>
            </a:r>
            <a:r>
              <a:rPr lang="en-GB" noProof="0" dirty="0" smtClean="0"/>
              <a:t>with third countries, consideration also being given to the implications of </a:t>
            </a:r>
            <a:r>
              <a:rPr lang="en-GB" noProof="0" dirty="0" smtClean="0">
                <a:solidFill>
                  <a:srgbClr val="C00000"/>
                </a:solidFill>
              </a:rPr>
              <a:t>regional coherence and reciprocity</a:t>
            </a:r>
            <a:r>
              <a:rPr lang="en-GB" noProof="0" dirty="0" smtClean="0"/>
              <a:t>.”</a:t>
            </a:r>
          </a:p>
          <a:p>
            <a:pPr algn="r"/>
            <a:r>
              <a:rPr lang="en-GB" sz="1000" noProof="0" dirty="0" smtClean="0"/>
              <a:t>Council Regulation (EC) No 539/2001 pream</a:t>
            </a:r>
            <a:r>
              <a:rPr lang="hu-HU" sz="1000" noProof="0" dirty="0" smtClean="0"/>
              <a:t>le</a:t>
            </a:r>
            <a:r>
              <a:rPr lang="en-GB" sz="1000" noProof="0" dirty="0" smtClean="0"/>
              <a:t>,  para (5)</a:t>
            </a:r>
          </a:p>
          <a:p>
            <a:pPr algn="r"/>
            <a:endParaRPr lang="en-GB" sz="1000" noProof="0" dirty="0"/>
          </a:p>
        </p:txBody>
      </p:sp>
    </p:spTree>
    <p:extLst>
      <p:ext uri="{BB962C8B-B14F-4D97-AF65-F5344CB8AC3E}">
        <p14:creationId xmlns:p14="http://schemas.microsoft.com/office/powerpoint/2010/main" val="192733374"/>
      </p:ext>
    </p:extLst>
  </p:cSld>
  <p:clrMapOvr>
    <a:masterClrMapping/>
  </p:clrMapOvr>
  <p:transition>
    <p:pull dir="rd"/>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smtClean="0"/>
              <a:t>Arguments for consideration</a:t>
            </a:r>
            <a:endParaRPr lang="en-GB" noProof="0" dirty="0"/>
          </a:p>
        </p:txBody>
      </p:sp>
      <p:sp>
        <p:nvSpPr>
          <p:cNvPr id="3" name="Content Placeholder 2"/>
          <p:cNvSpPr>
            <a:spLocks noGrp="1"/>
          </p:cNvSpPr>
          <p:nvPr>
            <p:ph idx="1"/>
          </p:nvPr>
        </p:nvSpPr>
        <p:spPr/>
        <p:txBody>
          <a:bodyPr/>
          <a:lstStyle/>
          <a:p>
            <a:pPr marL="514350" indent="-514350">
              <a:buAutoNum type="arabicPeriod"/>
            </a:pPr>
            <a:r>
              <a:rPr lang="en-GB" noProof="0" dirty="0" smtClean="0"/>
              <a:t>Both  „threat of illegal immigration” threat to public order and security”  generalise: based </a:t>
            </a:r>
            <a:r>
              <a:rPr lang="en-GB" noProof="0" dirty="0" smtClean="0">
                <a:solidFill>
                  <a:srgbClr val="C00000"/>
                </a:solidFill>
              </a:rPr>
              <a:t>on the past behaviour of a few</a:t>
            </a:r>
            <a:r>
              <a:rPr lang="en-GB" noProof="0" dirty="0" smtClean="0"/>
              <a:t> </a:t>
            </a:r>
            <a:r>
              <a:rPr lang="en-GB" noProof="0" dirty="0" smtClean="0">
                <a:solidFill>
                  <a:srgbClr val="C00000"/>
                </a:solidFill>
              </a:rPr>
              <a:t>makes everyone suspect </a:t>
            </a:r>
            <a:r>
              <a:rPr lang="en-GB" noProof="0" dirty="0" smtClean="0"/>
              <a:t>and punished by a </a:t>
            </a:r>
            <a:r>
              <a:rPr lang="en-GB" noProof="0" dirty="0" smtClean="0">
                <a:solidFill>
                  <a:srgbClr val="C00000"/>
                </a:solidFill>
              </a:rPr>
              <a:t>collective punishment</a:t>
            </a:r>
            <a:r>
              <a:rPr lang="en-GB" noProof="0" dirty="0" smtClean="0"/>
              <a:t>: the visa obligation</a:t>
            </a:r>
            <a:r>
              <a:rPr lang="en-GB" noProof="0" dirty="0" smtClean="0">
                <a:solidFill>
                  <a:srgbClr val="C00000"/>
                </a:solidFill>
              </a:rPr>
              <a:t>:</a:t>
            </a:r>
            <a:r>
              <a:rPr lang="en-GB" noProof="0" dirty="0" smtClean="0"/>
              <a:t/>
            </a:r>
            <a:br>
              <a:rPr lang="en-GB" noProof="0" dirty="0" smtClean="0"/>
            </a:br>
            <a:r>
              <a:rPr lang="en-GB" noProof="0" dirty="0" smtClean="0"/>
              <a:t/>
            </a:r>
            <a:br>
              <a:rPr lang="en-GB" noProof="0" dirty="0" smtClean="0"/>
            </a:br>
            <a:r>
              <a:rPr lang="en-GB" noProof="0" dirty="0" smtClean="0"/>
              <a:t> It is based on a self-fulfilling prophecy: the number of denied visas as an indication of the threat of illegal immigration</a:t>
            </a:r>
          </a:p>
          <a:p>
            <a:pPr marL="514350" indent="-514350"/>
            <a:endParaRPr lang="en-GB" noProof="0" dirty="0" smtClean="0"/>
          </a:p>
          <a:p>
            <a:pPr marL="514350" indent="-514350"/>
            <a:r>
              <a:rPr lang="en-GB" noProof="0" dirty="0" smtClean="0"/>
              <a:t>Entering a country into the visa list is the </a:t>
            </a:r>
            <a:r>
              <a:rPr lang="en-GB" noProof="0" dirty="0" smtClean="0">
                <a:solidFill>
                  <a:srgbClr val="C00000"/>
                </a:solidFill>
              </a:rPr>
              <a:t>sheer generalised prejudice</a:t>
            </a:r>
            <a:r>
              <a:rPr lang="en-GB" noProof="0" dirty="0" smtClean="0"/>
              <a:t/>
            </a:r>
            <a:br>
              <a:rPr lang="en-GB" noProof="0" dirty="0" smtClean="0"/>
            </a:br>
            <a:r>
              <a:rPr lang="en-GB" noProof="0" dirty="0" smtClean="0"/>
              <a:t> </a:t>
            </a:r>
            <a:r>
              <a:rPr lang="en-GB" sz="1800" noProof="0" dirty="0" smtClean="0"/>
              <a:t>(</a:t>
            </a:r>
            <a:r>
              <a:rPr lang="hu-HU" sz="1800" noProof="0" dirty="0" smtClean="0"/>
              <a:t>All </a:t>
            </a:r>
            <a:r>
              <a:rPr lang="hu-HU" sz="1800" noProof="0" dirty="0" err="1" smtClean="0"/>
              <a:t>the</a:t>
            </a:r>
            <a:r>
              <a:rPr lang="hu-HU" sz="1800" noProof="0" dirty="0" smtClean="0"/>
              <a:t> </a:t>
            </a:r>
            <a:r>
              <a:rPr lang="hu-HU" sz="1800" noProof="0" dirty="0" err="1" smtClean="0"/>
              <a:t>states</a:t>
            </a:r>
            <a:r>
              <a:rPr lang="hu-HU" sz="1800" noProof="0" dirty="0" smtClean="0"/>
              <a:t> of </a:t>
            </a:r>
            <a:r>
              <a:rPr lang="hu-HU" sz="1800" noProof="0" dirty="0" err="1" smtClean="0"/>
              <a:t>Africa</a:t>
            </a:r>
            <a:r>
              <a:rPr lang="hu-HU" sz="1800" noProof="0" dirty="0" smtClean="0"/>
              <a:t>, with the exception </a:t>
            </a:r>
            <a:r>
              <a:rPr lang="hu-HU" sz="1800" noProof="0" dirty="0" err="1" smtClean="0"/>
              <a:t>of</a:t>
            </a:r>
            <a:r>
              <a:rPr lang="hu-HU" sz="1800" noProof="0" dirty="0" smtClean="0"/>
              <a:t> </a:t>
            </a:r>
            <a:r>
              <a:rPr lang="hu-HU" sz="1800" noProof="0" dirty="0" err="1" smtClean="0"/>
              <a:t>two</a:t>
            </a:r>
            <a:r>
              <a:rPr lang="hu-HU" sz="1800" noProof="0" dirty="0" smtClean="0"/>
              <a:t>,</a:t>
            </a:r>
            <a:r>
              <a:rPr lang="hu-HU" sz="1800" baseline="0" noProof="0" dirty="0" smtClean="0"/>
              <a:t> on the list)</a:t>
            </a:r>
            <a:endParaRPr lang="en-GB" noProof="0" dirty="0" smtClean="0"/>
          </a:p>
          <a:p>
            <a:endParaRPr lang="en-GB" noProof="0" dirty="0"/>
          </a:p>
        </p:txBody>
      </p:sp>
    </p:spTree>
    <p:extLst>
      <p:ext uri="{BB962C8B-B14F-4D97-AF65-F5344CB8AC3E}">
        <p14:creationId xmlns:p14="http://schemas.microsoft.com/office/powerpoint/2010/main" val="2711469408"/>
      </p:ext>
    </p:extLst>
  </p:cSld>
  <p:clrMapOvr>
    <a:masterClrMapping/>
  </p:clrMapOvr>
  <p:transition>
    <p:pull dir="rd"/>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smtClean="0"/>
              <a:t>Arguments for consideration</a:t>
            </a:r>
            <a:endParaRPr lang="en-GB" noProof="0" dirty="0"/>
          </a:p>
        </p:txBody>
      </p:sp>
      <p:sp>
        <p:nvSpPr>
          <p:cNvPr id="3" name="Content Placeholder 2"/>
          <p:cNvSpPr>
            <a:spLocks noGrp="1"/>
          </p:cNvSpPr>
          <p:nvPr>
            <p:ph idx="1"/>
          </p:nvPr>
        </p:nvSpPr>
        <p:spPr>
          <a:xfrm>
            <a:off x="685800" y="838200"/>
            <a:ext cx="7772400" cy="5687144"/>
          </a:xfrm>
        </p:spPr>
        <p:txBody>
          <a:bodyPr/>
          <a:lstStyle/>
          <a:p>
            <a:r>
              <a:rPr lang="en-GB" noProof="0" dirty="0" smtClean="0"/>
              <a:t>2. If used as a tool </a:t>
            </a:r>
            <a:r>
              <a:rPr lang="en-GB" noProof="0" dirty="0" smtClean="0">
                <a:solidFill>
                  <a:srgbClr val="C00000"/>
                </a:solidFill>
              </a:rPr>
              <a:t>in inter-state relations </a:t>
            </a:r>
            <a:r>
              <a:rPr lang="en-GB" noProof="0" dirty="0" smtClean="0"/>
              <a:t>in order</a:t>
            </a:r>
            <a:r>
              <a:rPr lang="en-GB" noProof="0" dirty="0" smtClean="0">
                <a:solidFill>
                  <a:srgbClr val="C00000"/>
                </a:solidFill>
              </a:rPr>
              <a:t> to promote other goals</a:t>
            </a:r>
            <a:r>
              <a:rPr lang="en-GB" noProof="0" dirty="0" smtClean="0"/>
              <a:t> the visa obligation burdens the whole of the population: </a:t>
            </a:r>
            <a:r>
              <a:rPr lang="en-GB" noProof="0" dirty="0" smtClean="0">
                <a:solidFill>
                  <a:srgbClr val="C00000"/>
                </a:solidFill>
              </a:rPr>
              <a:t>the civilians become hostage to a political game</a:t>
            </a:r>
            <a:r>
              <a:rPr lang="en-GB" noProof="0" dirty="0" smtClean="0"/>
              <a:t>. If an authoritarian system is disciplined with the visa obligation the innocent population bears the brunt</a:t>
            </a:r>
          </a:p>
          <a:p>
            <a:r>
              <a:rPr lang="en-GB" noProof="0" dirty="0" smtClean="0"/>
              <a:t>	Nationals of political </a:t>
            </a:r>
            <a:r>
              <a:rPr lang="en-GB" noProof="0" dirty="0" smtClean="0">
                <a:solidFill>
                  <a:srgbClr val="C00000"/>
                </a:solidFill>
              </a:rPr>
              <a:t>opponents of one </a:t>
            </a:r>
            <a:r>
              <a:rPr lang="en-GB" noProof="0" dirty="0" smtClean="0"/>
              <a:t>(or a few) member states </a:t>
            </a:r>
            <a:r>
              <a:rPr lang="en-GB" noProof="0" dirty="0" smtClean="0">
                <a:solidFill>
                  <a:srgbClr val="C00000"/>
                </a:solidFill>
              </a:rPr>
              <a:t>are excluded from „the whole </a:t>
            </a:r>
            <a:r>
              <a:rPr lang="en-GB" noProof="0" dirty="0" smtClean="0"/>
              <a:t>EU”.</a:t>
            </a:r>
            <a:endParaRPr lang="en-GB" noProof="0" dirty="0" smtClean="0">
              <a:solidFill>
                <a:srgbClr val="C00000"/>
              </a:solidFill>
            </a:endParaRPr>
          </a:p>
          <a:p>
            <a:endParaRPr lang="en-GB" noProof="0" dirty="0" smtClean="0"/>
          </a:p>
          <a:p>
            <a:r>
              <a:rPr lang="en-GB" noProof="0" dirty="0" smtClean="0"/>
              <a:t>3. Individuals </a:t>
            </a:r>
            <a:r>
              <a:rPr lang="en-GB" noProof="0" dirty="0" smtClean="0">
                <a:solidFill>
                  <a:srgbClr val="C00000"/>
                </a:solidFill>
              </a:rPr>
              <a:t>who are known to constitute a danger may be excluded</a:t>
            </a:r>
            <a:r>
              <a:rPr lang="en-GB" noProof="0" dirty="0" smtClean="0"/>
              <a:t> from entry even </a:t>
            </a:r>
            <a:r>
              <a:rPr lang="en-GB" noProof="0" dirty="0" smtClean="0">
                <a:solidFill>
                  <a:srgbClr val="C00000"/>
                </a:solidFill>
              </a:rPr>
              <a:t>if they are visa exempt  - SIS II</a:t>
            </a:r>
          </a:p>
          <a:p>
            <a:endParaRPr lang="en-GB" sz="1800" noProof="0" dirty="0" smtClean="0"/>
          </a:p>
          <a:p>
            <a:r>
              <a:rPr lang="en-GB" sz="2200" noProof="0" dirty="0" smtClean="0"/>
              <a:t>4 .  Visa obligation </a:t>
            </a:r>
            <a:r>
              <a:rPr lang="en-GB" sz="2200" noProof="0" dirty="0" smtClean="0">
                <a:solidFill>
                  <a:srgbClr val="C00000"/>
                </a:solidFill>
              </a:rPr>
              <a:t>prevents asylum seekers </a:t>
            </a:r>
            <a:r>
              <a:rPr lang="en-GB" sz="2200" noProof="0" dirty="0" smtClean="0"/>
              <a:t>from getting to </a:t>
            </a:r>
            <a:r>
              <a:rPr lang="en-GB" sz="2200" noProof="0" dirty="0" smtClean="0">
                <a:solidFill>
                  <a:srgbClr val="C00000"/>
                </a:solidFill>
              </a:rPr>
              <a:t>safety</a:t>
            </a:r>
            <a:endParaRPr lang="en-GB" noProof="0" dirty="0">
              <a:solidFill>
                <a:srgbClr val="C00000"/>
              </a:solidFill>
            </a:endParaRPr>
          </a:p>
        </p:txBody>
      </p:sp>
    </p:spTree>
    <p:extLst>
      <p:ext uri="{BB962C8B-B14F-4D97-AF65-F5344CB8AC3E}">
        <p14:creationId xmlns:p14="http://schemas.microsoft.com/office/powerpoint/2010/main" val="4132059487"/>
      </p:ext>
    </p:extLst>
  </p:cSld>
  <p:clrMapOvr>
    <a:masterClrMapping/>
  </p:clrMapOvr>
  <p:transition>
    <p:pull dir="rd"/>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179512" y="-114200"/>
            <a:ext cx="1333078" cy="4551311"/>
          </a:xfrm>
        </p:spPr>
        <p:txBody>
          <a:bodyPr/>
          <a:lstStyle/>
          <a:p>
            <a:r>
              <a:rPr lang="en-GB" altLang="en-US" noProof="0" dirty="0" smtClean="0">
                <a:latin typeface="+mj-lt"/>
              </a:rPr>
              <a:t>Schen-gen in context</a:t>
            </a:r>
            <a:br>
              <a:rPr lang="en-GB" altLang="en-US" noProof="0" dirty="0" smtClean="0">
                <a:latin typeface="+mj-lt"/>
              </a:rPr>
            </a:br>
            <a:r>
              <a:rPr lang="en-GB" altLang="en-US" noProof="0" dirty="0" smtClean="0">
                <a:latin typeface="+mj-lt"/>
              </a:rPr>
              <a:t/>
            </a:r>
            <a:br>
              <a:rPr lang="en-GB" altLang="en-US" noProof="0" dirty="0" smtClean="0">
                <a:latin typeface="+mj-lt"/>
              </a:rPr>
            </a:br>
            <a:r>
              <a:rPr lang="en-GB" altLang="en-US" noProof="0" dirty="0" smtClean="0"/>
              <a:t>Visa appli-cations</a:t>
            </a:r>
            <a:br>
              <a:rPr lang="en-GB" altLang="en-US" noProof="0" dirty="0" smtClean="0"/>
            </a:br>
            <a:r>
              <a:rPr lang="en-GB" altLang="en-US" sz="1600" noProof="0" dirty="0" smtClean="0"/>
              <a:t>(at consulates)</a:t>
            </a:r>
            <a:r>
              <a:rPr lang="en-GB" altLang="en-US" noProof="0" dirty="0" smtClean="0"/>
              <a:t/>
            </a:r>
            <a:br>
              <a:rPr lang="en-GB" altLang="en-US" noProof="0" dirty="0" smtClean="0"/>
            </a:br>
            <a:r>
              <a:rPr lang="en-GB" altLang="en-US" noProof="0" dirty="0" smtClean="0"/>
              <a:t>in</a:t>
            </a:r>
            <a:br>
              <a:rPr lang="en-GB" altLang="en-US" noProof="0" dirty="0" smtClean="0"/>
            </a:br>
            <a:r>
              <a:rPr lang="en-GB" altLang="en-US" noProof="0" dirty="0" smtClean="0"/>
              <a:t>2015</a:t>
            </a:r>
            <a:endParaRPr lang="en-GB" altLang="en-US" noProof="0" dirty="0" smtClean="0">
              <a:latin typeface="+mj-lt"/>
            </a:endParaRPr>
          </a:p>
        </p:txBody>
      </p:sp>
      <p:pic>
        <p:nvPicPr>
          <p:cNvPr id="2" name="Picture 1"/>
          <p:cNvPicPr>
            <a:picLocks noChangeAspect="1"/>
          </p:cNvPicPr>
          <p:nvPr/>
        </p:nvPicPr>
        <p:blipFill>
          <a:blip r:embed="rId3"/>
          <a:stretch>
            <a:fillRect/>
          </a:stretch>
        </p:blipFill>
        <p:spPr>
          <a:xfrm>
            <a:off x="1512590" y="-99392"/>
            <a:ext cx="7426172" cy="6957392"/>
          </a:xfrm>
          <a:prstGeom prst="rect">
            <a:avLst/>
          </a:prstGeom>
        </p:spPr>
      </p:pic>
      <p:sp>
        <p:nvSpPr>
          <p:cNvPr id="3" name="TextBox 2"/>
          <p:cNvSpPr txBox="1"/>
          <p:nvPr/>
        </p:nvSpPr>
        <p:spPr>
          <a:xfrm>
            <a:off x="0" y="4581128"/>
            <a:ext cx="1512590" cy="830997"/>
          </a:xfrm>
          <a:prstGeom prst="rect">
            <a:avLst/>
          </a:prstGeom>
          <a:noFill/>
        </p:spPr>
        <p:txBody>
          <a:bodyPr wrap="square" rtlCol="0">
            <a:spAutoFit/>
          </a:bodyPr>
          <a:lstStyle/>
          <a:p>
            <a:r>
              <a:rPr lang="hu-HU" sz="800" dirty="0" err="1" smtClean="0">
                <a:latin typeface="Calibri" panose="020F0502020204030204" pitchFamily="34" charset="0"/>
                <a:cs typeface="Calibri" panose="020F0502020204030204" pitchFamily="34" charset="0"/>
              </a:rPr>
              <a:t>Source</a:t>
            </a:r>
            <a:r>
              <a:rPr lang="hu-HU" sz="800" dirty="0">
                <a:latin typeface="Calibri" panose="020F0502020204030204" pitchFamily="34" charset="0"/>
                <a:cs typeface="Calibri" panose="020F0502020204030204" pitchFamily="34" charset="0"/>
              </a:rPr>
              <a:t>: </a:t>
            </a:r>
            <a:br>
              <a:rPr lang="hu-HU" sz="800" dirty="0">
                <a:latin typeface="Calibri" panose="020F0502020204030204" pitchFamily="34" charset="0"/>
                <a:cs typeface="Calibri" panose="020F0502020204030204" pitchFamily="34" charset="0"/>
              </a:rPr>
            </a:br>
            <a:r>
              <a:rPr lang="hu-HU" sz="800" dirty="0">
                <a:latin typeface="Calibri" panose="020F0502020204030204" pitchFamily="34" charset="0"/>
                <a:cs typeface="Calibri" panose="020F0502020204030204" pitchFamily="34" charset="0"/>
              </a:rPr>
              <a:t>http://ec.europa.eu/dgs/home-affairs/what-we-do/policies/borders-and-visas/visa-policy/index_en.htm </a:t>
            </a:r>
            <a:endParaRPr lang="hu-HU" sz="800" dirty="0" smtClean="0">
              <a:latin typeface="Calibri" panose="020F0502020204030204" pitchFamily="34" charset="0"/>
              <a:cs typeface="Calibri" panose="020F0502020204030204" pitchFamily="34" charset="0"/>
            </a:endParaRPr>
          </a:p>
          <a:p>
            <a:r>
              <a:rPr lang="hu-HU" sz="800" dirty="0" smtClean="0">
                <a:latin typeface="Calibri" panose="020F0502020204030204" pitchFamily="34" charset="0"/>
                <a:cs typeface="Calibri" panose="020F0502020204030204" pitchFamily="34" charset="0"/>
              </a:rPr>
              <a:t>(20161211)</a:t>
            </a:r>
            <a:endParaRPr lang="hu-HU" sz="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72852204"/>
      </p:ext>
    </p:extLst>
  </p:cSld>
  <p:clrMapOvr>
    <a:masterClrMapping/>
  </p:clrMapOvr>
  <p:transition>
    <p:pull dir="r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251337" y="4351435"/>
            <a:ext cx="1441579" cy="1440160"/>
          </a:xfrm>
        </p:spPr>
        <p:txBody>
          <a:bodyPr/>
          <a:lstStyle/>
          <a:p>
            <a:r>
              <a:rPr lang="en-GB" altLang="en-US" noProof="0" dirty="0" smtClean="0">
                <a:latin typeface="+mj-lt"/>
              </a:rPr>
              <a:t>Schen-gen in context </a:t>
            </a:r>
            <a:r>
              <a:rPr lang="en-GB" altLang="lb-LU" b="0" noProof="0" dirty="0" smtClean="0">
                <a:latin typeface="+mj-lt"/>
              </a:rPr>
              <a:t> </a:t>
            </a:r>
            <a:endParaRPr lang="en-GB" altLang="lb-LU" noProof="0" dirty="0" smtClean="0">
              <a:latin typeface="+mj-lt"/>
            </a:endParaRPr>
          </a:p>
        </p:txBody>
      </p:sp>
      <p:sp>
        <p:nvSpPr>
          <p:cNvPr id="37892" name="TextBox 5"/>
          <p:cNvSpPr txBox="1">
            <a:spLocks noChangeArrowheads="1"/>
          </p:cNvSpPr>
          <p:nvPr/>
        </p:nvSpPr>
        <p:spPr bwMode="auto">
          <a:xfrm>
            <a:off x="1118089" y="6207369"/>
            <a:ext cx="4727833" cy="291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baseline="-25000">
                <a:solidFill>
                  <a:schemeClr val="tx1"/>
                </a:solidFill>
                <a:latin typeface="Arial" panose="020B0604020202020204" pitchFamily="34" charset="0"/>
                <a:ea typeface="ＭＳ Ｐゴシック" panose="020B0600070205080204" pitchFamily="34" charset="-128"/>
              </a:defRPr>
            </a:lvl1pPr>
            <a:lvl2pPr marL="742950" indent="-285750">
              <a:defRPr sz="2000" baseline="-25000">
                <a:solidFill>
                  <a:schemeClr val="tx1"/>
                </a:solidFill>
                <a:latin typeface="Arial" panose="020B0604020202020204" pitchFamily="34" charset="0"/>
                <a:ea typeface="ＭＳ Ｐゴシック" panose="020B0600070205080204" pitchFamily="34" charset="-128"/>
              </a:defRPr>
            </a:lvl2pPr>
            <a:lvl3pPr marL="1143000" indent="-228600">
              <a:defRPr sz="2000" baseline="-25000">
                <a:solidFill>
                  <a:schemeClr val="tx1"/>
                </a:solidFill>
                <a:latin typeface="Arial" panose="020B0604020202020204" pitchFamily="34" charset="0"/>
                <a:ea typeface="ＭＳ Ｐゴシック" panose="020B0600070205080204" pitchFamily="34" charset="-128"/>
              </a:defRPr>
            </a:lvl3pPr>
            <a:lvl4pPr marL="1600200" indent="-228600">
              <a:defRPr sz="2000" baseline="-25000">
                <a:solidFill>
                  <a:schemeClr val="tx1"/>
                </a:solidFill>
                <a:latin typeface="Arial" panose="020B0604020202020204" pitchFamily="34" charset="0"/>
                <a:ea typeface="ＭＳ Ｐゴシック" panose="020B0600070205080204" pitchFamily="34" charset="-128"/>
              </a:defRPr>
            </a:lvl4pPr>
            <a:lvl5pPr marL="2057400" indent="-228600">
              <a:defRPr sz="2000" baseline="-25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baseline="-25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baseline="-25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baseline="-25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baseline="-25000">
                <a:solidFill>
                  <a:schemeClr val="tx1"/>
                </a:solidFill>
                <a:latin typeface="Arial" panose="020B0604020202020204" pitchFamily="34" charset="0"/>
                <a:ea typeface="ＭＳ Ｐゴシック" panose="020B0600070205080204" pitchFamily="34" charset="-128"/>
              </a:defRPr>
            </a:lvl9pPr>
          </a:lstStyle>
          <a:p>
            <a:r>
              <a:rPr lang="en-GB" altLang="lb-LU" sz="1292" baseline="0"/>
              <a:t>Source Securing </a:t>
            </a:r>
            <a:r>
              <a:rPr lang="en-US" altLang="lb-LU" sz="1292" baseline="0"/>
              <a:t>EU, DG Migration and Home Affairs 2016</a:t>
            </a:r>
            <a:endParaRPr lang="lb-LU" altLang="lb-LU" sz="1292" baseline="0"/>
          </a:p>
        </p:txBody>
      </p:sp>
      <p:pic>
        <p:nvPicPr>
          <p:cNvPr id="2" name="Picture 1"/>
          <p:cNvPicPr>
            <a:picLocks noChangeAspect="1"/>
          </p:cNvPicPr>
          <p:nvPr/>
        </p:nvPicPr>
        <p:blipFill>
          <a:blip r:embed="rId3"/>
          <a:stretch>
            <a:fillRect/>
          </a:stretch>
        </p:blipFill>
        <p:spPr>
          <a:xfrm>
            <a:off x="121635" y="-31720"/>
            <a:ext cx="4116882" cy="4011556"/>
          </a:xfrm>
          <a:prstGeom prst="rect">
            <a:avLst/>
          </a:prstGeom>
        </p:spPr>
      </p:pic>
      <p:pic>
        <p:nvPicPr>
          <p:cNvPr id="3" name="Picture 2"/>
          <p:cNvPicPr>
            <a:picLocks noChangeAspect="1"/>
          </p:cNvPicPr>
          <p:nvPr/>
        </p:nvPicPr>
        <p:blipFill>
          <a:blip r:embed="rId4"/>
          <a:stretch>
            <a:fillRect/>
          </a:stretch>
        </p:blipFill>
        <p:spPr>
          <a:xfrm>
            <a:off x="1944531" y="3429000"/>
            <a:ext cx="3156845" cy="3127381"/>
          </a:xfrm>
          <a:prstGeom prst="rect">
            <a:avLst/>
          </a:prstGeom>
        </p:spPr>
      </p:pic>
      <p:pic>
        <p:nvPicPr>
          <p:cNvPr id="4" name="Picture 3"/>
          <p:cNvPicPr>
            <a:picLocks noChangeAspect="1"/>
          </p:cNvPicPr>
          <p:nvPr/>
        </p:nvPicPr>
        <p:blipFill>
          <a:blip r:embed="rId5"/>
          <a:stretch>
            <a:fillRect/>
          </a:stretch>
        </p:blipFill>
        <p:spPr>
          <a:xfrm>
            <a:off x="4211960" y="-27384"/>
            <a:ext cx="4838305" cy="3240360"/>
          </a:xfrm>
          <a:prstGeom prst="rect">
            <a:avLst/>
          </a:prstGeom>
        </p:spPr>
      </p:pic>
      <p:pic>
        <p:nvPicPr>
          <p:cNvPr id="5" name="Picture 4"/>
          <p:cNvPicPr>
            <a:picLocks noChangeAspect="1"/>
          </p:cNvPicPr>
          <p:nvPr/>
        </p:nvPicPr>
        <p:blipFill>
          <a:blip r:embed="rId6"/>
          <a:stretch>
            <a:fillRect/>
          </a:stretch>
        </p:blipFill>
        <p:spPr>
          <a:xfrm>
            <a:off x="5220072" y="3738382"/>
            <a:ext cx="3817049" cy="2714954"/>
          </a:xfrm>
          <a:prstGeom prst="rect">
            <a:avLst/>
          </a:prstGeom>
        </p:spPr>
      </p:pic>
      <p:sp>
        <p:nvSpPr>
          <p:cNvPr id="6" name="TextBox 5"/>
          <p:cNvSpPr txBox="1"/>
          <p:nvPr/>
        </p:nvSpPr>
        <p:spPr>
          <a:xfrm>
            <a:off x="4860032" y="6535287"/>
            <a:ext cx="7199469" cy="307777"/>
          </a:xfrm>
          <a:prstGeom prst="rect">
            <a:avLst/>
          </a:prstGeom>
          <a:noFill/>
        </p:spPr>
        <p:txBody>
          <a:bodyPr wrap="square" rtlCol="0">
            <a:spAutoFit/>
          </a:bodyPr>
          <a:lstStyle/>
          <a:p>
            <a:r>
              <a:rPr lang="hu-HU" sz="1000" dirty="0" err="1" smtClean="0">
                <a:latin typeface="Calibri" panose="020F0502020204030204" pitchFamily="34" charset="0"/>
                <a:cs typeface="Calibri" panose="020F0502020204030204" pitchFamily="34" charset="0"/>
              </a:rPr>
              <a:t>Source</a:t>
            </a:r>
            <a:r>
              <a:rPr lang="hu-HU" sz="1000" dirty="0">
                <a:latin typeface="Calibri" panose="020F0502020204030204" pitchFamily="34" charset="0"/>
                <a:cs typeface="Calibri" panose="020F0502020204030204" pitchFamily="34" charset="0"/>
              </a:rPr>
              <a:t>: </a:t>
            </a:r>
            <a:r>
              <a:rPr lang="hu-HU" sz="1000" dirty="0" err="1" smtClean="0">
                <a:latin typeface="Calibri" panose="020F0502020204030204" pitchFamily="34" charset="0"/>
                <a:cs typeface="Calibri" panose="020F0502020204030204" pitchFamily="34" charset="0"/>
              </a:rPr>
              <a:t>htt</a:t>
            </a:r>
            <a:r>
              <a:rPr lang="hu-HU" sz="1000" dirty="0" err="1" smtClean="0">
                <a:latin typeface="Calibri" panose="020F0502020204030204" pitchFamily="34" charset="0"/>
                <a:cs typeface="Calibri" panose="020F0502020204030204" pitchFamily="34" charset="0"/>
                <a:hlinkClick r:id="rId7"/>
              </a:rPr>
              <a:t>tp</a:t>
            </a:r>
            <a:r>
              <a:rPr lang="hu-HU" sz="1000" dirty="0">
                <a:latin typeface="Calibri" panose="020F0502020204030204" pitchFamily="34" charset="0"/>
                <a:cs typeface="Calibri" panose="020F0502020204030204" pitchFamily="34" charset="0"/>
                <a:hlinkClick r:id="rId7"/>
              </a:rPr>
              <a:t>://</a:t>
            </a:r>
            <a:r>
              <a:rPr lang="hu-HU" sz="1000" dirty="0" smtClean="0">
                <a:latin typeface="Calibri" panose="020F0502020204030204" pitchFamily="34" charset="0"/>
                <a:cs typeface="Calibri" panose="020F0502020204030204" pitchFamily="34" charset="0"/>
                <a:hlinkClick r:id="rId7"/>
              </a:rPr>
              <a:t>www.consilium.europa.eu/en/infographics/list/</a:t>
            </a:r>
            <a:r>
              <a:rPr lang="hu-HU" sz="1000" dirty="0" smtClean="0">
                <a:latin typeface="Calibri" panose="020F0502020204030204" pitchFamily="34" charset="0"/>
                <a:cs typeface="Calibri" panose="020F0502020204030204" pitchFamily="34" charset="0"/>
              </a:rPr>
              <a:t>20161211</a:t>
            </a:r>
            <a:r>
              <a:rPr lang="hu-HU" dirty="0" smtClean="0"/>
              <a:t>)</a:t>
            </a:r>
            <a:endParaRPr lang="hu-HU" dirty="0"/>
          </a:p>
        </p:txBody>
      </p:sp>
    </p:spTree>
    <p:extLst>
      <p:ext uri="{BB962C8B-B14F-4D97-AF65-F5344CB8AC3E}">
        <p14:creationId xmlns:p14="http://schemas.microsoft.com/office/powerpoint/2010/main" val="3301421528"/>
      </p:ext>
    </p:extLst>
  </p:cSld>
  <p:clrMapOvr>
    <a:masterClrMapping/>
  </p:clrMapOvr>
  <p:transition>
    <p:pull dir="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a:xfrm>
            <a:off x="755650" y="115888"/>
            <a:ext cx="7772400" cy="1066800"/>
          </a:xfrm>
        </p:spPr>
        <p:txBody>
          <a:bodyPr/>
          <a:lstStyle/>
          <a:p>
            <a:r>
              <a:rPr lang="en-GB" altLang="hu-HU" sz="3200" noProof="0" dirty="0" smtClean="0"/>
              <a:t>The impact of the idea of Schengen and the AFSJ</a:t>
            </a:r>
            <a:endParaRPr lang="en-GB" altLang="hu-HU" sz="2400" noProof="0" dirty="0"/>
          </a:p>
        </p:txBody>
      </p:sp>
      <p:sp>
        <p:nvSpPr>
          <p:cNvPr id="128003" name="Rectangle 3"/>
          <p:cNvSpPr>
            <a:spLocks noGrp="1" noChangeArrowheads="1"/>
          </p:cNvSpPr>
          <p:nvPr>
            <p:ph type="body" idx="1"/>
          </p:nvPr>
        </p:nvSpPr>
        <p:spPr>
          <a:xfrm>
            <a:off x="684213" y="1268413"/>
            <a:ext cx="7704137" cy="5256931"/>
          </a:xfrm>
        </p:spPr>
        <p:txBody>
          <a:bodyPr>
            <a:normAutofit fontScale="92500" lnSpcReduction="20000"/>
          </a:bodyPr>
          <a:lstStyle/>
          <a:p>
            <a:pPr algn="ctr">
              <a:buFontTx/>
              <a:buNone/>
            </a:pPr>
            <a:r>
              <a:rPr lang="en-GB" altLang="hu-HU" sz="2600" noProof="0" dirty="0" smtClean="0">
                <a:solidFill>
                  <a:srgbClr val="C00000"/>
                </a:solidFill>
              </a:rPr>
              <a:t>The moving dilemma:</a:t>
            </a:r>
          </a:p>
          <a:p>
            <a:pPr algn="ctr">
              <a:buFontTx/>
              <a:buNone/>
            </a:pPr>
            <a:r>
              <a:rPr lang="en-GB" altLang="hu-HU" sz="2600" noProof="0" dirty="0" smtClean="0"/>
              <a:t>Abolition of border controls (genuine freedom of movement)</a:t>
            </a:r>
          </a:p>
          <a:p>
            <a:pPr algn="ctr">
              <a:buFontTx/>
              <a:buNone/>
            </a:pPr>
            <a:r>
              <a:rPr lang="en-GB" altLang="hu-HU" sz="2600" noProof="0" dirty="0" smtClean="0"/>
              <a:t> vs.</a:t>
            </a:r>
          </a:p>
          <a:p>
            <a:pPr algn="ctr">
              <a:buFontTx/>
              <a:buNone/>
            </a:pPr>
            <a:r>
              <a:rPr lang="en-GB" altLang="hu-HU" sz="2600" noProof="0" dirty="0" smtClean="0"/>
              <a:t> state sovereignty („security)”</a:t>
            </a:r>
          </a:p>
          <a:p>
            <a:endParaRPr lang="en-GB" altLang="hu-HU" noProof="0" dirty="0" smtClean="0"/>
          </a:p>
          <a:p>
            <a:r>
              <a:rPr lang="en-GB" altLang="hu-HU" noProof="0" dirty="0" smtClean="0"/>
              <a:t>Responses:</a:t>
            </a:r>
          </a:p>
          <a:p>
            <a:endParaRPr lang="en-GB" altLang="hu-HU" sz="3000" noProof="0" dirty="0" smtClean="0"/>
          </a:p>
          <a:p>
            <a:pPr lvl="1"/>
            <a:r>
              <a:rPr lang="en-GB" altLang="hu-HU" sz="2600" noProof="0" dirty="0" smtClean="0"/>
              <a:t>Up to Maastricht (1993) (sovereignty)</a:t>
            </a:r>
          </a:p>
          <a:p>
            <a:pPr lvl="1"/>
            <a:r>
              <a:rPr lang="en-GB" altLang="hu-HU" sz="2600" noProof="0" dirty="0" smtClean="0"/>
              <a:t>Maastricht-Amsterdam (sovereignty but Schengen and „matters of common interest”)</a:t>
            </a:r>
          </a:p>
          <a:p>
            <a:pPr lvl="1"/>
            <a:r>
              <a:rPr lang="en-GB" altLang="hu-HU" sz="2600" noProof="0" dirty="0" smtClean="0"/>
              <a:t>After Amsterdam (1 May 1999): Genuine freedom with </a:t>
            </a:r>
          </a:p>
          <a:p>
            <a:pPr lvl="3"/>
            <a:r>
              <a:rPr lang="en-GB" altLang="hu-HU" sz="1900" noProof="0" dirty="0" smtClean="0"/>
              <a:t>flanking measures</a:t>
            </a:r>
          </a:p>
          <a:p>
            <a:pPr lvl="3"/>
            <a:r>
              <a:rPr lang="en-GB" altLang="hu-HU" sz="1900" noProof="0" dirty="0" smtClean="0"/>
              <a:t>closer cooperation, opt ins and opt outs </a:t>
            </a:r>
            <a:endParaRPr lang="en-GB" altLang="hu-HU" sz="1900" noProof="0" dirty="0"/>
          </a:p>
        </p:txBody>
      </p:sp>
    </p:spTree>
    <p:extLst>
      <p:ext uri="{BB962C8B-B14F-4D97-AF65-F5344CB8AC3E}">
        <p14:creationId xmlns:p14="http://schemas.microsoft.com/office/powerpoint/2010/main" val="2759718502"/>
      </p:ext>
    </p:extLst>
  </p:cSld>
  <p:clrMapOvr>
    <a:masterClrMapping/>
  </p:clrMapOvr>
  <p:transition>
    <p:cu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07504" y="836712"/>
            <a:ext cx="9035857" cy="5184576"/>
          </a:xfrm>
          <a:prstGeom prst="rect">
            <a:avLst/>
          </a:prstGeom>
        </p:spPr>
      </p:pic>
      <p:sp>
        <p:nvSpPr>
          <p:cNvPr id="5" name="Title 1"/>
          <p:cNvSpPr>
            <a:spLocks noGrp="1"/>
          </p:cNvSpPr>
          <p:nvPr>
            <p:ph type="title"/>
          </p:nvPr>
        </p:nvSpPr>
        <p:spPr>
          <a:xfrm>
            <a:off x="683568" y="44624"/>
            <a:ext cx="7772400" cy="824136"/>
          </a:xfrm>
        </p:spPr>
        <p:txBody>
          <a:bodyPr/>
          <a:lstStyle/>
          <a:p>
            <a:r>
              <a:rPr lang="en-GB" noProof="0" dirty="0" smtClean="0"/>
              <a:t>Less arrivals, more deaths at sea</a:t>
            </a:r>
            <a:br>
              <a:rPr lang="en-GB" noProof="0" dirty="0" smtClean="0"/>
            </a:br>
            <a:r>
              <a:rPr lang="en-GB" noProof="0" dirty="0" smtClean="0"/>
              <a:t> in 2016 than in 2015</a:t>
            </a:r>
            <a:endParaRPr lang="en-GB" noProof="0" dirty="0"/>
          </a:p>
        </p:txBody>
      </p:sp>
      <p:pic>
        <p:nvPicPr>
          <p:cNvPr id="6" name="Picture 5"/>
          <p:cNvPicPr>
            <a:picLocks noChangeAspect="1"/>
          </p:cNvPicPr>
          <p:nvPr/>
        </p:nvPicPr>
        <p:blipFill>
          <a:blip r:embed="rId3"/>
          <a:stretch>
            <a:fillRect/>
          </a:stretch>
        </p:blipFill>
        <p:spPr>
          <a:xfrm>
            <a:off x="1547664" y="899928"/>
            <a:ext cx="2582356" cy="2520280"/>
          </a:xfrm>
          <a:prstGeom prst="rect">
            <a:avLst/>
          </a:prstGeom>
        </p:spPr>
      </p:pic>
      <p:sp>
        <p:nvSpPr>
          <p:cNvPr id="7" name="TextBox 6"/>
          <p:cNvSpPr txBox="1"/>
          <p:nvPr/>
        </p:nvSpPr>
        <p:spPr>
          <a:xfrm>
            <a:off x="395536" y="6237312"/>
            <a:ext cx="8060432" cy="246221"/>
          </a:xfrm>
          <a:prstGeom prst="rect">
            <a:avLst/>
          </a:prstGeom>
          <a:noFill/>
        </p:spPr>
        <p:txBody>
          <a:bodyPr wrap="square" rtlCol="0">
            <a:spAutoFit/>
          </a:bodyPr>
          <a:lstStyle/>
          <a:p>
            <a:r>
              <a:rPr lang="hu-HU" sz="1000" b="0" dirty="0" err="1" smtClean="0">
                <a:latin typeface="Calibri" panose="020F0502020204030204" pitchFamily="34" charset="0"/>
                <a:cs typeface="Calibri" panose="020F0502020204030204" pitchFamily="34" charset="0"/>
              </a:rPr>
              <a:t>Source</a:t>
            </a:r>
            <a:r>
              <a:rPr lang="hu-HU" sz="1000" b="0" dirty="0">
                <a:latin typeface="Calibri" panose="020F0502020204030204" pitchFamily="34" charset="0"/>
                <a:cs typeface="Calibri" panose="020F0502020204030204" pitchFamily="34" charset="0"/>
              </a:rPr>
              <a:t>: </a:t>
            </a:r>
            <a:r>
              <a:rPr lang="hu-HU" sz="1000" b="0" dirty="0">
                <a:latin typeface="Calibri" panose="020F0502020204030204" pitchFamily="34" charset="0"/>
                <a:cs typeface="Calibri" panose="020F0502020204030204" pitchFamily="34" charset="0"/>
                <a:hlinkClick r:id="rId4"/>
              </a:rPr>
              <a:t>http://</a:t>
            </a:r>
            <a:r>
              <a:rPr lang="hu-HU" sz="1000" b="0" dirty="0" smtClean="0">
                <a:latin typeface="Calibri" panose="020F0502020204030204" pitchFamily="34" charset="0"/>
                <a:cs typeface="Calibri" panose="020F0502020204030204" pitchFamily="34" charset="0"/>
                <a:hlinkClick r:id="rId4"/>
              </a:rPr>
              <a:t>migration.iom.int/docs/Mediterranean_Update_09_DEC_2016.pdf</a:t>
            </a:r>
            <a:r>
              <a:rPr lang="hu-HU" sz="1000" b="0" dirty="0" smtClean="0">
                <a:latin typeface="Calibri" panose="020F0502020204030204" pitchFamily="34" charset="0"/>
                <a:cs typeface="Calibri" panose="020F0502020204030204" pitchFamily="34" charset="0"/>
              </a:rPr>
              <a:t> (20161212)</a:t>
            </a:r>
            <a:endParaRPr lang="hu-HU" sz="1000" b="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1805198"/>
      </p:ext>
    </p:extLst>
  </p:cSld>
  <p:clrMapOvr>
    <a:masterClrMapping/>
  </p:clrMapOvr>
  <p:transition>
    <p:pull dir="rd"/>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smtClean="0"/>
              <a:t>Numbers do not add up</a:t>
            </a:r>
            <a:endParaRPr lang="en-GB" noProof="0" dirty="0"/>
          </a:p>
        </p:txBody>
      </p:sp>
      <p:graphicFrame>
        <p:nvGraphicFramePr>
          <p:cNvPr id="3" name="Table 2"/>
          <p:cNvGraphicFramePr>
            <a:graphicFrameLocks noGrp="1"/>
          </p:cNvGraphicFramePr>
          <p:nvPr>
            <p:extLst>
              <p:ext uri="{D42A27DB-BD31-4B8C-83A1-F6EECF244321}">
                <p14:modId xmlns:p14="http://schemas.microsoft.com/office/powerpoint/2010/main" val="1306226531"/>
              </p:ext>
            </p:extLst>
          </p:nvPr>
        </p:nvGraphicFramePr>
        <p:xfrm>
          <a:off x="276223" y="764704"/>
          <a:ext cx="8640964" cy="3566160"/>
        </p:xfrm>
        <a:graphic>
          <a:graphicData uri="http://schemas.openxmlformats.org/drawingml/2006/table">
            <a:tbl>
              <a:tblPr firstRow="1" bandRow="1">
                <a:tableStyleId>{073A0DAA-6AF3-43AB-8588-CEC1D06C72B9}</a:tableStyleId>
              </a:tblPr>
              <a:tblGrid>
                <a:gridCol w="2160241"/>
                <a:gridCol w="2160241"/>
                <a:gridCol w="2160241"/>
                <a:gridCol w="2160241"/>
              </a:tblGrid>
              <a:tr h="1444704">
                <a:tc>
                  <a:txBody>
                    <a:bodyPr/>
                    <a:lstStyle/>
                    <a:p>
                      <a:endParaRPr lang="hu-HU" sz="2800" dirty="0"/>
                    </a:p>
                  </a:txBody>
                  <a:tcPr/>
                </a:tc>
                <a:tc>
                  <a:txBody>
                    <a:bodyPr/>
                    <a:lstStyle/>
                    <a:p>
                      <a:r>
                        <a:rPr lang="hu-HU" sz="2400" dirty="0" err="1" smtClean="0"/>
                        <a:t>Arrival</a:t>
                      </a:r>
                      <a:r>
                        <a:rPr lang="hu-HU" sz="2400" dirty="0" smtClean="0"/>
                        <a:t> </a:t>
                      </a:r>
                      <a:r>
                        <a:rPr lang="hu-HU" sz="2400" dirty="0" err="1" smtClean="0"/>
                        <a:t>at</a:t>
                      </a:r>
                      <a:r>
                        <a:rPr lang="hu-HU" sz="2400" dirty="0" smtClean="0"/>
                        <a:t> </a:t>
                      </a:r>
                      <a:r>
                        <a:rPr lang="hu-HU" sz="2400" dirty="0" err="1" smtClean="0"/>
                        <a:t>sea</a:t>
                      </a:r>
                      <a:r>
                        <a:rPr lang="hu-HU" sz="2400" dirty="0" smtClean="0"/>
                        <a:t> (IOM </a:t>
                      </a:r>
                      <a:r>
                        <a:rPr lang="hu-HU" sz="2400" dirty="0" err="1" smtClean="0"/>
                        <a:t>data</a:t>
                      </a:r>
                      <a:r>
                        <a:rPr lang="hu-HU" sz="2400" dirty="0" smtClean="0"/>
                        <a:t>)+</a:t>
                      </a:r>
                      <a:endParaRPr lang="hu-HU" sz="2400" dirty="0"/>
                    </a:p>
                  </a:txBody>
                  <a:tcPr/>
                </a:tc>
                <a:tc>
                  <a:txBody>
                    <a:bodyPr/>
                    <a:lstStyle/>
                    <a:p>
                      <a:r>
                        <a:rPr lang="hu-HU" sz="2400" dirty="0" err="1" smtClean="0"/>
                        <a:t>Detection</a:t>
                      </a:r>
                      <a:r>
                        <a:rPr lang="hu-HU" sz="2400" dirty="0" smtClean="0"/>
                        <a:t> of </a:t>
                      </a:r>
                      <a:r>
                        <a:rPr lang="hu-HU" sz="2400" dirty="0" err="1" smtClean="0"/>
                        <a:t>illegal</a:t>
                      </a:r>
                      <a:r>
                        <a:rPr lang="hu-HU" sz="2400" dirty="0" smtClean="0"/>
                        <a:t> </a:t>
                      </a:r>
                      <a:r>
                        <a:rPr lang="hu-HU" sz="2400" dirty="0" err="1" smtClean="0"/>
                        <a:t>border</a:t>
                      </a:r>
                      <a:r>
                        <a:rPr lang="hu-HU" sz="2400" dirty="0" smtClean="0"/>
                        <a:t> </a:t>
                      </a:r>
                      <a:r>
                        <a:rPr lang="hu-HU" sz="2400" dirty="0" err="1" smtClean="0"/>
                        <a:t>crossings</a:t>
                      </a:r>
                      <a:r>
                        <a:rPr lang="hu-HU" sz="2400" dirty="0" smtClean="0"/>
                        <a:t> (FRONTEX)</a:t>
                      </a:r>
                      <a:r>
                        <a:rPr lang="en-US" sz="2400" dirty="0" smtClean="0"/>
                        <a:t>*</a:t>
                      </a:r>
                      <a:endParaRPr lang="hu-HU" sz="2400" dirty="0"/>
                    </a:p>
                  </a:txBody>
                  <a:tcPr/>
                </a:tc>
                <a:tc>
                  <a:txBody>
                    <a:bodyPr/>
                    <a:lstStyle/>
                    <a:p>
                      <a:r>
                        <a:rPr lang="hu-HU" sz="2400" dirty="0" err="1" smtClean="0"/>
                        <a:t>Asylum</a:t>
                      </a:r>
                      <a:r>
                        <a:rPr lang="hu-HU" sz="2400" dirty="0" smtClean="0"/>
                        <a:t> </a:t>
                      </a:r>
                      <a:r>
                        <a:rPr lang="hu-HU" sz="2400" dirty="0" err="1" smtClean="0"/>
                        <a:t>applications</a:t>
                      </a:r>
                      <a:r>
                        <a:rPr lang="hu-HU" sz="2400" dirty="0" smtClean="0"/>
                        <a:t> (EASO) ¤</a:t>
                      </a:r>
                      <a:endParaRPr lang="hu-HU" sz="2400" dirty="0"/>
                    </a:p>
                  </a:txBody>
                  <a:tcPr/>
                </a:tc>
              </a:tr>
              <a:tr h="370840">
                <a:tc>
                  <a:txBody>
                    <a:bodyPr/>
                    <a:lstStyle/>
                    <a:p>
                      <a:r>
                        <a:rPr lang="hu-HU" sz="2400" dirty="0" smtClean="0"/>
                        <a:t>2015</a:t>
                      </a:r>
                      <a:endParaRPr lang="hu-HU" sz="2400" dirty="0"/>
                    </a:p>
                  </a:txBody>
                  <a:tcPr/>
                </a:tc>
                <a:tc>
                  <a:txBody>
                    <a:bodyPr/>
                    <a:lstStyle/>
                    <a:p>
                      <a:r>
                        <a:rPr lang="hu-HU" sz="2400" dirty="0" smtClean="0"/>
                        <a:t>1,011,712</a:t>
                      </a:r>
                      <a:endParaRPr lang="hu-HU" sz="2400" dirty="0"/>
                    </a:p>
                  </a:txBody>
                  <a:tcPr/>
                </a:tc>
                <a:tc>
                  <a:txBody>
                    <a:bodyPr/>
                    <a:lstStyle/>
                    <a:p>
                      <a:r>
                        <a:rPr lang="hu-HU" sz="2400" dirty="0" smtClean="0"/>
                        <a:t>1.822,337</a:t>
                      </a:r>
                      <a:endParaRPr lang="hu-HU" sz="2400" dirty="0"/>
                    </a:p>
                  </a:txBody>
                  <a:tcPr/>
                </a:tc>
                <a:tc>
                  <a:txBody>
                    <a:bodyPr/>
                    <a:lstStyle/>
                    <a:p>
                      <a:r>
                        <a:rPr lang="hu-HU" sz="2400" dirty="0" smtClean="0"/>
                        <a:t>1,071,971</a:t>
                      </a:r>
                      <a:endParaRPr lang="hu-HU" sz="2400" dirty="0"/>
                    </a:p>
                  </a:txBody>
                  <a:tcPr/>
                </a:tc>
              </a:tr>
              <a:tr h="148559">
                <a:tc>
                  <a:txBody>
                    <a:bodyPr/>
                    <a:lstStyle/>
                    <a:p>
                      <a:r>
                        <a:rPr lang="hu-HU" sz="2400" dirty="0" smtClean="0"/>
                        <a:t>2016</a:t>
                      </a:r>
                      <a:endParaRPr lang="hu-HU" sz="2400" dirty="0"/>
                    </a:p>
                  </a:txBody>
                  <a:tcPr/>
                </a:tc>
                <a:tc>
                  <a:txBody>
                    <a:bodyPr/>
                    <a:lstStyle/>
                    <a:p>
                      <a:pPr algn="l"/>
                      <a:r>
                        <a:rPr lang="hu-HU" sz="2400" dirty="0" smtClean="0"/>
                        <a:t>   378,660</a:t>
                      </a:r>
                    </a:p>
                    <a:p>
                      <a:pPr algn="r"/>
                      <a:r>
                        <a:rPr lang="hu-HU" sz="2400" dirty="0" err="1" smtClean="0"/>
                        <a:t>until</a:t>
                      </a:r>
                      <a:r>
                        <a:rPr lang="hu-HU" sz="2400" dirty="0" smtClean="0"/>
                        <a:t>  December</a:t>
                      </a:r>
                      <a:endParaRPr lang="hu-HU" sz="2400" dirty="0"/>
                    </a:p>
                  </a:txBody>
                  <a:tcPr/>
                </a:tc>
                <a:tc>
                  <a:txBody>
                    <a:bodyPr/>
                    <a:lstStyle/>
                    <a:p>
                      <a:r>
                        <a:rPr lang="hu-HU" sz="2400" dirty="0" smtClean="0"/>
                        <a:t>   359,569</a:t>
                      </a:r>
                    </a:p>
                    <a:p>
                      <a:pPr algn="r"/>
                      <a:r>
                        <a:rPr lang="hu-HU" sz="2400" dirty="0" err="1" smtClean="0"/>
                        <a:t>until</a:t>
                      </a:r>
                      <a:r>
                        <a:rPr lang="hu-HU" sz="2400" dirty="0" smtClean="0"/>
                        <a:t> </a:t>
                      </a:r>
                      <a:br>
                        <a:rPr lang="hu-HU" sz="2400" dirty="0" smtClean="0"/>
                      </a:br>
                      <a:r>
                        <a:rPr lang="hu-HU" sz="2400" dirty="0" err="1" smtClean="0"/>
                        <a:t>July</a:t>
                      </a:r>
                      <a:r>
                        <a:rPr lang="hu-HU" sz="2400" dirty="0" smtClean="0"/>
                        <a:t> </a:t>
                      </a:r>
                      <a:endParaRPr lang="hu-HU" sz="2400" dirty="0"/>
                    </a:p>
                  </a:txBody>
                  <a:tcPr/>
                </a:tc>
                <a:tc>
                  <a:txBody>
                    <a:bodyPr/>
                    <a:lstStyle/>
                    <a:p>
                      <a:r>
                        <a:rPr lang="hu-HU" sz="2400" dirty="0" smtClean="0"/>
                        <a:t>1,093,729</a:t>
                      </a:r>
                    </a:p>
                    <a:p>
                      <a:pPr marL="0" marR="0" lvl="0" indent="0" algn="r" defTabSz="914400" rtl="0" eaLnBrk="1" fontAlgn="auto" latinLnBrk="0" hangingPunct="1">
                        <a:lnSpc>
                          <a:spcPct val="100000"/>
                        </a:lnSpc>
                        <a:spcBef>
                          <a:spcPts val="0"/>
                        </a:spcBef>
                        <a:spcAft>
                          <a:spcPts val="0"/>
                        </a:spcAft>
                        <a:buClrTx/>
                        <a:buSzTx/>
                        <a:buFontTx/>
                        <a:buNone/>
                        <a:tabLst/>
                        <a:defRPr/>
                      </a:pPr>
                      <a:r>
                        <a:rPr lang="hu-HU" sz="2400" dirty="0" err="1" smtClean="0"/>
                        <a:t>until</a:t>
                      </a:r>
                      <a:r>
                        <a:rPr lang="hu-HU" sz="2400" dirty="0" smtClean="0"/>
                        <a:t> November</a:t>
                      </a:r>
                    </a:p>
                    <a:p>
                      <a:pPr algn="r"/>
                      <a:endParaRPr lang="hu-HU" sz="2400" dirty="0" smtClean="0"/>
                    </a:p>
                  </a:txBody>
                  <a:tcPr/>
                </a:tc>
              </a:tr>
            </a:tbl>
          </a:graphicData>
        </a:graphic>
      </p:graphicFrame>
      <p:sp>
        <p:nvSpPr>
          <p:cNvPr id="4" name="TextBox 3"/>
          <p:cNvSpPr txBox="1"/>
          <p:nvPr/>
        </p:nvSpPr>
        <p:spPr>
          <a:xfrm>
            <a:off x="276223" y="4293096"/>
            <a:ext cx="8784976" cy="707886"/>
          </a:xfrm>
          <a:prstGeom prst="rect">
            <a:avLst/>
          </a:prstGeom>
          <a:noFill/>
        </p:spPr>
        <p:txBody>
          <a:bodyPr wrap="square" rtlCol="0">
            <a:spAutoFit/>
          </a:bodyPr>
          <a:lstStyle/>
          <a:p>
            <a:r>
              <a:rPr lang="hu-HU" sz="1000" b="0" dirty="0" err="1" smtClean="0">
                <a:latin typeface="Calibri" panose="020F0502020204030204" pitchFamily="34" charset="0"/>
                <a:cs typeface="Calibri" panose="020F0502020204030204" pitchFamily="34" charset="0"/>
              </a:rPr>
              <a:t>Sources</a:t>
            </a:r>
            <a:r>
              <a:rPr lang="hu-HU" sz="1000" b="0" dirty="0" smtClean="0">
                <a:latin typeface="Calibri" panose="020F0502020204030204" pitchFamily="34" charset="0"/>
                <a:cs typeface="Calibri" panose="020F0502020204030204" pitchFamily="34" charset="0"/>
              </a:rPr>
              <a:t>: </a:t>
            </a:r>
          </a:p>
          <a:p>
            <a:r>
              <a:rPr lang="hu-HU" sz="1000" b="0" dirty="0">
                <a:latin typeface="Calibri" panose="020F0502020204030204" pitchFamily="34" charset="0"/>
                <a:cs typeface="Calibri" panose="020F0502020204030204" pitchFamily="34" charset="0"/>
              </a:rPr>
              <a:t>+ </a:t>
            </a:r>
            <a:r>
              <a:rPr lang="hu-HU" sz="1000" b="0" dirty="0">
                <a:latin typeface="Calibri" panose="020F0502020204030204" pitchFamily="34" charset="0"/>
                <a:cs typeface="Calibri" panose="020F0502020204030204" pitchFamily="34" charset="0"/>
                <a:hlinkClick r:id="rId3"/>
              </a:rPr>
              <a:t>http://</a:t>
            </a:r>
            <a:r>
              <a:rPr lang="hu-HU" sz="1000" b="0" dirty="0" smtClean="0">
                <a:latin typeface="Calibri" panose="020F0502020204030204" pitchFamily="34" charset="0"/>
                <a:cs typeface="Calibri" panose="020F0502020204030204" pitchFamily="34" charset="0"/>
                <a:hlinkClick r:id="rId3"/>
              </a:rPr>
              <a:t>migration.iom.int/docs/Mediterranean_Update_09_DEC_2016.pdf</a:t>
            </a:r>
            <a:endParaRPr lang="en-US" sz="1000" b="0" dirty="0" smtClean="0">
              <a:latin typeface="Calibri" panose="020F0502020204030204" pitchFamily="34" charset="0"/>
              <a:cs typeface="Calibri" panose="020F0502020204030204" pitchFamily="34" charset="0"/>
            </a:endParaRPr>
          </a:p>
          <a:p>
            <a:r>
              <a:rPr lang="en-US" sz="1000" b="0" dirty="0" smtClean="0">
                <a:latin typeface="Calibri" panose="020F0502020204030204" pitchFamily="34" charset="0"/>
                <a:cs typeface="Calibri" panose="020F0502020204030204" pitchFamily="34" charset="0"/>
              </a:rPr>
              <a:t>*</a:t>
            </a:r>
            <a:r>
              <a:rPr lang="hu-HU" sz="1000" b="0" dirty="0" err="1" smtClean="0">
                <a:latin typeface="Calibri" panose="020F0502020204030204" pitchFamily="34" charset="0"/>
                <a:cs typeface="Calibri" panose="020F0502020204030204" pitchFamily="34" charset="0"/>
              </a:rPr>
              <a:t>Frontex</a:t>
            </a:r>
            <a:r>
              <a:rPr lang="hu-HU" sz="1000" b="0" dirty="0" smtClean="0">
                <a:latin typeface="Calibri" panose="020F0502020204030204" pitchFamily="34" charset="0"/>
                <a:cs typeface="Calibri" panose="020F0502020204030204" pitchFamily="34" charset="0"/>
              </a:rPr>
              <a:t>: </a:t>
            </a:r>
            <a:r>
              <a:rPr lang="hu-HU" sz="1000" b="0" dirty="0" err="1" smtClean="0">
                <a:latin typeface="Calibri" panose="020F0502020204030204" pitchFamily="34" charset="0"/>
                <a:cs typeface="Calibri" panose="020F0502020204030204" pitchFamily="34" charset="0"/>
              </a:rPr>
              <a:t>Annual</a:t>
            </a:r>
            <a:r>
              <a:rPr lang="hu-HU" sz="1000" b="0" dirty="0" smtClean="0">
                <a:latin typeface="Calibri" panose="020F0502020204030204" pitchFamily="34" charset="0"/>
                <a:cs typeface="Calibri" panose="020F0502020204030204" pitchFamily="34" charset="0"/>
              </a:rPr>
              <a:t> </a:t>
            </a:r>
            <a:r>
              <a:rPr lang="hu-HU" sz="1000" b="0" dirty="0" err="1" smtClean="0">
                <a:latin typeface="Calibri" panose="020F0502020204030204" pitchFamily="34" charset="0"/>
                <a:cs typeface="Calibri" panose="020F0502020204030204" pitchFamily="34" charset="0"/>
              </a:rPr>
              <a:t>Risk</a:t>
            </a:r>
            <a:r>
              <a:rPr lang="hu-HU" sz="1000" b="0" dirty="0" smtClean="0">
                <a:latin typeface="Calibri" panose="020F0502020204030204" pitchFamily="34" charset="0"/>
                <a:cs typeface="Calibri" panose="020F0502020204030204" pitchFamily="34" charset="0"/>
              </a:rPr>
              <a:t> </a:t>
            </a:r>
            <a:r>
              <a:rPr lang="hu-HU" sz="1000" b="0" dirty="0" err="1" smtClean="0">
                <a:latin typeface="Calibri" panose="020F0502020204030204" pitchFamily="34" charset="0"/>
                <a:cs typeface="Calibri" panose="020F0502020204030204" pitchFamily="34" charset="0"/>
              </a:rPr>
              <a:t>Analysis</a:t>
            </a:r>
            <a:r>
              <a:rPr lang="hu-HU" sz="1000" b="0" dirty="0">
                <a:latin typeface="Calibri" panose="020F0502020204030204" pitchFamily="34" charset="0"/>
                <a:cs typeface="Calibri" panose="020F0502020204030204" pitchFamily="34" charset="0"/>
              </a:rPr>
              <a:t>, 2016 </a:t>
            </a:r>
            <a:r>
              <a:rPr lang="hu-HU" sz="1000" b="0" dirty="0">
                <a:latin typeface="Calibri" panose="020F0502020204030204" pitchFamily="34" charset="0"/>
                <a:cs typeface="Calibri" panose="020F0502020204030204" pitchFamily="34" charset="0"/>
                <a:hlinkClick r:id="rId4"/>
              </a:rPr>
              <a:t>http://</a:t>
            </a:r>
            <a:r>
              <a:rPr lang="hu-HU" sz="1000" b="0" dirty="0" smtClean="0">
                <a:latin typeface="Calibri" panose="020F0502020204030204" pitchFamily="34" charset="0"/>
                <a:cs typeface="Calibri" panose="020F0502020204030204" pitchFamily="34" charset="0"/>
                <a:hlinkClick r:id="rId4"/>
              </a:rPr>
              <a:t>frontex.europa.eu/assets/Publications/Risk_Analysis/Annula_Risk_Analysis_2016.pdf</a:t>
            </a:r>
            <a:r>
              <a:rPr lang="hu-HU" sz="1000" b="0" dirty="0" smtClean="0">
                <a:latin typeface="Calibri" panose="020F0502020204030204" pitchFamily="34" charset="0"/>
                <a:cs typeface="Calibri" panose="020F0502020204030204" pitchFamily="34" charset="0"/>
              </a:rPr>
              <a:t>  and FRAN Q2, 2016, p. 6 (20161212)</a:t>
            </a:r>
          </a:p>
          <a:p>
            <a:r>
              <a:rPr lang="hu-HU" sz="1000" b="0" dirty="0" smtClean="0">
                <a:latin typeface="Calibri" panose="020F0502020204030204" pitchFamily="34" charset="0"/>
                <a:cs typeface="Calibri" panose="020F0502020204030204" pitchFamily="34" charset="0"/>
              </a:rPr>
              <a:t>¤ = EASO </a:t>
            </a:r>
            <a:r>
              <a:rPr lang="hu-HU" sz="1000" b="0" dirty="0" err="1">
                <a:latin typeface="Calibri" panose="020F0502020204030204" pitchFamily="34" charset="0"/>
                <a:cs typeface="Calibri" panose="020F0502020204030204" pitchFamily="34" charset="0"/>
              </a:rPr>
              <a:t>L</a:t>
            </a:r>
            <a:r>
              <a:rPr lang="hu-HU" sz="1000" b="0" dirty="0" err="1" smtClean="0">
                <a:latin typeface="Calibri" panose="020F0502020204030204" pitchFamily="34" charset="0"/>
                <a:cs typeface="Calibri" panose="020F0502020204030204" pitchFamily="34" charset="0"/>
              </a:rPr>
              <a:t>atest</a:t>
            </a:r>
            <a:r>
              <a:rPr lang="hu-HU" sz="1000" b="0" dirty="0" smtClean="0">
                <a:latin typeface="Calibri" panose="020F0502020204030204" pitchFamily="34" charset="0"/>
                <a:cs typeface="Calibri" panose="020F0502020204030204" pitchFamily="34" charset="0"/>
              </a:rPr>
              <a:t> </a:t>
            </a:r>
            <a:r>
              <a:rPr lang="hu-HU" sz="1000" b="0" dirty="0" err="1" smtClean="0">
                <a:latin typeface="Calibri" panose="020F0502020204030204" pitchFamily="34" charset="0"/>
                <a:cs typeface="Calibri" panose="020F0502020204030204" pitchFamily="34" charset="0"/>
              </a:rPr>
              <a:t>Asylum</a:t>
            </a:r>
            <a:r>
              <a:rPr lang="hu-HU" sz="1000" b="0" dirty="0" smtClean="0">
                <a:latin typeface="Calibri" panose="020F0502020204030204" pitchFamily="34" charset="0"/>
                <a:cs typeface="Calibri" panose="020F0502020204030204" pitchFamily="34" charset="0"/>
              </a:rPr>
              <a:t> </a:t>
            </a:r>
            <a:r>
              <a:rPr lang="hu-HU" sz="1000" b="0" dirty="0" err="1">
                <a:latin typeface="Calibri" panose="020F0502020204030204" pitchFamily="34" charset="0"/>
                <a:cs typeface="Calibri" panose="020F0502020204030204" pitchFamily="34" charset="0"/>
              </a:rPr>
              <a:t>T</a:t>
            </a:r>
            <a:r>
              <a:rPr lang="hu-HU" sz="1000" b="0" dirty="0" err="1" smtClean="0">
                <a:latin typeface="Calibri" panose="020F0502020204030204" pitchFamily="34" charset="0"/>
                <a:cs typeface="Calibri" panose="020F0502020204030204" pitchFamily="34" charset="0"/>
              </a:rPr>
              <a:t>rends</a:t>
            </a:r>
            <a:r>
              <a:rPr lang="hu-HU" sz="1000" b="0" dirty="0" smtClean="0">
                <a:latin typeface="Calibri" panose="020F0502020204030204" pitchFamily="34" charset="0"/>
                <a:cs typeface="Calibri" panose="020F0502020204030204" pitchFamily="34" charset="0"/>
              </a:rPr>
              <a:t>, 2016 </a:t>
            </a:r>
            <a:r>
              <a:rPr lang="hu-HU" sz="1000" b="0" dirty="0" err="1" smtClean="0">
                <a:latin typeface="Calibri" panose="020F0502020204030204" pitchFamily="34" charset="0"/>
                <a:cs typeface="Calibri" panose="020F0502020204030204" pitchFamily="34" charset="0"/>
              </a:rPr>
              <a:t>October</a:t>
            </a:r>
            <a:r>
              <a:rPr lang="hu-HU" sz="1000" b="0" dirty="0" smtClean="0">
                <a:latin typeface="Calibri" panose="020F0502020204030204" pitchFamily="34" charset="0"/>
                <a:cs typeface="Calibri" panose="020F0502020204030204" pitchFamily="34" charset="0"/>
              </a:rPr>
              <a:t>, p. 1</a:t>
            </a:r>
            <a:endParaRPr lang="hu-HU" sz="1000" b="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92294465"/>
      </p:ext>
    </p:extLst>
  </p:cSld>
  <p:clrMapOvr>
    <a:masterClrMapping/>
  </p:clrMapOvr>
  <p:transition>
    <p:pull dir="rd"/>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ím 4"/>
          <p:cNvSpPr>
            <a:spLocks noGrp="1"/>
          </p:cNvSpPr>
          <p:nvPr>
            <p:ph type="ctrTitle"/>
          </p:nvPr>
        </p:nvSpPr>
        <p:spPr>
          <a:xfrm>
            <a:off x="642938" y="1357313"/>
            <a:ext cx="7772400" cy="1470025"/>
          </a:xfrm>
        </p:spPr>
        <p:txBody>
          <a:bodyPr/>
          <a:lstStyle/>
          <a:p>
            <a:pPr>
              <a:defRPr/>
            </a:pPr>
            <a:r>
              <a:rPr lang="en-GB" noProof="0" dirty="0" smtClean="0">
                <a:effectLst>
                  <a:outerShdw blurRad="38100" dist="38100" dir="2700000" algn="tl">
                    <a:srgbClr val="000000"/>
                  </a:outerShdw>
                </a:effectLst>
                <a:latin typeface="+mj-lt"/>
              </a:rPr>
              <a:t>THANKS!</a:t>
            </a:r>
          </a:p>
        </p:txBody>
      </p:sp>
      <p:sp>
        <p:nvSpPr>
          <p:cNvPr id="30723" name="Alcím 5"/>
          <p:cNvSpPr>
            <a:spLocks noGrp="1"/>
          </p:cNvSpPr>
          <p:nvPr>
            <p:ph type="subTitle" idx="1"/>
          </p:nvPr>
        </p:nvSpPr>
        <p:spPr>
          <a:xfrm>
            <a:off x="1331913" y="3213100"/>
            <a:ext cx="6400800" cy="3000375"/>
          </a:xfrm>
        </p:spPr>
        <p:txBody>
          <a:bodyPr>
            <a:normAutofit lnSpcReduction="10000"/>
          </a:bodyPr>
          <a:lstStyle/>
          <a:p>
            <a:pPr>
              <a:defRPr/>
            </a:pPr>
            <a:r>
              <a:rPr lang="en-GB" sz="2000" noProof="0" dirty="0" smtClean="0">
                <a:latin typeface="+mj-lt"/>
              </a:rPr>
              <a:t>BOLDIZSÁR NAGY </a:t>
            </a:r>
            <a:br>
              <a:rPr lang="en-GB" sz="2000" noProof="0" dirty="0" smtClean="0">
                <a:latin typeface="+mj-lt"/>
              </a:rPr>
            </a:br>
            <a:r>
              <a:rPr lang="en-GB" sz="2000" noProof="0" dirty="0" smtClean="0">
                <a:latin typeface="+mj-lt"/>
              </a:rPr>
              <a:t/>
            </a:r>
            <a:br>
              <a:rPr lang="en-GB" sz="2000" noProof="0" dirty="0" smtClean="0">
                <a:latin typeface="+mj-lt"/>
              </a:rPr>
            </a:br>
            <a:r>
              <a:rPr lang="en-GB" sz="2000" noProof="0" dirty="0" smtClean="0">
                <a:latin typeface="+mj-lt"/>
              </a:rPr>
              <a:t> E-mail: nagyboldi100  - at -  gmail.com</a:t>
            </a:r>
            <a:br>
              <a:rPr lang="en-GB" sz="2000" noProof="0" dirty="0" smtClean="0">
                <a:latin typeface="+mj-lt"/>
              </a:rPr>
            </a:br>
            <a:r>
              <a:rPr lang="en-GB" sz="2000" noProof="0" dirty="0" smtClean="0">
                <a:latin typeface="+mj-lt"/>
              </a:rPr>
              <a:t> www.nagyboldizsar.hu </a:t>
            </a:r>
            <a:br>
              <a:rPr lang="en-GB" sz="2000" noProof="0" dirty="0" smtClean="0">
                <a:latin typeface="+mj-lt"/>
              </a:rPr>
            </a:br>
            <a:r>
              <a:rPr lang="en-GB" sz="2000" noProof="0" dirty="0" smtClean="0">
                <a:latin typeface="+mj-lt"/>
              </a:rPr>
              <a:t/>
            </a:r>
            <a:br>
              <a:rPr lang="en-GB" sz="2000" noProof="0" dirty="0" smtClean="0">
                <a:latin typeface="+mj-lt"/>
              </a:rPr>
            </a:br>
            <a:r>
              <a:rPr lang="en-GB" sz="2000" noProof="0" dirty="0" smtClean="0">
                <a:latin typeface="+mj-lt"/>
              </a:rPr>
              <a:t>CEU IR and Legal</a:t>
            </a:r>
            <a:br>
              <a:rPr lang="en-GB" sz="2000" noProof="0" dirty="0" smtClean="0">
                <a:latin typeface="+mj-lt"/>
              </a:rPr>
            </a:br>
            <a:r>
              <a:rPr lang="en-GB" sz="2000" noProof="0" dirty="0" smtClean="0">
                <a:latin typeface="+mj-lt"/>
              </a:rPr>
              <a:t> Budapest, 1051</a:t>
            </a:r>
            <a:br>
              <a:rPr lang="en-GB" sz="2000" noProof="0" dirty="0" smtClean="0">
                <a:latin typeface="+mj-lt"/>
              </a:rPr>
            </a:br>
            <a:r>
              <a:rPr lang="en-GB" sz="2000" noProof="0" dirty="0" smtClean="0">
                <a:latin typeface="+mj-lt"/>
              </a:rPr>
              <a:t>Nádor u. 9.</a:t>
            </a:r>
            <a:br>
              <a:rPr lang="en-GB" sz="2000" noProof="0" dirty="0" smtClean="0">
                <a:latin typeface="+mj-lt"/>
              </a:rPr>
            </a:br>
            <a:r>
              <a:rPr lang="en-GB" sz="2000" noProof="0" dirty="0" smtClean="0">
                <a:latin typeface="+mj-lt"/>
              </a:rPr>
              <a:t> Tel.: +36 1 242 6313, Telefax: +36 1 430 0235</a:t>
            </a:r>
            <a:br>
              <a:rPr lang="en-GB" sz="2000" noProof="0" dirty="0" smtClean="0">
                <a:latin typeface="+mj-lt"/>
              </a:rPr>
            </a:br>
            <a:endParaRPr lang="en-GB" sz="2000" noProof="0" dirty="0" smtClean="0">
              <a:latin typeface="+mj-lt"/>
            </a:endParaRPr>
          </a:p>
        </p:txBody>
      </p:sp>
    </p:spTree>
    <p:extLst>
      <p:ext uri="{BB962C8B-B14F-4D97-AF65-F5344CB8AC3E}">
        <p14:creationId xmlns:p14="http://schemas.microsoft.com/office/powerpoint/2010/main" val="3741996784"/>
      </p:ext>
    </p:extLst>
  </p:cSld>
  <p:clrMapOvr>
    <a:masterClrMapping/>
  </p:clrMapOvr>
  <p:transition>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p:cNvSpPr>
          <p:nvPr>
            <p:ph type="title" idx="4294967295"/>
          </p:nvPr>
        </p:nvSpPr>
        <p:spPr bwMode="auto">
          <a:xfrm>
            <a:off x="209551" y="668216"/>
            <a:ext cx="8121162" cy="350227"/>
          </a:xfrm>
        </p:spPr>
        <p:txBody>
          <a:bodyPr vert="horz" wrap="square" lIns="84406" tIns="0" rIns="84406" bIns="0" numCol="1" anchor="b" anchorCtr="0" compatLnSpc="1">
            <a:prstTxWarp prst="textNoShape">
              <a:avLst/>
            </a:prstTxWarp>
          </a:bodyPr>
          <a:lstStyle/>
          <a:p>
            <a:pPr eaLnBrk="1" hangingPunct="1"/>
            <a:r>
              <a:rPr lang="en-GB" altLang="en-US" noProof="0" dirty="0" smtClean="0">
                <a:latin typeface="+mj-lt"/>
              </a:rPr>
              <a:t>Schengen: area with no internal borders</a:t>
            </a:r>
          </a:p>
        </p:txBody>
      </p:sp>
      <p:sp>
        <p:nvSpPr>
          <p:cNvPr id="143363" name="Rectangle 3"/>
          <p:cNvSpPr>
            <a:spLocks noGrp="1"/>
          </p:cNvSpPr>
          <p:nvPr>
            <p:ph type="body" idx="4294967295"/>
          </p:nvPr>
        </p:nvSpPr>
        <p:spPr>
          <a:xfrm>
            <a:off x="0" y="1356946"/>
            <a:ext cx="3826120" cy="5237285"/>
          </a:xfrm>
        </p:spPr>
        <p:txBody>
          <a:bodyPr/>
          <a:lstStyle/>
          <a:p>
            <a:pPr marL="260845" indent="-260845">
              <a:lnSpc>
                <a:spcPct val="90000"/>
              </a:lnSpc>
              <a:defRPr/>
            </a:pPr>
            <a:r>
              <a:rPr lang="en-GB" altLang="en-US" sz="1662" noProof="0" dirty="0" smtClean="0">
                <a:latin typeface="+mj-lt"/>
              </a:rPr>
              <a:t>1985: Signature of the Schengen agreement between FR, BE, NL, DE &amp; LUX</a:t>
            </a:r>
          </a:p>
          <a:p>
            <a:pPr marL="260845" indent="-260845">
              <a:lnSpc>
                <a:spcPct val="90000"/>
              </a:lnSpc>
              <a:defRPr/>
            </a:pPr>
            <a:r>
              <a:rPr lang="en-GB" altLang="en-US" sz="1662" noProof="0" dirty="0" smtClean="0">
                <a:latin typeface="+mj-lt"/>
              </a:rPr>
              <a:t>1990 Schengen Implementing Convention</a:t>
            </a:r>
          </a:p>
          <a:p>
            <a:pPr marL="260845" indent="-260845">
              <a:lnSpc>
                <a:spcPct val="90000"/>
              </a:lnSpc>
              <a:defRPr/>
            </a:pPr>
            <a:r>
              <a:rPr lang="en-GB" altLang="en-US" sz="1662" noProof="0" dirty="0" smtClean="0">
                <a:latin typeface="+mj-lt"/>
              </a:rPr>
              <a:t>1995: abolition of the  checks at the internal  borders + one single external border among the 13 EU MS (except for UK IRL)</a:t>
            </a:r>
          </a:p>
          <a:p>
            <a:pPr marL="260845" indent="-260845">
              <a:lnSpc>
                <a:spcPct val="90000"/>
              </a:lnSpc>
              <a:defRPr/>
            </a:pPr>
            <a:r>
              <a:rPr lang="en-GB" altLang="en-US" sz="1662" noProof="0" dirty="0" smtClean="0">
                <a:latin typeface="+mj-lt"/>
              </a:rPr>
              <a:t>1997: incorporation of the Schengen cooperation into the EU legal framework</a:t>
            </a:r>
          </a:p>
          <a:p>
            <a:pPr marL="260845" indent="-260845">
              <a:lnSpc>
                <a:spcPct val="90000"/>
              </a:lnSpc>
              <a:defRPr/>
            </a:pPr>
            <a:r>
              <a:rPr lang="en-GB" altLang="en-US" sz="1662" noProof="0" dirty="0" smtClean="0">
                <a:latin typeface="+mj-lt"/>
              </a:rPr>
              <a:t>2001 Norway and Iceland</a:t>
            </a:r>
          </a:p>
          <a:p>
            <a:pPr marL="260845" indent="-260845">
              <a:lnSpc>
                <a:spcPct val="90000"/>
              </a:lnSpc>
              <a:defRPr/>
            </a:pPr>
            <a:r>
              <a:rPr lang="en-GB" altLang="en-US" sz="1662" noProof="0" dirty="0" smtClean="0">
                <a:latin typeface="+mj-lt"/>
              </a:rPr>
              <a:t>2007 Estonia, Hungary, Latvia, Lithuania, Malta, Poland, Slovenia, Slovakia and the Czech Republic </a:t>
            </a:r>
          </a:p>
          <a:p>
            <a:pPr marL="260845" indent="-260845">
              <a:lnSpc>
                <a:spcPct val="90000"/>
              </a:lnSpc>
              <a:defRPr/>
            </a:pPr>
            <a:r>
              <a:rPr lang="en-GB" altLang="en-US" sz="1662" noProof="0" dirty="0" smtClean="0">
                <a:latin typeface="+mj-lt"/>
              </a:rPr>
              <a:t>2008: Switzerland </a:t>
            </a:r>
          </a:p>
          <a:p>
            <a:pPr marL="260845" indent="-260845">
              <a:lnSpc>
                <a:spcPct val="90000"/>
              </a:lnSpc>
              <a:defRPr/>
            </a:pPr>
            <a:r>
              <a:rPr lang="en-GB" altLang="en-US" sz="1662" noProof="0" dirty="0" smtClean="0">
                <a:latin typeface="+mj-lt"/>
              </a:rPr>
              <a:t>2011: Liechtenstein</a:t>
            </a:r>
          </a:p>
          <a:p>
            <a:pPr>
              <a:lnSpc>
                <a:spcPct val="90000"/>
              </a:lnSpc>
              <a:defRPr/>
            </a:pPr>
            <a:r>
              <a:rPr lang="en-GB" altLang="en-US" sz="1662" noProof="0" dirty="0" smtClean="0">
                <a:latin typeface="+mj-lt"/>
              </a:rPr>
              <a:t>Prospective Members CY, BG, RO,HR </a:t>
            </a:r>
            <a:endParaRPr lang="en-GB" altLang="en-US" sz="1846" noProof="0" dirty="0" smtClean="0">
              <a:latin typeface="+mj-lt"/>
            </a:endParaRPr>
          </a:p>
          <a:p>
            <a:pPr marL="260845" indent="-260845">
              <a:lnSpc>
                <a:spcPct val="90000"/>
              </a:lnSpc>
              <a:defRPr/>
            </a:pPr>
            <a:endParaRPr lang="en-GB" altLang="en-US" sz="1846" noProof="0" dirty="0">
              <a:latin typeface="+mj-lt"/>
            </a:endParaRPr>
          </a:p>
        </p:txBody>
      </p:sp>
      <p:pic>
        <p:nvPicPr>
          <p:cNvPr id="7172" name="Picture 7" descr="ma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70131" y="1433146"/>
            <a:ext cx="4659923" cy="441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0" y="6165304"/>
            <a:ext cx="3919903" cy="546945"/>
          </a:xfrm>
          <a:prstGeom prst="rect">
            <a:avLst/>
          </a:prstGeom>
          <a:solidFill>
            <a:schemeClr val="bg2">
              <a:lumMod val="40000"/>
              <a:lumOff val="60000"/>
            </a:schemeClr>
          </a:solidFill>
          <a:ln>
            <a:solidFill>
              <a:schemeClr val="accent1">
                <a:lumMod val="75000"/>
              </a:schemeClr>
            </a:solidFill>
          </a:ln>
        </p:spPr>
        <p:txBody>
          <a:bodyPr>
            <a:spAutoFit/>
          </a:bodyPr>
          <a:lstStyle/>
          <a:p>
            <a:pPr>
              <a:defRPr/>
            </a:pPr>
            <a:r>
              <a:rPr lang="en-GB" sz="1477" dirty="0">
                <a:latin typeface="Calibri" panose="020F0502020204030204" pitchFamily="34" charset="0"/>
                <a:cs typeface="Calibri" panose="020F0502020204030204" pitchFamily="34" charset="0"/>
              </a:rPr>
              <a:t>Special status UK, IRL and DK – protocols under the Treaty of Lisbon</a:t>
            </a:r>
            <a:endParaRPr lang="lb-LU" sz="1477"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71433596"/>
      </p:ext>
    </p:extLst>
  </p:cSld>
  <p:clrMapOvr>
    <a:masterClrMapping/>
  </p:clrMapOvr>
  <p:transition>
    <p:pull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33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336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4336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4336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4336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43363">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43363">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143363">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14336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GB" altLang="en-US" sz="2400" b="1" noProof="0" dirty="0" smtClean="0">
                <a:latin typeface="+mj-lt"/>
              </a:rPr>
              <a:t>Status of the United Kingdom, Ireland and Denmark</a:t>
            </a:r>
          </a:p>
        </p:txBody>
      </p:sp>
      <p:sp>
        <p:nvSpPr>
          <p:cNvPr id="9219" name="Rectangle 3"/>
          <p:cNvSpPr>
            <a:spLocks noGrp="1" noChangeArrowheads="1"/>
          </p:cNvSpPr>
          <p:nvPr>
            <p:ph type="body" idx="1"/>
          </p:nvPr>
        </p:nvSpPr>
        <p:spPr/>
        <p:txBody>
          <a:bodyPr>
            <a:normAutofit lnSpcReduction="10000"/>
          </a:bodyPr>
          <a:lstStyle/>
          <a:p>
            <a:pPr algn="ctr">
              <a:lnSpc>
                <a:spcPct val="105000"/>
              </a:lnSpc>
              <a:spcBef>
                <a:spcPct val="55000"/>
              </a:spcBef>
            </a:pPr>
            <a:r>
              <a:rPr lang="en-GB" altLang="en-US" noProof="0" dirty="0" smtClean="0">
                <a:solidFill>
                  <a:srgbClr val="C00000"/>
                </a:solidFill>
                <a:latin typeface="+mj-lt"/>
              </a:rPr>
              <a:t>UK, Ireland</a:t>
            </a:r>
          </a:p>
          <a:p>
            <a:pPr>
              <a:lnSpc>
                <a:spcPct val="105000"/>
              </a:lnSpc>
              <a:spcBef>
                <a:spcPct val="55000"/>
              </a:spcBef>
            </a:pPr>
            <a:r>
              <a:rPr lang="en-GB" altLang="en-US" noProof="0" dirty="0" smtClean="0">
                <a:latin typeface="+mj-lt"/>
              </a:rPr>
              <a:t>Protocol 20, on border control – </a:t>
            </a:r>
            <a:r>
              <a:rPr lang="en-GB" altLang="en-US" noProof="0" dirty="0" smtClean="0">
                <a:solidFill>
                  <a:srgbClr val="C00000"/>
                </a:solidFill>
                <a:latin typeface="+mj-lt"/>
              </a:rPr>
              <a:t>may maintain</a:t>
            </a:r>
            <a:r>
              <a:rPr lang="en-GB" altLang="en-US" noProof="0" dirty="0" smtClean="0">
                <a:latin typeface="+mj-lt"/>
              </a:rPr>
              <a:t>, even against persons with free movement rights</a:t>
            </a:r>
          </a:p>
          <a:p>
            <a:pPr>
              <a:lnSpc>
                <a:spcPct val="105000"/>
              </a:lnSpc>
              <a:spcBef>
                <a:spcPct val="55000"/>
              </a:spcBef>
            </a:pPr>
            <a:r>
              <a:rPr lang="en-GB" altLang="en-US" noProof="0" dirty="0" smtClean="0">
                <a:latin typeface="+mj-lt"/>
              </a:rPr>
              <a:t>Protocol 21 </a:t>
            </a:r>
            <a:r>
              <a:rPr lang="en-GB" altLang="en-US" noProof="0" dirty="0" smtClean="0">
                <a:solidFill>
                  <a:srgbClr val="C00000"/>
                </a:solidFill>
                <a:latin typeface="+mj-lt"/>
              </a:rPr>
              <a:t>may opt in</a:t>
            </a:r>
            <a:r>
              <a:rPr lang="en-GB" altLang="en-US" noProof="0" dirty="0" smtClean="0">
                <a:latin typeface="+mj-lt"/>
              </a:rPr>
              <a:t> to any measure adopted under Title V TFEU – Arts 67 - 89 on the Area of Freedom Security and Justice </a:t>
            </a:r>
          </a:p>
          <a:p>
            <a:pPr>
              <a:lnSpc>
                <a:spcPct val="105000"/>
              </a:lnSpc>
              <a:spcBef>
                <a:spcPct val="55000"/>
              </a:spcBef>
            </a:pPr>
            <a:r>
              <a:rPr lang="en-GB" altLang="en-US" noProof="0" dirty="0" smtClean="0">
                <a:latin typeface="+mj-lt"/>
              </a:rPr>
              <a:t>Protocol 19 on the Schengen acquis – UK, Ireland </a:t>
            </a:r>
            <a:r>
              <a:rPr lang="en-GB" altLang="en-US" noProof="0" dirty="0" smtClean="0">
                <a:solidFill>
                  <a:srgbClr val="C00000"/>
                </a:solidFill>
                <a:latin typeface="+mj-lt"/>
              </a:rPr>
              <a:t>may opt out </a:t>
            </a:r>
            <a:r>
              <a:rPr lang="en-GB" altLang="en-US" noProof="0" dirty="0" smtClean="0">
                <a:latin typeface="+mj-lt"/>
              </a:rPr>
              <a:t>of development of Schengen (police and judicial cooperation)</a:t>
            </a:r>
          </a:p>
          <a:p>
            <a:pPr algn="ctr">
              <a:lnSpc>
                <a:spcPct val="105000"/>
              </a:lnSpc>
              <a:spcBef>
                <a:spcPct val="55000"/>
              </a:spcBef>
            </a:pPr>
            <a:r>
              <a:rPr lang="en-GB" altLang="en-US" noProof="0" dirty="0" smtClean="0">
                <a:solidFill>
                  <a:srgbClr val="C00000"/>
                </a:solidFill>
                <a:latin typeface="+mj-lt"/>
              </a:rPr>
              <a:t>Denmark</a:t>
            </a:r>
          </a:p>
          <a:p>
            <a:r>
              <a:rPr lang="en-GB" altLang="en-US" noProof="0" dirty="0" smtClean="0">
                <a:latin typeface="+mj-lt"/>
              </a:rPr>
              <a:t>Protocol 22 Denmark only bound by the Schengen acquis as it stood in 1999 – any development of it –obligation of international legal nature</a:t>
            </a:r>
          </a:p>
          <a:p>
            <a:pPr>
              <a:lnSpc>
                <a:spcPct val="105000"/>
              </a:lnSpc>
              <a:spcBef>
                <a:spcPct val="55000"/>
              </a:spcBef>
            </a:pPr>
            <a:endParaRPr lang="en-GB" altLang="en-US" b="1" noProof="0" dirty="0">
              <a:latin typeface="+mj-lt"/>
            </a:endParaRPr>
          </a:p>
        </p:txBody>
      </p:sp>
    </p:spTree>
    <p:extLst>
      <p:ext uri="{BB962C8B-B14F-4D97-AF65-F5344CB8AC3E}">
        <p14:creationId xmlns:p14="http://schemas.microsoft.com/office/powerpoint/2010/main" val="693569965"/>
      </p:ext>
    </p:extLst>
  </p:cSld>
  <p:clrMapOvr>
    <a:masterClrMapping/>
  </p:clrMapOvr>
  <p:transition>
    <p:pull dir="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GB" altLang="en-US" noProof="0" dirty="0" smtClean="0">
                <a:latin typeface="+mj-lt"/>
              </a:rPr>
              <a:t>EU competences on visas and borders </a:t>
            </a:r>
          </a:p>
        </p:txBody>
      </p:sp>
      <p:sp>
        <p:nvSpPr>
          <p:cNvPr id="41987" name="Rectangle 3"/>
          <p:cNvSpPr>
            <a:spLocks noGrp="1" noChangeArrowheads="1"/>
          </p:cNvSpPr>
          <p:nvPr>
            <p:ph type="body" idx="1"/>
          </p:nvPr>
        </p:nvSpPr>
        <p:spPr>
          <a:xfrm>
            <a:off x="216877" y="908721"/>
            <a:ext cx="8603595" cy="5544616"/>
          </a:xfrm>
        </p:spPr>
        <p:txBody>
          <a:bodyPr/>
          <a:lstStyle/>
          <a:p>
            <a:pPr algn="ctr">
              <a:defRPr/>
            </a:pPr>
            <a:r>
              <a:rPr lang="en-GB" sz="1846" b="1" noProof="0" dirty="0" smtClean="0">
                <a:latin typeface="+mj-lt"/>
                <a:ea typeface="ＭＳ Ｐゴシック" charset="-128"/>
              </a:rPr>
              <a:t>Article 77 TFEU </a:t>
            </a:r>
          </a:p>
          <a:p>
            <a:pPr>
              <a:lnSpc>
                <a:spcPts val="2700"/>
              </a:lnSpc>
              <a:spcBef>
                <a:spcPts val="0"/>
              </a:spcBef>
              <a:defRPr/>
            </a:pPr>
            <a:r>
              <a:rPr lang="en-GB" sz="1846" noProof="0" dirty="0" smtClean="0">
                <a:latin typeface="+mj-lt"/>
                <a:ea typeface="ＭＳ Ｐゴシック" charset="-128"/>
              </a:rPr>
              <a:t>The European Parliament and the Council, acting in accordance with the ordinary legislative procedure, shall adopt measures concerning: </a:t>
            </a:r>
          </a:p>
          <a:p>
            <a:pPr lvl="1">
              <a:lnSpc>
                <a:spcPts val="2700"/>
              </a:lnSpc>
              <a:spcBef>
                <a:spcPts val="0"/>
              </a:spcBef>
              <a:defRPr/>
            </a:pPr>
            <a:r>
              <a:rPr lang="en-GB" noProof="0" dirty="0" smtClean="0">
                <a:latin typeface="+mj-lt"/>
                <a:ea typeface="ＭＳ Ｐゴシック" charset="-128"/>
              </a:rPr>
              <a:t>(a) the </a:t>
            </a:r>
            <a:r>
              <a:rPr lang="en-GB" noProof="0" dirty="0" smtClean="0">
                <a:solidFill>
                  <a:srgbClr val="FF0000"/>
                </a:solidFill>
                <a:latin typeface="+mj-lt"/>
                <a:ea typeface="ＭＳ Ｐゴシック" charset="-128"/>
              </a:rPr>
              <a:t>common policy on visas </a:t>
            </a:r>
            <a:r>
              <a:rPr lang="en-GB" noProof="0" dirty="0" smtClean="0">
                <a:latin typeface="+mj-lt"/>
                <a:ea typeface="ＭＳ Ｐゴシック" charset="-128"/>
              </a:rPr>
              <a:t>and</a:t>
            </a:r>
            <a:r>
              <a:rPr lang="en-GB" noProof="0" dirty="0" smtClean="0">
                <a:solidFill>
                  <a:srgbClr val="FF0000"/>
                </a:solidFill>
                <a:latin typeface="+mj-lt"/>
                <a:ea typeface="ＭＳ Ｐゴシック" charset="-128"/>
              </a:rPr>
              <a:t> </a:t>
            </a:r>
            <a:r>
              <a:rPr lang="en-GB" noProof="0" dirty="0" smtClean="0">
                <a:latin typeface="+mj-lt"/>
                <a:ea typeface="ＭＳ Ｐゴシック" charset="-128"/>
              </a:rPr>
              <a:t>other short-stay residence permits; </a:t>
            </a:r>
          </a:p>
          <a:p>
            <a:pPr lvl="1">
              <a:lnSpc>
                <a:spcPts val="2700"/>
              </a:lnSpc>
              <a:spcBef>
                <a:spcPts val="0"/>
              </a:spcBef>
              <a:defRPr/>
            </a:pPr>
            <a:r>
              <a:rPr lang="en-GB" noProof="0" dirty="0" smtClean="0">
                <a:latin typeface="+mj-lt"/>
                <a:ea typeface="ＭＳ Ｐゴシック" charset="-128"/>
              </a:rPr>
              <a:t>(b) the </a:t>
            </a:r>
            <a:r>
              <a:rPr lang="en-GB" noProof="0" dirty="0" smtClean="0">
                <a:solidFill>
                  <a:srgbClr val="FF0000"/>
                </a:solidFill>
                <a:latin typeface="+mj-lt"/>
                <a:ea typeface="ＭＳ Ｐゴシック" charset="-128"/>
              </a:rPr>
              <a:t>checks </a:t>
            </a:r>
            <a:r>
              <a:rPr lang="en-GB" noProof="0" dirty="0" smtClean="0">
                <a:latin typeface="+mj-lt"/>
                <a:ea typeface="ＭＳ Ｐゴシック" charset="-128"/>
              </a:rPr>
              <a:t>to which persons crossing </a:t>
            </a:r>
            <a:r>
              <a:rPr lang="en-GB" noProof="0" dirty="0" smtClean="0">
                <a:solidFill>
                  <a:srgbClr val="FF0000"/>
                </a:solidFill>
                <a:latin typeface="+mj-lt"/>
                <a:ea typeface="ＭＳ Ｐゴシック" charset="-128"/>
              </a:rPr>
              <a:t>external borders are subject</a:t>
            </a:r>
            <a:r>
              <a:rPr lang="en-GB" noProof="0" dirty="0" smtClean="0">
                <a:latin typeface="+mj-lt"/>
                <a:ea typeface="ＭＳ Ｐゴシック" charset="-128"/>
              </a:rPr>
              <a:t>; </a:t>
            </a:r>
          </a:p>
          <a:p>
            <a:pPr lvl="1">
              <a:lnSpc>
                <a:spcPts val="2700"/>
              </a:lnSpc>
              <a:spcBef>
                <a:spcPts val="0"/>
              </a:spcBef>
              <a:defRPr/>
            </a:pPr>
            <a:r>
              <a:rPr lang="en-GB" noProof="0" dirty="0" smtClean="0">
                <a:latin typeface="+mj-lt"/>
                <a:ea typeface="ＭＳ Ｐゴシック" charset="-128"/>
              </a:rPr>
              <a:t>(c) the conditions under which </a:t>
            </a:r>
            <a:r>
              <a:rPr lang="en-GB" noProof="0" dirty="0" smtClean="0">
                <a:solidFill>
                  <a:srgbClr val="FF0000"/>
                </a:solidFill>
                <a:latin typeface="+mj-lt"/>
                <a:ea typeface="ＭＳ Ｐゴシック" charset="-128"/>
              </a:rPr>
              <a:t>nationals of third countries shall have the freedom to travel within the Union for a short period</a:t>
            </a:r>
            <a:r>
              <a:rPr lang="en-GB" noProof="0" dirty="0" smtClean="0">
                <a:latin typeface="+mj-lt"/>
                <a:ea typeface="ＭＳ Ｐゴシック" charset="-128"/>
              </a:rPr>
              <a:t>; </a:t>
            </a:r>
          </a:p>
          <a:p>
            <a:pPr lvl="1">
              <a:lnSpc>
                <a:spcPts val="2700"/>
              </a:lnSpc>
              <a:spcBef>
                <a:spcPts val="0"/>
              </a:spcBef>
              <a:defRPr/>
            </a:pPr>
            <a:r>
              <a:rPr lang="en-GB" noProof="0" dirty="0" smtClean="0">
                <a:latin typeface="+mj-lt"/>
                <a:ea typeface="ＭＳ Ｐゴシック" charset="-128"/>
              </a:rPr>
              <a:t>(d) any measure necessary for the gradual establishment of an </a:t>
            </a:r>
            <a:r>
              <a:rPr lang="en-GB" noProof="0" dirty="0" smtClean="0">
                <a:solidFill>
                  <a:srgbClr val="FF0000"/>
                </a:solidFill>
                <a:latin typeface="+mj-lt"/>
                <a:ea typeface="ＭＳ Ｐゴシック" charset="-128"/>
              </a:rPr>
              <a:t>integrated management system for external borders</a:t>
            </a:r>
            <a:r>
              <a:rPr lang="en-GB" noProof="0" dirty="0" smtClean="0">
                <a:latin typeface="+mj-lt"/>
                <a:ea typeface="ＭＳ Ｐゴシック" charset="-128"/>
              </a:rPr>
              <a:t>; </a:t>
            </a:r>
          </a:p>
          <a:p>
            <a:pPr lvl="1">
              <a:lnSpc>
                <a:spcPts val="2700"/>
              </a:lnSpc>
              <a:spcBef>
                <a:spcPts val="0"/>
              </a:spcBef>
              <a:defRPr/>
            </a:pPr>
            <a:r>
              <a:rPr lang="en-GB" noProof="0" dirty="0" smtClean="0">
                <a:latin typeface="+mj-lt"/>
                <a:ea typeface="ＭＳ Ｐゴシック" charset="-128"/>
              </a:rPr>
              <a:t>(e) the </a:t>
            </a:r>
            <a:r>
              <a:rPr lang="en-GB" noProof="0" dirty="0" smtClean="0">
                <a:solidFill>
                  <a:srgbClr val="FF0000"/>
                </a:solidFill>
                <a:latin typeface="+mj-lt"/>
                <a:ea typeface="ＭＳ Ｐゴシック" charset="-128"/>
              </a:rPr>
              <a:t>absence of any controls on persons</a:t>
            </a:r>
            <a:r>
              <a:rPr lang="en-GB" noProof="0" dirty="0" smtClean="0">
                <a:latin typeface="+mj-lt"/>
                <a:ea typeface="ＭＳ Ｐゴシック" charset="-128"/>
              </a:rPr>
              <a:t>, whatever their nationality, when crossing internal borders. </a:t>
            </a:r>
          </a:p>
          <a:p>
            <a:pPr>
              <a:lnSpc>
                <a:spcPts val="2700"/>
              </a:lnSpc>
              <a:spcBef>
                <a:spcPts val="0"/>
              </a:spcBef>
              <a:defRPr/>
            </a:pPr>
            <a:r>
              <a:rPr lang="en-GB" sz="1846" noProof="0" dirty="0" smtClean="0">
                <a:latin typeface="+mj-lt"/>
                <a:ea typeface="ＭＳ Ｐゴシック" charset="-128"/>
              </a:rPr>
              <a:t>The Council, acting in accordance with a special legislative procedure, may adopt provisions concerning </a:t>
            </a:r>
            <a:r>
              <a:rPr lang="en-GB" sz="1846" noProof="0" dirty="0" smtClean="0">
                <a:solidFill>
                  <a:srgbClr val="FF0000"/>
                </a:solidFill>
                <a:latin typeface="+mj-lt"/>
                <a:ea typeface="ＭＳ Ｐゴシック" charset="-128"/>
              </a:rPr>
              <a:t>passports, identity cards, residence permits or any other such document</a:t>
            </a:r>
            <a:r>
              <a:rPr lang="en-GB" sz="1846" noProof="0" dirty="0" smtClean="0">
                <a:latin typeface="+mj-lt"/>
                <a:ea typeface="ＭＳ Ｐゴシック" charset="-128"/>
              </a:rPr>
              <a:t>. The Council shall act unanimously after consulting the European Parliament. </a:t>
            </a:r>
            <a:endParaRPr lang="en-GB" sz="1846" noProof="0" dirty="0">
              <a:latin typeface="+mj-lt"/>
              <a:ea typeface="ＭＳ Ｐゴシック" charset="-128"/>
            </a:endParaRPr>
          </a:p>
        </p:txBody>
      </p:sp>
    </p:spTree>
    <p:extLst>
      <p:ext uri="{BB962C8B-B14F-4D97-AF65-F5344CB8AC3E}">
        <p14:creationId xmlns:p14="http://schemas.microsoft.com/office/powerpoint/2010/main" val="944358685"/>
      </p:ext>
    </p:extLst>
  </p:cSld>
  <p:clrMapOvr>
    <a:masterClrMapping/>
  </p:clrMapOvr>
  <p:transition>
    <p:pull dir="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GB" altLang="lb-LU" noProof="0" dirty="0" smtClean="0">
                <a:latin typeface="+mj-lt"/>
              </a:rPr>
              <a:t>Borders</a:t>
            </a:r>
          </a:p>
        </p:txBody>
      </p:sp>
      <p:sp>
        <p:nvSpPr>
          <p:cNvPr id="3" name="Content Placeholder 2"/>
          <p:cNvSpPr>
            <a:spLocks noGrp="1"/>
          </p:cNvSpPr>
          <p:nvPr>
            <p:ph idx="1"/>
          </p:nvPr>
        </p:nvSpPr>
        <p:spPr>
          <a:xfrm>
            <a:off x="395536" y="1115892"/>
            <a:ext cx="8686800" cy="5409452"/>
          </a:xfrm>
        </p:spPr>
        <p:txBody>
          <a:bodyPr/>
          <a:lstStyle/>
          <a:p>
            <a:pPr>
              <a:defRPr/>
            </a:pPr>
            <a:r>
              <a:rPr lang="en-GB" sz="2031" noProof="0" dirty="0" smtClean="0">
                <a:latin typeface="+mj-lt"/>
                <a:ea typeface="ＭＳ Ｐゴシック" charset="-128"/>
              </a:rPr>
              <a:t>Regulation (EC) No 2016/399 </a:t>
            </a:r>
            <a:r>
              <a:rPr lang="en-GB" sz="2215" noProof="0" dirty="0" smtClean="0">
                <a:latin typeface="+mj-lt"/>
              </a:rPr>
              <a:t>on a Union Code on the rules governing the movement of persons across borders </a:t>
            </a:r>
            <a:r>
              <a:rPr lang="en-GB" sz="2031" noProof="0" dirty="0" smtClean="0">
                <a:latin typeface="+mj-lt"/>
                <a:ea typeface="ＭＳ Ｐゴシック" charset="-128"/>
              </a:rPr>
              <a:t> - </a:t>
            </a:r>
            <a:r>
              <a:rPr lang="en-GB" sz="2031" noProof="0" dirty="0" smtClean="0">
                <a:solidFill>
                  <a:srgbClr val="FF0000"/>
                </a:solidFill>
                <a:latin typeface="+mj-lt"/>
                <a:ea typeface="ＭＳ Ｐゴシック" charset="-128"/>
              </a:rPr>
              <a:t>Schengen Borders Code</a:t>
            </a:r>
            <a:endParaRPr lang="en-GB" sz="2031" noProof="0" dirty="0" smtClean="0">
              <a:latin typeface="+mj-lt"/>
              <a:ea typeface="ＭＳ Ｐゴシック" charset="-128"/>
            </a:endParaRPr>
          </a:p>
          <a:p>
            <a:pPr lvl="1">
              <a:defRPr/>
            </a:pPr>
            <a:r>
              <a:rPr lang="en-GB" sz="1800" noProof="0" dirty="0" smtClean="0">
                <a:latin typeface="+mj-lt"/>
                <a:ea typeface="ＭＳ Ｐゴシック" charset="-128"/>
              </a:rPr>
              <a:t>common rules that govern external border checks on persons, entry requirements </a:t>
            </a:r>
          </a:p>
          <a:p>
            <a:pPr lvl="1">
              <a:defRPr/>
            </a:pPr>
            <a:r>
              <a:rPr lang="en-GB" altLang="en-US" sz="1800" noProof="0" dirty="0" smtClean="0">
                <a:latin typeface="+mj-lt"/>
              </a:rPr>
              <a:t>exceptional re-imposition of internal border controls </a:t>
            </a:r>
            <a:endParaRPr lang="en-GB" sz="2400" noProof="0" dirty="0" smtClean="0">
              <a:latin typeface="+mj-lt"/>
              <a:ea typeface="ＭＳ Ｐゴシック" charset="-128"/>
            </a:endParaRPr>
          </a:p>
          <a:p>
            <a:pPr lvl="1">
              <a:defRPr/>
            </a:pPr>
            <a:r>
              <a:rPr lang="en-GB" sz="1800" noProof="0" dirty="0" smtClean="0">
                <a:latin typeface="+mj-lt"/>
                <a:ea typeface="ＭＳ Ｐゴシック" charset="-128"/>
              </a:rPr>
              <a:t>+ </a:t>
            </a:r>
            <a:r>
              <a:rPr lang="en-GB" sz="1800" noProof="0" dirty="0" smtClean="0">
                <a:solidFill>
                  <a:srgbClr val="C00000"/>
                </a:solidFill>
                <a:latin typeface="+mj-lt"/>
                <a:ea typeface="ＭＳ Ｐゴシック" charset="-128"/>
              </a:rPr>
              <a:t>Regulation 656/2014 </a:t>
            </a:r>
            <a:r>
              <a:rPr lang="en-GB" sz="1800" noProof="0" dirty="0" smtClean="0">
                <a:latin typeface="+mj-lt"/>
                <a:ea typeface="ＭＳ Ｐゴシック" charset="-128"/>
              </a:rPr>
              <a:t>surveillance of the external sea borders in the context of operational cooperation</a:t>
            </a:r>
          </a:p>
          <a:p>
            <a:pPr>
              <a:defRPr/>
            </a:pPr>
            <a:endParaRPr lang="en-GB" altLang="en-US" sz="1662" noProof="0" dirty="0" smtClean="0">
              <a:latin typeface="+mj-lt"/>
            </a:endParaRPr>
          </a:p>
          <a:p>
            <a:pPr>
              <a:defRPr/>
            </a:pPr>
            <a:endParaRPr lang="en-GB" sz="2031" noProof="0" dirty="0" smtClean="0">
              <a:latin typeface="+mj-lt"/>
              <a:ea typeface="ＭＳ Ｐゴシック" charset="-128"/>
            </a:endParaRPr>
          </a:p>
          <a:p>
            <a:pPr>
              <a:defRPr/>
            </a:pPr>
            <a:endParaRPr lang="en-GB" noProof="0" dirty="0">
              <a:latin typeface="+mj-lt"/>
              <a:ea typeface="ＭＳ Ｐゴシック" charset="-128"/>
            </a:endParaRPr>
          </a:p>
        </p:txBody>
      </p:sp>
      <p:sp>
        <p:nvSpPr>
          <p:cNvPr id="15364" name="TextBox 3"/>
          <p:cNvSpPr txBox="1">
            <a:spLocks noChangeArrowheads="1"/>
          </p:cNvSpPr>
          <p:nvPr/>
        </p:nvSpPr>
        <p:spPr bwMode="auto">
          <a:xfrm>
            <a:off x="5684227" y="5566997"/>
            <a:ext cx="1997319" cy="603883"/>
          </a:xfrm>
          <a:prstGeom prst="rect">
            <a:avLst/>
          </a:prstGeom>
          <a:solidFill>
            <a:schemeClr val="bg1">
              <a:lumMod val="75000"/>
            </a:schemeClr>
          </a:solidFill>
          <a:ln w="38100">
            <a:solidFill>
              <a:srgbClr val="002060"/>
            </a:solidFill>
            <a:miter lim="800000"/>
            <a:headEnd/>
            <a:tailEnd/>
          </a:ln>
        </p:spPr>
        <p:txBody>
          <a:bodyPr>
            <a:spAutoFit/>
          </a:bodyPr>
          <a:lstStyle>
            <a:lvl1pPr>
              <a:defRPr sz="2000" baseline="-25000">
                <a:solidFill>
                  <a:schemeClr val="tx1"/>
                </a:solidFill>
                <a:latin typeface="Arial" panose="020B0604020202020204" pitchFamily="34" charset="0"/>
                <a:ea typeface="ＭＳ Ｐゴシック" panose="020B0600070205080204" pitchFamily="34" charset="-128"/>
              </a:defRPr>
            </a:lvl1pPr>
            <a:lvl2pPr marL="742950" indent="-285750">
              <a:defRPr sz="2000" baseline="-25000">
                <a:solidFill>
                  <a:schemeClr val="tx1"/>
                </a:solidFill>
                <a:latin typeface="Arial" panose="020B0604020202020204" pitchFamily="34" charset="0"/>
                <a:ea typeface="ＭＳ Ｐゴシック" panose="020B0600070205080204" pitchFamily="34" charset="-128"/>
              </a:defRPr>
            </a:lvl2pPr>
            <a:lvl3pPr marL="1143000" indent="-228600">
              <a:defRPr sz="2000" baseline="-25000">
                <a:solidFill>
                  <a:schemeClr val="tx1"/>
                </a:solidFill>
                <a:latin typeface="Arial" panose="020B0604020202020204" pitchFamily="34" charset="0"/>
                <a:ea typeface="ＭＳ Ｐゴシック" panose="020B0600070205080204" pitchFamily="34" charset="-128"/>
              </a:defRPr>
            </a:lvl3pPr>
            <a:lvl4pPr marL="1600200" indent="-228600">
              <a:defRPr sz="2000" baseline="-25000">
                <a:solidFill>
                  <a:schemeClr val="tx1"/>
                </a:solidFill>
                <a:latin typeface="Arial" panose="020B0604020202020204" pitchFamily="34" charset="0"/>
                <a:ea typeface="ＭＳ Ｐゴシック" panose="020B0600070205080204" pitchFamily="34" charset="-128"/>
              </a:defRPr>
            </a:lvl4pPr>
            <a:lvl5pPr marL="2057400" indent="-228600">
              <a:defRPr sz="2000" baseline="-25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baseline="-25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baseline="-25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baseline="-25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baseline="-25000">
                <a:solidFill>
                  <a:schemeClr val="tx1"/>
                </a:solidFill>
                <a:latin typeface="Arial" panose="020B0604020202020204" pitchFamily="34" charset="0"/>
                <a:ea typeface="ＭＳ Ｐゴシック" panose="020B0600070205080204" pitchFamily="34" charset="-128"/>
              </a:defRPr>
            </a:lvl9pPr>
          </a:lstStyle>
          <a:p>
            <a:r>
              <a:rPr lang="en-US" altLang="lb-LU" sz="1662" baseline="0" dirty="0"/>
              <a:t>Integrated border </a:t>
            </a:r>
            <a:r>
              <a:rPr lang="en-US" altLang="lb-LU" sz="1662" baseline="0" dirty="0" err="1"/>
              <a:t>managment</a:t>
            </a:r>
            <a:endParaRPr lang="en-US" altLang="lb-LU" sz="1662" baseline="0" dirty="0"/>
          </a:p>
        </p:txBody>
      </p:sp>
      <p:sp>
        <p:nvSpPr>
          <p:cNvPr id="15365" name="TextBox 6"/>
          <p:cNvSpPr txBox="1">
            <a:spLocks noChangeArrowheads="1"/>
          </p:cNvSpPr>
          <p:nvPr/>
        </p:nvSpPr>
        <p:spPr bwMode="auto">
          <a:xfrm>
            <a:off x="844061" y="5131777"/>
            <a:ext cx="1554774" cy="281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aseline="-25000">
                <a:solidFill>
                  <a:schemeClr val="tx1"/>
                </a:solidFill>
                <a:latin typeface="Arial" panose="020B0604020202020204" pitchFamily="34" charset="0"/>
                <a:ea typeface="ＭＳ Ｐゴシック" panose="020B0600070205080204" pitchFamily="34" charset="-128"/>
              </a:defRPr>
            </a:lvl1pPr>
            <a:lvl2pPr marL="742950" indent="-285750">
              <a:defRPr sz="2000" baseline="-25000">
                <a:solidFill>
                  <a:schemeClr val="tx1"/>
                </a:solidFill>
                <a:latin typeface="Arial" panose="020B0604020202020204" pitchFamily="34" charset="0"/>
                <a:ea typeface="ＭＳ Ｐゴシック" panose="020B0600070205080204" pitchFamily="34" charset="-128"/>
              </a:defRPr>
            </a:lvl2pPr>
            <a:lvl3pPr marL="1143000" indent="-228600">
              <a:defRPr sz="2000" baseline="-25000">
                <a:solidFill>
                  <a:schemeClr val="tx1"/>
                </a:solidFill>
                <a:latin typeface="Arial" panose="020B0604020202020204" pitchFamily="34" charset="0"/>
                <a:ea typeface="ＭＳ Ｐゴシック" panose="020B0600070205080204" pitchFamily="34" charset="-128"/>
              </a:defRPr>
            </a:lvl3pPr>
            <a:lvl4pPr marL="1600200" indent="-228600">
              <a:defRPr sz="2000" baseline="-25000">
                <a:solidFill>
                  <a:schemeClr val="tx1"/>
                </a:solidFill>
                <a:latin typeface="Arial" panose="020B0604020202020204" pitchFamily="34" charset="0"/>
                <a:ea typeface="ＭＳ Ｐゴシック" panose="020B0600070205080204" pitchFamily="34" charset="-128"/>
              </a:defRPr>
            </a:lvl4pPr>
            <a:lvl5pPr marL="2057400" indent="-228600">
              <a:defRPr sz="2000" baseline="-25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baseline="-25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baseline="-25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baseline="-25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baseline="-25000">
                <a:solidFill>
                  <a:schemeClr val="tx1"/>
                </a:solidFill>
                <a:latin typeface="Arial" panose="020B0604020202020204" pitchFamily="34" charset="0"/>
                <a:ea typeface="ＭＳ Ｐゴシック" panose="020B0600070205080204" pitchFamily="34" charset="-128"/>
              </a:defRPr>
            </a:lvl9pPr>
          </a:lstStyle>
          <a:p>
            <a:endParaRPr lang="lb-LU" altLang="lb-LU" sz="1846"/>
          </a:p>
        </p:txBody>
      </p:sp>
      <p:sp>
        <p:nvSpPr>
          <p:cNvPr id="15366" name="Explosion 2 10"/>
          <p:cNvSpPr>
            <a:spLocks noChangeArrowheads="1"/>
          </p:cNvSpPr>
          <p:nvPr/>
        </p:nvSpPr>
        <p:spPr bwMode="auto">
          <a:xfrm>
            <a:off x="1943833" y="5085184"/>
            <a:ext cx="2171700" cy="1395046"/>
          </a:xfrm>
          <a:prstGeom prst="irregularSeal2">
            <a:avLst/>
          </a:prstGeom>
          <a:solidFill>
            <a:schemeClr val="bg1">
              <a:lumMod val="60000"/>
              <a:lumOff val="40000"/>
            </a:schemeClr>
          </a:solidFill>
          <a:ln w="9525" algn="ctr">
            <a:solidFill>
              <a:schemeClr val="tx1"/>
            </a:solidFill>
            <a:round/>
            <a:headEnd/>
            <a:tailEnd/>
          </a:ln>
        </p:spPr>
        <p:txBody>
          <a:bodyPr wrap="none" lIns="83077" tIns="43200" rIns="83077" bIns="43200" anchor="ctr"/>
          <a:lstStyle>
            <a:lvl1pPr>
              <a:defRPr sz="2000" baseline="-25000">
                <a:solidFill>
                  <a:schemeClr val="tx1"/>
                </a:solidFill>
                <a:latin typeface="Arial" panose="020B0604020202020204" pitchFamily="34" charset="0"/>
                <a:ea typeface="ＭＳ Ｐゴシック" panose="020B0600070205080204" pitchFamily="34" charset="-128"/>
              </a:defRPr>
            </a:lvl1pPr>
            <a:lvl2pPr marL="742950" indent="-285750">
              <a:defRPr sz="2000" baseline="-25000">
                <a:solidFill>
                  <a:schemeClr val="tx1"/>
                </a:solidFill>
                <a:latin typeface="Arial" panose="020B0604020202020204" pitchFamily="34" charset="0"/>
                <a:ea typeface="ＭＳ Ｐゴシック" panose="020B0600070205080204" pitchFamily="34" charset="-128"/>
              </a:defRPr>
            </a:lvl2pPr>
            <a:lvl3pPr marL="1143000" indent="-228600">
              <a:defRPr sz="2000" baseline="-25000">
                <a:solidFill>
                  <a:schemeClr val="tx1"/>
                </a:solidFill>
                <a:latin typeface="Arial" panose="020B0604020202020204" pitchFamily="34" charset="0"/>
                <a:ea typeface="ＭＳ Ｐゴシック" panose="020B0600070205080204" pitchFamily="34" charset="-128"/>
              </a:defRPr>
            </a:lvl3pPr>
            <a:lvl4pPr marL="1600200" indent="-228600">
              <a:defRPr sz="2000" baseline="-25000">
                <a:solidFill>
                  <a:schemeClr val="tx1"/>
                </a:solidFill>
                <a:latin typeface="Arial" panose="020B0604020202020204" pitchFamily="34" charset="0"/>
                <a:ea typeface="ＭＳ Ｐゴシック" panose="020B0600070205080204" pitchFamily="34" charset="-128"/>
              </a:defRPr>
            </a:lvl4pPr>
            <a:lvl5pPr marL="2057400" indent="-228600">
              <a:defRPr sz="2000" baseline="-25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baseline="-25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baseline="-25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baseline="-25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baseline="-250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lb-LU" sz="1477" baseline="0" dirty="0"/>
              <a:t>Smart borders</a:t>
            </a:r>
          </a:p>
          <a:p>
            <a:pPr eaLnBrk="1" hangingPunct="1"/>
            <a:r>
              <a:rPr lang="en-US" altLang="lb-LU" sz="1477" baseline="0" dirty="0"/>
              <a:t>Entry/exit</a:t>
            </a:r>
          </a:p>
          <a:p>
            <a:pPr eaLnBrk="1" hangingPunct="1"/>
            <a:r>
              <a:rPr lang="en-US" altLang="lb-LU" sz="1477" baseline="0" dirty="0"/>
              <a:t>system</a:t>
            </a:r>
          </a:p>
        </p:txBody>
      </p:sp>
      <p:sp>
        <p:nvSpPr>
          <p:cNvPr id="15367" name="Rectangular Callout 13"/>
          <p:cNvSpPr>
            <a:spLocks noChangeArrowheads="1"/>
          </p:cNvSpPr>
          <p:nvPr/>
        </p:nvSpPr>
        <p:spPr bwMode="auto">
          <a:xfrm>
            <a:off x="685800" y="3429000"/>
            <a:ext cx="2366597" cy="1078613"/>
          </a:xfrm>
          <a:prstGeom prst="wedgeRectCallout">
            <a:avLst>
              <a:gd name="adj1" fmla="val 108671"/>
              <a:gd name="adj2" fmla="val -26231"/>
            </a:avLst>
          </a:prstGeom>
          <a:solidFill>
            <a:srgbClr val="00B0F0"/>
          </a:solidFill>
          <a:ln w="38100" algn="ctr">
            <a:solidFill>
              <a:schemeClr val="tx1"/>
            </a:solidFill>
            <a:round/>
            <a:headEnd/>
            <a:tailEnd/>
          </a:ln>
        </p:spPr>
        <p:txBody>
          <a:bodyPr wrap="none" lIns="83077" tIns="43200" rIns="83077" bIns="43200" anchor="ctr"/>
          <a:lstStyle>
            <a:lvl1pPr>
              <a:defRPr sz="2000" baseline="-25000">
                <a:solidFill>
                  <a:schemeClr val="tx1"/>
                </a:solidFill>
                <a:latin typeface="Arial" panose="020B0604020202020204" pitchFamily="34" charset="0"/>
                <a:ea typeface="ＭＳ Ｐゴシック" panose="020B0600070205080204" pitchFamily="34" charset="-128"/>
              </a:defRPr>
            </a:lvl1pPr>
            <a:lvl2pPr marL="742950" indent="-285750">
              <a:defRPr sz="2000" baseline="-25000">
                <a:solidFill>
                  <a:schemeClr val="tx1"/>
                </a:solidFill>
                <a:latin typeface="Arial" panose="020B0604020202020204" pitchFamily="34" charset="0"/>
                <a:ea typeface="ＭＳ Ｐゴシック" panose="020B0600070205080204" pitchFamily="34" charset="-128"/>
              </a:defRPr>
            </a:lvl2pPr>
            <a:lvl3pPr marL="1143000" indent="-228600">
              <a:defRPr sz="2000" baseline="-25000">
                <a:solidFill>
                  <a:schemeClr val="tx1"/>
                </a:solidFill>
                <a:latin typeface="Arial" panose="020B0604020202020204" pitchFamily="34" charset="0"/>
                <a:ea typeface="ＭＳ Ｐゴシック" panose="020B0600070205080204" pitchFamily="34" charset="-128"/>
              </a:defRPr>
            </a:lvl3pPr>
            <a:lvl4pPr marL="1600200" indent="-228600">
              <a:defRPr sz="2000" baseline="-25000">
                <a:solidFill>
                  <a:schemeClr val="tx1"/>
                </a:solidFill>
                <a:latin typeface="Arial" panose="020B0604020202020204" pitchFamily="34" charset="0"/>
                <a:ea typeface="ＭＳ Ｐゴシック" panose="020B0600070205080204" pitchFamily="34" charset="-128"/>
              </a:defRPr>
            </a:lvl4pPr>
            <a:lvl5pPr marL="2057400" indent="-228600">
              <a:defRPr sz="2000" baseline="-25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baseline="-25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baseline="-25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baseline="-25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baseline="-25000">
                <a:solidFill>
                  <a:schemeClr val="tx1"/>
                </a:solidFill>
                <a:latin typeface="Arial" panose="020B0604020202020204" pitchFamily="34" charset="0"/>
                <a:ea typeface="ＭＳ Ｐゴシック" panose="020B0600070205080204" pitchFamily="34" charset="-128"/>
              </a:defRPr>
            </a:lvl9pPr>
          </a:lstStyle>
          <a:p>
            <a:r>
              <a:rPr lang="en-US" altLang="lb-LU" sz="2215" baseline="0" dirty="0">
                <a:solidFill>
                  <a:schemeClr val="bg1"/>
                </a:solidFill>
              </a:rPr>
              <a:t>EUROSUR</a:t>
            </a:r>
          </a:p>
          <a:p>
            <a:r>
              <a:rPr lang="en-US" altLang="lb-LU" sz="1662" baseline="0" dirty="0">
                <a:solidFill>
                  <a:schemeClr val="bg1"/>
                </a:solidFill>
              </a:rPr>
              <a:t>European Border</a:t>
            </a:r>
          </a:p>
          <a:p>
            <a:r>
              <a:rPr lang="en-US" altLang="lb-LU" sz="1662" baseline="0" dirty="0">
                <a:solidFill>
                  <a:schemeClr val="bg1"/>
                </a:solidFill>
              </a:rPr>
              <a:t>Surveillance System</a:t>
            </a:r>
          </a:p>
          <a:p>
            <a:pPr eaLnBrk="1" hangingPunct="1"/>
            <a:endParaRPr lang="en-US" altLang="lb-LU" sz="1662" dirty="0"/>
          </a:p>
        </p:txBody>
      </p:sp>
      <p:pic>
        <p:nvPicPr>
          <p:cNvPr id="1536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78669" y="4004897"/>
            <a:ext cx="3329354" cy="1115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72347810"/>
      </p:ext>
    </p:extLst>
  </p:cSld>
  <p:clrMapOvr>
    <a:masterClrMapping/>
  </p:clrMapOvr>
  <p:transition>
    <p:pull dir="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685800" y="228600"/>
            <a:ext cx="7772400" cy="824136"/>
          </a:xfrm>
        </p:spPr>
        <p:txBody>
          <a:bodyPr/>
          <a:lstStyle/>
          <a:p>
            <a:r>
              <a:rPr lang="en-GB" altLang="lb-LU" noProof="0" dirty="0" smtClean="0">
                <a:latin typeface="+mj-lt"/>
              </a:rPr>
              <a:t>External borders: border surveillance and control </a:t>
            </a:r>
          </a:p>
        </p:txBody>
      </p:sp>
      <p:sp>
        <p:nvSpPr>
          <p:cNvPr id="8195" name="Content Placeholder 2"/>
          <p:cNvSpPr>
            <a:spLocks noGrp="1"/>
          </p:cNvSpPr>
          <p:nvPr>
            <p:ph idx="1"/>
          </p:nvPr>
        </p:nvSpPr>
        <p:spPr>
          <a:xfrm>
            <a:off x="179512" y="1340768"/>
            <a:ext cx="8686800" cy="5121520"/>
          </a:xfrm>
        </p:spPr>
        <p:txBody>
          <a:bodyPr/>
          <a:lstStyle/>
          <a:p>
            <a:pPr>
              <a:defRPr/>
            </a:pPr>
            <a:r>
              <a:rPr lang="en-GB" altLang="lb-LU" noProof="0" dirty="0" smtClean="0">
                <a:latin typeface="+mj-lt"/>
              </a:rPr>
              <a:t>Tasks in relation to the external border</a:t>
            </a:r>
          </a:p>
          <a:p>
            <a:pPr lvl="1">
              <a:defRPr/>
            </a:pPr>
            <a:r>
              <a:rPr lang="en-GB" altLang="lb-LU" sz="2585" b="1" noProof="0" dirty="0" smtClean="0">
                <a:latin typeface="+mj-lt"/>
              </a:rPr>
              <a:t>Border </a:t>
            </a:r>
            <a:r>
              <a:rPr lang="en-GB" altLang="lb-LU" sz="2585" b="1" noProof="0" dirty="0" smtClean="0">
                <a:solidFill>
                  <a:srgbClr val="C00000"/>
                </a:solidFill>
                <a:latin typeface="+mj-lt"/>
              </a:rPr>
              <a:t>checks </a:t>
            </a:r>
          </a:p>
          <a:p>
            <a:pPr lvl="1">
              <a:defRPr/>
            </a:pPr>
            <a:endParaRPr lang="en-GB" altLang="lb-LU" b="1" noProof="0" dirty="0" smtClean="0">
              <a:latin typeface="+mj-lt"/>
            </a:endParaRPr>
          </a:p>
          <a:p>
            <a:pPr lvl="1">
              <a:defRPr/>
            </a:pPr>
            <a:r>
              <a:rPr lang="en-GB" altLang="lb-LU" sz="2585" b="1" noProof="0" dirty="0" smtClean="0">
                <a:latin typeface="+mj-lt"/>
              </a:rPr>
              <a:t>Border </a:t>
            </a:r>
            <a:r>
              <a:rPr lang="en-GB" altLang="lb-LU" sz="2585" b="1" noProof="0" dirty="0" smtClean="0">
                <a:solidFill>
                  <a:srgbClr val="C00000"/>
                </a:solidFill>
                <a:latin typeface="+mj-lt"/>
              </a:rPr>
              <a:t>surveillance</a:t>
            </a:r>
          </a:p>
          <a:p>
            <a:pPr>
              <a:defRPr/>
            </a:pPr>
            <a:endParaRPr lang="en-GB" altLang="lb-LU" noProof="0" dirty="0" smtClean="0">
              <a:latin typeface="+mj-lt"/>
            </a:endParaRPr>
          </a:p>
          <a:p>
            <a:pPr>
              <a:defRPr/>
            </a:pPr>
            <a:endParaRPr lang="en-GB" altLang="lb-LU" noProof="0" dirty="0" smtClean="0">
              <a:latin typeface="+mj-lt"/>
            </a:endParaRPr>
          </a:p>
          <a:p>
            <a:pPr>
              <a:defRPr/>
            </a:pPr>
            <a:r>
              <a:rPr lang="en-GB" altLang="lb-LU" noProof="0" dirty="0" smtClean="0">
                <a:solidFill>
                  <a:srgbClr val="C00000"/>
                </a:solidFill>
                <a:latin typeface="+mj-lt"/>
              </a:rPr>
              <a:t>Integrated border management </a:t>
            </a:r>
            <a:r>
              <a:rPr lang="en-GB" altLang="lb-LU" b="0" i="1" noProof="0" dirty="0" smtClean="0">
                <a:solidFill>
                  <a:srgbClr val="C00000"/>
                </a:solidFill>
                <a:latin typeface="+mj-lt"/>
              </a:rPr>
              <a:t> </a:t>
            </a:r>
          </a:p>
          <a:p>
            <a:pPr marL="407387" lvl="1">
              <a:defRPr/>
            </a:pPr>
            <a:r>
              <a:rPr lang="en-GB" altLang="lb-LU" sz="2031" noProof="0" dirty="0" smtClean="0">
                <a:latin typeface="+mj-lt"/>
              </a:rPr>
              <a:t>1. Common rules for issuing visas + IT support;</a:t>
            </a:r>
          </a:p>
          <a:p>
            <a:pPr marL="407387" lvl="1">
              <a:defRPr/>
            </a:pPr>
            <a:r>
              <a:rPr lang="en-GB" altLang="lb-LU" sz="2031" noProof="0" dirty="0" smtClean="0">
                <a:latin typeface="+mj-lt"/>
              </a:rPr>
              <a:t>2. Cooperation with third countries;</a:t>
            </a:r>
          </a:p>
          <a:p>
            <a:pPr marL="407387" lvl="1">
              <a:defRPr/>
            </a:pPr>
            <a:r>
              <a:rPr lang="en-GB" altLang="lb-LU" sz="2031" noProof="0" dirty="0" smtClean="0">
                <a:latin typeface="+mj-lt"/>
              </a:rPr>
              <a:t>3. Common rules for border surveillance and control;</a:t>
            </a:r>
          </a:p>
          <a:p>
            <a:pPr marL="407387" lvl="1">
              <a:defRPr/>
            </a:pPr>
            <a:r>
              <a:rPr lang="en-GB" altLang="lb-LU" sz="2031" noProof="0" dirty="0" smtClean="0">
                <a:latin typeface="+mj-lt"/>
              </a:rPr>
              <a:t>4. In depth checks within the Schengen area.</a:t>
            </a:r>
          </a:p>
          <a:p>
            <a:pPr>
              <a:defRPr/>
            </a:pPr>
            <a:endParaRPr lang="en-GB" altLang="lb-LU" noProof="0" dirty="0" smtClean="0">
              <a:latin typeface="+mj-lt"/>
            </a:endParaRPr>
          </a:p>
          <a:p>
            <a:pPr>
              <a:defRPr/>
            </a:pPr>
            <a:endParaRPr lang="en-GB" altLang="lb-LU" noProof="0" dirty="0" smtClean="0">
              <a:latin typeface="+mj-lt"/>
            </a:endParaRPr>
          </a:p>
        </p:txBody>
      </p:sp>
      <p:sp>
        <p:nvSpPr>
          <p:cNvPr id="17412" name="Right Brace 3"/>
          <p:cNvSpPr>
            <a:spLocks/>
          </p:cNvSpPr>
          <p:nvPr/>
        </p:nvSpPr>
        <p:spPr bwMode="auto">
          <a:xfrm>
            <a:off x="3923928" y="1877158"/>
            <a:ext cx="675915" cy="1263809"/>
          </a:xfrm>
          <a:prstGeom prst="rightBrace">
            <a:avLst>
              <a:gd name="adj1" fmla="val 8292"/>
              <a:gd name="adj2" fmla="val 50000"/>
            </a:avLst>
          </a:prstGeom>
          <a:solidFill>
            <a:schemeClr val="bg1"/>
          </a:solidFill>
          <a:ln w="9525" algn="ctr">
            <a:solidFill>
              <a:schemeClr val="tx1"/>
            </a:solidFill>
            <a:round/>
            <a:headEnd/>
            <a:tailEnd/>
          </a:ln>
        </p:spPr>
        <p:txBody>
          <a:bodyPr wrap="none" lIns="83077" tIns="43200" rIns="83077" bIns="43200" anchor="ctr"/>
          <a:lstStyle>
            <a:lvl1pPr>
              <a:defRPr sz="2000" baseline="-25000">
                <a:solidFill>
                  <a:schemeClr val="tx1"/>
                </a:solidFill>
                <a:latin typeface="Arial" panose="020B0604020202020204" pitchFamily="34" charset="0"/>
                <a:ea typeface="ＭＳ Ｐゴシック" panose="020B0600070205080204" pitchFamily="34" charset="-128"/>
              </a:defRPr>
            </a:lvl1pPr>
            <a:lvl2pPr marL="742950" indent="-285750">
              <a:defRPr sz="2000" baseline="-25000">
                <a:solidFill>
                  <a:schemeClr val="tx1"/>
                </a:solidFill>
                <a:latin typeface="Arial" panose="020B0604020202020204" pitchFamily="34" charset="0"/>
                <a:ea typeface="ＭＳ Ｐゴシック" panose="020B0600070205080204" pitchFamily="34" charset="-128"/>
              </a:defRPr>
            </a:lvl2pPr>
            <a:lvl3pPr marL="1143000" indent="-228600">
              <a:defRPr sz="2000" baseline="-25000">
                <a:solidFill>
                  <a:schemeClr val="tx1"/>
                </a:solidFill>
                <a:latin typeface="Arial" panose="020B0604020202020204" pitchFamily="34" charset="0"/>
                <a:ea typeface="ＭＳ Ｐゴシック" panose="020B0600070205080204" pitchFamily="34" charset="-128"/>
              </a:defRPr>
            </a:lvl3pPr>
            <a:lvl4pPr marL="1600200" indent="-228600">
              <a:defRPr sz="2000" baseline="-25000">
                <a:solidFill>
                  <a:schemeClr val="tx1"/>
                </a:solidFill>
                <a:latin typeface="Arial" panose="020B0604020202020204" pitchFamily="34" charset="0"/>
                <a:ea typeface="ＭＳ Ｐゴシック" panose="020B0600070205080204" pitchFamily="34" charset="-128"/>
              </a:defRPr>
            </a:lvl4pPr>
            <a:lvl5pPr marL="2057400" indent="-228600">
              <a:defRPr sz="2000" baseline="-25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baseline="-25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baseline="-25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baseline="-25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baseline="-25000">
                <a:solidFill>
                  <a:schemeClr val="tx1"/>
                </a:solidFill>
                <a:latin typeface="Arial" panose="020B0604020202020204" pitchFamily="34" charset="0"/>
                <a:ea typeface="ＭＳ Ｐゴシック" panose="020B0600070205080204" pitchFamily="34" charset="-128"/>
              </a:defRPr>
            </a:lvl9pPr>
          </a:lstStyle>
          <a:p>
            <a:pPr eaLnBrk="1" hangingPunct="1"/>
            <a:endParaRPr lang="lb-LU" altLang="lb-LU" sz="1846"/>
          </a:p>
        </p:txBody>
      </p:sp>
      <p:sp>
        <p:nvSpPr>
          <p:cNvPr id="17413" name="TextBox 4"/>
          <p:cNvSpPr txBox="1">
            <a:spLocks noChangeArrowheads="1"/>
          </p:cNvSpPr>
          <p:nvPr/>
        </p:nvSpPr>
        <p:spPr bwMode="auto">
          <a:xfrm>
            <a:off x="4857751" y="1877158"/>
            <a:ext cx="2838450" cy="1001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aseline="-25000">
                <a:solidFill>
                  <a:schemeClr val="tx1"/>
                </a:solidFill>
                <a:latin typeface="Arial" panose="020B0604020202020204" pitchFamily="34" charset="0"/>
                <a:ea typeface="ＭＳ Ｐゴシック" panose="020B0600070205080204" pitchFamily="34" charset="-128"/>
              </a:defRPr>
            </a:lvl1pPr>
            <a:lvl2pPr marL="742950" indent="-285750">
              <a:defRPr sz="2000" baseline="-25000">
                <a:solidFill>
                  <a:schemeClr val="tx1"/>
                </a:solidFill>
                <a:latin typeface="Arial" panose="020B0604020202020204" pitchFamily="34" charset="0"/>
                <a:ea typeface="ＭＳ Ｐゴシック" panose="020B0600070205080204" pitchFamily="34" charset="-128"/>
              </a:defRPr>
            </a:lvl2pPr>
            <a:lvl3pPr marL="1143000" indent="-228600">
              <a:defRPr sz="2000" baseline="-25000">
                <a:solidFill>
                  <a:schemeClr val="tx1"/>
                </a:solidFill>
                <a:latin typeface="Arial" panose="020B0604020202020204" pitchFamily="34" charset="0"/>
                <a:ea typeface="ＭＳ Ｐゴシック" panose="020B0600070205080204" pitchFamily="34" charset="-128"/>
              </a:defRPr>
            </a:lvl3pPr>
            <a:lvl4pPr marL="1600200" indent="-228600">
              <a:defRPr sz="2000" baseline="-25000">
                <a:solidFill>
                  <a:schemeClr val="tx1"/>
                </a:solidFill>
                <a:latin typeface="Arial" panose="020B0604020202020204" pitchFamily="34" charset="0"/>
                <a:ea typeface="ＭＳ Ｐゴシック" panose="020B0600070205080204" pitchFamily="34" charset="-128"/>
              </a:defRPr>
            </a:lvl4pPr>
            <a:lvl5pPr marL="2057400" indent="-228600">
              <a:defRPr sz="2000" baseline="-25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baseline="-25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baseline="-25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baseline="-25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baseline="-25000">
                <a:solidFill>
                  <a:schemeClr val="tx1"/>
                </a:solidFill>
                <a:latin typeface="Arial" panose="020B0604020202020204" pitchFamily="34" charset="0"/>
                <a:ea typeface="ＭＳ Ｐゴシック" panose="020B0600070205080204" pitchFamily="34" charset="-128"/>
              </a:defRPr>
            </a:lvl9pPr>
          </a:lstStyle>
          <a:p>
            <a:r>
              <a:rPr lang="en-GB" altLang="lb-LU" sz="2954" baseline="0" dirty="0">
                <a:solidFill>
                  <a:schemeClr val="bg2"/>
                </a:solidFill>
              </a:rPr>
              <a:t>Border </a:t>
            </a:r>
            <a:r>
              <a:rPr lang="en-GB" altLang="lb-LU" sz="2954" baseline="0" dirty="0">
                <a:solidFill>
                  <a:srgbClr val="C00000"/>
                </a:solidFill>
              </a:rPr>
              <a:t>control</a:t>
            </a:r>
          </a:p>
          <a:p>
            <a:r>
              <a:rPr lang="en-GB" altLang="lb-LU" sz="2954" baseline="0" dirty="0">
                <a:solidFill>
                  <a:schemeClr val="bg2"/>
                </a:solidFill>
              </a:rPr>
              <a:t>(management)</a:t>
            </a:r>
            <a:endParaRPr lang="lb-LU" altLang="lb-LU" sz="2954" baseline="0" dirty="0">
              <a:solidFill>
                <a:schemeClr val="bg2"/>
              </a:solidFill>
            </a:endParaRPr>
          </a:p>
        </p:txBody>
      </p:sp>
    </p:spTree>
    <p:extLst>
      <p:ext uri="{BB962C8B-B14F-4D97-AF65-F5344CB8AC3E}">
        <p14:creationId xmlns:p14="http://schemas.microsoft.com/office/powerpoint/2010/main" val="497349197"/>
      </p:ext>
    </p:extLst>
  </p:cSld>
  <p:clrMapOvr>
    <a:masterClrMapping/>
  </p:clrMapOvr>
  <p:transition>
    <p:pull dir="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GB" altLang="lb-LU" noProof="0" dirty="0" smtClean="0">
                <a:latin typeface="+mj-lt"/>
              </a:rPr>
              <a:t>External borders: </a:t>
            </a:r>
            <a:r>
              <a:rPr lang="en-GB" altLang="lb-LU" b="1" noProof="0" dirty="0" smtClean="0">
                <a:latin typeface="+mj-lt"/>
              </a:rPr>
              <a:t>border surveillance</a:t>
            </a:r>
          </a:p>
        </p:txBody>
      </p:sp>
      <p:sp>
        <p:nvSpPr>
          <p:cNvPr id="18435" name="Content Placeholder 2"/>
          <p:cNvSpPr>
            <a:spLocks noGrp="1"/>
          </p:cNvSpPr>
          <p:nvPr>
            <p:ph idx="1"/>
          </p:nvPr>
        </p:nvSpPr>
        <p:spPr>
          <a:xfrm>
            <a:off x="149469" y="908720"/>
            <a:ext cx="8686800" cy="5760640"/>
          </a:xfrm>
        </p:spPr>
        <p:txBody>
          <a:bodyPr/>
          <a:lstStyle/>
          <a:p>
            <a:r>
              <a:rPr lang="en-GB" altLang="lb-LU" sz="2800" noProof="0" dirty="0" smtClean="0">
                <a:latin typeface="+mj-lt"/>
              </a:rPr>
              <a:t>Schengen Borders Code </a:t>
            </a:r>
          </a:p>
          <a:p>
            <a:r>
              <a:rPr lang="en-GB" altLang="lb-LU" noProof="0" dirty="0" smtClean="0">
                <a:latin typeface="+mj-lt"/>
              </a:rPr>
              <a:t> </a:t>
            </a:r>
            <a:r>
              <a:rPr lang="en-GB" altLang="lb-LU" noProof="0" dirty="0" smtClean="0">
                <a:solidFill>
                  <a:srgbClr val="C00000"/>
                </a:solidFill>
                <a:latin typeface="+mj-lt"/>
              </a:rPr>
              <a:t>Border surveillance</a:t>
            </a:r>
            <a:endParaRPr lang="en-GB" altLang="lb-LU" sz="2800" b="0" noProof="0" dirty="0" smtClean="0">
              <a:solidFill>
                <a:srgbClr val="C00000"/>
              </a:solidFill>
              <a:latin typeface="+mj-lt"/>
            </a:endParaRPr>
          </a:p>
          <a:p>
            <a:pPr lvl="1"/>
            <a:r>
              <a:rPr lang="en-GB" altLang="lb-LU" sz="2400" noProof="0" dirty="0" smtClean="0">
                <a:latin typeface="+mj-lt"/>
              </a:rPr>
              <a:t>means the surveillance of borders </a:t>
            </a:r>
            <a:r>
              <a:rPr lang="en-GB" altLang="lb-LU" sz="2400" noProof="0" dirty="0" smtClean="0">
                <a:solidFill>
                  <a:srgbClr val="C00000"/>
                </a:solidFill>
                <a:latin typeface="+mj-lt"/>
              </a:rPr>
              <a:t>between border crossing points</a:t>
            </a:r>
            <a:r>
              <a:rPr lang="en-GB" altLang="lb-LU" sz="2400" noProof="0" dirty="0" smtClean="0">
                <a:latin typeface="+mj-lt"/>
              </a:rPr>
              <a:t> and the surveillance of border crossing points outside the fixed opening hours, in order </a:t>
            </a:r>
            <a:r>
              <a:rPr lang="en-GB" altLang="lb-LU" sz="2400" noProof="0" dirty="0" smtClean="0">
                <a:solidFill>
                  <a:srgbClr val="C00000"/>
                </a:solidFill>
                <a:latin typeface="+mj-lt"/>
              </a:rPr>
              <a:t>to prevent persons from circumventing border checks</a:t>
            </a:r>
          </a:p>
          <a:p>
            <a:pPr lvl="1"/>
            <a:r>
              <a:rPr lang="en-GB" altLang="lb-LU" sz="2400" noProof="0" dirty="0" smtClean="0">
                <a:solidFill>
                  <a:srgbClr val="C00000"/>
                </a:solidFill>
                <a:latin typeface="+mj-lt"/>
              </a:rPr>
              <a:t>to prevent unauthorised border crossings</a:t>
            </a:r>
            <a:r>
              <a:rPr lang="en-GB" altLang="lb-LU" sz="2400" noProof="0" dirty="0" smtClean="0">
                <a:latin typeface="+mj-lt"/>
              </a:rPr>
              <a:t>, to counter cross-border criminality and to take measures against persons who have crossed the border illegally. </a:t>
            </a:r>
          </a:p>
          <a:p>
            <a:pPr lvl="1"/>
            <a:endParaRPr lang="en-GB" altLang="lb-LU" sz="2400" noProof="0" dirty="0" smtClean="0">
              <a:latin typeface="+mj-lt"/>
            </a:endParaRPr>
          </a:p>
          <a:p>
            <a:r>
              <a:rPr lang="en-GB" altLang="lb-LU" noProof="0" dirty="0" smtClean="0">
                <a:latin typeface="+mj-lt"/>
              </a:rPr>
              <a:t>Schengen </a:t>
            </a:r>
            <a:r>
              <a:rPr lang="en-GB" altLang="lb-LU" noProof="0" dirty="0" smtClean="0">
                <a:solidFill>
                  <a:srgbClr val="C00000"/>
                </a:solidFill>
                <a:latin typeface="+mj-lt"/>
              </a:rPr>
              <a:t>catalogue</a:t>
            </a:r>
            <a:r>
              <a:rPr lang="en-GB" altLang="lb-LU" noProof="0" dirty="0" smtClean="0">
                <a:latin typeface="+mj-lt"/>
              </a:rPr>
              <a:t> – recommendations and best practices</a:t>
            </a:r>
          </a:p>
          <a:p>
            <a:endParaRPr lang="en-GB" altLang="lb-LU" noProof="0" dirty="0" smtClean="0">
              <a:latin typeface="+mj-lt"/>
            </a:endParaRPr>
          </a:p>
          <a:p>
            <a:r>
              <a:rPr lang="en-GB" altLang="lb-LU" noProof="0" dirty="0" smtClean="0">
                <a:latin typeface="+mj-lt"/>
              </a:rPr>
              <a:t>Schengen </a:t>
            </a:r>
            <a:r>
              <a:rPr lang="en-GB" altLang="lb-LU" noProof="0" dirty="0" smtClean="0">
                <a:solidFill>
                  <a:srgbClr val="C00000"/>
                </a:solidFill>
                <a:latin typeface="+mj-lt"/>
              </a:rPr>
              <a:t>handbook</a:t>
            </a:r>
            <a:r>
              <a:rPr lang="en-GB" altLang="lb-LU" noProof="0" dirty="0" smtClean="0">
                <a:latin typeface="+mj-lt"/>
              </a:rPr>
              <a:t> 2006/2015  - detailed instructions on the implementation of the Code</a:t>
            </a:r>
            <a:endParaRPr lang="en-GB" altLang="lb-LU" noProof="0" dirty="0">
              <a:latin typeface="+mj-lt"/>
            </a:endParaRPr>
          </a:p>
        </p:txBody>
      </p:sp>
    </p:spTree>
    <p:extLst>
      <p:ext uri="{BB962C8B-B14F-4D97-AF65-F5344CB8AC3E}">
        <p14:creationId xmlns:p14="http://schemas.microsoft.com/office/powerpoint/2010/main" val="2788380753"/>
      </p:ext>
    </p:extLst>
  </p:cSld>
  <p:clrMapOvr>
    <a:masterClrMapping/>
  </p:clrMapOvr>
  <p:transition>
    <p:pull dir="rd"/>
  </p:transition>
  <p:timing>
    <p:tnLst>
      <p:par>
        <p:cTn id="1" dur="indefinite" restart="never" nodeType="tmRoot"/>
      </p:par>
    </p:tnLst>
  </p:timing>
</p:sld>
</file>

<file path=ppt/theme/theme1.xml><?xml version="1.0" encoding="utf-8"?>
<a:theme xmlns:a="http://schemas.openxmlformats.org/drawingml/2006/main" name="Boldi ppt tema">
  <a:themeElements>
    <a:clrScheme name="Metró">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808080"/>
        </a:dk1>
        <a:lt1>
          <a:srgbClr val="FFCC66"/>
        </a:lt1>
        <a:dk2>
          <a:srgbClr val="971601"/>
        </a:dk2>
        <a:lt2>
          <a:srgbClr val="FFFFCC"/>
        </a:lt2>
        <a:accent1>
          <a:srgbClr val="00CC99"/>
        </a:accent1>
        <a:accent2>
          <a:srgbClr val="993366"/>
        </a:accent2>
        <a:accent3>
          <a:srgbClr val="C9ABAA"/>
        </a:accent3>
        <a:accent4>
          <a:srgbClr val="DAAE56"/>
        </a:accent4>
        <a:accent5>
          <a:srgbClr val="AAE2CA"/>
        </a:accent5>
        <a:accent6>
          <a:srgbClr val="8A2D5C"/>
        </a:accent6>
        <a:hlink>
          <a:srgbClr val="CCCCFF"/>
        </a:hlink>
        <a:folHlink>
          <a:srgbClr val="B2B2B2"/>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Boldi uj 200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é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té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Boldi ppt tema</Template>
  <TotalTime>1620</TotalTime>
  <Words>2591</Words>
  <Application>Microsoft Office PowerPoint</Application>
  <PresentationFormat>On-screen Show (4:3)</PresentationFormat>
  <Paragraphs>367</Paragraphs>
  <Slides>32</Slides>
  <Notes>31</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1</vt:i4>
      </vt:variant>
      <vt:variant>
        <vt:lpstr>Slide Titles</vt:lpstr>
      </vt:variant>
      <vt:variant>
        <vt:i4>32</vt:i4>
      </vt:variant>
    </vt:vector>
  </HeadingPairs>
  <TitlesOfParts>
    <vt:vector size="41" baseType="lpstr">
      <vt:lpstr>ＭＳ Ｐゴシック</vt:lpstr>
      <vt:lpstr>Arial</vt:lpstr>
      <vt:lpstr>Calibri</vt:lpstr>
      <vt:lpstr>Georgia</vt:lpstr>
      <vt:lpstr>Times New Roman</vt:lpstr>
      <vt:lpstr>Wingdings</vt:lpstr>
      <vt:lpstr>Boldi ppt tema</vt:lpstr>
      <vt:lpstr>1_Boldi uj 2009</vt:lpstr>
      <vt:lpstr>Document</vt:lpstr>
      <vt:lpstr>EUROPE WITH NO INTERNAL BORDERS, THE SCHENGEN AREA AND EU BORDER CONTROL</vt:lpstr>
      <vt:lpstr>THE AREA OF FREEDOM, SECURITY AND JUSTICE  THE METAMORPHOSIS OF CONCEPTS</vt:lpstr>
      <vt:lpstr>The impact of the idea of Schengen and the AFSJ</vt:lpstr>
      <vt:lpstr>Schengen: area with no internal borders</vt:lpstr>
      <vt:lpstr>Status of the United Kingdom, Ireland and Denmark</vt:lpstr>
      <vt:lpstr>EU competences on visas and borders </vt:lpstr>
      <vt:lpstr>Borders</vt:lpstr>
      <vt:lpstr>External borders: border surveillance and control </vt:lpstr>
      <vt:lpstr>External borders: border surveillance</vt:lpstr>
      <vt:lpstr>  REGULATION (EU) 2016/1624 European Border and Coast Guard  since 6 October 2016 </vt:lpstr>
      <vt:lpstr>European Border and Coast Guard</vt:lpstr>
      <vt:lpstr>  REGULATION (EU) 2016/1624 European Board and Coast Guard  </vt:lpstr>
      <vt:lpstr>European Border Surveillance System (Eurosur)</vt:lpstr>
      <vt:lpstr>Large-scale IT systems in the Area of Freedom Security and Justice</vt:lpstr>
      <vt:lpstr>External borders: border checks </vt:lpstr>
      <vt:lpstr>Smart borders – Entry/Exit system (EES)</vt:lpstr>
      <vt:lpstr>Internal borders: abolition of border control </vt:lpstr>
      <vt:lpstr>Internal border – restoration of control</vt:lpstr>
      <vt:lpstr>Internal border – restoration of control</vt:lpstr>
      <vt:lpstr>Internal border  - restoration of controls</vt:lpstr>
      <vt:lpstr>Schengen Evaluation and Monitoring Mechanism</vt:lpstr>
      <vt:lpstr>Schengen evaluation mechanism evaluation in relation to Article 29</vt:lpstr>
      <vt:lpstr>Extending internal border controls,  Council implementing decision 2016/1989 of 11 November 2016</vt:lpstr>
      <vt:lpstr>Visas</vt:lpstr>
      <vt:lpstr>Are visas useful and ethical? Who must have a visa?</vt:lpstr>
      <vt:lpstr>Arguments for consideration</vt:lpstr>
      <vt:lpstr>Arguments for consideration</vt:lpstr>
      <vt:lpstr>Schen-gen in context  Visa appli-cations (at consulates) in 2015</vt:lpstr>
      <vt:lpstr>Schen-gen in context  </vt:lpstr>
      <vt:lpstr>Less arrivals, more deaths at sea  in 2016 than in 2015</vt:lpstr>
      <vt:lpstr>Numbers do not add up</vt:lpstr>
      <vt:lpstr>THANKS!</vt:lpstr>
    </vt:vector>
  </TitlesOfParts>
  <Company>HOME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International Refugee Law  Parts 4-7</dc:title>
  <dc:creator>User</dc:creator>
  <dc:description>Spell checked</dc:description>
  <cp:lastModifiedBy>Anonymous reviewer</cp:lastModifiedBy>
  <cp:revision>445</cp:revision>
  <cp:lastPrinted>2016-12-12T00:58:46Z</cp:lastPrinted>
  <dcterms:created xsi:type="dcterms:W3CDTF">2008-10-10T12:55:55Z</dcterms:created>
  <dcterms:modified xsi:type="dcterms:W3CDTF">2016-12-29T10:30:03Z</dcterms:modified>
</cp:coreProperties>
</file>