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1"/>
    <p:sldMasterId id="2147483676" r:id="rId2"/>
    <p:sldMasterId id="2147483684" r:id="rId3"/>
  </p:sldMasterIdLst>
  <p:notesMasterIdLst>
    <p:notesMasterId r:id="rId47"/>
  </p:notesMasterIdLst>
  <p:handoutMasterIdLst>
    <p:handoutMasterId r:id="rId48"/>
  </p:handoutMasterIdLst>
  <p:sldIdLst>
    <p:sldId id="428" r:id="rId4"/>
    <p:sldId id="452" r:id="rId5"/>
    <p:sldId id="479" r:id="rId6"/>
    <p:sldId id="483" r:id="rId7"/>
    <p:sldId id="438" r:id="rId8"/>
    <p:sldId id="430" r:id="rId9"/>
    <p:sldId id="446" r:id="rId10"/>
    <p:sldId id="476" r:id="rId11"/>
    <p:sldId id="496" r:id="rId12"/>
    <p:sldId id="478" r:id="rId13"/>
    <p:sldId id="424" r:id="rId14"/>
    <p:sldId id="477" r:id="rId15"/>
    <p:sldId id="497" r:id="rId16"/>
    <p:sldId id="429" r:id="rId17"/>
    <p:sldId id="498" r:id="rId18"/>
    <p:sldId id="484" r:id="rId19"/>
    <p:sldId id="485" r:id="rId20"/>
    <p:sldId id="487" r:id="rId21"/>
    <p:sldId id="488" r:id="rId22"/>
    <p:sldId id="481" r:id="rId23"/>
    <p:sldId id="493" r:id="rId24"/>
    <p:sldId id="494" r:id="rId25"/>
    <p:sldId id="495" r:id="rId26"/>
    <p:sldId id="499" r:id="rId27"/>
    <p:sldId id="503" r:id="rId28"/>
    <p:sldId id="504" r:id="rId29"/>
    <p:sldId id="500" r:id="rId30"/>
    <p:sldId id="506" r:id="rId31"/>
    <p:sldId id="505" r:id="rId32"/>
    <p:sldId id="507" r:id="rId33"/>
    <p:sldId id="501" r:id="rId34"/>
    <p:sldId id="502" r:id="rId35"/>
    <p:sldId id="508" r:id="rId36"/>
    <p:sldId id="486" r:id="rId37"/>
    <p:sldId id="480" r:id="rId38"/>
    <p:sldId id="482" r:id="rId39"/>
    <p:sldId id="455" r:id="rId40"/>
    <p:sldId id="419" r:id="rId41"/>
    <p:sldId id="510" r:id="rId42"/>
    <p:sldId id="509" r:id="rId43"/>
    <p:sldId id="511" r:id="rId44"/>
    <p:sldId id="512" r:id="rId45"/>
    <p:sldId id="427" r:id="rId46"/>
  </p:sldIdLst>
  <p:sldSz cx="9144000" cy="6858000" type="screen4x3"/>
  <p:notesSz cx="6864350" cy="9994900"/>
  <p:defaultTextStyle>
    <a:defPPr>
      <a:defRPr lang="hu-HU"/>
    </a:defPPr>
    <a:lvl1pPr algn="l" rtl="0" fontAlgn="base">
      <a:spcBef>
        <a:spcPct val="0"/>
      </a:spcBef>
      <a:spcAft>
        <a:spcPct val="0"/>
      </a:spcAft>
      <a:defRPr sz="1400" b="1" kern="1200">
        <a:solidFill>
          <a:srgbClr val="3B1B11"/>
        </a:solidFill>
        <a:latin typeface="Georgia" pitchFamily="18" charset="0"/>
        <a:ea typeface="+mn-ea"/>
        <a:cs typeface="Arial" charset="0"/>
      </a:defRPr>
    </a:lvl1pPr>
    <a:lvl2pPr marL="457200" algn="l" rtl="0" fontAlgn="base">
      <a:spcBef>
        <a:spcPct val="0"/>
      </a:spcBef>
      <a:spcAft>
        <a:spcPct val="0"/>
      </a:spcAft>
      <a:defRPr sz="1400" b="1" kern="1200">
        <a:solidFill>
          <a:srgbClr val="3B1B11"/>
        </a:solidFill>
        <a:latin typeface="Georgia" pitchFamily="18" charset="0"/>
        <a:ea typeface="+mn-ea"/>
        <a:cs typeface="Arial" charset="0"/>
      </a:defRPr>
    </a:lvl2pPr>
    <a:lvl3pPr marL="914400" algn="l" rtl="0" fontAlgn="base">
      <a:spcBef>
        <a:spcPct val="0"/>
      </a:spcBef>
      <a:spcAft>
        <a:spcPct val="0"/>
      </a:spcAft>
      <a:defRPr sz="1400" b="1" kern="1200">
        <a:solidFill>
          <a:srgbClr val="3B1B11"/>
        </a:solidFill>
        <a:latin typeface="Georgia" pitchFamily="18" charset="0"/>
        <a:ea typeface="+mn-ea"/>
        <a:cs typeface="Arial" charset="0"/>
      </a:defRPr>
    </a:lvl3pPr>
    <a:lvl4pPr marL="1371600" algn="l" rtl="0" fontAlgn="base">
      <a:spcBef>
        <a:spcPct val="0"/>
      </a:spcBef>
      <a:spcAft>
        <a:spcPct val="0"/>
      </a:spcAft>
      <a:defRPr sz="1400" b="1" kern="1200">
        <a:solidFill>
          <a:srgbClr val="3B1B11"/>
        </a:solidFill>
        <a:latin typeface="Georgia" pitchFamily="18" charset="0"/>
        <a:ea typeface="+mn-ea"/>
        <a:cs typeface="Arial" charset="0"/>
      </a:defRPr>
    </a:lvl4pPr>
    <a:lvl5pPr marL="1828800" algn="l" rtl="0" fontAlgn="base">
      <a:spcBef>
        <a:spcPct val="0"/>
      </a:spcBef>
      <a:spcAft>
        <a:spcPct val="0"/>
      </a:spcAft>
      <a:defRPr sz="1400" b="1" kern="1200">
        <a:solidFill>
          <a:srgbClr val="3B1B11"/>
        </a:solidFill>
        <a:latin typeface="Georgia" pitchFamily="18" charset="0"/>
        <a:ea typeface="+mn-ea"/>
        <a:cs typeface="Arial" charset="0"/>
      </a:defRPr>
    </a:lvl5pPr>
    <a:lvl6pPr marL="2286000" algn="l" defTabSz="914400" rtl="0" eaLnBrk="1" latinLnBrk="0" hangingPunct="1">
      <a:defRPr sz="1400" b="1" kern="1200">
        <a:solidFill>
          <a:srgbClr val="3B1B11"/>
        </a:solidFill>
        <a:latin typeface="Georgia" pitchFamily="18" charset="0"/>
        <a:ea typeface="+mn-ea"/>
        <a:cs typeface="Arial" charset="0"/>
      </a:defRPr>
    </a:lvl6pPr>
    <a:lvl7pPr marL="2743200" algn="l" defTabSz="914400" rtl="0" eaLnBrk="1" latinLnBrk="0" hangingPunct="1">
      <a:defRPr sz="1400" b="1" kern="1200">
        <a:solidFill>
          <a:srgbClr val="3B1B11"/>
        </a:solidFill>
        <a:latin typeface="Georgia" pitchFamily="18" charset="0"/>
        <a:ea typeface="+mn-ea"/>
        <a:cs typeface="Arial" charset="0"/>
      </a:defRPr>
    </a:lvl7pPr>
    <a:lvl8pPr marL="3200400" algn="l" defTabSz="914400" rtl="0" eaLnBrk="1" latinLnBrk="0" hangingPunct="1">
      <a:defRPr sz="1400" b="1" kern="1200">
        <a:solidFill>
          <a:srgbClr val="3B1B11"/>
        </a:solidFill>
        <a:latin typeface="Georgia" pitchFamily="18" charset="0"/>
        <a:ea typeface="+mn-ea"/>
        <a:cs typeface="Arial" charset="0"/>
      </a:defRPr>
    </a:lvl8pPr>
    <a:lvl9pPr marL="3657600" algn="l" defTabSz="914400" rtl="0" eaLnBrk="1" latinLnBrk="0" hangingPunct="1">
      <a:defRPr sz="1400" b="1" kern="1200">
        <a:solidFill>
          <a:srgbClr val="3B1B11"/>
        </a:solidFill>
        <a:latin typeface="Georgia"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8" userDrawn="1">
          <p15:clr>
            <a:srgbClr val="A4A3A4"/>
          </p15:clr>
        </p15:guide>
        <p15:guide id="2" pos="216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0000"/>
    <a:srgbClr val="FFCC99"/>
    <a:srgbClr val="000000"/>
    <a:srgbClr val="FFCC66"/>
    <a:srgbClr val="3B1B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Sötét stílus 2 – 5./6. jelölőszín">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Közepesen sötét stílus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Közepesen sötét stílus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Világos stílus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65" autoAdjust="0"/>
    <p:restoredTop sz="90774" autoAdjust="0"/>
  </p:normalViewPr>
  <p:slideViewPr>
    <p:cSldViewPr>
      <p:cViewPr varScale="1">
        <p:scale>
          <a:sx n="53" d="100"/>
          <a:sy n="53" d="100"/>
        </p:scale>
        <p:origin x="756" y="22"/>
      </p:cViewPr>
      <p:guideLst>
        <p:guide orient="horz" pos="2160"/>
        <p:guide pos="2880"/>
      </p:guideLst>
    </p:cSldViewPr>
  </p:slideViewPr>
  <p:outlineViewPr>
    <p:cViewPr>
      <p:scale>
        <a:sx n="33" d="100"/>
        <a:sy n="33" d="100"/>
      </p:scale>
      <p:origin x="0" y="-3292"/>
    </p:cViewPr>
  </p:outlineViewPr>
  <p:notesTextViewPr>
    <p:cViewPr>
      <p:scale>
        <a:sx n="100" d="100"/>
        <a:sy n="100" d="100"/>
      </p:scale>
      <p:origin x="0" y="0"/>
    </p:cViewPr>
  </p:notesTextViewPr>
  <p:sorterViewPr>
    <p:cViewPr>
      <p:scale>
        <a:sx n="75" d="100"/>
        <a:sy n="75" d="100"/>
      </p:scale>
      <p:origin x="0" y="0"/>
    </p:cViewPr>
  </p:sorterViewPr>
  <p:notesViewPr>
    <p:cSldViewPr>
      <p:cViewPr>
        <p:scale>
          <a:sx n="118" d="100"/>
          <a:sy n="118" d="100"/>
        </p:scale>
        <p:origin x="354" y="-2734"/>
      </p:cViewPr>
      <p:guideLst>
        <p:guide orient="horz" pos="3148"/>
        <p:guide pos="216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bwMode="auto">
          <a:xfrm>
            <a:off x="1" y="2"/>
            <a:ext cx="2977520" cy="4686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l" eaLnBrk="0" hangingPunct="0">
              <a:defRPr sz="1200" b="0">
                <a:solidFill>
                  <a:schemeClr val="tx1"/>
                </a:solidFill>
                <a:latin typeface="Times New Roman" pitchFamily="18" charset="0"/>
                <a:cs typeface="+mn-cs"/>
              </a:defRPr>
            </a:lvl1pPr>
          </a:lstStyle>
          <a:p>
            <a:pPr>
              <a:defRPr/>
            </a:pPr>
            <a:endParaRPr lang="en-US"/>
          </a:p>
        </p:txBody>
      </p:sp>
      <p:sp>
        <p:nvSpPr>
          <p:cNvPr id="191491" name="Rectangle 3"/>
          <p:cNvSpPr>
            <a:spLocks noGrp="1" noChangeArrowheads="1"/>
          </p:cNvSpPr>
          <p:nvPr>
            <p:ph type="dt" sz="quarter" idx="1"/>
          </p:nvPr>
        </p:nvSpPr>
        <p:spPr bwMode="auto">
          <a:xfrm>
            <a:off x="3893194" y="2"/>
            <a:ext cx="2977519" cy="4686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b="0">
                <a:solidFill>
                  <a:schemeClr val="tx1"/>
                </a:solidFill>
                <a:latin typeface="Times New Roman" pitchFamily="18" charset="0"/>
                <a:cs typeface="+mn-cs"/>
              </a:defRPr>
            </a:lvl1pPr>
          </a:lstStyle>
          <a:p>
            <a:pPr>
              <a:defRPr/>
            </a:pPr>
            <a:endParaRPr lang="en-US"/>
          </a:p>
        </p:txBody>
      </p:sp>
      <p:sp>
        <p:nvSpPr>
          <p:cNvPr id="191492" name="Rectangle 4"/>
          <p:cNvSpPr>
            <a:spLocks noGrp="1" noChangeArrowheads="1"/>
          </p:cNvSpPr>
          <p:nvPr>
            <p:ph type="ftr" sz="quarter" idx="2"/>
          </p:nvPr>
        </p:nvSpPr>
        <p:spPr bwMode="auto">
          <a:xfrm>
            <a:off x="1" y="9532748"/>
            <a:ext cx="2977520" cy="4686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l" eaLnBrk="0" hangingPunct="0">
              <a:defRPr sz="1200" b="0">
                <a:solidFill>
                  <a:schemeClr val="tx1"/>
                </a:solidFill>
                <a:latin typeface="Times New Roman" pitchFamily="18" charset="0"/>
                <a:cs typeface="+mn-cs"/>
              </a:defRPr>
            </a:lvl1pPr>
          </a:lstStyle>
          <a:p>
            <a:pPr>
              <a:defRPr/>
            </a:pPr>
            <a:endParaRPr lang="en-US"/>
          </a:p>
        </p:txBody>
      </p:sp>
      <p:sp>
        <p:nvSpPr>
          <p:cNvPr id="191493" name="Rectangle 5"/>
          <p:cNvSpPr>
            <a:spLocks noGrp="1" noChangeArrowheads="1"/>
          </p:cNvSpPr>
          <p:nvPr>
            <p:ph type="sldNum" sz="quarter" idx="3"/>
          </p:nvPr>
        </p:nvSpPr>
        <p:spPr bwMode="auto">
          <a:xfrm>
            <a:off x="3893194" y="9532748"/>
            <a:ext cx="2977519" cy="4686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b="0">
                <a:solidFill>
                  <a:schemeClr val="tx1"/>
                </a:solidFill>
                <a:latin typeface="Times New Roman" pitchFamily="18" charset="0"/>
                <a:cs typeface="+mn-cs"/>
              </a:defRPr>
            </a:lvl1pPr>
          </a:lstStyle>
          <a:p>
            <a:pPr>
              <a:defRPr/>
            </a:pPr>
            <a:fld id="{55D3703B-2829-483D-B21E-58A529E655B7}" type="slidenum">
              <a:rPr lang="en-US"/>
              <a:pPr>
                <a:defRPr/>
              </a:pPr>
              <a:t>‹#›</a:t>
            </a:fld>
            <a:endParaRPr lang="en-US"/>
          </a:p>
        </p:txBody>
      </p:sp>
    </p:spTree>
    <p:extLst>
      <p:ext uri="{BB962C8B-B14F-4D97-AF65-F5344CB8AC3E}">
        <p14:creationId xmlns:p14="http://schemas.microsoft.com/office/powerpoint/2010/main" val="1121939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2974340" cy="49958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l" eaLnBrk="0" hangingPunct="0">
              <a:defRPr sz="1200" b="0">
                <a:solidFill>
                  <a:schemeClr val="tx1"/>
                </a:solidFill>
                <a:latin typeface="Times New Roman" pitchFamily="18" charset="0"/>
                <a:cs typeface="+mn-cs"/>
              </a:defRPr>
            </a:lvl1pPr>
          </a:lstStyle>
          <a:p>
            <a:pPr>
              <a:defRPr/>
            </a:pPr>
            <a:endParaRPr lang="hu-HU"/>
          </a:p>
        </p:txBody>
      </p:sp>
      <p:sp>
        <p:nvSpPr>
          <p:cNvPr id="5123" name="Rectangle 3"/>
          <p:cNvSpPr>
            <a:spLocks noGrp="1" noChangeArrowheads="1"/>
          </p:cNvSpPr>
          <p:nvPr>
            <p:ph type="dt" idx="1"/>
          </p:nvPr>
        </p:nvSpPr>
        <p:spPr bwMode="auto">
          <a:xfrm>
            <a:off x="3890014" y="1"/>
            <a:ext cx="2974339" cy="49958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b="0">
                <a:solidFill>
                  <a:schemeClr val="tx1"/>
                </a:solidFill>
                <a:latin typeface="Times New Roman" pitchFamily="18" charset="0"/>
                <a:cs typeface="+mn-cs"/>
              </a:defRPr>
            </a:lvl1pPr>
          </a:lstStyle>
          <a:p>
            <a:pPr>
              <a:defRPr/>
            </a:pPr>
            <a:endParaRPr lang="hu-HU"/>
          </a:p>
        </p:txBody>
      </p:sp>
      <p:sp>
        <p:nvSpPr>
          <p:cNvPr id="34820" name="Rectangle 4"/>
          <p:cNvSpPr>
            <a:spLocks noGrp="1" noRot="1" noChangeAspect="1" noChangeArrowheads="1" noTextEdit="1"/>
          </p:cNvSpPr>
          <p:nvPr>
            <p:ph type="sldImg" idx="2"/>
          </p:nvPr>
        </p:nvSpPr>
        <p:spPr bwMode="auto">
          <a:xfrm>
            <a:off x="933450" y="749300"/>
            <a:ext cx="4997450" cy="374808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082" y="4748472"/>
            <a:ext cx="5036188" cy="4499496"/>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hu-HU" noProof="0" smtClean="0"/>
              <a:t>Click to edit Master text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
        <p:nvSpPr>
          <p:cNvPr id="5126" name="Rectangle 6"/>
          <p:cNvSpPr>
            <a:spLocks noGrp="1" noChangeArrowheads="1"/>
          </p:cNvSpPr>
          <p:nvPr>
            <p:ph type="ftr" sz="quarter" idx="4"/>
          </p:nvPr>
        </p:nvSpPr>
        <p:spPr bwMode="auto">
          <a:xfrm>
            <a:off x="1" y="9495320"/>
            <a:ext cx="2974340" cy="499582"/>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l" eaLnBrk="0" hangingPunct="0">
              <a:defRPr sz="1200" b="0">
                <a:solidFill>
                  <a:schemeClr val="tx1"/>
                </a:solidFill>
                <a:latin typeface="Times New Roman" pitchFamily="18" charset="0"/>
                <a:cs typeface="+mn-cs"/>
              </a:defRPr>
            </a:lvl1pPr>
          </a:lstStyle>
          <a:p>
            <a:pPr>
              <a:defRPr/>
            </a:pPr>
            <a:endParaRPr lang="hu-HU"/>
          </a:p>
        </p:txBody>
      </p:sp>
      <p:sp>
        <p:nvSpPr>
          <p:cNvPr id="5127" name="Rectangle 7"/>
          <p:cNvSpPr>
            <a:spLocks noGrp="1" noChangeArrowheads="1"/>
          </p:cNvSpPr>
          <p:nvPr>
            <p:ph type="sldNum" sz="quarter" idx="5"/>
          </p:nvPr>
        </p:nvSpPr>
        <p:spPr bwMode="auto">
          <a:xfrm>
            <a:off x="3890014" y="9495320"/>
            <a:ext cx="2974339" cy="499582"/>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b="0">
                <a:solidFill>
                  <a:schemeClr val="tx1"/>
                </a:solidFill>
                <a:latin typeface="Times New Roman" pitchFamily="18" charset="0"/>
                <a:cs typeface="+mn-cs"/>
              </a:defRPr>
            </a:lvl1pPr>
          </a:lstStyle>
          <a:p>
            <a:pPr>
              <a:defRPr/>
            </a:pPr>
            <a:fld id="{AD090BF0-B366-4E92-B12B-441B371928F1}" type="slidenum">
              <a:rPr lang="hu-HU"/>
              <a:pPr>
                <a:defRPr/>
              </a:pPr>
              <a:t>‹#›</a:t>
            </a:fld>
            <a:endParaRPr lang="hu-HU"/>
          </a:p>
        </p:txBody>
      </p:sp>
    </p:spTree>
    <p:extLst>
      <p:ext uri="{BB962C8B-B14F-4D97-AF65-F5344CB8AC3E}">
        <p14:creationId xmlns:p14="http://schemas.microsoft.com/office/powerpoint/2010/main" val="13824285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eu.edu/sites/default/files/attachment/article/17101/infiltrationofpoliticalmeaningfinalizedweb.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eaLnBrk="1"/>
            <a:fld id="{15A57C53-D65E-42D2-8703-754404A34262}" type="slidenum">
              <a:rPr lang="hu-HU" altLang="fr-FR">
                <a:solidFill>
                  <a:srgbClr val="000000"/>
                </a:solidFill>
                <a:latin typeface="Times New Roman" panose="02020603050405020304" pitchFamily="18" charset="0"/>
              </a:rPr>
              <a:pPr eaLnBrk="1"/>
              <a:t>1</a:t>
            </a:fld>
            <a:endParaRPr lang="hu-HU" altLang="fr-FR" dirty="0">
              <a:solidFill>
                <a:srgbClr val="000000"/>
              </a:solidFill>
              <a:latin typeface="Times New Roman" panose="02020603050405020304" pitchFamily="18" charset="0"/>
            </a:endParaRPr>
          </a:p>
        </p:txBody>
      </p:sp>
      <p:sp>
        <p:nvSpPr>
          <p:cNvPr id="13315" name="Rectangle 1"/>
          <p:cNvSpPr>
            <a:spLocks noGrp="1" noRot="1" noChangeAspect="1" noChangeArrowheads="1" noTextEdit="1"/>
          </p:cNvSpPr>
          <p:nvPr>
            <p:ph type="sldImg"/>
          </p:nvPr>
        </p:nvSpPr>
        <p:spPr>
          <a:xfrm>
            <a:off x="933450" y="749300"/>
            <a:ext cx="4997450" cy="37480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85804" y="4748968"/>
            <a:ext cx="5491163" cy="449810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hu-HU" altLang="fr-FR" sz="2000" dirty="0" smtClean="0">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240906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100" dirty="0" smtClean="0"/>
              <a:t>„</a:t>
            </a:r>
            <a:r>
              <a:rPr lang="en-US" sz="1100" dirty="0"/>
              <a:t>Refugees were presented as a threat in the government’s discourse on different levels: as abstract threat (embodiment of different cultures), as potential threat (they bring ‘diseases … which haven’t been present for decades’) and as actual, tangible threat (aggressive crowd attacking the country’s border). In the analysis we presented in the previous two chapters we have shown how the securitization frame of explaining events related to refugees dominated the coverage of certain media – most importantly, the public broadcaster M1. But our analysis also revealed that this discourse affected all news media, since their reporting on government officials and authorities, quoting them and broadcasting their remarks, meant that the government’s rhetoric was aired in all media outlets</a:t>
            </a:r>
            <a:r>
              <a:rPr lang="en-US" sz="1100" dirty="0" smtClean="0"/>
              <a:t>.</a:t>
            </a:r>
            <a:r>
              <a:rPr lang="hu-HU" sz="1100" dirty="0" smtClean="0"/>
              <a:t>”</a:t>
            </a:r>
          </a:p>
          <a:p>
            <a:r>
              <a:rPr lang="hu-HU" sz="1100" dirty="0" smtClean="0"/>
              <a:t>Gábor Bernáth – Vera </a:t>
            </a:r>
            <a:r>
              <a:rPr lang="hu-HU" sz="1100" dirty="0" err="1" smtClean="0"/>
              <a:t>Messing</a:t>
            </a:r>
            <a:r>
              <a:rPr lang="hu-HU" sz="1100" dirty="0" smtClean="0"/>
              <a:t>: </a:t>
            </a:r>
            <a:r>
              <a:rPr lang="en-US" sz="1100" dirty="0"/>
              <a:t>Infiltration of political </a:t>
            </a:r>
            <a:r>
              <a:rPr lang="en-US" sz="1100" dirty="0" err="1"/>
              <a:t>meaningproduction</a:t>
            </a:r>
            <a:r>
              <a:rPr lang="en-US" sz="1100" dirty="0"/>
              <a:t>: security threat or humanitarian crisis? The coverage of the refugee ‘crisis’ in the Austrian and Hungarian media in early autumn 2015 </a:t>
            </a:r>
            <a:endParaRPr lang="hu-HU" sz="1100" dirty="0" smtClean="0"/>
          </a:p>
          <a:p>
            <a:r>
              <a:rPr lang="hu-HU" sz="1100" dirty="0" smtClean="0"/>
              <a:t>CEU</a:t>
            </a:r>
            <a:r>
              <a:rPr lang="hu-HU" sz="1100" dirty="0"/>
              <a:t>, </a:t>
            </a:r>
            <a:r>
              <a:rPr lang="hu-HU" sz="1100" dirty="0" smtClean="0"/>
              <a:t>Budapest December </a:t>
            </a:r>
            <a:r>
              <a:rPr lang="hu-HU" sz="1100" dirty="0"/>
              <a:t>2016 </a:t>
            </a:r>
            <a:r>
              <a:rPr lang="hu-HU" sz="1100" dirty="0">
                <a:hlinkClick r:id="rId3"/>
              </a:rPr>
              <a:t>https://</a:t>
            </a:r>
            <a:r>
              <a:rPr lang="hu-HU" sz="1100" dirty="0" smtClean="0">
                <a:hlinkClick r:id="rId3"/>
              </a:rPr>
              <a:t>www.ceu.edu/sites/default/files/attachment/article/17101/infiltrationofpoliticalmeaningfinalizedweb.pdf</a:t>
            </a:r>
            <a:r>
              <a:rPr lang="hu-HU" sz="1100" dirty="0" smtClean="0"/>
              <a:t> </a:t>
            </a:r>
          </a:p>
          <a:p>
            <a:r>
              <a:rPr lang="hu-HU" sz="1100" dirty="0" smtClean="0"/>
              <a:t>_____</a:t>
            </a:r>
            <a:r>
              <a:rPr lang="hu-HU" sz="1100" dirty="0" err="1" smtClean="0"/>
              <a:t>Huysmans</a:t>
            </a:r>
            <a:r>
              <a:rPr lang="hu-HU" sz="1100" dirty="0" smtClean="0"/>
              <a:t>, 2000_____________________________________</a:t>
            </a:r>
          </a:p>
          <a:p>
            <a:endParaRPr lang="en-GB" sz="1100" dirty="0"/>
          </a:p>
          <a:p>
            <a:r>
              <a:rPr lang="hu-HU" sz="1100" dirty="0" smtClean="0"/>
              <a:t>„</a:t>
            </a:r>
            <a:r>
              <a:rPr lang="en-US" sz="1100" dirty="0" smtClean="0"/>
              <a:t>Migration </a:t>
            </a:r>
            <a:r>
              <a:rPr lang="en-US" sz="1100" dirty="0"/>
              <a:t>is identified as being one of the main factors weakening national tradition and societal homogeneity. It is reified as an internal and external danger for the national community or western civilization. This discourse excludes migrants from the normal fabric of society, not just as aliens but as aliens who are dangerous to the reproduction of the social fabric. The discourse frames the key question about the future of the political community as one of a choice for or against migration. The discourse reproduces the political myth that a homogenous national community or western civilization existed in the past and can be re-established today through the exclusion of migrants who are identified as cultural </a:t>
            </a:r>
            <a:r>
              <a:rPr lang="en-US" sz="1100" dirty="0" smtClean="0"/>
              <a:t>aliens.</a:t>
            </a:r>
            <a:r>
              <a:rPr lang="hu-HU" sz="1100" dirty="0" smtClean="0"/>
              <a:t>”</a:t>
            </a:r>
          </a:p>
          <a:p>
            <a:r>
              <a:rPr lang="en-US" sz="1100" dirty="0"/>
              <a:t>J. Huysmans, </a:t>
            </a:r>
            <a:r>
              <a:rPr lang="en-US" sz="1100" i="1" dirty="0"/>
              <a:t>The European Union and the Securitization of Migration</a:t>
            </a:r>
            <a:r>
              <a:rPr lang="en-US" sz="1100" dirty="0"/>
              <a:t>, 38 J. OF COMMON MKT STUDIES No. 5, p 758, (2000). </a:t>
            </a:r>
            <a:r>
              <a:rPr lang="en-US" sz="1100" dirty="0" smtClean="0"/>
              <a:t> </a:t>
            </a:r>
            <a:endParaRPr lang="en-US" sz="1100" dirty="0"/>
          </a:p>
          <a:p>
            <a:endParaRPr lang="hu-HU" sz="1100" dirty="0"/>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10</a:t>
            </a:fld>
            <a:endParaRPr lang="hu-HU"/>
          </a:p>
        </p:txBody>
      </p:sp>
    </p:spTree>
    <p:extLst>
      <p:ext uri="{BB962C8B-B14F-4D97-AF65-F5344CB8AC3E}">
        <p14:creationId xmlns:p14="http://schemas.microsoft.com/office/powerpoint/2010/main" val="1646279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11</a:t>
            </a:fld>
            <a:endParaRPr lang="hu-HU"/>
          </a:p>
        </p:txBody>
      </p:sp>
    </p:spTree>
    <p:extLst>
      <p:ext uri="{BB962C8B-B14F-4D97-AF65-F5344CB8AC3E}">
        <p14:creationId xmlns:p14="http://schemas.microsoft.com/office/powerpoint/2010/main" val="497127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12</a:t>
            </a:fld>
            <a:endParaRPr lang="hu-HU"/>
          </a:p>
        </p:txBody>
      </p:sp>
    </p:spTree>
    <p:extLst>
      <p:ext uri="{BB962C8B-B14F-4D97-AF65-F5344CB8AC3E}">
        <p14:creationId xmlns:p14="http://schemas.microsoft.com/office/powerpoint/2010/main" val="3116373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13</a:t>
            </a:fld>
            <a:endParaRPr lang="hu-HU"/>
          </a:p>
        </p:txBody>
      </p:sp>
    </p:spTree>
    <p:extLst>
      <p:ext uri="{BB962C8B-B14F-4D97-AF65-F5344CB8AC3E}">
        <p14:creationId xmlns:p14="http://schemas.microsoft.com/office/powerpoint/2010/main" val="1097104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14</a:t>
            </a:fld>
            <a:endParaRPr lang="hu-HU"/>
          </a:p>
        </p:txBody>
      </p:sp>
    </p:spTree>
    <p:extLst>
      <p:ext uri="{BB962C8B-B14F-4D97-AF65-F5344CB8AC3E}">
        <p14:creationId xmlns:p14="http://schemas.microsoft.com/office/powerpoint/2010/main" val="1388149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15</a:t>
            </a:fld>
            <a:endParaRPr lang="hu-HU"/>
          </a:p>
        </p:txBody>
      </p:sp>
    </p:spTree>
    <p:extLst>
      <p:ext uri="{BB962C8B-B14F-4D97-AF65-F5344CB8AC3E}">
        <p14:creationId xmlns:p14="http://schemas.microsoft.com/office/powerpoint/2010/main" val="1522995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16</a:t>
            </a:fld>
            <a:endParaRPr lang="hu-HU"/>
          </a:p>
        </p:txBody>
      </p:sp>
    </p:spTree>
    <p:extLst>
      <p:ext uri="{BB962C8B-B14F-4D97-AF65-F5344CB8AC3E}">
        <p14:creationId xmlns:p14="http://schemas.microsoft.com/office/powerpoint/2010/main" val="3757054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17</a:t>
            </a:fld>
            <a:endParaRPr lang="hu-HU"/>
          </a:p>
        </p:txBody>
      </p:sp>
    </p:spTree>
    <p:extLst>
      <p:ext uri="{BB962C8B-B14F-4D97-AF65-F5344CB8AC3E}">
        <p14:creationId xmlns:p14="http://schemas.microsoft.com/office/powerpoint/2010/main" val="271934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244475"/>
            <a:ext cx="3003550" cy="2252663"/>
          </a:xfrm>
        </p:spPr>
      </p:sp>
      <p:sp>
        <p:nvSpPr>
          <p:cNvPr id="3" name="Notes Placeholder 2"/>
          <p:cNvSpPr>
            <a:spLocks noGrp="1"/>
          </p:cNvSpPr>
          <p:nvPr>
            <p:ph type="body" idx="1"/>
          </p:nvPr>
        </p:nvSpPr>
        <p:spPr>
          <a:xfrm>
            <a:off x="263825" y="2497009"/>
            <a:ext cx="6600527" cy="7497892"/>
          </a:xfrm>
        </p:spPr>
        <p:txBody>
          <a:bodyPr>
            <a:normAutofit fontScale="92500" lnSpcReduction="10000"/>
          </a:bodyPr>
          <a:lstStyle/>
          <a:p>
            <a:r>
              <a:rPr lang="en-US" sz="1100" dirty="0"/>
              <a:t>"</a:t>
            </a:r>
            <a:r>
              <a:rPr lang="en-US" sz="1100" b="1" dirty="0"/>
              <a:t>A crisis-resistant Common European Asylum System (CEAS</a:t>
            </a:r>
            <a:r>
              <a:rPr lang="en-US" sz="1100" b="1" dirty="0" smtClean="0"/>
              <a:t>)</a:t>
            </a:r>
            <a:r>
              <a:rPr lang="hu-HU" sz="1100" b="1" dirty="0" smtClean="0"/>
              <a:t>” The </a:t>
            </a:r>
            <a:r>
              <a:rPr lang="hu-HU" sz="1100" b="1" dirty="0" err="1" smtClean="0"/>
              <a:t>French</a:t>
            </a:r>
            <a:r>
              <a:rPr lang="hu-HU" sz="1100" b="1" dirty="0" smtClean="0"/>
              <a:t> – </a:t>
            </a:r>
            <a:r>
              <a:rPr lang="hu-HU" sz="1100" b="1" dirty="0" err="1" smtClean="0"/>
              <a:t>German</a:t>
            </a:r>
            <a:r>
              <a:rPr lang="hu-HU" sz="1100" b="1" dirty="0" smtClean="0"/>
              <a:t> </a:t>
            </a:r>
            <a:r>
              <a:rPr lang="hu-HU" sz="1100" b="1" dirty="0" err="1" smtClean="0"/>
              <a:t>note</a:t>
            </a:r>
            <a:r>
              <a:rPr lang="hu-HU" sz="1100" b="1" dirty="0" smtClean="0"/>
              <a:t>, 2017 </a:t>
            </a:r>
            <a:r>
              <a:rPr lang="hu-HU" sz="1100" b="1" dirty="0" err="1" smtClean="0"/>
              <a:t>february</a:t>
            </a:r>
            <a:r>
              <a:rPr lang="hu-HU" sz="1100" b="1" dirty="0" smtClean="0"/>
              <a:t> 17</a:t>
            </a:r>
            <a:endParaRPr lang="en-US" sz="1100" b="1" dirty="0"/>
          </a:p>
          <a:p>
            <a:r>
              <a:rPr lang="en-US" dirty="0"/>
              <a:t>1. The new CEAS, currently being negotiated in Council, must be </a:t>
            </a:r>
            <a:r>
              <a:rPr lang="en-US" dirty="0" err="1"/>
              <a:t>crisisresistant</a:t>
            </a:r>
            <a:r>
              <a:rPr lang="en-US" dirty="0"/>
              <a:t>.</a:t>
            </a:r>
          </a:p>
          <a:p>
            <a:r>
              <a:rPr lang="hu-HU" dirty="0" smtClean="0"/>
              <a:t>…</a:t>
            </a:r>
            <a:r>
              <a:rPr lang="en-US" dirty="0" smtClean="0"/>
              <a:t>. </a:t>
            </a:r>
            <a:r>
              <a:rPr lang="en-US" dirty="0"/>
              <a:t>Our </a:t>
            </a:r>
            <a:r>
              <a:rPr lang="en-US" dirty="0" smtClean="0"/>
              <a:t>citizens</a:t>
            </a:r>
            <a:r>
              <a:rPr lang="hu-HU" dirty="0" smtClean="0"/>
              <a:t> </a:t>
            </a:r>
            <a:r>
              <a:rPr lang="en-US" dirty="0" smtClean="0"/>
              <a:t>expect </a:t>
            </a:r>
            <a:r>
              <a:rPr lang="en-US" dirty="0"/>
              <a:t>us to learn the lessons from the crisis of 2015/2016</a:t>
            </a:r>
            <a:r>
              <a:rPr lang="en-US" dirty="0" smtClean="0"/>
              <a:t>.</a:t>
            </a:r>
            <a:r>
              <a:rPr lang="hu-HU" dirty="0" smtClean="0"/>
              <a:t> </a:t>
            </a:r>
            <a:endParaRPr lang="en-US" dirty="0"/>
          </a:p>
          <a:p>
            <a:r>
              <a:rPr lang="en-US" dirty="0"/>
              <a:t>2. The most essential lesson from the 2015/2016 crisis is: a mass </a:t>
            </a:r>
            <a:r>
              <a:rPr lang="en-US" dirty="0" smtClean="0"/>
              <a:t>influx</a:t>
            </a:r>
            <a:r>
              <a:rPr lang="hu-HU" dirty="0" smtClean="0"/>
              <a:t> </a:t>
            </a:r>
            <a:r>
              <a:rPr lang="en-US" dirty="0" smtClean="0"/>
              <a:t>can </a:t>
            </a:r>
            <a:r>
              <a:rPr lang="en-US" dirty="0"/>
              <a:t>only be stemmed or prevented in close cooperation </a:t>
            </a:r>
            <a:r>
              <a:rPr lang="en-US" dirty="0" smtClean="0"/>
              <a:t>with</a:t>
            </a:r>
            <a:r>
              <a:rPr lang="hu-HU" dirty="0" smtClean="0"/>
              <a:t> </a:t>
            </a:r>
            <a:r>
              <a:rPr lang="en-US" dirty="0" err="1" smtClean="0"/>
              <a:t>neighbouring</a:t>
            </a:r>
            <a:r>
              <a:rPr lang="en-US" dirty="0" smtClean="0"/>
              <a:t> </a:t>
            </a:r>
            <a:r>
              <a:rPr lang="en-US" dirty="0"/>
              <a:t>countries of the EU. Europe cannot ensure the </a:t>
            </a:r>
            <a:r>
              <a:rPr lang="en-US" dirty="0" smtClean="0"/>
              <a:t>protection</a:t>
            </a:r>
            <a:r>
              <a:rPr lang="hu-HU" dirty="0" smtClean="0"/>
              <a:t> </a:t>
            </a:r>
            <a:r>
              <a:rPr lang="en-US" dirty="0" smtClean="0"/>
              <a:t>of </a:t>
            </a:r>
            <a:r>
              <a:rPr lang="en-US" dirty="0"/>
              <a:t>its external borders (in particular sea borders) exclusively by its </a:t>
            </a:r>
            <a:r>
              <a:rPr lang="en-US" dirty="0" smtClean="0"/>
              <a:t>own</a:t>
            </a:r>
            <a:r>
              <a:rPr lang="hu-HU" dirty="0" smtClean="0"/>
              <a:t> </a:t>
            </a:r>
            <a:r>
              <a:rPr lang="en-US" dirty="0" smtClean="0"/>
              <a:t>means</a:t>
            </a:r>
            <a:r>
              <a:rPr lang="en-US" dirty="0"/>
              <a:t>. </a:t>
            </a:r>
            <a:r>
              <a:rPr lang="hu-HU" dirty="0" smtClean="0"/>
              <a:t>…</a:t>
            </a:r>
            <a:r>
              <a:rPr lang="en-US" dirty="0" smtClean="0"/>
              <a:t>The </a:t>
            </a:r>
            <a:r>
              <a:rPr lang="en-US" dirty="0"/>
              <a:t>agreement is based on three </a:t>
            </a:r>
            <a:r>
              <a:rPr lang="en-US" dirty="0" smtClean="0"/>
              <a:t>interacting</a:t>
            </a:r>
            <a:r>
              <a:rPr lang="hu-HU" dirty="0" smtClean="0"/>
              <a:t> </a:t>
            </a:r>
            <a:r>
              <a:rPr lang="en-US" dirty="0" smtClean="0"/>
              <a:t>elements</a:t>
            </a:r>
            <a:r>
              <a:rPr lang="en-US" dirty="0"/>
              <a:t>: 1) return of asylum seekers (without an assessment on </a:t>
            </a:r>
            <a:r>
              <a:rPr lang="en-US" dirty="0" smtClean="0"/>
              <a:t>the</a:t>
            </a:r>
            <a:r>
              <a:rPr lang="hu-HU" dirty="0" smtClean="0"/>
              <a:t> </a:t>
            </a:r>
            <a:r>
              <a:rPr lang="en-US" dirty="0" smtClean="0"/>
              <a:t>merits</a:t>
            </a:r>
            <a:r>
              <a:rPr lang="en-US" dirty="0"/>
              <a:t>) in order to discourage illegal, smuggler-driven migration; 2</a:t>
            </a:r>
            <a:r>
              <a:rPr lang="en-US" dirty="0" smtClean="0"/>
              <a:t>)</a:t>
            </a:r>
            <a:r>
              <a:rPr lang="hu-HU" dirty="0" smtClean="0"/>
              <a:t> </a:t>
            </a:r>
            <a:r>
              <a:rPr lang="en-US" dirty="0" smtClean="0"/>
              <a:t>opening </a:t>
            </a:r>
            <a:r>
              <a:rPr lang="en-US" dirty="0"/>
              <a:t>of legal, humanitarian pathways for persons in need </a:t>
            </a:r>
            <a:r>
              <a:rPr lang="en-US" dirty="0" smtClean="0"/>
              <a:t>of</a:t>
            </a:r>
            <a:r>
              <a:rPr lang="hu-HU" dirty="0" smtClean="0"/>
              <a:t> </a:t>
            </a:r>
            <a:r>
              <a:rPr lang="en-US" dirty="0" smtClean="0"/>
              <a:t>protection</a:t>
            </a:r>
            <a:r>
              <a:rPr lang="en-US" dirty="0"/>
              <a:t>; 3) improving living conditions for refugees in the </a:t>
            </a:r>
            <a:r>
              <a:rPr lang="en-US" dirty="0" smtClean="0"/>
              <a:t>partner</a:t>
            </a:r>
            <a:r>
              <a:rPr lang="hu-HU" dirty="0" smtClean="0"/>
              <a:t> </a:t>
            </a:r>
            <a:endParaRPr lang="en-US" dirty="0"/>
          </a:p>
          <a:p>
            <a:r>
              <a:rPr lang="en-US" dirty="0"/>
              <a:t>country by using EU financial means. </a:t>
            </a:r>
            <a:r>
              <a:rPr lang="hu-HU" dirty="0" smtClean="0"/>
              <a:t>…</a:t>
            </a:r>
            <a:endParaRPr lang="en-GB" dirty="0"/>
          </a:p>
          <a:p>
            <a:r>
              <a:rPr lang="en-US" dirty="0"/>
              <a:t>3. In its current shape, the CEAS does not sufficiently offer </a:t>
            </a:r>
            <a:r>
              <a:rPr lang="en-US" dirty="0" smtClean="0"/>
              <a:t>possibilities</a:t>
            </a:r>
            <a:r>
              <a:rPr lang="hu-HU" dirty="0" smtClean="0"/>
              <a:t>  </a:t>
            </a:r>
            <a:r>
              <a:rPr lang="en-US" dirty="0" smtClean="0"/>
              <a:t>to </a:t>
            </a:r>
            <a:r>
              <a:rPr lang="en-US" dirty="0"/>
              <a:t>conclude agreements </a:t>
            </a:r>
            <a:r>
              <a:rPr lang="hu-HU" dirty="0" smtClean="0"/>
              <a:t>…</a:t>
            </a:r>
            <a:r>
              <a:rPr lang="en-US" dirty="0" smtClean="0"/>
              <a:t>This </a:t>
            </a:r>
            <a:r>
              <a:rPr lang="en-US" dirty="0"/>
              <a:t>is mainly due to the high </a:t>
            </a:r>
            <a:r>
              <a:rPr lang="en-US" dirty="0" smtClean="0"/>
              <a:t>requirements</a:t>
            </a:r>
            <a:r>
              <a:rPr lang="hu-HU" dirty="0" smtClean="0"/>
              <a:t> </a:t>
            </a:r>
            <a:r>
              <a:rPr lang="en-US" dirty="0" err="1" smtClean="0"/>
              <a:t>hich</a:t>
            </a:r>
            <a:r>
              <a:rPr lang="en-US" dirty="0" smtClean="0"/>
              <a:t> </a:t>
            </a:r>
            <a:r>
              <a:rPr lang="en-US" dirty="0"/>
              <a:t>must be met in order to implement returns of asylum </a:t>
            </a:r>
            <a:r>
              <a:rPr lang="en-US" dirty="0" smtClean="0"/>
              <a:t>seekers</a:t>
            </a:r>
            <a:r>
              <a:rPr lang="hu-HU" dirty="0" smtClean="0"/>
              <a:t> </a:t>
            </a:r>
            <a:r>
              <a:rPr lang="en-US" dirty="0" smtClean="0"/>
              <a:t>(</a:t>
            </a:r>
            <a:r>
              <a:rPr lang="en-US" dirty="0"/>
              <a:t>without an assessment on the merits). </a:t>
            </a:r>
            <a:r>
              <a:rPr lang="hu-HU" dirty="0" smtClean="0"/>
              <a:t>… </a:t>
            </a:r>
            <a:r>
              <a:rPr lang="en-US" dirty="0" smtClean="0"/>
              <a:t> </a:t>
            </a:r>
            <a:r>
              <a:rPr lang="en-US" dirty="0"/>
              <a:t>art. 38 of the EU </a:t>
            </a:r>
            <a:r>
              <a:rPr lang="en-US" dirty="0" smtClean="0"/>
              <a:t>Asylum</a:t>
            </a:r>
            <a:r>
              <a:rPr lang="hu-HU" dirty="0" smtClean="0"/>
              <a:t> </a:t>
            </a:r>
            <a:r>
              <a:rPr lang="en-US" dirty="0" smtClean="0"/>
              <a:t>Procedures Directive</a:t>
            </a:r>
            <a:r>
              <a:rPr lang="hu-HU" dirty="0" smtClean="0"/>
              <a:t>…</a:t>
            </a:r>
            <a:endParaRPr lang="en-US" dirty="0"/>
          </a:p>
          <a:p>
            <a:r>
              <a:rPr lang="en-US" dirty="0"/>
              <a:t>4. If one asks how far the CEAS reform proposals tabled in </a:t>
            </a:r>
            <a:r>
              <a:rPr lang="en-US" dirty="0" smtClean="0"/>
              <a:t>summer</a:t>
            </a:r>
            <a:r>
              <a:rPr lang="hu-HU" dirty="0" smtClean="0"/>
              <a:t> </a:t>
            </a:r>
            <a:r>
              <a:rPr lang="en-US" dirty="0" smtClean="0"/>
              <a:t>2016 </a:t>
            </a:r>
            <a:r>
              <a:rPr lang="en-US" dirty="0"/>
              <a:t>are suitable to strengthen the system's crisis-resistance, </a:t>
            </a:r>
            <a:r>
              <a:rPr lang="en-US" dirty="0" smtClean="0"/>
              <a:t>the</a:t>
            </a:r>
            <a:r>
              <a:rPr lang="hu-HU" dirty="0" smtClean="0"/>
              <a:t> </a:t>
            </a:r>
            <a:r>
              <a:rPr lang="en-US" dirty="0" smtClean="0"/>
              <a:t>answer </a:t>
            </a:r>
            <a:r>
              <a:rPr lang="en-US" dirty="0"/>
              <a:t>is sobering. </a:t>
            </a:r>
            <a:r>
              <a:rPr lang="en-US" dirty="0" smtClean="0"/>
              <a:t>Art</a:t>
            </a:r>
            <a:r>
              <a:rPr lang="en-US" dirty="0"/>
              <a:t>. 45 of the draft EU Asylum </a:t>
            </a:r>
            <a:r>
              <a:rPr lang="en-US" dirty="0" smtClean="0"/>
              <a:t>Procedures</a:t>
            </a:r>
            <a:r>
              <a:rPr lang="hu-HU" dirty="0" smtClean="0"/>
              <a:t> </a:t>
            </a:r>
            <a:r>
              <a:rPr lang="en-US" dirty="0" smtClean="0"/>
              <a:t>Regulation </a:t>
            </a:r>
            <a:r>
              <a:rPr lang="en-US" dirty="0"/>
              <a:t>in conjunction with its recital no. 37. These provisions </a:t>
            </a:r>
            <a:r>
              <a:rPr lang="en-US" dirty="0" smtClean="0"/>
              <a:t>might</a:t>
            </a:r>
            <a:r>
              <a:rPr lang="hu-HU" dirty="0" smtClean="0"/>
              <a:t> </a:t>
            </a:r>
            <a:r>
              <a:rPr lang="en-US" dirty="0" smtClean="0"/>
              <a:t>even </a:t>
            </a:r>
            <a:r>
              <a:rPr lang="en-US" dirty="0"/>
              <a:t>be interpreted in such a way that, </a:t>
            </a:r>
            <a:r>
              <a:rPr lang="hu-HU" dirty="0" smtClean="0"/>
              <a:t>…</a:t>
            </a:r>
            <a:r>
              <a:rPr lang="en-US" dirty="0" smtClean="0"/>
              <a:t> </a:t>
            </a:r>
            <a:r>
              <a:rPr lang="en-US" dirty="0"/>
              <a:t>a right </a:t>
            </a:r>
            <a:r>
              <a:rPr lang="en-US" dirty="0" smtClean="0"/>
              <a:t>to</a:t>
            </a:r>
            <a:r>
              <a:rPr lang="hu-HU" dirty="0" smtClean="0"/>
              <a:t> </a:t>
            </a:r>
            <a:r>
              <a:rPr lang="en-US" dirty="0" smtClean="0"/>
              <a:t>family </a:t>
            </a:r>
            <a:r>
              <a:rPr lang="en-US" dirty="0"/>
              <a:t>reunification must be provided for refugees in the third country, </a:t>
            </a:r>
            <a:r>
              <a:rPr lang="en-US" dirty="0" smtClean="0"/>
              <a:t>at</a:t>
            </a:r>
            <a:r>
              <a:rPr lang="hu-HU" dirty="0" smtClean="0"/>
              <a:t> </a:t>
            </a:r>
            <a:r>
              <a:rPr lang="en-US" dirty="0" smtClean="0"/>
              <a:t>least </a:t>
            </a:r>
            <a:r>
              <a:rPr lang="en-US" dirty="0"/>
              <a:t>in principle. Furthermore, the draft provisions stipulate a </a:t>
            </a:r>
            <a:r>
              <a:rPr lang="en-US" dirty="0" smtClean="0"/>
              <a:t>tightening</a:t>
            </a:r>
            <a:r>
              <a:rPr lang="hu-HU" dirty="0" smtClean="0"/>
              <a:t> </a:t>
            </a:r>
            <a:r>
              <a:rPr lang="en-US" dirty="0" smtClean="0"/>
              <a:t>of </a:t>
            </a:r>
            <a:r>
              <a:rPr lang="en-US" dirty="0"/>
              <a:t>the so-called "genuine link" </a:t>
            </a:r>
            <a:r>
              <a:rPr lang="en-US" dirty="0" smtClean="0"/>
              <a:t>criterion</a:t>
            </a:r>
            <a:r>
              <a:rPr lang="hu-HU" dirty="0" smtClean="0"/>
              <a:t>…</a:t>
            </a:r>
            <a:r>
              <a:rPr lang="en-US" dirty="0" smtClean="0"/>
              <a:t> </a:t>
            </a:r>
            <a:r>
              <a:rPr lang="en-US" dirty="0"/>
              <a:t>According to this definition, </a:t>
            </a:r>
            <a:r>
              <a:rPr lang="hu-HU" dirty="0" smtClean="0"/>
              <a:t>…</a:t>
            </a:r>
            <a:r>
              <a:rPr lang="en-US" dirty="0" smtClean="0"/>
              <a:t>Turkey </a:t>
            </a:r>
            <a:r>
              <a:rPr lang="en-US" dirty="0"/>
              <a:t>would be a safe third country for Syrians - but not (</a:t>
            </a:r>
            <a:r>
              <a:rPr lang="en-US" dirty="0" smtClean="0"/>
              <a:t>no</a:t>
            </a:r>
            <a:r>
              <a:rPr lang="hu-HU" dirty="0" smtClean="0"/>
              <a:t> </a:t>
            </a:r>
            <a:r>
              <a:rPr lang="en-US" dirty="0" smtClean="0"/>
              <a:t>longer</a:t>
            </a:r>
            <a:r>
              <a:rPr lang="en-US" dirty="0"/>
              <a:t>), for example, for Afghans. </a:t>
            </a:r>
            <a:r>
              <a:rPr lang="hu-HU" dirty="0" smtClean="0"/>
              <a:t>…</a:t>
            </a:r>
            <a:r>
              <a:rPr lang="en-US" dirty="0" smtClean="0"/>
              <a:t> </a:t>
            </a:r>
            <a:r>
              <a:rPr lang="en-US" dirty="0"/>
              <a:t>the tabled draft provisions would </a:t>
            </a:r>
            <a:r>
              <a:rPr lang="en-US" dirty="0" smtClean="0"/>
              <a:t>not</a:t>
            </a:r>
            <a:r>
              <a:rPr lang="hu-HU" dirty="0" smtClean="0"/>
              <a:t> </a:t>
            </a:r>
            <a:r>
              <a:rPr lang="en-US" dirty="0" smtClean="0"/>
              <a:t>significantly </a:t>
            </a:r>
            <a:r>
              <a:rPr lang="en-US" dirty="0"/>
              <a:t>broaden Europe's migration policy options in the case of </a:t>
            </a:r>
            <a:r>
              <a:rPr lang="en-US" dirty="0" smtClean="0"/>
              <a:t>a</a:t>
            </a:r>
            <a:r>
              <a:rPr lang="hu-HU" dirty="0" smtClean="0"/>
              <a:t>  </a:t>
            </a:r>
            <a:r>
              <a:rPr lang="en-US" dirty="0" smtClean="0"/>
              <a:t>crisis.</a:t>
            </a:r>
            <a:r>
              <a:rPr lang="hu-HU" dirty="0" smtClean="0"/>
              <a:t> </a:t>
            </a:r>
            <a:r>
              <a:rPr lang="en-US" dirty="0" smtClean="0"/>
              <a:t> </a:t>
            </a:r>
            <a:endParaRPr lang="hu-HU" dirty="0" smtClean="0"/>
          </a:p>
          <a:p>
            <a:r>
              <a:rPr lang="hu-HU" dirty="0" smtClean="0"/>
              <a:t>5. … </a:t>
            </a:r>
            <a:r>
              <a:rPr lang="en-US" dirty="0" smtClean="0"/>
              <a:t>Time </a:t>
            </a:r>
            <a:r>
              <a:rPr lang="en-US" dirty="0"/>
              <a:t>is short. At heart is </a:t>
            </a:r>
            <a:r>
              <a:rPr lang="en-US" dirty="0" smtClean="0"/>
              <a:t>the</a:t>
            </a:r>
            <a:r>
              <a:rPr lang="hu-HU" dirty="0" smtClean="0"/>
              <a:t> </a:t>
            </a:r>
            <a:r>
              <a:rPr lang="en-US" dirty="0" smtClean="0"/>
              <a:t>question </a:t>
            </a:r>
            <a:r>
              <a:rPr lang="en-US" dirty="0"/>
              <a:t>of a specific crisis mechanism in European asylum law </a:t>
            </a:r>
            <a:r>
              <a:rPr lang="en-US" dirty="0" smtClean="0"/>
              <a:t>that</a:t>
            </a:r>
            <a:r>
              <a:rPr lang="hu-HU" dirty="0" smtClean="0"/>
              <a:t> </a:t>
            </a:r>
            <a:r>
              <a:rPr lang="en-US" dirty="0" smtClean="0"/>
              <a:t>would </a:t>
            </a:r>
            <a:r>
              <a:rPr lang="en-US" dirty="0"/>
              <a:t>- only - spring into action if in view of a mass influx, the Council, </a:t>
            </a:r>
            <a:r>
              <a:rPr lang="en-US" dirty="0" smtClean="0"/>
              <a:t>at</a:t>
            </a:r>
            <a:r>
              <a:rPr lang="hu-HU" dirty="0" smtClean="0"/>
              <a:t> </a:t>
            </a:r>
            <a:r>
              <a:rPr lang="en-US" dirty="0" smtClean="0"/>
              <a:t>the </a:t>
            </a:r>
            <a:r>
              <a:rPr lang="en-US" dirty="0"/>
              <a:t>request of the Commission or an affected Member State, so </a:t>
            </a:r>
            <a:r>
              <a:rPr lang="en-US" dirty="0" smtClean="0"/>
              <a:t>decided</a:t>
            </a:r>
            <a:r>
              <a:rPr lang="hu-HU" dirty="0" smtClean="0"/>
              <a:t> </a:t>
            </a:r>
            <a:r>
              <a:rPr lang="en-US" dirty="0" smtClean="0"/>
              <a:t>by </a:t>
            </a:r>
            <a:r>
              <a:rPr lang="en-US" dirty="0"/>
              <a:t>qualified majority. The key element of such a crisis mechanism </a:t>
            </a:r>
            <a:r>
              <a:rPr lang="en-US" dirty="0" smtClean="0"/>
              <a:t>would</a:t>
            </a:r>
            <a:r>
              <a:rPr lang="hu-HU" dirty="0" smtClean="0"/>
              <a:t> </a:t>
            </a:r>
            <a:r>
              <a:rPr lang="en-US" dirty="0" smtClean="0"/>
              <a:t>be </a:t>
            </a:r>
            <a:r>
              <a:rPr lang="en-US" dirty="0"/>
              <a:t>the stipulation that, in case of a crisis, a State may also </a:t>
            </a:r>
            <a:r>
              <a:rPr lang="en-US" dirty="0" smtClean="0"/>
              <a:t>be</a:t>
            </a:r>
            <a:r>
              <a:rPr lang="hu-HU" dirty="0" smtClean="0"/>
              <a:t> </a:t>
            </a:r>
            <a:r>
              <a:rPr lang="en-US" dirty="0" smtClean="0"/>
              <a:t>considered </a:t>
            </a:r>
            <a:r>
              <a:rPr lang="en-US" dirty="0"/>
              <a:t>as a safe third country if it respects the </a:t>
            </a:r>
            <a:r>
              <a:rPr lang="en-US" dirty="0" smtClean="0"/>
              <a:t>non-</a:t>
            </a:r>
            <a:r>
              <a:rPr lang="en-US" dirty="0" err="1" smtClean="0"/>
              <a:t>refoulement</a:t>
            </a:r>
            <a:r>
              <a:rPr lang="hu-HU" dirty="0" smtClean="0"/>
              <a:t>  </a:t>
            </a:r>
            <a:r>
              <a:rPr lang="en-US" dirty="0" smtClean="0"/>
              <a:t>principle </a:t>
            </a:r>
            <a:r>
              <a:rPr lang="en-US" dirty="0"/>
              <a:t>and - potentially on the basis of respective guarantees taken </a:t>
            </a:r>
            <a:r>
              <a:rPr lang="en-US" dirty="0" smtClean="0"/>
              <a:t>by</a:t>
            </a:r>
            <a:r>
              <a:rPr lang="hu-HU" dirty="0" smtClean="0"/>
              <a:t> </a:t>
            </a:r>
            <a:r>
              <a:rPr lang="en-US" dirty="0" smtClean="0"/>
              <a:t>the </a:t>
            </a:r>
            <a:r>
              <a:rPr lang="en-US" dirty="0"/>
              <a:t>EU - it provides to returned or transferred asylum seekers safe </a:t>
            </a:r>
            <a:r>
              <a:rPr lang="en-US" dirty="0" smtClean="0"/>
              <a:t>and</a:t>
            </a:r>
            <a:r>
              <a:rPr lang="hu-HU" dirty="0" smtClean="0"/>
              <a:t> </a:t>
            </a:r>
            <a:r>
              <a:rPr lang="en-US" dirty="0" smtClean="0"/>
              <a:t>humane </a:t>
            </a:r>
            <a:r>
              <a:rPr lang="en-US" dirty="0"/>
              <a:t>living conditions, at least meeting the standards of art. 3 of </a:t>
            </a:r>
            <a:r>
              <a:rPr lang="en-US" dirty="0" smtClean="0"/>
              <a:t>the</a:t>
            </a:r>
            <a:r>
              <a:rPr lang="hu-HU" dirty="0" smtClean="0"/>
              <a:t> </a:t>
            </a:r>
            <a:r>
              <a:rPr lang="en-US" dirty="0" smtClean="0"/>
              <a:t>European </a:t>
            </a:r>
            <a:r>
              <a:rPr lang="en-US" dirty="0"/>
              <a:t>Convention on Human Rights (ECHR). It would suffice if </a:t>
            </a:r>
            <a:r>
              <a:rPr lang="en-US" dirty="0" smtClean="0"/>
              <a:t>these</a:t>
            </a:r>
            <a:r>
              <a:rPr lang="hu-HU" dirty="0" smtClean="0"/>
              <a:t> </a:t>
            </a:r>
            <a:r>
              <a:rPr lang="en-US" dirty="0" smtClean="0"/>
              <a:t>requirements </a:t>
            </a:r>
            <a:r>
              <a:rPr lang="en-US" dirty="0"/>
              <a:t>were fulfilled only in those regions where asylum </a:t>
            </a:r>
            <a:r>
              <a:rPr lang="en-US" dirty="0" smtClean="0"/>
              <a:t>seekers</a:t>
            </a:r>
            <a:r>
              <a:rPr lang="hu-HU" dirty="0" smtClean="0"/>
              <a:t> </a:t>
            </a:r>
            <a:r>
              <a:rPr lang="en-US" dirty="0" smtClean="0"/>
              <a:t>would </a:t>
            </a:r>
            <a:r>
              <a:rPr lang="en-US" dirty="0"/>
              <a:t>be transferred to. The prohibition of mass expulsion as </a:t>
            </a:r>
            <a:r>
              <a:rPr lang="en-US" dirty="0" smtClean="0"/>
              <a:t>stipulated</a:t>
            </a:r>
            <a:r>
              <a:rPr lang="hu-HU" dirty="0" smtClean="0"/>
              <a:t> </a:t>
            </a:r>
            <a:r>
              <a:rPr lang="en-US" dirty="0" smtClean="0"/>
              <a:t>in </a:t>
            </a:r>
            <a:r>
              <a:rPr lang="en-US" dirty="0"/>
              <a:t>the ECHR would remain binding. </a:t>
            </a:r>
            <a:r>
              <a:rPr lang="hu-HU" dirty="0" smtClean="0"/>
              <a:t>…</a:t>
            </a:r>
            <a:r>
              <a:rPr lang="en-US" dirty="0" smtClean="0"/>
              <a:t>With </a:t>
            </a:r>
            <a:r>
              <a:rPr lang="en-US" dirty="0"/>
              <a:t>EU support</a:t>
            </a:r>
            <a:r>
              <a:rPr lang="en-US" dirty="0" smtClean="0"/>
              <a:t>,</a:t>
            </a:r>
            <a:r>
              <a:rPr lang="hu-HU" dirty="0" smtClean="0"/>
              <a:t> </a:t>
            </a:r>
            <a:r>
              <a:rPr lang="en-US" dirty="0" smtClean="0"/>
              <a:t>the </a:t>
            </a:r>
            <a:r>
              <a:rPr lang="en-US" dirty="0"/>
              <a:t>possibility of status determinations, perhaps conducted by UNHCR</a:t>
            </a:r>
            <a:r>
              <a:rPr lang="en-US" dirty="0" smtClean="0"/>
              <a:t>,</a:t>
            </a:r>
            <a:r>
              <a:rPr lang="hu-HU" dirty="0" smtClean="0"/>
              <a:t> </a:t>
            </a:r>
            <a:r>
              <a:rPr lang="en-US" dirty="0" smtClean="0"/>
              <a:t>would </a:t>
            </a:r>
            <a:r>
              <a:rPr lang="en-US" dirty="0"/>
              <a:t>have to be given in the safe third country. For persons in need </a:t>
            </a:r>
            <a:r>
              <a:rPr lang="en-US" dirty="0" smtClean="0"/>
              <a:t>of</a:t>
            </a:r>
            <a:r>
              <a:rPr lang="hu-HU" dirty="0" smtClean="0"/>
              <a:t> </a:t>
            </a:r>
            <a:r>
              <a:rPr lang="en-US" dirty="0" smtClean="0"/>
              <a:t>protection</a:t>
            </a:r>
            <a:r>
              <a:rPr lang="en-US" dirty="0"/>
              <a:t>, resettlements to Europe or to other States would have to </a:t>
            </a:r>
            <a:r>
              <a:rPr lang="en-US" dirty="0" smtClean="0"/>
              <a:t>be</a:t>
            </a:r>
            <a:r>
              <a:rPr lang="hu-HU" dirty="0" smtClean="0"/>
              <a:t> </a:t>
            </a:r>
            <a:r>
              <a:rPr lang="en-GB" dirty="0" smtClean="0"/>
              <a:t>offered</a:t>
            </a:r>
            <a:r>
              <a:rPr lang="en-GB" dirty="0"/>
              <a:t>.</a:t>
            </a:r>
          </a:p>
          <a:p>
            <a:r>
              <a:rPr lang="en-US" dirty="0"/>
              <a:t>6. </a:t>
            </a:r>
            <a:r>
              <a:rPr lang="en-US" dirty="0" smtClean="0"/>
              <a:t>Affected </a:t>
            </a:r>
            <a:r>
              <a:rPr lang="en-US" dirty="0"/>
              <a:t>Member </a:t>
            </a:r>
            <a:r>
              <a:rPr lang="en-US" dirty="0" smtClean="0"/>
              <a:t>States</a:t>
            </a:r>
            <a:r>
              <a:rPr lang="hu-HU" dirty="0" smtClean="0"/>
              <a:t> </a:t>
            </a:r>
            <a:r>
              <a:rPr lang="en-US" dirty="0" smtClean="0"/>
              <a:t>could </a:t>
            </a:r>
            <a:r>
              <a:rPr lang="en-US" dirty="0"/>
              <a:t>be permitted to assemble all asylum systems in arrival zones </a:t>
            </a:r>
            <a:r>
              <a:rPr lang="en-US" dirty="0" smtClean="0"/>
              <a:t>on</a:t>
            </a:r>
            <a:r>
              <a:rPr lang="hu-HU" dirty="0" smtClean="0"/>
              <a:t> </a:t>
            </a:r>
            <a:r>
              <a:rPr lang="en-US" dirty="0" smtClean="0"/>
              <a:t>their </a:t>
            </a:r>
            <a:r>
              <a:rPr lang="en-US" dirty="0"/>
              <a:t>own territory for the purpose of speedy admissibility assessments</a:t>
            </a:r>
            <a:r>
              <a:rPr lang="en-US" dirty="0" smtClean="0"/>
              <a:t>.</a:t>
            </a:r>
            <a:r>
              <a:rPr lang="hu-HU" dirty="0" smtClean="0"/>
              <a:t>     </a:t>
            </a:r>
            <a:r>
              <a:rPr lang="en-US" dirty="0" smtClean="0"/>
              <a:t>Other </a:t>
            </a:r>
            <a:r>
              <a:rPr lang="en-US" dirty="0"/>
              <a:t>Member States could be obliged to provide an affected </a:t>
            </a:r>
            <a:r>
              <a:rPr lang="en-US" dirty="0" smtClean="0"/>
              <a:t>Member</a:t>
            </a:r>
            <a:r>
              <a:rPr lang="hu-HU" dirty="0" smtClean="0"/>
              <a:t>  </a:t>
            </a:r>
            <a:r>
              <a:rPr lang="en-US" dirty="0" smtClean="0"/>
              <a:t>State </a:t>
            </a:r>
            <a:r>
              <a:rPr lang="en-US" dirty="0"/>
              <a:t>with up to 1,000 asylum officers (through EASO) and up to </a:t>
            </a:r>
            <a:r>
              <a:rPr lang="en-US" dirty="0" smtClean="0"/>
              <a:t>150</a:t>
            </a:r>
            <a:r>
              <a:rPr lang="hu-HU" dirty="0" smtClean="0"/>
              <a:t>  </a:t>
            </a:r>
            <a:r>
              <a:rPr lang="en-US" dirty="0" smtClean="0"/>
              <a:t>judges</a:t>
            </a:r>
            <a:r>
              <a:rPr lang="en-US" dirty="0"/>
              <a:t>. Judicial protection against inadmissibility </a:t>
            </a:r>
            <a:r>
              <a:rPr lang="hu-HU" dirty="0" smtClean="0"/>
              <a:t>… </a:t>
            </a:r>
            <a:r>
              <a:rPr lang="en-US" dirty="0" smtClean="0"/>
              <a:t>(</a:t>
            </a:r>
            <a:r>
              <a:rPr lang="en-US" dirty="0"/>
              <a:t>no suspensive effect of an appeal). </a:t>
            </a:r>
            <a:r>
              <a:rPr lang="en-US" dirty="0" smtClean="0"/>
              <a:t>It</a:t>
            </a:r>
            <a:r>
              <a:rPr lang="hu-HU" dirty="0" smtClean="0"/>
              <a:t> </a:t>
            </a:r>
            <a:r>
              <a:rPr lang="en-US" dirty="0" smtClean="0"/>
              <a:t>should </a:t>
            </a:r>
            <a:r>
              <a:rPr lang="en-US" dirty="0"/>
              <a:t>be examined whether decisions by (national) public authorities </a:t>
            </a:r>
            <a:r>
              <a:rPr lang="en-US" dirty="0" smtClean="0"/>
              <a:t>on</a:t>
            </a:r>
            <a:r>
              <a:rPr lang="hu-HU" dirty="0" smtClean="0"/>
              <a:t> </a:t>
            </a:r>
            <a:r>
              <a:rPr lang="en-US" dirty="0" smtClean="0"/>
              <a:t>the </a:t>
            </a:r>
            <a:r>
              <a:rPr lang="en-US" dirty="0"/>
              <a:t>admissibility of an asylum application as well as on appeals </a:t>
            </a:r>
            <a:r>
              <a:rPr lang="en-US" dirty="0" smtClean="0"/>
              <a:t>against</a:t>
            </a:r>
            <a:r>
              <a:rPr lang="hu-HU" dirty="0" smtClean="0"/>
              <a:t> </a:t>
            </a:r>
            <a:r>
              <a:rPr lang="en-US" dirty="0" smtClean="0"/>
              <a:t>such </a:t>
            </a:r>
            <a:r>
              <a:rPr lang="en-US" dirty="0"/>
              <a:t>decisions could be </a:t>
            </a:r>
            <a:r>
              <a:rPr lang="en-US" dirty="0" err="1"/>
              <a:t>categorised</a:t>
            </a:r>
            <a:r>
              <a:rPr lang="en-US" dirty="0"/>
              <a:t> as acts of European legal nature</a:t>
            </a:r>
            <a:r>
              <a:rPr lang="en-US" dirty="0" smtClean="0"/>
              <a:t>.</a:t>
            </a:r>
            <a:r>
              <a:rPr lang="hu-HU" dirty="0" smtClean="0"/>
              <a:t>  </a:t>
            </a:r>
            <a:r>
              <a:rPr lang="en-US" dirty="0" smtClean="0"/>
              <a:t>Such </a:t>
            </a:r>
            <a:r>
              <a:rPr lang="en-US" dirty="0"/>
              <a:t>a step (while raising very complicated questions of European law</a:t>
            </a:r>
            <a:r>
              <a:rPr lang="en-US" dirty="0" smtClean="0"/>
              <a:t>)</a:t>
            </a:r>
            <a:r>
              <a:rPr lang="hu-HU" dirty="0" smtClean="0"/>
              <a:t> </a:t>
            </a:r>
            <a:r>
              <a:rPr lang="en-US" dirty="0" smtClean="0"/>
              <a:t>could </a:t>
            </a:r>
            <a:r>
              <a:rPr lang="en-US" dirty="0"/>
              <a:t>significantly facilitate the deployment of public officials and </a:t>
            </a:r>
            <a:r>
              <a:rPr lang="en-US" dirty="0" smtClean="0"/>
              <a:t>judges</a:t>
            </a:r>
            <a:r>
              <a:rPr lang="hu-HU" dirty="0" smtClean="0"/>
              <a:t> </a:t>
            </a:r>
            <a:r>
              <a:rPr lang="en-US" dirty="0" smtClean="0"/>
              <a:t>from </a:t>
            </a:r>
            <a:r>
              <a:rPr lang="en-US" dirty="0"/>
              <a:t>other Member States in practice.</a:t>
            </a:r>
          </a:p>
          <a:p>
            <a:r>
              <a:rPr lang="en-US" dirty="0"/>
              <a:t>7. </a:t>
            </a:r>
            <a:r>
              <a:rPr lang="hu-HU" dirty="0" smtClean="0"/>
              <a:t>…</a:t>
            </a:r>
            <a:r>
              <a:rPr lang="en-US" dirty="0" smtClean="0"/>
              <a:t>. Neither</a:t>
            </a:r>
            <a:r>
              <a:rPr lang="hu-HU" dirty="0" smtClean="0"/>
              <a:t>  </a:t>
            </a:r>
            <a:r>
              <a:rPr lang="en-US" dirty="0" smtClean="0"/>
              <a:t>the </a:t>
            </a:r>
            <a:r>
              <a:rPr lang="en-US" dirty="0"/>
              <a:t>provisions of the current CEAS nor the draft provisions tabled </a:t>
            </a:r>
            <a:r>
              <a:rPr lang="en-US" dirty="0" smtClean="0"/>
              <a:t>are</a:t>
            </a:r>
            <a:r>
              <a:rPr lang="hu-HU" dirty="0" smtClean="0"/>
              <a:t>  </a:t>
            </a:r>
            <a:r>
              <a:rPr lang="en-US" dirty="0" smtClean="0"/>
              <a:t>required </a:t>
            </a:r>
            <a:r>
              <a:rPr lang="en-US" dirty="0"/>
              <a:t>by the European Charter of Fundamental Rights; they </a:t>
            </a:r>
            <a:r>
              <a:rPr lang="en-US" dirty="0" smtClean="0"/>
              <a:t>clearly</a:t>
            </a:r>
            <a:r>
              <a:rPr lang="hu-HU" dirty="0" smtClean="0"/>
              <a:t> </a:t>
            </a:r>
            <a:r>
              <a:rPr lang="en-GB" dirty="0" smtClean="0"/>
              <a:t>exceed </a:t>
            </a:r>
            <a:r>
              <a:rPr lang="en-GB" dirty="0"/>
              <a:t>it</a:t>
            </a:r>
            <a:r>
              <a:rPr lang="en-GB" dirty="0" smtClean="0"/>
              <a:t>.</a:t>
            </a:r>
            <a:r>
              <a:rPr lang="hu-HU" dirty="0" smtClean="0"/>
              <a:t> </a:t>
            </a:r>
            <a:r>
              <a:rPr lang="en-US" dirty="0" smtClean="0"/>
              <a:t>8</a:t>
            </a:r>
            <a:r>
              <a:rPr lang="en-US" dirty="0"/>
              <a:t>. The new CEAS will remain in force for many years. </a:t>
            </a:r>
            <a:r>
              <a:rPr lang="hu-HU" dirty="0" smtClean="0"/>
              <a:t>..</a:t>
            </a:r>
            <a:r>
              <a:rPr lang="en-US" dirty="0" smtClean="0"/>
              <a:t>. </a:t>
            </a:r>
            <a:r>
              <a:rPr lang="en-US" dirty="0"/>
              <a:t>Thus </a:t>
            </a:r>
            <a:r>
              <a:rPr lang="en-US" dirty="0" smtClean="0"/>
              <a:t>the</a:t>
            </a:r>
            <a:r>
              <a:rPr lang="hu-HU" dirty="0" smtClean="0"/>
              <a:t> </a:t>
            </a:r>
            <a:r>
              <a:rPr lang="en-US" dirty="0" smtClean="0"/>
              <a:t>system </a:t>
            </a:r>
            <a:r>
              <a:rPr lang="en-US" dirty="0"/>
              <a:t>must be designed in a flexible way, and it must be capable </a:t>
            </a:r>
            <a:r>
              <a:rPr lang="en-US" dirty="0" smtClean="0"/>
              <a:t>of</a:t>
            </a:r>
            <a:r>
              <a:rPr lang="hu-HU" dirty="0" smtClean="0"/>
              <a:t> </a:t>
            </a:r>
            <a:r>
              <a:rPr lang="en-US" dirty="0" smtClean="0"/>
              <a:t>coping </a:t>
            </a:r>
            <a:r>
              <a:rPr lang="en-US" dirty="0"/>
              <a:t>with any eventuality, also by way of opening clauses </a:t>
            </a:r>
            <a:r>
              <a:rPr lang="en-US" dirty="0" smtClean="0"/>
              <a:t>if</a:t>
            </a:r>
            <a:r>
              <a:rPr lang="hu-HU" dirty="0" smtClean="0"/>
              <a:t> </a:t>
            </a:r>
            <a:r>
              <a:rPr lang="en-US" dirty="0" smtClean="0"/>
              <a:t>necessary</a:t>
            </a:r>
            <a:r>
              <a:rPr lang="en-US" dirty="0"/>
              <a:t>. This is not about building a "fortress Europe". It is </a:t>
            </a:r>
            <a:r>
              <a:rPr lang="en-US" dirty="0" smtClean="0"/>
              <a:t>about</a:t>
            </a:r>
            <a:r>
              <a:rPr lang="hu-HU" dirty="0" smtClean="0"/>
              <a:t> </a:t>
            </a:r>
            <a:r>
              <a:rPr lang="en-US" dirty="0" smtClean="0"/>
              <a:t>combatting </a:t>
            </a:r>
            <a:r>
              <a:rPr lang="en-US" dirty="0"/>
              <a:t>illegal immigration, which has already cost the lives </a:t>
            </a:r>
            <a:r>
              <a:rPr lang="en-US" dirty="0" smtClean="0"/>
              <a:t>of</a:t>
            </a:r>
            <a:r>
              <a:rPr lang="hu-HU" dirty="0" smtClean="0"/>
              <a:t> </a:t>
            </a:r>
            <a:r>
              <a:rPr lang="en-US" dirty="0" smtClean="0"/>
              <a:t>thousands</a:t>
            </a:r>
            <a:r>
              <a:rPr lang="en-US" dirty="0"/>
              <a:t>, </a:t>
            </a:r>
            <a:r>
              <a:rPr lang="hu-HU" dirty="0" smtClean="0"/>
              <a:t>…</a:t>
            </a:r>
            <a:r>
              <a:rPr lang="hu-HU" dirty="0"/>
              <a:t> </a:t>
            </a:r>
            <a:r>
              <a:rPr lang="en-US" dirty="0" smtClean="0"/>
              <a:t>."</a:t>
            </a:r>
            <a:endParaRPr lang="en-GB" dirty="0"/>
          </a:p>
        </p:txBody>
      </p:sp>
      <p:sp>
        <p:nvSpPr>
          <p:cNvPr id="4" name="Slide Number Placeholder 3"/>
          <p:cNvSpPr>
            <a:spLocks noGrp="1"/>
          </p:cNvSpPr>
          <p:nvPr>
            <p:ph type="sldNum" sz="quarter" idx="10"/>
          </p:nvPr>
        </p:nvSpPr>
        <p:spPr/>
        <p:txBody>
          <a:bodyPr/>
          <a:lstStyle/>
          <a:p>
            <a:pPr>
              <a:defRPr/>
            </a:pPr>
            <a:r>
              <a:rPr lang="hu-HU" dirty="0" smtClean="0"/>
              <a:t> </a:t>
            </a:r>
            <a:fld id="{AD090BF0-B366-4E92-B12B-441B371928F1}" type="slidenum">
              <a:rPr lang="hu-HU" smtClean="0"/>
              <a:pPr>
                <a:defRPr/>
              </a:pPr>
              <a:t>18</a:t>
            </a:fld>
            <a:endParaRPr lang="hu-HU" dirty="0"/>
          </a:p>
        </p:txBody>
      </p:sp>
    </p:spTree>
    <p:extLst>
      <p:ext uri="{BB962C8B-B14F-4D97-AF65-F5344CB8AC3E}">
        <p14:creationId xmlns:p14="http://schemas.microsoft.com/office/powerpoint/2010/main" val="2287540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no. XCIV of 2016, entry into force on July 6, </a:t>
            </a:r>
            <a:r>
              <a:rPr lang="en-US" dirty="0" smtClean="0"/>
              <a:t>2016</a:t>
            </a:r>
            <a:r>
              <a:rPr lang="hu-HU" baseline="0" dirty="0" smtClean="0"/>
              <a:t> </a:t>
            </a:r>
            <a:r>
              <a:rPr lang="hu-HU" baseline="0" dirty="0" err="1" smtClean="0"/>
              <a:t>amending</a:t>
            </a:r>
            <a:r>
              <a:rPr lang="hu-HU" baseline="0" dirty="0" smtClean="0"/>
              <a:t> </a:t>
            </a:r>
            <a:r>
              <a:rPr lang="hu-HU" baseline="0" dirty="0" err="1" smtClean="0"/>
              <a:t>the</a:t>
            </a:r>
            <a:r>
              <a:rPr lang="hu-HU" baseline="0" dirty="0" smtClean="0"/>
              <a:t> </a:t>
            </a:r>
            <a:r>
              <a:rPr lang="hu-HU" baseline="0" dirty="0" err="1" smtClean="0"/>
              <a:t>Asylum</a:t>
            </a:r>
            <a:r>
              <a:rPr lang="hu-HU" baseline="0" dirty="0" smtClean="0"/>
              <a:t> </a:t>
            </a:r>
            <a:r>
              <a:rPr lang="hu-HU" baseline="0" dirty="0" err="1" smtClean="0"/>
              <a:t>Act</a:t>
            </a:r>
            <a:r>
              <a:rPr lang="hu-HU" baseline="0" dirty="0" smtClean="0"/>
              <a:t>.</a:t>
            </a:r>
          </a:p>
          <a:p>
            <a:r>
              <a:rPr lang="hu-HU" baseline="0" dirty="0" err="1" smtClean="0"/>
              <a:t>Border</a:t>
            </a:r>
            <a:r>
              <a:rPr lang="hu-HU" baseline="0" dirty="0" smtClean="0"/>
              <a:t> </a:t>
            </a:r>
            <a:r>
              <a:rPr lang="hu-HU" baseline="0" dirty="0" err="1" smtClean="0"/>
              <a:t>procedure</a:t>
            </a:r>
            <a:endParaRPr lang="hu-HU" baseline="0" dirty="0" smtClean="0"/>
          </a:p>
          <a:p>
            <a:r>
              <a:rPr lang="hu-HU" baseline="0" dirty="0" smtClean="0"/>
              <a:t>„</a:t>
            </a:r>
            <a:r>
              <a:rPr lang="en-GB" sz="1200" kern="1200" dirty="0" smtClean="0">
                <a:solidFill>
                  <a:schemeClr val="tx1"/>
                </a:solidFill>
                <a:effectLst/>
                <a:latin typeface="Times New Roman" pitchFamily="18" charset="0"/>
                <a:ea typeface="+mn-ea"/>
                <a:cs typeface="Arial" charset="0"/>
              </a:rPr>
              <a:t>(1) If the foreigner submits his/her application</a:t>
            </a:r>
            <a:endParaRPr lang="hu-HU" sz="1200" kern="1200" dirty="0" smtClean="0">
              <a:solidFill>
                <a:schemeClr val="tx1"/>
              </a:solidFill>
              <a:effectLst/>
              <a:latin typeface="Times New Roman" pitchFamily="18" charset="0"/>
              <a:ea typeface="+mn-ea"/>
              <a:cs typeface="Arial" charset="0"/>
            </a:endParaRPr>
          </a:p>
          <a:p>
            <a:r>
              <a:rPr lang="en-GB" sz="1200" kern="1200" dirty="0" smtClean="0">
                <a:solidFill>
                  <a:schemeClr val="tx1"/>
                </a:solidFill>
                <a:effectLst/>
                <a:latin typeface="Times New Roman" pitchFamily="18" charset="0"/>
                <a:ea typeface="+mn-ea"/>
                <a:cs typeface="Arial" charset="0"/>
              </a:rPr>
              <a:t>a) before entering the territory of Hungary, or </a:t>
            </a:r>
            <a:endParaRPr lang="hu-HU" sz="1200" kern="1200" dirty="0" smtClean="0">
              <a:solidFill>
                <a:schemeClr val="tx1"/>
              </a:solidFill>
              <a:effectLst/>
              <a:latin typeface="Times New Roman" pitchFamily="18" charset="0"/>
              <a:ea typeface="+mn-ea"/>
              <a:cs typeface="Arial" charset="0"/>
            </a:endParaRPr>
          </a:p>
          <a:p>
            <a:r>
              <a:rPr lang="en-GB" sz="1200" kern="1200" dirty="0" smtClean="0">
                <a:solidFill>
                  <a:schemeClr val="tx1"/>
                </a:solidFill>
                <a:effectLst/>
                <a:latin typeface="Times New Roman" pitchFamily="18" charset="0"/>
                <a:ea typeface="+mn-ea"/>
                <a:cs typeface="Arial" charset="0"/>
              </a:rPr>
              <a:t>b) following his/her escort through the gate of the facility established for the protection of the order of the state border as defined by the Act on the State Border following his/her apprehension within an 8 kilometre area of the border line or border sign of the external border as defined by Article 2 (2) of Regulation (EU) 2016/399 on a Union Code on the rules governing the movement of persons across borders </a:t>
            </a:r>
            <a:endParaRPr lang="hu-HU" sz="1200" kern="1200" dirty="0" smtClean="0">
              <a:solidFill>
                <a:schemeClr val="tx1"/>
              </a:solidFill>
              <a:effectLst/>
              <a:latin typeface="Times New Roman" pitchFamily="18" charset="0"/>
              <a:ea typeface="+mn-ea"/>
              <a:cs typeface="Arial" charset="0"/>
            </a:endParaRPr>
          </a:p>
          <a:p>
            <a:r>
              <a:rPr lang="en-GB" sz="1200" kern="1200" dirty="0" smtClean="0">
                <a:solidFill>
                  <a:schemeClr val="tx1"/>
                </a:solidFill>
                <a:effectLst/>
                <a:latin typeface="Times New Roman" pitchFamily="18" charset="0"/>
                <a:ea typeface="+mn-ea"/>
                <a:cs typeface="Arial" charset="0"/>
              </a:rPr>
              <a:t>in the transit zone, the provisions of this Chapter shall apply with the derogations specified in this Section.</a:t>
            </a:r>
            <a:r>
              <a:rPr lang="hu-HU" sz="1200" kern="1200" dirty="0" smtClean="0">
                <a:solidFill>
                  <a:schemeClr val="tx1"/>
                </a:solidFill>
                <a:effectLst/>
                <a:latin typeface="Times New Roman" pitchFamily="18" charset="0"/>
                <a:ea typeface="+mn-ea"/>
                <a:cs typeface="Arial" charset="0"/>
              </a:rPr>
              <a:t>”</a:t>
            </a:r>
          </a:p>
          <a:p>
            <a:endParaRPr lang="en-GB" dirty="0"/>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19</a:t>
            </a:fld>
            <a:endParaRPr lang="hu-HU"/>
          </a:p>
        </p:txBody>
      </p:sp>
    </p:spTree>
    <p:extLst>
      <p:ext uri="{BB962C8B-B14F-4D97-AF65-F5344CB8AC3E}">
        <p14:creationId xmlns:p14="http://schemas.microsoft.com/office/powerpoint/2010/main" val="3323030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err="1" smtClean="0"/>
              <a:t>Adressed</a:t>
            </a:r>
            <a:r>
              <a:rPr lang="hu-HU" dirty="0" smtClean="0"/>
              <a:t> </a:t>
            </a:r>
            <a:r>
              <a:rPr lang="hu-HU" dirty="0" err="1" smtClean="0"/>
              <a:t>to</a:t>
            </a:r>
            <a:r>
              <a:rPr lang="hu-HU" dirty="0" smtClean="0"/>
              <a:t> </a:t>
            </a:r>
            <a:r>
              <a:rPr lang="hu-HU" dirty="0" err="1" smtClean="0"/>
              <a:t>Ban</a:t>
            </a:r>
            <a:r>
              <a:rPr lang="hu-HU" dirty="0" smtClean="0"/>
              <a:t> </a:t>
            </a:r>
            <a:r>
              <a:rPr lang="hu-HU" dirty="0" err="1" smtClean="0"/>
              <a:t>Ki-moon</a:t>
            </a:r>
            <a:r>
              <a:rPr lang="hu-HU" dirty="0" smtClean="0"/>
              <a:t> </a:t>
            </a:r>
          </a:p>
          <a:p>
            <a:endParaRPr lang="hu-HU" dirty="0"/>
          </a:p>
          <a:p>
            <a:r>
              <a:rPr lang="hu-HU" dirty="0" err="1" smtClean="0"/>
              <a:t>From</a:t>
            </a:r>
            <a:r>
              <a:rPr lang="hu-HU" dirty="0" smtClean="0"/>
              <a:t> </a:t>
            </a:r>
            <a:r>
              <a:rPr lang="hu-HU" dirty="0" err="1" smtClean="0"/>
              <a:t>the</a:t>
            </a:r>
            <a:r>
              <a:rPr lang="hu-HU" dirty="0" smtClean="0"/>
              <a:t> </a:t>
            </a:r>
            <a:r>
              <a:rPr lang="hu-HU" dirty="0" err="1" smtClean="0"/>
              <a:t>same</a:t>
            </a:r>
            <a:r>
              <a:rPr lang="hu-HU" dirty="0" smtClean="0"/>
              <a:t> </a:t>
            </a:r>
            <a:r>
              <a:rPr lang="hu-HU" dirty="0" err="1" smtClean="0"/>
              <a:t>speech</a:t>
            </a:r>
            <a:r>
              <a:rPr lang="hu-HU" dirty="0" smtClean="0"/>
              <a:t>:</a:t>
            </a:r>
          </a:p>
          <a:p>
            <a:r>
              <a:rPr lang="en-US" dirty="0" err="1"/>
              <a:t>Excellencies</a:t>
            </a:r>
            <a:r>
              <a:rPr lang="en-US" dirty="0"/>
              <a:t>, I am coming from a Christian country, therefore I would like to emphasize that the Christian approach does not tolerate any anti- Muslim policy. The Muslim faith, which we </a:t>
            </a:r>
            <a:r>
              <a:rPr lang="en-US" dirty="0" err="1"/>
              <a:t>honour</a:t>
            </a:r>
            <a:r>
              <a:rPr lang="en-US" dirty="0"/>
              <a:t> and respect, is not responsible for the root causes of this mass migratory movement. I invite you all to join in our efforts to avoid the spread of anti-Muslim </a:t>
            </a:r>
            <a:r>
              <a:rPr lang="en-US" dirty="0" smtClean="0"/>
              <a:t>sentiments</a:t>
            </a:r>
            <a:endParaRPr lang="hu-HU" dirty="0" smtClean="0"/>
          </a:p>
          <a:p>
            <a:r>
              <a:rPr lang="hu-HU" dirty="0" smtClean="0"/>
              <a:t>_____________________________</a:t>
            </a:r>
          </a:p>
          <a:p>
            <a:endParaRPr lang="hu-HU" dirty="0"/>
          </a:p>
          <a:p>
            <a:r>
              <a:rPr lang="hu-HU" dirty="0" smtClean="0"/>
              <a:t>BUT: </a:t>
            </a:r>
            <a:r>
              <a:rPr lang="hu-HU" dirty="0" err="1" smtClean="0"/>
              <a:t>also</a:t>
            </a:r>
            <a:r>
              <a:rPr lang="hu-HU" dirty="0" smtClean="0"/>
              <a:t> V.O.:</a:t>
            </a:r>
            <a:endParaRPr lang="hu-HU" dirty="0"/>
          </a:p>
          <a:p>
            <a:r>
              <a:rPr lang="hu-HU" dirty="0" smtClean="0"/>
              <a:t>„</a:t>
            </a:r>
            <a:r>
              <a:rPr lang="en-US" dirty="0" smtClean="0"/>
              <a:t>Brussels </a:t>
            </a:r>
            <a:r>
              <a:rPr lang="en-US" dirty="0"/>
              <a:t>continues to seek to </a:t>
            </a:r>
            <a:r>
              <a:rPr lang="en-US" dirty="0" smtClean="0"/>
              <a:t>distribute</a:t>
            </a:r>
            <a:r>
              <a:rPr lang="hu-HU" dirty="0" smtClean="0"/>
              <a:t> </a:t>
            </a:r>
            <a:r>
              <a:rPr lang="en-US" dirty="0" smtClean="0"/>
              <a:t>the </a:t>
            </a:r>
            <a:r>
              <a:rPr lang="en-US" dirty="0"/>
              <a:t>mass of two million who have illegally entered Europe over the past few years</a:t>
            </a:r>
            <a:r>
              <a:rPr lang="en-US" dirty="0" smtClean="0"/>
              <a:t>.</a:t>
            </a:r>
            <a:r>
              <a:rPr lang="hu-HU" dirty="0" smtClean="0"/>
              <a:t>”</a:t>
            </a:r>
          </a:p>
          <a:p>
            <a:endParaRPr lang="hu-HU" dirty="0"/>
          </a:p>
          <a:p>
            <a:r>
              <a:rPr lang="hu-HU" dirty="0" err="1" smtClean="0"/>
              <a:t>www</a:t>
            </a:r>
            <a:r>
              <a:rPr lang="hu-HU" dirty="0" smtClean="0"/>
              <a:t>.</a:t>
            </a:r>
            <a:r>
              <a:rPr lang="en-US" dirty="0" smtClean="0"/>
              <a:t>miniszterelnok.hu </a:t>
            </a:r>
            <a:r>
              <a:rPr lang="en-US" dirty="0"/>
              <a:t>» Prime Minister Viktor </a:t>
            </a:r>
            <a:r>
              <a:rPr lang="en-US" dirty="0" err="1"/>
              <a:t>Orbán’s</a:t>
            </a:r>
            <a:r>
              <a:rPr lang="en-US" dirty="0"/>
              <a:t> speech at the ceremonial </a:t>
            </a:r>
            <a:r>
              <a:rPr lang="en-US" dirty="0" err="1" smtClean="0"/>
              <a:t>swearinginof</a:t>
            </a:r>
            <a:r>
              <a:rPr lang="en-US" dirty="0" smtClean="0"/>
              <a:t> </a:t>
            </a:r>
            <a:r>
              <a:rPr lang="en-US" dirty="0"/>
              <a:t>new border guards » </a:t>
            </a:r>
            <a:r>
              <a:rPr lang="en-US" dirty="0" smtClean="0"/>
              <a:t>Print</a:t>
            </a:r>
            <a:endParaRPr lang="hu-HU" dirty="0" smtClean="0"/>
          </a:p>
          <a:p>
            <a:r>
              <a:rPr lang="hu-HU" dirty="0" smtClean="0"/>
              <a:t>2017 </a:t>
            </a:r>
            <a:r>
              <a:rPr lang="hu-HU" dirty="0" err="1" smtClean="0"/>
              <a:t>January</a:t>
            </a:r>
            <a:r>
              <a:rPr lang="hu-HU" dirty="0" smtClean="0"/>
              <a:t> 30</a:t>
            </a:r>
            <a:endParaRPr lang="hu-HU" dirty="0"/>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2</a:t>
            </a:fld>
            <a:endParaRPr lang="hu-HU"/>
          </a:p>
        </p:txBody>
      </p:sp>
    </p:spTree>
    <p:extLst>
      <p:ext uri="{BB962C8B-B14F-4D97-AF65-F5344CB8AC3E}">
        <p14:creationId xmlns:p14="http://schemas.microsoft.com/office/powerpoint/2010/main" val="2597142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20</a:t>
            </a:fld>
            <a:endParaRPr lang="hu-HU"/>
          </a:p>
        </p:txBody>
      </p:sp>
    </p:spTree>
    <p:extLst>
      <p:ext uri="{BB962C8B-B14F-4D97-AF65-F5344CB8AC3E}">
        <p14:creationId xmlns:p14="http://schemas.microsoft.com/office/powerpoint/2010/main" val="2876996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21</a:t>
            </a:fld>
            <a:endParaRPr lang="hu-HU"/>
          </a:p>
        </p:txBody>
      </p:sp>
    </p:spTree>
    <p:extLst>
      <p:ext uri="{BB962C8B-B14F-4D97-AF65-F5344CB8AC3E}">
        <p14:creationId xmlns:p14="http://schemas.microsoft.com/office/powerpoint/2010/main" val="1650416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22</a:t>
            </a:fld>
            <a:endParaRPr lang="hu-HU"/>
          </a:p>
        </p:txBody>
      </p:sp>
    </p:spTree>
    <p:extLst>
      <p:ext uri="{BB962C8B-B14F-4D97-AF65-F5344CB8AC3E}">
        <p14:creationId xmlns:p14="http://schemas.microsoft.com/office/powerpoint/2010/main" val="2252563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23</a:t>
            </a:fld>
            <a:endParaRPr lang="hu-HU"/>
          </a:p>
        </p:txBody>
      </p:sp>
    </p:spTree>
    <p:extLst>
      <p:ext uri="{BB962C8B-B14F-4D97-AF65-F5344CB8AC3E}">
        <p14:creationId xmlns:p14="http://schemas.microsoft.com/office/powerpoint/2010/main" val="214171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24</a:t>
            </a:fld>
            <a:endParaRPr lang="hu-HU"/>
          </a:p>
        </p:txBody>
      </p:sp>
    </p:spTree>
    <p:extLst>
      <p:ext uri="{BB962C8B-B14F-4D97-AF65-F5344CB8AC3E}">
        <p14:creationId xmlns:p14="http://schemas.microsoft.com/office/powerpoint/2010/main" val="1932081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25</a:t>
            </a:fld>
            <a:endParaRPr lang="hu-HU"/>
          </a:p>
        </p:txBody>
      </p:sp>
    </p:spTree>
    <p:extLst>
      <p:ext uri="{BB962C8B-B14F-4D97-AF65-F5344CB8AC3E}">
        <p14:creationId xmlns:p14="http://schemas.microsoft.com/office/powerpoint/2010/main" val="3174921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26</a:t>
            </a:fld>
            <a:endParaRPr lang="hu-HU"/>
          </a:p>
        </p:txBody>
      </p:sp>
    </p:spTree>
    <p:extLst>
      <p:ext uri="{BB962C8B-B14F-4D97-AF65-F5344CB8AC3E}">
        <p14:creationId xmlns:p14="http://schemas.microsoft.com/office/powerpoint/2010/main" val="1394251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27</a:t>
            </a:fld>
            <a:endParaRPr lang="hu-HU"/>
          </a:p>
        </p:txBody>
      </p:sp>
    </p:spTree>
    <p:extLst>
      <p:ext uri="{BB962C8B-B14F-4D97-AF65-F5344CB8AC3E}">
        <p14:creationId xmlns:p14="http://schemas.microsoft.com/office/powerpoint/2010/main" val="4134513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28</a:t>
            </a:fld>
            <a:endParaRPr lang="hu-HU"/>
          </a:p>
        </p:txBody>
      </p:sp>
    </p:spTree>
    <p:extLst>
      <p:ext uri="{BB962C8B-B14F-4D97-AF65-F5344CB8AC3E}">
        <p14:creationId xmlns:p14="http://schemas.microsoft.com/office/powerpoint/2010/main" val="4244627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29</a:t>
            </a:fld>
            <a:endParaRPr lang="hu-HU"/>
          </a:p>
        </p:txBody>
      </p:sp>
    </p:spTree>
    <p:extLst>
      <p:ext uri="{BB962C8B-B14F-4D97-AF65-F5344CB8AC3E}">
        <p14:creationId xmlns:p14="http://schemas.microsoft.com/office/powerpoint/2010/main" val="3028573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Viktor Orbán </a:t>
            </a:r>
            <a:r>
              <a:rPr lang="hu-HU" dirty="0" err="1"/>
              <a:t>speaking</a:t>
            </a:r>
            <a:r>
              <a:rPr lang="hu-HU" dirty="0"/>
              <a:t> </a:t>
            </a:r>
            <a:r>
              <a:rPr lang="hu-HU" dirty="0" err="1"/>
              <a:t>at</a:t>
            </a:r>
            <a:r>
              <a:rPr lang="hu-HU" dirty="0"/>
              <a:t> </a:t>
            </a:r>
            <a:r>
              <a:rPr lang="hu-HU" dirty="0" err="1"/>
              <a:t>the</a:t>
            </a:r>
            <a:r>
              <a:rPr lang="hu-HU" dirty="0"/>
              <a:t> he-hungarian-chamber-of-commerce-and-industrys-ceremony-to-mark-the-start-of-the-2017</a:t>
            </a:r>
          </a:p>
          <a:p>
            <a:r>
              <a:rPr lang="en-US" dirty="0"/>
              <a:t>First of all, I find it very important that we should preserve our ethnic homogeneity. Nowadays one can say such a thing, though a few years ago one would have been executed for such a turn of phrase. But now one can say things like that, because life has confirmed that too much mixing causes trouble. We Hungarians are naturally heterogeneous, in the sense that we are a European nation. If we just started reading the names of those present here today, they would reveal all sorts of nationalities: from </a:t>
            </a:r>
            <a:r>
              <a:rPr lang="en-US" dirty="0" err="1"/>
              <a:t>Bunjevci</a:t>
            </a:r>
            <a:r>
              <a:rPr lang="en-US" dirty="0"/>
              <a:t> to </a:t>
            </a:r>
            <a:r>
              <a:rPr lang="en-US" dirty="0" err="1"/>
              <a:t>Swabian</a:t>
            </a:r>
            <a:r>
              <a:rPr lang="en-US" dirty="0"/>
              <a:t>. But in ethnic terms these fall within certain limits, and so there is still a certain ethnic homogeneity. We are from a single </a:t>
            </a:r>
            <a:r>
              <a:rPr lang="en-US" dirty="0" err="1"/>
              <a:t>civilisation</a:t>
            </a:r>
            <a:r>
              <a:rPr lang="en-US" dirty="0"/>
              <a:t>. Preserving this is a key issue. Naturally, as we know from Saint Stephen of Hungary, we welcome everyone – and that is as it should be. But we must not take the risk of altering the country’s fundamental ethnic character, because rather than enhancing our position, this would degrade Hungary, and would plunge us into chaos. The Government therefore has a definite direction. This not only relates to migration, but it is a general approach on how we should perceive Hungary’s population. We also see cultural homogeneity as important. This should, of course, be seen once again as diversity within certain limits: limits which do not permit the close coexistence of </a:t>
            </a:r>
            <a:r>
              <a:rPr lang="en-US" dirty="0" err="1"/>
              <a:t>civilisations</a:t>
            </a:r>
            <a:r>
              <a:rPr lang="en-US" dirty="0"/>
              <a:t> which are unable to mix in a cultural sense. This is the problem of parallel societies, and we don’t want to expose Hungary to that. I’m convinced that if we maintain ethnic homogeneity, and if we can keep cultural diversity within certain limits of cultural homogeneity, that will enhance the value of Hungary as a place</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3</a:t>
            </a:fld>
            <a:endParaRPr lang="hu-HU"/>
          </a:p>
        </p:txBody>
      </p:sp>
    </p:spTree>
    <p:extLst>
      <p:ext uri="{BB962C8B-B14F-4D97-AF65-F5344CB8AC3E}">
        <p14:creationId xmlns:p14="http://schemas.microsoft.com/office/powerpoint/2010/main" val="530554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30</a:t>
            </a:fld>
            <a:endParaRPr lang="hu-HU"/>
          </a:p>
        </p:txBody>
      </p:sp>
    </p:spTree>
    <p:extLst>
      <p:ext uri="{BB962C8B-B14F-4D97-AF65-F5344CB8AC3E}">
        <p14:creationId xmlns:p14="http://schemas.microsoft.com/office/powerpoint/2010/main" val="3427128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31</a:t>
            </a:fld>
            <a:endParaRPr lang="hu-HU"/>
          </a:p>
        </p:txBody>
      </p:sp>
    </p:spTree>
    <p:extLst>
      <p:ext uri="{BB962C8B-B14F-4D97-AF65-F5344CB8AC3E}">
        <p14:creationId xmlns:p14="http://schemas.microsoft.com/office/powerpoint/2010/main" val="30642056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no. XCIV of 2016, entry into force on July 6, </a:t>
            </a:r>
            <a:r>
              <a:rPr lang="en-US" dirty="0" smtClean="0"/>
              <a:t>2016</a:t>
            </a:r>
            <a:r>
              <a:rPr lang="hu-HU" baseline="0" dirty="0" smtClean="0"/>
              <a:t> </a:t>
            </a:r>
            <a:r>
              <a:rPr lang="hu-HU" baseline="0" dirty="0" err="1" smtClean="0"/>
              <a:t>amending</a:t>
            </a:r>
            <a:r>
              <a:rPr lang="hu-HU" baseline="0" dirty="0" smtClean="0"/>
              <a:t> </a:t>
            </a:r>
            <a:r>
              <a:rPr lang="hu-HU" baseline="0" dirty="0" err="1" smtClean="0"/>
              <a:t>the</a:t>
            </a:r>
            <a:r>
              <a:rPr lang="hu-HU" baseline="0" dirty="0" smtClean="0"/>
              <a:t> </a:t>
            </a:r>
            <a:r>
              <a:rPr lang="hu-HU" baseline="0" dirty="0" err="1" smtClean="0"/>
              <a:t>Asylum</a:t>
            </a:r>
            <a:r>
              <a:rPr lang="hu-HU" baseline="0" dirty="0" smtClean="0"/>
              <a:t> </a:t>
            </a:r>
            <a:r>
              <a:rPr lang="hu-HU" baseline="0" dirty="0" err="1" smtClean="0"/>
              <a:t>Act</a:t>
            </a:r>
            <a:r>
              <a:rPr lang="hu-HU" baseline="0" dirty="0" smtClean="0"/>
              <a:t>.</a:t>
            </a:r>
          </a:p>
          <a:p>
            <a:r>
              <a:rPr lang="hu-HU" baseline="0" dirty="0" err="1" smtClean="0"/>
              <a:t>Border</a:t>
            </a:r>
            <a:r>
              <a:rPr lang="hu-HU" baseline="0" dirty="0" smtClean="0"/>
              <a:t> </a:t>
            </a:r>
            <a:r>
              <a:rPr lang="hu-HU" baseline="0" dirty="0" err="1" smtClean="0"/>
              <a:t>procedure</a:t>
            </a:r>
            <a:endParaRPr lang="hu-HU" baseline="0" dirty="0" smtClean="0"/>
          </a:p>
          <a:p>
            <a:r>
              <a:rPr lang="hu-HU" baseline="0" dirty="0" smtClean="0"/>
              <a:t>„</a:t>
            </a:r>
            <a:r>
              <a:rPr lang="en-GB" sz="1200" kern="1200" dirty="0" smtClean="0">
                <a:solidFill>
                  <a:schemeClr val="tx1"/>
                </a:solidFill>
                <a:effectLst/>
                <a:latin typeface="Times New Roman" pitchFamily="18" charset="0"/>
                <a:ea typeface="+mn-ea"/>
                <a:cs typeface="Arial" charset="0"/>
              </a:rPr>
              <a:t>(1) If the foreigner submits his/her application</a:t>
            </a:r>
            <a:endParaRPr lang="hu-HU" sz="1200" kern="1200" dirty="0" smtClean="0">
              <a:solidFill>
                <a:schemeClr val="tx1"/>
              </a:solidFill>
              <a:effectLst/>
              <a:latin typeface="Times New Roman" pitchFamily="18" charset="0"/>
              <a:ea typeface="+mn-ea"/>
              <a:cs typeface="Arial" charset="0"/>
            </a:endParaRPr>
          </a:p>
          <a:p>
            <a:r>
              <a:rPr lang="en-GB" sz="1200" kern="1200" dirty="0" smtClean="0">
                <a:solidFill>
                  <a:schemeClr val="tx1"/>
                </a:solidFill>
                <a:effectLst/>
                <a:latin typeface="Times New Roman" pitchFamily="18" charset="0"/>
                <a:ea typeface="+mn-ea"/>
                <a:cs typeface="Arial" charset="0"/>
              </a:rPr>
              <a:t>a) before entering the territory of Hungary, or </a:t>
            </a:r>
            <a:endParaRPr lang="hu-HU" sz="1200" kern="1200" dirty="0" smtClean="0">
              <a:solidFill>
                <a:schemeClr val="tx1"/>
              </a:solidFill>
              <a:effectLst/>
              <a:latin typeface="Times New Roman" pitchFamily="18" charset="0"/>
              <a:ea typeface="+mn-ea"/>
              <a:cs typeface="Arial" charset="0"/>
            </a:endParaRPr>
          </a:p>
          <a:p>
            <a:r>
              <a:rPr lang="en-GB" sz="1200" kern="1200" dirty="0" smtClean="0">
                <a:solidFill>
                  <a:schemeClr val="tx1"/>
                </a:solidFill>
                <a:effectLst/>
                <a:latin typeface="Times New Roman" pitchFamily="18" charset="0"/>
                <a:ea typeface="+mn-ea"/>
                <a:cs typeface="Arial" charset="0"/>
              </a:rPr>
              <a:t>b) following his/her escort through the gate of the facility established for the protection of the order of the state border as defined by the Act on the State Border following his/her apprehension within an 8 kilometre area of the border line or border sign of the external border as defined by Article 2 (2) of Regulation (EU) 2016/399 on a Union Code on the rules governing the movement of persons across borders </a:t>
            </a:r>
            <a:endParaRPr lang="hu-HU" sz="1200" kern="1200" dirty="0" smtClean="0">
              <a:solidFill>
                <a:schemeClr val="tx1"/>
              </a:solidFill>
              <a:effectLst/>
              <a:latin typeface="Times New Roman" pitchFamily="18" charset="0"/>
              <a:ea typeface="+mn-ea"/>
              <a:cs typeface="Arial" charset="0"/>
            </a:endParaRPr>
          </a:p>
          <a:p>
            <a:r>
              <a:rPr lang="en-GB" sz="1200" kern="1200" dirty="0" smtClean="0">
                <a:solidFill>
                  <a:schemeClr val="tx1"/>
                </a:solidFill>
                <a:effectLst/>
                <a:latin typeface="Times New Roman" pitchFamily="18" charset="0"/>
                <a:ea typeface="+mn-ea"/>
                <a:cs typeface="Arial" charset="0"/>
              </a:rPr>
              <a:t>in the transit zone, the provisions of this Chapter shall apply with the derogations specified in this Section.</a:t>
            </a:r>
            <a:r>
              <a:rPr lang="hu-HU" sz="1200" kern="1200" dirty="0" smtClean="0">
                <a:solidFill>
                  <a:schemeClr val="tx1"/>
                </a:solidFill>
                <a:effectLst/>
                <a:latin typeface="Times New Roman" pitchFamily="18" charset="0"/>
                <a:ea typeface="+mn-ea"/>
                <a:cs typeface="Arial" charset="0"/>
              </a:rPr>
              <a:t>”</a:t>
            </a:r>
          </a:p>
          <a:p>
            <a:endParaRPr lang="en-GB" dirty="0"/>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32</a:t>
            </a:fld>
            <a:endParaRPr lang="hu-HU"/>
          </a:p>
        </p:txBody>
      </p:sp>
    </p:spTree>
    <p:extLst>
      <p:ext uri="{BB962C8B-B14F-4D97-AF65-F5344CB8AC3E}">
        <p14:creationId xmlns:p14="http://schemas.microsoft.com/office/powerpoint/2010/main" val="33853537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33</a:t>
            </a:fld>
            <a:endParaRPr lang="hu-HU"/>
          </a:p>
        </p:txBody>
      </p:sp>
    </p:spTree>
    <p:extLst>
      <p:ext uri="{BB962C8B-B14F-4D97-AF65-F5344CB8AC3E}">
        <p14:creationId xmlns:p14="http://schemas.microsoft.com/office/powerpoint/2010/main" val="3960139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en-GB"/>
          </a:p>
        </p:txBody>
      </p:sp>
      <p:sp>
        <p:nvSpPr>
          <p:cNvPr id="4" name="Dia számának helye 3"/>
          <p:cNvSpPr>
            <a:spLocks noGrp="1"/>
          </p:cNvSpPr>
          <p:nvPr>
            <p:ph type="sldNum" sz="quarter" idx="10"/>
          </p:nvPr>
        </p:nvSpPr>
        <p:spPr/>
        <p:txBody>
          <a:bodyPr/>
          <a:lstStyle/>
          <a:p>
            <a:pPr>
              <a:defRPr/>
            </a:pPr>
            <a:fld id="{17702ED3-5C81-4ACA-B07B-3C473F8B2937}" type="slidenum">
              <a:rPr lang="en-GB" smtClean="0"/>
              <a:pPr>
                <a:defRPr/>
              </a:pPr>
              <a:t>34</a:t>
            </a:fld>
            <a:endParaRPr lang="en-GB"/>
          </a:p>
        </p:txBody>
      </p:sp>
    </p:spTree>
    <p:extLst>
      <p:ext uri="{BB962C8B-B14F-4D97-AF65-F5344CB8AC3E}">
        <p14:creationId xmlns:p14="http://schemas.microsoft.com/office/powerpoint/2010/main" val="3772604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35</a:t>
            </a:fld>
            <a:endParaRPr lang="hu-HU"/>
          </a:p>
        </p:txBody>
      </p:sp>
    </p:spTree>
    <p:extLst>
      <p:ext uri="{BB962C8B-B14F-4D97-AF65-F5344CB8AC3E}">
        <p14:creationId xmlns:p14="http://schemas.microsoft.com/office/powerpoint/2010/main" val="19444608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36</a:t>
            </a:fld>
            <a:endParaRPr lang="hu-HU"/>
          </a:p>
        </p:txBody>
      </p:sp>
    </p:spTree>
    <p:extLst>
      <p:ext uri="{BB962C8B-B14F-4D97-AF65-F5344CB8AC3E}">
        <p14:creationId xmlns:p14="http://schemas.microsoft.com/office/powerpoint/2010/main" val="3015456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kép helye 1"/>
          <p:cNvSpPr>
            <a:spLocks noGrp="1" noRot="1" noChangeAspect="1" noTextEdit="1"/>
          </p:cNvSpPr>
          <p:nvPr>
            <p:ph type="sldImg"/>
          </p:nvPr>
        </p:nvSpPr>
        <p:spPr bwMode="auto">
          <a:noFill/>
          <a:ln>
            <a:solidFill>
              <a:srgbClr val="000000"/>
            </a:solidFill>
            <a:miter lim="800000"/>
            <a:headEnd/>
            <a:tailEnd/>
          </a:ln>
        </p:spPr>
      </p:sp>
      <p:sp>
        <p:nvSpPr>
          <p:cNvPr id="23556"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6D74E6-0738-4A88-AC2D-E4A8D3745119}" type="slidenum">
              <a:rPr lang="en-GB" smtClean="0">
                <a:solidFill>
                  <a:prstClr val="black"/>
                </a:solidFill>
              </a:rPr>
              <a:pPr fontAlgn="base">
                <a:spcBef>
                  <a:spcPct val="0"/>
                </a:spcBef>
                <a:spcAft>
                  <a:spcPct val="0"/>
                </a:spcAft>
                <a:defRPr/>
              </a:pPr>
              <a:t>37</a:t>
            </a:fld>
            <a:endParaRPr lang="en-GB" dirty="0" smtClean="0">
              <a:solidFill>
                <a:prstClr val="black"/>
              </a:solidFill>
            </a:endParaRPr>
          </a:p>
        </p:txBody>
      </p:sp>
      <p:sp>
        <p:nvSpPr>
          <p:cNvPr id="2" name="Notes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5355958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EC46C1CA-5E93-4E5E-86FE-5B501C9D4CC7}" type="slidenum">
              <a:rPr lang="en-GB" smtClean="0">
                <a:solidFill>
                  <a:prstClr val="black"/>
                </a:solidFill>
              </a:rPr>
              <a:pPr>
                <a:defRPr/>
              </a:pPr>
              <a:t>38</a:t>
            </a:fld>
            <a:endParaRPr lang="en-GB">
              <a:solidFill>
                <a:prstClr val="black"/>
              </a:solidFill>
            </a:endParaRPr>
          </a:p>
        </p:txBody>
      </p:sp>
    </p:spTree>
    <p:extLst>
      <p:ext uri="{BB962C8B-B14F-4D97-AF65-F5344CB8AC3E}">
        <p14:creationId xmlns:p14="http://schemas.microsoft.com/office/powerpoint/2010/main" val="26098792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39</a:t>
            </a:fld>
            <a:endParaRPr lang="hu-HU"/>
          </a:p>
        </p:txBody>
      </p:sp>
    </p:spTree>
    <p:extLst>
      <p:ext uri="{BB962C8B-B14F-4D97-AF65-F5344CB8AC3E}">
        <p14:creationId xmlns:p14="http://schemas.microsoft.com/office/powerpoint/2010/main" val="779770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4</a:t>
            </a:fld>
            <a:endParaRPr lang="hu-HU"/>
          </a:p>
        </p:txBody>
      </p:sp>
    </p:spTree>
    <p:extLst>
      <p:ext uri="{BB962C8B-B14F-4D97-AF65-F5344CB8AC3E}">
        <p14:creationId xmlns:p14="http://schemas.microsoft.com/office/powerpoint/2010/main" val="4843778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40</a:t>
            </a:fld>
            <a:endParaRPr lang="hu-HU"/>
          </a:p>
        </p:txBody>
      </p:sp>
    </p:spTree>
    <p:extLst>
      <p:ext uri="{BB962C8B-B14F-4D97-AF65-F5344CB8AC3E}">
        <p14:creationId xmlns:p14="http://schemas.microsoft.com/office/powerpoint/2010/main" val="28039908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kép helye 1"/>
          <p:cNvSpPr>
            <a:spLocks noGrp="1" noRot="1" noChangeAspect="1" noTextEdit="1"/>
          </p:cNvSpPr>
          <p:nvPr>
            <p:ph type="sldImg"/>
          </p:nvPr>
        </p:nvSpPr>
        <p:spPr bwMode="auto">
          <a:noFill/>
          <a:ln>
            <a:solidFill>
              <a:srgbClr val="000000"/>
            </a:solidFill>
            <a:miter lim="800000"/>
            <a:headEnd/>
            <a:tailEnd/>
          </a:ln>
        </p:spPr>
      </p:sp>
      <p:sp>
        <p:nvSpPr>
          <p:cNvPr id="53251" name="Jegyzetek helye 2"/>
          <p:cNvSpPr>
            <a:spLocks noGrp="1"/>
          </p:cNvSpPr>
          <p:nvPr>
            <p:ph type="body" idx="1"/>
          </p:nvPr>
        </p:nvSpPr>
        <p:spPr bwMode="auto">
          <a:noFill/>
        </p:spPr>
        <p:txBody>
          <a:bodyPr wrap="square" numCol="1" anchor="t" anchorCtr="0" compatLnSpc="1">
            <a:prstTxWarp prst="textNoShape">
              <a:avLst/>
            </a:prstTxWarp>
          </a:bodyPr>
          <a:lstStyle/>
          <a:p>
            <a:r>
              <a:rPr lang="hu-HU" b="1" dirty="0" err="1" smtClean="0"/>
              <a:t>Issue</a:t>
            </a:r>
            <a:endParaRPr lang="hu-HU" b="1" dirty="0" smtClean="0"/>
          </a:p>
          <a:p>
            <a:r>
              <a:rPr lang="hu-HU" b="1" dirty="0" err="1" smtClean="0"/>
              <a:t>What</a:t>
            </a:r>
            <a:r>
              <a:rPr lang="hu-HU" b="1" dirty="0" smtClean="0"/>
              <a:t> is </a:t>
            </a:r>
            <a:r>
              <a:rPr lang="hu-HU" b="1" dirty="0" err="1" smtClean="0"/>
              <a:t>the</a:t>
            </a:r>
            <a:r>
              <a:rPr lang="hu-HU" b="1" dirty="0" smtClean="0"/>
              <a:t> </a:t>
            </a:r>
            <a:r>
              <a:rPr lang="hu-HU" b="1" dirty="0" err="1" smtClean="0"/>
              <a:t>responsibility</a:t>
            </a:r>
            <a:r>
              <a:rPr lang="hu-HU" b="1" dirty="0" smtClean="0"/>
              <a:t> of </a:t>
            </a:r>
            <a:r>
              <a:rPr lang="hu-HU" b="1" dirty="0" err="1" smtClean="0"/>
              <a:t>the</a:t>
            </a:r>
            <a:r>
              <a:rPr lang="hu-HU" b="1" dirty="0" smtClean="0"/>
              <a:t> „</a:t>
            </a:r>
            <a:r>
              <a:rPr lang="hu-HU" b="1" dirty="0" err="1" smtClean="0"/>
              <a:t>principle</a:t>
            </a:r>
            <a:r>
              <a:rPr lang="hu-HU" b="1" dirty="0" smtClean="0"/>
              <a:t> </a:t>
            </a:r>
            <a:r>
              <a:rPr lang="hu-HU" b="1" dirty="0" err="1" smtClean="0"/>
              <a:t>of</a:t>
            </a:r>
            <a:r>
              <a:rPr lang="hu-HU" b="1" dirty="0" smtClean="0"/>
              <a:t> </a:t>
            </a:r>
            <a:r>
              <a:rPr lang="hu-HU" b="1" dirty="0" err="1" smtClean="0"/>
              <a:t>responsibility</a:t>
            </a:r>
            <a:r>
              <a:rPr lang="hu-HU" b="1" dirty="0" smtClean="0"/>
              <a:t>” </a:t>
            </a:r>
            <a:r>
              <a:rPr lang="hu-HU" b="1" dirty="0" err="1" smtClean="0"/>
              <a:t>to</a:t>
            </a:r>
            <a:r>
              <a:rPr lang="hu-HU" b="1" dirty="0" smtClean="0"/>
              <a:t> </a:t>
            </a:r>
            <a:r>
              <a:rPr lang="hu-HU" b="1" dirty="0" err="1" smtClean="0"/>
              <a:t>solidarity</a:t>
            </a:r>
            <a:r>
              <a:rPr lang="hu-HU" b="1" dirty="0" smtClean="0"/>
              <a:t>/fair </a:t>
            </a:r>
            <a:r>
              <a:rPr lang="hu-HU" b="1" dirty="0" err="1" smtClean="0"/>
              <a:t>sharing</a:t>
            </a:r>
            <a:r>
              <a:rPr lang="hu-HU" b="1" dirty="0" smtClean="0"/>
              <a:t> of </a:t>
            </a:r>
            <a:r>
              <a:rPr lang="hu-HU" b="1" dirty="0" err="1" smtClean="0"/>
              <a:t>responsibility</a:t>
            </a:r>
            <a:r>
              <a:rPr lang="hu-HU" b="1" dirty="0" smtClean="0"/>
              <a:t>? </a:t>
            </a:r>
          </a:p>
          <a:p>
            <a:r>
              <a:rPr lang="en-GB" b="1" dirty="0" smtClean="0"/>
              <a:t>Finding</a:t>
            </a:r>
            <a:endParaRPr lang="hu-HU" b="1" dirty="0"/>
          </a:p>
          <a:p>
            <a:r>
              <a:rPr lang="en-GB" b="1" dirty="0"/>
              <a:t> Solidarity and fair sharing of responsibility in Art 80 TFEU make room for more than an allocation of tasks, they enable fairness and assistance beyond legally assigned obligations. Dublin is neither an expression of solidarity nor of fair sharing</a:t>
            </a:r>
            <a:endParaRPr lang="hu-HU" b="1" dirty="0"/>
          </a:p>
          <a:p>
            <a:r>
              <a:rPr lang="en-GB" b="1" dirty="0"/>
              <a:t>Issue</a:t>
            </a:r>
            <a:endParaRPr lang="hu-HU" b="1" dirty="0"/>
          </a:p>
          <a:p>
            <a:r>
              <a:rPr lang="en-GB" b="1" dirty="0"/>
              <a:t>What forms of solidarity are applicable (beyond AMIF and the different Funds)</a:t>
            </a:r>
            <a:endParaRPr lang="hu-HU" b="1" dirty="0"/>
          </a:p>
          <a:p>
            <a:r>
              <a:rPr lang="en-GB" b="1" dirty="0"/>
              <a:t>Finding</a:t>
            </a:r>
            <a:endParaRPr lang="hu-HU" b="1" dirty="0"/>
          </a:p>
          <a:p>
            <a:r>
              <a:rPr lang="en-GB" b="1" dirty="0"/>
              <a:t> Relocation of asylum seekers and resettlement as ad hoc tools. Their definition as provided by the EU acquis.  The fusion of the two when applying the EU-Turkey statement.  </a:t>
            </a:r>
            <a:endParaRPr lang="hu-HU" b="1" dirty="0"/>
          </a:p>
          <a:p>
            <a:pPr eaLnBrk="1" hangingPunct="1">
              <a:spcBef>
                <a:spcPct val="0"/>
              </a:spcBef>
            </a:pPr>
            <a:endParaRPr lang="en-GB" dirty="0" smtClean="0"/>
          </a:p>
        </p:txBody>
      </p:sp>
      <p:sp>
        <p:nvSpPr>
          <p:cNvPr id="23556"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6D74E6-0738-4A88-AC2D-E4A8D3745119}" type="slidenum">
              <a:rPr lang="en-GB" smtClean="0">
                <a:solidFill>
                  <a:prstClr val="black"/>
                </a:solidFill>
              </a:rPr>
              <a:pPr fontAlgn="base">
                <a:spcBef>
                  <a:spcPct val="0"/>
                </a:spcBef>
                <a:spcAft>
                  <a:spcPct val="0"/>
                </a:spcAft>
                <a:defRPr/>
              </a:pPr>
              <a:t>41</a:t>
            </a:fld>
            <a:endParaRPr lang="en-GB" dirty="0" smtClean="0">
              <a:solidFill>
                <a:prstClr val="black"/>
              </a:solidFill>
            </a:endParaRPr>
          </a:p>
        </p:txBody>
      </p:sp>
    </p:spTree>
    <p:extLst>
      <p:ext uri="{BB962C8B-B14F-4D97-AF65-F5344CB8AC3E}">
        <p14:creationId xmlns:p14="http://schemas.microsoft.com/office/powerpoint/2010/main" val="34269407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9848" y="4748472"/>
            <a:ext cx="5470423" cy="5000751"/>
          </a:xfrm>
        </p:spPr>
        <p:txBody>
          <a:bodyPr/>
          <a:lstStyle/>
          <a:p>
            <a:r>
              <a:rPr lang="en-US" b="1" dirty="0"/>
              <a:t>1.   UNHCR deeply concerned by Hungary plans to detain all asylum seekers</a:t>
            </a:r>
            <a:endParaRPr lang="en-US" dirty="0"/>
          </a:p>
          <a:p>
            <a:r>
              <a:rPr lang="en-US" dirty="0"/>
              <a:t>UNHCR is deeply concerned at a new law which has been voted this morning at the Hungarian Parliament and which foresees the mandatory detention of all asylum seekers, including many children, for the entire length of the asylum procedure.</a:t>
            </a:r>
          </a:p>
          <a:p>
            <a:r>
              <a:rPr lang="en-US" dirty="0"/>
              <a:t>In practice, it means that every asylum-seeker, including children, will be detained in shipping containers surrounded by high razor wire fence at the border for extended periods of time. </a:t>
            </a:r>
          </a:p>
          <a:p>
            <a:r>
              <a:rPr lang="en-US" dirty="0"/>
              <a:t>This new law violates Hungary’s obligations under international and EU laws, and will have a terrible physical and psychological impact on women, children and men who have already greatly suffered. </a:t>
            </a:r>
          </a:p>
          <a:p>
            <a:r>
              <a:rPr lang="en-US" dirty="0"/>
              <a:t>We already expressed serious concern about the physical barriers Hungary has already erected, together with legislative and policy obstacles, making it nearly impossible for asylum-seekers to enter the country, apply for asylum and receive international protection. </a:t>
            </a:r>
          </a:p>
          <a:p>
            <a:r>
              <a:rPr lang="en-US" dirty="0"/>
              <a:t>Under International and EU laws, the detention of refugees and asylum-seekers can only be justified on a limited number of grounds, and only where it is necessary, reasonable and proportionate. This requires authorities to consider whether there are less coercive or intrusive measures to achieve these goals, based on an assessment of the individual’s particular circumstances. Alternatives to detention should always to be considered first. Failure to do so could render detention arbitrary.</a:t>
            </a:r>
          </a:p>
          <a:p>
            <a:r>
              <a:rPr lang="en-US" dirty="0"/>
              <a:t>Children should never be detained under any conditions as detention is never in a child’s best interest.</a:t>
            </a:r>
          </a:p>
          <a:p>
            <a:endParaRPr lang="en-GB" dirty="0"/>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42</a:t>
            </a:fld>
            <a:endParaRPr lang="hu-HU"/>
          </a:p>
        </p:txBody>
      </p:sp>
    </p:spTree>
    <p:extLst>
      <p:ext uri="{BB962C8B-B14F-4D97-AF65-F5344CB8AC3E}">
        <p14:creationId xmlns:p14="http://schemas.microsoft.com/office/powerpoint/2010/main" val="29112190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eaLnBrk="1"/>
            <a:fld id="{172E3F4E-C0E4-4B8B-A5A1-E67CFDC14B04}" type="slidenum">
              <a:rPr lang="hu-HU" altLang="fr-FR">
                <a:solidFill>
                  <a:srgbClr val="000000"/>
                </a:solidFill>
                <a:latin typeface="Times New Roman" panose="02020603050405020304" pitchFamily="18" charset="0"/>
              </a:rPr>
              <a:pPr eaLnBrk="1"/>
              <a:t>43</a:t>
            </a:fld>
            <a:endParaRPr lang="hu-HU" altLang="fr-FR">
              <a:solidFill>
                <a:srgbClr val="000000"/>
              </a:solidFill>
              <a:latin typeface="Times New Roman" panose="02020603050405020304" pitchFamily="18" charset="0"/>
            </a:endParaRPr>
          </a:p>
        </p:txBody>
      </p:sp>
      <p:sp>
        <p:nvSpPr>
          <p:cNvPr id="20483" name="Rectangle 1"/>
          <p:cNvSpPr>
            <a:spLocks noGrp="1" noRot="1" noChangeAspect="1" noChangeArrowheads="1" noTextEdit="1"/>
          </p:cNvSpPr>
          <p:nvPr>
            <p:ph type="sldImg"/>
          </p:nvPr>
        </p:nvSpPr>
        <p:spPr>
          <a:xfrm>
            <a:off x="933450" y="749300"/>
            <a:ext cx="4997450" cy="37480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Rectangle 2"/>
          <p:cNvSpPr>
            <a:spLocks noGrp="1" noChangeArrowheads="1"/>
          </p:cNvSpPr>
          <p:nvPr>
            <p:ph type="body" idx="1"/>
          </p:nvPr>
        </p:nvSpPr>
        <p:spPr>
          <a:xfrm>
            <a:off x="685804" y="4748968"/>
            <a:ext cx="5491163" cy="449810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hu-HU" altLang="fr-FR" sz="2000" smtClean="0">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1550860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5</a:t>
            </a:fld>
            <a:endParaRPr lang="hu-HU"/>
          </a:p>
        </p:txBody>
      </p:sp>
    </p:spTree>
    <p:extLst>
      <p:ext uri="{BB962C8B-B14F-4D97-AF65-F5344CB8AC3E}">
        <p14:creationId xmlns:p14="http://schemas.microsoft.com/office/powerpoint/2010/main" val="3518156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6</a:t>
            </a:fld>
            <a:endParaRPr lang="hu-HU"/>
          </a:p>
        </p:txBody>
      </p:sp>
    </p:spTree>
    <p:extLst>
      <p:ext uri="{BB962C8B-B14F-4D97-AF65-F5344CB8AC3E}">
        <p14:creationId xmlns:p14="http://schemas.microsoft.com/office/powerpoint/2010/main" val="1156902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7</a:t>
            </a:fld>
            <a:endParaRPr lang="hu-HU"/>
          </a:p>
        </p:txBody>
      </p:sp>
    </p:spTree>
    <p:extLst>
      <p:ext uri="{BB962C8B-B14F-4D97-AF65-F5344CB8AC3E}">
        <p14:creationId xmlns:p14="http://schemas.microsoft.com/office/powerpoint/2010/main" val="4074336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8</a:t>
            </a:fld>
            <a:endParaRPr lang="hu-HU"/>
          </a:p>
        </p:txBody>
      </p:sp>
    </p:spTree>
    <p:extLst>
      <p:ext uri="{BB962C8B-B14F-4D97-AF65-F5344CB8AC3E}">
        <p14:creationId xmlns:p14="http://schemas.microsoft.com/office/powerpoint/2010/main" val="785450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solidFill>
                  <a:srgbClr val="000000"/>
                </a:solidFill>
              </a:rPr>
              <a:pPr>
                <a:defRPr/>
              </a:pPr>
              <a:t>9</a:t>
            </a:fld>
            <a:endParaRPr lang="hu-HU">
              <a:solidFill>
                <a:srgbClr val="000000"/>
              </a:solidFill>
            </a:endParaRPr>
          </a:p>
        </p:txBody>
      </p:sp>
    </p:spTree>
    <p:extLst>
      <p:ext uri="{BB962C8B-B14F-4D97-AF65-F5344CB8AC3E}">
        <p14:creationId xmlns:p14="http://schemas.microsoft.com/office/powerpoint/2010/main" val="2570285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GB"/>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en-GB"/>
          </a:p>
        </p:txBody>
      </p:sp>
    </p:spTree>
  </p:cSld>
  <p:clrMapOvr>
    <a:masterClrMapping/>
  </p:clrMapOvr>
  <p:transition>
    <p:pull dir="rd"/>
  </p:transition>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Tree>
  </p:cSld>
  <p:clrMapOvr>
    <a:masterClrMapping/>
  </p:clrMapOvr>
  <p:transition>
    <p:pull dir="rd"/>
  </p:transition>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228600"/>
            <a:ext cx="1943100" cy="6629400"/>
          </a:xfrm>
        </p:spPr>
        <p:txBody>
          <a:bodyPr vert="eaVert"/>
          <a:lstStyle/>
          <a:p>
            <a:r>
              <a:rPr lang="hu-HU" smtClean="0"/>
              <a:t>Mintacím szerkesztése</a:t>
            </a:r>
            <a:endParaRPr lang="en-GB"/>
          </a:p>
        </p:txBody>
      </p:sp>
      <p:sp>
        <p:nvSpPr>
          <p:cNvPr id="3" name="Függőleges szöveg helye 2"/>
          <p:cNvSpPr>
            <a:spLocks noGrp="1"/>
          </p:cNvSpPr>
          <p:nvPr>
            <p:ph type="body" orient="vert" idx="1"/>
          </p:nvPr>
        </p:nvSpPr>
        <p:spPr>
          <a:xfrm>
            <a:off x="685800" y="228600"/>
            <a:ext cx="5676900" cy="6629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Tree>
  </p:cSld>
  <p:clrMapOvr>
    <a:masterClrMapping/>
  </p:clrMapOvr>
  <p:transition>
    <p:pull dir="rd"/>
  </p:transition>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42938" y="1357313"/>
            <a:ext cx="7770812" cy="1565275"/>
          </a:xfrm>
        </p:spPr>
        <p:txBody>
          <a:bodyPr/>
          <a:lstStyle/>
          <a:p>
            <a:r>
              <a:rPr lang="de-DE" smtClean="0"/>
              <a:t>Titelmasterformat durch Klicken bearbeiten</a:t>
            </a:r>
            <a:endParaRPr lang="fr-FR"/>
          </a:p>
        </p:txBody>
      </p:sp>
    </p:spTree>
    <p:extLst>
      <p:ext uri="{BB962C8B-B14F-4D97-AF65-F5344CB8AC3E}">
        <p14:creationId xmlns:p14="http://schemas.microsoft.com/office/powerpoint/2010/main" val="3141552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642910" y="1357298"/>
            <a:ext cx="7772400" cy="1567646"/>
          </a:xfrm>
          <a:solidFill>
            <a:schemeClr val="bg1">
              <a:lumMod val="95000"/>
              <a:alpha val="20000"/>
            </a:schemeClr>
          </a:solidFill>
          <a:ln>
            <a:solidFill>
              <a:srgbClr val="C00000"/>
            </a:solidFill>
          </a:ln>
        </p:spPr>
        <p:txBody>
          <a:bodyPr>
            <a:normAutofit/>
          </a:bodyPr>
          <a:lstStyle>
            <a:lvl1pPr>
              <a:defRPr sz="4800" b="1">
                <a:solidFill>
                  <a:srgbClr val="701E0E"/>
                </a:solidFill>
                <a:latin typeface="Calibri" panose="020F0502020204030204" pitchFamily="34" charset="0"/>
              </a:defRPr>
            </a:lvl1pPr>
          </a:lstStyle>
          <a:p>
            <a:r>
              <a:rPr lang="hu-HU" smtClean="0"/>
              <a:t>MINTACÍM SZERKESZTÉSE</a:t>
            </a:r>
            <a:endParaRPr lang="en-GB"/>
          </a:p>
        </p:txBody>
      </p:sp>
      <p:sp>
        <p:nvSpPr>
          <p:cNvPr id="3" name="Alcím 2"/>
          <p:cNvSpPr>
            <a:spLocks noGrp="1"/>
          </p:cNvSpPr>
          <p:nvPr>
            <p:ph type="subTitle" idx="1"/>
          </p:nvPr>
        </p:nvSpPr>
        <p:spPr>
          <a:xfrm>
            <a:off x="1371600" y="3886200"/>
            <a:ext cx="6400800" cy="1752600"/>
          </a:xfrm>
          <a:solidFill>
            <a:schemeClr val="bg2"/>
          </a:solidFill>
          <a:ln>
            <a:solidFill>
              <a:srgbClr val="C00000"/>
            </a:solidFill>
          </a:ln>
        </p:spPr>
        <p:txBody>
          <a:bodyPr/>
          <a:lstStyle>
            <a:lvl1pPr marL="0" indent="0" algn="ctr">
              <a:buNone/>
              <a:defRPr b="1">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hu-HU" smtClean="0"/>
          </a:p>
          <a:p>
            <a:r>
              <a:rPr lang="hu-HU" smtClean="0"/>
              <a:t>Alcím mintájának szerkesztése</a:t>
            </a:r>
            <a:endParaRPr lang="en-GB"/>
          </a:p>
        </p:txBody>
      </p:sp>
    </p:spTree>
    <p:extLst>
      <p:ext uri="{BB962C8B-B14F-4D97-AF65-F5344CB8AC3E}">
        <p14:creationId xmlns:p14="http://schemas.microsoft.com/office/powerpoint/2010/main" val="624590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500034" y="285728"/>
            <a:ext cx="8229600" cy="406968"/>
          </a:xfrm>
          <a:solidFill>
            <a:schemeClr val="bg1">
              <a:lumMod val="95000"/>
              <a:alpha val="50000"/>
            </a:schemeClr>
          </a:solidFill>
          <a:ln>
            <a:solidFill>
              <a:srgbClr val="C00000"/>
            </a:solidFill>
          </a:ln>
        </p:spPr>
        <p:txBody>
          <a:bodyPr>
            <a:normAutofit/>
          </a:bodyPr>
          <a:lstStyle>
            <a:lvl1pPr>
              <a:defRPr sz="2000" b="1">
                <a:solidFill>
                  <a:srgbClr val="701E0E"/>
                </a:solidFill>
                <a:latin typeface="+mn-lt"/>
              </a:defRPr>
            </a:lvl1pPr>
          </a:lstStyle>
          <a:p>
            <a:r>
              <a:rPr lang="hu-HU" dirty="0" smtClean="0"/>
              <a:t>MINTACÍM SZERKESZTÉSE</a:t>
            </a:r>
            <a:endParaRPr lang="en-GB" dirty="0"/>
          </a:p>
        </p:txBody>
      </p:sp>
      <p:sp>
        <p:nvSpPr>
          <p:cNvPr id="3" name="Tartalom helye 2"/>
          <p:cNvSpPr>
            <a:spLocks noGrp="1"/>
          </p:cNvSpPr>
          <p:nvPr>
            <p:ph sz="half" idx="1"/>
          </p:nvPr>
        </p:nvSpPr>
        <p:spPr>
          <a:xfrm>
            <a:off x="457200" y="836712"/>
            <a:ext cx="4038600" cy="5289451"/>
          </a:xfrm>
          <a:solidFill>
            <a:schemeClr val="bg1">
              <a:lumMod val="95000"/>
              <a:alpha val="8000"/>
            </a:schemeClr>
          </a:solidFill>
          <a:ln>
            <a:solidFill>
              <a:srgbClr val="004568"/>
            </a:solidFill>
          </a:ln>
        </p:spPr>
        <p:txBody>
          <a:bodyPr/>
          <a:lstStyle>
            <a:lvl1pPr>
              <a:buNone/>
              <a:defRPr sz="2800"/>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en-GB" dirty="0"/>
          </a:p>
        </p:txBody>
      </p:sp>
      <p:sp>
        <p:nvSpPr>
          <p:cNvPr id="4" name="Tartalom helye 3"/>
          <p:cNvSpPr>
            <a:spLocks noGrp="1"/>
          </p:cNvSpPr>
          <p:nvPr>
            <p:ph sz="half" idx="2"/>
          </p:nvPr>
        </p:nvSpPr>
        <p:spPr>
          <a:xfrm>
            <a:off x="4648200" y="836712"/>
            <a:ext cx="4038600" cy="5289451"/>
          </a:xfrm>
          <a:solidFill>
            <a:schemeClr val="bg1">
              <a:lumMod val="95000"/>
              <a:alpha val="19000"/>
            </a:schemeClr>
          </a:solidFill>
          <a:ln>
            <a:solidFill>
              <a:srgbClr val="004568"/>
            </a:solidFill>
          </a:ln>
        </p:spPr>
        <p:txBody>
          <a:bodyPr/>
          <a:lstStyle>
            <a:lvl1pPr>
              <a:buNone/>
              <a:defRPr sz="2800"/>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en-GB" dirty="0"/>
          </a:p>
        </p:txBody>
      </p:sp>
    </p:spTree>
    <p:extLst>
      <p:ext uri="{BB962C8B-B14F-4D97-AF65-F5344CB8AC3E}">
        <p14:creationId xmlns:p14="http://schemas.microsoft.com/office/powerpoint/2010/main" val="428854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67544" y="260648"/>
            <a:ext cx="8229600" cy="439718"/>
          </a:xfrm>
          <a:solidFill>
            <a:schemeClr val="bg1">
              <a:lumMod val="95000"/>
              <a:alpha val="50000"/>
            </a:schemeClr>
          </a:solidFill>
          <a:ln>
            <a:solidFill>
              <a:srgbClr val="A80000"/>
            </a:solidFill>
          </a:ln>
        </p:spPr>
        <p:txBody>
          <a:bodyPr>
            <a:noAutofit/>
          </a:bodyPr>
          <a:lstStyle>
            <a:lvl1pPr>
              <a:defRPr sz="2400" b="1" cap="small" baseline="0">
                <a:solidFill>
                  <a:srgbClr val="701E0E"/>
                </a:solidFill>
                <a:effectLst>
                  <a:outerShdw blurRad="38100" dist="38100" dir="2700000" algn="tl">
                    <a:srgbClr val="000000">
                      <a:alpha val="43137"/>
                    </a:srgbClr>
                  </a:outerShdw>
                </a:effectLst>
                <a:latin typeface="+mn-lt"/>
              </a:defRPr>
            </a:lvl1pPr>
          </a:lstStyle>
          <a:p>
            <a:r>
              <a:rPr lang="hu-HU" dirty="0" smtClean="0"/>
              <a:t>Mintacím szerkesztése</a:t>
            </a:r>
            <a:endParaRPr lang="en-GB" dirty="0"/>
          </a:p>
        </p:txBody>
      </p:sp>
      <p:sp>
        <p:nvSpPr>
          <p:cNvPr id="3" name="Tartalom helye 2"/>
          <p:cNvSpPr>
            <a:spLocks noGrp="1"/>
          </p:cNvSpPr>
          <p:nvPr>
            <p:ph idx="1"/>
          </p:nvPr>
        </p:nvSpPr>
        <p:spPr>
          <a:xfrm>
            <a:off x="457200" y="857232"/>
            <a:ext cx="8229600" cy="5500726"/>
          </a:xfrm>
          <a:solidFill>
            <a:schemeClr val="bg1">
              <a:lumMod val="95000"/>
              <a:alpha val="16000"/>
            </a:schemeClr>
          </a:solidFill>
          <a:ln>
            <a:solidFill>
              <a:srgbClr val="002060"/>
            </a:solidFill>
          </a:ln>
        </p:spPr>
        <p:txBody>
          <a:bodyPr>
            <a:normAutofit/>
          </a:bodyPr>
          <a:lstStyle>
            <a:lvl1pPr>
              <a:buFontTx/>
              <a:buNone/>
              <a:defRPr sz="2400">
                <a:solidFill>
                  <a:schemeClr val="tx1"/>
                </a:solidFill>
              </a:defRPr>
            </a:lvl1pPr>
            <a:lvl2pPr>
              <a:buFontTx/>
              <a:buNone/>
              <a:defRPr sz="2400">
                <a:solidFill>
                  <a:schemeClr val="tx1"/>
                </a:solidFill>
              </a:defRPr>
            </a:lvl2pPr>
            <a:lvl3pPr>
              <a:buFontTx/>
              <a:buNone/>
              <a:defRPr sz="2400">
                <a:solidFill>
                  <a:schemeClr val="tx1"/>
                </a:solidFill>
              </a:defRPr>
            </a:lvl3pPr>
            <a:lvl4pPr>
              <a:defRPr sz="2400">
                <a:solidFill>
                  <a:schemeClr val="tx1"/>
                </a:solidFill>
              </a:defRPr>
            </a:lvl4pPr>
            <a:lvl5pPr>
              <a:defRPr sz="2400">
                <a:solidFill>
                  <a:schemeClr val="tx1"/>
                </a:solidFill>
              </a:defRPr>
            </a:lvl5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en-GB" dirty="0"/>
          </a:p>
        </p:txBody>
      </p:sp>
    </p:spTree>
    <p:extLst>
      <p:ext uri="{BB962C8B-B14F-4D97-AF65-F5344CB8AC3E}">
        <p14:creationId xmlns:p14="http://schemas.microsoft.com/office/powerpoint/2010/main" val="1732441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642910" y="1357298"/>
            <a:ext cx="7772400" cy="1567646"/>
          </a:xfrm>
          <a:solidFill>
            <a:schemeClr val="bg1">
              <a:lumMod val="95000"/>
              <a:alpha val="20000"/>
            </a:schemeClr>
          </a:solidFill>
          <a:ln>
            <a:solidFill>
              <a:srgbClr val="C00000"/>
            </a:solidFill>
          </a:ln>
        </p:spPr>
        <p:txBody>
          <a:bodyPr>
            <a:normAutofit/>
          </a:bodyPr>
          <a:lstStyle>
            <a:lvl1pPr>
              <a:defRPr sz="4800" b="1">
                <a:solidFill>
                  <a:srgbClr val="701E0E"/>
                </a:solidFill>
                <a:latin typeface="Calibri" panose="020F0502020204030204" pitchFamily="34" charset="0"/>
              </a:defRPr>
            </a:lvl1pPr>
          </a:lstStyle>
          <a:p>
            <a:r>
              <a:rPr lang="hu-HU" smtClean="0"/>
              <a:t>MINTACÍM SZERKESZTÉSE</a:t>
            </a:r>
            <a:endParaRPr lang="en-GB"/>
          </a:p>
        </p:txBody>
      </p:sp>
      <p:sp>
        <p:nvSpPr>
          <p:cNvPr id="3" name="Alcím 2"/>
          <p:cNvSpPr>
            <a:spLocks noGrp="1"/>
          </p:cNvSpPr>
          <p:nvPr>
            <p:ph type="subTitle" idx="1"/>
          </p:nvPr>
        </p:nvSpPr>
        <p:spPr>
          <a:xfrm>
            <a:off x="1371600" y="3886200"/>
            <a:ext cx="6400800" cy="1752600"/>
          </a:xfrm>
          <a:solidFill>
            <a:schemeClr val="bg2"/>
          </a:solidFill>
          <a:ln>
            <a:solidFill>
              <a:srgbClr val="C00000"/>
            </a:solidFill>
          </a:ln>
        </p:spPr>
        <p:txBody>
          <a:bodyPr/>
          <a:lstStyle>
            <a:lvl1pPr marL="0" indent="0" algn="ctr">
              <a:buNone/>
              <a:defRPr b="1">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hu-HU" smtClean="0"/>
          </a:p>
          <a:p>
            <a:r>
              <a:rPr lang="hu-HU" smtClean="0"/>
              <a:t>Alcím mintájának szerkesztése</a:t>
            </a:r>
            <a:endParaRPr lang="en-GB"/>
          </a:p>
        </p:txBody>
      </p:sp>
      <p:sp>
        <p:nvSpPr>
          <p:cNvPr id="4" name="Dátum helye 3"/>
          <p:cNvSpPr>
            <a:spLocks noGrp="1"/>
          </p:cNvSpPr>
          <p:nvPr>
            <p:ph type="dt" sz="half" idx="2"/>
          </p:nvPr>
        </p:nvSpPr>
        <p:spPr>
          <a:xfrm>
            <a:off x="0" y="6669360"/>
            <a:ext cx="2133600" cy="188640"/>
          </a:xfrm>
          <a:prstGeom prst="rect">
            <a:avLst/>
          </a:prstGeom>
          <a:solidFill>
            <a:schemeClr val="tx2">
              <a:lumMod val="50000"/>
            </a:schemeClr>
          </a:solidFill>
          <a:ln>
            <a:solidFill>
              <a:srgbClr val="C00000"/>
            </a:solidFill>
          </a:ln>
        </p:spPr>
        <p:txBody>
          <a:bodyPr vert="horz" lIns="91440" tIns="45720" rIns="91440" bIns="45720" rtlCol="0" anchor="ctr"/>
          <a:lstStyle>
            <a:lvl1pPr algn="l" fontAlgn="auto">
              <a:spcBef>
                <a:spcPts val="0"/>
              </a:spcBef>
              <a:spcAft>
                <a:spcPts val="0"/>
              </a:spcAft>
              <a:defRPr sz="1200">
                <a:solidFill>
                  <a:schemeClr val="bg1"/>
                </a:solidFill>
                <a:latin typeface="+mn-lt"/>
                <a:cs typeface="+mn-cs"/>
              </a:defRPr>
            </a:lvl1pPr>
          </a:lstStyle>
          <a:p>
            <a:pPr>
              <a:defRPr/>
            </a:pPr>
            <a:r>
              <a:rPr lang="hu-HU" smtClean="0">
                <a:solidFill>
                  <a:prstClr val="white"/>
                </a:solidFill>
              </a:rPr>
              <a:t>Presentation by Boldizsár Nagy</a:t>
            </a:r>
            <a:endParaRPr lang="en-GB">
              <a:solidFill>
                <a:prstClr val="white"/>
              </a:solidFill>
            </a:endParaRPr>
          </a:p>
        </p:txBody>
      </p:sp>
    </p:spTree>
    <p:extLst>
      <p:ext uri="{BB962C8B-B14F-4D97-AF65-F5344CB8AC3E}">
        <p14:creationId xmlns:p14="http://schemas.microsoft.com/office/powerpoint/2010/main" val="301140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500034" y="285728"/>
            <a:ext cx="8229600" cy="857256"/>
          </a:xfrm>
          <a:solidFill>
            <a:schemeClr val="bg1">
              <a:lumMod val="95000"/>
              <a:alpha val="3000"/>
            </a:schemeClr>
          </a:solidFill>
          <a:ln>
            <a:solidFill>
              <a:srgbClr val="C00000"/>
            </a:solidFill>
          </a:ln>
        </p:spPr>
        <p:txBody>
          <a:bodyPr>
            <a:normAutofit/>
          </a:bodyPr>
          <a:lstStyle>
            <a:lvl1pPr>
              <a:defRPr sz="3200" b="1">
                <a:solidFill>
                  <a:srgbClr val="701E0E"/>
                </a:solidFill>
                <a:latin typeface="Georgia" pitchFamily="18" charset="0"/>
              </a:defRPr>
            </a:lvl1pPr>
          </a:lstStyle>
          <a:p>
            <a:r>
              <a:rPr lang="hu-HU" smtClean="0"/>
              <a:t>Mintacím szerkesztése</a:t>
            </a:r>
            <a:endParaRPr lang="en-GB"/>
          </a:p>
        </p:txBody>
      </p:sp>
      <p:sp>
        <p:nvSpPr>
          <p:cNvPr id="3" name="Tartalom helye 2"/>
          <p:cNvSpPr>
            <a:spLocks noGrp="1"/>
          </p:cNvSpPr>
          <p:nvPr>
            <p:ph sz="half" idx="1"/>
          </p:nvPr>
        </p:nvSpPr>
        <p:spPr>
          <a:xfrm>
            <a:off x="457200" y="1600200"/>
            <a:ext cx="4038600" cy="4525963"/>
          </a:xfrm>
          <a:solidFill>
            <a:schemeClr val="bg1">
              <a:lumMod val="95000"/>
              <a:alpha val="8000"/>
            </a:schemeClr>
          </a:solidFill>
          <a:ln>
            <a:solidFill>
              <a:srgbClr val="004568"/>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Tartalom helye 3"/>
          <p:cNvSpPr>
            <a:spLocks noGrp="1"/>
          </p:cNvSpPr>
          <p:nvPr>
            <p:ph sz="half" idx="2"/>
          </p:nvPr>
        </p:nvSpPr>
        <p:spPr>
          <a:xfrm>
            <a:off x="4648200" y="1600200"/>
            <a:ext cx="4038600" cy="4525963"/>
          </a:xfrm>
          <a:solidFill>
            <a:schemeClr val="bg1">
              <a:lumMod val="95000"/>
              <a:alpha val="19000"/>
            </a:schemeClr>
          </a:solidFill>
          <a:ln>
            <a:solidFill>
              <a:srgbClr val="004568"/>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6" name="Dátum helye 3"/>
          <p:cNvSpPr>
            <a:spLocks noGrp="1"/>
          </p:cNvSpPr>
          <p:nvPr>
            <p:ph type="dt" sz="half" idx="10"/>
          </p:nvPr>
        </p:nvSpPr>
        <p:spPr>
          <a:xfrm>
            <a:off x="0" y="6669360"/>
            <a:ext cx="2133600" cy="188640"/>
          </a:xfrm>
          <a:prstGeom prst="rect">
            <a:avLst/>
          </a:prstGeom>
          <a:solidFill>
            <a:schemeClr val="tx2">
              <a:lumMod val="50000"/>
            </a:schemeClr>
          </a:solidFill>
          <a:ln>
            <a:solidFill>
              <a:srgbClr val="C00000"/>
            </a:solidFill>
          </a:ln>
        </p:spPr>
        <p:txBody>
          <a:bodyPr vert="horz" lIns="91440" tIns="45720" rIns="91440" bIns="45720" rtlCol="0" anchor="ctr"/>
          <a:lstStyle>
            <a:lvl1pPr algn="l" fontAlgn="auto">
              <a:spcBef>
                <a:spcPts val="0"/>
              </a:spcBef>
              <a:spcAft>
                <a:spcPts val="0"/>
              </a:spcAft>
              <a:defRPr sz="1200">
                <a:solidFill>
                  <a:schemeClr val="bg1"/>
                </a:solidFill>
                <a:latin typeface="+mn-lt"/>
                <a:cs typeface="+mn-cs"/>
              </a:defRPr>
            </a:lvl1pPr>
          </a:lstStyle>
          <a:p>
            <a:pPr>
              <a:defRPr/>
            </a:pPr>
            <a:r>
              <a:rPr lang="hu-HU" smtClean="0">
                <a:solidFill>
                  <a:prstClr val="white"/>
                </a:solidFill>
              </a:rPr>
              <a:t>Presentation by Boldizsár Nagy</a:t>
            </a:r>
            <a:endParaRPr lang="en-GB">
              <a:solidFill>
                <a:prstClr val="white"/>
              </a:solidFill>
            </a:endParaRPr>
          </a:p>
        </p:txBody>
      </p:sp>
    </p:spTree>
    <p:extLst>
      <p:ext uri="{BB962C8B-B14F-4D97-AF65-F5344CB8AC3E}">
        <p14:creationId xmlns:p14="http://schemas.microsoft.com/office/powerpoint/2010/main" val="2268610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439718"/>
          </a:xfrm>
          <a:solidFill>
            <a:schemeClr val="bg1">
              <a:lumMod val="95000"/>
              <a:alpha val="50000"/>
            </a:schemeClr>
          </a:solidFill>
          <a:ln>
            <a:solidFill>
              <a:srgbClr val="A80000"/>
            </a:solidFill>
          </a:ln>
        </p:spPr>
        <p:txBody>
          <a:bodyPr>
            <a:noAutofit/>
          </a:bodyPr>
          <a:lstStyle>
            <a:lvl1pPr>
              <a:defRPr sz="3200" b="1" cap="small" baseline="0">
                <a:solidFill>
                  <a:srgbClr val="701E0E"/>
                </a:solidFill>
                <a:effectLst>
                  <a:outerShdw blurRad="38100" dist="38100" dir="2700000" algn="tl">
                    <a:srgbClr val="000000">
                      <a:alpha val="43137"/>
                    </a:srgbClr>
                  </a:outerShdw>
                </a:effectLst>
                <a:latin typeface="Georgia" pitchFamily="18" charset="0"/>
              </a:defRPr>
            </a:lvl1pPr>
          </a:lstStyle>
          <a:p>
            <a:r>
              <a:rPr lang="hu-HU" smtClean="0"/>
              <a:t>Mintacím szerkesztése</a:t>
            </a:r>
            <a:endParaRPr lang="en-GB"/>
          </a:p>
        </p:txBody>
      </p:sp>
      <p:sp>
        <p:nvSpPr>
          <p:cNvPr id="3" name="Tartalom helye 2"/>
          <p:cNvSpPr>
            <a:spLocks noGrp="1"/>
          </p:cNvSpPr>
          <p:nvPr>
            <p:ph idx="1"/>
          </p:nvPr>
        </p:nvSpPr>
        <p:spPr>
          <a:xfrm>
            <a:off x="457200" y="857232"/>
            <a:ext cx="8229600" cy="5500726"/>
          </a:xfrm>
          <a:solidFill>
            <a:schemeClr val="bg1">
              <a:lumMod val="95000"/>
              <a:alpha val="32000"/>
            </a:schemeClr>
          </a:solidFill>
          <a:ln>
            <a:solidFill>
              <a:srgbClr val="002060"/>
            </a:solidFill>
          </a:ln>
        </p:spPr>
        <p:txBody>
          <a:bodyPr>
            <a:normAutofit/>
          </a:bodyPr>
          <a:lstStyle>
            <a:lvl1pPr>
              <a:buFontTx/>
              <a:buNone/>
              <a:defRPr sz="2400">
                <a:solidFill>
                  <a:schemeClr val="tx1"/>
                </a:solidFill>
              </a:defRPr>
            </a:lvl1pPr>
            <a:lvl2pPr>
              <a:buFontTx/>
              <a:buNone/>
              <a:defRPr sz="2400">
                <a:solidFill>
                  <a:schemeClr val="tx1"/>
                </a:solidFill>
              </a:defRPr>
            </a:lvl2pPr>
            <a:lvl3pPr>
              <a:buFontTx/>
              <a:buNone/>
              <a:defRPr sz="2400">
                <a:solidFill>
                  <a:schemeClr val="tx1"/>
                </a:solidFill>
              </a:defRPr>
            </a:lvl3pPr>
            <a:lvl4pPr>
              <a:defRPr sz="2400">
                <a:solidFill>
                  <a:schemeClr val="tx1"/>
                </a:solidFill>
              </a:defRPr>
            </a:lvl4pPr>
            <a:lvl5pPr>
              <a:defRPr sz="2400">
                <a:solidFill>
                  <a:schemeClr val="tx1"/>
                </a:solidFill>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5" name="Dátum helye 3"/>
          <p:cNvSpPr>
            <a:spLocks noGrp="1"/>
          </p:cNvSpPr>
          <p:nvPr>
            <p:ph type="dt" sz="half" idx="2"/>
          </p:nvPr>
        </p:nvSpPr>
        <p:spPr>
          <a:xfrm>
            <a:off x="0" y="6669360"/>
            <a:ext cx="2133600" cy="188640"/>
          </a:xfrm>
          <a:prstGeom prst="rect">
            <a:avLst/>
          </a:prstGeom>
          <a:solidFill>
            <a:schemeClr val="tx2">
              <a:lumMod val="50000"/>
            </a:schemeClr>
          </a:solidFill>
          <a:ln>
            <a:solidFill>
              <a:srgbClr val="C00000"/>
            </a:solidFill>
          </a:ln>
        </p:spPr>
        <p:txBody>
          <a:bodyPr vert="horz" lIns="91440" tIns="45720" rIns="91440" bIns="45720" rtlCol="0" anchor="ctr"/>
          <a:lstStyle>
            <a:lvl1pPr algn="l" fontAlgn="auto">
              <a:spcBef>
                <a:spcPts val="0"/>
              </a:spcBef>
              <a:spcAft>
                <a:spcPts val="0"/>
              </a:spcAft>
              <a:defRPr sz="1200">
                <a:solidFill>
                  <a:schemeClr val="bg1"/>
                </a:solidFill>
                <a:latin typeface="+mn-lt"/>
                <a:cs typeface="+mn-cs"/>
              </a:defRPr>
            </a:lvl1pPr>
          </a:lstStyle>
          <a:p>
            <a:pPr>
              <a:defRPr/>
            </a:pPr>
            <a:r>
              <a:rPr lang="hu-HU" smtClean="0">
                <a:solidFill>
                  <a:prstClr val="white"/>
                </a:solidFill>
              </a:rPr>
              <a:t>Presentation by Boldizsár Nagy</a:t>
            </a:r>
            <a:endParaRPr lang="en-GB">
              <a:solidFill>
                <a:prstClr val="white"/>
              </a:solidFill>
            </a:endParaRPr>
          </a:p>
        </p:txBody>
      </p:sp>
    </p:spTree>
    <p:extLst>
      <p:ext uri="{BB962C8B-B14F-4D97-AF65-F5344CB8AC3E}">
        <p14:creationId xmlns:p14="http://schemas.microsoft.com/office/powerpoint/2010/main" val="3576952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dgm">
  <p:cSld name="Cím és szerkezeti vagy szervezeti diagram">
    <p:spTree>
      <p:nvGrpSpPr>
        <p:cNvPr id="1" name=""/>
        <p:cNvGrpSpPr/>
        <p:nvPr/>
      </p:nvGrpSpPr>
      <p:grpSpPr>
        <a:xfrm>
          <a:off x="0" y="0"/>
          <a:ext cx="0" cy="0"/>
          <a:chOff x="0" y="0"/>
          <a:chExt cx="0" cy="0"/>
        </a:xfrm>
      </p:grpSpPr>
      <p:sp>
        <p:nvSpPr>
          <p:cNvPr id="2" name="Cím 1"/>
          <p:cNvSpPr>
            <a:spLocks noGrp="1"/>
          </p:cNvSpPr>
          <p:nvPr>
            <p:ph type="title"/>
          </p:nvPr>
        </p:nvSpPr>
        <p:spPr>
          <a:xfrm>
            <a:off x="685800" y="228600"/>
            <a:ext cx="7772400" cy="457200"/>
          </a:xfrm>
        </p:spPr>
        <p:txBody>
          <a:bodyPr/>
          <a:lstStyle/>
          <a:p>
            <a:r>
              <a:rPr lang="hu-HU" smtClean="0"/>
              <a:t>Mintacím szerkesztése</a:t>
            </a:r>
            <a:endParaRPr lang="en-GB"/>
          </a:p>
        </p:txBody>
      </p:sp>
      <p:sp>
        <p:nvSpPr>
          <p:cNvPr id="3" name="SmartArt-ábra helye 2"/>
          <p:cNvSpPr>
            <a:spLocks noGrp="1"/>
          </p:cNvSpPr>
          <p:nvPr>
            <p:ph type="dgm" idx="1"/>
          </p:nvPr>
        </p:nvSpPr>
        <p:spPr>
          <a:xfrm>
            <a:off x="685800" y="838200"/>
            <a:ext cx="7772400" cy="5448320"/>
          </a:xfrm>
        </p:spPr>
        <p:txBody>
          <a:bodyPr/>
          <a:lstStyle/>
          <a:p>
            <a:pPr lvl="0"/>
            <a:endParaRPr lang="en-GB" noProof="0"/>
          </a:p>
        </p:txBody>
      </p:sp>
      <p:sp>
        <p:nvSpPr>
          <p:cNvPr id="6" name="Dátum helye 3"/>
          <p:cNvSpPr>
            <a:spLocks noGrp="1"/>
          </p:cNvSpPr>
          <p:nvPr>
            <p:ph type="dt" sz="half" idx="2"/>
          </p:nvPr>
        </p:nvSpPr>
        <p:spPr>
          <a:xfrm>
            <a:off x="0" y="6669360"/>
            <a:ext cx="2133600" cy="188640"/>
          </a:xfrm>
          <a:prstGeom prst="rect">
            <a:avLst/>
          </a:prstGeom>
          <a:solidFill>
            <a:schemeClr val="tx2">
              <a:lumMod val="50000"/>
            </a:schemeClr>
          </a:solidFill>
          <a:ln>
            <a:solidFill>
              <a:srgbClr val="C00000"/>
            </a:solidFill>
          </a:ln>
        </p:spPr>
        <p:txBody>
          <a:bodyPr vert="horz" lIns="91440" tIns="45720" rIns="91440" bIns="45720" rtlCol="0" anchor="ctr"/>
          <a:lstStyle>
            <a:lvl1pPr algn="l" fontAlgn="auto">
              <a:spcBef>
                <a:spcPts val="0"/>
              </a:spcBef>
              <a:spcAft>
                <a:spcPts val="0"/>
              </a:spcAft>
              <a:defRPr sz="1200">
                <a:solidFill>
                  <a:schemeClr val="bg1"/>
                </a:solidFill>
                <a:latin typeface="+mn-lt"/>
                <a:cs typeface="+mn-cs"/>
              </a:defRPr>
            </a:lvl1pPr>
          </a:lstStyle>
          <a:p>
            <a:pPr>
              <a:defRPr/>
            </a:pPr>
            <a:r>
              <a:rPr lang="hu-HU" smtClean="0">
                <a:solidFill>
                  <a:prstClr val="white"/>
                </a:solidFill>
              </a:rPr>
              <a:t>Presentation by Boldizsár Nagy</a:t>
            </a:r>
            <a:endParaRPr lang="en-GB">
              <a:solidFill>
                <a:prstClr val="white"/>
              </a:solidFill>
            </a:endParaRPr>
          </a:p>
        </p:txBody>
      </p:sp>
    </p:spTree>
    <p:extLst>
      <p:ext uri="{BB962C8B-B14F-4D97-AF65-F5344CB8AC3E}">
        <p14:creationId xmlns:p14="http://schemas.microsoft.com/office/powerpoint/2010/main" val="1416249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Tree>
  </p:cSld>
  <p:clrMapOvr>
    <a:masterClrMapping/>
  </p:clrMapOvr>
  <p:transition>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GB"/>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Tree>
  </p:cSld>
  <p:clrMapOvr>
    <a:masterClrMapping/>
  </p:clrMapOvr>
  <p:transition>
    <p:pull dir="rd"/>
  </p:transition>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Tartalom helye 2"/>
          <p:cNvSpPr>
            <a:spLocks noGrp="1"/>
          </p:cNvSpPr>
          <p:nvPr>
            <p:ph sz="half" idx="1"/>
          </p:nvPr>
        </p:nvSpPr>
        <p:spPr>
          <a:xfrm>
            <a:off x="685800" y="838200"/>
            <a:ext cx="3810000" cy="601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Tartalom helye 3"/>
          <p:cNvSpPr>
            <a:spLocks noGrp="1"/>
          </p:cNvSpPr>
          <p:nvPr>
            <p:ph sz="half" idx="2"/>
          </p:nvPr>
        </p:nvSpPr>
        <p:spPr>
          <a:xfrm>
            <a:off x="4648200" y="838200"/>
            <a:ext cx="3810000" cy="601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Tree>
  </p:cSld>
  <p:clrMapOvr>
    <a:masterClrMapping/>
  </p:clrMapOvr>
  <p:transition>
    <p:pull dir="rd"/>
  </p:transition>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en-GB"/>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Tree>
  </p:cSld>
  <p:clrMapOvr>
    <a:masterClrMapping/>
  </p:clrMapOvr>
  <p:transition>
    <p:pull dir="rd"/>
  </p:transition>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Tree>
  </p:cSld>
  <p:clrMapOvr>
    <a:masterClrMapping/>
  </p:clrMapOvr>
  <p:transition>
    <p:pull dir="rd"/>
  </p:transition>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Tree>
  </p:cSld>
  <p:clrMapOvr>
    <a:masterClrMapping/>
  </p:clrMapOvr>
  <p:transition>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GB"/>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cSld>
  <p:clrMapOvr>
    <a:masterClrMapping/>
  </p:clrMapOvr>
  <p:transition>
    <p:pull dir="rd"/>
  </p:transition>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GB"/>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u-HU" noProof="0" smtClean="0"/>
              <a:t>Kép beszúrásához kattintson az ikonra</a:t>
            </a:r>
            <a:endParaRPr lang="en-GB"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cSld>
  <p:clrMapOvr>
    <a:masterClrMapping/>
  </p:clrMapOvr>
  <p:transition>
    <p:pull dir="rd"/>
  </p:transition>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457200"/>
          </a:xfrm>
          <a:prstGeom prst="rect">
            <a:avLst/>
          </a:prstGeom>
          <a:solidFill>
            <a:schemeClr val="tx1">
              <a:lumMod val="95000"/>
            </a:schemeClr>
          </a:solidFill>
          <a:ln w="9525">
            <a:solidFill>
              <a:srgbClr val="C00000"/>
            </a:solid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endParaRPr lang="hu-HU" dirty="0" smtClean="0"/>
          </a:p>
        </p:txBody>
      </p:sp>
      <p:sp>
        <p:nvSpPr>
          <p:cNvPr id="1027" name="Rectangle 3"/>
          <p:cNvSpPr>
            <a:spLocks noGrp="1" noChangeArrowheads="1"/>
          </p:cNvSpPr>
          <p:nvPr>
            <p:ph type="body" idx="1"/>
          </p:nvPr>
        </p:nvSpPr>
        <p:spPr bwMode="auto">
          <a:xfrm>
            <a:off x="685800" y="838200"/>
            <a:ext cx="7772400" cy="5615136"/>
          </a:xfrm>
          <a:prstGeom prst="rect">
            <a:avLst/>
          </a:prstGeom>
          <a:solidFill>
            <a:schemeClr val="tx1">
              <a:lumMod val="95000"/>
              <a:alpha val="20000"/>
            </a:schemeClr>
          </a:solidFill>
          <a:ln w="9525">
            <a:solidFill>
              <a:srgbClr val="000032"/>
            </a:solidFill>
            <a:miter lim="800000"/>
            <a:headEnd/>
            <a:tailEnd/>
          </a:ln>
        </p:spPr>
        <p:txBody>
          <a:bodyPr vert="horz" wrap="square" lIns="91440" tIns="45720" rIns="91440" bIns="45720" numCol="1" anchor="t" anchorCtr="0" compatLnSpc="1">
            <a:prstTxWarp prst="textNoShape">
              <a:avLst/>
            </a:prstTxWarp>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83" r:id="rId12"/>
  </p:sldLayoutIdLst>
  <p:transition>
    <p:pull dir="rd"/>
  </p:transition>
  <p:timing>
    <p:tnLst>
      <p:par>
        <p:cTn id="1" dur="indefinite" restart="never" nodeType="tmRoot"/>
      </p:par>
    </p:tnLst>
  </p:timing>
  <p:hf sldNum="0" hdr="0" ftr="0"/>
  <p:txStyles>
    <p:titleStyle>
      <a:lvl1pPr algn="ctr" rtl="0" eaLnBrk="1" fontAlgn="base" hangingPunct="1">
        <a:spcBef>
          <a:spcPct val="0"/>
        </a:spcBef>
        <a:spcAft>
          <a:spcPct val="0"/>
        </a:spcAft>
        <a:defRPr sz="2800">
          <a:solidFill>
            <a:srgbClr val="540000"/>
          </a:solidFill>
          <a:effectLst/>
          <a:latin typeface="+mj-lt"/>
          <a:ea typeface="+mj-ea"/>
          <a:cs typeface="+mj-cs"/>
        </a:defRPr>
      </a:lvl1pPr>
      <a:lvl2pPr algn="ctr" rtl="0" eaLnBrk="1" fontAlgn="base" hangingPunct="1">
        <a:spcBef>
          <a:spcPct val="0"/>
        </a:spcBef>
        <a:spcAft>
          <a:spcPct val="0"/>
        </a:spcAft>
        <a:defRPr sz="2800">
          <a:solidFill>
            <a:srgbClr val="1F194D"/>
          </a:solidFill>
          <a:effectLst>
            <a:outerShdw blurRad="38100" dist="38100" dir="2700000" algn="tl">
              <a:srgbClr val="000000"/>
            </a:outerShdw>
          </a:effectLst>
          <a:latin typeface="Arial" charset="0"/>
          <a:cs typeface="Arial" charset="0"/>
        </a:defRPr>
      </a:lvl2pPr>
      <a:lvl3pPr algn="ctr" rtl="0" eaLnBrk="1" fontAlgn="base" hangingPunct="1">
        <a:spcBef>
          <a:spcPct val="0"/>
        </a:spcBef>
        <a:spcAft>
          <a:spcPct val="0"/>
        </a:spcAft>
        <a:defRPr sz="2800">
          <a:solidFill>
            <a:srgbClr val="1F194D"/>
          </a:solidFill>
          <a:effectLst>
            <a:outerShdw blurRad="38100" dist="38100" dir="2700000" algn="tl">
              <a:srgbClr val="000000"/>
            </a:outerShdw>
          </a:effectLst>
          <a:latin typeface="Arial" charset="0"/>
          <a:cs typeface="Arial" charset="0"/>
        </a:defRPr>
      </a:lvl3pPr>
      <a:lvl4pPr algn="ctr" rtl="0" eaLnBrk="1" fontAlgn="base" hangingPunct="1">
        <a:spcBef>
          <a:spcPct val="0"/>
        </a:spcBef>
        <a:spcAft>
          <a:spcPct val="0"/>
        </a:spcAft>
        <a:defRPr sz="2800">
          <a:solidFill>
            <a:srgbClr val="1F194D"/>
          </a:solidFill>
          <a:effectLst>
            <a:outerShdw blurRad="38100" dist="38100" dir="2700000" algn="tl">
              <a:srgbClr val="000000"/>
            </a:outerShdw>
          </a:effectLst>
          <a:latin typeface="Arial" charset="0"/>
          <a:cs typeface="Arial" charset="0"/>
        </a:defRPr>
      </a:lvl4pPr>
      <a:lvl5pPr algn="ctr" rtl="0" eaLnBrk="1" fontAlgn="base" hangingPunct="1">
        <a:spcBef>
          <a:spcPct val="0"/>
        </a:spcBef>
        <a:spcAft>
          <a:spcPct val="0"/>
        </a:spcAft>
        <a:defRPr sz="2800">
          <a:solidFill>
            <a:srgbClr val="1F194D"/>
          </a:solidFill>
          <a:effectLst>
            <a:outerShdw blurRad="38100" dist="38100" dir="2700000" algn="tl">
              <a:srgbClr val="000000"/>
            </a:outerShdw>
          </a:effectLst>
          <a:latin typeface="Arial" charset="0"/>
          <a:cs typeface="Arial" charset="0"/>
        </a:defRPr>
      </a:lvl5pPr>
      <a:lvl6pPr marL="457200" algn="ctr" rtl="0" eaLnBrk="1" fontAlgn="base" hangingPunct="1">
        <a:spcBef>
          <a:spcPct val="0"/>
        </a:spcBef>
        <a:spcAft>
          <a:spcPct val="0"/>
        </a:spcAft>
        <a:defRPr sz="2800">
          <a:solidFill>
            <a:schemeClr val="tx2"/>
          </a:solidFill>
          <a:latin typeface="Arial" charset="0"/>
          <a:cs typeface="Arial" charset="0"/>
        </a:defRPr>
      </a:lvl6pPr>
      <a:lvl7pPr marL="914400" algn="ctr" rtl="0" eaLnBrk="1" fontAlgn="base" hangingPunct="1">
        <a:spcBef>
          <a:spcPct val="0"/>
        </a:spcBef>
        <a:spcAft>
          <a:spcPct val="0"/>
        </a:spcAft>
        <a:defRPr sz="2800">
          <a:solidFill>
            <a:schemeClr val="tx2"/>
          </a:solidFill>
          <a:latin typeface="Arial" charset="0"/>
          <a:cs typeface="Arial" charset="0"/>
        </a:defRPr>
      </a:lvl7pPr>
      <a:lvl8pPr marL="1371600" algn="ctr" rtl="0" eaLnBrk="1" fontAlgn="base" hangingPunct="1">
        <a:spcBef>
          <a:spcPct val="0"/>
        </a:spcBef>
        <a:spcAft>
          <a:spcPct val="0"/>
        </a:spcAft>
        <a:defRPr sz="2800">
          <a:solidFill>
            <a:schemeClr val="tx2"/>
          </a:solidFill>
          <a:latin typeface="Arial" charset="0"/>
          <a:cs typeface="Arial" charset="0"/>
        </a:defRPr>
      </a:lvl8pPr>
      <a:lvl9pPr marL="1828800" algn="ctr" rtl="0" eaLnBrk="1" fontAlgn="base" hangingPunct="1">
        <a:spcBef>
          <a:spcPct val="0"/>
        </a:spcBef>
        <a:spcAft>
          <a:spcPct val="0"/>
        </a:spcAft>
        <a:defRPr sz="2800">
          <a:solidFill>
            <a:schemeClr val="tx2"/>
          </a:solidFill>
          <a:latin typeface="Arial" charset="0"/>
          <a:cs typeface="Arial" charset="0"/>
        </a:defRPr>
      </a:lvl9pPr>
    </p:titleStyle>
    <p:bodyStyle>
      <a:lvl1pPr marL="0" indent="0" algn="l" rtl="0" eaLnBrk="1" fontAlgn="base" hangingPunct="1">
        <a:spcBef>
          <a:spcPct val="20000"/>
        </a:spcBef>
        <a:spcAft>
          <a:spcPct val="0"/>
        </a:spcAft>
        <a:buNone/>
        <a:defRPr sz="2400">
          <a:solidFill>
            <a:schemeClr val="bg2"/>
          </a:solidFill>
          <a:latin typeface="+mn-lt"/>
          <a:ea typeface="+mn-ea"/>
          <a:cs typeface="+mn-cs"/>
        </a:defRPr>
      </a:lvl1pPr>
      <a:lvl2pPr marL="457200" indent="0" algn="l" rtl="0" eaLnBrk="1" fontAlgn="base" hangingPunct="1">
        <a:spcBef>
          <a:spcPct val="20000"/>
        </a:spcBef>
        <a:spcAft>
          <a:spcPct val="0"/>
        </a:spcAft>
        <a:buNone/>
        <a:defRPr sz="2000">
          <a:solidFill>
            <a:schemeClr val="bg2"/>
          </a:solidFill>
          <a:latin typeface="+mn-lt"/>
          <a:cs typeface="+mn-cs"/>
        </a:defRPr>
      </a:lvl2pPr>
      <a:lvl3pPr marL="914400" indent="0" algn="l" rtl="0" eaLnBrk="1" fontAlgn="base" hangingPunct="1">
        <a:spcBef>
          <a:spcPct val="20000"/>
        </a:spcBef>
        <a:spcAft>
          <a:spcPct val="0"/>
        </a:spcAft>
        <a:buNone/>
        <a:defRPr sz="1800">
          <a:solidFill>
            <a:schemeClr val="bg2"/>
          </a:solidFill>
          <a:latin typeface="+mn-lt"/>
          <a:cs typeface="+mn-cs"/>
        </a:defRPr>
      </a:lvl3pPr>
      <a:lvl4pPr marL="1371600" indent="0" algn="l" rtl="0" eaLnBrk="1" fontAlgn="base" hangingPunct="1">
        <a:spcBef>
          <a:spcPct val="20000"/>
        </a:spcBef>
        <a:spcAft>
          <a:spcPct val="0"/>
        </a:spcAft>
        <a:buNone/>
        <a:defRPr sz="1600">
          <a:solidFill>
            <a:schemeClr val="bg2"/>
          </a:solidFill>
          <a:latin typeface="+mn-lt"/>
          <a:cs typeface="+mn-cs"/>
        </a:defRPr>
      </a:lvl4pPr>
      <a:lvl5pPr marL="1828800" indent="0" algn="l" rtl="0" eaLnBrk="1" fontAlgn="base" hangingPunct="1">
        <a:spcBef>
          <a:spcPct val="20000"/>
        </a:spcBef>
        <a:spcAft>
          <a:spcPct val="0"/>
        </a:spcAft>
        <a:buNone/>
        <a:defRPr sz="1600">
          <a:solidFill>
            <a:schemeClr val="bg2"/>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91000"/>
          </a:schemeClr>
        </a:solidFill>
        <a:effectLst/>
      </p:bgPr>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57200" y="274638"/>
            <a:ext cx="8229600" cy="274042"/>
          </a:xfrm>
          <a:prstGeom prst="rect">
            <a:avLst/>
          </a:prstGeom>
          <a:solidFill>
            <a:schemeClr val="bg1">
              <a:lumMod val="95000"/>
            </a:schemeClr>
          </a:solidFill>
          <a:ln w="15875">
            <a:solidFill>
              <a:srgbClr val="C00000"/>
            </a:solidFill>
            <a:miter lim="800000"/>
            <a:headEnd/>
            <a:tailEnd/>
          </a:ln>
        </p:spPr>
        <p:txBody>
          <a:bodyPr vert="horz" wrap="square" lIns="91440" tIns="45720" rIns="91440" bIns="45720" numCol="1" anchor="ctr" anchorCtr="0" compatLnSpc="1">
            <a:prstTxWarp prst="textNoShape">
              <a:avLst/>
            </a:prstTxWarp>
          </a:bodyPr>
          <a:lstStyle/>
          <a:p>
            <a:pPr lvl="0"/>
            <a:r>
              <a:rPr lang="hu-HU" dirty="0" smtClean="0"/>
              <a:t>MINTACÍM SZERKESZTÉSE</a:t>
            </a:r>
            <a:endParaRPr lang="en-GB" dirty="0" smtClean="0"/>
          </a:p>
        </p:txBody>
      </p:sp>
      <p:sp>
        <p:nvSpPr>
          <p:cNvPr id="1027" name="Szöveg helye 2"/>
          <p:cNvSpPr>
            <a:spLocks noGrp="1"/>
          </p:cNvSpPr>
          <p:nvPr>
            <p:ph type="body" idx="1"/>
          </p:nvPr>
        </p:nvSpPr>
        <p:spPr bwMode="auto">
          <a:xfrm>
            <a:off x="457200" y="620688"/>
            <a:ext cx="8229600" cy="5904656"/>
          </a:xfrm>
          <a:prstGeom prst="rect">
            <a:avLst/>
          </a:prstGeom>
          <a:solidFill>
            <a:schemeClr val="bg1">
              <a:lumMod val="95000"/>
              <a:alpha val="42000"/>
            </a:schemeClr>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en-GB" dirty="0" smtClean="0"/>
          </a:p>
        </p:txBody>
      </p:sp>
    </p:spTree>
    <p:extLst>
      <p:ext uri="{BB962C8B-B14F-4D97-AF65-F5344CB8AC3E}">
        <p14:creationId xmlns:p14="http://schemas.microsoft.com/office/powerpoint/2010/main" val="235415969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sldNum="0" hdr="0" ftr="0"/>
  <p:txStyles>
    <p:titleStyle>
      <a:lvl1pPr algn="ctr" rtl="0" eaLnBrk="0" fontAlgn="base" hangingPunct="0">
        <a:spcBef>
          <a:spcPct val="0"/>
        </a:spcBef>
        <a:spcAft>
          <a:spcPct val="0"/>
        </a:spcAft>
        <a:defRPr sz="2400" kern="1200">
          <a:solidFill>
            <a:srgbClr val="701E0E"/>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None/>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None/>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None/>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None/>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91000"/>
          </a:schemeClr>
        </a:solidFill>
        <a:effectLst/>
      </p:bgPr>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57200" y="274638"/>
            <a:ext cx="8229600" cy="582594"/>
          </a:xfrm>
          <a:prstGeom prst="rect">
            <a:avLst/>
          </a:prstGeom>
          <a:solidFill>
            <a:schemeClr val="bg1">
              <a:lumMod val="95000"/>
            </a:schemeClr>
          </a:solidFill>
          <a:ln w="15875">
            <a:solidFill>
              <a:srgbClr val="C00000"/>
            </a:solid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endParaRPr lang="en-GB" smtClean="0"/>
          </a:p>
        </p:txBody>
      </p:sp>
      <p:sp>
        <p:nvSpPr>
          <p:cNvPr id="1027" name="Szöveg helye 2"/>
          <p:cNvSpPr>
            <a:spLocks noGrp="1"/>
          </p:cNvSpPr>
          <p:nvPr>
            <p:ph type="body" idx="1"/>
          </p:nvPr>
        </p:nvSpPr>
        <p:spPr bwMode="auto">
          <a:xfrm>
            <a:off x="457200" y="928670"/>
            <a:ext cx="8229600" cy="5197493"/>
          </a:xfrm>
          <a:prstGeom prst="rect">
            <a:avLst/>
          </a:prstGeom>
          <a:solidFill>
            <a:schemeClr val="bg1">
              <a:lumMod val="95000"/>
              <a:alpha val="42000"/>
            </a:schemeClr>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smtClean="0"/>
          </a:p>
        </p:txBody>
      </p:sp>
      <p:sp>
        <p:nvSpPr>
          <p:cNvPr id="4" name="Dátum helye 3"/>
          <p:cNvSpPr>
            <a:spLocks noGrp="1"/>
          </p:cNvSpPr>
          <p:nvPr>
            <p:ph type="dt" sz="half" idx="2"/>
          </p:nvPr>
        </p:nvSpPr>
        <p:spPr>
          <a:xfrm>
            <a:off x="0" y="6637312"/>
            <a:ext cx="2133600" cy="188640"/>
          </a:xfrm>
          <a:prstGeom prst="rect">
            <a:avLst/>
          </a:prstGeom>
          <a:solidFill>
            <a:schemeClr val="tx2">
              <a:lumMod val="50000"/>
            </a:schemeClr>
          </a:solidFill>
          <a:ln>
            <a:solidFill>
              <a:srgbClr val="C00000"/>
            </a:solidFill>
          </a:ln>
        </p:spPr>
        <p:txBody>
          <a:bodyPr vert="horz" lIns="91440" tIns="45720" rIns="91440" bIns="45720" rtlCol="0" anchor="ctr"/>
          <a:lstStyle>
            <a:lvl1pPr algn="l" fontAlgn="auto">
              <a:spcBef>
                <a:spcPts val="0"/>
              </a:spcBef>
              <a:spcAft>
                <a:spcPts val="0"/>
              </a:spcAft>
              <a:defRPr sz="1200">
                <a:solidFill>
                  <a:schemeClr val="bg1"/>
                </a:solidFill>
                <a:latin typeface="+mn-lt"/>
                <a:cs typeface="+mn-cs"/>
              </a:defRPr>
            </a:lvl1pPr>
          </a:lstStyle>
          <a:p>
            <a:pPr>
              <a:defRPr/>
            </a:pPr>
            <a:r>
              <a:rPr lang="hu-HU" b="0" smtClean="0">
                <a:solidFill>
                  <a:prstClr val="white"/>
                </a:solidFill>
              </a:rPr>
              <a:t>Presentation by Boldizsár Nagy</a:t>
            </a:r>
            <a:endParaRPr lang="en-GB" b="0">
              <a:solidFill>
                <a:prstClr val="white"/>
              </a:solidFill>
            </a:endParaRPr>
          </a:p>
        </p:txBody>
      </p:sp>
    </p:spTree>
    <p:extLst>
      <p:ext uri="{BB962C8B-B14F-4D97-AF65-F5344CB8AC3E}">
        <p14:creationId xmlns:p14="http://schemas.microsoft.com/office/powerpoint/2010/main" val="34030892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sldNum="0" hdr="0" ftr="0"/>
  <p:txStyles>
    <p:titleStyle>
      <a:lvl1pPr algn="ctr" rtl="0" eaLnBrk="0" fontAlgn="base" hangingPunct="0">
        <a:spcBef>
          <a:spcPct val="0"/>
        </a:spcBef>
        <a:spcAft>
          <a:spcPct val="0"/>
        </a:spcAft>
        <a:defRPr sz="4400" kern="1200">
          <a:solidFill>
            <a:srgbClr val="701E0E"/>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l" rtl="0" eaLnBrk="0" fontAlgn="base" hangingPunct="0">
        <a:spcBef>
          <a:spcPct val="20000"/>
        </a:spcBef>
        <a:spcAft>
          <a:spcPct val="0"/>
        </a:spcAft>
        <a:buFont typeface="Arial" pitchFamily="34" charset="0"/>
        <a:buNone/>
        <a:defRPr sz="2400"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24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24.hu/kozelet/2015/09/28/torvenytelen-orban-kerites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reuters.com/article/us-europe-migrants-hungary-libya-idUSKCN11U0GZ"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un.newyork.gov.hu/accessibility/download/5/02/21000/Statement_of_Viktor_Orb%C3%A1n_High-Level_Meeting_on_Migration.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miniszterelnok.hu/prime-minister-viktor-orbans-speech-at-the-hungarian-chamber-of-commerce-and-industrys-ceremony-to-mark-the-start-of-the-2017-business-yea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fra.europa.eu/en/publication/2017/february-monthly-migration-focus-tortur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www.migszol.com/border-violence/testimony-3-the-helicopte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ksh.hu/docs/hun/xstadat/xstadat_eves/i_wnvn003.html"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www.bmbah.hu/index.php?option=com_k2&amp;view=item&amp;layout=item&amp;id=492&amp;Itemid=1259&amp;lang=en"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www.bmbah.hu/index.php?option=com_k2&amp;view=item&amp;layout=item&amp;id=492&amp;Itemid=1259&amp;lang=en"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idx="4294967295"/>
          </p:nvPr>
        </p:nvSpPr>
        <p:spPr>
          <a:xfrm>
            <a:off x="566738" y="431800"/>
            <a:ext cx="7858125" cy="3141216"/>
          </a:xfrm>
          <a:solidFill>
            <a:srgbClr val="F4F4F4">
              <a:alpha val="52156"/>
            </a:srgbClr>
          </a:solidFill>
        </p:spPr>
        <p:txBody>
          <a:bodyPr/>
          <a:lstStyle/>
          <a:p>
            <a:pPr>
              <a:lnSpc>
                <a:spcPct val="150000"/>
              </a:lnSpc>
            </a:pPr>
            <a:r>
              <a:rPr lang="en-GB" noProof="0" dirty="0" smtClean="0"/>
              <a:t/>
            </a:r>
            <a:br>
              <a:rPr lang="en-GB" noProof="0" dirty="0" smtClean="0"/>
            </a:br>
            <a:r>
              <a:rPr lang="en-GB" sz="3600" noProof="0" dirty="0" smtClean="0">
                <a:effectLst>
                  <a:outerShdw blurRad="38100" dist="38100" dir="2700000" algn="tl">
                    <a:srgbClr val="000000">
                      <a:alpha val="43137"/>
                    </a:srgbClr>
                  </a:outerShdw>
                </a:effectLst>
              </a:rPr>
              <a:t>ROLLING BACK THE RULE OF LAW</a:t>
            </a:r>
            <a:br>
              <a:rPr lang="en-GB" sz="3600" noProof="0" dirty="0" smtClean="0">
                <a:effectLst>
                  <a:outerShdw blurRad="38100" dist="38100" dir="2700000" algn="tl">
                    <a:srgbClr val="000000">
                      <a:alpha val="43137"/>
                    </a:srgbClr>
                  </a:outerShdw>
                </a:effectLst>
              </a:rPr>
            </a:br>
            <a:r>
              <a:rPr lang="en-GB" sz="3600" dirty="0" smtClean="0">
                <a:effectLst>
                  <a:outerShdw blurRad="38100" dist="38100" dir="2700000" algn="tl">
                    <a:srgbClr val="000000">
                      <a:alpha val="43137"/>
                    </a:srgbClr>
                  </a:outerShdw>
                </a:effectLst>
              </a:rPr>
              <a:t>-</a:t>
            </a:r>
            <a:r>
              <a:rPr lang="en-GB" sz="3600" noProof="0" dirty="0" smtClean="0">
                <a:effectLst>
                  <a:outerShdw blurRad="38100" dist="38100" dir="2700000" algn="tl">
                    <a:srgbClr val="000000">
                      <a:alpha val="43137"/>
                    </a:srgbClr>
                  </a:outerShdw>
                </a:effectLst>
              </a:rPr>
              <a:t/>
            </a:r>
            <a:br>
              <a:rPr lang="en-GB" sz="3600" noProof="0" dirty="0" smtClean="0">
                <a:effectLst>
                  <a:outerShdw blurRad="38100" dist="38100" dir="2700000" algn="tl">
                    <a:srgbClr val="000000">
                      <a:alpha val="43137"/>
                    </a:srgbClr>
                  </a:outerShdw>
                </a:effectLst>
              </a:rPr>
            </a:br>
            <a:r>
              <a:rPr lang="en-GB" sz="3600" dirty="0" smtClean="0">
                <a:effectLst>
                  <a:outerShdw blurRad="38100" dist="38100" dir="2700000" algn="tl">
                    <a:srgbClr val="000000">
                      <a:alpha val="43137"/>
                    </a:srgbClr>
                  </a:outerShdw>
                </a:effectLst>
              </a:rPr>
              <a:t>HUNGARIAN BORDER POLICY AND PRACTICE</a:t>
            </a:r>
            <a:br>
              <a:rPr lang="en-GB" sz="3600" dirty="0" smtClean="0">
                <a:effectLst>
                  <a:outerShdw blurRad="38100" dist="38100" dir="2700000" algn="tl">
                    <a:srgbClr val="000000">
                      <a:alpha val="43137"/>
                    </a:srgbClr>
                  </a:outerShdw>
                </a:effectLst>
              </a:rPr>
            </a:br>
            <a:endParaRPr lang="en-GB" altLang="fr-FR" sz="3600" noProof="0" dirty="0" smtClean="0">
              <a:solidFill>
                <a:srgbClr val="701E0E"/>
              </a:solidFill>
              <a:effectLst>
                <a:outerShdw blurRad="38100" dist="38100" dir="2700000" algn="tl">
                  <a:srgbClr val="000000">
                    <a:alpha val="43137"/>
                  </a:srgbClr>
                </a:outerShdw>
              </a:effectLst>
              <a:latin typeface="Calibri" panose="020F0502020204030204" pitchFamily="34" charset="0"/>
            </a:endParaRPr>
          </a:p>
        </p:txBody>
      </p:sp>
      <p:sp>
        <p:nvSpPr>
          <p:cNvPr id="4099" name="Rectangle 2"/>
          <p:cNvSpPr>
            <a:spLocks noGrp="1" noChangeArrowheads="1"/>
          </p:cNvSpPr>
          <p:nvPr>
            <p:ph type="subTitle" idx="4294967295"/>
          </p:nvPr>
        </p:nvSpPr>
        <p:spPr>
          <a:xfrm>
            <a:off x="1187624" y="3861049"/>
            <a:ext cx="6516514" cy="2664296"/>
          </a:xfrm>
          <a:solidFill>
            <a:srgbClr val="E6E6E6">
              <a:alpha val="72156"/>
            </a:srgbClr>
          </a:solidFill>
          <a:ln cap="flat">
            <a:solidFill>
              <a:srgbClr val="333333"/>
            </a:solidFill>
            <a:miter lim="800000"/>
            <a:headEnd/>
            <a:tailEnd/>
          </a:ln>
        </p:spPr>
        <p:txBody>
          <a:bodyPr lIns="90000" tIns="45000" rIns="90000" bIns="45000"/>
          <a:lstStyle/>
          <a:p>
            <a:pPr marL="0" indent="0" algn="ctr" eaLnBrk="1" hangingPunct="1">
              <a:lnSpc>
                <a:spcPct val="100000"/>
              </a:lnSpc>
              <a:spcAft>
                <a:spcPct val="0"/>
              </a:spcAft>
              <a:tabLst>
                <a:tab pos="723900" algn="l"/>
                <a:tab pos="1447800" algn="l"/>
                <a:tab pos="2171700" algn="l"/>
                <a:tab pos="2895600" algn="l"/>
                <a:tab pos="3619500" algn="l"/>
                <a:tab pos="4343400" algn="l"/>
                <a:tab pos="5067300" algn="l"/>
              </a:tabLst>
            </a:pPr>
            <a:r>
              <a:rPr lang="en-GB" altLang="fr-FR" noProof="0" dirty="0" smtClean="0">
                <a:solidFill>
                  <a:srgbClr val="540000"/>
                </a:solidFill>
              </a:rPr>
              <a:t>Presentation by </a:t>
            </a:r>
          </a:p>
          <a:p>
            <a:pPr marL="0" indent="0" algn="ctr" eaLnBrk="1" hangingPunct="1">
              <a:lnSpc>
                <a:spcPct val="100000"/>
              </a:lnSpc>
              <a:spcAft>
                <a:spcPct val="0"/>
              </a:spcAft>
              <a:tabLst>
                <a:tab pos="723900" algn="l"/>
                <a:tab pos="1447800" algn="l"/>
                <a:tab pos="2171700" algn="l"/>
                <a:tab pos="2895600" algn="l"/>
                <a:tab pos="3619500" algn="l"/>
                <a:tab pos="4343400" algn="l"/>
                <a:tab pos="5067300" algn="l"/>
              </a:tabLst>
            </a:pPr>
            <a:r>
              <a:rPr lang="en-GB" altLang="fr-FR" noProof="0" dirty="0" smtClean="0">
                <a:solidFill>
                  <a:srgbClr val="540000"/>
                </a:solidFill>
              </a:rPr>
              <a:t>Boldizsár Nagy at the </a:t>
            </a:r>
            <a:br>
              <a:rPr lang="en-GB" altLang="fr-FR" noProof="0" dirty="0" smtClean="0">
                <a:solidFill>
                  <a:srgbClr val="540000"/>
                </a:solidFill>
              </a:rPr>
            </a:br>
            <a:r>
              <a:rPr lang="en-GB" altLang="fr-FR" noProof="0" dirty="0" smtClean="0">
                <a:solidFill>
                  <a:srgbClr val="540000"/>
                </a:solidFill>
              </a:rPr>
              <a:t>international conference:</a:t>
            </a:r>
          </a:p>
          <a:p>
            <a:pPr marL="0" indent="0" algn="ctr" eaLnBrk="1" hangingPunct="1">
              <a:lnSpc>
                <a:spcPct val="100000"/>
              </a:lnSpc>
              <a:spcAft>
                <a:spcPct val="0"/>
              </a:spcAft>
              <a:tabLst>
                <a:tab pos="723900" algn="l"/>
                <a:tab pos="1447800" algn="l"/>
                <a:tab pos="2171700" algn="l"/>
                <a:tab pos="2895600" algn="l"/>
                <a:tab pos="3619500" algn="l"/>
                <a:tab pos="4343400" algn="l"/>
                <a:tab pos="5067300" algn="l"/>
              </a:tabLst>
            </a:pPr>
            <a:r>
              <a:rPr lang="en-GB" altLang="fr-FR" b="1" i="1" dirty="0" smtClean="0">
                <a:solidFill>
                  <a:srgbClr val="540000"/>
                </a:solidFill>
              </a:rPr>
              <a:t>Borderline decisions</a:t>
            </a:r>
          </a:p>
          <a:p>
            <a:pPr marL="0" indent="0" algn="ctr" eaLnBrk="1" hangingPunct="1">
              <a:lnSpc>
                <a:spcPct val="100000"/>
              </a:lnSpc>
              <a:spcAft>
                <a:spcPct val="0"/>
              </a:spcAft>
              <a:tabLst>
                <a:tab pos="723900" algn="l"/>
                <a:tab pos="1447800" algn="l"/>
                <a:tab pos="2171700" algn="l"/>
                <a:tab pos="2895600" algn="l"/>
                <a:tab pos="3619500" algn="l"/>
                <a:tab pos="4343400" algn="l"/>
                <a:tab pos="5067300" algn="l"/>
              </a:tabLst>
            </a:pPr>
            <a:r>
              <a:rPr lang="en-GB" altLang="fr-FR" noProof="0" dirty="0" smtClean="0">
                <a:solidFill>
                  <a:srgbClr val="540000"/>
                </a:solidFill>
              </a:rPr>
              <a:t>University of Lucerne,</a:t>
            </a:r>
          </a:p>
          <a:p>
            <a:pPr marL="0" indent="0" algn="ctr" eaLnBrk="1" hangingPunct="1">
              <a:lnSpc>
                <a:spcPct val="100000"/>
              </a:lnSpc>
              <a:spcAft>
                <a:spcPct val="0"/>
              </a:spcAft>
              <a:tabLst>
                <a:tab pos="723900" algn="l"/>
                <a:tab pos="1447800" algn="l"/>
                <a:tab pos="2171700" algn="l"/>
                <a:tab pos="2895600" algn="l"/>
                <a:tab pos="3619500" algn="l"/>
                <a:tab pos="4343400" algn="l"/>
                <a:tab pos="5067300" algn="l"/>
              </a:tabLst>
            </a:pPr>
            <a:r>
              <a:rPr lang="en-GB" altLang="fr-FR" dirty="0" smtClean="0">
                <a:solidFill>
                  <a:srgbClr val="540000"/>
                </a:solidFill>
              </a:rPr>
              <a:t>9 March 2017</a:t>
            </a:r>
            <a:endParaRPr lang="en-GB" altLang="fr-FR" noProof="0" dirty="0" smtClean="0">
              <a:solidFill>
                <a:srgbClr val="540000"/>
              </a:solidFill>
            </a:endParaRPr>
          </a:p>
        </p:txBody>
      </p:sp>
    </p:spTree>
    <p:extLst>
      <p:ext uri="{BB962C8B-B14F-4D97-AF65-F5344CB8AC3E}">
        <p14:creationId xmlns:p14="http://schemas.microsoft.com/office/powerpoint/2010/main" val="24647003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96752"/>
          </a:xfrm>
        </p:spPr>
        <p:txBody>
          <a:bodyPr/>
          <a:lstStyle/>
          <a:p>
            <a:pPr algn="ctr"/>
            <a:r>
              <a:rPr lang="en-GB" sz="2800" noProof="0" dirty="0" smtClean="0"/>
              <a:t>Conceptual frame: </a:t>
            </a:r>
            <a:br>
              <a:rPr lang="en-GB" sz="2800" noProof="0" dirty="0" smtClean="0"/>
            </a:br>
            <a:r>
              <a:rPr lang="en-GB" sz="2800" noProof="0" dirty="0" smtClean="0"/>
              <a:t>Securitisation,  Majority identitarian populism, and Crimmigration</a:t>
            </a:r>
            <a:endParaRPr lang="en-GB" sz="2800" noProof="0" dirty="0"/>
          </a:p>
        </p:txBody>
      </p:sp>
      <p:sp>
        <p:nvSpPr>
          <p:cNvPr id="3" name="Content Placeholder 2"/>
          <p:cNvSpPr>
            <a:spLocks noGrp="1"/>
          </p:cNvSpPr>
          <p:nvPr>
            <p:ph idx="1"/>
          </p:nvPr>
        </p:nvSpPr>
        <p:spPr>
          <a:xfrm>
            <a:off x="539552" y="1196752"/>
            <a:ext cx="8229600" cy="5256584"/>
          </a:xfrm>
        </p:spPr>
        <p:txBody>
          <a:bodyPr>
            <a:normAutofit/>
          </a:bodyPr>
          <a:lstStyle/>
          <a:p>
            <a:pPr marL="0" indent="0" algn="ctr"/>
            <a:endParaRPr lang="en-GB" b="1" noProof="0" dirty="0" smtClean="0">
              <a:solidFill>
                <a:srgbClr val="C00000"/>
              </a:solidFill>
            </a:endParaRPr>
          </a:p>
          <a:p>
            <a:pPr marL="0" indent="0" algn="ctr"/>
            <a:r>
              <a:rPr lang="en-GB" sz="3600" b="1" noProof="0" dirty="0" smtClean="0">
                <a:solidFill>
                  <a:srgbClr val="C00000"/>
                </a:solidFill>
              </a:rPr>
              <a:t>Securitization</a:t>
            </a:r>
          </a:p>
          <a:p>
            <a:pPr marL="0" indent="0" algn="ctr"/>
            <a:endParaRPr lang="en-GB" b="1" dirty="0" smtClean="0">
              <a:solidFill>
                <a:srgbClr val="C00000"/>
              </a:solidFill>
            </a:endParaRPr>
          </a:p>
          <a:p>
            <a:pPr marL="400050" lvl="1" indent="0"/>
            <a:r>
              <a:rPr lang="en-GB" sz="2800" dirty="0" smtClean="0"/>
              <a:t>Securitization refers to a set of </a:t>
            </a:r>
            <a:r>
              <a:rPr lang="en-GB" sz="2800" dirty="0" smtClean="0">
                <a:solidFill>
                  <a:srgbClr val="C00000"/>
                </a:solidFill>
              </a:rPr>
              <a:t>speech acts </a:t>
            </a:r>
            <a:r>
              <a:rPr lang="en-GB" sz="2800" dirty="0" smtClean="0"/>
              <a:t>and practices which posit a phenomenon or </a:t>
            </a:r>
            <a:r>
              <a:rPr lang="en-GB" sz="2800" dirty="0" smtClean="0">
                <a:solidFill>
                  <a:srgbClr val="C00000"/>
                </a:solidFill>
              </a:rPr>
              <a:t>process as threatening the well-being of the society </a:t>
            </a:r>
            <a:r>
              <a:rPr lang="en-GB" sz="2800" dirty="0" smtClean="0"/>
              <a:t>and calls for </a:t>
            </a:r>
            <a:r>
              <a:rPr lang="en-GB" sz="2800" dirty="0" smtClean="0">
                <a:solidFill>
                  <a:srgbClr val="C00000"/>
                </a:solidFill>
              </a:rPr>
              <a:t>extraordinary reac</a:t>
            </a:r>
            <a:r>
              <a:rPr lang="en-GB" sz="2800" dirty="0" smtClean="0"/>
              <a:t>tion on behalf of the </a:t>
            </a:r>
            <a:r>
              <a:rPr lang="en-GB" sz="2800" dirty="0" smtClean="0">
                <a:solidFill>
                  <a:srgbClr val="C00000"/>
                </a:solidFill>
              </a:rPr>
              <a:t>securitizing agent</a:t>
            </a:r>
            <a:r>
              <a:rPr lang="en-GB" sz="2800" dirty="0" smtClean="0"/>
              <a:t>, most frequently entailing the demand to set aside the normal functioning of the legal system and its guarantees, as ‘extraordinary challenges require exceptional responses’.</a:t>
            </a:r>
            <a:endParaRPr lang="en-GB" sz="2800" noProof="0" dirty="0" smtClean="0"/>
          </a:p>
        </p:txBody>
      </p:sp>
    </p:spTree>
    <p:extLst>
      <p:ext uri="{BB962C8B-B14F-4D97-AF65-F5344CB8AC3E}">
        <p14:creationId xmlns:p14="http://schemas.microsoft.com/office/powerpoint/2010/main" val="2933974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96752"/>
          </a:xfrm>
        </p:spPr>
        <p:txBody>
          <a:bodyPr/>
          <a:lstStyle/>
          <a:p>
            <a:pPr algn="ctr"/>
            <a:r>
              <a:rPr lang="en-GB" sz="2800" noProof="0" dirty="0" smtClean="0"/>
              <a:t>Conceptual frame: </a:t>
            </a:r>
            <a:br>
              <a:rPr lang="en-GB" sz="2800" noProof="0" dirty="0" smtClean="0"/>
            </a:br>
            <a:r>
              <a:rPr lang="en-GB" sz="2800" noProof="0" dirty="0" smtClean="0"/>
              <a:t>Securitisation,  Majority identitarian populism, and Crimmigration</a:t>
            </a:r>
            <a:endParaRPr lang="en-GB" sz="2800" noProof="0" dirty="0"/>
          </a:p>
        </p:txBody>
      </p:sp>
      <p:sp>
        <p:nvSpPr>
          <p:cNvPr id="3" name="Content Placeholder 2"/>
          <p:cNvSpPr>
            <a:spLocks noGrp="1"/>
          </p:cNvSpPr>
          <p:nvPr>
            <p:ph idx="1"/>
          </p:nvPr>
        </p:nvSpPr>
        <p:spPr>
          <a:xfrm>
            <a:off x="539552" y="1196752"/>
            <a:ext cx="8229600" cy="4608512"/>
          </a:xfrm>
        </p:spPr>
        <p:txBody>
          <a:bodyPr>
            <a:normAutofit/>
          </a:bodyPr>
          <a:lstStyle/>
          <a:p>
            <a:pPr marL="0" indent="0" algn="ctr"/>
            <a:endParaRPr lang="en-GB" b="1" noProof="0" dirty="0" smtClean="0">
              <a:solidFill>
                <a:srgbClr val="C00000"/>
              </a:solidFill>
            </a:endParaRPr>
          </a:p>
          <a:p>
            <a:pPr marL="0" indent="0" algn="ctr"/>
            <a:r>
              <a:rPr lang="en-GB" b="1" noProof="0" dirty="0" smtClean="0">
                <a:solidFill>
                  <a:srgbClr val="C00000"/>
                </a:solidFill>
              </a:rPr>
              <a:t>Majority identitarian populism</a:t>
            </a:r>
          </a:p>
          <a:p>
            <a:pPr marL="0" indent="0" algn="ctr"/>
            <a:endParaRPr lang="en-GB" b="1" noProof="0" dirty="0" smtClean="0">
              <a:solidFill>
                <a:srgbClr val="C00000"/>
              </a:solidFill>
            </a:endParaRPr>
          </a:p>
          <a:p>
            <a:pPr marL="0" indent="0"/>
            <a:r>
              <a:rPr lang="en-GB" dirty="0" smtClean="0"/>
              <a:t>“Majority identitarian populists claim to speak for what they see as the (current) majority group”. The populist actor distances herself/himself from an elite, which may be presented as conspiring against the people. Politicians may be presented as being complicit „in mass immigration or European integration or both (depending on the nature of the Other)”*</a:t>
            </a:r>
          </a:p>
          <a:p>
            <a:pPr marL="0" indent="0"/>
            <a:endParaRPr lang="en-GB" noProof="0" dirty="0" smtClean="0"/>
          </a:p>
          <a:p>
            <a:pPr marL="0" indent="0"/>
            <a:r>
              <a:rPr lang="en-GB" sz="1100" noProof="0" dirty="0" smtClean="0"/>
              <a:t>* Quotes from: </a:t>
            </a:r>
            <a:r>
              <a:rPr lang="en-GB" sz="1100" dirty="0" smtClean="0"/>
              <a:t>G. Lazaridis &amp; A. M. Konsta, </a:t>
            </a:r>
            <a:r>
              <a:rPr lang="en-GB" sz="1100" i="1" dirty="0" smtClean="0"/>
              <a:t>Identitarian Populism: Securitization of Migration and the Far Right in Times of Economic Crisis in Greece and the UK</a:t>
            </a:r>
            <a:r>
              <a:rPr lang="en-GB" sz="1100" dirty="0" smtClean="0"/>
              <a:t>, </a:t>
            </a:r>
            <a:r>
              <a:rPr lang="en-GB" sz="1100" i="1" dirty="0" smtClean="0"/>
              <a:t>in </a:t>
            </a:r>
            <a:r>
              <a:rPr lang="en-GB" sz="1100" dirty="0" smtClean="0"/>
              <a:t>THE SECURITISATION OF MIGRATION IN THE EU: DEBATES SINCE 9/11 (G. Lazaridis &amp; W. Khursheed eds., 2015)  p. 186</a:t>
            </a:r>
            <a:endParaRPr lang="en-GB" sz="1100" noProof="0" dirty="0" smtClean="0"/>
          </a:p>
        </p:txBody>
      </p:sp>
    </p:spTree>
    <p:extLst>
      <p:ext uri="{BB962C8B-B14F-4D97-AF65-F5344CB8AC3E}">
        <p14:creationId xmlns:p14="http://schemas.microsoft.com/office/powerpoint/2010/main" val="2753158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96752"/>
          </a:xfrm>
        </p:spPr>
        <p:txBody>
          <a:bodyPr/>
          <a:lstStyle/>
          <a:p>
            <a:pPr algn="ctr"/>
            <a:r>
              <a:rPr lang="en-GB" sz="2800" noProof="0" dirty="0" smtClean="0"/>
              <a:t>Conceptual frame: </a:t>
            </a:r>
            <a:br>
              <a:rPr lang="en-GB" sz="2800" noProof="0" dirty="0" smtClean="0"/>
            </a:br>
            <a:r>
              <a:rPr lang="en-GB" sz="2800" noProof="0" dirty="0" smtClean="0"/>
              <a:t>Securitisation,  Majority identitarian populism, and Crimmigration</a:t>
            </a:r>
            <a:endParaRPr lang="en-GB" sz="2800" noProof="0" dirty="0"/>
          </a:p>
        </p:txBody>
      </p:sp>
      <p:sp>
        <p:nvSpPr>
          <p:cNvPr id="3" name="Content Placeholder 2"/>
          <p:cNvSpPr>
            <a:spLocks noGrp="1"/>
          </p:cNvSpPr>
          <p:nvPr>
            <p:ph idx="1"/>
          </p:nvPr>
        </p:nvSpPr>
        <p:spPr>
          <a:xfrm>
            <a:off x="539552" y="1556792"/>
            <a:ext cx="8229600" cy="4464496"/>
          </a:xfrm>
        </p:spPr>
        <p:txBody>
          <a:bodyPr>
            <a:normAutofit/>
          </a:bodyPr>
          <a:lstStyle/>
          <a:p>
            <a:pPr marL="0" indent="0" algn="ctr"/>
            <a:r>
              <a:rPr lang="en-GB" b="1" noProof="0" dirty="0" smtClean="0">
                <a:solidFill>
                  <a:srgbClr val="C00000"/>
                </a:solidFill>
              </a:rPr>
              <a:t>Crimmigration</a:t>
            </a:r>
          </a:p>
          <a:p>
            <a:pPr marL="0" indent="0" algn="ctr"/>
            <a:endParaRPr lang="en-GB" b="1" noProof="0" dirty="0" smtClean="0">
              <a:solidFill>
                <a:srgbClr val="C00000"/>
              </a:solidFill>
            </a:endParaRPr>
          </a:p>
          <a:p>
            <a:pPr marL="0" indent="0"/>
            <a:r>
              <a:rPr lang="en-GB" dirty="0" smtClean="0">
                <a:solidFill>
                  <a:srgbClr val="C00000"/>
                </a:solidFill>
              </a:rPr>
              <a:t>Immigration </a:t>
            </a:r>
            <a:r>
              <a:rPr lang="en-GB" dirty="0" smtClean="0"/>
              <a:t>is </a:t>
            </a:r>
            <a:r>
              <a:rPr lang="en-GB" dirty="0" smtClean="0">
                <a:solidFill>
                  <a:srgbClr val="C00000"/>
                </a:solidFill>
              </a:rPr>
              <a:t>no longer </a:t>
            </a:r>
            <a:r>
              <a:rPr lang="en-GB" dirty="0" smtClean="0"/>
              <a:t>seen as a purely </a:t>
            </a:r>
            <a:r>
              <a:rPr lang="en-GB" dirty="0" smtClean="0">
                <a:solidFill>
                  <a:srgbClr val="C00000"/>
                </a:solidFill>
              </a:rPr>
              <a:t>a civil or administrative law</a:t>
            </a:r>
            <a:r>
              <a:rPr lang="en-GB" dirty="0" smtClean="0"/>
              <a:t> matter. Ever </a:t>
            </a:r>
            <a:r>
              <a:rPr lang="en-GB" dirty="0" smtClean="0">
                <a:solidFill>
                  <a:srgbClr val="C00000"/>
                </a:solidFill>
              </a:rPr>
              <a:t>more criminal law measures are appli</a:t>
            </a:r>
            <a:r>
              <a:rPr lang="en-GB" dirty="0" smtClean="0"/>
              <a:t>ed to migrants solely because they circumvented immigration rules and border controls. These kinds of criminal sanctions </a:t>
            </a:r>
            <a:r>
              <a:rPr lang="en-GB" dirty="0" smtClean="0">
                <a:solidFill>
                  <a:srgbClr val="C00000"/>
                </a:solidFill>
              </a:rPr>
              <a:t>have no element of rehabilitation</a:t>
            </a:r>
            <a:r>
              <a:rPr lang="en-GB" dirty="0" smtClean="0"/>
              <a:t>, of preparing the “criminal” for participation in the society the rules of which she may have violated. Instead criminalization of immigration related acts </a:t>
            </a:r>
            <a:r>
              <a:rPr lang="en-GB" dirty="0" smtClean="0">
                <a:solidFill>
                  <a:srgbClr val="C00000"/>
                </a:solidFill>
              </a:rPr>
              <a:t>solely serves </a:t>
            </a:r>
            <a:r>
              <a:rPr lang="en-GB" dirty="0" smtClean="0"/>
              <a:t>the purpose of </a:t>
            </a:r>
            <a:r>
              <a:rPr lang="en-GB" dirty="0" smtClean="0">
                <a:solidFill>
                  <a:srgbClr val="C00000"/>
                </a:solidFill>
              </a:rPr>
              <a:t>deterrence and retribution</a:t>
            </a:r>
            <a:r>
              <a:rPr lang="en-GB" dirty="0" smtClean="0"/>
              <a:t>.</a:t>
            </a:r>
            <a:endParaRPr lang="en-GB" noProof="0" dirty="0"/>
          </a:p>
        </p:txBody>
      </p:sp>
    </p:spTree>
    <p:extLst>
      <p:ext uri="{BB962C8B-B14F-4D97-AF65-F5344CB8AC3E}">
        <p14:creationId xmlns:p14="http://schemas.microsoft.com/office/powerpoint/2010/main" val="345311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2910" y="1357298"/>
            <a:ext cx="7772400" cy="3439854"/>
          </a:xfrm>
        </p:spPr>
        <p:txBody>
          <a:bodyPr>
            <a:normAutofit/>
          </a:bodyPr>
          <a:lstStyle/>
          <a:p>
            <a:r>
              <a:rPr lang="en-GB" b="0" dirty="0" smtClean="0"/>
              <a:t>NON-ACCESS PRACTICES AND EXCEPTIONAL MEASURES IN A SECURITISING CONTEXT</a:t>
            </a:r>
            <a:endParaRPr lang="en-GB" b="0" dirty="0"/>
          </a:p>
        </p:txBody>
      </p:sp>
    </p:spTree>
    <p:extLst>
      <p:ext uri="{BB962C8B-B14F-4D97-AF65-F5344CB8AC3E}">
        <p14:creationId xmlns:p14="http://schemas.microsoft.com/office/powerpoint/2010/main" val="2902049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88640"/>
            <a:ext cx="7772400" cy="1296144"/>
          </a:xfrm>
        </p:spPr>
        <p:txBody>
          <a:bodyPr/>
          <a:lstStyle/>
          <a:p>
            <a:r>
              <a:rPr lang="en-GB" b="1" dirty="0" smtClean="0">
                <a:effectLst>
                  <a:outerShdw blurRad="38100" dist="38100" dir="2700000" algn="tl">
                    <a:srgbClr val="000000">
                      <a:alpha val="43137"/>
                    </a:srgbClr>
                  </a:outerShdw>
                </a:effectLst>
              </a:rPr>
              <a:t>NON-ACCESS PRACTICES AND EXCEPTIONAL MEASURES IN A SECURITISING CONTEXT - OVERVIEW</a:t>
            </a:r>
            <a:endParaRPr lang="en-GB" dirty="0"/>
          </a:p>
        </p:txBody>
      </p:sp>
      <p:sp>
        <p:nvSpPr>
          <p:cNvPr id="5" name="Content Placeholder 4"/>
          <p:cNvSpPr>
            <a:spLocks noGrp="1"/>
          </p:cNvSpPr>
          <p:nvPr>
            <p:ph idx="1"/>
          </p:nvPr>
        </p:nvSpPr>
        <p:spPr>
          <a:xfrm>
            <a:off x="539552" y="1556792"/>
            <a:ext cx="7772400" cy="5256584"/>
          </a:xfrm>
        </p:spPr>
        <p:txBody>
          <a:bodyPr>
            <a:normAutofit fontScale="92500" lnSpcReduction="20000"/>
          </a:bodyPr>
          <a:lstStyle/>
          <a:p>
            <a:pPr lvl="1"/>
            <a:r>
              <a:rPr lang="en-GB" sz="2400" dirty="0" smtClean="0">
                <a:latin typeface="Calibri" panose="020F0502020204030204" pitchFamily="34" charset="0"/>
                <a:cs typeface="Calibri" panose="020F0502020204030204" pitchFamily="34" charset="0"/>
              </a:rPr>
              <a:t> NON-ACCESS TO THE TERRITORY </a:t>
            </a:r>
          </a:p>
          <a:p>
            <a:pPr marL="1200150" lvl="2" indent="-285750">
              <a:buFont typeface="Wingdings" panose="05000000000000000000" pitchFamily="2" charset="2"/>
              <a:buChar char="§"/>
            </a:pPr>
            <a:r>
              <a:rPr lang="en-GB" sz="2400" dirty="0" smtClean="0">
                <a:latin typeface="Calibri" panose="020F0502020204030204" pitchFamily="34" charset="0"/>
                <a:cs typeface="Calibri" panose="020F0502020204030204" pitchFamily="34" charset="0"/>
              </a:rPr>
              <a:t> Building a fence (two fences)	</a:t>
            </a:r>
          </a:p>
          <a:p>
            <a:pPr marL="1200150" lvl="2" indent="-285750">
              <a:buFont typeface="Wingdings" panose="05000000000000000000" pitchFamily="2" charset="2"/>
              <a:buChar char="§"/>
            </a:pPr>
            <a:r>
              <a:rPr lang="en-GB" sz="2400" dirty="0" smtClean="0">
                <a:latin typeface="Calibri" panose="020F0502020204030204" pitchFamily="34" charset="0"/>
                <a:cs typeface="Calibri" panose="020F0502020204030204" pitchFamily="34" charset="0"/>
              </a:rPr>
              <a:t> The relocation of control beyond Hungary and inside Hungary</a:t>
            </a:r>
          </a:p>
          <a:p>
            <a:pPr marL="1200150" lvl="2" indent="-285750">
              <a:buFont typeface="Wingdings" panose="05000000000000000000" pitchFamily="2" charset="2"/>
              <a:buChar char="§"/>
            </a:pPr>
            <a:r>
              <a:rPr lang="en-GB" sz="2400" dirty="0" smtClean="0">
                <a:latin typeface="Calibri" panose="020F0502020204030204" pitchFamily="34" charset="0"/>
                <a:cs typeface="Calibri" panose="020F0502020204030204" pitchFamily="34" charset="0"/>
              </a:rPr>
              <a:t>Punishment of the irregular crossing</a:t>
            </a:r>
          </a:p>
          <a:p>
            <a:pPr marL="1200150" lvl="2" indent="-285750">
              <a:buFont typeface="Wingdings" panose="05000000000000000000" pitchFamily="2" charset="2"/>
              <a:buChar char="§"/>
            </a:pPr>
            <a:r>
              <a:rPr lang="en-GB" sz="2400" dirty="0" smtClean="0">
                <a:latin typeface="Calibri" panose="020F0502020204030204" pitchFamily="34" charset="0"/>
                <a:cs typeface="Calibri" panose="020F0502020204030204" pitchFamily="34" charset="0"/>
              </a:rPr>
              <a:t>The fiction of not having entered Hungary while in the transit zone</a:t>
            </a:r>
          </a:p>
          <a:p>
            <a:pPr lvl="2"/>
            <a:endParaRPr lang="en-GB" sz="2400" dirty="0" smtClean="0">
              <a:latin typeface="Calibri" panose="020F0502020204030204" pitchFamily="34" charset="0"/>
              <a:cs typeface="Calibri" panose="020F0502020204030204" pitchFamily="34" charset="0"/>
            </a:endParaRPr>
          </a:p>
          <a:p>
            <a:pPr lvl="1"/>
            <a:r>
              <a:rPr lang="en-GB" sz="2400" dirty="0" smtClean="0">
                <a:latin typeface="Calibri" panose="020F0502020204030204" pitchFamily="34" charset="0"/>
                <a:cs typeface="Calibri" panose="020F0502020204030204" pitchFamily="34" charset="0"/>
              </a:rPr>
              <a:t> NON-ACCESS TO THE PROCEDURE</a:t>
            </a:r>
          </a:p>
          <a:p>
            <a:pPr marL="1371600" lvl="2" indent="-457200">
              <a:buFont typeface="Wingdings" panose="05000000000000000000" pitchFamily="2" charset="2"/>
              <a:buChar char="§"/>
            </a:pPr>
            <a:r>
              <a:rPr lang="en-GB" sz="2400" dirty="0" smtClean="0">
                <a:latin typeface="Calibri" panose="020F0502020204030204" pitchFamily="34" charset="0"/>
                <a:cs typeface="Calibri" panose="020F0502020204030204" pitchFamily="34" charset="0"/>
              </a:rPr>
              <a:t>Safe third country and safe country of origin rules</a:t>
            </a:r>
          </a:p>
          <a:p>
            <a:pPr marL="1371600" lvl="2" indent="-457200">
              <a:buFont typeface="Wingdings" panose="05000000000000000000" pitchFamily="2" charset="2"/>
              <a:buChar char="§"/>
            </a:pPr>
            <a:endParaRPr lang="en-GB" sz="24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lvl="1"/>
            <a:r>
              <a:rPr lang="en-GB" sz="2600" dirty="0" smtClean="0">
                <a:latin typeface="Calibri" panose="020F0502020204030204" pitchFamily="34" charset="0"/>
                <a:cs typeface="Calibri" panose="020F0502020204030204" pitchFamily="34" charset="0"/>
              </a:rPr>
              <a:t>EXCEPTIONAL MEASURES</a:t>
            </a:r>
          </a:p>
          <a:p>
            <a:pPr marL="1371600" lvl="2" indent="-457200">
              <a:buFont typeface="Wingdings" panose="05000000000000000000" pitchFamily="2" charset="2"/>
              <a:buChar char="§"/>
            </a:pPr>
            <a:r>
              <a:rPr lang="en-GB" sz="2400" dirty="0" smtClean="0">
                <a:latin typeface="Calibri" panose="020F0502020204030204" pitchFamily="34" charset="0"/>
                <a:cs typeface="Calibri" panose="020F0502020204030204" pitchFamily="34" charset="0"/>
              </a:rPr>
              <a:t>Transit zones, border procedure</a:t>
            </a:r>
          </a:p>
          <a:p>
            <a:pPr marL="1371600" lvl="2" indent="-457200">
              <a:buFont typeface="Wingdings" panose="05000000000000000000" pitchFamily="2" charset="2"/>
              <a:buChar char="§"/>
            </a:pPr>
            <a:r>
              <a:rPr lang="en-GB" sz="2400" dirty="0" smtClean="0">
                <a:latin typeface="Calibri" panose="020F0502020204030204" pitchFamily="34" charset="0"/>
                <a:cs typeface="Calibri" panose="020F0502020204030204" pitchFamily="34" charset="0"/>
              </a:rPr>
              <a:t>Crisis situation in mass influx </a:t>
            </a:r>
            <a:r>
              <a:rPr lang="hu-HU" sz="2400" dirty="0" smtClean="0">
                <a:latin typeface="Calibri" panose="020F0502020204030204" pitchFamily="34" charset="0"/>
                <a:cs typeface="Calibri" panose="020F0502020204030204" pitchFamily="34" charset="0"/>
              </a:rPr>
              <a:t>and </a:t>
            </a:r>
            <a:r>
              <a:rPr lang="hu-HU" sz="2400" dirty="0" err="1" smtClean="0">
                <a:latin typeface="Calibri" panose="020F0502020204030204" pitchFamily="34" charset="0"/>
                <a:cs typeface="Calibri" panose="020F0502020204030204" pitchFamily="34" charset="0"/>
              </a:rPr>
              <a:t>the</a:t>
            </a:r>
            <a:r>
              <a:rPr lang="hu-HU" sz="2400" dirty="0" smtClean="0">
                <a:latin typeface="Calibri" panose="020F0502020204030204" pitchFamily="34" charset="0"/>
                <a:cs typeface="Calibri" panose="020F0502020204030204" pitchFamily="34" charset="0"/>
              </a:rPr>
              <a:t> t</a:t>
            </a:r>
            <a:r>
              <a:rPr lang="en-GB" sz="2400" dirty="0" smtClean="0">
                <a:latin typeface="Calibri" panose="020F0502020204030204" pitchFamily="34" charset="0"/>
                <a:cs typeface="Calibri" panose="020F0502020204030204" pitchFamily="34" charset="0"/>
              </a:rPr>
              <a:t>he planned detention of every asylum-seeker</a:t>
            </a:r>
            <a:endParaRPr lang="en-GB" sz="2000" dirty="0"/>
          </a:p>
        </p:txBody>
      </p:sp>
    </p:spTree>
    <p:extLst>
      <p:ext uri="{BB962C8B-B14F-4D97-AF65-F5344CB8AC3E}">
        <p14:creationId xmlns:p14="http://schemas.microsoft.com/office/powerpoint/2010/main" val="2498912130"/>
      </p:ext>
    </p:extLst>
  </p:cSld>
  <p:clrMapOvr>
    <a:masterClrMapping/>
  </p:clrMapOvr>
  <p:transition>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3528" y="1357298"/>
            <a:ext cx="8091782" cy="1999694"/>
          </a:xfrm>
        </p:spPr>
        <p:txBody>
          <a:bodyPr>
            <a:normAutofit/>
          </a:bodyPr>
          <a:lstStyle/>
          <a:p>
            <a:r>
              <a:rPr lang="en-GB" sz="3600" b="0" dirty="0" smtClean="0"/>
              <a:t>NON-ACCESS TO THE TERRITORY</a:t>
            </a:r>
            <a:endParaRPr lang="en-GB" sz="3600" b="0" dirty="0"/>
          </a:p>
        </p:txBody>
      </p:sp>
    </p:spTree>
    <p:extLst>
      <p:ext uri="{BB962C8B-B14F-4D97-AF65-F5344CB8AC3E}">
        <p14:creationId xmlns:p14="http://schemas.microsoft.com/office/powerpoint/2010/main" val="710393647"/>
      </p:ext>
    </p:extLst>
  </p:cSld>
  <p:clrMapOvr>
    <a:masterClrMapping/>
  </p:clrMapOvr>
  <p:transition>
    <p:pull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fences </a:t>
            </a:r>
            <a:endParaRPr lang="en-GB" dirty="0"/>
          </a:p>
        </p:txBody>
      </p:sp>
      <p:sp>
        <p:nvSpPr>
          <p:cNvPr id="3" name="Content Placeholder 2"/>
          <p:cNvSpPr>
            <a:spLocks noGrp="1"/>
          </p:cNvSpPr>
          <p:nvPr>
            <p:ph idx="1"/>
          </p:nvPr>
        </p:nvSpPr>
        <p:spPr>
          <a:xfrm>
            <a:off x="288640" y="1124744"/>
            <a:ext cx="8566720" cy="2232248"/>
          </a:xfrm>
        </p:spPr>
        <p:txBody>
          <a:bodyPr/>
          <a:lstStyle/>
          <a:p>
            <a:r>
              <a:rPr lang="en-GB" dirty="0" smtClean="0"/>
              <a:t>The first fence </a:t>
            </a:r>
          </a:p>
          <a:p>
            <a:r>
              <a:rPr lang="en-GB" dirty="0" smtClean="0"/>
              <a:t>A barbed wire dual fence at the Serbian-Hungarian border called a “temporary security border closure” completed on 15 September 2015 and its continuation at the Hungarian-Croatian border, completed on 16 October 2016</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3501008"/>
            <a:ext cx="5543600" cy="3118275"/>
          </a:xfrm>
          <a:prstGeom prst="rect">
            <a:avLst/>
          </a:prstGeom>
        </p:spPr>
      </p:pic>
      <p:sp>
        <p:nvSpPr>
          <p:cNvPr id="5" name="TextBox 4"/>
          <p:cNvSpPr txBox="1"/>
          <p:nvPr/>
        </p:nvSpPr>
        <p:spPr>
          <a:xfrm>
            <a:off x="4283968" y="6550223"/>
            <a:ext cx="4705134" cy="307777"/>
          </a:xfrm>
          <a:prstGeom prst="rect">
            <a:avLst/>
          </a:prstGeom>
          <a:noFill/>
        </p:spPr>
        <p:txBody>
          <a:bodyPr wrap="none" rtlCol="0">
            <a:spAutoFit/>
          </a:bodyPr>
          <a:lstStyle/>
          <a:p>
            <a:r>
              <a:rPr lang="hu-HU" sz="1000" b="0" dirty="0" err="1" smtClean="0">
                <a:latin typeface="Calibri" panose="020F0502020204030204" pitchFamily="34" charset="0"/>
                <a:cs typeface="Calibri" panose="020F0502020204030204" pitchFamily="34" charset="0"/>
              </a:rPr>
              <a:t>Source</a:t>
            </a:r>
            <a:r>
              <a:rPr lang="hu-HU" sz="1000" b="0" dirty="0">
                <a:latin typeface="Calibri" panose="020F0502020204030204" pitchFamily="34" charset="0"/>
                <a:cs typeface="Calibri" panose="020F0502020204030204" pitchFamily="34" charset="0"/>
              </a:rPr>
              <a:t>: </a:t>
            </a:r>
            <a:r>
              <a:rPr lang="hu-HU" sz="1000" b="0" dirty="0">
                <a:latin typeface="Calibri" panose="020F0502020204030204" pitchFamily="34" charset="0"/>
                <a:cs typeface="Calibri" panose="020F0502020204030204" pitchFamily="34" charset="0"/>
                <a:hlinkClick r:id="rId4"/>
              </a:rPr>
              <a:t>http://24.hu/</a:t>
            </a:r>
            <a:r>
              <a:rPr lang="hu-HU" sz="1000" b="0" dirty="0" err="1">
                <a:latin typeface="Calibri" panose="020F0502020204030204" pitchFamily="34" charset="0"/>
                <a:cs typeface="Calibri" panose="020F0502020204030204" pitchFamily="34" charset="0"/>
                <a:hlinkClick r:id="rId4"/>
              </a:rPr>
              <a:t>kozelet</a:t>
            </a:r>
            <a:r>
              <a:rPr lang="hu-HU" sz="1000" b="0" dirty="0">
                <a:latin typeface="Calibri" panose="020F0502020204030204" pitchFamily="34" charset="0"/>
                <a:cs typeface="Calibri" panose="020F0502020204030204" pitchFamily="34" charset="0"/>
                <a:hlinkClick r:id="rId4"/>
              </a:rPr>
              <a:t>/2015/09/28/</a:t>
            </a:r>
            <a:r>
              <a:rPr lang="hu-HU" sz="1000" b="0" dirty="0" err="1">
                <a:latin typeface="Calibri" panose="020F0502020204030204" pitchFamily="34" charset="0"/>
                <a:cs typeface="Calibri" panose="020F0502020204030204" pitchFamily="34" charset="0"/>
                <a:hlinkClick r:id="rId4"/>
              </a:rPr>
              <a:t>torvenytelen-orban-keritese</a:t>
            </a:r>
            <a:r>
              <a:rPr lang="hu-HU" dirty="0" smtClean="0">
                <a:hlinkClick r:id="rId4"/>
              </a:rPr>
              <a:t>/</a:t>
            </a:r>
            <a:r>
              <a:rPr lang="hu-HU" dirty="0" smtClean="0"/>
              <a:t> </a:t>
            </a:r>
            <a:r>
              <a:rPr lang="hu-HU" sz="1000" b="0" dirty="0" smtClean="0">
                <a:latin typeface="Calibri" panose="020F0502020204030204" pitchFamily="34" charset="0"/>
                <a:cs typeface="Calibri" panose="020F0502020204030204" pitchFamily="34" charset="0"/>
              </a:rPr>
              <a:t>(20170305) </a:t>
            </a:r>
            <a:endParaRPr lang="en-GB" sz="10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6309364"/>
      </p:ext>
    </p:extLst>
  </p:cSld>
  <p:clrMapOvr>
    <a:masterClrMapping/>
  </p:clrMapOvr>
  <p:transition>
    <p:pull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Fences</a:t>
            </a:r>
            <a:endParaRPr lang="en-GB" dirty="0"/>
          </a:p>
        </p:txBody>
      </p:sp>
      <p:sp>
        <p:nvSpPr>
          <p:cNvPr id="3" name="Content Placeholder 2"/>
          <p:cNvSpPr>
            <a:spLocks noGrp="1"/>
          </p:cNvSpPr>
          <p:nvPr>
            <p:ph idx="1"/>
          </p:nvPr>
        </p:nvSpPr>
        <p:spPr>
          <a:xfrm>
            <a:off x="685800" y="756731"/>
            <a:ext cx="7772400" cy="2374776"/>
          </a:xfrm>
        </p:spPr>
        <p:txBody>
          <a:bodyPr/>
          <a:lstStyle/>
          <a:p>
            <a:r>
              <a:rPr lang="en-GB" dirty="0" smtClean="0"/>
              <a:t>The second (parallel) fence</a:t>
            </a:r>
          </a:p>
          <a:p>
            <a:r>
              <a:rPr lang="en-GB" dirty="0" smtClean="0"/>
              <a:t>Started on 27 February 2017  a second line of fence, a few meters from the first, equipped with electronic devices to register any attempt to cross and alarm the law enforcement agents. (Video and night vision devices, touch sensors)</a:t>
            </a: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0333" y="3202439"/>
            <a:ext cx="5814775" cy="3270811"/>
          </a:xfrm>
          <a:prstGeom prst="rect">
            <a:avLst/>
          </a:prstGeom>
        </p:spPr>
      </p:pic>
      <p:sp>
        <p:nvSpPr>
          <p:cNvPr id="5" name="TextBox 4"/>
          <p:cNvSpPr txBox="1"/>
          <p:nvPr/>
        </p:nvSpPr>
        <p:spPr>
          <a:xfrm>
            <a:off x="1480333" y="6453336"/>
            <a:ext cx="7805727" cy="677108"/>
          </a:xfrm>
          <a:prstGeom prst="rect">
            <a:avLst/>
          </a:prstGeom>
          <a:noFill/>
        </p:spPr>
        <p:txBody>
          <a:bodyPr wrap="none" rtlCol="0">
            <a:spAutoFit/>
          </a:bodyPr>
          <a:lstStyle/>
          <a:p>
            <a:pPr algn="r"/>
            <a:r>
              <a:rPr lang="hu-HU" sz="1200" b="0" dirty="0" err="1" smtClean="0">
                <a:latin typeface="Calibri" panose="020F0502020204030204" pitchFamily="34" charset="0"/>
                <a:cs typeface="Calibri" panose="020F0502020204030204" pitchFamily="34" charset="0"/>
              </a:rPr>
              <a:t>Source</a:t>
            </a:r>
            <a:r>
              <a:rPr lang="hu-HU" sz="1200" b="0" dirty="0" smtClean="0">
                <a:latin typeface="Calibri" panose="020F0502020204030204" pitchFamily="34" charset="0"/>
                <a:cs typeface="Calibri" panose="020F0502020204030204" pitchFamily="34" charset="0"/>
              </a:rPr>
              <a:t>: </a:t>
            </a:r>
            <a:r>
              <a:rPr lang="hu-HU" sz="1200" b="0" dirty="0">
                <a:latin typeface="Calibri" panose="020F0502020204030204" pitchFamily="34" charset="0"/>
                <a:cs typeface="Calibri" panose="020F0502020204030204" pitchFamily="34" charset="0"/>
              </a:rPr>
              <a:t>Ásotthalomnál már épül az </a:t>
            </a:r>
            <a:r>
              <a:rPr lang="hu-HU" sz="1200" b="0" dirty="0" err="1" smtClean="0">
                <a:latin typeface="Calibri" panose="020F0502020204030204" pitchFamily="34" charset="0"/>
                <a:cs typeface="Calibri" panose="020F0502020204030204" pitchFamily="34" charset="0"/>
              </a:rPr>
              <a:t>okoskerítés</a:t>
            </a:r>
            <a:r>
              <a:rPr lang="hu-HU" sz="1200" b="0" dirty="0" smtClean="0">
                <a:latin typeface="Calibri" panose="020F0502020204030204" pitchFamily="34" charset="0"/>
                <a:cs typeface="Calibri" panose="020F0502020204030204" pitchFamily="34" charset="0"/>
              </a:rPr>
              <a:t> (The </a:t>
            </a:r>
            <a:r>
              <a:rPr lang="hu-HU" sz="1200" b="0" dirty="0" err="1" smtClean="0">
                <a:latin typeface="Calibri" panose="020F0502020204030204" pitchFamily="34" charset="0"/>
                <a:cs typeface="Calibri" panose="020F0502020204030204" pitchFamily="34" charset="0"/>
              </a:rPr>
              <a:t>clever</a:t>
            </a:r>
            <a:r>
              <a:rPr lang="hu-HU" sz="1200" b="0" dirty="0" smtClean="0">
                <a:latin typeface="Calibri" panose="020F0502020204030204" pitchFamily="34" charset="0"/>
                <a:cs typeface="Calibri" panose="020F0502020204030204" pitchFamily="34" charset="0"/>
              </a:rPr>
              <a:t> </a:t>
            </a:r>
            <a:r>
              <a:rPr lang="hu-HU" sz="1200" b="0" dirty="0" err="1" smtClean="0">
                <a:latin typeface="Calibri" panose="020F0502020204030204" pitchFamily="34" charset="0"/>
                <a:cs typeface="Calibri" panose="020F0502020204030204" pitchFamily="34" charset="0"/>
              </a:rPr>
              <a:t>fence</a:t>
            </a:r>
            <a:r>
              <a:rPr lang="hu-HU" sz="1200" b="0" dirty="0" smtClean="0">
                <a:latin typeface="Calibri" panose="020F0502020204030204" pitchFamily="34" charset="0"/>
                <a:cs typeface="Calibri" panose="020F0502020204030204" pitchFamily="34" charset="0"/>
              </a:rPr>
              <a:t> being </a:t>
            </a:r>
            <a:r>
              <a:rPr lang="hu-HU" sz="1200" b="0" dirty="0" err="1" smtClean="0">
                <a:latin typeface="Calibri" panose="020F0502020204030204" pitchFamily="34" charset="0"/>
                <a:cs typeface="Calibri" panose="020F0502020204030204" pitchFamily="34" charset="0"/>
              </a:rPr>
              <a:t>built</a:t>
            </a:r>
            <a:r>
              <a:rPr lang="hu-HU" sz="1200" b="0" dirty="0" smtClean="0">
                <a:latin typeface="Calibri" panose="020F0502020204030204" pitchFamily="34" charset="0"/>
                <a:cs typeface="Calibri" panose="020F0502020204030204" pitchFamily="34" charset="0"/>
              </a:rPr>
              <a:t> </a:t>
            </a:r>
            <a:r>
              <a:rPr lang="hu-HU" sz="1200" b="0" dirty="0" err="1" smtClean="0">
                <a:latin typeface="Calibri" panose="020F0502020204030204" pitchFamily="34" charset="0"/>
                <a:cs typeface="Calibri" panose="020F0502020204030204" pitchFamily="34" charset="0"/>
              </a:rPr>
              <a:t>at</a:t>
            </a:r>
            <a:r>
              <a:rPr lang="hu-HU" sz="1200" b="0" dirty="0" smtClean="0">
                <a:latin typeface="Calibri" panose="020F0502020204030204" pitchFamily="34" charset="0"/>
                <a:cs typeface="Calibri" panose="020F0502020204030204" pitchFamily="34" charset="0"/>
              </a:rPr>
              <a:t> Ásotthalom) </a:t>
            </a:r>
            <a:r>
              <a:rPr lang="hu-HU" sz="1200" b="0" dirty="0" err="1" smtClean="0">
                <a:latin typeface="Calibri" panose="020F0502020204030204" pitchFamily="34" charset="0"/>
                <a:cs typeface="Calibri" panose="020F0502020204030204" pitchFamily="34" charset="0"/>
              </a:rPr>
              <a:t>Délmagyar</a:t>
            </a:r>
            <a:r>
              <a:rPr lang="hu-HU" sz="1200" b="0" dirty="0" smtClean="0">
                <a:latin typeface="Calibri" panose="020F0502020204030204" pitchFamily="34" charset="0"/>
                <a:cs typeface="Calibri" panose="020F0502020204030204" pitchFamily="34" charset="0"/>
              </a:rPr>
              <a:t>, 27 </a:t>
            </a:r>
            <a:r>
              <a:rPr lang="hu-HU" sz="1200" b="0" dirty="0" err="1" smtClean="0">
                <a:latin typeface="Calibri" panose="020F0502020204030204" pitchFamily="34" charset="0"/>
                <a:cs typeface="Calibri" panose="020F0502020204030204" pitchFamily="34" charset="0"/>
              </a:rPr>
              <a:t>February</a:t>
            </a:r>
            <a:r>
              <a:rPr lang="hu-HU" sz="1200" b="0" dirty="0" smtClean="0">
                <a:latin typeface="Calibri" panose="020F0502020204030204" pitchFamily="34" charset="0"/>
                <a:cs typeface="Calibri" panose="020F0502020204030204" pitchFamily="34" charset="0"/>
              </a:rPr>
              <a:t> 2017 </a:t>
            </a:r>
            <a:br>
              <a:rPr lang="hu-HU" sz="1200" b="0" dirty="0" smtClean="0">
                <a:latin typeface="Calibri" panose="020F0502020204030204" pitchFamily="34" charset="0"/>
                <a:cs typeface="Calibri" panose="020F0502020204030204" pitchFamily="34" charset="0"/>
              </a:rPr>
            </a:br>
            <a:r>
              <a:rPr lang="hu-HU" sz="1200" b="0" dirty="0" err="1" smtClean="0">
                <a:latin typeface="Calibri" panose="020F0502020204030204" pitchFamily="34" charset="0"/>
                <a:cs typeface="Calibri" panose="020F0502020204030204" pitchFamily="34" charset="0"/>
              </a:rPr>
              <a:t>at</a:t>
            </a:r>
            <a:r>
              <a:rPr lang="hu-HU" sz="1200" b="0" dirty="0" smtClean="0">
                <a:latin typeface="Calibri" panose="020F0502020204030204" pitchFamily="34" charset="0"/>
                <a:cs typeface="Calibri" panose="020F0502020204030204" pitchFamily="34" charset="0"/>
              </a:rPr>
              <a:t> </a:t>
            </a:r>
            <a:r>
              <a:rPr lang="hu-HU" sz="1200" b="0" dirty="0">
                <a:latin typeface="Calibri" panose="020F0502020204030204" pitchFamily="34" charset="0"/>
                <a:cs typeface="Calibri" panose="020F0502020204030204" pitchFamily="34" charset="0"/>
              </a:rPr>
              <a:t>http://www.delmagyar.hu/szeged_hirek/asotthalomnal_mar_epul_az_okoskerites/2509001/ </a:t>
            </a:r>
          </a:p>
          <a:p>
            <a:endParaRPr lang="en-GB" dirty="0"/>
          </a:p>
        </p:txBody>
      </p:sp>
    </p:spTree>
    <p:extLst>
      <p:ext uri="{BB962C8B-B14F-4D97-AF65-F5344CB8AC3E}">
        <p14:creationId xmlns:p14="http://schemas.microsoft.com/office/powerpoint/2010/main" val="4078573440"/>
      </p:ext>
    </p:extLst>
  </p:cSld>
  <p:clrMapOvr>
    <a:masterClrMapping/>
  </p:clrMapOvr>
  <p:transition>
    <p:pull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56184"/>
          </a:xfrm>
        </p:spPr>
        <p:txBody>
          <a:bodyPr/>
          <a:lstStyle/>
          <a:p>
            <a:r>
              <a:rPr lang="en-GB" dirty="0" smtClean="0">
                <a:latin typeface="Calibri" panose="020F0502020204030204" pitchFamily="34" charset="0"/>
                <a:cs typeface="Calibri" panose="020F0502020204030204" pitchFamily="34" charset="0"/>
              </a:rPr>
              <a:t>The relocation of control beyond Hungary </a:t>
            </a:r>
            <a:br>
              <a:rPr lang="en-GB" dirty="0" smtClean="0">
                <a:latin typeface="Calibri" panose="020F0502020204030204" pitchFamily="34" charset="0"/>
                <a:cs typeface="Calibri" panose="020F0502020204030204" pitchFamily="34" charset="0"/>
              </a:rPr>
            </a:br>
            <a:r>
              <a:rPr lang="en-GB" dirty="0" smtClean="0">
                <a:latin typeface="Calibri" panose="020F0502020204030204" pitchFamily="34" charset="0"/>
                <a:cs typeface="Calibri" panose="020F0502020204030204" pitchFamily="34" charset="0"/>
              </a:rPr>
              <a:t>-</a:t>
            </a:r>
            <a:br>
              <a:rPr lang="en-GB" dirty="0" smtClean="0">
                <a:latin typeface="Calibri" panose="020F0502020204030204" pitchFamily="34" charset="0"/>
                <a:cs typeface="Calibri" panose="020F0502020204030204" pitchFamily="34" charset="0"/>
              </a:rPr>
            </a:br>
            <a:r>
              <a:rPr lang="en-GB" dirty="0" smtClean="0">
                <a:latin typeface="Calibri" panose="020F0502020204030204" pitchFamily="34" charset="0"/>
                <a:cs typeface="Calibri" panose="020F0502020204030204" pitchFamily="34" charset="0"/>
              </a:rPr>
              <a:t> externalisation</a:t>
            </a:r>
            <a:endParaRPr lang="en-GB" dirty="0"/>
          </a:p>
        </p:txBody>
      </p:sp>
      <p:sp>
        <p:nvSpPr>
          <p:cNvPr id="3" name="Content Placeholder 2"/>
          <p:cNvSpPr>
            <a:spLocks noGrp="1"/>
          </p:cNvSpPr>
          <p:nvPr>
            <p:ph idx="1"/>
          </p:nvPr>
        </p:nvSpPr>
        <p:spPr>
          <a:xfrm>
            <a:off x="685800" y="1700808"/>
            <a:ext cx="7772400" cy="4968552"/>
          </a:xfrm>
        </p:spPr>
        <p:txBody>
          <a:bodyPr/>
          <a:lstStyle/>
          <a:p>
            <a:pPr marL="342900" indent="-342900">
              <a:buFont typeface="Arial" panose="020B0604020202020204" pitchFamily="34" charset="0"/>
              <a:buChar char="•"/>
            </a:pPr>
            <a:r>
              <a:rPr lang="en-GB" dirty="0" smtClean="0">
                <a:latin typeface="Calibri" panose="020F0502020204030204" pitchFamily="34" charset="0"/>
                <a:cs typeface="Calibri" panose="020F0502020204030204" pitchFamily="34" charset="0"/>
              </a:rPr>
              <a:t>Repeated calls by the government to stop asylum seekers and other migrants before they reach the EU-s external borders. Suggestions to establish reception centres in Libya or Egypt.</a:t>
            </a:r>
          </a:p>
          <a:p>
            <a:pPr marL="342900" indent="-342900">
              <a:buFont typeface="Arial" panose="020B0604020202020204" pitchFamily="34" charset="0"/>
              <a:buChar char="•"/>
            </a:pPr>
            <a:endParaRPr lang="en-GB"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dirty="0" smtClean="0">
                <a:latin typeface="Calibri" panose="020F0502020204030204" pitchFamily="34" charset="0"/>
                <a:cs typeface="Calibri" panose="020F0502020204030204" pitchFamily="34" charset="0"/>
              </a:rPr>
              <a:t>V. Orbán, PM: „</a:t>
            </a:r>
            <a:r>
              <a:rPr lang="en-GB" dirty="0" smtClean="0">
                <a:solidFill>
                  <a:srgbClr val="C00000"/>
                </a:solidFill>
                <a:latin typeface="Calibri" panose="020F0502020204030204" pitchFamily="34" charset="0"/>
                <a:cs typeface="Calibri" panose="020F0502020204030204" pitchFamily="34" charset="0"/>
              </a:rPr>
              <a:t>The European Union </a:t>
            </a:r>
            <a:r>
              <a:rPr lang="en-GB" dirty="0" smtClean="0">
                <a:latin typeface="Calibri" panose="020F0502020204030204" pitchFamily="34" charset="0"/>
                <a:cs typeface="Calibri" panose="020F0502020204030204" pitchFamily="34" charset="0"/>
              </a:rPr>
              <a:t>should </a:t>
            </a:r>
            <a:r>
              <a:rPr lang="en-GB" dirty="0" smtClean="0">
                <a:solidFill>
                  <a:srgbClr val="C00000"/>
                </a:solidFill>
                <a:latin typeface="Calibri" panose="020F0502020204030204" pitchFamily="34" charset="0"/>
                <a:cs typeface="Calibri" panose="020F0502020204030204" pitchFamily="34" charset="0"/>
              </a:rPr>
              <a:t>set up a ‚giant refugee city’ on the Libyan coast </a:t>
            </a:r>
            <a:r>
              <a:rPr lang="en-GB" dirty="0" smtClean="0">
                <a:latin typeface="Calibri" panose="020F0502020204030204" pitchFamily="34" charset="0"/>
                <a:cs typeface="Calibri" panose="020F0502020204030204" pitchFamily="34" charset="0"/>
              </a:rPr>
              <a:t>and </a:t>
            </a:r>
            <a:r>
              <a:rPr lang="en-GB" dirty="0" smtClean="0">
                <a:solidFill>
                  <a:srgbClr val="C00000"/>
                </a:solidFill>
                <a:latin typeface="Calibri" panose="020F0502020204030204" pitchFamily="34" charset="0"/>
                <a:cs typeface="Calibri" panose="020F0502020204030204" pitchFamily="34" charset="0"/>
              </a:rPr>
              <a:t>process asylum claims there</a:t>
            </a:r>
            <a:r>
              <a:rPr lang="en-GB" dirty="0" smtClean="0">
                <a:latin typeface="Calibri" panose="020F0502020204030204" pitchFamily="34" charset="0"/>
                <a:cs typeface="Calibri" panose="020F0502020204030204" pitchFamily="34" charset="0"/>
              </a:rPr>
              <a:t> from refugees arriving from other African countries, Hungarian Prime Minister Viktor Orban said on Saturday [24 September 2016]” - speaking in Vienna after a summit of European and Balkans countries on the refugee crisis, Reuters reported. </a:t>
            </a:r>
          </a:p>
          <a:p>
            <a:pPr algn="r"/>
            <a:r>
              <a:rPr lang="en-GB" sz="1200" dirty="0" smtClean="0">
                <a:latin typeface="Calibri" panose="020F0502020204030204" pitchFamily="34" charset="0"/>
                <a:cs typeface="Calibri" panose="020F0502020204030204" pitchFamily="34" charset="0"/>
                <a:hlinkClick r:id="rId3"/>
              </a:rPr>
              <a:t>http://www.reuters.com/article/us-europe-migrants-hungary-libya-idUSKCN11U0GZ</a:t>
            </a:r>
            <a:r>
              <a:rPr lang="en-GB" sz="1200" dirty="0" smtClean="0">
                <a:latin typeface="Calibri" panose="020F0502020204030204" pitchFamily="34" charset="0"/>
                <a:cs typeface="Calibri" panose="020F0502020204030204" pitchFamily="34" charset="0"/>
              </a:rPr>
              <a:t> (20170305)</a:t>
            </a:r>
            <a:endParaRPr lang="en-GB" sz="1200" dirty="0">
              <a:latin typeface="Calibri" panose="020F0502020204030204" pitchFamily="34" charset="0"/>
              <a:cs typeface="Calibri" panose="020F0502020204030204" pitchFamily="34" charset="0"/>
            </a:endParaRPr>
          </a:p>
        </p:txBody>
      </p:sp>
      <p:sp>
        <p:nvSpPr>
          <p:cNvPr id="4" name="TextBox 3"/>
          <p:cNvSpPr txBox="1"/>
          <p:nvPr/>
        </p:nvSpPr>
        <p:spPr>
          <a:xfrm rot="21164438">
            <a:off x="2698422" y="3094802"/>
            <a:ext cx="6094297" cy="400110"/>
          </a:xfrm>
          <a:prstGeom prst="rect">
            <a:avLst/>
          </a:prstGeom>
          <a:solidFill>
            <a:schemeClr val="bg2"/>
          </a:solidFill>
        </p:spPr>
        <p:txBody>
          <a:bodyPr wrap="none" rtlCol="0">
            <a:spAutoFit/>
          </a:bodyPr>
          <a:lstStyle/>
          <a:p>
            <a:r>
              <a:rPr lang="hu-HU" sz="2000" dirty="0" err="1" smtClean="0">
                <a:solidFill>
                  <a:schemeClr val="tx1"/>
                </a:solidFill>
                <a:latin typeface="Calibri" panose="020F0502020204030204" pitchFamily="34" charset="0"/>
                <a:cs typeface="Calibri" panose="020F0502020204030204" pitchFamily="34" charset="0"/>
              </a:rPr>
              <a:t>See</a:t>
            </a:r>
            <a:r>
              <a:rPr lang="hu-HU" sz="2000" dirty="0" smtClean="0">
                <a:solidFill>
                  <a:schemeClr val="tx1"/>
                </a:solidFill>
                <a:latin typeface="Calibri" panose="020F0502020204030204" pitchFamily="34" charset="0"/>
                <a:cs typeface="Calibri" panose="020F0502020204030204" pitchFamily="34" charset="0"/>
              </a:rPr>
              <a:t> </a:t>
            </a:r>
            <a:r>
              <a:rPr lang="hu-HU" sz="2000" dirty="0" err="1" smtClean="0">
                <a:solidFill>
                  <a:schemeClr val="tx1"/>
                </a:solidFill>
                <a:latin typeface="Calibri" panose="020F0502020204030204" pitchFamily="34" charset="0"/>
                <a:cs typeface="Calibri" panose="020F0502020204030204" pitchFamily="34" charset="0"/>
              </a:rPr>
              <a:t>also</a:t>
            </a:r>
            <a:r>
              <a:rPr lang="hu-HU" sz="2000" dirty="0" smtClean="0">
                <a:solidFill>
                  <a:schemeClr val="tx1"/>
                </a:solidFill>
                <a:latin typeface="Calibri" panose="020F0502020204030204" pitchFamily="34" charset="0"/>
                <a:cs typeface="Calibri" panose="020F0502020204030204" pitchFamily="34" charset="0"/>
              </a:rPr>
              <a:t> </a:t>
            </a:r>
            <a:r>
              <a:rPr lang="hu-HU" sz="2000" dirty="0" err="1" smtClean="0">
                <a:solidFill>
                  <a:schemeClr val="tx1"/>
                </a:solidFill>
                <a:latin typeface="Calibri" panose="020F0502020204030204" pitchFamily="34" charset="0"/>
                <a:cs typeface="Calibri" panose="020F0502020204030204" pitchFamily="34" charset="0"/>
              </a:rPr>
              <a:t>the</a:t>
            </a:r>
            <a:r>
              <a:rPr lang="hu-HU" sz="2000" dirty="0" smtClean="0">
                <a:solidFill>
                  <a:schemeClr val="tx1"/>
                </a:solidFill>
                <a:latin typeface="Calibri" panose="020F0502020204030204" pitchFamily="34" charset="0"/>
                <a:cs typeface="Calibri" panose="020F0502020204030204" pitchFamily="34" charset="0"/>
              </a:rPr>
              <a:t> „</a:t>
            </a:r>
            <a:r>
              <a:rPr lang="hu-HU" sz="2000" dirty="0" err="1">
                <a:solidFill>
                  <a:schemeClr val="tx1"/>
                </a:solidFill>
                <a:latin typeface="Calibri" panose="020F0502020204030204" pitchFamily="34" charset="0"/>
                <a:cs typeface="Calibri" panose="020F0502020204030204" pitchFamily="34" charset="0"/>
              </a:rPr>
              <a:t>G</a:t>
            </a:r>
            <a:r>
              <a:rPr lang="hu-HU" sz="2000" dirty="0" err="1" smtClean="0">
                <a:solidFill>
                  <a:schemeClr val="tx1"/>
                </a:solidFill>
                <a:latin typeface="Calibri" panose="020F0502020204030204" pitchFamily="34" charset="0"/>
                <a:cs typeface="Calibri" panose="020F0502020204030204" pitchFamily="34" charset="0"/>
              </a:rPr>
              <a:t>erman-French</a:t>
            </a:r>
            <a:r>
              <a:rPr lang="hu-HU" sz="2000" dirty="0" smtClean="0">
                <a:solidFill>
                  <a:schemeClr val="tx1"/>
                </a:solidFill>
                <a:latin typeface="Calibri" panose="020F0502020204030204" pitchFamily="34" charset="0"/>
                <a:cs typeface="Calibri" panose="020F0502020204030204" pitchFamily="34" charset="0"/>
              </a:rPr>
              <a:t> </a:t>
            </a:r>
            <a:r>
              <a:rPr lang="hu-HU" sz="2000" dirty="0" err="1" smtClean="0">
                <a:solidFill>
                  <a:schemeClr val="tx1"/>
                </a:solidFill>
                <a:latin typeface="Calibri" panose="020F0502020204030204" pitchFamily="34" charset="0"/>
                <a:cs typeface="Calibri" panose="020F0502020204030204" pitchFamily="34" charset="0"/>
              </a:rPr>
              <a:t>note</a:t>
            </a:r>
            <a:r>
              <a:rPr lang="hu-HU" sz="2000" dirty="0" smtClean="0">
                <a:solidFill>
                  <a:schemeClr val="tx1"/>
                </a:solidFill>
                <a:latin typeface="Calibri" panose="020F0502020204030204" pitchFamily="34" charset="0"/>
                <a:cs typeface="Calibri" panose="020F0502020204030204" pitchFamily="34" charset="0"/>
              </a:rPr>
              <a:t>” of 17 </a:t>
            </a:r>
            <a:r>
              <a:rPr lang="hu-HU" sz="2000" dirty="0" err="1" smtClean="0">
                <a:solidFill>
                  <a:schemeClr val="tx1"/>
                </a:solidFill>
                <a:latin typeface="Calibri" panose="020F0502020204030204" pitchFamily="34" charset="0"/>
                <a:cs typeface="Calibri" panose="020F0502020204030204" pitchFamily="34" charset="0"/>
              </a:rPr>
              <a:t>february</a:t>
            </a:r>
            <a:r>
              <a:rPr lang="hu-HU" sz="2000" dirty="0" smtClean="0">
                <a:solidFill>
                  <a:schemeClr val="tx1"/>
                </a:solidFill>
                <a:latin typeface="Calibri" panose="020F0502020204030204" pitchFamily="34" charset="0"/>
                <a:cs typeface="Calibri" panose="020F0502020204030204" pitchFamily="34" charset="0"/>
              </a:rPr>
              <a:t> 2017</a:t>
            </a:r>
            <a:endParaRPr lang="en-GB"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7288814"/>
      </p:ext>
    </p:extLst>
  </p:cSld>
  <p:clrMapOvr>
    <a:masterClrMapping/>
  </p:clrMapOvr>
  <p:transition>
    <p:pull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28600"/>
            <a:ext cx="8278688" cy="1184176"/>
          </a:xfrm>
        </p:spPr>
        <p:txBody>
          <a:bodyPr/>
          <a:lstStyle/>
          <a:p>
            <a:r>
              <a:rPr lang="en-GB" sz="2400" dirty="0" smtClean="0">
                <a:latin typeface="Calibri" panose="020F0502020204030204" pitchFamily="34" charset="0"/>
                <a:cs typeface="Calibri" panose="020F0502020204030204" pitchFamily="34" charset="0"/>
              </a:rPr>
              <a:t>The relocation of control – expanding the border internally </a:t>
            </a:r>
            <a:br>
              <a:rPr lang="en-GB" sz="2400" dirty="0" smtClean="0">
                <a:latin typeface="Calibri" panose="020F0502020204030204" pitchFamily="34" charset="0"/>
                <a:cs typeface="Calibri" panose="020F0502020204030204" pitchFamily="34" charset="0"/>
              </a:rPr>
            </a:br>
            <a:r>
              <a:rPr lang="en-GB" sz="2400" dirty="0" smtClean="0">
                <a:latin typeface="Calibri" panose="020F0502020204030204" pitchFamily="34" charset="0"/>
                <a:cs typeface="Calibri" panose="020F0502020204030204" pitchFamily="34" charset="0"/>
              </a:rPr>
              <a:t>Spreading it first to an 8 km wide zone then to the whole country</a:t>
            </a:r>
            <a:endParaRPr lang="en-GB" sz="2400" dirty="0"/>
          </a:p>
        </p:txBody>
      </p:sp>
      <p:sp>
        <p:nvSpPr>
          <p:cNvPr id="3" name="Content Placeholder 2"/>
          <p:cNvSpPr>
            <a:spLocks noGrp="1"/>
          </p:cNvSpPr>
          <p:nvPr>
            <p:ph idx="1"/>
          </p:nvPr>
        </p:nvSpPr>
        <p:spPr>
          <a:xfrm>
            <a:off x="685800" y="1484784"/>
            <a:ext cx="7772400" cy="5184576"/>
          </a:xfrm>
        </p:spPr>
        <p:txBody>
          <a:bodyPr>
            <a:normAutofit lnSpcReduction="10000"/>
          </a:bodyPr>
          <a:lstStyle/>
          <a:p>
            <a:pPr algn="ctr"/>
            <a:r>
              <a:rPr lang="en-GB" sz="2000" b="1" dirty="0" smtClean="0">
                <a:solidFill>
                  <a:srgbClr val="C00000"/>
                </a:solidFill>
                <a:latin typeface="Calibri" panose="020F0502020204030204" pitchFamily="34" charset="0"/>
                <a:cs typeface="Calibri" panose="020F0502020204030204" pitchFamily="34" charset="0"/>
              </a:rPr>
              <a:t>The „8 km rule</a:t>
            </a:r>
            <a:r>
              <a:rPr lang="en-GB" sz="2000" dirty="0" smtClean="0">
                <a:solidFill>
                  <a:srgbClr val="C00000"/>
                </a:solidFill>
                <a:latin typeface="Calibri" panose="020F0502020204030204" pitchFamily="34" charset="0"/>
                <a:cs typeface="Calibri" panose="020F0502020204030204" pitchFamily="34" charset="0"/>
              </a:rPr>
              <a:t>” </a:t>
            </a:r>
            <a:r>
              <a:rPr lang="en-GB" sz="2000" dirty="0" smtClean="0">
                <a:latin typeface="Calibri" panose="020F0502020204030204" pitchFamily="34" charset="0"/>
                <a:cs typeface="Calibri" panose="020F0502020204030204" pitchFamily="34" charset="0"/>
              </a:rPr>
              <a:t>in force since </a:t>
            </a:r>
            <a:r>
              <a:rPr lang="en-GB" sz="2000" dirty="0" smtClean="0">
                <a:solidFill>
                  <a:srgbClr val="C00000"/>
                </a:solidFill>
                <a:latin typeface="Calibri" panose="020F0502020204030204" pitchFamily="34" charset="0"/>
                <a:cs typeface="Calibri" panose="020F0502020204030204" pitchFamily="34" charset="0"/>
              </a:rPr>
              <a:t>6 July 2016</a:t>
            </a:r>
          </a:p>
          <a:p>
            <a:r>
              <a:rPr lang="en-GB" sz="2000" dirty="0" smtClean="0">
                <a:latin typeface="Calibri" panose="020F0502020204030204" pitchFamily="34" charset="0"/>
                <a:cs typeface="Calibri" panose="020F0502020204030204" pitchFamily="34" charset="0"/>
              </a:rPr>
              <a:t>If an </a:t>
            </a:r>
            <a:r>
              <a:rPr lang="en-GB" sz="2000" dirty="0" smtClean="0"/>
              <a:t>“illegally present” third country national is apprehended “within an 8 kilometre strip from the border line or border sign </a:t>
            </a:r>
            <a:r>
              <a:rPr lang="en-GB" sz="2000" dirty="0" smtClean="0">
                <a:solidFill>
                  <a:srgbClr val="C00000"/>
                </a:solidFill>
              </a:rPr>
              <a:t>of the external border” of the EU</a:t>
            </a:r>
            <a:r>
              <a:rPr lang="en-GB" sz="2000" dirty="0" smtClean="0"/>
              <a:t>,</a:t>
            </a:r>
          </a:p>
          <a:p>
            <a:pPr marL="342900" indent="-342900">
              <a:buFont typeface="Arial" panose="020B0604020202020204" pitchFamily="34" charset="0"/>
              <a:buChar char="•"/>
            </a:pPr>
            <a:r>
              <a:rPr lang="en-GB" sz="2000" dirty="0" smtClean="0"/>
              <a:t> then this </a:t>
            </a:r>
            <a:r>
              <a:rPr lang="en-GB" sz="2000" dirty="0" smtClean="0">
                <a:solidFill>
                  <a:srgbClr val="C00000"/>
                </a:solidFill>
              </a:rPr>
              <a:t>person may be forcefully escorted to the fence and pushed through </a:t>
            </a:r>
            <a:r>
              <a:rPr lang="en-GB" sz="2000" dirty="0" smtClean="0"/>
              <a:t>using the doors available in the fence </a:t>
            </a:r>
            <a:endParaRPr lang="en-GB" sz="2000" dirty="0" smtClean="0">
              <a:solidFill>
                <a:srgbClr val="C00000"/>
              </a:solidFill>
            </a:endParaRPr>
          </a:p>
          <a:p>
            <a:pPr marL="342900" indent="-342900">
              <a:buFont typeface="Arial" panose="020B0604020202020204" pitchFamily="34" charset="0"/>
              <a:buChar char="•"/>
            </a:pPr>
            <a:r>
              <a:rPr lang="en-GB" sz="2000" dirty="0" smtClean="0">
                <a:solidFill>
                  <a:srgbClr val="C00000"/>
                </a:solidFill>
              </a:rPr>
              <a:t>with a view </a:t>
            </a:r>
            <a:r>
              <a:rPr lang="en-GB" sz="2000" dirty="0" smtClean="0"/>
              <a:t>towards making this person </a:t>
            </a:r>
            <a:r>
              <a:rPr lang="en-GB" sz="2000" dirty="0" smtClean="0">
                <a:solidFill>
                  <a:srgbClr val="C00000"/>
                </a:solidFill>
              </a:rPr>
              <a:t>submit their application </a:t>
            </a:r>
            <a:r>
              <a:rPr lang="en-GB" sz="2000" dirty="0" smtClean="0"/>
              <a:t>for protection </a:t>
            </a:r>
            <a:r>
              <a:rPr lang="en-GB" sz="2000" dirty="0" smtClean="0">
                <a:solidFill>
                  <a:srgbClr val="C00000"/>
                </a:solidFill>
              </a:rPr>
              <a:t>from outside, by approaching the transit zone </a:t>
            </a:r>
            <a:r>
              <a:rPr lang="en-GB" sz="2000" dirty="0" smtClean="0"/>
              <a:t>from the external side—i.e. from the Serbian green border.</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r>
              <a:rPr lang="en-GB" sz="2000" dirty="0" smtClean="0">
                <a:solidFill>
                  <a:srgbClr val="C00000"/>
                </a:solidFill>
                <a:latin typeface="Calibri" panose="020F0502020204030204" pitchFamily="34" charset="0"/>
                <a:cs typeface="Calibri" panose="020F0502020204030204" pitchFamily="34" charset="0"/>
              </a:rPr>
              <a:t>No return decision </a:t>
            </a:r>
            <a:r>
              <a:rPr lang="en-GB" sz="2000" dirty="0" smtClean="0">
                <a:latin typeface="Calibri" panose="020F0502020204030204" pitchFamily="34" charset="0"/>
                <a:cs typeface="Calibri" panose="020F0502020204030204" pitchFamily="34" charset="0"/>
              </a:rPr>
              <a:t>or expulsion order adopted, no procedure according to the return directive (DIRECTIVE 2008/115/EC) applied</a:t>
            </a:r>
            <a:r>
              <a:rPr lang="en-GB" sz="2000" dirty="0" smtClean="0">
                <a:solidFill>
                  <a:srgbClr val="C00000"/>
                </a:solidFill>
                <a:latin typeface="Calibri" panose="020F0502020204030204" pitchFamily="34" charset="0"/>
                <a:cs typeface="Calibri" panose="020F0502020204030204" pitchFamily="34" charset="0"/>
              </a:rPr>
              <a:t>, no judicial control over the use of coercion.</a:t>
            </a:r>
          </a:p>
          <a:p>
            <a:r>
              <a:rPr lang="en-GB" sz="2000" dirty="0" smtClean="0">
                <a:latin typeface="Calibri" panose="020F0502020204030204" pitchFamily="34" charset="0"/>
                <a:cs typeface="Calibri" panose="020F0502020204030204" pitchFamily="34" charset="0"/>
              </a:rPr>
              <a:t>The „other side of the fence” is </a:t>
            </a:r>
            <a:r>
              <a:rPr lang="en-GB" sz="2000" dirty="0" smtClean="0">
                <a:solidFill>
                  <a:srgbClr val="C00000"/>
                </a:solidFill>
                <a:latin typeface="Calibri" panose="020F0502020204030204" pitchFamily="34" charset="0"/>
                <a:cs typeface="Calibri" panose="020F0502020204030204" pitchFamily="34" charset="0"/>
              </a:rPr>
              <a:t>still Hungarian jurisdiction </a:t>
            </a:r>
            <a:r>
              <a:rPr lang="en-GB" sz="2000" dirty="0" smtClean="0">
                <a:latin typeface="Calibri" panose="020F0502020204030204" pitchFamily="34" charset="0"/>
                <a:cs typeface="Calibri" panose="020F0502020204030204" pitchFamily="34" charset="0"/>
              </a:rPr>
              <a:t>for a few meters.  </a:t>
            </a:r>
            <a:r>
              <a:rPr lang="en-GB" sz="2000" dirty="0" smtClean="0">
                <a:solidFill>
                  <a:srgbClr val="C00000"/>
                </a:solidFill>
                <a:latin typeface="Calibri" panose="020F0502020204030204" pitchFamily="34" charset="0"/>
                <a:cs typeface="Calibri" panose="020F0502020204030204" pitchFamily="34" charset="0"/>
              </a:rPr>
              <a:t>Re-entering Serbia </a:t>
            </a:r>
            <a:r>
              <a:rPr lang="en-GB" sz="2000" dirty="0" smtClean="0">
                <a:latin typeface="Calibri" panose="020F0502020204030204" pitchFamily="34" charset="0"/>
                <a:cs typeface="Calibri" panose="020F0502020204030204" pitchFamily="34" charset="0"/>
              </a:rPr>
              <a:t>through the green border is </a:t>
            </a:r>
            <a:r>
              <a:rPr lang="en-GB" sz="2000" dirty="0" smtClean="0">
                <a:solidFill>
                  <a:srgbClr val="C00000"/>
                </a:solidFill>
                <a:latin typeface="Calibri" panose="020F0502020204030204" pitchFamily="34" charset="0"/>
                <a:cs typeface="Calibri" panose="020F0502020204030204" pitchFamily="34" charset="0"/>
              </a:rPr>
              <a:t>illegal according to Serbian law</a:t>
            </a:r>
            <a:endParaRPr lang="en-GB" sz="20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9638167"/>
      </p:ext>
    </p:extLst>
  </p:cSld>
  <p:clrMapOvr>
    <a:masterClrMapping/>
  </p:clrMapOvr>
  <p:transition>
    <p:pull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1804" y="116632"/>
            <a:ext cx="7772400" cy="457200"/>
          </a:xfrm>
        </p:spPr>
        <p:txBody>
          <a:bodyPr>
            <a:normAutofit fontScale="90000"/>
          </a:bodyPr>
          <a:lstStyle/>
          <a:p>
            <a:pPr>
              <a:lnSpc>
                <a:spcPct val="150000"/>
              </a:lnSpc>
            </a:pPr>
            <a:r>
              <a:rPr lang="en-GB" sz="2400" noProof="0" dirty="0" smtClean="0"/>
              <a:t>Motto No. 1</a:t>
            </a:r>
            <a:endParaRPr lang="en-GB" sz="2400" noProof="0" dirty="0"/>
          </a:p>
        </p:txBody>
      </p:sp>
      <p:sp>
        <p:nvSpPr>
          <p:cNvPr id="4" name="Subtitle 3"/>
          <p:cNvSpPr>
            <a:spLocks noGrp="1"/>
          </p:cNvSpPr>
          <p:nvPr>
            <p:ph idx="1"/>
          </p:nvPr>
        </p:nvSpPr>
        <p:spPr>
          <a:xfrm>
            <a:off x="395536" y="764704"/>
            <a:ext cx="8424936" cy="6093296"/>
          </a:xfrm>
        </p:spPr>
        <p:txBody>
          <a:bodyPr/>
          <a:lstStyle/>
          <a:p>
            <a:pPr>
              <a:lnSpc>
                <a:spcPct val="150000"/>
              </a:lnSpc>
            </a:pPr>
            <a:r>
              <a:rPr lang="en-GB" sz="3200" i="1" dirty="0">
                <a:solidFill>
                  <a:srgbClr val="540000"/>
                </a:solidFill>
                <a:ea typeface="+mj-ea"/>
              </a:rPr>
              <a:t>„</a:t>
            </a:r>
            <a:r>
              <a:rPr lang="en-GB" sz="3200" i="1" dirty="0">
                <a:solidFill>
                  <a:srgbClr val="C00000"/>
                </a:solidFill>
                <a:ea typeface="+mj-ea"/>
              </a:rPr>
              <a:t>I urge </a:t>
            </a:r>
            <a:r>
              <a:rPr lang="en-GB" sz="3200" i="1" dirty="0">
                <a:ea typeface="+mj-ea"/>
              </a:rPr>
              <a:t>you, Secretary-General, to initiate negotiations </a:t>
            </a:r>
            <a:r>
              <a:rPr lang="en-GB" sz="3200" i="1" dirty="0">
                <a:solidFill>
                  <a:srgbClr val="C00000"/>
                </a:solidFill>
                <a:ea typeface="+mj-ea"/>
              </a:rPr>
              <a:t>on sharing this burden at a global level</a:t>
            </a:r>
            <a:r>
              <a:rPr lang="en-GB" sz="3200" i="1" dirty="0">
                <a:solidFill>
                  <a:srgbClr val="540000"/>
                </a:solidFill>
                <a:ea typeface="+mj-ea"/>
              </a:rPr>
              <a:t>. </a:t>
            </a:r>
            <a:r>
              <a:rPr lang="en-GB" sz="3200" i="1" dirty="0">
                <a:solidFill>
                  <a:srgbClr val="C00000"/>
                </a:solidFill>
                <a:ea typeface="+mj-ea"/>
              </a:rPr>
              <a:t>All</a:t>
            </a:r>
            <a:r>
              <a:rPr lang="en-GB" sz="3200" i="1" dirty="0">
                <a:solidFill>
                  <a:srgbClr val="540000"/>
                </a:solidFill>
                <a:ea typeface="+mj-ea"/>
              </a:rPr>
              <a:t> </a:t>
            </a:r>
            <a:r>
              <a:rPr lang="en-GB" sz="3200" i="1" dirty="0">
                <a:ea typeface="+mj-ea"/>
              </a:rPr>
              <a:t>major</a:t>
            </a:r>
            <a:r>
              <a:rPr lang="en-GB" sz="3200" i="1" dirty="0">
                <a:solidFill>
                  <a:srgbClr val="540000"/>
                </a:solidFill>
                <a:ea typeface="+mj-ea"/>
              </a:rPr>
              <a:t> </a:t>
            </a:r>
            <a:r>
              <a:rPr lang="en-GB" sz="3200" i="1" dirty="0">
                <a:solidFill>
                  <a:srgbClr val="C00000"/>
                </a:solidFill>
                <a:ea typeface="+mj-ea"/>
              </a:rPr>
              <a:t>stakeholders</a:t>
            </a:r>
            <a:r>
              <a:rPr lang="en-GB" sz="3200" i="1" dirty="0">
                <a:solidFill>
                  <a:srgbClr val="540000"/>
                </a:solidFill>
                <a:ea typeface="+mj-ea"/>
              </a:rPr>
              <a:t> of </a:t>
            </a:r>
            <a:r>
              <a:rPr lang="en-GB" sz="3200" i="1" dirty="0">
                <a:ea typeface="+mj-ea"/>
              </a:rPr>
              <a:t>international politics will have to </a:t>
            </a:r>
            <a:r>
              <a:rPr lang="en-GB" sz="3200" i="1" dirty="0">
                <a:solidFill>
                  <a:srgbClr val="C00000"/>
                </a:solidFill>
                <a:ea typeface="+mj-ea"/>
              </a:rPr>
              <a:t>take some of the migrants</a:t>
            </a:r>
            <a:r>
              <a:rPr lang="en-GB" sz="3200" i="1" dirty="0">
                <a:solidFill>
                  <a:srgbClr val="540000"/>
                </a:solidFill>
                <a:ea typeface="+mj-ea"/>
              </a:rPr>
              <a:t> </a:t>
            </a:r>
            <a:r>
              <a:rPr lang="en-GB" sz="3200" i="1" dirty="0">
                <a:ea typeface="+mj-ea"/>
              </a:rPr>
              <a:t>to their countries as part of </a:t>
            </a:r>
            <a:r>
              <a:rPr lang="en-GB" sz="3200" i="1" dirty="0">
                <a:solidFill>
                  <a:srgbClr val="C00000"/>
                </a:solidFill>
                <a:ea typeface="+mj-ea"/>
              </a:rPr>
              <a:t>a global quota system.</a:t>
            </a:r>
            <a:r>
              <a:rPr lang="en-GB" sz="3200" i="1" dirty="0">
                <a:solidFill>
                  <a:srgbClr val="540000"/>
                </a:solidFill>
                <a:ea typeface="+mj-ea"/>
              </a:rPr>
              <a:t>”</a:t>
            </a:r>
            <a:endParaRPr lang="en-GB" noProof="0" dirty="0"/>
          </a:p>
        </p:txBody>
      </p:sp>
      <p:sp>
        <p:nvSpPr>
          <p:cNvPr id="5" name="TextBox 4"/>
          <p:cNvSpPr txBox="1"/>
          <p:nvPr/>
        </p:nvSpPr>
        <p:spPr>
          <a:xfrm>
            <a:off x="323528" y="5373216"/>
            <a:ext cx="8439620" cy="1384995"/>
          </a:xfrm>
          <a:prstGeom prst="rect">
            <a:avLst/>
          </a:prstGeom>
          <a:noFill/>
        </p:spPr>
        <p:txBody>
          <a:bodyPr wrap="square" rtlCol="0">
            <a:spAutoFit/>
          </a:bodyPr>
          <a:lstStyle/>
          <a:p>
            <a:pPr algn="r"/>
            <a:r>
              <a:rPr lang="en-US" b="0" i="1" dirty="0" smtClean="0">
                <a:latin typeface="Calibri" panose="020F0502020204030204" pitchFamily="34" charset="0"/>
                <a:cs typeface="Calibri" panose="020F0502020204030204" pitchFamily="34" charset="0"/>
              </a:rPr>
              <a:t>Statement</a:t>
            </a:r>
            <a:r>
              <a:rPr lang="hu-HU" b="0" i="1" dirty="0" smtClean="0">
                <a:latin typeface="Calibri" panose="020F0502020204030204" pitchFamily="34" charset="0"/>
                <a:cs typeface="Calibri" panose="020F0502020204030204" pitchFamily="34" charset="0"/>
              </a:rPr>
              <a:t> </a:t>
            </a:r>
            <a:r>
              <a:rPr lang="en-US" b="0" i="1" dirty="0" smtClean="0">
                <a:latin typeface="Calibri" panose="020F0502020204030204" pitchFamily="34" charset="0"/>
                <a:cs typeface="Calibri" panose="020F0502020204030204" pitchFamily="34" charset="0"/>
              </a:rPr>
              <a:t>by</a:t>
            </a:r>
            <a:r>
              <a:rPr lang="hu-HU" b="0" i="1" dirty="0" smtClean="0">
                <a:latin typeface="Calibri" panose="020F0502020204030204" pitchFamily="34" charset="0"/>
                <a:cs typeface="Calibri" panose="020F0502020204030204" pitchFamily="34" charset="0"/>
              </a:rPr>
              <a:t> </a:t>
            </a:r>
            <a:r>
              <a:rPr lang="en-US" b="0" i="1" dirty="0" smtClean="0">
                <a:latin typeface="Calibri" panose="020F0502020204030204" pitchFamily="34" charset="0"/>
                <a:cs typeface="Calibri" panose="020F0502020204030204" pitchFamily="34" charset="0"/>
              </a:rPr>
              <a:t>H.E</a:t>
            </a:r>
            <a:r>
              <a:rPr lang="en-US" b="0" i="1" dirty="0">
                <a:latin typeface="Calibri" panose="020F0502020204030204" pitchFamily="34" charset="0"/>
                <a:cs typeface="Calibri" panose="020F0502020204030204" pitchFamily="34" charset="0"/>
              </a:rPr>
              <a:t>. Mr. Viktor </a:t>
            </a:r>
            <a:r>
              <a:rPr lang="en-US" b="0" i="1" dirty="0" smtClean="0">
                <a:latin typeface="Calibri" panose="020F0502020204030204" pitchFamily="34" charset="0"/>
                <a:cs typeface="Calibri" panose="020F0502020204030204" pitchFamily="34" charset="0"/>
              </a:rPr>
              <a:t>Orbán</a:t>
            </a:r>
            <a:r>
              <a:rPr lang="hu-HU" b="0" i="1" dirty="0" smtClean="0">
                <a:latin typeface="Calibri" panose="020F0502020204030204" pitchFamily="34" charset="0"/>
                <a:cs typeface="Calibri" panose="020F0502020204030204" pitchFamily="34" charset="0"/>
              </a:rPr>
              <a:t> </a:t>
            </a:r>
            <a:r>
              <a:rPr lang="en-US" b="0" i="1" dirty="0" smtClean="0">
                <a:latin typeface="Calibri" panose="020F0502020204030204" pitchFamily="34" charset="0"/>
                <a:cs typeface="Calibri" panose="020F0502020204030204" pitchFamily="34" charset="0"/>
              </a:rPr>
              <a:t>Prime </a:t>
            </a:r>
            <a:r>
              <a:rPr lang="en-US" b="0" i="1" dirty="0">
                <a:latin typeface="Calibri" panose="020F0502020204030204" pitchFamily="34" charset="0"/>
                <a:cs typeface="Calibri" panose="020F0502020204030204" pitchFamily="34" charset="0"/>
              </a:rPr>
              <a:t>Minister of Hungary</a:t>
            </a:r>
          </a:p>
          <a:p>
            <a:pPr algn="r"/>
            <a:r>
              <a:rPr lang="en-US" b="0" i="1" dirty="0">
                <a:latin typeface="Calibri" panose="020F0502020204030204" pitchFamily="34" charset="0"/>
                <a:cs typeface="Calibri" panose="020F0502020204030204" pitchFamily="34" charset="0"/>
              </a:rPr>
              <a:t>at the High Level Side </a:t>
            </a:r>
            <a:r>
              <a:rPr lang="en-US" b="0" i="1" dirty="0" smtClean="0">
                <a:latin typeface="Calibri" panose="020F0502020204030204" pitchFamily="34" charset="0"/>
                <a:cs typeface="Calibri" panose="020F0502020204030204" pitchFamily="34" charset="0"/>
              </a:rPr>
              <a:t>Event</a:t>
            </a:r>
            <a:r>
              <a:rPr lang="hu-HU" b="0" i="1" dirty="0" smtClean="0">
                <a:latin typeface="Calibri" panose="020F0502020204030204" pitchFamily="34" charset="0"/>
                <a:cs typeface="Calibri" panose="020F0502020204030204" pitchFamily="34" charset="0"/>
              </a:rPr>
              <a:t> </a:t>
            </a:r>
            <a:r>
              <a:rPr lang="en-US" b="0" i="1" dirty="0" smtClean="0">
                <a:latin typeface="Calibri" panose="020F0502020204030204" pitchFamily="34" charset="0"/>
                <a:cs typeface="Calibri" panose="020F0502020204030204" pitchFamily="34" charset="0"/>
              </a:rPr>
              <a:t>on</a:t>
            </a:r>
            <a:r>
              <a:rPr lang="hu-HU" b="0" i="1" dirty="0" smtClean="0">
                <a:latin typeface="Calibri" panose="020F0502020204030204" pitchFamily="34" charset="0"/>
                <a:cs typeface="Calibri" panose="020F0502020204030204" pitchFamily="34" charset="0"/>
              </a:rPr>
              <a:t> </a:t>
            </a:r>
            <a:r>
              <a:rPr lang="en-US" b="0" i="1" dirty="0" smtClean="0">
                <a:latin typeface="Calibri" panose="020F0502020204030204" pitchFamily="34" charset="0"/>
                <a:cs typeface="Calibri" panose="020F0502020204030204" pitchFamily="34" charset="0"/>
              </a:rPr>
              <a:t>“</a:t>
            </a:r>
            <a:r>
              <a:rPr lang="en-US" b="0" i="1" dirty="0">
                <a:latin typeface="Calibri" panose="020F0502020204030204" pitchFamily="34" charset="0"/>
                <a:cs typeface="Calibri" panose="020F0502020204030204" pitchFamily="34" charset="0"/>
              </a:rPr>
              <a:t>Strengthening cooperation on migration and refugee movements</a:t>
            </a:r>
          </a:p>
          <a:p>
            <a:pPr algn="r"/>
            <a:r>
              <a:rPr lang="en-US" b="0" i="1" dirty="0">
                <a:latin typeface="Calibri" panose="020F0502020204030204" pitchFamily="34" charset="0"/>
                <a:cs typeface="Calibri" panose="020F0502020204030204" pitchFamily="34" charset="0"/>
              </a:rPr>
              <a:t>in the perspective of the new development agenda</a:t>
            </a:r>
            <a:r>
              <a:rPr lang="en-US" b="0" i="1" dirty="0" smtClean="0">
                <a:latin typeface="Calibri" panose="020F0502020204030204" pitchFamily="34" charset="0"/>
                <a:cs typeface="Calibri" panose="020F0502020204030204" pitchFamily="34" charset="0"/>
              </a:rPr>
              <a:t>”</a:t>
            </a:r>
            <a:r>
              <a:rPr lang="hu-HU" b="0" i="1" dirty="0" smtClean="0">
                <a:latin typeface="Calibri" panose="020F0502020204030204" pitchFamily="34" charset="0"/>
                <a:cs typeface="Calibri" panose="020F0502020204030204" pitchFamily="34" charset="0"/>
              </a:rPr>
              <a:t> </a:t>
            </a:r>
            <a:r>
              <a:rPr lang="en-US" b="0" i="1" dirty="0" smtClean="0">
                <a:latin typeface="Calibri" panose="020F0502020204030204" pitchFamily="34" charset="0"/>
                <a:cs typeface="Calibri" panose="020F0502020204030204" pitchFamily="34" charset="0"/>
              </a:rPr>
              <a:t>30 </a:t>
            </a:r>
            <a:r>
              <a:rPr lang="en-US" b="0" i="1" dirty="0">
                <a:latin typeface="Calibri" panose="020F0502020204030204" pitchFamily="34" charset="0"/>
                <a:cs typeface="Calibri" panose="020F0502020204030204" pitchFamily="34" charset="0"/>
              </a:rPr>
              <a:t>September </a:t>
            </a:r>
            <a:r>
              <a:rPr lang="en-US" b="0" i="1" dirty="0" smtClean="0">
                <a:latin typeface="Calibri" panose="020F0502020204030204" pitchFamily="34" charset="0"/>
                <a:cs typeface="Calibri" panose="020F0502020204030204" pitchFamily="34" charset="0"/>
              </a:rPr>
              <a:t>2015</a:t>
            </a:r>
            <a:r>
              <a:rPr lang="hu-HU" b="0" i="1" dirty="0" smtClean="0">
                <a:latin typeface="Calibri" panose="020F0502020204030204" pitchFamily="34" charset="0"/>
                <a:cs typeface="Calibri" panose="020F0502020204030204" pitchFamily="34" charset="0"/>
              </a:rPr>
              <a:t> </a:t>
            </a:r>
            <a:r>
              <a:rPr lang="en-US" b="0" i="1" dirty="0" smtClean="0">
                <a:latin typeface="Calibri" panose="020F0502020204030204" pitchFamily="34" charset="0"/>
                <a:cs typeface="Calibri" panose="020F0502020204030204" pitchFamily="34" charset="0"/>
              </a:rPr>
              <a:t>United </a:t>
            </a:r>
            <a:r>
              <a:rPr lang="en-US" b="0" i="1" dirty="0">
                <a:latin typeface="Calibri" panose="020F0502020204030204" pitchFamily="34" charset="0"/>
                <a:cs typeface="Calibri" panose="020F0502020204030204" pitchFamily="34" charset="0"/>
              </a:rPr>
              <a:t>Nations</a:t>
            </a:r>
          </a:p>
          <a:p>
            <a:pPr algn="r"/>
            <a:r>
              <a:rPr lang="en-US" b="0" i="1" dirty="0">
                <a:latin typeface="Calibri" panose="020F0502020204030204" pitchFamily="34" charset="0"/>
                <a:cs typeface="Calibri" panose="020F0502020204030204" pitchFamily="34" charset="0"/>
              </a:rPr>
              <a:t>New </a:t>
            </a:r>
            <a:r>
              <a:rPr lang="en-US" b="0" i="1" dirty="0" smtClean="0">
                <a:latin typeface="Calibri" panose="020F0502020204030204" pitchFamily="34" charset="0"/>
                <a:cs typeface="Calibri" panose="020F0502020204030204" pitchFamily="34" charset="0"/>
              </a:rPr>
              <a:t>York</a:t>
            </a:r>
            <a:r>
              <a:rPr lang="hu-HU" b="0" i="1" dirty="0" smtClean="0">
                <a:latin typeface="Calibri" panose="020F0502020204030204" pitchFamily="34" charset="0"/>
                <a:cs typeface="Calibri" panose="020F0502020204030204" pitchFamily="34" charset="0"/>
              </a:rPr>
              <a:t>  at</a:t>
            </a:r>
            <a:r>
              <a:rPr lang="hu-HU" b="0" i="1" dirty="0">
                <a:latin typeface="Calibri" panose="020F0502020204030204" pitchFamily="34" charset="0"/>
                <a:cs typeface="Calibri" panose="020F0502020204030204" pitchFamily="34" charset="0"/>
              </a:rPr>
              <a:t> </a:t>
            </a:r>
            <a:r>
              <a:rPr lang="hu-HU" b="0" i="1" dirty="0">
                <a:latin typeface="Calibri" panose="020F0502020204030204" pitchFamily="34" charset="0"/>
                <a:cs typeface="Calibri" panose="020F0502020204030204" pitchFamily="34" charset="0"/>
                <a:hlinkClick r:id="rId3"/>
              </a:rPr>
              <a:t>http://</a:t>
            </a:r>
            <a:r>
              <a:rPr lang="hu-HU" b="0" i="1" dirty="0" smtClean="0">
                <a:latin typeface="Calibri" panose="020F0502020204030204" pitchFamily="34" charset="0"/>
                <a:cs typeface="Calibri" panose="020F0502020204030204" pitchFamily="34" charset="0"/>
                <a:hlinkClick r:id="rId3"/>
              </a:rPr>
              <a:t>un.newyork.gov.hu/accessibility/download/5/02/21000/Statement_of_Viktor_Orb%C3%A1n_High-Level_Meeting_on_Migration.pdf</a:t>
            </a:r>
            <a:r>
              <a:rPr lang="hu-HU" b="0" i="1" dirty="0" smtClean="0">
                <a:latin typeface="Calibri" panose="020F0502020204030204" pitchFamily="34" charset="0"/>
                <a:cs typeface="Calibri" panose="020F0502020204030204" pitchFamily="34" charset="0"/>
              </a:rPr>
              <a:t> (20170208)</a:t>
            </a:r>
            <a:endParaRPr lang="hu-HU" b="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1162494"/>
      </p:ext>
    </p:extLst>
  </p:cSld>
  <p:clrMapOvr>
    <a:masterClrMapping/>
  </p:clrMapOvr>
  <p:transition>
    <p:pull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Push backs to beyond the fence (Blocked entry)</a:t>
            </a:r>
            <a:endParaRPr lang="en-GB" dirty="0"/>
          </a:p>
        </p:txBody>
      </p:sp>
      <p:pic>
        <p:nvPicPr>
          <p:cNvPr id="4" name="Content Placeholder 3"/>
          <p:cNvPicPr>
            <a:picLocks noGrp="1" noChangeAspect="1"/>
          </p:cNvPicPr>
          <p:nvPr>
            <p:ph idx="1"/>
          </p:nvPr>
        </p:nvPicPr>
        <p:blipFill>
          <a:blip r:embed="rId3"/>
          <a:stretch>
            <a:fillRect/>
          </a:stretch>
        </p:blipFill>
        <p:spPr>
          <a:xfrm>
            <a:off x="685800" y="1052736"/>
            <a:ext cx="7772400" cy="3299861"/>
          </a:xfrm>
          <a:prstGeom prst="rect">
            <a:avLst/>
          </a:prstGeom>
        </p:spPr>
      </p:pic>
      <p:sp>
        <p:nvSpPr>
          <p:cNvPr id="5" name="TextBox 4"/>
          <p:cNvSpPr txBox="1"/>
          <p:nvPr/>
        </p:nvSpPr>
        <p:spPr>
          <a:xfrm>
            <a:off x="685800" y="4509120"/>
            <a:ext cx="7344816" cy="2800767"/>
          </a:xfrm>
          <a:prstGeom prst="rect">
            <a:avLst/>
          </a:prstGeom>
          <a:noFill/>
        </p:spPr>
        <p:txBody>
          <a:bodyPr wrap="square" rtlCol="0">
            <a:spAutoFit/>
          </a:bodyPr>
          <a:lstStyle/>
          <a:p>
            <a:r>
              <a:rPr lang="hu-HU" sz="2800" b="0" dirty="0" smtClean="0">
                <a:latin typeface="Calibri" panose="020F0502020204030204" pitchFamily="34" charset="0"/>
                <a:cs typeface="Calibri" panose="020F0502020204030204" pitchFamily="34" charset="0"/>
              </a:rPr>
              <a:t>„[B]</a:t>
            </a:r>
            <a:r>
              <a:rPr lang="en-US" sz="2800" b="0" dirty="0" err="1" smtClean="0">
                <a:latin typeface="Calibri" panose="020F0502020204030204" pitchFamily="34" charset="0"/>
                <a:cs typeface="Calibri" panose="020F0502020204030204" pitchFamily="34" charset="0"/>
              </a:rPr>
              <a:t>etween</a:t>
            </a:r>
            <a:r>
              <a:rPr lang="en-US" sz="2800" b="0" dirty="0" smtClean="0">
                <a:latin typeface="Calibri" panose="020F0502020204030204" pitchFamily="34" charset="0"/>
                <a:cs typeface="Calibri" panose="020F0502020204030204" pitchFamily="34" charset="0"/>
              </a:rPr>
              <a:t> </a:t>
            </a:r>
            <a:r>
              <a:rPr lang="en-US" sz="2800" b="0" dirty="0">
                <a:solidFill>
                  <a:srgbClr val="C00000"/>
                </a:solidFill>
                <a:latin typeface="Calibri" panose="020F0502020204030204" pitchFamily="34" charset="0"/>
                <a:cs typeface="Calibri" panose="020F0502020204030204" pitchFamily="34" charset="0"/>
              </a:rPr>
              <a:t>5 July and </a:t>
            </a:r>
            <a:r>
              <a:rPr lang="en-US" sz="2800" b="0" dirty="0" smtClean="0">
                <a:solidFill>
                  <a:srgbClr val="C00000"/>
                </a:solidFill>
                <a:latin typeface="Calibri" panose="020F0502020204030204" pitchFamily="34" charset="0"/>
                <a:cs typeface="Calibri" panose="020F0502020204030204" pitchFamily="34" charset="0"/>
              </a:rPr>
              <a:t>31</a:t>
            </a:r>
            <a:r>
              <a:rPr lang="hu-HU" sz="2800" b="0" dirty="0" smtClean="0">
                <a:solidFill>
                  <a:srgbClr val="C00000"/>
                </a:solidFill>
                <a:latin typeface="Calibri" panose="020F0502020204030204" pitchFamily="34" charset="0"/>
                <a:cs typeface="Calibri" panose="020F0502020204030204" pitchFamily="34" charset="0"/>
              </a:rPr>
              <a:t> </a:t>
            </a:r>
            <a:r>
              <a:rPr lang="en-US" sz="2800" b="0" dirty="0" smtClean="0">
                <a:solidFill>
                  <a:srgbClr val="C00000"/>
                </a:solidFill>
                <a:latin typeface="Calibri" panose="020F0502020204030204" pitchFamily="34" charset="0"/>
                <a:cs typeface="Calibri" panose="020F0502020204030204" pitchFamily="34" charset="0"/>
              </a:rPr>
              <a:t>De</a:t>
            </a:r>
            <a:r>
              <a:rPr lang="en-US" sz="2800" b="0" dirty="0" smtClean="0">
                <a:latin typeface="Calibri" panose="020F0502020204030204" pitchFamily="34" charset="0"/>
                <a:cs typeface="Calibri" panose="020F0502020204030204" pitchFamily="34" charset="0"/>
              </a:rPr>
              <a:t>cember </a:t>
            </a:r>
            <a:r>
              <a:rPr lang="en-US" sz="2800" b="0" dirty="0">
                <a:latin typeface="Calibri" panose="020F0502020204030204" pitchFamily="34" charset="0"/>
                <a:cs typeface="Calibri" panose="020F0502020204030204" pitchFamily="34" charset="0"/>
              </a:rPr>
              <a:t>2016, </a:t>
            </a:r>
            <a:r>
              <a:rPr lang="en-US" sz="2800" b="0" dirty="0">
                <a:solidFill>
                  <a:srgbClr val="C00000"/>
                </a:solidFill>
                <a:latin typeface="Calibri" panose="020F0502020204030204" pitchFamily="34" charset="0"/>
                <a:cs typeface="Calibri" panose="020F0502020204030204" pitchFamily="34" charset="0"/>
              </a:rPr>
              <a:t>19,219</a:t>
            </a:r>
            <a:r>
              <a:rPr lang="en-US" sz="2800" b="0" dirty="0">
                <a:latin typeface="Calibri" panose="020F0502020204030204" pitchFamily="34" charset="0"/>
                <a:cs typeface="Calibri" panose="020F0502020204030204" pitchFamily="34" charset="0"/>
              </a:rPr>
              <a:t> migrants were </a:t>
            </a:r>
            <a:r>
              <a:rPr lang="en-US" sz="2800" b="0" dirty="0">
                <a:solidFill>
                  <a:srgbClr val="C00000"/>
                </a:solidFill>
                <a:latin typeface="Calibri" panose="020F0502020204030204" pitchFamily="34" charset="0"/>
                <a:cs typeface="Calibri" panose="020F0502020204030204" pitchFamily="34" charset="0"/>
              </a:rPr>
              <a:t>denied access </a:t>
            </a:r>
            <a:r>
              <a:rPr lang="en-US" sz="2800" b="0" dirty="0">
                <a:latin typeface="Calibri" panose="020F0502020204030204" pitchFamily="34" charset="0"/>
                <a:cs typeface="Calibri" panose="020F0502020204030204" pitchFamily="34" charset="0"/>
              </a:rPr>
              <a:t>(prevented from entering </a:t>
            </a:r>
            <a:r>
              <a:rPr lang="en-US" sz="2800" b="0" dirty="0" smtClean="0">
                <a:latin typeface="Calibri" panose="020F0502020204030204" pitchFamily="34" charset="0"/>
                <a:cs typeface="Calibri" panose="020F0502020204030204" pitchFamily="34" charset="0"/>
              </a:rPr>
              <a:t>or</a:t>
            </a:r>
            <a:r>
              <a:rPr lang="hu-HU" sz="2800" b="0" dirty="0" smtClean="0">
                <a:latin typeface="Calibri" panose="020F0502020204030204" pitchFamily="34" charset="0"/>
                <a:cs typeface="Calibri" panose="020F0502020204030204" pitchFamily="34" charset="0"/>
              </a:rPr>
              <a:t> </a:t>
            </a:r>
            <a:r>
              <a:rPr lang="en-US" sz="2800" b="0" dirty="0" smtClean="0">
                <a:latin typeface="Calibri" panose="020F0502020204030204" pitchFamily="34" charset="0"/>
                <a:cs typeface="Calibri" panose="020F0502020204030204" pitchFamily="34" charset="0"/>
              </a:rPr>
              <a:t>escorted </a:t>
            </a:r>
            <a:r>
              <a:rPr lang="en-US" sz="2800" b="0" dirty="0">
                <a:latin typeface="Calibri" panose="020F0502020204030204" pitchFamily="34" charset="0"/>
                <a:cs typeface="Calibri" panose="020F0502020204030204" pitchFamily="34" charset="0"/>
              </a:rPr>
              <a:t>back to the border) at the Hungarian-Serbian </a:t>
            </a:r>
            <a:r>
              <a:rPr lang="en-US" sz="2800" b="0" dirty="0" smtClean="0">
                <a:latin typeface="Calibri" panose="020F0502020204030204" pitchFamily="34" charset="0"/>
                <a:cs typeface="Calibri" panose="020F0502020204030204" pitchFamily="34" charset="0"/>
              </a:rPr>
              <a:t>border</a:t>
            </a:r>
            <a:r>
              <a:rPr lang="hu-HU" sz="2800" b="0" dirty="0" smtClean="0">
                <a:latin typeface="Calibri" panose="020F0502020204030204" pitchFamily="34" charset="0"/>
                <a:cs typeface="Calibri" panose="020F0502020204030204" pitchFamily="34" charset="0"/>
              </a:rPr>
              <a:t>”</a:t>
            </a:r>
          </a:p>
          <a:p>
            <a:pPr algn="r"/>
            <a:r>
              <a:rPr lang="en-US" sz="1200" b="0" i="1" dirty="0">
                <a:latin typeface="Calibri" panose="020F0502020204030204" pitchFamily="34" charset="0"/>
                <a:cs typeface="Calibri" panose="020F0502020204030204" pitchFamily="34" charset="0"/>
              </a:rPr>
              <a:t>Pushed </a:t>
            </a:r>
            <a:r>
              <a:rPr lang="en-US" sz="1200" b="0" i="1" dirty="0" smtClean="0">
                <a:latin typeface="Calibri" panose="020F0502020204030204" pitchFamily="34" charset="0"/>
                <a:cs typeface="Calibri" panose="020F0502020204030204" pitchFamily="34" charset="0"/>
              </a:rPr>
              <a:t>Back</a:t>
            </a:r>
            <a:r>
              <a:rPr lang="hu-HU" sz="1200" b="0" i="1" dirty="0" smtClean="0">
                <a:latin typeface="Calibri" panose="020F0502020204030204" pitchFamily="34" charset="0"/>
                <a:cs typeface="Calibri" panose="020F0502020204030204" pitchFamily="34" charset="0"/>
              </a:rPr>
              <a:t> </a:t>
            </a:r>
            <a:r>
              <a:rPr lang="en-US" sz="1200" b="0" i="1" dirty="0" smtClean="0">
                <a:latin typeface="Calibri" panose="020F0502020204030204" pitchFamily="34" charset="0"/>
                <a:cs typeface="Calibri" panose="020F0502020204030204" pitchFamily="34" charset="0"/>
              </a:rPr>
              <a:t>at </a:t>
            </a:r>
            <a:r>
              <a:rPr lang="en-US" sz="1200" b="0" i="1" dirty="0">
                <a:latin typeface="Calibri" panose="020F0502020204030204" pitchFamily="34" charset="0"/>
                <a:cs typeface="Calibri" panose="020F0502020204030204" pitchFamily="34" charset="0"/>
              </a:rPr>
              <a:t>the Door</a:t>
            </a:r>
            <a:r>
              <a:rPr lang="en-US" sz="1200" b="0" i="1" dirty="0" smtClean="0">
                <a:latin typeface="Calibri" panose="020F0502020204030204" pitchFamily="34" charset="0"/>
                <a:cs typeface="Calibri" panose="020F0502020204030204" pitchFamily="34" charset="0"/>
              </a:rPr>
              <a:t>:</a:t>
            </a:r>
            <a:r>
              <a:rPr lang="hu-HU" sz="1200" b="0" i="1" dirty="0" smtClean="0">
                <a:latin typeface="Calibri" panose="020F0502020204030204" pitchFamily="34" charset="0"/>
                <a:cs typeface="Calibri" panose="020F0502020204030204" pitchFamily="34" charset="0"/>
              </a:rPr>
              <a:t> </a:t>
            </a:r>
            <a:r>
              <a:rPr lang="en-US" sz="1200" b="0" i="1" dirty="0" smtClean="0">
                <a:latin typeface="Calibri" panose="020F0502020204030204" pitchFamily="34" charset="0"/>
                <a:cs typeface="Calibri" panose="020F0502020204030204" pitchFamily="34" charset="0"/>
              </a:rPr>
              <a:t>Denial </a:t>
            </a:r>
            <a:r>
              <a:rPr lang="en-US" sz="1200" b="0" i="1" dirty="0">
                <a:latin typeface="Calibri" panose="020F0502020204030204" pitchFamily="34" charset="0"/>
                <a:cs typeface="Calibri" panose="020F0502020204030204" pitchFamily="34" charset="0"/>
              </a:rPr>
              <a:t>of </a:t>
            </a:r>
            <a:r>
              <a:rPr lang="en-US" sz="1200" b="0" i="1" dirty="0" smtClean="0">
                <a:latin typeface="Calibri" panose="020F0502020204030204" pitchFamily="34" charset="0"/>
                <a:cs typeface="Calibri" panose="020F0502020204030204" pitchFamily="34" charset="0"/>
              </a:rPr>
              <a:t>Access</a:t>
            </a:r>
            <a:r>
              <a:rPr lang="hu-HU" sz="1200" b="0" i="1" dirty="0" smtClean="0">
                <a:latin typeface="Calibri" panose="020F0502020204030204" pitchFamily="34" charset="0"/>
                <a:cs typeface="Calibri" panose="020F0502020204030204" pitchFamily="34" charset="0"/>
              </a:rPr>
              <a:t>  </a:t>
            </a:r>
            <a:r>
              <a:rPr lang="en-US" sz="1200" b="0" i="1" dirty="0" smtClean="0">
                <a:latin typeface="Calibri" panose="020F0502020204030204" pitchFamily="34" charset="0"/>
                <a:cs typeface="Calibri" panose="020F0502020204030204" pitchFamily="34" charset="0"/>
              </a:rPr>
              <a:t>o </a:t>
            </a:r>
            <a:r>
              <a:rPr lang="en-US" sz="1200" b="0" i="1" dirty="0">
                <a:latin typeface="Calibri" panose="020F0502020204030204" pitchFamily="34" charset="0"/>
                <a:cs typeface="Calibri" panose="020F0502020204030204" pitchFamily="34" charset="0"/>
              </a:rPr>
              <a:t>Asylum in </a:t>
            </a:r>
            <a:r>
              <a:rPr lang="en-US" sz="1200" b="0" i="1" dirty="0" smtClean="0">
                <a:latin typeface="Calibri" panose="020F0502020204030204" pitchFamily="34" charset="0"/>
                <a:cs typeface="Calibri" panose="020F0502020204030204" pitchFamily="34" charset="0"/>
              </a:rPr>
              <a:t>Eastern</a:t>
            </a:r>
            <a:r>
              <a:rPr lang="hu-HU" sz="1200" b="0" i="1" dirty="0" smtClean="0">
                <a:latin typeface="Calibri" panose="020F0502020204030204" pitchFamily="34" charset="0"/>
                <a:cs typeface="Calibri" panose="020F0502020204030204" pitchFamily="34" charset="0"/>
              </a:rPr>
              <a:t> </a:t>
            </a:r>
            <a:r>
              <a:rPr lang="en-US" sz="1200" b="0" i="1" dirty="0" smtClean="0">
                <a:latin typeface="Calibri" panose="020F0502020204030204" pitchFamily="34" charset="0"/>
                <a:cs typeface="Calibri" panose="020F0502020204030204" pitchFamily="34" charset="0"/>
              </a:rPr>
              <a:t>EU </a:t>
            </a:r>
            <a:r>
              <a:rPr lang="en-US" sz="1200" b="0" i="1" dirty="0">
                <a:latin typeface="Calibri" panose="020F0502020204030204" pitchFamily="34" charset="0"/>
                <a:cs typeface="Calibri" panose="020F0502020204030204" pitchFamily="34" charset="0"/>
              </a:rPr>
              <a:t>Member </a:t>
            </a:r>
            <a:r>
              <a:rPr lang="en-US" sz="1200" b="0" i="1" dirty="0" smtClean="0">
                <a:latin typeface="Calibri" panose="020F0502020204030204" pitchFamily="34" charset="0"/>
                <a:cs typeface="Calibri" panose="020F0502020204030204" pitchFamily="34" charset="0"/>
              </a:rPr>
              <a:t>States</a:t>
            </a:r>
            <a:r>
              <a:rPr lang="hu-HU" sz="1200" b="0" i="1" dirty="0" smtClean="0">
                <a:latin typeface="Calibri" panose="020F0502020204030204" pitchFamily="34" charset="0"/>
                <a:cs typeface="Calibri" panose="020F0502020204030204" pitchFamily="34" charset="0"/>
              </a:rPr>
              <a:t/>
            </a:r>
            <a:br>
              <a:rPr lang="hu-HU" sz="1200" b="0" i="1" dirty="0" smtClean="0">
                <a:latin typeface="Calibri" panose="020F0502020204030204" pitchFamily="34" charset="0"/>
                <a:cs typeface="Calibri" panose="020F0502020204030204" pitchFamily="34" charset="0"/>
              </a:rPr>
            </a:br>
            <a:r>
              <a:rPr lang="hu-HU" sz="1200" b="0" i="1" dirty="0" smtClean="0">
                <a:latin typeface="Calibri" panose="020F0502020204030204" pitchFamily="34" charset="0"/>
                <a:cs typeface="Calibri" panose="020F0502020204030204" pitchFamily="34" charset="0"/>
              </a:rPr>
              <a:t> [</a:t>
            </a:r>
            <a:r>
              <a:rPr lang="hu-HU" sz="1200" b="0" dirty="0" err="1" smtClean="0">
                <a:latin typeface="Calibri" panose="020F0502020204030204" pitchFamily="34" charset="0"/>
                <a:cs typeface="Calibri" panose="020F0502020204030204" pitchFamily="34" charset="0"/>
              </a:rPr>
              <a:t>Report</a:t>
            </a:r>
            <a:r>
              <a:rPr lang="hu-HU" sz="1200" b="0" dirty="0" smtClean="0">
                <a:latin typeface="Calibri" panose="020F0502020204030204" pitchFamily="34" charset="0"/>
                <a:cs typeface="Calibri" panose="020F0502020204030204" pitchFamily="34" charset="0"/>
              </a:rPr>
              <a:t>, </a:t>
            </a:r>
            <a:r>
              <a:rPr lang="hu-HU" sz="1200" b="0" dirty="0" err="1" smtClean="0">
                <a:latin typeface="Calibri" panose="020F0502020204030204" pitchFamily="34" charset="0"/>
                <a:cs typeface="Calibri" panose="020F0502020204030204" pitchFamily="34" charset="0"/>
              </a:rPr>
              <a:t>covering</a:t>
            </a:r>
            <a:r>
              <a:rPr lang="hu-HU" sz="1200" b="0" dirty="0" smtClean="0">
                <a:latin typeface="Calibri" panose="020F0502020204030204" pitchFamily="34" charset="0"/>
                <a:cs typeface="Calibri" panose="020F0502020204030204" pitchFamily="34" charset="0"/>
              </a:rPr>
              <a:t>: </a:t>
            </a:r>
            <a:r>
              <a:rPr lang="hu-HU" sz="1200" b="0" dirty="0" err="1" smtClean="0">
                <a:latin typeface="Calibri" panose="020F0502020204030204" pitchFamily="34" charset="0"/>
                <a:cs typeface="Calibri" panose="020F0502020204030204" pitchFamily="34" charset="0"/>
              </a:rPr>
              <a:t>Bulgaria</a:t>
            </a:r>
            <a:r>
              <a:rPr lang="hu-HU" sz="1200" b="0" dirty="0" smtClean="0">
                <a:latin typeface="Calibri" panose="020F0502020204030204" pitchFamily="34" charset="0"/>
                <a:cs typeface="Calibri" panose="020F0502020204030204" pitchFamily="34" charset="0"/>
              </a:rPr>
              <a:t>, </a:t>
            </a:r>
            <a:r>
              <a:rPr lang="hu-HU" sz="1200" b="0" dirty="0" err="1" smtClean="0">
                <a:latin typeface="Calibri" panose="020F0502020204030204" pitchFamily="34" charset="0"/>
                <a:cs typeface="Calibri" panose="020F0502020204030204" pitchFamily="34" charset="0"/>
              </a:rPr>
              <a:t>the</a:t>
            </a:r>
            <a:r>
              <a:rPr lang="hu-HU" sz="1200" b="0" dirty="0" smtClean="0">
                <a:latin typeface="Calibri" panose="020F0502020204030204" pitchFamily="34" charset="0"/>
                <a:cs typeface="Calibri" panose="020F0502020204030204" pitchFamily="34" charset="0"/>
              </a:rPr>
              <a:t> </a:t>
            </a:r>
            <a:r>
              <a:rPr lang="hu-HU" sz="1200" b="0" dirty="0" err="1" smtClean="0">
                <a:latin typeface="Calibri" panose="020F0502020204030204" pitchFamily="34" charset="0"/>
                <a:cs typeface="Calibri" panose="020F0502020204030204" pitchFamily="34" charset="0"/>
              </a:rPr>
              <a:t>Czech</a:t>
            </a:r>
            <a:r>
              <a:rPr lang="hu-HU" sz="1200" b="0" dirty="0" smtClean="0">
                <a:latin typeface="Calibri" panose="020F0502020204030204" pitchFamily="34" charset="0"/>
                <a:cs typeface="Calibri" panose="020F0502020204030204" pitchFamily="34" charset="0"/>
              </a:rPr>
              <a:t> </a:t>
            </a:r>
            <a:r>
              <a:rPr lang="hu-HU" sz="1200" b="0" dirty="0" err="1">
                <a:latin typeface="Calibri" panose="020F0502020204030204" pitchFamily="34" charset="0"/>
                <a:cs typeface="Calibri" panose="020F0502020204030204" pitchFamily="34" charset="0"/>
              </a:rPr>
              <a:t>R</a:t>
            </a:r>
            <a:r>
              <a:rPr lang="hu-HU" sz="1200" b="0" dirty="0" err="1" smtClean="0">
                <a:latin typeface="Calibri" panose="020F0502020204030204" pitchFamily="34" charset="0"/>
                <a:cs typeface="Calibri" panose="020F0502020204030204" pitchFamily="34" charset="0"/>
              </a:rPr>
              <a:t>epublic</a:t>
            </a:r>
            <a:r>
              <a:rPr lang="hu-HU" sz="1200" b="0" dirty="0" smtClean="0">
                <a:latin typeface="Calibri" panose="020F0502020204030204" pitchFamily="34" charset="0"/>
                <a:cs typeface="Calibri" panose="020F0502020204030204" pitchFamily="34" charset="0"/>
              </a:rPr>
              <a:t>, Hungary, </a:t>
            </a:r>
            <a:r>
              <a:rPr lang="hu-HU" sz="1200" b="0" dirty="0" err="1">
                <a:latin typeface="Calibri" panose="020F0502020204030204" pitchFamily="34" charset="0"/>
                <a:cs typeface="Calibri" panose="020F0502020204030204" pitchFamily="34" charset="0"/>
              </a:rPr>
              <a:t>P</a:t>
            </a:r>
            <a:r>
              <a:rPr lang="hu-HU" sz="1200" b="0" dirty="0" err="1" smtClean="0">
                <a:latin typeface="Calibri" panose="020F0502020204030204" pitchFamily="34" charset="0"/>
                <a:cs typeface="Calibri" panose="020F0502020204030204" pitchFamily="34" charset="0"/>
              </a:rPr>
              <a:t>oland</a:t>
            </a:r>
            <a:r>
              <a:rPr lang="hu-HU" sz="1200" b="0" dirty="0" smtClean="0">
                <a:latin typeface="Calibri" panose="020F0502020204030204" pitchFamily="34" charset="0"/>
                <a:cs typeface="Calibri" panose="020F0502020204030204" pitchFamily="34" charset="0"/>
              </a:rPr>
              <a:t>, </a:t>
            </a:r>
            <a:r>
              <a:rPr lang="hu-HU" sz="1200" b="0" dirty="0" err="1" smtClean="0">
                <a:latin typeface="Calibri" panose="020F0502020204030204" pitchFamily="34" charset="0"/>
                <a:cs typeface="Calibri" panose="020F0502020204030204" pitchFamily="34" charset="0"/>
              </a:rPr>
              <a:t>Slovenia</a:t>
            </a:r>
            <a:r>
              <a:rPr lang="hu-HU" sz="1200" b="0" dirty="0" smtClean="0">
                <a:latin typeface="Calibri" panose="020F0502020204030204" pitchFamily="34" charset="0"/>
                <a:cs typeface="Calibri" panose="020F0502020204030204" pitchFamily="34" charset="0"/>
              </a:rPr>
              <a:t>] </a:t>
            </a:r>
            <a:br>
              <a:rPr lang="hu-HU" sz="1200" b="0" dirty="0" smtClean="0">
                <a:latin typeface="Calibri" panose="020F0502020204030204" pitchFamily="34" charset="0"/>
                <a:cs typeface="Calibri" panose="020F0502020204030204" pitchFamily="34" charset="0"/>
              </a:rPr>
            </a:br>
            <a:r>
              <a:rPr lang="hu-HU" sz="1200" b="0" dirty="0" err="1" smtClean="0">
                <a:latin typeface="Calibri" panose="020F0502020204030204" pitchFamily="34" charset="0"/>
                <a:cs typeface="Calibri" panose="020F0502020204030204" pitchFamily="34" charset="0"/>
              </a:rPr>
              <a:t>Hungarian</a:t>
            </a:r>
            <a:r>
              <a:rPr lang="hu-HU" sz="1200" b="0" dirty="0" smtClean="0">
                <a:latin typeface="Calibri" panose="020F0502020204030204" pitchFamily="34" charset="0"/>
                <a:cs typeface="Calibri" panose="020F0502020204030204" pitchFamily="34" charset="0"/>
              </a:rPr>
              <a:t> Helsinki </a:t>
            </a:r>
            <a:r>
              <a:rPr lang="hu-HU" sz="1200" b="0" dirty="0" err="1" smtClean="0">
                <a:latin typeface="Calibri" panose="020F0502020204030204" pitchFamily="34" charset="0"/>
                <a:cs typeface="Calibri" panose="020F0502020204030204" pitchFamily="34" charset="0"/>
              </a:rPr>
              <a:t>Committee</a:t>
            </a:r>
            <a:r>
              <a:rPr lang="hu-HU" sz="1200" b="0" dirty="0" smtClean="0">
                <a:latin typeface="Calibri" panose="020F0502020204030204" pitchFamily="34" charset="0"/>
                <a:cs typeface="Calibri" panose="020F0502020204030204" pitchFamily="34" charset="0"/>
              </a:rPr>
              <a:t>, 2017, pp. 12 - 13 </a:t>
            </a:r>
            <a:endParaRPr lang="hu-HU" sz="1200" b="0" i="1" dirty="0" smtClean="0">
              <a:latin typeface="Calibri" panose="020F0502020204030204" pitchFamily="34" charset="0"/>
              <a:cs typeface="Calibri" panose="020F0502020204030204" pitchFamily="34" charset="0"/>
            </a:endParaRPr>
          </a:p>
          <a:p>
            <a:endParaRPr lang="en-GB" sz="28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742096"/>
      </p:ext>
    </p:extLst>
  </p:cSld>
  <p:clrMapOvr>
    <a:masterClrMapping/>
  </p:clrMapOvr>
  <p:transition>
    <p:pull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Punishment of irregular crossing of the fence</a:t>
            </a:r>
            <a:endParaRPr lang="en-GB" dirty="0"/>
          </a:p>
        </p:txBody>
      </p:sp>
      <p:sp>
        <p:nvSpPr>
          <p:cNvPr id="3" name="Content Placeholder 2"/>
          <p:cNvSpPr>
            <a:spLocks noGrp="1"/>
          </p:cNvSpPr>
          <p:nvPr>
            <p:ph idx="1"/>
          </p:nvPr>
        </p:nvSpPr>
        <p:spPr/>
        <p:txBody>
          <a:bodyPr/>
          <a:lstStyle/>
          <a:p>
            <a:r>
              <a:rPr lang="en-GB" dirty="0" smtClean="0"/>
              <a:t>A maximum of </a:t>
            </a:r>
            <a:r>
              <a:rPr lang="en-GB" dirty="0" smtClean="0">
                <a:solidFill>
                  <a:srgbClr val="C00000"/>
                </a:solidFill>
              </a:rPr>
              <a:t>three years imprisonment </a:t>
            </a:r>
            <a:r>
              <a:rPr lang="en-GB" dirty="0" smtClean="0"/>
              <a:t>threatens all who </a:t>
            </a:r>
            <a:r>
              <a:rPr lang="en-GB" dirty="0" smtClean="0">
                <a:solidFill>
                  <a:srgbClr val="C00000"/>
                </a:solidFill>
              </a:rPr>
              <a:t>cross the fence illegally </a:t>
            </a:r>
            <a:r>
              <a:rPr lang="en-GB" dirty="0" smtClean="0"/>
              <a:t>(Article 352 A of the penal Code). </a:t>
            </a:r>
          </a:p>
          <a:p>
            <a:endParaRPr lang="en-GB" dirty="0" smtClean="0"/>
          </a:p>
          <a:p>
            <a:r>
              <a:rPr lang="en-GB" dirty="0" smtClean="0"/>
              <a:t>The </a:t>
            </a:r>
            <a:r>
              <a:rPr lang="en-GB" dirty="0" smtClean="0">
                <a:solidFill>
                  <a:srgbClr val="C00000"/>
                </a:solidFill>
              </a:rPr>
              <a:t>damaging of the fence </a:t>
            </a:r>
            <a:r>
              <a:rPr lang="en-GB" dirty="0" smtClean="0"/>
              <a:t>is a separate crime with a maximum penalty of </a:t>
            </a:r>
            <a:r>
              <a:rPr lang="en-GB" dirty="0" smtClean="0">
                <a:solidFill>
                  <a:srgbClr val="C00000"/>
                </a:solidFill>
              </a:rPr>
              <a:t>five years</a:t>
            </a:r>
            <a:r>
              <a:rPr lang="en-GB" dirty="0" smtClean="0"/>
              <a:t> imprisonment. (Article 352 B)</a:t>
            </a:r>
          </a:p>
          <a:p>
            <a:endParaRPr lang="en-GB" dirty="0" smtClean="0"/>
          </a:p>
          <a:p>
            <a:r>
              <a:rPr lang="en-GB" dirty="0" smtClean="0"/>
              <a:t>Crossing the international border at sections </a:t>
            </a:r>
            <a:r>
              <a:rPr lang="en-GB" dirty="0" smtClean="0">
                <a:solidFill>
                  <a:srgbClr val="C00000"/>
                </a:solidFill>
              </a:rPr>
              <a:t>where no fence</a:t>
            </a:r>
            <a:r>
              <a:rPr lang="en-GB" dirty="0" smtClean="0"/>
              <a:t> has been erected—e.g. the Hungarian-Romanian   border — </a:t>
            </a:r>
            <a:r>
              <a:rPr lang="en-GB" dirty="0" smtClean="0">
                <a:solidFill>
                  <a:srgbClr val="C00000"/>
                </a:solidFill>
              </a:rPr>
              <a:t>remains a minor offence</a:t>
            </a:r>
            <a:r>
              <a:rPr lang="en-GB" dirty="0" smtClean="0"/>
              <a:t>. </a:t>
            </a:r>
          </a:p>
          <a:p>
            <a:endParaRPr lang="en-GB" dirty="0"/>
          </a:p>
        </p:txBody>
      </p:sp>
    </p:spTree>
    <p:extLst>
      <p:ext uri="{BB962C8B-B14F-4D97-AF65-F5344CB8AC3E}">
        <p14:creationId xmlns:p14="http://schemas.microsoft.com/office/powerpoint/2010/main" val="672157510"/>
      </p:ext>
    </p:extLst>
  </p:cSld>
  <p:clrMapOvr>
    <a:masterClrMapping/>
  </p:clrMapOvr>
  <p:transition>
    <p:pull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fiction of not having entered Hungary</a:t>
            </a:r>
            <a:endParaRPr lang="en-GB" dirty="0"/>
          </a:p>
        </p:txBody>
      </p:sp>
      <p:sp>
        <p:nvSpPr>
          <p:cNvPr id="3" name="Content Placeholder 2"/>
          <p:cNvSpPr>
            <a:spLocks noGrp="1"/>
          </p:cNvSpPr>
          <p:nvPr>
            <p:ph idx="1"/>
          </p:nvPr>
        </p:nvSpPr>
        <p:spPr/>
        <p:txBody>
          <a:bodyPr/>
          <a:lstStyle/>
          <a:p>
            <a:r>
              <a:rPr lang="en-GB" dirty="0" smtClean="0"/>
              <a:t>Asylum Act, § 71/A </a:t>
            </a:r>
          </a:p>
          <a:p>
            <a:r>
              <a:rPr lang="en-GB" dirty="0" smtClean="0"/>
              <a:t>„If the foreigner submits his/her application</a:t>
            </a:r>
          </a:p>
          <a:p>
            <a:pPr marL="457200" indent="-457200">
              <a:buAutoNum type="alphaLcParenR"/>
            </a:pPr>
            <a:r>
              <a:rPr lang="en-GB" dirty="0" smtClean="0">
                <a:solidFill>
                  <a:srgbClr val="C00000"/>
                </a:solidFill>
              </a:rPr>
              <a:t>before entering</a:t>
            </a:r>
            <a:r>
              <a:rPr lang="en-GB" dirty="0" smtClean="0"/>
              <a:t> the territory of Hungary, [or after being escorted through the gate to the external side of the border] in the transit zone” then </a:t>
            </a:r>
          </a:p>
          <a:p>
            <a:pPr marL="342900" indent="-342900">
              <a:buFont typeface="Arial" panose="020B0604020202020204" pitchFamily="34" charset="0"/>
              <a:buChar char="•"/>
            </a:pPr>
            <a:r>
              <a:rPr lang="en-GB" dirty="0" smtClean="0"/>
              <a:t>he/she is </a:t>
            </a:r>
            <a:r>
              <a:rPr lang="en-GB" dirty="0" smtClean="0">
                <a:solidFill>
                  <a:srgbClr val="C00000"/>
                </a:solidFill>
              </a:rPr>
              <a:t>not entitled to stay on the territory </a:t>
            </a:r>
            <a:r>
              <a:rPr lang="en-GB" dirty="0" smtClean="0"/>
              <a:t>of Hungary (and to a </a:t>
            </a:r>
            <a:r>
              <a:rPr lang="hu-HU" dirty="0" err="1" smtClean="0"/>
              <a:t>temporary</a:t>
            </a:r>
            <a:r>
              <a:rPr lang="hu-HU" dirty="0" smtClean="0"/>
              <a:t> </a:t>
            </a:r>
            <a:r>
              <a:rPr lang="hu-HU" dirty="0" err="1" smtClean="0"/>
              <a:t>residence</a:t>
            </a:r>
            <a:r>
              <a:rPr lang="hu-HU" dirty="0" smtClean="0"/>
              <a:t> permit</a:t>
            </a:r>
            <a:r>
              <a:rPr lang="en-GB" dirty="0" smtClean="0"/>
              <a:t>). (§ 71/A (2))</a:t>
            </a:r>
          </a:p>
          <a:p>
            <a:pPr marL="342900" indent="-342900">
              <a:buFont typeface="Arial" panose="020B0604020202020204" pitchFamily="34" charset="0"/>
              <a:buChar char="•"/>
            </a:pPr>
            <a:r>
              <a:rPr lang="en-GB" dirty="0" smtClean="0"/>
              <a:t>„</a:t>
            </a:r>
            <a:r>
              <a:rPr lang="en-GB" dirty="0" smtClean="0">
                <a:solidFill>
                  <a:srgbClr val="C00000"/>
                </a:solidFill>
              </a:rPr>
              <a:t>After</a:t>
            </a:r>
            <a:r>
              <a:rPr lang="en-GB" dirty="0" smtClean="0"/>
              <a:t> the expiry of </a:t>
            </a:r>
            <a:r>
              <a:rPr lang="en-GB" dirty="0" smtClean="0">
                <a:solidFill>
                  <a:srgbClr val="C00000"/>
                </a:solidFill>
              </a:rPr>
              <a:t>4 weeks </a:t>
            </a:r>
            <a:r>
              <a:rPr lang="en-GB" dirty="0" smtClean="0"/>
              <a:t>from filing the application, the alien police </a:t>
            </a:r>
            <a:r>
              <a:rPr lang="en-GB" dirty="0" smtClean="0">
                <a:solidFill>
                  <a:srgbClr val="C00000"/>
                </a:solidFill>
              </a:rPr>
              <a:t>authority shall authorise entry </a:t>
            </a:r>
            <a:r>
              <a:rPr lang="en-GB" dirty="0" smtClean="0"/>
              <a:t>[into Hungary] on the basis of the law” (§ 71/A (4))</a:t>
            </a:r>
          </a:p>
          <a:p>
            <a:pPr marL="342900" indent="-342900">
              <a:buFont typeface="Arial" panose="020B0604020202020204" pitchFamily="34" charset="0"/>
              <a:buChar char="•"/>
            </a:pPr>
            <a:endParaRPr lang="en-GB" dirty="0" smtClean="0"/>
          </a:p>
          <a:p>
            <a:r>
              <a:rPr lang="en-GB" dirty="0" smtClean="0"/>
              <a:t>		No guarantees related to detention apply, neither are most of the reception conditions  provided.</a:t>
            </a:r>
          </a:p>
          <a:p>
            <a:endParaRPr lang="en-GB" dirty="0" smtClean="0"/>
          </a:p>
          <a:p>
            <a:pPr marL="342900" indent="-342900">
              <a:buFont typeface="Arial" panose="020B0604020202020204" pitchFamily="34" charset="0"/>
              <a:buChar char="•"/>
            </a:pPr>
            <a:endParaRPr lang="en-GB" dirty="0"/>
          </a:p>
        </p:txBody>
      </p:sp>
      <p:cxnSp>
        <p:nvCxnSpPr>
          <p:cNvPr id="5" name="Straight Arrow Connector 4"/>
          <p:cNvCxnSpPr/>
          <p:nvPr/>
        </p:nvCxnSpPr>
        <p:spPr>
          <a:xfrm>
            <a:off x="1187624" y="5877272"/>
            <a:ext cx="1008112" cy="0"/>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64751340"/>
      </p:ext>
    </p:extLst>
  </p:cSld>
  <p:clrMapOvr>
    <a:masterClrMapping/>
  </p:clrMapOvr>
  <p:transition>
    <p:pull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fiction of not having entered Hungary</a:t>
            </a:r>
            <a:endParaRPr lang="en-GB" dirty="0"/>
          </a:p>
        </p:txBody>
      </p:sp>
      <p:sp>
        <p:nvSpPr>
          <p:cNvPr id="3" name="Content Placeholder 2"/>
          <p:cNvSpPr>
            <a:spLocks noGrp="1"/>
          </p:cNvSpPr>
          <p:nvPr>
            <p:ph idx="1"/>
          </p:nvPr>
        </p:nvSpPr>
        <p:spPr/>
        <p:txBody>
          <a:bodyPr/>
          <a:lstStyle/>
          <a:p>
            <a:r>
              <a:rPr lang="en-GB" sz="2000" dirty="0" smtClean="0"/>
              <a:t>____________________________________________</a:t>
            </a:r>
          </a:p>
          <a:p>
            <a:r>
              <a:rPr lang="en-GB" sz="2000" dirty="0" smtClean="0"/>
              <a:t>Amuur v France (App. No. 17/1995/523/609 (June 25, 1996),</a:t>
            </a:r>
          </a:p>
          <a:p>
            <a:endParaRPr lang="en-GB" sz="2000" dirty="0" smtClean="0"/>
          </a:p>
          <a:p>
            <a:r>
              <a:rPr lang="en-GB" sz="2000" dirty="0" smtClean="0"/>
              <a:t>  „Despite its name, the </a:t>
            </a:r>
            <a:r>
              <a:rPr lang="en-GB" sz="2000" dirty="0" smtClean="0">
                <a:solidFill>
                  <a:srgbClr val="C00000"/>
                </a:solidFill>
              </a:rPr>
              <a:t>international zone does not have extraterritorial status</a:t>
            </a:r>
            <a:r>
              <a:rPr lang="en-GB" sz="2000" dirty="0" smtClean="0"/>
              <a:t>.” (§ 52);</a:t>
            </a:r>
          </a:p>
          <a:p>
            <a:endParaRPr lang="en-GB" sz="2000" dirty="0" smtClean="0"/>
          </a:p>
          <a:p>
            <a:r>
              <a:rPr lang="en-GB" sz="2000" dirty="0" smtClean="0"/>
              <a:t> „</a:t>
            </a:r>
            <a:r>
              <a:rPr lang="en-GB" sz="2000" dirty="0" smtClean="0">
                <a:solidFill>
                  <a:srgbClr val="C00000"/>
                </a:solidFill>
              </a:rPr>
              <a:t>holding the applicants in the transit zone </a:t>
            </a:r>
            <a:r>
              <a:rPr lang="en-GB" sz="2000" dirty="0" smtClean="0"/>
              <a:t>of Paris-Orly Airport </a:t>
            </a:r>
            <a:r>
              <a:rPr lang="en-GB" sz="2000" dirty="0" smtClean="0">
                <a:solidFill>
                  <a:srgbClr val="C00000"/>
                </a:solidFill>
              </a:rPr>
              <a:t>was equivalent</a:t>
            </a:r>
            <a:r>
              <a:rPr lang="en-GB" sz="2000" dirty="0" smtClean="0"/>
              <a:t> in practice, in view of the restrictions suffered, </a:t>
            </a:r>
            <a:r>
              <a:rPr lang="en-GB" sz="2000" dirty="0" smtClean="0">
                <a:solidFill>
                  <a:srgbClr val="C00000"/>
                </a:solidFill>
              </a:rPr>
              <a:t>to a deprivation of liberty</a:t>
            </a:r>
            <a:r>
              <a:rPr lang="en-GB" sz="2000" dirty="0" smtClean="0"/>
              <a:t>” (§ 49)</a:t>
            </a:r>
          </a:p>
          <a:p>
            <a:endParaRPr lang="en-GB" sz="2000" dirty="0" smtClean="0"/>
          </a:p>
          <a:p>
            <a:r>
              <a:rPr lang="en-GB" sz="2000" dirty="0" smtClean="0"/>
              <a:t>„</a:t>
            </a:r>
            <a:r>
              <a:rPr lang="en-GB" sz="2000" dirty="0" smtClean="0">
                <a:solidFill>
                  <a:srgbClr val="C00000"/>
                </a:solidFill>
              </a:rPr>
              <a:t>The mere fact that it is possible for asylum-seekers to leave </a:t>
            </a:r>
            <a:r>
              <a:rPr lang="en-GB" sz="2000" dirty="0" smtClean="0"/>
              <a:t>voluntarily the country where they wish to take refuge </a:t>
            </a:r>
            <a:r>
              <a:rPr lang="en-GB" sz="2000" dirty="0" smtClean="0">
                <a:solidFill>
                  <a:srgbClr val="C00000"/>
                </a:solidFill>
              </a:rPr>
              <a:t>cannot exclude a restriction on liberty</a:t>
            </a:r>
            <a:r>
              <a:rPr lang="en-GB" sz="2000" dirty="0" smtClean="0"/>
              <a:t>, the right to leave any country …  Furthermore, this possibility becomes </a:t>
            </a:r>
            <a:r>
              <a:rPr lang="en-GB" sz="2000" dirty="0" smtClean="0">
                <a:solidFill>
                  <a:srgbClr val="C00000"/>
                </a:solidFill>
              </a:rPr>
              <a:t>theoretical</a:t>
            </a:r>
            <a:r>
              <a:rPr lang="en-GB" sz="2000" dirty="0" smtClean="0"/>
              <a:t> </a:t>
            </a:r>
            <a:r>
              <a:rPr lang="en-GB" sz="2000" dirty="0" smtClean="0">
                <a:solidFill>
                  <a:srgbClr val="C00000"/>
                </a:solidFill>
              </a:rPr>
              <a:t>if no other country </a:t>
            </a:r>
            <a:r>
              <a:rPr lang="en-GB" sz="2000" dirty="0" smtClean="0"/>
              <a:t>offering protection … </a:t>
            </a:r>
            <a:r>
              <a:rPr lang="en-GB" sz="2000" dirty="0" smtClean="0">
                <a:solidFill>
                  <a:srgbClr val="C00000"/>
                </a:solidFill>
              </a:rPr>
              <a:t>is inclined</a:t>
            </a:r>
            <a:r>
              <a:rPr lang="en-GB" sz="2000" dirty="0" smtClean="0"/>
              <a:t> or prepared </a:t>
            </a:r>
            <a:r>
              <a:rPr lang="en-GB" sz="2000" dirty="0" smtClean="0">
                <a:solidFill>
                  <a:srgbClr val="C00000"/>
                </a:solidFill>
              </a:rPr>
              <a:t>to take them in</a:t>
            </a:r>
            <a:r>
              <a:rPr lang="en-GB" sz="2000" dirty="0" smtClean="0"/>
              <a:t>” (§ 48)</a:t>
            </a:r>
          </a:p>
          <a:p>
            <a:endParaRPr lang="en-GB" dirty="0" smtClean="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4261954"/>
      </p:ext>
    </p:extLst>
  </p:cSld>
  <p:clrMapOvr>
    <a:masterClrMapping/>
  </p:clrMapOvr>
  <p:transition>
    <p:pull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3528" y="1357298"/>
            <a:ext cx="8091782" cy="1999694"/>
          </a:xfrm>
        </p:spPr>
        <p:txBody>
          <a:bodyPr>
            <a:normAutofit/>
          </a:bodyPr>
          <a:lstStyle/>
          <a:p>
            <a:r>
              <a:rPr lang="en-GB" sz="3600" b="0" dirty="0" smtClean="0"/>
              <a:t>NON-ACCESS TO THE </a:t>
            </a:r>
            <a:r>
              <a:rPr lang="en-GB" sz="3600" dirty="0" smtClean="0"/>
              <a:t>PROCEDURE</a:t>
            </a:r>
            <a:endParaRPr lang="en-GB" sz="3600" dirty="0"/>
          </a:p>
        </p:txBody>
      </p:sp>
    </p:spTree>
    <p:extLst>
      <p:ext uri="{BB962C8B-B14F-4D97-AF65-F5344CB8AC3E}">
        <p14:creationId xmlns:p14="http://schemas.microsoft.com/office/powerpoint/2010/main" val="1341418766"/>
      </p:ext>
    </p:extLst>
  </p:cSld>
  <p:clrMapOvr>
    <a:masterClrMapping/>
  </p:clrMapOvr>
  <p:transition>
    <p:pull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824136"/>
          </a:xfrm>
        </p:spPr>
        <p:txBody>
          <a:bodyPr/>
          <a:lstStyle/>
          <a:p>
            <a:r>
              <a:rPr lang="en-GB" dirty="0" smtClean="0"/>
              <a:t>Lists of safe third countries and safe countries of origin</a:t>
            </a:r>
            <a:endParaRPr lang="en-GB" dirty="0"/>
          </a:p>
        </p:txBody>
      </p:sp>
      <p:sp>
        <p:nvSpPr>
          <p:cNvPr id="3" name="Content Placeholder 2"/>
          <p:cNvSpPr>
            <a:spLocks noGrp="1"/>
          </p:cNvSpPr>
          <p:nvPr>
            <p:ph idx="1"/>
          </p:nvPr>
        </p:nvSpPr>
        <p:spPr>
          <a:xfrm>
            <a:off x="665702" y="1196752"/>
            <a:ext cx="7772400" cy="5328592"/>
          </a:xfrm>
        </p:spPr>
        <p:txBody>
          <a:bodyPr/>
          <a:lstStyle/>
          <a:p>
            <a:r>
              <a:rPr lang="en-GB" dirty="0" smtClean="0"/>
              <a:t>Government  Decree 191/2015 (21  July 2015) </a:t>
            </a:r>
          </a:p>
          <a:p>
            <a:endParaRPr lang="en-GB" dirty="0" smtClean="0"/>
          </a:p>
          <a:p>
            <a:r>
              <a:rPr lang="en-GB" dirty="0" smtClean="0">
                <a:solidFill>
                  <a:srgbClr val="C00000"/>
                </a:solidFill>
              </a:rPr>
              <a:t>Safe third </a:t>
            </a:r>
            <a:r>
              <a:rPr lang="en-GB" dirty="0" smtClean="0"/>
              <a:t>countries and </a:t>
            </a:r>
            <a:r>
              <a:rPr lang="en-GB" dirty="0" smtClean="0">
                <a:solidFill>
                  <a:srgbClr val="C00000"/>
                </a:solidFill>
              </a:rPr>
              <a:t>safe countries of origin</a:t>
            </a:r>
            <a:r>
              <a:rPr lang="en-GB" dirty="0" smtClean="0"/>
              <a:t>. Two identical lists: </a:t>
            </a:r>
          </a:p>
          <a:p>
            <a:pPr marL="342900" indent="-342900">
              <a:buFont typeface="Arial" panose="020B0604020202020204" pitchFamily="34" charset="0"/>
              <a:buChar char="•"/>
            </a:pPr>
            <a:r>
              <a:rPr lang="en-GB" dirty="0" smtClean="0"/>
              <a:t>Member States (sic!)  and </a:t>
            </a:r>
            <a:r>
              <a:rPr lang="en-GB" dirty="0" smtClean="0">
                <a:solidFill>
                  <a:srgbClr val="C00000"/>
                </a:solidFill>
              </a:rPr>
              <a:t>candidate states of the European Union</a:t>
            </a:r>
            <a:r>
              <a:rPr lang="en-GB" dirty="0" smtClean="0"/>
              <a:t>, including </a:t>
            </a:r>
            <a:r>
              <a:rPr lang="en-GB" dirty="0" smtClean="0">
                <a:solidFill>
                  <a:srgbClr val="C00000"/>
                </a:solidFill>
              </a:rPr>
              <a:t>Turkey</a:t>
            </a:r>
            <a:r>
              <a:rPr lang="en-GB" dirty="0" smtClean="0"/>
              <a:t> (Turkey since March 2016 – still on the list after the coup-attempt)</a:t>
            </a:r>
          </a:p>
          <a:p>
            <a:pPr marL="342900" indent="-342900">
              <a:buFont typeface="Arial" panose="020B0604020202020204" pitchFamily="34" charset="0"/>
              <a:buChar char="•"/>
            </a:pPr>
            <a:r>
              <a:rPr lang="en-GB" dirty="0" smtClean="0"/>
              <a:t> Member States of the </a:t>
            </a:r>
            <a:r>
              <a:rPr lang="en-GB" dirty="0" smtClean="0">
                <a:solidFill>
                  <a:srgbClr val="C00000"/>
                </a:solidFill>
              </a:rPr>
              <a:t>European Economic Area</a:t>
            </a:r>
          </a:p>
          <a:p>
            <a:pPr marL="342900" indent="-342900">
              <a:buFont typeface="Arial" panose="020B0604020202020204" pitchFamily="34" charset="0"/>
              <a:buChar char="•"/>
            </a:pPr>
            <a:r>
              <a:rPr lang="en-GB" dirty="0" smtClean="0"/>
              <a:t>Those States of the </a:t>
            </a:r>
            <a:r>
              <a:rPr lang="en-GB" dirty="0" smtClean="0">
                <a:solidFill>
                  <a:srgbClr val="C00000"/>
                </a:solidFill>
              </a:rPr>
              <a:t>United States of America</a:t>
            </a:r>
            <a:r>
              <a:rPr lang="en-GB" dirty="0" smtClean="0"/>
              <a:t> that do </a:t>
            </a:r>
            <a:r>
              <a:rPr lang="en-GB" dirty="0" smtClean="0">
                <a:solidFill>
                  <a:srgbClr val="C00000"/>
                </a:solidFill>
              </a:rPr>
              <a:t>not apply the death penalty,  </a:t>
            </a:r>
          </a:p>
          <a:p>
            <a:pPr marL="342900" indent="-342900">
              <a:buFont typeface="Arial" panose="020B0604020202020204" pitchFamily="34" charset="0"/>
              <a:buChar char="•"/>
            </a:pPr>
            <a:r>
              <a:rPr lang="en-GB" dirty="0" smtClean="0"/>
              <a:t>Switzerland, Bosnia and Herzegovina, Kosovo, Canada, Australia, New-Zealand.</a:t>
            </a:r>
          </a:p>
          <a:p>
            <a:r>
              <a:rPr lang="en-GB" dirty="0" smtClean="0"/>
              <a:t>/Japan and many others not mentioned!/ </a:t>
            </a:r>
            <a:endParaRPr lang="en-GB" dirty="0"/>
          </a:p>
        </p:txBody>
      </p:sp>
    </p:spTree>
    <p:extLst>
      <p:ext uri="{BB962C8B-B14F-4D97-AF65-F5344CB8AC3E}">
        <p14:creationId xmlns:p14="http://schemas.microsoft.com/office/powerpoint/2010/main" val="3533460418"/>
      </p:ext>
    </p:extLst>
  </p:cSld>
  <p:clrMapOvr>
    <a:masterClrMapping/>
  </p:clrMapOvr>
  <p:transition>
    <p:pull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Serbia – not a safe third country</a:t>
            </a:r>
            <a:endParaRPr lang="en-GB" dirty="0"/>
          </a:p>
        </p:txBody>
      </p:sp>
      <p:sp>
        <p:nvSpPr>
          <p:cNvPr id="3" name="Content Placeholder 2"/>
          <p:cNvSpPr>
            <a:spLocks noGrp="1"/>
          </p:cNvSpPr>
          <p:nvPr>
            <p:ph idx="1"/>
          </p:nvPr>
        </p:nvSpPr>
        <p:spPr>
          <a:xfrm>
            <a:off x="539552" y="908720"/>
            <a:ext cx="8424936" cy="5687144"/>
          </a:xfrm>
        </p:spPr>
        <p:txBody>
          <a:bodyPr/>
          <a:lstStyle/>
          <a:p>
            <a:r>
              <a:rPr lang="en-GB" sz="2800" dirty="0" smtClean="0"/>
              <a:t>„ In any event, </a:t>
            </a:r>
            <a:r>
              <a:rPr lang="en-GB" sz="2800" dirty="0" smtClean="0">
                <a:solidFill>
                  <a:srgbClr val="C00000"/>
                </a:solidFill>
              </a:rPr>
              <a:t>UNHCR maintains </a:t>
            </a:r>
            <a:r>
              <a:rPr lang="en-GB" sz="2800" dirty="0" smtClean="0"/>
              <a:t>the position taken in its observations on the Serbian asylum system in August 2012 </a:t>
            </a:r>
            <a:r>
              <a:rPr lang="en-GB" sz="2800" dirty="0" smtClean="0">
                <a:solidFill>
                  <a:srgbClr val="C00000"/>
                </a:solidFill>
              </a:rPr>
              <a:t>that asylum-seekers should not be returned to Serbia</a:t>
            </a:r>
            <a:r>
              <a:rPr lang="en-GB" sz="2800" dirty="0" smtClean="0"/>
              <a:t>.”</a:t>
            </a:r>
          </a:p>
          <a:p>
            <a:endParaRPr lang="en-GB" dirty="0" smtClean="0"/>
          </a:p>
          <a:p>
            <a:r>
              <a:rPr lang="en-GB" dirty="0" smtClean="0"/>
              <a:t>UNHCR: </a:t>
            </a:r>
            <a:r>
              <a:rPr lang="en-GB" i="1" dirty="0" smtClean="0"/>
              <a:t>Hungary as a country of asylum</a:t>
            </a:r>
            <a:r>
              <a:rPr lang="en-GB" dirty="0" smtClean="0"/>
              <a:t>, </a:t>
            </a:r>
            <a:r>
              <a:rPr lang="en-GB" dirty="0" smtClean="0">
                <a:solidFill>
                  <a:srgbClr val="C00000"/>
                </a:solidFill>
              </a:rPr>
              <a:t>May 2016</a:t>
            </a:r>
            <a:r>
              <a:rPr lang="en-GB" dirty="0" smtClean="0"/>
              <a:t>, p. 25</a:t>
            </a:r>
          </a:p>
          <a:p>
            <a:endParaRPr lang="en-GB" dirty="0" smtClean="0"/>
          </a:p>
          <a:p>
            <a:r>
              <a:rPr lang="en-GB" dirty="0" smtClean="0"/>
              <a:t>NGOs share the view (Hungarian Helsinki Committee, ProAsyl)</a:t>
            </a:r>
          </a:p>
          <a:p>
            <a:endParaRPr lang="en-GB" dirty="0" smtClean="0"/>
          </a:p>
          <a:p>
            <a:r>
              <a:rPr lang="en-GB" dirty="0" smtClean="0"/>
              <a:t>Practically all irregularly arriving asylum seekers come through Serbia, and presently their application is declared inadmissible on safe third country ground</a:t>
            </a:r>
            <a:r>
              <a:rPr lang="hu-HU" dirty="0" smtClean="0"/>
              <a:t>s</a:t>
            </a:r>
            <a:r>
              <a:rPr lang="en-GB" dirty="0" smtClean="0"/>
              <a:t>.</a:t>
            </a:r>
            <a:endParaRPr lang="en-GB" dirty="0"/>
          </a:p>
        </p:txBody>
      </p:sp>
    </p:spTree>
    <p:extLst>
      <p:ext uri="{BB962C8B-B14F-4D97-AF65-F5344CB8AC3E}">
        <p14:creationId xmlns:p14="http://schemas.microsoft.com/office/powerpoint/2010/main" val="3220916994"/>
      </p:ext>
    </p:extLst>
  </p:cSld>
  <p:clrMapOvr>
    <a:masterClrMapping/>
  </p:clrMapOvr>
  <p:transition>
    <p:pull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3528" y="1357298"/>
            <a:ext cx="8091782" cy="1999694"/>
          </a:xfrm>
        </p:spPr>
        <p:txBody>
          <a:bodyPr>
            <a:normAutofit/>
          </a:bodyPr>
          <a:lstStyle/>
          <a:p>
            <a:r>
              <a:rPr lang="en-GB" sz="3600" b="0" dirty="0" smtClean="0"/>
              <a:t>THE STATE OF EXCEPTION</a:t>
            </a:r>
            <a:endParaRPr lang="en-GB" sz="3600" dirty="0"/>
          </a:p>
        </p:txBody>
      </p:sp>
    </p:spTree>
    <p:extLst>
      <p:ext uri="{BB962C8B-B14F-4D97-AF65-F5344CB8AC3E}">
        <p14:creationId xmlns:p14="http://schemas.microsoft.com/office/powerpoint/2010/main" val="2527166855"/>
      </p:ext>
    </p:extLst>
  </p:cSld>
  <p:clrMapOvr>
    <a:masterClrMapping/>
  </p:clrMapOvr>
  <p:transition>
    <p:pull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Transit zones</a:t>
            </a:r>
            <a:endParaRPr lang="en-GB" dirty="0"/>
          </a:p>
        </p:txBody>
      </p:sp>
      <p:sp>
        <p:nvSpPr>
          <p:cNvPr id="3" name="Content Placeholder 2"/>
          <p:cNvSpPr>
            <a:spLocks noGrp="1"/>
          </p:cNvSpPr>
          <p:nvPr>
            <p:ph idx="1"/>
          </p:nvPr>
        </p:nvSpPr>
        <p:spPr>
          <a:xfrm>
            <a:off x="685800" y="838200"/>
            <a:ext cx="7772400" cy="5831160"/>
          </a:xfrm>
        </p:spPr>
        <p:txBody>
          <a:bodyPr/>
          <a:lstStyle/>
          <a:p>
            <a:r>
              <a:rPr lang="en-GB" dirty="0" smtClean="0"/>
              <a:t>Since September 15, 2015 – the completion of the fence</a:t>
            </a:r>
          </a:p>
          <a:p>
            <a:endParaRPr lang="en-GB" dirty="0" smtClean="0"/>
          </a:p>
          <a:p>
            <a:r>
              <a:rPr lang="en-GB" dirty="0" smtClean="0"/>
              <a:t>The “transit zones” are parts </a:t>
            </a:r>
            <a:br>
              <a:rPr lang="en-GB" dirty="0" smtClean="0"/>
            </a:br>
            <a:r>
              <a:rPr lang="en-GB" dirty="0" smtClean="0"/>
              <a:t>of the fence.</a:t>
            </a:r>
          </a:p>
          <a:p>
            <a:endParaRPr lang="en-GB" dirty="0" smtClean="0"/>
          </a:p>
          <a:p>
            <a:r>
              <a:rPr lang="en-GB" dirty="0" smtClean="0"/>
              <a:t>They consist of a series of containers which host public officials responsible for refugee status determination procedures. </a:t>
            </a:r>
          </a:p>
          <a:p>
            <a:pPr marL="342900" indent="-342900">
              <a:buFontTx/>
              <a:buChar char="-"/>
            </a:pPr>
            <a:r>
              <a:rPr lang="en-GB" dirty="0" smtClean="0"/>
              <a:t>Police who record the flight route,</a:t>
            </a:r>
          </a:p>
          <a:p>
            <a:pPr marL="342900" indent="-342900">
              <a:buFontTx/>
              <a:buChar char="-"/>
            </a:pPr>
            <a:r>
              <a:rPr lang="en-GB" dirty="0" smtClean="0"/>
              <a:t>Refugee officer deciding on admissibility of the claim </a:t>
            </a:r>
          </a:p>
          <a:p>
            <a:pPr marL="342900" indent="-342900">
              <a:buFontTx/>
              <a:buChar char="-"/>
            </a:pPr>
            <a:r>
              <a:rPr lang="en-GB" dirty="0" smtClean="0"/>
              <a:t>Judge —  or a court clerk— in a “court hearing room,” or through internet communication to adjudicate appeals on admissibility.</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1268760"/>
            <a:ext cx="3099433" cy="2064444"/>
          </a:xfrm>
          <a:prstGeom prst="rect">
            <a:avLst/>
          </a:prstGeom>
        </p:spPr>
      </p:pic>
    </p:spTree>
    <p:extLst>
      <p:ext uri="{BB962C8B-B14F-4D97-AF65-F5344CB8AC3E}">
        <p14:creationId xmlns:p14="http://schemas.microsoft.com/office/powerpoint/2010/main" val="2248686927"/>
      </p:ext>
    </p:extLst>
  </p:cSld>
  <p:clrMapOvr>
    <a:masterClrMapping/>
  </p:clrMapOvr>
  <p:transition>
    <p:pull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Border procedures in March 2017</a:t>
            </a:r>
            <a:endParaRPr lang="en-GB" dirty="0"/>
          </a:p>
        </p:txBody>
      </p:sp>
      <p:sp>
        <p:nvSpPr>
          <p:cNvPr id="3" name="Content Placeholder 2"/>
          <p:cNvSpPr>
            <a:spLocks noGrp="1"/>
          </p:cNvSpPr>
          <p:nvPr>
            <p:ph idx="1"/>
          </p:nvPr>
        </p:nvSpPr>
        <p:spPr/>
        <p:txBody>
          <a:bodyPr/>
          <a:lstStyle/>
          <a:p>
            <a:r>
              <a:rPr lang="en-GB" dirty="0" smtClean="0"/>
              <a:t>From 15 September 2015</a:t>
            </a:r>
          </a:p>
          <a:p>
            <a:r>
              <a:rPr lang="en-GB" dirty="0" smtClean="0"/>
              <a:t>A new </a:t>
            </a:r>
            <a:r>
              <a:rPr lang="en-GB" dirty="0" smtClean="0">
                <a:solidFill>
                  <a:srgbClr val="C00000"/>
                </a:solidFill>
              </a:rPr>
              <a:t>border procedure </a:t>
            </a:r>
            <a:r>
              <a:rPr lang="en-GB" dirty="0" smtClean="0"/>
              <a:t>was introduced, </a:t>
            </a:r>
            <a:br>
              <a:rPr lang="en-GB" dirty="0" smtClean="0"/>
            </a:br>
            <a:r>
              <a:rPr lang="en-GB" dirty="0" smtClean="0"/>
              <a:t>only applicable </a:t>
            </a:r>
            <a:r>
              <a:rPr lang="en-GB" dirty="0" smtClean="0">
                <a:solidFill>
                  <a:srgbClr val="C00000"/>
                </a:solidFill>
              </a:rPr>
              <a:t>in the transit zone</a:t>
            </a:r>
            <a:r>
              <a:rPr lang="en-GB" dirty="0" smtClean="0"/>
              <a:t>. </a:t>
            </a:r>
          </a:p>
          <a:p>
            <a:r>
              <a:rPr lang="en-GB" dirty="0" smtClean="0">
                <a:solidFill>
                  <a:srgbClr val="C00000"/>
                </a:solidFill>
              </a:rPr>
              <a:t>Detention</a:t>
            </a:r>
            <a:r>
              <a:rPr lang="en-GB" dirty="0" smtClean="0"/>
              <a:t> + extremely </a:t>
            </a:r>
            <a:r>
              <a:rPr lang="en-GB" dirty="0" smtClean="0">
                <a:solidFill>
                  <a:srgbClr val="C00000"/>
                </a:solidFill>
              </a:rPr>
              <a:t>fast proced</a:t>
            </a:r>
            <a:r>
              <a:rPr lang="en-GB" dirty="0" smtClean="0"/>
              <a:t>ure + </a:t>
            </a:r>
            <a:r>
              <a:rPr lang="en-GB" dirty="0" smtClean="0">
                <a:solidFill>
                  <a:srgbClr val="C00000"/>
                </a:solidFill>
              </a:rPr>
              <a:t>no real </a:t>
            </a:r>
            <a:r>
              <a:rPr lang="en-GB" dirty="0" smtClean="0"/>
              <a:t>access to </a:t>
            </a:r>
            <a:r>
              <a:rPr lang="en-GB" dirty="0" smtClean="0">
                <a:solidFill>
                  <a:srgbClr val="C00000"/>
                </a:solidFill>
              </a:rPr>
              <a:t>legal assistance </a:t>
            </a:r>
            <a:r>
              <a:rPr lang="en-GB" dirty="0" smtClean="0"/>
              <a:t>+ dramatically </a:t>
            </a:r>
            <a:r>
              <a:rPr lang="en-GB" dirty="0" smtClean="0">
                <a:solidFill>
                  <a:srgbClr val="C00000"/>
                </a:solidFill>
              </a:rPr>
              <a:t>reducing legal remedies.</a:t>
            </a:r>
          </a:p>
          <a:p>
            <a:r>
              <a:rPr lang="en-GB" dirty="0" smtClean="0"/>
              <a:t>Fiction of not having entered Hungary. </a:t>
            </a:r>
          </a:p>
          <a:p>
            <a:r>
              <a:rPr lang="en-GB" dirty="0" smtClean="0"/>
              <a:t>The procedure in February 2017 </a:t>
            </a:r>
            <a:r>
              <a:rPr lang="en-GB" dirty="0" smtClean="0">
                <a:solidFill>
                  <a:srgbClr val="C00000"/>
                </a:solidFill>
              </a:rPr>
              <a:t>only</a:t>
            </a:r>
            <a:r>
              <a:rPr lang="en-GB" dirty="0" smtClean="0"/>
              <a:t> extends to the </a:t>
            </a:r>
            <a:r>
              <a:rPr lang="en-GB" dirty="0" smtClean="0">
                <a:solidFill>
                  <a:srgbClr val="C00000"/>
                </a:solidFill>
              </a:rPr>
              <a:t>admissibility</a:t>
            </a:r>
            <a:r>
              <a:rPr lang="en-GB" dirty="0" smtClean="0"/>
              <a:t> phase. Once admissible </a:t>
            </a:r>
            <a:r>
              <a:rPr lang="hu-HU" dirty="0" smtClean="0"/>
              <a:t>(</a:t>
            </a:r>
            <a:r>
              <a:rPr lang="en-GB" dirty="0" smtClean="0"/>
              <a:t>no safe third country)</a:t>
            </a:r>
            <a:r>
              <a:rPr lang="hu-HU" dirty="0" smtClean="0"/>
              <a:t>, </a:t>
            </a:r>
            <a:r>
              <a:rPr lang="hu-HU" dirty="0" err="1" smtClean="0"/>
              <a:t>or</a:t>
            </a:r>
            <a:r>
              <a:rPr lang="hu-HU" dirty="0" smtClean="0"/>
              <a:t> </a:t>
            </a:r>
            <a:r>
              <a:rPr lang="hu-HU" dirty="0" err="1" smtClean="0"/>
              <a:t>belonging</a:t>
            </a:r>
            <a:r>
              <a:rPr lang="hu-HU" dirty="0" smtClean="0"/>
              <a:t> </a:t>
            </a:r>
            <a:r>
              <a:rPr lang="hu-HU" dirty="0" err="1" smtClean="0"/>
              <a:t>to</a:t>
            </a:r>
            <a:r>
              <a:rPr lang="hu-HU" dirty="0" smtClean="0"/>
              <a:t> a </a:t>
            </a:r>
            <a:r>
              <a:rPr lang="hu-HU" dirty="0" err="1" smtClean="0"/>
              <a:t>vulnerable</a:t>
            </a:r>
            <a:r>
              <a:rPr lang="hu-HU" dirty="0" smtClean="0"/>
              <a:t> </a:t>
            </a:r>
            <a:r>
              <a:rPr lang="hu-HU" dirty="0" err="1" smtClean="0"/>
              <a:t>group</a:t>
            </a:r>
            <a:r>
              <a:rPr lang="en-GB" dirty="0" smtClean="0"/>
              <a:t> the applicant is allowed to enter the country and the normal reception conditions must be provided, </a:t>
            </a:r>
          </a:p>
          <a:p>
            <a:r>
              <a:rPr lang="en-GB" dirty="0" smtClean="0"/>
              <a:t>Decision on admissibility within </a:t>
            </a:r>
            <a:r>
              <a:rPr lang="en-GB" dirty="0" smtClean="0">
                <a:solidFill>
                  <a:srgbClr val="C00000"/>
                </a:solidFill>
              </a:rPr>
              <a:t>8 days</a:t>
            </a:r>
            <a:r>
              <a:rPr lang="en-GB" dirty="0" smtClean="0"/>
              <a:t>. Time for appeal: </a:t>
            </a:r>
            <a:r>
              <a:rPr lang="en-GB" dirty="0" smtClean="0">
                <a:solidFill>
                  <a:srgbClr val="C00000"/>
                </a:solidFill>
              </a:rPr>
              <a:t>7 days</a:t>
            </a:r>
            <a:r>
              <a:rPr lang="en-GB" dirty="0" smtClean="0"/>
              <a:t>. „Court” review: within </a:t>
            </a:r>
            <a:r>
              <a:rPr lang="en-GB" dirty="0" smtClean="0">
                <a:solidFill>
                  <a:srgbClr val="C00000"/>
                </a:solidFill>
              </a:rPr>
              <a:t>8 days</a:t>
            </a:r>
            <a:endParaRPr lang="en-GB" dirty="0">
              <a:solidFill>
                <a:srgbClr val="C00000"/>
              </a:solidFill>
            </a:endParaRPr>
          </a:p>
        </p:txBody>
      </p:sp>
      <p:sp>
        <p:nvSpPr>
          <p:cNvPr id="4" name="TextBox 3"/>
          <p:cNvSpPr txBox="1"/>
          <p:nvPr/>
        </p:nvSpPr>
        <p:spPr>
          <a:xfrm rot="20389751">
            <a:off x="6243043" y="1014052"/>
            <a:ext cx="2803232" cy="584775"/>
          </a:xfrm>
          <a:prstGeom prst="rect">
            <a:avLst/>
          </a:prstGeom>
          <a:solidFill>
            <a:schemeClr val="bg2"/>
          </a:solidFill>
        </p:spPr>
        <p:txBody>
          <a:bodyPr wrap="square" rtlCol="0">
            <a:spAutoFit/>
          </a:bodyPr>
          <a:lstStyle/>
          <a:p>
            <a:r>
              <a:rPr lang="hu-HU" sz="1600" dirty="0" err="1" smtClean="0">
                <a:solidFill>
                  <a:schemeClr val="tx1"/>
                </a:solidFill>
                <a:latin typeface="Calibri" panose="020F0502020204030204" pitchFamily="34" charset="0"/>
                <a:cs typeface="Calibri" panose="020F0502020204030204" pitchFamily="34" charset="0"/>
              </a:rPr>
              <a:t>Not</a:t>
            </a:r>
            <a:r>
              <a:rPr lang="hu-HU" sz="1600" dirty="0" smtClean="0">
                <a:solidFill>
                  <a:schemeClr val="tx1"/>
                </a:solidFill>
                <a:latin typeface="Calibri" panose="020F0502020204030204" pitchFamily="34" charset="0"/>
                <a:cs typeface="Calibri" panose="020F0502020204030204" pitchFamily="34" charset="0"/>
              </a:rPr>
              <a:t> linked </a:t>
            </a:r>
            <a:r>
              <a:rPr lang="hu-HU" sz="1600" dirty="0" err="1" smtClean="0">
                <a:solidFill>
                  <a:schemeClr val="tx1"/>
                </a:solidFill>
                <a:latin typeface="Calibri" panose="020F0502020204030204" pitchFamily="34" charset="0"/>
                <a:cs typeface="Calibri" panose="020F0502020204030204" pitchFamily="34" charset="0"/>
              </a:rPr>
              <a:t>to</a:t>
            </a:r>
            <a:r>
              <a:rPr lang="hu-HU" sz="1600" dirty="0" smtClean="0">
                <a:solidFill>
                  <a:schemeClr val="tx1"/>
                </a:solidFill>
                <a:latin typeface="Calibri" panose="020F0502020204030204" pitchFamily="34" charset="0"/>
                <a:cs typeface="Calibri" panose="020F0502020204030204" pitchFamily="34" charset="0"/>
              </a:rPr>
              <a:t> </a:t>
            </a:r>
            <a:r>
              <a:rPr lang="hu-HU" sz="1600" dirty="0" err="1" smtClean="0">
                <a:solidFill>
                  <a:schemeClr val="tx1"/>
                </a:solidFill>
                <a:latin typeface="Calibri" panose="020F0502020204030204" pitchFamily="34" charset="0"/>
                <a:cs typeface="Calibri" panose="020F0502020204030204" pitchFamily="34" charset="0"/>
              </a:rPr>
              <a:t>crisis</a:t>
            </a:r>
            <a:r>
              <a:rPr lang="hu-HU" sz="1600" dirty="0" smtClean="0">
                <a:solidFill>
                  <a:schemeClr val="tx1"/>
                </a:solidFill>
                <a:latin typeface="Calibri" panose="020F0502020204030204" pitchFamily="34" charset="0"/>
                <a:cs typeface="Calibri" panose="020F0502020204030204" pitchFamily="34" charset="0"/>
              </a:rPr>
              <a:t> </a:t>
            </a:r>
            <a:r>
              <a:rPr lang="hu-HU" sz="1600" dirty="0" err="1" smtClean="0">
                <a:solidFill>
                  <a:schemeClr val="tx1"/>
                </a:solidFill>
                <a:latin typeface="Calibri" panose="020F0502020204030204" pitchFamily="34" charset="0"/>
                <a:cs typeface="Calibri" panose="020F0502020204030204" pitchFamily="34" charset="0"/>
              </a:rPr>
              <a:t>situation</a:t>
            </a:r>
            <a:r>
              <a:rPr lang="hu-HU" sz="1600" dirty="0" smtClean="0">
                <a:solidFill>
                  <a:schemeClr val="tx1"/>
                </a:solidFill>
                <a:latin typeface="Calibri" panose="020F0502020204030204" pitchFamily="34" charset="0"/>
                <a:cs typeface="Calibri" panose="020F0502020204030204" pitchFamily="34" charset="0"/>
              </a:rPr>
              <a:t>, </a:t>
            </a:r>
            <a:r>
              <a:rPr lang="hu-HU" sz="1600" dirty="0" err="1" smtClean="0">
                <a:solidFill>
                  <a:schemeClr val="tx1"/>
                </a:solidFill>
                <a:latin typeface="Calibri" panose="020F0502020204030204" pitchFamily="34" charset="0"/>
                <a:cs typeface="Calibri" panose="020F0502020204030204" pitchFamily="34" charset="0"/>
              </a:rPr>
              <a:t>only</a:t>
            </a:r>
            <a:r>
              <a:rPr lang="hu-HU" sz="1600" dirty="0" smtClean="0">
                <a:solidFill>
                  <a:schemeClr val="tx1"/>
                </a:solidFill>
                <a:latin typeface="Calibri" panose="020F0502020204030204" pitchFamily="34" charset="0"/>
                <a:cs typeface="Calibri" panose="020F0502020204030204" pitchFamily="34" charset="0"/>
              </a:rPr>
              <a:t> </a:t>
            </a:r>
            <a:r>
              <a:rPr lang="hu-HU" sz="1600" dirty="0" err="1" smtClean="0">
                <a:solidFill>
                  <a:schemeClr val="tx1"/>
                </a:solidFill>
                <a:latin typeface="Calibri" panose="020F0502020204030204" pitchFamily="34" charset="0"/>
                <a:cs typeface="Calibri" panose="020F0502020204030204" pitchFamily="34" charset="0"/>
              </a:rPr>
              <a:t>to</a:t>
            </a:r>
            <a:r>
              <a:rPr lang="hu-HU" sz="1600" dirty="0" smtClean="0">
                <a:solidFill>
                  <a:schemeClr val="tx1"/>
                </a:solidFill>
                <a:latin typeface="Calibri" panose="020F0502020204030204" pitchFamily="34" charset="0"/>
                <a:cs typeface="Calibri" panose="020F0502020204030204" pitchFamily="34" charset="0"/>
              </a:rPr>
              <a:t> </a:t>
            </a:r>
            <a:r>
              <a:rPr lang="hu-HU" sz="1600" dirty="0" err="1" smtClean="0">
                <a:solidFill>
                  <a:schemeClr val="tx1"/>
                </a:solidFill>
                <a:latin typeface="Calibri" panose="020F0502020204030204" pitchFamily="34" charset="0"/>
                <a:cs typeface="Calibri" panose="020F0502020204030204" pitchFamily="34" charset="0"/>
              </a:rPr>
              <a:t>arrival</a:t>
            </a:r>
            <a:r>
              <a:rPr lang="hu-HU" sz="1600" dirty="0" smtClean="0">
                <a:solidFill>
                  <a:schemeClr val="tx1"/>
                </a:solidFill>
                <a:latin typeface="Calibri" panose="020F0502020204030204" pitchFamily="34" charset="0"/>
                <a:cs typeface="Calibri" panose="020F0502020204030204" pitchFamily="34" charset="0"/>
              </a:rPr>
              <a:t> </a:t>
            </a:r>
            <a:r>
              <a:rPr lang="hu-HU" sz="1600" dirty="0" err="1" smtClean="0">
                <a:solidFill>
                  <a:schemeClr val="tx1"/>
                </a:solidFill>
                <a:latin typeface="Calibri" panose="020F0502020204030204" pitchFamily="34" charset="0"/>
                <a:cs typeface="Calibri" panose="020F0502020204030204" pitchFamily="34" charset="0"/>
              </a:rPr>
              <a:t>from</a:t>
            </a:r>
            <a:r>
              <a:rPr lang="hu-HU" sz="1600" dirty="0" smtClean="0">
                <a:solidFill>
                  <a:schemeClr val="tx1"/>
                </a:solidFill>
                <a:latin typeface="Calibri" panose="020F0502020204030204" pitchFamily="34" charset="0"/>
                <a:cs typeface="Calibri" panose="020F0502020204030204" pitchFamily="34" charset="0"/>
              </a:rPr>
              <a:t> </a:t>
            </a:r>
            <a:r>
              <a:rPr lang="hu-HU" sz="1600" dirty="0" err="1" smtClean="0">
                <a:solidFill>
                  <a:schemeClr val="tx1"/>
                </a:solidFill>
                <a:latin typeface="Calibri" panose="020F0502020204030204" pitchFamily="34" charset="0"/>
                <a:cs typeface="Calibri" panose="020F0502020204030204" pitchFamily="34" charset="0"/>
              </a:rPr>
              <a:t>the</a:t>
            </a:r>
            <a:r>
              <a:rPr lang="hu-HU" sz="1600" dirty="0" smtClean="0">
                <a:solidFill>
                  <a:schemeClr val="tx1"/>
                </a:solidFill>
                <a:latin typeface="Calibri" panose="020F0502020204030204" pitchFamily="34" charset="0"/>
                <a:cs typeface="Calibri" panose="020F0502020204030204" pitchFamily="34" charset="0"/>
              </a:rPr>
              <a:t> </a:t>
            </a:r>
            <a:r>
              <a:rPr lang="hu-HU" sz="1600" dirty="0" err="1" smtClean="0">
                <a:solidFill>
                  <a:schemeClr val="tx1"/>
                </a:solidFill>
                <a:latin typeface="Calibri" panose="020F0502020204030204" pitchFamily="34" charset="0"/>
                <a:cs typeface="Calibri" panose="020F0502020204030204" pitchFamily="34" charset="0"/>
              </a:rPr>
              <a:t>south</a:t>
            </a:r>
            <a:endParaRPr lang="en-GB"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0868179"/>
      </p:ext>
    </p:extLst>
  </p:cSld>
  <p:clrMapOvr>
    <a:masterClrMapping/>
  </p:clrMapOvr>
  <p:transition>
    <p:pull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Motto No. 2</a:t>
            </a:r>
            <a:endParaRPr lang="en-GB" dirty="0"/>
          </a:p>
        </p:txBody>
      </p:sp>
      <p:sp>
        <p:nvSpPr>
          <p:cNvPr id="3" name="Content Placeholder 2"/>
          <p:cNvSpPr>
            <a:spLocks noGrp="1"/>
          </p:cNvSpPr>
          <p:nvPr>
            <p:ph idx="1"/>
          </p:nvPr>
        </p:nvSpPr>
        <p:spPr>
          <a:xfrm>
            <a:off x="685800" y="838200"/>
            <a:ext cx="7772400" cy="4607024"/>
          </a:xfrm>
        </p:spPr>
        <p:txBody>
          <a:bodyPr>
            <a:normAutofit/>
          </a:bodyPr>
          <a:lstStyle/>
          <a:p>
            <a:r>
              <a:rPr lang="en-GB" i="1" dirty="0" smtClean="0"/>
              <a:t>„First of all, I find it very important that</a:t>
            </a:r>
            <a:r>
              <a:rPr lang="en-GB" i="1" dirty="0" smtClean="0">
                <a:solidFill>
                  <a:srgbClr val="C00000"/>
                </a:solidFill>
              </a:rPr>
              <a:t> we should preserve our ethnic homogeneity</a:t>
            </a:r>
            <a:r>
              <a:rPr lang="en-GB" i="1" dirty="0" smtClean="0"/>
              <a:t>. …  life has confirmed that too much mixing causes trouble. …I’m convinced that if we maintain ethnic homogeneity, and if we can </a:t>
            </a:r>
            <a:r>
              <a:rPr lang="en-GB" i="1" dirty="0" smtClean="0">
                <a:solidFill>
                  <a:srgbClr val="C00000"/>
                </a:solidFill>
              </a:rPr>
              <a:t>keep cultural diversity within certain limits of cultural homogeneity</a:t>
            </a:r>
            <a:r>
              <a:rPr lang="en-GB" i="1" dirty="0" smtClean="0"/>
              <a:t>, that will enhance the value of Hungary as a place.”</a:t>
            </a:r>
            <a:r>
              <a:rPr lang="en-GB" dirty="0" smtClean="0"/>
              <a:t> </a:t>
            </a:r>
          </a:p>
          <a:p>
            <a:endParaRPr lang="en-GB" dirty="0" smtClean="0"/>
          </a:p>
          <a:p>
            <a:r>
              <a:rPr lang="en-GB" dirty="0" smtClean="0"/>
              <a:t>Prime Minister Viktor Orbán’s speech at the Hungarian Chamber of Commerce and Industry’s ceremony to mark the start of the 2017 business year</a:t>
            </a:r>
          </a:p>
          <a:p>
            <a:endParaRPr lang="en-GB" i="1" dirty="0"/>
          </a:p>
        </p:txBody>
      </p:sp>
      <p:sp>
        <p:nvSpPr>
          <p:cNvPr id="4" name="TextBox 3"/>
          <p:cNvSpPr txBox="1"/>
          <p:nvPr/>
        </p:nvSpPr>
        <p:spPr>
          <a:xfrm>
            <a:off x="1907704" y="5949280"/>
            <a:ext cx="7056784" cy="738664"/>
          </a:xfrm>
          <a:prstGeom prst="rect">
            <a:avLst/>
          </a:prstGeom>
          <a:noFill/>
        </p:spPr>
        <p:txBody>
          <a:bodyPr wrap="square" rtlCol="0">
            <a:spAutoFit/>
          </a:bodyPr>
          <a:lstStyle/>
          <a:p>
            <a:r>
              <a:rPr lang="hu-HU" b="0" dirty="0" err="1" smtClean="0">
                <a:latin typeface="Calibri" panose="020F0502020204030204" pitchFamily="34" charset="0"/>
                <a:cs typeface="Calibri" panose="020F0502020204030204" pitchFamily="34" charset="0"/>
              </a:rPr>
              <a:t>Source</a:t>
            </a:r>
            <a:r>
              <a:rPr lang="hu-HU" b="0" dirty="0" smtClean="0">
                <a:latin typeface="Calibri" panose="020F0502020204030204" pitchFamily="34" charset="0"/>
                <a:cs typeface="Calibri" panose="020F0502020204030204" pitchFamily="34" charset="0"/>
              </a:rPr>
              <a:t>: </a:t>
            </a:r>
            <a:r>
              <a:rPr lang="hu-HU" b="0" dirty="0">
                <a:latin typeface="Calibri" panose="020F0502020204030204" pitchFamily="34" charset="0"/>
                <a:cs typeface="Calibri" panose="020F0502020204030204" pitchFamily="34" charset="0"/>
                <a:hlinkClick r:id="rId3"/>
              </a:rPr>
              <a:t>http://www.miniszterelnok.hu/prime-minister-viktor-orbans-speech-at-the-hungarian-chamber-of-commerce-and-industrys-ceremony-to-mark-the-start-of-the-2017-business-year</a:t>
            </a:r>
            <a:r>
              <a:rPr lang="hu-HU" b="0" dirty="0" smtClean="0">
                <a:latin typeface="Calibri" panose="020F0502020204030204" pitchFamily="34" charset="0"/>
                <a:cs typeface="Calibri" panose="020F0502020204030204" pitchFamily="34" charset="0"/>
                <a:hlinkClick r:id="rId3"/>
              </a:rPr>
              <a:t>/</a:t>
            </a:r>
            <a:r>
              <a:rPr lang="hu-HU" b="0" dirty="0" smtClean="0">
                <a:latin typeface="Calibri" panose="020F0502020204030204" pitchFamily="34" charset="0"/>
                <a:cs typeface="Calibri" panose="020F0502020204030204" pitchFamily="34" charset="0"/>
              </a:rPr>
              <a:t> (20170305)</a:t>
            </a:r>
            <a:endParaRPr lang="en-GB"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846622"/>
      </p:ext>
    </p:extLst>
  </p:cSld>
  <p:clrMapOvr>
    <a:masterClrMapping/>
  </p:clrMapOvr>
  <p:transition>
    <p:pull dir="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planned border/crisis procedure </a:t>
            </a:r>
            <a:endParaRPr lang="en-GB" dirty="0"/>
          </a:p>
        </p:txBody>
      </p:sp>
      <p:sp>
        <p:nvSpPr>
          <p:cNvPr id="3" name="Content Placeholder 2"/>
          <p:cNvSpPr>
            <a:spLocks noGrp="1"/>
          </p:cNvSpPr>
          <p:nvPr>
            <p:ph idx="1"/>
          </p:nvPr>
        </p:nvSpPr>
        <p:spPr>
          <a:xfrm>
            <a:off x="467544" y="838200"/>
            <a:ext cx="8424936" cy="5615136"/>
          </a:xfrm>
        </p:spPr>
        <p:txBody>
          <a:bodyPr/>
          <a:lstStyle/>
          <a:p>
            <a:pPr algn="ctr"/>
            <a:r>
              <a:rPr lang="en-GB" sz="2000" dirty="0" smtClean="0">
                <a:solidFill>
                  <a:srgbClr val="C00000"/>
                </a:solidFill>
              </a:rPr>
              <a:t>A new procedure </a:t>
            </a:r>
            <a:r>
              <a:rPr lang="en-GB" sz="2000" dirty="0" smtClean="0"/>
              <a:t>introduced under the heading </a:t>
            </a:r>
            <a:br>
              <a:rPr lang="en-GB" sz="2000" dirty="0" smtClean="0"/>
            </a:br>
            <a:r>
              <a:rPr lang="en-GB" sz="2000" dirty="0" smtClean="0"/>
              <a:t>„Procedural rules applicable in case of a crisis situation caused by mass immigration” </a:t>
            </a:r>
            <a:br>
              <a:rPr lang="en-GB" sz="2000" dirty="0" smtClean="0"/>
            </a:br>
            <a:r>
              <a:rPr lang="en-GB" sz="2000" dirty="0" smtClean="0"/>
              <a:t>(Planned § 80/J of the Asylum Act /Act no. LXXX of 2007/)</a:t>
            </a:r>
          </a:p>
          <a:p>
            <a:endParaRPr lang="en-GB" sz="2000" dirty="0" smtClean="0"/>
          </a:p>
          <a:p>
            <a:r>
              <a:rPr lang="en-GB" sz="2000" dirty="0" smtClean="0"/>
              <a:t>Personal scope: </a:t>
            </a:r>
            <a:r>
              <a:rPr lang="en-GB" sz="2000" dirty="0" smtClean="0">
                <a:solidFill>
                  <a:srgbClr val="C00000"/>
                </a:solidFill>
              </a:rPr>
              <a:t>all asylum seekers </a:t>
            </a:r>
            <a:r>
              <a:rPr lang="en-GB" sz="2000" dirty="0" smtClean="0"/>
              <a:t>(except if detained or regularly in Hungary)</a:t>
            </a:r>
          </a:p>
          <a:p>
            <a:r>
              <a:rPr lang="en-GB" sz="2000" dirty="0" smtClean="0"/>
              <a:t>Material scope: </a:t>
            </a:r>
            <a:r>
              <a:rPr lang="en-GB" sz="2000" dirty="0" smtClean="0">
                <a:solidFill>
                  <a:srgbClr val="C00000"/>
                </a:solidFill>
              </a:rPr>
              <a:t>merits </a:t>
            </a:r>
            <a:r>
              <a:rPr lang="en-GB" sz="2000" dirty="0" smtClean="0"/>
              <a:t>(not only admissibility)</a:t>
            </a:r>
          </a:p>
          <a:p>
            <a:r>
              <a:rPr lang="en-GB" sz="2000" dirty="0" smtClean="0"/>
              <a:t>Procedure:</a:t>
            </a:r>
          </a:p>
          <a:p>
            <a:pPr marL="342900" indent="-342900">
              <a:buFontTx/>
              <a:buChar char="-"/>
            </a:pPr>
            <a:r>
              <a:rPr lang="en-GB" sz="2000" dirty="0" smtClean="0">
                <a:solidFill>
                  <a:srgbClr val="C00000"/>
                </a:solidFill>
              </a:rPr>
              <a:t>Escorting back </a:t>
            </a:r>
            <a:r>
              <a:rPr lang="en-GB" sz="2000" dirty="0" smtClean="0"/>
              <a:t>to the transit zone </a:t>
            </a:r>
            <a:r>
              <a:rPr lang="en-GB" sz="2000" dirty="0" smtClean="0">
                <a:solidFill>
                  <a:srgbClr val="C00000"/>
                </a:solidFill>
              </a:rPr>
              <a:t>from the whole territory </a:t>
            </a:r>
            <a:r>
              <a:rPr lang="en-GB" sz="2000" dirty="0" smtClean="0"/>
              <a:t>of Hungary (not only from the 8 km stripe)</a:t>
            </a:r>
          </a:p>
          <a:p>
            <a:pPr marL="342900" indent="-342900">
              <a:buFontTx/>
              <a:buChar char="-"/>
            </a:pPr>
            <a:r>
              <a:rPr lang="en-GB" sz="2000" dirty="0" smtClean="0">
                <a:solidFill>
                  <a:srgbClr val="C00000"/>
                </a:solidFill>
              </a:rPr>
              <a:t>Appeal: 3 days  </a:t>
            </a:r>
            <a:r>
              <a:rPr lang="en-GB" sz="2000" dirty="0" smtClean="0"/>
              <a:t>(No appeal if denies fingerprint o</a:t>
            </a:r>
            <a:r>
              <a:rPr lang="hu-HU" sz="2000" dirty="0" smtClean="0"/>
              <a:t>r</a:t>
            </a:r>
            <a:r>
              <a:rPr lang="en-GB" sz="2000" dirty="0" smtClean="0"/>
              <a:t> leaves the zone)</a:t>
            </a:r>
          </a:p>
          <a:p>
            <a:pPr marL="342900" indent="-342900">
              <a:buFontTx/>
              <a:buChar char="-"/>
            </a:pPr>
            <a:r>
              <a:rPr lang="en-GB" sz="2000" dirty="0" smtClean="0"/>
              <a:t>Court hearing may be done by </a:t>
            </a:r>
            <a:r>
              <a:rPr lang="en-GB" sz="2000" dirty="0" smtClean="0">
                <a:solidFill>
                  <a:srgbClr val="C00000"/>
                </a:solidFill>
              </a:rPr>
              <a:t>clerk, over electronic device</a:t>
            </a:r>
          </a:p>
          <a:p>
            <a:pPr marL="342900" indent="-342900">
              <a:buFontTx/>
              <a:buChar char="-"/>
            </a:pPr>
            <a:r>
              <a:rPr lang="en-GB" sz="2000" dirty="0" smtClean="0">
                <a:solidFill>
                  <a:srgbClr val="C00000"/>
                </a:solidFill>
              </a:rPr>
              <a:t>No time limit</a:t>
            </a:r>
            <a:r>
              <a:rPr lang="en-GB" sz="2000" dirty="0" smtClean="0"/>
              <a:t> for completion</a:t>
            </a:r>
            <a:r>
              <a:rPr lang="hu-HU" sz="2000" dirty="0" smtClean="0"/>
              <a:t> of </a:t>
            </a:r>
            <a:r>
              <a:rPr lang="hu-HU" sz="2000" dirty="0" err="1" smtClean="0"/>
              <a:t>the</a:t>
            </a:r>
            <a:r>
              <a:rPr lang="hu-HU" sz="2000" dirty="0" smtClean="0"/>
              <a:t> </a:t>
            </a:r>
            <a:r>
              <a:rPr lang="hu-HU" sz="2000" dirty="0" err="1" smtClean="0"/>
              <a:t>two</a:t>
            </a:r>
            <a:r>
              <a:rPr lang="hu-HU" sz="2000" dirty="0" smtClean="0"/>
              <a:t> </a:t>
            </a:r>
            <a:r>
              <a:rPr lang="hu-HU" sz="2000" dirty="0" err="1" smtClean="0"/>
              <a:t>stage</a:t>
            </a:r>
            <a:r>
              <a:rPr lang="hu-HU" sz="2000" dirty="0" smtClean="0"/>
              <a:t> </a:t>
            </a:r>
            <a:r>
              <a:rPr lang="hu-HU" sz="2000" dirty="0" err="1" smtClean="0"/>
              <a:t>procedure</a:t>
            </a:r>
            <a:r>
              <a:rPr lang="hu-HU" sz="2000" dirty="0" smtClean="0"/>
              <a:t> (</a:t>
            </a:r>
            <a:r>
              <a:rPr lang="hu-HU" sz="2000" dirty="0" err="1" smtClean="0"/>
              <a:t>administrative</a:t>
            </a:r>
            <a:r>
              <a:rPr lang="hu-HU" sz="2000" dirty="0" smtClean="0"/>
              <a:t>, </a:t>
            </a:r>
            <a:r>
              <a:rPr lang="hu-HU" sz="2000" dirty="0" err="1" smtClean="0"/>
              <a:t>court</a:t>
            </a:r>
            <a:r>
              <a:rPr lang="hu-HU" sz="2000" dirty="0" smtClean="0"/>
              <a:t> </a:t>
            </a:r>
            <a:r>
              <a:rPr lang="hu-HU" sz="2000" dirty="0" err="1" smtClean="0"/>
              <a:t>review</a:t>
            </a:r>
            <a:r>
              <a:rPr lang="hu-HU" sz="2000" dirty="0" smtClean="0"/>
              <a:t>)</a:t>
            </a:r>
            <a:r>
              <a:rPr lang="en-GB" sz="2000" dirty="0" smtClean="0"/>
              <a:t>, albeit </a:t>
            </a:r>
            <a:r>
              <a:rPr lang="en-GB" sz="2000" dirty="0" smtClean="0">
                <a:solidFill>
                  <a:srgbClr val="C00000"/>
                </a:solidFill>
              </a:rPr>
              <a:t>detention during the whole procedure</a:t>
            </a:r>
            <a:r>
              <a:rPr lang="en-GB" sz="2000" dirty="0" smtClean="0"/>
              <a:t>, including appeal (Border procedure is limited to 4 weeks)</a:t>
            </a:r>
          </a:p>
        </p:txBody>
      </p:sp>
    </p:spTree>
    <p:extLst>
      <p:ext uri="{BB962C8B-B14F-4D97-AF65-F5344CB8AC3E}">
        <p14:creationId xmlns:p14="http://schemas.microsoft.com/office/powerpoint/2010/main" val="3650586907"/>
      </p:ext>
    </p:extLst>
  </p:cSld>
  <p:clrMapOvr>
    <a:masterClrMapping/>
  </p:clrMapOvr>
  <p:transition>
    <p:pull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624"/>
            <a:ext cx="8640960" cy="648072"/>
          </a:xfrm>
        </p:spPr>
        <p:txBody>
          <a:bodyPr/>
          <a:lstStyle/>
          <a:p>
            <a:r>
              <a:rPr lang="en-GB" sz="2000" dirty="0" smtClean="0">
                <a:latin typeface="Calibri" panose="020F0502020204030204" pitchFamily="34" charset="0"/>
                <a:cs typeface="Calibri" panose="020F0502020204030204" pitchFamily="34" charset="0"/>
              </a:rPr>
              <a:t>The relocation of control – expanding the border internally </a:t>
            </a:r>
            <a:br>
              <a:rPr lang="en-GB" sz="2000" dirty="0" smtClean="0">
                <a:latin typeface="Calibri" panose="020F0502020204030204" pitchFamily="34" charset="0"/>
                <a:cs typeface="Calibri" panose="020F0502020204030204" pitchFamily="34" charset="0"/>
              </a:rPr>
            </a:br>
            <a:r>
              <a:rPr lang="en-GB" sz="2000" dirty="0" smtClean="0">
                <a:latin typeface="Calibri" panose="020F0502020204030204" pitchFamily="34" charset="0"/>
                <a:cs typeface="Calibri" panose="020F0502020204030204" pitchFamily="34" charset="0"/>
              </a:rPr>
              <a:t>Spreading it to the </a:t>
            </a:r>
            <a:r>
              <a:rPr lang="en-GB" sz="2000" dirty="0">
                <a:latin typeface="Calibri" panose="020F0502020204030204" pitchFamily="34" charset="0"/>
                <a:cs typeface="Calibri" panose="020F0502020204030204" pitchFamily="34" charset="0"/>
              </a:rPr>
              <a:t>whole country </a:t>
            </a:r>
            <a:r>
              <a:rPr lang="hu-HU" sz="2000" dirty="0" smtClean="0">
                <a:latin typeface="Calibri" panose="020F0502020204030204" pitchFamily="34" charset="0"/>
                <a:cs typeface="Calibri" panose="020F0502020204030204" pitchFamily="34" charset="0"/>
              </a:rPr>
              <a:t> </a:t>
            </a:r>
            <a:r>
              <a:rPr lang="en-GB" sz="2000" dirty="0" smtClean="0">
                <a:latin typeface="Calibri" panose="020F0502020204030204" pitchFamily="34" charset="0"/>
                <a:cs typeface="Calibri" panose="020F0502020204030204" pitchFamily="34" charset="0"/>
              </a:rPr>
              <a:t>(</a:t>
            </a:r>
            <a:r>
              <a:rPr lang="en-GB" sz="2000" dirty="0">
                <a:latin typeface="Calibri" panose="020F0502020204030204" pitchFamily="34" charset="0"/>
                <a:cs typeface="Calibri" panose="020F0502020204030204" pitchFamily="34" charset="0"/>
              </a:rPr>
              <a:t>Bill No T/13976 of 20 February 2017</a:t>
            </a:r>
            <a:r>
              <a:rPr lang="en-GB" sz="2000" dirty="0" smtClean="0">
                <a:latin typeface="Calibri" panose="020F0502020204030204" pitchFamily="34" charset="0"/>
                <a:cs typeface="Calibri" panose="020F0502020204030204" pitchFamily="34" charset="0"/>
              </a:rPr>
              <a:t>)</a:t>
            </a:r>
            <a:endParaRPr lang="en-GB" sz="2000" dirty="0"/>
          </a:p>
        </p:txBody>
      </p:sp>
      <p:sp>
        <p:nvSpPr>
          <p:cNvPr id="3" name="Content Placeholder 2"/>
          <p:cNvSpPr>
            <a:spLocks noGrp="1"/>
          </p:cNvSpPr>
          <p:nvPr>
            <p:ph idx="1"/>
          </p:nvPr>
        </p:nvSpPr>
        <p:spPr>
          <a:xfrm>
            <a:off x="251520" y="764704"/>
            <a:ext cx="8784976" cy="5976664"/>
          </a:xfrm>
        </p:spPr>
        <p:txBody>
          <a:bodyPr>
            <a:noAutofit/>
          </a:bodyPr>
          <a:lstStyle/>
          <a:p>
            <a:pPr algn="ctr"/>
            <a:r>
              <a:rPr lang="en-GB" sz="2000" b="1" dirty="0" smtClean="0">
                <a:solidFill>
                  <a:srgbClr val="C00000"/>
                </a:solidFill>
                <a:latin typeface="Calibri" panose="020F0502020204030204" pitchFamily="34" charset="0"/>
                <a:cs typeface="Calibri" panose="020F0502020204030204" pitchFamily="34" charset="0"/>
              </a:rPr>
              <a:t>Crisis situation caused by mass influx</a:t>
            </a:r>
            <a:endParaRPr lang="hu-HU" sz="2000" b="1" dirty="0" smtClean="0">
              <a:solidFill>
                <a:srgbClr val="C00000"/>
              </a:solidFill>
              <a:latin typeface="Calibri" panose="020F0502020204030204" pitchFamily="34" charset="0"/>
              <a:cs typeface="Calibri" panose="020F0502020204030204" pitchFamily="34" charset="0"/>
            </a:endParaRPr>
          </a:p>
          <a:p>
            <a:pPr algn="ctr"/>
            <a:endParaRPr lang="en-GB" sz="2000" b="1" dirty="0" smtClean="0">
              <a:solidFill>
                <a:srgbClr val="C00000"/>
              </a:solidFill>
              <a:latin typeface="Calibri" panose="020F0502020204030204" pitchFamily="34" charset="0"/>
              <a:cs typeface="Calibri" panose="020F0502020204030204" pitchFamily="34" charset="0"/>
            </a:endParaRPr>
          </a:p>
          <a:p>
            <a:pPr algn="ctr"/>
            <a:r>
              <a:rPr lang="en-GB" sz="2000" dirty="0" smtClean="0">
                <a:solidFill>
                  <a:srgbClr val="C00000"/>
                </a:solidFill>
                <a:latin typeface="Calibri" panose="020F0502020204030204" pitchFamily="34" charset="0"/>
                <a:cs typeface="Calibri" panose="020F0502020204030204" pitchFamily="34" charset="0"/>
              </a:rPr>
              <a:t>Preconditions</a:t>
            </a:r>
            <a:r>
              <a:rPr lang="en-GB" sz="2000" dirty="0" smtClean="0">
                <a:latin typeface="Calibri" panose="020F0502020204030204" pitchFamily="34" charset="0"/>
                <a:cs typeface="Calibri" panose="020F0502020204030204" pitchFamily="34" charset="0"/>
              </a:rPr>
              <a:t> declaring the crisis situation</a:t>
            </a:r>
          </a:p>
          <a:p>
            <a:pPr marL="342900" indent="-342900">
              <a:buFont typeface="Arial" panose="020B0604020202020204" pitchFamily="34" charset="0"/>
              <a:buChar char="•"/>
            </a:pPr>
            <a:r>
              <a:rPr lang="en-GB" sz="2000" dirty="0" smtClean="0">
                <a:solidFill>
                  <a:srgbClr val="C00000"/>
                </a:solidFill>
                <a:latin typeface="Calibri" panose="020F0502020204030204" pitchFamily="34" charset="0"/>
                <a:cs typeface="Calibri" panose="020F0502020204030204" pitchFamily="34" charset="0"/>
              </a:rPr>
              <a:t>Flow</a:t>
            </a:r>
            <a:r>
              <a:rPr lang="en-GB" sz="2000" dirty="0" smtClean="0">
                <a:latin typeface="Calibri" panose="020F0502020204030204" pitchFamily="34" charset="0"/>
                <a:cs typeface="Calibri" panose="020F0502020204030204" pitchFamily="34" charset="0"/>
              </a:rPr>
              <a:t> data: </a:t>
            </a:r>
            <a:r>
              <a:rPr lang="en-GB" sz="2000" dirty="0" smtClean="0">
                <a:solidFill>
                  <a:srgbClr val="C00000"/>
                </a:solidFill>
                <a:latin typeface="Calibri" panose="020F0502020204030204" pitchFamily="34" charset="0"/>
                <a:cs typeface="Calibri" panose="020F0502020204030204" pitchFamily="34" charset="0"/>
              </a:rPr>
              <a:t>Arriva</a:t>
            </a:r>
            <a:r>
              <a:rPr lang="en-GB" sz="2000" dirty="0" smtClean="0">
                <a:latin typeface="Calibri" panose="020F0502020204030204" pitchFamily="34" charset="0"/>
                <a:cs typeface="Calibri" panose="020F0502020204030204" pitchFamily="34" charset="0"/>
              </a:rPr>
              <a:t>ls on average in excess of </a:t>
            </a:r>
            <a:r>
              <a:rPr lang="en-GB" sz="2000" dirty="0" smtClean="0">
                <a:solidFill>
                  <a:srgbClr val="C00000"/>
                </a:solidFill>
                <a:latin typeface="Calibri" panose="020F0502020204030204" pitchFamily="34" charset="0"/>
                <a:cs typeface="Calibri" panose="020F0502020204030204" pitchFamily="34" charset="0"/>
              </a:rPr>
              <a:t>500 per day </a:t>
            </a:r>
            <a:r>
              <a:rPr lang="en-GB" sz="2000" dirty="0" smtClean="0">
                <a:latin typeface="Calibri" panose="020F0502020204030204" pitchFamily="34" charset="0"/>
                <a:cs typeface="Calibri" panose="020F0502020204030204" pitchFamily="34" charset="0"/>
              </a:rPr>
              <a:t>for a month, or </a:t>
            </a:r>
            <a:r>
              <a:rPr lang="en-GB" sz="2000" dirty="0" smtClean="0">
                <a:solidFill>
                  <a:srgbClr val="C00000"/>
                </a:solidFill>
                <a:latin typeface="Calibri" panose="020F0502020204030204" pitchFamily="34" charset="0"/>
                <a:cs typeface="Calibri" panose="020F0502020204030204" pitchFamily="34" charset="0"/>
              </a:rPr>
              <a:t>750</a:t>
            </a:r>
            <a:r>
              <a:rPr lang="en-GB" sz="2000" dirty="0" smtClean="0">
                <a:latin typeface="Calibri" panose="020F0502020204030204" pitchFamily="34" charset="0"/>
                <a:cs typeface="Calibri" panose="020F0502020204030204" pitchFamily="34" charset="0"/>
              </a:rPr>
              <a:t> per day for two weeks or </a:t>
            </a:r>
            <a:r>
              <a:rPr lang="en-GB" sz="2000" dirty="0" smtClean="0">
                <a:solidFill>
                  <a:srgbClr val="C00000"/>
                </a:solidFill>
                <a:latin typeface="Calibri" panose="020F0502020204030204" pitchFamily="34" charset="0"/>
                <a:cs typeface="Calibri" panose="020F0502020204030204" pitchFamily="34" charset="0"/>
              </a:rPr>
              <a:t>800 </a:t>
            </a:r>
            <a:r>
              <a:rPr lang="en-GB" sz="2000" dirty="0" smtClean="0">
                <a:latin typeface="Calibri" panose="020F0502020204030204" pitchFamily="34" charset="0"/>
                <a:cs typeface="Calibri" panose="020F0502020204030204" pitchFamily="34" charset="0"/>
              </a:rPr>
              <a:t>per day for a week.</a:t>
            </a:r>
          </a:p>
          <a:p>
            <a:pPr marL="342900" indent="-342900">
              <a:buFont typeface="Arial" panose="020B0604020202020204" pitchFamily="34" charset="0"/>
              <a:buChar char="•"/>
            </a:pPr>
            <a:r>
              <a:rPr lang="en-GB" sz="2000" dirty="0" smtClean="0">
                <a:solidFill>
                  <a:srgbClr val="C00000"/>
                </a:solidFill>
                <a:latin typeface="Calibri" panose="020F0502020204030204" pitchFamily="34" charset="0"/>
                <a:cs typeface="Calibri" panose="020F0502020204030204" pitchFamily="34" charset="0"/>
              </a:rPr>
              <a:t>Stock</a:t>
            </a:r>
            <a:r>
              <a:rPr lang="en-GB" sz="2000" dirty="0" smtClean="0">
                <a:latin typeface="Calibri" panose="020F0502020204030204" pitchFamily="34" charset="0"/>
                <a:cs typeface="Calibri" panose="020F0502020204030204" pitchFamily="34" charset="0"/>
              </a:rPr>
              <a:t> data: On average </a:t>
            </a:r>
            <a:r>
              <a:rPr lang="en-GB" sz="2000" dirty="0" smtClean="0">
                <a:solidFill>
                  <a:srgbClr val="C00000"/>
                </a:solidFill>
                <a:latin typeface="Calibri" panose="020F0502020204030204" pitchFamily="34" charset="0"/>
                <a:cs typeface="Calibri" panose="020F0502020204030204" pitchFamily="34" charset="0"/>
              </a:rPr>
              <a:t>the number of persons in the transit zone </a:t>
            </a:r>
            <a:r>
              <a:rPr lang="en-GB" sz="2000" dirty="0" smtClean="0">
                <a:latin typeface="Calibri" panose="020F0502020204030204" pitchFamily="34" charset="0"/>
                <a:cs typeface="Calibri" panose="020F0502020204030204" pitchFamily="34" charset="0"/>
              </a:rPr>
              <a:t>exceeds </a:t>
            </a:r>
            <a:r>
              <a:rPr lang="en-GB" sz="2000" dirty="0" smtClean="0">
                <a:solidFill>
                  <a:srgbClr val="C00000"/>
                </a:solidFill>
                <a:latin typeface="Calibri" panose="020F0502020204030204" pitchFamily="34" charset="0"/>
                <a:cs typeface="Calibri" panose="020F0502020204030204" pitchFamily="34" charset="0"/>
              </a:rPr>
              <a:t>1,000 per day </a:t>
            </a:r>
            <a:r>
              <a:rPr lang="en-GB" sz="2000" dirty="0" smtClean="0">
                <a:latin typeface="Calibri" panose="020F0502020204030204" pitchFamily="34" charset="0"/>
                <a:cs typeface="Calibri" panose="020F0502020204030204" pitchFamily="34" charset="0"/>
              </a:rPr>
              <a:t>for one month, 1,500 per day for two weeks, or 1,600 per day for one week.</a:t>
            </a:r>
          </a:p>
          <a:p>
            <a:pPr marL="342900" indent="-342900">
              <a:buFont typeface="Arial" panose="020B0604020202020204" pitchFamily="34" charset="0"/>
              <a:buChar char="•"/>
            </a:pPr>
            <a:r>
              <a:rPr lang="en-GB" sz="2000" dirty="0" smtClean="0">
                <a:solidFill>
                  <a:srgbClr val="C00000"/>
                </a:solidFill>
                <a:latin typeface="Calibri" panose="020F0502020204030204" pitchFamily="34" charset="0"/>
                <a:cs typeface="Calibri" panose="020F0502020204030204" pitchFamily="34" charset="0"/>
              </a:rPr>
              <a:t>Any situation </a:t>
            </a:r>
            <a:r>
              <a:rPr lang="en-GB" sz="2000" dirty="0" smtClean="0">
                <a:latin typeface="Calibri" panose="020F0502020204030204" pitchFamily="34" charset="0"/>
                <a:cs typeface="Calibri" panose="020F0502020204030204" pitchFamily="34" charset="0"/>
              </a:rPr>
              <a:t>„related to migration” that </a:t>
            </a:r>
          </a:p>
          <a:p>
            <a:pPr marL="800100" lvl="1" indent="-342900">
              <a:buFont typeface="Wingdings" panose="05000000000000000000" pitchFamily="2" charset="2"/>
              <a:buChar char="Ø"/>
            </a:pPr>
            <a:r>
              <a:rPr lang="en-GB" dirty="0" smtClean="0">
                <a:solidFill>
                  <a:srgbClr val="C00000"/>
                </a:solidFill>
                <a:latin typeface="Calibri" panose="020F0502020204030204" pitchFamily="34" charset="0"/>
                <a:cs typeface="Calibri" panose="020F0502020204030204" pitchFamily="34" charset="0"/>
              </a:rPr>
              <a:t>„directly endangers the protection of the border </a:t>
            </a:r>
            <a:r>
              <a:rPr lang="en-GB" dirty="0" smtClean="0">
                <a:latin typeface="Calibri" panose="020F0502020204030204" pitchFamily="34" charset="0"/>
                <a:cs typeface="Calibri" panose="020F0502020204030204" pitchFamily="34" charset="0"/>
              </a:rPr>
              <a:t>of Hungary as set out in Article 2 (2) of the Schengen Borders Code,”</a:t>
            </a:r>
          </a:p>
          <a:p>
            <a:pPr marL="800100" lvl="1" indent="-342900">
              <a:buFont typeface="Wingdings" panose="05000000000000000000" pitchFamily="2" charset="2"/>
              <a:buChar char="Ø"/>
            </a:pPr>
            <a:r>
              <a:rPr lang="en-GB" dirty="0" smtClean="0">
                <a:solidFill>
                  <a:srgbClr val="C00000"/>
                </a:solidFill>
                <a:latin typeface="Calibri" panose="020F0502020204030204" pitchFamily="34" charset="0"/>
                <a:cs typeface="Calibri" panose="020F0502020204030204" pitchFamily="34" charset="0"/>
              </a:rPr>
              <a:t>„directly endangers the public security, public order or public health </a:t>
            </a:r>
            <a:r>
              <a:rPr lang="en-GB" dirty="0" smtClean="0">
                <a:latin typeface="Calibri" panose="020F0502020204030204" pitchFamily="34" charset="0"/>
                <a:cs typeface="Calibri" panose="020F0502020204030204" pitchFamily="34" charset="0"/>
              </a:rPr>
              <a:t>in a 60 m wide zone of the territory of Hungary measured from the border of Hungary as set out in Article 2 (2) of the Schengen Borders Code and the border mark </a:t>
            </a:r>
            <a:r>
              <a:rPr lang="en-GB" dirty="0" smtClean="0">
                <a:solidFill>
                  <a:srgbClr val="C00000"/>
                </a:solidFill>
                <a:latin typeface="Calibri" panose="020F0502020204030204" pitchFamily="34" charset="0"/>
                <a:cs typeface="Calibri" panose="020F0502020204030204" pitchFamily="34" charset="0"/>
              </a:rPr>
              <a:t>or in any settlement in Hungary,</a:t>
            </a:r>
            <a:r>
              <a:rPr lang="en-GB" dirty="0" smtClean="0">
                <a:latin typeface="Calibri" panose="020F0502020204030204" pitchFamily="34" charset="0"/>
                <a:cs typeface="Calibri" panose="020F0502020204030204" pitchFamily="34" charset="0"/>
              </a:rPr>
              <a:t> in particular the</a:t>
            </a:r>
            <a:r>
              <a:rPr lang="en-GB" dirty="0" smtClean="0">
                <a:solidFill>
                  <a:srgbClr val="C00000"/>
                </a:solidFill>
                <a:latin typeface="Calibri" panose="020F0502020204030204" pitchFamily="34" charset="0"/>
                <a:cs typeface="Calibri" panose="020F0502020204030204" pitchFamily="34" charset="0"/>
              </a:rPr>
              <a:t> outbreak of unrest or the occurrence of violent acts in the reception centre or another facility </a:t>
            </a:r>
            <a:r>
              <a:rPr lang="en-GB" dirty="0" smtClean="0">
                <a:latin typeface="Calibri" panose="020F0502020204030204" pitchFamily="34" charset="0"/>
                <a:cs typeface="Calibri" panose="020F0502020204030204" pitchFamily="34" charset="0"/>
              </a:rPr>
              <a:t>used for accommodating foreigners located within or in the outskirts of the settlement concerned.”</a:t>
            </a:r>
          </a:p>
          <a:p>
            <a:pPr marL="342900" indent="-342900">
              <a:buFont typeface="Arial" panose="020B0604020202020204" pitchFamily="34" charset="0"/>
              <a:buChar char="•"/>
            </a:pPr>
            <a:endParaRPr lang="en-GB" dirty="0" smtClean="0">
              <a:latin typeface="Calibri" panose="020F0502020204030204" pitchFamily="34" charset="0"/>
              <a:cs typeface="Calibri" panose="020F0502020204030204" pitchFamily="34" charset="0"/>
            </a:endParaRPr>
          </a:p>
          <a:p>
            <a:pPr algn="ctr"/>
            <a:r>
              <a:rPr lang="en-GB" dirty="0" smtClean="0">
                <a:solidFill>
                  <a:srgbClr val="C00000"/>
                </a:solidFill>
                <a:latin typeface="Calibri" panose="020F0502020204030204" pitchFamily="34" charset="0"/>
                <a:cs typeface="Calibri" panose="020F0502020204030204" pitchFamily="34" charset="0"/>
              </a:rPr>
              <a:t> </a:t>
            </a:r>
          </a:p>
          <a:p>
            <a:pPr algn="ctr"/>
            <a:endParaRPr lang="en-GB" dirty="0" smtClean="0">
              <a:solidFill>
                <a:srgbClr val="C00000"/>
              </a:solidFill>
              <a:latin typeface="Calibri" panose="020F0502020204030204" pitchFamily="34" charset="0"/>
              <a:cs typeface="Calibri" panose="020F0502020204030204" pitchFamily="34" charset="0"/>
            </a:endParaRPr>
          </a:p>
          <a:p>
            <a:endParaRPr lang="en-GB" dirty="0" smtClean="0">
              <a:latin typeface="Calibri" panose="020F0502020204030204" pitchFamily="34" charset="0"/>
              <a:cs typeface="Calibri" panose="020F0502020204030204" pitchFamily="34" charset="0"/>
            </a:endParaRPr>
          </a:p>
          <a:p>
            <a:endParaRPr lang="en-GB" dirty="0" smtClean="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2280045"/>
      </p:ext>
    </p:extLst>
  </p:cSld>
  <p:clrMapOvr>
    <a:masterClrMapping/>
  </p:clrMapOvr>
  <p:transition>
    <p:pull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28600"/>
            <a:ext cx="8640960" cy="1184176"/>
          </a:xfrm>
        </p:spPr>
        <p:txBody>
          <a:bodyPr/>
          <a:lstStyle/>
          <a:p>
            <a:r>
              <a:rPr lang="en-GB" sz="2400" dirty="0" smtClean="0">
                <a:latin typeface="Calibri" panose="020F0502020204030204" pitchFamily="34" charset="0"/>
                <a:cs typeface="Calibri" panose="020F0502020204030204" pitchFamily="34" charset="0"/>
              </a:rPr>
              <a:t>The relocation of control – expanding the border internally </a:t>
            </a:r>
            <a:br>
              <a:rPr lang="en-GB" sz="2400" dirty="0" smtClean="0">
                <a:latin typeface="Calibri" panose="020F0502020204030204" pitchFamily="34" charset="0"/>
                <a:cs typeface="Calibri" panose="020F0502020204030204" pitchFamily="34" charset="0"/>
              </a:rPr>
            </a:br>
            <a:r>
              <a:rPr lang="en-GB" sz="2400" dirty="0" smtClean="0">
                <a:latin typeface="Calibri" panose="020F0502020204030204" pitchFamily="34" charset="0"/>
                <a:cs typeface="Calibri" panose="020F0502020204030204" pitchFamily="34" charset="0"/>
              </a:rPr>
              <a:t>Spreading it to the whole country</a:t>
            </a:r>
            <a:br>
              <a:rPr lang="en-GB" sz="2400" dirty="0" smtClean="0">
                <a:latin typeface="Calibri" panose="020F0502020204030204" pitchFamily="34" charset="0"/>
                <a:cs typeface="Calibri" panose="020F0502020204030204" pitchFamily="34" charset="0"/>
              </a:rPr>
            </a:br>
            <a:r>
              <a:rPr lang="en-GB" sz="2400" dirty="0" smtClean="0">
                <a:latin typeface="Calibri" panose="020F0502020204030204" pitchFamily="34" charset="0"/>
                <a:cs typeface="Calibri" panose="020F0502020204030204" pitchFamily="34" charset="0"/>
              </a:rPr>
              <a:t> (Bill No T/13976 of 20 February 2017)</a:t>
            </a:r>
            <a:endParaRPr lang="en-GB" sz="2400" dirty="0"/>
          </a:p>
        </p:txBody>
      </p:sp>
      <p:sp>
        <p:nvSpPr>
          <p:cNvPr id="3" name="Content Placeholder 2"/>
          <p:cNvSpPr>
            <a:spLocks noGrp="1"/>
          </p:cNvSpPr>
          <p:nvPr>
            <p:ph idx="1"/>
          </p:nvPr>
        </p:nvSpPr>
        <p:spPr>
          <a:xfrm>
            <a:off x="251520" y="1412776"/>
            <a:ext cx="8712968" cy="5184576"/>
          </a:xfrm>
        </p:spPr>
        <p:txBody>
          <a:bodyPr>
            <a:normAutofit fontScale="92500" lnSpcReduction="20000"/>
          </a:bodyPr>
          <a:lstStyle/>
          <a:p>
            <a:pPr algn="ctr"/>
            <a:r>
              <a:rPr lang="en-GB" b="1" dirty="0" smtClean="0">
                <a:solidFill>
                  <a:srgbClr val="C00000"/>
                </a:solidFill>
                <a:latin typeface="Calibri" panose="020F0502020204030204" pitchFamily="34" charset="0"/>
                <a:cs typeface="Calibri" panose="020F0502020204030204" pitchFamily="34" charset="0"/>
              </a:rPr>
              <a:t>Crisis situation caused by mass influx </a:t>
            </a:r>
          </a:p>
          <a:p>
            <a:r>
              <a:rPr lang="en-GB" dirty="0" smtClean="0">
                <a:latin typeface="Calibri" panose="020F0502020204030204" pitchFamily="34" charset="0"/>
                <a:cs typeface="Calibri" panose="020F0502020204030204" pitchFamily="34" charset="0"/>
              </a:rPr>
              <a:t>– covering the whole territory </a:t>
            </a:r>
          </a:p>
          <a:p>
            <a:r>
              <a:rPr lang="en-GB" dirty="0" smtClean="0">
                <a:latin typeface="Calibri" panose="020F0502020204030204" pitchFamily="34" charset="0"/>
                <a:cs typeface="Calibri" panose="020F0502020204030204" pitchFamily="34" charset="0"/>
              </a:rPr>
              <a:t>–  </a:t>
            </a:r>
            <a:r>
              <a:rPr lang="en-GB" dirty="0" smtClean="0">
                <a:solidFill>
                  <a:srgbClr val="C00000"/>
                </a:solidFill>
                <a:latin typeface="Calibri" panose="020F0502020204030204" pitchFamily="34" charset="0"/>
                <a:cs typeface="Calibri" panose="020F0502020204030204" pitchFamily="34" charset="0"/>
              </a:rPr>
              <a:t>application</a:t>
            </a:r>
            <a:r>
              <a:rPr lang="hu-HU" dirty="0" smtClean="0">
                <a:solidFill>
                  <a:srgbClr val="C00000"/>
                </a:solidFill>
                <a:latin typeface="Calibri" panose="020F0502020204030204" pitchFamily="34" charset="0"/>
                <a:cs typeface="Calibri" panose="020F0502020204030204" pitchFamily="34" charset="0"/>
              </a:rPr>
              <a:t> </a:t>
            </a:r>
            <a:r>
              <a:rPr lang="hu-HU" dirty="0" err="1" smtClean="0">
                <a:solidFill>
                  <a:srgbClr val="C00000"/>
                </a:solidFill>
                <a:latin typeface="Calibri" panose="020F0502020204030204" pitchFamily="34" charset="0"/>
                <a:cs typeface="Calibri" panose="020F0502020204030204" pitchFamily="34" charset="0"/>
              </a:rPr>
              <a:t>for</a:t>
            </a:r>
            <a:r>
              <a:rPr lang="hu-HU" dirty="0" smtClean="0">
                <a:solidFill>
                  <a:srgbClr val="C00000"/>
                </a:solidFill>
                <a:latin typeface="Calibri" panose="020F0502020204030204" pitchFamily="34" charset="0"/>
                <a:cs typeface="Calibri" panose="020F0502020204030204" pitchFamily="34" charset="0"/>
              </a:rPr>
              <a:t> </a:t>
            </a:r>
            <a:r>
              <a:rPr lang="hu-HU" dirty="0" err="1" smtClean="0">
                <a:solidFill>
                  <a:srgbClr val="C00000"/>
                </a:solidFill>
                <a:latin typeface="Calibri" panose="020F0502020204030204" pitchFamily="34" charset="0"/>
                <a:cs typeface="Calibri" panose="020F0502020204030204" pitchFamily="34" charset="0"/>
              </a:rPr>
              <a:t>asylum</a:t>
            </a:r>
            <a:r>
              <a:rPr lang="en-GB" dirty="0" smtClean="0">
                <a:solidFill>
                  <a:srgbClr val="C00000"/>
                </a:solidFill>
                <a:latin typeface="Calibri" panose="020F0502020204030204" pitchFamily="34" charset="0"/>
                <a:cs typeface="Calibri" panose="020F0502020204030204" pitchFamily="34" charset="0"/>
              </a:rPr>
              <a:t> only in the transit zone</a:t>
            </a:r>
            <a:r>
              <a:rPr lang="en-GB" dirty="0" smtClean="0">
                <a:latin typeface="Calibri" panose="020F0502020204030204" pitchFamily="34" charset="0"/>
                <a:cs typeface="Calibri" panose="020F0502020204030204" pitchFamily="34" charset="0"/>
              </a:rPr>
              <a:t> (from Serbia’s side) unless</a:t>
            </a:r>
          </a:p>
          <a:p>
            <a:r>
              <a:rPr lang="en-GB" dirty="0" smtClean="0">
                <a:latin typeface="Calibri" panose="020F0502020204030204" pitchFamily="34" charset="0"/>
                <a:cs typeface="Calibri" panose="020F0502020204030204" pitchFamily="34" charset="0"/>
              </a:rPr>
              <a:t>	= otherwise detained</a:t>
            </a:r>
          </a:p>
          <a:p>
            <a:r>
              <a:rPr lang="en-GB" dirty="0" smtClean="0">
                <a:latin typeface="Calibri" panose="020F0502020204030204" pitchFamily="34" charset="0"/>
                <a:cs typeface="Calibri" panose="020F0502020204030204" pitchFamily="34" charset="0"/>
              </a:rPr>
              <a:t>	= legally staying in the territory (on other grounds)</a:t>
            </a:r>
          </a:p>
          <a:p>
            <a:endParaRPr lang="en-GB" dirty="0" smtClean="0">
              <a:latin typeface="Calibri" panose="020F0502020204030204" pitchFamily="34" charset="0"/>
              <a:cs typeface="Calibri" panose="020F0502020204030204" pitchFamily="34" charset="0"/>
            </a:endParaRPr>
          </a:p>
          <a:p>
            <a:r>
              <a:rPr lang="en-GB" dirty="0" smtClean="0">
                <a:solidFill>
                  <a:srgbClr val="C00000"/>
                </a:solidFill>
                <a:latin typeface="Calibri" panose="020F0502020204030204" pitchFamily="34" charset="0"/>
                <a:cs typeface="Calibri" panose="020F0502020204030204" pitchFamily="34" charset="0"/>
              </a:rPr>
              <a:t>The exceptional becomes the norm </a:t>
            </a:r>
            <a:r>
              <a:rPr lang="en-GB" dirty="0" smtClean="0">
                <a:latin typeface="Calibri" panose="020F0502020204030204" pitchFamily="34" charset="0"/>
                <a:cs typeface="Calibri" panose="020F0502020204030204" pitchFamily="34" charset="0"/>
              </a:rPr>
              <a:t>– </a:t>
            </a:r>
            <a:r>
              <a:rPr lang="en-GB" dirty="0" smtClean="0">
                <a:solidFill>
                  <a:srgbClr val="C00000"/>
                </a:solidFill>
                <a:latin typeface="Calibri" panose="020F0502020204030204" pitchFamily="34" charset="0"/>
                <a:cs typeface="Calibri" panose="020F0502020204030204" pitchFamily="34" charset="0"/>
              </a:rPr>
              <a:t>every irregularly arriving </a:t>
            </a:r>
            <a:r>
              <a:rPr lang="en-GB" dirty="0" smtClean="0">
                <a:latin typeface="Calibri" panose="020F0502020204030204" pitchFamily="34" charset="0"/>
                <a:cs typeface="Calibri" panose="020F0502020204030204" pitchFamily="34" charset="0"/>
              </a:rPr>
              <a:t>or staying person </a:t>
            </a:r>
            <a:r>
              <a:rPr lang="en-GB" dirty="0" smtClean="0">
                <a:solidFill>
                  <a:srgbClr val="C00000"/>
                </a:solidFill>
                <a:latin typeface="Calibri" panose="020F0502020204030204" pitchFamily="34" charset="0"/>
                <a:cs typeface="Calibri" panose="020F0502020204030204" pitchFamily="34" charset="0"/>
              </a:rPr>
              <a:t>is removed to the Serbian side of the fence</a:t>
            </a:r>
            <a:r>
              <a:rPr lang="en-GB" dirty="0" smtClean="0">
                <a:latin typeface="Calibri" panose="020F0502020204030204" pitchFamily="34" charset="0"/>
                <a:cs typeface="Calibri" panose="020F0502020204030204" pitchFamily="34" charset="0"/>
              </a:rPr>
              <a:t>, without immediate access to the authorities, i.e. with no possibility to submit an asylum application without (weeks of) delay</a:t>
            </a:r>
          </a:p>
          <a:p>
            <a:endParaRPr lang="en-GB" dirty="0" smtClean="0">
              <a:latin typeface="Calibri" panose="020F0502020204030204" pitchFamily="34" charset="0"/>
              <a:cs typeface="Calibri" panose="020F0502020204030204" pitchFamily="34" charset="0"/>
            </a:endParaRPr>
          </a:p>
          <a:p>
            <a:r>
              <a:rPr lang="en-GB" dirty="0" smtClean="0">
                <a:solidFill>
                  <a:srgbClr val="C00000"/>
                </a:solidFill>
                <a:latin typeface="Calibri" panose="020F0502020204030204" pitchFamily="34" charset="0"/>
                <a:cs typeface="Calibri" panose="020F0502020204030204" pitchFamily="34" charset="0"/>
              </a:rPr>
              <a:t>It is detention</a:t>
            </a:r>
            <a:r>
              <a:rPr lang="en-GB" dirty="0" smtClean="0">
                <a:latin typeface="Calibri" panose="020F0502020204030204" pitchFamily="34" charset="0"/>
                <a:cs typeface="Calibri" panose="020F0502020204030204" pitchFamily="34" charset="0"/>
              </a:rPr>
              <a:t>: „The person seeking recognition </a:t>
            </a:r>
            <a:r>
              <a:rPr lang="en-GB" dirty="0" smtClean="0">
                <a:solidFill>
                  <a:srgbClr val="C00000"/>
                </a:solidFill>
                <a:latin typeface="Calibri" panose="020F0502020204030204" pitchFamily="34" charset="0"/>
                <a:cs typeface="Calibri" panose="020F0502020204030204" pitchFamily="34" charset="0"/>
              </a:rPr>
              <a:t>can leave </a:t>
            </a:r>
            <a:r>
              <a:rPr lang="en-GB" dirty="0" smtClean="0">
                <a:latin typeface="Calibri" panose="020F0502020204030204" pitchFamily="34" charset="0"/>
                <a:cs typeface="Calibri" panose="020F0502020204030204" pitchFamily="34" charset="0"/>
              </a:rPr>
              <a:t>the territory of the transit zone </a:t>
            </a:r>
            <a:r>
              <a:rPr lang="en-GB" dirty="0" smtClean="0">
                <a:solidFill>
                  <a:srgbClr val="C00000"/>
                </a:solidFill>
                <a:latin typeface="Calibri" panose="020F0502020204030204" pitchFamily="34" charset="0"/>
                <a:cs typeface="Calibri" panose="020F0502020204030204" pitchFamily="34" charset="0"/>
              </a:rPr>
              <a:t>via the exit </a:t>
            </a:r>
            <a:r>
              <a:rPr lang="en-GB" dirty="0" smtClean="0">
                <a:latin typeface="Calibri" panose="020F0502020204030204" pitchFamily="34" charset="0"/>
                <a:cs typeface="Calibri" panose="020F0502020204030204" pitchFamily="34" charset="0"/>
              </a:rPr>
              <a:t>[to Serbia - BN] </a:t>
            </a:r>
            <a:r>
              <a:rPr lang="en-GB" dirty="0" smtClean="0">
                <a:solidFill>
                  <a:srgbClr val="C00000"/>
                </a:solidFill>
                <a:latin typeface="Calibri" panose="020F0502020204030204" pitchFamily="34" charset="0"/>
                <a:cs typeface="Calibri" panose="020F0502020204030204" pitchFamily="34" charset="0"/>
              </a:rPr>
              <a:t>gate</a:t>
            </a:r>
            <a:r>
              <a:rPr lang="en-GB" dirty="0" smtClean="0">
                <a:latin typeface="Calibri" panose="020F0502020204030204" pitchFamily="34" charset="0"/>
                <a:cs typeface="Calibri" panose="020F0502020204030204" pitchFamily="34" charset="0"/>
              </a:rPr>
              <a:t>.” Planned § 80/J (5)</a:t>
            </a:r>
            <a:r>
              <a:rPr lang="hu-HU" dirty="0" smtClean="0">
                <a:latin typeface="Calibri" panose="020F0502020204030204" pitchFamily="34" charset="0"/>
                <a:cs typeface="Calibri" panose="020F0502020204030204" pitchFamily="34" charset="0"/>
              </a:rPr>
              <a:t/>
            </a:r>
            <a:br>
              <a:rPr lang="hu-HU" dirty="0" smtClean="0">
                <a:latin typeface="Calibri" panose="020F0502020204030204" pitchFamily="34" charset="0"/>
                <a:cs typeface="Calibri" panose="020F0502020204030204" pitchFamily="34" charset="0"/>
              </a:rPr>
            </a:br>
            <a:r>
              <a:rPr lang="en-GB" dirty="0" smtClean="0">
                <a:latin typeface="Calibri" panose="020F0502020204030204" pitchFamily="34" charset="0"/>
                <a:cs typeface="Calibri" panose="020F0502020204030204" pitchFamily="34" charset="0"/>
              </a:rPr>
              <a:t>  </a:t>
            </a:r>
            <a:endParaRPr lang="hu-HU" dirty="0" smtClean="0">
              <a:latin typeface="Calibri" panose="020F0502020204030204" pitchFamily="34" charset="0"/>
              <a:cs typeface="Calibri" panose="020F0502020204030204" pitchFamily="34" charset="0"/>
            </a:endParaRPr>
          </a:p>
          <a:p>
            <a:r>
              <a:rPr lang="hu-HU" dirty="0" err="1">
                <a:latin typeface="Calibri" panose="020F0502020204030204" pitchFamily="34" charset="0"/>
                <a:cs typeface="Calibri" panose="020F0502020204030204" pitchFamily="34" charset="0"/>
              </a:rPr>
              <a:t>S</a:t>
            </a:r>
            <a:r>
              <a:rPr lang="hu-HU" dirty="0" err="1" smtClean="0">
                <a:latin typeface="Calibri" panose="020F0502020204030204" pitchFamily="34" charset="0"/>
                <a:cs typeface="Calibri" panose="020F0502020204030204" pitchFamily="34" charset="0"/>
              </a:rPr>
              <a:t>ee</a:t>
            </a:r>
            <a:r>
              <a:rPr lang="hu-HU" dirty="0" smtClean="0">
                <a:latin typeface="Calibri" panose="020F0502020204030204" pitchFamily="34" charset="0"/>
                <a:cs typeface="Calibri" panose="020F0502020204030204" pitchFamily="34" charset="0"/>
              </a:rPr>
              <a:t> </a:t>
            </a:r>
            <a:r>
              <a:rPr lang="hu-HU" dirty="0" err="1" smtClean="0">
                <a:latin typeface="Calibri" panose="020F0502020204030204" pitchFamily="34" charset="0"/>
                <a:cs typeface="Calibri" panose="020F0502020204030204" pitchFamily="34" charset="0"/>
              </a:rPr>
              <a:t>the</a:t>
            </a:r>
            <a:r>
              <a:rPr lang="hu-HU" dirty="0" smtClean="0">
                <a:latin typeface="Calibri" panose="020F0502020204030204" pitchFamily="34" charset="0"/>
                <a:cs typeface="Calibri" panose="020F0502020204030204" pitchFamily="34" charset="0"/>
              </a:rPr>
              <a:t> </a:t>
            </a:r>
            <a:r>
              <a:rPr lang="en-GB" i="1" dirty="0" smtClean="0">
                <a:latin typeface="Calibri" panose="020F0502020204030204" pitchFamily="34" charset="0"/>
                <a:cs typeface="Calibri" panose="020F0502020204030204" pitchFamily="34" charset="0"/>
              </a:rPr>
              <a:t>Amuur</a:t>
            </a:r>
            <a:r>
              <a:rPr lang="hu-HU" dirty="0" smtClean="0">
                <a:latin typeface="Calibri" panose="020F0502020204030204" pitchFamily="34" charset="0"/>
                <a:cs typeface="Calibri" panose="020F0502020204030204" pitchFamily="34" charset="0"/>
              </a:rPr>
              <a:t> </a:t>
            </a:r>
            <a:r>
              <a:rPr lang="hu-HU" dirty="0" err="1" smtClean="0">
                <a:latin typeface="Calibri" panose="020F0502020204030204" pitchFamily="34" charset="0"/>
                <a:cs typeface="Calibri" panose="020F0502020204030204" pitchFamily="34" charset="0"/>
              </a:rPr>
              <a:t>case</a:t>
            </a:r>
            <a:r>
              <a:rPr lang="hu-HU" dirty="0" smtClean="0">
                <a:latin typeface="Calibri" panose="020F0502020204030204" pitchFamily="34" charset="0"/>
                <a:cs typeface="Calibri" panose="020F0502020204030204" pitchFamily="34" charset="0"/>
              </a:rPr>
              <a:t> (</a:t>
            </a:r>
            <a:r>
              <a:rPr lang="hu-HU" dirty="0" err="1" smtClean="0">
                <a:latin typeface="Calibri" panose="020F0502020204030204" pitchFamily="34" charset="0"/>
                <a:cs typeface="Calibri" panose="020F0502020204030204" pitchFamily="34" charset="0"/>
              </a:rPr>
              <a:t>later</a:t>
            </a:r>
            <a:r>
              <a:rPr lang="hu-HU" dirty="0" smtClean="0">
                <a:latin typeface="Calibri" panose="020F0502020204030204" pitchFamily="34" charset="0"/>
                <a:cs typeface="Calibri" panose="020F0502020204030204" pitchFamily="34" charset="0"/>
              </a:rPr>
              <a:t>)</a:t>
            </a:r>
            <a:r>
              <a:rPr lang="en-GB" dirty="0" smtClean="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5734320"/>
      </p:ext>
    </p:extLst>
  </p:cSld>
  <p:clrMapOvr>
    <a:masterClrMapping/>
  </p:clrMapOvr>
  <p:transition>
    <p:pull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combined effect of the planned modification</a:t>
            </a:r>
            <a:endParaRPr lang="en-GB" dirty="0"/>
          </a:p>
        </p:txBody>
      </p:sp>
      <p:sp>
        <p:nvSpPr>
          <p:cNvPr id="3" name="Content Placeholder 2"/>
          <p:cNvSpPr>
            <a:spLocks noGrp="1"/>
          </p:cNvSpPr>
          <p:nvPr>
            <p:ph idx="1"/>
          </p:nvPr>
        </p:nvSpPr>
        <p:spPr>
          <a:xfrm>
            <a:off x="251520" y="838200"/>
            <a:ext cx="5400600" cy="5975176"/>
          </a:xfrm>
        </p:spPr>
        <p:txBody>
          <a:bodyPr/>
          <a:lstStyle/>
          <a:p>
            <a:r>
              <a:rPr lang="en-GB" sz="2000" dirty="0" smtClean="0"/>
              <a:t>The extension of the crisis situation to the whole country entitles the law enforcement agents </a:t>
            </a:r>
            <a:r>
              <a:rPr lang="en-GB" sz="2000" dirty="0" smtClean="0">
                <a:solidFill>
                  <a:srgbClr val="C00000"/>
                </a:solidFill>
              </a:rPr>
              <a:t>to escort almost every asylum seeker to the transit zone </a:t>
            </a:r>
            <a:r>
              <a:rPr lang="en-GB" sz="2000" dirty="0" smtClean="0"/>
              <a:t>at the border.</a:t>
            </a:r>
          </a:p>
          <a:p>
            <a:endParaRPr lang="en-GB" sz="2000" dirty="0" smtClean="0"/>
          </a:p>
          <a:p>
            <a:r>
              <a:rPr lang="en-GB" sz="2000" dirty="0" smtClean="0"/>
              <a:t>However, the bill’s authors </a:t>
            </a:r>
            <a:r>
              <a:rPr lang="en-GB" sz="2000" dirty="0" smtClean="0">
                <a:solidFill>
                  <a:srgbClr val="C00000"/>
                </a:solidFill>
              </a:rPr>
              <a:t>pretend that this is not a border procedure</a:t>
            </a:r>
            <a:r>
              <a:rPr lang="en-GB" sz="2000" dirty="0" smtClean="0"/>
              <a:t> and </a:t>
            </a:r>
            <a:r>
              <a:rPr lang="en-GB" sz="2000" dirty="0" smtClean="0">
                <a:solidFill>
                  <a:srgbClr val="C00000"/>
                </a:solidFill>
              </a:rPr>
              <a:t>no detention </a:t>
            </a:r>
            <a:r>
              <a:rPr lang="en-GB" sz="2000" dirty="0" smtClean="0"/>
              <a:t>is practiced in the transit zone (The justification originally openly spoke of detention but was replaced a week later „due to a technical error”).</a:t>
            </a:r>
          </a:p>
          <a:p>
            <a:endParaRPr lang="en-GB" sz="2000" dirty="0" smtClean="0"/>
          </a:p>
          <a:p>
            <a:r>
              <a:rPr lang="en-GB" sz="2000" dirty="0" smtClean="0"/>
              <a:t>In effect this is an </a:t>
            </a:r>
            <a:r>
              <a:rPr lang="en-GB" sz="2000" dirty="0" smtClean="0">
                <a:solidFill>
                  <a:srgbClr val="C00000"/>
                </a:solidFill>
              </a:rPr>
              <a:t>accelerated border procedure </a:t>
            </a:r>
            <a:r>
              <a:rPr lang="en-GB" sz="2000" dirty="0" smtClean="0"/>
              <a:t>with </a:t>
            </a:r>
            <a:r>
              <a:rPr lang="en-GB" sz="2000" dirty="0" smtClean="0">
                <a:solidFill>
                  <a:srgbClr val="C00000"/>
                </a:solidFill>
              </a:rPr>
              <a:t>no</a:t>
            </a:r>
            <a:r>
              <a:rPr lang="en-GB" sz="2000" dirty="0" smtClean="0"/>
              <a:t> access to </a:t>
            </a:r>
            <a:r>
              <a:rPr lang="en-GB" sz="2000" dirty="0" smtClean="0">
                <a:solidFill>
                  <a:srgbClr val="C00000"/>
                </a:solidFill>
              </a:rPr>
              <a:t>genuine and effective legal remedy </a:t>
            </a:r>
            <a:r>
              <a:rPr lang="en-GB" sz="2000" dirty="0" smtClean="0"/>
              <a:t>and entailing </a:t>
            </a:r>
            <a:r>
              <a:rPr lang="en-GB" sz="2000" dirty="0" smtClean="0">
                <a:solidFill>
                  <a:srgbClr val="C00000"/>
                </a:solidFill>
              </a:rPr>
              <a:t>unlimited detention without court control</a:t>
            </a:r>
          </a:p>
          <a:p>
            <a:endParaRPr lang="en-GB" sz="2000" dirty="0"/>
          </a:p>
        </p:txBody>
      </p:sp>
      <p:sp>
        <p:nvSpPr>
          <p:cNvPr id="4" name="TextBox 3"/>
          <p:cNvSpPr txBox="1"/>
          <p:nvPr/>
        </p:nvSpPr>
        <p:spPr>
          <a:xfrm>
            <a:off x="5796136" y="748022"/>
            <a:ext cx="3184624" cy="6155531"/>
          </a:xfrm>
          <a:prstGeom prst="rect">
            <a:avLst/>
          </a:prstGeom>
          <a:solidFill>
            <a:schemeClr val="bg2"/>
          </a:solidFill>
        </p:spPr>
        <p:txBody>
          <a:bodyPr wrap="square" rtlCol="0">
            <a:spAutoFit/>
          </a:bodyPr>
          <a:lstStyle/>
          <a:p>
            <a:r>
              <a:rPr lang="hu-HU" sz="2000" dirty="0" smtClean="0">
                <a:solidFill>
                  <a:schemeClr val="tx1"/>
                </a:solidFill>
                <a:latin typeface="Calibri" panose="020F0502020204030204" pitchFamily="34" charset="0"/>
                <a:cs typeface="Calibri" panose="020F0502020204030204" pitchFamily="34" charset="0"/>
              </a:rPr>
              <a:t>UNHCR </a:t>
            </a:r>
            <a:r>
              <a:rPr lang="hu-HU" sz="2000" dirty="0" err="1" smtClean="0">
                <a:solidFill>
                  <a:schemeClr val="tx1"/>
                </a:solidFill>
                <a:latin typeface="Calibri" panose="020F0502020204030204" pitchFamily="34" charset="0"/>
                <a:cs typeface="Calibri" panose="020F0502020204030204" pitchFamily="34" charset="0"/>
              </a:rPr>
              <a:t>Statement</a:t>
            </a:r>
            <a:r>
              <a:rPr lang="hu-HU" sz="2000" dirty="0" smtClean="0">
                <a:solidFill>
                  <a:schemeClr val="tx1"/>
                </a:solidFill>
                <a:latin typeface="Calibri" panose="020F0502020204030204" pitchFamily="34" charset="0"/>
                <a:cs typeface="Calibri" panose="020F0502020204030204" pitchFamily="34" charset="0"/>
              </a:rPr>
              <a:t>, 7 </a:t>
            </a:r>
            <a:r>
              <a:rPr lang="hu-HU" sz="2000" dirty="0" err="1" smtClean="0">
                <a:solidFill>
                  <a:schemeClr val="tx1"/>
                </a:solidFill>
                <a:latin typeface="Calibri" panose="020F0502020204030204" pitchFamily="34" charset="0"/>
                <a:cs typeface="Calibri" panose="020F0502020204030204" pitchFamily="34" charset="0"/>
              </a:rPr>
              <a:t>March</a:t>
            </a:r>
            <a:r>
              <a:rPr lang="hu-HU" sz="2000" dirty="0" smtClean="0">
                <a:solidFill>
                  <a:schemeClr val="tx1"/>
                </a:solidFill>
                <a:latin typeface="Calibri" panose="020F0502020204030204" pitchFamily="34" charset="0"/>
                <a:cs typeface="Calibri" panose="020F0502020204030204" pitchFamily="34" charset="0"/>
              </a:rPr>
              <a:t> 2017</a:t>
            </a:r>
          </a:p>
          <a:p>
            <a:r>
              <a:rPr lang="hu-HU" sz="2000" dirty="0" smtClean="0">
                <a:solidFill>
                  <a:schemeClr val="tx1"/>
                </a:solidFill>
                <a:latin typeface="Calibri" panose="020F0502020204030204" pitchFamily="34" charset="0"/>
                <a:cs typeface="Calibri" panose="020F0502020204030204" pitchFamily="34" charset="0"/>
              </a:rPr>
              <a:t>„</a:t>
            </a:r>
            <a:r>
              <a:rPr lang="en-US" sz="2000" dirty="0" smtClean="0">
                <a:solidFill>
                  <a:schemeClr val="tx1"/>
                </a:solidFill>
                <a:latin typeface="Calibri" panose="020F0502020204030204" pitchFamily="34" charset="0"/>
                <a:cs typeface="Calibri" panose="020F0502020204030204" pitchFamily="34" charset="0"/>
              </a:rPr>
              <a:t>In </a:t>
            </a:r>
            <a:r>
              <a:rPr lang="en-US" sz="2000" dirty="0">
                <a:solidFill>
                  <a:schemeClr val="tx1"/>
                </a:solidFill>
                <a:latin typeface="Calibri" panose="020F0502020204030204" pitchFamily="34" charset="0"/>
                <a:cs typeface="Calibri" panose="020F0502020204030204" pitchFamily="34" charset="0"/>
              </a:rPr>
              <a:t>practice, it means that every asylum-seeker, including children, will be detained in shipping containers surrounded by high razor wire fence at the border for extended periods of time. </a:t>
            </a:r>
          </a:p>
          <a:p>
            <a:endParaRPr lang="en-US" sz="2000" dirty="0">
              <a:solidFill>
                <a:schemeClr val="tx1"/>
              </a:solidFill>
              <a:latin typeface="Calibri" panose="020F0502020204030204" pitchFamily="34" charset="0"/>
              <a:cs typeface="Calibri" panose="020F0502020204030204" pitchFamily="34" charset="0"/>
            </a:endParaRPr>
          </a:p>
          <a:p>
            <a:r>
              <a:rPr lang="en-US" sz="2000" dirty="0">
                <a:solidFill>
                  <a:schemeClr val="tx1"/>
                </a:solidFill>
                <a:latin typeface="Calibri" panose="020F0502020204030204" pitchFamily="34" charset="0"/>
                <a:cs typeface="Calibri" panose="020F0502020204030204" pitchFamily="34" charset="0"/>
              </a:rPr>
              <a:t>This new law violates Hungary’s obligations under international and EU laws, and will have a terrible physical and psychological impact on women, children and men who have already greatly suffered</a:t>
            </a:r>
            <a:r>
              <a:rPr lang="en-US" dirty="0" smtClean="0">
                <a:solidFill>
                  <a:schemeClr val="tx1"/>
                </a:solidFill>
                <a:latin typeface="Calibri" panose="020F0502020204030204" pitchFamily="34" charset="0"/>
                <a:cs typeface="Calibri" panose="020F0502020204030204" pitchFamily="34" charset="0"/>
              </a:rPr>
              <a:t>.</a:t>
            </a:r>
            <a:r>
              <a:rPr lang="hu-HU" dirty="0" smtClean="0">
                <a:solidFill>
                  <a:schemeClr val="tx1"/>
                </a:solidFill>
                <a:latin typeface="Calibri" panose="020F0502020204030204" pitchFamily="34" charset="0"/>
                <a:cs typeface="Calibri" panose="020F0502020204030204" pitchFamily="34" charset="0"/>
              </a:rPr>
              <a:t>”</a:t>
            </a:r>
            <a:endParaRPr lang="en-US" dirty="0">
              <a:solidFill>
                <a:schemeClr val="tx1"/>
              </a:solidFill>
              <a:latin typeface="Calibri" panose="020F0502020204030204" pitchFamily="34" charset="0"/>
              <a:cs typeface="Calibri" panose="020F0502020204030204" pitchFamily="34" charset="0"/>
            </a:endParaRPr>
          </a:p>
          <a:p>
            <a:endParaRPr lang="en-GB"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997405"/>
      </p:ext>
    </p:extLst>
  </p:cSld>
  <p:clrMapOvr>
    <a:masterClrMapping/>
  </p:clrMapOvr>
  <p:transition>
    <p:pull dir="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0"/>
            <a:ext cx="8229600" cy="714356"/>
          </a:xfrm>
        </p:spPr>
        <p:txBody>
          <a:bodyPr/>
          <a:lstStyle/>
          <a:p>
            <a:r>
              <a:rPr lang="en-GB" sz="1800" dirty="0" smtClean="0"/>
              <a:t> Report of the UN HRC Special Rapporteur on the human rights of migrants, François </a:t>
            </a:r>
            <a:r>
              <a:rPr lang="en-GB" sz="1800" dirty="0" err="1" smtClean="0"/>
              <a:t>Crépeau</a:t>
            </a:r>
            <a:r>
              <a:rPr lang="en-GB" sz="1800" dirty="0" smtClean="0"/>
              <a:t>,  2 April 2012</a:t>
            </a:r>
            <a:endParaRPr lang="en-GB" sz="1800" dirty="0"/>
          </a:p>
        </p:txBody>
      </p:sp>
      <p:sp>
        <p:nvSpPr>
          <p:cNvPr id="3" name="Tartalom helye 2"/>
          <p:cNvSpPr>
            <a:spLocks noGrp="1"/>
          </p:cNvSpPr>
          <p:nvPr>
            <p:ph idx="1"/>
          </p:nvPr>
        </p:nvSpPr>
        <p:spPr/>
        <p:txBody>
          <a:bodyPr>
            <a:normAutofit lnSpcReduction="10000"/>
          </a:bodyPr>
          <a:lstStyle/>
          <a:p>
            <a:endParaRPr lang="en-GB" dirty="0" smtClean="0"/>
          </a:p>
          <a:p>
            <a:pPr>
              <a:lnSpc>
                <a:spcPct val="150000"/>
              </a:lnSpc>
            </a:pPr>
            <a:r>
              <a:rPr lang="en-GB" dirty="0" smtClean="0"/>
              <a:t>„The Special Rapporteur would like to emphasize that </a:t>
            </a:r>
            <a:r>
              <a:rPr lang="en-GB" dirty="0" smtClean="0">
                <a:solidFill>
                  <a:srgbClr val="C00000"/>
                </a:solidFill>
              </a:rPr>
              <a:t>there is no empirical evidence that detention deters irregular migration or discourages persons from seeking asylum</a:t>
            </a:r>
            <a:r>
              <a:rPr lang="en-GB" dirty="0" smtClean="0"/>
              <a:t>. Despite increasingly tough detention policies being introduced over the past 20 years in countries around the world, </a:t>
            </a:r>
            <a:r>
              <a:rPr lang="en-GB" dirty="0" smtClean="0">
                <a:solidFill>
                  <a:srgbClr val="C00000"/>
                </a:solidFill>
              </a:rPr>
              <a:t>the number of irregular arrivals has not decreased</a:t>
            </a:r>
            <a:r>
              <a:rPr lang="en-GB" dirty="0" smtClean="0"/>
              <a:t>. This may be due, inter alia, to the fact that </a:t>
            </a:r>
            <a:r>
              <a:rPr lang="en-GB" dirty="0" smtClean="0">
                <a:solidFill>
                  <a:srgbClr val="C00000"/>
                </a:solidFill>
              </a:rPr>
              <a:t>migrants possibly see detention as an inevitable part of their journey</a:t>
            </a:r>
            <a:r>
              <a:rPr lang="en-GB" dirty="0" smtClean="0"/>
              <a:t>” </a:t>
            </a:r>
          </a:p>
          <a:p>
            <a:r>
              <a:rPr lang="en-GB" dirty="0" smtClean="0"/>
              <a:t>					  </a:t>
            </a:r>
            <a:r>
              <a:rPr lang="en-GB" sz="1700" dirty="0" smtClean="0"/>
              <a:t>Para 8 of the report</a:t>
            </a:r>
            <a:endParaRPr lang="en-GB" dirty="0"/>
          </a:p>
        </p:txBody>
      </p:sp>
    </p:spTree>
    <p:extLst>
      <p:ext uri="{BB962C8B-B14F-4D97-AF65-F5344CB8AC3E}">
        <p14:creationId xmlns:p14="http://schemas.microsoft.com/office/powerpoint/2010/main" val="4264865458"/>
      </p:ext>
    </p:extLst>
  </p:cSld>
  <p:clrMapOvr>
    <a:masterClrMapping/>
  </p:clrMapOvr>
  <p:transition>
    <p:pull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Contempt of the law </a:t>
            </a:r>
            <a:endParaRPr lang="en-GB" dirty="0"/>
          </a:p>
        </p:txBody>
      </p:sp>
      <p:sp>
        <p:nvSpPr>
          <p:cNvPr id="3" name="Content Placeholder 2"/>
          <p:cNvSpPr>
            <a:spLocks noGrp="1"/>
          </p:cNvSpPr>
          <p:nvPr>
            <p:ph idx="1"/>
          </p:nvPr>
        </p:nvSpPr>
        <p:spPr/>
        <p:txBody>
          <a:bodyPr/>
          <a:lstStyle/>
          <a:p>
            <a:pPr marL="342900" indent="-342900">
              <a:buFontTx/>
              <a:buChar char="-"/>
            </a:pPr>
            <a:r>
              <a:rPr lang="en-GB" sz="2000" dirty="0" smtClean="0">
                <a:solidFill>
                  <a:srgbClr val="C00000"/>
                </a:solidFill>
              </a:rPr>
              <a:t>Building the fence </a:t>
            </a:r>
            <a:r>
              <a:rPr lang="en-GB" sz="2000" dirty="0" smtClean="0"/>
              <a:t>in violation of domestic law on the </a:t>
            </a:r>
            <a:r>
              <a:rPr lang="en-GB" sz="2000" dirty="0" smtClean="0">
                <a:solidFill>
                  <a:srgbClr val="C00000"/>
                </a:solidFill>
              </a:rPr>
              <a:t>environment and on construction</a:t>
            </a:r>
          </a:p>
          <a:p>
            <a:pPr marL="342900" indent="-342900">
              <a:buFontTx/>
              <a:buChar char="-"/>
            </a:pPr>
            <a:r>
              <a:rPr lang="en-GB" sz="2000" dirty="0" smtClean="0">
                <a:solidFill>
                  <a:srgbClr val="C00000"/>
                </a:solidFill>
              </a:rPr>
              <a:t>Extending the crisis situation </a:t>
            </a:r>
            <a:r>
              <a:rPr lang="en-GB" sz="2000" dirty="0" smtClean="0"/>
              <a:t>(in time and geographically) without meeting the legal conditions</a:t>
            </a:r>
          </a:p>
          <a:p>
            <a:pPr marL="342900" indent="-342900">
              <a:buFontTx/>
              <a:buChar char="-"/>
            </a:pPr>
            <a:r>
              <a:rPr lang="en-GB" sz="2000" dirty="0" smtClean="0"/>
              <a:t>Repeatedly </a:t>
            </a:r>
            <a:r>
              <a:rPr lang="en-GB" sz="2000" dirty="0" smtClean="0">
                <a:solidFill>
                  <a:srgbClr val="C00000"/>
                </a:solidFill>
              </a:rPr>
              <a:t>curtailing the procedural and the material rights of the asylum seekers, </a:t>
            </a:r>
            <a:r>
              <a:rPr lang="en-GB" sz="2000" dirty="0" smtClean="0"/>
              <a:t>in respect of effective remedies, access to reception conditions and in an increasing measure concerning their human dignity</a:t>
            </a:r>
          </a:p>
          <a:p>
            <a:pPr marL="342900" indent="-342900">
              <a:buFontTx/>
              <a:buChar char="-"/>
            </a:pPr>
            <a:r>
              <a:rPr lang="en-GB" sz="2000" dirty="0" smtClean="0">
                <a:solidFill>
                  <a:srgbClr val="C00000"/>
                </a:solidFill>
              </a:rPr>
              <a:t>Ignoring EU law (and international law) on </a:t>
            </a:r>
            <a:r>
              <a:rPr lang="en-GB" sz="2000" dirty="0" smtClean="0"/>
              <a:t>preconditions of </a:t>
            </a:r>
            <a:r>
              <a:rPr lang="en-GB" sz="2000" dirty="0" smtClean="0">
                <a:solidFill>
                  <a:srgbClr val="C00000"/>
                </a:solidFill>
              </a:rPr>
              <a:t>return </a:t>
            </a:r>
            <a:r>
              <a:rPr lang="en-GB" sz="2000" dirty="0" smtClean="0"/>
              <a:t>to a (safe) third country </a:t>
            </a:r>
          </a:p>
          <a:p>
            <a:pPr marL="342900" indent="-342900">
              <a:buFontTx/>
              <a:buChar char="-"/>
            </a:pPr>
            <a:r>
              <a:rPr lang="en-GB" sz="2000" dirty="0" smtClean="0"/>
              <a:t>Constantly </a:t>
            </a:r>
            <a:r>
              <a:rPr lang="en-GB" sz="2000" dirty="0" smtClean="0">
                <a:solidFill>
                  <a:srgbClr val="C00000"/>
                </a:solidFill>
              </a:rPr>
              <a:t>violating the Dublin regulation </a:t>
            </a:r>
            <a:r>
              <a:rPr lang="en-GB" sz="2000" dirty="0" smtClean="0"/>
              <a:t>by hindering take charge and take back</a:t>
            </a:r>
          </a:p>
          <a:p>
            <a:pPr marL="342900" indent="-342900">
              <a:buFontTx/>
              <a:buChar char="-"/>
            </a:pPr>
            <a:r>
              <a:rPr lang="en-GB" sz="2000" dirty="0" smtClean="0">
                <a:solidFill>
                  <a:srgbClr val="C00000"/>
                </a:solidFill>
              </a:rPr>
              <a:t>Breaching the rights of minors </a:t>
            </a:r>
            <a:r>
              <a:rPr lang="en-GB" sz="2000" dirty="0" smtClean="0"/>
              <a:t>to interpretation and translated documents in the criminal procedure</a:t>
            </a:r>
          </a:p>
          <a:p>
            <a:r>
              <a:rPr lang="en-GB" sz="2000" dirty="0" smtClean="0"/>
              <a:t>Bill of 20 February 2017</a:t>
            </a:r>
          </a:p>
          <a:p>
            <a:pPr marL="342900" indent="-342900">
              <a:buFontTx/>
              <a:buChar char="-"/>
            </a:pPr>
            <a:r>
              <a:rPr lang="en-GB" sz="2000" dirty="0" smtClean="0"/>
              <a:t>Proposal to </a:t>
            </a:r>
            <a:r>
              <a:rPr lang="en-GB" sz="2000" dirty="0" smtClean="0">
                <a:solidFill>
                  <a:srgbClr val="C00000"/>
                </a:solidFill>
              </a:rPr>
              <a:t>keep minors of the age of 14 – 18 deta</a:t>
            </a:r>
            <a:r>
              <a:rPr lang="en-GB" sz="2000" dirty="0" smtClean="0"/>
              <a:t>ined</a:t>
            </a:r>
          </a:p>
        </p:txBody>
      </p:sp>
    </p:spTree>
    <p:extLst>
      <p:ext uri="{BB962C8B-B14F-4D97-AF65-F5344CB8AC3E}">
        <p14:creationId xmlns:p14="http://schemas.microsoft.com/office/powerpoint/2010/main" val="256262447"/>
      </p:ext>
    </p:extLst>
  </p:cSld>
  <p:clrMapOvr>
    <a:masterClrMapping/>
  </p:clrMapOvr>
  <p:transition>
    <p:pull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Brutality – leaving the law behind</a:t>
            </a:r>
            <a:endParaRPr lang="en-GB" dirty="0"/>
          </a:p>
        </p:txBody>
      </p:sp>
      <p:sp>
        <p:nvSpPr>
          <p:cNvPr id="3" name="Content Placeholder 2"/>
          <p:cNvSpPr>
            <a:spLocks noGrp="1"/>
          </p:cNvSpPr>
          <p:nvPr>
            <p:ph idx="1"/>
          </p:nvPr>
        </p:nvSpPr>
        <p:spPr>
          <a:xfrm>
            <a:off x="685800" y="838200"/>
            <a:ext cx="7772400" cy="5831160"/>
          </a:xfrm>
        </p:spPr>
        <p:txBody>
          <a:bodyPr/>
          <a:lstStyle/>
          <a:p>
            <a:r>
              <a:rPr lang="en-GB" dirty="0" smtClean="0"/>
              <a:t>„As highlighted by FRA in past months, in Hungary, reports of </a:t>
            </a:r>
            <a:r>
              <a:rPr lang="en-GB" dirty="0" smtClean="0">
                <a:solidFill>
                  <a:srgbClr val="C00000"/>
                </a:solidFill>
              </a:rPr>
              <a:t>violence, excessive use of force and humiliating practices </a:t>
            </a:r>
            <a:r>
              <a:rPr lang="en-GB" dirty="0" smtClean="0"/>
              <a:t>increased significantly after … July 2016. … Reported practices include the use of </a:t>
            </a:r>
            <a:r>
              <a:rPr lang="en-GB" dirty="0" smtClean="0">
                <a:solidFill>
                  <a:srgbClr val="C00000"/>
                </a:solidFill>
              </a:rPr>
              <a:t>unleashed dogs</a:t>
            </a:r>
            <a:r>
              <a:rPr lang="en-GB" dirty="0" smtClean="0"/>
              <a:t>, the use of a pepper</a:t>
            </a:r>
            <a:r>
              <a:rPr lang="en-GB" dirty="0" smtClean="0">
                <a:solidFill>
                  <a:srgbClr val="C00000"/>
                </a:solidFill>
              </a:rPr>
              <a:t> spry, beatings</a:t>
            </a:r>
            <a:r>
              <a:rPr lang="en-GB" dirty="0" smtClean="0"/>
              <a:t>, yelling at people, and, most recently</a:t>
            </a:r>
            <a:r>
              <a:rPr lang="en-GB" dirty="0" smtClean="0">
                <a:solidFill>
                  <a:srgbClr val="C00000"/>
                </a:solidFill>
              </a:rPr>
              <a:t>, taking away warm clothing and making people kneel</a:t>
            </a:r>
            <a:r>
              <a:rPr lang="en-GB" dirty="0" smtClean="0"/>
              <a:t>. Civil society representatives noted that </a:t>
            </a:r>
            <a:r>
              <a:rPr lang="en-GB" dirty="0" smtClean="0">
                <a:solidFill>
                  <a:srgbClr val="C00000"/>
                </a:solidFill>
              </a:rPr>
              <a:t>in most cases the authorities deny the occurrence</a:t>
            </a:r>
            <a:r>
              <a:rPr lang="en-GB" dirty="0" smtClean="0"/>
              <a:t> of such incidents and are unwilling to investigate them.” (Footnotes omitted – BN)</a:t>
            </a:r>
          </a:p>
          <a:p>
            <a:endParaRPr lang="en-GB" dirty="0" smtClean="0"/>
          </a:p>
          <a:p>
            <a:pPr algn="r"/>
            <a:r>
              <a:rPr lang="en-GB" sz="1200" dirty="0" smtClean="0">
                <a:latin typeface="Calibri" panose="020F0502020204030204" pitchFamily="34" charset="0"/>
                <a:cs typeface="Calibri" panose="020F0502020204030204" pitchFamily="34" charset="0"/>
              </a:rPr>
              <a:t>FRA: </a:t>
            </a:r>
            <a:r>
              <a:rPr lang="en-GB" sz="1200" i="1" dirty="0" smtClean="0">
                <a:latin typeface="Calibri" panose="020F0502020204030204" pitchFamily="34" charset="0"/>
                <a:cs typeface="Calibri" panose="020F0502020204030204" pitchFamily="34" charset="0"/>
              </a:rPr>
              <a:t>Current migration situation in the EU: Torture, trauma and its possible impact on drug use </a:t>
            </a:r>
            <a:br>
              <a:rPr lang="en-GB" sz="1200" i="1" dirty="0" smtClean="0">
                <a:latin typeface="Calibri" panose="020F0502020204030204" pitchFamily="34" charset="0"/>
                <a:cs typeface="Calibri" panose="020F0502020204030204" pitchFamily="34" charset="0"/>
              </a:rPr>
            </a:br>
            <a:r>
              <a:rPr lang="en-GB" sz="1200" dirty="0" smtClean="0">
                <a:latin typeface="Calibri" panose="020F0502020204030204" pitchFamily="34" charset="0"/>
                <a:cs typeface="Calibri" panose="020F0502020204030204" pitchFamily="34" charset="0"/>
              </a:rPr>
              <a:t>Vienna, February 2017,  p. 8.</a:t>
            </a:r>
          </a:p>
          <a:p>
            <a:pPr algn="r"/>
            <a:r>
              <a:rPr lang="en-GB" sz="1200" dirty="0" smtClean="0">
                <a:latin typeface="Calibri" panose="020F0502020204030204" pitchFamily="34" charset="0"/>
                <a:cs typeface="Calibri" panose="020F0502020204030204" pitchFamily="34" charset="0"/>
                <a:hlinkClick r:id="rId3"/>
              </a:rPr>
              <a:t>http://fra.europa.eu/en/publication/2017/february-monthly-migration-focus-torture</a:t>
            </a:r>
            <a:endParaRPr lang="en-GB" sz="1200" dirty="0" smtClean="0">
              <a:latin typeface="Calibri" panose="020F0502020204030204" pitchFamily="34" charset="0"/>
              <a:cs typeface="Calibri" panose="020F0502020204030204" pitchFamily="34" charset="0"/>
            </a:endParaRPr>
          </a:p>
          <a:p>
            <a:pPr algn="ctr"/>
            <a:r>
              <a:rPr lang="en-GB" sz="1200" dirty="0" smtClean="0">
                <a:latin typeface="Calibri" panose="020F0502020204030204" pitchFamily="34" charset="0"/>
                <a:cs typeface="Calibri" panose="020F0502020204030204" pitchFamily="34" charset="0"/>
              </a:rPr>
              <a:t>_____________________________________</a:t>
            </a:r>
          </a:p>
          <a:p>
            <a:pPr algn="ctr"/>
            <a:r>
              <a:rPr lang="en-GB" dirty="0" smtClean="0">
                <a:latin typeface="Calibri" panose="020F0502020204030204" pitchFamily="34" charset="0"/>
                <a:cs typeface="Calibri" panose="020F0502020204030204" pitchFamily="34" charset="0"/>
              </a:rPr>
              <a:t>Testimonies at  http://www.migszol.com/border-violence  (20170305) </a:t>
            </a:r>
          </a:p>
          <a:p>
            <a:pPr algn="r"/>
            <a:endParaRPr lang="en-GB" sz="12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9885753"/>
      </p:ext>
    </p:extLst>
  </p:cSld>
  <p:clrMapOvr>
    <a:masterClrMapping/>
  </p:clrMapOvr>
  <p:transition>
    <p:pull dir="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899592" y="2204864"/>
            <a:ext cx="7488832" cy="1728192"/>
          </a:xfrm>
        </p:spPr>
        <p:txBody>
          <a:bodyPr>
            <a:normAutofit/>
          </a:bodyPr>
          <a:lstStyle/>
          <a:p>
            <a:r>
              <a:rPr lang="en-GB" sz="4000" b="0" noProof="0" dirty="0" smtClean="0">
                <a:effectLst/>
              </a:rPr>
              <a:t>INTERPRETATION</a:t>
            </a:r>
            <a:endParaRPr lang="en-GB" sz="3600" b="0" noProof="0" dirty="0" smtClean="0"/>
          </a:p>
        </p:txBody>
      </p:sp>
    </p:spTree>
    <p:extLst>
      <p:ext uri="{BB962C8B-B14F-4D97-AF65-F5344CB8AC3E}">
        <p14:creationId xmlns:p14="http://schemas.microsoft.com/office/powerpoint/2010/main" val="28670196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457200" y="274638"/>
            <a:ext cx="8229600" cy="1426170"/>
          </a:xfrm>
        </p:spPr>
        <p:txBody>
          <a:bodyPr/>
          <a:lstStyle/>
          <a:p>
            <a:r>
              <a:rPr lang="en-GB" sz="3200" noProof="0" dirty="0" smtClean="0"/>
              <a:t>What does Hungary do instead of protecting the refugees?</a:t>
            </a:r>
            <a:endParaRPr lang="en-GB" sz="3200" noProof="0" dirty="0"/>
          </a:p>
        </p:txBody>
      </p:sp>
      <p:sp>
        <p:nvSpPr>
          <p:cNvPr id="9" name="Lekerekített téglalap 8"/>
          <p:cNvSpPr/>
          <p:nvPr/>
        </p:nvSpPr>
        <p:spPr>
          <a:xfrm>
            <a:off x="90146" y="2004194"/>
            <a:ext cx="2088232" cy="1152128"/>
          </a:xfrm>
          <a:prstGeom prst="round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hu-HU" sz="2400" dirty="0" smtClean="0">
                <a:solidFill>
                  <a:srgbClr val="C00000"/>
                </a:solidFill>
              </a:rPr>
              <a:t>1.</a:t>
            </a:r>
          </a:p>
          <a:p>
            <a:pPr algn="ctr"/>
            <a:r>
              <a:rPr lang="hu-HU" sz="2400" smtClean="0">
                <a:solidFill>
                  <a:srgbClr val="C00000"/>
                </a:solidFill>
              </a:rPr>
              <a:t>IT IS IN DENIAL</a:t>
            </a:r>
            <a:endParaRPr lang="hu-HU" sz="2400" dirty="0">
              <a:solidFill>
                <a:srgbClr val="C00000"/>
              </a:solidFill>
            </a:endParaRPr>
          </a:p>
        </p:txBody>
      </p:sp>
      <p:sp>
        <p:nvSpPr>
          <p:cNvPr id="10" name="Lekerekített téglalap 9"/>
          <p:cNvSpPr/>
          <p:nvPr/>
        </p:nvSpPr>
        <p:spPr>
          <a:xfrm>
            <a:off x="4599669" y="5628556"/>
            <a:ext cx="2088232" cy="1152128"/>
          </a:xfrm>
          <a:prstGeom prst="round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hu-HU" sz="2400" dirty="0" smtClean="0">
                <a:solidFill>
                  <a:srgbClr val="C00000"/>
                </a:solidFill>
              </a:rPr>
              <a:t>4.</a:t>
            </a:r>
          </a:p>
          <a:p>
            <a:pPr algn="ctr"/>
            <a:r>
              <a:rPr lang="hu-HU" sz="2400" smtClean="0">
                <a:solidFill>
                  <a:srgbClr val="C00000"/>
                </a:solidFill>
              </a:rPr>
              <a:t>PUNISHES</a:t>
            </a:r>
            <a:endParaRPr lang="hu-HU" sz="2400" dirty="0">
              <a:solidFill>
                <a:srgbClr val="C00000"/>
              </a:solidFill>
            </a:endParaRPr>
          </a:p>
        </p:txBody>
      </p:sp>
      <p:sp>
        <p:nvSpPr>
          <p:cNvPr id="11" name="Lekerekített téglalap 10"/>
          <p:cNvSpPr/>
          <p:nvPr/>
        </p:nvSpPr>
        <p:spPr>
          <a:xfrm>
            <a:off x="216805" y="3819908"/>
            <a:ext cx="2088232" cy="1152128"/>
          </a:xfrm>
          <a:prstGeom prst="round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hu-HU" sz="2400" dirty="0">
                <a:solidFill>
                  <a:srgbClr val="C00000"/>
                </a:solidFill>
              </a:rPr>
              <a:t>2</a:t>
            </a:r>
            <a:r>
              <a:rPr lang="hu-HU" sz="2400" dirty="0" smtClean="0">
                <a:solidFill>
                  <a:srgbClr val="C00000"/>
                </a:solidFill>
              </a:rPr>
              <a:t>.</a:t>
            </a:r>
          </a:p>
          <a:p>
            <a:pPr algn="ctr"/>
            <a:r>
              <a:rPr lang="hu-HU" sz="2400" smtClean="0">
                <a:solidFill>
                  <a:srgbClr val="C00000"/>
                </a:solidFill>
              </a:rPr>
              <a:t>DETERS</a:t>
            </a:r>
            <a:endParaRPr lang="hu-HU" sz="2400" dirty="0">
              <a:solidFill>
                <a:srgbClr val="C00000"/>
              </a:solidFill>
            </a:endParaRPr>
          </a:p>
        </p:txBody>
      </p:sp>
      <p:sp>
        <p:nvSpPr>
          <p:cNvPr id="12" name="Lekerekített téglalap 11"/>
          <p:cNvSpPr/>
          <p:nvPr/>
        </p:nvSpPr>
        <p:spPr>
          <a:xfrm>
            <a:off x="1451717" y="5445224"/>
            <a:ext cx="2088232" cy="1152128"/>
          </a:xfrm>
          <a:prstGeom prst="round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hu-HU" sz="2400" dirty="0">
                <a:solidFill>
                  <a:srgbClr val="C00000"/>
                </a:solidFill>
              </a:rPr>
              <a:t>3</a:t>
            </a:r>
            <a:r>
              <a:rPr lang="hu-HU" sz="2400" dirty="0" smtClean="0">
                <a:solidFill>
                  <a:srgbClr val="C00000"/>
                </a:solidFill>
              </a:rPr>
              <a:t>.</a:t>
            </a:r>
          </a:p>
          <a:p>
            <a:pPr algn="ctr"/>
            <a:r>
              <a:rPr lang="hu-HU" sz="2400" smtClean="0">
                <a:solidFill>
                  <a:srgbClr val="C00000"/>
                </a:solidFill>
              </a:rPr>
              <a:t>OBSTRUCTS</a:t>
            </a:r>
            <a:endParaRPr lang="hu-HU" sz="2400" dirty="0">
              <a:solidFill>
                <a:srgbClr val="C00000"/>
              </a:solidFill>
            </a:endParaRPr>
          </a:p>
        </p:txBody>
      </p:sp>
      <p:sp>
        <p:nvSpPr>
          <p:cNvPr id="13" name="Lekerekített téglalap 12"/>
          <p:cNvSpPr/>
          <p:nvPr/>
        </p:nvSpPr>
        <p:spPr>
          <a:xfrm>
            <a:off x="5806912" y="3848829"/>
            <a:ext cx="2530623" cy="1302791"/>
          </a:xfrm>
          <a:prstGeom prst="round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hu-HU" sz="2400" dirty="0" smtClean="0">
                <a:solidFill>
                  <a:srgbClr val="C00000"/>
                </a:solidFill>
              </a:rPr>
              <a:t>5.</a:t>
            </a:r>
          </a:p>
          <a:p>
            <a:pPr algn="ctr"/>
            <a:r>
              <a:rPr lang="hu-HU" sz="2400" smtClean="0">
                <a:solidFill>
                  <a:srgbClr val="C00000"/>
                </a:solidFill>
              </a:rPr>
              <a:t>FREE RIDES Denies solidarity</a:t>
            </a:r>
            <a:endParaRPr lang="hu-HU" sz="2400" dirty="0">
              <a:solidFill>
                <a:srgbClr val="C00000"/>
              </a:solidFill>
            </a:endParaRPr>
          </a:p>
        </p:txBody>
      </p:sp>
      <p:cxnSp>
        <p:nvCxnSpPr>
          <p:cNvPr id="15" name="Egyenes összekötő nyíllal 14"/>
          <p:cNvCxnSpPr>
            <a:stCxn id="5" idx="2"/>
            <a:endCxn id="9" idx="0"/>
          </p:cNvCxnSpPr>
          <p:nvPr/>
        </p:nvCxnSpPr>
        <p:spPr>
          <a:xfrm flipH="1">
            <a:off x="1134262" y="1700808"/>
            <a:ext cx="3437738" cy="303386"/>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gyenes összekötő nyíllal 15"/>
          <p:cNvCxnSpPr>
            <a:stCxn id="5" idx="2"/>
            <a:endCxn id="11" idx="0"/>
          </p:cNvCxnSpPr>
          <p:nvPr/>
        </p:nvCxnSpPr>
        <p:spPr>
          <a:xfrm flipH="1">
            <a:off x="1260921" y="1700808"/>
            <a:ext cx="3311079" cy="2119100"/>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gyenes összekötő nyíllal 16"/>
          <p:cNvCxnSpPr>
            <a:stCxn id="5" idx="2"/>
            <a:endCxn id="12" idx="0"/>
          </p:cNvCxnSpPr>
          <p:nvPr/>
        </p:nvCxnSpPr>
        <p:spPr>
          <a:xfrm flipH="1">
            <a:off x="2495833" y="1700808"/>
            <a:ext cx="2076167" cy="3744416"/>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gyenes összekötő nyíllal 17"/>
          <p:cNvCxnSpPr>
            <a:stCxn id="5" idx="2"/>
            <a:endCxn id="10" idx="0"/>
          </p:cNvCxnSpPr>
          <p:nvPr/>
        </p:nvCxnSpPr>
        <p:spPr>
          <a:xfrm>
            <a:off x="4572000" y="1700808"/>
            <a:ext cx="1071785" cy="3927748"/>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gyenes összekötő nyíllal 18"/>
          <p:cNvCxnSpPr>
            <a:stCxn id="5" idx="2"/>
            <a:endCxn id="13" idx="0"/>
          </p:cNvCxnSpPr>
          <p:nvPr/>
        </p:nvCxnSpPr>
        <p:spPr>
          <a:xfrm>
            <a:off x="4572000" y="1700808"/>
            <a:ext cx="2500224" cy="2148021"/>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Lekerekített téglalap 19"/>
          <p:cNvSpPr/>
          <p:nvPr/>
        </p:nvSpPr>
        <p:spPr>
          <a:xfrm>
            <a:off x="6675836" y="1868120"/>
            <a:ext cx="2411910" cy="1612915"/>
          </a:xfrm>
          <a:prstGeom prst="round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hu-HU" sz="2400" smtClean="0">
                <a:solidFill>
                  <a:srgbClr val="C00000"/>
                </a:solidFill>
              </a:rPr>
              <a:t>6</a:t>
            </a:r>
            <a:r>
              <a:rPr lang="hu-HU" sz="2400" dirty="0">
                <a:solidFill>
                  <a:srgbClr val="C00000"/>
                </a:solidFill>
              </a:rPr>
              <a:t>.</a:t>
            </a:r>
          </a:p>
          <a:p>
            <a:pPr algn="ctr"/>
            <a:r>
              <a:rPr lang="hu-HU" sz="2400" smtClean="0">
                <a:solidFill>
                  <a:srgbClr val="C00000"/>
                </a:solidFill>
              </a:rPr>
              <a:t>BREACHES EU AND DOMESTIC LAW</a:t>
            </a:r>
            <a:endParaRPr lang="hu-HU" sz="2400" dirty="0">
              <a:solidFill>
                <a:srgbClr val="C00000"/>
              </a:solidFill>
            </a:endParaRPr>
          </a:p>
        </p:txBody>
      </p:sp>
      <p:cxnSp>
        <p:nvCxnSpPr>
          <p:cNvPr id="21" name="Egyenes összekötő nyíllal 20"/>
          <p:cNvCxnSpPr>
            <a:stCxn id="5" idx="2"/>
            <a:endCxn id="20" idx="0"/>
          </p:cNvCxnSpPr>
          <p:nvPr/>
        </p:nvCxnSpPr>
        <p:spPr>
          <a:xfrm>
            <a:off x="4572000" y="1700808"/>
            <a:ext cx="3309791" cy="167312"/>
          </a:xfrm>
          <a:prstGeom prst="straightConnector1">
            <a:avLst/>
          </a:prstGeom>
          <a:ln w="381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3007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explanation?</a:t>
            </a:r>
            <a:endParaRPr lang="en-GB" dirty="0"/>
          </a:p>
        </p:txBody>
      </p:sp>
      <p:sp>
        <p:nvSpPr>
          <p:cNvPr id="3" name="Content Placeholder 2"/>
          <p:cNvSpPr>
            <a:spLocks noGrp="1"/>
          </p:cNvSpPr>
          <p:nvPr>
            <p:ph idx="1"/>
          </p:nvPr>
        </p:nvSpPr>
        <p:spPr>
          <a:xfrm>
            <a:off x="457200" y="857232"/>
            <a:ext cx="8229600" cy="5884136"/>
          </a:xfrm>
        </p:spPr>
        <p:txBody>
          <a:bodyPr>
            <a:normAutofit fontScale="92500" lnSpcReduction="20000"/>
          </a:bodyPr>
          <a:lstStyle/>
          <a:p>
            <a:r>
              <a:rPr lang="en-GB" sz="2900" dirty="0" smtClean="0">
                <a:solidFill>
                  <a:srgbClr val="C00000"/>
                </a:solidFill>
              </a:rPr>
              <a:t>Structural problems </a:t>
            </a:r>
            <a:r>
              <a:rPr lang="en-GB" sz="2900" dirty="0" smtClean="0"/>
              <a:t>beyond the control of Hungary</a:t>
            </a:r>
          </a:p>
          <a:p>
            <a:pPr>
              <a:buFont typeface="Arial" panose="020B0604020202020204" pitchFamily="34" charset="0"/>
              <a:buChar char="•"/>
            </a:pPr>
            <a:r>
              <a:rPr lang="en-GB" sz="2900" dirty="0" smtClean="0"/>
              <a:t>CEAS in force did not deliver appropriate answers</a:t>
            </a:r>
          </a:p>
          <a:p>
            <a:pPr>
              <a:buFont typeface="Arial" panose="020B0604020202020204" pitchFamily="34" charset="0"/>
              <a:buChar char="•"/>
            </a:pPr>
            <a:r>
              <a:rPr lang="en-GB" sz="2900" dirty="0" smtClean="0"/>
              <a:t>EU member states (starting with Greece) and other (Western Balkan)  states renounced their duties to act as states controlling movement across their territories</a:t>
            </a:r>
          </a:p>
          <a:p>
            <a:pPr>
              <a:buFont typeface="Wingdings" panose="05000000000000000000" pitchFamily="2" charset="2"/>
              <a:buChar char="Ø"/>
            </a:pPr>
            <a:endParaRPr lang="en-GB" sz="2900" dirty="0" smtClean="0"/>
          </a:p>
          <a:p>
            <a:pPr marL="0" indent="0"/>
            <a:r>
              <a:rPr lang="en-GB" sz="2900" dirty="0" smtClean="0">
                <a:solidFill>
                  <a:srgbClr val="C00000"/>
                </a:solidFill>
              </a:rPr>
              <a:t>Idiosyncratic Hungarian causes</a:t>
            </a:r>
          </a:p>
          <a:p>
            <a:pPr>
              <a:buFont typeface="Arial" panose="020B0604020202020204" pitchFamily="34" charset="0"/>
              <a:buChar char="•"/>
            </a:pPr>
            <a:r>
              <a:rPr lang="en-GB" sz="2900" dirty="0" smtClean="0"/>
              <a:t>	The </a:t>
            </a:r>
            <a:r>
              <a:rPr lang="en-GB" sz="2900" dirty="0" smtClean="0">
                <a:solidFill>
                  <a:srgbClr val="C00000"/>
                </a:solidFill>
              </a:rPr>
              <a:t>modus operandi </a:t>
            </a:r>
            <a:r>
              <a:rPr lang="en-GB" sz="2900" dirty="0" smtClean="0"/>
              <a:t>of FIDESZ as the ruling party</a:t>
            </a:r>
          </a:p>
          <a:p>
            <a:pPr marL="0" indent="0"/>
            <a:r>
              <a:rPr lang="en-GB" sz="2900" dirty="0" smtClean="0"/>
              <a:t>		Create an </a:t>
            </a:r>
            <a:r>
              <a:rPr lang="hu-HU" sz="2900" dirty="0" smtClean="0"/>
              <a:t>„</a:t>
            </a:r>
            <a:r>
              <a:rPr lang="en-GB" sz="2900" dirty="0" smtClean="0"/>
              <a:t>enemy of the nation</a:t>
            </a:r>
            <a:r>
              <a:rPr lang="hu-HU" sz="2900" dirty="0" smtClean="0"/>
              <a:t>”</a:t>
            </a:r>
            <a:r>
              <a:rPr lang="en-GB" sz="2900" dirty="0" smtClean="0"/>
              <a:t> and then 		defeat it</a:t>
            </a:r>
          </a:p>
          <a:p>
            <a:pPr marL="0" indent="0"/>
            <a:r>
              <a:rPr lang="en-GB" sz="2900" dirty="0" smtClean="0"/>
              <a:t>			(Banks, utility companies, large food 			supermarkets, migrants, NGOs with a</a:t>
            </a:r>
          </a:p>
          <a:p>
            <a:pPr marL="0" indent="0"/>
            <a:r>
              <a:rPr lang="en-GB" sz="2900" dirty="0" smtClean="0"/>
              <a:t>			  political agenda)</a:t>
            </a:r>
          </a:p>
          <a:p>
            <a:pPr marL="0" indent="0"/>
            <a:r>
              <a:rPr lang="en-GB" dirty="0" smtClean="0"/>
              <a:t>		</a:t>
            </a:r>
            <a:endParaRPr lang="en-GB" dirty="0"/>
          </a:p>
        </p:txBody>
      </p:sp>
    </p:spTree>
    <p:extLst>
      <p:ext uri="{BB962C8B-B14F-4D97-AF65-F5344CB8AC3E}">
        <p14:creationId xmlns:p14="http://schemas.microsoft.com/office/powerpoint/2010/main" val="2857088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Motto No. 3</a:t>
            </a:r>
            <a:endParaRPr lang="en-GB" dirty="0"/>
          </a:p>
        </p:txBody>
      </p:sp>
      <p:sp>
        <p:nvSpPr>
          <p:cNvPr id="3" name="Content Placeholder 2"/>
          <p:cNvSpPr>
            <a:spLocks noGrp="1"/>
          </p:cNvSpPr>
          <p:nvPr>
            <p:ph idx="1"/>
          </p:nvPr>
        </p:nvSpPr>
        <p:spPr>
          <a:xfrm>
            <a:off x="685800" y="838200"/>
            <a:ext cx="7772400" cy="5903168"/>
          </a:xfrm>
        </p:spPr>
        <p:txBody>
          <a:bodyPr>
            <a:normAutofit/>
          </a:bodyPr>
          <a:lstStyle/>
          <a:p>
            <a:r>
              <a:rPr lang="en-GB" dirty="0" smtClean="0"/>
              <a:t>„First </a:t>
            </a:r>
            <a:r>
              <a:rPr lang="en-GB" dirty="0" smtClean="0">
                <a:solidFill>
                  <a:srgbClr val="C00000"/>
                </a:solidFill>
              </a:rPr>
              <a:t>they were hitting us all in the group</a:t>
            </a:r>
            <a:r>
              <a:rPr lang="en-GB" dirty="0" smtClean="0"/>
              <a:t>, after they started doing it individually. … They didn't even bother to see who was older and who was younger, they just started hitting us right away. There was one man. … </a:t>
            </a:r>
            <a:r>
              <a:rPr lang="en-GB" dirty="0" smtClean="0">
                <a:solidFill>
                  <a:srgbClr val="C00000"/>
                </a:solidFill>
              </a:rPr>
              <a:t>They grabbed him and smashed his head against the ground breaking his teeth. Blood was coming out of his ears and from his nose</a:t>
            </a:r>
            <a:r>
              <a:rPr lang="en-GB" dirty="0" smtClean="0"/>
              <a:t>. His mouth was cut where the teeth broke. </a:t>
            </a:r>
            <a:r>
              <a:rPr lang="en-GB" dirty="0" smtClean="0">
                <a:solidFill>
                  <a:srgbClr val="C00000"/>
                </a:solidFill>
              </a:rPr>
              <a:t>When they dropped us in Serbia he was done</a:t>
            </a:r>
            <a:r>
              <a:rPr lang="en-GB" dirty="0" smtClean="0"/>
              <a:t>, he couldn't move. He just lied down on the ground. We carried him to the Horgos transit zone and they let him stay the night there.”</a:t>
            </a:r>
          </a:p>
          <a:p>
            <a:pPr algn="r"/>
            <a:r>
              <a:rPr lang="en-GB" dirty="0" smtClean="0"/>
              <a:t> </a:t>
            </a:r>
            <a:br>
              <a:rPr lang="en-GB" dirty="0" smtClean="0"/>
            </a:br>
            <a:r>
              <a:rPr lang="en-GB" sz="1300" dirty="0" smtClean="0"/>
              <a:t>Migszol:  Testimony #3 – The Helicopter.</a:t>
            </a:r>
          </a:p>
          <a:p>
            <a:pPr algn="r"/>
            <a:r>
              <a:rPr lang="en-GB" sz="1300" dirty="0" smtClean="0"/>
              <a:t>19/2/2017 at </a:t>
            </a:r>
            <a:r>
              <a:rPr lang="en-GB" sz="1300" dirty="0" smtClean="0">
                <a:hlinkClick r:id="rId3"/>
              </a:rPr>
              <a:t>http://www.migszol.com/border-violence/testimony-3-the-helicopter</a:t>
            </a:r>
            <a:r>
              <a:rPr lang="en-GB" sz="1300" dirty="0" smtClean="0"/>
              <a:t> (20170305) </a:t>
            </a:r>
            <a:endParaRPr lang="en-GB" sz="1300" dirty="0"/>
          </a:p>
        </p:txBody>
      </p:sp>
    </p:spTree>
    <p:extLst>
      <p:ext uri="{BB962C8B-B14F-4D97-AF65-F5344CB8AC3E}">
        <p14:creationId xmlns:p14="http://schemas.microsoft.com/office/powerpoint/2010/main" val="2552542569"/>
      </p:ext>
    </p:extLst>
  </p:cSld>
  <p:clrMapOvr>
    <a:masterClrMapping/>
  </p:clrMapOvr>
  <p:transition>
    <p:pull dir="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explanation?</a:t>
            </a:r>
            <a:endParaRPr lang="en-GB" dirty="0"/>
          </a:p>
        </p:txBody>
      </p:sp>
      <p:sp>
        <p:nvSpPr>
          <p:cNvPr id="3" name="Content Placeholder 2"/>
          <p:cNvSpPr>
            <a:spLocks noGrp="1"/>
          </p:cNvSpPr>
          <p:nvPr>
            <p:ph idx="1"/>
          </p:nvPr>
        </p:nvSpPr>
        <p:spPr>
          <a:xfrm>
            <a:off x="457200" y="700366"/>
            <a:ext cx="8229600" cy="6041002"/>
          </a:xfrm>
        </p:spPr>
        <p:txBody>
          <a:bodyPr>
            <a:normAutofit fontScale="85000" lnSpcReduction="20000"/>
          </a:bodyPr>
          <a:lstStyle/>
          <a:p>
            <a:pPr>
              <a:lnSpc>
                <a:spcPct val="120000"/>
              </a:lnSpc>
              <a:buFont typeface="Arial" panose="020B0604020202020204" pitchFamily="34" charset="0"/>
              <a:buChar char="•"/>
            </a:pPr>
            <a:r>
              <a:rPr lang="en-GB" sz="2900" dirty="0" smtClean="0"/>
              <a:t> </a:t>
            </a:r>
            <a:r>
              <a:rPr lang="en-GB" sz="2900" dirty="0" smtClean="0">
                <a:solidFill>
                  <a:srgbClr val="C00000"/>
                </a:solidFill>
              </a:rPr>
              <a:t>The personality of the Prime Minister  </a:t>
            </a:r>
            <a:r>
              <a:rPr lang="en-GB" sz="2900" dirty="0" smtClean="0"/>
              <a:t>from arch liberal (early nineties) to centrist conservative (late nineties) to ethno-nationalist radical  and illiberal right wing politician (since 2010s). </a:t>
            </a:r>
            <a:br>
              <a:rPr lang="en-GB" sz="2900" dirty="0" smtClean="0"/>
            </a:br>
            <a:endParaRPr lang="en-GB" sz="2900" dirty="0" smtClean="0"/>
          </a:p>
          <a:p>
            <a:pPr>
              <a:lnSpc>
                <a:spcPct val="120000"/>
              </a:lnSpc>
              <a:buFont typeface="Arial" panose="020B0604020202020204" pitchFamily="34" charset="0"/>
              <a:buChar char="•"/>
            </a:pPr>
            <a:r>
              <a:rPr lang="en-GB" sz="2900" dirty="0" smtClean="0"/>
              <a:t>The political program  of </a:t>
            </a:r>
            <a:r>
              <a:rPr lang="en-GB" sz="2900" dirty="0" smtClean="0">
                <a:solidFill>
                  <a:srgbClr val="C00000"/>
                </a:solidFill>
              </a:rPr>
              <a:t>building an illiberal state </a:t>
            </a:r>
            <a:r>
              <a:rPr lang="en-GB" sz="2900" dirty="0" smtClean="0"/>
              <a:t>(</a:t>
            </a:r>
            <a:r>
              <a:rPr lang="hu-HU" sz="2900" dirty="0" err="1" smtClean="0"/>
              <a:t>diminished</a:t>
            </a:r>
            <a:r>
              <a:rPr lang="en-GB" sz="2900" dirty="0" smtClean="0"/>
              <a:t> respect for human rights, distorted ethno-nationalist   communitarian ideology)</a:t>
            </a:r>
            <a:br>
              <a:rPr lang="en-GB" sz="2900" dirty="0" smtClean="0"/>
            </a:br>
            <a:endParaRPr lang="en-GB" sz="2900" dirty="0" smtClean="0"/>
          </a:p>
          <a:p>
            <a:pPr marL="457200" indent="-457200">
              <a:lnSpc>
                <a:spcPct val="120000"/>
              </a:lnSpc>
              <a:buFont typeface="Arial" panose="020B0604020202020204" pitchFamily="34" charset="0"/>
              <a:buChar char="•"/>
            </a:pPr>
            <a:r>
              <a:rPr lang="en-GB" sz="2900" dirty="0" smtClean="0">
                <a:solidFill>
                  <a:srgbClr val="C00000"/>
                </a:solidFill>
              </a:rPr>
              <a:t>The ambition to develop a feudal-socialist system  </a:t>
            </a:r>
            <a:r>
              <a:rPr lang="en-GB" sz="2900" dirty="0" smtClean="0"/>
              <a:t>built on personal allegiance (feudal element), concentration of state power </a:t>
            </a:r>
            <a:r>
              <a:rPr lang="hu-HU" sz="2900" dirty="0" smtClean="0"/>
              <a:t>and </a:t>
            </a:r>
            <a:r>
              <a:rPr lang="hu-HU" sz="2900" dirty="0" err="1" smtClean="0"/>
              <a:t>decision-making</a:t>
            </a:r>
            <a:r>
              <a:rPr lang="hu-HU" sz="2900" dirty="0" smtClean="0"/>
              <a:t> </a:t>
            </a:r>
            <a:r>
              <a:rPr lang="en-GB" sz="2900" dirty="0" smtClean="0"/>
              <a:t>at the peak and redistribution of  resources through the central administration</a:t>
            </a:r>
            <a:r>
              <a:rPr lang="hu-HU" sz="2900" dirty="0" smtClean="0"/>
              <a:t>,</a:t>
            </a:r>
            <a:r>
              <a:rPr lang="en-GB" sz="2900" dirty="0" smtClean="0"/>
              <a:t>  depriving municipalities from self governing powers (socialist element)</a:t>
            </a:r>
            <a:endParaRPr lang="en-GB" dirty="0"/>
          </a:p>
        </p:txBody>
      </p:sp>
    </p:spTree>
    <p:extLst>
      <p:ext uri="{BB962C8B-B14F-4D97-AF65-F5344CB8AC3E}">
        <p14:creationId xmlns:p14="http://schemas.microsoft.com/office/powerpoint/2010/main" val="313891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899592" y="2204864"/>
            <a:ext cx="7488832" cy="1728192"/>
          </a:xfrm>
        </p:spPr>
        <p:txBody>
          <a:bodyPr>
            <a:normAutofit/>
          </a:bodyPr>
          <a:lstStyle/>
          <a:p>
            <a:r>
              <a:rPr lang="en-GB" sz="4000" b="0" noProof="0" dirty="0" smtClean="0">
                <a:effectLst/>
              </a:rPr>
              <a:t>REMEDY?</a:t>
            </a:r>
            <a:endParaRPr lang="en-GB" sz="3600" b="0" noProof="0" dirty="0" smtClean="0"/>
          </a:p>
        </p:txBody>
      </p:sp>
    </p:spTree>
    <p:extLst>
      <p:ext uri="{BB962C8B-B14F-4D97-AF65-F5344CB8AC3E}">
        <p14:creationId xmlns:p14="http://schemas.microsoft.com/office/powerpoint/2010/main" val="36242418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400" dirty="0" smtClean="0">
                <a:effectLst/>
              </a:rPr>
              <a:t>REMEDIAL ACTIONS</a:t>
            </a:r>
            <a:endParaRPr lang="en-GB" dirty="0">
              <a:effectLst/>
            </a:endParaRPr>
          </a:p>
        </p:txBody>
      </p:sp>
      <p:sp>
        <p:nvSpPr>
          <p:cNvPr id="3" name="Content Placeholder 2"/>
          <p:cNvSpPr>
            <a:spLocks noGrp="1"/>
          </p:cNvSpPr>
          <p:nvPr>
            <p:ph sz="half" idx="1"/>
          </p:nvPr>
        </p:nvSpPr>
        <p:spPr>
          <a:xfrm>
            <a:off x="323528" y="836712"/>
            <a:ext cx="2740038" cy="4824537"/>
          </a:xfrm>
        </p:spPr>
        <p:txBody>
          <a:bodyPr>
            <a:normAutofit fontScale="92500"/>
          </a:bodyPr>
          <a:lstStyle/>
          <a:p>
            <a:pPr algn="ctr"/>
            <a:r>
              <a:rPr lang="en-GB" dirty="0" smtClean="0">
                <a:solidFill>
                  <a:srgbClr val="C00000"/>
                </a:solidFill>
              </a:rPr>
              <a:t>INTERNATIONAL</a:t>
            </a:r>
          </a:p>
          <a:p>
            <a:pPr marL="457200" indent="-457200">
              <a:buFont typeface="Arial" panose="020B0604020202020204" pitchFamily="34" charset="0"/>
              <a:buChar char="•"/>
            </a:pPr>
            <a:r>
              <a:rPr lang="en-GB" sz="2600" dirty="0" smtClean="0"/>
              <a:t>ECtHR judgments;</a:t>
            </a:r>
          </a:p>
          <a:p>
            <a:pPr marL="457200" indent="-457200">
              <a:buFont typeface="Arial" panose="020B0604020202020204" pitchFamily="34" charset="0"/>
              <a:buChar char="•"/>
            </a:pPr>
            <a:r>
              <a:rPr lang="en-GB" sz="2600" dirty="0" smtClean="0"/>
              <a:t>UNHCR pressure – lower standing in the UN (E.g. no re-election to Human Rights Council)</a:t>
            </a:r>
          </a:p>
          <a:p>
            <a:pPr marL="457200" indent="-457200">
              <a:buFont typeface="Arial" panose="020B0604020202020204" pitchFamily="34" charset="0"/>
              <a:buChar char="•"/>
            </a:pPr>
            <a:r>
              <a:rPr lang="en-GB" sz="2600" dirty="0" smtClean="0"/>
              <a:t>Allies distancing themselves</a:t>
            </a:r>
            <a:endParaRPr lang="en-GB" sz="2600" dirty="0"/>
          </a:p>
        </p:txBody>
      </p:sp>
      <p:sp>
        <p:nvSpPr>
          <p:cNvPr id="4" name="Content Placeholder 3"/>
          <p:cNvSpPr>
            <a:spLocks noGrp="1"/>
          </p:cNvSpPr>
          <p:nvPr>
            <p:ph sz="half" idx="2"/>
          </p:nvPr>
        </p:nvSpPr>
        <p:spPr>
          <a:xfrm>
            <a:off x="5652120" y="836713"/>
            <a:ext cx="3034680" cy="4824536"/>
          </a:xfrm>
        </p:spPr>
        <p:txBody>
          <a:bodyPr/>
          <a:lstStyle/>
          <a:p>
            <a:pPr algn="ctr"/>
            <a:r>
              <a:rPr lang="en-GB" dirty="0" smtClean="0">
                <a:solidFill>
                  <a:srgbClr val="C00000"/>
                </a:solidFill>
              </a:rPr>
              <a:t>DOMESTIC</a:t>
            </a:r>
          </a:p>
          <a:p>
            <a:pPr marL="457200" indent="-457200">
              <a:buFont typeface="Arial" panose="020B0604020202020204" pitchFamily="34" charset="0"/>
              <a:buChar char="•"/>
            </a:pPr>
            <a:r>
              <a:rPr lang="en-GB" dirty="0" smtClean="0"/>
              <a:t>Intensive NGO criticism</a:t>
            </a:r>
          </a:p>
          <a:p>
            <a:pPr marL="457200" indent="-457200">
              <a:buFont typeface="Arial" panose="020B0604020202020204" pitchFamily="34" charset="0"/>
              <a:buChar char="•"/>
            </a:pPr>
            <a:r>
              <a:rPr lang="en-GB" dirty="0" smtClean="0"/>
              <a:t>Some of the major churches being critical</a:t>
            </a:r>
          </a:p>
          <a:p>
            <a:pPr marL="457200" indent="-457200">
              <a:buFont typeface="Arial" panose="020B0604020202020204" pitchFamily="34" charset="0"/>
              <a:buChar char="•"/>
            </a:pPr>
            <a:r>
              <a:rPr lang="en-GB" dirty="0" smtClean="0"/>
              <a:t>EU-oriented politicians in FIDESZ  dissatisfied</a:t>
            </a:r>
            <a:endParaRPr lang="en-GB" dirty="0"/>
          </a:p>
        </p:txBody>
      </p:sp>
      <p:sp>
        <p:nvSpPr>
          <p:cNvPr id="5" name="Content Placeholder 3"/>
          <p:cNvSpPr txBox="1">
            <a:spLocks/>
          </p:cNvSpPr>
          <p:nvPr/>
        </p:nvSpPr>
        <p:spPr bwMode="auto">
          <a:xfrm>
            <a:off x="3131840" y="836712"/>
            <a:ext cx="2379998" cy="4824537"/>
          </a:xfrm>
          <a:prstGeom prst="rect">
            <a:avLst/>
          </a:prstGeom>
          <a:solidFill>
            <a:schemeClr val="bg1">
              <a:lumMod val="95000"/>
              <a:alpha val="19000"/>
            </a:schemeClr>
          </a:solidFill>
          <a:ln w="9525">
            <a:solidFill>
              <a:srgbClr val="004568"/>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None/>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None/>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None/>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None/>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ctr"/>
            <a:r>
              <a:rPr lang="hu-HU" b="0" dirty="0" smtClean="0">
                <a:solidFill>
                  <a:srgbClr val="C00000"/>
                </a:solidFill>
              </a:rPr>
              <a:t>EU</a:t>
            </a:r>
          </a:p>
          <a:p>
            <a:pPr marL="457200" indent="-457200">
              <a:buFont typeface="Arial" panose="020B0604020202020204" pitchFamily="34" charset="0"/>
              <a:buChar char="•"/>
            </a:pPr>
            <a:r>
              <a:rPr lang="hu-HU" sz="2400" b="0" dirty="0" err="1" smtClean="0"/>
              <a:t>Article</a:t>
            </a:r>
            <a:r>
              <a:rPr lang="hu-HU" sz="2400" b="0" dirty="0" smtClean="0"/>
              <a:t> 7  EU</a:t>
            </a:r>
          </a:p>
          <a:p>
            <a:pPr marL="457200" indent="-457200">
              <a:buFont typeface="Arial" panose="020B0604020202020204" pitchFamily="34" charset="0"/>
              <a:buChar char="•"/>
            </a:pPr>
            <a:r>
              <a:rPr lang="hu-HU" sz="2400" b="0" dirty="0" err="1" smtClean="0"/>
              <a:t>Rule</a:t>
            </a:r>
            <a:r>
              <a:rPr lang="hu-HU" sz="2400" b="0" dirty="0" smtClean="0"/>
              <a:t> of Law </a:t>
            </a:r>
            <a:r>
              <a:rPr lang="hu-HU" sz="2400" b="0" dirty="0" err="1" smtClean="0"/>
              <a:t>Procedure</a:t>
            </a:r>
            <a:endParaRPr lang="hu-HU" sz="2400" b="0" dirty="0" smtClean="0"/>
          </a:p>
          <a:p>
            <a:pPr marL="457200" indent="-457200">
              <a:buFont typeface="Arial" panose="020B0604020202020204" pitchFamily="34" charset="0"/>
              <a:buChar char="•"/>
            </a:pPr>
            <a:r>
              <a:rPr lang="hu-HU" sz="2400" b="0" dirty="0" smtClean="0"/>
              <a:t>LIBE </a:t>
            </a:r>
            <a:r>
              <a:rPr lang="hu-HU" sz="2400" b="0" dirty="0" err="1" smtClean="0"/>
              <a:t>hearing</a:t>
            </a:r>
            <a:endParaRPr lang="hu-HU" sz="2400" b="0" dirty="0" smtClean="0"/>
          </a:p>
          <a:p>
            <a:pPr marL="457200" indent="-457200">
              <a:buFont typeface="Arial" panose="020B0604020202020204" pitchFamily="34" charset="0"/>
              <a:buChar char="•"/>
            </a:pPr>
            <a:r>
              <a:rPr lang="hu-HU" sz="2400" b="0" dirty="0" err="1" smtClean="0"/>
              <a:t>Infringement</a:t>
            </a:r>
            <a:r>
              <a:rPr lang="hu-HU" sz="2400" b="0" dirty="0" smtClean="0"/>
              <a:t> </a:t>
            </a:r>
            <a:r>
              <a:rPr lang="hu-HU" sz="2400" b="0" dirty="0" err="1" smtClean="0"/>
              <a:t>procedures</a:t>
            </a:r>
            <a:endParaRPr lang="hu-HU" sz="2400" b="0" dirty="0" smtClean="0"/>
          </a:p>
          <a:p>
            <a:pPr marL="457200" indent="-457200">
              <a:buFont typeface="Arial" panose="020B0604020202020204" pitchFamily="34" charset="0"/>
              <a:buChar char="•"/>
            </a:pPr>
            <a:endParaRPr lang="hu-HU" sz="2400" b="0" dirty="0"/>
          </a:p>
          <a:p>
            <a:pPr marL="457200" indent="-457200">
              <a:buFont typeface="Arial" panose="020B0604020202020204" pitchFamily="34" charset="0"/>
              <a:buChar char="•"/>
            </a:pPr>
            <a:r>
              <a:rPr lang="hu-HU" sz="2400" b="0" dirty="0" err="1" smtClean="0"/>
              <a:t>Conditionality</a:t>
            </a:r>
            <a:r>
              <a:rPr lang="hu-HU" sz="2400" b="0" dirty="0" smtClean="0"/>
              <a:t> (</a:t>
            </a:r>
            <a:r>
              <a:rPr lang="hu-HU" sz="2400" b="0" dirty="0" err="1" smtClean="0"/>
              <a:t>Renzi</a:t>
            </a:r>
            <a:r>
              <a:rPr lang="hu-HU" sz="2400" b="0" dirty="0" smtClean="0"/>
              <a:t>)</a:t>
            </a:r>
            <a:endParaRPr lang="en-GB" sz="2400" b="0" dirty="0"/>
          </a:p>
        </p:txBody>
      </p:sp>
      <p:sp>
        <p:nvSpPr>
          <p:cNvPr id="6" name="TextBox 5"/>
          <p:cNvSpPr txBox="1"/>
          <p:nvPr/>
        </p:nvSpPr>
        <p:spPr>
          <a:xfrm>
            <a:off x="500034" y="5805265"/>
            <a:ext cx="8229600" cy="830997"/>
          </a:xfrm>
          <a:prstGeom prst="rect">
            <a:avLst/>
          </a:prstGeom>
          <a:solidFill>
            <a:schemeClr val="tx2"/>
          </a:solidFill>
        </p:spPr>
        <p:txBody>
          <a:bodyPr wrap="square" rtlCol="0">
            <a:spAutoFit/>
          </a:bodyPr>
          <a:lstStyle/>
          <a:p>
            <a:pPr algn="ctr"/>
            <a:r>
              <a:rPr lang="hu-HU" sz="2400" dirty="0" err="1" smtClean="0">
                <a:solidFill>
                  <a:schemeClr val="bg2"/>
                </a:solidFill>
                <a:latin typeface="Calibri" panose="020F0502020204030204" pitchFamily="34" charset="0"/>
                <a:cs typeface="Calibri" panose="020F0502020204030204" pitchFamily="34" charset="0"/>
              </a:rPr>
              <a:t>Danger</a:t>
            </a:r>
            <a:r>
              <a:rPr lang="hu-HU" sz="2400" dirty="0" smtClean="0">
                <a:solidFill>
                  <a:schemeClr val="bg2"/>
                </a:solidFill>
                <a:latin typeface="Calibri" panose="020F0502020204030204" pitchFamily="34" charset="0"/>
                <a:cs typeface="Calibri" panose="020F0502020204030204" pitchFamily="34" charset="0"/>
              </a:rPr>
              <a:t>: </a:t>
            </a:r>
            <a:r>
              <a:rPr lang="hu-HU" sz="2400" dirty="0" err="1" smtClean="0">
                <a:solidFill>
                  <a:schemeClr val="bg2"/>
                </a:solidFill>
                <a:latin typeface="Calibri" panose="020F0502020204030204" pitchFamily="34" charset="0"/>
                <a:cs typeface="Calibri" panose="020F0502020204030204" pitchFamily="34" charset="0"/>
              </a:rPr>
              <a:t>the</a:t>
            </a:r>
            <a:r>
              <a:rPr lang="hu-HU" sz="2400" dirty="0" smtClean="0">
                <a:solidFill>
                  <a:schemeClr val="bg2"/>
                </a:solidFill>
                <a:latin typeface="Calibri" panose="020F0502020204030204" pitchFamily="34" charset="0"/>
                <a:cs typeface="Calibri" panose="020F0502020204030204" pitchFamily="34" charset="0"/>
              </a:rPr>
              <a:t> </a:t>
            </a:r>
            <a:r>
              <a:rPr lang="hu-HU" sz="2400" dirty="0" err="1" smtClean="0">
                <a:solidFill>
                  <a:schemeClr val="bg2"/>
                </a:solidFill>
                <a:latin typeface="Calibri" panose="020F0502020204030204" pitchFamily="34" charset="0"/>
                <a:cs typeface="Calibri" panose="020F0502020204030204" pitchFamily="34" charset="0"/>
              </a:rPr>
              <a:t>whole</a:t>
            </a:r>
            <a:r>
              <a:rPr lang="hu-HU" sz="2400" dirty="0" smtClean="0">
                <a:solidFill>
                  <a:schemeClr val="bg2"/>
                </a:solidFill>
                <a:latin typeface="Calibri" panose="020F0502020204030204" pitchFamily="34" charset="0"/>
                <a:cs typeface="Calibri" panose="020F0502020204030204" pitchFamily="34" charset="0"/>
              </a:rPr>
              <a:t> EU </a:t>
            </a:r>
            <a:r>
              <a:rPr lang="hu-HU" sz="2400" dirty="0" err="1" smtClean="0">
                <a:solidFill>
                  <a:schemeClr val="bg2"/>
                </a:solidFill>
                <a:latin typeface="Calibri" panose="020F0502020204030204" pitchFamily="34" charset="0"/>
                <a:cs typeface="Calibri" panose="020F0502020204030204" pitchFamily="34" charset="0"/>
              </a:rPr>
              <a:t>moving</a:t>
            </a:r>
            <a:r>
              <a:rPr lang="hu-HU" sz="2400" dirty="0" smtClean="0">
                <a:solidFill>
                  <a:schemeClr val="bg2"/>
                </a:solidFill>
                <a:latin typeface="Calibri" panose="020F0502020204030204" pitchFamily="34" charset="0"/>
                <a:cs typeface="Calibri" panose="020F0502020204030204" pitchFamily="34" charset="0"/>
              </a:rPr>
              <a:t> </a:t>
            </a:r>
            <a:r>
              <a:rPr lang="hu-HU" sz="2400" dirty="0" err="1" smtClean="0">
                <a:solidFill>
                  <a:schemeClr val="bg2"/>
                </a:solidFill>
                <a:latin typeface="Calibri" panose="020F0502020204030204" pitchFamily="34" charset="0"/>
                <a:cs typeface="Calibri" panose="020F0502020204030204" pitchFamily="34" charset="0"/>
              </a:rPr>
              <a:t>to</a:t>
            </a:r>
            <a:r>
              <a:rPr lang="hu-HU" sz="2400" dirty="0" smtClean="0">
                <a:solidFill>
                  <a:schemeClr val="bg2"/>
                </a:solidFill>
                <a:latin typeface="Calibri" panose="020F0502020204030204" pitchFamily="34" charset="0"/>
                <a:cs typeface="Calibri" panose="020F0502020204030204" pitchFamily="34" charset="0"/>
              </a:rPr>
              <a:t> </a:t>
            </a:r>
            <a:r>
              <a:rPr lang="hu-HU" sz="2400" dirty="0" err="1" smtClean="0">
                <a:solidFill>
                  <a:schemeClr val="bg2"/>
                </a:solidFill>
                <a:latin typeface="Calibri" panose="020F0502020204030204" pitchFamily="34" charset="0"/>
                <a:cs typeface="Calibri" panose="020F0502020204030204" pitchFamily="34" charset="0"/>
              </a:rPr>
              <a:t>similar</a:t>
            </a:r>
            <a:r>
              <a:rPr lang="hu-HU" sz="2400" dirty="0" smtClean="0">
                <a:solidFill>
                  <a:schemeClr val="bg2"/>
                </a:solidFill>
                <a:latin typeface="Calibri" panose="020F0502020204030204" pitchFamily="34" charset="0"/>
                <a:cs typeface="Calibri" panose="020F0502020204030204" pitchFamily="34" charset="0"/>
              </a:rPr>
              <a:t> </a:t>
            </a:r>
            <a:r>
              <a:rPr lang="hu-HU" sz="2400" dirty="0" err="1" smtClean="0">
                <a:solidFill>
                  <a:schemeClr val="bg2"/>
                </a:solidFill>
                <a:latin typeface="Calibri" panose="020F0502020204030204" pitchFamily="34" charset="0"/>
                <a:cs typeface="Calibri" panose="020F0502020204030204" pitchFamily="34" charset="0"/>
              </a:rPr>
              <a:t>direction</a:t>
            </a:r>
            <a:r>
              <a:rPr lang="hu-HU" sz="2400" dirty="0" smtClean="0">
                <a:solidFill>
                  <a:schemeClr val="bg2"/>
                </a:solidFill>
                <a:latin typeface="Calibri" panose="020F0502020204030204" pitchFamily="34" charset="0"/>
                <a:cs typeface="Calibri" panose="020F0502020204030204" pitchFamily="34" charset="0"/>
              </a:rPr>
              <a:t> – </a:t>
            </a:r>
            <a:r>
              <a:rPr lang="hu-HU" sz="2400" dirty="0" err="1" smtClean="0">
                <a:solidFill>
                  <a:schemeClr val="bg2"/>
                </a:solidFill>
                <a:latin typeface="Calibri" panose="020F0502020204030204" pitchFamily="34" charset="0"/>
                <a:cs typeface="Calibri" panose="020F0502020204030204" pitchFamily="34" charset="0"/>
              </a:rPr>
              <a:t>Valetta</a:t>
            </a:r>
            <a:r>
              <a:rPr lang="hu-HU" sz="2400" dirty="0" smtClean="0">
                <a:solidFill>
                  <a:schemeClr val="bg2"/>
                </a:solidFill>
                <a:latin typeface="Calibri" panose="020F0502020204030204" pitchFamily="34" charset="0"/>
                <a:cs typeface="Calibri" panose="020F0502020204030204" pitchFamily="34" charset="0"/>
              </a:rPr>
              <a:t> </a:t>
            </a:r>
            <a:r>
              <a:rPr lang="hu-HU" sz="2400" dirty="0" err="1" smtClean="0">
                <a:solidFill>
                  <a:schemeClr val="bg2"/>
                </a:solidFill>
                <a:latin typeface="Calibri" panose="020F0502020204030204" pitchFamily="34" charset="0"/>
                <a:cs typeface="Calibri" panose="020F0502020204030204" pitchFamily="34" charset="0"/>
              </a:rPr>
              <a:t>declaration</a:t>
            </a:r>
            <a:r>
              <a:rPr lang="hu-HU" sz="2400" dirty="0" smtClean="0">
                <a:solidFill>
                  <a:schemeClr val="bg2"/>
                </a:solidFill>
                <a:latin typeface="Calibri" panose="020F0502020204030204" pitchFamily="34" charset="0"/>
                <a:cs typeface="Calibri" panose="020F0502020204030204" pitchFamily="34" charset="0"/>
              </a:rPr>
              <a:t>, </a:t>
            </a:r>
            <a:r>
              <a:rPr lang="hu-HU" sz="2400" dirty="0" err="1" smtClean="0">
                <a:solidFill>
                  <a:schemeClr val="bg2"/>
                </a:solidFill>
                <a:latin typeface="Calibri" panose="020F0502020204030204" pitchFamily="34" charset="0"/>
                <a:cs typeface="Calibri" panose="020F0502020204030204" pitchFamily="34" charset="0"/>
              </a:rPr>
              <a:t>efforts</a:t>
            </a:r>
            <a:r>
              <a:rPr lang="hu-HU" sz="2400" dirty="0" smtClean="0">
                <a:solidFill>
                  <a:schemeClr val="bg2"/>
                </a:solidFill>
                <a:latin typeface="Calibri" panose="020F0502020204030204" pitchFamily="34" charset="0"/>
                <a:cs typeface="Calibri" panose="020F0502020204030204" pitchFamily="34" charset="0"/>
              </a:rPr>
              <a:t> </a:t>
            </a:r>
            <a:r>
              <a:rPr lang="hu-HU" sz="2400" dirty="0" err="1" smtClean="0">
                <a:solidFill>
                  <a:schemeClr val="bg2"/>
                </a:solidFill>
                <a:latin typeface="Calibri" panose="020F0502020204030204" pitchFamily="34" charset="0"/>
                <a:cs typeface="Calibri" panose="020F0502020204030204" pitchFamily="34" charset="0"/>
              </a:rPr>
              <a:t>to</a:t>
            </a:r>
            <a:r>
              <a:rPr lang="hu-HU" sz="2400" dirty="0" smtClean="0">
                <a:solidFill>
                  <a:schemeClr val="bg2"/>
                </a:solidFill>
                <a:latin typeface="Calibri" panose="020F0502020204030204" pitchFamily="34" charset="0"/>
                <a:cs typeface="Calibri" panose="020F0502020204030204" pitchFamily="34" charset="0"/>
              </a:rPr>
              <a:t> </a:t>
            </a:r>
            <a:r>
              <a:rPr lang="hu-HU" sz="2400" dirty="0" err="1" smtClean="0">
                <a:solidFill>
                  <a:schemeClr val="bg2"/>
                </a:solidFill>
                <a:latin typeface="Calibri" panose="020F0502020204030204" pitchFamily="34" charset="0"/>
                <a:cs typeface="Calibri" panose="020F0502020204030204" pitchFamily="34" charset="0"/>
              </a:rPr>
              <a:t>externalise</a:t>
            </a:r>
            <a:r>
              <a:rPr lang="hu-HU" sz="2400" dirty="0" smtClean="0">
                <a:solidFill>
                  <a:schemeClr val="bg2"/>
                </a:solidFill>
                <a:latin typeface="Calibri" panose="020F0502020204030204" pitchFamily="34" charset="0"/>
                <a:cs typeface="Calibri" panose="020F0502020204030204" pitchFamily="34" charset="0"/>
              </a:rPr>
              <a:t> </a:t>
            </a:r>
            <a:r>
              <a:rPr lang="hu-HU" sz="2400" dirty="0" err="1" smtClean="0">
                <a:solidFill>
                  <a:schemeClr val="bg2"/>
                </a:solidFill>
                <a:latin typeface="Calibri" panose="020F0502020204030204" pitchFamily="34" charset="0"/>
                <a:cs typeface="Calibri" panose="020F0502020204030204" pitchFamily="34" charset="0"/>
              </a:rPr>
              <a:t>protection</a:t>
            </a:r>
            <a:endParaRPr lang="en-GB" sz="24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1764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457200" y="857250"/>
            <a:ext cx="8229600" cy="5500688"/>
          </a:xfrm>
          <a:prstGeom prst="rect">
            <a:avLst/>
          </a:prstGeom>
          <a:solidFill>
            <a:srgbClr val="E6E6E6">
              <a:alpha val="32156"/>
            </a:srgbClr>
          </a:solidFill>
          <a:ln w="9525">
            <a:solidFill>
              <a:srgbClr val="00206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algn="ctr" eaLnBrk="1">
              <a:lnSpc>
                <a:spcPct val="80000"/>
              </a:lnSpc>
              <a:spcBef>
                <a:spcPts val="488"/>
              </a:spcBef>
            </a:pPr>
            <a:endParaRPr lang="hu-HU" altLang="fr-FR" sz="5400" b="1" dirty="0">
              <a:solidFill>
                <a:srgbClr val="C00000"/>
              </a:solidFill>
              <a:latin typeface="Calibri" panose="020F0502020204030204" pitchFamily="34" charset="0"/>
            </a:endParaRPr>
          </a:p>
          <a:p>
            <a:pPr algn="ctr" eaLnBrk="1">
              <a:lnSpc>
                <a:spcPct val="80000"/>
              </a:lnSpc>
              <a:spcBef>
                <a:spcPts val="488"/>
              </a:spcBef>
            </a:pPr>
            <a:r>
              <a:rPr lang="hu-HU" altLang="fr-FR" sz="4800" b="1" dirty="0" err="1" smtClean="0">
                <a:solidFill>
                  <a:srgbClr val="C00000"/>
                </a:solidFill>
                <a:latin typeface="Calibri" panose="020F0502020204030204" pitchFamily="34" charset="0"/>
              </a:rPr>
              <a:t>Thanks</a:t>
            </a:r>
            <a:r>
              <a:rPr lang="hu-HU" altLang="fr-FR" sz="4800" b="1" dirty="0" smtClean="0">
                <a:solidFill>
                  <a:srgbClr val="C00000"/>
                </a:solidFill>
                <a:latin typeface="Calibri" panose="020F0502020204030204" pitchFamily="34" charset="0"/>
              </a:rPr>
              <a:t>!</a:t>
            </a:r>
            <a:endParaRPr lang="hu-HU" altLang="fr-FR" sz="4800" b="1" dirty="0">
              <a:solidFill>
                <a:srgbClr val="C00000"/>
              </a:solidFill>
              <a:latin typeface="Calibri" panose="020F0502020204030204" pitchFamily="34" charset="0"/>
            </a:endParaRPr>
          </a:p>
          <a:p>
            <a:pPr algn="ctr" eaLnBrk="1">
              <a:lnSpc>
                <a:spcPct val="80000"/>
              </a:lnSpc>
              <a:spcBef>
                <a:spcPts val="488"/>
              </a:spcBef>
            </a:pPr>
            <a:endParaRPr lang="hu-HU" altLang="fr-FR" sz="2400" dirty="0">
              <a:solidFill>
                <a:srgbClr val="000000"/>
              </a:solidFill>
              <a:latin typeface="Calibri" panose="020F0502020204030204" pitchFamily="34" charset="0"/>
            </a:endParaRPr>
          </a:p>
          <a:p>
            <a:pPr algn="ctr" eaLnBrk="1">
              <a:lnSpc>
                <a:spcPct val="80000"/>
              </a:lnSpc>
              <a:spcBef>
                <a:spcPts val="488"/>
              </a:spcBef>
            </a:pPr>
            <a:r>
              <a:rPr lang="hu-HU" altLang="fr-FR" sz="2400" dirty="0">
                <a:solidFill>
                  <a:srgbClr val="000000"/>
                </a:solidFill>
                <a:latin typeface="Calibri" panose="020F0502020204030204" pitchFamily="34" charset="0"/>
              </a:rPr>
              <a:t>Boldizsár Nagy</a:t>
            </a:r>
          </a:p>
          <a:p>
            <a:pPr algn="ctr" eaLnBrk="1">
              <a:lnSpc>
                <a:spcPct val="80000"/>
              </a:lnSpc>
              <a:spcBef>
                <a:spcPts val="488"/>
              </a:spcBef>
            </a:pPr>
            <a:r>
              <a:rPr lang="hu-HU" altLang="fr-FR" sz="2400" dirty="0" err="1">
                <a:solidFill>
                  <a:srgbClr val="000000"/>
                </a:solidFill>
                <a:latin typeface="Calibri" panose="020F0502020204030204" pitchFamily="34" charset="0"/>
              </a:rPr>
              <a:t>Central</a:t>
            </a:r>
            <a:r>
              <a:rPr lang="hu-HU" altLang="fr-FR" sz="2400" dirty="0">
                <a:solidFill>
                  <a:srgbClr val="000000"/>
                </a:solidFill>
                <a:latin typeface="Calibri" panose="020F0502020204030204" pitchFamily="34" charset="0"/>
              </a:rPr>
              <a:t> European </a:t>
            </a:r>
            <a:r>
              <a:rPr lang="hu-HU" altLang="fr-FR" sz="2400" dirty="0" smtClean="0">
                <a:solidFill>
                  <a:srgbClr val="000000"/>
                </a:solidFill>
                <a:latin typeface="Calibri" panose="020F0502020204030204" pitchFamily="34" charset="0"/>
              </a:rPr>
              <a:t>University</a:t>
            </a:r>
          </a:p>
          <a:p>
            <a:pPr algn="ctr" eaLnBrk="1">
              <a:lnSpc>
                <a:spcPct val="80000"/>
              </a:lnSpc>
              <a:spcBef>
                <a:spcPts val="488"/>
              </a:spcBef>
            </a:pPr>
            <a:endParaRPr lang="hu-HU" altLang="fr-FR" sz="2400" dirty="0">
              <a:solidFill>
                <a:srgbClr val="000000"/>
              </a:solidFill>
              <a:latin typeface="Calibri" panose="020F0502020204030204" pitchFamily="34" charset="0"/>
            </a:endParaRPr>
          </a:p>
          <a:p>
            <a:pPr algn="ctr" eaLnBrk="1">
              <a:lnSpc>
                <a:spcPct val="80000"/>
              </a:lnSpc>
              <a:spcBef>
                <a:spcPts val="488"/>
              </a:spcBef>
            </a:pPr>
            <a:r>
              <a:rPr lang="hu-HU" altLang="fr-FR" sz="2400" dirty="0" err="1" smtClean="0">
                <a:solidFill>
                  <a:srgbClr val="000000"/>
                </a:solidFill>
                <a:latin typeface="Calibri" panose="020F0502020204030204" pitchFamily="34" charset="0"/>
              </a:rPr>
              <a:t>Nagyb</a:t>
            </a:r>
            <a:r>
              <a:rPr lang="hu-HU" altLang="fr-FR" sz="2400" dirty="0" smtClean="0">
                <a:solidFill>
                  <a:srgbClr val="000000"/>
                </a:solidFill>
                <a:latin typeface="Calibri" panose="020F0502020204030204" pitchFamily="34" charset="0"/>
              </a:rPr>
              <a:t> </a:t>
            </a:r>
            <a:r>
              <a:rPr lang="hu-HU" altLang="fr-FR" sz="2400" dirty="0" err="1" smtClean="0">
                <a:solidFill>
                  <a:srgbClr val="000000"/>
                </a:solidFill>
                <a:latin typeface="Calibri" panose="020F0502020204030204" pitchFamily="34" charset="0"/>
              </a:rPr>
              <a:t>at</a:t>
            </a:r>
            <a:r>
              <a:rPr lang="hu-HU" altLang="fr-FR" sz="2400" dirty="0" smtClean="0">
                <a:solidFill>
                  <a:srgbClr val="000000"/>
                </a:solidFill>
                <a:latin typeface="Calibri" panose="020F0502020204030204" pitchFamily="34" charset="0"/>
              </a:rPr>
              <a:t> </a:t>
            </a:r>
            <a:r>
              <a:rPr lang="hu-HU" altLang="fr-FR" sz="2400" dirty="0" err="1" smtClean="0">
                <a:solidFill>
                  <a:srgbClr val="000000"/>
                </a:solidFill>
                <a:latin typeface="Calibri" panose="020F0502020204030204" pitchFamily="34" charset="0"/>
              </a:rPr>
              <a:t>ceu.hu</a:t>
            </a:r>
            <a:endParaRPr lang="hu-HU" altLang="fr-FR" sz="2400" dirty="0">
              <a:solidFill>
                <a:srgbClr val="000000"/>
              </a:solidFill>
              <a:latin typeface="Calibri" panose="020F0502020204030204" pitchFamily="34" charset="0"/>
            </a:endParaRPr>
          </a:p>
          <a:p>
            <a:pPr algn="ctr" eaLnBrk="1">
              <a:lnSpc>
                <a:spcPct val="80000"/>
              </a:lnSpc>
              <a:spcBef>
                <a:spcPts val="488"/>
              </a:spcBef>
            </a:pPr>
            <a:r>
              <a:rPr lang="hu-HU" altLang="fr-FR" sz="2400" dirty="0" err="1">
                <a:solidFill>
                  <a:srgbClr val="000000"/>
                </a:solidFill>
                <a:latin typeface="Calibri" panose="020F0502020204030204" pitchFamily="34" charset="0"/>
              </a:rPr>
              <a:t>www.nagyboldizsar.hu</a:t>
            </a:r>
            <a:endParaRPr lang="hu-HU" altLang="fr-FR"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86079536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2289">
                                            <p:txEl>
                                              <p:pRg st="1" end="1"/>
                                            </p:txEl>
                                          </p:spTgt>
                                        </p:tgtEl>
                                        <p:attrNameLst>
                                          <p:attrName>style.visibility</p:attrName>
                                        </p:attrNameLst>
                                      </p:cBhvr>
                                      <p:to>
                                        <p:strVal val="visible"/>
                                      </p:to>
                                    </p:set>
                                    <p:anim calcmode="lin" valueType="num">
                                      <p:cBhvr additive="repl">
                                        <p:cTn id="7" dur="1000" fill="hold"/>
                                        <p:tgtEl>
                                          <p:spTgt spid="12289">
                                            <p:txEl>
                                              <p:pRg st="1" end="1"/>
                                            </p:txEl>
                                          </p:spTgt>
                                        </p:tgtEl>
                                        <p:attrNameLst>
                                          <p:attrName>ppt_x</p:attrName>
                                        </p:attrNameLst>
                                      </p:cBhvr>
                                      <p:tavLst>
                                        <p:tav tm="100000">
                                          <p:val>
                                            <p:strVal val="#ppt_x"/>
                                          </p:val>
                                        </p:tav>
                                        <p:tav>
                                          <p:val>
                                            <p:strVal val="#ppt_x"/>
                                          </p:val>
                                        </p:tav>
                                      </p:tavLst>
                                    </p:anim>
                                    <p:anim calcmode="lin" valueType="num">
                                      <p:cBhvr additive="repl">
                                        <p:cTn id="8" dur="1000" fill="hold"/>
                                        <p:tgtEl>
                                          <p:spTgt spid="12289">
                                            <p:txEl>
                                              <p:pRg st="1" end="1"/>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2204864"/>
            <a:ext cx="7772400" cy="1470025"/>
          </a:xfrm>
        </p:spPr>
        <p:txBody>
          <a:bodyPr/>
          <a:lstStyle/>
          <a:p>
            <a:r>
              <a:rPr lang="en-GB" sz="4000" noProof="0" dirty="0" smtClean="0"/>
              <a:t>THE ORDERS OF MAGNITUDE</a:t>
            </a:r>
            <a:br>
              <a:rPr lang="en-GB" sz="4000" noProof="0" dirty="0" smtClean="0"/>
            </a:br>
            <a:r>
              <a:rPr lang="en-GB" sz="4000" dirty="0" smtClean="0"/>
              <a:t>(STATISTICS)</a:t>
            </a:r>
            <a:endParaRPr lang="en-GB" sz="4000" noProof="0" dirty="0"/>
          </a:p>
        </p:txBody>
      </p:sp>
    </p:spTree>
    <p:extLst>
      <p:ext uri="{BB962C8B-B14F-4D97-AF65-F5344CB8AC3E}">
        <p14:creationId xmlns:p14="http://schemas.microsoft.com/office/powerpoint/2010/main" val="2725791396"/>
      </p:ext>
    </p:extLst>
  </p:cSld>
  <p:clrMapOvr>
    <a:masterClrMapping/>
  </p:clrMapOvr>
  <p:transition>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44624"/>
            <a:ext cx="7772400" cy="457200"/>
          </a:xfrm>
        </p:spPr>
        <p:txBody>
          <a:bodyPr/>
          <a:lstStyle/>
          <a:p>
            <a:r>
              <a:rPr lang="en-GB" sz="2400" noProof="0" dirty="0" smtClean="0"/>
              <a:t>Applications and recognitions in </a:t>
            </a:r>
            <a:r>
              <a:rPr lang="en-GB" noProof="0" dirty="0" smtClean="0"/>
              <a:t>Hungary</a:t>
            </a:r>
            <a:endParaRPr lang="en-GB" sz="2400" noProof="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11017342"/>
              </p:ext>
            </p:extLst>
          </p:nvPr>
        </p:nvGraphicFramePr>
        <p:xfrm>
          <a:off x="105270" y="620689"/>
          <a:ext cx="8643193" cy="5801231"/>
        </p:xfrm>
        <a:graphic>
          <a:graphicData uri="http://schemas.openxmlformats.org/drawingml/2006/table">
            <a:tbl>
              <a:tblPr>
                <a:tableStyleId>{5C22544A-7EE6-4342-B048-85BDC9FD1C3A}</a:tableStyleId>
              </a:tblPr>
              <a:tblGrid>
                <a:gridCol w="1853993"/>
                <a:gridCol w="1356357"/>
                <a:gridCol w="1913017"/>
                <a:gridCol w="1913017"/>
                <a:gridCol w="1606809"/>
              </a:tblGrid>
              <a:tr h="454688">
                <a:tc gridSpan="5">
                  <a:txBody>
                    <a:bodyPr/>
                    <a:lstStyle/>
                    <a:p>
                      <a:pPr algn="l" fontAlgn="ctr"/>
                      <a:endParaRPr lang="hu-HU" sz="1600" b="1" i="0" u="none" strike="noStrike" dirty="0">
                        <a:effectLst/>
                        <a:latin typeface="Arial CE" panose="020B0604020202020204" pitchFamily="34" charset="0"/>
                      </a:endParaRPr>
                    </a:p>
                  </a:txBody>
                  <a:tcPr marL="3175" marR="3175" marT="3175" marB="0" anchor="ct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r>
              <a:tr h="337399">
                <a:tc>
                  <a:txBody>
                    <a:bodyPr/>
                    <a:lstStyle/>
                    <a:p>
                      <a:pPr algn="ctr" fontAlgn="ctr"/>
                      <a:r>
                        <a:rPr lang="hu-HU" sz="1600" b="1" u="none" strike="noStrike" dirty="0" smtClean="0">
                          <a:solidFill>
                            <a:srgbClr val="C00000"/>
                          </a:solidFill>
                          <a:effectLst/>
                        </a:rPr>
                        <a:t>Year</a:t>
                      </a:r>
                      <a:endParaRPr lang="hu-HU" sz="1600" b="1" i="0" u="none" strike="noStrike" dirty="0">
                        <a:solidFill>
                          <a:srgbClr val="C00000"/>
                        </a:solidFill>
                        <a:effectLst/>
                        <a:latin typeface="Arial CE" panose="020B0604020202020204" pitchFamily="34" charset="0"/>
                      </a:endParaRPr>
                    </a:p>
                  </a:txBody>
                  <a:tcPr marL="3175" marR="3175" marT="3175" marB="0" anchor="ctr"/>
                </a:tc>
                <a:tc>
                  <a:txBody>
                    <a:bodyPr/>
                    <a:lstStyle/>
                    <a:p>
                      <a:pPr algn="ctr" fontAlgn="ctr"/>
                      <a:r>
                        <a:rPr lang="hu-HU" sz="1600" b="1" u="none" strike="noStrike" dirty="0">
                          <a:solidFill>
                            <a:srgbClr val="C00000"/>
                          </a:solidFill>
                          <a:effectLst/>
                        </a:rPr>
                        <a:t> </a:t>
                      </a:r>
                      <a:r>
                        <a:rPr lang="hu-HU" sz="1600" b="1" u="none" strike="noStrike" dirty="0" err="1" smtClean="0">
                          <a:solidFill>
                            <a:srgbClr val="C00000"/>
                          </a:solidFill>
                          <a:effectLst/>
                        </a:rPr>
                        <a:t>Applicant</a:t>
                      </a:r>
                      <a:endParaRPr lang="hu-HU" sz="1600" b="1" i="0" u="none" strike="noStrike" dirty="0">
                        <a:solidFill>
                          <a:srgbClr val="C00000"/>
                        </a:solidFill>
                        <a:effectLst/>
                        <a:latin typeface="Arial CE" panose="020B0604020202020204" pitchFamily="34" charset="0"/>
                      </a:endParaRPr>
                    </a:p>
                  </a:txBody>
                  <a:tcPr marL="3175" marR="3175" marT="3175" marB="0" anchor="ctr"/>
                </a:tc>
                <a:tc>
                  <a:txBody>
                    <a:bodyPr/>
                    <a:lstStyle/>
                    <a:p>
                      <a:pPr algn="ctr" fontAlgn="ctr"/>
                      <a:r>
                        <a:rPr lang="hu-HU" sz="1600" b="1" u="none" strike="noStrike" dirty="0" err="1" smtClean="0">
                          <a:solidFill>
                            <a:srgbClr val="C00000"/>
                          </a:solidFill>
                          <a:effectLst/>
                        </a:rPr>
                        <a:t>Recognised</a:t>
                      </a:r>
                      <a:r>
                        <a:rPr lang="hu-HU" sz="1600" b="1" u="none" strike="noStrike" dirty="0" smtClean="0">
                          <a:solidFill>
                            <a:srgbClr val="C00000"/>
                          </a:solidFill>
                          <a:effectLst/>
                        </a:rPr>
                        <a:t> </a:t>
                      </a:r>
                      <a:r>
                        <a:rPr lang="hu-HU" sz="1600" b="1" u="none" strike="noStrike" dirty="0" err="1" smtClean="0">
                          <a:solidFill>
                            <a:srgbClr val="C00000"/>
                          </a:solidFill>
                          <a:effectLst/>
                        </a:rPr>
                        <a:t>as</a:t>
                      </a:r>
                      <a:r>
                        <a:rPr lang="hu-HU" sz="1600" b="1" u="none" strike="noStrike" dirty="0" smtClean="0">
                          <a:solidFill>
                            <a:srgbClr val="C00000"/>
                          </a:solidFill>
                          <a:effectLst/>
                        </a:rPr>
                        <a:t> </a:t>
                      </a:r>
                      <a:r>
                        <a:rPr lang="hu-HU" sz="1600" b="1" u="none" strike="noStrike" dirty="0" err="1" smtClean="0">
                          <a:solidFill>
                            <a:srgbClr val="C00000"/>
                          </a:solidFill>
                          <a:effectLst/>
                        </a:rPr>
                        <a:t>refugee</a:t>
                      </a:r>
                      <a:endParaRPr lang="hu-HU" sz="1600" b="1" i="0" u="none" strike="noStrike" dirty="0">
                        <a:solidFill>
                          <a:srgbClr val="C00000"/>
                        </a:solidFill>
                        <a:effectLst/>
                        <a:latin typeface="Arial CE" panose="020B0604020202020204" pitchFamily="34" charset="0"/>
                      </a:endParaRPr>
                    </a:p>
                  </a:txBody>
                  <a:tcPr marL="3175" marR="3175" marT="3175" marB="0" anchor="ctr"/>
                </a:tc>
                <a:tc>
                  <a:txBody>
                    <a:bodyPr/>
                    <a:lstStyle/>
                    <a:p>
                      <a:pPr algn="ctr" fontAlgn="ctr"/>
                      <a:r>
                        <a:rPr lang="hu-HU" sz="1600" b="1" u="none" strike="noStrike" dirty="0" err="1" smtClean="0">
                          <a:solidFill>
                            <a:srgbClr val="C00000"/>
                          </a:solidFill>
                          <a:effectLst/>
                        </a:rPr>
                        <a:t>Subsidiary</a:t>
                      </a:r>
                      <a:r>
                        <a:rPr lang="hu-HU" sz="1600" b="1" u="none" strike="noStrike" dirty="0" smtClean="0">
                          <a:solidFill>
                            <a:srgbClr val="C00000"/>
                          </a:solidFill>
                          <a:effectLst/>
                        </a:rPr>
                        <a:t> </a:t>
                      </a:r>
                      <a:r>
                        <a:rPr lang="hu-HU" sz="1600" b="1" u="none" strike="noStrike" dirty="0" err="1" smtClean="0">
                          <a:solidFill>
                            <a:srgbClr val="C00000"/>
                          </a:solidFill>
                          <a:effectLst/>
                        </a:rPr>
                        <a:t>protection</a:t>
                      </a:r>
                      <a:endParaRPr lang="hu-HU" sz="1600" b="1" i="0" u="none" strike="noStrike" dirty="0">
                        <a:solidFill>
                          <a:srgbClr val="C00000"/>
                        </a:solidFill>
                        <a:effectLst/>
                        <a:latin typeface="Arial CE" panose="020B0604020202020204" pitchFamily="34" charset="0"/>
                      </a:endParaRPr>
                    </a:p>
                  </a:txBody>
                  <a:tcPr marL="3175" marR="3175" marT="3175" marB="0" anchor="ctr"/>
                </a:tc>
                <a:tc>
                  <a:txBody>
                    <a:bodyPr/>
                    <a:lstStyle/>
                    <a:p>
                      <a:pPr algn="ctr" fontAlgn="ctr"/>
                      <a:r>
                        <a:rPr lang="hu-HU" sz="1600" b="1" u="none" strike="noStrike" dirty="0" err="1" smtClean="0">
                          <a:solidFill>
                            <a:srgbClr val="C00000"/>
                          </a:solidFill>
                          <a:effectLst/>
                        </a:rPr>
                        <a:t>Non-refoulement</a:t>
                      </a:r>
                      <a:endParaRPr lang="hu-HU" sz="1600" b="1" i="0" u="none" strike="noStrike" dirty="0">
                        <a:solidFill>
                          <a:srgbClr val="C00000"/>
                        </a:solidFill>
                        <a:effectLst/>
                        <a:latin typeface="Arial CE" panose="020B0604020202020204" pitchFamily="34" charset="0"/>
                      </a:endParaRPr>
                    </a:p>
                  </a:txBody>
                  <a:tcPr marL="3175" marR="3175" marT="3175" marB="0" anchor="ctr"/>
                </a:tc>
              </a:tr>
              <a:tr h="228815">
                <a:tc>
                  <a:txBody>
                    <a:bodyPr/>
                    <a:lstStyle/>
                    <a:p>
                      <a:pPr algn="ctr" fontAlgn="ctr"/>
                      <a:r>
                        <a:rPr lang="hu-HU" sz="1600" u="none" strike="noStrike">
                          <a:effectLst/>
                        </a:rPr>
                        <a:t>2000</a:t>
                      </a:r>
                      <a:endParaRPr lang="hu-HU" sz="1600" b="0" i="0" u="none" strike="noStrike">
                        <a:effectLst/>
                        <a:latin typeface="Arial CE" panose="020B0604020202020204" pitchFamily="34" charset="0"/>
                      </a:endParaRPr>
                    </a:p>
                  </a:txBody>
                  <a:tcPr marL="3175" marR="3175" marT="3175" marB="0" anchor="ctr"/>
                </a:tc>
                <a:tc>
                  <a:txBody>
                    <a:bodyPr/>
                    <a:lstStyle/>
                    <a:p>
                      <a:pPr algn="ctr" fontAlgn="ctr"/>
                      <a:r>
                        <a:rPr lang="hu-HU" sz="1600" u="none" strike="noStrike" dirty="0">
                          <a:effectLst/>
                        </a:rPr>
                        <a:t>7 801</a:t>
                      </a:r>
                      <a:endParaRPr lang="hu-HU" sz="1600" b="0" i="0" u="none" strike="noStrike" dirty="0">
                        <a:effectLst/>
                        <a:latin typeface="Arial CE" panose="020B0604020202020204" pitchFamily="34" charset="0"/>
                      </a:endParaRPr>
                    </a:p>
                  </a:txBody>
                  <a:tcPr marL="3175" marR="3175" marT="3175" marB="0" anchor="ctr"/>
                </a:tc>
                <a:tc>
                  <a:txBody>
                    <a:bodyPr/>
                    <a:lstStyle/>
                    <a:p>
                      <a:pPr algn="ctr" fontAlgn="b"/>
                      <a:r>
                        <a:rPr lang="hu-HU" sz="1600" u="none" strike="noStrike">
                          <a:effectLst/>
                        </a:rPr>
                        <a:t>197</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680</a:t>
                      </a:r>
                      <a:endParaRPr lang="hu-HU" sz="1600" b="0" i="0" u="none" strike="noStrike">
                        <a:effectLst/>
                        <a:latin typeface="Arial CE" panose="020B0604020202020204" pitchFamily="34" charset="0"/>
                      </a:endParaRPr>
                    </a:p>
                  </a:txBody>
                  <a:tcPr marL="3175" marR="3175" marT="3175" marB="0" anchor="b"/>
                </a:tc>
              </a:tr>
              <a:tr h="228815">
                <a:tc>
                  <a:txBody>
                    <a:bodyPr/>
                    <a:lstStyle/>
                    <a:p>
                      <a:pPr algn="ctr" fontAlgn="ctr"/>
                      <a:r>
                        <a:rPr lang="hu-HU" sz="1600" u="none" strike="noStrike">
                          <a:effectLst/>
                        </a:rPr>
                        <a:t>2001</a:t>
                      </a:r>
                      <a:endParaRPr lang="hu-HU" sz="1600" b="0" i="0" u="none" strike="noStrike">
                        <a:effectLst/>
                        <a:latin typeface="Arial CE" panose="020B0604020202020204" pitchFamily="34" charset="0"/>
                      </a:endParaRPr>
                    </a:p>
                  </a:txBody>
                  <a:tcPr marL="3175" marR="3175" marT="3175" marB="0" anchor="ctr"/>
                </a:tc>
                <a:tc>
                  <a:txBody>
                    <a:bodyPr/>
                    <a:lstStyle/>
                    <a:p>
                      <a:pPr algn="ctr" fontAlgn="ctr"/>
                      <a:r>
                        <a:rPr lang="hu-HU" sz="1600" u="none" strike="noStrike" dirty="0">
                          <a:effectLst/>
                        </a:rPr>
                        <a:t>9 554</a:t>
                      </a:r>
                      <a:endParaRPr lang="hu-HU" sz="1600" b="0" i="0" u="none" strike="noStrike" dirty="0">
                        <a:effectLst/>
                        <a:latin typeface="Arial CE" panose="020B0604020202020204" pitchFamily="34" charset="0"/>
                      </a:endParaRPr>
                    </a:p>
                  </a:txBody>
                  <a:tcPr marL="3175" marR="3175" marT="3175" marB="0" anchor="ctr"/>
                </a:tc>
                <a:tc>
                  <a:txBody>
                    <a:bodyPr/>
                    <a:lstStyle/>
                    <a:p>
                      <a:pPr algn="ctr" fontAlgn="b"/>
                      <a:r>
                        <a:rPr lang="hu-HU" sz="1600" u="none" strike="noStrike">
                          <a:effectLst/>
                        </a:rPr>
                        <a:t>174</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290</a:t>
                      </a:r>
                      <a:endParaRPr lang="hu-HU" sz="1600" b="0" i="0" u="none" strike="noStrike">
                        <a:effectLst/>
                        <a:latin typeface="Arial CE" panose="020B0604020202020204" pitchFamily="34" charset="0"/>
                      </a:endParaRPr>
                    </a:p>
                  </a:txBody>
                  <a:tcPr marL="3175" marR="3175" marT="3175" marB="0" anchor="b"/>
                </a:tc>
              </a:tr>
              <a:tr h="228815">
                <a:tc>
                  <a:txBody>
                    <a:bodyPr/>
                    <a:lstStyle/>
                    <a:p>
                      <a:pPr algn="ctr" fontAlgn="b"/>
                      <a:r>
                        <a:rPr lang="hu-HU" sz="1600" u="none" strike="noStrike">
                          <a:effectLst/>
                        </a:rPr>
                        <a:t>2002</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dirty="0">
                          <a:effectLst/>
                        </a:rPr>
                        <a:t>6 412</a:t>
                      </a:r>
                      <a:endParaRPr lang="hu-HU" sz="1600" b="0" i="0" u="none" strike="noStrike" dirty="0">
                        <a:effectLst/>
                        <a:latin typeface="Arial CE" panose="020B0604020202020204" pitchFamily="34" charset="0"/>
                      </a:endParaRPr>
                    </a:p>
                  </a:txBody>
                  <a:tcPr marL="3175" marR="3175" marT="3175" marB="0" anchor="b"/>
                </a:tc>
                <a:tc>
                  <a:txBody>
                    <a:bodyPr/>
                    <a:lstStyle/>
                    <a:p>
                      <a:pPr algn="ctr" fontAlgn="b"/>
                      <a:r>
                        <a:rPr lang="hu-HU" sz="1600" u="none" strike="noStrike">
                          <a:effectLst/>
                        </a:rPr>
                        <a:t>104</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1 304</a:t>
                      </a:r>
                      <a:endParaRPr lang="hu-HU" sz="1600" b="0" i="0" u="none" strike="noStrike">
                        <a:effectLst/>
                        <a:latin typeface="Arial CE" panose="020B0604020202020204" pitchFamily="34" charset="0"/>
                      </a:endParaRPr>
                    </a:p>
                  </a:txBody>
                  <a:tcPr marL="3175" marR="3175" marT="3175" marB="0" anchor="b"/>
                </a:tc>
              </a:tr>
              <a:tr h="228815">
                <a:tc>
                  <a:txBody>
                    <a:bodyPr/>
                    <a:lstStyle/>
                    <a:p>
                      <a:pPr algn="ctr" fontAlgn="b"/>
                      <a:r>
                        <a:rPr lang="hu-HU" sz="1600" u="none" strike="noStrike">
                          <a:effectLst/>
                        </a:rPr>
                        <a:t>2003</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2 401</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dirty="0">
                          <a:effectLst/>
                        </a:rPr>
                        <a:t>178</a:t>
                      </a:r>
                      <a:endParaRPr lang="hu-HU" sz="1600" b="0" i="0" u="none" strike="noStrike" dirty="0">
                        <a:effectLst/>
                        <a:latin typeface="Arial CE" panose="020B0604020202020204" pitchFamily="34" charset="0"/>
                      </a:endParaRPr>
                    </a:p>
                  </a:txBody>
                  <a:tcPr marL="3175" marR="3175" marT="3175" marB="0" anchor="b"/>
                </a:tc>
                <a:tc>
                  <a:txBody>
                    <a:bodyPr/>
                    <a:lstStyle/>
                    <a:p>
                      <a:pPr algn="ctr" fontAlgn="b"/>
                      <a:r>
                        <a:rPr lang="hu-HU" sz="1600" u="none" strike="noStrike">
                          <a:effectLst/>
                        </a:rPr>
                        <a:t>–</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772</a:t>
                      </a:r>
                      <a:endParaRPr lang="hu-HU" sz="1600" b="0" i="0" u="none" strike="noStrike">
                        <a:effectLst/>
                        <a:latin typeface="Arial" panose="020B0604020202020204" pitchFamily="34" charset="0"/>
                      </a:endParaRPr>
                    </a:p>
                  </a:txBody>
                  <a:tcPr marL="3175" marR="3175" marT="3175" marB="0" anchor="b"/>
                </a:tc>
              </a:tr>
              <a:tr h="291052">
                <a:tc>
                  <a:txBody>
                    <a:bodyPr/>
                    <a:lstStyle/>
                    <a:p>
                      <a:pPr algn="ctr" fontAlgn="b"/>
                      <a:r>
                        <a:rPr lang="hu-HU" sz="1600" u="none" strike="noStrike">
                          <a:effectLst/>
                        </a:rPr>
                        <a:t>2004</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1 600</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dirty="0">
                          <a:effectLst/>
                        </a:rPr>
                        <a:t>149</a:t>
                      </a:r>
                      <a:endParaRPr lang="hu-HU" sz="1600" b="0" i="0" u="none" strike="noStrike" dirty="0">
                        <a:effectLst/>
                        <a:latin typeface="Arial CE" panose="020B0604020202020204" pitchFamily="34" charset="0"/>
                      </a:endParaRPr>
                    </a:p>
                  </a:txBody>
                  <a:tcPr marL="3175" marR="3175" marT="3175" marB="0" anchor="b"/>
                </a:tc>
                <a:tc>
                  <a:txBody>
                    <a:bodyPr/>
                    <a:lstStyle/>
                    <a:p>
                      <a:pPr algn="ctr" fontAlgn="b"/>
                      <a:r>
                        <a:rPr lang="hu-HU" sz="1600" u="none" strike="noStrike">
                          <a:effectLst/>
                        </a:rPr>
                        <a:t>–</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177</a:t>
                      </a:r>
                      <a:endParaRPr lang="hu-HU" sz="1600" b="0" i="0" u="none" strike="noStrike">
                        <a:effectLst/>
                        <a:latin typeface="Arial" panose="020B0604020202020204" pitchFamily="34" charset="0"/>
                      </a:endParaRPr>
                    </a:p>
                  </a:txBody>
                  <a:tcPr marL="3175" marR="3175" marT="3175" marB="0" anchor="b"/>
                </a:tc>
              </a:tr>
              <a:tr h="291052">
                <a:tc>
                  <a:txBody>
                    <a:bodyPr/>
                    <a:lstStyle/>
                    <a:p>
                      <a:pPr algn="ctr" fontAlgn="b"/>
                      <a:r>
                        <a:rPr lang="hu-HU" sz="1600" u="none" strike="noStrike">
                          <a:effectLst/>
                        </a:rPr>
                        <a:t>2005</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1 609</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dirty="0">
                          <a:effectLst/>
                        </a:rPr>
                        <a:t>97</a:t>
                      </a:r>
                      <a:endParaRPr lang="hu-HU" sz="1600" b="0" i="0" u="none" strike="noStrike" dirty="0">
                        <a:effectLst/>
                        <a:latin typeface="Arial CE" panose="020B0604020202020204" pitchFamily="34" charset="0"/>
                      </a:endParaRPr>
                    </a:p>
                  </a:txBody>
                  <a:tcPr marL="3175" marR="3175" marT="3175" marB="0" anchor="b"/>
                </a:tc>
                <a:tc>
                  <a:txBody>
                    <a:bodyPr/>
                    <a:lstStyle/>
                    <a:p>
                      <a:pPr algn="ctr" fontAlgn="b"/>
                      <a:r>
                        <a:rPr lang="hu-HU" sz="1600" u="none" strike="noStrike">
                          <a:effectLst/>
                        </a:rPr>
                        <a:t>–</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95</a:t>
                      </a:r>
                      <a:endParaRPr lang="hu-HU" sz="1600" b="0" i="0" u="none" strike="noStrike">
                        <a:effectLst/>
                        <a:latin typeface="Arial" panose="020B0604020202020204" pitchFamily="34" charset="0"/>
                      </a:endParaRPr>
                    </a:p>
                  </a:txBody>
                  <a:tcPr marL="3175" marR="3175" marT="3175" marB="0" anchor="b"/>
                </a:tc>
              </a:tr>
              <a:tr h="291052">
                <a:tc>
                  <a:txBody>
                    <a:bodyPr/>
                    <a:lstStyle/>
                    <a:p>
                      <a:pPr algn="ctr" fontAlgn="b"/>
                      <a:r>
                        <a:rPr lang="hu-HU" sz="1600" u="none" strike="noStrike">
                          <a:effectLst/>
                        </a:rPr>
                        <a:t>2006</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2 117</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99</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dirty="0">
                          <a:effectLst/>
                        </a:rPr>
                        <a:t>–</a:t>
                      </a:r>
                      <a:endParaRPr lang="hu-HU" sz="1600" b="0" i="0" u="none" strike="noStrike" dirty="0">
                        <a:effectLst/>
                        <a:latin typeface="Arial CE" panose="020B0604020202020204" pitchFamily="34" charset="0"/>
                      </a:endParaRPr>
                    </a:p>
                  </a:txBody>
                  <a:tcPr marL="3175" marR="3175" marT="3175" marB="0" anchor="b"/>
                </a:tc>
                <a:tc>
                  <a:txBody>
                    <a:bodyPr/>
                    <a:lstStyle/>
                    <a:p>
                      <a:pPr algn="ctr" fontAlgn="b"/>
                      <a:r>
                        <a:rPr lang="hu-HU" sz="1600" u="none" strike="noStrike">
                          <a:effectLst/>
                        </a:rPr>
                        <a:t>99</a:t>
                      </a:r>
                      <a:endParaRPr lang="hu-HU" sz="1600" b="0" i="0" u="none" strike="noStrike">
                        <a:effectLst/>
                        <a:latin typeface="Arial CE" panose="020B0604020202020204" pitchFamily="34" charset="0"/>
                      </a:endParaRPr>
                    </a:p>
                  </a:txBody>
                  <a:tcPr marL="3175" marR="3175" marT="3175" marB="0" anchor="b"/>
                </a:tc>
              </a:tr>
              <a:tr h="291052">
                <a:tc>
                  <a:txBody>
                    <a:bodyPr/>
                    <a:lstStyle/>
                    <a:p>
                      <a:pPr algn="ctr" fontAlgn="b"/>
                      <a:r>
                        <a:rPr lang="hu-HU" sz="1600" u="none" strike="noStrike">
                          <a:effectLst/>
                        </a:rPr>
                        <a:t>2007</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3 419</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169</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dirty="0">
                          <a:effectLst/>
                        </a:rPr>
                        <a:t>–</a:t>
                      </a:r>
                      <a:endParaRPr lang="hu-HU" sz="1600" b="0" i="0" u="none" strike="noStrike" dirty="0">
                        <a:effectLst/>
                        <a:latin typeface="Arial CE" panose="020B0604020202020204" pitchFamily="34" charset="0"/>
                      </a:endParaRPr>
                    </a:p>
                  </a:txBody>
                  <a:tcPr marL="3175" marR="3175" marT="3175" marB="0" anchor="b"/>
                </a:tc>
                <a:tc>
                  <a:txBody>
                    <a:bodyPr/>
                    <a:lstStyle/>
                    <a:p>
                      <a:pPr algn="ctr" fontAlgn="b"/>
                      <a:r>
                        <a:rPr lang="hu-HU" sz="1600" u="none" strike="noStrike">
                          <a:effectLst/>
                        </a:rPr>
                        <a:t>83</a:t>
                      </a:r>
                      <a:endParaRPr lang="hu-HU" sz="1600" b="0" i="0" u="none" strike="noStrike">
                        <a:effectLst/>
                        <a:latin typeface="Arial CE" panose="020B0604020202020204" pitchFamily="34" charset="0"/>
                      </a:endParaRPr>
                    </a:p>
                  </a:txBody>
                  <a:tcPr marL="3175" marR="3175" marT="3175" marB="0" anchor="b"/>
                </a:tc>
              </a:tr>
              <a:tr h="291052">
                <a:tc>
                  <a:txBody>
                    <a:bodyPr/>
                    <a:lstStyle/>
                    <a:p>
                      <a:pPr algn="ctr" fontAlgn="b"/>
                      <a:r>
                        <a:rPr lang="hu-HU" sz="1600" u="none" strike="noStrike">
                          <a:effectLst/>
                        </a:rPr>
                        <a:t>2008</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3 118</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160</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dirty="0">
                          <a:effectLst/>
                        </a:rPr>
                        <a:t>88</a:t>
                      </a:r>
                      <a:endParaRPr lang="hu-HU" sz="1600" b="0" i="0" u="none" strike="noStrike" dirty="0">
                        <a:effectLst/>
                        <a:latin typeface="Arial CE" panose="020B0604020202020204" pitchFamily="34" charset="0"/>
                      </a:endParaRPr>
                    </a:p>
                  </a:txBody>
                  <a:tcPr marL="3175" marR="3175" marT="3175" marB="0" anchor="b"/>
                </a:tc>
                <a:tc>
                  <a:txBody>
                    <a:bodyPr/>
                    <a:lstStyle/>
                    <a:p>
                      <a:pPr algn="ctr" fontAlgn="b"/>
                      <a:r>
                        <a:rPr lang="hu-HU" sz="1600" u="none" strike="noStrike">
                          <a:effectLst/>
                        </a:rPr>
                        <a:t>42</a:t>
                      </a:r>
                      <a:endParaRPr lang="hu-HU" sz="1600" b="0" i="0" u="none" strike="noStrike">
                        <a:effectLst/>
                        <a:latin typeface="Arial CE" panose="020B0604020202020204" pitchFamily="34" charset="0"/>
                      </a:endParaRPr>
                    </a:p>
                  </a:txBody>
                  <a:tcPr marL="3175" marR="3175" marT="3175" marB="0" anchor="b"/>
                </a:tc>
              </a:tr>
              <a:tr h="291052">
                <a:tc>
                  <a:txBody>
                    <a:bodyPr/>
                    <a:lstStyle/>
                    <a:p>
                      <a:pPr algn="ctr" fontAlgn="b"/>
                      <a:r>
                        <a:rPr lang="hu-HU" sz="1600" u="none" strike="noStrike">
                          <a:effectLst/>
                        </a:rPr>
                        <a:t>2009</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4 672</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177</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dirty="0">
                          <a:effectLst/>
                        </a:rPr>
                        <a:t>64</a:t>
                      </a:r>
                      <a:endParaRPr lang="hu-HU" sz="1600" b="0" i="0" u="none" strike="noStrike" dirty="0">
                        <a:effectLst/>
                        <a:latin typeface="Arial CE" panose="020B0604020202020204" pitchFamily="34" charset="0"/>
                      </a:endParaRPr>
                    </a:p>
                  </a:txBody>
                  <a:tcPr marL="3175" marR="3175" marT="3175" marB="0" anchor="b"/>
                </a:tc>
                <a:tc>
                  <a:txBody>
                    <a:bodyPr/>
                    <a:lstStyle/>
                    <a:p>
                      <a:pPr algn="ctr" fontAlgn="b"/>
                      <a:r>
                        <a:rPr lang="hu-HU" sz="1600" u="none" strike="noStrike" dirty="0">
                          <a:effectLst/>
                        </a:rPr>
                        <a:t>156</a:t>
                      </a:r>
                      <a:endParaRPr lang="hu-HU" sz="1600" b="0" i="0" u="none" strike="noStrike" dirty="0">
                        <a:effectLst/>
                        <a:latin typeface="Arial CE" panose="020B0604020202020204" pitchFamily="34" charset="0"/>
                      </a:endParaRPr>
                    </a:p>
                  </a:txBody>
                  <a:tcPr marL="3175" marR="3175" marT="3175" marB="0" anchor="b"/>
                </a:tc>
              </a:tr>
              <a:tr h="291052">
                <a:tc>
                  <a:txBody>
                    <a:bodyPr/>
                    <a:lstStyle/>
                    <a:p>
                      <a:pPr algn="ctr" fontAlgn="b"/>
                      <a:r>
                        <a:rPr lang="hu-HU" sz="1600" u="none" strike="noStrike">
                          <a:effectLst/>
                        </a:rPr>
                        <a:t>2010</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2 104</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83</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dirty="0">
                          <a:effectLst/>
                        </a:rPr>
                        <a:t>132</a:t>
                      </a:r>
                      <a:endParaRPr lang="hu-HU" sz="1600" b="0" i="0" u="none" strike="noStrike" dirty="0">
                        <a:effectLst/>
                        <a:latin typeface="Arial CE" panose="020B0604020202020204" pitchFamily="34" charset="0"/>
                      </a:endParaRPr>
                    </a:p>
                  </a:txBody>
                  <a:tcPr marL="3175" marR="3175" marT="3175" marB="0" anchor="b"/>
                </a:tc>
                <a:tc>
                  <a:txBody>
                    <a:bodyPr/>
                    <a:lstStyle/>
                    <a:p>
                      <a:pPr algn="ctr" fontAlgn="b"/>
                      <a:r>
                        <a:rPr lang="hu-HU" sz="1600" u="none" strike="noStrike" dirty="0">
                          <a:effectLst/>
                        </a:rPr>
                        <a:t>58</a:t>
                      </a:r>
                      <a:endParaRPr lang="hu-HU" sz="1600" b="0" i="0" u="none" strike="noStrike" dirty="0">
                        <a:effectLst/>
                        <a:latin typeface="Arial CE" panose="020B0604020202020204" pitchFamily="34" charset="0"/>
                      </a:endParaRPr>
                    </a:p>
                  </a:txBody>
                  <a:tcPr marL="3175" marR="3175" marT="3175" marB="0" anchor="b"/>
                </a:tc>
              </a:tr>
              <a:tr h="291052">
                <a:tc>
                  <a:txBody>
                    <a:bodyPr/>
                    <a:lstStyle/>
                    <a:p>
                      <a:pPr algn="ctr" fontAlgn="b"/>
                      <a:r>
                        <a:rPr lang="hu-HU" sz="1600" u="none" strike="noStrike">
                          <a:effectLst/>
                        </a:rPr>
                        <a:t>2011</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1 693</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52</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139</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dirty="0">
                          <a:effectLst/>
                        </a:rPr>
                        <a:t>14</a:t>
                      </a:r>
                      <a:endParaRPr lang="hu-HU" sz="1600" b="0" i="0" u="none" strike="noStrike" dirty="0">
                        <a:effectLst/>
                        <a:latin typeface="Arial CE" panose="020B0604020202020204" pitchFamily="34" charset="0"/>
                      </a:endParaRPr>
                    </a:p>
                  </a:txBody>
                  <a:tcPr marL="3175" marR="3175" marT="3175" marB="0" anchor="b"/>
                </a:tc>
              </a:tr>
              <a:tr h="291052">
                <a:tc>
                  <a:txBody>
                    <a:bodyPr/>
                    <a:lstStyle/>
                    <a:p>
                      <a:pPr algn="ctr" fontAlgn="b"/>
                      <a:r>
                        <a:rPr lang="hu-HU" sz="1600" u="none" strike="noStrike">
                          <a:effectLst/>
                        </a:rPr>
                        <a:t>2012</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2 157</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87</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328</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dirty="0">
                          <a:effectLst/>
                        </a:rPr>
                        <a:t>47</a:t>
                      </a:r>
                      <a:endParaRPr lang="hu-HU" sz="1600" b="0" i="0" u="none" strike="noStrike" dirty="0">
                        <a:effectLst/>
                        <a:latin typeface="Arial CE" panose="020B0604020202020204" pitchFamily="34" charset="0"/>
                      </a:endParaRPr>
                    </a:p>
                  </a:txBody>
                  <a:tcPr marL="3175" marR="3175" marT="3175" marB="0" anchor="b"/>
                </a:tc>
              </a:tr>
              <a:tr h="291052">
                <a:tc>
                  <a:txBody>
                    <a:bodyPr/>
                    <a:lstStyle/>
                    <a:p>
                      <a:pPr algn="ctr" fontAlgn="b"/>
                      <a:r>
                        <a:rPr lang="hu-HU" sz="1600" u="none" strike="noStrike">
                          <a:effectLst/>
                        </a:rPr>
                        <a:t>2013</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18 900</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198</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217</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dirty="0">
                          <a:effectLst/>
                        </a:rPr>
                        <a:t>4</a:t>
                      </a:r>
                      <a:endParaRPr lang="hu-HU" sz="1600" b="0" i="0" u="none" strike="noStrike" dirty="0">
                        <a:effectLst/>
                        <a:latin typeface="Arial CE" panose="020B0604020202020204" pitchFamily="34" charset="0"/>
                      </a:endParaRPr>
                    </a:p>
                  </a:txBody>
                  <a:tcPr marL="3175" marR="3175" marT="3175" marB="0" anchor="b"/>
                </a:tc>
              </a:tr>
              <a:tr h="291052">
                <a:tc>
                  <a:txBody>
                    <a:bodyPr/>
                    <a:lstStyle/>
                    <a:p>
                      <a:pPr algn="ctr" fontAlgn="b"/>
                      <a:r>
                        <a:rPr lang="hu-HU" sz="1600" u="none" strike="noStrike">
                          <a:effectLst/>
                        </a:rPr>
                        <a:t>2014</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42 777</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240</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236</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dirty="0">
                          <a:effectLst/>
                        </a:rPr>
                        <a:t>7</a:t>
                      </a:r>
                      <a:endParaRPr lang="hu-HU" sz="1600" b="0" i="0" u="none" strike="noStrike" dirty="0">
                        <a:effectLst/>
                        <a:latin typeface="Arial" panose="020B0604020202020204" pitchFamily="34" charset="0"/>
                      </a:endParaRPr>
                    </a:p>
                  </a:txBody>
                  <a:tcPr marL="3175" marR="3175" marT="3175" marB="0" anchor="b"/>
                </a:tc>
              </a:tr>
              <a:tr h="291052">
                <a:tc>
                  <a:txBody>
                    <a:bodyPr/>
                    <a:lstStyle/>
                    <a:p>
                      <a:pPr algn="ctr" fontAlgn="b"/>
                      <a:r>
                        <a:rPr lang="hu-HU" sz="1600" u="none" strike="noStrike">
                          <a:effectLst/>
                        </a:rPr>
                        <a:t>2015</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dirty="0">
                          <a:effectLst/>
                        </a:rPr>
                        <a:t>177 135</a:t>
                      </a:r>
                      <a:endParaRPr lang="hu-HU" sz="1600" b="0" i="0" u="none" strike="noStrike" dirty="0">
                        <a:effectLst/>
                        <a:latin typeface="Arial CE" panose="020B0604020202020204" pitchFamily="34" charset="0"/>
                      </a:endParaRPr>
                    </a:p>
                  </a:txBody>
                  <a:tcPr marL="3175" marR="3175" marT="3175" marB="0" anchor="b"/>
                </a:tc>
                <a:tc>
                  <a:txBody>
                    <a:bodyPr/>
                    <a:lstStyle/>
                    <a:p>
                      <a:pPr algn="ctr" fontAlgn="b"/>
                      <a:r>
                        <a:rPr lang="hu-HU" sz="1600" u="none" strike="noStrike">
                          <a:effectLst/>
                        </a:rPr>
                        <a:t>146</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a:effectLst/>
                        </a:rPr>
                        <a:t>356</a:t>
                      </a:r>
                      <a:endParaRPr lang="hu-HU" sz="1600" b="0" i="0" u="none" strike="noStrike">
                        <a:effectLst/>
                        <a:latin typeface="Arial CE" panose="020B0604020202020204" pitchFamily="34" charset="0"/>
                      </a:endParaRPr>
                    </a:p>
                  </a:txBody>
                  <a:tcPr marL="3175" marR="3175" marT="3175" marB="0" anchor="b"/>
                </a:tc>
                <a:tc>
                  <a:txBody>
                    <a:bodyPr/>
                    <a:lstStyle/>
                    <a:p>
                      <a:pPr algn="ctr" fontAlgn="b"/>
                      <a:r>
                        <a:rPr lang="hu-HU" sz="1600" u="none" strike="noStrike" dirty="0">
                          <a:effectLst/>
                        </a:rPr>
                        <a:t>6</a:t>
                      </a:r>
                      <a:endParaRPr lang="hu-HU" sz="1600" b="0" i="0" u="none" strike="noStrike" dirty="0">
                        <a:effectLst/>
                        <a:latin typeface="Arial" panose="020B0604020202020204" pitchFamily="34" charset="0"/>
                      </a:endParaRPr>
                    </a:p>
                  </a:txBody>
                  <a:tcPr marL="3175" marR="3175" marT="3175" marB="0" anchor="b"/>
                </a:tc>
              </a:tr>
              <a:tr h="528460">
                <a:tc>
                  <a:txBody>
                    <a:bodyPr/>
                    <a:lstStyle/>
                    <a:p>
                      <a:pPr algn="ctr" fontAlgn="ctr"/>
                      <a:r>
                        <a:rPr lang="hu-HU" sz="1600" u="none" strike="noStrike" dirty="0">
                          <a:effectLst/>
                        </a:rPr>
                        <a:t>2000–2015 </a:t>
                      </a:r>
                      <a:r>
                        <a:rPr lang="hu-HU" sz="1600" u="none" strike="noStrike" dirty="0" smtClean="0">
                          <a:effectLst/>
                        </a:rPr>
                        <a:t>Total</a:t>
                      </a:r>
                      <a:endParaRPr lang="hu-HU" sz="1600" b="1" i="0" u="none" strike="noStrike" dirty="0">
                        <a:effectLst/>
                        <a:latin typeface="Arial CE" panose="020B0604020202020204" pitchFamily="34" charset="0"/>
                      </a:endParaRPr>
                    </a:p>
                  </a:txBody>
                  <a:tcPr marL="3175" marR="3175" marT="3175" marB="0" anchor="ctr"/>
                </a:tc>
                <a:tc>
                  <a:txBody>
                    <a:bodyPr/>
                    <a:lstStyle/>
                    <a:p>
                      <a:pPr algn="ctr" fontAlgn="b"/>
                      <a:r>
                        <a:rPr lang="hu-HU" sz="1600" u="none" strike="noStrike" dirty="0">
                          <a:effectLst/>
                        </a:rPr>
                        <a:t>287 469</a:t>
                      </a:r>
                      <a:endParaRPr lang="hu-HU" sz="1600" b="1" i="0" u="none" strike="noStrike" dirty="0">
                        <a:effectLst/>
                        <a:latin typeface="Arial CE" panose="020B0604020202020204" pitchFamily="34" charset="0"/>
                      </a:endParaRPr>
                    </a:p>
                  </a:txBody>
                  <a:tcPr marL="3175" marR="3175" marT="3175" marB="0" anchor="b"/>
                </a:tc>
                <a:tc>
                  <a:txBody>
                    <a:bodyPr/>
                    <a:lstStyle/>
                    <a:p>
                      <a:pPr algn="ctr" fontAlgn="b"/>
                      <a:r>
                        <a:rPr lang="hu-HU" sz="1600" u="none" strike="noStrike" dirty="0">
                          <a:effectLst/>
                        </a:rPr>
                        <a:t>2 310</a:t>
                      </a:r>
                      <a:endParaRPr lang="hu-HU" sz="1600" b="1" i="0" u="none" strike="noStrike" dirty="0">
                        <a:effectLst/>
                        <a:latin typeface="Arial CE" panose="020B0604020202020204" pitchFamily="34" charset="0"/>
                      </a:endParaRPr>
                    </a:p>
                  </a:txBody>
                  <a:tcPr marL="3175" marR="3175" marT="3175" marB="0" anchor="b"/>
                </a:tc>
                <a:tc>
                  <a:txBody>
                    <a:bodyPr/>
                    <a:lstStyle/>
                    <a:p>
                      <a:pPr algn="ctr" fontAlgn="b"/>
                      <a:r>
                        <a:rPr lang="hu-HU" sz="1600" u="none" strike="noStrike" dirty="0">
                          <a:effectLst/>
                        </a:rPr>
                        <a:t>1 560</a:t>
                      </a:r>
                      <a:endParaRPr lang="hu-HU" sz="1600" b="1" i="0" u="none" strike="noStrike" dirty="0">
                        <a:effectLst/>
                        <a:latin typeface="Arial CE" panose="020B0604020202020204" pitchFamily="34" charset="0"/>
                      </a:endParaRPr>
                    </a:p>
                  </a:txBody>
                  <a:tcPr marL="3175" marR="3175" marT="3175" marB="0" anchor="b"/>
                </a:tc>
                <a:tc>
                  <a:txBody>
                    <a:bodyPr/>
                    <a:lstStyle/>
                    <a:p>
                      <a:pPr algn="ctr" fontAlgn="b"/>
                      <a:r>
                        <a:rPr lang="hu-HU" sz="1600" u="none" strike="noStrike" dirty="0">
                          <a:effectLst/>
                        </a:rPr>
                        <a:t>3 834</a:t>
                      </a:r>
                      <a:endParaRPr lang="hu-HU" sz="1600" b="1" i="0" u="none" strike="noStrike" dirty="0">
                        <a:effectLst/>
                        <a:latin typeface="Arial CE" panose="020B0604020202020204" pitchFamily="34" charset="0"/>
                      </a:endParaRPr>
                    </a:p>
                  </a:txBody>
                  <a:tcPr marL="3175" marR="3175" marT="3175" marB="0" anchor="b"/>
                </a:tc>
              </a:tr>
            </a:tbl>
          </a:graphicData>
        </a:graphic>
      </p:graphicFrame>
      <p:sp>
        <p:nvSpPr>
          <p:cNvPr id="6" name="TextBox 5"/>
          <p:cNvSpPr txBox="1"/>
          <p:nvPr/>
        </p:nvSpPr>
        <p:spPr>
          <a:xfrm>
            <a:off x="3347864" y="6611779"/>
            <a:ext cx="6393097" cy="246221"/>
          </a:xfrm>
          <a:prstGeom prst="rect">
            <a:avLst/>
          </a:prstGeom>
          <a:noFill/>
        </p:spPr>
        <p:txBody>
          <a:bodyPr wrap="none" rtlCol="0">
            <a:spAutoFit/>
          </a:bodyPr>
          <a:lstStyle/>
          <a:p>
            <a:r>
              <a:rPr lang="hu-HU" sz="1000" dirty="0" err="1" smtClean="0">
                <a:solidFill>
                  <a:schemeClr val="bg2"/>
                </a:solidFill>
                <a:latin typeface="+mn-lt"/>
                <a:hlinkClick r:id="rId3"/>
              </a:rPr>
              <a:t>Source</a:t>
            </a:r>
            <a:r>
              <a:rPr lang="hu-HU" sz="1000" dirty="0" smtClean="0">
                <a:solidFill>
                  <a:schemeClr val="bg2"/>
                </a:solidFill>
                <a:latin typeface="+mn-lt"/>
                <a:hlinkClick r:id="rId3"/>
              </a:rPr>
              <a:t>: </a:t>
            </a:r>
            <a:r>
              <a:rPr lang="hu-HU" sz="1000" dirty="0" err="1" smtClean="0">
                <a:solidFill>
                  <a:schemeClr val="bg2"/>
                </a:solidFill>
                <a:latin typeface="+mn-lt"/>
                <a:hlinkClick r:id="rId3"/>
              </a:rPr>
              <a:t>Hungarian</a:t>
            </a:r>
            <a:r>
              <a:rPr lang="hu-HU" sz="1000" dirty="0" smtClean="0">
                <a:solidFill>
                  <a:schemeClr val="bg2"/>
                </a:solidFill>
                <a:latin typeface="+mn-lt"/>
                <a:hlinkClick r:id="rId3"/>
              </a:rPr>
              <a:t> </a:t>
            </a:r>
            <a:r>
              <a:rPr lang="hu-HU" sz="1000" dirty="0" err="1" smtClean="0">
                <a:solidFill>
                  <a:schemeClr val="bg2"/>
                </a:solidFill>
                <a:latin typeface="+mn-lt"/>
                <a:hlinkClick r:id="rId3"/>
              </a:rPr>
              <a:t>Statistical</a:t>
            </a:r>
            <a:r>
              <a:rPr lang="hu-HU" sz="1000" dirty="0" smtClean="0">
                <a:solidFill>
                  <a:schemeClr val="bg2"/>
                </a:solidFill>
                <a:latin typeface="+mn-lt"/>
                <a:hlinkClick r:id="rId3"/>
              </a:rPr>
              <a:t> </a:t>
            </a:r>
            <a:r>
              <a:rPr lang="hu-HU" sz="1000" dirty="0" err="1" smtClean="0">
                <a:solidFill>
                  <a:schemeClr val="bg2"/>
                </a:solidFill>
                <a:latin typeface="+mn-lt"/>
                <a:hlinkClick r:id="rId3"/>
              </a:rPr>
              <a:t>office</a:t>
            </a:r>
            <a:r>
              <a:rPr lang="hu-HU" sz="1000" dirty="0" smtClean="0">
                <a:solidFill>
                  <a:schemeClr val="bg2"/>
                </a:solidFill>
                <a:latin typeface="+mn-lt"/>
                <a:hlinkClick r:id="rId3"/>
              </a:rPr>
              <a:t> http</a:t>
            </a:r>
            <a:r>
              <a:rPr lang="hu-HU" sz="1000" dirty="0">
                <a:solidFill>
                  <a:schemeClr val="bg2"/>
                </a:solidFill>
                <a:latin typeface="+mn-lt"/>
                <a:hlinkClick r:id="rId3"/>
              </a:rPr>
              <a:t>://</a:t>
            </a:r>
            <a:r>
              <a:rPr lang="hu-HU" sz="1000" dirty="0" smtClean="0">
                <a:solidFill>
                  <a:schemeClr val="bg2"/>
                </a:solidFill>
                <a:latin typeface="+mn-lt"/>
                <a:hlinkClick r:id="rId3"/>
              </a:rPr>
              <a:t>www.ksh.hu/docs/hun/xstadat/xstadat_eves/i_wnvn003.html</a:t>
            </a:r>
            <a:r>
              <a:rPr lang="hu-HU" sz="1000" dirty="0" smtClean="0">
                <a:solidFill>
                  <a:schemeClr val="bg2"/>
                </a:solidFill>
                <a:latin typeface="+mn-lt"/>
              </a:rPr>
              <a:t> (20160929 </a:t>
            </a:r>
            <a:endParaRPr lang="hu-HU" sz="1000" dirty="0">
              <a:solidFill>
                <a:schemeClr val="bg2"/>
              </a:solidFill>
              <a:latin typeface="+mn-lt"/>
            </a:endParaRPr>
          </a:p>
        </p:txBody>
      </p:sp>
    </p:spTree>
    <p:extLst>
      <p:ext uri="{BB962C8B-B14F-4D97-AF65-F5344CB8AC3E}">
        <p14:creationId xmlns:p14="http://schemas.microsoft.com/office/powerpoint/2010/main" val="1377464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Arrivals, countries of origin, Hungary, 2016</a:t>
            </a:r>
            <a:endParaRPr lang="en-GB" noProof="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6930689"/>
              </p:ext>
            </p:extLst>
          </p:nvPr>
        </p:nvGraphicFramePr>
        <p:xfrm>
          <a:off x="1043608" y="857250"/>
          <a:ext cx="6480720" cy="5452076"/>
        </p:xfrm>
        <a:graphic>
          <a:graphicData uri="http://schemas.openxmlformats.org/drawingml/2006/table">
            <a:tbl>
              <a:tblPr firstRow="1" bandRow="1">
                <a:tableStyleId>{5C22544A-7EE6-4342-B048-85BDC9FD1C3A}</a:tableStyleId>
              </a:tblPr>
              <a:tblGrid>
                <a:gridCol w="3240360"/>
                <a:gridCol w="3240360"/>
              </a:tblGrid>
              <a:tr h="389434">
                <a:tc>
                  <a:txBody>
                    <a:bodyPr/>
                    <a:lstStyle/>
                    <a:p>
                      <a:pPr algn="ctr" fontAlgn="ctr"/>
                      <a:r>
                        <a:rPr lang="hu-HU" sz="2000" b="1" i="0" u="none" strike="noStrike" dirty="0" err="1">
                          <a:solidFill>
                            <a:srgbClr val="C00000"/>
                          </a:solidFill>
                          <a:effectLst/>
                          <a:latin typeface="+mn-lt"/>
                        </a:rPr>
                        <a:t>Citizenship</a:t>
                      </a:r>
                      <a:endParaRPr lang="hu-HU" sz="2000" b="1" i="0" u="none" strike="noStrike" dirty="0">
                        <a:solidFill>
                          <a:srgbClr val="C00000"/>
                        </a:solidFill>
                        <a:effectLst/>
                        <a:latin typeface="+mn-lt"/>
                      </a:endParaRPr>
                    </a:p>
                  </a:txBody>
                  <a:tcPr marL="3175" marR="3175" marT="3175" marB="0" anchor="ctr"/>
                </a:tc>
                <a:tc>
                  <a:txBody>
                    <a:bodyPr/>
                    <a:lstStyle/>
                    <a:p>
                      <a:pPr algn="ctr" fontAlgn="ctr"/>
                      <a:r>
                        <a:rPr lang="hu-HU" sz="2000" b="1" i="0" u="none" strike="noStrike" dirty="0">
                          <a:solidFill>
                            <a:srgbClr val="C00000"/>
                          </a:solidFill>
                          <a:effectLst/>
                          <a:latin typeface="+mn-lt"/>
                        </a:rPr>
                        <a:t>2016</a:t>
                      </a:r>
                    </a:p>
                  </a:txBody>
                  <a:tcPr marL="3175" marR="3175" marT="3175" marB="0" anchor="ctr"/>
                </a:tc>
              </a:tr>
              <a:tr h="389434">
                <a:tc>
                  <a:txBody>
                    <a:bodyPr/>
                    <a:lstStyle/>
                    <a:p>
                      <a:pPr algn="ctr" fontAlgn="b"/>
                      <a:r>
                        <a:rPr lang="hu-HU" sz="2000" b="1" i="0" u="none" strike="noStrike">
                          <a:effectLst/>
                          <a:latin typeface="+mn-lt"/>
                        </a:rPr>
                        <a:t>Afghan</a:t>
                      </a:r>
                    </a:p>
                  </a:txBody>
                  <a:tcPr marL="3175" marR="3175" marT="3175" marB="0" anchor="b"/>
                </a:tc>
                <a:tc>
                  <a:txBody>
                    <a:bodyPr/>
                    <a:lstStyle/>
                    <a:p>
                      <a:pPr algn="ctr" fontAlgn="b"/>
                      <a:r>
                        <a:rPr lang="hu-HU" sz="2000" b="0" i="0" u="none" strike="noStrike">
                          <a:effectLst/>
                          <a:latin typeface="+mn-lt"/>
                        </a:rPr>
                        <a:t>11 052</a:t>
                      </a:r>
                    </a:p>
                  </a:txBody>
                  <a:tcPr marL="3175" marR="3175" marT="3175" marB="0" anchor="b"/>
                </a:tc>
              </a:tr>
              <a:tr h="389434">
                <a:tc>
                  <a:txBody>
                    <a:bodyPr/>
                    <a:lstStyle/>
                    <a:p>
                      <a:pPr algn="ctr" fontAlgn="b"/>
                      <a:r>
                        <a:rPr lang="hu-HU" sz="2000" b="1" i="0" u="none" strike="noStrike">
                          <a:effectLst/>
                          <a:latin typeface="+mn-lt"/>
                        </a:rPr>
                        <a:t>Syrian</a:t>
                      </a:r>
                    </a:p>
                  </a:txBody>
                  <a:tcPr marL="3175" marR="3175" marT="3175" marB="0" anchor="b"/>
                </a:tc>
                <a:tc>
                  <a:txBody>
                    <a:bodyPr/>
                    <a:lstStyle/>
                    <a:p>
                      <a:pPr algn="ctr" fontAlgn="b"/>
                      <a:r>
                        <a:rPr lang="hu-HU" sz="2000" b="0" i="0" u="none" strike="noStrike">
                          <a:effectLst/>
                          <a:latin typeface="+mn-lt"/>
                        </a:rPr>
                        <a:t>4 979</a:t>
                      </a:r>
                    </a:p>
                  </a:txBody>
                  <a:tcPr marL="3175" marR="3175" marT="3175" marB="0" anchor="b"/>
                </a:tc>
              </a:tr>
              <a:tr h="389434">
                <a:tc>
                  <a:txBody>
                    <a:bodyPr/>
                    <a:lstStyle/>
                    <a:p>
                      <a:pPr algn="ctr" fontAlgn="b"/>
                      <a:r>
                        <a:rPr lang="hu-HU" sz="2000" b="1" i="0" u="none" strike="noStrike">
                          <a:effectLst/>
                          <a:latin typeface="+mn-lt"/>
                        </a:rPr>
                        <a:t>Pakistani</a:t>
                      </a:r>
                    </a:p>
                  </a:txBody>
                  <a:tcPr marL="3175" marR="3175" marT="3175" marB="0" anchor="b"/>
                </a:tc>
                <a:tc>
                  <a:txBody>
                    <a:bodyPr/>
                    <a:lstStyle/>
                    <a:p>
                      <a:pPr algn="ctr" fontAlgn="b"/>
                      <a:r>
                        <a:rPr lang="hu-HU" sz="2000" b="0" i="0" u="none" strike="noStrike">
                          <a:effectLst/>
                          <a:latin typeface="+mn-lt"/>
                        </a:rPr>
                        <a:t>3 873</a:t>
                      </a:r>
                    </a:p>
                  </a:txBody>
                  <a:tcPr marL="3175" marR="3175" marT="3175" marB="0" anchor="b"/>
                </a:tc>
              </a:tr>
              <a:tr h="389434">
                <a:tc>
                  <a:txBody>
                    <a:bodyPr/>
                    <a:lstStyle/>
                    <a:p>
                      <a:pPr algn="ctr" fontAlgn="b"/>
                      <a:r>
                        <a:rPr lang="hu-HU" sz="2000" b="1" i="0" u="none" strike="noStrike">
                          <a:effectLst/>
                          <a:latin typeface="+mn-lt"/>
                        </a:rPr>
                        <a:t>Iraqi</a:t>
                      </a:r>
                    </a:p>
                  </a:txBody>
                  <a:tcPr marL="3175" marR="3175" marT="3175" marB="0" anchor="b"/>
                </a:tc>
                <a:tc>
                  <a:txBody>
                    <a:bodyPr/>
                    <a:lstStyle/>
                    <a:p>
                      <a:pPr algn="ctr" fontAlgn="b"/>
                      <a:r>
                        <a:rPr lang="hu-HU" sz="2000" b="0" i="0" u="none" strike="noStrike">
                          <a:effectLst/>
                          <a:latin typeface="+mn-lt"/>
                        </a:rPr>
                        <a:t>3 452</a:t>
                      </a:r>
                    </a:p>
                  </a:txBody>
                  <a:tcPr marL="3175" marR="3175" marT="3175" marB="0" anchor="b"/>
                </a:tc>
              </a:tr>
              <a:tr h="389434">
                <a:tc>
                  <a:txBody>
                    <a:bodyPr/>
                    <a:lstStyle/>
                    <a:p>
                      <a:pPr algn="ctr" fontAlgn="b"/>
                      <a:r>
                        <a:rPr lang="hu-HU" sz="2000" b="1" i="0" u="none" strike="noStrike">
                          <a:effectLst/>
                          <a:latin typeface="+mn-lt"/>
                        </a:rPr>
                        <a:t>Iranian</a:t>
                      </a:r>
                    </a:p>
                  </a:txBody>
                  <a:tcPr marL="3175" marR="3175" marT="3175" marB="0" anchor="b"/>
                </a:tc>
                <a:tc>
                  <a:txBody>
                    <a:bodyPr/>
                    <a:lstStyle/>
                    <a:p>
                      <a:pPr algn="ctr" fontAlgn="b"/>
                      <a:r>
                        <a:rPr lang="hu-HU" sz="2000" b="0" i="0" u="none" strike="noStrike">
                          <a:effectLst/>
                          <a:latin typeface="+mn-lt"/>
                        </a:rPr>
                        <a:t>1 286</a:t>
                      </a:r>
                    </a:p>
                  </a:txBody>
                  <a:tcPr marL="3175" marR="3175" marT="3175" marB="0" anchor="b"/>
                </a:tc>
              </a:tr>
              <a:tr h="389434">
                <a:tc>
                  <a:txBody>
                    <a:bodyPr/>
                    <a:lstStyle/>
                    <a:p>
                      <a:pPr algn="ctr" fontAlgn="b"/>
                      <a:r>
                        <a:rPr lang="hu-HU" sz="2000" b="1" i="0" u="none" strike="noStrike">
                          <a:effectLst/>
                          <a:latin typeface="+mn-lt"/>
                        </a:rPr>
                        <a:t>Moroccan</a:t>
                      </a:r>
                    </a:p>
                  </a:txBody>
                  <a:tcPr marL="3175" marR="3175" marT="3175" marB="0" anchor="b"/>
                </a:tc>
                <a:tc>
                  <a:txBody>
                    <a:bodyPr/>
                    <a:lstStyle/>
                    <a:p>
                      <a:pPr algn="ctr" fontAlgn="b"/>
                      <a:r>
                        <a:rPr lang="hu-HU" sz="2000" b="0" i="0" u="none" strike="noStrike">
                          <a:effectLst/>
                          <a:latin typeface="+mn-lt"/>
                        </a:rPr>
                        <a:t>1 033</a:t>
                      </a:r>
                    </a:p>
                  </a:txBody>
                  <a:tcPr marL="3175" marR="3175" marT="3175" marB="0" anchor="b"/>
                </a:tc>
              </a:tr>
              <a:tr h="389434">
                <a:tc>
                  <a:txBody>
                    <a:bodyPr/>
                    <a:lstStyle/>
                    <a:p>
                      <a:pPr algn="ctr" fontAlgn="b"/>
                      <a:r>
                        <a:rPr lang="hu-HU" sz="2000" b="1" i="0" u="none" strike="noStrike">
                          <a:effectLst/>
                          <a:latin typeface="+mn-lt"/>
                        </a:rPr>
                        <a:t>Algerian</a:t>
                      </a:r>
                    </a:p>
                  </a:txBody>
                  <a:tcPr marL="3175" marR="3175" marT="3175" marB="0" anchor="b"/>
                </a:tc>
                <a:tc>
                  <a:txBody>
                    <a:bodyPr/>
                    <a:lstStyle/>
                    <a:p>
                      <a:pPr algn="ctr" fontAlgn="b"/>
                      <a:r>
                        <a:rPr lang="hu-HU" sz="2000" b="0" i="0" u="none" strike="noStrike">
                          <a:effectLst/>
                          <a:latin typeface="+mn-lt"/>
                        </a:rPr>
                        <a:t>710</a:t>
                      </a:r>
                    </a:p>
                  </a:txBody>
                  <a:tcPr marL="3175" marR="3175" marT="3175" marB="0" anchor="b"/>
                </a:tc>
              </a:tr>
              <a:tr h="389434">
                <a:tc>
                  <a:txBody>
                    <a:bodyPr/>
                    <a:lstStyle/>
                    <a:p>
                      <a:pPr algn="ctr" fontAlgn="b"/>
                      <a:r>
                        <a:rPr lang="hu-HU" sz="2000" b="1" i="0" u="none" strike="noStrike">
                          <a:effectLst/>
                          <a:latin typeface="+mn-lt"/>
                        </a:rPr>
                        <a:t>Turkish</a:t>
                      </a:r>
                    </a:p>
                  </a:txBody>
                  <a:tcPr marL="3175" marR="3175" marT="3175" marB="0" anchor="b"/>
                </a:tc>
                <a:tc>
                  <a:txBody>
                    <a:bodyPr/>
                    <a:lstStyle/>
                    <a:p>
                      <a:pPr algn="ctr" fontAlgn="b"/>
                      <a:r>
                        <a:rPr lang="hu-HU" sz="2000" b="0" i="0" u="none" strike="noStrike">
                          <a:effectLst/>
                          <a:latin typeface="+mn-lt"/>
                        </a:rPr>
                        <a:t>425</a:t>
                      </a:r>
                    </a:p>
                  </a:txBody>
                  <a:tcPr marL="3175" marR="3175" marT="3175" marB="0" anchor="b"/>
                </a:tc>
              </a:tr>
              <a:tr h="389434">
                <a:tc>
                  <a:txBody>
                    <a:bodyPr/>
                    <a:lstStyle/>
                    <a:p>
                      <a:pPr algn="ctr" fontAlgn="b"/>
                      <a:r>
                        <a:rPr lang="hu-HU" sz="2000" b="1" i="0" u="none" strike="noStrike">
                          <a:effectLst/>
                          <a:latin typeface="+mn-lt"/>
                        </a:rPr>
                        <a:t>Somali</a:t>
                      </a:r>
                    </a:p>
                  </a:txBody>
                  <a:tcPr marL="3175" marR="3175" marT="3175" marB="0" anchor="b"/>
                </a:tc>
                <a:tc>
                  <a:txBody>
                    <a:bodyPr/>
                    <a:lstStyle/>
                    <a:p>
                      <a:pPr algn="ctr" fontAlgn="b"/>
                      <a:r>
                        <a:rPr lang="hu-HU" sz="2000" b="0" i="0" u="none" strike="noStrike">
                          <a:effectLst/>
                          <a:latin typeface="+mn-lt"/>
                        </a:rPr>
                        <a:t>331</a:t>
                      </a:r>
                    </a:p>
                  </a:txBody>
                  <a:tcPr marL="3175" marR="3175" marT="3175" marB="0" anchor="b"/>
                </a:tc>
              </a:tr>
              <a:tr h="389434">
                <a:tc>
                  <a:txBody>
                    <a:bodyPr/>
                    <a:lstStyle/>
                    <a:p>
                      <a:pPr algn="ctr" fontAlgn="b"/>
                      <a:r>
                        <a:rPr lang="hu-HU" sz="2000" b="1" i="0" u="none" strike="noStrike">
                          <a:effectLst/>
                          <a:latin typeface="+mn-lt"/>
                        </a:rPr>
                        <a:t>Bangladeshi</a:t>
                      </a:r>
                    </a:p>
                  </a:txBody>
                  <a:tcPr marL="3175" marR="3175" marT="3175" marB="0" anchor="b"/>
                </a:tc>
                <a:tc>
                  <a:txBody>
                    <a:bodyPr/>
                    <a:lstStyle/>
                    <a:p>
                      <a:pPr algn="ctr" fontAlgn="b"/>
                      <a:r>
                        <a:rPr lang="hu-HU" sz="2000" b="0" i="0" u="none" strike="noStrike">
                          <a:effectLst/>
                          <a:latin typeface="+mn-lt"/>
                        </a:rPr>
                        <a:t>279</a:t>
                      </a:r>
                    </a:p>
                  </a:txBody>
                  <a:tcPr marL="3175" marR="3175" marT="3175" marB="0" anchor="b"/>
                </a:tc>
              </a:tr>
              <a:tr h="389434">
                <a:tc>
                  <a:txBody>
                    <a:bodyPr/>
                    <a:lstStyle/>
                    <a:p>
                      <a:pPr algn="ctr" fontAlgn="b"/>
                      <a:r>
                        <a:rPr lang="hu-HU" sz="2000" b="1" i="0" u="none" strike="noStrike">
                          <a:effectLst/>
                          <a:latin typeface="+mn-lt"/>
                        </a:rPr>
                        <a:t>Kosovar</a:t>
                      </a:r>
                    </a:p>
                  </a:txBody>
                  <a:tcPr marL="3175" marR="3175" marT="3175" marB="0" anchor="b"/>
                </a:tc>
                <a:tc>
                  <a:txBody>
                    <a:bodyPr/>
                    <a:lstStyle/>
                    <a:p>
                      <a:pPr algn="ctr" fontAlgn="b"/>
                      <a:r>
                        <a:rPr lang="hu-HU" sz="2000" b="0" i="0" u="none" strike="noStrike">
                          <a:effectLst/>
                          <a:latin typeface="+mn-lt"/>
                        </a:rPr>
                        <a:t>135</a:t>
                      </a:r>
                    </a:p>
                  </a:txBody>
                  <a:tcPr marL="3175" marR="3175" marT="3175" marB="0" anchor="b"/>
                </a:tc>
              </a:tr>
              <a:tr h="389434">
                <a:tc>
                  <a:txBody>
                    <a:bodyPr/>
                    <a:lstStyle/>
                    <a:p>
                      <a:pPr algn="ctr" fontAlgn="b"/>
                      <a:r>
                        <a:rPr lang="hu-HU" sz="2000" b="1" i="0" u="none" strike="noStrike" dirty="0" err="1">
                          <a:effectLst/>
                          <a:latin typeface="+mn-lt"/>
                        </a:rPr>
                        <a:t>other</a:t>
                      </a:r>
                      <a:endParaRPr lang="hu-HU" sz="2000" b="1" i="0" u="none" strike="noStrike" dirty="0">
                        <a:effectLst/>
                        <a:latin typeface="+mn-lt"/>
                      </a:endParaRPr>
                    </a:p>
                  </a:txBody>
                  <a:tcPr marL="3175" marR="3175" marT="3175" marB="0" anchor="b"/>
                </a:tc>
                <a:tc>
                  <a:txBody>
                    <a:bodyPr/>
                    <a:lstStyle/>
                    <a:p>
                      <a:pPr algn="ctr" fontAlgn="b"/>
                      <a:r>
                        <a:rPr lang="hu-HU" sz="2000" b="0" i="0" u="none" strike="noStrike" dirty="0">
                          <a:effectLst/>
                          <a:latin typeface="+mn-lt"/>
                        </a:rPr>
                        <a:t>1 877</a:t>
                      </a:r>
                    </a:p>
                  </a:txBody>
                  <a:tcPr marL="3175" marR="3175" marT="3175" marB="0" anchor="b"/>
                </a:tc>
              </a:tr>
              <a:tr h="389434">
                <a:tc>
                  <a:txBody>
                    <a:bodyPr/>
                    <a:lstStyle/>
                    <a:p>
                      <a:pPr algn="ctr" fontAlgn="b"/>
                      <a:r>
                        <a:rPr lang="hu-HU" sz="2000" b="1" i="0" u="none" strike="noStrike">
                          <a:effectLst/>
                          <a:latin typeface="+mn-lt"/>
                        </a:rPr>
                        <a:t>Total</a:t>
                      </a:r>
                    </a:p>
                  </a:txBody>
                  <a:tcPr marL="3175" marR="3175" marT="3175" marB="0" anchor="b"/>
                </a:tc>
                <a:tc>
                  <a:txBody>
                    <a:bodyPr/>
                    <a:lstStyle/>
                    <a:p>
                      <a:pPr algn="ctr" fontAlgn="b"/>
                      <a:r>
                        <a:rPr lang="hu-HU" sz="2000" b="1" i="0" u="none" strike="noStrike" dirty="0">
                          <a:effectLst/>
                          <a:latin typeface="+mn-lt"/>
                        </a:rPr>
                        <a:t>29 432</a:t>
                      </a:r>
                    </a:p>
                  </a:txBody>
                  <a:tcPr marL="3175" marR="3175" marT="3175" marB="0" anchor="b"/>
                </a:tc>
              </a:tr>
            </a:tbl>
          </a:graphicData>
        </a:graphic>
      </p:graphicFrame>
      <p:sp>
        <p:nvSpPr>
          <p:cNvPr id="3" name="TextBox 2"/>
          <p:cNvSpPr txBox="1"/>
          <p:nvPr/>
        </p:nvSpPr>
        <p:spPr>
          <a:xfrm>
            <a:off x="7679297" y="4697312"/>
            <a:ext cx="1449017" cy="1631216"/>
          </a:xfrm>
          <a:prstGeom prst="rect">
            <a:avLst/>
          </a:prstGeom>
          <a:noFill/>
        </p:spPr>
        <p:txBody>
          <a:bodyPr wrap="square" rtlCol="0">
            <a:spAutoFit/>
          </a:bodyPr>
          <a:lstStyle/>
          <a:p>
            <a:r>
              <a:rPr lang="hu-HU" sz="1000" dirty="0" err="1" smtClean="0">
                <a:latin typeface="+mn-lt"/>
              </a:rPr>
              <a:t>Source</a:t>
            </a:r>
            <a:r>
              <a:rPr lang="hu-HU" sz="1000" dirty="0" smtClean="0">
                <a:latin typeface="+mn-lt"/>
              </a:rPr>
              <a:t>:</a:t>
            </a:r>
          </a:p>
          <a:p>
            <a:r>
              <a:rPr lang="hu-HU" sz="1000" dirty="0" err="1" smtClean="0">
                <a:latin typeface="+mn-lt"/>
              </a:rPr>
              <a:t>Immigration</a:t>
            </a:r>
            <a:r>
              <a:rPr lang="hu-HU" sz="1000" dirty="0" smtClean="0">
                <a:latin typeface="+mn-lt"/>
              </a:rPr>
              <a:t> and </a:t>
            </a:r>
            <a:r>
              <a:rPr lang="hu-HU" sz="1000" dirty="0" err="1" smtClean="0">
                <a:latin typeface="+mn-lt"/>
              </a:rPr>
              <a:t>Asylum</a:t>
            </a:r>
            <a:r>
              <a:rPr lang="hu-HU" sz="1000" dirty="0" smtClean="0">
                <a:latin typeface="+mn-lt"/>
              </a:rPr>
              <a:t> Office:</a:t>
            </a:r>
            <a:br>
              <a:rPr lang="hu-HU" sz="1000" dirty="0" smtClean="0">
                <a:latin typeface="+mn-lt"/>
              </a:rPr>
            </a:br>
            <a:r>
              <a:rPr lang="hu-HU" sz="1000" dirty="0" err="1" smtClean="0">
                <a:latin typeface="+mn-lt"/>
              </a:rPr>
              <a:t>Booklet</a:t>
            </a:r>
            <a:r>
              <a:rPr lang="hu-HU" sz="1000" dirty="0" smtClean="0">
                <a:latin typeface="+mn-lt"/>
              </a:rPr>
              <a:t> </a:t>
            </a:r>
            <a:r>
              <a:rPr lang="hu-HU" sz="1000" dirty="0" err="1" smtClean="0">
                <a:latin typeface="+mn-lt"/>
              </a:rPr>
              <a:t>on</a:t>
            </a:r>
            <a:r>
              <a:rPr lang="hu-HU" sz="1000" dirty="0" smtClean="0">
                <a:latin typeface="+mn-lt"/>
              </a:rPr>
              <a:t> </a:t>
            </a:r>
            <a:r>
              <a:rPr lang="hu-HU" sz="1000" dirty="0" err="1" smtClean="0">
                <a:latin typeface="+mn-lt"/>
              </a:rPr>
              <a:t>Statistics</a:t>
            </a:r>
            <a:endParaRPr lang="hu-HU" sz="1000" dirty="0" smtClean="0">
              <a:latin typeface="+mn-lt"/>
            </a:endParaRPr>
          </a:p>
          <a:p>
            <a:r>
              <a:rPr lang="hu-HU" sz="1000" dirty="0">
                <a:latin typeface="+mn-lt"/>
                <a:hlinkClick r:id="rId3"/>
              </a:rPr>
              <a:t>http://</a:t>
            </a:r>
            <a:r>
              <a:rPr lang="hu-HU" sz="1000" dirty="0" smtClean="0">
                <a:latin typeface="+mn-lt"/>
                <a:hlinkClick r:id="rId3"/>
              </a:rPr>
              <a:t>www.bmbah.hu/index.php?option=com_k2&amp;view=item&amp;layout=item&amp;id=492&amp;Itemid=1259&amp;lang=en</a:t>
            </a:r>
            <a:r>
              <a:rPr lang="hu-HU" sz="1000" dirty="0" smtClean="0">
                <a:latin typeface="+mn-lt"/>
              </a:rPr>
              <a:t> 20170305)</a:t>
            </a:r>
            <a:endParaRPr lang="en-GB" sz="1000" dirty="0">
              <a:latin typeface="+mn-lt"/>
            </a:endParaRPr>
          </a:p>
        </p:txBody>
      </p:sp>
    </p:spTree>
    <p:extLst>
      <p:ext uri="{BB962C8B-B14F-4D97-AF65-F5344CB8AC3E}">
        <p14:creationId xmlns:p14="http://schemas.microsoft.com/office/powerpoint/2010/main" val="2701949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439718"/>
          </a:xfrm>
        </p:spPr>
        <p:txBody>
          <a:bodyPr/>
          <a:lstStyle/>
          <a:p>
            <a:r>
              <a:rPr lang="en-GB" dirty="0" smtClean="0"/>
              <a:t>Hungarian Decisions 2015-2016</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8097477"/>
              </p:ext>
            </p:extLst>
          </p:nvPr>
        </p:nvGraphicFramePr>
        <p:xfrm>
          <a:off x="395536" y="708626"/>
          <a:ext cx="8579295" cy="5670660"/>
        </p:xfrm>
        <a:graphic>
          <a:graphicData uri="http://schemas.openxmlformats.org/drawingml/2006/table">
            <a:tbl>
              <a:tblPr firstRow="1" bandRow="1">
                <a:tableStyleId>{7DF18680-E054-41AD-8BC1-D1AEF772440D}</a:tableStyleId>
              </a:tblPr>
              <a:tblGrid>
                <a:gridCol w="2859765"/>
                <a:gridCol w="2859765"/>
                <a:gridCol w="2859765"/>
              </a:tblGrid>
              <a:tr h="620163">
                <a:tc>
                  <a:txBody>
                    <a:bodyPr/>
                    <a:lstStyle/>
                    <a:p>
                      <a:pPr algn="ctr" fontAlgn="ctr"/>
                      <a:r>
                        <a:rPr lang="hu-HU" sz="2000" b="1" u="none" strike="noStrike" dirty="0">
                          <a:effectLst/>
                          <a:latin typeface="+mn-lt"/>
                        </a:rPr>
                        <a:t> </a:t>
                      </a:r>
                      <a:endParaRPr lang="hu-HU" sz="2000" b="1" i="0" u="none" strike="noStrike" dirty="0">
                        <a:effectLst/>
                        <a:latin typeface="+mn-lt"/>
                      </a:endParaRPr>
                    </a:p>
                  </a:txBody>
                  <a:tcPr marL="3175" marR="3175" marT="3175" marB="0" anchor="ctr"/>
                </a:tc>
                <a:tc>
                  <a:txBody>
                    <a:bodyPr/>
                    <a:lstStyle/>
                    <a:p>
                      <a:pPr algn="ctr" fontAlgn="ctr"/>
                      <a:r>
                        <a:rPr lang="hu-HU" sz="3600" b="1" i="0" u="none" strike="noStrike" dirty="0" smtClean="0">
                          <a:effectLst/>
                          <a:latin typeface="+mn-lt"/>
                        </a:rPr>
                        <a:t>2015</a:t>
                      </a:r>
                      <a:endParaRPr lang="hu-HU" sz="3600" b="1" i="0" u="none" strike="noStrike" dirty="0">
                        <a:effectLst/>
                        <a:latin typeface="+mn-lt"/>
                      </a:endParaRPr>
                    </a:p>
                  </a:txBody>
                  <a:tcPr marL="3175" marR="3175" marT="3175" marB="0" anchor="ctr"/>
                </a:tc>
                <a:tc>
                  <a:txBody>
                    <a:bodyPr/>
                    <a:lstStyle/>
                    <a:p>
                      <a:pPr algn="ctr" fontAlgn="ctr"/>
                      <a:r>
                        <a:rPr lang="hu-HU" sz="4000" b="1" u="none" strike="noStrike" dirty="0">
                          <a:effectLst/>
                          <a:latin typeface="+mn-lt"/>
                        </a:rPr>
                        <a:t>2016</a:t>
                      </a:r>
                      <a:endParaRPr lang="hu-HU" sz="4000" b="1" i="0" u="none" strike="noStrike" dirty="0">
                        <a:effectLst/>
                        <a:latin typeface="+mn-lt"/>
                      </a:endParaRPr>
                    </a:p>
                  </a:txBody>
                  <a:tcPr marL="3175" marR="3175" marT="3175" marB="0" anchor="ctr"/>
                </a:tc>
              </a:tr>
              <a:tr h="620163">
                <a:tc>
                  <a:txBody>
                    <a:bodyPr/>
                    <a:lstStyle/>
                    <a:p>
                      <a:pPr algn="ctr" fontAlgn="b"/>
                      <a:r>
                        <a:rPr lang="hu-HU" sz="2400" b="1" u="none" strike="noStrike" dirty="0" smtClean="0">
                          <a:effectLst/>
                          <a:latin typeface="+mn-lt"/>
                        </a:rPr>
                        <a:t>Total </a:t>
                      </a:r>
                      <a:r>
                        <a:rPr lang="hu-HU" sz="2400" b="1" u="none" strike="noStrike" dirty="0" err="1" smtClean="0">
                          <a:effectLst/>
                          <a:latin typeface="+mn-lt"/>
                        </a:rPr>
                        <a:t>number</a:t>
                      </a:r>
                      <a:r>
                        <a:rPr lang="hu-HU" sz="2400" b="1" u="none" strike="noStrike" dirty="0" smtClean="0">
                          <a:effectLst/>
                          <a:latin typeface="+mn-lt"/>
                        </a:rPr>
                        <a:t> of </a:t>
                      </a:r>
                      <a:r>
                        <a:rPr lang="hu-HU" sz="2400" b="1" u="none" strike="noStrike" dirty="0" err="1" smtClean="0">
                          <a:effectLst/>
                          <a:latin typeface="+mn-lt"/>
                        </a:rPr>
                        <a:t>applicants</a:t>
                      </a:r>
                      <a:endParaRPr lang="hu-HU" sz="2400" b="1" i="0" u="none" strike="noStrike" dirty="0">
                        <a:effectLst/>
                        <a:latin typeface="+mn-lt"/>
                      </a:endParaRPr>
                    </a:p>
                  </a:txBody>
                  <a:tcPr marL="3175" marR="3175" marT="317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hu-HU" sz="2400" b="1" u="none" strike="noStrike" dirty="0" smtClean="0">
                          <a:effectLst/>
                          <a:latin typeface="+mn-lt"/>
                        </a:rPr>
                        <a:t>177 135</a:t>
                      </a:r>
                      <a:endParaRPr lang="hu-HU" sz="2400" b="1" i="0" u="none" strike="noStrike" dirty="0" smtClean="0">
                        <a:effectLst/>
                        <a:latin typeface="+mn-lt"/>
                      </a:endParaRPr>
                    </a:p>
                  </a:txBody>
                  <a:tcPr marL="3175" marR="3175" marT="317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hu-HU" sz="2400" b="1" i="0" u="none" strike="noStrike" dirty="0" smtClean="0">
                          <a:effectLst/>
                          <a:latin typeface="+mn-lt"/>
                        </a:rPr>
                        <a:t>29 432</a:t>
                      </a:r>
                    </a:p>
                  </a:txBody>
                  <a:tcPr marL="3175" marR="3175" marT="3175" marB="0" anchor="ctr"/>
                </a:tc>
              </a:tr>
              <a:tr h="620163">
                <a:tc>
                  <a:txBody>
                    <a:bodyPr/>
                    <a:lstStyle/>
                    <a:p>
                      <a:pPr algn="ctr" fontAlgn="b"/>
                      <a:r>
                        <a:rPr lang="hu-HU" sz="2400" b="1" u="none" strike="noStrike" dirty="0" err="1" smtClean="0">
                          <a:effectLst/>
                          <a:latin typeface="+mn-lt"/>
                        </a:rPr>
                        <a:t>Refugee</a:t>
                      </a:r>
                      <a:r>
                        <a:rPr lang="hu-HU" sz="2400" b="1" u="none" strike="noStrike" dirty="0" smtClean="0">
                          <a:effectLst/>
                          <a:latin typeface="+mn-lt"/>
                        </a:rPr>
                        <a:t> </a:t>
                      </a:r>
                      <a:r>
                        <a:rPr lang="hu-HU" sz="2400" b="1" u="none" strike="noStrike" dirty="0">
                          <a:effectLst/>
                          <a:latin typeface="+mn-lt"/>
                        </a:rPr>
                        <a:t>Status</a:t>
                      </a:r>
                      <a:endParaRPr lang="hu-HU" sz="2400" b="1" i="0" u="none" strike="noStrike" dirty="0">
                        <a:effectLst/>
                        <a:latin typeface="+mn-lt"/>
                      </a:endParaRPr>
                    </a:p>
                  </a:txBody>
                  <a:tcPr marL="3175" marR="3175" marT="3175" marB="0" anchor="ctr"/>
                </a:tc>
                <a:tc>
                  <a:txBody>
                    <a:bodyPr/>
                    <a:lstStyle/>
                    <a:p>
                      <a:pPr algn="ctr" fontAlgn="b"/>
                      <a:r>
                        <a:rPr lang="hu-HU" sz="2400" b="1" i="0" u="none" strike="noStrike" dirty="0">
                          <a:solidFill>
                            <a:srgbClr val="C00000"/>
                          </a:solidFill>
                          <a:effectLst/>
                          <a:latin typeface="+mn-lt"/>
                        </a:rPr>
                        <a:t>146</a:t>
                      </a:r>
                    </a:p>
                  </a:txBody>
                  <a:tcPr marL="3175" marR="3175" marT="3175" marB="0" anchor="ctr"/>
                </a:tc>
                <a:tc>
                  <a:txBody>
                    <a:bodyPr/>
                    <a:lstStyle/>
                    <a:p>
                      <a:pPr algn="ctr" fontAlgn="b"/>
                      <a:r>
                        <a:rPr lang="hu-HU" sz="2400" b="1" u="none" strike="noStrike" dirty="0">
                          <a:solidFill>
                            <a:srgbClr val="C00000"/>
                          </a:solidFill>
                          <a:effectLst/>
                          <a:latin typeface="+mn-lt"/>
                        </a:rPr>
                        <a:t>154</a:t>
                      </a:r>
                      <a:endParaRPr lang="hu-HU" sz="2400" b="1" i="0" u="none" strike="noStrike" dirty="0">
                        <a:solidFill>
                          <a:srgbClr val="C00000"/>
                        </a:solidFill>
                        <a:effectLst/>
                        <a:latin typeface="+mn-lt"/>
                      </a:endParaRPr>
                    </a:p>
                  </a:txBody>
                  <a:tcPr marL="3175" marR="3175" marT="3175" marB="0" anchor="ctr"/>
                </a:tc>
              </a:tr>
              <a:tr h="620163">
                <a:tc>
                  <a:txBody>
                    <a:bodyPr/>
                    <a:lstStyle/>
                    <a:p>
                      <a:pPr algn="ctr" fontAlgn="b"/>
                      <a:r>
                        <a:rPr lang="hu-HU" sz="2400" b="1" u="none" strike="noStrike" dirty="0" err="1" smtClean="0">
                          <a:effectLst/>
                          <a:latin typeface="+mn-lt"/>
                        </a:rPr>
                        <a:t>Subsidiary</a:t>
                      </a:r>
                      <a:r>
                        <a:rPr lang="hu-HU" sz="2400" b="1" u="none" strike="noStrike" dirty="0" smtClean="0">
                          <a:effectLst/>
                          <a:latin typeface="+mn-lt"/>
                        </a:rPr>
                        <a:t> </a:t>
                      </a:r>
                      <a:r>
                        <a:rPr lang="hu-HU" sz="2400" b="1" u="none" strike="noStrike" dirty="0" err="1">
                          <a:effectLst/>
                          <a:latin typeface="+mn-lt"/>
                        </a:rPr>
                        <a:t>Protection</a:t>
                      </a:r>
                      <a:endParaRPr lang="hu-HU" sz="2400" b="1" i="0" u="none" strike="noStrike" dirty="0">
                        <a:effectLst/>
                        <a:latin typeface="+mn-lt"/>
                      </a:endParaRPr>
                    </a:p>
                  </a:txBody>
                  <a:tcPr marL="3175" marR="3175" marT="3175" marB="0" anchor="ctr"/>
                </a:tc>
                <a:tc>
                  <a:txBody>
                    <a:bodyPr/>
                    <a:lstStyle/>
                    <a:p>
                      <a:pPr algn="ctr" fontAlgn="b"/>
                      <a:r>
                        <a:rPr lang="hu-HU" sz="2400" b="1" i="0" u="none" strike="noStrike" dirty="0">
                          <a:solidFill>
                            <a:srgbClr val="C00000"/>
                          </a:solidFill>
                          <a:effectLst/>
                          <a:latin typeface="+mn-lt"/>
                        </a:rPr>
                        <a:t>356</a:t>
                      </a:r>
                    </a:p>
                  </a:txBody>
                  <a:tcPr marL="3175" marR="3175" marT="3175" marB="0" anchor="ctr"/>
                </a:tc>
                <a:tc>
                  <a:txBody>
                    <a:bodyPr/>
                    <a:lstStyle/>
                    <a:p>
                      <a:pPr algn="ctr" fontAlgn="b"/>
                      <a:r>
                        <a:rPr lang="hu-HU" sz="2400" b="1" u="none" strike="noStrike">
                          <a:solidFill>
                            <a:srgbClr val="C00000"/>
                          </a:solidFill>
                          <a:effectLst/>
                          <a:latin typeface="+mn-lt"/>
                        </a:rPr>
                        <a:t>271</a:t>
                      </a:r>
                      <a:endParaRPr lang="hu-HU" sz="2400" b="1" i="0" u="none" strike="noStrike">
                        <a:solidFill>
                          <a:srgbClr val="C00000"/>
                        </a:solidFill>
                        <a:effectLst/>
                        <a:latin typeface="+mn-lt"/>
                      </a:endParaRPr>
                    </a:p>
                  </a:txBody>
                  <a:tcPr marL="3175" marR="3175" marT="3175" marB="0" anchor="ctr"/>
                </a:tc>
              </a:tr>
              <a:tr h="620163">
                <a:tc>
                  <a:txBody>
                    <a:bodyPr/>
                    <a:lstStyle/>
                    <a:p>
                      <a:pPr algn="ctr" fontAlgn="b"/>
                      <a:r>
                        <a:rPr lang="hu-HU" sz="2400" b="1" u="none" strike="noStrike" dirty="0" err="1" smtClean="0">
                          <a:effectLst/>
                          <a:latin typeface="+mn-lt"/>
                        </a:rPr>
                        <a:t>Non-refoulement</a:t>
                      </a:r>
                      <a:r>
                        <a:rPr lang="hu-HU" sz="2400" b="1" u="none" strike="noStrike" dirty="0" smtClean="0">
                          <a:effectLst/>
                          <a:latin typeface="+mn-lt"/>
                        </a:rPr>
                        <a:t> </a:t>
                      </a:r>
                      <a:endParaRPr lang="hu-HU" sz="2400" b="1" i="0" u="none" strike="noStrike" dirty="0">
                        <a:effectLst/>
                        <a:latin typeface="+mn-lt"/>
                      </a:endParaRPr>
                    </a:p>
                  </a:txBody>
                  <a:tcPr marL="3175" marR="3175" marT="3175" marB="0" anchor="ctr"/>
                </a:tc>
                <a:tc>
                  <a:txBody>
                    <a:bodyPr/>
                    <a:lstStyle/>
                    <a:p>
                      <a:pPr algn="ctr" fontAlgn="b"/>
                      <a:r>
                        <a:rPr lang="hu-HU" sz="2400" b="1" i="0" u="none" strike="noStrike" dirty="0">
                          <a:solidFill>
                            <a:srgbClr val="C00000"/>
                          </a:solidFill>
                          <a:effectLst/>
                          <a:latin typeface="+mn-lt"/>
                        </a:rPr>
                        <a:t>6</a:t>
                      </a:r>
                    </a:p>
                  </a:txBody>
                  <a:tcPr marL="3175" marR="3175" marT="3175" marB="0" anchor="ctr"/>
                </a:tc>
                <a:tc>
                  <a:txBody>
                    <a:bodyPr/>
                    <a:lstStyle/>
                    <a:p>
                      <a:pPr algn="ctr" fontAlgn="b"/>
                      <a:r>
                        <a:rPr lang="hu-HU" sz="2400" b="1" u="none" strike="noStrike" dirty="0">
                          <a:solidFill>
                            <a:srgbClr val="C00000"/>
                          </a:solidFill>
                          <a:effectLst/>
                          <a:latin typeface="+mn-lt"/>
                        </a:rPr>
                        <a:t>7</a:t>
                      </a:r>
                      <a:endParaRPr lang="hu-HU" sz="2400" b="1" i="0" u="none" strike="noStrike" dirty="0">
                        <a:solidFill>
                          <a:srgbClr val="C00000"/>
                        </a:solidFill>
                        <a:effectLst/>
                        <a:latin typeface="+mn-lt"/>
                      </a:endParaRPr>
                    </a:p>
                  </a:txBody>
                  <a:tcPr marL="3175" marR="3175" marT="3175" marB="0" anchor="ctr"/>
                </a:tc>
              </a:tr>
              <a:tr h="620163">
                <a:tc>
                  <a:txBody>
                    <a:bodyPr/>
                    <a:lstStyle/>
                    <a:p>
                      <a:pPr algn="ctr" fontAlgn="ctr"/>
                      <a:r>
                        <a:rPr lang="hu-HU" sz="2400" b="1" u="none" strike="noStrike" dirty="0" err="1" smtClean="0">
                          <a:effectLst/>
                          <a:latin typeface="+mn-lt"/>
                        </a:rPr>
                        <a:t>Termination</a:t>
                      </a:r>
                      <a:r>
                        <a:rPr lang="hu-HU" sz="2400" b="1" u="none" strike="noStrike" dirty="0" smtClean="0">
                          <a:effectLst/>
                          <a:latin typeface="+mn-lt"/>
                        </a:rPr>
                        <a:t> of </a:t>
                      </a:r>
                      <a:r>
                        <a:rPr lang="hu-HU" sz="2400" b="1" u="none" strike="noStrike" dirty="0" err="1" smtClean="0">
                          <a:effectLst/>
                          <a:latin typeface="+mn-lt"/>
                        </a:rPr>
                        <a:t>procedure</a:t>
                      </a:r>
                      <a:endParaRPr lang="hu-HU" sz="2400" b="1" i="0" u="none" strike="noStrike" dirty="0">
                        <a:effectLst/>
                        <a:latin typeface="+mn-lt"/>
                      </a:endParaRPr>
                    </a:p>
                  </a:txBody>
                  <a:tcPr marL="3175" marR="3175" marT="3175" marB="0" anchor="ctr"/>
                </a:tc>
                <a:tc>
                  <a:txBody>
                    <a:bodyPr/>
                    <a:lstStyle/>
                    <a:p>
                      <a:pPr algn="ctr" fontAlgn="b"/>
                      <a:r>
                        <a:rPr lang="hu-HU" sz="2400" b="1" i="0" u="none" strike="noStrike" dirty="0">
                          <a:effectLst/>
                          <a:latin typeface="+mn-lt"/>
                        </a:rPr>
                        <a:t>152 260</a:t>
                      </a:r>
                    </a:p>
                  </a:txBody>
                  <a:tcPr marL="3175" marR="3175" marT="3175" marB="0" anchor="ctr"/>
                </a:tc>
                <a:tc>
                  <a:txBody>
                    <a:bodyPr/>
                    <a:lstStyle/>
                    <a:p>
                      <a:pPr algn="ctr" fontAlgn="b"/>
                      <a:r>
                        <a:rPr lang="hu-HU" sz="2400" b="1" u="none" strike="noStrike" dirty="0">
                          <a:effectLst/>
                          <a:latin typeface="+mn-lt"/>
                        </a:rPr>
                        <a:t>49 479</a:t>
                      </a:r>
                      <a:endParaRPr lang="hu-HU" sz="2400" b="1" i="0" u="none" strike="noStrike" dirty="0">
                        <a:effectLst/>
                        <a:latin typeface="+mn-lt"/>
                      </a:endParaRPr>
                    </a:p>
                  </a:txBody>
                  <a:tcPr marL="3175" marR="3175" marT="3175" marB="0" anchor="ctr"/>
                </a:tc>
              </a:tr>
              <a:tr h="620163">
                <a:tc>
                  <a:txBody>
                    <a:bodyPr/>
                    <a:lstStyle/>
                    <a:p>
                      <a:pPr algn="ctr" fontAlgn="b"/>
                      <a:r>
                        <a:rPr lang="hu-HU" sz="2400" b="1" u="none" strike="noStrike">
                          <a:effectLst/>
                          <a:latin typeface="+mn-lt"/>
                        </a:rPr>
                        <a:t>Rejection</a:t>
                      </a:r>
                      <a:endParaRPr lang="hu-HU" sz="2400" b="1" i="0" u="none" strike="noStrike">
                        <a:effectLst/>
                        <a:latin typeface="+mn-lt"/>
                      </a:endParaRPr>
                    </a:p>
                  </a:txBody>
                  <a:tcPr marL="3175" marR="3175" marT="3175" marB="0" anchor="ctr"/>
                </a:tc>
                <a:tc>
                  <a:txBody>
                    <a:bodyPr/>
                    <a:lstStyle/>
                    <a:p>
                      <a:pPr algn="ctr" fontAlgn="b"/>
                      <a:r>
                        <a:rPr lang="hu-HU" sz="2400" b="1" i="0" u="none" strike="noStrike">
                          <a:effectLst/>
                          <a:latin typeface="+mn-lt"/>
                        </a:rPr>
                        <a:t>2 917</a:t>
                      </a:r>
                    </a:p>
                  </a:txBody>
                  <a:tcPr marL="3175" marR="3175" marT="3175" marB="0" anchor="ctr"/>
                </a:tc>
                <a:tc>
                  <a:txBody>
                    <a:bodyPr/>
                    <a:lstStyle/>
                    <a:p>
                      <a:pPr algn="ctr" fontAlgn="b"/>
                      <a:r>
                        <a:rPr lang="hu-HU" sz="2400" b="1" u="none" strike="noStrike" dirty="0">
                          <a:effectLst/>
                          <a:latin typeface="+mn-lt"/>
                        </a:rPr>
                        <a:t>4 675</a:t>
                      </a:r>
                      <a:endParaRPr lang="hu-HU" sz="2400" b="1" i="0" u="none" strike="noStrike" dirty="0">
                        <a:effectLst/>
                        <a:latin typeface="+mn-lt"/>
                      </a:endParaRPr>
                    </a:p>
                  </a:txBody>
                  <a:tcPr marL="3175" marR="3175" marT="3175" marB="0" anchor="ctr"/>
                </a:tc>
              </a:tr>
              <a:tr h="620163">
                <a:tc>
                  <a:txBody>
                    <a:bodyPr/>
                    <a:lstStyle/>
                    <a:p>
                      <a:pPr algn="ctr" fontAlgn="b"/>
                      <a:r>
                        <a:rPr lang="en-US" sz="2400" b="1" u="none" strike="noStrike" dirty="0">
                          <a:effectLst/>
                          <a:latin typeface="+mn-lt"/>
                        </a:rPr>
                        <a:t>Pending Cases</a:t>
                      </a:r>
                      <a:br>
                        <a:rPr lang="en-US" sz="2400" b="1" u="none" strike="noStrike" dirty="0">
                          <a:effectLst/>
                          <a:latin typeface="+mn-lt"/>
                        </a:rPr>
                      </a:br>
                      <a:r>
                        <a:rPr lang="en-US" sz="2400" b="1" u="none" strike="noStrike" dirty="0">
                          <a:effectLst/>
                          <a:latin typeface="+mn-lt"/>
                        </a:rPr>
                        <a:t>(on December 31 of present year)</a:t>
                      </a:r>
                      <a:endParaRPr lang="en-US" sz="2400" b="1" i="0" u="none" strike="noStrike" dirty="0">
                        <a:effectLst/>
                        <a:latin typeface="+mn-lt"/>
                      </a:endParaRPr>
                    </a:p>
                  </a:txBody>
                  <a:tcPr marL="3175" marR="3175" marT="3175" marB="0" anchor="ctr"/>
                </a:tc>
                <a:tc>
                  <a:txBody>
                    <a:bodyPr/>
                    <a:lstStyle/>
                    <a:p>
                      <a:pPr algn="ctr" fontAlgn="b"/>
                      <a:r>
                        <a:rPr lang="hu-HU" sz="2400" b="1" i="0" u="none" strike="noStrike" dirty="0">
                          <a:effectLst/>
                          <a:latin typeface="+mn-lt"/>
                        </a:rPr>
                        <a:t>36 694</a:t>
                      </a:r>
                    </a:p>
                  </a:txBody>
                  <a:tcPr marL="3175" marR="3175" marT="3175" marB="0" anchor="ctr"/>
                </a:tc>
                <a:tc>
                  <a:txBody>
                    <a:bodyPr/>
                    <a:lstStyle/>
                    <a:p>
                      <a:pPr algn="ctr" fontAlgn="b"/>
                      <a:r>
                        <a:rPr lang="hu-HU" sz="2400" b="1" u="none" strike="noStrike" dirty="0">
                          <a:effectLst/>
                          <a:latin typeface="+mn-lt"/>
                        </a:rPr>
                        <a:t>3 413</a:t>
                      </a:r>
                      <a:endParaRPr lang="hu-HU" sz="2400" b="1" i="0" u="none" strike="noStrike" dirty="0">
                        <a:effectLst/>
                        <a:latin typeface="+mn-lt"/>
                      </a:endParaRPr>
                    </a:p>
                  </a:txBody>
                  <a:tcPr marL="3175" marR="3175" marT="3175" marB="0" anchor="ctr"/>
                </a:tc>
              </a:tr>
            </a:tbl>
          </a:graphicData>
        </a:graphic>
      </p:graphicFrame>
      <p:sp>
        <p:nvSpPr>
          <p:cNvPr id="5" name="TextBox 4"/>
          <p:cNvSpPr txBox="1"/>
          <p:nvPr/>
        </p:nvSpPr>
        <p:spPr>
          <a:xfrm>
            <a:off x="2339752" y="6304002"/>
            <a:ext cx="8300730" cy="553998"/>
          </a:xfrm>
          <a:prstGeom prst="rect">
            <a:avLst/>
          </a:prstGeom>
          <a:noFill/>
        </p:spPr>
        <p:txBody>
          <a:bodyPr wrap="square" rtlCol="0">
            <a:spAutoFit/>
          </a:bodyPr>
          <a:lstStyle/>
          <a:p>
            <a:r>
              <a:rPr lang="hu-HU" sz="1000" dirty="0" err="1" smtClean="0">
                <a:latin typeface="+mn-lt"/>
              </a:rPr>
              <a:t>Source</a:t>
            </a:r>
            <a:r>
              <a:rPr lang="hu-HU" sz="1000" dirty="0" smtClean="0">
                <a:latin typeface="+mn-lt"/>
              </a:rPr>
              <a:t>:</a:t>
            </a:r>
          </a:p>
          <a:p>
            <a:r>
              <a:rPr lang="hu-HU" sz="1000" dirty="0" err="1" smtClean="0">
                <a:latin typeface="+mn-lt"/>
              </a:rPr>
              <a:t>Immigration</a:t>
            </a:r>
            <a:r>
              <a:rPr lang="hu-HU" sz="1000" dirty="0" smtClean="0">
                <a:latin typeface="+mn-lt"/>
              </a:rPr>
              <a:t> and </a:t>
            </a:r>
            <a:r>
              <a:rPr lang="hu-HU" sz="1000" dirty="0" err="1" smtClean="0">
                <a:latin typeface="+mn-lt"/>
              </a:rPr>
              <a:t>Asylum</a:t>
            </a:r>
            <a:r>
              <a:rPr lang="hu-HU" sz="1000" dirty="0" smtClean="0">
                <a:latin typeface="+mn-lt"/>
              </a:rPr>
              <a:t> </a:t>
            </a:r>
            <a:r>
              <a:rPr lang="hu-HU" sz="1000" dirty="0">
                <a:latin typeface="+mn-lt"/>
              </a:rPr>
              <a:t>O</a:t>
            </a:r>
            <a:r>
              <a:rPr lang="hu-HU" sz="1000" dirty="0" smtClean="0">
                <a:latin typeface="+mn-lt"/>
              </a:rPr>
              <a:t>ffice:: </a:t>
            </a:r>
            <a:r>
              <a:rPr lang="hu-HU" sz="1000" dirty="0" err="1" smtClean="0">
                <a:latin typeface="+mn-lt"/>
              </a:rPr>
              <a:t>Booklet</a:t>
            </a:r>
            <a:r>
              <a:rPr lang="hu-HU" sz="1000" dirty="0" smtClean="0">
                <a:latin typeface="+mn-lt"/>
              </a:rPr>
              <a:t> </a:t>
            </a:r>
            <a:r>
              <a:rPr lang="hu-HU" sz="1000" dirty="0" err="1" smtClean="0">
                <a:latin typeface="+mn-lt"/>
              </a:rPr>
              <a:t>on</a:t>
            </a:r>
            <a:r>
              <a:rPr lang="hu-HU" sz="1000" dirty="0" smtClean="0">
                <a:latin typeface="+mn-lt"/>
              </a:rPr>
              <a:t> </a:t>
            </a:r>
            <a:r>
              <a:rPr lang="hu-HU" sz="1000" dirty="0" err="1" smtClean="0">
                <a:latin typeface="+mn-lt"/>
              </a:rPr>
              <a:t>Statistics</a:t>
            </a:r>
            <a:endParaRPr lang="hu-HU" sz="1000" dirty="0" smtClean="0">
              <a:latin typeface="+mn-lt"/>
            </a:endParaRPr>
          </a:p>
          <a:p>
            <a:r>
              <a:rPr lang="hu-HU" sz="1000" dirty="0">
                <a:latin typeface="+mn-lt"/>
                <a:hlinkClick r:id="rId3"/>
              </a:rPr>
              <a:t>http://</a:t>
            </a:r>
            <a:r>
              <a:rPr lang="hu-HU" sz="1000" dirty="0" smtClean="0">
                <a:latin typeface="+mn-lt"/>
                <a:hlinkClick r:id="rId3"/>
              </a:rPr>
              <a:t>www.bmbah.hu/index.php?option=com_k2&amp;view=item&amp;layout=item&amp;id=492&amp;Itemid=1259&amp;lang=en</a:t>
            </a:r>
            <a:r>
              <a:rPr lang="hu-HU" sz="1000" dirty="0" smtClean="0">
                <a:latin typeface="+mn-lt"/>
              </a:rPr>
              <a:t> 20170305)</a:t>
            </a:r>
            <a:endParaRPr lang="en-GB" sz="1000" dirty="0">
              <a:latin typeface="+mn-lt"/>
            </a:endParaRPr>
          </a:p>
        </p:txBody>
      </p:sp>
      <p:sp>
        <p:nvSpPr>
          <p:cNvPr id="3" name="TextBox 2"/>
          <p:cNvSpPr txBox="1"/>
          <p:nvPr/>
        </p:nvSpPr>
        <p:spPr>
          <a:xfrm rot="1042935">
            <a:off x="5402781" y="4736155"/>
            <a:ext cx="1728192" cy="1569660"/>
          </a:xfrm>
          <a:prstGeom prst="rect">
            <a:avLst/>
          </a:prstGeom>
          <a:solidFill>
            <a:srgbClr val="0070C0">
              <a:alpha val="24000"/>
            </a:srgbClr>
          </a:solidFill>
        </p:spPr>
        <p:txBody>
          <a:bodyPr wrap="square" rtlCol="0">
            <a:spAutoFit/>
          </a:bodyPr>
          <a:lstStyle/>
          <a:p>
            <a:pPr algn="ctr"/>
            <a:r>
              <a:rPr lang="hu-HU" sz="2400" dirty="0" smtClean="0">
                <a:solidFill>
                  <a:srgbClr val="C00000"/>
                </a:solidFill>
                <a:latin typeface="Calibri" panose="020F0502020204030204" pitchFamily="34" charset="0"/>
                <a:cs typeface="Calibri" panose="020F0502020204030204" pitchFamily="34" charset="0"/>
              </a:rPr>
              <a:t>8 125 </a:t>
            </a:r>
            <a:r>
              <a:rPr lang="hu-HU" sz="2400" dirty="0" err="1" smtClean="0">
                <a:solidFill>
                  <a:srgbClr val="C00000"/>
                </a:solidFill>
                <a:latin typeface="Calibri" panose="020F0502020204030204" pitchFamily="34" charset="0"/>
                <a:cs typeface="Calibri" panose="020F0502020204030204" pitchFamily="34" charset="0"/>
              </a:rPr>
              <a:t>persons</a:t>
            </a:r>
            <a:r>
              <a:rPr lang="hu-HU" sz="2400" dirty="0" smtClean="0">
                <a:solidFill>
                  <a:srgbClr val="C00000"/>
                </a:solidFill>
                <a:latin typeface="Calibri" panose="020F0502020204030204" pitchFamily="34" charset="0"/>
                <a:cs typeface="Calibri" panose="020F0502020204030204" pitchFamily="34" charset="0"/>
              </a:rPr>
              <a:t> </a:t>
            </a:r>
            <a:r>
              <a:rPr lang="hu-HU" sz="2400" dirty="0" err="1" smtClean="0">
                <a:solidFill>
                  <a:srgbClr val="C00000"/>
                </a:solidFill>
                <a:latin typeface="Calibri" panose="020F0502020204030204" pitchFamily="34" charset="0"/>
                <a:cs typeface="Calibri" panose="020F0502020204030204" pitchFamily="34" charset="0"/>
              </a:rPr>
              <a:t>not</a:t>
            </a:r>
            <a:r>
              <a:rPr lang="hu-HU" sz="2400" dirty="0" smtClean="0">
                <a:solidFill>
                  <a:srgbClr val="C00000"/>
                </a:solidFill>
                <a:latin typeface="Calibri" panose="020F0502020204030204" pitchFamily="34" charset="0"/>
                <a:cs typeface="Calibri" panose="020F0502020204030204" pitchFamily="34" charset="0"/>
              </a:rPr>
              <a:t> </a:t>
            </a:r>
            <a:r>
              <a:rPr lang="hu-HU" sz="2400" dirty="0" err="1" smtClean="0">
                <a:solidFill>
                  <a:srgbClr val="C00000"/>
                </a:solidFill>
                <a:latin typeface="Calibri" panose="020F0502020204030204" pitchFamily="34" charset="0"/>
                <a:cs typeface="Calibri" panose="020F0502020204030204" pitchFamily="34" charset="0"/>
              </a:rPr>
              <a:t>accounted</a:t>
            </a:r>
            <a:r>
              <a:rPr lang="hu-HU" sz="2400" dirty="0" smtClean="0">
                <a:solidFill>
                  <a:srgbClr val="C00000"/>
                </a:solidFill>
                <a:latin typeface="Calibri" panose="020F0502020204030204" pitchFamily="34" charset="0"/>
                <a:cs typeface="Calibri" panose="020F0502020204030204" pitchFamily="34" charset="0"/>
              </a:rPr>
              <a:t> </a:t>
            </a:r>
            <a:r>
              <a:rPr lang="hu-HU" sz="2400" dirty="0" err="1" smtClean="0">
                <a:solidFill>
                  <a:srgbClr val="C00000"/>
                </a:solidFill>
                <a:latin typeface="Calibri" panose="020F0502020204030204" pitchFamily="34" charset="0"/>
                <a:cs typeface="Calibri" panose="020F0502020204030204" pitchFamily="34" charset="0"/>
              </a:rPr>
              <a:t>for</a:t>
            </a:r>
            <a:r>
              <a:rPr lang="hu-HU" sz="2400" dirty="0" smtClean="0">
                <a:solidFill>
                  <a:srgbClr val="C00000"/>
                </a:solidFill>
                <a:latin typeface="Calibri" panose="020F0502020204030204" pitchFamily="34" charset="0"/>
                <a:cs typeface="Calibri" panose="020F0502020204030204" pitchFamily="34" charset="0"/>
              </a:rPr>
              <a:t>!</a:t>
            </a:r>
            <a:endParaRPr lang="en-GB" sz="24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6192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2204864"/>
            <a:ext cx="7772400" cy="1470025"/>
          </a:xfrm>
        </p:spPr>
        <p:txBody>
          <a:bodyPr/>
          <a:lstStyle/>
          <a:p>
            <a:r>
              <a:rPr lang="en-GB" sz="4000" noProof="0" dirty="0" smtClean="0"/>
              <a:t>THE THEORETICAL FRAME</a:t>
            </a:r>
            <a:endParaRPr lang="en-GB" sz="4000" noProof="0" dirty="0"/>
          </a:p>
        </p:txBody>
      </p:sp>
    </p:spTree>
    <p:extLst>
      <p:ext uri="{BB962C8B-B14F-4D97-AF65-F5344CB8AC3E}">
        <p14:creationId xmlns:p14="http://schemas.microsoft.com/office/powerpoint/2010/main" val="244704511"/>
      </p:ext>
    </p:extLst>
  </p:cSld>
  <p:clrMapOvr>
    <a:masterClrMapping/>
  </p:clrMapOvr>
  <p:transition>
    <p:pull dir="rd"/>
  </p:transition>
  <p:timing>
    <p:tnLst>
      <p:par>
        <p:cTn id="1" dur="indefinite" restart="never" nodeType="tmRoot"/>
      </p:par>
    </p:tnLst>
  </p:timing>
</p:sld>
</file>

<file path=ppt/theme/theme1.xml><?xml version="1.0" encoding="utf-8"?>
<a:theme xmlns:a="http://schemas.openxmlformats.org/drawingml/2006/main" name="Boldi ppt tema">
  <a:themeElements>
    <a:clrScheme name="Metró">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CC66"/>
        </a:lt1>
        <a:dk2>
          <a:srgbClr val="971601"/>
        </a:dk2>
        <a:lt2>
          <a:srgbClr val="FFFFCC"/>
        </a:lt2>
        <a:accent1>
          <a:srgbClr val="00CC99"/>
        </a:accent1>
        <a:accent2>
          <a:srgbClr val="993366"/>
        </a:accent2>
        <a:accent3>
          <a:srgbClr val="C9ABAA"/>
        </a:accent3>
        <a:accent4>
          <a:srgbClr val="DAAE56"/>
        </a:accent4>
        <a:accent5>
          <a:srgbClr val="AAE2CA"/>
        </a:accent5>
        <a:accent6>
          <a:srgbClr val="8A2D5C"/>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Szürkeárnyalato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ree movement 20150807" id="{C09DA99C-2C81-46C2-8AE5-C1C4AAD17B84}" vid="{31780DA4-798C-4DD0-8D24-5931E2192B03}"/>
    </a:ext>
  </a:extLst>
</a:theme>
</file>

<file path=ppt/theme/theme3.xml><?xml version="1.0" encoding="utf-8"?>
<a:theme xmlns:a="http://schemas.openxmlformats.org/drawingml/2006/main" name="1_Office-téma">
  <a:themeElements>
    <a:clrScheme name="Szürkeárnyalato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ree movement 20150807" id="{C09DA99C-2C81-46C2-8AE5-C1C4AAD17B84}" vid="{31780DA4-798C-4DD0-8D24-5931E2192B03}"/>
    </a:ext>
  </a:extLst>
</a:theme>
</file>

<file path=ppt/theme/theme4.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Boldi ppt tema</Template>
  <TotalTime>5149</TotalTime>
  <Words>4929</Words>
  <Application>Microsoft Office PowerPoint</Application>
  <PresentationFormat>On-screen Show (4:3)</PresentationFormat>
  <Paragraphs>510</Paragraphs>
  <Slides>43</Slides>
  <Notes>43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43</vt:i4>
      </vt:variant>
    </vt:vector>
  </HeadingPairs>
  <TitlesOfParts>
    <vt:vector size="53" baseType="lpstr">
      <vt:lpstr>Microsoft YaHei</vt:lpstr>
      <vt:lpstr>Arial</vt:lpstr>
      <vt:lpstr>Arial CE</vt:lpstr>
      <vt:lpstr>Calibri</vt:lpstr>
      <vt:lpstr>Georgia</vt:lpstr>
      <vt:lpstr>Times New Roman</vt:lpstr>
      <vt:lpstr>Wingdings</vt:lpstr>
      <vt:lpstr>Boldi ppt tema</vt:lpstr>
      <vt:lpstr>Office-téma</vt:lpstr>
      <vt:lpstr>1_Office-téma</vt:lpstr>
      <vt:lpstr> ROLLING BACK THE RULE OF LAW - HUNGARIAN BORDER POLICY AND PRACTICE </vt:lpstr>
      <vt:lpstr>Motto No. 1</vt:lpstr>
      <vt:lpstr>Motto No. 2</vt:lpstr>
      <vt:lpstr>Motto No. 3</vt:lpstr>
      <vt:lpstr>THE ORDERS OF MAGNITUDE (STATISTICS)</vt:lpstr>
      <vt:lpstr>Applications and recognitions in Hungary</vt:lpstr>
      <vt:lpstr>Arrivals, countries of origin, Hungary, 2016</vt:lpstr>
      <vt:lpstr>Hungarian Decisions 2015-2016</vt:lpstr>
      <vt:lpstr>THE THEORETICAL FRAME</vt:lpstr>
      <vt:lpstr>Conceptual frame:  Securitisation,  Majority identitarian populism, and Crimmigration</vt:lpstr>
      <vt:lpstr>Conceptual frame:  Securitisation,  Majority identitarian populism, and Crimmigration</vt:lpstr>
      <vt:lpstr>Conceptual frame:  Securitisation,  Majority identitarian populism, and Crimmigration</vt:lpstr>
      <vt:lpstr>NON-ACCESS PRACTICES AND EXCEPTIONAL MEASURES IN A SECURITISING CONTEXT</vt:lpstr>
      <vt:lpstr>NON-ACCESS PRACTICES AND EXCEPTIONAL MEASURES IN A SECURITISING CONTEXT - OVERVIEW</vt:lpstr>
      <vt:lpstr>NON-ACCESS TO THE TERRITORY</vt:lpstr>
      <vt:lpstr>The fences </vt:lpstr>
      <vt:lpstr>Fences</vt:lpstr>
      <vt:lpstr>The relocation of control beyond Hungary  -  externalisation</vt:lpstr>
      <vt:lpstr>The relocation of control – expanding the border internally  Spreading it first to an 8 km wide zone then to the whole country</vt:lpstr>
      <vt:lpstr>Push backs to beyond the fence (Blocked entry)</vt:lpstr>
      <vt:lpstr>Punishment of irregular crossing of the fence</vt:lpstr>
      <vt:lpstr>The fiction of not having entered Hungary</vt:lpstr>
      <vt:lpstr>The fiction of not having entered Hungary</vt:lpstr>
      <vt:lpstr>NON-ACCESS TO THE PROCEDURE</vt:lpstr>
      <vt:lpstr>Lists of safe third countries and safe countries of origin</vt:lpstr>
      <vt:lpstr>Serbia – not a safe third country</vt:lpstr>
      <vt:lpstr>THE STATE OF EXCEPTION</vt:lpstr>
      <vt:lpstr>Transit zones</vt:lpstr>
      <vt:lpstr>Border procedures in March 2017</vt:lpstr>
      <vt:lpstr>The planned border/crisis procedure </vt:lpstr>
      <vt:lpstr>The relocation of control – expanding the border internally  Spreading it to the whole country  (Bill No T/13976 of 20 February 2017)</vt:lpstr>
      <vt:lpstr>The relocation of control – expanding the border internally  Spreading it to the whole country  (Bill No T/13976 of 20 February 2017)</vt:lpstr>
      <vt:lpstr>The combined effect of the planned modification</vt:lpstr>
      <vt:lpstr> Report of the UN HRC Special Rapporteur on the human rights of migrants, François Crépeau,  2 April 2012</vt:lpstr>
      <vt:lpstr>Contempt of the law </vt:lpstr>
      <vt:lpstr>Brutality – leaving the law behind</vt:lpstr>
      <vt:lpstr>INTERPRETATION</vt:lpstr>
      <vt:lpstr>What does Hungary do instead of protecting the refugees?</vt:lpstr>
      <vt:lpstr>explanation?</vt:lpstr>
      <vt:lpstr>explanation?</vt:lpstr>
      <vt:lpstr>REMEDY?</vt:lpstr>
      <vt:lpstr>REMEDIAL ACTIONS</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International Refugee Law  Parts 4-7</dc:title>
  <dc:creator>User</dc:creator>
  <dc:description>Spell checked</dc:description>
  <cp:lastModifiedBy>Boldizsar Nagy</cp:lastModifiedBy>
  <cp:revision>622</cp:revision>
  <cp:lastPrinted>2017-03-07T11:56:19Z</cp:lastPrinted>
  <dcterms:created xsi:type="dcterms:W3CDTF">2008-10-10T12:55:55Z</dcterms:created>
  <dcterms:modified xsi:type="dcterms:W3CDTF">2017-03-09T09:28:30Z</dcterms:modified>
</cp:coreProperties>
</file>