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78" r:id="rId2"/>
    <p:sldId id="381" r:id="rId3"/>
    <p:sldId id="382" r:id="rId4"/>
    <p:sldId id="383" r:id="rId5"/>
    <p:sldId id="384" r:id="rId6"/>
    <p:sldId id="385" r:id="rId7"/>
    <p:sldId id="386" r:id="rId8"/>
    <p:sldId id="387" r:id="rId9"/>
    <p:sldId id="388" r:id="rId10"/>
    <p:sldId id="389" r:id="rId11"/>
    <p:sldId id="390" r:id="rId12"/>
    <p:sldId id="391" r:id="rId13"/>
    <p:sldId id="392" r:id="rId14"/>
    <p:sldId id="393" r:id="rId15"/>
    <p:sldId id="394" r:id="rId16"/>
    <p:sldId id="395" r:id="rId17"/>
    <p:sldId id="396" r:id="rId18"/>
    <p:sldId id="397" r:id="rId19"/>
    <p:sldId id="398" r:id="rId20"/>
    <p:sldId id="380" r:id="rId21"/>
    <p:sldId id="377" r:id="rId22"/>
  </p:sldIdLst>
  <p:sldSz cx="9144000" cy="6858000" type="screen4x3"/>
  <p:notesSz cx="6864350" cy="9994900"/>
  <p:defaultTextStyle>
    <a:defPPr>
      <a:defRPr lang="hu-HU"/>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p15:clr>
            <a:srgbClr val="A4A3A4"/>
          </p15:clr>
        </p15:guide>
        <p15:guide id="2" pos="216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gy Boldizsár" initials="N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3016"/>
    <a:srgbClr val="24222A"/>
    <a:srgbClr val="701E0E"/>
    <a:srgbClr val="7B2935"/>
    <a:srgbClr val="E0DDF7"/>
    <a:srgbClr val="9C92E6"/>
    <a:srgbClr val="FA7032"/>
    <a:srgbClr val="C7C1F1"/>
    <a:srgbClr val="004568"/>
    <a:srgbClr val="FC98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0" autoAdjust="0"/>
    <p:restoredTop sz="94251" autoAdjust="0"/>
  </p:normalViewPr>
  <p:slideViewPr>
    <p:cSldViewPr>
      <p:cViewPr varScale="1">
        <p:scale>
          <a:sx n="66" d="100"/>
          <a:sy n="66" d="100"/>
        </p:scale>
        <p:origin x="1118" y="43"/>
      </p:cViewPr>
      <p:guideLst>
        <p:guide orient="horz" pos="2160"/>
        <p:guide pos="2880"/>
      </p:guideLst>
    </p:cSldViewPr>
  </p:slideViewPr>
  <p:outlineViewPr>
    <p:cViewPr>
      <p:scale>
        <a:sx n="33" d="100"/>
        <a:sy n="33" d="100"/>
      </p:scale>
      <p:origin x="0" y="-46306"/>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25" d="100"/>
          <a:sy n="125" d="100"/>
        </p:scale>
        <p:origin x="1090" y="-3086"/>
      </p:cViewPr>
      <p:guideLst>
        <p:guide orient="horz" pos="3149"/>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74552" cy="499746"/>
          </a:xfrm>
          <a:prstGeom prst="rect">
            <a:avLst/>
          </a:prstGeom>
        </p:spPr>
        <p:txBody>
          <a:bodyPr vert="horz" lIns="92926" tIns="46463" rIns="92926" bIns="46463" rtlCol="0"/>
          <a:lstStyle>
            <a:lvl1pPr algn="l" fontAlgn="auto">
              <a:spcBef>
                <a:spcPts val="0"/>
              </a:spcBef>
              <a:spcAft>
                <a:spcPts val="0"/>
              </a:spcAft>
              <a:defRPr sz="1200">
                <a:latin typeface="+mn-lt"/>
                <a:cs typeface="+mn-cs"/>
              </a:defRPr>
            </a:lvl1pPr>
          </a:lstStyle>
          <a:p>
            <a:pPr>
              <a:defRPr/>
            </a:pPr>
            <a:endParaRPr lang="en-GB"/>
          </a:p>
        </p:txBody>
      </p:sp>
      <p:sp>
        <p:nvSpPr>
          <p:cNvPr id="3" name="Dátum helye 2"/>
          <p:cNvSpPr>
            <a:spLocks noGrp="1"/>
          </p:cNvSpPr>
          <p:nvPr>
            <p:ph type="dt" idx="1"/>
          </p:nvPr>
        </p:nvSpPr>
        <p:spPr>
          <a:xfrm>
            <a:off x="3888210" y="1"/>
            <a:ext cx="2974552" cy="499746"/>
          </a:xfrm>
          <a:prstGeom prst="rect">
            <a:avLst/>
          </a:prstGeom>
        </p:spPr>
        <p:txBody>
          <a:bodyPr vert="horz" lIns="92926" tIns="46463" rIns="92926" bIns="46463" rtlCol="0"/>
          <a:lstStyle>
            <a:lvl1pPr algn="r" fontAlgn="auto">
              <a:spcBef>
                <a:spcPts val="0"/>
              </a:spcBef>
              <a:spcAft>
                <a:spcPts val="0"/>
              </a:spcAft>
              <a:defRPr sz="1200">
                <a:latin typeface="+mn-lt"/>
                <a:cs typeface="+mn-cs"/>
              </a:defRPr>
            </a:lvl1pPr>
          </a:lstStyle>
          <a:p>
            <a:pPr>
              <a:defRPr/>
            </a:pPr>
            <a:fld id="{727CD8E8-4D49-4ABC-BF66-2A2C25F9043F}" type="datetimeFigureOut">
              <a:rPr lang="hu-HU"/>
              <a:pPr>
                <a:defRPr/>
              </a:pPr>
              <a:t>2015.11.25.</a:t>
            </a:fld>
            <a:endParaRPr lang="en-GB"/>
          </a:p>
        </p:txBody>
      </p:sp>
      <p:sp>
        <p:nvSpPr>
          <p:cNvPr id="4" name="Diakép helye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2926" tIns="46463" rIns="92926" bIns="46463" rtlCol="0" anchor="ctr"/>
          <a:lstStyle/>
          <a:p>
            <a:pPr lvl="0"/>
            <a:endParaRPr lang="en-GB" noProof="0" smtClean="0"/>
          </a:p>
        </p:txBody>
      </p:sp>
      <p:sp>
        <p:nvSpPr>
          <p:cNvPr id="5" name="Jegyzetek helye 4"/>
          <p:cNvSpPr>
            <a:spLocks noGrp="1"/>
          </p:cNvSpPr>
          <p:nvPr>
            <p:ph type="body" sz="quarter" idx="3"/>
          </p:nvPr>
        </p:nvSpPr>
        <p:spPr>
          <a:xfrm>
            <a:off x="686435" y="4748382"/>
            <a:ext cx="5491480" cy="4497704"/>
          </a:xfrm>
          <a:prstGeom prst="rect">
            <a:avLst/>
          </a:prstGeom>
        </p:spPr>
        <p:txBody>
          <a:bodyPr vert="horz" lIns="92926" tIns="46463" rIns="92926" bIns="46463"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en-GB" noProof="0" smtClean="0"/>
          </a:p>
        </p:txBody>
      </p:sp>
      <p:sp>
        <p:nvSpPr>
          <p:cNvPr id="6" name="Élőláb helye 5"/>
          <p:cNvSpPr>
            <a:spLocks noGrp="1"/>
          </p:cNvSpPr>
          <p:nvPr>
            <p:ph type="ftr" sz="quarter" idx="4"/>
          </p:nvPr>
        </p:nvSpPr>
        <p:spPr>
          <a:xfrm>
            <a:off x="0" y="9493549"/>
            <a:ext cx="2974552" cy="499746"/>
          </a:xfrm>
          <a:prstGeom prst="rect">
            <a:avLst/>
          </a:prstGeom>
        </p:spPr>
        <p:txBody>
          <a:bodyPr vert="horz" lIns="92926" tIns="46463" rIns="92926" bIns="46463" rtlCol="0" anchor="b"/>
          <a:lstStyle>
            <a:lvl1pPr algn="l" fontAlgn="auto">
              <a:spcBef>
                <a:spcPts val="0"/>
              </a:spcBef>
              <a:spcAft>
                <a:spcPts val="0"/>
              </a:spcAft>
              <a:defRPr sz="1200">
                <a:latin typeface="+mn-lt"/>
                <a:cs typeface="+mn-cs"/>
              </a:defRPr>
            </a:lvl1pPr>
          </a:lstStyle>
          <a:p>
            <a:pPr>
              <a:defRPr/>
            </a:pPr>
            <a:endParaRPr lang="en-GB"/>
          </a:p>
        </p:txBody>
      </p:sp>
      <p:sp>
        <p:nvSpPr>
          <p:cNvPr id="7" name="Dia számának helye 6"/>
          <p:cNvSpPr>
            <a:spLocks noGrp="1"/>
          </p:cNvSpPr>
          <p:nvPr>
            <p:ph type="sldNum" sz="quarter" idx="5"/>
          </p:nvPr>
        </p:nvSpPr>
        <p:spPr>
          <a:xfrm>
            <a:off x="3888210" y="9493549"/>
            <a:ext cx="2974552" cy="499746"/>
          </a:xfrm>
          <a:prstGeom prst="rect">
            <a:avLst/>
          </a:prstGeom>
        </p:spPr>
        <p:txBody>
          <a:bodyPr vert="horz" lIns="92926" tIns="46463" rIns="92926" bIns="46463" rtlCol="0" anchor="b"/>
          <a:lstStyle>
            <a:lvl1pPr algn="r" fontAlgn="auto">
              <a:spcBef>
                <a:spcPts val="0"/>
              </a:spcBef>
              <a:spcAft>
                <a:spcPts val="0"/>
              </a:spcAft>
              <a:defRPr sz="1200">
                <a:latin typeface="+mn-lt"/>
                <a:cs typeface="+mn-cs"/>
              </a:defRPr>
            </a:lvl1pPr>
          </a:lstStyle>
          <a:p>
            <a:pPr>
              <a:defRPr/>
            </a:pPr>
            <a:fld id="{EC46C1CA-5E93-4E5E-86FE-5B501C9D4CC7}" type="slidenum">
              <a:rPr lang="en-GB"/>
              <a:pPr>
                <a:defRPr/>
              </a:pPr>
              <a:t>‹#›</a:t>
            </a:fld>
            <a:endParaRPr lang="en-GB"/>
          </a:p>
        </p:txBody>
      </p:sp>
    </p:spTree>
    <p:extLst>
      <p:ext uri="{BB962C8B-B14F-4D97-AF65-F5344CB8AC3E}">
        <p14:creationId xmlns:p14="http://schemas.microsoft.com/office/powerpoint/2010/main" val="430147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hirtv.hu/ahirtvhirei/orban-ezek-az-emberek-nem-az-eletukert-futnak-1304412"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hcr.org/564f4f609.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origo.hu/nagyvilag/20151125-jean-claude-juncker-orban-viktor-menekultek-europai-parlament-terrorizmus.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unhcr.org/cgi-bin/texis/vtx/search?page=search&amp;docid=55bb27309&amp;query=serbia%20safe%20third#hit1"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net.jogtar.hu/jr/gen/hjegy_doc.cgi?docid=A1200100.TV#lbj129id9192" TargetMode="External"/><Relationship Id="rId3" Type="http://schemas.openxmlformats.org/officeDocument/2006/relationships/hyperlink" Target="http://net.jogtar.hu/jr/gen/hjegy_doc.cgi?docid=A1200100.TV#lbj124id9192" TargetMode="External"/><Relationship Id="rId7" Type="http://schemas.openxmlformats.org/officeDocument/2006/relationships/hyperlink" Target="http://net.jogtar.hu/jr/gen/hjegy_doc.cgi?docid=A1200100.TV#lbj128id9192"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net.jogtar.hu/jr/gen/hjegy_doc.cgi?docid=A1200100.TV#lbj127id9192" TargetMode="External"/><Relationship Id="rId5" Type="http://schemas.openxmlformats.org/officeDocument/2006/relationships/hyperlink" Target="http://net.jogtar.hu/jr/gen/hjegy_doc.cgi?docid=A1200100.TV#lbj126id9192" TargetMode="External"/><Relationship Id="rId4" Type="http://schemas.openxmlformats.org/officeDocument/2006/relationships/hyperlink" Target="http://net.jogtar.hu/jr/gen/hjegy_doc.cgi?docid=A1200100.TV#lbj125id9192" TargetMode="External"/><Relationship Id="rId9" Type="http://schemas.openxmlformats.org/officeDocument/2006/relationships/hyperlink" Target="http://www.origo.hu/itthon/20150831-embercsempesz-menekult-hegyeshalom.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iakép helye 1"/>
          <p:cNvSpPr>
            <a:spLocks noGrp="1" noRot="1" noChangeAspect="1" noTextEdit="1"/>
          </p:cNvSpPr>
          <p:nvPr>
            <p:ph type="sldImg"/>
          </p:nvPr>
        </p:nvSpPr>
        <p:spPr bwMode="auto">
          <a:noFill/>
          <a:ln>
            <a:solidFill>
              <a:srgbClr val="000000"/>
            </a:solidFill>
            <a:miter lim="800000"/>
            <a:headEnd/>
            <a:tailEnd/>
          </a:ln>
        </p:spPr>
      </p:sp>
      <p:sp>
        <p:nvSpPr>
          <p:cNvPr id="15363"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B7D52F-14EF-4DCB-A4E3-A0EE21911694}" type="slidenum">
              <a:rPr lang="en-GB" smtClean="0"/>
              <a:pPr fontAlgn="base">
                <a:spcBef>
                  <a:spcPct val="0"/>
                </a:spcBef>
                <a:spcAft>
                  <a:spcPct val="0"/>
                </a:spcAft>
                <a:defRPr/>
              </a:pPr>
              <a:t>1</a:t>
            </a:fld>
            <a:endParaRPr lang="en-GB" dirty="0" smtClean="0"/>
          </a:p>
        </p:txBody>
      </p:sp>
    </p:spTree>
    <p:extLst>
      <p:ext uri="{BB962C8B-B14F-4D97-AF65-F5344CB8AC3E}">
        <p14:creationId xmlns:p14="http://schemas.microsoft.com/office/powerpoint/2010/main" val="2594253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15</a:t>
            </a:fld>
            <a:endParaRPr lang="en-GB" dirty="0"/>
          </a:p>
        </p:txBody>
      </p:sp>
    </p:spTree>
    <p:extLst>
      <p:ext uri="{BB962C8B-B14F-4D97-AF65-F5344CB8AC3E}">
        <p14:creationId xmlns:p14="http://schemas.microsoft.com/office/powerpoint/2010/main" val="2089927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a:defRPr/>
            </a:pPr>
            <a:fld id="{A523196E-7917-4AE3-8E2D-43D43241700A}" type="slidenum">
              <a:rPr lang="en-GB" smtClean="0">
                <a:solidFill>
                  <a:prstClr val="black"/>
                </a:solidFill>
              </a:rPr>
              <a:pPr>
                <a:defRPr/>
              </a:pPr>
              <a:t>21</a:t>
            </a:fld>
            <a:endParaRPr lang="en-GB" dirty="0">
              <a:solidFill>
                <a:prstClr val="black"/>
              </a:solidFill>
            </a:endParaRPr>
          </a:p>
        </p:txBody>
      </p:sp>
    </p:spTree>
    <p:extLst>
      <p:ext uri="{BB962C8B-B14F-4D97-AF65-F5344CB8AC3E}">
        <p14:creationId xmlns:p14="http://schemas.microsoft.com/office/powerpoint/2010/main" val="3189242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128713" y="460375"/>
            <a:ext cx="4997450" cy="3748088"/>
          </a:xfrm>
        </p:spPr>
      </p:sp>
      <p:sp>
        <p:nvSpPr>
          <p:cNvPr id="3" name="Jegyzetek helye 2"/>
          <p:cNvSpPr>
            <a:spLocks noGrp="1"/>
          </p:cNvSpPr>
          <p:nvPr>
            <p:ph type="body" idx="1"/>
          </p:nvPr>
        </p:nvSpPr>
        <p:spPr/>
        <p:txBody>
          <a:bodyPr/>
          <a:lstStyle/>
          <a:p>
            <a:r>
              <a:rPr lang="en-US" dirty="0"/>
              <a:t>Total recognition</a:t>
            </a:r>
            <a:endParaRPr lang="hu-HU" dirty="0"/>
          </a:p>
          <a:p>
            <a:r>
              <a:rPr lang="en-US" dirty="0"/>
              <a:t>469</a:t>
            </a:r>
            <a:endParaRPr lang="hu-HU" dirty="0"/>
          </a:p>
          <a:p>
            <a:r>
              <a:rPr lang="en-US" dirty="0"/>
              <a:t>Refugee recognition</a:t>
            </a:r>
            <a:endParaRPr lang="hu-HU" dirty="0"/>
          </a:p>
          <a:p>
            <a:r>
              <a:rPr lang="en-US" dirty="0"/>
              <a:t>152</a:t>
            </a:r>
            <a:endParaRPr lang="hu-HU" dirty="0"/>
          </a:p>
          <a:p>
            <a:r>
              <a:rPr lang="en-US" dirty="0"/>
              <a:t>Complementary protection</a:t>
            </a:r>
            <a:endParaRPr lang="hu-HU" dirty="0"/>
          </a:p>
          <a:p>
            <a:r>
              <a:rPr lang="en-US" dirty="0"/>
              <a:t>  317</a:t>
            </a:r>
            <a:endParaRPr lang="hu-HU" dirty="0"/>
          </a:p>
          <a:p>
            <a:r>
              <a:rPr lang="en-US" dirty="0"/>
              <a:t>Stock data of 16 November 2015.</a:t>
            </a:r>
            <a:endParaRPr lang="hu-HU" dirty="0"/>
          </a:p>
          <a:p>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3</a:t>
            </a:fld>
            <a:endParaRPr lang="en-GB" dirty="0"/>
          </a:p>
        </p:txBody>
      </p:sp>
    </p:spTree>
    <p:extLst>
      <p:ext uri="{BB962C8B-B14F-4D97-AF65-F5344CB8AC3E}">
        <p14:creationId xmlns:p14="http://schemas.microsoft.com/office/powerpoint/2010/main" val="3947229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92500"/>
          </a:bodyPr>
          <a:lstStyle/>
          <a:p>
            <a:r>
              <a:rPr lang="hu-HU" dirty="0" smtClean="0"/>
              <a:t>„</a:t>
            </a:r>
            <a:r>
              <a:rPr lang="hu-HU" dirty="0"/>
              <a:t> A kérelmezők nagy része nyilvánvalóan nem politikai üldözött, hanem megélhetési céllal érkező  bevándorló. Fontosnak tartjuk, hogy az </a:t>
            </a:r>
            <a:r>
              <a:rPr lang="hu-HU" dirty="0" smtClean="0"/>
              <a:t>Országgyűlés </a:t>
            </a:r>
            <a:r>
              <a:rPr lang="hu-HU" dirty="0"/>
              <a:t>megvitassa, miként lehet megakadályozni, hogy a megélhetési bevándorlók magukat politikai menekültként </a:t>
            </a:r>
            <a:r>
              <a:rPr lang="hu-HU" dirty="0" smtClean="0"/>
              <a:t>feltüntetve </a:t>
            </a:r>
            <a:r>
              <a:rPr lang="hu-HU" dirty="0"/>
              <a:t>egyre nagyobb számban érkezzenek Magyarországra</a:t>
            </a:r>
            <a:r>
              <a:rPr lang="hu-HU" dirty="0" smtClean="0"/>
              <a:t>.”</a:t>
            </a:r>
            <a:endParaRPr lang="hu-HU" dirty="0"/>
          </a:p>
          <a:p>
            <a:endParaRPr lang="hu-HU" dirty="0" smtClean="0"/>
          </a:p>
          <a:p>
            <a:r>
              <a:rPr lang="hu-HU" dirty="0" smtClean="0"/>
              <a:t>Kontrát Károly a 2015 júliusi első nagy módosító csomag beterjesztésekor, a parlamentben, 2015. július 6-án:</a:t>
            </a:r>
          </a:p>
          <a:p>
            <a:r>
              <a:rPr lang="hu-HU" dirty="0"/>
              <a:t>Magyarországnak ki kell állnia saját </a:t>
            </a:r>
            <a:r>
              <a:rPr lang="hu-HU" dirty="0" smtClean="0"/>
              <a:t>érdekeiért.  A </a:t>
            </a:r>
            <a:r>
              <a:rPr lang="hu-HU" dirty="0"/>
              <a:t>határzárral </a:t>
            </a:r>
            <a:r>
              <a:rPr lang="hu-HU" dirty="0">
                <a:solidFill>
                  <a:srgbClr val="C00000"/>
                </a:solidFill>
              </a:rPr>
              <a:t>megvédjük Magyarországot, és </a:t>
            </a:r>
            <a:r>
              <a:rPr lang="hu-HU" dirty="0" smtClean="0">
                <a:solidFill>
                  <a:srgbClr val="C00000"/>
                </a:solidFill>
              </a:rPr>
              <a:t>megvédjük az </a:t>
            </a:r>
            <a:r>
              <a:rPr lang="hu-HU" dirty="0">
                <a:solidFill>
                  <a:srgbClr val="C00000"/>
                </a:solidFill>
              </a:rPr>
              <a:t>Európai Unió országait is</a:t>
            </a:r>
            <a:r>
              <a:rPr lang="hu-HU" dirty="0"/>
              <a:t>. Nem lesz </a:t>
            </a:r>
            <a:r>
              <a:rPr lang="hu-HU" dirty="0" smtClean="0"/>
              <a:t>könnyű </a:t>
            </a:r>
            <a:r>
              <a:rPr lang="hu-HU" dirty="0" smtClean="0"/>
              <a:t>a </a:t>
            </a:r>
            <a:r>
              <a:rPr lang="hu-HU" dirty="0"/>
              <a:t>következő néhány év a </a:t>
            </a:r>
            <a:r>
              <a:rPr lang="hu-HU" dirty="0">
                <a:solidFill>
                  <a:srgbClr val="C00000"/>
                </a:solidFill>
              </a:rPr>
              <a:t>népvándorlások</a:t>
            </a:r>
            <a:r>
              <a:rPr lang="hu-HU" dirty="0"/>
              <a:t> miatt</a:t>
            </a:r>
            <a:r>
              <a:rPr lang="hu-HU" dirty="0" smtClean="0"/>
              <a:t>, de </a:t>
            </a:r>
            <a:r>
              <a:rPr lang="hu-HU" dirty="0"/>
              <a:t>látjuk a feladatokat, ezeket végre kell hajtani, </a:t>
            </a:r>
            <a:r>
              <a:rPr lang="hu-HU" dirty="0" smtClean="0"/>
              <a:t>nem pedig </a:t>
            </a:r>
            <a:r>
              <a:rPr lang="hu-HU" dirty="0"/>
              <a:t>félni a jövőtől. Magyarországnak </a:t>
            </a:r>
            <a:r>
              <a:rPr lang="hu-HU" dirty="0" smtClean="0"/>
              <a:t>határozottan ki </a:t>
            </a:r>
            <a:r>
              <a:rPr lang="hu-HU" dirty="0"/>
              <a:t>kell állnia saját érdekeiért, mert a mi </a:t>
            </a:r>
            <a:r>
              <a:rPr lang="hu-HU" dirty="0" smtClean="0">
                <a:solidFill>
                  <a:srgbClr val="C00000"/>
                </a:solidFill>
              </a:rPr>
              <a:t>helyzetünk mindenki </a:t>
            </a:r>
            <a:r>
              <a:rPr lang="hu-HU" dirty="0">
                <a:solidFill>
                  <a:srgbClr val="C00000"/>
                </a:solidFill>
              </a:rPr>
              <a:t>másétól különböző</a:t>
            </a:r>
            <a:r>
              <a:rPr lang="hu-HU" dirty="0"/>
              <a:t>. Mi nem </a:t>
            </a:r>
            <a:r>
              <a:rPr lang="hu-HU" dirty="0" smtClean="0"/>
              <a:t>vagyunk frontország</a:t>
            </a:r>
            <a:r>
              <a:rPr lang="hu-HU" dirty="0"/>
              <a:t>, mégis Magyarország nehezebb </a:t>
            </a:r>
            <a:r>
              <a:rPr lang="hu-HU" dirty="0" smtClean="0"/>
              <a:t>helyzetben van</a:t>
            </a:r>
            <a:r>
              <a:rPr lang="hu-HU" dirty="0"/>
              <a:t>, mint ők, mert </a:t>
            </a:r>
            <a:r>
              <a:rPr lang="hu-HU" dirty="0">
                <a:solidFill>
                  <a:srgbClr val="C00000"/>
                </a:solidFill>
              </a:rPr>
              <a:t>a görögök nem fogják </a:t>
            </a:r>
            <a:r>
              <a:rPr lang="hu-HU" dirty="0" smtClean="0">
                <a:solidFill>
                  <a:srgbClr val="C00000"/>
                </a:solidFill>
              </a:rPr>
              <a:t>meg határaiknál </a:t>
            </a:r>
            <a:r>
              <a:rPr lang="hu-HU" sz="1500" b="1" dirty="0">
                <a:solidFill>
                  <a:srgbClr val="C00000"/>
                </a:solidFill>
              </a:rPr>
              <a:t>a gazdasági bevándorlókat</a:t>
            </a:r>
            <a:r>
              <a:rPr lang="hu-HU" dirty="0"/>
              <a:t>, és </a:t>
            </a:r>
            <a:r>
              <a:rPr lang="hu-HU" sz="1500" b="1" dirty="0">
                <a:solidFill>
                  <a:srgbClr val="C00000"/>
                </a:solidFill>
              </a:rPr>
              <a:t>ezek</a:t>
            </a:r>
            <a:r>
              <a:rPr lang="hu-HU" dirty="0">
                <a:solidFill>
                  <a:srgbClr val="C00000"/>
                </a:solidFill>
              </a:rPr>
              <a:t> </a:t>
            </a:r>
            <a:r>
              <a:rPr lang="hu-HU" dirty="0" smtClean="0">
                <a:solidFill>
                  <a:srgbClr val="C00000"/>
                </a:solidFill>
              </a:rPr>
              <a:t>rázúdulnak Magyarországra</a:t>
            </a:r>
            <a:r>
              <a:rPr lang="hu-HU" dirty="0"/>
              <a:t>. </a:t>
            </a:r>
            <a:r>
              <a:rPr lang="hu-HU" dirty="0">
                <a:solidFill>
                  <a:srgbClr val="C00000"/>
                </a:solidFill>
              </a:rPr>
              <a:t>Hazánk</a:t>
            </a:r>
            <a:r>
              <a:rPr lang="hu-HU" dirty="0"/>
              <a:t> a jelenlegi </a:t>
            </a:r>
            <a:r>
              <a:rPr lang="hu-HU" dirty="0" smtClean="0"/>
              <a:t>helyzetben is </a:t>
            </a:r>
            <a:r>
              <a:rPr lang="hu-HU" dirty="0"/>
              <a:t>teljesíti nemzetközi kötelezettségeit, és </a:t>
            </a:r>
            <a:r>
              <a:rPr lang="hu-HU" dirty="0" smtClean="0">
                <a:solidFill>
                  <a:srgbClr val="C00000"/>
                </a:solidFill>
              </a:rPr>
              <a:t>gondoskodik a </a:t>
            </a:r>
            <a:r>
              <a:rPr lang="hu-HU" dirty="0">
                <a:solidFill>
                  <a:srgbClr val="C00000"/>
                </a:solidFill>
              </a:rPr>
              <a:t>menekültekről</a:t>
            </a:r>
            <a:r>
              <a:rPr lang="hu-HU" dirty="0"/>
              <a:t>. Sok </a:t>
            </a:r>
            <a:r>
              <a:rPr lang="hu-HU" dirty="0">
                <a:solidFill>
                  <a:srgbClr val="C00000"/>
                </a:solidFill>
              </a:rPr>
              <a:t>gazdasági </a:t>
            </a:r>
            <a:r>
              <a:rPr lang="hu-HU" dirty="0" smtClean="0">
                <a:solidFill>
                  <a:srgbClr val="C00000"/>
                </a:solidFill>
              </a:rPr>
              <a:t>migráns </a:t>
            </a:r>
            <a:r>
              <a:rPr lang="hu-HU" dirty="0" smtClean="0"/>
              <a:t>azonban </a:t>
            </a:r>
            <a:r>
              <a:rPr lang="hu-HU" dirty="0">
                <a:solidFill>
                  <a:srgbClr val="C00000"/>
                </a:solidFill>
              </a:rPr>
              <a:t>kihasználja a helyzetet</a:t>
            </a:r>
            <a:r>
              <a:rPr lang="hu-HU" dirty="0"/>
              <a:t>, és </a:t>
            </a:r>
            <a:r>
              <a:rPr lang="hu-HU" dirty="0" smtClean="0"/>
              <a:t>Magyarországon keresztül</a:t>
            </a:r>
            <a:r>
              <a:rPr lang="hu-HU" dirty="0"/>
              <a:t>, törvénytelenül próbál bejutni az </a:t>
            </a:r>
            <a:r>
              <a:rPr lang="hu-HU" dirty="0" smtClean="0"/>
              <a:t>Unióba.”  </a:t>
            </a:r>
            <a:endParaRPr lang="hu-HU" dirty="0"/>
          </a:p>
          <a:p>
            <a:endParaRPr lang="hu-HU" dirty="0" smtClean="0"/>
          </a:p>
          <a:p>
            <a:r>
              <a:rPr lang="hu-HU" dirty="0" smtClean="0"/>
              <a:t>„„</a:t>
            </a:r>
            <a:r>
              <a:rPr lang="hu-HU" dirty="0"/>
              <a:t>Ezek az emberek, akik itt átrontanak, átcsörtetnek Magyarországon, Ausztriában sem állnak meg. </a:t>
            </a:r>
            <a:r>
              <a:rPr lang="hu-HU" dirty="0">
                <a:solidFill>
                  <a:srgbClr val="C00000"/>
                </a:solidFill>
              </a:rPr>
              <a:t>Ezek az emberek nem a biztonságukért jönnek</a:t>
            </a:r>
            <a:r>
              <a:rPr lang="hu-HU" dirty="0"/>
              <a:t>, nem az életükért futnak, akinek nem jó a szerb életszínvonal, nem jó a magyar életszínvonal és az osztrák színvonal sem, az nem a biztonságot tartja szem előtt, hanem az életszínvonalat, ő német életet akar élni” – fogalmazott.” Orbán Viktor interjúja a TV2-ben, idézi: Hír tv 2015 szeptember 15 </a:t>
            </a:r>
            <a:r>
              <a:rPr lang="hu-HU" dirty="0">
                <a:hlinkClick r:id="rId3"/>
              </a:rPr>
              <a:t>http://</a:t>
            </a:r>
            <a:r>
              <a:rPr lang="hu-HU" dirty="0" smtClean="0">
                <a:hlinkClick r:id="rId3"/>
              </a:rPr>
              <a:t>hirtv.hu/ahirtvhirei/orban-ezek-az-emberek-nem-az-eletukert-futnak-1304412</a:t>
            </a:r>
            <a:r>
              <a:rPr lang="hu-HU" dirty="0" smtClean="0"/>
              <a:t> </a:t>
            </a:r>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4</a:t>
            </a:fld>
            <a:endParaRPr lang="en-GB" dirty="0"/>
          </a:p>
        </p:txBody>
      </p:sp>
    </p:spTree>
    <p:extLst>
      <p:ext uri="{BB962C8B-B14F-4D97-AF65-F5344CB8AC3E}">
        <p14:creationId xmlns:p14="http://schemas.microsoft.com/office/powerpoint/2010/main" val="2790270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en-US" dirty="0"/>
              <a:t> </a:t>
            </a:r>
            <a:r>
              <a:rPr lang="hu-HU" dirty="0" smtClean="0"/>
              <a:t>”</a:t>
            </a:r>
            <a:r>
              <a:rPr lang="en-US" dirty="0" smtClean="0"/>
              <a:t>Refugees </a:t>
            </a:r>
            <a:r>
              <a:rPr lang="en-US" dirty="0"/>
              <a:t>are fleeing events very much like those of Paris or Beirut, happening in their home towns, every month, every week, for the past few years. And fear and rejection of refugees – especially Muslim refugees – are precisely the wrong answer to extremist threats. This is above all a battle of values. If you lose your values you lose the battle. A Western world that would reject Muslim refugees would provide extremists the best propaganda tool they could wish for in the recruitment of new supporters, including inside the very countries that might close their borders to refugees</a:t>
            </a:r>
            <a:r>
              <a:rPr lang="en-US" dirty="0" smtClean="0"/>
              <a:t>.</a:t>
            </a:r>
            <a:r>
              <a:rPr lang="hu-HU" dirty="0" smtClean="0"/>
              <a:t>”</a:t>
            </a:r>
          </a:p>
          <a:p>
            <a:r>
              <a:rPr lang="hu-HU" dirty="0">
                <a:hlinkClick r:id="rId3"/>
              </a:rPr>
              <a:t>http://</a:t>
            </a:r>
            <a:r>
              <a:rPr lang="hu-HU" dirty="0" smtClean="0">
                <a:hlinkClick r:id="rId3"/>
              </a:rPr>
              <a:t>www.unhcr.org/564f4f609.html</a:t>
            </a:r>
            <a:r>
              <a:rPr lang="hu-HU" dirty="0" smtClean="0"/>
              <a:t> </a:t>
            </a:r>
            <a:endParaRPr lang="hu-HU" dirty="0" smtClean="0"/>
          </a:p>
          <a:p>
            <a:endParaRPr lang="hu-HU" dirty="0"/>
          </a:p>
          <a:p>
            <a:r>
              <a:rPr lang="hu-HU" dirty="0"/>
              <a:t>Manfred Weber, az Európai Néppárt frakcióvezetője </a:t>
            </a:r>
            <a:r>
              <a:rPr lang="hu-HU" dirty="0" smtClean="0"/>
              <a:t>…elfogadhatatlannak </a:t>
            </a:r>
            <a:r>
              <a:rPr lang="hu-HU" dirty="0"/>
              <a:t>nevezte azokat a kijelentéseket, amelyek szerint az Európába érkező menekültek terroristák lennének, hiszen ők pont a terrorizmus áldozatai. </a:t>
            </a:r>
            <a:endParaRPr lang="hu-HU" dirty="0" smtClean="0"/>
          </a:p>
          <a:p>
            <a:r>
              <a:rPr lang="hu-HU" dirty="0" smtClean="0"/>
              <a:t>Európai Parlament, vita, 2015 november 25.</a:t>
            </a:r>
          </a:p>
          <a:p>
            <a:r>
              <a:rPr lang="hu-HU" dirty="0">
                <a:hlinkClick r:id="rId4"/>
              </a:rPr>
              <a:t>http://www.origo.hu/nagyvilag/20151125-jean-claude-juncker-orban-viktor-menekultek-europai-parlament-terrorizmus.html</a:t>
            </a:r>
            <a:r>
              <a:rPr lang="hu-HU" dirty="0" smtClean="0">
                <a:hlinkClick r:id="rId4"/>
              </a:rPr>
              <a:t>#</a:t>
            </a:r>
            <a:r>
              <a:rPr lang="hu-HU" dirty="0" smtClean="0"/>
              <a:t> </a:t>
            </a:r>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5</a:t>
            </a:fld>
            <a:endParaRPr lang="en-GB" dirty="0"/>
          </a:p>
        </p:txBody>
      </p:sp>
    </p:spTree>
    <p:extLst>
      <p:ext uri="{BB962C8B-B14F-4D97-AF65-F5344CB8AC3E}">
        <p14:creationId xmlns:p14="http://schemas.microsoft.com/office/powerpoint/2010/main" val="2608851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 szírek </a:t>
            </a:r>
            <a:r>
              <a:rPr lang="hu-HU" dirty="0">
                <a:solidFill>
                  <a:srgbClr val="C00000"/>
                </a:solidFill>
              </a:rPr>
              <a:t>94</a:t>
            </a:r>
            <a:r>
              <a:rPr lang="hu-HU" dirty="0"/>
              <a:t> </a:t>
            </a:r>
            <a:r>
              <a:rPr lang="hu-HU" dirty="0">
                <a:solidFill>
                  <a:srgbClr val="C00000"/>
                </a:solidFill>
              </a:rPr>
              <a:t>%-át</a:t>
            </a:r>
            <a:r>
              <a:rPr lang="hu-HU" dirty="0"/>
              <a:t>, az irakiak </a:t>
            </a:r>
            <a:r>
              <a:rPr lang="hu-HU" dirty="0">
                <a:solidFill>
                  <a:srgbClr val="C00000"/>
                </a:solidFill>
              </a:rPr>
              <a:t>86 %-át </a:t>
            </a:r>
            <a:r>
              <a:rPr lang="hu-HU" dirty="0"/>
              <a:t>és az eritreaiak </a:t>
            </a:r>
            <a:r>
              <a:rPr lang="hu-HU" dirty="0">
                <a:solidFill>
                  <a:srgbClr val="C00000"/>
                </a:solidFill>
              </a:rPr>
              <a:t>89%-át </a:t>
            </a:r>
            <a:r>
              <a:rPr lang="hu-HU" dirty="0" smtClean="0">
                <a:solidFill>
                  <a:srgbClr val="C00000"/>
                </a:solidFill>
              </a:rPr>
              <a:t>védelemre jogosultnak találták</a:t>
            </a:r>
            <a:endParaRPr lang="hu-HU" dirty="0">
              <a:solidFill>
                <a:srgbClr val="C00000"/>
              </a:solidFill>
            </a:endParaRPr>
          </a:p>
          <a:p>
            <a:r>
              <a:rPr lang="hu-HU" dirty="0"/>
              <a:t>EU 28 ország elsőfokú döntései 2015 első negyedév Eurostat adat </a:t>
            </a:r>
          </a:p>
          <a:p>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6</a:t>
            </a:fld>
            <a:endParaRPr lang="en-GB" dirty="0"/>
          </a:p>
        </p:txBody>
      </p:sp>
    </p:spTree>
    <p:extLst>
      <p:ext uri="{BB962C8B-B14F-4D97-AF65-F5344CB8AC3E}">
        <p14:creationId xmlns:p14="http://schemas.microsoft.com/office/powerpoint/2010/main" val="2899676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ctr"/>
            <a:r>
              <a:rPr lang="hu-HU" dirty="0" smtClean="0"/>
              <a:t>A létező falak hatásai</a:t>
            </a:r>
          </a:p>
          <a:p>
            <a:r>
              <a:rPr lang="hu-HU" dirty="0" smtClean="0">
                <a:solidFill>
                  <a:srgbClr val="C00000"/>
                </a:solidFill>
              </a:rPr>
              <a:t>Áttevődnek </a:t>
            </a:r>
            <a:r>
              <a:rPr lang="hu-HU" dirty="0">
                <a:solidFill>
                  <a:srgbClr val="C00000"/>
                </a:solidFill>
              </a:rPr>
              <a:t>az útvonalak kockázatosabb területekre </a:t>
            </a:r>
            <a:r>
              <a:rPr lang="hu-HU" dirty="0"/>
              <a:t>– vízbefúlás, sivatagban megfagyás, kiszáradás, állatok, emberek támadása – tulajdonképpen közvetett gyilkosság</a:t>
            </a:r>
          </a:p>
          <a:p>
            <a:r>
              <a:rPr lang="hu-HU" dirty="0" smtClean="0">
                <a:solidFill>
                  <a:srgbClr val="C00000"/>
                </a:solidFill>
              </a:rPr>
              <a:t>Megnő </a:t>
            </a:r>
            <a:r>
              <a:rPr lang="hu-HU" dirty="0">
                <a:solidFill>
                  <a:srgbClr val="C00000"/>
                </a:solidFill>
              </a:rPr>
              <a:t>a korrupció </a:t>
            </a:r>
            <a:r>
              <a:rPr lang="hu-HU" dirty="0"/>
              <a:t>(hamis vízumok, „ajtónyitás”)</a:t>
            </a:r>
          </a:p>
          <a:p>
            <a:r>
              <a:rPr lang="hu-HU" dirty="0"/>
              <a:t>Átrendezi (ideig-óráig) a terheket, de </a:t>
            </a:r>
            <a:r>
              <a:rPr lang="hu-HU" dirty="0">
                <a:solidFill>
                  <a:srgbClr val="C00000"/>
                </a:solidFill>
              </a:rPr>
              <a:t>nem riaszt vissza az elindulástól,</a:t>
            </a:r>
            <a:r>
              <a:rPr lang="hu-HU" dirty="0"/>
              <a:t> főleg ha menekülésről van szó</a:t>
            </a:r>
          </a:p>
          <a:p>
            <a:r>
              <a:rPr lang="hu-HU" dirty="0" smtClean="0">
                <a:solidFill>
                  <a:srgbClr val="C00000"/>
                </a:solidFill>
              </a:rPr>
              <a:t>„</a:t>
            </a:r>
            <a:r>
              <a:rPr lang="hu-HU" dirty="0">
                <a:solidFill>
                  <a:srgbClr val="C00000"/>
                </a:solidFill>
              </a:rPr>
              <a:t>Vigilante” akciókhoz vezet</a:t>
            </a:r>
            <a:r>
              <a:rPr lang="hu-HU" dirty="0"/>
              <a:t>: a jogot az emberek a saját kezükbe veszik, megkérdőjelezve az erőszak állami </a:t>
            </a:r>
            <a:r>
              <a:rPr lang="hu-HU" dirty="0" smtClean="0"/>
              <a:t>monopóliumát</a:t>
            </a:r>
          </a:p>
          <a:p>
            <a:r>
              <a:rPr lang="hu-HU" dirty="0"/>
              <a:t>	</a:t>
            </a:r>
            <a:r>
              <a:rPr lang="hu-HU" dirty="0" smtClean="0"/>
              <a:t>Ld. Ásotthalmi videó, Torockai</a:t>
            </a:r>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8</a:t>
            </a:fld>
            <a:endParaRPr lang="en-GB" dirty="0"/>
          </a:p>
        </p:txBody>
      </p:sp>
    </p:spTree>
    <p:extLst>
      <p:ext uri="{BB962C8B-B14F-4D97-AF65-F5344CB8AC3E}">
        <p14:creationId xmlns:p14="http://schemas.microsoft.com/office/powerpoint/2010/main" val="3561999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lnSpcReduction="10000"/>
          </a:bodyPr>
          <a:lstStyle/>
          <a:p>
            <a:r>
              <a:rPr lang="hu-HU" b="1" dirty="0"/>
              <a:t>Tömeges bevándorlás okozta válsághelyzetben alkalmazható ideiglenes igénybevétel</a:t>
            </a:r>
          </a:p>
          <a:p>
            <a:r>
              <a:rPr lang="hu-HU" dirty="0"/>
              <a:t>80/B. § (1) Tömeges bevándorlás okozta válsághelyzetben </a:t>
            </a:r>
            <a:r>
              <a:rPr lang="hu-HU" dirty="0">
                <a:solidFill>
                  <a:srgbClr val="C00000"/>
                </a:solidFill>
              </a:rPr>
              <a:t>az állam vagy a helyi önkormányzat </a:t>
            </a:r>
            <a:r>
              <a:rPr lang="hu-HU" dirty="0" smtClean="0">
                <a:solidFill>
                  <a:srgbClr val="C00000"/>
                </a:solidFill>
              </a:rPr>
              <a:t>tulajdonosi joggyakorlásában </a:t>
            </a:r>
            <a:r>
              <a:rPr lang="hu-HU" dirty="0">
                <a:solidFill>
                  <a:srgbClr val="C00000"/>
                </a:solidFill>
              </a:rPr>
              <a:t>vagy vagyonkezelésében</a:t>
            </a:r>
            <a:r>
              <a:rPr lang="hu-HU" dirty="0"/>
              <a:t>, továbbá a </a:t>
            </a:r>
            <a:r>
              <a:rPr lang="hu-HU" dirty="0">
                <a:solidFill>
                  <a:srgbClr val="C00000"/>
                </a:solidFill>
              </a:rPr>
              <a:t>többségi állami </a:t>
            </a:r>
            <a:r>
              <a:rPr lang="hu-HU" dirty="0"/>
              <a:t>tulajdonban </a:t>
            </a:r>
            <a:r>
              <a:rPr lang="hu-HU" dirty="0">
                <a:solidFill>
                  <a:srgbClr val="C00000"/>
                </a:solidFill>
              </a:rPr>
              <a:t>vagy </a:t>
            </a:r>
            <a:r>
              <a:rPr lang="hu-HU" dirty="0" smtClean="0">
                <a:solidFill>
                  <a:srgbClr val="C00000"/>
                </a:solidFill>
              </a:rPr>
              <a:t>önkormányzati </a:t>
            </a:r>
            <a:r>
              <a:rPr lang="hu-HU" dirty="0" smtClean="0"/>
              <a:t>tulajdonban </a:t>
            </a:r>
            <a:r>
              <a:rPr lang="hu-HU" dirty="0"/>
              <a:t>álló </a:t>
            </a:r>
            <a:r>
              <a:rPr lang="hu-HU" dirty="0">
                <a:solidFill>
                  <a:srgbClr val="C00000"/>
                </a:solidFill>
              </a:rPr>
              <a:t>gazdasági társaságok</a:t>
            </a:r>
            <a:r>
              <a:rPr lang="hu-HU" dirty="0"/>
              <a:t> tulajdonában álló </a:t>
            </a:r>
            <a:r>
              <a:rPr lang="hu-HU" dirty="0">
                <a:solidFill>
                  <a:srgbClr val="C00000"/>
                </a:solidFill>
              </a:rPr>
              <a:t>ingó és ingatlan </a:t>
            </a:r>
            <a:r>
              <a:rPr lang="hu-HU" dirty="0"/>
              <a:t>vagyontárgyak ideiglenesen, de </a:t>
            </a:r>
            <a:r>
              <a:rPr lang="hu-HU" dirty="0" smtClean="0"/>
              <a:t>legfeljebb </a:t>
            </a:r>
            <a:r>
              <a:rPr lang="hu-HU" dirty="0" smtClean="0">
                <a:solidFill>
                  <a:srgbClr val="C00000"/>
                </a:solidFill>
              </a:rPr>
              <a:t>hat </a:t>
            </a:r>
            <a:r>
              <a:rPr lang="hu-HU" dirty="0">
                <a:solidFill>
                  <a:srgbClr val="C00000"/>
                </a:solidFill>
              </a:rPr>
              <a:t>hónap időtartamra </a:t>
            </a:r>
            <a:r>
              <a:rPr lang="hu-HU" dirty="0"/>
              <a:t>a tömeges bevándorlás okozta válsághelyzet kezelésében részt vevő szerv által – a </a:t>
            </a:r>
            <a:r>
              <a:rPr lang="hu-HU" dirty="0" smtClean="0"/>
              <a:t>feladatai ellátásához </a:t>
            </a:r>
            <a:r>
              <a:rPr lang="hu-HU" dirty="0"/>
              <a:t>szükséges mértékben, kártalanítás ellenében – igénybe vehetők, amennyiben az igénybevevő </a:t>
            </a:r>
            <a:r>
              <a:rPr lang="hu-HU" dirty="0" smtClean="0"/>
              <a:t>szerv a </a:t>
            </a:r>
            <a:r>
              <a:rPr lang="hu-HU" dirty="0"/>
              <a:t>válsághelyzet kezeléséhez szükséges intézkedést saját erőforrásai terhére csak aránytalanul nagy ráfordítással </a:t>
            </a:r>
            <a:r>
              <a:rPr lang="hu-HU" dirty="0" smtClean="0"/>
              <a:t>vagy késedelmesen </a:t>
            </a:r>
            <a:r>
              <a:rPr lang="hu-HU" dirty="0"/>
              <a:t>tudná végrehajtani. Az igénybevételt az adott ingatlant és ingó vagyontárgyat bármilyen </a:t>
            </a:r>
            <a:r>
              <a:rPr lang="hu-HU" dirty="0" smtClean="0"/>
              <a:t>jogcímen használó </a:t>
            </a:r>
            <a:r>
              <a:rPr lang="hu-HU" dirty="0"/>
              <a:t>harmadik személyek tűrni kötelesek.</a:t>
            </a:r>
          </a:p>
          <a:p>
            <a:r>
              <a:rPr lang="hu-HU" dirty="0"/>
              <a:t>(2) Az igénybevétel megkezdése előtt – lehetőség </a:t>
            </a:r>
            <a:r>
              <a:rPr lang="hu-HU" dirty="0" smtClean="0"/>
              <a:t>szerint – az érintett tulajdonosi joggyakorlót, vagyonkezelőt, tulajdonost és – ha az adott ingó vagyontárgy vagy ingatlan </a:t>
            </a:r>
            <a:r>
              <a:rPr lang="hu-HU" dirty="0" smtClean="0">
                <a:solidFill>
                  <a:srgbClr val="C00000"/>
                </a:solidFill>
              </a:rPr>
              <a:t>harmadik személy használatában </a:t>
            </a:r>
            <a:r>
              <a:rPr lang="hu-HU" dirty="0" smtClean="0"/>
              <a:t>van – </a:t>
            </a:r>
            <a:r>
              <a:rPr lang="hu-HU" dirty="0" smtClean="0">
                <a:solidFill>
                  <a:srgbClr val="C00000"/>
                </a:solidFill>
              </a:rPr>
              <a:t>a használót </a:t>
            </a:r>
            <a:r>
              <a:rPr lang="hu-HU" dirty="0" smtClean="0"/>
              <a:t>(a továbbiakban együtt: vagyonkezelő) tájékoztatni kell </a:t>
            </a:r>
            <a:r>
              <a:rPr lang="hu-HU" dirty="0"/>
              <a:t>az igénybevétel jellegéről, várható időtartamáról </a:t>
            </a:r>
            <a:r>
              <a:rPr lang="hu-HU" dirty="0" smtClean="0"/>
              <a:t>és az </a:t>
            </a:r>
            <a:r>
              <a:rPr lang="hu-HU" dirty="0"/>
              <a:t>utólagos kártalanítás biztosításáról</a:t>
            </a:r>
            <a:r>
              <a:rPr lang="hu-HU" dirty="0" smtClean="0"/>
              <a:t>.    </a:t>
            </a:r>
          </a:p>
          <a:p>
            <a:r>
              <a:rPr lang="hu-HU" dirty="0" smtClean="0">
                <a:solidFill>
                  <a:srgbClr val="C00000"/>
                </a:solidFill>
              </a:rPr>
              <a:t>Önkormányzati bérlakás is elvehető ezen az alapon  </a:t>
            </a:r>
            <a:r>
              <a:rPr lang="hu-HU" dirty="0" smtClean="0"/>
              <a:t>Jogorvoslat nincs, a panaszt a miniszter dönti el.</a:t>
            </a:r>
          </a:p>
          <a:p>
            <a:r>
              <a:rPr lang="hu-HU" dirty="0" smtClean="0"/>
              <a:t>80/D fogvatartás helyeinek építésével</a:t>
            </a:r>
            <a:r>
              <a:rPr lang="hu-HU" dirty="0"/>
              <a:t>, telepítésével és üzemeltetésével összefüggő </a:t>
            </a:r>
            <a:r>
              <a:rPr lang="hu-HU" dirty="0" smtClean="0"/>
              <a:t>közigazgatási hatósági </a:t>
            </a:r>
            <a:r>
              <a:rPr lang="hu-HU" dirty="0"/>
              <a:t>eljárásokat – az építésügyi eljárás, és kártalanítási eljárás kivételével – nem kell lefolytatni</a:t>
            </a:r>
            <a:r>
              <a:rPr lang="hu-HU" dirty="0" smtClean="0"/>
              <a:t>.</a:t>
            </a:r>
          </a:p>
          <a:p>
            <a:r>
              <a:rPr lang="hu-HU" dirty="0" smtClean="0"/>
              <a:t>Minden beszerzés mentes a közbeszerzési eljárás alól.  Rendőr, katona is </a:t>
            </a:r>
            <a:r>
              <a:rPr lang="hu-HU" dirty="0" smtClean="0"/>
              <a:t>regisztrálhat</a:t>
            </a:r>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9</a:t>
            </a:fld>
            <a:endParaRPr lang="en-GB" dirty="0"/>
          </a:p>
        </p:txBody>
      </p:sp>
    </p:spTree>
    <p:extLst>
      <p:ext uri="{BB962C8B-B14F-4D97-AF65-F5344CB8AC3E}">
        <p14:creationId xmlns:p14="http://schemas.microsoft.com/office/powerpoint/2010/main" val="66916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b="1" dirty="0" smtClean="0"/>
              <a:t>I</a:t>
            </a:r>
            <a:r>
              <a:rPr lang="en-US" b="1" dirty="0" smtClean="0"/>
              <a:t>nformal </a:t>
            </a:r>
            <a:r>
              <a:rPr lang="en-US" b="1" dirty="0"/>
              <a:t>Meeting of the Justice and Home Affairs Council, Luxembourg, 9 July 2015. Remarks by António Guterres, United Nations High Commissioner for </a:t>
            </a:r>
            <a:r>
              <a:rPr lang="en-US" b="1" dirty="0" smtClean="0"/>
              <a:t>Refugees</a:t>
            </a:r>
            <a:endParaRPr lang="hu-HU" b="1" dirty="0" smtClean="0"/>
          </a:p>
          <a:p>
            <a:r>
              <a:rPr lang="en-US" dirty="0"/>
              <a:t>fYRoM and </a:t>
            </a:r>
            <a:r>
              <a:rPr lang="en-US" u="sng" dirty="0">
                <a:hlinkClick r:id="rId3"/>
              </a:rPr>
              <a:t>Serbia</a:t>
            </a:r>
            <a:r>
              <a:rPr lang="en-US" dirty="0"/>
              <a:t>) whose fragile asylum systems are unable to cope with the enormous increase in arrivals.</a:t>
            </a:r>
            <a:endParaRPr lang="en-US" b="1" dirty="0"/>
          </a:p>
          <a:p>
            <a:endParaRPr lang="hu-HU"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12</a:t>
            </a:fld>
            <a:endParaRPr lang="en-GB" dirty="0"/>
          </a:p>
        </p:txBody>
      </p:sp>
    </p:spTree>
    <p:extLst>
      <p:ext uri="{BB962C8B-B14F-4D97-AF65-F5344CB8AC3E}">
        <p14:creationId xmlns:p14="http://schemas.microsoft.com/office/powerpoint/2010/main" val="327410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933450" y="749300"/>
            <a:ext cx="4370388" cy="3278188"/>
          </a:xfrm>
        </p:spPr>
      </p:sp>
      <p:sp>
        <p:nvSpPr>
          <p:cNvPr id="3" name="Jegyzetek helye 2"/>
          <p:cNvSpPr>
            <a:spLocks noGrp="1"/>
          </p:cNvSpPr>
          <p:nvPr>
            <p:ph type="body" idx="1"/>
          </p:nvPr>
        </p:nvSpPr>
        <p:spPr>
          <a:xfrm>
            <a:off x="263823" y="4061346"/>
            <a:ext cx="6336704" cy="6552728"/>
          </a:xfrm>
        </p:spPr>
        <p:txBody>
          <a:bodyPr>
            <a:normAutofit fontScale="47500" lnSpcReduction="20000"/>
          </a:bodyPr>
          <a:lstStyle/>
          <a:p>
            <a:r>
              <a:rPr lang="hu-HU" b="1" dirty="0"/>
              <a:t>Embercsempészés</a:t>
            </a:r>
          </a:p>
          <a:p>
            <a:r>
              <a:rPr lang="hu-HU" b="1" dirty="0"/>
              <a:t>353. § </a:t>
            </a:r>
            <a:r>
              <a:rPr lang="hu-HU" dirty="0"/>
              <a:t>(1)</a:t>
            </a:r>
            <a:r>
              <a:rPr lang="hu-HU" baseline="30000" dirty="0">
                <a:hlinkClick r:id="rId3"/>
              </a:rPr>
              <a:t>125</a:t>
            </a:r>
            <a:r>
              <a:rPr lang="hu-HU" dirty="0"/>
              <a:t> Aki államhatárnak más által a jogszabályi rendelkezések megszegésével történő átlépéséhez segítséget nyújt, bűntett miatt egy évtől öt évig terjedő szabadságvesztéssel büntetendő.</a:t>
            </a:r>
          </a:p>
          <a:p>
            <a:r>
              <a:rPr lang="hu-HU" dirty="0"/>
              <a:t>(2)</a:t>
            </a:r>
            <a:r>
              <a:rPr lang="hu-HU" baseline="30000" dirty="0">
                <a:hlinkClick r:id="rId4"/>
              </a:rPr>
              <a:t>126</a:t>
            </a:r>
            <a:r>
              <a:rPr lang="hu-HU" dirty="0"/>
              <a:t> A büntetés két évtől nyolc évig terjedő szabadságvesztés, ha az embercsempészést</a:t>
            </a:r>
          </a:p>
          <a:p>
            <a:r>
              <a:rPr lang="hu-HU" i="1" dirty="0"/>
              <a:t>a) </a:t>
            </a:r>
            <a:r>
              <a:rPr lang="hu-HU" dirty="0"/>
              <a:t>vagyoni haszonszerzés végett,</a:t>
            </a:r>
          </a:p>
          <a:p>
            <a:r>
              <a:rPr lang="hu-HU" i="1" dirty="0"/>
              <a:t>b) </a:t>
            </a:r>
            <a:r>
              <a:rPr lang="hu-HU" dirty="0"/>
              <a:t>államhatár átlépéséhez több személynek segítséget nyújtva, vagy</a:t>
            </a:r>
          </a:p>
          <a:p>
            <a:r>
              <a:rPr lang="hu-HU" i="1" dirty="0"/>
              <a:t>c) </a:t>
            </a:r>
            <a:r>
              <a:rPr lang="hu-HU" dirty="0"/>
              <a:t>az államhatár rendjének védelmét biztosító létesítmény, illetve eszköz megsemmisítésével vagy megrongálásával</a:t>
            </a:r>
          </a:p>
          <a:p>
            <a:r>
              <a:rPr lang="hu-HU" dirty="0"/>
              <a:t>követik el.</a:t>
            </a:r>
          </a:p>
          <a:p>
            <a:r>
              <a:rPr lang="hu-HU" dirty="0"/>
              <a:t>(3)</a:t>
            </a:r>
            <a:r>
              <a:rPr lang="hu-HU" baseline="30000" dirty="0">
                <a:hlinkClick r:id="rId5"/>
              </a:rPr>
              <a:t>127</a:t>
            </a:r>
            <a:r>
              <a:rPr lang="hu-HU" dirty="0"/>
              <a:t> A büntetés öt évtől tíz évig terjedő szabadságvesztés, ha az embercsempészést</a:t>
            </a:r>
          </a:p>
          <a:p>
            <a:r>
              <a:rPr lang="hu-HU" i="1" dirty="0"/>
              <a:t>a) </a:t>
            </a:r>
            <a:r>
              <a:rPr lang="hu-HU" dirty="0"/>
              <a:t>a csempészett személy sanyargatásával,</a:t>
            </a:r>
          </a:p>
          <a:p>
            <a:r>
              <a:rPr lang="hu-HU" i="1" dirty="0"/>
              <a:t>b) </a:t>
            </a:r>
            <a:r>
              <a:rPr lang="hu-HU" dirty="0"/>
              <a:t>fegyveresen,</a:t>
            </a:r>
          </a:p>
          <a:p>
            <a:r>
              <a:rPr lang="hu-HU" i="1" dirty="0"/>
              <a:t>c) </a:t>
            </a:r>
            <a:r>
              <a:rPr lang="hu-HU" dirty="0"/>
              <a:t>felfegyverkezve,</a:t>
            </a:r>
          </a:p>
          <a:p>
            <a:r>
              <a:rPr lang="hu-HU" i="1" dirty="0"/>
              <a:t>d) </a:t>
            </a:r>
            <a:r>
              <a:rPr lang="hu-HU" dirty="0"/>
              <a:t>üzletszerűen vagy</a:t>
            </a:r>
          </a:p>
          <a:p>
            <a:r>
              <a:rPr lang="hu-HU" i="1" dirty="0"/>
              <a:t>e) </a:t>
            </a:r>
            <a:r>
              <a:rPr lang="hu-HU" dirty="0"/>
              <a:t>bűnszövetségben</a:t>
            </a:r>
          </a:p>
          <a:p>
            <a:r>
              <a:rPr lang="hu-HU" dirty="0"/>
              <a:t>követik el.</a:t>
            </a:r>
          </a:p>
          <a:p>
            <a:r>
              <a:rPr lang="hu-HU" dirty="0"/>
              <a:t>(4)</a:t>
            </a:r>
            <a:r>
              <a:rPr lang="hu-HU" baseline="30000" dirty="0">
                <a:hlinkClick r:id="rId6"/>
              </a:rPr>
              <a:t>128</a:t>
            </a:r>
            <a:r>
              <a:rPr lang="hu-HU" dirty="0"/>
              <a:t> A büntetés öt évtől tizenöt évig terjedő szabadságvesztés, ha</a:t>
            </a:r>
          </a:p>
          <a:p>
            <a:r>
              <a:rPr lang="hu-HU" i="1" dirty="0"/>
              <a:t>a) </a:t>
            </a:r>
            <a:r>
              <a:rPr lang="hu-HU" dirty="0"/>
              <a:t>a (3) bekezdés </a:t>
            </a:r>
            <a:r>
              <a:rPr lang="hu-HU" i="1" dirty="0"/>
              <a:t>a) </a:t>
            </a:r>
            <a:r>
              <a:rPr lang="hu-HU" dirty="0"/>
              <a:t>pontja szerinti embercsempészést a </a:t>
            </a:r>
            <a:r>
              <a:rPr lang="hu-HU" i="1" dirty="0"/>
              <a:t>b)-e) </a:t>
            </a:r>
            <a:r>
              <a:rPr lang="hu-HU" dirty="0"/>
              <a:t>pontban meghatározott módon</a:t>
            </a:r>
          </a:p>
          <a:p>
            <a:r>
              <a:rPr lang="hu-HU" i="1" dirty="0"/>
              <a:t>b) </a:t>
            </a:r>
            <a:r>
              <a:rPr lang="hu-HU" dirty="0"/>
              <a:t>a (3) bekezdés </a:t>
            </a:r>
            <a:r>
              <a:rPr lang="hu-HU" i="1" dirty="0"/>
              <a:t>b) </a:t>
            </a:r>
            <a:r>
              <a:rPr lang="hu-HU" dirty="0"/>
              <a:t>pontja szerinti embercsempészést az </a:t>
            </a:r>
            <a:r>
              <a:rPr lang="hu-HU" i="1" dirty="0"/>
              <a:t>a)</a:t>
            </a:r>
            <a:r>
              <a:rPr lang="hu-HU" dirty="0"/>
              <a:t>, illetve a </a:t>
            </a:r>
            <a:r>
              <a:rPr lang="hu-HU" i="1" dirty="0"/>
              <a:t>c)-e) </a:t>
            </a:r>
            <a:r>
              <a:rPr lang="hu-HU" dirty="0"/>
              <a:t>pontban meghatározott módon</a:t>
            </a:r>
          </a:p>
          <a:p>
            <a:r>
              <a:rPr lang="hu-HU" dirty="0"/>
              <a:t>követik el.</a:t>
            </a:r>
          </a:p>
          <a:p>
            <a:r>
              <a:rPr lang="hu-HU" dirty="0"/>
              <a:t>(5)</a:t>
            </a:r>
            <a:r>
              <a:rPr lang="hu-HU" baseline="30000" dirty="0">
                <a:hlinkClick r:id="rId7"/>
              </a:rPr>
              <a:t>129</a:t>
            </a:r>
            <a:r>
              <a:rPr lang="hu-HU" dirty="0"/>
              <a:t> A (3) vagy (4) bekezdésben meghatározott bűncselekmény szervezője vagy irányítója tíz évtől húsz évig terjedő szabadságvesztéssel büntetendő.</a:t>
            </a:r>
          </a:p>
          <a:p>
            <a:r>
              <a:rPr lang="hu-HU" dirty="0"/>
              <a:t>(6)</a:t>
            </a:r>
            <a:r>
              <a:rPr lang="hu-HU" baseline="30000" dirty="0">
                <a:hlinkClick r:id="rId8"/>
              </a:rPr>
              <a:t>130</a:t>
            </a:r>
            <a:r>
              <a:rPr lang="hu-HU" dirty="0"/>
              <a:t> Aki embercsempészésre irányuló előkészületet követ el, három évig terjedő szabadságvesztéssel büntetendő.</a:t>
            </a:r>
          </a:p>
          <a:p>
            <a:r>
              <a:rPr lang="hu-HU" b="1" dirty="0"/>
              <a:t>Jogellenes tartózkodás elősegítése</a:t>
            </a:r>
          </a:p>
          <a:p>
            <a:r>
              <a:rPr lang="hu-HU" b="1" dirty="0"/>
              <a:t>354. § </a:t>
            </a:r>
            <a:r>
              <a:rPr lang="hu-HU" dirty="0"/>
              <a:t>(1) Aki</a:t>
            </a:r>
          </a:p>
          <a:p>
            <a:r>
              <a:rPr lang="hu-HU" i="1" dirty="0"/>
              <a:t>a) </a:t>
            </a:r>
            <a:r>
              <a:rPr lang="hu-HU" dirty="0"/>
              <a:t>az Európai Unió tagállamának,</a:t>
            </a:r>
          </a:p>
          <a:p>
            <a:r>
              <a:rPr lang="hu-HU" i="1" dirty="0"/>
              <a:t>b) </a:t>
            </a:r>
            <a:r>
              <a:rPr lang="hu-HU" dirty="0"/>
              <a:t>az Európai Gazdasági Térségről szóló megállapodásban részes más állam vagy</a:t>
            </a:r>
          </a:p>
          <a:p>
            <a:r>
              <a:rPr lang="hu-HU" i="1" dirty="0"/>
              <a:t>c) </a:t>
            </a:r>
            <a:r>
              <a:rPr lang="hu-HU" dirty="0"/>
              <a:t>az Európai Gazdasági Térségről szóló megállapodásban részes más állam állampolgárával azonos jogállású állampolgár államának</a:t>
            </a:r>
          </a:p>
          <a:p>
            <a:r>
              <a:rPr lang="hu-HU" dirty="0"/>
              <a:t>területén történő jogellenes tartózkodáshoz vagyoni haszonszerzés végett segítséget nyújt olyan személy részére, aki ezen államok egyikének sem állampolgára, ha súlyosabb bűncselekmény nem valósul meg, vétség miatt két évig terjedő szabadságvesztéssel büntetendő.</a:t>
            </a:r>
          </a:p>
          <a:p>
            <a:r>
              <a:rPr lang="hu-HU" dirty="0"/>
              <a:t>(2) Ha súlyosabb bűncselekmény nem valósul meg, az (1) bekezdés szerint büntetendő, aki vagyoni haszonszerzés végett külföldi személy magyarországi jogellenes tartózkodásához nyújt segítséget</a:t>
            </a:r>
          </a:p>
          <a:p>
            <a:endParaRPr lang="hu-HU" dirty="0" smtClean="0"/>
          </a:p>
          <a:p>
            <a:endParaRPr lang="hu-HU" sz="1800" dirty="0"/>
          </a:p>
          <a:p>
            <a:r>
              <a:rPr lang="hu-HU" sz="1800" dirty="0"/>
              <a:t> </a:t>
            </a:r>
            <a:r>
              <a:rPr lang="hu-HU" sz="1800" b="1" dirty="0"/>
              <a:t>Két magyar embercsempészt és hat illegális bevándorlót fogtak el Hegyeshalom közelében a mosonmagyaróvári rendőrök</a:t>
            </a:r>
            <a:r>
              <a:rPr lang="hu-HU" sz="1800" b="1" dirty="0" smtClean="0"/>
              <a:t>. A </a:t>
            </a:r>
            <a:r>
              <a:rPr lang="hu-HU" sz="1800" dirty="0" smtClean="0"/>
              <a:t>rendőrök </a:t>
            </a:r>
            <a:r>
              <a:rPr lang="hu-HU" sz="1800" dirty="0"/>
              <a:t>vasárnap este kilenc órakor az 1-es számú főúton Hegyeshalomnál, a régi határátkelőhely közelében vették észre, </a:t>
            </a:r>
            <a:r>
              <a:rPr lang="hu-HU" sz="1800" dirty="0" smtClean="0"/>
              <a:t>hogy a </a:t>
            </a:r>
            <a:r>
              <a:rPr lang="hu-HU" sz="1800" dirty="0"/>
              <a:t>határ előtt ötven méterre két taxi kanyarodott be egy erdős területre</a:t>
            </a:r>
            <a:r>
              <a:rPr lang="hu-HU" sz="1800" dirty="0" smtClean="0"/>
              <a:t>. </a:t>
            </a:r>
            <a:endParaRPr lang="hu-HU" sz="1800" dirty="0"/>
          </a:p>
          <a:p>
            <a:r>
              <a:rPr lang="hu-HU" sz="1800" dirty="0"/>
              <a:t>Miután igazoltatták őket kiderült, hogy az autókban hat szír állampolgár utazott, akik magyarországi jogszerű tartózkodásukat igazolni nem tudták és az osztrák-magyar határ átlépéséhez szükséges okmányokkal sem rendelkeztek</a:t>
            </a:r>
            <a:r>
              <a:rPr lang="hu-HU" sz="1800" dirty="0" smtClean="0"/>
              <a:t>.   A </a:t>
            </a:r>
            <a:r>
              <a:rPr lang="hu-HU" sz="1800" dirty="0"/>
              <a:t>rendőrök az autók vezetőit - egy 44 éves és egy 55 éves budapesti férfit - előállították, ellenük embercsempészés bűntett elkövetésének megalapozott gyanúja miatt indítottak eljárást</a:t>
            </a:r>
            <a:r>
              <a:rPr lang="hu-HU" sz="1800" dirty="0" smtClean="0"/>
              <a:t>. A </a:t>
            </a:r>
            <a:r>
              <a:rPr lang="hu-HU" sz="1800" dirty="0"/>
              <a:t>taxi utasait szintén előállították, velük szemben idegenrendészeti eljárást kezdeményeztek</a:t>
            </a:r>
            <a:r>
              <a:rPr lang="hu-HU" sz="1800" dirty="0" smtClean="0"/>
              <a:t>.</a:t>
            </a:r>
          </a:p>
          <a:p>
            <a:r>
              <a:rPr lang="hu-HU" sz="1800" dirty="0">
                <a:hlinkClick r:id="rId9"/>
              </a:rPr>
              <a:t>http://</a:t>
            </a:r>
            <a:r>
              <a:rPr lang="hu-HU" sz="1800" dirty="0" smtClean="0">
                <a:hlinkClick r:id="rId9"/>
              </a:rPr>
              <a:t>www.origo.hu/itthon/20150831-embercsempesz-menekult-hegyeshalom.html</a:t>
            </a:r>
            <a:r>
              <a:rPr lang="hu-HU" sz="1800" dirty="0" smtClean="0"/>
              <a:t> </a:t>
            </a:r>
          </a:p>
          <a:p>
            <a:endParaRPr lang="hu-HU" sz="2500" dirty="0"/>
          </a:p>
          <a:p>
            <a:r>
              <a:rPr lang="en-US" sz="2300" dirty="0"/>
              <a:t>Amuur v. France , Emberi Jogok Európai Bírósága, Strasbourg, ítélet, 1996. június 26.</a:t>
            </a:r>
          </a:p>
          <a:p>
            <a:r>
              <a:rPr lang="en-US" sz="2300" dirty="0"/>
              <a:t>"48. The mere fact that it is possible for asylum-seekers to leave voluntarily the country where they wish to take refuge cannot exclude a restriction on liberty,...Furthermore, this possibility becomes theoretical if no other country offering protection comparable to the protection they expect to find in the country where they are seeking asylum is inclined or prepared to take them in. ....</a:t>
            </a:r>
          </a:p>
          <a:p>
            <a:r>
              <a:rPr lang="en-US" sz="2300" dirty="0"/>
              <a:t>49. The Court concludes that holding the applicants in the transit zone of Paris-Orly Airport was equivalent in practice, in view of the restrictions suffered, to a deprivation of liberty. Article 5 para. 1 (art. 5-1) is therefore applicable to the case.</a:t>
            </a:r>
            <a:br>
              <a:rPr lang="en-US" sz="2300" dirty="0"/>
            </a:br>
            <a:r>
              <a:rPr lang="en-US" sz="2300" dirty="0"/>
              <a:t>....</a:t>
            </a:r>
          </a:p>
          <a:p>
            <a:r>
              <a:rPr lang="en-US" sz="2300" dirty="0"/>
              <a:t>52. The Court notes that even though the applicants were not in France within the meaning of the Ordinance of 2 November 1945, holding them in the international zone of Paris-Orly Airport made them subject to French law.</a:t>
            </a:r>
          </a:p>
          <a:p>
            <a:r>
              <a:rPr lang="en-US" sz="2300" dirty="0"/>
              <a:t>Despite its name, the international zone does not have extraterritorial status</a:t>
            </a:r>
            <a:r>
              <a:rPr lang="en-US" sz="2300" dirty="0" smtClean="0"/>
              <a:t>.</a:t>
            </a:r>
            <a:endParaRPr lang="hu-HU" sz="2500" dirty="0"/>
          </a:p>
        </p:txBody>
      </p:sp>
      <p:sp>
        <p:nvSpPr>
          <p:cNvPr id="4" name="Dia számának helye 3"/>
          <p:cNvSpPr>
            <a:spLocks noGrp="1"/>
          </p:cNvSpPr>
          <p:nvPr>
            <p:ph type="sldNum" sz="quarter" idx="10"/>
          </p:nvPr>
        </p:nvSpPr>
        <p:spPr/>
        <p:txBody>
          <a:bodyPr/>
          <a:lstStyle/>
          <a:p>
            <a:pPr>
              <a:defRPr/>
            </a:pPr>
            <a:fld id="{EC46C1CA-5E93-4E5E-86FE-5B501C9D4CC7}" type="slidenum">
              <a:rPr lang="en-GB" smtClean="0"/>
              <a:pPr>
                <a:defRPr/>
              </a:pPr>
              <a:t>14</a:t>
            </a:fld>
            <a:endParaRPr lang="en-GB" dirty="0"/>
          </a:p>
        </p:txBody>
      </p:sp>
    </p:spTree>
    <p:extLst>
      <p:ext uri="{BB962C8B-B14F-4D97-AF65-F5344CB8AC3E}">
        <p14:creationId xmlns:p14="http://schemas.microsoft.com/office/powerpoint/2010/main" val="142566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642910" y="1357298"/>
            <a:ext cx="7772400" cy="1567646"/>
          </a:xfrm>
          <a:solidFill>
            <a:schemeClr val="bg1">
              <a:lumMod val="95000"/>
              <a:alpha val="20000"/>
            </a:schemeClr>
          </a:solidFill>
          <a:ln>
            <a:solidFill>
              <a:srgbClr val="C00000"/>
            </a:solidFill>
          </a:ln>
        </p:spPr>
        <p:txBody>
          <a:bodyPr>
            <a:normAutofit/>
          </a:bodyPr>
          <a:lstStyle>
            <a:lvl1pPr>
              <a:defRPr sz="4800" b="1">
                <a:solidFill>
                  <a:srgbClr val="701E0E"/>
                </a:solidFill>
                <a:latin typeface="Calibri" panose="020F0502020204030204" pitchFamily="34" charset="0"/>
              </a:defRPr>
            </a:lvl1pPr>
          </a:lstStyle>
          <a:p>
            <a:r>
              <a:rPr lang="hu-HU" smtClean="0"/>
              <a:t>MINTACÍM SZERKESZTÉSE</a:t>
            </a:r>
            <a:endParaRPr lang="en-GB"/>
          </a:p>
        </p:txBody>
      </p:sp>
      <p:sp>
        <p:nvSpPr>
          <p:cNvPr id="3" name="Alcím 2"/>
          <p:cNvSpPr>
            <a:spLocks noGrp="1"/>
          </p:cNvSpPr>
          <p:nvPr>
            <p:ph type="subTitle" idx="1"/>
          </p:nvPr>
        </p:nvSpPr>
        <p:spPr>
          <a:xfrm>
            <a:off x="1371600" y="3886200"/>
            <a:ext cx="6400800" cy="1752600"/>
          </a:xfrm>
          <a:solidFill>
            <a:schemeClr val="bg2"/>
          </a:solidFill>
          <a:ln>
            <a:solidFill>
              <a:srgbClr val="C00000"/>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hu-HU" smtClean="0"/>
          </a:p>
          <a:p>
            <a:r>
              <a:rPr lang="hu-HU" smtClean="0"/>
              <a:t>Alcím mintájának szerkesztése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500034" y="285728"/>
            <a:ext cx="8229600" cy="857256"/>
          </a:xfrm>
          <a:solidFill>
            <a:schemeClr val="bg1">
              <a:lumMod val="95000"/>
              <a:alpha val="3000"/>
            </a:schemeClr>
          </a:solidFill>
          <a:ln>
            <a:solidFill>
              <a:srgbClr val="C00000"/>
            </a:solidFill>
          </a:ln>
        </p:spPr>
        <p:txBody>
          <a:bodyPr>
            <a:normAutofit/>
          </a:bodyPr>
          <a:lstStyle>
            <a:lvl1pPr>
              <a:defRPr sz="3200" b="1">
                <a:solidFill>
                  <a:srgbClr val="701E0E"/>
                </a:solidFill>
                <a:latin typeface="Georgia" pitchFamily="18" charset="0"/>
              </a:defRPr>
            </a:lvl1pPr>
          </a:lstStyle>
          <a:p>
            <a:r>
              <a:rPr lang="hu-HU" smtClean="0"/>
              <a:t>MINTACÍM SZERKESZTÉSE</a:t>
            </a:r>
            <a:endParaRPr lang="en-GB"/>
          </a:p>
        </p:txBody>
      </p:sp>
      <p:sp>
        <p:nvSpPr>
          <p:cNvPr id="3" name="Tartalom helye 2"/>
          <p:cNvSpPr>
            <a:spLocks noGrp="1"/>
          </p:cNvSpPr>
          <p:nvPr>
            <p:ph sz="half" idx="1"/>
          </p:nvPr>
        </p:nvSpPr>
        <p:spPr>
          <a:xfrm>
            <a:off x="457200" y="1600200"/>
            <a:ext cx="4038600" cy="4525963"/>
          </a:xfrm>
          <a:solidFill>
            <a:schemeClr val="bg1">
              <a:lumMod val="95000"/>
              <a:alpha val="8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4648200" y="1600200"/>
            <a:ext cx="4038600" cy="4525963"/>
          </a:xfrm>
          <a:solidFill>
            <a:schemeClr val="bg1">
              <a:lumMod val="95000"/>
              <a:alpha val="19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6" name="Élőláb helye 5"/>
          <p:cNvSpPr>
            <a:spLocks noGrp="1"/>
          </p:cNvSpPr>
          <p:nvPr>
            <p:ph type="ftr" sz="quarter" idx="10"/>
          </p:nvPr>
        </p:nvSpPr>
        <p:spPr/>
        <p:txBody>
          <a:bodyPr/>
          <a:lstStyle/>
          <a:p>
            <a:r>
              <a:rPr lang="hu-HU" smtClean="0"/>
              <a:t>Presentation by Boldizsár Nagy</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39718"/>
          </a:xfrm>
          <a:solidFill>
            <a:schemeClr val="bg1">
              <a:lumMod val="95000"/>
              <a:alpha val="50000"/>
            </a:schemeClr>
          </a:solidFill>
          <a:ln>
            <a:solidFill>
              <a:srgbClr val="A80000"/>
            </a:solidFill>
          </a:ln>
        </p:spPr>
        <p:txBody>
          <a:bodyPr>
            <a:noAutofit/>
          </a:bodyPr>
          <a:lstStyle>
            <a:lvl1pPr>
              <a:defRPr sz="3200" b="1" cap="small" baseline="0">
                <a:solidFill>
                  <a:srgbClr val="701E0E"/>
                </a:solidFill>
                <a:effectLst>
                  <a:outerShdw blurRad="38100" dist="38100" dir="2700000" algn="tl">
                    <a:srgbClr val="000000">
                      <a:alpha val="43137"/>
                    </a:srgbClr>
                  </a:outerShdw>
                </a:effectLst>
                <a:latin typeface="Georgia" pitchFamily="18" charset="0"/>
              </a:defRPr>
            </a:lvl1pPr>
          </a:lstStyle>
          <a:p>
            <a:r>
              <a:rPr lang="hu-HU" smtClean="0"/>
              <a:t>Mintacím szerkesztése</a:t>
            </a:r>
            <a:endParaRPr lang="en-GB"/>
          </a:p>
        </p:txBody>
      </p:sp>
      <p:sp>
        <p:nvSpPr>
          <p:cNvPr id="3" name="Tartalom helye 2"/>
          <p:cNvSpPr>
            <a:spLocks noGrp="1"/>
          </p:cNvSpPr>
          <p:nvPr>
            <p:ph idx="1"/>
          </p:nvPr>
        </p:nvSpPr>
        <p:spPr>
          <a:xfrm>
            <a:off x="457200" y="857232"/>
            <a:ext cx="8229600" cy="5500726"/>
          </a:xfrm>
          <a:solidFill>
            <a:schemeClr val="bg1">
              <a:lumMod val="95000"/>
              <a:alpha val="32000"/>
            </a:schemeClr>
          </a:solidFill>
          <a:ln>
            <a:solidFill>
              <a:srgbClr val="002060"/>
            </a:solidFill>
          </a:ln>
        </p:spPr>
        <p:txBody>
          <a:bodyPr>
            <a:normAutofit/>
          </a:bodyPr>
          <a:lstStyle>
            <a:lvl1pPr>
              <a:buFontTx/>
              <a:buNone/>
              <a:defRPr sz="2400">
                <a:solidFill>
                  <a:schemeClr val="tx1"/>
                </a:solidFill>
              </a:defRPr>
            </a:lvl1pPr>
            <a:lvl2pPr>
              <a:buFontTx/>
              <a:buNone/>
              <a:defRPr sz="2400">
                <a:solidFill>
                  <a:schemeClr val="tx1"/>
                </a:solidFill>
              </a:defRPr>
            </a:lvl2pPr>
            <a:lvl3pPr>
              <a:buFontTx/>
              <a:buNone/>
              <a:defRPr sz="2400">
                <a:solidFill>
                  <a:schemeClr val="tx1"/>
                </a:solidFill>
              </a:defRPr>
            </a:lvl3pPr>
            <a:lvl4pPr>
              <a:defRPr sz="2400">
                <a:solidFill>
                  <a:schemeClr val="tx1"/>
                </a:solidFill>
              </a:defRPr>
            </a:lvl4pPr>
            <a:lvl5pPr>
              <a:defRPr sz="2400">
                <a:solidFill>
                  <a:schemeClr val="tx1"/>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Élőláb helye 4"/>
          <p:cNvSpPr>
            <a:spLocks noGrp="1"/>
          </p:cNvSpPr>
          <p:nvPr>
            <p:ph type="ftr" sz="quarter" idx="10"/>
          </p:nvPr>
        </p:nvSpPr>
        <p:spPr/>
        <p:txBody>
          <a:bodyPr/>
          <a:lstStyle/>
          <a:p>
            <a:r>
              <a:rPr lang="hu-HU" smtClean="0"/>
              <a:t>Presentation by Boldizsár Nagy</a:t>
            </a:r>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dgm">
  <p:cSld name="Cím és szerkezeti vagy szervezeti diagram">
    <p:spTree>
      <p:nvGrpSpPr>
        <p:cNvPr id="1" name=""/>
        <p:cNvGrpSpPr/>
        <p:nvPr/>
      </p:nvGrpSpPr>
      <p:grpSpPr>
        <a:xfrm>
          <a:off x="0" y="0"/>
          <a:ext cx="0" cy="0"/>
          <a:chOff x="0" y="0"/>
          <a:chExt cx="0" cy="0"/>
        </a:xfrm>
      </p:grpSpPr>
      <p:sp>
        <p:nvSpPr>
          <p:cNvPr id="2" name="Cím 1"/>
          <p:cNvSpPr>
            <a:spLocks noGrp="1"/>
          </p:cNvSpPr>
          <p:nvPr>
            <p:ph type="title"/>
          </p:nvPr>
        </p:nvSpPr>
        <p:spPr>
          <a:xfrm>
            <a:off x="685800" y="228600"/>
            <a:ext cx="7772400" cy="457200"/>
          </a:xfrm>
        </p:spPr>
        <p:txBody>
          <a:bodyPr/>
          <a:lstStyle/>
          <a:p>
            <a:r>
              <a:rPr lang="hu-HU" smtClean="0"/>
              <a:t>Mintacím szerkesztése</a:t>
            </a:r>
            <a:endParaRPr lang="en-GB"/>
          </a:p>
        </p:txBody>
      </p:sp>
      <p:sp>
        <p:nvSpPr>
          <p:cNvPr id="3" name="SmartArt-ábra helye 2"/>
          <p:cNvSpPr>
            <a:spLocks noGrp="1"/>
          </p:cNvSpPr>
          <p:nvPr>
            <p:ph type="dgm" idx="1"/>
          </p:nvPr>
        </p:nvSpPr>
        <p:spPr>
          <a:xfrm>
            <a:off x="685800" y="838200"/>
            <a:ext cx="7772400" cy="5448320"/>
          </a:xfrm>
        </p:spPr>
        <p:txBody>
          <a:bodyPr/>
          <a:lstStyle/>
          <a:p>
            <a:pPr lvl="0"/>
            <a:endParaRPr lang="en-GB" noProof="0"/>
          </a:p>
        </p:txBody>
      </p:sp>
      <p:sp>
        <p:nvSpPr>
          <p:cNvPr id="4" name="Élőláb helye 3"/>
          <p:cNvSpPr>
            <a:spLocks noGrp="1"/>
          </p:cNvSpPr>
          <p:nvPr>
            <p:ph type="ftr" sz="quarter" idx="10"/>
          </p:nvPr>
        </p:nvSpPr>
        <p:spPr/>
        <p:txBody>
          <a:bodyPr/>
          <a:lstStyle/>
          <a:p>
            <a:r>
              <a:rPr lang="hu-HU" smtClean="0"/>
              <a:t>Presentation by Boldizsár Nagy</a:t>
            </a:r>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582594"/>
          </a:xfrm>
          <a:prstGeom prst="rect">
            <a:avLst/>
          </a:prstGeom>
          <a:solidFill>
            <a:schemeClr val="bg1">
              <a:lumMod val="95000"/>
            </a:schemeClr>
          </a:solidFill>
          <a:ln w="158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endParaRPr lang="en-GB" smtClean="0"/>
          </a:p>
        </p:txBody>
      </p:sp>
      <p:sp>
        <p:nvSpPr>
          <p:cNvPr id="1027" name="Szöveg helye 2"/>
          <p:cNvSpPr>
            <a:spLocks noGrp="1"/>
          </p:cNvSpPr>
          <p:nvPr>
            <p:ph type="body" idx="1"/>
          </p:nvPr>
        </p:nvSpPr>
        <p:spPr bwMode="auto">
          <a:xfrm>
            <a:off x="457200" y="928670"/>
            <a:ext cx="8229600" cy="5197493"/>
          </a:xfrm>
          <a:prstGeom prst="rect">
            <a:avLst/>
          </a:prstGeom>
          <a:solidFill>
            <a:schemeClr val="bg1">
              <a:lumMod val="95000"/>
              <a:alpha val="42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smtClean="0"/>
          </a:p>
        </p:txBody>
      </p:sp>
      <p:sp>
        <p:nvSpPr>
          <p:cNvPr id="2" name="Élőláb helye 1"/>
          <p:cNvSpPr>
            <a:spLocks noGrp="1"/>
          </p:cNvSpPr>
          <p:nvPr>
            <p:ph type="ftr" sz="quarter" idx="3"/>
          </p:nvPr>
        </p:nvSpPr>
        <p:spPr>
          <a:xfrm>
            <a:off x="107504" y="6661585"/>
            <a:ext cx="3086100" cy="188640"/>
          </a:xfrm>
          <a:prstGeom prst="rect">
            <a:avLst/>
          </a:prstGeom>
          <a:solidFill>
            <a:schemeClr val="bg2">
              <a:lumMod val="50000"/>
            </a:schemeClr>
          </a:solidFill>
        </p:spPr>
        <p:txBody>
          <a:bodyPr vert="horz" lIns="91440" tIns="45720" rIns="91440" bIns="45720" rtlCol="0" anchor="ctr"/>
          <a:lstStyle>
            <a:lvl1pPr algn="ctr">
              <a:defRPr sz="1200">
                <a:solidFill>
                  <a:schemeClr val="bg1"/>
                </a:solidFill>
              </a:defRPr>
            </a:lvl1pPr>
          </a:lstStyle>
          <a:p>
            <a:r>
              <a:rPr lang="hu-HU" dirty="0" smtClean="0"/>
              <a:t>Presentation </a:t>
            </a:r>
            <a:r>
              <a:rPr lang="hu-HU" dirty="0" err="1" smtClean="0"/>
              <a:t>by</a:t>
            </a:r>
            <a:r>
              <a:rPr lang="hu-HU" smtClean="0"/>
              <a:t> Boldizsár Nagy</a:t>
            </a:r>
            <a:endParaRPr lang="hu-HU"/>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6" r:id="rId4"/>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kern="1200">
          <a:solidFill>
            <a:srgbClr val="701E0E"/>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ndex.hu/belfold/2014/01/30/a_kormany_felkeszul_ukrajna_szetesese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elsinkifigyelo.blog.hu/2015/09/18/magyarorszag_te_tranzitzona" TargetMode="External"/><Relationship Id="rId2" Type="http://schemas.openxmlformats.org/officeDocument/2006/relationships/hyperlink" Target="http://www.kormany.hu/hu/igazsagugyi-miniszterium/a-miniszter/beszedek-publikaciok-interjuk/trocsanyi-laszlo-a-tomeges-bevandorlas-kezelesevel-osszefuggo-torvenymodositasokro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bmbah.hu/index.php?option=com_k2&amp;view=item&amp;layout=item&amp;id=177&amp;Itemid=1232&amp;lang=h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3568" y="764704"/>
            <a:ext cx="7772400" cy="3645024"/>
          </a:xfrm>
          <a:ln>
            <a:solidFill>
              <a:srgbClr val="C00000"/>
            </a:solidFill>
          </a:ln>
        </p:spPr>
        <p:txBody>
          <a:bodyPr rtlCol="0">
            <a:normAutofit fontScale="90000"/>
          </a:bodyPr>
          <a:lstStyle/>
          <a:p>
            <a:r>
              <a:rPr lang="hu-HU" dirty="0" smtClean="0"/>
              <a:t> </a:t>
            </a:r>
            <a:r>
              <a:rPr lang="hu-HU" sz="4400" dirty="0" smtClean="0"/>
              <a:t>PÁRHUZAMOS REALITÁSOK. </a:t>
            </a:r>
            <a:br>
              <a:rPr lang="hu-HU" sz="4400" dirty="0" smtClean="0"/>
            </a:br>
            <a:r>
              <a:rPr lang="hu-HU" sz="4400" dirty="0" smtClean="0"/>
              <a:t/>
            </a:r>
            <a:br>
              <a:rPr lang="hu-HU" sz="4400" dirty="0" smtClean="0"/>
            </a:br>
            <a:r>
              <a:rPr lang="hu-HU" sz="4400" dirty="0" smtClean="0"/>
              <a:t>KÍSÉRLET A 2015. ÉVI MAGYAR MENEKÜLTJOGI ÉS MIGRÁCIÓPOLITIKAI FEJLEMÉNYEK ÉRTELMEZÉSÉRE </a:t>
            </a:r>
            <a:endParaRPr lang="hu-HU" sz="4400" dirty="0" smtClean="0"/>
          </a:p>
        </p:txBody>
      </p:sp>
      <p:sp>
        <p:nvSpPr>
          <p:cNvPr id="4099" name="Alcím 2"/>
          <p:cNvSpPr>
            <a:spLocks noGrp="1"/>
          </p:cNvSpPr>
          <p:nvPr>
            <p:ph type="subTitle" idx="1"/>
          </p:nvPr>
        </p:nvSpPr>
        <p:spPr>
          <a:xfrm>
            <a:off x="1403648" y="4797152"/>
            <a:ext cx="6472808" cy="1752600"/>
          </a:xfrm>
          <a:ln>
            <a:solidFill>
              <a:srgbClr val="000000"/>
            </a:solidFill>
          </a:ln>
        </p:spPr>
        <p:txBody>
          <a:bodyPr>
            <a:normAutofit fontScale="92500" lnSpcReduction="10000"/>
          </a:bodyPr>
          <a:lstStyle/>
          <a:p>
            <a:r>
              <a:rPr lang="hu-HU" dirty="0" smtClean="0"/>
              <a:t>Nagy Boldizsár előadása a  </a:t>
            </a:r>
            <a:r>
              <a:rPr lang="hu-HU" dirty="0"/>
              <a:t>Nemzeti Közszolgálati </a:t>
            </a:r>
            <a:r>
              <a:rPr lang="hu-HU" dirty="0" smtClean="0"/>
              <a:t>Egyetem Rendészettudományi Karán 2016. november 26-án tartott,</a:t>
            </a:r>
          </a:p>
          <a:p>
            <a:r>
              <a:rPr lang="hu-HU" dirty="0" smtClean="0"/>
              <a:t>„Migráció </a:t>
            </a:r>
            <a:r>
              <a:rPr lang="hu-HU" dirty="0"/>
              <a:t>és rendészet”</a:t>
            </a:r>
          </a:p>
          <a:p>
            <a:r>
              <a:rPr lang="hu-HU" dirty="0"/>
              <a:t>című tudományos </a:t>
            </a:r>
            <a:r>
              <a:rPr lang="hu-HU" dirty="0" smtClean="0"/>
              <a:t>konferencián</a:t>
            </a:r>
          </a:p>
        </p:txBody>
      </p:sp>
    </p:spTree>
    <p:extLst>
      <p:ext uri="{BB962C8B-B14F-4D97-AF65-F5344CB8AC3E}">
        <p14:creationId xmlns:p14="http://schemas.microsoft.com/office/powerpoint/2010/main" val="3620531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OBSTRUKCIÓ - </a:t>
            </a:r>
            <a:r>
              <a:rPr lang="hu-HU" dirty="0" smtClean="0"/>
              <a:t>KAPACITÁSHIÁNY</a:t>
            </a:r>
            <a:endParaRPr lang="hu-HU" dirty="0"/>
          </a:p>
        </p:txBody>
      </p:sp>
      <p:sp>
        <p:nvSpPr>
          <p:cNvPr id="3" name="Tartalom helye 2"/>
          <p:cNvSpPr>
            <a:spLocks noGrp="1"/>
          </p:cNvSpPr>
          <p:nvPr>
            <p:ph sz="half" idx="1"/>
          </p:nvPr>
        </p:nvSpPr>
        <p:spPr>
          <a:xfrm>
            <a:off x="457200" y="1600200"/>
            <a:ext cx="4038600" cy="5069160"/>
          </a:xfrm>
        </p:spPr>
        <p:txBody>
          <a:bodyPr>
            <a:normAutofit fontScale="70000" lnSpcReduction="20000"/>
          </a:bodyPr>
          <a:lstStyle/>
          <a:p>
            <a:pPr>
              <a:lnSpc>
                <a:spcPct val="120000"/>
              </a:lnSpc>
            </a:pPr>
            <a:r>
              <a:rPr lang="hu-HU" dirty="0" smtClean="0">
                <a:solidFill>
                  <a:srgbClr val="C00000"/>
                </a:solidFill>
              </a:rPr>
              <a:t>Sokáig nem létesült új befogadó kapacitás</a:t>
            </a:r>
            <a:r>
              <a:rPr lang="hu-HU" dirty="0" smtClean="0"/>
              <a:t>, ami létrejött elhanyagolható volt az érkezők számához képest – szándékosan létrehozott </a:t>
            </a:r>
            <a:r>
              <a:rPr lang="hu-HU" dirty="0" smtClean="0">
                <a:solidFill>
                  <a:srgbClr val="C00000"/>
                </a:solidFill>
              </a:rPr>
              <a:t>túlzsúfoltság </a:t>
            </a:r>
            <a:r>
              <a:rPr lang="hu-HU" dirty="0" smtClean="0"/>
              <a:t>mindegyik létező befogadó állomáson</a:t>
            </a:r>
            <a:br>
              <a:rPr lang="hu-HU" dirty="0" smtClean="0"/>
            </a:br>
            <a:endParaRPr lang="hu-HU" dirty="0" smtClean="0"/>
          </a:p>
          <a:p>
            <a:pPr>
              <a:lnSpc>
                <a:spcPct val="120000"/>
              </a:lnSpc>
            </a:pPr>
            <a:r>
              <a:rPr lang="hu-HU" dirty="0" smtClean="0"/>
              <a:t>A </a:t>
            </a:r>
            <a:r>
              <a:rPr lang="hu-HU" dirty="0"/>
              <a:t>1724/2015. (X. 7.) Korm. </a:t>
            </a:r>
            <a:r>
              <a:rPr lang="hu-HU" dirty="0" smtClean="0"/>
              <a:t>Határozat 2015. október 31-i határidővel </a:t>
            </a:r>
            <a:r>
              <a:rPr lang="hu-HU" dirty="0" smtClean="0">
                <a:solidFill>
                  <a:srgbClr val="C00000"/>
                </a:solidFill>
              </a:rPr>
              <a:t>megszüntette  debreceni nyitott befogadó állomást</a:t>
            </a:r>
            <a:r>
              <a:rPr lang="hu-HU" dirty="0" smtClean="0"/>
              <a:t>,  év végével az őrzött szállást is, anélkül, hogy új nyitott szálláshelyet létesített volna</a:t>
            </a:r>
            <a:endParaRPr lang="hu-HU" dirty="0"/>
          </a:p>
          <a:p>
            <a:pPr lvl="1"/>
            <a:endParaRPr lang="hu-HU" dirty="0"/>
          </a:p>
        </p:txBody>
      </p:sp>
      <p:sp>
        <p:nvSpPr>
          <p:cNvPr id="4" name="Tartalom helye 3"/>
          <p:cNvSpPr>
            <a:spLocks noGrp="1"/>
          </p:cNvSpPr>
          <p:nvPr>
            <p:ph sz="half" idx="2"/>
          </p:nvPr>
        </p:nvSpPr>
        <p:spPr>
          <a:xfrm>
            <a:off x="4648200" y="1600200"/>
            <a:ext cx="4038600" cy="5069160"/>
          </a:xfrm>
        </p:spPr>
        <p:txBody>
          <a:bodyPr/>
          <a:lstStyle/>
          <a:p>
            <a:r>
              <a:rPr lang="hu-HU" sz="2400" dirty="0" smtClean="0"/>
              <a:t>Ukrajnai polgárháború idején az Operatív Törzs 2014. január 30-i ülésén elhangzott, hogy „</a:t>
            </a:r>
            <a:r>
              <a:rPr lang="hu-HU" sz="2400" dirty="0"/>
              <a:t>Magyarország szükség esetén </a:t>
            </a:r>
            <a:r>
              <a:rPr lang="hu-HU" sz="2400" dirty="0">
                <a:solidFill>
                  <a:srgbClr val="C00000"/>
                </a:solidFill>
              </a:rPr>
              <a:t>170 000 menekült befogadását is meg tudja oldani</a:t>
            </a:r>
            <a:r>
              <a:rPr lang="hu-HU" sz="2400" dirty="0" smtClean="0">
                <a:solidFill>
                  <a:srgbClr val="C00000"/>
                </a:solidFill>
              </a:rPr>
              <a:t>.” </a:t>
            </a:r>
          </a:p>
          <a:p>
            <a:pPr marL="0" indent="0" algn="r">
              <a:buNone/>
            </a:pPr>
            <a:r>
              <a:rPr lang="hu-HU" sz="1000" dirty="0">
                <a:hlinkClick r:id="rId2"/>
              </a:rPr>
              <a:t>http://index.hu/belfold/2014/01/30/a_kormany_felkeszul_ukrajna_szetesesere</a:t>
            </a:r>
            <a:r>
              <a:rPr lang="hu-HU" sz="1000" dirty="0" smtClean="0">
                <a:hlinkClick r:id="rId2"/>
              </a:rPr>
              <a:t>/</a:t>
            </a:r>
            <a:endParaRPr lang="hu-HU" sz="1000" dirty="0" smtClean="0"/>
          </a:p>
          <a:p>
            <a:pPr marL="0" indent="0" algn="r">
              <a:buNone/>
            </a:pPr>
            <a:endParaRPr lang="hu-HU" sz="1000" dirty="0"/>
          </a:p>
          <a:p>
            <a:pPr marL="0" indent="0">
              <a:buNone/>
            </a:pPr>
            <a:r>
              <a:rPr lang="hu-HU" sz="2400" dirty="0" smtClean="0"/>
              <a:t>A kapacitás szűkítése üzenet: a kormány </a:t>
            </a:r>
            <a:r>
              <a:rPr lang="hu-HU" sz="2400" dirty="0" smtClean="0">
                <a:solidFill>
                  <a:srgbClr val="C00000"/>
                </a:solidFill>
              </a:rPr>
              <a:t>nem kíván a valódi menekültek védelmében részt venni </a:t>
            </a:r>
            <a:endParaRPr lang="hu-HU" sz="2400" dirty="0">
              <a:solidFill>
                <a:srgbClr val="C00000"/>
              </a:solidFill>
            </a:endParaRPr>
          </a:p>
        </p:txBody>
      </p:sp>
    </p:spTree>
    <p:extLst>
      <p:ext uri="{BB962C8B-B14F-4D97-AF65-F5344CB8AC3E}">
        <p14:creationId xmlns:p14="http://schemas.microsoft.com/office/powerpoint/2010/main" val="163030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OBSTRUKCIÓ  -  SZŰK TRANZITZÓNAI FELDOLGOZÓ KAPACITÁS</a:t>
            </a:r>
            <a:endParaRPr lang="hu-HU" dirty="0"/>
          </a:p>
        </p:txBody>
      </p:sp>
      <p:sp>
        <p:nvSpPr>
          <p:cNvPr id="3" name="Tartalom helye 2"/>
          <p:cNvSpPr>
            <a:spLocks noGrp="1"/>
          </p:cNvSpPr>
          <p:nvPr>
            <p:ph sz="half" idx="1"/>
          </p:nvPr>
        </p:nvSpPr>
        <p:spPr>
          <a:xfrm>
            <a:off x="457200" y="1600200"/>
            <a:ext cx="4038600" cy="4997152"/>
          </a:xfrm>
        </p:spPr>
        <p:txBody>
          <a:bodyPr>
            <a:normAutofit fontScale="77500" lnSpcReduction="20000"/>
          </a:bodyPr>
          <a:lstStyle/>
          <a:p>
            <a:r>
              <a:rPr lang="hu-HU" dirty="0" smtClean="0"/>
              <a:t>„A </a:t>
            </a:r>
            <a:r>
              <a:rPr lang="hu-HU" dirty="0"/>
              <a:t>menedékjog iránti kérelmek benyújtására a normál határátkelőn túl ezekben a tranzitzónákban is sor kerülhet, elbírálásuk gyorsított és helyszíni eljárásban lesz lehetséges, és a határon a tranzitzónában lefolytatott eljárás során biztosítani kell a kérelmezők nemzetközi és uniós normák szerinti jogait</a:t>
            </a:r>
            <a:r>
              <a:rPr lang="hu-HU" dirty="0" smtClean="0"/>
              <a:t>.” </a:t>
            </a:r>
          </a:p>
          <a:p>
            <a:pPr marL="0" indent="0" algn="r">
              <a:buNone/>
            </a:pPr>
            <a:r>
              <a:rPr lang="hu-HU" sz="1800" dirty="0" smtClean="0"/>
              <a:t>Trócsányi</a:t>
            </a:r>
            <a:r>
              <a:rPr lang="hu-HU" sz="1800" dirty="0" smtClean="0"/>
              <a:t> László expozéja az Országgyűlésben a második nagy </a:t>
            </a:r>
            <a:r>
              <a:rPr lang="hu-HU" sz="1800" dirty="0" smtClean="0"/>
              <a:t>módosítócsomag</a:t>
            </a:r>
            <a:r>
              <a:rPr lang="hu-HU" sz="1800" dirty="0" smtClean="0"/>
              <a:t> benyújtásakor 2014 szeptember 4.</a:t>
            </a:r>
          </a:p>
          <a:p>
            <a:pPr marL="0" indent="0" algn="r">
              <a:buNone/>
            </a:pPr>
            <a:r>
              <a:rPr lang="hu-HU" sz="1800" dirty="0">
                <a:hlinkClick r:id="rId2"/>
              </a:rPr>
              <a:t>http://</a:t>
            </a:r>
            <a:r>
              <a:rPr lang="hu-HU" sz="1800" dirty="0" smtClean="0">
                <a:hlinkClick r:id="rId2"/>
              </a:rPr>
              <a:t>www.kormany.hu/hu/igazsagugyi-miniszterium/a-miniszter/beszedek-publikaciok-interjuk/trocsanyi-laszlo-a-tomeges-bevandorlas-kezelesevel-osszefuggo-torvenymodositasokrol</a:t>
            </a:r>
            <a:r>
              <a:rPr lang="hu-HU" sz="1800" dirty="0" smtClean="0"/>
              <a:t> </a:t>
            </a:r>
            <a:endParaRPr lang="hu-HU" sz="1800" dirty="0"/>
          </a:p>
        </p:txBody>
      </p:sp>
      <p:sp>
        <p:nvSpPr>
          <p:cNvPr id="4" name="Tartalom helye 3"/>
          <p:cNvSpPr>
            <a:spLocks noGrp="1"/>
          </p:cNvSpPr>
          <p:nvPr>
            <p:ph sz="half" idx="2"/>
          </p:nvPr>
        </p:nvSpPr>
        <p:spPr>
          <a:xfrm>
            <a:off x="4648200" y="1600200"/>
            <a:ext cx="4038600" cy="4997152"/>
          </a:xfrm>
        </p:spPr>
        <p:txBody>
          <a:bodyPr/>
          <a:lstStyle/>
          <a:p>
            <a:r>
              <a:rPr lang="hu-HU" dirty="0" smtClean="0"/>
              <a:t>„kedden [szeptember 15-én -NB]összesen </a:t>
            </a:r>
            <a:r>
              <a:rPr lang="hu-HU" dirty="0"/>
              <a:t>70 ember jutott be egyáltalán ügyintézésre a sok százból</a:t>
            </a:r>
            <a:r>
              <a:rPr lang="hu-HU" dirty="0" smtClean="0"/>
              <a:t>,…”</a:t>
            </a:r>
          </a:p>
          <a:p>
            <a:pPr algn="r"/>
            <a:r>
              <a:rPr lang="hu-HU" sz="1000" dirty="0">
                <a:hlinkClick r:id="rId3"/>
              </a:rPr>
              <a:t>http://</a:t>
            </a:r>
            <a:r>
              <a:rPr lang="hu-HU" sz="1000" dirty="0" smtClean="0">
                <a:hlinkClick r:id="rId3"/>
              </a:rPr>
              <a:t>helsinkifigyelo.blog.hu/2015/09/18/magyarorszag_te_tranzitzona</a:t>
            </a:r>
            <a:endParaRPr lang="hu-HU" sz="1000" dirty="0" smtClean="0"/>
          </a:p>
          <a:p>
            <a:pPr algn="r"/>
            <a:endParaRPr lang="hu-HU" sz="1800" dirty="0"/>
          </a:p>
          <a:p>
            <a:r>
              <a:rPr lang="hu-HU" sz="2000" dirty="0" smtClean="0"/>
              <a:t>Szeptember 15-29 között 518 fő lépett be a röszkei tranzitzónába. </a:t>
            </a:r>
            <a:br>
              <a:rPr lang="hu-HU" sz="2000" dirty="0" smtClean="0"/>
            </a:br>
            <a:endParaRPr lang="hu-HU" sz="2000" dirty="0" smtClean="0"/>
          </a:p>
          <a:p>
            <a:r>
              <a:rPr lang="hu-HU" sz="2000" dirty="0" smtClean="0"/>
              <a:t> 80%-uk ügyét nem ott bírálták el</a:t>
            </a:r>
            <a:r>
              <a:rPr lang="hu-HU" sz="1800" dirty="0" smtClean="0"/>
              <a:t>. </a:t>
            </a:r>
          </a:p>
          <a:p>
            <a:pPr marL="0" indent="0" algn="r">
              <a:buNone/>
            </a:pPr>
            <a:r>
              <a:rPr lang="hu-HU" sz="1000" dirty="0" smtClean="0"/>
              <a:t>ECRE és AIDA: </a:t>
            </a:r>
            <a:r>
              <a:rPr lang="hu-HU" sz="1000" dirty="0" smtClean="0"/>
              <a:t>Crossing</a:t>
            </a:r>
            <a:r>
              <a:rPr lang="hu-HU" sz="1000" dirty="0" smtClean="0"/>
              <a:t> </a:t>
            </a:r>
            <a:r>
              <a:rPr lang="hu-HU" sz="1000" dirty="0" smtClean="0"/>
              <a:t>boundaries</a:t>
            </a:r>
            <a:r>
              <a:rPr lang="hu-HU" sz="1000" dirty="0" smtClean="0"/>
              <a:t>. The </a:t>
            </a:r>
            <a:r>
              <a:rPr lang="hu-HU" sz="1000" dirty="0" smtClean="0"/>
              <a:t>new</a:t>
            </a:r>
            <a:r>
              <a:rPr lang="hu-HU" sz="1000" dirty="0" smtClean="0"/>
              <a:t> </a:t>
            </a:r>
            <a:r>
              <a:rPr lang="hu-HU" sz="1000" dirty="0" smtClean="0"/>
              <a:t>asylum</a:t>
            </a:r>
            <a:r>
              <a:rPr lang="hu-HU" sz="1000" dirty="0" smtClean="0"/>
              <a:t> </a:t>
            </a:r>
            <a:r>
              <a:rPr lang="hu-HU" sz="1000" dirty="0" smtClean="0"/>
              <a:t>procedure</a:t>
            </a:r>
            <a:r>
              <a:rPr lang="hu-HU" sz="1000" dirty="0" smtClean="0"/>
              <a:t> </a:t>
            </a:r>
            <a:r>
              <a:rPr lang="hu-HU" sz="1000" dirty="0" smtClean="0"/>
              <a:t>at</a:t>
            </a:r>
            <a:r>
              <a:rPr lang="hu-HU" sz="1000" dirty="0" smtClean="0"/>
              <a:t> </a:t>
            </a:r>
            <a:r>
              <a:rPr lang="hu-HU" sz="1000" dirty="0" smtClean="0"/>
              <a:t>the</a:t>
            </a:r>
            <a:r>
              <a:rPr lang="hu-HU" sz="1000" dirty="0" smtClean="0"/>
              <a:t> </a:t>
            </a:r>
            <a:r>
              <a:rPr lang="hu-HU" sz="1000" dirty="0" smtClean="0"/>
              <a:t>border</a:t>
            </a:r>
            <a:r>
              <a:rPr lang="hu-HU" sz="1000" dirty="0" smtClean="0"/>
              <a:t> and </a:t>
            </a:r>
            <a:r>
              <a:rPr lang="hu-HU" sz="1000" dirty="0" smtClean="0"/>
              <a:t>restrictions</a:t>
            </a:r>
            <a:r>
              <a:rPr lang="hu-HU" sz="1000" dirty="0" smtClean="0"/>
              <a:t> </a:t>
            </a:r>
            <a:r>
              <a:rPr lang="hu-HU" sz="1000" dirty="0" smtClean="0"/>
              <a:t>to</a:t>
            </a:r>
            <a:r>
              <a:rPr lang="hu-HU" sz="1000" dirty="0" smtClean="0"/>
              <a:t> </a:t>
            </a:r>
            <a:r>
              <a:rPr lang="hu-HU" sz="1000" dirty="0" smtClean="0"/>
              <a:t>accessing</a:t>
            </a:r>
            <a:r>
              <a:rPr lang="hu-HU" sz="1000" dirty="0" smtClean="0"/>
              <a:t> </a:t>
            </a:r>
            <a:r>
              <a:rPr lang="hu-HU" sz="1000" dirty="0" smtClean="0"/>
              <a:t>protection</a:t>
            </a:r>
            <a:r>
              <a:rPr lang="hu-HU" sz="1000" dirty="0" smtClean="0"/>
              <a:t> </a:t>
            </a:r>
            <a:r>
              <a:rPr lang="hu-HU" sz="1000" dirty="0" smtClean="0"/>
              <a:t>in</a:t>
            </a:r>
            <a:r>
              <a:rPr lang="hu-HU" sz="1000" dirty="0" smtClean="0"/>
              <a:t> Hungary, ECRE, 2015 </a:t>
            </a:r>
            <a:r>
              <a:rPr lang="hu-HU" sz="1000" dirty="0" smtClean="0"/>
              <a:t>September</a:t>
            </a:r>
            <a:r>
              <a:rPr lang="hu-HU" sz="1000" dirty="0" smtClean="0"/>
              <a:t>, 16.old</a:t>
            </a:r>
            <a:endParaRPr lang="hu-HU" sz="1000" dirty="0"/>
          </a:p>
        </p:txBody>
      </p:sp>
      <p:sp>
        <p:nvSpPr>
          <p:cNvPr id="5" name="Szövegdoboz 4"/>
          <p:cNvSpPr txBox="1"/>
          <p:nvPr/>
        </p:nvSpPr>
        <p:spPr>
          <a:xfrm rot="20095929">
            <a:off x="-29683" y="2425201"/>
            <a:ext cx="9289032" cy="1938992"/>
          </a:xfrm>
          <a:prstGeom prst="rect">
            <a:avLst/>
          </a:prstGeom>
          <a:solidFill>
            <a:schemeClr val="tx2"/>
          </a:solidFill>
        </p:spPr>
        <p:txBody>
          <a:bodyPr wrap="square" rtlCol="0">
            <a:spAutoFit/>
          </a:bodyPr>
          <a:lstStyle/>
          <a:p>
            <a:r>
              <a:rPr lang="hu-HU" sz="2000" b="1" dirty="0" smtClean="0">
                <a:solidFill>
                  <a:schemeClr val="bg1"/>
                </a:solidFill>
              </a:rPr>
              <a:t>„A </a:t>
            </a:r>
            <a:r>
              <a:rPr lang="hu-HU" sz="2000" b="1" dirty="0">
                <a:solidFill>
                  <a:schemeClr val="bg1"/>
                </a:solidFill>
              </a:rPr>
              <a:t>korábbi tervekkel ellentétben nem lesznek Szerbia felé nyitottak a határszélen létrehozandó tranzitzónák, erre nem lesz szüks</a:t>
            </a:r>
            <a:r>
              <a:rPr lang="hu-HU" sz="2000" dirty="0">
                <a:solidFill>
                  <a:schemeClr val="bg1"/>
                </a:solidFill>
              </a:rPr>
              <a:t>ég - mondta Lázár János. A miniszter szerint valójában </a:t>
            </a:r>
            <a:r>
              <a:rPr lang="hu-HU" sz="2000" b="1" dirty="0">
                <a:solidFill>
                  <a:schemeClr val="bg1"/>
                </a:solidFill>
              </a:rPr>
              <a:t>nem is szerencsés tranzitzónáknak nevezni azokat a helyeket, ahol a menekültek belépnek Magyarországra </a:t>
            </a:r>
            <a:r>
              <a:rPr lang="hu-HU" sz="2000" dirty="0">
                <a:solidFill>
                  <a:schemeClr val="bg1"/>
                </a:solidFill>
              </a:rPr>
              <a:t>és megindítják a menekültügyi eljárást.”  Lázár János, Kormányinfó, 2010. szeptember 10.   Idézi: </a:t>
            </a:r>
            <a:r>
              <a:rPr lang="hu-HU" sz="1200" dirty="0">
                <a:solidFill>
                  <a:schemeClr val="bg1"/>
                </a:solidFill>
              </a:rPr>
              <a:t>http://index.hu/belfold/2015/09/10/lazar_janos_kormanyinfo_22_tajekoztatoja/</a:t>
            </a:r>
          </a:p>
        </p:txBody>
      </p:sp>
    </p:spTree>
    <p:extLst>
      <p:ext uri="{BB962C8B-B14F-4D97-AF65-F5344CB8AC3E}">
        <p14:creationId xmlns:p14="http://schemas.microsoft.com/office/powerpoint/2010/main" val="173692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OBSTRUKCIÓ – SZERBIA BIZTONSÁGOS HARMADIK ORSZÁG</a:t>
            </a:r>
            <a:endParaRPr lang="hu-HU" dirty="0"/>
          </a:p>
        </p:txBody>
      </p:sp>
      <p:sp>
        <p:nvSpPr>
          <p:cNvPr id="3" name="Tartalom helye 2"/>
          <p:cNvSpPr>
            <a:spLocks noGrp="1"/>
          </p:cNvSpPr>
          <p:nvPr>
            <p:ph sz="half" idx="1"/>
          </p:nvPr>
        </p:nvSpPr>
        <p:spPr>
          <a:xfrm>
            <a:off x="71770" y="1582504"/>
            <a:ext cx="1403886" cy="4525963"/>
          </a:xfrm>
        </p:spPr>
        <p:txBody>
          <a:bodyPr/>
          <a:lstStyle/>
          <a:p>
            <a:pPr marL="0" indent="0">
              <a:buNone/>
            </a:pPr>
            <a:r>
              <a:rPr lang="hu-HU" sz="1800" b="1" dirty="0"/>
              <a:t>191/2015. (VII. 21.) Korm. </a:t>
            </a:r>
            <a:r>
              <a:rPr lang="hu-HU" sz="1800" b="1" dirty="0" smtClean="0"/>
              <a:t>Rendelet</a:t>
            </a:r>
          </a:p>
          <a:p>
            <a:endParaRPr lang="hu-HU" sz="1800" dirty="0"/>
          </a:p>
          <a:p>
            <a:pPr marL="0" indent="0" algn="ctr">
              <a:buNone/>
            </a:pPr>
            <a:r>
              <a:rPr lang="hu-HU" sz="2400" dirty="0" smtClean="0">
                <a:solidFill>
                  <a:srgbClr val="C00000"/>
                </a:solidFill>
              </a:rPr>
              <a:t>Szerbia</a:t>
            </a:r>
          </a:p>
          <a:p>
            <a:pPr marL="0" indent="0" algn="ctr">
              <a:buNone/>
            </a:pPr>
            <a:r>
              <a:rPr lang="hu-HU" sz="1400" dirty="0" smtClean="0"/>
              <a:t>(és </a:t>
            </a:r>
            <a:r>
              <a:rPr lang="hu-HU" sz="1400" dirty="0" smtClean="0"/>
              <a:t>Mace-dónia</a:t>
            </a:r>
            <a:r>
              <a:rPr lang="hu-HU" sz="1400" dirty="0" smtClean="0"/>
              <a:t>,</a:t>
            </a:r>
          </a:p>
          <a:p>
            <a:pPr marL="0" indent="0" algn="ctr">
              <a:buNone/>
            </a:pPr>
            <a:r>
              <a:rPr lang="hu-HU" sz="1400" dirty="0"/>
              <a:t>t</a:t>
            </a:r>
            <a:r>
              <a:rPr lang="hu-HU" sz="1400" dirty="0" smtClean="0"/>
              <a:t>öbbek között) </a:t>
            </a:r>
          </a:p>
          <a:p>
            <a:pPr marL="0" indent="0" algn="ctr">
              <a:buNone/>
            </a:pPr>
            <a:r>
              <a:rPr lang="hu-HU" sz="2000" dirty="0" smtClean="0"/>
              <a:t>biztonságos </a:t>
            </a:r>
            <a:r>
              <a:rPr lang="hu-HU" sz="2000" dirty="0" smtClean="0">
                <a:solidFill>
                  <a:srgbClr val="C00000"/>
                </a:solidFill>
              </a:rPr>
              <a:t>harmadik</a:t>
            </a:r>
            <a:r>
              <a:rPr lang="hu-HU" sz="2000" dirty="0" smtClean="0"/>
              <a:t> ország</a:t>
            </a:r>
            <a:endParaRPr lang="hu-HU" sz="2000" dirty="0"/>
          </a:p>
        </p:txBody>
      </p:sp>
      <p:sp>
        <p:nvSpPr>
          <p:cNvPr id="4" name="Tartalom helye 3"/>
          <p:cNvSpPr>
            <a:spLocks noGrp="1"/>
          </p:cNvSpPr>
          <p:nvPr>
            <p:ph sz="half" idx="2"/>
          </p:nvPr>
        </p:nvSpPr>
        <p:spPr>
          <a:xfrm>
            <a:off x="1590498" y="1310904"/>
            <a:ext cx="7301982" cy="5430463"/>
          </a:xfrm>
        </p:spPr>
        <p:txBody>
          <a:bodyPr>
            <a:noAutofit/>
          </a:bodyPr>
          <a:lstStyle/>
          <a:p>
            <a:pPr marL="0" indent="0" algn="ctr">
              <a:buNone/>
            </a:pPr>
            <a:r>
              <a:rPr lang="hu-HU" sz="1800" dirty="0" smtClean="0"/>
              <a:t>Met</a:t>
            </a:r>
            <a:r>
              <a:rPr lang="hu-HU" sz="1800" dirty="0" smtClean="0"/>
              <a:t> 2 § (1) i</a:t>
            </a:r>
          </a:p>
          <a:p>
            <a:r>
              <a:rPr lang="hu-HU" sz="1800" i="1" dirty="0"/>
              <a:t>i) biztonságos harmadik ország: </a:t>
            </a:r>
            <a:r>
              <a:rPr lang="hu-HU" sz="1800" dirty="0"/>
              <a:t>az az ország, amelyre vonatkozóan a menekültügyi hatóság </a:t>
            </a:r>
            <a:r>
              <a:rPr lang="hu-HU" sz="1800" dirty="0">
                <a:solidFill>
                  <a:srgbClr val="C00000"/>
                </a:solidFill>
              </a:rPr>
              <a:t>meggyőződött</a:t>
            </a:r>
            <a:r>
              <a:rPr lang="hu-HU" sz="1800" dirty="0"/>
              <a:t> arról, hogy a kérelmező az alábbi elvekkel összhangban lévő bánásmódban részesül:</a:t>
            </a:r>
          </a:p>
          <a:p>
            <a:r>
              <a:rPr lang="hu-HU" sz="1800" i="1" dirty="0" smtClean="0"/>
              <a:t>… [</a:t>
            </a:r>
            <a:r>
              <a:rPr lang="hu-HU" sz="1800" i="1" dirty="0" smtClean="0"/>
              <a:t>ia</a:t>
            </a:r>
            <a:r>
              <a:rPr lang="hu-HU" sz="1800" i="1" dirty="0" smtClean="0"/>
              <a:t> – </a:t>
            </a:r>
            <a:r>
              <a:rPr lang="hu-HU" sz="1800" i="1" dirty="0" smtClean="0"/>
              <a:t>ic</a:t>
            </a:r>
            <a:r>
              <a:rPr lang="hu-HU" sz="1800" i="1" dirty="0" smtClean="0"/>
              <a:t>: nincs veszélyben és betartják a </a:t>
            </a:r>
            <a:r>
              <a:rPr lang="hu-HU" sz="1800" i="1" dirty="0" smtClean="0"/>
              <a:t>non-refoulement</a:t>
            </a:r>
            <a:r>
              <a:rPr lang="hu-HU" sz="1800" i="1" dirty="0" smtClean="0"/>
              <a:t> parancsát]</a:t>
            </a:r>
            <a:endParaRPr lang="hu-HU" sz="1800" dirty="0"/>
          </a:p>
          <a:p>
            <a:r>
              <a:rPr lang="hu-HU" sz="1800" i="1" dirty="0" smtClean="0"/>
              <a:t>id</a:t>
            </a:r>
            <a:r>
              <a:rPr lang="hu-HU" sz="1800" i="1" dirty="0"/>
              <a:t>) </a:t>
            </a:r>
            <a:r>
              <a:rPr lang="hu-HU" sz="1800" dirty="0"/>
              <a:t>a </a:t>
            </a:r>
            <a:r>
              <a:rPr lang="hu-HU" sz="1800" dirty="0"/>
              <a:t>menekültkénti</a:t>
            </a:r>
            <a:r>
              <a:rPr lang="hu-HU" sz="1800" dirty="0"/>
              <a:t> elismerés </a:t>
            </a:r>
            <a:r>
              <a:rPr lang="hu-HU" sz="1800" dirty="0">
                <a:solidFill>
                  <a:srgbClr val="C00000"/>
                </a:solidFill>
              </a:rPr>
              <a:t>kérelmezésének lehetősége biztosított,</a:t>
            </a:r>
            <a:r>
              <a:rPr lang="hu-HU" sz="1800" dirty="0"/>
              <a:t> </a:t>
            </a:r>
            <a:r>
              <a:rPr lang="hu-HU" sz="1800" dirty="0">
                <a:solidFill>
                  <a:srgbClr val="C00000"/>
                </a:solidFill>
              </a:rPr>
              <a:t>és </a:t>
            </a:r>
            <a:r>
              <a:rPr lang="hu-HU" sz="1800" dirty="0"/>
              <a:t>a </a:t>
            </a:r>
            <a:r>
              <a:rPr lang="hu-HU" sz="1800" dirty="0"/>
              <a:t>menekültkénti</a:t>
            </a:r>
            <a:r>
              <a:rPr lang="hu-HU" sz="1800" dirty="0"/>
              <a:t> elismerés esetén </a:t>
            </a:r>
            <a:r>
              <a:rPr lang="hu-HU" sz="1800" dirty="0">
                <a:solidFill>
                  <a:srgbClr val="C00000"/>
                </a:solidFill>
              </a:rPr>
              <a:t>biztosított a genfi egyezménnyel összhangban álló védelem</a:t>
            </a:r>
            <a:r>
              <a:rPr lang="hu-HU" sz="1800" dirty="0" smtClean="0"/>
              <a:t>;   _______</a:t>
            </a:r>
            <a:endParaRPr lang="hu-HU" sz="1800" dirty="0"/>
          </a:p>
          <a:p>
            <a:r>
              <a:rPr lang="hu-HU" sz="1800" dirty="0" smtClean="0"/>
              <a:t>„Macedónia </a:t>
            </a:r>
            <a:r>
              <a:rPr lang="hu-HU" sz="1800" dirty="0" smtClean="0"/>
              <a:t>és Szerbia törékeny menekültügyi rendszere képtelen </a:t>
            </a:r>
            <a:r>
              <a:rPr lang="hu-HU" sz="1800" dirty="0" smtClean="0"/>
              <a:t>megbirkózni </a:t>
            </a:r>
            <a:r>
              <a:rPr lang="hu-HU" sz="1800" dirty="0" smtClean="0"/>
              <a:t>az érkezők számának hatalmas növekedésével” </a:t>
            </a:r>
          </a:p>
          <a:p>
            <a:pPr marL="457200" indent="-457200" algn="r">
              <a:buAutoNum type="alphaUcPeriod"/>
            </a:pPr>
            <a:r>
              <a:rPr lang="hu-HU" sz="1800" dirty="0"/>
              <a:t>Guterres</a:t>
            </a:r>
            <a:r>
              <a:rPr lang="hu-HU" sz="1800" dirty="0"/>
              <a:t> levele a 2015 július 9-i </a:t>
            </a:r>
            <a:r>
              <a:rPr lang="hu-HU" sz="1800" dirty="0" smtClean="0"/>
              <a:t>rendkívüli </a:t>
            </a:r>
            <a:r>
              <a:rPr lang="hu-HU" sz="1800" dirty="0"/>
              <a:t>BIÜT-höz</a:t>
            </a:r>
            <a:r>
              <a:rPr lang="hu-HU" sz="1800" dirty="0"/>
              <a:t/>
            </a:r>
            <a:br>
              <a:rPr lang="hu-HU" sz="1800" dirty="0"/>
            </a:br>
            <a:r>
              <a:rPr lang="hu-HU" sz="800" dirty="0"/>
              <a:t>http://www.unhcr.org/cgi-bin/texis/vtx/search?page=search&amp;docid=55bb27309&amp;query=serbia%20safe%20third</a:t>
            </a:r>
          </a:p>
          <a:p>
            <a:r>
              <a:rPr lang="hu-HU" sz="1800" dirty="0" smtClean="0"/>
              <a:t>„</a:t>
            </a:r>
            <a:r>
              <a:rPr lang="hu-HU" sz="1800" dirty="0"/>
              <a:t>Magyarország egyúttal </a:t>
            </a:r>
            <a:r>
              <a:rPr lang="hu-HU" sz="1800" dirty="0">
                <a:solidFill>
                  <a:srgbClr val="C00000"/>
                </a:solidFill>
              </a:rPr>
              <a:t>megkezdte a</a:t>
            </a:r>
            <a:r>
              <a:rPr lang="hu-HU" sz="1800" dirty="0"/>
              <a:t> menedékkérők </a:t>
            </a:r>
            <a:r>
              <a:rPr lang="hu-HU" sz="1800" dirty="0">
                <a:solidFill>
                  <a:srgbClr val="C00000"/>
                </a:solidFill>
              </a:rPr>
              <a:t>visszaküldését is Szerbiába,</a:t>
            </a:r>
            <a:r>
              <a:rPr lang="hu-HU" sz="1800" dirty="0"/>
              <a:t> </a:t>
            </a:r>
            <a:r>
              <a:rPr lang="hu-HU" sz="1800" b="1" dirty="0">
                <a:solidFill>
                  <a:srgbClr val="C00000"/>
                </a:solidFill>
              </a:rPr>
              <a:t>az </a:t>
            </a:r>
            <a:r>
              <a:rPr lang="hu-HU" sz="1800" b="1" dirty="0">
                <a:solidFill>
                  <a:srgbClr val="C00000"/>
                </a:solidFill>
              </a:rPr>
              <a:t>UNHCR-nak</a:t>
            </a:r>
            <a:r>
              <a:rPr lang="hu-HU" sz="1800" b="1" dirty="0">
                <a:solidFill>
                  <a:srgbClr val="C00000"/>
                </a:solidFill>
              </a:rPr>
              <a:t> a kormányok felé érvényben lévő ajánlása ellenére</a:t>
            </a:r>
            <a:r>
              <a:rPr lang="hu-HU" sz="1800" dirty="0"/>
              <a:t>, holott a szerbiai menekültügyi rendszer nem megfelelően működik ahhoz, hogy az oda ma érkező menekülteknek hatékony nemzetközi oltalmat biztosítson.” </a:t>
            </a:r>
            <a:endParaRPr lang="hu-HU" sz="1800" dirty="0" smtClean="0"/>
          </a:p>
          <a:p>
            <a:pPr marL="0" indent="0" algn="r">
              <a:buNone/>
            </a:pPr>
            <a:r>
              <a:rPr lang="hu-HU" sz="1800" dirty="0"/>
              <a:t>UNHCR sajtóközlemény, 2015. </a:t>
            </a:r>
            <a:r>
              <a:rPr lang="hu-HU" sz="1800" dirty="0" smtClean="0"/>
              <a:t>szeptember </a:t>
            </a:r>
            <a:r>
              <a:rPr lang="hu-HU" sz="1800" dirty="0"/>
              <a:t>16</a:t>
            </a:r>
            <a:r>
              <a:rPr lang="hu-HU" sz="1800" dirty="0" smtClean="0"/>
              <a:t>.</a:t>
            </a:r>
            <a:br>
              <a:rPr lang="hu-HU" sz="1800" dirty="0" smtClean="0"/>
            </a:br>
            <a:r>
              <a:rPr lang="hu-HU" sz="800" dirty="0" smtClean="0"/>
              <a:t> </a:t>
            </a:r>
            <a:r>
              <a:rPr lang="hu-HU" sz="800" dirty="0"/>
              <a:t>http://www.unhcr-centraleurope.org/hu/hirek/2015/az-unhcr-a-menek%C3%BClt-v%C3%A1ls%C3%A1g-kapcs%C3%A1n-ir%C3%A1nyv%C3%A1lt%C3%A1sra-s%C3%BCrgeti-eur%C3%B3p%C3%A1t.html</a:t>
            </a:r>
          </a:p>
        </p:txBody>
      </p:sp>
    </p:spTree>
    <p:extLst>
      <p:ext uri="{BB962C8B-B14F-4D97-AF65-F5344CB8AC3E}">
        <p14:creationId xmlns:p14="http://schemas.microsoft.com/office/powerpoint/2010/main" val="130568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066130"/>
          </a:xfrm>
        </p:spPr>
        <p:txBody>
          <a:bodyPr>
            <a:normAutofit fontScale="90000"/>
          </a:bodyPr>
          <a:lstStyle/>
          <a:p>
            <a:r>
              <a:rPr lang="hu-HU" dirty="0"/>
              <a:t>OBSTRUKCIÓ – SZERBIA BIZTONSÁGOS HARMADIK ORSZÁG</a:t>
            </a:r>
          </a:p>
        </p:txBody>
      </p:sp>
      <p:sp>
        <p:nvSpPr>
          <p:cNvPr id="5" name="Tartalom helye 4"/>
          <p:cNvSpPr>
            <a:spLocks noGrp="1"/>
          </p:cNvSpPr>
          <p:nvPr>
            <p:ph idx="1"/>
          </p:nvPr>
        </p:nvSpPr>
        <p:spPr>
          <a:xfrm>
            <a:off x="457200" y="1700808"/>
            <a:ext cx="8229600" cy="4896544"/>
          </a:xfrm>
        </p:spPr>
        <p:txBody>
          <a:bodyPr>
            <a:normAutofit fontScale="92500" lnSpcReduction="20000"/>
          </a:bodyPr>
          <a:lstStyle/>
          <a:p>
            <a:r>
              <a:rPr lang="hu-HU" sz="2800" dirty="0" smtClean="0"/>
              <a:t>Az alapkérdés nem jogi:</a:t>
            </a:r>
            <a:endParaRPr lang="hu-HU" dirty="0"/>
          </a:p>
          <a:p>
            <a:r>
              <a:rPr lang="hu-HU" sz="2800" dirty="0" smtClean="0"/>
              <a:t>Milyen </a:t>
            </a:r>
            <a:r>
              <a:rPr lang="hu-HU" sz="2800" dirty="0" smtClean="0">
                <a:solidFill>
                  <a:srgbClr val="C00000"/>
                </a:solidFill>
              </a:rPr>
              <a:t>politikai - filozófiai vagy erkölcsi alapon </a:t>
            </a:r>
            <a:r>
              <a:rPr lang="hu-HU" sz="2800" dirty="0" smtClean="0"/>
              <a:t>várhatnánk el Szerbiától, hogy az országon áthaladt mintegy </a:t>
            </a:r>
            <a:r>
              <a:rPr lang="hu-HU" sz="2800" dirty="0" smtClean="0">
                <a:solidFill>
                  <a:srgbClr val="C00000"/>
                </a:solidFill>
              </a:rPr>
              <a:t>600 000 ember ügyében eljárjon?</a:t>
            </a:r>
          </a:p>
          <a:p>
            <a:r>
              <a:rPr lang="hu-HU" sz="2800" dirty="0" smtClean="0">
                <a:solidFill>
                  <a:srgbClr val="C00000"/>
                </a:solidFill>
              </a:rPr>
              <a:t>Miért lenne Szerbia illetékesebb </a:t>
            </a:r>
            <a:r>
              <a:rPr lang="hu-HU" sz="2800" dirty="0" smtClean="0"/>
              <a:t>a szír, iraki, afgán, vagy akár a </a:t>
            </a:r>
            <a:r>
              <a:rPr lang="hu-HU" sz="2800" dirty="0" smtClean="0"/>
              <a:t>szubszaharai</a:t>
            </a:r>
            <a:r>
              <a:rPr lang="hu-HU" sz="2800" dirty="0" smtClean="0"/>
              <a:t> kérelmezők ügyének elbírálására mint az EU?</a:t>
            </a:r>
          </a:p>
          <a:p>
            <a:r>
              <a:rPr lang="hu-HU" sz="2800" dirty="0">
                <a:solidFill>
                  <a:srgbClr val="C00000"/>
                </a:solidFill>
              </a:rPr>
              <a:t>M</a:t>
            </a:r>
            <a:r>
              <a:rPr lang="hu-HU" sz="2800" dirty="0" smtClean="0">
                <a:solidFill>
                  <a:srgbClr val="C00000"/>
                </a:solidFill>
              </a:rPr>
              <a:t>iért kellene Szerbiában új életlehe</a:t>
            </a:r>
            <a:r>
              <a:rPr lang="hu-HU" sz="2800" dirty="0" smtClean="0"/>
              <a:t>tőséget biztosítani a nemzetközi védelemre szorulóknak, </a:t>
            </a:r>
            <a:r>
              <a:rPr lang="hu-HU" sz="2800" dirty="0" smtClean="0">
                <a:solidFill>
                  <a:srgbClr val="C00000"/>
                </a:solidFill>
              </a:rPr>
              <a:t>miért kellene Szerbiának visszautaztatnia a védelemre nem szorulókat</a:t>
            </a:r>
            <a:r>
              <a:rPr lang="hu-HU" sz="2800" dirty="0" smtClean="0"/>
              <a:t>?</a:t>
            </a:r>
          </a:p>
          <a:p>
            <a:r>
              <a:rPr lang="hu-HU" sz="2800" dirty="0" smtClean="0"/>
              <a:t>Összeegyeztethető ennek elvárása a </a:t>
            </a:r>
          </a:p>
          <a:p>
            <a:r>
              <a:rPr lang="hu-HU" sz="2800" dirty="0"/>
              <a:t>	</a:t>
            </a:r>
            <a:r>
              <a:rPr lang="hu-HU" sz="2800" dirty="0" smtClean="0"/>
              <a:t> - </a:t>
            </a:r>
            <a:r>
              <a:rPr lang="hu-HU" sz="2800" dirty="0" smtClean="0"/>
              <a:t>jószomszédsággal</a:t>
            </a:r>
            <a:endParaRPr lang="hu-HU" sz="2800" dirty="0" smtClean="0"/>
          </a:p>
          <a:p>
            <a:r>
              <a:rPr lang="hu-HU" sz="2800" dirty="0"/>
              <a:t>	</a:t>
            </a:r>
            <a:r>
              <a:rPr lang="hu-HU" sz="2800" dirty="0" smtClean="0"/>
              <a:t>- a nemzetközi szolidaritással?</a:t>
            </a:r>
          </a:p>
          <a:p>
            <a:endParaRPr lang="hu-HU" dirty="0"/>
          </a:p>
          <a:p>
            <a:endParaRPr lang="hu-HU" dirty="0"/>
          </a:p>
        </p:txBody>
      </p:sp>
      <p:sp>
        <p:nvSpPr>
          <p:cNvPr id="6" name="Szövegdoboz 5"/>
          <p:cNvSpPr txBox="1"/>
          <p:nvPr/>
        </p:nvSpPr>
        <p:spPr>
          <a:xfrm rot="20092312">
            <a:off x="611560" y="2173506"/>
            <a:ext cx="7632848" cy="2677656"/>
          </a:xfrm>
          <a:prstGeom prst="rect">
            <a:avLst/>
          </a:prstGeom>
          <a:solidFill>
            <a:schemeClr val="tx1"/>
          </a:solidFill>
        </p:spPr>
        <p:txBody>
          <a:bodyPr wrap="square" rtlCol="0">
            <a:spAutoFit/>
          </a:bodyPr>
          <a:lstStyle/>
          <a:p>
            <a:r>
              <a:rPr lang="hu-HU" dirty="0" smtClean="0">
                <a:solidFill>
                  <a:schemeClr val="bg1"/>
                </a:solidFill>
              </a:rPr>
              <a:t>A magyar Országgyűlés álláspontja a más országból visszaküldöttek átvételről:</a:t>
            </a:r>
          </a:p>
          <a:p>
            <a:r>
              <a:rPr lang="hu-HU" b="1" dirty="0" smtClean="0">
                <a:solidFill>
                  <a:schemeClr val="bg1"/>
                </a:solidFill>
              </a:rPr>
              <a:t>"</a:t>
            </a:r>
            <a:r>
              <a:rPr lang="hu-HU" b="1" dirty="0">
                <a:solidFill>
                  <a:schemeClr val="bg1"/>
                </a:solidFill>
              </a:rPr>
              <a:t>megállapítva, hogy a nemzetközi jog alapján </a:t>
            </a:r>
            <a:r>
              <a:rPr lang="hu-HU" b="1" dirty="0" smtClean="0">
                <a:solidFill>
                  <a:schemeClr val="bg1"/>
                </a:solidFill>
              </a:rPr>
              <a:t>egyetlen  </a:t>
            </a:r>
            <a:r>
              <a:rPr lang="hu-HU" b="1" dirty="0">
                <a:solidFill>
                  <a:schemeClr val="bg1"/>
                </a:solidFill>
              </a:rPr>
              <a:t>szuverén állam sem </a:t>
            </a:r>
            <a:r>
              <a:rPr lang="hu-HU" b="1" dirty="0" smtClean="0">
                <a:solidFill>
                  <a:schemeClr val="bg1"/>
                </a:solidFill>
              </a:rPr>
              <a:t>kötelezhető </a:t>
            </a:r>
            <a:r>
              <a:rPr lang="hu-HU" b="1" dirty="0">
                <a:solidFill>
                  <a:schemeClr val="bg1"/>
                </a:solidFill>
              </a:rPr>
              <a:t>arra</a:t>
            </a:r>
            <a:r>
              <a:rPr lang="hu-HU" b="1" dirty="0" smtClean="0">
                <a:solidFill>
                  <a:schemeClr val="bg1"/>
                </a:solidFill>
              </a:rPr>
              <a:t>, </a:t>
            </a:r>
            <a:br>
              <a:rPr lang="hu-HU" b="1" dirty="0" smtClean="0">
                <a:solidFill>
                  <a:schemeClr val="bg1"/>
                </a:solidFill>
              </a:rPr>
            </a:br>
            <a:r>
              <a:rPr lang="hu-HU" b="1" dirty="0" smtClean="0">
                <a:solidFill>
                  <a:schemeClr val="bg1"/>
                </a:solidFill>
              </a:rPr>
              <a:t> </a:t>
            </a:r>
            <a:r>
              <a:rPr lang="hu-HU" b="1" dirty="0">
                <a:solidFill>
                  <a:schemeClr val="bg1"/>
                </a:solidFill>
              </a:rPr>
              <a:t>hogy átvállaljon és elbíráljon más </a:t>
            </a:r>
            <a:r>
              <a:rPr lang="hu-HU" b="1" dirty="0" smtClean="0">
                <a:solidFill>
                  <a:schemeClr val="bg1"/>
                </a:solidFill>
              </a:rPr>
              <a:t>tagállamban</a:t>
            </a:r>
            <a:br>
              <a:rPr lang="hu-HU" b="1" dirty="0" smtClean="0">
                <a:solidFill>
                  <a:schemeClr val="bg1"/>
                </a:solidFill>
              </a:rPr>
            </a:br>
            <a:r>
              <a:rPr lang="hu-HU" b="1" dirty="0" smtClean="0">
                <a:solidFill>
                  <a:schemeClr val="bg1"/>
                </a:solidFill>
              </a:rPr>
              <a:t> </a:t>
            </a:r>
            <a:r>
              <a:rPr lang="hu-HU" b="1" dirty="0">
                <a:solidFill>
                  <a:schemeClr val="bg1"/>
                </a:solidFill>
              </a:rPr>
              <a:t>benyújtott nemzetközi védelem iránti kérelmet,"</a:t>
            </a:r>
          </a:p>
          <a:p>
            <a:r>
              <a:rPr lang="hu-HU" dirty="0">
                <a:solidFill>
                  <a:schemeClr val="bg1"/>
                </a:solidFill>
              </a:rPr>
              <a:t>T/ 7332 </a:t>
            </a:r>
            <a:r>
              <a:rPr lang="hu-HU" dirty="0">
                <a:solidFill>
                  <a:schemeClr val="bg1"/>
                </a:solidFill>
              </a:rPr>
              <a:t>sz</a:t>
            </a:r>
            <a:r>
              <a:rPr lang="hu-HU" dirty="0">
                <a:solidFill>
                  <a:schemeClr val="bg1"/>
                </a:solidFill>
              </a:rPr>
              <a:t> törvényjavaslat </a:t>
            </a:r>
          </a:p>
        </p:txBody>
      </p:sp>
    </p:spTree>
    <p:extLst>
      <p:ext uri="{BB962C8B-B14F-4D97-AF65-F5344CB8AC3E}">
        <p14:creationId xmlns:p14="http://schemas.microsoft.com/office/powerpoint/2010/main" val="140692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Büntetés</a:t>
            </a:r>
            <a:endParaRPr lang="hu-HU" dirty="0"/>
          </a:p>
        </p:txBody>
      </p:sp>
      <p:sp>
        <p:nvSpPr>
          <p:cNvPr id="3" name="Tartalom helye 2"/>
          <p:cNvSpPr>
            <a:spLocks noGrp="1"/>
          </p:cNvSpPr>
          <p:nvPr>
            <p:ph idx="1"/>
          </p:nvPr>
        </p:nvSpPr>
        <p:spPr>
          <a:xfrm>
            <a:off x="457200" y="857232"/>
            <a:ext cx="8229600" cy="5884136"/>
          </a:xfrm>
        </p:spPr>
        <p:txBody>
          <a:bodyPr>
            <a:normAutofit fontScale="85000" lnSpcReduction="20000"/>
          </a:bodyPr>
          <a:lstStyle/>
          <a:p>
            <a:pPr>
              <a:buFont typeface="Wingdings" panose="05000000000000000000" pitchFamily="2" charset="2"/>
              <a:buChar char="Ø"/>
            </a:pPr>
            <a:r>
              <a:rPr lang="hu-HU" dirty="0" smtClean="0"/>
              <a:t>A határzárral kapcsolatos </a:t>
            </a:r>
            <a:r>
              <a:rPr lang="hu-HU" dirty="0" smtClean="0">
                <a:solidFill>
                  <a:srgbClr val="C00000"/>
                </a:solidFill>
              </a:rPr>
              <a:t>három BTK tényállás </a:t>
            </a:r>
            <a:r>
              <a:rPr lang="hu-HU" dirty="0" smtClean="0"/>
              <a:t>(352 A-C §)</a:t>
            </a:r>
          </a:p>
          <a:p>
            <a:pPr marL="800100" lvl="1" indent="-342900">
              <a:buFont typeface="Arial" panose="020B0604020202020204" pitchFamily="34" charset="0"/>
              <a:buChar char="•"/>
            </a:pPr>
            <a:r>
              <a:rPr lang="hu-HU" dirty="0" smtClean="0"/>
              <a:t>Határzár </a:t>
            </a:r>
            <a:r>
              <a:rPr lang="hu-HU" dirty="0" smtClean="0">
                <a:solidFill>
                  <a:srgbClr val="C00000"/>
                </a:solidFill>
              </a:rPr>
              <a:t>tiltott átlépése                </a:t>
            </a:r>
            <a:r>
              <a:rPr lang="hu-HU" dirty="0" smtClean="0"/>
              <a:t>1951. évi genfi 						Egyezmény 31 </a:t>
            </a:r>
            <a:r>
              <a:rPr lang="hu-HU" smtClean="0"/>
              <a:t>§ - </a:t>
            </a:r>
            <a:r>
              <a:rPr lang="hu-HU" smtClean="0">
                <a:solidFill>
                  <a:srgbClr val="C00000"/>
                </a:solidFill>
              </a:rPr>
              <a:t>nem </a:t>
            </a:r>
            <a:r>
              <a:rPr lang="hu-HU" dirty="0" smtClean="0">
                <a:solidFill>
                  <a:srgbClr val="C00000"/>
                </a:solidFill>
              </a:rPr>
              <a:t/>
            </a:r>
            <a:br>
              <a:rPr lang="hu-HU" dirty="0" smtClean="0">
                <a:solidFill>
                  <a:srgbClr val="C00000"/>
                </a:solidFill>
              </a:rPr>
            </a:br>
            <a:r>
              <a:rPr lang="hu-HU" dirty="0" smtClean="0">
                <a:solidFill>
                  <a:srgbClr val="C00000"/>
                </a:solidFill>
              </a:rPr>
              <a:t>			</a:t>
            </a:r>
            <a:r>
              <a:rPr lang="hu-HU" smtClean="0">
                <a:solidFill>
                  <a:srgbClr val="C00000"/>
                </a:solidFill>
              </a:rPr>
              <a:t>	büntethet</a:t>
            </a:r>
            <a:r>
              <a:rPr lang="hu-HU" smtClean="0"/>
              <a:t>ő </a:t>
            </a:r>
            <a:r>
              <a:rPr lang="hu-HU" dirty="0" smtClean="0"/>
              <a:t>(</a:t>
            </a:r>
            <a:r>
              <a:rPr lang="hu-HU" dirty="0" err="1" smtClean="0"/>
              <a:t>ld</a:t>
            </a:r>
            <a:r>
              <a:rPr lang="hu-HU" dirty="0" smtClean="0"/>
              <a:t> pl. hamis 						okirat felhasználásáért sem)</a:t>
            </a:r>
          </a:p>
          <a:p>
            <a:pPr marL="800100" lvl="1" indent="-342900">
              <a:buFont typeface="Arial" panose="020B0604020202020204" pitchFamily="34" charset="0"/>
              <a:buChar char="•"/>
            </a:pPr>
            <a:r>
              <a:rPr lang="hu-HU" dirty="0" smtClean="0"/>
              <a:t>Határzár megrongálása</a:t>
            </a:r>
          </a:p>
          <a:p>
            <a:pPr marL="800100" lvl="1" indent="-342900">
              <a:buFont typeface="Arial" panose="020B0604020202020204" pitchFamily="34" charset="0"/>
              <a:buChar char="•"/>
            </a:pPr>
            <a:r>
              <a:rPr lang="hu-HU" dirty="0" smtClean="0"/>
              <a:t>Határzárral kapcsolatos építési munka akadályozása</a:t>
            </a:r>
            <a:br>
              <a:rPr lang="hu-HU" dirty="0" smtClean="0"/>
            </a:br>
            <a:endParaRPr lang="hu-HU" dirty="0" smtClean="0"/>
          </a:p>
          <a:p>
            <a:pPr marL="400050">
              <a:buFont typeface="Wingdings" panose="05000000000000000000" pitchFamily="2" charset="2"/>
              <a:buChar char="Ø"/>
            </a:pPr>
            <a:r>
              <a:rPr lang="hu-HU" dirty="0" smtClean="0"/>
              <a:t>Kiutasítás az egész EU területéről, belépési tilalommal</a:t>
            </a:r>
          </a:p>
          <a:p>
            <a:pPr marL="400050">
              <a:buFont typeface="Wingdings" panose="05000000000000000000" pitchFamily="2" charset="2"/>
              <a:buChar char="Ø"/>
            </a:pPr>
            <a:endParaRPr lang="hu-HU" dirty="0" smtClean="0"/>
          </a:p>
          <a:p>
            <a:pPr marL="400050">
              <a:buFont typeface="Wingdings" panose="05000000000000000000" pitchFamily="2" charset="2"/>
              <a:buChar char="Ø"/>
            </a:pPr>
            <a:r>
              <a:rPr lang="hu-HU" dirty="0" smtClean="0"/>
              <a:t>A kiterjesztetten értelmezett </a:t>
            </a:r>
            <a:r>
              <a:rPr lang="hu-HU" dirty="0" smtClean="0">
                <a:solidFill>
                  <a:srgbClr val="C00000"/>
                </a:solidFill>
              </a:rPr>
              <a:t>embercsempész</a:t>
            </a:r>
            <a:r>
              <a:rPr lang="hu-HU" dirty="0" smtClean="0"/>
              <a:t> bűncselekmény alkalmazása az </a:t>
            </a:r>
            <a:r>
              <a:rPr lang="hu-HU" dirty="0" smtClean="0">
                <a:solidFill>
                  <a:srgbClr val="C00000"/>
                </a:solidFill>
              </a:rPr>
              <a:t>önkéntesekre</a:t>
            </a:r>
            <a:r>
              <a:rPr lang="hu-HU" dirty="0" smtClean="0"/>
              <a:t>, de </a:t>
            </a:r>
            <a:r>
              <a:rPr lang="hu-HU" i="1" dirty="0" smtClean="0"/>
              <a:t>nem alkalmazásra az állam nevében az osztrák határ közelébe szállítókra  -  </a:t>
            </a:r>
            <a:r>
              <a:rPr lang="hu-HU" dirty="0" smtClean="0"/>
              <a:t>a jog uralmába vetett bizalom lerombolása</a:t>
            </a:r>
          </a:p>
          <a:p>
            <a:pPr marL="400050">
              <a:buFont typeface="Wingdings" panose="05000000000000000000" pitchFamily="2" charset="2"/>
              <a:buChar char="Ø"/>
            </a:pPr>
            <a:endParaRPr lang="hu-HU" dirty="0" smtClean="0"/>
          </a:p>
          <a:p>
            <a:pPr>
              <a:buFont typeface="Wingdings" panose="05000000000000000000" pitchFamily="2" charset="2"/>
              <a:buChar char="Ø"/>
            </a:pPr>
            <a:r>
              <a:rPr lang="hu-HU" dirty="0" smtClean="0"/>
              <a:t>Jogellenes fogvatartás a tranzitzónában, bírói ellenőrzés nélkül. </a:t>
            </a:r>
          </a:p>
          <a:p>
            <a:pPr marL="457200" lvl="1" indent="0"/>
            <a:r>
              <a:rPr lang="hu-HU" dirty="0" smtClean="0"/>
              <a:t>Met</a:t>
            </a:r>
            <a:r>
              <a:rPr lang="hu-HU" dirty="0" smtClean="0"/>
              <a:t> 71/A „Ha a külföldi a kérelmét </a:t>
            </a:r>
            <a:r>
              <a:rPr lang="hu-HU" dirty="0" smtClean="0">
                <a:solidFill>
                  <a:srgbClr val="C00000"/>
                </a:solidFill>
              </a:rPr>
              <a:t>Magyarország területére történő beléptetés előtt</a:t>
            </a:r>
            <a:r>
              <a:rPr lang="hu-HU" dirty="0" smtClean="0"/>
              <a:t>, az államhatárról szóló törvényben meghatározott tranzitzónában (a továbbiakban: tranzitzóna) nyújtja be…” 	           </a:t>
            </a:r>
            <a:r>
              <a:rPr lang="hu-HU" i="1" dirty="0" smtClean="0"/>
              <a:t>Amuur</a:t>
            </a:r>
            <a:r>
              <a:rPr lang="hu-HU" i="1" dirty="0" smtClean="0"/>
              <a:t> v. France, </a:t>
            </a:r>
            <a:r>
              <a:rPr lang="hu-HU" i="1" dirty="0" err="1" smtClean="0"/>
              <a:t>ECtHR</a:t>
            </a:r>
            <a:r>
              <a:rPr lang="hu-HU" i="1" dirty="0"/>
              <a:t>,</a:t>
            </a:r>
            <a:r>
              <a:rPr lang="hu-HU" i="1" dirty="0" smtClean="0"/>
              <a:t> 1996. június 26 </a:t>
            </a:r>
            <a:r>
              <a:rPr lang="hu-HU" dirty="0" smtClean="0"/>
              <a:t>: a hazai  jogot alkalmazni kell ilyenkor is. </a:t>
            </a:r>
            <a:endParaRPr lang="hu-HU" dirty="0"/>
          </a:p>
        </p:txBody>
      </p:sp>
      <p:cxnSp>
        <p:nvCxnSpPr>
          <p:cNvPr id="5" name="Egyenes összekötő nyíllal 4"/>
          <p:cNvCxnSpPr/>
          <p:nvPr/>
        </p:nvCxnSpPr>
        <p:spPr>
          <a:xfrm>
            <a:off x="3995936" y="1340768"/>
            <a:ext cx="720080" cy="0"/>
          </a:xfrm>
          <a:prstGeom prst="straightConnector1">
            <a:avLst/>
          </a:prstGeom>
          <a:ln w="3810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7308304" y="5949280"/>
            <a:ext cx="720080" cy="0"/>
          </a:xfrm>
          <a:prstGeom prst="straightConnector1">
            <a:avLst/>
          </a:prstGeom>
          <a:ln w="3810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240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Potyázás – a szolidaritás hiánya</a:t>
            </a:r>
            <a:endParaRPr lang="hu-HU" dirty="0"/>
          </a:p>
        </p:txBody>
      </p:sp>
      <p:sp>
        <p:nvSpPr>
          <p:cNvPr id="3" name="Tartalom helye 2"/>
          <p:cNvSpPr>
            <a:spLocks noGrp="1"/>
          </p:cNvSpPr>
          <p:nvPr>
            <p:ph idx="1"/>
          </p:nvPr>
        </p:nvSpPr>
        <p:spPr>
          <a:xfrm>
            <a:off x="323528" y="857232"/>
            <a:ext cx="8568952" cy="5812128"/>
          </a:xfrm>
        </p:spPr>
        <p:txBody>
          <a:bodyPr>
            <a:normAutofit fontScale="85000" lnSpcReduction="10000"/>
          </a:bodyPr>
          <a:lstStyle/>
          <a:p>
            <a:pPr>
              <a:lnSpc>
                <a:spcPct val="150000"/>
              </a:lnSpc>
            </a:pPr>
            <a:r>
              <a:rPr lang="hu-HU" dirty="0" smtClean="0"/>
              <a:t>A </a:t>
            </a:r>
            <a:r>
              <a:rPr lang="hu-HU" dirty="0" smtClean="0">
                <a:solidFill>
                  <a:srgbClr val="C00000"/>
                </a:solidFill>
              </a:rPr>
              <a:t>határ lezárása nem csökkentette az Európai Unióba érkezők számát</a:t>
            </a:r>
            <a:r>
              <a:rPr lang="hu-HU" dirty="0" smtClean="0"/>
              <a:t>, csak átterelte őket a Szerbia - Horvátország – Szlovénia - Ausztria útvonalra.</a:t>
            </a:r>
            <a:br>
              <a:rPr lang="hu-HU" dirty="0" smtClean="0"/>
            </a:br>
            <a:endParaRPr lang="hu-HU" sz="1200" dirty="0" smtClean="0"/>
          </a:p>
          <a:p>
            <a:pPr>
              <a:lnSpc>
                <a:spcPct val="150000"/>
              </a:lnSpc>
            </a:pPr>
            <a:r>
              <a:rPr lang="hu-HU" dirty="0" smtClean="0"/>
              <a:t>2015 szeptember 15 után a Horvátországból érkezőknek </a:t>
            </a:r>
            <a:r>
              <a:rPr lang="hu-HU" dirty="0" smtClean="0">
                <a:solidFill>
                  <a:srgbClr val="C00000"/>
                </a:solidFill>
              </a:rPr>
              <a:t>lehetővé tette, hogy  regisztráció nélkül haladjanak tovább Ausztriába</a:t>
            </a:r>
            <a:r>
              <a:rPr lang="hu-HU" dirty="0" smtClean="0"/>
              <a:t> megnehezítve ezáltal a Dublin III rendelet alkalmazását. Január 1 és október 23. között 390 831 idegenrendészeti intézkedés volt a külső határ mentén, de kevesebb mint 180 000 menedékkérelmet regisztráltak – </a:t>
            </a:r>
            <a:r>
              <a:rPr lang="hu-HU" dirty="0" smtClean="0">
                <a:solidFill>
                  <a:srgbClr val="C00000"/>
                </a:solidFill>
              </a:rPr>
              <a:t>200 000 ember nyom nélkül utazott át</a:t>
            </a:r>
            <a:r>
              <a:rPr lang="hu-HU" dirty="0" smtClean="0"/>
              <a:t>, állami segédlettel</a:t>
            </a:r>
          </a:p>
          <a:p>
            <a:pPr>
              <a:lnSpc>
                <a:spcPct val="150000"/>
              </a:lnSpc>
            </a:pPr>
            <a:endParaRPr lang="hu-HU" sz="1100" dirty="0" smtClean="0"/>
          </a:p>
          <a:p>
            <a:pPr>
              <a:lnSpc>
                <a:spcPct val="150000"/>
              </a:lnSpc>
            </a:pPr>
            <a:r>
              <a:rPr lang="hu-HU" dirty="0" smtClean="0">
                <a:solidFill>
                  <a:srgbClr val="C00000"/>
                </a:solidFill>
              </a:rPr>
              <a:t>Nem kíván a két áthelyezési döntés végrehajtásában részt venni</a:t>
            </a:r>
            <a:r>
              <a:rPr lang="hu-HU" dirty="0" smtClean="0"/>
              <a:t>, </a:t>
            </a:r>
            <a:r>
              <a:rPr lang="hu-HU" dirty="0" smtClean="0">
                <a:solidFill>
                  <a:srgbClr val="C00000"/>
                </a:solidFill>
              </a:rPr>
              <a:t>nem kínál helyeket az áttelepítés </a:t>
            </a:r>
            <a:r>
              <a:rPr lang="hu-HU" dirty="0" smtClean="0"/>
              <a:t>keretében. Míg </a:t>
            </a:r>
            <a:r>
              <a:rPr lang="hu-HU" dirty="0"/>
              <a:t>az 1294 </a:t>
            </a:r>
            <a:r>
              <a:rPr lang="hu-HU" dirty="0" smtClean="0"/>
              <a:t>ember átvétele 2 </a:t>
            </a:r>
            <a:r>
              <a:rPr lang="hu-HU" dirty="0"/>
              <a:t>milliárd 422 millió </a:t>
            </a:r>
            <a:r>
              <a:rPr lang="hu-HU" dirty="0" smtClean="0"/>
              <a:t>forint EU támogatást hozott volna (fejenként </a:t>
            </a:r>
            <a:r>
              <a:rPr lang="hu-HU" dirty="0"/>
              <a:t>6000 eurót, azaz 1 872 000 </a:t>
            </a:r>
            <a:r>
              <a:rPr lang="hu-HU" dirty="0" smtClean="0"/>
              <a:t>Forintot), a pereskedés százmilliókba fog kerülni.</a:t>
            </a:r>
            <a:endParaRPr lang="hu-HU" dirty="0"/>
          </a:p>
        </p:txBody>
      </p:sp>
    </p:spTree>
    <p:extLst>
      <p:ext uri="{BB962C8B-B14F-4D97-AF65-F5344CB8AC3E}">
        <p14:creationId xmlns:p14="http://schemas.microsoft.com/office/powerpoint/2010/main" val="2918817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JOGSÉRTÉS  - EU és nemzetközi jog</a:t>
            </a:r>
            <a:endParaRPr lang="hu-HU" dirty="0"/>
          </a:p>
        </p:txBody>
      </p:sp>
      <p:sp>
        <p:nvSpPr>
          <p:cNvPr id="3" name="Tartalom helye 2"/>
          <p:cNvSpPr>
            <a:spLocks noGrp="1"/>
          </p:cNvSpPr>
          <p:nvPr>
            <p:ph idx="1"/>
          </p:nvPr>
        </p:nvSpPr>
        <p:spPr>
          <a:xfrm>
            <a:off x="323528" y="857232"/>
            <a:ext cx="8496944" cy="5812128"/>
          </a:xfrm>
        </p:spPr>
        <p:txBody>
          <a:bodyPr>
            <a:normAutofit fontScale="62500" lnSpcReduction="20000"/>
          </a:bodyPr>
          <a:lstStyle/>
          <a:p>
            <a:pPr>
              <a:lnSpc>
                <a:spcPct val="150000"/>
              </a:lnSpc>
              <a:buFont typeface="Wingdings" panose="05000000000000000000" pitchFamily="2" charset="2"/>
              <a:buChar char="Ø"/>
            </a:pPr>
            <a:r>
              <a:rPr lang="hu-HU" sz="3400" dirty="0" smtClean="0"/>
              <a:t>A </a:t>
            </a:r>
            <a:r>
              <a:rPr lang="hu-HU" sz="3400" dirty="0" smtClean="0">
                <a:solidFill>
                  <a:srgbClr val="C00000"/>
                </a:solidFill>
              </a:rPr>
              <a:t>tranzitzónából visszalöki </a:t>
            </a:r>
            <a:r>
              <a:rPr lang="hu-HU" sz="3400" dirty="0" smtClean="0"/>
              <a:t>a biztonságos harmadik országból érkezés címén elfogadhatatlannak talált kérelmezőt </a:t>
            </a:r>
            <a:r>
              <a:rPr lang="hu-HU" sz="3400" dirty="0" smtClean="0">
                <a:solidFill>
                  <a:srgbClr val="C00000"/>
                </a:solidFill>
              </a:rPr>
              <a:t>Szerbia irányába a mezőre</a:t>
            </a:r>
            <a:r>
              <a:rPr lang="hu-HU" sz="3400" dirty="0" smtClean="0"/>
              <a:t>, illegális határátlépésre kényszerítve, és </a:t>
            </a:r>
            <a:r>
              <a:rPr lang="hu-HU" sz="3400" dirty="0" smtClean="0">
                <a:solidFill>
                  <a:srgbClr val="C00000"/>
                </a:solidFill>
              </a:rPr>
              <a:t>megszegve a 2007. évi EU –Szerbia visszafogadási egyezményt</a:t>
            </a:r>
            <a:r>
              <a:rPr lang="hu-HU" sz="3400" dirty="0" smtClean="0"/>
              <a:t>, valamint </a:t>
            </a:r>
            <a:r>
              <a:rPr lang="hu-HU" sz="3400" dirty="0" smtClean="0">
                <a:solidFill>
                  <a:srgbClr val="C00000"/>
                </a:solidFill>
              </a:rPr>
              <a:t>az eljárási irányelvet</a:t>
            </a:r>
            <a:r>
              <a:rPr lang="hu-HU" sz="3400" dirty="0" smtClean="0"/>
              <a:t>, amely szerint szerb nyelvű  irattal kellene ellátni arról, hogy ügyét érdemben nem vizsgálták, s hatóságoknak kellene egyeztetetten átadni-átvenni az érintettet. </a:t>
            </a:r>
          </a:p>
          <a:p>
            <a:pPr>
              <a:lnSpc>
                <a:spcPct val="150000"/>
              </a:lnSpc>
              <a:buFont typeface="Wingdings" panose="05000000000000000000" pitchFamily="2" charset="2"/>
              <a:buChar char="Ø"/>
            </a:pPr>
            <a:r>
              <a:rPr lang="hu-HU" sz="3400" dirty="0" smtClean="0">
                <a:solidFill>
                  <a:srgbClr val="C00000"/>
                </a:solidFill>
              </a:rPr>
              <a:t>Horvátországba</a:t>
            </a:r>
            <a:r>
              <a:rPr lang="hu-HU" sz="3400" dirty="0" smtClean="0"/>
              <a:t> csak a </a:t>
            </a:r>
            <a:r>
              <a:rPr lang="hu-HU" sz="3400" dirty="0" smtClean="0">
                <a:solidFill>
                  <a:srgbClr val="C00000"/>
                </a:solidFill>
              </a:rPr>
              <a:t>Dublin III rendelet </a:t>
            </a:r>
            <a:r>
              <a:rPr lang="hu-HU" sz="3400" dirty="0" smtClean="0"/>
              <a:t>alkalmazásával lenne visszaküldhető az elfogadhatatlan kérelmet benyújtó. </a:t>
            </a:r>
          </a:p>
          <a:p>
            <a:pPr>
              <a:lnSpc>
                <a:spcPct val="150000"/>
              </a:lnSpc>
              <a:buFont typeface="Wingdings" panose="05000000000000000000" pitchFamily="2" charset="2"/>
              <a:buChar char="Ø"/>
            </a:pPr>
            <a:r>
              <a:rPr lang="hu-HU" sz="3400" dirty="0">
                <a:solidFill>
                  <a:srgbClr val="C00000"/>
                </a:solidFill>
              </a:rPr>
              <a:t>Nem gondoskodik arról, hogy </a:t>
            </a:r>
            <a:r>
              <a:rPr lang="hu-HU" sz="3400" dirty="0"/>
              <a:t>akinek nincs joga az EU területén  tartózkodásra, </a:t>
            </a:r>
            <a:r>
              <a:rPr lang="hu-HU" sz="3400" dirty="0">
                <a:solidFill>
                  <a:srgbClr val="C00000"/>
                </a:solidFill>
              </a:rPr>
              <a:t>elhagyja az EU </a:t>
            </a:r>
            <a:r>
              <a:rPr lang="hu-HU" sz="3400" dirty="0" smtClean="0">
                <a:solidFill>
                  <a:srgbClr val="C00000"/>
                </a:solidFill>
              </a:rPr>
              <a:t>területét </a:t>
            </a:r>
            <a:endParaRPr lang="hu-HU" sz="3400" dirty="0">
              <a:solidFill>
                <a:srgbClr val="C00000"/>
              </a:solidFill>
            </a:endParaRPr>
          </a:p>
          <a:p>
            <a:pPr>
              <a:lnSpc>
                <a:spcPct val="150000"/>
              </a:lnSpc>
              <a:buFont typeface="Wingdings" panose="05000000000000000000" pitchFamily="2" charset="2"/>
              <a:buChar char="Ø"/>
            </a:pPr>
            <a:r>
              <a:rPr lang="hu-HU" sz="3400" dirty="0"/>
              <a:t>Érdemben </a:t>
            </a:r>
            <a:r>
              <a:rPr lang="hu-HU" sz="3400" dirty="0">
                <a:solidFill>
                  <a:srgbClr val="C00000"/>
                </a:solidFill>
              </a:rPr>
              <a:t>nem vesz át/vissza menekülteket </a:t>
            </a:r>
            <a:r>
              <a:rPr lang="hu-HU" sz="3400" dirty="0"/>
              <a:t>a </a:t>
            </a:r>
            <a:r>
              <a:rPr lang="hu-HU" sz="3400" dirty="0">
                <a:solidFill>
                  <a:srgbClr val="C00000"/>
                </a:solidFill>
              </a:rPr>
              <a:t>dublini rendszer </a:t>
            </a:r>
            <a:r>
              <a:rPr lang="hu-HU" sz="3400" dirty="0"/>
              <a:t>keretében</a:t>
            </a:r>
          </a:p>
          <a:p>
            <a:pPr>
              <a:buFont typeface="Wingdings" panose="05000000000000000000" pitchFamily="2" charset="2"/>
              <a:buChar char="Ø"/>
            </a:pPr>
            <a:endParaRPr lang="hu-HU" dirty="0" smtClean="0"/>
          </a:p>
          <a:p>
            <a:pPr marL="457200" lvl="1" indent="0"/>
            <a:endParaRPr lang="hu-HU" dirty="0"/>
          </a:p>
        </p:txBody>
      </p:sp>
    </p:spTree>
    <p:extLst>
      <p:ext uri="{BB962C8B-B14F-4D97-AF65-F5344CB8AC3E}">
        <p14:creationId xmlns:p14="http://schemas.microsoft.com/office/powerpoint/2010/main" val="938739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JOGSÉRTÉS  - EU és nemzetközi jog</a:t>
            </a:r>
            <a:endParaRPr lang="hu-HU" dirty="0"/>
          </a:p>
        </p:txBody>
      </p:sp>
      <p:sp>
        <p:nvSpPr>
          <p:cNvPr id="3" name="Tartalom helye 2"/>
          <p:cNvSpPr>
            <a:spLocks noGrp="1"/>
          </p:cNvSpPr>
          <p:nvPr>
            <p:ph idx="1"/>
          </p:nvPr>
        </p:nvSpPr>
        <p:spPr>
          <a:xfrm>
            <a:off x="457200" y="857232"/>
            <a:ext cx="8229600" cy="5812128"/>
          </a:xfrm>
        </p:spPr>
        <p:txBody>
          <a:bodyPr>
            <a:normAutofit lnSpcReduction="10000"/>
          </a:bodyPr>
          <a:lstStyle/>
          <a:p>
            <a:pPr>
              <a:lnSpc>
                <a:spcPct val="150000"/>
              </a:lnSpc>
              <a:buFont typeface="Wingdings" panose="05000000000000000000" pitchFamily="2" charset="2"/>
              <a:buChar char="Ø"/>
            </a:pPr>
            <a:r>
              <a:rPr lang="hu-HU" dirty="0" smtClean="0"/>
              <a:t>Ld. még a </a:t>
            </a:r>
            <a:r>
              <a:rPr lang="hu-HU" dirty="0" smtClean="0">
                <a:solidFill>
                  <a:srgbClr val="C00000"/>
                </a:solidFill>
              </a:rPr>
              <a:t>Bizottság 2015. október 6-i levelét</a:t>
            </a:r>
            <a:r>
              <a:rPr lang="hu-HU" dirty="0" smtClean="0"/>
              <a:t>, amely 9 oldalon sorolja az aggályait</a:t>
            </a:r>
          </a:p>
          <a:p>
            <a:pPr marL="457200" lvl="1" indent="0">
              <a:lnSpc>
                <a:spcPct val="150000"/>
              </a:lnSpc>
            </a:pPr>
            <a:r>
              <a:rPr lang="hu-HU" dirty="0" smtClean="0"/>
              <a:t>pl. – van-e </a:t>
            </a:r>
            <a:r>
              <a:rPr lang="hu-HU" dirty="0" smtClean="0">
                <a:solidFill>
                  <a:srgbClr val="C00000"/>
                </a:solidFill>
              </a:rPr>
              <a:t>fair eljárás</a:t>
            </a:r>
            <a:r>
              <a:rPr lang="hu-HU" dirty="0" smtClean="0"/>
              <a:t>, </a:t>
            </a:r>
            <a:r>
              <a:rPr lang="hu-HU" dirty="0" smtClean="0">
                <a:solidFill>
                  <a:srgbClr val="C00000"/>
                </a:solidFill>
              </a:rPr>
              <a:t>jogi védelem</a:t>
            </a:r>
            <a:r>
              <a:rPr lang="hu-HU" dirty="0" smtClean="0"/>
              <a:t>hez hozzáférés, </a:t>
            </a:r>
            <a:r>
              <a:rPr lang="hu-HU" dirty="0" smtClean="0">
                <a:solidFill>
                  <a:srgbClr val="C00000"/>
                </a:solidFill>
              </a:rPr>
              <a:t>hatékony jogorvoslat</a:t>
            </a:r>
            <a:r>
              <a:rPr lang="hu-HU" dirty="0" smtClean="0"/>
              <a:t>? J</a:t>
            </a:r>
            <a:r>
              <a:rPr lang="hu-HU" dirty="0" smtClean="0">
                <a:solidFill>
                  <a:srgbClr val="C00000"/>
                </a:solidFill>
              </a:rPr>
              <a:t>ogszerűtlen</a:t>
            </a:r>
            <a:r>
              <a:rPr lang="hu-HU" dirty="0" smtClean="0"/>
              <a:t>nek tűnik a </a:t>
            </a:r>
            <a:r>
              <a:rPr lang="hu-HU" dirty="0" smtClean="0">
                <a:solidFill>
                  <a:srgbClr val="C00000"/>
                </a:solidFill>
              </a:rPr>
              <a:t>tények felülvizsgálatának megtiltása</a:t>
            </a:r>
            <a:r>
              <a:rPr lang="hu-HU" dirty="0" smtClean="0"/>
              <a:t> a bíróságnak</a:t>
            </a:r>
          </a:p>
          <a:p>
            <a:pPr marL="800100" lvl="1" indent="-342900">
              <a:lnSpc>
                <a:spcPct val="150000"/>
              </a:lnSpc>
              <a:buFontTx/>
              <a:buChar char="-"/>
            </a:pPr>
            <a:r>
              <a:rPr lang="hu-HU" dirty="0" smtClean="0"/>
              <a:t>teljesülnek-e a </a:t>
            </a:r>
            <a:r>
              <a:rPr lang="hu-HU" dirty="0" smtClean="0">
                <a:solidFill>
                  <a:srgbClr val="C00000"/>
                </a:solidFill>
              </a:rPr>
              <a:t>fogadási feltételek</a:t>
            </a:r>
            <a:r>
              <a:rPr lang="hu-HU" dirty="0" smtClean="0"/>
              <a:t>? </a:t>
            </a:r>
          </a:p>
          <a:p>
            <a:pPr marL="800100" lvl="1" indent="-342900">
              <a:lnSpc>
                <a:spcPct val="150000"/>
              </a:lnSpc>
              <a:buFontTx/>
              <a:buChar char="-"/>
            </a:pPr>
            <a:r>
              <a:rPr lang="hu-HU" dirty="0"/>
              <a:t>m</a:t>
            </a:r>
            <a:r>
              <a:rPr lang="hu-HU" dirty="0" smtClean="0"/>
              <a:t>ivel ez </a:t>
            </a:r>
            <a:r>
              <a:rPr lang="hu-HU" dirty="0" smtClean="0">
                <a:solidFill>
                  <a:srgbClr val="C00000"/>
                </a:solidFill>
              </a:rPr>
              <a:t>fogvatartá</a:t>
            </a:r>
            <a:r>
              <a:rPr lang="hu-HU" dirty="0" smtClean="0"/>
              <a:t>s, teljesülnie kellene az informálási és a jogorvoslati feltételeknek</a:t>
            </a:r>
          </a:p>
          <a:p>
            <a:pPr marL="800100" lvl="1" indent="-342900">
              <a:lnSpc>
                <a:spcPct val="150000"/>
              </a:lnSpc>
              <a:buFontTx/>
              <a:buChar char="-"/>
            </a:pPr>
            <a:r>
              <a:rPr lang="hu-HU" dirty="0" smtClean="0"/>
              <a:t>Az </a:t>
            </a:r>
            <a:r>
              <a:rPr lang="hu-HU" dirty="0" smtClean="0">
                <a:solidFill>
                  <a:srgbClr val="C00000"/>
                </a:solidFill>
              </a:rPr>
              <a:t>automatikus kiutasítás </a:t>
            </a:r>
            <a:r>
              <a:rPr lang="hu-HU" dirty="0" smtClean="0"/>
              <a:t>ütközni látszik a Visszatérési irányelv (</a:t>
            </a:r>
            <a:r>
              <a:rPr lang="hu-HU" dirty="0"/>
              <a:t>2008/115/EU </a:t>
            </a:r>
            <a:r>
              <a:rPr lang="hu-HU" dirty="0" smtClean="0"/>
              <a:t>) </a:t>
            </a:r>
            <a:r>
              <a:rPr lang="hu-HU" dirty="0" smtClean="0">
                <a:solidFill>
                  <a:srgbClr val="C00000"/>
                </a:solidFill>
              </a:rPr>
              <a:t>önkéntesség</a:t>
            </a:r>
            <a:r>
              <a:rPr lang="hu-HU" dirty="0" smtClean="0"/>
              <a:t>i elvével </a:t>
            </a:r>
          </a:p>
          <a:p>
            <a:pPr marL="457200" lvl="1" indent="0"/>
            <a:endParaRPr lang="hu-HU" dirty="0"/>
          </a:p>
        </p:txBody>
      </p:sp>
    </p:spTree>
    <p:extLst>
      <p:ext uri="{BB962C8B-B14F-4D97-AF65-F5344CB8AC3E}">
        <p14:creationId xmlns:p14="http://schemas.microsoft.com/office/powerpoint/2010/main" val="2640588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JOGSÉRTÉS  - MAGYAR JOG</a:t>
            </a:r>
            <a:endParaRPr lang="hu-HU" dirty="0"/>
          </a:p>
        </p:txBody>
      </p:sp>
      <p:sp>
        <p:nvSpPr>
          <p:cNvPr id="3" name="Tartalom helye 2"/>
          <p:cNvSpPr>
            <a:spLocks noGrp="1"/>
          </p:cNvSpPr>
          <p:nvPr>
            <p:ph idx="1"/>
          </p:nvPr>
        </p:nvSpPr>
        <p:spPr/>
        <p:txBody>
          <a:bodyPr/>
          <a:lstStyle/>
          <a:p>
            <a:r>
              <a:rPr lang="hu-HU" dirty="0" smtClean="0"/>
              <a:t>A határzár építése </a:t>
            </a:r>
            <a:r>
              <a:rPr lang="hu-HU" dirty="0" smtClean="0">
                <a:solidFill>
                  <a:srgbClr val="C00000"/>
                </a:solidFill>
              </a:rPr>
              <a:t>anélkül kezdődött meg, hogy </a:t>
            </a:r>
            <a:r>
              <a:rPr lang="hu-HU" dirty="0" smtClean="0"/>
              <a:t>a hasonló létesítményekre vonatkozó építésügyi, földhasználati, beépítési  vagy </a:t>
            </a:r>
            <a:r>
              <a:rPr lang="hu-HU" dirty="0" smtClean="0">
                <a:solidFill>
                  <a:srgbClr val="C00000"/>
                </a:solidFill>
              </a:rPr>
              <a:t>környezetvédelmi</a:t>
            </a:r>
            <a:r>
              <a:rPr lang="hu-HU" dirty="0" smtClean="0"/>
              <a:t> </a:t>
            </a:r>
            <a:r>
              <a:rPr lang="hu-HU" dirty="0" smtClean="0">
                <a:solidFill>
                  <a:srgbClr val="C00000"/>
                </a:solidFill>
              </a:rPr>
              <a:t>szabályokat  betartották volna.</a:t>
            </a:r>
          </a:p>
          <a:p>
            <a:r>
              <a:rPr lang="hu-HU" dirty="0"/>
              <a:t>A hatásvizsgálat és a épített környezet alakításáról és védelméről </a:t>
            </a:r>
            <a:r>
              <a:rPr lang="hu-HU" dirty="0" smtClean="0"/>
              <a:t>szóló törvény előírásai alóli </a:t>
            </a:r>
            <a:r>
              <a:rPr lang="hu-HU" dirty="0">
                <a:solidFill>
                  <a:srgbClr val="C00000"/>
                </a:solidFill>
              </a:rPr>
              <a:t>mentesítést utólag adta meg </a:t>
            </a:r>
            <a:r>
              <a:rPr lang="hu-HU" dirty="0"/>
              <a:t>a </a:t>
            </a:r>
            <a:r>
              <a:rPr lang="hu-HU" dirty="0" smtClean="0"/>
              <a:t> 2015 szeptember 7-én kihirdetett (és 15-én hatályba lépett) 2015</a:t>
            </a:r>
            <a:r>
              <a:rPr lang="hu-HU" dirty="0"/>
              <a:t>. évi CXL. </a:t>
            </a:r>
            <a:r>
              <a:rPr lang="hu-HU" dirty="0" smtClean="0"/>
              <a:t>Törvény, amikor a határzár már nagyrészt készen volt és romboló hatását kifejtette</a:t>
            </a:r>
          </a:p>
          <a:p>
            <a:r>
              <a:rPr lang="hu-HU" dirty="0" smtClean="0"/>
              <a:t>A  menekültügyi felülvizsgálat és a határzárhoz kapcsolódó  </a:t>
            </a:r>
            <a:r>
              <a:rPr lang="hu-HU" dirty="0" smtClean="0">
                <a:solidFill>
                  <a:srgbClr val="C00000"/>
                </a:solidFill>
              </a:rPr>
              <a:t>büntető eljárás speciális szabályai</a:t>
            </a:r>
            <a:r>
              <a:rPr lang="hu-HU" dirty="0" smtClean="0"/>
              <a:t>, a fiatalkorúakra vonatkozó garanciák szűkítése legalábbis kérdésesek a jogállam szempontjából. (Pl. bírósági titkár eljárhat egyesbíróként, </a:t>
            </a:r>
            <a:r>
              <a:rPr lang="hu-HU" dirty="0" smtClean="0"/>
              <a:t>Skype</a:t>
            </a:r>
            <a:r>
              <a:rPr lang="hu-HU" dirty="0" smtClean="0"/>
              <a:t> közvetítéssel menekültügyben)</a:t>
            </a:r>
            <a:endParaRPr lang="hu-HU" dirty="0"/>
          </a:p>
          <a:p>
            <a:endParaRPr lang="hu-HU" dirty="0"/>
          </a:p>
          <a:p>
            <a:endParaRPr lang="hu-HU" dirty="0"/>
          </a:p>
        </p:txBody>
      </p:sp>
    </p:spTree>
    <p:extLst>
      <p:ext uri="{BB962C8B-B14F-4D97-AF65-F5344CB8AC3E}">
        <p14:creationId xmlns:p14="http://schemas.microsoft.com/office/powerpoint/2010/main" val="1468044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2800" dirty="0" smtClean="0"/>
              <a:t>Szekuritizáció</a:t>
            </a:r>
            <a:r>
              <a:rPr lang="hu-HU" sz="2800" dirty="0" smtClean="0"/>
              <a:t> – egy klasszikus idézet</a:t>
            </a:r>
            <a:endParaRPr lang="hu-HU" sz="2800" dirty="0"/>
          </a:p>
        </p:txBody>
      </p:sp>
      <p:sp>
        <p:nvSpPr>
          <p:cNvPr id="3" name="Tartalom helye 2"/>
          <p:cNvSpPr>
            <a:spLocks noGrp="1"/>
          </p:cNvSpPr>
          <p:nvPr>
            <p:ph idx="1"/>
          </p:nvPr>
        </p:nvSpPr>
        <p:spPr/>
        <p:txBody>
          <a:bodyPr>
            <a:normAutofit fontScale="85000" lnSpcReduction="20000"/>
          </a:bodyPr>
          <a:lstStyle/>
          <a:p>
            <a:r>
              <a:rPr lang="hu-HU" sz="3000" dirty="0" smtClean="0"/>
              <a:t>“A migrációt a </a:t>
            </a:r>
            <a:r>
              <a:rPr lang="hu-HU" sz="3000" dirty="0" smtClean="0">
                <a:solidFill>
                  <a:srgbClr val="C00000"/>
                </a:solidFill>
              </a:rPr>
              <a:t>nemzeti hagyományt</a:t>
            </a:r>
            <a:r>
              <a:rPr lang="hu-HU" sz="3000" dirty="0" smtClean="0"/>
              <a:t> és a </a:t>
            </a:r>
            <a:r>
              <a:rPr lang="hu-HU" sz="3000" dirty="0" smtClean="0">
                <a:solidFill>
                  <a:srgbClr val="C00000"/>
                </a:solidFill>
              </a:rPr>
              <a:t>társadalmi homogenitást</a:t>
            </a:r>
            <a:r>
              <a:rPr lang="hu-HU" sz="3000" dirty="0" smtClean="0"/>
              <a:t> </a:t>
            </a:r>
            <a:r>
              <a:rPr lang="hu-HU" sz="3000" dirty="0" smtClean="0">
                <a:solidFill>
                  <a:srgbClr val="C00000"/>
                </a:solidFill>
              </a:rPr>
              <a:t>gyengítő</a:t>
            </a:r>
            <a:r>
              <a:rPr lang="hu-HU" sz="3000" dirty="0" smtClean="0"/>
              <a:t> fő tényezőként azonosítják. Eltárgyiasítják</a:t>
            </a:r>
            <a:r>
              <a:rPr lang="hu-HU" sz="3000" dirty="0" smtClean="0">
                <a:solidFill>
                  <a:srgbClr val="C00000"/>
                </a:solidFill>
              </a:rPr>
              <a:t> </a:t>
            </a:r>
            <a:r>
              <a:rPr lang="hu-HU" sz="3000" dirty="0" smtClean="0"/>
              <a:t>a </a:t>
            </a:r>
            <a:r>
              <a:rPr lang="hu-HU" sz="3000" dirty="0" smtClean="0">
                <a:solidFill>
                  <a:srgbClr val="C00000"/>
                </a:solidFill>
              </a:rPr>
              <a:t>nemzeti közösséget</a:t>
            </a:r>
            <a:r>
              <a:rPr lang="hu-HU" sz="3000" dirty="0" smtClean="0"/>
              <a:t> és a </a:t>
            </a:r>
            <a:r>
              <a:rPr lang="hu-HU" sz="3000" dirty="0" smtClean="0">
                <a:solidFill>
                  <a:srgbClr val="C00000"/>
                </a:solidFill>
              </a:rPr>
              <a:t>nyugati civilizációt</a:t>
            </a:r>
            <a:r>
              <a:rPr lang="hu-HU" sz="3000" dirty="0" smtClean="0"/>
              <a:t> fenyegető belső vagy külső </a:t>
            </a:r>
            <a:r>
              <a:rPr lang="hu-HU" sz="3000" dirty="0" smtClean="0">
                <a:solidFill>
                  <a:srgbClr val="C00000"/>
                </a:solidFill>
              </a:rPr>
              <a:t>veszélyként. </a:t>
            </a:r>
            <a:r>
              <a:rPr lang="hu-HU" sz="3000" dirty="0" smtClean="0"/>
              <a:t> Ez a beszédmód nem csak </a:t>
            </a:r>
            <a:r>
              <a:rPr lang="hu-HU" sz="3000" dirty="0" smtClean="0">
                <a:solidFill>
                  <a:srgbClr val="C00000"/>
                </a:solidFill>
              </a:rPr>
              <a:t>kizárja a migránst a társadalom természetes szövetéből </a:t>
            </a:r>
            <a:r>
              <a:rPr lang="hu-HU" sz="3000" dirty="0" smtClean="0"/>
              <a:t>mint</a:t>
            </a:r>
            <a:r>
              <a:rPr lang="hu-HU" sz="3000" dirty="0" smtClean="0">
                <a:solidFill>
                  <a:srgbClr val="C00000"/>
                </a:solidFill>
              </a:rPr>
              <a:t> idegent, </a:t>
            </a:r>
            <a:r>
              <a:rPr lang="hu-HU" sz="3000" dirty="0" smtClean="0"/>
              <a:t>hanem olyan idegenként zárja ki, </a:t>
            </a:r>
            <a:r>
              <a:rPr lang="hu-HU" sz="3000" dirty="0" smtClean="0">
                <a:solidFill>
                  <a:srgbClr val="C00000"/>
                </a:solidFill>
              </a:rPr>
              <a:t>aki </a:t>
            </a:r>
            <a:r>
              <a:rPr lang="hu-HU" sz="3000" dirty="0" smtClean="0"/>
              <a:t>a társadalmi szövet </a:t>
            </a:r>
            <a:r>
              <a:rPr lang="hu-HU" sz="3000" dirty="0" smtClean="0">
                <a:solidFill>
                  <a:srgbClr val="C00000"/>
                </a:solidFill>
              </a:rPr>
              <a:t>újratermelését veszélyezteti.</a:t>
            </a:r>
            <a:r>
              <a:rPr lang="hu-HU" sz="3000" dirty="0" smtClean="0"/>
              <a:t> A diskurzus a politikai közösség jövőjére vonatkozó </a:t>
            </a:r>
            <a:r>
              <a:rPr lang="hu-HU" sz="3000" dirty="0" smtClean="0">
                <a:solidFill>
                  <a:srgbClr val="C00000"/>
                </a:solidFill>
              </a:rPr>
              <a:t>kulcskérdés</a:t>
            </a:r>
            <a:r>
              <a:rPr lang="hu-HU" sz="3000" dirty="0" smtClean="0"/>
              <a:t>ként fogalmazza meg </a:t>
            </a:r>
            <a:r>
              <a:rPr lang="hu-HU" sz="3000" dirty="0" smtClean="0">
                <a:solidFill>
                  <a:srgbClr val="C00000"/>
                </a:solidFill>
              </a:rPr>
              <a:t>a migráció melletti vagy elleni</a:t>
            </a:r>
            <a:r>
              <a:rPr lang="hu-HU" sz="3000" dirty="0" smtClean="0"/>
              <a:t> állásfoglalást. A beszédmód újratermeli azt a </a:t>
            </a:r>
            <a:r>
              <a:rPr lang="hu-HU" sz="3000" dirty="0" smtClean="0">
                <a:solidFill>
                  <a:srgbClr val="C00000"/>
                </a:solidFill>
              </a:rPr>
              <a:t>politikai mítoszt, </a:t>
            </a:r>
            <a:r>
              <a:rPr lang="hu-HU" sz="3000" dirty="0" smtClean="0"/>
              <a:t>amely szerint a </a:t>
            </a:r>
            <a:r>
              <a:rPr lang="hu-HU" sz="3000" dirty="0" smtClean="0">
                <a:solidFill>
                  <a:srgbClr val="C00000"/>
                </a:solidFill>
              </a:rPr>
              <a:t>múltban</a:t>
            </a:r>
            <a:r>
              <a:rPr lang="hu-HU" sz="3000" dirty="0" smtClean="0"/>
              <a:t> létezett</a:t>
            </a:r>
            <a:r>
              <a:rPr lang="hu-HU" sz="3000" dirty="0" smtClean="0">
                <a:solidFill>
                  <a:srgbClr val="C00000"/>
                </a:solidFill>
              </a:rPr>
              <a:t> homogén nemzeti közösség </a:t>
            </a:r>
            <a:r>
              <a:rPr lang="hu-HU" sz="3000" dirty="0" smtClean="0"/>
              <a:t>vagy nyugati civilizáció és ez ma is </a:t>
            </a:r>
            <a:r>
              <a:rPr lang="hu-HU" sz="3000" dirty="0" smtClean="0">
                <a:solidFill>
                  <a:srgbClr val="C00000"/>
                </a:solidFill>
              </a:rPr>
              <a:t>újra létrehoz</a:t>
            </a:r>
            <a:r>
              <a:rPr lang="hu-HU" sz="3000" dirty="0" smtClean="0"/>
              <a:t>ható a kulturális idegenként azonosított </a:t>
            </a:r>
            <a:r>
              <a:rPr lang="hu-HU" sz="3000" dirty="0" smtClean="0">
                <a:solidFill>
                  <a:srgbClr val="C00000"/>
                </a:solidFill>
              </a:rPr>
              <a:t>migránsok kizárásával</a:t>
            </a:r>
            <a:r>
              <a:rPr lang="hu-HU" sz="1900" dirty="0" smtClean="0"/>
              <a:t>.” </a:t>
            </a:r>
          </a:p>
          <a:p>
            <a:endParaRPr lang="hu-HU" sz="1900" dirty="0" smtClean="0"/>
          </a:p>
          <a:p>
            <a:pPr algn="r"/>
            <a:r>
              <a:rPr lang="hu-HU" sz="2000" dirty="0" smtClean="0"/>
              <a:t>Huysmans</a:t>
            </a:r>
            <a:r>
              <a:rPr lang="hu-HU" sz="2000" dirty="0" smtClean="0"/>
              <a:t>, </a:t>
            </a:r>
            <a:r>
              <a:rPr lang="hu-HU" sz="2000" dirty="0" smtClean="0"/>
              <a:t>Jef</a:t>
            </a:r>
            <a:r>
              <a:rPr lang="hu-HU" sz="2000" dirty="0" smtClean="0"/>
              <a:t>: The European Union and </a:t>
            </a:r>
            <a:r>
              <a:rPr lang="hu-HU" sz="2000" dirty="0" smtClean="0"/>
              <a:t>the</a:t>
            </a:r>
            <a:r>
              <a:rPr lang="hu-HU" sz="2000" dirty="0" smtClean="0"/>
              <a:t> </a:t>
            </a:r>
            <a:r>
              <a:rPr lang="hu-HU" sz="2000" dirty="0" smtClean="0"/>
              <a:t>Securitization</a:t>
            </a:r>
            <a:r>
              <a:rPr lang="hu-HU" sz="2000" dirty="0" smtClean="0"/>
              <a:t/>
            </a:r>
            <a:br>
              <a:rPr lang="hu-HU" sz="2000" dirty="0" smtClean="0"/>
            </a:br>
            <a:r>
              <a:rPr lang="hu-HU" sz="2000" dirty="0" smtClean="0"/>
              <a:t> of </a:t>
            </a:r>
            <a:r>
              <a:rPr lang="hu-HU" sz="2000" dirty="0" smtClean="0"/>
              <a:t>Migration</a:t>
            </a:r>
            <a:r>
              <a:rPr lang="hu-HU" sz="2000" dirty="0" smtClean="0"/>
              <a:t> </a:t>
            </a:r>
            <a:r>
              <a:rPr lang="hu-HU" sz="2000" i="1" dirty="0" smtClean="0"/>
              <a:t>Journal of </a:t>
            </a:r>
            <a:r>
              <a:rPr lang="hu-HU" sz="2000" i="1" dirty="0" smtClean="0"/>
              <a:t>Common</a:t>
            </a:r>
            <a:r>
              <a:rPr lang="hu-HU" sz="2000" i="1" dirty="0" smtClean="0"/>
              <a:t> Market </a:t>
            </a:r>
            <a:r>
              <a:rPr lang="hu-HU" sz="2000" i="1" dirty="0" smtClean="0"/>
              <a:t>Studies</a:t>
            </a:r>
            <a:r>
              <a:rPr lang="hu-HU" sz="2000" i="1" dirty="0" smtClean="0"/>
              <a:t/>
            </a:r>
            <a:br>
              <a:rPr lang="hu-HU" sz="2000" i="1" dirty="0" smtClean="0"/>
            </a:br>
            <a:r>
              <a:rPr lang="hu-HU" sz="2000" dirty="0" smtClean="0"/>
              <a:t> </a:t>
            </a:r>
            <a:r>
              <a:rPr lang="hu-HU" sz="2000" dirty="0" smtClean="0"/>
              <a:t>Vol</a:t>
            </a:r>
            <a:r>
              <a:rPr lang="hu-HU" sz="2000" dirty="0" smtClean="0"/>
              <a:t>. 38 (2000) No. 5, pp 751-777, p </a:t>
            </a:r>
            <a:r>
              <a:rPr lang="hu-HU" sz="1900" dirty="0" smtClean="0"/>
              <a:t>.758 (Sajt fordítás)</a:t>
            </a:r>
            <a:endParaRPr lang="hu-HU" sz="3000" dirty="0" smtClean="0"/>
          </a:p>
          <a:p>
            <a:endParaRPr lang="hu-HU" dirty="0"/>
          </a:p>
        </p:txBody>
      </p:sp>
    </p:spTree>
    <p:extLst>
      <p:ext uri="{BB962C8B-B14F-4D97-AF65-F5344CB8AC3E}">
        <p14:creationId xmlns:p14="http://schemas.microsoft.com/office/powerpoint/2010/main" val="182597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sp>
        <p:nvSpPr>
          <p:cNvPr id="5" name="Cím 4"/>
          <p:cNvSpPr>
            <a:spLocks noGrp="1"/>
          </p:cNvSpPr>
          <p:nvPr>
            <p:ph type="title"/>
          </p:nvPr>
        </p:nvSpPr>
        <p:spPr>
          <a:xfrm>
            <a:off x="457200" y="274638"/>
            <a:ext cx="8229600" cy="1426170"/>
          </a:xfrm>
        </p:spPr>
        <p:txBody>
          <a:bodyPr/>
          <a:lstStyle/>
          <a:p>
            <a:r>
              <a:rPr lang="hu-HU" dirty="0" smtClean="0"/>
              <a:t>Mit csinál(t) a magyar állam a menekülteknek nyújtott védelem helyett?</a:t>
            </a:r>
            <a:endParaRPr lang="hu-HU" dirty="0"/>
          </a:p>
        </p:txBody>
      </p:sp>
      <p:sp>
        <p:nvSpPr>
          <p:cNvPr id="9" name="Lekerekített téglalap 8"/>
          <p:cNvSpPr/>
          <p:nvPr/>
        </p:nvSpPr>
        <p:spPr>
          <a:xfrm>
            <a:off x="457200" y="2035433"/>
            <a:ext cx="2088232" cy="1152128"/>
          </a:xfrm>
          <a:prstGeom prst="round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hu-HU" b="1" dirty="0" smtClean="0">
                <a:solidFill>
                  <a:srgbClr val="C00000"/>
                </a:solidFill>
              </a:rPr>
              <a:t>1.</a:t>
            </a:r>
          </a:p>
          <a:p>
            <a:pPr algn="ctr"/>
            <a:r>
              <a:rPr lang="hu-HU" b="1" dirty="0" smtClean="0">
                <a:solidFill>
                  <a:srgbClr val="C00000"/>
                </a:solidFill>
              </a:rPr>
              <a:t>TAGADÁSBAN VAN</a:t>
            </a:r>
            <a:endParaRPr lang="hu-HU" b="1" dirty="0">
              <a:solidFill>
                <a:srgbClr val="C00000"/>
              </a:solidFill>
            </a:endParaRPr>
          </a:p>
        </p:txBody>
      </p:sp>
      <p:sp>
        <p:nvSpPr>
          <p:cNvPr id="10" name="Lekerekített téglalap 9"/>
          <p:cNvSpPr/>
          <p:nvPr/>
        </p:nvSpPr>
        <p:spPr>
          <a:xfrm>
            <a:off x="4896036" y="4966102"/>
            <a:ext cx="2088232" cy="1152128"/>
          </a:xfrm>
          <a:prstGeom prst="round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hu-HU" b="1" dirty="0" smtClean="0">
                <a:solidFill>
                  <a:srgbClr val="C00000"/>
                </a:solidFill>
              </a:rPr>
              <a:t>4.</a:t>
            </a:r>
          </a:p>
          <a:p>
            <a:pPr algn="ctr"/>
            <a:r>
              <a:rPr lang="hu-HU" b="1" dirty="0" smtClean="0">
                <a:solidFill>
                  <a:srgbClr val="C00000"/>
                </a:solidFill>
              </a:rPr>
              <a:t>BÜNTET</a:t>
            </a:r>
            <a:endParaRPr lang="hu-HU" b="1" dirty="0">
              <a:solidFill>
                <a:srgbClr val="C00000"/>
              </a:solidFill>
            </a:endParaRPr>
          </a:p>
        </p:txBody>
      </p:sp>
      <p:sp>
        <p:nvSpPr>
          <p:cNvPr id="11" name="Lekerekített téglalap 10"/>
          <p:cNvSpPr/>
          <p:nvPr/>
        </p:nvSpPr>
        <p:spPr>
          <a:xfrm>
            <a:off x="1115616" y="3717032"/>
            <a:ext cx="2088232" cy="1152128"/>
          </a:xfrm>
          <a:prstGeom prst="round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hu-HU" b="1" dirty="0">
                <a:solidFill>
                  <a:srgbClr val="C00000"/>
                </a:solidFill>
              </a:rPr>
              <a:t>2</a:t>
            </a:r>
            <a:r>
              <a:rPr lang="hu-HU" b="1" dirty="0" smtClean="0">
                <a:solidFill>
                  <a:srgbClr val="C00000"/>
                </a:solidFill>
              </a:rPr>
              <a:t>.</a:t>
            </a:r>
          </a:p>
          <a:p>
            <a:pPr algn="ctr"/>
            <a:r>
              <a:rPr lang="hu-HU" b="1" dirty="0" smtClean="0">
                <a:solidFill>
                  <a:srgbClr val="C00000"/>
                </a:solidFill>
              </a:rPr>
              <a:t>ELRETTENT</a:t>
            </a:r>
            <a:endParaRPr lang="hu-HU" b="1" dirty="0">
              <a:solidFill>
                <a:srgbClr val="C00000"/>
              </a:solidFill>
            </a:endParaRPr>
          </a:p>
        </p:txBody>
      </p:sp>
      <p:sp>
        <p:nvSpPr>
          <p:cNvPr id="12" name="Lekerekített téglalap 11"/>
          <p:cNvSpPr/>
          <p:nvPr/>
        </p:nvSpPr>
        <p:spPr>
          <a:xfrm>
            <a:off x="2483768" y="4967214"/>
            <a:ext cx="2088232" cy="1152128"/>
          </a:xfrm>
          <a:prstGeom prst="round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hu-HU" b="1" dirty="0">
                <a:solidFill>
                  <a:srgbClr val="C00000"/>
                </a:solidFill>
              </a:rPr>
              <a:t>3</a:t>
            </a:r>
            <a:r>
              <a:rPr lang="hu-HU" b="1" dirty="0" smtClean="0">
                <a:solidFill>
                  <a:srgbClr val="C00000"/>
                </a:solidFill>
              </a:rPr>
              <a:t>.</a:t>
            </a:r>
          </a:p>
          <a:p>
            <a:pPr algn="ctr"/>
            <a:r>
              <a:rPr lang="hu-HU" b="1" dirty="0" smtClean="0">
                <a:solidFill>
                  <a:srgbClr val="C00000"/>
                </a:solidFill>
              </a:rPr>
              <a:t>OBSTRUÁL</a:t>
            </a:r>
            <a:endParaRPr lang="hu-HU" b="1" dirty="0">
              <a:solidFill>
                <a:srgbClr val="C00000"/>
              </a:solidFill>
            </a:endParaRPr>
          </a:p>
        </p:txBody>
      </p:sp>
      <p:sp>
        <p:nvSpPr>
          <p:cNvPr id="13" name="Lekerekített téglalap 12"/>
          <p:cNvSpPr/>
          <p:nvPr/>
        </p:nvSpPr>
        <p:spPr>
          <a:xfrm>
            <a:off x="6156176" y="3567338"/>
            <a:ext cx="2530623" cy="1302791"/>
          </a:xfrm>
          <a:prstGeom prst="round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hu-HU" b="1" dirty="0" smtClean="0">
                <a:solidFill>
                  <a:srgbClr val="C00000"/>
                </a:solidFill>
              </a:rPr>
              <a:t>5.</a:t>
            </a:r>
          </a:p>
          <a:p>
            <a:pPr algn="ctr"/>
            <a:r>
              <a:rPr lang="hu-HU" b="1" dirty="0" smtClean="0">
                <a:solidFill>
                  <a:srgbClr val="C00000"/>
                </a:solidFill>
              </a:rPr>
              <a:t>POTYÁZIK – NEM SZOLIDÁRIS</a:t>
            </a:r>
            <a:endParaRPr lang="hu-HU" b="1" dirty="0">
              <a:solidFill>
                <a:srgbClr val="C00000"/>
              </a:solidFill>
            </a:endParaRPr>
          </a:p>
        </p:txBody>
      </p:sp>
      <p:cxnSp>
        <p:nvCxnSpPr>
          <p:cNvPr id="15" name="Egyenes összekötő nyíllal 14"/>
          <p:cNvCxnSpPr>
            <a:stCxn id="5" idx="2"/>
            <a:endCxn id="9" idx="0"/>
          </p:cNvCxnSpPr>
          <p:nvPr/>
        </p:nvCxnSpPr>
        <p:spPr>
          <a:xfrm flipH="1">
            <a:off x="1501316" y="1700808"/>
            <a:ext cx="3070684" cy="334625"/>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gyenes összekötő nyíllal 15"/>
          <p:cNvCxnSpPr>
            <a:stCxn id="5" idx="2"/>
            <a:endCxn id="11" idx="0"/>
          </p:cNvCxnSpPr>
          <p:nvPr/>
        </p:nvCxnSpPr>
        <p:spPr>
          <a:xfrm flipH="1">
            <a:off x="2159732" y="1700808"/>
            <a:ext cx="2412268" cy="2016224"/>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Egyenes összekötő nyíllal 16"/>
          <p:cNvCxnSpPr>
            <a:stCxn id="5" idx="2"/>
            <a:endCxn id="12" idx="0"/>
          </p:cNvCxnSpPr>
          <p:nvPr/>
        </p:nvCxnSpPr>
        <p:spPr>
          <a:xfrm flipH="1">
            <a:off x="3527884" y="1700808"/>
            <a:ext cx="1044116" cy="3266406"/>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gyenes összekötő nyíllal 17"/>
          <p:cNvCxnSpPr>
            <a:stCxn id="5" idx="2"/>
            <a:endCxn id="10" idx="0"/>
          </p:cNvCxnSpPr>
          <p:nvPr/>
        </p:nvCxnSpPr>
        <p:spPr>
          <a:xfrm>
            <a:off x="4572000" y="1700808"/>
            <a:ext cx="1368152" cy="3265294"/>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p:cNvCxnSpPr>
            <a:stCxn id="5" idx="2"/>
          </p:cNvCxnSpPr>
          <p:nvPr/>
        </p:nvCxnSpPr>
        <p:spPr>
          <a:xfrm>
            <a:off x="4572000" y="1700808"/>
            <a:ext cx="2797251" cy="1866243"/>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Lekerekített téglalap 19"/>
          <p:cNvSpPr/>
          <p:nvPr/>
        </p:nvSpPr>
        <p:spPr>
          <a:xfrm>
            <a:off x="6983910" y="1960101"/>
            <a:ext cx="2088232" cy="1227460"/>
          </a:xfrm>
          <a:prstGeom prst="round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hu-HU" b="1" dirty="0" smtClean="0">
              <a:solidFill>
                <a:srgbClr val="C00000"/>
              </a:solidFill>
            </a:endParaRPr>
          </a:p>
          <a:p>
            <a:pPr algn="ctr"/>
            <a:r>
              <a:rPr lang="hu-HU" b="1" dirty="0">
                <a:solidFill>
                  <a:srgbClr val="C00000"/>
                </a:solidFill>
              </a:rPr>
              <a:t>6.</a:t>
            </a:r>
          </a:p>
          <a:p>
            <a:pPr algn="ctr"/>
            <a:r>
              <a:rPr lang="hu-HU" b="1" dirty="0" smtClean="0">
                <a:solidFill>
                  <a:srgbClr val="C00000"/>
                </a:solidFill>
              </a:rPr>
              <a:t>EU ÉS  HAZAI JOGOT SÉRT</a:t>
            </a:r>
            <a:r>
              <a:rPr lang="hu-HU" b="1" dirty="0" smtClean="0">
                <a:solidFill>
                  <a:srgbClr val="C00000"/>
                </a:solidFill>
              </a:rPr>
              <a:t/>
            </a:r>
            <a:br>
              <a:rPr lang="hu-HU" b="1" dirty="0" smtClean="0">
                <a:solidFill>
                  <a:srgbClr val="C00000"/>
                </a:solidFill>
              </a:rPr>
            </a:br>
            <a:endParaRPr lang="hu-HU" b="1" dirty="0">
              <a:solidFill>
                <a:srgbClr val="C00000"/>
              </a:solidFill>
            </a:endParaRPr>
          </a:p>
        </p:txBody>
      </p:sp>
      <p:cxnSp>
        <p:nvCxnSpPr>
          <p:cNvPr id="21" name="Egyenes összekötő nyíllal 20"/>
          <p:cNvCxnSpPr>
            <a:stCxn id="5" idx="2"/>
            <a:endCxn id="20" idx="0"/>
          </p:cNvCxnSpPr>
          <p:nvPr/>
        </p:nvCxnSpPr>
        <p:spPr>
          <a:xfrm>
            <a:off x="4572000" y="1700808"/>
            <a:ext cx="3456026" cy="259293"/>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9370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Szélesebb kontextus</a:t>
            </a:r>
            <a:endParaRPr lang="hu-HU" noProof="0" dirty="0"/>
          </a:p>
        </p:txBody>
      </p:sp>
      <p:sp>
        <p:nvSpPr>
          <p:cNvPr id="3" name="Tartalom helye 2"/>
          <p:cNvSpPr>
            <a:spLocks noGrp="1"/>
          </p:cNvSpPr>
          <p:nvPr>
            <p:ph idx="1"/>
          </p:nvPr>
        </p:nvSpPr>
        <p:spPr>
          <a:xfrm>
            <a:off x="457200" y="857232"/>
            <a:ext cx="8363272" cy="5851565"/>
          </a:xfrm>
        </p:spPr>
        <p:txBody>
          <a:bodyPr>
            <a:normAutofit fontScale="92500" lnSpcReduction="20000"/>
          </a:bodyPr>
          <a:lstStyle/>
          <a:p>
            <a:r>
              <a:rPr lang="hu-HU" noProof="0" dirty="0" smtClean="0"/>
              <a:t>Nagyszámú, </a:t>
            </a:r>
            <a:r>
              <a:rPr lang="hu-HU" noProof="0" dirty="0" smtClean="0">
                <a:solidFill>
                  <a:srgbClr val="C00000"/>
                </a:solidFill>
              </a:rPr>
              <a:t>milliós nagyságrendű </a:t>
            </a:r>
            <a:r>
              <a:rPr lang="hu-HU" noProof="0" dirty="0" smtClean="0"/>
              <a:t>menekült-vándorlásra már volt példa </a:t>
            </a:r>
            <a:r>
              <a:rPr lang="hu-HU" noProof="0" dirty="0" smtClean="0">
                <a:solidFill>
                  <a:srgbClr val="C00000"/>
                </a:solidFill>
              </a:rPr>
              <a:t>más régiókban </a:t>
            </a:r>
            <a:r>
              <a:rPr lang="hu-HU" noProof="0" dirty="0" smtClean="0"/>
              <a:t>(Afganisztán, Ruanda, korábban Banglades)</a:t>
            </a:r>
          </a:p>
          <a:p>
            <a:r>
              <a:rPr lang="hu-HU" noProof="0" dirty="0" smtClean="0"/>
              <a:t>Az igazi újdonság: </a:t>
            </a:r>
            <a:r>
              <a:rPr lang="hu-HU" noProof="0" dirty="0" smtClean="0">
                <a:solidFill>
                  <a:srgbClr val="C00000"/>
                </a:solidFill>
              </a:rPr>
              <a:t>bizonyos államok </a:t>
            </a:r>
            <a:r>
              <a:rPr lang="hu-HU" noProof="0" dirty="0" smtClean="0"/>
              <a:t>(Törökország, Görögország Olaszország, Macedónia, Szerbia, Horvátország, Szlovénia, </a:t>
            </a:r>
            <a:r>
              <a:rPr lang="hu-HU" noProof="0" dirty="0" smtClean="0"/>
              <a:t>magyarország</a:t>
            </a:r>
            <a:r>
              <a:rPr lang="hu-HU" noProof="0" dirty="0" smtClean="0"/>
              <a:t>, Ausztria) f</a:t>
            </a:r>
            <a:r>
              <a:rPr lang="hu-HU" noProof="0" dirty="0" smtClean="0">
                <a:solidFill>
                  <a:srgbClr val="C00000"/>
                </a:solidFill>
              </a:rPr>
              <a:t>eladják</a:t>
            </a:r>
            <a:r>
              <a:rPr lang="hu-HU" noProof="0" dirty="0" smtClean="0"/>
              <a:t> a területükön levő/áthaladó (nem EU polgár) </a:t>
            </a:r>
            <a:r>
              <a:rPr lang="hu-HU" noProof="0" dirty="0" smtClean="0">
                <a:solidFill>
                  <a:srgbClr val="C00000"/>
                </a:solidFill>
              </a:rPr>
              <a:t>külföldiek azonosításának/ellenőrzésének az igényét. </a:t>
            </a:r>
          </a:p>
          <a:p>
            <a:r>
              <a:rPr lang="hu-HU" noProof="0" dirty="0" smtClean="0"/>
              <a:t>Az igaz kérdés: </a:t>
            </a:r>
            <a:r>
              <a:rPr lang="hu-HU" noProof="0" dirty="0" smtClean="0">
                <a:solidFill>
                  <a:srgbClr val="C00000"/>
                </a:solidFill>
              </a:rPr>
              <a:t>merre  indul el az EU</a:t>
            </a:r>
            <a:r>
              <a:rPr lang="hu-HU" noProof="0" dirty="0" smtClean="0"/>
              <a:t>:</a:t>
            </a:r>
          </a:p>
          <a:p>
            <a:endParaRPr lang="hu-HU" noProof="0" dirty="0" smtClean="0"/>
          </a:p>
          <a:p>
            <a:endParaRPr lang="hu-HU" noProof="0" dirty="0" smtClean="0"/>
          </a:p>
          <a:p>
            <a:pPr>
              <a:buFont typeface="Arial" panose="020B0604020202020204" pitchFamily="34" charset="0"/>
              <a:buChar char="•"/>
            </a:pPr>
            <a:r>
              <a:rPr lang="hu-HU" noProof="0" dirty="0" smtClean="0"/>
              <a:t>A menekültügy visszaállamosítása 	*  Egységes európai térség</a:t>
            </a:r>
          </a:p>
          <a:p>
            <a:pPr>
              <a:buFont typeface="Arial" panose="020B0604020202020204" pitchFamily="34" charset="0"/>
              <a:buChar char="•"/>
            </a:pPr>
            <a:r>
              <a:rPr lang="hu-HU" noProof="0" dirty="0" smtClean="0"/>
              <a:t>Schengen lebontása/szűkítése		kialakítása</a:t>
            </a:r>
          </a:p>
          <a:p>
            <a:pPr>
              <a:buFont typeface="Arial" panose="020B0604020202020204" pitchFamily="34" charset="0"/>
              <a:buChar char="•"/>
            </a:pPr>
            <a:r>
              <a:rPr lang="hu-HU" dirty="0" smtClean="0"/>
              <a:t>Visszatérés a nemzeti létbe</a:t>
            </a:r>
            <a:r>
              <a:rPr lang="hu-HU" noProof="0" dirty="0" smtClean="0"/>
              <a:t>	 	*A menedékkérők Európába,</a:t>
            </a:r>
          </a:p>
          <a:p>
            <a:pPr>
              <a:buFont typeface="Arial" panose="020B0604020202020204" pitchFamily="34" charset="0"/>
              <a:buChar char="•"/>
            </a:pPr>
            <a:r>
              <a:rPr lang="hu-HU" dirty="0" smtClean="0"/>
              <a:t>Az államok közötti versengés felújítása   ebbe az egységes térségbe</a:t>
            </a:r>
            <a:endParaRPr lang="hu-HU" noProof="0" dirty="0" smtClean="0"/>
          </a:p>
          <a:p>
            <a:r>
              <a:rPr lang="hu-HU" noProof="0" dirty="0" smtClean="0"/>
              <a:t>						   érkeznek</a:t>
            </a:r>
          </a:p>
          <a:p>
            <a:pPr>
              <a:buFont typeface="Arial" panose="020B0604020202020204" pitchFamily="34" charset="0"/>
              <a:buChar char="•"/>
            </a:pPr>
            <a:r>
              <a:rPr lang="hu-HU" noProof="0" dirty="0" smtClean="0"/>
              <a:t>A felelősség (teher) áthárítása	   * Európa népe (az európai  	más tagállamokra</a:t>
            </a:r>
            <a:r>
              <a:rPr lang="hu-HU" noProof="0" dirty="0" smtClean="0">
                <a:solidFill>
                  <a:srgbClr val="C00000"/>
                </a:solidFill>
              </a:rPr>
              <a:t>  		</a:t>
            </a:r>
            <a:r>
              <a:rPr lang="hu-HU" noProof="0" dirty="0" smtClean="0"/>
              <a:t>nyújtanak (együtt)</a:t>
            </a:r>
            <a:r>
              <a:rPr lang="hu-HU" noProof="0" dirty="0" smtClean="0">
                <a:solidFill>
                  <a:srgbClr val="C00000"/>
                </a:solidFill>
              </a:rPr>
              <a:t> </a:t>
            </a:r>
            <a:r>
              <a:rPr lang="hu-HU" noProof="0" dirty="0" smtClean="0"/>
              <a:t>védelmet</a:t>
            </a:r>
          </a:p>
          <a:p>
            <a:pPr>
              <a:buFont typeface="Arial" panose="020B0604020202020204" pitchFamily="34" charset="0"/>
              <a:buChar char="•"/>
            </a:pPr>
            <a:endParaRPr lang="hu-HU" noProof="0" dirty="0" smtClean="0"/>
          </a:p>
          <a:p>
            <a:pPr marL="0" indent="0"/>
            <a:r>
              <a:rPr lang="hu-HU" noProof="0" dirty="0" smtClean="0">
                <a:solidFill>
                  <a:srgbClr val="C00000"/>
                </a:solidFill>
              </a:rPr>
              <a:t>     	SZÉTHULLÁS		             		   UNIÓ</a:t>
            </a:r>
          </a:p>
          <a:p>
            <a:endParaRPr lang="hu-HU" noProof="0" dirty="0" smtClean="0"/>
          </a:p>
          <a:p>
            <a:endParaRPr lang="hu-HU" noProof="0" dirty="0" smtClean="0"/>
          </a:p>
          <a:p>
            <a:endParaRPr lang="hu-HU" noProof="0" dirty="0" smtClean="0"/>
          </a:p>
          <a:p>
            <a:endParaRPr lang="hu-HU" noProof="0" dirty="0"/>
          </a:p>
        </p:txBody>
      </p:sp>
      <p:cxnSp>
        <p:nvCxnSpPr>
          <p:cNvPr id="5" name="Egyenes összekötő nyíllal 4"/>
          <p:cNvCxnSpPr/>
          <p:nvPr/>
        </p:nvCxnSpPr>
        <p:spPr>
          <a:xfrm>
            <a:off x="4139952" y="3108837"/>
            <a:ext cx="2722980" cy="387927"/>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flipH="1">
            <a:off x="1115616" y="3118907"/>
            <a:ext cx="2808312" cy="436670"/>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918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txBox="1">
            <a:spLocks/>
          </p:cNvSpPr>
          <p:nvPr/>
        </p:nvSpPr>
        <p:spPr bwMode="auto">
          <a:xfrm>
            <a:off x="539552" y="2204864"/>
            <a:ext cx="7772400" cy="1470025"/>
          </a:xfrm>
          <a:prstGeom prst="rect">
            <a:avLst/>
          </a:prstGeom>
          <a:solidFill>
            <a:schemeClr val="bg1">
              <a:lumMod val="95000"/>
            </a:schemeClr>
          </a:solidFill>
          <a:ln w="9525">
            <a:solidFill>
              <a:srgbClr val="A80000"/>
            </a:solidFill>
            <a:miter lim="800000"/>
            <a:headEnd/>
            <a:tailEnd/>
          </a:ln>
        </p:spPr>
        <p:txBody>
          <a:bodyPr vert="horz" wrap="square" lIns="91440" tIns="45720" rIns="91440" bIns="45720" numCol="1" anchor="ctr" anchorCtr="0" compatLnSpc="1">
            <a:prstTxWarp prst="textNoShape">
              <a:avLst/>
            </a:prstTxWarp>
            <a:noAutofit/>
          </a:bodyPr>
          <a:lstStyle/>
          <a:p>
            <a:pPr algn="ctr" eaLnBrk="0" hangingPunct="0">
              <a:defRPr/>
            </a:pPr>
            <a:r>
              <a:rPr lang="hu-HU" sz="4400" b="1" cap="small" dirty="0" smtClean="0">
                <a:solidFill>
                  <a:srgbClr val="A80000"/>
                </a:solidFill>
                <a:effectLst>
                  <a:outerShdw blurRad="38100" dist="38100" dir="2700000" algn="tl">
                    <a:srgbClr val="000000">
                      <a:alpha val="43137"/>
                    </a:srgbClr>
                  </a:outerShdw>
                </a:effectLst>
                <a:latin typeface="Georgia" pitchFamily="18" charset="0"/>
                <a:cs typeface="Arial" pitchFamily="34" charset="0"/>
              </a:rPr>
              <a:t>Köszönöm a figyelmet</a:t>
            </a:r>
            <a:r>
              <a:rPr lang="hu-HU" sz="3200" b="1" cap="small" dirty="0" smtClean="0">
                <a:solidFill>
                  <a:srgbClr val="A80000"/>
                </a:solidFill>
                <a:effectLst>
                  <a:outerShdw blurRad="38100" dist="38100" dir="2700000" algn="tl">
                    <a:srgbClr val="000000">
                      <a:alpha val="43137"/>
                    </a:srgbClr>
                  </a:outerShdw>
                </a:effectLst>
                <a:latin typeface="Georgia" pitchFamily="18" charset="0"/>
                <a:cs typeface="Arial" pitchFamily="34" charset="0"/>
              </a:rPr>
              <a:t>!</a:t>
            </a:r>
            <a:endParaRPr lang="en-GB" sz="3200" b="1" cap="small" dirty="0">
              <a:solidFill>
                <a:srgbClr val="A80000"/>
              </a:solidFill>
              <a:effectLst>
                <a:outerShdw blurRad="38100" dist="38100" dir="2700000" algn="tl">
                  <a:srgbClr val="000000">
                    <a:alpha val="43137"/>
                  </a:srgbClr>
                </a:outerShdw>
              </a:effectLst>
              <a:latin typeface="Georgia" pitchFamily="18" charset="0"/>
              <a:cs typeface="Arial" pitchFamily="34" charset="0"/>
            </a:endParaRPr>
          </a:p>
        </p:txBody>
      </p:sp>
      <p:sp>
        <p:nvSpPr>
          <p:cNvPr id="6" name="Alcím 5"/>
          <p:cNvSpPr txBox="1">
            <a:spLocks/>
          </p:cNvSpPr>
          <p:nvPr/>
        </p:nvSpPr>
        <p:spPr bwMode="auto">
          <a:xfrm>
            <a:off x="1043608" y="4293096"/>
            <a:ext cx="6400800" cy="1080120"/>
          </a:xfrm>
          <a:prstGeom prst="rect">
            <a:avLst/>
          </a:prstGeom>
          <a:solidFill>
            <a:schemeClr val="bg2">
              <a:lumMod val="90000"/>
            </a:schemeClr>
          </a:solidFill>
          <a:ln w="9525">
            <a:solidFill>
              <a:srgbClr val="002060"/>
            </a:solidFill>
            <a:miter lim="800000"/>
            <a:headEnd/>
            <a:tailEnd/>
          </a:ln>
        </p:spPr>
        <p:txBody>
          <a:bodyPr vert="horz" wrap="square" lIns="91440" tIns="45720" rIns="91440" bIns="45720" numCol="1" anchor="t" anchorCtr="0" compatLnSpc="1">
            <a:prstTxWarp prst="textNoShape">
              <a:avLst/>
            </a:prstTxWarp>
            <a:normAutofit/>
          </a:bodyPr>
          <a:lstStyle/>
          <a:p>
            <a:pPr marL="342900" indent="-342900" algn="ctr" eaLnBrk="0" hangingPunct="0">
              <a:spcBef>
                <a:spcPct val="20000"/>
              </a:spcBef>
              <a:buFont typeface="Arial" pitchFamily="34" charset="0"/>
              <a:buNone/>
              <a:defRPr/>
            </a:pPr>
            <a:r>
              <a:rPr lang="hu-HU" sz="2000" b="1" dirty="0" smtClean="0">
                <a:solidFill>
                  <a:srgbClr val="050B13"/>
                </a:solidFill>
                <a:latin typeface="Calibri"/>
              </a:rPr>
              <a:t>Nagy Boldizsár</a:t>
            </a:r>
            <a:r>
              <a:rPr lang="en-GB" sz="2000" b="1" dirty="0" smtClean="0">
                <a:solidFill>
                  <a:srgbClr val="050B13"/>
                </a:solidFill>
                <a:latin typeface="Calibri"/>
              </a:rPr>
              <a:t/>
            </a:r>
            <a:br>
              <a:rPr lang="en-GB" sz="2000" b="1" dirty="0" smtClean="0">
                <a:solidFill>
                  <a:srgbClr val="050B13"/>
                </a:solidFill>
                <a:latin typeface="Calibri"/>
              </a:rPr>
            </a:br>
            <a:r>
              <a:rPr lang="en-GB" sz="2000" b="1" dirty="0" smtClean="0">
                <a:solidFill>
                  <a:srgbClr val="050B13"/>
                </a:solidFill>
                <a:latin typeface="Calibri"/>
              </a:rPr>
              <a:t> E-mail: </a:t>
            </a:r>
            <a:r>
              <a:rPr lang="en-GB" sz="2000" b="1" dirty="0" smtClean="0">
                <a:solidFill>
                  <a:srgbClr val="050B13"/>
                </a:solidFill>
                <a:latin typeface="Calibri"/>
              </a:rPr>
              <a:t>nagyboldi</a:t>
            </a:r>
            <a:r>
              <a:rPr lang="hu-HU" sz="2000" b="1" dirty="0" smtClean="0">
                <a:solidFill>
                  <a:srgbClr val="050B13"/>
                </a:solidFill>
                <a:latin typeface="Calibri"/>
              </a:rPr>
              <a:t>@</a:t>
            </a:r>
            <a:r>
              <a:rPr lang="hu-HU" sz="2000" b="1" dirty="0" smtClean="0">
                <a:solidFill>
                  <a:srgbClr val="050B13"/>
                </a:solidFill>
                <a:latin typeface="Calibri"/>
              </a:rPr>
              <a:t>ajk.elte.hu</a:t>
            </a:r>
            <a:r>
              <a:rPr lang="en-GB" sz="2000" b="1" dirty="0" smtClean="0">
                <a:solidFill>
                  <a:srgbClr val="050B13"/>
                </a:solidFill>
                <a:latin typeface="Calibri"/>
              </a:rPr>
              <a:t/>
            </a:r>
            <a:br>
              <a:rPr lang="en-GB" sz="2000" b="1" dirty="0" smtClean="0">
                <a:solidFill>
                  <a:srgbClr val="050B13"/>
                </a:solidFill>
                <a:latin typeface="Calibri"/>
              </a:rPr>
            </a:br>
            <a:r>
              <a:rPr lang="en-GB" sz="2000" b="1" dirty="0" smtClean="0">
                <a:solidFill>
                  <a:srgbClr val="050B13"/>
                </a:solidFill>
                <a:latin typeface="Calibri"/>
              </a:rPr>
              <a:t> www.nagyboldizsar.hu </a:t>
            </a:r>
          </a:p>
        </p:txBody>
      </p:sp>
    </p:spTree>
    <p:extLst>
      <p:ext uri="{BB962C8B-B14F-4D97-AF65-F5344CB8AC3E}">
        <p14:creationId xmlns:p14="http://schemas.microsoft.com/office/powerpoint/2010/main" val="215389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38138"/>
          </a:xfrm>
        </p:spPr>
        <p:txBody>
          <a:bodyPr/>
          <a:lstStyle/>
          <a:p>
            <a:r>
              <a:rPr lang="hu-HU" dirty="0" smtClean="0"/>
              <a:t>Magyarország elenyésző számú embernek nyújt védelmet</a:t>
            </a: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2108466467"/>
              </p:ext>
            </p:extLst>
          </p:nvPr>
        </p:nvGraphicFramePr>
        <p:xfrm>
          <a:off x="457201" y="2492896"/>
          <a:ext cx="8229599" cy="3627168"/>
        </p:xfrm>
        <a:graphic>
          <a:graphicData uri="http://schemas.openxmlformats.org/drawingml/2006/table">
            <a:tbl>
              <a:tblPr/>
              <a:tblGrid>
                <a:gridCol w="3710009"/>
                <a:gridCol w="1564460"/>
                <a:gridCol w="1497412"/>
                <a:gridCol w="1457718"/>
              </a:tblGrid>
              <a:tr h="576064">
                <a:tc gridSpan="4">
                  <a:txBody>
                    <a:bodyPr/>
                    <a:lstStyle/>
                    <a:p>
                      <a:pPr algn="ctr" fontAlgn="ctr"/>
                      <a:r>
                        <a:rPr lang="hu-HU" sz="2000" b="1" i="0" u="none" strike="noStrike" dirty="0">
                          <a:effectLst/>
                          <a:latin typeface="+mn-lt"/>
                        </a:rPr>
                        <a:t>A menekültügyi hatóság által meghozott döntések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hu-HU"/>
                    </a:p>
                  </a:txBody>
                  <a:tcPr/>
                </a:tc>
                <a:tc hMerge="1">
                  <a:txBody>
                    <a:bodyPr/>
                    <a:lstStyle/>
                    <a:p>
                      <a:endParaRPr lang="hu-HU"/>
                    </a:p>
                  </a:txBody>
                  <a:tcPr/>
                </a:tc>
                <a:tc hMerge="1">
                  <a:txBody>
                    <a:bodyPr/>
                    <a:lstStyle/>
                    <a:p>
                      <a:endParaRPr lang="hu-HU"/>
                    </a:p>
                  </a:txBody>
                  <a:tcPr/>
                </a:tc>
              </a:tr>
              <a:tr h="618881">
                <a:tc>
                  <a:txBody>
                    <a:bodyPr/>
                    <a:lstStyle/>
                    <a:p>
                      <a:pPr algn="ctr" fontAlgn="ctr"/>
                      <a:r>
                        <a:rPr lang="hu-HU" sz="2000" b="1" i="0" u="none" strike="noStrike" dirty="0">
                          <a:effectLst/>
                          <a:latin typeface="+mn-lt"/>
                        </a:rPr>
                        <a:t>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2000" b="1" i="0" u="none" strike="noStrike" dirty="0">
                          <a:effectLst/>
                          <a:latin typeface="+mn-lt"/>
                        </a:rPr>
                        <a:t>2014. I-IX. hónap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2000" b="1" i="0" u="none" strike="noStrike" dirty="0">
                          <a:effectLst/>
                          <a:latin typeface="+mn-lt"/>
                        </a:rPr>
                        <a:t>2015. I-IX. hónap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hu-HU" sz="2000" b="1" i="0" u="none" strike="noStrike" dirty="0">
                          <a:effectLst/>
                          <a:latin typeface="+mn-lt"/>
                        </a:rPr>
                        <a:t>Változás %-ban</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371608">
                <a:tc>
                  <a:txBody>
                    <a:bodyPr/>
                    <a:lstStyle/>
                    <a:p>
                      <a:pPr algn="l" fontAlgn="b"/>
                      <a:r>
                        <a:rPr lang="hu-HU" sz="2000" b="1" i="0" u="none" strike="noStrike" dirty="0" smtClean="0">
                          <a:effectLst/>
                          <a:latin typeface="+mn-lt"/>
                        </a:rPr>
                        <a:t>Menekültként </a:t>
                      </a:r>
                      <a:r>
                        <a:rPr lang="hu-HU" sz="2000" b="1" i="0" u="none" strike="noStrike" dirty="0">
                          <a:effectLst/>
                          <a:latin typeface="+mn-lt"/>
                        </a:rPr>
                        <a:t>elismerés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198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solidFill>
                            <a:srgbClr val="C00000"/>
                          </a:solidFill>
                          <a:effectLst/>
                          <a:latin typeface="+mn-lt"/>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-46,97%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891">
                <a:tc>
                  <a:txBody>
                    <a:bodyPr/>
                    <a:lstStyle/>
                    <a:p>
                      <a:pPr algn="l" fontAlgn="b"/>
                      <a:r>
                        <a:rPr lang="hu-HU" sz="2000" b="1" i="0" u="none" strike="noStrike" dirty="0" smtClean="0">
                          <a:effectLst/>
                          <a:latin typeface="+mn-lt"/>
                        </a:rPr>
                        <a:t>Oltalmazottként </a:t>
                      </a:r>
                      <a:r>
                        <a:rPr lang="hu-HU" sz="2000" b="1" i="0" u="none" strike="noStrike" dirty="0">
                          <a:effectLst/>
                          <a:latin typeface="+mn-lt"/>
                        </a:rPr>
                        <a:t>elismerés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137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solidFill>
                            <a:srgbClr val="C00000"/>
                          </a:solidFill>
                          <a:effectLst/>
                          <a:latin typeface="+mn-lt"/>
                        </a:rPr>
                        <a:t>239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74,45%</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0337">
                <a:tc>
                  <a:txBody>
                    <a:bodyPr/>
                    <a:lstStyle/>
                    <a:p>
                      <a:pPr algn="l" fontAlgn="b"/>
                      <a:r>
                        <a:rPr lang="hu-HU" sz="2000" b="1" i="0" u="none" strike="noStrike" dirty="0" smtClean="0">
                          <a:effectLst/>
                          <a:latin typeface="+mn-lt"/>
                        </a:rPr>
                        <a:t>Visszaküldés</a:t>
                      </a:r>
                      <a:r>
                        <a:rPr lang="hu-HU" sz="2000" b="1" i="0" u="none" strike="noStrike" baseline="0" dirty="0" smtClean="0">
                          <a:effectLst/>
                          <a:latin typeface="+mn-lt"/>
                        </a:rPr>
                        <a:t> </a:t>
                      </a:r>
                      <a:r>
                        <a:rPr lang="hu-HU" sz="2000" b="1" i="0" u="none" strike="noStrike" dirty="0" smtClean="0">
                          <a:effectLst/>
                          <a:latin typeface="+mn-lt"/>
                        </a:rPr>
                        <a:t>tilalmának önálló megállapítása</a:t>
                      </a:r>
                      <a:endParaRPr lang="hu-HU" sz="2000" b="1" i="0" u="none" strike="noStrike" dirty="0">
                        <a:effectLst/>
                        <a:latin typeface="+mn-lt"/>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solidFill>
                            <a:srgbClr val="C00000"/>
                          </a:solidFill>
                          <a:effectLst/>
                          <a:latin typeface="+mn-lt"/>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-73,33%</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106">
                <a:tc>
                  <a:txBody>
                    <a:bodyPr/>
                    <a:lstStyle/>
                    <a:p>
                      <a:pPr algn="l" fontAlgn="ctr"/>
                      <a:r>
                        <a:rPr lang="hu-HU" sz="2000" b="1" i="0" u="none" strike="noStrike" dirty="0" smtClean="0">
                          <a:effectLst/>
                          <a:latin typeface="+mn-lt"/>
                        </a:rPr>
                        <a:t>Megszüntetés</a:t>
                      </a:r>
                      <a:endParaRPr lang="hu-HU" sz="2000" b="1" i="0" u="none" strike="noStrike" dirty="0">
                        <a:effectLst/>
                        <a:latin typeface="+mn-lt"/>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9 488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80 107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744,30%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509">
                <a:tc>
                  <a:txBody>
                    <a:bodyPr/>
                    <a:lstStyle/>
                    <a:p>
                      <a:pPr algn="l" fontAlgn="b"/>
                      <a:r>
                        <a:rPr lang="hu-HU" sz="2000" b="1" i="0" u="none" strike="noStrike" dirty="0" smtClean="0">
                          <a:effectLst/>
                          <a:latin typeface="+mn-lt"/>
                        </a:rPr>
                        <a:t>Elutasítás</a:t>
                      </a:r>
                      <a:endParaRPr lang="hu-HU" sz="2000" b="1" i="0" u="none" strike="noStrike" dirty="0">
                        <a:effectLst/>
                        <a:latin typeface="+mn-lt"/>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1 649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1" i="0" u="none" strike="noStrike" dirty="0">
                          <a:solidFill>
                            <a:srgbClr val="C00000"/>
                          </a:solidFill>
                          <a:effectLst/>
                          <a:latin typeface="+mn-lt"/>
                        </a:rPr>
                        <a:t>2 140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hu-HU" sz="2400" b="0" i="0" u="none" strike="noStrike" dirty="0">
                          <a:effectLst/>
                          <a:latin typeface="+mn-lt"/>
                        </a:rPr>
                        <a:t>29,78%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Szövegdoboz 4"/>
          <p:cNvSpPr txBox="1"/>
          <p:nvPr/>
        </p:nvSpPr>
        <p:spPr>
          <a:xfrm>
            <a:off x="5796136" y="3717032"/>
            <a:ext cx="1440160" cy="1384995"/>
          </a:xfrm>
          <a:prstGeom prst="rect">
            <a:avLst/>
          </a:prstGeom>
          <a:solidFill>
            <a:srgbClr val="C00000"/>
          </a:solidFill>
        </p:spPr>
        <p:txBody>
          <a:bodyPr wrap="square" rtlCol="0">
            <a:spAutoFit/>
          </a:bodyPr>
          <a:lstStyle/>
          <a:p>
            <a:endParaRPr lang="hu-HU" dirty="0" smtClean="0"/>
          </a:p>
          <a:p>
            <a:pPr algn="ctr"/>
            <a:r>
              <a:rPr lang="hu-HU" sz="3600" b="1" dirty="0" smtClean="0">
                <a:solidFill>
                  <a:schemeClr val="bg1"/>
                </a:solidFill>
              </a:rPr>
              <a:t>348</a:t>
            </a:r>
            <a:endParaRPr lang="hu-HU" sz="3600" b="1" dirty="0">
              <a:solidFill>
                <a:schemeClr val="bg1"/>
              </a:solidFill>
            </a:endParaRPr>
          </a:p>
          <a:p>
            <a:endParaRPr lang="hu-HU" dirty="0"/>
          </a:p>
        </p:txBody>
      </p:sp>
      <p:sp>
        <p:nvSpPr>
          <p:cNvPr id="6" name="Szövegdoboz 5"/>
          <p:cNvSpPr txBox="1"/>
          <p:nvPr/>
        </p:nvSpPr>
        <p:spPr>
          <a:xfrm>
            <a:off x="457200" y="1477370"/>
            <a:ext cx="8229600" cy="954107"/>
          </a:xfrm>
          <a:prstGeom prst="rect">
            <a:avLst/>
          </a:prstGeom>
          <a:solidFill>
            <a:schemeClr val="tx2">
              <a:lumMod val="75000"/>
              <a:lumOff val="25000"/>
            </a:schemeClr>
          </a:solidFill>
        </p:spPr>
        <p:txBody>
          <a:bodyPr wrap="square" rtlCol="0">
            <a:spAutoFit/>
          </a:bodyPr>
          <a:lstStyle/>
          <a:p>
            <a:pPr algn="ctr"/>
            <a:r>
              <a:rPr lang="hu-HU" b="1" dirty="0" smtClean="0">
                <a:solidFill>
                  <a:schemeClr val="bg1"/>
                </a:solidFill>
              </a:rPr>
              <a:t>A Magyarországon 2015 január 1 és szeptember 30 </a:t>
            </a:r>
            <a:br>
              <a:rPr lang="hu-HU" b="1" dirty="0" smtClean="0">
                <a:solidFill>
                  <a:schemeClr val="bg1"/>
                </a:solidFill>
              </a:rPr>
            </a:br>
            <a:r>
              <a:rPr lang="hu-HU" b="1" dirty="0" smtClean="0">
                <a:solidFill>
                  <a:schemeClr val="bg1"/>
                </a:solidFill>
              </a:rPr>
              <a:t>között benyújtott kérelmek száma: </a:t>
            </a:r>
            <a:r>
              <a:rPr lang="hu-HU" sz="3200" b="1" u="dbl" dirty="0">
                <a:solidFill>
                  <a:schemeClr val="bg1"/>
                </a:solidFill>
                <a:effectLst>
                  <a:outerShdw blurRad="38100" dist="38100" dir="2700000" algn="tl">
                    <a:srgbClr val="000000">
                      <a:alpha val="43137"/>
                    </a:srgbClr>
                  </a:outerShdw>
                </a:effectLst>
              </a:rPr>
              <a:t>175 963 </a:t>
            </a:r>
          </a:p>
        </p:txBody>
      </p:sp>
      <p:sp>
        <p:nvSpPr>
          <p:cNvPr id="7" name="Szövegdoboz 6"/>
          <p:cNvSpPr txBox="1"/>
          <p:nvPr/>
        </p:nvSpPr>
        <p:spPr>
          <a:xfrm>
            <a:off x="323528" y="6381328"/>
            <a:ext cx="7416824" cy="430887"/>
          </a:xfrm>
          <a:prstGeom prst="rect">
            <a:avLst/>
          </a:prstGeom>
          <a:noFill/>
        </p:spPr>
        <p:txBody>
          <a:bodyPr wrap="square" rtlCol="0">
            <a:spAutoFit/>
          </a:bodyPr>
          <a:lstStyle/>
          <a:p>
            <a:r>
              <a:rPr lang="hu-HU" sz="1100" dirty="0"/>
              <a:t>Forrás: BÁH Kiadványfüzet, Statisztikák 2014. I-IX. hónap  -  2015. I-IX. </a:t>
            </a:r>
            <a:r>
              <a:rPr lang="hu-HU" sz="1100" dirty="0" smtClean="0"/>
              <a:t>hónap, 2015. október 26., 8. és 9. tábla</a:t>
            </a:r>
          </a:p>
          <a:p>
            <a:r>
              <a:rPr lang="hu-HU" sz="1100" dirty="0">
                <a:hlinkClick r:id="rId3"/>
              </a:rPr>
              <a:t>http://</a:t>
            </a:r>
            <a:r>
              <a:rPr lang="hu-HU" sz="1100" dirty="0" smtClean="0">
                <a:hlinkClick r:id="rId3"/>
              </a:rPr>
              <a:t>www.bmbah.hu/index.php?option=com_k2&amp;view=item&amp;layout=item&amp;id=177&amp;Itemid=1232&amp;lang=hu</a:t>
            </a:r>
            <a:r>
              <a:rPr lang="hu-HU" sz="1100" dirty="0" smtClean="0"/>
              <a:t>  </a:t>
            </a:r>
            <a:endParaRPr lang="hu-HU" sz="1100" dirty="0"/>
          </a:p>
        </p:txBody>
      </p:sp>
    </p:spTree>
    <p:extLst>
      <p:ext uri="{BB962C8B-B14F-4D97-AF65-F5344CB8AC3E}">
        <p14:creationId xmlns:p14="http://schemas.microsoft.com/office/powerpoint/2010/main" val="3652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06026"/>
            <a:ext cx="8229600" cy="1314472"/>
          </a:xfrm>
        </p:spPr>
        <p:txBody>
          <a:bodyPr>
            <a:normAutofit fontScale="90000"/>
          </a:bodyPr>
          <a:lstStyle/>
          <a:p>
            <a:r>
              <a:rPr lang="hu-HU" dirty="0" smtClean="0"/>
              <a:t>TAGADÁSBAN VAN </a:t>
            </a:r>
            <a:br>
              <a:rPr lang="hu-HU" dirty="0" smtClean="0"/>
            </a:br>
            <a:r>
              <a:rPr lang="hu-HU" dirty="0" smtClean="0"/>
              <a:t> </a:t>
            </a:r>
            <a:r>
              <a:rPr lang="hu-HU" sz="2000" dirty="0" smtClean="0"/>
              <a:t>NEM ISMERI EL, HOGY AZ IRREGULÁRISAN BELÉPŐK NAGY RÉSZE MENEKÜLT (VOLT)</a:t>
            </a:r>
            <a:endParaRPr lang="hu-HU" sz="2000" dirty="0"/>
          </a:p>
        </p:txBody>
      </p:sp>
      <p:sp>
        <p:nvSpPr>
          <p:cNvPr id="4" name="Tartalom helye 3"/>
          <p:cNvSpPr>
            <a:spLocks noGrp="1"/>
          </p:cNvSpPr>
          <p:nvPr>
            <p:ph sz="half" idx="1"/>
          </p:nvPr>
        </p:nvSpPr>
        <p:spPr>
          <a:xfrm>
            <a:off x="149122" y="1469978"/>
            <a:ext cx="3414766" cy="5199381"/>
          </a:xfrm>
        </p:spPr>
        <p:txBody>
          <a:bodyPr/>
          <a:lstStyle/>
          <a:p>
            <a:r>
              <a:rPr lang="hu-HU" sz="1800" dirty="0" smtClean="0"/>
              <a:t>„Magyarországnak </a:t>
            </a:r>
            <a:r>
              <a:rPr lang="hu-HU" sz="1800" dirty="0" smtClean="0">
                <a:solidFill>
                  <a:srgbClr val="C00000"/>
                </a:solidFill>
              </a:rPr>
              <a:t>nincs szüksége megélhetési bevándorlókra”</a:t>
            </a:r>
            <a:r>
              <a:rPr lang="hu-HU" sz="1800" dirty="0" smtClean="0"/>
              <a:t> vitanap az Országgyűlésben 2015. február 22-én</a:t>
            </a:r>
            <a:endParaRPr lang="hu-HU" sz="1800" dirty="0" smtClean="0">
              <a:solidFill>
                <a:srgbClr val="C00000"/>
              </a:solidFill>
            </a:endParaRPr>
          </a:p>
          <a:p>
            <a:r>
              <a:rPr lang="hu-HU" sz="1800" dirty="0" smtClean="0">
                <a:solidFill>
                  <a:srgbClr val="C00000"/>
                </a:solidFill>
              </a:rPr>
              <a:t>„Nemzeti konzultáció  </a:t>
            </a:r>
            <a:r>
              <a:rPr lang="hu-HU" sz="1800" dirty="0" smtClean="0"/>
              <a:t>a terrorizmusról és a bevándorlásról”</a:t>
            </a:r>
          </a:p>
          <a:p>
            <a:r>
              <a:rPr lang="hu-HU" sz="1800" dirty="0" smtClean="0">
                <a:solidFill>
                  <a:srgbClr val="C00000"/>
                </a:solidFill>
              </a:rPr>
              <a:t>Plakátkampány</a:t>
            </a:r>
            <a:r>
              <a:rPr lang="hu-HU" sz="1800" dirty="0" smtClean="0"/>
              <a:t> a „bevándorlókról” -magyarul</a:t>
            </a:r>
          </a:p>
          <a:p>
            <a:r>
              <a:rPr lang="hu-HU" sz="1800" dirty="0" smtClean="0"/>
              <a:t>„Ezek </a:t>
            </a:r>
            <a:r>
              <a:rPr lang="hu-HU" sz="1800" dirty="0">
                <a:solidFill>
                  <a:srgbClr val="C00000"/>
                </a:solidFill>
              </a:rPr>
              <a:t>az emberek nem a biztonságukért jönnek</a:t>
            </a:r>
            <a:r>
              <a:rPr lang="hu-HU" sz="1800" dirty="0"/>
              <a:t>, nem az életükért </a:t>
            </a:r>
            <a:r>
              <a:rPr lang="hu-HU" sz="1800" dirty="0" smtClean="0"/>
              <a:t>futnak” Orbán Viktor a TV 2-ben, 2015 szeptember közepén</a:t>
            </a:r>
          </a:p>
          <a:p>
            <a:r>
              <a:rPr lang="hu-HU" sz="1800" dirty="0" smtClean="0"/>
              <a:t>Az </a:t>
            </a:r>
            <a:r>
              <a:rPr lang="hu-HU" sz="1800" dirty="0" smtClean="0">
                <a:solidFill>
                  <a:srgbClr val="C00000"/>
                </a:solidFill>
              </a:rPr>
              <a:t>MTI</a:t>
            </a:r>
            <a:r>
              <a:rPr lang="hu-HU" sz="1800" dirty="0" smtClean="0"/>
              <a:t> minden menekültekkel kapcsolatos hírt </a:t>
            </a:r>
            <a:r>
              <a:rPr lang="hu-HU" sz="1800" dirty="0" smtClean="0">
                <a:solidFill>
                  <a:srgbClr val="C00000"/>
                </a:solidFill>
              </a:rPr>
              <a:t>„illegális migráció” </a:t>
            </a:r>
            <a:r>
              <a:rPr lang="hu-HU" sz="1800" dirty="0" smtClean="0"/>
              <a:t> címke alatt közöl</a:t>
            </a:r>
          </a:p>
        </p:txBody>
      </p:sp>
      <p:sp>
        <p:nvSpPr>
          <p:cNvPr id="5" name="Tartalom helye 4"/>
          <p:cNvSpPr>
            <a:spLocks noGrp="1"/>
          </p:cNvSpPr>
          <p:nvPr>
            <p:ph sz="half" idx="2"/>
          </p:nvPr>
        </p:nvSpPr>
        <p:spPr>
          <a:xfrm>
            <a:off x="3635896" y="1484783"/>
            <a:ext cx="5318020" cy="5184575"/>
          </a:xfrm>
        </p:spPr>
        <p:txBody>
          <a:bodyPr/>
          <a:lstStyle/>
          <a:p>
            <a:r>
              <a:rPr lang="hu-HU" sz="1800" dirty="0" smtClean="0"/>
              <a:t>A koszovóiak </a:t>
            </a:r>
            <a:r>
              <a:rPr lang="hu-HU" sz="1800" dirty="0" smtClean="0">
                <a:solidFill>
                  <a:srgbClr val="C00000"/>
                </a:solidFill>
              </a:rPr>
              <a:t>nem akartak bevándorolni</a:t>
            </a:r>
            <a:r>
              <a:rPr lang="hu-HU" sz="1800" dirty="0" smtClean="0"/>
              <a:t>. A menekülő nem bevándorló, ő nemzetközi védelemért folyamodik. </a:t>
            </a:r>
          </a:p>
          <a:p>
            <a:r>
              <a:rPr lang="hu-HU" sz="1800" dirty="0" smtClean="0"/>
              <a:t>A  szinte teljes magyar migrációs szakma nyílt levele: „ún</a:t>
            </a:r>
            <a:r>
              <a:rPr lang="hu-HU" sz="1800" dirty="0"/>
              <a:t>. nemzeti konzultáció keretében kiküldendő kérdések </a:t>
            </a:r>
            <a:r>
              <a:rPr lang="hu-HU" sz="1800" dirty="0">
                <a:solidFill>
                  <a:srgbClr val="C00000"/>
                </a:solidFill>
              </a:rPr>
              <a:t>minden szakmai és morális megfontolást </a:t>
            </a:r>
            <a:r>
              <a:rPr lang="hu-HU" sz="1800" dirty="0" smtClean="0">
                <a:solidFill>
                  <a:srgbClr val="C00000"/>
                </a:solidFill>
              </a:rPr>
              <a:t>nélkülöznek</a:t>
            </a:r>
            <a:r>
              <a:rPr lang="hu-HU" sz="1800" dirty="0" smtClean="0"/>
              <a:t>” </a:t>
            </a:r>
          </a:p>
          <a:p>
            <a:r>
              <a:rPr lang="hu-HU" sz="1800" dirty="0" smtClean="0"/>
              <a:t> A UNHCR a júliusi törvény-módosításról: „a háborús zónából érkező menedékkérők életét és biztonságát súlyosan veszélyezteti”</a:t>
            </a:r>
          </a:p>
          <a:p>
            <a:r>
              <a:rPr lang="hu-HU" sz="1800" dirty="0" smtClean="0"/>
              <a:t>„</a:t>
            </a:r>
            <a:r>
              <a:rPr lang="hu-HU" sz="1800" dirty="0" smtClean="0">
                <a:solidFill>
                  <a:srgbClr val="C00000"/>
                </a:solidFill>
              </a:rPr>
              <a:t>Illegális </a:t>
            </a:r>
            <a:r>
              <a:rPr lang="hu-HU" sz="1800" dirty="0" smtClean="0">
                <a:solidFill>
                  <a:srgbClr val="C00000"/>
                </a:solidFill>
              </a:rPr>
              <a:t>bevándorlás” </a:t>
            </a:r>
            <a:r>
              <a:rPr lang="hu-HU" sz="1800" dirty="0"/>
              <a:t>- - </a:t>
            </a:r>
            <a:r>
              <a:rPr lang="hu-HU" sz="1800" dirty="0" smtClean="0"/>
              <a:t>„Nem </a:t>
            </a:r>
            <a:r>
              <a:rPr lang="hu-HU" sz="1800" dirty="0"/>
              <a:t>lehet egyoldalúan, </a:t>
            </a:r>
            <a:r>
              <a:rPr lang="hu-HU" sz="1800" dirty="0" smtClean="0"/>
              <a:t>‚nemzeti’ </a:t>
            </a:r>
            <a:r>
              <a:rPr lang="hu-HU" sz="1800" dirty="0"/>
              <a:t>szinten megállapított felső határ bevezetésével megbirkózni </a:t>
            </a:r>
            <a:r>
              <a:rPr lang="hu-HU" sz="1800" dirty="0">
                <a:solidFill>
                  <a:srgbClr val="C00000"/>
                </a:solidFill>
              </a:rPr>
              <a:t>a </a:t>
            </a:r>
            <a:r>
              <a:rPr lang="hu-HU" sz="1800" dirty="0" smtClean="0">
                <a:solidFill>
                  <a:srgbClr val="C00000"/>
                </a:solidFill>
              </a:rPr>
              <a:t>sok menekült</a:t>
            </a:r>
            <a:r>
              <a:rPr lang="hu-HU" sz="1800" dirty="0"/>
              <a:t> miatt keletkezett kihívással - mondta </a:t>
            </a:r>
            <a:r>
              <a:rPr lang="hu-HU" sz="1800" dirty="0"/>
              <a:t>Angela</a:t>
            </a:r>
            <a:r>
              <a:rPr lang="hu-HU" sz="1800" dirty="0"/>
              <a:t> </a:t>
            </a:r>
            <a:r>
              <a:rPr lang="hu-HU" sz="1800" dirty="0"/>
              <a:t>Merkel</a:t>
            </a:r>
            <a:r>
              <a:rPr lang="hu-HU" sz="1800" dirty="0"/>
              <a:t> </a:t>
            </a:r>
            <a:r>
              <a:rPr lang="hu-HU" sz="1800" dirty="0" smtClean="0"/>
              <a:t>a </a:t>
            </a:r>
            <a:r>
              <a:rPr lang="hu-HU" sz="1800" dirty="0"/>
              <a:t>CSU </a:t>
            </a:r>
            <a:r>
              <a:rPr lang="hu-HU" sz="1800" dirty="0" smtClean="0"/>
              <a:t>kongresszusán…” MTI, 11.20</a:t>
            </a:r>
            <a:r>
              <a:rPr lang="hu-HU" sz="1800" dirty="0"/>
              <a:t> </a:t>
            </a:r>
            <a:r>
              <a:rPr lang="hu-HU" sz="1800" dirty="0" smtClean="0"/>
              <a:t>20:48</a:t>
            </a:r>
          </a:p>
          <a:p>
            <a:r>
              <a:rPr lang="hu-HU" sz="1800" dirty="0"/>
              <a:t>„Menedékkérés céljából </a:t>
            </a:r>
            <a:r>
              <a:rPr lang="hu-HU" sz="1800" dirty="0">
                <a:solidFill>
                  <a:srgbClr val="C00000"/>
                </a:solidFill>
              </a:rPr>
              <a:t>a határt átlépni nem bűn</a:t>
            </a:r>
            <a:r>
              <a:rPr lang="hu-HU" sz="1800" dirty="0"/>
              <a:t>" – emelte ki az </a:t>
            </a:r>
            <a:r>
              <a:rPr lang="hu-HU" sz="1800" dirty="0">
                <a:solidFill>
                  <a:srgbClr val="C00000"/>
                </a:solidFill>
              </a:rPr>
              <a:t>ENSZ Menekültügyi </a:t>
            </a:r>
            <a:r>
              <a:rPr lang="hu-HU" sz="1800" dirty="0" smtClean="0">
                <a:solidFill>
                  <a:srgbClr val="C00000"/>
                </a:solidFill>
              </a:rPr>
              <a:t>Főbiztosa</a:t>
            </a:r>
            <a:r>
              <a:rPr lang="hu-HU" sz="1800" dirty="0">
                <a:solidFill>
                  <a:srgbClr val="C00000"/>
                </a:solidFill>
              </a:rPr>
              <a:t> </a:t>
            </a:r>
            <a:r>
              <a:rPr lang="hu-HU" sz="1800" dirty="0" smtClean="0"/>
              <a:t>magyarországi látogatásán</a:t>
            </a:r>
          </a:p>
          <a:p>
            <a:endParaRPr lang="hu-HU" dirty="0"/>
          </a:p>
        </p:txBody>
      </p:sp>
      <p:cxnSp>
        <p:nvCxnSpPr>
          <p:cNvPr id="7" name="Egyenes összekötő nyíllal 6"/>
          <p:cNvCxnSpPr/>
          <p:nvPr/>
        </p:nvCxnSpPr>
        <p:spPr>
          <a:xfrm flipV="1">
            <a:off x="2719343" y="1709181"/>
            <a:ext cx="966559" cy="297612"/>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Egyenes összekötő nyíllal 7"/>
          <p:cNvCxnSpPr/>
          <p:nvPr/>
        </p:nvCxnSpPr>
        <p:spPr>
          <a:xfrm flipV="1">
            <a:off x="3202623" y="3727978"/>
            <a:ext cx="570515" cy="346521"/>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Egyenes összekötő nyíllal 8"/>
          <p:cNvCxnSpPr/>
          <p:nvPr/>
        </p:nvCxnSpPr>
        <p:spPr>
          <a:xfrm flipV="1">
            <a:off x="3377094" y="4680728"/>
            <a:ext cx="396044" cy="1412568"/>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Egyenes összekötő nyíllal 9"/>
          <p:cNvCxnSpPr/>
          <p:nvPr/>
        </p:nvCxnSpPr>
        <p:spPr>
          <a:xfrm flipV="1">
            <a:off x="2771800" y="2648854"/>
            <a:ext cx="1001338" cy="703071"/>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p:cNvCxnSpPr/>
          <p:nvPr/>
        </p:nvCxnSpPr>
        <p:spPr>
          <a:xfrm>
            <a:off x="3377094" y="6093296"/>
            <a:ext cx="258802" cy="0"/>
          </a:xfrm>
          <a:prstGeom prst="straightConnector1">
            <a:avLst/>
          </a:prstGeom>
          <a:ln w="3810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991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60648"/>
            <a:ext cx="8229600" cy="1314472"/>
          </a:xfrm>
        </p:spPr>
        <p:txBody>
          <a:bodyPr>
            <a:normAutofit fontScale="90000"/>
          </a:bodyPr>
          <a:lstStyle/>
          <a:p>
            <a:r>
              <a:rPr lang="hu-HU" dirty="0" smtClean="0"/>
              <a:t>TAGADÁSBAN VAN </a:t>
            </a:r>
            <a:br>
              <a:rPr lang="hu-HU" dirty="0" smtClean="0"/>
            </a:br>
            <a:r>
              <a:rPr lang="hu-HU" dirty="0" smtClean="0"/>
              <a:t> </a:t>
            </a:r>
            <a:r>
              <a:rPr lang="hu-HU" sz="2000" dirty="0" smtClean="0"/>
              <a:t>NEM ISMERI EL, HOGY AZ IRREGULÁRISAN BELÉPŐK NAGY RÉSZE MENEKÜLT (VOLT)</a:t>
            </a:r>
            <a:endParaRPr lang="hu-HU" sz="2000" dirty="0"/>
          </a:p>
        </p:txBody>
      </p:sp>
      <p:sp>
        <p:nvSpPr>
          <p:cNvPr id="4" name="Tartalom helye 3"/>
          <p:cNvSpPr>
            <a:spLocks noGrp="1"/>
          </p:cNvSpPr>
          <p:nvPr>
            <p:ph sz="half" idx="1"/>
          </p:nvPr>
        </p:nvSpPr>
        <p:spPr>
          <a:xfrm>
            <a:off x="179512" y="1844824"/>
            <a:ext cx="2952328" cy="4896544"/>
          </a:xfrm>
        </p:spPr>
        <p:txBody>
          <a:bodyPr/>
          <a:lstStyle/>
          <a:p>
            <a:r>
              <a:rPr lang="hu-HU" sz="2000" dirty="0" smtClean="0"/>
              <a:t>36/2015. (IX. 22.) OGY határozat: „Üzenet az Európai Unió vezetőinek”</a:t>
            </a:r>
          </a:p>
          <a:p>
            <a:pPr marL="0" indent="0">
              <a:buNone/>
            </a:pPr>
            <a:r>
              <a:rPr lang="hu-HU" sz="2000" dirty="0" smtClean="0"/>
              <a:t>„Az </a:t>
            </a:r>
            <a:r>
              <a:rPr lang="hu-HU" sz="2000" dirty="0" smtClean="0">
                <a:solidFill>
                  <a:srgbClr val="C00000"/>
                </a:solidFill>
              </a:rPr>
              <a:t>illegális bevándorlás </a:t>
            </a:r>
            <a:r>
              <a:rPr lang="hu-HU" sz="2000" dirty="0" smtClean="0"/>
              <a:t>hullámai egész Európát robbanással fenyegetik … felelőtlen minden európai politikus, aki a jobb élet reményével kecsegtetve arra bátorítja a </a:t>
            </a:r>
            <a:r>
              <a:rPr lang="hu-HU" sz="2000" dirty="0" smtClean="0">
                <a:solidFill>
                  <a:srgbClr val="C00000"/>
                </a:solidFill>
              </a:rPr>
              <a:t>bevándorlókat</a:t>
            </a:r>
            <a:r>
              <a:rPr lang="hu-HU" sz="2000" dirty="0" smtClean="0"/>
              <a:t>, hogy mindent hátrahagyva, </a:t>
            </a:r>
            <a:r>
              <a:rPr lang="hu-HU" sz="2000" dirty="0" smtClean="0">
                <a:solidFill>
                  <a:srgbClr val="C00000"/>
                </a:solidFill>
              </a:rPr>
              <a:t>életük kockáztatásával </a:t>
            </a:r>
            <a:r>
              <a:rPr lang="hu-HU" sz="2000" dirty="0" smtClean="0"/>
              <a:t>Európa felé vegyék az irányt.”</a:t>
            </a:r>
            <a:endParaRPr lang="hu-HU" sz="2000" dirty="0"/>
          </a:p>
        </p:txBody>
      </p:sp>
      <p:sp>
        <p:nvSpPr>
          <p:cNvPr id="5" name="Tartalom helye 4"/>
          <p:cNvSpPr>
            <a:spLocks noGrp="1"/>
          </p:cNvSpPr>
          <p:nvPr>
            <p:ph sz="half" idx="2"/>
          </p:nvPr>
        </p:nvSpPr>
        <p:spPr>
          <a:xfrm>
            <a:off x="3203848" y="1844824"/>
            <a:ext cx="5760640" cy="4896544"/>
          </a:xfrm>
        </p:spPr>
        <p:txBody>
          <a:bodyPr>
            <a:noAutofit/>
          </a:bodyPr>
          <a:lstStyle/>
          <a:p>
            <a:r>
              <a:rPr lang="hu-HU" sz="1800" dirty="0" smtClean="0">
                <a:solidFill>
                  <a:srgbClr val="C00000"/>
                </a:solidFill>
              </a:rPr>
              <a:t>Antonio </a:t>
            </a:r>
            <a:r>
              <a:rPr lang="hu-HU" sz="1800" dirty="0" smtClean="0">
                <a:solidFill>
                  <a:srgbClr val="C00000"/>
                </a:solidFill>
              </a:rPr>
              <a:t>Guterres</a:t>
            </a:r>
            <a:r>
              <a:rPr lang="hu-HU" sz="1800" dirty="0" smtClean="0">
                <a:solidFill>
                  <a:srgbClr val="C00000"/>
                </a:solidFill>
              </a:rPr>
              <a:t> </a:t>
            </a:r>
            <a:r>
              <a:rPr lang="hu-HU" sz="1800" dirty="0" smtClean="0"/>
              <a:t>az menekültügyi Főbiztosa, 2015 </a:t>
            </a:r>
            <a:r>
              <a:rPr lang="hu-HU" sz="1800" dirty="0" smtClean="0">
                <a:solidFill>
                  <a:srgbClr val="C00000"/>
                </a:solidFill>
              </a:rPr>
              <a:t>november 20-án</a:t>
            </a:r>
            <a:r>
              <a:rPr lang="hu-HU" sz="1800" dirty="0" smtClean="0"/>
              <a:t> az ENSZ-ben a </a:t>
            </a:r>
            <a:r>
              <a:rPr lang="hu-HU" sz="1800" b="1" dirty="0" smtClean="0">
                <a:solidFill>
                  <a:srgbClr val="C00000"/>
                </a:solidFill>
              </a:rPr>
              <a:t>párizsi támadások után </a:t>
            </a:r>
            <a:r>
              <a:rPr lang="hu-HU" sz="1800" dirty="0" smtClean="0"/>
              <a:t>négy nappal: </a:t>
            </a:r>
          </a:p>
          <a:p>
            <a:r>
              <a:rPr lang="hu-HU" sz="1800" dirty="0" smtClean="0"/>
              <a:t>„A menekültek </a:t>
            </a:r>
            <a:r>
              <a:rPr lang="hu-HU" sz="1800" dirty="0" smtClean="0">
                <a:solidFill>
                  <a:srgbClr val="C00000"/>
                </a:solidFill>
              </a:rPr>
              <a:t>a párizsi és a bejrúti eseményekhez nagyon hasonló események elől menekülnek</a:t>
            </a:r>
            <a:r>
              <a:rPr lang="hu-HU" sz="1800" dirty="0" smtClean="0"/>
              <a:t>. Városaikban ilyenek </a:t>
            </a:r>
            <a:r>
              <a:rPr lang="hu-HU" sz="1800" dirty="0" smtClean="0">
                <a:solidFill>
                  <a:srgbClr val="C00000"/>
                </a:solidFill>
              </a:rPr>
              <a:t>minden hónapban, minden héten bekövetkeztek</a:t>
            </a:r>
            <a:r>
              <a:rPr lang="hu-HU" sz="1800" dirty="0" smtClean="0"/>
              <a:t> az elmúlt években. </a:t>
            </a:r>
            <a:r>
              <a:rPr lang="hu-HU" sz="1800" dirty="0" smtClean="0">
                <a:solidFill>
                  <a:srgbClr val="C00000"/>
                </a:solidFill>
              </a:rPr>
              <a:t>A</a:t>
            </a:r>
            <a:r>
              <a:rPr lang="hu-HU" sz="1800" dirty="0" smtClean="0"/>
              <a:t> menekültektől való  félelem és a </a:t>
            </a:r>
            <a:r>
              <a:rPr lang="hu-HU" sz="1800" dirty="0" smtClean="0">
                <a:solidFill>
                  <a:srgbClr val="C00000"/>
                </a:solidFill>
              </a:rPr>
              <a:t>menekültek elutasítása – különösen a muszlim menekülteké</a:t>
            </a:r>
            <a:r>
              <a:rPr lang="hu-HU" sz="1800" dirty="0" smtClean="0"/>
              <a:t> – éppenséggel </a:t>
            </a:r>
            <a:r>
              <a:rPr lang="hu-HU" sz="1800" dirty="0" smtClean="0">
                <a:solidFill>
                  <a:srgbClr val="C00000"/>
                </a:solidFill>
              </a:rPr>
              <a:t>a rossz válasz </a:t>
            </a:r>
            <a:r>
              <a:rPr lang="hu-HU" sz="1800" dirty="0" smtClean="0"/>
              <a:t>a szélsőségesek fenyegetéseire. </a:t>
            </a:r>
            <a:r>
              <a:rPr lang="hu-HU" sz="1800" dirty="0"/>
              <a:t> </a:t>
            </a:r>
            <a:r>
              <a:rPr lang="hu-HU" sz="1800" dirty="0" smtClean="0"/>
              <a:t>Ez mindenek előtt az értékek csatája. Ha az ember elveszti az értékeit, elveszti a csatát. Egy olyan nyugati világ, </a:t>
            </a:r>
            <a:r>
              <a:rPr lang="hu-HU" sz="1800" dirty="0" smtClean="0">
                <a:solidFill>
                  <a:srgbClr val="C00000"/>
                </a:solidFill>
              </a:rPr>
              <a:t>amely elutasítaná a muszlim menekülteket</a:t>
            </a:r>
            <a:r>
              <a:rPr lang="hu-HU" sz="1800" dirty="0" smtClean="0"/>
              <a:t> olyan </a:t>
            </a:r>
            <a:r>
              <a:rPr lang="hu-HU" sz="1800" dirty="0" smtClean="0">
                <a:solidFill>
                  <a:srgbClr val="C00000"/>
                </a:solidFill>
              </a:rPr>
              <a:t>propagandaeszközzel látná el a szélsőségeseket,</a:t>
            </a:r>
            <a:r>
              <a:rPr lang="hu-HU" sz="1800" dirty="0" smtClean="0"/>
              <a:t> amilyennél jobbat nem is kívánhatnának új támogatók toborzásához, beleértve az azokban az országokban élőket, amely országok épp lezárják  a határaikat a menekültek elől.”</a:t>
            </a:r>
            <a:endParaRPr lang="hu-HU" sz="2000" dirty="0"/>
          </a:p>
        </p:txBody>
      </p:sp>
    </p:spTree>
    <p:extLst>
      <p:ext uri="{BB962C8B-B14F-4D97-AF65-F5344CB8AC3E}">
        <p14:creationId xmlns:p14="http://schemas.microsoft.com/office/powerpoint/2010/main" val="3336451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Kép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6" y="-94220"/>
            <a:ext cx="4449384" cy="2960202"/>
          </a:xfrm>
          <a:prstGeom prst="rect">
            <a:avLst/>
          </a:prstGeom>
        </p:spPr>
      </p:pic>
      <p:pic>
        <p:nvPicPr>
          <p:cNvPr id="20" name="Kép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6842" y="-19016"/>
            <a:ext cx="4753302" cy="2915035"/>
          </a:xfrm>
          <a:prstGeom prst="rect">
            <a:avLst/>
          </a:prstGeom>
        </p:spPr>
      </p:pic>
      <p:pic>
        <p:nvPicPr>
          <p:cNvPr id="24" name="Kép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6150" y="2903405"/>
            <a:ext cx="5979402" cy="3978133"/>
          </a:xfrm>
          <a:prstGeom prst="rect">
            <a:avLst/>
          </a:prstGeom>
        </p:spPr>
      </p:pic>
      <p:pic>
        <p:nvPicPr>
          <p:cNvPr id="25" name="Kép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76" y="2839327"/>
            <a:ext cx="6040336" cy="4018673"/>
          </a:xfrm>
          <a:prstGeom prst="rect">
            <a:avLst/>
          </a:prstGeom>
        </p:spPr>
      </p:pic>
      <p:sp>
        <p:nvSpPr>
          <p:cNvPr id="26" name="Szövegdoboz 25"/>
          <p:cNvSpPr txBox="1"/>
          <p:nvPr/>
        </p:nvSpPr>
        <p:spPr>
          <a:xfrm>
            <a:off x="2091283" y="2636912"/>
            <a:ext cx="5472608" cy="1538883"/>
          </a:xfrm>
          <a:prstGeom prst="rect">
            <a:avLst/>
          </a:prstGeom>
          <a:solidFill>
            <a:schemeClr val="tx2"/>
          </a:solidFill>
        </p:spPr>
        <p:txBody>
          <a:bodyPr wrap="square" rtlCol="0">
            <a:spAutoFit/>
          </a:bodyPr>
          <a:lstStyle/>
          <a:p>
            <a:pPr algn="ctr"/>
            <a:r>
              <a:rPr lang="hu-HU" dirty="0" smtClean="0">
                <a:solidFill>
                  <a:schemeClr val="bg1">
                    <a:lumMod val="75000"/>
                  </a:schemeClr>
                </a:solidFill>
              </a:rPr>
              <a:t>War</a:t>
            </a:r>
            <a:r>
              <a:rPr lang="hu-HU" dirty="0" smtClean="0">
                <a:solidFill>
                  <a:schemeClr val="bg1">
                    <a:lumMod val="75000"/>
                  </a:schemeClr>
                </a:solidFill>
              </a:rPr>
              <a:t> </a:t>
            </a:r>
            <a:r>
              <a:rPr lang="hu-HU" dirty="0" smtClean="0">
                <a:solidFill>
                  <a:schemeClr val="bg1">
                    <a:lumMod val="75000"/>
                  </a:schemeClr>
                </a:solidFill>
              </a:rPr>
              <a:t>in</a:t>
            </a:r>
            <a:r>
              <a:rPr lang="hu-HU" dirty="0" smtClean="0">
                <a:solidFill>
                  <a:schemeClr val="bg1">
                    <a:lumMod val="75000"/>
                  </a:schemeClr>
                </a:solidFill>
              </a:rPr>
              <a:t> </a:t>
            </a:r>
            <a:r>
              <a:rPr lang="hu-HU" dirty="0" smtClean="0">
                <a:solidFill>
                  <a:schemeClr val="bg1">
                    <a:lumMod val="75000"/>
                  </a:schemeClr>
                </a:solidFill>
              </a:rPr>
              <a:t>peace</a:t>
            </a:r>
            <a:endParaRPr lang="hu-HU" dirty="0" smtClean="0">
              <a:solidFill>
                <a:schemeClr val="bg1">
                  <a:lumMod val="75000"/>
                </a:schemeClr>
              </a:solidFill>
            </a:endParaRPr>
          </a:p>
          <a:p>
            <a:pPr algn="ctr"/>
            <a:r>
              <a:rPr lang="hu-HU" dirty="0" smtClean="0">
                <a:solidFill>
                  <a:schemeClr val="bg1">
                    <a:lumMod val="75000"/>
                  </a:schemeClr>
                </a:solidFill>
              </a:rPr>
              <a:t>Aris </a:t>
            </a:r>
            <a:r>
              <a:rPr lang="hu-HU" dirty="0" smtClean="0">
                <a:solidFill>
                  <a:schemeClr val="bg1">
                    <a:lumMod val="75000"/>
                  </a:schemeClr>
                </a:solidFill>
              </a:rPr>
              <a:t>Messinis</a:t>
            </a:r>
            <a:r>
              <a:rPr lang="hu-HU" dirty="0" smtClean="0">
                <a:solidFill>
                  <a:schemeClr val="bg1">
                    <a:lumMod val="75000"/>
                  </a:schemeClr>
                </a:solidFill>
              </a:rPr>
              <a:t> fényképei, </a:t>
            </a:r>
            <a:br>
              <a:rPr lang="hu-HU" dirty="0" smtClean="0">
                <a:solidFill>
                  <a:schemeClr val="bg1">
                    <a:lumMod val="75000"/>
                  </a:schemeClr>
                </a:solidFill>
              </a:rPr>
            </a:br>
            <a:r>
              <a:rPr lang="hu-HU" dirty="0" smtClean="0">
                <a:solidFill>
                  <a:schemeClr val="bg1">
                    <a:lumMod val="75000"/>
                  </a:schemeClr>
                </a:solidFill>
              </a:rPr>
              <a:t>2015 késő októbere </a:t>
            </a:r>
          </a:p>
          <a:p>
            <a:pPr algn="ctr"/>
            <a:r>
              <a:rPr lang="hu-HU" sz="1100" dirty="0">
                <a:solidFill>
                  <a:schemeClr val="bg1">
                    <a:lumMod val="75000"/>
                  </a:schemeClr>
                </a:solidFill>
              </a:rPr>
              <a:t>http://</a:t>
            </a:r>
            <a:r>
              <a:rPr lang="hu-HU" sz="1100" dirty="0" smtClean="0">
                <a:solidFill>
                  <a:schemeClr val="bg1">
                    <a:lumMod val="75000"/>
                  </a:schemeClr>
                </a:solidFill>
              </a:rPr>
              <a:t>neoskosmos.com/news/en/aris-messinis-afp-photographer-blog-refugee-crisis-lesvos</a:t>
            </a:r>
            <a:endParaRPr lang="hu-HU" sz="1100" dirty="0">
              <a:solidFill>
                <a:schemeClr val="bg1">
                  <a:lumMod val="75000"/>
                </a:schemeClr>
              </a:solidFill>
            </a:endParaRPr>
          </a:p>
        </p:txBody>
      </p:sp>
    </p:spTree>
    <p:extLst>
      <p:ext uri="{BB962C8B-B14F-4D97-AF65-F5344CB8AC3E}">
        <p14:creationId xmlns:p14="http://schemas.microsoft.com/office/powerpoint/2010/main" val="331072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anim calcmode="lin" valueType="num">
                                      <p:cBhvr>
                                        <p:cTn id="29" dur="1000" fill="hold"/>
                                        <p:tgtEl>
                                          <p:spTgt spid="24"/>
                                        </p:tgtEl>
                                        <p:attrNameLst>
                                          <p:attrName>ppt_x</p:attrName>
                                        </p:attrNameLst>
                                      </p:cBhvr>
                                      <p:tavLst>
                                        <p:tav tm="0">
                                          <p:val>
                                            <p:strVal val="#ppt_x"/>
                                          </p:val>
                                        </p:tav>
                                        <p:tav tm="100000">
                                          <p:val>
                                            <p:strVal val="#ppt_x"/>
                                          </p:val>
                                        </p:tav>
                                      </p:tavLst>
                                    </p:anim>
                                    <p:anim calcmode="lin" valueType="num">
                                      <p:cBhvr>
                                        <p:cTn id="3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p:txBody>
          <a:bodyPr/>
          <a:lstStyle/>
          <a:p>
            <a:r>
              <a:rPr lang="hu-HU" dirty="0" smtClean="0"/>
              <a:t>ELRETTENT(ETT)</a:t>
            </a:r>
            <a:endParaRPr lang="hu-HU" dirty="0"/>
          </a:p>
        </p:txBody>
      </p:sp>
      <p:sp>
        <p:nvSpPr>
          <p:cNvPr id="8" name="Tartalom helye 7"/>
          <p:cNvSpPr>
            <a:spLocks noGrp="1"/>
          </p:cNvSpPr>
          <p:nvPr>
            <p:ph idx="1"/>
          </p:nvPr>
        </p:nvSpPr>
        <p:spPr/>
        <p:txBody>
          <a:bodyPr/>
          <a:lstStyle/>
          <a:p>
            <a:pPr>
              <a:buFont typeface="Wingdings" panose="05000000000000000000" pitchFamily="2" charset="2"/>
              <a:buChar char="Ø"/>
            </a:pPr>
            <a:r>
              <a:rPr lang="hu-HU" dirty="0" smtClean="0">
                <a:solidFill>
                  <a:srgbClr val="C00000"/>
                </a:solidFill>
              </a:rPr>
              <a:t>2015 február </a:t>
            </a:r>
            <a:r>
              <a:rPr lang="hu-HU" dirty="0" smtClean="0"/>
              <a:t>Az önként tovább-utazókat néhány napig Győrnél </a:t>
            </a:r>
            <a:r>
              <a:rPr lang="hu-HU" dirty="0" smtClean="0">
                <a:solidFill>
                  <a:srgbClr val="C00000"/>
                </a:solidFill>
              </a:rPr>
              <a:t>leparancsolta a vonatról </a:t>
            </a:r>
            <a:r>
              <a:rPr lang="hu-HU" dirty="0" smtClean="0"/>
              <a:t>(Előtte, utána: nem)</a:t>
            </a:r>
          </a:p>
          <a:p>
            <a:pPr>
              <a:buFont typeface="Wingdings" panose="05000000000000000000" pitchFamily="2" charset="2"/>
              <a:buChar char="Ø"/>
            </a:pPr>
            <a:r>
              <a:rPr lang="hu-HU" dirty="0" smtClean="0"/>
              <a:t>A határra érkezőket </a:t>
            </a:r>
            <a:r>
              <a:rPr lang="hu-HU" dirty="0" smtClean="0">
                <a:solidFill>
                  <a:srgbClr val="C00000"/>
                </a:solidFill>
              </a:rPr>
              <a:t>nem szállította a befogadó állomásokra</a:t>
            </a:r>
            <a:r>
              <a:rPr lang="hu-HU" dirty="0" smtClean="0"/>
              <a:t>, hanem a menekülőkre bízta az azokba utazást</a:t>
            </a:r>
            <a:br>
              <a:rPr lang="hu-HU" dirty="0" smtClean="0"/>
            </a:br>
            <a:r>
              <a:rPr lang="hu-HU" dirty="0" smtClean="0"/>
              <a:t>	</a:t>
            </a:r>
            <a:r>
              <a:rPr lang="hu-HU" sz="1600" dirty="0" smtClean="0"/>
              <a:t> (holott az a kapacitás, amely 200 ezer ember eljuttatását a magyar-szerb és a magyar-	horvát határról az osztrák határra korábban is rendelkezésre állt</a:t>
            </a:r>
            <a:r>
              <a:rPr lang="hu-HU" sz="1800" dirty="0" smtClean="0"/>
              <a:t>)</a:t>
            </a:r>
          </a:p>
          <a:p>
            <a:pPr>
              <a:buFont typeface="Wingdings" panose="05000000000000000000" pitchFamily="2" charset="2"/>
              <a:buChar char="Ø"/>
            </a:pPr>
            <a:r>
              <a:rPr lang="hu-HU" dirty="0" smtClean="0"/>
              <a:t>Bizonyos érkezőknél </a:t>
            </a:r>
            <a:r>
              <a:rPr lang="hu-HU" dirty="0" smtClean="0">
                <a:solidFill>
                  <a:srgbClr val="C00000"/>
                </a:solidFill>
              </a:rPr>
              <a:t>nem is jelölt ki </a:t>
            </a:r>
            <a:r>
              <a:rPr lang="hu-HU" dirty="0" smtClean="0"/>
              <a:t>befogadó állomást</a:t>
            </a:r>
          </a:p>
          <a:p>
            <a:pPr>
              <a:buFont typeface="Wingdings" panose="05000000000000000000" pitchFamily="2" charset="2"/>
              <a:buChar char="Ø"/>
            </a:pPr>
            <a:r>
              <a:rPr lang="hu-HU" dirty="0" smtClean="0"/>
              <a:t>A befogadó állomáson kívüli menedékkérőknek </a:t>
            </a:r>
            <a:r>
              <a:rPr lang="hu-HU" dirty="0" smtClean="0">
                <a:solidFill>
                  <a:srgbClr val="C00000"/>
                </a:solidFill>
              </a:rPr>
              <a:t>nem nyújtotta </a:t>
            </a:r>
            <a:r>
              <a:rPr lang="hu-HU" dirty="0" smtClean="0"/>
              <a:t>a befogadási irányelv előírta </a:t>
            </a:r>
            <a:r>
              <a:rPr lang="hu-HU" dirty="0" smtClean="0">
                <a:solidFill>
                  <a:srgbClr val="C00000"/>
                </a:solidFill>
              </a:rPr>
              <a:t>ellátást </a:t>
            </a:r>
            <a:r>
              <a:rPr lang="hu-HU" dirty="0" smtClean="0"/>
              <a:t>(és az emberi jogi minimumot sem).</a:t>
            </a:r>
          </a:p>
          <a:p>
            <a:pPr>
              <a:buFont typeface="Wingdings" panose="05000000000000000000" pitchFamily="2" charset="2"/>
              <a:buChar char="Ø"/>
            </a:pPr>
            <a:r>
              <a:rPr lang="hu-HU" dirty="0" smtClean="0">
                <a:solidFill>
                  <a:srgbClr val="C00000"/>
                </a:solidFill>
              </a:rPr>
              <a:t>2015 július </a:t>
            </a:r>
            <a:r>
              <a:rPr lang="hu-HU" dirty="0" smtClean="0"/>
              <a:t>eleje: </a:t>
            </a:r>
            <a:r>
              <a:rPr lang="hu-HU" dirty="0" smtClean="0">
                <a:solidFill>
                  <a:srgbClr val="C00000"/>
                </a:solidFill>
              </a:rPr>
              <a:t>ismét megakadályozta a vonatra szállást </a:t>
            </a:r>
            <a:r>
              <a:rPr lang="hu-HU" dirty="0" smtClean="0"/>
              <a:t>– krízis a Keletinél és más budapesti pályaudvarokon. Szeptember 4 – gyalogos menet indult Bécsbe – éjjeli kormánydöntés „ egyszeri” buszoztatás</a:t>
            </a:r>
          </a:p>
          <a:p>
            <a:pPr>
              <a:buFont typeface="Wingdings" panose="05000000000000000000" pitchFamily="2" charset="2"/>
              <a:buChar char="Ø"/>
            </a:pPr>
            <a:endParaRPr lang="hu-HU" dirty="0" smtClean="0"/>
          </a:p>
          <a:p>
            <a:pPr marL="0" indent="0"/>
            <a:endParaRPr lang="hu-HU" dirty="0"/>
          </a:p>
        </p:txBody>
      </p:sp>
    </p:spTree>
    <p:extLst>
      <p:ext uri="{BB962C8B-B14F-4D97-AF65-F5344CB8AC3E}">
        <p14:creationId xmlns:p14="http://schemas.microsoft.com/office/powerpoint/2010/main" val="1290190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2000" dirty="0" smtClean="0"/>
              <a:t>ELRETTENTÉS - IDEIGLENES BIZTONSÁGI HATÁRZÁR  (MŰSZAKI HATÁRZÁR) -  A KERÍTÉS</a:t>
            </a:r>
            <a:endParaRPr lang="hu-HU" sz="2000" dirty="0"/>
          </a:p>
        </p:txBody>
      </p:sp>
      <p:sp>
        <p:nvSpPr>
          <p:cNvPr id="3" name="Tartalom helye 2"/>
          <p:cNvSpPr>
            <a:spLocks noGrp="1"/>
          </p:cNvSpPr>
          <p:nvPr>
            <p:ph sz="half" idx="1"/>
          </p:nvPr>
        </p:nvSpPr>
        <p:spPr>
          <a:xfrm>
            <a:off x="4691034" y="1268760"/>
            <a:ext cx="4038600" cy="5400600"/>
          </a:xfrm>
        </p:spPr>
        <p:txBody>
          <a:bodyPr/>
          <a:lstStyle/>
          <a:p>
            <a:r>
              <a:rPr lang="hu-HU" sz="2000" dirty="0" smtClean="0"/>
              <a:t>„azzal </a:t>
            </a:r>
            <a:r>
              <a:rPr lang="hu-HU" sz="2000" dirty="0"/>
              <a:t>kell számolni, hogy Magyarország déli határainál</a:t>
            </a:r>
            <a:r>
              <a:rPr lang="hu-HU" sz="2000" dirty="0">
                <a:solidFill>
                  <a:srgbClr val="C00000"/>
                </a:solidFill>
              </a:rPr>
              <a:t> továbbra is elhalad az a hatalmas tömeg,</a:t>
            </a:r>
            <a:r>
              <a:rPr lang="hu-HU" sz="2000" dirty="0"/>
              <a:t> amely korábban </a:t>
            </a:r>
            <a:r>
              <a:rPr lang="hu-HU" sz="2000" dirty="0" smtClean="0"/>
              <a:t>Magyar-országon </a:t>
            </a:r>
            <a:r>
              <a:rPr lang="hu-HU" sz="2000" dirty="0"/>
              <a:t>keresztül akart Ausztriába </a:t>
            </a:r>
            <a:r>
              <a:rPr lang="hu-HU" sz="2000" dirty="0">
                <a:solidFill>
                  <a:schemeClr val="tx2"/>
                </a:solidFill>
              </a:rPr>
              <a:t>jutni” </a:t>
            </a:r>
            <a:r>
              <a:rPr lang="hu-HU" sz="2000" dirty="0"/>
              <a:t>– fejtette ki. A kérdés az – folytatta –, </a:t>
            </a:r>
            <a:r>
              <a:rPr lang="hu-HU" sz="2000" dirty="0">
                <a:solidFill>
                  <a:srgbClr val="C00000"/>
                </a:solidFill>
              </a:rPr>
              <a:t>hogy a bevándorlók Horvátországból hogyan folytatják az útjukat. </a:t>
            </a:r>
            <a:r>
              <a:rPr lang="hu-HU" sz="2000" dirty="0"/>
              <a:t>Látható, hogy az egyik ilyen, nem jelentéktelen útvonalat </a:t>
            </a:r>
            <a:r>
              <a:rPr lang="hu-HU" sz="2000" dirty="0">
                <a:solidFill>
                  <a:srgbClr val="C00000"/>
                </a:solidFill>
              </a:rPr>
              <a:t>Magyarország felé tervezik</a:t>
            </a:r>
            <a:r>
              <a:rPr lang="hu-HU" sz="2000" dirty="0"/>
              <a:t>, „mi pedig</a:t>
            </a:r>
            <a:r>
              <a:rPr lang="hu-HU" sz="2000" dirty="0">
                <a:solidFill>
                  <a:srgbClr val="C00000"/>
                </a:solidFill>
              </a:rPr>
              <a:t> ezt próbáljuk elhárítani” </a:t>
            </a:r>
            <a:r>
              <a:rPr lang="hu-HU" sz="2000" dirty="0"/>
              <a:t>– mondta</a:t>
            </a:r>
            <a:r>
              <a:rPr lang="hu-HU" sz="2000" dirty="0" smtClean="0"/>
              <a:t>.</a:t>
            </a:r>
          </a:p>
          <a:p>
            <a:pPr marL="0" indent="0" algn="r">
              <a:buNone/>
            </a:pPr>
            <a:r>
              <a:rPr lang="hu-HU" sz="2000" dirty="0"/>
              <a:t>Orbán Viktor, Kossuth </a:t>
            </a:r>
            <a:r>
              <a:rPr lang="hu-HU" sz="2000" dirty="0" smtClean="0"/>
              <a:t>Rádió</a:t>
            </a:r>
            <a:r>
              <a:rPr lang="hu-HU" sz="2000" dirty="0"/>
              <a:t>, 2015. szeptember </a:t>
            </a:r>
            <a:r>
              <a:rPr lang="hu-HU" sz="2000" dirty="0" smtClean="0"/>
              <a:t>18. </a:t>
            </a:r>
          </a:p>
          <a:p>
            <a:pPr algn="r"/>
            <a:r>
              <a:rPr lang="hu-HU" sz="1050" dirty="0" smtClean="0"/>
              <a:t>http</a:t>
            </a:r>
            <a:r>
              <a:rPr lang="hu-HU" sz="1050" dirty="0"/>
              <a:t>://mno.hu/belfold/orban-epul-a-kerites-a-horvat-hataron-1304874</a:t>
            </a:r>
            <a:endParaRPr lang="hu-HU" sz="1800" dirty="0"/>
          </a:p>
        </p:txBody>
      </p:sp>
      <p:sp>
        <p:nvSpPr>
          <p:cNvPr id="4" name="Tartalom helye 3"/>
          <p:cNvSpPr>
            <a:spLocks noGrp="1"/>
          </p:cNvSpPr>
          <p:nvPr>
            <p:ph sz="half" idx="2"/>
          </p:nvPr>
        </p:nvSpPr>
        <p:spPr>
          <a:xfrm>
            <a:off x="496569" y="1268760"/>
            <a:ext cx="4038600" cy="5400600"/>
          </a:xfrm>
        </p:spPr>
        <p:txBody>
          <a:bodyPr/>
          <a:lstStyle/>
          <a:p>
            <a:r>
              <a:rPr lang="hu-HU" sz="2400" dirty="0" smtClean="0"/>
              <a:t>„Magyarország </a:t>
            </a:r>
            <a:r>
              <a:rPr lang="hu-HU" sz="2400" dirty="0"/>
              <a:t>ezer éve a nagy európai család megbecsült tagja. </a:t>
            </a:r>
            <a:r>
              <a:rPr lang="hu-HU" sz="2400" dirty="0">
                <a:solidFill>
                  <a:srgbClr val="C00000"/>
                </a:solidFill>
              </a:rPr>
              <a:t>Történelmi és erkölcsi kötelességünk </a:t>
            </a:r>
            <a:r>
              <a:rPr lang="hu-HU" sz="2400" dirty="0" smtClean="0">
                <a:solidFill>
                  <a:srgbClr val="C00000"/>
                </a:solidFill>
              </a:rPr>
              <a:t>megvédeni </a:t>
            </a:r>
            <a:r>
              <a:rPr lang="hu-HU" sz="2400" dirty="0">
                <a:solidFill>
                  <a:srgbClr val="C00000"/>
                </a:solidFill>
              </a:rPr>
              <a:t>Európát</a:t>
            </a:r>
            <a:r>
              <a:rPr lang="hu-HU" sz="2400" dirty="0"/>
              <a:t>, ezáltal ugyanis önmagunkat is védjük. Ugyanez fordítva is igaz: </a:t>
            </a:r>
            <a:r>
              <a:rPr lang="hu-HU" sz="2400" dirty="0">
                <a:solidFill>
                  <a:srgbClr val="C00000"/>
                </a:solidFill>
              </a:rPr>
              <a:t>amikor Magyarország </a:t>
            </a:r>
            <a:r>
              <a:rPr lang="hu-HU" sz="2400" dirty="0" smtClean="0">
                <a:solidFill>
                  <a:srgbClr val="C00000"/>
                </a:solidFill>
              </a:rPr>
              <a:t>határait </a:t>
            </a:r>
            <a:r>
              <a:rPr lang="hu-HU" sz="2400" dirty="0">
                <a:solidFill>
                  <a:srgbClr val="C00000"/>
                </a:solidFill>
              </a:rPr>
              <a:t>védjük, Európát is óvjuk</a:t>
            </a:r>
            <a:r>
              <a:rPr lang="hu-HU" sz="2400" dirty="0" smtClean="0">
                <a:solidFill>
                  <a:srgbClr val="C00000"/>
                </a:solidFill>
              </a:rPr>
              <a:t>.”</a:t>
            </a:r>
          </a:p>
          <a:p>
            <a:pPr marL="0" indent="0" algn="r">
              <a:buNone/>
            </a:pPr>
            <a:r>
              <a:rPr lang="hu-HU" sz="2400" dirty="0" smtClean="0"/>
              <a:t>Orbán Viktor, Országgyűlés, 2015. szeptember 21.</a:t>
            </a:r>
          </a:p>
          <a:p>
            <a:pPr marL="0" indent="0" algn="r">
              <a:buNone/>
            </a:pPr>
            <a:r>
              <a:rPr lang="hu-HU" sz="1000" dirty="0"/>
              <a:t>http://www.parlament.hu/documents/10181/56618/2015.09.21.+napl%C3%B3/077af232-5782-4653-a36f-ee75ae4b6959 </a:t>
            </a:r>
          </a:p>
        </p:txBody>
      </p:sp>
    </p:spTree>
    <p:extLst>
      <p:ext uri="{BB962C8B-B14F-4D97-AF65-F5344CB8AC3E}">
        <p14:creationId xmlns:p14="http://schemas.microsoft.com/office/powerpoint/2010/main" val="2850678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43608" y="116632"/>
            <a:ext cx="6840760" cy="695000"/>
          </a:xfrm>
        </p:spPr>
        <p:txBody>
          <a:bodyPr>
            <a:noAutofit/>
          </a:bodyPr>
          <a:lstStyle/>
          <a:p>
            <a:r>
              <a:rPr lang="hu-HU" sz="2000" dirty="0" smtClean="0"/>
              <a:t>ELRETTENTÉS - TÖMEGES BEVÁNDORLÁS OKOZTA VÁLSÁGHELYZET – MET 80/A §</a:t>
            </a:r>
            <a:endParaRPr lang="hu-HU" sz="2000" dirty="0"/>
          </a:p>
        </p:txBody>
      </p:sp>
      <p:sp>
        <p:nvSpPr>
          <p:cNvPr id="3" name="Tartalom helye 2"/>
          <p:cNvSpPr>
            <a:spLocks noGrp="1"/>
          </p:cNvSpPr>
          <p:nvPr>
            <p:ph sz="half" idx="1"/>
          </p:nvPr>
        </p:nvSpPr>
        <p:spPr>
          <a:xfrm>
            <a:off x="251520" y="1132738"/>
            <a:ext cx="3600400" cy="5536622"/>
          </a:xfrm>
        </p:spPr>
        <p:txBody>
          <a:bodyPr>
            <a:normAutofit fontScale="92500" lnSpcReduction="20000"/>
          </a:bodyPr>
          <a:lstStyle/>
          <a:p>
            <a:r>
              <a:rPr lang="hu-HU" sz="2200" dirty="0" smtClean="0">
                <a:solidFill>
                  <a:srgbClr val="C00000"/>
                </a:solidFill>
              </a:rPr>
              <a:t>Kérelmezők száma: </a:t>
            </a:r>
            <a:r>
              <a:rPr lang="hu-HU" sz="2200" dirty="0" smtClean="0"/>
              <a:t>15 000/hó, 10 500/ két hét, vagy 5 600 / egy hét</a:t>
            </a:r>
          </a:p>
          <a:p>
            <a:r>
              <a:rPr lang="hu-HU" sz="2200" dirty="0" smtClean="0">
                <a:solidFill>
                  <a:srgbClr val="C00000"/>
                </a:solidFill>
              </a:rPr>
              <a:t>Tranzitzónában tartózkodók </a:t>
            </a:r>
            <a:r>
              <a:rPr lang="hu-HU" sz="2200" dirty="0" smtClean="0"/>
              <a:t>napi átlaga:  1000/hó; 1500/ két hét; 1600/ nap </a:t>
            </a:r>
          </a:p>
          <a:p>
            <a:r>
              <a:rPr lang="hu-HU" sz="2200" dirty="0" smtClean="0"/>
              <a:t>bármely </a:t>
            </a:r>
            <a:r>
              <a:rPr lang="hu-HU" sz="2200" dirty="0"/>
              <a:t>olyan migrációs helyzettel összefüggő </a:t>
            </a:r>
            <a:r>
              <a:rPr lang="hu-HU" sz="2200" dirty="0" smtClean="0">
                <a:solidFill>
                  <a:srgbClr val="C00000"/>
                </a:solidFill>
              </a:rPr>
              <a:t>körülmény</a:t>
            </a:r>
            <a:r>
              <a:rPr lang="hu-HU" sz="2200" dirty="0" smtClean="0"/>
              <a:t>, </a:t>
            </a:r>
            <a:r>
              <a:rPr lang="hu-HU" sz="2200" dirty="0"/>
              <a:t>amely valamely település közbiztonságát, közrendjét vagy a közegészségügyet </a:t>
            </a:r>
            <a:r>
              <a:rPr lang="hu-HU" sz="2200" dirty="0">
                <a:solidFill>
                  <a:srgbClr val="C00000"/>
                </a:solidFill>
              </a:rPr>
              <a:t>közvetlenül </a:t>
            </a:r>
            <a:r>
              <a:rPr lang="hu-HU" sz="2200" dirty="0" smtClean="0">
                <a:solidFill>
                  <a:srgbClr val="C00000"/>
                </a:solidFill>
              </a:rPr>
              <a:t>veszélyezteti</a:t>
            </a:r>
          </a:p>
          <a:p>
            <a:r>
              <a:rPr lang="hu-HU" sz="2200" dirty="0" smtClean="0"/>
              <a:t>A </a:t>
            </a:r>
            <a:r>
              <a:rPr lang="hu-HU" sz="2200" dirty="0"/>
              <a:t>269/2015. (IX. 15.) Korm. r</a:t>
            </a:r>
            <a:r>
              <a:rPr lang="hu-HU" sz="2200" dirty="0" smtClean="0"/>
              <a:t>endelet kihirdeti </a:t>
            </a:r>
            <a:r>
              <a:rPr lang="hu-HU" sz="2200" dirty="0" smtClean="0">
                <a:solidFill>
                  <a:srgbClr val="C00000"/>
                </a:solidFill>
              </a:rPr>
              <a:t>Bács Kiskun és Csongrád </a:t>
            </a:r>
            <a:r>
              <a:rPr lang="hu-HU" sz="2200" dirty="0" smtClean="0"/>
              <a:t>megyére, a </a:t>
            </a:r>
            <a:r>
              <a:rPr lang="hu-HU" sz="2200" dirty="0"/>
              <a:t>305/2015. (X. 21.) Korm. </a:t>
            </a:r>
            <a:r>
              <a:rPr lang="hu-HU" sz="2200" dirty="0" smtClean="0"/>
              <a:t>Rendelet kiterjeszti </a:t>
            </a:r>
            <a:r>
              <a:rPr lang="hu-HU" sz="2200" dirty="0" smtClean="0">
                <a:solidFill>
                  <a:srgbClr val="C00000"/>
                </a:solidFill>
              </a:rPr>
              <a:t>Baranya </a:t>
            </a:r>
            <a:r>
              <a:rPr lang="hu-HU" sz="2200" dirty="0"/>
              <a:t>megye, </a:t>
            </a:r>
            <a:r>
              <a:rPr lang="hu-HU" sz="2200" dirty="0">
                <a:solidFill>
                  <a:srgbClr val="C00000"/>
                </a:solidFill>
              </a:rPr>
              <a:t>Somogy</a:t>
            </a:r>
            <a:r>
              <a:rPr lang="hu-HU" sz="2200" dirty="0"/>
              <a:t> megye, </a:t>
            </a:r>
            <a:r>
              <a:rPr lang="hu-HU" sz="2200" dirty="0">
                <a:solidFill>
                  <a:srgbClr val="C00000"/>
                </a:solidFill>
              </a:rPr>
              <a:t>Zala</a:t>
            </a:r>
            <a:r>
              <a:rPr lang="hu-HU" sz="2200" dirty="0"/>
              <a:t> megye és </a:t>
            </a:r>
            <a:r>
              <a:rPr lang="hu-HU" sz="2200" dirty="0">
                <a:solidFill>
                  <a:srgbClr val="C00000"/>
                </a:solidFill>
              </a:rPr>
              <a:t>Vas</a:t>
            </a:r>
            <a:r>
              <a:rPr lang="hu-HU" sz="2200" dirty="0"/>
              <a:t> megye területére </a:t>
            </a:r>
          </a:p>
          <a:p>
            <a:endParaRPr lang="hu-HU" sz="2200" dirty="0">
              <a:solidFill>
                <a:srgbClr val="C00000"/>
              </a:solidFill>
            </a:endParaRPr>
          </a:p>
        </p:txBody>
      </p:sp>
      <p:sp>
        <p:nvSpPr>
          <p:cNvPr id="4" name="Tartalom helye 3"/>
          <p:cNvSpPr>
            <a:spLocks noGrp="1"/>
          </p:cNvSpPr>
          <p:nvPr>
            <p:ph sz="half" idx="2"/>
          </p:nvPr>
        </p:nvSpPr>
        <p:spPr>
          <a:xfrm>
            <a:off x="4067944" y="1132738"/>
            <a:ext cx="4896544" cy="5536622"/>
          </a:xfrm>
        </p:spPr>
        <p:txBody>
          <a:bodyPr/>
          <a:lstStyle/>
          <a:p>
            <a:r>
              <a:rPr lang="hu-HU" sz="2000" dirty="0" smtClean="0"/>
              <a:t>Igazi biztonságiasító (</a:t>
            </a:r>
            <a:r>
              <a:rPr lang="hu-HU" sz="2000" dirty="0" smtClean="0"/>
              <a:t>szekuritizáló</a:t>
            </a:r>
            <a:r>
              <a:rPr lang="hu-HU" sz="2000" dirty="0" smtClean="0"/>
              <a:t>) lépés, rendkívüli helyzet, rendkívüli felhatalmazásokkal. </a:t>
            </a:r>
          </a:p>
          <a:p>
            <a:r>
              <a:rPr lang="hu-HU" sz="2000" dirty="0" smtClean="0"/>
              <a:t>Fenntartása 2015 novemberében törvénysértő</a:t>
            </a:r>
          </a:p>
          <a:p>
            <a:r>
              <a:rPr lang="hu-HU" sz="2000" dirty="0" smtClean="0"/>
              <a:t>Met</a:t>
            </a:r>
            <a:r>
              <a:rPr lang="hu-HU" sz="2000" dirty="0" smtClean="0"/>
              <a:t>, 80/A (3) „</a:t>
            </a:r>
            <a:r>
              <a:rPr lang="hu-HU" sz="2000" dirty="0" smtClean="0">
                <a:solidFill>
                  <a:srgbClr val="C00000"/>
                </a:solidFill>
              </a:rPr>
              <a:t>ha</a:t>
            </a:r>
            <a:r>
              <a:rPr lang="hu-HU" sz="2000" dirty="0" smtClean="0"/>
              <a:t> </a:t>
            </a:r>
            <a:r>
              <a:rPr lang="hu-HU" sz="2000" dirty="0"/>
              <a:t>a tömeges </a:t>
            </a:r>
            <a:r>
              <a:rPr lang="hu-HU" sz="2000" dirty="0" smtClean="0"/>
              <a:t>bevándorlás okozta </a:t>
            </a:r>
            <a:r>
              <a:rPr lang="hu-HU" sz="2000" dirty="0"/>
              <a:t>válsághelyzet </a:t>
            </a:r>
            <a:r>
              <a:rPr lang="hu-HU" sz="2000" dirty="0">
                <a:solidFill>
                  <a:srgbClr val="C00000"/>
                </a:solidFill>
              </a:rPr>
              <a:t>elrendelésének a feltételei nem állnak fenn</a:t>
            </a:r>
            <a:r>
              <a:rPr lang="hu-HU" sz="2000" dirty="0" smtClean="0">
                <a:solidFill>
                  <a:srgbClr val="C00000"/>
                </a:solidFill>
              </a:rPr>
              <a:t>, [</a:t>
            </a:r>
            <a:r>
              <a:rPr lang="hu-HU" sz="2000" dirty="0"/>
              <a:t>az országos </a:t>
            </a:r>
            <a:r>
              <a:rPr lang="hu-HU" sz="2000" dirty="0">
                <a:solidFill>
                  <a:srgbClr val="C00000"/>
                </a:solidFill>
              </a:rPr>
              <a:t>rendőrfőkapitány</a:t>
            </a:r>
            <a:r>
              <a:rPr lang="hu-HU" sz="2000" dirty="0"/>
              <a:t> </a:t>
            </a:r>
            <a:r>
              <a:rPr lang="hu-HU" sz="2000" dirty="0" smtClean="0"/>
              <a:t>és a </a:t>
            </a:r>
            <a:r>
              <a:rPr lang="hu-HU" sz="2000" dirty="0">
                <a:solidFill>
                  <a:srgbClr val="C00000"/>
                </a:solidFill>
              </a:rPr>
              <a:t>menekültügyi hatóság vezetője </a:t>
            </a:r>
            <a:r>
              <a:rPr lang="hu-HU" sz="2000" dirty="0" smtClean="0">
                <a:solidFill>
                  <a:srgbClr val="C00000"/>
                </a:solidFill>
              </a:rPr>
              <a:t>köteles</a:t>
            </a:r>
            <a:r>
              <a:rPr lang="hu-HU" sz="2000" dirty="0" smtClean="0"/>
              <a:t>] </a:t>
            </a:r>
            <a:r>
              <a:rPr lang="hu-HU" sz="2000" dirty="0">
                <a:solidFill>
                  <a:srgbClr val="C00000"/>
                </a:solidFill>
              </a:rPr>
              <a:t>kezdeményezni a </a:t>
            </a:r>
            <a:r>
              <a:rPr lang="hu-HU" sz="2000" dirty="0"/>
              <a:t>miniszternél, hogy </a:t>
            </a:r>
            <a:r>
              <a:rPr lang="hu-HU" sz="2000" dirty="0" smtClean="0"/>
              <a:t>tegyen javaslatot </a:t>
            </a:r>
            <a:r>
              <a:rPr lang="hu-HU" sz="2000" dirty="0"/>
              <a:t>a Kormánynak a (2) bekezdés szerinti </a:t>
            </a:r>
            <a:r>
              <a:rPr lang="hu-HU" sz="2000" dirty="0" smtClean="0"/>
              <a:t>kormányrendelet </a:t>
            </a:r>
            <a:r>
              <a:rPr lang="hu-HU" sz="2000" dirty="0">
                <a:solidFill>
                  <a:srgbClr val="C00000"/>
                </a:solidFill>
              </a:rPr>
              <a:t>hatályon kívül helyezés</a:t>
            </a:r>
            <a:r>
              <a:rPr lang="hu-HU" sz="2000" dirty="0"/>
              <a:t>ére. A miniszter </a:t>
            </a:r>
            <a:r>
              <a:rPr lang="hu-HU" sz="2000" dirty="0" smtClean="0"/>
              <a:t>javaslatát a </a:t>
            </a:r>
            <a:r>
              <a:rPr lang="hu-HU" sz="2000" dirty="0"/>
              <a:t>Kormány részére haladéktalanul benyújtja, amelyet </a:t>
            </a:r>
            <a:r>
              <a:rPr lang="hu-HU" sz="2000" dirty="0">
                <a:solidFill>
                  <a:srgbClr val="C00000"/>
                </a:solidFill>
              </a:rPr>
              <a:t>a Kormány soron kívül köteles </a:t>
            </a:r>
            <a:r>
              <a:rPr lang="hu-HU" sz="2000" dirty="0" smtClean="0">
                <a:solidFill>
                  <a:srgbClr val="C00000"/>
                </a:solidFill>
              </a:rPr>
              <a:t>megtárgyalni</a:t>
            </a:r>
            <a:r>
              <a:rPr lang="hu-HU" sz="2000" dirty="0" smtClean="0"/>
              <a:t>..”</a:t>
            </a:r>
            <a:endParaRPr lang="hu-HU" sz="2000" dirty="0"/>
          </a:p>
        </p:txBody>
      </p:sp>
    </p:spTree>
    <p:extLst>
      <p:ext uri="{BB962C8B-B14F-4D97-AF65-F5344CB8AC3E}">
        <p14:creationId xmlns:p14="http://schemas.microsoft.com/office/powerpoint/2010/main" val="1661239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Szürkeárnyalato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ee movement 20150807" id="{C09DA99C-2C81-46C2-8AE5-C1C4AAD17B84}" vid="{31780DA4-798C-4DD0-8D24-5931E2192B03}"/>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15316</TotalTime>
  <Words>2483</Words>
  <Application>Microsoft Office PowerPoint</Application>
  <PresentationFormat>Diavetítés a képernyőre (4:3 oldalarány)</PresentationFormat>
  <Paragraphs>270</Paragraphs>
  <Slides>21</Slides>
  <Notes>11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21</vt:i4>
      </vt:variant>
    </vt:vector>
  </HeadingPairs>
  <TitlesOfParts>
    <vt:vector size="26" baseType="lpstr">
      <vt:lpstr>Arial</vt:lpstr>
      <vt:lpstr>Calibri</vt:lpstr>
      <vt:lpstr>Georgia</vt:lpstr>
      <vt:lpstr>Wingdings</vt:lpstr>
      <vt:lpstr>Office-téma</vt:lpstr>
      <vt:lpstr> PÁRHUZAMOS REALITÁSOK.   KÍSÉRLET A 2015. ÉVI MAGYAR MENEKÜLTJOGI ÉS MIGRÁCIÓPOLITIKAI FEJLEMÉNYEK ÉRTELMEZÉSÉRE </vt:lpstr>
      <vt:lpstr>Mit csinál(t) a magyar állam a menekülteknek nyújtott védelem helyett?</vt:lpstr>
      <vt:lpstr>Magyarország elenyésző számú embernek nyújt védelmet</vt:lpstr>
      <vt:lpstr>TAGADÁSBAN VAN   NEM ISMERI EL, HOGY AZ IRREGULÁRISAN BELÉPŐK NAGY RÉSZE MENEKÜLT (VOLT)</vt:lpstr>
      <vt:lpstr>TAGADÁSBAN VAN   NEM ISMERI EL, HOGY AZ IRREGULÁRISAN BELÉPŐK NAGY RÉSZE MENEKÜLT (VOLT)</vt:lpstr>
      <vt:lpstr>PowerPoint bemutató</vt:lpstr>
      <vt:lpstr>ELRETTENT(ETT)</vt:lpstr>
      <vt:lpstr>ELRETTENTÉS - IDEIGLENES BIZTONSÁGI HATÁRZÁR  (MŰSZAKI HATÁRZÁR) -  A KERÍTÉS</vt:lpstr>
      <vt:lpstr>ELRETTENTÉS - TÖMEGES BEVÁNDORLÁS OKOZTA VÁLSÁGHELYZET – MET 80/A §</vt:lpstr>
      <vt:lpstr>OBSTRUKCIÓ - KAPACITÁSHIÁNY</vt:lpstr>
      <vt:lpstr>OBSTRUKCIÓ  -  SZŰK TRANZITZÓNAI FELDOLGOZÓ KAPACITÁS</vt:lpstr>
      <vt:lpstr>OBSTRUKCIÓ – SZERBIA BIZTONSÁGOS HARMADIK ORSZÁG</vt:lpstr>
      <vt:lpstr>OBSTRUKCIÓ – SZERBIA BIZTONSÁGOS HARMADIK ORSZÁG</vt:lpstr>
      <vt:lpstr>Büntetés</vt:lpstr>
      <vt:lpstr>Potyázás – a szolidaritás hiánya</vt:lpstr>
      <vt:lpstr>JOGSÉRTÉS  - EU és nemzetközi jog</vt:lpstr>
      <vt:lpstr>JOGSÉRTÉS  - EU és nemzetközi jog</vt:lpstr>
      <vt:lpstr>JOGSÉRTÉS  - MAGYAR JOG</vt:lpstr>
      <vt:lpstr>Szekuritizáció – egy klasszikus idézet</vt:lpstr>
      <vt:lpstr>Szélesebb kontextus</vt:lpstr>
      <vt:lpstr>PowerPoint bemutató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Boldi</dc:creator>
  <cp:lastModifiedBy>Reviewer</cp:lastModifiedBy>
  <cp:revision>610</cp:revision>
  <dcterms:created xsi:type="dcterms:W3CDTF">2008-11-01T20:58:23Z</dcterms:created>
  <dcterms:modified xsi:type="dcterms:W3CDTF">2015-11-26T00:05:39Z</dcterms:modified>
</cp:coreProperties>
</file>