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35"/>
  </p:notesMasterIdLst>
  <p:handoutMasterIdLst>
    <p:handoutMasterId r:id="rId36"/>
  </p:handoutMasterIdLst>
  <p:sldIdLst>
    <p:sldId id="463" r:id="rId2"/>
    <p:sldId id="424" r:id="rId3"/>
    <p:sldId id="425" r:id="rId4"/>
    <p:sldId id="426" r:id="rId5"/>
    <p:sldId id="427" r:id="rId6"/>
    <p:sldId id="428" r:id="rId7"/>
    <p:sldId id="429" r:id="rId8"/>
    <p:sldId id="430" r:id="rId9"/>
    <p:sldId id="431" r:id="rId10"/>
    <p:sldId id="432" r:id="rId11"/>
    <p:sldId id="433" r:id="rId12"/>
    <p:sldId id="560" r:id="rId13"/>
    <p:sldId id="561" r:id="rId14"/>
    <p:sldId id="562" r:id="rId15"/>
    <p:sldId id="436" r:id="rId16"/>
    <p:sldId id="438" r:id="rId17"/>
    <p:sldId id="439" r:id="rId18"/>
    <p:sldId id="441" r:id="rId19"/>
    <p:sldId id="442" r:id="rId20"/>
    <p:sldId id="443" r:id="rId21"/>
    <p:sldId id="444" r:id="rId22"/>
    <p:sldId id="445" r:id="rId23"/>
    <p:sldId id="446" r:id="rId24"/>
    <p:sldId id="447" r:id="rId25"/>
    <p:sldId id="554" r:id="rId26"/>
    <p:sldId id="563" r:id="rId27"/>
    <p:sldId id="567" r:id="rId28"/>
    <p:sldId id="568" r:id="rId29"/>
    <p:sldId id="564" r:id="rId30"/>
    <p:sldId id="566" r:id="rId31"/>
    <p:sldId id="555" r:id="rId32"/>
    <p:sldId id="556" r:id="rId33"/>
    <p:sldId id="552" r:id="rId34"/>
  </p:sldIdLst>
  <p:sldSz cx="9144000" cy="6858000" type="screen4x3"/>
  <p:notesSz cx="6864350" cy="9994900"/>
  <p:defaultTextStyle>
    <a:defPPr>
      <a:defRPr lang="hu-HU"/>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gy Boldizsár"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60036"/>
    <a:srgbClr val="180300"/>
    <a:srgbClr val="FFC44F"/>
    <a:srgbClr val="FFCC66"/>
    <a:srgbClr val="3E0700"/>
    <a:srgbClr val="5F5F5F"/>
    <a:srgbClr val="260500"/>
  </p:clrMru>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Sötét stílus 1 – 2. jelölőszín">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96" autoAdjust="0"/>
    <p:restoredTop sz="94444" autoAdjust="0"/>
  </p:normalViewPr>
  <p:slideViewPr>
    <p:cSldViewPr>
      <p:cViewPr varScale="1">
        <p:scale>
          <a:sx n="68" d="100"/>
          <a:sy n="68" d="100"/>
        </p:scale>
        <p:origin x="-1325" y="-82"/>
      </p:cViewPr>
      <p:guideLst>
        <p:guide orient="horz" pos="2160"/>
        <p:guide pos="2880"/>
      </p:guideLst>
    </p:cSldViewPr>
  </p:slideViewPr>
  <p:outlineViewPr>
    <p:cViewPr>
      <p:scale>
        <a:sx n="33" d="100"/>
        <a:sy n="33" d="100"/>
      </p:scale>
      <p:origin x="72" y="4517"/>
    </p:cViewPr>
  </p:outlineViewPr>
  <p:notesTextViewPr>
    <p:cViewPr>
      <p:scale>
        <a:sx n="100" d="100"/>
        <a:sy n="100" d="100"/>
      </p:scale>
      <p:origin x="0" y="0"/>
    </p:cViewPr>
  </p:notesTextViewPr>
  <p:sorterViewPr>
    <p:cViewPr>
      <p:scale>
        <a:sx n="33" d="100"/>
        <a:sy n="33" d="100"/>
      </p:scale>
      <p:origin x="0" y="0"/>
    </p:cViewPr>
  </p:sorterViewPr>
  <p:notesViewPr>
    <p:cSldViewPr>
      <p:cViewPr>
        <p:scale>
          <a:sx n="100" d="100"/>
          <a:sy n="100" d="100"/>
        </p:scale>
        <p:origin x="-1618" y="514"/>
      </p:cViewPr>
      <p:guideLst>
        <p:guide orient="horz" pos="3148"/>
        <p:guide pos="216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4552" cy="499746"/>
          </a:xfrm>
          <a:prstGeom prst="rect">
            <a:avLst/>
          </a:prstGeom>
        </p:spPr>
        <p:txBody>
          <a:bodyPr vert="horz" lIns="92863" tIns="46432" rIns="92863" bIns="46432" rtlCol="0"/>
          <a:lstStyle>
            <a:lvl1pPr algn="l" eaLnBrk="0" hangingPunct="0">
              <a:defRPr sz="1200"/>
            </a:lvl1pPr>
          </a:lstStyle>
          <a:p>
            <a:pPr>
              <a:defRPr/>
            </a:pPr>
            <a:endParaRPr lang="en-GB"/>
          </a:p>
        </p:txBody>
      </p:sp>
      <p:sp>
        <p:nvSpPr>
          <p:cNvPr id="3" name="Dátum helye 2"/>
          <p:cNvSpPr>
            <a:spLocks noGrp="1"/>
          </p:cNvSpPr>
          <p:nvPr>
            <p:ph type="dt" sz="quarter" idx="1"/>
          </p:nvPr>
        </p:nvSpPr>
        <p:spPr>
          <a:xfrm>
            <a:off x="3888210" y="0"/>
            <a:ext cx="2974552" cy="499746"/>
          </a:xfrm>
          <a:prstGeom prst="rect">
            <a:avLst/>
          </a:prstGeom>
        </p:spPr>
        <p:txBody>
          <a:bodyPr vert="horz" lIns="92863" tIns="46432" rIns="92863" bIns="46432" rtlCol="0"/>
          <a:lstStyle>
            <a:lvl1pPr algn="r" eaLnBrk="0" hangingPunct="0">
              <a:defRPr sz="1200"/>
            </a:lvl1pPr>
          </a:lstStyle>
          <a:p>
            <a:pPr>
              <a:defRPr/>
            </a:pPr>
            <a:fld id="{7A405E89-E36E-4577-858F-69B8B22215AA}" type="datetimeFigureOut">
              <a:rPr lang="hu-HU"/>
              <a:pPr>
                <a:defRPr/>
              </a:pPr>
              <a:t>2013.05.20.</a:t>
            </a:fld>
            <a:endParaRPr lang="en-GB"/>
          </a:p>
        </p:txBody>
      </p:sp>
      <p:sp>
        <p:nvSpPr>
          <p:cNvPr id="4" name="Élőláb helye 3"/>
          <p:cNvSpPr>
            <a:spLocks noGrp="1"/>
          </p:cNvSpPr>
          <p:nvPr>
            <p:ph type="ftr" sz="quarter" idx="2"/>
          </p:nvPr>
        </p:nvSpPr>
        <p:spPr>
          <a:xfrm>
            <a:off x="0" y="9493548"/>
            <a:ext cx="2974552" cy="499746"/>
          </a:xfrm>
          <a:prstGeom prst="rect">
            <a:avLst/>
          </a:prstGeom>
        </p:spPr>
        <p:txBody>
          <a:bodyPr vert="horz" lIns="92863" tIns="46432" rIns="92863" bIns="46432" rtlCol="0" anchor="b"/>
          <a:lstStyle>
            <a:lvl1pPr algn="l" eaLnBrk="0" hangingPunct="0">
              <a:defRPr sz="1200"/>
            </a:lvl1pPr>
          </a:lstStyle>
          <a:p>
            <a:pPr>
              <a:defRPr/>
            </a:pPr>
            <a:endParaRPr lang="en-GB"/>
          </a:p>
        </p:txBody>
      </p:sp>
      <p:sp>
        <p:nvSpPr>
          <p:cNvPr id="5" name="Dia számának helye 4"/>
          <p:cNvSpPr>
            <a:spLocks noGrp="1"/>
          </p:cNvSpPr>
          <p:nvPr>
            <p:ph type="sldNum" sz="quarter" idx="3"/>
          </p:nvPr>
        </p:nvSpPr>
        <p:spPr>
          <a:xfrm>
            <a:off x="3888210" y="9493548"/>
            <a:ext cx="2974552" cy="499746"/>
          </a:xfrm>
          <a:prstGeom prst="rect">
            <a:avLst/>
          </a:prstGeom>
        </p:spPr>
        <p:txBody>
          <a:bodyPr vert="horz" lIns="92863" tIns="46432" rIns="92863" bIns="46432" rtlCol="0" anchor="b"/>
          <a:lstStyle>
            <a:lvl1pPr algn="r" eaLnBrk="0" hangingPunct="0">
              <a:defRPr sz="1200"/>
            </a:lvl1pPr>
          </a:lstStyle>
          <a:p>
            <a:pPr>
              <a:defRPr/>
            </a:pPr>
            <a:fld id="{B2876842-AA00-45C0-B39C-78AB955E2022}"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4552" cy="499746"/>
          </a:xfrm>
          <a:prstGeom prst="rect">
            <a:avLst/>
          </a:prstGeom>
          <a:noFill/>
          <a:ln w="9525">
            <a:noFill/>
            <a:miter lim="800000"/>
            <a:headEnd/>
            <a:tailEnd/>
          </a:ln>
          <a:effectLst/>
        </p:spPr>
        <p:txBody>
          <a:bodyPr vert="horz" wrap="square" lIns="92863" tIns="46432" rIns="92863" bIns="46432" numCol="1" anchor="t" anchorCtr="0" compatLnSpc="1">
            <a:prstTxWarp prst="textNoShape">
              <a:avLst/>
            </a:prstTxWarp>
          </a:bodyPr>
          <a:lstStyle>
            <a:lvl1pPr eaLnBrk="0" hangingPunct="0">
              <a:defRPr sz="1200"/>
            </a:lvl1pPr>
          </a:lstStyle>
          <a:p>
            <a:pPr>
              <a:defRPr/>
            </a:pPr>
            <a:endParaRPr lang="hu-HU"/>
          </a:p>
        </p:txBody>
      </p:sp>
      <p:sp>
        <p:nvSpPr>
          <p:cNvPr id="5123" name="Rectangle 3"/>
          <p:cNvSpPr>
            <a:spLocks noGrp="1" noChangeArrowheads="1"/>
          </p:cNvSpPr>
          <p:nvPr>
            <p:ph type="dt" idx="1"/>
          </p:nvPr>
        </p:nvSpPr>
        <p:spPr bwMode="auto">
          <a:xfrm>
            <a:off x="3889798" y="0"/>
            <a:ext cx="2974552" cy="499746"/>
          </a:xfrm>
          <a:prstGeom prst="rect">
            <a:avLst/>
          </a:prstGeom>
          <a:noFill/>
          <a:ln w="9525">
            <a:noFill/>
            <a:miter lim="800000"/>
            <a:headEnd/>
            <a:tailEnd/>
          </a:ln>
          <a:effectLst/>
        </p:spPr>
        <p:txBody>
          <a:bodyPr vert="horz" wrap="square" lIns="92863" tIns="46432" rIns="92863" bIns="46432" numCol="1" anchor="t" anchorCtr="0" compatLnSpc="1">
            <a:prstTxWarp prst="textNoShape">
              <a:avLst/>
            </a:prstTxWarp>
          </a:bodyPr>
          <a:lstStyle>
            <a:lvl1pPr algn="r" eaLnBrk="0" hangingPunct="0">
              <a:defRPr sz="1200"/>
            </a:lvl1pPr>
          </a:lstStyle>
          <a:p>
            <a:pPr>
              <a:defRPr/>
            </a:pPr>
            <a:endParaRPr lang="hu-HU"/>
          </a:p>
        </p:txBody>
      </p:sp>
      <p:sp>
        <p:nvSpPr>
          <p:cNvPr id="6148" name="Rectangle 4"/>
          <p:cNvSpPr>
            <a:spLocks noGrp="1" noRot="1" noChangeAspect="1" noChangeArrowheads="1" noTextEdit="1"/>
          </p:cNvSpPr>
          <p:nvPr>
            <p:ph type="sldImg" idx="2"/>
          </p:nvPr>
        </p:nvSpPr>
        <p:spPr bwMode="auto">
          <a:xfrm>
            <a:off x="935038" y="750888"/>
            <a:ext cx="4994275" cy="37465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5247" y="4748382"/>
            <a:ext cx="5033857" cy="4497704"/>
          </a:xfrm>
          <a:prstGeom prst="rect">
            <a:avLst/>
          </a:prstGeom>
          <a:noFill/>
          <a:ln w="9525">
            <a:noFill/>
            <a:miter lim="800000"/>
            <a:headEnd/>
            <a:tailEnd/>
          </a:ln>
          <a:effectLst/>
        </p:spPr>
        <p:txBody>
          <a:bodyPr vert="horz" wrap="square" lIns="92863" tIns="46432" rIns="92863" bIns="46432" numCol="1" anchor="t" anchorCtr="0" compatLnSpc="1">
            <a:prstTxWarp prst="textNoShape">
              <a:avLst/>
            </a:prstTxWarp>
          </a:bodyPr>
          <a:lstStyle/>
          <a:p>
            <a:pPr lvl="0"/>
            <a:r>
              <a:rPr lang="hu-HU" noProof="0" smtClean="0"/>
              <a:t>Click to edit Master text styles</a:t>
            </a:r>
          </a:p>
          <a:p>
            <a:pPr lvl="1"/>
            <a:r>
              <a:rPr lang="hu-HU" noProof="0" smtClean="0"/>
              <a:t>Second level</a:t>
            </a:r>
          </a:p>
          <a:p>
            <a:pPr lvl="2"/>
            <a:r>
              <a:rPr lang="hu-HU" noProof="0" smtClean="0"/>
              <a:t>Third level</a:t>
            </a:r>
          </a:p>
          <a:p>
            <a:pPr lvl="3"/>
            <a:r>
              <a:rPr lang="hu-HU" noProof="0" smtClean="0"/>
              <a:t>Fourth level</a:t>
            </a:r>
          </a:p>
          <a:p>
            <a:pPr lvl="4"/>
            <a:r>
              <a:rPr lang="hu-HU" noProof="0" smtClean="0"/>
              <a:t>Fifth level</a:t>
            </a:r>
          </a:p>
        </p:txBody>
      </p:sp>
      <p:sp>
        <p:nvSpPr>
          <p:cNvPr id="5126" name="Rectangle 6"/>
          <p:cNvSpPr>
            <a:spLocks noGrp="1" noChangeArrowheads="1"/>
          </p:cNvSpPr>
          <p:nvPr>
            <p:ph type="ftr" sz="quarter" idx="4"/>
          </p:nvPr>
        </p:nvSpPr>
        <p:spPr bwMode="auto">
          <a:xfrm>
            <a:off x="0" y="9495156"/>
            <a:ext cx="2974552" cy="499744"/>
          </a:xfrm>
          <a:prstGeom prst="rect">
            <a:avLst/>
          </a:prstGeom>
          <a:noFill/>
          <a:ln w="9525">
            <a:noFill/>
            <a:miter lim="800000"/>
            <a:headEnd/>
            <a:tailEnd/>
          </a:ln>
          <a:effectLst/>
        </p:spPr>
        <p:txBody>
          <a:bodyPr vert="horz" wrap="square" lIns="92863" tIns="46432" rIns="92863" bIns="46432" numCol="1" anchor="b" anchorCtr="0" compatLnSpc="1">
            <a:prstTxWarp prst="textNoShape">
              <a:avLst/>
            </a:prstTxWarp>
          </a:bodyPr>
          <a:lstStyle>
            <a:lvl1pPr eaLnBrk="0" hangingPunct="0">
              <a:defRPr sz="1200"/>
            </a:lvl1pPr>
          </a:lstStyle>
          <a:p>
            <a:pPr>
              <a:defRPr/>
            </a:pPr>
            <a:endParaRPr lang="hu-HU"/>
          </a:p>
        </p:txBody>
      </p:sp>
      <p:sp>
        <p:nvSpPr>
          <p:cNvPr id="5127" name="Rectangle 7"/>
          <p:cNvSpPr>
            <a:spLocks noGrp="1" noChangeArrowheads="1"/>
          </p:cNvSpPr>
          <p:nvPr>
            <p:ph type="sldNum" sz="quarter" idx="5"/>
          </p:nvPr>
        </p:nvSpPr>
        <p:spPr bwMode="auto">
          <a:xfrm>
            <a:off x="3889798" y="9495156"/>
            <a:ext cx="2974552" cy="499744"/>
          </a:xfrm>
          <a:prstGeom prst="rect">
            <a:avLst/>
          </a:prstGeom>
          <a:noFill/>
          <a:ln w="9525">
            <a:noFill/>
            <a:miter lim="800000"/>
            <a:headEnd/>
            <a:tailEnd/>
          </a:ln>
          <a:effectLst/>
        </p:spPr>
        <p:txBody>
          <a:bodyPr vert="horz" wrap="square" lIns="92863" tIns="46432" rIns="92863" bIns="46432" numCol="1" anchor="b" anchorCtr="0" compatLnSpc="1">
            <a:prstTxWarp prst="textNoShape">
              <a:avLst/>
            </a:prstTxWarp>
          </a:bodyPr>
          <a:lstStyle>
            <a:lvl1pPr algn="r" eaLnBrk="0" hangingPunct="0">
              <a:defRPr sz="1200"/>
            </a:lvl1pPr>
          </a:lstStyle>
          <a:p>
            <a:pPr>
              <a:defRPr/>
            </a:pPr>
            <a:fld id="{33F89884-D6F4-474E-AB70-EF089B638246}"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eur-lex.europa.eu/smartapi/cgi/sga_doc?smartapi!celexapi!prod!DocNumber&amp;lg=EN&amp;type_doc=COMfinal&amp;an_doc=2005&amp;nu_doc=0391&amp;model=guicheti"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70BA651E-DD8E-4C92-8D96-F70F7610DB31}" type="slidenum">
              <a:rPr lang="hu-HU" smtClean="0"/>
              <a:pPr/>
              <a:t>1</a:t>
            </a:fld>
            <a:endParaRPr lang="hu-HU" smtClean="0"/>
          </a:p>
        </p:txBody>
      </p:sp>
      <p:sp>
        <p:nvSpPr>
          <p:cNvPr id="9218" name="Rectangle 2"/>
          <p:cNvSpPr>
            <a:spLocks noGrp="1" noRot="1" noChangeAspect="1" noChangeArrowheads="1" noTextEdit="1"/>
          </p:cNvSpPr>
          <p:nvPr>
            <p:ph type="sldImg"/>
          </p:nvPr>
        </p:nvSpPr>
        <p:spPr>
          <a:xfrm>
            <a:off x="936625" y="750888"/>
            <a:ext cx="4992688" cy="3746500"/>
          </a:xfrm>
          <a:ln/>
        </p:spPr>
      </p:sp>
      <p:sp>
        <p:nvSpPr>
          <p:cNvPr id="9219" name="Rectangle 3"/>
          <p:cNvSpPr>
            <a:spLocks noGrp="1" noChangeArrowheads="1"/>
          </p:cNvSpPr>
          <p:nvPr>
            <p:ph type="body" idx="1"/>
          </p:nvPr>
        </p:nvSpPr>
        <p:spPr>
          <a:noFill/>
          <a:ln/>
        </p:spPr>
        <p:txBody>
          <a:bodyPr/>
          <a:lstStyle/>
          <a:p>
            <a:pPr eaLnBrk="1" hangingPunct="1"/>
            <a:endParaRPr 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E21792F7-0E4A-4E1B-A196-DAF06DE51287}" type="slidenum">
              <a:rPr lang="hu-HU" smtClean="0"/>
              <a:pPr/>
              <a:t>10</a:t>
            </a:fld>
            <a:endParaRPr lang="hu-HU" smtClean="0"/>
          </a:p>
        </p:txBody>
      </p:sp>
      <p:sp>
        <p:nvSpPr>
          <p:cNvPr id="27650" name="Rectangle 2"/>
          <p:cNvSpPr>
            <a:spLocks noGrp="1" noRot="1" noChangeAspect="1" noChangeArrowheads="1" noTextEdit="1"/>
          </p:cNvSpPr>
          <p:nvPr>
            <p:ph type="sldImg"/>
          </p:nvPr>
        </p:nvSpPr>
        <p:spPr>
          <a:xfrm>
            <a:off x="933450" y="749300"/>
            <a:ext cx="4997450" cy="3748088"/>
          </a:xfrm>
          <a:ln/>
        </p:spPr>
      </p:sp>
      <p:sp>
        <p:nvSpPr>
          <p:cNvPr id="27651" name="Rectangle 3"/>
          <p:cNvSpPr>
            <a:spLocks noGrp="1" noChangeArrowheads="1"/>
          </p:cNvSpPr>
          <p:nvPr>
            <p:ph type="body" idx="1"/>
          </p:nvPr>
        </p:nvSpPr>
        <p:spPr>
          <a:xfrm>
            <a:off x="915247" y="4746774"/>
            <a:ext cx="5033857" cy="4497706"/>
          </a:xfrm>
          <a:noFill/>
          <a:ln/>
        </p:spPr>
        <p:txBody>
          <a:bodyPr/>
          <a:lstStyle/>
          <a:p>
            <a:pPr eaLnBrk="1" hangingPunct="1"/>
            <a:r>
              <a:rPr lang="hu-HU" smtClean="0">
                <a:cs typeface="Arial" charset="0"/>
              </a:rPr>
              <a:t>Free legal aid </a:t>
            </a:r>
            <a:r>
              <a:rPr lang="hu-HU" sz="1000" smtClean="0">
                <a:cs typeface="Arial" charset="0"/>
              </a:rPr>
              <a:t>Reimbursement can be demanded if the applicant’s financial situation has improved</a:t>
            </a:r>
            <a:endParaRPr lang="en-US" sz="1000"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2A5486E9-9DBC-4C7D-B5C2-F8979B74068C}" type="slidenum">
              <a:rPr lang="hu-HU" smtClean="0"/>
              <a:pPr/>
              <a:t>11</a:t>
            </a:fld>
            <a:endParaRPr lang="hu-HU" smtClean="0"/>
          </a:p>
        </p:txBody>
      </p:sp>
      <p:sp>
        <p:nvSpPr>
          <p:cNvPr id="29698" name="Rectangle 2"/>
          <p:cNvSpPr>
            <a:spLocks noGrp="1" noRot="1" noChangeAspect="1" noChangeArrowheads="1" noTextEdit="1"/>
          </p:cNvSpPr>
          <p:nvPr>
            <p:ph type="sldImg"/>
          </p:nvPr>
        </p:nvSpPr>
        <p:spPr>
          <a:xfrm>
            <a:off x="933450" y="749300"/>
            <a:ext cx="4997450" cy="3748088"/>
          </a:xfrm>
          <a:ln/>
        </p:spPr>
      </p:sp>
      <p:sp>
        <p:nvSpPr>
          <p:cNvPr id="29699" name="Rectangle 3"/>
          <p:cNvSpPr>
            <a:spLocks noGrp="1" noChangeArrowheads="1"/>
          </p:cNvSpPr>
          <p:nvPr>
            <p:ph type="body" idx="1"/>
          </p:nvPr>
        </p:nvSpPr>
        <p:spPr>
          <a:xfrm>
            <a:off x="915247" y="4746774"/>
            <a:ext cx="5033857" cy="4497706"/>
          </a:xfrm>
          <a:noFill/>
          <a:ln/>
        </p:spPr>
        <p:txBody>
          <a:bodyPr/>
          <a:lstStyle/>
          <a:p>
            <a:pPr eaLnBrk="1" hangingPunct="1"/>
            <a:r>
              <a:rPr lang="en-US" smtClean="0">
                <a:cs typeface="Arial" charset="0"/>
              </a:rPr>
              <a:t>UNHCR believes that the guidance provided by the Executive Committee in its Conclusion No. 44 (XXXVII) of 1986, which outlines permissible exceptions to the general rule that detention of asylum-seekers should normally be avoided, addresses States’ concerns. Detention of asylum-seekers may only be resorted to, if necessary:</a:t>
            </a:r>
            <a:endParaRPr lang="hu-HU" smtClean="0">
              <a:cs typeface="Arial" charset="0"/>
            </a:endParaRPr>
          </a:p>
          <a:p>
            <a:pPr eaLnBrk="1" hangingPunct="1"/>
            <a:r>
              <a:rPr lang="en-US" smtClean="0">
                <a:cs typeface="Arial" charset="0"/>
              </a:rPr>
              <a:t> • to verify identity; </a:t>
            </a:r>
            <a:endParaRPr lang="hu-HU" smtClean="0">
              <a:cs typeface="Arial" charset="0"/>
            </a:endParaRPr>
          </a:p>
          <a:p>
            <a:pPr eaLnBrk="1" hangingPunct="1"/>
            <a:r>
              <a:rPr lang="en-US" smtClean="0">
                <a:cs typeface="Arial" charset="0"/>
              </a:rPr>
              <a:t>• to determine the elements on which the claim to refugee status or asylum is based;</a:t>
            </a:r>
            <a:endParaRPr lang="hu-HU" smtClean="0">
              <a:cs typeface="Arial" charset="0"/>
            </a:endParaRPr>
          </a:p>
          <a:p>
            <a:pPr eaLnBrk="1" hangingPunct="1"/>
            <a:r>
              <a:rPr lang="en-US" smtClean="0">
                <a:cs typeface="Arial" charset="0"/>
              </a:rPr>
              <a:t> • to deal with cases where refugees or asylum-seekers have destroyed their travel and/or identity documents or have used fraudulent documents in order to mislead the authorities of the State in which they intend to claim asylum; or </a:t>
            </a:r>
            <a:endParaRPr lang="hu-HU" smtClean="0">
              <a:cs typeface="Arial" charset="0"/>
            </a:endParaRPr>
          </a:p>
          <a:p>
            <a:pPr eaLnBrk="1" hangingPunct="1"/>
            <a:r>
              <a:rPr lang="en-US" smtClean="0">
                <a:cs typeface="Arial" charset="0"/>
              </a:rPr>
              <a:t>• to protect national security or public order.</a:t>
            </a:r>
            <a:endParaRPr lang="hu-HU" smtClean="0">
              <a:cs typeface="Arial" charset="0"/>
            </a:endParaRPr>
          </a:p>
          <a:p>
            <a:pPr eaLnBrk="1" hangingPunct="1"/>
            <a:r>
              <a:rPr lang="en-US" smtClean="0">
                <a:cs typeface="Arial" charset="0"/>
              </a:rPr>
              <a:t> UNHCR suggests that States provide for an exhaustive enumeration of the grounds for detention of asylum-seekers in national legislation. In line with the jurisprudence of the European</a:t>
            </a:r>
            <a:endParaRPr lang="hu-HU" smtClean="0">
              <a:cs typeface="Arial" charset="0"/>
            </a:endParaRPr>
          </a:p>
          <a:p>
            <a:pPr eaLnBrk="1" hangingPunct="1"/>
            <a:endParaRPr lang="hu-HU" smtClean="0">
              <a:cs typeface="Arial" charset="0"/>
            </a:endParaRPr>
          </a:p>
          <a:p>
            <a:pPr eaLnBrk="1" hangingPunct="1"/>
            <a:r>
              <a:rPr lang="hu-HU" smtClean="0">
                <a:cs typeface="Arial" charset="0"/>
              </a:rPr>
              <a:t>UNHCR suggests simple discontinuation and reopening without time limits</a:t>
            </a:r>
            <a:endParaRPr lang="en-US" smtClean="0">
              <a:cs typeface="Arial" charset="0"/>
            </a:endParaRPr>
          </a:p>
          <a:p>
            <a:pPr eaLnBrk="1" hangingPunct="1"/>
            <a:endParaRPr 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txBox="1">
            <a:spLocks noGrp="1" noChangeArrowheads="1"/>
          </p:cNvSpPr>
          <p:nvPr/>
        </p:nvSpPr>
        <p:spPr>
          <a:xfrm>
            <a:off x="3888210" y="9493548"/>
            <a:ext cx="2974552" cy="499746"/>
          </a:xfrm>
          <a:prstGeom prst="rect">
            <a:avLst/>
          </a:prstGeom>
          <a:noFill/>
        </p:spPr>
        <p:txBody>
          <a:bodyPr lIns="92126" tIns="46063" rIns="92126" bIns="46063" anchor="b"/>
          <a:lstStyle/>
          <a:p>
            <a:pPr algn="r" fontAlgn="auto">
              <a:spcBef>
                <a:spcPts val="0"/>
              </a:spcBef>
              <a:spcAft>
                <a:spcPts val="0"/>
              </a:spcAft>
              <a:defRPr/>
            </a:pPr>
            <a:fld id="{4638D02C-9775-4A84-B4AF-E89E640A49DB}" type="slidenum">
              <a:rPr lang="hu-HU" sz="1200">
                <a:solidFill>
                  <a:prstClr val="black"/>
                </a:solidFill>
                <a:latin typeface="+mn-lt"/>
              </a:rPr>
              <a:pPr algn="r" fontAlgn="auto">
                <a:spcBef>
                  <a:spcPts val="0"/>
                </a:spcBef>
                <a:spcAft>
                  <a:spcPts val="0"/>
                </a:spcAft>
                <a:defRPr/>
              </a:pPr>
              <a:t>12</a:t>
            </a:fld>
            <a:endParaRPr lang="hu-HU" sz="1200">
              <a:solidFill>
                <a:prstClr val="black"/>
              </a:solidFill>
              <a:latin typeface="+mn-lt"/>
            </a:endParaRPr>
          </a:p>
        </p:txBody>
      </p:sp>
      <p:sp>
        <p:nvSpPr>
          <p:cNvPr id="31746" name="Rectangle 2"/>
          <p:cNvSpPr>
            <a:spLocks noGrp="1" noRot="1" noChangeAspect="1" noChangeArrowheads="1" noTextEdit="1"/>
          </p:cNvSpPr>
          <p:nvPr>
            <p:ph type="sldImg"/>
          </p:nvPr>
        </p:nvSpPr>
        <p:spPr>
          <a:xfrm>
            <a:off x="935038" y="749300"/>
            <a:ext cx="4995862" cy="3748088"/>
          </a:xfrm>
          <a:ln/>
        </p:spPr>
      </p:sp>
      <p:sp>
        <p:nvSpPr>
          <p:cNvPr id="31747" name="Rectangle 3"/>
          <p:cNvSpPr>
            <a:spLocks noGrp="1" noChangeArrowheads="1"/>
          </p:cNvSpPr>
          <p:nvPr>
            <p:ph type="body" idx="1"/>
          </p:nvPr>
        </p:nvSpPr>
        <p:spPr>
          <a:xfrm>
            <a:off x="915247" y="4746774"/>
            <a:ext cx="5033857" cy="4497706"/>
          </a:xfrm>
          <a:noFill/>
          <a:ln/>
        </p:spPr>
        <p:txBody>
          <a:bodyPr lIns="92126" tIns="46063" rIns="92126" bIns="46063"/>
          <a:lstStyle/>
          <a:p>
            <a:pPr eaLnBrk="1" hangingPunct="1"/>
            <a:endParaRPr 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iakép helye 1"/>
          <p:cNvSpPr>
            <a:spLocks noGrp="1" noRot="1" noChangeAspect="1" noTextEdit="1"/>
          </p:cNvSpPr>
          <p:nvPr>
            <p:ph type="sldImg"/>
          </p:nvPr>
        </p:nvSpPr>
        <p:spPr>
          <a:xfrm>
            <a:off x="936625" y="752475"/>
            <a:ext cx="4991100" cy="3744913"/>
          </a:xfrm>
          <a:ln/>
        </p:spPr>
      </p:sp>
      <p:sp>
        <p:nvSpPr>
          <p:cNvPr id="35842" name="Jegyzetek helye 2"/>
          <p:cNvSpPr>
            <a:spLocks noGrp="1"/>
          </p:cNvSpPr>
          <p:nvPr>
            <p:ph type="body" idx="1"/>
          </p:nvPr>
        </p:nvSpPr>
        <p:spPr>
          <a:xfrm>
            <a:off x="686435" y="4748382"/>
            <a:ext cx="5491480" cy="4496098"/>
          </a:xfrm>
          <a:noFill/>
          <a:ln/>
        </p:spPr>
        <p:txBody>
          <a:bodyPr lIns="92126" tIns="46063" rIns="92126" bIns="46063"/>
          <a:lstStyle/>
          <a:p>
            <a:endParaRPr lang="en-GB" smtClean="0">
              <a:cs typeface="Arial" charset="0"/>
            </a:endParaRPr>
          </a:p>
        </p:txBody>
      </p:sp>
      <p:sp>
        <p:nvSpPr>
          <p:cNvPr id="202756" name="Dia számának helye 3"/>
          <p:cNvSpPr txBox="1">
            <a:spLocks noGrp="1"/>
          </p:cNvSpPr>
          <p:nvPr/>
        </p:nvSpPr>
        <p:spPr>
          <a:xfrm>
            <a:off x="3888210" y="9493548"/>
            <a:ext cx="2974552" cy="499746"/>
          </a:xfrm>
          <a:prstGeom prst="rect">
            <a:avLst/>
          </a:prstGeom>
          <a:noFill/>
        </p:spPr>
        <p:txBody>
          <a:bodyPr lIns="92126" tIns="46063" rIns="92126" bIns="46063" anchor="b"/>
          <a:lstStyle/>
          <a:p>
            <a:pPr algn="r" fontAlgn="auto">
              <a:spcBef>
                <a:spcPts val="0"/>
              </a:spcBef>
              <a:spcAft>
                <a:spcPts val="0"/>
              </a:spcAft>
              <a:defRPr/>
            </a:pPr>
            <a:fld id="{D53E5DB8-6429-4364-88B7-9DF9024B1AFD}" type="slidenum">
              <a:rPr lang="hu-HU" sz="1200">
                <a:solidFill>
                  <a:prstClr val="black"/>
                </a:solidFill>
                <a:latin typeface="+mn-lt"/>
              </a:rPr>
              <a:pPr algn="r" fontAlgn="auto">
                <a:spcBef>
                  <a:spcPts val="0"/>
                </a:spcBef>
                <a:spcAft>
                  <a:spcPts val="0"/>
                </a:spcAft>
                <a:defRPr/>
              </a:pPr>
              <a:t>13</a:t>
            </a:fld>
            <a:endParaRPr lang="hu-HU" sz="1200">
              <a:solidFill>
                <a:prstClr val="black"/>
              </a:solidFill>
              <a:latin typeface="+mn-l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iakép helye 1"/>
          <p:cNvSpPr>
            <a:spLocks noGrp="1" noRot="1" noChangeAspect="1" noTextEdit="1"/>
          </p:cNvSpPr>
          <p:nvPr>
            <p:ph type="sldImg"/>
          </p:nvPr>
        </p:nvSpPr>
        <p:spPr>
          <a:xfrm>
            <a:off x="1149350" y="185738"/>
            <a:ext cx="4567238" cy="3425825"/>
          </a:xfrm>
          <a:ln/>
        </p:spPr>
      </p:sp>
      <p:sp>
        <p:nvSpPr>
          <p:cNvPr id="37890" name="Jegyzetek helye 2"/>
          <p:cNvSpPr>
            <a:spLocks noGrp="1"/>
          </p:cNvSpPr>
          <p:nvPr>
            <p:ph type="body" idx="1"/>
          </p:nvPr>
        </p:nvSpPr>
        <p:spPr>
          <a:xfrm>
            <a:off x="189088" y="3612305"/>
            <a:ext cx="6557678" cy="6049968"/>
          </a:xfrm>
          <a:noFill/>
          <a:ln/>
        </p:spPr>
        <p:txBody>
          <a:bodyPr lIns="92126" tIns="46063" rIns="92126" bIns="46063"/>
          <a:lstStyle/>
          <a:p>
            <a:pPr>
              <a:lnSpc>
                <a:spcPct val="110000"/>
              </a:lnSpc>
            </a:pPr>
            <a:r>
              <a:rPr lang="en-US" sz="1000" smtClean="0">
                <a:cs typeface="Arial" charset="0"/>
              </a:rPr>
              <a:t>A country is considered as a safe country of origin where, it can be shown that there is </a:t>
            </a:r>
            <a:r>
              <a:rPr lang="en-US" sz="1000" smtClean="0">
                <a:solidFill>
                  <a:srgbClr val="C00000"/>
                </a:solidFill>
                <a:cs typeface="Arial" charset="0"/>
              </a:rPr>
              <a:t>generally and </a:t>
            </a:r>
            <a:r>
              <a:rPr lang="en-US" sz="900" smtClean="0">
                <a:solidFill>
                  <a:srgbClr val="C00000"/>
                </a:solidFill>
                <a:cs typeface="Arial" charset="0"/>
              </a:rPr>
              <a:t>consistently no persecution</a:t>
            </a:r>
            <a:r>
              <a:rPr lang="en-US" sz="900" smtClean="0">
                <a:cs typeface="Arial" charset="0"/>
              </a:rPr>
              <a:t> and no torture or inhuman or degrading treatment or punishment; and no threat by reason of indiscriminate violence in situations of international or internal armed conflict </a:t>
            </a:r>
            <a:r>
              <a:rPr lang="hu-HU" sz="900" smtClean="0">
                <a:cs typeface="Arial" charset="0"/>
              </a:rPr>
              <a:t> </a:t>
            </a:r>
            <a:endParaRPr lang="en-US" sz="900" smtClean="0">
              <a:cs typeface="Arial" charset="0"/>
            </a:endParaRPr>
          </a:p>
          <a:p>
            <a:pPr>
              <a:lnSpc>
                <a:spcPct val="110000"/>
              </a:lnSpc>
            </a:pPr>
            <a:r>
              <a:rPr lang="en-US" sz="900" smtClean="0">
                <a:cs typeface="Arial" charset="0"/>
              </a:rPr>
              <a:t>This is proved by  </a:t>
            </a:r>
            <a:r>
              <a:rPr lang="en-US" sz="900" smtClean="0">
                <a:solidFill>
                  <a:srgbClr val="C00000"/>
                </a:solidFill>
                <a:cs typeface="Arial" charset="0"/>
              </a:rPr>
              <a:t>the legal situation, the application of the law within a democratic system and the general political circumstances</a:t>
            </a:r>
            <a:r>
              <a:rPr lang="en-US" sz="900" smtClean="0">
                <a:cs typeface="Arial" charset="0"/>
              </a:rPr>
              <a:t>.</a:t>
            </a:r>
            <a:r>
              <a:rPr lang="hu-HU" sz="900" smtClean="0">
                <a:cs typeface="Arial" charset="0"/>
              </a:rPr>
              <a:t> </a:t>
            </a:r>
            <a:r>
              <a:rPr lang="en-US" sz="900" smtClean="0">
                <a:cs typeface="Arial" charset="0"/>
              </a:rPr>
              <a:t>Account shall be taken of the extent to which</a:t>
            </a:r>
            <a:r>
              <a:rPr lang="en-US" sz="900" smtClean="0">
                <a:solidFill>
                  <a:srgbClr val="C00000"/>
                </a:solidFill>
                <a:cs typeface="Arial" charset="0"/>
              </a:rPr>
              <a:t> protection </a:t>
            </a:r>
            <a:r>
              <a:rPr lang="en-US" sz="900" smtClean="0">
                <a:cs typeface="Arial" charset="0"/>
              </a:rPr>
              <a:t>is provided </a:t>
            </a:r>
            <a:r>
              <a:rPr lang="en-US" sz="900" smtClean="0">
                <a:solidFill>
                  <a:srgbClr val="C00000"/>
                </a:solidFill>
                <a:cs typeface="Arial" charset="0"/>
              </a:rPr>
              <a:t>against persecution or mistreatment </a:t>
            </a:r>
            <a:r>
              <a:rPr lang="en-US" sz="900" smtClean="0">
                <a:cs typeface="Arial" charset="0"/>
              </a:rPr>
              <a:t>through:</a:t>
            </a:r>
          </a:p>
          <a:p>
            <a:pPr lvl="1">
              <a:lnSpc>
                <a:spcPct val="80000"/>
              </a:lnSpc>
            </a:pPr>
            <a:r>
              <a:rPr lang="en-US" sz="900" smtClean="0">
                <a:cs typeface="Arial" charset="0"/>
              </a:rPr>
              <a:t>the relevant </a:t>
            </a:r>
            <a:r>
              <a:rPr lang="en-US" sz="900" smtClean="0">
                <a:solidFill>
                  <a:srgbClr val="C00000"/>
                </a:solidFill>
                <a:cs typeface="Arial" charset="0"/>
              </a:rPr>
              <a:t>laws and their application</a:t>
            </a:r>
            <a:r>
              <a:rPr lang="en-US" sz="900" smtClean="0">
                <a:cs typeface="Arial" charset="0"/>
              </a:rPr>
              <a:t>;</a:t>
            </a:r>
          </a:p>
          <a:p>
            <a:pPr lvl="1">
              <a:lnSpc>
                <a:spcPct val="80000"/>
              </a:lnSpc>
            </a:pPr>
            <a:r>
              <a:rPr lang="en-US" sz="900" smtClean="0">
                <a:solidFill>
                  <a:srgbClr val="C00000"/>
                </a:solidFill>
                <a:cs typeface="Arial" charset="0"/>
              </a:rPr>
              <a:t>observance</a:t>
            </a:r>
            <a:r>
              <a:rPr lang="en-US" sz="900" smtClean="0">
                <a:cs typeface="Arial" charset="0"/>
              </a:rPr>
              <a:t> of the </a:t>
            </a:r>
            <a:r>
              <a:rPr lang="en-US" sz="900" smtClean="0">
                <a:solidFill>
                  <a:srgbClr val="C00000"/>
                </a:solidFill>
                <a:cs typeface="Arial" charset="0"/>
              </a:rPr>
              <a:t>European Convention of Human Rights </a:t>
            </a:r>
            <a:r>
              <a:rPr lang="en-US" sz="900" smtClean="0">
                <a:cs typeface="Arial" charset="0"/>
              </a:rPr>
              <a:t>and/or the International Covenant for Civil and Political Rights and/or the Convention against Torture, </a:t>
            </a:r>
          </a:p>
          <a:p>
            <a:pPr lvl="1">
              <a:lnSpc>
                <a:spcPct val="80000"/>
              </a:lnSpc>
            </a:pPr>
            <a:r>
              <a:rPr lang="en-US" sz="900" smtClean="0">
                <a:cs typeface="Arial" charset="0"/>
              </a:rPr>
              <a:t>respect of the </a:t>
            </a:r>
            <a:r>
              <a:rPr lang="en-US" sz="900" smtClean="0">
                <a:solidFill>
                  <a:srgbClr val="C00000"/>
                </a:solidFill>
                <a:cs typeface="Arial" charset="0"/>
              </a:rPr>
              <a:t>non-refoulement</a:t>
            </a:r>
            <a:r>
              <a:rPr lang="en-US" sz="900" smtClean="0">
                <a:cs typeface="Arial" charset="0"/>
              </a:rPr>
              <a:t> principle</a:t>
            </a:r>
          </a:p>
          <a:p>
            <a:pPr lvl="1">
              <a:lnSpc>
                <a:spcPct val="80000"/>
              </a:lnSpc>
            </a:pPr>
            <a:r>
              <a:rPr lang="en-US" sz="900" smtClean="0">
                <a:cs typeface="Arial" charset="0"/>
              </a:rPr>
              <a:t>provision for a system of </a:t>
            </a:r>
            <a:r>
              <a:rPr lang="en-US" sz="900" smtClean="0">
                <a:solidFill>
                  <a:srgbClr val="C00000"/>
                </a:solidFill>
                <a:cs typeface="Arial" charset="0"/>
              </a:rPr>
              <a:t>effective remedies</a:t>
            </a:r>
            <a:endParaRPr lang="hu-HU" sz="900" smtClean="0">
              <a:solidFill>
                <a:srgbClr val="C00000"/>
              </a:solidFill>
              <a:cs typeface="Arial" charset="0"/>
            </a:endParaRPr>
          </a:p>
          <a:p>
            <a:pPr lvl="1">
              <a:lnSpc>
                <a:spcPct val="80000"/>
              </a:lnSpc>
            </a:pPr>
            <a:r>
              <a:rPr lang="hu-HU" sz="900" smtClean="0">
                <a:solidFill>
                  <a:srgbClr val="C00000"/>
                </a:solidFill>
                <a:cs typeface="Arial" charset="0"/>
              </a:rPr>
              <a:t>_____________________________</a:t>
            </a:r>
          </a:p>
          <a:p>
            <a:pPr>
              <a:lnSpc>
                <a:spcPct val="90000"/>
              </a:lnSpc>
            </a:pPr>
            <a:r>
              <a:rPr lang="en-US" sz="900" smtClean="0">
                <a:solidFill>
                  <a:srgbClr val="C00000"/>
                </a:solidFill>
                <a:cs typeface="Arial" charset="0"/>
              </a:rPr>
              <a:t>First country of asylum (§ 26)</a:t>
            </a:r>
            <a:r>
              <a:rPr lang="en-US" sz="900" smtClean="0">
                <a:cs typeface="Arial" charset="0"/>
              </a:rPr>
              <a:t>the </a:t>
            </a:r>
            <a:r>
              <a:rPr lang="hu-HU" sz="900" smtClean="0">
                <a:cs typeface="Arial" charset="0"/>
              </a:rPr>
              <a:t>a.s.</a:t>
            </a:r>
            <a:r>
              <a:rPr lang="en-US" sz="900" smtClean="0">
                <a:cs typeface="Arial" charset="0"/>
              </a:rPr>
              <a:t>  has been </a:t>
            </a:r>
            <a:r>
              <a:rPr lang="en-US" sz="900" smtClean="0">
                <a:solidFill>
                  <a:srgbClr val="C00000"/>
                </a:solidFill>
                <a:cs typeface="Arial" charset="0"/>
              </a:rPr>
              <a:t>recognised</a:t>
            </a:r>
            <a:r>
              <a:rPr lang="en-US" sz="900" smtClean="0">
                <a:cs typeface="Arial" charset="0"/>
              </a:rPr>
              <a:t> in that country as a refugee and he/she can </a:t>
            </a:r>
            <a:r>
              <a:rPr lang="en-US" sz="900" smtClean="0">
                <a:solidFill>
                  <a:srgbClr val="C00000"/>
                </a:solidFill>
                <a:cs typeface="Arial" charset="0"/>
              </a:rPr>
              <a:t>still avail </a:t>
            </a:r>
            <a:r>
              <a:rPr lang="en-US" sz="900" smtClean="0">
                <a:cs typeface="Arial" charset="0"/>
              </a:rPr>
              <a:t>himself/herself of that protection, </a:t>
            </a:r>
            <a:r>
              <a:rPr lang="hu-HU" sz="900" smtClean="0">
                <a:cs typeface="Arial" charset="0"/>
              </a:rPr>
              <a:t> </a:t>
            </a:r>
            <a:r>
              <a:rPr lang="en-US" sz="900" smtClean="0">
                <a:cs typeface="Arial" charset="0"/>
              </a:rPr>
              <a:t> </a:t>
            </a:r>
            <a:r>
              <a:rPr lang="en-US" sz="900" b="1" smtClean="0">
                <a:cs typeface="Arial" charset="0"/>
              </a:rPr>
              <a:t>or</a:t>
            </a:r>
            <a:r>
              <a:rPr lang="hu-HU" sz="900" b="1" smtClean="0">
                <a:cs typeface="Arial" charset="0"/>
              </a:rPr>
              <a:t> </a:t>
            </a:r>
            <a:r>
              <a:rPr lang="en-US" sz="900" smtClean="0">
                <a:cs typeface="Arial" charset="0"/>
              </a:rPr>
              <a:t>he/she enjoys </a:t>
            </a:r>
            <a:r>
              <a:rPr lang="en-US" sz="900" smtClean="0">
                <a:solidFill>
                  <a:srgbClr val="C00000"/>
                </a:solidFill>
                <a:cs typeface="Arial" charset="0"/>
              </a:rPr>
              <a:t>otherwise sufficient protection </a:t>
            </a:r>
            <a:r>
              <a:rPr lang="en-US" sz="900" smtClean="0">
                <a:cs typeface="Arial" charset="0"/>
              </a:rPr>
              <a:t>in that country, including benefiting from the principle of non-refoulement,</a:t>
            </a:r>
            <a:r>
              <a:rPr lang="hu-HU" sz="900" smtClean="0">
                <a:cs typeface="Arial" charset="0"/>
              </a:rPr>
              <a:t> </a:t>
            </a:r>
            <a:r>
              <a:rPr lang="en-US" sz="900" smtClean="0">
                <a:cs typeface="Arial" charset="0"/>
              </a:rPr>
              <a:t> </a:t>
            </a:r>
            <a:r>
              <a:rPr lang="en-US" sz="900" b="1" smtClean="0">
                <a:cs typeface="Arial" charset="0"/>
              </a:rPr>
              <a:t>provided</a:t>
            </a:r>
            <a:r>
              <a:rPr lang="hu-HU" sz="900" b="1" smtClean="0">
                <a:cs typeface="Arial" charset="0"/>
              </a:rPr>
              <a:t> </a:t>
            </a:r>
            <a:r>
              <a:rPr lang="en-US" sz="900" smtClean="0">
                <a:cs typeface="Arial" charset="0"/>
              </a:rPr>
              <a:t> that he/she </a:t>
            </a:r>
            <a:r>
              <a:rPr lang="en-US" sz="900" smtClean="0">
                <a:solidFill>
                  <a:srgbClr val="C00000"/>
                </a:solidFill>
                <a:cs typeface="Arial" charset="0"/>
              </a:rPr>
              <a:t>will be re-admitted </a:t>
            </a:r>
            <a:r>
              <a:rPr lang="en-US" sz="900" smtClean="0">
                <a:cs typeface="Arial" charset="0"/>
              </a:rPr>
              <a:t>to that country. </a:t>
            </a:r>
            <a:endParaRPr lang="hu-HU" sz="900" smtClean="0">
              <a:cs typeface="Arial" charset="0"/>
            </a:endParaRPr>
          </a:p>
          <a:p>
            <a:pPr>
              <a:lnSpc>
                <a:spcPct val="90000"/>
              </a:lnSpc>
            </a:pPr>
            <a:r>
              <a:rPr lang="hu-HU" sz="900" smtClean="0">
                <a:ea typeface="宋体"/>
                <a:cs typeface="宋体"/>
              </a:rPr>
              <a:t>________________________________________</a:t>
            </a:r>
          </a:p>
          <a:p>
            <a:pPr>
              <a:lnSpc>
                <a:spcPct val="120000"/>
              </a:lnSpc>
            </a:pPr>
            <a:r>
              <a:rPr lang="en-US" sz="1000" smtClean="0">
                <a:cs typeface="Arial" charset="0"/>
              </a:rPr>
              <a:t>Normal” </a:t>
            </a:r>
            <a:r>
              <a:rPr lang="en-US" sz="1000" smtClean="0">
                <a:solidFill>
                  <a:srgbClr val="C00000"/>
                </a:solidFill>
                <a:cs typeface="Arial" charset="0"/>
              </a:rPr>
              <a:t>safe third country </a:t>
            </a:r>
            <a:r>
              <a:rPr lang="en-US" sz="1000" smtClean="0">
                <a:cs typeface="Arial" charset="0"/>
              </a:rPr>
              <a:t>(defined nationally) (§ 27)</a:t>
            </a:r>
          </a:p>
          <a:p>
            <a:pPr lvl="1">
              <a:lnSpc>
                <a:spcPct val="120000"/>
              </a:lnSpc>
              <a:buFontTx/>
              <a:buChar char="•"/>
            </a:pPr>
            <a:r>
              <a:rPr lang="en-US" sz="1000" smtClean="0">
                <a:solidFill>
                  <a:srgbClr val="C00000"/>
                </a:solidFill>
                <a:cs typeface="Arial" charset="0"/>
              </a:rPr>
              <a:t> life and liberty are not threatened </a:t>
            </a:r>
            <a:r>
              <a:rPr lang="en-US" sz="1000" smtClean="0">
                <a:cs typeface="Arial" charset="0"/>
              </a:rPr>
              <a:t>on account of 5 Geneva Convention grounds; and </a:t>
            </a:r>
          </a:p>
          <a:p>
            <a:pPr lvl="1">
              <a:lnSpc>
                <a:spcPct val="120000"/>
              </a:lnSpc>
              <a:buFontTx/>
              <a:buChar char="•"/>
            </a:pPr>
            <a:r>
              <a:rPr lang="en-US" sz="1000" smtClean="0">
                <a:cs typeface="Arial" charset="0"/>
              </a:rPr>
              <a:t> the principle of </a:t>
            </a:r>
            <a:r>
              <a:rPr lang="en-US" sz="1000" smtClean="0">
                <a:solidFill>
                  <a:srgbClr val="C00000"/>
                </a:solidFill>
                <a:cs typeface="Arial" charset="0"/>
              </a:rPr>
              <a:t>non-refoulement</a:t>
            </a:r>
            <a:r>
              <a:rPr lang="en-US" sz="1000" smtClean="0">
                <a:cs typeface="Arial" charset="0"/>
              </a:rPr>
              <a:t> is respected; and </a:t>
            </a:r>
          </a:p>
          <a:p>
            <a:pPr lvl="1">
              <a:lnSpc>
                <a:spcPct val="120000"/>
              </a:lnSpc>
              <a:buFontTx/>
              <a:buChar char="•"/>
            </a:pPr>
            <a:r>
              <a:rPr lang="en-US" sz="1000" smtClean="0">
                <a:cs typeface="Arial" charset="0"/>
              </a:rPr>
              <a:t> the prohibition on removal in breach of the right to freedom from </a:t>
            </a:r>
            <a:r>
              <a:rPr lang="en-US" sz="1000" smtClean="0">
                <a:solidFill>
                  <a:srgbClr val="C00000"/>
                </a:solidFill>
                <a:cs typeface="Arial" charset="0"/>
              </a:rPr>
              <a:t>torture and cruel, inhuman or degrading treatment </a:t>
            </a:r>
            <a:r>
              <a:rPr lang="en-US" sz="1000" smtClean="0">
                <a:cs typeface="Arial" charset="0"/>
              </a:rPr>
              <a:t>as laid down in international law is respected; and</a:t>
            </a:r>
          </a:p>
          <a:p>
            <a:pPr lvl="1">
              <a:lnSpc>
                <a:spcPct val="120000"/>
              </a:lnSpc>
              <a:buFontTx/>
              <a:buChar char="•"/>
            </a:pPr>
            <a:r>
              <a:rPr lang="en-US" sz="1000" smtClean="0">
                <a:cs typeface="Arial" charset="0"/>
              </a:rPr>
              <a:t> the </a:t>
            </a:r>
            <a:r>
              <a:rPr lang="en-US" sz="1000" smtClean="0">
                <a:solidFill>
                  <a:srgbClr val="C00000"/>
                </a:solidFill>
                <a:cs typeface="Arial" charset="0"/>
              </a:rPr>
              <a:t>possibility exists to request refugee status </a:t>
            </a:r>
            <a:r>
              <a:rPr lang="en-US" sz="1000" smtClean="0">
                <a:cs typeface="Arial" charset="0"/>
              </a:rPr>
              <a:t>and, if found to be a refugee, to receive protection in accordance with the Geneva Convention.</a:t>
            </a:r>
            <a:endParaRPr lang="hu-HU" sz="1000" smtClean="0">
              <a:cs typeface="Arial" charset="0"/>
            </a:endParaRPr>
          </a:p>
          <a:p>
            <a:pPr lvl="1">
              <a:lnSpc>
                <a:spcPct val="120000"/>
              </a:lnSpc>
              <a:buFontTx/>
              <a:buChar char="•"/>
            </a:pPr>
            <a:endParaRPr lang="hu-HU" sz="1000" smtClean="0">
              <a:cs typeface="Arial" charset="0"/>
            </a:endParaRPr>
          </a:p>
          <a:p>
            <a:pPr>
              <a:lnSpc>
                <a:spcPct val="90000"/>
              </a:lnSpc>
            </a:pPr>
            <a:r>
              <a:rPr lang="en-US" sz="800" smtClean="0">
                <a:solidFill>
                  <a:srgbClr val="C00000"/>
                </a:solidFill>
                <a:cs typeface="Arial" charset="0"/>
              </a:rPr>
              <a:t>„Supersafe” third country cases „European safe third countries” 36 §:</a:t>
            </a:r>
          </a:p>
          <a:p>
            <a:pPr>
              <a:lnSpc>
                <a:spcPct val="90000"/>
              </a:lnSpc>
            </a:pPr>
            <a:r>
              <a:rPr lang="en-US" sz="800" smtClean="0">
                <a:solidFill>
                  <a:srgbClr val="060036"/>
                </a:solidFill>
                <a:cs typeface="Arial" charset="0"/>
              </a:rPr>
              <a:t>Limited examination without Chapter II guarantees or no examination at all</a:t>
            </a:r>
          </a:p>
          <a:p>
            <a:pPr>
              <a:lnSpc>
                <a:spcPct val="90000"/>
              </a:lnSpc>
            </a:pPr>
            <a:r>
              <a:rPr lang="en-US" sz="800" smtClean="0">
                <a:solidFill>
                  <a:srgbClr val="060036"/>
                </a:solidFill>
                <a:cs typeface="Arial" charset="0"/>
              </a:rPr>
              <a:t>Preconditions:</a:t>
            </a:r>
          </a:p>
          <a:p>
            <a:pPr lvl="1">
              <a:lnSpc>
                <a:spcPct val="90000"/>
              </a:lnSpc>
            </a:pPr>
            <a:r>
              <a:rPr lang="en-US" sz="800" smtClean="0">
                <a:solidFill>
                  <a:srgbClr val="060036"/>
                </a:solidFill>
                <a:cs typeface="Arial" charset="0"/>
              </a:rPr>
              <a:t>illegal entry from a </a:t>
            </a:r>
          </a:p>
          <a:p>
            <a:pPr lvl="1">
              <a:lnSpc>
                <a:spcPct val="90000"/>
              </a:lnSpc>
            </a:pPr>
            <a:r>
              <a:rPr lang="en-US" sz="800" smtClean="0">
                <a:solidFill>
                  <a:srgbClr val="060036"/>
                </a:solidFill>
                <a:cs typeface="Arial" charset="0"/>
              </a:rPr>
              <a:t>non MS safe third country, which </a:t>
            </a:r>
          </a:p>
          <a:p>
            <a:pPr marL="1151573" lvl="2" indent="-230315">
              <a:lnSpc>
                <a:spcPct val="90000"/>
              </a:lnSpc>
            </a:pPr>
            <a:r>
              <a:rPr lang="en-US" sz="800" smtClean="0">
                <a:solidFill>
                  <a:srgbClr val="060036"/>
                </a:solidFill>
                <a:cs typeface="Arial" charset="0"/>
              </a:rPr>
              <a:t> has </a:t>
            </a:r>
            <a:r>
              <a:rPr lang="en-US" sz="800" smtClean="0">
                <a:solidFill>
                  <a:srgbClr val="C00000"/>
                </a:solidFill>
                <a:cs typeface="Arial" charset="0"/>
              </a:rPr>
              <a:t>ratified and observes </a:t>
            </a:r>
            <a:r>
              <a:rPr lang="en-US" sz="800" smtClean="0">
                <a:solidFill>
                  <a:srgbClr val="060036"/>
                </a:solidFill>
                <a:cs typeface="Arial" charset="0"/>
              </a:rPr>
              <a:t>the provisions of the </a:t>
            </a:r>
            <a:r>
              <a:rPr lang="en-US" sz="800" smtClean="0">
                <a:solidFill>
                  <a:srgbClr val="C00000"/>
                </a:solidFill>
                <a:cs typeface="Arial" charset="0"/>
              </a:rPr>
              <a:t>Geneva Convention</a:t>
            </a:r>
          </a:p>
          <a:p>
            <a:pPr marL="1151573" lvl="2" indent="-230315">
              <a:lnSpc>
                <a:spcPct val="90000"/>
              </a:lnSpc>
            </a:pPr>
            <a:r>
              <a:rPr lang="en-US" sz="800" smtClean="0">
                <a:solidFill>
                  <a:srgbClr val="060036"/>
                </a:solidFill>
                <a:cs typeface="Arial" charset="0"/>
              </a:rPr>
              <a:t>has in place an </a:t>
            </a:r>
            <a:r>
              <a:rPr lang="en-US" sz="800" smtClean="0">
                <a:solidFill>
                  <a:srgbClr val="C00000"/>
                </a:solidFill>
                <a:cs typeface="Arial" charset="0"/>
              </a:rPr>
              <a:t>asylum procedure </a:t>
            </a:r>
            <a:r>
              <a:rPr lang="en-US" sz="800" smtClean="0">
                <a:solidFill>
                  <a:srgbClr val="060036"/>
                </a:solidFill>
                <a:cs typeface="Arial" charset="0"/>
              </a:rPr>
              <a:t>prescribed by law; and</a:t>
            </a:r>
          </a:p>
          <a:p>
            <a:pPr marL="1151573" lvl="2" indent="-230315">
              <a:lnSpc>
                <a:spcPct val="90000"/>
              </a:lnSpc>
            </a:pPr>
            <a:r>
              <a:rPr lang="en-US" sz="800" smtClean="0">
                <a:solidFill>
                  <a:srgbClr val="060036"/>
                </a:solidFill>
                <a:cs typeface="Arial" charset="0"/>
              </a:rPr>
              <a:t>has </a:t>
            </a:r>
            <a:r>
              <a:rPr lang="en-US" sz="800" smtClean="0">
                <a:solidFill>
                  <a:srgbClr val="C00000"/>
                </a:solidFill>
                <a:cs typeface="Arial" charset="0"/>
              </a:rPr>
              <a:t>ratified</a:t>
            </a:r>
            <a:r>
              <a:rPr lang="en-US" sz="800" smtClean="0">
                <a:solidFill>
                  <a:srgbClr val="060036"/>
                </a:solidFill>
                <a:cs typeface="Arial" charset="0"/>
              </a:rPr>
              <a:t> the </a:t>
            </a:r>
            <a:r>
              <a:rPr lang="en-US" sz="800" smtClean="0">
                <a:solidFill>
                  <a:srgbClr val="C00000"/>
                </a:solidFill>
                <a:cs typeface="Arial" charset="0"/>
              </a:rPr>
              <a:t>European Convention of Human Rights and  observes its provisions</a:t>
            </a:r>
            <a:r>
              <a:rPr lang="en-US" sz="800" smtClean="0">
                <a:solidFill>
                  <a:srgbClr val="060036"/>
                </a:solidFill>
                <a:cs typeface="Arial" charset="0"/>
              </a:rPr>
              <a:t>, including the standards relating to effective remedies</a:t>
            </a:r>
          </a:p>
          <a:p>
            <a:pPr marL="1151573" lvl="2" indent="-230315">
              <a:lnSpc>
                <a:spcPct val="90000"/>
              </a:lnSpc>
            </a:pPr>
            <a:r>
              <a:rPr lang="en-US" sz="800" smtClean="0">
                <a:solidFill>
                  <a:srgbClr val="060036"/>
                </a:solidFill>
                <a:cs typeface="Arial" charset="0"/>
              </a:rPr>
              <a:t>it </a:t>
            </a:r>
            <a:r>
              <a:rPr lang="en-US" sz="800" smtClean="0">
                <a:solidFill>
                  <a:srgbClr val="C00000"/>
                </a:solidFill>
                <a:cs typeface="Arial" charset="0"/>
              </a:rPr>
              <a:t>has been so designated </a:t>
            </a:r>
            <a:r>
              <a:rPr lang="en-US" sz="800" smtClean="0">
                <a:solidFill>
                  <a:srgbClr val="060036"/>
                </a:solidFill>
                <a:cs typeface="Arial" charset="0"/>
              </a:rPr>
              <a:t>on a proposal of the Commission  by qualified majority of  the Council after consulting the Parliament</a:t>
            </a:r>
            <a:endParaRPr lang="hu-HU" sz="800" smtClean="0">
              <a:solidFill>
                <a:srgbClr val="060036"/>
              </a:solidFill>
              <a:cs typeface="Arial" charset="0"/>
            </a:endParaRPr>
          </a:p>
          <a:p>
            <a:pPr>
              <a:lnSpc>
                <a:spcPct val="90000"/>
              </a:lnSpc>
            </a:pPr>
            <a:r>
              <a:rPr lang="hu-HU" sz="900" smtClean="0">
                <a:solidFill>
                  <a:srgbClr val="060036"/>
                </a:solidFill>
                <a:cs typeface="Arial" charset="0"/>
              </a:rPr>
              <a:t>ECJ abolished the provision in July 2008</a:t>
            </a:r>
            <a:endParaRPr lang="en-US" sz="1000" smtClean="0">
              <a:cs typeface="Arial" charset="0"/>
            </a:endParaRPr>
          </a:p>
          <a:p>
            <a:pPr>
              <a:lnSpc>
                <a:spcPct val="90000"/>
              </a:lnSpc>
            </a:pPr>
            <a:endParaRPr lang="en-US" sz="900" smtClean="0">
              <a:solidFill>
                <a:srgbClr val="C00000"/>
              </a:solidFill>
              <a:cs typeface="Arial" charset="0"/>
            </a:endParaRPr>
          </a:p>
          <a:p>
            <a:pPr>
              <a:lnSpc>
                <a:spcPct val="90000"/>
              </a:lnSpc>
            </a:pPr>
            <a:endParaRPr lang="en-GB" sz="900" smtClean="0">
              <a:cs typeface="Arial" charset="0"/>
            </a:endParaRPr>
          </a:p>
        </p:txBody>
      </p:sp>
      <p:sp>
        <p:nvSpPr>
          <p:cNvPr id="203780" name="Dia számának helye 3"/>
          <p:cNvSpPr txBox="1">
            <a:spLocks noGrp="1"/>
          </p:cNvSpPr>
          <p:nvPr/>
        </p:nvSpPr>
        <p:spPr>
          <a:xfrm>
            <a:off x="3888210" y="9493548"/>
            <a:ext cx="2974552" cy="499746"/>
          </a:xfrm>
          <a:prstGeom prst="rect">
            <a:avLst/>
          </a:prstGeom>
          <a:noFill/>
        </p:spPr>
        <p:txBody>
          <a:bodyPr lIns="92126" tIns="46063" rIns="92126" bIns="46063" anchor="b"/>
          <a:lstStyle/>
          <a:p>
            <a:pPr algn="r" fontAlgn="auto">
              <a:spcBef>
                <a:spcPts val="0"/>
              </a:spcBef>
              <a:spcAft>
                <a:spcPts val="0"/>
              </a:spcAft>
              <a:defRPr/>
            </a:pPr>
            <a:fld id="{C992295F-352F-458D-89EE-20E98E1966F3}" type="slidenum">
              <a:rPr lang="hu-HU" sz="1200">
                <a:solidFill>
                  <a:prstClr val="black"/>
                </a:solidFill>
                <a:latin typeface="+mn-lt"/>
              </a:rPr>
              <a:pPr algn="r" fontAlgn="auto">
                <a:spcBef>
                  <a:spcPts val="0"/>
                </a:spcBef>
                <a:spcAft>
                  <a:spcPts val="0"/>
                </a:spcAft>
                <a:defRPr/>
              </a:pPr>
              <a:t>14</a:t>
            </a:fld>
            <a:endParaRPr lang="hu-HU" sz="1200">
              <a:solidFill>
                <a:prstClr val="black"/>
              </a:solidFill>
              <a:latin typeface="+mn-l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iakép helye 1"/>
          <p:cNvSpPr>
            <a:spLocks noGrp="1" noRot="1" noChangeAspect="1" noTextEdit="1"/>
          </p:cNvSpPr>
          <p:nvPr>
            <p:ph type="sldImg"/>
          </p:nvPr>
        </p:nvSpPr>
        <p:spPr>
          <a:ln/>
        </p:spPr>
      </p:sp>
      <p:sp>
        <p:nvSpPr>
          <p:cNvPr id="39938" name="Jegyzetek helye 2"/>
          <p:cNvSpPr>
            <a:spLocks noGrp="1"/>
          </p:cNvSpPr>
          <p:nvPr>
            <p:ph type="body" idx="1"/>
          </p:nvPr>
        </p:nvSpPr>
        <p:spPr>
          <a:noFill/>
          <a:ln/>
        </p:spPr>
        <p:txBody>
          <a:bodyPr/>
          <a:lstStyle/>
          <a:p>
            <a:endParaRPr lang="en-GB" smtClean="0">
              <a:cs typeface="Arial" charset="0"/>
            </a:endParaRPr>
          </a:p>
        </p:txBody>
      </p:sp>
      <p:sp>
        <p:nvSpPr>
          <p:cNvPr id="39939" name="Dia számának helye 3"/>
          <p:cNvSpPr>
            <a:spLocks noGrp="1"/>
          </p:cNvSpPr>
          <p:nvPr>
            <p:ph type="sldNum" sz="quarter" idx="5"/>
          </p:nvPr>
        </p:nvSpPr>
        <p:spPr>
          <a:noFill/>
        </p:spPr>
        <p:txBody>
          <a:bodyPr/>
          <a:lstStyle/>
          <a:p>
            <a:fld id="{284D814D-032E-4563-9E74-73482A3B040C}" type="slidenum">
              <a:rPr lang="hu-HU" smtClean="0"/>
              <a:pPr/>
              <a:t>15</a:t>
            </a:fld>
            <a:endParaRPr lang="hu-H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900E2357-F97F-4C62-97B0-994D15D2795D}" type="slidenum">
              <a:rPr lang="hu-HU" smtClean="0"/>
              <a:pPr/>
              <a:t>16</a:t>
            </a:fld>
            <a:endParaRPr lang="hu-HU"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r>
              <a:rPr lang="hu-HU" smtClean="0">
                <a:cs typeface="Arial" charset="0"/>
              </a:rPr>
              <a:t>1 december 2005 sco </a:t>
            </a:r>
          </a:p>
          <a:p>
            <a:pPr eaLnBrk="1" hangingPunct="1"/>
            <a:r>
              <a:rPr lang="hu-HU" smtClean="0">
                <a:cs typeface="Arial" charset="0"/>
              </a:rPr>
              <a:t>nopersecution as defined by Dir 2004/83/EC</a:t>
            </a:r>
          </a:p>
          <a:p>
            <a:pPr eaLnBrk="1" hangingPunct="1"/>
            <a:r>
              <a:rPr lang="hu-HU" smtClean="0">
                <a:cs typeface="Arial" charset="0"/>
              </a:rPr>
              <a:t>no torture or iinhuman or degrading treatent or punishment</a:t>
            </a:r>
          </a:p>
          <a:p>
            <a:pPr eaLnBrk="1" hangingPunct="1"/>
            <a:endParaRPr lang="hu-HU" smtClean="0">
              <a:cs typeface="Arial" charset="0"/>
            </a:endParaRPr>
          </a:p>
          <a:p>
            <a:pPr eaLnBrk="1" hangingPunct="1"/>
            <a:r>
              <a:rPr lang="hu-HU" smtClean="0">
                <a:cs typeface="Arial" charset="0"/>
              </a:rPr>
              <a:t>Also may retain  legislation declaring parts of the country as sco. (Somalia?)</a:t>
            </a:r>
          </a:p>
          <a:p>
            <a:pPr eaLnBrk="1" hangingPunct="1"/>
            <a:endParaRPr lang="hu-HU" smtClean="0">
              <a:cs typeface="Arial" charset="0"/>
            </a:endParaRPr>
          </a:p>
          <a:p>
            <a:pPr eaLnBrk="1" hangingPunct="1"/>
            <a:r>
              <a:rPr lang="hu-HU" smtClean="0">
                <a:cs typeface="Arial" charset="0"/>
              </a:rPr>
              <a:t>no requirement of democracy, neither effectve remedies- which are in Annex II</a:t>
            </a:r>
            <a:endParaRPr lang="en-US"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iakép helye 1"/>
          <p:cNvSpPr>
            <a:spLocks noGrp="1" noRot="1" noChangeAspect="1" noTextEdit="1"/>
          </p:cNvSpPr>
          <p:nvPr>
            <p:ph type="sldImg"/>
          </p:nvPr>
        </p:nvSpPr>
        <p:spPr>
          <a:ln/>
        </p:spPr>
      </p:sp>
      <p:sp>
        <p:nvSpPr>
          <p:cNvPr id="44034" name="Jegyzetek helye 2"/>
          <p:cNvSpPr>
            <a:spLocks noGrp="1"/>
          </p:cNvSpPr>
          <p:nvPr>
            <p:ph type="body" idx="1"/>
          </p:nvPr>
        </p:nvSpPr>
        <p:spPr>
          <a:noFill/>
          <a:ln/>
        </p:spPr>
        <p:txBody>
          <a:bodyPr/>
          <a:lstStyle/>
          <a:p>
            <a:endParaRPr lang="en-GB" smtClean="0">
              <a:cs typeface="Arial" charset="0"/>
            </a:endParaRPr>
          </a:p>
        </p:txBody>
      </p:sp>
      <p:sp>
        <p:nvSpPr>
          <p:cNvPr id="44035" name="Dia számának helye 3"/>
          <p:cNvSpPr>
            <a:spLocks noGrp="1"/>
          </p:cNvSpPr>
          <p:nvPr>
            <p:ph type="sldNum" sz="quarter" idx="5"/>
          </p:nvPr>
        </p:nvSpPr>
        <p:spPr>
          <a:noFill/>
        </p:spPr>
        <p:txBody>
          <a:bodyPr/>
          <a:lstStyle/>
          <a:p>
            <a:fld id="{2BC494C0-3A41-41FD-BB68-7FEC217AF4E6}" type="slidenum">
              <a:rPr lang="hu-HU" smtClean="0"/>
              <a:pPr/>
              <a:t>17</a:t>
            </a:fld>
            <a:endParaRPr lang="hu-H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iakép helye 1"/>
          <p:cNvSpPr>
            <a:spLocks noGrp="1" noRot="1" noChangeAspect="1" noTextEdit="1"/>
          </p:cNvSpPr>
          <p:nvPr>
            <p:ph type="sldImg"/>
          </p:nvPr>
        </p:nvSpPr>
        <p:spPr>
          <a:ln/>
        </p:spPr>
      </p:sp>
      <p:sp>
        <p:nvSpPr>
          <p:cNvPr id="46082" name="Jegyzetek helye 2"/>
          <p:cNvSpPr>
            <a:spLocks noGrp="1"/>
          </p:cNvSpPr>
          <p:nvPr>
            <p:ph type="body" idx="1"/>
          </p:nvPr>
        </p:nvSpPr>
        <p:spPr>
          <a:noFill/>
          <a:ln/>
        </p:spPr>
        <p:txBody>
          <a:bodyPr/>
          <a:lstStyle/>
          <a:p>
            <a:endParaRPr lang="en-GB" smtClean="0">
              <a:cs typeface="Arial" charset="0"/>
            </a:endParaRPr>
          </a:p>
        </p:txBody>
      </p:sp>
      <p:sp>
        <p:nvSpPr>
          <p:cNvPr id="46083" name="Dia számának helye 3"/>
          <p:cNvSpPr>
            <a:spLocks noGrp="1"/>
          </p:cNvSpPr>
          <p:nvPr>
            <p:ph type="sldNum" sz="quarter" idx="5"/>
          </p:nvPr>
        </p:nvSpPr>
        <p:spPr>
          <a:noFill/>
        </p:spPr>
        <p:txBody>
          <a:bodyPr/>
          <a:lstStyle/>
          <a:p>
            <a:fld id="{8310746F-E8A6-4B20-B98A-C69796D080A4}" type="slidenum">
              <a:rPr lang="hu-HU" smtClean="0"/>
              <a:pPr/>
              <a:t>18</a:t>
            </a:fld>
            <a:endParaRPr lang="hu-H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1F97DD90-AB37-44CE-8B94-83C3BD35913B}" type="slidenum">
              <a:rPr lang="hu-HU" smtClean="0"/>
              <a:pPr/>
              <a:t>19</a:t>
            </a:fld>
            <a:endParaRPr lang="hu-HU" smtClean="0"/>
          </a:p>
        </p:txBody>
      </p:sp>
      <p:sp>
        <p:nvSpPr>
          <p:cNvPr id="48130" name="Rectangle 2"/>
          <p:cNvSpPr>
            <a:spLocks noGrp="1" noRot="1" noChangeAspect="1" noChangeArrowheads="1" noTextEdit="1"/>
          </p:cNvSpPr>
          <p:nvPr>
            <p:ph type="sldImg"/>
          </p:nvPr>
        </p:nvSpPr>
        <p:spPr>
          <a:xfrm>
            <a:off x="933450" y="749300"/>
            <a:ext cx="4997450" cy="3748088"/>
          </a:xfrm>
          <a:ln/>
        </p:spPr>
      </p:sp>
      <p:sp>
        <p:nvSpPr>
          <p:cNvPr id="48131" name="Rectangle 3"/>
          <p:cNvSpPr>
            <a:spLocks noGrp="1" noChangeArrowheads="1"/>
          </p:cNvSpPr>
          <p:nvPr>
            <p:ph type="body" idx="1"/>
          </p:nvPr>
        </p:nvSpPr>
        <p:spPr>
          <a:xfrm>
            <a:off x="686435" y="4746774"/>
            <a:ext cx="5491480" cy="4497706"/>
          </a:xfrm>
          <a:noFill/>
          <a:ln/>
        </p:spPr>
        <p:txBody>
          <a:bodyPr/>
          <a:lstStyle/>
          <a:p>
            <a:pPr eaLnBrk="1" hangingPunct="1"/>
            <a:r>
              <a:rPr lang="en-US" smtClean="0">
                <a:cs typeface="Arial" charset="0"/>
              </a:rPr>
              <a:t>Furthermore, the safe third country notion is far less relevant following the accession of ten new Member States, as the Dublin II regulation should supersede the ‘safe third country’ concept within the EU.22 Other States outside the EU have been (Norway, Iceland) or will be (Switzerland, Liechtenstein) included in the Dublin II regime, so that the ‘safe third country’ concept will no longer be relevant for these countries. </a:t>
            </a:r>
            <a:r>
              <a:rPr lang="en-US" sz="1800" b="1" smtClean="0">
                <a:cs typeface="Arial" charset="0"/>
              </a:rPr>
              <a:t>Beyond these borders, none of the remaining countries now at the periphery of the Union could legitimately be considered safe.</a:t>
            </a:r>
          </a:p>
          <a:p>
            <a:pPr eaLnBrk="1" hangingPunct="1"/>
            <a:endParaRPr lang="en-US" sz="1800" b="1"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Diakép helye 1"/>
          <p:cNvSpPr>
            <a:spLocks noGrp="1" noRot="1" noChangeAspect="1" noTextEdit="1"/>
          </p:cNvSpPr>
          <p:nvPr>
            <p:ph type="sldImg"/>
          </p:nvPr>
        </p:nvSpPr>
        <p:spPr>
          <a:ln/>
        </p:spPr>
      </p:sp>
      <p:sp>
        <p:nvSpPr>
          <p:cNvPr id="11266" name="Jegyzetek helye 2"/>
          <p:cNvSpPr>
            <a:spLocks noGrp="1"/>
          </p:cNvSpPr>
          <p:nvPr>
            <p:ph type="body" idx="1"/>
          </p:nvPr>
        </p:nvSpPr>
        <p:spPr>
          <a:noFill/>
          <a:ln/>
        </p:spPr>
        <p:txBody>
          <a:bodyPr/>
          <a:lstStyle/>
          <a:p>
            <a:endParaRPr lang="en-GB" smtClean="0">
              <a:cs typeface="Arial" charset="0"/>
            </a:endParaRPr>
          </a:p>
        </p:txBody>
      </p:sp>
      <p:sp>
        <p:nvSpPr>
          <p:cNvPr id="11267" name="Dia számának helye 3"/>
          <p:cNvSpPr>
            <a:spLocks noGrp="1"/>
          </p:cNvSpPr>
          <p:nvPr>
            <p:ph type="sldNum" sz="quarter" idx="5"/>
          </p:nvPr>
        </p:nvSpPr>
        <p:spPr>
          <a:noFill/>
        </p:spPr>
        <p:txBody>
          <a:bodyPr/>
          <a:lstStyle/>
          <a:p>
            <a:fld id="{AB4E208F-F389-4F8A-BED2-7C24CE045BEB}" type="slidenum">
              <a:rPr lang="hu-HU" smtClean="0"/>
              <a:pPr/>
              <a:t>2</a:t>
            </a:fld>
            <a:endParaRPr lang="hu-H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BF69AB28-5432-4E75-919D-7E993C408368}" type="slidenum">
              <a:rPr lang="hu-HU" smtClean="0"/>
              <a:pPr/>
              <a:t>20</a:t>
            </a:fld>
            <a:endParaRPr lang="hu-HU" smtClean="0"/>
          </a:p>
        </p:txBody>
      </p:sp>
      <p:sp>
        <p:nvSpPr>
          <p:cNvPr id="50178" name="Rectangle 2"/>
          <p:cNvSpPr>
            <a:spLocks noGrp="1" noRot="1" noChangeAspect="1" noChangeArrowheads="1" noTextEdit="1"/>
          </p:cNvSpPr>
          <p:nvPr>
            <p:ph type="sldImg"/>
          </p:nvPr>
        </p:nvSpPr>
        <p:spPr>
          <a:xfrm>
            <a:off x="933450" y="749300"/>
            <a:ext cx="4997450" cy="3748088"/>
          </a:xfrm>
          <a:ln/>
        </p:spPr>
      </p:sp>
      <p:sp>
        <p:nvSpPr>
          <p:cNvPr id="50179" name="Rectangle 3"/>
          <p:cNvSpPr>
            <a:spLocks noGrp="1" noChangeArrowheads="1"/>
          </p:cNvSpPr>
          <p:nvPr>
            <p:ph type="body" idx="1"/>
          </p:nvPr>
        </p:nvSpPr>
        <p:spPr>
          <a:xfrm>
            <a:off x="686435" y="4746774"/>
            <a:ext cx="5491480" cy="4497706"/>
          </a:xfrm>
          <a:noFill/>
          <a:ln/>
        </p:spPr>
        <p:txBody>
          <a:bodyPr/>
          <a:lstStyle/>
          <a:p>
            <a:pPr eaLnBrk="1" hangingPunct="1"/>
            <a:r>
              <a:rPr lang="en-US" smtClean="0">
                <a:cs typeface="Arial" charset="0"/>
              </a:rPr>
              <a:t>In UNHCR’s view, mere transit alone is not a meaningful link, unless there is a formal agreement for the allocation of responsibility for determining refugee status between countries with comparable asylum systems and standards.</a:t>
            </a:r>
          </a:p>
          <a:p>
            <a:pPr eaLnBrk="1" hangingPunct="1"/>
            <a:endParaRPr lang="en-US"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89D204B1-93A6-4D95-B895-1C6A591685A4}" type="slidenum">
              <a:rPr lang="hu-HU" smtClean="0"/>
              <a:pPr/>
              <a:t>21</a:t>
            </a:fld>
            <a:endParaRPr lang="hu-HU" smtClean="0"/>
          </a:p>
        </p:txBody>
      </p:sp>
      <p:sp>
        <p:nvSpPr>
          <p:cNvPr id="52226" name="Rectangle 2"/>
          <p:cNvSpPr>
            <a:spLocks noGrp="1" noRot="1" noChangeAspect="1" noChangeArrowheads="1" noTextEdit="1"/>
          </p:cNvSpPr>
          <p:nvPr>
            <p:ph type="sldImg"/>
          </p:nvPr>
        </p:nvSpPr>
        <p:spPr>
          <a:xfrm>
            <a:off x="933450" y="749300"/>
            <a:ext cx="4997450" cy="3748088"/>
          </a:xfrm>
          <a:ln/>
        </p:spPr>
      </p:sp>
      <p:sp>
        <p:nvSpPr>
          <p:cNvPr id="52227" name="Rectangle 3"/>
          <p:cNvSpPr>
            <a:spLocks noGrp="1" noChangeArrowheads="1"/>
          </p:cNvSpPr>
          <p:nvPr>
            <p:ph type="body" idx="1"/>
          </p:nvPr>
        </p:nvSpPr>
        <p:spPr>
          <a:xfrm>
            <a:off x="686435" y="4746774"/>
            <a:ext cx="5491480" cy="4497706"/>
          </a:xfrm>
          <a:noFill/>
          <a:ln/>
        </p:spPr>
        <p:txBody>
          <a:bodyPr/>
          <a:lstStyle/>
          <a:p>
            <a:pPr eaLnBrk="1" hangingPunct="1"/>
            <a:r>
              <a:rPr lang="hu-HU" smtClean="0">
                <a:cs typeface="Arial" charset="0"/>
              </a:rPr>
              <a:t>Validity nem csak érvényesség, hanem meglét indokoltsága is</a:t>
            </a:r>
            <a:endParaRPr lang="en-US"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iakép helye 1"/>
          <p:cNvSpPr>
            <a:spLocks noGrp="1" noRot="1" noChangeAspect="1" noTextEdit="1"/>
          </p:cNvSpPr>
          <p:nvPr>
            <p:ph type="sldImg"/>
          </p:nvPr>
        </p:nvSpPr>
        <p:spPr>
          <a:ln/>
        </p:spPr>
      </p:sp>
      <p:sp>
        <p:nvSpPr>
          <p:cNvPr id="54274" name="Jegyzetek helye 2"/>
          <p:cNvSpPr>
            <a:spLocks noGrp="1"/>
          </p:cNvSpPr>
          <p:nvPr>
            <p:ph type="body" idx="1"/>
          </p:nvPr>
        </p:nvSpPr>
        <p:spPr>
          <a:noFill/>
          <a:ln/>
        </p:spPr>
        <p:txBody>
          <a:bodyPr/>
          <a:lstStyle/>
          <a:p>
            <a:endParaRPr lang="en-GB" smtClean="0">
              <a:cs typeface="Arial" charset="0"/>
            </a:endParaRPr>
          </a:p>
        </p:txBody>
      </p:sp>
      <p:sp>
        <p:nvSpPr>
          <p:cNvPr id="54275" name="Dia számának helye 3"/>
          <p:cNvSpPr>
            <a:spLocks noGrp="1"/>
          </p:cNvSpPr>
          <p:nvPr>
            <p:ph type="sldNum" sz="quarter" idx="5"/>
          </p:nvPr>
        </p:nvSpPr>
        <p:spPr>
          <a:noFill/>
        </p:spPr>
        <p:txBody>
          <a:bodyPr/>
          <a:lstStyle/>
          <a:p>
            <a:fld id="{45C17A8E-9DE0-4602-B28E-730740EBE7A3}" type="slidenum">
              <a:rPr lang="hu-HU" smtClean="0"/>
              <a:pPr/>
              <a:t>22</a:t>
            </a:fld>
            <a:endParaRPr lang="hu-H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iakép helye 1"/>
          <p:cNvSpPr>
            <a:spLocks noGrp="1" noRot="1" noChangeAspect="1" noTextEdit="1"/>
          </p:cNvSpPr>
          <p:nvPr>
            <p:ph type="sldImg"/>
          </p:nvPr>
        </p:nvSpPr>
        <p:spPr>
          <a:ln/>
        </p:spPr>
      </p:sp>
      <p:sp>
        <p:nvSpPr>
          <p:cNvPr id="56322" name="Jegyzetek helye 2"/>
          <p:cNvSpPr>
            <a:spLocks noGrp="1"/>
          </p:cNvSpPr>
          <p:nvPr>
            <p:ph type="body" idx="1"/>
          </p:nvPr>
        </p:nvSpPr>
        <p:spPr>
          <a:noFill/>
          <a:ln/>
        </p:spPr>
        <p:txBody>
          <a:bodyPr/>
          <a:lstStyle/>
          <a:p>
            <a:endParaRPr lang="en-GB" smtClean="0">
              <a:cs typeface="Arial" charset="0"/>
            </a:endParaRPr>
          </a:p>
        </p:txBody>
      </p:sp>
      <p:sp>
        <p:nvSpPr>
          <p:cNvPr id="56323" name="Dia számának helye 3"/>
          <p:cNvSpPr>
            <a:spLocks noGrp="1"/>
          </p:cNvSpPr>
          <p:nvPr>
            <p:ph type="sldNum" sz="quarter" idx="5"/>
          </p:nvPr>
        </p:nvSpPr>
        <p:spPr>
          <a:noFill/>
        </p:spPr>
        <p:txBody>
          <a:bodyPr/>
          <a:lstStyle/>
          <a:p>
            <a:fld id="{FA1F9B90-F323-45D8-A6DD-53F6A438F860}" type="slidenum">
              <a:rPr lang="hu-HU" smtClean="0"/>
              <a:pPr/>
              <a:t>23</a:t>
            </a:fld>
            <a:endParaRPr lang="hu-H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iakép helye 1"/>
          <p:cNvSpPr>
            <a:spLocks noGrp="1" noRot="1" noChangeAspect="1" noTextEdit="1"/>
          </p:cNvSpPr>
          <p:nvPr>
            <p:ph type="sldImg"/>
          </p:nvPr>
        </p:nvSpPr>
        <p:spPr>
          <a:ln/>
        </p:spPr>
      </p:sp>
      <p:sp>
        <p:nvSpPr>
          <p:cNvPr id="58370" name="Jegyzetek helye 2"/>
          <p:cNvSpPr>
            <a:spLocks noGrp="1"/>
          </p:cNvSpPr>
          <p:nvPr>
            <p:ph type="body" idx="1"/>
          </p:nvPr>
        </p:nvSpPr>
        <p:spPr>
          <a:noFill/>
          <a:ln/>
        </p:spPr>
        <p:txBody>
          <a:bodyPr/>
          <a:lstStyle/>
          <a:p>
            <a:endParaRPr lang="en-GB" smtClean="0">
              <a:cs typeface="Arial" charset="0"/>
            </a:endParaRPr>
          </a:p>
        </p:txBody>
      </p:sp>
      <p:sp>
        <p:nvSpPr>
          <p:cNvPr id="58371" name="Dia számának helye 3"/>
          <p:cNvSpPr>
            <a:spLocks noGrp="1"/>
          </p:cNvSpPr>
          <p:nvPr>
            <p:ph type="sldNum" sz="quarter" idx="5"/>
          </p:nvPr>
        </p:nvSpPr>
        <p:spPr>
          <a:noFill/>
        </p:spPr>
        <p:txBody>
          <a:bodyPr/>
          <a:lstStyle/>
          <a:p>
            <a:fld id="{4A8E9395-66B0-4DD1-A916-AD1DA1B05D2D}" type="slidenum">
              <a:rPr lang="hu-HU" smtClean="0"/>
              <a:pPr/>
              <a:t>24</a:t>
            </a:fld>
            <a:endParaRPr lang="hu-H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iakép helye 1"/>
          <p:cNvSpPr>
            <a:spLocks noGrp="1" noRot="1" noChangeAspect="1" noTextEdit="1"/>
          </p:cNvSpPr>
          <p:nvPr>
            <p:ph type="sldImg"/>
          </p:nvPr>
        </p:nvSpPr>
        <p:spPr>
          <a:ln/>
        </p:spPr>
      </p:sp>
      <p:sp>
        <p:nvSpPr>
          <p:cNvPr id="3" name="Jegyzetek helye 2"/>
          <p:cNvSpPr>
            <a:spLocks noGrp="1"/>
          </p:cNvSpPr>
          <p:nvPr>
            <p:ph type="body" idx="1"/>
          </p:nvPr>
        </p:nvSpPr>
        <p:spPr>
          <a:xfrm>
            <a:off x="568852" y="4748382"/>
            <a:ext cx="5869655" cy="4497704"/>
          </a:xfrm>
        </p:spPr>
        <p:txBody>
          <a:bodyPr>
            <a:normAutofit fontScale="92500"/>
          </a:bodyPr>
          <a:lstStyle/>
          <a:p>
            <a:pPr>
              <a:defRPr/>
            </a:pPr>
            <a:r>
              <a:rPr lang="hu-HU" smtClean="0"/>
              <a:t>Art 29. </a:t>
            </a:r>
            <a:r>
              <a:rPr lang="en-US" smtClean="0"/>
              <a:t>1. The Council shall, acting by a qualified majority on a</a:t>
            </a:r>
            <a:r>
              <a:rPr lang="hu-HU" smtClean="0"/>
              <a:t> </a:t>
            </a:r>
            <a:r>
              <a:rPr lang="en-US" smtClean="0"/>
              <a:t>proposal from the Commission and after consultation of the</a:t>
            </a:r>
            <a:r>
              <a:rPr lang="hu-HU" smtClean="0"/>
              <a:t> </a:t>
            </a:r>
            <a:r>
              <a:rPr lang="en-US" smtClean="0"/>
              <a:t>European Parliament, adopt a minimum common list of third</a:t>
            </a:r>
            <a:r>
              <a:rPr lang="hu-HU" smtClean="0"/>
              <a:t> </a:t>
            </a:r>
            <a:r>
              <a:rPr lang="en-US" smtClean="0"/>
              <a:t>countries which shall be regarded by Member States as safe</a:t>
            </a:r>
            <a:r>
              <a:rPr lang="hu-HU" smtClean="0"/>
              <a:t> </a:t>
            </a:r>
            <a:r>
              <a:rPr lang="en-US" smtClean="0"/>
              <a:t>countries of origin in accordance with Annex II.</a:t>
            </a:r>
            <a:endParaRPr lang="hu-HU" smtClean="0"/>
          </a:p>
          <a:p>
            <a:pPr>
              <a:defRPr/>
            </a:pPr>
            <a:r>
              <a:rPr lang="en-US" smtClean="0"/>
              <a:t>2. The Council may, acting by a qualified majority on a</a:t>
            </a:r>
            <a:r>
              <a:rPr lang="hu-HU" smtClean="0"/>
              <a:t> </a:t>
            </a:r>
            <a:r>
              <a:rPr lang="en-US" smtClean="0"/>
              <a:t>proposal from the Commission and after consultation of the</a:t>
            </a:r>
            <a:r>
              <a:rPr lang="hu-HU" smtClean="0"/>
              <a:t> </a:t>
            </a:r>
            <a:r>
              <a:rPr lang="en-US" smtClean="0"/>
              <a:t>European Parliament, amend the minimum common list by</a:t>
            </a:r>
            <a:r>
              <a:rPr lang="hu-HU" smtClean="0"/>
              <a:t> </a:t>
            </a:r>
            <a:r>
              <a:rPr lang="en-US" smtClean="0"/>
              <a:t>adding or removing third countries, in accordance with</a:t>
            </a:r>
            <a:r>
              <a:rPr lang="hu-HU" smtClean="0"/>
              <a:t> </a:t>
            </a:r>
            <a:r>
              <a:rPr lang="en-US" smtClean="0"/>
              <a:t>Annex II. The Commission shall examine any request made</a:t>
            </a:r>
            <a:r>
              <a:rPr lang="hu-HU" smtClean="0"/>
              <a:t> </a:t>
            </a:r>
            <a:r>
              <a:rPr lang="en-US" smtClean="0"/>
              <a:t>by the Council or by a Member State to submit a proposal</a:t>
            </a:r>
            <a:r>
              <a:rPr lang="hu-HU" smtClean="0"/>
              <a:t> </a:t>
            </a:r>
            <a:r>
              <a:rPr lang="en-US" smtClean="0"/>
              <a:t>to amend the minimum common list.</a:t>
            </a:r>
            <a:endParaRPr lang="hu-HU" smtClean="0"/>
          </a:p>
          <a:p>
            <a:pPr>
              <a:defRPr/>
            </a:pPr>
            <a:endParaRPr lang="hu-HU" smtClean="0"/>
          </a:p>
          <a:p>
            <a:pPr>
              <a:defRPr/>
            </a:pPr>
            <a:r>
              <a:rPr lang="hu-HU" smtClean="0"/>
              <a:t>Art 36</a:t>
            </a:r>
          </a:p>
          <a:p>
            <a:pPr>
              <a:defRPr/>
            </a:pPr>
            <a:r>
              <a:rPr lang="en-US" smtClean="0"/>
              <a:t>3. The Council shall, acting by qualified majority on a</a:t>
            </a:r>
            <a:r>
              <a:rPr lang="hu-HU" smtClean="0"/>
              <a:t> </a:t>
            </a:r>
            <a:r>
              <a:rPr lang="en-US" smtClean="0"/>
              <a:t>proposal from the Commission and after consultation of the</a:t>
            </a:r>
            <a:r>
              <a:rPr lang="hu-HU" smtClean="0"/>
              <a:t> </a:t>
            </a:r>
            <a:r>
              <a:rPr lang="en-US" smtClean="0"/>
              <a:t>European Parliament, adopt or amend a common list of third</a:t>
            </a:r>
            <a:r>
              <a:rPr lang="hu-HU" smtClean="0"/>
              <a:t> </a:t>
            </a:r>
            <a:r>
              <a:rPr lang="en-US" smtClean="0"/>
              <a:t>countries that shall be regarded as safe third countries for the</a:t>
            </a:r>
            <a:r>
              <a:rPr lang="hu-HU" smtClean="0"/>
              <a:t> </a:t>
            </a:r>
            <a:r>
              <a:rPr lang="en-GB" smtClean="0"/>
              <a:t>purposes of paragraph 1.</a:t>
            </a:r>
            <a:endParaRPr lang="hu-HU" smtClean="0"/>
          </a:p>
          <a:p>
            <a:pPr>
              <a:defRPr/>
            </a:pPr>
            <a:endParaRPr lang="hu-HU" smtClean="0"/>
          </a:p>
          <a:p>
            <a:pPr>
              <a:defRPr/>
            </a:pPr>
            <a:r>
              <a:rPr lang="hu-HU" smtClean="0"/>
              <a:t>Judgment, para 56</a:t>
            </a:r>
          </a:p>
          <a:p>
            <a:pPr>
              <a:defRPr/>
            </a:pPr>
            <a:r>
              <a:rPr lang="hu-HU" smtClean="0"/>
              <a:t>To acknowledge that an institution can establish secondary legal bases, whether for the purpose of strengthening or easing the detailed rules for the adoption of an act, is tantamount to according that institution a legislative power which exceeds that provided for by the Treaty.</a:t>
            </a:r>
          </a:p>
          <a:p>
            <a:pPr>
              <a:defRPr/>
            </a:pPr>
            <a:r>
              <a:rPr lang="hu-HU" smtClean="0"/>
              <a:t>On those grounds, the Court (Grand Chamber) hereby:</a:t>
            </a:r>
          </a:p>
          <a:p>
            <a:pPr>
              <a:defRPr/>
            </a:pPr>
            <a:r>
              <a:rPr lang="hu-HU" smtClean="0"/>
              <a:t>1.      </a:t>
            </a:r>
            <a:r>
              <a:rPr lang="hu-HU" b="1" smtClean="0"/>
              <a:t>Annuls Articles 29(1) and (2) and 36(3) of Council Directive 2005/85/EC of 1 December 2005 on minimum standards on procedures in Member States for granting and withdrawing refugee status;</a:t>
            </a:r>
            <a:endParaRPr lang="en-GB"/>
          </a:p>
        </p:txBody>
      </p:sp>
      <p:sp>
        <p:nvSpPr>
          <p:cNvPr id="60419" name="Dia számának helye 3"/>
          <p:cNvSpPr>
            <a:spLocks noGrp="1"/>
          </p:cNvSpPr>
          <p:nvPr>
            <p:ph type="sldNum" sz="quarter" idx="5"/>
          </p:nvPr>
        </p:nvSpPr>
        <p:spPr>
          <a:noFill/>
        </p:spPr>
        <p:txBody>
          <a:bodyPr/>
          <a:lstStyle/>
          <a:p>
            <a:fld id="{FA9BD145-FCBC-4C17-A27A-3B2A0E173453}" type="slidenum">
              <a:rPr lang="hu-HU" smtClean="0"/>
              <a:pPr/>
              <a:t>25</a:t>
            </a:fld>
            <a:endParaRPr lang="hu-H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iakép helye 1"/>
          <p:cNvSpPr>
            <a:spLocks noGrp="1" noRot="1" noChangeAspect="1" noTextEdit="1"/>
          </p:cNvSpPr>
          <p:nvPr>
            <p:ph type="sldImg"/>
          </p:nvPr>
        </p:nvSpPr>
        <p:spPr>
          <a:xfrm>
            <a:off x="936625" y="752475"/>
            <a:ext cx="4991100" cy="3744913"/>
          </a:xfrm>
          <a:ln/>
        </p:spPr>
      </p:sp>
      <p:sp>
        <p:nvSpPr>
          <p:cNvPr id="62466" name="Jegyzetek helye 2"/>
          <p:cNvSpPr>
            <a:spLocks noGrp="1"/>
          </p:cNvSpPr>
          <p:nvPr>
            <p:ph type="body" idx="1"/>
          </p:nvPr>
        </p:nvSpPr>
        <p:spPr>
          <a:xfrm>
            <a:off x="686435" y="4748382"/>
            <a:ext cx="5491480" cy="4496098"/>
          </a:xfrm>
          <a:noFill/>
          <a:ln/>
        </p:spPr>
        <p:txBody>
          <a:bodyPr lIns="92126" tIns="46063" rIns="92126" bIns="46063"/>
          <a:lstStyle/>
          <a:p>
            <a:r>
              <a:rPr lang="en-ZW" smtClean="0"/>
              <a:t>The main objective of this Directive is to ð further develop the standards for procedures in Member States for granting and withdrawing international protection </a:t>
            </a:r>
            <a:r>
              <a:rPr lang="en-ZW" b="1" smtClean="0"/>
              <a:t>with a view to establishing </a:t>
            </a:r>
            <a:r>
              <a:rPr lang="en-ZW" smtClean="0"/>
              <a:t>a common asylum procedure in the Union </a:t>
            </a:r>
            <a:r>
              <a:rPr lang="hu-HU" smtClean="0"/>
              <a:t> preamb. (11)</a:t>
            </a:r>
          </a:p>
          <a:p>
            <a:r>
              <a:rPr lang="hu-HU" smtClean="0">
                <a:cs typeface="Arial" charset="0"/>
              </a:rPr>
              <a:t>(13) MS may retain or introduce more favourable standards, still.</a:t>
            </a:r>
            <a:endParaRPr lang="en-US" smtClean="0">
              <a:cs typeface="Arial" charset="0"/>
            </a:endParaRPr>
          </a:p>
        </p:txBody>
      </p:sp>
      <p:sp>
        <p:nvSpPr>
          <p:cNvPr id="4" name="Dia számának helye 3"/>
          <p:cNvSpPr txBox="1">
            <a:spLocks noGrp="1"/>
          </p:cNvSpPr>
          <p:nvPr/>
        </p:nvSpPr>
        <p:spPr>
          <a:xfrm>
            <a:off x="3888210" y="9493548"/>
            <a:ext cx="2974552" cy="499746"/>
          </a:xfrm>
          <a:prstGeom prst="rect">
            <a:avLst/>
          </a:prstGeom>
          <a:noFill/>
        </p:spPr>
        <p:txBody>
          <a:bodyPr lIns="92126" tIns="46063" rIns="92126" bIns="46063" anchor="b"/>
          <a:lstStyle/>
          <a:p>
            <a:pPr algn="r" fontAlgn="auto">
              <a:spcBef>
                <a:spcPts val="0"/>
              </a:spcBef>
              <a:spcAft>
                <a:spcPts val="0"/>
              </a:spcAft>
              <a:defRPr/>
            </a:pPr>
            <a:fld id="{EA16019F-3E69-4E72-86FF-C7A0ED371DCC}" type="slidenum">
              <a:rPr lang="en-GB" sz="1200">
                <a:latin typeface="+mn-lt"/>
              </a:rPr>
              <a:pPr algn="r" fontAlgn="auto">
                <a:spcBef>
                  <a:spcPts val="0"/>
                </a:spcBef>
                <a:spcAft>
                  <a:spcPts val="0"/>
                </a:spcAft>
                <a:defRPr/>
              </a:pPr>
              <a:t>26</a:t>
            </a:fld>
            <a:endParaRPr lang="en-GB" sz="1200">
              <a:latin typeface="+mn-l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eaLnBrk="1" hangingPunct="1">
              <a:spcBef>
                <a:spcPct val="0"/>
              </a:spcBef>
              <a:buFontTx/>
              <a:buNone/>
            </a:pPr>
            <a:r>
              <a:rPr lang="en-US" smtClean="0">
                <a:solidFill>
                  <a:srgbClr val="060036"/>
                </a:solidFill>
              </a:rPr>
              <a:t>1. </a:t>
            </a:r>
            <a:r>
              <a:rPr lang="en-US" smtClean="0">
                <a:solidFill>
                  <a:srgbClr val="C00000"/>
                </a:solidFill>
              </a:rPr>
              <a:t>No relevant issue </a:t>
            </a:r>
            <a:r>
              <a:rPr lang="en-US" smtClean="0">
                <a:solidFill>
                  <a:srgbClr val="060036"/>
                </a:solidFill>
              </a:rPr>
              <a:t>raised</a:t>
            </a:r>
          </a:p>
          <a:p>
            <a:pPr eaLnBrk="1" hangingPunct="1">
              <a:spcBef>
                <a:spcPct val="0"/>
              </a:spcBef>
              <a:buFontTx/>
              <a:buNone/>
            </a:pPr>
            <a:r>
              <a:rPr lang="en-US" smtClean="0">
                <a:solidFill>
                  <a:srgbClr val="060036"/>
                </a:solidFill>
              </a:rPr>
              <a:t>2</a:t>
            </a:r>
            <a:r>
              <a:rPr lang="en-US" strike="sngStrike" smtClean="0">
                <a:solidFill>
                  <a:srgbClr val="060036"/>
                </a:solidFill>
              </a:rPr>
              <a:t>.  the applicant </a:t>
            </a:r>
            <a:r>
              <a:rPr lang="en-US" strike="sngStrike" smtClean="0">
                <a:solidFill>
                  <a:srgbClr val="C00000"/>
                </a:solidFill>
              </a:rPr>
              <a:t>clearly does not qualify </a:t>
            </a:r>
            <a:r>
              <a:rPr lang="en-US" strike="sngStrike" smtClean="0">
                <a:solidFill>
                  <a:srgbClr val="060036"/>
                </a:solidFill>
              </a:rPr>
              <a:t>as a refugee </a:t>
            </a:r>
          </a:p>
          <a:p>
            <a:pPr eaLnBrk="1" hangingPunct="1">
              <a:spcBef>
                <a:spcPct val="0"/>
              </a:spcBef>
              <a:buFontTx/>
              <a:buNone/>
            </a:pPr>
            <a:r>
              <a:rPr lang="en-US" smtClean="0">
                <a:solidFill>
                  <a:srgbClr val="060036"/>
                </a:solidFill>
              </a:rPr>
              <a:t>3  </a:t>
            </a:r>
            <a:r>
              <a:rPr lang="en-US" smtClean="0">
                <a:solidFill>
                  <a:srgbClr val="C00000"/>
                </a:solidFill>
              </a:rPr>
              <a:t>safe</a:t>
            </a:r>
            <a:r>
              <a:rPr lang="en-US" smtClean="0">
                <a:solidFill>
                  <a:srgbClr val="060036"/>
                </a:solidFill>
              </a:rPr>
              <a:t> country </a:t>
            </a:r>
            <a:r>
              <a:rPr lang="en-US" smtClean="0">
                <a:solidFill>
                  <a:srgbClr val="C00000"/>
                </a:solidFill>
              </a:rPr>
              <a:t>of origin </a:t>
            </a:r>
          </a:p>
          <a:p>
            <a:pPr eaLnBrk="1" hangingPunct="1">
              <a:spcBef>
                <a:spcPct val="0"/>
              </a:spcBef>
              <a:buFontTx/>
              <a:buNone/>
            </a:pPr>
            <a:r>
              <a:rPr lang="en-US" strike="sngStrike" smtClean="0">
                <a:solidFill>
                  <a:srgbClr val="060036"/>
                </a:solidFill>
              </a:rPr>
              <a:t>4</a:t>
            </a:r>
            <a:r>
              <a:rPr lang="en-US" strike="sngStrike" smtClean="0">
                <a:solidFill>
                  <a:srgbClr val="C00000"/>
                </a:solidFill>
              </a:rPr>
              <a:t>.  safe third </a:t>
            </a:r>
            <a:r>
              <a:rPr lang="en-US" strike="sngStrike" smtClean="0">
                <a:solidFill>
                  <a:srgbClr val="060036"/>
                </a:solidFill>
              </a:rPr>
              <a:t>country  (non MS)</a:t>
            </a:r>
          </a:p>
          <a:p>
            <a:pPr eaLnBrk="1" hangingPunct="1">
              <a:spcBef>
                <a:spcPct val="0"/>
              </a:spcBef>
              <a:buFontTx/>
              <a:buNone/>
            </a:pPr>
            <a:r>
              <a:rPr lang="en-US" smtClean="0">
                <a:solidFill>
                  <a:srgbClr val="060036"/>
                </a:solidFill>
              </a:rPr>
              <a:t>5. </a:t>
            </a:r>
            <a:r>
              <a:rPr lang="en-US" smtClean="0">
                <a:solidFill>
                  <a:srgbClr val="C00000"/>
                </a:solidFill>
              </a:rPr>
              <a:t>misled the authorities </a:t>
            </a:r>
            <a:r>
              <a:rPr lang="en-US" smtClean="0">
                <a:solidFill>
                  <a:srgbClr val="060036"/>
                </a:solidFill>
              </a:rPr>
              <a:t>by presenting false information or documents with respect to his/her </a:t>
            </a:r>
            <a:r>
              <a:rPr lang="en-US" smtClean="0">
                <a:solidFill>
                  <a:srgbClr val="C00000"/>
                </a:solidFill>
              </a:rPr>
              <a:t>identity </a:t>
            </a:r>
          </a:p>
          <a:p>
            <a:pPr eaLnBrk="1" hangingPunct="1">
              <a:spcBef>
                <a:spcPct val="0"/>
              </a:spcBef>
              <a:buFontTx/>
              <a:buNone/>
            </a:pPr>
            <a:r>
              <a:rPr lang="en-US" strike="sngStrike" smtClean="0">
                <a:solidFill>
                  <a:srgbClr val="060036"/>
                </a:solidFill>
              </a:rPr>
              <a:t>6. </a:t>
            </a:r>
            <a:r>
              <a:rPr lang="en-US" strike="sngStrike" smtClean="0">
                <a:solidFill>
                  <a:srgbClr val="C00000"/>
                </a:solidFill>
              </a:rPr>
              <a:t>filed another </a:t>
            </a:r>
            <a:r>
              <a:rPr lang="en-US" strike="sngStrike" smtClean="0">
                <a:solidFill>
                  <a:srgbClr val="060036"/>
                </a:solidFill>
              </a:rPr>
              <a:t>application for asylum </a:t>
            </a:r>
            <a:r>
              <a:rPr lang="en-US" strike="sngStrike" smtClean="0">
                <a:solidFill>
                  <a:srgbClr val="C00000"/>
                </a:solidFill>
              </a:rPr>
              <a:t>stating other personal data</a:t>
            </a:r>
            <a:r>
              <a:rPr lang="en-US" smtClean="0">
                <a:solidFill>
                  <a:srgbClr val="060036"/>
                </a:solidFill>
              </a:rPr>
              <a:t>; or</a:t>
            </a:r>
          </a:p>
          <a:p>
            <a:pPr eaLnBrk="1" hangingPunct="1">
              <a:spcBef>
                <a:spcPct val="0"/>
              </a:spcBef>
              <a:buFontTx/>
              <a:buNone/>
            </a:pPr>
            <a:r>
              <a:rPr lang="en-US" smtClean="0">
                <a:solidFill>
                  <a:srgbClr val="060036"/>
                </a:solidFill>
              </a:rPr>
              <a:t>7 </a:t>
            </a:r>
            <a:r>
              <a:rPr lang="en-US" smtClean="0">
                <a:solidFill>
                  <a:srgbClr val="C00000"/>
                </a:solidFill>
              </a:rPr>
              <a:t>destroyed or disposed of an identity or travel document </a:t>
            </a:r>
            <a:r>
              <a:rPr lang="en-US" smtClean="0">
                <a:solidFill>
                  <a:srgbClr val="060036"/>
                </a:solidFill>
              </a:rPr>
              <a:t>that would have helped establish his/her identity or nationality; or</a:t>
            </a:r>
          </a:p>
          <a:p>
            <a:pPr eaLnBrk="1" hangingPunct="1">
              <a:spcBef>
                <a:spcPct val="0"/>
              </a:spcBef>
              <a:buFontTx/>
              <a:buNone/>
            </a:pPr>
            <a:r>
              <a:rPr lang="en-US" smtClean="0">
                <a:solidFill>
                  <a:srgbClr val="060036"/>
                </a:solidFill>
              </a:rPr>
              <a:t>8 the applicant has made </a:t>
            </a:r>
            <a:r>
              <a:rPr lang="en-US" smtClean="0">
                <a:solidFill>
                  <a:srgbClr val="C00000"/>
                </a:solidFill>
              </a:rPr>
              <a:t>inconsistent, contradictory, unlikely or insufficient representations</a:t>
            </a:r>
          </a:p>
          <a:p>
            <a:pPr eaLnBrk="1" hangingPunct="1">
              <a:spcBef>
                <a:spcPct val="0"/>
              </a:spcBef>
              <a:buFontTx/>
              <a:buNone/>
            </a:pPr>
            <a:r>
              <a:rPr lang="en-US" smtClean="0">
                <a:solidFill>
                  <a:srgbClr val="060036"/>
                </a:solidFill>
              </a:rPr>
              <a:t>9 </a:t>
            </a:r>
            <a:r>
              <a:rPr lang="en-US" strike="sngStrike" smtClean="0">
                <a:solidFill>
                  <a:srgbClr val="C00000"/>
                </a:solidFill>
              </a:rPr>
              <a:t>subsequent application </a:t>
            </a:r>
            <a:r>
              <a:rPr lang="en-US" strike="sngStrike" smtClean="0">
                <a:solidFill>
                  <a:srgbClr val="060036"/>
                </a:solidFill>
              </a:rPr>
              <a:t>raising no relevant new elements </a:t>
            </a:r>
          </a:p>
          <a:p>
            <a:pPr eaLnBrk="1" hangingPunct="1">
              <a:spcBef>
                <a:spcPct val="0"/>
              </a:spcBef>
              <a:buFontTx/>
              <a:buNone/>
            </a:pPr>
            <a:r>
              <a:rPr lang="en-US" smtClean="0">
                <a:solidFill>
                  <a:srgbClr val="060036"/>
                </a:solidFill>
              </a:rPr>
              <a:t>1</a:t>
            </a:r>
            <a:r>
              <a:rPr lang="en-US" strike="sngStrike" smtClean="0">
                <a:solidFill>
                  <a:srgbClr val="060036"/>
                </a:solidFill>
              </a:rPr>
              <a:t>0 </a:t>
            </a:r>
            <a:r>
              <a:rPr lang="en-US" strike="sngStrike" smtClean="0">
                <a:solidFill>
                  <a:srgbClr val="C00000"/>
                </a:solidFill>
              </a:rPr>
              <a:t>failed to make </a:t>
            </a:r>
            <a:r>
              <a:rPr lang="en-US" strike="sngStrike" smtClean="0">
                <a:solidFill>
                  <a:srgbClr val="060036"/>
                </a:solidFill>
              </a:rPr>
              <a:t>his/her application </a:t>
            </a:r>
            <a:r>
              <a:rPr lang="en-US" strike="sngStrike" smtClean="0">
                <a:solidFill>
                  <a:srgbClr val="C00000"/>
                </a:solidFill>
              </a:rPr>
              <a:t>earlier</a:t>
            </a:r>
            <a:r>
              <a:rPr lang="en-US" strike="sngStrike" smtClean="0">
                <a:solidFill>
                  <a:srgbClr val="060036"/>
                </a:solidFill>
              </a:rPr>
              <a:t>, </a:t>
            </a:r>
          </a:p>
          <a:p>
            <a:pPr eaLnBrk="1" hangingPunct="1">
              <a:spcBef>
                <a:spcPct val="0"/>
              </a:spcBef>
              <a:buFontTx/>
              <a:buNone/>
            </a:pPr>
            <a:r>
              <a:rPr lang="en-US" smtClean="0">
                <a:solidFill>
                  <a:srgbClr val="060036"/>
                </a:solidFill>
              </a:rPr>
              <a:t>11 merely in order to </a:t>
            </a:r>
            <a:r>
              <a:rPr lang="en-US" smtClean="0">
                <a:solidFill>
                  <a:srgbClr val="C00000"/>
                </a:solidFill>
              </a:rPr>
              <a:t>delay or frustrate removal</a:t>
            </a:r>
          </a:p>
          <a:p>
            <a:pPr eaLnBrk="1" hangingPunct="1">
              <a:spcBef>
                <a:spcPct val="0"/>
              </a:spcBef>
              <a:buFontTx/>
              <a:buNone/>
            </a:pPr>
            <a:r>
              <a:rPr lang="en-US" smtClean="0">
                <a:solidFill>
                  <a:srgbClr val="060036"/>
                </a:solidFill>
              </a:rPr>
              <a:t>12 </a:t>
            </a:r>
            <a:r>
              <a:rPr lang="en-US" strike="sngStrike" smtClean="0">
                <a:solidFill>
                  <a:srgbClr val="060036"/>
                </a:solidFill>
              </a:rPr>
              <a:t>violations of behavioral rules (reporting etc.)</a:t>
            </a:r>
          </a:p>
          <a:p>
            <a:pPr eaLnBrk="1" hangingPunct="1">
              <a:spcBef>
                <a:spcPct val="0"/>
              </a:spcBef>
              <a:buFontTx/>
              <a:buNone/>
            </a:pPr>
            <a:r>
              <a:rPr lang="en-US" smtClean="0">
                <a:solidFill>
                  <a:srgbClr val="060036"/>
                </a:solidFill>
              </a:rPr>
              <a:t>13 </a:t>
            </a:r>
            <a:r>
              <a:rPr lang="en-US" strike="sngStrike" smtClean="0">
                <a:solidFill>
                  <a:srgbClr val="C00000"/>
                </a:solidFill>
              </a:rPr>
              <a:t>entered unlawfully </a:t>
            </a:r>
            <a:r>
              <a:rPr lang="en-US" strike="sngStrike" smtClean="0">
                <a:solidFill>
                  <a:srgbClr val="060036"/>
                </a:solidFill>
              </a:rPr>
              <a:t>or prolonged his/her stay unlawfully and, without good reason, has either </a:t>
            </a:r>
            <a:r>
              <a:rPr lang="en-US" strike="sngStrike" smtClean="0">
                <a:solidFill>
                  <a:srgbClr val="C00000"/>
                </a:solidFill>
              </a:rPr>
              <a:t>not presented himself/herself </a:t>
            </a:r>
            <a:r>
              <a:rPr lang="en-US" strike="sngStrike" smtClean="0">
                <a:solidFill>
                  <a:srgbClr val="060036"/>
                </a:solidFill>
              </a:rPr>
              <a:t>to the authorities and/or filed an application for asylum as soon as possible </a:t>
            </a:r>
          </a:p>
          <a:p>
            <a:pPr eaLnBrk="1" hangingPunct="1">
              <a:spcBef>
                <a:spcPct val="0"/>
              </a:spcBef>
              <a:buFontTx/>
              <a:buNone/>
            </a:pPr>
            <a:r>
              <a:rPr lang="en-US" smtClean="0">
                <a:solidFill>
                  <a:srgbClr val="060036"/>
                </a:solidFill>
              </a:rPr>
              <a:t>14 the applicant is a danger to the </a:t>
            </a:r>
            <a:r>
              <a:rPr lang="en-US" smtClean="0">
                <a:solidFill>
                  <a:srgbClr val="C00000"/>
                </a:solidFill>
              </a:rPr>
              <a:t>national security or the public order </a:t>
            </a:r>
          </a:p>
          <a:p>
            <a:pPr eaLnBrk="1" hangingPunct="1">
              <a:spcBef>
                <a:spcPct val="0"/>
              </a:spcBef>
              <a:buFontTx/>
              <a:buNone/>
            </a:pPr>
            <a:r>
              <a:rPr lang="en-US" smtClean="0">
                <a:solidFill>
                  <a:srgbClr val="060036"/>
                </a:solidFill>
              </a:rPr>
              <a:t>15 </a:t>
            </a:r>
            <a:r>
              <a:rPr lang="en-US" strike="sngStrike" smtClean="0">
                <a:solidFill>
                  <a:srgbClr val="060036"/>
                </a:solidFill>
              </a:rPr>
              <a:t>refuses to have his/her </a:t>
            </a:r>
            <a:r>
              <a:rPr lang="en-US" strike="sngStrike" smtClean="0">
                <a:solidFill>
                  <a:srgbClr val="C00000"/>
                </a:solidFill>
              </a:rPr>
              <a:t>fingerprints</a:t>
            </a:r>
            <a:r>
              <a:rPr lang="en-US" strike="sngStrike" smtClean="0">
                <a:solidFill>
                  <a:srgbClr val="060036"/>
                </a:solidFill>
              </a:rPr>
              <a:t> taken </a:t>
            </a:r>
          </a:p>
          <a:p>
            <a:pPr eaLnBrk="1" hangingPunct="1">
              <a:spcBef>
                <a:spcPct val="0"/>
              </a:spcBef>
              <a:buFontTx/>
              <a:buAutoNum type="arabicPlain" startAt="16"/>
            </a:pPr>
            <a:r>
              <a:rPr lang="en-US" strike="sngStrike" smtClean="0">
                <a:solidFill>
                  <a:srgbClr val="060036"/>
                </a:solidFill>
              </a:rPr>
              <a:t>the application was made by an </a:t>
            </a:r>
            <a:r>
              <a:rPr lang="en-US" strike="sngStrike" smtClean="0">
                <a:solidFill>
                  <a:srgbClr val="C00000"/>
                </a:solidFill>
              </a:rPr>
              <a:t>unmarried minor </a:t>
            </a:r>
            <a:r>
              <a:rPr lang="en-US" strike="sngStrike" smtClean="0">
                <a:solidFill>
                  <a:srgbClr val="060036"/>
                </a:solidFill>
              </a:rPr>
              <a:t>after the application of the parents responsible for the minor has been rejected</a:t>
            </a:r>
            <a:endParaRPr lang="hu-HU" strike="sngStrike"/>
          </a:p>
        </p:txBody>
      </p:sp>
      <p:sp>
        <p:nvSpPr>
          <p:cNvPr id="4" name="Dia számának helye 3"/>
          <p:cNvSpPr>
            <a:spLocks noGrp="1"/>
          </p:cNvSpPr>
          <p:nvPr>
            <p:ph type="sldNum" sz="quarter" idx="10"/>
          </p:nvPr>
        </p:nvSpPr>
        <p:spPr/>
        <p:txBody>
          <a:bodyPr/>
          <a:lstStyle/>
          <a:p>
            <a:pPr>
              <a:defRPr/>
            </a:pPr>
            <a:fld id="{33F89884-D6F4-474E-AB70-EF089B638246}" type="slidenum">
              <a:rPr lang="hu-HU" smtClean="0"/>
              <a:pPr>
                <a:defRPr/>
              </a:pPr>
              <a:t>27</a:t>
            </a:fld>
            <a:endParaRPr lang="hu-H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lvl="1">
              <a:buFont typeface="Arial" pitchFamily="34" charset="0"/>
              <a:buChar char="–"/>
              <a:defRPr/>
            </a:pPr>
            <a:r>
              <a:rPr lang="en-GB" smtClean="0"/>
              <a:t>determine or </a:t>
            </a:r>
            <a:r>
              <a:rPr lang="en-GB" smtClean="0">
                <a:solidFill>
                  <a:srgbClr val="C00000"/>
                </a:solidFill>
              </a:rPr>
              <a:t>verify</a:t>
            </a:r>
            <a:r>
              <a:rPr lang="en-GB" smtClean="0"/>
              <a:t> his or her </a:t>
            </a:r>
            <a:r>
              <a:rPr lang="en-GB" smtClean="0">
                <a:solidFill>
                  <a:srgbClr val="C00000"/>
                </a:solidFill>
              </a:rPr>
              <a:t>identity or nationality</a:t>
            </a:r>
            <a:r>
              <a:rPr lang="en-GB" smtClean="0"/>
              <a:t>;</a:t>
            </a:r>
          </a:p>
          <a:p>
            <a:pPr lvl="1">
              <a:buFont typeface="Arial" pitchFamily="34" charset="0"/>
              <a:buChar char="–"/>
              <a:defRPr/>
            </a:pPr>
            <a:r>
              <a:rPr lang="en-GB" smtClean="0"/>
              <a:t>determine those </a:t>
            </a:r>
            <a:r>
              <a:rPr lang="en-GB" smtClean="0">
                <a:solidFill>
                  <a:srgbClr val="C00000"/>
                </a:solidFill>
              </a:rPr>
              <a:t>elements on which the application </a:t>
            </a:r>
            <a:r>
              <a:rPr lang="en-GB" smtClean="0"/>
              <a:t>for international protection </a:t>
            </a:r>
            <a:r>
              <a:rPr lang="en-GB" smtClean="0">
                <a:solidFill>
                  <a:srgbClr val="C00000"/>
                </a:solidFill>
              </a:rPr>
              <a:t>is based which could not be obtained </a:t>
            </a:r>
            <a:r>
              <a:rPr lang="en-GB" smtClean="0"/>
              <a:t>in the absence of detention, in particular when there is a </a:t>
            </a:r>
            <a:r>
              <a:rPr lang="en-GB" smtClean="0">
                <a:solidFill>
                  <a:srgbClr val="C00000"/>
                </a:solidFill>
              </a:rPr>
              <a:t>risk of absconding </a:t>
            </a:r>
            <a:r>
              <a:rPr lang="en-GB" smtClean="0"/>
              <a:t>of the applicant;</a:t>
            </a:r>
          </a:p>
          <a:p>
            <a:pPr lvl="1">
              <a:buFont typeface="Arial" pitchFamily="34" charset="0"/>
              <a:buChar char="–"/>
              <a:defRPr/>
            </a:pPr>
            <a:r>
              <a:rPr lang="en-GB" smtClean="0">
                <a:solidFill>
                  <a:srgbClr val="C00000"/>
                </a:solidFill>
              </a:rPr>
              <a:t>border procedure </a:t>
            </a:r>
            <a:r>
              <a:rPr lang="en-GB" smtClean="0"/>
              <a:t>(decision on entry);</a:t>
            </a:r>
          </a:p>
          <a:p>
            <a:pPr lvl="1">
              <a:buFont typeface="Arial" pitchFamily="34" charset="0"/>
              <a:buChar char="–"/>
              <a:defRPr/>
            </a:pPr>
            <a:r>
              <a:rPr lang="en-GB" smtClean="0"/>
              <a:t>when detained subject to a return procedure  the application is made only  in order to </a:t>
            </a:r>
            <a:r>
              <a:rPr lang="en-GB" smtClean="0">
                <a:solidFill>
                  <a:srgbClr val="C00000"/>
                </a:solidFill>
              </a:rPr>
              <a:t>delay or frustrate the enforcement </a:t>
            </a:r>
            <a:r>
              <a:rPr lang="en-GB" smtClean="0"/>
              <a:t>of the return decision</a:t>
            </a:r>
          </a:p>
          <a:p>
            <a:pPr lvl="1">
              <a:buFont typeface="Arial" pitchFamily="34" charset="0"/>
              <a:buChar char="–"/>
              <a:defRPr/>
            </a:pPr>
            <a:r>
              <a:rPr lang="en-GB" smtClean="0"/>
              <a:t>when protection of </a:t>
            </a:r>
            <a:r>
              <a:rPr lang="en-GB" smtClean="0">
                <a:solidFill>
                  <a:srgbClr val="C00000"/>
                </a:solidFill>
              </a:rPr>
              <a:t>national security or public order </a:t>
            </a:r>
            <a:r>
              <a:rPr lang="en-GB" smtClean="0"/>
              <a:t>so requires;</a:t>
            </a:r>
          </a:p>
          <a:p>
            <a:pPr lvl="1">
              <a:buFont typeface="Arial" pitchFamily="34" charset="0"/>
              <a:buChar char="–"/>
              <a:defRPr/>
            </a:pPr>
            <a:r>
              <a:rPr lang="en-GB" smtClean="0"/>
              <a:t>Dublin procedure</a:t>
            </a:r>
          </a:p>
          <a:p>
            <a:pPr eaLnBrk="1" hangingPunct="1">
              <a:spcBef>
                <a:spcPct val="0"/>
              </a:spcBef>
              <a:buFontTx/>
              <a:buNone/>
            </a:pPr>
            <a:endParaRPr lang="hu-HU" strike="sngStrike"/>
          </a:p>
        </p:txBody>
      </p:sp>
      <p:sp>
        <p:nvSpPr>
          <p:cNvPr id="4" name="Dia számának helye 3"/>
          <p:cNvSpPr>
            <a:spLocks noGrp="1"/>
          </p:cNvSpPr>
          <p:nvPr>
            <p:ph type="sldNum" sz="quarter" idx="10"/>
          </p:nvPr>
        </p:nvSpPr>
        <p:spPr/>
        <p:txBody>
          <a:bodyPr/>
          <a:lstStyle/>
          <a:p>
            <a:pPr>
              <a:defRPr/>
            </a:pPr>
            <a:fld id="{33F89884-D6F4-474E-AB70-EF089B638246}" type="slidenum">
              <a:rPr lang="hu-HU" smtClean="0"/>
              <a:pPr>
                <a:defRPr/>
              </a:pPr>
              <a:t>28</a:t>
            </a:fld>
            <a:endParaRPr lang="hu-H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iakép helye 1"/>
          <p:cNvSpPr>
            <a:spLocks noGrp="1" noRot="1" noChangeAspect="1" noTextEdit="1"/>
          </p:cNvSpPr>
          <p:nvPr>
            <p:ph type="sldImg"/>
          </p:nvPr>
        </p:nvSpPr>
        <p:spPr>
          <a:xfrm>
            <a:off x="936625" y="752475"/>
            <a:ext cx="4991100" cy="3744913"/>
          </a:xfrm>
          <a:ln/>
        </p:spPr>
      </p:sp>
      <p:sp>
        <p:nvSpPr>
          <p:cNvPr id="64514" name="Jegyzetek helye 2"/>
          <p:cNvSpPr>
            <a:spLocks noGrp="1"/>
          </p:cNvSpPr>
          <p:nvPr>
            <p:ph type="body" idx="1"/>
          </p:nvPr>
        </p:nvSpPr>
        <p:spPr>
          <a:xfrm>
            <a:off x="686435" y="4748381"/>
            <a:ext cx="5491480" cy="5059666"/>
          </a:xfrm>
          <a:noFill/>
          <a:ln/>
        </p:spPr>
        <p:txBody>
          <a:bodyPr lIns="92126" tIns="46063" rIns="92126" bIns="46063"/>
          <a:lstStyle/>
          <a:p>
            <a:r>
              <a:rPr lang="hu-HU" smtClean="0">
                <a:cs typeface="Arial" charset="0"/>
              </a:rPr>
              <a:t>Steve Peers’ list of major outstanding issues in December 2012</a:t>
            </a:r>
          </a:p>
          <a:p>
            <a:r>
              <a:rPr lang="hu-HU" smtClean="0">
                <a:cs typeface="Arial" charset="0"/>
              </a:rPr>
              <a:t>(Art. Numbers refer to Doc </a:t>
            </a:r>
            <a:r>
              <a:rPr lang="hu-HU" b="1" smtClean="0"/>
              <a:t>17030/12)</a:t>
            </a:r>
            <a:endParaRPr lang="hu-HU" smtClean="0">
              <a:cs typeface="Arial" charset="0"/>
            </a:endParaRPr>
          </a:p>
          <a:p>
            <a:r>
              <a:rPr lang="en-US" smtClean="0"/>
              <a:t>a) the issue of extradition to asylum-seekers’ countries of origin (Art. 9(2));</a:t>
            </a:r>
          </a:p>
          <a:p>
            <a:r>
              <a:rPr lang="en-US" smtClean="0"/>
              <a:t>b) the EP’s proposed ban on detention of minors (Art. 26a);</a:t>
            </a:r>
          </a:p>
          <a:p>
            <a:r>
              <a:rPr lang="en-US" smtClean="0"/>
              <a:t>c) whether the list of possible accelerated procedures should be exhaustive or not</a:t>
            </a:r>
          </a:p>
          <a:p>
            <a:r>
              <a:rPr lang="hu-HU" smtClean="0"/>
              <a:t>(Art. 31(5));</a:t>
            </a:r>
          </a:p>
          <a:p>
            <a:r>
              <a:rPr lang="en-US" smtClean="0"/>
              <a:t>d) ruling out certain grounds for accelerated procedures (Art. 31(8));</a:t>
            </a:r>
          </a:p>
          <a:p>
            <a:r>
              <a:rPr lang="en-US" smtClean="0"/>
              <a:t>e) the list of possible grounds for manifestly unfounded procedures (Art. 32(2));</a:t>
            </a:r>
          </a:p>
          <a:p>
            <a:r>
              <a:rPr lang="en-US" smtClean="0"/>
              <a:t>if the existence of the concepts of ‘safe country of origin’, and so-called ‘supersafe</a:t>
            </a:r>
          </a:p>
          <a:p>
            <a:r>
              <a:rPr lang="en-US" smtClean="0"/>
              <a:t>third country’ (Arts. 36, 37 and 39);</a:t>
            </a:r>
          </a:p>
          <a:p>
            <a:r>
              <a:rPr lang="en-US" smtClean="0"/>
              <a:t>f) the rules on defining ‘safe third countries’ (Art. 38);</a:t>
            </a:r>
          </a:p>
          <a:p>
            <a:r>
              <a:rPr lang="en-US" smtClean="0"/>
              <a:t>g) the exceptions to the right to remain following a repeat application (Art. 41);</a:t>
            </a:r>
          </a:p>
          <a:p>
            <a:r>
              <a:rPr lang="en-US" smtClean="0"/>
              <a:t>h) several issues relating to asylum-seekers’ status during an appeal, including the</a:t>
            </a:r>
          </a:p>
          <a:p>
            <a:r>
              <a:rPr lang="en-US" smtClean="0"/>
              <a:t>right to stay on the territory (Art. 46);</a:t>
            </a:r>
          </a:p>
          <a:p>
            <a:r>
              <a:rPr lang="en-US" smtClean="0"/>
              <a:t>i) whether certain decisions must be ‘reasoned’ (Art. 4(2)(b)); and</a:t>
            </a:r>
          </a:p>
          <a:p>
            <a:r>
              <a:rPr lang="en-US" smtClean="0"/>
              <a:t>j) information to applicants (Art. 8(1)).</a:t>
            </a:r>
            <a:endParaRPr lang="hu-HU" smtClean="0"/>
          </a:p>
          <a:p>
            <a:endParaRPr lang="hu-HU" smtClean="0">
              <a:cs typeface="Arial" charset="0"/>
            </a:endParaRPr>
          </a:p>
          <a:p>
            <a:r>
              <a:rPr lang="hu-HU" smtClean="0">
                <a:cs typeface="Arial" charset="0"/>
              </a:rPr>
              <a:t>From: </a:t>
            </a:r>
            <a:r>
              <a:rPr lang="hu-HU" b="1" smtClean="0"/>
              <a:t>Analysis </a:t>
            </a:r>
            <a:r>
              <a:rPr lang="en-US" b="1" smtClean="0"/>
              <a:t>EU Immigration and Asylum Law in 2012:</a:t>
            </a:r>
          </a:p>
          <a:p>
            <a:r>
              <a:rPr lang="en-US" b="1" smtClean="0"/>
              <a:t>The Year of Living Ineffectually</a:t>
            </a:r>
            <a:r>
              <a:rPr lang="hu-HU" b="1" smtClean="0"/>
              <a:t> </a:t>
            </a:r>
            <a:r>
              <a:rPr lang="en-US" smtClean="0"/>
              <a:t>Professor Steve Peers. University of Essex</a:t>
            </a:r>
          </a:p>
          <a:p>
            <a:r>
              <a:rPr lang="hu-HU" smtClean="0"/>
              <a:t>28 December 2012</a:t>
            </a:r>
          </a:p>
          <a:p>
            <a:r>
              <a:rPr lang="hu-HU" smtClean="0">
                <a:cs typeface="Arial" charset="0"/>
              </a:rPr>
              <a:t>Statewatch document</a:t>
            </a:r>
            <a:endParaRPr lang="en-US" smtClean="0">
              <a:cs typeface="Arial" charset="0"/>
            </a:endParaRPr>
          </a:p>
        </p:txBody>
      </p:sp>
      <p:sp>
        <p:nvSpPr>
          <p:cNvPr id="4" name="Dia számának helye 3"/>
          <p:cNvSpPr txBox="1">
            <a:spLocks noGrp="1"/>
          </p:cNvSpPr>
          <p:nvPr/>
        </p:nvSpPr>
        <p:spPr>
          <a:xfrm>
            <a:off x="3888210" y="9493548"/>
            <a:ext cx="2974552" cy="499746"/>
          </a:xfrm>
          <a:prstGeom prst="rect">
            <a:avLst/>
          </a:prstGeom>
          <a:noFill/>
        </p:spPr>
        <p:txBody>
          <a:bodyPr lIns="92126" tIns="46063" rIns="92126" bIns="46063" anchor="b"/>
          <a:lstStyle/>
          <a:p>
            <a:pPr algn="r" fontAlgn="auto">
              <a:spcBef>
                <a:spcPts val="0"/>
              </a:spcBef>
              <a:spcAft>
                <a:spcPts val="0"/>
              </a:spcAft>
              <a:defRPr/>
            </a:pPr>
            <a:fld id="{B771755E-8C58-431F-A1AC-A6CF261C2167}" type="slidenum">
              <a:rPr lang="hu-HU" sz="1200">
                <a:solidFill>
                  <a:prstClr val="black"/>
                </a:solidFill>
                <a:latin typeface="+mn-lt"/>
              </a:rPr>
              <a:pPr algn="r" fontAlgn="auto">
                <a:spcBef>
                  <a:spcPts val="0"/>
                </a:spcBef>
                <a:spcAft>
                  <a:spcPts val="0"/>
                </a:spcAft>
                <a:defRPr/>
              </a:pPr>
              <a:t>29</a:t>
            </a:fld>
            <a:endParaRPr lang="hu-HU" sz="1200">
              <a:solidFill>
                <a:prstClr val="black"/>
              </a:solidFill>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fld id="{FF77BB8E-047C-4766-8610-6E7CF78951AB}" type="slidenum">
              <a:rPr lang="hu-HU" smtClean="0"/>
              <a:pPr/>
              <a:t>3</a:t>
            </a:fld>
            <a:endParaRPr lang="hu-HU" smtClean="0"/>
          </a:p>
        </p:txBody>
      </p:sp>
      <p:sp>
        <p:nvSpPr>
          <p:cNvPr id="13314" name="Rectangle 2"/>
          <p:cNvSpPr>
            <a:spLocks noGrp="1" noRot="1" noChangeAspect="1" noChangeArrowheads="1" noTextEdit="1"/>
          </p:cNvSpPr>
          <p:nvPr>
            <p:ph type="sldImg"/>
          </p:nvPr>
        </p:nvSpPr>
        <p:spPr>
          <a:xfrm>
            <a:off x="933450" y="749300"/>
            <a:ext cx="4997450" cy="3748088"/>
          </a:xfrm>
          <a:ln/>
        </p:spPr>
      </p:sp>
      <p:sp>
        <p:nvSpPr>
          <p:cNvPr id="13315" name="Rectangle 3"/>
          <p:cNvSpPr>
            <a:spLocks noGrp="1" noChangeArrowheads="1"/>
          </p:cNvSpPr>
          <p:nvPr>
            <p:ph type="body" idx="1"/>
          </p:nvPr>
        </p:nvSpPr>
        <p:spPr>
          <a:xfrm>
            <a:off x="915247" y="4746774"/>
            <a:ext cx="5033857" cy="4497706"/>
          </a:xfrm>
          <a:noFill/>
          <a:ln/>
        </p:spPr>
        <p:txBody>
          <a:bodyPr/>
          <a:lstStyle/>
          <a:p>
            <a:pPr eaLnBrk="1" hangingPunct="1"/>
            <a:r>
              <a:rPr lang="en-US" smtClean="0">
                <a:cs typeface="Arial" charset="0"/>
              </a:rPr>
              <a:t> EXCOM hat. 8 (1977) és 30 (1983). Handbook (1979) para 189-219, </a:t>
            </a:r>
          </a:p>
          <a:p>
            <a:pPr eaLnBrk="1" hangingPunct="1"/>
            <a:r>
              <a:rPr lang="en-US" smtClean="0">
                <a:cs typeface="Arial" charset="0"/>
              </a:rPr>
              <a:t>ECRE a tisztességes és hatékony eljárásról (1990).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Diakép helye 1"/>
          <p:cNvSpPr>
            <a:spLocks noGrp="1" noRot="1" noChangeAspect="1" noTextEdit="1"/>
          </p:cNvSpPr>
          <p:nvPr>
            <p:ph type="sldImg"/>
          </p:nvPr>
        </p:nvSpPr>
        <p:spPr>
          <a:xfrm>
            <a:off x="936625" y="752475"/>
            <a:ext cx="4991100" cy="3744913"/>
          </a:xfrm>
          <a:ln/>
        </p:spPr>
      </p:sp>
      <p:sp>
        <p:nvSpPr>
          <p:cNvPr id="70658" name="Jegyzetek helye 2"/>
          <p:cNvSpPr>
            <a:spLocks noGrp="1"/>
          </p:cNvSpPr>
          <p:nvPr>
            <p:ph type="body" idx="1"/>
          </p:nvPr>
        </p:nvSpPr>
        <p:spPr>
          <a:xfrm>
            <a:off x="686435" y="4748382"/>
            <a:ext cx="5491480" cy="4496098"/>
          </a:xfrm>
          <a:noFill/>
          <a:ln/>
        </p:spPr>
        <p:txBody>
          <a:bodyPr lIns="92126" tIns="46063" rIns="92126" bIns="46063"/>
          <a:lstStyle/>
          <a:p>
            <a:endParaRPr lang="en-US" smtClean="0">
              <a:cs typeface="Arial" charset="0"/>
            </a:endParaRPr>
          </a:p>
        </p:txBody>
      </p:sp>
      <p:sp>
        <p:nvSpPr>
          <p:cNvPr id="4" name="Dia számának helye 3"/>
          <p:cNvSpPr txBox="1">
            <a:spLocks noGrp="1"/>
          </p:cNvSpPr>
          <p:nvPr/>
        </p:nvSpPr>
        <p:spPr>
          <a:xfrm>
            <a:off x="3888210" y="9493548"/>
            <a:ext cx="2974552" cy="499746"/>
          </a:xfrm>
          <a:prstGeom prst="rect">
            <a:avLst/>
          </a:prstGeom>
          <a:noFill/>
        </p:spPr>
        <p:txBody>
          <a:bodyPr lIns="92126" tIns="46063" rIns="92126" bIns="46063" anchor="b"/>
          <a:lstStyle/>
          <a:p>
            <a:pPr algn="r" fontAlgn="auto">
              <a:spcBef>
                <a:spcPts val="0"/>
              </a:spcBef>
              <a:spcAft>
                <a:spcPts val="0"/>
              </a:spcAft>
              <a:defRPr/>
            </a:pPr>
            <a:fld id="{732DAB49-30BA-4425-B3C0-12F3DE02E8F0}" type="slidenum">
              <a:rPr lang="en-GB" sz="1200">
                <a:latin typeface="+mn-lt"/>
              </a:rPr>
              <a:pPr algn="r" fontAlgn="auto">
                <a:spcBef>
                  <a:spcPts val="0"/>
                </a:spcBef>
                <a:spcAft>
                  <a:spcPts val="0"/>
                </a:spcAft>
                <a:defRPr/>
              </a:pPr>
              <a:t>30</a:t>
            </a:fld>
            <a:endParaRPr lang="en-GB" sz="1200">
              <a:latin typeface="+mn-lt"/>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Diakép helye 1"/>
          <p:cNvSpPr>
            <a:spLocks noGrp="1" noRot="1" noChangeAspect="1" noTextEdit="1"/>
          </p:cNvSpPr>
          <p:nvPr>
            <p:ph type="sldImg"/>
          </p:nvPr>
        </p:nvSpPr>
        <p:spPr>
          <a:ln/>
        </p:spPr>
      </p:sp>
      <p:sp>
        <p:nvSpPr>
          <p:cNvPr id="72706" name="Jegyzetek helye 2"/>
          <p:cNvSpPr>
            <a:spLocks noGrp="1"/>
          </p:cNvSpPr>
          <p:nvPr>
            <p:ph type="body" idx="1"/>
          </p:nvPr>
        </p:nvSpPr>
        <p:spPr>
          <a:noFill/>
          <a:ln/>
        </p:spPr>
        <p:txBody>
          <a:bodyPr/>
          <a:lstStyle/>
          <a:p>
            <a:r>
              <a:rPr lang="hu-HU" smtClean="0">
                <a:cs typeface="Arial" charset="0"/>
              </a:rPr>
              <a:t>Bizottság javaslata: 2005 (</a:t>
            </a:r>
            <a:r>
              <a:rPr lang="hu-HU" smtClean="0">
                <a:cs typeface="Arial" charset="0"/>
                <a:hlinkClick r:id="rId3"/>
              </a:rPr>
              <a:t>COM(2005)0391) </a:t>
            </a:r>
            <a:endParaRPr lang="hu-HU" smtClean="0">
              <a:cs typeface="Arial" charset="0"/>
            </a:endParaRPr>
          </a:p>
          <a:p>
            <a:r>
              <a:rPr lang="hu-HU" smtClean="0">
                <a:cs typeface="Arial" charset="0"/>
              </a:rPr>
              <a:t>Parlament elfogadja: 2008 június 18.</a:t>
            </a:r>
          </a:p>
          <a:p>
            <a:endParaRPr lang="hu-HU" smtClean="0">
              <a:cs typeface="Arial" charset="0"/>
            </a:endParaRPr>
          </a:p>
          <a:p>
            <a:r>
              <a:rPr lang="en-US" smtClean="0">
                <a:cs typeface="Arial" charset="0"/>
              </a:rPr>
              <a:t>in accordance with fundamental rights as</a:t>
            </a:r>
            <a:r>
              <a:rPr lang="hu-HU" smtClean="0">
                <a:cs typeface="Arial" charset="0"/>
              </a:rPr>
              <a:t> </a:t>
            </a:r>
            <a:r>
              <a:rPr lang="en-US" smtClean="0">
                <a:cs typeface="Arial" charset="0"/>
              </a:rPr>
              <a:t>general principles of Community law as well as international</a:t>
            </a:r>
            <a:r>
              <a:rPr lang="hu-HU" smtClean="0">
                <a:cs typeface="Arial" charset="0"/>
              </a:rPr>
              <a:t> </a:t>
            </a:r>
            <a:r>
              <a:rPr lang="en-US" smtClean="0">
                <a:cs typeface="Arial" charset="0"/>
              </a:rPr>
              <a:t>law, including refugee protection and human rights obligations</a:t>
            </a:r>
            <a:endParaRPr lang="hu-HU" smtClean="0">
              <a:cs typeface="Arial" charset="0"/>
            </a:endParaRPr>
          </a:p>
          <a:p>
            <a:endParaRPr lang="en-GB" smtClean="0">
              <a:cs typeface="Arial" charset="0"/>
            </a:endParaRPr>
          </a:p>
        </p:txBody>
      </p:sp>
      <p:sp>
        <p:nvSpPr>
          <p:cNvPr id="72707" name="Dia számának helye 3"/>
          <p:cNvSpPr>
            <a:spLocks noGrp="1"/>
          </p:cNvSpPr>
          <p:nvPr>
            <p:ph type="sldNum" sz="quarter" idx="5"/>
          </p:nvPr>
        </p:nvSpPr>
        <p:spPr>
          <a:noFill/>
        </p:spPr>
        <p:txBody>
          <a:bodyPr/>
          <a:lstStyle/>
          <a:p>
            <a:fld id="{FD990F66-7C24-4F90-8193-5ED4A0D64C92}" type="slidenum">
              <a:rPr lang="hu-HU" smtClean="0"/>
              <a:pPr/>
              <a:t>31</a:t>
            </a:fld>
            <a:endParaRPr lang="hu-HU"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Diakép helye 1"/>
          <p:cNvSpPr>
            <a:spLocks noGrp="1" noRot="1" noChangeAspect="1" noTextEdit="1"/>
          </p:cNvSpPr>
          <p:nvPr>
            <p:ph type="sldImg"/>
          </p:nvPr>
        </p:nvSpPr>
        <p:spPr>
          <a:ln/>
        </p:spPr>
      </p:sp>
      <p:sp>
        <p:nvSpPr>
          <p:cNvPr id="74754" name="Jegyzetek helye 2"/>
          <p:cNvSpPr>
            <a:spLocks noGrp="1"/>
          </p:cNvSpPr>
          <p:nvPr>
            <p:ph type="body" idx="1"/>
          </p:nvPr>
        </p:nvSpPr>
        <p:spPr>
          <a:noFill/>
          <a:ln/>
        </p:spPr>
        <p:txBody>
          <a:bodyPr/>
          <a:lstStyle/>
          <a:p>
            <a:r>
              <a:rPr lang="hu-HU" smtClean="0">
                <a:cs typeface="Arial" charset="0"/>
              </a:rPr>
              <a:t>Art 6 </a:t>
            </a:r>
            <a:r>
              <a:rPr lang="en-US" smtClean="0">
                <a:cs typeface="Arial" charset="0"/>
              </a:rPr>
              <a:t>2. Third-country nationals staying illegally on the territory of</a:t>
            </a:r>
            <a:r>
              <a:rPr lang="hu-HU" smtClean="0">
                <a:cs typeface="Arial" charset="0"/>
              </a:rPr>
              <a:t> </a:t>
            </a:r>
            <a:r>
              <a:rPr lang="en-US" smtClean="0">
                <a:cs typeface="Arial" charset="0"/>
              </a:rPr>
              <a:t>a Member State and holding a valid residence permit or other</a:t>
            </a:r>
            <a:r>
              <a:rPr lang="hu-HU" smtClean="0">
                <a:cs typeface="Arial" charset="0"/>
              </a:rPr>
              <a:t> </a:t>
            </a:r>
            <a:r>
              <a:rPr lang="en-US" smtClean="0">
                <a:cs typeface="Arial" charset="0"/>
              </a:rPr>
              <a:t>authorisation offering a right to stay issued by another Member</a:t>
            </a:r>
            <a:r>
              <a:rPr lang="hu-HU" smtClean="0">
                <a:cs typeface="Arial" charset="0"/>
              </a:rPr>
              <a:t> </a:t>
            </a:r>
            <a:r>
              <a:rPr lang="en-US" smtClean="0">
                <a:cs typeface="Arial" charset="0"/>
              </a:rPr>
              <a:t>State shall be required to go to the territory of that other</a:t>
            </a:r>
            <a:r>
              <a:rPr lang="hu-HU" smtClean="0">
                <a:cs typeface="Arial" charset="0"/>
              </a:rPr>
              <a:t> </a:t>
            </a:r>
            <a:r>
              <a:rPr lang="en-GB" smtClean="0">
                <a:cs typeface="Arial" charset="0"/>
              </a:rPr>
              <a:t>Member State immediately.</a:t>
            </a:r>
            <a:endParaRPr lang="hu-HU" smtClean="0">
              <a:cs typeface="Arial" charset="0"/>
            </a:endParaRPr>
          </a:p>
          <a:p>
            <a:r>
              <a:rPr lang="hu-HU" smtClean="0">
                <a:cs typeface="Arial" charset="0"/>
              </a:rPr>
              <a:t>4. </a:t>
            </a:r>
            <a:r>
              <a:rPr lang="en-US" smtClean="0">
                <a:cs typeface="Arial" charset="0"/>
              </a:rPr>
              <a:t>for compassionate, humanitarian or other reasons</a:t>
            </a:r>
            <a:r>
              <a:rPr lang="hu-HU" smtClean="0">
                <a:cs typeface="Arial" charset="0"/>
              </a:rPr>
              <a:t> </a:t>
            </a:r>
            <a:r>
              <a:rPr lang="en-US" smtClean="0">
                <a:cs typeface="Arial" charset="0"/>
              </a:rPr>
              <a:t>to a third-country national staying illegally on their territory. In</a:t>
            </a:r>
            <a:r>
              <a:rPr lang="hu-HU" smtClean="0">
                <a:cs typeface="Arial" charset="0"/>
              </a:rPr>
              <a:t> </a:t>
            </a:r>
            <a:r>
              <a:rPr lang="en-US" smtClean="0">
                <a:cs typeface="Arial" charset="0"/>
              </a:rPr>
              <a:t>that event no return decision shall be issued. Where a return</a:t>
            </a:r>
            <a:r>
              <a:rPr lang="hu-HU" smtClean="0">
                <a:cs typeface="Arial" charset="0"/>
              </a:rPr>
              <a:t> </a:t>
            </a:r>
            <a:r>
              <a:rPr lang="en-US" smtClean="0">
                <a:cs typeface="Arial" charset="0"/>
              </a:rPr>
              <a:t>decision has already been issued, it shall be withdrawn or</a:t>
            </a:r>
            <a:r>
              <a:rPr lang="hu-HU" smtClean="0">
                <a:cs typeface="Arial" charset="0"/>
              </a:rPr>
              <a:t> </a:t>
            </a:r>
            <a:r>
              <a:rPr lang="en-GB" smtClean="0">
                <a:cs typeface="Arial" charset="0"/>
              </a:rPr>
              <a:t>suspended</a:t>
            </a:r>
            <a:endParaRPr lang="hu-HU" smtClean="0">
              <a:cs typeface="Arial" charset="0"/>
            </a:endParaRPr>
          </a:p>
          <a:p>
            <a:r>
              <a:rPr lang="hu-HU" smtClean="0">
                <a:cs typeface="Arial" charset="0"/>
              </a:rPr>
              <a:t>5. </a:t>
            </a:r>
            <a:r>
              <a:rPr lang="en-US" smtClean="0">
                <a:cs typeface="Arial" charset="0"/>
              </a:rPr>
              <a:t>the subject of a pending procedure for</a:t>
            </a:r>
            <a:r>
              <a:rPr lang="hu-HU" smtClean="0">
                <a:cs typeface="Arial" charset="0"/>
              </a:rPr>
              <a:t> </a:t>
            </a:r>
            <a:r>
              <a:rPr lang="en-US" smtClean="0">
                <a:cs typeface="Arial" charset="0"/>
              </a:rPr>
              <a:t>renewing his or her residence permit or other authorisation</a:t>
            </a:r>
            <a:r>
              <a:rPr lang="hu-HU" smtClean="0">
                <a:cs typeface="Arial" charset="0"/>
              </a:rPr>
              <a:t> </a:t>
            </a:r>
            <a:r>
              <a:rPr lang="en-US" smtClean="0">
                <a:cs typeface="Arial" charset="0"/>
              </a:rPr>
              <a:t>offering a right to stay, that Member State shall consider</a:t>
            </a:r>
            <a:r>
              <a:rPr lang="hu-HU" smtClean="0">
                <a:cs typeface="Arial" charset="0"/>
              </a:rPr>
              <a:t> </a:t>
            </a:r>
            <a:r>
              <a:rPr lang="en-US" smtClean="0">
                <a:cs typeface="Arial" charset="0"/>
              </a:rPr>
              <a:t>refraining from issuing a return decision</a:t>
            </a:r>
            <a:endParaRPr lang="en-GB" smtClean="0">
              <a:cs typeface="Arial" charset="0"/>
            </a:endParaRPr>
          </a:p>
        </p:txBody>
      </p:sp>
      <p:sp>
        <p:nvSpPr>
          <p:cNvPr id="74755" name="Dia számának helye 3"/>
          <p:cNvSpPr>
            <a:spLocks noGrp="1"/>
          </p:cNvSpPr>
          <p:nvPr>
            <p:ph type="sldNum" sz="quarter" idx="5"/>
          </p:nvPr>
        </p:nvSpPr>
        <p:spPr>
          <a:noFill/>
        </p:spPr>
        <p:txBody>
          <a:bodyPr/>
          <a:lstStyle/>
          <a:p>
            <a:fld id="{17A1D5AD-024E-45EF-9767-40674574EB90}" type="slidenum">
              <a:rPr lang="hu-HU" smtClean="0"/>
              <a:pPr/>
              <a:t>32</a:t>
            </a:fld>
            <a:endParaRPr lang="hu-HU"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iakép helye 1"/>
          <p:cNvSpPr>
            <a:spLocks noGrp="1" noRot="1" noChangeAspect="1" noTextEdit="1"/>
          </p:cNvSpPr>
          <p:nvPr>
            <p:ph type="sldImg"/>
          </p:nvPr>
        </p:nvSpPr>
        <p:spPr>
          <a:ln/>
        </p:spPr>
      </p:sp>
      <p:sp>
        <p:nvSpPr>
          <p:cNvPr id="76802" name="Jegyzetek helye 2"/>
          <p:cNvSpPr>
            <a:spLocks noGrp="1"/>
          </p:cNvSpPr>
          <p:nvPr>
            <p:ph type="body" idx="1"/>
          </p:nvPr>
        </p:nvSpPr>
        <p:spPr>
          <a:noFill/>
          <a:ln/>
        </p:spPr>
        <p:txBody>
          <a:bodyPr/>
          <a:lstStyle/>
          <a:p>
            <a:endParaRPr lang="en-GB" smtClean="0">
              <a:cs typeface="Arial" charset="0"/>
            </a:endParaRPr>
          </a:p>
        </p:txBody>
      </p:sp>
      <p:sp>
        <p:nvSpPr>
          <p:cNvPr id="76803" name="Dia számának helye 3"/>
          <p:cNvSpPr>
            <a:spLocks noGrp="1"/>
          </p:cNvSpPr>
          <p:nvPr>
            <p:ph type="sldNum" sz="quarter" idx="5"/>
          </p:nvPr>
        </p:nvSpPr>
        <p:spPr>
          <a:noFill/>
        </p:spPr>
        <p:txBody>
          <a:bodyPr/>
          <a:lstStyle/>
          <a:p>
            <a:fld id="{73E51A6A-B079-40FE-869A-D46F55F84560}" type="slidenum">
              <a:rPr lang="hu-HU" smtClean="0">
                <a:solidFill>
                  <a:srgbClr val="000000"/>
                </a:solidFill>
              </a:rPr>
              <a:pPr/>
              <a:t>33</a:t>
            </a:fld>
            <a:endParaRPr lang="hu-HU"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CCE24812-20CD-49E9-895D-F51DC2D70A77}" type="slidenum">
              <a:rPr lang="hu-HU" smtClean="0"/>
              <a:pPr/>
              <a:t>4</a:t>
            </a:fld>
            <a:endParaRPr lang="hu-HU" smtClean="0"/>
          </a:p>
        </p:txBody>
      </p:sp>
      <p:sp>
        <p:nvSpPr>
          <p:cNvPr id="15362" name="Rectangle 2"/>
          <p:cNvSpPr>
            <a:spLocks noGrp="1" noRot="1" noChangeAspect="1" noChangeArrowheads="1" noTextEdit="1"/>
          </p:cNvSpPr>
          <p:nvPr>
            <p:ph type="sldImg"/>
          </p:nvPr>
        </p:nvSpPr>
        <p:spPr>
          <a:xfrm>
            <a:off x="1922463" y="749300"/>
            <a:ext cx="3105150" cy="2328863"/>
          </a:xfrm>
          <a:ln/>
        </p:spPr>
      </p:sp>
      <p:sp>
        <p:nvSpPr>
          <p:cNvPr id="15363" name="Rectangle 3"/>
          <p:cNvSpPr>
            <a:spLocks noGrp="1" noChangeArrowheads="1"/>
          </p:cNvSpPr>
          <p:nvPr>
            <p:ph type="body" idx="1"/>
          </p:nvPr>
        </p:nvSpPr>
        <p:spPr>
          <a:xfrm>
            <a:off x="1051898" y="3151126"/>
            <a:ext cx="5035446" cy="6276540"/>
          </a:xfrm>
          <a:noFill/>
          <a:ln/>
        </p:spPr>
        <p:txBody>
          <a:bodyPr/>
          <a:lstStyle/>
          <a:p>
            <a:pPr marL="153543" indent="-153543" eaLnBrk="1" hangingPunct="1">
              <a:lnSpc>
                <a:spcPct val="80000"/>
              </a:lnSpc>
            </a:pPr>
            <a:r>
              <a:rPr lang="en-GB" sz="900" smtClean="0">
                <a:cs typeface="Arial" charset="0"/>
              </a:rPr>
              <a:t>(a)	the applicant in submitting his/her application and presenting the fact, </a:t>
            </a:r>
            <a:r>
              <a:rPr lang="en-GB" sz="900" b="1" smtClean="0">
                <a:cs typeface="Arial" charset="0"/>
              </a:rPr>
              <a:t>has only raised issues that are not relevant or of minimal relevance to the examination</a:t>
            </a:r>
            <a:r>
              <a:rPr lang="en-GB" sz="900" smtClean="0">
                <a:cs typeface="Arial" charset="0"/>
              </a:rPr>
              <a:t> of whether he/she qualifies as a refugee by virtue of Council Directive </a:t>
            </a:r>
            <a:r>
              <a:rPr lang="hu-HU" sz="900" smtClean="0">
                <a:cs typeface="Arial" charset="0"/>
              </a:rPr>
              <a:t> on def</a:t>
            </a:r>
            <a:endParaRPr lang="en-GB" sz="900" smtClean="0">
              <a:cs typeface="Arial" charset="0"/>
            </a:endParaRPr>
          </a:p>
          <a:p>
            <a:pPr marL="153543" indent="-153543" eaLnBrk="1" hangingPunct="1">
              <a:lnSpc>
                <a:spcPct val="80000"/>
              </a:lnSpc>
              <a:buFontTx/>
              <a:buAutoNum type="alphaLcParenBoth" startAt="2"/>
            </a:pPr>
            <a:r>
              <a:rPr lang="en-GB" sz="900" smtClean="0">
                <a:cs typeface="Arial" charset="0"/>
              </a:rPr>
              <a:t>the applicant </a:t>
            </a:r>
            <a:r>
              <a:rPr lang="en-GB" sz="900" b="1" smtClean="0">
                <a:cs typeface="Arial" charset="0"/>
              </a:rPr>
              <a:t>clearly does not qualify as a refugee</a:t>
            </a:r>
            <a:r>
              <a:rPr lang="en-GB" sz="900" smtClean="0">
                <a:cs typeface="Arial" charset="0"/>
              </a:rPr>
              <a:t> or for refugee status in a Member State under Council Directive </a:t>
            </a:r>
            <a:endParaRPr lang="hu-HU" sz="900" smtClean="0">
              <a:cs typeface="Arial" charset="0"/>
            </a:endParaRPr>
          </a:p>
          <a:p>
            <a:pPr marL="153543" indent="-153543" eaLnBrk="1" hangingPunct="1">
              <a:lnSpc>
                <a:spcPct val="80000"/>
              </a:lnSpc>
              <a:buFontTx/>
              <a:buAutoNum type="alphaLcParenBoth" startAt="2"/>
            </a:pPr>
            <a:r>
              <a:rPr lang="en-GB" sz="900" smtClean="0">
                <a:cs typeface="Arial" charset="0"/>
              </a:rPr>
              <a:t>the application for asylum is considered to be </a:t>
            </a:r>
            <a:r>
              <a:rPr lang="en-GB" sz="900" b="1" smtClean="0">
                <a:cs typeface="Arial" charset="0"/>
              </a:rPr>
              <a:t>unfounded </a:t>
            </a:r>
          </a:p>
          <a:p>
            <a:pPr marL="153543" indent="-153543" eaLnBrk="1" hangingPunct="1">
              <a:lnSpc>
                <a:spcPct val="80000"/>
              </a:lnSpc>
            </a:pPr>
            <a:r>
              <a:rPr lang="en-GB" sz="900" smtClean="0">
                <a:cs typeface="Arial" charset="0"/>
              </a:rPr>
              <a:t>-	because the applicant is from a </a:t>
            </a:r>
            <a:r>
              <a:rPr lang="en-GB" sz="900" b="1" smtClean="0">
                <a:cs typeface="Arial" charset="0"/>
              </a:rPr>
              <a:t>safe country of origin</a:t>
            </a:r>
            <a:r>
              <a:rPr lang="en-GB" sz="900" smtClean="0">
                <a:cs typeface="Arial" charset="0"/>
              </a:rPr>
              <a:t> within the meaning of Articles 30, 30A and 30B of this Directive, or</a:t>
            </a:r>
          </a:p>
          <a:p>
            <a:pPr marL="153543" indent="-153543" eaLnBrk="1" hangingPunct="1">
              <a:lnSpc>
                <a:spcPct val="80000"/>
              </a:lnSpc>
            </a:pPr>
            <a:r>
              <a:rPr lang="en-GB" sz="900" smtClean="0">
                <a:cs typeface="Arial" charset="0"/>
              </a:rPr>
              <a:t>-	because the country which is not a Member State is considered to be a </a:t>
            </a:r>
            <a:r>
              <a:rPr lang="en-GB" sz="900" b="1" smtClean="0">
                <a:cs typeface="Arial" charset="0"/>
              </a:rPr>
              <a:t>safe third country</a:t>
            </a:r>
            <a:r>
              <a:rPr lang="en-GB" sz="900" smtClean="0">
                <a:cs typeface="Arial" charset="0"/>
              </a:rPr>
              <a:t> for the applicant, without prejudice to Article 29(1); or</a:t>
            </a:r>
          </a:p>
          <a:p>
            <a:pPr marL="153543" indent="-153543" eaLnBrk="1" hangingPunct="1">
              <a:lnSpc>
                <a:spcPct val="80000"/>
              </a:lnSpc>
            </a:pPr>
            <a:r>
              <a:rPr lang="en-GB" sz="900" smtClean="0">
                <a:cs typeface="Arial" charset="0"/>
              </a:rPr>
              <a:t>(d)	the applicant has </a:t>
            </a:r>
            <a:r>
              <a:rPr lang="en-GB" sz="900" b="1" smtClean="0">
                <a:cs typeface="Arial" charset="0"/>
              </a:rPr>
              <a:t>misled the authorities</a:t>
            </a:r>
            <a:r>
              <a:rPr lang="en-GB" sz="900" smtClean="0">
                <a:cs typeface="Arial" charset="0"/>
              </a:rPr>
              <a:t> </a:t>
            </a:r>
            <a:r>
              <a:rPr lang="en-GB" sz="900" i="1" smtClean="0">
                <a:cs typeface="Arial" charset="0"/>
              </a:rPr>
              <a:t>by presenting false information or documents</a:t>
            </a:r>
            <a:r>
              <a:rPr lang="en-GB" sz="900" smtClean="0">
                <a:cs typeface="Arial" charset="0"/>
              </a:rPr>
              <a:t> or by withholding relevant information or documents with respect to his/her </a:t>
            </a:r>
            <a:r>
              <a:rPr lang="en-GB" sz="900" i="1" smtClean="0">
                <a:cs typeface="Arial" charset="0"/>
              </a:rPr>
              <a:t>identity and/or nationality</a:t>
            </a:r>
            <a:r>
              <a:rPr lang="en-GB" sz="900" smtClean="0">
                <a:cs typeface="Arial" charset="0"/>
              </a:rPr>
              <a:t> that could have had a negative impact on the decision;</a:t>
            </a:r>
            <a:r>
              <a:rPr lang="en-GB" sz="900" b="1" smtClean="0">
                <a:cs typeface="Arial" charset="0"/>
              </a:rPr>
              <a:t> </a:t>
            </a:r>
            <a:r>
              <a:rPr lang="en-GB" sz="900" smtClean="0">
                <a:cs typeface="Arial" charset="0"/>
              </a:rPr>
              <a:t>or </a:t>
            </a:r>
          </a:p>
          <a:p>
            <a:pPr marL="153543" indent="-153543" eaLnBrk="1" hangingPunct="1">
              <a:lnSpc>
                <a:spcPct val="80000"/>
              </a:lnSpc>
            </a:pPr>
            <a:r>
              <a:rPr lang="en-GB" sz="900" smtClean="0">
                <a:cs typeface="Arial" charset="0"/>
              </a:rPr>
              <a:t>(e)	the applicant has filed </a:t>
            </a:r>
            <a:r>
              <a:rPr lang="en-GB" sz="900" b="1" smtClean="0">
                <a:cs typeface="Arial" charset="0"/>
              </a:rPr>
              <a:t>another application for asylum stating other personal data</a:t>
            </a:r>
            <a:r>
              <a:rPr lang="en-GB" sz="900" smtClean="0">
                <a:cs typeface="Arial" charset="0"/>
              </a:rPr>
              <a:t>; or</a:t>
            </a:r>
          </a:p>
          <a:p>
            <a:pPr marL="153543" indent="-153543" eaLnBrk="1" hangingPunct="1">
              <a:lnSpc>
                <a:spcPct val="80000"/>
              </a:lnSpc>
            </a:pPr>
            <a:r>
              <a:rPr lang="en-GB" sz="900" smtClean="0">
                <a:cs typeface="Arial" charset="0"/>
              </a:rPr>
              <a:t>(f)	the applicant has </a:t>
            </a:r>
            <a:r>
              <a:rPr lang="en-GB" sz="900" b="1" smtClean="0">
                <a:cs typeface="Arial" charset="0"/>
              </a:rPr>
              <a:t>not </a:t>
            </a:r>
            <a:r>
              <a:rPr lang="en-GB" sz="900" smtClean="0">
                <a:cs typeface="Arial" charset="0"/>
              </a:rPr>
              <a:t>produced information to establish with a reasonable degree of certainty his/her identity or nationality, or, it is likely that, in bad faith, he/she has </a:t>
            </a:r>
            <a:r>
              <a:rPr lang="en-GB" sz="900" b="1" smtClean="0">
                <a:cs typeface="Arial" charset="0"/>
              </a:rPr>
              <a:t>destroyed or disposed of an identity or travel document</a:t>
            </a:r>
            <a:r>
              <a:rPr lang="en-GB" sz="900" smtClean="0">
                <a:cs typeface="Arial" charset="0"/>
              </a:rPr>
              <a:t> that would have helped establish his/her identity or nationality; or</a:t>
            </a:r>
          </a:p>
          <a:p>
            <a:pPr marL="153543" indent="-153543" eaLnBrk="1" hangingPunct="1">
              <a:lnSpc>
                <a:spcPct val="80000"/>
              </a:lnSpc>
            </a:pPr>
            <a:r>
              <a:rPr lang="en-GB" sz="900" smtClean="0">
                <a:cs typeface="Arial" charset="0"/>
              </a:rPr>
              <a:t>(g)	the applicant has made </a:t>
            </a:r>
            <a:r>
              <a:rPr lang="en-GB" sz="900" b="1" smtClean="0">
                <a:cs typeface="Arial" charset="0"/>
              </a:rPr>
              <a:t>inconsistent, contradictory, unlikely or insufficient representations</a:t>
            </a:r>
            <a:r>
              <a:rPr lang="en-GB" sz="900" smtClean="0">
                <a:cs typeface="Arial" charset="0"/>
              </a:rPr>
              <a:t> which make his/her claim clearly unconvicing in relation to his/her having being the object of persecution under Council Directive …</a:t>
            </a:r>
            <a:r>
              <a:rPr lang="hu-HU" sz="900" smtClean="0">
                <a:cs typeface="Arial" charset="0"/>
              </a:rPr>
              <a:t>on def</a:t>
            </a:r>
            <a:r>
              <a:rPr lang="en-GB" sz="900" smtClean="0">
                <a:cs typeface="Arial" charset="0"/>
              </a:rPr>
              <a:t>; or</a:t>
            </a:r>
          </a:p>
          <a:p>
            <a:pPr marL="153543" indent="-153543" eaLnBrk="1" hangingPunct="1">
              <a:lnSpc>
                <a:spcPct val="80000"/>
              </a:lnSpc>
            </a:pPr>
            <a:r>
              <a:rPr lang="en-GB" sz="900" smtClean="0">
                <a:cs typeface="Arial" charset="0"/>
              </a:rPr>
              <a:t>(h)	the applicant has submitted a </a:t>
            </a:r>
            <a:r>
              <a:rPr lang="en-GB" sz="900" b="1" smtClean="0">
                <a:cs typeface="Arial" charset="0"/>
              </a:rPr>
              <a:t>subsequent application</a:t>
            </a:r>
            <a:r>
              <a:rPr lang="en-GB" sz="900" smtClean="0">
                <a:cs typeface="Arial" charset="0"/>
              </a:rPr>
              <a:t> raising no relevant new elements with respect to his/her particular circumstances or to the situation in his/her country of origin; or</a:t>
            </a:r>
          </a:p>
          <a:p>
            <a:pPr marL="153543" indent="-153543" eaLnBrk="1" hangingPunct="1">
              <a:lnSpc>
                <a:spcPct val="80000"/>
              </a:lnSpc>
            </a:pPr>
            <a:r>
              <a:rPr lang="en-GB" sz="900" smtClean="0">
                <a:cs typeface="Arial" charset="0"/>
              </a:rPr>
              <a:t>(i)	the applicant has </a:t>
            </a:r>
            <a:r>
              <a:rPr lang="en-GB" sz="900" b="1" smtClean="0">
                <a:cs typeface="Arial" charset="0"/>
              </a:rPr>
              <a:t>failed </a:t>
            </a:r>
            <a:r>
              <a:rPr lang="en-GB" sz="900" smtClean="0">
                <a:cs typeface="Arial" charset="0"/>
              </a:rPr>
              <a:t>without reasonable cause </a:t>
            </a:r>
            <a:r>
              <a:rPr lang="en-GB" sz="900" b="1" smtClean="0">
                <a:cs typeface="Arial" charset="0"/>
              </a:rPr>
              <a:t>to make his/her application earlier</a:t>
            </a:r>
            <a:r>
              <a:rPr lang="en-GB" sz="900" smtClean="0">
                <a:cs typeface="Arial" charset="0"/>
              </a:rPr>
              <a:t>, having had opportunity to do so; or</a:t>
            </a:r>
          </a:p>
          <a:p>
            <a:pPr marL="153543" indent="-153543" eaLnBrk="1" hangingPunct="1">
              <a:lnSpc>
                <a:spcPct val="80000"/>
              </a:lnSpc>
            </a:pPr>
            <a:r>
              <a:rPr lang="en-GB" sz="900" smtClean="0">
                <a:cs typeface="Arial" charset="0"/>
              </a:rPr>
              <a:t>(j)	the applicant is making an application </a:t>
            </a:r>
            <a:r>
              <a:rPr lang="en-GB" sz="900" b="1" smtClean="0">
                <a:cs typeface="Arial" charset="0"/>
              </a:rPr>
              <a:t>merely in order to delay or frustrate</a:t>
            </a:r>
            <a:r>
              <a:rPr lang="en-GB" sz="900" smtClean="0">
                <a:cs typeface="Arial" charset="0"/>
              </a:rPr>
              <a:t> the enforcement of an earlier or imminent decision which would result in his/her </a:t>
            </a:r>
            <a:r>
              <a:rPr lang="en-GB" sz="900" b="1" smtClean="0">
                <a:cs typeface="Arial" charset="0"/>
              </a:rPr>
              <a:t>removal;</a:t>
            </a:r>
            <a:r>
              <a:rPr lang="en-GB" sz="900" smtClean="0">
                <a:cs typeface="Arial" charset="0"/>
              </a:rPr>
              <a:t> or</a:t>
            </a:r>
          </a:p>
          <a:p>
            <a:pPr marL="153543" indent="-153543" eaLnBrk="1" hangingPunct="1">
              <a:lnSpc>
                <a:spcPct val="80000"/>
              </a:lnSpc>
            </a:pPr>
            <a:r>
              <a:rPr lang="en-GB" sz="900" smtClean="0">
                <a:cs typeface="Arial" charset="0"/>
              </a:rPr>
              <a:t>(k)	the applicant failed without good reasons to comply with obligations referred to in Articles 7(1) and (2) of Council Directive </a:t>
            </a:r>
            <a:r>
              <a:rPr lang="hu-HU" sz="900" smtClean="0">
                <a:cs typeface="Arial" charset="0"/>
              </a:rPr>
              <a:t>on Def (submit ontime. report onidentity and travel –BN)</a:t>
            </a:r>
            <a:r>
              <a:rPr lang="en-GB" sz="900" i="1" smtClean="0">
                <a:cs typeface="Arial" charset="0"/>
              </a:rPr>
              <a:t>] </a:t>
            </a:r>
            <a:r>
              <a:rPr lang="en-GB" sz="900" smtClean="0">
                <a:cs typeface="Arial" charset="0"/>
              </a:rPr>
              <a:t>or in Articles 9A(2)(a) and (b) and 20(1) of this Directive; or</a:t>
            </a:r>
          </a:p>
          <a:p>
            <a:pPr marL="153543" indent="-153543" eaLnBrk="1" hangingPunct="1">
              <a:lnSpc>
                <a:spcPct val="80000"/>
              </a:lnSpc>
            </a:pPr>
            <a:r>
              <a:rPr lang="en-GB" sz="900" smtClean="0">
                <a:cs typeface="Arial" charset="0"/>
              </a:rPr>
              <a:t>(l)	the applicant </a:t>
            </a:r>
            <a:r>
              <a:rPr lang="en-GB" sz="900" b="1" smtClean="0">
                <a:cs typeface="Arial" charset="0"/>
              </a:rPr>
              <a:t>entered</a:t>
            </a:r>
            <a:r>
              <a:rPr lang="en-GB" sz="900" smtClean="0">
                <a:cs typeface="Arial" charset="0"/>
              </a:rPr>
              <a:t> the territory of the Member State unlawfully </a:t>
            </a:r>
            <a:r>
              <a:rPr lang="en-GB" sz="900" b="1" smtClean="0">
                <a:cs typeface="Arial" charset="0"/>
              </a:rPr>
              <a:t>or prolonged his/her stay unlawfully</a:t>
            </a:r>
            <a:r>
              <a:rPr lang="en-GB" sz="900" smtClean="0">
                <a:cs typeface="Arial" charset="0"/>
              </a:rPr>
              <a:t> </a:t>
            </a:r>
            <a:r>
              <a:rPr lang="en-GB" sz="900" b="1" smtClean="0">
                <a:cs typeface="Arial" charset="0"/>
              </a:rPr>
              <a:t>and,</a:t>
            </a:r>
            <a:r>
              <a:rPr lang="en-GB" sz="900" smtClean="0">
                <a:cs typeface="Arial" charset="0"/>
              </a:rPr>
              <a:t> without good reason, </a:t>
            </a:r>
            <a:r>
              <a:rPr lang="en-GB" sz="900" b="1" smtClean="0">
                <a:cs typeface="Arial" charset="0"/>
              </a:rPr>
              <a:t>has either not presented himself/herself</a:t>
            </a:r>
            <a:r>
              <a:rPr lang="en-GB" sz="900" smtClean="0">
                <a:cs typeface="Arial" charset="0"/>
              </a:rPr>
              <a:t> to the authorities and/or filed an application for asylum </a:t>
            </a:r>
            <a:r>
              <a:rPr lang="en-GB" sz="900" b="1" smtClean="0">
                <a:cs typeface="Arial" charset="0"/>
              </a:rPr>
              <a:t>as soon as possible</a:t>
            </a:r>
            <a:r>
              <a:rPr lang="en-GB" sz="900" smtClean="0">
                <a:cs typeface="Arial" charset="0"/>
              </a:rPr>
              <a:t> given the circumstances of his/her entry; or</a:t>
            </a:r>
          </a:p>
          <a:p>
            <a:pPr marL="153543" indent="-153543" eaLnBrk="1" hangingPunct="1">
              <a:lnSpc>
                <a:spcPct val="80000"/>
              </a:lnSpc>
            </a:pPr>
            <a:r>
              <a:rPr lang="en-GB" sz="900" smtClean="0">
                <a:cs typeface="Arial" charset="0"/>
              </a:rPr>
              <a:t>(m)</a:t>
            </a:r>
            <a:r>
              <a:rPr lang="hu-HU" sz="900" smtClean="0">
                <a:cs typeface="Arial" charset="0"/>
              </a:rPr>
              <a:t> </a:t>
            </a:r>
            <a:r>
              <a:rPr lang="en-GB" sz="900" smtClean="0">
                <a:cs typeface="Arial" charset="0"/>
              </a:rPr>
              <a:t>the applicant is a danger to the </a:t>
            </a:r>
            <a:r>
              <a:rPr lang="en-GB" sz="900" b="1" smtClean="0">
                <a:cs typeface="Arial" charset="0"/>
              </a:rPr>
              <a:t>national security or the public order</a:t>
            </a:r>
            <a:r>
              <a:rPr lang="en-GB" sz="900" smtClean="0">
                <a:cs typeface="Arial" charset="0"/>
              </a:rPr>
              <a:t> of the Member State; or the applicant has enforceably been expelled for serious reasons of public security and public order under national law; or</a:t>
            </a:r>
            <a:r>
              <a:rPr lang="en-GB" sz="900" b="1" smtClean="0">
                <a:cs typeface="Arial" charset="0"/>
              </a:rPr>
              <a:t> [1]</a:t>
            </a:r>
            <a:endParaRPr lang="en-GB" sz="900" smtClean="0">
              <a:cs typeface="Arial" charset="0"/>
            </a:endParaRPr>
          </a:p>
          <a:p>
            <a:pPr marL="153543" indent="-153543" eaLnBrk="1" hangingPunct="1">
              <a:lnSpc>
                <a:spcPct val="80000"/>
              </a:lnSpc>
            </a:pPr>
            <a:r>
              <a:rPr lang="en-GB" sz="900" smtClean="0">
                <a:cs typeface="Arial" charset="0"/>
              </a:rPr>
              <a:t>(n)	the applicant </a:t>
            </a:r>
            <a:r>
              <a:rPr lang="en-GB" sz="900" b="1" smtClean="0">
                <a:cs typeface="Arial" charset="0"/>
              </a:rPr>
              <a:t>refuses </a:t>
            </a:r>
            <a:r>
              <a:rPr lang="en-GB" sz="900" smtClean="0">
                <a:cs typeface="Arial" charset="0"/>
              </a:rPr>
              <a:t>to comply with an obligation to have his/her f</a:t>
            </a:r>
            <a:r>
              <a:rPr lang="en-GB" sz="900" b="1" smtClean="0">
                <a:cs typeface="Arial" charset="0"/>
              </a:rPr>
              <a:t>ingerprints</a:t>
            </a:r>
            <a:r>
              <a:rPr lang="en-GB" sz="900" smtClean="0">
                <a:cs typeface="Arial" charset="0"/>
              </a:rPr>
              <a:t> taken in accordance with relevant Community and/or national legislation; or</a:t>
            </a:r>
          </a:p>
          <a:p>
            <a:pPr marL="153543" indent="-153543" eaLnBrk="1" hangingPunct="1">
              <a:lnSpc>
                <a:spcPct val="80000"/>
              </a:lnSpc>
            </a:pPr>
            <a:r>
              <a:rPr lang="en-GB" sz="900" smtClean="0">
                <a:cs typeface="Arial" charset="0"/>
              </a:rPr>
              <a:t>(o)	the </a:t>
            </a:r>
            <a:r>
              <a:rPr lang="en-GB" sz="900" b="1" smtClean="0">
                <a:cs typeface="Arial" charset="0"/>
              </a:rPr>
              <a:t>application was made by an unmarried minor</a:t>
            </a:r>
            <a:r>
              <a:rPr lang="en-GB" sz="900" smtClean="0">
                <a:cs typeface="Arial" charset="0"/>
              </a:rPr>
              <a:t> to whom Article 5(4)(c) applies </a:t>
            </a:r>
            <a:r>
              <a:rPr lang="en-GB" sz="900" b="1" smtClean="0">
                <a:cs typeface="Arial" charset="0"/>
              </a:rPr>
              <a:t>after the application of the parents </a:t>
            </a:r>
            <a:r>
              <a:rPr lang="en-GB" sz="900" smtClean="0">
                <a:cs typeface="Arial" charset="0"/>
              </a:rPr>
              <a:t>or parent responsible for the minor</a:t>
            </a:r>
            <a:r>
              <a:rPr lang="en-GB" sz="900" b="1" smtClean="0">
                <a:cs typeface="Arial" charset="0"/>
              </a:rPr>
              <a:t> has been rejected by a decision</a:t>
            </a:r>
            <a:r>
              <a:rPr lang="en-GB" sz="900" smtClean="0">
                <a:cs typeface="Arial" charset="0"/>
              </a:rPr>
              <a:t> and no relevant new elements were raised with respect to his/her particular circumstances or to the situation in his/her country of origin.</a:t>
            </a:r>
            <a:endParaRPr lang="en-US" sz="900" smtClean="0">
              <a:cs typeface="Arial" charset="0"/>
            </a:endParaRPr>
          </a:p>
          <a:p>
            <a:pPr marL="153543" indent="-153543" eaLnBrk="1" hangingPunct="1">
              <a:lnSpc>
                <a:spcPct val="80000"/>
              </a:lnSpc>
            </a:pPr>
            <a:r>
              <a:rPr lang="en-US" sz="900" smtClean="0">
                <a:cs typeface="Arial" charset="0"/>
              </a:rPr>
              <a:t/>
            </a:r>
            <a:br>
              <a:rPr lang="en-US" sz="900" smtClean="0">
                <a:cs typeface="Arial" charset="0"/>
              </a:rPr>
            </a:br>
            <a:r>
              <a:rPr lang="en-GB" sz="900" b="1" smtClean="0">
                <a:cs typeface="Arial" charset="0"/>
              </a:rPr>
              <a:t>[1]</a:t>
            </a:r>
            <a:r>
              <a:rPr lang="en-GB" sz="900" smtClean="0">
                <a:cs typeface="Arial" charset="0"/>
              </a:rPr>
              <a:t>	The following Recital will be added to the Preamble :</a:t>
            </a:r>
          </a:p>
          <a:p>
            <a:pPr marL="153543" indent="-153543" eaLnBrk="1" hangingPunct="1">
              <a:lnSpc>
                <a:spcPct val="80000"/>
              </a:lnSpc>
            </a:pPr>
            <a:r>
              <a:rPr lang="en-GB" sz="900" smtClean="0">
                <a:cs typeface="Arial" charset="0"/>
              </a:rPr>
              <a:t>	</a:t>
            </a:r>
            <a:r>
              <a:rPr lang="en-GB" sz="900" i="1" smtClean="0">
                <a:cs typeface="Arial" charset="0"/>
              </a:rPr>
              <a:t>"Whereas the notion of public order may cover a conviction for committing a serious crime."</a:t>
            </a:r>
            <a:endParaRPr lang="en-US" sz="900" i="1"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1FB3D556-CA09-4B5D-AA06-70E3693174C3}" type="slidenum">
              <a:rPr lang="hu-HU" smtClean="0"/>
              <a:pPr/>
              <a:t>5</a:t>
            </a:fld>
            <a:endParaRPr lang="hu-HU" smtClean="0"/>
          </a:p>
        </p:txBody>
      </p:sp>
      <p:sp>
        <p:nvSpPr>
          <p:cNvPr id="17410" name="Rectangle 2"/>
          <p:cNvSpPr>
            <a:spLocks noGrp="1" noRot="1" noChangeAspect="1" noChangeArrowheads="1" noTextEdit="1"/>
          </p:cNvSpPr>
          <p:nvPr>
            <p:ph type="sldImg"/>
          </p:nvPr>
        </p:nvSpPr>
        <p:spPr>
          <a:xfrm>
            <a:off x="933450" y="749300"/>
            <a:ext cx="4997450" cy="3748088"/>
          </a:xfrm>
          <a:ln/>
        </p:spPr>
      </p:sp>
      <p:sp>
        <p:nvSpPr>
          <p:cNvPr id="17411" name="Rectangle 3"/>
          <p:cNvSpPr>
            <a:spLocks noGrp="1" noChangeArrowheads="1"/>
          </p:cNvSpPr>
          <p:nvPr>
            <p:ph type="body" idx="1"/>
          </p:nvPr>
        </p:nvSpPr>
        <p:spPr>
          <a:xfrm>
            <a:off x="915247" y="4746774"/>
            <a:ext cx="5033857" cy="4497706"/>
          </a:xfrm>
          <a:noFill/>
          <a:ln/>
        </p:spPr>
        <p:txBody>
          <a:bodyPr/>
          <a:lstStyle/>
          <a:p>
            <a:pPr eaLnBrk="1" hangingPunct="1"/>
            <a:r>
              <a:rPr lang="hu-HU" smtClean="0">
                <a:cs typeface="Arial" charset="0"/>
              </a:rPr>
              <a:t>31, 32 deleted, 33-34 subsequent, , 35 Border proc  -mind spec elj</a:t>
            </a:r>
          </a:p>
          <a:p>
            <a:pPr eaLnBrk="1" hangingPunct="1"/>
            <a:endParaRPr lang="hu-HU" smtClean="0">
              <a:cs typeface="Arial" charset="0"/>
            </a:endParaRPr>
          </a:p>
          <a:p>
            <a:pPr eaLnBrk="1" hangingPunct="1"/>
            <a:r>
              <a:rPr lang="hu-HU" smtClean="0">
                <a:cs typeface="Arial" charset="0"/>
              </a:rPr>
              <a:t>Safe third country: 23 (4) (c) (accelerated </a:t>
            </a:r>
          </a:p>
          <a:p>
            <a:pPr eaLnBrk="1" hangingPunct="1"/>
            <a:r>
              <a:rPr lang="en-US" smtClean="0">
                <a:cs typeface="Arial" charset="0"/>
              </a:rPr>
              <a:t>the application for asylum is considered to be unfounded:</a:t>
            </a:r>
          </a:p>
          <a:p>
            <a:pPr eaLnBrk="1" hangingPunct="1"/>
            <a:r>
              <a:rPr lang="en-US" smtClean="0">
                <a:cs typeface="Arial" charset="0"/>
              </a:rPr>
              <a:t>- because the applicant is from a safe country of origin within the meaning of</a:t>
            </a:r>
            <a:r>
              <a:rPr lang="hu-HU" smtClean="0">
                <a:cs typeface="Arial" charset="0"/>
              </a:rPr>
              <a:t> </a:t>
            </a:r>
            <a:r>
              <a:rPr lang="en-US" smtClean="0">
                <a:cs typeface="Arial" charset="0"/>
              </a:rPr>
              <a:t>Articles 30, 30A and 30B of this Directive, or</a:t>
            </a:r>
          </a:p>
          <a:p>
            <a:pPr eaLnBrk="1" hangingPunct="1"/>
            <a:r>
              <a:rPr lang="en-US" smtClean="0">
                <a:cs typeface="Arial" charset="0"/>
              </a:rPr>
              <a:t>- because the country which is not a Member State is considered to be a safe third</a:t>
            </a:r>
            <a:r>
              <a:rPr lang="hu-HU" smtClean="0">
                <a:cs typeface="Arial" charset="0"/>
              </a:rPr>
              <a:t> </a:t>
            </a:r>
            <a:r>
              <a:rPr lang="en-US" smtClean="0">
                <a:cs typeface="Arial" charset="0"/>
              </a:rPr>
              <a:t>country for the applicant, without prejudice to Article 29(1); o</a:t>
            </a:r>
            <a:endParaRPr lang="hu-HU" smtClean="0">
              <a:cs typeface="Arial" charset="0"/>
            </a:endParaRPr>
          </a:p>
          <a:p>
            <a:pPr eaLnBrk="1" hangingPunct="1"/>
            <a:endParaRPr lang="hu-HU" smtClean="0">
              <a:cs typeface="Arial" charset="0"/>
            </a:endParaRPr>
          </a:p>
          <a:p>
            <a:pPr eaLnBrk="1" hangingPunct="1"/>
            <a:r>
              <a:rPr lang="hu-HU" smtClean="0">
                <a:cs typeface="Arial" charset="0"/>
              </a:rPr>
              <a:t>25 § (c) Inadmissible</a:t>
            </a:r>
          </a:p>
          <a:p>
            <a:pPr eaLnBrk="1" hangingPunct="1"/>
            <a:r>
              <a:rPr lang="en-US" smtClean="0">
                <a:cs typeface="Arial" charset="0"/>
              </a:rPr>
              <a:t>a country which is not a Member State is considered as a safe third country for the</a:t>
            </a:r>
            <a:r>
              <a:rPr lang="hu-HU" smtClean="0">
                <a:cs typeface="Arial" charset="0"/>
              </a:rPr>
              <a:t> </a:t>
            </a:r>
            <a:r>
              <a:rPr lang="en-US" smtClean="0">
                <a:cs typeface="Arial" charset="0"/>
              </a:rPr>
              <a:t>applicant, pursuant to Article 27;</a:t>
            </a:r>
          </a:p>
          <a:p>
            <a:pPr eaLnBrk="1" hangingPunct="1"/>
            <a:endParaRPr lang="en-US" smtClean="0">
              <a:cs typeface="Arial" charset="0"/>
            </a:endParaRPr>
          </a:p>
          <a:p>
            <a:pPr eaLnBrk="1" hangingPunct="1"/>
            <a:endParaRPr 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96A74CBC-2DBD-4981-B47F-27E486CDA02D}" type="slidenum">
              <a:rPr lang="hu-HU" smtClean="0"/>
              <a:pPr/>
              <a:t>6</a:t>
            </a:fld>
            <a:endParaRPr lang="hu-HU" smtClean="0"/>
          </a:p>
        </p:txBody>
      </p:sp>
      <p:sp>
        <p:nvSpPr>
          <p:cNvPr id="19458" name="Rectangle 2"/>
          <p:cNvSpPr>
            <a:spLocks noGrp="1" noRot="1" noChangeAspect="1" noChangeArrowheads="1" noTextEdit="1"/>
          </p:cNvSpPr>
          <p:nvPr>
            <p:ph type="sldImg"/>
          </p:nvPr>
        </p:nvSpPr>
        <p:spPr>
          <a:xfrm>
            <a:off x="933450" y="749300"/>
            <a:ext cx="4997450" cy="3748088"/>
          </a:xfrm>
          <a:ln/>
        </p:spPr>
      </p:sp>
      <p:sp>
        <p:nvSpPr>
          <p:cNvPr id="19459" name="Rectangle 3"/>
          <p:cNvSpPr>
            <a:spLocks noGrp="1" noChangeArrowheads="1"/>
          </p:cNvSpPr>
          <p:nvPr>
            <p:ph type="body" idx="1"/>
          </p:nvPr>
        </p:nvSpPr>
        <p:spPr>
          <a:xfrm>
            <a:off x="915247" y="4746774"/>
            <a:ext cx="5033857" cy="4497706"/>
          </a:xfrm>
          <a:noFill/>
          <a:ln/>
        </p:spPr>
        <p:txBody>
          <a:bodyPr/>
          <a:lstStyle/>
          <a:p>
            <a:pPr eaLnBrk="1" hangingPunct="1"/>
            <a:r>
              <a:rPr lang="hu-HU" smtClean="0">
                <a:cs typeface="Arial" charset="0"/>
              </a:rPr>
              <a:t>Dublin II-nek elemi előfeltétele lenne</a:t>
            </a:r>
          </a:p>
          <a:p>
            <a:pPr eaLnBrk="1" hangingPunct="1"/>
            <a:r>
              <a:rPr lang="hu-HU" smtClean="0">
                <a:cs typeface="Arial" charset="0"/>
              </a:rPr>
              <a:t>CEAS legfotnosabb eleme, Qualifcation-nel</a:t>
            </a:r>
          </a:p>
          <a:p>
            <a:pPr eaLnBrk="1" hangingPunct="1"/>
            <a:endParaRPr lang="hu-HU" smtClean="0">
              <a:cs typeface="Arial" charset="0"/>
            </a:endParaRPr>
          </a:p>
          <a:p>
            <a:pPr eaLnBrk="1" hangingPunct="1"/>
            <a:r>
              <a:rPr lang="hu-HU" smtClean="0">
                <a:cs typeface="Arial" charset="0"/>
              </a:rPr>
              <a:t>Kérdés: ha single proc lesz mindkét stáuszra akalmazandó lesz-e</a:t>
            </a:r>
            <a:endParaRPr 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B4695FD5-465C-4D54-BA64-D6796549BAC9}" type="slidenum">
              <a:rPr lang="hu-HU" smtClean="0"/>
              <a:pPr/>
              <a:t>7</a:t>
            </a:fld>
            <a:endParaRPr lang="hu-HU" smtClean="0"/>
          </a:p>
        </p:txBody>
      </p:sp>
      <p:sp>
        <p:nvSpPr>
          <p:cNvPr id="21506" name="Rectangle 2"/>
          <p:cNvSpPr>
            <a:spLocks noGrp="1" noRot="1" noChangeAspect="1" noChangeArrowheads="1" noTextEdit="1"/>
          </p:cNvSpPr>
          <p:nvPr>
            <p:ph type="sldImg"/>
          </p:nvPr>
        </p:nvSpPr>
        <p:spPr>
          <a:xfrm>
            <a:off x="933450" y="749300"/>
            <a:ext cx="4997450" cy="3748088"/>
          </a:xfrm>
          <a:ln/>
        </p:spPr>
      </p:sp>
      <p:sp>
        <p:nvSpPr>
          <p:cNvPr id="21507" name="Rectangle 3"/>
          <p:cNvSpPr>
            <a:spLocks noGrp="1" noChangeArrowheads="1"/>
          </p:cNvSpPr>
          <p:nvPr>
            <p:ph type="body" idx="1"/>
          </p:nvPr>
        </p:nvSpPr>
        <p:spPr>
          <a:xfrm>
            <a:off x="915247" y="4746774"/>
            <a:ext cx="5033857" cy="4497706"/>
          </a:xfrm>
          <a:noFill/>
          <a:ln/>
        </p:spPr>
        <p:txBody>
          <a:bodyPr/>
          <a:lstStyle/>
          <a:p>
            <a:pPr eaLnBrk="1" hangingPunct="1"/>
            <a:endParaRPr 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7E2A2E5A-3DCC-45ED-A021-41214869176B}" type="slidenum">
              <a:rPr lang="hu-HU" smtClean="0"/>
              <a:pPr/>
              <a:t>8</a:t>
            </a:fld>
            <a:endParaRPr lang="hu-HU" smtClean="0"/>
          </a:p>
        </p:txBody>
      </p:sp>
      <p:sp>
        <p:nvSpPr>
          <p:cNvPr id="23554" name="Rectangle 2"/>
          <p:cNvSpPr>
            <a:spLocks noGrp="1" noRot="1" noChangeAspect="1" noChangeArrowheads="1" noTextEdit="1"/>
          </p:cNvSpPr>
          <p:nvPr>
            <p:ph type="sldImg"/>
          </p:nvPr>
        </p:nvSpPr>
        <p:spPr>
          <a:xfrm>
            <a:off x="933450" y="749300"/>
            <a:ext cx="4997450" cy="3748088"/>
          </a:xfrm>
          <a:ln/>
        </p:spPr>
      </p:sp>
      <p:sp>
        <p:nvSpPr>
          <p:cNvPr id="23555" name="Rectangle 3"/>
          <p:cNvSpPr>
            <a:spLocks noGrp="1" noChangeArrowheads="1"/>
          </p:cNvSpPr>
          <p:nvPr>
            <p:ph type="body" idx="1"/>
          </p:nvPr>
        </p:nvSpPr>
        <p:spPr>
          <a:xfrm>
            <a:off x="915247" y="4746774"/>
            <a:ext cx="5033857" cy="4497706"/>
          </a:xfrm>
          <a:noFill/>
          <a:ln/>
        </p:spPr>
        <p:txBody>
          <a:bodyPr/>
          <a:lstStyle/>
          <a:p>
            <a:pPr eaLnBrk="1" hangingPunct="1"/>
            <a:endParaRPr 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564F5E5C-B481-4D5A-B2CE-9BD8D54E6E37}" type="slidenum">
              <a:rPr lang="hu-HU" smtClean="0"/>
              <a:pPr/>
              <a:t>9</a:t>
            </a:fld>
            <a:endParaRPr lang="hu-HU" smtClean="0"/>
          </a:p>
        </p:txBody>
      </p:sp>
      <p:sp>
        <p:nvSpPr>
          <p:cNvPr id="25602" name="Rectangle 2"/>
          <p:cNvSpPr>
            <a:spLocks noGrp="1" noRot="1" noChangeAspect="1" noChangeArrowheads="1" noTextEdit="1"/>
          </p:cNvSpPr>
          <p:nvPr>
            <p:ph type="sldImg"/>
          </p:nvPr>
        </p:nvSpPr>
        <p:spPr>
          <a:xfrm>
            <a:off x="933450" y="749300"/>
            <a:ext cx="4997450" cy="3748088"/>
          </a:xfrm>
          <a:ln/>
        </p:spPr>
      </p:sp>
      <p:sp>
        <p:nvSpPr>
          <p:cNvPr id="25603" name="Rectangle 3"/>
          <p:cNvSpPr>
            <a:spLocks noGrp="1" noChangeArrowheads="1"/>
          </p:cNvSpPr>
          <p:nvPr>
            <p:ph type="body" idx="1"/>
          </p:nvPr>
        </p:nvSpPr>
        <p:spPr>
          <a:xfrm>
            <a:off x="915247" y="4746774"/>
            <a:ext cx="5033857" cy="4497706"/>
          </a:xfrm>
          <a:noFill/>
          <a:ln/>
        </p:spPr>
        <p:txBody>
          <a:bodyPr/>
          <a:lstStyle/>
          <a:p>
            <a:pPr eaLnBrk="1" hangingPunct="1"/>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42910" y="1357298"/>
            <a:ext cx="7772400" cy="1470025"/>
          </a:xfrm>
          <a:solidFill>
            <a:srgbClr val="CCCCFF"/>
          </a:solidFill>
          <a:ln>
            <a:solidFill>
              <a:srgbClr val="C00000"/>
            </a:solidFill>
          </a:ln>
        </p:spPr>
        <p:txBody>
          <a:bodyPr>
            <a:normAutofit/>
          </a:bodyPr>
          <a:lstStyle>
            <a:lvl1pPr>
              <a:defRPr sz="4800" b="1">
                <a:solidFill>
                  <a:srgbClr val="C00000"/>
                </a:solidFill>
                <a:latin typeface="Georgia" pitchFamily="18" charset="0"/>
              </a:defRPr>
            </a:lvl1pPr>
          </a:lstStyle>
          <a:p>
            <a:r>
              <a:rPr lang="hu-HU" smtClean="0"/>
              <a:t>Mintacím szerkesztése</a:t>
            </a:r>
            <a:endParaRPr lang="en-GB"/>
          </a:p>
        </p:txBody>
      </p:sp>
      <p:sp>
        <p:nvSpPr>
          <p:cNvPr id="3" name="Alcím 2"/>
          <p:cNvSpPr>
            <a:spLocks noGrp="1"/>
          </p:cNvSpPr>
          <p:nvPr>
            <p:ph type="subTitle" idx="1"/>
          </p:nvPr>
        </p:nvSpPr>
        <p:spPr>
          <a:xfrm>
            <a:off x="1371600" y="3886200"/>
            <a:ext cx="6400800" cy="1752600"/>
          </a:xfrm>
          <a:solidFill>
            <a:srgbClr val="FFCD2F"/>
          </a:solidFill>
          <a:ln>
            <a:solidFill>
              <a:schemeClr val="accent6">
                <a:lumMod val="50000"/>
              </a:schemeClr>
            </a:solidFill>
          </a:ln>
        </p:spPr>
        <p:txBody>
          <a:bodyPr/>
          <a:lstStyle>
            <a:lvl1pPr marL="0" indent="0" algn="ctr">
              <a:buNone/>
              <a:defRPr b="1">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GB"/>
          </a:p>
        </p:txBody>
      </p:sp>
      <p:sp>
        <p:nvSpPr>
          <p:cNvPr id="4" name="Dátum helye 3"/>
          <p:cNvSpPr>
            <a:spLocks noGrp="1"/>
          </p:cNvSpPr>
          <p:nvPr>
            <p:ph type="dt" sz="half" idx="10"/>
          </p:nvPr>
        </p:nvSpPr>
        <p:spPr>
          <a:xfrm>
            <a:off x="0" y="6572250"/>
            <a:ext cx="2133600" cy="285750"/>
          </a:xfrm>
          <a:prstGeom prst="rect">
            <a:avLst/>
          </a:prstGeom>
          <a:solidFill>
            <a:srgbClr val="002060"/>
          </a:solidFill>
        </p:spPr>
        <p:txBody>
          <a:bodyPr vert="horz" lIns="91440" tIns="45720" rIns="91440" bIns="45720" rtlCol="0" anchor="ctr"/>
          <a:lstStyle>
            <a:lvl1pPr algn="l" eaLnBrk="0" fontAlgn="auto" hangingPunct="0">
              <a:spcBef>
                <a:spcPts val="0"/>
              </a:spcBef>
              <a:spcAft>
                <a:spcPts val="0"/>
              </a:spcAft>
              <a:defRPr sz="1200">
                <a:solidFill>
                  <a:srgbClr val="FFC44F"/>
                </a:solidFill>
                <a:latin typeface="+mn-lt"/>
                <a:cs typeface="+mn-cs"/>
              </a:defRPr>
            </a:lvl1pPr>
          </a:lstStyle>
          <a:p>
            <a:pPr>
              <a:defRPr/>
            </a:pPr>
            <a:r>
              <a:rPr lang="hu-HU"/>
              <a:t>Presentation by Boldizsár Nagy</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sz="half" idx="1"/>
          </p:nvPr>
        </p:nvSpPr>
        <p:spPr>
          <a:xfrm>
            <a:off x="457200" y="1600200"/>
            <a:ext cx="4038600" cy="4525963"/>
          </a:xfrm>
          <a:solidFill>
            <a:srgbClr val="CCCCFF"/>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Dátum helye 3"/>
          <p:cNvSpPr>
            <a:spLocks noGrp="1"/>
          </p:cNvSpPr>
          <p:nvPr>
            <p:ph type="dt" sz="half" idx="10"/>
          </p:nvPr>
        </p:nvSpPr>
        <p:spPr>
          <a:xfrm>
            <a:off x="0" y="6572250"/>
            <a:ext cx="2133600" cy="285750"/>
          </a:xfrm>
          <a:prstGeom prst="rect">
            <a:avLst/>
          </a:prstGeom>
          <a:solidFill>
            <a:srgbClr val="002060"/>
          </a:solidFill>
        </p:spPr>
        <p:txBody>
          <a:bodyPr vert="horz" lIns="91440" tIns="45720" rIns="91440" bIns="45720" rtlCol="0" anchor="ctr"/>
          <a:lstStyle>
            <a:lvl1pPr algn="l" eaLnBrk="0" fontAlgn="auto" hangingPunct="0">
              <a:spcBef>
                <a:spcPts val="0"/>
              </a:spcBef>
              <a:spcAft>
                <a:spcPts val="0"/>
              </a:spcAft>
              <a:defRPr sz="1200">
                <a:solidFill>
                  <a:srgbClr val="FFC44F"/>
                </a:solidFill>
                <a:latin typeface="+mn-lt"/>
                <a:cs typeface="+mn-cs"/>
              </a:defRPr>
            </a:lvl1pPr>
          </a:lstStyle>
          <a:p>
            <a:pPr>
              <a:defRPr/>
            </a:pPr>
            <a:r>
              <a:rPr lang="hu-HU"/>
              <a:t>Presentation by Boldizsár Nagy</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ím és tartalom">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857232"/>
            <a:ext cx="8229600" cy="5500726"/>
          </a:xfrm>
          <a:solidFill>
            <a:srgbClr val="CCCCFF"/>
          </a:solidFill>
          <a:ln>
            <a:solidFill>
              <a:srgbClr val="002060"/>
            </a:solidFill>
          </a:ln>
        </p:spPr>
        <p:txBody>
          <a:bodyPr>
            <a:normAutofit/>
          </a:bodyPr>
          <a:lstStyle>
            <a:lvl1pPr>
              <a:defRPr sz="2400">
                <a:solidFill>
                  <a:srgbClr val="060036"/>
                </a:solidFill>
              </a:defRPr>
            </a:lvl1pPr>
            <a:lvl2pPr>
              <a:defRPr sz="2400">
                <a:solidFill>
                  <a:srgbClr val="060036"/>
                </a:solidFill>
              </a:defRPr>
            </a:lvl2pPr>
            <a:lvl3pPr>
              <a:defRPr sz="2400">
                <a:solidFill>
                  <a:srgbClr val="060036"/>
                </a:solidFill>
              </a:defRPr>
            </a:lvl3pPr>
            <a:lvl4pPr>
              <a:defRPr sz="1800">
                <a:solidFill>
                  <a:srgbClr val="060036"/>
                </a:solidFill>
              </a:defRPr>
            </a:lvl4pPr>
            <a:lvl5pPr>
              <a:defRPr sz="1800">
                <a:solidFill>
                  <a:srgbClr val="060036"/>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6" name="Cím 5"/>
          <p:cNvSpPr>
            <a:spLocks noGrp="1"/>
          </p:cNvSpPr>
          <p:nvPr>
            <p:ph type="title"/>
          </p:nvPr>
        </p:nvSpPr>
        <p:spPr/>
        <p:txBody>
          <a:bodyPr/>
          <a:lstStyle>
            <a:lvl1pPr>
              <a:defRPr>
                <a:latin typeface="Arial" pitchFamily="34" charset="0"/>
                <a:cs typeface="Arial" pitchFamily="34" charset="0"/>
              </a:defRPr>
            </a:lvl1pPr>
          </a:lstStyle>
          <a:p>
            <a:r>
              <a:rPr lang="hu-HU" smtClean="0"/>
              <a:t>Mintacím szerkesztése</a:t>
            </a:r>
            <a:endParaRPr lang="hu-HU"/>
          </a:p>
        </p:txBody>
      </p:sp>
      <p:sp>
        <p:nvSpPr>
          <p:cNvPr id="4" name="Dátum helye 3"/>
          <p:cNvSpPr>
            <a:spLocks noGrp="1"/>
          </p:cNvSpPr>
          <p:nvPr>
            <p:ph type="dt" sz="half" idx="10"/>
          </p:nvPr>
        </p:nvSpPr>
        <p:spPr>
          <a:xfrm>
            <a:off x="0" y="6572250"/>
            <a:ext cx="2133600" cy="285750"/>
          </a:xfrm>
          <a:prstGeom prst="rect">
            <a:avLst/>
          </a:prstGeom>
          <a:solidFill>
            <a:srgbClr val="002060"/>
          </a:solidFill>
        </p:spPr>
        <p:txBody>
          <a:bodyPr vert="horz" lIns="91440" tIns="45720" rIns="91440" bIns="45720" rtlCol="0" anchor="ctr"/>
          <a:lstStyle>
            <a:lvl1pPr algn="l" eaLnBrk="0" fontAlgn="auto" hangingPunct="0">
              <a:spcBef>
                <a:spcPts val="0"/>
              </a:spcBef>
              <a:spcAft>
                <a:spcPts val="0"/>
              </a:spcAft>
              <a:defRPr sz="1200">
                <a:solidFill>
                  <a:srgbClr val="FFC44F"/>
                </a:solidFill>
                <a:latin typeface="+mn-lt"/>
                <a:cs typeface="+mn-cs"/>
              </a:defRPr>
            </a:lvl1pPr>
          </a:lstStyle>
          <a:p>
            <a:pPr>
              <a:defRPr/>
            </a:pPr>
            <a:r>
              <a:rPr lang="hu-HU"/>
              <a:t>Presentation by Boldizsár Nagy</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tartalomrész">
    <p:spTree>
      <p:nvGrpSpPr>
        <p:cNvPr id="1" name=""/>
        <p:cNvGrpSpPr/>
        <p:nvPr/>
      </p:nvGrpSpPr>
      <p:grpSpPr>
        <a:xfrm>
          <a:off x="0" y="0"/>
          <a:ext cx="0" cy="0"/>
          <a:chOff x="0" y="0"/>
          <a:chExt cx="0" cy="0"/>
        </a:xfrm>
      </p:grpSpPr>
      <p:sp>
        <p:nvSpPr>
          <p:cNvPr id="3" name="Tartalom helye 2"/>
          <p:cNvSpPr>
            <a:spLocks noGrp="1"/>
          </p:cNvSpPr>
          <p:nvPr>
            <p:ph sz="half" idx="1"/>
          </p:nvPr>
        </p:nvSpPr>
        <p:spPr>
          <a:xfrm>
            <a:off x="685800" y="838200"/>
            <a:ext cx="3810000" cy="5662634"/>
          </a:xfrm>
          <a:solidFill>
            <a:srgbClr val="CCCCFF"/>
          </a:solidFill>
          <a:ln>
            <a:solidFill>
              <a:srgbClr val="002060"/>
            </a:solidFill>
          </a:ln>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838200"/>
            <a:ext cx="3810000" cy="5662634"/>
          </a:xfrm>
          <a:solidFill>
            <a:srgbClr val="CCCCFF"/>
          </a:solidFill>
          <a:ln>
            <a:solidFill>
              <a:srgbClr val="002060"/>
            </a:solidFill>
          </a:ln>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Cím 1"/>
          <p:cNvSpPr>
            <a:spLocks noGrp="1"/>
          </p:cNvSpPr>
          <p:nvPr>
            <p:ph type="title"/>
          </p:nvPr>
        </p:nvSpPr>
        <p:spPr>
          <a:xfrm>
            <a:off x="685800" y="228600"/>
            <a:ext cx="7772400" cy="457200"/>
          </a:xfrm>
          <a:solidFill>
            <a:srgbClr val="FFC000"/>
          </a:solidFill>
          <a:ln>
            <a:solidFill>
              <a:srgbClr val="C00000"/>
            </a:solidFill>
          </a:ln>
        </p:spPr>
        <p:txBody>
          <a:bodyPr/>
          <a:lstStyle>
            <a:lvl1pPr>
              <a:defRPr>
                <a:solidFill>
                  <a:srgbClr val="C00000"/>
                </a:solidFill>
                <a:effectLst>
                  <a:outerShdw blurRad="38100" dist="38100" dir="2700000" algn="tl">
                    <a:srgbClr val="000000">
                      <a:alpha val="43137"/>
                    </a:srgbClr>
                  </a:outerShdw>
                </a:effectLst>
              </a:defRPr>
            </a:lvl1pPr>
          </a:lstStyle>
          <a:p>
            <a:r>
              <a:rPr lang="hu-HU" smtClean="0"/>
              <a:t>Mintacím szerkesztése</a:t>
            </a:r>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FBD"/>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142875"/>
            <a:ext cx="8229600" cy="500063"/>
          </a:xfrm>
          <a:prstGeom prst="rect">
            <a:avLst/>
          </a:prstGeom>
          <a:solidFill>
            <a:srgbClr val="FFC44F"/>
          </a:solidFill>
          <a:ln w="9525">
            <a:solidFill>
              <a:srgbClr val="C00000"/>
            </a:solid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endParaRPr lang="en-GB" smtClean="0"/>
          </a:p>
        </p:txBody>
      </p:sp>
      <p:sp>
        <p:nvSpPr>
          <p:cNvPr id="1027" name="Szöveg helye 2"/>
          <p:cNvSpPr>
            <a:spLocks noGrp="1"/>
          </p:cNvSpPr>
          <p:nvPr>
            <p:ph type="body" idx="1"/>
          </p:nvPr>
        </p:nvSpPr>
        <p:spPr bwMode="auto">
          <a:xfrm>
            <a:off x="457200" y="785813"/>
            <a:ext cx="8229600" cy="5340350"/>
          </a:xfrm>
          <a:prstGeom prst="rect">
            <a:avLst/>
          </a:prstGeom>
          <a:solidFill>
            <a:srgbClr val="CCCCFF"/>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smtClean="0"/>
          </a:p>
        </p:txBody>
      </p:sp>
      <p:sp>
        <p:nvSpPr>
          <p:cNvPr id="8" name="Élőláb helye 7"/>
          <p:cNvSpPr>
            <a:spLocks noGrp="1"/>
          </p:cNvSpPr>
          <p:nvPr>
            <p:ph type="ftr" sz="quarter" idx="3"/>
          </p:nvPr>
        </p:nvSpPr>
        <p:spPr>
          <a:xfrm>
            <a:off x="0" y="6643688"/>
            <a:ext cx="2895600" cy="214312"/>
          </a:xfrm>
          <a:prstGeom prst="rect">
            <a:avLst/>
          </a:prstGeom>
          <a:solidFill>
            <a:srgbClr val="002060"/>
          </a:solidFill>
        </p:spPr>
        <p:txBody>
          <a:bodyPr vert="horz" lIns="91440" tIns="45720" rIns="91440" bIns="45720" rtlCol="0" anchor="ctr"/>
          <a:lstStyle>
            <a:lvl1pPr algn="ctr" eaLnBrk="0" hangingPunct="0">
              <a:defRPr sz="1200">
                <a:solidFill>
                  <a:srgbClr val="FFC44F"/>
                </a:solidFill>
              </a:defRPr>
            </a:lvl1pPr>
          </a:lstStyle>
          <a:p>
            <a:pPr>
              <a:defRPr/>
            </a:pPr>
            <a:r>
              <a:rPr lang="hu-HU"/>
              <a:t>Presentation by Boldizsár Nagy</a:t>
            </a:r>
          </a:p>
        </p:txBody>
      </p:sp>
      <p:sp>
        <p:nvSpPr>
          <p:cNvPr id="5" name="Szövegdoboz 4"/>
          <p:cNvSpPr txBox="1"/>
          <p:nvPr userDrawn="1"/>
        </p:nvSpPr>
        <p:spPr>
          <a:xfrm>
            <a:off x="8858250" y="0"/>
            <a:ext cx="285750" cy="6858000"/>
          </a:xfrm>
          <a:prstGeom prst="rect">
            <a:avLst/>
          </a:prstGeom>
          <a:solidFill>
            <a:schemeClr val="bg1">
              <a:lumMod val="75000"/>
            </a:schemeClr>
          </a:solidFill>
        </p:spPr>
        <p:style>
          <a:lnRef idx="2">
            <a:schemeClr val="accent2"/>
          </a:lnRef>
          <a:fillRef idx="1">
            <a:schemeClr val="lt1"/>
          </a:fillRef>
          <a:effectRef idx="0">
            <a:schemeClr val="accent2"/>
          </a:effectRef>
          <a:fontRef idx="minor">
            <a:schemeClr val="dk1"/>
          </a:fontRef>
        </p:style>
        <p:txBody>
          <a:bodyPr/>
          <a:lstStyle/>
          <a:p>
            <a:pPr algn="ctr" eaLnBrk="0" hangingPunct="0">
              <a:defRPr/>
            </a:pPr>
            <a:endParaRPr lang="hu-HU" sz="1800" b="1" dirty="0">
              <a:solidFill>
                <a:srgbClr val="808080"/>
              </a:solidFill>
            </a:endParaRPr>
          </a:p>
          <a:p>
            <a:pPr algn="ctr" eaLnBrk="0" hangingPunct="0">
              <a:defRPr/>
            </a:pPr>
            <a:r>
              <a:rPr lang="hu-HU" sz="1800" b="1" smtClean="0">
                <a:solidFill>
                  <a:srgbClr val="711001"/>
                </a:solidFill>
              </a:rPr>
              <a:t>M G I </a:t>
            </a:r>
          </a:p>
          <a:p>
            <a:pPr algn="ctr" eaLnBrk="0" hangingPunct="0">
              <a:defRPr/>
            </a:pPr>
            <a:endParaRPr lang="hu-HU" sz="1800" b="1" smtClean="0">
              <a:solidFill>
                <a:srgbClr val="711001"/>
              </a:solidFill>
            </a:endParaRPr>
          </a:p>
          <a:p>
            <a:pPr algn="ctr" eaLnBrk="0" hangingPunct="0">
              <a:defRPr/>
            </a:pPr>
            <a:r>
              <a:rPr lang="hu-HU" sz="1800" b="1" smtClean="0">
                <a:solidFill>
                  <a:srgbClr val="711001"/>
                </a:solidFill>
              </a:rPr>
              <a:t>M O </a:t>
            </a:r>
            <a:endParaRPr lang="hu-HU" sz="1800" b="1" dirty="0" smtClean="0">
              <a:solidFill>
                <a:srgbClr val="711001"/>
              </a:solidFill>
            </a:endParaRPr>
          </a:p>
          <a:p>
            <a:pPr algn="ctr" eaLnBrk="0" hangingPunct="0">
              <a:defRPr/>
            </a:pPr>
            <a:endParaRPr lang="hu-HU" sz="1800" b="1" dirty="0" smtClean="0">
              <a:solidFill>
                <a:srgbClr val="711001"/>
              </a:solidFill>
            </a:endParaRPr>
          </a:p>
          <a:p>
            <a:pPr algn="ctr" eaLnBrk="0" hangingPunct="0">
              <a:defRPr/>
            </a:pPr>
            <a:endParaRPr lang="hu-HU" sz="1800" b="1" dirty="0" smtClean="0">
              <a:solidFill>
                <a:srgbClr val="711001"/>
              </a:solidFill>
            </a:endParaRPr>
          </a:p>
          <a:p>
            <a:pPr algn="ctr" eaLnBrk="0" hangingPunct="0">
              <a:defRPr/>
            </a:pPr>
            <a:r>
              <a:rPr lang="hu-HU" sz="1800" b="1" dirty="0" smtClean="0">
                <a:solidFill>
                  <a:srgbClr val="711001"/>
                </a:solidFill>
              </a:rPr>
              <a:t>2013</a:t>
            </a:r>
            <a:endParaRPr lang="hu-HU" sz="1800" b="1" dirty="0">
              <a:solidFill>
                <a:srgbClr val="711001"/>
              </a:solidFill>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txStyles>
    <p:titleStyle>
      <a:lvl1pPr algn="ctr" rtl="0" eaLnBrk="0" fontAlgn="base" hangingPunct="0">
        <a:spcBef>
          <a:spcPct val="0"/>
        </a:spcBef>
        <a:spcAft>
          <a:spcPct val="0"/>
        </a:spcAft>
        <a:defRPr sz="2400" kern="1200">
          <a:solidFill>
            <a:srgbClr val="C00000"/>
          </a:solidFill>
          <a:effectLst>
            <a:outerShdw blurRad="38100" dist="38100" dir="2700000" algn="tl">
              <a:srgbClr val="000000">
                <a:alpha val="43137"/>
              </a:srgbClr>
            </a:outerShdw>
          </a:effectLst>
          <a:latin typeface="+mn-lt"/>
          <a:ea typeface="+mj-ea"/>
          <a:cs typeface="+mj-cs"/>
        </a:defRPr>
      </a:lvl1pPr>
      <a:lvl2pPr algn="ctr" rtl="0" eaLnBrk="0" fontAlgn="base" hangingPunct="0">
        <a:spcBef>
          <a:spcPct val="0"/>
        </a:spcBef>
        <a:spcAft>
          <a:spcPct val="0"/>
        </a:spcAft>
        <a:defRPr sz="2400">
          <a:solidFill>
            <a:srgbClr val="C00000"/>
          </a:solidFill>
          <a:latin typeface="Calibri" pitchFamily="34" charset="0"/>
        </a:defRPr>
      </a:lvl2pPr>
      <a:lvl3pPr algn="ctr" rtl="0" eaLnBrk="0" fontAlgn="base" hangingPunct="0">
        <a:spcBef>
          <a:spcPct val="0"/>
        </a:spcBef>
        <a:spcAft>
          <a:spcPct val="0"/>
        </a:spcAft>
        <a:defRPr sz="2400">
          <a:solidFill>
            <a:srgbClr val="C00000"/>
          </a:solidFill>
          <a:latin typeface="Calibri" pitchFamily="34" charset="0"/>
        </a:defRPr>
      </a:lvl3pPr>
      <a:lvl4pPr algn="ctr" rtl="0" eaLnBrk="0" fontAlgn="base" hangingPunct="0">
        <a:spcBef>
          <a:spcPct val="0"/>
        </a:spcBef>
        <a:spcAft>
          <a:spcPct val="0"/>
        </a:spcAft>
        <a:defRPr sz="2400">
          <a:solidFill>
            <a:srgbClr val="C00000"/>
          </a:solidFill>
          <a:latin typeface="Calibri" pitchFamily="34" charset="0"/>
        </a:defRPr>
      </a:lvl4pPr>
      <a:lvl5pPr algn="ctr" rtl="0" eaLnBrk="0" fontAlgn="base" hangingPunct="0">
        <a:spcBef>
          <a:spcPct val="0"/>
        </a:spcBef>
        <a:spcAft>
          <a:spcPct val="0"/>
        </a:spcAft>
        <a:defRPr sz="2400">
          <a:solidFill>
            <a:srgbClr val="C00000"/>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002060"/>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00206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002060"/>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00206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Grp="1" noChangeArrowheads="1"/>
          </p:cNvSpPr>
          <p:nvPr>
            <p:ph type="ctrTitle"/>
          </p:nvPr>
        </p:nvSpPr>
        <p:spPr>
          <a:xfrm>
            <a:off x="684213" y="785813"/>
            <a:ext cx="7772400" cy="2633662"/>
          </a:xfrm>
        </p:spPr>
        <p:txBody>
          <a:bodyPr/>
          <a:lstStyle/>
          <a:p>
            <a:pPr eaLnBrk="1" hangingPunct="1">
              <a:defRPr/>
            </a:pPr>
            <a:r>
              <a:rPr lang="en-GB" sz="1800" noProof="0" dirty="0" smtClean="0">
                <a:effectLst>
                  <a:outerShdw blurRad="38100" dist="38100" dir="2700000" algn="tl">
                    <a:srgbClr val="000000"/>
                  </a:outerShdw>
                </a:effectLst>
              </a:rPr>
              <a:t>THE COMMON EUROPEAN ASYLUM SYSTEM</a:t>
            </a:r>
            <a:r>
              <a:rPr lang="en-GB" sz="2400" noProof="0" dirty="0" smtClean="0">
                <a:effectLst>
                  <a:outerShdw blurRad="38100" dist="38100" dir="2700000" algn="tl">
                    <a:srgbClr val="000000"/>
                  </a:outerShdw>
                </a:effectLst>
              </a:rPr>
              <a:t/>
            </a:r>
            <a:br>
              <a:rPr lang="en-GB" sz="2400" noProof="0" dirty="0" smtClean="0">
                <a:effectLst>
                  <a:outerShdw blurRad="38100" dist="38100" dir="2700000" algn="tl">
                    <a:srgbClr val="000000"/>
                  </a:outerShdw>
                </a:effectLst>
              </a:rPr>
            </a:br>
            <a:r>
              <a:rPr lang="en-GB" sz="2400" noProof="0" dirty="0" smtClean="0">
                <a:effectLst>
                  <a:outerShdw blurRad="38100" dist="38100" dir="2700000" algn="tl">
                    <a:srgbClr val="000000"/>
                  </a:outerShdw>
                </a:effectLst>
              </a:rPr>
              <a:t/>
            </a:r>
            <a:br>
              <a:rPr lang="en-GB" sz="2400" noProof="0" dirty="0" smtClean="0">
                <a:effectLst>
                  <a:outerShdw blurRad="38100" dist="38100" dir="2700000" algn="tl">
                    <a:srgbClr val="000000"/>
                  </a:outerShdw>
                </a:effectLst>
              </a:rPr>
            </a:br>
            <a:r>
              <a:rPr lang="en-GB" sz="3200" noProof="0" dirty="0" smtClean="0">
                <a:effectLst>
                  <a:outerShdw blurRad="38100" dist="38100" dir="2700000" algn="tl">
                    <a:srgbClr val="000000"/>
                  </a:outerShdw>
                </a:effectLst>
              </a:rPr>
              <a:t>THE PROCEDURES DIRECTIVE AND THE RETURN DIRECTIVE </a:t>
            </a:r>
            <a:r>
              <a:rPr lang="en-GB" sz="4000" noProof="0" dirty="0" smtClean="0"/>
              <a:t/>
            </a:r>
            <a:br>
              <a:rPr lang="en-GB" sz="4000" noProof="0" dirty="0" smtClean="0"/>
            </a:br>
            <a:endParaRPr lang="en-GB" sz="4000" noProof="0" dirty="0" smtClean="0"/>
          </a:p>
        </p:txBody>
      </p:sp>
      <p:sp>
        <p:nvSpPr>
          <p:cNvPr id="4" name="Rectangle 3"/>
          <p:cNvSpPr txBox="1">
            <a:spLocks noChangeArrowheads="1"/>
          </p:cNvSpPr>
          <p:nvPr/>
        </p:nvSpPr>
        <p:spPr bwMode="auto">
          <a:xfrm>
            <a:off x="1619672" y="4221088"/>
            <a:ext cx="6400800" cy="2232248"/>
          </a:xfrm>
          <a:prstGeom prst="rect">
            <a:avLst/>
          </a:prstGeom>
          <a:solidFill>
            <a:srgbClr val="FFCD2F"/>
          </a:solidFill>
          <a:ln w="9525">
            <a:solidFill>
              <a:schemeClr val="accent6">
                <a:lumMod val="50000"/>
              </a:schemeClr>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defRPr/>
            </a:pPr>
            <a:r>
              <a:rPr kumimoji="0" lang="en-GB" sz="2800" b="1" i="0" u="none" strike="noStrike" kern="1200" cap="none" spc="0" normalizeH="0" baseline="0" noProof="0" dirty="0" smtClean="0">
                <a:ln>
                  <a:noFill/>
                </a:ln>
                <a:solidFill>
                  <a:srgbClr val="4D4D4D"/>
                </a:solidFill>
                <a:effectLst/>
                <a:uLnTx/>
                <a:uFillTx/>
                <a:latin typeface="+mn-lt"/>
                <a:ea typeface="+mn-ea"/>
                <a:cs typeface="+mn-cs"/>
              </a:rPr>
              <a:t>Presented by </a:t>
            </a:r>
            <a:r>
              <a:rPr kumimoji="0" lang="en-GB" sz="2800" b="1" i="0" u="none" strike="noStrike" kern="1200" cap="none" spc="0" normalizeH="0" baseline="0" noProof="0" dirty="0" err="1" smtClean="0">
                <a:ln>
                  <a:noFill/>
                </a:ln>
                <a:solidFill>
                  <a:srgbClr val="4D4D4D"/>
                </a:solidFill>
                <a:effectLst/>
                <a:uLnTx/>
                <a:uFillTx/>
                <a:latin typeface="+mn-lt"/>
                <a:ea typeface="+mn-ea"/>
                <a:cs typeface="+mn-cs"/>
              </a:rPr>
              <a:t>Boldizsár</a:t>
            </a:r>
            <a:r>
              <a:rPr kumimoji="0" lang="en-GB" sz="2800" b="1" i="0" u="none" strike="noStrike" kern="1200" cap="none" spc="0" normalizeH="0" baseline="0" noProof="0" dirty="0" smtClean="0">
                <a:ln>
                  <a:noFill/>
                </a:ln>
                <a:solidFill>
                  <a:srgbClr val="4D4D4D"/>
                </a:solidFill>
                <a:effectLst/>
                <a:uLnTx/>
                <a:uFillTx/>
                <a:latin typeface="+mn-lt"/>
                <a:ea typeface="+mn-ea"/>
                <a:cs typeface="+mn-cs"/>
              </a:rPr>
              <a:t> Nagy,</a:t>
            </a:r>
          </a:p>
          <a:p>
            <a:pPr algn="ctr" eaLnBrk="0" hangingPunct="0">
              <a:spcBef>
                <a:spcPct val="20000"/>
              </a:spcBef>
              <a:defRPr/>
            </a:pPr>
            <a:r>
              <a:rPr lang="hu-HU" sz="2800" b="1" smtClean="0">
                <a:solidFill>
                  <a:srgbClr val="4D4D4D"/>
                </a:solidFill>
                <a:latin typeface="+mn-lt"/>
                <a:cs typeface="+mn-cs"/>
              </a:rPr>
              <a:t>a</a:t>
            </a:r>
            <a:r>
              <a:rPr kumimoji="0" lang="hu-HU" sz="2800" b="1" i="0" u="none" strike="noStrike" kern="1200" cap="none" spc="0" normalizeH="0" baseline="0" noProof="0" smtClean="0">
                <a:ln>
                  <a:noFill/>
                </a:ln>
                <a:solidFill>
                  <a:srgbClr val="4D4D4D"/>
                </a:solidFill>
                <a:effectLst/>
                <a:uLnTx/>
                <a:uFillTx/>
                <a:latin typeface="+mn-lt"/>
                <a:ea typeface="+mn-ea"/>
                <a:cs typeface="+mn-cs"/>
              </a:rPr>
              <a:t>t the H</a:t>
            </a:r>
            <a:r>
              <a:rPr lang="en-US" sz="2800" b="1" smtClean="0">
                <a:solidFill>
                  <a:srgbClr val="4D4D4D"/>
                </a:solidFill>
                <a:latin typeface="+mn-lt"/>
                <a:cs typeface="+mn-cs"/>
              </a:rPr>
              <a:t>uman rights Master’s Programme of the Consortium of Russian Universities</a:t>
            </a:r>
            <a:endParaRPr lang="hu-HU" sz="2800" b="1" smtClean="0">
              <a:solidFill>
                <a:srgbClr val="4D4D4D"/>
              </a:solidFill>
              <a:latin typeface="+mn-lt"/>
              <a:cs typeface="+mn-cs"/>
            </a:endParaRPr>
          </a:p>
          <a:p>
            <a:pPr algn="ctr" eaLnBrk="0" hangingPunct="0">
              <a:spcBef>
                <a:spcPct val="20000"/>
              </a:spcBef>
              <a:defRPr/>
            </a:pPr>
            <a:r>
              <a:rPr kumimoji="0" lang="hu-HU" sz="2800" b="1" i="0" u="none" strike="noStrike" kern="1200" cap="none" spc="0" normalizeH="0" baseline="0" noProof="0" smtClean="0">
                <a:ln>
                  <a:noFill/>
                </a:ln>
                <a:solidFill>
                  <a:srgbClr val="4D4D4D"/>
                </a:solidFill>
                <a:effectLst/>
                <a:uLnTx/>
                <a:uFillTx/>
                <a:latin typeface="+mn-lt"/>
                <a:ea typeface="+mn-ea"/>
                <a:cs typeface="+mn-cs"/>
              </a:rPr>
              <a:t>MGIMO, 2013</a:t>
            </a:r>
            <a:endParaRPr kumimoji="0" lang="en-GB" sz="2800" b="1" i="0" u="none" strike="noStrike" kern="1200" cap="none" spc="0" normalizeH="0" baseline="0" noProof="0" dirty="0" smtClean="0">
              <a:ln>
                <a:noFill/>
              </a:ln>
              <a:solidFill>
                <a:srgbClr val="4D4D4D"/>
              </a:solidFill>
              <a:effectLst/>
              <a:uLnTx/>
              <a:uFillTx/>
              <a:latin typeface="+mn-lt"/>
              <a:ea typeface="+mn-ea"/>
              <a:cs typeface="+mn-cs"/>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274638"/>
            <a:ext cx="8229600" cy="439737"/>
          </a:xfrm>
        </p:spPr>
        <p:txBody>
          <a:bodyPr/>
          <a:lstStyle/>
          <a:p>
            <a:pPr eaLnBrk="1" hangingPunct="1">
              <a:defRPr/>
            </a:pPr>
            <a:r>
              <a:rPr lang="en-GB" altLang="zh-CN" noProof="0" dirty="0" smtClean="0"/>
              <a:t>Directive on minimum standards on procedures</a:t>
            </a:r>
            <a:endParaRPr lang="en-GB" noProof="0" dirty="0" smtClean="0"/>
          </a:p>
        </p:txBody>
      </p:sp>
      <p:sp>
        <p:nvSpPr>
          <p:cNvPr id="73731" name="Rectangle 3"/>
          <p:cNvSpPr>
            <a:spLocks noGrp="1" noChangeArrowheads="1"/>
          </p:cNvSpPr>
          <p:nvPr>
            <p:ph idx="1"/>
          </p:nvPr>
        </p:nvSpPr>
        <p:spPr>
          <a:xfrm>
            <a:off x="457200" y="857250"/>
            <a:ext cx="8229600" cy="5715000"/>
          </a:xfrm>
        </p:spPr>
        <p:txBody>
          <a:bodyPr>
            <a:normAutofit lnSpcReduction="10000"/>
          </a:bodyPr>
          <a:lstStyle/>
          <a:p>
            <a:pPr eaLnBrk="1" hangingPunct="1">
              <a:lnSpc>
                <a:spcPct val="90000"/>
              </a:lnSpc>
              <a:buFontTx/>
              <a:buNone/>
              <a:defRPr/>
            </a:pPr>
            <a:r>
              <a:rPr lang="en-GB" sz="2000" noProof="0" dirty="0" smtClean="0">
                <a:solidFill>
                  <a:srgbClr val="C00000"/>
                </a:solidFill>
              </a:rPr>
              <a:t>Legal assistance:</a:t>
            </a:r>
          </a:p>
          <a:p>
            <a:pPr eaLnBrk="1" hangingPunct="1">
              <a:lnSpc>
                <a:spcPct val="90000"/>
              </a:lnSpc>
              <a:buFontTx/>
              <a:buNone/>
              <a:defRPr/>
            </a:pPr>
            <a:r>
              <a:rPr lang="en-GB" sz="2000" noProof="0" dirty="0" smtClean="0">
                <a:solidFill>
                  <a:schemeClr val="tx2"/>
                </a:solidFill>
              </a:rPr>
              <a:t>	</a:t>
            </a:r>
            <a:r>
              <a:rPr lang="en-GB" sz="2000" noProof="0" dirty="0" smtClean="0"/>
              <a:t>- Applicant must have </a:t>
            </a:r>
            <a:r>
              <a:rPr lang="en-GB" sz="2000" noProof="0" dirty="0" smtClean="0">
                <a:solidFill>
                  <a:srgbClr val="C00000"/>
                </a:solidFill>
              </a:rPr>
              <a:t>access  to lawyer </a:t>
            </a:r>
            <a:r>
              <a:rPr lang="en-GB" sz="2000" noProof="0" dirty="0" smtClean="0"/>
              <a:t>(at his cost)</a:t>
            </a:r>
          </a:p>
          <a:p>
            <a:pPr lvl="2" eaLnBrk="1" hangingPunct="1">
              <a:lnSpc>
                <a:spcPct val="90000"/>
              </a:lnSpc>
              <a:buFontTx/>
              <a:buNone/>
              <a:defRPr/>
            </a:pPr>
            <a:r>
              <a:rPr lang="en-GB" sz="1800" noProof="0" dirty="0" smtClean="0"/>
              <a:t>	Lawyers access to closed areas may be curtailed but not rendered impossible</a:t>
            </a:r>
          </a:p>
          <a:p>
            <a:pPr eaLnBrk="1" hangingPunct="1">
              <a:lnSpc>
                <a:spcPct val="90000"/>
              </a:lnSpc>
              <a:buFontTx/>
              <a:buNone/>
              <a:defRPr/>
            </a:pPr>
            <a:r>
              <a:rPr lang="en-GB" sz="2000" noProof="0" dirty="0" smtClean="0"/>
              <a:t>	- </a:t>
            </a:r>
            <a:r>
              <a:rPr lang="en-GB" sz="2000" noProof="0" dirty="0" smtClean="0">
                <a:solidFill>
                  <a:srgbClr val="C00000"/>
                </a:solidFill>
              </a:rPr>
              <a:t>Free legal assistance/representation</a:t>
            </a:r>
            <a:r>
              <a:rPr lang="en-GB" sz="2000" noProof="0" dirty="0" smtClean="0"/>
              <a:t>: MS „shall ensure”  </a:t>
            </a:r>
            <a:r>
              <a:rPr lang="en-GB" sz="2000" i="1" noProof="0" dirty="0" smtClean="0"/>
              <a:t>after negative decision</a:t>
            </a:r>
            <a:r>
              <a:rPr lang="en-GB" sz="2000" noProof="0" dirty="0" smtClean="0"/>
              <a:t> on conditions as to nationals + further grounds for not offering:</a:t>
            </a:r>
            <a:endParaRPr lang="en-GB" sz="2800" noProof="0" dirty="0" smtClean="0"/>
          </a:p>
          <a:p>
            <a:pPr lvl="3" eaLnBrk="1" hangingPunct="1">
              <a:lnSpc>
                <a:spcPct val="90000"/>
              </a:lnSpc>
              <a:buFont typeface="Wingdings" pitchFamily="2" charset="2"/>
              <a:buChar char="§"/>
              <a:defRPr/>
            </a:pPr>
            <a:r>
              <a:rPr lang="en-GB" noProof="0" dirty="0" smtClean="0"/>
              <a:t>	only for appeal (not admin. review)</a:t>
            </a:r>
          </a:p>
          <a:p>
            <a:pPr lvl="3" eaLnBrk="1" hangingPunct="1">
              <a:lnSpc>
                <a:spcPct val="90000"/>
              </a:lnSpc>
              <a:buFont typeface="Wingdings" pitchFamily="2" charset="2"/>
              <a:buChar char="§"/>
              <a:defRPr/>
            </a:pPr>
            <a:r>
              <a:rPr lang="en-GB" noProof="0" dirty="0" smtClean="0"/>
              <a:t>	if applicant has no means to finance</a:t>
            </a:r>
          </a:p>
          <a:p>
            <a:pPr lvl="3" eaLnBrk="1" hangingPunct="1">
              <a:lnSpc>
                <a:spcPct val="90000"/>
              </a:lnSpc>
              <a:buFont typeface="Wingdings" pitchFamily="2" charset="2"/>
              <a:buChar char="§"/>
              <a:defRPr/>
            </a:pPr>
            <a:r>
              <a:rPr lang="en-GB" noProof="0" dirty="0" smtClean="0"/>
              <a:t>	 if „review is likely to succeed”</a:t>
            </a:r>
          </a:p>
          <a:p>
            <a:pPr lvl="3" eaLnBrk="1" hangingPunct="1">
              <a:lnSpc>
                <a:spcPct val="90000"/>
              </a:lnSpc>
              <a:buFont typeface="Wingdings" pitchFamily="2" charset="2"/>
              <a:buChar char="§"/>
              <a:defRPr/>
            </a:pPr>
            <a:r>
              <a:rPr lang="en-GB" noProof="0" dirty="0" smtClean="0"/>
              <a:t>	 only from among chosen representatives</a:t>
            </a:r>
          </a:p>
          <a:p>
            <a:pPr eaLnBrk="1" hangingPunct="1">
              <a:lnSpc>
                <a:spcPct val="90000"/>
              </a:lnSpc>
              <a:buFontTx/>
              <a:buNone/>
              <a:defRPr/>
            </a:pPr>
            <a:r>
              <a:rPr lang="en-GB" sz="1800" noProof="0" dirty="0" smtClean="0"/>
              <a:t>		</a:t>
            </a:r>
          </a:p>
          <a:p>
            <a:pPr eaLnBrk="1" hangingPunct="1">
              <a:lnSpc>
                <a:spcPct val="90000"/>
              </a:lnSpc>
              <a:buFontTx/>
              <a:buNone/>
              <a:defRPr/>
            </a:pPr>
            <a:r>
              <a:rPr lang="en-GB" sz="1800" noProof="0" dirty="0" smtClean="0"/>
              <a:t>	</a:t>
            </a:r>
            <a:r>
              <a:rPr lang="en-GB" sz="2000" noProof="0" dirty="0" smtClean="0"/>
              <a:t>Ms may set time or financial limits and not disclose  sensible info</a:t>
            </a:r>
          </a:p>
          <a:p>
            <a:pPr eaLnBrk="1" hangingPunct="1">
              <a:lnSpc>
                <a:spcPct val="90000"/>
              </a:lnSpc>
              <a:buFontTx/>
              <a:buNone/>
              <a:defRPr/>
            </a:pPr>
            <a:endParaRPr lang="en-GB" sz="2000" noProof="0" dirty="0" smtClean="0"/>
          </a:p>
          <a:p>
            <a:pPr eaLnBrk="1" hangingPunct="1">
              <a:lnSpc>
                <a:spcPct val="90000"/>
              </a:lnSpc>
              <a:buFontTx/>
              <a:buNone/>
              <a:defRPr/>
            </a:pPr>
            <a:r>
              <a:rPr lang="en-GB" sz="2000" noProof="0" dirty="0" smtClean="0"/>
              <a:t>	Presence at interview: MS discretion  </a:t>
            </a:r>
          </a:p>
          <a:p>
            <a:pPr eaLnBrk="1" hangingPunct="1">
              <a:lnSpc>
                <a:spcPct val="90000"/>
              </a:lnSpc>
              <a:buFontTx/>
              <a:buNone/>
              <a:defRPr/>
            </a:pPr>
            <a:r>
              <a:rPr lang="en-GB" sz="1800" noProof="0" dirty="0" smtClean="0"/>
              <a:t>		</a:t>
            </a:r>
          </a:p>
          <a:p>
            <a:pPr eaLnBrk="1" hangingPunct="1">
              <a:lnSpc>
                <a:spcPct val="90000"/>
              </a:lnSpc>
              <a:buFontTx/>
              <a:buNone/>
              <a:defRPr/>
            </a:pPr>
            <a:r>
              <a:rPr lang="en-GB" sz="2000" noProof="0" dirty="0" smtClean="0">
                <a:solidFill>
                  <a:srgbClr val="C00000"/>
                </a:solidFill>
              </a:rPr>
              <a:t>Unaccompanied minors:</a:t>
            </a:r>
            <a:r>
              <a:rPr lang="en-GB" sz="1800" noProof="0" dirty="0" smtClean="0">
                <a:solidFill>
                  <a:srgbClr val="C00000"/>
                </a:solidFill>
              </a:rPr>
              <a:t> </a:t>
            </a:r>
          </a:p>
          <a:p>
            <a:pPr eaLnBrk="1" hangingPunct="1">
              <a:lnSpc>
                <a:spcPct val="90000"/>
              </a:lnSpc>
              <a:buFontTx/>
              <a:buNone/>
              <a:defRPr/>
            </a:pPr>
            <a:r>
              <a:rPr lang="en-GB" sz="1800" noProof="0" dirty="0" smtClean="0">
                <a:solidFill>
                  <a:schemeClr val="tx2"/>
                </a:solidFill>
              </a:rPr>
              <a:t>		</a:t>
            </a:r>
            <a:r>
              <a:rPr lang="en-GB" sz="1800" noProof="0" dirty="0" smtClean="0"/>
              <a:t>must have representative before interview</a:t>
            </a:r>
          </a:p>
          <a:p>
            <a:pPr lvl="2" eaLnBrk="1" hangingPunct="1">
              <a:lnSpc>
                <a:spcPct val="90000"/>
              </a:lnSpc>
              <a:buFontTx/>
              <a:buNone/>
              <a:defRPr/>
            </a:pPr>
            <a:r>
              <a:rPr lang="en-GB" sz="1800" noProof="0" dirty="0" smtClean="0"/>
              <a:t>interviewer and decision maker has specialized knowledge</a:t>
            </a:r>
          </a:p>
          <a:p>
            <a:pPr lvl="2" eaLnBrk="1" hangingPunct="1">
              <a:lnSpc>
                <a:spcPct val="90000"/>
              </a:lnSpc>
              <a:buFontTx/>
              <a:buNone/>
              <a:defRPr/>
            </a:pPr>
            <a:r>
              <a:rPr lang="en-GB" sz="1800" noProof="0" dirty="0" smtClean="0"/>
              <a:t>several exceptions to this duty (e.g 16 years of age, married etc.) </a:t>
            </a:r>
            <a:endParaRPr lang="en-GB" noProof="0" dirty="0" smtClean="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229600" cy="439737"/>
          </a:xfrm>
        </p:spPr>
        <p:txBody>
          <a:bodyPr/>
          <a:lstStyle/>
          <a:p>
            <a:pPr eaLnBrk="1" hangingPunct="1">
              <a:defRPr/>
            </a:pPr>
            <a:r>
              <a:rPr lang="en-GB" altLang="zh-CN" noProof="0" dirty="0" smtClean="0"/>
              <a:t>Directive on minimum standards on procedures</a:t>
            </a:r>
            <a:endParaRPr lang="en-GB" noProof="0" dirty="0" smtClean="0"/>
          </a:p>
        </p:txBody>
      </p:sp>
      <p:sp>
        <p:nvSpPr>
          <p:cNvPr id="28674" name="Rectangle 3"/>
          <p:cNvSpPr>
            <a:spLocks noGrp="1" noChangeArrowheads="1"/>
          </p:cNvSpPr>
          <p:nvPr>
            <p:ph idx="1"/>
          </p:nvPr>
        </p:nvSpPr>
        <p:spPr>
          <a:xfrm>
            <a:off x="457200" y="857250"/>
            <a:ext cx="8229600" cy="5500688"/>
          </a:xfrm>
        </p:spPr>
        <p:txBody>
          <a:bodyPr/>
          <a:lstStyle/>
          <a:p>
            <a:pPr eaLnBrk="1" hangingPunct="1"/>
            <a:r>
              <a:rPr lang="en-GB" noProof="0" dirty="0" smtClean="0">
                <a:solidFill>
                  <a:srgbClr val="C00000"/>
                </a:solidFill>
              </a:rPr>
              <a:t>Detention:</a:t>
            </a:r>
          </a:p>
          <a:p>
            <a:pPr lvl="1" eaLnBrk="1" hangingPunct="1"/>
            <a:r>
              <a:rPr lang="en-GB" noProof="0" dirty="0" smtClean="0"/>
              <a:t>„shall not hold in detention for the sole reason that he/she is an applicant” </a:t>
            </a:r>
          </a:p>
          <a:p>
            <a:pPr lvl="1" eaLnBrk="1" hangingPunct="1"/>
            <a:r>
              <a:rPr lang="en-GB" noProof="0" dirty="0" smtClean="0"/>
              <a:t>Condition, duration: not fixed, „speedy judicial review required”</a:t>
            </a:r>
          </a:p>
          <a:p>
            <a:pPr lvl="1" eaLnBrk="1" hangingPunct="1">
              <a:buFontTx/>
              <a:buNone/>
            </a:pPr>
            <a:endParaRPr lang="en-GB" noProof="0" dirty="0" smtClean="0"/>
          </a:p>
          <a:p>
            <a:pPr eaLnBrk="1" hangingPunct="1"/>
            <a:r>
              <a:rPr lang="en-GB" noProof="0" dirty="0" smtClean="0">
                <a:solidFill>
                  <a:srgbClr val="C00000"/>
                </a:solidFill>
              </a:rPr>
              <a:t>Implicit withdrawal:  </a:t>
            </a:r>
            <a:r>
              <a:rPr lang="en-GB" noProof="0" dirty="0" smtClean="0"/>
              <a:t>Conceivable if  applicant does not report, absconds, does not appear for an interview, does not provide information</a:t>
            </a:r>
          </a:p>
          <a:p>
            <a:pPr eaLnBrk="1" hangingPunct="1"/>
            <a:endParaRPr lang="en-GB" noProof="0" dirty="0" smtClean="0"/>
          </a:p>
          <a:p>
            <a:pPr eaLnBrk="1" hangingPunct="1"/>
            <a:r>
              <a:rPr lang="en-GB" noProof="0" dirty="0" smtClean="0">
                <a:solidFill>
                  <a:srgbClr val="C00000"/>
                </a:solidFill>
              </a:rPr>
              <a:t>UNHCR</a:t>
            </a:r>
            <a:r>
              <a:rPr lang="en-GB" noProof="0" dirty="0" smtClean="0">
                <a:solidFill>
                  <a:schemeClr val="tx2"/>
                </a:solidFill>
              </a:rPr>
              <a:t> </a:t>
            </a:r>
            <a:r>
              <a:rPr lang="en-GB" noProof="0" dirty="0" smtClean="0"/>
              <a:t>(and organizations acting on its behalf)</a:t>
            </a:r>
            <a:r>
              <a:rPr lang="en-GB" noProof="0" dirty="0" smtClean="0">
                <a:solidFill>
                  <a:schemeClr val="tx2"/>
                </a:solidFill>
              </a:rPr>
              <a:t>:</a:t>
            </a:r>
          </a:p>
          <a:p>
            <a:pPr lvl="1" eaLnBrk="1" hangingPunct="1"/>
            <a:r>
              <a:rPr lang="en-GB" noProof="0" dirty="0" smtClean="0"/>
              <a:t>access to: applicant, information</a:t>
            </a:r>
          </a:p>
          <a:p>
            <a:pPr lvl="1" eaLnBrk="1" hangingPunct="1"/>
            <a:r>
              <a:rPr lang="en-GB" noProof="0" dirty="0" smtClean="0"/>
              <a:t>right to present its view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685800" y="228600"/>
            <a:ext cx="7772400" cy="457200"/>
          </a:xfrm>
          <a:solidFill>
            <a:srgbClr val="FFC000"/>
          </a:solidFill>
        </p:spPr>
        <p:txBody>
          <a:bodyPr/>
          <a:lstStyle/>
          <a:p>
            <a:pPr eaLnBrk="1" hangingPunct="1">
              <a:defRPr/>
            </a:pPr>
            <a:r>
              <a:rPr lang="en-GB" altLang="zh-CN" noProof="0" dirty="0" smtClean="0">
                <a:effectLst>
                  <a:outerShdw blurRad="38100" dist="38100" dir="2700000" algn="tl">
                    <a:srgbClr val="000000"/>
                  </a:outerShdw>
                </a:effectLst>
                <a:cs typeface="SimSun"/>
              </a:rPr>
              <a:t>Directive on minimum standards on procedures</a:t>
            </a:r>
            <a:endParaRPr lang="en-GB" noProof="0" dirty="0" smtClean="0">
              <a:effectLst>
                <a:outerShdw blurRad="38100" dist="38100" dir="2700000" algn="tl">
                  <a:srgbClr val="000000"/>
                </a:outerShdw>
              </a:effectLst>
            </a:endParaRPr>
          </a:p>
        </p:txBody>
      </p:sp>
      <p:sp>
        <p:nvSpPr>
          <p:cNvPr id="91139" name="Rectangle 3"/>
          <p:cNvSpPr>
            <a:spLocks noGrp="1" noChangeArrowheads="1"/>
          </p:cNvSpPr>
          <p:nvPr>
            <p:ph type="body" sz="half" idx="4294967295"/>
          </p:nvPr>
        </p:nvSpPr>
        <p:spPr>
          <a:xfrm>
            <a:off x="685800" y="838200"/>
            <a:ext cx="7847013" cy="2233613"/>
          </a:xfrm>
          <a:ln>
            <a:solidFill>
              <a:schemeClr val="accent1">
                <a:lumMod val="50000"/>
              </a:schemeClr>
            </a:solidFill>
          </a:ln>
        </p:spPr>
        <p:txBody>
          <a:bodyPr/>
          <a:lstStyle/>
          <a:p>
            <a:pPr eaLnBrk="1" hangingPunct="1">
              <a:defRPr/>
            </a:pPr>
            <a:r>
              <a:rPr lang="en-GB" noProof="0" dirty="0" smtClean="0">
                <a:solidFill>
                  <a:srgbClr val="C00000"/>
                </a:solidFill>
              </a:rPr>
              <a:t>Normal „examination” procedure (Art 23, 1-2)</a:t>
            </a:r>
          </a:p>
          <a:p>
            <a:pPr lvl="1" eaLnBrk="1" hangingPunct="1">
              <a:defRPr/>
            </a:pPr>
            <a:r>
              <a:rPr lang="en-GB" noProof="0" dirty="0" smtClean="0"/>
              <a:t>no deadline prescribed „as soon as possible”  - after 6 months „information” on the delay and expected time frame </a:t>
            </a:r>
          </a:p>
          <a:p>
            <a:pPr eaLnBrk="1" hangingPunct="1">
              <a:defRPr/>
            </a:pPr>
            <a:r>
              <a:rPr lang="en-GB" noProof="0" dirty="0" smtClean="0">
                <a:solidFill>
                  <a:srgbClr val="C00000"/>
                </a:solidFill>
              </a:rPr>
              <a:t>Other </a:t>
            </a:r>
            <a:r>
              <a:rPr lang="en-GB" noProof="0" dirty="0" smtClean="0"/>
              <a:t>procedures and applications</a:t>
            </a:r>
          </a:p>
          <a:p>
            <a:pPr eaLnBrk="1" hangingPunct="1">
              <a:defRPr/>
            </a:pPr>
            <a:endParaRPr lang="en-GB" noProof="0" dirty="0" smtClean="0"/>
          </a:p>
        </p:txBody>
      </p:sp>
      <p:graphicFrame>
        <p:nvGraphicFramePr>
          <p:cNvPr id="802851" name="Group 35"/>
          <p:cNvGraphicFramePr>
            <a:graphicFrameLocks noGrp="1"/>
          </p:cNvGraphicFramePr>
          <p:nvPr>
            <p:ph sz="half" idx="4294967295"/>
          </p:nvPr>
        </p:nvGraphicFramePr>
        <p:xfrm>
          <a:off x="395288" y="3716338"/>
          <a:ext cx="8569325" cy="2697735"/>
        </p:xfrm>
        <a:graphic>
          <a:graphicData uri="http://schemas.openxmlformats.org/drawingml/2006/table">
            <a:tbl>
              <a:tblPr/>
              <a:tblGrid>
                <a:gridCol w="1862137"/>
                <a:gridCol w="2746375"/>
                <a:gridCol w="2376488"/>
                <a:gridCol w="1584325"/>
              </a:tblGrid>
              <a:tr h="633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C00000"/>
                          </a:solidFill>
                          <a:effectLst/>
                          <a:latin typeface="Arial" charset="0"/>
                          <a:cs typeface="Arial" charset="0"/>
                        </a:rPr>
                        <a:t>Prioritised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C00000"/>
                          </a:solidFill>
                          <a:effectLst/>
                          <a:latin typeface="Arial" charset="0"/>
                          <a:cs typeface="Arial" charset="0"/>
                        </a:rPr>
                        <a:t>accelerated</a:t>
                      </a:r>
                    </a:p>
                  </a:txBody>
                  <a:tcPr marL="54000" marR="54000" marT="46800" marB="468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C00000"/>
                          </a:solidFill>
                          <a:effectLst/>
                          <a:latin typeface="Arial" charset="0"/>
                          <a:cs typeface="Arial" charset="0"/>
                        </a:rPr>
                        <a:t>Specific</a:t>
                      </a:r>
                    </a:p>
                  </a:txBody>
                  <a:tcPr marL="54000" marR="54000" marT="46800" marB="468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C00000"/>
                          </a:solidFill>
                          <a:effectLst/>
                          <a:latin typeface="Arial" charset="0"/>
                          <a:cs typeface="Arial" charset="0"/>
                        </a:rPr>
                        <a:t>Unfounded	</a:t>
                      </a:r>
                    </a:p>
                  </a:txBody>
                  <a:tcPr marL="54000" marR="54000" marT="46800" marB="468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C00000"/>
                          </a:solidFill>
                          <a:effectLst/>
                          <a:latin typeface="Arial" charset="0"/>
                          <a:cs typeface="Arial" charset="0"/>
                        </a:rPr>
                        <a:t>Inadmissible	</a:t>
                      </a:r>
                    </a:p>
                  </a:txBody>
                  <a:tcPr marL="54000" marR="54000" marT="46800" marB="46800" horzOverflow="overflow">
                    <a:lnL>
                      <a:noFill/>
                    </a:lnL>
                    <a:lnR>
                      <a:noFill/>
                    </a:lnR>
                    <a:lnT>
                      <a:noFill/>
                    </a:lnT>
                    <a:lnB>
                      <a:noFill/>
                    </a:lnB>
                    <a:lnTlToBr>
                      <a:noFill/>
                    </a:lnTlToBr>
                    <a:lnBlToTr>
                      <a:noFill/>
                    </a:lnBlToTr>
                    <a:noFill/>
                  </a:tcPr>
                </a:tc>
              </a:tr>
              <a:tr h="1235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2060"/>
                          </a:solidFill>
                          <a:effectLst/>
                          <a:latin typeface="Arial" charset="0"/>
                          <a:cs typeface="Arial" charset="0"/>
                        </a:rPr>
                        <a:t>With the guarantees of Chap</a:t>
                      </a:r>
                      <a:r>
                        <a:rPr kumimoji="0" lang="hu-HU" sz="1800" b="0" i="0" u="none" strike="noStrike" cap="none" normalizeH="0" baseline="0" smtClean="0">
                          <a:ln>
                            <a:noFill/>
                          </a:ln>
                          <a:solidFill>
                            <a:srgbClr val="002060"/>
                          </a:solidFill>
                          <a:effectLst/>
                          <a:latin typeface="Arial" charset="0"/>
                          <a:cs typeface="Arial" charset="0"/>
                        </a:rPr>
                        <a:t>t</a:t>
                      </a:r>
                      <a:r>
                        <a:rPr kumimoji="0" lang="en-US" sz="1800" b="0" i="0" u="none" strike="noStrike" cap="none" normalizeH="0" baseline="0" smtClean="0">
                          <a:ln>
                            <a:noFill/>
                          </a:ln>
                          <a:solidFill>
                            <a:srgbClr val="002060"/>
                          </a:solidFill>
                          <a:effectLst/>
                          <a:latin typeface="Arial" charset="0"/>
                          <a:cs typeface="Arial" charset="0"/>
                        </a:rPr>
                        <a:t>er </a:t>
                      </a:r>
                      <a:r>
                        <a:rPr kumimoji="0" lang="hu-HU" sz="1800" b="0" i="0" u="none" strike="noStrike" cap="none" normalizeH="0" baseline="0" smtClean="0">
                          <a:ln>
                            <a:noFill/>
                          </a:ln>
                          <a:solidFill>
                            <a:srgbClr val="002060"/>
                          </a:solidFill>
                          <a:effectLst/>
                          <a:latin typeface="Arial" charset="0"/>
                          <a:cs typeface="Arial" charset="0"/>
                        </a:rPr>
                        <a:t> II </a:t>
                      </a:r>
                      <a:endParaRPr kumimoji="0" lang="en-US" sz="1800" b="0" i="0" u="none" strike="noStrike" cap="none" normalizeH="0" baseline="0" smtClean="0">
                        <a:ln>
                          <a:noFill/>
                        </a:ln>
                        <a:solidFill>
                          <a:srgbClr val="002060"/>
                        </a:solidFill>
                        <a:effectLst/>
                        <a:latin typeface="Arial" charset="0"/>
                        <a:cs typeface="Arial" charset="0"/>
                      </a:endParaRPr>
                    </a:p>
                  </a:txBody>
                  <a:tcPr marL="54000" marR="54000" marT="46800" marB="46800" horzOverflow="overflow">
                    <a:lnL>
                      <a:noFill/>
                    </a:lnL>
                    <a:lnR>
                      <a:noFill/>
                    </a:lnR>
                    <a:lnT>
                      <a:noFill/>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2060"/>
                          </a:solidFill>
                          <a:effectLst/>
                          <a:latin typeface="Arial" charset="0"/>
                          <a:cs typeface="Arial" charset="0"/>
                        </a:rPr>
                        <a:t>With</a:t>
                      </a:r>
                      <a:r>
                        <a:rPr kumimoji="0" lang="hu-HU" sz="1800" b="0" i="0" u="none" strike="noStrike" cap="none" normalizeH="0" baseline="0" smtClean="0">
                          <a:ln>
                            <a:noFill/>
                          </a:ln>
                          <a:solidFill>
                            <a:srgbClr val="002060"/>
                          </a:solidFill>
                          <a:effectLst/>
                          <a:latin typeface="Arial" charset="0"/>
                          <a:cs typeface="Arial" charset="0"/>
                        </a:rPr>
                        <a:t>out</a:t>
                      </a:r>
                      <a:r>
                        <a:rPr kumimoji="0" lang="en-US" sz="1800" b="0" i="0" u="none" strike="noStrike" cap="none" normalizeH="0" baseline="0" smtClean="0">
                          <a:ln>
                            <a:noFill/>
                          </a:ln>
                          <a:solidFill>
                            <a:srgbClr val="002060"/>
                          </a:solidFill>
                          <a:effectLst/>
                          <a:latin typeface="Arial" charset="0"/>
                          <a:cs typeface="Arial" charset="0"/>
                        </a:rPr>
                        <a:t> the guarantees</a:t>
                      </a:r>
                      <a:r>
                        <a:rPr kumimoji="0" lang="hu-HU" sz="1800" b="0" i="0" u="none" strike="noStrike" cap="none" normalizeH="0" baseline="0" smtClean="0">
                          <a:ln>
                            <a:noFill/>
                          </a:ln>
                          <a:solidFill>
                            <a:srgbClr val="002060"/>
                          </a:solidFill>
                          <a:effectLst/>
                          <a:latin typeface="Arial" charset="0"/>
                          <a:cs typeface="Arial" charset="0"/>
                        </a:rPr>
                        <a:t/>
                      </a:r>
                      <a:br>
                        <a:rPr kumimoji="0" lang="hu-HU" sz="1800" b="0" i="0" u="none" strike="noStrike" cap="none" normalizeH="0" baseline="0" smtClean="0">
                          <a:ln>
                            <a:noFill/>
                          </a:ln>
                          <a:solidFill>
                            <a:srgbClr val="002060"/>
                          </a:solidFill>
                          <a:effectLst/>
                          <a:latin typeface="Arial" charset="0"/>
                          <a:cs typeface="Arial" charset="0"/>
                        </a:rPr>
                      </a:br>
                      <a:r>
                        <a:rPr kumimoji="0" lang="en-US" sz="1800" b="0" i="0" u="none" strike="noStrike" cap="none" normalizeH="0" baseline="0" smtClean="0">
                          <a:ln>
                            <a:noFill/>
                          </a:ln>
                          <a:solidFill>
                            <a:srgbClr val="002060"/>
                          </a:solidFill>
                          <a:effectLst/>
                          <a:latin typeface="Arial" charset="0"/>
                          <a:cs typeface="Arial" charset="0"/>
                        </a:rPr>
                        <a:t> of Chap</a:t>
                      </a:r>
                      <a:r>
                        <a:rPr kumimoji="0" lang="hu-HU" sz="1800" b="0" i="0" u="none" strike="noStrike" cap="none" normalizeH="0" baseline="0" smtClean="0">
                          <a:ln>
                            <a:noFill/>
                          </a:ln>
                          <a:solidFill>
                            <a:srgbClr val="002060"/>
                          </a:solidFill>
                          <a:effectLst/>
                          <a:latin typeface="Arial" charset="0"/>
                          <a:cs typeface="Arial" charset="0"/>
                        </a:rPr>
                        <a:t>t</a:t>
                      </a:r>
                      <a:r>
                        <a:rPr kumimoji="0" lang="en-US" sz="1800" b="0" i="0" u="none" strike="noStrike" cap="none" normalizeH="0" baseline="0" smtClean="0">
                          <a:ln>
                            <a:noFill/>
                          </a:ln>
                          <a:solidFill>
                            <a:srgbClr val="002060"/>
                          </a:solidFill>
                          <a:effectLst/>
                          <a:latin typeface="Arial" charset="0"/>
                          <a:cs typeface="Arial" charset="0"/>
                        </a:rPr>
                        <a:t>er </a:t>
                      </a:r>
                      <a:r>
                        <a:rPr kumimoji="0" lang="hu-HU" sz="1800" b="0" i="0" u="none" strike="noStrike" cap="none" normalizeH="0" baseline="0" smtClean="0">
                          <a:ln>
                            <a:noFill/>
                          </a:ln>
                          <a:solidFill>
                            <a:srgbClr val="002060"/>
                          </a:solidFill>
                          <a:effectLst/>
                          <a:latin typeface="Arial" charset="0"/>
                          <a:cs typeface="Arial" charset="0"/>
                        </a:rPr>
                        <a:t> II in case of subsequent and supersafe third</a:t>
                      </a:r>
                      <a:r>
                        <a:rPr kumimoji="0" lang="en-US" sz="1800" b="0" i="0" u="none" strike="noStrike" cap="none" normalizeH="0" baseline="0" smtClean="0">
                          <a:ln>
                            <a:noFill/>
                          </a:ln>
                          <a:solidFill>
                            <a:srgbClr val="002060"/>
                          </a:solidFill>
                          <a:effectLst/>
                          <a:latin typeface="Arial" charset="0"/>
                          <a:cs typeface="Arial" charset="0"/>
                        </a:rPr>
                        <a:t> </a:t>
                      </a:r>
                      <a:r>
                        <a:rPr kumimoji="0" lang="hu-HU" sz="1800" b="0" i="0" u="none" strike="noStrike" cap="none" normalizeH="0" baseline="0" smtClean="0">
                          <a:ln>
                            <a:noFill/>
                          </a:ln>
                          <a:solidFill>
                            <a:srgbClr val="002060"/>
                          </a:solidFill>
                          <a:effectLst/>
                          <a:latin typeface="Arial" charset="0"/>
                          <a:cs typeface="Arial" charset="0"/>
                        </a:rPr>
                        <a:t> and</a:t>
                      </a:r>
                      <a:endParaRPr kumimoji="0" lang="en-US" sz="1800" b="0" i="0" u="none" strike="noStrike" cap="none" normalizeH="0" baseline="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smtClean="0">
                          <a:ln>
                            <a:noFill/>
                          </a:ln>
                          <a:solidFill>
                            <a:srgbClr val="002060"/>
                          </a:solidFill>
                          <a:effectLst/>
                          <a:latin typeface="Arial" charset="0"/>
                          <a:cs typeface="Arial" charset="0"/>
                        </a:rPr>
                        <a:t>existing  border</a:t>
                      </a:r>
                      <a:endParaRPr kumimoji="0" lang="en-US" sz="1800" b="0" i="0" u="none" strike="noStrike" cap="none" normalizeH="0" baseline="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smtClean="0">
                          <a:ln>
                            <a:noFill/>
                          </a:ln>
                          <a:solidFill>
                            <a:srgbClr val="002060"/>
                          </a:solidFill>
                          <a:effectLst/>
                          <a:latin typeface="Arial" charset="0"/>
                          <a:cs typeface="Arial" charset="0"/>
                        </a:rPr>
                        <a:t>procedures</a:t>
                      </a:r>
                      <a:endParaRPr kumimoji="0" lang="en-US" sz="1800" b="0" i="0" u="none" strike="noStrike" cap="none" normalizeH="0" baseline="0" smtClean="0">
                        <a:ln>
                          <a:noFill/>
                        </a:ln>
                        <a:solidFill>
                          <a:srgbClr val="002060"/>
                        </a:solidFill>
                        <a:effectLst/>
                        <a:latin typeface="Arial" charset="0"/>
                        <a:cs typeface="Arial" charset="0"/>
                      </a:endParaRPr>
                    </a:p>
                  </a:txBody>
                  <a:tcPr marL="54000" marR="54000" marT="46800" marB="46800" horzOverflow="overflow">
                    <a:lnL>
                      <a:noFill/>
                    </a:lnL>
                    <a:lnR>
                      <a:noFill/>
                    </a:lnR>
                    <a:lnT>
                      <a:noFill/>
                    </a:lnT>
                    <a:lnB>
                      <a:noFill/>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smtClean="0">
                          <a:ln>
                            <a:noFill/>
                          </a:ln>
                          <a:solidFill>
                            <a:srgbClr val="002060"/>
                          </a:solidFill>
                          <a:effectLst/>
                          <a:latin typeface="Arial" charset="0"/>
                          <a:cs typeface="Arial" charset="0"/>
                        </a:rPr>
                        <a:t>May be manifestly unfounded according to national  law</a:t>
                      </a:r>
                      <a:endParaRPr kumimoji="0" lang="en-US" sz="1800" b="0" i="0" u="none" strike="noStrike" cap="none" normalizeH="0" baseline="0" smtClean="0">
                        <a:ln>
                          <a:noFill/>
                        </a:ln>
                        <a:solidFill>
                          <a:srgbClr val="00206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u-HU" sz="1800" b="0" i="0" u="none" strike="noStrike" cap="none" normalizeH="0" baseline="0" smtClean="0">
                          <a:ln>
                            <a:noFill/>
                          </a:ln>
                          <a:solidFill>
                            <a:srgbClr val="002060"/>
                          </a:solidFill>
                          <a:effectLst/>
                          <a:latin typeface="Arial" charset="0"/>
                          <a:cs typeface="Arial" charset="0"/>
                        </a:rPr>
                        <a:t>Safe country of origin; </a:t>
                      </a:r>
                      <a:endParaRPr kumimoji="0" lang="en-US" sz="1800" b="0" i="0" u="none" strike="noStrike" cap="none" normalizeH="0" baseline="0" smtClean="0">
                        <a:ln>
                          <a:noFill/>
                        </a:ln>
                        <a:solidFill>
                          <a:srgbClr val="002060"/>
                        </a:solidFill>
                        <a:effectLst/>
                        <a:latin typeface="Arial" charset="0"/>
                        <a:cs typeface="Arial" charset="0"/>
                      </a:endParaRPr>
                    </a:p>
                  </a:txBody>
                  <a:tcPr marL="54000" marR="54000" marT="46800" marB="4680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800" b="0" i="0" u="none" strike="noStrike" cap="none" normalizeH="0" baseline="0" smtClean="0">
                          <a:ln>
                            <a:noFill/>
                          </a:ln>
                          <a:solidFill>
                            <a:srgbClr val="002060"/>
                          </a:solidFill>
                          <a:effectLst/>
                          <a:latin typeface="Arial" charset="0"/>
                          <a:cs typeface="Arial" charset="0"/>
                        </a:rPr>
                        <a:t>No examination</a:t>
                      </a:r>
                      <a:endParaRPr kumimoji="0" lang="en-US" sz="1800" b="0" i="0" u="none" strike="noStrike" cap="none" normalizeH="0" baseline="0" smtClean="0">
                        <a:ln>
                          <a:noFill/>
                        </a:ln>
                        <a:solidFill>
                          <a:srgbClr val="002060"/>
                        </a:solidFill>
                        <a:effectLst/>
                        <a:latin typeface="Arial" charset="0"/>
                        <a:cs typeface="Arial" charset="0"/>
                      </a:endParaRPr>
                    </a:p>
                  </a:txBody>
                  <a:tcPr marL="54000" marR="54000" marT="46800" marB="46800" horzOverflow="overflow">
                    <a:lnL>
                      <a:noFill/>
                    </a:lnL>
                    <a:lnR>
                      <a:noFill/>
                    </a:lnR>
                    <a:lnT>
                      <a:noFill/>
                    </a:lnT>
                    <a:lnB>
                      <a:noFill/>
                    </a:lnB>
                    <a:lnTlToBr>
                      <a:noFill/>
                    </a:lnTlToBr>
                    <a:lnBlToTr>
                      <a:noFill/>
                    </a:lnBlToTr>
                    <a:noFill/>
                  </a:tcPr>
                </a:tc>
              </a:tr>
              <a:tr h="698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600" b="0" i="1" u="none" strike="noStrike" cap="none" normalizeH="0" baseline="0" smtClean="0">
                          <a:ln>
                            <a:noFill/>
                          </a:ln>
                          <a:solidFill>
                            <a:srgbClr val="002060"/>
                          </a:solidFill>
                          <a:effectLst/>
                          <a:latin typeface="Arial" charset="0"/>
                          <a:cs typeface="Arial" charset="0"/>
                        </a:rPr>
                        <a:t>See next slides</a:t>
                      </a:r>
                      <a:endParaRPr kumimoji="0" lang="en-US" sz="1600" b="0" i="1" u="none" strike="noStrike" cap="none" normalizeH="0" baseline="0" smtClean="0">
                        <a:ln>
                          <a:noFill/>
                        </a:ln>
                        <a:solidFill>
                          <a:srgbClr val="002060"/>
                        </a:solidFill>
                        <a:effectLst/>
                        <a:latin typeface="Arial" charset="0"/>
                        <a:cs typeface="Arial" charset="0"/>
                      </a:endParaRPr>
                    </a:p>
                  </a:txBody>
                  <a:tcPr marL="54000" marR="54000" marT="46800" marB="46800" horzOverflow="overflow">
                    <a:lnL>
                      <a:noFill/>
                    </a:lnL>
                    <a:lnR>
                      <a:noFill/>
                    </a:lnR>
                    <a:lnT>
                      <a:noFill/>
                    </a:lnT>
                    <a:lnB>
                      <a:noFill/>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1600" b="0" i="1" u="none" strike="noStrike" cap="none" normalizeH="0" baseline="0" smtClean="0">
                          <a:ln>
                            <a:noFill/>
                          </a:ln>
                          <a:solidFill>
                            <a:srgbClr val="002060"/>
                          </a:solidFill>
                          <a:effectLst/>
                          <a:latin typeface="Arial" charset="0"/>
                          <a:cs typeface="Arial" charset="0"/>
                        </a:rPr>
                        <a:t>See next slides</a:t>
                      </a:r>
                      <a:endParaRPr kumimoji="0" lang="en-US" sz="1600" b="0" i="1" u="none" strike="noStrike" cap="none" normalizeH="0" baseline="0" smtClean="0">
                        <a:ln>
                          <a:noFill/>
                        </a:ln>
                        <a:solidFill>
                          <a:srgbClr val="002060"/>
                        </a:solidFill>
                        <a:effectLst/>
                        <a:latin typeface="Arial" charset="0"/>
                        <a:cs typeface="Arial" charset="0"/>
                      </a:endParaRPr>
                    </a:p>
                  </a:txBody>
                  <a:tcPr marL="54000" marR="54000" marT="46800" marB="46800" horzOverflow="overflow">
                    <a:lnL>
                      <a:noFill/>
                    </a:lnL>
                    <a:lnR>
                      <a:noFill/>
                    </a:lnR>
                    <a:lnT>
                      <a:noFill/>
                    </a:lnT>
                    <a:lnB>
                      <a:noFill/>
                    </a:lnB>
                    <a:lnTlToBr>
                      <a:noFill/>
                    </a:lnTlToBr>
                    <a:lnBlToTr>
                      <a:noFill/>
                    </a:lnBlToTr>
                    <a:noFill/>
                  </a:tcPr>
                </a:tc>
              </a:tr>
            </a:tbl>
          </a:graphicData>
        </a:graphic>
      </p:graphicFrame>
      <p:sp>
        <p:nvSpPr>
          <p:cNvPr id="30734" name="Line 31"/>
          <p:cNvSpPr>
            <a:spLocks noChangeShapeType="1"/>
          </p:cNvSpPr>
          <p:nvPr/>
        </p:nvSpPr>
        <p:spPr bwMode="auto">
          <a:xfrm flipH="1">
            <a:off x="1619250" y="3141663"/>
            <a:ext cx="1728788" cy="503237"/>
          </a:xfrm>
          <a:prstGeom prst="line">
            <a:avLst/>
          </a:prstGeom>
          <a:noFill/>
          <a:ln w="25400">
            <a:solidFill>
              <a:srgbClr val="002060"/>
            </a:solidFill>
            <a:round/>
            <a:headEnd/>
            <a:tailEnd type="triangle" w="med" len="med"/>
          </a:ln>
        </p:spPr>
        <p:txBody>
          <a:bodyPr/>
          <a:lstStyle/>
          <a:p>
            <a:endParaRPr lang="en-US"/>
          </a:p>
        </p:txBody>
      </p:sp>
      <p:sp>
        <p:nvSpPr>
          <p:cNvPr id="30735" name="Line 31"/>
          <p:cNvSpPr>
            <a:spLocks noChangeShapeType="1"/>
          </p:cNvSpPr>
          <p:nvPr/>
        </p:nvSpPr>
        <p:spPr bwMode="auto">
          <a:xfrm>
            <a:off x="3429000" y="3143250"/>
            <a:ext cx="2071688" cy="642938"/>
          </a:xfrm>
          <a:prstGeom prst="line">
            <a:avLst/>
          </a:prstGeom>
          <a:noFill/>
          <a:ln w="25400">
            <a:solidFill>
              <a:srgbClr val="002060"/>
            </a:solidFill>
            <a:round/>
            <a:headEnd/>
            <a:tailEnd type="triangle" w="med" len="med"/>
          </a:ln>
        </p:spPr>
        <p:txBody>
          <a:bodyPr/>
          <a:lstStyle/>
          <a:p>
            <a:endParaRPr lang="en-US"/>
          </a:p>
        </p:txBody>
      </p:sp>
      <p:sp>
        <p:nvSpPr>
          <p:cNvPr id="30736" name="Line 31"/>
          <p:cNvSpPr>
            <a:spLocks noChangeShapeType="1"/>
          </p:cNvSpPr>
          <p:nvPr/>
        </p:nvSpPr>
        <p:spPr bwMode="auto">
          <a:xfrm>
            <a:off x="3429000" y="3143250"/>
            <a:ext cx="4500563" cy="571500"/>
          </a:xfrm>
          <a:prstGeom prst="line">
            <a:avLst/>
          </a:prstGeom>
          <a:noFill/>
          <a:ln w="25400">
            <a:solidFill>
              <a:srgbClr val="002060"/>
            </a:solidFill>
            <a:round/>
            <a:headEnd/>
            <a:tailEnd type="triangle" w="med" len="med"/>
          </a:ln>
        </p:spPr>
        <p:txBody>
          <a:bodyPr/>
          <a:lstStyle/>
          <a:p>
            <a:endParaRPr lang="en-US"/>
          </a:p>
        </p:txBody>
      </p:sp>
      <p:sp>
        <p:nvSpPr>
          <p:cNvPr id="30737" name="Line 31"/>
          <p:cNvSpPr>
            <a:spLocks noChangeShapeType="1"/>
          </p:cNvSpPr>
          <p:nvPr/>
        </p:nvSpPr>
        <p:spPr bwMode="auto">
          <a:xfrm flipH="1">
            <a:off x="2928938" y="3214688"/>
            <a:ext cx="357187" cy="571500"/>
          </a:xfrm>
          <a:prstGeom prst="line">
            <a:avLst/>
          </a:prstGeom>
          <a:noFill/>
          <a:ln w="25400">
            <a:solidFill>
              <a:srgbClr val="00206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900113" y="0"/>
            <a:ext cx="7772400" cy="500063"/>
          </a:xfrm>
        </p:spPr>
        <p:txBody>
          <a:bodyPr>
            <a:normAutofit fontScale="90000"/>
          </a:bodyPr>
          <a:lstStyle/>
          <a:p>
            <a:pPr eaLnBrk="1" hangingPunct="1">
              <a:defRPr/>
            </a:pPr>
            <a:r>
              <a:rPr lang="en-GB" altLang="zh-CN" sz="1800" noProof="0" dirty="0" smtClean="0">
                <a:effectLst>
                  <a:outerShdw blurRad="38100" dist="38100" dir="2700000" algn="tl">
                    <a:srgbClr val="000000"/>
                  </a:outerShdw>
                </a:effectLst>
                <a:latin typeface="Arial" charset="0"/>
                <a:cs typeface="Arial" charset="0"/>
              </a:rPr>
              <a:t>Directive on minimum standards on procedures</a:t>
            </a:r>
            <a:br>
              <a:rPr lang="en-GB" altLang="zh-CN" sz="1800" noProof="0" dirty="0" smtClean="0">
                <a:effectLst>
                  <a:outerShdw blurRad="38100" dist="38100" dir="2700000" algn="tl">
                    <a:srgbClr val="000000"/>
                  </a:outerShdw>
                </a:effectLst>
                <a:latin typeface="Arial" charset="0"/>
                <a:cs typeface="Arial" charset="0"/>
              </a:rPr>
            </a:br>
            <a:r>
              <a:rPr lang="en-GB" altLang="zh-CN" sz="1800" noProof="0" dirty="0" smtClean="0">
                <a:effectLst>
                  <a:outerShdw blurRad="38100" dist="38100" dir="2700000" algn="tl">
                    <a:srgbClr val="000000"/>
                  </a:outerShdw>
                </a:effectLst>
                <a:latin typeface="Arial" charset="0"/>
                <a:cs typeface="Arial" charset="0"/>
              </a:rPr>
              <a:t>Accelerated or prioritized procedures</a:t>
            </a:r>
            <a:endParaRPr lang="en-GB" sz="1800" noProof="0" dirty="0" smtClean="0">
              <a:effectLst>
                <a:outerShdw blurRad="38100" dist="38100" dir="2700000" algn="tl">
                  <a:srgbClr val="000000"/>
                </a:outerShdw>
              </a:effectLst>
              <a:latin typeface="Arial" charset="0"/>
              <a:ea typeface="SimSun"/>
              <a:cs typeface="Arial" charset="0"/>
            </a:endParaRPr>
          </a:p>
        </p:txBody>
      </p:sp>
      <p:sp>
        <p:nvSpPr>
          <p:cNvPr id="34818" name="Rectangle 3"/>
          <p:cNvSpPr>
            <a:spLocks noGrp="1" noChangeArrowheads="1"/>
          </p:cNvSpPr>
          <p:nvPr>
            <p:ph idx="4294967295"/>
          </p:nvPr>
        </p:nvSpPr>
        <p:spPr>
          <a:xfrm>
            <a:off x="0" y="500063"/>
            <a:ext cx="9144000" cy="6357937"/>
          </a:xfrm>
          <a:ln>
            <a:solidFill>
              <a:srgbClr val="002060"/>
            </a:solidFill>
          </a:ln>
        </p:spPr>
        <p:txBody>
          <a:bodyPr/>
          <a:lstStyle/>
          <a:p>
            <a:pPr eaLnBrk="1" hangingPunct="1">
              <a:spcBef>
                <a:spcPct val="0"/>
              </a:spcBef>
              <a:buFontTx/>
              <a:buNone/>
            </a:pPr>
            <a:r>
              <a:rPr lang="en-GB" sz="1700" noProof="0" dirty="0" smtClean="0">
                <a:solidFill>
                  <a:srgbClr val="060036"/>
                </a:solidFill>
              </a:rPr>
              <a:t>1. </a:t>
            </a:r>
            <a:r>
              <a:rPr lang="en-GB" sz="1700" noProof="0" dirty="0" smtClean="0">
                <a:solidFill>
                  <a:srgbClr val="C00000"/>
                </a:solidFill>
              </a:rPr>
              <a:t>No relevant issue </a:t>
            </a:r>
            <a:r>
              <a:rPr lang="en-GB" sz="1700" noProof="0" dirty="0" smtClean="0">
                <a:solidFill>
                  <a:srgbClr val="060036"/>
                </a:solidFill>
              </a:rPr>
              <a:t>raised</a:t>
            </a:r>
          </a:p>
          <a:p>
            <a:pPr eaLnBrk="1" hangingPunct="1">
              <a:spcBef>
                <a:spcPct val="0"/>
              </a:spcBef>
              <a:buFontTx/>
              <a:buNone/>
            </a:pPr>
            <a:r>
              <a:rPr lang="en-GB" sz="1700" noProof="0" dirty="0" smtClean="0">
                <a:solidFill>
                  <a:srgbClr val="060036"/>
                </a:solidFill>
              </a:rPr>
              <a:t>2.  the applicant </a:t>
            </a:r>
            <a:r>
              <a:rPr lang="en-GB" sz="1700" noProof="0" dirty="0" smtClean="0">
                <a:solidFill>
                  <a:srgbClr val="C00000"/>
                </a:solidFill>
              </a:rPr>
              <a:t>clearly does not qualify </a:t>
            </a:r>
            <a:r>
              <a:rPr lang="en-GB" sz="1700" noProof="0" dirty="0" smtClean="0">
                <a:solidFill>
                  <a:srgbClr val="060036"/>
                </a:solidFill>
              </a:rPr>
              <a:t>as a refugee </a:t>
            </a:r>
          </a:p>
          <a:p>
            <a:pPr eaLnBrk="1" hangingPunct="1">
              <a:spcBef>
                <a:spcPct val="0"/>
              </a:spcBef>
              <a:buFontTx/>
              <a:buNone/>
            </a:pPr>
            <a:r>
              <a:rPr lang="en-GB" sz="1700" noProof="0" dirty="0" smtClean="0">
                <a:solidFill>
                  <a:srgbClr val="060036"/>
                </a:solidFill>
              </a:rPr>
              <a:t>3  </a:t>
            </a:r>
            <a:r>
              <a:rPr lang="en-GB" sz="1700" noProof="0" dirty="0" smtClean="0">
                <a:solidFill>
                  <a:srgbClr val="C00000"/>
                </a:solidFill>
              </a:rPr>
              <a:t>safe</a:t>
            </a:r>
            <a:r>
              <a:rPr lang="en-GB" sz="1700" noProof="0" dirty="0" smtClean="0">
                <a:solidFill>
                  <a:srgbClr val="060036"/>
                </a:solidFill>
              </a:rPr>
              <a:t> country </a:t>
            </a:r>
            <a:r>
              <a:rPr lang="en-GB" sz="1700" noProof="0" dirty="0" smtClean="0">
                <a:solidFill>
                  <a:srgbClr val="C00000"/>
                </a:solidFill>
              </a:rPr>
              <a:t>of origin </a:t>
            </a:r>
          </a:p>
          <a:p>
            <a:pPr eaLnBrk="1" hangingPunct="1">
              <a:spcBef>
                <a:spcPct val="0"/>
              </a:spcBef>
              <a:buFontTx/>
              <a:buNone/>
            </a:pPr>
            <a:r>
              <a:rPr lang="en-GB" sz="1700" noProof="0" dirty="0" smtClean="0">
                <a:solidFill>
                  <a:srgbClr val="060036"/>
                </a:solidFill>
              </a:rPr>
              <a:t>4</a:t>
            </a:r>
            <a:r>
              <a:rPr lang="en-GB" sz="1700" noProof="0" dirty="0" smtClean="0">
                <a:solidFill>
                  <a:srgbClr val="C00000"/>
                </a:solidFill>
              </a:rPr>
              <a:t>.  safe third </a:t>
            </a:r>
            <a:r>
              <a:rPr lang="en-GB" sz="1700" noProof="0" dirty="0" smtClean="0">
                <a:solidFill>
                  <a:srgbClr val="060036"/>
                </a:solidFill>
              </a:rPr>
              <a:t>country  (non MS)</a:t>
            </a:r>
          </a:p>
          <a:p>
            <a:pPr eaLnBrk="1" hangingPunct="1">
              <a:spcBef>
                <a:spcPct val="0"/>
              </a:spcBef>
              <a:buFontTx/>
              <a:buNone/>
            </a:pPr>
            <a:r>
              <a:rPr lang="en-GB" sz="1700" noProof="0" dirty="0" smtClean="0">
                <a:solidFill>
                  <a:srgbClr val="060036"/>
                </a:solidFill>
              </a:rPr>
              <a:t>5. </a:t>
            </a:r>
            <a:r>
              <a:rPr lang="en-GB" sz="1700" noProof="0" dirty="0" smtClean="0">
                <a:solidFill>
                  <a:srgbClr val="C00000"/>
                </a:solidFill>
              </a:rPr>
              <a:t>misled the authorities </a:t>
            </a:r>
            <a:r>
              <a:rPr lang="en-GB" sz="1700" noProof="0" dirty="0" smtClean="0">
                <a:solidFill>
                  <a:srgbClr val="060036"/>
                </a:solidFill>
              </a:rPr>
              <a:t>by presenting false information or documents with respect to his/her </a:t>
            </a:r>
            <a:r>
              <a:rPr lang="en-GB" sz="1700" noProof="0" dirty="0" smtClean="0">
                <a:solidFill>
                  <a:srgbClr val="C00000"/>
                </a:solidFill>
              </a:rPr>
              <a:t>identity </a:t>
            </a:r>
          </a:p>
          <a:p>
            <a:pPr eaLnBrk="1" hangingPunct="1">
              <a:spcBef>
                <a:spcPct val="0"/>
              </a:spcBef>
              <a:buFontTx/>
              <a:buNone/>
            </a:pPr>
            <a:r>
              <a:rPr lang="en-GB" sz="1700" noProof="0" dirty="0" smtClean="0">
                <a:solidFill>
                  <a:srgbClr val="060036"/>
                </a:solidFill>
              </a:rPr>
              <a:t>6. </a:t>
            </a:r>
            <a:r>
              <a:rPr lang="en-GB" sz="1700" noProof="0" dirty="0" smtClean="0">
                <a:solidFill>
                  <a:srgbClr val="C00000"/>
                </a:solidFill>
              </a:rPr>
              <a:t>filed another </a:t>
            </a:r>
            <a:r>
              <a:rPr lang="en-GB" sz="1700" noProof="0" dirty="0" smtClean="0">
                <a:solidFill>
                  <a:srgbClr val="060036"/>
                </a:solidFill>
              </a:rPr>
              <a:t>application for asylum </a:t>
            </a:r>
            <a:r>
              <a:rPr lang="en-GB" sz="1700" noProof="0" dirty="0" smtClean="0">
                <a:solidFill>
                  <a:srgbClr val="C00000"/>
                </a:solidFill>
              </a:rPr>
              <a:t>stating other personal data</a:t>
            </a:r>
            <a:r>
              <a:rPr lang="en-GB" sz="1700" noProof="0" dirty="0" smtClean="0">
                <a:solidFill>
                  <a:srgbClr val="060036"/>
                </a:solidFill>
              </a:rPr>
              <a:t>; or</a:t>
            </a:r>
          </a:p>
          <a:p>
            <a:pPr eaLnBrk="1" hangingPunct="1">
              <a:spcBef>
                <a:spcPct val="0"/>
              </a:spcBef>
              <a:buFontTx/>
              <a:buNone/>
            </a:pPr>
            <a:r>
              <a:rPr lang="en-GB" sz="1700" noProof="0" dirty="0" smtClean="0">
                <a:solidFill>
                  <a:srgbClr val="060036"/>
                </a:solidFill>
              </a:rPr>
              <a:t>7 </a:t>
            </a:r>
            <a:r>
              <a:rPr lang="en-GB" sz="1700" noProof="0" dirty="0" smtClean="0">
                <a:solidFill>
                  <a:srgbClr val="C00000"/>
                </a:solidFill>
              </a:rPr>
              <a:t>destroyed or disposed of an identity or travel document </a:t>
            </a:r>
            <a:r>
              <a:rPr lang="en-GB" sz="1700" noProof="0" dirty="0" smtClean="0">
                <a:solidFill>
                  <a:srgbClr val="060036"/>
                </a:solidFill>
              </a:rPr>
              <a:t>that would have helped establish his/her identity or nationality; or</a:t>
            </a:r>
          </a:p>
          <a:p>
            <a:pPr eaLnBrk="1" hangingPunct="1">
              <a:spcBef>
                <a:spcPct val="0"/>
              </a:spcBef>
              <a:buFontTx/>
              <a:buNone/>
            </a:pPr>
            <a:r>
              <a:rPr lang="en-GB" sz="1700" noProof="0" dirty="0" smtClean="0">
                <a:solidFill>
                  <a:srgbClr val="060036"/>
                </a:solidFill>
              </a:rPr>
              <a:t>8 the applicant has made </a:t>
            </a:r>
            <a:r>
              <a:rPr lang="en-GB" sz="1700" noProof="0" dirty="0" smtClean="0">
                <a:solidFill>
                  <a:srgbClr val="C00000"/>
                </a:solidFill>
              </a:rPr>
              <a:t>inconsistent, contradictory, unlikely or insufficient representations</a:t>
            </a:r>
          </a:p>
          <a:p>
            <a:pPr eaLnBrk="1" hangingPunct="1">
              <a:spcBef>
                <a:spcPct val="0"/>
              </a:spcBef>
              <a:buFontTx/>
              <a:buNone/>
            </a:pPr>
            <a:r>
              <a:rPr lang="en-GB" sz="1700" noProof="0" dirty="0" smtClean="0">
                <a:solidFill>
                  <a:srgbClr val="060036"/>
                </a:solidFill>
              </a:rPr>
              <a:t>9 </a:t>
            </a:r>
            <a:r>
              <a:rPr lang="en-GB" sz="1700" noProof="0" dirty="0" smtClean="0">
                <a:solidFill>
                  <a:srgbClr val="C00000"/>
                </a:solidFill>
              </a:rPr>
              <a:t>subsequent application </a:t>
            </a:r>
            <a:r>
              <a:rPr lang="en-GB" sz="1700" noProof="0" dirty="0" smtClean="0">
                <a:solidFill>
                  <a:srgbClr val="060036"/>
                </a:solidFill>
              </a:rPr>
              <a:t>raising no relevant new elements </a:t>
            </a:r>
          </a:p>
          <a:p>
            <a:pPr eaLnBrk="1" hangingPunct="1">
              <a:spcBef>
                <a:spcPct val="0"/>
              </a:spcBef>
              <a:buFontTx/>
              <a:buNone/>
            </a:pPr>
            <a:r>
              <a:rPr lang="en-GB" sz="1700" noProof="0" dirty="0" smtClean="0">
                <a:solidFill>
                  <a:srgbClr val="060036"/>
                </a:solidFill>
              </a:rPr>
              <a:t>10 </a:t>
            </a:r>
            <a:r>
              <a:rPr lang="en-GB" sz="1700" noProof="0" dirty="0" smtClean="0">
                <a:solidFill>
                  <a:srgbClr val="C00000"/>
                </a:solidFill>
              </a:rPr>
              <a:t>failed to make </a:t>
            </a:r>
            <a:r>
              <a:rPr lang="en-GB" sz="1700" noProof="0" dirty="0" smtClean="0">
                <a:solidFill>
                  <a:srgbClr val="060036"/>
                </a:solidFill>
              </a:rPr>
              <a:t>his/her application </a:t>
            </a:r>
            <a:r>
              <a:rPr lang="en-GB" sz="1700" noProof="0" dirty="0" smtClean="0">
                <a:solidFill>
                  <a:srgbClr val="C00000"/>
                </a:solidFill>
              </a:rPr>
              <a:t>earlier</a:t>
            </a:r>
            <a:r>
              <a:rPr lang="en-GB" sz="1700" noProof="0" dirty="0" smtClean="0">
                <a:solidFill>
                  <a:srgbClr val="060036"/>
                </a:solidFill>
              </a:rPr>
              <a:t>, </a:t>
            </a:r>
          </a:p>
          <a:p>
            <a:pPr eaLnBrk="1" hangingPunct="1">
              <a:spcBef>
                <a:spcPct val="0"/>
              </a:spcBef>
              <a:buFontTx/>
              <a:buNone/>
            </a:pPr>
            <a:r>
              <a:rPr lang="en-GB" sz="1700" noProof="0" dirty="0" smtClean="0">
                <a:solidFill>
                  <a:srgbClr val="060036"/>
                </a:solidFill>
              </a:rPr>
              <a:t>11 merely in order to </a:t>
            </a:r>
            <a:r>
              <a:rPr lang="en-GB" sz="1700" noProof="0" dirty="0" smtClean="0">
                <a:solidFill>
                  <a:srgbClr val="C00000"/>
                </a:solidFill>
              </a:rPr>
              <a:t>delay or frustrate removal</a:t>
            </a:r>
          </a:p>
          <a:p>
            <a:pPr eaLnBrk="1" hangingPunct="1">
              <a:spcBef>
                <a:spcPct val="0"/>
              </a:spcBef>
              <a:buFontTx/>
              <a:buNone/>
            </a:pPr>
            <a:r>
              <a:rPr lang="en-GB" sz="1700" noProof="0" dirty="0" smtClean="0">
                <a:solidFill>
                  <a:srgbClr val="060036"/>
                </a:solidFill>
              </a:rPr>
              <a:t>12 violations of behavioural rules (reporting etc.)</a:t>
            </a:r>
          </a:p>
          <a:p>
            <a:pPr eaLnBrk="1" hangingPunct="1">
              <a:spcBef>
                <a:spcPct val="0"/>
              </a:spcBef>
              <a:buFontTx/>
              <a:buNone/>
            </a:pPr>
            <a:r>
              <a:rPr lang="en-GB" sz="1700" noProof="0" dirty="0" smtClean="0">
                <a:solidFill>
                  <a:srgbClr val="060036"/>
                </a:solidFill>
              </a:rPr>
              <a:t>13 </a:t>
            </a:r>
            <a:r>
              <a:rPr lang="en-GB" sz="1700" noProof="0" dirty="0" smtClean="0">
                <a:solidFill>
                  <a:srgbClr val="C00000"/>
                </a:solidFill>
              </a:rPr>
              <a:t>entered unlawfully </a:t>
            </a:r>
            <a:r>
              <a:rPr lang="en-GB" sz="1700" noProof="0" dirty="0" smtClean="0">
                <a:solidFill>
                  <a:srgbClr val="060036"/>
                </a:solidFill>
              </a:rPr>
              <a:t>or prolonged his/her stay unlawfully and, without good reason, has either </a:t>
            </a:r>
            <a:r>
              <a:rPr lang="en-GB" sz="1700" noProof="0" dirty="0" smtClean="0">
                <a:solidFill>
                  <a:srgbClr val="C00000"/>
                </a:solidFill>
              </a:rPr>
              <a:t>not presented himself/herself </a:t>
            </a:r>
            <a:r>
              <a:rPr lang="en-GB" sz="1700" noProof="0" dirty="0" smtClean="0">
                <a:solidFill>
                  <a:srgbClr val="060036"/>
                </a:solidFill>
              </a:rPr>
              <a:t>to the authorities and/or filed an application for asylum as soon as possible </a:t>
            </a:r>
          </a:p>
          <a:p>
            <a:pPr eaLnBrk="1" hangingPunct="1">
              <a:spcBef>
                <a:spcPct val="0"/>
              </a:spcBef>
              <a:buFontTx/>
              <a:buNone/>
            </a:pPr>
            <a:r>
              <a:rPr lang="en-GB" sz="1700" noProof="0" dirty="0" smtClean="0">
                <a:solidFill>
                  <a:srgbClr val="060036"/>
                </a:solidFill>
              </a:rPr>
              <a:t>14 the applicant is a danger to the </a:t>
            </a:r>
            <a:r>
              <a:rPr lang="en-GB" sz="1700" noProof="0" dirty="0" smtClean="0">
                <a:solidFill>
                  <a:srgbClr val="C00000"/>
                </a:solidFill>
              </a:rPr>
              <a:t>national security or the public order </a:t>
            </a:r>
          </a:p>
          <a:p>
            <a:pPr eaLnBrk="1" hangingPunct="1">
              <a:spcBef>
                <a:spcPct val="0"/>
              </a:spcBef>
              <a:buFontTx/>
              <a:buNone/>
            </a:pPr>
            <a:r>
              <a:rPr lang="en-GB" sz="1700" noProof="0" dirty="0" smtClean="0">
                <a:solidFill>
                  <a:srgbClr val="060036"/>
                </a:solidFill>
              </a:rPr>
              <a:t>15 refuses to have his/her </a:t>
            </a:r>
            <a:r>
              <a:rPr lang="en-GB" sz="1700" noProof="0" dirty="0" smtClean="0">
                <a:solidFill>
                  <a:srgbClr val="C00000"/>
                </a:solidFill>
              </a:rPr>
              <a:t>fingerprints</a:t>
            </a:r>
            <a:r>
              <a:rPr lang="en-GB" sz="1700" noProof="0" dirty="0" smtClean="0">
                <a:solidFill>
                  <a:srgbClr val="060036"/>
                </a:solidFill>
              </a:rPr>
              <a:t> taken </a:t>
            </a:r>
          </a:p>
          <a:p>
            <a:pPr eaLnBrk="1" hangingPunct="1">
              <a:spcBef>
                <a:spcPct val="0"/>
              </a:spcBef>
              <a:buFontTx/>
              <a:buAutoNum type="arabicPlain" startAt="16"/>
            </a:pPr>
            <a:r>
              <a:rPr lang="en-GB" sz="1700" noProof="0" dirty="0" smtClean="0">
                <a:solidFill>
                  <a:srgbClr val="060036"/>
                </a:solidFill>
              </a:rPr>
              <a:t>the application was made by an </a:t>
            </a:r>
            <a:r>
              <a:rPr lang="en-GB" sz="1700" noProof="0" dirty="0" smtClean="0">
                <a:solidFill>
                  <a:srgbClr val="C00000"/>
                </a:solidFill>
              </a:rPr>
              <a:t>unmarried minor </a:t>
            </a:r>
            <a:r>
              <a:rPr lang="en-GB" sz="1700" noProof="0" dirty="0" smtClean="0">
                <a:solidFill>
                  <a:srgbClr val="060036"/>
                </a:solidFill>
              </a:rPr>
              <a:t>after the application of the parents responsible for the minor has been rejected </a:t>
            </a:r>
            <a:br>
              <a:rPr lang="en-GB" sz="1700" noProof="0" dirty="0" smtClean="0">
                <a:solidFill>
                  <a:srgbClr val="060036"/>
                </a:solidFill>
              </a:rPr>
            </a:br>
            <a:r>
              <a:rPr lang="en-GB" sz="1700" noProof="0" dirty="0" smtClean="0">
                <a:solidFill>
                  <a:srgbClr val="060036"/>
                </a:solidFill>
              </a:rPr>
              <a:t>___________________________</a:t>
            </a:r>
          </a:p>
          <a:p>
            <a:pPr eaLnBrk="1" hangingPunct="1">
              <a:spcBef>
                <a:spcPct val="0"/>
              </a:spcBef>
              <a:buFont typeface="Arial" charset="0"/>
              <a:buNone/>
            </a:pPr>
            <a:r>
              <a:rPr lang="en-GB" sz="1500" noProof="0" dirty="0" smtClean="0">
                <a:solidFill>
                  <a:srgbClr val="060036"/>
                </a:solidFill>
              </a:rPr>
              <a:t>C‑69/10 </a:t>
            </a:r>
            <a:r>
              <a:rPr lang="en-GB" sz="1500" b="1" i="1" noProof="0" dirty="0" smtClean="0">
                <a:solidFill>
                  <a:srgbClr val="060036"/>
                </a:solidFill>
              </a:rPr>
              <a:t>Diouf v </a:t>
            </a:r>
            <a:r>
              <a:rPr lang="en-GB" sz="1500" b="1" noProof="0" dirty="0" smtClean="0">
                <a:solidFill>
                  <a:srgbClr val="060036"/>
                </a:solidFill>
              </a:rPr>
              <a:t>Ministre du Travail, de l’Emploi et de l’Immigration (Luxembourg) decided: 28 July 2011.  </a:t>
            </a:r>
            <a:r>
              <a:rPr lang="en-GB" sz="1500" noProof="0" dirty="0" smtClean="0">
                <a:solidFill>
                  <a:srgbClr val="060036"/>
                </a:solidFill>
              </a:rPr>
              <a:t>No separate appeal against a decision to examine in accelerated procedure, 15 days  for appeal  are enough, one level court review constitutes effective remedy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a:xfrm>
            <a:off x="685800" y="0"/>
            <a:ext cx="7772400" cy="685800"/>
          </a:xfrm>
        </p:spPr>
        <p:txBody>
          <a:bodyPr>
            <a:normAutofit fontScale="90000"/>
          </a:bodyPr>
          <a:lstStyle/>
          <a:p>
            <a:pPr eaLnBrk="1" hangingPunct="1">
              <a:defRPr/>
            </a:pPr>
            <a:r>
              <a:rPr lang="en-GB" altLang="zh-CN" sz="2200" noProof="0" dirty="0" smtClean="0">
                <a:effectLst>
                  <a:outerShdw blurRad="38100" dist="38100" dir="2700000" algn="tl">
                    <a:srgbClr val="000000"/>
                  </a:outerShdw>
                </a:effectLst>
                <a:latin typeface="Arial" charset="0"/>
                <a:cs typeface="Arial" charset="0"/>
              </a:rPr>
              <a:t>Directive on minimum standards on procedures</a:t>
            </a:r>
            <a:br>
              <a:rPr lang="en-GB" altLang="zh-CN" sz="2200" noProof="0" dirty="0" smtClean="0">
                <a:effectLst>
                  <a:outerShdw blurRad="38100" dist="38100" dir="2700000" algn="tl">
                    <a:srgbClr val="000000"/>
                  </a:outerShdw>
                </a:effectLst>
                <a:latin typeface="Arial" charset="0"/>
                <a:cs typeface="Arial" charset="0"/>
              </a:rPr>
            </a:br>
            <a:r>
              <a:rPr lang="en-GB" altLang="zh-CN" sz="2200" noProof="0" dirty="0" smtClean="0">
                <a:effectLst>
                  <a:outerShdw blurRad="38100" dist="38100" dir="2700000" algn="tl">
                    <a:srgbClr val="000000"/>
                  </a:outerShdw>
                </a:effectLst>
                <a:latin typeface="Arial" charset="0"/>
                <a:cs typeface="Arial" charset="0"/>
              </a:rPr>
              <a:t>Specific procedures-Unfounded – Inadmissible applications</a:t>
            </a:r>
            <a:endParaRPr lang="en-GB" sz="2200" noProof="0" dirty="0" smtClean="0">
              <a:effectLst>
                <a:outerShdw blurRad="38100" dist="38100" dir="2700000" algn="tl">
                  <a:srgbClr val="000000"/>
                </a:outerShdw>
              </a:effectLst>
              <a:latin typeface="Arial" charset="0"/>
              <a:ea typeface="SimSun"/>
              <a:cs typeface="Arial" charset="0"/>
            </a:endParaRPr>
          </a:p>
        </p:txBody>
      </p:sp>
      <p:graphicFrame>
        <p:nvGraphicFramePr>
          <p:cNvPr id="4" name="Tartalom helye 3"/>
          <p:cNvGraphicFramePr>
            <a:graphicFrameLocks noGrp="1"/>
          </p:cNvGraphicFramePr>
          <p:nvPr>
            <p:ph idx="4294967295"/>
          </p:nvPr>
        </p:nvGraphicFramePr>
        <p:xfrm>
          <a:off x="0" y="857250"/>
          <a:ext cx="9143999" cy="5706165"/>
        </p:xfrm>
        <a:graphic>
          <a:graphicData uri="http://schemas.openxmlformats.org/drawingml/2006/table">
            <a:tbl>
              <a:tblPr firstRow="1" bandRow="1">
                <a:tableStyleId>{5C22544A-7EE6-4342-B048-85BDC9FD1C3A}</a:tableStyleId>
              </a:tblPr>
              <a:tblGrid>
                <a:gridCol w="3209915"/>
                <a:gridCol w="1857936"/>
                <a:gridCol w="4076148"/>
              </a:tblGrid>
              <a:tr h="267494">
                <a:tc>
                  <a:txBody>
                    <a:bodyPr/>
                    <a:lstStyle/>
                    <a:p>
                      <a:pPr algn="ctr"/>
                      <a:r>
                        <a:rPr lang="hu-HU" smtClean="0"/>
                        <a:t>Specific</a:t>
                      </a:r>
                      <a:endParaRPr lang="hu-HU"/>
                    </a:p>
                  </a:txBody>
                  <a:tcPr/>
                </a:tc>
                <a:tc>
                  <a:txBody>
                    <a:bodyPr/>
                    <a:lstStyle/>
                    <a:p>
                      <a:pPr algn="ctr"/>
                      <a:r>
                        <a:rPr lang="hu-HU" smtClean="0"/>
                        <a:t>Unfounded</a:t>
                      </a:r>
                      <a:endParaRPr lang="hu-HU"/>
                    </a:p>
                  </a:txBody>
                  <a:tcPr/>
                </a:tc>
                <a:tc>
                  <a:txBody>
                    <a:bodyPr/>
                    <a:lstStyle/>
                    <a:p>
                      <a:pPr algn="ctr"/>
                      <a:r>
                        <a:rPr lang="hu-HU" smtClean="0"/>
                        <a:t>Inadmissible</a:t>
                      </a:r>
                      <a:endParaRPr lang="hu-HU"/>
                    </a:p>
                  </a:txBody>
                  <a:tcPr/>
                </a:tc>
              </a:tr>
              <a:tr h="586089">
                <a:tc>
                  <a:txBody>
                    <a:bodyPr/>
                    <a:lstStyle/>
                    <a:p>
                      <a:r>
                        <a:rPr lang="en-US" sz="1800" smtClean="0">
                          <a:solidFill>
                            <a:srgbClr val="C00000"/>
                          </a:solidFill>
                        </a:rPr>
                        <a:t>Subsequent</a:t>
                      </a:r>
                      <a:r>
                        <a:rPr lang="en-US" sz="1800" smtClean="0">
                          <a:solidFill>
                            <a:sysClr val="windowText" lastClr="000000"/>
                          </a:solidFill>
                        </a:rPr>
                        <a:t> application</a:t>
                      </a:r>
                    </a:p>
                    <a:p>
                      <a:endParaRPr lang="hu-HU">
                        <a:solidFill>
                          <a:sysClr val="windowText" lastClr="000000"/>
                        </a:solidFill>
                      </a:endParaRPr>
                    </a:p>
                  </a:txBody>
                  <a:tcPr/>
                </a:tc>
                <a:tc>
                  <a:txBody>
                    <a:bodyPr/>
                    <a:lstStyle/>
                    <a:p>
                      <a:r>
                        <a:rPr lang="en-US" altLang="zh-CN" smtClean="0">
                          <a:solidFill>
                            <a:srgbClr val="C00000"/>
                          </a:solidFill>
                        </a:rPr>
                        <a:t>safe </a:t>
                      </a:r>
                      <a:r>
                        <a:rPr lang="en-US" altLang="zh-CN" smtClean="0"/>
                        <a:t>country of </a:t>
                      </a:r>
                      <a:r>
                        <a:rPr lang="en-US" altLang="zh-CN" smtClean="0">
                          <a:solidFill>
                            <a:srgbClr val="C00000"/>
                          </a:solidFill>
                        </a:rPr>
                        <a:t>origin</a:t>
                      </a:r>
                      <a:endParaRPr lang="hu-HU">
                        <a:solidFill>
                          <a:srgbClr val="C00000"/>
                        </a:solidFill>
                      </a:endParaRPr>
                    </a:p>
                  </a:txBody>
                  <a:tcPr/>
                </a:tc>
                <a:tc>
                  <a:txBody>
                    <a:bodyPr/>
                    <a:lstStyle/>
                    <a:p>
                      <a:pPr>
                        <a:defRPr/>
                      </a:pPr>
                      <a:r>
                        <a:rPr lang="en-US" smtClean="0">
                          <a:solidFill>
                            <a:srgbClr val="C00000"/>
                          </a:solidFill>
                        </a:rPr>
                        <a:t>Dublin II </a:t>
                      </a:r>
                      <a:r>
                        <a:rPr lang="en-US" smtClean="0"/>
                        <a:t>applies</a:t>
                      </a:r>
                    </a:p>
                    <a:p>
                      <a:pPr>
                        <a:defRPr/>
                      </a:pPr>
                      <a:r>
                        <a:rPr lang="en-US" smtClean="0"/>
                        <a:t> </a:t>
                      </a:r>
                    </a:p>
                  </a:txBody>
                  <a:tcPr/>
                </a:tc>
              </a:tr>
              <a:tr h="5860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mtClean="0">
                          <a:solidFill>
                            <a:srgbClr val="C00000"/>
                          </a:solidFill>
                        </a:rPr>
                        <a:t>Border </a:t>
                      </a:r>
                      <a:r>
                        <a:rPr lang="en-US" sz="1800" smtClean="0">
                          <a:solidFill>
                            <a:sysClr val="windowText" lastClr="000000"/>
                          </a:solidFill>
                        </a:rPr>
                        <a:t>procedures</a:t>
                      </a:r>
                    </a:p>
                    <a:p>
                      <a:endParaRPr lang="hu-HU">
                        <a:solidFill>
                          <a:sysClr val="windowText" lastClr="000000"/>
                        </a:solidFill>
                      </a:endParaRPr>
                    </a:p>
                  </a:txBody>
                  <a:tcPr/>
                </a:tc>
                <a:tc>
                  <a:txBody>
                    <a:bodyPr/>
                    <a:lstStyle/>
                    <a:p>
                      <a:endParaRPr lang="hu-HU"/>
                    </a:p>
                  </a:txBody>
                  <a:tcPr/>
                </a:tc>
                <a:tc>
                  <a:txBody>
                    <a:bodyPr/>
                    <a:lstStyle/>
                    <a:p>
                      <a:pPr>
                        <a:defRPr/>
                      </a:pPr>
                      <a:r>
                        <a:rPr lang="hu-HU" smtClean="0">
                          <a:solidFill>
                            <a:srgbClr val="C00000"/>
                          </a:solidFill>
                        </a:rPr>
                        <a:t>R</a:t>
                      </a:r>
                      <a:r>
                        <a:rPr lang="en-US" smtClean="0">
                          <a:solidFill>
                            <a:srgbClr val="C00000"/>
                          </a:solidFill>
                        </a:rPr>
                        <a:t>efugee status in another MS</a:t>
                      </a:r>
                      <a:endParaRPr lang="en-US" smtClean="0"/>
                    </a:p>
                  </a:txBody>
                  <a:tcPr/>
                </a:tc>
              </a:tr>
              <a:tr h="1088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Supersafe” third country cases „European safe third countries” 36 §</a:t>
                      </a:r>
                      <a:r>
                        <a:rPr lang="hu-HU" baseline="0" smtClean="0"/>
                        <a:t>  - CJEU abolished in 2008</a:t>
                      </a:r>
                      <a:endParaRPr lang="hu-HU"/>
                    </a:p>
                  </a:txBody>
                  <a:tcPr/>
                </a:tc>
                <a:tc>
                  <a:txBody>
                    <a:bodyPr/>
                    <a:lstStyle/>
                    <a:p>
                      <a:endParaRPr lang="hu-H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Non MS = </a:t>
                      </a:r>
                      <a:r>
                        <a:rPr lang="en-US" smtClean="0">
                          <a:solidFill>
                            <a:srgbClr val="C00000"/>
                          </a:solidFill>
                        </a:rPr>
                        <a:t>first country of asylum </a:t>
                      </a:r>
                      <a:r>
                        <a:rPr lang="en-US" smtClean="0"/>
                        <a:t>(already recognized there as refugee)</a:t>
                      </a:r>
                    </a:p>
                    <a:p>
                      <a:pPr>
                        <a:defRPr/>
                      </a:pPr>
                      <a:endParaRPr lang="en-US" smtClean="0"/>
                    </a:p>
                  </a:txBody>
                  <a:tcPr/>
                </a:tc>
              </a:tr>
              <a:tr h="376735">
                <a:tc>
                  <a:txBody>
                    <a:bodyPr/>
                    <a:lstStyle/>
                    <a:p>
                      <a:endParaRPr lang="hu-HU"/>
                    </a:p>
                  </a:txBody>
                  <a:tcPr/>
                </a:tc>
                <a:tc>
                  <a:txBody>
                    <a:bodyPr/>
                    <a:lstStyle/>
                    <a:p>
                      <a:endParaRPr lang="hu-H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a:t>
                      </a:r>
                      <a:r>
                        <a:rPr lang="hu-HU" smtClean="0"/>
                        <a:t>N</a:t>
                      </a:r>
                      <a:r>
                        <a:rPr lang="en-US" smtClean="0"/>
                        <a:t>ormal” </a:t>
                      </a:r>
                      <a:r>
                        <a:rPr lang="en-US" smtClean="0">
                          <a:solidFill>
                            <a:srgbClr val="C00000"/>
                          </a:solidFill>
                        </a:rPr>
                        <a:t>safe third country </a:t>
                      </a:r>
                      <a:r>
                        <a:rPr lang="en-US" smtClean="0"/>
                        <a:t>applies</a:t>
                      </a:r>
                    </a:p>
                  </a:txBody>
                  <a:tcPr/>
                </a:tc>
              </a:tr>
              <a:tr h="1138687">
                <a:tc>
                  <a:txBody>
                    <a:bodyPr/>
                    <a:lstStyle/>
                    <a:p>
                      <a:endParaRPr lang="hu-HU"/>
                    </a:p>
                  </a:txBody>
                  <a:tcPr/>
                </a:tc>
                <a:tc>
                  <a:txBody>
                    <a:bodyPr/>
                    <a:lstStyle/>
                    <a:p>
                      <a:endParaRPr lang="hu-HU"/>
                    </a:p>
                  </a:txBody>
                  <a:tcPr/>
                </a:tc>
                <a:tc>
                  <a:txBody>
                    <a:bodyPr/>
                    <a:lstStyle/>
                    <a:p>
                      <a:pPr>
                        <a:lnSpc>
                          <a:spcPct val="140000"/>
                        </a:lnSpc>
                        <a:defRPr/>
                      </a:pPr>
                      <a:r>
                        <a:rPr lang="hu-HU" smtClean="0"/>
                        <a:t>O</a:t>
                      </a:r>
                      <a:r>
                        <a:rPr lang="en-US" smtClean="0"/>
                        <a:t>ther </a:t>
                      </a:r>
                      <a:r>
                        <a:rPr lang="en-US" smtClean="0">
                          <a:solidFill>
                            <a:srgbClr val="C00000"/>
                          </a:solidFill>
                        </a:rPr>
                        <a:t>title to stay</a:t>
                      </a:r>
                      <a:r>
                        <a:rPr lang="en-US" smtClean="0"/>
                        <a:t>, with at least </a:t>
                      </a:r>
                      <a:r>
                        <a:rPr lang="hu-HU" smtClean="0"/>
                        <a:t> </a:t>
                      </a:r>
                      <a:r>
                        <a:rPr lang="en-US" smtClean="0"/>
                        <a:t>refugees’ rights</a:t>
                      </a:r>
                      <a:r>
                        <a:rPr lang="hu-HU" smtClean="0"/>
                        <a:t> </a:t>
                      </a:r>
                      <a:r>
                        <a:rPr lang="en-US" smtClean="0"/>
                        <a:t>pending the determination of that other title</a:t>
                      </a:r>
                    </a:p>
                  </a:txBody>
                  <a:tcPr/>
                </a:tc>
              </a:tr>
              <a:tr h="435380">
                <a:tc>
                  <a:txBody>
                    <a:bodyPr/>
                    <a:lstStyle/>
                    <a:p>
                      <a:endParaRPr lang="hu-HU"/>
                    </a:p>
                  </a:txBody>
                  <a:tcPr/>
                </a:tc>
                <a:tc>
                  <a:txBody>
                    <a:bodyPr/>
                    <a:lstStyle/>
                    <a:p>
                      <a:endParaRPr lang="hu-HU"/>
                    </a:p>
                  </a:txBody>
                  <a:tcPr/>
                </a:tc>
                <a:tc>
                  <a:txBody>
                    <a:bodyPr/>
                    <a:lstStyle/>
                    <a:p>
                      <a:pPr>
                        <a:lnSpc>
                          <a:spcPct val="140000"/>
                        </a:lnSpc>
                        <a:defRPr/>
                      </a:pPr>
                      <a:r>
                        <a:rPr lang="en-US" smtClean="0"/>
                        <a:t>identical </a:t>
                      </a:r>
                      <a:r>
                        <a:rPr lang="en-US" smtClean="0">
                          <a:solidFill>
                            <a:srgbClr val="C00000"/>
                          </a:solidFill>
                        </a:rPr>
                        <a:t>repeat application</a:t>
                      </a:r>
                    </a:p>
                  </a:txBody>
                  <a:tcPr/>
                </a:tc>
              </a:tr>
              <a:tr h="875987">
                <a:tc>
                  <a:txBody>
                    <a:bodyPr/>
                    <a:lstStyle/>
                    <a:p>
                      <a:endParaRPr lang="hu-HU"/>
                    </a:p>
                  </a:txBody>
                  <a:tcPr/>
                </a:tc>
                <a:tc>
                  <a:txBody>
                    <a:bodyPr/>
                    <a:lstStyle/>
                    <a:p>
                      <a:endParaRPr lang="hu-HU"/>
                    </a:p>
                  </a:txBody>
                  <a:tcPr/>
                </a:tc>
                <a:tc>
                  <a:txBody>
                    <a:bodyPr/>
                    <a:lstStyle/>
                    <a:p>
                      <a:pPr marL="0" marR="0" indent="0" algn="l" defTabSz="914400" rtl="0" eaLnBrk="1" fontAlgn="auto" latinLnBrk="0" hangingPunct="1">
                        <a:lnSpc>
                          <a:spcPct val="140000"/>
                        </a:lnSpc>
                        <a:spcBef>
                          <a:spcPts val="0"/>
                        </a:spcBef>
                        <a:spcAft>
                          <a:spcPts val="0"/>
                        </a:spcAft>
                        <a:buClrTx/>
                        <a:buSzTx/>
                        <a:buFontTx/>
                        <a:buNone/>
                        <a:tabLst/>
                        <a:defRPr/>
                      </a:pPr>
                      <a:r>
                        <a:rPr lang="hu-HU" smtClean="0">
                          <a:solidFill>
                            <a:srgbClr val="C00000"/>
                          </a:solidFill>
                        </a:rPr>
                        <a:t>D</a:t>
                      </a:r>
                      <a:r>
                        <a:rPr lang="en-US" smtClean="0">
                          <a:solidFill>
                            <a:srgbClr val="C00000"/>
                          </a:solidFill>
                        </a:rPr>
                        <a:t>ependent repeating </a:t>
                      </a:r>
                      <a:r>
                        <a:rPr lang="en-US" smtClean="0"/>
                        <a:t>parents rejected application</a:t>
                      </a:r>
                    </a:p>
                  </a:txBody>
                  <a:tcPr/>
                </a:tc>
              </a:tr>
            </a:tbl>
          </a:graphicData>
        </a:graphic>
      </p:graphicFrame>
      <p:cxnSp>
        <p:nvCxnSpPr>
          <p:cNvPr id="6" name="Egyenes összekötő 5"/>
          <p:cNvCxnSpPr/>
          <p:nvPr/>
        </p:nvCxnSpPr>
        <p:spPr>
          <a:xfrm>
            <a:off x="468313" y="2781300"/>
            <a:ext cx="2808287" cy="719138"/>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85800" y="0"/>
            <a:ext cx="7772400" cy="685800"/>
          </a:xfrm>
        </p:spPr>
        <p:txBody>
          <a:bodyPr>
            <a:normAutofit fontScale="90000"/>
          </a:bodyPr>
          <a:lstStyle/>
          <a:p>
            <a:pPr eaLnBrk="1" hangingPunct="1">
              <a:defRPr/>
            </a:pPr>
            <a:r>
              <a:rPr lang="en-GB" altLang="zh-CN" noProof="0" dirty="0" smtClean="0"/>
              <a:t>Directive on minimum standards on procedures</a:t>
            </a:r>
            <a:br>
              <a:rPr lang="en-GB" altLang="zh-CN" noProof="0" dirty="0" smtClean="0"/>
            </a:br>
            <a:r>
              <a:rPr lang="en-GB" altLang="zh-CN" noProof="0" dirty="0" smtClean="0"/>
              <a:t>Specific procedures</a:t>
            </a:r>
            <a:endParaRPr lang="en-GB" noProof="0" dirty="0" smtClean="0"/>
          </a:p>
        </p:txBody>
      </p:sp>
      <p:sp>
        <p:nvSpPr>
          <p:cNvPr id="38914" name="Rectangle 3"/>
          <p:cNvSpPr>
            <a:spLocks noGrp="1" noChangeArrowheads="1"/>
          </p:cNvSpPr>
          <p:nvPr>
            <p:ph idx="1"/>
          </p:nvPr>
        </p:nvSpPr>
        <p:spPr>
          <a:xfrm>
            <a:off x="457200" y="857250"/>
            <a:ext cx="8229600" cy="5500688"/>
          </a:xfrm>
        </p:spPr>
        <p:txBody>
          <a:bodyPr/>
          <a:lstStyle/>
          <a:p>
            <a:pPr eaLnBrk="1" hangingPunct="1"/>
            <a:r>
              <a:rPr lang="en-GB" sz="2800" noProof="0" dirty="0" smtClean="0">
                <a:solidFill>
                  <a:srgbClr val="C00000"/>
                </a:solidFill>
              </a:rPr>
              <a:t>Subsequent application  </a:t>
            </a:r>
            <a:r>
              <a:rPr lang="en-GB" sz="2800" noProof="0" dirty="0" smtClean="0"/>
              <a:t>=  preliminary examination to find out if there are new facts since withdrawal or decision on previous application.  May be purely written procedure. If there are no new facts or if appeal was not submitted in the previous  procedure – no further examination.</a:t>
            </a:r>
          </a:p>
          <a:p>
            <a:pPr eaLnBrk="1" hangingPunct="1">
              <a:buFont typeface="Arial" charset="0"/>
              <a:buNone/>
            </a:pPr>
            <a:endParaRPr lang="en-GB" sz="2800" noProof="0" dirty="0" smtClean="0"/>
          </a:p>
          <a:p>
            <a:pPr eaLnBrk="1" hangingPunct="1"/>
            <a:r>
              <a:rPr lang="en-GB" sz="2800" noProof="0" dirty="0" smtClean="0">
                <a:solidFill>
                  <a:srgbClr val="C00000"/>
                </a:solidFill>
              </a:rPr>
              <a:t>Border procedures</a:t>
            </a:r>
            <a:r>
              <a:rPr lang="en-GB" sz="2800" noProof="0" dirty="0" smtClean="0"/>
              <a:t>: existing rules may be maintained even if deviate from guarantees Detention at the border for a maximum of four weeks!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85800" y="0"/>
            <a:ext cx="7772400" cy="685800"/>
          </a:xfrm>
        </p:spPr>
        <p:txBody>
          <a:bodyPr>
            <a:normAutofit fontScale="90000"/>
          </a:bodyPr>
          <a:lstStyle/>
          <a:p>
            <a:pPr eaLnBrk="1" hangingPunct="1">
              <a:defRPr/>
            </a:pPr>
            <a:r>
              <a:rPr lang="en-GB" altLang="zh-CN" noProof="0" dirty="0" smtClean="0"/>
              <a:t>Directive on minimum standards on procedures</a:t>
            </a:r>
            <a:br>
              <a:rPr lang="en-GB" altLang="zh-CN" noProof="0" dirty="0" smtClean="0"/>
            </a:br>
            <a:r>
              <a:rPr lang="en-GB" altLang="zh-CN" noProof="0" dirty="0" smtClean="0"/>
              <a:t>Unfounded applications – safe country of origin</a:t>
            </a:r>
            <a:endParaRPr lang="en-GB" noProof="0" dirty="0" smtClean="0"/>
          </a:p>
        </p:txBody>
      </p:sp>
      <p:sp>
        <p:nvSpPr>
          <p:cNvPr id="40962" name="Rectangle 3"/>
          <p:cNvSpPr>
            <a:spLocks noGrp="1" noChangeArrowheads="1"/>
          </p:cNvSpPr>
          <p:nvPr>
            <p:ph idx="1"/>
          </p:nvPr>
        </p:nvSpPr>
        <p:spPr>
          <a:xfrm>
            <a:off x="685800" y="838200"/>
            <a:ext cx="7772400" cy="5399088"/>
          </a:xfrm>
        </p:spPr>
        <p:txBody>
          <a:bodyPr/>
          <a:lstStyle/>
          <a:p>
            <a:pPr eaLnBrk="1" hangingPunct="1"/>
            <a:r>
              <a:rPr lang="en-GB" noProof="0" dirty="0" smtClean="0"/>
              <a:t>EU common list of safe countries of origin  to be adopted by qualified majority </a:t>
            </a:r>
          </a:p>
          <a:p>
            <a:pPr algn="ctr" eaLnBrk="1" hangingPunct="1">
              <a:buFontTx/>
              <a:buNone/>
            </a:pPr>
            <a:r>
              <a:rPr lang="en-GB" noProof="0" dirty="0" smtClean="0"/>
              <a:t> +</a:t>
            </a:r>
          </a:p>
          <a:p>
            <a:pPr eaLnBrk="1" hangingPunct="1"/>
            <a:r>
              <a:rPr lang="en-GB" noProof="0" dirty="0" smtClean="0"/>
              <a:t> MS may </a:t>
            </a:r>
          </a:p>
          <a:p>
            <a:pPr lvl="1" eaLnBrk="1" hangingPunct="1"/>
            <a:r>
              <a:rPr lang="en-GB" noProof="0" dirty="0" smtClean="0"/>
              <a:t>adopt new legislation  in accordance with Annex II</a:t>
            </a:r>
          </a:p>
          <a:p>
            <a:pPr lvl="1" eaLnBrk="1" hangingPunct="1"/>
            <a:r>
              <a:rPr lang="en-GB" noProof="0" dirty="0" smtClean="0"/>
              <a:t>or retain existing legislation with less than Annex II guarantees</a:t>
            </a:r>
          </a:p>
          <a:p>
            <a:pPr lvl="2" eaLnBrk="1" hangingPunct="1"/>
            <a:r>
              <a:rPr lang="en-GB" sz="2000" noProof="0" dirty="0" smtClean="0"/>
              <a:t> and so designate further countries or parts of countries as s.c.o. </a:t>
            </a:r>
          </a:p>
          <a:p>
            <a:pPr lvl="2" eaLnBrk="1" hangingPunct="1"/>
            <a:endParaRPr lang="en-GB" sz="2000" noProof="0" dirty="0" smtClean="0"/>
          </a:p>
          <a:p>
            <a:pPr eaLnBrk="1" hangingPunct="1"/>
            <a:r>
              <a:rPr lang="en-GB" noProof="0" dirty="0" smtClean="0"/>
              <a:t>Annex II to the directive identifies the criteria of safe countries of origin</a:t>
            </a:r>
          </a:p>
          <a:p>
            <a:pPr eaLnBrk="1" hangingPunct="1">
              <a:buFontTx/>
              <a:buNone/>
            </a:pPr>
            <a:r>
              <a:rPr lang="en-GB" noProof="0" dirty="0" smtClean="0"/>
              <a:t>			(see next page)</a:t>
            </a:r>
          </a:p>
        </p:txBody>
      </p:sp>
      <p:sp>
        <p:nvSpPr>
          <p:cNvPr id="40963" name="Text Box 4"/>
          <p:cNvSpPr txBox="1">
            <a:spLocks noChangeArrowheads="1"/>
          </p:cNvSpPr>
          <p:nvPr/>
        </p:nvSpPr>
        <p:spPr bwMode="auto">
          <a:xfrm>
            <a:off x="900113" y="6491288"/>
            <a:ext cx="5832475" cy="366712"/>
          </a:xfrm>
          <a:prstGeom prst="rect">
            <a:avLst/>
          </a:prstGeom>
          <a:noFill/>
          <a:ln w="9525">
            <a:noFill/>
            <a:miter lim="800000"/>
            <a:headEnd/>
            <a:tailEnd/>
          </a:ln>
        </p:spPr>
        <p:txBody>
          <a:bodyPr>
            <a:spAutoFit/>
          </a:bodyPr>
          <a:lstStyle/>
          <a:p>
            <a:pPr>
              <a:spcBef>
                <a:spcPct val="50000"/>
              </a:spcBef>
            </a:pPr>
            <a:endParaRPr lang="en-US" sz="1800">
              <a:latin typeface="Arial"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85800" y="0"/>
            <a:ext cx="7772400" cy="685800"/>
          </a:xfrm>
        </p:spPr>
        <p:txBody>
          <a:bodyPr>
            <a:normAutofit fontScale="90000"/>
          </a:bodyPr>
          <a:lstStyle/>
          <a:p>
            <a:pPr eaLnBrk="1" hangingPunct="1">
              <a:defRPr/>
            </a:pPr>
            <a:r>
              <a:rPr lang="en-GB" altLang="zh-CN" noProof="0" dirty="0" smtClean="0"/>
              <a:t>Directive on minimum standards on procedures</a:t>
            </a:r>
            <a:br>
              <a:rPr lang="en-GB" altLang="zh-CN" noProof="0" dirty="0" smtClean="0"/>
            </a:br>
            <a:r>
              <a:rPr lang="en-GB" altLang="zh-CN" noProof="0" dirty="0" smtClean="0"/>
              <a:t>Unfounded applications – safe country of origin</a:t>
            </a:r>
            <a:endParaRPr lang="en-GB" noProof="0" dirty="0" smtClean="0"/>
          </a:p>
        </p:txBody>
      </p:sp>
      <p:sp>
        <p:nvSpPr>
          <p:cNvPr id="80899" name="Rectangle 3"/>
          <p:cNvSpPr>
            <a:spLocks noGrp="1" noChangeArrowheads="1"/>
          </p:cNvSpPr>
          <p:nvPr>
            <p:ph idx="1"/>
          </p:nvPr>
        </p:nvSpPr>
        <p:spPr>
          <a:xfrm>
            <a:off x="214313" y="838200"/>
            <a:ext cx="8678862" cy="5734050"/>
          </a:xfrm>
        </p:spPr>
        <p:txBody>
          <a:bodyPr>
            <a:normAutofit fontScale="92500" lnSpcReduction="20000"/>
          </a:bodyPr>
          <a:lstStyle/>
          <a:p>
            <a:pPr eaLnBrk="1" hangingPunct="1">
              <a:lnSpc>
                <a:spcPct val="110000"/>
              </a:lnSpc>
              <a:defRPr/>
            </a:pPr>
            <a:r>
              <a:rPr lang="en-GB" noProof="0" dirty="0" smtClean="0"/>
              <a:t>A country is considered as a safe country of origin where, it can be shown that there is </a:t>
            </a:r>
            <a:r>
              <a:rPr lang="en-GB" noProof="0" dirty="0" smtClean="0">
                <a:solidFill>
                  <a:srgbClr val="C00000"/>
                </a:solidFill>
              </a:rPr>
              <a:t>generally and consistently no persecution</a:t>
            </a:r>
            <a:r>
              <a:rPr lang="en-GB" noProof="0" dirty="0" smtClean="0"/>
              <a:t> and no torture or inhuman or degrading treatment or punishment; and no threat by reason of indiscriminate violence in situations of international or internal armed conflict </a:t>
            </a:r>
          </a:p>
          <a:p>
            <a:pPr eaLnBrk="1" hangingPunct="1">
              <a:lnSpc>
                <a:spcPct val="110000"/>
              </a:lnSpc>
              <a:defRPr/>
            </a:pPr>
            <a:endParaRPr lang="en-GB" noProof="0" dirty="0" smtClean="0"/>
          </a:p>
          <a:p>
            <a:pPr eaLnBrk="1" hangingPunct="1">
              <a:lnSpc>
                <a:spcPct val="110000"/>
              </a:lnSpc>
              <a:defRPr/>
            </a:pPr>
            <a:r>
              <a:rPr lang="en-GB" noProof="0" dirty="0" smtClean="0"/>
              <a:t>This is proved by  </a:t>
            </a:r>
            <a:r>
              <a:rPr lang="en-GB" noProof="0" dirty="0" smtClean="0">
                <a:solidFill>
                  <a:srgbClr val="C00000"/>
                </a:solidFill>
              </a:rPr>
              <a:t>the legal situation, the application of the law within a democratic system and the general political circumstances</a:t>
            </a:r>
            <a:r>
              <a:rPr lang="en-GB" noProof="0" dirty="0" smtClean="0"/>
              <a:t>.</a:t>
            </a:r>
          </a:p>
          <a:p>
            <a:pPr eaLnBrk="1" hangingPunct="1">
              <a:lnSpc>
                <a:spcPct val="110000"/>
              </a:lnSpc>
              <a:defRPr/>
            </a:pPr>
            <a:endParaRPr lang="en-GB" noProof="0" dirty="0" smtClean="0"/>
          </a:p>
          <a:p>
            <a:pPr eaLnBrk="1" hangingPunct="1">
              <a:lnSpc>
                <a:spcPct val="110000"/>
              </a:lnSpc>
              <a:defRPr/>
            </a:pPr>
            <a:r>
              <a:rPr lang="en-GB" noProof="0" dirty="0" smtClean="0"/>
              <a:t>Account shall be taken of the extent to which</a:t>
            </a:r>
            <a:r>
              <a:rPr lang="en-GB" noProof="0" dirty="0" smtClean="0">
                <a:solidFill>
                  <a:srgbClr val="C00000"/>
                </a:solidFill>
              </a:rPr>
              <a:t> protection </a:t>
            </a:r>
            <a:r>
              <a:rPr lang="en-GB" noProof="0" dirty="0" smtClean="0"/>
              <a:t>is provided </a:t>
            </a:r>
            <a:r>
              <a:rPr lang="en-GB" noProof="0" dirty="0" smtClean="0">
                <a:solidFill>
                  <a:srgbClr val="C00000"/>
                </a:solidFill>
              </a:rPr>
              <a:t>against persecution or mistreatment </a:t>
            </a:r>
            <a:r>
              <a:rPr lang="en-GB" noProof="0" dirty="0" smtClean="0"/>
              <a:t>through:</a:t>
            </a:r>
          </a:p>
          <a:p>
            <a:pPr eaLnBrk="1" hangingPunct="1">
              <a:lnSpc>
                <a:spcPct val="80000"/>
              </a:lnSpc>
              <a:buFontTx/>
              <a:buNone/>
              <a:defRPr/>
            </a:pPr>
            <a:endParaRPr lang="en-GB" noProof="0" dirty="0" smtClean="0"/>
          </a:p>
          <a:p>
            <a:pPr lvl="1" eaLnBrk="1" hangingPunct="1">
              <a:lnSpc>
                <a:spcPct val="80000"/>
              </a:lnSpc>
              <a:defRPr/>
            </a:pPr>
            <a:r>
              <a:rPr lang="en-GB" sz="2000" noProof="0" dirty="0" smtClean="0"/>
              <a:t>the relevant </a:t>
            </a:r>
            <a:r>
              <a:rPr lang="en-GB" sz="2000" noProof="0" dirty="0" smtClean="0">
                <a:solidFill>
                  <a:srgbClr val="C00000"/>
                </a:solidFill>
              </a:rPr>
              <a:t>laws and their application</a:t>
            </a:r>
            <a:r>
              <a:rPr lang="en-GB" sz="2000" noProof="0" dirty="0" smtClean="0"/>
              <a:t>;</a:t>
            </a:r>
          </a:p>
          <a:p>
            <a:pPr lvl="1" eaLnBrk="1" hangingPunct="1">
              <a:lnSpc>
                <a:spcPct val="80000"/>
              </a:lnSpc>
              <a:defRPr/>
            </a:pPr>
            <a:r>
              <a:rPr lang="en-GB" sz="2000" noProof="0" dirty="0" smtClean="0">
                <a:solidFill>
                  <a:srgbClr val="C00000"/>
                </a:solidFill>
              </a:rPr>
              <a:t>observance</a:t>
            </a:r>
            <a:r>
              <a:rPr lang="en-GB" sz="2000" noProof="0" dirty="0" smtClean="0"/>
              <a:t> of the </a:t>
            </a:r>
            <a:r>
              <a:rPr lang="en-GB" sz="2000" noProof="0" dirty="0" smtClean="0">
                <a:solidFill>
                  <a:srgbClr val="C00000"/>
                </a:solidFill>
              </a:rPr>
              <a:t>European Convention of Human Rights </a:t>
            </a:r>
            <a:r>
              <a:rPr lang="en-GB" sz="2000" noProof="0" dirty="0" smtClean="0"/>
              <a:t>and/or the International Covenant for Civil and Political Rights and/or the Convention against Torture, </a:t>
            </a:r>
          </a:p>
          <a:p>
            <a:pPr lvl="1" eaLnBrk="1" hangingPunct="1">
              <a:lnSpc>
                <a:spcPct val="80000"/>
              </a:lnSpc>
              <a:defRPr/>
            </a:pPr>
            <a:r>
              <a:rPr lang="en-GB" sz="2000" noProof="0" dirty="0" smtClean="0"/>
              <a:t>respect of the </a:t>
            </a:r>
            <a:r>
              <a:rPr lang="en-GB" sz="2000" noProof="0" dirty="0" smtClean="0">
                <a:solidFill>
                  <a:srgbClr val="C00000"/>
                </a:solidFill>
              </a:rPr>
              <a:t>non-refoulement</a:t>
            </a:r>
            <a:r>
              <a:rPr lang="en-GB" sz="2000" noProof="0" dirty="0" smtClean="0"/>
              <a:t> principle</a:t>
            </a:r>
          </a:p>
          <a:p>
            <a:pPr lvl="1" eaLnBrk="1" hangingPunct="1">
              <a:lnSpc>
                <a:spcPct val="80000"/>
              </a:lnSpc>
              <a:defRPr/>
            </a:pPr>
            <a:r>
              <a:rPr lang="en-GB" sz="2000" noProof="0" dirty="0" smtClean="0"/>
              <a:t>provision for a system of </a:t>
            </a:r>
            <a:r>
              <a:rPr lang="en-GB" sz="2000" noProof="0" dirty="0" smtClean="0">
                <a:solidFill>
                  <a:srgbClr val="C00000"/>
                </a:solidFill>
              </a:rPr>
              <a:t>effective remedies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85800" y="0"/>
            <a:ext cx="7773988" cy="1052513"/>
          </a:xfrm>
        </p:spPr>
        <p:txBody>
          <a:bodyPr>
            <a:normAutofit fontScale="90000"/>
          </a:bodyPr>
          <a:lstStyle/>
          <a:p>
            <a:pPr eaLnBrk="1" hangingPunct="1">
              <a:defRPr/>
            </a:pPr>
            <a:r>
              <a:rPr lang="en-GB" altLang="zh-CN" noProof="0" dirty="0" smtClean="0"/>
              <a:t>Directive on minimum standards on procedures</a:t>
            </a:r>
            <a:br>
              <a:rPr lang="en-GB" altLang="zh-CN" noProof="0" dirty="0" smtClean="0"/>
            </a:br>
            <a:r>
              <a:rPr lang="en-GB" altLang="zh-CN" noProof="0" dirty="0" smtClean="0"/>
              <a:t>Inadmissible applications – key concepts – first country of asylum</a:t>
            </a:r>
            <a:endParaRPr lang="en-GB" noProof="0" dirty="0" smtClean="0"/>
          </a:p>
        </p:txBody>
      </p:sp>
      <p:sp>
        <p:nvSpPr>
          <p:cNvPr id="45058" name="Rectangle 3"/>
          <p:cNvSpPr>
            <a:spLocks noGrp="1" noChangeArrowheads="1"/>
          </p:cNvSpPr>
          <p:nvPr>
            <p:ph idx="1"/>
          </p:nvPr>
        </p:nvSpPr>
        <p:spPr>
          <a:xfrm>
            <a:off x="642938" y="1357313"/>
            <a:ext cx="7772400" cy="4967287"/>
          </a:xfrm>
        </p:spPr>
        <p:txBody>
          <a:bodyPr/>
          <a:lstStyle/>
          <a:p>
            <a:pPr eaLnBrk="1" hangingPunct="1">
              <a:buFontTx/>
              <a:buNone/>
            </a:pPr>
            <a:r>
              <a:rPr lang="en-GB" sz="2800" noProof="0" dirty="0" smtClean="0">
                <a:solidFill>
                  <a:srgbClr val="C00000"/>
                </a:solidFill>
              </a:rPr>
              <a:t>First country of asylum (§ 26)</a:t>
            </a:r>
          </a:p>
          <a:p>
            <a:pPr eaLnBrk="1" hangingPunct="1"/>
            <a:r>
              <a:rPr lang="en-GB" sz="2800" noProof="0" dirty="0" smtClean="0"/>
              <a:t>the a.s.  has been </a:t>
            </a:r>
            <a:r>
              <a:rPr lang="en-GB" sz="2800" noProof="0" dirty="0" smtClean="0">
                <a:solidFill>
                  <a:srgbClr val="C00000"/>
                </a:solidFill>
              </a:rPr>
              <a:t>recognised</a:t>
            </a:r>
            <a:r>
              <a:rPr lang="en-GB" sz="2800" noProof="0" dirty="0" smtClean="0"/>
              <a:t> in that country as a refugee </a:t>
            </a:r>
          </a:p>
          <a:p>
            <a:pPr eaLnBrk="1" hangingPunct="1"/>
            <a:r>
              <a:rPr lang="en-GB" sz="2800" noProof="0" dirty="0" smtClean="0"/>
              <a:t>and he/she can </a:t>
            </a:r>
            <a:r>
              <a:rPr lang="en-GB" sz="2800" noProof="0" dirty="0" smtClean="0">
                <a:solidFill>
                  <a:srgbClr val="C00000"/>
                </a:solidFill>
              </a:rPr>
              <a:t>still avail </a:t>
            </a:r>
            <a:r>
              <a:rPr lang="en-GB" sz="2800" noProof="0" dirty="0" smtClean="0"/>
              <a:t>himself/herself of that protection,   		 </a:t>
            </a:r>
            <a:r>
              <a:rPr lang="en-GB" sz="2800" b="1" noProof="0" dirty="0" smtClean="0"/>
              <a:t>or</a:t>
            </a:r>
          </a:p>
          <a:p>
            <a:pPr eaLnBrk="1" hangingPunct="1"/>
            <a:r>
              <a:rPr lang="en-GB" sz="2800" noProof="0" dirty="0" smtClean="0"/>
              <a:t>he/she enjoys </a:t>
            </a:r>
            <a:r>
              <a:rPr lang="en-GB" sz="2800" noProof="0" dirty="0" smtClean="0">
                <a:solidFill>
                  <a:srgbClr val="C00000"/>
                </a:solidFill>
              </a:rPr>
              <a:t>otherwise sufficient protection </a:t>
            </a:r>
            <a:r>
              <a:rPr lang="en-GB" sz="2800" noProof="0" dirty="0" smtClean="0"/>
              <a:t>in that country, including benefiting from the principle of non-refoulement,</a:t>
            </a:r>
          </a:p>
          <a:p>
            <a:pPr algn="ctr" eaLnBrk="1" hangingPunct="1">
              <a:buFont typeface="Arial" charset="0"/>
              <a:buNone/>
            </a:pPr>
            <a:r>
              <a:rPr lang="en-GB" sz="2800" noProof="0" dirty="0" smtClean="0"/>
              <a:t> </a:t>
            </a:r>
            <a:r>
              <a:rPr lang="en-GB" sz="2800" b="1" noProof="0" dirty="0" smtClean="0"/>
              <a:t>provided</a:t>
            </a:r>
            <a:br>
              <a:rPr lang="en-GB" sz="2800" b="1" noProof="0" dirty="0" smtClean="0"/>
            </a:br>
            <a:r>
              <a:rPr lang="en-GB" sz="2800" noProof="0" dirty="0" smtClean="0"/>
              <a:t> that he/she </a:t>
            </a:r>
            <a:r>
              <a:rPr lang="en-GB" sz="2800" noProof="0" dirty="0" smtClean="0">
                <a:solidFill>
                  <a:srgbClr val="C00000"/>
                </a:solidFill>
              </a:rPr>
              <a:t>will be re-admitted </a:t>
            </a:r>
            <a:r>
              <a:rPr lang="en-GB" sz="2800" noProof="0" dirty="0" smtClean="0"/>
              <a:t>to that country. </a:t>
            </a:r>
            <a:endParaRPr lang="en-GB" sz="2800" noProof="0" dirty="0" smtClean="0">
              <a:ea typeface="宋体"/>
              <a:cs typeface="宋体"/>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714375" y="0"/>
            <a:ext cx="7772400" cy="685800"/>
          </a:xfrm>
        </p:spPr>
        <p:txBody>
          <a:bodyPr>
            <a:noAutofit/>
          </a:bodyPr>
          <a:lstStyle/>
          <a:p>
            <a:pPr eaLnBrk="1" hangingPunct="1">
              <a:defRPr/>
            </a:pPr>
            <a:r>
              <a:rPr lang="en-GB" altLang="zh-CN" sz="2000" noProof="0" dirty="0" smtClean="0"/>
              <a:t>Directive on minimum standards on procedures</a:t>
            </a:r>
            <a:br>
              <a:rPr lang="en-GB" altLang="zh-CN" sz="2000" noProof="0" dirty="0" smtClean="0"/>
            </a:br>
            <a:r>
              <a:rPr lang="en-GB" altLang="zh-CN" sz="2000" noProof="0" dirty="0" smtClean="0"/>
              <a:t>Inadmissible applications – key concepts – safe third c.</a:t>
            </a:r>
            <a:endParaRPr lang="en-GB" sz="2000" noProof="0" dirty="0" smtClean="0"/>
          </a:p>
        </p:txBody>
      </p:sp>
      <p:sp>
        <p:nvSpPr>
          <p:cNvPr id="47106" name="Rectangle 3"/>
          <p:cNvSpPr>
            <a:spLocks noGrp="1" noChangeArrowheads="1"/>
          </p:cNvSpPr>
          <p:nvPr>
            <p:ph idx="1"/>
          </p:nvPr>
        </p:nvSpPr>
        <p:spPr>
          <a:xfrm>
            <a:off x="714375" y="785813"/>
            <a:ext cx="7772400" cy="5876925"/>
          </a:xfrm>
        </p:spPr>
        <p:txBody>
          <a:bodyPr/>
          <a:lstStyle/>
          <a:p>
            <a:pPr eaLnBrk="1" hangingPunct="1">
              <a:lnSpc>
                <a:spcPct val="120000"/>
              </a:lnSpc>
              <a:buFontTx/>
              <a:buNone/>
            </a:pPr>
            <a:r>
              <a:rPr lang="en-GB" noProof="0" dirty="0" smtClean="0"/>
              <a:t>„Normal” </a:t>
            </a:r>
            <a:r>
              <a:rPr lang="en-GB" noProof="0" dirty="0" smtClean="0">
                <a:solidFill>
                  <a:srgbClr val="C00000"/>
                </a:solidFill>
              </a:rPr>
              <a:t>safe third country </a:t>
            </a:r>
            <a:r>
              <a:rPr lang="en-GB" noProof="0" dirty="0" smtClean="0"/>
              <a:t>(defined nationally) (§ 27)</a:t>
            </a:r>
          </a:p>
          <a:p>
            <a:pPr eaLnBrk="1" hangingPunct="1">
              <a:lnSpc>
                <a:spcPct val="120000"/>
              </a:lnSpc>
              <a:buFontTx/>
              <a:buNone/>
            </a:pPr>
            <a:endParaRPr lang="en-GB" noProof="0" dirty="0" smtClean="0"/>
          </a:p>
          <a:p>
            <a:pPr lvl="1" eaLnBrk="1" hangingPunct="1">
              <a:lnSpc>
                <a:spcPct val="120000"/>
              </a:lnSpc>
              <a:buFont typeface="Arial" charset="0"/>
              <a:buChar char="•"/>
            </a:pPr>
            <a:r>
              <a:rPr lang="en-GB" noProof="0" dirty="0" smtClean="0">
                <a:solidFill>
                  <a:srgbClr val="C00000"/>
                </a:solidFill>
              </a:rPr>
              <a:t> life and liberty are not threatened </a:t>
            </a:r>
            <a:r>
              <a:rPr lang="en-GB" noProof="0" dirty="0" smtClean="0"/>
              <a:t>on account of 5 Geneva Convention grounds; and </a:t>
            </a:r>
          </a:p>
          <a:p>
            <a:pPr lvl="1" eaLnBrk="1" hangingPunct="1">
              <a:lnSpc>
                <a:spcPct val="120000"/>
              </a:lnSpc>
              <a:buFont typeface="Arial" charset="0"/>
              <a:buChar char="•"/>
            </a:pPr>
            <a:r>
              <a:rPr lang="en-GB" noProof="0" dirty="0" smtClean="0"/>
              <a:t> the principle of </a:t>
            </a:r>
            <a:r>
              <a:rPr lang="en-GB" noProof="0" dirty="0" smtClean="0">
                <a:solidFill>
                  <a:srgbClr val="C00000"/>
                </a:solidFill>
              </a:rPr>
              <a:t>non-refoulement</a:t>
            </a:r>
            <a:r>
              <a:rPr lang="en-GB" noProof="0" dirty="0" smtClean="0"/>
              <a:t> is respected; and </a:t>
            </a:r>
          </a:p>
          <a:p>
            <a:pPr lvl="1" eaLnBrk="1" hangingPunct="1">
              <a:lnSpc>
                <a:spcPct val="120000"/>
              </a:lnSpc>
              <a:buFont typeface="Arial" charset="0"/>
              <a:buChar char="•"/>
            </a:pPr>
            <a:r>
              <a:rPr lang="en-GB" noProof="0" dirty="0" smtClean="0"/>
              <a:t> the prohibition on removal in breach of the right to freedom from </a:t>
            </a:r>
            <a:r>
              <a:rPr lang="en-GB" noProof="0" dirty="0" smtClean="0">
                <a:solidFill>
                  <a:srgbClr val="C00000"/>
                </a:solidFill>
              </a:rPr>
              <a:t>torture and cruel, inhuman or degrading treatment </a:t>
            </a:r>
            <a:r>
              <a:rPr lang="en-GB" noProof="0" dirty="0" smtClean="0"/>
              <a:t>as laid down in international law is respected; and</a:t>
            </a:r>
          </a:p>
          <a:p>
            <a:pPr lvl="1" eaLnBrk="1" hangingPunct="1">
              <a:lnSpc>
                <a:spcPct val="120000"/>
              </a:lnSpc>
              <a:buFont typeface="Arial" charset="0"/>
              <a:buChar char="•"/>
            </a:pPr>
            <a:r>
              <a:rPr lang="en-GB" noProof="0" dirty="0" smtClean="0"/>
              <a:t> the </a:t>
            </a:r>
            <a:r>
              <a:rPr lang="en-GB" noProof="0" dirty="0" smtClean="0">
                <a:solidFill>
                  <a:srgbClr val="C00000"/>
                </a:solidFill>
              </a:rPr>
              <a:t>possibility exists to request refugee status </a:t>
            </a:r>
            <a:r>
              <a:rPr lang="en-GB" noProof="0" dirty="0" smtClean="0"/>
              <a:t>and, if found to be a refugee, to receive protection in accordance with the Geneva Convention.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611188" y="1196975"/>
            <a:ext cx="7988300" cy="4995863"/>
          </a:xfrm>
        </p:spPr>
        <p:txBody>
          <a:bodyPr/>
          <a:lstStyle/>
          <a:p>
            <a:pPr eaLnBrk="1" hangingPunct="1">
              <a:defRPr/>
            </a:pPr>
            <a:r>
              <a:rPr lang="en-GB" altLang="zh-CN" sz="3200" noProof="0" dirty="0" smtClean="0"/>
              <a:t/>
            </a:r>
            <a:br>
              <a:rPr lang="en-GB" altLang="zh-CN" sz="3200" noProof="0" dirty="0" smtClean="0"/>
            </a:br>
            <a:r>
              <a:rPr lang="en-GB" altLang="zh-CN" sz="4400" noProof="0" dirty="0" smtClean="0"/>
              <a:t>Procedures directive </a:t>
            </a:r>
            <a:br>
              <a:rPr lang="en-GB" altLang="zh-CN" sz="4400" noProof="0" dirty="0" smtClean="0"/>
            </a:br>
            <a:r>
              <a:rPr lang="en-GB" altLang="zh-CN" sz="4400" noProof="0" dirty="0" smtClean="0"/>
              <a:t/>
            </a:r>
            <a:br>
              <a:rPr lang="en-GB" altLang="zh-CN" sz="4400" noProof="0" dirty="0" smtClean="0"/>
            </a:br>
            <a:r>
              <a:rPr lang="en-GB" altLang="zh-CN" sz="3200" noProof="0" dirty="0" smtClean="0">
                <a:effectLst/>
              </a:rPr>
              <a:t/>
            </a:r>
            <a:br>
              <a:rPr lang="en-GB" altLang="zh-CN" sz="3200" noProof="0" dirty="0" smtClean="0">
                <a:effectLst/>
              </a:rPr>
            </a:br>
            <a:r>
              <a:rPr lang="en-GB" altLang="zh-CN" sz="2000" noProof="0" dirty="0" smtClean="0">
                <a:solidFill>
                  <a:srgbClr val="002060"/>
                </a:solidFill>
                <a:effectLst/>
              </a:rPr>
              <a:t>Council Directive 2005/85/EC of 1  December 2005  on minimum standards on procedures in Member States for granting and withdrawing refugee status </a:t>
            </a:r>
            <a:br>
              <a:rPr lang="en-GB" altLang="zh-CN" sz="2000" noProof="0" dirty="0" smtClean="0">
                <a:solidFill>
                  <a:srgbClr val="002060"/>
                </a:solidFill>
                <a:effectLst/>
              </a:rPr>
            </a:br>
            <a:r>
              <a:rPr lang="en-GB" altLang="zh-CN" sz="2000" noProof="0" dirty="0" smtClean="0">
                <a:solidFill>
                  <a:srgbClr val="002060"/>
                </a:solidFill>
                <a:effectLst/>
              </a:rPr>
              <a:t/>
            </a:r>
            <a:br>
              <a:rPr lang="en-GB" altLang="zh-CN" sz="2000" noProof="0" dirty="0" smtClean="0">
                <a:solidFill>
                  <a:srgbClr val="002060"/>
                </a:solidFill>
                <a:effectLst/>
              </a:rPr>
            </a:br>
            <a:r>
              <a:rPr lang="en-GB" sz="1600" noProof="0" dirty="0" smtClean="0">
                <a:solidFill>
                  <a:srgbClr val="002060"/>
                </a:solidFill>
              </a:rPr>
              <a:t>(OJ L 326/13 of 13.12.2005)</a:t>
            </a:r>
            <a:br>
              <a:rPr lang="en-GB" sz="1600" noProof="0" dirty="0" smtClean="0">
                <a:solidFill>
                  <a:srgbClr val="002060"/>
                </a:solidFill>
              </a:rPr>
            </a:br>
            <a:r>
              <a:rPr lang="en-GB" altLang="zh-CN" sz="2400" noProof="0" dirty="0" smtClean="0">
                <a:solidFill>
                  <a:srgbClr val="002060"/>
                </a:solidFill>
              </a:rPr>
              <a:t> </a:t>
            </a:r>
            <a:r>
              <a:rPr lang="en-GB" altLang="zh-CN" sz="2400" noProof="0" dirty="0" smtClean="0"/>
              <a:t/>
            </a:r>
            <a:br>
              <a:rPr lang="en-GB" altLang="zh-CN" sz="2400" noProof="0" dirty="0" smtClean="0"/>
            </a:br>
            <a:endParaRPr lang="en-GB" sz="2400" noProof="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84213" y="228600"/>
            <a:ext cx="7773987" cy="1039813"/>
          </a:xfrm>
        </p:spPr>
        <p:txBody>
          <a:bodyPr>
            <a:normAutofit fontScale="90000"/>
          </a:bodyPr>
          <a:lstStyle/>
          <a:p>
            <a:pPr eaLnBrk="1" hangingPunct="1">
              <a:defRPr/>
            </a:pPr>
            <a:r>
              <a:rPr lang="en-GB" altLang="zh-CN" noProof="0" dirty="0" smtClean="0"/>
              <a:t>Directive on minimum standards on procedures</a:t>
            </a:r>
            <a:br>
              <a:rPr lang="en-GB" altLang="zh-CN" noProof="0" dirty="0" smtClean="0"/>
            </a:br>
            <a:r>
              <a:rPr lang="en-GB" altLang="zh-CN" noProof="0" dirty="0" smtClean="0"/>
              <a:t>Inadmissible applications – key concepts – safe third cont’d</a:t>
            </a:r>
            <a:endParaRPr lang="en-GB" noProof="0" dirty="0" smtClean="0"/>
          </a:p>
        </p:txBody>
      </p:sp>
      <p:sp>
        <p:nvSpPr>
          <p:cNvPr id="49154" name="Rectangle 3"/>
          <p:cNvSpPr>
            <a:spLocks noGrp="1" noChangeArrowheads="1"/>
          </p:cNvSpPr>
          <p:nvPr>
            <p:ph idx="1"/>
          </p:nvPr>
        </p:nvSpPr>
        <p:spPr>
          <a:xfrm>
            <a:off x="684213" y="1412875"/>
            <a:ext cx="7772400" cy="5087938"/>
          </a:xfrm>
        </p:spPr>
        <p:txBody>
          <a:bodyPr/>
          <a:lstStyle/>
          <a:p>
            <a:pPr algn="ctr" eaLnBrk="1" hangingPunct="1">
              <a:lnSpc>
                <a:spcPct val="80000"/>
              </a:lnSpc>
              <a:buFontTx/>
              <a:buNone/>
            </a:pPr>
            <a:r>
              <a:rPr lang="en-GB" noProof="0" dirty="0" smtClean="0"/>
              <a:t>Minimum requirements concerning national rules on determining that a state is safe  for a particular applicant:</a:t>
            </a:r>
          </a:p>
          <a:p>
            <a:pPr eaLnBrk="1" hangingPunct="1">
              <a:lnSpc>
                <a:spcPct val="80000"/>
              </a:lnSpc>
              <a:buFontTx/>
              <a:buNone/>
            </a:pPr>
            <a:endParaRPr lang="en-GB" noProof="0" dirty="0" smtClean="0"/>
          </a:p>
          <a:p>
            <a:pPr lvl="1" eaLnBrk="1" hangingPunct="1">
              <a:lnSpc>
                <a:spcPct val="80000"/>
              </a:lnSpc>
            </a:pPr>
            <a:r>
              <a:rPr lang="en-GB" noProof="0" dirty="0" smtClean="0">
                <a:solidFill>
                  <a:srgbClr val="C00000"/>
                </a:solidFill>
              </a:rPr>
              <a:t>meaningful link </a:t>
            </a:r>
            <a:r>
              <a:rPr lang="en-GB" noProof="0" dirty="0" smtClean="0"/>
              <a:t>between applicant and s.t.c.  </a:t>
            </a:r>
          </a:p>
          <a:p>
            <a:pPr lvl="1" eaLnBrk="1" hangingPunct="1">
              <a:lnSpc>
                <a:spcPct val="80000"/>
              </a:lnSpc>
            </a:pPr>
            <a:r>
              <a:rPr lang="en-GB" noProof="0" dirty="0" smtClean="0">
                <a:solidFill>
                  <a:srgbClr val="C00000"/>
                </a:solidFill>
              </a:rPr>
              <a:t>investigation if a particular country is safe </a:t>
            </a:r>
            <a:r>
              <a:rPr lang="en-GB" noProof="0" dirty="0" smtClean="0"/>
              <a:t>for the particular a.s.(or national designation of s.t.c.)</a:t>
            </a:r>
          </a:p>
          <a:p>
            <a:pPr lvl="1" eaLnBrk="1" hangingPunct="1">
              <a:lnSpc>
                <a:spcPct val="80000"/>
              </a:lnSpc>
            </a:pPr>
            <a:r>
              <a:rPr lang="en-GB" noProof="0" dirty="0" smtClean="0">
                <a:solidFill>
                  <a:srgbClr val="C00000"/>
                </a:solidFill>
              </a:rPr>
              <a:t>a right of the a.s.to challenge the safety </a:t>
            </a:r>
            <a:r>
              <a:rPr lang="en-GB" noProof="0" dirty="0" smtClean="0"/>
              <a:t>at least when  torture and inhuman or degrading treatment or punishment is threatening the a.s.</a:t>
            </a:r>
          </a:p>
          <a:p>
            <a:pPr lvl="1" eaLnBrk="1" hangingPunct="1">
              <a:lnSpc>
                <a:spcPct val="80000"/>
              </a:lnSpc>
              <a:buFontTx/>
              <a:buNone/>
            </a:pPr>
            <a:endParaRPr lang="en-GB" noProof="0" dirty="0" smtClean="0"/>
          </a:p>
          <a:p>
            <a:pPr lvl="1" eaLnBrk="1" hangingPunct="1">
              <a:lnSpc>
                <a:spcPct val="80000"/>
              </a:lnSpc>
              <a:buFontTx/>
              <a:buNone/>
            </a:pPr>
            <a:r>
              <a:rPr lang="en-GB" noProof="0" dirty="0" smtClean="0"/>
              <a:t>If inadmissible because of s.t.c. :</a:t>
            </a:r>
          </a:p>
          <a:p>
            <a:pPr lvl="1" eaLnBrk="1" hangingPunct="1">
              <a:lnSpc>
                <a:spcPct val="80000"/>
              </a:lnSpc>
              <a:buFontTx/>
              <a:buNone/>
            </a:pPr>
            <a:r>
              <a:rPr lang="en-GB" noProof="0" dirty="0" smtClean="0"/>
              <a:t>	-inform a.s. accordingly,</a:t>
            </a:r>
          </a:p>
          <a:p>
            <a:pPr lvl="1" eaLnBrk="1" hangingPunct="1">
              <a:lnSpc>
                <a:spcPct val="80000"/>
              </a:lnSpc>
              <a:buFontTx/>
              <a:buNone/>
            </a:pPr>
            <a:r>
              <a:rPr lang="en-GB" noProof="0" dirty="0" smtClean="0"/>
              <a:t>	- provide a.s. with document informing the s.t.c. that the application has  not been examined  in substance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274638"/>
            <a:ext cx="8229600" cy="439737"/>
          </a:xfrm>
        </p:spPr>
        <p:txBody>
          <a:bodyPr/>
          <a:lstStyle/>
          <a:p>
            <a:pPr eaLnBrk="1" hangingPunct="1">
              <a:defRPr/>
            </a:pPr>
            <a:r>
              <a:rPr lang="en-GB" altLang="zh-CN" noProof="0" dirty="0" smtClean="0"/>
              <a:t>Directive on minimum standards on procedures</a:t>
            </a:r>
            <a:endParaRPr lang="en-GB" noProof="0" dirty="0" smtClean="0">
              <a:ea typeface="SimSun" pitchFamily="2" charset="-122"/>
            </a:endParaRPr>
          </a:p>
        </p:txBody>
      </p:sp>
      <p:sp>
        <p:nvSpPr>
          <p:cNvPr id="86019" name="Rectangle 3"/>
          <p:cNvSpPr>
            <a:spLocks noGrp="1" noChangeArrowheads="1"/>
          </p:cNvSpPr>
          <p:nvPr>
            <p:ph idx="1"/>
          </p:nvPr>
        </p:nvSpPr>
        <p:spPr>
          <a:xfrm>
            <a:off x="457200" y="857250"/>
            <a:ext cx="8229600" cy="5500688"/>
          </a:xfrm>
        </p:spPr>
        <p:txBody>
          <a:bodyPr>
            <a:normAutofit lnSpcReduction="10000"/>
          </a:bodyPr>
          <a:lstStyle/>
          <a:p>
            <a:pPr algn="ctr" eaLnBrk="1" hangingPunct="1">
              <a:lnSpc>
                <a:spcPct val="90000"/>
              </a:lnSpc>
              <a:buFontTx/>
              <a:buNone/>
              <a:defRPr/>
            </a:pPr>
            <a:r>
              <a:rPr lang="en-GB" noProof="0" dirty="0" smtClean="0">
                <a:solidFill>
                  <a:srgbClr val="C00000"/>
                </a:solidFill>
              </a:rPr>
              <a:t>Withdrawal</a:t>
            </a:r>
            <a:r>
              <a:rPr lang="en-GB" noProof="0" dirty="0" smtClean="0"/>
              <a:t> of status</a:t>
            </a:r>
          </a:p>
          <a:p>
            <a:pPr eaLnBrk="1" hangingPunct="1">
              <a:lnSpc>
                <a:spcPct val="90000"/>
              </a:lnSpc>
              <a:buFontTx/>
              <a:buNone/>
              <a:defRPr/>
            </a:pPr>
            <a:r>
              <a:rPr lang="en-GB" noProof="0" dirty="0" smtClean="0"/>
              <a:t>MS must act if indications to „reconsider the validity” of the status.</a:t>
            </a:r>
          </a:p>
          <a:p>
            <a:pPr eaLnBrk="1" hangingPunct="1">
              <a:lnSpc>
                <a:spcPct val="90000"/>
              </a:lnSpc>
              <a:buFontTx/>
              <a:buNone/>
              <a:defRPr/>
            </a:pPr>
            <a:endParaRPr lang="en-GB" noProof="0" dirty="0" smtClean="0"/>
          </a:p>
          <a:p>
            <a:pPr eaLnBrk="1" hangingPunct="1">
              <a:lnSpc>
                <a:spcPct val="90000"/>
              </a:lnSpc>
              <a:buFontTx/>
              <a:buNone/>
              <a:defRPr/>
            </a:pPr>
            <a:r>
              <a:rPr lang="en-GB" noProof="0" dirty="0" smtClean="0"/>
              <a:t>Procedure:</a:t>
            </a:r>
          </a:p>
          <a:p>
            <a:pPr eaLnBrk="1" hangingPunct="1">
              <a:lnSpc>
                <a:spcPct val="90000"/>
              </a:lnSpc>
              <a:buFontTx/>
              <a:buNone/>
              <a:defRPr/>
            </a:pPr>
            <a:r>
              <a:rPr lang="en-GB" noProof="0" dirty="0" smtClean="0"/>
              <a:t>	- inform refugee in writing,</a:t>
            </a:r>
          </a:p>
          <a:p>
            <a:pPr eaLnBrk="1" hangingPunct="1">
              <a:lnSpc>
                <a:spcPct val="90000"/>
              </a:lnSpc>
              <a:buFontTx/>
              <a:buNone/>
              <a:defRPr/>
            </a:pPr>
            <a:r>
              <a:rPr lang="en-GB" noProof="0" dirty="0" smtClean="0"/>
              <a:t>	- opportunity to contradict (interview or in writing)</a:t>
            </a:r>
          </a:p>
          <a:p>
            <a:pPr eaLnBrk="1" hangingPunct="1">
              <a:lnSpc>
                <a:spcPct val="90000"/>
              </a:lnSpc>
              <a:buFontTx/>
              <a:buNone/>
              <a:defRPr/>
            </a:pPr>
            <a:r>
              <a:rPr lang="en-GB" noProof="0" dirty="0" smtClean="0"/>
              <a:t>	- obtain pertinent info of country of origin</a:t>
            </a:r>
          </a:p>
          <a:p>
            <a:pPr eaLnBrk="1" hangingPunct="1">
              <a:lnSpc>
                <a:spcPct val="90000"/>
              </a:lnSpc>
              <a:buFontTx/>
              <a:buNone/>
              <a:defRPr/>
            </a:pPr>
            <a:r>
              <a:rPr lang="en-GB" noProof="0" dirty="0" smtClean="0"/>
              <a:t>	- legal assistance and UNHCR access as in </a:t>
            </a:r>
          </a:p>
          <a:p>
            <a:pPr eaLnBrk="1" hangingPunct="1">
              <a:lnSpc>
                <a:spcPct val="90000"/>
              </a:lnSpc>
              <a:buFontTx/>
              <a:buNone/>
              <a:defRPr/>
            </a:pPr>
            <a:r>
              <a:rPr lang="en-GB" noProof="0" dirty="0" smtClean="0"/>
              <a:t>			examination</a:t>
            </a:r>
          </a:p>
          <a:p>
            <a:pPr eaLnBrk="1" hangingPunct="1">
              <a:lnSpc>
                <a:spcPct val="90000"/>
              </a:lnSpc>
              <a:buFontTx/>
              <a:buNone/>
              <a:defRPr/>
            </a:pPr>
            <a:r>
              <a:rPr lang="en-GB" noProof="0" dirty="0" smtClean="0"/>
              <a:t>	- reasoned decision in writing</a:t>
            </a:r>
          </a:p>
          <a:p>
            <a:pPr eaLnBrk="1" hangingPunct="1">
              <a:lnSpc>
                <a:spcPct val="90000"/>
              </a:lnSpc>
              <a:buFontTx/>
              <a:buNone/>
              <a:defRPr/>
            </a:pPr>
            <a:endParaRPr lang="en-GB" noProof="0" dirty="0" smtClean="0"/>
          </a:p>
          <a:p>
            <a:pPr eaLnBrk="1" hangingPunct="1">
              <a:lnSpc>
                <a:spcPct val="90000"/>
              </a:lnSpc>
              <a:buFontTx/>
              <a:buNone/>
              <a:defRPr/>
            </a:pPr>
            <a:r>
              <a:rPr lang="en-GB" noProof="0" dirty="0" smtClean="0"/>
              <a:t>	MS may order by law that the refugee status „lapses”  when the refugee re-avails herself of the protection or (re)acquires (new) nationality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684213" y="228600"/>
            <a:ext cx="7773987" cy="752475"/>
          </a:xfrm>
        </p:spPr>
        <p:txBody>
          <a:bodyPr/>
          <a:lstStyle/>
          <a:p>
            <a:pPr eaLnBrk="1" hangingPunct="1">
              <a:defRPr/>
            </a:pPr>
            <a:r>
              <a:rPr lang="en-GB" altLang="zh-CN" noProof="0" dirty="0" smtClean="0"/>
              <a:t>Directive on minimum standards on procedures</a:t>
            </a:r>
            <a:endParaRPr lang="en-GB" noProof="0" dirty="0" smtClean="0"/>
          </a:p>
        </p:txBody>
      </p:sp>
      <p:sp>
        <p:nvSpPr>
          <p:cNvPr id="53250" name="Rectangle 3"/>
          <p:cNvSpPr>
            <a:spLocks noGrp="1" noChangeArrowheads="1"/>
          </p:cNvSpPr>
          <p:nvPr>
            <p:ph idx="1"/>
          </p:nvPr>
        </p:nvSpPr>
        <p:spPr>
          <a:xfrm>
            <a:off x="755650" y="1196975"/>
            <a:ext cx="7772400" cy="5399088"/>
          </a:xfrm>
        </p:spPr>
        <p:txBody>
          <a:bodyPr/>
          <a:lstStyle/>
          <a:p>
            <a:pPr algn="ctr" eaLnBrk="1" hangingPunct="1">
              <a:lnSpc>
                <a:spcPct val="80000"/>
              </a:lnSpc>
              <a:buFontTx/>
              <a:buNone/>
            </a:pPr>
            <a:r>
              <a:rPr lang="en-GB" noProof="0" dirty="0" smtClean="0">
                <a:solidFill>
                  <a:srgbClr val="C00000"/>
                </a:solidFill>
              </a:rPr>
              <a:t>Appeals (Effective remedy)</a:t>
            </a:r>
          </a:p>
          <a:p>
            <a:pPr eaLnBrk="1" hangingPunct="1">
              <a:lnSpc>
                <a:spcPct val="80000"/>
              </a:lnSpc>
              <a:buFontTx/>
              <a:buNone/>
            </a:pPr>
            <a:r>
              <a:rPr lang="en-GB" noProof="0" dirty="0" smtClean="0"/>
              <a:t>To: court or tribunal</a:t>
            </a:r>
          </a:p>
          <a:p>
            <a:pPr eaLnBrk="1" hangingPunct="1">
              <a:lnSpc>
                <a:spcPct val="80000"/>
              </a:lnSpc>
              <a:buFontTx/>
              <a:buNone/>
            </a:pPr>
            <a:r>
              <a:rPr lang="en-GB" noProof="0" dirty="0" smtClean="0"/>
              <a:t>Against: negative determination, inadmissibility decision denial of reopening after abandonment, „supersafe”  STC decision, subsequent application, border procedure – entry denial, withdrawal of status.</a:t>
            </a:r>
          </a:p>
          <a:p>
            <a:pPr eaLnBrk="1" hangingPunct="1">
              <a:lnSpc>
                <a:spcPct val="80000"/>
              </a:lnSpc>
              <a:buFontTx/>
              <a:buNone/>
            </a:pPr>
            <a:endParaRPr lang="en-GB" noProof="0" dirty="0" smtClean="0"/>
          </a:p>
          <a:p>
            <a:pPr eaLnBrk="1" hangingPunct="1">
              <a:lnSpc>
                <a:spcPct val="80000"/>
              </a:lnSpc>
              <a:buFontTx/>
              <a:buNone/>
            </a:pPr>
            <a:r>
              <a:rPr lang="en-GB" noProof="0" dirty="0" smtClean="0"/>
              <a:t>Suspensive effect: generally yes, or at least a separate appeal against the decision to remove.</a:t>
            </a:r>
          </a:p>
          <a:p>
            <a:pPr eaLnBrk="1" hangingPunct="1">
              <a:lnSpc>
                <a:spcPct val="80000"/>
              </a:lnSpc>
              <a:buFontTx/>
              <a:buNone/>
            </a:pPr>
            <a:endParaRPr lang="en-GB" noProof="0" dirty="0" smtClean="0"/>
          </a:p>
          <a:p>
            <a:pPr eaLnBrk="1" hangingPunct="1">
              <a:lnSpc>
                <a:spcPct val="80000"/>
              </a:lnSpc>
              <a:buFontTx/>
              <a:buNone/>
            </a:pPr>
            <a:r>
              <a:rPr lang="en-GB" noProof="0" dirty="0" smtClean="0"/>
              <a:t>Suspensive effect  may</a:t>
            </a:r>
            <a:r>
              <a:rPr lang="en-GB" u="sng" noProof="0" dirty="0" smtClean="0"/>
              <a:t> </a:t>
            </a:r>
            <a:r>
              <a:rPr lang="en-GB" noProof="0" dirty="0" smtClean="0"/>
              <a:t>be denied in a long range of cases but then a right to request a court  to decide  that the applicant shall be allowed to stay must be granted.</a:t>
            </a:r>
          </a:p>
          <a:p>
            <a:pPr eaLnBrk="1" hangingPunct="1">
              <a:lnSpc>
                <a:spcPct val="80000"/>
              </a:lnSpc>
              <a:buFontTx/>
              <a:buNone/>
            </a:pPr>
            <a:r>
              <a:rPr lang="en-GB" noProof="0" dirty="0" smtClean="0"/>
              <a:t>Deadlines: MS may set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714375" y="214313"/>
            <a:ext cx="7772400" cy="628650"/>
          </a:xfrm>
        </p:spPr>
        <p:txBody>
          <a:bodyPr>
            <a:normAutofit fontScale="90000"/>
          </a:bodyPr>
          <a:lstStyle/>
          <a:p>
            <a:pPr eaLnBrk="1" hangingPunct="1">
              <a:defRPr/>
            </a:pPr>
            <a:r>
              <a:rPr lang="en-GB" altLang="zh-CN" noProof="0" dirty="0" smtClean="0"/>
              <a:t>Directive on minimum standards on procedures</a:t>
            </a:r>
            <a:br>
              <a:rPr lang="en-GB" altLang="zh-CN" noProof="0" dirty="0" smtClean="0"/>
            </a:br>
            <a:r>
              <a:rPr lang="en-GB" altLang="zh-CN" noProof="0" dirty="0" smtClean="0"/>
              <a:t>final provisions</a:t>
            </a:r>
            <a:endParaRPr lang="en-GB" noProof="0" dirty="0" smtClean="0"/>
          </a:p>
        </p:txBody>
      </p:sp>
      <p:sp>
        <p:nvSpPr>
          <p:cNvPr id="55298" name="Rectangle 3"/>
          <p:cNvSpPr>
            <a:spLocks noGrp="1" noChangeArrowheads="1"/>
          </p:cNvSpPr>
          <p:nvPr>
            <p:ph idx="1"/>
          </p:nvPr>
        </p:nvSpPr>
        <p:spPr>
          <a:xfrm>
            <a:off x="755650" y="1052513"/>
            <a:ext cx="7772400" cy="5516562"/>
          </a:xfrm>
        </p:spPr>
        <p:txBody>
          <a:bodyPr/>
          <a:lstStyle/>
          <a:p>
            <a:pPr eaLnBrk="1" hangingPunct="1">
              <a:lnSpc>
                <a:spcPct val="90000"/>
              </a:lnSpc>
            </a:pPr>
            <a:r>
              <a:rPr lang="en-GB" noProof="0" dirty="0" smtClean="0"/>
              <a:t>The Council  in  November 2004 decided not to adopt the list of safe countries of origin to enhance the procedure</a:t>
            </a:r>
          </a:p>
          <a:p>
            <a:pPr eaLnBrk="1" hangingPunct="1">
              <a:lnSpc>
                <a:spcPct val="90000"/>
              </a:lnSpc>
            </a:pPr>
            <a:endParaRPr lang="en-GB" noProof="0" dirty="0" smtClean="0"/>
          </a:p>
          <a:p>
            <a:pPr eaLnBrk="1" hangingPunct="1">
              <a:lnSpc>
                <a:spcPct val="90000"/>
              </a:lnSpc>
            </a:pPr>
            <a:r>
              <a:rPr lang="en-GB" noProof="0" dirty="0" smtClean="0"/>
              <a:t>Adoption by unanimity of the 25 MS  on 1 December 2005</a:t>
            </a:r>
          </a:p>
          <a:p>
            <a:pPr eaLnBrk="1" hangingPunct="1">
              <a:lnSpc>
                <a:spcPct val="90000"/>
              </a:lnSpc>
            </a:pPr>
            <a:endParaRPr lang="en-GB" noProof="0" dirty="0" smtClean="0"/>
          </a:p>
          <a:p>
            <a:pPr eaLnBrk="1" hangingPunct="1">
              <a:lnSpc>
                <a:spcPct val="90000"/>
              </a:lnSpc>
            </a:pPr>
            <a:r>
              <a:rPr lang="en-GB" noProof="0" dirty="0" smtClean="0"/>
              <a:t>Entry into force: 2 January 2006</a:t>
            </a:r>
          </a:p>
          <a:p>
            <a:pPr eaLnBrk="1" hangingPunct="1">
              <a:lnSpc>
                <a:spcPct val="90000"/>
              </a:lnSpc>
            </a:pPr>
            <a:endParaRPr lang="en-GB" noProof="0" dirty="0" smtClean="0"/>
          </a:p>
          <a:p>
            <a:pPr eaLnBrk="1" hangingPunct="1">
              <a:lnSpc>
                <a:spcPct val="90000"/>
              </a:lnSpc>
            </a:pPr>
            <a:r>
              <a:rPr lang="en-GB" noProof="0" dirty="0" smtClean="0"/>
              <a:t>Transposal: by 1 December 2007, except  for legal assistance (§ 15) for which:  1 December 2008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85800" y="0"/>
            <a:ext cx="7772400" cy="685800"/>
          </a:xfrm>
        </p:spPr>
        <p:txBody>
          <a:bodyPr>
            <a:normAutofit fontScale="90000"/>
          </a:bodyPr>
          <a:lstStyle/>
          <a:p>
            <a:pPr eaLnBrk="1" hangingPunct="1">
              <a:defRPr/>
            </a:pPr>
            <a:r>
              <a:rPr lang="en-GB" altLang="zh-CN" noProof="0" dirty="0" smtClean="0"/>
              <a:t>Directive on minimum standards on procedures</a:t>
            </a:r>
            <a:br>
              <a:rPr lang="en-GB" altLang="zh-CN" noProof="0" dirty="0" smtClean="0"/>
            </a:br>
            <a:r>
              <a:rPr lang="en-GB" altLang="zh-CN" noProof="0" dirty="0" smtClean="0"/>
              <a:t>Criticism, concerns</a:t>
            </a:r>
            <a:endParaRPr lang="en-GB" noProof="0" dirty="0" smtClean="0"/>
          </a:p>
        </p:txBody>
      </p:sp>
      <p:sp>
        <p:nvSpPr>
          <p:cNvPr id="57346" name="Rectangle 3"/>
          <p:cNvSpPr>
            <a:spLocks noGrp="1" noChangeArrowheads="1"/>
          </p:cNvSpPr>
          <p:nvPr>
            <p:ph idx="1"/>
          </p:nvPr>
        </p:nvSpPr>
        <p:spPr>
          <a:xfrm>
            <a:off x="457200" y="857250"/>
            <a:ext cx="8229600" cy="5500688"/>
          </a:xfrm>
        </p:spPr>
        <p:txBody>
          <a:bodyPr/>
          <a:lstStyle/>
          <a:p>
            <a:pPr eaLnBrk="1" hangingPunct="1">
              <a:lnSpc>
                <a:spcPct val="80000"/>
              </a:lnSpc>
            </a:pPr>
            <a:r>
              <a:rPr lang="en-GB" sz="2000" noProof="0" dirty="0" smtClean="0"/>
              <a:t>“</a:t>
            </a:r>
            <a:r>
              <a:rPr lang="en-GB" sz="2000" noProof="0" dirty="0" smtClean="0">
                <a:solidFill>
                  <a:srgbClr val="C00000"/>
                </a:solidFill>
              </a:rPr>
              <a:t>Safe third country</a:t>
            </a:r>
            <a:r>
              <a:rPr lang="en-GB" sz="2000" b="1" noProof="0" dirty="0" smtClean="0"/>
              <a:t>”</a:t>
            </a:r>
            <a:r>
              <a:rPr lang="en-GB" sz="2000" noProof="0" dirty="0" smtClean="0"/>
              <a:t> criteria that go below any standards that could ensure effective protection and provisions that lack any possibility of individual review before return to a “safe” country, and extension of the concept to countries where the applicant may have no links and which he or she may not even have transited;</a:t>
            </a:r>
          </a:p>
          <a:p>
            <a:pPr eaLnBrk="1" hangingPunct="1">
              <a:lnSpc>
                <a:spcPct val="80000"/>
              </a:lnSpc>
            </a:pPr>
            <a:r>
              <a:rPr lang="en-GB" sz="2000" noProof="0" dirty="0" smtClean="0"/>
              <a:t>Need for minimum principles and guarantees during</a:t>
            </a:r>
            <a:r>
              <a:rPr lang="en-GB" sz="2000" noProof="0" dirty="0" smtClean="0">
                <a:solidFill>
                  <a:srgbClr val="C00000"/>
                </a:solidFill>
              </a:rPr>
              <a:t> border procedures;</a:t>
            </a:r>
          </a:p>
          <a:p>
            <a:pPr eaLnBrk="1" hangingPunct="1">
              <a:lnSpc>
                <a:spcPct val="80000"/>
              </a:lnSpc>
            </a:pPr>
            <a:r>
              <a:rPr lang="en-GB" sz="2000" noProof="0" dirty="0" smtClean="0">
                <a:solidFill>
                  <a:srgbClr val="C00000"/>
                </a:solidFill>
              </a:rPr>
              <a:t>Lack of “suspensive effect </a:t>
            </a:r>
            <a:r>
              <a:rPr lang="en-GB" sz="2000" noProof="0" dirty="0" smtClean="0"/>
              <a:t>of appeals” (or denial of right to remain in the country while an appeal is heard);</a:t>
            </a:r>
          </a:p>
          <a:p>
            <a:pPr eaLnBrk="1" hangingPunct="1">
              <a:lnSpc>
                <a:spcPct val="80000"/>
              </a:lnSpc>
            </a:pPr>
            <a:r>
              <a:rPr lang="en-GB" sz="2000" noProof="0" dirty="0" smtClean="0"/>
              <a:t>Provisions that channel up to </a:t>
            </a:r>
            <a:r>
              <a:rPr lang="en-GB" sz="2000" noProof="0" dirty="0" smtClean="0">
                <a:solidFill>
                  <a:srgbClr val="C00000"/>
                </a:solidFill>
              </a:rPr>
              <a:t>16</a:t>
            </a:r>
            <a:r>
              <a:rPr lang="en-GB" sz="2000" noProof="0" dirty="0" smtClean="0"/>
              <a:t> different categories into </a:t>
            </a:r>
            <a:r>
              <a:rPr lang="en-GB" sz="2000" noProof="0" dirty="0" smtClean="0">
                <a:solidFill>
                  <a:srgbClr val="C00000"/>
                </a:solidFill>
              </a:rPr>
              <a:t>accelerated procedures</a:t>
            </a:r>
            <a:r>
              <a:rPr lang="en-GB" sz="2000" noProof="0" dirty="0" smtClean="0"/>
              <a:t>;</a:t>
            </a:r>
          </a:p>
          <a:p>
            <a:pPr eaLnBrk="1" hangingPunct="1">
              <a:lnSpc>
                <a:spcPct val="80000"/>
              </a:lnSpc>
            </a:pPr>
            <a:r>
              <a:rPr lang="en-GB" sz="2000" noProof="0" dirty="0" smtClean="0"/>
              <a:t>Failure to limit or define permissible grounds for</a:t>
            </a:r>
            <a:r>
              <a:rPr lang="en-GB" sz="2000" noProof="0" dirty="0" smtClean="0">
                <a:solidFill>
                  <a:schemeClr val="tx2"/>
                </a:solidFill>
              </a:rPr>
              <a:t> </a:t>
            </a:r>
            <a:r>
              <a:rPr lang="en-GB" sz="2000" noProof="0" dirty="0" smtClean="0">
                <a:solidFill>
                  <a:srgbClr val="C00000"/>
                </a:solidFill>
              </a:rPr>
              <a:t>detention</a:t>
            </a:r>
            <a:r>
              <a:rPr lang="en-GB" sz="2000" noProof="0" dirty="0" smtClean="0"/>
              <a:t> of asylum-seekers;</a:t>
            </a:r>
          </a:p>
          <a:p>
            <a:pPr eaLnBrk="1" hangingPunct="1">
              <a:lnSpc>
                <a:spcPct val="80000"/>
              </a:lnSpc>
            </a:pPr>
            <a:r>
              <a:rPr lang="en-GB" sz="2000" noProof="0" dirty="0" smtClean="0">
                <a:solidFill>
                  <a:srgbClr val="C00000"/>
                </a:solidFill>
              </a:rPr>
              <a:t>Restrictions on free legal assistance </a:t>
            </a:r>
            <a:r>
              <a:rPr lang="en-GB" sz="2000" noProof="0" dirty="0" smtClean="0"/>
              <a:t>and representation including at appeal, for asylum-seekers arriving irregularly as well as unaccompanied children;</a:t>
            </a:r>
          </a:p>
          <a:p>
            <a:pPr eaLnBrk="1" hangingPunct="1">
              <a:lnSpc>
                <a:spcPct val="80000"/>
              </a:lnSpc>
            </a:pPr>
            <a:r>
              <a:rPr lang="en-GB" sz="2000" noProof="0" dirty="0" smtClean="0">
                <a:solidFill>
                  <a:srgbClr val="C00000"/>
                </a:solidFill>
              </a:rPr>
              <a:t>Lack of </a:t>
            </a:r>
            <a:r>
              <a:rPr lang="en-GB" sz="2000" noProof="0" dirty="0" smtClean="0"/>
              <a:t>specific provisions to ensure the </a:t>
            </a:r>
            <a:r>
              <a:rPr lang="en-GB" sz="2000" noProof="0" dirty="0" smtClean="0">
                <a:solidFill>
                  <a:srgbClr val="C00000"/>
                </a:solidFill>
              </a:rPr>
              <a:t>gender sensitivity </a:t>
            </a:r>
            <a:r>
              <a:rPr lang="en-GB" sz="2000" noProof="0" dirty="0" smtClean="0"/>
              <a:t>of procedures;</a:t>
            </a:r>
          </a:p>
          <a:p>
            <a:pPr eaLnBrk="1" hangingPunct="1">
              <a:lnSpc>
                <a:spcPct val="80000"/>
              </a:lnSpc>
            </a:pPr>
            <a:r>
              <a:rPr lang="en-GB" sz="2000" noProof="0" dirty="0" smtClean="0"/>
              <a:t>Failure to take advantage of the opportunity to introduce a </a:t>
            </a:r>
            <a:r>
              <a:rPr lang="en-GB" sz="2000" noProof="0" dirty="0" smtClean="0">
                <a:solidFill>
                  <a:srgbClr val="C00000"/>
                </a:solidFill>
              </a:rPr>
              <a:t>single procedure. </a:t>
            </a:r>
          </a:p>
          <a:p>
            <a:pPr algn="r" eaLnBrk="1" hangingPunct="1">
              <a:lnSpc>
                <a:spcPct val="80000"/>
              </a:lnSpc>
              <a:buFontTx/>
              <a:buNone/>
            </a:pPr>
            <a:r>
              <a:rPr lang="en-GB" sz="1800" noProof="0" dirty="0" smtClean="0"/>
              <a:t>Source: UNHCR Aide Memoire, November 2003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5800" y="0"/>
            <a:ext cx="7772400" cy="500063"/>
          </a:xfrm>
        </p:spPr>
        <p:txBody>
          <a:bodyPr>
            <a:normAutofit/>
          </a:bodyPr>
          <a:lstStyle/>
          <a:p>
            <a:pPr eaLnBrk="1" hangingPunct="1">
              <a:defRPr/>
            </a:pPr>
            <a:r>
              <a:rPr lang="en-GB" sz="2000" noProof="0" dirty="0" smtClean="0"/>
              <a:t>Parliament v Council , Case C‑133/06  decided on 6 May 2008 </a:t>
            </a:r>
            <a:endParaRPr lang="en-GB" sz="2000" noProof="0" dirty="0"/>
          </a:p>
        </p:txBody>
      </p:sp>
      <p:sp>
        <p:nvSpPr>
          <p:cNvPr id="59394" name="Tartalom helye 2"/>
          <p:cNvSpPr>
            <a:spLocks noGrp="1"/>
          </p:cNvSpPr>
          <p:nvPr>
            <p:ph idx="1"/>
          </p:nvPr>
        </p:nvSpPr>
        <p:spPr>
          <a:xfrm>
            <a:off x="214313" y="571500"/>
            <a:ext cx="8715375" cy="6143625"/>
          </a:xfrm>
        </p:spPr>
        <p:txBody>
          <a:bodyPr/>
          <a:lstStyle/>
          <a:p>
            <a:pPr eaLnBrk="1" hangingPunct="1"/>
            <a:r>
              <a:rPr lang="en-GB" sz="1800" noProof="0" dirty="0" smtClean="0">
                <a:solidFill>
                  <a:srgbClr val="C00000"/>
                </a:solidFill>
              </a:rPr>
              <a:t>Challenged</a:t>
            </a:r>
            <a:r>
              <a:rPr lang="en-GB" sz="1800" noProof="0" dirty="0" smtClean="0"/>
              <a:t>: Articles 29(1) and (2) and 36(3)  - the procedure to create a list of </a:t>
            </a:r>
            <a:r>
              <a:rPr lang="en-GB" sz="1800" noProof="0" dirty="0" smtClean="0">
                <a:solidFill>
                  <a:srgbClr val="C00000"/>
                </a:solidFill>
              </a:rPr>
              <a:t>safe countries of origin </a:t>
            </a:r>
            <a:r>
              <a:rPr lang="en-GB" sz="1800" noProof="0" dirty="0" smtClean="0"/>
              <a:t>and another list of </a:t>
            </a:r>
            <a:r>
              <a:rPr lang="en-GB" sz="1800" noProof="0" dirty="0" smtClean="0">
                <a:solidFill>
                  <a:srgbClr val="C00000"/>
                </a:solidFill>
              </a:rPr>
              <a:t>„supersafe” </a:t>
            </a:r>
            <a:r>
              <a:rPr lang="en-GB" sz="1800" noProof="0" dirty="0" smtClean="0"/>
              <a:t>(European) third countries</a:t>
            </a:r>
          </a:p>
          <a:p>
            <a:pPr lvl="1" algn="r" eaLnBrk="1" hangingPunct="1">
              <a:buFont typeface="Arial" charset="0"/>
              <a:buNone/>
            </a:pPr>
            <a:r>
              <a:rPr lang="en-GB" sz="1800" noProof="0" dirty="0" smtClean="0"/>
              <a:t>(Implication of these designations: no, or no full procedure in cases of persons coming from these countries)</a:t>
            </a:r>
          </a:p>
          <a:p>
            <a:pPr eaLnBrk="1" hangingPunct="1"/>
            <a:r>
              <a:rPr lang="en-GB" sz="1800" noProof="0" dirty="0" smtClean="0">
                <a:solidFill>
                  <a:srgbClr val="C00000"/>
                </a:solidFill>
              </a:rPr>
              <a:t>Parliament</a:t>
            </a:r>
            <a:r>
              <a:rPr lang="en-GB" sz="1800" noProof="0" dirty="0" smtClean="0"/>
              <a:t> claims that  based on 67 (5) TEC </a:t>
            </a:r>
            <a:r>
              <a:rPr lang="en-GB" sz="1800" noProof="0" dirty="0" smtClean="0">
                <a:solidFill>
                  <a:srgbClr val="C00000"/>
                </a:solidFill>
              </a:rPr>
              <a:t>co-decision applies </a:t>
            </a:r>
            <a:r>
              <a:rPr lang="en-GB" sz="1800" noProof="0" dirty="0" smtClean="0"/>
              <a:t>not only consultation  and Council wrongly created a legal basis for itself</a:t>
            </a:r>
          </a:p>
          <a:p>
            <a:pPr eaLnBrk="1" hangingPunct="1"/>
            <a:endParaRPr lang="en-GB" sz="1800" noProof="0" dirty="0" smtClean="0"/>
          </a:p>
          <a:p>
            <a:pPr eaLnBrk="1" hangingPunct="1"/>
            <a:r>
              <a:rPr lang="en-GB" sz="1800" noProof="0" dirty="0" smtClean="0"/>
              <a:t>The </a:t>
            </a:r>
            <a:r>
              <a:rPr lang="en-GB" sz="1800" noProof="0" dirty="0" smtClean="0">
                <a:solidFill>
                  <a:srgbClr val="C00000"/>
                </a:solidFill>
              </a:rPr>
              <a:t>Council</a:t>
            </a:r>
            <a:r>
              <a:rPr lang="en-GB" sz="1800" noProof="0" dirty="0" smtClean="0"/>
              <a:t> submits that, nothing in the EC Treaty precludes an act  which is adopted  in due order from </a:t>
            </a:r>
            <a:r>
              <a:rPr lang="en-GB" sz="1800" noProof="0" dirty="0" smtClean="0">
                <a:solidFill>
                  <a:srgbClr val="C00000"/>
                </a:solidFill>
              </a:rPr>
              <a:t>creating a secondary legal basis </a:t>
            </a:r>
            <a:r>
              <a:rPr lang="en-GB" sz="1800" noProof="0" dirty="0" smtClean="0"/>
              <a:t>for further  legislative acts in that area to be adopted  by means of a </a:t>
            </a:r>
            <a:r>
              <a:rPr lang="en-GB" sz="1800" noProof="0" dirty="0" smtClean="0">
                <a:solidFill>
                  <a:srgbClr val="C00000"/>
                </a:solidFill>
              </a:rPr>
              <a:t>simplified decision-making</a:t>
            </a:r>
            <a:r>
              <a:rPr lang="en-GB" sz="1800" noProof="0" dirty="0" smtClean="0"/>
              <a:t> procedure. (They claim that political sensitivity and the need to react quickly require simplified procedure)</a:t>
            </a:r>
          </a:p>
          <a:p>
            <a:pPr eaLnBrk="1" hangingPunct="1"/>
            <a:endParaRPr lang="en-GB" sz="1800" noProof="0" dirty="0" smtClean="0"/>
          </a:p>
          <a:p>
            <a:pPr eaLnBrk="1" hangingPunct="1"/>
            <a:r>
              <a:rPr lang="en-GB" sz="1800" noProof="0" dirty="0" smtClean="0">
                <a:solidFill>
                  <a:srgbClr val="C00000"/>
                </a:solidFill>
              </a:rPr>
              <a:t>Court</a:t>
            </a:r>
            <a:r>
              <a:rPr lang="en-GB" sz="1800" noProof="0" dirty="0" smtClean="0"/>
              <a:t> rejects the Council’s argument and annuls articles 29 (1) and 36 (3) </a:t>
            </a:r>
          </a:p>
          <a:p>
            <a:pPr lvl="1" eaLnBrk="1" hangingPunct="1"/>
            <a:r>
              <a:rPr lang="en-GB" sz="1800" noProof="0" dirty="0" smtClean="0"/>
              <a:t>The political importance of safe countries of origin and super</a:t>
            </a:r>
            <a:r>
              <a:rPr lang="hu-HU" sz="1800" noProof="0" dirty="0" smtClean="0"/>
              <a:t>s</a:t>
            </a:r>
            <a:r>
              <a:rPr lang="en-GB" sz="1800" noProof="0" dirty="0" smtClean="0"/>
              <a:t>afe third countries does not justify reserving the implementation to Council and not to Commission as the general rule in Art 202 TEC requires</a:t>
            </a:r>
          </a:p>
          <a:p>
            <a:pPr lvl="1" eaLnBrk="1" hangingPunct="1"/>
            <a:r>
              <a:rPr lang="en-GB" sz="1800" noProof="0" dirty="0" smtClean="0"/>
              <a:t>In fact creating those lists is not implementing but secondary legislation</a:t>
            </a:r>
          </a:p>
          <a:p>
            <a:pPr lvl="1" eaLnBrk="1" hangingPunct="1"/>
            <a:r>
              <a:rPr lang="en-GB" sz="1800" noProof="0" dirty="0" smtClean="0"/>
              <a:t>After the adoption of the procedures directive all rules are to be adopted by co-decision </a:t>
            </a:r>
          </a:p>
          <a:p>
            <a:pPr lvl="1" algn="r" eaLnBrk="1" hangingPunct="1">
              <a:buFont typeface="Arial" charset="0"/>
              <a:buNone/>
            </a:pPr>
            <a:r>
              <a:rPr lang="en-GB" sz="1400" noProof="0" dirty="0" smtClean="0"/>
              <a:t>(That gives much more power to parliament than mere consultation)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idx="4294967295"/>
          </p:nvPr>
        </p:nvSpPr>
        <p:spPr>
          <a:xfrm>
            <a:off x="642938" y="1357313"/>
            <a:ext cx="7772400" cy="3223815"/>
          </a:xfrm>
          <a:solidFill>
            <a:srgbClr val="CCCCFF"/>
          </a:solidFill>
        </p:spPr>
        <p:txBody>
          <a:bodyPr>
            <a:normAutofit/>
          </a:bodyPr>
          <a:lstStyle/>
          <a:p>
            <a:pPr eaLnBrk="1" hangingPunct="1">
              <a:defRPr/>
            </a:pPr>
            <a:r>
              <a:rPr lang="en-GB" sz="4300" b="1" noProof="0" dirty="0" smtClean="0">
                <a:effectLst>
                  <a:outerShdw blurRad="38100" dist="38100" dir="2700000" algn="tl">
                    <a:srgbClr val="000000"/>
                  </a:outerShdw>
                </a:effectLst>
                <a:latin typeface="Georgia" pitchFamily="18" charset="0"/>
              </a:rPr>
              <a:t>Procedures directive</a:t>
            </a:r>
            <a:br>
              <a:rPr lang="en-GB" sz="4300" b="1" noProof="0" dirty="0" smtClean="0">
                <a:effectLst>
                  <a:outerShdw blurRad="38100" dist="38100" dir="2700000" algn="tl">
                    <a:srgbClr val="000000"/>
                  </a:outerShdw>
                </a:effectLst>
                <a:latin typeface="Georgia" pitchFamily="18" charset="0"/>
              </a:rPr>
            </a:br>
            <a:r>
              <a:rPr lang="en-GB" sz="4300" b="1" noProof="0" dirty="0" smtClean="0">
                <a:effectLst>
                  <a:outerShdw blurRad="38100" dist="38100" dir="2700000" algn="tl">
                    <a:srgbClr val="000000"/>
                  </a:outerShdw>
                </a:effectLst>
                <a:latin typeface="Georgia" pitchFamily="18" charset="0"/>
              </a:rPr>
              <a:t>Recast</a:t>
            </a:r>
            <a:br>
              <a:rPr lang="en-GB" sz="4300" b="1" noProof="0" dirty="0" smtClean="0">
                <a:effectLst>
                  <a:outerShdw blurRad="38100" dist="38100" dir="2700000" algn="tl">
                    <a:srgbClr val="000000"/>
                  </a:outerShdw>
                </a:effectLst>
                <a:latin typeface="Georgia" pitchFamily="18" charset="0"/>
              </a:rPr>
            </a:br>
            <a:r>
              <a:rPr lang="en-GB" sz="4300" b="1" noProof="0" smtClean="0">
                <a:effectLst>
                  <a:outerShdw blurRad="38100" dist="38100" dir="2700000" algn="tl">
                    <a:srgbClr val="000000"/>
                  </a:outerShdw>
                </a:effectLst>
                <a:latin typeface="Georgia" pitchFamily="18" charset="0"/>
              </a:rPr>
              <a:t/>
            </a:r>
            <a:br>
              <a:rPr lang="en-GB" sz="4300" b="1" noProof="0" smtClean="0">
                <a:effectLst>
                  <a:outerShdw blurRad="38100" dist="38100" dir="2700000" algn="tl">
                    <a:srgbClr val="000000"/>
                  </a:outerShdw>
                </a:effectLst>
                <a:latin typeface="Georgia" pitchFamily="18" charset="0"/>
              </a:rPr>
            </a:br>
            <a:r>
              <a:rPr lang="hu-HU" sz="2800" b="1" i="1" noProof="0" smtClean="0">
                <a:effectLst>
                  <a:outerShdw blurRad="38100" dist="38100" dir="2700000" algn="tl">
                    <a:srgbClr val="000000"/>
                  </a:outerShdw>
                </a:effectLst>
                <a:latin typeface="Georgia" pitchFamily="18" charset="0"/>
              </a:rPr>
              <a:t>Political agreement achieved</a:t>
            </a:r>
            <a:r>
              <a:rPr lang="en-GB" sz="2800" b="1" i="1" noProof="0" smtClean="0">
                <a:effectLst>
                  <a:outerShdw blurRad="38100" dist="38100" dir="2700000" algn="tl">
                    <a:srgbClr val="000000"/>
                  </a:outerShdw>
                </a:effectLst>
                <a:latin typeface="Georgia" pitchFamily="18" charset="0"/>
              </a:rPr>
              <a:t> </a:t>
            </a:r>
            <a:r>
              <a:rPr lang="en-GB" sz="2800" b="1" i="1" noProof="0" dirty="0" smtClean="0">
                <a:effectLst>
                  <a:outerShdw blurRad="38100" dist="38100" dir="2700000" algn="tl">
                    <a:srgbClr val="000000"/>
                  </a:outerShdw>
                </a:effectLst>
                <a:latin typeface="Georgia" pitchFamily="18" charset="0"/>
              </a:rPr>
              <a:t>(March 2013)</a:t>
            </a:r>
            <a:endParaRPr lang="en-GB" sz="4300" b="1" i="1" noProof="0" dirty="0" smtClean="0">
              <a:effectLst>
                <a:outerShdw blurRad="38100" dist="38100" dir="2700000" algn="tl">
                  <a:srgbClr val="000000"/>
                </a:outerShdw>
              </a:effectLst>
              <a:latin typeface="Georg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rtalom helye 3"/>
          <p:cNvGraphicFramePr>
            <a:graphicFrameLocks noGrp="1"/>
          </p:cNvGraphicFramePr>
          <p:nvPr>
            <p:ph idx="1"/>
          </p:nvPr>
        </p:nvGraphicFramePr>
        <p:xfrm>
          <a:off x="0" y="348952"/>
          <a:ext cx="8712968" cy="6492240"/>
        </p:xfrm>
        <a:graphic>
          <a:graphicData uri="http://schemas.openxmlformats.org/drawingml/2006/table">
            <a:tbl>
              <a:tblPr firstRow="1" bandRow="1">
                <a:tableStyleId>{5C22544A-7EE6-4342-B048-85BDC9FD1C3A}</a:tableStyleId>
              </a:tblPr>
              <a:tblGrid>
                <a:gridCol w="2051720"/>
                <a:gridCol w="2160240"/>
                <a:gridCol w="1656184"/>
                <a:gridCol w="2844824"/>
              </a:tblGrid>
              <a:tr h="547864">
                <a:tc>
                  <a:txBody>
                    <a:bodyPr/>
                    <a:lstStyle/>
                    <a:p>
                      <a:r>
                        <a:rPr lang="hu-HU" sz="1800" smtClean="0"/>
                        <a:t>Criticism</a:t>
                      </a:r>
                      <a:endParaRPr lang="hu-HU" sz="1800"/>
                    </a:p>
                  </a:txBody>
                  <a:tcPr/>
                </a:tc>
                <a:tc>
                  <a:txBody>
                    <a:bodyPr/>
                    <a:lstStyle/>
                    <a:p>
                      <a:r>
                        <a:rPr lang="hu-HU" sz="1800" smtClean="0"/>
                        <a:t>2011 proposal</a:t>
                      </a:r>
                      <a:endParaRPr lang="hu-HU" sz="1800"/>
                    </a:p>
                  </a:txBody>
                  <a:tcPr/>
                </a:tc>
                <a:tc>
                  <a:txBody>
                    <a:bodyPr/>
                    <a:lstStyle/>
                    <a:p>
                      <a:r>
                        <a:rPr lang="hu-HU" sz="1800" smtClean="0"/>
                        <a:t>Text</a:t>
                      </a:r>
                      <a:r>
                        <a:rPr lang="hu-HU" sz="1800" baseline="0" smtClean="0"/>
                        <a:t> as of November 2012      Doc 17030/12</a:t>
                      </a:r>
                      <a:endParaRPr lang="hu-HU" sz="1800"/>
                    </a:p>
                  </a:txBody>
                  <a:tcPr/>
                </a:tc>
                <a:tc>
                  <a:txBody>
                    <a:bodyPr/>
                    <a:lstStyle/>
                    <a:p>
                      <a:r>
                        <a:rPr lang="hu-HU" sz="1800" smtClean="0"/>
                        <a:t>Political agreement 2013 March</a:t>
                      </a:r>
                      <a:endParaRPr lang="hu-HU" sz="1800"/>
                    </a:p>
                  </a:txBody>
                  <a:tcPr/>
                </a:tc>
              </a:tr>
              <a:tr h="547864">
                <a:tc>
                  <a:txBody>
                    <a:bodyPr/>
                    <a:lstStyle/>
                    <a:p>
                      <a:r>
                        <a:rPr lang="hu-HU" sz="1800" smtClean="0"/>
                        <a:t>Lack of single procedure</a:t>
                      </a:r>
                      <a:endParaRPr lang="hu-HU" sz="1800"/>
                    </a:p>
                  </a:txBody>
                  <a:tcPr/>
                </a:tc>
                <a:tc>
                  <a:txBody>
                    <a:bodyPr/>
                    <a:lstStyle/>
                    <a:p>
                      <a:r>
                        <a:rPr lang="hu-HU" sz="1800" smtClean="0"/>
                        <a:t>Single procedure for GC status  and subsid</a:t>
                      </a:r>
                      <a:r>
                        <a:rPr lang="hu-HU" sz="1800" baseline="0" smtClean="0"/>
                        <a:t> prot  (§ 3)</a:t>
                      </a:r>
                      <a:endParaRPr lang="hu-HU" sz="1800"/>
                    </a:p>
                  </a:txBody>
                  <a:tcPr/>
                </a:tc>
                <a:tc>
                  <a:txBody>
                    <a:bodyPr/>
                    <a:lstStyle/>
                    <a:p>
                      <a:r>
                        <a:rPr lang="hu-HU" sz="1800" smtClean="0"/>
                        <a:t>same</a:t>
                      </a:r>
                      <a:endParaRPr lang="hu-HU" sz="1800"/>
                    </a:p>
                  </a:txBody>
                  <a:tcPr/>
                </a:tc>
                <a:tc>
                  <a:txBody>
                    <a:bodyPr/>
                    <a:lstStyle/>
                    <a:p>
                      <a:r>
                        <a:rPr lang="hu-HU" sz="1800" smtClean="0"/>
                        <a:t>same  (§ 3)</a:t>
                      </a:r>
                      <a:endParaRPr lang="hu-HU" sz="1800"/>
                    </a:p>
                  </a:txBody>
                  <a:tcPr/>
                </a:tc>
              </a:tr>
              <a:tr h="778543">
                <a:tc>
                  <a:txBody>
                    <a:bodyPr/>
                    <a:lstStyle/>
                    <a:p>
                      <a:r>
                        <a:rPr lang="hu-HU" sz="1800" smtClean="0"/>
                        <a:t>No deadline for first instance decision</a:t>
                      </a:r>
                      <a:endParaRPr lang="hu-HU" sz="1800"/>
                    </a:p>
                  </a:txBody>
                  <a:tcPr/>
                </a:tc>
                <a:tc>
                  <a:txBody>
                    <a:bodyPr/>
                    <a:lstStyle/>
                    <a:p>
                      <a:r>
                        <a:rPr lang="hu-HU" sz="1800" smtClean="0"/>
                        <a:t>6 months extendable with 6 months</a:t>
                      </a:r>
                      <a:endParaRPr lang="hu-HU" sz="18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800" smtClean="0"/>
                        <a:t>6 months extendable with 12 months</a:t>
                      </a:r>
                      <a:endParaRPr lang="hu-HU" sz="1800"/>
                    </a:p>
                  </a:txBody>
                  <a:tcPr/>
                </a:tc>
                <a:tc>
                  <a:txBody>
                    <a:bodyPr/>
                    <a:lstStyle/>
                    <a:p>
                      <a:r>
                        <a:rPr lang="hu-HU" sz="1800" smtClean="0"/>
                        <a:t>6 months extandable with 9 month in defined cases (§ 31)</a:t>
                      </a:r>
                      <a:endParaRPr lang="hu-HU" sz="1800"/>
                    </a:p>
                  </a:txBody>
                  <a:tcPr/>
                </a:tc>
              </a:tr>
              <a:tr h="1979320">
                <a:tc>
                  <a:txBody>
                    <a:bodyPr/>
                    <a:lstStyle/>
                    <a:p>
                      <a:r>
                        <a:rPr lang="hu-HU" sz="1800" smtClean="0"/>
                        <a:t>16 types of accelerated procedures</a:t>
                      </a:r>
                      <a:endParaRPr lang="hu-HU" sz="1800"/>
                    </a:p>
                  </a:txBody>
                  <a:tcPr/>
                </a:tc>
                <a:tc>
                  <a:txBody>
                    <a:bodyPr/>
                    <a:lstStyle/>
                    <a:p>
                      <a:r>
                        <a:rPr lang="hu-HU" sz="1800" smtClean="0"/>
                        <a:t>Reduced to 7:</a:t>
                      </a:r>
                    </a:p>
                    <a:p>
                      <a:r>
                        <a:rPr lang="hu-HU" sz="1800" smtClean="0"/>
                        <a:t> irrelevant, sco,false identity, destroyed docs, frustrate removal, security</a:t>
                      </a:r>
                      <a:endParaRPr lang="hu-HU" sz="1800"/>
                    </a:p>
                  </a:txBody>
                  <a:tcPr/>
                </a:tc>
                <a:tc>
                  <a:txBody>
                    <a:bodyPr/>
                    <a:lstStyle/>
                    <a:p>
                      <a:r>
                        <a:rPr lang="hu-HU" sz="1800" smtClean="0"/>
                        <a:t>Same + lack of credibility + subseq. appl which is not inadmissible +late application + denies finger-print, + security</a:t>
                      </a:r>
                      <a:endParaRPr lang="hu-HU" sz="1800"/>
                    </a:p>
                  </a:txBody>
                  <a:tcPr/>
                </a:tc>
                <a:tc>
                  <a:txBody>
                    <a:bodyPr/>
                    <a:lstStyle/>
                    <a:p>
                      <a:r>
                        <a:rPr lang="hu-HU" sz="1800" smtClean="0"/>
                        <a:t>Same = Irrelevant, sco, false identity, destroyed docs, lack of credibility,</a:t>
                      </a:r>
                      <a:r>
                        <a:rPr lang="hu-HU" sz="1800" baseline="0" smtClean="0"/>
                        <a:t> subsequent application which is not inadmissible, frustrate removal, late application, denies fingerprint, security (31 § (6))</a:t>
                      </a:r>
                      <a:endParaRPr lang="hu-HU" sz="1800"/>
                    </a:p>
                  </a:txBody>
                  <a:tcPr/>
                </a:tc>
              </a:tr>
              <a:tr h="613048">
                <a:tc>
                  <a:txBody>
                    <a:bodyPr/>
                    <a:lstStyle/>
                    <a:p>
                      <a:r>
                        <a:rPr lang="hu-HU" sz="1800" smtClean="0"/>
                        <a:t>Border procedures may lack guaran-tees</a:t>
                      </a:r>
                      <a:endParaRPr lang="hu-HU" sz="1800"/>
                    </a:p>
                  </a:txBody>
                  <a:tcPr/>
                </a:tc>
                <a:tc>
                  <a:txBody>
                    <a:bodyPr/>
                    <a:lstStyle/>
                    <a:p>
                      <a:r>
                        <a:rPr lang="hu-HU" sz="1800" smtClean="0"/>
                        <a:t>Guarantees apply</a:t>
                      </a:r>
                      <a:endParaRPr lang="hu-HU" sz="1800"/>
                    </a:p>
                  </a:txBody>
                  <a:tcPr/>
                </a:tc>
                <a:tc>
                  <a:txBody>
                    <a:bodyPr/>
                    <a:lstStyle/>
                    <a:p>
                      <a:r>
                        <a:rPr lang="hu-HU" sz="1800" smtClean="0"/>
                        <a:t>same</a:t>
                      </a:r>
                      <a:endParaRPr lang="hu-HU" sz="1800"/>
                    </a:p>
                  </a:txBody>
                  <a:tcPr/>
                </a:tc>
                <a:tc>
                  <a:txBody>
                    <a:bodyPr/>
                    <a:lstStyle/>
                    <a:p>
                      <a:r>
                        <a:rPr lang="hu-HU" sz="1800" smtClean="0"/>
                        <a:t>Same (43 §)</a:t>
                      </a:r>
                      <a:endParaRPr lang="hu-HU" sz="1800"/>
                    </a:p>
                  </a:txBody>
                  <a:tcPr/>
                </a:tc>
              </a:tr>
            </a:tbl>
          </a:graphicData>
        </a:graphic>
      </p:graphicFrame>
      <p:sp>
        <p:nvSpPr>
          <p:cNvPr id="3" name="Cím 2"/>
          <p:cNvSpPr>
            <a:spLocks noGrp="1"/>
          </p:cNvSpPr>
          <p:nvPr>
            <p:ph type="title"/>
          </p:nvPr>
        </p:nvSpPr>
        <p:spPr>
          <a:xfrm>
            <a:off x="467544" y="1"/>
            <a:ext cx="8229600" cy="404664"/>
          </a:xfrm>
        </p:spPr>
        <p:txBody>
          <a:bodyPr/>
          <a:lstStyle/>
          <a:p>
            <a:r>
              <a:rPr lang="en-GB" noProof="0" dirty="0" smtClean="0"/>
              <a:t>Critical issues</a:t>
            </a:r>
            <a:endParaRPr lang="en-GB" noProof="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rtalom helye 3"/>
          <p:cNvGraphicFramePr>
            <a:graphicFrameLocks noGrp="1"/>
          </p:cNvGraphicFramePr>
          <p:nvPr>
            <p:ph idx="1"/>
          </p:nvPr>
        </p:nvGraphicFramePr>
        <p:xfrm>
          <a:off x="179512" y="857250"/>
          <a:ext cx="8712968" cy="5887720"/>
        </p:xfrm>
        <a:graphic>
          <a:graphicData uri="http://schemas.openxmlformats.org/drawingml/2006/table">
            <a:tbl>
              <a:tblPr firstRow="1" bandRow="1">
                <a:tableStyleId>{5C22544A-7EE6-4342-B048-85BDC9FD1C3A}</a:tableStyleId>
              </a:tblPr>
              <a:tblGrid>
                <a:gridCol w="2232248"/>
                <a:gridCol w="3168352"/>
                <a:gridCol w="1368152"/>
                <a:gridCol w="1944216"/>
              </a:tblGrid>
              <a:tr h="370840">
                <a:tc>
                  <a:txBody>
                    <a:bodyPr/>
                    <a:lstStyle/>
                    <a:p>
                      <a:r>
                        <a:rPr lang="hu-HU" smtClean="0"/>
                        <a:t>Criticism</a:t>
                      </a:r>
                      <a:endParaRPr lang="hu-HU"/>
                    </a:p>
                  </a:txBody>
                  <a:tcPr/>
                </a:tc>
                <a:tc>
                  <a:txBody>
                    <a:bodyPr/>
                    <a:lstStyle/>
                    <a:p>
                      <a:pPr algn="ctr"/>
                      <a:r>
                        <a:rPr lang="hu-HU" sz="2000" smtClean="0"/>
                        <a:t>2011 proposal</a:t>
                      </a:r>
                      <a:endParaRPr lang="hu-HU" sz="1400"/>
                    </a:p>
                  </a:txBody>
                  <a:tcPr/>
                </a:tc>
                <a:tc>
                  <a:txBody>
                    <a:bodyPr/>
                    <a:lstStyle/>
                    <a:p>
                      <a:r>
                        <a:rPr lang="hu-HU" sz="1400" smtClean="0"/>
                        <a:t>Text</a:t>
                      </a:r>
                      <a:r>
                        <a:rPr lang="hu-HU" sz="1400" baseline="0" smtClean="0"/>
                        <a:t> as of November 2012</a:t>
                      </a:r>
                    </a:p>
                    <a:p>
                      <a:r>
                        <a:rPr lang="hu-HU" sz="1400" baseline="0" smtClean="0"/>
                        <a:t>17030/12</a:t>
                      </a:r>
                      <a:endParaRPr lang="hu-HU" sz="1400"/>
                    </a:p>
                  </a:txBody>
                  <a:tcPr/>
                </a:tc>
                <a:tc>
                  <a:txBody>
                    <a:bodyPr/>
                    <a:lstStyle/>
                    <a:p>
                      <a:r>
                        <a:rPr lang="hu-HU" smtClean="0"/>
                        <a:t>Outcome</a:t>
                      </a:r>
                      <a:endParaRPr lang="hu-HU"/>
                    </a:p>
                  </a:txBody>
                  <a:tcPr/>
                </a:tc>
              </a:tr>
              <a:tr h="370840">
                <a:tc>
                  <a:txBody>
                    <a:bodyPr/>
                    <a:lstStyle/>
                    <a:p>
                      <a:r>
                        <a:rPr lang="hu-HU" sz="1600" smtClean="0"/>
                        <a:t>Safe third country</a:t>
                      </a:r>
                      <a:r>
                        <a:rPr lang="hu-HU" sz="1600" baseline="0" smtClean="0"/>
                        <a:t> rules are too lax</a:t>
                      </a:r>
                      <a:endParaRPr lang="hu-HU" sz="1600"/>
                    </a:p>
                  </a:txBody>
                  <a:tcPr/>
                </a:tc>
                <a:tc>
                  <a:txBody>
                    <a:bodyPr/>
                    <a:lstStyle/>
                    <a:p>
                      <a:r>
                        <a:rPr lang="hu-HU" sz="1600" smtClean="0"/>
                        <a:t>Improved: serious harm (QD §15) added, more grounds to challenge</a:t>
                      </a:r>
                      <a:endParaRPr lang="hu-HU" sz="1600"/>
                    </a:p>
                  </a:txBody>
                  <a:tcPr/>
                </a:tc>
                <a:tc>
                  <a:txBody>
                    <a:bodyPr/>
                    <a:lstStyle/>
                    <a:p>
                      <a:r>
                        <a:rPr lang="hu-HU" sz="1600" smtClean="0"/>
                        <a:t>same</a:t>
                      </a:r>
                      <a:endParaRPr lang="hu-HU" sz="1600"/>
                    </a:p>
                  </a:txBody>
                  <a:tcPr/>
                </a:tc>
                <a:tc>
                  <a:txBody>
                    <a:bodyPr/>
                    <a:lstStyle/>
                    <a:p>
                      <a:r>
                        <a:rPr lang="hu-HU" sz="1600" smtClean="0"/>
                        <a:t>same (38 §)</a:t>
                      </a:r>
                      <a:endParaRPr lang="hu-HU" sz="1600"/>
                    </a:p>
                  </a:txBody>
                  <a:tcPr/>
                </a:tc>
              </a:tr>
              <a:tr h="757054">
                <a:tc>
                  <a:txBody>
                    <a:bodyPr/>
                    <a:lstStyle/>
                    <a:p>
                      <a:r>
                        <a:rPr lang="hu-HU" sz="1600" smtClean="0"/>
                        <a:t>European</a:t>
                      </a:r>
                      <a:r>
                        <a:rPr lang="hu-HU" sz="1600" baseline="0" smtClean="0"/>
                        <a:t> („supersafe” third country</a:t>
                      </a:r>
                      <a:endParaRPr lang="hu-HU" sz="1600"/>
                    </a:p>
                  </a:txBody>
                  <a:tcPr/>
                </a:tc>
                <a:tc>
                  <a:txBody>
                    <a:bodyPr/>
                    <a:lstStyle/>
                    <a:p>
                      <a:r>
                        <a:rPr lang="hu-HU" sz="1600" smtClean="0"/>
                        <a:t>No common (EU) list, MS may retain concept</a:t>
                      </a:r>
                      <a:endParaRPr lang="hu-HU" sz="1600"/>
                    </a:p>
                  </a:txBody>
                  <a:tcPr/>
                </a:tc>
                <a:tc>
                  <a:txBody>
                    <a:bodyPr/>
                    <a:lstStyle/>
                    <a:p>
                      <a:r>
                        <a:rPr lang="hu-HU" sz="1600" smtClean="0"/>
                        <a:t>same</a:t>
                      </a:r>
                      <a:endParaRPr lang="hu-HU" sz="1600"/>
                    </a:p>
                  </a:txBody>
                  <a:tcPr/>
                </a:tc>
                <a:tc>
                  <a:txBody>
                    <a:bodyPr/>
                    <a:lstStyle/>
                    <a:p>
                      <a:r>
                        <a:rPr lang="hu-HU" sz="1600" smtClean="0"/>
                        <a:t>New: applicant</a:t>
                      </a:r>
                      <a:r>
                        <a:rPr lang="hu-HU" sz="1600" baseline="0" smtClean="0"/>
                        <a:t> has a right to challenge the safety  (39 §)</a:t>
                      </a:r>
                      <a:endParaRPr lang="hu-HU" sz="1600"/>
                    </a:p>
                  </a:txBody>
                  <a:tcPr/>
                </a:tc>
              </a:tr>
              <a:tr h="370840">
                <a:tc>
                  <a:txBody>
                    <a:bodyPr/>
                    <a:lstStyle/>
                    <a:p>
                      <a:r>
                        <a:rPr lang="hu-HU" smtClean="0"/>
                        <a:t>Detention  –  no conditions defined</a:t>
                      </a:r>
                      <a:endParaRPr lang="hu-HU"/>
                    </a:p>
                  </a:txBody>
                  <a:tcPr/>
                </a:tc>
                <a:tc>
                  <a:txBody>
                    <a:bodyPr/>
                    <a:lstStyle/>
                    <a:p>
                      <a:r>
                        <a:rPr lang="hu-HU" smtClean="0"/>
                        <a:t>Refers to the Reception Contitions Directive recast that has rules on it - improvement</a:t>
                      </a:r>
                      <a:endParaRPr lang="hu-HU"/>
                    </a:p>
                  </a:txBody>
                  <a:tcPr/>
                </a:tc>
                <a:tc>
                  <a:txBody>
                    <a:bodyPr/>
                    <a:lstStyle/>
                    <a:p>
                      <a:r>
                        <a:rPr lang="hu-HU" smtClean="0"/>
                        <a:t>same</a:t>
                      </a:r>
                      <a:endParaRPr lang="hu-HU"/>
                    </a:p>
                  </a:txBody>
                  <a:tcPr/>
                </a:tc>
                <a:tc>
                  <a:txBody>
                    <a:bodyPr/>
                    <a:lstStyle/>
                    <a:p>
                      <a:r>
                        <a:rPr lang="hu-HU" smtClean="0"/>
                        <a:t>same</a:t>
                      </a:r>
                      <a:r>
                        <a:rPr lang="hu-HU" baseline="0" smtClean="0"/>
                        <a:t> (26 §)</a:t>
                      </a:r>
                      <a:endParaRPr lang="hu-HU"/>
                    </a:p>
                  </a:txBody>
                  <a:tcPr/>
                </a:tc>
              </a:tr>
              <a:tr h="370840">
                <a:tc>
                  <a:txBody>
                    <a:bodyPr/>
                    <a:lstStyle/>
                    <a:p>
                      <a:r>
                        <a:rPr lang="hu-HU" smtClean="0"/>
                        <a:t>Right to</a:t>
                      </a:r>
                      <a:r>
                        <a:rPr lang="hu-HU" baseline="0" smtClean="0"/>
                        <a:t> </a:t>
                      </a:r>
                      <a:r>
                        <a:rPr lang="hu-HU" smtClean="0"/>
                        <a:t>remain on territory  -”suspensive effect of appeal”</a:t>
                      </a:r>
                      <a:endParaRPr lang="hu-HU"/>
                    </a:p>
                  </a:txBody>
                  <a:tcPr/>
                </a:tc>
                <a:tc>
                  <a:txBody>
                    <a:bodyPr/>
                    <a:lstStyle/>
                    <a:p>
                      <a:r>
                        <a:rPr lang="hu-HU" smtClean="0"/>
                        <a:t>No improvement </a:t>
                      </a:r>
                      <a:endParaRPr lang="hu-H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mtClean="0"/>
                        <a:t>same</a:t>
                      </a:r>
                      <a:endParaRPr lang="hu-HU"/>
                    </a:p>
                  </a:txBody>
                  <a:tcPr/>
                </a:tc>
                <a:tc>
                  <a:txBody>
                    <a:bodyPr/>
                    <a:lstStyle/>
                    <a:p>
                      <a:r>
                        <a:rPr lang="hu-HU" smtClean="0"/>
                        <a:t>same</a:t>
                      </a:r>
                      <a:endParaRPr lang="hu-HU"/>
                    </a:p>
                  </a:txBody>
                  <a:tcPr/>
                </a:tc>
              </a:tr>
              <a:tr h="370840">
                <a:tc>
                  <a:txBody>
                    <a:bodyPr/>
                    <a:lstStyle/>
                    <a:p>
                      <a:r>
                        <a:rPr lang="hu-HU" smtClean="0"/>
                        <a:t>Limited access to  report on interview</a:t>
                      </a:r>
                      <a:endParaRPr lang="hu-HU"/>
                    </a:p>
                  </a:txBody>
                  <a:tcPr/>
                </a:tc>
                <a:tc>
                  <a:txBody>
                    <a:bodyPr/>
                    <a:lstStyle/>
                    <a:p>
                      <a:r>
                        <a:rPr lang="hu-HU" smtClean="0"/>
                        <a:t>Improved, more detailed rules</a:t>
                      </a:r>
                      <a:r>
                        <a:rPr lang="hu-HU" baseline="0" smtClean="0"/>
                        <a:t> (§ 17)</a:t>
                      </a:r>
                      <a:endParaRPr lang="hu-HU"/>
                    </a:p>
                  </a:txBody>
                  <a:tcPr/>
                </a:tc>
                <a:tc>
                  <a:txBody>
                    <a:bodyPr/>
                    <a:lstStyle/>
                    <a:p>
                      <a:r>
                        <a:rPr lang="hu-HU" smtClean="0"/>
                        <a:t>same</a:t>
                      </a:r>
                      <a:endParaRPr lang="hu-HU"/>
                    </a:p>
                  </a:txBody>
                  <a:tcPr/>
                </a:tc>
                <a:tc>
                  <a:txBody>
                    <a:bodyPr/>
                    <a:lstStyle/>
                    <a:p>
                      <a:r>
                        <a:rPr lang="hu-HU" smtClean="0"/>
                        <a:t>same (17 §)</a:t>
                      </a:r>
                      <a:endParaRPr lang="hu-HU"/>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mtClean="0"/>
                        <a:t>Free legal aid - limited</a:t>
                      </a:r>
                    </a:p>
                    <a:p>
                      <a:endParaRPr lang="hu-HU"/>
                    </a:p>
                  </a:txBody>
                  <a:tcPr/>
                </a:tc>
                <a:tc>
                  <a:txBody>
                    <a:bodyPr/>
                    <a:lstStyle/>
                    <a:p>
                      <a:r>
                        <a:rPr lang="hu-HU" smtClean="0"/>
                        <a:t>Free legal information  given</a:t>
                      </a:r>
                    </a:p>
                    <a:p>
                      <a:r>
                        <a:rPr lang="hu-HU" smtClean="0"/>
                        <a:t>Free legal aid: extended  optionally </a:t>
                      </a:r>
                      <a:endParaRPr lang="hu-HU"/>
                    </a:p>
                  </a:txBody>
                  <a:tcPr/>
                </a:tc>
                <a:tc>
                  <a:txBody>
                    <a:bodyPr/>
                    <a:lstStyle/>
                    <a:p>
                      <a:r>
                        <a:rPr lang="hu-HU" smtClean="0"/>
                        <a:t>same</a:t>
                      </a:r>
                      <a:endParaRPr lang="hu-HU"/>
                    </a:p>
                  </a:txBody>
                  <a:tcPr/>
                </a:tc>
                <a:tc>
                  <a:txBody>
                    <a:bodyPr/>
                    <a:lstStyle/>
                    <a:p>
                      <a:r>
                        <a:rPr lang="hu-HU" smtClean="0"/>
                        <a:t>same (20§)</a:t>
                      </a:r>
                      <a:endParaRPr lang="hu-HU"/>
                    </a:p>
                  </a:txBody>
                  <a:tcPr/>
                </a:tc>
              </a:tr>
              <a:tr h="370840">
                <a:tc>
                  <a:txBody>
                    <a:bodyPr/>
                    <a:lstStyle/>
                    <a:p>
                      <a:r>
                        <a:rPr lang="hu-HU" smtClean="0"/>
                        <a:t>Gender sensitivity</a:t>
                      </a:r>
                      <a:endParaRPr lang="hu-HU"/>
                    </a:p>
                  </a:txBody>
                  <a:tcPr/>
                </a:tc>
                <a:tc>
                  <a:txBody>
                    <a:bodyPr/>
                    <a:lstStyle/>
                    <a:p>
                      <a:r>
                        <a:rPr lang="hu-HU" smtClean="0"/>
                        <a:t>Enhanced (§ 10,</a:t>
                      </a:r>
                      <a:r>
                        <a:rPr lang="hu-HU" baseline="0" smtClean="0"/>
                        <a:t> </a:t>
                      </a:r>
                      <a:r>
                        <a:rPr lang="hu-HU" smtClean="0"/>
                        <a:t> 15, e.g.)</a:t>
                      </a:r>
                      <a:endParaRPr lang="hu-HU"/>
                    </a:p>
                  </a:txBody>
                  <a:tcPr/>
                </a:tc>
                <a:tc>
                  <a:txBody>
                    <a:bodyPr/>
                    <a:lstStyle/>
                    <a:p>
                      <a:r>
                        <a:rPr lang="hu-HU" smtClean="0"/>
                        <a:t>same</a:t>
                      </a:r>
                      <a:endParaRPr lang="hu-HU"/>
                    </a:p>
                  </a:txBody>
                  <a:tcPr/>
                </a:tc>
                <a:tc>
                  <a:txBody>
                    <a:bodyPr/>
                    <a:lstStyle/>
                    <a:p>
                      <a:r>
                        <a:rPr lang="hu-HU" sz="1600" smtClean="0"/>
                        <a:t> same (10, 11 15, §§)</a:t>
                      </a:r>
                      <a:endParaRPr lang="hu-HU" sz="1600"/>
                    </a:p>
                  </a:txBody>
                  <a:tcPr/>
                </a:tc>
              </a:tr>
            </a:tbl>
          </a:graphicData>
        </a:graphic>
      </p:graphicFrame>
      <p:sp>
        <p:nvSpPr>
          <p:cNvPr id="3" name="Cím 2"/>
          <p:cNvSpPr>
            <a:spLocks noGrp="1"/>
          </p:cNvSpPr>
          <p:nvPr>
            <p:ph type="title"/>
          </p:nvPr>
        </p:nvSpPr>
        <p:spPr/>
        <p:txBody>
          <a:bodyPr/>
          <a:lstStyle/>
          <a:p>
            <a:r>
              <a:rPr lang="en-GB" noProof="0" dirty="0" smtClean="0"/>
              <a:t>Critical issues</a:t>
            </a:r>
            <a:endParaRPr lang="en-GB" noProof="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artalom helye 1"/>
          <p:cNvSpPr>
            <a:spLocks noGrp="1"/>
          </p:cNvSpPr>
          <p:nvPr>
            <p:ph idx="4294967295"/>
          </p:nvPr>
        </p:nvSpPr>
        <p:spPr>
          <a:xfrm>
            <a:off x="457200" y="857250"/>
            <a:ext cx="8229600" cy="6000750"/>
          </a:xfrm>
          <a:ln>
            <a:solidFill>
              <a:srgbClr val="002060"/>
            </a:solidFill>
          </a:ln>
        </p:spPr>
        <p:txBody>
          <a:bodyPr/>
          <a:lstStyle/>
          <a:p>
            <a:pPr algn="ctr" eaLnBrk="1" hangingPunct="1">
              <a:lnSpc>
                <a:spcPct val="90000"/>
              </a:lnSpc>
              <a:buFont typeface="Arial" charset="0"/>
              <a:buNone/>
            </a:pPr>
            <a:r>
              <a:rPr lang="en-GB" sz="2200" noProof="0" dirty="0" smtClean="0">
                <a:solidFill>
                  <a:srgbClr val="060036"/>
                </a:solidFill>
              </a:rPr>
              <a:t>Other </a:t>
            </a:r>
            <a:r>
              <a:rPr lang="en-GB" sz="2200" noProof="0" smtClean="0">
                <a:solidFill>
                  <a:srgbClr val="060036"/>
                </a:solidFill>
              </a:rPr>
              <a:t>major </a:t>
            </a:r>
            <a:r>
              <a:rPr lang="hu-HU" sz="2200" noProof="0" smtClean="0">
                <a:solidFill>
                  <a:srgbClr val="060036"/>
                </a:solidFill>
              </a:rPr>
              <a:t>changes</a:t>
            </a:r>
            <a:endParaRPr lang="en-GB" sz="2200" noProof="0" dirty="0" smtClean="0">
              <a:solidFill>
                <a:srgbClr val="060036"/>
              </a:solidFill>
            </a:endParaRPr>
          </a:p>
          <a:p>
            <a:pPr eaLnBrk="1" hangingPunct="1">
              <a:lnSpc>
                <a:spcPct val="90000"/>
              </a:lnSpc>
            </a:pPr>
            <a:r>
              <a:rPr lang="en-GB" sz="2200" noProof="0" dirty="0" smtClean="0">
                <a:solidFill>
                  <a:srgbClr val="060036"/>
                </a:solidFill>
              </a:rPr>
              <a:t>Refined definitions in line with the Qualifications directive (QD), the Reception Conditions Directive  and the Convention on the Rights of the Child</a:t>
            </a:r>
          </a:p>
          <a:p>
            <a:pPr eaLnBrk="1" hangingPunct="1">
              <a:lnSpc>
                <a:spcPct val="90000"/>
              </a:lnSpc>
            </a:pPr>
            <a:r>
              <a:rPr lang="en-GB" sz="2200" noProof="0" dirty="0" smtClean="0">
                <a:solidFill>
                  <a:srgbClr val="060036"/>
                </a:solidFill>
              </a:rPr>
              <a:t>New article (§ 8)  granting access to border zones (HHC practice!)</a:t>
            </a:r>
          </a:p>
          <a:p>
            <a:pPr eaLnBrk="1" hangingPunct="1">
              <a:lnSpc>
                <a:spcPct val="90000"/>
              </a:lnSpc>
            </a:pPr>
            <a:r>
              <a:rPr lang="en-GB" sz="2200" noProof="0" dirty="0" smtClean="0">
                <a:solidFill>
                  <a:srgbClr val="060036"/>
                </a:solidFill>
              </a:rPr>
              <a:t>Limits on avoiding personal interview</a:t>
            </a:r>
          </a:p>
          <a:p>
            <a:pPr eaLnBrk="1" hangingPunct="1">
              <a:lnSpc>
                <a:spcPct val="90000"/>
              </a:lnSpc>
            </a:pPr>
            <a:r>
              <a:rPr lang="en-GB" sz="2200" noProof="0" dirty="0" smtClean="0">
                <a:solidFill>
                  <a:srgbClr val="060036"/>
                </a:solidFill>
              </a:rPr>
              <a:t>Separation of prioritized procedures from accelerated procedures </a:t>
            </a:r>
          </a:p>
          <a:p>
            <a:pPr lvl="1" eaLnBrk="1" hangingPunct="1">
              <a:lnSpc>
                <a:spcPct val="90000"/>
              </a:lnSpc>
            </a:pPr>
            <a:r>
              <a:rPr lang="en-GB" sz="2200" noProof="0" dirty="0" smtClean="0">
                <a:solidFill>
                  <a:srgbClr val="060036"/>
                </a:solidFill>
              </a:rPr>
              <a:t>Prioritized = well founded or persons with special needs</a:t>
            </a:r>
          </a:p>
          <a:p>
            <a:pPr lvl="1" eaLnBrk="1" hangingPunct="1">
              <a:lnSpc>
                <a:spcPct val="90000"/>
              </a:lnSpc>
            </a:pPr>
            <a:r>
              <a:rPr lang="en-GB" sz="2200" noProof="0" dirty="0" smtClean="0">
                <a:solidFill>
                  <a:srgbClr val="060036"/>
                </a:solidFill>
              </a:rPr>
              <a:t>Accelerated: abuse or no serious ground of the application</a:t>
            </a:r>
          </a:p>
          <a:p>
            <a:pPr lvl="2" eaLnBrk="1" hangingPunct="1">
              <a:lnSpc>
                <a:spcPct val="90000"/>
              </a:lnSpc>
              <a:buFont typeface="Arial" charset="0"/>
              <a:buNone/>
            </a:pPr>
            <a:r>
              <a:rPr lang="en-GB" sz="2200" noProof="0" dirty="0" smtClean="0">
                <a:solidFill>
                  <a:srgbClr val="060036"/>
                </a:solidFill>
              </a:rPr>
              <a:t>	(Irregular entry, border application, lack of documents or forged documents – </a:t>
            </a:r>
            <a:r>
              <a:rPr lang="en-GB" sz="2200" noProof="0" dirty="0" smtClean="0">
                <a:solidFill>
                  <a:srgbClr val="C00000"/>
                </a:solidFill>
              </a:rPr>
              <a:t>not automatic accelerated </a:t>
            </a:r>
            <a:r>
              <a:rPr lang="en-GB" sz="2200" noProof="0" dirty="0" smtClean="0">
                <a:solidFill>
                  <a:srgbClr val="060036"/>
                </a:solidFill>
              </a:rPr>
              <a:t>procedure)</a:t>
            </a:r>
          </a:p>
          <a:p>
            <a:pPr lvl="2" eaLnBrk="1" hangingPunct="1">
              <a:lnSpc>
                <a:spcPct val="90000"/>
              </a:lnSpc>
              <a:buFont typeface="Arial" charset="0"/>
              <a:buNone/>
            </a:pPr>
            <a:r>
              <a:rPr lang="en-GB" sz="2200" noProof="0" dirty="0" smtClean="0">
                <a:solidFill>
                  <a:srgbClr val="060036"/>
                </a:solidFill>
              </a:rPr>
              <a:t>Even then reasonable time limits have to be set</a:t>
            </a:r>
          </a:p>
          <a:p>
            <a:pPr eaLnBrk="1" hangingPunct="1">
              <a:lnSpc>
                <a:spcPct val="90000"/>
              </a:lnSpc>
            </a:pPr>
            <a:r>
              <a:rPr lang="en-GB" sz="2200" noProof="0" dirty="0" smtClean="0">
                <a:solidFill>
                  <a:srgbClr val="060036"/>
                </a:solidFill>
              </a:rPr>
              <a:t>Abolition of the „specific procedures” category</a:t>
            </a:r>
          </a:p>
          <a:p>
            <a:pPr eaLnBrk="1" hangingPunct="1">
              <a:lnSpc>
                <a:spcPct val="90000"/>
              </a:lnSpc>
            </a:pPr>
            <a:r>
              <a:rPr lang="en-GB" sz="2200" noProof="0" dirty="0" smtClean="0">
                <a:solidFill>
                  <a:srgbClr val="060036"/>
                </a:solidFill>
              </a:rPr>
              <a:t>Detailed rules on returnability following the rejection or inadmissibility of a subsequent application </a:t>
            </a:r>
          </a:p>
          <a:p>
            <a:pPr eaLnBrk="1" hangingPunct="1">
              <a:lnSpc>
                <a:spcPct val="90000"/>
              </a:lnSpc>
            </a:pPr>
            <a:r>
              <a:rPr lang="en-GB" sz="2200" noProof="0" dirty="0" smtClean="0">
                <a:solidFill>
                  <a:srgbClr val="060036"/>
                </a:solidFill>
              </a:rPr>
              <a:t>Appeal against being recognised as beneficiary of subsid. </a:t>
            </a:r>
            <a:r>
              <a:rPr lang="hu-HU" sz="2200" noProof="0" dirty="0" smtClean="0">
                <a:solidFill>
                  <a:srgbClr val="060036"/>
                </a:solidFill>
              </a:rPr>
              <a:t>p</a:t>
            </a:r>
            <a:r>
              <a:rPr lang="en-GB" sz="2200" noProof="0" dirty="0" smtClean="0">
                <a:solidFill>
                  <a:srgbClr val="060036"/>
                </a:solidFill>
              </a:rPr>
              <a:t>rot. In order to be recognised as a refugee. (§ 46)</a:t>
            </a:r>
          </a:p>
          <a:p>
            <a:pPr eaLnBrk="1" hangingPunct="1">
              <a:lnSpc>
                <a:spcPct val="90000"/>
              </a:lnSpc>
            </a:pPr>
            <a:endParaRPr lang="en-GB" sz="2200" noProof="0" dirty="0" smtClean="0">
              <a:solidFill>
                <a:srgbClr val="060036"/>
              </a:solidFill>
            </a:endParaRPr>
          </a:p>
          <a:p>
            <a:pPr eaLnBrk="1" hangingPunct="1">
              <a:lnSpc>
                <a:spcPct val="90000"/>
              </a:lnSpc>
            </a:pPr>
            <a:endParaRPr lang="en-GB" sz="2200" noProof="0" dirty="0" smtClean="0">
              <a:solidFill>
                <a:srgbClr val="060036"/>
              </a:solidFill>
            </a:endParaRPr>
          </a:p>
        </p:txBody>
      </p:sp>
      <p:sp>
        <p:nvSpPr>
          <p:cNvPr id="3" name="Cím 2"/>
          <p:cNvSpPr>
            <a:spLocks noGrp="1"/>
          </p:cNvSpPr>
          <p:nvPr>
            <p:ph type="title" idx="4294967295"/>
          </p:nvPr>
        </p:nvSpPr>
        <p:spPr/>
        <p:txBody>
          <a:bodyPr/>
          <a:lstStyle/>
          <a:p>
            <a:pPr eaLnBrk="1" hangingPunct="1">
              <a:defRPr/>
            </a:pPr>
            <a:r>
              <a:rPr lang="en-GB" noProof="0" smtClean="0">
                <a:effectLst>
                  <a:outerShdw blurRad="38100" dist="38100" dir="2700000" algn="tl">
                    <a:srgbClr val="000000"/>
                  </a:outerShdw>
                </a:effectLst>
                <a:latin typeface="Arial" charset="0"/>
                <a:cs typeface="Arial" charset="0"/>
              </a:rPr>
              <a:t>Recast </a:t>
            </a:r>
            <a:r>
              <a:rPr lang="hu-HU" noProof="0" smtClean="0">
                <a:effectLst>
                  <a:outerShdw blurRad="38100" dist="38100" dir="2700000" algn="tl">
                    <a:srgbClr val="000000"/>
                  </a:outerShdw>
                </a:effectLst>
                <a:latin typeface="Arial" charset="0"/>
                <a:cs typeface="Arial" charset="0"/>
              </a:rPr>
              <a:t> political agreement, 2013 March</a:t>
            </a:r>
            <a:endParaRPr lang="en-GB" noProof="0" dirty="0" smtClean="0">
              <a:effectLst>
                <a:outerShdw blurRad="38100" dist="38100" dir="2700000" algn="tl">
                  <a:srgbClr val="000000"/>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rot="10800000" flipV="1">
            <a:off x="500063" y="428625"/>
            <a:ext cx="8316912" cy="865188"/>
          </a:xfrm>
        </p:spPr>
        <p:txBody>
          <a:bodyPr/>
          <a:lstStyle/>
          <a:p>
            <a:pPr eaLnBrk="1" hangingPunct="1">
              <a:defRPr/>
            </a:pPr>
            <a:r>
              <a:rPr lang="en-GB" altLang="zh-CN" noProof="0" dirty="0" smtClean="0"/>
              <a:t>Directive on minimum standards on procedures</a:t>
            </a:r>
            <a:endParaRPr lang="en-GB" noProof="0" dirty="0" smtClean="0"/>
          </a:p>
        </p:txBody>
      </p:sp>
      <p:sp>
        <p:nvSpPr>
          <p:cNvPr id="12290" name="Rectangle 3"/>
          <p:cNvSpPr>
            <a:spLocks noGrp="1" noChangeArrowheads="1"/>
          </p:cNvSpPr>
          <p:nvPr>
            <p:ph idx="1"/>
          </p:nvPr>
        </p:nvSpPr>
        <p:spPr>
          <a:xfrm>
            <a:off x="755650" y="1341438"/>
            <a:ext cx="7772400" cy="4724400"/>
          </a:xfrm>
        </p:spPr>
        <p:txBody>
          <a:bodyPr/>
          <a:lstStyle/>
          <a:p>
            <a:pPr eaLnBrk="1" hangingPunct="1"/>
            <a:r>
              <a:rPr lang="en-GB" noProof="0" dirty="0" smtClean="0"/>
              <a:t>History:</a:t>
            </a:r>
          </a:p>
          <a:p>
            <a:pPr lvl="1" eaLnBrk="1" hangingPunct="1"/>
            <a:r>
              <a:rPr lang="en-GB" noProof="0" dirty="0" smtClean="0"/>
              <a:t>Predecessor: Resolution on Minimum Guarantees for Asylum Procedures, adopted on 20 June 1995 published in O.J. 1996 C 274/13,  19. 09. 1996 </a:t>
            </a:r>
          </a:p>
          <a:p>
            <a:pPr lvl="1" eaLnBrk="1" hangingPunct="1"/>
            <a:r>
              <a:rPr lang="en-GB" noProof="0" dirty="0" smtClean="0"/>
              <a:t>Original proposal (</a:t>
            </a:r>
            <a:r>
              <a:rPr lang="en-GB" altLang="zh-CN" noProof="0" dirty="0" smtClean="0">
                <a:cs typeface="宋体"/>
              </a:rPr>
              <a:t>COM(2000) 578 final, 20.9.2000</a:t>
            </a:r>
            <a:r>
              <a:rPr lang="en-GB" altLang="zh-CN" sz="1600" noProof="0" dirty="0" smtClean="0">
                <a:cs typeface="宋体"/>
              </a:rPr>
              <a:t> </a:t>
            </a:r>
            <a:r>
              <a:rPr lang="en-GB" noProof="0" dirty="0" smtClean="0"/>
              <a:t>)</a:t>
            </a:r>
          </a:p>
          <a:p>
            <a:pPr lvl="1" eaLnBrk="1" hangingPunct="1"/>
            <a:r>
              <a:rPr lang="en-GB" noProof="0" dirty="0" smtClean="0"/>
              <a:t>Amended proposal: COM (2002) 326 final O.J. C 291 E/143 26.11.2002</a:t>
            </a:r>
          </a:p>
          <a:p>
            <a:pPr lvl="1" eaLnBrk="1" hangingPunct="1">
              <a:buFont typeface="Arial" charset="0"/>
              <a:buNone/>
            </a:pPr>
            <a:r>
              <a:rPr lang="en-GB" noProof="0" dirty="0" smtClean="0"/>
              <a:t>___________________________________</a:t>
            </a:r>
          </a:p>
          <a:p>
            <a:pPr lvl="1" eaLnBrk="1" hangingPunct="1">
              <a:buFont typeface="Arial" charset="0"/>
              <a:buNone/>
            </a:pPr>
            <a:r>
              <a:rPr lang="en-GB" noProof="0" dirty="0" smtClean="0"/>
              <a:t>Recast Proposal: COM(2009) 554 final, 21 October 2009</a:t>
            </a:r>
          </a:p>
          <a:p>
            <a:pPr lvl="1" eaLnBrk="1" hangingPunct="1">
              <a:buFont typeface="Arial" charset="0"/>
              <a:buNone/>
            </a:pPr>
            <a:r>
              <a:rPr lang="en-GB" noProof="0" dirty="0" smtClean="0"/>
              <a:t>Newer recast proposal:  2011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idx="4294967295"/>
          </p:nvPr>
        </p:nvSpPr>
        <p:spPr>
          <a:xfrm>
            <a:off x="642938" y="1357313"/>
            <a:ext cx="7772400" cy="1470025"/>
          </a:xfrm>
          <a:solidFill>
            <a:srgbClr val="CCCCFF"/>
          </a:solidFill>
        </p:spPr>
        <p:txBody>
          <a:bodyPr>
            <a:normAutofit/>
          </a:bodyPr>
          <a:lstStyle/>
          <a:p>
            <a:pPr eaLnBrk="1" hangingPunct="1">
              <a:defRPr/>
            </a:pPr>
            <a:r>
              <a:rPr lang="en-GB" sz="4300" b="1" noProof="0" dirty="0" smtClean="0">
                <a:effectLst>
                  <a:outerShdw blurRad="38100" dist="38100" dir="2700000" algn="tl">
                    <a:srgbClr val="000000"/>
                  </a:outerShdw>
                </a:effectLst>
                <a:latin typeface="Georgia" pitchFamily="18" charset="0"/>
              </a:rPr>
              <a:t>Return directive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GB" noProof="0" dirty="0" smtClean="0"/>
              <a:t>The Return directive</a:t>
            </a:r>
          </a:p>
        </p:txBody>
      </p:sp>
      <p:sp>
        <p:nvSpPr>
          <p:cNvPr id="32771" name="Rectangle 3"/>
          <p:cNvSpPr>
            <a:spLocks noGrp="1" noChangeArrowheads="1"/>
          </p:cNvSpPr>
          <p:nvPr>
            <p:ph type="body" idx="1"/>
          </p:nvPr>
        </p:nvSpPr>
        <p:spPr>
          <a:xfrm>
            <a:off x="457200" y="857250"/>
            <a:ext cx="8229600" cy="5500688"/>
          </a:xfrm>
        </p:spPr>
        <p:txBody>
          <a:bodyPr>
            <a:normAutofit fontScale="92500" lnSpcReduction="10000"/>
          </a:bodyPr>
          <a:lstStyle/>
          <a:p>
            <a:pPr algn="ctr" eaLnBrk="1" hangingPunct="1">
              <a:buFontTx/>
              <a:buNone/>
              <a:defRPr/>
            </a:pPr>
            <a:r>
              <a:rPr lang="en-GB" sz="1600" b="1" noProof="0" dirty="0" smtClean="0"/>
              <a:t>DIRECTIVE 2008/115/EC OF THE EUROPEAN PARLIAMENT AND OF THE COUNCIL</a:t>
            </a:r>
          </a:p>
          <a:p>
            <a:pPr algn="ctr" eaLnBrk="1" hangingPunct="1">
              <a:buFontTx/>
              <a:buNone/>
              <a:defRPr/>
            </a:pPr>
            <a:r>
              <a:rPr lang="en-GB" sz="1600" b="1" noProof="0" dirty="0" smtClean="0"/>
              <a:t>of 16 December 2008 </a:t>
            </a:r>
            <a:r>
              <a:rPr lang="en-GB" sz="1600" b="1" noProof="0" dirty="0" smtClean="0">
                <a:solidFill>
                  <a:srgbClr val="A80000"/>
                </a:solidFill>
              </a:rPr>
              <a:t>on common standards and procedures </a:t>
            </a:r>
            <a:r>
              <a:rPr lang="en-GB" sz="1600" b="1" noProof="0" dirty="0" smtClean="0"/>
              <a:t>in Member States </a:t>
            </a:r>
            <a:r>
              <a:rPr lang="en-GB" sz="1600" b="1" noProof="0" dirty="0" smtClean="0">
                <a:solidFill>
                  <a:srgbClr val="A80000"/>
                </a:solidFill>
              </a:rPr>
              <a:t>for returning illegally staying third-country nationals</a:t>
            </a:r>
          </a:p>
          <a:p>
            <a:pPr algn="ctr" eaLnBrk="1" hangingPunct="1">
              <a:buFontTx/>
              <a:buNone/>
              <a:defRPr/>
            </a:pPr>
            <a:endParaRPr lang="en-GB" sz="1800" noProof="0" dirty="0" smtClean="0">
              <a:solidFill>
                <a:srgbClr val="A80000"/>
              </a:solidFill>
            </a:endParaRPr>
          </a:p>
          <a:p>
            <a:pPr eaLnBrk="1" hangingPunct="1">
              <a:lnSpc>
                <a:spcPct val="110000"/>
              </a:lnSpc>
              <a:buFontTx/>
              <a:buNone/>
              <a:defRPr/>
            </a:pPr>
            <a:r>
              <a:rPr lang="en-GB" sz="2000" noProof="0" dirty="0" smtClean="0"/>
              <a:t>Personal scope</a:t>
            </a:r>
          </a:p>
          <a:p>
            <a:pPr eaLnBrk="1" hangingPunct="1">
              <a:lnSpc>
                <a:spcPct val="110000"/>
              </a:lnSpc>
              <a:buFontTx/>
              <a:buNone/>
              <a:defRPr/>
            </a:pPr>
            <a:r>
              <a:rPr lang="en-GB" sz="2000" noProof="0" dirty="0" smtClean="0"/>
              <a:t>	 Obligatory: third-country nationals staying illegally on the territory of a 		Member State</a:t>
            </a:r>
          </a:p>
          <a:p>
            <a:pPr eaLnBrk="1" hangingPunct="1">
              <a:lnSpc>
                <a:spcPct val="110000"/>
              </a:lnSpc>
              <a:buFontTx/>
              <a:buNone/>
              <a:defRPr/>
            </a:pPr>
            <a:r>
              <a:rPr lang="en-GB" sz="2000" noProof="0" dirty="0" smtClean="0"/>
              <a:t>	Optional:</a:t>
            </a:r>
          </a:p>
          <a:p>
            <a:pPr eaLnBrk="1" hangingPunct="1">
              <a:lnSpc>
                <a:spcPct val="110000"/>
              </a:lnSpc>
              <a:buFontTx/>
              <a:buNone/>
              <a:defRPr/>
            </a:pPr>
            <a:r>
              <a:rPr lang="en-GB" sz="2000" noProof="0" dirty="0" smtClean="0"/>
              <a:t>	</a:t>
            </a:r>
            <a:r>
              <a:rPr lang="en-GB" noProof="0" dirty="0" smtClean="0"/>
              <a:t>	-  </a:t>
            </a:r>
            <a:r>
              <a:rPr lang="en-GB" sz="2000" noProof="0" dirty="0" smtClean="0"/>
              <a:t>those refused at the border or intercepted  on land, sea or air</a:t>
            </a:r>
          </a:p>
          <a:p>
            <a:pPr lvl="1" eaLnBrk="1" hangingPunct="1">
              <a:lnSpc>
                <a:spcPct val="110000"/>
              </a:lnSpc>
              <a:buFontTx/>
              <a:buNone/>
              <a:defRPr/>
            </a:pPr>
            <a:r>
              <a:rPr lang="en-GB" sz="2000" noProof="0" dirty="0" smtClean="0"/>
              <a:t>		- subject to return as a criminal law sanction</a:t>
            </a:r>
          </a:p>
          <a:p>
            <a:pPr eaLnBrk="1" hangingPunct="1">
              <a:lnSpc>
                <a:spcPct val="110000"/>
              </a:lnSpc>
              <a:buFontTx/>
              <a:buNone/>
              <a:defRPr/>
            </a:pPr>
            <a:endParaRPr lang="en-GB" sz="2000" noProof="0" dirty="0" smtClean="0"/>
          </a:p>
          <a:p>
            <a:pPr eaLnBrk="1" hangingPunct="1">
              <a:lnSpc>
                <a:spcPct val="110000"/>
              </a:lnSpc>
              <a:buFontTx/>
              <a:buNone/>
              <a:defRPr/>
            </a:pPr>
            <a:r>
              <a:rPr lang="en-GB" sz="2000" noProof="0" dirty="0" smtClean="0"/>
              <a:t>Limits:  MS must respect rights of persons entitled to free movement under community law and the principle of </a:t>
            </a:r>
            <a:r>
              <a:rPr lang="en-GB" sz="2000" i="1" noProof="0" dirty="0" smtClean="0"/>
              <a:t>non-refoulement </a:t>
            </a:r>
          </a:p>
          <a:p>
            <a:pPr eaLnBrk="1" hangingPunct="1">
              <a:lnSpc>
                <a:spcPct val="110000"/>
              </a:lnSpc>
              <a:buFontTx/>
              <a:buNone/>
              <a:defRPr/>
            </a:pPr>
            <a:r>
              <a:rPr lang="en-GB" sz="2000" i="1" noProof="0" dirty="0" smtClean="0"/>
              <a:t>	+ </a:t>
            </a:r>
            <a:r>
              <a:rPr lang="en-GB" sz="2000" noProof="0" dirty="0" smtClean="0"/>
              <a:t>„due account of” best interest of the child, family life, state of health of the person</a:t>
            </a:r>
            <a:endParaRPr lang="en-GB" sz="2000" i="1" noProof="0" dirty="0" smtClean="0"/>
          </a:p>
          <a:p>
            <a:pPr eaLnBrk="1" hangingPunct="1">
              <a:lnSpc>
                <a:spcPct val="90000"/>
              </a:lnSpc>
              <a:buFontTx/>
              <a:buNone/>
              <a:defRPr/>
            </a:pPr>
            <a:endParaRPr lang="en-GB" sz="2000" i="1" noProof="0" dirty="0" smtClean="0"/>
          </a:p>
          <a:p>
            <a:pPr eaLnBrk="1" hangingPunct="1">
              <a:lnSpc>
                <a:spcPct val="90000"/>
              </a:lnSpc>
              <a:buFontTx/>
              <a:buNone/>
              <a:defRPr/>
            </a:pPr>
            <a:r>
              <a:rPr lang="en-GB" sz="2000" noProof="0" dirty="0" smtClean="0"/>
              <a:t>Member States may retain more favourable provisions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214313" y="857250"/>
            <a:ext cx="8715375" cy="5643563"/>
          </a:xfrm>
        </p:spPr>
        <p:txBody>
          <a:bodyPr>
            <a:normAutofit fontScale="92500"/>
          </a:bodyPr>
          <a:lstStyle/>
          <a:p>
            <a:pPr eaLnBrk="1" hangingPunct="1">
              <a:lnSpc>
                <a:spcPts val="1900"/>
              </a:lnSpc>
              <a:buFontTx/>
              <a:buNone/>
              <a:defRPr/>
            </a:pPr>
            <a:r>
              <a:rPr lang="en-GB" sz="1800" noProof="0" dirty="0" smtClean="0"/>
              <a:t>Member states  </a:t>
            </a:r>
            <a:r>
              <a:rPr lang="en-GB" sz="1800" noProof="0" dirty="0" smtClean="0">
                <a:solidFill>
                  <a:srgbClr val="A80000"/>
                </a:solidFill>
              </a:rPr>
              <a:t>must</a:t>
            </a:r>
            <a:r>
              <a:rPr lang="en-GB" sz="1800" noProof="0" dirty="0" smtClean="0"/>
              <a:t> issue the return decision to any illegal stayer (exceptions exist, like right to reside in other MS or humanitarian reasons)</a:t>
            </a:r>
          </a:p>
          <a:p>
            <a:pPr eaLnBrk="1" hangingPunct="1">
              <a:lnSpc>
                <a:spcPts val="1900"/>
              </a:lnSpc>
              <a:buFontTx/>
              <a:buNone/>
              <a:defRPr/>
            </a:pPr>
            <a:endParaRPr lang="en-GB" sz="1800" noProof="0" dirty="0" smtClean="0"/>
          </a:p>
          <a:p>
            <a:pPr eaLnBrk="1" hangingPunct="1">
              <a:lnSpc>
                <a:spcPts val="1900"/>
              </a:lnSpc>
              <a:buFontTx/>
              <a:buNone/>
              <a:defRPr/>
            </a:pPr>
            <a:r>
              <a:rPr lang="en-GB" sz="1800" noProof="0" dirty="0" smtClean="0"/>
              <a:t>Preferred return: </a:t>
            </a:r>
            <a:r>
              <a:rPr lang="en-GB" sz="1800" noProof="0" dirty="0" smtClean="0">
                <a:solidFill>
                  <a:srgbClr val="A80000"/>
                </a:solidFill>
              </a:rPr>
              <a:t>voluntary return </a:t>
            </a:r>
            <a:r>
              <a:rPr lang="en-GB" sz="1800" noProof="0" dirty="0" smtClean="0"/>
              <a:t>within 7-30 days</a:t>
            </a:r>
          </a:p>
          <a:p>
            <a:pPr eaLnBrk="1" hangingPunct="1">
              <a:lnSpc>
                <a:spcPts val="1900"/>
              </a:lnSpc>
              <a:buFontTx/>
              <a:buNone/>
              <a:defRPr/>
            </a:pPr>
            <a:r>
              <a:rPr lang="en-GB" sz="1800" noProof="0" dirty="0" smtClean="0"/>
              <a:t>	Exceptions: </a:t>
            </a:r>
          </a:p>
          <a:p>
            <a:pPr eaLnBrk="1" hangingPunct="1">
              <a:lnSpc>
                <a:spcPts val="1900"/>
              </a:lnSpc>
              <a:buFontTx/>
              <a:buNone/>
              <a:defRPr/>
            </a:pPr>
            <a:r>
              <a:rPr lang="en-GB" sz="1800" noProof="0" dirty="0" smtClean="0"/>
              <a:t>		risk of absconding, </a:t>
            </a:r>
          </a:p>
          <a:p>
            <a:pPr eaLnBrk="1" hangingPunct="1">
              <a:lnSpc>
                <a:spcPts val="1900"/>
              </a:lnSpc>
              <a:buFontTx/>
              <a:buNone/>
              <a:defRPr/>
            </a:pPr>
            <a:r>
              <a:rPr lang="en-GB" sz="1800" noProof="0" dirty="0" smtClean="0"/>
              <a:t>		manifestly unfounded or fraudulent application for stay permit</a:t>
            </a:r>
          </a:p>
          <a:p>
            <a:pPr eaLnBrk="1" hangingPunct="1">
              <a:lnSpc>
                <a:spcPts val="1900"/>
              </a:lnSpc>
              <a:buFontTx/>
              <a:buNone/>
              <a:defRPr/>
            </a:pPr>
            <a:r>
              <a:rPr lang="en-GB" sz="1800" noProof="0" dirty="0" smtClean="0"/>
              <a:t>		or if the person concerned poses a risk to public policy, public security or national 		security,</a:t>
            </a:r>
          </a:p>
          <a:p>
            <a:pPr eaLnBrk="1" hangingPunct="1">
              <a:lnSpc>
                <a:spcPts val="1900"/>
              </a:lnSpc>
              <a:buFontTx/>
              <a:buNone/>
              <a:defRPr/>
            </a:pPr>
            <a:endParaRPr lang="en-GB" sz="1800" noProof="0" dirty="0" smtClean="0"/>
          </a:p>
          <a:p>
            <a:pPr eaLnBrk="1" hangingPunct="1">
              <a:lnSpc>
                <a:spcPts val="1900"/>
              </a:lnSpc>
              <a:buFontTx/>
              <a:buNone/>
              <a:defRPr/>
            </a:pPr>
            <a:r>
              <a:rPr lang="en-GB" sz="1800" noProof="0" dirty="0" smtClean="0"/>
              <a:t>States </a:t>
            </a:r>
            <a:r>
              <a:rPr lang="en-GB" sz="1800" noProof="0" dirty="0" smtClean="0">
                <a:solidFill>
                  <a:srgbClr val="A80000"/>
                </a:solidFill>
              </a:rPr>
              <a:t>must </a:t>
            </a:r>
            <a:r>
              <a:rPr lang="en-GB" sz="1800" noProof="0" dirty="0" smtClean="0"/>
              <a:t> take all necessary measures to enforce the return decision if the third country national does not depart voluntarily or if the exception to voluntary departure  is applicable</a:t>
            </a:r>
          </a:p>
          <a:p>
            <a:pPr eaLnBrk="1" hangingPunct="1">
              <a:lnSpc>
                <a:spcPts val="1900"/>
              </a:lnSpc>
              <a:buFontTx/>
              <a:buNone/>
              <a:defRPr/>
            </a:pPr>
            <a:endParaRPr lang="en-GB" sz="1800" noProof="0" dirty="0" smtClean="0"/>
          </a:p>
          <a:p>
            <a:pPr eaLnBrk="1" hangingPunct="1">
              <a:lnSpc>
                <a:spcPts val="1900"/>
              </a:lnSpc>
              <a:buFontTx/>
              <a:buNone/>
              <a:defRPr/>
            </a:pPr>
            <a:r>
              <a:rPr lang="en-GB" sz="1800" noProof="0" dirty="0" smtClean="0">
                <a:solidFill>
                  <a:srgbClr val="C00000"/>
                </a:solidFill>
              </a:rPr>
              <a:t>Compulsory entry ban  </a:t>
            </a:r>
            <a:r>
              <a:rPr lang="en-GB" sz="1800" noProof="0" dirty="0" smtClean="0"/>
              <a:t>(max five years) if no voluntary return within time</a:t>
            </a:r>
          </a:p>
          <a:p>
            <a:pPr eaLnBrk="1" hangingPunct="1">
              <a:lnSpc>
                <a:spcPts val="1900"/>
              </a:lnSpc>
              <a:buFontTx/>
              <a:buNone/>
              <a:defRPr/>
            </a:pPr>
            <a:endParaRPr lang="en-GB" sz="1800" noProof="0" dirty="0" smtClean="0"/>
          </a:p>
          <a:p>
            <a:pPr eaLnBrk="1" hangingPunct="1">
              <a:lnSpc>
                <a:spcPts val="1900"/>
              </a:lnSpc>
              <a:buFontTx/>
              <a:buNone/>
              <a:defRPr/>
            </a:pPr>
            <a:r>
              <a:rPr lang="en-GB" sz="1800" noProof="0" dirty="0" smtClean="0"/>
              <a:t>		Proportionate coercive measure against resisting persons</a:t>
            </a:r>
          </a:p>
          <a:p>
            <a:pPr eaLnBrk="1" hangingPunct="1">
              <a:lnSpc>
                <a:spcPts val="1900"/>
              </a:lnSpc>
              <a:buFontTx/>
              <a:buNone/>
              <a:defRPr/>
            </a:pPr>
            <a:r>
              <a:rPr lang="en-GB" sz="1800" noProof="0" dirty="0" smtClean="0"/>
              <a:t>		</a:t>
            </a:r>
            <a:r>
              <a:rPr lang="en-GB" sz="1800" noProof="0" dirty="0" smtClean="0">
                <a:solidFill>
                  <a:srgbClr val="A80000"/>
                </a:solidFill>
              </a:rPr>
              <a:t>Detention: max 18 months </a:t>
            </a:r>
            <a:r>
              <a:rPr lang="en-GB" sz="1800" noProof="0" dirty="0" smtClean="0"/>
              <a:t>(if danger of absconding or hampering 		preparation of return  or  process of removal )</a:t>
            </a:r>
          </a:p>
          <a:p>
            <a:pPr eaLnBrk="1" hangingPunct="1">
              <a:lnSpc>
                <a:spcPts val="1900"/>
              </a:lnSpc>
              <a:buFontTx/>
              <a:buNone/>
              <a:defRPr/>
            </a:pPr>
            <a:r>
              <a:rPr lang="en-GB" sz="1800" noProof="0" dirty="0" smtClean="0"/>
              <a:t>Strong critique (ECRE, UNHCR, NGO-s)</a:t>
            </a:r>
          </a:p>
        </p:txBody>
      </p:sp>
      <p:sp>
        <p:nvSpPr>
          <p:cNvPr id="33795" name="Rectangle 4"/>
          <p:cNvSpPr>
            <a:spLocks noGrp="1" noChangeArrowheads="1"/>
          </p:cNvSpPr>
          <p:nvPr>
            <p:ph type="title"/>
          </p:nvPr>
        </p:nvSpPr>
        <p:spPr/>
        <p:txBody>
          <a:bodyPr/>
          <a:lstStyle/>
          <a:p>
            <a:pPr eaLnBrk="1" hangingPunct="1">
              <a:defRPr/>
            </a:pPr>
            <a:r>
              <a:rPr lang="en-GB" noProof="0" dirty="0" smtClean="0"/>
              <a:t>Return directive, 2008</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5" name="Rectangle 3"/>
          <p:cNvSpPr>
            <a:spLocks noGrp="1" noChangeArrowheads="1"/>
          </p:cNvSpPr>
          <p:nvPr>
            <p:ph idx="1"/>
          </p:nvPr>
        </p:nvSpPr>
        <p:spPr>
          <a:xfrm>
            <a:off x="457200" y="857250"/>
            <a:ext cx="8229600" cy="5500688"/>
          </a:xfrm>
        </p:spPr>
        <p:txBody>
          <a:bodyPr/>
          <a:lstStyle/>
          <a:p>
            <a:pPr algn="ctr" eaLnBrk="1" hangingPunct="1">
              <a:lnSpc>
                <a:spcPct val="80000"/>
              </a:lnSpc>
              <a:buFontTx/>
              <a:buNone/>
              <a:defRPr/>
            </a:pPr>
            <a:endParaRPr lang="en-GB" sz="5400" noProof="0" dirty="0" smtClean="0">
              <a:solidFill>
                <a:srgbClr val="FF9900"/>
              </a:solidFill>
              <a:effectLst>
                <a:outerShdw blurRad="38100" dist="38100" dir="2700000" algn="tl">
                  <a:srgbClr val="000000"/>
                </a:outerShdw>
              </a:effectLst>
            </a:endParaRPr>
          </a:p>
          <a:p>
            <a:pPr algn="ctr" eaLnBrk="1" hangingPunct="1">
              <a:lnSpc>
                <a:spcPct val="80000"/>
              </a:lnSpc>
              <a:buFontTx/>
              <a:buNone/>
              <a:defRPr/>
            </a:pPr>
            <a:r>
              <a:rPr lang="en-GB" sz="4800" noProof="0" dirty="0" smtClean="0">
                <a:solidFill>
                  <a:srgbClr val="C00000"/>
                </a:solidFill>
                <a:effectLst>
                  <a:outerShdw blurRad="38100" dist="38100" dir="2700000" algn="tl">
                    <a:srgbClr val="000000">
                      <a:alpha val="43137"/>
                    </a:srgbClr>
                  </a:outerShdw>
                </a:effectLst>
              </a:rPr>
              <a:t>Thanks!</a:t>
            </a:r>
          </a:p>
          <a:p>
            <a:pPr algn="ctr" eaLnBrk="1" hangingPunct="1">
              <a:lnSpc>
                <a:spcPct val="80000"/>
              </a:lnSpc>
              <a:buFontTx/>
              <a:buNone/>
              <a:defRPr/>
            </a:pPr>
            <a:endParaRPr lang="en-GB" noProof="0" dirty="0" smtClean="0"/>
          </a:p>
          <a:p>
            <a:pPr algn="ctr" eaLnBrk="1" hangingPunct="1">
              <a:lnSpc>
                <a:spcPct val="80000"/>
              </a:lnSpc>
              <a:buFontTx/>
              <a:buNone/>
              <a:defRPr/>
            </a:pPr>
            <a:r>
              <a:rPr lang="en-GB" noProof="0" dirty="0" smtClean="0"/>
              <a:t>Boldizsár Nagy</a:t>
            </a:r>
          </a:p>
          <a:p>
            <a:pPr algn="ctr" eaLnBrk="1" hangingPunct="1">
              <a:lnSpc>
                <a:spcPct val="80000"/>
              </a:lnSpc>
              <a:buFontTx/>
              <a:buNone/>
              <a:defRPr/>
            </a:pPr>
            <a:r>
              <a:rPr lang="hu-HU" smtClean="0"/>
              <a:t>Eötvös Loránd University and </a:t>
            </a:r>
            <a:r>
              <a:rPr lang="en-GB" smtClean="0"/>
              <a:t>Central European University </a:t>
            </a:r>
            <a:r>
              <a:rPr lang="en-GB" noProof="0" dirty="0" smtClean="0"/>
              <a:t>Budapest</a:t>
            </a:r>
          </a:p>
          <a:p>
            <a:pPr algn="ctr" eaLnBrk="1" hangingPunct="1">
              <a:lnSpc>
                <a:spcPct val="80000"/>
              </a:lnSpc>
              <a:buFontTx/>
              <a:buNone/>
              <a:defRPr/>
            </a:pPr>
            <a:endParaRPr lang="en-GB" noProof="0" dirty="0" smtClean="0"/>
          </a:p>
          <a:p>
            <a:pPr algn="ctr" eaLnBrk="1" hangingPunct="1">
              <a:lnSpc>
                <a:spcPct val="80000"/>
              </a:lnSpc>
              <a:buFontTx/>
              <a:buNone/>
              <a:defRPr/>
            </a:pPr>
            <a:r>
              <a:rPr lang="en-GB" noProof="0" smtClean="0"/>
              <a:t>nagyboldi@</a:t>
            </a:r>
            <a:r>
              <a:rPr lang="hu-HU" noProof="0" smtClean="0"/>
              <a:t>ajk</a:t>
            </a:r>
            <a:r>
              <a:rPr lang="en-GB" noProof="0" smtClean="0"/>
              <a:t>.elte.hu</a:t>
            </a:r>
            <a:endParaRPr lang="en-GB" noProof="0" dirty="0" smtClean="0"/>
          </a:p>
          <a:p>
            <a:pPr algn="ctr" eaLnBrk="1" hangingPunct="1">
              <a:lnSpc>
                <a:spcPct val="80000"/>
              </a:lnSpc>
              <a:buFontTx/>
              <a:buNone/>
              <a:defRPr/>
            </a:pPr>
            <a:endParaRPr lang="en-GB" noProof="0" dirty="0" smtClean="0"/>
          </a:p>
          <a:p>
            <a:pPr algn="ctr" eaLnBrk="1" hangingPunct="1">
              <a:lnSpc>
                <a:spcPct val="80000"/>
              </a:lnSpc>
              <a:buFontTx/>
              <a:buNone/>
              <a:defRPr/>
            </a:pPr>
            <a:r>
              <a:rPr lang="en-GB" noProof="0" dirty="0" smtClean="0"/>
              <a:t>www.nagyboldizsar.hu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78595">
                                            <p:txEl>
                                              <p:pRg st="1" end="1"/>
                                            </p:txEl>
                                          </p:spTgt>
                                        </p:tgtEl>
                                        <p:attrNameLst>
                                          <p:attrName>style.visibility</p:attrName>
                                        </p:attrNameLst>
                                      </p:cBhvr>
                                      <p:to>
                                        <p:strVal val="visible"/>
                                      </p:to>
                                    </p:set>
                                    <p:anim calcmode="lin" valueType="num">
                                      <p:cBhvr additive="base">
                                        <p:cTn id="7" dur="1000" fill="hold"/>
                                        <p:tgtEl>
                                          <p:spTgt spid="878595">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785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74638"/>
            <a:ext cx="8229600" cy="439737"/>
          </a:xfrm>
        </p:spPr>
        <p:txBody>
          <a:bodyPr/>
          <a:lstStyle/>
          <a:p>
            <a:pPr eaLnBrk="1" hangingPunct="1">
              <a:defRPr/>
            </a:pPr>
            <a:r>
              <a:rPr lang="en-GB" altLang="zh-CN" noProof="0" dirty="0" smtClean="0"/>
              <a:t>Directive on minimum standards on procedures</a:t>
            </a:r>
            <a:endParaRPr lang="en-GB" noProof="0" dirty="0" smtClean="0"/>
          </a:p>
        </p:txBody>
      </p:sp>
      <p:sp>
        <p:nvSpPr>
          <p:cNvPr id="14338" name="Rectangle 3"/>
          <p:cNvSpPr>
            <a:spLocks noGrp="1" noChangeArrowheads="1"/>
          </p:cNvSpPr>
          <p:nvPr>
            <p:ph idx="1"/>
          </p:nvPr>
        </p:nvSpPr>
        <p:spPr>
          <a:xfrm>
            <a:off x="457200" y="857250"/>
            <a:ext cx="8229600" cy="5500688"/>
          </a:xfrm>
        </p:spPr>
        <p:txBody>
          <a:bodyPr/>
          <a:lstStyle/>
          <a:p>
            <a:pPr eaLnBrk="1" hangingPunct="1"/>
            <a:r>
              <a:rPr lang="en-GB" sz="2800" noProof="0" dirty="0" smtClean="0"/>
              <a:t>Structure of the directive:</a:t>
            </a:r>
          </a:p>
          <a:p>
            <a:pPr eaLnBrk="1" hangingPunct="1"/>
            <a:r>
              <a:rPr lang="en-GB" sz="2800" noProof="0" dirty="0" smtClean="0"/>
              <a:t>I Scope, definitions, more favourable rules (1 – 5 §)</a:t>
            </a:r>
          </a:p>
          <a:p>
            <a:pPr eaLnBrk="1" hangingPunct="1"/>
            <a:r>
              <a:rPr lang="en-GB" sz="2800" noProof="0" dirty="0" smtClean="0"/>
              <a:t>II Basic principles and guarantees (6-22 §)</a:t>
            </a:r>
          </a:p>
          <a:p>
            <a:pPr eaLnBrk="1" hangingPunct="1"/>
            <a:r>
              <a:rPr lang="en-GB" sz="2800" noProof="0" dirty="0" smtClean="0"/>
              <a:t>III First instance procedure </a:t>
            </a:r>
          </a:p>
          <a:p>
            <a:pPr lvl="1" eaLnBrk="1" hangingPunct="1"/>
            <a:r>
              <a:rPr lang="en-GB" sz="2800" noProof="0" dirty="0" smtClean="0"/>
              <a:t> Normal procedure (23 §)</a:t>
            </a:r>
          </a:p>
          <a:p>
            <a:pPr lvl="1" eaLnBrk="1" hangingPunct="1"/>
            <a:r>
              <a:rPr lang="en-GB" sz="2800" noProof="0" dirty="0" smtClean="0"/>
              <a:t>Specific procedures  (24 §) (subsequent  applications 32 §, border procedures 35 §, „supersafe” third states 36 §)</a:t>
            </a:r>
          </a:p>
          <a:p>
            <a:pPr lvl="1" eaLnBrk="1" hangingPunct="1"/>
            <a:r>
              <a:rPr lang="en-GB" sz="2800" noProof="0" dirty="0" smtClean="0"/>
              <a:t>Prioritized or accelerated procedures ( list: 23 (4)§  </a:t>
            </a:r>
            <a:r>
              <a:rPr lang="en-GB" sz="2800" noProof="0" dirty="0" smtClean="0">
                <a:solidFill>
                  <a:srgbClr val="C00000"/>
                </a:solidFill>
              </a:rPr>
              <a:t>sixteen  </a:t>
            </a:r>
            <a:r>
              <a:rPr lang="en-GB" sz="2800" noProof="0" dirty="0" smtClean="0"/>
              <a:t>reasons! )</a:t>
            </a:r>
          </a:p>
          <a:p>
            <a:pPr lvl="1" eaLnBrk="1" hangingPunct="1">
              <a:buFontTx/>
              <a:buNone/>
            </a:pPr>
            <a:r>
              <a:rPr lang="en-GB" noProof="0"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4638"/>
            <a:ext cx="8229600" cy="439737"/>
          </a:xfrm>
        </p:spPr>
        <p:txBody>
          <a:bodyPr/>
          <a:lstStyle/>
          <a:p>
            <a:pPr eaLnBrk="1" hangingPunct="1">
              <a:defRPr/>
            </a:pPr>
            <a:r>
              <a:rPr lang="en-GB" altLang="zh-CN" noProof="0" dirty="0" smtClean="0"/>
              <a:t>Directive on minimum standards on procedures</a:t>
            </a:r>
            <a:endParaRPr lang="en-GB" noProof="0" dirty="0" smtClean="0"/>
          </a:p>
        </p:txBody>
      </p:sp>
      <p:sp>
        <p:nvSpPr>
          <p:cNvPr id="68611" name="Rectangle 3"/>
          <p:cNvSpPr>
            <a:spLocks noGrp="1" noChangeArrowheads="1"/>
          </p:cNvSpPr>
          <p:nvPr>
            <p:ph idx="1"/>
          </p:nvPr>
        </p:nvSpPr>
        <p:spPr>
          <a:xfrm>
            <a:off x="457200" y="857250"/>
            <a:ext cx="8229600" cy="5500688"/>
          </a:xfrm>
        </p:spPr>
        <p:txBody>
          <a:bodyPr>
            <a:normAutofit lnSpcReduction="10000"/>
          </a:bodyPr>
          <a:lstStyle/>
          <a:p>
            <a:pPr lvl="1" eaLnBrk="1" hangingPunct="1">
              <a:lnSpc>
                <a:spcPct val="80000"/>
              </a:lnSpc>
              <a:defRPr/>
            </a:pPr>
            <a:r>
              <a:rPr lang="en-GB" noProof="0" dirty="0" smtClean="0"/>
              <a:t>Inadmissible applications (25-27§)</a:t>
            </a:r>
          </a:p>
          <a:p>
            <a:pPr lvl="2" eaLnBrk="1" hangingPunct="1">
              <a:lnSpc>
                <a:spcPct val="80000"/>
              </a:lnSpc>
              <a:defRPr/>
            </a:pPr>
            <a:r>
              <a:rPr lang="en-GB" sz="2000" noProof="0" dirty="0" smtClean="0"/>
              <a:t>another MS is responsible for the procedure (Dublin II)</a:t>
            </a:r>
          </a:p>
          <a:p>
            <a:pPr lvl="2" eaLnBrk="1" hangingPunct="1">
              <a:lnSpc>
                <a:spcPct val="80000"/>
              </a:lnSpc>
              <a:defRPr/>
            </a:pPr>
            <a:r>
              <a:rPr lang="en-GB" sz="2000" noProof="0" dirty="0" smtClean="0"/>
              <a:t>protection in another MS (refugee status or equivalent)</a:t>
            </a:r>
          </a:p>
          <a:p>
            <a:pPr lvl="2" eaLnBrk="1" hangingPunct="1">
              <a:lnSpc>
                <a:spcPct val="80000"/>
              </a:lnSpc>
              <a:defRPr/>
            </a:pPr>
            <a:r>
              <a:rPr lang="en-GB" sz="2000" noProof="0" dirty="0" smtClean="0"/>
              <a:t>Non MS as country of first asylum</a:t>
            </a:r>
          </a:p>
          <a:p>
            <a:pPr lvl="2" eaLnBrk="1" hangingPunct="1">
              <a:lnSpc>
                <a:spcPct val="80000"/>
              </a:lnSpc>
              <a:defRPr/>
            </a:pPr>
            <a:r>
              <a:rPr lang="en-GB" sz="2000" noProof="0" dirty="0" smtClean="0"/>
              <a:t>Non MS as safe third country</a:t>
            </a:r>
          </a:p>
          <a:p>
            <a:pPr lvl="2" eaLnBrk="1" hangingPunct="1">
              <a:lnSpc>
                <a:spcPct val="80000"/>
              </a:lnSpc>
              <a:defRPr/>
            </a:pPr>
            <a:r>
              <a:rPr lang="en-GB" sz="2000" noProof="0" dirty="0" smtClean="0"/>
              <a:t>identical repeat application</a:t>
            </a:r>
          </a:p>
          <a:p>
            <a:pPr lvl="2" eaLnBrk="1" hangingPunct="1">
              <a:lnSpc>
                <a:spcPct val="80000"/>
              </a:lnSpc>
              <a:defRPr/>
            </a:pPr>
            <a:r>
              <a:rPr lang="en-GB" sz="2000" noProof="0" dirty="0" smtClean="0"/>
              <a:t>dependant lodges application after denied with applicant</a:t>
            </a:r>
          </a:p>
          <a:p>
            <a:pPr lvl="1" eaLnBrk="1" hangingPunct="1">
              <a:lnSpc>
                <a:spcPct val="80000"/>
              </a:lnSpc>
              <a:defRPr/>
            </a:pPr>
            <a:r>
              <a:rPr lang="en-GB" noProof="0" dirty="0" smtClean="0"/>
              <a:t>Unfounded applications (28 – 31 §)</a:t>
            </a:r>
          </a:p>
          <a:p>
            <a:pPr lvl="2" eaLnBrk="1" hangingPunct="1">
              <a:lnSpc>
                <a:spcPct val="80000"/>
              </a:lnSpc>
              <a:defRPr/>
            </a:pPr>
            <a:r>
              <a:rPr lang="en-GB" sz="2000" noProof="0" dirty="0" smtClean="0"/>
              <a:t>the applicant does not qualify for refugee status</a:t>
            </a:r>
          </a:p>
          <a:p>
            <a:pPr lvl="2" eaLnBrk="1" hangingPunct="1">
              <a:lnSpc>
                <a:spcPct val="80000"/>
              </a:lnSpc>
              <a:defRPr/>
            </a:pPr>
            <a:r>
              <a:rPr lang="en-GB" sz="2000" noProof="0" dirty="0" smtClean="0"/>
              <a:t>practically all in which accelerated or prioritized procedures may be applied (28 §) </a:t>
            </a:r>
          </a:p>
          <a:p>
            <a:pPr lvl="2" eaLnBrk="1" hangingPunct="1">
              <a:lnSpc>
                <a:spcPct val="80000"/>
              </a:lnSpc>
              <a:defRPr/>
            </a:pPr>
            <a:r>
              <a:rPr lang="en-GB" sz="2000" noProof="0" dirty="0" smtClean="0"/>
              <a:t>safe country of origin (29-31§)</a:t>
            </a:r>
          </a:p>
          <a:p>
            <a:pPr lvl="2" eaLnBrk="1" hangingPunct="1">
              <a:lnSpc>
                <a:spcPct val="80000"/>
              </a:lnSpc>
              <a:defRPr/>
            </a:pPr>
            <a:r>
              <a:rPr lang="en-GB" sz="2000" noProof="0" dirty="0" smtClean="0"/>
              <a:t>Non MS as safe third country /here again/</a:t>
            </a:r>
          </a:p>
          <a:p>
            <a:pPr eaLnBrk="1" hangingPunct="1">
              <a:lnSpc>
                <a:spcPct val="80000"/>
              </a:lnSpc>
              <a:defRPr/>
            </a:pPr>
            <a:r>
              <a:rPr lang="en-GB" noProof="0" dirty="0" smtClean="0"/>
              <a:t>IV Procedures for withdrawal (37-38 §)</a:t>
            </a:r>
          </a:p>
          <a:p>
            <a:pPr eaLnBrk="1" hangingPunct="1">
              <a:lnSpc>
                <a:spcPct val="80000"/>
              </a:lnSpc>
              <a:defRPr/>
            </a:pPr>
            <a:r>
              <a:rPr lang="en-GB" noProof="0" dirty="0" smtClean="0"/>
              <a:t>V Appeal (39 §)</a:t>
            </a:r>
          </a:p>
          <a:p>
            <a:pPr eaLnBrk="1" hangingPunct="1">
              <a:lnSpc>
                <a:spcPct val="80000"/>
              </a:lnSpc>
              <a:defRPr/>
            </a:pPr>
            <a:r>
              <a:rPr lang="en-GB" noProof="0" dirty="0" smtClean="0"/>
              <a:t>VI General and final provisions (40-46 §)</a:t>
            </a:r>
          </a:p>
          <a:p>
            <a:pPr eaLnBrk="1" hangingPunct="1">
              <a:lnSpc>
                <a:spcPct val="80000"/>
              </a:lnSpc>
              <a:defRPr/>
            </a:pPr>
            <a:r>
              <a:rPr lang="en-GB" noProof="0" dirty="0" smtClean="0"/>
              <a:t>Annex I and II („determining authority, safe country of origin)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0"/>
            <a:ext cx="7772400" cy="685800"/>
          </a:xfrm>
        </p:spPr>
        <p:txBody>
          <a:bodyPr>
            <a:normAutofit fontScale="90000"/>
          </a:bodyPr>
          <a:lstStyle/>
          <a:p>
            <a:pPr eaLnBrk="1" hangingPunct="1">
              <a:defRPr/>
            </a:pPr>
            <a:r>
              <a:rPr lang="en-GB" altLang="zh-CN" noProof="0" dirty="0" smtClean="0"/>
              <a:t>Directive on minimum standards on procedures</a:t>
            </a:r>
            <a:br>
              <a:rPr lang="en-GB" altLang="zh-CN" noProof="0" dirty="0" smtClean="0"/>
            </a:br>
            <a:r>
              <a:rPr lang="en-GB" altLang="zh-CN" noProof="0" dirty="0" smtClean="0"/>
              <a:t> </a:t>
            </a:r>
            <a:r>
              <a:rPr lang="en-GB" noProof="0" dirty="0" smtClean="0"/>
              <a:t>Scope, definitions, more favourable rules </a:t>
            </a:r>
          </a:p>
        </p:txBody>
      </p:sp>
      <p:sp>
        <p:nvSpPr>
          <p:cNvPr id="18434" name="Rectangle 3"/>
          <p:cNvSpPr>
            <a:spLocks noGrp="1" noChangeArrowheads="1"/>
          </p:cNvSpPr>
          <p:nvPr>
            <p:ph idx="1"/>
          </p:nvPr>
        </p:nvSpPr>
        <p:spPr>
          <a:xfrm>
            <a:off x="457200" y="857250"/>
            <a:ext cx="8229600" cy="5500688"/>
          </a:xfrm>
        </p:spPr>
        <p:txBody>
          <a:bodyPr/>
          <a:lstStyle/>
          <a:p>
            <a:pPr eaLnBrk="1" hangingPunct="1"/>
            <a:r>
              <a:rPr lang="en-GB" sz="2800" noProof="0" dirty="0" smtClean="0">
                <a:solidFill>
                  <a:srgbClr val="C00000"/>
                </a:solidFill>
              </a:rPr>
              <a:t>Purpose</a:t>
            </a:r>
            <a:r>
              <a:rPr lang="en-GB" sz="2800" noProof="0" dirty="0" smtClean="0"/>
              <a:t>: common minimum standards for the procedures on recognizing and withdrawing refugee status</a:t>
            </a:r>
          </a:p>
          <a:p>
            <a:pPr eaLnBrk="1" hangingPunct="1"/>
            <a:r>
              <a:rPr lang="en-GB" sz="2800" noProof="0" dirty="0" smtClean="0">
                <a:solidFill>
                  <a:srgbClr val="C00000"/>
                </a:solidFill>
              </a:rPr>
              <a:t>Scope</a:t>
            </a:r>
            <a:r>
              <a:rPr lang="en-GB" sz="2800" noProof="0" dirty="0" smtClean="0"/>
              <a:t>: </a:t>
            </a:r>
          </a:p>
          <a:p>
            <a:pPr lvl="2" eaLnBrk="1" hangingPunct="1"/>
            <a:r>
              <a:rPr lang="en-GB" sz="2800" noProof="0" dirty="0" smtClean="0"/>
              <a:t>obligatory: for Geneva Conv status applications</a:t>
            </a:r>
          </a:p>
          <a:p>
            <a:pPr lvl="2" eaLnBrk="1" hangingPunct="1"/>
            <a:r>
              <a:rPr lang="en-GB" sz="2800" noProof="0" dirty="0" smtClean="0"/>
              <a:t>optional: for protection other than Geneva</a:t>
            </a:r>
          </a:p>
          <a:p>
            <a:pPr lvl="2" eaLnBrk="1" hangingPunct="1"/>
            <a:endParaRPr lang="en-GB" sz="2800" noProof="0" dirty="0" smtClean="0"/>
          </a:p>
          <a:p>
            <a:pPr eaLnBrk="1" hangingPunct="1">
              <a:buFontTx/>
              <a:buNone/>
            </a:pPr>
            <a:r>
              <a:rPr lang="en-GB" sz="2800" noProof="0" dirty="0" smtClean="0">
                <a:solidFill>
                  <a:srgbClr val="C00000"/>
                </a:solidFill>
              </a:rPr>
              <a:t>More favourable provisions</a:t>
            </a:r>
            <a:r>
              <a:rPr lang="en-GB" sz="2800" noProof="0" dirty="0" smtClean="0"/>
              <a:t>: MS may maintain or introduce „insofar” as are compatible with this directive (5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5800" y="0"/>
            <a:ext cx="7847013" cy="981075"/>
          </a:xfrm>
        </p:spPr>
        <p:txBody>
          <a:bodyPr/>
          <a:lstStyle/>
          <a:p>
            <a:pPr eaLnBrk="1" hangingPunct="1">
              <a:defRPr/>
            </a:pPr>
            <a:r>
              <a:rPr lang="en-GB" altLang="zh-CN" noProof="0" dirty="0" smtClean="0"/>
              <a:t>Directive on minimum standards on procedures</a:t>
            </a:r>
            <a:br>
              <a:rPr lang="en-GB" altLang="zh-CN" noProof="0" dirty="0" smtClean="0"/>
            </a:br>
            <a:r>
              <a:rPr lang="en-GB" altLang="zh-CN" noProof="0" dirty="0" smtClean="0"/>
              <a:t> </a:t>
            </a:r>
            <a:r>
              <a:rPr lang="en-GB" noProof="0" dirty="0" smtClean="0"/>
              <a:t>Basic principles and guarantees </a:t>
            </a:r>
          </a:p>
        </p:txBody>
      </p:sp>
      <p:sp>
        <p:nvSpPr>
          <p:cNvPr id="20482" name="Rectangle 3"/>
          <p:cNvSpPr>
            <a:spLocks noGrp="1" noChangeArrowheads="1"/>
          </p:cNvSpPr>
          <p:nvPr>
            <p:ph idx="1"/>
          </p:nvPr>
        </p:nvSpPr>
        <p:spPr>
          <a:xfrm>
            <a:off x="457200" y="857250"/>
            <a:ext cx="8229600" cy="5500688"/>
          </a:xfrm>
        </p:spPr>
        <p:txBody>
          <a:bodyPr/>
          <a:lstStyle/>
          <a:p>
            <a:pPr algn="ctr" eaLnBrk="1" hangingPunct="1">
              <a:lnSpc>
                <a:spcPct val="80000"/>
              </a:lnSpc>
              <a:buFontTx/>
              <a:buNone/>
            </a:pPr>
            <a:endParaRPr lang="en-GB" noProof="0" dirty="0" smtClean="0"/>
          </a:p>
          <a:p>
            <a:pPr eaLnBrk="1" hangingPunct="1">
              <a:lnSpc>
                <a:spcPct val="80000"/>
              </a:lnSpc>
              <a:buFontTx/>
              <a:buChar char="-"/>
            </a:pPr>
            <a:r>
              <a:rPr lang="en-GB" noProof="0" dirty="0" smtClean="0">
                <a:solidFill>
                  <a:srgbClr val="C00000"/>
                </a:solidFill>
              </a:rPr>
              <a:t>Access</a:t>
            </a:r>
            <a:r>
              <a:rPr lang="en-GB" noProof="0" dirty="0" smtClean="0"/>
              <a:t> to procedure  - each adult has the right</a:t>
            </a:r>
          </a:p>
          <a:p>
            <a:pPr eaLnBrk="1" hangingPunct="1">
              <a:lnSpc>
                <a:spcPct val="80000"/>
              </a:lnSpc>
              <a:buFontTx/>
              <a:buChar char="-"/>
            </a:pPr>
            <a:endParaRPr lang="en-GB" noProof="0" dirty="0" smtClean="0">
              <a:solidFill>
                <a:srgbClr val="C00000"/>
              </a:solidFill>
            </a:endParaRPr>
          </a:p>
          <a:p>
            <a:pPr eaLnBrk="1" hangingPunct="1">
              <a:lnSpc>
                <a:spcPct val="80000"/>
              </a:lnSpc>
              <a:buFontTx/>
              <a:buChar char="-"/>
            </a:pPr>
            <a:r>
              <a:rPr lang="en-GB" noProof="0" dirty="0" smtClean="0">
                <a:solidFill>
                  <a:srgbClr val="C00000"/>
                </a:solidFill>
              </a:rPr>
              <a:t>Right to stay  </a:t>
            </a:r>
            <a:r>
              <a:rPr lang="en-GB" noProof="0" dirty="0" smtClean="0"/>
              <a:t>- until first instance decision (exception: subsequent application and European Arrest Warrant + int’l criminal courts)</a:t>
            </a:r>
          </a:p>
          <a:p>
            <a:pPr eaLnBrk="1" hangingPunct="1">
              <a:lnSpc>
                <a:spcPct val="80000"/>
              </a:lnSpc>
              <a:buFontTx/>
              <a:buNone/>
            </a:pPr>
            <a:endParaRPr lang="en-GB" noProof="0" dirty="0" smtClean="0"/>
          </a:p>
          <a:p>
            <a:pPr eaLnBrk="1" hangingPunct="1">
              <a:lnSpc>
                <a:spcPct val="80000"/>
              </a:lnSpc>
              <a:buFontTx/>
              <a:buChar char="-"/>
            </a:pPr>
            <a:r>
              <a:rPr lang="en-GB" noProof="0" dirty="0" smtClean="0"/>
              <a:t>Procedural requirements:</a:t>
            </a:r>
            <a:r>
              <a:rPr lang="en-GB" noProof="0" dirty="0" smtClean="0">
                <a:solidFill>
                  <a:srgbClr val="C00000"/>
                </a:solidFill>
              </a:rPr>
              <a:t> appropriate </a:t>
            </a:r>
            <a:r>
              <a:rPr lang="en-GB" noProof="0" dirty="0" smtClean="0">
                <a:solidFill>
                  <a:schemeClr val="tx2"/>
                </a:solidFill>
              </a:rPr>
              <a:t/>
            </a:r>
            <a:br>
              <a:rPr lang="en-GB" noProof="0" dirty="0" smtClean="0">
                <a:solidFill>
                  <a:schemeClr val="tx2"/>
                </a:solidFill>
              </a:rPr>
            </a:br>
            <a:r>
              <a:rPr lang="en-GB" noProof="0" dirty="0" smtClean="0">
                <a:solidFill>
                  <a:schemeClr val="tx2"/>
                </a:solidFill>
              </a:rPr>
              <a:t>		</a:t>
            </a:r>
            <a:r>
              <a:rPr lang="en-GB" noProof="0" dirty="0" smtClean="0">
                <a:solidFill>
                  <a:srgbClr val="C00000"/>
                </a:solidFill>
              </a:rPr>
              <a:t>examination</a:t>
            </a:r>
            <a:r>
              <a:rPr lang="en-GB" noProof="0" dirty="0" smtClean="0"/>
              <a:t>:</a:t>
            </a:r>
            <a:br>
              <a:rPr lang="en-GB" noProof="0" dirty="0" smtClean="0"/>
            </a:br>
            <a:r>
              <a:rPr lang="en-GB" noProof="0" dirty="0" smtClean="0"/>
              <a:t>    	= individual, objective, impartial, </a:t>
            </a:r>
            <a:br>
              <a:rPr lang="en-GB" noProof="0" dirty="0" smtClean="0"/>
            </a:br>
            <a:r>
              <a:rPr lang="en-GB" noProof="0" dirty="0" smtClean="0"/>
              <a:t>	= up to date country of origin and transit info</a:t>
            </a:r>
          </a:p>
          <a:p>
            <a:pPr lvl="2" eaLnBrk="1" hangingPunct="1">
              <a:lnSpc>
                <a:spcPct val="80000"/>
              </a:lnSpc>
              <a:buFontTx/>
              <a:buNone/>
            </a:pPr>
            <a:r>
              <a:rPr lang="en-GB" noProof="0" dirty="0" smtClean="0"/>
              <a:t>= personnel knowledgeable about asylum law</a:t>
            </a:r>
          </a:p>
          <a:p>
            <a:pPr lvl="2" eaLnBrk="1" hangingPunct="1">
              <a:lnSpc>
                <a:spcPct val="80000"/>
              </a:lnSpc>
              <a:buFontTx/>
              <a:buNone/>
            </a:pPr>
            <a:r>
              <a:rPr lang="en-GB" noProof="0" dirty="0" smtClean="0"/>
              <a:t>= appeal authorities also informed about country of orig. and transit</a:t>
            </a:r>
          </a:p>
          <a:p>
            <a:pPr lvl="2" eaLnBrk="1" hangingPunct="1">
              <a:lnSpc>
                <a:spcPct val="80000"/>
              </a:lnSpc>
              <a:buFontTx/>
              <a:buNone/>
            </a:pPr>
            <a:endParaRPr lang="en-GB" noProof="0" dirty="0" smtClean="0"/>
          </a:p>
          <a:p>
            <a:pPr eaLnBrk="1" hangingPunct="1">
              <a:lnSpc>
                <a:spcPct val="80000"/>
              </a:lnSpc>
              <a:buFontTx/>
              <a:buNone/>
            </a:pPr>
            <a:r>
              <a:rPr lang="en-GB" noProof="0" dirty="0" smtClean="0"/>
              <a:t>- </a:t>
            </a:r>
            <a:r>
              <a:rPr lang="en-GB" noProof="0" dirty="0" smtClean="0">
                <a:solidFill>
                  <a:srgbClr val="C00000"/>
                </a:solidFill>
              </a:rPr>
              <a:t>Decision: in writing</a:t>
            </a:r>
            <a:r>
              <a:rPr lang="en-GB" noProof="0" dirty="0" smtClean="0"/>
              <a:t>, justification if negative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74638"/>
            <a:ext cx="8229600" cy="439737"/>
          </a:xfrm>
        </p:spPr>
        <p:txBody>
          <a:bodyPr/>
          <a:lstStyle/>
          <a:p>
            <a:pPr eaLnBrk="1" hangingPunct="1">
              <a:defRPr/>
            </a:pPr>
            <a:r>
              <a:rPr lang="en-GB" altLang="zh-CN" noProof="0" dirty="0" smtClean="0"/>
              <a:t>Directive on minimum standards on procedures</a:t>
            </a:r>
            <a:endParaRPr lang="en-GB" noProof="0" dirty="0" smtClean="0"/>
          </a:p>
        </p:txBody>
      </p:sp>
      <p:sp>
        <p:nvSpPr>
          <p:cNvPr id="22530" name="Rectangle 3"/>
          <p:cNvSpPr>
            <a:spLocks noGrp="1" noChangeArrowheads="1"/>
          </p:cNvSpPr>
          <p:nvPr>
            <p:ph idx="1"/>
          </p:nvPr>
        </p:nvSpPr>
        <p:spPr>
          <a:xfrm>
            <a:off x="457200" y="857250"/>
            <a:ext cx="8229600" cy="5500688"/>
          </a:xfrm>
        </p:spPr>
        <p:txBody>
          <a:bodyPr/>
          <a:lstStyle/>
          <a:p>
            <a:pPr algn="ctr" eaLnBrk="1" hangingPunct="1">
              <a:buFontTx/>
              <a:buNone/>
            </a:pPr>
            <a:r>
              <a:rPr lang="en-GB" sz="2800" noProof="0" dirty="0" smtClean="0"/>
              <a:t>Further guarantees </a:t>
            </a:r>
          </a:p>
          <a:p>
            <a:pPr eaLnBrk="1" hangingPunct="1">
              <a:buFontTx/>
              <a:buNone/>
            </a:pPr>
            <a:r>
              <a:rPr lang="en-GB" sz="2800" noProof="0" dirty="0" smtClean="0">
                <a:solidFill>
                  <a:srgbClr val="C00000"/>
                </a:solidFill>
              </a:rPr>
              <a:t>Information</a:t>
            </a:r>
            <a:r>
              <a:rPr lang="en-GB" sz="2800" noProof="0" dirty="0" smtClean="0"/>
              <a:t>  on procedure and consequences (in a language the applicant „may reasonably be supposed to understand”)</a:t>
            </a:r>
          </a:p>
          <a:p>
            <a:pPr eaLnBrk="1" hangingPunct="1">
              <a:buFontTx/>
              <a:buNone/>
            </a:pPr>
            <a:r>
              <a:rPr lang="en-GB" sz="2800" noProof="0" dirty="0" smtClean="0">
                <a:solidFill>
                  <a:srgbClr val="C00000"/>
                </a:solidFill>
              </a:rPr>
              <a:t>Interpreter </a:t>
            </a:r>
            <a:r>
              <a:rPr lang="en-GB" sz="2800" noProof="0" dirty="0" smtClean="0"/>
              <a:t>„whenever necessary”</a:t>
            </a:r>
          </a:p>
          <a:p>
            <a:pPr eaLnBrk="1" hangingPunct="1">
              <a:buFontTx/>
              <a:buNone/>
            </a:pPr>
            <a:r>
              <a:rPr lang="en-GB" sz="2800" noProof="0" dirty="0" smtClean="0"/>
              <a:t>Access to </a:t>
            </a:r>
            <a:r>
              <a:rPr lang="en-GB" sz="2800" noProof="0" dirty="0" smtClean="0">
                <a:solidFill>
                  <a:srgbClr val="C00000"/>
                </a:solidFill>
              </a:rPr>
              <a:t>UNHCR</a:t>
            </a:r>
            <a:r>
              <a:rPr lang="en-GB" sz="2800" noProof="0" dirty="0" smtClean="0"/>
              <a:t> or an agency working on its behalf</a:t>
            </a:r>
          </a:p>
          <a:p>
            <a:pPr eaLnBrk="1" hangingPunct="1">
              <a:buFontTx/>
              <a:buNone/>
            </a:pPr>
            <a:r>
              <a:rPr lang="en-GB" sz="2800" noProof="0" dirty="0" smtClean="0">
                <a:solidFill>
                  <a:srgbClr val="C00000"/>
                </a:solidFill>
              </a:rPr>
              <a:t>Notice</a:t>
            </a:r>
            <a:r>
              <a:rPr lang="en-GB" sz="2800" noProof="0" dirty="0" smtClean="0"/>
              <a:t> of the decision </a:t>
            </a:r>
            <a:r>
              <a:rPr lang="en-GB" sz="2800" noProof="0" dirty="0" smtClean="0">
                <a:solidFill>
                  <a:srgbClr val="C00000"/>
                </a:solidFill>
              </a:rPr>
              <a:t>on time  </a:t>
            </a:r>
            <a:r>
              <a:rPr lang="en-GB" sz="2800" noProof="0" dirty="0" smtClean="0"/>
              <a:t>in a language  supposed to be understood – if not assisted by  lawyer</a:t>
            </a:r>
          </a:p>
          <a:p>
            <a:pPr eaLnBrk="1" hangingPunct="1">
              <a:buFontTx/>
              <a:buNone/>
            </a:pPr>
            <a:endParaRPr lang="en-GB" sz="2800" noProof="0" dirty="0" smtClean="0"/>
          </a:p>
          <a:p>
            <a:pPr eaLnBrk="1" hangingPunct="1">
              <a:buFontTx/>
              <a:buNone/>
            </a:pPr>
            <a:r>
              <a:rPr lang="en-GB" sz="2800" noProof="0" dirty="0" smtClean="0"/>
              <a:t>On appeal: only interpreter, access to UNHCR, timely notification</a:t>
            </a:r>
            <a:endParaRPr lang="en-GB" sz="2800" noProof="0" dirty="0" smtClean="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74638"/>
            <a:ext cx="8229600" cy="439737"/>
          </a:xfrm>
        </p:spPr>
        <p:txBody>
          <a:bodyPr/>
          <a:lstStyle/>
          <a:p>
            <a:pPr eaLnBrk="1" hangingPunct="1">
              <a:defRPr/>
            </a:pPr>
            <a:r>
              <a:rPr lang="en-GB" altLang="zh-CN" noProof="0" dirty="0" smtClean="0"/>
              <a:t>Directive on minimum standards on procedures</a:t>
            </a:r>
            <a:endParaRPr lang="en-GB" noProof="0" dirty="0" smtClean="0"/>
          </a:p>
        </p:txBody>
      </p:sp>
      <p:sp>
        <p:nvSpPr>
          <p:cNvPr id="24578" name="Rectangle 3"/>
          <p:cNvSpPr>
            <a:spLocks noGrp="1" noChangeArrowheads="1"/>
          </p:cNvSpPr>
          <p:nvPr>
            <p:ph idx="1"/>
          </p:nvPr>
        </p:nvSpPr>
        <p:spPr>
          <a:xfrm>
            <a:off x="285750" y="857250"/>
            <a:ext cx="8572500" cy="5643563"/>
          </a:xfrm>
        </p:spPr>
        <p:txBody>
          <a:bodyPr/>
          <a:lstStyle/>
          <a:p>
            <a:pPr eaLnBrk="1" hangingPunct="1">
              <a:buFontTx/>
              <a:buNone/>
            </a:pPr>
            <a:r>
              <a:rPr lang="en-GB" noProof="0" dirty="0" smtClean="0">
                <a:solidFill>
                  <a:srgbClr val="C00000"/>
                </a:solidFill>
              </a:rPr>
              <a:t>Duties </a:t>
            </a:r>
            <a:r>
              <a:rPr lang="en-GB" noProof="0" dirty="0" smtClean="0"/>
              <a:t>of the applicant:</a:t>
            </a:r>
            <a:br>
              <a:rPr lang="en-GB" noProof="0" dirty="0" smtClean="0"/>
            </a:br>
            <a:r>
              <a:rPr lang="en-GB" noProof="0" dirty="0" smtClean="0"/>
              <a:t>Report to authorities, hand over documents, report place of residence, allow search, photograph and recorded statement</a:t>
            </a:r>
          </a:p>
          <a:p>
            <a:pPr eaLnBrk="1" hangingPunct="1">
              <a:buFontTx/>
              <a:buNone/>
            </a:pPr>
            <a:r>
              <a:rPr lang="en-GB" noProof="0" dirty="0" smtClean="0">
                <a:solidFill>
                  <a:srgbClr val="C00000"/>
                </a:solidFill>
              </a:rPr>
              <a:t>Interview: </a:t>
            </a:r>
            <a:r>
              <a:rPr lang="en-GB" noProof="0" dirty="0" smtClean="0"/>
              <a:t>Compulsory, but exceptions (Dublin II, assistance at submission of request, „not reasonably practicable” /e.g.unfit applicant/)</a:t>
            </a:r>
          </a:p>
          <a:p>
            <a:pPr eaLnBrk="1" hangingPunct="1">
              <a:buFontTx/>
              <a:buNone/>
            </a:pPr>
            <a:r>
              <a:rPr lang="en-GB" noProof="0" dirty="0" smtClean="0"/>
              <a:t>		Requirements: minimal </a:t>
            </a:r>
          </a:p>
          <a:p>
            <a:pPr lvl="3" eaLnBrk="1" hangingPunct="1">
              <a:buFont typeface="Wingdings" pitchFamily="2" charset="2"/>
              <a:buChar char="§"/>
            </a:pPr>
            <a:r>
              <a:rPr lang="en-GB" sz="2000" noProof="0" dirty="0" smtClean="0"/>
              <a:t> „steps” to ensure comprehensive account,</a:t>
            </a:r>
          </a:p>
          <a:p>
            <a:pPr lvl="3" eaLnBrk="1" hangingPunct="1">
              <a:buFont typeface="Wingdings" pitchFamily="2" charset="2"/>
              <a:buChar char="§"/>
            </a:pPr>
            <a:r>
              <a:rPr lang="en-GB" sz="2000" noProof="0" dirty="0" smtClean="0"/>
              <a:t>interviewer „sufficiently competent”, </a:t>
            </a:r>
            <a:br>
              <a:rPr lang="en-GB" sz="2000" noProof="0" dirty="0" smtClean="0"/>
            </a:br>
            <a:r>
              <a:rPr lang="en-GB" sz="2000" noProof="0" dirty="0" smtClean="0"/>
              <a:t>     (to take account of applicant’s cultural origin or </a:t>
            </a:r>
            <a:br>
              <a:rPr lang="en-GB" sz="2000" noProof="0" dirty="0" smtClean="0"/>
            </a:br>
            <a:r>
              <a:rPr lang="en-GB" sz="2000" noProof="0" dirty="0" smtClean="0"/>
              <a:t>	  vulnerability)</a:t>
            </a:r>
          </a:p>
          <a:p>
            <a:pPr lvl="3" eaLnBrk="1" hangingPunct="1">
              <a:buFont typeface="Wingdings" pitchFamily="2" charset="2"/>
              <a:buChar char="§"/>
            </a:pPr>
            <a:r>
              <a:rPr lang="en-GB" sz="2000" noProof="0" dirty="0" smtClean="0"/>
              <a:t> interpreter to ensure „appropriate communication”, not necessarily in language preferred by applicant.</a:t>
            </a:r>
          </a:p>
          <a:p>
            <a:pPr lvl="3" eaLnBrk="1" hangingPunct="1">
              <a:buFont typeface="Wingdings" pitchFamily="2" charset="2"/>
              <a:buChar char="§"/>
            </a:pPr>
            <a:r>
              <a:rPr lang="en-GB" sz="2000" noProof="0" dirty="0" smtClean="0"/>
              <a:t>  written report: access before or after the decision, approval of applicant not necessary!</a:t>
            </a:r>
            <a:endParaRPr lang="en-GB" sz="2000" noProof="0" dirty="0" smtClean="0">
              <a:solidFill>
                <a:schemeClr val="tx2"/>
              </a:solidFill>
            </a:endParaRPr>
          </a:p>
        </p:txBody>
      </p:sp>
    </p:spTree>
  </p:cSld>
  <p:clrMapOvr>
    <a:masterClrMapping/>
  </p:clrMapOvr>
</p:sld>
</file>

<file path=ppt/theme/theme1.xml><?xml version="1.0" encoding="utf-8"?>
<a:theme xmlns:a="http://schemas.openxmlformats.org/drawingml/2006/main" name="Boldi uj 20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4817</TotalTime>
  <Words>4516</Words>
  <Application>Microsoft Office PowerPoint</Application>
  <PresentationFormat>Diavetítés a képernyőre (4:3 oldalarány)</PresentationFormat>
  <Paragraphs>537</Paragraphs>
  <Slides>33</Slides>
  <Notes>33</Notes>
  <HiddenSlides>0</HiddenSlides>
  <MMClips>0</MMClips>
  <ScaleCrop>false</ScaleCrop>
  <HeadingPairs>
    <vt:vector size="4" baseType="variant">
      <vt:variant>
        <vt:lpstr>Téma</vt:lpstr>
      </vt:variant>
      <vt:variant>
        <vt:i4>1</vt:i4>
      </vt:variant>
      <vt:variant>
        <vt:lpstr>Diacímek</vt:lpstr>
      </vt:variant>
      <vt:variant>
        <vt:i4>33</vt:i4>
      </vt:variant>
    </vt:vector>
  </HeadingPairs>
  <TitlesOfParts>
    <vt:vector size="34" baseType="lpstr">
      <vt:lpstr>Boldi uj 2009</vt:lpstr>
      <vt:lpstr>THE COMMON EUROPEAN ASYLUM SYSTEM  THE PROCEDURES DIRECTIVE AND THE RETURN DIRECTIVE  </vt:lpstr>
      <vt:lpstr> Procedures directive    Council Directive 2005/85/EC of 1  December 2005  on minimum standards on procedures in Member States for granting and withdrawing refugee status   (OJ L 326/13 of 13.12.2005)   </vt:lpstr>
      <vt:lpstr>Directive on minimum standards on procedures</vt:lpstr>
      <vt:lpstr>Directive on minimum standards on procedures</vt:lpstr>
      <vt:lpstr>Directive on minimum standards on procedures</vt:lpstr>
      <vt:lpstr>Directive on minimum standards on procedures  Scope, definitions, more favourable rules </vt:lpstr>
      <vt:lpstr>Directive on minimum standards on procedures  Basic principles and guarantees </vt:lpstr>
      <vt:lpstr>Directive on minimum standards on procedures</vt:lpstr>
      <vt:lpstr>Directive on minimum standards on procedures</vt:lpstr>
      <vt:lpstr>Directive on minimum standards on procedures</vt:lpstr>
      <vt:lpstr>Directive on minimum standards on procedures</vt:lpstr>
      <vt:lpstr>Directive on minimum standards on procedures</vt:lpstr>
      <vt:lpstr>Directive on minimum standards on procedures Accelerated or prioritized procedures</vt:lpstr>
      <vt:lpstr>Directive on minimum standards on procedures Specific procedures-Unfounded – Inadmissible applications</vt:lpstr>
      <vt:lpstr>Directive on minimum standards on procedures Specific procedures</vt:lpstr>
      <vt:lpstr>Directive on minimum standards on procedures Unfounded applications – safe country of origin</vt:lpstr>
      <vt:lpstr>Directive on minimum standards on procedures Unfounded applications – safe country of origin</vt:lpstr>
      <vt:lpstr>Directive on minimum standards on procedures Inadmissible applications – key concepts – first country of asylum</vt:lpstr>
      <vt:lpstr>Directive on minimum standards on procedures Inadmissible applications – key concepts – safe third c.</vt:lpstr>
      <vt:lpstr>Directive on minimum standards on procedures Inadmissible applications – key concepts – safe third cont’d</vt:lpstr>
      <vt:lpstr>Directive on minimum standards on procedures</vt:lpstr>
      <vt:lpstr>Directive on minimum standards on procedures</vt:lpstr>
      <vt:lpstr>Directive on minimum standards on procedures final provisions</vt:lpstr>
      <vt:lpstr>Directive on minimum standards on procedures Criticism, concerns</vt:lpstr>
      <vt:lpstr>Parliament v Council , Case C‑133/06  decided on 6 May 2008 </vt:lpstr>
      <vt:lpstr>Procedures directive Recast  Political agreement achieved (March 2013)</vt:lpstr>
      <vt:lpstr>Critical issues</vt:lpstr>
      <vt:lpstr>Critical issues</vt:lpstr>
      <vt:lpstr>Recast  political agreement, 2013 March</vt:lpstr>
      <vt:lpstr>Return directive</vt:lpstr>
      <vt:lpstr>The Return directive</vt:lpstr>
      <vt:lpstr>Return directive, 2008</vt:lpstr>
      <vt:lpstr>33. dia</vt:lpstr>
    </vt:vector>
  </TitlesOfParts>
  <Company>CEU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Nagy Boldizsár</dc:creator>
  <dc:description>2006 teljes, de jövő nincs benne. (Hága + ami jön)</dc:description>
  <cp:lastModifiedBy>N55SF</cp:lastModifiedBy>
  <cp:revision>356</cp:revision>
  <cp:lastPrinted>2003-04-11T11:13:09Z</cp:lastPrinted>
  <dcterms:created xsi:type="dcterms:W3CDTF">2003-04-10T10:07:35Z</dcterms:created>
  <dcterms:modified xsi:type="dcterms:W3CDTF">2013-05-20T13:47:05Z</dcterms:modified>
</cp:coreProperties>
</file>