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5" r:id="rId1"/>
  </p:sldMasterIdLst>
  <p:notesMasterIdLst>
    <p:notesMasterId r:id="rId9"/>
  </p:notesMasterIdLst>
  <p:handoutMasterIdLst>
    <p:handoutMasterId r:id="rId10"/>
  </p:handoutMasterIdLst>
  <p:sldIdLst>
    <p:sldId id="302" r:id="rId2"/>
    <p:sldId id="344" r:id="rId3"/>
    <p:sldId id="347" r:id="rId4"/>
    <p:sldId id="348" r:id="rId5"/>
    <p:sldId id="345" r:id="rId6"/>
    <p:sldId id="346" r:id="rId7"/>
    <p:sldId id="343" r:id="rId8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DBF3"/>
    <a:srgbClr val="000000"/>
    <a:srgbClr val="E4D1FD"/>
    <a:srgbClr val="E7DAFE"/>
    <a:srgbClr val="F1DAFE"/>
    <a:srgbClr val="F0DAFE"/>
    <a:srgbClr val="FBECCD"/>
    <a:srgbClr val="1501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90" autoAdjust="0"/>
    <p:restoredTop sz="94667" autoAdjust="0"/>
  </p:normalViewPr>
  <p:slideViewPr>
    <p:cSldViewPr>
      <p:cViewPr varScale="1">
        <p:scale>
          <a:sx n="71" d="100"/>
          <a:sy n="71" d="100"/>
        </p:scale>
        <p:origin x="96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8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262"/>
    </p:cViewPr>
  </p:sorterViewPr>
  <p:notesViewPr>
    <p:cSldViewPr>
      <p:cViewPr>
        <p:scale>
          <a:sx n="100" d="100"/>
          <a:sy n="100" d="100"/>
        </p:scale>
        <p:origin x="1662" y="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233" cy="466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738" y="0"/>
            <a:ext cx="2947232" cy="466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1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67013"/>
            <a:ext cx="2947233" cy="466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1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738" y="9467013"/>
            <a:ext cx="2947232" cy="466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FED42FB5-6FE5-4AA6-B3AE-B9B17CCD3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02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086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590" y="1"/>
            <a:ext cx="2944085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784" y="4715952"/>
            <a:ext cx="4988109" cy="4468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Click to edit Master text styles</a:t>
            </a:r>
          </a:p>
          <a:p>
            <a:pPr lvl="1"/>
            <a:r>
              <a:rPr lang="hu-HU" noProof="0" smtClean="0"/>
              <a:t>Second level</a:t>
            </a:r>
          </a:p>
          <a:p>
            <a:pPr lvl="2"/>
            <a:r>
              <a:rPr lang="hu-HU" noProof="0" smtClean="0"/>
              <a:t>Third level</a:t>
            </a:r>
          </a:p>
          <a:p>
            <a:pPr lvl="3"/>
            <a:r>
              <a:rPr lang="hu-HU" noProof="0" smtClean="0"/>
              <a:t>Fourth level</a:t>
            </a:r>
          </a:p>
          <a:p>
            <a:pPr lvl="4"/>
            <a:r>
              <a:rPr lang="hu-HU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307"/>
            <a:ext cx="2944086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590" y="9430307"/>
            <a:ext cx="2944085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56F8189-9FF9-4AFC-81FD-FECA76BF870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7424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BC145C-CC36-4ADB-AD09-D9DA2EF56D4D}" type="slidenum">
              <a:rPr lang="hu-HU" smtClean="0">
                <a:cs typeface="Arial" charset="0"/>
              </a:rPr>
              <a:pPr/>
              <a:t>1</a:t>
            </a:fld>
            <a:endParaRPr lang="hu-HU" dirty="0" smtClean="0">
              <a:cs typeface="Arial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0243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090BF0-B366-4E92-B12B-441B371928F1}" type="slidenum">
              <a:rPr lang="hu-HU" smtClean="0"/>
              <a:pPr>
                <a:defRPr/>
              </a:pPr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64182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090BF0-B366-4E92-B12B-441B371928F1}" type="slidenum">
              <a:rPr lang="hu-HU" smtClean="0"/>
              <a:pPr>
                <a:defRPr/>
              </a:pPr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6467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1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62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E5B70B-6D56-415D-813E-31F54989B676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8944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42910" y="1268760"/>
            <a:ext cx="7772400" cy="1470025"/>
          </a:xfrm>
          <a:solidFill>
            <a:srgbClr val="E4D1FD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>
            <a:lvl1pPr>
              <a:defRPr sz="4800" b="1">
                <a:solidFill>
                  <a:srgbClr val="C00000"/>
                </a:solidFill>
                <a:latin typeface="Georgia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rgbClr val="FFCD2F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>
            <a:lvl1pPr marL="0" indent="0" algn="ctr">
              <a:buNone/>
              <a:defRPr b="1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GB"/>
          </a:p>
        </p:txBody>
      </p:sp>
    </p:spTree>
  </p:cSld>
  <p:clrMapOvr>
    <a:masterClrMapping/>
  </p:clrMapOvr>
  <p:transition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solidFill>
            <a:srgbClr val="E4D1FD"/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solidFill>
            <a:srgbClr val="E4D1FD"/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</p:spTree>
  </p:cSld>
  <p:clrMapOvr>
    <a:masterClrMapping/>
  </p:clrMapOvr>
  <p:transition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  <a:solidFill>
            <a:srgbClr val="FFCD2F"/>
          </a:solidFill>
          <a:ln>
            <a:solidFill>
              <a:srgbClr val="A80000"/>
            </a:solidFill>
          </a:ln>
        </p:spPr>
        <p:txBody>
          <a:bodyPr>
            <a:noAutofit/>
          </a:bodyPr>
          <a:lstStyle>
            <a:lvl1pPr>
              <a:defRPr sz="3200" b="1" cap="small" baseline="0">
                <a:solidFill>
                  <a:srgbClr val="A80000"/>
                </a:solidFill>
                <a:effectLst/>
                <a:latin typeface="Georgia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  <a:solidFill>
            <a:srgbClr val="F1DAFE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>
              <a:defRPr sz="3600">
                <a:solidFill>
                  <a:srgbClr val="000000"/>
                </a:solidFill>
              </a:defRPr>
            </a:lvl1pPr>
            <a:lvl2pPr>
              <a:defRPr sz="3200">
                <a:solidFill>
                  <a:srgbClr val="000000"/>
                </a:solidFill>
              </a:defRPr>
            </a:lvl2pPr>
            <a:lvl3pPr>
              <a:defRPr sz="2800">
                <a:solidFill>
                  <a:srgbClr val="000000"/>
                </a:solidFill>
              </a:defRPr>
            </a:lvl3pPr>
            <a:lvl4pPr>
              <a:defRPr sz="2400">
                <a:solidFill>
                  <a:srgbClr val="000000"/>
                </a:solidFill>
              </a:defRPr>
            </a:lvl4pPr>
            <a:lvl5pPr>
              <a:defRPr sz="2400">
                <a:solidFill>
                  <a:srgbClr val="00000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GB" dirty="0"/>
          </a:p>
        </p:txBody>
      </p:sp>
    </p:spTree>
  </p:cSld>
  <p:clrMapOvr>
    <a:masterClrMapping/>
  </p:clrMapOvr>
  <p:transition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  <a:solidFill>
            <a:srgbClr val="CCCCFF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>
              <a:defRPr sz="2400">
                <a:solidFill>
                  <a:srgbClr val="060036"/>
                </a:solidFill>
              </a:defRPr>
            </a:lvl1pPr>
            <a:lvl2pPr>
              <a:defRPr sz="2400">
                <a:solidFill>
                  <a:srgbClr val="060036"/>
                </a:solidFill>
              </a:defRPr>
            </a:lvl2pPr>
            <a:lvl3pPr>
              <a:defRPr sz="2400">
                <a:solidFill>
                  <a:srgbClr val="060036"/>
                </a:solidFill>
              </a:defRPr>
            </a:lvl3pPr>
            <a:lvl4pPr>
              <a:defRPr sz="1800">
                <a:solidFill>
                  <a:srgbClr val="060036"/>
                </a:solidFill>
              </a:defRPr>
            </a:lvl4pPr>
            <a:lvl5pPr>
              <a:defRPr sz="1800">
                <a:solidFill>
                  <a:srgbClr val="060036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>
          <a:xfrm>
            <a:off x="0" y="6572250"/>
            <a:ext cx="2133600" cy="28575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lvl1pPr algn="l" eaLnBrk="0" fontAlgn="auto" hangingPunct="0">
              <a:spcBef>
                <a:spcPts val="0"/>
              </a:spcBef>
              <a:spcAft>
                <a:spcPts val="0"/>
              </a:spcAft>
              <a:defRPr sz="1200">
                <a:solidFill>
                  <a:srgbClr val="FFC44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hu-HU"/>
              <a:t>Presentation by Boldizsár Nagy</a:t>
            </a:r>
            <a:endParaRPr lang="en-GB"/>
          </a:p>
        </p:txBody>
      </p:sp>
    </p:spTree>
  </p:cSld>
  <p:clrMapOvr>
    <a:masterClrMapping/>
  </p:clrMapOvr>
  <p:transition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838200"/>
            <a:ext cx="3810000" cy="5662634"/>
          </a:xfrm>
          <a:solidFill>
            <a:srgbClr val="CCCCFF"/>
          </a:solidFill>
          <a:ln>
            <a:solidFill>
              <a:srgbClr val="002060"/>
            </a:solidFill>
          </a:ln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 sz="2400">
                <a:solidFill>
                  <a:srgbClr val="002060"/>
                </a:solidFill>
              </a:defRPr>
            </a:lvl2pPr>
            <a:lvl3pP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3810000" cy="5662634"/>
          </a:xfrm>
          <a:solidFill>
            <a:srgbClr val="CCCCFF"/>
          </a:solidFill>
          <a:ln>
            <a:solidFill>
              <a:srgbClr val="002060"/>
            </a:solidFill>
          </a:ln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 sz="2400">
                <a:solidFill>
                  <a:srgbClr val="002060"/>
                </a:solidFill>
              </a:defRPr>
            </a:lvl2pPr>
            <a:lvl3pP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457200"/>
          </a:xfrm>
          <a:solidFill>
            <a:srgbClr val="FFC000"/>
          </a:solidFill>
          <a:ln>
            <a:solidFill>
              <a:srgbClr val="C00000"/>
            </a:solidFill>
          </a:ln>
        </p:spPr>
        <p:txBody>
          <a:bodyPr/>
          <a:lstStyle>
            <a:lvl1pPr>
              <a:defRPr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>
          <a:xfrm>
            <a:off x="0" y="6572250"/>
            <a:ext cx="2133600" cy="28575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lvl1pPr algn="l" eaLnBrk="0" fontAlgn="auto" hangingPunct="0">
              <a:spcBef>
                <a:spcPts val="0"/>
              </a:spcBef>
              <a:spcAft>
                <a:spcPts val="0"/>
              </a:spcAft>
              <a:defRPr sz="1200">
                <a:solidFill>
                  <a:srgbClr val="FFC44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hu-HU"/>
              <a:t>Presentation by Boldizsár Nagy</a:t>
            </a:r>
            <a:endParaRPr lang="en-GB"/>
          </a:p>
        </p:txBody>
      </p:sp>
    </p:spTree>
  </p:cSld>
  <p:clrMapOvr>
    <a:masterClrMapping/>
  </p:clrMapOvr>
  <p:transition>
    <p:pull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C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28625" y="142875"/>
            <a:ext cx="8229600" cy="796925"/>
          </a:xfrm>
          <a:prstGeom prst="rect">
            <a:avLst/>
          </a:prstGeom>
          <a:solidFill>
            <a:srgbClr val="FFC0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  <a:endParaRPr lang="en-GB" smtClean="0"/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071563"/>
            <a:ext cx="8229600" cy="5357812"/>
          </a:xfrm>
          <a:prstGeom prst="rect">
            <a:avLst/>
          </a:prstGeom>
          <a:solidFill>
            <a:srgbClr val="E4D1F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 smtClean="0"/>
          </a:p>
        </p:txBody>
      </p:sp>
      <p:sp>
        <p:nvSpPr>
          <p:cNvPr id="7" name="Szövegdoboz 6"/>
          <p:cNvSpPr txBox="1"/>
          <p:nvPr userDrawn="1"/>
        </p:nvSpPr>
        <p:spPr>
          <a:xfrm>
            <a:off x="0" y="6611938"/>
            <a:ext cx="2214563" cy="246062"/>
          </a:xfrm>
          <a:prstGeom prst="rect">
            <a:avLst/>
          </a:prstGeom>
          <a:solidFill>
            <a:srgbClr val="002060"/>
          </a:solidFill>
          <a:ln>
            <a:solidFill>
              <a:srgbClr val="FFC000"/>
            </a:solidFill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hu-HU" sz="1000" dirty="0" err="1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Presentation</a:t>
            </a:r>
            <a:r>
              <a:rPr lang="hu-HU" sz="100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by Boldizsar Nagy</a:t>
            </a:r>
          </a:p>
        </p:txBody>
      </p:sp>
      <p:sp>
        <p:nvSpPr>
          <p:cNvPr id="6" name="Szövegdoboz 5"/>
          <p:cNvSpPr txBox="1"/>
          <p:nvPr userDrawn="1"/>
        </p:nvSpPr>
        <p:spPr>
          <a:xfrm>
            <a:off x="8786813" y="0"/>
            <a:ext cx="357187" cy="6858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EA157A"/>
            </a:solidFill>
            <a:prstDash val="solid"/>
          </a:ln>
          <a:effectLst/>
        </p:spPr>
        <p:txBody>
          <a:bodyPr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1" i="0" u="none" strike="noStrike" kern="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1" i="0" u="none" strike="noStrike" kern="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1" i="0" u="none" strike="noStrike" kern="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71100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CEU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71100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2015</a:t>
            </a:r>
            <a:endParaRPr kumimoji="0" lang="hu-HU" sz="1800" b="1" i="0" u="none" strike="noStrike" kern="0" cap="none" spc="0" normalizeH="0" baseline="0" noProof="0" dirty="0">
              <a:ln>
                <a:noFill/>
              </a:ln>
              <a:solidFill>
                <a:srgbClr val="71100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7" r:id="rId2"/>
    <p:sldLayoutId id="2147483826" r:id="rId3"/>
    <p:sldLayoutId id="2147483840" r:id="rId4"/>
    <p:sldLayoutId id="2147483841" r:id="rId5"/>
  </p:sldLayoutIdLst>
  <p:transition>
    <p:pull/>
  </p:transition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C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70515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70515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70515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70515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7051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lice.hu/hirek-es-informaciok/hatarinfo/elfogott-migransok-szam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692150"/>
            <a:ext cx="7772400" cy="4321175"/>
          </a:xfrm>
        </p:spPr>
        <p:txBody>
          <a:bodyPr>
            <a:normAutofit/>
          </a:bodyPr>
          <a:lstStyle/>
          <a:p>
            <a:pPr marL="342900" indent="-342900" eaLnBrk="1" hangingPunct="1"/>
            <a:r>
              <a:rPr lang="en-GB" sz="4000" noProof="0" dirty="0" smtClean="0"/>
              <a:t>MIGRATION POLICY  IN  A EUROPEAN  CONTEXT</a:t>
            </a:r>
            <a:br>
              <a:rPr lang="en-GB" sz="4000" noProof="0" dirty="0" smtClean="0"/>
            </a:br>
            <a:r>
              <a:rPr lang="en-GB" sz="4000" noProof="0" dirty="0" smtClean="0"/>
              <a:t/>
            </a:r>
            <a:br>
              <a:rPr lang="en-GB" sz="4000" noProof="0" dirty="0" smtClean="0"/>
            </a:br>
            <a:r>
              <a:rPr lang="en-GB" sz="4000" noProof="0" dirty="0" smtClean="0"/>
              <a:t>Hungary in a nutshell</a:t>
            </a:r>
            <a:br>
              <a:rPr lang="en-GB" sz="4000" noProof="0" dirty="0" smtClean="0"/>
            </a:br>
            <a:r>
              <a:rPr lang="en-GB" sz="7200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/>
            </a:r>
            <a:br>
              <a:rPr lang="en-GB" sz="7200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</a:br>
            <a:r>
              <a:rPr lang="en-GB" sz="2400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/>
            </a:r>
            <a:br>
              <a:rPr lang="en-GB" sz="2400" noProof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</a:br>
            <a:endParaRPr lang="en-GB" sz="2000" noProof="0" dirty="0" smtClean="0">
              <a:effectLst/>
              <a:latin typeface="Calibri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5300663"/>
            <a:ext cx="6400800" cy="11191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noProof="0" dirty="0" smtClean="0"/>
              <a:t>Presented by Boldizsár Nagy,</a:t>
            </a:r>
          </a:p>
          <a:p>
            <a:pPr eaLnBrk="1" hangingPunct="1">
              <a:lnSpc>
                <a:spcPct val="90000"/>
              </a:lnSpc>
            </a:pPr>
            <a:r>
              <a:rPr lang="en-GB" noProof="0" dirty="0" smtClean="0"/>
              <a:t>SPP 2015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History</a:t>
            </a:r>
            <a:endParaRPr lang="en-GB" noProof="0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noProof="0" dirty="0" smtClean="0"/>
              <a:t>Hungary, mainly source country </a:t>
            </a:r>
          </a:p>
          <a:p>
            <a:pPr lvl="1"/>
            <a:r>
              <a:rPr lang="en-GB" noProof="0" dirty="0" smtClean="0"/>
              <a:t>1848, 1919-20, pre- second World War period, 1948, 1956, continuous trickle 1957 – 1989</a:t>
            </a:r>
          </a:p>
          <a:p>
            <a:pPr lvl="1"/>
            <a:endParaRPr lang="en-GB" noProof="0" dirty="0" smtClean="0"/>
          </a:p>
          <a:p>
            <a:r>
              <a:rPr lang="en-GB" noProof="0" dirty="0" smtClean="0"/>
              <a:t>Dramatic turn: 1988 – 89: people fleeing Ceaușescu’s dictatorship in Romania</a:t>
            </a:r>
          </a:p>
          <a:p>
            <a:r>
              <a:rPr lang="en-GB" noProof="0" dirty="0" smtClean="0"/>
              <a:t>1991-95 Balkan war refugees</a:t>
            </a:r>
          </a:p>
          <a:p>
            <a:r>
              <a:rPr lang="en-GB" noProof="0" dirty="0" smtClean="0"/>
              <a:t>1998: first real asylum law, abolition of the geographic  limitation</a:t>
            </a:r>
          </a:p>
          <a:p>
            <a:r>
              <a:rPr lang="en-GB" noProof="0" dirty="0" smtClean="0"/>
              <a:t>2004 Accession to the EU (before it: harmonisation with the then EU law)</a:t>
            </a:r>
          </a:p>
          <a:p>
            <a:r>
              <a:rPr lang="en-GB" noProof="0" dirty="0" smtClean="0"/>
              <a:t>2007 adoption of the presently applicable asylum law (with later amendments)</a:t>
            </a:r>
          </a:p>
          <a:p>
            <a:r>
              <a:rPr lang="en-GB" noProof="0" dirty="0" smtClean="0"/>
              <a:t>2013: introduction of the „asylum detention”</a:t>
            </a:r>
          </a:p>
          <a:p>
            <a:r>
              <a:rPr lang="en-GB" noProof="0" dirty="0" smtClean="0"/>
              <a:t>2013- 2015 major surge in asylum seekers’ numbers</a:t>
            </a:r>
            <a:endParaRPr lang="en-GB" noProof="0" dirty="0"/>
          </a:p>
        </p:txBody>
      </p:sp>
    </p:spTree>
  </p:cSld>
  <p:clrMapOvr>
    <a:masterClrMapping/>
  </p:clrMapOvr>
  <p:transition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8900" y="0"/>
            <a:ext cx="9055100" cy="673100"/>
          </a:xfrm>
        </p:spPr>
        <p:txBody>
          <a:bodyPr/>
          <a:lstStyle/>
          <a:p>
            <a:r>
              <a:rPr lang="en-GB" sz="2400" noProof="0" dirty="0" smtClean="0"/>
              <a:t>Hungarian statistics</a:t>
            </a:r>
            <a:endParaRPr lang="en-GB" sz="2400" noProof="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5618332"/>
              </p:ext>
            </p:extLst>
          </p:nvPr>
        </p:nvGraphicFramePr>
        <p:xfrm>
          <a:off x="0" y="774700"/>
          <a:ext cx="9144000" cy="567863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22785"/>
                <a:gridCol w="1325215"/>
                <a:gridCol w="1524000"/>
                <a:gridCol w="1524000"/>
                <a:gridCol w="1524000"/>
                <a:gridCol w="1524000"/>
              </a:tblGrid>
              <a:tr h="495300">
                <a:tc>
                  <a:txBody>
                    <a:bodyPr/>
                    <a:lstStyle/>
                    <a:p>
                      <a:pPr algn="ctr"/>
                      <a:endParaRPr lang="hu-HU" sz="1800">
                        <a:solidFill>
                          <a:srgbClr val="00004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smtClean="0">
                          <a:solidFill>
                            <a:srgbClr val="000042"/>
                          </a:solidFill>
                        </a:rPr>
                        <a:t>2011</a:t>
                      </a:r>
                      <a:endParaRPr lang="hu-HU" sz="1800">
                        <a:solidFill>
                          <a:srgbClr val="00004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smtClean="0">
                          <a:solidFill>
                            <a:srgbClr val="000042"/>
                          </a:solidFill>
                        </a:rPr>
                        <a:t>2012</a:t>
                      </a:r>
                      <a:endParaRPr lang="hu-HU" sz="1800">
                        <a:solidFill>
                          <a:srgbClr val="00004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smtClean="0">
                          <a:solidFill>
                            <a:srgbClr val="000042"/>
                          </a:solidFill>
                        </a:rPr>
                        <a:t>2013</a:t>
                      </a:r>
                      <a:endParaRPr lang="hu-HU" sz="1800">
                        <a:solidFill>
                          <a:srgbClr val="00004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smtClean="0">
                          <a:solidFill>
                            <a:srgbClr val="000042"/>
                          </a:solidFill>
                        </a:rPr>
                        <a:t>2014</a:t>
                      </a:r>
                      <a:endParaRPr lang="hu-HU" sz="1800">
                        <a:solidFill>
                          <a:srgbClr val="00004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smtClean="0">
                          <a:solidFill>
                            <a:srgbClr val="000042"/>
                          </a:solidFill>
                        </a:rPr>
                        <a:t>2015</a:t>
                      </a:r>
                      <a:br>
                        <a:rPr lang="hu-HU" sz="1800" smtClean="0">
                          <a:solidFill>
                            <a:srgbClr val="000042"/>
                          </a:solidFill>
                        </a:rPr>
                      </a:br>
                      <a:r>
                        <a:rPr lang="hu-HU" sz="1800" smtClean="0">
                          <a:solidFill>
                            <a:srgbClr val="000042"/>
                          </a:solidFill>
                        </a:rPr>
                        <a:t> </a:t>
                      </a:r>
                      <a:r>
                        <a:rPr lang="hu-HU" sz="1400" smtClean="0">
                          <a:solidFill>
                            <a:srgbClr val="000042"/>
                          </a:solidFill>
                        </a:rPr>
                        <a:t>1</a:t>
                      </a:r>
                      <a:r>
                        <a:rPr lang="hu-HU" sz="1800" smtClean="0">
                          <a:solidFill>
                            <a:srgbClr val="000042"/>
                          </a:solidFill>
                        </a:rPr>
                        <a:t> </a:t>
                      </a:r>
                      <a:r>
                        <a:rPr lang="hu-HU" sz="1400" smtClean="0">
                          <a:solidFill>
                            <a:srgbClr val="000042"/>
                          </a:solidFill>
                        </a:rPr>
                        <a:t>January – 10</a:t>
                      </a:r>
                    </a:p>
                    <a:p>
                      <a:pPr algn="ctr"/>
                      <a:r>
                        <a:rPr lang="hu-HU" sz="1400" smtClean="0">
                          <a:solidFill>
                            <a:srgbClr val="000042"/>
                          </a:solidFill>
                        </a:rPr>
                        <a:t>May</a:t>
                      </a:r>
                      <a:endParaRPr lang="hu-HU" sz="1400">
                        <a:solidFill>
                          <a:srgbClr val="000042"/>
                        </a:solidFill>
                      </a:endParaRPr>
                    </a:p>
                  </a:txBody>
                  <a:tcPr/>
                </a:tc>
              </a:tr>
              <a:tr h="377167">
                <a:tc>
                  <a:txBody>
                    <a:bodyPr/>
                    <a:lstStyle/>
                    <a:p>
                      <a:pPr algn="ctr"/>
                      <a:r>
                        <a:rPr lang="hu-HU" sz="1800" smtClean="0">
                          <a:solidFill>
                            <a:srgbClr val="000042"/>
                          </a:solidFill>
                        </a:rPr>
                        <a:t>Application, total</a:t>
                      </a:r>
                      <a:endParaRPr lang="hu-HU" sz="1800">
                        <a:solidFill>
                          <a:srgbClr val="00004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smtClean="0">
                          <a:solidFill>
                            <a:srgbClr val="000042"/>
                          </a:solidFill>
                        </a:rPr>
                        <a:t>1.693</a:t>
                      </a:r>
                      <a:endParaRPr lang="hu-HU" sz="1800">
                        <a:solidFill>
                          <a:srgbClr val="00004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smtClean="0">
                          <a:solidFill>
                            <a:srgbClr val="000042"/>
                          </a:solidFill>
                        </a:rPr>
                        <a:t>2.157</a:t>
                      </a:r>
                      <a:endParaRPr lang="hu-HU" sz="1800">
                        <a:solidFill>
                          <a:srgbClr val="00004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smtClean="0">
                          <a:solidFill>
                            <a:srgbClr val="000042"/>
                          </a:solidFill>
                        </a:rPr>
                        <a:t>18.900</a:t>
                      </a:r>
                      <a:endParaRPr lang="hu-HU" sz="1800">
                        <a:solidFill>
                          <a:srgbClr val="00004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smtClean="0">
                          <a:solidFill>
                            <a:srgbClr val="000042"/>
                          </a:solidFill>
                        </a:rPr>
                        <a:t>42.777</a:t>
                      </a:r>
                      <a:endParaRPr lang="hu-HU" sz="1800">
                        <a:solidFill>
                          <a:srgbClr val="00004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smtClean="0">
                          <a:solidFill>
                            <a:srgbClr val="000042"/>
                          </a:solidFill>
                        </a:rPr>
                        <a:t>42.298</a:t>
                      </a:r>
                      <a:endParaRPr lang="hu-HU" sz="1800">
                        <a:solidFill>
                          <a:srgbClr val="000042"/>
                        </a:solidFill>
                      </a:endParaRPr>
                    </a:p>
                  </a:txBody>
                  <a:tcPr/>
                </a:tc>
              </a:tr>
              <a:tr h="1583439">
                <a:tc>
                  <a:txBody>
                    <a:bodyPr/>
                    <a:lstStyle/>
                    <a:p>
                      <a:pPr algn="ctr"/>
                      <a:r>
                        <a:rPr lang="hu-HU" sz="1800" b="0" smtClean="0">
                          <a:solidFill>
                            <a:srgbClr val="000042"/>
                          </a:solidFill>
                          <a:latin typeface="+mn-lt"/>
                        </a:rPr>
                        <a:t>3 Main countries of origin</a:t>
                      </a:r>
                      <a:endParaRPr lang="hu-HU" sz="1800" b="0">
                        <a:solidFill>
                          <a:srgbClr val="00004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smtClean="0">
                          <a:solidFill>
                            <a:srgbClr val="000042"/>
                          </a:solidFill>
                          <a:latin typeface="+mn-lt"/>
                        </a:rPr>
                        <a:t>Afghanistan (649)</a:t>
                      </a:r>
                    </a:p>
                    <a:p>
                      <a:pPr algn="ctr"/>
                      <a:r>
                        <a:rPr lang="hu-HU" sz="1800" b="0" smtClean="0">
                          <a:solidFill>
                            <a:srgbClr val="000042"/>
                          </a:solidFill>
                          <a:latin typeface="+mn-lt"/>
                        </a:rPr>
                        <a:t>Kosovo (211)</a:t>
                      </a:r>
                    </a:p>
                    <a:p>
                      <a:pPr algn="ctr"/>
                      <a:r>
                        <a:rPr lang="hu-HU" sz="1800" b="0" smtClean="0">
                          <a:solidFill>
                            <a:srgbClr val="000042"/>
                          </a:solidFill>
                          <a:latin typeface="+mn-lt"/>
                        </a:rPr>
                        <a:t>Serbia (27)</a:t>
                      </a:r>
                    </a:p>
                    <a:p>
                      <a:pPr algn="ctr"/>
                      <a:endParaRPr lang="hu-HU" sz="1800" b="0">
                        <a:solidFill>
                          <a:srgbClr val="00004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smtClean="0">
                          <a:solidFill>
                            <a:srgbClr val="000042"/>
                          </a:solidFill>
                          <a:latin typeface="+mn-lt"/>
                        </a:rPr>
                        <a:t>Afghanistan</a:t>
                      </a:r>
                    </a:p>
                    <a:p>
                      <a:pPr algn="ctr"/>
                      <a:r>
                        <a:rPr lang="hu-HU" sz="1800" b="0" smtClean="0">
                          <a:solidFill>
                            <a:srgbClr val="000042"/>
                          </a:solidFill>
                          <a:latin typeface="+mn-lt"/>
                        </a:rPr>
                        <a:t>(880)</a:t>
                      </a:r>
                    </a:p>
                    <a:p>
                      <a:pPr algn="ctr"/>
                      <a:r>
                        <a:rPr lang="hu-HU" sz="1800" b="0" smtClean="0">
                          <a:solidFill>
                            <a:srgbClr val="000042"/>
                          </a:solidFill>
                          <a:latin typeface="+mn-lt"/>
                        </a:rPr>
                        <a:t>Pakistan</a:t>
                      </a:r>
                    </a:p>
                    <a:p>
                      <a:pPr algn="ctr"/>
                      <a:r>
                        <a:rPr lang="hu-HU" sz="1800" b="0" smtClean="0">
                          <a:solidFill>
                            <a:srgbClr val="000042"/>
                          </a:solidFill>
                          <a:latin typeface="+mn-lt"/>
                        </a:rPr>
                        <a:t>(327)</a:t>
                      </a:r>
                    </a:p>
                    <a:p>
                      <a:pPr algn="ctr"/>
                      <a:r>
                        <a:rPr lang="hu-HU" sz="1800" b="0" smtClean="0">
                          <a:solidFill>
                            <a:srgbClr val="000042"/>
                          </a:solidFill>
                          <a:latin typeface="+mn-lt"/>
                        </a:rPr>
                        <a:t>Kosovo</a:t>
                      </a:r>
                    </a:p>
                    <a:p>
                      <a:pPr algn="ctr"/>
                      <a:r>
                        <a:rPr lang="hu-HU" sz="1800" b="0" smtClean="0">
                          <a:solidFill>
                            <a:srgbClr val="000042"/>
                          </a:solidFill>
                          <a:latin typeface="+mn-lt"/>
                        </a:rPr>
                        <a:t>(226)</a:t>
                      </a:r>
                      <a:endParaRPr lang="hu-HU" sz="1800" b="0">
                        <a:solidFill>
                          <a:srgbClr val="00004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smtClean="0">
                          <a:solidFill>
                            <a:srgbClr val="00004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Kosovo</a:t>
                      </a:r>
                      <a:r>
                        <a:rPr lang="hu-HU" sz="1800" b="0" baseline="0" smtClean="0">
                          <a:solidFill>
                            <a:srgbClr val="00004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smtClean="0">
                          <a:solidFill>
                            <a:srgbClr val="00004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(6</a:t>
                      </a:r>
                      <a:r>
                        <a:rPr lang="hu-HU" sz="1800" b="0" smtClean="0">
                          <a:solidFill>
                            <a:srgbClr val="00004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800" b="0" smtClean="0">
                          <a:solidFill>
                            <a:srgbClr val="00004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067)</a:t>
                      </a:r>
                      <a:endParaRPr lang="hu-HU" sz="1800" b="0" smtClean="0">
                        <a:solidFill>
                          <a:srgbClr val="00004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0" smtClean="0">
                          <a:solidFill>
                            <a:srgbClr val="00004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Pakistan (3.052)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0" smtClean="0">
                          <a:solidFill>
                            <a:srgbClr val="00004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Afghanistan (2.279)</a:t>
                      </a:r>
                      <a:endParaRPr lang="hu-HU" sz="1800" b="0">
                        <a:solidFill>
                          <a:srgbClr val="00004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smtClean="0">
                          <a:solidFill>
                            <a:srgbClr val="00004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Kosovo</a:t>
                      </a:r>
                      <a:r>
                        <a:rPr lang="hu-HU" sz="1800" b="0" baseline="0" smtClean="0">
                          <a:solidFill>
                            <a:srgbClr val="00004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smtClean="0">
                          <a:solidFill>
                            <a:srgbClr val="00004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(21</a:t>
                      </a:r>
                      <a:r>
                        <a:rPr lang="hu-HU" sz="1800" b="0" smtClean="0">
                          <a:solidFill>
                            <a:srgbClr val="00004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800" b="0" smtClean="0">
                          <a:solidFill>
                            <a:srgbClr val="00004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453)</a:t>
                      </a:r>
                      <a:endParaRPr lang="hu-HU" sz="1800" b="0" smtClean="0">
                        <a:solidFill>
                          <a:srgbClr val="00004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smtClean="0">
                          <a:solidFill>
                            <a:srgbClr val="00004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Afghanistan</a:t>
                      </a:r>
                      <a:r>
                        <a:rPr lang="hu-HU" sz="1800" b="0" baseline="0" smtClean="0">
                          <a:solidFill>
                            <a:srgbClr val="00004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smtClean="0">
                          <a:solidFill>
                            <a:srgbClr val="00004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</a:t>
                      </a:r>
                      <a:r>
                        <a:rPr lang="hu-HU" sz="1800" b="0" smtClean="0">
                          <a:solidFill>
                            <a:srgbClr val="00004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800" b="0" smtClean="0">
                          <a:solidFill>
                            <a:srgbClr val="00004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796)</a:t>
                      </a:r>
                      <a:endParaRPr lang="hu-HU" sz="1800" b="0" smtClean="0">
                        <a:solidFill>
                          <a:srgbClr val="00004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0" smtClean="0">
                          <a:solidFill>
                            <a:srgbClr val="00004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Syria (6.587)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smtClean="0">
                          <a:solidFill>
                            <a:srgbClr val="000042"/>
                          </a:solidFill>
                          <a:latin typeface="+mn-lt"/>
                        </a:rPr>
                        <a:t>Kosovo</a:t>
                      </a:r>
                    </a:p>
                    <a:p>
                      <a:pPr algn="ctr"/>
                      <a:r>
                        <a:rPr lang="hu-HU" sz="1800" b="0" smtClean="0">
                          <a:solidFill>
                            <a:srgbClr val="000042"/>
                          </a:solidFill>
                          <a:latin typeface="+mn-lt"/>
                        </a:rPr>
                        <a:t>(23.845)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0" smtClean="0">
                          <a:solidFill>
                            <a:srgbClr val="000042"/>
                          </a:solidFill>
                          <a:latin typeface="+mn-lt"/>
                        </a:rPr>
                        <a:t>Afghanistan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0" smtClean="0">
                          <a:solidFill>
                            <a:srgbClr val="000042"/>
                          </a:solidFill>
                          <a:latin typeface="+mn-lt"/>
                        </a:rPr>
                        <a:t>(7.511)</a:t>
                      </a:r>
                    </a:p>
                    <a:p>
                      <a:pPr algn="ctr"/>
                      <a:r>
                        <a:rPr lang="hu-HU" sz="1800" b="0" smtClean="0">
                          <a:solidFill>
                            <a:srgbClr val="000042"/>
                          </a:solidFill>
                          <a:latin typeface="+mn-lt"/>
                        </a:rPr>
                        <a:t> Syria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0" smtClean="0">
                          <a:solidFill>
                            <a:srgbClr val="000042"/>
                          </a:solidFill>
                          <a:latin typeface="+mn-lt"/>
                        </a:rPr>
                        <a:t>(4.802)</a:t>
                      </a:r>
                    </a:p>
                  </a:txBody>
                  <a:tcPr/>
                </a:tc>
              </a:tr>
              <a:tr h="575548">
                <a:tc>
                  <a:txBody>
                    <a:bodyPr/>
                    <a:lstStyle/>
                    <a:p>
                      <a:pPr algn="ctr"/>
                      <a:r>
                        <a:rPr lang="hu-HU" sz="1800" smtClean="0">
                          <a:solidFill>
                            <a:srgbClr val="000042"/>
                          </a:solidFill>
                        </a:rPr>
                        <a:t>Some</a:t>
                      </a:r>
                      <a:r>
                        <a:rPr lang="hu-HU" sz="1800" baseline="0" smtClean="0">
                          <a:solidFill>
                            <a:srgbClr val="000042"/>
                          </a:solidFill>
                        </a:rPr>
                        <a:t> form of protection </a:t>
                      </a:r>
                      <a:endParaRPr lang="hu-HU" sz="1800">
                        <a:solidFill>
                          <a:srgbClr val="00004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smtClean="0">
                          <a:solidFill>
                            <a:srgbClr val="000042"/>
                          </a:solidFill>
                        </a:rPr>
                        <a:t>191</a:t>
                      </a:r>
                      <a:endParaRPr lang="hu-HU" sz="1800">
                        <a:solidFill>
                          <a:srgbClr val="00004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smtClean="0">
                          <a:solidFill>
                            <a:srgbClr val="000042"/>
                          </a:solidFill>
                        </a:rPr>
                        <a:t>415</a:t>
                      </a:r>
                      <a:endParaRPr lang="hu-HU" sz="1800">
                        <a:solidFill>
                          <a:srgbClr val="00004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42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415</a:t>
                      </a:r>
                      <a:endParaRPr lang="hu-HU" sz="1800">
                        <a:solidFill>
                          <a:srgbClr val="00004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42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512</a:t>
                      </a:r>
                      <a:endParaRPr lang="hu-HU" sz="1800">
                        <a:solidFill>
                          <a:srgbClr val="00004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smtClean="0">
                          <a:solidFill>
                            <a:srgbClr val="000042"/>
                          </a:solidFill>
                        </a:rPr>
                        <a:t>99</a:t>
                      </a:r>
                      <a:endParaRPr lang="hu-HU" sz="1800">
                        <a:solidFill>
                          <a:srgbClr val="000042"/>
                        </a:solidFill>
                      </a:endParaRPr>
                    </a:p>
                  </a:txBody>
                  <a:tcPr/>
                </a:tc>
              </a:tr>
              <a:tr h="377167">
                <a:tc>
                  <a:txBody>
                    <a:bodyPr/>
                    <a:lstStyle/>
                    <a:p>
                      <a:pPr algn="ctr"/>
                      <a:r>
                        <a:rPr lang="hu-HU" sz="1800" smtClean="0">
                          <a:solidFill>
                            <a:srgbClr val="000042"/>
                          </a:solidFill>
                        </a:rPr>
                        <a:t>Refugee</a:t>
                      </a:r>
                      <a:endParaRPr lang="hu-HU" sz="1800">
                        <a:solidFill>
                          <a:srgbClr val="00004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smtClean="0">
                          <a:solidFill>
                            <a:srgbClr val="000042"/>
                          </a:solidFill>
                        </a:rPr>
                        <a:t>52</a:t>
                      </a:r>
                      <a:endParaRPr lang="hu-HU" sz="1800">
                        <a:solidFill>
                          <a:srgbClr val="00004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smtClean="0">
                          <a:solidFill>
                            <a:srgbClr val="000042"/>
                          </a:solidFill>
                        </a:rPr>
                        <a:t>87</a:t>
                      </a:r>
                      <a:endParaRPr lang="hu-HU" sz="1800">
                        <a:solidFill>
                          <a:srgbClr val="00004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42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</a:t>
                      </a:r>
                      <a:endParaRPr lang="hu-HU" sz="1800">
                        <a:solidFill>
                          <a:srgbClr val="00004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42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260</a:t>
                      </a:r>
                      <a:endParaRPr lang="hu-HU" sz="1800">
                        <a:solidFill>
                          <a:srgbClr val="00004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smtClean="0">
                          <a:solidFill>
                            <a:srgbClr val="000042"/>
                          </a:solidFill>
                        </a:rPr>
                        <a:t>25</a:t>
                      </a:r>
                      <a:endParaRPr lang="hu-HU" sz="1800" smtClean="0">
                        <a:solidFill>
                          <a:srgbClr val="000042"/>
                        </a:solidFill>
                      </a:endParaRPr>
                    </a:p>
                  </a:txBody>
                  <a:tcPr/>
                </a:tc>
              </a:tr>
              <a:tr h="377167">
                <a:tc>
                  <a:txBody>
                    <a:bodyPr/>
                    <a:lstStyle/>
                    <a:p>
                      <a:pPr algn="ctr"/>
                      <a:r>
                        <a:rPr lang="hu-HU" sz="1800" smtClean="0">
                          <a:solidFill>
                            <a:srgbClr val="000042"/>
                          </a:solidFill>
                        </a:rPr>
                        <a:t>Subsidiary protection</a:t>
                      </a:r>
                      <a:endParaRPr lang="hu-HU" sz="1800">
                        <a:solidFill>
                          <a:srgbClr val="00004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smtClean="0">
                          <a:solidFill>
                            <a:srgbClr val="000042"/>
                          </a:solidFill>
                        </a:rPr>
                        <a:t>139</a:t>
                      </a:r>
                      <a:endParaRPr lang="hu-HU" sz="1800">
                        <a:solidFill>
                          <a:srgbClr val="00004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smtClean="0">
                          <a:solidFill>
                            <a:srgbClr val="000042"/>
                          </a:solidFill>
                        </a:rPr>
                        <a:t>328</a:t>
                      </a:r>
                      <a:endParaRPr lang="hu-HU" sz="1800">
                        <a:solidFill>
                          <a:srgbClr val="00004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42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217</a:t>
                      </a:r>
                      <a:endParaRPr lang="hu-HU" sz="1800">
                        <a:solidFill>
                          <a:srgbClr val="00004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42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252</a:t>
                      </a:r>
                      <a:endParaRPr lang="hu-HU" sz="1800">
                        <a:solidFill>
                          <a:srgbClr val="00004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smtClean="0">
                          <a:solidFill>
                            <a:srgbClr val="000042"/>
                          </a:solidFill>
                        </a:rPr>
                        <a:t>74</a:t>
                      </a:r>
                      <a:endParaRPr lang="hu-HU" sz="1800" smtClean="0">
                        <a:solidFill>
                          <a:srgbClr val="000042"/>
                        </a:solidFill>
                      </a:endParaRPr>
                    </a:p>
                    <a:p>
                      <a:pPr algn="ctr"/>
                      <a:endParaRPr lang="hu-HU" sz="1800">
                        <a:solidFill>
                          <a:srgbClr val="000042"/>
                        </a:solidFill>
                      </a:endParaRPr>
                    </a:p>
                  </a:txBody>
                  <a:tcPr/>
                </a:tc>
              </a:tr>
              <a:tr h="348155">
                <a:tc>
                  <a:txBody>
                    <a:bodyPr/>
                    <a:lstStyle/>
                    <a:p>
                      <a:pPr algn="ctr"/>
                      <a:r>
                        <a:rPr lang="hu-HU" sz="1800" smtClean="0">
                          <a:solidFill>
                            <a:srgbClr val="000042"/>
                          </a:solidFill>
                        </a:rPr>
                        <a:t>Rejection</a:t>
                      </a:r>
                      <a:endParaRPr lang="hu-HU" sz="1800">
                        <a:solidFill>
                          <a:srgbClr val="00004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smtClean="0">
                          <a:solidFill>
                            <a:srgbClr val="000042"/>
                          </a:solidFill>
                        </a:rPr>
                        <a:t>740</a:t>
                      </a:r>
                      <a:endParaRPr lang="hu-HU" sz="1800">
                        <a:solidFill>
                          <a:srgbClr val="00004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smtClean="0">
                          <a:solidFill>
                            <a:srgbClr val="000042"/>
                          </a:solidFill>
                        </a:rPr>
                        <a:t>751</a:t>
                      </a:r>
                      <a:endParaRPr lang="hu-HU" sz="1800">
                        <a:solidFill>
                          <a:srgbClr val="00004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smtClean="0">
                          <a:solidFill>
                            <a:srgbClr val="000042"/>
                          </a:solidFill>
                        </a:rPr>
                        <a:t>4.185</a:t>
                      </a:r>
                      <a:endParaRPr lang="hu-HU" sz="1800">
                        <a:solidFill>
                          <a:srgbClr val="00004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smtClean="0">
                          <a:solidFill>
                            <a:srgbClr val="000042"/>
                          </a:solidFill>
                        </a:rPr>
                        <a:t>4.553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800"/>
                    </a:p>
                  </a:txBody>
                  <a:tcPr/>
                </a:tc>
              </a:tr>
              <a:tr h="4246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smtClean="0">
                          <a:solidFill>
                            <a:srgbClr val="000042"/>
                          </a:solidFill>
                        </a:rPr>
                        <a:t>Termination</a:t>
                      </a:r>
                      <a:endParaRPr lang="hu-HU" sz="1800">
                        <a:solidFill>
                          <a:srgbClr val="00004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smtClean="0">
                          <a:solidFill>
                            <a:srgbClr val="000042"/>
                          </a:solidFill>
                        </a:rPr>
                        <a:t>623</a:t>
                      </a:r>
                      <a:endParaRPr lang="hu-HU" sz="1800">
                        <a:solidFill>
                          <a:srgbClr val="00004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smtClean="0">
                          <a:solidFill>
                            <a:srgbClr val="000042"/>
                          </a:solidFill>
                        </a:rPr>
                        <a:t>1110</a:t>
                      </a:r>
                      <a:endParaRPr lang="hu-HU" sz="1800">
                        <a:solidFill>
                          <a:srgbClr val="00004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smtClean="0">
                          <a:solidFill>
                            <a:srgbClr val="000042"/>
                          </a:solidFill>
                        </a:rPr>
                        <a:t>11.339</a:t>
                      </a:r>
                      <a:endParaRPr lang="hu-HU" sz="1800">
                        <a:solidFill>
                          <a:srgbClr val="00004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smtClean="0">
                          <a:solidFill>
                            <a:srgbClr val="000042"/>
                          </a:solidFill>
                        </a:rPr>
                        <a:t>23.406</a:t>
                      </a:r>
                      <a:endParaRPr lang="hu-HU" sz="1800">
                        <a:solidFill>
                          <a:srgbClr val="00004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8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7812360" y="5733256"/>
            <a:ext cx="1440160" cy="73866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hu-HU" sz="1050" dirty="0" smtClean="0">
                <a:solidFill>
                  <a:srgbClr val="000042"/>
                </a:solidFill>
              </a:rPr>
              <a:t>Source:  own collection based on  OIN Yearly booklets and UNHCR data</a:t>
            </a:r>
            <a:endParaRPr lang="hu-HU" sz="1100" dirty="0">
              <a:solidFill>
                <a:srgbClr val="0000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34925"/>
      </p:ext>
    </p:extLst>
  </p:cSld>
  <p:clrMapOvr>
    <a:masterClrMapping/>
  </p:clrMapOvr>
  <p:transition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32240" y="116632"/>
            <a:ext cx="2078056" cy="2808312"/>
          </a:xfrm>
        </p:spPr>
        <p:txBody>
          <a:bodyPr/>
          <a:lstStyle/>
          <a:p>
            <a:r>
              <a:rPr lang="en-GB" sz="2000" noProof="0" dirty="0" smtClean="0"/>
              <a:t>Fresh data</a:t>
            </a:r>
            <a:br>
              <a:rPr lang="en-GB" sz="2000" noProof="0" dirty="0" smtClean="0"/>
            </a:br>
            <a:r>
              <a:rPr lang="en-GB" sz="2000" noProof="0" dirty="0" smtClean="0"/>
              <a:t/>
            </a:r>
            <a:br>
              <a:rPr lang="en-GB" sz="2000" noProof="0" dirty="0" smtClean="0"/>
            </a:br>
            <a:r>
              <a:rPr lang="en-GB" sz="2000" noProof="0" dirty="0" smtClean="0"/>
              <a:t>irregular Migrants intercepted in May 2015</a:t>
            </a:r>
            <a:endParaRPr lang="en-GB" sz="2000" noProof="0" dirty="0"/>
          </a:p>
        </p:txBody>
      </p:sp>
      <p:sp>
        <p:nvSpPr>
          <p:cNvPr id="5" name="Szövegdoboz 4"/>
          <p:cNvSpPr txBox="1"/>
          <p:nvPr/>
        </p:nvSpPr>
        <p:spPr>
          <a:xfrm>
            <a:off x="179512" y="5877272"/>
            <a:ext cx="6473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>
                <a:latin typeface="Calibri" panose="020F0502020204030204" pitchFamily="34" charset="0"/>
              </a:rPr>
              <a:t>Source: </a:t>
            </a:r>
            <a:r>
              <a:rPr lang="hu-HU" sz="1200" dirty="0">
                <a:latin typeface="Calibri" panose="020F0502020204030204" pitchFamily="34" charset="0"/>
                <a:hlinkClick r:id="rId3"/>
              </a:rPr>
              <a:t>http://</a:t>
            </a:r>
            <a:r>
              <a:rPr lang="hu-HU" sz="1200" dirty="0" smtClean="0">
                <a:latin typeface="Calibri" panose="020F0502020204030204" pitchFamily="34" charset="0"/>
                <a:hlinkClick r:id="rId3"/>
              </a:rPr>
              <a:t>www.police.hu/hirek-es-informaciok/hatarinfo/elfogott-migransok-szama</a:t>
            </a:r>
            <a:r>
              <a:rPr lang="hu-HU" sz="1200" dirty="0" smtClean="0">
                <a:latin typeface="Calibri" panose="020F0502020204030204" pitchFamily="34" charset="0"/>
              </a:rPr>
              <a:t>   </a:t>
            </a:r>
            <a:r>
              <a:rPr lang="hu-HU" sz="1200" dirty="0">
                <a:latin typeface="Calibri" panose="020F0502020204030204" pitchFamily="34" charset="0"/>
              </a:rPr>
              <a:t>20150601)</a:t>
            </a: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6173" y="1196752"/>
            <a:ext cx="6048375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33635"/>
      </p:ext>
    </p:extLst>
  </p:cSld>
  <p:clrMapOvr>
    <a:masterClrMapping/>
  </p:clrMapOvr>
  <p:transition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2"/>
          <p:cNvSpPr txBox="1">
            <a:spLocks noChangeArrowheads="1"/>
          </p:cNvSpPr>
          <p:nvPr/>
        </p:nvSpPr>
        <p:spPr bwMode="auto">
          <a:xfrm>
            <a:off x="395536" y="0"/>
            <a:ext cx="8208912" cy="1340768"/>
          </a:xfrm>
          <a:prstGeom prst="rect">
            <a:avLst/>
          </a:prstGeom>
          <a:solidFill>
            <a:srgbClr val="E0DBF3"/>
          </a:solidFill>
          <a:ln w="9525">
            <a:solidFill>
              <a:srgbClr val="A8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2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8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The Hungarian Refugee and Beneficiary of Subsidiary Protection Status determination Procedure</a:t>
            </a:r>
            <a:endParaRPr kumimoji="0" lang="hu-HU" sz="3200" b="1" i="0" u="none" strike="noStrike" kern="1200" cap="small" spc="0" normalizeH="0" baseline="0" noProof="0" dirty="0">
              <a:ln>
                <a:noFill/>
              </a:ln>
              <a:solidFill>
                <a:srgbClr val="A8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71" name="Text Box 5"/>
          <p:cNvSpPr txBox="1">
            <a:spLocks noChangeArrowheads="1"/>
          </p:cNvSpPr>
          <p:nvPr/>
        </p:nvSpPr>
        <p:spPr bwMode="auto">
          <a:xfrm>
            <a:off x="0" y="1700808"/>
            <a:ext cx="1440557" cy="865187"/>
          </a:xfrm>
          <a:prstGeom prst="rect">
            <a:avLst/>
          </a:prstGeom>
          <a:solidFill>
            <a:srgbClr val="E0DBF3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0" tIns="0" rIns="0" bIns="0" anchor="ctr"/>
          <a:lstStyle/>
          <a:p>
            <a:pPr algn="ctr">
              <a:lnSpc>
                <a:spcPct val="90000"/>
              </a:lnSpc>
              <a:buSzTx/>
            </a:pPr>
            <a:r>
              <a:rPr kumimoji="1" lang="hu-HU" altLang="ja-JP" sz="2000" b="1" dirty="0" smtClean="0">
                <a:solidFill>
                  <a:schemeClr val="tx1"/>
                </a:solidFill>
                <a:latin typeface="+mn-lt"/>
              </a:rPr>
              <a:t>Application</a:t>
            </a:r>
            <a:endParaRPr kumimoji="1" lang="en-US" altLang="ja-JP" sz="2000" b="1" dirty="0">
              <a:solidFill>
                <a:schemeClr val="tx1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72" name="Line 6"/>
          <p:cNvSpPr>
            <a:spLocks noChangeShapeType="1"/>
          </p:cNvSpPr>
          <p:nvPr/>
        </p:nvSpPr>
        <p:spPr bwMode="auto">
          <a:xfrm>
            <a:off x="1619672" y="2132856"/>
            <a:ext cx="503238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lIns="63500" tIns="0" rIns="0" bIns="0"/>
          <a:lstStyle/>
          <a:p>
            <a:endParaRPr lang="hu-HU" sz="2000" b="1" dirty="0">
              <a:latin typeface="+mn-lt"/>
            </a:endParaRPr>
          </a:p>
        </p:txBody>
      </p:sp>
      <p:sp>
        <p:nvSpPr>
          <p:cNvPr id="73" name="Line 9"/>
          <p:cNvSpPr>
            <a:spLocks noChangeShapeType="1"/>
          </p:cNvSpPr>
          <p:nvPr/>
        </p:nvSpPr>
        <p:spPr bwMode="auto">
          <a:xfrm>
            <a:off x="3779913" y="2132856"/>
            <a:ext cx="1008112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lIns="63500" tIns="0" rIns="0" bIns="0"/>
          <a:lstStyle/>
          <a:p>
            <a:endParaRPr lang="hu-HU" sz="2000" b="1" dirty="0">
              <a:latin typeface="+mn-lt"/>
            </a:endParaRPr>
          </a:p>
        </p:txBody>
      </p:sp>
      <p:sp>
        <p:nvSpPr>
          <p:cNvPr id="74" name="Text Box 10"/>
          <p:cNvSpPr txBox="1">
            <a:spLocks noChangeArrowheads="1"/>
          </p:cNvSpPr>
          <p:nvPr/>
        </p:nvSpPr>
        <p:spPr bwMode="auto">
          <a:xfrm>
            <a:off x="2195736" y="1628800"/>
            <a:ext cx="1512168" cy="865187"/>
          </a:xfrm>
          <a:prstGeom prst="rect">
            <a:avLst/>
          </a:prstGeom>
          <a:solidFill>
            <a:srgbClr val="E0DBF3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0" tIns="0" rIns="0" bIns="0" anchor="ctr"/>
          <a:lstStyle/>
          <a:p>
            <a:pPr algn="ctr">
              <a:lnSpc>
                <a:spcPct val="90000"/>
              </a:lnSpc>
              <a:buSzTx/>
            </a:pPr>
            <a:r>
              <a:rPr kumimoji="1" lang="hu-HU" altLang="ja-JP" sz="2000" b="1" dirty="0" smtClean="0">
                <a:solidFill>
                  <a:schemeClr val="tx1"/>
                </a:solidFill>
                <a:latin typeface="+mn-lt"/>
              </a:rPr>
              <a:t>Preliminary </a:t>
            </a:r>
          </a:p>
          <a:p>
            <a:pPr algn="ctr">
              <a:lnSpc>
                <a:spcPct val="90000"/>
              </a:lnSpc>
              <a:buSzTx/>
            </a:pPr>
            <a:r>
              <a:rPr kumimoji="1" lang="hu-HU" altLang="ja-JP" sz="2000" b="1" dirty="0" smtClean="0">
                <a:latin typeface="+mn-lt"/>
                <a:ea typeface="ＭＳ Ｐゴシック" charset="-128"/>
              </a:rPr>
              <a:t>examination</a:t>
            </a:r>
            <a:endParaRPr kumimoji="1" lang="en-US" altLang="ja-JP" sz="2000" b="1" dirty="0">
              <a:solidFill>
                <a:schemeClr val="tx1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75" name="Text Box 11"/>
          <p:cNvSpPr txBox="1">
            <a:spLocks noChangeArrowheads="1"/>
          </p:cNvSpPr>
          <p:nvPr/>
        </p:nvSpPr>
        <p:spPr bwMode="auto">
          <a:xfrm>
            <a:off x="4860032" y="1628800"/>
            <a:ext cx="1584176" cy="1152128"/>
          </a:xfrm>
          <a:prstGeom prst="rect">
            <a:avLst/>
          </a:prstGeom>
          <a:solidFill>
            <a:srgbClr val="E0DBF3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0" tIns="0" rIns="0" bIns="0" anchor="ctr"/>
          <a:lstStyle/>
          <a:p>
            <a:pPr algn="ctr">
              <a:lnSpc>
                <a:spcPct val="90000"/>
              </a:lnSpc>
              <a:buSzTx/>
            </a:pPr>
            <a:r>
              <a:rPr kumimoji="1" lang="hu-HU" altLang="ja-JP" sz="2000" b="1" dirty="0" smtClean="0">
                <a:latin typeface="+mn-lt"/>
              </a:rPr>
              <a:t>Detailed examination (of the merits)</a:t>
            </a:r>
            <a:endParaRPr kumimoji="1" lang="en-US" altLang="ja-JP" sz="2000" b="1" dirty="0">
              <a:solidFill>
                <a:schemeClr val="tx1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76" name="AutoShape 12"/>
          <p:cNvSpPr>
            <a:spLocks/>
          </p:cNvSpPr>
          <p:nvPr/>
        </p:nvSpPr>
        <p:spPr bwMode="auto">
          <a:xfrm rot="5400000">
            <a:off x="4145460" y="3495104"/>
            <a:ext cx="347662" cy="3959225"/>
          </a:xfrm>
          <a:prstGeom prst="rightBrace">
            <a:avLst>
              <a:gd name="adj1" fmla="val 94901"/>
              <a:gd name="adj2" fmla="val 50000"/>
            </a:avLst>
          </a:prstGeom>
          <a:solidFill>
            <a:srgbClr val="E0DBF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63500" tIns="0" rIns="0" bIns="0" anchor="ctr"/>
          <a:lstStyle/>
          <a:p>
            <a:endParaRPr lang="hu-HU" sz="2000" b="1" dirty="0">
              <a:latin typeface="+mn-lt"/>
            </a:endParaRPr>
          </a:p>
        </p:txBody>
      </p:sp>
      <p:sp>
        <p:nvSpPr>
          <p:cNvPr id="77" name="Text Box 13"/>
          <p:cNvSpPr txBox="1">
            <a:spLocks noChangeArrowheads="1"/>
          </p:cNvSpPr>
          <p:nvPr/>
        </p:nvSpPr>
        <p:spPr bwMode="auto">
          <a:xfrm>
            <a:off x="3131840" y="5661248"/>
            <a:ext cx="2447925" cy="615553"/>
          </a:xfrm>
          <a:prstGeom prst="rect">
            <a:avLst/>
          </a:prstGeom>
          <a:solidFill>
            <a:srgbClr val="E0DBF3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6350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000" b="1" dirty="0" smtClean="0">
                <a:latin typeface="+mn-lt"/>
              </a:rPr>
              <a:t>Administrative procedure</a:t>
            </a:r>
            <a:endParaRPr lang="en-GB" sz="2000" b="1" dirty="0">
              <a:latin typeface="+mn-lt"/>
            </a:endParaRP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6516216" y="2132856"/>
            <a:ext cx="576262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lIns="63500" tIns="0" rIns="0" bIns="0"/>
          <a:lstStyle/>
          <a:p>
            <a:endParaRPr lang="hu-HU" sz="2000" b="1" dirty="0">
              <a:latin typeface="+mn-lt"/>
            </a:endParaRPr>
          </a:p>
        </p:txBody>
      </p:sp>
      <p:sp>
        <p:nvSpPr>
          <p:cNvPr id="79" name="Text Box 16"/>
          <p:cNvSpPr txBox="1">
            <a:spLocks noChangeArrowheads="1"/>
          </p:cNvSpPr>
          <p:nvPr/>
        </p:nvSpPr>
        <p:spPr bwMode="auto">
          <a:xfrm>
            <a:off x="7164288" y="1628800"/>
            <a:ext cx="1368425" cy="903287"/>
          </a:xfrm>
          <a:prstGeom prst="rect">
            <a:avLst/>
          </a:prstGeom>
          <a:solidFill>
            <a:srgbClr val="E0DBF3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0" tIns="0" rIns="0" bIns="0" anchor="ctr"/>
          <a:lstStyle/>
          <a:p>
            <a:pPr algn="ctr">
              <a:lnSpc>
                <a:spcPct val="90000"/>
              </a:lnSpc>
              <a:buSzTx/>
            </a:pPr>
            <a:r>
              <a:rPr kumimoji="1" lang="hu-HU" altLang="ja-JP" sz="2000" b="1" dirty="0" smtClean="0">
                <a:solidFill>
                  <a:schemeClr val="tx1"/>
                </a:solidFill>
                <a:latin typeface="+mn-lt"/>
              </a:rPr>
              <a:t>Judicial review</a:t>
            </a:r>
            <a:endParaRPr kumimoji="1" lang="en-US" altLang="ja-JP" sz="2000" b="1" dirty="0">
              <a:solidFill>
                <a:schemeClr val="tx1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80" name="AutoShape 17"/>
          <p:cNvSpPr>
            <a:spLocks/>
          </p:cNvSpPr>
          <p:nvPr/>
        </p:nvSpPr>
        <p:spPr bwMode="auto">
          <a:xfrm rot="5400000">
            <a:off x="7597478" y="4715098"/>
            <a:ext cx="284162" cy="1582738"/>
          </a:xfrm>
          <a:prstGeom prst="rightBrace">
            <a:avLst>
              <a:gd name="adj1" fmla="val 46415"/>
              <a:gd name="adj2" fmla="val 50000"/>
            </a:avLst>
          </a:prstGeom>
          <a:solidFill>
            <a:srgbClr val="E0DBF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63500" tIns="0" rIns="0" bIns="0" anchor="ctr"/>
          <a:lstStyle/>
          <a:p>
            <a:endParaRPr lang="hu-HU" sz="2000" b="1" dirty="0">
              <a:latin typeface="+mn-lt"/>
            </a:endParaRPr>
          </a:p>
        </p:txBody>
      </p:sp>
      <p:sp>
        <p:nvSpPr>
          <p:cNvPr id="81" name="Text Box 18"/>
          <p:cNvSpPr txBox="1">
            <a:spLocks noChangeArrowheads="1"/>
          </p:cNvSpPr>
          <p:nvPr/>
        </p:nvSpPr>
        <p:spPr bwMode="auto">
          <a:xfrm>
            <a:off x="6514803" y="5661248"/>
            <a:ext cx="2374900" cy="307777"/>
          </a:xfrm>
          <a:prstGeom prst="rect">
            <a:avLst/>
          </a:prstGeom>
          <a:solidFill>
            <a:srgbClr val="E0DBF3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6350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000" b="1" dirty="0" smtClean="0">
                <a:latin typeface="+mn-lt"/>
              </a:rPr>
              <a:t>Judicial procedure</a:t>
            </a:r>
            <a:endParaRPr lang="en-GB" sz="2000" b="1" dirty="0">
              <a:latin typeface="+mn-lt"/>
            </a:endParaRPr>
          </a:p>
        </p:txBody>
      </p:sp>
      <p:sp>
        <p:nvSpPr>
          <p:cNvPr id="82" name="Text Box 19"/>
          <p:cNvSpPr txBox="1">
            <a:spLocks noChangeArrowheads="1"/>
          </p:cNvSpPr>
          <p:nvPr/>
        </p:nvSpPr>
        <p:spPr bwMode="auto">
          <a:xfrm>
            <a:off x="2267744" y="4653136"/>
            <a:ext cx="1511027" cy="307777"/>
          </a:xfrm>
          <a:prstGeom prst="rect">
            <a:avLst/>
          </a:prstGeom>
          <a:solidFill>
            <a:srgbClr val="E0DBF3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6350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000" b="1" dirty="0">
                <a:latin typeface="+mn-lt"/>
              </a:rPr>
              <a:t>30 </a:t>
            </a:r>
            <a:r>
              <a:rPr lang="hu-HU" sz="2000" b="1" dirty="0" smtClean="0">
                <a:latin typeface="+mn-lt"/>
              </a:rPr>
              <a:t> days</a:t>
            </a:r>
            <a:endParaRPr lang="en-GB" sz="2000" b="1" dirty="0">
              <a:latin typeface="+mn-lt"/>
            </a:endParaRPr>
          </a:p>
        </p:txBody>
      </p:sp>
      <p:sp>
        <p:nvSpPr>
          <p:cNvPr id="83" name="Text Box 20"/>
          <p:cNvSpPr txBox="1">
            <a:spLocks noChangeArrowheads="1"/>
          </p:cNvSpPr>
          <p:nvPr/>
        </p:nvSpPr>
        <p:spPr bwMode="auto">
          <a:xfrm>
            <a:off x="4860032" y="4653136"/>
            <a:ext cx="1800225" cy="307777"/>
          </a:xfrm>
          <a:prstGeom prst="rect">
            <a:avLst/>
          </a:prstGeom>
          <a:solidFill>
            <a:srgbClr val="E0DBF3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6350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000" b="1" dirty="0">
                <a:latin typeface="+mn-lt"/>
              </a:rPr>
              <a:t>60 + 30 </a:t>
            </a:r>
            <a:r>
              <a:rPr lang="hu-HU" sz="2000" b="1" dirty="0" smtClean="0">
                <a:latin typeface="+mn-lt"/>
              </a:rPr>
              <a:t> days</a:t>
            </a:r>
            <a:endParaRPr lang="en-GB" sz="2000" b="1" dirty="0">
              <a:latin typeface="+mn-lt"/>
            </a:endParaRPr>
          </a:p>
        </p:txBody>
      </p:sp>
      <p:sp>
        <p:nvSpPr>
          <p:cNvPr id="84" name="Text Box 21"/>
          <p:cNvSpPr txBox="1">
            <a:spLocks noChangeArrowheads="1"/>
          </p:cNvSpPr>
          <p:nvPr/>
        </p:nvSpPr>
        <p:spPr bwMode="auto">
          <a:xfrm>
            <a:off x="7020272" y="4653136"/>
            <a:ext cx="1368425" cy="615553"/>
          </a:xfrm>
          <a:prstGeom prst="rect">
            <a:avLst/>
          </a:prstGeom>
          <a:solidFill>
            <a:srgbClr val="E0DBF3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6350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000" b="1" dirty="0">
                <a:latin typeface="+mn-lt"/>
              </a:rPr>
              <a:t>45 </a:t>
            </a:r>
            <a:r>
              <a:rPr lang="hu-HU" sz="2000" b="1" dirty="0" smtClean="0">
                <a:latin typeface="+mn-lt"/>
              </a:rPr>
              <a:t>working days</a:t>
            </a:r>
            <a:endParaRPr lang="en-GB" sz="2000" b="1" dirty="0">
              <a:latin typeface="+mn-lt"/>
            </a:endParaRPr>
          </a:p>
        </p:txBody>
      </p:sp>
      <p:sp>
        <p:nvSpPr>
          <p:cNvPr id="85" name="Line 22"/>
          <p:cNvSpPr>
            <a:spLocks noChangeShapeType="1"/>
          </p:cNvSpPr>
          <p:nvPr/>
        </p:nvSpPr>
        <p:spPr bwMode="auto">
          <a:xfrm>
            <a:off x="2555776" y="2564904"/>
            <a:ext cx="1080120" cy="1296144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lIns="63500" tIns="0" rIns="0" bIns="0"/>
          <a:lstStyle/>
          <a:p>
            <a:endParaRPr lang="hu-HU" sz="2000" b="1" dirty="0">
              <a:latin typeface="+mn-lt"/>
            </a:endParaRPr>
          </a:p>
        </p:txBody>
      </p:sp>
      <p:sp>
        <p:nvSpPr>
          <p:cNvPr id="86" name="Line 23"/>
          <p:cNvSpPr>
            <a:spLocks noChangeShapeType="1"/>
          </p:cNvSpPr>
          <p:nvPr/>
        </p:nvSpPr>
        <p:spPr bwMode="auto">
          <a:xfrm flipV="1">
            <a:off x="5076056" y="2780928"/>
            <a:ext cx="720725" cy="1041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lIns="63500" tIns="0" rIns="0" bIns="0"/>
          <a:lstStyle/>
          <a:p>
            <a:endParaRPr lang="hu-HU" sz="2000" b="1" dirty="0">
              <a:latin typeface="+mn-lt"/>
            </a:endParaRPr>
          </a:p>
        </p:txBody>
      </p:sp>
      <p:sp>
        <p:nvSpPr>
          <p:cNvPr id="87" name="Text Box 24"/>
          <p:cNvSpPr txBox="1">
            <a:spLocks noChangeArrowheads="1"/>
          </p:cNvSpPr>
          <p:nvPr/>
        </p:nvSpPr>
        <p:spPr bwMode="auto">
          <a:xfrm>
            <a:off x="3563888" y="3573016"/>
            <a:ext cx="1439862" cy="647700"/>
          </a:xfrm>
          <a:prstGeom prst="rect">
            <a:avLst/>
          </a:prstGeom>
          <a:solidFill>
            <a:srgbClr val="E0DBF3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0" tIns="0" rIns="0" bIns="0" anchor="ctr"/>
          <a:lstStyle/>
          <a:p>
            <a:pPr algn="ctr">
              <a:lnSpc>
                <a:spcPct val="90000"/>
              </a:lnSpc>
              <a:buSzTx/>
            </a:pPr>
            <a:r>
              <a:rPr kumimoji="1" lang="hu-HU" altLang="ja-JP" sz="2000" b="1" dirty="0" smtClean="0">
                <a:solidFill>
                  <a:schemeClr val="tx1"/>
                </a:solidFill>
                <a:latin typeface="+mn-lt"/>
              </a:rPr>
              <a:t>Judicial review</a:t>
            </a:r>
            <a:endParaRPr kumimoji="1" lang="en-US" altLang="ja-JP" sz="2000" b="1" dirty="0">
              <a:solidFill>
                <a:schemeClr val="tx1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89" name="Text Box 27"/>
          <p:cNvSpPr txBox="1">
            <a:spLocks noChangeArrowheads="1"/>
          </p:cNvSpPr>
          <p:nvPr/>
        </p:nvSpPr>
        <p:spPr bwMode="auto">
          <a:xfrm>
            <a:off x="3779912" y="3212976"/>
            <a:ext cx="863600" cy="307777"/>
          </a:xfrm>
          <a:prstGeom prst="rect">
            <a:avLst/>
          </a:prstGeom>
          <a:solidFill>
            <a:srgbClr val="E0DBF3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6350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000" b="1" dirty="0">
                <a:latin typeface="+mn-lt"/>
              </a:rPr>
              <a:t>8 </a:t>
            </a:r>
            <a:r>
              <a:rPr lang="hu-HU" sz="2000" b="1" dirty="0" smtClean="0">
                <a:latin typeface="+mn-lt"/>
              </a:rPr>
              <a:t> Days  </a:t>
            </a:r>
            <a:endParaRPr lang="en-GB" sz="2000" b="1" dirty="0">
              <a:latin typeface="+mn-lt"/>
            </a:endParaRPr>
          </a:p>
        </p:txBody>
      </p:sp>
    </p:spTree>
  </p:cSld>
  <p:clrMapOvr>
    <a:masterClrMapping/>
  </p:clrMapOvr>
  <p:transition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Critical issues</a:t>
            </a:r>
            <a:endParaRPr lang="en-GB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Absconding</a:t>
            </a:r>
          </a:p>
          <a:p>
            <a:r>
              <a:rPr lang="en-GB" noProof="0" dirty="0" smtClean="0"/>
              <a:t>Safe third country (Serbia)</a:t>
            </a:r>
          </a:p>
          <a:p>
            <a:r>
              <a:rPr lang="en-GB" noProof="0" dirty="0" smtClean="0"/>
              <a:t>Detention</a:t>
            </a:r>
          </a:p>
          <a:p>
            <a:r>
              <a:rPr lang="en-GB" noProof="0" dirty="0" smtClean="0"/>
              <a:t>Conditions during the procedure</a:t>
            </a:r>
          </a:p>
          <a:p>
            <a:r>
              <a:rPr lang="en-GB" noProof="0" dirty="0" smtClean="0"/>
              <a:t>Dublin returns to Hungary</a:t>
            </a:r>
          </a:p>
          <a:p>
            <a:r>
              <a:rPr lang="en-GB" noProof="0" dirty="0" smtClean="0"/>
              <a:t>Limited appeal</a:t>
            </a:r>
          </a:p>
          <a:p>
            <a:r>
              <a:rPr lang="en-GB" noProof="0" dirty="0" smtClean="0"/>
              <a:t>(Lack of real) integration</a:t>
            </a:r>
          </a:p>
          <a:p>
            <a:endParaRPr lang="en-GB" noProof="0" dirty="0"/>
          </a:p>
        </p:txBody>
      </p:sp>
    </p:spTree>
  </p:cSld>
  <p:clrMapOvr>
    <a:masterClrMapping/>
  </p:clrMapOvr>
  <p:transition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ctrTitle"/>
          </p:nvPr>
        </p:nvSpPr>
        <p:spPr>
          <a:xfrm>
            <a:off x="642938" y="1357313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noProof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THANKS!</a:t>
            </a:r>
          </a:p>
        </p:txBody>
      </p:sp>
      <p:sp>
        <p:nvSpPr>
          <p:cNvPr id="30723" name="Alcím 5"/>
          <p:cNvSpPr>
            <a:spLocks noGrp="1"/>
          </p:cNvSpPr>
          <p:nvPr>
            <p:ph type="subTitle" idx="1"/>
          </p:nvPr>
        </p:nvSpPr>
        <p:spPr>
          <a:xfrm>
            <a:off x="1331913" y="3213100"/>
            <a:ext cx="6400800" cy="3000375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GB" sz="2000" noProof="0" dirty="0" smtClean="0"/>
              <a:t>BOLDIZSÁR NAGY </a:t>
            </a:r>
            <a:br>
              <a:rPr lang="en-GB" sz="2000" noProof="0" dirty="0" smtClean="0"/>
            </a:br>
            <a:r>
              <a:rPr lang="en-GB" sz="2000" noProof="0" dirty="0" smtClean="0"/>
              <a:t/>
            </a:r>
            <a:br>
              <a:rPr lang="en-GB" sz="2000" noProof="0" dirty="0" smtClean="0"/>
            </a:br>
            <a:r>
              <a:rPr lang="en-GB" sz="2000" noProof="0" dirty="0" smtClean="0"/>
              <a:t> E-mail: nagyb@ceu.edu</a:t>
            </a:r>
            <a:br>
              <a:rPr lang="en-GB" sz="2000" noProof="0" dirty="0" smtClean="0"/>
            </a:br>
            <a:r>
              <a:rPr lang="en-GB" sz="2000" noProof="0" dirty="0" smtClean="0"/>
              <a:t> www.nagyboldizsar.hu </a:t>
            </a:r>
            <a:br>
              <a:rPr lang="en-GB" sz="2000" noProof="0" dirty="0" smtClean="0"/>
            </a:br>
            <a:r>
              <a:rPr lang="en-GB" sz="2000" noProof="0" dirty="0" smtClean="0"/>
              <a:t/>
            </a:r>
            <a:br>
              <a:rPr lang="en-GB" sz="2000" noProof="0" dirty="0" smtClean="0"/>
            </a:br>
            <a:r>
              <a:rPr lang="en-GB" sz="2000" noProof="0" dirty="0" smtClean="0"/>
              <a:t>CEU IRES</a:t>
            </a:r>
            <a:br>
              <a:rPr lang="en-GB" sz="2000" noProof="0" dirty="0" smtClean="0"/>
            </a:br>
            <a:r>
              <a:rPr lang="en-GB" sz="2000" noProof="0" dirty="0" smtClean="0"/>
              <a:t> Budapest, 1051</a:t>
            </a:r>
            <a:br>
              <a:rPr lang="en-GB" sz="2000" noProof="0" dirty="0" smtClean="0"/>
            </a:br>
            <a:r>
              <a:rPr lang="en-GB" sz="2000" noProof="0" dirty="0" smtClean="0"/>
              <a:t>Nádor u. 9.</a:t>
            </a:r>
            <a:br>
              <a:rPr lang="en-GB" sz="2000" noProof="0" dirty="0" smtClean="0"/>
            </a:br>
            <a:r>
              <a:rPr lang="en-GB" sz="2000" noProof="0" dirty="0" smtClean="0"/>
              <a:t> Tel.: +36 1 242 6313</a:t>
            </a:r>
            <a:br>
              <a:rPr lang="en-GB" sz="2000" noProof="0" dirty="0" smtClean="0"/>
            </a:br>
            <a:endParaRPr lang="en-GB" sz="2000" noProof="0" dirty="0" smtClean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di uj 200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Boldi uj 2009</Template>
  <TotalTime>6897</TotalTime>
  <Words>328</Words>
  <Application>Microsoft Office PowerPoint</Application>
  <PresentationFormat>Diavetítés a képernyőre (4:3 oldalarány)</PresentationFormat>
  <Paragraphs>107</Paragraphs>
  <Slides>7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Calibri</vt:lpstr>
      <vt:lpstr>Georgia</vt:lpstr>
      <vt:lpstr>Tahoma</vt:lpstr>
      <vt:lpstr>Times New Roman</vt:lpstr>
      <vt:lpstr>Boldi uj 2009</vt:lpstr>
      <vt:lpstr>MIGRATION POLICY  IN  A EUROPEAN  CONTEXT  Hungary in a nutshell   </vt:lpstr>
      <vt:lpstr>History</vt:lpstr>
      <vt:lpstr>Hungarian statistics</vt:lpstr>
      <vt:lpstr>Fresh data  irregular Migrants intercepted in May 2015</vt:lpstr>
      <vt:lpstr>PowerPoint bemutató</vt:lpstr>
      <vt:lpstr>Critical issues</vt:lpstr>
      <vt:lpstr>THANKS!</vt:lpstr>
    </vt:vector>
  </TitlesOfParts>
  <Company>CEU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Brussels Parts 1-3 version 2</dc:title>
  <dc:creator>Nagy Boldizsár</dc:creator>
  <dc:description>Spell checked , sent at noon</dc:description>
  <cp:lastModifiedBy>Boldizsar Nagy</cp:lastModifiedBy>
  <cp:revision>394</cp:revision>
  <cp:lastPrinted>2015-01-15T14:21:13Z</cp:lastPrinted>
  <dcterms:created xsi:type="dcterms:W3CDTF">2003-04-10T10:07:35Z</dcterms:created>
  <dcterms:modified xsi:type="dcterms:W3CDTF">2015-06-01T20:33:20Z</dcterms:modified>
</cp:coreProperties>
</file>