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83" r:id="rId3"/>
    <p:sldId id="429" r:id="rId4"/>
    <p:sldId id="430" r:id="rId5"/>
    <p:sldId id="431" r:id="rId6"/>
    <p:sldId id="432" r:id="rId7"/>
    <p:sldId id="442" r:id="rId8"/>
    <p:sldId id="443" r:id="rId9"/>
    <p:sldId id="444" r:id="rId10"/>
    <p:sldId id="445" r:id="rId11"/>
    <p:sldId id="343" r:id="rId12"/>
    <p:sldId id="294" r:id="rId13"/>
    <p:sldId id="285" r:id="rId14"/>
    <p:sldId id="424" r:id="rId15"/>
    <p:sldId id="295" r:id="rId16"/>
    <p:sldId id="296" r:id="rId17"/>
    <p:sldId id="297" r:id="rId18"/>
    <p:sldId id="425" r:id="rId19"/>
    <p:sldId id="448" r:id="rId20"/>
    <p:sldId id="446" r:id="rId21"/>
    <p:sldId id="447" r:id="rId22"/>
    <p:sldId id="450" r:id="rId23"/>
    <p:sldId id="449" r:id="rId24"/>
    <p:sldId id="426" r:id="rId25"/>
    <p:sldId id="427" r:id="rId26"/>
    <p:sldId id="340" r:id="rId27"/>
    <p:sldId id="299" r:id="rId28"/>
    <p:sldId id="318" r:id="rId29"/>
    <p:sldId id="339" r:id="rId30"/>
    <p:sldId id="319" r:id="rId31"/>
    <p:sldId id="300" r:id="rId32"/>
    <p:sldId id="301" r:id="rId33"/>
    <p:sldId id="302" r:id="rId34"/>
    <p:sldId id="303" r:id="rId35"/>
    <p:sldId id="451" r:id="rId36"/>
    <p:sldId id="307" r:id="rId37"/>
    <p:sldId id="305" r:id="rId38"/>
    <p:sldId id="306" r:id="rId39"/>
    <p:sldId id="350" r:id="rId40"/>
    <p:sldId id="341" r:id="rId41"/>
    <p:sldId id="309" r:id="rId42"/>
    <p:sldId id="322" r:id="rId43"/>
    <p:sldId id="352" r:id="rId44"/>
    <p:sldId id="336" r:id="rId45"/>
    <p:sldId id="342" r:id="rId46"/>
    <p:sldId id="411" r:id="rId47"/>
    <p:sldId id="310" r:id="rId48"/>
    <p:sldId id="410" r:id="rId49"/>
    <p:sldId id="323" r:id="rId50"/>
    <p:sldId id="344" r:id="rId51"/>
    <p:sldId id="311" r:id="rId52"/>
    <p:sldId id="415" r:id="rId53"/>
    <p:sldId id="420" r:id="rId54"/>
    <p:sldId id="452" r:id="rId55"/>
    <p:sldId id="312" r:id="rId56"/>
    <p:sldId id="313" r:id="rId57"/>
    <p:sldId id="412" r:id="rId58"/>
    <p:sldId id="413" r:id="rId59"/>
    <p:sldId id="345" r:id="rId60"/>
    <p:sldId id="334" r:id="rId61"/>
    <p:sldId id="408" r:id="rId62"/>
    <p:sldId id="453" r:id="rId63"/>
    <p:sldId id="416" r:id="rId64"/>
    <p:sldId id="417" r:id="rId65"/>
    <p:sldId id="419" r:id="rId66"/>
    <p:sldId id="454" r:id="rId67"/>
    <p:sldId id="414" r:id="rId68"/>
    <p:sldId id="282" r:id="rId69"/>
  </p:sldIdLst>
  <p:sldSz cx="9144000" cy="6858000" type="screen4x3"/>
  <p:notesSz cx="6864350" cy="9994900"/>
  <p:defaultTextStyle>
    <a:defPPr>
      <a:defRPr lang="hu-HU"/>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68"/>
    <a:srgbClr val="C7C1F1"/>
    <a:srgbClr val="9C92E6"/>
    <a:srgbClr val="FC9804"/>
    <a:srgbClr val="BA0A06"/>
    <a:srgbClr val="A80000"/>
    <a:srgbClr val="760000"/>
    <a:srgbClr val="4D4D4D"/>
    <a:srgbClr val="FFEFBD"/>
    <a:srgbClr val="FFCD2F"/>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500" autoAdjust="0"/>
  </p:normalViewPr>
  <p:slideViewPr>
    <p:cSldViewPr>
      <p:cViewPr varScale="1">
        <p:scale>
          <a:sx n="59" d="100"/>
          <a:sy n="59" d="100"/>
        </p:scale>
        <p:origin x="-1210" y="-67"/>
      </p:cViewPr>
      <p:guideLst>
        <p:guide orient="horz" pos="2160"/>
        <p:guide pos="2880"/>
      </p:guideLst>
    </p:cSldViewPr>
  </p:slideViewPr>
  <p:outlineViewPr>
    <p:cViewPr>
      <p:scale>
        <a:sx n="33" d="100"/>
        <a:sy n="33" d="100"/>
      </p:scale>
      <p:origin x="0" y="678"/>
    </p:cViewPr>
    <p:sldLst>
      <p:sld r:id="rId1" collapse="1"/>
    </p:sldLst>
  </p:outlineViewPr>
  <p:notesTextViewPr>
    <p:cViewPr>
      <p:scale>
        <a:sx n="100" d="100"/>
        <a:sy n="100" d="100"/>
      </p:scale>
      <p:origin x="0" y="0"/>
    </p:cViewPr>
  </p:notesTextViewPr>
  <p:sorterViewPr>
    <p:cViewPr>
      <p:scale>
        <a:sx n="75" d="100"/>
        <a:sy n="75" d="100"/>
      </p:scale>
      <p:origin x="0" y="3042"/>
    </p:cViewPr>
  </p:sorterViewPr>
  <p:notesViewPr>
    <p:cSldViewPr>
      <p:cViewPr varScale="1">
        <p:scale>
          <a:sx n="36" d="100"/>
          <a:sy n="36" d="100"/>
        </p:scale>
        <p:origin x="-2238" y="-78"/>
      </p:cViewPr>
      <p:guideLst>
        <p:guide orient="horz" pos="3149"/>
        <p:guide pos="216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6F136-073F-48B8-AC2F-70686A894B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9BB13F0D-4855-41E0-A626-A8CEA63A8526}">
      <dgm:prSet phldrT="[Szöveg]" custT="1"/>
      <dgm:spPr>
        <a:solidFill>
          <a:schemeClr val="tx2">
            <a:lumMod val="75000"/>
          </a:schemeClr>
        </a:solidFill>
      </dgm:spPr>
      <dgm:t>
        <a:bodyPr/>
        <a:lstStyle/>
        <a:p>
          <a:r>
            <a:rPr lang="hu-HU" sz="3700" smtClean="0"/>
            <a:t>Frontex</a:t>
          </a:r>
          <a:br>
            <a:rPr lang="hu-HU" sz="3700" smtClean="0"/>
          </a:br>
          <a:r>
            <a:rPr lang="hu-HU" sz="1400" smtClean="0"/>
            <a:t>Reinforce it and its activities </a:t>
          </a:r>
        </a:p>
        <a:p>
          <a:r>
            <a:rPr lang="hu-HU" sz="1400" smtClean="0"/>
            <a:t> 9  goals</a:t>
          </a:r>
          <a:endParaRPr lang="hu-HU" sz="1400"/>
        </a:p>
      </dgm:t>
    </dgm:pt>
    <dgm:pt modelId="{76C71775-670E-45CF-9E26-CE260A275E1E}" type="parTrans" cxnId="{D1A130FB-C239-4F30-8EC7-1D0E901A9E24}">
      <dgm:prSet/>
      <dgm:spPr/>
      <dgm:t>
        <a:bodyPr/>
        <a:lstStyle/>
        <a:p>
          <a:endParaRPr lang="hu-HU"/>
        </a:p>
      </dgm:t>
    </dgm:pt>
    <dgm:pt modelId="{93C4E17D-BF21-47D7-A556-EDCA1C3B7BFE}" type="sibTrans" cxnId="{D1A130FB-C239-4F30-8EC7-1D0E901A9E24}">
      <dgm:prSet/>
      <dgm:spPr/>
      <dgm:t>
        <a:bodyPr/>
        <a:lstStyle/>
        <a:p>
          <a:endParaRPr lang="hu-HU"/>
        </a:p>
      </dgm:t>
    </dgm:pt>
    <dgm:pt modelId="{F5E0EDC1-F8E1-4086-B4B5-2547B4B4F3A7}">
      <dgm:prSet phldrT="[Szöveg]" custT="1"/>
      <dgm:spPr>
        <a:solidFill>
          <a:srgbClr val="002060"/>
        </a:solidFill>
      </dgm:spPr>
      <dgm:t>
        <a:bodyPr/>
        <a:lstStyle/>
        <a:p>
          <a:r>
            <a:rPr lang="hu-HU" sz="4000" smtClean="0"/>
            <a:t>Eurosur</a:t>
          </a:r>
          <a:br>
            <a:rPr lang="hu-HU" sz="4000" smtClean="0"/>
          </a:br>
          <a:r>
            <a:rPr lang="hu-HU" sz="1200" smtClean="0"/>
            <a:t>Develop it and enhance cooperation woth third countrties and among MS  </a:t>
          </a:r>
          <a:br>
            <a:rPr lang="hu-HU" sz="1200" smtClean="0"/>
          </a:br>
          <a:r>
            <a:rPr lang="hu-HU" sz="1200" smtClean="0"/>
            <a:t> 5 goals</a:t>
          </a:r>
          <a:endParaRPr lang="hu-HU" sz="1200"/>
        </a:p>
      </dgm:t>
    </dgm:pt>
    <dgm:pt modelId="{B59520D4-7759-4E73-857B-7DD51FDC5C1E}" type="parTrans" cxnId="{E3CE0369-86D1-49B6-B53C-248E7EE839D8}">
      <dgm:prSet/>
      <dgm:spPr/>
      <dgm:t>
        <a:bodyPr/>
        <a:lstStyle/>
        <a:p>
          <a:endParaRPr lang="hu-HU"/>
        </a:p>
      </dgm:t>
    </dgm:pt>
    <dgm:pt modelId="{81E3987A-3D8F-4723-8E36-BDE8D38C586A}" type="sibTrans" cxnId="{E3CE0369-86D1-49B6-B53C-248E7EE839D8}">
      <dgm:prSet/>
      <dgm:spPr/>
      <dgm:t>
        <a:bodyPr/>
        <a:lstStyle/>
        <a:p>
          <a:endParaRPr lang="hu-HU"/>
        </a:p>
      </dgm:t>
    </dgm:pt>
    <dgm:pt modelId="{342C8F11-0B36-4FCB-AC4C-5B04FC8A4348}">
      <dgm:prSet phldrT="[Szöveg]" custT="1"/>
      <dgm:spPr>
        <a:solidFill>
          <a:srgbClr val="002060"/>
        </a:solidFill>
      </dgm:spPr>
      <dgm:t>
        <a:bodyPr/>
        <a:lstStyle/>
        <a:p>
          <a:r>
            <a:rPr lang="en-US" sz="1900" smtClean="0"/>
            <a:t> </a:t>
          </a:r>
          <a:r>
            <a:rPr lang="en-US" sz="2000" b="1" smtClean="0"/>
            <a:t>Fight against illegal immigration networks and trafficking in human</a:t>
          </a:r>
          <a:r>
            <a:rPr lang="hu-HU" sz="2000" b="1" smtClean="0"/>
            <a:t> beings</a:t>
          </a:r>
        </a:p>
        <a:p>
          <a:r>
            <a:rPr lang="hu-HU" sz="1200" b="1" smtClean="0"/>
            <a:t>2 goals</a:t>
          </a:r>
          <a:endParaRPr lang="hu-HU" sz="1200" b="1"/>
        </a:p>
      </dgm:t>
    </dgm:pt>
    <dgm:pt modelId="{7E66FC76-9BE4-4B14-82CD-A5729FC70E58}" type="parTrans" cxnId="{ED0BC654-21F0-4A37-8DC7-FEE98CE5E0EE}">
      <dgm:prSet/>
      <dgm:spPr/>
      <dgm:t>
        <a:bodyPr/>
        <a:lstStyle/>
        <a:p>
          <a:endParaRPr lang="hu-HU"/>
        </a:p>
      </dgm:t>
    </dgm:pt>
    <dgm:pt modelId="{55A1223F-FB1A-4D1D-B697-06DBFC217D7B}" type="sibTrans" cxnId="{ED0BC654-21F0-4A37-8DC7-FEE98CE5E0EE}">
      <dgm:prSet/>
      <dgm:spPr/>
      <dgm:t>
        <a:bodyPr/>
        <a:lstStyle/>
        <a:p>
          <a:endParaRPr lang="hu-HU"/>
        </a:p>
      </dgm:t>
    </dgm:pt>
    <dgm:pt modelId="{CEA27185-3768-4DC3-96A8-9E9EAE347F2B}">
      <dgm:prSet phldrT="[Szöveg]" custT="1"/>
      <dgm:spPr>
        <a:solidFill>
          <a:srgbClr val="002060"/>
        </a:solidFill>
      </dgm:spPr>
      <dgm:t>
        <a:bodyPr/>
        <a:lstStyle/>
        <a:p>
          <a:r>
            <a:rPr lang="en-US" sz="2100" b="1" smtClean="0"/>
            <a:t>Solidarity and the integrated management of external borders</a:t>
          </a:r>
          <a:endParaRPr lang="hu-HU" sz="2100" b="1" smtClean="0"/>
        </a:p>
        <a:p>
          <a:r>
            <a:rPr lang="hu-HU" sz="1200" b="1" smtClean="0"/>
            <a:t>5 goals</a:t>
          </a:r>
          <a:endParaRPr lang="hu-HU" sz="1200" b="1"/>
        </a:p>
      </dgm:t>
    </dgm:pt>
    <dgm:pt modelId="{8607AA8A-17BB-483F-963F-0DAF7F6540CC}" type="parTrans" cxnId="{97D1AC96-FCAD-40BC-8DA6-BC618B81E53C}">
      <dgm:prSet/>
      <dgm:spPr/>
      <dgm:t>
        <a:bodyPr/>
        <a:lstStyle/>
        <a:p>
          <a:endParaRPr lang="hu-HU"/>
        </a:p>
      </dgm:t>
    </dgm:pt>
    <dgm:pt modelId="{338671A1-46AA-452F-9692-83576C6CB5BC}" type="sibTrans" cxnId="{97D1AC96-FCAD-40BC-8DA6-BC618B81E53C}">
      <dgm:prSet/>
      <dgm:spPr/>
      <dgm:t>
        <a:bodyPr/>
        <a:lstStyle/>
        <a:p>
          <a:endParaRPr lang="hu-HU"/>
        </a:p>
      </dgm:t>
    </dgm:pt>
    <dgm:pt modelId="{7BBCC69D-6962-4304-855C-33C6A7D916C3}">
      <dgm:prSet phldrT="[Szöveg]" custT="1"/>
      <dgm:spPr>
        <a:solidFill>
          <a:srgbClr val="002060"/>
        </a:solidFill>
      </dgm:spPr>
      <dgm:t>
        <a:bodyPr/>
        <a:lstStyle/>
        <a:p>
          <a:r>
            <a:rPr lang="hu-HU" sz="2500" smtClean="0"/>
            <a:t>Cooperation with third countries</a:t>
          </a:r>
        </a:p>
        <a:p>
          <a:r>
            <a:rPr lang="hu-HU" sz="1200" smtClean="0"/>
            <a:t>7 goals</a:t>
          </a:r>
          <a:endParaRPr lang="hu-HU" sz="1200"/>
        </a:p>
      </dgm:t>
    </dgm:pt>
    <dgm:pt modelId="{05A5B5E4-7BBA-4082-B9A3-CED7F922EDC7}" type="parTrans" cxnId="{DF17889C-890B-4234-8764-32C017F25B1E}">
      <dgm:prSet/>
      <dgm:spPr/>
      <dgm:t>
        <a:bodyPr/>
        <a:lstStyle/>
        <a:p>
          <a:endParaRPr lang="hu-HU"/>
        </a:p>
      </dgm:t>
    </dgm:pt>
    <dgm:pt modelId="{81C64AAE-93C6-4893-BB33-0C9268941313}" type="sibTrans" cxnId="{DF17889C-890B-4234-8764-32C017F25B1E}">
      <dgm:prSet/>
      <dgm:spPr/>
      <dgm:t>
        <a:bodyPr/>
        <a:lstStyle/>
        <a:p>
          <a:endParaRPr lang="hu-HU"/>
        </a:p>
      </dgm:t>
    </dgm:pt>
    <dgm:pt modelId="{1776AFCC-FCA3-45D4-AB89-772265D65F3F}" type="pres">
      <dgm:prSet presAssocID="{CDC6F136-073F-48B8-AC2F-70686A894BC8}" presName="diagram" presStyleCnt="0">
        <dgm:presLayoutVars>
          <dgm:dir/>
          <dgm:resizeHandles val="exact"/>
        </dgm:presLayoutVars>
      </dgm:prSet>
      <dgm:spPr/>
      <dgm:t>
        <a:bodyPr/>
        <a:lstStyle/>
        <a:p>
          <a:endParaRPr lang="hu-HU"/>
        </a:p>
      </dgm:t>
    </dgm:pt>
    <dgm:pt modelId="{8AE080A8-235F-4CF4-A2EA-248145E52758}" type="pres">
      <dgm:prSet presAssocID="{9BB13F0D-4855-41E0-A626-A8CEA63A8526}" presName="node" presStyleLbl="node1" presStyleIdx="0" presStyleCnt="5">
        <dgm:presLayoutVars>
          <dgm:bulletEnabled val="1"/>
        </dgm:presLayoutVars>
      </dgm:prSet>
      <dgm:spPr/>
      <dgm:t>
        <a:bodyPr/>
        <a:lstStyle/>
        <a:p>
          <a:endParaRPr lang="hu-HU"/>
        </a:p>
      </dgm:t>
    </dgm:pt>
    <dgm:pt modelId="{8C065390-9228-4015-B2FE-506F229AE17C}" type="pres">
      <dgm:prSet presAssocID="{93C4E17D-BF21-47D7-A556-EDCA1C3B7BFE}" presName="sibTrans" presStyleCnt="0"/>
      <dgm:spPr/>
    </dgm:pt>
    <dgm:pt modelId="{1F90004F-1684-4F2F-AC4E-5C39717948A0}" type="pres">
      <dgm:prSet presAssocID="{F5E0EDC1-F8E1-4086-B4B5-2547B4B4F3A7}" presName="node" presStyleLbl="node1" presStyleIdx="1" presStyleCnt="5">
        <dgm:presLayoutVars>
          <dgm:bulletEnabled val="1"/>
        </dgm:presLayoutVars>
      </dgm:prSet>
      <dgm:spPr/>
      <dgm:t>
        <a:bodyPr/>
        <a:lstStyle/>
        <a:p>
          <a:endParaRPr lang="hu-HU"/>
        </a:p>
      </dgm:t>
    </dgm:pt>
    <dgm:pt modelId="{56A03274-A48D-4503-A02C-D9973662F4CD}" type="pres">
      <dgm:prSet presAssocID="{81E3987A-3D8F-4723-8E36-BDE8D38C586A}" presName="sibTrans" presStyleCnt="0"/>
      <dgm:spPr/>
    </dgm:pt>
    <dgm:pt modelId="{534995C2-7A5D-4F0D-84BD-B7C2D8F40353}" type="pres">
      <dgm:prSet presAssocID="{342C8F11-0B36-4FCB-AC4C-5B04FC8A4348}" presName="node" presStyleLbl="node1" presStyleIdx="2" presStyleCnt="5" custScaleX="119526">
        <dgm:presLayoutVars>
          <dgm:bulletEnabled val="1"/>
        </dgm:presLayoutVars>
      </dgm:prSet>
      <dgm:spPr/>
      <dgm:t>
        <a:bodyPr/>
        <a:lstStyle/>
        <a:p>
          <a:endParaRPr lang="hu-HU"/>
        </a:p>
      </dgm:t>
    </dgm:pt>
    <dgm:pt modelId="{82C65C16-7EFD-48B9-B5FB-185E049A52B8}" type="pres">
      <dgm:prSet presAssocID="{55A1223F-FB1A-4D1D-B697-06DBFC217D7B}" presName="sibTrans" presStyleCnt="0"/>
      <dgm:spPr/>
    </dgm:pt>
    <dgm:pt modelId="{6ACE3E83-9284-4D9E-BD6A-6CD04C337E8B}" type="pres">
      <dgm:prSet presAssocID="{CEA27185-3768-4DC3-96A8-9E9EAE347F2B}" presName="node" presStyleLbl="node1" presStyleIdx="3" presStyleCnt="5" custScaleY="129779" custLinFactNeighborX="-14403" custLinFactNeighborY="-4695">
        <dgm:presLayoutVars>
          <dgm:bulletEnabled val="1"/>
        </dgm:presLayoutVars>
      </dgm:prSet>
      <dgm:spPr/>
      <dgm:t>
        <a:bodyPr/>
        <a:lstStyle/>
        <a:p>
          <a:endParaRPr lang="hu-HU"/>
        </a:p>
      </dgm:t>
    </dgm:pt>
    <dgm:pt modelId="{E44AF7C7-2521-4753-8E92-B26322AE865E}" type="pres">
      <dgm:prSet presAssocID="{338671A1-46AA-452F-9692-83576C6CB5BC}" presName="sibTrans" presStyleCnt="0"/>
      <dgm:spPr/>
    </dgm:pt>
    <dgm:pt modelId="{E7767233-DEF5-4425-BD54-EAC2964DD5C5}" type="pres">
      <dgm:prSet presAssocID="{7BBCC69D-6962-4304-855C-33C6A7D916C3}" presName="node" presStyleLbl="node1" presStyleIdx="4" presStyleCnt="5" custScaleY="128502">
        <dgm:presLayoutVars>
          <dgm:bulletEnabled val="1"/>
        </dgm:presLayoutVars>
      </dgm:prSet>
      <dgm:spPr/>
      <dgm:t>
        <a:bodyPr/>
        <a:lstStyle/>
        <a:p>
          <a:endParaRPr lang="hu-HU"/>
        </a:p>
      </dgm:t>
    </dgm:pt>
  </dgm:ptLst>
  <dgm:cxnLst>
    <dgm:cxn modelId="{97D1AC96-FCAD-40BC-8DA6-BC618B81E53C}" srcId="{CDC6F136-073F-48B8-AC2F-70686A894BC8}" destId="{CEA27185-3768-4DC3-96A8-9E9EAE347F2B}" srcOrd="3" destOrd="0" parTransId="{8607AA8A-17BB-483F-963F-0DAF7F6540CC}" sibTransId="{338671A1-46AA-452F-9692-83576C6CB5BC}"/>
    <dgm:cxn modelId="{ED0BC654-21F0-4A37-8DC7-FEE98CE5E0EE}" srcId="{CDC6F136-073F-48B8-AC2F-70686A894BC8}" destId="{342C8F11-0B36-4FCB-AC4C-5B04FC8A4348}" srcOrd="2" destOrd="0" parTransId="{7E66FC76-9BE4-4B14-82CD-A5729FC70E58}" sibTransId="{55A1223F-FB1A-4D1D-B697-06DBFC217D7B}"/>
    <dgm:cxn modelId="{C4EA15B0-7B08-481A-8684-DEA61E3D14E2}" type="presOf" srcId="{CEA27185-3768-4DC3-96A8-9E9EAE347F2B}" destId="{6ACE3E83-9284-4D9E-BD6A-6CD04C337E8B}" srcOrd="0" destOrd="0" presId="urn:microsoft.com/office/officeart/2005/8/layout/default"/>
    <dgm:cxn modelId="{98D44A00-7C8B-4B40-818D-959F1FCBA5B9}" type="presOf" srcId="{CDC6F136-073F-48B8-AC2F-70686A894BC8}" destId="{1776AFCC-FCA3-45D4-AB89-772265D65F3F}" srcOrd="0" destOrd="0" presId="urn:microsoft.com/office/officeart/2005/8/layout/default"/>
    <dgm:cxn modelId="{E3CE0369-86D1-49B6-B53C-248E7EE839D8}" srcId="{CDC6F136-073F-48B8-AC2F-70686A894BC8}" destId="{F5E0EDC1-F8E1-4086-B4B5-2547B4B4F3A7}" srcOrd="1" destOrd="0" parTransId="{B59520D4-7759-4E73-857B-7DD51FDC5C1E}" sibTransId="{81E3987A-3D8F-4723-8E36-BDE8D38C586A}"/>
    <dgm:cxn modelId="{DD903F48-5B49-43B5-B26A-11B605114204}" type="presOf" srcId="{342C8F11-0B36-4FCB-AC4C-5B04FC8A4348}" destId="{534995C2-7A5D-4F0D-84BD-B7C2D8F40353}" srcOrd="0" destOrd="0" presId="urn:microsoft.com/office/officeart/2005/8/layout/default"/>
    <dgm:cxn modelId="{C0BDFBE7-9A0D-416F-B04C-65A0A17F4DEC}" type="presOf" srcId="{9BB13F0D-4855-41E0-A626-A8CEA63A8526}" destId="{8AE080A8-235F-4CF4-A2EA-248145E52758}" srcOrd="0" destOrd="0" presId="urn:microsoft.com/office/officeart/2005/8/layout/default"/>
    <dgm:cxn modelId="{DF17889C-890B-4234-8764-32C017F25B1E}" srcId="{CDC6F136-073F-48B8-AC2F-70686A894BC8}" destId="{7BBCC69D-6962-4304-855C-33C6A7D916C3}" srcOrd="4" destOrd="0" parTransId="{05A5B5E4-7BBA-4082-B9A3-CED7F922EDC7}" sibTransId="{81C64AAE-93C6-4893-BB33-0C9268941313}"/>
    <dgm:cxn modelId="{4C755468-6C5B-4D9A-BDA2-E56BDEF34BBC}" type="presOf" srcId="{7BBCC69D-6962-4304-855C-33C6A7D916C3}" destId="{E7767233-DEF5-4425-BD54-EAC2964DD5C5}" srcOrd="0" destOrd="0" presId="urn:microsoft.com/office/officeart/2005/8/layout/default"/>
    <dgm:cxn modelId="{D1A130FB-C239-4F30-8EC7-1D0E901A9E24}" srcId="{CDC6F136-073F-48B8-AC2F-70686A894BC8}" destId="{9BB13F0D-4855-41E0-A626-A8CEA63A8526}" srcOrd="0" destOrd="0" parTransId="{76C71775-670E-45CF-9E26-CE260A275E1E}" sibTransId="{93C4E17D-BF21-47D7-A556-EDCA1C3B7BFE}"/>
    <dgm:cxn modelId="{15804629-D91D-4CC7-B409-4B3EEADB65E9}" type="presOf" srcId="{F5E0EDC1-F8E1-4086-B4B5-2547B4B4F3A7}" destId="{1F90004F-1684-4F2F-AC4E-5C39717948A0}" srcOrd="0" destOrd="0" presId="urn:microsoft.com/office/officeart/2005/8/layout/default"/>
    <dgm:cxn modelId="{3A1B592D-18F7-4D33-BAFA-B9D28EFD80A1}" type="presParOf" srcId="{1776AFCC-FCA3-45D4-AB89-772265D65F3F}" destId="{8AE080A8-235F-4CF4-A2EA-248145E52758}" srcOrd="0" destOrd="0" presId="urn:microsoft.com/office/officeart/2005/8/layout/default"/>
    <dgm:cxn modelId="{FF580FFE-FA18-4A90-8836-CFB596339FDC}" type="presParOf" srcId="{1776AFCC-FCA3-45D4-AB89-772265D65F3F}" destId="{8C065390-9228-4015-B2FE-506F229AE17C}" srcOrd="1" destOrd="0" presId="urn:microsoft.com/office/officeart/2005/8/layout/default"/>
    <dgm:cxn modelId="{77EC0F1F-25B3-40B8-8779-B62136754815}" type="presParOf" srcId="{1776AFCC-FCA3-45D4-AB89-772265D65F3F}" destId="{1F90004F-1684-4F2F-AC4E-5C39717948A0}" srcOrd="2" destOrd="0" presId="urn:microsoft.com/office/officeart/2005/8/layout/default"/>
    <dgm:cxn modelId="{BA9DBFEB-2058-44F8-A667-E39E9ECC6980}" type="presParOf" srcId="{1776AFCC-FCA3-45D4-AB89-772265D65F3F}" destId="{56A03274-A48D-4503-A02C-D9973662F4CD}" srcOrd="3" destOrd="0" presId="urn:microsoft.com/office/officeart/2005/8/layout/default"/>
    <dgm:cxn modelId="{0683A7F0-3F74-48B9-A6B5-40BE9A5B225D}" type="presParOf" srcId="{1776AFCC-FCA3-45D4-AB89-772265D65F3F}" destId="{534995C2-7A5D-4F0D-84BD-B7C2D8F40353}" srcOrd="4" destOrd="0" presId="urn:microsoft.com/office/officeart/2005/8/layout/default"/>
    <dgm:cxn modelId="{852C0CAD-4BE7-46B0-9C2F-062165B6A4ED}" type="presParOf" srcId="{1776AFCC-FCA3-45D4-AB89-772265D65F3F}" destId="{82C65C16-7EFD-48B9-B5FB-185E049A52B8}" srcOrd="5" destOrd="0" presId="urn:microsoft.com/office/officeart/2005/8/layout/default"/>
    <dgm:cxn modelId="{BD4764A1-9A20-495E-89D7-C414ECC3B02D}" type="presParOf" srcId="{1776AFCC-FCA3-45D4-AB89-772265D65F3F}" destId="{6ACE3E83-9284-4D9E-BD6A-6CD04C337E8B}" srcOrd="6" destOrd="0" presId="urn:microsoft.com/office/officeart/2005/8/layout/default"/>
    <dgm:cxn modelId="{52A4A8C0-B8DB-473A-BD7C-C49A2C509D94}" type="presParOf" srcId="{1776AFCC-FCA3-45D4-AB89-772265D65F3F}" destId="{E44AF7C7-2521-4753-8E92-B26322AE865E}" srcOrd="7" destOrd="0" presId="urn:microsoft.com/office/officeart/2005/8/layout/default"/>
    <dgm:cxn modelId="{0EB7A6B7-F327-47D9-AFC6-8E31F71BA758}" type="presParOf" srcId="{1776AFCC-FCA3-45D4-AB89-772265D65F3F}" destId="{E7767233-DEF5-4425-BD54-EAC2964DD5C5}"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2974552" cy="499746"/>
          </a:xfrm>
          <a:prstGeom prst="rect">
            <a:avLst/>
          </a:prstGeom>
        </p:spPr>
        <p:txBody>
          <a:bodyPr vert="horz" lIns="92926" tIns="46463" rIns="92926" bIns="46463" rtlCol="0"/>
          <a:lstStyle>
            <a:lvl1pPr algn="l" fontAlgn="auto">
              <a:spcBef>
                <a:spcPts val="0"/>
              </a:spcBef>
              <a:spcAft>
                <a:spcPts val="0"/>
              </a:spcAft>
              <a:defRPr sz="1200">
                <a:latin typeface="+mn-lt"/>
                <a:cs typeface="+mn-cs"/>
              </a:defRPr>
            </a:lvl1pPr>
          </a:lstStyle>
          <a:p>
            <a:pPr>
              <a:defRPr/>
            </a:pPr>
            <a:endParaRPr lang="en-GB"/>
          </a:p>
        </p:txBody>
      </p:sp>
      <p:sp>
        <p:nvSpPr>
          <p:cNvPr id="3" name="Dátum helye 2"/>
          <p:cNvSpPr>
            <a:spLocks noGrp="1"/>
          </p:cNvSpPr>
          <p:nvPr>
            <p:ph type="dt" idx="1"/>
          </p:nvPr>
        </p:nvSpPr>
        <p:spPr>
          <a:xfrm>
            <a:off x="3888210" y="1"/>
            <a:ext cx="2974552" cy="499746"/>
          </a:xfrm>
          <a:prstGeom prst="rect">
            <a:avLst/>
          </a:prstGeom>
        </p:spPr>
        <p:txBody>
          <a:bodyPr vert="horz" lIns="92926" tIns="46463" rIns="92926" bIns="46463" rtlCol="0"/>
          <a:lstStyle>
            <a:lvl1pPr algn="r" fontAlgn="auto">
              <a:spcBef>
                <a:spcPts val="0"/>
              </a:spcBef>
              <a:spcAft>
                <a:spcPts val="0"/>
              </a:spcAft>
              <a:defRPr sz="1200">
                <a:latin typeface="+mn-lt"/>
                <a:cs typeface="+mn-cs"/>
              </a:defRPr>
            </a:lvl1pPr>
          </a:lstStyle>
          <a:p>
            <a:pPr>
              <a:defRPr/>
            </a:pPr>
            <a:fld id="{727CD8E8-4D49-4ABC-BF66-2A2C25F9043F}" type="datetimeFigureOut">
              <a:rPr lang="hu-HU"/>
              <a:pPr>
                <a:defRPr/>
              </a:pPr>
              <a:t>2013.03.23.</a:t>
            </a:fld>
            <a:endParaRPr lang="en-GB"/>
          </a:p>
        </p:txBody>
      </p:sp>
      <p:sp>
        <p:nvSpPr>
          <p:cNvPr id="4" name="Diakép helye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2926" tIns="46463" rIns="92926" bIns="46463" rtlCol="0" anchor="ctr"/>
          <a:lstStyle/>
          <a:p>
            <a:pPr lvl="0"/>
            <a:endParaRPr lang="en-GB" noProof="0" smtClean="0"/>
          </a:p>
        </p:txBody>
      </p:sp>
      <p:sp>
        <p:nvSpPr>
          <p:cNvPr id="5" name="Jegyzetek helye 4"/>
          <p:cNvSpPr>
            <a:spLocks noGrp="1"/>
          </p:cNvSpPr>
          <p:nvPr>
            <p:ph type="body" sz="quarter" idx="3"/>
          </p:nvPr>
        </p:nvSpPr>
        <p:spPr>
          <a:xfrm>
            <a:off x="686435" y="4748382"/>
            <a:ext cx="5491480" cy="4497704"/>
          </a:xfrm>
          <a:prstGeom prst="rect">
            <a:avLst/>
          </a:prstGeom>
        </p:spPr>
        <p:txBody>
          <a:bodyPr vert="horz" lIns="92926" tIns="46463" rIns="92926" bIns="46463"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smtClean="0"/>
          </a:p>
        </p:txBody>
      </p:sp>
      <p:sp>
        <p:nvSpPr>
          <p:cNvPr id="6" name="Élőláb helye 5"/>
          <p:cNvSpPr>
            <a:spLocks noGrp="1"/>
          </p:cNvSpPr>
          <p:nvPr>
            <p:ph type="ftr" sz="quarter" idx="4"/>
          </p:nvPr>
        </p:nvSpPr>
        <p:spPr>
          <a:xfrm>
            <a:off x="0" y="9493549"/>
            <a:ext cx="2974552" cy="499746"/>
          </a:xfrm>
          <a:prstGeom prst="rect">
            <a:avLst/>
          </a:prstGeom>
        </p:spPr>
        <p:txBody>
          <a:bodyPr vert="horz" lIns="92926" tIns="46463" rIns="92926" bIns="46463" rtlCol="0" anchor="b"/>
          <a:lstStyle>
            <a:lvl1pPr algn="l" fontAlgn="auto">
              <a:spcBef>
                <a:spcPts val="0"/>
              </a:spcBef>
              <a:spcAft>
                <a:spcPts val="0"/>
              </a:spcAft>
              <a:defRPr sz="1200">
                <a:latin typeface="+mn-lt"/>
                <a:cs typeface="+mn-cs"/>
              </a:defRPr>
            </a:lvl1pPr>
          </a:lstStyle>
          <a:p>
            <a:pPr>
              <a:defRPr/>
            </a:pPr>
            <a:endParaRPr lang="en-GB"/>
          </a:p>
        </p:txBody>
      </p:sp>
      <p:sp>
        <p:nvSpPr>
          <p:cNvPr id="7" name="Dia számának helye 6"/>
          <p:cNvSpPr>
            <a:spLocks noGrp="1"/>
          </p:cNvSpPr>
          <p:nvPr>
            <p:ph type="sldNum" sz="quarter" idx="5"/>
          </p:nvPr>
        </p:nvSpPr>
        <p:spPr>
          <a:xfrm>
            <a:off x="3888210" y="9493549"/>
            <a:ext cx="2974552" cy="499746"/>
          </a:xfrm>
          <a:prstGeom prst="rect">
            <a:avLst/>
          </a:prstGeom>
        </p:spPr>
        <p:txBody>
          <a:bodyPr vert="horz" lIns="92926" tIns="46463" rIns="92926" bIns="46463" rtlCol="0" anchor="b"/>
          <a:lstStyle>
            <a:lvl1pPr algn="r" fontAlgn="auto">
              <a:spcBef>
                <a:spcPts val="0"/>
              </a:spcBef>
              <a:spcAft>
                <a:spcPts val="0"/>
              </a:spcAft>
              <a:defRPr sz="1200">
                <a:latin typeface="+mn-lt"/>
                <a:cs typeface="+mn-cs"/>
              </a:defRPr>
            </a:lvl1pPr>
          </a:lstStyle>
          <a:p>
            <a:pPr>
              <a:defRPr/>
            </a:pPr>
            <a:fld id="{EC46C1CA-5E93-4E5E-86FE-5B501C9D4CC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rontex.europa.eu/gfx/frontex/files/publications/fer_rabit_2010_screen_v6.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schengenspace.com/visa_typ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eur-lex.europa.eu/smartapi/cgi/sga_doc?smartapi!celexapi!prod!DocNumber&amp;lg=EN&amp;type_doc=COMfinal&amp;an_doc=2005&amp;nu_doc=0391&amp;model=guichet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ec.europa.eu/home-affairs/policies/asylum/docs/easo/EASO_2011_00110000_EN_TRA.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p:spPr>
      </p:sp>
      <p:sp>
        <p:nvSpPr>
          <p:cNvPr id="6656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100EC-65D7-41ED-83D9-7910FA4EE7CE}" type="slidenum">
              <a:rPr lang="en-GB" smtClean="0"/>
              <a:pPr fontAlgn="base">
                <a:spcBef>
                  <a:spcPct val="0"/>
                </a:spcBef>
                <a:spcAft>
                  <a:spcPct val="0"/>
                </a:spcAft>
                <a:defRPr/>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p:spPr>
      </p:sp>
      <p:sp>
        <p:nvSpPr>
          <p:cNvPr id="68611"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E5778898-8473-45EC-893F-61A863842697}"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9E1353-E785-4F73-B123-694A8AA1B8A4}" type="slidenum">
              <a:rPr lang="hu-HU"/>
              <a:pPr>
                <a:defRPr/>
              </a:pPr>
              <a:t>12</a:t>
            </a:fld>
            <a:endParaRPr lang="hu-HU"/>
          </a:p>
        </p:txBody>
      </p:sp>
      <p:sp>
        <p:nvSpPr>
          <p:cNvPr id="69635" name="Rectangle 2"/>
          <p:cNvSpPr>
            <a:spLocks noGrp="1" noRot="1" noChangeAspect="1" noChangeArrowheads="1" noTextEdit="1"/>
          </p:cNvSpPr>
          <p:nvPr>
            <p:ph type="sldImg"/>
          </p:nvPr>
        </p:nvSpPr>
        <p:spPr bwMode="auto">
          <a:xfrm>
            <a:off x="933450" y="747713"/>
            <a:ext cx="4999038" cy="3749675"/>
          </a:xfrm>
          <a:noFill/>
          <a:ln>
            <a:solidFill>
              <a:srgbClr val="000000"/>
            </a:solidFill>
            <a:miter lim="800000"/>
            <a:headEnd/>
            <a:tailEnd/>
          </a:ln>
        </p:spPr>
      </p:sp>
      <p:sp>
        <p:nvSpPr>
          <p:cNvPr id="69636" name="Rectangle 3"/>
          <p:cNvSpPr>
            <a:spLocks noGrp="1" noChangeArrowheads="1"/>
          </p:cNvSpPr>
          <p:nvPr>
            <p:ph type="body" idx="1"/>
          </p:nvPr>
        </p:nvSpPr>
        <p:spPr bwMode="auto">
          <a:xfrm>
            <a:off x="916837" y="4746776"/>
            <a:ext cx="5032267" cy="4497704"/>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838E821D-1A1C-4498-A87B-F4C18F7D3F69}" type="slidenum">
              <a:rPr lang="hu-HU" smtClean="0"/>
              <a:pPr>
                <a:defRPr/>
              </a:pPr>
              <a:t>13</a:t>
            </a:fld>
            <a:endParaRPr lang="hu-HU" smtClean="0"/>
          </a:p>
        </p:txBody>
      </p:sp>
      <p:sp>
        <p:nvSpPr>
          <p:cNvPr id="70659" name="Rectangle 2"/>
          <p:cNvSpPr>
            <a:spLocks noGrp="1" noRot="1" noChangeAspect="1" noChangeArrowheads="1" noTextEdit="1"/>
          </p:cNvSpPr>
          <p:nvPr>
            <p:ph type="sldImg"/>
          </p:nvPr>
        </p:nvSpPr>
        <p:spPr bwMode="auto">
          <a:xfrm>
            <a:off x="935038" y="747713"/>
            <a:ext cx="4997450" cy="3749675"/>
          </a:xfrm>
          <a:noFill/>
          <a:ln>
            <a:solidFill>
              <a:srgbClr val="000000"/>
            </a:solidFill>
            <a:miter lim="800000"/>
            <a:headEnd/>
            <a:tailEnd/>
          </a:ln>
        </p:spPr>
      </p:sp>
      <p:sp>
        <p:nvSpPr>
          <p:cNvPr id="15364" name="Rectangle 3"/>
          <p:cNvSpPr>
            <a:spLocks noGrp="1" noChangeArrowheads="1"/>
          </p:cNvSpPr>
          <p:nvPr>
            <p:ph type="body" idx="1"/>
          </p:nvPr>
        </p:nvSpPr>
        <p:spPr bwMode="auto">
          <a:xfrm>
            <a:off x="429024" y="4786948"/>
            <a:ext cx="5934803" cy="5207952"/>
          </a:xfrm>
        </p:spPr>
        <p:txBody>
          <a:bodyPr wrap="square" numCol="1" anchor="t" anchorCtr="0" compatLnSpc="1">
            <a:prstTxWarp prst="textNoShape">
              <a:avLst/>
            </a:prstTxWarp>
            <a:normAutofit fontScale="92500"/>
          </a:bodyPr>
          <a:lstStyle/>
          <a:p>
            <a:pPr eaLnBrk="1" hangingPunct="1">
              <a:lnSpc>
                <a:spcPct val="90000"/>
              </a:lnSpc>
              <a:defRPr/>
            </a:pPr>
            <a:r>
              <a:rPr lang="hu-HU" sz="1000" err="1" smtClean="0"/>
              <a:t>This</a:t>
            </a:r>
            <a:r>
              <a:rPr lang="hu-HU" sz="1000" smtClean="0"/>
              <a:t> sensitivity to crises, such as the tragic events of 11 September 2001 and 11 March 2004, have sometimes given rise to criticism that progress is made in an unbalanced way overemphasising security aspects.. While this is the impression that may be given by certain media reports, </a:t>
            </a:r>
            <a:r>
              <a:rPr lang="hu-HU" sz="1000" b="1" smtClean="0"/>
              <a:t>European integration in this area is based on a rigorous concept of the protection of fundamental rights, and the </a:t>
            </a:r>
            <a:r>
              <a:rPr lang="hu-HU" sz="1800" b="1" smtClean="0"/>
              <a:t>Commission has always been at pains to ensure balance between the freedom, security and justice aspects</a:t>
            </a:r>
            <a:r>
              <a:rPr lang="hu-HU" sz="1000" b="1" smtClean="0"/>
              <a:t>. In addition, the Union must guarantee a high level of security so that the freedoms can be exercised to the full </a:t>
            </a:r>
          </a:p>
          <a:p>
            <a:pPr algn="r" eaLnBrk="1" hangingPunct="1">
              <a:lnSpc>
                <a:spcPct val="90000"/>
              </a:lnSpc>
              <a:defRPr/>
            </a:pPr>
            <a:r>
              <a:rPr lang="hu-HU" sz="1000" smtClean="0"/>
              <a:t>COM(2004) 4002 final</a:t>
            </a:r>
          </a:p>
          <a:p>
            <a:pPr algn="r" eaLnBrk="1" hangingPunct="1">
              <a:lnSpc>
                <a:spcPct val="90000"/>
              </a:lnSpc>
              <a:defRPr/>
            </a:pPr>
            <a:r>
              <a:rPr lang="hu-HU" sz="1000" smtClean="0"/>
              <a:t>COMMUNICATION FROM THE COMMISSION TO THE COUNCIL AND THE</a:t>
            </a:r>
          </a:p>
          <a:p>
            <a:pPr algn="r" eaLnBrk="1" hangingPunct="1">
              <a:lnSpc>
                <a:spcPct val="90000"/>
              </a:lnSpc>
              <a:defRPr/>
            </a:pPr>
            <a:r>
              <a:rPr lang="hu-HU" sz="1000" smtClean="0"/>
              <a:t>EUROPEAN PARLIAMENT</a:t>
            </a:r>
          </a:p>
          <a:p>
            <a:pPr algn="r" eaLnBrk="1" hangingPunct="1">
              <a:lnSpc>
                <a:spcPct val="90000"/>
              </a:lnSpc>
              <a:defRPr/>
            </a:pPr>
            <a:r>
              <a:rPr lang="hu-HU" sz="1000" smtClean="0"/>
              <a:t>Area of Freedom, Security and Justice: Assessment of the Tampere programme and</a:t>
            </a:r>
          </a:p>
          <a:p>
            <a:pPr algn="r" eaLnBrk="1" hangingPunct="1">
              <a:lnSpc>
                <a:spcPct val="90000"/>
              </a:lnSpc>
              <a:defRPr/>
            </a:pPr>
            <a:r>
              <a:rPr lang="hu-HU" sz="1000" smtClean="0"/>
              <a:t>future orientations</a:t>
            </a:r>
          </a:p>
          <a:p>
            <a:pPr algn="r" eaLnBrk="1" hangingPunct="1">
              <a:lnSpc>
                <a:spcPct val="90000"/>
              </a:lnSpc>
              <a:defRPr/>
            </a:pPr>
            <a:r>
              <a:rPr lang="hu-HU" sz="1000" smtClean="0"/>
              <a:t>{SEC(2004)680 et SEC(2004)693} Brussels, 2.6.2004</a:t>
            </a:r>
          </a:p>
          <a:p>
            <a:pPr>
              <a:defRPr/>
            </a:pPr>
            <a:r>
              <a:rPr lang="en-US" sz="1000" smtClean="0"/>
              <a:t>The EU should offer partners "</a:t>
            </a:r>
            <a:r>
              <a:rPr lang="en-US" sz="1000" b="1" smtClean="0"/>
              <a:t>Mobility and Security" pacts that would include both the</a:t>
            </a:r>
            <a:r>
              <a:rPr lang="hu-HU" sz="1000" b="1" smtClean="0"/>
              <a:t> </a:t>
            </a:r>
            <a:r>
              <a:rPr lang="en-US" sz="1000" smtClean="0"/>
              <a:t>mobility aspect and the conditions required to ensure the secure environment. Key policy</a:t>
            </a:r>
            <a:r>
              <a:rPr lang="hu-HU" sz="1000" smtClean="0"/>
              <a:t> </a:t>
            </a:r>
            <a:r>
              <a:rPr lang="en-US" sz="1000" smtClean="0"/>
              <a:t>areas that would be covered by such pacts would include fighting illegal migration, upgrading</a:t>
            </a:r>
            <a:r>
              <a:rPr lang="hu-HU" sz="1000" smtClean="0"/>
              <a:t> </a:t>
            </a:r>
            <a:r>
              <a:rPr lang="en-US" sz="1000" smtClean="0"/>
              <a:t>the asylum systems to EU standards, setting up integrated border management structures</a:t>
            </a:r>
            <a:r>
              <a:rPr lang="hu-HU" sz="1000" smtClean="0"/>
              <a:t>  </a:t>
            </a:r>
            <a:r>
              <a:rPr lang="en-US" sz="1000" smtClean="0"/>
              <a:t>aligned to the EU </a:t>
            </a:r>
            <a:r>
              <a:rPr lang="en-US" sz="1000" i="1" err="1" smtClean="0"/>
              <a:t>acquis</a:t>
            </a:r>
            <a:r>
              <a:rPr lang="en-US" sz="1000" i="1" smtClean="0"/>
              <a:t>, as well as enhancing the abilities of police and judiciary in</a:t>
            </a:r>
            <a:r>
              <a:rPr lang="hu-HU" sz="1000" i="1" smtClean="0"/>
              <a:t> </a:t>
            </a:r>
            <a:r>
              <a:rPr lang="en-US" sz="1000" smtClean="0"/>
              <a:t>particular in the fight against corruption and organised crime. The pacts would improve the</a:t>
            </a:r>
            <a:r>
              <a:rPr lang="hu-HU" sz="1000" smtClean="0"/>
              <a:t> </a:t>
            </a:r>
            <a:r>
              <a:rPr lang="en-US" sz="1000" smtClean="0"/>
              <a:t>mobility of people, while contributing to the partners’ own stability and security, as well as to</a:t>
            </a:r>
            <a:r>
              <a:rPr lang="hu-HU" sz="1000" smtClean="0"/>
              <a:t> </a:t>
            </a:r>
            <a:r>
              <a:rPr lang="en-US" sz="1000" smtClean="0"/>
              <a:t>the security of the EU borders. They will be tailor-made on a country-by-country-basis.</a:t>
            </a:r>
            <a:endParaRPr lang="hu-HU" sz="1000" smtClean="0"/>
          </a:p>
          <a:p>
            <a:pPr algn="r">
              <a:defRPr/>
            </a:pPr>
            <a:r>
              <a:rPr lang="en-US" sz="1000" b="1" smtClean="0"/>
              <a:t>COMMUNICATION FROM THE COMMISSION TO THE EUROPEAN</a:t>
            </a:r>
          </a:p>
          <a:p>
            <a:pPr algn="r">
              <a:defRPr/>
            </a:pPr>
            <a:r>
              <a:rPr lang="en-GB" sz="1000" b="1" smtClean="0"/>
              <a:t>PARLIAMENT AND THE COUNCIL</a:t>
            </a:r>
          </a:p>
          <a:p>
            <a:pPr algn="r">
              <a:defRPr/>
            </a:pPr>
            <a:r>
              <a:rPr lang="en-GB" sz="1000" b="1" smtClean="0"/>
              <a:t>Eastern Partnership</a:t>
            </a:r>
            <a:endParaRPr lang="hu-HU" sz="1000" smtClean="0"/>
          </a:p>
          <a:p>
            <a:pPr algn="r">
              <a:defRPr/>
            </a:pPr>
            <a:r>
              <a:rPr lang="en-GB" sz="1000" smtClean="0"/>
              <a:t>Brussels, 3.12.2008</a:t>
            </a:r>
          </a:p>
          <a:p>
            <a:pPr algn="r">
              <a:defRPr/>
            </a:pPr>
            <a:r>
              <a:rPr lang="en-GB" sz="1000" smtClean="0"/>
              <a:t>COM(2008) 823 final</a:t>
            </a:r>
            <a:endParaRPr lang="hu-HU" sz="1000" smtClean="0"/>
          </a:p>
          <a:p>
            <a:pPr>
              <a:defRPr/>
            </a:pPr>
            <a:r>
              <a:rPr lang="hu-HU" sz="1000" smtClean="0"/>
              <a:t>„</a:t>
            </a:r>
            <a:r>
              <a:rPr lang="en-US" sz="1000" smtClean="0"/>
              <a:t>In relation to movement of persons, </a:t>
            </a:r>
            <a:r>
              <a:rPr lang="en-US" sz="1300" b="1" smtClean="0"/>
              <a:t>the EU can treat migration management</a:t>
            </a:r>
            <a:r>
              <a:rPr lang="hu-HU" sz="1300" b="1" smtClean="0"/>
              <a:t> </a:t>
            </a:r>
            <a:r>
              <a:rPr lang="en-US" sz="1300" b="1" smtClean="0"/>
              <a:t>and the fight against crime as twin objectives</a:t>
            </a:r>
            <a:r>
              <a:rPr lang="en-US" sz="1000" smtClean="0"/>
              <a:t> of the integrated border management strategy</a:t>
            </a:r>
            <a:r>
              <a:rPr lang="hu-HU" sz="1000" smtClean="0"/>
              <a:t>” </a:t>
            </a:r>
          </a:p>
          <a:p>
            <a:pPr algn="r">
              <a:defRPr/>
            </a:pPr>
            <a:r>
              <a:rPr lang="en-US" sz="1000" smtClean="0"/>
              <a:t>Brussels, 22.11.2010</a:t>
            </a:r>
          </a:p>
          <a:p>
            <a:pPr algn="r">
              <a:defRPr/>
            </a:pPr>
            <a:r>
              <a:rPr lang="en-US" sz="1000" smtClean="0"/>
              <a:t>COM(2010) 673 final</a:t>
            </a:r>
          </a:p>
          <a:p>
            <a:pPr algn="r">
              <a:defRPr/>
            </a:pPr>
            <a:r>
              <a:rPr lang="en-US" sz="1000" smtClean="0"/>
              <a:t>COMMUNICATION FROM THE COMMISSION TO THE EUROPEAN</a:t>
            </a:r>
          </a:p>
          <a:p>
            <a:pPr algn="r">
              <a:defRPr/>
            </a:pPr>
            <a:r>
              <a:rPr lang="en-US" sz="1000" smtClean="0"/>
              <a:t>PARLIAMENT AND THE COUNCIL</a:t>
            </a:r>
          </a:p>
          <a:p>
            <a:pPr algn="r">
              <a:defRPr/>
            </a:pPr>
            <a:r>
              <a:rPr lang="en-US" sz="1000" smtClean="0"/>
              <a:t>The EU Internal Security Strategy in Action: Five steps towards a more secure Europe</a:t>
            </a:r>
            <a:endParaRPr lang="en-GB" sz="1000" smtClean="0"/>
          </a:p>
          <a:p>
            <a:pPr algn="r" eaLnBrk="1" hangingPunct="1">
              <a:lnSpc>
                <a:spcPct val="90000"/>
              </a:lnSpc>
              <a:defRPr/>
            </a:pPr>
            <a:endParaRPr lang="hu-HU" sz="1000" smtClean="0"/>
          </a:p>
          <a:p>
            <a:pPr algn="r" eaLnBrk="1" hangingPunct="1">
              <a:lnSpc>
                <a:spcPct val="90000"/>
              </a:lnSpc>
              <a:defRPr/>
            </a:pPr>
            <a:endParaRPr lang="hu-HU" sz="1000" b="1" smtClean="0"/>
          </a:p>
          <a:p>
            <a:pPr eaLnBrk="1" hangingPunct="1">
              <a:lnSpc>
                <a:spcPct val="90000"/>
              </a:lnSpc>
              <a:defRPr/>
            </a:pPr>
            <a:endParaRPr lang="hu-HU" sz="1000" b="1" smtClean="0"/>
          </a:p>
          <a:p>
            <a:pPr eaLnBrk="1" hangingPunct="1">
              <a:lnSpc>
                <a:spcPct val="90000"/>
              </a:lnSpc>
              <a:defRPr/>
            </a:pPr>
            <a:endParaRPr lang="hu-HU" sz="1000" b="1" smtClean="0"/>
          </a:p>
          <a:p>
            <a:pPr eaLnBrk="1" hangingPunct="1">
              <a:lnSpc>
                <a:spcPct val="90000"/>
              </a:lnSpc>
              <a:defRPr/>
            </a:pPr>
            <a:endParaRPr lang="hu-HU" sz="1000" b="1" smtClean="0"/>
          </a:p>
          <a:p>
            <a:pPr eaLnBrk="1" hangingPunct="1">
              <a:lnSpc>
                <a:spcPct val="90000"/>
              </a:lnSpc>
              <a:defRPr/>
            </a:pPr>
            <a:endParaRPr lang="hu-HU" sz="1000" smtClean="0"/>
          </a:p>
          <a:p>
            <a:pPr eaLnBrk="1" hangingPunct="1">
              <a:lnSpc>
                <a:spcPct val="90000"/>
              </a:lnSpc>
              <a:defRPr/>
            </a:pPr>
            <a:endParaRPr lang="hu-HU"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p:spPr>
      </p:sp>
      <p:sp>
        <p:nvSpPr>
          <p:cNvPr id="68611"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E5778898-8473-45EC-893F-61A863842697}"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FF47AA-6F88-46BF-9A7C-5D6B592C11A1}" type="slidenum">
              <a:rPr lang="hu-HU"/>
              <a:pPr>
                <a:defRPr/>
              </a:pPr>
              <a:t>15</a:t>
            </a:fld>
            <a:endParaRPr lang="hu-HU"/>
          </a:p>
        </p:txBody>
      </p:sp>
      <p:sp>
        <p:nvSpPr>
          <p:cNvPr id="71683"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3F27D3-FDED-4992-93DA-4AA3056B6C69}" type="slidenum">
              <a:rPr lang="hu-HU"/>
              <a:pPr>
                <a:defRPr/>
              </a:pPr>
              <a:t>16</a:t>
            </a:fld>
            <a:endParaRPr lang="hu-HU"/>
          </a:p>
        </p:txBody>
      </p:sp>
      <p:sp>
        <p:nvSpPr>
          <p:cNvPr id="72707"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D11E7-86B2-4AED-BEF5-C9038A4CE6A9}" type="slidenum">
              <a:rPr lang="hu-HU"/>
              <a:pPr>
                <a:defRPr/>
              </a:pPr>
              <a:t>17</a:t>
            </a:fld>
            <a:endParaRPr lang="hu-HU"/>
          </a:p>
        </p:txBody>
      </p:sp>
      <p:sp>
        <p:nvSpPr>
          <p:cNvPr id="73731"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bwMode="auto">
          <a:noFill/>
          <a:ln>
            <a:solidFill>
              <a:srgbClr val="000000"/>
            </a:solidFill>
            <a:miter lim="800000"/>
            <a:headEnd/>
            <a:tailEnd/>
          </a:ln>
        </p:spPr>
      </p:sp>
      <p:sp>
        <p:nvSpPr>
          <p:cNvPr id="87043"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CD459A6C-347A-4836-BCC9-DE66F9B904B0}"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4" name="Dia számának helye 3"/>
          <p:cNvSpPr>
            <a:spLocks noGrp="1"/>
          </p:cNvSpPr>
          <p:nvPr>
            <p:ph type="sldNum" sz="quarter" idx="10"/>
          </p:nvPr>
        </p:nvSpPr>
        <p:spPr/>
        <p:txBody>
          <a:bodyPr/>
          <a:lstStyle/>
          <a:p>
            <a:fld id="{7A3CA313-30F6-44E4-98D1-D146420786B5}" type="slidenum">
              <a:rPr lang="hu-HU" smtClean="0"/>
              <a:pPr/>
              <a:t>19</a:t>
            </a:fld>
            <a:endParaRPr lang="hu-HU"/>
          </a:p>
        </p:txBody>
      </p:sp>
      <p:pic>
        <p:nvPicPr>
          <p:cNvPr id="38914" name="Picture 2"/>
          <p:cNvPicPr>
            <a:picLocks noChangeAspect="1" noChangeArrowheads="1"/>
          </p:cNvPicPr>
          <p:nvPr/>
        </p:nvPicPr>
        <p:blipFill>
          <a:blip r:embed="rId3"/>
          <a:srcRect/>
          <a:stretch>
            <a:fillRect/>
          </a:stretch>
        </p:blipFill>
        <p:spPr bwMode="auto">
          <a:xfrm>
            <a:off x="572009" y="6481079"/>
            <a:ext cx="5567751" cy="2134328"/>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p:spPr>
      </p:sp>
      <p:sp>
        <p:nvSpPr>
          <p:cNvPr id="67587"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Dia számának helye 3"/>
          <p:cNvSpPr>
            <a:spLocks noGrp="1"/>
          </p:cNvSpPr>
          <p:nvPr>
            <p:ph type="sldNum" sz="quarter" idx="5"/>
          </p:nvPr>
        </p:nvSpPr>
        <p:spPr/>
        <p:txBody>
          <a:bodyPr/>
          <a:lstStyle/>
          <a:p>
            <a:pPr>
              <a:defRPr/>
            </a:pPr>
            <a:fld id="{E457FF9F-C788-4C17-98A5-76E57EF1C1A6}"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231C0185-2B5F-43D1-8380-D212BF31CA94}"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33450" y="749300"/>
            <a:ext cx="4959350" cy="3719513"/>
          </a:xfrm>
        </p:spPr>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22</a:t>
            </a:fld>
            <a:endParaRPr lang="en-GB"/>
          </a:p>
        </p:txBody>
      </p:sp>
      <p:pic>
        <p:nvPicPr>
          <p:cNvPr id="2051" name="Picture 3"/>
          <p:cNvPicPr>
            <a:picLocks noChangeAspect="1" noChangeArrowheads="1"/>
          </p:cNvPicPr>
          <p:nvPr/>
        </p:nvPicPr>
        <p:blipFill>
          <a:blip r:embed="rId3"/>
          <a:srcRect/>
          <a:stretch>
            <a:fillRect/>
          </a:stretch>
        </p:blipFill>
        <p:spPr bwMode="auto">
          <a:xfrm>
            <a:off x="1279992" y="4056714"/>
            <a:ext cx="4818946" cy="6002165"/>
          </a:xfrm>
          <a:prstGeom prst="rect">
            <a:avLst/>
          </a:prstGeom>
          <a:noFill/>
          <a:ln w="9525">
            <a:noFill/>
            <a:miter lim="800000"/>
            <a:headEnd/>
            <a:tailEnd/>
          </a:ln>
        </p:spPr>
      </p:pic>
      <p:sp>
        <p:nvSpPr>
          <p:cNvPr id="7" name="Jegyzetek helye 6"/>
          <p:cNvSpPr>
            <a:spLocks noGrp="1"/>
          </p:cNvSpPr>
          <p:nvPr>
            <p:ph type="body" idx="1"/>
          </p:nvPr>
        </p:nvSpPr>
        <p:spPr/>
        <p:txBody>
          <a:bodyPr>
            <a:normAutofit/>
          </a:bodyPr>
          <a:lstStyle/>
          <a:p>
            <a:r>
              <a:rPr lang="hu-HU" smtClean="0"/>
              <a:t>Gloabla figures: Third Annual Report on Immigration and Asylum, COM (2012) 250 final</a:t>
            </a:r>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bwMode="auto">
          <a:noFill/>
          <a:ln>
            <a:solidFill>
              <a:srgbClr val="000000"/>
            </a:solidFill>
            <a:miter lim="800000"/>
            <a:headEnd/>
            <a:tailEnd/>
          </a:ln>
        </p:spPr>
      </p:sp>
      <p:sp>
        <p:nvSpPr>
          <p:cNvPr id="87043"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CD459A6C-347A-4836-BCC9-DE66F9B904B0}"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bwMode="auto">
          <a:noFill/>
          <a:ln>
            <a:solidFill>
              <a:srgbClr val="000000"/>
            </a:solidFill>
            <a:miter lim="800000"/>
            <a:headEnd/>
            <a:tailEnd/>
          </a:ln>
        </p:spPr>
      </p:sp>
      <p:sp>
        <p:nvSpPr>
          <p:cNvPr id="88067" name="Jegyzetek helye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ctr">
              <a:defRPr/>
            </a:pPr>
            <a:r>
              <a:rPr lang="hu-HU" sz="1400" b="1" smtClean="0"/>
              <a:t>Before Lisbon:</a:t>
            </a:r>
          </a:p>
          <a:p>
            <a:pPr algn="ctr">
              <a:defRPr/>
            </a:pPr>
            <a:r>
              <a:rPr lang="en-GB" sz="1400" b="1" smtClean="0"/>
              <a:t>Article 61</a:t>
            </a:r>
          </a:p>
          <a:p>
            <a:pPr>
              <a:defRPr/>
            </a:pPr>
            <a:r>
              <a:rPr lang="en-US" smtClean="0"/>
              <a:t>In order </a:t>
            </a:r>
            <a:r>
              <a:rPr lang="en-US" smtClean="0">
                <a:solidFill>
                  <a:schemeClr val="accent2"/>
                </a:solidFill>
              </a:rPr>
              <a:t>to establish progressively an area of freedom, security and justice</a:t>
            </a:r>
            <a:r>
              <a:rPr lang="en-US" smtClean="0"/>
              <a:t>, the Council shall adopt:</a:t>
            </a:r>
          </a:p>
          <a:p>
            <a:pPr>
              <a:defRPr/>
            </a:pPr>
            <a:r>
              <a:rPr lang="en-US" smtClean="0"/>
              <a:t>(a) within a period of five years after the entry into force of the Treaty of Amsterdam, measures</a:t>
            </a:r>
            <a:r>
              <a:rPr lang="hu-HU" smtClean="0"/>
              <a:t> </a:t>
            </a:r>
            <a:r>
              <a:rPr lang="en-US" smtClean="0"/>
              <a:t>aimed at ensuring the free movement of persons in accordance with Article 14, in conjunction</a:t>
            </a:r>
            <a:r>
              <a:rPr lang="hu-HU" smtClean="0"/>
              <a:t> </a:t>
            </a:r>
            <a:r>
              <a:rPr lang="en-US" smtClean="0"/>
              <a:t>with directly related flanking measures with respect to external border controls, asylum</a:t>
            </a:r>
            <a:r>
              <a:rPr lang="hu-HU" smtClean="0"/>
              <a:t> </a:t>
            </a:r>
            <a:r>
              <a:rPr lang="en-US" smtClean="0"/>
              <a:t>and immigration, </a:t>
            </a:r>
            <a:r>
              <a:rPr lang="hu-HU" smtClean="0"/>
              <a:t>…</a:t>
            </a:r>
          </a:p>
          <a:p>
            <a:pPr algn="ctr">
              <a:defRPr/>
            </a:pPr>
            <a:r>
              <a:rPr lang="en-GB" b="1" smtClean="0"/>
              <a:t>Article 62</a:t>
            </a:r>
          </a:p>
          <a:p>
            <a:pPr>
              <a:defRPr/>
            </a:pPr>
            <a:r>
              <a:rPr lang="en-US" smtClean="0"/>
              <a:t>The Council, acting in accordance with the procedure referred to in Article 67</a:t>
            </a:r>
            <a:r>
              <a:rPr lang="hu-HU" smtClean="0"/>
              <a:t>..</a:t>
            </a:r>
            <a:r>
              <a:rPr lang="en-US" smtClean="0"/>
              <a:t>, shall, within</a:t>
            </a:r>
          </a:p>
          <a:p>
            <a:pPr>
              <a:defRPr/>
            </a:pPr>
            <a:r>
              <a:rPr lang="en-US" smtClean="0"/>
              <a:t>a period of five years after the entry into force of the Treaty of Amsterdam, adopt:</a:t>
            </a:r>
          </a:p>
          <a:p>
            <a:pPr>
              <a:defRPr/>
            </a:pPr>
            <a:r>
              <a:rPr lang="en-US" smtClean="0"/>
              <a:t>1. measures with a view to ensuring, </a:t>
            </a:r>
            <a:r>
              <a:rPr lang="hu-HU" smtClean="0"/>
              <a:t>.. </a:t>
            </a:r>
            <a:r>
              <a:rPr lang="en-US" smtClean="0"/>
              <a:t>the absence of any controls</a:t>
            </a:r>
            <a:r>
              <a:rPr lang="hu-HU" smtClean="0"/>
              <a:t> </a:t>
            </a:r>
            <a:r>
              <a:rPr lang="en-US" smtClean="0"/>
              <a:t>on persons, be they citizens of the Union or nationals of third countries, when crossing</a:t>
            </a:r>
            <a:r>
              <a:rPr lang="hu-HU" smtClean="0"/>
              <a:t> </a:t>
            </a:r>
            <a:r>
              <a:rPr lang="en-GB" smtClean="0"/>
              <a:t>internal borders;</a:t>
            </a:r>
          </a:p>
          <a:p>
            <a:pPr>
              <a:defRPr/>
            </a:pPr>
            <a:r>
              <a:rPr lang="en-US" smtClean="0"/>
              <a:t>2. measures on the crossing of the external borders of the Member States which shall establish:</a:t>
            </a:r>
          </a:p>
          <a:p>
            <a:pPr>
              <a:defRPr/>
            </a:pPr>
            <a:r>
              <a:rPr lang="en-US" smtClean="0"/>
              <a:t>(a) standards and procedures to be followed by Member States in carrying out checks on</a:t>
            </a:r>
          </a:p>
          <a:p>
            <a:pPr>
              <a:defRPr/>
            </a:pPr>
            <a:r>
              <a:rPr lang="en-GB" smtClean="0"/>
              <a:t>persons at such border</a:t>
            </a:r>
            <a:r>
              <a:rPr lang="hu-HU" smtClean="0"/>
              <a:t>s,</a:t>
            </a:r>
            <a:endParaRPr lang="en-GB" smtClean="0"/>
          </a:p>
          <a:p>
            <a:pPr>
              <a:defRPr/>
            </a:pPr>
            <a:r>
              <a:rPr lang="en-US" smtClean="0"/>
              <a:t>(b) rules on visas for intended stays of no more than three months</a:t>
            </a:r>
            <a:r>
              <a:rPr lang="hu-HU" smtClean="0"/>
              <a:t>…</a:t>
            </a:r>
            <a:endParaRPr lang="en-US" sz="1100" smtClean="0"/>
          </a:p>
          <a:p>
            <a:endParaRPr lang="en-GB" smtClean="0"/>
          </a:p>
        </p:txBody>
      </p:sp>
      <p:sp>
        <p:nvSpPr>
          <p:cNvPr id="122884" name="Dia számának helye 3"/>
          <p:cNvSpPr>
            <a:spLocks noGrp="1"/>
          </p:cNvSpPr>
          <p:nvPr>
            <p:ph type="sldNum" sz="quarter" idx="5"/>
          </p:nvPr>
        </p:nvSpPr>
        <p:spPr/>
        <p:txBody>
          <a:bodyPr/>
          <a:lstStyle/>
          <a:p>
            <a:pPr>
              <a:defRPr/>
            </a:pPr>
            <a:fld id="{1310B533-1463-4DAC-B96A-CE477FC7E138}" type="slidenum">
              <a:rPr lang="hu-HU" smtClean="0"/>
              <a:pPr>
                <a:defRPr/>
              </a:pPr>
              <a:t>27</a:t>
            </a:fld>
            <a:endParaRPr lang="hu-H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bwMode="auto">
          <a:noFill/>
          <a:ln>
            <a:solidFill>
              <a:srgbClr val="000000"/>
            </a:solidFill>
            <a:miter lim="800000"/>
            <a:headEnd/>
            <a:tailEnd/>
          </a:ln>
        </p:spPr>
      </p:sp>
      <p:sp>
        <p:nvSpPr>
          <p:cNvPr id="89091" name="Jegyzetek helye 2"/>
          <p:cNvSpPr>
            <a:spLocks noGrp="1"/>
          </p:cNvSpPr>
          <p:nvPr>
            <p:ph type="body" idx="1"/>
          </p:nvPr>
        </p:nvSpPr>
        <p:spPr bwMode="auto">
          <a:xfrm>
            <a:off x="686435" y="4748381"/>
            <a:ext cx="5491480" cy="4952749"/>
          </a:xfrm>
          <a:noFill/>
        </p:spPr>
        <p:txBody>
          <a:bodyPr wrap="square" numCol="1" anchor="t" anchorCtr="0" compatLnSpc="1">
            <a:prstTxWarp prst="textNoShape">
              <a:avLst/>
            </a:prstTxWarp>
            <a:normAutofit fontScale="92500" lnSpcReduction="10000"/>
          </a:bodyPr>
          <a:lstStyle/>
          <a:p>
            <a:r>
              <a:rPr lang="en-US" dirty="0" smtClean="0"/>
              <a:t>The Schengen access control model consists of the following four tiers:</a:t>
            </a:r>
            <a:endParaRPr lang="hu-HU" dirty="0" smtClean="0"/>
          </a:p>
          <a:p>
            <a:r>
              <a:rPr lang="en-US" dirty="0" smtClean="0"/>
              <a:t> Measures at consulates,</a:t>
            </a:r>
            <a:endParaRPr lang="hu-HU" dirty="0" smtClean="0"/>
          </a:p>
          <a:p>
            <a:r>
              <a:rPr lang="hu-HU" dirty="0" smtClean="0"/>
              <a:t> </a:t>
            </a:r>
            <a:r>
              <a:rPr lang="en-US" dirty="0" smtClean="0"/>
              <a:t>cooperation with </a:t>
            </a:r>
            <a:r>
              <a:rPr lang="en-US" dirty="0" err="1" smtClean="0"/>
              <a:t>neighbouring</a:t>
            </a:r>
            <a:r>
              <a:rPr lang="en-US" dirty="0" smtClean="0"/>
              <a:t> countries, </a:t>
            </a:r>
            <a:endParaRPr lang="hu-HU" dirty="0" smtClean="0"/>
          </a:p>
          <a:p>
            <a:r>
              <a:rPr lang="en-US" dirty="0" smtClean="0"/>
              <a:t>border control,</a:t>
            </a:r>
            <a:endParaRPr lang="hu-HU" dirty="0" smtClean="0"/>
          </a:p>
          <a:p>
            <a:r>
              <a:rPr lang="en-US" dirty="0" smtClean="0"/>
              <a:t> and control measures within the Schengen</a:t>
            </a:r>
            <a:r>
              <a:rPr lang="hu-HU" dirty="0" smtClean="0"/>
              <a:t> </a:t>
            </a:r>
            <a:r>
              <a:rPr lang="en-GB" dirty="0" smtClean="0"/>
              <a:t>area, including return.</a:t>
            </a:r>
            <a:endParaRPr lang="hu-HU" dirty="0" smtClean="0"/>
          </a:p>
          <a:p>
            <a:r>
              <a:rPr lang="hu-HU" dirty="0" smtClean="0"/>
              <a:t>COM (2008) 68 </a:t>
            </a:r>
            <a:r>
              <a:rPr lang="hu-HU" dirty="0" err="1" smtClean="0"/>
              <a:t>final</a:t>
            </a:r>
            <a:r>
              <a:rPr lang="hu-HU" dirty="0" smtClean="0"/>
              <a:t> (</a:t>
            </a:r>
            <a:r>
              <a:rPr lang="hu-HU" dirty="0" err="1" smtClean="0"/>
              <a:t>on</a:t>
            </a:r>
            <a:r>
              <a:rPr lang="hu-HU" dirty="0" smtClean="0"/>
              <a:t> EUROSUR), p.2, </a:t>
            </a:r>
            <a:r>
              <a:rPr lang="hu-HU" dirty="0" err="1" smtClean="0"/>
              <a:t>fn</a:t>
            </a:r>
            <a:r>
              <a:rPr lang="hu-HU" dirty="0" smtClean="0"/>
              <a:t>. 6</a:t>
            </a:r>
          </a:p>
          <a:p>
            <a:r>
              <a:rPr lang="hu-HU" dirty="0" smtClean="0"/>
              <a:t>________________________</a:t>
            </a:r>
          </a:p>
          <a:p>
            <a:r>
              <a:rPr lang="en-US" b="1" dirty="0" smtClean="0"/>
              <a:t>14 June 1985</a:t>
            </a:r>
            <a:r>
              <a:rPr lang="en-US" dirty="0" smtClean="0"/>
              <a:t>: Belgium, Germany, France, Luxembourg and the Netherlands sign the Schengen Agreement.</a:t>
            </a:r>
          </a:p>
          <a:p>
            <a:r>
              <a:rPr lang="en-US" b="1" dirty="0" smtClean="0"/>
              <a:t>19 June 1990</a:t>
            </a:r>
            <a:r>
              <a:rPr lang="en-US" dirty="0" smtClean="0"/>
              <a:t>: the original founders of the Schengen cooperation sign the Convention implementing the Schengen Agreement (Schengen Convention).</a:t>
            </a:r>
          </a:p>
          <a:p>
            <a:r>
              <a:rPr lang="en-US" b="1" dirty="0" smtClean="0"/>
              <a:t>26 March 1995</a:t>
            </a:r>
            <a:r>
              <a:rPr lang="en-US" dirty="0" smtClean="0"/>
              <a:t>: abolition of border control between Belgium, Germany, France, Luxembourg, the Netherlands, Spain and Portugal.</a:t>
            </a:r>
          </a:p>
          <a:p>
            <a:r>
              <a:rPr lang="en-US" b="1" dirty="0" smtClean="0"/>
              <a:t>26 October 1997</a:t>
            </a:r>
            <a:r>
              <a:rPr lang="en-US" dirty="0" smtClean="0"/>
              <a:t>: start of gradual abolition of border control with Italy (completed on 31 March 1998).</a:t>
            </a:r>
          </a:p>
          <a:p>
            <a:r>
              <a:rPr lang="en-US" b="1" dirty="0" smtClean="0"/>
              <a:t>1 December 1997</a:t>
            </a:r>
            <a:r>
              <a:rPr lang="en-US" dirty="0" smtClean="0"/>
              <a:t>: start of gradual abolition of border control with Austria (completed on 31 March 1998).</a:t>
            </a:r>
          </a:p>
          <a:p>
            <a:r>
              <a:rPr lang="en-US" b="1" dirty="0" smtClean="0"/>
              <a:t>1 March 2000</a:t>
            </a:r>
            <a:r>
              <a:rPr lang="en-US" dirty="0" smtClean="0"/>
              <a:t>: abolition of border control with Greece (completed on 26 March 2000).</a:t>
            </a:r>
          </a:p>
          <a:p>
            <a:r>
              <a:rPr lang="en-US" b="1" dirty="0" smtClean="0"/>
              <a:t>25 March 2001</a:t>
            </a:r>
            <a:r>
              <a:rPr lang="en-US" dirty="0" smtClean="0"/>
              <a:t>: abolition of border control with Norway, Iceland, Sweden, Denmark and Finland.</a:t>
            </a:r>
          </a:p>
          <a:p>
            <a:r>
              <a:rPr lang="en-US" b="1" dirty="0" smtClean="0"/>
              <a:t>21 December 2007</a:t>
            </a:r>
            <a:r>
              <a:rPr lang="en-US" dirty="0" smtClean="0"/>
              <a:t>: abolition of control of land and sea borders with the Czech Republic, Estonia, Hungary, Latvia, Lithuania, Malta, Poland, Slovakia and Slovenia (border checks on intra-Schengen flights at airports abolished on 30 March 2008).</a:t>
            </a:r>
          </a:p>
          <a:p>
            <a:r>
              <a:rPr lang="en-US" b="1" dirty="0" smtClean="0"/>
              <a:t>12 December 2008</a:t>
            </a:r>
            <a:r>
              <a:rPr lang="en-US" dirty="0" smtClean="0"/>
              <a:t>: abolition of border control at land borders with Switzerland (border checks on intra-Schengen flights at airports being abolished</a:t>
            </a:r>
            <a:r>
              <a:rPr lang="en-US" smtClean="0"/>
              <a:t> </a:t>
            </a:r>
            <a:endParaRPr lang="hu-HU" smtClean="0"/>
          </a:p>
          <a:p>
            <a:r>
              <a:rPr lang="hu-HU" b="1" smtClean="0"/>
              <a:t>19 December 2011 </a:t>
            </a:r>
            <a:r>
              <a:rPr lang="hu-HU" smtClean="0"/>
              <a:t>Liechtenstein abolished internal border controls</a:t>
            </a:r>
            <a:endParaRPr lang="en-US" dirty="0" smtClean="0"/>
          </a:p>
          <a:p>
            <a:endParaRPr lang="en-GB" dirty="0" smtClean="0"/>
          </a:p>
        </p:txBody>
      </p:sp>
      <p:sp>
        <p:nvSpPr>
          <p:cNvPr id="4" name="Dia számának helye 3"/>
          <p:cNvSpPr>
            <a:spLocks noGrp="1"/>
          </p:cNvSpPr>
          <p:nvPr>
            <p:ph type="sldNum" sz="quarter" idx="5"/>
          </p:nvPr>
        </p:nvSpPr>
        <p:spPr/>
        <p:txBody>
          <a:bodyPr/>
          <a:lstStyle/>
          <a:p>
            <a:pPr>
              <a:defRPr/>
            </a:pPr>
            <a:fld id="{2242EC1E-0257-4FB2-AF1B-B0A557C14320}"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bwMode="auto">
          <a:noFill/>
          <a:ln>
            <a:solidFill>
              <a:srgbClr val="000000"/>
            </a:solidFill>
            <a:miter lim="800000"/>
            <a:headEnd/>
            <a:tailEnd/>
          </a:ln>
        </p:spPr>
      </p:sp>
      <p:sp>
        <p:nvSpPr>
          <p:cNvPr id="90115"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36AF5DE5-6959-488C-B553-A1604B624D41}"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666B24-7B73-4A06-9D4D-781A57C77603}" type="slidenum">
              <a:rPr lang="hu-HU"/>
              <a:pPr>
                <a:defRPr/>
              </a:pPr>
              <a:t>3</a:t>
            </a:fld>
            <a:endParaRPr lang="hu-HU"/>
          </a:p>
        </p:txBody>
      </p:sp>
      <p:sp>
        <p:nvSpPr>
          <p:cNvPr id="30723" name="Rectangle 2"/>
          <p:cNvSpPr>
            <a:spLocks noGrp="1" noRot="1" noChangeAspect="1" noChangeArrowheads="1" noTextEdit="1"/>
          </p:cNvSpPr>
          <p:nvPr>
            <p:ph type="sldImg"/>
          </p:nvPr>
        </p:nvSpPr>
        <p:spPr>
          <a:xfrm>
            <a:off x="933450" y="749300"/>
            <a:ext cx="4997450" cy="3749675"/>
          </a:xfrm>
          <a:ln/>
        </p:spPr>
      </p:sp>
      <p:sp>
        <p:nvSpPr>
          <p:cNvPr id="30724" name="Rectangle 3"/>
          <p:cNvSpPr>
            <a:spLocks noGrp="1" noChangeArrowheads="1"/>
          </p:cNvSpPr>
          <p:nvPr>
            <p:ph type="body" idx="1"/>
          </p:nvPr>
        </p:nvSpPr>
        <p:spPr>
          <a:xfrm>
            <a:off x="915249" y="4748383"/>
            <a:ext cx="5033857" cy="4499311"/>
          </a:xfrm>
          <a:noFill/>
          <a:ln/>
        </p:spPr>
        <p:txBody>
          <a:bodyPr/>
          <a:lstStyle/>
          <a:p>
            <a:r>
              <a:rPr lang="en-US" smtClean="0">
                <a:latin typeface="Geneva"/>
              </a:rPr>
              <a:t>The  NGO „UNITED for Intercultural Action, European network against nationalism, racism, fascism and in support of migrants and refugees”</a:t>
            </a:r>
            <a:r>
              <a:rPr lang="hu-HU" smtClean="0">
                <a:latin typeface="Geneva"/>
              </a:rPr>
              <a:t> as of March 2007 </a:t>
            </a:r>
            <a:r>
              <a:rPr lang="en-US" smtClean="0">
                <a:latin typeface="Geneva"/>
              </a:rPr>
              <a:t> lists </a:t>
            </a:r>
            <a:r>
              <a:rPr lang="hu-HU" smtClean="0">
                <a:solidFill>
                  <a:schemeClr val="tx2"/>
                </a:solidFill>
                <a:latin typeface="Geneva"/>
              </a:rPr>
              <a:t>8855</a:t>
            </a:r>
            <a:r>
              <a:rPr lang="en-US" smtClean="0">
                <a:solidFill>
                  <a:schemeClr val="tx2"/>
                </a:solidFill>
                <a:latin typeface="Geneva"/>
              </a:rPr>
              <a:t> documented asylum seeker and refugee deaths</a:t>
            </a:r>
            <a:r>
              <a:rPr lang="en-US" smtClean="0">
                <a:latin typeface="Geneva"/>
              </a:rPr>
              <a:t> among those who wanted to reach safety and remain within.</a:t>
            </a:r>
            <a:endParaRPr lang="hu-HU" smtClean="0">
              <a:latin typeface="Geneva"/>
            </a:endParaRP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bwMode="auto">
          <a:noFill/>
          <a:ln>
            <a:solidFill>
              <a:srgbClr val="000000"/>
            </a:solidFill>
            <a:miter lim="800000"/>
            <a:headEnd/>
            <a:tailEnd/>
          </a:ln>
        </p:spPr>
      </p:sp>
      <p:sp>
        <p:nvSpPr>
          <p:cNvPr id="91139"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F3173B07-3ED2-4E92-AE4E-3470AC588450}"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F0BA4887-4B97-4B88-95FD-AB0BB28C9517}" type="slidenum">
              <a:rPr lang="hu-HU" smtClean="0"/>
              <a:pPr>
                <a:defRPr/>
              </a:pPr>
              <a:t>31</a:t>
            </a:fld>
            <a:endParaRPr lang="hu-HU" smtClean="0"/>
          </a:p>
        </p:txBody>
      </p:sp>
      <p:sp>
        <p:nvSpPr>
          <p:cNvPr id="92163"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92164" name="Rectangle 3"/>
          <p:cNvSpPr>
            <a:spLocks noGrp="1" noChangeArrowheads="1"/>
          </p:cNvSpPr>
          <p:nvPr>
            <p:ph type="body" idx="1"/>
          </p:nvPr>
        </p:nvSpPr>
        <p:spPr bwMode="auto">
          <a:xfrm>
            <a:off x="427434" y="4748382"/>
            <a:ext cx="6223995" cy="4497704"/>
          </a:xfrm>
          <a:noFill/>
        </p:spPr>
        <p:txBody>
          <a:bodyPr wrap="square" numCol="1" anchor="t" anchorCtr="0" compatLnSpc="1">
            <a:prstTxWarp prst="textNoShape">
              <a:avLst/>
            </a:prstTxWarp>
            <a:normAutofit fontScale="92500" lnSpcReduction="10000"/>
          </a:bodyPr>
          <a:lstStyle/>
          <a:p>
            <a:r>
              <a:rPr lang="hu-HU" sz="1000" dirty="0" smtClean="0"/>
              <a:t>„</a:t>
            </a:r>
            <a:r>
              <a:rPr lang="en-GB" sz="1000" dirty="0" smtClean="0"/>
              <a:t>the plan for</a:t>
            </a:r>
            <a:r>
              <a:rPr lang="hu-HU" sz="1000" dirty="0" smtClean="0"/>
              <a:t> </a:t>
            </a:r>
            <a:r>
              <a:rPr lang="en-US" sz="1000" dirty="0" smtClean="0"/>
              <a:t>management of the external borders of the EU Member States, has now been completed. The</a:t>
            </a:r>
          </a:p>
          <a:p>
            <a:r>
              <a:rPr lang="en-US" sz="1000" dirty="0" smtClean="0"/>
              <a:t>legislative framework has been consolidated. The Schengen Borders Code entered into force</a:t>
            </a:r>
            <a:r>
              <a:rPr lang="hu-HU" sz="1000" dirty="0" smtClean="0"/>
              <a:t> </a:t>
            </a:r>
            <a:r>
              <a:rPr lang="en-US" sz="1000" dirty="0" smtClean="0"/>
              <a:t>in 2006. Simplified rules for local border traffic have been introduced. An operational</a:t>
            </a:r>
            <a:r>
              <a:rPr lang="hu-HU" sz="1000" dirty="0" smtClean="0"/>
              <a:t> </a:t>
            </a:r>
            <a:r>
              <a:rPr lang="en-US" sz="1000" dirty="0" smtClean="0"/>
              <a:t>dimension has been added with the establishment of the FRONTEX Agency. The concepts of</a:t>
            </a:r>
            <a:r>
              <a:rPr lang="hu-HU" sz="1000" dirty="0" smtClean="0"/>
              <a:t> </a:t>
            </a:r>
            <a:r>
              <a:rPr lang="en-US" sz="1000" dirty="0" smtClean="0"/>
              <a:t>burden-sharing and solidarity have been given real meaning by the European Border Fund</a:t>
            </a:r>
            <a:r>
              <a:rPr lang="hu-HU" sz="1000" dirty="0" smtClean="0"/>
              <a:t> </a:t>
            </a:r>
            <a:r>
              <a:rPr lang="en-US" sz="1000" dirty="0" smtClean="0"/>
              <a:t>which, for the first time, allocates substantial financial resources to these policy areas.</a:t>
            </a:r>
            <a:r>
              <a:rPr lang="hu-HU" sz="1000" dirty="0" smtClean="0"/>
              <a:t> „</a:t>
            </a:r>
          </a:p>
          <a:p>
            <a:pPr algn="r"/>
            <a:r>
              <a:rPr lang="en-US" b="1" dirty="0" smtClean="0"/>
              <a:t>Preparing the next steps in border management in the European Union</a:t>
            </a:r>
            <a:r>
              <a:rPr lang="hu-HU" b="1" dirty="0" smtClean="0"/>
              <a:t> COM (2008) 69</a:t>
            </a:r>
          </a:p>
          <a:p>
            <a:pPr algn="r">
              <a:spcBef>
                <a:spcPts val="0"/>
              </a:spcBef>
            </a:pPr>
            <a:endParaRPr lang="hu-HU" sz="1100" b="1" dirty="0" smtClean="0"/>
          </a:p>
          <a:p>
            <a:pPr>
              <a:spcBef>
                <a:spcPts val="0"/>
              </a:spcBef>
            </a:pPr>
            <a:r>
              <a:rPr lang="en-US" sz="1100" dirty="0" smtClean="0"/>
              <a:t>There are 1 636 designated points of entry to the Union, and in 2006 the number of</a:t>
            </a:r>
            <a:r>
              <a:rPr lang="hu-HU" sz="1100" dirty="0" smtClean="0"/>
              <a:t> </a:t>
            </a:r>
            <a:r>
              <a:rPr lang="en-US" sz="1100" dirty="0" smtClean="0"/>
              <a:t>people crossing was about 900 million.</a:t>
            </a:r>
            <a:r>
              <a:rPr lang="hu-HU" sz="1100" dirty="0" smtClean="0"/>
              <a:t>   </a:t>
            </a:r>
            <a:r>
              <a:rPr lang="hu-HU" sz="1100" dirty="0" err="1" smtClean="0"/>
              <a:t>Source</a:t>
            </a:r>
            <a:r>
              <a:rPr lang="hu-HU" sz="1100" dirty="0" smtClean="0"/>
              <a:t> COM(2009) 262 </a:t>
            </a:r>
            <a:r>
              <a:rPr lang="hu-HU" sz="1100" dirty="0" err="1" smtClean="0"/>
              <a:t>final</a:t>
            </a:r>
            <a:endParaRPr lang="hu-HU" sz="1100" dirty="0" smtClean="0"/>
          </a:p>
          <a:p>
            <a:pPr>
              <a:spcBef>
                <a:spcPts val="0"/>
              </a:spcBef>
            </a:pPr>
            <a:r>
              <a:rPr lang="hu-HU" sz="1100" dirty="0" err="1" smtClean="0"/>
              <a:t>Integrated</a:t>
            </a:r>
            <a:r>
              <a:rPr lang="hu-HU" sz="1100" dirty="0" smtClean="0"/>
              <a:t> </a:t>
            </a:r>
            <a:r>
              <a:rPr lang="hu-HU" sz="1100" dirty="0" err="1" smtClean="0"/>
              <a:t>border</a:t>
            </a:r>
            <a:r>
              <a:rPr lang="hu-HU" sz="1100" dirty="0" smtClean="0"/>
              <a:t> management – </a:t>
            </a:r>
            <a:r>
              <a:rPr lang="hu-HU" sz="1100" dirty="0" err="1" smtClean="0"/>
              <a:t>Council</a:t>
            </a:r>
            <a:r>
              <a:rPr lang="hu-HU" sz="1100" dirty="0" smtClean="0"/>
              <a:t> </a:t>
            </a:r>
            <a:r>
              <a:rPr lang="hu-HU" sz="1100" dirty="0" err="1" smtClean="0"/>
              <a:t>conlusions</a:t>
            </a:r>
            <a:r>
              <a:rPr lang="hu-HU" sz="1100" dirty="0" smtClean="0"/>
              <a:t> 2006, 4-5 december:</a:t>
            </a:r>
          </a:p>
          <a:p>
            <a:pPr>
              <a:spcBef>
                <a:spcPts val="0"/>
              </a:spcBef>
            </a:pPr>
            <a:r>
              <a:rPr lang="hu-HU" sz="1100" dirty="0" smtClean="0"/>
              <a:t>„</a:t>
            </a:r>
            <a:r>
              <a:rPr lang="en-US" sz="1100" dirty="0" smtClean="0"/>
              <a:t>Integrated border management is a concept consisting of the following dimensions:</a:t>
            </a:r>
          </a:p>
          <a:p>
            <a:pPr>
              <a:spcBef>
                <a:spcPts val="0"/>
              </a:spcBef>
            </a:pPr>
            <a:r>
              <a:rPr lang="en-US" sz="1100" dirty="0" smtClean="0"/>
              <a:t>• Border control (checks and surveillance) as defined in the Schengen Borders Code,</a:t>
            </a:r>
          </a:p>
          <a:p>
            <a:pPr>
              <a:spcBef>
                <a:spcPts val="0"/>
              </a:spcBef>
            </a:pPr>
            <a:r>
              <a:rPr lang="en-US" sz="1100" dirty="0" smtClean="0"/>
              <a:t>including relevant risk analysis and crime intelligence</a:t>
            </a:r>
          </a:p>
          <a:p>
            <a:pPr>
              <a:spcBef>
                <a:spcPts val="0"/>
              </a:spcBef>
            </a:pPr>
            <a:r>
              <a:rPr lang="en-US" sz="1100" dirty="0" smtClean="0"/>
              <a:t>• Detection and investigation of cross border crime in coordination with all competent law</a:t>
            </a:r>
          </a:p>
          <a:p>
            <a:pPr>
              <a:spcBef>
                <a:spcPts val="0"/>
              </a:spcBef>
            </a:pPr>
            <a:r>
              <a:rPr lang="hu-HU" sz="1100" dirty="0" err="1" smtClean="0"/>
              <a:t>enforcement</a:t>
            </a:r>
            <a:r>
              <a:rPr lang="hu-HU" sz="1100" dirty="0" smtClean="0"/>
              <a:t> </a:t>
            </a:r>
            <a:r>
              <a:rPr lang="hu-HU" sz="1100" dirty="0" err="1" smtClean="0"/>
              <a:t>authorities</a:t>
            </a:r>
            <a:endParaRPr lang="hu-HU" sz="1100" dirty="0" smtClean="0"/>
          </a:p>
          <a:p>
            <a:pPr>
              <a:spcBef>
                <a:spcPts val="0"/>
              </a:spcBef>
            </a:pPr>
            <a:r>
              <a:rPr lang="en-US" sz="1100" dirty="0" smtClean="0"/>
              <a:t>• The four-tier access control model (measures in third countries, cooperation with</a:t>
            </a:r>
          </a:p>
          <a:p>
            <a:pPr>
              <a:spcBef>
                <a:spcPts val="0"/>
              </a:spcBef>
            </a:pPr>
            <a:r>
              <a:rPr lang="en-US" sz="1100" dirty="0" err="1" smtClean="0"/>
              <a:t>neighbouring</a:t>
            </a:r>
            <a:r>
              <a:rPr lang="en-US" sz="1100" dirty="0" smtClean="0"/>
              <a:t> countries, border control, control measures within the area of free</a:t>
            </a:r>
          </a:p>
          <a:p>
            <a:pPr>
              <a:spcBef>
                <a:spcPts val="0"/>
              </a:spcBef>
            </a:pPr>
            <a:r>
              <a:rPr lang="hu-HU" sz="1100" dirty="0" err="1" smtClean="0"/>
              <a:t>movement</a:t>
            </a:r>
            <a:r>
              <a:rPr lang="hu-HU" sz="1100" dirty="0" smtClean="0"/>
              <a:t>, </a:t>
            </a:r>
            <a:r>
              <a:rPr lang="hu-HU" sz="1100" dirty="0" err="1" smtClean="0"/>
              <a:t>including</a:t>
            </a:r>
            <a:r>
              <a:rPr lang="hu-HU" sz="1100" dirty="0" smtClean="0"/>
              <a:t> </a:t>
            </a:r>
            <a:r>
              <a:rPr lang="hu-HU" sz="1100" dirty="0" err="1" smtClean="0"/>
              <a:t>return</a:t>
            </a:r>
            <a:r>
              <a:rPr lang="hu-HU" sz="1100" dirty="0" smtClean="0"/>
              <a:t>)</a:t>
            </a:r>
          </a:p>
          <a:p>
            <a:pPr>
              <a:spcBef>
                <a:spcPts val="0"/>
              </a:spcBef>
            </a:pPr>
            <a:r>
              <a:rPr lang="en-US" sz="1100" dirty="0" smtClean="0"/>
              <a:t>• Inter-agency cooperation for border management (border guards, customs, police, national</a:t>
            </a:r>
          </a:p>
          <a:p>
            <a:pPr>
              <a:spcBef>
                <a:spcPts val="0"/>
              </a:spcBef>
            </a:pPr>
            <a:r>
              <a:rPr lang="en-US" sz="1100" dirty="0" smtClean="0"/>
              <a:t>security and other relevant authorities) and international cooperation</a:t>
            </a:r>
          </a:p>
          <a:p>
            <a:pPr>
              <a:spcBef>
                <a:spcPts val="0"/>
              </a:spcBef>
            </a:pPr>
            <a:r>
              <a:rPr lang="en-US" sz="1100" dirty="0" smtClean="0"/>
              <a:t>• Coordination and coherence of the activities of Member States and Institutions and other</a:t>
            </a:r>
          </a:p>
          <a:p>
            <a:pPr>
              <a:spcBef>
                <a:spcPts val="0"/>
              </a:spcBef>
            </a:pPr>
            <a:r>
              <a:rPr lang="en-US" sz="1100" dirty="0" smtClean="0"/>
              <a:t>bodies of the Community and the Union.</a:t>
            </a:r>
            <a:r>
              <a:rPr lang="hu-HU" sz="1100" dirty="0" smtClean="0"/>
              <a:t>”</a:t>
            </a:r>
          </a:p>
          <a:p>
            <a:pPr>
              <a:spcBef>
                <a:spcPts val="0"/>
              </a:spcBef>
            </a:pPr>
            <a:r>
              <a:rPr lang="hu-HU" sz="1100" dirty="0" smtClean="0"/>
              <a:t>_________________________</a:t>
            </a:r>
          </a:p>
          <a:p>
            <a:r>
              <a:rPr lang="hu-HU" dirty="0" smtClean="0"/>
              <a:t>„</a:t>
            </a:r>
            <a:r>
              <a:rPr lang="en-US" dirty="0" smtClean="0"/>
              <a:t>around 11 million visas were</a:t>
            </a:r>
            <a:r>
              <a:rPr lang="hu-HU" dirty="0" smtClean="0"/>
              <a:t> </a:t>
            </a:r>
            <a:r>
              <a:rPr lang="en-US" dirty="0" smtClean="0"/>
              <a:t>granted by the Member States issuing Schengen visas in 2009</a:t>
            </a:r>
            <a:r>
              <a:rPr lang="hu-HU" dirty="0" smtClean="0"/>
              <a:t>” </a:t>
            </a:r>
            <a:r>
              <a:rPr lang="hu-HU" dirty="0" err="1" smtClean="0"/>
              <a:t>Communication</a:t>
            </a:r>
            <a:r>
              <a:rPr lang="hu-HU" dirty="0" smtClean="0"/>
              <a:t> </a:t>
            </a:r>
            <a:r>
              <a:rPr lang="hu-HU" dirty="0" err="1" smtClean="0"/>
              <a:t>on</a:t>
            </a:r>
            <a:r>
              <a:rPr lang="hu-HU" dirty="0" smtClean="0"/>
              <a:t> GAMM November 2011, p. 3</a:t>
            </a:r>
          </a:p>
          <a:p>
            <a:r>
              <a:rPr lang="hu-HU" dirty="0" smtClean="0"/>
              <a:t>„</a:t>
            </a:r>
            <a:r>
              <a:rPr lang="hu-HU" dirty="0" err="1" smtClean="0"/>
              <a:t>Every</a:t>
            </a:r>
            <a:r>
              <a:rPr lang="hu-HU" dirty="0" smtClean="0"/>
              <a:t> </a:t>
            </a:r>
            <a:r>
              <a:rPr lang="hu-HU" dirty="0" err="1" smtClean="0"/>
              <a:t>year</a:t>
            </a:r>
            <a:r>
              <a:rPr lang="hu-HU" dirty="0" smtClean="0"/>
              <a:t> </a:t>
            </a:r>
            <a:r>
              <a:rPr lang="hu-HU" dirty="0" err="1" smtClean="0"/>
              <a:t>some</a:t>
            </a:r>
            <a:r>
              <a:rPr lang="hu-HU" dirty="0" smtClean="0"/>
              <a:t> 700 </a:t>
            </a:r>
            <a:r>
              <a:rPr lang="hu-HU" dirty="0" err="1" smtClean="0"/>
              <a:t>mllion</a:t>
            </a:r>
            <a:r>
              <a:rPr lang="hu-HU" dirty="0" smtClean="0"/>
              <a:t> </a:t>
            </a:r>
            <a:r>
              <a:rPr lang="hu-HU" dirty="0" err="1" smtClean="0"/>
              <a:t>external</a:t>
            </a:r>
            <a:r>
              <a:rPr lang="hu-HU" dirty="0" smtClean="0"/>
              <a:t> </a:t>
            </a:r>
            <a:r>
              <a:rPr lang="hu-HU" dirty="0" err="1" smtClean="0"/>
              <a:t>border</a:t>
            </a:r>
            <a:r>
              <a:rPr lang="hu-HU" dirty="0" smtClean="0"/>
              <a:t> </a:t>
            </a:r>
            <a:r>
              <a:rPr lang="hu-HU" dirty="0" err="1" smtClean="0"/>
              <a:t>crossings</a:t>
            </a:r>
            <a:r>
              <a:rPr lang="hu-HU" dirty="0" smtClean="0"/>
              <a:t> </a:t>
            </a:r>
            <a:r>
              <a:rPr lang="hu-HU" dirty="0" err="1" smtClean="0"/>
              <a:t>are</a:t>
            </a:r>
            <a:r>
              <a:rPr lang="hu-HU" dirty="0" smtClean="0"/>
              <a:t> made </a:t>
            </a:r>
            <a:r>
              <a:rPr lang="hu-HU" dirty="0" err="1" smtClean="0"/>
              <a:t>via</a:t>
            </a:r>
            <a:r>
              <a:rPr lang="hu-HU" dirty="0" smtClean="0"/>
              <a:t> </a:t>
            </a:r>
            <a:r>
              <a:rPr lang="hu-HU" dirty="0" err="1" smtClean="0"/>
              <a:t>land</a:t>
            </a:r>
            <a:r>
              <a:rPr lang="hu-HU" dirty="0" smtClean="0"/>
              <a:t>, </a:t>
            </a:r>
            <a:r>
              <a:rPr lang="hu-HU" dirty="0" err="1" smtClean="0"/>
              <a:t>sea</a:t>
            </a:r>
            <a:r>
              <a:rPr lang="hu-HU" dirty="0" smtClean="0"/>
              <a:t> and air </a:t>
            </a:r>
            <a:r>
              <a:rPr lang="hu-HU" dirty="0" err="1" smtClean="0"/>
              <a:t>borders</a:t>
            </a:r>
            <a:r>
              <a:rPr lang="hu-HU" dirty="0" smtClean="0"/>
              <a:t>”</a:t>
            </a:r>
          </a:p>
          <a:p>
            <a:r>
              <a:rPr lang="hu-HU" dirty="0" err="1" smtClean="0"/>
              <a:t>Communication</a:t>
            </a:r>
            <a:r>
              <a:rPr lang="hu-HU" dirty="0" smtClean="0"/>
              <a:t>: „</a:t>
            </a:r>
            <a:r>
              <a:rPr lang="hu-HU" dirty="0" err="1" smtClean="0"/>
              <a:t>Smart</a:t>
            </a:r>
            <a:r>
              <a:rPr lang="hu-HU" dirty="0" smtClean="0"/>
              <a:t> </a:t>
            </a:r>
            <a:r>
              <a:rPr lang="hu-HU" dirty="0" err="1" smtClean="0"/>
              <a:t>borders</a:t>
            </a:r>
            <a:r>
              <a:rPr lang="hu-HU" dirty="0" smtClean="0"/>
              <a:t> –</a:t>
            </a:r>
            <a:r>
              <a:rPr lang="hu-HU" dirty="0" err="1" smtClean="0"/>
              <a:t>options</a:t>
            </a:r>
            <a:r>
              <a:rPr lang="hu-HU" dirty="0" smtClean="0"/>
              <a:t> and </a:t>
            </a:r>
            <a:r>
              <a:rPr lang="hu-HU" dirty="0" err="1" smtClean="0"/>
              <a:t>the</a:t>
            </a:r>
            <a:r>
              <a:rPr lang="hu-HU" dirty="0" smtClean="0"/>
              <a:t> </a:t>
            </a:r>
            <a:r>
              <a:rPr lang="hu-HU" dirty="0" err="1" smtClean="0"/>
              <a:t>way</a:t>
            </a:r>
            <a:r>
              <a:rPr lang="hu-HU" dirty="0" smtClean="0"/>
              <a:t> </a:t>
            </a:r>
            <a:r>
              <a:rPr lang="hu-HU" dirty="0" err="1" smtClean="0"/>
              <a:t>ahead</a:t>
            </a:r>
            <a:r>
              <a:rPr lang="hu-HU" dirty="0" smtClean="0"/>
              <a:t>” COM (2011) 680 </a:t>
            </a:r>
            <a:r>
              <a:rPr lang="hu-HU" dirty="0" err="1" smtClean="0"/>
              <a:t>final</a:t>
            </a:r>
            <a:r>
              <a:rPr lang="hu-HU" dirty="0" smtClean="0"/>
              <a:t>, p. </a:t>
            </a:r>
            <a:r>
              <a:rPr lang="hu-HU" smtClean="0"/>
              <a:t>2</a:t>
            </a:r>
            <a:endParaRPr lang="hu-HU" dirty="0" smtClean="0"/>
          </a:p>
          <a:p>
            <a:endParaRPr lang="en-GB" dirty="0" smtClean="0"/>
          </a:p>
          <a:p>
            <a:pPr algn="r"/>
            <a:r>
              <a:rPr lang="hu-HU" b="1" dirty="0" smtClean="0"/>
              <a:t> </a:t>
            </a:r>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bwMode="auto">
          <a:noFill/>
          <a:ln>
            <a:solidFill>
              <a:srgbClr val="000000"/>
            </a:solidFill>
            <a:miter lim="800000"/>
            <a:headEnd/>
            <a:tailEnd/>
          </a:ln>
        </p:spPr>
      </p:sp>
      <p:sp>
        <p:nvSpPr>
          <p:cNvPr id="93187"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3 </a:t>
            </a:r>
            <a:r>
              <a:rPr lang="en-US" smtClean="0"/>
              <a:t>‘</a:t>
            </a:r>
            <a:r>
              <a:rPr lang="en-US" b="1" smtClean="0"/>
              <a:t>internal flight</a:t>
            </a:r>
            <a:r>
              <a:rPr lang="en-US" smtClean="0"/>
              <a:t>’ means any flight exclusively to or from the</a:t>
            </a:r>
            <a:r>
              <a:rPr lang="hu-HU" smtClean="0"/>
              <a:t> </a:t>
            </a:r>
            <a:r>
              <a:rPr lang="en-US" smtClean="0"/>
              <a:t>territories of the Member States and not landing in the territory</a:t>
            </a:r>
            <a:r>
              <a:rPr lang="hu-HU" smtClean="0"/>
              <a:t> </a:t>
            </a:r>
            <a:r>
              <a:rPr lang="en-GB" smtClean="0"/>
              <a:t>of a third country;</a:t>
            </a:r>
          </a:p>
          <a:p>
            <a:r>
              <a:rPr lang="en-US" smtClean="0"/>
              <a:t>4. ‘</a:t>
            </a:r>
            <a:r>
              <a:rPr lang="en-US" b="1" smtClean="0"/>
              <a:t>regular ferry connection</a:t>
            </a:r>
            <a:r>
              <a:rPr lang="en-US" smtClean="0"/>
              <a:t>’ means any ferry connection</a:t>
            </a:r>
            <a:r>
              <a:rPr lang="hu-HU" smtClean="0"/>
              <a:t> </a:t>
            </a:r>
            <a:r>
              <a:rPr lang="en-US" smtClean="0"/>
              <a:t>between the same two or more ports situated in the territory</a:t>
            </a:r>
            <a:r>
              <a:rPr lang="hu-HU" smtClean="0"/>
              <a:t> </a:t>
            </a:r>
            <a:r>
              <a:rPr lang="en-US" smtClean="0"/>
              <a:t>of the Member States, not calling at any ports outside the territory</a:t>
            </a:r>
            <a:r>
              <a:rPr lang="hu-HU" smtClean="0"/>
              <a:t> </a:t>
            </a:r>
            <a:r>
              <a:rPr lang="en-US" smtClean="0"/>
              <a:t>of the Member States and consisting of the transport</a:t>
            </a:r>
            <a:r>
              <a:rPr lang="hu-HU" smtClean="0"/>
              <a:t> </a:t>
            </a:r>
            <a:r>
              <a:rPr lang="en-US" smtClean="0"/>
              <a:t>of passengers and vehicles according to a published timetable;</a:t>
            </a:r>
            <a:endParaRPr lang="hu-HU" smtClean="0"/>
          </a:p>
          <a:p>
            <a:r>
              <a:rPr lang="hu-HU" smtClean="0"/>
              <a:t>5. </a:t>
            </a:r>
            <a:r>
              <a:rPr lang="en-US" b="1" smtClean="0"/>
              <a:t>persons enjoying the Community right of free movement</a:t>
            </a:r>
            <a:r>
              <a:rPr lang="en-US" smtClean="0"/>
              <a:t>’</a:t>
            </a:r>
            <a:r>
              <a:rPr lang="hu-HU" smtClean="0"/>
              <a:t> </a:t>
            </a:r>
            <a:r>
              <a:rPr lang="en-GB" smtClean="0"/>
              <a:t>means:</a:t>
            </a:r>
            <a:r>
              <a:rPr lang="hu-HU" smtClean="0"/>
              <a:t> </a:t>
            </a:r>
            <a:endParaRPr lang="en-GB" smtClean="0"/>
          </a:p>
          <a:p>
            <a:r>
              <a:rPr lang="en-US" smtClean="0"/>
              <a:t>(a) </a:t>
            </a:r>
            <a:r>
              <a:rPr lang="en-US" b="1" smtClean="0"/>
              <a:t>Union citizens</a:t>
            </a:r>
            <a:r>
              <a:rPr lang="en-US" smtClean="0"/>
              <a:t> within the meaning of Article 17(1) of</a:t>
            </a:r>
            <a:r>
              <a:rPr lang="hu-HU" smtClean="0"/>
              <a:t>  </a:t>
            </a:r>
            <a:r>
              <a:rPr lang="en-US" smtClean="0"/>
              <a:t>the Treaty, </a:t>
            </a:r>
            <a:r>
              <a:rPr lang="en-US" b="1" smtClean="0"/>
              <a:t>and third-country nationals who are members</a:t>
            </a:r>
            <a:r>
              <a:rPr lang="hu-HU" b="1" smtClean="0"/>
              <a:t> </a:t>
            </a:r>
            <a:r>
              <a:rPr lang="en-US" b="1" smtClean="0"/>
              <a:t>of the family of a Union citizen exercising his or her</a:t>
            </a:r>
            <a:r>
              <a:rPr lang="hu-HU" b="1" smtClean="0"/>
              <a:t> </a:t>
            </a:r>
            <a:r>
              <a:rPr lang="en-US" b="1" smtClean="0"/>
              <a:t>right to free movement</a:t>
            </a:r>
            <a:r>
              <a:rPr lang="en-US" smtClean="0"/>
              <a:t> to whom Directive 2004/38/EC</a:t>
            </a:r>
            <a:r>
              <a:rPr lang="hu-HU" smtClean="0"/>
              <a:t> …</a:t>
            </a:r>
            <a:r>
              <a:rPr lang="en-US" smtClean="0"/>
              <a:t> on the right of citizens of the Union and</a:t>
            </a:r>
            <a:r>
              <a:rPr lang="hu-HU" smtClean="0"/>
              <a:t> </a:t>
            </a:r>
            <a:r>
              <a:rPr lang="en-US" smtClean="0"/>
              <a:t>their family members to move and reside freely within</a:t>
            </a:r>
            <a:r>
              <a:rPr lang="hu-HU" smtClean="0"/>
              <a:t> </a:t>
            </a:r>
            <a:r>
              <a:rPr lang="en-US" smtClean="0"/>
              <a:t>the territory of the Member States (1) applies;</a:t>
            </a:r>
          </a:p>
          <a:p>
            <a:r>
              <a:rPr lang="en-US" smtClean="0"/>
              <a:t>(b) third-country nationals and their family members, whatever</a:t>
            </a:r>
            <a:r>
              <a:rPr lang="hu-HU" smtClean="0"/>
              <a:t> </a:t>
            </a:r>
            <a:r>
              <a:rPr lang="en-US" smtClean="0"/>
              <a:t>their nationality, who, under agreements between</a:t>
            </a:r>
            <a:r>
              <a:rPr lang="hu-HU" smtClean="0"/>
              <a:t> </a:t>
            </a:r>
            <a:r>
              <a:rPr lang="en-US" smtClean="0"/>
              <a:t>the Community and its Member States, on the one hand,</a:t>
            </a:r>
            <a:r>
              <a:rPr lang="hu-HU" smtClean="0"/>
              <a:t> </a:t>
            </a:r>
            <a:r>
              <a:rPr lang="en-US" smtClean="0"/>
              <a:t>and those third countries, on the other hand, enjoy rights</a:t>
            </a:r>
            <a:r>
              <a:rPr lang="hu-HU" smtClean="0"/>
              <a:t> </a:t>
            </a:r>
            <a:r>
              <a:rPr lang="en-US" smtClean="0"/>
              <a:t>of free movement </a:t>
            </a:r>
            <a:r>
              <a:rPr lang="hu-HU" smtClean="0"/>
              <a:t>e</a:t>
            </a:r>
            <a:r>
              <a:rPr lang="en-US" smtClean="0"/>
              <a:t>quivalent to those of Union citizens;</a:t>
            </a:r>
            <a:endParaRPr lang="hu-HU" smtClean="0"/>
          </a:p>
          <a:p>
            <a:endParaRPr lang="hu-HU" smtClean="0"/>
          </a:p>
          <a:p>
            <a:r>
              <a:rPr lang="hu-HU" smtClean="0"/>
              <a:t>Thorough checks on TCN light (identity) on persons enjoying Community right of free movement</a:t>
            </a:r>
            <a:endParaRPr lang="en-GB" smtClean="0"/>
          </a:p>
        </p:txBody>
      </p:sp>
      <p:sp>
        <p:nvSpPr>
          <p:cNvPr id="124932" name="Dia számának helye 3"/>
          <p:cNvSpPr>
            <a:spLocks noGrp="1"/>
          </p:cNvSpPr>
          <p:nvPr>
            <p:ph type="sldNum" sz="quarter" idx="5"/>
          </p:nvPr>
        </p:nvSpPr>
        <p:spPr/>
        <p:txBody>
          <a:bodyPr/>
          <a:lstStyle/>
          <a:p>
            <a:pPr>
              <a:defRPr/>
            </a:pPr>
            <a:fld id="{D82D83A2-B076-466E-B4F8-460520356426}" type="slidenum">
              <a:rPr lang="hu-HU" smtClean="0"/>
              <a:pPr>
                <a:defRPr/>
              </a:pPr>
              <a:t>32</a:t>
            </a:fld>
            <a:endParaRPr lang="hu-H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bwMode="auto">
          <a:noFill/>
          <a:ln>
            <a:solidFill>
              <a:srgbClr val="000000"/>
            </a:solidFill>
            <a:miter lim="800000"/>
            <a:headEnd/>
            <a:tailEnd/>
          </a:ln>
        </p:spPr>
      </p:sp>
      <p:sp>
        <p:nvSpPr>
          <p:cNvPr id="94211" name="Jegyzetek helye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hu-HU" i="1" smtClean="0"/>
              <a:t>Article 12</a:t>
            </a:r>
          </a:p>
          <a:p>
            <a:r>
              <a:rPr lang="hu-HU" b="1" smtClean="0"/>
              <a:t>Border surveillance</a:t>
            </a:r>
          </a:p>
          <a:p>
            <a:r>
              <a:rPr lang="en-US" smtClean="0"/>
              <a:t>1. The main purpose of border surveillance shall be to prevent</a:t>
            </a:r>
            <a:r>
              <a:rPr lang="hu-HU" smtClean="0"/>
              <a:t> </a:t>
            </a:r>
            <a:r>
              <a:rPr lang="en-US" smtClean="0"/>
              <a:t>unauthorised border crossings, to counter cross-border criminality</a:t>
            </a:r>
            <a:r>
              <a:rPr lang="hu-HU" smtClean="0"/>
              <a:t> </a:t>
            </a:r>
            <a:r>
              <a:rPr lang="en-US" smtClean="0"/>
              <a:t>and to take measures against persons who have crossed the</a:t>
            </a:r>
            <a:r>
              <a:rPr lang="hu-HU" smtClean="0"/>
              <a:t> border illegally.</a:t>
            </a:r>
          </a:p>
          <a:p>
            <a:r>
              <a:rPr lang="en-US" smtClean="0"/>
              <a:t>2. The border guards shall use stationary or mobile units</a:t>
            </a:r>
            <a:r>
              <a:rPr lang="hu-HU" smtClean="0"/>
              <a:t> </a:t>
            </a:r>
            <a:r>
              <a:rPr lang="en-US" smtClean="0"/>
              <a:t>to carry out border surveillance.</a:t>
            </a:r>
            <a:r>
              <a:rPr lang="hu-HU" smtClean="0"/>
              <a:t> </a:t>
            </a:r>
            <a:r>
              <a:rPr lang="en-US" smtClean="0"/>
              <a:t>That surveillance shall be carried out in such a way as to prevent</a:t>
            </a:r>
            <a:r>
              <a:rPr lang="hu-HU" smtClean="0"/>
              <a:t> </a:t>
            </a:r>
            <a:r>
              <a:rPr lang="en-US" smtClean="0"/>
              <a:t>and discourage persons </a:t>
            </a:r>
            <a:r>
              <a:rPr lang="hu-HU" smtClean="0"/>
              <a:t> f</a:t>
            </a:r>
            <a:r>
              <a:rPr lang="en-US" smtClean="0"/>
              <a:t>rom circumventing the checks at border</a:t>
            </a:r>
            <a:r>
              <a:rPr lang="hu-HU" smtClean="0"/>
              <a:t> crossing points.</a:t>
            </a:r>
          </a:p>
          <a:p>
            <a:r>
              <a:rPr lang="en-US" smtClean="0"/>
              <a:t>3. Surveillance between border crossing points shall be carried</a:t>
            </a:r>
            <a:r>
              <a:rPr lang="hu-HU" smtClean="0"/>
              <a:t> </a:t>
            </a:r>
            <a:r>
              <a:rPr lang="en-US" smtClean="0"/>
              <a:t>out by border guards whose numbers and methods shall be</a:t>
            </a:r>
            <a:r>
              <a:rPr lang="hu-HU" smtClean="0"/>
              <a:t> </a:t>
            </a:r>
            <a:r>
              <a:rPr lang="en-US" smtClean="0"/>
              <a:t>adapted to existing or foreseen risks and threats. It shall involve</a:t>
            </a:r>
            <a:r>
              <a:rPr lang="hu-HU" smtClean="0"/>
              <a:t> </a:t>
            </a:r>
            <a:r>
              <a:rPr lang="en-US" smtClean="0"/>
              <a:t>frequent and sudden changes to surveillance periods, so that</a:t>
            </a:r>
            <a:r>
              <a:rPr lang="hu-HU" smtClean="0"/>
              <a:t> </a:t>
            </a:r>
            <a:r>
              <a:rPr lang="en-US" smtClean="0"/>
              <a:t>unauthorised border crossings are always at risk of being detected.</a:t>
            </a:r>
          </a:p>
          <a:p>
            <a:r>
              <a:rPr lang="en-US" smtClean="0"/>
              <a:t>4. Surveillance shall be carried out by stationary or mobile</a:t>
            </a:r>
            <a:r>
              <a:rPr lang="hu-HU" smtClean="0"/>
              <a:t> </a:t>
            </a:r>
            <a:r>
              <a:rPr lang="en-US" smtClean="0"/>
              <a:t>units which perform their duties by patrolling or stationing themselves</a:t>
            </a:r>
            <a:r>
              <a:rPr lang="hu-HU" smtClean="0"/>
              <a:t> </a:t>
            </a:r>
            <a:r>
              <a:rPr lang="en-US" smtClean="0"/>
              <a:t>at places known or perceived to be sensitive, the aim of</a:t>
            </a:r>
            <a:r>
              <a:rPr lang="hu-HU" smtClean="0"/>
              <a:t> </a:t>
            </a:r>
            <a:r>
              <a:rPr lang="en-US" smtClean="0"/>
              <a:t>such surveillance being to apprehend individuals crossing the border</a:t>
            </a:r>
            <a:r>
              <a:rPr lang="hu-HU" smtClean="0"/>
              <a:t> </a:t>
            </a:r>
            <a:r>
              <a:rPr lang="en-US" smtClean="0"/>
              <a:t>illegally. Surveillance may also be carried out by technical</a:t>
            </a:r>
            <a:r>
              <a:rPr lang="hu-HU" smtClean="0"/>
              <a:t> means, including electronic means.</a:t>
            </a:r>
          </a:p>
          <a:p>
            <a:r>
              <a:rPr lang="hu-HU" smtClean="0"/>
              <a:t>____________________</a:t>
            </a:r>
          </a:p>
          <a:p>
            <a:r>
              <a:rPr lang="hu-HU" smtClean="0"/>
              <a:t>the integrated border management </a:t>
            </a:r>
            <a:r>
              <a:rPr lang="en-US" smtClean="0"/>
              <a:t>comprises elements of border control, the four-tier access control</a:t>
            </a:r>
            <a:r>
              <a:rPr lang="hu-HU" smtClean="0"/>
              <a:t> </a:t>
            </a:r>
            <a:r>
              <a:rPr lang="en-US" smtClean="0"/>
              <a:t>model</a:t>
            </a:r>
            <a:r>
              <a:rPr lang="hu-HU" smtClean="0"/>
              <a:t> (</a:t>
            </a:r>
            <a:r>
              <a:rPr lang="en-US" smtClean="0"/>
              <a:t>measures in third countries, cooperation </a:t>
            </a:r>
          </a:p>
          <a:p>
            <a:r>
              <a:rPr lang="en-US" smtClean="0"/>
              <a:t>with neighbouring countries, border control and control measures within the </a:t>
            </a:r>
          </a:p>
          <a:p>
            <a:r>
              <a:rPr lang="en-US" smtClean="0"/>
              <a:t>area of free movement, including return</a:t>
            </a:r>
            <a:r>
              <a:rPr lang="hu-HU" smtClean="0"/>
              <a:t>-BN addition</a:t>
            </a:r>
            <a:r>
              <a:rPr lang="en-US" smtClean="0"/>
              <a:t>)</a:t>
            </a:r>
            <a:r>
              <a:rPr lang="hu-HU" smtClean="0"/>
              <a:t> </a:t>
            </a:r>
            <a:r>
              <a:rPr lang="en-US" smtClean="0"/>
              <a:t>, interagency co-operation and coordination at the national and</a:t>
            </a:r>
            <a:r>
              <a:rPr lang="hu-HU" smtClean="0"/>
              <a:t> transnational level.</a:t>
            </a:r>
          </a:p>
          <a:p>
            <a:r>
              <a:rPr lang="hu-HU" smtClean="0"/>
              <a:t>Frontex, general report 2009 (2010), p. 7.</a:t>
            </a:r>
          </a:p>
        </p:txBody>
      </p:sp>
      <p:sp>
        <p:nvSpPr>
          <p:cNvPr id="125956" name="Dia számának helye 3"/>
          <p:cNvSpPr>
            <a:spLocks noGrp="1"/>
          </p:cNvSpPr>
          <p:nvPr>
            <p:ph type="sldNum" sz="quarter" idx="5"/>
          </p:nvPr>
        </p:nvSpPr>
        <p:spPr/>
        <p:txBody>
          <a:bodyPr/>
          <a:lstStyle/>
          <a:p>
            <a:pPr>
              <a:defRPr/>
            </a:pPr>
            <a:fld id="{0E5E81E8-E4E8-4A8F-A317-4182A851FE05}" type="slidenum">
              <a:rPr lang="hu-HU" smtClean="0"/>
              <a:pPr>
                <a:defRPr/>
              </a:pPr>
              <a:t>33</a:t>
            </a:fld>
            <a:endParaRPr lang="hu-H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1D82B3BC-9BBF-4F9E-B843-AEF4956664FC}" type="slidenum">
              <a:rPr lang="hu-HU" smtClean="0"/>
              <a:pPr>
                <a:defRPr/>
              </a:pPr>
              <a:t>34</a:t>
            </a:fld>
            <a:endParaRPr lang="hu-HU" smtClean="0"/>
          </a:p>
        </p:txBody>
      </p:sp>
      <p:sp>
        <p:nvSpPr>
          <p:cNvPr id="95235"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hu-HU" smtClean="0"/>
              <a:t>Main tasks before amendment in 2011</a:t>
            </a:r>
          </a:p>
          <a:p>
            <a:pPr algn="ctr">
              <a:lnSpc>
                <a:spcPct val="80000"/>
              </a:lnSpc>
              <a:defRPr/>
            </a:pPr>
            <a:r>
              <a:rPr lang="en-US" b="1" smtClean="0">
                <a:solidFill>
                  <a:schemeClr val="tx2"/>
                </a:solidFill>
              </a:rPr>
              <a:t>Main tasks</a:t>
            </a:r>
          </a:p>
          <a:p>
            <a:pPr>
              <a:lnSpc>
                <a:spcPct val="80000"/>
              </a:lnSpc>
              <a:defRPr/>
            </a:pPr>
            <a:r>
              <a:rPr lang="en-US" smtClean="0"/>
              <a:t>(a) </a:t>
            </a:r>
            <a:r>
              <a:rPr lang="en-US" smtClean="0">
                <a:solidFill>
                  <a:srgbClr val="A80000"/>
                </a:solidFill>
              </a:rPr>
              <a:t>coordinate operational cooperation </a:t>
            </a:r>
            <a:r>
              <a:rPr lang="en-US" smtClean="0"/>
              <a:t>between Member States in the field of management of external borders;</a:t>
            </a:r>
          </a:p>
          <a:p>
            <a:pPr>
              <a:lnSpc>
                <a:spcPct val="80000"/>
              </a:lnSpc>
              <a:defRPr/>
            </a:pPr>
            <a:r>
              <a:rPr lang="en-US" smtClean="0"/>
              <a:t>(b) assist Member States on </a:t>
            </a:r>
            <a:r>
              <a:rPr lang="en-US" smtClean="0">
                <a:solidFill>
                  <a:srgbClr val="A80000"/>
                </a:solidFill>
              </a:rPr>
              <a:t>training</a:t>
            </a:r>
            <a:r>
              <a:rPr lang="en-US" smtClean="0"/>
              <a:t> of national border guards, including the establishment of common training standards;</a:t>
            </a:r>
          </a:p>
          <a:p>
            <a:pPr>
              <a:lnSpc>
                <a:spcPct val="80000"/>
              </a:lnSpc>
              <a:defRPr/>
            </a:pPr>
            <a:r>
              <a:rPr lang="en-US" smtClean="0"/>
              <a:t>(c) carry out </a:t>
            </a:r>
            <a:r>
              <a:rPr lang="en-US" smtClean="0">
                <a:solidFill>
                  <a:srgbClr val="A80000"/>
                </a:solidFill>
              </a:rPr>
              <a:t>risk analyses</a:t>
            </a:r>
            <a:r>
              <a:rPr lang="en-US" smtClean="0"/>
              <a:t>;</a:t>
            </a:r>
          </a:p>
          <a:p>
            <a:pPr>
              <a:lnSpc>
                <a:spcPct val="80000"/>
              </a:lnSpc>
              <a:defRPr/>
            </a:pPr>
            <a:r>
              <a:rPr lang="en-US" smtClean="0"/>
              <a:t>(d) </a:t>
            </a:r>
            <a:r>
              <a:rPr lang="en-US" smtClean="0">
                <a:solidFill>
                  <a:srgbClr val="A80000"/>
                </a:solidFill>
              </a:rPr>
              <a:t>follow up on </a:t>
            </a:r>
            <a:r>
              <a:rPr lang="en-US" smtClean="0"/>
              <a:t>the development of </a:t>
            </a:r>
            <a:r>
              <a:rPr lang="en-US" smtClean="0">
                <a:solidFill>
                  <a:srgbClr val="A80000"/>
                </a:solidFill>
              </a:rPr>
              <a:t>research</a:t>
            </a:r>
            <a:r>
              <a:rPr lang="en-US" smtClean="0"/>
              <a:t> relevant for the control and surveillance of external borders;</a:t>
            </a:r>
          </a:p>
          <a:p>
            <a:pPr>
              <a:lnSpc>
                <a:spcPct val="80000"/>
              </a:lnSpc>
              <a:defRPr/>
            </a:pPr>
            <a:r>
              <a:rPr lang="en-US" smtClean="0"/>
              <a:t>(e) assist Member States in circumstances requiring increased </a:t>
            </a:r>
            <a:r>
              <a:rPr lang="en-US" smtClean="0">
                <a:solidFill>
                  <a:srgbClr val="A80000"/>
                </a:solidFill>
              </a:rPr>
              <a:t>technical and operational assistance </a:t>
            </a:r>
            <a:r>
              <a:rPr lang="en-US" smtClean="0"/>
              <a:t>at external borders;</a:t>
            </a:r>
          </a:p>
          <a:p>
            <a:pPr>
              <a:lnSpc>
                <a:spcPct val="80000"/>
              </a:lnSpc>
              <a:defRPr/>
            </a:pPr>
            <a:r>
              <a:rPr lang="en-US" smtClean="0"/>
              <a:t>(f) provide Member States with the necessary </a:t>
            </a:r>
            <a:r>
              <a:rPr lang="en-US" smtClean="0">
                <a:solidFill>
                  <a:srgbClr val="A80000"/>
                </a:solidFill>
              </a:rPr>
              <a:t>support in organising joint return</a:t>
            </a:r>
            <a:r>
              <a:rPr lang="en-US" smtClean="0"/>
              <a:t> operations.</a:t>
            </a:r>
          </a:p>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904875" y="749300"/>
            <a:ext cx="2352675" cy="1765300"/>
          </a:xfrm>
          <a:noFill/>
          <a:ln>
            <a:solidFill>
              <a:srgbClr val="000000"/>
            </a:solidFill>
            <a:miter lim="800000"/>
            <a:headEnd/>
            <a:tailEnd/>
          </a:ln>
        </p:spPr>
      </p:sp>
      <p:sp>
        <p:nvSpPr>
          <p:cNvPr id="97283" name="Rectangle 3"/>
          <p:cNvSpPr>
            <a:spLocks noGrp="1" noChangeArrowheads="1"/>
          </p:cNvSpPr>
          <p:nvPr>
            <p:ph type="body" idx="1"/>
          </p:nvPr>
        </p:nvSpPr>
        <p:spPr bwMode="auto">
          <a:xfrm>
            <a:off x="167949" y="2604846"/>
            <a:ext cx="6696401" cy="7044573"/>
          </a:xfrm>
          <a:noFill/>
        </p:spPr>
        <p:txBody>
          <a:bodyPr wrap="square" numCol="1" anchor="t" anchorCtr="0" compatLnSpc="1">
            <a:prstTxWarp prst="textNoShape">
              <a:avLst/>
            </a:prstTxWarp>
          </a:bodyPr>
          <a:lstStyle/>
          <a:p>
            <a:pPr marL="195208" indent="-195208">
              <a:lnSpc>
                <a:spcPct val="80000"/>
              </a:lnSpc>
            </a:pPr>
            <a:r>
              <a:rPr lang="en-US" sz="900" dirty="0" smtClean="0"/>
              <a:t>aim of this proposal is accordingly to establish a mechanism whereby Member States</a:t>
            </a:r>
            <a:r>
              <a:rPr lang="hu-HU" sz="900" dirty="0" smtClean="0"/>
              <a:t> </a:t>
            </a:r>
            <a:r>
              <a:rPr lang="en-US" sz="900" dirty="0" smtClean="0"/>
              <a:t>facing extreme difficulties in controlling their external borders would be able to make use of</a:t>
            </a:r>
            <a:r>
              <a:rPr lang="hu-HU" sz="900" dirty="0" smtClean="0"/>
              <a:t> </a:t>
            </a:r>
            <a:r>
              <a:rPr lang="en-US" sz="900" dirty="0" smtClean="0"/>
              <a:t>the expertise and manpower of border guards of other Member States on a temporary basis</a:t>
            </a:r>
            <a:endParaRPr lang="hu-HU" sz="900" dirty="0" smtClean="0"/>
          </a:p>
          <a:p>
            <a:pPr marL="195208" indent="-195208">
              <a:lnSpc>
                <a:spcPct val="80000"/>
              </a:lnSpc>
            </a:pPr>
            <a:r>
              <a:rPr lang="en-US" sz="1600" dirty="0" smtClean="0"/>
              <a:t>As regards checks of persons at the external borders:</a:t>
            </a:r>
          </a:p>
          <a:p>
            <a:pPr marL="195208" indent="-195208">
              <a:lnSpc>
                <a:spcPct val="80000"/>
              </a:lnSpc>
              <a:buFontTx/>
              <a:buAutoNum type="alphaLcParenBoth"/>
            </a:pPr>
            <a:r>
              <a:rPr lang="en-US" sz="1400" dirty="0" smtClean="0"/>
              <a:t>to check the travel documents</a:t>
            </a:r>
            <a:r>
              <a:rPr lang="en-US" sz="900" dirty="0" smtClean="0"/>
              <a:t> </a:t>
            </a:r>
            <a:endParaRPr lang="hu-HU" sz="900" dirty="0" smtClean="0"/>
          </a:p>
          <a:p>
            <a:pPr marL="195208" indent="-195208">
              <a:lnSpc>
                <a:spcPct val="80000"/>
              </a:lnSpc>
              <a:buFontTx/>
              <a:buAutoNum type="alphaLcParenBoth"/>
            </a:pPr>
            <a:r>
              <a:rPr lang="en-US" sz="900" dirty="0" smtClean="0"/>
              <a:t>(b) to use technical devices to check the travel documents in accordance </a:t>
            </a:r>
            <a:r>
              <a:rPr lang="en-US" sz="900" smtClean="0"/>
              <a:t>with point</a:t>
            </a:r>
            <a:r>
              <a:rPr lang="hu-HU" sz="900" smtClean="0"/>
              <a:t> </a:t>
            </a:r>
            <a:r>
              <a:rPr lang="en-US" sz="900" smtClean="0"/>
              <a:t>(</a:t>
            </a:r>
            <a:r>
              <a:rPr lang="en-US" sz="900" dirty="0" smtClean="0"/>
              <a:t>a);</a:t>
            </a:r>
          </a:p>
          <a:p>
            <a:pPr marL="195208" indent="-195208">
              <a:lnSpc>
                <a:spcPct val="80000"/>
              </a:lnSpc>
            </a:pPr>
            <a:r>
              <a:rPr lang="en-US" sz="900" dirty="0" smtClean="0"/>
              <a:t>(c) to </a:t>
            </a:r>
            <a:r>
              <a:rPr lang="en-US" sz="1400" dirty="0" smtClean="0"/>
              <a:t>interview any person crossing the border</a:t>
            </a:r>
            <a:r>
              <a:rPr lang="en-US" sz="900" dirty="0" smtClean="0"/>
              <a:t> in order to verify the purpose and</a:t>
            </a:r>
            <a:r>
              <a:rPr lang="hu-HU" sz="900" dirty="0" smtClean="0"/>
              <a:t> </a:t>
            </a:r>
            <a:r>
              <a:rPr lang="en-US" sz="900" dirty="0" smtClean="0"/>
              <a:t>conditions of the journey, as well as that he/she possesses sufficient </a:t>
            </a:r>
            <a:r>
              <a:rPr lang="en-US" sz="900" smtClean="0"/>
              <a:t>means of</a:t>
            </a:r>
            <a:r>
              <a:rPr lang="hu-HU" sz="900" smtClean="0"/>
              <a:t> </a:t>
            </a:r>
            <a:r>
              <a:rPr lang="en-US" sz="900" smtClean="0"/>
              <a:t>subsistence </a:t>
            </a:r>
            <a:r>
              <a:rPr lang="en-US" sz="900" dirty="0" smtClean="0"/>
              <a:t>and the required documents;</a:t>
            </a:r>
          </a:p>
          <a:p>
            <a:pPr marL="195208" indent="-195208">
              <a:lnSpc>
                <a:spcPct val="80000"/>
              </a:lnSpc>
            </a:pPr>
            <a:r>
              <a:rPr lang="en-US" sz="900" dirty="0" smtClean="0"/>
              <a:t>(d) </a:t>
            </a:r>
            <a:r>
              <a:rPr lang="en-US" sz="1400" dirty="0" smtClean="0"/>
              <a:t>to check that the person is not the object of an alert</a:t>
            </a:r>
            <a:r>
              <a:rPr lang="en-US" sz="900" dirty="0" smtClean="0"/>
              <a:t> for refusal of entry </a:t>
            </a:r>
            <a:r>
              <a:rPr lang="en-US" sz="900" smtClean="0"/>
              <a:t>in the</a:t>
            </a:r>
            <a:r>
              <a:rPr lang="hu-HU" sz="900" smtClean="0"/>
              <a:t> </a:t>
            </a:r>
            <a:r>
              <a:rPr lang="en-US" sz="900" smtClean="0"/>
              <a:t>Schengen </a:t>
            </a:r>
            <a:r>
              <a:rPr lang="en-US" sz="900" dirty="0" smtClean="0"/>
              <a:t>information system (SIS);</a:t>
            </a:r>
          </a:p>
          <a:p>
            <a:pPr marL="195208" indent="-195208">
              <a:lnSpc>
                <a:spcPct val="80000"/>
              </a:lnSpc>
            </a:pPr>
            <a:r>
              <a:rPr lang="en-US" sz="900" dirty="0" smtClean="0"/>
              <a:t>(e) to </a:t>
            </a:r>
            <a:r>
              <a:rPr lang="en-US" sz="1400" dirty="0" smtClean="0"/>
              <a:t>stamp travel documents</a:t>
            </a:r>
            <a:r>
              <a:rPr lang="en-US" sz="900" dirty="0" smtClean="0"/>
              <a:t>, in accordance with Article 10 of </a:t>
            </a:r>
            <a:r>
              <a:rPr lang="en-US" sz="900" smtClean="0"/>
              <a:t>the Community</a:t>
            </a:r>
            <a:r>
              <a:rPr lang="hu-HU" sz="900" smtClean="0"/>
              <a:t> </a:t>
            </a:r>
            <a:r>
              <a:rPr lang="en-US" sz="900" smtClean="0"/>
              <a:t>Code</a:t>
            </a:r>
            <a:r>
              <a:rPr lang="en-US" sz="900" dirty="0" smtClean="0"/>
              <a:t>, both at entry and </a:t>
            </a:r>
            <a:r>
              <a:rPr lang="en-US" sz="900" smtClean="0"/>
              <a:t>exit;</a:t>
            </a:r>
            <a:r>
              <a:rPr lang="hu-HU" sz="900" smtClean="0"/>
              <a:t> </a:t>
            </a:r>
            <a:r>
              <a:rPr lang="en-US" sz="900" smtClean="0"/>
              <a:t>(</a:t>
            </a:r>
            <a:r>
              <a:rPr lang="en-US" sz="900" dirty="0" smtClean="0"/>
              <a:t>f) to </a:t>
            </a:r>
            <a:r>
              <a:rPr lang="en-US" sz="1400" dirty="0" smtClean="0"/>
              <a:t>search means of transport and objects in</a:t>
            </a:r>
            <a:r>
              <a:rPr lang="en-US" sz="900" dirty="0" smtClean="0"/>
              <a:t> the possession of </a:t>
            </a:r>
            <a:r>
              <a:rPr lang="en-US" sz="900" smtClean="0"/>
              <a:t>the persons</a:t>
            </a:r>
            <a:r>
              <a:rPr lang="hu-HU" sz="900" smtClean="0"/>
              <a:t> </a:t>
            </a:r>
            <a:r>
              <a:rPr lang="en-US" sz="900" smtClean="0"/>
              <a:t>crossing </a:t>
            </a:r>
            <a:r>
              <a:rPr lang="en-US" sz="900" dirty="0" smtClean="0"/>
              <a:t>the border, in accordance with the national law of the </a:t>
            </a:r>
            <a:r>
              <a:rPr lang="en-US" sz="900" smtClean="0"/>
              <a:t>host Member</a:t>
            </a:r>
            <a:r>
              <a:rPr lang="hu-HU" sz="900" smtClean="0"/>
              <a:t> </a:t>
            </a:r>
            <a:r>
              <a:rPr lang="en-US" sz="900" smtClean="0"/>
              <a:t>State</a:t>
            </a:r>
            <a:r>
              <a:rPr lang="en-US" sz="900" dirty="0" smtClean="0"/>
              <a:t>.</a:t>
            </a:r>
          </a:p>
          <a:p>
            <a:pPr marL="195208" indent="-195208">
              <a:lnSpc>
                <a:spcPct val="80000"/>
              </a:lnSpc>
            </a:pPr>
            <a:r>
              <a:rPr lang="en-US" sz="900" dirty="0" smtClean="0"/>
              <a:t>As regards </a:t>
            </a:r>
            <a:r>
              <a:rPr lang="en-US" sz="1400" dirty="0" smtClean="0"/>
              <a:t>surveillance of the external borders</a:t>
            </a:r>
            <a:r>
              <a:rPr lang="en-US" sz="900" dirty="0" smtClean="0"/>
              <a:t>:</a:t>
            </a:r>
          </a:p>
          <a:p>
            <a:pPr marL="195208" indent="-195208">
              <a:lnSpc>
                <a:spcPct val="80000"/>
              </a:lnSpc>
            </a:pPr>
            <a:r>
              <a:rPr lang="en-US" sz="900" dirty="0" smtClean="0"/>
              <a:t>(a) to make use of </a:t>
            </a:r>
            <a:r>
              <a:rPr lang="en-US" sz="1400" dirty="0" smtClean="0"/>
              <a:t>technical means</a:t>
            </a:r>
            <a:r>
              <a:rPr lang="en-US" sz="900" dirty="0" smtClean="0"/>
              <a:t> for monitoring the external border area;</a:t>
            </a:r>
          </a:p>
          <a:p>
            <a:pPr marL="195208" indent="-195208">
              <a:lnSpc>
                <a:spcPct val="80000"/>
              </a:lnSpc>
            </a:pPr>
            <a:r>
              <a:rPr lang="en-US" sz="900" dirty="0" smtClean="0"/>
              <a:t>(b) to participate in </a:t>
            </a:r>
            <a:r>
              <a:rPr lang="en-US" sz="1400" dirty="0" smtClean="0"/>
              <a:t>patrols on foot and in means of transport in the </a:t>
            </a:r>
            <a:r>
              <a:rPr lang="en-US" sz="1400" smtClean="0"/>
              <a:t>external border</a:t>
            </a:r>
            <a:r>
              <a:rPr lang="hu-HU" sz="1400" smtClean="0"/>
              <a:t> </a:t>
            </a:r>
            <a:r>
              <a:rPr lang="en-US" sz="1400" smtClean="0"/>
              <a:t>area</a:t>
            </a:r>
            <a:r>
              <a:rPr lang="en-US" sz="900" smtClean="0"/>
              <a:t> </a:t>
            </a:r>
            <a:r>
              <a:rPr lang="en-US" sz="900" dirty="0" smtClean="0"/>
              <a:t>of the host Member State;</a:t>
            </a:r>
          </a:p>
          <a:p>
            <a:pPr marL="195208" indent="-195208">
              <a:lnSpc>
                <a:spcPct val="80000"/>
              </a:lnSpc>
            </a:pPr>
            <a:r>
              <a:rPr lang="en-US" sz="900" dirty="0" smtClean="0"/>
              <a:t>(c) to </a:t>
            </a:r>
            <a:r>
              <a:rPr lang="en-US" sz="1600" dirty="0" smtClean="0"/>
              <a:t>prevent persons from crossing illegally the external border</a:t>
            </a:r>
            <a:r>
              <a:rPr lang="en-US" sz="900" dirty="0" smtClean="0"/>
              <a:t> of the host</a:t>
            </a:r>
            <a:r>
              <a:rPr lang="hu-HU" sz="900" dirty="0" smtClean="0"/>
              <a:t> </a:t>
            </a:r>
            <a:r>
              <a:rPr lang="en-US" sz="900" dirty="0" smtClean="0"/>
              <a:t>Member State in accordance with the national law of that </a:t>
            </a:r>
            <a:r>
              <a:rPr lang="en-US" sz="900" smtClean="0"/>
              <a:t>Member State</a:t>
            </a:r>
            <a:r>
              <a:rPr lang="hu-HU" sz="900" smtClean="0"/>
              <a:t>_________________________</a:t>
            </a:r>
          </a:p>
          <a:p>
            <a:endParaRPr lang="hu-HU" sz="900" smtClean="0"/>
          </a:p>
          <a:p>
            <a:r>
              <a:rPr lang="hu-HU" sz="900" smtClean="0"/>
              <a:t>RABIT Operation 2010 Evaluation Report , Warsaw August 2011 </a:t>
            </a:r>
            <a:r>
              <a:rPr lang="hu-HU" sz="900" smtClean="0">
                <a:hlinkClick r:id="rId3"/>
              </a:rPr>
              <a:t>http://www.frontex.europa.eu/gfx/frontex/files/publications/fer_rabit_2010_screen_v6.pdf </a:t>
            </a:r>
            <a:endParaRPr lang="hu-HU" sz="900" smtClean="0"/>
          </a:p>
          <a:p>
            <a:r>
              <a:rPr lang="hu-HU" sz="900" smtClean="0"/>
              <a:t>„</a:t>
            </a:r>
            <a:r>
              <a:rPr lang="en-US" sz="900" smtClean="0"/>
              <a:t>RABIT Operation 2010 was a mid-term operation of four months’ duration at the Greek-</a:t>
            </a:r>
            <a:r>
              <a:rPr lang="hu-HU" sz="900" smtClean="0"/>
              <a:t> </a:t>
            </a:r>
            <a:r>
              <a:rPr lang="en-US" sz="900" smtClean="0"/>
              <a:t>Turkish land border. It started on November 2010 and ended on March 2011, followed up by</a:t>
            </a:r>
            <a:r>
              <a:rPr lang="hu-HU" sz="900" smtClean="0"/>
              <a:t> </a:t>
            </a:r>
            <a:r>
              <a:rPr lang="en-US" sz="900" smtClean="0"/>
              <a:t>the continuous Joint Operation Poseidon Land 2011 and Project Attica 2011.</a:t>
            </a:r>
            <a:r>
              <a:rPr lang="hu-HU" sz="900" smtClean="0"/>
              <a:t>”</a:t>
            </a:r>
          </a:p>
          <a:p>
            <a:r>
              <a:rPr lang="hu-HU" sz="900" smtClean="0"/>
              <a:t>„</a:t>
            </a:r>
            <a:r>
              <a:rPr lang="en-US" sz="900" smtClean="0"/>
              <a:t>Experts in such areas as falsedocument</a:t>
            </a:r>
            <a:r>
              <a:rPr lang="hu-HU" sz="900" smtClean="0"/>
              <a:t> </a:t>
            </a:r>
            <a:r>
              <a:rPr lang="en-US" sz="900" smtClean="0"/>
              <a:t>detection, clandestine entry, dog handling, first- and second-line border checks</a:t>
            </a:r>
            <a:r>
              <a:rPr lang="hu-HU" sz="900" smtClean="0"/>
              <a:t> </a:t>
            </a:r>
            <a:r>
              <a:rPr lang="en-US" sz="900" smtClean="0"/>
              <a:t>and stolen vehicle detection, as well as specialist interviewers, de-briefers and linguists,</a:t>
            </a:r>
            <a:r>
              <a:rPr lang="hu-HU" sz="900" smtClean="0"/>
              <a:t> </a:t>
            </a:r>
            <a:r>
              <a:rPr lang="en-US" sz="900" smtClean="0"/>
              <a:t>were made available and dispatched by 26 Member States (MSs) and Schengen Associated</a:t>
            </a:r>
            <a:r>
              <a:rPr lang="hu-HU" sz="900" smtClean="0"/>
              <a:t> </a:t>
            </a:r>
            <a:r>
              <a:rPr lang="en-US" sz="900" smtClean="0"/>
              <a:t>Countries (SACs) during the four-month deployment, representing a total of 576 officers</a:t>
            </a:r>
            <a:r>
              <a:rPr lang="hu-HU" sz="900" smtClean="0"/>
              <a:t> </a:t>
            </a:r>
            <a:r>
              <a:rPr lang="en-US" sz="900" smtClean="0"/>
              <a:t>working around 19,000 man-days during the four-month operational period.</a:t>
            </a:r>
            <a:r>
              <a:rPr lang="hu-HU" sz="900" smtClean="0"/>
              <a:t>”</a:t>
            </a:r>
          </a:p>
          <a:p>
            <a:r>
              <a:rPr lang="hu-HU" sz="900" smtClean="0"/>
              <a:t>„</a:t>
            </a:r>
            <a:r>
              <a:rPr lang="en-US" sz="900" smtClean="0"/>
              <a:t> By the end of the operation there had been a 76% decrease in the number of irregular migrants</a:t>
            </a:r>
            <a:r>
              <a:rPr lang="hu-HU" sz="900" smtClean="0"/>
              <a:t> </a:t>
            </a:r>
            <a:r>
              <a:rPr lang="en-US" sz="900" smtClean="0"/>
              <a:t>apprehended compared to the daily average in October 2010. The average number</a:t>
            </a:r>
            <a:r>
              <a:rPr lang="hu-HU" sz="900" smtClean="0"/>
              <a:t> </a:t>
            </a:r>
            <a:r>
              <a:rPr lang="en-US" sz="900" smtClean="0"/>
              <a:t>of migrants apprehended per day in February was approximately 58.</a:t>
            </a:r>
            <a:r>
              <a:rPr lang="hu-HU" sz="900" smtClean="0"/>
              <a:t>”   (down form 245 detections per day)</a:t>
            </a:r>
          </a:p>
          <a:p>
            <a:r>
              <a:rPr lang="hu-HU" sz="900" b="1" smtClean="0"/>
              <a:t>4,5 million euros were spent </a:t>
            </a:r>
            <a:endParaRPr lang="en-US" sz="900"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bwMode="auto">
          <a:noFill/>
          <a:ln>
            <a:solidFill>
              <a:srgbClr val="000000"/>
            </a:solidFill>
            <a:miter lim="800000"/>
            <a:headEnd/>
            <a:tailEnd/>
          </a:ln>
        </p:spPr>
      </p:sp>
      <p:sp>
        <p:nvSpPr>
          <p:cNvPr id="98307"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National surveillance  coordination centres be set up+ one single national surveillance system + secret, real time connections between centers + Frontex</a:t>
            </a:r>
          </a:p>
          <a:p>
            <a:endParaRPr lang="hu-HU" smtClean="0"/>
          </a:p>
          <a:p>
            <a:r>
              <a:rPr lang="hu-HU" smtClean="0"/>
              <a:t>UAVs Unmanned aviation vehicle? + satellite info</a:t>
            </a:r>
          </a:p>
          <a:p>
            <a:endParaRPr lang="en-GB" smtClean="0"/>
          </a:p>
        </p:txBody>
      </p:sp>
      <p:sp>
        <p:nvSpPr>
          <p:cNvPr id="129028" name="Dia számának helye 3"/>
          <p:cNvSpPr>
            <a:spLocks noGrp="1"/>
          </p:cNvSpPr>
          <p:nvPr>
            <p:ph type="sldNum" sz="quarter" idx="5"/>
          </p:nvPr>
        </p:nvSpPr>
        <p:spPr/>
        <p:txBody>
          <a:bodyPr/>
          <a:lstStyle/>
          <a:p>
            <a:pPr>
              <a:defRPr/>
            </a:pPr>
            <a:fld id="{E9288F5A-242E-410B-86A7-AA3F90C6332B}" type="slidenum">
              <a:rPr lang="hu-HU" smtClean="0"/>
              <a:pPr>
                <a:defRPr/>
              </a:pPr>
              <a:t>37</a:t>
            </a:fld>
            <a:endParaRPr lang="hu-H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bwMode="auto">
          <a:noFill/>
          <a:ln>
            <a:solidFill>
              <a:srgbClr val="000000"/>
            </a:solidFill>
            <a:miter lim="800000"/>
            <a:headEnd/>
            <a:tailEnd/>
          </a:ln>
        </p:spPr>
      </p:sp>
      <p:sp>
        <p:nvSpPr>
          <p:cNvPr id="99331" name="Jegyzetek helye 2"/>
          <p:cNvSpPr>
            <a:spLocks noGrp="1"/>
          </p:cNvSpPr>
          <p:nvPr>
            <p:ph type="body" idx="1"/>
          </p:nvPr>
        </p:nvSpPr>
        <p:spPr bwMode="auto">
          <a:noFill/>
        </p:spPr>
        <p:txBody>
          <a:bodyPr wrap="square" numCol="1" anchor="t" anchorCtr="0" compatLnSpc="1">
            <a:prstTxWarp prst="textNoShape">
              <a:avLst/>
            </a:prstTxWarp>
          </a:bodyPr>
          <a:lstStyle/>
          <a:p>
            <a:endParaRPr lang="hu-HU" i="1" smtClean="0"/>
          </a:p>
          <a:p>
            <a:pPr defTabSz="917418">
              <a:defRPr/>
            </a:pPr>
            <a:r>
              <a:rPr lang="en-US" b="1" smtClean="0"/>
              <a:t>Preparing the next steps in border management in the European Union </a:t>
            </a:r>
            <a:r>
              <a:rPr lang="en-US" smtClean="0"/>
              <a:t>COM(2008) 69 final</a:t>
            </a:r>
          </a:p>
          <a:p>
            <a:r>
              <a:rPr lang="en-US" i="1" smtClean="0"/>
              <a:t>Low-risk travellers from third countries, including those that are subject to the</a:t>
            </a:r>
            <a:r>
              <a:rPr lang="hu-HU" i="1" smtClean="0"/>
              <a:t> </a:t>
            </a:r>
            <a:r>
              <a:rPr lang="en-US" i="1" smtClean="0"/>
              <a:t>visa requirement and those that are not, could be offered a pre-screening process,</a:t>
            </a:r>
            <a:r>
              <a:rPr lang="hu-HU" i="1" smtClean="0"/>
              <a:t> </a:t>
            </a:r>
            <a:r>
              <a:rPr lang="en-US" i="1" smtClean="0"/>
              <a:t>on a voluntary basis, with a view to being granted Registered Traveller status.</a:t>
            </a:r>
          </a:p>
          <a:p>
            <a:r>
              <a:rPr lang="en-US" i="1" smtClean="0"/>
              <a:t>When arriving at the borders of the EU Registered Travellers could benefit from a</a:t>
            </a:r>
          </a:p>
          <a:p>
            <a:r>
              <a:rPr lang="en-US" i="1" smtClean="0"/>
              <a:t>simplified and automated border check.</a:t>
            </a:r>
            <a:r>
              <a:rPr lang="hu-HU" i="1" smtClean="0"/>
              <a:t> </a:t>
            </a:r>
          </a:p>
          <a:p>
            <a:r>
              <a:rPr lang="en-US" smtClean="0"/>
              <a:t>It should also be noted that EU citizens and other persons enjoying the Community right of</a:t>
            </a:r>
            <a:r>
              <a:rPr lang="hu-HU" smtClean="0"/>
              <a:t> </a:t>
            </a:r>
            <a:r>
              <a:rPr lang="en-US" smtClean="0"/>
              <a:t>free movement could benefit from automated gates when crossing the external border</a:t>
            </a:r>
            <a:endParaRPr lang="hu-HU" smtClean="0"/>
          </a:p>
          <a:p>
            <a:r>
              <a:rPr lang="en-US" b="1" smtClean="0"/>
              <a:t>THE CREATION OF A SYSTEM TO REGISTER THE ENTRY/EXIT OF THIRD COUNTRY</a:t>
            </a:r>
          </a:p>
          <a:p>
            <a:r>
              <a:rPr lang="en-GB" b="1" smtClean="0"/>
              <a:t>NATIONALS</a:t>
            </a:r>
          </a:p>
          <a:p>
            <a:r>
              <a:rPr lang="en-US" smtClean="0"/>
              <a:t>• </a:t>
            </a:r>
            <a:r>
              <a:rPr lang="en-US" i="1" smtClean="0"/>
              <a:t>The automatic registration of the time and place of entry and exit of third country</a:t>
            </a:r>
          </a:p>
          <a:p>
            <a:r>
              <a:rPr lang="en-US" i="1" smtClean="0"/>
              <a:t>nationals, both those that require a visa and those that do not, to identify</a:t>
            </a:r>
          </a:p>
          <a:p>
            <a:r>
              <a:rPr lang="en-US" i="1" smtClean="0"/>
              <a:t>overstayers, could be introduced at the borders.</a:t>
            </a:r>
          </a:p>
          <a:p>
            <a:r>
              <a:rPr lang="en-US" smtClean="0"/>
              <a:t>• </a:t>
            </a:r>
            <a:r>
              <a:rPr lang="en-US" i="1" smtClean="0"/>
              <a:t>An alert available to national authorities could be issued once the validity of an</a:t>
            </a:r>
          </a:p>
          <a:p>
            <a:r>
              <a:rPr lang="en-US" i="1" smtClean="0"/>
              <a:t>individual's stay in the EU has expired, and no exit data had been captured.</a:t>
            </a:r>
            <a:endParaRPr lang="en-GB" smtClean="0"/>
          </a:p>
        </p:txBody>
      </p:sp>
      <p:sp>
        <p:nvSpPr>
          <p:cNvPr id="130052" name="Dia számának helye 3"/>
          <p:cNvSpPr>
            <a:spLocks noGrp="1"/>
          </p:cNvSpPr>
          <p:nvPr>
            <p:ph type="sldNum" sz="quarter" idx="5"/>
          </p:nvPr>
        </p:nvSpPr>
        <p:spPr/>
        <p:txBody>
          <a:bodyPr/>
          <a:lstStyle/>
          <a:p>
            <a:pPr>
              <a:defRPr/>
            </a:pPr>
            <a:fld id="{39EB3188-E8D8-4D89-ACF0-A3B9523EC2ED}" type="slidenum">
              <a:rPr lang="hu-HU" smtClean="0"/>
              <a:pPr>
                <a:defRPr/>
              </a:pPr>
              <a:t>38</a:t>
            </a:fld>
            <a:endParaRPr lang="hu-H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bwMode="auto">
          <a:xfrm>
            <a:off x="936625" y="749300"/>
            <a:ext cx="4524375" cy="3394075"/>
          </a:xfrm>
          <a:noFill/>
          <a:ln>
            <a:solidFill>
              <a:srgbClr val="000000"/>
            </a:solidFill>
            <a:miter lim="800000"/>
            <a:headEnd/>
            <a:tailEnd/>
          </a:ln>
        </p:spPr>
      </p:sp>
      <p:sp>
        <p:nvSpPr>
          <p:cNvPr id="93187" name="Jegyzetek helye 2"/>
          <p:cNvSpPr>
            <a:spLocks noGrp="1"/>
          </p:cNvSpPr>
          <p:nvPr>
            <p:ph type="body" idx="1"/>
          </p:nvPr>
        </p:nvSpPr>
        <p:spPr bwMode="auto">
          <a:xfrm>
            <a:off x="357497" y="4129721"/>
            <a:ext cx="5820419" cy="5640248"/>
          </a:xfrm>
          <a:noFill/>
        </p:spPr>
        <p:txBody>
          <a:bodyPr wrap="square" numCol="1" anchor="t" anchorCtr="0" compatLnSpc="1">
            <a:prstTxWarp prst="textNoShape">
              <a:avLst/>
            </a:prstTxWarp>
            <a:normAutofit fontScale="92500" lnSpcReduction="20000"/>
          </a:bodyPr>
          <a:lstStyle/>
          <a:p>
            <a:pPr>
              <a:defRPr/>
            </a:pPr>
            <a:r>
              <a:rPr lang="en-GB" i="1" smtClean="0"/>
              <a:t>Article 23</a:t>
            </a:r>
          </a:p>
          <a:p>
            <a:pPr>
              <a:defRPr/>
            </a:pPr>
            <a:r>
              <a:rPr lang="en-US" b="1" smtClean="0"/>
              <a:t>Temporary reintroduction of border control at internal</a:t>
            </a:r>
            <a:r>
              <a:rPr lang="hu-HU" b="1" smtClean="0"/>
              <a:t> </a:t>
            </a:r>
            <a:r>
              <a:rPr lang="en-GB" b="1" smtClean="0"/>
              <a:t>borders</a:t>
            </a:r>
          </a:p>
          <a:p>
            <a:pPr>
              <a:defRPr/>
            </a:pPr>
            <a:r>
              <a:rPr lang="en-US" smtClean="0"/>
              <a:t>1. Where there is a serious threat to public policy or internal</a:t>
            </a:r>
            <a:r>
              <a:rPr lang="hu-HU" smtClean="0"/>
              <a:t> </a:t>
            </a:r>
            <a:r>
              <a:rPr lang="en-US" smtClean="0"/>
              <a:t>security, a Member State may exceptionally reintroduce border</a:t>
            </a:r>
            <a:r>
              <a:rPr lang="hu-HU" smtClean="0"/>
              <a:t> </a:t>
            </a:r>
            <a:r>
              <a:rPr lang="en-US" smtClean="0"/>
              <a:t>control at its internal borders for a limited period of no more than</a:t>
            </a:r>
            <a:r>
              <a:rPr lang="hu-HU" smtClean="0"/>
              <a:t> </a:t>
            </a:r>
            <a:r>
              <a:rPr lang="en-US" smtClean="0"/>
              <a:t>30 days or for the foreseeable duration of the serious threat if its</a:t>
            </a:r>
            <a:r>
              <a:rPr lang="hu-HU" smtClean="0"/>
              <a:t> </a:t>
            </a:r>
            <a:r>
              <a:rPr lang="en-US" smtClean="0"/>
              <a:t>duration exceeds the period of 30 days, in accordance with the</a:t>
            </a:r>
            <a:r>
              <a:rPr lang="hu-HU" smtClean="0"/>
              <a:t> </a:t>
            </a:r>
            <a:r>
              <a:rPr lang="en-US" smtClean="0"/>
              <a:t>procedure laid down in Article 24 or, in urgent cases, with that</a:t>
            </a:r>
            <a:r>
              <a:rPr lang="hu-HU" smtClean="0"/>
              <a:t> </a:t>
            </a:r>
            <a:r>
              <a:rPr lang="en-US" smtClean="0"/>
              <a:t>laid down in Article 25. The scope and duration of the temporary</a:t>
            </a:r>
            <a:r>
              <a:rPr lang="hu-HU" smtClean="0"/>
              <a:t> </a:t>
            </a:r>
            <a:r>
              <a:rPr lang="en-US" smtClean="0"/>
              <a:t>reintroduction of border control at internal borders shall not</a:t>
            </a:r>
            <a:r>
              <a:rPr lang="hu-HU" smtClean="0"/>
              <a:t> </a:t>
            </a:r>
            <a:r>
              <a:rPr lang="en-US" smtClean="0"/>
              <a:t>exceed what is strictly necessary to respond to the serious threat.</a:t>
            </a:r>
            <a:r>
              <a:rPr lang="hu-HU" smtClean="0"/>
              <a:t> </a:t>
            </a:r>
            <a:r>
              <a:rPr lang="en-US" smtClean="0"/>
              <a:t>2. If the serious threat to public policy or internal security persists</a:t>
            </a:r>
            <a:r>
              <a:rPr lang="hu-HU" smtClean="0"/>
              <a:t> </a:t>
            </a:r>
            <a:r>
              <a:rPr lang="en-US" smtClean="0"/>
              <a:t>beyond the period provided for in paragraph 1, the Member</a:t>
            </a:r>
            <a:r>
              <a:rPr lang="hu-HU" smtClean="0"/>
              <a:t> </a:t>
            </a:r>
            <a:r>
              <a:rPr lang="en-US" smtClean="0"/>
              <a:t>State may prolong border control on the same grounds as those</a:t>
            </a:r>
            <a:r>
              <a:rPr lang="hu-HU" smtClean="0"/>
              <a:t> </a:t>
            </a:r>
            <a:r>
              <a:rPr lang="en-US" smtClean="0"/>
              <a:t>referred to in paragraph 1 and, taking into account any new elements,</a:t>
            </a:r>
            <a:r>
              <a:rPr lang="hu-HU" smtClean="0"/>
              <a:t> </a:t>
            </a:r>
            <a:r>
              <a:rPr lang="en-US" smtClean="0"/>
              <a:t>for renewable periods of up to 30 days, in accordance with</a:t>
            </a:r>
            <a:r>
              <a:rPr lang="hu-HU" smtClean="0"/>
              <a:t> </a:t>
            </a:r>
            <a:r>
              <a:rPr lang="en-US" smtClean="0"/>
              <a:t>the procedure laid down in Article 26.</a:t>
            </a:r>
          </a:p>
          <a:p>
            <a:endParaRPr lang="hu-HU" i="1" smtClean="0"/>
          </a:p>
          <a:p>
            <a:r>
              <a:rPr lang="hu-HU" i="1" smtClean="0"/>
              <a:t>Border Code, Article 25</a:t>
            </a:r>
          </a:p>
          <a:p>
            <a:r>
              <a:rPr lang="en-US" b="1" smtClean="0"/>
              <a:t>Procedure for cases requiring urgent action</a:t>
            </a:r>
          </a:p>
          <a:p>
            <a:r>
              <a:rPr lang="en-US" smtClean="0"/>
              <a:t>1. Where considerations of public policy or internal security in</a:t>
            </a:r>
            <a:r>
              <a:rPr lang="hu-HU" smtClean="0"/>
              <a:t> </a:t>
            </a:r>
            <a:r>
              <a:rPr lang="en-US" smtClean="0"/>
              <a:t>a Member State demand urgent action to be taken, the Member</a:t>
            </a:r>
          </a:p>
          <a:p>
            <a:r>
              <a:rPr lang="en-US" smtClean="0"/>
              <a:t>State concerned may exceptionally and immediately reintroduce</a:t>
            </a:r>
            <a:r>
              <a:rPr lang="hu-HU" smtClean="0"/>
              <a:t> border control at internal borders.</a:t>
            </a:r>
          </a:p>
          <a:p>
            <a:r>
              <a:rPr lang="en-US" smtClean="0"/>
              <a:t>2. The Member State reintroducing border control at internal</a:t>
            </a:r>
            <a:r>
              <a:rPr lang="hu-HU" smtClean="0"/>
              <a:t> </a:t>
            </a:r>
            <a:r>
              <a:rPr lang="en-US" smtClean="0"/>
              <a:t>borders shall notify the other Member States and the Commission</a:t>
            </a:r>
          </a:p>
          <a:p>
            <a:r>
              <a:rPr lang="en-US" smtClean="0"/>
              <a:t>accordingly, without delay, and shall supply the information</a:t>
            </a:r>
            <a:r>
              <a:rPr lang="hu-HU" smtClean="0"/>
              <a:t> </a:t>
            </a:r>
            <a:r>
              <a:rPr lang="en-US" smtClean="0"/>
              <a:t>referred to in Article 24(1) and the reasons that justify the use of</a:t>
            </a:r>
          </a:p>
          <a:p>
            <a:r>
              <a:rPr lang="hu-HU" smtClean="0"/>
              <a:t>this procedure</a:t>
            </a:r>
          </a:p>
          <a:p>
            <a:endParaRPr lang="hu-HU" smtClean="0"/>
          </a:p>
          <a:p>
            <a:r>
              <a:rPr lang="hu-HU" smtClean="0"/>
              <a:t>24/1</a:t>
            </a:r>
          </a:p>
          <a:p>
            <a:pPr marL="232313" indent="-232313">
              <a:buAutoNum type="alphaLcParenBoth"/>
            </a:pPr>
            <a:r>
              <a:rPr lang="en-US" smtClean="0"/>
              <a:t>the reasons for the proposed reintroduction, detailing the</a:t>
            </a:r>
            <a:r>
              <a:rPr lang="hu-HU" smtClean="0"/>
              <a:t> </a:t>
            </a:r>
            <a:r>
              <a:rPr lang="en-US" smtClean="0"/>
              <a:t>events that constitute a serious threat to public policy</a:t>
            </a:r>
            <a:r>
              <a:rPr lang="hu-HU" smtClean="0"/>
              <a:t> or internal security;</a:t>
            </a:r>
          </a:p>
          <a:p>
            <a:r>
              <a:rPr lang="en-US" smtClean="0"/>
              <a:t>(b) the scope of the proposed reintroduction, specifying where</a:t>
            </a:r>
            <a:r>
              <a:rPr lang="hu-HU" smtClean="0"/>
              <a:t> </a:t>
            </a:r>
            <a:r>
              <a:rPr lang="en-US" smtClean="0"/>
              <a:t>border control is to be reintroduced;</a:t>
            </a:r>
          </a:p>
          <a:p>
            <a:r>
              <a:rPr lang="en-US" smtClean="0"/>
              <a:t>(c) the names of the authorised crossing-points;</a:t>
            </a:r>
          </a:p>
          <a:p>
            <a:r>
              <a:rPr lang="en-US" smtClean="0"/>
              <a:t>(d) the date and duration of the proposed reintroduction;</a:t>
            </a:r>
          </a:p>
          <a:p>
            <a:r>
              <a:rPr lang="en-US" smtClean="0"/>
              <a:t>(e) where appropriate, the measures to be taken by the other</a:t>
            </a:r>
            <a:r>
              <a:rPr lang="hu-HU" smtClean="0"/>
              <a:t> Member States.</a:t>
            </a:r>
            <a:endParaRPr lang="en-GB" smtClean="0"/>
          </a:p>
        </p:txBody>
      </p:sp>
      <p:sp>
        <p:nvSpPr>
          <p:cNvPr id="124932" name="Dia számának helye 3"/>
          <p:cNvSpPr>
            <a:spLocks noGrp="1"/>
          </p:cNvSpPr>
          <p:nvPr>
            <p:ph type="sldNum" sz="quarter" idx="5"/>
          </p:nvPr>
        </p:nvSpPr>
        <p:spPr/>
        <p:txBody>
          <a:bodyPr/>
          <a:lstStyle/>
          <a:p>
            <a:pPr>
              <a:defRPr/>
            </a:pPr>
            <a:fld id="{D82D83A2-B076-466E-B4F8-460520356426}" type="slidenum">
              <a:rPr lang="hu-HU" smtClean="0"/>
              <a:pPr>
                <a:defRPr/>
              </a:pPr>
              <a:t>39</a:t>
            </a:fld>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bwMode="auto">
          <a:noFill/>
          <a:ln>
            <a:solidFill>
              <a:srgbClr val="000000"/>
            </a:solidFill>
            <a:miter lim="800000"/>
            <a:headEnd/>
            <a:tailEnd/>
          </a:ln>
        </p:spPr>
      </p:sp>
      <p:sp>
        <p:nvSpPr>
          <p:cNvPr id="101379"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855E332E-BD68-4530-B5A4-D929746E2F95}" type="slidenum">
              <a:rPr lang="en-GB" smtClean="0"/>
              <a:pPr>
                <a:defRPr/>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8CEDB2FC-F930-40E3-9532-452EBE84BE5B}" type="slidenum">
              <a:rPr lang="hu-HU" smtClean="0"/>
              <a:pPr>
                <a:defRPr/>
              </a:pPr>
              <a:t>41</a:t>
            </a:fld>
            <a:endParaRPr lang="hu-HU" smtClean="0"/>
          </a:p>
        </p:txBody>
      </p:sp>
      <p:sp>
        <p:nvSpPr>
          <p:cNvPr id="102403"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a:xfrm>
            <a:off x="143010" y="4563587"/>
            <a:ext cx="6721343" cy="3832451"/>
          </a:xfrm>
        </p:spPr>
        <p:txBody>
          <a:bodyPr>
            <a:normAutofit fontScale="62500" lnSpcReduction="20000"/>
          </a:bodyPr>
          <a:lstStyle/>
          <a:p>
            <a:pPr>
              <a:defRPr/>
            </a:pPr>
            <a:r>
              <a:rPr lang="hu-HU" dirty="0" smtClean="0"/>
              <a:t>„</a:t>
            </a:r>
            <a:r>
              <a:rPr lang="en-US" dirty="0" smtClean="0"/>
              <a:t>The determination of those third countries whose</a:t>
            </a:r>
            <a:r>
              <a:rPr lang="hu-HU" dirty="0" smtClean="0"/>
              <a:t> </a:t>
            </a:r>
            <a:r>
              <a:rPr lang="en-US" dirty="0" smtClean="0"/>
              <a:t>nationals are subject to the visa requirement, and those</a:t>
            </a:r>
            <a:r>
              <a:rPr lang="hu-HU" dirty="0" smtClean="0"/>
              <a:t> </a:t>
            </a:r>
            <a:r>
              <a:rPr lang="en-US" dirty="0" smtClean="0"/>
              <a:t>exempt from it, is governed by a considered, case-</a:t>
            </a:r>
            <a:r>
              <a:rPr lang="en-US" dirty="0" err="1" smtClean="0"/>
              <a:t>bycase</a:t>
            </a:r>
            <a:r>
              <a:rPr lang="hu-HU" dirty="0" smtClean="0"/>
              <a:t> </a:t>
            </a:r>
            <a:r>
              <a:rPr lang="en-US" dirty="0" smtClean="0"/>
              <a:t>assessment of a variety of criteria relating </a:t>
            </a:r>
            <a:r>
              <a:rPr lang="en-US" i="1" dirty="0" smtClean="0"/>
              <a:t>inter alia</a:t>
            </a:r>
            <a:r>
              <a:rPr lang="hu-HU" i="1" dirty="0" smtClean="0"/>
              <a:t> </a:t>
            </a:r>
            <a:r>
              <a:rPr lang="en-US" dirty="0" smtClean="0"/>
              <a:t>to illegal immigration, public policy and security, and to</a:t>
            </a:r>
            <a:r>
              <a:rPr lang="hu-HU" dirty="0" smtClean="0"/>
              <a:t> </a:t>
            </a:r>
            <a:r>
              <a:rPr lang="en-US" dirty="0" smtClean="0"/>
              <a:t>the European Union's external relations with third countries,</a:t>
            </a:r>
            <a:r>
              <a:rPr lang="hu-HU" dirty="0" smtClean="0"/>
              <a:t> </a:t>
            </a:r>
            <a:r>
              <a:rPr lang="en-US" dirty="0" smtClean="0"/>
              <a:t>consideration also being given to the implications</a:t>
            </a:r>
            <a:r>
              <a:rPr lang="hu-HU" dirty="0" smtClean="0"/>
              <a:t> </a:t>
            </a:r>
            <a:r>
              <a:rPr lang="en-US" dirty="0" smtClean="0"/>
              <a:t>of regional coherence and reciprocity</a:t>
            </a:r>
            <a:r>
              <a:rPr lang="hu-HU" dirty="0" smtClean="0"/>
              <a:t>”</a:t>
            </a:r>
          </a:p>
          <a:p>
            <a:pPr algn="r">
              <a:defRPr/>
            </a:pPr>
            <a:r>
              <a:rPr lang="hu-HU" dirty="0" smtClean="0"/>
              <a:t>539/2001 </a:t>
            </a:r>
            <a:r>
              <a:rPr lang="hu-HU" dirty="0" err="1" smtClean="0"/>
              <a:t>regulation</a:t>
            </a:r>
            <a:r>
              <a:rPr lang="hu-HU" dirty="0" smtClean="0"/>
              <a:t>, 5th </a:t>
            </a:r>
            <a:r>
              <a:rPr lang="hu-HU" dirty="0" err="1" smtClean="0"/>
              <a:t>recital</a:t>
            </a:r>
            <a:endParaRPr lang="hu-HU" dirty="0" smtClean="0"/>
          </a:p>
          <a:p>
            <a:pPr>
              <a:defRPr/>
            </a:pPr>
            <a:r>
              <a:rPr lang="en-US" dirty="0" smtClean="0"/>
              <a:t>Bolivia should be transferred to Annex I</a:t>
            </a:r>
            <a:endParaRPr lang="hu-HU" dirty="0" smtClean="0"/>
          </a:p>
          <a:p>
            <a:pPr>
              <a:defRPr/>
            </a:pPr>
            <a:r>
              <a:rPr lang="en-US" dirty="0" smtClean="0"/>
              <a:t>Barbuda, the Bahamas, Barbados, Mauritius, Saint Kitts and Nevis, and the</a:t>
            </a:r>
          </a:p>
          <a:p>
            <a:pPr>
              <a:defRPr/>
            </a:pPr>
            <a:r>
              <a:rPr lang="en-US" dirty="0" smtClean="0"/>
              <a:t>Seychelles should be transferred to Annex II</a:t>
            </a:r>
            <a:endParaRPr lang="hu-HU" dirty="0" smtClean="0"/>
          </a:p>
          <a:p>
            <a:pPr algn="r">
              <a:defRPr/>
            </a:pPr>
            <a:r>
              <a:rPr lang="en-US" dirty="0" smtClean="0"/>
              <a:t>COUNCIL REGULATION (EC) No 1932/2006</a:t>
            </a:r>
            <a:r>
              <a:rPr lang="hu-HU" dirty="0" smtClean="0"/>
              <a:t> </a:t>
            </a:r>
            <a:r>
              <a:rPr lang="en-US" dirty="0" smtClean="0"/>
              <a:t>of 21 December 2006</a:t>
            </a:r>
            <a:endParaRPr lang="hu-HU" dirty="0" smtClean="0"/>
          </a:p>
          <a:p>
            <a:pPr>
              <a:defRPr/>
            </a:pPr>
            <a:r>
              <a:rPr lang="hu-HU" sz="1100" b="1" dirty="0" smtClean="0"/>
              <a:t>C</a:t>
            </a:r>
            <a:r>
              <a:rPr lang="en-US" sz="1100" b="1" dirty="0" err="1" smtClean="0"/>
              <a:t>ategory</a:t>
            </a:r>
            <a:r>
              <a:rPr lang="en-US" sz="1100" b="1" dirty="0" smtClean="0"/>
              <a:t> A</a:t>
            </a:r>
            <a:r>
              <a:rPr lang="en-US" sz="1100" dirty="0" smtClean="0"/>
              <a:t> refers to an airport transit visa. It is required for some few nationals for passing through the international transit area of airports during a stop-over or transfer between two sections of an international flight. The requirement to have this visa is an exception to the general right to transit without a visa through an international transit area of an airport. </a:t>
            </a:r>
          </a:p>
          <a:p>
            <a:pPr>
              <a:defRPr/>
            </a:pPr>
            <a:r>
              <a:rPr lang="en-US" sz="1100" b="1" dirty="0" smtClean="0"/>
              <a:t>Category B</a:t>
            </a:r>
            <a:r>
              <a:rPr lang="en-US" sz="1100" dirty="0" smtClean="0"/>
              <a:t> refers to a transit visa. It is required by nationals who are not visa-free for travelling from one non-Schengen state to another non-Schengen state, in order to pass through the Schengen area. Each transit may not exceed five days. </a:t>
            </a:r>
          </a:p>
          <a:p>
            <a:pPr>
              <a:defRPr/>
            </a:pPr>
            <a:r>
              <a:rPr lang="en-US" sz="1100" b="1" dirty="0" smtClean="0"/>
              <a:t>Category C</a:t>
            </a:r>
            <a:r>
              <a:rPr lang="en-US" sz="1100" dirty="0" smtClean="0"/>
              <a:t> refers to a short-term stay visa. They are issued for reasons other than to immigrate. They entitle holders to carry out a continuous visit or several visits whose duration does not exceed three months in any half-year from the date of first entry. </a:t>
            </a:r>
          </a:p>
          <a:p>
            <a:pPr>
              <a:defRPr/>
            </a:pPr>
            <a:r>
              <a:rPr lang="en-US" sz="1100" b="1" dirty="0" smtClean="0"/>
              <a:t>Category D</a:t>
            </a:r>
            <a:r>
              <a:rPr lang="en-US" sz="1100" dirty="0" smtClean="0"/>
              <a:t> refers to national visa. They are issued by a Schengen state in accordance with its national legislation as with respect to the conditions (however, a uniform sticker is used). The national visa allows the holder to transit from a non-Schengen country to the Schengen state which issued the national visa within five days. Only after the holder has obtained a residence title after arrival in the destination country (or a different visa), he may again travel to other Schengen countries. </a:t>
            </a:r>
          </a:p>
          <a:p>
            <a:pPr>
              <a:defRPr/>
            </a:pPr>
            <a:r>
              <a:rPr lang="en-US" sz="1100" b="1" dirty="0" smtClean="0"/>
              <a:t>Category D+C</a:t>
            </a:r>
            <a:r>
              <a:rPr lang="en-US" sz="1100" dirty="0" smtClean="0"/>
              <a:t> visa combine the functions of the visa of both categories: They are intended to allow the holder to enter the issuing Schengen state for long-term stay in that state, but also to travel in the Schengen area like a holder of a Category C visa. </a:t>
            </a:r>
          </a:p>
          <a:p>
            <a:pPr>
              <a:defRPr/>
            </a:pPr>
            <a:r>
              <a:rPr lang="en-US" sz="1100" b="1" dirty="0" smtClean="0"/>
              <a:t>FTD and FRTD</a:t>
            </a:r>
            <a:r>
              <a:rPr lang="en-US" sz="1100" dirty="0" smtClean="0"/>
              <a:t> are special visa issued for road (FTD) or rail (FRTD) transit only between mainland Russian Federation and its wes</a:t>
            </a:r>
            <a:r>
              <a:rPr lang="en-US" dirty="0" smtClean="0"/>
              <a:t>tern exclave of Kaliningrad Oblast. </a:t>
            </a:r>
            <a:endParaRPr lang="hu-HU" dirty="0" smtClean="0"/>
          </a:p>
          <a:p>
            <a:pPr>
              <a:defRPr/>
            </a:pPr>
            <a:r>
              <a:rPr lang="en-US" dirty="0" smtClean="0"/>
              <a:t>1. In the examination of an application for a uniform visa, it shall be ascertained whether the applicant fulfils the entry conditions set out in Article 5(1)(a), (c), (d) and (e) of the Schengen Borders Code, and particular consideration shall be given to assessing whether the applicant presents a risk of illegal immigration or a risk to the security of the Member States and whether the applicant intends to leave the territory of the Member States before the expiry of the visa applied for. </a:t>
            </a:r>
            <a:endParaRPr lang="hu-HU" dirty="0" smtClean="0"/>
          </a:p>
          <a:p>
            <a:pPr algn="r">
              <a:defRPr/>
            </a:pPr>
            <a:r>
              <a:rPr lang="en-US" dirty="0" smtClean="0">
                <a:hlinkClick r:id="rId3"/>
              </a:rPr>
              <a:t>http://www.schengenspace.com/visa_types</a:t>
            </a:r>
            <a:r>
              <a:rPr lang="hu-HU" dirty="0" smtClean="0"/>
              <a:t> </a:t>
            </a:r>
            <a:r>
              <a:rPr lang="hu-HU" dirty="0" err="1" smtClean="0"/>
              <a:t>visited</a:t>
            </a:r>
            <a:r>
              <a:rPr lang="hu-HU" dirty="0" smtClean="0"/>
              <a:t> 12 01 2009</a:t>
            </a:r>
          </a:p>
          <a:p>
            <a:pPr>
              <a:defRPr/>
            </a:pPr>
            <a:r>
              <a:rPr lang="hu-HU" dirty="0" smtClean="0"/>
              <a:t>_____________________________________</a:t>
            </a:r>
          </a:p>
          <a:p>
            <a:pPr>
              <a:defRPr/>
            </a:pPr>
            <a:r>
              <a:rPr lang="hu-HU" dirty="0" err="1" smtClean="0"/>
              <a:t>Agreement</a:t>
            </a:r>
            <a:r>
              <a:rPr lang="hu-HU" dirty="0" smtClean="0"/>
              <a:t> </a:t>
            </a:r>
            <a:r>
              <a:rPr lang="hu-HU" dirty="0" err="1" smtClean="0"/>
              <a:t>with</a:t>
            </a:r>
            <a:r>
              <a:rPr lang="hu-HU" dirty="0" smtClean="0"/>
              <a:t> Brazil (</a:t>
            </a:r>
            <a:r>
              <a:rPr lang="hu-HU" dirty="0" err="1" smtClean="0"/>
              <a:t>EU-Brazil</a:t>
            </a:r>
            <a:r>
              <a:rPr lang="hu-HU" dirty="0" smtClean="0"/>
              <a:t>) 2010 </a:t>
            </a:r>
            <a:r>
              <a:rPr lang="hu-HU" dirty="0" err="1" smtClean="0"/>
              <a:t>October</a:t>
            </a:r>
            <a:r>
              <a:rPr lang="hu-HU" dirty="0" smtClean="0"/>
              <a:t> </a:t>
            </a:r>
          </a:p>
          <a:p>
            <a:pPr algn="r">
              <a:defRPr/>
            </a:pPr>
            <a:r>
              <a:rPr lang="hu-HU" dirty="0" err="1" smtClean="0"/>
              <a:t>Estonia</a:t>
            </a:r>
            <a:r>
              <a:rPr lang="hu-HU" dirty="0" smtClean="0"/>
              <a:t>, </a:t>
            </a:r>
            <a:r>
              <a:rPr lang="hu-HU" dirty="0" err="1" smtClean="0"/>
              <a:t>Cyprus</a:t>
            </a:r>
            <a:r>
              <a:rPr lang="hu-HU" dirty="0" smtClean="0"/>
              <a:t>, </a:t>
            </a:r>
            <a:r>
              <a:rPr lang="hu-HU" dirty="0" err="1" smtClean="0"/>
              <a:t>Malta</a:t>
            </a:r>
            <a:r>
              <a:rPr lang="hu-HU" dirty="0" smtClean="0"/>
              <a:t> and </a:t>
            </a:r>
            <a:r>
              <a:rPr lang="hu-HU" dirty="0" err="1" smtClean="0"/>
              <a:t>Latvia</a:t>
            </a:r>
            <a:endParaRPr lang="hu-HU" dirty="0" smtClean="0"/>
          </a:p>
          <a:p>
            <a:pPr algn="r">
              <a:defRPr/>
            </a:pPr>
            <a:endParaRPr lang="en-US" dirty="0" smtClean="0"/>
          </a:p>
          <a:p>
            <a:pPr algn="r">
              <a:defRPr/>
            </a:pPr>
            <a:r>
              <a:rPr lang="hu-HU" dirty="0" smtClean="0"/>
              <a:t> </a:t>
            </a:r>
            <a:endParaRPr lang="en-US" dirty="0" smtClean="0"/>
          </a:p>
          <a:p>
            <a:pPr algn="r">
              <a:defRPr/>
            </a:pPr>
            <a:endParaRPr lang="en-GB" dirty="0"/>
          </a:p>
        </p:txBody>
      </p:sp>
      <p:sp>
        <p:nvSpPr>
          <p:cNvPr id="4" name="Dia számának helye 3"/>
          <p:cNvSpPr>
            <a:spLocks noGrp="1"/>
          </p:cNvSpPr>
          <p:nvPr>
            <p:ph type="sldNum" sz="quarter" idx="5"/>
          </p:nvPr>
        </p:nvSpPr>
        <p:spPr/>
        <p:txBody>
          <a:bodyPr/>
          <a:lstStyle/>
          <a:p>
            <a:pPr>
              <a:defRPr/>
            </a:pPr>
            <a:fld id="{9C85F9B8-D3E0-453F-B72A-A3C59E3B2D69}" type="slidenum">
              <a:rPr lang="en-GB" smtClean="0"/>
              <a:pPr>
                <a:defRPr/>
              </a:pPr>
              <a:t>42</a:t>
            </a:fld>
            <a:endParaRPr lang="en-GB"/>
          </a:p>
        </p:txBody>
      </p:sp>
      <p:graphicFrame>
        <p:nvGraphicFramePr>
          <p:cNvPr id="5" name="Táblázat 4"/>
          <p:cNvGraphicFramePr>
            <a:graphicFrameLocks noGrp="1"/>
          </p:cNvGraphicFramePr>
          <p:nvPr/>
        </p:nvGraphicFramePr>
        <p:xfrm>
          <a:off x="93763" y="8833760"/>
          <a:ext cx="6006349" cy="2329118"/>
        </p:xfrm>
        <a:graphic>
          <a:graphicData uri="http://schemas.openxmlformats.org/drawingml/2006/table">
            <a:tbl>
              <a:tblPr/>
              <a:tblGrid>
                <a:gridCol w="1501587"/>
                <a:gridCol w="1716100"/>
                <a:gridCol w="2788662"/>
              </a:tblGrid>
              <a:tr h="247051">
                <a:tc>
                  <a:txBody>
                    <a:bodyPr/>
                    <a:lstStyle/>
                    <a:p>
                      <a:pPr>
                        <a:lnSpc>
                          <a:spcPct val="115000"/>
                        </a:lnSpc>
                        <a:spcAft>
                          <a:spcPts val="0"/>
                        </a:spcAft>
                      </a:pPr>
                      <a:r>
                        <a:rPr lang="hu-HU" sz="700" i="1">
                          <a:latin typeface="TimesNewRomanItalic"/>
                          <a:ea typeface="Calibri"/>
                          <a:cs typeface="TimesNewRomanItalic"/>
                        </a:rPr>
                        <a:t>ANNEX II</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b="1">
                          <a:latin typeface="TimesNewRomanBold"/>
                          <a:ea typeface="Calibri"/>
                          <a:cs typeface="TimesNewRomanBold"/>
                        </a:rPr>
                        <a:t>Common list referred to in Article 1(2)</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1. STATES</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Andorra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Antigua and Barbuda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Argentina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Australia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Bahama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Barbados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Brazil</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Brunei Darussalam</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Canada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Chile</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Costa Rica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Croatia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Guatemala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Holy See</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Honduras</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Israel</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Japan</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Malaysia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Mauritius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Mexico</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Monaco</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New Zealand</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Nicaragua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Panama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Paraguay</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Salvador</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San Marino</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Seychelles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Singapore</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South Korea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r>
                        <a:rPr lang="hu-HU" sz="700">
                          <a:latin typeface="TimesNewRoman"/>
                          <a:ea typeface="Calibri"/>
                          <a:cs typeface="TimesNewRoman"/>
                        </a:rPr>
                        <a:t>Saint Christoph and Nevis (</a:t>
                      </a:r>
                      <a:r>
                        <a:rPr lang="hu-HU" sz="400">
                          <a:latin typeface="TimesNewRoman"/>
                          <a:ea typeface="Calibri"/>
                          <a:cs typeface="TimesNewRoman"/>
                        </a:rPr>
                        <a:t>1</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United States of America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Uruguay</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37">
                <a:tc>
                  <a:txBody>
                    <a:bodyPr/>
                    <a:lstStyle/>
                    <a:p>
                      <a:pPr>
                        <a:lnSpc>
                          <a:spcPct val="115000"/>
                        </a:lnSpc>
                        <a:spcAft>
                          <a:spcPts val="0"/>
                        </a:spcAft>
                      </a:pPr>
                      <a:r>
                        <a:rPr lang="hu-HU" sz="700">
                          <a:latin typeface="TimesNewRoman"/>
                          <a:ea typeface="Calibri"/>
                          <a:cs typeface="TimesNewRoman"/>
                        </a:rPr>
                        <a:t>Venezuela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2. SPECIAL ADMINISTRATIVE REGIONS OF THE PEOPLE'S REPUBLIC OF CHINA</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3. BRITISH CITIZENS WHO ARE NOT NATIONALS OF THE UNITED KINGDOM OF GREAT BRITAIN AND NORTHERN IRELAND FOR THE PURPOSES OF COMMUNITY LAW:</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12">
                <a:tc>
                  <a:txBody>
                    <a:bodyPr/>
                    <a:lstStyle/>
                    <a:p>
                      <a:pPr>
                        <a:lnSpc>
                          <a:spcPct val="115000"/>
                        </a:lnSpc>
                        <a:spcAft>
                          <a:spcPts val="0"/>
                        </a:spcAft>
                      </a:pPr>
                      <a:endParaRPr lang="hu-HU" sz="700">
                        <a:latin typeface="TimesNewRoman"/>
                        <a:ea typeface="Calibri"/>
                        <a:cs typeface="TimesNew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Macao SAR (</a:t>
                      </a:r>
                      <a:r>
                        <a:rPr lang="hu-HU" sz="400">
                          <a:latin typeface="TimesNewRoman"/>
                          <a:ea typeface="Calibri"/>
                          <a:cs typeface="TimesNewRoman"/>
                        </a:rPr>
                        <a:t>3</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British nationals (overseas)</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86">
                <a:tc>
                  <a:txBody>
                    <a:bodyPr/>
                    <a:lstStyle/>
                    <a:p>
                      <a:pPr>
                        <a:lnSpc>
                          <a:spcPct val="115000"/>
                        </a:lnSpc>
                        <a:spcAft>
                          <a:spcPts val="0"/>
                        </a:spcAft>
                      </a:pPr>
                      <a:endParaRPr lang="hu-HU" sz="700">
                        <a:latin typeface="TimesNewRoman"/>
                        <a:ea typeface="Calibri"/>
                        <a:cs typeface="TimesNew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700">
                          <a:latin typeface="TimesNewRoman"/>
                          <a:ea typeface="Calibri"/>
                          <a:cs typeface="TimesNewRoman"/>
                        </a:rPr>
                        <a:t>Hong Kong SAR (</a:t>
                      </a:r>
                      <a:r>
                        <a:rPr lang="hu-HU" sz="400">
                          <a:latin typeface="TimesNewRoman"/>
                          <a:ea typeface="Calibri"/>
                          <a:cs typeface="TimesNewRoman"/>
                        </a:rPr>
                        <a:t>2</a:t>
                      </a:r>
                      <a:r>
                        <a:rPr lang="hu-HU" sz="700">
                          <a:latin typeface="TimesNewRoman"/>
                          <a:ea typeface="Calibri"/>
                          <a:cs typeface="TimesNewRoman"/>
                        </a:rPr>
                        <a:t>)</a:t>
                      </a: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hu-HU" sz="900">
                        <a:latin typeface="Garamond"/>
                        <a:ea typeface="Calibri"/>
                        <a:cs typeface="Times New Roman"/>
                      </a:endParaRPr>
                    </a:p>
                  </a:txBody>
                  <a:tcPr marL="53651" marR="53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bwMode="auto">
          <a:xfrm>
            <a:off x="939800" y="749300"/>
            <a:ext cx="3873500" cy="2905125"/>
          </a:xfrm>
          <a:noFill/>
          <a:ln>
            <a:solidFill>
              <a:srgbClr val="000000"/>
            </a:solidFill>
            <a:miter lim="800000"/>
            <a:headEnd/>
            <a:tailEnd/>
          </a:ln>
        </p:spPr>
      </p:sp>
      <p:sp>
        <p:nvSpPr>
          <p:cNvPr id="93187" name="Jegyzetek helye 2"/>
          <p:cNvSpPr>
            <a:spLocks noGrp="1"/>
          </p:cNvSpPr>
          <p:nvPr>
            <p:ph type="body" idx="1"/>
          </p:nvPr>
        </p:nvSpPr>
        <p:spPr bwMode="auto">
          <a:xfrm>
            <a:off x="142985" y="3768167"/>
            <a:ext cx="6506877" cy="5477921"/>
          </a:xfrm>
          <a:noFill/>
        </p:spPr>
        <p:txBody>
          <a:bodyPr wrap="square" numCol="1" anchor="t" anchorCtr="0" compatLnSpc="1">
            <a:prstTxWarp prst="textNoShape">
              <a:avLst/>
            </a:prstTxWarp>
            <a:normAutofit/>
          </a:bodyPr>
          <a:lstStyle/>
          <a:p>
            <a:r>
              <a:rPr lang="en-US" b="1" smtClean="0"/>
              <a:t>REGULATION (EC) No 810/2009 OF THE EUROPEAN PARLIAMENT AND OF THE COUNCIL </a:t>
            </a:r>
            <a:r>
              <a:rPr lang="hu-HU" b="1" smtClean="0"/>
              <a:t> of 13 July </a:t>
            </a:r>
            <a:r>
              <a:rPr lang="hu-HU" b="1" u="sng" smtClean="0"/>
              <a:t>2009  </a:t>
            </a:r>
            <a:r>
              <a:rPr lang="en-US" b="1" u="sng" smtClean="0"/>
              <a:t>establishing a Community Code on Visas </a:t>
            </a:r>
            <a:r>
              <a:rPr lang="hu-HU" b="1" u="sng" smtClean="0"/>
              <a:t> (Visa Code)__________________________</a:t>
            </a:r>
          </a:p>
          <a:p>
            <a:pPr>
              <a:spcBef>
                <a:spcPts val="0"/>
              </a:spcBef>
            </a:pPr>
            <a:r>
              <a:rPr lang="hu-HU" u="sng" smtClean="0"/>
              <a:t>Consolidates all legal instruments and replaces the Common Consular Instructions (CCI). </a:t>
            </a:r>
          </a:p>
          <a:p>
            <a:pPr>
              <a:spcBef>
                <a:spcPts val="0"/>
              </a:spcBef>
            </a:pPr>
            <a:endParaRPr lang="hu-HU" u="sng" smtClean="0"/>
          </a:p>
          <a:p>
            <a:pPr>
              <a:spcBef>
                <a:spcPts val="0"/>
              </a:spcBef>
            </a:pPr>
            <a:r>
              <a:rPr lang="hu-HU" b="1" smtClean="0"/>
              <a:t>Not applicable </a:t>
            </a:r>
            <a:r>
              <a:rPr lang="hu-HU" smtClean="0"/>
              <a:t>to UK, Ireland</a:t>
            </a:r>
          </a:p>
          <a:p>
            <a:pPr>
              <a:spcBef>
                <a:spcPts val="0"/>
              </a:spcBef>
            </a:pPr>
            <a:r>
              <a:rPr lang="hu-HU" smtClean="0"/>
              <a:t>Denmark: as if it was international law</a:t>
            </a:r>
          </a:p>
          <a:p>
            <a:pPr>
              <a:spcBef>
                <a:spcPts val="0"/>
              </a:spcBef>
            </a:pPr>
            <a:r>
              <a:rPr lang="hu-HU" b="1" u="sng" smtClean="0"/>
              <a:t>Binding:</a:t>
            </a:r>
            <a:r>
              <a:rPr lang="hu-HU" u="sng" smtClean="0"/>
              <a:t> Norway, Iceland, Switzerland Liechtenstein:___________________________________</a:t>
            </a:r>
          </a:p>
          <a:p>
            <a:pPr>
              <a:spcBef>
                <a:spcPts val="0"/>
              </a:spcBef>
            </a:pPr>
            <a:endParaRPr lang="hu-HU" smtClean="0"/>
          </a:p>
          <a:p>
            <a:r>
              <a:rPr lang="hu-HU" sz="1400" b="1" smtClean="0"/>
              <a:t>Airport transit visa</a:t>
            </a:r>
            <a:r>
              <a:rPr lang="hu-HU" smtClean="0"/>
              <a:t> required from: AFGHANISTAN , BANGLADESH , </a:t>
            </a:r>
            <a:r>
              <a:rPr lang="en-US" smtClean="0"/>
              <a:t>DEMOCRATIC REPUBLIC OF THE CONGO</a:t>
            </a:r>
            <a:r>
              <a:rPr lang="hu-HU" smtClean="0"/>
              <a:t>,  ERITREA , ETHIOPIA , GHANA , IRAN , IRAQ , NIGERIA  PAKISTAN , SOMALIA, SRI </a:t>
            </a:r>
            <a:r>
              <a:rPr lang="hu-HU" u="sng" smtClean="0"/>
              <a:t>LANKA  (Annex IV)______________________________________________________________________</a:t>
            </a:r>
          </a:p>
          <a:p>
            <a:r>
              <a:rPr lang="hu-HU" b="1" smtClean="0"/>
              <a:t>Visa  fee exemptions</a:t>
            </a:r>
          </a:p>
          <a:p>
            <a:pPr>
              <a:spcBef>
                <a:spcPts val="0"/>
              </a:spcBef>
            </a:pPr>
            <a:r>
              <a:rPr lang="en-US" smtClean="0"/>
              <a:t>(a) children under six years; </a:t>
            </a:r>
            <a:r>
              <a:rPr lang="hu-HU" smtClean="0"/>
              <a:t/>
            </a:r>
            <a:br>
              <a:rPr lang="hu-HU" smtClean="0"/>
            </a:br>
            <a:r>
              <a:rPr lang="en-US" smtClean="0"/>
              <a:t>(b) school pupils, students, postgraduate students and accompanying teachers </a:t>
            </a:r>
            <a:endParaRPr lang="hu-HU" smtClean="0"/>
          </a:p>
          <a:p>
            <a:pPr>
              <a:spcBef>
                <a:spcPts val="0"/>
              </a:spcBef>
            </a:pPr>
            <a:r>
              <a:rPr lang="en-US" smtClean="0"/>
              <a:t>(c) researchers from third countries travelling for the purpose of carrying out scientific research</a:t>
            </a:r>
            <a:endParaRPr lang="hu-HU" smtClean="0"/>
          </a:p>
          <a:p>
            <a:pPr>
              <a:spcBef>
                <a:spcPts val="0"/>
              </a:spcBef>
            </a:pPr>
            <a:r>
              <a:rPr lang="en-US" smtClean="0"/>
              <a:t>(d) representatives of non-profit organisations aged 25 years or less participating in seminars, </a:t>
            </a:r>
            <a:r>
              <a:rPr lang="en-US" u="sng" smtClean="0"/>
              <a:t>conferences, sports, cultural or educational events organised by non-profit organisations. </a:t>
            </a:r>
            <a:r>
              <a:rPr lang="hu-HU" u="sng" smtClean="0"/>
              <a:t>_________</a:t>
            </a:r>
          </a:p>
          <a:p>
            <a:pPr defTabSz="929252">
              <a:spcBef>
                <a:spcPts val="0"/>
              </a:spcBef>
              <a:defRPr/>
            </a:pPr>
            <a:r>
              <a:rPr lang="hu-HU" smtClean="0"/>
              <a:t>Applicants must appear in person when lodging an application. </a:t>
            </a:r>
            <a:endParaRPr lang="hu-HU" u="sng" smtClean="0"/>
          </a:p>
          <a:p>
            <a:pPr eaLnBrk="1" hangingPunct="1">
              <a:lnSpc>
                <a:spcPct val="80000"/>
              </a:lnSpc>
            </a:pPr>
            <a:r>
              <a:rPr lang="hu-HU" smtClean="0"/>
              <a:t>Applocants shall submit a number of documents: an application form, a valid travel document, a photograph, a document indicating the purpose of the journey, proof of sufficient means to cover accommodation and subsistence, proof of travel medical insurance as well as information enabling an assessment of the applicant's intention to leave the Schengen territory before the expiry of the visa.</a:t>
            </a:r>
          </a:p>
          <a:p>
            <a:pPr eaLnBrk="1" hangingPunct="1">
              <a:lnSpc>
                <a:spcPct val="80000"/>
              </a:lnSpc>
            </a:pPr>
            <a:r>
              <a:rPr lang="hu-HU" smtClean="0"/>
              <a:t>After the launch of VIS Member States should also collect fingerprints </a:t>
            </a:r>
          </a:p>
          <a:p>
            <a:pPr>
              <a:spcBef>
                <a:spcPts val="0"/>
              </a:spcBef>
            </a:pPr>
            <a:endParaRPr lang="hu-HU" u="sng" smtClean="0"/>
          </a:p>
          <a:p>
            <a:pPr>
              <a:spcBef>
                <a:spcPts val="0"/>
              </a:spcBef>
            </a:pPr>
            <a:endParaRPr lang="en-US" smtClean="0"/>
          </a:p>
          <a:p>
            <a:endParaRPr lang="hu-HU" smtClean="0"/>
          </a:p>
          <a:p>
            <a:r>
              <a:rPr lang="hu-HU" b="1" smtClean="0"/>
              <a:t> </a:t>
            </a:r>
            <a:endParaRPr lang="hu-HU" smtClean="0"/>
          </a:p>
        </p:txBody>
      </p:sp>
      <p:sp>
        <p:nvSpPr>
          <p:cNvPr id="9318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9142B9-A6C4-4E56-9F49-FF692E7ED6F2}" type="slidenum">
              <a:rPr lang="hu-HU"/>
              <a:pPr/>
              <a:t>43</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bwMode="auto">
          <a:noFill/>
          <a:ln>
            <a:solidFill>
              <a:srgbClr val="000000"/>
            </a:solidFill>
            <a:miter lim="800000"/>
            <a:headEnd/>
            <a:tailEnd/>
          </a:ln>
        </p:spPr>
      </p:sp>
      <p:sp>
        <p:nvSpPr>
          <p:cNvPr id="104451" name="Jegyzetek helye 2"/>
          <p:cNvSpPr>
            <a:spLocks noGrp="1"/>
          </p:cNvSpPr>
          <p:nvPr>
            <p:ph type="body" idx="1"/>
          </p:nvPr>
        </p:nvSpPr>
        <p:spPr bwMode="auto">
          <a:noFill/>
        </p:spPr>
        <p:txBody>
          <a:bodyPr wrap="square" numCol="1" anchor="t" anchorCtr="0" compatLnSpc="1">
            <a:prstTxWarp prst="textNoShape">
              <a:avLst/>
            </a:prstTxWarp>
          </a:bodyPr>
          <a:lstStyle/>
          <a:p>
            <a:r>
              <a:rPr lang="en-GB" smtClean="0"/>
              <a:t>Each application file shall be stored in the VIS for a</a:t>
            </a:r>
          </a:p>
          <a:p>
            <a:r>
              <a:rPr lang="en-GB" smtClean="0"/>
              <a:t>maximum of five years, without prejudice to the deletion referred</a:t>
            </a:r>
          </a:p>
          <a:p>
            <a:r>
              <a:rPr lang="en-GB" smtClean="0"/>
              <a:t>to in Articles 24 and 25 and to the keeping of records referred to</a:t>
            </a:r>
          </a:p>
          <a:p>
            <a:r>
              <a:rPr lang="en-GB" smtClean="0"/>
              <a:t>in Article 34.</a:t>
            </a:r>
            <a:endParaRPr lang="hu-HU" smtClean="0"/>
          </a:p>
          <a:p>
            <a:endParaRPr lang="hu-HU" smtClean="0"/>
          </a:p>
          <a:p>
            <a:r>
              <a:rPr lang="hu-HU" smtClean="0"/>
              <a:t>Dates from VIS - state of play   Brusseés 3 Oct 2012  Visa 186</a:t>
            </a:r>
            <a:endParaRPr lang="en-GB" smtClean="0"/>
          </a:p>
          <a:p>
            <a:endParaRPr lang="en-GB" smtClean="0"/>
          </a:p>
        </p:txBody>
      </p:sp>
      <p:sp>
        <p:nvSpPr>
          <p:cNvPr id="4" name="Dia számának helye 3"/>
          <p:cNvSpPr txBox="1">
            <a:spLocks noGrp="1"/>
          </p:cNvSpPr>
          <p:nvPr/>
        </p:nvSpPr>
        <p:spPr>
          <a:xfrm>
            <a:off x="3888210" y="9493549"/>
            <a:ext cx="2974552" cy="499746"/>
          </a:xfrm>
          <a:prstGeom prst="rect">
            <a:avLst/>
          </a:prstGeom>
          <a:noFill/>
        </p:spPr>
        <p:txBody>
          <a:bodyPr lIns="92926" tIns="46463" rIns="92926" bIns="46463" anchor="b"/>
          <a:lstStyle/>
          <a:p>
            <a:pPr algn="r" fontAlgn="auto">
              <a:spcBef>
                <a:spcPts val="0"/>
              </a:spcBef>
              <a:spcAft>
                <a:spcPts val="0"/>
              </a:spcAft>
              <a:defRPr/>
            </a:pPr>
            <a:fld id="{7481DECA-64AB-4E97-83E5-D2EC41C5E565}" type="slidenum">
              <a:rPr lang="en-GB" sz="1200">
                <a:latin typeface="+mn-lt"/>
                <a:cs typeface="+mn-cs"/>
              </a:rPr>
              <a:pPr algn="r" fontAlgn="auto">
                <a:spcBef>
                  <a:spcPts val="0"/>
                </a:spcBef>
                <a:spcAft>
                  <a:spcPts val="0"/>
                </a:spcAft>
                <a:defRPr/>
              </a:pPr>
              <a:t>44</a:t>
            </a:fld>
            <a:endParaRPr lang="en-GB" sz="1200">
              <a:latin typeface="+mn-lt"/>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bwMode="auto">
          <a:noFill/>
          <a:ln>
            <a:solidFill>
              <a:srgbClr val="000000"/>
            </a:solidFill>
            <a:miter lim="800000"/>
            <a:headEnd/>
            <a:tailEnd/>
          </a:ln>
        </p:spPr>
      </p:sp>
      <p:sp>
        <p:nvSpPr>
          <p:cNvPr id="106499"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D66E4C89-465A-4E15-BC58-E4ED0D722BF0}" type="slidenum">
              <a:rPr lang="en-GB" smtClean="0"/>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bwMode="auto">
          <a:noFill/>
          <a:ln>
            <a:solidFill>
              <a:srgbClr val="000000"/>
            </a:solidFill>
            <a:miter lim="800000"/>
            <a:headEnd/>
            <a:tailEnd/>
          </a:ln>
        </p:spPr>
      </p:sp>
      <p:sp>
        <p:nvSpPr>
          <p:cNvPr id="88067" name="Jegyzetek helye 2"/>
          <p:cNvSpPr>
            <a:spLocks noGrp="1"/>
          </p:cNvSpPr>
          <p:nvPr>
            <p:ph type="body" idx="1"/>
          </p:nvPr>
        </p:nvSpPr>
        <p:spPr bwMode="auto">
          <a:xfrm>
            <a:off x="214490" y="4748383"/>
            <a:ext cx="6506877" cy="4876965"/>
          </a:xfrm>
          <a:noFill/>
        </p:spPr>
        <p:txBody>
          <a:bodyPr wrap="square" numCol="1" anchor="t" anchorCtr="0" compatLnSpc="1">
            <a:prstTxWarp prst="textNoShape">
              <a:avLst/>
            </a:prstTxWarp>
            <a:noAutofit/>
          </a:bodyPr>
          <a:lstStyle/>
          <a:p>
            <a:pPr>
              <a:defRPr/>
            </a:pPr>
            <a:r>
              <a:rPr lang="en-US" sz="1100" b="1" smtClean="0"/>
              <a:t>3. The Union </a:t>
            </a:r>
            <a:r>
              <a:rPr lang="en-US" b="1" smtClean="0">
                <a:solidFill>
                  <a:srgbClr val="C00000"/>
                </a:solidFill>
              </a:rPr>
              <a:t>may conclude agreements with third countries </a:t>
            </a:r>
            <a:r>
              <a:rPr lang="en-US" sz="1100" b="1" smtClean="0"/>
              <a:t>for the readmission to their countries of origin or provenance of third-country nationals who do not or who no longer fulfil the conditions for entry, presence or residence in the territory of one of the Member States.</a:t>
            </a:r>
          </a:p>
          <a:p>
            <a:pPr>
              <a:defRPr/>
            </a:pPr>
            <a:r>
              <a:rPr lang="en-US" sz="1100" b="1" smtClean="0"/>
              <a:t>4. The European Parliament and the Council, acting in accordance with the ordinary legislative procedure, </a:t>
            </a:r>
            <a:r>
              <a:rPr lang="en-US" sz="1400" b="1" smtClean="0">
                <a:solidFill>
                  <a:srgbClr val="C00000"/>
                </a:solidFill>
              </a:rPr>
              <a:t>may establish measures to provide incentives and support for the action of Member States with a view to promoting the integration </a:t>
            </a:r>
            <a:r>
              <a:rPr lang="en-US" sz="1100" b="1" smtClean="0"/>
              <a:t>of third-country nationals residing legally in their territories, excluding any harmonisation of the laws and regulations of the Member States.</a:t>
            </a:r>
          </a:p>
          <a:p>
            <a:pPr>
              <a:defRPr/>
            </a:pPr>
            <a:r>
              <a:rPr lang="en-US" sz="1100" b="1" smtClean="0"/>
              <a:t>5. This </a:t>
            </a:r>
            <a:r>
              <a:rPr lang="en-US" sz="1400" b="1" smtClean="0"/>
              <a:t>Article shall not affect the right of Member States to determine volumes of admission </a:t>
            </a:r>
            <a:r>
              <a:rPr lang="en-US" sz="1100" b="1" smtClean="0"/>
              <a:t>of third-country nationals coming from third countries to their territory in order to seek work, whether employed or self-employed</a:t>
            </a:r>
            <a:endParaRPr lang="hu-HU" sz="1100" b="1" smtClean="0"/>
          </a:p>
          <a:p>
            <a:pPr>
              <a:defRPr/>
            </a:pPr>
            <a:r>
              <a:rPr lang="hu-HU" sz="1100" b="1" smtClean="0"/>
              <a:t>__________________________________________________________________________Old TEC</a:t>
            </a:r>
            <a:endParaRPr lang="hu-HU" sz="800" b="1" smtClean="0"/>
          </a:p>
          <a:p>
            <a:pPr algn="ctr">
              <a:defRPr/>
            </a:pPr>
            <a:r>
              <a:rPr lang="en-GB" sz="1100" b="1" smtClean="0"/>
              <a:t>Article 61</a:t>
            </a:r>
          </a:p>
          <a:p>
            <a:pPr>
              <a:defRPr/>
            </a:pPr>
            <a:r>
              <a:rPr lang="en-US" sz="1100" smtClean="0"/>
              <a:t>In order </a:t>
            </a:r>
            <a:r>
              <a:rPr lang="en-US" sz="1100" smtClean="0">
                <a:solidFill>
                  <a:schemeClr val="accent2"/>
                </a:solidFill>
              </a:rPr>
              <a:t>to establish progressively an area of freedom, security and justice</a:t>
            </a:r>
            <a:r>
              <a:rPr lang="en-US" sz="1100" smtClean="0"/>
              <a:t>, the Council shall adopt:</a:t>
            </a:r>
          </a:p>
          <a:p>
            <a:pPr>
              <a:defRPr/>
            </a:pPr>
            <a:r>
              <a:rPr lang="en-US" sz="1100" smtClean="0"/>
              <a:t>(a) within a period of five years after the entry into force of the Treaty of Amsterdam, measures</a:t>
            </a:r>
            <a:r>
              <a:rPr lang="hu-HU" sz="1100" smtClean="0"/>
              <a:t> </a:t>
            </a:r>
            <a:r>
              <a:rPr lang="en-US" sz="1100" smtClean="0"/>
              <a:t>aimed at ensuring the free movement of persons in accordance with Article 14, in conjunction</a:t>
            </a:r>
            <a:r>
              <a:rPr lang="hu-HU" sz="1100" smtClean="0"/>
              <a:t> </a:t>
            </a:r>
            <a:r>
              <a:rPr lang="en-US" sz="1100" smtClean="0"/>
              <a:t>with directly related flanking measures with respect to external border controls, asylum</a:t>
            </a:r>
            <a:r>
              <a:rPr lang="hu-HU" sz="1100" smtClean="0"/>
              <a:t> </a:t>
            </a:r>
            <a:r>
              <a:rPr lang="en-US" sz="1100" smtClean="0"/>
              <a:t>and immigration, </a:t>
            </a:r>
            <a:r>
              <a:rPr lang="hu-HU" sz="1100" smtClean="0"/>
              <a:t>…</a:t>
            </a:r>
          </a:p>
          <a:p>
            <a:pPr algn="ctr">
              <a:defRPr/>
            </a:pPr>
            <a:r>
              <a:rPr lang="en-GB" sz="1100" b="1" smtClean="0"/>
              <a:t>Article 62</a:t>
            </a:r>
          </a:p>
          <a:p>
            <a:pPr>
              <a:defRPr/>
            </a:pPr>
            <a:r>
              <a:rPr lang="en-US" sz="1100" smtClean="0"/>
              <a:t>The Council, acting in accordance with the procedure referred to in Article 67</a:t>
            </a:r>
            <a:r>
              <a:rPr lang="hu-HU" sz="1100" smtClean="0"/>
              <a:t>..</a:t>
            </a:r>
            <a:r>
              <a:rPr lang="en-US" sz="1100" smtClean="0"/>
              <a:t>, shall, within</a:t>
            </a:r>
          </a:p>
          <a:p>
            <a:pPr>
              <a:defRPr/>
            </a:pPr>
            <a:r>
              <a:rPr lang="en-US" sz="1100" smtClean="0"/>
              <a:t>a period of five years after the entry into force of the Treaty of Amsterdam, adopt:</a:t>
            </a:r>
          </a:p>
          <a:p>
            <a:pPr>
              <a:defRPr/>
            </a:pPr>
            <a:r>
              <a:rPr lang="en-US" sz="1100" smtClean="0"/>
              <a:t>1. measures with a view to ensuring, </a:t>
            </a:r>
            <a:r>
              <a:rPr lang="hu-HU" sz="1100" smtClean="0"/>
              <a:t>.. </a:t>
            </a:r>
            <a:r>
              <a:rPr lang="en-US" sz="1100" smtClean="0"/>
              <a:t>the absence of any controls</a:t>
            </a:r>
            <a:r>
              <a:rPr lang="hu-HU" sz="1100" smtClean="0"/>
              <a:t> </a:t>
            </a:r>
            <a:r>
              <a:rPr lang="en-US" sz="1100" smtClean="0"/>
              <a:t>on persons, be they citizens of the Union or nationals of third countries, when crossing</a:t>
            </a:r>
            <a:r>
              <a:rPr lang="hu-HU" sz="1100" smtClean="0"/>
              <a:t> </a:t>
            </a:r>
            <a:r>
              <a:rPr lang="en-GB" sz="1100" smtClean="0"/>
              <a:t>internal borders;</a:t>
            </a:r>
          </a:p>
          <a:p>
            <a:pPr>
              <a:defRPr/>
            </a:pPr>
            <a:r>
              <a:rPr lang="en-US" sz="1100" smtClean="0"/>
              <a:t>2. measures on the crossing of the external borders of the Member States which shall establish:</a:t>
            </a:r>
          </a:p>
          <a:p>
            <a:pPr>
              <a:defRPr/>
            </a:pPr>
            <a:r>
              <a:rPr lang="en-US" sz="1100" smtClean="0"/>
              <a:t>(a) standards and procedures to be followed by Member States in carrying out checks on</a:t>
            </a:r>
          </a:p>
          <a:p>
            <a:pPr>
              <a:defRPr/>
            </a:pPr>
            <a:r>
              <a:rPr lang="en-GB" sz="1100" smtClean="0"/>
              <a:t>persons at such border</a:t>
            </a:r>
            <a:r>
              <a:rPr lang="hu-HU" sz="1100" smtClean="0"/>
              <a:t>s,</a:t>
            </a:r>
            <a:endParaRPr lang="en-GB" sz="1100" smtClean="0"/>
          </a:p>
          <a:p>
            <a:pPr>
              <a:defRPr/>
            </a:pPr>
            <a:r>
              <a:rPr lang="en-US" sz="1100" smtClean="0"/>
              <a:t>(b) rules on visas for intended stays of no more than three months</a:t>
            </a:r>
            <a:r>
              <a:rPr lang="hu-HU" sz="1100" smtClean="0"/>
              <a:t>…</a:t>
            </a:r>
            <a:endParaRPr lang="en-US" sz="1100" smtClean="0"/>
          </a:p>
          <a:p>
            <a:endParaRPr lang="en-GB" sz="1100" smtClean="0"/>
          </a:p>
        </p:txBody>
      </p:sp>
      <p:sp>
        <p:nvSpPr>
          <p:cNvPr id="122884" name="Dia számának helye 3"/>
          <p:cNvSpPr>
            <a:spLocks noGrp="1"/>
          </p:cNvSpPr>
          <p:nvPr>
            <p:ph type="sldNum" sz="quarter" idx="5"/>
          </p:nvPr>
        </p:nvSpPr>
        <p:spPr/>
        <p:txBody>
          <a:bodyPr/>
          <a:lstStyle/>
          <a:p>
            <a:pPr>
              <a:defRPr/>
            </a:pPr>
            <a:fld id="{1310B533-1463-4DAC-B96A-CE477FC7E138}" type="slidenum">
              <a:rPr lang="hu-HU" smtClean="0"/>
              <a:pPr>
                <a:defRPr/>
              </a:pPr>
              <a:t>46</a:t>
            </a:fld>
            <a:endParaRPr lang="hu-H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9D02D041-6758-425D-8DE1-A600A1A07F72}" type="slidenum">
              <a:rPr lang="hu-HU" smtClean="0"/>
              <a:pPr>
                <a:defRPr/>
              </a:pPr>
              <a:t>47</a:t>
            </a:fld>
            <a:endParaRPr lang="hu-HU" smtClean="0"/>
          </a:p>
        </p:txBody>
      </p:sp>
      <p:sp>
        <p:nvSpPr>
          <p:cNvPr id="107523"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Directive on a </a:t>
            </a:r>
            <a:r>
              <a:rPr lang="en-US" smtClean="0">
                <a:solidFill>
                  <a:srgbClr val="A80000"/>
                </a:solidFill>
              </a:rPr>
              <a:t>single application procedure for a single permit </a:t>
            </a:r>
            <a:r>
              <a:rPr lang="en-US" smtClean="0"/>
              <a:t>for third-country nationals </a:t>
            </a:r>
            <a:r>
              <a:rPr lang="en-US" smtClean="0">
                <a:solidFill>
                  <a:srgbClr val="A80000"/>
                </a:solidFill>
              </a:rPr>
              <a:t>to reside and work </a:t>
            </a:r>
            <a:r>
              <a:rPr lang="en-US" smtClean="0"/>
              <a:t>in the territory of a Member State and on a common set of rights for third-country workers legally residing in a Member State (COM(2007) 638 final, Brussels, 23.10.2007).</a:t>
            </a:r>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Diakép helye 1"/>
          <p:cNvSpPr>
            <a:spLocks noGrp="1" noRot="1" noChangeAspect="1" noTextEdit="1"/>
          </p:cNvSpPr>
          <p:nvPr>
            <p:ph type="sldImg"/>
          </p:nvPr>
        </p:nvSpPr>
        <p:spPr>
          <a:ln/>
        </p:spPr>
      </p:sp>
      <p:sp>
        <p:nvSpPr>
          <p:cNvPr id="131076" name="Dia számának helye 3"/>
          <p:cNvSpPr>
            <a:spLocks noGrp="1"/>
          </p:cNvSpPr>
          <p:nvPr>
            <p:ph type="sldNum" sz="quarter" idx="5"/>
          </p:nvPr>
        </p:nvSpPr>
        <p:spPr/>
        <p:txBody>
          <a:bodyPr/>
          <a:lstStyle/>
          <a:p>
            <a:pPr>
              <a:defRPr/>
            </a:pPr>
            <a:fld id="{7251146A-5948-4538-9AE0-E2E2E4038059}" type="slidenum">
              <a:rPr lang="hu-HU" smtClean="0"/>
              <a:pPr>
                <a:defRPr/>
              </a:pPr>
              <a:t>48</a:t>
            </a:fld>
            <a:endParaRPr lang="hu-HU" smtClean="0"/>
          </a:p>
        </p:txBody>
      </p:sp>
      <p:sp>
        <p:nvSpPr>
          <p:cNvPr id="5" name="Jegyzetek helye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The purpose of this proposal, presented by the Commission in October 2007, is to improve the</a:t>
            </a:r>
            <a:r>
              <a:rPr lang="hu-HU" dirty="0" smtClean="0"/>
              <a:t> </a:t>
            </a:r>
            <a:r>
              <a:rPr lang="en-US" dirty="0" smtClean="0"/>
              <a:t>European Union's ability to attract third-country nationals for the purpose of highly qualified</a:t>
            </a:r>
            <a:r>
              <a:rPr lang="hu-HU" dirty="0" smtClean="0"/>
              <a:t> </a:t>
            </a:r>
            <a:r>
              <a:rPr lang="en-US" dirty="0" smtClean="0"/>
              <a:t>employment. </a:t>
            </a:r>
            <a:r>
              <a:rPr lang="hu-HU" dirty="0" smtClean="0"/>
              <a:t>…</a:t>
            </a:r>
            <a:r>
              <a:rPr lang="en-US" dirty="0" smtClean="0"/>
              <a:t> it aims to</a:t>
            </a:r>
            <a:r>
              <a:rPr lang="hu-HU" dirty="0" smtClean="0"/>
              <a:t> </a:t>
            </a:r>
            <a:r>
              <a:rPr lang="en-US" dirty="0" smtClean="0"/>
              <a:t>facilitate the admission of these nationals by </a:t>
            </a:r>
            <a:r>
              <a:rPr lang="en-US" dirty="0" err="1" smtClean="0"/>
              <a:t>harmonising</a:t>
            </a:r>
            <a:r>
              <a:rPr lang="en-US" dirty="0" smtClean="0"/>
              <a:t> conditions of entry and residence in the</a:t>
            </a:r>
            <a:r>
              <a:rPr lang="hu-HU" dirty="0" smtClean="0"/>
              <a:t> </a:t>
            </a:r>
            <a:r>
              <a:rPr lang="en-US" dirty="0" smtClean="0"/>
              <a:t>European Union, to simplify admission procedures and improve the legal status of those already</a:t>
            </a:r>
            <a:r>
              <a:rPr lang="hu-HU" dirty="0" smtClean="0"/>
              <a:t> </a:t>
            </a:r>
            <a:r>
              <a:rPr lang="en-US" dirty="0" smtClean="0"/>
              <a:t>present on the territory of the Member States.</a:t>
            </a:r>
            <a:endParaRPr lang="hu-HU" dirty="0" smtClean="0"/>
          </a:p>
          <a:p>
            <a:r>
              <a:rPr lang="hu-HU" dirty="0" smtClean="0"/>
              <a:t> </a:t>
            </a:r>
            <a:r>
              <a:rPr lang="en-US" dirty="0" smtClean="0"/>
              <a:t>Third-country nationals who satisfy the conditions laid down in the Directive may acquire a</a:t>
            </a:r>
            <a:r>
              <a:rPr lang="hu-HU" dirty="0" smtClean="0"/>
              <a:t> </a:t>
            </a:r>
            <a:r>
              <a:rPr lang="en-US" dirty="0" smtClean="0"/>
              <a:t>Blue Card, enabling them and members of their family to enter and stay in a Member State and to</a:t>
            </a:r>
            <a:r>
              <a:rPr lang="hu-HU" dirty="0" smtClean="0"/>
              <a:t> </a:t>
            </a:r>
            <a:r>
              <a:rPr lang="en-US" dirty="0" smtClean="0"/>
              <a:t>leave it, and to transit through the other Member States and have access to the </a:t>
            </a:r>
            <a:r>
              <a:rPr lang="en-US" dirty="0" err="1" smtClean="0"/>
              <a:t>labour</a:t>
            </a:r>
            <a:r>
              <a:rPr lang="en-US" dirty="0" smtClean="0"/>
              <a:t> market in the</a:t>
            </a:r>
            <a:r>
              <a:rPr lang="hu-HU" dirty="0" smtClean="0"/>
              <a:t> </a:t>
            </a:r>
            <a:r>
              <a:rPr lang="en-US" dirty="0" smtClean="0"/>
              <a:t>sector concerned. Furthermore, they will be able to enjoy equal treatment with nationals in a vast</a:t>
            </a:r>
            <a:r>
              <a:rPr lang="hu-HU" dirty="0" smtClean="0"/>
              <a:t> </a:t>
            </a:r>
            <a:r>
              <a:rPr lang="en-GB" dirty="0" smtClean="0"/>
              <a:t>range of areas.</a:t>
            </a:r>
            <a:endParaRPr lang="hu-HU" dirty="0" smtClean="0"/>
          </a:p>
          <a:p>
            <a:r>
              <a:rPr lang="en-US" dirty="0" smtClean="0"/>
              <a:t>The proposal also aims to facilitate the mobility of holders of the Blue Card within the Union. After</a:t>
            </a:r>
            <a:r>
              <a:rPr lang="hu-HU" dirty="0" smtClean="0"/>
              <a:t> </a:t>
            </a:r>
            <a:r>
              <a:rPr lang="en-US" dirty="0" smtClean="0"/>
              <a:t>a period of residence and work in the Member State concerned, they will be able to go to another</a:t>
            </a:r>
            <a:r>
              <a:rPr lang="hu-HU" dirty="0" smtClean="0"/>
              <a:t> </a:t>
            </a:r>
            <a:r>
              <a:rPr lang="en-US" dirty="0" smtClean="0"/>
              <a:t>Member State to engage in highly qualified employment (subject to limits fixed by the authorities</a:t>
            </a:r>
            <a:r>
              <a:rPr lang="hu-HU" dirty="0" smtClean="0"/>
              <a:t> </a:t>
            </a:r>
            <a:r>
              <a:rPr lang="en-US" dirty="0" smtClean="0"/>
              <a:t>of that State concerning the number of nationals who may be admitted). The procedure is the same</a:t>
            </a:r>
            <a:r>
              <a:rPr lang="hu-HU" dirty="0" smtClean="0"/>
              <a:t> </a:t>
            </a:r>
            <a:r>
              <a:rPr lang="en-US" dirty="0" smtClean="0"/>
              <a:t>as that relating to admission to the first Member State.</a:t>
            </a:r>
            <a:r>
              <a:rPr lang="hu-HU" dirty="0" smtClean="0"/>
              <a:t> (JHA </a:t>
            </a:r>
            <a:r>
              <a:rPr lang="hu-HU" dirty="0" err="1" smtClean="0"/>
              <a:t>Council</a:t>
            </a:r>
            <a:r>
              <a:rPr lang="hu-HU" dirty="0" smtClean="0"/>
              <a:t> </a:t>
            </a:r>
            <a:r>
              <a:rPr lang="hu-HU" dirty="0" err="1" smtClean="0"/>
              <a:t>press</a:t>
            </a:r>
            <a:r>
              <a:rPr lang="hu-HU" dirty="0" smtClean="0"/>
              <a:t> </a:t>
            </a:r>
            <a:r>
              <a:rPr lang="hu-HU" dirty="0" err="1" smtClean="0"/>
              <a:t>release</a:t>
            </a:r>
            <a:r>
              <a:rPr lang="hu-HU" dirty="0" smtClean="0"/>
              <a:t> 24-25 </a:t>
            </a:r>
            <a:r>
              <a:rPr lang="hu-HU" dirty="0" err="1" smtClean="0"/>
              <a:t>July</a:t>
            </a:r>
            <a:r>
              <a:rPr lang="hu-HU" dirty="0" smtClean="0"/>
              <a:t> 2008___________________</a:t>
            </a:r>
          </a:p>
          <a:p>
            <a:r>
              <a:rPr lang="hu-HU" dirty="0" err="1" smtClean="0"/>
              <a:t>Commission</a:t>
            </a:r>
            <a:r>
              <a:rPr lang="hu-HU" dirty="0" smtClean="0"/>
              <a:t> </a:t>
            </a:r>
            <a:r>
              <a:rPr lang="hu-HU" dirty="0" err="1" smtClean="0"/>
              <a:t>summarising</a:t>
            </a:r>
            <a:r>
              <a:rPr lang="hu-HU" dirty="0" smtClean="0"/>
              <a:t> </a:t>
            </a:r>
            <a:r>
              <a:rPr lang="hu-HU" dirty="0" err="1" smtClean="0"/>
              <a:t>seasonal</a:t>
            </a:r>
            <a:r>
              <a:rPr lang="hu-HU" dirty="0" smtClean="0"/>
              <a:t> </a:t>
            </a:r>
            <a:r>
              <a:rPr lang="hu-HU" dirty="0" err="1" smtClean="0"/>
              <a:t>workers</a:t>
            </a:r>
            <a:r>
              <a:rPr lang="hu-HU" dirty="0" smtClean="0"/>
              <a:t> </a:t>
            </a:r>
            <a:r>
              <a:rPr lang="hu-HU" dirty="0" err="1" smtClean="0"/>
              <a:t>propsal</a:t>
            </a:r>
            <a:r>
              <a:rPr lang="hu-HU" dirty="0" smtClean="0"/>
              <a:t>: </a:t>
            </a:r>
            <a:r>
              <a:rPr lang="en-US" dirty="0" smtClean="0"/>
              <a:t>The proposal establishes a fast-track procedure for the admission of third-country </a:t>
            </a:r>
            <a:r>
              <a:rPr lang="hu-HU" dirty="0" smtClean="0"/>
              <a:t> </a:t>
            </a:r>
            <a:r>
              <a:rPr lang="en-US" dirty="0" smtClean="0"/>
              <a:t>seasonal workers, based on a common definition and common criteria, in particular the </a:t>
            </a:r>
            <a:r>
              <a:rPr lang="hu-HU" dirty="0" smtClean="0"/>
              <a:t>  </a:t>
            </a:r>
            <a:r>
              <a:rPr lang="en-US" dirty="0" smtClean="0"/>
              <a:t>existence of a work contract or a binding job offer that specifies a salary equal to or </a:t>
            </a:r>
            <a:r>
              <a:rPr lang="hu-HU" dirty="0" smtClean="0"/>
              <a:t> </a:t>
            </a:r>
            <a:r>
              <a:rPr lang="en-US" dirty="0" smtClean="0"/>
              <a:t>above a minimum level. Seasonal workers will be issued with a residence permit </a:t>
            </a:r>
            <a:r>
              <a:rPr lang="hu-HU" dirty="0" smtClean="0"/>
              <a:t> </a:t>
            </a:r>
            <a:r>
              <a:rPr lang="en-US" dirty="0" smtClean="0"/>
              <a:t>allowing them to work for a specified maximum period per calendar year. Provision is </a:t>
            </a:r>
            <a:r>
              <a:rPr lang="hu-HU" dirty="0" smtClean="0"/>
              <a:t> </a:t>
            </a:r>
            <a:r>
              <a:rPr lang="en-US" dirty="0" smtClean="0"/>
              <a:t>also made for facilitating the re-entry of a seasonal worker in a subsequent season. </a:t>
            </a:r>
            <a:r>
              <a:rPr lang="hu-HU" dirty="0" smtClean="0"/>
              <a:t>  </a:t>
            </a:r>
            <a:r>
              <a:rPr lang="en-US" dirty="0" smtClean="0"/>
              <a:t>In order to prevent exploitation and protect the safety and health of third-country </a:t>
            </a:r>
            <a:r>
              <a:rPr lang="hu-HU" dirty="0" smtClean="0"/>
              <a:t> </a:t>
            </a:r>
            <a:r>
              <a:rPr lang="en-US" dirty="0" smtClean="0"/>
              <a:t>seasonal workers, legal provisions applying to working conditions are  clearly defined. Also, employers are required to provide evidence that the seasonal worker will have appropriate accommodation during his/her stay and that provision is made for facilitation </a:t>
            </a:r>
            <a:r>
              <a:rPr lang="hu-HU" dirty="0" smtClean="0"/>
              <a:t> </a:t>
            </a:r>
            <a:r>
              <a:rPr lang="en-US" dirty="0" smtClean="0"/>
              <a:t>of complaints. </a:t>
            </a:r>
            <a:r>
              <a:rPr lang="hu-HU" dirty="0" smtClean="0"/>
              <a:t> </a:t>
            </a:r>
            <a:r>
              <a:rPr lang="en-US" dirty="0" smtClean="0"/>
              <a:t>To prevent </a:t>
            </a:r>
            <a:r>
              <a:rPr lang="hu-HU" dirty="0" smtClean="0"/>
              <a:t> </a:t>
            </a:r>
            <a:r>
              <a:rPr lang="en-US" dirty="0" err="1" smtClean="0"/>
              <a:t>verstaying</a:t>
            </a:r>
            <a:r>
              <a:rPr lang="en-US" dirty="0" smtClean="0"/>
              <a:t> of third-country seasonal workers, a maximum duration of stay </a:t>
            </a:r>
            <a:r>
              <a:rPr lang="hu-HU" dirty="0" smtClean="0"/>
              <a:t> </a:t>
            </a:r>
            <a:r>
              <a:rPr lang="en-US" dirty="0" smtClean="0"/>
              <a:t>per calendar year is laid down as well a</a:t>
            </a:r>
            <a:r>
              <a:rPr lang="hu-HU" dirty="0" smtClean="0"/>
              <a:t> s</a:t>
            </a:r>
            <a:r>
              <a:rPr lang="en-US" dirty="0" smtClean="0"/>
              <a:t>the explicit obligation to return after that period;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kép helye 1"/>
          <p:cNvSpPr>
            <a:spLocks noGrp="1" noRot="1" noChangeAspect="1" noTextEdit="1"/>
          </p:cNvSpPr>
          <p:nvPr>
            <p:ph type="sldImg"/>
          </p:nvPr>
        </p:nvSpPr>
        <p:spPr bwMode="auto">
          <a:xfrm>
            <a:off x="904875" y="749300"/>
            <a:ext cx="2352675" cy="1765300"/>
          </a:xfrm>
          <a:noFill/>
          <a:ln>
            <a:solidFill>
              <a:srgbClr val="000000"/>
            </a:solidFill>
            <a:miter lim="800000"/>
            <a:headEnd/>
            <a:tailEnd/>
          </a:ln>
        </p:spPr>
      </p:sp>
      <p:sp>
        <p:nvSpPr>
          <p:cNvPr id="4" name="Dia számának helye 3"/>
          <p:cNvSpPr>
            <a:spLocks noGrp="1"/>
          </p:cNvSpPr>
          <p:nvPr>
            <p:ph type="sldNum" sz="quarter" idx="5"/>
          </p:nvPr>
        </p:nvSpPr>
        <p:spPr/>
        <p:txBody>
          <a:bodyPr/>
          <a:lstStyle/>
          <a:p>
            <a:pPr>
              <a:defRPr/>
            </a:pPr>
            <a:fld id="{BA8D5B17-5481-4D0B-9220-1B0ECA469994}" type="slidenum">
              <a:rPr lang="en-GB" smtClean="0"/>
              <a:pPr>
                <a:defRPr/>
              </a:pPr>
              <a:t>49</a:t>
            </a:fld>
            <a:endParaRPr lang="en-GB"/>
          </a:p>
        </p:txBody>
      </p:sp>
      <p:sp>
        <p:nvSpPr>
          <p:cNvPr id="5" name="Jegyzetek helye 4"/>
          <p:cNvSpPr>
            <a:spLocks noGrp="1"/>
          </p:cNvSpPr>
          <p:nvPr>
            <p:ph type="body" sz="quarter" idx="10"/>
          </p:nvPr>
        </p:nvSpPr>
        <p:spPr/>
        <p:txBody>
          <a:bodyPr>
            <a:normAutofit/>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209826DC-C027-4BF6-A45C-DFDC5005B1A8}" type="slidenum">
              <a:rPr lang="hu-HU" smtClean="0"/>
              <a:pPr/>
              <a:t>5</a:t>
            </a:fld>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kép helye 1"/>
          <p:cNvSpPr>
            <a:spLocks noGrp="1" noRot="1" noChangeAspect="1" noTextEdit="1"/>
          </p:cNvSpPr>
          <p:nvPr>
            <p:ph type="sldImg"/>
          </p:nvPr>
        </p:nvSpPr>
        <p:spPr bwMode="auto">
          <a:noFill/>
          <a:ln>
            <a:solidFill>
              <a:srgbClr val="000000"/>
            </a:solidFill>
            <a:miter lim="800000"/>
            <a:headEnd/>
            <a:tailEnd/>
          </a:ln>
        </p:spPr>
      </p:sp>
      <p:sp>
        <p:nvSpPr>
          <p:cNvPr id="109571"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0F2F914C-2382-4A44-AC8C-498E00A27E1E}"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124FA638-51F7-4DFD-BD73-596A5EF2B252}" type="slidenum">
              <a:rPr lang="hu-HU" smtClean="0"/>
              <a:pPr>
                <a:defRPr/>
              </a:pPr>
              <a:t>51</a:t>
            </a:fld>
            <a:endParaRPr lang="hu-HU" smtClean="0"/>
          </a:p>
        </p:txBody>
      </p:sp>
      <p:sp>
        <p:nvSpPr>
          <p:cNvPr id="110595"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hu-HU" smtClean="0"/>
              <a:t>3,7 millió forrása: Comm” Towards a common immigration policy, 2007 dec 5, COM (2007) final, p.5.</a:t>
            </a:r>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52</a:t>
            </a:fld>
            <a:endParaRPr lang="en-GB"/>
          </a:p>
        </p:txBody>
      </p:sp>
      <p:pic>
        <p:nvPicPr>
          <p:cNvPr id="5" name="Picture 3"/>
          <p:cNvPicPr>
            <a:picLocks noChangeAspect="1" noChangeArrowheads="1"/>
          </p:cNvPicPr>
          <p:nvPr/>
        </p:nvPicPr>
        <p:blipFill>
          <a:blip r:embed="rId3" cstate="print"/>
          <a:srcRect/>
          <a:stretch>
            <a:fillRect/>
          </a:stretch>
        </p:blipFill>
        <p:spPr bwMode="auto">
          <a:xfrm>
            <a:off x="538885" y="5069954"/>
            <a:ext cx="2262178" cy="1643954"/>
          </a:xfrm>
          <a:prstGeom prst="rect">
            <a:avLst/>
          </a:prstGeom>
          <a:noFill/>
          <a:ln w="9525">
            <a:noFill/>
            <a:miter lim="800000"/>
            <a:headEnd/>
            <a:tailEnd/>
          </a:ln>
        </p:spPr>
      </p:pic>
      <p:sp>
        <p:nvSpPr>
          <p:cNvPr id="6" name="Diakép helye 1"/>
          <p:cNvSpPr>
            <a:spLocks noGrp="1" noRot="1" noChangeAspect="1"/>
          </p:cNvSpPr>
          <p:nvPr>
            <p:ph type="sldImg" idx="2"/>
          </p:nvPr>
        </p:nvSpPr>
        <p:spPr>
          <a:xfrm>
            <a:off x="1042988" y="792163"/>
            <a:ext cx="4995862" cy="3748087"/>
          </a:xfrm>
        </p:spPr>
      </p:sp>
      <p:pic>
        <p:nvPicPr>
          <p:cNvPr id="7" name="Picture 4"/>
          <p:cNvPicPr>
            <a:picLocks noChangeAspect="1" noChangeArrowheads="1"/>
          </p:cNvPicPr>
          <p:nvPr/>
        </p:nvPicPr>
        <p:blipFill>
          <a:blip r:embed="rId4" cstate="print"/>
          <a:srcRect/>
          <a:stretch>
            <a:fillRect/>
          </a:stretch>
        </p:blipFill>
        <p:spPr bwMode="auto">
          <a:xfrm>
            <a:off x="2987054" y="5069953"/>
            <a:ext cx="1933205" cy="1687928"/>
          </a:xfrm>
          <a:prstGeom prst="rect">
            <a:avLst/>
          </a:prstGeom>
          <a:noFill/>
          <a:ln w="9525">
            <a:noFill/>
            <a:miter lim="800000"/>
            <a:headEnd/>
            <a:tailEnd/>
          </a:ln>
        </p:spPr>
      </p:pic>
      <p:sp>
        <p:nvSpPr>
          <p:cNvPr id="8" name="Téglalap 7"/>
          <p:cNvSpPr/>
          <p:nvPr/>
        </p:nvSpPr>
        <p:spPr>
          <a:xfrm>
            <a:off x="1354942" y="7027539"/>
            <a:ext cx="3431357" cy="743744"/>
          </a:xfrm>
          <a:prstGeom prst="rect">
            <a:avLst/>
          </a:prstGeom>
        </p:spPr>
        <p:txBody>
          <a:bodyPr lIns="92926" tIns="46463" rIns="92926" bIns="46463">
            <a:spAutoFit/>
          </a:bodyPr>
          <a:lstStyle/>
          <a:p>
            <a:r>
              <a:rPr lang="hu-HU" sz="1400" smtClean="0"/>
              <a:t>Source: Frontex, FRAN Quarterly</a:t>
            </a:r>
          </a:p>
          <a:p>
            <a:r>
              <a:rPr lang="hu-HU" sz="1400" smtClean="0"/>
              <a:t>Issue 3, July-September 2010, published January 2011, p. 8</a:t>
            </a:r>
            <a:endParaRPr lang="hu-HU"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236663" y="0"/>
            <a:ext cx="2536825" cy="1903413"/>
          </a:xfrm>
        </p:spPr>
      </p:sp>
      <p:sp>
        <p:nvSpPr>
          <p:cNvPr id="3" name="Jegyzetek helye 2"/>
          <p:cNvSpPr>
            <a:spLocks noGrp="1"/>
          </p:cNvSpPr>
          <p:nvPr>
            <p:ph type="body" idx="1"/>
          </p:nvPr>
        </p:nvSpPr>
        <p:spPr>
          <a:xfrm>
            <a:off x="0" y="2169826"/>
            <a:ext cx="6696401" cy="7825073"/>
          </a:xfrm>
        </p:spPr>
        <p:txBody>
          <a:bodyPr>
            <a:normAutofit lnSpcReduction="10000"/>
          </a:bodyPr>
          <a:lstStyle/>
          <a:p>
            <a:pPr algn="ctr"/>
            <a:r>
              <a:rPr lang="hu-HU" b="1" dirty="0" smtClean="0"/>
              <a:t>Frontex:</a:t>
            </a:r>
          </a:p>
          <a:p>
            <a:pPr>
              <a:spcBef>
                <a:spcPts val="0"/>
              </a:spcBef>
            </a:pPr>
            <a:r>
              <a:rPr lang="hu-HU" dirty="0" smtClean="0"/>
              <a:t>1 </a:t>
            </a:r>
            <a:r>
              <a:rPr lang="en-US" dirty="0" smtClean="0"/>
              <a:t>reinforce the capabilities of the FRONTEX Agency.</a:t>
            </a:r>
            <a:endParaRPr lang="hu-HU" dirty="0" smtClean="0"/>
          </a:p>
          <a:p>
            <a:pPr>
              <a:spcBef>
                <a:spcPts val="0"/>
              </a:spcBef>
            </a:pPr>
            <a:r>
              <a:rPr lang="hu-HU" dirty="0" smtClean="0"/>
              <a:t>2 </a:t>
            </a:r>
            <a:r>
              <a:rPr lang="en-US" dirty="0" smtClean="0"/>
              <a:t>increase the effectiveness and efficiency of</a:t>
            </a:r>
            <a:r>
              <a:rPr lang="hu-HU" dirty="0" smtClean="0"/>
              <a:t> </a:t>
            </a:r>
            <a:r>
              <a:rPr lang="hu-HU" dirty="0" err="1" smtClean="0"/>
              <a:t>operational</a:t>
            </a:r>
            <a:r>
              <a:rPr lang="hu-HU" dirty="0" smtClean="0"/>
              <a:t> </a:t>
            </a:r>
            <a:r>
              <a:rPr lang="hu-HU" dirty="0" err="1" smtClean="0"/>
              <a:t>activities</a:t>
            </a:r>
            <a:endParaRPr lang="hu-HU" dirty="0" smtClean="0"/>
          </a:p>
          <a:p>
            <a:pPr>
              <a:spcBef>
                <a:spcPts val="0"/>
              </a:spcBef>
            </a:pPr>
            <a:r>
              <a:rPr lang="hu-HU" dirty="0" smtClean="0"/>
              <a:t>3. </a:t>
            </a:r>
            <a:r>
              <a:rPr lang="en-US" dirty="0" smtClean="0"/>
              <a:t>ensure that resources made available in the framework of the</a:t>
            </a:r>
            <a:r>
              <a:rPr lang="hu-HU" dirty="0" smtClean="0"/>
              <a:t> </a:t>
            </a:r>
            <a:r>
              <a:rPr lang="en-US" dirty="0" smtClean="0"/>
              <a:t>Central Register of Available Equipment (CRATE) can be used in concrete joint operations </a:t>
            </a:r>
            <a:r>
              <a:rPr lang="hu-HU" dirty="0" smtClean="0"/>
              <a:t> </a:t>
            </a:r>
            <a:r>
              <a:rPr lang="en-US" dirty="0" smtClean="0"/>
              <a:t>when</a:t>
            </a:r>
            <a:r>
              <a:rPr lang="hu-HU" dirty="0" smtClean="0"/>
              <a:t> </a:t>
            </a:r>
            <a:r>
              <a:rPr lang="en-US" dirty="0" smtClean="0"/>
              <a:t>needed</a:t>
            </a:r>
            <a:r>
              <a:rPr lang="hu-HU" dirty="0" smtClean="0"/>
              <a:t>.</a:t>
            </a:r>
            <a:br>
              <a:rPr lang="hu-HU" dirty="0" smtClean="0"/>
            </a:br>
            <a:r>
              <a:rPr lang="hu-HU" dirty="0" smtClean="0"/>
              <a:t>4 </a:t>
            </a:r>
            <a:r>
              <a:rPr lang="hu-HU" dirty="0" err="1" smtClean="0"/>
              <a:t>improved</a:t>
            </a:r>
            <a:r>
              <a:rPr lang="hu-HU" dirty="0" smtClean="0"/>
              <a:t> </a:t>
            </a:r>
            <a:r>
              <a:rPr lang="hu-HU" dirty="0" err="1" smtClean="0"/>
              <a:t>co-operation</a:t>
            </a:r>
            <a:r>
              <a:rPr lang="hu-HU" dirty="0" smtClean="0"/>
              <a:t> </a:t>
            </a:r>
            <a:r>
              <a:rPr lang="hu-HU" dirty="0" err="1" smtClean="0"/>
              <a:t>with</a:t>
            </a:r>
            <a:r>
              <a:rPr lang="hu-HU" dirty="0" smtClean="0"/>
              <a:t> </a:t>
            </a:r>
            <a:r>
              <a:rPr lang="hu-HU" dirty="0" err="1" smtClean="0"/>
              <a:t>third</a:t>
            </a:r>
            <a:r>
              <a:rPr lang="hu-HU" dirty="0" smtClean="0"/>
              <a:t> </a:t>
            </a:r>
            <a:r>
              <a:rPr lang="hu-HU" dirty="0" err="1" smtClean="0"/>
              <a:t>countries</a:t>
            </a:r>
            <a:r>
              <a:rPr lang="hu-HU" dirty="0" smtClean="0"/>
              <a:t> </a:t>
            </a:r>
            <a:r>
              <a:rPr lang="hu-HU" dirty="0" err="1" smtClean="0"/>
              <a:t>in</a:t>
            </a:r>
            <a:r>
              <a:rPr lang="hu-HU" dirty="0" smtClean="0"/>
              <a:t> </a:t>
            </a:r>
            <a:r>
              <a:rPr lang="hu-HU" dirty="0" err="1" smtClean="0"/>
              <a:t>joint</a:t>
            </a:r>
            <a:r>
              <a:rPr lang="hu-HU" dirty="0" smtClean="0"/>
              <a:t> </a:t>
            </a:r>
            <a:r>
              <a:rPr lang="hu-HU" dirty="0" err="1" smtClean="0"/>
              <a:t>patrolling</a:t>
            </a:r>
            <a:r>
              <a:rPr lang="hu-HU" dirty="0" smtClean="0"/>
              <a:t> and </a:t>
            </a:r>
            <a:r>
              <a:rPr lang="hu-HU" dirty="0" err="1" smtClean="0"/>
              <a:t>info</a:t>
            </a:r>
            <a:r>
              <a:rPr lang="hu-HU" dirty="0" smtClean="0"/>
              <a:t> </a:t>
            </a:r>
            <a:r>
              <a:rPr lang="hu-HU" dirty="0" err="1" smtClean="0"/>
              <a:t>echange</a:t>
            </a:r>
            <a:endParaRPr lang="hu-HU" dirty="0" smtClean="0"/>
          </a:p>
          <a:p>
            <a:pPr>
              <a:spcBef>
                <a:spcPts val="0"/>
              </a:spcBef>
            </a:pPr>
            <a:r>
              <a:rPr lang="hu-HU" dirty="0" smtClean="0"/>
              <a:t>5 </a:t>
            </a:r>
            <a:r>
              <a:rPr lang="hu-HU" dirty="0" err="1" smtClean="0"/>
              <a:t>Greater</a:t>
            </a:r>
            <a:r>
              <a:rPr lang="hu-HU" dirty="0" smtClean="0"/>
              <a:t> </a:t>
            </a:r>
            <a:r>
              <a:rPr lang="hu-HU" dirty="0" err="1" smtClean="0"/>
              <a:t>role</a:t>
            </a:r>
            <a:r>
              <a:rPr lang="hu-HU" dirty="0" smtClean="0"/>
              <a:t> </a:t>
            </a:r>
            <a:r>
              <a:rPr lang="hu-HU" dirty="0" err="1" smtClean="0"/>
              <a:t>to</a:t>
            </a:r>
            <a:r>
              <a:rPr lang="hu-HU" dirty="0" smtClean="0"/>
              <a:t> EASO </a:t>
            </a:r>
            <a:r>
              <a:rPr lang="hu-HU" dirty="0" err="1" smtClean="0"/>
              <a:t>in</a:t>
            </a:r>
            <a:r>
              <a:rPr lang="hu-HU" dirty="0" smtClean="0"/>
              <a:t> Frontex </a:t>
            </a:r>
            <a:r>
              <a:rPr lang="hu-HU" dirty="0" err="1" smtClean="0"/>
              <a:t>opration</a:t>
            </a:r>
            <a:endParaRPr lang="hu-HU" dirty="0" smtClean="0"/>
          </a:p>
          <a:p>
            <a:pPr>
              <a:spcBef>
                <a:spcPts val="0"/>
              </a:spcBef>
            </a:pPr>
            <a:r>
              <a:rPr lang="hu-HU" dirty="0" smtClean="0"/>
              <a:t>6. </a:t>
            </a:r>
            <a:r>
              <a:rPr lang="en-US" dirty="0" smtClean="0"/>
              <a:t>improve the collection, processing and systematic exchange of relevant information</a:t>
            </a:r>
            <a:r>
              <a:rPr lang="hu-HU" dirty="0" smtClean="0"/>
              <a:t> </a:t>
            </a:r>
            <a:r>
              <a:rPr lang="en-US" dirty="0" smtClean="0"/>
              <a:t>between FRONTEX, other EU Agencies and Member States.</a:t>
            </a:r>
            <a:endParaRPr lang="hu-HU" dirty="0" smtClean="0"/>
          </a:p>
          <a:p>
            <a:pPr>
              <a:spcBef>
                <a:spcPts val="0"/>
              </a:spcBef>
            </a:pPr>
            <a:r>
              <a:rPr lang="hu-HU" dirty="0" smtClean="0"/>
              <a:t>7 J</a:t>
            </a:r>
            <a:r>
              <a:rPr lang="en-US" dirty="0" err="1" smtClean="0"/>
              <a:t>oint</a:t>
            </a:r>
            <a:r>
              <a:rPr lang="en-US" dirty="0" smtClean="0"/>
              <a:t> flights organized and co-financed by FRONTEX for joint</a:t>
            </a:r>
            <a:r>
              <a:rPr lang="hu-HU" dirty="0" smtClean="0"/>
              <a:t> </a:t>
            </a:r>
            <a:r>
              <a:rPr lang="hu-HU" dirty="0" err="1" smtClean="0"/>
              <a:t>return</a:t>
            </a:r>
            <a:r>
              <a:rPr lang="hu-HU" dirty="0" smtClean="0"/>
              <a:t> </a:t>
            </a:r>
            <a:r>
              <a:rPr lang="hu-HU" dirty="0" err="1" smtClean="0"/>
              <a:t>operations</a:t>
            </a:r>
            <a:endParaRPr lang="hu-HU" dirty="0" smtClean="0"/>
          </a:p>
          <a:p>
            <a:pPr>
              <a:spcBef>
                <a:spcPts val="0"/>
              </a:spcBef>
            </a:pPr>
            <a:r>
              <a:rPr lang="hu-HU" dirty="0" smtClean="0"/>
              <a:t>8 </a:t>
            </a:r>
            <a:r>
              <a:rPr lang="hu-HU" dirty="0" err="1" smtClean="0"/>
              <a:t>Train</a:t>
            </a:r>
            <a:r>
              <a:rPr lang="hu-HU" dirty="0" smtClean="0"/>
              <a:t> </a:t>
            </a:r>
            <a:r>
              <a:rPr lang="hu-HU" dirty="0" err="1" smtClean="0"/>
              <a:t>border</a:t>
            </a:r>
            <a:r>
              <a:rPr lang="hu-HU" dirty="0" smtClean="0"/>
              <a:t> </a:t>
            </a:r>
            <a:r>
              <a:rPr lang="hu-HU" dirty="0" err="1" smtClean="0"/>
              <a:t>guards</a:t>
            </a:r>
            <a:r>
              <a:rPr lang="hu-HU" dirty="0" smtClean="0"/>
              <a:t> </a:t>
            </a:r>
            <a:r>
              <a:rPr lang="hu-HU" dirty="0" err="1" smtClean="0"/>
              <a:t>to</a:t>
            </a:r>
            <a:r>
              <a:rPr lang="hu-HU" dirty="0" smtClean="0"/>
              <a:t> a </a:t>
            </a:r>
            <a:r>
              <a:rPr lang="hu-HU" dirty="0" err="1" smtClean="0"/>
              <a:t>common</a:t>
            </a:r>
            <a:r>
              <a:rPr lang="hu-HU" dirty="0" smtClean="0"/>
              <a:t>  </a:t>
            </a:r>
            <a:r>
              <a:rPr lang="en-US" dirty="0" smtClean="0"/>
              <a:t>a European c</a:t>
            </a:r>
            <a:r>
              <a:rPr lang="hu-HU" dirty="0" err="1" smtClean="0"/>
              <a:t>border</a:t>
            </a:r>
            <a:r>
              <a:rPr lang="hu-HU" dirty="0" smtClean="0"/>
              <a:t> </a:t>
            </a:r>
            <a:r>
              <a:rPr lang="hu-HU" dirty="0" err="1" smtClean="0"/>
              <a:t>guards</a:t>
            </a:r>
            <a:r>
              <a:rPr lang="hu-HU" dirty="0" smtClean="0"/>
              <a:t>’ c</a:t>
            </a:r>
            <a:r>
              <a:rPr lang="en-US" dirty="0" err="1" smtClean="0"/>
              <a:t>ulture</a:t>
            </a:r>
            <a:r>
              <a:rPr lang="hu-HU" dirty="0" smtClean="0"/>
              <a:t> </a:t>
            </a:r>
          </a:p>
          <a:p>
            <a:pPr>
              <a:spcBef>
                <a:spcPts val="0"/>
              </a:spcBef>
            </a:pPr>
            <a:r>
              <a:rPr lang="hu-HU" dirty="0" smtClean="0"/>
              <a:t>9 Local </a:t>
            </a:r>
            <a:r>
              <a:rPr lang="hu-HU" dirty="0" err="1" smtClean="0"/>
              <a:t>Joint</a:t>
            </a:r>
            <a:r>
              <a:rPr lang="hu-HU" dirty="0" smtClean="0"/>
              <a:t> </a:t>
            </a:r>
            <a:r>
              <a:rPr lang="hu-HU" dirty="0" err="1" smtClean="0"/>
              <a:t>operational</a:t>
            </a:r>
            <a:r>
              <a:rPr lang="hu-HU" dirty="0" smtClean="0"/>
              <a:t> </a:t>
            </a:r>
            <a:r>
              <a:rPr lang="hu-HU" dirty="0" err="1" smtClean="0"/>
              <a:t>offices</a:t>
            </a:r>
            <a:r>
              <a:rPr lang="hu-HU" dirty="0" smtClean="0"/>
              <a:t> </a:t>
            </a:r>
            <a:r>
              <a:rPr lang="hu-HU" dirty="0" err="1" smtClean="0"/>
              <a:t>to</a:t>
            </a:r>
            <a:r>
              <a:rPr lang="hu-HU" dirty="0" smtClean="0"/>
              <a:t> be </a:t>
            </a:r>
            <a:r>
              <a:rPr lang="hu-HU" dirty="0" err="1" smtClean="0"/>
              <a:t>set</a:t>
            </a:r>
            <a:r>
              <a:rPr lang="hu-HU" dirty="0" smtClean="0"/>
              <a:t> </a:t>
            </a:r>
            <a:r>
              <a:rPr lang="hu-HU" dirty="0" err="1" smtClean="0"/>
              <a:t>up</a:t>
            </a:r>
            <a:r>
              <a:rPr lang="hu-HU" dirty="0" smtClean="0"/>
              <a:t> (</a:t>
            </a:r>
            <a:r>
              <a:rPr lang="hu-HU" dirty="0" err="1" smtClean="0"/>
              <a:t>First</a:t>
            </a:r>
            <a:r>
              <a:rPr lang="hu-HU" dirty="0" smtClean="0"/>
              <a:t> </a:t>
            </a:r>
            <a:r>
              <a:rPr lang="hu-HU" dirty="0" err="1" smtClean="0"/>
              <a:t>in</a:t>
            </a:r>
            <a:r>
              <a:rPr lang="hu-HU" dirty="0" smtClean="0"/>
              <a:t> </a:t>
            </a:r>
            <a:r>
              <a:rPr lang="hu-HU" dirty="0" err="1" smtClean="0"/>
              <a:t>Pireaus</a:t>
            </a:r>
            <a:r>
              <a:rPr lang="hu-HU" dirty="0" smtClean="0"/>
              <a:t> </a:t>
            </a:r>
          </a:p>
          <a:p>
            <a:pPr algn="ctr">
              <a:spcBef>
                <a:spcPts val="0"/>
              </a:spcBef>
            </a:pPr>
            <a:r>
              <a:rPr lang="hu-HU" b="1" dirty="0" err="1" smtClean="0"/>
              <a:t>Eurosur</a:t>
            </a:r>
            <a:endParaRPr lang="hu-HU" b="1" dirty="0" smtClean="0"/>
          </a:p>
          <a:p>
            <a:pPr>
              <a:spcBef>
                <a:spcPts val="0"/>
              </a:spcBef>
            </a:pPr>
            <a:r>
              <a:rPr lang="hu-HU" dirty="0" smtClean="0"/>
              <a:t>10 </a:t>
            </a:r>
            <a:r>
              <a:rPr lang="en-US" dirty="0" smtClean="0"/>
              <a:t>Member States to implement the phases and steps laid down for the</a:t>
            </a:r>
            <a:r>
              <a:rPr lang="hu-HU" dirty="0" smtClean="0"/>
              <a:t> </a:t>
            </a:r>
            <a:r>
              <a:rPr lang="en-US" dirty="0" smtClean="0"/>
              <a:t>development of EUROSUR as soon as possible</a:t>
            </a:r>
            <a:endParaRPr lang="hu-HU" dirty="0" smtClean="0"/>
          </a:p>
          <a:p>
            <a:pPr>
              <a:spcBef>
                <a:spcPts val="0"/>
              </a:spcBef>
            </a:pPr>
            <a:r>
              <a:rPr lang="hu-HU" dirty="0" smtClean="0"/>
              <a:t>11 </a:t>
            </a:r>
            <a:r>
              <a:rPr lang="en-US" dirty="0" smtClean="0"/>
              <a:t>Member States to establish or further develop a single national border</a:t>
            </a:r>
          </a:p>
          <a:p>
            <a:pPr>
              <a:spcBef>
                <a:spcPts val="0"/>
              </a:spcBef>
            </a:pPr>
            <a:r>
              <a:rPr lang="hu-HU" dirty="0" err="1" smtClean="0"/>
              <a:t>surveillance</a:t>
            </a:r>
            <a:r>
              <a:rPr lang="hu-HU" dirty="0" smtClean="0"/>
              <a:t> </a:t>
            </a:r>
            <a:r>
              <a:rPr lang="hu-HU" dirty="0" err="1" smtClean="0"/>
              <a:t>system</a:t>
            </a:r>
            <a:r>
              <a:rPr lang="hu-HU" dirty="0" smtClean="0"/>
              <a:t> and a </a:t>
            </a:r>
            <a:r>
              <a:rPr lang="hu-HU" dirty="0" err="1" smtClean="0"/>
              <a:t>single</a:t>
            </a:r>
            <a:r>
              <a:rPr lang="hu-HU" dirty="0" smtClean="0"/>
              <a:t> </a:t>
            </a:r>
            <a:r>
              <a:rPr lang="hu-HU" dirty="0" err="1" smtClean="0"/>
              <a:t>national</a:t>
            </a:r>
            <a:r>
              <a:rPr lang="hu-HU" dirty="0" smtClean="0"/>
              <a:t> </a:t>
            </a:r>
            <a:r>
              <a:rPr lang="hu-HU" dirty="0" err="1" smtClean="0"/>
              <a:t>Coordination</a:t>
            </a:r>
            <a:r>
              <a:rPr lang="hu-HU" dirty="0" smtClean="0"/>
              <a:t> Centre</a:t>
            </a:r>
          </a:p>
          <a:p>
            <a:pPr>
              <a:spcBef>
                <a:spcPts val="0"/>
              </a:spcBef>
            </a:pPr>
            <a:r>
              <a:rPr lang="hu-HU" dirty="0" smtClean="0"/>
              <a:t>12: </a:t>
            </a:r>
            <a:r>
              <a:rPr lang="hu-HU" dirty="0" err="1" smtClean="0"/>
              <a:t>Create</a:t>
            </a:r>
            <a:r>
              <a:rPr lang="hu-HU" dirty="0" smtClean="0"/>
              <a:t> a </a:t>
            </a:r>
            <a:r>
              <a:rPr lang="hu-HU" dirty="0" err="1" smtClean="0"/>
              <a:t>Common</a:t>
            </a:r>
            <a:r>
              <a:rPr lang="hu-HU" dirty="0" smtClean="0"/>
              <a:t> </a:t>
            </a:r>
            <a:r>
              <a:rPr lang="hu-HU" dirty="0" err="1" smtClean="0"/>
              <a:t>pre-frontier</a:t>
            </a:r>
            <a:r>
              <a:rPr lang="hu-HU" dirty="0" smtClean="0"/>
              <a:t> </a:t>
            </a:r>
            <a:r>
              <a:rPr lang="hu-HU" dirty="0" err="1" smtClean="0"/>
              <a:t>intelligence</a:t>
            </a:r>
            <a:r>
              <a:rPr lang="hu-HU" dirty="0" smtClean="0"/>
              <a:t> </a:t>
            </a:r>
            <a:r>
              <a:rPr lang="hu-HU" dirty="0" err="1" smtClean="0"/>
              <a:t>picture</a:t>
            </a:r>
            <a:endParaRPr lang="hu-HU" dirty="0" smtClean="0"/>
          </a:p>
          <a:p>
            <a:pPr>
              <a:spcBef>
                <a:spcPts val="0"/>
              </a:spcBef>
            </a:pPr>
            <a:r>
              <a:rPr lang="hu-HU" dirty="0" smtClean="0"/>
              <a:t>13 </a:t>
            </a:r>
            <a:r>
              <a:rPr lang="en-US" dirty="0" smtClean="0"/>
              <a:t>financial and logistic support from the European Union and its Member States be</a:t>
            </a:r>
          </a:p>
          <a:p>
            <a:pPr>
              <a:spcBef>
                <a:spcPts val="0"/>
              </a:spcBef>
            </a:pPr>
            <a:r>
              <a:rPr lang="en-US" dirty="0" smtClean="0"/>
              <a:t>made available to the third countries</a:t>
            </a:r>
            <a:r>
              <a:rPr lang="hu-HU" dirty="0" smtClean="0"/>
              <a:t> </a:t>
            </a:r>
          </a:p>
          <a:p>
            <a:pPr>
              <a:spcBef>
                <a:spcPts val="0"/>
              </a:spcBef>
            </a:pPr>
            <a:r>
              <a:rPr lang="hu-HU" dirty="0" smtClean="0"/>
              <a:t>14 </a:t>
            </a:r>
            <a:r>
              <a:rPr lang="hu-HU" dirty="0" err="1" smtClean="0"/>
              <a:t>Commission</a:t>
            </a:r>
            <a:r>
              <a:rPr lang="hu-HU" dirty="0" smtClean="0"/>
              <a:t> </a:t>
            </a:r>
            <a:r>
              <a:rPr lang="hu-HU" dirty="0" err="1" smtClean="0"/>
              <a:t>to</a:t>
            </a:r>
            <a:r>
              <a:rPr lang="hu-HU" dirty="0" smtClean="0"/>
              <a:t> </a:t>
            </a:r>
            <a:r>
              <a:rPr lang="hu-HU" dirty="0" err="1" smtClean="0"/>
              <a:t>report</a:t>
            </a:r>
            <a:r>
              <a:rPr lang="hu-HU" dirty="0" smtClean="0"/>
              <a:t> </a:t>
            </a:r>
            <a:r>
              <a:rPr lang="hu-HU" dirty="0" err="1" smtClean="0"/>
              <a:t>on</a:t>
            </a:r>
            <a:r>
              <a:rPr lang="hu-HU" dirty="0" smtClean="0"/>
              <a:t> </a:t>
            </a:r>
            <a:r>
              <a:rPr lang="hu-HU" dirty="0" err="1" smtClean="0"/>
              <a:t>integration</a:t>
            </a:r>
            <a:r>
              <a:rPr lang="hu-HU" dirty="0" smtClean="0"/>
              <a:t> of </a:t>
            </a:r>
            <a:r>
              <a:rPr lang="hu-HU" dirty="0" err="1" smtClean="0"/>
              <a:t>satellite</a:t>
            </a:r>
            <a:r>
              <a:rPr lang="hu-HU" dirty="0" smtClean="0"/>
              <a:t> </a:t>
            </a:r>
            <a:r>
              <a:rPr lang="hu-HU" dirty="0" err="1" smtClean="0"/>
              <a:t>images</a:t>
            </a:r>
            <a:r>
              <a:rPr lang="hu-HU" dirty="0" smtClean="0"/>
              <a:t> </a:t>
            </a:r>
            <a:r>
              <a:rPr lang="hu-HU" dirty="0" err="1" smtClean="0"/>
              <a:t>into</a:t>
            </a:r>
            <a:r>
              <a:rPr lang="hu-HU" dirty="0" smtClean="0"/>
              <a:t> </a:t>
            </a:r>
            <a:r>
              <a:rPr lang="hu-HU" dirty="0" err="1" smtClean="0"/>
              <a:t>surveillance</a:t>
            </a:r>
            <a:endParaRPr lang="hu-HU" dirty="0" smtClean="0"/>
          </a:p>
          <a:p>
            <a:pPr algn="ctr">
              <a:spcBef>
                <a:spcPts val="0"/>
              </a:spcBef>
            </a:pPr>
            <a:r>
              <a:rPr lang="hu-HU" b="1" dirty="0" err="1" smtClean="0"/>
              <a:t>Fight</a:t>
            </a:r>
            <a:r>
              <a:rPr lang="hu-HU" b="1" dirty="0" smtClean="0"/>
              <a:t> </a:t>
            </a:r>
            <a:r>
              <a:rPr lang="en-US" b="1" dirty="0" smtClean="0"/>
              <a:t>against illegal immigration networks and trafficking in human</a:t>
            </a:r>
            <a:r>
              <a:rPr lang="hu-HU" b="1" dirty="0" smtClean="0"/>
              <a:t> </a:t>
            </a:r>
            <a:r>
              <a:rPr lang="hu-HU" b="1" dirty="0" err="1" smtClean="0"/>
              <a:t>beings</a:t>
            </a:r>
            <a:r>
              <a:rPr lang="hu-HU" b="1" dirty="0" smtClean="0"/>
              <a:t>,</a:t>
            </a:r>
          </a:p>
          <a:p>
            <a:pPr>
              <a:spcBef>
                <a:spcPts val="0"/>
              </a:spcBef>
            </a:pPr>
            <a:r>
              <a:rPr lang="hu-HU" dirty="0" smtClean="0"/>
              <a:t>15 </a:t>
            </a:r>
            <a:r>
              <a:rPr lang="en-US" dirty="0" smtClean="0"/>
              <a:t>dismantling of these networks remains a high </a:t>
            </a:r>
            <a:r>
              <a:rPr lang="en-US" dirty="0" err="1" smtClean="0"/>
              <a:t>priorit</a:t>
            </a:r>
            <a:endParaRPr lang="hu-HU" dirty="0" smtClean="0"/>
          </a:p>
          <a:p>
            <a:pPr>
              <a:spcBef>
                <a:spcPts val="0"/>
              </a:spcBef>
            </a:pPr>
            <a:r>
              <a:rPr lang="hu-HU" dirty="0" smtClean="0"/>
              <a:t>16 I</a:t>
            </a:r>
            <a:r>
              <a:rPr lang="en-US" dirty="0" err="1" smtClean="0"/>
              <a:t>mprove</a:t>
            </a:r>
            <a:r>
              <a:rPr lang="en-US" dirty="0" smtClean="0"/>
              <a:t> the sharing of information concerning the</a:t>
            </a:r>
            <a:r>
              <a:rPr lang="hu-HU" dirty="0" smtClean="0"/>
              <a:t> </a:t>
            </a:r>
            <a:r>
              <a:rPr lang="en-US" dirty="0" smtClean="0"/>
              <a:t>new modus operandi of networks</a:t>
            </a:r>
            <a:endParaRPr lang="hu-HU" dirty="0" smtClean="0"/>
          </a:p>
          <a:p>
            <a:pPr algn="ctr">
              <a:lnSpc>
                <a:spcPts val="1219"/>
              </a:lnSpc>
              <a:spcBef>
                <a:spcPts val="0"/>
              </a:spcBef>
            </a:pPr>
            <a:r>
              <a:rPr lang="en-US" b="1" dirty="0" smtClean="0"/>
              <a:t>Solidarity and the integrated management of external border</a:t>
            </a:r>
            <a:r>
              <a:rPr lang="en-US" dirty="0" smtClean="0"/>
              <a:t>s</a:t>
            </a:r>
            <a:endParaRPr lang="hu-HU" dirty="0" smtClean="0"/>
          </a:p>
          <a:p>
            <a:pPr>
              <a:lnSpc>
                <a:spcPts val="1219"/>
              </a:lnSpc>
              <a:spcBef>
                <a:spcPts val="0"/>
              </a:spcBef>
            </a:pPr>
            <a:r>
              <a:rPr lang="hu-HU" dirty="0" smtClean="0"/>
              <a:t>17 </a:t>
            </a:r>
            <a:r>
              <a:rPr lang="hu-HU" dirty="0" err="1" smtClean="0"/>
              <a:t>further</a:t>
            </a:r>
            <a:r>
              <a:rPr lang="hu-HU" dirty="0" smtClean="0"/>
              <a:t> </a:t>
            </a:r>
            <a:r>
              <a:rPr lang="hu-HU" dirty="0" err="1" smtClean="0"/>
              <a:t>develop</a:t>
            </a:r>
            <a:r>
              <a:rPr lang="hu-HU" dirty="0" smtClean="0"/>
              <a:t> </a:t>
            </a:r>
            <a:r>
              <a:rPr lang="hu-HU" dirty="0" err="1" smtClean="0"/>
              <a:t>the</a:t>
            </a:r>
            <a:r>
              <a:rPr lang="hu-HU" dirty="0" smtClean="0"/>
              <a:t> </a:t>
            </a:r>
            <a:r>
              <a:rPr lang="en-US" dirty="0" smtClean="0"/>
              <a:t>European Patrols Network (EPN) in order to generalize bilateral joint maritime patrols,</a:t>
            </a:r>
            <a:r>
              <a:rPr lang="hu-HU" dirty="0" smtClean="0"/>
              <a:t> </a:t>
            </a:r>
            <a:r>
              <a:rPr lang="en-US" dirty="0" smtClean="0"/>
              <a:t>in particular between </a:t>
            </a:r>
            <a:r>
              <a:rPr lang="en-US" dirty="0" err="1" smtClean="0"/>
              <a:t>neighbouring</a:t>
            </a:r>
            <a:r>
              <a:rPr lang="en-US" dirty="0" smtClean="0"/>
              <a:t> Member States</a:t>
            </a:r>
            <a:endParaRPr lang="hu-HU" dirty="0" smtClean="0"/>
          </a:p>
          <a:p>
            <a:pPr>
              <a:lnSpc>
                <a:spcPts val="1219"/>
              </a:lnSpc>
              <a:spcBef>
                <a:spcPts val="0"/>
              </a:spcBef>
            </a:pPr>
            <a:r>
              <a:rPr lang="hu-HU" dirty="0" smtClean="0"/>
              <a:t>18 O</a:t>
            </a:r>
            <a:r>
              <a:rPr lang="en-US" dirty="0" err="1" smtClean="0"/>
              <a:t>ptimise</a:t>
            </a:r>
            <a:r>
              <a:rPr lang="en-US" dirty="0" smtClean="0"/>
              <a:t> the use of the European External Borders</a:t>
            </a:r>
            <a:r>
              <a:rPr lang="hu-HU" dirty="0" smtClean="0"/>
              <a:t> </a:t>
            </a:r>
            <a:r>
              <a:rPr lang="hu-HU" dirty="0" err="1" smtClean="0"/>
              <a:t>Fund</a:t>
            </a:r>
            <a:r>
              <a:rPr lang="hu-HU" dirty="0" smtClean="0"/>
              <a:t> –</a:t>
            </a:r>
            <a:r>
              <a:rPr lang="hu-HU" dirty="0" err="1" smtClean="0"/>
              <a:t>among</a:t>
            </a:r>
            <a:r>
              <a:rPr lang="hu-HU" dirty="0" smtClean="0"/>
              <a:t> </a:t>
            </a:r>
            <a:r>
              <a:rPr lang="hu-HU" dirty="0" err="1" smtClean="0"/>
              <a:t>others</a:t>
            </a:r>
            <a:r>
              <a:rPr lang="hu-HU" dirty="0" smtClean="0"/>
              <a:t> – </a:t>
            </a:r>
            <a:r>
              <a:rPr lang="hu-HU" dirty="0" err="1" smtClean="0"/>
              <a:t>by</a:t>
            </a:r>
            <a:r>
              <a:rPr lang="hu-HU" dirty="0" smtClean="0"/>
              <a:t> </a:t>
            </a:r>
            <a:r>
              <a:rPr lang="hu-HU" dirty="0" err="1" smtClean="0"/>
              <a:t>setting</a:t>
            </a:r>
            <a:r>
              <a:rPr lang="hu-HU" dirty="0" smtClean="0"/>
              <a:t> </a:t>
            </a:r>
            <a:r>
              <a:rPr lang="hu-HU" dirty="0" err="1" smtClean="0"/>
              <a:t>up</a:t>
            </a:r>
            <a:r>
              <a:rPr lang="hu-HU" dirty="0" smtClean="0"/>
              <a:t> a </a:t>
            </a:r>
            <a:r>
              <a:rPr lang="hu-HU" dirty="0" err="1" smtClean="0"/>
              <a:t>single</a:t>
            </a:r>
            <a:r>
              <a:rPr lang="hu-HU" dirty="0" smtClean="0"/>
              <a:t> </a:t>
            </a:r>
            <a:r>
              <a:rPr lang="hu-HU" dirty="0" err="1" smtClean="0"/>
              <a:t>national</a:t>
            </a:r>
            <a:r>
              <a:rPr lang="hu-HU" dirty="0" smtClean="0"/>
              <a:t> </a:t>
            </a:r>
            <a:r>
              <a:rPr lang="hu-HU" dirty="0" err="1" smtClean="0"/>
              <a:t>coordination</a:t>
            </a:r>
            <a:r>
              <a:rPr lang="hu-HU" dirty="0" smtClean="0"/>
              <a:t> centre (</a:t>
            </a:r>
            <a:r>
              <a:rPr lang="hu-HU" dirty="0" err="1" smtClean="0"/>
              <a:t>prepare</a:t>
            </a:r>
            <a:r>
              <a:rPr lang="hu-HU" dirty="0" smtClean="0"/>
              <a:t> </a:t>
            </a:r>
            <a:r>
              <a:rPr lang="hu-HU" dirty="0" err="1" smtClean="0"/>
              <a:t>for</a:t>
            </a:r>
            <a:r>
              <a:rPr lang="hu-HU" dirty="0" smtClean="0"/>
              <a:t> </a:t>
            </a:r>
            <a:r>
              <a:rPr lang="hu-HU" dirty="0" err="1" smtClean="0"/>
              <a:t>Eurosur</a:t>
            </a:r>
            <a:r>
              <a:rPr lang="hu-HU" dirty="0" smtClean="0"/>
              <a:t>)</a:t>
            </a:r>
          </a:p>
          <a:p>
            <a:pPr>
              <a:lnSpc>
                <a:spcPts val="1219"/>
              </a:lnSpc>
              <a:spcBef>
                <a:spcPts val="0"/>
              </a:spcBef>
            </a:pPr>
            <a:r>
              <a:rPr lang="hu-HU" dirty="0" smtClean="0"/>
              <a:t>19 P</a:t>
            </a:r>
            <a:r>
              <a:rPr lang="en-US" dirty="0" err="1" smtClean="0"/>
              <a:t>romote</a:t>
            </a:r>
            <a:r>
              <a:rPr lang="en-US" dirty="0" smtClean="0"/>
              <a:t> solidarity with the Member States facing particular pressures</a:t>
            </a:r>
            <a:r>
              <a:rPr lang="hu-HU" dirty="0" smtClean="0"/>
              <a:t> (</a:t>
            </a:r>
            <a:r>
              <a:rPr lang="hu-HU" dirty="0" err="1" smtClean="0"/>
              <a:t>Relocation</a:t>
            </a:r>
            <a:r>
              <a:rPr lang="hu-HU" dirty="0" smtClean="0"/>
              <a:t> </a:t>
            </a:r>
            <a:r>
              <a:rPr lang="hu-HU" dirty="0" err="1" smtClean="0"/>
              <a:t>from</a:t>
            </a:r>
            <a:r>
              <a:rPr lang="hu-HU" dirty="0" smtClean="0"/>
              <a:t> </a:t>
            </a:r>
            <a:r>
              <a:rPr lang="hu-HU" dirty="0" err="1" smtClean="0"/>
              <a:t>Malta</a:t>
            </a:r>
            <a:r>
              <a:rPr lang="hu-HU" dirty="0" smtClean="0"/>
              <a:t>, </a:t>
            </a:r>
            <a:r>
              <a:rPr lang="hu-HU" dirty="0" err="1" smtClean="0"/>
              <a:t>assistance</a:t>
            </a:r>
            <a:r>
              <a:rPr lang="hu-HU" dirty="0" smtClean="0"/>
              <a:t> </a:t>
            </a:r>
            <a:r>
              <a:rPr lang="hu-HU" dirty="0" err="1" smtClean="0"/>
              <a:t>to</a:t>
            </a:r>
            <a:r>
              <a:rPr lang="hu-HU" dirty="0" smtClean="0"/>
              <a:t> </a:t>
            </a:r>
            <a:r>
              <a:rPr lang="hu-HU" dirty="0" err="1" smtClean="0"/>
              <a:t>Greece</a:t>
            </a:r>
            <a:r>
              <a:rPr lang="hu-HU" dirty="0" smtClean="0"/>
              <a:t>)</a:t>
            </a:r>
          </a:p>
          <a:p>
            <a:pPr>
              <a:lnSpc>
                <a:spcPts val="1219"/>
              </a:lnSpc>
              <a:spcBef>
                <a:spcPts val="0"/>
              </a:spcBef>
            </a:pPr>
            <a:r>
              <a:rPr lang="hu-HU" dirty="0" smtClean="0"/>
              <a:t>20 C</a:t>
            </a:r>
            <a:r>
              <a:rPr lang="en-US" dirty="0" err="1" smtClean="0"/>
              <a:t>oordination</a:t>
            </a:r>
            <a:r>
              <a:rPr lang="en-US" dirty="0" smtClean="0"/>
              <a:t>, integration and </a:t>
            </a:r>
            <a:r>
              <a:rPr lang="en-US" dirty="0" err="1" smtClean="0"/>
              <a:t>rationalisation</a:t>
            </a:r>
            <a:r>
              <a:rPr lang="en-US" dirty="0" smtClean="0"/>
              <a:t> of the different types</a:t>
            </a:r>
            <a:r>
              <a:rPr lang="hu-HU" dirty="0" smtClean="0"/>
              <a:t> </a:t>
            </a:r>
            <a:r>
              <a:rPr lang="en-US" dirty="0" smtClean="0"/>
              <a:t>of checks and the need to ensure the interoperability of the systems concerned </a:t>
            </a:r>
            <a:endParaRPr lang="hu-HU" dirty="0" smtClean="0"/>
          </a:p>
          <a:p>
            <a:pPr>
              <a:lnSpc>
                <a:spcPts val="1219"/>
              </a:lnSpc>
              <a:spcBef>
                <a:spcPts val="0"/>
              </a:spcBef>
            </a:pPr>
            <a:r>
              <a:rPr lang="hu-HU" dirty="0" smtClean="0"/>
              <a:t>21 </a:t>
            </a:r>
            <a:r>
              <a:rPr lang="en-US" dirty="0" smtClean="0"/>
              <a:t>further develop the networks of immigration liaison officers</a:t>
            </a:r>
            <a:r>
              <a:rPr lang="hu-HU" dirty="0" smtClean="0"/>
              <a:t> </a:t>
            </a:r>
          </a:p>
          <a:p>
            <a:pPr algn="ctr">
              <a:lnSpc>
                <a:spcPts val="1219"/>
              </a:lnSpc>
              <a:spcBef>
                <a:spcPts val="0"/>
              </a:spcBef>
            </a:pPr>
            <a:r>
              <a:rPr lang="hu-HU" b="1" dirty="0" err="1" smtClean="0"/>
              <a:t>Co-operationwith</a:t>
            </a:r>
            <a:r>
              <a:rPr lang="hu-HU" b="1" dirty="0" smtClean="0"/>
              <a:t> </a:t>
            </a:r>
            <a:r>
              <a:rPr lang="hu-HU" b="1" dirty="0" err="1" smtClean="0"/>
              <a:t>third</a:t>
            </a:r>
            <a:r>
              <a:rPr lang="hu-HU" b="1" dirty="0" smtClean="0"/>
              <a:t> </a:t>
            </a:r>
            <a:r>
              <a:rPr lang="hu-HU" b="1" dirty="0" err="1" smtClean="0"/>
              <a:t>countries</a:t>
            </a:r>
            <a:endParaRPr lang="hu-HU" b="1" dirty="0" smtClean="0"/>
          </a:p>
          <a:p>
            <a:pPr>
              <a:lnSpc>
                <a:spcPts val="1219"/>
              </a:lnSpc>
              <a:spcBef>
                <a:spcPts val="0"/>
              </a:spcBef>
            </a:pPr>
            <a:r>
              <a:rPr lang="hu-HU" dirty="0" smtClean="0"/>
              <a:t>22 </a:t>
            </a:r>
            <a:r>
              <a:rPr lang="en-US" dirty="0" smtClean="0"/>
              <a:t>Migration policy objectives are at the centre of the political</a:t>
            </a:r>
            <a:r>
              <a:rPr lang="hu-HU" dirty="0" smtClean="0"/>
              <a:t> </a:t>
            </a:r>
            <a:r>
              <a:rPr lang="hu-HU" dirty="0" err="1" smtClean="0"/>
              <a:t>dialogue</a:t>
            </a:r>
            <a:r>
              <a:rPr lang="hu-HU" dirty="0" smtClean="0"/>
              <a:t> + </a:t>
            </a:r>
            <a:r>
              <a:rPr lang="hu-HU" dirty="0" err="1" smtClean="0"/>
              <a:t>implement</a:t>
            </a:r>
            <a:r>
              <a:rPr lang="hu-HU" dirty="0" smtClean="0"/>
              <a:t> </a:t>
            </a:r>
            <a:r>
              <a:rPr lang="hu-HU" dirty="0" err="1" smtClean="0"/>
              <a:t>return</a:t>
            </a:r>
            <a:r>
              <a:rPr lang="hu-HU" dirty="0" smtClean="0"/>
              <a:t> </a:t>
            </a:r>
            <a:r>
              <a:rPr lang="hu-HU" dirty="0" err="1" smtClean="0"/>
              <a:t>agreements</a:t>
            </a:r>
            <a:endParaRPr lang="hu-HU" dirty="0" smtClean="0"/>
          </a:p>
          <a:p>
            <a:pPr>
              <a:lnSpc>
                <a:spcPts val="1219"/>
              </a:lnSpc>
              <a:spcBef>
                <a:spcPts val="0"/>
              </a:spcBef>
            </a:pPr>
            <a:r>
              <a:rPr lang="hu-HU" dirty="0" smtClean="0"/>
              <a:t>23 I</a:t>
            </a:r>
            <a:r>
              <a:rPr lang="en-US" dirty="0" err="1" smtClean="0"/>
              <a:t>ntensify</a:t>
            </a:r>
            <a:r>
              <a:rPr lang="en-US" dirty="0" smtClean="0"/>
              <a:t> efforts at the level of the European Union and of the Member States to</a:t>
            </a:r>
            <a:r>
              <a:rPr lang="hu-HU" dirty="0" smtClean="0"/>
              <a:t> </a:t>
            </a:r>
            <a:r>
              <a:rPr lang="en-US" dirty="0" smtClean="0"/>
              <a:t>return illegally staying third-country nationals</a:t>
            </a:r>
            <a:endParaRPr lang="hu-HU" dirty="0" smtClean="0"/>
          </a:p>
          <a:p>
            <a:pPr>
              <a:lnSpc>
                <a:spcPts val="1219"/>
              </a:lnSpc>
              <a:spcBef>
                <a:spcPts val="0"/>
              </a:spcBef>
            </a:pPr>
            <a:r>
              <a:rPr lang="hu-HU" dirty="0" smtClean="0"/>
              <a:t>24 </a:t>
            </a:r>
            <a:r>
              <a:rPr lang="hu-HU" dirty="0" err="1" smtClean="0"/>
              <a:t>Negotiate</a:t>
            </a:r>
            <a:r>
              <a:rPr lang="hu-HU" dirty="0" smtClean="0"/>
              <a:t>  </a:t>
            </a:r>
            <a:r>
              <a:rPr lang="hu-HU" dirty="0" err="1" smtClean="0"/>
              <a:t>with</a:t>
            </a:r>
            <a:r>
              <a:rPr lang="hu-HU" dirty="0" smtClean="0"/>
              <a:t> </a:t>
            </a:r>
            <a:r>
              <a:rPr lang="hu-HU" dirty="0" err="1" smtClean="0"/>
              <a:t>thrid</a:t>
            </a:r>
            <a:r>
              <a:rPr lang="hu-HU" dirty="0" smtClean="0"/>
              <a:t> </a:t>
            </a:r>
            <a:r>
              <a:rPr lang="hu-HU" dirty="0" err="1" smtClean="0"/>
              <a:t>countries</a:t>
            </a:r>
            <a:r>
              <a:rPr lang="hu-HU" dirty="0" smtClean="0"/>
              <a:t> </a:t>
            </a:r>
            <a:r>
              <a:rPr lang="hu-HU" dirty="0" err="1" smtClean="0"/>
              <a:t>according</a:t>
            </a:r>
            <a:r>
              <a:rPr lang="hu-HU" dirty="0" smtClean="0"/>
              <a:t> </a:t>
            </a:r>
            <a:r>
              <a:rPr lang="hu-HU" dirty="0" err="1" smtClean="0"/>
              <a:t>to</a:t>
            </a:r>
            <a:r>
              <a:rPr lang="hu-HU" dirty="0" smtClean="0"/>
              <a:t> </a:t>
            </a:r>
            <a:r>
              <a:rPr lang="hu-HU" dirty="0" err="1" smtClean="0"/>
              <a:t>the</a:t>
            </a:r>
            <a:r>
              <a:rPr lang="hu-HU" dirty="0" smtClean="0"/>
              <a:t> Global </a:t>
            </a:r>
            <a:r>
              <a:rPr lang="hu-HU" dirty="0" err="1" smtClean="0"/>
              <a:t>Approach</a:t>
            </a:r>
            <a:r>
              <a:rPr lang="hu-HU" dirty="0" smtClean="0"/>
              <a:t> </a:t>
            </a:r>
            <a:r>
              <a:rPr lang="hu-HU" dirty="0" err="1" smtClean="0"/>
              <a:t>to</a:t>
            </a:r>
            <a:r>
              <a:rPr lang="hu-HU" dirty="0" smtClean="0"/>
              <a:t> </a:t>
            </a:r>
            <a:r>
              <a:rPr lang="hu-HU" dirty="0" err="1" smtClean="0"/>
              <a:t>Migration</a:t>
            </a:r>
            <a:r>
              <a:rPr lang="hu-HU" dirty="0" smtClean="0"/>
              <a:t> (</a:t>
            </a:r>
            <a:r>
              <a:rPr lang="hu-HU" dirty="0" err="1" smtClean="0"/>
              <a:t>holistic</a:t>
            </a:r>
            <a:r>
              <a:rPr lang="hu-HU" dirty="0" smtClean="0"/>
              <a:t> </a:t>
            </a:r>
            <a:r>
              <a:rPr lang="hu-HU" dirty="0" err="1" smtClean="0"/>
              <a:t>treatment</a:t>
            </a:r>
            <a:r>
              <a:rPr lang="hu-HU" dirty="0" smtClean="0"/>
              <a:t> of </a:t>
            </a:r>
            <a:r>
              <a:rPr lang="hu-HU" dirty="0" err="1" smtClean="0"/>
              <a:t>migration</a:t>
            </a:r>
            <a:r>
              <a:rPr lang="hu-HU" dirty="0" smtClean="0"/>
              <a:t>)</a:t>
            </a:r>
          </a:p>
          <a:p>
            <a:pPr>
              <a:lnSpc>
                <a:spcPts val="1219"/>
              </a:lnSpc>
              <a:spcBef>
                <a:spcPts val="0"/>
              </a:spcBef>
            </a:pPr>
            <a:r>
              <a:rPr lang="hu-HU" dirty="0" smtClean="0"/>
              <a:t>25 </a:t>
            </a:r>
            <a:r>
              <a:rPr lang="en-US" dirty="0" smtClean="0"/>
              <a:t>taking forward the dialogue on migration with Libya</a:t>
            </a:r>
            <a:endParaRPr lang="hu-HU" dirty="0" smtClean="0"/>
          </a:p>
          <a:p>
            <a:pPr>
              <a:lnSpc>
                <a:spcPts val="1219"/>
              </a:lnSpc>
              <a:spcBef>
                <a:spcPts val="0"/>
              </a:spcBef>
            </a:pPr>
            <a:r>
              <a:rPr lang="hu-HU" dirty="0" smtClean="0"/>
              <a:t>26 </a:t>
            </a:r>
            <a:r>
              <a:rPr lang="hu-HU" dirty="0" err="1" smtClean="0"/>
              <a:t>achieve</a:t>
            </a:r>
            <a:r>
              <a:rPr lang="hu-HU" dirty="0" smtClean="0"/>
              <a:t> a </a:t>
            </a:r>
            <a:r>
              <a:rPr lang="hu-HU" dirty="0" err="1" smtClean="0"/>
              <a:t>readmission</a:t>
            </a:r>
            <a:r>
              <a:rPr lang="hu-HU" dirty="0" smtClean="0"/>
              <a:t> </a:t>
            </a:r>
            <a:r>
              <a:rPr lang="hu-HU" dirty="0" err="1" smtClean="0"/>
              <a:t>agreement</a:t>
            </a:r>
            <a:r>
              <a:rPr lang="hu-HU" dirty="0" smtClean="0"/>
              <a:t> </a:t>
            </a:r>
            <a:r>
              <a:rPr lang="hu-HU" dirty="0" err="1" smtClean="0"/>
              <a:t>with</a:t>
            </a:r>
            <a:r>
              <a:rPr lang="hu-HU" dirty="0" smtClean="0"/>
              <a:t> </a:t>
            </a:r>
            <a:r>
              <a:rPr lang="hu-HU" dirty="0" err="1" smtClean="0"/>
              <a:t>Turkey</a:t>
            </a:r>
            <a:endParaRPr lang="hu-HU" dirty="0" smtClean="0"/>
          </a:p>
          <a:p>
            <a:pPr>
              <a:spcBef>
                <a:spcPts val="0"/>
              </a:spcBef>
            </a:pPr>
            <a:r>
              <a:rPr lang="hu-HU" dirty="0" smtClean="0"/>
              <a:t>27 </a:t>
            </a:r>
            <a:r>
              <a:rPr lang="hu-HU" dirty="0" err="1" smtClean="0"/>
              <a:t>Revise</a:t>
            </a:r>
            <a:r>
              <a:rPr lang="hu-HU" dirty="0" smtClean="0"/>
              <a:t> </a:t>
            </a:r>
            <a:r>
              <a:rPr lang="hu-HU" dirty="0" err="1" smtClean="0"/>
              <a:t>Article</a:t>
            </a:r>
            <a:r>
              <a:rPr lang="hu-HU" dirty="0" smtClean="0"/>
              <a:t> 13 of </a:t>
            </a:r>
            <a:r>
              <a:rPr lang="hu-HU" dirty="0" err="1" smtClean="0"/>
              <a:t>the</a:t>
            </a:r>
            <a:r>
              <a:rPr lang="hu-HU" dirty="0" smtClean="0"/>
              <a:t> </a:t>
            </a:r>
            <a:r>
              <a:rPr lang="hu-HU" dirty="0" err="1" smtClean="0"/>
              <a:t>Cotonou</a:t>
            </a:r>
            <a:r>
              <a:rPr lang="hu-HU" dirty="0" smtClean="0"/>
              <a:t> </a:t>
            </a:r>
            <a:r>
              <a:rPr lang="hu-HU" dirty="0" err="1" smtClean="0"/>
              <a:t>Agreement</a:t>
            </a:r>
            <a:r>
              <a:rPr lang="hu-HU" dirty="0" smtClean="0"/>
              <a:t>  (</a:t>
            </a:r>
            <a:r>
              <a:rPr lang="hu-HU" dirty="0" err="1" smtClean="0"/>
              <a:t>did</a:t>
            </a:r>
            <a:r>
              <a:rPr lang="hu-HU" dirty="0" smtClean="0"/>
              <a:t> </a:t>
            </a:r>
            <a:r>
              <a:rPr lang="hu-HU" dirty="0" err="1" smtClean="0"/>
              <a:t>not</a:t>
            </a:r>
            <a:r>
              <a:rPr lang="hu-HU" dirty="0" smtClean="0"/>
              <a:t> </a:t>
            </a:r>
            <a:r>
              <a:rPr lang="hu-HU" dirty="0" err="1" smtClean="0"/>
              <a:t>happen</a:t>
            </a:r>
            <a:r>
              <a:rPr lang="hu-HU" dirty="0" smtClean="0"/>
              <a:t>)</a:t>
            </a:r>
          </a:p>
          <a:p>
            <a:pPr>
              <a:spcBef>
                <a:spcPts val="0"/>
              </a:spcBef>
            </a:pPr>
            <a:r>
              <a:rPr lang="hu-HU" dirty="0" smtClean="0"/>
              <a:t>28 </a:t>
            </a:r>
            <a:r>
              <a:rPr lang="hu-HU" dirty="0" err="1" smtClean="0"/>
              <a:t>support</a:t>
            </a:r>
            <a:r>
              <a:rPr lang="hu-HU" dirty="0" smtClean="0"/>
              <a:t> </a:t>
            </a:r>
            <a:r>
              <a:rPr lang="hu-HU" dirty="0" err="1" smtClean="0"/>
              <a:t>enhanced</a:t>
            </a:r>
            <a:r>
              <a:rPr lang="hu-HU" dirty="0" smtClean="0"/>
              <a:t> </a:t>
            </a:r>
            <a:r>
              <a:rPr lang="en-US" dirty="0" smtClean="0"/>
              <a:t>capacity building and infrastructures in relevant third countries</a:t>
            </a:r>
            <a:endParaRPr lang="hu-HU" dirty="0" smtClean="0"/>
          </a:p>
          <a:p>
            <a:pPr>
              <a:spcBef>
                <a:spcPts val="0"/>
              </a:spcBef>
            </a:pPr>
            <a:r>
              <a:rPr lang="hu-HU" dirty="0" smtClean="0"/>
              <a:t>______________________________________________</a:t>
            </a:r>
          </a:p>
          <a:p>
            <a:pPr>
              <a:spcBef>
                <a:spcPts val="0"/>
              </a:spcBef>
            </a:pPr>
            <a:r>
              <a:rPr lang="hu-HU" dirty="0" smtClean="0"/>
              <a:t>29 </a:t>
            </a:r>
            <a:r>
              <a:rPr lang="hu-HU" dirty="0" err="1" smtClean="0"/>
              <a:t>Commission</a:t>
            </a:r>
            <a:r>
              <a:rPr lang="hu-HU" dirty="0" smtClean="0"/>
              <a:t> </a:t>
            </a:r>
            <a:r>
              <a:rPr lang="hu-HU" dirty="0" err="1" smtClean="0"/>
              <a:t>to</a:t>
            </a:r>
            <a:r>
              <a:rPr lang="hu-HU" dirty="0" smtClean="0"/>
              <a:t> </a:t>
            </a:r>
            <a:r>
              <a:rPr lang="hu-HU" dirty="0" err="1" smtClean="0"/>
              <a:t>report</a:t>
            </a:r>
            <a:r>
              <a:rPr lang="hu-HU" dirty="0" smtClean="0"/>
              <a:t> </a:t>
            </a:r>
            <a:r>
              <a:rPr lang="hu-HU" dirty="0" err="1" smtClean="0"/>
              <a:t>on</a:t>
            </a:r>
            <a:r>
              <a:rPr lang="hu-HU" dirty="0" smtClean="0"/>
              <a:t> </a:t>
            </a:r>
            <a:r>
              <a:rPr lang="hu-HU" dirty="0" err="1" smtClean="0"/>
              <a:t>the</a:t>
            </a:r>
            <a:r>
              <a:rPr lang="hu-HU" dirty="0" smtClean="0"/>
              <a:t> </a:t>
            </a:r>
            <a:r>
              <a:rPr lang="hu-HU" dirty="0" err="1" smtClean="0"/>
              <a:t>Council’s</a:t>
            </a:r>
            <a:r>
              <a:rPr lang="hu-HU" dirty="0" smtClean="0"/>
              <a:t> </a:t>
            </a:r>
            <a:r>
              <a:rPr lang="hu-HU" dirty="0" err="1" smtClean="0"/>
              <a:t>proposal</a:t>
            </a:r>
            <a:endParaRPr lang="hu-HU"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27088" y="1017588"/>
            <a:ext cx="4997450" cy="3748087"/>
          </a:xfrm>
        </p:spPr>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54</a:t>
            </a:fld>
            <a:endParaRPr lang="en-GB"/>
          </a:p>
        </p:txBody>
      </p:sp>
      <p:pic>
        <p:nvPicPr>
          <p:cNvPr id="3074" name="Picture 2"/>
          <p:cNvPicPr>
            <a:picLocks noChangeAspect="1" noChangeArrowheads="1"/>
          </p:cNvPicPr>
          <p:nvPr/>
        </p:nvPicPr>
        <p:blipFill>
          <a:blip r:embed="rId3"/>
          <a:srcRect/>
          <a:stretch>
            <a:fillRect/>
          </a:stretch>
        </p:blipFill>
        <p:spPr bwMode="auto">
          <a:xfrm>
            <a:off x="0" y="4852721"/>
            <a:ext cx="7040369" cy="4206082"/>
          </a:xfrm>
          <a:prstGeom prst="rect">
            <a:avLst/>
          </a:prstGeom>
          <a:noFill/>
          <a:ln w="9525">
            <a:noFill/>
            <a:miter lim="800000"/>
            <a:headEnd/>
            <a:tailEnd/>
          </a:ln>
        </p:spPr>
      </p:pic>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kép helye 1"/>
          <p:cNvSpPr>
            <a:spLocks noGrp="1" noRot="1" noChangeAspect="1" noTextEdit="1"/>
          </p:cNvSpPr>
          <p:nvPr>
            <p:ph type="sldImg"/>
          </p:nvPr>
        </p:nvSpPr>
        <p:spPr bwMode="auto">
          <a:noFill/>
          <a:ln>
            <a:solidFill>
              <a:srgbClr val="000000"/>
            </a:solidFill>
            <a:miter lim="800000"/>
            <a:headEnd/>
            <a:tailEnd/>
          </a:ln>
        </p:spPr>
      </p:sp>
      <p:sp>
        <p:nvSpPr>
          <p:cNvPr id="112643"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Bizottság javaslata: 2005 (</a:t>
            </a:r>
            <a:r>
              <a:rPr lang="hu-HU" smtClean="0">
                <a:hlinkClick r:id="rId3"/>
              </a:rPr>
              <a:t>COM(2005)0391) </a:t>
            </a:r>
            <a:endParaRPr lang="hu-HU" smtClean="0"/>
          </a:p>
          <a:p>
            <a:r>
              <a:rPr lang="hu-HU" smtClean="0"/>
              <a:t>Parlament elfogadja: 2008 június 18.</a:t>
            </a:r>
          </a:p>
          <a:p>
            <a:endParaRPr lang="hu-HU" smtClean="0"/>
          </a:p>
          <a:p>
            <a:r>
              <a:rPr lang="en-US" smtClean="0"/>
              <a:t>in accordance with fundamental rights as</a:t>
            </a:r>
            <a:r>
              <a:rPr lang="hu-HU" smtClean="0"/>
              <a:t> </a:t>
            </a:r>
            <a:r>
              <a:rPr lang="en-US" smtClean="0"/>
              <a:t>general principles of Community law as well as international</a:t>
            </a:r>
            <a:r>
              <a:rPr lang="hu-HU" smtClean="0"/>
              <a:t> </a:t>
            </a:r>
            <a:r>
              <a:rPr lang="en-US" smtClean="0"/>
              <a:t>law, including refugee protection and human rights obligations</a:t>
            </a:r>
            <a:endParaRPr lang="hu-HU" smtClean="0"/>
          </a:p>
          <a:p>
            <a:endParaRPr lang="en-GB" smtClean="0"/>
          </a:p>
        </p:txBody>
      </p:sp>
      <p:sp>
        <p:nvSpPr>
          <p:cNvPr id="136196" name="Dia számának helye 3"/>
          <p:cNvSpPr>
            <a:spLocks noGrp="1"/>
          </p:cNvSpPr>
          <p:nvPr>
            <p:ph type="sldNum" sz="quarter" idx="5"/>
          </p:nvPr>
        </p:nvSpPr>
        <p:spPr/>
        <p:txBody>
          <a:bodyPr/>
          <a:lstStyle/>
          <a:p>
            <a:pPr>
              <a:defRPr/>
            </a:pPr>
            <a:fld id="{329178D7-D109-4BD3-84DF-0F0BB998DC84}" type="slidenum">
              <a:rPr lang="hu-HU" smtClean="0"/>
              <a:pPr>
                <a:defRPr/>
              </a:pPr>
              <a:t>55</a:t>
            </a:fld>
            <a:endParaRPr lang="hu-H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bwMode="auto">
          <a:noFill/>
          <a:ln>
            <a:solidFill>
              <a:srgbClr val="000000"/>
            </a:solidFill>
            <a:miter lim="800000"/>
            <a:headEnd/>
            <a:tailEnd/>
          </a:ln>
        </p:spPr>
      </p:sp>
      <p:sp>
        <p:nvSpPr>
          <p:cNvPr id="113667"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Art 6 </a:t>
            </a:r>
            <a:r>
              <a:rPr lang="en-US" smtClean="0"/>
              <a:t>2. Third-country nationals staying illegally on the territory of</a:t>
            </a:r>
            <a:r>
              <a:rPr lang="hu-HU" smtClean="0"/>
              <a:t> </a:t>
            </a:r>
            <a:r>
              <a:rPr lang="en-US" smtClean="0"/>
              <a:t>a Member State and holding a valid residence permit or other</a:t>
            </a:r>
            <a:r>
              <a:rPr lang="hu-HU" smtClean="0"/>
              <a:t> </a:t>
            </a:r>
            <a:r>
              <a:rPr lang="en-US" smtClean="0"/>
              <a:t>authorisation offering a right to stay issued by another Member</a:t>
            </a:r>
            <a:r>
              <a:rPr lang="hu-HU" smtClean="0"/>
              <a:t> </a:t>
            </a:r>
            <a:r>
              <a:rPr lang="en-US" smtClean="0"/>
              <a:t>State shall be required to go to the territory of that other</a:t>
            </a:r>
            <a:r>
              <a:rPr lang="hu-HU" smtClean="0"/>
              <a:t> </a:t>
            </a:r>
            <a:r>
              <a:rPr lang="en-GB" smtClean="0"/>
              <a:t>Member State immediately.</a:t>
            </a:r>
            <a:endParaRPr lang="hu-HU" smtClean="0"/>
          </a:p>
          <a:p>
            <a:r>
              <a:rPr lang="hu-HU" smtClean="0"/>
              <a:t>4. </a:t>
            </a:r>
            <a:r>
              <a:rPr lang="en-US" smtClean="0"/>
              <a:t>for compassionate, humanitarian or other reasons</a:t>
            </a:r>
            <a:r>
              <a:rPr lang="hu-HU" smtClean="0"/>
              <a:t> </a:t>
            </a:r>
            <a:r>
              <a:rPr lang="en-US" smtClean="0"/>
              <a:t>to a third-country national staying illegally on their territory. In</a:t>
            </a:r>
            <a:r>
              <a:rPr lang="hu-HU" smtClean="0"/>
              <a:t> </a:t>
            </a:r>
            <a:r>
              <a:rPr lang="en-US" smtClean="0"/>
              <a:t>that event no return decision shall be issued. Where a return</a:t>
            </a:r>
            <a:r>
              <a:rPr lang="hu-HU" smtClean="0"/>
              <a:t> </a:t>
            </a:r>
            <a:r>
              <a:rPr lang="en-US" smtClean="0"/>
              <a:t>decision has already been issued, it shall be withdrawn or</a:t>
            </a:r>
            <a:r>
              <a:rPr lang="hu-HU" smtClean="0"/>
              <a:t> </a:t>
            </a:r>
            <a:r>
              <a:rPr lang="en-GB" smtClean="0"/>
              <a:t>suspended</a:t>
            </a:r>
            <a:endParaRPr lang="hu-HU" smtClean="0"/>
          </a:p>
          <a:p>
            <a:r>
              <a:rPr lang="hu-HU" smtClean="0"/>
              <a:t>5. </a:t>
            </a:r>
            <a:r>
              <a:rPr lang="en-US" smtClean="0"/>
              <a:t>the subject of a pending procedure for</a:t>
            </a:r>
            <a:r>
              <a:rPr lang="hu-HU" smtClean="0"/>
              <a:t> </a:t>
            </a:r>
            <a:r>
              <a:rPr lang="en-US" smtClean="0"/>
              <a:t>renewing his or her residence permit or other authorisation</a:t>
            </a:r>
            <a:r>
              <a:rPr lang="hu-HU" smtClean="0"/>
              <a:t> </a:t>
            </a:r>
            <a:r>
              <a:rPr lang="en-US" smtClean="0"/>
              <a:t>offering a right to stay, that Member State shall consider</a:t>
            </a:r>
            <a:r>
              <a:rPr lang="hu-HU" smtClean="0"/>
              <a:t> </a:t>
            </a:r>
            <a:r>
              <a:rPr lang="en-US" smtClean="0"/>
              <a:t>refraining from issuing a return decision</a:t>
            </a:r>
            <a:endParaRPr lang="en-GB" smtClean="0"/>
          </a:p>
        </p:txBody>
      </p:sp>
      <p:sp>
        <p:nvSpPr>
          <p:cNvPr id="137220" name="Dia számának helye 3"/>
          <p:cNvSpPr>
            <a:spLocks noGrp="1"/>
          </p:cNvSpPr>
          <p:nvPr>
            <p:ph type="sldNum" sz="quarter" idx="5"/>
          </p:nvPr>
        </p:nvSpPr>
        <p:spPr/>
        <p:txBody>
          <a:bodyPr/>
          <a:lstStyle/>
          <a:p>
            <a:pPr>
              <a:defRPr/>
            </a:pPr>
            <a:fld id="{F06366D7-C919-4F02-9C18-F31A4E95964D}" type="slidenum">
              <a:rPr lang="hu-HU" smtClean="0"/>
              <a:pPr>
                <a:defRPr/>
              </a:pPr>
              <a:t>56</a:t>
            </a:fld>
            <a:endParaRPr lang="hu-H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iakép helye 1"/>
          <p:cNvSpPr>
            <a:spLocks noGrp="1" noRot="1" noChangeAspect="1" noTextEdit="1"/>
          </p:cNvSpPr>
          <p:nvPr>
            <p:ph type="sldImg"/>
          </p:nvPr>
        </p:nvSpPr>
        <p:spPr>
          <a:ln/>
        </p:spPr>
      </p:sp>
      <p:sp>
        <p:nvSpPr>
          <p:cNvPr id="135171" name="Jegyzetek helye 2"/>
          <p:cNvSpPr>
            <a:spLocks noGrp="1"/>
          </p:cNvSpPr>
          <p:nvPr>
            <p:ph type="body" idx="1"/>
          </p:nvPr>
        </p:nvSpPr>
        <p:spPr>
          <a:noFill/>
          <a:ln/>
        </p:spPr>
        <p:txBody>
          <a:bodyPr/>
          <a:lstStyle/>
          <a:p>
            <a:r>
              <a:rPr lang="hu-HU" smtClean="0"/>
              <a:t>Az Európai Parlament és a Tanács 2009/52/EK irányelve ( 2009. június 18. ) az illegálisan tartózkodó harmadik országbeli állampolgárokat foglalkoztató munkáltatókkal szembeni szankciókra és intézkedésekre vonatkozó minimumszabályokról</a:t>
            </a:r>
          </a:p>
          <a:p>
            <a:endParaRPr lang="hu-HU" smtClean="0"/>
          </a:p>
          <a:p>
            <a:r>
              <a:rPr lang="hu-HU" smtClean="0"/>
              <a:t>A fizetés-különbséget az illegális foglalkoztatott akkor is követelheti, ha közben hazatoloncolták</a:t>
            </a:r>
          </a:p>
          <a:p>
            <a:endParaRPr lang="hu-HU" smtClean="0"/>
          </a:p>
          <a:p>
            <a:r>
              <a:rPr lang="hu-HU" smtClean="0"/>
              <a:t>Min. 3 hónapos munkaviszont feltételeznek.</a:t>
            </a:r>
          </a:p>
          <a:p>
            <a:endParaRPr lang="hu-HU" smtClean="0"/>
          </a:p>
        </p:txBody>
      </p:sp>
      <p:sp>
        <p:nvSpPr>
          <p:cNvPr id="135172" name="Dia számának helye 3"/>
          <p:cNvSpPr>
            <a:spLocks noGrp="1"/>
          </p:cNvSpPr>
          <p:nvPr>
            <p:ph type="sldNum" sz="quarter" idx="5"/>
          </p:nvPr>
        </p:nvSpPr>
        <p:spPr/>
        <p:txBody>
          <a:bodyPr/>
          <a:lstStyle/>
          <a:p>
            <a:pPr>
              <a:defRPr/>
            </a:pPr>
            <a:fld id="{1B374EC4-A36C-4CCA-BEAE-00EA8D22A231}" type="slidenum">
              <a:rPr lang="hu-HU" smtClean="0"/>
              <a:pPr>
                <a:defRPr/>
              </a:pPr>
              <a:t>57</a:t>
            </a:fld>
            <a:endParaRPr lang="hu-H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iakép helye 1"/>
          <p:cNvSpPr>
            <a:spLocks noGrp="1" noRot="1" noChangeAspect="1" noTextEdit="1"/>
          </p:cNvSpPr>
          <p:nvPr>
            <p:ph type="sldImg"/>
          </p:nvPr>
        </p:nvSpPr>
        <p:spPr>
          <a:ln/>
        </p:spPr>
      </p:sp>
      <p:sp>
        <p:nvSpPr>
          <p:cNvPr id="136195" name="Jegyzetek helye 2"/>
          <p:cNvSpPr>
            <a:spLocks noGrp="1"/>
          </p:cNvSpPr>
          <p:nvPr>
            <p:ph type="body" idx="1"/>
          </p:nvPr>
        </p:nvSpPr>
        <p:spPr>
          <a:noFill/>
          <a:ln/>
        </p:spPr>
        <p:txBody>
          <a:bodyPr/>
          <a:lstStyle/>
          <a:p>
            <a:endParaRPr lang="hu-HU" smtClean="0"/>
          </a:p>
        </p:txBody>
      </p:sp>
      <p:sp>
        <p:nvSpPr>
          <p:cNvPr id="136196" name="Dia számának helye 3"/>
          <p:cNvSpPr>
            <a:spLocks noGrp="1"/>
          </p:cNvSpPr>
          <p:nvPr>
            <p:ph type="sldNum" sz="quarter" idx="5"/>
          </p:nvPr>
        </p:nvSpPr>
        <p:spPr/>
        <p:txBody>
          <a:bodyPr/>
          <a:lstStyle/>
          <a:p>
            <a:pPr>
              <a:defRPr/>
            </a:pPr>
            <a:fld id="{A958C174-9957-4C0D-B2E0-86B0F6C2584D}" type="slidenum">
              <a:rPr lang="hu-HU" smtClean="0"/>
              <a:pPr>
                <a:defRPr/>
              </a:pPr>
              <a:t>58</a:t>
            </a:fld>
            <a:endParaRPr lang="hu-H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kép helye 1"/>
          <p:cNvSpPr>
            <a:spLocks noGrp="1" noRot="1" noChangeAspect="1" noTextEdit="1"/>
          </p:cNvSpPr>
          <p:nvPr>
            <p:ph type="sldImg"/>
          </p:nvPr>
        </p:nvSpPr>
        <p:spPr bwMode="auto">
          <a:noFill/>
          <a:ln>
            <a:solidFill>
              <a:srgbClr val="000000"/>
            </a:solidFill>
            <a:miter lim="800000"/>
            <a:headEnd/>
            <a:tailEnd/>
          </a:ln>
        </p:spPr>
      </p:sp>
      <p:sp>
        <p:nvSpPr>
          <p:cNvPr id="114691"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659344AA-3D74-4002-A464-FC0807934DC7}" type="slidenum">
              <a:rPr lang="en-GB" smtClean="0"/>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mtClean="0"/>
              <a:t>The Government concluded that the instant application differed from the case of </a:t>
            </a:r>
            <a:r>
              <a:rPr lang="hu-HU" i="1" smtClean="0"/>
              <a:t>Medvedyev and Others v. France</a:t>
            </a:r>
            <a:r>
              <a:rPr lang="hu-HU" smtClean="0"/>
              <a:t> ([GC], no. 3394/03, 29 March 2010), in which the Court had affirmed that the applicants fell under French jurisdiction having regard to the full and exclusive nature of the control exercised by France over a vessel on the high seas and over its crew. </a:t>
            </a:r>
            <a:r>
              <a:rPr lang="hu-HU" sz="1000" i="1" smtClean="0"/>
              <a:t>(</a:t>
            </a:r>
            <a:r>
              <a:rPr lang="en-US" sz="1000" i="1" smtClean="0"/>
              <a:t>The applicants were crew-members of a cargo vessel registered in Cambodia. As the</a:t>
            </a:r>
            <a:r>
              <a:rPr lang="hu-HU" sz="1000" i="1" smtClean="0"/>
              <a:t> </a:t>
            </a:r>
            <a:r>
              <a:rPr lang="en-US" sz="1000" i="1" smtClean="0"/>
              <a:t>French authorities suspected the vessel was carrying significant quantities of narcotics</a:t>
            </a:r>
            <a:r>
              <a:rPr lang="hu-HU" sz="1000" i="1" smtClean="0"/>
              <a:t> </a:t>
            </a:r>
            <a:r>
              <a:rPr lang="en-US" sz="1000" i="1" smtClean="0"/>
              <a:t>for distribution in Europe, the French Navy apprehended it off the shores of Cap Verde</a:t>
            </a:r>
            <a:r>
              <a:rPr lang="hu-HU" sz="1000" i="1" smtClean="0"/>
              <a:t> </a:t>
            </a:r>
            <a:r>
              <a:rPr lang="en-US" sz="1000" i="1" smtClean="0"/>
              <a:t>and confined the crew to their quarters on board under French military guard. The</a:t>
            </a:r>
            <a:r>
              <a:rPr lang="hu-HU" sz="1000" i="1" smtClean="0"/>
              <a:t> </a:t>
            </a:r>
            <a:r>
              <a:rPr lang="en-US" sz="1000" i="1" smtClean="0"/>
              <a:t>applicants complained that they had been deprived of their liberty unlawfully, particularly</a:t>
            </a:r>
            <a:r>
              <a:rPr lang="hu-HU" sz="1000" i="1" smtClean="0"/>
              <a:t> </a:t>
            </a:r>
            <a:r>
              <a:rPr lang="en-US" sz="1000" i="1" smtClean="0"/>
              <a:t>as the French authorities had not had jurisdiction.</a:t>
            </a:r>
            <a:r>
              <a:rPr lang="hu-HU" sz="1000" i="1" smtClean="0"/>
              <a:t>)</a:t>
            </a:r>
            <a:endParaRPr lang="hu-HU" i="1"/>
          </a:p>
        </p:txBody>
      </p:sp>
      <p:sp>
        <p:nvSpPr>
          <p:cNvPr id="4" name="Dia számának helye 3"/>
          <p:cNvSpPr>
            <a:spLocks noGrp="1"/>
          </p:cNvSpPr>
          <p:nvPr>
            <p:ph type="sldNum" sz="quarter" idx="10"/>
          </p:nvPr>
        </p:nvSpPr>
        <p:spPr/>
        <p:txBody>
          <a:bodyPr/>
          <a:lstStyle/>
          <a:p>
            <a:pPr>
              <a:defRPr/>
            </a:pPr>
            <a:fld id="{17702ED3-5C81-4ACA-B07B-3C473F8B2937}" type="slidenum">
              <a:rPr lang="en-GB" smtClean="0"/>
              <a:pPr>
                <a:defRPr/>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0E55D9-550C-4CC0-9DD9-C315A132F25E}" type="slidenum">
              <a:rPr lang="hu-HU"/>
              <a:pPr>
                <a:defRPr/>
              </a:pPr>
              <a:t>60</a:t>
            </a:fld>
            <a:endParaRPr lang="hu-HU"/>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79C8FCD-8F7E-40A6-9E46-D78823C393A7}" type="slidenum">
              <a:rPr lang="hu-HU" smtClean="0"/>
              <a:pPr/>
              <a:t>61</a:t>
            </a:fld>
            <a:endParaRPr lang="hu-HU" smtClean="0"/>
          </a:p>
        </p:txBody>
      </p:sp>
      <p:sp>
        <p:nvSpPr>
          <p:cNvPr id="116739" name="Rectangle 2"/>
          <p:cNvSpPr>
            <a:spLocks noGrp="1" noRot="1" noChangeAspect="1" noChangeArrowheads="1" noTextEdit="1"/>
          </p:cNvSpPr>
          <p:nvPr>
            <p:ph type="sldImg"/>
          </p:nvPr>
        </p:nvSpPr>
        <p:spPr>
          <a:xfrm>
            <a:off x="935038" y="749300"/>
            <a:ext cx="4995862" cy="3748088"/>
          </a:xfrm>
          <a:ln/>
        </p:spPr>
      </p:sp>
      <p:sp>
        <p:nvSpPr>
          <p:cNvPr id="116740" name="Rectangle 3"/>
          <p:cNvSpPr>
            <a:spLocks noGrp="1" noChangeArrowheads="1"/>
          </p:cNvSpPr>
          <p:nvPr>
            <p:ph type="body" idx="1"/>
          </p:nvPr>
        </p:nvSpPr>
        <p:spPr>
          <a:xfrm>
            <a:off x="917688" y="4746766"/>
            <a:ext cx="5028978" cy="4497704"/>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249363" y="476250"/>
            <a:ext cx="3663950" cy="2749550"/>
          </a:xfrm>
        </p:spPr>
      </p:sp>
      <p:sp>
        <p:nvSpPr>
          <p:cNvPr id="3" name="Jegyzetek helye 2"/>
          <p:cNvSpPr>
            <a:spLocks noGrp="1"/>
          </p:cNvSpPr>
          <p:nvPr>
            <p:ph type="body" idx="1"/>
          </p:nvPr>
        </p:nvSpPr>
        <p:spPr>
          <a:xfrm>
            <a:off x="116742" y="3320760"/>
            <a:ext cx="6558794" cy="6342261"/>
          </a:xfrm>
        </p:spPr>
        <p:txBody>
          <a:bodyPr>
            <a:noAutofit/>
          </a:bodyPr>
          <a:lstStyle/>
          <a:p>
            <a:r>
              <a:rPr lang="hu-HU" sz="1100" b="1" smtClean="0"/>
              <a:t>Common European Asylum System = State of play  Brussels, 7 December 2011 18170/11</a:t>
            </a:r>
          </a:p>
          <a:p>
            <a:r>
              <a:rPr lang="en-US" sz="1100" b="1" smtClean="0"/>
              <a:t>Asylum Procedures Directive</a:t>
            </a:r>
          </a:p>
          <a:p>
            <a:r>
              <a:rPr lang="en-US" sz="1100" smtClean="0"/>
              <a:t>Significant headway has been made in negotiations on the amended recast of the Asylum</a:t>
            </a:r>
            <a:r>
              <a:rPr lang="hu-HU" sz="1100" smtClean="0"/>
              <a:t> </a:t>
            </a:r>
            <a:r>
              <a:rPr lang="en-US" sz="1100" smtClean="0"/>
              <a:t>Procedures Directive. Compromise proposals have been discussed at the level of the Asylum</a:t>
            </a:r>
            <a:r>
              <a:rPr lang="hu-HU" sz="1100" smtClean="0"/>
              <a:t> </a:t>
            </a:r>
            <a:r>
              <a:rPr lang="en-US" sz="1100" smtClean="0"/>
              <a:t>Working Party.</a:t>
            </a:r>
            <a:r>
              <a:rPr lang="hu-HU" sz="1100" smtClean="0"/>
              <a:t> </a:t>
            </a:r>
            <a:r>
              <a:rPr lang="en-US" sz="1100" smtClean="0"/>
              <a:t>Progress has been made in particular on the question of the definition and identification of</a:t>
            </a:r>
            <a:r>
              <a:rPr lang="hu-HU" sz="1100" smtClean="0"/>
              <a:t> </a:t>
            </a:r>
            <a:r>
              <a:rPr lang="en-US" sz="1100" smtClean="0"/>
              <a:t>applicants in need of special procedural guarantees, the role and funding of medical examinations,</a:t>
            </a:r>
            <a:r>
              <a:rPr lang="hu-HU" sz="1100" smtClean="0"/>
              <a:t> </a:t>
            </a:r>
            <a:r>
              <a:rPr lang="en-US" sz="1100" smtClean="0"/>
              <a:t>grounds for accelerated procedures, the time limits applicable as regards the procedure at first</a:t>
            </a:r>
            <a:r>
              <a:rPr lang="hu-HU" sz="1100" smtClean="0"/>
              <a:t> </a:t>
            </a:r>
            <a:r>
              <a:rPr lang="en-US" sz="1100" smtClean="0"/>
              <a:t>instance as well as the scope of legal assistance and representation.</a:t>
            </a:r>
            <a:r>
              <a:rPr lang="hu-HU" sz="1100" smtClean="0"/>
              <a:t> </a:t>
            </a:r>
            <a:r>
              <a:rPr lang="en-US" sz="1100" smtClean="0"/>
              <a:t>Further discussion will be needed on key political elements of the recast such as subsequent</a:t>
            </a:r>
            <a:r>
              <a:rPr lang="hu-HU" sz="1100" smtClean="0"/>
              <a:t> </a:t>
            </a:r>
            <a:r>
              <a:rPr lang="en-US" sz="1100" smtClean="0"/>
              <a:t>applications, accelerated procedures and provisions concerning the right to an effective remedy.</a:t>
            </a:r>
          </a:p>
          <a:p>
            <a:r>
              <a:rPr lang="en-US" sz="1100" b="1" smtClean="0"/>
              <a:t>Reception Conditions Directive</a:t>
            </a:r>
          </a:p>
          <a:p>
            <a:r>
              <a:rPr lang="hu-HU" sz="1100" smtClean="0"/>
              <a:t>2011 Dec: </a:t>
            </a:r>
            <a:r>
              <a:rPr lang="en-US" sz="1100" smtClean="0"/>
              <a:t>Progress has been made in particular in respect of health care, tracing and the definition of family</a:t>
            </a:r>
            <a:r>
              <a:rPr lang="hu-HU" sz="1100" smtClean="0"/>
              <a:t> </a:t>
            </a:r>
            <a:r>
              <a:rPr lang="en-US" sz="1100" smtClean="0"/>
              <a:t>members. Discussions on material reception conditions, free legal assistance and representation, as</a:t>
            </a:r>
            <a:r>
              <a:rPr lang="hu-HU" sz="1100" smtClean="0"/>
              <a:t> </a:t>
            </a:r>
            <a:r>
              <a:rPr lang="en-US" sz="1100" smtClean="0"/>
              <a:t>well as the identification of persons with special reception needs have also been constructive.</a:t>
            </a:r>
            <a:r>
              <a:rPr lang="hu-HU" sz="1100" smtClean="0"/>
              <a:t> </a:t>
            </a:r>
          </a:p>
          <a:p>
            <a:r>
              <a:rPr lang="hu-HU" sz="1100" smtClean="0"/>
              <a:t>2012 March: (</a:t>
            </a:r>
            <a:r>
              <a:rPr lang="hu-HU" sz="1100" b="1" smtClean="0"/>
              <a:t>ASILE 36)</a:t>
            </a:r>
            <a:r>
              <a:rPr lang="hu-HU" sz="1100" smtClean="0"/>
              <a:t/>
            </a:r>
            <a:br>
              <a:rPr lang="hu-HU" sz="1100" smtClean="0"/>
            </a:br>
            <a:r>
              <a:rPr lang="en-US" sz="1100" smtClean="0"/>
              <a:t>two main issues remained open;</a:t>
            </a:r>
            <a:r>
              <a:rPr lang="hu-HU" sz="1100" smtClean="0"/>
              <a:t> </a:t>
            </a:r>
            <a:r>
              <a:rPr lang="en-US" sz="1100" smtClean="0"/>
              <a:t>grounds for detention (Article 8) and access to labour market for asylum applicants (Article 15).</a:t>
            </a:r>
            <a:r>
              <a:rPr lang="hu-HU" sz="1100" smtClean="0"/>
              <a:t> </a:t>
            </a:r>
            <a:r>
              <a:rPr lang="en-US" sz="1100" smtClean="0"/>
              <a:t>The Permanent Representatives Committee acknowledged the Presidency’s compromise proposal</a:t>
            </a:r>
            <a:r>
              <a:rPr lang="hu-HU" sz="1100" smtClean="0"/>
              <a:t> </a:t>
            </a:r>
            <a:r>
              <a:rPr lang="en-US" sz="1100" smtClean="0"/>
              <a:t>for a list of grounds for detention</a:t>
            </a:r>
            <a:r>
              <a:rPr lang="hu-HU" sz="1100" smtClean="0"/>
              <a:t>. </a:t>
            </a:r>
            <a:r>
              <a:rPr lang="en-US" sz="1100" smtClean="0"/>
              <a:t>Four other issues were described to the Permanent Representatives Committee, including the</a:t>
            </a:r>
            <a:r>
              <a:rPr lang="hu-HU" sz="1100" smtClean="0"/>
              <a:t> </a:t>
            </a:r>
            <a:r>
              <a:rPr lang="en-US" sz="1100" smtClean="0"/>
              <a:t>definition of family members (Article 2 (c)), material reception conditions (Article 17(5)),</a:t>
            </a:r>
            <a:r>
              <a:rPr lang="hu-HU" sz="1100" smtClean="0"/>
              <a:t> </a:t>
            </a:r>
            <a:r>
              <a:rPr lang="en-US" sz="1100" smtClean="0"/>
              <a:t>identification of the special reception needs of vulnerable persons (Article 22) and free legal</a:t>
            </a:r>
            <a:r>
              <a:rPr lang="hu-HU" sz="1100" smtClean="0"/>
              <a:t> </a:t>
            </a:r>
            <a:r>
              <a:rPr lang="en-US" sz="1100" smtClean="0"/>
              <a:t>assistance and representation (Article 26). The </a:t>
            </a:r>
            <a:r>
              <a:rPr lang="hu-HU" sz="1100" smtClean="0"/>
              <a:t>d</a:t>
            </a:r>
            <a:r>
              <a:rPr lang="en-US" sz="1100" smtClean="0"/>
              <a:t>iscussions on those four topics have been</a:t>
            </a:r>
            <a:r>
              <a:rPr lang="hu-HU" sz="1100" smtClean="0"/>
              <a:t> </a:t>
            </a:r>
            <a:r>
              <a:rPr lang="en-US" sz="1100" smtClean="0"/>
              <a:t>constructive and progress has been achieved overall.</a:t>
            </a:r>
          </a:p>
          <a:p>
            <a:r>
              <a:rPr lang="en-US" sz="1100" b="1" smtClean="0"/>
              <a:t>Dublin Regulation</a:t>
            </a:r>
          </a:p>
          <a:p>
            <a:r>
              <a:rPr lang="en-US" sz="1100" smtClean="0"/>
              <a:t>Discussions on this item have continued at the Strategic Committee on Immigration, Frontiers and</a:t>
            </a:r>
            <a:r>
              <a:rPr lang="hu-HU" sz="1100" smtClean="0"/>
              <a:t> </a:t>
            </a:r>
            <a:r>
              <a:rPr lang="en-US" sz="1100" smtClean="0"/>
              <a:t>Asylum and at the Permanent Representatives Committee. An overwhelming majority of</a:t>
            </a:r>
            <a:r>
              <a:rPr lang="hu-HU" sz="1100" smtClean="0"/>
              <a:t> </a:t>
            </a:r>
            <a:r>
              <a:rPr lang="en-US" sz="1100" smtClean="0"/>
              <a:t>delegations considered that the Union’s asylum acquis should not be complemented by an</a:t>
            </a:r>
            <a:r>
              <a:rPr lang="hu-HU" sz="1100" smtClean="0"/>
              <a:t> </a:t>
            </a:r>
            <a:r>
              <a:rPr lang="en-US" sz="1100" smtClean="0"/>
              <a:t>emergency mechanism including a provision concerning the suspension of transfers carried out in</a:t>
            </a:r>
            <a:r>
              <a:rPr lang="hu-HU" sz="1100" smtClean="0"/>
              <a:t>  </a:t>
            </a:r>
            <a:r>
              <a:rPr lang="en-US" sz="1100" smtClean="0"/>
              <a:t>the framework of the Dublin Regulation. The emphasis of the discussion shifted from addressing</a:t>
            </a:r>
            <a:r>
              <a:rPr lang="hu-HU" sz="1100" smtClean="0"/>
              <a:t> </a:t>
            </a:r>
            <a:r>
              <a:rPr lang="en-US" sz="1100" smtClean="0"/>
              <a:t>situations of crisis after they have unfolded to addressing the root causes of such crises. A majority</a:t>
            </a:r>
            <a:r>
              <a:rPr lang="hu-HU" sz="1100" smtClean="0"/>
              <a:t> </a:t>
            </a:r>
            <a:r>
              <a:rPr lang="en-US" sz="1100" smtClean="0"/>
              <a:t>of delegations agreed that a concise clause setting out the structure of a process for early warning,</a:t>
            </a:r>
            <a:r>
              <a:rPr lang="hu-HU" sz="1100" smtClean="0"/>
              <a:t> </a:t>
            </a:r>
            <a:r>
              <a:rPr lang="en-US" sz="1100" smtClean="0"/>
              <a:t>preparedness and management of asylum crises should be included in the Dublin Regulation as an</a:t>
            </a:r>
            <a:r>
              <a:rPr lang="hu-HU" sz="1100" smtClean="0"/>
              <a:t> </a:t>
            </a:r>
            <a:r>
              <a:rPr lang="en-US" sz="1100" smtClean="0"/>
              <a:t>alternative to the emergency mechanism. The process would serve to build mutual trust between the</a:t>
            </a:r>
            <a:r>
              <a:rPr lang="hu-HU" sz="1100" smtClean="0"/>
              <a:t> </a:t>
            </a:r>
            <a:r>
              <a:rPr lang="en-US" sz="1100" smtClean="0"/>
              <a:t>Member States and provide a basis for the provision of measures of solidarity. Indeed, the</a:t>
            </a:r>
            <a:r>
              <a:rPr lang="hu-HU" sz="1100" smtClean="0"/>
              <a:t> </a:t>
            </a:r>
            <a:r>
              <a:rPr lang="en-US" sz="1100" smtClean="0"/>
              <a:t>discussions on the process for early warning, preparedness and management of asylum crises should</a:t>
            </a:r>
            <a:r>
              <a:rPr lang="hu-HU" sz="1100" smtClean="0"/>
              <a:t> </a:t>
            </a:r>
            <a:r>
              <a:rPr lang="en-US" sz="1100" smtClean="0"/>
              <a:t>be accompanied by steps to reinforce solidarity between Member States in the framework of the</a:t>
            </a:r>
            <a:r>
              <a:rPr lang="hu-HU" sz="1100" smtClean="0"/>
              <a:t> </a:t>
            </a:r>
            <a:r>
              <a:rPr lang="en-US" sz="1100" smtClean="0"/>
              <a:t>CEAS.</a:t>
            </a:r>
          </a:p>
          <a:p>
            <a:r>
              <a:rPr lang="en-US" sz="1100" b="1" smtClean="0"/>
              <a:t>Eurodac Regulation</a:t>
            </a:r>
          </a:p>
          <a:p>
            <a:r>
              <a:rPr lang="en-US" sz="1100" smtClean="0"/>
              <a:t>Work on the Eurodac Regulation is on hold. The overwhelming majority of delegations maintains</a:t>
            </a:r>
            <a:r>
              <a:rPr lang="hu-HU" sz="1100" smtClean="0"/>
              <a:t> </a:t>
            </a:r>
            <a:r>
              <a:rPr lang="en-US" sz="1100" smtClean="0"/>
              <a:t>its support for inserting a clause in the EURODAC Regulation enabling Member States to allow</a:t>
            </a:r>
            <a:r>
              <a:rPr lang="hu-HU" sz="1100" smtClean="0"/>
              <a:t> </a:t>
            </a:r>
            <a:r>
              <a:rPr lang="en-US" sz="1100" smtClean="0"/>
              <a:t>their law enforcement authorities' access to the EURODAC central database under strict conditions</a:t>
            </a:r>
            <a:r>
              <a:rPr lang="hu-HU" sz="1100" smtClean="0"/>
              <a:t> </a:t>
            </a:r>
            <a:r>
              <a:rPr lang="en-US" sz="1100" smtClean="0"/>
              <a:t>for the purposes of fighting terrorism and organised crime.</a:t>
            </a:r>
            <a:endParaRPr lang="hu-HU" sz="1100"/>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62</a:t>
            </a:fld>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1254A1C-0AE8-4CBF-A1AA-6B0A5E7442E2}" type="slidenum">
              <a:rPr lang="hu-HU" smtClean="0"/>
              <a:pPr/>
              <a:t>63</a:t>
            </a:fld>
            <a:endParaRPr lang="hu-H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503C64AE-0DC3-4321-A21C-5882C1874FC4}" type="slidenum">
              <a:rPr lang="hu-HU" smtClean="0"/>
              <a:pPr/>
              <a:t>64</a:t>
            </a:fld>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6435" y="4748382"/>
            <a:ext cx="6009965" cy="4497704"/>
          </a:xfrm>
        </p:spPr>
        <p:txBody>
          <a:bodyPr>
            <a:normAutofit fontScale="92500" lnSpcReduction="10000"/>
          </a:bodyPr>
          <a:lstStyle/>
          <a:p>
            <a:r>
              <a:rPr lang="hu-HU" smtClean="0"/>
              <a:t>Képzés: interjútechnikák, határozatok indokolása, hitelesség  -európai szointen igazi szakmai közösség alakuljon ki (Comon European Asylum Curriculum) </a:t>
            </a:r>
          </a:p>
          <a:p>
            <a:r>
              <a:rPr lang="hu-HU" smtClean="0"/>
              <a:t>COI: elsősorban azon országokra, amelyek kapcsán a legnagyobbak az eltérések</a:t>
            </a:r>
          </a:p>
          <a:p>
            <a:endParaRPr lang="hu-HU" smtClean="0"/>
          </a:p>
          <a:p>
            <a:r>
              <a:rPr lang="hu-HU" smtClean="0"/>
              <a:t>EASO work programme, 2012: (</a:t>
            </a:r>
            <a:r>
              <a:rPr lang="hu-HU" sz="700" smtClean="0">
                <a:hlinkClick r:id="rId3"/>
              </a:rPr>
              <a:t>http://ec.europa.eu/home-affairs/policies/asylum/docs/easo/EASO_2011_00110000_EN_TRA.pdf</a:t>
            </a:r>
            <a:r>
              <a:rPr lang="hu-HU" smtClean="0"/>
              <a:t>)</a:t>
            </a:r>
          </a:p>
          <a:p>
            <a:r>
              <a:rPr lang="en-US" smtClean="0"/>
              <a:t>According to Article 15 of the EASO Regulation, EASO has established an Asylum Intervention Pool</a:t>
            </a:r>
            <a:r>
              <a:rPr lang="hu-HU" smtClean="0"/>
              <a:t> </a:t>
            </a:r>
            <a:r>
              <a:rPr lang="en-US" smtClean="0"/>
              <a:t>(AIP). In 2012 EASO will possibly have around 400 experts in the AIP (this number includes experts</a:t>
            </a:r>
            <a:r>
              <a:rPr lang="hu-HU" smtClean="0"/>
              <a:t> </a:t>
            </a:r>
            <a:r>
              <a:rPr lang="en-US" smtClean="0"/>
              <a:t>from Denmark)</a:t>
            </a:r>
            <a:endParaRPr lang="hu-HU" smtClean="0"/>
          </a:p>
          <a:p>
            <a:endParaRPr lang="hu-HU" smtClean="0"/>
          </a:p>
          <a:p>
            <a:r>
              <a:rPr lang="en-US" b="1" smtClean="0"/>
              <a:t>The two</a:t>
            </a:r>
            <a:r>
              <a:rPr lang="hu-HU" b="1" smtClean="0"/>
              <a:t> </a:t>
            </a:r>
            <a:r>
              <a:rPr lang="en-US" b="1" smtClean="0"/>
              <a:t>year</a:t>
            </a:r>
            <a:r>
              <a:rPr lang="hu-HU" b="1" smtClean="0"/>
              <a:t> </a:t>
            </a:r>
            <a:r>
              <a:rPr lang="en-US" b="1" smtClean="0"/>
              <a:t>Operating Plan for the deployment of Asylum Support Teams to Greece, signed on 1 April 2011</a:t>
            </a:r>
            <a:r>
              <a:rPr lang="en-US" smtClean="0"/>
              <a:t>,</a:t>
            </a:r>
            <a:r>
              <a:rPr lang="hu-HU" smtClean="0"/>
              <a:t> </a:t>
            </a:r>
            <a:r>
              <a:rPr lang="en-US" smtClean="0"/>
              <a:t>supports the implementation of the principles outlined in the Greek Action Plan and aims to increase</a:t>
            </a:r>
            <a:r>
              <a:rPr lang="hu-HU" smtClean="0"/>
              <a:t>  </a:t>
            </a:r>
            <a:r>
              <a:rPr lang="en-US" smtClean="0"/>
              <a:t>the ability and resources for the new Asylum Service, the new Reception Service, and an overall</a:t>
            </a:r>
            <a:r>
              <a:rPr lang="hu-HU" smtClean="0"/>
              <a:t>  </a:t>
            </a:r>
            <a:r>
              <a:rPr lang="en-US" smtClean="0"/>
              <a:t>improved and efficient asylum procedure. The ASTs are mainly organised as advising expert teams to</a:t>
            </a:r>
            <a:r>
              <a:rPr lang="hu-HU" smtClean="0"/>
              <a:t> </a:t>
            </a:r>
            <a:r>
              <a:rPr lang="en-US" smtClean="0"/>
              <a:t>advise the Greek government on the issues outlined in the Operating Plan.</a:t>
            </a:r>
            <a:r>
              <a:rPr lang="hu-HU" smtClean="0"/>
              <a:t>  </a:t>
            </a:r>
            <a:r>
              <a:rPr lang="en-US" smtClean="0"/>
              <a:t>ollowing the experience with the Operation Plan in the first half of 2011, a number of amendments</a:t>
            </a:r>
            <a:r>
              <a:rPr lang="hu-HU" smtClean="0"/>
              <a:t> </a:t>
            </a:r>
            <a:r>
              <a:rPr lang="en-US" smtClean="0"/>
              <a:t>are prepared jointly between Greece and EASO as to adjust the support to new needs.</a:t>
            </a:r>
            <a:r>
              <a:rPr lang="hu-HU" smtClean="0"/>
              <a:t> </a:t>
            </a:r>
            <a:r>
              <a:rPr lang="en-US" smtClean="0"/>
              <a:t>The </a:t>
            </a:r>
            <a:r>
              <a:rPr lang="hu-HU" smtClean="0"/>
              <a:t> </a:t>
            </a:r>
            <a:r>
              <a:rPr lang="en-US" smtClean="0"/>
              <a:t>ollowing ASTs are foreseen in 2012 as specified in the revised Operating Plan:</a:t>
            </a:r>
          </a:p>
          <a:p>
            <a:r>
              <a:rPr lang="en-US" smtClean="0"/>
              <a:t>- Support on First instance procedures</a:t>
            </a:r>
          </a:p>
          <a:p>
            <a:r>
              <a:rPr lang="en-US" smtClean="0"/>
              <a:t>- EAC-training sessions</a:t>
            </a:r>
          </a:p>
          <a:p>
            <a:r>
              <a:rPr lang="en-US" smtClean="0"/>
              <a:t>- Management support to the New Asylum Service</a:t>
            </a:r>
          </a:p>
          <a:p>
            <a:r>
              <a:rPr lang="en-US" smtClean="0"/>
              <a:t>- Support to First Reception Centre system</a:t>
            </a:r>
          </a:p>
          <a:p>
            <a:r>
              <a:rPr lang="en-US" smtClean="0"/>
              <a:t>A total </a:t>
            </a:r>
            <a:r>
              <a:rPr lang="en-US" b="1" smtClean="0"/>
              <a:t>of 10-15 MS experts will be deployed in 2012 in Greece </a:t>
            </a:r>
            <a:r>
              <a:rPr lang="en-US" smtClean="0"/>
              <a:t>within the framework of the</a:t>
            </a:r>
            <a:r>
              <a:rPr lang="hu-HU" smtClean="0"/>
              <a:t> </a:t>
            </a:r>
            <a:r>
              <a:rPr lang="en-US" smtClean="0"/>
              <a:t>Operating Plan.</a:t>
            </a:r>
            <a:endParaRPr lang="hu-HU" smtClean="0"/>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65</a:t>
            </a:fld>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6071FF27-857C-4769-8B66-E72A6E36AA9A}" type="slidenum">
              <a:rPr lang="hu-HU" smtClean="0"/>
              <a:pPr>
                <a:defRPr/>
              </a:pPr>
              <a:t>66</a:t>
            </a:fld>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kép helye 1"/>
          <p:cNvSpPr>
            <a:spLocks noGrp="1" noRot="1" noChangeAspect="1" noTextEdit="1"/>
          </p:cNvSpPr>
          <p:nvPr>
            <p:ph type="sldImg"/>
          </p:nvPr>
        </p:nvSpPr>
        <p:spPr bwMode="auto">
          <a:noFill/>
          <a:ln>
            <a:solidFill>
              <a:srgbClr val="000000"/>
            </a:solidFill>
            <a:miter lim="800000"/>
            <a:headEnd/>
            <a:tailEnd/>
          </a:ln>
        </p:spPr>
      </p:sp>
      <p:sp>
        <p:nvSpPr>
          <p:cNvPr id="122883"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ia számának helye 3"/>
          <p:cNvSpPr>
            <a:spLocks noGrp="1"/>
          </p:cNvSpPr>
          <p:nvPr>
            <p:ph type="sldNum" sz="quarter" idx="5"/>
          </p:nvPr>
        </p:nvSpPr>
        <p:spPr/>
        <p:txBody>
          <a:bodyPr/>
          <a:lstStyle/>
          <a:p>
            <a:pPr>
              <a:defRPr/>
            </a:pPr>
            <a:fld id="{913FED4E-88FE-4025-BE05-2374EA28E7DD}" type="slidenum">
              <a:rPr lang="en-GB" smtClean="0"/>
              <a:pPr>
                <a:defRPr/>
              </a:pPr>
              <a:t>68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209826DC-C027-4BF6-A45C-DFDC5005B1A8}"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a:buFont typeface="Arial" pitchFamily="34" charset="0"/>
              <a:buChar char="•"/>
            </a:pPr>
            <a:r>
              <a:rPr lang="en-US" smtClean="0">
                <a:solidFill>
                  <a:srgbClr val="C00000"/>
                </a:solidFill>
              </a:rPr>
              <a:t>Torture, poor hygiene lack of appropriate medical care </a:t>
            </a:r>
            <a:r>
              <a:rPr lang="en-US" smtClean="0"/>
              <a:t>and refoulement were reported</a:t>
            </a:r>
          </a:p>
          <a:p>
            <a:pPr>
              <a:buFont typeface="Arial" pitchFamily="34" charset="0"/>
              <a:buChar char="•"/>
            </a:pPr>
            <a:r>
              <a:rPr lang="en-US" smtClean="0"/>
              <a:t>The existence of domestic laws and international treaty obligations are not  sufficient to ensure adequate protection where reliable sources have reported practices manifestly contrary to the principles of the Convention</a:t>
            </a:r>
          </a:p>
          <a:p>
            <a:pPr>
              <a:buFont typeface="Arial" pitchFamily="34" charset="0"/>
              <a:buChar char="•"/>
            </a:pPr>
            <a:r>
              <a:rPr lang="en-US" smtClean="0"/>
              <a:t>Italy </a:t>
            </a:r>
            <a:r>
              <a:rPr lang="en-US" smtClean="0">
                <a:solidFill>
                  <a:srgbClr val="C00000"/>
                </a:solidFill>
              </a:rPr>
              <a:t>can not evade its responsibility</a:t>
            </a:r>
            <a:r>
              <a:rPr lang="en-US" smtClean="0"/>
              <a:t> by relying on its </a:t>
            </a:r>
            <a:r>
              <a:rPr lang="en-US" smtClean="0">
                <a:solidFill>
                  <a:srgbClr val="C00000"/>
                </a:solidFill>
              </a:rPr>
              <a:t>obligations arising out of bilateral agreements </a:t>
            </a:r>
            <a:r>
              <a:rPr lang="en-US" smtClean="0"/>
              <a:t>with Libya</a:t>
            </a:r>
          </a:p>
          <a:p>
            <a:pPr>
              <a:buFont typeface="Arial" pitchFamily="34" charset="0"/>
              <a:buChar char="•"/>
            </a:pPr>
            <a:r>
              <a:rPr lang="en-US" smtClean="0"/>
              <a:t>UNHCR’s activity in Tripoli did not lead to any safety of the recognised persons</a:t>
            </a:r>
          </a:p>
          <a:p>
            <a:pPr>
              <a:buFont typeface="Arial" pitchFamily="34" charset="0"/>
              <a:buChar char="•"/>
            </a:pPr>
            <a:r>
              <a:rPr lang="en-US" smtClean="0"/>
              <a:t>Italian authorities </a:t>
            </a:r>
            <a:r>
              <a:rPr lang="en-US" smtClean="0">
                <a:solidFill>
                  <a:srgbClr val="C00000"/>
                </a:solidFill>
              </a:rPr>
              <a:t>knew or should have known </a:t>
            </a:r>
            <a:r>
              <a:rPr lang="en-US" smtClean="0"/>
              <a:t>that, as irregular migrants, they </a:t>
            </a:r>
            <a:r>
              <a:rPr lang="en-US" smtClean="0">
                <a:solidFill>
                  <a:srgbClr val="C00000"/>
                </a:solidFill>
              </a:rPr>
              <a:t>would be exposed in Libya to treatment in breach </a:t>
            </a:r>
            <a:r>
              <a:rPr lang="en-US" smtClean="0"/>
              <a:t>of the Convention</a:t>
            </a:r>
          </a:p>
          <a:p>
            <a:pPr>
              <a:buFont typeface="Arial" pitchFamily="34" charset="0"/>
              <a:buChar char="•"/>
            </a:pPr>
            <a:r>
              <a:rPr lang="en-US" smtClean="0"/>
              <a:t>The national authorities have to find out  what expects the returnees – it is immaterial whether they have applied for asylum or not.</a:t>
            </a:r>
          </a:p>
          <a:p>
            <a:pPr>
              <a:buFont typeface="Arial" pitchFamily="34" charset="0"/>
              <a:buChar char="•"/>
            </a:pPr>
            <a:r>
              <a:rPr lang="en-US" smtClean="0"/>
              <a:t>Neither recue at sea nor fight against illegal migration justify refoulement</a:t>
            </a:r>
          </a:p>
          <a:p>
            <a:pPr>
              <a:buFont typeface="Arial" pitchFamily="34" charset="0"/>
              <a:buChar char="•"/>
            </a:pPr>
            <a:r>
              <a:rPr lang="en-US" smtClean="0"/>
              <a:t>The Vice president  of the Commission of the EU expressly warned against refoulement in the context of operations at high sea</a:t>
            </a:r>
          </a:p>
          <a:p>
            <a:pPr>
              <a:buFont typeface="Arial" pitchFamily="34" charset="0"/>
              <a:buChar char="•"/>
            </a:pPr>
            <a:r>
              <a:rPr lang="en-US" smtClean="0"/>
              <a:t>The fact that </a:t>
            </a:r>
            <a:r>
              <a:rPr lang="en-US" smtClean="0">
                <a:solidFill>
                  <a:srgbClr val="C00000"/>
                </a:solidFill>
              </a:rPr>
              <a:t>many were threatened</a:t>
            </a:r>
            <a:r>
              <a:rPr lang="en-US" smtClean="0"/>
              <a:t> with ill treatment in </a:t>
            </a:r>
            <a:r>
              <a:rPr lang="en-US" smtClean="0">
                <a:solidFill>
                  <a:srgbClr val="C00000"/>
                </a:solidFill>
              </a:rPr>
              <a:t>Libya „does not make the risk any less individual”</a:t>
            </a:r>
            <a:endParaRPr lang="en-US" dirty="0">
              <a:solidFill>
                <a:srgbClr val="C00000"/>
              </a:solidFill>
            </a:endParaRPr>
          </a:p>
        </p:txBody>
      </p:sp>
      <p:sp>
        <p:nvSpPr>
          <p:cNvPr id="4" name="Dia számának helye 3"/>
          <p:cNvSpPr>
            <a:spLocks noGrp="1"/>
          </p:cNvSpPr>
          <p:nvPr>
            <p:ph type="sldNum" sz="quarter" idx="10"/>
          </p:nvPr>
        </p:nvSpPr>
        <p:spPr/>
        <p:txBody>
          <a:bodyPr/>
          <a:lstStyle/>
          <a:p>
            <a:pPr>
              <a:defRPr/>
            </a:pPr>
            <a:fld id="{17702ED3-5C81-4ACA-B07B-3C473F8B2937}"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42910" y="1357298"/>
            <a:ext cx="7772400" cy="1567646"/>
          </a:xfrm>
          <a:solidFill>
            <a:srgbClr val="C7C1F1"/>
          </a:solidFill>
          <a:ln>
            <a:solidFill>
              <a:srgbClr val="C00000"/>
            </a:solidFill>
          </a:ln>
        </p:spPr>
        <p:txBody>
          <a:bodyPr>
            <a:normAutofit/>
          </a:bodyPr>
          <a:lstStyle>
            <a:lvl1pPr>
              <a:defRPr sz="4800" b="1">
                <a:solidFill>
                  <a:srgbClr val="C00000"/>
                </a:solidFill>
                <a:latin typeface="Georgia" pitchFamily="18" charset="0"/>
              </a:defRPr>
            </a:lvl1p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a:solidFill>
            <a:srgbClr val="FFCD2F"/>
          </a:solidFill>
          <a:ln>
            <a:solidFill>
              <a:schemeClr val="accent6">
                <a:lumMod val="50000"/>
              </a:schemeClr>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smtClean="0"/>
          </a:p>
          <a:p>
            <a:r>
              <a:rPr lang="hu-HU" smtClean="0"/>
              <a:t>Alcím mintájának szerkesztése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500034" y="285728"/>
            <a:ext cx="8229600" cy="857256"/>
          </a:xfrm>
          <a:solidFill>
            <a:srgbClr val="FFC000"/>
          </a:solidFill>
          <a:ln>
            <a:solidFill>
              <a:srgbClr val="C00000"/>
            </a:solidFill>
          </a:ln>
        </p:spPr>
        <p:txBody>
          <a:bodyPr>
            <a:normAutofit/>
          </a:bodyPr>
          <a:lstStyle>
            <a:lvl1pPr>
              <a:defRPr sz="3200" b="1">
                <a:solidFill>
                  <a:srgbClr val="C00000"/>
                </a:solidFill>
                <a:latin typeface="Georgia" pitchFamily="18" charset="0"/>
              </a:defRPr>
            </a:lvl1p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a:solidFill>
            <a:srgbClr val="C7C1F1"/>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a:solidFill>
            <a:srgbClr val="C7C1F1"/>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3"/>
          <p:cNvSpPr>
            <a:spLocks noGrp="1"/>
          </p:cNvSpPr>
          <p:nvPr>
            <p:ph type="dt" sz="half" idx="10"/>
          </p:nvPr>
        </p:nvSpPr>
        <p:spPr>
          <a:xfrm>
            <a:off x="1" y="6572272"/>
            <a:ext cx="2214546" cy="285727"/>
          </a:xfrm>
          <a:solidFill>
            <a:srgbClr val="002060"/>
          </a:solidFill>
          <a:ln>
            <a:solidFill>
              <a:srgbClr val="FFC000"/>
            </a:solidFill>
          </a:ln>
        </p:spPr>
        <p:txBody>
          <a:bodyPr/>
          <a:lstStyle>
            <a:lvl1pPr>
              <a:defRPr>
                <a:solidFill>
                  <a:srgbClr val="FC9804"/>
                </a:solidFill>
              </a:defRPr>
            </a:lvl1pPr>
          </a:lstStyle>
          <a:p>
            <a:pPr>
              <a:defRPr/>
            </a:pPr>
            <a:r>
              <a:rPr lang="hu-HU" smtClean="0"/>
              <a:t>Presentation by Boldizsár Nagy</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18"/>
          </a:xfrm>
          <a:solidFill>
            <a:srgbClr val="FFCD2F"/>
          </a:solidFill>
          <a:ln>
            <a:solidFill>
              <a:srgbClr val="A80000"/>
            </a:solidFill>
          </a:ln>
        </p:spPr>
        <p:txBody>
          <a:bodyPr>
            <a:noAutofit/>
          </a:bodyPr>
          <a:lstStyle>
            <a:lvl1pPr>
              <a:defRPr sz="3200" b="1" cap="small" baseline="0">
                <a:solidFill>
                  <a:srgbClr val="A80000"/>
                </a:solidFill>
                <a:effectLst>
                  <a:outerShdw blurRad="38100" dist="38100" dir="2700000" algn="tl">
                    <a:srgbClr val="000000">
                      <a:alpha val="43137"/>
                    </a:srgbClr>
                  </a:outerShdw>
                </a:effectLst>
                <a:latin typeface="Georgia" pitchFamily="18" charset="0"/>
              </a:defRPr>
            </a:lvl1pPr>
          </a:lstStyle>
          <a:p>
            <a:r>
              <a:rPr lang="hu-HU" smtClean="0"/>
              <a:t>Mintacím szerkesztése</a:t>
            </a:r>
            <a:endParaRPr lang="en-GB"/>
          </a:p>
        </p:txBody>
      </p:sp>
      <p:sp>
        <p:nvSpPr>
          <p:cNvPr id="3" name="Tartalom helye 2"/>
          <p:cNvSpPr>
            <a:spLocks noGrp="1"/>
          </p:cNvSpPr>
          <p:nvPr>
            <p:ph idx="1"/>
          </p:nvPr>
        </p:nvSpPr>
        <p:spPr>
          <a:xfrm>
            <a:off x="457200" y="857232"/>
            <a:ext cx="8229600" cy="5500726"/>
          </a:xfrm>
          <a:solidFill>
            <a:srgbClr val="C7C1F1"/>
          </a:solidFill>
          <a:ln>
            <a:solidFill>
              <a:srgbClr val="002060"/>
            </a:solidFill>
          </a:ln>
        </p:spPr>
        <p:txBody>
          <a:bodyPr>
            <a:normAutofit/>
          </a:bodyPr>
          <a:lstStyle>
            <a:lvl1pPr>
              <a:buFontTx/>
              <a:buNone/>
              <a:defRPr sz="3600">
                <a:solidFill>
                  <a:srgbClr val="004568"/>
                </a:solidFill>
              </a:defRPr>
            </a:lvl1pPr>
            <a:lvl2pPr>
              <a:buFontTx/>
              <a:buNone/>
              <a:defRPr sz="3200">
                <a:solidFill>
                  <a:srgbClr val="004568"/>
                </a:solidFill>
              </a:defRPr>
            </a:lvl2pPr>
            <a:lvl3pPr>
              <a:buFontTx/>
              <a:buNone/>
              <a:defRPr sz="2800">
                <a:solidFill>
                  <a:srgbClr val="004568"/>
                </a:solidFill>
              </a:defRPr>
            </a:lvl3pPr>
            <a:lvl4pPr>
              <a:defRPr sz="2400">
                <a:solidFill>
                  <a:srgbClr val="004568"/>
                </a:solidFill>
              </a:defRPr>
            </a:lvl4pPr>
            <a:lvl5pPr>
              <a:defRPr sz="2400">
                <a:solidFill>
                  <a:srgbClr val="004568"/>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a:xfrm>
            <a:off x="0" y="6708797"/>
            <a:ext cx="2643177" cy="149203"/>
          </a:xfrm>
          <a:solidFill>
            <a:srgbClr val="002060"/>
          </a:solidFill>
          <a:ln>
            <a:solidFill>
              <a:srgbClr val="FFC000"/>
            </a:solidFill>
          </a:ln>
        </p:spPr>
        <p:txBody>
          <a:bodyPr/>
          <a:lstStyle>
            <a:lvl1pPr>
              <a:defRPr>
                <a:solidFill>
                  <a:srgbClr val="FC9804"/>
                </a:solidFill>
              </a:defRPr>
            </a:lvl1pPr>
          </a:lstStyle>
          <a:p>
            <a:pPr>
              <a:defRPr/>
            </a:pPr>
            <a:r>
              <a:rPr lang="hu-HU" smtClean="0"/>
              <a:t>Presentation by Boldizsár Nagy</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457200"/>
          </a:xfrm>
        </p:spPr>
        <p:txBody>
          <a:bodyPr/>
          <a:lstStyle/>
          <a:p>
            <a:r>
              <a:rPr lang="hu-HU" smtClean="0"/>
              <a:t>Mintacím szerkesztése</a:t>
            </a:r>
            <a:endParaRPr lang="en-GB"/>
          </a:p>
        </p:txBody>
      </p:sp>
      <p:sp>
        <p:nvSpPr>
          <p:cNvPr id="3" name="SmartArt-ábra helye 2"/>
          <p:cNvSpPr>
            <a:spLocks noGrp="1"/>
          </p:cNvSpPr>
          <p:nvPr>
            <p:ph type="dgm" idx="1"/>
          </p:nvPr>
        </p:nvSpPr>
        <p:spPr>
          <a:xfrm>
            <a:off x="685800" y="838200"/>
            <a:ext cx="7772400" cy="5448320"/>
          </a:xfrm>
        </p:spPr>
        <p:txBody>
          <a:bodyPr/>
          <a:lstStyle/>
          <a:p>
            <a:pPr lvl="0"/>
            <a:endParaRPr lang="en-GB" noProof="0"/>
          </a:p>
        </p:txBody>
      </p:sp>
      <p:sp>
        <p:nvSpPr>
          <p:cNvPr id="5" name="Dátum helye 3"/>
          <p:cNvSpPr>
            <a:spLocks noGrp="1"/>
          </p:cNvSpPr>
          <p:nvPr>
            <p:ph type="dt" sz="half" idx="10"/>
          </p:nvPr>
        </p:nvSpPr>
        <p:spPr>
          <a:xfrm>
            <a:off x="1" y="6572272"/>
            <a:ext cx="2214546" cy="285727"/>
          </a:xfrm>
          <a:solidFill>
            <a:srgbClr val="002060"/>
          </a:solidFill>
          <a:ln>
            <a:solidFill>
              <a:srgbClr val="FFC000"/>
            </a:solidFill>
          </a:ln>
        </p:spPr>
        <p:txBody>
          <a:bodyPr/>
          <a:lstStyle>
            <a:lvl1pPr>
              <a:defRPr>
                <a:solidFill>
                  <a:srgbClr val="FC9804"/>
                </a:solidFill>
              </a:defRPr>
            </a:lvl1pPr>
          </a:lstStyle>
          <a:p>
            <a:pPr>
              <a:defRPr/>
            </a:pPr>
            <a:r>
              <a:rPr lang="hu-HU" smtClean="0"/>
              <a:t>Presentation by Boldizsár Nagy</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572560" cy="785818"/>
          </a:xfrm>
          <a:solidFill>
            <a:srgbClr val="FFC000"/>
          </a:solidFill>
          <a:ln>
            <a:solidFill>
              <a:srgbClr val="A80000"/>
            </a:solidFill>
          </a:ln>
        </p:spPr>
        <p:txBody>
          <a:bodyPr/>
          <a:lstStyle>
            <a:lvl1pPr>
              <a:defRPr sz="3600" cap="small" baseline="0">
                <a:solidFill>
                  <a:srgbClr val="A80000"/>
                </a:solidFill>
                <a:effectLst>
                  <a:outerShdw blurRad="38100" dist="38100" dir="2700000" algn="tl">
                    <a:srgbClr val="000000">
                      <a:alpha val="43137"/>
                    </a:srgbClr>
                  </a:outerShdw>
                </a:effectLst>
              </a:defRPr>
            </a:lvl1pPr>
          </a:lstStyle>
          <a:p>
            <a:endParaRPr lang="hu-HU"/>
          </a:p>
        </p:txBody>
      </p:sp>
      <p:sp>
        <p:nvSpPr>
          <p:cNvPr id="3" name="Dátum helye 3"/>
          <p:cNvSpPr>
            <a:spLocks noGrp="1"/>
          </p:cNvSpPr>
          <p:nvPr>
            <p:ph type="dt" sz="half" idx="10"/>
          </p:nvPr>
        </p:nvSpPr>
        <p:spPr>
          <a:xfrm>
            <a:off x="1" y="6572272"/>
            <a:ext cx="2214546" cy="285727"/>
          </a:xfrm>
          <a:solidFill>
            <a:srgbClr val="002060"/>
          </a:solidFill>
          <a:ln>
            <a:solidFill>
              <a:srgbClr val="FFC000"/>
            </a:solidFill>
          </a:ln>
        </p:spPr>
        <p:txBody>
          <a:bodyPr/>
          <a:lstStyle>
            <a:lvl1pPr>
              <a:defRPr>
                <a:solidFill>
                  <a:srgbClr val="FC9804"/>
                </a:solidFill>
              </a:defRPr>
            </a:lvl1pPr>
          </a:lstStyle>
          <a:p>
            <a:pPr>
              <a:defRPr/>
            </a:pPr>
            <a:r>
              <a:rPr lang="hu-HU" smtClean="0"/>
              <a:t>Presentation by Boldizsár Nagy</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582594"/>
          </a:xfrm>
          <a:prstGeom prst="rect">
            <a:avLst/>
          </a:prstGeom>
          <a:solidFill>
            <a:srgbClr val="FFC000"/>
          </a:solidFill>
          <a:ln w="1587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GB" smtClean="0"/>
          </a:p>
        </p:txBody>
      </p:sp>
      <p:sp>
        <p:nvSpPr>
          <p:cNvPr id="1027" name="Szöveg helye 2"/>
          <p:cNvSpPr>
            <a:spLocks noGrp="1"/>
          </p:cNvSpPr>
          <p:nvPr>
            <p:ph type="body" idx="1"/>
          </p:nvPr>
        </p:nvSpPr>
        <p:spPr bwMode="auto">
          <a:xfrm>
            <a:off x="457200" y="928670"/>
            <a:ext cx="8229600" cy="5197493"/>
          </a:xfrm>
          <a:prstGeom prst="rect">
            <a:avLst/>
          </a:prstGeom>
          <a:solidFill>
            <a:srgbClr val="C7C1F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smtClean="0"/>
          </a:p>
        </p:txBody>
      </p:sp>
      <p:sp>
        <p:nvSpPr>
          <p:cNvPr id="4" name="Dátum helye 3"/>
          <p:cNvSpPr>
            <a:spLocks noGrp="1"/>
          </p:cNvSpPr>
          <p:nvPr>
            <p:ph type="dt" sz="half" idx="2"/>
          </p:nvPr>
        </p:nvSpPr>
        <p:spPr>
          <a:xfrm>
            <a:off x="0" y="6572272"/>
            <a:ext cx="2133600" cy="285728"/>
          </a:xfrm>
          <a:prstGeom prst="rect">
            <a:avLst/>
          </a:prstGeom>
          <a:solidFill>
            <a:schemeClr val="tx2">
              <a:lumMod val="50000"/>
            </a:schemeClr>
          </a:solidFill>
          <a:ln>
            <a:solidFill>
              <a:srgbClr val="FC9804"/>
            </a:solidFill>
          </a:ln>
        </p:spPr>
        <p:txBody>
          <a:bodyPr vert="horz" lIns="91440" tIns="45720" rIns="91440" bIns="45720" rtlCol="0" anchor="ctr"/>
          <a:lstStyle>
            <a:lvl1pPr algn="l" fontAlgn="auto">
              <a:spcBef>
                <a:spcPts val="0"/>
              </a:spcBef>
              <a:spcAft>
                <a:spcPts val="0"/>
              </a:spcAft>
              <a:defRPr sz="1200">
                <a:solidFill>
                  <a:srgbClr val="FC9804"/>
                </a:solidFill>
                <a:latin typeface="+mn-lt"/>
                <a:cs typeface="+mn-cs"/>
              </a:defRPr>
            </a:lvl1pPr>
          </a:lstStyle>
          <a:p>
            <a:pPr>
              <a:defRPr/>
            </a:pPr>
            <a:r>
              <a:rPr lang="hu-HU" smtClean="0"/>
              <a:t>Presentation by Boldizsár Nagy</a:t>
            </a:r>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6" r:id="rId4"/>
    <p:sldLayoutId id="2147483837" r:id="rId5"/>
    <p:sldLayoutId id="2147483838" r:id="rId6"/>
  </p:sldLayoutIdLst>
  <p:hf sldNum="0" hdr="0" ftr="0"/>
  <p:txStyles>
    <p:titleStyle>
      <a:lvl1pPr algn="ctr" rtl="0" eaLnBrk="0" fontAlgn="base" hangingPunct="0">
        <a:spcBef>
          <a:spcPct val="0"/>
        </a:spcBef>
        <a:spcAft>
          <a:spcPct val="0"/>
        </a:spcAft>
        <a:defRPr sz="4400" kern="1200">
          <a:solidFill>
            <a:srgbClr val="BA0A06"/>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unpopulation.org/" TargetMode="External"/><Relationship Id="rId5" Type="http://schemas.openxmlformats.org/officeDocument/2006/relationships/hyperlink" Target="http://www.unmigration.org/" TargetMode="External"/><Relationship Id="rId4" Type="http://schemas.openxmlformats.org/officeDocument/2006/relationships/hyperlink" Target="http://www.un.org/esa/population/publications/2009Migration_Chart/ittmig_wallchart09.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n.org/esa/des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www.prb.org/Publications/Datasheets/2010/2010wpds.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Berlin_Wal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www.unitedagainstracism.org/pdfs/listofdeaths.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frontex.europa.eu/situation_at_the_external_border/art23.htm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easomonitor.blogspot.com/"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38" y="857250"/>
            <a:ext cx="7858125" cy="2428875"/>
          </a:xfrm>
        </p:spPr>
        <p:txBody>
          <a:bodyPr>
            <a:normAutofit/>
          </a:bodyPr>
          <a:lstStyle/>
          <a:p>
            <a:pPr eaLnBrk="1" hangingPunct="1">
              <a:defRPr/>
            </a:pPr>
            <a:r>
              <a:rPr lang="en-GB" sz="3600" dirty="0" smtClean="0">
                <a:latin typeface="+mn-lt"/>
              </a:rPr>
              <a:t>THE MOVEMENT OF THIRD COUNTRY NATIONALS  IN THE EU </a:t>
            </a:r>
            <a:br>
              <a:rPr lang="en-GB" sz="3600" dirty="0" smtClean="0">
                <a:latin typeface="+mn-lt"/>
              </a:rPr>
            </a:br>
            <a:r>
              <a:rPr lang="en-GB" sz="3600" dirty="0" smtClean="0">
                <a:latin typeface="+mn-lt"/>
              </a:rPr>
              <a:t/>
            </a:r>
            <a:br>
              <a:rPr lang="en-GB" sz="3600" dirty="0" smtClean="0">
                <a:latin typeface="+mn-lt"/>
              </a:rPr>
            </a:br>
            <a:r>
              <a:rPr lang="en-GB" sz="3600" dirty="0" smtClean="0">
                <a:latin typeface="+mn-lt"/>
              </a:rPr>
              <a:t> LAW AND PRACTICE</a:t>
            </a:r>
          </a:p>
        </p:txBody>
      </p:sp>
      <p:sp>
        <p:nvSpPr>
          <p:cNvPr id="4099" name="Alcím 2"/>
          <p:cNvSpPr>
            <a:spLocks noGrp="1"/>
          </p:cNvSpPr>
          <p:nvPr>
            <p:ph type="subTitle" idx="1"/>
          </p:nvPr>
        </p:nvSpPr>
        <p:spPr>
          <a:xfrm>
            <a:off x="1214414" y="4500570"/>
            <a:ext cx="6400800" cy="1348061"/>
          </a:xfrm>
        </p:spPr>
        <p:txBody>
          <a:bodyPr>
            <a:spAutoFit/>
          </a:bodyPr>
          <a:lstStyle/>
          <a:p>
            <a:pPr eaLnBrk="1" hangingPunct="1">
              <a:buFont typeface="Arial" charset="0"/>
              <a:buNone/>
              <a:defRPr/>
            </a:pPr>
            <a:r>
              <a:rPr lang="en-GB" dirty="0" smtClean="0">
                <a:latin typeface="+mn-lt"/>
              </a:rPr>
              <a:t>Presentation </a:t>
            </a:r>
            <a:r>
              <a:rPr lang="en-GB" noProof="0" dirty="0" smtClean="0">
                <a:latin typeface="+mn-lt"/>
              </a:rPr>
              <a:t>by</a:t>
            </a:r>
            <a:r>
              <a:rPr lang="en-GB" dirty="0" smtClean="0">
                <a:latin typeface="+mn-lt"/>
              </a:rPr>
              <a:t> </a:t>
            </a:r>
          </a:p>
          <a:p>
            <a:pPr eaLnBrk="1" hangingPunct="1">
              <a:buFont typeface="Arial" charset="0"/>
              <a:buNone/>
              <a:defRPr/>
            </a:pPr>
            <a:r>
              <a:rPr lang="en-GB" dirty="0" smtClean="0">
                <a:latin typeface="+mn-lt"/>
              </a:rPr>
              <a:t>Boldizsár Nagy</a:t>
            </a:r>
          </a:p>
          <a:p>
            <a:pPr eaLnBrk="1" hangingPunct="1">
              <a:buFont typeface="Arial" charset="0"/>
              <a:buNone/>
              <a:defRPr/>
            </a:pPr>
            <a:r>
              <a:rPr lang="en-GB" dirty="0" smtClean="0">
                <a:latin typeface="+mn-lt"/>
              </a:rPr>
              <a:t>at the GCSP, 23 January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ECtHR             -             CJEU</a:t>
            </a:r>
            <a:endParaRPr lang="en-GB" dirty="0"/>
          </a:p>
        </p:txBody>
      </p:sp>
      <p:sp>
        <p:nvSpPr>
          <p:cNvPr id="3" name="Tartalom helye 2"/>
          <p:cNvSpPr>
            <a:spLocks noGrp="1"/>
          </p:cNvSpPr>
          <p:nvPr>
            <p:ph sz="half" idx="1"/>
          </p:nvPr>
        </p:nvSpPr>
        <p:spPr>
          <a:xfrm>
            <a:off x="457200" y="1600201"/>
            <a:ext cx="3322712" cy="2980928"/>
          </a:xfrm>
        </p:spPr>
        <p:txBody>
          <a:bodyPr>
            <a:normAutofit fontScale="70000" lnSpcReduction="20000"/>
          </a:bodyPr>
          <a:lstStyle/>
          <a:p>
            <a:r>
              <a:rPr lang="en-GB" dirty="0" smtClean="0"/>
              <a:t>Greece subjects asylum seekers to </a:t>
            </a:r>
            <a:r>
              <a:rPr lang="en-GB" dirty="0" smtClean="0">
                <a:solidFill>
                  <a:srgbClr val="C00000"/>
                </a:solidFill>
              </a:rPr>
              <a:t>inhuman treatment and threat of return to persecution </a:t>
            </a:r>
            <a:r>
              <a:rPr lang="en-GB" dirty="0" smtClean="0"/>
              <a:t>– Belgium ought to have known of the poor treatment and of the threat of no real asylum procedure – it </a:t>
            </a:r>
            <a:r>
              <a:rPr lang="en-GB" dirty="0" smtClean="0">
                <a:solidFill>
                  <a:srgbClr val="C00000"/>
                </a:solidFill>
              </a:rPr>
              <a:t>was obliged not to return M.S.S to Greece</a:t>
            </a:r>
            <a:endParaRPr lang="en-GB" dirty="0">
              <a:solidFill>
                <a:srgbClr val="C00000"/>
              </a:solidFill>
            </a:endParaRPr>
          </a:p>
        </p:txBody>
      </p:sp>
      <p:sp>
        <p:nvSpPr>
          <p:cNvPr id="4" name="Tartalom helye 3"/>
          <p:cNvSpPr>
            <a:spLocks noGrp="1"/>
          </p:cNvSpPr>
          <p:nvPr>
            <p:ph sz="half" idx="2"/>
          </p:nvPr>
        </p:nvSpPr>
        <p:spPr>
          <a:xfrm>
            <a:off x="4648200" y="1600201"/>
            <a:ext cx="4028256" cy="2908920"/>
          </a:xfrm>
        </p:spPr>
        <p:txBody>
          <a:bodyPr>
            <a:normAutofit fontScale="70000" lnSpcReduction="20000"/>
          </a:bodyPr>
          <a:lstStyle/>
          <a:p>
            <a:r>
              <a:rPr lang="en-GB" dirty="0" smtClean="0"/>
              <a:t>„if there are </a:t>
            </a:r>
            <a:r>
              <a:rPr lang="en-GB" dirty="0" smtClean="0">
                <a:solidFill>
                  <a:srgbClr val="C00000"/>
                </a:solidFill>
              </a:rPr>
              <a:t>substantial grounds for believing </a:t>
            </a:r>
            <a:r>
              <a:rPr lang="en-GB" dirty="0" smtClean="0"/>
              <a:t>that there are </a:t>
            </a:r>
            <a:r>
              <a:rPr lang="en-GB" dirty="0" smtClean="0">
                <a:solidFill>
                  <a:srgbClr val="C00000"/>
                </a:solidFill>
              </a:rPr>
              <a:t>systemic flaws </a:t>
            </a:r>
            <a:r>
              <a:rPr lang="en-GB" dirty="0" smtClean="0"/>
              <a:t>in the asylum </a:t>
            </a:r>
            <a:r>
              <a:rPr lang="en-GB" dirty="0" smtClean="0">
                <a:solidFill>
                  <a:srgbClr val="C00000"/>
                </a:solidFill>
              </a:rPr>
              <a:t>procedure</a:t>
            </a:r>
            <a:r>
              <a:rPr lang="en-GB" dirty="0" smtClean="0"/>
              <a:t> and </a:t>
            </a:r>
            <a:r>
              <a:rPr lang="en-GB" dirty="0" smtClean="0">
                <a:solidFill>
                  <a:srgbClr val="C00000"/>
                </a:solidFill>
              </a:rPr>
              <a:t>reception conditions </a:t>
            </a:r>
            <a:r>
              <a:rPr lang="en-GB" dirty="0" smtClean="0"/>
              <a:t>for asylum applicants in the Member State responsible, </a:t>
            </a:r>
            <a:r>
              <a:rPr lang="en-GB" dirty="0" smtClean="0">
                <a:solidFill>
                  <a:srgbClr val="C00000"/>
                </a:solidFill>
              </a:rPr>
              <a:t>resulting in inhuman or degrading treatment</a:t>
            </a:r>
            <a:r>
              <a:rPr lang="en-GB" dirty="0" smtClean="0"/>
              <a:t>, </a:t>
            </a:r>
            <a:r>
              <a:rPr lang="en-GB" dirty="0" smtClean="0">
                <a:solidFill>
                  <a:srgbClr val="C00000"/>
                </a:solidFill>
              </a:rPr>
              <a:t>of asylum seekers transferred…”</a:t>
            </a:r>
            <a:r>
              <a:rPr lang="en-GB" dirty="0" smtClean="0"/>
              <a:t> the transfer is prohibited</a:t>
            </a:r>
            <a:endParaRPr lang="en-GB" dirty="0"/>
          </a:p>
        </p:txBody>
      </p:sp>
      <p:sp>
        <p:nvSpPr>
          <p:cNvPr id="5" name="Dátum helye 4"/>
          <p:cNvSpPr>
            <a:spLocks noGrp="1"/>
          </p:cNvSpPr>
          <p:nvPr>
            <p:ph type="dt" sz="half" idx="10"/>
          </p:nvPr>
        </p:nvSpPr>
        <p:spPr/>
        <p:txBody>
          <a:bodyPr/>
          <a:lstStyle/>
          <a:p>
            <a:pPr>
              <a:defRPr/>
            </a:pPr>
            <a:r>
              <a:rPr lang="hu-HU" smtClean="0"/>
              <a:t>Presentation by Boldizsár Nagy</a:t>
            </a:r>
            <a:endParaRPr lang="en-GB"/>
          </a:p>
        </p:txBody>
      </p:sp>
      <p:sp>
        <p:nvSpPr>
          <p:cNvPr id="6" name="Szövegdoboz 5"/>
          <p:cNvSpPr txBox="1"/>
          <p:nvPr/>
        </p:nvSpPr>
        <p:spPr>
          <a:xfrm>
            <a:off x="1043608" y="4941168"/>
            <a:ext cx="7128792" cy="830997"/>
          </a:xfrm>
          <a:prstGeom prst="rect">
            <a:avLst/>
          </a:prstGeom>
          <a:solidFill>
            <a:srgbClr val="FFC000"/>
          </a:solidFill>
        </p:spPr>
        <p:txBody>
          <a:bodyPr wrap="square" rtlCol="0">
            <a:spAutoFit/>
          </a:bodyPr>
          <a:lstStyle/>
          <a:p>
            <a:pPr algn="ctr"/>
            <a:r>
              <a:rPr lang="hu-HU" smtClean="0"/>
              <a:t>End of the mutual trust/recognition of EU Member States decisions and treatment </a:t>
            </a:r>
            <a:endParaRPr lang="hu-H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ctrTitle" idx="4294967295"/>
          </p:nvPr>
        </p:nvSpPr>
        <p:spPr>
          <a:xfrm>
            <a:off x="755650" y="1268413"/>
            <a:ext cx="7772400" cy="2838450"/>
          </a:xfrm>
          <a:solidFill>
            <a:srgbClr val="9C92E6"/>
          </a:solidFill>
          <a:ln>
            <a:solidFill>
              <a:srgbClr val="A80000"/>
            </a:solidFill>
          </a:ln>
        </p:spPr>
        <p:txBody>
          <a:bodyPr/>
          <a:lstStyle/>
          <a:p>
            <a:pPr>
              <a:defRPr/>
            </a:pPr>
            <a:r>
              <a:rPr lang="en-GB" dirty="0" smtClean="0">
                <a:solidFill>
                  <a:srgbClr val="A80000"/>
                </a:solidFill>
                <a:effectLst>
                  <a:outerShdw blurRad="38100" dist="38100" dir="2700000" algn="tl">
                    <a:srgbClr val="000000"/>
                  </a:outerShdw>
                </a:effectLst>
                <a:latin typeface="+mn-lt"/>
              </a:rPr>
              <a:t>OVERVIEW - DILEMMAS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755650" y="115888"/>
            <a:ext cx="7772400" cy="1066800"/>
          </a:xfrm>
        </p:spPr>
        <p:txBody>
          <a:bodyPr/>
          <a:lstStyle/>
          <a:p>
            <a:pPr>
              <a:defRPr/>
            </a:pPr>
            <a:r>
              <a:rPr lang="en-GB" sz="2400" dirty="0" smtClean="0">
                <a:latin typeface="+mn-lt"/>
              </a:rPr>
              <a:t>The impact of the idea of Schengen and the Area of Freedom, Security and Justice (AFSJ)</a:t>
            </a:r>
            <a:endParaRPr lang="en-GB" sz="2400" dirty="0">
              <a:latin typeface="+mn-lt"/>
            </a:endParaRPr>
          </a:p>
        </p:txBody>
      </p:sp>
      <p:sp>
        <p:nvSpPr>
          <p:cNvPr id="411651" name="Rectangle 3"/>
          <p:cNvSpPr>
            <a:spLocks noGrp="1" noChangeArrowheads="1"/>
          </p:cNvSpPr>
          <p:nvPr>
            <p:ph type="body" idx="1"/>
          </p:nvPr>
        </p:nvSpPr>
        <p:spPr>
          <a:xfrm>
            <a:off x="684213" y="1268413"/>
            <a:ext cx="7772400" cy="5328939"/>
          </a:xfrm>
        </p:spPr>
        <p:txBody>
          <a:bodyPr>
            <a:normAutofit fontScale="92500" lnSpcReduction="10000"/>
          </a:bodyPr>
          <a:lstStyle/>
          <a:p>
            <a:pPr algn="ctr">
              <a:defRPr/>
            </a:pPr>
            <a:r>
              <a:rPr lang="en-GB" sz="2400" dirty="0" smtClean="0">
                <a:latin typeface="+mn-lt"/>
              </a:rPr>
              <a:t>The fundamental dilemma:</a:t>
            </a:r>
          </a:p>
          <a:p>
            <a:pPr>
              <a:defRPr/>
            </a:pPr>
            <a:r>
              <a:rPr lang="en-GB" sz="2400" dirty="0" smtClean="0">
                <a:latin typeface="+mn-lt"/>
              </a:rPr>
              <a:t>Sovereignty (control, security)  - freedom of movement, abolition of borders</a:t>
            </a:r>
          </a:p>
          <a:p>
            <a:pPr>
              <a:defRPr/>
            </a:pPr>
            <a:r>
              <a:rPr lang="en-GB" sz="2400" dirty="0" smtClean="0">
                <a:latin typeface="+mn-lt"/>
              </a:rPr>
              <a:t>Responses:</a:t>
            </a:r>
          </a:p>
          <a:p>
            <a:pPr lvl="1">
              <a:defRPr/>
            </a:pPr>
            <a:r>
              <a:rPr lang="en-GB" sz="2400" dirty="0" smtClean="0">
                <a:latin typeface="+mn-lt"/>
              </a:rPr>
              <a:t>Up to Maastricht (1992) (sovereignty)</a:t>
            </a:r>
          </a:p>
          <a:p>
            <a:pPr lvl="1">
              <a:defRPr/>
            </a:pPr>
            <a:r>
              <a:rPr lang="en-GB" sz="2400" dirty="0" smtClean="0">
                <a:latin typeface="+mn-lt"/>
              </a:rPr>
              <a:t>Maastricht-Amsterdam (sovereignty but Schengen and „matters of common interest”)</a:t>
            </a:r>
          </a:p>
          <a:p>
            <a:pPr lvl="1">
              <a:defRPr/>
            </a:pPr>
            <a:r>
              <a:rPr lang="en-GB" sz="2400" dirty="0" smtClean="0">
                <a:latin typeface="+mn-lt"/>
              </a:rPr>
              <a:t>After Amsterdam (1 May 1999):</a:t>
            </a:r>
          </a:p>
          <a:p>
            <a:pPr lvl="2">
              <a:defRPr/>
            </a:pPr>
            <a:r>
              <a:rPr lang="en-GB" sz="2000" dirty="0" smtClean="0">
                <a:latin typeface="+mn-lt"/>
              </a:rPr>
              <a:t> Genuine freedom (for EU citizens) with </a:t>
            </a:r>
          </a:p>
          <a:p>
            <a:pPr lvl="3">
              <a:buFont typeface="Arial" charset="0"/>
              <a:buChar char="–"/>
              <a:defRPr/>
            </a:pPr>
            <a:r>
              <a:rPr lang="en-GB" sz="1800" dirty="0" smtClean="0">
                <a:latin typeface="+mn-lt"/>
              </a:rPr>
              <a:t>flanking measures</a:t>
            </a:r>
          </a:p>
          <a:p>
            <a:pPr lvl="3">
              <a:buFont typeface="Arial" charset="0"/>
              <a:buChar char="–"/>
              <a:defRPr/>
            </a:pPr>
            <a:r>
              <a:rPr lang="en-GB" sz="1800" dirty="0" smtClean="0">
                <a:latin typeface="+mn-lt"/>
              </a:rPr>
              <a:t>closer cooperation, opt ins and opt outs, i.e. variable geometry</a:t>
            </a:r>
          </a:p>
          <a:p>
            <a:pPr lvl="2">
              <a:defRPr/>
            </a:pPr>
            <a:r>
              <a:rPr lang="en-GB" sz="2000" dirty="0" smtClean="0">
                <a:latin typeface="+mn-lt"/>
              </a:rPr>
              <a:t> Emerging common policy on regular, illegal and forced migration of third country nationals</a:t>
            </a:r>
          </a:p>
          <a:p>
            <a:pPr lvl="1">
              <a:defRPr/>
            </a:pPr>
            <a:r>
              <a:rPr lang="en-GB" sz="2400" dirty="0" smtClean="0">
                <a:latin typeface="+mn-lt"/>
              </a:rPr>
              <a:t>Lisbon Treaty (after 1 December 2009)  – no substantive change in these fields</a:t>
            </a:r>
            <a:endParaRPr lang="en-GB" sz="2400" dirty="0">
              <a:latin typeface="+mn-lt"/>
            </a:endParaRPr>
          </a:p>
        </p:txBody>
      </p:sp>
      <p:sp>
        <p:nvSpPr>
          <p:cNvPr id="5" name="Dátum helye 3"/>
          <p:cNvSpPr>
            <a:spLocks noGrp="1"/>
          </p:cNvSpPr>
          <p:nvPr>
            <p:ph type="dt" sz="quarter" idx="10"/>
          </p:nvPr>
        </p:nvSpPr>
        <p:spPr>
          <a:xfrm>
            <a:off x="1" y="6643710"/>
            <a:ext cx="2143108" cy="214291"/>
          </a:xfrm>
        </p:spPr>
        <p:txBody>
          <a:bodyPr/>
          <a:lstStyle/>
          <a:p>
            <a:pPr>
              <a:defRPr/>
            </a:pPr>
            <a:r>
              <a:rPr lang="hu-HU" smtClean="0"/>
              <a:t>Presentation by Boldizsár Nagy</a:t>
            </a:r>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60338"/>
            <a:ext cx="7772400" cy="1431925"/>
          </a:xfrm>
        </p:spPr>
        <p:txBody>
          <a:bodyPr/>
          <a:lstStyle/>
          <a:p>
            <a:pPr>
              <a:defRPr/>
            </a:pPr>
            <a:r>
              <a:rPr lang="en-GB" sz="2800" cap="none" dirty="0" smtClean="0">
                <a:effectLst>
                  <a:outerShdw blurRad="38100" dist="38100" dir="2700000" algn="tl">
                    <a:srgbClr val="000000"/>
                  </a:outerShdw>
                </a:effectLst>
                <a:latin typeface="+mn-lt"/>
              </a:rPr>
              <a:t>THE NEW PERCEPTION OF SECURITY AND THE SECURITIZATION OF THE DISCOURSE</a:t>
            </a:r>
            <a:endParaRPr lang="en-GB" sz="2000" cap="none" dirty="0" smtClean="0">
              <a:effectLst>
                <a:outerShdw blurRad="38100" dist="38100" dir="2700000" algn="tl">
                  <a:srgbClr val="000000"/>
                </a:outerShdw>
              </a:effectLst>
              <a:latin typeface="+mn-lt"/>
            </a:endParaRPr>
          </a:p>
        </p:txBody>
      </p:sp>
      <p:sp>
        <p:nvSpPr>
          <p:cNvPr id="9219" name="Rectangle 3"/>
          <p:cNvSpPr>
            <a:spLocks noGrp="1" noChangeArrowheads="1"/>
          </p:cNvSpPr>
          <p:nvPr>
            <p:ph idx="1"/>
          </p:nvPr>
        </p:nvSpPr>
        <p:spPr>
          <a:xfrm>
            <a:off x="684213" y="1785938"/>
            <a:ext cx="7772400" cy="4429125"/>
          </a:xfrm>
        </p:spPr>
        <p:txBody>
          <a:bodyPr>
            <a:normAutofit fontScale="70000" lnSpcReduction="20000"/>
          </a:bodyPr>
          <a:lstStyle/>
          <a:p>
            <a:pPr>
              <a:defRPr/>
            </a:pPr>
            <a:r>
              <a:rPr lang="en-GB" dirty="0" smtClean="0">
                <a:latin typeface="+mn-lt"/>
              </a:rPr>
              <a:t>Military security </a:t>
            </a:r>
            <a:r>
              <a:rPr lang="en-GB" i="1" dirty="0" smtClean="0">
                <a:latin typeface="+mn-lt"/>
              </a:rPr>
              <a:t>replaced</a:t>
            </a:r>
            <a:r>
              <a:rPr lang="en-GB" dirty="0" smtClean="0">
                <a:latin typeface="+mn-lt"/>
              </a:rPr>
              <a:t>  (augmented) by</a:t>
            </a:r>
          </a:p>
          <a:p>
            <a:pPr algn="ctr">
              <a:buFontTx/>
              <a:buChar char=" "/>
              <a:defRPr/>
            </a:pPr>
            <a:r>
              <a:rPr lang="en-GB" dirty="0" smtClean="0">
                <a:latin typeface="+mn-lt"/>
              </a:rPr>
              <a:t> internal, </a:t>
            </a:r>
          </a:p>
          <a:p>
            <a:pPr algn="ctr">
              <a:buFontTx/>
              <a:buChar char=" "/>
              <a:defRPr/>
            </a:pPr>
            <a:r>
              <a:rPr lang="en-GB" dirty="0" smtClean="0">
                <a:latin typeface="+mn-lt"/>
              </a:rPr>
              <a:t>cultural </a:t>
            </a:r>
          </a:p>
          <a:p>
            <a:pPr algn="ctr">
              <a:buFontTx/>
              <a:buChar char=" "/>
              <a:defRPr/>
            </a:pPr>
            <a:r>
              <a:rPr lang="en-GB" dirty="0" smtClean="0">
                <a:latin typeface="+mn-lt"/>
              </a:rPr>
              <a:t>and welfare</a:t>
            </a:r>
          </a:p>
          <a:p>
            <a:pPr algn="ctr">
              <a:buFontTx/>
              <a:buChar char=" "/>
              <a:defRPr/>
            </a:pPr>
            <a:r>
              <a:rPr lang="en-GB" dirty="0" smtClean="0">
                <a:latin typeface="+mn-lt"/>
              </a:rPr>
              <a:t> security (Huysmans) </a:t>
            </a:r>
          </a:p>
          <a:p>
            <a:pPr algn="ctr">
              <a:buFontTx/>
              <a:buChar char=" "/>
              <a:defRPr/>
            </a:pPr>
            <a:r>
              <a:rPr lang="en-GB" dirty="0" smtClean="0">
                <a:latin typeface="+mn-lt"/>
              </a:rPr>
              <a:t> and a </a:t>
            </a:r>
          </a:p>
          <a:p>
            <a:pPr>
              <a:defRPr/>
            </a:pPr>
            <a:r>
              <a:rPr lang="en-GB" i="1" dirty="0" smtClean="0">
                <a:latin typeface="+mn-lt"/>
              </a:rPr>
              <a:t>security continuum</a:t>
            </a:r>
            <a:r>
              <a:rPr lang="en-GB" dirty="0" smtClean="0">
                <a:latin typeface="+mn-lt"/>
              </a:rPr>
              <a:t> </a:t>
            </a:r>
          </a:p>
          <a:p>
            <a:pPr>
              <a:buFontTx/>
              <a:buChar char=" "/>
              <a:defRPr/>
            </a:pPr>
            <a:r>
              <a:rPr lang="en-GB" dirty="0" smtClean="0">
                <a:latin typeface="+mn-lt"/>
              </a:rPr>
              <a:t>developed, perceived as comprising</a:t>
            </a:r>
          </a:p>
          <a:p>
            <a:pPr algn="ctr">
              <a:buFontTx/>
              <a:buChar char=" "/>
              <a:defRPr/>
            </a:pPr>
            <a:r>
              <a:rPr lang="en-GB" dirty="0" smtClean="0">
                <a:latin typeface="+mn-lt"/>
              </a:rPr>
              <a:t> border control- terrorism - international crime - migration </a:t>
            </a:r>
          </a:p>
          <a:p>
            <a:pPr algn="ctr">
              <a:buFontTx/>
              <a:buChar char=" "/>
              <a:defRPr/>
            </a:pPr>
            <a:r>
              <a:rPr lang="en-GB" dirty="0" smtClean="0">
                <a:latin typeface="+mn-lt"/>
              </a:rPr>
              <a:t>(Bigo)</a:t>
            </a:r>
          </a:p>
          <a:p>
            <a:pPr algn="ctr">
              <a:buFontTx/>
              <a:buChar char=" "/>
              <a:defRPr/>
            </a:pPr>
            <a:endParaRPr lang="en-GB" dirty="0" smtClean="0">
              <a:latin typeface="+mn-lt"/>
            </a:endParaRPr>
          </a:p>
          <a:p>
            <a:pPr algn="ctr">
              <a:buFontTx/>
              <a:buChar char=" "/>
              <a:defRPr/>
            </a:pPr>
            <a:endParaRPr lang="en-GB" dirty="0" smtClean="0">
              <a:latin typeface="+mn-lt"/>
            </a:endParaRPr>
          </a:p>
        </p:txBody>
      </p:sp>
      <p:sp>
        <p:nvSpPr>
          <p:cNvPr id="4" name="Dátum helye 3"/>
          <p:cNvSpPr>
            <a:spLocks noGrp="1"/>
          </p:cNvSpPr>
          <p:nvPr>
            <p:ph type="dt" sz="quarter" idx="10"/>
          </p:nvPr>
        </p:nvSpPr>
        <p:spPr/>
        <p:txBody>
          <a:bodyPr/>
          <a:lstStyle/>
          <a:p>
            <a:pPr>
              <a:defRPr/>
            </a:pPr>
            <a:r>
              <a:rPr lang="hu-HU" smtClean="0"/>
              <a:t>Presentation by Boldizsár Nagy</a:t>
            </a:r>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ctrTitle" idx="4294967295"/>
          </p:nvPr>
        </p:nvSpPr>
        <p:spPr>
          <a:xfrm>
            <a:off x="755650" y="1268412"/>
            <a:ext cx="7772400" cy="3384723"/>
          </a:xfrm>
          <a:solidFill>
            <a:srgbClr val="9C92E6"/>
          </a:solidFill>
          <a:ln>
            <a:solidFill>
              <a:srgbClr val="A80000"/>
            </a:solidFill>
          </a:ln>
        </p:spPr>
        <p:txBody>
          <a:bodyPr/>
          <a:lstStyle/>
          <a:p>
            <a:pPr>
              <a:defRPr/>
            </a:pPr>
            <a:r>
              <a:rPr lang="en-GB" dirty="0" smtClean="0">
                <a:solidFill>
                  <a:srgbClr val="A80000"/>
                </a:solidFill>
                <a:effectLst>
                  <a:outerShdw blurRad="38100" dist="38100" dir="2700000" algn="tl">
                    <a:srgbClr val="000000"/>
                  </a:outerShdw>
                </a:effectLst>
                <a:latin typeface="+mn-lt"/>
              </a:rPr>
              <a:t>MIGRATION </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 AN OVERVIEW OF THE SITES, LEVELS AND TYPES OF EU RESPONSES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zövegdoboz 21"/>
          <p:cNvSpPr txBox="1"/>
          <p:nvPr/>
        </p:nvSpPr>
        <p:spPr>
          <a:xfrm>
            <a:off x="179388" y="1196975"/>
            <a:ext cx="8820150" cy="5319713"/>
          </a:xfrm>
          <a:prstGeom prst="rect">
            <a:avLst/>
          </a:prstGeom>
          <a:solidFill>
            <a:srgbClr val="C7C1F1"/>
          </a:solidFill>
          <a:ln>
            <a:solidFill>
              <a:srgbClr val="004568"/>
            </a:solidFill>
          </a:ln>
        </p:spPr>
        <p:txBody>
          <a:bodyPr>
            <a:spAutoFit/>
          </a:bodyPr>
          <a:lstStyle/>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en-GB" sz="1800">
              <a:latin typeface="Arial" charset="0"/>
              <a:cs typeface="Arial" charset="0"/>
            </a:endParaRPr>
          </a:p>
        </p:txBody>
      </p:sp>
      <p:sp>
        <p:nvSpPr>
          <p:cNvPr id="194562" name="Rectangle 2"/>
          <p:cNvSpPr>
            <a:spLocks noGrp="1" noChangeArrowheads="1"/>
          </p:cNvSpPr>
          <p:nvPr>
            <p:ph type="title"/>
          </p:nvPr>
        </p:nvSpPr>
        <p:spPr>
          <a:xfrm>
            <a:off x="457200" y="274638"/>
            <a:ext cx="8229600" cy="439737"/>
          </a:xfrm>
        </p:spPr>
        <p:txBody>
          <a:bodyPr/>
          <a:lstStyle/>
          <a:p>
            <a:pPr>
              <a:defRPr/>
            </a:pPr>
            <a:r>
              <a:rPr lang="en-GB" dirty="0" smtClean="0">
                <a:latin typeface="+mn-lt"/>
              </a:rPr>
              <a:t>Phases/sites of migration</a:t>
            </a:r>
            <a:endParaRPr lang="en-GB" dirty="0">
              <a:latin typeface="+mn-lt"/>
            </a:endParaRPr>
          </a:p>
        </p:txBody>
      </p:sp>
      <p:sp>
        <p:nvSpPr>
          <p:cNvPr id="13316" name="Text Box 3"/>
          <p:cNvSpPr txBox="1">
            <a:spLocks noChangeArrowheads="1"/>
          </p:cNvSpPr>
          <p:nvPr/>
        </p:nvSpPr>
        <p:spPr bwMode="auto">
          <a:xfrm>
            <a:off x="179388" y="2420938"/>
            <a:ext cx="2016125" cy="830262"/>
          </a:xfrm>
          <a:prstGeom prst="rect">
            <a:avLst/>
          </a:prstGeom>
          <a:noFill/>
          <a:ln w="9525" algn="ctr">
            <a:solidFill>
              <a:schemeClr val="tx1"/>
            </a:solidFill>
            <a:miter lim="800000"/>
            <a:headEnd/>
            <a:tailEnd/>
          </a:ln>
        </p:spPr>
        <p:txBody>
          <a:bodyPr>
            <a:spAutoFit/>
          </a:bodyPr>
          <a:lstStyle/>
          <a:p>
            <a:pPr marL="342900" indent="-342900" algn="ctr">
              <a:spcBef>
                <a:spcPct val="50000"/>
              </a:spcBef>
            </a:pPr>
            <a:r>
              <a:rPr lang="hu-HU">
                <a:solidFill>
                  <a:srgbClr val="002060"/>
                </a:solidFill>
              </a:rPr>
              <a:t>Country of origin</a:t>
            </a:r>
            <a:endParaRPr lang="en-US">
              <a:solidFill>
                <a:srgbClr val="002060"/>
              </a:solidFill>
            </a:endParaRPr>
          </a:p>
        </p:txBody>
      </p:sp>
      <p:sp>
        <p:nvSpPr>
          <p:cNvPr id="13317" name="Text Box 4"/>
          <p:cNvSpPr txBox="1">
            <a:spLocks noChangeArrowheads="1"/>
          </p:cNvSpPr>
          <p:nvPr/>
        </p:nvSpPr>
        <p:spPr bwMode="auto">
          <a:xfrm>
            <a:off x="3851275" y="2422525"/>
            <a:ext cx="1873250" cy="973138"/>
          </a:xfrm>
          <a:prstGeom prst="rect">
            <a:avLst/>
          </a:prstGeom>
          <a:noFill/>
          <a:ln w="9525" algn="ctr">
            <a:solidFill>
              <a:schemeClr val="tx1"/>
            </a:solidFill>
            <a:miter lim="800000"/>
            <a:headEnd/>
            <a:tailEnd/>
          </a:ln>
        </p:spPr>
        <p:txBody>
          <a:bodyPr tIns="298800" bIns="298800">
            <a:spAutoFit/>
          </a:bodyPr>
          <a:lstStyle/>
          <a:p>
            <a:pPr marL="342900" indent="-342900" algn="ctr">
              <a:spcBef>
                <a:spcPct val="50000"/>
              </a:spcBef>
            </a:pPr>
            <a:r>
              <a:rPr lang="hu-HU">
                <a:solidFill>
                  <a:srgbClr val="002060"/>
                </a:solidFill>
              </a:rPr>
              <a:t>Transit state</a:t>
            </a:r>
            <a:endParaRPr lang="en-US">
              <a:solidFill>
                <a:srgbClr val="002060"/>
              </a:solidFill>
            </a:endParaRPr>
          </a:p>
        </p:txBody>
      </p:sp>
      <p:sp>
        <p:nvSpPr>
          <p:cNvPr id="13318" name="Text Box 5"/>
          <p:cNvSpPr txBox="1">
            <a:spLocks noChangeArrowheads="1"/>
          </p:cNvSpPr>
          <p:nvPr/>
        </p:nvSpPr>
        <p:spPr bwMode="auto">
          <a:xfrm>
            <a:off x="6804025" y="2349500"/>
            <a:ext cx="2160588" cy="1201738"/>
          </a:xfrm>
          <a:prstGeom prst="rect">
            <a:avLst/>
          </a:prstGeom>
          <a:noFill/>
          <a:ln w="9525" algn="ctr">
            <a:solidFill>
              <a:schemeClr val="tx1"/>
            </a:solidFill>
            <a:miter lim="800000"/>
            <a:headEnd/>
            <a:tailEnd/>
          </a:ln>
        </p:spPr>
        <p:txBody>
          <a:bodyPr lIns="90000" tIns="46800" rIns="90000" bIns="46800">
            <a:spAutoFit/>
          </a:bodyPr>
          <a:lstStyle/>
          <a:p>
            <a:pPr marL="342900" indent="-342900" algn="ctr">
              <a:spcBef>
                <a:spcPct val="50000"/>
              </a:spcBef>
            </a:pPr>
            <a:r>
              <a:rPr lang="hu-HU">
                <a:solidFill>
                  <a:srgbClr val="002060"/>
                </a:solidFill>
              </a:rPr>
              <a:t>Destination country (EU MS)</a:t>
            </a:r>
            <a:endParaRPr lang="en-US">
              <a:solidFill>
                <a:srgbClr val="002060"/>
              </a:solidFill>
            </a:endParaRPr>
          </a:p>
        </p:txBody>
      </p:sp>
      <p:cxnSp>
        <p:nvCxnSpPr>
          <p:cNvPr id="13319" name="AutoShape 6"/>
          <p:cNvCxnSpPr>
            <a:cxnSpLocks noChangeShapeType="1"/>
            <a:stCxn id="13317" idx="3"/>
            <a:endCxn id="13326" idx="1"/>
          </p:cNvCxnSpPr>
          <p:nvPr/>
        </p:nvCxnSpPr>
        <p:spPr bwMode="auto">
          <a:xfrm flipV="1">
            <a:off x="5724525" y="2889250"/>
            <a:ext cx="508000" cy="19050"/>
          </a:xfrm>
          <a:prstGeom prst="straightConnector1">
            <a:avLst/>
          </a:prstGeom>
          <a:noFill/>
          <a:ln w="9525">
            <a:solidFill>
              <a:schemeClr val="tx1"/>
            </a:solidFill>
            <a:round/>
            <a:headEnd/>
            <a:tailEnd/>
          </a:ln>
        </p:spPr>
      </p:cxnSp>
      <p:sp>
        <p:nvSpPr>
          <p:cNvPr id="13320" name="AutoShape 7"/>
          <p:cNvSpPr>
            <a:spLocks noChangeArrowheads="1"/>
          </p:cNvSpPr>
          <p:nvPr/>
        </p:nvSpPr>
        <p:spPr bwMode="auto">
          <a:xfrm>
            <a:off x="2916238" y="4941888"/>
            <a:ext cx="4032250" cy="1439862"/>
          </a:xfrm>
          <a:prstGeom prst="roundRect">
            <a:avLst>
              <a:gd name="adj" fmla="val 16667"/>
            </a:avLst>
          </a:prstGeom>
          <a:noFill/>
          <a:ln w="9525" algn="ctr">
            <a:solidFill>
              <a:schemeClr val="tx1"/>
            </a:solidFill>
            <a:round/>
            <a:headEnd/>
            <a:tailEnd/>
          </a:ln>
        </p:spPr>
        <p:txBody>
          <a:bodyPr wrap="none" lIns="90000" tIns="46800" rIns="90000" bIns="46800" anchor="ctr">
            <a:spAutoFit/>
          </a:bodyPr>
          <a:lstStyle/>
          <a:p>
            <a:endParaRPr lang="en-GB" sz="1800"/>
          </a:p>
        </p:txBody>
      </p:sp>
      <p:sp>
        <p:nvSpPr>
          <p:cNvPr id="13321" name="Text Box 8"/>
          <p:cNvSpPr txBox="1">
            <a:spLocks noChangeArrowheads="1"/>
          </p:cNvSpPr>
          <p:nvPr/>
        </p:nvSpPr>
        <p:spPr bwMode="auto">
          <a:xfrm>
            <a:off x="3286125" y="5143500"/>
            <a:ext cx="3311525" cy="925513"/>
          </a:xfrm>
          <a:prstGeom prst="rect">
            <a:avLst/>
          </a:prstGeom>
          <a:noFill/>
          <a:ln w="9525" algn="ctr">
            <a:noFill/>
            <a:miter lim="800000"/>
            <a:headEnd/>
            <a:tailEnd/>
          </a:ln>
        </p:spPr>
        <p:txBody>
          <a:bodyPr lIns="90000" tIns="46800" rIns="90000" bIns="46800">
            <a:spAutoFit/>
          </a:bodyPr>
          <a:lstStyle/>
          <a:p>
            <a:pPr marL="342900" indent="-342900" algn="ctr">
              <a:spcBef>
                <a:spcPct val="50000"/>
              </a:spcBef>
            </a:pPr>
            <a:r>
              <a:rPr lang="hu-HU" sz="1800">
                <a:solidFill>
                  <a:srgbClr val="002060"/>
                </a:solidFill>
              </a:rPr>
              <a:t>Elements of the </a:t>
            </a:r>
            <a:r>
              <a:rPr lang="hu-HU" sz="1800" i="1">
                <a:solidFill>
                  <a:srgbClr val="002060"/>
                </a:solidFill>
              </a:rPr>
              <a:t>acquis</a:t>
            </a:r>
            <a:r>
              <a:rPr lang="hu-HU" sz="1800">
                <a:solidFill>
                  <a:srgbClr val="002060"/>
                </a:solidFill>
              </a:rPr>
              <a:t> as tools of enforcing the EU strategy</a:t>
            </a:r>
            <a:endParaRPr lang="en-US" sz="1800">
              <a:solidFill>
                <a:srgbClr val="002060"/>
              </a:solidFill>
            </a:endParaRPr>
          </a:p>
        </p:txBody>
      </p:sp>
      <p:sp>
        <p:nvSpPr>
          <p:cNvPr id="13322" name="Line 9"/>
          <p:cNvSpPr>
            <a:spLocks noChangeShapeType="1"/>
          </p:cNvSpPr>
          <p:nvPr/>
        </p:nvSpPr>
        <p:spPr bwMode="auto">
          <a:xfrm flipH="1" flipV="1">
            <a:off x="1331913" y="3284538"/>
            <a:ext cx="3168650" cy="165735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3" name="Line 10"/>
          <p:cNvSpPr>
            <a:spLocks noChangeShapeType="1"/>
          </p:cNvSpPr>
          <p:nvPr/>
        </p:nvSpPr>
        <p:spPr bwMode="auto">
          <a:xfrm flipH="1" flipV="1">
            <a:off x="4859338" y="3429000"/>
            <a:ext cx="288925" cy="15128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4" name="Line 11"/>
          <p:cNvSpPr>
            <a:spLocks noChangeShapeType="1"/>
          </p:cNvSpPr>
          <p:nvPr/>
        </p:nvSpPr>
        <p:spPr bwMode="auto">
          <a:xfrm flipV="1">
            <a:off x="5580063" y="3500438"/>
            <a:ext cx="792162" cy="144145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5" name="Line 12"/>
          <p:cNvSpPr>
            <a:spLocks noChangeShapeType="1"/>
          </p:cNvSpPr>
          <p:nvPr/>
        </p:nvSpPr>
        <p:spPr bwMode="auto">
          <a:xfrm flipV="1">
            <a:off x="6156325" y="3573463"/>
            <a:ext cx="1295400" cy="1368425"/>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6" name="Text Box 13"/>
          <p:cNvSpPr txBox="1">
            <a:spLocks noChangeArrowheads="1"/>
          </p:cNvSpPr>
          <p:nvPr/>
        </p:nvSpPr>
        <p:spPr bwMode="auto">
          <a:xfrm>
            <a:off x="6232525" y="2349500"/>
            <a:ext cx="550863" cy="1079500"/>
          </a:xfrm>
          <a:prstGeom prst="rect">
            <a:avLst/>
          </a:prstGeom>
          <a:noFill/>
          <a:ln w="9525" algn="ctr">
            <a:solidFill>
              <a:schemeClr val="tx1"/>
            </a:solidFill>
            <a:miter lim="800000"/>
            <a:headEnd/>
            <a:tailEnd/>
          </a:ln>
        </p:spPr>
        <p:txBody>
          <a:bodyPr vert="eaVert" lIns="90000" tIns="46800" rIns="90000" bIns="46800">
            <a:spAutoFit/>
          </a:bodyPr>
          <a:lstStyle/>
          <a:p>
            <a:pPr marL="342900" indent="-342900" algn="ctr">
              <a:spcBef>
                <a:spcPct val="50000"/>
              </a:spcBef>
            </a:pPr>
            <a:r>
              <a:rPr lang="hu-HU">
                <a:solidFill>
                  <a:srgbClr val="002060"/>
                </a:solidFill>
              </a:rPr>
              <a:t>Border</a:t>
            </a:r>
            <a:endParaRPr lang="en-US">
              <a:solidFill>
                <a:srgbClr val="002060"/>
              </a:solidFill>
            </a:endParaRPr>
          </a:p>
        </p:txBody>
      </p:sp>
      <p:sp>
        <p:nvSpPr>
          <p:cNvPr id="13327" name="Oval 14"/>
          <p:cNvSpPr>
            <a:spLocks noChangeArrowheads="1"/>
          </p:cNvSpPr>
          <p:nvPr/>
        </p:nvSpPr>
        <p:spPr bwMode="auto">
          <a:xfrm>
            <a:off x="2555875" y="1844675"/>
            <a:ext cx="863600" cy="1944688"/>
          </a:xfrm>
          <a:prstGeom prst="ellipse">
            <a:avLst/>
          </a:prstGeom>
          <a:noFill/>
          <a:ln w="9525" algn="ctr">
            <a:solidFill>
              <a:schemeClr val="tx1"/>
            </a:solidFill>
            <a:round/>
            <a:headEnd/>
            <a:tailEnd/>
          </a:ln>
        </p:spPr>
        <p:txBody>
          <a:bodyPr lIns="90000" tIns="46800" rIns="90000" bIns="46800" anchor="ctr">
            <a:spAutoFit/>
          </a:bodyPr>
          <a:lstStyle/>
          <a:p>
            <a:endParaRPr lang="en-GB" sz="1800"/>
          </a:p>
        </p:txBody>
      </p:sp>
      <p:sp>
        <p:nvSpPr>
          <p:cNvPr id="13328" name="Text Box 15"/>
          <p:cNvSpPr txBox="1">
            <a:spLocks noChangeArrowheads="1"/>
          </p:cNvSpPr>
          <p:nvPr/>
        </p:nvSpPr>
        <p:spPr bwMode="auto">
          <a:xfrm>
            <a:off x="2587625" y="2060575"/>
            <a:ext cx="828675" cy="1655763"/>
          </a:xfrm>
          <a:prstGeom prst="rect">
            <a:avLst/>
          </a:prstGeom>
          <a:noFill/>
          <a:ln w="9525" algn="ctr">
            <a:noFill/>
            <a:miter lim="800000"/>
            <a:headEnd/>
            <a:tailEnd/>
          </a:ln>
        </p:spPr>
        <p:txBody>
          <a:bodyPr vert="eaVert" lIns="90000" tIns="46800" rIns="90000" bIns="46800">
            <a:spAutoFit/>
          </a:bodyPr>
          <a:lstStyle/>
          <a:p>
            <a:pPr algn="ctr">
              <a:spcBef>
                <a:spcPct val="50000"/>
              </a:spcBef>
            </a:pPr>
            <a:r>
              <a:rPr lang="hu-HU" sz="1400" b="1">
                <a:solidFill>
                  <a:srgbClr val="002060"/>
                </a:solidFill>
              </a:rPr>
              <a:t>Methods and helpers of migration</a:t>
            </a:r>
            <a:endParaRPr lang="en-US" sz="1400" b="1">
              <a:solidFill>
                <a:srgbClr val="002060"/>
              </a:solidFill>
            </a:endParaRPr>
          </a:p>
        </p:txBody>
      </p:sp>
      <p:sp>
        <p:nvSpPr>
          <p:cNvPr id="13329" name="Line 16"/>
          <p:cNvSpPr>
            <a:spLocks noChangeShapeType="1"/>
          </p:cNvSpPr>
          <p:nvPr/>
        </p:nvSpPr>
        <p:spPr bwMode="auto">
          <a:xfrm flipH="1" flipV="1">
            <a:off x="3276600" y="3644900"/>
            <a:ext cx="1582738" cy="12969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cxnSp>
        <p:nvCxnSpPr>
          <p:cNvPr id="13330" name="AutoShape 17"/>
          <p:cNvCxnSpPr>
            <a:cxnSpLocks noChangeShapeType="1"/>
            <a:stCxn id="13316" idx="3"/>
            <a:endCxn id="13327" idx="2"/>
          </p:cNvCxnSpPr>
          <p:nvPr/>
        </p:nvCxnSpPr>
        <p:spPr bwMode="auto">
          <a:xfrm flipV="1">
            <a:off x="2195513" y="2817813"/>
            <a:ext cx="360362" cy="19050"/>
          </a:xfrm>
          <a:prstGeom prst="straightConnector1">
            <a:avLst/>
          </a:prstGeom>
          <a:noFill/>
          <a:ln w="9525">
            <a:solidFill>
              <a:schemeClr val="tx1"/>
            </a:solidFill>
            <a:round/>
            <a:headEnd/>
            <a:tailEnd/>
          </a:ln>
        </p:spPr>
      </p:cxnSp>
      <p:cxnSp>
        <p:nvCxnSpPr>
          <p:cNvPr id="13331" name="AutoShape 18"/>
          <p:cNvCxnSpPr>
            <a:cxnSpLocks noChangeShapeType="1"/>
            <a:stCxn id="13328" idx="3"/>
            <a:endCxn id="13317" idx="1"/>
          </p:cNvCxnSpPr>
          <p:nvPr/>
        </p:nvCxnSpPr>
        <p:spPr bwMode="auto">
          <a:xfrm>
            <a:off x="3416300" y="2889250"/>
            <a:ext cx="434975" cy="19050"/>
          </a:xfrm>
          <a:prstGeom prst="straightConnector1">
            <a:avLst/>
          </a:prstGeom>
          <a:noFill/>
          <a:ln w="9525">
            <a:solidFill>
              <a:schemeClr val="tx1"/>
            </a:solidFill>
            <a:round/>
            <a:headEnd/>
            <a:tailEnd/>
          </a:ln>
        </p:spPr>
      </p:cxnSp>
      <p:sp>
        <p:nvSpPr>
          <p:cNvPr id="4" name="Dátum helye 3"/>
          <p:cNvSpPr txBox="1">
            <a:spLocks noGrp="1"/>
          </p:cNvSpPr>
          <p:nvPr/>
        </p:nvSpPr>
        <p:spPr>
          <a:xfrm>
            <a:off x="0" y="6500834"/>
            <a:ext cx="2357422" cy="357166"/>
          </a:xfrm>
          <a:prstGeom prst="rect">
            <a:avLst/>
          </a:prstGeom>
          <a:solidFill>
            <a:srgbClr val="002060"/>
          </a:solidFill>
          <a:ln>
            <a:solidFill>
              <a:srgbClr val="FFC000"/>
            </a:solidFill>
          </a:ln>
        </p:spPr>
        <p:txBody>
          <a:bodyPr anchor="ctr"/>
          <a:lstStyle/>
          <a:p>
            <a:pPr fontAlgn="auto">
              <a:spcBef>
                <a:spcPts val="0"/>
              </a:spcBef>
              <a:spcAft>
                <a:spcPts val="0"/>
              </a:spcAft>
              <a:defRPr/>
            </a:pPr>
            <a:r>
              <a:rPr lang="hu-HU" sz="1200">
                <a:solidFill>
                  <a:srgbClr val="FC9804"/>
                </a:solidFill>
                <a:latin typeface="+mn-lt"/>
                <a:cs typeface="+mn-cs"/>
              </a:rPr>
              <a:t>Presentation by Boldizsár Nagy</a:t>
            </a:r>
            <a:endParaRPr lang="en-GB" sz="1200">
              <a:solidFill>
                <a:srgbClr val="FC9804"/>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57188" y="0"/>
            <a:ext cx="8229600" cy="582613"/>
          </a:xfrm>
          <a:solidFill>
            <a:srgbClr val="FFC000"/>
          </a:solidFill>
        </p:spPr>
        <p:txBody>
          <a:bodyPr/>
          <a:lstStyle/>
          <a:p>
            <a:pPr>
              <a:defRPr/>
            </a:pPr>
            <a:r>
              <a:rPr lang="en-GB" sz="2000" dirty="0" smtClean="0">
                <a:latin typeface="+mn-lt"/>
              </a:rPr>
              <a:t>Dimensions of the analysis –main elements of the migration acquis</a:t>
            </a:r>
            <a:endParaRPr lang="en-GB" sz="2000" dirty="0">
              <a:latin typeface="+mn-lt"/>
            </a:endParaRPr>
          </a:p>
        </p:txBody>
      </p:sp>
      <p:graphicFrame>
        <p:nvGraphicFramePr>
          <p:cNvPr id="14380" name="Group 44"/>
          <p:cNvGraphicFramePr>
            <a:graphicFrameLocks noGrp="1"/>
          </p:cNvGraphicFramePr>
          <p:nvPr>
            <p:ph idx="1"/>
          </p:nvPr>
        </p:nvGraphicFramePr>
        <p:xfrm>
          <a:off x="1" y="1779838"/>
          <a:ext cx="9143999" cy="5046983"/>
        </p:xfrm>
        <a:graphic>
          <a:graphicData uri="http://schemas.openxmlformats.org/drawingml/2006/table">
            <a:tbl>
              <a:tblPr/>
              <a:tblGrid>
                <a:gridCol w="2057189"/>
                <a:gridCol w="1938746"/>
                <a:gridCol w="1292302"/>
                <a:gridCol w="1155970"/>
                <a:gridCol w="2699792"/>
              </a:tblGrid>
              <a:tr h="900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Immigration</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rules</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their</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impact</a:t>
                      </a:r>
                      <a:r>
                        <a:rPr kumimoji="0" lang="hu-HU" sz="1400" b="0" i="0" u="none" strike="noStrike" cap="none" normalizeH="0" baseline="0" dirty="0" smtClean="0">
                          <a:ln>
                            <a:noFill/>
                          </a:ln>
                          <a:solidFill>
                            <a:schemeClr val="tx1"/>
                          </a:solidFill>
                          <a:effectLst/>
                          <a:latin typeface="Arial" pitchFamily="34" charset="0"/>
                          <a:cs typeface="Arial" pitchFamily="34" charset="0"/>
                        </a:rPr>
                        <a:t>);</a:t>
                      </a: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Man </a:t>
                      </a:r>
                      <a:r>
                        <a:rPr kumimoji="0" lang="hu-HU" sz="1400" b="0" i="0" u="none" strike="noStrike" cap="none" normalizeH="0" baseline="0" dirty="0" err="1" smtClean="0">
                          <a:ln>
                            <a:noFill/>
                          </a:ln>
                          <a:solidFill>
                            <a:schemeClr val="tx1"/>
                          </a:solidFill>
                          <a:effectLst/>
                          <a:latin typeface="Arial" pitchFamily="34" charset="0"/>
                          <a:cs typeface="Arial" pitchFamily="34" charset="0"/>
                        </a:rPr>
                        <a:t>smuggling</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Fight</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against</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trafficking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External</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border</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Surveillance</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conditions</a:t>
                      </a:r>
                      <a:r>
                        <a:rPr kumimoji="0" lang="hu-HU" sz="1400" b="0" i="0" u="none" strike="noStrike" cap="none" normalizeH="0" baseline="0" dirty="0" smtClean="0">
                          <a:ln>
                            <a:noFill/>
                          </a:ln>
                          <a:solidFill>
                            <a:schemeClr val="tx1"/>
                          </a:solidFill>
                          <a:effectLst/>
                          <a:latin typeface="Arial" pitchFamily="34" charset="0"/>
                          <a:cs typeface="Arial" pitchFamily="34" charset="0"/>
                        </a:rPr>
                        <a:t> of </a:t>
                      </a:r>
                      <a:r>
                        <a:rPr kumimoji="0" lang="hu-HU" sz="1400" b="0" i="0" u="none" strike="noStrike" cap="none" normalizeH="0" baseline="0" dirty="0" err="1" smtClean="0">
                          <a:ln>
                            <a:noFill/>
                          </a:ln>
                          <a:solidFill>
                            <a:schemeClr val="tx1"/>
                          </a:solidFill>
                          <a:effectLst/>
                          <a:latin typeface="Arial" pitchFamily="34" charset="0"/>
                          <a:cs typeface="Arial" pitchFamily="34" charset="0"/>
                        </a:rPr>
                        <a:t>crossing</a:t>
                      </a:r>
                      <a:r>
                        <a:rPr kumimoji="0" lang="hu-HU" sz="14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abolition</a:t>
                      </a:r>
                      <a:r>
                        <a:rPr kumimoji="0" lang="hu-HU" sz="1400" b="0" i="0" u="none" strike="noStrike" cap="none" normalizeH="0" baseline="0" dirty="0" smtClean="0">
                          <a:ln>
                            <a:noFill/>
                          </a:ln>
                          <a:solidFill>
                            <a:schemeClr val="tx1"/>
                          </a:solidFill>
                          <a:effectLst/>
                          <a:latin typeface="Arial" pitchFamily="34" charset="0"/>
                          <a:cs typeface="Arial" pitchFamily="34" charset="0"/>
                        </a:rPr>
                        <a:t> of </a:t>
                      </a:r>
                      <a:r>
                        <a:rPr kumimoji="0" lang="hu-HU" sz="1400" b="0" i="0" u="none" strike="noStrike" cap="none" normalizeH="0" baseline="0" dirty="0" err="1" smtClean="0">
                          <a:ln>
                            <a:noFill/>
                          </a:ln>
                          <a:solidFill>
                            <a:schemeClr val="tx1"/>
                          </a:solidFill>
                          <a:effectLst/>
                          <a:latin typeface="Arial" pitchFamily="34" charset="0"/>
                          <a:cs typeface="Arial" pitchFamily="34" charset="0"/>
                        </a:rPr>
                        <a:t>internal</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borders</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Frontex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Eurosur</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EU </a:t>
                      </a:r>
                      <a:r>
                        <a:rPr kumimoji="0" lang="hu-HU" sz="1400" b="0" i="0" u="none" strike="noStrike" cap="none" normalizeH="0" baseline="0" dirty="0" err="1" smtClean="0">
                          <a:ln>
                            <a:noFill/>
                          </a:ln>
                          <a:solidFill>
                            <a:schemeClr val="tx1"/>
                          </a:solidFill>
                          <a:effectLst/>
                          <a:latin typeface="Arial" pitchFamily="34" charset="0"/>
                          <a:cs typeface="Arial" pitchFamily="34" charset="0"/>
                        </a:rPr>
                        <a:t>Immigration</a:t>
                      </a:r>
                      <a:r>
                        <a:rPr kumimoji="0" lang="hu-HU" sz="1400" b="0" i="0" u="none" strike="noStrike" cap="none" normalizeH="0" baseline="0" dirty="0" smtClean="0">
                          <a:ln>
                            <a:noFill/>
                          </a:ln>
                          <a:solidFill>
                            <a:schemeClr val="tx1"/>
                          </a:solidFill>
                          <a:effectLst/>
                          <a:latin typeface="Arial" pitchFamily="34" charset="0"/>
                          <a:cs typeface="Arial" pitchFamily="34" charset="0"/>
                        </a:rPr>
                        <a:t> policy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workers</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service </a:t>
                      </a:r>
                      <a:r>
                        <a:rPr kumimoji="0" lang="hu-HU" sz="1400" b="0" i="0" u="none" strike="noStrike" cap="none" normalizeH="0" baseline="0" dirty="0" err="1" smtClean="0">
                          <a:ln>
                            <a:noFill/>
                          </a:ln>
                          <a:solidFill>
                            <a:schemeClr val="tx1"/>
                          </a:solidFill>
                          <a:effectLst/>
                          <a:latin typeface="Arial" pitchFamily="34" charset="0"/>
                          <a:cs typeface="Arial" pitchFamily="34" charset="0"/>
                        </a:rPr>
                        <a:t>providers</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researchers</a:t>
                      </a:r>
                      <a:r>
                        <a:rPr kumimoji="0" lang="hu-HU" sz="1400" b="0" i="0" u="none" strike="noStrike" cap="none" normalizeH="0" baseline="0" dirty="0" smtClean="0">
                          <a:ln>
                            <a:noFill/>
                          </a:ln>
                          <a:solidFill>
                            <a:schemeClr val="tx1"/>
                          </a:solidFill>
                          <a:effectLst/>
                          <a:latin typeface="Arial" pitchFamily="34" charset="0"/>
                          <a:cs typeface="Arial" pitchFamily="34" charset="0"/>
                        </a:rPr>
                        <a:t>,</a:t>
                      </a:r>
                      <a:br>
                        <a:rPr kumimoji="0" lang="hu-HU" sz="1400" b="0" i="0" u="none" strike="noStrike" cap="none" normalizeH="0" baseline="0" dirty="0" smtClean="0">
                          <a:ln>
                            <a:noFill/>
                          </a:ln>
                          <a:solidFill>
                            <a:schemeClr val="tx1"/>
                          </a:solidFill>
                          <a:effectLst/>
                          <a:latin typeface="Arial" pitchFamily="34" charset="0"/>
                          <a:cs typeface="Arial" pitchFamily="34" charset="0"/>
                        </a:rPr>
                      </a:b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students</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blue</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card</a:t>
                      </a: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highly</a:t>
                      </a:r>
                      <a:r>
                        <a:rPr kumimoji="0" lang="hu-HU" sz="1400" b="0" i="0" u="none" strike="noStrike" cap="none" normalizeH="0" baseline="0" dirty="0" smtClean="0">
                          <a:ln>
                            <a:noFill/>
                          </a:ln>
                          <a:solidFill>
                            <a:schemeClr val="tx1"/>
                          </a:solidFill>
                          <a:effectLst/>
                          <a:latin typeface="Arial" pitchFamily="34" charset="0"/>
                          <a:cs typeface="Arial" pitchFamily="34" charset="0"/>
                        </a:rPr>
                        <a:t/>
                      </a:r>
                      <a:br>
                        <a:rPr kumimoji="0" lang="hu-HU" sz="1400" b="0" i="0" u="none" strike="noStrike" cap="none" normalizeH="0" baseline="0" dirty="0" smtClean="0">
                          <a:ln>
                            <a:noFill/>
                          </a:ln>
                          <a:solidFill>
                            <a:schemeClr val="tx1"/>
                          </a:solidFill>
                          <a:effectLst/>
                          <a:latin typeface="Arial" pitchFamily="34" charset="0"/>
                          <a:cs typeface="Arial" pitchFamily="34" charset="0"/>
                        </a:rPr>
                      </a:b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skilled</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family</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unification</a:t>
                      </a:r>
                      <a:r>
                        <a:rPr kumimoji="0" lang="hu-HU" sz="1400" b="0" i="0" u="none" strike="noStrike" cap="none" normalizeH="0" baseline="0" dirty="0" smtClean="0">
                          <a:ln>
                            <a:noFill/>
                          </a:ln>
                          <a:solidFill>
                            <a:schemeClr val="tx1"/>
                          </a:solidFill>
                          <a:effectLst/>
                          <a:latin typeface="Arial" pitchFamily="34" charset="0"/>
                          <a:cs typeface="Arial" pitchFamily="34" charset="0"/>
                        </a:rPr>
                        <a:t/>
                      </a:r>
                      <a:br>
                        <a:rPr kumimoji="0" lang="hu-HU" sz="1400" b="0" i="0" u="none" strike="noStrike" cap="none" normalizeH="0" baseline="0" dirty="0" smtClean="0">
                          <a:ln>
                            <a:noFill/>
                          </a:ln>
                          <a:solidFill>
                            <a:schemeClr val="tx1"/>
                          </a:solidFill>
                          <a:effectLst/>
                          <a:latin typeface="Arial" pitchFamily="34" charset="0"/>
                          <a:cs typeface="Arial" pitchFamily="34" charset="0"/>
                        </a:rPr>
                      </a:b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-intra</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corporate</a:t>
                      </a:r>
                      <a:r>
                        <a:rPr kumimoji="0" lang="hu-HU" sz="1400" b="0" i="0" u="none" strike="noStrike" cap="none" normalizeH="0" baseline="0" dirty="0" smtClean="0">
                          <a:ln>
                            <a:noFill/>
                          </a:ln>
                          <a:solidFill>
                            <a:schemeClr val="tx1"/>
                          </a:solidFill>
                          <a:effectLst/>
                          <a:latin typeface="Arial" pitchFamily="34" charset="0"/>
                          <a:cs typeface="Arial" pitchFamily="34" charset="0"/>
                        </a:rPr>
                        <a:t/>
                      </a:r>
                      <a:br>
                        <a:rPr kumimoji="0" lang="hu-HU" sz="1400" b="0" i="0" u="none" strike="noStrike" cap="none" normalizeH="0" baseline="0" dirty="0" smtClean="0">
                          <a:ln>
                            <a:noFill/>
                          </a:ln>
                          <a:solidFill>
                            <a:schemeClr val="tx1"/>
                          </a:solidFill>
                          <a:effectLst/>
                          <a:latin typeface="Arial" pitchFamily="34" charset="0"/>
                          <a:cs typeface="Arial" pitchFamily="34" charset="0"/>
                        </a:rPr>
                      </a:b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transferees</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      - </a:t>
                      </a:r>
                      <a:r>
                        <a:rPr kumimoji="0" lang="hu-HU" sz="1400" b="0" i="0" u="none" strike="noStrike" cap="none" normalizeH="0" baseline="0" dirty="0" err="1" smtClean="0">
                          <a:ln>
                            <a:noFill/>
                          </a:ln>
                          <a:solidFill>
                            <a:schemeClr val="tx1"/>
                          </a:solidFill>
                          <a:effectLst/>
                          <a:latin typeface="Arial" pitchFamily="34" charset="0"/>
                          <a:cs typeface="Arial" pitchFamily="34" charset="0"/>
                        </a:rPr>
                        <a:t>seasonal</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workers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r>
              <a:tr h="900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Co-operation with third states in the management of migration</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Carrier</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sanctions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Transit</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visa</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pitchFamily="34" charset="0"/>
                          <a:cs typeface="Arial" pitchFamily="34" charset="0"/>
                        </a:rPr>
                        <a:t>Visa;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Alerts</a:t>
                      </a:r>
                      <a:r>
                        <a:rPr kumimoji="0" lang="hu-HU" sz="1400" b="0" i="0" u="none" strike="noStrike" cap="none" normalizeH="0" baseline="0" dirty="0" smtClean="0">
                          <a:ln>
                            <a:noFill/>
                          </a:ln>
                          <a:solidFill>
                            <a:schemeClr val="tx1"/>
                          </a:solidFill>
                          <a:effectLst/>
                          <a:latin typeface="Arial" pitchFamily="34" charset="0"/>
                          <a:cs typeface="Arial" pitchFamily="34" charset="0"/>
                        </a:rPr>
                        <a:t> (Schengen)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Integration</a:t>
                      </a:r>
                      <a:endParaRPr kumimoji="0" lang="hu-H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Fight</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agains</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racism</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xenophobia</a:t>
                      </a:r>
                      <a:r>
                        <a:rPr kumimoji="0" lang="hu-HU" sz="1400" b="0" i="0" u="none" strike="noStrike" cap="none" normalizeH="0" baseline="0" dirty="0" smtClean="0">
                          <a:ln>
                            <a:noFill/>
                          </a:ln>
                          <a:solidFill>
                            <a:schemeClr val="tx1"/>
                          </a:solidFill>
                          <a:effectLst/>
                          <a:latin typeface="Arial" pitchFamily="34" charset="0"/>
                          <a:cs typeface="Arial" pitchFamily="34" charset="0"/>
                        </a:rPr>
                        <a:t> and </a:t>
                      </a:r>
                      <a:r>
                        <a:rPr kumimoji="0" lang="hu-HU" sz="1400" b="0" i="0" u="none" strike="noStrike" cap="none" normalizeH="0" baseline="0" dirty="0" err="1" smtClean="0">
                          <a:ln>
                            <a:noFill/>
                          </a:ln>
                          <a:solidFill>
                            <a:schemeClr val="tx1"/>
                          </a:solidFill>
                          <a:effectLst/>
                          <a:latin typeface="Arial" pitchFamily="34" charset="0"/>
                          <a:cs typeface="Arial" pitchFamily="34" charset="0"/>
                        </a:rPr>
                        <a:t>discrimination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r>
              <a:tr h="871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Tackling the root causes of asylum seeking</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Interception in international waters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Safe</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third</a:t>
                      </a:r>
                      <a:r>
                        <a:rPr kumimoji="0" lang="hu-HU" sz="1400" b="0" i="0" u="none" strike="noStrike" cap="none" normalizeH="0" baseline="0" dirty="0" smtClean="0">
                          <a:ln>
                            <a:noFill/>
                          </a:ln>
                          <a:solidFill>
                            <a:schemeClr val="tx1"/>
                          </a:solidFill>
                          <a:effectLst/>
                          <a:latin typeface="Arial" pitchFamily="34" charset="0"/>
                          <a:cs typeface="Arial" pitchFamily="34" charset="0"/>
                        </a:rPr>
                        <a:t> country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Asylum acquis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Burden and responsibility sharing</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r>
              <a:tr h="531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Safe country of origin</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Document</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protection</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from</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falsification</a:t>
                      </a:r>
                      <a:r>
                        <a:rPr kumimoji="0" lang="hu-HU" sz="1400" b="0" i="0" u="none" strike="noStrike" cap="none" normalizeH="0" baseline="0" dirty="0" smtClean="0">
                          <a:ln>
                            <a:noFill/>
                          </a:ln>
                          <a:solidFill>
                            <a:schemeClr val="tx1"/>
                          </a:solidFill>
                          <a:effectLst/>
                          <a:latin typeface="Arial"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chemeClr val="tx1"/>
                          </a:solidFill>
                          <a:effectLst/>
                          <a:latin typeface="Arial" pitchFamily="34" charset="0"/>
                          <a:cs typeface="Arial" pitchFamily="34" charset="0"/>
                        </a:rPr>
                        <a:t>Return agreements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chemeClr val="tx1"/>
                          </a:solidFill>
                          <a:effectLst/>
                          <a:latin typeface="Arial" pitchFamily="34" charset="0"/>
                          <a:cs typeface="Arial" pitchFamily="34" charset="0"/>
                        </a:rPr>
                        <a:t>Cooperation</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in</a:t>
                      </a:r>
                      <a:r>
                        <a:rPr kumimoji="0" lang="hu-HU" sz="1400" b="0" i="0" u="none" strike="noStrike" cap="none" normalizeH="0" baseline="0" dirty="0" smtClean="0">
                          <a:ln>
                            <a:noFill/>
                          </a:ln>
                          <a:solidFill>
                            <a:schemeClr val="tx1"/>
                          </a:solidFill>
                          <a:effectLst/>
                          <a:latin typeface="Arial" pitchFamily="34" charset="0"/>
                          <a:cs typeface="Arial" pitchFamily="34" charset="0"/>
                        </a:rPr>
                        <a:t> </a:t>
                      </a:r>
                      <a:r>
                        <a:rPr kumimoji="0" lang="hu-HU" sz="1400" b="0" i="0" u="none" strike="noStrike" cap="none" normalizeH="0" baseline="0" dirty="0" err="1" smtClean="0">
                          <a:ln>
                            <a:noFill/>
                          </a:ln>
                          <a:solidFill>
                            <a:schemeClr val="tx1"/>
                          </a:solidFill>
                          <a:effectLst/>
                          <a:latin typeface="Arial" pitchFamily="34" charset="0"/>
                          <a:cs typeface="Arial" pitchFamily="34" charset="0"/>
                        </a:rPr>
                        <a:t>removal</a:t>
                      </a:r>
                      <a:r>
                        <a:rPr kumimoji="0" lang="hu-HU" sz="1400" b="0" i="0" u="none" strike="noStrike" cap="none" normalizeH="0" baseline="0" dirty="0" smtClean="0">
                          <a:ln>
                            <a:noFill/>
                          </a:ln>
                          <a:solidFill>
                            <a:schemeClr val="tx1"/>
                          </a:solidFill>
                          <a:effectLst/>
                          <a:latin typeface="Arial" pitchFamily="34" charset="0"/>
                          <a:cs typeface="Arial" pitchFamily="34" charset="0"/>
                        </a:rPr>
                        <a:t>/</a:t>
                      </a:r>
                      <a:r>
                        <a:rPr kumimoji="0" lang="hu-HU" sz="1400" b="0" i="0" u="none" strike="noStrike" cap="none" normalizeH="0" baseline="0" dirty="0" err="1" smtClean="0">
                          <a:ln>
                            <a:noFill/>
                          </a:ln>
                          <a:solidFill>
                            <a:schemeClr val="tx1"/>
                          </a:solidFill>
                          <a:effectLst/>
                          <a:latin typeface="Arial" pitchFamily="34" charset="0"/>
                          <a:cs typeface="Arial" pitchFamily="34" charset="0"/>
                        </a:rPr>
                        <a:t>return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r>
            </a:tbl>
          </a:graphicData>
        </a:graphic>
      </p:graphicFrame>
      <p:sp>
        <p:nvSpPr>
          <p:cNvPr id="196611" name="Text Box 3"/>
          <p:cNvSpPr txBox="1">
            <a:spLocks noChangeArrowheads="1"/>
          </p:cNvSpPr>
          <p:nvPr/>
        </p:nvSpPr>
        <p:spPr bwMode="auto">
          <a:xfrm>
            <a:off x="214313" y="1000125"/>
            <a:ext cx="2016125" cy="369888"/>
          </a:xfrm>
          <a:prstGeom prst="rect">
            <a:avLst/>
          </a:prstGeom>
          <a:noFill/>
          <a:ln w="9525" algn="ctr">
            <a:solidFill>
              <a:schemeClr val="tx2">
                <a:lumMod val="50000"/>
              </a:schemeClr>
            </a:solidFill>
            <a:miter lim="800000"/>
            <a:headEnd/>
            <a:tailEnd/>
          </a:ln>
          <a:effectLst/>
        </p:spPr>
        <p:txBody>
          <a:bodyPr>
            <a:spAutoFit/>
          </a:bodyPr>
          <a:lstStyle/>
          <a:p>
            <a:pPr marL="342900" indent="-342900" algn="ctr">
              <a:spcBef>
                <a:spcPct val="50000"/>
              </a:spcBef>
              <a:defRPr/>
            </a:pPr>
            <a:r>
              <a:rPr lang="hu-HU" sz="1800">
                <a:solidFill>
                  <a:srgbClr val="002060"/>
                </a:solidFill>
              </a:rPr>
              <a:t>Country of origin</a:t>
            </a:r>
            <a:endParaRPr lang="en-US" sz="1800">
              <a:solidFill>
                <a:srgbClr val="002060"/>
              </a:solidFill>
            </a:endParaRPr>
          </a:p>
        </p:txBody>
      </p:sp>
      <p:sp>
        <p:nvSpPr>
          <p:cNvPr id="196612" name="Text Box 4"/>
          <p:cNvSpPr txBox="1">
            <a:spLocks noChangeArrowheads="1"/>
          </p:cNvSpPr>
          <p:nvPr/>
        </p:nvSpPr>
        <p:spPr bwMode="auto">
          <a:xfrm>
            <a:off x="3779838" y="620713"/>
            <a:ext cx="1873250" cy="971550"/>
          </a:xfrm>
          <a:prstGeom prst="rect">
            <a:avLst/>
          </a:prstGeom>
          <a:noFill/>
          <a:ln w="9525" algn="ctr">
            <a:solidFill>
              <a:schemeClr val="tx2">
                <a:lumMod val="50000"/>
              </a:schemeClr>
            </a:solidFill>
            <a:miter lim="800000"/>
            <a:headEnd/>
            <a:tailEnd/>
          </a:ln>
          <a:effectLst/>
        </p:spPr>
        <p:txBody>
          <a:bodyPr tIns="298800" bIns="298800">
            <a:spAutoFit/>
          </a:bodyPr>
          <a:lstStyle/>
          <a:p>
            <a:pPr marL="342900" indent="-342900" algn="ctr">
              <a:spcBef>
                <a:spcPct val="50000"/>
              </a:spcBef>
              <a:defRPr/>
            </a:pPr>
            <a:r>
              <a:rPr lang="hu-HU">
                <a:solidFill>
                  <a:srgbClr val="002060"/>
                </a:solidFill>
              </a:rPr>
              <a:t>Transit state</a:t>
            </a:r>
            <a:endParaRPr lang="en-US">
              <a:solidFill>
                <a:srgbClr val="002060"/>
              </a:solidFill>
            </a:endParaRPr>
          </a:p>
        </p:txBody>
      </p:sp>
      <p:sp>
        <p:nvSpPr>
          <p:cNvPr id="14371" name="Text Box 5"/>
          <p:cNvSpPr txBox="1">
            <a:spLocks noChangeArrowheads="1"/>
          </p:cNvSpPr>
          <p:nvPr/>
        </p:nvSpPr>
        <p:spPr bwMode="auto">
          <a:xfrm>
            <a:off x="6588125" y="620713"/>
            <a:ext cx="2160588" cy="1016000"/>
          </a:xfrm>
          <a:prstGeom prst="rect">
            <a:avLst/>
          </a:prstGeom>
          <a:noFill/>
          <a:ln w="9525" algn="ctr">
            <a:solidFill>
              <a:schemeClr val="tx1"/>
            </a:solidFill>
            <a:miter lim="800000"/>
            <a:headEnd/>
            <a:tailEnd/>
          </a:ln>
        </p:spPr>
        <p:txBody>
          <a:bodyPr lIns="90000" tIns="46800" rIns="90000" bIns="46800">
            <a:spAutoFit/>
          </a:bodyPr>
          <a:lstStyle/>
          <a:p>
            <a:pPr marL="342900" algn="ctr">
              <a:spcBef>
                <a:spcPct val="50000"/>
              </a:spcBef>
            </a:pPr>
            <a:r>
              <a:rPr lang="hu-HU" sz="2000">
                <a:solidFill>
                  <a:srgbClr val="002060"/>
                </a:solidFill>
              </a:rPr>
              <a:t>Destination country </a:t>
            </a:r>
            <a:br>
              <a:rPr lang="hu-HU" sz="2000">
                <a:solidFill>
                  <a:srgbClr val="002060"/>
                </a:solidFill>
              </a:rPr>
            </a:br>
            <a:r>
              <a:rPr lang="hu-HU" sz="2000">
                <a:solidFill>
                  <a:srgbClr val="002060"/>
                </a:solidFill>
              </a:rPr>
              <a:t>(EU MS</a:t>
            </a:r>
            <a:r>
              <a:rPr lang="hu-HU" sz="2000"/>
              <a:t>)</a:t>
            </a:r>
            <a:endParaRPr lang="en-US" sz="2000"/>
          </a:p>
        </p:txBody>
      </p:sp>
      <p:cxnSp>
        <p:nvCxnSpPr>
          <p:cNvPr id="196614" name="AutoShape 6"/>
          <p:cNvCxnSpPr>
            <a:cxnSpLocks noChangeShapeType="1"/>
            <a:stCxn id="196612" idx="3"/>
            <a:endCxn id="14373" idx="1"/>
          </p:cNvCxnSpPr>
          <p:nvPr/>
        </p:nvCxnSpPr>
        <p:spPr bwMode="auto">
          <a:xfrm>
            <a:off x="5653088" y="1106488"/>
            <a:ext cx="363537" cy="60325"/>
          </a:xfrm>
          <a:prstGeom prst="straightConnector1">
            <a:avLst/>
          </a:prstGeom>
          <a:noFill/>
          <a:ln w="9525">
            <a:solidFill>
              <a:schemeClr val="tx2">
                <a:lumMod val="50000"/>
              </a:schemeClr>
            </a:solidFill>
            <a:round/>
            <a:headEnd/>
            <a:tailEnd/>
          </a:ln>
          <a:effectLst/>
        </p:spPr>
      </p:cxnSp>
      <p:sp>
        <p:nvSpPr>
          <p:cNvPr id="14373" name="Text Box 7"/>
          <p:cNvSpPr txBox="1">
            <a:spLocks noChangeArrowheads="1"/>
          </p:cNvSpPr>
          <p:nvPr/>
        </p:nvSpPr>
        <p:spPr bwMode="auto">
          <a:xfrm>
            <a:off x="6016625" y="620713"/>
            <a:ext cx="550863" cy="1093787"/>
          </a:xfrm>
          <a:prstGeom prst="rect">
            <a:avLst/>
          </a:prstGeom>
          <a:noFill/>
          <a:ln w="9525" algn="ctr">
            <a:solidFill>
              <a:schemeClr val="tx1"/>
            </a:solidFill>
            <a:miter lim="800000"/>
            <a:headEnd/>
            <a:tailEnd/>
          </a:ln>
        </p:spPr>
        <p:txBody>
          <a:bodyPr vert="eaVert" lIns="90000" tIns="46800" rIns="90000" bIns="46800">
            <a:spAutoFit/>
          </a:bodyPr>
          <a:lstStyle/>
          <a:p>
            <a:pPr marL="342900" indent="-342900" algn="ctr">
              <a:spcBef>
                <a:spcPct val="50000"/>
              </a:spcBef>
            </a:pPr>
            <a:r>
              <a:rPr lang="hu-HU">
                <a:solidFill>
                  <a:srgbClr val="002060"/>
                </a:solidFill>
              </a:rPr>
              <a:t>Border</a:t>
            </a:r>
            <a:endParaRPr lang="en-US">
              <a:solidFill>
                <a:srgbClr val="002060"/>
              </a:solidFill>
            </a:endParaRPr>
          </a:p>
        </p:txBody>
      </p:sp>
      <p:sp>
        <p:nvSpPr>
          <p:cNvPr id="14374" name="Text Box 9"/>
          <p:cNvSpPr txBox="1">
            <a:spLocks noChangeArrowheads="1"/>
          </p:cNvSpPr>
          <p:nvPr/>
        </p:nvSpPr>
        <p:spPr bwMode="auto">
          <a:xfrm>
            <a:off x="2428875" y="571500"/>
            <a:ext cx="720725" cy="1379538"/>
          </a:xfrm>
          <a:prstGeom prst="rect">
            <a:avLst/>
          </a:prstGeom>
          <a:noFill/>
          <a:ln w="9525" algn="ctr">
            <a:noFill/>
            <a:miter lim="800000"/>
            <a:headEnd/>
            <a:tailEnd/>
          </a:ln>
        </p:spPr>
        <p:txBody>
          <a:bodyPr vert="eaVert" lIns="90000" tIns="46800" rIns="90000" bIns="46800">
            <a:spAutoFit/>
          </a:bodyPr>
          <a:lstStyle/>
          <a:p>
            <a:pPr algn="ctr">
              <a:spcBef>
                <a:spcPct val="50000"/>
              </a:spcBef>
            </a:pPr>
            <a:r>
              <a:rPr lang="hu-HU" sz="1000" b="1">
                <a:solidFill>
                  <a:srgbClr val="002060"/>
                </a:solidFill>
              </a:rPr>
              <a:t>Methods </a:t>
            </a:r>
          </a:p>
          <a:p>
            <a:pPr algn="ctr">
              <a:spcBef>
                <a:spcPct val="50000"/>
              </a:spcBef>
            </a:pPr>
            <a:r>
              <a:rPr lang="hu-HU" sz="1000" b="1">
                <a:solidFill>
                  <a:srgbClr val="002060"/>
                </a:solidFill>
              </a:rPr>
              <a:t>and helpers of migration</a:t>
            </a:r>
            <a:endParaRPr lang="en-US" sz="1000" b="1">
              <a:solidFill>
                <a:srgbClr val="002060"/>
              </a:solidFill>
            </a:endParaRPr>
          </a:p>
        </p:txBody>
      </p:sp>
      <p:cxnSp>
        <p:nvCxnSpPr>
          <p:cNvPr id="14375" name="AutoShape 10"/>
          <p:cNvCxnSpPr>
            <a:cxnSpLocks noChangeShapeType="1"/>
            <a:stCxn id="196611" idx="3"/>
            <a:endCxn id="80" idx="2"/>
          </p:cNvCxnSpPr>
          <p:nvPr/>
        </p:nvCxnSpPr>
        <p:spPr bwMode="auto">
          <a:xfrm>
            <a:off x="2230438" y="1184275"/>
            <a:ext cx="198437" cy="30163"/>
          </a:xfrm>
          <a:prstGeom prst="straightConnector1">
            <a:avLst/>
          </a:prstGeom>
          <a:noFill/>
          <a:ln w="9525">
            <a:solidFill>
              <a:srgbClr val="002060"/>
            </a:solidFill>
            <a:round/>
            <a:headEnd/>
            <a:tailEnd/>
          </a:ln>
        </p:spPr>
      </p:cxnSp>
      <p:cxnSp>
        <p:nvCxnSpPr>
          <p:cNvPr id="196619" name="AutoShape 11"/>
          <p:cNvCxnSpPr>
            <a:cxnSpLocks noChangeShapeType="1"/>
            <a:stCxn id="80" idx="6"/>
            <a:endCxn id="196612" idx="1"/>
          </p:cNvCxnSpPr>
          <p:nvPr/>
        </p:nvCxnSpPr>
        <p:spPr bwMode="auto">
          <a:xfrm flipV="1">
            <a:off x="3143250" y="1106488"/>
            <a:ext cx="636588" cy="107950"/>
          </a:xfrm>
          <a:prstGeom prst="straightConnector1">
            <a:avLst/>
          </a:prstGeom>
          <a:noFill/>
          <a:ln w="9525">
            <a:solidFill>
              <a:schemeClr val="tx2">
                <a:lumMod val="50000"/>
              </a:schemeClr>
            </a:solidFill>
            <a:round/>
            <a:headEnd/>
            <a:tailEnd/>
          </a:ln>
          <a:effectLst/>
        </p:spPr>
      </p:cxnSp>
      <p:sp>
        <p:nvSpPr>
          <p:cNvPr id="80" name="Ellipszis 79"/>
          <p:cNvSpPr/>
          <p:nvPr/>
        </p:nvSpPr>
        <p:spPr>
          <a:xfrm>
            <a:off x="2428875" y="642938"/>
            <a:ext cx="71437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0"/>
            <a:ext cx="8229600" cy="714375"/>
          </a:xfrm>
        </p:spPr>
        <p:txBody>
          <a:bodyPr/>
          <a:lstStyle/>
          <a:p>
            <a:pPr>
              <a:defRPr/>
            </a:pPr>
            <a:r>
              <a:rPr lang="en-GB" sz="1800" dirty="0" smtClean="0">
                <a:latin typeface="+mn-lt"/>
              </a:rPr>
              <a:t>Dimensions of the analysis – overview of the junctures)</a:t>
            </a:r>
            <a:endParaRPr lang="en-GB" sz="1800" dirty="0">
              <a:latin typeface="+mn-lt"/>
            </a:endParaRPr>
          </a:p>
        </p:txBody>
      </p:sp>
      <p:graphicFrame>
        <p:nvGraphicFramePr>
          <p:cNvPr id="200750" name="Group 46"/>
          <p:cNvGraphicFramePr>
            <a:graphicFrameLocks noGrp="1"/>
          </p:cNvGraphicFramePr>
          <p:nvPr>
            <p:ph idx="1"/>
          </p:nvPr>
        </p:nvGraphicFramePr>
        <p:xfrm>
          <a:off x="357188" y="1214438"/>
          <a:ext cx="8229601" cy="5326992"/>
        </p:xfrm>
        <a:graphic>
          <a:graphicData uri="http://schemas.openxmlformats.org/drawingml/2006/table">
            <a:tbl>
              <a:tblPr/>
              <a:tblGrid>
                <a:gridCol w="932845"/>
                <a:gridCol w="1396005"/>
                <a:gridCol w="1470105"/>
                <a:gridCol w="1532216"/>
                <a:gridCol w="1332425"/>
                <a:gridCol w="267367"/>
                <a:gridCol w="332005"/>
                <a:gridCol w="966633"/>
              </a:tblGrid>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rgbClr val="002060"/>
                          </a:solidFill>
                          <a:effectLst/>
                          <a:latin typeface="Arial" pitchFamily="34" charset="0"/>
                        </a:rPr>
                        <a:t>Type</a:t>
                      </a:r>
                      <a:r>
                        <a:rPr kumimoji="0" lang="hu-HU" sz="1400" b="0" i="0" u="none" strike="noStrike" cap="none" normalizeH="0" baseline="0" dirty="0" smtClean="0">
                          <a:ln>
                            <a:noFill/>
                          </a:ln>
                          <a:solidFill>
                            <a:srgbClr val="002060"/>
                          </a:solidFill>
                          <a:effectLst/>
                          <a:latin typeface="Arial" pitchFamily="34" charset="0"/>
                        </a:rPr>
                        <a:t> of </a:t>
                      </a:r>
                      <a:r>
                        <a:rPr kumimoji="0" lang="hu-HU" sz="1400" b="0" i="0" u="none" strike="noStrike" cap="none" normalizeH="0" baseline="0" dirty="0" err="1" smtClean="0">
                          <a:ln>
                            <a:noFill/>
                          </a:ln>
                          <a:solidFill>
                            <a:srgbClr val="002060"/>
                          </a:solidFill>
                          <a:effectLst/>
                          <a:latin typeface="Arial" pitchFamily="34" charset="0"/>
                        </a:rPr>
                        <a:t>migrant</a:t>
                      </a:r>
                      <a:endParaRPr kumimoji="0" lang="en-US" sz="1400" b="0" i="0" u="none" strike="noStrike" cap="none" normalizeH="0" baseline="0" dirty="0" smtClean="0">
                        <a:ln>
                          <a:noFill/>
                        </a:ln>
                        <a:solidFill>
                          <a:srgbClr val="002060"/>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The position of the migrant from the EU’s point of view</a:t>
                      </a:r>
                      <a:endParaRPr kumimoji="0" lang="en-US" sz="1400" b="0" i="0" u="none" strike="noStrike" cap="none" normalizeH="0" baseline="0" smtClean="0">
                        <a:ln>
                          <a:noFill/>
                        </a:ln>
                        <a:solidFill>
                          <a:srgbClr val="002060"/>
                        </a:solidFill>
                        <a:effectLst/>
                        <a:latin typeface="Arial" pitchFamily="34" charset="0"/>
                      </a:endParaRPr>
                    </a:p>
                  </a:txBody>
                  <a:tcPr marL="83285" marR="83285" marT="108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smtClean="0">
                          <a:ln>
                            <a:noFill/>
                          </a:ln>
                          <a:solidFill>
                            <a:srgbClr val="002060"/>
                          </a:solidFill>
                          <a:effectLst/>
                          <a:latin typeface="Arial" pitchFamily="34" charset="0"/>
                        </a:rPr>
                        <a:t>Preferred</a:t>
                      </a:r>
                      <a:endParaRPr kumimoji="0" lang="en-US" sz="1600" b="1" i="0" u="none" strike="noStrike" cap="none" normalizeH="0" baseline="0" smtClean="0">
                        <a:ln>
                          <a:noFill/>
                        </a:ln>
                        <a:solidFill>
                          <a:srgbClr val="002060"/>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smtClean="0">
                          <a:ln>
                            <a:noFill/>
                          </a:ln>
                          <a:solidFill>
                            <a:srgbClr val="002060"/>
                          </a:solidFill>
                          <a:effectLst/>
                          <a:latin typeface="Arial" pitchFamily="34" charset="0"/>
                        </a:rPr>
                        <a:t>Reservations</a:t>
                      </a:r>
                      <a:endParaRPr kumimoji="0" lang="en-US" sz="1600" b="1" i="0" u="none" strike="noStrike" cap="none" normalizeH="0" baseline="0" smtClean="0">
                        <a:ln>
                          <a:noFill/>
                        </a:ln>
                        <a:solidFill>
                          <a:srgbClr val="002060"/>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smtClean="0">
                          <a:ln>
                            <a:noFill/>
                          </a:ln>
                          <a:solidFill>
                            <a:srgbClr val="002060"/>
                          </a:solidFill>
                          <a:effectLst/>
                          <a:latin typeface="Arial" pitchFamily="34" charset="0"/>
                        </a:rPr>
                        <a:t>Pawn in the game</a:t>
                      </a:r>
                      <a:endParaRPr kumimoji="0" lang="en-US" sz="1600" b="1" i="0" u="none" strike="noStrike" cap="none" normalizeH="0" baseline="0" smtClean="0">
                        <a:ln>
                          <a:noFill/>
                        </a:ln>
                        <a:solidFill>
                          <a:srgbClr val="002060"/>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smtClean="0">
                          <a:ln>
                            <a:noFill/>
                          </a:ln>
                          <a:solidFill>
                            <a:srgbClr val="002060"/>
                          </a:solidFill>
                          <a:effectLst/>
                          <a:latin typeface="Arial" pitchFamily="34" charset="0"/>
                        </a:rPr>
                        <a:t>Unwanted</a:t>
                      </a:r>
                      <a:endParaRPr kumimoji="0" lang="en-US" sz="1600" b="1" i="0" u="none" strike="noStrike" cap="none" normalizeH="0" baseline="0" smtClean="0">
                        <a:ln>
                          <a:noFill/>
                        </a:ln>
                        <a:solidFill>
                          <a:srgbClr val="002060"/>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r>
              <a:tr h="1198563">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Regular</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National of the EU MS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or of the EEA  MS or of Switzerland</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New MS, Europe Agreements, Associated states (Turkey) </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ACP and Maghreb countries; nationals of states with return agrements; Eastern Europe</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Visa rejected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r>
              <a:tr h="257175">
                <a:tc gridSpan="2">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S. Peer’s </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category:</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smtClean="0">
                          <a:ln>
                            <a:noFill/>
                          </a:ln>
                          <a:solidFill>
                            <a:srgbClr val="002060"/>
                          </a:solidFill>
                          <a:effectLst/>
                          <a:latin typeface="Arial" pitchFamily="34" charset="0"/>
                        </a:rPr>
                        <a:t>Market citizen</a:t>
                      </a:r>
                      <a:endParaRPr kumimoji="0" lang="en-US" sz="1400" b="1"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smtClean="0">
                          <a:ln>
                            <a:noFill/>
                          </a:ln>
                          <a:solidFill>
                            <a:srgbClr val="002060"/>
                          </a:solidFill>
                          <a:effectLst/>
                          <a:latin typeface="Arial" pitchFamily="34" charset="0"/>
                        </a:rPr>
                        <a:t>Worker</a:t>
                      </a:r>
                      <a:endParaRPr kumimoji="0" lang="en-US" sz="1400" b="1"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smtClean="0">
                          <a:ln>
                            <a:noFill/>
                          </a:ln>
                          <a:solidFill>
                            <a:srgbClr val="002060"/>
                          </a:solidFill>
                          <a:effectLst/>
                          <a:latin typeface="Arial" pitchFamily="34" charset="0"/>
                        </a:rPr>
                        <a:t>„Alien”</a:t>
                      </a:r>
                      <a:endParaRPr kumimoji="0" lang="en-US" sz="1400" b="1"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395413">
                <a:tc rowSpan="2"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Refugee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Irregular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                Illegal migrant</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rowSpan="2"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Resettlement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„Quota refugees”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„protected entry”</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rgbClr val="002060"/>
                          </a:solidFill>
                          <a:effectLst/>
                          <a:latin typeface="Arial" pitchFamily="34" charset="0"/>
                        </a:rPr>
                        <a:t>Asylum</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seeker</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ariving</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directly</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from</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the</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territory</a:t>
                      </a:r>
                      <a:r>
                        <a:rPr kumimoji="0" lang="hu-HU" sz="1400" b="0" i="0" u="none" strike="noStrike" cap="none" normalizeH="0" baseline="0" dirty="0" smtClean="0">
                          <a:ln>
                            <a:noFill/>
                          </a:ln>
                          <a:solidFill>
                            <a:srgbClr val="002060"/>
                          </a:solidFill>
                          <a:effectLst/>
                          <a:latin typeface="Arial" pitchFamily="34" charset="0"/>
                        </a:rPr>
                        <a:t> of </a:t>
                      </a:r>
                      <a:r>
                        <a:rPr kumimoji="0" lang="hu-HU" sz="1400" b="0" i="0" u="none" strike="noStrike" cap="none" normalizeH="0" baseline="0" dirty="0" err="1" smtClean="0">
                          <a:ln>
                            <a:noFill/>
                          </a:ln>
                          <a:solidFill>
                            <a:srgbClr val="002060"/>
                          </a:solidFill>
                          <a:effectLst/>
                          <a:latin typeface="Arial" pitchFamily="34" charset="0"/>
                        </a:rPr>
                        <a:t>persecution</a:t>
                      </a:r>
                      <a:endParaRPr kumimoji="0" lang="en-US" sz="1400" b="0" i="0" u="none" strike="noStrike" cap="none" normalizeH="0" baseline="0" dirty="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rgbClr val="002060"/>
                          </a:solidFill>
                          <a:effectLst/>
                          <a:latin typeface="Arial" pitchFamily="34" charset="0"/>
                        </a:rPr>
                        <a:t>Asylum</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seeker</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arriving</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through</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third</a:t>
                      </a:r>
                      <a:r>
                        <a:rPr kumimoji="0" lang="hu-HU" sz="1400" b="0" i="0" u="none" strike="noStrike" cap="none" normalizeH="0" baseline="0" dirty="0" smtClean="0">
                          <a:ln>
                            <a:noFill/>
                          </a:ln>
                          <a:solidFill>
                            <a:srgbClr val="002060"/>
                          </a:solidFill>
                          <a:effectLst/>
                          <a:latin typeface="Arial" pitchFamily="34" charset="0"/>
                        </a:rPr>
                        <a:t> </a:t>
                      </a:r>
                      <a:r>
                        <a:rPr kumimoji="0" lang="hu-HU" sz="1400" b="0" i="0" u="none" strike="noStrike" cap="none" normalizeH="0" baseline="0" dirty="0" err="1" smtClean="0">
                          <a:ln>
                            <a:noFill/>
                          </a:ln>
                          <a:solidFill>
                            <a:srgbClr val="002060"/>
                          </a:solidFill>
                          <a:effectLst/>
                          <a:latin typeface="Arial" pitchFamily="34" charset="0"/>
                        </a:rPr>
                        <a:t>countries</a:t>
                      </a:r>
                      <a:endParaRPr kumimoji="0" lang="en-US" sz="1400" b="0" i="0" u="none" strike="noStrike" cap="none" normalizeH="0" baseline="0" dirty="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Intercepted outside the EU;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Arriving from safe country of origin;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Rejected claimant</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hMerge="1">
                  <a:txBody>
                    <a:bodyPr/>
                    <a:lstStyle/>
                    <a:p>
                      <a:endParaRPr lang="en-GB"/>
                    </a:p>
                  </a:txBody>
                  <a:tcPr/>
                </a:tc>
              </a:tr>
              <a:tr h="952500">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rgbClr val="002060"/>
                          </a:solidFill>
                          <a:effectLst/>
                          <a:latin typeface="Arial" pitchFamily="34" charset="0"/>
                        </a:rPr>
                        <a:t>Regularisation</a:t>
                      </a:r>
                      <a:endParaRPr kumimoji="0" lang="hu-HU" sz="14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smtClean="0">
                        <a:ln>
                          <a:noFill/>
                        </a:ln>
                        <a:solidFill>
                          <a:srgbClr val="00206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smtClean="0">
                          <a:ln>
                            <a:noFill/>
                          </a:ln>
                          <a:solidFill>
                            <a:srgbClr val="002060"/>
                          </a:solidFill>
                          <a:effectLst/>
                          <a:latin typeface="Arial" pitchFamily="34" charset="0"/>
                        </a:rPr>
                        <a:t>Victims</a:t>
                      </a:r>
                      <a:r>
                        <a:rPr kumimoji="0" lang="hu-HU" sz="1400" b="0" i="0" u="none" strike="noStrike" cap="none" normalizeH="0" baseline="0" dirty="0" smtClean="0">
                          <a:ln>
                            <a:noFill/>
                          </a:ln>
                          <a:solidFill>
                            <a:srgbClr val="002060"/>
                          </a:solidFill>
                          <a:effectLst/>
                          <a:latin typeface="Arial" pitchFamily="34" charset="0"/>
                        </a:rPr>
                        <a:t> of </a:t>
                      </a:r>
                      <a:r>
                        <a:rPr kumimoji="0" lang="hu-HU" sz="1400" b="0" i="0" u="none" strike="noStrike" cap="none" normalizeH="0" baseline="0" dirty="0" err="1" smtClean="0">
                          <a:ln>
                            <a:noFill/>
                          </a:ln>
                          <a:solidFill>
                            <a:srgbClr val="002060"/>
                          </a:solidFill>
                          <a:effectLst/>
                          <a:latin typeface="Arial" pitchFamily="34" charset="0"/>
                        </a:rPr>
                        <a:t>trafficking</a:t>
                      </a:r>
                      <a:endParaRPr kumimoji="0" lang="en-US" sz="1400" b="0" i="0" u="none" strike="noStrike" cap="none" normalizeH="0" baseline="0" dirty="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smtClean="0">
                          <a:ln>
                            <a:noFill/>
                          </a:ln>
                          <a:solidFill>
                            <a:srgbClr val="002060"/>
                          </a:solidFill>
                          <a:effectLst/>
                          <a:latin typeface="Arial" pitchFamily="34" charset="0"/>
                        </a:rPr>
                        <a:t>Those to be removed or already removed</a:t>
                      </a:r>
                      <a:endParaRPr kumimoji="0" lang="en-US" sz="1400" b="0" i="0" u="none" strike="noStrike" cap="none" normalizeH="0" baseline="0" smtClean="0">
                        <a:ln>
                          <a:noFill/>
                        </a:ln>
                        <a:solidFill>
                          <a:srgbClr val="002060"/>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C1F1"/>
                    </a:solidFill>
                  </a:tcPr>
                </a:tc>
                <a:tc hMerge="1">
                  <a:txBody>
                    <a:bodyPr/>
                    <a:lstStyle/>
                    <a:p>
                      <a:endParaRPr lang="en-GB"/>
                    </a:p>
                  </a:txBody>
                  <a:tcPr/>
                </a:tc>
              </a:tr>
            </a:tbl>
          </a:graphicData>
        </a:graphic>
      </p:graphicFrame>
      <p:sp>
        <p:nvSpPr>
          <p:cNvPr id="15404" name="Line 44"/>
          <p:cNvSpPr>
            <a:spLocks noChangeShapeType="1"/>
          </p:cNvSpPr>
          <p:nvPr/>
        </p:nvSpPr>
        <p:spPr bwMode="auto">
          <a:xfrm>
            <a:off x="2500313" y="1714500"/>
            <a:ext cx="287337" cy="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5405" name="Line 45"/>
          <p:cNvSpPr>
            <a:spLocks noChangeShapeType="1"/>
          </p:cNvSpPr>
          <p:nvPr/>
        </p:nvSpPr>
        <p:spPr bwMode="auto">
          <a:xfrm>
            <a:off x="785813" y="2000250"/>
            <a:ext cx="0" cy="2174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7" name="Dátum helye 3"/>
          <p:cNvSpPr txBox="1">
            <a:spLocks noGrp="1"/>
          </p:cNvSpPr>
          <p:nvPr/>
        </p:nvSpPr>
        <p:spPr>
          <a:xfrm>
            <a:off x="0" y="6643710"/>
            <a:ext cx="2357422" cy="214290"/>
          </a:xfrm>
          <a:prstGeom prst="rect">
            <a:avLst/>
          </a:prstGeom>
          <a:solidFill>
            <a:srgbClr val="002060"/>
          </a:solidFill>
          <a:ln>
            <a:solidFill>
              <a:srgbClr val="FFC000"/>
            </a:solidFill>
          </a:ln>
        </p:spPr>
        <p:txBody>
          <a:bodyPr anchor="ctr"/>
          <a:lstStyle/>
          <a:p>
            <a:pPr fontAlgn="auto">
              <a:spcBef>
                <a:spcPts val="0"/>
              </a:spcBef>
              <a:spcAft>
                <a:spcPts val="0"/>
              </a:spcAft>
              <a:defRPr/>
            </a:pPr>
            <a:r>
              <a:rPr lang="hu-HU" sz="1200">
                <a:solidFill>
                  <a:srgbClr val="FC9804"/>
                </a:solidFill>
                <a:latin typeface="+mn-lt"/>
                <a:cs typeface="+mn-cs"/>
              </a:rPr>
              <a:t>Presentation by Boldizsár Nagy</a:t>
            </a:r>
            <a:endParaRPr lang="en-GB" sz="1200">
              <a:solidFill>
                <a:srgbClr val="FC9804"/>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ctrTitle" idx="4294967295"/>
          </p:nvPr>
        </p:nvSpPr>
        <p:spPr>
          <a:xfrm>
            <a:off x="683568" y="1340768"/>
            <a:ext cx="7777163" cy="2376264"/>
          </a:xfrm>
          <a:solidFill>
            <a:srgbClr val="9C92E6"/>
          </a:solidFill>
          <a:ln>
            <a:solidFill>
              <a:srgbClr val="A80000"/>
            </a:solidFill>
          </a:ln>
        </p:spPr>
        <p:txBody>
          <a:bodyPr/>
          <a:lstStyle/>
          <a:p>
            <a:pPr>
              <a:defRPr/>
            </a:pPr>
            <a:r>
              <a:rPr lang="en-GB" dirty="0" smtClean="0">
                <a:solidFill>
                  <a:srgbClr val="A80000"/>
                </a:solidFill>
                <a:effectLst>
                  <a:outerShdw blurRad="38100" dist="38100" dir="2700000" algn="tl">
                    <a:srgbClr val="000000">
                      <a:alpha val="43137"/>
                    </a:srgbClr>
                  </a:outerShdw>
                </a:effectLst>
                <a:latin typeface="+mn-lt"/>
                <a:cs typeface="Arial" pitchFamily="34" charset="0"/>
              </a:rPr>
              <a:t>THE CONTEXT</a:t>
            </a:r>
            <a:endParaRPr lang="en-GB" sz="4000" dirty="0" smtClean="0">
              <a:solidFill>
                <a:srgbClr val="A80000"/>
              </a:solidFill>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539552" y="0"/>
            <a:ext cx="6166045" cy="4093425"/>
          </a:xfrm>
          <a:prstGeom prst="rect">
            <a:avLst/>
          </a:prstGeom>
          <a:noFill/>
          <a:ln w="9525">
            <a:noFill/>
            <a:miter lim="800000"/>
            <a:headEnd/>
            <a:tailEnd/>
          </a:ln>
        </p:spPr>
      </p:pic>
      <p:sp>
        <p:nvSpPr>
          <p:cNvPr id="3" name="Szövegdoboz 2"/>
          <p:cNvSpPr txBox="1"/>
          <p:nvPr/>
        </p:nvSpPr>
        <p:spPr>
          <a:xfrm>
            <a:off x="1857324" y="4005064"/>
            <a:ext cx="7286676" cy="600164"/>
          </a:xfrm>
          <a:prstGeom prst="rect">
            <a:avLst/>
          </a:prstGeom>
          <a:noFill/>
        </p:spPr>
        <p:txBody>
          <a:bodyPr wrap="square" rtlCol="0">
            <a:spAutoFit/>
          </a:bodyPr>
          <a:lstStyle/>
          <a:p>
            <a:r>
              <a:rPr lang="en-US" sz="1100" smtClean="0">
                <a:hlinkClick r:id="rId4"/>
              </a:rPr>
              <a:t>http://www.un.org/esa/population/publications/2009Migration_Chart/ittmig_wallchart09.pdf</a:t>
            </a:r>
            <a:r>
              <a:rPr lang="hu-HU" sz="1100" smtClean="0"/>
              <a:t>  </a:t>
            </a:r>
          </a:p>
          <a:p>
            <a:r>
              <a:rPr lang="en-US" sz="1100" smtClean="0"/>
              <a:t>United Nations • Department of Economic and Social Affairs • Population Division</a:t>
            </a:r>
            <a:r>
              <a:rPr lang="hu-HU" sz="1100" smtClean="0"/>
              <a:t> </a:t>
            </a:r>
          </a:p>
          <a:p>
            <a:r>
              <a:rPr lang="hu-HU" sz="1100" b="1" smtClean="0"/>
              <a:t>Notes International Migration  2009 </a:t>
            </a:r>
            <a:r>
              <a:rPr lang="hu-HU" sz="1100" b="1" smtClean="0">
                <a:hlinkClick r:id="rId5"/>
              </a:rPr>
              <a:t>www.unmigration.org</a:t>
            </a:r>
            <a:r>
              <a:rPr lang="hu-HU" sz="1100" b="1" smtClean="0"/>
              <a:t>    </a:t>
            </a:r>
            <a:r>
              <a:rPr lang="hu-HU" sz="1100" smtClean="0">
                <a:hlinkClick r:id="rId6"/>
              </a:rPr>
              <a:t>www.unpopulation.org</a:t>
            </a:r>
            <a:r>
              <a:rPr lang="hu-HU" sz="1100" smtClean="0"/>
              <a:t> </a:t>
            </a:r>
            <a:endParaRPr lang="hu-HU" sz="1100"/>
          </a:p>
        </p:txBody>
      </p:sp>
      <p:graphicFrame>
        <p:nvGraphicFramePr>
          <p:cNvPr id="4" name="Táblázat 3"/>
          <p:cNvGraphicFramePr>
            <a:graphicFrameLocks noGrp="1"/>
          </p:cNvGraphicFramePr>
          <p:nvPr/>
        </p:nvGraphicFramePr>
        <p:xfrm>
          <a:off x="251520" y="4653136"/>
          <a:ext cx="8639942" cy="1569322"/>
        </p:xfrm>
        <a:graphic>
          <a:graphicData uri="http://schemas.openxmlformats.org/drawingml/2006/table">
            <a:tbl>
              <a:tblPr/>
              <a:tblGrid>
                <a:gridCol w="720080"/>
                <a:gridCol w="764894"/>
                <a:gridCol w="675013"/>
                <a:gridCol w="719995"/>
                <a:gridCol w="719995"/>
                <a:gridCol w="719995"/>
                <a:gridCol w="719995"/>
                <a:gridCol w="719995"/>
                <a:gridCol w="719995"/>
                <a:gridCol w="719995"/>
                <a:gridCol w="719995"/>
                <a:gridCol w="719995"/>
              </a:tblGrid>
              <a:tr h="499800">
                <a:tc gridSpan="12">
                  <a:txBody>
                    <a:bodyPr/>
                    <a:lstStyle/>
                    <a:p>
                      <a:pPr algn="ctr">
                        <a:lnSpc>
                          <a:spcPct val="115000"/>
                        </a:lnSpc>
                        <a:spcAft>
                          <a:spcPts val="1000"/>
                        </a:spcAft>
                      </a:pPr>
                      <a:r>
                        <a:rPr lang="hu-HU" sz="1400" smtClean="0">
                          <a:solidFill>
                            <a:schemeClr val="tx2">
                              <a:lumMod val="75000"/>
                            </a:schemeClr>
                          </a:solidFill>
                          <a:latin typeface="Arial Black" pitchFamily="34" charset="0"/>
                          <a:ea typeface="Calibri"/>
                          <a:cs typeface="Times New Roman"/>
                        </a:rPr>
                        <a:t>Global population</a:t>
                      </a:r>
                      <a:endParaRPr lang="hu-HU" sz="14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9800">
                <a:tc>
                  <a:txBody>
                    <a:bodyPr/>
                    <a:lstStyle/>
                    <a:p>
                      <a:pPr algn="ctr">
                        <a:lnSpc>
                          <a:spcPct val="115000"/>
                        </a:lnSpc>
                        <a:spcAft>
                          <a:spcPts val="1000"/>
                        </a:spcAft>
                      </a:pP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1950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1960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1970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1980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1990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2000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2010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2020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2030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2040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200" b="1">
                          <a:solidFill>
                            <a:schemeClr val="tx2">
                              <a:lumMod val="75000"/>
                            </a:schemeClr>
                          </a:solidFill>
                          <a:latin typeface="Arial Black" pitchFamily="34" charset="0"/>
                          <a:ea typeface="Calibri"/>
                          <a:cs typeface="Times New Roman"/>
                        </a:rPr>
                        <a:t>2050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8736">
                <a:tc>
                  <a:txBody>
                    <a:bodyPr/>
                    <a:lstStyle/>
                    <a:p>
                      <a:pPr algn="ctr">
                        <a:lnSpc>
                          <a:spcPct val="115000"/>
                        </a:lnSpc>
                        <a:spcAft>
                          <a:spcPts val="1000"/>
                        </a:spcAft>
                      </a:pPr>
                      <a:r>
                        <a:rPr lang="hu-HU" sz="1100" smtClean="0">
                          <a:solidFill>
                            <a:schemeClr val="tx2">
                              <a:lumMod val="75000"/>
                            </a:schemeClr>
                          </a:solidFill>
                          <a:latin typeface="Arial Black" pitchFamily="34" charset="0"/>
                          <a:ea typeface="Calibri"/>
                          <a:cs typeface="Times New Roman"/>
                        </a:rPr>
                        <a:t>World</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2 </a:t>
                      </a:r>
                      <a:endParaRPr lang="hu-HU" sz="1100" b="1"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519</a:t>
                      </a:r>
                      <a:r>
                        <a:rPr lang="hu-HU" sz="1100" b="1">
                          <a:solidFill>
                            <a:schemeClr val="tx2">
                              <a:lumMod val="75000"/>
                            </a:schemeClr>
                          </a:solidFill>
                          <a:latin typeface="Arial Black" pitchFamily="34" charset="0"/>
                          <a:ea typeface="Calibri"/>
                          <a:cs typeface="Times New Roman"/>
                        </a:rPr>
                        <a:t> 470</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3 </a:t>
                      </a:r>
                      <a:endParaRPr lang="hu-HU" sz="1100" b="1"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023</a:t>
                      </a:r>
                      <a:r>
                        <a:rPr lang="hu-HU" sz="1100" b="1">
                          <a:solidFill>
                            <a:schemeClr val="tx2">
                              <a:lumMod val="75000"/>
                            </a:schemeClr>
                          </a:solidFill>
                          <a:latin typeface="Arial Black" pitchFamily="34" charset="0"/>
                          <a:ea typeface="Calibri"/>
                          <a:cs typeface="Times New Roman"/>
                        </a:rPr>
                        <a:t> 812</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3</a:t>
                      </a:r>
                    </a:p>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 696 588</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4 </a:t>
                      </a:r>
                      <a:endParaRPr lang="hu-HU" sz="1100" b="1"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442</a:t>
                      </a:r>
                      <a:r>
                        <a:rPr lang="hu-HU" sz="1100" b="1">
                          <a:solidFill>
                            <a:schemeClr val="tx2">
                              <a:lumMod val="75000"/>
                            </a:schemeClr>
                          </a:solidFill>
                          <a:latin typeface="Arial Black" pitchFamily="34" charset="0"/>
                          <a:ea typeface="Calibri"/>
                          <a:cs typeface="Times New Roman"/>
                        </a:rPr>
                        <a:t> 295</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5</a:t>
                      </a:r>
                    </a:p>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 279 519</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6</a:t>
                      </a:r>
                    </a:p>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 085 572</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6</a:t>
                      </a:r>
                    </a:p>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 842 923</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7 </a:t>
                      </a:r>
                      <a:endParaRPr lang="hu-HU" sz="1100" b="1"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577</a:t>
                      </a:r>
                      <a:r>
                        <a:rPr lang="hu-HU" sz="1100" b="1">
                          <a:solidFill>
                            <a:schemeClr val="tx2">
                              <a:lumMod val="75000"/>
                            </a:schemeClr>
                          </a:solidFill>
                          <a:latin typeface="Arial Black" pitchFamily="34" charset="0"/>
                          <a:ea typeface="Calibri"/>
                          <a:cs typeface="Times New Roman"/>
                        </a:rPr>
                        <a:t> 889</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8 </a:t>
                      </a:r>
                      <a:endParaRPr lang="hu-HU" sz="1100" b="1"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199</a:t>
                      </a:r>
                      <a:r>
                        <a:rPr lang="hu-HU" sz="1100" b="1">
                          <a:solidFill>
                            <a:schemeClr val="tx2">
                              <a:lumMod val="75000"/>
                            </a:schemeClr>
                          </a:solidFill>
                          <a:latin typeface="Arial Black" pitchFamily="34" charset="0"/>
                          <a:ea typeface="Calibri"/>
                          <a:cs typeface="Times New Roman"/>
                        </a:rPr>
                        <a:t> 104</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smtClean="0">
                          <a:solidFill>
                            <a:schemeClr val="tx2">
                              <a:lumMod val="75000"/>
                            </a:schemeClr>
                          </a:solidFill>
                          <a:latin typeface="Arial Black" pitchFamily="34" charset="0"/>
                          <a:ea typeface="Calibri"/>
                          <a:cs typeface="Times New Roman"/>
                        </a:rPr>
                        <a:t>8</a:t>
                      </a:r>
                    </a:p>
                    <a:p>
                      <a:pPr algn="ctr">
                        <a:lnSpc>
                          <a:spcPct val="115000"/>
                        </a:lnSpc>
                        <a:spcAft>
                          <a:spcPts val="1000"/>
                        </a:spcAft>
                      </a:pPr>
                      <a:r>
                        <a:rPr lang="hu-HU" sz="1100" b="1">
                          <a:solidFill>
                            <a:schemeClr val="tx2">
                              <a:lumMod val="75000"/>
                            </a:schemeClr>
                          </a:solidFill>
                          <a:latin typeface="Arial Black" pitchFamily="34" charset="0"/>
                          <a:ea typeface="Calibri"/>
                          <a:cs typeface="Times New Roman"/>
                        </a:rPr>
                        <a:t> 701 319</a:t>
                      </a:r>
                      <a:endParaRPr lang="hu-HU" sz="110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1000"/>
                        </a:spcAft>
                      </a:pPr>
                      <a:r>
                        <a:rPr lang="hu-HU" sz="1100" b="1" dirty="0">
                          <a:solidFill>
                            <a:schemeClr val="tx2">
                              <a:lumMod val="75000"/>
                            </a:schemeClr>
                          </a:solidFill>
                          <a:latin typeface="Arial Black" pitchFamily="34" charset="0"/>
                          <a:ea typeface="Calibri"/>
                          <a:cs typeface="Times New Roman"/>
                        </a:rPr>
                        <a:t>9 </a:t>
                      </a:r>
                      <a:endParaRPr lang="hu-HU" sz="1100" b="1" dirty="0" smtClean="0">
                        <a:solidFill>
                          <a:schemeClr val="tx2">
                            <a:lumMod val="75000"/>
                          </a:schemeClr>
                        </a:solidFill>
                        <a:latin typeface="Arial Black" pitchFamily="34" charset="0"/>
                        <a:ea typeface="Calibri"/>
                        <a:cs typeface="Times New Roman"/>
                      </a:endParaRPr>
                    </a:p>
                    <a:p>
                      <a:pPr algn="ctr">
                        <a:lnSpc>
                          <a:spcPct val="115000"/>
                        </a:lnSpc>
                        <a:spcAft>
                          <a:spcPts val="1000"/>
                        </a:spcAft>
                      </a:pPr>
                      <a:r>
                        <a:rPr lang="hu-HU" sz="1100" b="1" dirty="0" smtClean="0">
                          <a:solidFill>
                            <a:schemeClr val="tx2">
                              <a:lumMod val="75000"/>
                            </a:schemeClr>
                          </a:solidFill>
                          <a:latin typeface="Arial Black" pitchFamily="34" charset="0"/>
                          <a:ea typeface="Calibri"/>
                          <a:cs typeface="Times New Roman"/>
                        </a:rPr>
                        <a:t>075</a:t>
                      </a:r>
                      <a:r>
                        <a:rPr lang="hu-HU" sz="1100" b="1" dirty="0">
                          <a:solidFill>
                            <a:schemeClr val="tx2">
                              <a:lumMod val="75000"/>
                            </a:schemeClr>
                          </a:solidFill>
                          <a:latin typeface="Arial Black" pitchFamily="34" charset="0"/>
                          <a:ea typeface="Calibri"/>
                          <a:cs typeface="Times New Roman"/>
                        </a:rPr>
                        <a:t> 903</a:t>
                      </a:r>
                      <a:endParaRPr lang="hu-HU" sz="1100" dirty="0">
                        <a:solidFill>
                          <a:schemeClr val="tx2">
                            <a:lumMod val="75000"/>
                          </a:schemeClr>
                        </a:solidFill>
                        <a:latin typeface="Arial Black" pitchFamily="34" charset="0"/>
                        <a:ea typeface="Calibri"/>
                        <a:cs typeface="Times New Roman"/>
                      </a:endParaRPr>
                    </a:p>
                  </a:txBody>
                  <a:tcPr marL="28575" marR="28575" marT="28575" marB="28575"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5" name="Téglalap 4"/>
          <p:cNvSpPr/>
          <p:nvPr/>
        </p:nvSpPr>
        <p:spPr>
          <a:xfrm>
            <a:off x="4427984" y="6519446"/>
            <a:ext cx="4572000" cy="338554"/>
          </a:xfrm>
          <a:prstGeom prst="rect">
            <a:avLst/>
          </a:prstGeom>
        </p:spPr>
        <p:txBody>
          <a:bodyPr wrap="square">
            <a:spAutoFit/>
          </a:bodyPr>
          <a:lstStyle/>
          <a:p>
            <a:r>
              <a:rPr lang="hu-HU" sz="800" smtClean="0"/>
              <a:t>Source: </a:t>
            </a:r>
            <a:r>
              <a:rPr lang="en-US" sz="800" smtClean="0"/>
              <a:t>Population, Resources, Environment and Development:The 2005 Revision </a:t>
            </a:r>
          </a:p>
          <a:p>
            <a:r>
              <a:rPr lang="en-US" sz="800" smtClean="0"/>
              <a:t>http://unstats.un.org/pop/dVariables/DRetrieval.aspx Visited: 15 January 2009</a:t>
            </a:r>
            <a:endParaRPr lang="en-US" sz="800"/>
          </a:p>
        </p:txBody>
      </p:sp>
      <p:sp>
        <p:nvSpPr>
          <p:cNvPr id="6" name="Szövegdoboz 5"/>
          <p:cNvSpPr txBox="1"/>
          <p:nvPr/>
        </p:nvSpPr>
        <p:spPr>
          <a:xfrm>
            <a:off x="7164288" y="620688"/>
            <a:ext cx="1584176" cy="2585323"/>
          </a:xfrm>
          <a:prstGeom prst="rect">
            <a:avLst/>
          </a:prstGeom>
          <a:noFill/>
        </p:spPr>
        <p:txBody>
          <a:bodyPr wrap="square" rtlCol="0">
            <a:spAutoFit/>
          </a:bodyPr>
          <a:lstStyle/>
          <a:p>
            <a:pPr algn="ctr"/>
            <a:r>
              <a:rPr lang="hu-HU" sz="1800" smtClean="0"/>
              <a:t>% of migrants in global population</a:t>
            </a:r>
          </a:p>
          <a:p>
            <a:pPr algn="ctr"/>
            <a:r>
              <a:rPr lang="hu-HU" sz="1800" smtClean="0"/>
              <a:t>Approx.</a:t>
            </a:r>
          </a:p>
          <a:p>
            <a:pPr algn="ctr"/>
            <a:endParaRPr lang="hu-HU" sz="1800" smtClean="0"/>
          </a:p>
          <a:p>
            <a:pPr algn="ctr"/>
            <a:r>
              <a:rPr lang="hu-HU" sz="1600" smtClean="0"/>
              <a:t>1990: 2,9</a:t>
            </a:r>
          </a:p>
          <a:p>
            <a:pPr algn="ctr"/>
            <a:r>
              <a:rPr lang="hu-HU" sz="1600" smtClean="0"/>
              <a:t>2000: 2,9</a:t>
            </a:r>
          </a:p>
          <a:p>
            <a:pPr algn="ctr"/>
            <a:r>
              <a:rPr lang="hu-HU" sz="1600" smtClean="0"/>
              <a:t>2010: 3,2</a:t>
            </a:r>
          </a:p>
          <a:p>
            <a:endParaRPr lang="hu-HU"/>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37"/>
          </a:xfrm>
        </p:spPr>
        <p:txBody>
          <a:bodyPr/>
          <a:lstStyle/>
          <a:p>
            <a:pPr>
              <a:defRPr/>
            </a:pPr>
            <a:r>
              <a:rPr lang="en-GB" dirty="0" smtClean="0">
                <a:latin typeface="+mn-lt"/>
              </a:rPr>
              <a:t>The scheme of the talk</a:t>
            </a:r>
            <a:endParaRPr lang="en-GB" dirty="0">
              <a:latin typeface="+mn-lt"/>
            </a:endParaRPr>
          </a:p>
        </p:txBody>
      </p:sp>
      <p:sp>
        <p:nvSpPr>
          <p:cNvPr id="3" name="Tartalom helye 2"/>
          <p:cNvSpPr>
            <a:spLocks noGrp="1"/>
          </p:cNvSpPr>
          <p:nvPr>
            <p:ph idx="1"/>
          </p:nvPr>
        </p:nvSpPr>
        <p:spPr>
          <a:xfrm>
            <a:off x="457200" y="857250"/>
            <a:ext cx="8229600" cy="5812110"/>
          </a:xfrm>
        </p:spPr>
        <p:txBody>
          <a:bodyPr>
            <a:normAutofit fontScale="62500" lnSpcReduction="20000"/>
          </a:bodyPr>
          <a:lstStyle/>
          <a:p>
            <a:pPr>
              <a:buFont typeface="Arial" charset="0"/>
              <a:buNone/>
              <a:defRPr/>
            </a:pPr>
            <a:r>
              <a:rPr lang="en-GB" dirty="0" smtClean="0">
                <a:solidFill>
                  <a:srgbClr val="C00000"/>
                </a:solidFill>
                <a:latin typeface="+mn-lt"/>
              </a:rPr>
              <a:t>Setting the stage: </a:t>
            </a:r>
            <a:r>
              <a:rPr lang="en-GB" dirty="0" smtClean="0">
                <a:solidFill>
                  <a:srgbClr val="002060"/>
                </a:solidFill>
                <a:latin typeface="+mn-lt"/>
              </a:rPr>
              <a:t>Interception at high seas, limits to return under the  Dublin regulation</a:t>
            </a:r>
          </a:p>
          <a:p>
            <a:pPr>
              <a:buFont typeface="Arial" charset="0"/>
              <a:buNone/>
              <a:defRPr/>
            </a:pPr>
            <a:endParaRPr lang="en-GB" dirty="0" smtClean="0"/>
          </a:p>
          <a:p>
            <a:pPr>
              <a:buFont typeface="Arial" charset="0"/>
              <a:buNone/>
              <a:defRPr/>
            </a:pPr>
            <a:r>
              <a:rPr lang="en-GB" dirty="0" smtClean="0">
                <a:solidFill>
                  <a:srgbClr val="C00000"/>
                </a:solidFill>
                <a:latin typeface="+mn-lt"/>
              </a:rPr>
              <a:t>Theoretical introduction</a:t>
            </a:r>
          </a:p>
          <a:p>
            <a:pPr>
              <a:buFont typeface="Arial" charset="0"/>
              <a:buNone/>
              <a:defRPr/>
            </a:pPr>
            <a:r>
              <a:rPr lang="en-GB" dirty="0" smtClean="0">
                <a:latin typeface="+mn-lt"/>
              </a:rPr>
              <a:t>	</a:t>
            </a:r>
            <a:r>
              <a:rPr lang="en-GB" dirty="0" smtClean="0">
                <a:solidFill>
                  <a:srgbClr val="002060"/>
                </a:solidFill>
                <a:latin typeface="+mn-lt"/>
              </a:rPr>
              <a:t>- From freedom of movement for workers to the </a:t>
            </a:r>
            <a:br>
              <a:rPr lang="en-GB" dirty="0" smtClean="0">
                <a:solidFill>
                  <a:srgbClr val="002060"/>
                </a:solidFill>
                <a:latin typeface="+mn-lt"/>
              </a:rPr>
            </a:br>
            <a:r>
              <a:rPr lang="en-GB" dirty="0" smtClean="0">
                <a:solidFill>
                  <a:srgbClr val="002060"/>
                </a:solidFill>
                <a:latin typeface="+mn-lt"/>
              </a:rPr>
              <a:t>	  freedom of movement of the citizens (of the</a:t>
            </a:r>
            <a:br>
              <a:rPr lang="en-GB" dirty="0" smtClean="0">
                <a:solidFill>
                  <a:srgbClr val="002060"/>
                </a:solidFill>
                <a:latin typeface="+mn-lt"/>
              </a:rPr>
            </a:br>
            <a:r>
              <a:rPr lang="en-GB" dirty="0" smtClean="0">
                <a:solidFill>
                  <a:srgbClr val="002060"/>
                </a:solidFill>
                <a:latin typeface="+mn-lt"/>
              </a:rPr>
              <a:t>	  EU)</a:t>
            </a:r>
          </a:p>
          <a:p>
            <a:pPr>
              <a:buFont typeface="Arial" charset="0"/>
              <a:buNone/>
              <a:defRPr/>
            </a:pPr>
            <a:r>
              <a:rPr lang="en-GB" dirty="0" smtClean="0">
                <a:solidFill>
                  <a:srgbClr val="002060"/>
                </a:solidFill>
                <a:latin typeface="+mn-lt"/>
              </a:rPr>
              <a:t>	-  The new meaning of security</a:t>
            </a:r>
          </a:p>
          <a:p>
            <a:pPr>
              <a:buFont typeface="Arial" charset="0"/>
              <a:buNone/>
              <a:defRPr/>
            </a:pPr>
            <a:r>
              <a:rPr lang="en-GB" dirty="0" smtClean="0">
                <a:solidFill>
                  <a:srgbClr val="002060"/>
                </a:solidFill>
                <a:latin typeface="+mn-lt"/>
              </a:rPr>
              <a:t> </a:t>
            </a:r>
          </a:p>
          <a:p>
            <a:pPr>
              <a:buFont typeface="Arial" charset="0"/>
              <a:buNone/>
              <a:defRPr/>
            </a:pPr>
            <a:r>
              <a:rPr lang="en-GB" dirty="0" smtClean="0">
                <a:solidFill>
                  <a:srgbClr val="C00000"/>
                </a:solidFill>
                <a:latin typeface="+mn-lt"/>
              </a:rPr>
              <a:t>The system </a:t>
            </a:r>
            <a:r>
              <a:rPr lang="en-GB" dirty="0" smtClean="0">
                <a:solidFill>
                  <a:srgbClr val="002060"/>
                </a:solidFill>
                <a:latin typeface="+mn-lt"/>
              </a:rPr>
              <a:t>of the acquis and </a:t>
            </a:r>
            <a:r>
              <a:rPr lang="en-GB" dirty="0" smtClean="0">
                <a:solidFill>
                  <a:srgbClr val="C00000"/>
                </a:solidFill>
                <a:latin typeface="+mn-lt"/>
              </a:rPr>
              <a:t>categories of the affected persons</a:t>
            </a:r>
          </a:p>
          <a:p>
            <a:pPr>
              <a:buFont typeface="Arial" charset="0"/>
              <a:buNone/>
              <a:defRPr/>
            </a:pPr>
            <a:r>
              <a:rPr lang="en-GB" dirty="0" smtClean="0">
                <a:latin typeface="+mn-lt"/>
              </a:rPr>
              <a:t> </a:t>
            </a:r>
          </a:p>
          <a:p>
            <a:pPr>
              <a:buFont typeface="Arial" charset="0"/>
              <a:buNone/>
              <a:defRPr/>
            </a:pPr>
            <a:r>
              <a:rPr lang="en-GB" dirty="0" smtClean="0">
                <a:latin typeface="+mn-lt"/>
              </a:rPr>
              <a:t>The </a:t>
            </a:r>
            <a:r>
              <a:rPr lang="en-GB" noProof="0" dirty="0" smtClean="0">
                <a:solidFill>
                  <a:srgbClr val="C00000"/>
                </a:solidFill>
                <a:latin typeface="+mn-lt"/>
              </a:rPr>
              <a:t>movement</a:t>
            </a:r>
            <a:r>
              <a:rPr lang="en-GB" dirty="0" smtClean="0">
                <a:solidFill>
                  <a:srgbClr val="C00000"/>
                </a:solidFill>
                <a:latin typeface="+mn-lt"/>
              </a:rPr>
              <a:t> of third country nationals </a:t>
            </a:r>
            <a:r>
              <a:rPr lang="en-GB" dirty="0" smtClean="0">
                <a:latin typeface="+mn-lt"/>
              </a:rPr>
              <a:t>across the borders and within the EU</a:t>
            </a:r>
          </a:p>
          <a:p>
            <a:pPr>
              <a:buFont typeface="Arial" charset="0"/>
              <a:buNone/>
              <a:defRPr/>
            </a:pPr>
            <a:r>
              <a:rPr lang="en-GB" dirty="0" smtClean="0">
                <a:latin typeface="+mn-lt"/>
              </a:rPr>
              <a:t>	</a:t>
            </a:r>
            <a:r>
              <a:rPr lang="en-GB" sz="3800" dirty="0" smtClean="0">
                <a:solidFill>
                  <a:srgbClr val="C00000"/>
                </a:solidFill>
                <a:latin typeface="+mn-lt"/>
              </a:rPr>
              <a:t>Regular </a:t>
            </a:r>
            <a:r>
              <a:rPr lang="en-GB" sz="3800" dirty="0" smtClean="0">
                <a:latin typeface="+mn-lt"/>
              </a:rPr>
              <a:t>migration</a:t>
            </a:r>
          </a:p>
          <a:p>
            <a:pPr>
              <a:buFont typeface="Arial" charset="0"/>
              <a:buNone/>
              <a:defRPr/>
            </a:pPr>
            <a:r>
              <a:rPr lang="en-GB" sz="3800" dirty="0" smtClean="0">
                <a:latin typeface="+mn-lt"/>
              </a:rPr>
              <a:t>	</a:t>
            </a:r>
            <a:r>
              <a:rPr lang="en-GB" sz="3800" dirty="0" smtClean="0">
                <a:solidFill>
                  <a:srgbClr val="C00000"/>
                </a:solidFill>
                <a:latin typeface="+mn-lt"/>
              </a:rPr>
              <a:t>Illegal (undocumented) </a:t>
            </a:r>
            <a:r>
              <a:rPr lang="en-GB" sz="3800" dirty="0" smtClean="0">
                <a:latin typeface="+mn-lt"/>
              </a:rPr>
              <a:t>migration</a:t>
            </a:r>
          </a:p>
          <a:p>
            <a:pPr>
              <a:buFont typeface="Arial" charset="0"/>
              <a:buNone/>
              <a:defRPr/>
            </a:pPr>
            <a:r>
              <a:rPr lang="en-GB" sz="3800" dirty="0" smtClean="0">
                <a:latin typeface="+mn-lt"/>
              </a:rPr>
              <a:t>	Asylum seekers, </a:t>
            </a:r>
            <a:r>
              <a:rPr lang="en-GB" sz="3800" dirty="0" smtClean="0">
                <a:solidFill>
                  <a:srgbClr val="C00000"/>
                </a:solidFill>
                <a:latin typeface="+mn-lt"/>
              </a:rPr>
              <a:t>refugees</a:t>
            </a:r>
          </a:p>
          <a:p>
            <a:pPr>
              <a:defRPr/>
            </a:pPr>
            <a:endParaRPr lang="en-GB" dirty="0">
              <a:latin typeface="+mn-lt"/>
            </a:endParaRPr>
          </a:p>
        </p:txBody>
      </p:sp>
      <p:sp>
        <p:nvSpPr>
          <p:cNvPr id="4" name="Dátum helye 3"/>
          <p:cNvSpPr>
            <a:spLocks noGrp="1"/>
          </p:cNvSpPr>
          <p:nvPr>
            <p:ph type="dt" sz="quarter" idx="10"/>
          </p:nvPr>
        </p:nvSpPr>
        <p:spPr/>
        <p:txBody>
          <a:bodyPr/>
          <a:lstStyle/>
          <a:p>
            <a:pPr>
              <a:defRPr/>
            </a:pPr>
            <a:r>
              <a:rPr lang="hu-HU" dirty="0" smtClean="0"/>
              <a:t>Presentation by Boldizsár Nagy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cstate="print"/>
          <a:srcRect/>
          <a:stretch>
            <a:fillRect/>
          </a:stretch>
        </p:blipFill>
        <p:spPr bwMode="auto">
          <a:xfrm>
            <a:off x="0" y="1700808"/>
            <a:ext cx="9069238" cy="4464496"/>
          </a:xfrm>
          <a:prstGeom prst="rect">
            <a:avLst/>
          </a:prstGeom>
          <a:noFill/>
          <a:ln w="9525">
            <a:noFill/>
            <a:miter lim="800000"/>
            <a:headEnd/>
            <a:tailEnd/>
          </a:ln>
        </p:spPr>
      </p:pic>
      <p:sp>
        <p:nvSpPr>
          <p:cNvPr id="2" name="Cím 1"/>
          <p:cNvSpPr>
            <a:spLocks noGrp="1"/>
          </p:cNvSpPr>
          <p:nvPr>
            <p:ph type="title"/>
          </p:nvPr>
        </p:nvSpPr>
        <p:spPr>
          <a:xfrm>
            <a:off x="457200" y="274638"/>
            <a:ext cx="8229600" cy="1210146"/>
          </a:xfrm>
        </p:spPr>
        <p:txBody>
          <a:bodyPr/>
          <a:lstStyle/>
          <a:p>
            <a:r>
              <a:rPr lang="en-GB" dirty="0" smtClean="0"/>
              <a:t>The source of the migratory pressure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16632"/>
            <a:ext cx="8572560" cy="504056"/>
          </a:xfrm>
        </p:spPr>
        <p:txBody>
          <a:bodyPr/>
          <a:lstStyle/>
          <a:p>
            <a:r>
              <a:rPr lang="en-GB" dirty="0" smtClean="0"/>
              <a:t>AGEING</a:t>
            </a:r>
            <a:endParaRPr lang="en-GB" dirty="0"/>
          </a:p>
        </p:txBody>
      </p:sp>
      <p:graphicFrame>
        <p:nvGraphicFramePr>
          <p:cNvPr id="3" name="Táblázat 2"/>
          <p:cNvGraphicFramePr>
            <a:graphicFrameLocks noGrp="1"/>
          </p:cNvGraphicFramePr>
          <p:nvPr/>
        </p:nvGraphicFramePr>
        <p:xfrm>
          <a:off x="395536" y="692696"/>
          <a:ext cx="8343240" cy="4328546"/>
        </p:xfrm>
        <a:graphic>
          <a:graphicData uri="http://schemas.openxmlformats.org/drawingml/2006/table">
            <a:tbl>
              <a:tblPr/>
              <a:tblGrid>
                <a:gridCol w="1934528"/>
                <a:gridCol w="1656184"/>
                <a:gridCol w="1394106"/>
                <a:gridCol w="165789"/>
                <a:gridCol w="734211"/>
                <a:gridCol w="734211"/>
                <a:gridCol w="165789"/>
                <a:gridCol w="738949"/>
                <a:gridCol w="653684"/>
                <a:gridCol w="165789"/>
              </a:tblGrid>
              <a:tr h="375536">
                <a:tc>
                  <a:txBody>
                    <a:bodyPr/>
                    <a:lstStyle/>
                    <a:p>
                      <a:pPr algn="l" fontAlgn="b"/>
                      <a:r>
                        <a:rPr lang="hu-HU" sz="1200" b="0" i="0" u="none" strike="noStrike" dirty="0">
                          <a:latin typeface="Arial"/>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9">
                  <a:txBody>
                    <a:bodyPr/>
                    <a:lstStyle/>
                    <a:p>
                      <a:pPr algn="ctr" fontAlgn="b"/>
                      <a:r>
                        <a:rPr lang="hu-HU" sz="2000" b="1" i="0" u="none" strike="noStrike" dirty="0" smtClean="0">
                          <a:latin typeface="Arial"/>
                        </a:rPr>
                        <a:t>60 </a:t>
                      </a:r>
                      <a:r>
                        <a:rPr lang="hu-HU" sz="2000" b="1" i="0" u="none" strike="noStrike" dirty="0" err="1" smtClean="0">
                          <a:latin typeface="Arial"/>
                        </a:rPr>
                        <a:t>years</a:t>
                      </a:r>
                      <a:r>
                        <a:rPr lang="hu-HU" sz="2000" b="1" i="0" u="none" strike="noStrike" dirty="0" smtClean="0">
                          <a:latin typeface="Arial"/>
                        </a:rPr>
                        <a:t> </a:t>
                      </a:r>
                      <a:r>
                        <a:rPr lang="hu-HU" sz="2000" b="1" i="0" u="none" strike="noStrike" dirty="0" err="1" smtClean="0">
                          <a:latin typeface="Arial"/>
                        </a:rPr>
                        <a:t>or</a:t>
                      </a:r>
                      <a:r>
                        <a:rPr lang="hu-HU" sz="2000" b="1" i="0" u="none" strike="noStrike" dirty="0" smtClean="0">
                          <a:latin typeface="Arial"/>
                        </a:rPr>
                        <a:t> </a:t>
                      </a:r>
                      <a:r>
                        <a:rPr lang="hu-HU" sz="2000" b="1" i="0" u="none" strike="noStrike" dirty="0" err="1" smtClean="0">
                          <a:latin typeface="Arial"/>
                        </a:rPr>
                        <a:t>older</a:t>
                      </a:r>
                      <a:endParaRPr lang="en-US" sz="12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523858">
                <a:tc>
                  <a:txBody>
                    <a:bodyPr/>
                    <a:lstStyle/>
                    <a:p>
                      <a:pPr algn="ctr" fontAlgn="b"/>
                      <a:r>
                        <a:rPr lang="hu-HU" sz="1200" b="1" i="0" u="none" strike="noStrike">
                          <a:latin typeface="Arial"/>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hu-HU" sz="1400" b="1" i="0" u="none" strike="noStrike" dirty="0" err="1" smtClean="0">
                          <a:latin typeface="Arial"/>
                        </a:rPr>
                        <a:t>Number</a:t>
                      </a:r>
                      <a:endParaRPr lang="hu-HU" sz="14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CC99"/>
                    </a:solidFill>
                  </a:tcPr>
                </a:tc>
                <a:tc hMerge="1">
                  <a:txBody>
                    <a:bodyPr/>
                    <a:lstStyle/>
                    <a:p>
                      <a:endParaRPr lang="hu-HU"/>
                    </a:p>
                  </a:txBody>
                  <a:tcPr/>
                </a:tc>
                <a:tc>
                  <a:txBody>
                    <a:bodyPr/>
                    <a:lstStyle/>
                    <a:p>
                      <a:pPr algn="ctr" fontAlgn="b"/>
                      <a:r>
                        <a:rPr lang="hu-HU" sz="1400" b="1" i="0" u="none" strike="noStrike">
                          <a:latin typeface="Arial"/>
                        </a:rPr>
                        <a:t> </a:t>
                      </a:r>
                    </a:p>
                  </a:txBody>
                  <a:tcPr marL="7620" marR="7620" marT="7620" marB="0" anchor="b">
                    <a:lnL>
                      <a:noFill/>
                    </a:lnL>
                    <a:lnR>
                      <a:noFill/>
                    </a:lnR>
                    <a:lnT>
                      <a:noFill/>
                    </a:lnT>
                    <a:lnB>
                      <a:noFill/>
                    </a:lnB>
                    <a:solidFill>
                      <a:srgbClr val="FFCC99"/>
                    </a:solidFill>
                  </a:tcPr>
                </a:tc>
                <a:tc gridSpan="2">
                  <a:txBody>
                    <a:bodyPr/>
                    <a:lstStyle/>
                    <a:p>
                      <a:pPr algn="ctr" fontAlgn="b"/>
                      <a:r>
                        <a:rPr lang="hu-HU" sz="1400" b="1" i="0" u="none" strike="noStrike" dirty="0" err="1" smtClean="0">
                          <a:latin typeface="Arial"/>
                        </a:rPr>
                        <a:t>As</a:t>
                      </a:r>
                      <a:r>
                        <a:rPr lang="hu-HU" sz="1400" b="1" i="0" u="none" strike="noStrike" dirty="0" smtClean="0">
                          <a:latin typeface="Arial"/>
                        </a:rPr>
                        <a:t> a </a:t>
                      </a:r>
                      <a:r>
                        <a:rPr lang="hu-HU" sz="1400" b="1" i="0" u="none" strike="noStrike" dirty="0" err="1" smtClean="0">
                          <a:latin typeface="Arial"/>
                        </a:rPr>
                        <a:t>percentatage</a:t>
                      </a:r>
                      <a:r>
                        <a:rPr lang="hu-HU" sz="1400" b="1" i="0" u="none" strike="noStrike" baseline="0" dirty="0" smtClean="0">
                          <a:latin typeface="Arial"/>
                        </a:rPr>
                        <a:t> of </a:t>
                      </a:r>
                      <a:r>
                        <a:rPr lang="hu-HU" sz="1400" b="1" i="0" u="none" strike="noStrike" baseline="0" dirty="0" err="1" smtClean="0">
                          <a:latin typeface="Arial"/>
                        </a:rPr>
                        <a:t>the</a:t>
                      </a:r>
                      <a:r>
                        <a:rPr lang="hu-HU" sz="1400" b="1" i="0" u="none" strike="noStrike" baseline="0" dirty="0" smtClean="0">
                          <a:latin typeface="Arial"/>
                        </a:rPr>
                        <a:t> </a:t>
                      </a:r>
                      <a:r>
                        <a:rPr lang="hu-HU" sz="1400" b="1" i="0" u="none" strike="noStrike" baseline="0" dirty="0" err="1" smtClean="0">
                          <a:latin typeface="Arial"/>
                        </a:rPr>
                        <a:t>whole</a:t>
                      </a:r>
                      <a:r>
                        <a:rPr lang="hu-HU" sz="1400" b="1" i="0" u="none" strike="noStrike" baseline="0" dirty="0" smtClean="0">
                          <a:latin typeface="Arial"/>
                        </a:rPr>
                        <a:t> </a:t>
                      </a:r>
                      <a:r>
                        <a:rPr lang="hu-HU" sz="1400" b="1" i="0" u="none" strike="noStrike" baseline="0" dirty="0" err="1" smtClean="0">
                          <a:latin typeface="Arial"/>
                        </a:rPr>
                        <a:t>population</a:t>
                      </a:r>
                      <a:endParaRPr lang="hu-HU" sz="1400" b="1" i="0" u="none" strike="noStrike" dirty="0">
                        <a:latin typeface="Arial"/>
                      </a:endParaRPr>
                    </a:p>
                  </a:txBody>
                  <a:tcPr marL="7620" marR="7620" marT="7620" marB="0" anchor="b">
                    <a:lnL>
                      <a:noFill/>
                    </a:lnL>
                    <a:lnR>
                      <a:noFill/>
                    </a:lnR>
                    <a:lnT>
                      <a:noFill/>
                    </a:lnT>
                    <a:lnB>
                      <a:noFill/>
                    </a:lnB>
                    <a:solidFill>
                      <a:srgbClr val="FFCC99"/>
                    </a:solidFill>
                  </a:tcPr>
                </a:tc>
                <a:tc hMerge="1">
                  <a:txBody>
                    <a:bodyPr/>
                    <a:lstStyle/>
                    <a:p>
                      <a:endParaRPr lang="hu-HU"/>
                    </a:p>
                  </a:txBody>
                  <a:tcPr/>
                </a:tc>
                <a:tc>
                  <a:txBody>
                    <a:bodyPr/>
                    <a:lstStyle/>
                    <a:p>
                      <a:pPr algn="ctr" fontAlgn="b"/>
                      <a:r>
                        <a:rPr lang="hu-HU" sz="1400" b="1" i="0" u="none" strike="noStrike">
                          <a:latin typeface="Arial"/>
                        </a:rPr>
                        <a:t> </a:t>
                      </a:r>
                    </a:p>
                  </a:txBody>
                  <a:tcPr marL="7620" marR="7620" marT="7620" marB="0" anchor="b">
                    <a:lnL>
                      <a:noFill/>
                    </a:lnL>
                    <a:lnR>
                      <a:noFill/>
                    </a:lnR>
                    <a:lnT>
                      <a:noFill/>
                    </a:lnT>
                    <a:lnB>
                      <a:noFill/>
                    </a:lnB>
                    <a:solidFill>
                      <a:srgbClr val="FFCC99"/>
                    </a:solidFill>
                  </a:tcPr>
                </a:tc>
                <a:tc gridSpan="2">
                  <a:txBody>
                    <a:bodyPr/>
                    <a:lstStyle/>
                    <a:p>
                      <a:pPr algn="ctr" fontAlgn="b"/>
                      <a:r>
                        <a:rPr lang="hu-HU" sz="1400" b="1" i="0" u="none" strike="noStrike" dirty="0" smtClean="0">
                          <a:latin typeface="Arial"/>
                        </a:rPr>
                        <a:t>80 </a:t>
                      </a:r>
                      <a:r>
                        <a:rPr lang="hu-HU" sz="1400" b="1" i="0" u="none" strike="noStrike" dirty="0" err="1" smtClean="0">
                          <a:latin typeface="Arial"/>
                        </a:rPr>
                        <a:t>years</a:t>
                      </a:r>
                      <a:r>
                        <a:rPr lang="hu-HU" sz="1400" b="1" i="0" u="none" strike="noStrike" dirty="0" smtClean="0">
                          <a:latin typeface="Arial"/>
                        </a:rPr>
                        <a:t> </a:t>
                      </a:r>
                      <a:r>
                        <a:rPr lang="hu-HU" sz="1400" b="1" i="0" u="none" strike="noStrike" dirty="0" err="1" smtClean="0">
                          <a:latin typeface="Arial"/>
                        </a:rPr>
                        <a:t>or</a:t>
                      </a:r>
                      <a:r>
                        <a:rPr lang="hu-HU" sz="1400" b="1" i="0" u="none" strike="noStrike" dirty="0" smtClean="0">
                          <a:latin typeface="Arial"/>
                        </a:rPr>
                        <a:t> </a:t>
                      </a:r>
                      <a:r>
                        <a:rPr lang="hu-HU" sz="1400" b="1" i="0" u="none" strike="noStrike" dirty="0" err="1" smtClean="0">
                          <a:latin typeface="Arial"/>
                        </a:rPr>
                        <a:t>older</a:t>
                      </a:r>
                      <a:r>
                        <a:rPr lang="hu-HU" sz="1400" b="1" i="0" u="none" strike="noStrike" dirty="0" smtClean="0">
                          <a:latin typeface="Arial"/>
                        </a:rPr>
                        <a:t> </a:t>
                      </a:r>
                      <a:r>
                        <a:rPr lang="hu-HU" sz="1400" b="1" i="0" u="none" strike="noStrike" dirty="0" err="1" smtClean="0">
                          <a:latin typeface="Arial"/>
                        </a:rPr>
                        <a:t>among</a:t>
                      </a:r>
                      <a:r>
                        <a:rPr lang="hu-HU" sz="1400" b="1" i="0" u="none" strike="noStrike" dirty="0" smtClean="0">
                          <a:latin typeface="Arial"/>
                        </a:rPr>
                        <a:t> </a:t>
                      </a:r>
                      <a:r>
                        <a:rPr lang="hu-HU" sz="1400" b="1" i="0" u="none" strike="noStrike" dirty="0" err="1" smtClean="0">
                          <a:latin typeface="Arial"/>
                        </a:rPr>
                        <a:t>the</a:t>
                      </a:r>
                      <a:r>
                        <a:rPr lang="hu-HU" sz="1400" b="1" i="0" u="none" strike="noStrike" dirty="0" smtClean="0">
                          <a:latin typeface="Arial"/>
                        </a:rPr>
                        <a:t> 60 </a:t>
                      </a:r>
                      <a:r>
                        <a:rPr lang="hu-HU" sz="1400" b="1" i="0" u="none" strike="noStrike" dirty="0" err="1" smtClean="0">
                          <a:latin typeface="Arial"/>
                        </a:rPr>
                        <a:t>or</a:t>
                      </a:r>
                      <a:r>
                        <a:rPr lang="hu-HU" sz="1400" b="1" i="0" u="none" strike="noStrike" dirty="0" smtClean="0">
                          <a:latin typeface="Arial"/>
                        </a:rPr>
                        <a:t> </a:t>
                      </a:r>
                      <a:r>
                        <a:rPr lang="hu-HU" sz="1400" b="1" i="0" u="none" strike="noStrike" dirty="0" err="1" smtClean="0">
                          <a:latin typeface="Arial"/>
                        </a:rPr>
                        <a:t>older</a:t>
                      </a:r>
                      <a:endParaRPr lang="hu-HU" sz="1400" b="1" i="1" u="none" strike="noStrike" dirty="0">
                        <a:latin typeface="Arial"/>
                      </a:endParaRPr>
                    </a:p>
                  </a:txBody>
                  <a:tcPr marL="7620" marR="7620" marT="7620" marB="0" anchor="b">
                    <a:lnL>
                      <a:noFill/>
                    </a:lnL>
                    <a:lnR>
                      <a:noFill/>
                    </a:lnR>
                    <a:lnT>
                      <a:noFill/>
                    </a:lnT>
                    <a:lnB>
                      <a:noFill/>
                    </a:lnB>
                    <a:solidFill>
                      <a:srgbClr val="FFCC99"/>
                    </a:solidFill>
                  </a:tcPr>
                </a:tc>
                <a:tc hMerge="1">
                  <a:txBody>
                    <a:bodyPr/>
                    <a:lstStyle/>
                    <a:p>
                      <a:endParaRPr lang="hu-HU"/>
                    </a:p>
                  </a:txBody>
                  <a:tcPr/>
                </a:tc>
                <a:tc>
                  <a:txBody>
                    <a:bodyPr/>
                    <a:lstStyle/>
                    <a:p>
                      <a:pPr algn="ctr" fontAlgn="b"/>
                      <a:r>
                        <a:rPr lang="hu-HU" sz="1200" b="1" i="0" u="none" strike="noStrike">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r>
              <a:tr h="41787">
                <a:tc>
                  <a:txBody>
                    <a:bodyPr/>
                    <a:lstStyle/>
                    <a:p>
                      <a:pPr algn="ctr" fontAlgn="b"/>
                      <a:r>
                        <a:rPr lang="hu-HU" sz="1200" b="1" i="0" u="none" strike="noStrike">
                          <a:latin typeface="Arial"/>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hu-HU" sz="1400" b="0" i="1" u="none" strike="noStrike" dirty="0" smtClean="0">
                          <a:latin typeface="Arial"/>
                        </a:rPr>
                        <a:t>(</a:t>
                      </a:r>
                      <a:r>
                        <a:rPr lang="hu-HU" sz="1400" b="0" i="1" u="none" strike="noStrike" dirty="0" err="1" smtClean="0">
                          <a:latin typeface="Arial"/>
                        </a:rPr>
                        <a:t>thousand</a:t>
                      </a:r>
                      <a:r>
                        <a:rPr lang="hu-HU" sz="1400" b="0" i="1" u="none" strike="noStrike" dirty="0" smtClean="0">
                          <a:latin typeface="Arial"/>
                        </a:rPr>
                        <a:t>)</a:t>
                      </a:r>
                      <a:endParaRPr lang="hu-HU" sz="1400" b="0" i="1" u="none" strike="noStrike" dirty="0">
                        <a:latin typeface="Arial"/>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hu-HU"/>
                    </a:p>
                  </a:txBody>
                  <a:tcPr/>
                </a:tc>
                <a:tc>
                  <a:txBody>
                    <a:bodyPr/>
                    <a:lstStyle/>
                    <a:p>
                      <a:pPr algn="ctr" fontAlgn="ctr"/>
                      <a:r>
                        <a:rPr lang="hu-HU" sz="1400" b="1" i="0" u="none" strike="noStrike">
                          <a:latin typeface="Arial"/>
                        </a:rPr>
                        <a:t> </a:t>
                      </a:r>
                    </a:p>
                  </a:txBody>
                  <a:tcPr marL="7620" marR="7620" marT="7620" marB="0" anchor="ctr">
                    <a:lnL>
                      <a:noFill/>
                    </a:lnL>
                    <a:lnR>
                      <a:noFill/>
                    </a:lnR>
                    <a:lnT>
                      <a:noFill/>
                    </a:lnT>
                    <a:lnB>
                      <a:noFill/>
                    </a:lnB>
                    <a:solidFill>
                      <a:srgbClr val="FFCC99"/>
                    </a:solidFill>
                  </a:tcPr>
                </a:tc>
                <a:tc gridSpan="2">
                  <a:txBody>
                    <a:bodyPr/>
                    <a:lstStyle/>
                    <a:p>
                      <a:pPr algn="ctr" fontAlgn="ctr"/>
                      <a:r>
                        <a:rPr lang="hu-HU" sz="1400" b="0" i="1" u="none" strike="noStrike" dirty="0" smtClean="0">
                          <a:latin typeface="Arial"/>
                        </a:rPr>
                        <a:t>(</a:t>
                      </a:r>
                      <a:r>
                        <a:rPr lang="hu-HU" sz="1400" b="0" i="1" u="none" strike="noStrike" dirty="0" err="1" smtClean="0">
                          <a:latin typeface="Arial"/>
                        </a:rPr>
                        <a:t>percentage</a:t>
                      </a:r>
                      <a:endParaRPr lang="hu-HU" sz="1400" b="0" i="1" u="none" strike="noStrike" dirty="0">
                        <a:latin typeface="Arial"/>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hu-HU"/>
                    </a:p>
                  </a:txBody>
                  <a:tcPr/>
                </a:tc>
                <a:tc>
                  <a:txBody>
                    <a:bodyPr/>
                    <a:lstStyle/>
                    <a:p>
                      <a:pPr algn="ctr" fontAlgn="ctr"/>
                      <a:r>
                        <a:rPr lang="hu-HU" sz="1400" b="1" i="0" u="none" strike="noStrike">
                          <a:latin typeface="Arial"/>
                        </a:rPr>
                        <a:t> </a:t>
                      </a:r>
                    </a:p>
                  </a:txBody>
                  <a:tcPr marL="7620" marR="7620" marT="7620" marB="0" anchor="ctr">
                    <a:lnL>
                      <a:noFill/>
                    </a:lnL>
                    <a:lnR>
                      <a:noFill/>
                    </a:lnR>
                    <a:lnT>
                      <a:noFill/>
                    </a:lnT>
                    <a:lnB>
                      <a:noFill/>
                    </a:lnB>
                    <a:solidFill>
                      <a:srgbClr val="FFCC99"/>
                    </a:solidFill>
                  </a:tcPr>
                </a:tc>
                <a:tc gridSpan="2">
                  <a:txBody>
                    <a:bodyPr/>
                    <a:lstStyle/>
                    <a:p>
                      <a:pPr algn="ctr" fontAlgn="ctr"/>
                      <a:r>
                        <a:rPr lang="hu-HU" sz="1400" b="0" i="1" u="none" strike="noStrike" dirty="0" err="1" smtClean="0">
                          <a:latin typeface="Arial"/>
                        </a:rPr>
                        <a:t>percentage</a:t>
                      </a:r>
                      <a:r>
                        <a:rPr lang="hu-HU" sz="1400" b="0" i="1" u="none" strike="noStrike" dirty="0" smtClean="0">
                          <a:latin typeface="Arial"/>
                        </a:rPr>
                        <a:t>)</a:t>
                      </a:r>
                      <a:endParaRPr lang="hu-HU" sz="1400" b="0" i="1" u="none" strike="noStrike" dirty="0">
                        <a:latin typeface="Arial"/>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hu-HU"/>
                    </a:p>
                  </a:txBody>
                  <a:tcPr/>
                </a:tc>
                <a:tc>
                  <a:txBody>
                    <a:bodyPr/>
                    <a:lstStyle/>
                    <a:p>
                      <a:pPr algn="ctr" fontAlgn="ctr"/>
                      <a:r>
                        <a:rPr lang="hu-HU" sz="1200" b="1" i="0" u="none" strike="noStrike">
                          <a:latin typeface="Arial"/>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solidFill>
                      <a:srgbClr val="FFCC99"/>
                    </a:solidFill>
                  </a:tcPr>
                </a:tc>
              </a:tr>
              <a:tr h="36831">
                <a:tc>
                  <a:txBody>
                    <a:bodyPr/>
                    <a:lstStyle/>
                    <a:p>
                      <a:pPr algn="ctr" fontAlgn="b"/>
                      <a:r>
                        <a:rPr lang="hu-HU" sz="1200" b="1" i="0" u="none" strike="noStrike" dirty="0" smtClean="0">
                          <a:latin typeface="Arial"/>
                        </a:rPr>
                        <a:t>Country </a:t>
                      </a:r>
                      <a:r>
                        <a:rPr lang="hu-HU" sz="1200" b="1" i="0" u="none" strike="noStrike" dirty="0" err="1" smtClean="0">
                          <a:latin typeface="Arial"/>
                        </a:rPr>
                        <a:t>or</a:t>
                      </a:r>
                      <a:r>
                        <a:rPr lang="hu-HU" sz="1200" b="1" i="0" u="none" strike="noStrike" dirty="0" smtClean="0">
                          <a:latin typeface="Arial"/>
                        </a:rPr>
                        <a:t> </a:t>
                      </a:r>
                      <a:r>
                        <a:rPr lang="hu-HU" sz="1200" b="1" i="0" u="none" strike="noStrike" dirty="0" err="1" smtClean="0">
                          <a:latin typeface="Arial"/>
                        </a:rPr>
                        <a:t>region</a:t>
                      </a:r>
                      <a:endParaRPr lang="hu-HU" sz="12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hu-HU" sz="1800" b="1" i="0" u="none" strike="noStrike">
                          <a:latin typeface="Arial"/>
                        </a:rPr>
                        <a:t>2012</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800" b="1" i="0" u="none" strike="noStrike">
                          <a:latin typeface="Arial"/>
                        </a:rPr>
                        <a:t>2050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800" b="1" i="0" u="none" strike="noStrike">
                          <a:latin typeface="Arial"/>
                        </a:rPr>
                        <a:t> </a:t>
                      </a:r>
                    </a:p>
                  </a:txBody>
                  <a:tcPr marL="7620" marR="7620" marT="7620" marB="0" anchor="b">
                    <a:lnL>
                      <a:noFill/>
                    </a:lnL>
                    <a:lnR>
                      <a:noFill/>
                    </a:lnR>
                    <a:lnT>
                      <a:noFill/>
                    </a:lnT>
                    <a:lnB>
                      <a:noFill/>
                    </a:lnB>
                    <a:solidFill>
                      <a:srgbClr val="FFCC99"/>
                    </a:solidFill>
                  </a:tcPr>
                </a:tc>
                <a:tc>
                  <a:txBody>
                    <a:bodyPr/>
                    <a:lstStyle/>
                    <a:p>
                      <a:pPr algn="ctr" fontAlgn="b"/>
                      <a:r>
                        <a:rPr lang="hu-HU" sz="1800" b="1" i="0" u="none" strike="noStrike">
                          <a:latin typeface="Arial"/>
                        </a:rPr>
                        <a:t>2012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800" b="1" i="0" u="none" strike="noStrike">
                          <a:latin typeface="Arial"/>
                        </a:rPr>
                        <a:t>2050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800" b="1" i="0" u="none" strike="noStrike">
                          <a:latin typeface="Arial"/>
                        </a:rPr>
                        <a:t> </a:t>
                      </a:r>
                    </a:p>
                  </a:txBody>
                  <a:tcPr marL="7620" marR="7620" marT="7620" marB="0" anchor="b">
                    <a:lnL>
                      <a:noFill/>
                    </a:lnL>
                    <a:lnR>
                      <a:noFill/>
                    </a:lnR>
                    <a:lnT>
                      <a:noFill/>
                    </a:lnT>
                    <a:lnB>
                      <a:noFill/>
                    </a:lnB>
                    <a:solidFill>
                      <a:srgbClr val="FFCC99"/>
                    </a:solidFill>
                  </a:tcPr>
                </a:tc>
                <a:tc>
                  <a:txBody>
                    <a:bodyPr/>
                    <a:lstStyle/>
                    <a:p>
                      <a:pPr algn="ctr" fontAlgn="b"/>
                      <a:r>
                        <a:rPr lang="hu-HU" sz="1800" b="1" i="0" u="none" strike="noStrike">
                          <a:latin typeface="Arial"/>
                        </a:rPr>
                        <a:t>2012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800" b="1" i="0" u="none" strike="noStrike">
                          <a:latin typeface="Arial"/>
                        </a:rPr>
                        <a:t>2050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b"/>
                      <a:r>
                        <a:rPr lang="hu-HU" sz="1200" b="1" i="0" u="none" strike="noStrike">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r>
              <a:tr h="332205">
                <a:tc>
                  <a:txBody>
                    <a:bodyPr/>
                    <a:lstStyle/>
                    <a:p>
                      <a:pPr algn="l" fontAlgn="b"/>
                      <a:r>
                        <a:rPr lang="hu-HU" sz="1200" b="0" i="0" u="none" strike="noStrike">
                          <a:latin typeface="Arial"/>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800" b="0" i="0" u="none" strike="noStrike">
                          <a:latin typeface="Arial"/>
                        </a:rPr>
                        <a:t>(1)</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(2)</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(3)</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(4)</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(5)</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800" b="0" i="0" u="none" strike="noStrike">
                          <a:latin typeface="Arial"/>
                        </a:rPr>
                        <a:t>(6)</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hu-HU" sz="1200" b="0" i="0" u="none" strike="noStrike">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r>
              <a:tr h="451365">
                <a:tc>
                  <a:txBody>
                    <a:bodyPr/>
                    <a:lstStyle/>
                    <a:p>
                      <a:pPr algn="l" fontAlgn="b"/>
                      <a:r>
                        <a:rPr lang="hu-HU" sz="2400" b="1" i="0" u="none" strike="noStrike" dirty="0" smtClean="0">
                          <a:solidFill>
                            <a:srgbClr val="FFFFFF"/>
                          </a:solidFill>
                          <a:latin typeface="Arial"/>
                        </a:rPr>
                        <a:t>Global</a:t>
                      </a:r>
                      <a:endParaRPr lang="hu-HU" sz="2400" b="1" i="0" u="none" strike="noStrike" dirty="0">
                        <a:solidFill>
                          <a:srgbClr val="FFFFFF"/>
                        </a:solidFill>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ctr" fontAlgn="b"/>
                      <a:r>
                        <a:rPr lang="hu-HU" sz="2400" b="1" i="0" u="none" strike="noStrike">
                          <a:solidFill>
                            <a:srgbClr val="FFFFFF"/>
                          </a:solidFill>
                          <a:latin typeface="Arial"/>
                        </a:rPr>
                        <a:t>809 743</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ctr" fontAlgn="b"/>
                      <a:r>
                        <a:rPr lang="hu-HU" sz="2400" b="1" i="0" u="none" strike="noStrike" smtClean="0">
                          <a:solidFill>
                            <a:srgbClr val="FFFFFF"/>
                          </a:solidFill>
                          <a:latin typeface="Arial"/>
                        </a:rPr>
                        <a:t>2 031 </a:t>
                      </a:r>
                      <a:r>
                        <a:rPr lang="hu-HU" sz="2400" b="1" i="0" u="none" strike="noStrike">
                          <a:solidFill>
                            <a:srgbClr val="FFFFFF"/>
                          </a:solidFill>
                          <a:latin typeface="Arial"/>
                        </a:rPr>
                        <a:t>337</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ctr" fontAlgn="b"/>
                      <a:r>
                        <a:rPr lang="hu-HU" sz="2400" b="1" i="0" u="none" strike="noStrike">
                          <a:solidFill>
                            <a:srgbClr val="FFFFFF"/>
                          </a:solidFill>
                          <a:latin typeface="Arial"/>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hu-HU" sz="2400" b="1" i="0" u="none" strike="noStrike">
                          <a:solidFill>
                            <a:srgbClr val="FFFFFF"/>
                          </a:solidFill>
                          <a:latin typeface="Arial"/>
                        </a:rPr>
                        <a:t>11</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hu-HU" sz="2400" b="1" i="0" u="none" strike="noStrike">
                          <a:solidFill>
                            <a:srgbClr val="FFFFFF"/>
                          </a:solidFill>
                          <a:latin typeface="Arial"/>
                        </a:rPr>
                        <a:t>22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l" fontAlgn="b"/>
                      <a:r>
                        <a:rPr lang="hu-HU" sz="2400" b="1" i="0" u="none" strike="noStrike">
                          <a:solidFill>
                            <a:srgbClr val="FFFFFF"/>
                          </a:solidFill>
                          <a:latin typeface="Arial"/>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hu-HU" sz="2400" b="1" i="0" u="none" strike="noStrike">
                          <a:solidFill>
                            <a:srgbClr val="FFFFFF"/>
                          </a:solidFill>
                          <a:latin typeface="Arial"/>
                        </a:rPr>
                        <a:t>14</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r" fontAlgn="b"/>
                      <a:r>
                        <a:rPr lang="hu-HU" sz="2400" b="1" i="0" u="none" strike="noStrike">
                          <a:solidFill>
                            <a:srgbClr val="FFFFFF"/>
                          </a:solidFill>
                          <a:latin typeface="Arial"/>
                        </a:rPr>
                        <a:t>20</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333399"/>
                    </a:solidFill>
                  </a:tcPr>
                </a:tc>
                <a:tc>
                  <a:txBody>
                    <a:bodyPr/>
                    <a:lstStyle/>
                    <a:p>
                      <a:pPr algn="l" fontAlgn="b"/>
                      <a:r>
                        <a:rPr lang="hu-HU" sz="1100" b="1" i="0" u="none" strike="noStrike">
                          <a:solidFill>
                            <a:srgbClr val="FFFFFF"/>
                          </a:solidFill>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33399"/>
                    </a:solidFill>
                  </a:tcPr>
                </a:tc>
              </a:tr>
              <a:tr h="451365">
                <a:tc>
                  <a:txBody>
                    <a:bodyPr/>
                    <a:lstStyle/>
                    <a:p>
                      <a:pPr algn="l" fontAlgn="b"/>
                      <a:r>
                        <a:rPr lang="hu-HU" sz="1200" b="1" i="0" u="none" strike="noStrike" dirty="0" smtClean="0">
                          <a:latin typeface="Arial"/>
                        </a:rPr>
                        <a:t>More </a:t>
                      </a:r>
                      <a:r>
                        <a:rPr lang="hu-HU" sz="1200" b="1" i="0" u="none" strike="noStrike" dirty="0" err="1" smtClean="0">
                          <a:latin typeface="Arial"/>
                        </a:rPr>
                        <a:t>developed</a:t>
                      </a:r>
                      <a:r>
                        <a:rPr lang="hu-HU" sz="1200" b="1" i="0" u="none" strike="noStrike" baseline="0" dirty="0" smtClean="0">
                          <a:latin typeface="Arial"/>
                        </a:rPr>
                        <a:t> </a:t>
                      </a:r>
                      <a:r>
                        <a:rPr lang="hu-HU" sz="1200" b="1" i="0" u="none" strike="noStrike" baseline="0" dirty="0" err="1" smtClean="0">
                          <a:latin typeface="Arial"/>
                        </a:rPr>
                        <a:t>regions</a:t>
                      </a:r>
                      <a:endParaRPr lang="hu-HU" sz="12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hu-HU" sz="1800" b="0" i="0" u="none" strike="noStrike">
                          <a:latin typeface="Arial"/>
                        </a:rPr>
                        <a:t>279 287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hu-HU" sz="1800" b="0" i="0" u="none" strike="noStrike">
                          <a:latin typeface="Arial"/>
                        </a:rPr>
                        <a:t>418 326</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22</a:t>
                      </a:r>
                    </a:p>
                  </a:txBody>
                  <a:tcPr marL="7620" marR="7620" marT="7620" marB="0" anchor="b">
                    <a:lnL>
                      <a:noFill/>
                    </a:lnL>
                    <a:lnR>
                      <a:noFill/>
                    </a:lnR>
                    <a:lnT>
                      <a:noFill/>
                    </a:lnT>
                    <a:lnB>
                      <a:noFill/>
                    </a:lnB>
                  </a:tcPr>
                </a:tc>
                <a:tc>
                  <a:txBody>
                    <a:bodyPr/>
                    <a:lstStyle/>
                    <a:p>
                      <a:pPr algn="r" fontAlgn="b"/>
                      <a:r>
                        <a:rPr lang="hu-HU" sz="1800" b="0" i="0" u="none" strike="noStrike">
                          <a:latin typeface="Arial"/>
                        </a:rPr>
                        <a:t>32</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20</a:t>
                      </a:r>
                    </a:p>
                  </a:txBody>
                  <a:tcPr marL="7620" marR="7620" marT="7620" marB="0" anchor="b">
                    <a:lnL>
                      <a:noFill/>
                    </a:lnL>
                    <a:lnR>
                      <a:noFill/>
                    </a:lnR>
                    <a:lnT>
                      <a:noFill/>
                    </a:lnT>
                    <a:lnB>
                      <a:noFill/>
                    </a:lnB>
                  </a:tcPr>
                </a:tc>
                <a:tc>
                  <a:txBody>
                    <a:bodyPr/>
                    <a:lstStyle/>
                    <a:p>
                      <a:pPr algn="r" fontAlgn="b"/>
                      <a:r>
                        <a:rPr lang="hu-HU" sz="1800" b="0" i="0" u="none" strike="noStrike">
                          <a:latin typeface="Arial"/>
                        </a:rPr>
                        <a:t>29</a:t>
                      </a:r>
                    </a:p>
                  </a:txBody>
                  <a:tcPr marL="7620" marR="7620" marT="7620" marB="0" anchor="b">
                    <a:lnL>
                      <a:noFill/>
                    </a:lnL>
                    <a:lnR>
                      <a:noFill/>
                    </a:lnR>
                    <a:lnT>
                      <a:noFill/>
                    </a:lnT>
                    <a:lnB>
                      <a:noFill/>
                    </a:lnB>
                  </a:tcPr>
                </a:tc>
                <a:tc>
                  <a:txBody>
                    <a:bodyPr/>
                    <a:lstStyle/>
                    <a:p>
                      <a:pPr algn="l" fontAlgn="b"/>
                      <a:r>
                        <a:rPr lang="hu-HU" sz="1200" b="0" i="0" u="none" strike="noStrike" dirty="0">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r>
              <a:tr h="451365">
                <a:tc>
                  <a:txBody>
                    <a:bodyPr/>
                    <a:lstStyle/>
                    <a:p>
                      <a:pPr algn="l" fontAlgn="b"/>
                      <a:r>
                        <a:rPr lang="hu-HU" sz="1200" b="1" i="0" u="none" strike="noStrike" dirty="0" smtClean="0">
                          <a:latin typeface="Arial"/>
                        </a:rPr>
                        <a:t>Less </a:t>
                      </a:r>
                      <a:r>
                        <a:rPr lang="hu-HU" sz="1200" b="1" i="0" u="none" strike="noStrike" dirty="0" err="1" smtClean="0">
                          <a:latin typeface="Arial"/>
                        </a:rPr>
                        <a:t>developed</a:t>
                      </a:r>
                      <a:r>
                        <a:rPr lang="hu-HU" sz="1200" b="1" i="0" u="none" strike="noStrike" dirty="0" smtClean="0">
                          <a:latin typeface="Arial"/>
                        </a:rPr>
                        <a:t> </a:t>
                      </a:r>
                      <a:r>
                        <a:rPr lang="hu-HU" sz="1200" b="1" i="0" u="none" strike="noStrike" dirty="0" err="1" smtClean="0">
                          <a:latin typeface="Arial"/>
                        </a:rPr>
                        <a:t>regions</a:t>
                      </a:r>
                      <a:r>
                        <a:rPr lang="hu-HU" sz="1200" b="1" i="0" u="none" strike="noStrike" baseline="30000" dirty="0" err="1" smtClean="0">
                          <a:solidFill>
                            <a:srgbClr val="FF0000"/>
                          </a:solidFill>
                          <a:latin typeface="Arial"/>
                        </a:rPr>
                        <a:t>b</a:t>
                      </a:r>
                      <a:endParaRPr lang="hu-HU" sz="12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hu-HU" sz="1800" b="0" i="0" u="none" strike="noStrike">
                          <a:latin typeface="Arial"/>
                        </a:rPr>
                        <a:t>530 455</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hu-HU" sz="1800" b="0" i="0" u="none" strike="noStrike" smtClean="0">
                          <a:latin typeface="Arial"/>
                        </a:rPr>
                        <a:t>1 613 </a:t>
                      </a:r>
                      <a:r>
                        <a:rPr lang="hu-HU" sz="1800" b="0" i="0" u="none" strike="noStrike">
                          <a:latin typeface="Arial"/>
                        </a:rPr>
                        <a:t>011</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9</a:t>
                      </a:r>
                    </a:p>
                  </a:txBody>
                  <a:tcPr marL="7620" marR="7620" marT="7620" marB="0" anchor="b">
                    <a:lnL>
                      <a:noFill/>
                    </a:lnL>
                    <a:lnR>
                      <a:noFill/>
                    </a:lnR>
                    <a:lnT>
                      <a:noFill/>
                    </a:lnT>
                    <a:lnB>
                      <a:noFill/>
                    </a:lnB>
                  </a:tcPr>
                </a:tc>
                <a:tc>
                  <a:txBody>
                    <a:bodyPr/>
                    <a:lstStyle/>
                    <a:p>
                      <a:pPr algn="r" fontAlgn="b"/>
                      <a:r>
                        <a:rPr lang="hu-HU" sz="1800" b="0" i="0" u="none" strike="noStrike">
                          <a:latin typeface="Arial"/>
                        </a:rPr>
                        <a:t>20</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11</a:t>
                      </a:r>
                    </a:p>
                  </a:txBody>
                  <a:tcPr marL="7620" marR="7620" marT="7620" marB="0" anchor="b">
                    <a:lnL>
                      <a:noFill/>
                    </a:lnL>
                    <a:lnR>
                      <a:noFill/>
                    </a:lnR>
                    <a:lnT>
                      <a:noFill/>
                    </a:lnT>
                    <a:lnB>
                      <a:noFill/>
                    </a:lnB>
                  </a:tcPr>
                </a:tc>
                <a:tc>
                  <a:txBody>
                    <a:bodyPr/>
                    <a:lstStyle/>
                    <a:p>
                      <a:pPr algn="r" fontAlgn="b"/>
                      <a:r>
                        <a:rPr lang="hu-HU" sz="1800" b="0" i="0" u="none" strike="noStrike">
                          <a:latin typeface="Arial"/>
                        </a:rPr>
                        <a:t>17</a:t>
                      </a:r>
                    </a:p>
                  </a:txBody>
                  <a:tcPr marL="7620" marR="7620" marT="7620" marB="0" anchor="b">
                    <a:lnL>
                      <a:noFill/>
                    </a:lnL>
                    <a:lnR>
                      <a:noFill/>
                    </a:lnR>
                    <a:lnT>
                      <a:noFill/>
                    </a:lnT>
                    <a:lnB>
                      <a:noFill/>
                    </a:lnB>
                  </a:tcPr>
                </a:tc>
                <a:tc>
                  <a:txBody>
                    <a:bodyPr/>
                    <a:lstStyle/>
                    <a:p>
                      <a:pPr algn="l" fontAlgn="b"/>
                      <a:r>
                        <a:rPr lang="hu-HU" sz="1200" b="0" i="0" u="none" strike="noStrike">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r>
              <a:tr h="451365">
                <a:tc>
                  <a:txBody>
                    <a:bodyPr/>
                    <a:lstStyle/>
                    <a:p>
                      <a:pPr algn="l" fontAlgn="b"/>
                      <a:r>
                        <a:rPr lang="hu-HU" sz="1200" b="1" i="0" u="none" strike="noStrike" dirty="0" err="1" smtClean="0">
                          <a:latin typeface="Arial"/>
                        </a:rPr>
                        <a:t>Least</a:t>
                      </a:r>
                      <a:r>
                        <a:rPr lang="hu-HU" sz="1200" b="1" i="0" u="none" strike="noStrike" dirty="0" smtClean="0">
                          <a:latin typeface="Arial"/>
                        </a:rPr>
                        <a:t> </a:t>
                      </a:r>
                      <a:r>
                        <a:rPr lang="hu-HU" sz="1200" b="1" i="0" u="none" strike="noStrike" dirty="0" err="1" smtClean="0">
                          <a:latin typeface="Arial"/>
                        </a:rPr>
                        <a:t>developed</a:t>
                      </a:r>
                      <a:r>
                        <a:rPr lang="hu-HU" sz="1200" b="1" i="0" u="none" strike="noStrike" dirty="0" smtClean="0">
                          <a:latin typeface="Arial"/>
                        </a:rPr>
                        <a:t> </a:t>
                      </a:r>
                      <a:r>
                        <a:rPr lang="hu-HU" sz="1200" b="1" i="0" u="none" strike="noStrike" dirty="0" err="1" smtClean="0">
                          <a:latin typeface="Arial"/>
                        </a:rPr>
                        <a:t>regions</a:t>
                      </a:r>
                      <a:endParaRPr lang="hu-HU" sz="1200" b="1" i="0" u="none" strike="noStrike" dirty="0">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hu-HU" sz="1800" b="0" i="0" u="none" strike="noStrike">
                          <a:latin typeface="Arial"/>
                        </a:rPr>
                        <a:t>46 389</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hu-HU" sz="1800" b="0" i="0" u="none" strike="noStrike">
                          <a:latin typeface="Arial"/>
                        </a:rPr>
                        <a:t>181 568</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5</a:t>
                      </a:r>
                    </a:p>
                  </a:txBody>
                  <a:tcPr marL="7620" marR="7620" marT="7620" marB="0" anchor="b">
                    <a:lnL>
                      <a:noFill/>
                    </a:lnL>
                    <a:lnR>
                      <a:noFill/>
                    </a:lnR>
                    <a:lnT>
                      <a:noFill/>
                    </a:lnT>
                    <a:lnB>
                      <a:noFill/>
                    </a:lnB>
                  </a:tcPr>
                </a:tc>
                <a:tc>
                  <a:txBody>
                    <a:bodyPr/>
                    <a:lstStyle/>
                    <a:p>
                      <a:pPr algn="r" fontAlgn="b"/>
                      <a:r>
                        <a:rPr lang="hu-HU" sz="1800" b="0" i="0" u="none" strike="noStrike">
                          <a:latin typeface="Arial"/>
                        </a:rPr>
                        <a:t>11</a:t>
                      </a:r>
                    </a:p>
                  </a:txBody>
                  <a:tcPr marL="7620" marR="7620" marT="7620" marB="0" anchor="b">
                    <a:lnL>
                      <a:noFill/>
                    </a:lnL>
                    <a:lnR>
                      <a:noFill/>
                    </a:lnR>
                    <a:lnT>
                      <a:noFill/>
                    </a:lnT>
                    <a:lnB>
                      <a:noFill/>
                    </a:lnB>
                  </a:tcPr>
                </a:tc>
                <a:tc>
                  <a:txBody>
                    <a:bodyPr/>
                    <a:lstStyle/>
                    <a:p>
                      <a:pPr algn="l" fontAlgn="b"/>
                      <a:endParaRPr lang="hu-HU" sz="1800" b="0" i="0" u="none" strike="noStrike">
                        <a:latin typeface="Arial"/>
                      </a:endParaRPr>
                    </a:p>
                  </a:txBody>
                  <a:tcPr marL="7620" marR="7620" marT="7620" marB="0" anchor="b">
                    <a:lnL>
                      <a:noFill/>
                    </a:lnL>
                    <a:lnR>
                      <a:noFill/>
                    </a:lnR>
                    <a:lnT>
                      <a:noFill/>
                    </a:lnT>
                    <a:lnB>
                      <a:noFill/>
                    </a:lnB>
                  </a:tcPr>
                </a:tc>
                <a:tc>
                  <a:txBody>
                    <a:bodyPr/>
                    <a:lstStyle/>
                    <a:p>
                      <a:pPr algn="r" fontAlgn="b"/>
                      <a:r>
                        <a:rPr lang="hu-HU" sz="1800" b="0" i="0" u="none" strike="noStrike">
                          <a:latin typeface="Arial"/>
                        </a:rPr>
                        <a:t>8</a:t>
                      </a:r>
                    </a:p>
                  </a:txBody>
                  <a:tcPr marL="7620" marR="7620" marT="7620" marB="0" anchor="b">
                    <a:lnL>
                      <a:noFill/>
                    </a:lnL>
                    <a:lnR>
                      <a:noFill/>
                    </a:lnR>
                    <a:lnT>
                      <a:noFill/>
                    </a:lnT>
                    <a:lnB>
                      <a:noFill/>
                    </a:lnB>
                  </a:tcPr>
                </a:tc>
                <a:tc>
                  <a:txBody>
                    <a:bodyPr/>
                    <a:lstStyle/>
                    <a:p>
                      <a:pPr algn="r" fontAlgn="b"/>
                      <a:r>
                        <a:rPr lang="hu-HU" sz="1800" b="0" i="0" u="none" strike="noStrike">
                          <a:latin typeface="Arial"/>
                        </a:rPr>
                        <a:t>10</a:t>
                      </a:r>
                    </a:p>
                  </a:txBody>
                  <a:tcPr marL="7620" marR="7620" marT="7620" marB="0" anchor="b">
                    <a:lnL>
                      <a:noFill/>
                    </a:lnL>
                    <a:lnR>
                      <a:noFill/>
                    </a:lnR>
                    <a:lnT>
                      <a:noFill/>
                    </a:lnT>
                    <a:lnB>
                      <a:noFill/>
                    </a:lnB>
                  </a:tcPr>
                </a:tc>
                <a:tc>
                  <a:txBody>
                    <a:bodyPr/>
                    <a:lstStyle/>
                    <a:p>
                      <a:pPr algn="l" fontAlgn="b"/>
                      <a:r>
                        <a:rPr lang="hu-HU" sz="1200" b="0" i="0" u="none" strike="noStrike">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r>
              <a:tr h="451365">
                <a:tc>
                  <a:txBody>
                    <a:bodyPr/>
                    <a:lstStyle/>
                    <a:p>
                      <a:pPr algn="l" fontAlgn="b"/>
                      <a:r>
                        <a:rPr lang="hu-HU" sz="1200" b="1" i="0" u="none" strike="noStrike" dirty="0" smtClean="0">
                          <a:solidFill>
                            <a:schemeClr val="tx1"/>
                          </a:solidFill>
                          <a:latin typeface="Arial"/>
                        </a:rPr>
                        <a:t>EUROPE</a:t>
                      </a:r>
                      <a:endParaRPr lang="hu-HU" sz="1200" b="1" i="0" u="none" strike="noStrike" dirty="0">
                        <a:solidFill>
                          <a:schemeClr val="tx1"/>
                        </a:solidFill>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hu-HU" sz="1800" b="1" i="0" u="none" strike="noStrike">
                          <a:solidFill>
                            <a:schemeClr val="tx1"/>
                          </a:solidFill>
                          <a:latin typeface="Arial"/>
                        </a:rPr>
                        <a:t>166 397</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hu-HU" sz="1800" b="1" i="0" u="none" strike="noStrike">
                          <a:solidFill>
                            <a:schemeClr val="tx1"/>
                          </a:solidFill>
                          <a:latin typeface="Arial"/>
                        </a:rPr>
                        <a:t>241 828</a:t>
                      </a:r>
                    </a:p>
                  </a:txBody>
                  <a:tcPr marL="7620" marR="7620" marT="7620" marB="0" anchor="b">
                    <a:lnL>
                      <a:noFill/>
                    </a:lnL>
                    <a:lnR>
                      <a:noFill/>
                    </a:lnR>
                    <a:lnT>
                      <a:noFill/>
                    </a:lnT>
                    <a:lnB>
                      <a:noFill/>
                    </a:lnB>
                  </a:tcPr>
                </a:tc>
                <a:tc>
                  <a:txBody>
                    <a:bodyPr/>
                    <a:lstStyle/>
                    <a:p>
                      <a:pPr algn="l" fontAlgn="b"/>
                      <a:r>
                        <a:rPr lang="hu-HU" sz="1800" b="1" i="0" u="none" strike="noStrike">
                          <a:solidFill>
                            <a:schemeClr val="tx1"/>
                          </a:solidFill>
                          <a:latin typeface="Arial"/>
                        </a:rPr>
                        <a:t> </a:t>
                      </a:r>
                    </a:p>
                  </a:txBody>
                  <a:tcPr marL="7620" marR="7620" marT="7620" marB="0" anchor="b">
                    <a:lnL>
                      <a:noFill/>
                    </a:lnL>
                    <a:lnR>
                      <a:noFill/>
                    </a:lnR>
                    <a:lnT>
                      <a:noFill/>
                    </a:lnT>
                    <a:lnB>
                      <a:noFill/>
                    </a:lnB>
                  </a:tcPr>
                </a:tc>
                <a:tc>
                  <a:txBody>
                    <a:bodyPr/>
                    <a:lstStyle/>
                    <a:p>
                      <a:pPr algn="r" fontAlgn="b"/>
                      <a:r>
                        <a:rPr lang="hu-HU" sz="1800" b="1" i="0" u="none" strike="noStrike">
                          <a:solidFill>
                            <a:schemeClr val="tx1"/>
                          </a:solidFill>
                          <a:latin typeface="Arial"/>
                        </a:rPr>
                        <a:t>22</a:t>
                      </a:r>
                    </a:p>
                  </a:txBody>
                  <a:tcPr marL="7620" marR="7620" marT="7620" marB="0" anchor="b">
                    <a:lnL>
                      <a:noFill/>
                    </a:lnL>
                    <a:lnR>
                      <a:noFill/>
                    </a:lnR>
                    <a:lnT>
                      <a:noFill/>
                    </a:lnT>
                    <a:lnB>
                      <a:noFill/>
                    </a:lnB>
                  </a:tcPr>
                </a:tc>
                <a:tc>
                  <a:txBody>
                    <a:bodyPr/>
                    <a:lstStyle/>
                    <a:p>
                      <a:pPr algn="r" fontAlgn="b"/>
                      <a:r>
                        <a:rPr lang="hu-HU" sz="1800" b="1" i="0" u="none" strike="noStrike">
                          <a:solidFill>
                            <a:srgbClr val="C00000"/>
                          </a:solidFill>
                          <a:latin typeface="Arial"/>
                        </a:rPr>
                        <a:t>34</a:t>
                      </a:r>
                    </a:p>
                  </a:txBody>
                  <a:tcPr marL="7620" marR="7620" marT="7620" marB="0" anchor="b">
                    <a:lnL>
                      <a:noFill/>
                    </a:lnL>
                    <a:lnR>
                      <a:noFill/>
                    </a:lnR>
                    <a:lnT>
                      <a:noFill/>
                    </a:lnT>
                    <a:lnB>
                      <a:noFill/>
                    </a:lnB>
                  </a:tcPr>
                </a:tc>
                <a:tc>
                  <a:txBody>
                    <a:bodyPr/>
                    <a:lstStyle/>
                    <a:p>
                      <a:pPr algn="l" fontAlgn="b"/>
                      <a:r>
                        <a:rPr lang="hu-HU" sz="1800" b="1" i="0" u="none" strike="noStrike">
                          <a:solidFill>
                            <a:schemeClr val="tx1"/>
                          </a:solidFill>
                          <a:latin typeface="Arial"/>
                        </a:rPr>
                        <a:t> </a:t>
                      </a:r>
                    </a:p>
                  </a:txBody>
                  <a:tcPr marL="7620" marR="7620" marT="7620" marB="0" anchor="b">
                    <a:lnL>
                      <a:noFill/>
                    </a:lnL>
                    <a:lnR>
                      <a:noFill/>
                    </a:lnR>
                    <a:lnT>
                      <a:noFill/>
                    </a:lnT>
                    <a:lnB>
                      <a:noFill/>
                    </a:lnB>
                  </a:tcPr>
                </a:tc>
                <a:tc>
                  <a:txBody>
                    <a:bodyPr/>
                    <a:lstStyle/>
                    <a:p>
                      <a:pPr algn="r" fontAlgn="b"/>
                      <a:r>
                        <a:rPr lang="hu-HU" sz="1800" b="1" i="0" u="none" strike="noStrike">
                          <a:solidFill>
                            <a:schemeClr val="tx1"/>
                          </a:solidFill>
                          <a:latin typeface="Arial"/>
                        </a:rPr>
                        <a:t>20</a:t>
                      </a:r>
                    </a:p>
                  </a:txBody>
                  <a:tcPr marL="7620" marR="7620" marT="7620" marB="0" anchor="b">
                    <a:lnL>
                      <a:noFill/>
                    </a:lnL>
                    <a:lnR>
                      <a:noFill/>
                    </a:lnR>
                    <a:lnT>
                      <a:noFill/>
                    </a:lnT>
                    <a:lnB>
                      <a:noFill/>
                    </a:lnB>
                  </a:tcPr>
                </a:tc>
                <a:tc>
                  <a:txBody>
                    <a:bodyPr/>
                    <a:lstStyle/>
                    <a:p>
                      <a:pPr algn="r" fontAlgn="b"/>
                      <a:r>
                        <a:rPr lang="hu-HU" sz="1800" b="1" i="0" u="none" strike="noStrike">
                          <a:solidFill>
                            <a:schemeClr val="tx1"/>
                          </a:solidFill>
                          <a:latin typeface="Arial"/>
                        </a:rPr>
                        <a:t>28</a:t>
                      </a:r>
                    </a:p>
                  </a:txBody>
                  <a:tcPr marL="7620" marR="7620" marT="7620" marB="0" anchor="b">
                    <a:lnL>
                      <a:noFill/>
                    </a:lnL>
                    <a:lnR>
                      <a:noFill/>
                    </a:lnR>
                    <a:lnT>
                      <a:noFill/>
                    </a:lnT>
                    <a:lnB>
                      <a:noFill/>
                    </a:lnB>
                  </a:tcPr>
                </a:tc>
                <a:tc>
                  <a:txBody>
                    <a:bodyPr/>
                    <a:lstStyle/>
                    <a:p>
                      <a:pPr algn="l" fontAlgn="b"/>
                      <a:endParaRPr lang="hu-HU" sz="1200" b="0" i="0" u="none" strike="noStrike">
                        <a:solidFill>
                          <a:schemeClr val="tx1"/>
                        </a:solidFill>
                        <a:latin typeface="Arial"/>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
        <p:nvSpPr>
          <p:cNvPr id="4" name="Szövegdoboz 3"/>
          <p:cNvSpPr txBox="1"/>
          <p:nvPr/>
        </p:nvSpPr>
        <p:spPr>
          <a:xfrm>
            <a:off x="179512" y="5013176"/>
            <a:ext cx="7181774" cy="430887"/>
          </a:xfrm>
          <a:prstGeom prst="rect">
            <a:avLst/>
          </a:prstGeom>
          <a:noFill/>
        </p:spPr>
        <p:txBody>
          <a:bodyPr wrap="none" rtlCol="0">
            <a:spAutoFit/>
          </a:bodyPr>
          <a:lstStyle/>
          <a:p>
            <a:r>
              <a:rPr lang="hu-HU" sz="1100" smtClean="0"/>
              <a:t>Forrás: UN </a:t>
            </a:r>
            <a:r>
              <a:rPr lang="en-US" sz="1100" b="1" smtClean="0">
                <a:hlinkClick r:id="rId3"/>
              </a:rPr>
              <a:t>Department of Economic and Social Affairs</a:t>
            </a:r>
            <a:r>
              <a:rPr lang="en-US" sz="1100" smtClean="0"/>
              <a:t> </a:t>
            </a:r>
            <a:br>
              <a:rPr lang="en-US" sz="1100" smtClean="0"/>
            </a:br>
            <a:r>
              <a:rPr lang="en-US" sz="1100" b="1" smtClean="0"/>
              <a:t>Population Division </a:t>
            </a:r>
            <a:r>
              <a:rPr lang="hu-HU" sz="1100" smtClean="0"/>
              <a:t>http://www.un.org/esa/population/publications/2012PopAgeingDev_Chart/2012AgeingWallchart.html</a:t>
            </a:r>
            <a:endParaRPr lang="hu-HU" sz="1100"/>
          </a:p>
        </p:txBody>
      </p:sp>
      <p:sp>
        <p:nvSpPr>
          <p:cNvPr id="5" name="Téglalap 4"/>
          <p:cNvSpPr/>
          <p:nvPr/>
        </p:nvSpPr>
        <p:spPr>
          <a:xfrm>
            <a:off x="179512" y="5517232"/>
            <a:ext cx="8964488" cy="830997"/>
          </a:xfrm>
          <a:prstGeom prst="rect">
            <a:avLst/>
          </a:prstGeom>
          <a:solidFill>
            <a:srgbClr val="C3C1F1"/>
          </a:solidFill>
        </p:spPr>
        <p:txBody>
          <a:bodyPr wrap="square">
            <a:spAutoFit/>
          </a:bodyPr>
          <a:lstStyle/>
          <a:p>
            <a:r>
              <a:rPr lang="hu-HU" sz="1600" b="1" dirty="0" err="1" smtClean="0"/>
              <a:t>Worldwide</a:t>
            </a:r>
            <a:r>
              <a:rPr lang="hu-HU" sz="1600" b="1" dirty="0" smtClean="0"/>
              <a:t> </a:t>
            </a:r>
            <a:r>
              <a:rPr lang="hu-HU" sz="1600" b="1" dirty="0" err="1" smtClean="0"/>
              <a:t>in</a:t>
            </a:r>
            <a:r>
              <a:rPr lang="hu-HU" sz="1600" b="1" dirty="0" smtClean="0"/>
              <a:t> 1950-ben </a:t>
            </a:r>
            <a:r>
              <a:rPr lang="en-US" sz="1600" b="1" dirty="0" smtClean="0">
                <a:solidFill>
                  <a:srgbClr val="C00000"/>
                </a:solidFill>
              </a:rPr>
              <a:t>12</a:t>
            </a:r>
            <a:r>
              <a:rPr lang="hu-HU" sz="1600" b="1" dirty="0" smtClean="0">
                <a:solidFill>
                  <a:srgbClr val="C00000"/>
                </a:solidFill>
              </a:rPr>
              <a:t> </a:t>
            </a:r>
            <a:r>
              <a:rPr lang="hu-HU" sz="1600" b="1" dirty="0" err="1" smtClean="0">
                <a:solidFill>
                  <a:srgbClr val="00001A"/>
                </a:solidFill>
              </a:rPr>
              <a:t>working</a:t>
            </a:r>
            <a:r>
              <a:rPr lang="hu-HU" sz="1600" b="1" dirty="0" smtClean="0">
                <a:solidFill>
                  <a:srgbClr val="00001A"/>
                </a:solidFill>
              </a:rPr>
              <a:t> </a:t>
            </a:r>
            <a:r>
              <a:rPr lang="hu-HU" sz="1600" b="1" dirty="0" err="1" smtClean="0">
                <a:solidFill>
                  <a:srgbClr val="00001A"/>
                </a:solidFill>
              </a:rPr>
              <a:t>age</a:t>
            </a:r>
            <a:r>
              <a:rPr lang="hu-HU" sz="1600" b="1" dirty="0" smtClean="0">
                <a:solidFill>
                  <a:srgbClr val="00001A"/>
                </a:solidFill>
              </a:rPr>
              <a:t> </a:t>
            </a:r>
            <a:r>
              <a:rPr lang="hu-HU" sz="1600" b="1" dirty="0" err="1" smtClean="0">
                <a:solidFill>
                  <a:srgbClr val="00001A"/>
                </a:solidFill>
              </a:rPr>
              <a:t>persons</a:t>
            </a:r>
            <a:r>
              <a:rPr lang="hu-HU" sz="1600" b="1" dirty="0" smtClean="0">
                <a:solidFill>
                  <a:srgbClr val="00001A"/>
                </a:solidFill>
              </a:rPr>
              <a:t> </a:t>
            </a:r>
            <a:r>
              <a:rPr lang="hu-HU" sz="1600" b="1" dirty="0" err="1" smtClean="0">
                <a:solidFill>
                  <a:srgbClr val="00001A"/>
                </a:solidFill>
              </a:rPr>
              <a:t>were</a:t>
            </a:r>
            <a:r>
              <a:rPr lang="hu-HU" sz="1600" b="1" dirty="0" smtClean="0">
                <a:solidFill>
                  <a:srgbClr val="00001A"/>
                </a:solidFill>
              </a:rPr>
              <a:t> </a:t>
            </a:r>
            <a:r>
              <a:rPr lang="hu-HU" sz="1600" b="1" dirty="0" err="1" smtClean="0">
                <a:solidFill>
                  <a:srgbClr val="00001A"/>
                </a:solidFill>
              </a:rPr>
              <a:t>there</a:t>
            </a:r>
            <a:r>
              <a:rPr lang="hu-HU" sz="1600" b="1" dirty="0" smtClean="0">
                <a:solidFill>
                  <a:srgbClr val="00001A"/>
                </a:solidFill>
              </a:rPr>
              <a:t> </a:t>
            </a:r>
            <a:r>
              <a:rPr lang="hu-HU" sz="1600" b="1" dirty="0" err="1" smtClean="0">
                <a:solidFill>
                  <a:srgbClr val="00001A"/>
                </a:solidFill>
              </a:rPr>
              <a:t>for</a:t>
            </a:r>
            <a:r>
              <a:rPr lang="hu-HU" sz="1600" b="1" dirty="0" smtClean="0">
                <a:solidFill>
                  <a:srgbClr val="00001A"/>
                </a:solidFill>
              </a:rPr>
              <a:t> </a:t>
            </a:r>
            <a:r>
              <a:rPr lang="hu-HU" sz="1600" b="1" dirty="0" err="1" smtClean="0">
                <a:solidFill>
                  <a:srgbClr val="00001A"/>
                </a:solidFill>
              </a:rPr>
              <a:t>each</a:t>
            </a:r>
            <a:r>
              <a:rPr lang="hu-HU" sz="1600" b="1" dirty="0" smtClean="0">
                <a:solidFill>
                  <a:srgbClr val="00001A"/>
                </a:solidFill>
              </a:rPr>
              <a:t> 65 </a:t>
            </a:r>
            <a:r>
              <a:rPr lang="hu-HU" sz="1600" b="1" dirty="0" err="1" smtClean="0">
                <a:solidFill>
                  <a:srgbClr val="00001A"/>
                </a:solidFill>
              </a:rPr>
              <a:t>years</a:t>
            </a:r>
            <a:r>
              <a:rPr lang="hu-HU" sz="1600" b="1" dirty="0" smtClean="0">
                <a:solidFill>
                  <a:srgbClr val="00001A"/>
                </a:solidFill>
              </a:rPr>
              <a:t> </a:t>
            </a:r>
            <a:r>
              <a:rPr lang="hu-HU" sz="1600" b="1" dirty="0" err="1" smtClean="0">
                <a:solidFill>
                  <a:srgbClr val="00001A"/>
                </a:solidFill>
              </a:rPr>
              <a:t>or</a:t>
            </a:r>
            <a:r>
              <a:rPr lang="hu-HU" sz="1600" b="1" dirty="0" smtClean="0">
                <a:solidFill>
                  <a:srgbClr val="00001A"/>
                </a:solidFill>
              </a:rPr>
              <a:t> </a:t>
            </a:r>
            <a:r>
              <a:rPr lang="hu-HU" sz="1600" b="1" dirty="0" err="1" smtClean="0">
                <a:solidFill>
                  <a:srgbClr val="00001A"/>
                </a:solidFill>
              </a:rPr>
              <a:t>older</a:t>
            </a:r>
            <a:r>
              <a:rPr lang="hu-HU" sz="1600" b="1" dirty="0" smtClean="0">
                <a:solidFill>
                  <a:srgbClr val="00001A"/>
                </a:solidFill>
              </a:rPr>
              <a:t> </a:t>
            </a:r>
            <a:r>
              <a:rPr lang="hu-HU" sz="1600" b="1" dirty="0" err="1" smtClean="0">
                <a:solidFill>
                  <a:srgbClr val="00001A"/>
                </a:solidFill>
              </a:rPr>
              <a:t>person</a:t>
            </a:r>
            <a:r>
              <a:rPr lang="hu-HU" sz="1600" b="1" dirty="0" smtClean="0">
                <a:solidFill>
                  <a:srgbClr val="00001A"/>
                </a:solidFill>
              </a:rPr>
              <a:t> , </a:t>
            </a:r>
            <a:r>
              <a:rPr lang="hu-HU" sz="1600" b="1" dirty="0" err="1" smtClean="0">
                <a:solidFill>
                  <a:srgbClr val="00001A"/>
                </a:solidFill>
              </a:rPr>
              <a:t>in</a:t>
            </a:r>
            <a:r>
              <a:rPr lang="hu-HU" sz="1600" b="1" dirty="0" smtClean="0">
                <a:solidFill>
                  <a:srgbClr val="00001A"/>
                </a:solidFill>
              </a:rPr>
              <a:t> 2010</a:t>
            </a:r>
            <a:r>
              <a:rPr lang="hu-HU" sz="1600" b="1" dirty="0" smtClean="0"/>
              <a:t>  </a:t>
            </a:r>
            <a:r>
              <a:rPr lang="en-US" sz="1600" b="1" dirty="0" smtClean="0">
                <a:solidFill>
                  <a:srgbClr val="C00000"/>
                </a:solidFill>
              </a:rPr>
              <a:t>9</a:t>
            </a:r>
            <a:r>
              <a:rPr lang="en-US" sz="1600" b="1" dirty="0" smtClean="0"/>
              <a:t>.</a:t>
            </a:r>
            <a:r>
              <a:rPr lang="hu-HU" sz="1600" b="1" dirty="0" smtClean="0"/>
              <a:t>- </a:t>
            </a:r>
            <a:r>
              <a:rPr lang="hu-HU" sz="1600" b="1" dirty="0" err="1" smtClean="0"/>
              <a:t>By</a:t>
            </a:r>
            <a:r>
              <a:rPr lang="hu-HU" sz="1600" b="1" dirty="0" smtClean="0"/>
              <a:t> 2050 </a:t>
            </a:r>
            <a:r>
              <a:rPr lang="hu-HU" sz="1600" b="1" dirty="0" err="1" smtClean="0"/>
              <a:t>it</a:t>
            </a:r>
            <a:r>
              <a:rPr lang="hu-HU" sz="1600" b="1" dirty="0" smtClean="0"/>
              <a:t> </a:t>
            </a:r>
            <a:r>
              <a:rPr lang="hu-HU" sz="1600" b="1" dirty="0" err="1" smtClean="0"/>
              <a:t>will</a:t>
            </a:r>
            <a:r>
              <a:rPr lang="hu-HU" sz="1600" b="1" dirty="0" smtClean="0"/>
              <a:t> go down </a:t>
            </a:r>
            <a:r>
              <a:rPr lang="hu-HU" sz="1600" b="1" dirty="0" err="1" smtClean="0"/>
              <a:t>to</a:t>
            </a:r>
            <a:r>
              <a:rPr lang="hu-HU" sz="1600" b="1" dirty="0" smtClean="0"/>
              <a:t>  </a:t>
            </a:r>
            <a:r>
              <a:rPr lang="en-US" sz="1600" b="1" dirty="0" smtClean="0">
                <a:solidFill>
                  <a:srgbClr val="C00000"/>
                </a:solidFill>
              </a:rPr>
              <a:t>4</a:t>
            </a:r>
            <a:r>
              <a:rPr lang="hu-HU" sz="1600" b="1" dirty="0" smtClean="0"/>
              <a:t>.</a:t>
            </a:r>
          </a:p>
          <a:p>
            <a:r>
              <a:rPr lang="hu-HU" sz="1600" dirty="0" smtClean="0">
                <a:hlinkClick r:id="rId4"/>
              </a:rPr>
              <a:t>http://www.prb.org/Publications/Datasheets/2010/2010wpds.aspx</a:t>
            </a:r>
            <a:r>
              <a:rPr lang="hu-HU" sz="1600" dirty="0" smtClean="0"/>
              <a:t> </a:t>
            </a:r>
            <a:endParaRPr lang="hu-HU"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1191076" cy="4005064"/>
          </a:xfrm>
        </p:spPr>
        <p:txBody>
          <a:bodyPr/>
          <a:lstStyle/>
          <a:p>
            <a:r>
              <a:rPr lang="en-GB" sz="2000" dirty="0" smtClean="0"/>
              <a:t>Foreign and foreign born persons in the EU</a:t>
            </a:r>
            <a:br>
              <a:rPr lang="en-GB" sz="2000" dirty="0" smtClean="0"/>
            </a:br>
            <a:r>
              <a:rPr lang="en-GB" sz="2000" dirty="0" smtClean="0"/>
              <a:t>2010</a:t>
            </a:r>
            <a:r>
              <a:rPr lang="en-GB" sz="2400" dirty="0" smtClean="0"/>
              <a:t/>
            </a:r>
            <a:br>
              <a:rPr lang="en-GB" sz="2400" dirty="0" smtClean="0"/>
            </a:br>
            <a:r>
              <a:rPr lang="en-GB" sz="2400" dirty="0" smtClean="0"/>
              <a:t/>
            </a:r>
            <a:br>
              <a:rPr lang="en-GB" sz="2400" dirty="0" smtClean="0"/>
            </a:br>
            <a:r>
              <a:rPr lang="en-GB" sz="1000" dirty="0" smtClean="0">
                <a:solidFill>
                  <a:schemeClr val="bg2">
                    <a:lumMod val="10000"/>
                  </a:schemeClr>
                </a:solidFill>
              </a:rPr>
              <a:t>Source:</a:t>
            </a:r>
            <a:br>
              <a:rPr lang="en-GB" sz="1000" dirty="0" smtClean="0">
                <a:solidFill>
                  <a:schemeClr val="bg2">
                    <a:lumMod val="10000"/>
                  </a:schemeClr>
                </a:solidFill>
              </a:rPr>
            </a:br>
            <a:r>
              <a:rPr lang="en-GB" sz="1000" dirty="0" smtClean="0">
                <a:solidFill>
                  <a:schemeClr val="bg2">
                    <a:lumMod val="10000"/>
                  </a:schemeClr>
                </a:solidFill>
              </a:rPr>
              <a:t>Eurostat</a:t>
            </a:r>
            <a:br>
              <a:rPr lang="en-GB" sz="1000" dirty="0" smtClean="0">
                <a:solidFill>
                  <a:schemeClr val="bg2">
                    <a:lumMod val="10000"/>
                  </a:schemeClr>
                </a:solidFill>
              </a:rPr>
            </a:br>
            <a:r>
              <a:rPr lang="en-GB" sz="1000" b="1" dirty="0" smtClean="0">
                <a:solidFill>
                  <a:schemeClr val="bg2">
                    <a:lumMod val="10000"/>
                  </a:schemeClr>
                </a:solidFill>
              </a:rPr>
              <a:t>Statistics in focus</a:t>
            </a:r>
            <a:br>
              <a:rPr lang="en-GB" sz="1000" b="1" dirty="0" smtClean="0">
                <a:solidFill>
                  <a:schemeClr val="bg2">
                    <a:lumMod val="10000"/>
                  </a:schemeClr>
                </a:solidFill>
              </a:rPr>
            </a:br>
            <a:r>
              <a:rPr lang="en-GB" sz="1000" dirty="0" smtClean="0">
                <a:solidFill>
                  <a:schemeClr val="bg2">
                    <a:lumMod val="10000"/>
                  </a:schemeClr>
                </a:solidFill>
              </a:rPr>
              <a:t>Author: Katya VASILEVA</a:t>
            </a:r>
            <a:br>
              <a:rPr lang="en-GB" sz="1000" dirty="0" smtClean="0">
                <a:solidFill>
                  <a:schemeClr val="bg2">
                    <a:lumMod val="10000"/>
                  </a:schemeClr>
                </a:solidFill>
              </a:rPr>
            </a:br>
            <a:r>
              <a:rPr lang="en-GB" sz="1000" dirty="0" smtClean="0">
                <a:solidFill>
                  <a:schemeClr val="bg2">
                    <a:lumMod val="10000"/>
                  </a:schemeClr>
                </a:solidFill>
              </a:rPr>
              <a:t>34/2011</a:t>
            </a:r>
            <a:br>
              <a:rPr lang="en-GB" sz="1000" dirty="0" smtClean="0">
                <a:solidFill>
                  <a:schemeClr val="bg2">
                    <a:lumMod val="10000"/>
                  </a:schemeClr>
                </a:solidFill>
              </a:rPr>
            </a:br>
            <a:r>
              <a:rPr lang="en-GB" sz="1000" dirty="0" smtClean="0">
                <a:solidFill>
                  <a:schemeClr val="bg2">
                    <a:lumMod val="10000"/>
                  </a:schemeClr>
                </a:solidFill>
              </a:rPr>
              <a:t>p. 2</a:t>
            </a:r>
            <a:endParaRPr lang="en-GB" sz="1000" dirty="0">
              <a:solidFill>
                <a:schemeClr val="bg2">
                  <a:lumMod val="10000"/>
                </a:schemeClr>
              </a:solidFill>
            </a:endParaRPr>
          </a:p>
        </p:txBody>
      </p:sp>
      <p:sp>
        <p:nvSpPr>
          <p:cNvPr id="3" name="Dátum helye 2"/>
          <p:cNvSpPr>
            <a:spLocks noGrp="1"/>
          </p:cNvSpPr>
          <p:nvPr>
            <p:ph type="dt" sz="half" idx="10"/>
          </p:nvPr>
        </p:nvSpPr>
        <p:spPr/>
        <p:txBody>
          <a:bodyPr/>
          <a:lstStyle/>
          <a:p>
            <a:pPr>
              <a:defRPr/>
            </a:pPr>
            <a:r>
              <a:rPr lang="hu-HU" smtClean="0"/>
              <a:t>Presentation by Boldizsár Nagy</a:t>
            </a:r>
            <a:endParaRPr lang="en-GB"/>
          </a:p>
        </p:txBody>
      </p:sp>
      <p:pic>
        <p:nvPicPr>
          <p:cNvPr id="1026" name="Picture 2"/>
          <p:cNvPicPr>
            <a:picLocks noChangeAspect="1" noChangeArrowheads="1"/>
          </p:cNvPicPr>
          <p:nvPr/>
        </p:nvPicPr>
        <p:blipFill>
          <a:blip r:embed="rId3" cstate="print"/>
          <a:srcRect/>
          <a:stretch>
            <a:fillRect/>
          </a:stretch>
        </p:blipFill>
        <p:spPr bwMode="auto">
          <a:xfrm>
            <a:off x="1819275" y="0"/>
            <a:ext cx="7324725" cy="6438900"/>
          </a:xfrm>
          <a:prstGeom prst="rect">
            <a:avLst/>
          </a:prstGeom>
          <a:noFill/>
          <a:ln w="9525">
            <a:noFill/>
            <a:miter lim="800000"/>
            <a:headEnd/>
            <a:tailEnd/>
          </a:ln>
        </p:spPr>
      </p:pic>
      <p:sp>
        <p:nvSpPr>
          <p:cNvPr id="5" name="Szövegdoboz 4"/>
          <p:cNvSpPr txBox="1"/>
          <p:nvPr/>
        </p:nvSpPr>
        <p:spPr>
          <a:xfrm>
            <a:off x="0" y="4077072"/>
            <a:ext cx="1979712" cy="2308324"/>
          </a:xfrm>
          <a:prstGeom prst="rect">
            <a:avLst/>
          </a:prstGeom>
          <a:solidFill>
            <a:srgbClr val="FFC000"/>
          </a:solidFill>
          <a:ln>
            <a:solidFill>
              <a:schemeClr val="bg2">
                <a:lumMod val="10000"/>
              </a:schemeClr>
            </a:solidFill>
          </a:ln>
        </p:spPr>
        <p:txBody>
          <a:bodyPr wrap="square" rtlCol="0">
            <a:spAutoFit/>
          </a:bodyPr>
          <a:lstStyle/>
          <a:p>
            <a:pPr algn="ctr"/>
            <a:r>
              <a:rPr lang="hu-HU" sz="1800" smtClean="0"/>
              <a:t>Third country nationals:</a:t>
            </a:r>
          </a:p>
          <a:p>
            <a:pPr algn="ctr"/>
            <a:r>
              <a:rPr lang="hu-HU" sz="1800" smtClean="0"/>
              <a:t> </a:t>
            </a:r>
            <a:r>
              <a:rPr lang="hu-HU" sz="1800" smtClean="0">
                <a:solidFill>
                  <a:srgbClr val="C00000"/>
                </a:solidFill>
              </a:rPr>
              <a:t>20,2 million</a:t>
            </a:r>
          </a:p>
          <a:p>
            <a:pPr algn="ctr"/>
            <a:r>
              <a:rPr lang="hu-HU" sz="1800" smtClean="0"/>
              <a:t>EU nationals in other EU MS: </a:t>
            </a:r>
            <a:r>
              <a:rPr lang="hu-HU" sz="1800" smtClean="0">
                <a:solidFill>
                  <a:srgbClr val="C00000"/>
                </a:solidFill>
              </a:rPr>
              <a:t>12,3 million</a:t>
            </a:r>
          </a:p>
          <a:p>
            <a:pPr algn="ctr"/>
            <a:r>
              <a:rPr lang="hu-HU" sz="1800" smtClean="0"/>
              <a:t>Out of</a:t>
            </a:r>
          </a:p>
          <a:p>
            <a:pPr algn="ctr"/>
            <a:r>
              <a:rPr lang="hu-HU" sz="1800" smtClean="0">
                <a:solidFill>
                  <a:srgbClr val="C00000"/>
                </a:solidFill>
              </a:rPr>
              <a:t>501 million </a:t>
            </a:r>
            <a:r>
              <a:rPr lang="hu-HU" sz="1800" smtClean="0"/>
              <a:t>total</a:t>
            </a:r>
            <a:endParaRPr lang="hu-HU"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323528" y="0"/>
            <a:ext cx="8572560" cy="548680"/>
          </a:xfrm>
        </p:spPr>
        <p:txBody>
          <a:bodyPr>
            <a:normAutofit fontScale="90000"/>
          </a:bodyPr>
          <a:lstStyle/>
          <a:p>
            <a:r>
              <a:rPr lang="en-GB" sz="3200" dirty="0" smtClean="0"/>
              <a:t>EU and EEA net migration assumptions by Eurostat</a:t>
            </a:r>
            <a:endParaRPr lang="en-GB" sz="3200" dirty="0"/>
          </a:p>
        </p:txBody>
      </p:sp>
      <p:graphicFrame>
        <p:nvGraphicFramePr>
          <p:cNvPr id="6" name="Táblázat 5"/>
          <p:cNvGraphicFramePr>
            <a:graphicFrameLocks noGrp="1"/>
          </p:cNvGraphicFramePr>
          <p:nvPr/>
        </p:nvGraphicFramePr>
        <p:xfrm>
          <a:off x="251520" y="608945"/>
          <a:ext cx="7920880" cy="6249055"/>
        </p:xfrm>
        <a:graphic>
          <a:graphicData uri="http://schemas.openxmlformats.org/drawingml/2006/table">
            <a:tbl>
              <a:tblPr/>
              <a:tblGrid>
                <a:gridCol w="2219966"/>
                <a:gridCol w="1109982"/>
                <a:gridCol w="1183981"/>
                <a:gridCol w="1109982"/>
                <a:gridCol w="1035984"/>
                <a:gridCol w="1260985"/>
              </a:tblGrid>
              <a:tr h="354830">
                <a:tc>
                  <a:txBody>
                    <a:bodyPr/>
                    <a:lstStyle/>
                    <a:p>
                      <a:pPr algn="l" fontAlgn="b"/>
                      <a:endParaRPr lang="hu-HU" sz="1400" b="0" i="0" u="none" strike="noStrike">
                        <a:latin typeface="Arial"/>
                      </a:endParaRP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hu-HU" sz="2000" b="0" i="0" u="none" strike="noStrike">
                          <a:latin typeface="Arial"/>
                        </a:rPr>
                        <a:t>2010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hu-HU" sz="2000" b="0" i="0" u="none" strike="noStrike">
                          <a:latin typeface="Arial"/>
                        </a:rPr>
                        <a:t>2015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hu-HU" sz="2000" b="0" i="0" u="none" strike="noStrike">
                          <a:latin typeface="Arial"/>
                        </a:rPr>
                        <a:t>2020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hu-HU" sz="2000" b="0" i="0" u="none" strike="noStrike">
                          <a:latin typeface="Arial"/>
                        </a:rPr>
                        <a:t>2025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hu-HU" sz="2000" b="0" i="0" u="none" strike="noStrike">
                          <a:latin typeface="Arial"/>
                        </a:rPr>
                        <a:t>2030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319941">
                <a:tc>
                  <a:txBody>
                    <a:bodyPr/>
                    <a:lstStyle/>
                    <a:p>
                      <a:pPr algn="l" fontAlgn="b"/>
                      <a:r>
                        <a:rPr lang="hu-HU" sz="1200" b="0" i="0" u="none" strike="noStrike">
                          <a:latin typeface="Arial"/>
                        </a:rPr>
                        <a:t>European Union (27 countries)</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1200" b="1" i="0" u="none" strike="noStrike">
                          <a:latin typeface="Arial"/>
                        </a:rPr>
                        <a:t>1 043 064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1200" b="1" i="0" u="none" strike="noStrike">
                          <a:latin typeface="Arial"/>
                        </a:rPr>
                        <a:t>1 215 012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1200" b="1" i="0" u="none" strike="noStrike">
                          <a:latin typeface="Arial"/>
                        </a:rPr>
                        <a:t>1 332 508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1200" b="1" i="0" u="none" strike="noStrike">
                          <a:latin typeface="Arial"/>
                        </a:rPr>
                        <a:t>1 300 737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1200" b="1" i="0" u="none" strike="noStrike">
                          <a:latin typeface="Arial"/>
                        </a:rPr>
                        <a:t>1 295 190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Belgium</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61 252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53 719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46 189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44 420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42 641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Bulgaria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-9 934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-10 875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-14 618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-9 511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-3 290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Czech Republic</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30 454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32 139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29 011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25 102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25 584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Denmark</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12 257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11 619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11 388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11 408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11 971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en-US" sz="1000" b="1" i="0" u="none" strike="noStrike">
                          <a:latin typeface="Arial"/>
                        </a:rPr>
                        <a:t>Germany (including  former GDR from 1991)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41 049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89 317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114 576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129 785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132 961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Estonia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-543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-600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-1 032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-644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-314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Ireland</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-21 520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-389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22 498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21 625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20 764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Greece</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26 171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32 573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37 051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36 425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35 779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Spain</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79 081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170 633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267 445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257 156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253 960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France</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71 890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83 871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92 741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89 115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86 967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Italy</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360 685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352 375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344 070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334 836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338 651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Cyprus</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2 227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4 085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5 958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5 731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5 501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Latvia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-3 390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-1 669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-507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261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423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Lithuania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-13 013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-8 833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-5 101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-2 828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-1 051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Luxembourg</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6 327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5 011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3 705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3 553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3 416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Hungary</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22 542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26 233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27 311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23 038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22 139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Malta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-1 171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-283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487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488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366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Netherlands</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35 533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20 582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9 257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11 126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11 758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Austria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19 103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26 986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35 158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36 061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35 635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Poland</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11 732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20 477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13 006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4 438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3 205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Portugal</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18 514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27 695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36 829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37 605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37 239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Romania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-206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7 491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8 362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4 627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3 216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Slovenia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10 952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8 739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6 316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5 618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5 654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Slovakia</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10 573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10 835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9 900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8 324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8 170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Finland</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14 765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13 846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11 358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10 334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9 717</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Sweden</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59 875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44 015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28 160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27 073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25 992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United Kingdom</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197 859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195 420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192 990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185 571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178 136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European Free Trade Association</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104 276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80 305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56 435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54 804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53 714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Iceland</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-4 076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-1 633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889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852</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821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Liechtenstein</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149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99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66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71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68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3199">
                <a:tc>
                  <a:txBody>
                    <a:bodyPr/>
                    <a:lstStyle/>
                    <a:p>
                      <a:pPr algn="l" fontAlgn="b"/>
                      <a:r>
                        <a:rPr lang="hu-HU" sz="1000" b="1" i="0" u="none" strike="noStrike">
                          <a:latin typeface="Arial"/>
                        </a:rPr>
                        <a:t>Norway</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36 930</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27 151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17 381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16 716</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16 051</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0223">
                <a:tc>
                  <a:txBody>
                    <a:bodyPr/>
                    <a:lstStyle/>
                    <a:p>
                      <a:pPr algn="l" fontAlgn="b"/>
                      <a:r>
                        <a:rPr lang="hu-HU" sz="1000" b="1" i="0" u="none" strike="noStrike">
                          <a:latin typeface="Arial"/>
                        </a:rPr>
                        <a:t>Switzerland</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hu-HU" sz="900" b="0" i="0" u="none" strike="noStrike">
                          <a:latin typeface="Arial"/>
                        </a:rPr>
                        <a:t>71 273</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54 688</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38 099</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37 165</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hu-HU" sz="900" b="0" i="0" u="none" strike="noStrike">
                          <a:latin typeface="Arial"/>
                        </a:rPr>
                        <a:t>36 774</a:t>
                      </a:r>
                    </a:p>
                  </a:txBody>
                  <a:tcPr marL="5197" marR="5197" marT="51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Szövegdoboz 6"/>
          <p:cNvSpPr txBox="1"/>
          <p:nvPr/>
        </p:nvSpPr>
        <p:spPr>
          <a:xfrm>
            <a:off x="8207896" y="5534561"/>
            <a:ext cx="936104" cy="1323439"/>
          </a:xfrm>
          <a:prstGeom prst="rect">
            <a:avLst/>
          </a:prstGeom>
          <a:solidFill>
            <a:srgbClr val="FFCD2F"/>
          </a:solidFill>
        </p:spPr>
        <p:txBody>
          <a:bodyPr wrap="square" rtlCol="0">
            <a:spAutoFit/>
          </a:bodyPr>
          <a:lstStyle/>
          <a:p>
            <a:r>
              <a:rPr lang="hu-HU" sz="1000" smtClean="0">
                <a:solidFill>
                  <a:prstClr val="black"/>
                </a:solidFill>
                <a:latin typeface="Arial" pitchFamily="34" charset="0"/>
              </a:rPr>
              <a:t>Forrás: Eurostat: Assumptions [proj_10c2150a] extracted on 3 December 2012 </a:t>
            </a:r>
            <a:endParaRPr lang="hu-HU" sz="1000">
              <a:solidFill>
                <a:prstClr val="black"/>
              </a:solidFill>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210146"/>
          </a:xfrm>
        </p:spPr>
        <p:txBody>
          <a:bodyPr/>
          <a:lstStyle/>
          <a:p>
            <a:r>
              <a:rPr lang="en-GB" dirty="0" smtClean="0">
                <a:latin typeface="+mn-lt"/>
              </a:rPr>
              <a:t>The Global Approach to Migration and Mobility</a:t>
            </a:r>
            <a:endParaRPr lang="en-GB" dirty="0">
              <a:latin typeface="+mn-lt"/>
            </a:endParaRPr>
          </a:p>
        </p:txBody>
      </p:sp>
      <p:sp>
        <p:nvSpPr>
          <p:cNvPr id="3" name="Tartalom helye 2"/>
          <p:cNvSpPr>
            <a:spLocks noGrp="1"/>
          </p:cNvSpPr>
          <p:nvPr>
            <p:ph idx="1"/>
          </p:nvPr>
        </p:nvSpPr>
        <p:spPr>
          <a:xfrm>
            <a:off x="467544" y="1628800"/>
            <a:ext cx="8229600" cy="5017190"/>
          </a:xfrm>
        </p:spPr>
        <p:txBody>
          <a:bodyPr>
            <a:noAutofit/>
          </a:bodyPr>
          <a:lstStyle/>
          <a:p>
            <a:pPr algn="ctr"/>
            <a:r>
              <a:rPr lang="en-GB" sz="2000" dirty="0" smtClean="0">
                <a:latin typeface="+mn-lt"/>
              </a:rPr>
              <a:t>COM(2011) 743 final, 18. November 2011</a:t>
            </a:r>
          </a:p>
          <a:p>
            <a:pPr algn="ctr"/>
            <a:r>
              <a:rPr lang="en-GB" sz="2000" dirty="0" smtClean="0">
                <a:latin typeface="+mn-lt"/>
              </a:rPr>
              <a:t>Short term and long term  migration combined (visa regime included)</a:t>
            </a:r>
          </a:p>
          <a:p>
            <a:pPr algn="ctr"/>
            <a:r>
              <a:rPr lang="en-GB" sz="2000" dirty="0" smtClean="0">
                <a:latin typeface="+mn-lt"/>
              </a:rPr>
              <a:t>Four pillars:</a:t>
            </a:r>
          </a:p>
          <a:p>
            <a:r>
              <a:rPr lang="en-GB" sz="2800" dirty="0" smtClean="0">
                <a:latin typeface="+mn-lt"/>
              </a:rPr>
              <a:t>(1) organising and </a:t>
            </a:r>
            <a:r>
              <a:rPr lang="en-GB" sz="2800" dirty="0" smtClean="0">
                <a:solidFill>
                  <a:srgbClr val="C00000"/>
                </a:solidFill>
                <a:latin typeface="+mn-lt"/>
              </a:rPr>
              <a:t>facilitating legal migration</a:t>
            </a:r>
            <a:r>
              <a:rPr lang="en-GB" sz="2800" dirty="0" smtClean="0">
                <a:latin typeface="+mn-lt"/>
              </a:rPr>
              <a:t> and mobility;</a:t>
            </a:r>
          </a:p>
          <a:p>
            <a:r>
              <a:rPr lang="en-GB" sz="2800" dirty="0" smtClean="0">
                <a:latin typeface="+mn-lt"/>
              </a:rPr>
              <a:t>(2) </a:t>
            </a:r>
            <a:r>
              <a:rPr lang="en-GB" sz="2800" dirty="0" smtClean="0">
                <a:solidFill>
                  <a:srgbClr val="C00000"/>
                </a:solidFill>
                <a:latin typeface="+mn-lt"/>
              </a:rPr>
              <a:t>preventing and reducing irregular migration </a:t>
            </a:r>
            <a:r>
              <a:rPr lang="en-GB" sz="2800" dirty="0" smtClean="0">
                <a:latin typeface="+mn-lt"/>
              </a:rPr>
              <a:t>and trafficking in human beings;</a:t>
            </a:r>
          </a:p>
          <a:p>
            <a:r>
              <a:rPr lang="en-GB" sz="2800" dirty="0" smtClean="0">
                <a:latin typeface="+mn-lt"/>
              </a:rPr>
              <a:t>(3) </a:t>
            </a:r>
            <a:r>
              <a:rPr lang="en-GB" sz="2800" dirty="0" smtClean="0">
                <a:solidFill>
                  <a:srgbClr val="C00000"/>
                </a:solidFill>
                <a:latin typeface="+mn-lt"/>
              </a:rPr>
              <a:t>promoting international protection </a:t>
            </a:r>
            <a:r>
              <a:rPr lang="en-GB" sz="2800" dirty="0" smtClean="0">
                <a:latin typeface="+mn-lt"/>
              </a:rPr>
              <a:t>and enhancing the external dimension of asylum policy;</a:t>
            </a:r>
          </a:p>
          <a:p>
            <a:r>
              <a:rPr lang="en-GB" sz="2800" dirty="0" smtClean="0">
                <a:latin typeface="+mn-lt"/>
              </a:rPr>
              <a:t>(4) maximising the </a:t>
            </a:r>
            <a:r>
              <a:rPr lang="en-GB" sz="2800" dirty="0" smtClean="0">
                <a:solidFill>
                  <a:srgbClr val="C00000"/>
                </a:solidFill>
                <a:latin typeface="+mn-lt"/>
              </a:rPr>
              <a:t>development impact </a:t>
            </a:r>
            <a:r>
              <a:rPr lang="en-GB" sz="2800" dirty="0" smtClean="0">
                <a:latin typeface="+mn-lt"/>
              </a:rPr>
              <a:t>of migration and mobility.</a:t>
            </a:r>
            <a:endParaRPr lang="en-GB" sz="2800" dirty="0">
              <a:latin typeface="+mn-lt"/>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latin typeface="+mn-lt"/>
              </a:rPr>
              <a:t>Three interim conclusions</a:t>
            </a:r>
            <a:endParaRPr lang="en-GB" dirty="0">
              <a:latin typeface="+mn-lt"/>
            </a:endParaRPr>
          </a:p>
        </p:txBody>
      </p:sp>
      <p:sp>
        <p:nvSpPr>
          <p:cNvPr id="3" name="Tartalom helye 2"/>
          <p:cNvSpPr>
            <a:spLocks noGrp="1"/>
          </p:cNvSpPr>
          <p:nvPr>
            <p:ph idx="1"/>
          </p:nvPr>
        </p:nvSpPr>
        <p:spPr/>
        <p:txBody>
          <a:bodyPr>
            <a:normAutofit fontScale="47500" lnSpcReduction="20000"/>
          </a:bodyPr>
          <a:lstStyle/>
          <a:p>
            <a:pPr>
              <a:buFont typeface="Arial" pitchFamily="34" charset="0"/>
              <a:buChar char="•"/>
            </a:pPr>
            <a:r>
              <a:rPr lang="en-GB" sz="6700" dirty="0" smtClean="0">
                <a:latin typeface="+mn-lt"/>
              </a:rPr>
              <a:t>Europe needs more immigrants</a:t>
            </a:r>
          </a:p>
          <a:p>
            <a:pPr>
              <a:buFont typeface="Arial" pitchFamily="34" charset="0"/>
              <a:buChar char="•"/>
            </a:pPr>
            <a:r>
              <a:rPr lang="en-GB" sz="6700" dirty="0" smtClean="0">
                <a:latin typeface="+mn-lt"/>
              </a:rPr>
              <a:t>Irregular migration has to be tamed (but its main source is </a:t>
            </a:r>
            <a:r>
              <a:rPr lang="en-GB" sz="6700" i="1" dirty="0" smtClean="0">
                <a:latin typeface="+mn-lt"/>
              </a:rPr>
              <a:t>not</a:t>
            </a:r>
            <a:r>
              <a:rPr lang="en-GB" sz="6700" dirty="0" smtClean="0">
                <a:latin typeface="+mn-lt"/>
              </a:rPr>
              <a:t> clandestine entry)</a:t>
            </a:r>
          </a:p>
          <a:p>
            <a:pPr>
              <a:buFont typeface="Arial" pitchFamily="34" charset="0"/>
              <a:buChar char="•"/>
            </a:pPr>
            <a:r>
              <a:rPr lang="en-GB" sz="6700" dirty="0" smtClean="0">
                <a:latin typeface="+mn-lt"/>
              </a:rPr>
              <a:t>Europe ought to retain its readiness to offer protection to those who justifiably seek it.</a:t>
            </a:r>
          </a:p>
          <a:p>
            <a:endParaRPr lang="en-GB" dirty="0" smtClean="0">
              <a:latin typeface="+mn-lt"/>
            </a:endParaRPr>
          </a:p>
          <a:p>
            <a:r>
              <a:rPr lang="en-GB" dirty="0" smtClean="0">
                <a:latin typeface="+mn-lt"/>
              </a:rPr>
              <a:t>_________________________________________________________________________</a:t>
            </a:r>
          </a:p>
          <a:p>
            <a:pPr>
              <a:lnSpc>
                <a:spcPts val="2400"/>
              </a:lnSpc>
              <a:spcBef>
                <a:spcPts val="0"/>
              </a:spcBef>
            </a:pPr>
            <a:r>
              <a:rPr lang="en-GB" sz="4400" i="1" dirty="0" smtClean="0">
                <a:latin typeface="+mn-lt"/>
              </a:rPr>
              <a:t>„Good governance of migration and mobility of third countries nationals </a:t>
            </a:r>
            <a:r>
              <a:rPr lang="en-GB" sz="4400" i="1" dirty="0" smtClean="0">
                <a:solidFill>
                  <a:srgbClr val="C00000"/>
                </a:solidFill>
                <a:latin typeface="+mn-lt"/>
              </a:rPr>
              <a:t>can create value </a:t>
            </a:r>
            <a:r>
              <a:rPr lang="en-GB" sz="4400" i="1" dirty="0" smtClean="0">
                <a:latin typeface="+mn-lt"/>
              </a:rPr>
              <a:t>on a daily basis for the development of millions of people, </a:t>
            </a:r>
            <a:r>
              <a:rPr lang="en-GB" sz="4400" i="1" dirty="0" smtClean="0">
                <a:solidFill>
                  <a:srgbClr val="C00000"/>
                </a:solidFill>
                <a:latin typeface="+mn-lt"/>
              </a:rPr>
              <a:t>increase </a:t>
            </a:r>
            <a:r>
              <a:rPr lang="en-GB" sz="4400" i="1" dirty="0" smtClean="0">
                <a:latin typeface="+mn-lt"/>
              </a:rPr>
              <a:t>the EU’s </a:t>
            </a:r>
            <a:r>
              <a:rPr lang="en-GB" sz="4400" i="1" dirty="0" smtClean="0">
                <a:solidFill>
                  <a:srgbClr val="C00000"/>
                </a:solidFill>
                <a:latin typeface="+mn-lt"/>
              </a:rPr>
              <a:t>competitiveness</a:t>
            </a:r>
            <a:r>
              <a:rPr lang="en-GB" sz="4400" i="1" dirty="0" smtClean="0">
                <a:latin typeface="+mn-lt"/>
              </a:rPr>
              <a:t> and </a:t>
            </a:r>
            <a:r>
              <a:rPr lang="en-GB" sz="4400" i="1" dirty="0" smtClean="0">
                <a:solidFill>
                  <a:srgbClr val="C00000"/>
                </a:solidFill>
                <a:latin typeface="+mn-lt"/>
              </a:rPr>
              <a:t>enrich</a:t>
            </a:r>
            <a:r>
              <a:rPr lang="en-GB" sz="4400" i="1" dirty="0" smtClean="0">
                <a:latin typeface="+mn-lt"/>
              </a:rPr>
              <a:t> European </a:t>
            </a:r>
            <a:r>
              <a:rPr lang="en-GB" sz="4400" i="1" dirty="0" smtClean="0">
                <a:solidFill>
                  <a:srgbClr val="C00000"/>
                </a:solidFill>
                <a:latin typeface="+mn-lt"/>
              </a:rPr>
              <a:t>societies</a:t>
            </a:r>
            <a:r>
              <a:rPr lang="en-GB" sz="4400" i="1" dirty="0" smtClean="0">
                <a:latin typeface="+mn-lt"/>
              </a:rPr>
              <a:t>. This makes the Global Approach a core strategic interest of the EU and its Member States. With an </a:t>
            </a:r>
            <a:r>
              <a:rPr lang="en-GB" sz="4400" i="1" dirty="0" smtClean="0">
                <a:solidFill>
                  <a:srgbClr val="C00000"/>
                </a:solidFill>
                <a:latin typeface="+mn-lt"/>
              </a:rPr>
              <a:t>increasingly global labour market</a:t>
            </a:r>
            <a:r>
              <a:rPr lang="en-GB" sz="4400" i="1" dirty="0" smtClean="0">
                <a:latin typeface="+mn-lt"/>
              </a:rPr>
              <a:t> for the highly skilled, there is </a:t>
            </a:r>
            <a:r>
              <a:rPr lang="en-GB" sz="4400" i="1" dirty="0" smtClean="0">
                <a:solidFill>
                  <a:srgbClr val="C00000"/>
                </a:solidFill>
                <a:latin typeface="+mn-lt"/>
              </a:rPr>
              <a:t>already strong competition for talent.”</a:t>
            </a:r>
          </a:p>
          <a:p>
            <a:pPr algn="r">
              <a:lnSpc>
                <a:spcPts val="2400"/>
              </a:lnSpc>
              <a:spcBef>
                <a:spcPts val="0"/>
              </a:spcBef>
            </a:pPr>
            <a:r>
              <a:rPr lang="en-GB" sz="2100" i="1" dirty="0" smtClean="0">
                <a:latin typeface="+mn-lt"/>
              </a:rPr>
              <a:t>Communication on Global Approach to Migration and Mobility, 2011,  p. 5.</a:t>
            </a:r>
            <a:endParaRPr lang="en-GB" sz="1700" dirty="0">
              <a:latin typeface="+mn-lt"/>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ctrTitle" idx="4294967295"/>
          </p:nvPr>
        </p:nvSpPr>
        <p:spPr>
          <a:xfrm>
            <a:off x="755650" y="1268413"/>
            <a:ext cx="7777163" cy="3744912"/>
          </a:xfrm>
          <a:solidFill>
            <a:srgbClr val="9C92E6"/>
          </a:solidFill>
          <a:ln>
            <a:solidFill>
              <a:srgbClr val="A80000"/>
            </a:solidFill>
          </a:ln>
        </p:spPr>
        <p:txBody>
          <a:bodyPr/>
          <a:lstStyle/>
          <a:p>
            <a:pPr>
              <a:defRPr/>
            </a:pPr>
            <a:r>
              <a:rPr lang="en-GB" sz="4000" dirty="0" smtClean="0">
                <a:solidFill>
                  <a:srgbClr val="A80000"/>
                </a:solidFill>
                <a:effectLst>
                  <a:outerShdw blurRad="38100" dist="38100" dir="2700000" algn="tl">
                    <a:srgbClr val="000000">
                      <a:alpha val="43137"/>
                    </a:srgbClr>
                  </a:outerShdw>
                </a:effectLst>
                <a:latin typeface="+mn-lt"/>
                <a:cs typeface="Arial" pitchFamily="34" charset="0"/>
              </a:rPr>
              <a:t>POLICIES ON BORDER CHECKS, ASYLUM AND IMMIGRATION</a:t>
            </a:r>
            <a:r>
              <a:rPr lang="en-GB" sz="4000" dirty="0" smtClean="0">
                <a:latin typeface="+mn-lt"/>
              </a:rPr>
              <a:t/>
            </a:r>
            <a:br>
              <a:rPr lang="en-GB" sz="4000" dirty="0" smtClean="0">
                <a:latin typeface="+mn-lt"/>
              </a:rPr>
            </a:br>
            <a:r>
              <a:rPr lang="en-GB" sz="4000" dirty="0" smtClean="0">
                <a:solidFill>
                  <a:srgbClr val="A80000"/>
                </a:solidFill>
                <a:effectLst>
                  <a:outerShdw blurRad="38100" dist="38100" dir="2700000" algn="tl">
                    <a:srgbClr val="000000"/>
                  </a:outerShdw>
                </a:effectLst>
                <a:latin typeface="+mn-lt"/>
              </a:rPr>
              <a:t>-</a:t>
            </a:r>
            <a:br>
              <a:rPr lang="en-GB" sz="4000" dirty="0" smtClean="0">
                <a:solidFill>
                  <a:srgbClr val="A80000"/>
                </a:solidFill>
                <a:effectLst>
                  <a:outerShdw blurRad="38100" dist="38100" dir="2700000" algn="tl">
                    <a:srgbClr val="000000"/>
                  </a:outerShdw>
                </a:effectLst>
                <a:latin typeface="+mn-lt"/>
              </a:rPr>
            </a:br>
            <a:r>
              <a:rPr lang="en-GB" sz="3600" dirty="0" smtClean="0">
                <a:solidFill>
                  <a:srgbClr val="A80000"/>
                </a:solidFill>
                <a:effectLst>
                  <a:outerShdw blurRad="38100" dist="38100" dir="2700000" algn="tl">
                    <a:srgbClr val="000000"/>
                  </a:outerShdw>
                </a:effectLst>
                <a:latin typeface="+mn-lt"/>
              </a:rPr>
              <a:t>THIRD COUNTRY NATIONALS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2938" y="0"/>
            <a:ext cx="8029575" cy="985838"/>
          </a:xfrm>
        </p:spPr>
        <p:txBody>
          <a:bodyPr>
            <a:normAutofit/>
          </a:bodyPr>
          <a:lstStyle/>
          <a:p>
            <a:pPr>
              <a:defRPr/>
            </a:pPr>
            <a:r>
              <a:rPr lang="en-GB" sz="2000" dirty="0" smtClean="0">
                <a:latin typeface="+mn-lt"/>
                <a:ea typeface="+mn-ea"/>
                <a:cs typeface="+mn-cs"/>
              </a:rPr>
              <a:t>TFEU , TITLE V    AREA OF FREEDOM, SECURITY AND JUSTICE</a:t>
            </a:r>
            <a:br>
              <a:rPr lang="en-GB" sz="2000" dirty="0" smtClean="0">
                <a:latin typeface="+mn-lt"/>
                <a:ea typeface="+mn-ea"/>
                <a:cs typeface="+mn-cs"/>
              </a:rPr>
            </a:br>
            <a:r>
              <a:rPr lang="en-GB" sz="2000" dirty="0" smtClean="0">
                <a:latin typeface="+mn-lt"/>
              </a:rPr>
              <a:t> CHAPTER 2 POLICIES ON BORDER CHECKS, ASYLUM AND IMMIGRATION</a:t>
            </a:r>
            <a:endParaRPr lang="en-GB" sz="2000" dirty="0">
              <a:latin typeface="+mn-lt"/>
            </a:endParaRPr>
          </a:p>
        </p:txBody>
      </p:sp>
      <p:sp>
        <p:nvSpPr>
          <p:cNvPr id="19459" name="Tartalom helye 2"/>
          <p:cNvSpPr>
            <a:spLocks noGrp="1"/>
          </p:cNvSpPr>
          <p:nvPr>
            <p:ph idx="1"/>
          </p:nvPr>
        </p:nvSpPr>
        <p:spPr>
          <a:xfrm>
            <a:off x="857250" y="1214438"/>
            <a:ext cx="7747000" cy="5643562"/>
          </a:xfrm>
        </p:spPr>
        <p:txBody>
          <a:bodyPr>
            <a:normAutofit fontScale="85000" lnSpcReduction="10000"/>
          </a:bodyPr>
          <a:lstStyle/>
          <a:p>
            <a:pPr algn="ctr"/>
            <a:r>
              <a:rPr lang="en-GB" sz="1800" i="1" dirty="0" smtClean="0">
                <a:latin typeface="+mn-lt"/>
              </a:rPr>
              <a:t> </a:t>
            </a:r>
            <a:r>
              <a:rPr lang="en-GB" sz="2400" b="1" i="1" dirty="0" smtClean="0">
                <a:latin typeface="+mn-lt"/>
              </a:rPr>
              <a:t>Borders, entry, short stay</a:t>
            </a:r>
            <a:endParaRPr lang="en-GB" sz="2400" b="1" dirty="0" smtClean="0">
              <a:latin typeface="+mn-lt"/>
            </a:endParaRPr>
          </a:p>
          <a:p>
            <a:pPr algn="ctr"/>
            <a:r>
              <a:rPr lang="en-GB" sz="1800" dirty="0" smtClean="0">
                <a:latin typeface="+mn-lt"/>
              </a:rPr>
              <a:t>Article 77 TFEU (ex Article 62 TEC)</a:t>
            </a:r>
            <a:r>
              <a:rPr lang="en-GB" sz="1800" i="1" dirty="0" smtClean="0">
                <a:latin typeface="+mn-lt"/>
              </a:rPr>
              <a:t> </a:t>
            </a:r>
            <a:endParaRPr lang="en-GB" sz="1800" dirty="0" smtClean="0">
              <a:latin typeface="+mn-lt"/>
            </a:endParaRPr>
          </a:p>
          <a:p>
            <a:pPr algn="ctr"/>
            <a:r>
              <a:rPr lang="en-GB" sz="1800" b="1" dirty="0" smtClean="0">
                <a:latin typeface="+mn-lt"/>
              </a:rPr>
              <a:t>Policies</a:t>
            </a:r>
          </a:p>
          <a:p>
            <a:r>
              <a:rPr lang="en-GB" sz="1800" dirty="0" smtClean="0">
                <a:latin typeface="+mn-lt"/>
              </a:rPr>
              <a:t>„1.	The Union </a:t>
            </a:r>
            <a:r>
              <a:rPr lang="en-GB" sz="1800" dirty="0" smtClean="0">
                <a:solidFill>
                  <a:srgbClr val="BA0A06"/>
                </a:solidFill>
                <a:latin typeface="+mn-lt"/>
              </a:rPr>
              <a:t>shall develop a policy </a:t>
            </a:r>
            <a:r>
              <a:rPr lang="en-GB" sz="1800" dirty="0" smtClean="0">
                <a:latin typeface="+mn-lt"/>
              </a:rPr>
              <a:t>with a view to: </a:t>
            </a:r>
          </a:p>
          <a:p>
            <a:r>
              <a:rPr lang="en-GB" sz="1800" dirty="0" smtClean="0">
                <a:latin typeface="+mn-lt"/>
              </a:rPr>
              <a:t>(a)	ensuring the </a:t>
            </a:r>
            <a:r>
              <a:rPr lang="en-GB" sz="1800" dirty="0" smtClean="0">
                <a:solidFill>
                  <a:srgbClr val="BA0A06"/>
                </a:solidFill>
                <a:latin typeface="+mn-lt"/>
              </a:rPr>
              <a:t>absence of any controls </a:t>
            </a:r>
            <a:r>
              <a:rPr lang="en-GB" sz="1800" dirty="0" smtClean="0">
                <a:latin typeface="+mn-lt"/>
              </a:rPr>
              <a:t>on persons, whatever their nationality, </a:t>
            </a:r>
            <a:r>
              <a:rPr lang="en-GB" sz="1800" dirty="0" smtClean="0">
                <a:solidFill>
                  <a:srgbClr val="BA0A06"/>
                </a:solidFill>
                <a:latin typeface="+mn-lt"/>
              </a:rPr>
              <a:t>when crossing internal borders</a:t>
            </a:r>
            <a:r>
              <a:rPr lang="en-GB" sz="1800" dirty="0" smtClean="0">
                <a:latin typeface="+mn-lt"/>
              </a:rPr>
              <a:t>; </a:t>
            </a:r>
          </a:p>
          <a:p>
            <a:r>
              <a:rPr lang="en-GB" sz="1800" dirty="0" smtClean="0">
                <a:latin typeface="+mn-lt"/>
              </a:rPr>
              <a:t>(b)	carrying out </a:t>
            </a:r>
            <a:r>
              <a:rPr lang="en-GB" sz="1800" dirty="0" smtClean="0">
                <a:solidFill>
                  <a:srgbClr val="BA0A06"/>
                </a:solidFill>
                <a:latin typeface="+mn-lt"/>
              </a:rPr>
              <a:t>checks on persons and efficient monitoring </a:t>
            </a:r>
            <a:r>
              <a:rPr lang="en-GB" sz="1800" dirty="0" smtClean="0">
                <a:latin typeface="+mn-lt"/>
              </a:rPr>
              <a:t>of the crossing of </a:t>
            </a:r>
            <a:r>
              <a:rPr lang="en-GB" sz="1800" dirty="0" smtClean="0">
                <a:solidFill>
                  <a:srgbClr val="BA0A06"/>
                </a:solidFill>
                <a:latin typeface="+mn-lt"/>
              </a:rPr>
              <a:t>external </a:t>
            </a:r>
            <a:r>
              <a:rPr lang="en-GB" sz="1800" dirty="0" smtClean="0">
                <a:solidFill>
                  <a:srgbClr val="4D4D4D"/>
                </a:solidFill>
                <a:latin typeface="+mn-lt"/>
              </a:rPr>
              <a:t>borders</a:t>
            </a:r>
            <a:r>
              <a:rPr lang="en-GB" sz="1800" dirty="0" smtClean="0">
                <a:latin typeface="+mn-lt"/>
              </a:rPr>
              <a:t>; </a:t>
            </a:r>
          </a:p>
          <a:p>
            <a:pPr>
              <a:buAutoNum type="alphaLcParenBoth" startAt="3"/>
            </a:pPr>
            <a:r>
              <a:rPr lang="en-GB" sz="1800" dirty="0" smtClean="0">
                <a:latin typeface="+mn-lt"/>
              </a:rPr>
              <a:t>the gradual introduction of an </a:t>
            </a:r>
            <a:r>
              <a:rPr lang="en-GB" sz="1800" dirty="0" smtClean="0">
                <a:solidFill>
                  <a:srgbClr val="BA0A06"/>
                </a:solidFill>
                <a:latin typeface="+mn-lt"/>
              </a:rPr>
              <a:t>integrated management </a:t>
            </a:r>
            <a:r>
              <a:rPr lang="en-GB" sz="1800" dirty="0" smtClean="0">
                <a:latin typeface="+mn-lt"/>
              </a:rPr>
              <a:t>system for </a:t>
            </a:r>
            <a:r>
              <a:rPr lang="en-GB" sz="1800" dirty="0" smtClean="0">
                <a:solidFill>
                  <a:srgbClr val="BA0A06"/>
                </a:solidFill>
                <a:latin typeface="+mn-lt"/>
              </a:rPr>
              <a:t>external </a:t>
            </a:r>
            <a:r>
              <a:rPr lang="en-GB" sz="1800" dirty="0" smtClean="0">
                <a:latin typeface="+mn-lt"/>
              </a:rPr>
              <a:t>borders.”</a:t>
            </a:r>
          </a:p>
          <a:p>
            <a:endParaRPr lang="en-GB" sz="1800" dirty="0" smtClean="0">
              <a:latin typeface="+mn-lt"/>
            </a:endParaRPr>
          </a:p>
          <a:p>
            <a:pPr algn="ctr"/>
            <a:r>
              <a:rPr lang="en-GB" sz="1800" b="1" dirty="0" smtClean="0">
                <a:latin typeface="+mn-lt"/>
              </a:rPr>
              <a:t>Measures </a:t>
            </a:r>
          </a:p>
          <a:p>
            <a:pPr algn="ctr"/>
            <a:r>
              <a:rPr lang="en-GB" sz="1800" dirty="0" smtClean="0">
                <a:latin typeface="+mn-lt"/>
              </a:rPr>
              <a:t>( to be adopted  with </a:t>
            </a:r>
            <a:r>
              <a:rPr lang="en-GB" sz="1800" dirty="0" smtClean="0">
                <a:solidFill>
                  <a:srgbClr val="BA0A06"/>
                </a:solidFill>
                <a:latin typeface="+mn-lt"/>
              </a:rPr>
              <a:t>ordinary legislative procedure</a:t>
            </a:r>
            <a:r>
              <a:rPr lang="en-GB" sz="1800" dirty="0" smtClean="0">
                <a:latin typeface="+mn-lt"/>
              </a:rPr>
              <a:t>)</a:t>
            </a:r>
            <a:br>
              <a:rPr lang="en-GB" sz="1800" dirty="0" smtClean="0">
                <a:latin typeface="+mn-lt"/>
              </a:rPr>
            </a:br>
            <a:endParaRPr lang="en-GB" sz="1800" dirty="0" smtClean="0">
              <a:latin typeface="+mn-lt"/>
            </a:endParaRPr>
          </a:p>
          <a:p>
            <a:pPr>
              <a:buFont typeface="Arial" pitchFamily="34" charset="0"/>
              <a:buChar char="•"/>
            </a:pPr>
            <a:r>
              <a:rPr lang="en-GB" sz="1800" dirty="0" smtClean="0">
                <a:latin typeface="+mn-lt"/>
              </a:rPr>
              <a:t>	the common </a:t>
            </a:r>
            <a:r>
              <a:rPr lang="en-GB" sz="1800" dirty="0" smtClean="0">
                <a:solidFill>
                  <a:srgbClr val="BA0A06"/>
                </a:solidFill>
                <a:latin typeface="+mn-lt"/>
              </a:rPr>
              <a:t>policy on vi</a:t>
            </a:r>
            <a:r>
              <a:rPr lang="en-GB" sz="1800" dirty="0" smtClean="0">
                <a:latin typeface="+mn-lt"/>
              </a:rPr>
              <a:t>sas and other </a:t>
            </a:r>
            <a:r>
              <a:rPr lang="en-GB" sz="1800" dirty="0" smtClean="0">
                <a:solidFill>
                  <a:srgbClr val="BA0A06"/>
                </a:solidFill>
                <a:latin typeface="+mn-lt"/>
              </a:rPr>
              <a:t>short-stay residence permits</a:t>
            </a:r>
            <a:r>
              <a:rPr lang="en-GB" sz="1800" dirty="0" smtClean="0">
                <a:latin typeface="+mn-lt"/>
              </a:rPr>
              <a:t>; </a:t>
            </a:r>
          </a:p>
          <a:p>
            <a:pPr>
              <a:buFont typeface="Arial" pitchFamily="34" charset="0"/>
              <a:buChar char="•"/>
            </a:pPr>
            <a:r>
              <a:rPr lang="en-GB" sz="1800" dirty="0" smtClean="0">
                <a:latin typeface="+mn-lt"/>
              </a:rPr>
              <a:t>	</a:t>
            </a:r>
            <a:r>
              <a:rPr lang="en-GB" sz="1800" dirty="0" smtClean="0">
                <a:solidFill>
                  <a:srgbClr val="BA0A06"/>
                </a:solidFill>
                <a:latin typeface="+mn-lt"/>
              </a:rPr>
              <a:t>border checks </a:t>
            </a:r>
            <a:r>
              <a:rPr lang="en-GB" sz="1800" dirty="0" smtClean="0">
                <a:latin typeface="+mn-lt"/>
              </a:rPr>
              <a:t>on persons</a:t>
            </a:r>
          </a:p>
          <a:p>
            <a:pPr>
              <a:buFont typeface="Arial" pitchFamily="34" charset="0"/>
              <a:buChar char="•"/>
            </a:pPr>
            <a:r>
              <a:rPr lang="en-GB" sz="1800" dirty="0" smtClean="0">
                <a:solidFill>
                  <a:srgbClr val="BA0A06"/>
                </a:solidFill>
                <a:latin typeface="+mn-lt"/>
              </a:rPr>
              <a:t>	third country nationals’ freedom to travel within the Union for a short period</a:t>
            </a:r>
            <a:r>
              <a:rPr lang="en-GB" sz="1800" dirty="0" smtClean="0">
                <a:latin typeface="+mn-lt"/>
              </a:rPr>
              <a:t>; </a:t>
            </a:r>
          </a:p>
          <a:p>
            <a:pPr>
              <a:buFont typeface="Arial" pitchFamily="34" charset="0"/>
              <a:buChar char="•"/>
            </a:pPr>
            <a:r>
              <a:rPr lang="en-GB" sz="1800" dirty="0" smtClean="0">
                <a:latin typeface="+mn-lt"/>
              </a:rPr>
              <a:t>	</a:t>
            </a:r>
            <a:r>
              <a:rPr lang="en-GB" sz="1800" dirty="0" smtClean="0">
                <a:solidFill>
                  <a:srgbClr val="BA0A06"/>
                </a:solidFill>
                <a:latin typeface="+mn-lt"/>
              </a:rPr>
              <a:t>gradual</a:t>
            </a:r>
            <a:r>
              <a:rPr lang="en-GB" sz="1800" dirty="0" smtClean="0">
                <a:latin typeface="+mn-lt"/>
              </a:rPr>
              <a:t> establishment of an </a:t>
            </a:r>
            <a:r>
              <a:rPr lang="en-GB" sz="1800" dirty="0" smtClean="0">
                <a:solidFill>
                  <a:srgbClr val="BA0A06"/>
                </a:solidFill>
                <a:latin typeface="+mn-lt"/>
              </a:rPr>
              <a:t>integrated management </a:t>
            </a:r>
            <a:r>
              <a:rPr lang="en-GB" sz="1800" dirty="0" smtClean="0">
                <a:latin typeface="+mn-lt"/>
              </a:rPr>
              <a:t>system for </a:t>
            </a:r>
            <a:r>
              <a:rPr lang="en-GB" sz="1800" dirty="0" smtClean="0">
                <a:solidFill>
                  <a:srgbClr val="BA0A06"/>
                </a:solidFill>
                <a:latin typeface="+mn-lt"/>
              </a:rPr>
              <a:t>externa</a:t>
            </a:r>
            <a:r>
              <a:rPr lang="en-GB" sz="1800" dirty="0" smtClean="0">
                <a:latin typeface="+mn-lt"/>
              </a:rPr>
              <a:t>l borders; </a:t>
            </a:r>
          </a:p>
          <a:p>
            <a:pPr>
              <a:buFont typeface="Arial" pitchFamily="34" charset="0"/>
              <a:buChar char="•"/>
            </a:pPr>
            <a:r>
              <a:rPr lang="en-GB" sz="1800" dirty="0" smtClean="0">
                <a:latin typeface="+mn-lt"/>
              </a:rPr>
              <a:t>	the </a:t>
            </a:r>
            <a:r>
              <a:rPr lang="en-GB" sz="1800" dirty="0" smtClean="0">
                <a:solidFill>
                  <a:srgbClr val="BA0A06"/>
                </a:solidFill>
                <a:latin typeface="+mn-lt"/>
              </a:rPr>
              <a:t>absence of any controls</a:t>
            </a:r>
            <a:r>
              <a:rPr lang="en-GB" sz="1800" dirty="0" smtClean="0">
                <a:latin typeface="+mn-lt"/>
              </a:rPr>
              <a:t> on persons, </a:t>
            </a:r>
            <a:r>
              <a:rPr lang="en-GB" sz="1800" dirty="0" smtClean="0">
                <a:solidFill>
                  <a:srgbClr val="BA0A06"/>
                </a:solidFill>
                <a:latin typeface="+mn-lt"/>
              </a:rPr>
              <a:t>when crossing internal borders</a:t>
            </a:r>
            <a:r>
              <a:rPr lang="en-GB" sz="1800" dirty="0" smtClean="0">
                <a:latin typeface="+mn-lt"/>
              </a:rPr>
              <a:t>.</a:t>
            </a:r>
          </a:p>
          <a:p>
            <a:endParaRPr lang="en-GB" sz="1800" dirty="0" smtClean="0">
              <a:latin typeface="+mn-lt"/>
            </a:endParaRPr>
          </a:p>
          <a:p>
            <a:pPr algn="ctr"/>
            <a:r>
              <a:rPr lang="en-GB" sz="1800" b="1" dirty="0" smtClean="0">
                <a:latin typeface="+mn-lt"/>
              </a:rPr>
              <a:t>Expanding EU citizens’ rights</a:t>
            </a:r>
          </a:p>
          <a:p>
            <a:pPr>
              <a:buAutoNum type="arabicPeriod" startAt="3"/>
            </a:pPr>
            <a:r>
              <a:rPr lang="en-GB" sz="1800" dirty="0" smtClean="0">
                <a:latin typeface="+mn-lt"/>
              </a:rPr>
              <a:t>The Council  - after consulting the European Parliament -  </a:t>
            </a:r>
            <a:r>
              <a:rPr lang="en-GB" sz="1800" dirty="0" smtClean="0">
                <a:solidFill>
                  <a:srgbClr val="C00000"/>
                </a:solidFill>
                <a:latin typeface="+mn-lt"/>
              </a:rPr>
              <a:t>may unanimously </a:t>
            </a:r>
            <a:r>
              <a:rPr lang="en-GB" sz="1800" dirty="0" smtClean="0">
                <a:latin typeface="+mn-lt"/>
              </a:rPr>
              <a:t>adopt provisions concerning </a:t>
            </a:r>
            <a:r>
              <a:rPr lang="en-GB" sz="1800" dirty="0" smtClean="0">
                <a:solidFill>
                  <a:srgbClr val="C00000"/>
                </a:solidFill>
                <a:latin typeface="+mn-lt"/>
              </a:rPr>
              <a:t>passports, identity cards, residence permits </a:t>
            </a:r>
            <a:r>
              <a:rPr lang="en-GB" sz="1800" dirty="0" smtClean="0">
                <a:latin typeface="+mn-lt"/>
              </a:rPr>
              <a:t>or any other such if the Treaties have not granted specific powers</a:t>
            </a:r>
            <a:endParaRPr lang="en-GB" sz="1800" b="1" dirty="0" smtClean="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215063" y="214313"/>
            <a:ext cx="2714625" cy="4429125"/>
          </a:xfrm>
        </p:spPr>
        <p:txBody>
          <a:bodyPr/>
          <a:lstStyle/>
          <a:p>
            <a:pPr>
              <a:defRPr/>
            </a:pPr>
            <a:r>
              <a:rPr lang="en-GB" sz="2400" cap="none" dirty="0" smtClean="0">
                <a:effectLst>
                  <a:outerShdw blurRad="38100" dist="38100" dir="2700000" algn="tl">
                    <a:srgbClr val="000000"/>
                  </a:outerShdw>
                </a:effectLst>
                <a:latin typeface="+mn-lt"/>
              </a:rPr>
              <a:t>SCHENGEN AFTER SWITZERLAND’S  AND LIECHTENSTEIN’S ACCESSION</a:t>
            </a:r>
          </a:p>
        </p:txBody>
      </p:sp>
      <p:sp>
        <p:nvSpPr>
          <p:cNvPr id="4" name="Dátum helye 3"/>
          <p:cNvSpPr>
            <a:spLocks noGrp="1"/>
          </p:cNvSpPr>
          <p:nvPr>
            <p:ph type="dt" sz="quarter" idx="10"/>
          </p:nvPr>
        </p:nvSpPr>
        <p:spPr>
          <a:xfrm>
            <a:off x="0" y="6637359"/>
            <a:ext cx="2143108" cy="220641"/>
          </a:xfrm>
        </p:spPr>
        <p:txBody>
          <a:bodyPr/>
          <a:lstStyle/>
          <a:p>
            <a:pPr>
              <a:defRPr/>
            </a:pPr>
            <a:r>
              <a:rPr lang="hu-HU" smtClean="0"/>
              <a:t>Presentation by Boldizsár Nagy</a:t>
            </a:r>
            <a:endParaRPr lang="en-GB"/>
          </a:p>
        </p:txBody>
      </p:sp>
      <p:pic>
        <p:nvPicPr>
          <p:cNvPr id="30724" name="Kép 5" descr="Schengen abra 2008 svajccal.jpg"/>
          <p:cNvPicPr>
            <a:picLocks noChangeAspect="1"/>
          </p:cNvPicPr>
          <p:nvPr/>
        </p:nvPicPr>
        <p:blipFill>
          <a:blip r:embed="rId3" cstate="print"/>
          <a:srcRect/>
          <a:stretch>
            <a:fillRect/>
          </a:stretch>
        </p:blipFill>
        <p:spPr bwMode="auto">
          <a:xfrm>
            <a:off x="285750" y="214313"/>
            <a:ext cx="5643563"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ctrTitle" idx="4294967295"/>
          </p:nvPr>
        </p:nvSpPr>
        <p:spPr>
          <a:xfrm>
            <a:off x="755650" y="1268413"/>
            <a:ext cx="7704138" cy="3889375"/>
          </a:xfrm>
          <a:solidFill>
            <a:srgbClr val="9C92E6"/>
          </a:solidFill>
          <a:ln>
            <a:solidFill>
              <a:srgbClr val="A80000"/>
            </a:solidFill>
          </a:ln>
        </p:spPr>
        <p:txBody>
          <a:bodyPr/>
          <a:lstStyle/>
          <a:p>
            <a:pPr>
              <a:defRPr/>
            </a:pPr>
            <a:r>
              <a:rPr lang="en-GB" sz="7200" dirty="0" smtClean="0">
                <a:solidFill>
                  <a:srgbClr val="A80000"/>
                </a:solidFill>
                <a:effectLst>
                  <a:outerShdw blurRad="38100" dist="38100" dir="2700000" algn="tl">
                    <a:srgbClr val="000000"/>
                  </a:outerShdw>
                </a:effectLst>
                <a:latin typeface="+mn-lt"/>
              </a:rPr>
              <a:t>EXTERNAL BORDERS</a:t>
            </a:r>
            <a:r>
              <a:rPr lang="en-GB" dirty="0" smtClean="0">
                <a:solidFill>
                  <a:srgbClr val="A80000"/>
                </a:solidFill>
                <a:effectLst>
                  <a:outerShdw blurRad="38100" dist="38100" dir="2700000" algn="tl">
                    <a:srgbClr val="000000"/>
                  </a:outerShdw>
                </a:effectLst>
                <a:latin typeface="+mn-lt"/>
              </a:rPr>
              <a:t> </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(AND INTERNAL BORDERS)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1"/>
            <a:ext cx="7847012" cy="764704"/>
          </a:xfrm>
        </p:spPr>
        <p:txBody>
          <a:bodyPr/>
          <a:lstStyle/>
          <a:p>
            <a:pPr>
              <a:defRPr/>
            </a:pPr>
            <a:r>
              <a:rPr lang="en-GB" sz="2400" noProof="0" dirty="0" smtClean="0"/>
              <a:t>The Berlin Wall 1961 – 1989  and</a:t>
            </a:r>
            <a:br>
              <a:rPr lang="en-GB" sz="2400" noProof="0" dirty="0" smtClean="0"/>
            </a:br>
            <a:r>
              <a:rPr lang="en-GB" sz="2400" noProof="0" dirty="0" smtClean="0"/>
              <a:t> the frontier around Europe</a:t>
            </a:r>
            <a:endParaRPr lang="en-GB" sz="2400" noProof="0" dirty="0"/>
          </a:p>
        </p:txBody>
      </p:sp>
      <p:sp>
        <p:nvSpPr>
          <p:cNvPr id="10243" name="Rectangle 3"/>
          <p:cNvSpPr>
            <a:spLocks noGrp="1" noChangeArrowheads="1"/>
          </p:cNvSpPr>
          <p:nvPr>
            <p:ph type="body" idx="1"/>
          </p:nvPr>
        </p:nvSpPr>
        <p:spPr>
          <a:xfrm>
            <a:off x="0" y="838200"/>
            <a:ext cx="9144000" cy="6019800"/>
          </a:xfrm>
        </p:spPr>
        <p:txBody>
          <a:bodyPr/>
          <a:lstStyle/>
          <a:p>
            <a:pPr>
              <a:lnSpc>
                <a:spcPct val="80000"/>
              </a:lnSpc>
            </a:pPr>
            <a:r>
              <a:rPr lang="en-GB" sz="2000" noProof="0" dirty="0" smtClean="0"/>
              <a:t>During the Wall's existence there were around 5,000 successful escapes into West Berlin. Varying reports claim that either </a:t>
            </a:r>
            <a:r>
              <a:rPr lang="en-GB" sz="2000" noProof="0" dirty="0" smtClean="0">
                <a:solidFill>
                  <a:schemeClr val="tx2"/>
                </a:solidFill>
              </a:rPr>
              <a:t>192 or 239 people were killed</a:t>
            </a:r>
            <a:r>
              <a:rPr lang="en-GB" sz="2000" noProof="0" dirty="0" smtClean="0"/>
              <a:t> trying to cross  and many more injured.       </a:t>
            </a:r>
            <a:r>
              <a:rPr lang="en-GB" sz="900" noProof="0" dirty="0" smtClean="0">
                <a:hlinkClick r:id="rId3"/>
              </a:rPr>
              <a:t>http://en.wikipedia.org/wiki/Berlin_Wall</a:t>
            </a:r>
            <a:r>
              <a:rPr lang="en-GB" sz="900" noProof="0" dirty="0" smtClean="0"/>
              <a:t> visited 25 February 2006</a:t>
            </a:r>
          </a:p>
          <a:p>
            <a:pPr algn="r">
              <a:lnSpc>
                <a:spcPct val="80000"/>
              </a:lnSpc>
            </a:pPr>
            <a:endParaRPr lang="en-GB" sz="900" noProof="0" dirty="0" smtClean="0"/>
          </a:p>
          <a:p>
            <a:pPr>
              <a:lnSpc>
                <a:spcPct val="80000"/>
              </a:lnSpc>
            </a:pPr>
            <a:endParaRPr lang="en-GB" sz="2000" noProof="0" dirty="0" smtClean="0">
              <a:latin typeface="Geneva"/>
            </a:endParaRPr>
          </a:p>
          <a:p>
            <a:pPr>
              <a:lnSpc>
                <a:spcPct val="80000"/>
              </a:lnSpc>
            </a:pPr>
            <a:endParaRPr lang="en-GB" sz="2000" noProof="0" dirty="0" smtClean="0">
              <a:latin typeface="Geneva"/>
            </a:endParaRPr>
          </a:p>
          <a:p>
            <a:pPr>
              <a:lnSpc>
                <a:spcPct val="80000"/>
              </a:lnSpc>
            </a:pPr>
            <a:endParaRPr lang="en-GB" sz="2000" noProof="0" dirty="0" smtClean="0">
              <a:latin typeface="Geneva"/>
            </a:endParaRPr>
          </a:p>
        </p:txBody>
      </p:sp>
      <p:sp>
        <p:nvSpPr>
          <p:cNvPr id="10245" name="Szövegdoboz 4"/>
          <p:cNvSpPr txBox="1">
            <a:spLocks noChangeArrowheads="1"/>
          </p:cNvSpPr>
          <p:nvPr/>
        </p:nvSpPr>
        <p:spPr bwMode="auto">
          <a:xfrm>
            <a:off x="3643313" y="6500813"/>
            <a:ext cx="4127500" cy="400110"/>
          </a:xfrm>
          <a:prstGeom prst="rect">
            <a:avLst/>
          </a:prstGeom>
          <a:noFill/>
          <a:ln w="9525">
            <a:noFill/>
            <a:miter lim="800000"/>
            <a:headEnd/>
            <a:tailEnd/>
          </a:ln>
        </p:spPr>
        <p:txBody>
          <a:bodyPr>
            <a:spAutoFit/>
          </a:bodyPr>
          <a:lstStyle/>
          <a:p>
            <a:r>
              <a:rPr lang="hu-HU" sz="1000" dirty="0"/>
              <a:t>Source: </a:t>
            </a:r>
            <a:r>
              <a:rPr lang="hu-HU" sz="1000" dirty="0" smtClean="0">
                <a:hlinkClick r:id="rId4"/>
              </a:rPr>
              <a:t>http://www.unitedagainstracism.org/pdfs/listofdeaths.pdf</a:t>
            </a:r>
            <a:r>
              <a:rPr lang="hu-HU" sz="1000" dirty="0" smtClean="0"/>
              <a:t>   visited 13 </a:t>
            </a:r>
            <a:r>
              <a:rPr lang="hu-HU" sz="1000" dirty="0" err="1" smtClean="0"/>
              <a:t>September</a:t>
            </a:r>
            <a:r>
              <a:rPr lang="hu-HU" sz="1000" dirty="0" smtClean="0"/>
              <a:t> 2012</a:t>
            </a:r>
            <a:endParaRPr lang="hu-HU" sz="1000" dirty="0"/>
          </a:p>
        </p:txBody>
      </p:sp>
      <p:sp>
        <p:nvSpPr>
          <p:cNvPr id="7" name="Dátum helye 3"/>
          <p:cNvSpPr>
            <a:spLocks noGrp="1"/>
          </p:cNvSpPr>
          <p:nvPr>
            <p:ph type="dt" sz="half" idx="10"/>
          </p:nvPr>
        </p:nvSpPr>
        <p:spPr>
          <a:xfrm>
            <a:off x="0" y="6669360"/>
            <a:ext cx="1979712" cy="188640"/>
          </a:xfrm>
          <a:prstGeom prst="rect">
            <a:avLst/>
          </a:prstGeom>
          <a:solidFill>
            <a:srgbClr val="002060"/>
          </a:solidFill>
        </p:spPr>
        <p:txBody>
          <a:bodyPr vert="horz" lIns="91440" tIns="45720" rIns="91440" bIns="45720" rtlCol="0" anchor="ctr"/>
          <a:lstStyle>
            <a:lvl1pPr algn="l" eaLnBrk="0" fontAlgn="auto" hangingPunct="0">
              <a:spcBef>
                <a:spcPts val="0"/>
              </a:spcBef>
              <a:spcAft>
                <a:spcPts val="0"/>
              </a:spcAft>
              <a:defRPr sz="1200">
                <a:solidFill>
                  <a:srgbClr val="FFC44F"/>
                </a:solidFill>
                <a:latin typeface="+mn-lt"/>
                <a:cs typeface="+mn-cs"/>
              </a:defRPr>
            </a:lvl1pPr>
          </a:lstStyle>
          <a:p>
            <a:pPr>
              <a:defRPr/>
            </a:pPr>
            <a:r>
              <a:rPr lang="hu-HU" sz="1050"/>
              <a:t>Presentation by Boldizsár Nagy</a:t>
            </a:r>
            <a:endParaRPr lang="en-GB" sz="1050"/>
          </a:p>
        </p:txBody>
      </p:sp>
      <p:pic>
        <p:nvPicPr>
          <p:cNvPr id="3075" name="Picture 3"/>
          <p:cNvPicPr>
            <a:picLocks noChangeAspect="1" noChangeArrowheads="1"/>
          </p:cNvPicPr>
          <p:nvPr/>
        </p:nvPicPr>
        <p:blipFill>
          <a:blip r:embed="rId5" cstate="print"/>
          <a:srcRect/>
          <a:stretch>
            <a:fillRect/>
          </a:stretch>
        </p:blipFill>
        <p:spPr bwMode="auto">
          <a:xfrm>
            <a:off x="251520" y="1772816"/>
            <a:ext cx="8141870" cy="4752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274638"/>
            <a:ext cx="8229600" cy="439737"/>
          </a:xfrm>
        </p:spPr>
        <p:txBody>
          <a:bodyPr/>
          <a:lstStyle/>
          <a:p>
            <a:pPr>
              <a:defRPr/>
            </a:pPr>
            <a:r>
              <a:rPr lang="en-GB" dirty="0" smtClean="0">
                <a:latin typeface="+mn-lt"/>
              </a:rPr>
              <a:t>External borders</a:t>
            </a:r>
            <a:endParaRPr lang="en-GB" dirty="0">
              <a:latin typeface="+mn-lt"/>
            </a:endParaRPr>
          </a:p>
        </p:txBody>
      </p:sp>
      <p:sp>
        <p:nvSpPr>
          <p:cNvPr id="4" name="Tartalom helye 3"/>
          <p:cNvSpPr>
            <a:spLocks noGrp="1"/>
          </p:cNvSpPr>
          <p:nvPr>
            <p:ph idx="1"/>
          </p:nvPr>
        </p:nvSpPr>
        <p:spPr>
          <a:xfrm>
            <a:off x="457200" y="857250"/>
            <a:ext cx="8229600" cy="5500688"/>
          </a:xfrm>
        </p:spPr>
        <p:txBody>
          <a:bodyPr>
            <a:normAutofit fontScale="47500" lnSpcReduction="20000"/>
          </a:bodyPr>
          <a:lstStyle/>
          <a:p>
            <a:pPr>
              <a:lnSpc>
                <a:spcPct val="90000"/>
              </a:lnSpc>
              <a:defRPr/>
            </a:pPr>
            <a:r>
              <a:rPr lang="en-GB" sz="5800" dirty="0" smtClean="0">
                <a:solidFill>
                  <a:srgbClr val="002060"/>
                </a:solidFill>
                <a:latin typeface="+mn-lt"/>
              </a:rPr>
              <a:t>Fragmentation</a:t>
            </a:r>
          </a:p>
          <a:p>
            <a:pPr lvl="2">
              <a:lnSpc>
                <a:spcPct val="90000"/>
              </a:lnSpc>
              <a:defRPr/>
            </a:pPr>
            <a:r>
              <a:rPr lang="en-GB" sz="5100" dirty="0" smtClean="0">
                <a:solidFill>
                  <a:srgbClr val="002060"/>
                </a:solidFill>
                <a:latin typeface="+mn-lt"/>
              </a:rPr>
              <a:t> UK, Ireland and Denmark  do not participate in the work done under Title V of the TFEU. But Denmark is party to the Schengen acquis as it stood on 1 May 1999. Norway Iceland, Switzerland and Liechtenstein  are virtual parties: they also guard the external borders.  (Switzerland: airports)</a:t>
            </a:r>
          </a:p>
          <a:p>
            <a:pPr lvl="2">
              <a:lnSpc>
                <a:spcPct val="90000"/>
              </a:lnSpc>
              <a:defRPr/>
            </a:pPr>
            <a:endParaRPr lang="en-GB" sz="5100" dirty="0" smtClean="0">
              <a:solidFill>
                <a:srgbClr val="002060"/>
              </a:solidFill>
              <a:latin typeface="+mn-lt"/>
            </a:endParaRPr>
          </a:p>
          <a:p>
            <a:pPr>
              <a:lnSpc>
                <a:spcPct val="120000"/>
              </a:lnSpc>
              <a:defRPr/>
            </a:pPr>
            <a:r>
              <a:rPr lang="en-GB" sz="5100" dirty="0" smtClean="0">
                <a:solidFill>
                  <a:srgbClr val="002060"/>
                </a:solidFill>
                <a:latin typeface="+mn-lt"/>
              </a:rPr>
              <a:t>Unequal pressure on different border sections (Greece, Italy, Spain – Sweden, e.g.)</a:t>
            </a:r>
          </a:p>
          <a:p>
            <a:pPr>
              <a:lnSpc>
                <a:spcPct val="120000"/>
              </a:lnSpc>
              <a:defRPr/>
            </a:pPr>
            <a:endParaRPr lang="en-GB" sz="5100" dirty="0" smtClean="0">
              <a:solidFill>
                <a:srgbClr val="002060"/>
              </a:solidFill>
              <a:latin typeface="+mn-lt"/>
            </a:endParaRPr>
          </a:p>
          <a:p>
            <a:pPr>
              <a:lnSpc>
                <a:spcPct val="120000"/>
              </a:lnSpc>
              <a:defRPr/>
            </a:pPr>
            <a:r>
              <a:rPr lang="en-GB" sz="5100" dirty="0" smtClean="0">
                <a:solidFill>
                  <a:srgbClr val="002060"/>
                </a:solidFill>
                <a:latin typeface="+mn-lt"/>
              </a:rPr>
              <a:t>Task: equal security for all participating states based on mutual confidence and an integrated border management ensuring a uniform and high level of control and surveillance along the land, sea and air borders. </a:t>
            </a:r>
          </a:p>
          <a:p>
            <a:pPr>
              <a:defRPr/>
            </a:pPr>
            <a:endParaRPr lang="en-GB"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388" y="0"/>
            <a:ext cx="8278812" cy="1125538"/>
          </a:xfrm>
        </p:spPr>
        <p:txBody>
          <a:bodyPr/>
          <a:lstStyle/>
          <a:p>
            <a:pPr>
              <a:defRPr/>
            </a:pPr>
            <a:r>
              <a:rPr lang="en-GB" sz="2400" dirty="0" smtClean="0">
                <a:latin typeface="+mn-lt"/>
              </a:rPr>
              <a:t>External and internal border: Border management, conditions of crossing the external border, flanking measures</a:t>
            </a:r>
          </a:p>
        </p:txBody>
      </p:sp>
      <p:sp>
        <p:nvSpPr>
          <p:cNvPr id="20483" name="Rectangle 3"/>
          <p:cNvSpPr>
            <a:spLocks noGrp="1" noChangeArrowheads="1"/>
          </p:cNvSpPr>
          <p:nvPr>
            <p:ph type="body" idx="1"/>
          </p:nvPr>
        </p:nvSpPr>
        <p:spPr>
          <a:xfrm>
            <a:off x="214313" y="1214438"/>
            <a:ext cx="7458075" cy="5445125"/>
          </a:xfrm>
        </p:spPr>
        <p:txBody>
          <a:bodyPr/>
          <a:lstStyle/>
          <a:p>
            <a:pPr>
              <a:lnSpc>
                <a:spcPct val="90000"/>
              </a:lnSpc>
              <a:defRPr/>
            </a:pPr>
            <a:r>
              <a:rPr lang="en-GB" sz="2800" dirty="0" smtClean="0">
                <a:solidFill>
                  <a:srgbClr val="A80000"/>
                </a:solidFill>
                <a:latin typeface="+mn-lt"/>
              </a:rPr>
              <a:t>External border control: surveillance and checks</a:t>
            </a:r>
          </a:p>
          <a:p>
            <a:pPr lvl="1">
              <a:lnSpc>
                <a:spcPct val="90000"/>
              </a:lnSpc>
              <a:defRPr/>
            </a:pPr>
            <a:r>
              <a:rPr lang="en-GB" sz="2400" dirty="0" smtClean="0">
                <a:solidFill>
                  <a:srgbClr val="002060"/>
                </a:solidFill>
                <a:latin typeface="+mn-lt"/>
              </a:rPr>
              <a:t>Terrorism, human-smuggling: the weakest link determines the strength of the whole system</a:t>
            </a:r>
            <a:r>
              <a:rPr lang="en-GB" sz="2400" dirty="0" smtClean="0">
                <a:solidFill>
                  <a:srgbClr val="002060"/>
                </a:solidFill>
              </a:rPr>
              <a:t>. </a:t>
            </a:r>
            <a:endParaRPr lang="en-GB" sz="2400" dirty="0" smtClean="0">
              <a:solidFill>
                <a:srgbClr val="002060"/>
              </a:solidFill>
              <a:latin typeface="+mn-lt"/>
            </a:endParaRPr>
          </a:p>
          <a:p>
            <a:pPr lvl="1">
              <a:lnSpc>
                <a:spcPct val="90000"/>
              </a:lnSpc>
              <a:defRPr/>
            </a:pPr>
            <a:r>
              <a:rPr lang="en-GB" sz="2400" dirty="0" smtClean="0">
                <a:solidFill>
                  <a:srgbClr val="002060"/>
                </a:solidFill>
                <a:latin typeface="+mn-lt"/>
              </a:rPr>
              <a:t>Guarding the external border: still national task</a:t>
            </a:r>
          </a:p>
          <a:p>
            <a:pPr lvl="1">
              <a:lnSpc>
                <a:spcPct val="90000"/>
              </a:lnSpc>
              <a:defRPr/>
            </a:pPr>
            <a:r>
              <a:rPr lang="en-GB" sz="2400" dirty="0" smtClean="0">
                <a:solidFill>
                  <a:srgbClr val="002060"/>
                </a:solidFill>
                <a:latin typeface="+mn-lt"/>
              </a:rPr>
              <a:t>Integrated management of the border </a:t>
            </a:r>
          </a:p>
          <a:p>
            <a:pPr lvl="1">
              <a:lnSpc>
                <a:spcPct val="90000"/>
              </a:lnSpc>
              <a:defRPr/>
            </a:pPr>
            <a:r>
              <a:rPr lang="en-GB" sz="2400" dirty="0" smtClean="0">
                <a:solidFill>
                  <a:srgbClr val="002060"/>
                </a:solidFill>
                <a:latin typeface="+mn-lt"/>
              </a:rPr>
              <a:t>Increased practical cooperation and Frontex </a:t>
            </a:r>
          </a:p>
          <a:p>
            <a:pPr lvl="1">
              <a:lnSpc>
                <a:spcPct val="90000"/>
              </a:lnSpc>
              <a:defRPr/>
            </a:pPr>
            <a:r>
              <a:rPr lang="en-GB" sz="2400" dirty="0" smtClean="0">
                <a:solidFill>
                  <a:srgbClr val="002060"/>
                </a:solidFill>
                <a:latin typeface="+mn-lt"/>
              </a:rPr>
              <a:t>„Schengen border code” – 562/2006/EC regulation</a:t>
            </a:r>
            <a:r>
              <a:rPr lang="en-GB" dirty="0" smtClean="0">
                <a:solidFill>
                  <a:srgbClr val="002060"/>
                </a:solidFill>
                <a:latin typeface="+mn-lt"/>
              </a:rPr>
              <a:t>, </a:t>
            </a:r>
            <a:r>
              <a:rPr lang="en-GB" sz="2400" dirty="0" smtClean="0">
                <a:solidFill>
                  <a:srgbClr val="002060"/>
                </a:solidFill>
                <a:latin typeface="+mn-lt"/>
              </a:rPr>
              <a:t>15 March 2006</a:t>
            </a:r>
          </a:p>
          <a:p>
            <a:pPr lvl="1">
              <a:lnSpc>
                <a:spcPct val="90000"/>
              </a:lnSpc>
              <a:defRPr/>
            </a:pPr>
            <a:r>
              <a:rPr lang="en-GB" sz="2400" dirty="0" smtClean="0">
                <a:solidFill>
                  <a:srgbClr val="002060"/>
                </a:solidFill>
                <a:latin typeface="+mn-lt"/>
              </a:rPr>
              <a:t>Schengen-evaluation – Comm. </a:t>
            </a:r>
            <a:r>
              <a:rPr lang="en-GB" sz="2400" dirty="0" smtClean="0">
                <a:solidFill>
                  <a:srgbClr val="002060"/>
                </a:solidFill>
              </a:rPr>
              <a:t>p</a:t>
            </a:r>
            <a:r>
              <a:rPr lang="en-GB" sz="2400" dirty="0" smtClean="0">
                <a:solidFill>
                  <a:srgbClr val="002060"/>
                </a:solidFill>
                <a:latin typeface="+mn-lt"/>
              </a:rPr>
              <a:t>roposal for new regime</a:t>
            </a:r>
          </a:p>
          <a:p>
            <a:pPr lvl="1">
              <a:lnSpc>
                <a:spcPct val="90000"/>
              </a:lnSpc>
              <a:defRPr/>
            </a:pPr>
            <a:r>
              <a:rPr lang="en-GB" sz="2400" dirty="0" smtClean="0">
                <a:solidFill>
                  <a:srgbClr val="002060"/>
                </a:solidFill>
                <a:latin typeface="+mn-lt"/>
              </a:rPr>
              <a:t>SISone4all - temporary solution  </a:t>
            </a:r>
            <a:br>
              <a:rPr lang="en-GB" sz="2400" dirty="0" smtClean="0">
                <a:solidFill>
                  <a:srgbClr val="002060"/>
                </a:solidFill>
                <a:latin typeface="+mn-lt"/>
              </a:rPr>
            </a:br>
            <a:r>
              <a:rPr lang="en-GB" sz="2400" dirty="0" smtClean="0">
                <a:solidFill>
                  <a:srgbClr val="002060"/>
                </a:solidFill>
                <a:latin typeface="+mn-lt"/>
              </a:rPr>
              <a:t>- SIS II in great delay</a:t>
            </a:r>
          </a:p>
        </p:txBody>
      </p:sp>
      <p:sp>
        <p:nvSpPr>
          <p:cNvPr id="33796" name="Szövegdoboz 3"/>
          <p:cNvSpPr txBox="1">
            <a:spLocks noChangeArrowheads="1"/>
          </p:cNvSpPr>
          <p:nvPr/>
        </p:nvSpPr>
        <p:spPr bwMode="auto">
          <a:xfrm>
            <a:off x="7740650" y="1989138"/>
            <a:ext cx="1214438" cy="3416320"/>
          </a:xfrm>
          <a:prstGeom prst="rect">
            <a:avLst/>
          </a:prstGeom>
          <a:solidFill>
            <a:srgbClr val="FFC000"/>
          </a:solidFill>
          <a:ln w="9525">
            <a:solidFill>
              <a:srgbClr val="A80000"/>
            </a:solidFill>
            <a:miter lim="800000"/>
            <a:headEnd/>
            <a:tailEnd/>
          </a:ln>
        </p:spPr>
        <p:txBody>
          <a:bodyPr>
            <a:spAutoFit/>
          </a:bodyPr>
          <a:lstStyle/>
          <a:p>
            <a:pPr algn="ctr"/>
            <a:r>
              <a:rPr lang="hu-HU" sz="1800">
                <a:solidFill>
                  <a:srgbClr val="460202"/>
                </a:solidFill>
              </a:rPr>
              <a:t>The external boders of the EU are crossedy yearly  by more </a:t>
            </a:r>
            <a:r>
              <a:rPr lang="hu-HU" sz="1800" smtClean="0">
                <a:solidFill>
                  <a:srgbClr val="460202"/>
                </a:solidFill>
              </a:rPr>
              <a:t>than</a:t>
            </a:r>
          </a:p>
          <a:p>
            <a:pPr algn="ctr"/>
            <a:r>
              <a:rPr lang="hu-HU" sz="3600" b="1" smtClean="0">
                <a:solidFill>
                  <a:srgbClr val="C00000"/>
                </a:solidFill>
              </a:rPr>
              <a:t>7</a:t>
            </a:r>
            <a:r>
              <a:rPr lang="hu-HU" sz="3600" b="1" smtClean="0">
                <a:solidFill>
                  <a:srgbClr val="CE0202"/>
                </a:solidFill>
              </a:rPr>
              <a:t>00 </a:t>
            </a:r>
            <a:r>
              <a:rPr lang="hu-HU" sz="1800">
                <a:solidFill>
                  <a:srgbClr val="C00000"/>
                </a:solidFill>
              </a:rPr>
              <a:t>million persons</a:t>
            </a:r>
            <a:endParaRPr lang="en-GB" sz="1800">
              <a:solidFill>
                <a:srgbClr val="460202"/>
              </a:solidFill>
            </a:endParaRPr>
          </a:p>
        </p:txBody>
      </p:sp>
      <p:sp>
        <p:nvSpPr>
          <p:cNvPr id="5" name="Szövegdoboz 4"/>
          <p:cNvSpPr txBox="1"/>
          <p:nvPr/>
        </p:nvSpPr>
        <p:spPr>
          <a:xfrm>
            <a:off x="5292080" y="5445224"/>
            <a:ext cx="3672408" cy="1200329"/>
          </a:xfrm>
          <a:prstGeom prst="rect">
            <a:avLst/>
          </a:prstGeom>
          <a:solidFill>
            <a:srgbClr val="002060"/>
          </a:solidFill>
          <a:ln>
            <a:solidFill>
              <a:srgbClr val="FFC000"/>
            </a:solidFill>
          </a:ln>
        </p:spPr>
        <p:txBody>
          <a:bodyPr wrap="square" rtlCol="0">
            <a:spAutoFit/>
          </a:bodyPr>
          <a:lstStyle/>
          <a:p>
            <a:pPr algn="ctr"/>
            <a:r>
              <a:rPr lang="hu-HU" dirty="0" smtClean="0">
                <a:solidFill>
                  <a:srgbClr val="FFC000"/>
                </a:solidFill>
              </a:rPr>
              <a:t>More </a:t>
            </a:r>
            <a:r>
              <a:rPr lang="hu-HU" dirty="0" err="1" smtClean="0">
                <a:solidFill>
                  <a:srgbClr val="FFC000"/>
                </a:solidFill>
              </a:rPr>
              <a:t>than</a:t>
            </a:r>
            <a:r>
              <a:rPr lang="hu-HU" dirty="0" smtClean="0">
                <a:solidFill>
                  <a:srgbClr val="FFC000"/>
                </a:solidFill>
              </a:rPr>
              <a:t>  </a:t>
            </a:r>
            <a:r>
              <a:rPr lang="hu-HU" b="1" dirty="0" smtClean="0">
                <a:solidFill>
                  <a:schemeClr val="bg1">
                    <a:lumMod val="85000"/>
                  </a:schemeClr>
                </a:solidFill>
              </a:rPr>
              <a:t>11</a:t>
            </a:r>
            <a:r>
              <a:rPr lang="hu-HU" dirty="0" smtClean="0">
                <a:solidFill>
                  <a:srgbClr val="FFC000"/>
                </a:solidFill>
              </a:rPr>
              <a:t> </a:t>
            </a:r>
            <a:r>
              <a:rPr lang="hu-HU" dirty="0" err="1" smtClean="0">
                <a:solidFill>
                  <a:srgbClr val="FFC000"/>
                </a:solidFill>
              </a:rPr>
              <a:t>million</a:t>
            </a:r>
            <a:r>
              <a:rPr lang="hu-HU" dirty="0" smtClean="0">
                <a:solidFill>
                  <a:srgbClr val="FFC000"/>
                </a:solidFill>
              </a:rPr>
              <a:t> </a:t>
            </a:r>
            <a:r>
              <a:rPr lang="hu-HU" dirty="0" err="1" smtClean="0">
                <a:solidFill>
                  <a:srgbClr val="FFC000"/>
                </a:solidFill>
              </a:rPr>
              <a:t>visas</a:t>
            </a:r>
            <a:r>
              <a:rPr lang="hu-HU" dirty="0" smtClean="0">
                <a:solidFill>
                  <a:srgbClr val="FFC000"/>
                </a:solidFill>
              </a:rPr>
              <a:t> </a:t>
            </a:r>
            <a:r>
              <a:rPr lang="hu-HU" dirty="0" err="1" smtClean="0">
                <a:solidFill>
                  <a:srgbClr val="FFC000"/>
                </a:solidFill>
              </a:rPr>
              <a:t>are</a:t>
            </a:r>
            <a:r>
              <a:rPr lang="hu-HU" dirty="0" smtClean="0">
                <a:solidFill>
                  <a:srgbClr val="FFC000"/>
                </a:solidFill>
              </a:rPr>
              <a:t> </a:t>
            </a:r>
            <a:r>
              <a:rPr lang="hu-HU" dirty="0" err="1" smtClean="0">
                <a:solidFill>
                  <a:srgbClr val="FFC000"/>
                </a:solidFill>
              </a:rPr>
              <a:t>issued</a:t>
            </a:r>
            <a:r>
              <a:rPr lang="hu-HU" dirty="0" smtClean="0">
                <a:solidFill>
                  <a:srgbClr val="FFC000"/>
                </a:solidFill>
              </a:rPr>
              <a:t> per </a:t>
            </a:r>
            <a:r>
              <a:rPr lang="hu-HU" dirty="0" err="1" smtClean="0">
                <a:solidFill>
                  <a:srgbClr val="FFC000"/>
                </a:solidFill>
              </a:rPr>
              <a:t>year</a:t>
            </a:r>
            <a:endParaRPr lang="hu-HU" b="1" dirty="0" smtClean="0">
              <a:solidFill>
                <a:schemeClr val="bg1">
                  <a:lumMod val="85000"/>
                </a:schemeClr>
              </a:solidFill>
            </a:endParaRPr>
          </a:p>
          <a:p>
            <a:endParaRPr lang="hu-HU" dirty="0" smtClean="0">
              <a:solidFill>
                <a:srgbClr val="FFC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a:xfrm>
            <a:off x="685800" y="0"/>
            <a:ext cx="7772400" cy="857250"/>
          </a:xfrm>
        </p:spPr>
        <p:txBody>
          <a:bodyPr/>
          <a:lstStyle/>
          <a:p>
            <a:pPr>
              <a:defRPr/>
            </a:pPr>
            <a:r>
              <a:rPr lang="en-GB" dirty="0" smtClean="0">
                <a:latin typeface="+mn-lt"/>
              </a:rPr>
              <a:t>Schengen Border Code</a:t>
            </a:r>
          </a:p>
        </p:txBody>
      </p:sp>
      <p:sp>
        <p:nvSpPr>
          <p:cNvPr id="21507" name="Tartalom helye 2"/>
          <p:cNvSpPr>
            <a:spLocks noGrp="1"/>
          </p:cNvSpPr>
          <p:nvPr>
            <p:ph idx="1"/>
          </p:nvPr>
        </p:nvSpPr>
        <p:spPr>
          <a:xfrm>
            <a:off x="214313" y="928688"/>
            <a:ext cx="8929687" cy="5929312"/>
          </a:xfrm>
        </p:spPr>
        <p:txBody>
          <a:bodyPr>
            <a:normAutofit fontScale="92500"/>
          </a:bodyPr>
          <a:lstStyle/>
          <a:p>
            <a:pPr algn="ctr">
              <a:defRPr/>
            </a:pPr>
            <a:r>
              <a:rPr lang="en-GB" sz="2100" dirty="0" smtClean="0">
                <a:solidFill>
                  <a:srgbClr val="C00000"/>
                </a:solidFill>
                <a:latin typeface="+mn-lt"/>
              </a:rPr>
              <a:t>REGULATION (EC) No 562/2006 </a:t>
            </a:r>
            <a:r>
              <a:rPr lang="en-GB" sz="1400" dirty="0" smtClean="0">
                <a:solidFill>
                  <a:srgbClr val="002060"/>
                </a:solidFill>
                <a:latin typeface="+mn-lt"/>
              </a:rPr>
              <a:t>OF THE EUROPEAN PARLIAMENT AND OF THE COUNCIL of 15 March 2006</a:t>
            </a:r>
          </a:p>
          <a:p>
            <a:pPr algn="ctr">
              <a:defRPr/>
            </a:pPr>
            <a:r>
              <a:rPr lang="en-GB" sz="2100" dirty="0" smtClean="0">
                <a:solidFill>
                  <a:srgbClr val="002060"/>
                </a:solidFill>
                <a:latin typeface="+mn-lt"/>
              </a:rPr>
              <a:t>establishing a</a:t>
            </a:r>
            <a:r>
              <a:rPr lang="en-GB" sz="2100" dirty="0" smtClean="0">
                <a:solidFill>
                  <a:srgbClr val="C00000"/>
                </a:solidFill>
                <a:latin typeface="+mn-lt"/>
              </a:rPr>
              <a:t> Community Code on the rules governing the movement of persons across borders (Schengen Borders Code)</a:t>
            </a:r>
          </a:p>
          <a:p>
            <a:pPr>
              <a:defRPr/>
            </a:pPr>
            <a:r>
              <a:rPr lang="en-GB" sz="2200" dirty="0" smtClean="0">
                <a:solidFill>
                  <a:srgbClr val="C00000"/>
                </a:solidFill>
                <a:latin typeface="+mn-lt"/>
              </a:rPr>
              <a:t>Internal</a:t>
            </a:r>
            <a:r>
              <a:rPr lang="en-GB" sz="2200" dirty="0" smtClean="0">
                <a:latin typeface="+mn-lt"/>
              </a:rPr>
              <a:t> </a:t>
            </a:r>
            <a:r>
              <a:rPr lang="en-GB" sz="2200" dirty="0" smtClean="0">
                <a:solidFill>
                  <a:srgbClr val="002060"/>
                </a:solidFill>
                <a:latin typeface="+mn-lt"/>
              </a:rPr>
              <a:t>border: the common land borders, including river and lake borders, of the Member States+airports used for internal flights+ regular ferry ports</a:t>
            </a:r>
          </a:p>
          <a:p>
            <a:pPr>
              <a:defRPr/>
            </a:pPr>
            <a:r>
              <a:rPr lang="en-GB" sz="2200" dirty="0" smtClean="0">
                <a:solidFill>
                  <a:srgbClr val="C00000"/>
                </a:solidFill>
                <a:latin typeface="+mn-lt"/>
              </a:rPr>
              <a:t>External</a:t>
            </a:r>
            <a:r>
              <a:rPr lang="en-GB" sz="2200" dirty="0" smtClean="0">
                <a:latin typeface="+mn-lt"/>
              </a:rPr>
              <a:t> </a:t>
            </a:r>
            <a:r>
              <a:rPr lang="en-GB" sz="2200" dirty="0" smtClean="0">
                <a:solidFill>
                  <a:srgbClr val="002060"/>
                </a:solidFill>
                <a:latin typeface="+mn-lt"/>
              </a:rPr>
              <a:t>border – what is not internal (land + airport + ferry port)</a:t>
            </a:r>
          </a:p>
          <a:p>
            <a:pPr>
              <a:defRPr/>
            </a:pPr>
            <a:r>
              <a:rPr lang="en-GB" sz="2200" dirty="0" smtClean="0">
                <a:solidFill>
                  <a:srgbClr val="002060"/>
                </a:solidFill>
                <a:latin typeface="+mn-lt"/>
              </a:rPr>
              <a:t>Personal scope: third country nationals not enjoying the Community right of free movement (but: not to refugees and asylum seekers!)</a:t>
            </a:r>
          </a:p>
          <a:p>
            <a:pPr>
              <a:defRPr/>
            </a:pPr>
            <a:r>
              <a:rPr lang="en-GB" sz="2200" dirty="0" smtClean="0">
                <a:solidFill>
                  <a:srgbClr val="002060"/>
                </a:solidFill>
                <a:latin typeface="+mn-lt"/>
              </a:rPr>
              <a:t>Application start:  13 Oct 2006.</a:t>
            </a:r>
          </a:p>
          <a:p>
            <a:pPr>
              <a:defRPr/>
            </a:pPr>
            <a:endParaRPr lang="en-GB" sz="2200" dirty="0" smtClean="0">
              <a:latin typeface="+mn-lt"/>
            </a:endParaRPr>
          </a:p>
          <a:p>
            <a:pPr>
              <a:defRPr/>
            </a:pPr>
            <a:r>
              <a:rPr lang="en-GB" sz="2200" dirty="0" smtClean="0">
                <a:solidFill>
                  <a:srgbClr val="C00000"/>
                </a:solidFill>
                <a:latin typeface="+mn-lt"/>
              </a:rPr>
              <a:t>Entry conditions </a:t>
            </a:r>
            <a:r>
              <a:rPr lang="en-GB" sz="2200" dirty="0" smtClean="0">
                <a:solidFill>
                  <a:srgbClr val="002060"/>
                </a:solidFill>
                <a:latin typeface="+mn-lt"/>
              </a:rPr>
              <a:t>(max 3 months) :  travel document + visa (except: if holding  a valid residence permit)+sufficient means of subsistence+ no SIS alert+ not considered to be a threat to public policy, internal security, public health or the international relations of any of the Member States</a:t>
            </a:r>
          </a:p>
          <a:p>
            <a:pPr>
              <a:defRPr/>
            </a:pPr>
            <a:endParaRPr lang="en-GB" sz="2200" dirty="0" smtClean="0">
              <a:solidFill>
                <a:srgbClr val="002060"/>
              </a:solidFill>
              <a:latin typeface="+mn-lt"/>
            </a:endParaRPr>
          </a:p>
          <a:p>
            <a:pPr>
              <a:spcBef>
                <a:spcPts val="0"/>
              </a:spcBef>
              <a:defRPr/>
            </a:pPr>
            <a:r>
              <a:rPr lang="en-GB" sz="2200" dirty="0" smtClean="0">
                <a:solidFill>
                  <a:srgbClr val="002060"/>
                </a:solidFill>
                <a:latin typeface="+mn-lt"/>
              </a:rPr>
              <a:t>Exceptions: if  residence permit (for transit), border visa, humanitarian admission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a:xfrm>
            <a:off x="685800" y="0"/>
            <a:ext cx="7772400" cy="857250"/>
          </a:xfrm>
        </p:spPr>
        <p:txBody>
          <a:bodyPr/>
          <a:lstStyle/>
          <a:p>
            <a:pPr>
              <a:defRPr/>
            </a:pPr>
            <a:r>
              <a:rPr lang="en-GB" dirty="0" smtClean="0">
                <a:latin typeface="+mn-lt"/>
              </a:rPr>
              <a:t>Schengen Border Code</a:t>
            </a:r>
          </a:p>
        </p:txBody>
      </p:sp>
      <p:sp>
        <p:nvSpPr>
          <p:cNvPr id="22531" name="Tartalom helye 2"/>
          <p:cNvSpPr>
            <a:spLocks noGrp="1"/>
          </p:cNvSpPr>
          <p:nvPr>
            <p:ph idx="1"/>
          </p:nvPr>
        </p:nvSpPr>
        <p:spPr>
          <a:xfrm>
            <a:off x="500063" y="1000125"/>
            <a:ext cx="8248650" cy="5668963"/>
          </a:xfrm>
        </p:spPr>
        <p:txBody>
          <a:bodyPr>
            <a:normAutofit fontScale="55000" lnSpcReduction="20000"/>
          </a:bodyPr>
          <a:lstStyle/>
          <a:p>
            <a:pPr algn="ctr">
              <a:defRPr/>
            </a:pPr>
            <a:r>
              <a:rPr lang="en-GB" b="1" dirty="0" smtClean="0">
                <a:solidFill>
                  <a:srgbClr val="002060"/>
                </a:solidFill>
                <a:latin typeface="+mn-lt"/>
              </a:rPr>
              <a:t>Border surveillance </a:t>
            </a:r>
          </a:p>
          <a:p>
            <a:pPr>
              <a:defRPr/>
            </a:pPr>
            <a:r>
              <a:rPr lang="en-GB" b="1" dirty="0" smtClean="0">
                <a:solidFill>
                  <a:srgbClr val="002060"/>
                </a:solidFill>
                <a:latin typeface="+mn-lt"/>
              </a:rPr>
              <a:t>Purposes: </a:t>
            </a:r>
          </a:p>
          <a:p>
            <a:pPr>
              <a:defRPr/>
            </a:pPr>
            <a:r>
              <a:rPr lang="en-GB" b="1" dirty="0" smtClean="0">
                <a:solidFill>
                  <a:srgbClr val="002060"/>
                </a:solidFill>
                <a:latin typeface="+mn-lt"/>
              </a:rPr>
              <a:t>	</a:t>
            </a:r>
            <a:r>
              <a:rPr lang="en-GB" dirty="0" smtClean="0">
                <a:solidFill>
                  <a:srgbClr val="002060"/>
                </a:solidFill>
                <a:latin typeface="+mn-lt"/>
              </a:rPr>
              <a:t> prevent unauthorised border crossings,</a:t>
            </a:r>
          </a:p>
          <a:p>
            <a:pPr>
              <a:defRPr/>
            </a:pPr>
            <a:r>
              <a:rPr lang="en-GB" dirty="0" smtClean="0">
                <a:solidFill>
                  <a:srgbClr val="002060"/>
                </a:solidFill>
                <a:latin typeface="+mn-lt"/>
              </a:rPr>
              <a:t>	 counter cross-border criminality</a:t>
            </a:r>
          </a:p>
          <a:p>
            <a:pPr>
              <a:defRPr/>
            </a:pPr>
            <a:r>
              <a:rPr lang="en-GB" dirty="0" smtClean="0">
                <a:solidFill>
                  <a:srgbClr val="002060"/>
                </a:solidFill>
                <a:latin typeface="+mn-lt"/>
              </a:rPr>
              <a:t>	 take measures against persons who have crossed the border illegally (Return)</a:t>
            </a:r>
          </a:p>
          <a:p>
            <a:pPr>
              <a:defRPr/>
            </a:pPr>
            <a:endParaRPr lang="en-GB" dirty="0" smtClean="0">
              <a:solidFill>
                <a:srgbClr val="002060"/>
              </a:solidFill>
              <a:latin typeface="+mn-lt"/>
            </a:endParaRPr>
          </a:p>
          <a:p>
            <a:pPr lvl="1">
              <a:defRPr/>
            </a:pPr>
            <a:r>
              <a:rPr lang="en-GB" sz="3800" dirty="0" smtClean="0">
                <a:solidFill>
                  <a:srgbClr val="002060"/>
                </a:solidFill>
                <a:latin typeface="+mn-lt"/>
              </a:rPr>
              <a:t>„ surveillance shall be carried out in such a way as to prevent</a:t>
            </a:r>
          </a:p>
          <a:p>
            <a:pPr lvl="1">
              <a:defRPr/>
            </a:pPr>
            <a:r>
              <a:rPr lang="en-GB" sz="3800" dirty="0" smtClean="0">
                <a:solidFill>
                  <a:srgbClr val="002060"/>
                </a:solidFill>
                <a:latin typeface="+mn-lt"/>
              </a:rPr>
              <a:t>and discourage persons from circumventing the checks at border</a:t>
            </a:r>
          </a:p>
          <a:p>
            <a:pPr lvl="1">
              <a:defRPr/>
            </a:pPr>
            <a:r>
              <a:rPr lang="en-GB" sz="3800" dirty="0" smtClean="0">
                <a:solidFill>
                  <a:srgbClr val="002060"/>
                </a:solidFill>
                <a:latin typeface="+mn-lt"/>
              </a:rPr>
              <a:t>crossing points.” (Art 12.)</a:t>
            </a:r>
          </a:p>
          <a:p>
            <a:pPr>
              <a:defRPr/>
            </a:pPr>
            <a:endParaRPr lang="en-GB" dirty="0" smtClean="0">
              <a:solidFill>
                <a:srgbClr val="002060"/>
              </a:solidFill>
              <a:latin typeface="+mn-lt"/>
            </a:endParaRPr>
          </a:p>
          <a:p>
            <a:pPr>
              <a:defRPr/>
            </a:pPr>
            <a:r>
              <a:rPr lang="en-GB" b="1" dirty="0" smtClean="0">
                <a:solidFill>
                  <a:srgbClr val="002060"/>
                </a:solidFill>
                <a:latin typeface="+mn-lt"/>
              </a:rPr>
              <a:t>Tool</a:t>
            </a:r>
            <a:r>
              <a:rPr lang="en-GB" dirty="0" smtClean="0">
                <a:solidFill>
                  <a:srgbClr val="002060"/>
                </a:solidFill>
                <a:latin typeface="+mn-lt"/>
              </a:rPr>
              <a:t>: „ </a:t>
            </a:r>
            <a:r>
              <a:rPr lang="en-GB" dirty="0" smtClean="0">
                <a:solidFill>
                  <a:srgbClr val="C00000"/>
                </a:solidFill>
                <a:latin typeface="+mn-lt"/>
              </a:rPr>
              <a:t>efficient, high and uniform level of control</a:t>
            </a:r>
            <a:r>
              <a:rPr lang="en-GB" dirty="0" smtClean="0">
                <a:solidFill>
                  <a:srgbClr val="002060"/>
                </a:solidFill>
                <a:latin typeface="+mn-lt"/>
              </a:rPr>
              <a:t>”  by deploying „appropriate staff and resources in sufficient numbers”,  (Art 14.)</a:t>
            </a:r>
          </a:p>
          <a:p>
            <a:pPr>
              <a:defRPr/>
            </a:pPr>
            <a:endParaRPr lang="en-GB" dirty="0" smtClean="0">
              <a:solidFill>
                <a:srgbClr val="002060"/>
              </a:solidFill>
              <a:latin typeface="+mn-lt"/>
            </a:endParaRPr>
          </a:p>
          <a:p>
            <a:r>
              <a:rPr lang="en-GB" dirty="0" smtClean="0">
                <a:solidFill>
                  <a:srgbClr val="002060"/>
                </a:solidFill>
                <a:latin typeface="+mn-lt"/>
              </a:rPr>
              <a:t>- No specific standard, but „EU Schengen catalogue  of best practices” + Commission proposal for Schengen evaluation mechanism, Brussels, 16.11.2010 COM(2010) 624 final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476672"/>
          </a:xfrm>
        </p:spPr>
        <p:txBody>
          <a:bodyPr/>
          <a:lstStyle/>
          <a:p>
            <a:pPr>
              <a:defRPr/>
            </a:pPr>
            <a:r>
              <a:rPr lang="en-GB" cap="none" dirty="0" smtClean="0">
                <a:effectLst>
                  <a:outerShdw blurRad="38100" dist="38100" dir="2700000" algn="tl">
                    <a:srgbClr val="000000"/>
                  </a:outerShdw>
                </a:effectLst>
                <a:latin typeface="+mn-lt"/>
              </a:rPr>
              <a:t>FRONTEX</a:t>
            </a:r>
          </a:p>
        </p:txBody>
      </p:sp>
      <p:sp>
        <p:nvSpPr>
          <p:cNvPr id="23555" name="Rectangle 3"/>
          <p:cNvSpPr>
            <a:spLocks noGrp="1" noChangeArrowheads="1"/>
          </p:cNvSpPr>
          <p:nvPr>
            <p:ph type="body" idx="1"/>
          </p:nvPr>
        </p:nvSpPr>
        <p:spPr>
          <a:xfrm>
            <a:off x="179512" y="620688"/>
            <a:ext cx="8964488" cy="6094437"/>
          </a:xfrm>
        </p:spPr>
        <p:txBody>
          <a:bodyPr>
            <a:normAutofit lnSpcReduction="10000"/>
          </a:bodyPr>
          <a:lstStyle/>
          <a:p>
            <a:pPr marL="0" indent="0" algn="ctr">
              <a:lnSpc>
                <a:spcPts val="1400"/>
              </a:lnSpc>
              <a:spcBef>
                <a:spcPts val="0"/>
              </a:spcBef>
              <a:defRPr/>
            </a:pPr>
            <a:r>
              <a:rPr lang="en-GB" sz="1500" dirty="0" smtClean="0">
                <a:latin typeface="+mn-lt"/>
              </a:rPr>
              <a:t>COUNCIL REGULATION (EC) No 2007/2004 of 26 October 2004 establishing a European Agency for the  Management of Operational Cooperation at the External Borders of the Member States of the European Union , amended by  REGULATION (EU) No 1168/2011 of  25 October 2011</a:t>
            </a:r>
          </a:p>
          <a:p>
            <a:pPr algn="ctr">
              <a:lnSpc>
                <a:spcPct val="80000"/>
              </a:lnSpc>
              <a:defRPr/>
            </a:pPr>
            <a:r>
              <a:rPr lang="en-GB" sz="2800" b="1" dirty="0" smtClean="0">
                <a:solidFill>
                  <a:schemeClr val="tx2"/>
                </a:solidFill>
                <a:latin typeface="+mn-lt"/>
              </a:rPr>
              <a:t>Main tasks</a:t>
            </a:r>
          </a:p>
          <a:p>
            <a:pPr>
              <a:lnSpc>
                <a:spcPct val="150000"/>
              </a:lnSpc>
              <a:defRPr/>
            </a:pPr>
            <a:r>
              <a:rPr lang="en-GB" sz="2400" dirty="0" smtClean="0">
                <a:latin typeface="+mn-lt"/>
              </a:rPr>
              <a:t>(a) </a:t>
            </a:r>
            <a:r>
              <a:rPr lang="en-GB" sz="2400" dirty="0" smtClean="0">
                <a:solidFill>
                  <a:srgbClr val="A80000"/>
                </a:solidFill>
                <a:latin typeface="+mn-lt"/>
              </a:rPr>
              <a:t>coordinate operational cooperation </a:t>
            </a:r>
            <a:r>
              <a:rPr lang="en-GB" sz="2400" dirty="0" smtClean="0">
                <a:solidFill>
                  <a:srgbClr val="002060"/>
                </a:solidFill>
                <a:latin typeface="+mn-lt"/>
              </a:rPr>
              <a:t>between Member States in the management of external borders;</a:t>
            </a:r>
          </a:p>
          <a:p>
            <a:pPr>
              <a:lnSpc>
                <a:spcPct val="150000"/>
              </a:lnSpc>
              <a:defRPr/>
            </a:pPr>
            <a:r>
              <a:rPr lang="en-GB" sz="2400" dirty="0" smtClean="0">
                <a:solidFill>
                  <a:srgbClr val="002060"/>
                </a:solidFill>
                <a:latin typeface="+mn-lt"/>
              </a:rPr>
              <a:t>(b) assist Member States on </a:t>
            </a:r>
            <a:r>
              <a:rPr lang="en-GB" sz="2400" dirty="0" smtClean="0">
                <a:solidFill>
                  <a:srgbClr val="A80000"/>
                </a:solidFill>
                <a:latin typeface="+mn-lt"/>
              </a:rPr>
              <a:t>training</a:t>
            </a:r>
            <a:r>
              <a:rPr lang="en-GB" sz="2400" dirty="0" smtClean="0">
                <a:latin typeface="+mn-lt"/>
              </a:rPr>
              <a:t> </a:t>
            </a:r>
            <a:r>
              <a:rPr lang="en-GB" sz="2400" dirty="0" smtClean="0">
                <a:solidFill>
                  <a:srgbClr val="002060"/>
                </a:solidFill>
                <a:latin typeface="+mn-lt"/>
              </a:rPr>
              <a:t>of national border guards, including common training standards;</a:t>
            </a:r>
          </a:p>
          <a:p>
            <a:pPr>
              <a:lnSpc>
                <a:spcPct val="150000"/>
              </a:lnSpc>
              <a:defRPr/>
            </a:pPr>
            <a:r>
              <a:rPr lang="en-GB" sz="2400" dirty="0" smtClean="0">
                <a:solidFill>
                  <a:srgbClr val="002060"/>
                </a:solidFill>
                <a:latin typeface="+mn-lt"/>
              </a:rPr>
              <a:t>(c) carry out</a:t>
            </a:r>
            <a:r>
              <a:rPr lang="en-GB" sz="2400" dirty="0" smtClean="0">
                <a:latin typeface="+mn-lt"/>
              </a:rPr>
              <a:t> </a:t>
            </a:r>
            <a:r>
              <a:rPr lang="en-GB" sz="2400" dirty="0" smtClean="0">
                <a:solidFill>
                  <a:srgbClr val="A80000"/>
                </a:solidFill>
                <a:latin typeface="+mn-lt"/>
              </a:rPr>
              <a:t>risk analyses and </a:t>
            </a:r>
            <a:r>
              <a:rPr lang="en-GB" sz="2400" dirty="0" smtClean="0">
                <a:solidFill>
                  <a:srgbClr val="002060"/>
                </a:solidFill>
                <a:latin typeface="+mn-lt"/>
              </a:rPr>
              <a:t>asses the capacity of Member States to face threats and pressures;</a:t>
            </a:r>
          </a:p>
          <a:p>
            <a:pPr>
              <a:lnSpc>
                <a:spcPct val="150000"/>
              </a:lnSpc>
              <a:defRPr/>
            </a:pPr>
            <a:r>
              <a:rPr lang="en-GB" sz="2400" dirty="0" smtClean="0">
                <a:latin typeface="+mn-lt"/>
              </a:rPr>
              <a:t>(d) </a:t>
            </a:r>
            <a:r>
              <a:rPr lang="en-GB" sz="2400" dirty="0" smtClean="0">
                <a:solidFill>
                  <a:srgbClr val="A80000"/>
                </a:solidFill>
                <a:latin typeface="+mn-lt"/>
              </a:rPr>
              <a:t>participate </a:t>
            </a:r>
            <a:r>
              <a:rPr lang="en-GB" sz="2400" dirty="0" smtClean="0">
                <a:solidFill>
                  <a:srgbClr val="002060"/>
                </a:solidFill>
                <a:latin typeface="+mn-lt"/>
              </a:rPr>
              <a:t>in the development of </a:t>
            </a:r>
            <a:r>
              <a:rPr lang="en-GB" sz="2400" dirty="0" smtClean="0">
                <a:solidFill>
                  <a:srgbClr val="A80000"/>
                </a:solidFill>
                <a:latin typeface="+mn-lt"/>
              </a:rPr>
              <a:t>research</a:t>
            </a:r>
            <a:r>
              <a:rPr lang="en-GB" sz="2400" dirty="0" smtClean="0">
                <a:latin typeface="+mn-lt"/>
              </a:rPr>
              <a:t>;</a:t>
            </a:r>
          </a:p>
          <a:p>
            <a:pPr>
              <a:lnSpc>
                <a:spcPct val="150000"/>
              </a:lnSpc>
            </a:pPr>
            <a:r>
              <a:rPr lang="en-GB" sz="2400" dirty="0" smtClean="0">
                <a:latin typeface="+mn-lt"/>
              </a:rPr>
              <a:t>(da) </a:t>
            </a:r>
            <a:r>
              <a:rPr lang="en-GB" sz="2400" dirty="0" smtClean="0">
                <a:solidFill>
                  <a:srgbClr val="002060"/>
                </a:solidFill>
                <a:latin typeface="+mn-lt"/>
              </a:rPr>
              <a:t>assist Member States in circumstances requiring increase</a:t>
            </a:r>
            <a:r>
              <a:rPr lang="en-GB" sz="2400" dirty="0" smtClean="0">
                <a:latin typeface="+mn-lt"/>
              </a:rPr>
              <a:t>d </a:t>
            </a:r>
            <a:r>
              <a:rPr lang="en-GB" sz="2400" dirty="0" smtClean="0">
                <a:solidFill>
                  <a:srgbClr val="A80000"/>
                </a:solidFill>
                <a:latin typeface="+mn-lt"/>
              </a:rPr>
              <a:t>technical and operational assistance </a:t>
            </a:r>
            <a:r>
              <a:rPr lang="en-GB" sz="2400" dirty="0" smtClean="0">
                <a:solidFill>
                  <a:srgbClr val="002060"/>
                </a:solidFill>
                <a:latin typeface="+mn-lt"/>
              </a:rPr>
              <a:t>at external borders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cap="none" dirty="0" smtClean="0">
                <a:effectLst>
                  <a:outerShdw blurRad="38100" dist="38100" dir="2700000" algn="tl">
                    <a:srgbClr val="000000"/>
                  </a:outerShdw>
                </a:effectLst>
              </a:rPr>
              <a:t>FRONTEX</a:t>
            </a:r>
            <a:endParaRPr lang="en-GB" dirty="0"/>
          </a:p>
        </p:txBody>
      </p:sp>
      <p:sp>
        <p:nvSpPr>
          <p:cNvPr id="3" name="Tartalom helye 2"/>
          <p:cNvSpPr>
            <a:spLocks noGrp="1"/>
          </p:cNvSpPr>
          <p:nvPr>
            <p:ph idx="1"/>
          </p:nvPr>
        </p:nvSpPr>
        <p:spPr/>
        <p:txBody>
          <a:bodyPr>
            <a:normAutofit fontScale="92500"/>
          </a:bodyPr>
          <a:lstStyle/>
          <a:p>
            <a:pPr>
              <a:lnSpc>
                <a:spcPct val="150000"/>
              </a:lnSpc>
            </a:pPr>
            <a:r>
              <a:rPr lang="en-GB" sz="2400" dirty="0" smtClean="0"/>
              <a:t>(e) </a:t>
            </a:r>
            <a:r>
              <a:rPr lang="en-GB" sz="2400" dirty="0" smtClean="0">
                <a:solidFill>
                  <a:srgbClr val="C00000"/>
                </a:solidFill>
              </a:rPr>
              <a:t>assist Member States </a:t>
            </a:r>
            <a:r>
              <a:rPr lang="en-GB" sz="2400" dirty="0" smtClean="0">
                <a:solidFill>
                  <a:srgbClr val="002060"/>
                </a:solidFill>
              </a:rPr>
              <a:t>facing </a:t>
            </a:r>
            <a:r>
              <a:rPr lang="en-GB" sz="2400" dirty="0" smtClean="0">
                <a:solidFill>
                  <a:srgbClr val="C00000"/>
                </a:solidFill>
              </a:rPr>
              <a:t>specific and disproportionate pressures </a:t>
            </a:r>
          </a:p>
          <a:p>
            <a:pPr>
              <a:lnSpc>
                <a:spcPct val="150000"/>
              </a:lnSpc>
            </a:pPr>
            <a:r>
              <a:rPr lang="en-GB" sz="2400" dirty="0" smtClean="0"/>
              <a:t>(</a:t>
            </a:r>
            <a:r>
              <a:rPr lang="en-GB" sz="2400" dirty="0" smtClean="0">
                <a:solidFill>
                  <a:srgbClr val="002060"/>
                </a:solidFill>
              </a:rPr>
              <a:t>f) coordination or organisation of </a:t>
            </a:r>
            <a:r>
              <a:rPr lang="en-GB" sz="2400" dirty="0" smtClean="0">
                <a:solidFill>
                  <a:srgbClr val="C00000"/>
                </a:solidFill>
              </a:rPr>
              <a:t>joint return operations</a:t>
            </a:r>
            <a:r>
              <a:rPr lang="en-GB" sz="2400" dirty="0" smtClean="0"/>
              <a:t>; </a:t>
            </a:r>
          </a:p>
          <a:p>
            <a:pPr>
              <a:lnSpc>
                <a:spcPct val="150000"/>
              </a:lnSpc>
            </a:pPr>
            <a:r>
              <a:rPr lang="en-GB" sz="2400" dirty="0" smtClean="0"/>
              <a:t>(g</a:t>
            </a:r>
            <a:r>
              <a:rPr lang="en-GB" sz="2400" dirty="0" smtClean="0">
                <a:solidFill>
                  <a:srgbClr val="002060"/>
                </a:solidFill>
              </a:rPr>
              <a:t>) deploy border guards from the </a:t>
            </a:r>
            <a:r>
              <a:rPr lang="en-GB" sz="2400" dirty="0" smtClean="0">
                <a:solidFill>
                  <a:srgbClr val="C00000"/>
                </a:solidFill>
              </a:rPr>
              <a:t>European Border Guard Teams</a:t>
            </a:r>
            <a:r>
              <a:rPr lang="en-GB" sz="2400" dirty="0" smtClean="0"/>
              <a:t>;</a:t>
            </a:r>
          </a:p>
          <a:p>
            <a:pPr>
              <a:lnSpc>
                <a:spcPct val="150000"/>
              </a:lnSpc>
            </a:pPr>
            <a:r>
              <a:rPr lang="en-GB" sz="2400" dirty="0" smtClean="0">
                <a:solidFill>
                  <a:srgbClr val="002060"/>
                </a:solidFill>
              </a:rPr>
              <a:t>(h) develop and operate </a:t>
            </a:r>
            <a:r>
              <a:rPr lang="en-GB" sz="2400" dirty="0" smtClean="0">
                <a:solidFill>
                  <a:srgbClr val="C00000"/>
                </a:solidFill>
              </a:rPr>
              <a:t>information systems</a:t>
            </a:r>
            <a:r>
              <a:rPr lang="en-GB" sz="2400" dirty="0" smtClean="0"/>
              <a:t> </a:t>
            </a:r>
            <a:r>
              <a:rPr lang="en-GB" sz="2400" dirty="0" smtClean="0">
                <a:solidFill>
                  <a:srgbClr val="002060"/>
                </a:solidFill>
              </a:rPr>
              <a:t>that enable swift and reliable exchanges of information</a:t>
            </a:r>
            <a:r>
              <a:rPr lang="en-GB" sz="2400" dirty="0" smtClean="0"/>
              <a:t> </a:t>
            </a:r>
            <a:r>
              <a:rPr lang="en-GB" sz="2400" dirty="0" smtClean="0">
                <a:solidFill>
                  <a:srgbClr val="C00000"/>
                </a:solidFill>
              </a:rPr>
              <a:t>regarding emerging risks </a:t>
            </a:r>
            <a:r>
              <a:rPr lang="en-GB" sz="2400" dirty="0" smtClean="0">
                <a:solidFill>
                  <a:srgbClr val="002060"/>
                </a:solidFill>
              </a:rPr>
              <a:t>at the external borders;</a:t>
            </a:r>
          </a:p>
          <a:p>
            <a:pPr>
              <a:lnSpc>
                <a:spcPct val="150000"/>
              </a:lnSpc>
            </a:pPr>
            <a:r>
              <a:rPr lang="en-GB" sz="2400" dirty="0" smtClean="0">
                <a:solidFill>
                  <a:srgbClr val="002060"/>
                </a:solidFill>
              </a:rPr>
              <a:t>(i)  provide the necessary assistance to the development and operation of a </a:t>
            </a:r>
            <a:r>
              <a:rPr lang="en-GB" sz="2400" dirty="0" smtClean="0">
                <a:solidFill>
                  <a:srgbClr val="C00000"/>
                </a:solidFill>
              </a:rPr>
              <a:t>European border surveillance system  </a:t>
            </a:r>
          </a:p>
          <a:p>
            <a:endParaRPr lang="en-GB" dirty="0"/>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188640"/>
            <a:ext cx="7918450" cy="571500"/>
          </a:xfrm>
        </p:spPr>
        <p:txBody>
          <a:bodyPr/>
          <a:lstStyle/>
          <a:p>
            <a:pPr>
              <a:defRPr/>
            </a:pPr>
            <a:r>
              <a:rPr lang="en-GB" sz="2800" cap="none" dirty="0" smtClean="0">
                <a:effectLst>
                  <a:outerShdw blurRad="38100" dist="38100" dir="2700000" algn="tl">
                    <a:srgbClr val="000000"/>
                  </a:outerShdw>
                </a:effectLst>
                <a:latin typeface="+mn-lt"/>
              </a:rPr>
              <a:t>European Border Guard Teams</a:t>
            </a:r>
            <a:endParaRPr lang="en-GB" sz="2400" cap="none" dirty="0" smtClean="0">
              <a:effectLst>
                <a:outerShdw blurRad="38100" dist="38100" dir="2700000" algn="tl">
                  <a:srgbClr val="000000"/>
                </a:outerShdw>
              </a:effectLst>
              <a:latin typeface="+mn-lt"/>
            </a:endParaRPr>
          </a:p>
        </p:txBody>
      </p:sp>
      <p:sp>
        <p:nvSpPr>
          <p:cNvPr id="27651" name="Rectangle 3"/>
          <p:cNvSpPr>
            <a:spLocks noGrp="1" noChangeArrowheads="1"/>
          </p:cNvSpPr>
          <p:nvPr>
            <p:ph type="body" idx="1"/>
          </p:nvPr>
        </p:nvSpPr>
        <p:spPr>
          <a:xfrm>
            <a:off x="457200" y="857250"/>
            <a:ext cx="8229600" cy="5500688"/>
          </a:xfrm>
        </p:spPr>
        <p:txBody>
          <a:bodyPr>
            <a:normAutofit fontScale="70000" lnSpcReduction="20000"/>
          </a:bodyPr>
          <a:lstStyle/>
          <a:p>
            <a:pPr algn="ctr">
              <a:defRPr/>
            </a:pPr>
            <a:r>
              <a:rPr lang="en-GB" sz="2600" dirty="0" smtClean="0"/>
              <a:t>After 2011 amendment  replacing and unifying the Frontex Joint Support Teams and Rapid Border Intervention Teams (RABITS). </a:t>
            </a:r>
          </a:p>
          <a:p>
            <a:pPr algn="ctr">
              <a:defRPr/>
            </a:pPr>
            <a:r>
              <a:rPr lang="en-GB" b="1" dirty="0" smtClean="0">
                <a:solidFill>
                  <a:schemeClr val="tx2"/>
                </a:solidFill>
                <a:latin typeface="+mn-lt"/>
              </a:rPr>
              <a:t>Objective</a:t>
            </a:r>
            <a:r>
              <a:rPr lang="en-GB" b="1" dirty="0" smtClean="0">
                <a:latin typeface="+mn-lt"/>
              </a:rPr>
              <a:t>:</a:t>
            </a:r>
          </a:p>
          <a:p>
            <a:pPr>
              <a:defRPr/>
            </a:pPr>
            <a:r>
              <a:rPr lang="en-GB" dirty="0" smtClean="0">
                <a:latin typeface="+mn-lt"/>
              </a:rPr>
              <a:t>providing rapid operational assistance</a:t>
            </a:r>
          </a:p>
          <a:p>
            <a:pPr>
              <a:defRPr/>
            </a:pPr>
            <a:r>
              <a:rPr lang="en-GB" dirty="0" smtClean="0">
                <a:latin typeface="+mn-lt"/>
              </a:rPr>
              <a:t>for a limited period </a:t>
            </a:r>
          </a:p>
          <a:p>
            <a:pPr>
              <a:defRPr/>
            </a:pPr>
            <a:r>
              <a:rPr lang="en-GB" dirty="0" smtClean="0">
                <a:latin typeface="+mn-lt"/>
              </a:rPr>
              <a:t>to a requesting Member State facing  urgent and exceptional  pressure, especially…arrival of large number of third country nationals trying to enter…</a:t>
            </a:r>
          </a:p>
          <a:p>
            <a:pPr algn="ctr">
              <a:defRPr/>
            </a:pPr>
            <a:r>
              <a:rPr lang="en-GB" b="1" dirty="0" smtClean="0">
                <a:latin typeface="+mn-lt"/>
              </a:rPr>
              <a:t>Tool:</a:t>
            </a:r>
            <a:endParaRPr lang="en-GB" b="1" dirty="0" smtClean="0">
              <a:solidFill>
                <a:schemeClr val="tx2"/>
              </a:solidFill>
              <a:latin typeface="+mn-lt"/>
            </a:endParaRPr>
          </a:p>
          <a:p>
            <a:pPr>
              <a:defRPr/>
            </a:pPr>
            <a:r>
              <a:rPr lang="en-GB" sz="3800" dirty="0" smtClean="0">
                <a:latin typeface="+mn-lt"/>
              </a:rPr>
              <a:t>Participation in the check of those</a:t>
            </a:r>
          </a:p>
          <a:p>
            <a:pPr>
              <a:defRPr/>
            </a:pPr>
            <a:r>
              <a:rPr lang="en-GB" sz="3800" dirty="0" smtClean="0">
                <a:latin typeface="+mn-lt"/>
              </a:rPr>
              <a:t> crossing the external border</a:t>
            </a:r>
          </a:p>
          <a:p>
            <a:pPr>
              <a:defRPr/>
            </a:pPr>
            <a:r>
              <a:rPr lang="en-GB" sz="3800" dirty="0" smtClean="0">
                <a:latin typeface="+mn-lt"/>
              </a:rPr>
              <a:t>Land, air and water surveillance</a:t>
            </a:r>
          </a:p>
          <a:p>
            <a:pPr>
              <a:defRPr/>
            </a:pPr>
            <a:r>
              <a:rPr lang="en-GB" sz="3800" dirty="0" smtClean="0">
                <a:latin typeface="+mn-lt"/>
              </a:rPr>
              <a:t> (patrolling)</a:t>
            </a:r>
          </a:p>
          <a:p>
            <a:pPr algn="ctr">
              <a:defRPr/>
            </a:pPr>
            <a:r>
              <a:rPr lang="en-GB" b="1" dirty="0" smtClean="0">
                <a:latin typeface="+mn-lt"/>
              </a:rPr>
              <a:t>Finance </a:t>
            </a:r>
          </a:p>
          <a:p>
            <a:pPr>
              <a:defRPr/>
            </a:pPr>
            <a:r>
              <a:rPr lang="en-GB" dirty="0" smtClean="0">
                <a:latin typeface="+mn-lt"/>
              </a:rPr>
              <a:t>community budget</a:t>
            </a:r>
          </a:p>
        </p:txBody>
      </p:sp>
      <p:sp>
        <p:nvSpPr>
          <p:cNvPr id="4" name="Szövegdoboz 3"/>
          <p:cNvSpPr txBox="1"/>
          <p:nvPr/>
        </p:nvSpPr>
        <p:spPr>
          <a:xfrm>
            <a:off x="6948264" y="1268760"/>
            <a:ext cx="1656184" cy="1200329"/>
          </a:xfrm>
          <a:prstGeom prst="rect">
            <a:avLst/>
          </a:prstGeom>
          <a:solidFill>
            <a:srgbClr val="002060"/>
          </a:solidFill>
          <a:ln>
            <a:solidFill>
              <a:srgbClr val="FC9804"/>
            </a:solidFill>
          </a:ln>
        </p:spPr>
        <p:txBody>
          <a:bodyPr wrap="square" rtlCol="0">
            <a:spAutoFit/>
          </a:bodyPr>
          <a:lstStyle/>
          <a:p>
            <a:pPr algn="ctr"/>
            <a:r>
              <a:rPr lang="hu-HU" sz="1800" smtClean="0">
                <a:solidFill>
                  <a:srgbClr val="FC9804"/>
                </a:solidFill>
              </a:rPr>
              <a:t>First  (Rabit) deployment </a:t>
            </a:r>
            <a:r>
              <a:rPr lang="hu-HU" sz="1800" dirty="0" smtClean="0">
                <a:solidFill>
                  <a:srgbClr val="FC9804"/>
                </a:solidFill>
              </a:rPr>
              <a:t>in Greece, 2010 November</a:t>
            </a:r>
            <a:endParaRPr lang="hu-HU" sz="1800" dirty="0">
              <a:solidFill>
                <a:srgbClr val="FC9804"/>
              </a:solidFill>
            </a:endParaRPr>
          </a:p>
        </p:txBody>
      </p:sp>
      <p:pic>
        <p:nvPicPr>
          <p:cNvPr id="1026" name="Picture 2"/>
          <p:cNvPicPr>
            <a:picLocks noChangeAspect="1" noChangeArrowheads="1"/>
          </p:cNvPicPr>
          <p:nvPr/>
        </p:nvPicPr>
        <p:blipFill>
          <a:blip r:embed="rId3" cstate="print"/>
          <a:srcRect/>
          <a:stretch>
            <a:fillRect/>
          </a:stretch>
        </p:blipFill>
        <p:spPr bwMode="auto">
          <a:xfrm>
            <a:off x="5439777" y="3717032"/>
            <a:ext cx="3704223" cy="314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642938" y="0"/>
            <a:ext cx="7772400" cy="642938"/>
          </a:xfrm>
        </p:spPr>
        <p:txBody>
          <a:bodyPr/>
          <a:lstStyle/>
          <a:p>
            <a:pPr>
              <a:defRPr/>
            </a:pPr>
            <a:r>
              <a:rPr lang="en-GB" dirty="0" smtClean="0">
                <a:latin typeface="+mn-lt"/>
              </a:rPr>
              <a:t>Plans for the future</a:t>
            </a:r>
          </a:p>
        </p:txBody>
      </p:sp>
      <p:sp>
        <p:nvSpPr>
          <p:cNvPr id="25603" name="Tartalom helye 2"/>
          <p:cNvSpPr>
            <a:spLocks noGrp="1"/>
          </p:cNvSpPr>
          <p:nvPr>
            <p:ph idx="1"/>
          </p:nvPr>
        </p:nvSpPr>
        <p:spPr>
          <a:xfrm>
            <a:off x="251520" y="764704"/>
            <a:ext cx="8572500" cy="5880100"/>
          </a:xfrm>
        </p:spPr>
        <p:txBody>
          <a:bodyPr>
            <a:normAutofit fontScale="92500" lnSpcReduction="10000"/>
          </a:bodyPr>
          <a:lstStyle/>
          <a:p>
            <a:pPr algn="ctr">
              <a:lnSpc>
                <a:spcPct val="120000"/>
              </a:lnSpc>
              <a:defRPr/>
            </a:pPr>
            <a:r>
              <a:rPr lang="en-GB" sz="2500" b="1" dirty="0" smtClean="0">
                <a:latin typeface="+mn-lt"/>
              </a:rPr>
              <a:t>European Border Surveillance System (EUROSUR)</a:t>
            </a:r>
            <a:r>
              <a:rPr lang="en-GB" sz="2500" dirty="0" smtClean="0">
                <a:latin typeface="+mn-lt"/>
              </a:rPr>
              <a:t/>
            </a:r>
            <a:br>
              <a:rPr lang="en-GB" sz="2500" dirty="0" smtClean="0">
                <a:latin typeface="+mn-lt"/>
              </a:rPr>
            </a:br>
            <a:r>
              <a:rPr lang="en-GB" sz="1900" b="1" dirty="0" smtClean="0">
                <a:latin typeface="+mn-lt"/>
              </a:rPr>
              <a:t>Objectives (on the southern and eastern borders)</a:t>
            </a:r>
            <a:endParaRPr lang="en-GB" sz="1500" b="1" dirty="0" smtClean="0">
              <a:solidFill>
                <a:schemeClr val="tx2"/>
              </a:solidFill>
              <a:latin typeface="+mn-lt"/>
            </a:endParaRPr>
          </a:p>
          <a:p>
            <a:pPr lvl="1">
              <a:lnSpc>
                <a:spcPct val="90000"/>
              </a:lnSpc>
              <a:defRPr/>
            </a:pPr>
            <a:r>
              <a:rPr lang="en-GB" sz="1900" dirty="0" smtClean="0">
                <a:latin typeface="+mn-lt"/>
              </a:rPr>
              <a:t>Reduction of the number of illegal immigrants who manage to enter the EU undetected</a:t>
            </a:r>
            <a:endParaRPr lang="en-GB" sz="5000" dirty="0" smtClean="0">
              <a:latin typeface="+mn-lt"/>
            </a:endParaRPr>
          </a:p>
          <a:p>
            <a:pPr lvl="1">
              <a:lnSpc>
                <a:spcPct val="90000"/>
              </a:lnSpc>
              <a:defRPr/>
            </a:pPr>
            <a:r>
              <a:rPr lang="en-GB" sz="1900" dirty="0" smtClean="0">
                <a:latin typeface="+mn-lt"/>
              </a:rPr>
              <a:t>Prevention of  cross-border crime </a:t>
            </a:r>
            <a:endParaRPr lang="en-GB" sz="5000" dirty="0" smtClean="0">
              <a:latin typeface="+mn-lt"/>
            </a:endParaRPr>
          </a:p>
          <a:p>
            <a:pPr lvl="1">
              <a:lnSpc>
                <a:spcPct val="90000"/>
              </a:lnSpc>
              <a:defRPr/>
            </a:pPr>
            <a:r>
              <a:rPr lang="en-GB" sz="1900" dirty="0" smtClean="0">
                <a:latin typeface="+mn-lt"/>
              </a:rPr>
              <a:t>Enhancing search and rescue capacity</a:t>
            </a:r>
          </a:p>
          <a:p>
            <a:pPr lvl="1" algn="ctr">
              <a:lnSpc>
                <a:spcPct val="90000"/>
              </a:lnSpc>
              <a:defRPr/>
            </a:pPr>
            <a:r>
              <a:rPr lang="en-GB" sz="1900" b="1" dirty="0" smtClean="0">
                <a:solidFill>
                  <a:schemeClr val="tx2"/>
                </a:solidFill>
                <a:latin typeface="+mn-lt"/>
              </a:rPr>
              <a:t>Planned measures</a:t>
            </a:r>
          </a:p>
          <a:p>
            <a:pPr>
              <a:defRPr/>
            </a:pPr>
            <a:r>
              <a:rPr lang="en-GB" sz="1800" dirty="0" smtClean="0">
                <a:latin typeface="+mn-lt"/>
              </a:rPr>
              <a:t>PHASE 1: Upgrading and extending national border surveillance systems and </a:t>
            </a:r>
            <a:r>
              <a:rPr lang="en-GB" sz="1800" dirty="0" smtClean="0">
                <a:solidFill>
                  <a:srgbClr val="A80000"/>
                </a:solidFill>
                <a:latin typeface="+mn-lt"/>
              </a:rPr>
              <a:t>interlinking national infrastructures</a:t>
            </a:r>
            <a:r>
              <a:rPr lang="en-GB" sz="1800" dirty="0" smtClean="0">
                <a:latin typeface="+mn-lt"/>
              </a:rPr>
              <a:t> in a communication network.</a:t>
            </a:r>
          </a:p>
          <a:p>
            <a:pPr>
              <a:defRPr/>
            </a:pPr>
            <a:r>
              <a:rPr lang="en-GB" sz="1800" dirty="0" smtClean="0">
                <a:latin typeface="+mn-lt"/>
              </a:rPr>
              <a:t> PHASE 2</a:t>
            </a:r>
            <a:r>
              <a:rPr lang="en-GB" sz="1800" dirty="0" smtClean="0">
                <a:solidFill>
                  <a:srgbClr val="A80000"/>
                </a:solidFill>
                <a:latin typeface="+mn-lt"/>
              </a:rPr>
              <a:t>: Improve the performance of surveillance tool</a:t>
            </a:r>
            <a:r>
              <a:rPr lang="en-GB" sz="1800" dirty="0" smtClean="0">
                <a:latin typeface="+mn-lt"/>
              </a:rPr>
              <a:t>s and sensors (e.g. satellites, unmanned aerial vehicles / UAVs, etc.), and </a:t>
            </a:r>
            <a:r>
              <a:rPr lang="en-GB" sz="1800" dirty="0" smtClean="0">
                <a:solidFill>
                  <a:srgbClr val="A80000"/>
                </a:solidFill>
                <a:latin typeface="+mn-lt"/>
              </a:rPr>
              <a:t>developing a common application </a:t>
            </a:r>
            <a:r>
              <a:rPr lang="en-GB" sz="1800" dirty="0" smtClean="0">
                <a:latin typeface="+mn-lt"/>
              </a:rPr>
              <a:t>of surveillance tools.  A common pre-frontier intelligence picture could be developed to combine intelligence information with that obtained from surveillance tools</a:t>
            </a:r>
          </a:p>
          <a:p>
            <a:pPr>
              <a:defRPr/>
            </a:pPr>
            <a:r>
              <a:rPr lang="en-GB" sz="1800" dirty="0" smtClean="0">
                <a:latin typeface="+mn-lt"/>
              </a:rPr>
              <a:t> PHASE 3: All relevant data from national surveillance, new surveillance tools, European and international reporting systems and intelligence sources should be gathered, analysed and disseminated in a structured manner, to </a:t>
            </a:r>
            <a:r>
              <a:rPr lang="en-GB" sz="1800" dirty="0" smtClean="0">
                <a:solidFill>
                  <a:srgbClr val="A80000"/>
                </a:solidFill>
                <a:latin typeface="+mn-lt"/>
              </a:rPr>
              <a:t>create a common information sharing environment between the relevant national authorities</a:t>
            </a:r>
            <a:r>
              <a:rPr lang="en-GB" sz="2000" dirty="0" smtClean="0">
                <a:latin typeface="+mn-lt"/>
              </a:rPr>
              <a:t>.</a:t>
            </a:r>
          </a:p>
          <a:p>
            <a:pPr>
              <a:defRPr/>
            </a:pPr>
            <a:r>
              <a:rPr lang="en-GB" sz="2000" dirty="0" smtClean="0">
                <a:latin typeface="+mn-lt"/>
              </a:rPr>
              <a:t>_________________________________________________________________</a:t>
            </a:r>
          </a:p>
          <a:p>
            <a:pPr>
              <a:defRPr/>
            </a:pPr>
            <a:r>
              <a:rPr lang="en-GB" sz="2000" dirty="0" smtClean="0">
                <a:latin typeface="+mn-lt"/>
              </a:rPr>
              <a:t>Priority in the EU-s Internal Security  Strategy of 2010</a:t>
            </a:r>
          </a:p>
          <a:p>
            <a:pPr>
              <a:defRPr/>
            </a:pPr>
            <a:r>
              <a:rPr lang="en-GB" sz="2000" dirty="0" smtClean="0">
                <a:solidFill>
                  <a:srgbClr val="C00000"/>
                </a:solidFill>
                <a:latin typeface="+mn-lt"/>
              </a:rPr>
              <a:t>Proposal for a regulation: 12 December 2011 </a:t>
            </a:r>
            <a:r>
              <a:rPr lang="en-GB" sz="2000" dirty="0" smtClean="0">
                <a:latin typeface="+mn-lt"/>
              </a:rPr>
              <a:t>– COM 2011) 873 final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a:xfrm>
            <a:off x="685800" y="142875"/>
            <a:ext cx="7772400" cy="714375"/>
          </a:xfrm>
        </p:spPr>
        <p:txBody>
          <a:bodyPr/>
          <a:lstStyle/>
          <a:p>
            <a:pPr>
              <a:defRPr/>
            </a:pPr>
            <a:r>
              <a:rPr lang="en-GB" dirty="0" smtClean="0">
                <a:latin typeface="+mn-lt"/>
              </a:rPr>
              <a:t>Plans for the future</a:t>
            </a:r>
          </a:p>
        </p:txBody>
      </p:sp>
      <p:sp>
        <p:nvSpPr>
          <p:cNvPr id="26627" name="Tartalom helye 2"/>
          <p:cNvSpPr>
            <a:spLocks noGrp="1"/>
          </p:cNvSpPr>
          <p:nvPr>
            <p:ph idx="1"/>
          </p:nvPr>
        </p:nvSpPr>
        <p:spPr>
          <a:xfrm>
            <a:off x="714375" y="1214438"/>
            <a:ext cx="7772400" cy="5000625"/>
          </a:xfrm>
          <a:ln>
            <a:solidFill>
              <a:schemeClr val="accent1"/>
            </a:solidFill>
          </a:ln>
        </p:spPr>
        <p:txBody>
          <a:bodyPr>
            <a:normAutofit lnSpcReduction="10000"/>
          </a:bodyPr>
          <a:lstStyle/>
          <a:p>
            <a:pPr algn="ctr">
              <a:defRPr/>
            </a:pPr>
            <a:r>
              <a:rPr lang="en-GB" sz="2400" dirty="0" smtClean="0">
                <a:cs typeface="Arial"/>
              </a:rPr>
              <a:t>Commission suggests „</a:t>
            </a:r>
            <a:r>
              <a:rPr lang="en-GB" sz="2400" dirty="0" smtClean="0">
                <a:solidFill>
                  <a:srgbClr val="C00000"/>
                </a:solidFill>
                <a:cs typeface="Arial"/>
              </a:rPr>
              <a:t>smart borders”</a:t>
            </a:r>
            <a:r>
              <a:rPr lang="en-GB" sz="2400" dirty="0" smtClean="0">
                <a:cs typeface="Arial"/>
              </a:rPr>
              <a:t> in its </a:t>
            </a:r>
            <a:r>
              <a:rPr lang="en-GB" sz="2400" dirty="0" smtClean="0">
                <a:solidFill>
                  <a:srgbClr val="C00000"/>
                </a:solidFill>
                <a:cs typeface="Arial"/>
              </a:rPr>
              <a:t>Communication of 25 October 2011  </a:t>
            </a:r>
            <a:r>
              <a:rPr lang="en-GB" sz="2400" dirty="0" smtClean="0">
                <a:cs typeface="Arial"/>
              </a:rPr>
              <a:t>COM (2011) 680 final</a:t>
            </a:r>
          </a:p>
          <a:p>
            <a:pPr algn="ctr">
              <a:defRPr/>
            </a:pPr>
            <a:endParaRPr lang="en-GB" sz="2400" dirty="0" smtClean="0">
              <a:latin typeface="+mn-lt"/>
            </a:endParaRPr>
          </a:p>
          <a:p>
            <a:pPr>
              <a:defRPr/>
            </a:pPr>
            <a:r>
              <a:rPr lang="en-GB" sz="2400" dirty="0" smtClean="0">
                <a:latin typeface="+mn-lt"/>
              </a:rPr>
              <a:t>– </a:t>
            </a:r>
            <a:r>
              <a:rPr lang="en-GB" sz="2400" dirty="0" smtClean="0">
                <a:solidFill>
                  <a:srgbClr val="A80000"/>
                </a:solidFill>
                <a:latin typeface="+mn-lt"/>
              </a:rPr>
              <a:t>Facilitating </a:t>
            </a:r>
            <a:r>
              <a:rPr lang="en-GB" sz="2400" dirty="0" smtClean="0">
                <a:latin typeface="+mn-lt"/>
              </a:rPr>
              <a:t>border crossings for </a:t>
            </a:r>
            <a:r>
              <a:rPr lang="en-GB" sz="2400" dirty="0" smtClean="0">
                <a:solidFill>
                  <a:srgbClr val="A80000"/>
                </a:solidFill>
                <a:latin typeface="+mn-lt"/>
              </a:rPr>
              <a:t>bona fide </a:t>
            </a:r>
            <a:r>
              <a:rPr lang="en-GB" sz="2400" dirty="0" smtClean="0">
                <a:latin typeface="+mn-lt"/>
              </a:rPr>
              <a:t>travellers; Registered Traveller Program  (RTP)</a:t>
            </a:r>
          </a:p>
          <a:p>
            <a:pPr>
              <a:defRPr/>
            </a:pPr>
            <a:endParaRPr lang="en-GB" sz="2400" dirty="0" smtClean="0">
              <a:latin typeface="+mn-lt"/>
            </a:endParaRPr>
          </a:p>
          <a:p>
            <a:pPr>
              <a:defRPr/>
            </a:pPr>
            <a:r>
              <a:rPr lang="en-GB" sz="2400" dirty="0" smtClean="0">
                <a:latin typeface="+mn-lt"/>
              </a:rPr>
              <a:t>– The creation of a system to </a:t>
            </a:r>
            <a:r>
              <a:rPr lang="en-GB" sz="2400" dirty="0" smtClean="0">
                <a:solidFill>
                  <a:srgbClr val="A80000"/>
                </a:solidFill>
                <a:latin typeface="+mn-lt"/>
              </a:rPr>
              <a:t>register the entry/exit </a:t>
            </a:r>
            <a:r>
              <a:rPr lang="en-GB" sz="2400" dirty="0" smtClean="0">
                <a:latin typeface="+mn-lt"/>
              </a:rPr>
              <a:t>of third country nationals (entry/exit system – EES)</a:t>
            </a:r>
          </a:p>
          <a:p>
            <a:pPr>
              <a:defRPr/>
            </a:pPr>
            <a:endParaRPr lang="en-GB" sz="2400" dirty="0" smtClean="0">
              <a:latin typeface="+mn-lt"/>
            </a:endParaRPr>
          </a:p>
          <a:p>
            <a:r>
              <a:rPr lang="en-GB" sz="2400" dirty="0" smtClean="0"/>
              <a:t>„The Smart Borders initiative would improve the management and control of travel flows at the border by reinforcing checks while speeding up border crossings for regular travellers.”  </a:t>
            </a:r>
            <a:endParaRPr lang="en-GB" sz="4000" dirty="0" smtClean="0">
              <a:solidFill>
                <a:schemeClr val="tx2"/>
              </a:solidFill>
              <a:latin typeface="+mn-lt"/>
            </a:endParaRPr>
          </a:p>
        </p:txBody>
      </p:sp>
      <p:sp>
        <p:nvSpPr>
          <p:cNvPr id="4" name="Dátum helye 3"/>
          <p:cNvSpPr txBox="1">
            <a:spLocks noGrp="1"/>
          </p:cNvSpPr>
          <p:nvPr/>
        </p:nvSpPr>
        <p:spPr>
          <a:xfrm>
            <a:off x="0" y="6637359"/>
            <a:ext cx="2143111" cy="220641"/>
          </a:xfrm>
          <a:prstGeom prst="rect">
            <a:avLst/>
          </a:prstGeom>
          <a:solidFill>
            <a:srgbClr val="002060"/>
          </a:solidFill>
          <a:ln>
            <a:solidFill>
              <a:srgbClr val="FFC000"/>
            </a:solidFill>
          </a:ln>
        </p:spPr>
        <p:txBody>
          <a:bodyPr anchor="ctr"/>
          <a:lstStyle/>
          <a:p>
            <a:pPr fontAlgn="auto">
              <a:spcBef>
                <a:spcPts val="0"/>
              </a:spcBef>
              <a:spcAft>
                <a:spcPts val="0"/>
              </a:spcAft>
              <a:defRPr/>
            </a:pPr>
            <a:r>
              <a:rPr lang="hu-HU" sz="1200">
                <a:solidFill>
                  <a:srgbClr val="FC9804"/>
                </a:solidFill>
                <a:latin typeface="+mn-lt"/>
                <a:cs typeface="+mn-cs"/>
              </a:rPr>
              <a:t>Presentation by Boldizsár Nagy</a:t>
            </a:r>
            <a:endParaRPr lang="en-GB" sz="1200">
              <a:solidFill>
                <a:srgbClr val="FC9804"/>
              </a:solidFill>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a:xfrm>
            <a:off x="500034" y="0"/>
            <a:ext cx="7772400" cy="857250"/>
          </a:xfrm>
        </p:spPr>
        <p:txBody>
          <a:bodyPr>
            <a:noAutofit/>
          </a:bodyPr>
          <a:lstStyle/>
          <a:p>
            <a:pPr>
              <a:defRPr/>
            </a:pPr>
            <a:r>
              <a:rPr lang="en-GB" sz="1800" dirty="0" smtClean="0">
                <a:latin typeface="+mn-lt"/>
              </a:rPr>
              <a:t>Crossing of internal borders and the restoration of border checks  (Schengen Border Code)</a:t>
            </a:r>
          </a:p>
        </p:txBody>
      </p:sp>
      <p:sp>
        <p:nvSpPr>
          <p:cNvPr id="21507" name="Tartalom helye 2"/>
          <p:cNvSpPr>
            <a:spLocks noGrp="1"/>
          </p:cNvSpPr>
          <p:nvPr>
            <p:ph idx="1"/>
          </p:nvPr>
        </p:nvSpPr>
        <p:spPr>
          <a:xfrm>
            <a:off x="214313" y="928688"/>
            <a:ext cx="8678167" cy="5740672"/>
          </a:xfrm>
        </p:spPr>
        <p:txBody>
          <a:bodyPr>
            <a:normAutofit fontScale="92500"/>
          </a:bodyPr>
          <a:lstStyle/>
          <a:p>
            <a:pPr algn="ctr">
              <a:defRPr/>
            </a:pPr>
            <a:r>
              <a:rPr lang="en-GB" sz="2200" i="1" dirty="0" smtClean="0">
                <a:solidFill>
                  <a:srgbClr val="A80000"/>
                </a:solidFill>
                <a:latin typeface="+mn-lt"/>
              </a:rPr>
              <a:t>Internal borders</a:t>
            </a:r>
          </a:p>
          <a:p>
            <a:pPr algn="ctr">
              <a:defRPr/>
            </a:pPr>
            <a:r>
              <a:rPr lang="en-GB" sz="2200" b="1" dirty="0" smtClean="0">
                <a:latin typeface="+mn-lt"/>
              </a:rPr>
              <a:t>Crossing internal borders</a:t>
            </a:r>
          </a:p>
          <a:p>
            <a:pPr>
              <a:defRPr/>
            </a:pPr>
            <a:r>
              <a:rPr lang="en-GB" sz="2200" dirty="0" smtClean="0">
                <a:latin typeface="+mn-lt"/>
              </a:rPr>
              <a:t>Internal borders may be crossed at any point without a border check on persons, irrespective of their nationality, being carried out. (</a:t>
            </a:r>
            <a:r>
              <a:rPr lang="en-GB" sz="2200" i="1" dirty="0" smtClean="0">
                <a:latin typeface="+mn-lt"/>
              </a:rPr>
              <a:t> Art. 20.)</a:t>
            </a:r>
          </a:p>
          <a:p>
            <a:pPr algn="ctr">
              <a:defRPr/>
            </a:pPr>
            <a:r>
              <a:rPr lang="en-GB" sz="2200" i="1" dirty="0" smtClean="0">
                <a:solidFill>
                  <a:srgbClr val="BA0A06"/>
                </a:solidFill>
                <a:latin typeface="+mn-lt"/>
              </a:rPr>
              <a:t>Restoration of checks</a:t>
            </a:r>
          </a:p>
          <a:p>
            <a:pPr>
              <a:defRPr/>
            </a:pPr>
            <a:r>
              <a:rPr lang="en-GB" sz="2200" dirty="0" smtClean="0">
                <a:latin typeface="+mn-lt"/>
              </a:rPr>
              <a:t>In case of a serious threat to public policy or internal security,  </a:t>
            </a:r>
          </a:p>
          <a:p>
            <a:pPr>
              <a:defRPr/>
            </a:pPr>
            <a:r>
              <a:rPr lang="en-GB" sz="2200" dirty="0" smtClean="0">
                <a:latin typeface="+mn-lt"/>
              </a:rPr>
              <a:t>a Member State may </a:t>
            </a:r>
            <a:r>
              <a:rPr lang="en-GB" sz="2200" dirty="0" smtClean="0">
                <a:solidFill>
                  <a:srgbClr val="BA0A06"/>
                </a:solidFill>
                <a:latin typeface="+mn-lt"/>
              </a:rPr>
              <a:t>exceptionally</a:t>
            </a:r>
            <a:r>
              <a:rPr lang="en-GB" sz="2200" dirty="0" smtClean="0">
                <a:latin typeface="+mn-lt"/>
              </a:rPr>
              <a:t> reintroduce border controls at its internal borders for, in principle, a limited period of </a:t>
            </a:r>
            <a:r>
              <a:rPr lang="en-GB" sz="2200" dirty="0" smtClean="0">
                <a:solidFill>
                  <a:srgbClr val="BA0A06"/>
                </a:solidFill>
                <a:latin typeface="+mn-lt"/>
              </a:rPr>
              <a:t>no more than thirty days</a:t>
            </a:r>
            <a:r>
              <a:rPr lang="en-GB" sz="2200" dirty="0" smtClean="0">
                <a:latin typeface="+mn-lt"/>
              </a:rPr>
              <a:t>. </a:t>
            </a:r>
          </a:p>
          <a:p>
            <a:pPr>
              <a:defRPr/>
            </a:pPr>
            <a:r>
              <a:rPr lang="en-GB" sz="2200" dirty="0" smtClean="0">
                <a:latin typeface="+mn-lt"/>
              </a:rPr>
              <a:t>Other Member States, the Commission and  the European Parliament should be informed and consultations conducted.</a:t>
            </a:r>
          </a:p>
          <a:p>
            <a:pPr>
              <a:defRPr/>
            </a:pPr>
            <a:endParaRPr lang="en-GB" sz="2200" dirty="0" smtClean="0">
              <a:latin typeface="+mn-lt"/>
            </a:endParaRPr>
          </a:p>
          <a:p>
            <a:r>
              <a:rPr lang="en-GB" sz="2200" dirty="0" smtClean="0">
                <a:latin typeface="+mn-lt"/>
              </a:rPr>
              <a:t>„ Where considerations of public policy or internal security in a Member State demand urgent action” border checks  may be introduced immediately </a:t>
            </a:r>
          </a:p>
          <a:p>
            <a:endParaRPr lang="en-GB" sz="2200" dirty="0" smtClean="0">
              <a:latin typeface="+mn-lt"/>
            </a:endParaRPr>
          </a:p>
          <a:p>
            <a:r>
              <a:rPr lang="en-GB" sz="2200" dirty="0" smtClean="0">
                <a:solidFill>
                  <a:srgbClr val="C00000"/>
                </a:solidFill>
                <a:latin typeface="+mn-lt"/>
              </a:rPr>
              <a:t>Debate in 2011  after  the Arabic Spring </a:t>
            </a:r>
            <a:r>
              <a:rPr lang="en-GB" sz="2200" dirty="0" smtClean="0">
                <a:latin typeface="+mn-lt"/>
              </a:rPr>
              <a:t>– proposal to re-regulate the rules on reintroduction of border controls COM (2011)560 – 16 September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5"/>
          <p:cNvSpPr>
            <a:spLocks noGrp="1"/>
          </p:cNvSpPr>
          <p:nvPr>
            <p:ph type="subTitle" idx="1"/>
          </p:nvPr>
        </p:nvSpPr>
        <p:spPr>
          <a:xfrm>
            <a:off x="1403648" y="980728"/>
            <a:ext cx="6400800" cy="2664296"/>
          </a:xfrm>
        </p:spPr>
        <p:txBody>
          <a:bodyPr/>
          <a:lstStyle/>
          <a:p>
            <a:r>
              <a:rPr lang="en-GB" sz="3200" noProof="0" dirty="0" smtClean="0"/>
              <a:t>Hirsi Jamaa and others v. Italy</a:t>
            </a:r>
            <a:br>
              <a:rPr lang="en-GB" sz="3200" noProof="0" dirty="0" smtClean="0"/>
            </a:br>
            <a:r>
              <a:rPr lang="en-GB" sz="3200" noProof="0" dirty="0" smtClean="0"/>
              <a:t>Appl. No. 27765/09  </a:t>
            </a:r>
            <a:br>
              <a:rPr lang="en-GB" sz="3200" noProof="0" dirty="0" smtClean="0"/>
            </a:br>
            <a:r>
              <a:rPr lang="en-GB" sz="3200" noProof="0" dirty="0" smtClean="0"/>
              <a:t>European Court of Human Rights Grand Chamber judgment of 23 February 2012</a:t>
            </a:r>
            <a:endParaRPr lang="en-GB"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ctrTitle" idx="4294967295"/>
          </p:nvPr>
        </p:nvSpPr>
        <p:spPr>
          <a:xfrm>
            <a:off x="755650" y="1268413"/>
            <a:ext cx="7772400" cy="2838450"/>
          </a:xfrm>
          <a:solidFill>
            <a:srgbClr val="9C92E6"/>
          </a:solidFill>
          <a:ln>
            <a:solidFill>
              <a:srgbClr val="A80000"/>
            </a:solidFill>
          </a:ln>
        </p:spPr>
        <p:txBody>
          <a:bodyPr/>
          <a:lstStyle/>
          <a:p>
            <a:pPr>
              <a:defRPr/>
            </a:pPr>
            <a:r>
              <a:rPr lang="en-GB" sz="7200" dirty="0" smtClean="0">
                <a:solidFill>
                  <a:srgbClr val="A80000"/>
                </a:solidFill>
                <a:effectLst>
                  <a:outerShdw blurRad="38100" dist="38100" dir="2700000" algn="tl">
                    <a:srgbClr val="000000"/>
                  </a:outerShdw>
                </a:effectLst>
                <a:latin typeface="+mn-lt"/>
              </a:rPr>
              <a:t>VISA</a:t>
            </a:r>
            <a:endParaRPr lang="en-GB" dirty="0" smtClean="0">
              <a:solidFill>
                <a:srgbClr val="A80000"/>
              </a:solidFill>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857250"/>
          </a:xfrm>
        </p:spPr>
        <p:txBody>
          <a:bodyPr/>
          <a:lstStyle/>
          <a:p>
            <a:pPr>
              <a:defRPr/>
            </a:pPr>
            <a:r>
              <a:rPr lang="en-GB" sz="2400" cap="none" dirty="0" smtClean="0">
                <a:effectLst>
                  <a:outerShdw blurRad="38100" dist="38100" dir="2700000" algn="tl">
                    <a:srgbClr val="000000"/>
                  </a:outerShdw>
                </a:effectLst>
                <a:latin typeface="+mn-lt"/>
              </a:rPr>
              <a:t>REGULAR MGRATION OF THIRD COUNTRY NATIONALS - VISA</a:t>
            </a:r>
          </a:p>
        </p:txBody>
      </p:sp>
      <p:sp>
        <p:nvSpPr>
          <p:cNvPr id="29699" name="Rectangle 3"/>
          <p:cNvSpPr>
            <a:spLocks noGrp="1" noChangeArrowheads="1"/>
          </p:cNvSpPr>
          <p:nvPr>
            <p:ph type="body" idx="1"/>
          </p:nvPr>
        </p:nvSpPr>
        <p:spPr>
          <a:xfrm>
            <a:off x="468313" y="1125538"/>
            <a:ext cx="8229600" cy="5500687"/>
          </a:xfrm>
        </p:spPr>
        <p:txBody>
          <a:bodyPr/>
          <a:lstStyle/>
          <a:p>
            <a:pPr lvl="1">
              <a:lnSpc>
                <a:spcPct val="90000"/>
              </a:lnSpc>
              <a:defRPr/>
            </a:pPr>
            <a:r>
              <a:rPr lang="en-GB" sz="2800" b="1" dirty="0" smtClean="0">
                <a:latin typeface="+mn-lt"/>
              </a:rPr>
              <a:t>What is the purpose of a visa?</a:t>
            </a:r>
          </a:p>
          <a:p>
            <a:pPr lvl="1">
              <a:lnSpc>
                <a:spcPct val="90000"/>
              </a:lnSpc>
              <a:defRPr/>
            </a:pPr>
            <a:endParaRPr lang="en-GB" sz="2000" dirty="0" smtClean="0">
              <a:latin typeface="+mn-lt"/>
            </a:endParaRPr>
          </a:p>
          <a:p>
            <a:pPr lvl="1">
              <a:lnSpc>
                <a:spcPct val="90000"/>
              </a:lnSpc>
              <a:defRPr/>
            </a:pPr>
            <a:r>
              <a:rPr lang="en-GB" sz="2600" b="1" dirty="0" smtClean="0">
                <a:latin typeface="+mn-lt"/>
              </a:rPr>
              <a:t>Two possible lines of analysis:</a:t>
            </a:r>
          </a:p>
          <a:p>
            <a:pPr lvl="1">
              <a:lnSpc>
                <a:spcPct val="90000"/>
              </a:lnSpc>
              <a:defRPr/>
            </a:pPr>
            <a:r>
              <a:rPr lang="en-GB" sz="2600" i="1" dirty="0" smtClean="0">
                <a:latin typeface="+mn-lt"/>
              </a:rPr>
              <a:t>	Utilitarian: does it perform (achieve goal)?</a:t>
            </a:r>
          </a:p>
          <a:p>
            <a:pPr lvl="1">
              <a:lnSpc>
                <a:spcPct val="90000"/>
              </a:lnSpc>
              <a:defRPr/>
            </a:pPr>
            <a:r>
              <a:rPr lang="en-GB" sz="2600" i="1" dirty="0" smtClean="0">
                <a:latin typeface="+mn-lt"/>
              </a:rPr>
              <a:t>	Moral: does it stigmatise / collectively punish?</a:t>
            </a:r>
          </a:p>
          <a:p>
            <a:pPr lvl="1">
              <a:lnSpc>
                <a:spcPct val="90000"/>
              </a:lnSpc>
              <a:defRPr/>
            </a:pPr>
            <a:endParaRPr lang="en-GB" sz="2800" b="1" dirty="0" smtClean="0">
              <a:latin typeface="+mn-lt"/>
            </a:endParaRPr>
          </a:p>
          <a:p>
            <a:pPr lvl="1">
              <a:lnSpc>
                <a:spcPct val="90000"/>
              </a:lnSpc>
              <a:defRPr/>
            </a:pPr>
            <a:r>
              <a:rPr lang="en-GB" sz="2800" b="1" dirty="0" smtClean="0">
                <a:latin typeface="+mn-lt"/>
              </a:rPr>
              <a:t>Factors determining whether a country is visa-free:</a:t>
            </a:r>
          </a:p>
          <a:p>
            <a:pPr lvl="4">
              <a:lnSpc>
                <a:spcPct val="90000"/>
              </a:lnSpc>
              <a:defRPr/>
            </a:pPr>
            <a:r>
              <a:rPr lang="en-GB" sz="1800" dirty="0" smtClean="0">
                <a:latin typeface="+mn-lt"/>
              </a:rPr>
              <a:t>illegal immigration, </a:t>
            </a:r>
          </a:p>
          <a:p>
            <a:pPr lvl="4">
              <a:lnSpc>
                <a:spcPct val="90000"/>
              </a:lnSpc>
              <a:defRPr/>
            </a:pPr>
            <a:r>
              <a:rPr lang="en-GB" sz="1800" dirty="0" smtClean="0">
                <a:latin typeface="+mn-lt"/>
              </a:rPr>
              <a:t>public policy</a:t>
            </a:r>
          </a:p>
          <a:p>
            <a:pPr lvl="4">
              <a:lnSpc>
                <a:spcPct val="90000"/>
              </a:lnSpc>
              <a:defRPr/>
            </a:pPr>
            <a:r>
              <a:rPr lang="en-GB" sz="1800" dirty="0" smtClean="0">
                <a:latin typeface="+mn-lt"/>
              </a:rPr>
              <a:t> security, </a:t>
            </a:r>
          </a:p>
          <a:p>
            <a:pPr lvl="4">
              <a:lnSpc>
                <a:spcPct val="90000"/>
              </a:lnSpc>
              <a:defRPr/>
            </a:pPr>
            <a:r>
              <a:rPr lang="en-GB" sz="1800" dirty="0" smtClean="0">
                <a:latin typeface="+mn-lt"/>
              </a:rPr>
              <a:t> regional coherence</a:t>
            </a:r>
          </a:p>
          <a:p>
            <a:pPr lvl="4">
              <a:lnSpc>
                <a:spcPct val="90000"/>
              </a:lnSpc>
              <a:defRPr/>
            </a:pPr>
            <a:r>
              <a:rPr lang="en-GB" sz="1800" dirty="0" smtClean="0">
                <a:latin typeface="+mn-lt"/>
              </a:rPr>
              <a:t> reciprocity”</a:t>
            </a:r>
            <a:endParaRPr lang="en-GB" sz="900" dirty="0" smtClean="0">
              <a:latin typeface="+mn-lt"/>
            </a:endParaRPr>
          </a:p>
          <a:p>
            <a:pPr lvl="1">
              <a:lnSpc>
                <a:spcPct val="90000"/>
              </a:lnSpc>
              <a:defRPr/>
            </a:pPr>
            <a:endParaRPr lang="en-GB" sz="1600" b="1" dirty="0" smtClean="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37"/>
          </a:xfrm>
        </p:spPr>
        <p:txBody>
          <a:bodyPr/>
          <a:lstStyle/>
          <a:p>
            <a:pPr>
              <a:defRPr/>
            </a:pPr>
            <a:r>
              <a:rPr lang="en-GB" dirty="0" smtClean="0">
                <a:latin typeface="+mn-lt"/>
              </a:rPr>
              <a:t>VISA</a:t>
            </a:r>
            <a:endParaRPr lang="en-GB" dirty="0">
              <a:latin typeface="+mn-lt"/>
            </a:endParaRPr>
          </a:p>
        </p:txBody>
      </p:sp>
      <p:sp>
        <p:nvSpPr>
          <p:cNvPr id="3" name="Tartalom helye 2"/>
          <p:cNvSpPr>
            <a:spLocks noGrp="1"/>
          </p:cNvSpPr>
          <p:nvPr>
            <p:ph idx="1"/>
          </p:nvPr>
        </p:nvSpPr>
        <p:spPr>
          <a:xfrm>
            <a:off x="457200" y="857250"/>
            <a:ext cx="8229600" cy="5500688"/>
          </a:xfrm>
        </p:spPr>
        <p:txBody>
          <a:bodyPr>
            <a:normAutofit lnSpcReduction="10000"/>
          </a:bodyPr>
          <a:lstStyle/>
          <a:p>
            <a:pPr algn="ctr">
              <a:lnSpc>
                <a:spcPct val="80000"/>
              </a:lnSpc>
              <a:defRPr/>
            </a:pPr>
            <a:r>
              <a:rPr lang="en-GB" sz="1800" b="1" dirty="0" smtClean="0">
                <a:latin typeface="+mn-lt"/>
              </a:rPr>
              <a:t>Short term – long term</a:t>
            </a:r>
          </a:p>
          <a:p>
            <a:pPr>
              <a:lnSpc>
                <a:spcPct val="80000"/>
              </a:lnSpc>
              <a:defRPr/>
            </a:pPr>
            <a:r>
              <a:rPr lang="en-GB" sz="1800" b="1" dirty="0" smtClean="0">
                <a:latin typeface="+mn-lt"/>
              </a:rPr>
              <a:t>Short: </a:t>
            </a:r>
            <a:r>
              <a:rPr lang="en-GB" sz="1800" dirty="0" smtClean="0">
                <a:latin typeface="+mn-lt"/>
              </a:rPr>
              <a:t>COUNCIL REGULATION (EC) No 539/2001 of 15 March 2001 listing the third countries whose nationals must be in possession of visas when crossing the external borders and those whose nationals are exempt from that requirement (amended four times) </a:t>
            </a:r>
          </a:p>
          <a:p>
            <a:pPr>
              <a:lnSpc>
                <a:spcPct val="80000"/>
              </a:lnSpc>
              <a:defRPr/>
            </a:pPr>
            <a:endParaRPr lang="en-GB" sz="1800" dirty="0" smtClean="0">
              <a:latin typeface="+mn-lt"/>
            </a:endParaRPr>
          </a:p>
          <a:p>
            <a:pPr>
              <a:lnSpc>
                <a:spcPct val="80000"/>
              </a:lnSpc>
              <a:defRPr/>
            </a:pPr>
            <a:r>
              <a:rPr lang="en-GB" sz="1800" b="1" dirty="0" smtClean="0">
                <a:latin typeface="+mn-lt"/>
              </a:rPr>
              <a:t>Visa free: EU =27+EEA =3 + Switzerland+40 states+Macao and Hong Kong+British Nationals (overseas)</a:t>
            </a:r>
          </a:p>
          <a:p>
            <a:pPr>
              <a:lnSpc>
                <a:spcPct val="80000"/>
              </a:lnSpc>
              <a:defRPr/>
            </a:pPr>
            <a:r>
              <a:rPr lang="en-GB" sz="1800" b="1" dirty="0" smtClean="0">
                <a:latin typeface="+mn-lt"/>
              </a:rPr>
              <a:t>Long: national competence </a:t>
            </a:r>
          </a:p>
          <a:p>
            <a:pPr>
              <a:lnSpc>
                <a:spcPct val="80000"/>
              </a:lnSpc>
              <a:defRPr/>
            </a:pPr>
            <a:endParaRPr lang="en-GB" sz="1800" b="1" dirty="0" smtClean="0">
              <a:latin typeface="+mn-lt"/>
            </a:endParaRPr>
          </a:p>
          <a:p>
            <a:pPr>
              <a:lnSpc>
                <a:spcPct val="80000"/>
              </a:lnSpc>
              <a:defRPr/>
            </a:pPr>
            <a:r>
              <a:rPr lang="en-GB" sz="1800" b="1" dirty="0" smtClean="0">
                <a:latin typeface="+mn-lt"/>
              </a:rPr>
              <a:t>The reciprocity debate</a:t>
            </a:r>
          </a:p>
          <a:p>
            <a:pPr>
              <a:lnSpc>
                <a:spcPct val="80000"/>
              </a:lnSpc>
              <a:defRPr/>
            </a:pPr>
            <a:endParaRPr lang="en-GB" sz="1800" b="1" dirty="0" smtClean="0">
              <a:latin typeface="+mn-lt"/>
            </a:endParaRPr>
          </a:p>
          <a:p>
            <a:pPr>
              <a:lnSpc>
                <a:spcPct val="80000"/>
              </a:lnSpc>
              <a:defRPr/>
            </a:pPr>
            <a:r>
              <a:rPr lang="en-GB" sz="1800" b="1" dirty="0" smtClean="0">
                <a:latin typeface="+mn-lt"/>
              </a:rPr>
              <a:t>Visa facilitation: </a:t>
            </a:r>
            <a:br>
              <a:rPr lang="en-GB" sz="1800" b="1" dirty="0" smtClean="0">
                <a:latin typeface="+mn-lt"/>
              </a:rPr>
            </a:br>
            <a:r>
              <a:rPr lang="en-GB" sz="1800" dirty="0" smtClean="0">
                <a:latin typeface="+mn-lt"/>
              </a:rPr>
              <a:t>	Russian Federation  (1 June 2007)</a:t>
            </a:r>
            <a:br>
              <a:rPr lang="en-GB" sz="1800" dirty="0" smtClean="0">
                <a:latin typeface="+mn-lt"/>
              </a:rPr>
            </a:br>
            <a:r>
              <a:rPr lang="en-GB" sz="1800" dirty="0" smtClean="0">
                <a:latin typeface="+mn-lt"/>
              </a:rPr>
              <a:t>	Moldova ,Ukraine (entry into force: 1 January 2008)</a:t>
            </a:r>
          </a:p>
          <a:p>
            <a:pPr>
              <a:lnSpc>
                <a:spcPct val="80000"/>
              </a:lnSpc>
              <a:defRPr/>
            </a:pPr>
            <a:r>
              <a:rPr lang="en-GB" sz="1800" dirty="0" smtClean="0">
                <a:latin typeface="+mn-lt"/>
              </a:rPr>
              <a:t>		Georgia (entry into force:  1 March 2011)</a:t>
            </a:r>
          </a:p>
          <a:p>
            <a:pPr>
              <a:lnSpc>
                <a:spcPct val="80000"/>
              </a:lnSpc>
              <a:defRPr/>
            </a:pPr>
            <a:endParaRPr lang="en-GB" sz="1800" dirty="0" smtClean="0">
              <a:latin typeface="+mn-lt"/>
            </a:endParaRPr>
          </a:p>
          <a:p>
            <a:pPr>
              <a:lnSpc>
                <a:spcPct val="80000"/>
              </a:lnSpc>
              <a:defRPr/>
            </a:pPr>
            <a:r>
              <a:rPr lang="en-GB" sz="1800" dirty="0" smtClean="0">
                <a:latin typeface="+mn-lt"/>
              </a:rPr>
              <a:t> </a:t>
            </a:r>
            <a:r>
              <a:rPr lang="en-GB" sz="1800" b="1" dirty="0" smtClean="0">
                <a:latin typeface="+mn-lt"/>
              </a:rPr>
              <a:t>Abolition of visa</a:t>
            </a:r>
            <a:r>
              <a:rPr lang="en-GB" sz="1800" dirty="0" smtClean="0">
                <a:latin typeface="+mn-lt"/>
              </a:rPr>
              <a:t>  </a:t>
            </a:r>
          </a:p>
          <a:p>
            <a:pPr>
              <a:lnSpc>
                <a:spcPct val="80000"/>
              </a:lnSpc>
              <a:defRPr/>
            </a:pPr>
            <a:r>
              <a:rPr lang="en-GB" sz="1800" dirty="0" smtClean="0">
                <a:latin typeface="+mn-lt"/>
              </a:rPr>
              <a:t>Saint Kitts</a:t>
            </a:r>
            <a:r>
              <a:rPr lang="hu-HU" sz="1800" baseline="0" dirty="0" smtClean="0">
                <a:latin typeface="+mn-lt"/>
              </a:rPr>
              <a:t> and</a:t>
            </a:r>
            <a:r>
              <a:rPr lang="en-GB" sz="1800" dirty="0" smtClean="0">
                <a:latin typeface="+mn-lt"/>
              </a:rPr>
              <a:t> Nevis:  28 May 2009,</a:t>
            </a:r>
          </a:p>
          <a:p>
            <a:pPr>
              <a:lnSpc>
                <a:spcPct val="80000"/>
              </a:lnSpc>
              <a:defRPr/>
            </a:pPr>
            <a:r>
              <a:rPr lang="en-GB" sz="1800" dirty="0" smtClean="0">
                <a:latin typeface="+mn-lt"/>
              </a:rPr>
              <a:t>fYRoM, Montenegro, Serbia:  with effect of 19 December 2009 (for biometric passports and excluding Kosovo) </a:t>
            </a:r>
          </a:p>
          <a:p>
            <a:pPr>
              <a:lnSpc>
                <a:spcPct val="80000"/>
              </a:lnSpc>
              <a:defRPr/>
            </a:pPr>
            <a:r>
              <a:rPr lang="en-GB" sz="1800" dirty="0" smtClean="0">
                <a:latin typeface="+mn-lt"/>
              </a:rPr>
              <a:t>Albania, Bosnia-Herzegovina : 25 November 2010  (for biometric passports )</a:t>
            </a:r>
          </a:p>
          <a:p>
            <a:pPr>
              <a:lnSpc>
                <a:spcPct val="80000"/>
              </a:lnSpc>
              <a:defRPr/>
            </a:pPr>
            <a:r>
              <a:rPr lang="en-GB" sz="1800" dirty="0" smtClean="0"/>
              <a:t>Brazil: 1 October 2012</a:t>
            </a:r>
            <a:endParaRPr lang="en-GB" sz="1800" dirty="0" smtClean="0">
              <a:latin typeface="+mn-lt"/>
            </a:endParaRPr>
          </a:p>
        </p:txBody>
      </p:sp>
      <p:sp>
        <p:nvSpPr>
          <p:cNvPr id="4" name="Dátum helye 3"/>
          <p:cNvSpPr>
            <a:spLocks noGrp="1"/>
          </p:cNvSpPr>
          <p:nvPr>
            <p:ph type="dt" sz="quarter"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dirty="0" smtClean="0">
                <a:latin typeface="+mn-lt"/>
              </a:rPr>
              <a:t>VISAS- Visa code</a:t>
            </a:r>
          </a:p>
        </p:txBody>
      </p:sp>
      <p:sp>
        <p:nvSpPr>
          <p:cNvPr id="36867" name="Rectangle 3"/>
          <p:cNvSpPr>
            <a:spLocks noGrp="1" noChangeArrowheads="1"/>
          </p:cNvSpPr>
          <p:nvPr>
            <p:ph type="body" idx="1"/>
          </p:nvPr>
        </p:nvSpPr>
        <p:spPr/>
        <p:txBody>
          <a:bodyPr>
            <a:normAutofit/>
          </a:bodyPr>
          <a:lstStyle/>
          <a:p>
            <a:pPr eaLnBrk="1" hangingPunct="1">
              <a:lnSpc>
                <a:spcPct val="80000"/>
              </a:lnSpc>
            </a:pPr>
            <a:endParaRPr lang="en-GB" sz="2000" dirty="0" smtClean="0">
              <a:latin typeface="+mn-lt"/>
            </a:endParaRPr>
          </a:p>
          <a:p>
            <a:pPr eaLnBrk="1" hangingPunct="1">
              <a:lnSpc>
                <a:spcPct val="80000"/>
              </a:lnSpc>
            </a:pPr>
            <a:r>
              <a:rPr lang="en-GB" sz="2000" dirty="0" smtClean="0">
                <a:latin typeface="+mn-lt"/>
              </a:rPr>
              <a:t>REGULATION (EC) No 810/2009</a:t>
            </a:r>
          </a:p>
          <a:p>
            <a:pPr eaLnBrk="1" hangingPunct="1">
              <a:lnSpc>
                <a:spcPct val="80000"/>
              </a:lnSpc>
            </a:pPr>
            <a:r>
              <a:rPr lang="en-GB" sz="2000" dirty="0" smtClean="0">
                <a:latin typeface="+mn-lt"/>
              </a:rPr>
              <a:t>Scope: short stay  (max. 3 months) and airport transit visas </a:t>
            </a:r>
          </a:p>
          <a:p>
            <a:pPr eaLnBrk="1" hangingPunct="1">
              <a:lnSpc>
                <a:spcPct val="80000"/>
              </a:lnSpc>
            </a:pPr>
            <a:endParaRPr lang="en-GB" sz="2000" dirty="0" smtClean="0">
              <a:latin typeface="+mn-lt"/>
            </a:endParaRPr>
          </a:p>
          <a:p>
            <a:pPr eaLnBrk="1" hangingPunct="1">
              <a:lnSpc>
                <a:spcPct val="150000"/>
              </a:lnSpc>
              <a:buFont typeface="Arial" pitchFamily="34" charset="0"/>
              <a:buChar char="•"/>
            </a:pPr>
            <a:r>
              <a:rPr lang="en-GB" sz="2000" dirty="0" smtClean="0">
                <a:latin typeface="+mn-lt"/>
              </a:rPr>
              <a:t>Clarifies which Member State is responsible for processing a visa application (sole destination – longest stay/main purpose - entry point)</a:t>
            </a:r>
          </a:p>
          <a:p>
            <a:pPr eaLnBrk="1" hangingPunct="1">
              <a:lnSpc>
                <a:spcPct val="150000"/>
              </a:lnSpc>
              <a:buFont typeface="Arial" pitchFamily="34" charset="0"/>
              <a:buChar char="•"/>
            </a:pPr>
            <a:r>
              <a:rPr lang="en-GB" sz="2000" dirty="0" smtClean="0">
                <a:latin typeface="+mn-lt"/>
              </a:rPr>
              <a:t>Defines the different phases for examination and decision taking</a:t>
            </a:r>
          </a:p>
          <a:p>
            <a:pPr eaLnBrk="1" hangingPunct="1">
              <a:lnSpc>
                <a:spcPct val="150000"/>
              </a:lnSpc>
              <a:buFont typeface="Arial" pitchFamily="34" charset="0"/>
              <a:buChar char="•"/>
            </a:pPr>
            <a:r>
              <a:rPr lang="en-GB" sz="2000" dirty="0" smtClean="0">
                <a:latin typeface="+mn-lt"/>
              </a:rPr>
              <a:t>Lists the documents a visa applicant needs to submit and the procedures for their verification</a:t>
            </a:r>
          </a:p>
          <a:p>
            <a:pPr eaLnBrk="1" hangingPunct="1">
              <a:lnSpc>
                <a:spcPct val="150000"/>
              </a:lnSpc>
              <a:buFont typeface="Arial" pitchFamily="34" charset="0"/>
              <a:buChar char="•"/>
            </a:pPr>
            <a:r>
              <a:rPr lang="en-GB" sz="2000" dirty="0" smtClean="0">
                <a:latin typeface="+mn-lt"/>
              </a:rPr>
              <a:t>Harmonizes the fees (Generally: 60 Euros)</a:t>
            </a:r>
          </a:p>
          <a:p>
            <a:pPr eaLnBrk="1" hangingPunct="1">
              <a:lnSpc>
                <a:spcPct val="150000"/>
              </a:lnSpc>
              <a:buFont typeface="Arial" pitchFamily="34" charset="0"/>
              <a:buChar char="•"/>
            </a:pPr>
            <a:r>
              <a:rPr lang="en-GB" sz="2000" dirty="0" smtClean="0">
                <a:latin typeface="+mn-lt"/>
              </a:rPr>
              <a:t>Sets time limit for the procedure: 15 calendar days.</a:t>
            </a:r>
          </a:p>
          <a:p>
            <a:pPr eaLnBrk="1" hangingPunct="1">
              <a:lnSpc>
                <a:spcPct val="150000"/>
              </a:lnSpc>
              <a:buFont typeface="Arial" pitchFamily="34" charset="0"/>
              <a:buChar char="•"/>
            </a:pPr>
            <a:r>
              <a:rPr lang="en-GB" sz="2000" dirty="0" smtClean="0">
                <a:latin typeface="+mn-lt"/>
              </a:rPr>
              <a:t>Obliges MS to give reasons and allow appeal against negative decision</a:t>
            </a:r>
          </a:p>
          <a:p>
            <a:pPr eaLnBrk="1" hangingPunct="1">
              <a:lnSpc>
                <a:spcPct val="80000"/>
              </a:lnSpc>
              <a:buFont typeface="Arial" pitchFamily="34" charset="0"/>
              <a:buChar char="•"/>
            </a:pPr>
            <a:endParaRPr lang="en-GB" sz="2000" dirty="0" smtClean="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457200" y="274638"/>
            <a:ext cx="8229600" cy="439737"/>
          </a:xfrm>
          <a:solidFill>
            <a:srgbClr val="FFCD2F"/>
          </a:solidFill>
          <a:ln>
            <a:solidFill>
              <a:srgbClr val="A80000"/>
            </a:solidFill>
          </a:ln>
        </p:spPr>
        <p:txBody>
          <a:bodyPr>
            <a:noAutofit/>
          </a:bodyPr>
          <a:lstStyle/>
          <a:p>
            <a:pPr>
              <a:defRPr/>
            </a:pPr>
            <a:r>
              <a:rPr lang="en-GB" sz="3200" b="1" cap="small" dirty="0" smtClean="0">
                <a:solidFill>
                  <a:srgbClr val="A80000"/>
                </a:solidFill>
                <a:effectLst>
                  <a:outerShdw blurRad="38100" dist="38100" dir="2700000" algn="tl">
                    <a:srgbClr val="000000">
                      <a:alpha val="43137"/>
                    </a:srgbClr>
                  </a:outerShdw>
                </a:effectLst>
                <a:latin typeface="+mn-lt"/>
              </a:rPr>
              <a:t>VISA - VIS</a:t>
            </a:r>
            <a:endParaRPr lang="en-GB" sz="3200" b="1" cap="small" dirty="0">
              <a:solidFill>
                <a:srgbClr val="A80000"/>
              </a:solidFill>
              <a:effectLst>
                <a:outerShdw blurRad="38100" dist="38100" dir="2700000" algn="tl">
                  <a:srgbClr val="000000">
                    <a:alpha val="43137"/>
                  </a:srgbClr>
                </a:outerShdw>
              </a:effectLst>
              <a:latin typeface="+mn-lt"/>
            </a:endParaRPr>
          </a:p>
        </p:txBody>
      </p:sp>
      <p:sp>
        <p:nvSpPr>
          <p:cNvPr id="3" name="Tartalom helye 2"/>
          <p:cNvSpPr>
            <a:spLocks noGrp="1"/>
          </p:cNvSpPr>
          <p:nvPr>
            <p:ph idx="4294967295"/>
          </p:nvPr>
        </p:nvSpPr>
        <p:spPr>
          <a:xfrm>
            <a:off x="179388" y="765174"/>
            <a:ext cx="8642350" cy="5832177"/>
          </a:xfrm>
          <a:solidFill>
            <a:srgbClr val="C7C1F1"/>
          </a:solidFill>
          <a:ln>
            <a:solidFill>
              <a:srgbClr val="002060"/>
            </a:solidFill>
          </a:ln>
        </p:spPr>
        <p:txBody>
          <a:bodyPr>
            <a:normAutofit/>
          </a:bodyPr>
          <a:lstStyle/>
          <a:p>
            <a:pPr algn="ctr">
              <a:lnSpc>
                <a:spcPct val="90000"/>
              </a:lnSpc>
              <a:buFontTx/>
              <a:buNone/>
              <a:defRPr/>
            </a:pPr>
            <a:r>
              <a:rPr lang="en-GB" sz="1100" dirty="0" smtClean="0">
                <a:latin typeface="+mn-lt"/>
              </a:rPr>
              <a:t>REGULATION (EC) No 767/2008 OF THE  EUROPEAN PARLIAMENT AND OF THE COUNCIL of 9 July 2008 concerning the Visa Information System (VIS) and the exchange of data between Member States on short-stay visas (VIS Regulation) </a:t>
            </a:r>
            <a:br>
              <a:rPr lang="en-GB" sz="1100" dirty="0" smtClean="0">
                <a:latin typeface="+mn-lt"/>
              </a:rPr>
            </a:br>
            <a:r>
              <a:rPr lang="en-GB" sz="1100" dirty="0" smtClean="0">
                <a:latin typeface="+mn-lt"/>
              </a:rPr>
              <a:t> (Implementing Council Decision 2004/512/EC of 8 June 2004 establishing the Visa Information System (VIS))</a:t>
            </a:r>
          </a:p>
          <a:p>
            <a:pPr algn="ctr">
              <a:lnSpc>
                <a:spcPct val="80000"/>
              </a:lnSpc>
              <a:buNone/>
              <a:defRPr/>
            </a:pPr>
            <a:r>
              <a:rPr lang="en-GB" dirty="0" smtClean="0">
                <a:latin typeface="+mn-lt"/>
              </a:rPr>
              <a:t>Objectives</a:t>
            </a:r>
          </a:p>
          <a:p>
            <a:pPr marL="400050" lvl="1">
              <a:lnSpc>
                <a:spcPct val="120000"/>
              </a:lnSpc>
              <a:spcBef>
                <a:spcPts val="0"/>
              </a:spcBef>
              <a:defRPr/>
            </a:pPr>
            <a:r>
              <a:rPr lang="en-GB" sz="1800" dirty="0" smtClean="0">
                <a:latin typeface="+mn-lt"/>
              </a:rPr>
              <a:t>the fight against fraud;</a:t>
            </a:r>
          </a:p>
          <a:p>
            <a:pPr marL="400050" lvl="1">
              <a:lnSpc>
                <a:spcPct val="120000"/>
              </a:lnSpc>
              <a:spcBef>
                <a:spcPts val="0"/>
              </a:spcBef>
              <a:defRPr/>
            </a:pPr>
            <a:r>
              <a:rPr lang="en-GB" sz="1800" dirty="0" smtClean="0">
                <a:latin typeface="+mn-lt"/>
              </a:rPr>
              <a:t>facilitate checks at external border crossing points and within the territory of the Member States;</a:t>
            </a:r>
          </a:p>
          <a:p>
            <a:pPr marL="400050" lvl="1">
              <a:lnSpc>
                <a:spcPct val="120000"/>
              </a:lnSpc>
              <a:spcBef>
                <a:spcPts val="0"/>
              </a:spcBef>
              <a:defRPr/>
            </a:pPr>
            <a:r>
              <a:rPr lang="en-GB" sz="1800" dirty="0" smtClean="0">
                <a:latin typeface="+mn-lt"/>
              </a:rPr>
              <a:t>help identify persons not entitled to enter or stay</a:t>
            </a:r>
          </a:p>
          <a:p>
            <a:pPr marL="400050" lvl="1">
              <a:lnSpc>
                <a:spcPct val="120000"/>
              </a:lnSpc>
              <a:spcBef>
                <a:spcPts val="0"/>
              </a:spcBef>
              <a:defRPr/>
            </a:pPr>
            <a:r>
              <a:rPr lang="en-GB" sz="1800" dirty="0" smtClean="0">
                <a:latin typeface="+mn-lt"/>
              </a:rPr>
              <a:t>to assist the Dublin mechanism on identifying the responsible state for refugee status determination;</a:t>
            </a:r>
          </a:p>
          <a:p>
            <a:pPr marL="400050" lvl="1">
              <a:lnSpc>
                <a:spcPct val="120000"/>
              </a:lnSpc>
              <a:spcBef>
                <a:spcPts val="0"/>
              </a:spcBef>
              <a:defRPr/>
            </a:pPr>
            <a:r>
              <a:rPr lang="en-GB" sz="1800" dirty="0" smtClean="0">
                <a:latin typeface="+mn-lt"/>
              </a:rPr>
              <a:t> to contribute to the prevention of threats to the internal security of any of the Member States</a:t>
            </a:r>
          </a:p>
          <a:p>
            <a:pPr algn="ctr">
              <a:lnSpc>
                <a:spcPct val="90000"/>
              </a:lnSpc>
              <a:buFontTx/>
              <a:buNone/>
              <a:defRPr/>
            </a:pPr>
            <a:r>
              <a:rPr lang="en-GB" sz="2500" dirty="0" smtClean="0">
                <a:latin typeface="+mn-lt"/>
              </a:rPr>
              <a:t>Gradual entry into operation</a:t>
            </a:r>
          </a:p>
          <a:p>
            <a:pPr>
              <a:lnSpc>
                <a:spcPct val="120000"/>
              </a:lnSpc>
              <a:buFontTx/>
              <a:buNone/>
              <a:defRPr/>
            </a:pPr>
            <a:r>
              <a:rPr lang="en-GB" sz="1800" dirty="0" smtClean="0">
                <a:latin typeface="+mn-lt"/>
              </a:rPr>
              <a:t>1 st region (</a:t>
            </a:r>
            <a:r>
              <a:rPr lang="en-GB" sz="1800" dirty="0" smtClean="0"/>
              <a:t>Algeria, Egypt, Libya, Mauritania, Morocco and Tunisia)</a:t>
            </a:r>
            <a:r>
              <a:rPr lang="en-GB" sz="1800" dirty="0" smtClean="0">
                <a:latin typeface="+mn-lt"/>
              </a:rPr>
              <a:t> Start 11 October 2011</a:t>
            </a:r>
          </a:p>
          <a:p>
            <a:pPr>
              <a:lnSpc>
                <a:spcPct val="120000"/>
              </a:lnSpc>
              <a:buFontTx/>
              <a:buNone/>
              <a:defRPr/>
            </a:pPr>
            <a:r>
              <a:rPr lang="en-GB" sz="1800" dirty="0" smtClean="0">
                <a:latin typeface="+mn-lt"/>
              </a:rPr>
              <a:t>2nd region </a:t>
            </a:r>
            <a:r>
              <a:rPr lang="en-GB" sz="1800" dirty="0" smtClean="0"/>
              <a:t>(Israel, Jordan, Lebanon and Syria)  10 May 2012</a:t>
            </a:r>
            <a:endParaRPr lang="en-GB" sz="1800" dirty="0" smtClean="0">
              <a:latin typeface="+mn-lt"/>
            </a:endParaRPr>
          </a:p>
          <a:p>
            <a:pPr>
              <a:lnSpc>
                <a:spcPct val="120000"/>
              </a:lnSpc>
              <a:buFontTx/>
              <a:buNone/>
              <a:defRPr/>
            </a:pPr>
            <a:r>
              <a:rPr lang="en-GB" sz="1800" dirty="0" smtClean="0">
                <a:latin typeface="+mn-lt"/>
              </a:rPr>
              <a:t>3rd region:  </a:t>
            </a:r>
            <a:r>
              <a:rPr lang="en-GB" sz="1800" dirty="0" smtClean="0"/>
              <a:t>(</a:t>
            </a:r>
            <a:r>
              <a:rPr lang="en-GB" sz="1800" dirty="0" smtClean="0">
                <a:latin typeface="+mn-lt"/>
              </a:rPr>
              <a:t>Afghanistan, Bahrain, Iran, Iraq, Kuwait, Oman, Qatar, Saudi Arabia, United Arab Emirates and  Yemen),  Start: 2 October 2012</a:t>
            </a:r>
          </a:p>
          <a:p>
            <a:pPr>
              <a:lnSpc>
                <a:spcPct val="80000"/>
              </a:lnSpc>
              <a:buFontTx/>
              <a:buNone/>
              <a:defRPr/>
            </a:pPr>
            <a:endParaRPr lang="en-GB" sz="2500" dirty="0" smtClean="0">
              <a:solidFill>
                <a:srgbClr val="004568"/>
              </a:solidFill>
              <a:latin typeface="+mn-lt"/>
            </a:endParaRPr>
          </a:p>
        </p:txBody>
      </p:sp>
      <p:sp>
        <p:nvSpPr>
          <p:cNvPr id="5" name="Dátum helye 3"/>
          <p:cNvSpPr txBox="1">
            <a:spLocks noGrp="1"/>
          </p:cNvSpPr>
          <p:nvPr/>
        </p:nvSpPr>
        <p:spPr>
          <a:xfrm>
            <a:off x="0" y="6572272"/>
            <a:ext cx="2357422" cy="285728"/>
          </a:xfrm>
          <a:prstGeom prst="rect">
            <a:avLst/>
          </a:prstGeom>
          <a:solidFill>
            <a:srgbClr val="002060"/>
          </a:solidFill>
          <a:ln>
            <a:solidFill>
              <a:srgbClr val="FFC000"/>
            </a:solidFill>
          </a:ln>
        </p:spPr>
        <p:txBody>
          <a:bodyPr anchor="ctr"/>
          <a:lstStyle/>
          <a:p>
            <a:pPr fontAlgn="auto">
              <a:spcBef>
                <a:spcPts val="0"/>
              </a:spcBef>
              <a:spcAft>
                <a:spcPts val="0"/>
              </a:spcAft>
              <a:defRPr/>
            </a:pPr>
            <a:r>
              <a:rPr lang="hu-HU" sz="1200">
                <a:solidFill>
                  <a:srgbClr val="FC9804"/>
                </a:solidFill>
                <a:latin typeface="+mn-lt"/>
                <a:cs typeface="+mn-cs"/>
              </a:rPr>
              <a:t>Presentation by Boldizsár Nagy</a:t>
            </a:r>
            <a:endParaRPr lang="en-GB" sz="1200">
              <a:solidFill>
                <a:srgbClr val="FC9804"/>
              </a:solidFill>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ctrTitle" idx="4294967295"/>
          </p:nvPr>
        </p:nvSpPr>
        <p:spPr>
          <a:xfrm>
            <a:off x="755650" y="1268413"/>
            <a:ext cx="7772400" cy="2838450"/>
          </a:xfrm>
          <a:solidFill>
            <a:srgbClr val="9C92E6"/>
          </a:solidFill>
          <a:ln>
            <a:solidFill>
              <a:srgbClr val="A80000"/>
            </a:solidFill>
          </a:ln>
        </p:spPr>
        <p:txBody>
          <a:bodyPr/>
          <a:lstStyle/>
          <a:p>
            <a:pPr>
              <a:defRPr/>
            </a:pPr>
            <a:r>
              <a:rPr lang="en-GB" sz="7200" dirty="0" smtClean="0">
                <a:solidFill>
                  <a:srgbClr val="A80000"/>
                </a:solidFill>
                <a:effectLst>
                  <a:outerShdw blurRad="38100" dist="38100" dir="2700000" algn="tl">
                    <a:srgbClr val="000000"/>
                  </a:outerShdw>
                </a:effectLst>
                <a:latin typeface="+mn-lt"/>
              </a:rPr>
              <a:t>REGULAR MIGRATION</a:t>
            </a:r>
            <a:endParaRPr lang="en-GB" dirty="0" smtClean="0">
              <a:solidFill>
                <a:srgbClr val="A80000"/>
              </a:solidFill>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2938" y="0"/>
            <a:ext cx="8029575" cy="985838"/>
          </a:xfrm>
        </p:spPr>
        <p:txBody>
          <a:bodyPr>
            <a:normAutofit/>
          </a:bodyPr>
          <a:lstStyle/>
          <a:p>
            <a:pPr>
              <a:defRPr/>
            </a:pPr>
            <a:r>
              <a:rPr lang="en-GB" sz="1800" dirty="0" smtClean="0">
                <a:latin typeface="+mn-lt"/>
                <a:ea typeface="+mn-ea"/>
                <a:cs typeface="+mn-cs"/>
              </a:rPr>
              <a:t>TFEU , TITLE V    AREA OF FREEDOM, SECURITY AND JUSTICE</a:t>
            </a:r>
            <a:br>
              <a:rPr lang="en-GB" sz="1800" dirty="0" smtClean="0">
                <a:latin typeface="+mn-lt"/>
                <a:ea typeface="+mn-ea"/>
                <a:cs typeface="+mn-cs"/>
              </a:rPr>
            </a:br>
            <a:r>
              <a:rPr lang="en-GB" sz="1800" dirty="0" smtClean="0">
                <a:latin typeface="+mn-lt"/>
              </a:rPr>
              <a:t> CHAPTER 2 POLICIES ON BORDER CHECKS, ASYLUM AND IMMIGRATION</a:t>
            </a:r>
            <a:endParaRPr lang="en-GB" sz="1800" dirty="0">
              <a:latin typeface="+mn-lt"/>
            </a:endParaRPr>
          </a:p>
        </p:txBody>
      </p:sp>
      <p:sp>
        <p:nvSpPr>
          <p:cNvPr id="19459" name="Tartalom helye 2"/>
          <p:cNvSpPr>
            <a:spLocks noGrp="1"/>
          </p:cNvSpPr>
          <p:nvPr>
            <p:ph idx="1"/>
          </p:nvPr>
        </p:nvSpPr>
        <p:spPr>
          <a:xfrm>
            <a:off x="179512" y="908720"/>
            <a:ext cx="8964488" cy="5688632"/>
          </a:xfrm>
        </p:spPr>
        <p:txBody>
          <a:bodyPr>
            <a:noAutofit/>
          </a:bodyPr>
          <a:lstStyle/>
          <a:p>
            <a:pPr lvl="1" indent="0" algn="ctr" eaLnBrk="1" hangingPunct="1">
              <a:lnSpc>
                <a:spcPct val="130000"/>
              </a:lnSpc>
              <a:spcBef>
                <a:spcPts val="0"/>
              </a:spcBef>
            </a:pPr>
            <a:r>
              <a:rPr lang="en-GB" sz="1600" i="1" dirty="0" smtClean="0">
                <a:latin typeface="+mn-lt"/>
              </a:rPr>
              <a:t>Article 79 TFU  </a:t>
            </a:r>
            <a:r>
              <a:rPr lang="en-GB" sz="1600" dirty="0" smtClean="0">
                <a:latin typeface="+mn-lt"/>
              </a:rPr>
              <a:t>(ex Article 63, points 3 and 4, TEC)</a:t>
            </a:r>
          </a:p>
          <a:p>
            <a:pPr lvl="1" indent="0" algn="ctr" eaLnBrk="1" hangingPunct="1">
              <a:lnSpc>
                <a:spcPct val="130000"/>
              </a:lnSpc>
              <a:spcBef>
                <a:spcPts val="0"/>
              </a:spcBef>
            </a:pPr>
            <a:r>
              <a:rPr lang="en-GB" sz="1600" b="1" dirty="0" smtClean="0">
                <a:latin typeface="+mn-lt"/>
              </a:rPr>
              <a:t>Policies</a:t>
            </a:r>
          </a:p>
          <a:p>
            <a:pPr indent="0" eaLnBrk="1" hangingPunct="1">
              <a:lnSpc>
                <a:spcPct val="130000"/>
              </a:lnSpc>
              <a:spcBef>
                <a:spcPts val="0"/>
              </a:spcBef>
              <a:buFont typeface="Arial" pitchFamily="34" charset="0"/>
              <a:buChar char="•"/>
            </a:pPr>
            <a:r>
              <a:rPr lang="en-GB" sz="1600" dirty="0" smtClean="0">
                <a:latin typeface="+mn-lt"/>
              </a:rPr>
              <a:t>develop a </a:t>
            </a:r>
            <a:r>
              <a:rPr lang="en-GB" sz="1600" dirty="0" smtClean="0">
                <a:solidFill>
                  <a:srgbClr val="760000"/>
                </a:solidFill>
                <a:latin typeface="+mn-lt"/>
              </a:rPr>
              <a:t>common immigration policy </a:t>
            </a:r>
            <a:r>
              <a:rPr lang="en-GB" sz="1600" dirty="0" smtClean="0">
                <a:latin typeface="+mn-lt"/>
              </a:rPr>
              <a:t>aimed the efficient management of migration flows,</a:t>
            </a:r>
          </a:p>
          <a:p>
            <a:pPr indent="0" eaLnBrk="1" hangingPunct="1">
              <a:lnSpc>
                <a:spcPct val="130000"/>
              </a:lnSpc>
              <a:spcBef>
                <a:spcPts val="0"/>
              </a:spcBef>
              <a:buFont typeface="Arial" pitchFamily="34" charset="0"/>
              <a:buChar char="•"/>
            </a:pPr>
            <a:r>
              <a:rPr lang="en-GB" sz="1600" dirty="0" smtClean="0">
                <a:latin typeface="+mn-lt"/>
              </a:rPr>
              <a:t> </a:t>
            </a:r>
            <a:r>
              <a:rPr lang="en-GB" sz="1600" dirty="0" smtClean="0">
                <a:solidFill>
                  <a:srgbClr val="760000"/>
                </a:solidFill>
                <a:latin typeface="+mn-lt"/>
              </a:rPr>
              <a:t>fair treatment of third-country nationals </a:t>
            </a:r>
            <a:r>
              <a:rPr lang="en-GB" sz="1600" dirty="0" smtClean="0">
                <a:latin typeface="+mn-lt"/>
              </a:rPr>
              <a:t>residing legally in Member States, </a:t>
            </a:r>
          </a:p>
          <a:p>
            <a:pPr indent="0" eaLnBrk="1" hangingPunct="1">
              <a:lnSpc>
                <a:spcPct val="130000"/>
              </a:lnSpc>
              <a:spcBef>
                <a:spcPts val="0"/>
              </a:spcBef>
              <a:buFont typeface="Arial" pitchFamily="34" charset="0"/>
              <a:buChar char="•"/>
            </a:pPr>
            <a:r>
              <a:rPr lang="en-GB" sz="1600" dirty="0" smtClean="0">
                <a:latin typeface="+mn-lt"/>
              </a:rPr>
              <a:t>and the </a:t>
            </a:r>
            <a:r>
              <a:rPr lang="en-GB" sz="1600" dirty="0" smtClean="0">
                <a:solidFill>
                  <a:srgbClr val="760000"/>
                </a:solidFill>
                <a:latin typeface="+mn-lt"/>
              </a:rPr>
              <a:t>prevent</a:t>
            </a:r>
            <a:r>
              <a:rPr lang="en-GB" sz="1600" dirty="0" smtClean="0">
                <a:latin typeface="+mn-lt"/>
              </a:rPr>
              <a:t>ion of, and enhanced measures to </a:t>
            </a:r>
            <a:r>
              <a:rPr lang="en-GB" sz="1600" dirty="0" smtClean="0">
                <a:solidFill>
                  <a:srgbClr val="760000"/>
                </a:solidFill>
                <a:latin typeface="+mn-lt"/>
              </a:rPr>
              <a:t>combat, illegal immigration </a:t>
            </a:r>
            <a:r>
              <a:rPr lang="en-GB" sz="1600" dirty="0" smtClean="0">
                <a:latin typeface="+mn-lt"/>
              </a:rPr>
              <a:t>and </a:t>
            </a:r>
            <a:r>
              <a:rPr lang="en-GB" sz="1600" dirty="0" smtClean="0">
                <a:solidFill>
                  <a:srgbClr val="760000"/>
                </a:solidFill>
                <a:latin typeface="+mn-lt"/>
              </a:rPr>
              <a:t>trafficking</a:t>
            </a:r>
            <a:r>
              <a:rPr lang="en-GB" sz="1600" dirty="0" smtClean="0">
                <a:latin typeface="+mn-lt"/>
              </a:rPr>
              <a:t> in human beings.</a:t>
            </a:r>
          </a:p>
          <a:p>
            <a:pPr indent="0" algn="ctr" eaLnBrk="1" hangingPunct="1">
              <a:lnSpc>
                <a:spcPct val="130000"/>
              </a:lnSpc>
              <a:spcBef>
                <a:spcPts val="0"/>
              </a:spcBef>
            </a:pPr>
            <a:r>
              <a:rPr lang="en-GB" sz="1600" b="1" dirty="0" smtClean="0">
                <a:latin typeface="+mn-lt"/>
              </a:rPr>
              <a:t>Measures</a:t>
            </a:r>
          </a:p>
          <a:p>
            <a:pPr indent="0" eaLnBrk="1" hangingPunct="1">
              <a:lnSpc>
                <a:spcPct val="130000"/>
              </a:lnSpc>
              <a:spcBef>
                <a:spcPts val="0"/>
              </a:spcBef>
              <a:buFont typeface="Arial" pitchFamily="34" charset="0"/>
              <a:buChar char="•"/>
            </a:pPr>
            <a:r>
              <a:rPr lang="en-GB" sz="1600" dirty="0" smtClean="0">
                <a:latin typeface="+mn-lt"/>
              </a:rPr>
              <a:t>the </a:t>
            </a:r>
            <a:r>
              <a:rPr lang="en-GB" sz="1600" dirty="0" smtClean="0">
                <a:solidFill>
                  <a:srgbClr val="760000"/>
                </a:solidFill>
                <a:latin typeface="+mn-lt"/>
              </a:rPr>
              <a:t>conditions of entry and residence</a:t>
            </a:r>
            <a:r>
              <a:rPr lang="en-GB" sz="1600" dirty="0" smtClean="0">
                <a:latin typeface="+mn-lt"/>
              </a:rPr>
              <a:t>, and standards on the issue by Member States of </a:t>
            </a:r>
            <a:r>
              <a:rPr lang="en-GB" sz="1600" dirty="0" smtClean="0">
                <a:solidFill>
                  <a:srgbClr val="760000"/>
                </a:solidFill>
                <a:latin typeface="+mn-lt"/>
              </a:rPr>
              <a:t>long-term visas and residence </a:t>
            </a:r>
            <a:r>
              <a:rPr lang="en-GB" sz="1600" dirty="0" smtClean="0">
                <a:latin typeface="+mn-lt"/>
              </a:rPr>
              <a:t>permits, including those for the purpose of family reunification;</a:t>
            </a:r>
          </a:p>
          <a:p>
            <a:pPr indent="0" eaLnBrk="1" hangingPunct="1">
              <a:lnSpc>
                <a:spcPct val="130000"/>
              </a:lnSpc>
              <a:spcBef>
                <a:spcPts val="0"/>
              </a:spcBef>
              <a:buFont typeface="Arial" pitchFamily="34" charset="0"/>
              <a:buChar char="•"/>
            </a:pPr>
            <a:r>
              <a:rPr lang="en-GB" sz="1600" dirty="0" smtClean="0">
                <a:latin typeface="+mn-lt"/>
              </a:rPr>
              <a:t> the </a:t>
            </a:r>
            <a:r>
              <a:rPr lang="en-GB" sz="1600" dirty="0" smtClean="0">
                <a:solidFill>
                  <a:srgbClr val="760000"/>
                </a:solidFill>
                <a:latin typeface="+mn-lt"/>
              </a:rPr>
              <a:t>definition of the rights of third-country nationals residing </a:t>
            </a:r>
            <a:r>
              <a:rPr lang="en-GB" sz="1600" dirty="0" smtClean="0">
                <a:latin typeface="+mn-lt"/>
              </a:rPr>
              <a:t>legally in a Member State, including the conditions governing freedom of movement and of residence in other Member States;</a:t>
            </a:r>
          </a:p>
          <a:p>
            <a:pPr indent="0" eaLnBrk="1" hangingPunct="1">
              <a:lnSpc>
                <a:spcPct val="130000"/>
              </a:lnSpc>
              <a:spcBef>
                <a:spcPts val="0"/>
              </a:spcBef>
              <a:buFont typeface="Arial" pitchFamily="34" charset="0"/>
              <a:buChar char="•"/>
            </a:pPr>
            <a:r>
              <a:rPr lang="en-GB" sz="1600" dirty="0" smtClean="0">
                <a:latin typeface="+mn-lt"/>
              </a:rPr>
              <a:t> illegal immigration and unauthorised residence, including </a:t>
            </a:r>
            <a:r>
              <a:rPr lang="en-GB" sz="1600" dirty="0" smtClean="0">
                <a:solidFill>
                  <a:srgbClr val="760000"/>
                </a:solidFill>
                <a:latin typeface="+mn-lt"/>
              </a:rPr>
              <a:t>removal and repatriation </a:t>
            </a:r>
            <a:r>
              <a:rPr lang="en-GB" sz="1600" dirty="0" smtClean="0">
                <a:latin typeface="+mn-lt"/>
              </a:rPr>
              <a:t>of persons residing without authorisation;</a:t>
            </a:r>
          </a:p>
          <a:p>
            <a:pPr indent="0" eaLnBrk="1" hangingPunct="1">
              <a:lnSpc>
                <a:spcPct val="130000"/>
              </a:lnSpc>
              <a:spcBef>
                <a:spcPts val="0"/>
              </a:spcBef>
              <a:buFont typeface="Arial" pitchFamily="34" charset="0"/>
              <a:buChar char="•"/>
            </a:pPr>
            <a:r>
              <a:rPr lang="en-GB" sz="1600" dirty="0" smtClean="0">
                <a:solidFill>
                  <a:srgbClr val="760000"/>
                </a:solidFill>
                <a:latin typeface="+mn-lt"/>
              </a:rPr>
              <a:t>combating trafficking </a:t>
            </a:r>
            <a:r>
              <a:rPr lang="en-GB" sz="1600" dirty="0" smtClean="0">
                <a:latin typeface="+mn-lt"/>
              </a:rPr>
              <a:t>in persons, in particular women and children.</a:t>
            </a:r>
          </a:p>
          <a:p>
            <a:pPr indent="0" algn="ctr" eaLnBrk="1" hangingPunct="1">
              <a:lnSpc>
                <a:spcPct val="130000"/>
              </a:lnSpc>
              <a:spcBef>
                <a:spcPts val="0"/>
              </a:spcBef>
            </a:pPr>
            <a:r>
              <a:rPr lang="en-GB" sz="1600" b="1" dirty="0" smtClean="0">
                <a:solidFill>
                  <a:srgbClr val="002060"/>
                </a:solidFill>
                <a:latin typeface="+mn-lt"/>
              </a:rPr>
              <a:t>Safeguard</a:t>
            </a:r>
          </a:p>
          <a:p>
            <a:pPr indent="0" eaLnBrk="1" hangingPunct="1">
              <a:lnSpc>
                <a:spcPct val="130000"/>
              </a:lnSpc>
              <a:spcBef>
                <a:spcPts val="0"/>
              </a:spcBef>
            </a:pPr>
            <a:r>
              <a:rPr lang="en-GB" sz="1600" dirty="0" smtClean="0">
                <a:latin typeface="+mn-lt"/>
              </a:rPr>
              <a:t>„ This Article shall </a:t>
            </a:r>
            <a:r>
              <a:rPr lang="en-GB" sz="1600" dirty="0" smtClean="0">
                <a:solidFill>
                  <a:srgbClr val="760000"/>
                </a:solidFill>
                <a:latin typeface="+mn-lt"/>
              </a:rPr>
              <a:t>not affect the right of Member States to determine volumes of admission</a:t>
            </a:r>
            <a:r>
              <a:rPr lang="en-GB" sz="1600" dirty="0" smtClean="0">
                <a:solidFill>
                  <a:srgbClr val="A80000"/>
                </a:solidFill>
                <a:latin typeface="+mn-lt"/>
              </a:rPr>
              <a:t> </a:t>
            </a:r>
            <a:r>
              <a:rPr lang="en-GB" sz="1600" dirty="0" smtClean="0">
                <a:latin typeface="+mn-lt"/>
              </a:rPr>
              <a:t>of third-country nationals coming from third countries to their territory in order to seek work, whether employed or self-employed</a:t>
            </a:r>
            <a:r>
              <a:rPr lang="en-GB" sz="1400" dirty="0" smtClean="0">
                <a:latin typeface="+mn-lt"/>
              </a:rPr>
              <a:t>”</a:t>
            </a:r>
            <a:endParaRPr lang="en-GB" sz="1400" b="1" dirty="0" smtClean="0">
              <a:latin typeface="+mn-lt"/>
            </a:endParaRPr>
          </a:p>
        </p:txBody>
      </p:sp>
      <p:sp>
        <p:nvSpPr>
          <p:cNvPr id="4" name="Dátum helye 3"/>
          <p:cNvSpPr txBox="1">
            <a:spLocks noGrp="1"/>
          </p:cNvSpPr>
          <p:nvPr/>
        </p:nvSpPr>
        <p:spPr>
          <a:xfrm>
            <a:off x="0" y="6572272"/>
            <a:ext cx="2357422" cy="285728"/>
          </a:xfrm>
          <a:prstGeom prst="rect">
            <a:avLst/>
          </a:prstGeom>
          <a:solidFill>
            <a:srgbClr val="002060"/>
          </a:solidFill>
          <a:ln>
            <a:solidFill>
              <a:srgbClr val="FFC000"/>
            </a:solidFill>
          </a:ln>
        </p:spPr>
        <p:txBody>
          <a:bodyPr anchor="ctr"/>
          <a:lstStyle/>
          <a:p>
            <a:pPr fontAlgn="auto">
              <a:spcBef>
                <a:spcPts val="0"/>
              </a:spcBef>
              <a:spcAft>
                <a:spcPts val="0"/>
              </a:spcAft>
              <a:defRPr/>
            </a:pPr>
            <a:r>
              <a:rPr lang="hu-HU" sz="1200">
                <a:solidFill>
                  <a:srgbClr val="FC9804"/>
                </a:solidFill>
                <a:latin typeface="+mn-lt"/>
                <a:cs typeface="+mn-cs"/>
              </a:rPr>
              <a:t>Presentation by Boldizsár Nagy</a:t>
            </a:r>
            <a:endParaRPr lang="en-GB" sz="1200">
              <a:solidFill>
                <a:srgbClr val="FC9804"/>
              </a:solidFill>
              <a:latin typeface="+mn-lt"/>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14313"/>
            <a:ext cx="7772400" cy="642937"/>
          </a:xfrm>
        </p:spPr>
        <p:txBody>
          <a:bodyPr/>
          <a:lstStyle/>
          <a:p>
            <a:pPr>
              <a:defRPr/>
            </a:pPr>
            <a:r>
              <a:rPr lang="en-GB" sz="2400" dirty="0" smtClean="0">
                <a:latin typeface="+mn-lt"/>
              </a:rPr>
              <a:t>Regular migration</a:t>
            </a:r>
          </a:p>
        </p:txBody>
      </p:sp>
      <p:sp>
        <p:nvSpPr>
          <p:cNvPr id="30723" name="Rectangle 3"/>
          <p:cNvSpPr>
            <a:spLocks noGrp="1" noChangeArrowheads="1"/>
          </p:cNvSpPr>
          <p:nvPr>
            <p:ph type="body" idx="1"/>
          </p:nvPr>
        </p:nvSpPr>
        <p:spPr>
          <a:xfrm>
            <a:off x="357158" y="1143000"/>
            <a:ext cx="8572560" cy="5526360"/>
          </a:xfrm>
        </p:spPr>
        <p:txBody>
          <a:bodyPr>
            <a:normAutofit fontScale="92500"/>
          </a:bodyPr>
          <a:lstStyle/>
          <a:p>
            <a:pPr>
              <a:defRPr/>
            </a:pPr>
            <a:r>
              <a:rPr lang="en-GB" sz="2000" dirty="0" smtClean="0">
                <a:latin typeface="+mn-lt"/>
              </a:rPr>
              <a:t>Immigration: still national competence (no general EC legislation on long term migration) </a:t>
            </a:r>
          </a:p>
          <a:p>
            <a:pPr>
              <a:defRPr/>
            </a:pPr>
            <a:endParaRPr lang="en-GB" sz="2000" dirty="0" smtClean="0">
              <a:latin typeface="+mn-lt"/>
            </a:endParaRPr>
          </a:p>
          <a:p>
            <a:pPr>
              <a:defRPr/>
            </a:pPr>
            <a:r>
              <a:rPr lang="en-GB" sz="2000" dirty="0" smtClean="0">
                <a:latin typeface="+mn-lt"/>
              </a:rPr>
              <a:t>Partial rules:</a:t>
            </a:r>
          </a:p>
          <a:p>
            <a:pPr lvl="1">
              <a:buFont typeface="Arial" pitchFamily="34" charset="0"/>
              <a:buChar char="•"/>
              <a:defRPr/>
            </a:pPr>
            <a:r>
              <a:rPr lang="en-GB" sz="2400" dirty="0" smtClean="0">
                <a:solidFill>
                  <a:srgbClr val="C00000"/>
                </a:solidFill>
                <a:latin typeface="+mn-lt"/>
              </a:rPr>
              <a:t>Family unification </a:t>
            </a:r>
            <a:r>
              <a:rPr lang="en-GB" sz="2400" dirty="0" smtClean="0">
                <a:latin typeface="+mn-lt"/>
              </a:rPr>
              <a:t>(Council Directive 2003/86/EC of 22 September 2003)</a:t>
            </a:r>
          </a:p>
          <a:p>
            <a:pPr lvl="1">
              <a:buFont typeface="Arial" pitchFamily="34" charset="0"/>
              <a:buChar char="•"/>
              <a:defRPr/>
            </a:pPr>
            <a:r>
              <a:rPr lang="en-GB" sz="2400" dirty="0" smtClean="0">
                <a:solidFill>
                  <a:srgbClr val="C00000"/>
                </a:solidFill>
                <a:latin typeface="+mn-lt"/>
              </a:rPr>
              <a:t>Long term residents </a:t>
            </a:r>
            <a:r>
              <a:rPr lang="en-GB" sz="2400" dirty="0" smtClean="0">
                <a:latin typeface="+mn-lt"/>
              </a:rPr>
              <a:t>(Council Directive 2003/109/EC of 25 November 2003)</a:t>
            </a:r>
          </a:p>
          <a:p>
            <a:pPr lvl="1">
              <a:buFont typeface="Arial" pitchFamily="34" charset="0"/>
              <a:buChar char="•"/>
              <a:defRPr/>
            </a:pPr>
            <a:r>
              <a:rPr lang="en-GB" sz="2400" dirty="0" smtClean="0">
                <a:solidFill>
                  <a:srgbClr val="C00000"/>
                </a:solidFill>
                <a:latin typeface="+mn-lt"/>
              </a:rPr>
              <a:t>Students</a:t>
            </a:r>
            <a:r>
              <a:rPr lang="en-GB" sz="2400" dirty="0" smtClean="0">
                <a:latin typeface="+mn-lt"/>
              </a:rPr>
              <a:t>  (Council Directive 2004/114/EC of 13 December 2004</a:t>
            </a:r>
          </a:p>
          <a:p>
            <a:pPr lvl="1">
              <a:buFont typeface="Arial" pitchFamily="34" charset="0"/>
              <a:buChar char="•"/>
              <a:defRPr/>
            </a:pPr>
            <a:r>
              <a:rPr lang="en-GB" sz="2400" dirty="0" smtClean="0">
                <a:solidFill>
                  <a:srgbClr val="C00000"/>
                </a:solidFill>
                <a:latin typeface="+mn-lt"/>
              </a:rPr>
              <a:t>Researchers</a:t>
            </a:r>
            <a:r>
              <a:rPr lang="en-GB" sz="2400" dirty="0" smtClean="0">
                <a:latin typeface="+mn-lt"/>
              </a:rPr>
              <a:t> (Council Directive 2005/71/EC of 12 October 2005)</a:t>
            </a:r>
          </a:p>
          <a:p>
            <a:pPr lvl="1">
              <a:buFont typeface="Arial" pitchFamily="34" charset="0"/>
              <a:buChar char="•"/>
              <a:defRPr/>
            </a:pPr>
            <a:r>
              <a:rPr lang="en-GB" sz="2400" dirty="0" smtClean="0">
                <a:solidFill>
                  <a:srgbClr val="C00000"/>
                </a:solidFill>
                <a:latin typeface="+mn-lt"/>
              </a:rPr>
              <a:t>Highly skilled  </a:t>
            </a:r>
            <a:r>
              <a:rPr lang="en-GB" sz="2400" dirty="0" smtClean="0">
                <a:latin typeface="+mn-lt"/>
              </a:rPr>
              <a:t>(Council directive  2009/50/EC of 25 May  2009)</a:t>
            </a:r>
          </a:p>
          <a:p>
            <a:pPr lvl="1">
              <a:buFont typeface="Arial" pitchFamily="34" charset="0"/>
              <a:buChar char="•"/>
            </a:pPr>
            <a:r>
              <a:rPr lang="en-GB" sz="2400" dirty="0" smtClean="0">
                <a:solidFill>
                  <a:srgbClr val="C00000"/>
                </a:solidFill>
                <a:latin typeface="+mn-lt"/>
              </a:rPr>
              <a:t>Single application</a:t>
            </a:r>
            <a:r>
              <a:rPr lang="en-GB" sz="2400" dirty="0" smtClean="0">
                <a:latin typeface="+mn-lt"/>
              </a:rPr>
              <a:t> procedure for a single permit  for third-country nationals </a:t>
            </a:r>
            <a:r>
              <a:rPr lang="en-GB" sz="2400" dirty="0" smtClean="0">
                <a:solidFill>
                  <a:srgbClr val="C00000"/>
                </a:solidFill>
                <a:latin typeface="+mn-lt"/>
              </a:rPr>
              <a:t>to reside and work  </a:t>
            </a:r>
            <a:r>
              <a:rPr lang="en-GB" sz="2400" dirty="0" smtClean="0">
                <a:latin typeface="+mn-lt"/>
              </a:rPr>
              <a:t>(Directive 2011/98/EU of </a:t>
            </a:r>
            <a:r>
              <a:rPr lang="en-GB" sz="2400" dirty="0" smtClean="0"/>
              <a:t>t</a:t>
            </a:r>
            <a:r>
              <a:rPr lang="en-GB" sz="2400" dirty="0" smtClean="0">
                <a:latin typeface="+mn-lt"/>
              </a:rPr>
              <a:t>he European Parliament and of the Council  of 13 December 2011 ) To be transposed by 25 December 2013</a:t>
            </a:r>
          </a:p>
          <a:p>
            <a:pPr lvl="2">
              <a:defRPr/>
            </a:pPr>
            <a:endParaRPr lang="en-GB" sz="3500" dirty="0" smtClean="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58204" cy="582594"/>
          </a:xfrm>
        </p:spPr>
        <p:txBody>
          <a:bodyPr>
            <a:normAutofit/>
          </a:bodyPr>
          <a:lstStyle/>
          <a:p>
            <a:pPr>
              <a:defRPr/>
            </a:pPr>
            <a:r>
              <a:rPr lang="en-GB" sz="2400" dirty="0" smtClean="0">
                <a:latin typeface="+mn-lt"/>
              </a:rPr>
              <a:t>The so called blue card directive</a:t>
            </a:r>
            <a:endParaRPr lang="en-GB" sz="2400" dirty="0">
              <a:latin typeface="+mn-lt"/>
            </a:endParaRPr>
          </a:p>
        </p:txBody>
      </p:sp>
      <p:sp>
        <p:nvSpPr>
          <p:cNvPr id="28675" name="Tartalom helye 2"/>
          <p:cNvSpPr>
            <a:spLocks noGrp="1"/>
          </p:cNvSpPr>
          <p:nvPr>
            <p:ph idx="1"/>
          </p:nvPr>
        </p:nvSpPr>
        <p:spPr/>
        <p:txBody>
          <a:bodyPr>
            <a:normAutofit lnSpcReduction="10000"/>
          </a:bodyPr>
          <a:lstStyle/>
          <a:p>
            <a:r>
              <a:rPr lang="en-GB" sz="1800" b="1" dirty="0" smtClean="0">
                <a:latin typeface="+mn-lt"/>
              </a:rPr>
              <a:t>Council directive  2009/50/EC (25 May  2009) on facilitating conditions of entry and residence in the EU of third-country citizens for the purpose of highly qualified employment </a:t>
            </a:r>
          </a:p>
          <a:p>
            <a:endParaRPr lang="en-GB" sz="1800" b="1" dirty="0" smtClean="0">
              <a:latin typeface="+mn-lt"/>
            </a:endParaRPr>
          </a:p>
          <a:p>
            <a:r>
              <a:rPr lang="en-GB" sz="1800" dirty="0" smtClean="0">
                <a:latin typeface="+mn-lt"/>
              </a:rPr>
              <a:t>Blue card = special residence and work permit </a:t>
            </a:r>
          </a:p>
          <a:p>
            <a:endParaRPr lang="en-GB" sz="1800" dirty="0" smtClean="0">
              <a:latin typeface="+mn-lt"/>
            </a:endParaRPr>
          </a:p>
          <a:p>
            <a:r>
              <a:rPr lang="en-GB" sz="1800" dirty="0" smtClean="0">
                <a:latin typeface="+mn-lt"/>
              </a:rPr>
              <a:t>Eligibility:</a:t>
            </a:r>
          </a:p>
          <a:p>
            <a:r>
              <a:rPr lang="en-GB" sz="1800" dirty="0" smtClean="0">
                <a:latin typeface="+mn-lt"/>
              </a:rPr>
              <a:t>	- 1 year long contract or binding job offer with a salary exceeding the 150 % of the yearly gross average wage </a:t>
            </a:r>
          </a:p>
          <a:p>
            <a:pPr>
              <a:buFontTx/>
              <a:buNone/>
            </a:pPr>
            <a:r>
              <a:rPr lang="en-GB" sz="1800" dirty="0" smtClean="0">
                <a:latin typeface="+mn-lt"/>
              </a:rPr>
              <a:t>	- degree from a higher education institution, meeting the professional requirements of the receiving state</a:t>
            </a:r>
          </a:p>
          <a:p>
            <a:pPr>
              <a:buFontTx/>
              <a:buNone/>
            </a:pPr>
            <a:r>
              <a:rPr lang="en-GB" sz="1800" dirty="0" smtClean="0">
                <a:latin typeface="+mn-lt"/>
              </a:rPr>
              <a:t>	-sickness  insurance for risks normally covered for the nationals of the state</a:t>
            </a:r>
          </a:p>
          <a:p>
            <a:pPr>
              <a:buFontTx/>
              <a:buNone/>
            </a:pPr>
            <a:r>
              <a:rPr lang="en-GB" sz="1800" dirty="0" smtClean="0">
                <a:latin typeface="+mn-lt"/>
              </a:rPr>
              <a:t>	- available quota (if determined by the MS)</a:t>
            </a:r>
          </a:p>
          <a:p>
            <a:pPr>
              <a:buFontTx/>
              <a:buNone/>
            </a:pPr>
            <a:r>
              <a:rPr lang="en-GB" sz="1800" dirty="0" smtClean="0">
                <a:latin typeface="+mn-lt"/>
              </a:rPr>
              <a:t>Benefits (rights):</a:t>
            </a:r>
          </a:p>
          <a:p>
            <a:pPr>
              <a:buFontTx/>
              <a:buNone/>
            </a:pPr>
            <a:r>
              <a:rPr lang="en-GB" sz="1800" dirty="0" smtClean="0">
                <a:latin typeface="+mn-lt"/>
              </a:rPr>
              <a:t>	Valid for 1-4 years, guarantees entry and residence</a:t>
            </a:r>
          </a:p>
          <a:p>
            <a:pPr>
              <a:buFontTx/>
              <a:buNone/>
            </a:pPr>
            <a:r>
              <a:rPr lang="en-GB" sz="1800" dirty="0" smtClean="0">
                <a:latin typeface="+mn-lt"/>
              </a:rPr>
              <a:t>	First two years: work with the original employer thereafter: freedom to move to other MS</a:t>
            </a:r>
          </a:p>
          <a:p>
            <a:pPr>
              <a:buFontTx/>
              <a:buNone/>
            </a:pPr>
            <a:r>
              <a:rPr lang="en-GB" sz="1800" dirty="0" smtClean="0">
                <a:latin typeface="+mn-lt"/>
              </a:rPr>
              <a:t>Deadline for transposition: 19 June 2011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GB" dirty="0" smtClean="0">
                <a:latin typeface="+mn-lt"/>
              </a:rPr>
              <a:t>Regular migration</a:t>
            </a:r>
            <a:endParaRPr lang="en-GB" dirty="0">
              <a:latin typeface="+mn-lt"/>
            </a:endParaRPr>
          </a:p>
        </p:txBody>
      </p:sp>
      <p:sp>
        <p:nvSpPr>
          <p:cNvPr id="3" name="Tartalom helye 2"/>
          <p:cNvSpPr>
            <a:spLocks noGrp="1"/>
          </p:cNvSpPr>
          <p:nvPr>
            <p:ph idx="1"/>
          </p:nvPr>
        </p:nvSpPr>
        <p:spPr>
          <a:solidFill>
            <a:srgbClr val="C7C1F1"/>
          </a:solidFill>
        </p:spPr>
        <p:txBody>
          <a:bodyPr>
            <a:normAutofit/>
          </a:bodyPr>
          <a:lstStyle/>
          <a:p>
            <a:pPr algn="ctr">
              <a:lnSpc>
                <a:spcPct val="120000"/>
              </a:lnSpc>
              <a:defRPr/>
            </a:pPr>
            <a:r>
              <a:rPr lang="en-GB" sz="2800" b="1" dirty="0" smtClean="0">
                <a:latin typeface="+mn-lt"/>
              </a:rPr>
              <a:t>Rules in the making</a:t>
            </a:r>
          </a:p>
          <a:p>
            <a:pPr>
              <a:lnSpc>
                <a:spcPct val="120000"/>
              </a:lnSpc>
              <a:defRPr/>
            </a:pPr>
            <a:r>
              <a:rPr lang="en-GB" sz="2000" b="1" dirty="0" smtClean="0">
                <a:latin typeface="+mn-lt"/>
              </a:rPr>
              <a:t>Commission’s proposals: </a:t>
            </a:r>
          </a:p>
          <a:p>
            <a:pPr>
              <a:lnSpc>
                <a:spcPct val="120000"/>
              </a:lnSpc>
              <a:defRPr/>
            </a:pPr>
            <a:r>
              <a:rPr lang="en-GB" sz="2000" b="1" dirty="0" smtClean="0">
                <a:latin typeface="+mn-lt"/>
              </a:rPr>
              <a:t>	</a:t>
            </a:r>
            <a:r>
              <a:rPr lang="en-GB" sz="2000" dirty="0" smtClean="0">
                <a:latin typeface="+mn-lt"/>
              </a:rPr>
              <a:t>Directive on </a:t>
            </a:r>
            <a:r>
              <a:rPr lang="en-GB" sz="2000" dirty="0" smtClean="0">
                <a:solidFill>
                  <a:srgbClr val="C00000"/>
                </a:solidFill>
                <a:latin typeface="+mn-lt"/>
              </a:rPr>
              <a:t>seasonal workers  </a:t>
            </a:r>
            <a:r>
              <a:rPr lang="en-GB" sz="2000" dirty="0" smtClean="0">
                <a:latin typeface="+mn-lt"/>
              </a:rPr>
              <a:t>COM (2010) 379 final, 13 July 2010.</a:t>
            </a:r>
          </a:p>
          <a:p>
            <a:pPr algn="ctr">
              <a:lnSpc>
                <a:spcPct val="120000"/>
              </a:lnSpc>
              <a:defRPr/>
            </a:pPr>
            <a:r>
              <a:rPr lang="en-GB" sz="2000" dirty="0" smtClean="0">
                <a:latin typeface="+mn-lt"/>
              </a:rPr>
              <a:t>(Max . 6 months in a year)</a:t>
            </a:r>
          </a:p>
          <a:p>
            <a:pPr>
              <a:lnSpc>
                <a:spcPct val="120000"/>
              </a:lnSpc>
              <a:defRPr/>
            </a:pPr>
            <a:r>
              <a:rPr lang="en-GB" sz="2000" dirty="0" smtClean="0">
                <a:latin typeface="+mn-lt"/>
              </a:rPr>
              <a:t>	Directive on conditions of entry and residence of third-country nationals in the framework of an </a:t>
            </a:r>
            <a:r>
              <a:rPr lang="en-GB" sz="2000" dirty="0" smtClean="0">
                <a:solidFill>
                  <a:srgbClr val="C00000"/>
                </a:solidFill>
                <a:latin typeface="+mn-lt"/>
              </a:rPr>
              <a:t>intra-corporate transfer </a:t>
            </a:r>
            <a:r>
              <a:rPr lang="en-GB" sz="2000" dirty="0" smtClean="0">
                <a:latin typeface="+mn-lt"/>
              </a:rPr>
              <a:t>COM(2010) 378 final 13 July 2010</a:t>
            </a:r>
          </a:p>
          <a:p>
            <a:pPr>
              <a:lnSpc>
                <a:spcPct val="120000"/>
              </a:lnSpc>
              <a:defRPr/>
            </a:pPr>
            <a:r>
              <a:rPr lang="en-GB" sz="2000" dirty="0" smtClean="0">
                <a:latin typeface="+mn-lt"/>
              </a:rPr>
              <a:t>(Managers, specialists, trainees, who have worked with the company for a year before transfer)</a:t>
            </a:r>
            <a:endParaRPr lang="en-GB" sz="3200" dirty="0" smtClean="0">
              <a:latin typeface="+mn-lt"/>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908720"/>
          </a:xfrm>
        </p:spPr>
        <p:txBody>
          <a:bodyPr/>
          <a:lstStyle/>
          <a:p>
            <a:r>
              <a:rPr lang="en-GB" sz="2400" noProof="0" dirty="0" smtClean="0"/>
              <a:t>Hirsi Jamaa and others v. Italy</a:t>
            </a:r>
            <a:br>
              <a:rPr lang="en-GB" sz="2400" noProof="0" dirty="0" smtClean="0"/>
            </a:br>
            <a:r>
              <a:rPr lang="en-GB" sz="1600" noProof="0" dirty="0" smtClean="0"/>
              <a:t>Appl. No. 27765/09  </a:t>
            </a:r>
            <a:r>
              <a:rPr lang="en-GB" sz="2400" noProof="0" dirty="0" smtClean="0"/>
              <a:t/>
            </a:r>
            <a:br>
              <a:rPr lang="en-GB" sz="2400" noProof="0" dirty="0" smtClean="0"/>
            </a:br>
            <a:r>
              <a:rPr lang="en-GB" sz="2400" noProof="0" dirty="0" smtClean="0"/>
              <a:t>Grand Chamber judgment of 23 February 2012</a:t>
            </a:r>
            <a:endParaRPr lang="en-GB" sz="2400" noProof="0" dirty="0"/>
          </a:p>
        </p:txBody>
      </p:sp>
      <p:sp>
        <p:nvSpPr>
          <p:cNvPr id="3" name="Tartalom helye 2"/>
          <p:cNvSpPr>
            <a:spLocks noGrp="1"/>
          </p:cNvSpPr>
          <p:nvPr>
            <p:ph idx="1"/>
          </p:nvPr>
        </p:nvSpPr>
        <p:spPr>
          <a:xfrm>
            <a:off x="395536" y="1052736"/>
            <a:ext cx="8229600" cy="5328592"/>
          </a:xfrm>
        </p:spPr>
        <p:txBody>
          <a:bodyPr>
            <a:noAutofit/>
          </a:bodyPr>
          <a:lstStyle/>
          <a:p>
            <a:pPr algn="ctr"/>
            <a:r>
              <a:rPr lang="en-GB" sz="1800" b="1" noProof="0" dirty="0" smtClean="0"/>
              <a:t>Facts</a:t>
            </a:r>
          </a:p>
          <a:p>
            <a:r>
              <a:rPr lang="en-GB" sz="2000" noProof="0" dirty="0" smtClean="0">
                <a:solidFill>
                  <a:srgbClr val="C00000"/>
                </a:solidFill>
              </a:rPr>
              <a:t>Eleven Somali </a:t>
            </a:r>
            <a:r>
              <a:rPr lang="en-GB" sz="2000" noProof="0" dirty="0" smtClean="0"/>
              <a:t>nationals and </a:t>
            </a:r>
            <a:r>
              <a:rPr lang="en-GB" sz="2000" noProof="0" dirty="0" smtClean="0">
                <a:solidFill>
                  <a:srgbClr val="C00000"/>
                </a:solidFill>
              </a:rPr>
              <a:t>thirteen Eritrean </a:t>
            </a:r>
            <a:r>
              <a:rPr lang="en-GB" sz="2000" noProof="0" dirty="0" smtClean="0"/>
              <a:t>nationals  left </a:t>
            </a:r>
            <a:r>
              <a:rPr lang="en-GB" sz="2000" noProof="0" dirty="0" smtClean="0">
                <a:solidFill>
                  <a:srgbClr val="C00000"/>
                </a:solidFill>
              </a:rPr>
              <a:t>Libya</a:t>
            </a:r>
            <a:r>
              <a:rPr lang="en-GB" sz="2000" noProof="0" dirty="0" smtClean="0"/>
              <a:t> aboard vessels with the aim of reaching the Italian coast.</a:t>
            </a:r>
          </a:p>
          <a:p>
            <a:r>
              <a:rPr lang="en-GB" sz="2000" noProof="0" dirty="0" smtClean="0"/>
              <a:t>On </a:t>
            </a:r>
            <a:r>
              <a:rPr lang="en-GB" sz="2000" noProof="0" dirty="0" smtClean="0">
                <a:solidFill>
                  <a:srgbClr val="C00000"/>
                </a:solidFill>
              </a:rPr>
              <a:t>6 May 2009</a:t>
            </a:r>
            <a:r>
              <a:rPr lang="en-GB" sz="2000" noProof="0" dirty="0" smtClean="0"/>
              <a:t>, when the vessels were 35 nautical miles south of Lampedusa (Agrigento) they were </a:t>
            </a:r>
            <a:r>
              <a:rPr lang="en-GB" sz="2000" noProof="0" dirty="0" smtClean="0">
                <a:solidFill>
                  <a:srgbClr val="C00000"/>
                </a:solidFill>
              </a:rPr>
              <a:t>intercepted by ships from the Italian Revenue Police </a:t>
            </a:r>
            <a:r>
              <a:rPr lang="en-GB" sz="2000" noProof="0" dirty="0" smtClean="0"/>
              <a:t>and were </a:t>
            </a:r>
            <a:r>
              <a:rPr lang="en-GB" sz="2000" noProof="0" dirty="0" smtClean="0">
                <a:solidFill>
                  <a:srgbClr val="C00000"/>
                </a:solidFill>
              </a:rPr>
              <a:t>transferred onto Italian military ships and returned to Tripoli</a:t>
            </a:r>
            <a:r>
              <a:rPr lang="en-GB" sz="2000" noProof="0" dirty="0" smtClean="0"/>
              <a:t>. The applicants alleged that during that voyage the Italian authorities did not inform them of their real destination and took no steps to identify them.</a:t>
            </a:r>
          </a:p>
          <a:p>
            <a:r>
              <a:rPr lang="en-GB" sz="2000" noProof="0" dirty="0" smtClean="0"/>
              <a:t> On arrival in the Port of Tripoli, following a ten-hour voyage, the migrants were </a:t>
            </a:r>
            <a:r>
              <a:rPr lang="en-GB" sz="2000" noProof="0" dirty="0" smtClean="0">
                <a:solidFill>
                  <a:srgbClr val="C00000"/>
                </a:solidFill>
              </a:rPr>
              <a:t>forced to leave the Italian ships.</a:t>
            </a:r>
          </a:p>
          <a:p>
            <a:r>
              <a:rPr lang="en-GB" sz="2000" noProof="0" dirty="0" smtClean="0"/>
              <a:t>This was the consequence of the entry into force on 4 February 2009 of </a:t>
            </a:r>
            <a:r>
              <a:rPr lang="en-GB" sz="2000" noProof="0" dirty="0" smtClean="0">
                <a:solidFill>
                  <a:srgbClr val="C00000"/>
                </a:solidFill>
              </a:rPr>
              <a:t>bilateral agreements concluded with Libya</a:t>
            </a:r>
            <a:r>
              <a:rPr lang="en-GB" sz="2000" noProof="0" dirty="0" smtClean="0"/>
              <a:t>, </a:t>
            </a:r>
          </a:p>
          <a:p>
            <a:r>
              <a:rPr lang="en-GB" sz="2000" noProof="0" dirty="0" smtClean="0"/>
              <a:t>Between </a:t>
            </a:r>
            <a:r>
              <a:rPr lang="en-GB" sz="2000" noProof="0" dirty="0" smtClean="0">
                <a:solidFill>
                  <a:srgbClr val="C00000"/>
                </a:solidFill>
              </a:rPr>
              <a:t>6 and 10 May </a:t>
            </a:r>
            <a:r>
              <a:rPr lang="en-GB" sz="2000" noProof="0" dirty="0" smtClean="0"/>
              <a:t>2009, </a:t>
            </a:r>
            <a:r>
              <a:rPr lang="en-GB" sz="2000" noProof="0" dirty="0" smtClean="0">
                <a:solidFill>
                  <a:srgbClr val="C00000"/>
                </a:solidFill>
              </a:rPr>
              <a:t>more than 471 irregular migrants had been intercepted </a:t>
            </a:r>
            <a:r>
              <a:rPr lang="en-GB" sz="2000" noProof="0" dirty="0" smtClean="0"/>
              <a:t>on the high seas and transferred to Libya</a:t>
            </a:r>
            <a:endParaRPr lang="en-GB" sz="2000" noProof="0" dirty="0"/>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ctrTitle" idx="4294967295"/>
          </p:nvPr>
        </p:nvSpPr>
        <p:spPr>
          <a:xfrm>
            <a:off x="755650" y="1268413"/>
            <a:ext cx="7772400" cy="2838450"/>
          </a:xfrm>
          <a:solidFill>
            <a:srgbClr val="9C92E6"/>
          </a:solidFill>
          <a:ln>
            <a:solidFill>
              <a:srgbClr val="A80000"/>
            </a:solidFill>
          </a:ln>
        </p:spPr>
        <p:txBody>
          <a:bodyPr/>
          <a:lstStyle/>
          <a:p>
            <a:pPr>
              <a:defRPr/>
            </a:pPr>
            <a:r>
              <a:rPr lang="en-GB" dirty="0" smtClean="0">
                <a:solidFill>
                  <a:srgbClr val="A80000"/>
                </a:solidFill>
                <a:effectLst>
                  <a:outerShdw blurRad="38100" dist="38100" dir="2700000" algn="tl">
                    <a:srgbClr val="000000"/>
                  </a:outerShdw>
                </a:effectLst>
                <a:latin typeface="+mn-lt"/>
              </a:rPr>
              <a:t>ILLEGAL MIGRATION</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(UNDOCUMENTED PERSONS)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14375" y="142875"/>
            <a:ext cx="7772400" cy="714375"/>
          </a:xfrm>
        </p:spPr>
        <p:txBody>
          <a:bodyPr/>
          <a:lstStyle/>
          <a:p>
            <a:pPr>
              <a:defRPr/>
            </a:pPr>
            <a:r>
              <a:rPr lang="en-GB" sz="2400" dirty="0" smtClean="0">
                <a:latin typeface="+mn-lt"/>
              </a:rPr>
              <a:t>Illegal migration</a:t>
            </a:r>
          </a:p>
        </p:txBody>
      </p:sp>
      <p:sp>
        <p:nvSpPr>
          <p:cNvPr id="31747" name="Rectangle 3"/>
          <p:cNvSpPr>
            <a:spLocks noGrp="1" noChangeArrowheads="1"/>
          </p:cNvSpPr>
          <p:nvPr>
            <p:ph type="body" idx="1"/>
          </p:nvPr>
        </p:nvSpPr>
        <p:spPr>
          <a:xfrm>
            <a:off x="395536" y="1052736"/>
            <a:ext cx="8393112" cy="5525790"/>
          </a:xfrm>
        </p:spPr>
        <p:txBody>
          <a:bodyPr>
            <a:normAutofit lnSpcReduction="10000"/>
          </a:bodyPr>
          <a:lstStyle/>
          <a:p>
            <a:pPr marL="381000" indent="-381000" algn="ctr">
              <a:lnSpc>
                <a:spcPct val="90000"/>
              </a:lnSpc>
              <a:defRPr/>
            </a:pPr>
            <a:r>
              <a:rPr lang="en-GB" sz="2000" dirty="0" smtClean="0">
                <a:latin typeface="+mn-lt"/>
              </a:rPr>
              <a:t>Order of magnitude</a:t>
            </a:r>
          </a:p>
          <a:p>
            <a:pPr>
              <a:defRPr/>
            </a:pPr>
            <a:r>
              <a:rPr lang="en-GB" sz="2000" dirty="0" smtClean="0">
                <a:latin typeface="+mn-lt"/>
              </a:rPr>
              <a:t>„The scale of the phenomenon is necessarily hard to quantify: estimates of the number of third-country nationals illegally staying in the EU vary between 4,5 to 8 million”   </a:t>
            </a:r>
            <a:r>
              <a:rPr lang="en-GB" sz="1300" dirty="0" smtClean="0">
                <a:latin typeface="+mn-lt"/>
              </a:rPr>
              <a:t>(Commission proposal for a directive on sanctioning employers, COM(2007) 249 final</a:t>
            </a:r>
            <a:r>
              <a:rPr lang="en-GB" sz="1500" dirty="0" smtClean="0">
                <a:latin typeface="+mn-lt"/>
              </a:rPr>
              <a:t>)</a:t>
            </a:r>
          </a:p>
          <a:p>
            <a:pPr>
              <a:defRPr/>
            </a:pPr>
            <a:endParaRPr lang="en-GB" sz="2000" dirty="0" smtClean="0">
              <a:latin typeface="+mn-lt"/>
            </a:endParaRPr>
          </a:p>
          <a:p>
            <a:pPr>
              <a:defRPr/>
            </a:pPr>
            <a:r>
              <a:rPr lang="en-GB" sz="2000" dirty="0" smtClean="0">
                <a:latin typeface="+mn-lt"/>
              </a:rPr>
              <a:t>Between the 1</a:t>
            </a:r>
            <a:r>
              <a:rPr lang="en-GB" sz="2000" dirty="0" smtClean="0">
                <a:solidFill>
                  <a:srgbClr val="C00000"/>
                </a:solidFill>
                <a:latin typeface="+mn-lt"/>
              </a:rPr>
              <a:t>980</a:t>
            </a:r>
            <a:r>
              <a:rPr lang="en-GB" sz="2000" dirty="0" smtClean="0">
                <a:latin typeface="+mn-lt"/>
              </a:rPr>
              <a:t>s </a:t>
            </a:r>
            <a:r>
              <a:rPr lang="en-GB" sz="2000" dirty="0" smtClean="0">
                <a:solidFill>
                  <a:srgbClr val="C00000"/>
                </a:solidFill>
                <a:latin typeface="+mn-lt"/>
              </a:rPr>
              <a:t>and 2007 </a:t>
            </a:r>
            <a:r>
              <a:rPr lang="en-GB" sz="2000" dirty="0" smtClean="0">
                <a:latin typeface="+mn-lt"/>
              </a:rPr>
              <a:t>at least </a:t>
            </a:r>
            <a:r>
              <a:rPr lang="en-GB" sz="2000" dirty="0" smtClean="0">
                <a:solidFill>
                  <a:srgbClr val="C00000"/>
                </a:solidFill>
                <a:latin typeface="+mn-lt"/>
              </a:rPr>
              <a:t>3,7</a:t>
            </a:r>
            <a:r>
              <a:rPr lang="en-GB" sz="2000" dirty="0" smtClean="0">
                <a:latin typeface="+mn-lt"/>
              </a:rPr>
              <a:t> million persons have been </a:t>
            </a:r>
            <a:r>
              <a:rPr lang="en-GB" sz="2000" dirty="0" smtClean="0">
                <a:solidFill>
                  <a:srgbClr val="C00000"/>
                </a:solidFill>
                <a:latin typeface="+mn-lt"/>
              </a:rPr>
              <a:t>regularized </a:t>
            </a:r>
            <a:r>
              <a:rPr lang="en-GB" sz="2000" dirty="0" smtClean="0">
                <a:latin typeface="+mn-lt"/>
              </a:rPr>
              <a:t>in France, Greece the Netherlands, Italy, Portugal and Spain.</a:t>
            </a:r>
          </a:p>
          <a:p>
            <a:pPr>
              <a:defRPr/>
            </a:pPr>
            <a:endParaRPr lang="en-GB" sz="2000" dirty="0" smtClean="0">
              <a:latin typeface="+mn-lt"/>
            </a:endParaRPr>
          </a:p>
          <a:p>
            <a:pPr>
              <a:defRPr/>
            </a:pPr>
            <a:r>
              <a:rPr lang="en-GB" sz="2000" dirty="0" smtClean="0">
                <a:latin typeface="+mn-lt"/>
              </a:rPr>
              <a:t>„Frontex’s Annual Risk Analysis 2011: … the sharp decrease reported in 2009 (of around a third on 2008) stabilised in 2010; Member States and Schengen Associated Countries reported a total of </a:t>
            </a:r>
            <a:r>
              <a:rPr lang="en-GB" sz="2000" dirty="0" smtClean="0">
                <a:solidFill>
                  <a:srgbClr val="C00000"/>
                </a:solidFill>
                <a:latin typeface="+mn-lt"/>
              </a:rPr>
              <a:t>104,049 detections of illegal border crossing at the sea and land external borders</a:t>
            </a:r>
            <a:r>
              <a:rPr lang="en-GB" sz="2000" dirty="0" smtClean="0">
                <a:latin typeface="+mn-lt"/>
              </a:rPr>
              <a:t>, a total almost identical to the 2009 figure of 104,599. „</a:t>
            </a:r>
          </a:p>
          <a:p>
            <a:pPr algn="r">
              <a:defRPr/>
            </a:pPr>
            <a:r>
              <a:rPr lang="en-GB" sz="1500" dirty="0" smtClean="0">
                <a:latin typeface="+mn-lt"/>
                <a:hlinkClick r:id="rId3"/>
              </a:rPr>
              <a:t>http://www.frontex.europa.eu/situation_at_the_external_border/art23.html</a:t>
            </a:r>
            <a:r>
              <a:rPr lang="en-GB" sz="1500" dirty="0" smtClean="0">
                <a:latin typeface="+mn-lt"/>
              </a:rPr>
              <a:t> visited 23 January 2012</a:t>
            </a:r>
          </a:p>
          <a:p>
            <a:pPr algn="r">
              <a:defRPr/>
            </a:pPr>
            <a:endParaRPr lang="en-GB" sz="1500" dirty="0" smtClean="0">
              <a:latin typeface="+mn-lt"/>
            </a:endParaRPr>
          </a:p>
          <a:p>
            <a:pPr>
              <a:defRPr/>
            </a:pPr>
            <a:r>
              <a:rPr lang="en-GB" sz="2000" dirty="0" smtClean="0">
                <a:solidFill>
                  <a:srgbClr val="C00000"/>
                </a:solidFill>
                <a:latin typeface="+mn-lt"/>
              </a:rPr>
              <a:t>Detections</a:t>
            </a:r>
            <a:r>
              <a:rPr lang="en-GB" sz="2000" dirty="0" smtClean="0">
                <a:latin typeface="+mn-lt"/>
              </a:rPr>
              <a:t> of </a:t>
            </a:r>
            <a:r>
              <a:rPr lang="en-GB" sz="2000" dirty="0" smtClean="0">
                <a:solidFill>
                  <a:srgbClr val="C00000"/>
                </a:solidFill>
                <a:latin typeface="+mn-lt"/>
              </a:rPr>
              <a:t>illegal stay </a:t>
            </a:r>
            <a:r>
              <a:rPr lang="en-GB" sz="2000" dirty="0" smtClean="0">
                <a:latin typeface="+mn-lt"/>
              </a:rPr>
              <a:t>within Member States decreased from 412 125 in 2009 to </a:t>
            </a:r>
            <a:r>
              <a:rPr lang="en-GB" sz="2000" dirty="0" smtClean="0">
                <a:solidFill>
                  <a:srgbClr val="C00000"/>
                </a:solidFill>
                <a:latin typeface="+mn-lt"/>
              </a:rPr>
              <a:t>348 666 in 2010 </a:t>
            </a:r>
            <a:r>
              <a:rPr lang="en-GB" sz="2000" dirty="0" smtClean="0">
                <a:latin typeface="+mn-lt"/>
              </a:rPr>
              <a:t>(-15%), but there were large differences between particular countries.</a:t>
            </a:r>
          </a:p>
          <a:p>
            <a:pPr algn="r">
              <a:defRPr/>
            </a:pPr>
            <a:r>
              <a:rPr lang="en-GB" sz="1200" b="1" dirty="0" smtClean="0">
                <a:latin typeface="+mn-lt"/>
              </a:rPr>
              <a:t>Frontex, Annual Risk Analysis, 2011, p. 13</a:t>
            </a:r>
          </a:p>
          <a:p>
            <a:pPr>
              <a:defRPr/>
            </a:pPr>
            <a:endParaRPr lang="en-GB" sz="1800" b="1" dirty="0" smtClean="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74638"/>
            <a:ext cx="8640960" cy="1138138"/>
          </a:xfrm>
        </p:spPr>
        <p:txBody>
          <a:bodyPr/>
          <a:lstStyle/>
          <a:p>
            <a:r>
              <a:rPr lang="en-GB" sz="2400" dirty="0" smtClean="0">
                <a:latin typeface="+mn-lt"/>
              </a:rPr>
              <a:t>Illegal entry, stay + facilitators – Frontex data </a:t>
            </a:r>
            <a:r>
              <a:rPr lang="en-GB" sz="2000" dirty="0" smtClean="0">
                <a:latin typeface="+mn-lt"/>
              </a:rPr>
              <a:t>(Excluding UK, Ireland)</a:t>
            </a:r>
            <a:endParaRPr lang="en-GB" sz="2400" dirty="0">
              <a:latin typeface="+mn-lt"/>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
        <p:nvSpPr>
          <p:cNvPr id="10" name="Szövegdoboz 9"/>
          <p:cNvSpPr txBox="1"/>
          <p:nvPr/>
        </p:nvSpPr>
        <p:spPr>
          <a:xfrm>
            <a:off x="4283968" y="6381328"/>
            <a:ext cx="4032448" cy="400110"/>
          </a:xfrm>
          <a:prstGeom prst="rect">
            <a:avLst/>
          </a:prstGeom>
          <a:noFill/>
        </p:spPr>
        <p:txBody>
          <a:bodyPr wrap="square" rtlCol="0">
            <a:spAutoFit/>
          </a:bodyPr>
          <a:lstStyle/>
          <a:p>
            <a:r>
              <a:rPr lang="hu-HU" sz="1000" smtClean="0"/>
              <a:t>Source: Frontex, Fran Quarterly Issue No 2 April – June 2012, p. 10</a:t>
            </a:r>
          </a:p>
          <a:p>
            <a:endParaRPr lang="hu-HU" sz="1000"/>
          </a:p>
        </p:txBody>
      </p:sp>
      <p:pic>
        <p:nvPicPr>
          <p:cNvPr id="1026" name="Picture 2"/>
          <p:cNvPicPr>
            <a:picLocks noChangeAspect="1" noChangeArrowheads="1"/>
          </p:cNvPicPr>
          <p:nvPr/>
        </p:nvPicPr>
        <p:blipFill>
          <a:blip r:embed="rId3" cstate="print"/>
          <a:srcRect/>
          <a:stretch>
            <a:fillRect/>
          </a:stretch>
        </p:blipFill>
        <p:spPr bwMode="auto">
          <a:xfrm>
            <a:off x="395536" y="1957388"/>
            <a:ext cx="8343652"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latin typeface="+mn-lt"/>
              </a:rPr>
              <a:t>Council’s suggestion of 2010</a:t>
            </a:r>
            <a:endParaRPr lang="en-GB" dirty="0">
              <a:latin typeface="+mn-lt"/>
            </a:endParaRPr>
          </a:p>
        </p:txBody>
      </p:sp>
      <p:sp>
        <p:nvSpPr>
          <p:cNvPr id="3" name="Tartalom helye 2"/>
          <p:cNvSpPr>
            <a:spLocks noGrp="1"/>
          </p:cNvSpPr>
          <p:nvPr>
            <p:ph idx="1"/>
          </p:nvPr>
        </p:nvSpPr>
        <p:spPr>
          <a:xfrm>
            <a:off x="0" y="908720"/>
            <a:ext cx="8892480" cy="5949280"/>
          </a:xfrm>
        </p:spPr>
        <p:txBody>
          <a:bodyPr>
            <a:normAutofit/>
          </a:bodyPr>
          <a:lstStyle/>
          <a:p>
            <a:r>
              <a:rPr lang="en-GB" sz="1800" dirty="0" smtClean="0">
                <a:latin typeface="+mn-lt"/>
              </a:rPr>
              <a:t>Council conclusions on 29 measures for reinforcing the  protection of the external borders and combating illegal immigration  	JUSTICE and HOME AFFAIRS Council meeting  Brussels, 25 and 26 February 2010</a:t>
            </a: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endParaRPr lang="en-GB" sz="1800" dirty="0" smtClean="0">
              <a:latin typeface="+mn-lt"/>
            </a:endParaRPr>
          </a:p>
          <a:p>
            <a:r>
              <a:rPr lang="en-GB" sz="1600" dirty="0" smtClean="0">
                <a:latin typeface="+mn-lt"/>
              </a:rPr>
              <a:t>For a review of measures see: COMMISSION STAFF WORKING DOCUMENT  on the fulfilment of the 29 measures for reinforcing the protection of the external  borders and combating illegal immigration adopted at the Justice and Home Affairs  Council meeting, held on Brussels on 25 and 26 February 2010.  Brussels, 26.11.2010  SEC(2010) 1480 final </a:t>
            </a:r>
            <a:endParaRPr lang="en-GB" sz="1600" dirty="0">
              <a:latin typeface="+mn-lt"/>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graphicFrame>
        <p:nvGraphicFramePr>
          <p:cNvPr id="5" name="Diagram 4"/>
          <p:cNvGraphicFramePr/>
          <p:nvPr/>
        </p:nvGraphicFramePr>
        <p:xfrm>
          <a:off x="467544" y="1844824"/>
          <a:ext cx="8424936"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lstStyle/>
          <a:p>
            <a:r>
              <a:rPr lang="en-GB" sz="1800" dirty="0" smtClean="0"/>
              <a:t>EU Action on Migratory Pressures – a Strategic Response</a:t>
            </a:r>
            <a:br>
              <a:rPr lang="en-GB" sz="1800" dirty="0" smtClean="0"/>
            </a:br>
            <a:r>
              <a:rPr lang="en-GB" sz="1800" dirty="0" smtClean="0"/>
              <a:t>Approved by the JHA Council on 26-27 April 2012</a:t>
            </a:r>
            <a:endParaRPr lang="en-GB" sz="1800" dirty="0"/>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pic>
        <p:nvPicPr>
          <p:cNvPr id="2050" name="Picture 2"/>
          <p:cNvPicPr>
            <a:picLocks noChangeAspect="1" noChangeArrowheads="1"/>
          </p:cNvPicPr>
          <p:nvPr/>
        </p:nvPicPr>
        <p:blipFill>
          <a:blip r:embed="rId3" cstate="print"/>
          <a:srcRect/>
          <a:stretch>
            <a:fillRect/>
          </a:stretch>
        </p:blipFill>
        <p:spPr bwMode="auto">
          <a:xfrm>
            <a:off x="2771800" y="914400"/>
            <a:ext cx="5438775" cy="5943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457200"/>
          </a:xfrm>
        </p:spPr>
        <p:txBody>
          <a:bodyPr/>
          <a:lstStyle/>
          <a:p>
            <a:pPr>
              <a:defRPr/>
            </a:pPr>
            <a:r>
              <a:rPr lang="en-GB" sz="2400" dirty="0" smtClean="0">
                <a:latin typeface="+mn-lt"/>
              </a:rPr>
              <a:t>The Return directive</a:t>
            </a:r>
          </a:p>
        </p:txBody>
      </p:sp>
      <p:sp>
        <p:nvSpPr>
          <p:cNvPr id="32771" name="Rectangle 3"/>
          <p:cNvSpPr>
            <a:spLocks noGrp="1" noChangeArrowheads="1"/>
          </p:cNvSpPr>
          <p:nvPr>
            <p:ph type="body" idx="1"/>
          </p:nvPr>
        </p:nvSpPr>
        <p:spPr>
          <a:xfrm>
            <a:off x="457200" y="857250"/>
            <a:ext cx="8229600" cy="5500688"/>
          </a:xfrm>
        </p:spPr>
        <p:txBody>
          <a:bodyPr>
            <a:normAutofit lnSpcReduction="10000"/>
          </a:bodyPr>
          <a:lstStyle/>
          <a:p>
            <a:pPr algn="ctr">
              <a:defRPr/>
            </a:pPr>
            <a:r>
              <a:rPr lang="en-GB" sz="1600" b="1" dirty="0" smtClean="0">
                <a:latin typeface="+mn-lt"/>
              </a:rPr>
              <a:t>DIRECTIVE 2008/115/EC OF THE EUROPEAN PARLIAMENT AND OF THE COUNCIL</a:t>
            </a:r>
          </a:p>
          <a:p>
            <a:pPr algn="ctr">
              <a:defRPr/>
            </a:pPr>
            <a:r>
              <a:rPr lang="en-GB" sz="1600" b="1" dirty="0" smtClean="0">
                <a:latin typeface="+mn-lt"/>
              </a:rPr>
              <a:t>of 16 December 2008 </a:t>
            </a:r>
            <a:r>
              <a:rPr lang="en-GB" sz="1600" b="1" dirty="0" smtClean="0">
                <a:solidFill>
                  <a:srgbClr val="A80000"/>
                </a:solidFill>
                <a:latin typeface="+mn-lt"/>
              </a:rPr>
              <a:t>on common standards and procedures </a:t>
            </a:r>
            <a:r>
              <a:rPr lang="en-GB" sz="1600" b="1" dirty="0" smtClean="0">
                <a:latin typeface="+mn-lt"/>
              </a:rPr>
              <a:t>in Member States </a:t>
            </a:r>
            <a:r>
              <a:rPr lang="en-GB" sz="1600" b="1" dirty="0" smtClean="0">
                <a:solidFill>
                  <a:srgbClr val="A80000"/>
                </a:solidFill>
                <a:latin typeface="+mn-lt"/>
              </a:rPr>
              <a:t>for returning illegally staying third-country nationals</a:t>
            </a:r>
          </a:p>
          <a:p>
            <a:pPr algn="ctr">
              <a:defRPr/>
            </a:pPr>
            <a:endParaRPr lang="en-GB" sz="1800" dirty="0" smtClean="0">
              <a:solidFill>
                <a:srgbClr val="A80000"/>
              </a:solidFill>
              <a:latin typeface="+mn-lt"/>
            </a:endParaRPr>
          </a:p>
          <a:p>
            <a:pPr>
              <a:defRPr/>
            </a:pPr>
            <a:r>
              <a:rPr lang="en-GB" sz="2000" dirty="0" smtClean="0">
                <a:latin typeface="+mn-lt"/>
              </a:rPr>
              <a:t>Personal scope</a:t>
            </a:r>
          </a:p>
          <a:p>
            <a:pPr>
              <a:defRPr/>
            </a:pPr>
            <a:r>
              <a:rPr lang="en-GB" sz="2000" dirty="0" smtClean="0">
                <a:latin typeface="+mn-lt"/>
              </a:rPr>
              <a:t>	 Obligatory: third-country nationals staying illegally on the territory of a Member State</a:t>
            </a:r>
          </a:p>
          <a:p>
            <a:pPr>
              <a:defRPr/>
            </a:pPr>
            <a:r>
              <a:rPr lang="en-GB" sz="2000" dirty="0" smtClean="0">
                <a:latin typeface="+mn-lt"/>
              </a:rPr>
              <a:t>	Optional:</a:t>
            </a:r>
            <a:endParaRPr lang="en-GB" sz="2400" dirty="0" smtClean="0">
              <a:latin typeface="+mn-lt"/>
            </a:endParaRPr>
          </a:p>
          <a:p>
            <a:pPr lvl="1">
              <a:lnSpc>
                <a:spcPct val="90000"/>
              </a:lnSpc>
              <a:defRPr/>
            </a:pPr>
            <a:r>
              <a:rPr lang="en-GB" sz="2400" dirty="0" smtClean="0">
                <a:latin typeface="+mn-lt"/>
              </a:rPr>
              <a:t>		- </a:t>
            </a:r>
            <a:r>
              <a:rPr lang="en-GB" sz="2000" dirty="0" smtClean="0">
                <a:latin typeface="+mn-lt"/>
              </a:rPr>
              <a:t>those refused at the border or intercepted  on land, sea or air</a:t>
            </a:r>
          </a:p>
          <a:p>
            <a:pPr lvl="1">
              <a:lnSpc>
                <a:spcPct val="90000"/>
              </a:lnSpc>
              <a:defRPr/>
            </a:pPr>
            <a:r>
              <a:rPr lang="en-GB" sz="2000" dirty="0" smtClean="0">
                <a:latin typeface="+mn-lt"/>
              </a:rPr>
              <a:t>		-  subject to return as a criminal law sanction</a:t>
            </a:r>
          </a:p>
          <a:p>
            <a:pPr>
              <a:lnSpc>
                <a:spcPct val="90000"/>
              </a:lnSpc>
              <a:defRPr/>
            </a:pPr>
            <a:endParaRPr lang="en-GB" sz="2000" dirty="0" smtClean="0">
              <a:latin typeface="+mn-lt"/>
            </a:endParaRPr>
          </a:p>
          <a:p>
            <a:pPr>
              <a:lnSpc>
                <a:spcPct val="90000"/>
              </a:lnSpc>
              <a:defRPr/>
            </a:pPr>
            <a:r>
              <a:rPr lang="en-GB" sz="2000" dirty="0" smtClean="0">
                <a:latin typeface="+mn-lt"/>
              </a:rPr>
              <a:t>Limits:  MS must respect rights of persons entitled to free movement under community law and the principle of </a:t>
            </a:r>
            <a:r>
              <a:rPr lang="en-GB" sz="2000" i="1" dirty="0" smtClean="0">
                <a:latin typeface="+mn-lt"/>
              </a:rPr>
              <a:t>non-refoulement </a:t>
            </a:r>
          </a:p>
          <a:p>
            <a:pPr>
              <a:lnSpc>
                <a:spcPct val="90000"/>
              </a:lnSpc>
              <a:defRPr/>
            </a:pPr>
            <a:r>
              <a:rPr lang="en-GB" sz="2000" i="1" dirty="0" smtClean="0">
                <a:latin typeface="+mn-lt"/>
              </a:rPr>
              <a:t>	+ </a:t>
            </a:r>
            <a:r>
              <a:rPr lang="en-GB" sz="2000" dirty="0" smtClean="0">
                <a:latin typeface="+mn-lt"/>
              </a:rPr>
              <a:t>„due account of” best interest of the child, family life, state of health of the person</a:t>
            </a:r>
            <a:endParaRPr lang="en-GB" sz="2000" i="1" dirty="0" smtClean="0">
              <a:latin typeface="+mn-lt"/>
            </a:endParaRPr>
          </a:p>
          <a:p>
            <a:pPr>
              <a:lnSpc>
                <a:spcPct val="90000"/>
              </a:lnSpc>
              <a:defRPr/>
            </a:pPr>
            <a:endParaRPr lang="en-GB" sz="2000" i="1" dirty="0" smtClean="0">
              <a:latin typeface="+mn-lt"/>
            </a:endParaRPr>
          </a:p>
          <a:p>
            <a:pPr>
              <a:lnSpc>
                <a:spcPct val="90000"/>
              </a:lnSpc>
              <a:defRPr/>
            </a:pPr>
            <a:r>
              <a:rPr lang="en-GB" sz="2000" dirty="0" smtClean="0">
                <a:latin typeface="+mn-lt"/>
              </a:rPr>
              <a:t>Member States may retain more favourable provisions</a:t>
            </a:r>
          </a:p>
        </p:txBody>
      </p:sp>
      <p:sp>
        <p:nvSpPr>
          <p:cNvPr id="4" name="Dátum helye 3"/>
          <p:cNvSpPr>
            <a:spLocks noGrp="1"/>
          </p:cNvSpPr>
          <p:nvPr>
            <p:ph type="dt" sz="quarter"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14313" y="857250"/>
            <a:ext cx="8715375" cy="5643563"/>
          </a:xfrm>
        </p:spPr>
        <p:txBody>
          <a:bodyPr>
            <a:noAutofit/>
          </a:bodyPr>
          <a:lstStyle/>
          <a:p>
            <a:pPr>
              <a:lnSpc>
                <a:spcPts val="1900"/>
              </a:lnSpc>
              <a:defRPr/>
            </a:pPr>
            <a:r>
              <a:rPr lang="en-GB" sz="1800" dirty="0" smtClean="0">
                <a:latin typeface="+mn-lt"/>
              </a:rPr>
              <a:t>Member states  </a:t>
            </a:r>
            <a:r>
              <a:rPr lang="en-GB" sz="1800" dirty="0" smtClean="0">
                <a:solidFill>
                  <a:srgbClr val="A80000"/>
                </a:solidFill>
                <a:latin typeface="+mn-lt"/>
              </a:rPr>
              <a:t>must</a:t>
            </a:r>
            <a:r>
              <a:rPr lang="en-GB" sz="1800" dirty="0" smtClean="0">
                <a:latin typeface="+mn-lt"/>
              </a:rPr>
              <a:t> issue the return decision to any illegal stayer (exceptions exist, like right to reside in other MS or humanitarian reasons)</a:t>
            </a:r>
          </a:p>
          <a:p>
            <a:pPr>
              <a:lnSpc>
                <a:spcPts val="1900"/>
              </a:lnSpc>
              <a:defRPr/>
            </a:pPr>
            <a:endParaRPr lang="en-GB" sz="1800" dirty="0" smtClean="0">
              <a:latin typeface="+mn-lt"/>
            </a:endParaRPr>
          </a:p>
          <a:p>
            <a:pPr>
              <a:lnSpc>
                <a:spcPts val="1900"/>
              </a:lnSpc>
              <a:defRPr/>
            </a:pPr>
            <a:r>
              <a:rPr lang="en-GB" sz="1800" dirty="0" smtClean="0">
                <a:latin typeface="+mn-lt"/>
              </a:rPr>
              <a:t>Preferred return: </a:t>
            </a:r>
            <a:r>
              <a:rPr lang="en-GB" sz="1800" dirty="0" smtClean="0">
                <a:solidFill>
                  <a:srgbClr val="A80000"/>
                </a:solidFill>
                <a:latin typeface="+mn-lt"/>
              </a:rPr>
              <a:t>voluntary return </a:t>
            </a:r>
            <a:r>
              <a:rPr lang="en-GB" sz="1800" dirty="0" smtClean="0">
                <a:latin typeface="+mn-lt"/>
              </a:rPr>
              <a:t>within 7-30 days</a:t>
            </a:r>
          </a:p>
          <a:p>
            <a:pPr>
              <a:lnSpc>
                <a:spcPts val="1900"/>
              </a:lnSpc>
              <a:defRPr/>
            </a:pPr>
            <a:r>
              <a:rPr lang="en-GB" sz="1800" dirty="0" smtClean="0">
                <a:latin typeface="+mn-lt"/>
              </a:rPr>
              <a:t>	Exceptions: </a:t>
            </a:r>
          </a:p>
          <a:p>
            <a:pPr>
              <a:lnSpc>
                <a:spcPts val="1900"/>
              </a:lnSpc>
              <a:defRPr/>
            </a:pPr>
            <a:r>
              <a:rPr lang="en-GB" sz="1800" dirty="0" smtClean="0">
                <a:latin typeface="+mn-lt"/>
              </a:rPr>
              <a:t>		risk of absconding, </a:t>
            </a:r>
          </a:p>
          <a:p>
            <a:pPr>
              <a:lnSpc>
                <a:spcPts val="1900"/>
              </a:lnSpc>
              <a:defRPr/>
            </a:pPr>
            <a:r>
              <a:rPr lang="en-GB" sz="1800" dirty="0" smtClean="0">
                <a:latin typeface="+mn-lt"/>
              </a:rPr>
              <a:t>		manifestly unfounded or fraudulent application for stay permit</a:t>
            </a:r>
          </a:p>
          <a:p>
            <a:pPr>
              <a:lnSpc>
                <a:spcPts val="1900"/>
              </a:lnSpc>
              <a:defRPr/>
            </a:pPr>
            <a:r>
              <a:rPr lang="en-GB" sz="1800" dirty="0" smtClean="0">
                <a:latin typeface="+mn-lt"/>
              </a:rPr>
              <a:t>		or if the person concerned poses a risk to public policy, public security or national 		security,</a:t>
            </a:r>
          </a:p>
          <a:p>
            <a:pPr>
              <a:lnSpc>
                <a:spcPts val="1900"/>
              </a:lnSpc>
              <a:defRPr/>
            </a:pPr>
            <a:endParaRPr lang="en-GB" sz="1800" dirty="0" smtClean="0">
              <a:latin typeface="+mn-lt"/>
            </a:endParaRPr>
          </a:p>
          <a:p>
            <a:pPr>
              <a:lnSpc>
                <a:spcPts val="1900"/>
              </a:lnSpc>
              <a:defRPr/>
            </a:pPr>
            <a:r>
              <a:rPr lang="en-GB" sz="1800" dirty="0" smtClean="0">
                <a:latin typeface="+mn-lt"/>
              </a:rPr>
              <a:t>States </a:t>
            </a:r>
            <a:r>
              <a:rPr lang="en-GB" sz="1800" dirty="0" smtClean="0">
                <a:solidFill>
                  <a:srgbClr val="A80000"/>
                </a:solidFill>
                <a:latin typeface="+mn-lt"/>
              </a:rPr>
              <a:t>must </a:t>
            </a:r>
            <a:r>
              <a:rPr lang="en-GB" sz="1800" dirty="0" smtClean="0">
                <a:latin typeface="+mn-lt"/>
              </a:rPr>
              <a:t> take all necessary measures to enforce the return decision if the third country national does not depart voluntarily or if the exception to voluntary departure  is applicable</a:t>
            </a:r>
          </a:p>
          <a:p>
            <a:pPr>
              <a:lnSpc>
                <a:spcPts val="1900"/>
              </a:lnSpc>
              <a:defRPr/>
            </a:pPr>
            <a:endParaRPr lang="en-GB" sz="1800" dirty="0" smtClean="0">
              <a:latin typeface="+mn-lt"/>
            </a:endParaRPr>
          </a:p>
          <a:p>
            <a:pPr>
              <a:lnSpc>
                <a:spcPts val="1900"/>
              </a:lnSpc>
              <a:defRPr/>
            </a:pPr>
            <a:r>
              <a:rPr lang="en-GB" sz="1800" dirty="0" smtClean="0">
                <a:solidFill>
                  <a:srgbClr val="C00000"/>
                </a:solidFill>
                <a:latin typeface="+mn-lt"/>
              </a:rPr>
              <a:t>Compulsory entry ban  </a:t>
            </a:r>
            <a:r>
              <a:rPr lang="en-GB" sz="1800" dirty="0" smtClean="0">
                <a:latin typeface="+mn-lt"/>
              </a:rPr>
              <a:t>(max five years) if no voluntary return within time</a:t>
            </a:r>
          </a:p>
          <a:p>
            <a:pPr>
              <a:lnSpc>
                <a:spcPts val="1900"/>
              </a:lnSpc>
              <a:defRPr/>
            </a:pPr>
            <a:endParaRPr lang="en-GB" sz="1800" dirty="0" smtClean="0">
              <a:latin typeface="+mn-lt"/>
            </a:endParaRPr>
          </a:p>
          <a:p>
            <a:pPr>
              <a:lnSpc>
                <a:spcPts val="1900"/>
              </a:lnSpc>
              <a:defRPr/>
            </a:pPr>
            <a:r>
              <a:rPr lang="en-GB" sz="1800" dirty="0" smtClean="0">
                <a:latin typeface="+mn-lt"/>
              </a:rPr>
              <a:t>		Proportionate coercive measure against resisting persons</a:t>
            </a:r>
          </a:p>
          <a:p>
            <a:pPr>
              <a:lnSpc>
                <a:spcPts val="1900"/>
              </a:lnSpc>
              <a:defRPr/>
            </a:pPr>
            <a:r>
              <a:rPr lang="en-GB" sz="1800" dirty="0" smtClean="0">
                <a:latin typeface="+mn-lt"/>
              </a:rPr>
              <a:t>		</a:t>
            </a:r>
            <a:r>
              <a:rPr lang="en-GB" sz="1800" dirty="0" smtClean="0">
                <a:solidFill>
                  <a:srgbClr val="A80000"/>
                </a:solidFill>
                <a:latin typeface="+mn-lt"/>
              </a:rPr>
              <a:t>Detention: max 18 months </a:t>
            </a:r>
            <a:r>
              <a:rPr lang="en-GB" sz="1800" dirty="0" smtClean="0">
                <a:latin typeface="+mn-lt"/>
              </a:rPr>
              <a:t>(if danger of absconding or hampering 		preparation of return  or  process of removal )</a:t>
            </a:r>
          </a:p>
          <a:p>
            <a:pPr>
              <a:lnSpc>
                <a:spcPts val="1900"/>
              </a:lnSpc>
              <a:defRPr/>
            </a:pPr>
            <a:r>
              <a:rPr lang="en-GB" sz="1800" dirty="0" smtClean="0">
                <a:latin typeface="+mn-lt"/>
              </a:rPr>
              <a:t>Strong critique (ECRE, UNHCR, NGO-s)</a:t>
            </a:r>
          </a:p>
        </p:txBody>
      </p:sp>
      <p:sp>
        <p:nvSpPr>
          <p:cNvPr id="33795" name="Rectangle 4"/>
          <p:cNvSpPr>
            <a:spLocks noGrp="1" noChangeArrowheads="1"/>
          </p:cNvSpPr>
          <p:nvPr>
            <p:ph type="title"/>
          </p:nvPr>
        </p:nvSpPr>
        <p:spPr>
          <a:xfrm>
            <a:off x="685800" y="228600"/>
            <a:ext cx="7772400" cy="457200"/>
          </a:xfrm>
        </p:spPr>
        <p:txBody>
          <a:bodyPr/>
          <a:lstStyle/>
          <a:p>
            <a:pPr>
              <a:defRPr/>
            </a:pPr>
            <a:r>
              <a:rPr lang="en-GB" sz="2400" dirty="0" smtClean="0">
                <a:latin typeface="+mn-lt"/>
              </a:rPr>
              <a:t>Return directive, 2008</a:t>
            </a:r>
          </a:p>
        </p:txBody>
      </p:sp>
      <p:sp>
        <p:nvSpPr>
          <p:cNvPr id="4" name="Dátum helye 3"/>
          <p:cNvSpPr>
            <a:spLocks noGrp="1"/>
          </p:cNvSpPr>
          <p:nvPr>
            <p:ph type="dt" sz="quarter" idx="10"/>
          </p:nvPr>
        </p:nvSpPr>
        <p:spPr>
          <a:xfrm>
            <a:off x="0" y="6643710"/>
            <a:ext cx="2143111" cy="214290"/>
          </a:xfrm>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439718"/>
          </a:xfrm>
        </p:spPr>
        <p:txBody>
          <a:bodyPr/>
          <a:lstStyle/>
          <a:p>
            <a:pPr>
              <a:defRPr/>
            </a:pPr>
            <a:r>
              <a:rPr lang="en-GB" dirty="0" smtClean="0">
                <a:latin typeface="+mn-lt"/>
              </a:rPr>
              <a:t>Employers’ sanction</a:t>
            </a:r>
            <a:endParaRPr lang="en-GB" dirty="0">
              <a:latin typeface="+mn-lt"/>
            </a:endParaRPr>
          </a:p>
        </p:txBody>
      </p:sp>
      <p:sp>
        <p:nvSpPr>
          <p:cNvPr id="3" name="Tartalom helye 2"/>
          <p:cNvSpPr>
            <a:spLocks noGrp="1"/>
          </p:cNvSpPr>
          <p:nvPr>
            <p:ph idx="1"/>
          </p:nvPr>
        </p:nvSpPr>
        <p:spPr>
          <a:xfrm>
            <a:off x="428625" y="642918"/>
            <a:ext cx="8715375" cy="5857895"/>
          </a:xfrm>
        </p:spPr>
        <p:txBody>
          <a:bodyPr>
            <a:normAutofit/>
          </a:bodyPr>
          <a:lstStyle/>
          <a:p>
            <a:pPr algn="ctr">
              <a:defRPr/>
            </a:pPr>
            <a:r>
              <a:rPr lang="en-GB" sz="1600" b="1" dirty="0" smtClean="0">
                <a:latin typeface="+mn-lt"/>
              </a:rPr>
              <a:t>Directive 2009/52/EC  of 18 June 2009 </a:t>
            </a:r>
          </a:p>
          <a:p>
            <a:pPr algn="ctr">
              <a:defRPr/>
            </a:pPr>
            <a:r>
              <a:rPr lang="en-GB" sz="1600" b="1" dirty="0" smtClean="0">
                <a:latin typeface="+mn-lt"/>
              </a:rPr>
              <a:t>providing for minimum standards on sanctions and measures against employers of illegally staying third-country nationals </a:t>
            </a:r>
          </a:p>
          <a:p>
            <a:pPr algn="ctr">
              <a:defRPr/>
            </a:pPr>
            <a:endParaRPr lang="en-GB" sz="1600" dirty="0" smtClean="0">
              <a:latin typeface="+mn-lt"/>
            </a:endParaRPr>
          </a:p>
          <a:p>
            <a:pPr>
              <a:defRPr/>
            </a:pPr>
            <a:r>
              <a:rPr lang="en-GB" sz="1600" dirty="0" smtClean="0">
                <a:latin typeface="+mn-lt"/>
              </a:rPr>
              <a:t>„</a:t>
            </a:r>
            <a:r>
              <a:rPr lang="en-GB" sz="1600" b="1" dirty="0" smtClean="0">
                <a:latin typeface="+mn-lt"/>
              </a:rPr>
              <a:t>illegally staying third-country national</a:t>
            </a:r>
            <a:r>
              <a:rPr lang="en-GB" sz="1600" dirty="0" smtClean="0">
                <a:latin typeface="+mn-lt"/>
              </a:rPr>
              <a:t>” = who does not fulfil, or no longer fulfils, the conditions for stay or residence in that Member State </a:t>
            </a:r>
          </a:p>
          <a:p>
            <a:pPr>
              <a:buFontTx/>
              <a:buNone/>
              <a:defRPr/>
            </a:pPr>
            <a:r>
              <a:rPr lang="en-GB" sz="1800" dirty="0" smtClean="0">
                <a:latin typeface="+mn-lt"/>
              </a:rPr>
              <a:t>Obligations of the employer:</a:t>
            </a:r>
          </a:p>
          <a:p>
            <a:r>
              <a:rPr lang="en-GB" sz="1800" dirty="0" smtClean="0">
                <a:latin typeface="+mn-lt"/>
              </a:rPr>
              <a:t>	-  see the valid residence permit of the tcn; </a:t>
            </a:r>
          </a:p>
          <a:p>
            <a:r>
              <a:rPr lang="en-GB" sz="1800" dirty="0" smtClean="0">
                <a:latin typeface="+mn-lt"/>
              </a:rPr>
              <a:t>	- keep a copy or record of it</a:t>
            </a:r>
          </a:p>
          <a:p>
            <a:r>
              <a:rPr lang="en-GB" sz="1800" dirty="0" smtClean="0">
                <a:latin typeface="+mn-lt"/>
              </a:rPr>
              <a:t>	- notify the competent authority of start of emp</a:t>
            </a:r>
            <a:r>
              <a:rPr lang="en-GB" sz="1600" dirty="0" smtClean="0">
                <a:latin typeface="+mn-lt"/>
              </a:rPr>
              <a:t>loyment</a:t>
            </a:r>
          </a:p>
          <a:p>
            <a:endParaRPr lang="en-GB" sz="1600" dirty="0" smtClean="0">
              <a:latin typeface="+mn-lt"/>
            </a:endParaRPr>
          </a:p>
          <a:p>
            <a:endParaRPr lang="en-GB" sz="1600" dirty="0" smtClean="0">
              <a:latin typeface="+mn-lt"/>
            </a:endParaRPr>
          </a:p>
          <a:p>
            <a:r>
              <a:rPr lang="en-GB" sz="1600" dirty="0" smtClean="0">
                <a:solidFill>
                  <a:srgbClr val="C00000"/>
                </a:solidFill>
                <a:latin typeface="+mn-lt"/>
              </a:rPr>
              <a:t>Effective, proportionate and dissuasive sanctions</a:t>
            </a:r>
            <a:r>
              <a:rPr lang="en-GB" sz="1600" dirty="0" smtClean="0">
                <a:latin typeface="+mn-lt"/>
              </a:rPr>
              <a:t> must be imposed on the employer:</a:t>
            </a:r>
          </a:p>
          <a:p>
            <a:pPr lvl="1">
              <a:defRPr/>
            </a:pPr>
            <a:r>
              <a:rPr lang="en-GB" sz="1600" dirty="0" smtClean="0">
                <a:solidFill>
                  <a:srgbClr val="C00000"/>
                </a:solidFill>
                <a:latin typeface="+mn-lt"/>
              </a:rPr>
              <a:t>Financial sanctions </a:t>
            </a:r>
            <a:r>
              <a:rPr lang="en-GB" sz="1600" dirty="0" smtClean="0">
                <a:latin typeface="+mn-lt"/>
              </a:rPr>
              <a:t>which shall increase in amount according to the number of illegally employed </a:t>
            </a:r>
          </a:p>
          <a:p>
            <a:pPr lvl="1">
              <a:defRPr/>
            </a:pPr>
            <a:r>
              <a:rPr lang="en-GB" sz="1600" dirty="0" smtClean="0">
                <a:latin typeface="+mn-lt"/>
              </a:rPr>
              <a:t>Payments of the </a:t>
            </a:r>
            <a:r>
              <a:rPr lang="en-GB" sz="1600" dirty="0" smtClean="0">
                <a:solidFill>
                  <a:srgbClr val="C00000"/>
                </a:solidFill>
                <a:latin typeface="+mn-lt"/>
              </a:rPr>
              <a:t>costs of return </a:t>
            </a:r>
            <a:r>
              <a:rPr lang="en-GB" sz="1600" dirty="0" smtClean="0">
                <a:latin typeface="+mn-lt"/>
              </a:rPr>
              <a:t>of illegally employed third-country nationals </a:t>
            </a:r>
          </a:p>
          <a:p>
            <a:pPr lvl="1">
              <a:defRPr/>
            </a:pPr>
            <a:r>
              <a:rPr lang="en-GB" sz="1600" dirty="0" smtClean="0">
                <a:latin typeface="+mn-lt"/>
              </a:rPr>
              <a:t>Paying the </a:t>
            </a:r>
            <a:r>
              <a:rPr lang="en-GB" sz="1600" dirty="0" smtClean="0">
                <a:solidFill>
                  <a:srgbClr val="C00000"/>
                </a:solidFill>
                <a:latin typeface="+mn-lt"/>
              </a:rPr>
              <a:t>difference</a:t>
            </a:r>
            <a:r>
              <a:rPr lang="en-GB" sz="1600" dirty="0" smtClean="0">
                <a:latin typeface="+mn-lt"/>
              </a:rPr>
              <a:t> between the remuneration of the illegally employed and the legally employed </a:t>
            </a:r>
            <a:r>
              <a:rPr lang="en-GB" sz="1600" dirty="0" smtClean="0">
                <a:solidFill>
                  <a:srgbClr val="C00000"/>
                </a:solidFill>
                <a:latin typeface="+mn-lt"/>
              </a:rPr>
              <a:t>to the illegally employed</a:t>
            </a:r>
          </a:p>
          <a:p>
            <a:pPr lvl="1">
              <a:defRPr/>
            </a:pPr>
            <a:r>
              <a:rPr lang="en-GB" sz="1600" dirty="0" smtClean="0">
                <a:latin typeface="+mn-lt"/>
              </a:rPr>
              <a:t>An amount equal to any </a:t>
            </a:r>
            <a:r>
              <a:rPr lang="en-GB" sz="1600" dirty="0" smtClean="0">
                <a:solidFill>
                  <a:srgbClr val="C00000"/>
                </a:solidFill>
                <a:latin typeface="+mn-lt"/>
              </a:rPr>
              <a:t>taxes and social security contributions </a:t>
            </a:r>
            <a:r>
              <a:rPr lang="en-GB" sz="1600" dirty="0" smtClean="0">
                <a:latin typeface="+mn-lt"/>
              </a:rPr>
              <a:t>that the employer would have paid </a:t>
            </a:r>
            <a:endParaRPr lang="en-GB" sz="1600" dirty="0">
              <a:latin typeface="+mn-lt"/>
            </a:endParaRPr>
          </a:p>
        </p:txBody>
      </p:sp>
      <p:sp>
        <p:nvSpPr>
          <p:cNvPr id="32772" name="Jobb oldali kapcsos zárójel 3"/>
          <p:cNvSpPr>
            <a:spLocks/>
          </p:cNvSpPr>
          <p:nvPr/>
        </p:nvSpPr>
        <p:spPr bwMode="auto">
          <a:xfrm>
            <a:off x="6072198" y="2428868"/>
            <a:ext cx="500062" cy="1214446"/>
          </a:xfrm>
          <a:prstGeom prst="rightBrace">
            <a:avLst>
              <a:gd name="adj1" fmla="val 8331"/>
              <a:gd name="adj2" fmla="val 50000"/>
            </a:avLst>
          </a:prstGeom>
          <a:solidFill>
            <a:schemeClr val="accent1"/>
          </a:solidFill>
          <a:ln w="9525" algn="ctr">
            <a:solidFill>
              <a:schemeClr val="tx1"/>
            </a:solidFill>
            <a:round/>
            <a:headEnd/>
            <a:tailEnd/>
          </a:ln>
        </p:spPr>
        <p:txBody>
          <a:bodyPr/>
          <a:lstStyle/>
          <a:p>
            <a:pPr eaLnBrk="0" hangingPunct="0"/>
            <a:endParaRPr lang="hu-HU"/>
          </a:p>
        </p:txBody>
      </p:sp>
      <p:sp>
        <p:nvSpPr>
          <p:cNvPr id="5" name="Szövegdoboz 4"/>
          <p:cNvSpPr txBox="1"/>
          <p:nvPr/>
        </p:nvSpPr>
        <p:spPr>
          <a:xfrm>
            <a:off x="6715140" y="2428868"/>
            <a:ext cx="2214562" cy="830997"/>
          </a:xfrm>
          <a:prstGeom prst="rect">
            <a:avLst/>
          </a:prstGeom>
          <a:noFill/>
        </p:spPr>
        <p:txBody>
          <a:bodyPr wrap="square">
            <a:spAutoFit/>
          </a:bodyPr>
          <a:lstStyle/>
          <a:p>
            <a:pPr eaLnBrk="0" hangingPunct="0">
              <a:defRPr/>
            </a:pPr>
            <a:r>
              <a:rPr lang="hu-HU" smtClean="0">
                <a:solidFill>
                  <a:srgbClr val="000066"/>
                </a:solidFill>
                <a:latin typeface="+mj-lt"/>
                <a:cs typeface="+mn-cs"/>
              </a:rPr>
              <a:t>If done, can not be sanctioned</a:t>
            </a:r>
            <a:endParaRPr lang="hu-HU">
              <a:solidFill>
                <a:srgbClr val="000066"/>
              </a:solidFill>
              <a:latin typeface="+mj-l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GB" dirty="0" smtClean="0">
                <a:latin typeface="+mn-lt"/>
              </a:rPr>
              <a:t>Employers’ sanctions</a:t>
            </a:r>
            <a:endParaRPr lang="en-GB" dirty="0">
              <a:latin typeface="+mn-lt"/>
            </a:endParaRPr>
          </a:p>
        </p:txBody>
      </p:sp>
      <p:sp>
        <p:nvSpPr>
          <p:cNvPr id="33795" name="Tartalom helye 2"/>
          <p:cNvSpPr>
            <a:spLocks noGrp="1"/>
          </p:cNvSpPr>
          <p:nvPr>
            <p:ph idx="1"/>
          </p:nvPr>
        </p:nvSpPr>
        <p:spPr>
          <a:xfrm>
            <a:off x="685800" y="838200"/>
            <a:ext cx="7958166" cy="5805510"/>
          </a:xfrm>
        </p:spPr>
        <p:txBody>
          <a:bodyPr>
            <a:normAutofit fontScale="32500" lnSpcReduction="20000"/>
          </a:bodyPr>
          <a:lstStyle/>
          <a:p>
            <a:pPr>
              <a:buFontTx/>
              <a:buNone/>
            </a:pPr>
            <a:r>
              <a:rPr lang="en-GB" sz="5000" dirty="0" smtClean="0">
                <a:latin typeface="+mn-lt"/>
              </a:rPr>
              <a:t>Further sanctions</a:t>
            </a:r>
          </a:p>
          <a:p>
            <a:pPr lvl="1">
              <a:buFont typeface="Arial" pitchFamily="34" charset="0"/>
              <a:buChar char="•"/>
            </a:pPr>
            <a:r>
              <a:rPr lang="en-GB" sz="6200" dirty="0" smtClean="0">
                <a:latin typeface="+mn-lt"/>
              </a:rPr>
              <a:t>Exclusion from public aid or subsidy</a:t>
            </a:r>
          </a:p>
          <a:p>
            <a:pPr lvl="1">
              <a:buFont typeface="Arial" pitchFamily="34" charset="0"/>
              <a:buChar char="•"/>
            </a:pPr>
            <a:r>
              <a:rPr lang="en-GB" sz="6200" dirty="0" smtClean="0">
                <a:latin typeface="+mn-lt"/>
              </a:rPr>
              <a:t>Exclusion from participation in</a:t>
            </a:r>
          </a:p>
          <a:p>
            <a:pPr lvl="1">
              <a:buFont typeface="Arial" pitchFamily="34" charset="0"/>
              <a:buChar char="•"/>
            </a:pPr>
            <a:r>
              <a:rPr lang="en-GB" sz="6200" dirty="0" smtClean="0">
                <a:latin typeface="+mn-lt"/>
              </a:rPr>
              <a:t> a public contract</a:t>
            </a:r>
          </a:p>
          <a:p>
            <a:pPr lvl="1">
              <a:buFont typeface="Arial" pitchFamily="34" charset="0"/>
              <a:buChar char="•"/>
            </a:pPr>
            <a:r>
              <a:rPr lang="en-GB" sz="6200" dirty="0" smtClean="0">
                <a:latin typeface="+mn-lt"/>
              </a:rPr>
              <a:t>Recovery of recent (max 12 months) public benefits, aid, or subsidies </a:t>
            </a:r>
          </a:p>
          <a:p>
            <a:pPr lvl="1">
              <a:buFont typeface="Arial" pitchFamily="34" charset="0"/>
              <a:buChar char="•"/>
            </a:pPr>
            <a:r>
              <a:rPr lang="en-GB" sz="6200" dirty="0" smtClean="0">
                <a:latin typeface="+mn-lt"/>
              </a:rPr>
              <a:t>Temporary or permanent closure of the establishments that have been used to commit the infringement</a:t>
            </a:r>
          </a:p>
          <a:p>
            <a:pPr lvl="1">
              <a:buFont typeface="Arial" pitchFamily="34" charset="0"/>
              <a:buChar char="•"/>
            </a:pPr>
            <a:r>
              <a:rPr lang="en-GB" sz="6200" dirty="0" smtClean="0">
                <a:latin typeface="+mn-lt"/>
              </a:rPr>
              <a:t>Temporary or permanent withdrawal of a licence to conduct the business activity in question </a:t>
            </a:r>
          </a:p>
          <a:p>
            <a:pPr lvl="1"/>
            <a:endParaRPr lang="en-GB" sz="5000" dirty="0" smtClean="0">
              <a:latin typeface="+mn-lt"/>
            </a:endParaRPr>
          </a:p>
          <a:p>
            <a:pPr>
              <a:buFontTx/>
              <a:buNone/>
            </a:pPr>
            <a:r>
              <a:rPr lang="en-GB" sz="6200" dirty="0" smtClean="0">
                <a:solidFill>
                  <a:srgbClr val="C00000"/>
                </a:solidFill>
                <a:latin typeface="+mn-lt"/>
              </a:rPr>
              <a:t>Criminal sanctions </a:t>
            </a:r>
            <a:r>
              <a:rPr lang="en-GB" sz="6200" dirty="0" smtClean="0">
                <a:latin typeface="+mn-lt"/>
              </a:rPr>
              <a:t>  in „severe” cases</a:t>
            </a:r>
          </a:p>
          <a:p>
            <a:pPr lvl="2">
              <a:buFont typeface="Arial" pitchFamily="34" charset="0"/>
              <a:buChar char="•"/>
            </a:pPr>
            <a:r>
              <a:rPr lang="en-GB" sz="6200" dirty="0" smtClean="0">
                <a:latin typeface="+mn-lt"/>
              </a:rPr>
              <a:t>The infringement continues or is persistently repeated; </a:t>
            </a:r>
          </a:p>
          <a:p>
            <a:pPr lvl="2">
              <a:buFont typeface="Arial" pitchFamily="34" charset="0"/>
              <a:buChar char="•"/>
            </a:pPr>
            <a:r>
              <a:rPr lang="en-GB" sz="6200" dirty="0" smtClean="0">
                <a:latin typeface="+mn-lt"/>
              </a:rPr>
              <a:t>Simultaneous employment of a significant number of illegally staying third-country nationals; </a:t>
            </a:r>
          </a:p>
          <a:p>
            <a:pPr lvl="2">
              <a:buFont typeface="Arial" pitchFamily="34" charset="0"/>
              <a:buChar char="•"/>
            </a:pPr>
            <a:r>
              <a:rPr lang="en-GB" sz="6200" dirty="0" smtClean="0">
                <a:latin typeface="+mn-lt"/>
              </a:rPr>
              <a:t>The infringement is accompanied by particularly exploitative working conditions; </a:t>
            </a:r>
          </a:p>
          <a:p>
            <a:pPr lvl="2">
              <a:buFont typeface="Arial" pitchFamily="34" charset="0"/>
              <a:buChar char="•"/>
            </a:pPr>
            <a:r>
              <a:rPr lang="en-GB" sz="6200" dirty="0" smtClean="0">
                <a:latin typeface="+mn-lt"/>
              </a:rPr>
              <a:t>The employed person is victim of trafficking</a:t>
            </a:r>
          </a:p>
          <a:p>
            <a:pPr lvl="2">
              <a:buFont typeface="Arial" pitchFamily="34" charset="0"/>
              <a:buChar char="•"/>
            </a:pPr>
            <a:r>
              <a:rPr lang="en-GB" sz="6200" dirty="0" smtClean="0">
                <a:latin typeface="+mn-lt"/>
              </a:rPr>
              <a:t>The employed is a minor</a:t>
            </a:r>
          </a:p>
          <a:p>
            <a:pPr>
              <a:buFont typeface="Arial" pitchFamily="34" charset="0"/>
              <a:buChar char="•"/>
            </a:pPr>
            <a:r>
              <a:rPr lang="en-GB" sz="6200" dirty="0" smtClean="0">
                <a:latin typeface="+mn-lt"/>
              </a:rPr>
              <a:t>Transposition date: 20 July 2011.</a:t>
            </a:r>
          </a:p>
          <a:p>
            <a:pPr>
              <a:buFontTx/>
              <a:buNone/>
            </a:pPr>
            <a:endParaRPr lang="en-GB" sz="1800" dirty="0" smtClean="0">
              <a:latin typeface="+mn-lt"/>
            </a:endParaRPr>
          </a:p>
        </p:txBody>
      </p:sp>
      <p:sp>
        <p:nvSpPr>
          <p:cNvPr id="33796" name="Jobb oldali kapcsos zárójel 3"/>
          <p:cNvSpPr>
            <a:spLocks/>
          </p:cNvSpPr>
          <p:nvPr/>
        </p:nvSpPr>
        <p:spPr bwMode="auto">
          <a:xfrm>
            <a:off x="5500694" y="928670"/>
            <a:ext cx="571504" cy="1071570"/>
          </a:xfrm>
          <a:prstGeom prst="rightBrace">
            <a:avLst>
              <a:gd name="adj1" fmla="val 0"/>
              <a:gd name="adj2" fmla="val 50000"/>
            </a:avLst>
          </a:prstGeom>
          <a:solidFill>
            <a:schemeClr val="accent1"/>
          </a:solidFill>
          <a:ln w="9525" algn="ctr">
            <a:solidFill>
              <a:schemeClr val="tx1"/>
            </a:solidFill>
            <a:round/>
            <a:headEnd/>
            <a:tailEnd/>
          </a:ln>
        </p:spPr>
        <p:txBody>
          <a:bodyPr/>
          <a:lstStyle/>
          <a:p>
            <a:pPr eaLnBrk="0" hangingPunct="0"/>
            <a:endParaRPr lang="hu-HU"/>
          </a:p>
        </p:txBody>
      </p:sp>
      <p:sp>
        <p:nvSpPr>
          <p:cNvPr id="5" name="Szövegdoboz 4"/>
          <p:cNvSpPr txBox="1"/>
          <p:nvPr/>
        </p:nvSpPr>
        <p:spPr>
          <a:xfrm>
            <a:off x="6143636" y="1071546"/>
            <a:ext cx="1838260" cy="707886"/>
          </a:xfrm>
          <a:prstGeom prst="rect">
            <a:avLst/>
          </a:prstGeom>
          <a:noFill/>
        </p:spPr>
        <p:txBody>
          <a:bodyPr wrap="none">
            <a:spAutoFit/>
          </a:bodyPr>
          <a:lstStyle/>
          <a:p>
            <a:pPr eaLnBrk="0" hangingPunct="0">
              <a:defRPr/>
            </a:pPr>
            <a:r>
              <a:rPr lang="hu-HU" sz="2000" b="1" smtClean="0">
                <a:solidFill>
                  <a:srgbClr val="000066"/>
                </a:solidFill>
                <a:latin typeface="+mj-lt"/>
                <a:cs typeface="+mn-cs"/>
              </a:rPr>
              <a:t>For a maximum</a:t>
            </a:r>
          </a:p>
          <a:p>
            <a:pPr eaLnBrk="0" hangingPunct="0">
              <a:defRPr/>
            </a:pPr>
            <a:r>
              <a:rPr lang="hu-HU" sz="2000" b="1" smtClean="0">
                <a:solidFill>
                  <a:srgbClr val="000066"/>
                </a:solidFill>
                <a:latin typeface="+mj-lt"/>
                <a:cs typeface="+mn-cs"/>
              </a:rPr>
              <a:t> of  </a:t>
            </a:r>
            <a:r>
              <a:rPr lang="hu-HU" sz="2000" b="1">
                <a:solidFill>
                  <a:srgbClr val="000066"/>
                </a:solidFill>
                <a:latin typeface="+mj-lt"/>
                <a:cs typeface="+mn-cs"/>
              </a:rPr>
              <a:t>5 </a:t>
            </a:r>
            <a:r>
              <a:rPr lang="hu-HU" sz="2000" b="1" smtClean="0">
                <a:solidFill>
                  <a:srgbClr val="000066"/>
                </a:solidFill>
                <a:latin typeface="+mj-lt"/>
                <a:cs typeface="+mn-cs"/>
              </a:rPr>
              <a:t>years</a:t>
            </a:r>
            <a:endParaRPr lang="hu-HU" sz="2000" b="1">
              <a:solidFill>
                <a:srgbClr val="000066"/>
              </a:solidFill>
              <a:latin typeface="+mj-lt"/>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ctrTitle" idx="4294967295"/>
          </p:nvPr>
        </p:nvSpPr>
        <p:spPr>
          <a:xfrm>
            <a:off x="755650" y="1268413"/>
            <a:ext cx="7772400" cy="3673475"/>
          </a:xfrm>
          <a:solidFill>
            <a:srgbClr val="9C92E6"/>
          </a:solidFill>
          <a:ln>
            <a:solidFill>
              <a:srgbClr val="A80000"/>
            </a:solidFill>
          </a:ln>
        </p:spPr>
        <p:txBody>
          <a:bodyPr/>
          <a:lstStyle/>
          <a:p>
            <a:pPr>
              <a:defRPr/>
            </a:pPr>
            <a:r>
              <a:rPr lang="en-GB" dirty="0" smtClean="0">
                <a:solidFill>
                  <a:srgbClr val="A80000"/>
                </a:solidFill>
                <a:effectLst>
                  <a:outerShdw blurRad="38100" dist="38100" dir="2700000" algn="tl">
                    <a:srgbClr val="000000"/>
                  </a:outerShdw>
                </a:effectLst>
                <a:latin typeface="+mn-lt"/>
              </a:rPr>
              <a:t>ASYLUM</a:t>
            </a:r>
            <a:br>
              <a:rPr lang="en-GB" dirty="0" smtClean="0">
                <a:solidFill>
                  <a:srgbClr val="A80000"/>
                </a:solidFill>
                <a:effectLst>
                  <a:outerShdw blurRad="38100" dist="38100" dir="2700000" algn="tl">
                    <a:srgbClr val="000000"/>
                  </a:outerShdw>
                </a:effectLst>
                <a:latin typeface="+mn-lt"/>
              </a:rPr>
            </a:br>
            <a:r>
              <a:rPr lang="en-GB" dirty="0" smtClean="0">
                <a:solidFill>
                  <a:srgbClr val="A80000"/>
                </a:solidFill>
                <a:effectLst>
                  <a:outerShdw blurRad="38100" dist="38100" dir="2700000" algn="tl">
                    <a:srgbClr val="000000"/>
                  </a:outerShdw>
                </a:effectLst>
                <a:latin typeface="+mn-lt"/>
              </a:rPr>
              <a:t/>
            </a:r>
            <a:br>
              <a:rPr lang="en-GB" dirty="0" smtClean="0">
                <a:solidFill>
                  <a:srgbClr val="A80000"/>
                </a:solidFill>
                <a:effectLst>
                  <a:outerShdw blurRad="38100" dist="38100" dir="2700000" algn="tl">
                    <a:srgbClr val="000000"/>
                  </a:outerShdw>
                </a:effectLst>
                <a:latin typeface="+mn-lt"/>
              </a:rPr>
            </a:br>
            <a:r>
              <a:rPr lang="en-GB" sz="3600" dirty="0" smtClean="0">
                <a:solidFill>
                  <a:srgbClr val="A80000"/>
                </a:solidFill>
                <a:effectLst>
                  <a:outerShdw blurRad="38100" dist="38100" dir="2700000" algn="tl">
                    <a:srgbClr val="000000"/>
                  </a:outerShdw>
                </a:effectLst>
                <a:latin typeface="+mn-lt"/>
              </a:rPr>
              <a:t>(PERSONS IN NEED OF INTERNATIONAL PROTECTION)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210146"/>
          </a:xfrm>
        </p:spPr>
        <p:txBody>
          <a:bodyPr/>
          <a:lstStyle/>
          <a:p>
            <a:r>
              <a:rPr lang="en-GB" sz="2400" noProof="0" dirty="0" smtClean="0"/>
              <a:t>Hirsi Jamaa and others v. Italy</a:t>
            </a:r>
            <a:br>
              <a:rPr lang="en-GB" sz="2400" noProof="0" dirty="0" smtClean="0"/>
            </a:br>
            <a:r>
              <a:rPr lang="en-GB" sz="1600" noProof="0" dirty="0" smtClean="0"/>
              <a:t>Appl. No. 27765/09  </a:t>
            </a:r>
            <a:r>
              <a:rPr lang="en-GB" sz="2400" noProof="0" dirty="0" smtClean="0"/>
              <a:t/>
            </a:r>
            <a:br>
              <a:rPr lang="en-GB" sz="2400" noProof="0" dirty="0" smtClean="0"/>
            </a:br>
            <a:r>
              <a:rPr lang="en-GB" sz="2400" noProof="0" dirty="0" smtClean="0"/>
              <a:t>Grand Chamber judgment of 23 February 2012</a:t>
            </a:r>
            <a:endParaRPr lang="en-GB" sz="2400" noProof="0" dirty="0"/>
          </a:p>
        </p:txBody>
      </p:sp>
      <p:sp>
        <p:nvSpPr>
          <p:cNvPr id="3" name="Tartalom helye 2"/>
          <p:cNvSpPr>
            <a:spLocks noGrp="1"/>
          </p:cNvSpPr>
          <p:nvPr>
            <p:ph idx="1"/>
          </p:nvPr>
        </p:nvSpPr>
        <p:spPr>
          <a:xfrm>
            <a:off x="251520" y="1268760"/>
            <a:ext cx="8712968" cy="5256584"/>
          </a:xfrm>
        </p:spPr>
        <p:txBody>
          <a:bodyPr>
            <a:normAutofit fontScale="92500" lnSpcReduction="10000"/>
          </a:bodyPr>
          <a:lstStyle/>
          <a:p>
            <a:pPr algn="ctr"/>
            <a:r>
              <a:rPr lang="en-GB" sz="1800" noProof="0" dirty="0" smtClean="0"/>
              <a:t>Legal issues</a:t>
            </a:r>
          </a:p>
          <a:p>
            <a:endParaRPr lang="en-GB" sz="1800" noProof="0" dirty="0" smtClean="0"/>
          </a:p>
          <a:p>
            <a:r>
              <a:rPr lang="en-GB" sz="1800" noProof="0" dirty="0" smtClean="0"/>
              <a:t>      </a:t>
            </a:r>
            <a:r>
              <a:rPr lang="en-GB" sz="1800" noProof="0" dirty="0" smtClean="0">
                <a:solidFill>
                  <a:srgbClr val="002060"/>
                </a:solidFill>
              </a:rPr>
              <a:t>Did Italy exercise its jurisdiction?   	Were the returned persons exposed  						to the danger of inhuman, degrading 						treatment or torture in Libya or in 						Somalia and </a:t>
            </a:r>
            <a:r>
              <a:rPr lang="en-GB" sz="1800" dirty="0" smtClean="0">
                <a:solidFill>
                  <a:srgbClr val="002060"/>
                </a:solidFill>
              </a:rPr>
              <a:t>E</a:t>
            </a:r>
            <a:r>
              <a:rPr lang="en-GB" sz="1800" noProof="0" dirty="0" smtClean="0">
                <a:solidFill>
                  <a:srgbClr val="002060"/>
                </a:solidFill>
              </a:rPr>
              <a:t>ritrea?			     </a:t>
            </a:r>
          </a:p>
          <a:p>
            <a:pPr algn="ctr"/>
            <a:r>
              <a:rPr lang="en-GB" sz="2400" b="1" noProof="0" dirty="0" smtClean="0">
                <a:solidFill>
                  <a:srgbClr val="002060"/>
                </a:solidFill>
              </a:rPr>
              <a:t>Jurisdiction</a:t>
            </a:r>
          </a:p>
          <a:p>
            <a:r>
              <a:rPr lang="en-GB" sz="1800" noProof="0" dirty="0" smtClean="0">
                <a:solidFill>
                  <a:srgbClr val="C00000"/>
                </a:solidFill>
              </a:rPr>
              <a:t>Applicants’ claim</a:t>
            </a:r>
          </a:p>
          <a:p>
            <a:r>
              <a:rPr lang="en-GB" sz="1800" noProof="0" dirty="0" smtClean="0"/>
              <a:t>	</a:t>
            </a:r>
            <a:r>
              <a:rPr lang="en-GB" sz="1800" noProof="0" dirty="0" smtClean="0">
                <a:solidFill>
                  <a:srgbClr val="002060"/>
                </a:solidFill>
              </a:rPr>
              <a:t>Boarding the Italian vessels put them under the exclusive jurisdiction of Italy. According to Italian law vessels flying the flag of Italy fall within Italian jurisdiction</a:t>
            </a:r>
          </a:p>
          <a:p>
            <a:r>
              <a:rPr lang="en-GB" sz="1800" noProof="0" dirty="0" smtClean="0">
                <a:solidFill>
                  <a:srgbClr val="C00000"/>
                </a:solidFill>
              </a:rPr>
              <a:t>The government’s claim</a:t>
            </a:r>
          </a:p>
          <a:p>
            <a:pPr lvl="1"/>
            <a:r>
              <a:rPr lang="en-GB" sz="1800" noProof="0" dirty="0" smtClean="0">
                <a:solidFill>
                  <a:srgbClr val="002060"/>
                </a:solidFill>
              </a:rPr>
              <a:t>Italy denied that it had exercised “absolute and exclusive control” over the applicants.</a:t>
            </a:r>
          </a:p>
          <a:p>
            <a:pPr lvl="1"/>
            <a:r>
              <a:rPr lang="en-GB" sz="1800" noProof="0" dirty="0" smtClean="0">
                <a:solidFill>
                  <a:srgbClr val="002060"/>
                </a:solidFill>
              </a:rPr>
              <a:t>The operation was a „rescue on the high seas of persons in distress”.</a:t>
            </a:r>
          </a:p>
          <a:p>
            <a:r>
              <a:rPr lang="en-GB" sz="1800" dirty="0" smtClean="0">
                <a:solidFill>
                  <a:srgbClr val="FF0000"/>
                </a:solidFill>
              </a:rPr>
              <a:t>The Court:  </a:t>
            </a:r>
            <a:r>
              <a:rPr lang="en-GB" sz="1800" dirty="0" smtClean="0">
                <a:solidFill>
                  <a:srgbClr val="002060"/>
                </a:solidFill>
              </a:rPr>
              <a:t>In exceptional circumstances states are responsible  (exercise jurisdiction) outside their territory, </a:t>
            </a:r>
          </a:p>
          <a:p>
            <a:r>
              <a:rPr lang="en-GB" sz="1800" dirty="0" smtClean="0"/>
              <a:t>	- if they have </a:t>
            </a:r>
            <a:r>
              <a:rPr lang="en-GB" sz="1800" dirty="0" smtClean="0">
                <a:solidFill>
                  <a:srgbClr val="C00000"/>
                </a:solidFill>
              </a:rPr>
              <a:t>full and effective control </a:t>
            </a:r>
            <a:r>
              <a:rPr lang="en-GB" sz="1800" dirty="0" smtClean="0"/>
              <a:t>over a place</a:t>
            </a:r>
          </a:p>
          <a:p>
            <a:r>
              <a:rPr lang="en-GB" sz="1800" dirty="0" smtClean="0"/>
              <a:t>	- if their agents exercise </a:t>
            </a:r>
            <a:r>
              <a:rPr lang="en-GB" sz="1800" dirty="0" smtClean="0">
                <a:solidFill>
                  <a:srgbClr val="C00000"/>
                </a:solidFill>
              </a:rPr>
              <a:t>„control and authority over an individual”</a:t>
            </a:r>
          </a:p>
          <a:p>
            <a:r>
              <a:rPr lang="en-GB" sz="1800" noProof="0" dirty="0" smtClean="0">
                <a:solidFill>
                  <a:srgbClr val="FF0000"/>
                </a:solidFill>
              </a:rPr>
              <a:t>	+ </a:t>
            </a:r>
            <a:r>
              <a:rPr lang="en-GB" sz="1800" noProof="0" dirty="0" smtClean="0">
                <a:solidFill>
                  <a:srgbClr val="002060"/>
                </a:solidFill>
              </a:rPr>
              <a:t>The Italian ship qualifies as Italian territory</a:t>
            </a:r>
            <a:endParaRPr lang="en-GB" sz="1800" noProof="0" dirty="0" smtClean="0">
              <a:solidFill>
                <a:srgbClr val="FF0000"/>
              </a:solidFill>
            </a:endParaRPr>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cxnSp>
        <p:nvCxnSpPr>
          <p:cNvPr id="6" name="Egyenes összekötő nyíllal 5"/>
          <p:cNvCxnSpPr/>
          <p:nvPr/>
        </p:nvCxnSpPr>
        <p:spPr>
          <a:xfrm flipH="1">
            <a:off x="2051720" y="1556792"/>
            <a:ext cx="2304256"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4427984" y="1556792"/>
            <a:ext cx="2016224"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4638"/>
            <a:ext cx="8229600" cy="868362"/>
          </a:xfrm>
        </p:spPr>
        <p:txBody>
          <a:bodyPr/>
          <a:lstStyle/>
          <a:p>
            <a:pPr>
              <a:defRPr/>
            </a:pPr>
            <a:r>
              <a:rPr lang="en-GB" dirty="0" smtClean="0">
                <a:latin typeface="+mn-lt"/>
              </a:rPr>
              <a:t>The  Common European Asylum System (CEAS)</a:t>
            </a:r>
            <a:endParaRPr lang="en-GB" dirty="0">
              <a:latin typeface="+mn-lt"/>
            </a:endParaRPr>
          </a:p>
        </p:txBody>
      </p:sp>
      <p:sp>
        <p:nvSpPr>
          <p:cNvPr id="183299" name="Rectangle 3"/>
          <p:cNvSpPr>
            <a:spLocks noGrp="1" noChangeArrowheads="1"/>
          </p:cNvSpPr>
          <p:nvPr>
            <p:ph type="body" idx="1"/>
          </p:nvPr>
        </p:nvSpPr>
        <p:spPr>
          <a:xfrm>
            <a:off x="457200" y="1357313"/>
            <a:ext cx="8229600" cy="5000625"/>
          </a:xfrm>
        </p:spPr>
        <p:txBody>
          <a:bodyPr>
            <a:normAutofit fontScale="92500" lnSpcReduction="20000"/>
          </a:bodyPr>
          <a:lstStyle/>
          <a:p>
            <a:pPr>
              <a:lnSpc>
                <a:spcPct val="90000"/>
              </a:lnSpc>
              <a:defRPr/>
            </a:pPr>
            <a:endParaRPr lang="en-US" sz="2400"/>
          </a:p>
          <a:p>
            <a:pPr>
              <a:lnSpc>
                <a:spcPct val="90000"/>
              </a:lnSpc>
              <a:defRPr/>
            </a:pPr>
            <a:r>
              <a:rPr lang="en-US"/>
              <a:t>Goal: Common European Asylum system</a:t>
            </a:r>
          </a:p>
          <a:p>
            <a:pPr>
              <a:lnSpc>
                <a:spcPct val="90000"/>
              </a:lnSpc>
              <a:defRPr/>
            </a:pPr>
            <a:endParaRPr lang="en-US"/>
          </a:p>
          <a:p>
            <a:pPr lvl="1">
              <a:lnSpc>
                <a:spcPct val="90000"/>
              </a:lnSpc>
              <a:defRPr/>
            </a:pPr>
            <a:r>
              <a:rPr lang="en-US"/>
              <a:t>First phase: harmonized rules (minimum standards)</a:t>
            </a:r>
          </a:p>
          <a:p>
            <a:pPr lvl="1">
              <a:lnSpc>
                <a:spcPct val="90000"/>
              </a:lnSpc>
              <a:defRPr/>
            </a:pPr>
            <a:endParaRPr lang="en-US"/>
          </a:p>
          <a:p>
            <a:pPr lvl="1">
              <a:lnSpc>
                <a:spcPct val="90000"/>
              </a:lnSpc>
              <a:defRPr/>
            </a:pPr>
            <a:endParaRPr lang="en-US"/>
          </a:p>
          <a:p>
            <a:pPr lvl="1">
              <a:lnSpc>
                <a:spcPct val="90000"/>
              </a:lnSpc>
              <a:defRPr/>
            </a:pPr>
            <a:r>
              <a:rPr lang="en-US"/>
              <a:t>Second phase: uniform procedure and uniform status</a:t>
            </a:r>
          </a:p>
          <a:p>
            <a:pPr lvl="1">
              <a:lnSpc>
                <a:spcPct val="90000"/>
              </a:lnSpc>
              <a:defRPr/>
            </a:pPr>
            <a:endParaRPr lang="en-US"/>
          </a:p>
          <a:p>
            <a:pPr lvl="3">
              <a:lnSpc>
                <a:spcPct val="90000"/>
              </a:lnSpc>
              <a:buFontTx/>
              <a:buNone/>
              <a:defRPr/>
            </a:pPr>
            <a:r>
              <a:rPr lang="en-US"/>
              <a:t>(Majority decision-making only after first phase </a:t>
            </a:r>
            <a:r>
              <a:rPr lang="en-US" smtClean="0"/>
              <a:t>complete</a:t>
            </a:r>
            <a:r>
              <a:rPr lang="hu-HU" smtClean="0"/>
              <a:t> – from 2005 December</a:t>
            </a:r>
            <a:r>
              <a:rPr lang="en-US" smtClean="0"/>
              <a:t>)</a:t>
            </a:r>
            <a:endParaRPr lang="en-US"/>
          </a:p>
          <a:p>
            <a:pPr>
              <a:lnSpc>
                <a:spcPct val="90000"/>
              </a:lnSpc>
              <a:defRPr/>
            </a:pPr>
            <a:r>
              <a:rPr lang="en-US" sz="2400"/>
              <a:t>	</a:t>
            </a:r>
          </a:p>
          <a:p>
            <a:pPr>
              <a:lnSpc>
                <a:spcPct val="90000"/>
              </a:lnSpc>
              <a:defRPr/>
            </a:pPr>
            <a:endParaRPr lang="en-US" sz="2400"/>
          </a:p>
          <a:p>
            <a:pPr>
              <a:lnSpc>
                <a:spcPct val="90000"/>
              </a:lnSpc>
              <a:defRPr/>
            </a:pPr>
            <a:endParaRPr lang="en-US"/>
          </a:p>
        </p:txBody>
      </p:sp>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14325"/>
            <a:ext cx="7772400" cy="457200"/>
          </a:xfrm>
        </p:spPr>
        <p:txBody>
          <a:bodyPr/>
          <a:lstStyle/>
          <a:p>
            <a:pPr>
              <a:defRPr/>
            </a:pPr>
            <a:r>
              <a:rPr lang="en-GB" sz="2400" dirty="0" smtClean="0">
                <a:latin typeface="+mn-lt"/>
              </a:rPr>
              <a:t>Asylum issues</a:t>
            </a:r>
            <a:r>
              <a:rPr lang="en-GB" dirty="0" smtClean="0">
                <a:solidFill>
                  <a:schemeClr val="tx1"/>
                </a:solidFill>
                <a:latin typeface="+mn-lt"/>
              </a:rPr>
              <a:t> </a:t>
            </a:r>
          </a:p>
        </p:txBody>
      </p:sp>
      <p:sp>
        <p:nvSpPr>
          <p:cNvPr id="6147" name="Rectangle 3"/>
          <p:cNvSpPr>
            <a:spLocks noGrp="1" noChangeArrowheads="1"/>
          </p:cNvSpPr>
          <p:nvPr>
            <p:ph idx="1"/>
          </p:nvPr>
        </p:nvSpPr>
        <p:spPr>
          <a:xfrm>
            <a:off x="755650" y="1196975"/>
            <a:ext cx="7772400" cy="5410200"/>
          </a:xfrm>
        </p:spPr>
        <p:txBody>
          <a:bodyPr>
            <a:normAutofit/>
          </a:bodyPr>
          <a:lstStyle/>
          <a:p>
            <a:pPr algn="ctr">
              <a:lnSpc>
                <a:spcPct val="90000"/>
              </a:lnSpc>
              <a:buFontTx/>
              <a:buNone/>
            </a:pPr>
            <a:r>
              <a:rPr lang="en-GB" sz="2000" dirty="0" smtClean="0">
                <a:solidFill>
                  <a:srgbClr val="C00000"/>
                </a:solidFill>
                <a:latin typeface="+mn-lt"/>
              </a:rPr>
              <a:t>Adopted measures </a:t>
            </a:r>
          </a:p>
          <a:p>
            <a:pPr>
              <a:lnSpc>
                <a:spcPct val="170000"/>
              </a:lnSpc>
              <a:buFontTx/>
              <a:buNone/>
            </a:pPr>
            <a:r>
              <a:rPr lang="en-GB" sz="2000" dirty="0" smtClean="0">
                <a:solidFill>
                  <a:srgbClr val="002060"/>
                </a:solidFill>
                <a:latin typeface="+mn-lt"/>
              </a:rPr>
              <a:t>1. Regulation </a:t>
            </a:r>
            <a:r>
              <a:rPr lang="en-GB" sz="2000" b="1" dirty="0" smtClean="0">
                <a:solidFill>
                  <a:srgbClr val="002060"/>
                </a:solidFill>
                <a:latin typeface="+mn-lt"/>
              </a:rPr>
              <a:t>on Eurodac</a:t>
            </a:r>
            <a:r>
              <a:rPr lang="en-GB" sz="2000" dirty="0" smtClean="0">
                <a:solidFill>
                  <a:srgbClr val="002060"/>
                </a:solidFill>
                <a:latin typeface="+mn-lt"/>
              </a:rPr>
              <a:t>  (2000)</a:t>
            </a:r>
          </a:p>
          <a:p>
            <a:pPr>
              <a:lnSpc>
                <a:spcPct val="170000"/>
              </a:lnSpc>
              <a:buFontTx/>
              <a:buNone/>
            </a:pPr>
            <a:r>
              <a:rPr lang="en-GB" sz="2000" dirty="0" smtClean="0">
                <a:solidFill>
                  <a:srgbClr val="002060"/>
                </a:solidFill>
                <a:latin typeface="+mn-lt"/>
              </a:rPr>
              <a:t>2. Directive on </a:t>
            </a:r>
            <a:r>
              <a:rPr lang="en-GB" sz="2000" b="1" dirty="0" smtClean="0">
                <a:solidFill>
                  <a:srgbClr val="002060"/>
                </a:solidFill>
                <a:latin typeface="+mn-lt"/>
              </a:rPr>
              <a:t>temporary protection</a:t>
            </a:r>
            <a:r>
              <a:rPr lang="en-GB" sz="2000" dirty="0" smtClean="0">
                <a:solidFill>
                  <a:srgbClr val="002060"/>
                </a:solidFill>
                <a:latin typeface="+mn-lt"/>
              </a:rPr>
              <a:t> (2001)</a:t>
            </a:r>
          </a:p>
          <a:p>
            <a:pPr>
              <a:lnSpc>
                <a:spcPct val="170000"/>
              </a:lnSpc>
              <a:buFontTx/>
              <a:buNone/>
            </a:pPr>
            <a:r>
              <a:rPr lang="en-GB" sz="2000" dirty="0" smtClean="0">
                <a:solidFill>
                  <a:srgbClr val="002060"/>
                </a:solidFill>
                <a:latin typeface="+mn-lt"/>
              </a:rPr>
              <a:t>3. </a:t>
            </a:r>
            <a:r>
              <a:rPr lang="en-GB" sz="2000" b="1" dirty="0" smtClean="0">
                <a:solidFill>
                  <a:srgbClr val="002060"/>
                </a:solidFill>
                <a:latin typeface="+mn-lt"/>
              </a:rPr>
              <a:t>Reception conditions</a:t>
            </a:r>
            <a:r>
              <a:rPr lang="en-GB" sz="2000" dirty="0" smtClean="0">
                <a:solidFill>
                  <a:srgbClr val="002060"/>
                </a:solidFill>
                <a:latin typeface="+mn-lt"/>
              </a:rPr>
              <a:t> directive (2003)</a:t>
            </a:r>
          </a:p>
          <a:p>
            <a:pPr>
              <a:lnSpc>
                <a:spcPct val="170000"/>
              </a:lnSpc>
              <a:buFontTx/>
              <a:buNone/>
            </a:pPr>
            <a:r>
              <a:rPr lang="en-GB" sz="2000" dirty="0" smtClean="0">
                <a:solidFill>
                  <a:srgbClr val="002060"/>
                </a:solidFill>
                <a:latin typeface="+mn-lt"/>
              </a:rPr>
              <a:t>4. </a:t>
            </a:r>
            <a:r>
              <a:rPr lang="en-GB" sz="2000" b="1" dirty="0" smtClean="0">
                <a:solidFill>
                  <a:srgbClr val="002060"/>
                </a:solidFill>
                <a:latin typeface="+mn-lt"/>
              </a:rPr>
              <a:t>Dublin II</a:t>
            </a:r>
            <a:r>
              <a:rPr lang="en-GB" sz="2000" dirty="0" smtClean="0">
                <a:solidFill>
                  <a:srgbClr val="002060"/>
                </a:solidFill>
                <a:latin typeface="+mn-lt"/>
              </a:rPr>
              <a:t> Regulation  and its implementing rules (2003)</a:t>
            </a:r>
          </a:p>
          <a:p>
            <a:pPr>
              <a:lnSpc>
                <a:spcPct val="170000"/>
              </a:lnSpc>
              <a:buFontTx/>
              <a:buNone/>
            </a:pPr>
            <a:r>
              <a:rPr lang="en-GB" sz="2000" dirty="0" smtClean="0">
                <a:solidFill>
                  <a:srgbClr val="002060"/>
                </a:solidFill>
                <a:latin typeface="+mn-lt"/>
              </a:rPr>
              <a:t>5. Qualification (</a:t>
            </a:r>
            <a:r>
              <a:rPr lang="en-GB" sz="2000" b="1" dirty="0" smtClean="0">
                <a:solidFill>
                  <a:srgbClr val="002060"/>
                </a:solidFill>
                <a:latin typeface="+mn-lt"/>
              </a:rPr>
              <a:t>Refugee definition) </a:t>
            </a:r>
            <a:r>
              <a:rPr lang="en-GB" sz="2000" dirty="0" smtClean="0">
                <a:solidFill>
                  <a:srgbClr val="002060"/>
                </a:solidFill>
                <a:latin typeface="+mn-lt"/>
              </a:rPr>
              <a:t> directive (2004)</a:t>
            </a:r>
          </a:p>
          <a:p>
            <a:pPr>
              <a:lnSpc>
                <a:spcPct val="170000"/>
              </a:lnSpc>
              <a:buFontTx/>
              <a:buNone/>
            </a:pPr>
            <a:r>
              <a:rPr lang="en-GB" sz="2000" dirty="0" smtClean="0">
                <a:solidFill>
                  <a:srgbClr val="002060"/>
                </a:solidFill>
                <a:latin typeface="+mn-lt"/>
              </a:rPr>
              <a:t>6. </a:t>
            </a:r>
            <a:r>
              <a:rPr lang="en-GB" sz="2000" b="1" dirty="0" smtClean="0">
                <a:solidFill>
                  <a:srgbClr val="002060"/>
                </a:solidFill>
                <a:latin typeface="+mn-lt"/>
              </a:rPr>
              <a:t>Asylum procedures </a:t>
            </a:r>
            <a:r>
              <a:rPr lang="en-GB" sz="2000" dirty="0" smtClean="0">
                <a:solidFill>
                  <a:srgbClr val="002060"/>
                </a:solidFill>
                <a:latin typeface="+mn-lt"/>
              </a:rPr>
              <a:t>directive (2005)</a:t>
            </a:r>
          </a:p>
          <a:p>
            <a:pPr>
              <a:lnSpc>
                <a:spcPct val="170000"/>
              </a:lnSpc>
              <a:buFontTx/>
              <a:buNone/>
            </a:pPr>
            <a:r>
              <a:rPr lang="en-GB" sz="2000" dirty="0" smtClean="0">
                <a:solidFill>
                  <a:srgbClr val="002060"/>
                </a:solidFill>
                <a:latin typeface="+mn-lt"/>
              </a:rPr>
              <a:t>7. Decision on the (third) </a:t>
            </a:r>
            <a:r>
              <a:rPr lang="en-GB" sz="2000" b="1" dirty="0" smtClean="0">
                <a:solidFill>
                  <a:srgbClr val="002060"/>
                </a:solidFill>
                <a:latin typeface="+mn-lt"/>
              </a:rPr>
              <a:t>European Refugee Fund</a:t>
            </a:r>
            <a:r>
              <a:rPr lang="en-GB" sz="2000" dirty="0" smtClean="0">
                <a:solidFill>
                  <a:srgbClr val="002060"/>
                </a:solidFill>
                <a:latin typeface="+mn-lt"/>
              </a:rPr>
              <a:t> (2007)</a:t>
            </a:r>
          </a:p>
          <a:p>
            <a:pPr>
              <a:lnSpc>
                <a:spcPct val="170000"/>
              </a:lnSpc>
              <a:buFontTx/>
              <a:buNone/>
            </a:pPr>
            <a:r>
              <a:rPr lang="en-GB" sz="2000" dirty="0" smtClean="0">
                <a:solidFill>
                  <a:srgbClr val="002060"/>
                </a:solidFill>
                <a:latin typeface="+mn-lt"/>
              </a:rPr>
              <a:t>8. Establishment of an </a:t>
            </a:r>
            <a:r>
              <a:rPr lang="en-GB" sz="2000" b="1" dirty="0" smtClean="0">
                <a:solidFill>
                  <a:srgbClr val="002060"/>
                </a:solidFill>
                <a:latin typeface="+mn-lt"/>
              </a:rPr>
              <a:t>European Asylum Support Office</a:t>
            </a:r>
            <a:r>
              <a:rPr lang="en-GB" sz="2000" dirty="0" smtClean="0">
                <a:solidFill>
                  <a:srgbClr val="002060"/>
                </a:solidFill>
                <a:latin typeface="+mn-lt"/>
              </a:rPr>
              <a:t>. (2010)</a:t>
            </a:r>
          </a:p>
        </p:txBody>
      </p:sp>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568" y="0"/>
            <a:ext cx="7772400" cy="620688"/>
          </a:xfrm>
        </p:spPr>
        <p:txBody>
          <a:bodyPr/>
          <a:lstStyle/>
          <a:p>
            <a:r>
              <a:rPr lang="en-GB" sz="2000" dirty="0" smtClean="0"/>
              <a:t>Overview of the recasts</a:t>
            </a:r>
            <a:endParaRPr lang="en-GB" sz="2000" dirty="0"/>
          </a:p>
        </p:txBody>
      </p:sp>
      <p:graphicFrame>
        <p:nvGraphicFramePr>
          <p:cNvPr id="4" name="Tartalom helye 3"/>
          <p:cNvGraphicFramePr>
            <a:graphicFrameLocks noGrp="1"/>
          </p:cNvGraphicFramePr>
          <p:nvPr>
            <p:ph idx="1"/>
          </p:nvPr>
        </p:nvGraphicFramePr>
        <p:xfrm>
          <a:off x="-1" y="620688"/>
          <a:ext cx="9144000" cy="5875228"/>
        </p:xfrm>
        <a:graphic>
          <a:graphicData uri="http://schemas.openxmlformats.org/drawingml/2006/table">
            <a:tbl>
              <a:tblPr firstRow="1" bandRow="1">
                <a:tableStyleId>{46F890A9-2807-4EBB-B81D-B2AA78EC7F39}</a:tableStyleId>
              </a:tblPr>
              <a:tblGrid>
                <a:gridCol w="3048000"/>
                <a:gridCol w="3048000"/>
                <a:gridCol w="3048000"/>
              </a:tblGrid>
              <a:tr h="288032">
                <a:tc>
                  <a:txBody>
                    <a:bodyPr/>
                    <a:lstStyle/>
                    <a:p>
                      <a:pPr algn="ctr"/>
                      <a:r>
                        <a:rPr lang="hu-HU" smtClean="0"/>
                        <a:t>Secondary rule</a:t>
                      </a:r>
                      <a:endParaRPr lang="hu-HU"/>
                    </a:p>
                  </a:txBody>
                  <a:tcPr/>
                </a:tc>
                <a:tc>
                  <a:txBody>
                    <a:bodyPr/>
                    <a:lstStyle/>
                    <a:p>
                      <a:pPr algn="ctr"/>
                      <a:r>
                        <a:rPr lang="hu-HU" smtClean="0"/>
                        <a:t>Is there a recast?</a:t>
                      </a:r>
                      <a:endParaRPr lang="hu-HU"/>
                    </a:p>
                  </a:txBody>
                  <a:tcPr/>
                </a:tc>
                <a:tc>
                  <a:txBody>
                    <a:bodyPr/>
                    <a:lstStyle/>
                    <a:p>
                      <a:pPr algn="ctr"/>
                      <a:r>
                        <a:rPr lang="hu-HU" smtClean="0"/>
                        <a:t>State of play</a:t>
                      </a:r>
                      <a:endParaRPr lang="hu-HU"/>
                    </a:p>
                  </a:txBody>
                  <a:tcPr/>
                </a:tc>
              </a:tr>
              <a:tr h="930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European refugee Fund</a:t>
                      </a:r>
                      <a:r>
                        <a:rPr lang="hu-HU" sz="1600" smtClean="0">
                          <a:solidFill>
                            <a:srgbClr val="002060"/>
                          </a:solidFill>
                        </a:rPr>
                        <a:t> </a:t>
                      </a:r>
                      <a:r>
                        <a:rPr lang="hu-HU" sz="1600" smtClean="0"/>
                        <a:t>2007/573/EK határozat</a:t>
                      </a:r>
                      <a:endParaRPr lang="hu-HU" sz="1600">
                        <a:solidFill>
                          <a:srgbClr val="3B0B01"/>
                        </a:solidFill>
                      </a:endParaRPr>
                    </a:p>
                  </a:txBody>
                  <a:tcPr/>
                </a:tc>
                <a:tc>
                  <a:txBody>
                    <a:bodyPr/>
                    <a:lstStyle/>
                    <a:p>
                      <a:pPr algn="ctr"/>
                      <a:r>
                        <a:rPr lang="hu-HU" sz="1600" b="1" smtClean="0">
                          <a:solidFill>
                            <a:srgbClr val="002060"/>
                          </a:solidFill>
                        </a:rPr>
                        <a:t>None</a:t>
                      </a:r>
                      <a:endParaRPr lang="hu-HU" sz="1600" b="1">
                        <a:solidFill>
                          <a:srgbClr val="002060"/>
                        </a:solidFill>
                      </a:endParaRPr>
                    </a:p>
                  </a:txBody>
                  <a:tcPr/>
                </a:tc>
                <a:tc>
                  <a:txBody>
                    <a:bodyPr/>
                    <a:lstStyle/>
                    <a:p>
                      <a:pPr algn="ctr"/>
                      <a:r>
                        <a:rPr lang="hu-HU" sz="1600" b="1" smtClean="0">
                          <a:solidFill>
                            <a:srgbClr val="002060"/>
                          </a:solidFill>
                        </a:rPr>
                        <a:t>To be replaced by a new Fund on Migration and Return</a:t>
                      </a:r>
                      <a:endParaRPr lang="hu-HU" sz="1600" b="1">
                        <a:solidFill>
                          <a:srgbClr val="002060"/>
                        </a:solidFill>
                      </a:endParaRPr>
                    </a:p>
                  </a:txBody>
                  <a:tcPr/>
                </a:tc>
              </a:tr>
              <a:tr h="752472">
                <a:tc>
                  <a:txBody>
                    <a:bodyPr/>
                    <a:lstStyle/>
                    <a:p>
                      <a:pPr algn="ctr">
                        <a:lnSpc>
                          <a:spcPct val="80000"/>
                        </a:lnSpc>
                        <a:buFontTx/>
                        <a:buNone/>
                        <a:defRPr/>
                      </a:pPr>
                      <a:r>
                        <a:rPr lang="hu-HU" sz="1600" b="1" smtClean="0">
                          <a:solidFill>
                            <a:srgbClr val="002060"/>
                          </a:solidFill>
                          <a:effectLst/>
                        </a:rPr>
                        <a:t>Temporary Protection Directive </a:t>
                      </a:r>
                    </a:p>
                    <a:p>
                      <a:pPr algn="ctr">
                        <a:lnSpc>
                          <a:spcPct val="80000"/>
                        </a:lnSpc>
                        <a:buFontTx/>
                        <a:buNone/>
                        <a:defRPr/>
                      </a:pPr>
                      <a:r>
                        <a:rPr lang="hu-HU" sz="1600" smtClean="0"/>
                        <a:t>Council Directive 2001/55/EC</a:t>
                      </a:r>
                      <a:endParaRPr lang="hu-HU" sz="1600">
                        <a:solidFill>
                          <a:schemeClr val="bg2">
                            <a:lumMod val="75000"/>
                          </a:schemeClr>
                        </a:solidFill>
                      </a:endParaRPr>
                    </a:p>
                  </a:txBody>
                  <a:tcPr/>
                </a:tc>
                <a:tc>
                  <a:txBody>
                    <a:bodyPr/>
                    <a:lstStyle/>
                    <a:p>
                      <a:pPr algn="ctr"/>
                      <a:r>
                        <a:rPr lang="hu-HU" sz="1600" b="1" smtClean="0">
                          <a:solidFill>
                            <a:srgbClr val="002060"/>
                          </a:solidFill>
                        </a:rPr>
                        <a:t>None</a:t>
                      </a:r>
                      <a:endParaRPr lang="hu-HU" sz="1600" b="1">
                        <a:solidFill>
                          <a:srgbClr val="002060"/>
                        </a:solidFill>
                      </a:endParaRPr>
                    </a:p>
                  </a:txBody>
                  <a:tcPr/>
                </a:tc>
                <a:tc>
                  <a:txBody>
                    <a:bodyPr/>
                    <a:lstStyle/>
                    <a:p>
                      <a:pPr algn="ctr"/>
                      <a:endParaRPr lang="hu-HU" sz="1600" b="1">
                        <a:solidFill>
                          <a:srgbClr val="002060"/>
                        </a:solidFill>
                      </a:endParaRPr>
                    </a:p>
                  </a:txBody>
                  <a:tcPr/>
                </a:tc>
              </a:tr>
              <a:tr h="7524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Eurodac</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smtClean="0">
                          <a:solidFill>
                            <a:schemeClr val="tx1"/>
                          </a:solidFill>
                        </a:rPr>
                        <a:t>Council Regulation 2725/2000/EC</a:t>
                      </a:r>
                      <a:endParaRPr lang="hu-HU" sz="1600">
                        <a:solidFill>
                          <a:schemeClr val="tx1"/>
                        </a:solidFill>
                      </a:endParaRPr>
                    </a:p>
                  </a:txBody>
                  <a:tcPr/>
                </a:tc>
                <a:tc>
                  <a:txBody>
                    <a:bodyPr/>
                    <a:lstStyle/>
                    <a:p>
                      <a:pPr algn="ctr"/>
                      <a:r>
                        <a:rPr lang="hu-HU" sz="1600" b="1" smtClean="0">
                          <a:solidFill>
                            <a:srgbClr val="002060"/>
                          </a:solidFill>
                        </a:rPr>
                        <a:t>Yes </a:t>
                      </a:r>
                      <a:endParaRPr lang="hu-HU" sz="1600" b="1">
                        <a:solidFill>
                          <a:srgbClr val="002060"/>
                        </a:solidFill>
                      </a:endParaRPr>
                    </a:p>
                  </a:txBody>
                  <a:tcPr/>
                </a:tc>
                <a:tc>
                  <a:txBody>
                    <a:bodyPr/>
                    <a:lstStyle/>
                    <a:p>
                      <a:pPr algn="ctr"/>
                      <a:r>
                        <a:rPr lang="hu-HU" sz="1600" b="1" smtClean="0">
                          <a:solidFill>
                            <a:srgbClr val="002060"/>
                          </a:solidFill>
                        </a:rPr>
                        <a:t>Text negotiated but impasse </a:t>
                      </a:r>
                      <a:endParaRPr lang="hu-HU" sz="1600" b="1">
                        <a:solidFill>
                          <a:srgbClr val="002060"/>
                        </a:solidFill>
                      </a:endParaRPr>
                    </a:p>
                  </a:txBody>
                  <a:tcPr/>
                </a:tc>
              </a:tr>
              <a:tr h="60526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Dublin II  regulation</a:t>
                      </a:r>
                      <a:endParaRPr lang="hu-HU" sz="1600" b="1" smtClean="0">
                        <a:solidFill>
                          <a:srgbClr val="3B0B01"/>
                        </a:solidFill>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hu-HU" sz="1600" smtClean="0">
                          <a:solidFill>
                            <a:schemeClr val="tx1"/>
                          </a:solidFill>
                        </a:rPr>
                        <a:t>Council Regulation 343/2003 EC</a:t>
                      </a:r>
                      <a:endParaRPr lang="hu-HU" sz="1600">
                        <a:solidFill>
                          <a:schemeClr val="tx1"/>
                        </a:solidFill>
                      </a:endParaRPr>
                    </a:p>
                  </a:txBody>
                  <a:tcPr/>
                </a:tc>
                <a:tc>
                  <a:txBody>
                    <a:bodyPr/>
                    <a:lstStyle/>
                    <a:p>
                      <a:pPr algn="ctr"/>
                      <a:r>
                        <a:rPr lang="hu-HU" sz="1600" b="1" smtClean="0">
                          <a:solidFill>
                            <a:srgbClr val="002060"/>
                          </a:solidFill>
                        </a:rPr>
                        <a:t>Yes</a:t>
                      </a:r>
                      <a:endParaRPr lang="hu-HU" sz="1600" b="1">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November 2012 political agreement see doc</a:t>
                      </a:r>
                      <a:r>
                        <a:rPr lang="hu-HU" sz="1600" b="1" baseline="0" smtClean="0">
                          <a:solidFill>
                            <a:srgbClr val="002060"/>
                          </a:solidFill>
                        </a:rPr>
                        <a:t>.</a:t>
                      </a:r>
                      <a:br>
                        <a:rPr lang="hu-HU" sz="1600" b="1" baseline="0" smtClean="0">
                          <a:solidFill>
                            <a:srgbClr val="002060"/>
                          </a:solidFill>
                        </a:rPr>
                      </a:br>
                      <a:r>
                        <a:rPr lang="hu-HU" sz="1600" b="1" baseline="0" smtClean="0">
                          <a:solidFill>
                            <a:srgbClr val="002060"/>
                          </a:solidFill>
                        </a:rPr>
                        <a:t>16332/12</a:t>
                      </a:r>
                      <a:endParaRPr lang="hu-HU" sz="1600" b="1">
                        <a:solidFill>
                          <a:srgbClr val="002060"/>
                        </a:solidFill>
                      </a:endParaRPr>
                    </a:p>
                  </a:txBody>
                  <a:tcPr/>
                </a:tc>
              </a:tr>
              <a:tr h="605260">
                <a:tc>
                  <a:txBody>
                    <a:bodyPr/>
                    <a:lstStyle/>
                    <a:p>
                      <a:pPr algn="ctr">
                        <a:lnSpc>
                          <a:spcPct val="80000"/>
                        </a:lnSpc>
                        <a:buFontTx/>
                        <a:buNone/>
                        <a:defRPr/>
                      </a:pPr>
                      <a:r>
                        <a:rPr lang="hu-HU" sz="1600" b="1" smtClean="0">
                          <a:solidFill>
                            <a:srgbClr val="002060"/>
                          </a:solidFill>
                          <a:effectLst/>
                        </a:rPr>
                        <a:t>Reception Conditions Directive</a:t>
                      </a:r>
                      <a:endParaRPr lang="hu-HU" sz="1600" b="1" smtClean="0">
                        <a:solidFill>
                          <a:schemeClr val="tx2"/>
                        </a:solidFill>
                        <a:effectLst>
                          <a:outerShdw blurRad="38100" dist="38100" dir="2700000" algn="tl">
                            <a:srgbClr val="000000"/>
                          </a:outerShdw>
                        </a:effectLst>
                      </a:endParaRPr>
                    </a:p>
                    <a:p>
                      <a:pPr>
                        <a:lnSpc>
                          <a:spcPct val="80000"/>
                        </a:lnSpc>
                        <a:defRPr/>
                      </a:pPr>
                      <a:r>
                        <a:rPr lang="hu-HU" sz="1600" smtClean="0"/>
                        <a:t> Council</a:t>
                      </a:r>
                      <a:r>
                        <a:rPr lang="hu-HU" sz="1600" baseline="0" smtClean="0"/>
                        <a:t> Directive  </a:t>
                      </a:r>
                      <a:r>
                        <a:rPr lang="hu-HU" sz="1600" smtClean="0"/>
                        <a:t>2003/9/EC </a:t>
                      </a:r>
                      <a:endParaRPr lang="hu-HU" sz="1600">
                        <a:solidFill>
                          <a:srgbClr val="3B0B01"/>
                        </a:solidFill>
                      </a:endParaRPr>
                    </a:p>
                  </a:txBody>
                  <a:tcPr/>
                </a:tc>
                <a:tc>
                  <a:txBody>
                    <a:bodyPr/>
                    <a:lstStyle/>
                    <a:p>
                      <a:pPr algn="ctr"/>
                      <a:r>
                        <a:rPr lang="hu-HU" sz="1600" b="1" smtClean="0">
                          <a:solidFill>
                            <a:srgbClr val="002060"/>
                          </a:solidFill>
                        </a:rPr>
                        <a:t>Yes</a:t>
                      </a:r>
                      <a:endParaRPr lang="hu-HU" sz="1600" b="1">
                        <a:solidFill>
                          <a:srgbClr val="002060"/>
                        </a:solidFill>
                      </a:endParaRPr>
                    </a:p>
                  </a:txBody>
                  <a:tcPr/>
                </a:tc>
                <a:tc>
                  <a:txBody>
                    <a:bodyPr/>
                    <a:lstStyle/>
                    <a:p>
                      <a:pPr algn="ctr"/>
                      <a:r>
                        <a:rPr lang="hu-HU" sz="1600" b="1" smtClean="0">
                          <a:solidFill>
                            <a:srgbClr val="002060"/>
                          </a:solidFill>
                        </a:rPr>
                        <a:t>September 2012.</a:t>
                      </a:r>
                      <a:r>
                        <a:rPr lang="hu-HU" sz="1600" b="1" baseline="0" smtClean="0">
                          <a:solidFill>
                            <a:srgbClr val="002060"/>
                          </a:solidFill>
                        </a:rPr>
                        <a:t> political agreement  see doc.</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14112/1/12 REV 1</a:t>
                      </a:r>
                      <a:endParaRPr lang="hu-HU" sz="1600" b="1">
                        <a:solidFill>
                          <a:srgbClr val="002060"/>
                        </a:solidFill>
                      </a:endParaRPr>
                    </a:p>
                  </a:txBody>
                  <a:tcPr/>
                </a:tc>
              </a:tr>
              <a:tr h="605260">
                <a:tc>
                  <a:txBody>
                    <a:bodyPr/>
                    <a:lstStyle/>
                    <a:p>
                      <a:pPr>
                        <a:buFontTx/>
                        <a:buNone/>
                        <a:defRPr/>
                      </a:pPr>
                      <a:r>
                        <a:rPr lang="hu-HU" sz="1600" b="1" smtClean="0">
                          <a:solidFill>
                            <a:srgbClr val="002060"/>
                          </a:solidFill>
                          <a:effectLst/>
                        </a:rPr>
                        <a:t>Qualification directive </a:t>
                      </a:r>
                      <a:endParaRPr lang="hu-HU" sz="1600" b="1" smtClean="0">
                        <a:solidFill>
                          <a:schemeClr val="tx2"/>
                        </a:solidFill>
                        <a:effectLst>
                          <a:outerShdw blurRad="38100" dist="38100" dir="2700000" algn="tl">
                            <a:srgbClr val="000000"/>
                          </a:outerShdw>
                        </a:effectLst>
                      </a:endParaRPr>
                    </a:p>
                    <a:p>
                      <a:pPr>
                        <a:defRPr/>
                      </a:pPr>
                      <a:r>
                        <a:rPr lang="hu-HU" sz="1600" smtClean="0"/>
                        <a:t>Council  Directive 2004/83/EK </a:t>
                      </a:r>
                      <a:r>
                        <a:rPr lang="hu-HU" sz="1600" baseline="0" smtClean="0"/>
                        <a:t> irányelv</a:t>
                      </a:r>
                      <a:endParaRPr lang="hu-HU" sz="1600">
                        <a:solidFill>
                          <a:srgbClr val="3B0B01"/>
                        </a:solidFill>
                      </a:endParaRPr>
                    </a:p>
                  </a:txBody>
                  <a:tcPr/>
                </a:tc>
                <a:tc>
                  <a:txBody>
                    <a:bodyPr/>
                    <a:lstStyle/>
                    <a:p>
                      <a:pPr algn="ctr"/>
                      <a:r>
                        <a:rPr lang="hu-HU" sz="1600" b="1" smtClean="0">
                          <a:solidFill>
                            <a:srgbClr val="002060"/>
                          </a:solidFill>
                        </a:rPr>
                        <a:t>Yes </a:t>
                      </a:r>
                      <a:endParaRPr lang="hu-HU" sz="1600" b="1">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Published as directive </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2011/95/EU</a:t>
                      </a:r>
                    </a:p>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20 December 2011</a:t>
                      </a:r>
                      <a:endParaRPr lang="hu-HU" sz="1600" b="1">
                        <a:solidFill>
                          <a:srgbClr val="002060"/>
                        </a:solidFill>
                      </a:endParaRPr>
                    </a:p>
                  </a:txBody>
                  <a:tcPr/>
                </a:tc>
              </a:tr>
              <a:tr h="605260">
                <a:tc>
                  <a:txBody>
                    <a:bodyPr/>
                    <a:lstStyle/>
                    <a:p>
                      <a:pPr algn="ctr">
                        <a:lnSpc>
                          <a:spcPct val="90000"/>
                        </a:lnSpc>
                        <a:buFontTx/>
                        <a:buNone/>
                        <a:defRPr/>
                      </a:pPr>
                      <a:r>
                        <a:rPr lang="hu-HU" sz="1600" b="1" smtClean="0">
                          <a:solidFill>
                            <a:srgbClr val="002060"/>
                          </a:solidFill>
                          <a:effectLst/>
                        </a:rPr>
                        <a:t>Procedures directive </a:t>
                      </a:r>
                    </a:p>
                    <a:p>
                      <a:pPr>
                        <a:lnSpc>
                          <a:spcPct val="90000"/>
                        </a:lnSpc>
                        <a:defRPr/>
                      </a:pPr>
                      <a:r>
                        <a:rPr lang="hu-HU" sz="1600" smtClean="0"/>
                        <a:t>Council Directive  2005/85/EC</a:t>
                      </a:r>
                      <a:endParaRPr lang="hu-HU" sz="1600">
                        <a:solidFill>
                          <a:srgbClr val="3B0B01"/>
                        </a:solidFill>
                      </a:endParaRPr>
                    </a:p>
                  </a:txBody>
                  <a:tcPr/>
                </a:tc>
                <a:tc>
                  <a:txBody>
                    <a:bodyPr/>
                    <a:lstStyle/>
                    <a:p>
                      <a:pPr algn="ctr"/>
                      <a:r>
                        <a:rPr lang="hu-HU" sz="1600" b="1" smtClean="0">
                          <a:solidFill>
                            <a:srgbClr val="002060"/>
                          </a:solidFill>
                        </a:rPr>
                        <a:t>Yes </a:t>
                      </a:r>
                      <a:endParaRPr lang="hu-HU" sz="1600" b="1">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b="1" smtClean="0">
                          <a:solidFill>
                            <a:srgbClr val="002060"/>
                          </a:solidFill>
                        </a:rPr>
                        <a:t>January 2013 still negotiating the second</a:t>
                      </a:r>
                      <a:r>
                        <a:rPr lang="hu-HU" sz="1600" b="1" baseline="0" smtClean="0">
                          <a:solidFill>
                            <a:srgbClr val="002060"/>
                          </a:solidFill>
                        </a:rPr>
                        <a:t> proposal</a:t>
                      </a:r>
                      <a:endParaRPr lang="hu-HU" sz="1600" b="1" smtClean="0">
                        <a:solidFill>
                          <a:srgbClr val="002060"/>
                        </a:solidFill>
                      </a:endParaRPr>
                    </a:p>
                  </a:txBody>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251520" y="764704"/>
            <a:ext cx="8640960" cy="4680520"/>
          </a:xfrm>
          <a:solidFill>
            <a:srgbClr val="9C92E6"/>
          </a:solidFill>
        </p:spPr>
        <p:txBody>
          <a:bodyPr>
            <a:normAutofit fontScale="90000"/>
          </a:bodyPr>
          <a:lstStyle/>
          <a:p>
            <a:pPr>
              <a:defRPr/>
            </a:pPr>
            <a:r>
              <a:rPr lang="en-GB" sz="4400" dirty="0" smtClean="0">
                <a:effectLst>
                  <a:outerShdw blurRad="38100" dist="38100" dir="2700000" algn="tl">
                    <a:srgbClr val="000000"/>
                  </a:outerShdw>
                </a:effectLst>
                <a:latin typeface="+mn-lt"/>
              </a:rPr>
              <a:t/>
            </a:r>
            <a:br>
              <a:rPr lang="en-GB" sz="4400" dirty="0" smtClean="0">
                <a:effectLst>
                  <a:outerShdw blurRad="38100" dist="38100" dir="2700000" algn="tl">
                    <a:srgbClr val="000000"/>
                  </a:outerShdw>
                </a:effectLst>
                <a:latin typeface="+mn-lt"/>
              </a:rPr>
            </a:br>
            <a:r>
              <a:rPr lang="en-GB" sz="4400" dirty="0" smtClean="0">
                <a:effectLst>
                  <a:outerShdw blurRad="38100" dist="38100" dir="2700000" algn="tl">
                    <a:srgbClr val="000000"/>
                  </a:outerShdw>
                </a:effectLst>
                <a:latin typeface="+mn-lt"/>
              </a:rPr>
              <a:t/>
            </a:r>
            <a:br>
              <a:rPr lang="en-GB" sz="4400" dirty="0" smtClean="0">
                <a:effectLst>
                  <a:outerShdw blurRad="38100" dist="38100" dir="2700000" algn="tl">
                    <a:srgbClr val="000000"/>
                  </a:outerShdw>
                </a:effectLst>
                <a:latin typeface="+mn-lt"/>
              </a:rPr>
            </a:br>
            <a:r>
              <a:rPr lang="en-GB" sz="4400" dirty="0" smtClean="0">
                <a:effectLst>
                  <a:outerShdw blurRad="38100" dist="38100" dir="2700000" algn="tl">
                    <a:srgbClr val="000000"/>
                  </a:outerShdw>
                </a:effectLst>
                <a:latin typeface="+mn-lt"/>
              </a:rPr>
              <a:t> </a:t>
            </a:r>
            <a:r>
              <a:rPr lang="en-GB" sz="5400" dirty="0" smtClean="0">
                <a:effectLst>
                  <a:outerShdw blurRad="38100" dist="38100" dir="2700000" algn="tl">
                    <a:srgbClr val="000000"/>
                  </a:outerShdw>
                </a:effectLst>
                <a:latin typeface="+mn-lt"/>
              </a:rPr>
              <a:t>EUROPEAN ASYLUM SUPPORT OFFICE</a:t>
            </a:r>
            <a:br>
              <a:rPr lang="en-GB" sz="5400" dirty="0" smtClean="0">
                <a:effectLst>
                  <a:outerShdw blurRad="38100" dist="38100" dir="2700000" algn="tl">
                    <a:srgbClr val="000000"/>
                  </a:outerShdw>
                </a:effectLst>
                <a:latin typeface="+mn-lt"/>
              </a:rPr>
            </a:br>
            <a:r>
              <a:rPr lang="en-GB" sz="6000" dirty="0" smtClean="0">
                <a:effectLst>
                  <a:outerShdw blurRad="38100" dist="38100" dir="2700000" algn="tl">
                    <a:srgbClr val="000000"/>
                  </a:outerShdw>
                </a:effectLst>
                <a:latin typeface="+mn-lt"/>
              </a:rPr>
              <a:t/>
            </a:r>
            <a:br>
              <a:rPr lang="en-GB" sz="6000" dirty="0" smtClean="0">
                <a:effectLst>
                  <a:outerShdw blurRad="38100" dist="38100" dir="2700000" algn="tl">
                    <a:srgbClr val="000000"/>
                  </a:outerShdw>
                </a:effectLst>
                <a:latin typeface="+mn-lt"/>
              </a:rPr>
            </a:br>
            <a:endParaRPr lang="en-GB" sz="11500" dirty="0" smtClean="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lnSpc>
                <a:spcPct val="80000"/>
              </a:lnSpc>
              <a:buNone/>
            </a:pPr>
            <a:r>
              <a:rPr lang="en-GB" sz="2000" dirty="0" smtClean="0">
                <a:latin typeface="+mn-lt"/>
              </a:rPr>
              <a:t>Commission’s proposal: (COM (2009) 66 final)</a:t>
            </a:r>
          </a:p>
          <a:p>
            <a:pPr>
              <a:lnSpc>
                <a:spcPct val="80000"/>
              </a:lnSpc>
            </a:pPr>
            <a:r>
              <a:rPr lang="en-GB" sz="2000" dirty="0" smtClean="0">
                <a:latin typeface="+mn-lt"/>
              </a:rPr>
              <a:t>Regulation:   439/2010/EU establishing a European Asylum Support Office, OJ L 132/11, 29.5.2010</a:t>
            </a:r>
          </a:p>
          <a:p>
            <a:pPr>
              <a:lnSpc>
                <a:spcPct val="80000"/>
              </a:lnSpc>
              <a:buFont typeface="Wingdings" pitchFamily="2" charset="2"/>
              <a:buChar char="q"/>
            </a:pPr>
            <a:endParaRPr lang="en-GB" sz="2000" dirty="0" smtClean="0">
              <a:latin typeface="+mn-lt"/>
            </a:endParaRPr>
          </a:p>
          <a:p>
            <a:pPr algn="ctr">
              <a:lnSpc>
                <a:spcPct val="80000"/>
              </a:lnSpc>
              <a:buNone/>
            </a:pPr>
            <a:r>
              <a:rPr lang="en-GB" dirty="0" smtClean="0">
                <a:latin typeface="+mn-lt"/>
              </a:rPr>
              <a:t>Purposes</a:t>
            </a:r>
          </a:p>
          <a:p>
            <a:r>
              <a:rPr lang="en-GB" dirty="0" smtClean="0">
                <a:solidFill>
                  <a:srgbClr val="002060"/>
                </a:solidFill>
                <a:latin typeface="+mn-lt"/>
              </a:rPr>
              <a:t>Coordinate and strengthen </a:t>
            </a:r>
            <a:r>
              <a:rPr lang="en-GB" dirty="0" smtClean="0">
                <a:solidFill>
                  <a:srgbClr val="C00000"/>
                </a:solidFill>
                <a:latin typeface="+mn-lt"/>
              </a:rPr>
              <a:t>practical cooperation </a:t>
            </a:r>
            <a:r>
              <a:rPr lang="en-GB" dirty="0" smtClean="0">
                <a:solidFill>
                  <a:srgbClr val="002060"/>
                </a:solidFill>
                <a:latin typeface="+mn-lt"/>
              </a:rPr>
              <a:t>among Member States  and improve the implementation of the CEAS;</a:t>
            </a:r>
          </a:p>
          <a:p>
            <a:r>
              <a:rPr lang="en-GB" dirty="0" smtClean="0">
                <a:solidFill>
                  <a:srgbClr val="C00000"/>
                </a:solidFill>
                <a:latin typeface="+mn-lt"/>
              </a:rPr>
              <a:t>Operative support </a:t>
            </a:r>
            <a:r>
              <a:rPr lang="en-GB" dirty="0" smtClean="0">
                <a:solidFill>
                  <a:srgbClr val="002060"/>
                </a:solidFill>
                <a:latin typeface="+mn-lt"/>
              </a:rPr>
              <a:t>to MS </a:t>
            </a:r>
            <a:r>
              <a:rPr lang="en-GB" dirty="0" smtClean="0">
                <a:latin typeface="+mn-lt"/>
              </a:rPr>
              <a:t>subject to </a:t>
            </a:r>
            <a:r>
              <a:rPr lang="en-GB" dirty="0" smtClean="0">
                <a:solidFill>
                  <a:srgbClr val="C00000"/>
                </a:solidFill>
                <a:latin typeface="+mn-lt"/>
              </a:rPr>
              <a:t>particular pressure </a:t>
            </a:r>
            <a:r>
              <a:rPr lang="en-GB" dirty="0" smtClean="0">
                <a:latin typeface="+mn-lt"/>
              </a:rPr>
              <a:t>on their asylum and reception systems </a:t>
            </a:r>
            <a:endParaRPr lang="en-GB" dirty="0" smtClean="0">
              <a:solidFill>
                <a:srgbClr val="002060"/>
              </a:solidFill>
              <a:latin typeface="+mn-lt"/>
            </a:endParaRPr>
          </a:p>
          <a:p>
            <a:r>
              <a:rPr lang="en-GB" dirty="0" smtClean="0">
                <a:solidFill>
                  <a:srgbClr val="C00000"/>
                </a:solidFill>
                <a:latin typeface="+mn-lt"/>
              </a:rPr>
              <a:t>Scientific and technical assistance </a:t>
            </a:r>
            <a:r>
              <a:rPr lang="en-GB" dirty="0" smtClean="0">
                <a:latin typeface="+mn-lt"/>
              </a:rPr>
              <a:t>in regard to the policy and legislation of the Union</a:t>
            </a:r>
            <a:endParaRPr lang="en-GB" dirty="0">
              <a:solidFill>
                <a:srgbClr val="002060"/>
              </a:solidFill>
              <a:latin typeface="+mn-lt"/>
            </a:endParaRPr>
          </a:p>
        </p:txBody>
      </p:sp>
      <p:sp>
        <p:nvSpPr>
          <p:cNvPr id="3" name="Cím 2"/>
          <p:cNvSpPr>
            <a:spLocks noGrp="1"/>
          </p:cNvSpPr>
          <p:nvPr>
            <p:ph type="title"/>
          </p:nvPr>
        </p:nvSpPr>
        <p:spPr/>
        <p:txBody>
          <a:bodyPr/>
          <a:lstStyle/>
          <a:p>
            <a:r>
              <a:rPr lang="en-GB" dirty="0" smtClean="0">
                <a:effectLst>
                  <a:outerShdw blurRad="38100" dist="38100" dir="2700000" algn="tl">
                    <a:srgbClr val="000000"/>
                  </a:outerShdw>
                </a:effectLst>
                <a:latin typeface="+mn-lt"/>
              </a:rPr>
              <a:t>EASO</a:t>
            </a:r>
            <a:endParaRPr lang="en-GB"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effectLst>
                  <a:outerShdw blurRad="38100" dist="38100" dir="2700000" algn="tl">
                    <a:srgbClr val="000000"/>
                  </a:outerShdw>
                </a:effectLst>
                <a:latin typeface="+mn-lt"/>
              </a:rPr>
              <a:t>EASO</a:t>
            </a:r>
            <a:endParaRPr lang="en-GB" dirty="0">
              <a:latin typeface="+mn-lt"/>
            </a:endParaRPr>
          </a:p>
        </p:txBody>
      </p:sp>
      <p:sp>
        <p:nvSpPr>
          <p:cNvPr id="3" name="Tartalom helye 2"/>
          <p:cNvSpPr>
            <a:spLocks noGrp="1"/>
          </p:cNvSpPr>
          <p:nvPr>
            <p:ph idx="1"/>
          </p:nvPr>
        </p:nvSpPr>
        <p:spPr>
          <a:xfrm>
            <a:off x="323528" y="908720"/>
            <a:ext cx="8568952" cy="5616624"/>
          </a:xfrm>
          <a:ln>
            <a:solidFill>
              <a:srgbClr val="FC9804"/>
            </a:solidFill>
          </a:ln>
        </p:spPr>
        <p:txBody>
          <a:bodyPr>
            <a:normAutofit fontScale="62500" lnSpcReduction="20000"/>
          </a:bodyPr>
          <a:lstStyle/>
          <a:p>
            <a:pPr algn="ctr">
              <a:buNone/>
            </a:pPr>
            <a:r>
              <a:rPr lang="en-GB" b="1" dirty="0" smtClean="0">
                <a:latin typeface="+mn-lt"/>
              </a:rPr>
              <a:t>Priorities</a:t>
            </a: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lgn="ctr">
              <a:buNone/>
            </a:pPr>
            <a:endParaRPr lang="en-GB" b="1" dirty="0" smtClean="0">
              <a:latin typeface="+mn-lt"/>
            </a:endParaRPr>
          </a:p>
          <a:p>
            <a:pPr>
              <a:buNone/>
            </a:pPr>
            <a:endParaRPr lang="en-GB" b="1" dirty="0" smtClean="0">
              <a:latin typeface="+mn-lt"/>
            </a:endParaRPr>
          </a:p>
          <a:p>
            <a:endParaRPr lang="en-GB" b="1" dirty="0" smtClean="0">
              <a:latin typeface="+mn-lt"/>
            </a:endParaRPr>
          </a:p>
          <a:p>
            <a:endParaRPr lang="en-GB" b="1" dirty="0" smtClean="0">
              <a:latin typeface="+mn-lt"/>
            </a:endParaRPr>
          </a:p>
          <a:p>
            <a:r>
              <a:rPr lang="en-GB" b="1" dirty="0" smtClean="0">
                <a:latin typeface="+mn-lt"/>
              </a:rPr>
              <a:t>First meeting of the Management Board : Malta,  25-26 November 2010</a:t>
            </a:r>
          </a:p>
          <a:p>
            <a:pPr>
              <a:buNone/>
            </a:pPr>
            <a:r>
              <a:rPr lang="en-GB" b="1" dirty="0" smtClean="0">
                <a:latin typeface="+mn-lt"/>
              </a:rPr>
              <a:t>Start of operation: 19 June 2011.</a:t>
            </a:r>
          </a:p>
          <a:p>
            <a:r>
              <a:rPr lang="en-GB" b="1" dirty="0" smtClean="0">
                <a:latin typeface="+mn-lt"/>
              </a:rPr>
              <a:t>For developments check: </a:t>
            </a:r>
            <a:r>
              <a:rPr lang="en-GB" dirty="0" smtClean="0">
                <a:latin typeface="+mn-lt"/>
                <a:hlinkClick r:id="rId3"/>
              </a:rPr>
              <a:t>http://easomonitor.blogspot.com/</a:t>
            </a:r>
            <a:endParaRPr lang="en-GB" b="1" dirty="0" smtClean="0">
              <a:latin typeface="+mn-lt"/>
            </a:endParaRPr>
          </a:p>
        </p:txBody>
      </p:sp>
      <p:sp>
        <p:nvSpPr>
          <p:cNvPr id="5" name="Téglalap 4"/>
          <p:cNvSpPr/>
          <p:nvPr/>
        </p:nvSpPr>
        <p:spPr bwMode="auto">
          <a:xfrm>
            <a:off x="827584" y="1988840"/>
            <a:ext cx="2016224" cy="936104"/>
          </a:xfrm>
          <a:prstGeom prst="rect">
            <a:avLst/>
          </a:prstGeom>
          <a:solidFill>
            <a:srgbClr val="002060"/>
          </a:solidFill>
          <a:ln>
            <a:solidFill>
              <a:srgbClr val="FC980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hu-HU" sz="2400" b="1" dirty="0" err="1" smtClean="0">
                <a:solidFill>
                  <a:srgbClr val="FC9804"/>
                </a:solidFill>
              </a:rPr>
              <a:t>Support</a:t>
            </a:r>
            <a:r>
              <a:rPr lang="hu-HU" sz="2400" b="1" dirty="0" smtClean="0">
                <a:solidFill>
                  <a:srgbClr val="FC9804"/>
                </a:solidFill>
              </a:rPr>
              <a:t> of </a:t>
            </a:r>
            <a:r>
              <a:rPr lang="hu-HU" sz="2400" b="1" dirty="0" err="1" smtClean="0">
                <a:solidFill>
                  <a:srgbClr val="FC9804"/>
                </a:solidFill>
              </a:rPr>
              <a:t>training</a:t>
            </a:r>
            <a:endParaRPr kumimoji="0" lang="hu-HU" sz="2400" b="1" i="0" u="none" strike="noStrike" cap="none" normalizeH="0" baseline="0" dirty="0" smtClean="0">
              <a:ln>
                <a:noFill/>
              </a:ln>
              <a:solidFill>
                <a:srgbClr val="FC9804"/>
              </a:solidFill>
              <a:effectLst/>
            </a:endParaRPr>
          </a:p>
        </p:txBody>
      </p:sp>
      <p:sp>
        <p:nvSpPr>
          <p:cNvPr id="6" name="Téglalap 5"/>
          <p:cNvSpPr/>
          <p:nvPr/>
        </p:nvSpPr>
        <p:spPr bwMode="auto">
          <a:xfrm>
            <a:off x="1259632" y="3284984"/>
            <a:ext cx="2808312" cy="1656184"/>
          </a:xfrm>
          <a:prstGeom prst="rect">
            <a:avLst/>
          </a:prstGeom>
          <a:solidFill>
            <a:srgbClr val="002060"/>
          </a:solidFill>
          <a:ln>
            <a:solidFill>
              <a:srgbClr val="FC980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2400" b="1" i="0" u="none" strike="noStrike" cap="none" normalizeH="0" baseline="0" dirty="0" smtClean="0">
                <a:ln>
                  <a:noFill/>
                </a:ln>
                <a:solidFill>
                  <a:srgbClr val="FC9804"/>
                </a:solidFill>
                <a:effectLst/>
              </a:rPr>
              <a:t>Country</a:t>
            </a:r>
            <a:r>
              <a:rPr kumimoji="0" lang="hu-HU" sz="2400" b="1" i="0" u="none" strike="noStrike" cap="none" normalizeH="0" dirty="0" smtClean="0">
                <a:ln>
                  <a:noFill/>
                </a:ln>
                <a:solidFill>
                  <a:srgbClr val="FC9804"/>
                </a:solidFill>
                <a:effectLst/>
              </a:rPr>
              <a:t> of </a:t>
            </a:r>
            <a:r>
              <a:rPr kumimoji="0" lang="hu-HU" sz="2400" b="1" i="0" u="none" strike="noStrike" cap="none" normalizeH="0" dirty="0" err="1" smtClean="0">
                <a:ln>
                  <a:noFill/>
                </a:ln>
                <a:solidFill>
                  <a:srgbClr val="FC9804"/>
                </a:solidFill>
                <a:effectLst/>
              </a:rPr>
              <a:t>origin</a:t>
            </a:r>
            <a:r>
              <a:rPr kumimoji="0" lang="hu-HU" sz="2400" b="1" i="0" u="none" strike="noStrike" cap="none" normalizeH="0" dirty="0" smtClean="0">
                <a:ln>
                  <a:noFill/>
                </a:ln>
                <a:solidFill>
                  <a:srgbClr val="FC9804"/>
                </a:solidFill>
                <a:effectLst/>
              </a:rPr>
              <a:t> </a:t>
            </a:r>
            <a:r>
              <a:rPr kumimoji="0" lang="hu-HU" sz="2400" b="1" i="0" u="none" strike="noStrike" cap="none" normalizeH="0" dirty="0" err="1" smtClean="0">
                <a:ln>
                  <a:noFill/>
                </a:ln>
                <a:solidFill>
                  <a:srgbClr val="FC9804"/>
                </a:solidFill>
                <a:effectLst/>
              </a:rPr>
              <a:t>info</a:t>
            </a:r>
            <a:endParaRPr kumimoji="0" lang="hu-HU" sz="2400" b="1" i="0" u="none" strike="noStrike" cap="none" normalizeH="0" dirty="0" smtClean="0">
              <a:ln>
                <a:noFill/>
              </a:ln>
              <a:solidFill>
                <a:srgbClr val="FC9804"/>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FC9804"/>
                </a:solidFill>
                <a:effectLst/>
              </a:rPr>
              <a:t>(</a:t>
            </a:r>
            <a:r>
              <a:rPr kumimoji="0" lang="hu-HU" sz="2000" b="1" i="0" u="none" strike="noStrike" cap="none" normalizeH="0" baseline="0" dirty="0" err="1" smtClean="0">
                <a:ln>
                  <a:noFill/>
                </a:ln>
                <a:solidFill>
                  <a:srgbClr val="FC9804"/>
                </a:solidFill>
                <a:effectLst/>
              </a:rPr>
              <a:t>Portal</a:t>
            </a:r>
            <a:r>
              <a:rPr kumimoji="0" lang="hu-HU" sz="2000" b="1" i="0" u="none" strike="noStrike" cap="none" normalizeH="0" baseline="0" dirty="0" smtClean="0">
                <a:ln>
                  <a:noFill/>
                </a:ln>
                <a:solidFill>
                  <a:srgbClr val="FC9804"/>
                </a:solidFill>
                <a:effectLst/>
              </a:rPr>
              <a:t>, </a:t>
            </a:r>
            <a:r>
              <a:rPr kumimoji="0" lang="hu-HU" sz="2000" b="1" i="0" u="none" strike="noStrike" cap="none" normalizeH="0" baseline="0" dirty="0" err="1" smtClean="0">
                <a:ln>
                  <a:noFill/>
                </a:ln>
                <a:solidFill>
                  <a:srgbClr val="FC9804"/>
                </a:solidFill>
                <a:effectLst/>
              </a:rPr>
              <a:t>analyses</a:t>
            </a:r>
            <a:r>
              <a:rPr kumimoji="0" lang="hu-HU" sz="2000" b="1" i="0" u="none" strike="noStrike" cap="none" normalizeH="0" baseline="0" dirty="0" smtClean="0">
                <a:ln>
                  <a:noFill/>
                </a:ln>
                <a:solidFill>
                  <a:srgbClr val="FC9804"/>
                </a:solidFill>
                <a:effectLst/>
              </a:rPr>
              <a:t>)</a:t>
            </a:r>
          </a:p>
        </p:txBody>
      </p:sp>
      <p:sp>
        <p:nvSpPr>
          <p:cNvPr id="7" name="Téglalap 6"/>
          <p:cNvSpPr/>
          <p:nvPr/>
        </p:nvSpPr>
        <p:spPr bwMode="auto">
          <a:xfrm>
            <a:off x="4283968" y="3717032"/>
            <a:ext cx="2448272" cy="1152128"/>
          </a:xfrm>
          <a:prstGeom prst="rect">
            <a:avLst/>
          </a:prstGeom>
          <a:solidFill>
            <a:srgbClr val="002060"/>
          </a:solidFill>
          <a:ln>
            <a:solidFill>
              <a:srgbClr val="FC980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2400" b="1" i="0" u="none" strike="noStrike" cap="none" normalizeH="0" baseline="0" dirty="0" err="1" smtClean="0">
                <a:ln>
                  <a:noFill/>
                </a:ln>
                <a:solidFill>
                  <a:srgbClr val="FC9804"/>
                </a:solidFill>
                <a:effectLst/>
                <a:latin typeface="+mj-lt"/>
              </a:rPr>
              <a:t>Capacity</a:t>
            </a:r>
            <a:r>
              <a:rPr kumimoji="0" lang="hu-HU" sz="2400" b="1" i="0" u="none" strike="noStrike" cap="none" normalizeH="0" baseline="0" dirty="0" smtClean="0">
                <a:ln>
                  <a:noFill/>
                </a:ln>
                <a:solidFill>
                  <a:srgbClr val="FC9804"/>
                </a:solidFill>
                <a:effectLst/>
                <a:latin typeface="+mj-lt"/>
              </a:rPr>
              <a:t> building</a:t>
            </a:r>
          </a:p>
          <a:p>
            <a:pPr marL="0" marR="0" indent="0" algn="ctr" defTabSz="914400" rtl="0" eaLnBrk="0" fontAlgn="base" latinLnBrk="0" hangingPunct="0">
              <a:lnSpc>
                <a:spcPct val="100000"/>
              </a:lnSpc>
              <a:spcBef>
                <a:spcPct val="0"/>
              </a:spcBef>
              <a:spcAft>
                <a:spcPct val="0"/>
              </a:spcAft>
              <a:buClrTx/>
              <a:buSzTx/>
              <a:buFontTx/>
              <a:buNone/>
              <a:tabLst/>
            </a:pPr>
            <a:r>
              <a:rPr lang="hu-HU" sz="1600" b="1" dirty="0" smtClean="0">
                <a:solidFill>
                  <a:srgbClr val="FC9804"/>
                </a:solidFill>
                <a:latin typeface="+mj-lt"/>
              </a:rPr>
              <a:t>(</a:t>
            </a:r>
            <a:r>
              <a:rPr lang="hu-HU" sz="1600" b="1" dirty="0" err="1" smtClean="0">
                <a:solidFill>
                  <a:srgbClr val="FC9804"/>
                </a:solidFill>
                <a:latin typeface="+mj-lt"/>
              </a:rPr>
              <a:t>Support</a:t>
            </a:r>
            <a:r>
              <a:rPr lang="hu-HU" sz="1600" b="1" dirty="0" smtClean="0">
                <a:solidFill>
                  <a:srgbClr val="FC9804"/>
                </a:solidFill>
                <a:latin typeface="+mj-lt"/>
              </a:rPr>
              <a:t> of </a:t>
            </a:r>
            <a:r>
              <a:rPr lang="hu-HU" sz="1600" b="1" dirty="0" err="1" smtClean="0">
                <a:solidFill>
                  <a:srgbClr val="FC9804"/>
                </a:solidFill>
                <a:latin typeface="+mj-lt"/>
              </a:rPr>
              <a:t>countries</a:t>
            </a:r>
            <a:r>
              <a:rPr lang="hu-HU" sz="1600" b="1" dirty="0" smtClean="0">
                <a:solidFill>
                  <a:srgbClr val="FC9804"/>
                </a:solidFill>
                <a:latin typeface="+mj-lt"/>
              </a:rPr>
              <a:t> </a:t>
            </a:r>
            <a:r>
              <a:rPr lang="hu-HU" sz="1600" b="1" dirty="0" err="1" smtClean="0">
                <a:solidFill>
                  <a:srgbClr val="FC9804"/>
                </a:solidFill>
                <a:latin typeface="+mj-lt"/>
              </a:rPr>
              <a:t>under</a:t>
            </a:r>
            <a:r>
              <a:rPr lang="hu-HU" sz="1600" b="1" dirty="0" smtClean="0">
                <a:solidFill>
                  <a:srgbClr val="FC9804"/>
                </a:solidFill>
                <a:latin typeface="+mj-lt"/>
              </a:rPr>
              <a:t> </a:t>
            </a:r>
            <a:r>
              <a:rPr lang="hu-HU" sz="1600" b="1" dirty="0" err="1" smtClean="0">
                <a:solidFill>
                  <a:srgbClr val="FC9804"/>
                </a:solidFill>
                <a:latin typeface="+mj-lt"/>
              </a:rPr>
              <a:t>particular</a:t>
            </a:r>
            <a:r>
              <a:rPr lang="hu-HU" sz="1600" b="1" dirty="0" smtClean="0">
                <a:solidFill>
                  <a:srgbClr val="FC9804"/>
                </a:solidFill>
                <a:latin typeface="+mj-lt"/>
              </a:rPr>
              <a:t> </a:t>
            </a:r>
            <a:r>
              <a:rPr lang="hu-HU" sz="1600" b="1" dirty="0" err="1" smtClean="0">
                <a:solidFill>
                  <a:srgbClr val="FC9804"/>
                </a:solidFill>
                <a:latin typeface="+mj-lt"/>
              </a:rPr>
              <a:t>pressure</a:t>
            </a:r>
            <a:r>
              <a:rPr lang="hu-HU" sz="1600" b="1" dirty="0" smtClean="0">
                <a:solidFill>
                  <a:srgbClr val="FFC000"/>
                </a:solidFill>
                <a:latin typeface="+mj-lt"/>
              </a:rPr>
              <a:t>)</a:t>
            </a:r>
            <a:endParaRPr kumimoji="0" lang="hu-HU" sz="1600" b="1" i="0" u="none" strike="noStrike" cap="none" normalizeH="0" baseline="0" dirty="0" smtClean="0">
              <a:ln>
                <a:noFill/>
              </a:ln>
              <a:solidFill>
                <a:srgbClr val="FFC000"/>
              </a:solidFill>
              <a:effectLst/>
              <a:latin typeface="+mj-lt"/>
            </a:endParaRPr>
          </a:p>
        </p:txBody>
      </p:sp>
      <p:sp>
        <p:nvSpPr>
          <p:cNvPr id="8" name="Téglalap 7"/>
          <p:cNvSpPr/>
          <p:nvPr/>
        </p:nvSpPr>
        <p:spPr bwMode="auto">
          <a:xfrm>
            <a:off x="6300192" y="1916832"/>
            <a:ext cx="2520280" cy="1728192"/>
          </a:xfrm>
          <a:prstGeom prst="rect">
            <a:avLst/>
          </a:prstGeom>
          <a:solidFill>
            <a:srgbClr val="002060"/>
          </a:solidFill>
          <a:ln>
            <a:solidFill>
              <a:srgbClr val="FC980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2400" b="1" i="0" u="none" strike="noStrike" cap="none" normalizeH="0" baseline="0" dirty="0" err="1" smtClean="0">
                <a:ln>
                  <a:noFill/>
                </a:ln>
                <a:solidFill>
                  <a:srgbClr val="FC9804"/>
                </a:solidFill>
                <a:effectLst/>
                <a:latin typeface="+mj-lt"/>
              </a:rPr>
              <a:t>Promotion</a:t>
            </a:r>
            <a:r>
              <a:rPr kumimoji="0" lang="hu-HU" sz="2400" b="1" i="0" u="none" strike="noStrike" cap="none" normalizeH="0" baseline="0" dirty="0" smtClean="0">
                <a:ln>
                  <a:noFill/>
                </a:ln>
                <a:solidFill>
                  <a:srgbClr val="FC9804"/>
                </a:solidFill>
                <a:effectLst/>
                <a:latin typeface="+mj-lt"/>
              </a:rPr>
              <a:t> of </a:t>
            </a:r>
            <a:r>
              <a:rPr kumimoji="0" lang="hu-HU" sz="2400" b="1" i="0" u="none" strike="noStrike" cap="none" normalizeH="0" baseline="0" dirty="0" err="1" smtClean="0">
                <a:ln>
                  <a:noFill/>
                </a:ln>
                <a:solidFill>
                  <a:srgbClr val="FC9804"/>
                </a:solidFill>
                <a:effectLst/>
                <a:latin typeface="+mj-lt"/>
              </a:rPr>
              <a:t>the</a:t>
            </a:r>
            <a:r>
              <a:rPr kumimoji="0" lang="hu-HU" sz="2400" b="1" i="0" u="none" strike="noStrike" cap="none" normalizeH="0" baseline="0" dirty="0" smtClean="0">
                <a:ln>
                  <a:noFill/>
                </a:ln>
                <a:solidFill>
                  <a:srgbClr val="FC9804"/>
                </a:solidFill>
                <a:effectLst/>
                <a:latin typeface="+mj-lt"/>
              </a:rPr>
              <a:t> </a:t>
            </a:r>
            <a:r>
              <a:rPr kumimoji="0" lang="hu-HU" sz="2400" b="1" i="0" u="none" strike="noStrike" cap="none" normalizeH="0" baseline="0" dirty="0" err="1" smtClean="0">
                <a:ln>
                  <a:noFill/>
                </a:ln>
                <a:solidFill>
                  <a:srgbClr val="FC9804"/>
                </a:solidFill>
                <a:effectLst/>
                <a:latin typeface="+mj-lt"/>
              </a:rPr>
              <a:t>implementation</a:t>
            </a:r>
            <a:r>
              <a:rPr kumimoji="0" lang="hu-HU" sz="2400" b="1" i="0" u="none" strike="noStrike" cap="none" normalizeH="0" baseline="0" dirty="0" smtClean="0">
                <a:ln>
                  <a:noFill/>
                </a:ln>
                <a:solidFill>
                  <a:srgbClr val="FC9804"/>
                </a:solidFill>
                <a:effectLst/>
                <a:latin typeface="+mj-lt"/>
              </a:rPr>
              <a:t> </a:t>
            </a:r>
            <a:r>
              <a:rPr kumimoji="0" lang="hu-HU" sz="2400" b="1" i="0" u="none" strike="noStrike" cap="none" normalizeH="0" baseline="0" dirty="0" err="1" smtClean="0">
                <a:ln>
                  <a:noFill/>
                </a:ln>
                <a:solidFill>
                  <a:srgbClr val="FC9804"/>
                </a:solidFill>
                <a:effectLst/>
                <a:latin typeface="+mj-lt"/>
              </a:rPr>
              <a:t>of</a:t>
            </a:r>
            <a:r>
              <a:rPr kumimoji="0" lang="hu-HU" sz="2400" b="1" i="0" u="none" strike="noStrike" cap="none" normalizeH="0" baseline="0" dirty="0" smtClean="0">
                <a:ln>
                  <a:noFill/>
                </a:ln>
                <a:solidFill>
                  <a:srgbClr val="FC9804"/>
                </a:solidFill>
                <a:effectLst/>
                <a:latin typeface="+mj-lt"/>
              </a:rPr>
              <a:t> CEAS </a:t>
            </a:r>
            <a:r>
              <a:rPr kumimoji="0" lang="hu-HU" sz="2400" b="0" i="0" u="none" strike="noStrike" cap="none" normalizeH="0" baseline="0" dirty="0" smtClean="0">
                <a:ln>
                  <a:noFill/>
                </a:ln>
                <a:solidFill>
                  <a:srgbClr val="FC9804"/>
                </a:solidFill>
                <a:effectLst/>
                <a:latin typeface="+mj-lt"/>
              </a:rPr>
              <a:t>(</a:t>
            </a:r>
            <a:r>
              <a:rPr kumimoji="0" lang="hu-HU" sz="1600" b="0" i="0" u="none" strike="noStrike" cap="none" normalizeH="0" baseline="0" dirty="0" err="1" smtClean="0">
                <a:ln>
                  <a:noFill/>
                </a:ln>
                <a:solidFill>
                  <a:srgbClr val="FC9804"/>
                </a:solidFill>
                <a:effectLst/>
                <a:latin typeface="+mj-lt"/>
              </a:rPr>
              <a:t>Assisting</a:t>
            </a:r>
            <a:r>
              <a:rPr kumimoji="0" lang="hu-HU" sz="1600" b="0" i="0" u="none" strike="noStrike" cap="none" normalizeH="0" baseline="0" dirty="0" smtClean="0">
                <a:ln>
                  <a:noFill/>
                </a:ln>
                <a:solidFill>
                  <a:srgbClr val="FC9804"/>
                </a:solidFill>
                <a:effectLst/>
                <a:latin typeface="+mj-lt"/>
              </a:rPr>
              <a:t> </a:t>
            </a:r>
            <a:r>
              <a:rPr kumimoji="0" lang="hu-HU" sz="1600" b="0" i="0" u="none" strike="noStrike" cap="none" normalizeH="0" baseline="0" dirty="0" err="1" smtClean="0">
                <a:ln>
                  <a:noFill/>
                </a:ln>
                <a:solidFill>
                  <a:srgbClr val="FC9804"/>
                </a:solidFill>
                <a:effectLst/>
                <a:latin typeface="+mj-lt"/>
              </a:rPr>
              <a:t>the</a:t>
            </a:r>
            <a:r>
              <a:rPr kumimoji="0" lang="hu-HU" sz="1600" b="0" i="0" u="none" strike="noStrike" cap="none" normalizeH="0" baseline="0" dirty="0" smtClean="0">
                <a:ln>
                  <a:noFill/>
                </a:ln>
                <a:solidFill>
                  <a:srgbClr val="FC9804"/>
                </a:solidFill>
                <a:effectLst/>
                <a:latin typeface="+mj-lt"/>
              </a:rPr>
              <a:t> </a:t>
            </a:r>
            <a:r>
              <a:rPr kumimoji="0" lang="hu-HU" sz="1600" b="0" i="0" u="none" strike="noStrike" cap="none" normalizeH="0" baseline="0" dirty="0" err="1" smtClean="0">
                <a:ln>
                  <a:noFill/>
                </a:ln>
                <a:solidFill>
                  <a:srgbClr val="FC9804"/>
                </a:solidFill>
                <a:effectLst/>
                <a:latin typeface="+mj-lt"/>
              </a:rPr>
              <a:t>Commission</a:t>
            </a:r>
            <a:r>
              <a:rPr kumimoji="0" lang="hu-HU" sz="1600" b="0" i="0" u="none" strike="noStrike" cap="none" normalizeH="0" baseline="0" dirty="0" smtClean="0">
                <a:ln>
                  <a:noFill/>
                </a:ln>
                <a:solidFill>
                  <a:srgbClr val="FC9804"/>
                </a:solidFill>
                <a:effectLst/>
                <a:latin typeface="+mj-lt"/>
              </a:rPr>
              <a:t> </a:t>
            </a:r>
            <a:r>
              <a:rPr kumimoji="0" lang="hu-HU" sz="1600" b="0" i="0" u="none" strike="noStrike" cap="none" normalizeH="0" dirty="0" smtClean="0">
                <a:ln>
                  <a:noFill/>
                </a:ln>
                <a:solidFill>
                  <a:srgbClr val="FC9804"/>
                </a:solidFill>
                <a:effectLst/>
                <a:latin typeface="+mj-lt"/>
              </a:rPr>
              <a:t> </a:t>
            </a:r>
            <a:r>
              <a:rPr kumimoji="0" lang="hu-HU" sz="1600" b="0" i="0" u="none" strike="noStrike" cap="none" normalizeH="0" dirty="0" err="1" smtClean="0">
                <a:ln>
                  <a:noFill/>
                </a:ln>
                <a:solidFill>
                  <a:srgbClr val="FC9804"/>
                </a:solidFill>
                <a:effectLst/>
                <a:latin typeface="+mj-lt"/>
              </a:rPr>
              <a:t>in</a:t>
            </a:r>
            <a:r>
              <a:rPr kumimoji="0" lang="hu-HU" sz="1600" b="0" i="0" u="none" strike="noStrike" cap="none" normalizeH="0" dirty="0" smtClean="0">
                <a:ln>
                  <a:noFill/>
                </a:ln>
                <a:solidFill>
                  <a:srgbClr val="FC9804"/>
                </a:solidFill>
                <a:effectLst/>
                <a:latin typeface="+mj-lt"/>
              </a:rPr>
              <a:t> </a:t>
            </a:r>
            <a:r>
              <a:rPr kumimoji="0" lang="hu-HU" sz="1600" b="0" i="0" u="none" strike="noStrike" cap="none" normalizeH="0" dirty="0" err="1" smtClean="0">
                <a:ln>
                  <a:noFill/>
                </a:ln>
                <a:solidFill>
                  <a:srgbClr val="FC9804"/>
                </a:solidFill>
                <a:effectLst/>
                <a:latin typeface="+mj-lt"/>
              </a:rPr>
              <a:t>supervising</a:t>
            </a:r>
            <a:r>
              <a:rPr kumimoji="0" lang="hu-HU" sz="1600" b="0" i="0" u="none" strike="noStrike" cap="none" normalizeH="0" dirty="0" smtClean="0">
                <a:ln>
                  <a:noFill/>
                </a:ln>
                <a:solidFill>
                  <a:srgbClr val="FC9804"/>
                </a:solidFill>
                <a:effectLst/>
                <a:latin typeface="+mj-lt"/>
              </a:rPr>
              <a:t> </a:t>
            </a:r>
            <a:r>
              <a:rPr kumimoji="0" lang="hu-HU" sz="1600" b="0" i="0" u="none" strike="noStrike" cap="none" normalizeH="0" dirty="0" err="1" smtClean="0">
                <a:ln>
                  <a:noFill/>
                </a:ln>
                <a:solidFill>
                  <a:srgbClr val="FC9804"/>
                </a:solidFill>
                <a:effectLst/>
                <a:latin typeface="+mj-lt"/>
              </a:rPr>
              <a:t>implementation</a:t>
            </a:r>
            <a:r>
              <a:rPr kumimoji="0" lang="hu-HU" sz="1600" b="0" i="0" u="none" strike="noStrike" cap="none" normalizeH="0" baseline="0" dirty="0" smtClean="0">
                <a:ln>
                  <a:noFill/>
                </a:ln>
                <a:solidFill>
                  <a:srgbClr val="FC9804"/>
                </a:solidFill>
                <a:effectLst/>
                <a:latin typeface="+mj-lt"/>
              </a:rPr>
              <a:t>)</a:t>
            </a:r>
          </a:p>
        </p:txBody>
      </p:sp>
      <p:cxnSp>
        <p:nvCxnSpPr>
          <p:cNvPr id="10" name="Egyenes összekötő nyíllal 9"/>
          <p:cNvCxnSpPr/>
          <p:nvPr/>
        </p:nvCxnSpPr>
        <p:spPr bwMode="auto">
          <a:xfrm rot="10800000" flipV="1">
            <a:off x="1763688" y="1628800"/>
            <a:ext cx="259228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Egyenes összekötő nyíllal 11"/>
          <p:cNvCxnSpPr>
            <a:endCxn id="6" idx="0"/>
          </p:cNvCxnSpPr>
          <p:nvPr/>
        </p:nvCxnSpPr>
        <p:spPr bwMode="auto">
          <a:xfrm rot="10800000" flipV="1">
            <a:off x="2663788" y="1628800"/>
            <a:ext cx="1692188" cy="16561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Egyenes összekötő nyíllal 13"/>
          <p:cNvCxnSpPr>
            <a:endCxn id="7" idx="0"/>
          </p:cNvCxnSpPr>
          <p:nvPr/>
        </p:nvCxnSpPr>
        <p:spPr bwMode="auto">
          <a:xfrm rot="16200000" flipH="1">
            <a:off x="3923928" y="2132856"/>
            <a:ext cx="2016224" cy="11521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Egyenes összekötő nyíllal 32"/>
          <p:cNvCxnSpPr/>
          <p:nvPr/>
        </p:nvCxnSpPr>
        <p:spPr bwMode="auto">
          <a:xfrm>
            <a:off x="4427984" y="1628800"/>
            <a:ext cx="2556284" cy="2176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 Progress or slow motion</a:t>
            </a:r>
            <a:endParaRPr lang="en-GB" dirty="0"/>
          </a:p>
        </p:txBody>
      </p:sp>
      <p:sp>
        <p:nvSpPr>
          <p:cNvPr id="3" name="Tartalom helye 2"/>
          <p:cNvSpPr>
            <a:spLocks noGrp="1"/>
          </p:cNvSpPr>
          <p:nvPr>
            <p:ph idx="1"/>
          </p:nvPr>
        </p:nvSpPr>
        <p:spPr>
          <a:xfrm>
            <a:off x="251520" y="838200"/>
            <a:ext cx="8640960" cy="5759152"/>
          </a:xfrm>
        </p:spPr>
        <p:txBody>
          <a:bodyPr>
            <a:normAutofit fontScale="92500" lnSpcReduction="20000"/>
          </a:bodyPr>
          <a:lstStyle/>
          <a:p>
            <a:pPr algn="ctr">
              <a:buNone/>
            </a:pPr>
            <a:r>
              <a:rPr lang="en-GB" sz="3000" dirty="0" smtClean="0"/>
              <a:t>In asylum and (regular) migration rather slow motion</a:t>
            </a:r>
          </a:p>
          <a:p>
            <a:pPr algn="ctr">
              <a:buNone/>
            </a:pPr>
            <a:endParaRPr lang="en-GB" sz="3000" dirty="0" smtClean="0"/>
          </a:p>
          <a:p>
            <a:pPr lvl="1"/>
            <a:r>
              <a:rPr lang="en-GB" sz="2400" dirty="0" smtClean="0"/>
              <a:t>The EU is fragmented in an increasing fashion – the move to qualified majority decision making has not increased efficiency</a:t>
            </a:r>
          </a:p>
          <a:p>
            <a:pPr lvl="1"/>
            <a:r>
              <a:rPr lang="en-GB" sz="2400" dirty="0" smtClean="0"/>
              <a:t>In the field of  regular migration member Sates are unwilling to give up their national preferences and specialities</a:t>
            </a:r>
          </a:p>
          <a:p>
            <a:pPr lvl="1"/>
            <a:r>
              <a:rPr lang="en-GB" sz="2400" dirty="0" smtClean="0"/>
              <a:t>Dividing lines: :</a:t>
            </a:r>
          </a:p>
          <a:p>
            <a:pPr lvl="2"/>
            <a:r>
              <a:rPr lang="en-GB" sz="2400" dirty="0" smtClean="0"/>
              <a:t>States at the external borders  exposed to disproportionate pressure  - more protected central (and Western) states</a:t>
            </a:r>
          </a:p>
          <a:p>
            <a:pPr lvl="2"/>
            <a:r>
              <a:rPr lang="en-GB" sz="2400" dirty="0" smtClean="0"/>
              <a:t>Liberal, human rights based approach – pragmatist realists</a:t>
            </a:r>
          </a:p>
          <a:p>
            <a:pPr lvl="1"/>
            <a:r>
              <a:rPr lang="en-GB" sz="2400" dirty="0" smtClean="0"/>
              <a:t>Changing geometry (Great Britain, Ireland, Denmark, Iceland, Norway, Switzerland, Liechtenstein) hard to identify the actual obligations of MSs</a:t>
            </a:r>
          </a:p>
          <a:p>
            <a:pPr lvl="1"/>
            <a:endParaRPr lang="en-GB" sz="2400" dirty="0" smtClean="0"/>
          </a:p>
          <a:p>
            <a:pPr lvl="1" algn="ctr"/>
            <a:r>
              <a:rPr lang="en-GB" sz="3000" dirty="0" smtClean="0"/>
              <a:t>Illegal migration</a:t>
            </a:r>
          </a:p>
          <a:p>
            <a:pPr lvl="1"/>
            <a:r>
              <a:rPr lang="en-GB" sz="2400" dirty="0" smtClean="0"/>
              <a:t>Fight against illegal migration – fitting well with the securitisation spirit</a:t>
            </a:r>
          </a:p>
          <a:p>
            <a:pPr lvl="1">
              <a:buNone/>
            </a:pPr>
            <a:r>
              <a:rPr lang="en-GB" sz="2400" dirty="0" smtClean="0"/>
              <a:t>- Human rights constraints!</a:t>
            </a:r>
            <a:endParaRPr lang="en-GB"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439718"/>
          </a:xfrm>
        </p:spPr>
        <p:txBody>
          <a:bodyPr/>
          <a:lstStyle/>
          <a:p>
            <a:r>
              <a:rPr lang="en-GB" dirty="0" smtClean="0">
                <a:latin typeface="+mn-lt"/>
              </a:rPr>
              <a:t>Questions for discussion</a:t>
            </a:r>
            <a:endParaRPr lang="en-GB" dirty="0">
              <a:latin typeface="+mn-lt"/>
            </a:endParaRPr>
          </a:p>
        </p:txBody>
      </p:sp>
      <p:sp>
        <p:nvSpPr>
          <p:cNvPr id="3" name="Content Placeholder 2"/>
          <p:cNvSpPr>
            <a:spLocks noGrp="1"/>
          </p:cNvSpPr>
          <p:nvPr>
            <p:ph idx="1"/>
          </p:nvPr>
        </p:nvSpPr>
        <p:spPr>
          <a:xfrm>
            <a:off x="214282" y="500042"/>
            <a:ext cx="8715436" cy="6143668"/>
          </a:xfrm>
        </p:spPr>
        <p:txBody>
          <a:bodyPr>
            <a:normAutofit fontScale="70000" lnSpcReduction="20000"/>
          </a:bodyPr>
          <a:lstStyle/>
          <a:p>
            <a:pPr marL="742950" indent="-742950">
              <a:buFont typeface="+mj-lt"/>
              <a:buAutoNum type="arabicPeriod"/>
            </a:pPr>
            <a:r>
              <a:rPr lang="en-GB" dirty="0" smtClean="0">
                <a:latin typeface="+mn-lt"/>
              </a:rPr>
              <a:t>Is the European </a:t>
            </a:r>
            <a:r>
              <a:rPr lang="en-GB" dirty="0" smtClean="0">
                <a:solidFill>
                  <a:srgbClr val="BA0A06"/>
                </a:solidFill>
                <a:latin typeface="+mn-lt"/>
              </a:rPr>
              <a:t>culture</a:t>
            </a:r>
            <a:r>
              <a:rPr lang="en-GB" dirty="0" smtClean="0">
                <a:latin typeface="+mn-lt"/>
              </a:rPr>
              <a:t> so valuable and in need of protection?  </a:t>
            </a:r>
          </a:p>
          <a:p>
            <a:pPr lvl="3"/>
            <a:r>
              <a:rPr lang="en-GB" dirty="0" smtClean="0">
                <a:latin typeface="+mn-lt"/>
              </a:rPr>
              <a:t> Think of the religious wars, colonisation, fascism, communism, civil wars, ethnic clashes. </a:t>
            </a:r>
          </a:p>
          <a:p>
            <a:pPr lvl="3"/>
            <a:r>
              <a:rPr lang="en-GB" dirty="0" smtClean="0">
                <a:latin typeface="+mn-lt"/>
              </a:rPr>
              <a:t>Or do we want to defend achievements of the last 68 years?</a:t>
            </a:r>
          </a:p>
          <a:p>
            <a:pPr lvl="3"/>
            <a:endParaRPr lang="en-GB" dirty="0" smtClean="0">
              <a:latin typeface="+mn-lt"/>
            </a:endParaRPr>
          </a:p>
          <a:p>
            <a:pPr marL="742950" indent="-742950">
              <a:buFont typeface="+mj-lt"/>
              <a:buAutoNum type="arabicPeriod"/>
            </a:pPr>
            <a:r>
              <a:rPr lang="en-GB" dirty="0" smtClean="0">
                <a:latin typeface="+mn-lt"/>
              </a:rPr>
              <a:t>Why is </a:t>
            </a:r>
            <a:r>
              <a:rPr lang="en-GB" dirty="0" smtClean="0">
                <a:solidFill>
                  <a:srgbClr val="BA0A06"/>
                </a:solidFill>
                <a:latin typeface="+mn-lt"/>
              </a:rPr>
              <a:t>migration</a:t>
            </a:r>
            <a:r>
              <a:rPr lang="en-GB" dirty="0" smtClean="0">
                <a:latin typeface="+mn-lt"/>
              </a:rPr>
              <a:t> seen as a problem? </a:t>
            </a:r>
          </a:p>
          <a:p>
            <a:pPr lvl="3"/>
            <a:r>
              <a:rPr lang="en-GB" dirty="0" smtClean="0">
                <a:latin typeface="+mn-lt"/>
              </a:rPr>
              <a:t>isn`t it part and parcel of human history?</a:t>
            </a:r>
          </a:p>
          <a:p>
            <a:pPr lvl="3"/>
            <a:r>
              <a:rPr lang="en-GB" dirty="0" smtClean="0">
                <a:latin typeface="+mn-lt"/>
              </a:rPr>
              <a:t>was Europe not the region with the largest number of poor emigrants seeking betterment of their life in other continents? </a:t>
            </a:r>
          </a:p>
          <a:p>
            <a:pPr lvl="3"/>
            <a:r>
              <a:rPr lang="en-GB" dirty="0" smtClean="0">
                <a:latin typeface="+mn-lt"/>
              </a:rPr>
              <a:t>Is the European Union not based on the desirability of migration (freedom of movement)?</a:t>
            </a:r>
          </a:p>
          <a:p>
            <a:pPr lvl="3"/>
            <a:endParaRPr lang="en-GB" dirty="0" smtClean="0">
              <a:latin typeface="+mn-lt"/>
            </a:endParaRPr>
          </a:p>
          <a:p>
            <a:pPr marL="742950" indent="-742950">
              <a:buFont typeface="+mj-lt"/>
              <a:buAutoNum type="arabicPeriod"/>
            </a:pPr>
            <a:r>
              <a:rPr lang="en-GB" dirty="0" smtClean="0">
                <a:latin typeface="+mn-lt"/>
              </a:rPr>
              <a:t>Is </a:t>
            </a:r>
            <a:r>
              <a:rPr lang="en-GB" dirty="0" smtClean="0">
                <a:solidFill>
                  <a:srgbClr val="BA0A06"/>
                </a:solidFill>
                <a:latin typeface="+mn-lt"/>
              </a:rPr>
              <a:t>exclusion of asylum seekers </a:t>
            </a:r>
            <a:r>
              <a:rPr lang="en-GB" dirty="0" smtClean="0">
                <a:latin typeface="+mn-lt"/>
              </a:rPr>
              <a:t>compatible with «our ethics »?</a:t>
            </a:r>
          </a:p>
          <a:p>
            <a:pPr marL="742950" indent="-742950">
              <a:buFont typeface="+mj-lt"/>
              <a:buAutoNum type="arabicPeriod"/>
            </a:pPr>
            <a:endParaRPr lang="en-GB" dirty="0" smtClean="0">
              <a:latin typeface="+mn-lt"/>
            </a:endParaRPr>
          </a:p>
          <a:p>
            <a:pPr marL="742950" indent="-742950">
              <a:buFont typeface="+mj-lt"/>
              <a:buAutoNum type="arabicPeriod"/>
            </a:pPr>
            <a:r>
              <a:rPr lang="en-GB" dirty="0" smtClean="0">
                <a:latin typeface="+mn-lt"/>
              </a:rPr>
              <a:t>Is the imposition of </a:t>
            </a:r>
            <a:r>
              <a:rPr lang="en-GB" dirty="0" smtClean="0">
                <a:solidFill>
                  <a:srgbClr val="BA0A06"/>
                </a:solidFill>
                <a:latin typeface="+mn-lt"/>
              </a:rPr>
              <a:t>visa </a:t>
            </a:r>
            <a:r>
              <a:rPr lang="en-GB" dirty="0" smtClean="0">
                <a:latin typeface="+mn-lt"/>
              </a:rPr>
              <a:t>a collective stigma?</a:t>
            </a:r>
          </a:p>
          <a:p>
            <a:pPr marL="742950" indent="-742950">
              <a:buFont typeface="+mj-lt"/>
              <a:buAutoNum type="arabicPeriod"/>
            </a:pPr>
            <a:endParaRPr lang="en-GB" dirty="0" smtClean="0">
              <a:latin typeface="+mn-lt"/>
            </a:endParaRPr>
          </a:p>
          <a:p>
            <a:pPr marL="742950" indent="-742950">
              <a:buFont typeface="+mj-lt"/>
              <a:buAutoNum type="arabicPeriod"/>
            </a:pPr>
            <a:r>
              <a:rPr lang="en-GB" dirty="0" smtClean="0">
                <a:latin typeface="+mn-lt"/>
              </a:rPr>
              <a:t>Should the Union have a common (integrated) </a:t>
            </a:r>
            <a:r>
              <a:rPr lang="en-GB" dirty="0" smtClean="0">
                <a:solidFill>
                  <a:srgbClr val="BA0A06"/>
                </a:solidFill>
                <a:latin typeface="+mn-lt"/>
              </a:rPr>
              <a:t>border guard </a:t>
            </a:r>
            <a:r>
              <a:rPr lang="en-GB" dirty="0" smtClean="0">
                <a:solidFill>
                  <a:srgbClr val="002060"/>
                </a:solidFill>
                <a:latin typeface="+mn-lt"/>
              </a:rPr>
              <a:t>replacing national units</a:t>
            </a:r>
            <a:r>
              <a:rPr lang="en-GB" dirty="0" smtClean="0">
                <a:latin typeface="+mn-lt"/>
              </a:rPr>
              <a:t>?</a:t>
            </a:r>
          </a:p>
          <a:p>
            <a:endParaRPr lang="en-GB" dirty="0">
              <a:latin typeface="+mn-lt"/>
            </a:endParaRPr>
          </a:p>
        </p:txBody>
      </p:sp>
      <p:sp>
        <p:nvSpPr>
          <p:cNvPr id="4" name="Date Placeholder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642938" y="1357313"/>
            <a:ext cx="7772400" cy="1470025"/>
          </a:xfrm>
        </p:spPr>
        <p:txBody>
          <a:bodyPr/>
          <a:lstStyle/>
          <a:p>
            <a:pPr>
              <a:defRPr/>
            </a:pPr>
            <a:r>
              <a:rPr lang="en-GB" dirty="0" smtClean="0">
                <a:latin typeface="+mn-lt"/>
              </a:rPr>
              <a:t>THANKS!</a:t>
            </a:r>
            <a:endParaRPr lang="en-GB" dirty="0">
              <a:latin typeface="+mn-lt"/>
            </a:endParaRPr>
          </a:p>
        </p:txBody>
      </p:sp>
      <p:sp>
        <p:nvSpPr>
          <p:cNvPr id="30723" name="Alcím 5"/>
          <p:cNvSpPr>
            <a:spLocks noGrp="1"/>
          </p:cNvSpPr>
          <p:nvPr>
            <p:ph type="subTitle" idx="1"/>
          </p:nvPr>
        </p:nvSpPr>
        <p:spPr>
          <a:xfrm>
            <a:off x="1371600" y="3500438"/>
            <a:ext cx="6400800" cy="3000375"/>
          </a:xfrm>
        </p:spPr>
        <p:txBody>
          <a:bodyPr/>
          <a:lstStyle/>
          <a:p>
            <a:pPr>
              <a:buFont typeface="Arial" charset="0"/>
              <a:buNone/>
              <a:defRPr/>
            </a:pPr>
            <a:r>
              <a:rPr lang="en-GB" sz="2000" dirty="0" smtClean="0">
                <a:latin typeface="+mn-lt"/>
              </a:rPr>
              <a:t>BOLDIZSÁR NAGY </a:t>
            </a:r>
            <a:br>
              <a:rPr lang="en-GB" sz="2000" dirty="0" smtClean="0">
                <a:latin typeface="+mn-lt"/>
              </a:rPr>
            </a:br>
            <a:r>
              <a:rPr lang="en-GB" sz="2000" dirty="0" smtClean="0">
                <a:latin typeface="+mn-lt"/>
              </a:rPr>
              <a:t/>
            </a:r>
            <a:br>
              <a:rPr lang="en-GB" sz="2000" dirty="0" smtClean="0">
                <a:latin typeface="+mn-lt"/>
              </a:rPr>
            </a:br>
            <a:r>
              <a:rPr lang="en-GB" sz="2000" dirty="0" smtClean="0">
                <a:latin typeface="+mn-lt"/>
              </a:rPr>
              <a:t> E-mail: nagyboldi@ludens.elte.hu</a:t>
            </a:r>
            <a:br>
              <a:rPr lang="en-GB" sz="2000" dirty="0" smtClean="0">
                <a:latin typeface="+mn-lt"/>
              </a:rPr>
            </a:br>
            <a:r>
              <a:rPr lang="en-GB" sz="2000" dirty="0" smtClean="0">
                <a:latin typeface="+mn-lt"/>
              </a:rPr>
              <a:t> www.nagyboldizsar.hu </a:t>
            </a:r>
            <a:br>
              <a:rPr lang="en-GB" sz="2000" dirty="0" smtClean="0">
                <a:latin typeface="+mn-lt"/>
              </a:rPr>
            </a:br>
            <a:r>
              <a:rPr lang="en-GB" sz="2000" dirty="0" smtClean="0">
                <a:latin typeface="+mn-lt"/>
              </a:rPr>
              <a:t/>
            </a:r>
            <a:br>
              <a:rPr lang="en-GB" sz="2000" dirty="0" smtClean="0">
                <a:latin typeface="+mn-lt"/>
              </a:rPr>
            </a:br>
            <a:r>
              <a:rPr lang="en-GB" sz="2000" dirty="0" smtClean="0">
                <a:latin typeface="+mn-lt"/>
              </a:rPr>
              <a:t>CEU IRES</a:t>
            </a:r>
            <a:br>
              <a:rPr lang="en-GB" sz="2000" dirty="0" smtClean="0">
                <a:latin typeface="+mn-lt"/>
              </a:rPr>
            </a:br>
            <a:r>
              <a:rPr lang="en-GB" sz="2000" dirty="0" smtClean="0">
                <a:latin typeface="+mn-lt"/>
              </a:rPr>
              <a:t> Budapest, 1051</a:t>
            </a:r>
            <a:br>
              <a:rPr lang="en-GB" sz="2000" dirty="0" smtClean="0">
                <a:latin typeface="+mn-lt"/>
              </a:rPr>
            </a:br>
            <a:r>
              <a:rPr lang="en-GB" sz="2000" dirty="0" smtClean="0">
                <a:latin typeface="+mn-lt"/>
              </a:rPr>
              <a:t>Nádor u. 9.</a:t>
            </a:r>
            <a:br>
              <a:rPr lang="en-GB" sz="2000" dirty="0" smtClean="0">
                <a:latin typeface="+mn-lt"/>
              </a:rPr>
            </a:br>
            <a:r>
              <a:rPr lang="en-GB" sz="2000" dirty="0" smtClean="0">
                <a:latin typeface="+mn-lt"/>
              </a:rPr>
              <a:t> Tel.: +36 1 242 6313, Telefax: +36 1 430 0235</a:t>
            </a:r>
            <a:br>
              <a:rPr lang="en-GB" sz="2000" dirty="0" smtClean="0">
                <a:latin typeface="+mn-lt"/>
              </a:rPr>
            </a:br>
            <a:endParaRPr lang="en-GB" sz="2000" dirty="0" smtClean="0">
              <a:latin typeface="+mn-lt"/>
            </a:endParaRPr>
          </a:p>
        </p:txBody>
      </p:sp>
      <p:sp>
        <p:nvSpPr>
          <p:cNvPr id="8" name="Dátum helye 7"/>
          <p:cNvSpPr>
            <a:spLocks noGrp="1"/>
          </p:cNvSpPr>
          <p:nvPr>
            <p:ph type="dt" sz="quarter" idx="4294967295"/>
          </p:nvPr>
        </p:nvSpPr>
        <p:spPr>
          <a:xfrm>
            <a:off x="0" y="6643710"/>
            <a:ext cx="2214546" cy="214290"/>
          </a:xfrm>
          <a:solidFill>
            <a:schemeClr val="accent1">
              <a:lumMod val="75000"/>
            </a:schemeClr>
          </a:solidFill>
          <a:ln>
            <a:solidFill>
              <a:srgbClr val="FFC000"/>
            </a:solidFill>
          </a:ln>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210146"/>
          </a:xfrm>
        </p:spPr>
        <p:txBody>
          <a:bodyPr/>
          <a:lstStyle/>
          <a:p>
            <a:r>
              <a:rPr lang="en-GB" sz="2400" noProof="0" dirty="0" smtClean="0"/>
              <a:t>Hirsi Jamaa and others v. Italy</a:t>
            </a:r>
            <a:br>
              <a:rPr lang="en-GB" sz="2400" noProof="0" dirty="0" smtClean="0"/>
            </a:br>
            <a:r>
              <a:rPr lang="en-GB" sz="1600" noProof="0" dirty="0" smtClean="0"/>
              <a:t>Appl. No. 27765/09  </a:t>
            </a:r>
            <a:r>
              <a:rPr lang="en-GB" sz="2400" noProof="0" dirty="0" smtClean="0"/>
              <a:t/>
            </a:r>
            <a:br>
              <a:rPr lang="en-GB" sz="2400" noProof="0" dirty="0" smtClean="0"/>
            </a:br>
            <a:r>
              <a:rPr lang="en-GB" sz="2400" noProof="0" dirty="0" smtClean="0"/>
              <a:t>Grand Chamber judgment of 23 February 2012</a:t>
            </a:r>
            <a:endParaRPr lang="en-GB" sz="2400" noProof="0" dirty="0"/>
          </a:p>
        </p:txBody>
      </p:sp>
      <p:sp>
        <p:nvSpPr>
          <p:cNvPr id="3" name="Tartalom helye 2"/>
          <p:cNvSpPr>
            <a:spLocks noGrp="1"/>
          </p:cNvSpPr>
          <p:nvPr>
            <p:ph idx="1"/>
          </p:nvPr>
        </p:nvSpPr>
        <p:spPr>
          <a:xfrm>
            <a:off x="457200" y="1628800"/>
            <a:ext cx="8229600" cy="4968552"/>
          </a:xfrm>
        </p:spPr>
        <p:txBody>
          <a:bodyPr>
            <a:normAutofit fontScale="92500" lnSpcReduction="10000"/>
          </a:bodyPr>
          <a:lstStyle/>
          <a:p>
            <a:pPr algn="ctr"/>
            <a:r>
              <a:rPr lang="en-GB" sz="2800" b="1" noProof="0" dirty="0" smtClean="0"/>
              <a:t>Inhuman and degrading treatment  or punishment or torture (Article 3)  issues</a:t>
            </a:r>
          </a:p>
          <a:p>
            <a:r>
              <a:rPr lang="en-GB" sz="2000" noProof="0" dirty="0" smtClean="0"/>
              <a:t>Two claims of breaching art 3:</a:t>
            </a:r>
          </a:p>
          <a:p>
            <a:r>
              <a:rPr lang="en-GB" sz="2000" noProof="0" dirty="0" smtClean="0"/>
              <a:t>	-  Treatment in Libya</a:t>
            </a:r>
          </a:p>
          <a:p>
            <a:r>
              <a:rPr lang="en-GB" sz="2000" noProof="0" dirty="0" smtClean="0"/>
              <a:t>	 - Potential refoulement to Eritrea and Somalia</a:t>
            </a:r>
          </a:p>
          <a:p>
            <a:pPr algn="ctr"/>
            <a:r>
              <a:rPr lang="en-GB" sz="2100" b="1" noProof="0" dirty="0" smtClean="0"/>
              <a:t>Treatment in Libya</a:t>
            </a:r>
          </a:p>
          <a:p>
            <a:r>
              <a:rPr lang="en-GB" sz="2000" noProof="0" dirty="0" smtClean="0">
                <a:solidFill>
                  <a:srgbClr val="C00000"/>
                </a:solidFill>
              </a:rPr>
              <a:t>Applicants (and third party interveners</a:t>
            </a:r>
            <a:r>
              <a:rPr lang="en-GB" sz="2000" noProof="0" dirty="0" smtClean="0"/>
              <a:t>) : inhuman and degrading conditions in which irregular migrants, notably of Somali and Eritrean origin find themselves. </a:t>
            </a:r>
          </a:p>
          <a:p>
            <a:r>
              <a:rPr lang="en-GB" sz="2000" noProof="0" dirty="0" smtClean="0">
                <a:solidFill>
                  <a:srgbClr val="C00000"/>
                </a:solidFill>
              </a:rPr>
              <a:t>Government: </a:t>
            </a:r>
          </a:p>
          <a:p>
            <a:r>
              <a:rPr lang="en-GB" sz="2000" noProof="0" dirty="0" smtClean="0"/>
              <a:t>		EU encouraged migration co-operation  between Mediterranean countries</a:t>
            </a:r>
          </a:p>
          <a:p>
            <a:r>
              <a:rPr lang="en-GB" sz="2000" noProof="0" dirty="0" smtClean="0"/>
              <a:t>		Libya was a safe host country (sic-BN) Although not a party to the 1951 Geneva Convention. It authorised UNHCR and IOM to operate in Tripoli UNHCR could recognise refugees in Tripoli – another proof that return to Libya did not entail danger </a:t>
            </a:r>
            <a:endParaRPr lang="en-GB" sz="2000" noProof="0" dirty="0"/>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210146"/>
          </a:xfrm>
        </p:spPr>
        <p:txBody>
          <a:bodyPr/>
          <a:lstStyle/>
          <a:p>
            <a:r>
              <a:rPr lang="en-GB" sz="2400" noProof="0" dirty="0" smtClean="0"/>
              <a:t>Hirsi Jamaa and others v. Italy</a:t>
            </a:r>
            <a:br>
              <a:rPr lang="en-GB" sz="2400" noProof="0" dirty="0" smtClean="0"/>
            </a:br>
            <a:r>
              <a:rPr lang="en-GB" sz="1600" noProof="0" dirty="0" smtClean="0"/>
              <a:t>Appl. No. 27765/09  </a:t>
            </a:r>
            <a:r>
              <a:rPr lang="en-GB" sz="2400" noProof="0" dirty="0" smtClean="0"/>
              <a:t/>
            </a:r>
            <a:br>
              <a:rPr lang="en-GB" sz="2400" noProof="0" dirty="0" smtClean="0"/>
            </a:br>
            <a:r>
              <a:rPr lang="en-GB" sz="2400" noProof="0" dirty="0" smtClean="0"/>
              <a:t>Grand Chamber judgment of 23 February 2012</a:t>
            </a:r>
            <a:endParaRPr lang="en-GB" sz="2400" noProof="0" dirty="0"/>
          </a:p>
        </p:txBody>
      </p:sp>
      <p:sp>
        <p:nvSpPr>
          <p:cNvPr id="3" name="Tartalom helye 2"/>
          <p:cNvSpPr>
            <a:spLocks noGrp="1"/>
          </p:cNvSpPr>
          <p:nvPr>
            <p:ph idx="1"/>
          </p:nvPr>
        </p:nvSpPr>
        <p:spPr>
          <a:xfrm>
            <a:off x="457200" y="1628800"/>
            <a:ext cx="8229600" cy="3672408"/>
          </a:xfrm>
        </p:spPr>
        <p:txBody>
          <a:bodyPr>
            <a:normAutofit fontScale="70000" lnSpcReduction="20000"/>
          </a:bodyPr>
          <a:lstStyle/>
          <a:p>
            <a:pPr>
              <a:lnSpc>
                <a:spcPct val="120000"/>
              </a:lnSpc>
            </a:pPr>
            <a:r>
              <a:rPr lang="en-GB" sz="2600" noProof="0" dirty="0" smtClean="0">
                <a:solidFill>
                  <a:srgbClr val="C00000"/>
                </a:solidFill>
              </a:rPr>
              <a:t>The Court</a:t>
            </a:r>
          </a:p>
          <a:p>
            <a:pPr>
              <a:lnSpc>
                <a:spcPct val="120000"/>
              </a:lnSpc>
              <a:buFont typeface="Arial" pitchFamily="34" charset="0"/>
              <a:buChar char="•"/>
            </a:pPr>
            <a:r>
              <a:rPr lang="en-GB" sz="2600" noProof="0" dirty="0" smtClean="0">
                <a:solidFill>
                  <a:srgbClr val="002060"/>
                </a:solidFill>
              </a:rPr>
              <a:t>If the person to be removed faces a </a:t>
            </a:r>
            <a:r>
              <a:rPr lang="en-GB" sz="2600" noProof="0" dirty="0" smtClean="0">
                <a:solidFill>
                  <a:srgbClr val="C00000"/>
                </a:solidFill>
              </a:rPr>
              <a:t>real risk of being subjected to inhuman or degrading treatment  or punishment or torture </a:t>
            </a:r>
            <a:r>
              <a:rPr lang="en-GB" sz="2600" noProof="0" dirty="0" smtClean="0"/>
              <a:t>in the receiving country then states are </a:t>
            </a:r>
            <a:r>
              <a:rPr lang="en-GB" sz="2600" noProof="0" dirty="0" smtClean="0">
                <a:solidFill>
                  <a:srgbClr val="C00000"/>
                </a:solidFill>
              </a:rPr>
              <a:t>obliged  not to expel </a:t>
            </a:r>
            <a:r>
              <a:rPr lang="en-GB" sz="2600" noProof="0" dirty="0" smtClean="0">
                <a:solidFill>
                  <a:srgbClr val="002060"/>
                </a:solidFill>
              </a:rPr>
              <a:t>the individual to that country</a:t>
            </a:r>
          </a:p>
          <a:p>
            <a:pPr>
              <a:lnSpc>
                <a:spcPct val="120000"/>
              </a:lnSpc>
              <a:buFont typeface="Arial" pitchFamily="34" charset="0"/>
              <a:buChar char="•"/>
            </a:pPr>
            <a:r>
              <a:rPr lang="en-GB" sz="2600" dirty="0" smtClean="0">
                <a:solidFill>
                  <a:srgbClr val="C00000"/>
                </a:solidFill>
              </a:rPr>
              <a:t>Difficulties of states forming the external border </a:t>
            </a:r>
            <a:r>
              <a:rPr lang="en-GB" sz="2600" dirty="0" smtClean="0">
                <a:solidFill>
                  <a:srgbClr val="002060"/>
                </a:solidFill>
              </a:rPr>
              <a:t>of the EU  acknowledged, but that</a:t>
            </a:r>
            <a:r>
              <a:rPr lang="en-GB" sz="2600" dirty="0" smtClean="0"/>
              <a:t> </a:t>
            </a:r>
            <a:r>
              <a:rPr lang="en-GB" sz="2600" dirty="0" smtClean="0">
                <a:solidFill>
                  <a:srgbClr val="C00000"/>
                </a:solidFill>
              </a:rPr>
              <a:t>can not absolve</a:t>
            </a:r>
            <a:r>
              <a:rPr lang="en-GB" sz="2600" dirty="0" smtClean="0"/>
              <a:t> the states of their obligations under </a:t>
            </a:r>
            <a:r>
              <a:rPr lang="en-GB" sz="2600" dirty="0" smtClean="0">
                <a:solidFill>
                  <a:srgbClr val="C00000"/>
                </a:solidFill>
              </a:rPr>
              <a:t>Art 3 </a:t>
            </a:r>
            <a:r>
              <a:rPr lang="en-GB" sz="2600" dirty="0" smtClean="0">
                <a:solidFill>
                  <a:srgbClr val="002060"/>
                </a:solidFill>
              </a:rPr>
              <a:t>of the ECHR </a:t>
            </a:r>
            <a:r>
              <a:rPr lang="en-GB" sz="2600" dirty="0" smtClean="0">
                <a:solidFill>
                  <a:srgbClr val="C00000"/>
                </a:solidFill>
              </a:rPr>
              <a:t> as  they are absolute obligations</a:t>
            </a:r>
          </a:p>
          <a:p>
            <a:pPr>
              <a:lnSpc>
                <a:spcPct val="120000"/>
              </a:lnSpc>
              <a:buFont typeface="Arial" pitchFamily="34" charset="0"/>
              <a:buChar char="•"/>
            </a:pPr>
            <a:r>
              <a:rPr lang="en-GB" sz="2600" dirty="0" smtClean="0">
                <a:solidFill>
                  <a:srgbClr val="002060"/>
                </a:solidFill>
              </a:rPr>
              <a:t>Libya</a:t>
            </a:r>
            <a:r>
              <a:rPr lang="en-GB" sz="2600" dirty="0" smtClean="0"/>
              <a:t> </a:t>
            </a:r>
            <a:r>
              <a:rPr lang="en-GB" sz="2600" dirty="0" smtClean="0">
                <a:solidFill>
                  <a:srgbClr val="C00000"/>
                </a:solidFill>
              </a:rPr>
              <a:t>did not comply with the rules on protecting refugees</a:t>
            </a:r>
            <a:r>
              <a:rPr lang="en-GB" sz="2600" dirty="0" smtClean="0"/>
              <a:t>. </a:t>
            </a:r>
            <a:r>
              <a:rPr lang="en-GB" sz="2600" dirty="0" smtClean="0">
                <a:solidFill>
                  <a:srgbClr val="002060"/>
                </a:solidFill>
              </a:rPr>
              <a:t>Asylum seekers and other irregular migrants were not distinguished</a:t>
            </a:r>
          </a:p>
          <a:p>
            <a:pPr>
              <a:lnSpc>
                <a:spcPct val="120000"/>
              </a:lnSpc>
              <a:buFont typeface="Arial" pitchFamily="34" charset="0"/>
              <a:buChar char="•"/>
            </a:pPr>
            <a:r>
              <a:rPr lang="en-GB" sz="2600" dirty="0" smtClean="0">
                <a:solidFill>
                  <a:srgbClr val="002060"/>
                </a:solidFill>
              </a:rPr>
              <a:t>The conditions in Somalia and Eritrea also raise the danger of the violation of Article 3 there.</a:t>
            </a:r>
          </a:p>
          <a:p>
            <a:pPr>
              <a:buFont typeface="Arial" pitchFamily="34" charset="0"/>
              <a:buChar char="•"/>
            </a:pPr>
            <a:endParaRPr lang="en-GB" sz="2000" noProof="0" dirty="0" smtClean="0"/>
          </a:p>
        </p:txBody>
      </p:sp>
      <p:sp>
        <p:nvSpPr>
          <p:cNvPr id="4" name="Dátum helye 3"/>
          <p:cNvSpPr>
            <a:spLocks noGrp="1"/>
          </p:cNvSpPr>
          <p:nvPr>
            <p:ph type="dt" sz="half" idx="10"/>
          </p:nvPr>
        </p:nvSpPr>
        <p:spPr/>
        <p:txBody>
          <a:bodyPr/>
          <a:lstStyle/>
          <a:p>
            <a:pPr>
              <a:defRPr/>
            </a:pPr>
            <a:r>
              <a:rPr lang="hu-HU" smtClean="0"/>
              <a:t>Presentation by Boldizsár Nagy</a:t>
            </a:r>
            <a:endParaRPr lang="en-GB"/>
          </a:p>
        </p:txBody>
      </p:sp>
      <p:sp>
        <p:nvSpPr>
          <p:cNvPr id="5" name="Szövegdoboz 4"/>
          <p:cNvSpPr txBox="1"/>
          <p:nvPr/>
        </p:nvSpPr>
        <p:spPr>
          <a:xfrm>
            <a:off x="395536" y="5301209"/>
            <a:ext cx="8352928" cy="1015663"/>
          </a:xfrm>
          <a:prstGeom prst="rect">
            <a:avLst/>
          </a:prstGeom>
          <a:solidFill>
            <a:srgbClr val="FFC000"/>
          </a:solidFill>
        </p:spPr>
        <p:txBody>
          <a:bodyPr wrap="square" rtlCol="0">
            <a:spAutoFit/>
          </a:bodyPr>
          <a:lstStyle/>
          <a:p>
            <a:pPr algn="ctr"/>
            <a:r>
              <a:rPr lang="en-US" sz="2000" b="1" smtClean="0"/>
              <a:t>Italy breached its human rights obligation by intercepting</a:t>
            </a:r>
            <a:r>
              <a:rPr lang="hu-HU" sz="2000" b="1" smtClean="0"/>
              <a:t> </a:t>
            </a:r>
            <a:r>
              <a:rPr lang="en-US" sz="2000" b="1" smtClean="0"/>
              <a:t>and returning these migrants on the high seas without  investigating their fear of article 3</a:t>
            </a:r>
            <a:r>
              <a:rPr lang="hu-HU" sz="2000" b="1" smtClean="0"/>
              <a:t> </a:t>
            </a:r>
            <a:r>
              <a:rPr lang="en-US" sz="2000" b="1" smtClean="0"/>
              <a:t> treatment in Lybia and in Eritrea and Somalia</a:t>
            </a:r>
            <a:endParaRPr lang="hu-HU"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p:txBody>
          <a:bodyPr>
            <a:normAutofit fontScale="90000"/>
          </a:bodyPr>
          <a:lstStyle/>
          <a:p>
            <a:r>
              <a:rPr lang="en-GB" dirty="0" smtClean="0"/>
              <a:t>Return within Europe, under the Dublin system</a:t>
            </a:r>
            <a:endParaRPr lang="en-GB" dirty="0"/>
          </a:p>
        </p:txBody>
      </p:sp>
      <p:sp>
        <p:nvSpPr>
          <p:cNvPr id="4" name="Dátum helye 3"/>
          <p:cNvSpPr>
            <a:spLocks noGrp="1"/>
          </p:cNvSpPr>
          <p:nvPr>
            <p:ph type="dt" sz="half" idx="4294967295"/>
          </p:nvPr>
        </p:nvSpPr>
        <p:spPr>
          <a:xfrm>
            <a:off x="0" y="6708775"/>
            <a:ext cx="2643188" cy="149225"/>
          </a:xfrm>
        </p:spPr>
        <p:txBody>
          <a:bodyPr/>
          <a:lstStyle/>
          <a:p>
            <a:pPr>
              <a:defRPr/>
            </a:pPr>
            <a:r>
              <a:rPr lang="hu-HU" smtClean="0"/>
              <a:t>Presentation by Boldizsár Nagy</a:t>
            </a:r>
            <a:endParaRPr lang="en-GB"/>
          </a:p>
        </p:txBody>
      </p:sp>
      <p:sp>
        <p:nvSpPr>
          <p:cNvPr id="7" name="Alcím 5"/>
          <p:cNvSpPr>
            <a:spLocks noGrp="1"/>
          </p:cNvSpPr>
          <p:nvPr>
            <p:ph type="subTitle" idx="1"/>
          </p:nvPr>
        </p:nvSpPr>
        <p:spPr>
          <a:xfrm>
            <a:off x="323528" y="3356992"/>
            <a:ext cx="3888432" cy="3096344"/>
          </a:xfrm>
        </p:spPr>
        <p:txBody>
          <a:bodyPr>
            <a:normAutofit fontScale="92500" lnSpcReduction="20000"/>
          </a:bodyPr>
          <a:lstStyle/>
          <a:p>
            <a:pPr>
              <a:lnSpc>
                <a:spcPct val="120000"/>
              </a:lnSpc>
            </a:pPr>
            <a:r>
              <a:rPr lang="en-GB" noProof="0" dirty="0" smtClean="0"/>
              <a:t> CASE OF M.S.S. v. BELGIUM AND GREECE </a:t>
            </a:r>
          </a:p>
          <a:p>
            <a:pPr>
              <a:lnSpc>
                <a:spcPct val="120000"/>
              </a:lnSpc>
            </a:pPr>
            <a:r>
              <a:rPr lang="en-GB" i="1" noProof="0" dirty="0" smtClean="0"/>
              <a:t>(Application no. 30696/09)   </a:t>
            </a:r>
            <a:endParaRPr lang="en-GB" noProof="0" dirty="0" smtClean="0"/>
          </a:p>
          <a:p>
            <a:pPr>
              <a:lnSpc>
                <a:spcPct val="120000"/>
              </a:lnSpc>
            </a:pPr>
            <a:r>
              <a:rPr lang="en-GB" noProof="0" dirty="0" smtClean="0"/>
              <a:t>European Court of Human RIGHTS </a:t>
            </a:r>
            <a:br>
              <a:rPr lang="en-GB" noProof="0" dirty="0" smtClean="0"/>
            </a:br>
            <a:r>
              <a:rPr lang="en-GB" noProof="0" dirty="0" smtClean="0"/>
              <a:t>GRAND CHAMBER  JUDGMENT</a:t>
            </a:r>
          </a:p>
          <a:p>
            <a:pPr>
              <a:lnSpc>
                <a:spcPct val="120000"/>
              </a:lnSpc>
            </a:pPr>
            <a:r>
              <a:rPr lang="en-GB" noProof="0" dirty="0" smtClean="0"/>
              <a:t>STRASBOURG </a:t>
            </a:r>
          </a:p>
          <a:p>
            <a:pPr>
              <a:lnSpc>
                <a:spcPct val="120000"/>
              </a:lnSpc>
            </a:pPr>
            <a:r>
              <a:rPr lang="en-GB" noProof="0" dirty="0" smtClean="0"/>
              <a:t>21 January 2011</a:t>
            </a:r>
          </a:p>
          <a:p>
            <a:endParaRPr lang="en-GB" noProof="0" dirty="0"/>
          </a:p>
        </p:txBody>
      </p:sp>
      <p:sp>
        <p:nvSpPr>
          <p:cNvPr id="8" name="Alcím 5"/>
          <p:cNvSpPr txBox="1">
            <a:spLocks/>
          </p:cNvSpPr>
          <p:nvPr/>
        </p:nvSpPr>
        <p:spPr bwMode="auto">
          <a:xfrm>
            <a:off x="4499992" y="3429000"/>
            <a:ext cx="4032448" cy="3024336"/>
          </a:xfrm>
          <a:prstGeom prst="rect">
            <a:avLst/>
          </a:prstGeom>
          <a:solidFill>
            <a:srgbClr val="FFCD2F"/>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2400" b="1" i="0" u="none" strike="noStrike" kern="1200" cap="none" spc="0" normalizeH="0" baseline="0" noProof="0" smtClean="0">
                <a:ln>
                  <a:noFill/>
                </a:ln>
                <a:solidFill>
                  <a:srgbClr val="4D4D4D"/>
                </a:solidFill>
                <a:effectLst/>
                <a:uLnTx/>
                <a:uFillTx/>
                <a:latin typeface="+mn-lt"/>
                <a:ea typeface="+mn-ea"/>
                <a:cs typeface="+mn-cs"/>
              </a:rPr>
              <a:t>N. S. (C</a:t>
            </a:r>
            <a:r>
              <a:rPr kumimoji="0" lang="en-US" altLang="zh-CN" sz="2400" b="1" i="0" u="none" strike="noStrike" kern="1200" cap="none" spc="0" normalizeH="0" baseline="0" noProof="0" smtClean="0">
                <a:ln>
                  <a:noFill/>
                </a:ln>
                <a:solidFill>
                  <a:srgbClr val="4D4D4D"/>
                </a:solidFill>
                <a:effectLst/>
                <a:uLnTx/>
                <a:uFillTx/>
                <a:latin typeface="+mn-lt"/>
                <a:ea typeface="+mn-ea"/>
                <a:cs typeface="+mn-cs"/>
              </a:rPr>
              <a:t>‑</a:t>
            </a:r>
            <a:r>
              <a:rPr kumimoji="0" lang="en-US" sz="2400" b="1" i="0" u="none" strike="noStrike" kern="1200" cap="none" spc="0" normalizeH="0" baseline="0" noProof="0" smtClean="0">
                <a:ln>
                  <a:noFill/>
                </a:ln>
                <a:solidFill>
                  <a:srgbClr val="4D4D4D"/>
                </a:solidFill>
                <a:effectLst/>
                <a:uLnTx/>
                <a:uFillTx/>
                <a:latin typeface="+mn-lt"/>
                <a:ea typeface="+mn-ea"/>
                <a:cs typeface="+mn-cs"/>
              </a:rPr>
              <a:t>411/10) v Secretary of State for the Home Department (UK) </a:t>
            </a:r>
          </a:p>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2400" b="1" i="0" u="none" strike="noStrike" kern="1200" cap="none" spc="0" normalizeH="0" baseline="0" noProof="0" smtClean="0">
                <a:ln>
                  <a:noFill/>
                </a:ln>
                <a:solidFill>
                  <a:srgbClr val="4D4D4D"/>
                </a:solidFill>
                <a:effectLst/>
                <a:uLnTx/>
                <a:uFillTx/>
                <a:latin typeface="+mn-lt"/>
                <a:ea typeface="+mn-ea"/>
                <a:cs typeface="+mn-cs"/>
              </a:rPr>
              <a:t>and  </a:t>
            </a:r>
          </a:p>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2400" b="1" i="0" u="none" strike="noStrike" kern="1200" cap="none" spc="0" normalizeH="0" baseline="0" noProof="0" smtClean="0">
                <a:ln>
                  <a:noFill/>
                </a:ln>
                <a:solidFill>
                  <a:srgbClr val="4D4D4D"/>
                </a:solidFill>
                <a:effectLst/>
                <a:uLnTx/>
                <a:uFillTx/>
                <a:latin typeface="+mn-lt"/>
                <a:ea typeface="+mn-ea"/>
                <a:cs typeface="+mn-cs"/>
              </a:rPr>
              <a:t>M. E. and others  (C</a:t>
            </a:r>
            <a:r>
              <a:rPr kumimoji="0" lang="en-US" altLang="zh-CN" sz="2400" b="1" i="0" u="none" strike="noStrike" kern="1200" cap="none" spc="0" normalizeH="0" baseline="0" noProof="0" smtClean="0">
                <a:ln>
                  <a:noFill/>
                </a:ln>
                <a:solidFill>
                  <a:srgbClr val="4D4D4D"/>
                </a:solidFill>
                <a:effectLst/>
                <a:uLnTx/>
                <a:uFillTx/>
                <a:latin typeface="+mn-lt"/>
                <a:ea typeface="+mn-ea"/>
                <a:cs typeface="+mn-cs"/>
              </a:rPr>
              <a:t>‑</a:t>
            </a:r>
            <a:r>
              <a:rPr kumimoji="0" lang="en-US" sz="2400" b="1" i="0" u="none" strike="noStrike" kern="1200" cap="none" spc="0" normalizeH="0" baseline="0" noProof="0" smtClean="0">
                <a:ln>
                  <a:noFill/>
                </a:ln>
                <a:solidFill>
                  <a:srgbClr val="4D4D4D"/>
                </a:solidFill>
                <a:effectLst/>
                <a:uLnTx/>
                <a:uFillTx/>
                <a:latin typeface="+mn-lt"/>
                <a:ea typeface="+mn-ea"/>
                <a:cs typeface="+mn-cs"/>
              </a:rPr>
              <a:t>493/10) v Refugee Applications Commissioner,  Minister for Justice, Equality and Law Reform, (Ireland) </a:t>
            </a:r>
          </a:p>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lang="hu-HU" b="1" smtClean="0">
                <a:solidFill>
                  <a:srgbClr val="4D4D4D"/>
                </a:solidFill>
                <a:latin typeface="+mn-lt"/>
                <a:cs typeface="+mn-cs"/>
              </a:rPr>
              <a:t>COURT OF JUSTICE OF THE EUROPEAN UNION</a:t>
            </a:r>
          </a:p>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2400" b="1" i="0" u="none" strike="noStrike" kern="1200" cap="none" spc="0" normalizeH="0" baseline="0" noProof="0" smtClean="0">
                <a:ln>
                  <a:noFill/>
                </a:ln>
                <a:solidFill>
                  <a:srgbClr val="4D4D4D"/>
                </a:solidFill>
                <a:effectLst/>
                <a:uLnTx/>
                <a:uFillTx/>
                <a:latin typeface="+mn-lt"/>
                <a:ea typeface="+mn-ea"/>
                <a:cs typeface="+mn-cs"/>
              </a:rPr>
              <a:t> JUDGMENT, 21 DECEMBER 2011</a:t>
            </a:r>
            <a:endParaRPr kumimoji="0" lang="en-US" sz="2400" b="1" i="0" u="none" strike="noStrike" kern="1200" cap="none" spc="0" normalizeH="0" baseline="0" noProof="0" dirty="0">
              <a:ln>
                <a:noFill/>
              </a:ln>
              <a:solidFill>
                <a:srgbClr val="4D4D4D"/>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5481</TotalTime>
  <Words>10497</Words>
  <Application>Microsoft Office PowerPoint</Application>
  <PresentationFormat>Diavetítés a képernyőre (4:3 oldalarány)</PresentationFormat>
  <Paragraphs>1450</Paragraphs>
  <Slides>68</Slides>
  <Notes>68</Notes>
  <HiddenSlides>0</HiddenSlides>
  <MMClips>0</MMClips>
  <ScaleCrop>false</ScaleCrop>
  <HeadingPairs>
    <vt:vector size="4" baseType="variant">
      <vt:variant>
        <vt:lpstr>Téma</vt:lpstr>
      </vt:variant>
      <vt:variant>
        <vt:i4>1</vt:i4>
      </vt:variant>
      <vt:variant>
        <vt:lpstr>Diacímek</vt:lpstr>
      </vt:variant>
      <vt:variant>
        <vt:i4>68</vt:i4>
      </vt:variant>
    </vt:vector>
  </HeadingPairs>
  <TitlesOfParts>
    <vt:vector size="69" baseType="lpstr">
      <vt:lpstr>Office-téma</vt:lpstr>
      <vt:lpstr>THE MOVEMENT OF THIRD COUNTRY NATIONALS  IN THE EU    LAW AND PRACTICE</vt:lpstr>
      <vt:lpstr>The scheme of the talk</vt:lpstr>
      <vt:lpstr>The Berlin Wall 1961 – 1989  and  the frontier around Europe</vt:lpstr>
      <vt:lpstr>4. dia</vt:lpstr>
      <vt:lpstr>Hirsi Jamaa and others v. Italy Appl. No. 27765/09   Grand Chamber judgment of 23 February 2012</vt:lpstr>
      <vt:lpstr>Hirsi Jamaa and others v. Italy Appl. No. 27765/09   Grand Chamber judgment of 23 February 2012</vt:lpstr>
      <vt:lpstr>Hirsi Jamaa and others v. Italy Appl. No. 27765/09   Grand Chamber judgment of 23 February 2012</vt:lpstr>
      <vt:lpstr>Hirsi Jamaa and others v. Italy Appl. No. 27765/09   Grand Chamber judgment of 23 February 2012</vt:lpstr>
      <vt:lpstr>Return within Europe, under the Dublin system</vt:lpstr>
      <vt:lpstr>ECtHR             -             CJEU</vt:lpstr>
      <vt:lpstr>OVERVIEW - DILEMMAS</vt:lpstr>
      <vt:lpstr>The impact of the idea of Schengen and the Area of Freedom, Security and Justice (AFSJ)</vt:lpstr>
      <vt:lpstr>THE NEW PERCEPTION OF SECURITY AND THE SECURITIZATION OF THE DISCOURSE</vt:lpstr>
      <vt:lpstr>MIGRATION    AN OVERVIEW OF THE SITES, LEVELS AND TYPES OF EU RESPONSES </vt:lpstr>
      <vt:lpstr>Phases/sites of migration</vt:lpstr>
      <vt:lpstr>Dimensions of the analysis –main elements of the migration acquis</vt:lpstr>
      <vt:lpstr>Dimensions of the analysis – overview of the junctures)</vt:lpstr>
      <vt:lpstr>THE CONTEXT</vt:lpstr>
      <vt:lpstr>19. dia</vt:lpstr>
      <vt:lpstr>The source of the migratory pressure</vt:lpstr>
      <vt:lpstr>AGEING</vt:lpstr>
      <vt:lpstr>Foreign and foreign born persons in the EU 2010  Source: Eurostat Statistics in focus Author: Katya VASILEVA 34/2011 p. 2</vt:lpstr>
      <vt:lpstr>EU and EEA net migration assumptions by Eurostat</vt:lpstr>
      <vt:lpstr>The Global Approach to Migration and Mobility</vt:lpstr>
      <vt:lpstr>Three interim conclusions</vt:lpstr>
      <vt:lpstr>POLICIES ON BORDER CHECKS, ASYLUM AND IMMIGRATION - THIRD COUNTRY NATIONALS</vt:lpstr>
      <vt:lpstr>TFEU , TITLE V    AREA OF FREEDOM, SECURITY AND JUSTICE  CHAPTER 2 POLICIES ON BORDER CHECKS, ASYLUM AND IMMIGRATION</vt:lpstr>
      <vt:lpstr>SCHENGEN AFTER SWITZERLAND’S  AND LIECHTENSTEIN’S ACCESSION</vt:lpstr>
      <vt:lpstr>EXTERNAL BORDERS   (AND INTERNAL BORDERS)</vt:lpstr>
      <vt:lpstr>External borders</vt:lpstr>
      <vt:lpstr>External and internal border: Border management, conditions of crossing the external border, flanking measures</vt:lpstr>
      <vt:lpstr>Schengen Border Code</vt:lpstr>
      <vt:lpstr>Schengen Border Code</vt:lpstr>
      <vt:lpstr>FRONTEX</vt:lpstr>
      <vt:lpstr>FRONTEX</vt:lpstr>
      <vt:lpstr>European Border Guard Teams</vt:lpstr>
      <vt:lpstr>Plans for the future</vt:lpstr>
      <vt:lpstr>Plans for the future</vt:lpstr>
      <vt:lpstr>Crossing of internal borders and the restoration of border checks  (Schengen Border Code)</vt:lpstr>
      <vt:lpstr>VISA</vt:lpstr>
      <vt:lpstr>REGULAR MGRATION OF THIRD COUNTRY NATIONALS - VISA</vt:lpstr>
      <vt:lpstr>VISA</vt:lpstr>
      <vt:lpstr>VISAS- Visa code</vt:lpstr>
      <vt:lpstr>VISA - VIS</vt:lpstr>
      <vt:lpstr>REGULAR MIGRATION</vt:lpstr>
      <vt:lpstr>TFEU , TITLE V    AREA OF FREEDOM, SECURITY AND JUSTICE  CHAPTER 2 POLICIES ON BORDER CHECKS, ASYLUM AND IMMIGRATION</vt:lpstr>
      <vt:lpstr>Regular migration</vt:lpstr>
      <vt:lpstr>The so called blue card directive</vt:lpstr>
      <vt:lpstr>Regular migration</vt:lpstr>
      <vt:lpstr>ILLEGAL MIGRATION  (UNDOCUMENTED PERSONS)</vt:lpstr>
      <vt:lpstr>Illegal migration</vt:lpstr>
      <vt:lpstr>Illegal entry, stay + facilitators – Frontex data (Excluding UK, Ireland)</vt:lpstr>
      <vt:lpstr>Council’s suggestion of 2010</vt:lpstr>
      <vt:lpstr>EU Action on Migratory Pressures – a Strategic Response Approved by the JHA Council on 26-27 April 2012</vt:lpstr>
      <vt:lpstr>The Return directive</vt:lpstr>
      <vt:lpstr>Return directive, 2008</vt:lpstr>
      <vt:lpstr>Employers’ sanction</vt:lpstr>
      <vt:lpstr>Employers’ sanctions</vt:lpstr>
      <vt:lpstr>ASYLUM  (PERSONS IN NEED OF INTERNATIONAL PROTECTION)</vt:lpstr>
      <vt:lpstr>The  Common European Asylum System (CEAS)</vt:lpstr>
      <vt:lpstr>Asylum issues </vt:lpstr>
      <vt:lpstr>Overview of the recasts</vt:lpstr>
      <vt:lpstr>   EUROPEAN ASYLUM SUPPORT OFFICE  </vt:lpstr>
      <vt:lpstr>EASO</vt:lpstr>
      <vt:lpstr>EASO</vt:lpstr>
      <vt:lpstr> Progress or slow motion</vt:lpstr>
      <vt:lpstr>Questions for discussion</vt:lpstr>
      <vt:lpstr>THANKS!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Boldi</dc:creator>
  <cp:lastModifiedBy>N55SF</cp:lastModifiedBy>
  <cp:revision>308</cp:revision>
  <dcterms:created xsi:type="dcterms:W3CDTF">2008-11-01T20:58:23Z</dcterms:created>
  <dcterms:modified xsi:type="dcterms:W3CDTF">2013-03-23T09:10:06Z</dcterms:modified>
</cp:coreProperties>
</file>