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4" r:id="rId1"/>
    <p:sldMasterId id="2147483684" r:id="rId2"/>
  </p:sldMasterIdLst>
  <p:notesMasterIdLst>
    <p:notesMasterId r:id="rId19"/>
  </p:notesMasterIdLst>
  <p:handoutMasterIdLst>
    <p:handoutMasterId r:id="rId20"/>
  </p:handoutMasterIdLst>
  <p:sldIdLst>
    <p:sldId id="428" r:id="rId3"/>
    <p:sldId id="492" r:id="rId4"/>
    <p:sldId id="487" r:id="rId5"/>
    <p:sldId id="490" r:id="rId6"/>
    <p:sldId id="482" r:id="rId7"/>
    <p:sldId id="483" r:id="rId8"/>
    <p:sldId id="493" r:id="rId9"/>
    <p:sldId id="484" r:id="rId10"/>
    <p:sldId id="485" r:id="rId11"/>
    <p:sldId id="489" r:id="rId12"/>
    <p:sldId id="491" r:id="rId13"/>
    <p:sldId id="494" r:id="rId14"/>
    <p:sldId id="486" r:id="rId15"/>
    <p:sldId id="495" r:id="rId16"/>
    <p:sldId id="488" r:id="rId17"/>
    <p:sldId id="478" r:id="rId18"/>
  </p:sldIdLst>
  <p:sldSz cx="9144000" cy="6858000" type="screen4x3"/>
  <p:notesSz cx="6797675" cy="9926638"/>
  <p:defaultTextStyle>
    <a:defPPr>
      <a:defRPr lang="hu-HU"/>
    </a:defPPr>
    <a:lvl1pPr algn="l" rtl="0" fontAlgn="base">
      <a:spcBef>
        <a:spcPct val="0"/>
      </a:spcBef>
      <a:spcAft>
        <a:spcPct val="0"/>
      </a:spcAft>
      <a:defRPr sz="1400" b="1" kern="1200">
        <a:solidFill>
          <a:srgbClr val="3B1B11"/>
        </a:solidFill>
        <a:latin typeface="Georgia" pitchFamily="18" charset="0"/>
        <a:ea typeface="+mn-ea"/>
        <a:cs typeface="Arial" charset="0"/>
      </a:defRPr>
    </a:lvl1pPr>
    <a:lvl2pPr marL="457200" algn="l" rtl="0" fontAlgn="base">
      <a:spcBef>
        <a:spcPct val="0"/>
      </a:spcBef>
      <a:spcAft>
        <a:spcPct val="0"/>
      </a:spcAft>
      <a:defRPr sz="1400" b="1" kern="1200">
        <a:solidFill>
          <a:srgbClr val="3B1B11"/>
        </a:solidFill>
        <a:latin typeface="Georgia" pitchFamily="18" charset="0"/>
        <a:ea typeface="+mn-ea"/>
        <a:cs typeface="Arial" charset="0"/>
      </a:defRPr>
    </a:lvl2pPr>
    <a:lvl3pPr marL="914400" algn="l" rtl="0" fontAlgn="base">
      <a:spcBef>
        <a:spcPct val="0"/>
      </a:spcBef>
      <a:spcAft>
        <a:spcPct val="0"/>
      </a:spcAft>
      <a:defRPr sz="1400" b="1" kern="1200">
        <a:solidFill>
          <a:srgbClr val="3B1B11"/>
        </a:solidFill>
        <a:latin typeface="Georgia" pitchFamily="18" charset="0"/>
        <a:ea typeface="+mn-ea"/>
        <a:cs typeface="Arial" charset="0"/>
      </a:defRPr>
    </a:lvl3pPr>
    <a:lvl4pPr marL="1371600" algn="l" rtl="0" fontAlgn="base">
      <a:spcBef>
        <a:spcPct val="0"/>
      </a:spcBef>
      <a:spcAft>
        <a:spcPct val="0"/>
      </a:spcAft>
      <a:defRPr sz="1400" b="1" kern="1200">
        <a:solidFill>
          <a:srgbClr val="3B1B11"/>
        </a:solidFill>
        <a:latin typeface="Georgia" pitchFamily="18" charset="0"/>
        <a:ea typeface="+mn-ea"/>
        <a:cs typeface="Arial" charset="0"/>
      </a:defRPr>
    </a:lvl4pPr>
    <a:lvl5pPr marL="1828800" algn="l" rtl="0" fontAlgn="base">
      <a:spcBef>
        <a:spcPct val="0"/>
      </a:spcBef>
      <a:spcAft>
        <a:spcPct val="0"/>
      </a:spcAft>
      <a:defRPr sz="1400" b="1" kern="1200">
        <a:solidFill>
          <a:srgbClr val="3B1B11"/>
        </a:solidFill>
        <a:latin typeface="Georgia" pitchFamily="18" charset="0"/>
        <a:ea typeface="+mn-ea"/>
        <a:cs typeface="Arial" charset="0"/>
      </a:defRPr>
    </a:lvl5pPr>
    <a:lvl6pPr marL="2286000" algn="l" defTabSz="914400" rtl="0" eaLnBrk="1" latinLnBrk="0" hangingPunct="1">
      <a:defRPr sz="1400" b="1" kern="1200">
        <a:solidFill>
          <a:srgbClr val="3B1B11"/>
        </a:solidFill>
        <a:latin typeface="Georgia" pitchFamily="18" charset="0"/>
        <a:ea typeface="+mn-ea"/>
        <a:cs typeface="Arial" charset="0"/>
      </a:defRPr>
    </a:lvl6pPr>
    <a:lvl7pPr marL="2743200" algn="l" defTabSz="914400" rtl="0" eaLnBrk="1" latinLnBrk="0" hangingPunct="1">
      <a:defRPr sz="1400" b="1" kern="1200">
        <a:solidFill>
          <a:srgbClr val="3B1B11"/>
        </a:solidFill>
        <a:latin typeface="Georgia" pitchFamily="18" charset="0"/>
        <a:ea typeface="+mn-ea"/>
        <a:cs typeface="Arial" charset="0"/>
      </a:defRPr>
    </a:lvl7pPr>
    <a:lvl8pPr marL="3200400" algn="l" defTabSz="914400" rtl="0" eaLnBrk="1" latinLnBrk="0" hangingPunct="1">
      <a:defRPr sz="1400" b="1" kern="1200">
        <a:solidFill>
          <a:srgbClr val="3B1B11"/>
        </a:solidFill>
        <a:latin typeface="Georgia" pitchFamily="18" charset="0"/>
        <a:ea typeface="+mn-ea"/>
        <a:cs typeface="Arial" charset="0"/>
      </a:defRPr>
    </a:lvl8pPr>
    <a:lvl9pPr marL="3657600" algn="l" defTabSz="914400" rtl="0" eaLnBrk="1" latinLnBrk="0" hangingPunct="1">
      <a:defRPr sz="1400" b="1" kern="1200">
        <a:solidFill>
          <a:srgbClr val="3B1B11"/>
        </a:solidFill>
        <a:latin typeface="Georgia"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81008"/>
    <a:srgbClr val="FFCC66"/>
    <a:srgbClr val="F48118"/>
    <a:srgbClr val="000000"/>
    <a:srgbClr val="FFF1CE"/>
    <a:srgbClr val="E5F6D8"/>
    <a:srgbClr val="820000"/>
    <a:srgbClr val="3B1B11"/>
    <a:srgbClr val="540000"/>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Közepesen sötét stílu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46F890A9-2807-4EBB-B81D-B2AA78EC7F39}" styleName="Sötét stílus 2 – 5./6. jelölőszín">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D7AC3CCA-C797-4891-BE02-D94E43425B78}" styleName="Közepesen sötét stílus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EC20E35-A176-4012-BC5E-935CFFF8708E}" styleName="Közepesen sötét stílus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16DA210-FB5B-4158-B5E0-FEB733F419BA}" styleName="Világos stílus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incs stílus, csak rács">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Világos stílus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8034E78-7F5D-4C2E-B375-FC64B27BC917}" styleName="Sötét stílus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ABFCF23-3B69-468F-B69F-88F6DE6A72F2}" styleName="Közepesen sötét stílus 1 – 5. jelölőszín">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44" autoAdjust="0"/>
    <p:restoredTop sz="93899" autoAdjust="0"/>
  </p:normalViewPr>
  <p:slideViewPr>
    <p:cSldViewPr>
      <p:cViewPr varScale="1">
        <p:scale>
          <a:sx n="69" d="100"/>
          <a:sy n="69" d="100"/>
        </p:scale>
        <p:origin x="1531" y="19"/>
      </p:cViewPr>
      <p:guideLst>
        <p:guide orient="horz" pos="2160"/>
        <p:guide pos="2880"/>
      </p:guideLst>
    </p:cSldViewPr>
  </p:slideViewPr>
  <p:outlineViewPr>
    <p:cViewPr>
      <p:scale>
        <a:sx n="33" d="100"/>
        <a:sy n="33" d="100"/>
      </p:scale>
      <p:origin x="0" y="-35237"/>
    </p:cViewPr>
  </p:outlineViewPr>
  <p:notesTextViewPr>
    <p:cViewPr>
      <p:scale>
        <a:sx n="100" d="100"/>
        <a:sy n="100" d="100"/>
      </p:scale>
      <p:origin x="0" y="0"/>
    </p:cViewPr>
  </p:notesTextViewPr>
  <p:sorterViewPr>
    <p:cViewPr>
      <p:scale>
        <a:sx n="75" d="100"/>
        <a:sy n="75" d="100"/>
      </p:scale>
      <p:origin x="0" y="0"/>
    </p:cViewPr>
  </p:sorterViewPr>
  <p:notesViewPr>
    <p:cSldViewPr>
      <p:cViewPr>
        <p:scale>
          <a:sx n="100" d="100"/>
          <a:sy n="100" d="100"/>
        </p:scale>
        <p:origin x="1649" y="-259"/>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64D5F2-92C2-4DDC-949C-E38D74611DEE}" type="doc">
      <dgm:prSet loTypeId="urn:microsoft.com/office/officeart/2005/8/layout/orgChart1" loCatId="hierarchy" qsTypeId="urn:microsoft.com/office/officeart/2005/8/quickstyle/simple5" qsCatId="simple" csTypeId="urn:microsoft.com/office/officeart/2005/8/colors/accent0_3" csCatId="mainScheme" phldr="1"/>
      <dgm:spPr/>
      <dgm:t>
        <a:bodyPr/>
        <a:lstStyle/>
        <a:p>
          <a:endParaRPr lang="hu-HU"/>
        </a:p>
      </dgm:t>
    </dgm:pt>
    <dgm:pt modelId="{DBB91DDE-C55D-407B-9266-E5486D9C87D2}">
      <dgm:prSet phldrT="[Szöveg]" custT="1"/>
      <dgm:spPr/>
      <dgm:t>
        <a:bodyPr/>
        <a:lstStyle/>
        <a:p>
          <a:r>
            <a:rPr lang="en-US" sz="2400" b="1" noProof="0" dirty="0">
              <a:latin typeface="Calibri" panose="020F0502020204030204" pitchFamily="34" charset="0"/>
              <a:cs typeface="Calibri" panose="020F0502020204030204" pitchFamily="34" charset="0"/>
            </a:rPr>
            <a:t>Actions</a:t>
          </a:r>
        </a:p>
      </dgm:t>
    </dgm:pt>
    <dgm:pt modelId="{5BBB8F54-1807-4C7E-9DFB-D8E38EDFD8C0}" type="parTrans" cxnId="{92722910-83FC-4B98-BDCA-E9C00613D1A6}">
      <dgm:prSet/>
      <dgm:spPr/>
      <dgm:t>
        <a:bodyPr/>
        <a:lstStyle/>
        <a:p>
          <a:endParaRPr lang="en-US" sz="1600" noProof="0" dirty="0">
            <a:latin typeface="Calibri" panose="020F0502020204030204" pitchFamily="34" charset="0"/>
            <a:cs typeface="Calibri" panose="020F0502020204030204" pitchFamily="34" charset="0"/>
          </a:endParaRPr>
        </a:p>
      </dgm:t>
    </dgm:pt>
    <dgm:pt modelId="{3863103C-AF6D-4409-BDAF-0C4B8EEDC7C0}" type="sibTrans" cxnId="{92722910-83FC-4B98-BDCA-E9C00613D1A6}">
      <dgm:prSet/>
      <dgm:spPr/>
      <dgm:t>
        <a:bodyPr/>
        <a:lstStyle/>
        <a:p>
          <a:endParaRPr lang="en-US" sz="1600" noProof="0" dirty="0">
            <a:latin typeface="Calibri" panose="020F0502020204030204" pitchFamily="34" charset="0"/>
            <a:cs typeface="Calibri" panose="020F0502020204030204" pitchFamily="34" charset="0"/>
          </a:endParaRPr>
        </a:p>
      </dgm:t>
    </dgm:pt>
    <dgm:pt modelId="{A26A5105-F36F-453A-B63A-BBFE44241CD9}">
      <dgm:prSet phldrT="[Szöveg]" custT="1"/>
      <dgm:spPr/>
      <dgm:t>
        <a:bodyPr/>
        <a:lstStyle/>
        <a:p>
          <a:r>
            <a:rPr lang="en-US" sz="1600" noProof="0" dirty="0">
              <a:latin typeface="Calibri" panose="020F0502020204030204" pitchFamily="34" charset="0"/>
              <a:cs typeface="Calibri" panose="020F0502020204030204" pitchFamily="34" charset="0"/>
            </a:rPr>
            <a:t>Communicate requirements for entry, stay,</a:t>
          </a:r>
          <a:r>
            <a:rPr lang="hu-HU" sz="1600" noProof="0" dirty="0">
              <a:latin typeface="Calibri" panose="020F0502020204030204" pitchFamily="34" charset="0"/>
              <a:cs typeface="Calibri" panose="020F0502020204030204" pitchFamily="34" charset="0"/>
            </a:rPr>
            <a:t> </a:t>
          </a:r>
          <a:r>
            <a:rPr lang="en-US" sz="1600" noProof="0" dirty="0">
              <a:latin typeface="Calibri" panose="020F0502020204030204" pitchFamily="34" charset="0"/>
              <a:cs typeface="Calibri" panose="020F0502020204030204" pitchFamily="34" charset="0"/>
            </a:rPr>
            <a:t>etc.</a:t>
          </a:r>
          <a:br>
            <a:rPr lang="en-US" sz="1600" noProof="0" dirty="0">
              <a:latin typeface="Calibri" panose="020F0502020204030204" pitchFamily="34" charset="0"/>
              <a:cs typeface="Calibri" panose="020F0502020204030204" pitchFamily="34" charset="0"/>
            </a:rPr>
          </a:br>
          <a:br>
            <a:rPr lang="en-US" sz="1600" noProof="0" dirty="0">
              <a:latin typeface="Calibri" panose="020F0502020204030204" pitchFamily="34" charset="0"/>
              <a:cs typeface="Calibri" panose="020F0502020204030204" pitchFamily="34" charset="0"/>
            </a:rPr>
          </a:br>
          <a:r>
            <a:rPr lang="en-US" sz="1600" noProof="0" dirty="0">
              <a:latin typeface="Calibri" panose="020F0502020204030204" pitchFamily="34" charset="0"/>
              <a:cs typeface="Calibri" panose="020F0502020204030204" pitchFamily="34" charset="0"/>
            </a:rPr>
            <a:t>Use cost-effective technologies for the application</a:t>
          </a:r>
        </a:p>
      </dgm:t>
    </dgm:pt>
    <dgm:pt modelId="{D4C541BD-7210-45B4-AEB0-D0FD6C5DC945}" type="parTrans" cxnId="{58302731-4C03-4CAF-9066-1281305D777F}">
      <dgm:prSet/>
      <dgm:spPr/>
      <dgm:t>
        <a:bodyPr/>
        <a:lstStyle/>
        <a:p>
          <a:endParaRPr lang="en-US" sz="1600" noProof="0" dirty="0">
            <a:latin typeface="Calibri" panose="020F0502020204030204" pitchFamily="34" charset="0"/>
            <a:cs typeface="Calibri" panose="020F0502020204030204" pitchFamily="34" charset="0"/>
          </a:endParaRPr>
        </a:p>
      </dgm:t>
    </dgm:pt>
    <dgm:pt modelId="{6896BDA2-06B3-49BA-98DE-3E7A93D98194}" type="sibTrans" cxnId="{58302731-4C03-4CAF-9066-1281305D777F}">
      <dgm:prSet/>
      <dgm:spPr/>
      <dgm:t>
        <a:bodyPr/>
        <a:lstStyle/>
        <a:p>
          <a:endParaRPr lang="en-US" sz="1600" noProof="0" dirty="0">
            <a:latin typeface="Calibri" panose="020F0502020204030204" pitchFamily="34" charset="0"/>
            <a:cs typeface="Calibri" panose="020F0502020204030204" pitchFamily="34" charset="0"/>
          </a:endParaRPr>
        </a:p>
      </dgm:t>
    </dgm:pt>
    <dgm:pt modelId="{8A951FB9-C52E-430E-9C3E-950931B7518F}">
      <dgm:prSet phldrT="[Szöveg]" custT="1"/>
      <dgm:spPr/>
      <dgm:t>
        <a:bodyPr/>
        <a:lstStyle/>
        <a:p>
          <a:r>
            <a:rPr lang="en-US" sz="1600" noProof="0" dirty="0">
              <a:latin typeface="Calibri" panose="020F0502020204030204" pitchFamily="34" charset="0"/>
              <a:cs typeface="Calibri" panose="020F0502020204030204" pitchFamily="34" charset="0"/>
            </a:rPr>
            <a:t>Train first responders, and state staff to identify, assist, and refer</a:t>
          </a:r>
          <a:br>
            <a:rPr lang="en-US" sz="1600" noProof="0" dirty="0">
              <a:latin typeface="Calibri" panose="020F0502020204030204" pitchFamily="34" charset="0"/>
              <a:cs typeface="Calibri" panose="020F0502020204030204" pitchFamily="34" charset="0"/>
            </a:rPr>
          </a:br>
          <a:r>
            <a:rPr lang="en-US" sz="1600" noProof="0" dirty="0">
              <a:latin typeface="Calibri" panose="020F0502020204030204" pitchFamily="34" charset="0"/>
              <a:cs typeface="Calibri" panose="020F0502020204030204" pitchFamily="34" charset="0"/>
            </a:rPr>
            <a:t>victims of trafficking and other persons in situation of vulnerability</a:t>
          </a:r>
        </a:p>
      </dgm:t>
    </dgm:pt>
    <dgm:pt modelId="{78BB0292-4B97-4EF1-A3D0-3FA0A563CEF2}" type="parTrans" cxnId="{6D7D797A-7829-4DA8-BB88-75DD4579D34A}">
      <dgm:prSet/>
      <dgm:spPr/>
      <dgm:t>
        <a:bodyPr/>
        <a:lstStyle/>
        <a:p>
          <a:endParaRPr lang="en-US" sz="1600" noProof="0" dirty="0">
            <a:latin typeface="Calibri" panose="020F0502020204030204" pitchFamily="34" charset="0"/>
            <a:cs typeface="Calibri" panose="020F0502020204030204" pitchFamily="34" charset="0"/>
          </a:endParaRPr>
        </a:p>
      </dgm:t>
    </dgm:pt>
    <dgm:pt modelId="{AAF14D6A-2B03-4178-82A7-B3A19A0F855E}" type="sibTrans" cxnId="{6D7D797A-7829-4DA8-BB88-75DD4579D34A}">
      <dgm:prSet/>
      <dgm:spPr/>
      <dgm:t>
        <a:bodyPr/>
        <a:lstStyle/>
        <a:p>
          <a:endParaRPr lang="en-US" sz="1600" noProof="0" dirty="0">
            <a:latin typeface="Calibri" panose="020F0502020204030204" pitchFamily="34" charset="0"/>
            <a:cs typeface="Calibri" panose="020F0502020204030204" pitchFamily="34" charset="0"/>
          </a:endParaRPr>
        </a:p>
      </dgm:t>
    </dgm:pt>
    <dgm:pt modelId="{1291EA42-0A14-4EC6-B57B-437737C51908}">
      <dgm:prSet phldrT="[Szöveg]" custT="1"/>
      <dgm:spPr/>
      <dgm:t>
        <a:bodyPr/>
        <a:lstStyle/>
        <a:p>
          <a:r>
            <a:rPr lang="en-US" sz="1600" noProof="0" dirty="0">
              <a:latin typeface="Calibri" panose="020F0502020204030204" pitchFamily="34" charset="0"/>
              <a:cs typeface="Calibri" panose="020F0502020204030204" pitchFamily="34" charset="0"/>
            </a:rPr>
            <a:t>Establish gender and child responsive referral mechanisms</a:t>
          </a:r>
          <a:r>
            <a:rPr lang="hu-HU" sz="1600" noProof="0" dirty="0">
              <a:latin typeface="Calibri" panose="020F0502020204030204" pitchFamily="34" charset="0"/>
              <a:cs typeface="Calibri" panose="020F0502020204030204" pitchFamily="34" charset="0"/>
            </a:rPr>
            <a:t> </a:t>
          </a:r>
          <a:r>
            <a:rPr lang="hu-HU" sz="1600" noProof="0" dirty="0" err="1">
              <a:latin typeface="Calibri" panose="020F0502020204030204" pitchFamily="34" charset="0"/>
              <a:cs typeface="Calibri" panose="020F0502020204030204" pitchFamily="34" charset="0"/>
            </a:rPr>
            <a:t>at</a:t>
          </a:r>
          <a:r>
            <a:rPr lang="hu-HU" sz="1600" noProof="0" dirty="0">
              <a:latin typeface="Calibri" panose="020F0502020204030204" pitchFamily="34" charset="0"/>
              <a:cs typeface="Calibri" panose="020F0502020204030204" pitchFamily="34" charset="0"/>
            </a:rPr>
            <a:t> </a:t>
          </a:r>
          <a:r>
            <a:rPr lang="hu-HU" sz="1600" noProof="0" dirty="0" err="1">
              <a:latin typeface="Calibri" panose="020F0502020204030204" pitchFamily="34" charset="0"/>
              <a:cs typeface="Calibri" panose="020F0502020204030204" pitchFamily="34" charset="0"/>
            </a:rPr>
            <a:t>borders</a:t>
          </a:r>
          <a:r>
            <a:rPr lang="hu-HU" sz="1600" noProof="0" dirty="0">
              <a:latin typeface="Calibri" panose="020F0502020204030204" pitchFamily="34" charset="0"/>
              <a:cs typeface="Calibri" panose="020F0502020204030204" pitchFamily="34" charset="0"/>
            </a:rPr>
            <a:t> and </a:t>
          </a:r>
          <a:r>
            <a:rPr lang="hu-HU" sz="1600" noProof="0" dirty="0" err="1">
              <a:latin typeface="Calibri" panose="020F0502020204030204" pitchFamily="34" charset="0"/>
              <a:cs typeface="Calibri" panose="020F0502020204030204" pitchFamily="34" charset="0"/>
            </a:rPr>
            <a:t>places</a:t>
          </a:r>
          <a:r>
            <a:rPr lang="hu-HU" sz="1600" noProof="0" dirty="0">
              <a:latin typeface="Calibri" panose="020F0502020204030204" pitchFamily="34" charset="0"/>
              <a:cs typeface="Calibri" panose="020F0502020204030204" pitchFamily="34" charset="0"/>
            </a:rPr>
            <a:t> of </a:t>
          </a:r>
          <a:r>
            <a:rPr lang="hu-HU" sz="1600" noProof="0" dirty="0" err="1">
              <a:latin typeface="Calibri" panose="020F0502020204030204" pitchFamily="34" charset="0"/>
              <a:cs typeface="Calibri" panose="020F0502020204030204" pitchFamily="34" charset="0"/>
            </a:rPr>
            <a:t>first</a:t>
          </a:r>
          <a:r>
            <a:rPr lang="hu-HU" sz="1600" noProof="0" dirty="0">
              <a:latin typeface="Calibri" panose="020F0502020204030204" pitchFamily="34" charset="0"/>
              <a:cs typeface="Calibri" panose="020F0502020204030204" pitchFamily="34" charset="0"/>
            </a:rPr>
            <a:t> </a:t>
          </a:r>
          <a:r>
            <a:rPr lang="hu-HU" sz="1600" noProof="0" dirty="0" err="1">
              <a:latin typeface="Calibri" panose="020F0502020204030204" pitchFamily="34" charset="0"/>
              <a:cs typeface="Calibri" panose="020F0502020204030204" pitchFamily="34" charset="0"/>
            </a:rPr>
            <a:t>rrival</a:t>
          </a:r>
          <a:br>
            <a:rPr lang="en-US" sz="1600" noProof="0" dirty="0">
              <a:latin typeface="Calibri" panose="020F0502020204030204" pitchFamily="34" charset="0"/>
              <a:cs typeface="Calibri" panose="020F0502020204030204" pitchFamily="34" charset="0"/>
            </a:rPr>
          </a:br>
          <a:endParaRPr lang="en-US" sz="1600" noProof="0" dirty="0">
            <a:latin typeface="Calibri" panose="020F0502020204030204" pitchFamily="34" charset="0"/>
            <a:cs typeface="Calibri" panose="020F0502020204030204" pitchFamily="34" charset="0"/>
          </a:endParaRPr>
        </a:p>
        <a:p>
          <a:r>
            <a:rPr lang="en-US" sz="1600" noProof="0" dirty="0">
              <a:latin typeface="Calibri" panose="020F0502020204030204" pitchFamily="34" charset="0"/>
              <a:cs typeface="Calibri" panose="020F0502020204030204" pitchFamily="34" charset="0"/>
            </a:rPr>
            <a:t>Apply standardised operating procedures</a:t>
          </a:r>
        </a:p>
      </dgm:t>
    </dgm:pt>
    <dgm:pt modelId="{C4D536E5-B549-4215-841A-5E32A526C184}" type="parTrans" cxnId="{CA2EA7CD-8DEC-4845-8F04-3B24A22B0CCA}">
      <dgm:prSet/>
      <dgm:spPr/>
      <dgm:t>
        <a:bodyPr/>
        <a:lstStyle/>
        <a:p>
          <a:endParaRPr lang="en-US" sz="1600" noProof="0" dirty="0">
            <a:latin typeface="Calibri" panose="020F0502020204030204" pitchFamily="34" charset="0"/>
            <a:cs typeface="Calibri" panose="020F0502020204030204" pitchFamily="34" charset="0"/>
          </a:endParaRPr>
        </a:p>
      </dgm:t>
    </dgm:pt>
    <dgm:pt modelId="{289F5018-30C6-4DBE-B5AD-E238884DEFD8}" type="sibTrans" cxnId="{CA2EA7CD-8DEC-4845-8F04-3B24A22B0CCA}">
      <dgm:prSet/>
      <dgm:spPr/>
      <dgm:t>
        <a:bodyPr/>
        <a:lstStyle/>
        <a:p>
          <a:endParaRPr lang="en-US" sz="1600" noProof="0" dirty="0">
            <a:latin typeface="Calibri" panose="020F0502020204030204" pitchFamily="34" charset="0"/>
            <a:cs typeface="Calibri" panose="020F0502020204030204" pitchFamily="34" charset="0"/>
          </a:endParaRPr>
        </a:p>
      </dgm:t>
    </dgm:pt>
    <dgm:pt modelId="{63BD63FB-9CC9-4C30-93D3-309041831D01}">
      <dgm:prSet custT="1"/>
      <dgm:spPr/>
      <dgm:t>
        <a:bodyPr/>
        <a:lstStyle/>
        <a:p>
          <a:r>
            <a:rPr lang="en-US" sz="1600" noProof="0" dirty="0">
              <a:latin typeface="Calibri" panose="020F0502020204030204" pitchFamily="34" charset="0"/>
              <a:cs typeface="Calibri" panose="020F0502020204030204" pitchFamily="34" charset="0"/>
            </a:rPr>
            <a:t>Identify children. </a:t>
          </a:r>
          <a:br>
            <a:rPr lang="en-US" sz="1600" noProof="0" dirty="0">
              <a:latin typeface="Calibri" panose="020F0502020204030204" pitchFamily="34" charset="0"/>
              <a:cs typeface="Calibri" panose="020F0502020204030204" pitchFamily="34" charset="0"/>
            </a:rPr>
          </a:br>
          <a:br>
            <a:rPr lang="en-US" sz="1600" noProof="0" dirty="0">
              <a:latin typeface="Calibri" panose="020F0502020204030204" pitchFamily="34" charset="0"/>
              <a:cs typeface="Calibri" panose="020F0502020204030204" pitchFamily="34" charset="0"/>
            </a:rPr>
          </a:br>
          <a:r>
            <a:rPr lang="en-US" sz="1600" noProof="0" dirty="0">
              <a:latin typeface="Calibri" panose="020F0502020204030204" pitchFamily="34" charset="0"/>
              <a:cs typeface="Calibri" panose="020F0502020204030204" pitchFamily="34" charset="0"/>
            </a:rPr>
            <a:t> If unaccompanied  or separated </a:t>
          </a:r>
          <a:br>
            <a:rPr lang="en-US" sz="1600" noProof="0" dirty="0">
              <a:latin typeface="Calibri" panose="020F0502020204030204" pitchFamily="34" charset="0"/>
              <a:cs typeface="Calibri" panose="020F0502020204030204" pitchFamily="34" charset="0"/>
            </a:rPr>
          </a:br>
          <a:r>
            <a:rPr lang="en-US" sz="1600" noProof="0" dirty="0">
              <a:latin typeface="Calibri" panose="020F0502020204030204" pitchFamily="34" charset="0"/>
              <a:cs typeface="Calibri" panose="020F0502020204030204" pitchFamily="34" charset="0"/>
            </a:rPr>
            <a:t>– refer them to services and</a:t>
          </a:r>
          <a:br>
            <a:rPr lang="en-US" sz="1600" noProof="0" dirty="0">
              <a:latin typeface="Calibri" panose="020F0502020204030204" pitchFamily="34" charset="0"/>
              <a:cs typeface="Calibri" panose="020F0502020204030204" pitchFamily="34" charset="0"/>
            </a:rPr>
          </a:br>
          <a:r>
            <a:rPr lang="en-US" sz="1600" noProof="0" dirty="0">
              <a:latin typeface="Calibri" panose="020F0502020204030204" pitchFamily="34" charset="0"/>
              <a:cs typeface="Calibri" panose="020F0502020204030204" pitchFamily="34" charset="0"/>
            </a:rPr>
            <a:t> appoint guardian.</a:t>
          </a:r>
        </a:p>
        <a:p>
          <a:r>
            <a:rPr lang="en-US" sz="1600" noProof="0" dirty="0">
              <a:latin typeface="Calibri" panose="020F0502020204030204" pitchFamily="34" charset="0"/>
              <a:cs typeface="Calibri" panose="020F0502020204030204" pitchFamily="34" charset="0"/>
            </a:rPr>
            <a:t>Protect family unity</a:t>
          </a:r>
          <a:br>
            <a:rPr lang="en-US" sz="1600" noProof="0" dirty="0">
              <a:latin typeface="Calibri" panose="020F0502020204030204" pitchFamily="34" charset="0"/>
              <a:cs typeface="Calibri" panose="020F0502020204030204" pitchFamily="34" charset="0"/>
            </a:rPr>
          </a:br>
          <a:br>
            <a:rPr lang="en-US" sz="1600" noProof="0" dirty="0">
              <a:latin typeface="Calibri" panose="020F0502020204030204" pitchFamily="34" charset="0"/>
              <a:cs typeface="Calibri" panose="020F0502020204030204" pitchFamily="34" charset="0"/>
            </a:rPr>
          </a:br>
          <a:r>
            <a:rPr lang="en-US" sz="1600" noProof="0" dirty="0">
              <a:latin typeface="Calibri" panose="020F0502020204030204" pitchFamily="34" charset="0"/>
              <a:cs typeface="Calibri" panose="020F0502020204030204" pitchFamily="34" charset="0"/>
            </a:rPr>
            <a:t>Apply multi-disciplinary age assessment</a:t>
          </a:r>
        </a:p>
      </dgm:t>
    </dgm:pt>
    <dgm:pt modelId="{27E7E233-9718-4998-8E37-E87670C5A7A0}" type="parTrans" cxnId="{0EFC913F-ED2F-4852-B9D6-501EBD6E4080}">
      <dgm:prSet/>
      <dgm:spPr/>
      <dgm:t>
        <a:bodyPr/>
        <a:lstStyle/>
        <a:p>
          <a:endParaRPr lang="en-US" sz="1600" noProof="0" dirty="0">
            <a:latin typeface="Calibri" panose="020F0502020204030204" pitchFamily="34" charset="0"/>
            <a:cs typeface="Calibri" panose="020F0502020204030204" pitchFamily="34" charset="0"/>
          </a:endParaRPr>
        </a:p>
      </dgm:t>
    </dgm:pt>
    <dgm:pt modelId="{B1EC79F2-E51E-436F-8FF4-42B1DCF6E0ED}" type="sibTrans" cxnId="{0EFC913F-ED2F-4852-B9D6-501EBD6E4080}">
      <dgm:prSet/>
      <dgm:spPr/>
      <dgm:t>
        <a:bodyPr/>
        <a:lstStyle/>
        <a:p>
          <a:endParaRPr lang="en-US" sz="1600" noProof="0" dirty="0">
            <a:latin typeface="Calibri" panose="020F0502020204030204" pitchFamily="34" charset="0"/>
            <a:cs typeface="Calibri" panose="020F0502020204030204" pitchFamily="34" charset="0"/>
          </a:endParaRPr>
        </a:p>
      </dgm:t>
    </dgm:pt>
    <dgm:pt modelId="{01B10EA5-0859-4543-B7C8-7EB9E3EE2ABB}">
      <dgm:prSet custT="1"/>
      <dgm:spPr/>
      <dgm:t>
        <a:bodyPr/>
        <a:lstStyle/>
        <a:p>
          <a:r>
            <a:rPr lang="en-US" sz="1600" noProof="0" dirty="0">
              <a:latin typeface="Calibri" panose="020F0502020204030204" pitchFamily="34" charset="0"/>
              <a:cs typeface="Calibri" panose="020F0502020204030204" pitchFamily="34" charset="0"/>
            </a:rPr>
            <a:t>If mixed movement, share relevant info </a:t>
          </a:r>
          <a:br>
            <a:rPr lang="en-US" sz="1600" noProof="0" dirty="0">
              <a:latin typeface="Calibri" panose="020F0502020204030204" pitchFamily="34" charset="0"/>
              <a:cs typeface="Calibri" panose="020F0502020204030204" pitchFamily="34" charset="0"/>
            </a:rPr>
          </a:br>
          <a:br>
            <a:rPr lang="en-US" sz="1600" noProof="0" dirty="0">
              <a:latin typeface="Calibri" panose="020F0502020204030204" pitchFamily="34" charset="0"/>
              <a:cs typeface="Calibri" panose="020F0502020204030204" pitchFamily="34" charset="0"/>
            </a:rPr>
          </a:br>
          <a:r>
            <a:rPr lang="en-US" sz="1600" noProof="0" dirty="0">
              <a:latin typeface="Calibri" panose="020F0502020204030204" pitchFamily="34" charset="0"/>
              <a:cs typeface="Calibri" panose="020F0502020204030204" pitchFamily="34" charset="0"/>
            </a:rPr>
            <a:t>on entry and stay,</a:t>
          </a:r>
        </a:p>
        <a:p>
          <a:r>
            <a:rPr lang="en-US" sz="1600" noProof="0" dirty="0">
              <a:latin typeface="Calibri" panose="020F0502020204030204" pitchFamily="34" charset="0"/>
              <a:cs typeface="Calibri" panose="020F0502020204030204" pitchFamily="34" charset="0"/>
            </a:rPr>
            <a:t> +</a:t>
          </a:r>
        </a:p>
        <a:p>
          <a:r>
            <a:rPr lang="en-US" sz="1600" noProof="0" dirty="0">
              <a:latin typeface="Calibri" panose="020F0502020204030204" pitchFamily="34" charset="0"/>
              <a:cs typeface="Calibri" panose="020F0502020204030204" pitchFamily="34" charset="0"/>
            </a:rPr>
            <a:t> available forms of protection </a:t>
          </a:r>
        </a:p>
        <a:p>
          <a:r>
            <a:rPr lang="en-US" sz="1600" noProof="0" dirty="0">
              <a:latin typeface="Calibri" panose="020F0502020204030204" pitchFamily="34" charset="0"/>
              <a:cs typeface="Calibri" panose="020F0502020204030204" pitchFamily="34" charset="0"/>
            </a:rPr>
            <a:t>+ </a:t>
          </a:r>
        </a:p>
        <a:p>
          <a:r>
            <a:rPr lang="en-US" sz="1600" noProof="0" dirty="0">
              <a:latin typeface="Calibri" panose="020F0502020204030204" pitchFamily="34" charset="0"/>
              <a:cs typeface="Calibri" panose="020F0502020204030204" pitchFamily="34" charset="0"/>
            </a:rPr>
            <a:t>on return and reintegration</a:t>
          </a:r>
        </a:p>
      </dgm:t>
    </dgm:pt>
    <dgm:pt modelId="{4DFEBAD8-9DE4-4EFB-902B-B48BEFA71853}" type="parTrans" cxnId="{EEDD9975-7465-4EAA-B040-16BD954F06C2}">
      <dgm:prSet/>
      <dgm:spPr/>
      <dgm:t>
        <a:bodyPr/>
        <a:lstStyle/>
        <a:p>
          <a:endParaRPr lang="en-US" sz="1600" noProof="0" dirty="0">
            <a:latin typeface="Calibri" panose="020F0502020204030204" pitchFamily="34" charset="0"/>
            <a:cs typeface="Calibri" panose="020F0502020204030204" pitchFamily="34" charset="0"/>
          </a:endParaRPr>
        </a:p>
      </dgm:t>
    </dgm:pt>
    <dgm:pt modelId="{3B2B0A90-FF51-4502-82CF-8C3D63786FE7}" type="sibTrans" cxnId="{EEDD9975-7465-4EAA-B040-16BD954F06C2}">
      <dgm:prSet/>
      <dgm:spPr/>
      <dgm:t>
        <a:bodyPr/>
        <a:lstStyle/>
        <a:p>
          <a:endParaRPr lang="en-US" sz="1600" noProof="0" dirty="0">
            <a:latin typeface="Calibri" panose="020F0502020204030204" pitchFamily="34" charset="0"/>
            <a:cs typeface="Calibri" panose="020F0502020204030204" pitchFamily="34" charset="0"/>
          </a:endParaRPr>
        </a:p>
      </dgm:t>
    </dgm:pt>
    <dgm:pt modelId="{290A425E-F8E3-4D9F-9645-12C160AECAB9}" type="pres">
      <dgm:prSet presAssocID="{1964D5F2-92C2-4DDC-949C-E38D74611DEE}" presName="hierChild1" presStyleCnt="0">
        <dgm:presLayoutVars>
          <dgm:orgChart val="1"/>
          <dgm:chPref val="1"/>
          <dgm:dir/>
          <dgm:animOne val="branch"/>
          <dgm:animLvl val="lvl"/>
          <dgm:resizeHandles/>
        </dgm:presLayoutVars>
      </dgm:prSet>
      <dgm:spPr/>
    </dgm:pt>
    <dgm:pt modelId="{6100B677-59DE-41EF-881B-DE6F05251AC1}" type="pres">
      <dgm:prSet presAssocID="{DBB91DDE-C55D-407B-9266-E5486D9C87D2}" presName="hierRoot1" presStyleCnt="0">
        <dgm:presLayoutVars>
          <dgm:hierBranch val="init"/>
        </dgm:presLayoutVars>
      </dgm:prSet>
      <dgm:spPr/>
    </dgm:pt>
    <dgm:pt modelId="{966838AB-1F14-4948-83F6-AC15F448CA56}" type="pres">
      <dgm:prSet presAssocID="{DBB91DDE-C55D-407B-9266-E5486D9C87D2}" presName="rootComposite1" presStyleCnt="0"/>
      <dgm:spPr/>
    </dgm:pt>
    <dgm:pt modelId="{5EB8AE4A-C1CB-44DB-BBAD-D6A30486CC7E}" type="pres">
      <dgm:prSet presAssocID="{DBB91DDE-C55D-407B-9266-E5486D9C87D2}" presName="rootText1" presStyleLbl="node0" presStyleIdx="0" presStyleCnt="1" custScaleX="220361" custLinFactNeighborX="3474" custLinFactNeighborY="-48631">
        <dgm:presLayoutVars>
          <dgm:chPref val="3"/>
        </dgm:presLayoutVars>
      </dgm:prSet>
      <dgm:spPr/>
    </dgm:pt>
    <dgm:pt modelId="{C3C94F97-568E-4AED-A88D-054EDA5D6463}" type="pres">
      <dgm:prSet presAssocID="{DBB91DDE-C55D-407B-9266-E5486D9C87D2}" presName="rootConnector1" presStyleLbl="node1" presStyleIdx="0" presStyleCnt="0"/>
      <dgm:spPr/>
    </dgm:pt>
    <dgm:pt modelId="{4614BE8A-53F4-4A11-B004-9C17FBA23487}" type="pres">
      <dgm:prSet presAssocID="{DBB91DDE-C55D-407B-9266-E5486D9C87D2}" presName="hierChild2" presStyleCnt="0"/>
      <dgm:spPr/>
    </dgm:pt>
    <dgm:pt modelId="{9056B343-C98A-44D9-82BF-133464BFA864}" type="pres">
      <dgm:prSet presAssocID="{D4C541BD-7210-45B4-AEB0-D0FD6C5DC945}" presName="Name37" presStyleLbl="parChTrans1D2" presStyleIdx="0" presStyleCnt="5"/>
      <dgm:spPr/>
    </dgm:pt>
    <dgm:pt modelId="{8AF39A15-9E45-4634-8826-A061D53AB463}" type="pres">
      <dgm:prSet presAssocID="{A26A5105-F36F-453A-B63A-BBFE44241CD9}" presName="hierRoot2" presStyleCnt="0">
        <dgm:presLayoutVars>
          <dgm:hierBranch val="init"/>
        </dgm:presLayoutVars>
      </dgm:prSet>
      <dgm:spPr/>
    </dgm:pt>
    <dgm:pt modelId="{CC95E50B-6D3F-44F6-8E71-E810C2A3BFC4}" type="pres">
      <dgm:prSet presAssocID="{A26A5105-F36F-453A-B63A-BBFE44241CD9}" presName="rootComposite" presStyleCnt="0"/>
      <dgm:spPr/>
    </dgm:pt>
    <dgm:pt modelId="{CCD2825B-7317-4C4A-8BAE-7A32B33B957A}" type="pres">
      <dgm:prSet presAssocID="{A26A5105-F36F-453A-B63A-BBFE44241CD9}" presName="rootText" presStyleLbl="node2" presStyleIdx="0" presStyleCnt="5" custScaleX="135709" custScaleY="585458" custLinFactNeighborX="-520" custLinFactNeighborY="-29492">
        <dgm:presLayoutVars>
          <dgm:chPref val="3"/>
        </dgm:presLayoutVars>
      </dgm:prSet>
      <dgm:spPr/>
    </dgm:pt>
    <dgm:pt modelId="{BD741D2B-8A17-4559-BED3-4D06C0B90185}" type="pres">
      <dgm:prSet presAssocID="{A26A5105-F36F-453A-B63A-BBFE44241CD9}" presName="rootConnector" presStyleLbl="node2" presStyleIdx="0" presStyleCnt="5"/>
      <dgm:spPr/>
    </dgm:pt>
    <dgm:pt modelId="{24CC9DAC-F798-4C36-8122-AEC6BA76C184}" type="pres">
      <dgm:prSet presAssocID="{A26A5105-F36F-453A-B63A-BBFE44241CD9}" presName="hierChild4" presStyleCnt="0"/>
      <dgm:spPr/>
    </dgm:pt>
    <dgm:pt modelId="{6E1D985B-FB03-4AD7-8E5A-BCA9B2572CF9}" type="pres">
      <dgm:prSet presAssocID="{A26A5105-F36F-453A-B63A-BBFE44241CD9}" presName="hierChild5" presStyleCnt="0"/>
      <dgm:spPr/>
    </dgm:pt>
    <dgm:pt modelId="{32EEFAAC-FB71-4602-9D59-40E9B7A35C37}" type="pres">
      <dgm:prSet presAssocID="{78BB0292-4B97-4EF1-A3D0-3FA0A563CEF2}" presName="Name37" presStyleLbl="parChTrans1D2" presStyleIdx="1" presStyleCnt="5"/>
      <dgm:spPr/>
    </dgm:pt>
    <dgm:pt modelId="{AA188513-F3FC-4ECA-96CF-53D1FC4663BE}" type="pres">
      <dgm:prSet presAssocID="{8A951FB9-C52E-430E-9C3E-950931B7518F}" presName="hierRoot2" presStyleCnt="0">
        <dgm:presLayoutVars>
          <dgm:hierBranch val="init"/>
        </dgm:presLayoutVars>
      </dgm:prSet>
      <dgm:spPr/>
    </dgm:pt>
    <dgm:pt modelId="{CDC1DCB8-A125-4E3B-AB06-409A63BBAD82}" type="pres">
      <dgm:prSet presAssocID="{8A951FB9-C52E-430E-9C3E-950931B7518F}" presName="rootComposite" presStyleCnt="0"/>
      <dgm:spPr/>
    </dgm:pt>
    <dgm:pt modelId="{6F34BF35-0CDF-4FBC-9533-79F7D924FC84}" type="pres">
      <dgm:prSet presAssocID="{8A951FB9-C52E-430E-9C3E-950931B7518F}" presName="rootText" presStyleLbl="node2" presStyleIdx="1" presStyleCnt="5" custScaleX="141987" custScaleY="541709" custLinFactNeighborX="1887" custLinFactNeighborY="-29492">
        <dgm:presLayoutVars>
          <dgm:chPref val="3"/>
        </dgm:presLayoutVars>
      </dgm:prSet>
      <dgm:spPr/>
    </dgm:pt>
    <dgm:pt modelId="{48D385DF-4A87-4AE6-9327-96C109FC1F0D}" type="pres">
      <dgm:prSet presAssocID="{8A951FB9-C52E-430E-9C3E-950931B7518F}" presName="rootConnector" presStyleLbl="node2" presStyleIdx="1" presStyleCnt="5"/>
      <dgm:spPr/>
    </dgm:pt>
    <dgm:pt modelId="{4FFF57DD-F269-4AF1-8039-7D952396CB3D}" type="pres">
      <dgm:prSet presAssocID="{8A951FB9-C52E-430E-9C3E-950931B7518F}" presName="hierChild4" presStyleCnt="0"/>
      <dgm:spPr/>
    </dgm:pt>
    <dgm:pt modelId="{56E9F514-78A8-4F50-8F64-BA0B3CF3EAF2}" type="pres">
      <dgm:prSet presAssocID="{8A951FB9-C52E-430E-9C3E-950931B7518F}" presName="hierChild5" presStyleCnt="0"/>
      <dgm:spPr/>
    </dgm:pt>
    <dgm:pt modelId="{C3DE4C23-DE09-4058-8772-4EBE60FD63C0}" type="pres">
      <dgm:prSet presAssocID="{C4D536E5-B549-4215-841A-5E32A526C184}" presName="Name37" presStyleLbl="parChTrans1D2" presStyleIdx="2" presStyleCnt="5"/>
      <dgm:spPr/>
    </dgm:pt>
    <dgm:pt modelId="{0C13E490-E61D-41EB-9B36-B2D28272F04C}" type="pres">
      <dgm:prSet presAssocID="{1291EA42-0A14-4EC6-B57B-437737C51908}" presName="hierRoot2" presStyleCnt="0">
        <dgm:presLayoutVars>
          <dgm:hierBranch val="init"/>
        </dgm:presLayoutVars>
      </dgm:prSet>
      <dgm:spPr/>
    </dgm:pt>
    <dgm:pt modelId="{BDDDEA76-CC3C-4C1A-BE58-A7C4CE89DF42}" type="pres">
      <dgm:prSet presAssocID="{1291EA42-0A14-4EC6-B57B-437737C51908}" presName="rootComposite" presStyleCnt="0"/>
      <dgm:spPr/>
    </dgm:pt>
    <dgm:pt modelId="{31808EA9-725B-418F-AABA-BEE9A4CF869E}" type="pres">
      <dgm:prSet presAssocID="{1291EA42-0A14-4EC6-B57B-437737C51908}" presName="rootText" presStyleLbl="node2" presStyleIdx="2" presStyleCnt="5" custScaleX="186648" custScaleY="633504" custLinFactNeighborX="9637" custLinFactNeighborY="-26955">
        <dgm:presLayoutVars>
          <dgm:chPref val="3"/>
        </dgm:presLayoutVars>
      </dgm:prSet>
      <dgm:spPr/>
    </dgm:pt>
    <dgm:pt modelId="{D6B5651D-1C3F-48A5-9E1A-B978A620E6CB}" type="pres">
      <dgm:prSet presAssocID="{1291EA42-0A14-4EC6-B57B-437737C51908}" presName="rootConnector" presStyleLbl="node2" presStyleIdx="2" presStyleCnt="5"/>
      <dgm:spPr/>
    </dgm:pt>
    <dgm:pt modelId="{71626FF7-E303-4B43-AD76-B1EA6D1F957F}" type="pres">
      <dgm:prSet presAssocID="{1291EA42-0A14-4EC6-B57B-437737C51908}" presName="hierChild4" presStyleCnt="0"/>
      <dgm:spPr/>
    </dgm:pt>
    <dgm:pt modelId="{BA7BDC1A-3155-4D4D-9E6E-F93B744F5325}" type="pres">
      <dgm:prSet presAssocID="{1291EA42-0A14-4EC6-B57B-437737C51908}" presName="hierChild5" presStyleCnt="0"/>
      <dgm:spPr/>
    </dgm:pt>
    <dgm:pt modelId="{E563A438-645A-4BCF-B19A-420E52535C7B}" type="pres">
      <dgm:prSet presAssocID="{27E7E233-9718-4998-8E37-E87670C5A7A0}" presName="Name37" presStyleLbl="parChTrans1D2" presStyleIdx="3" presStyleCnt="5"/>
      <dgm:spPr/>
    </dgm:pt>
    <dgm:pt modelId="{8DAE76B4-4882-45F1-8C6F-0AAE8AAE00FC}" type="pres">
      <dgm:prSet presAssocID="{63BD63FB-9CC9-4C30-93D3-309041831D01}" presName="hierRoot2" presStyleCnt="0">
        <dgm:presLayoutVars>
          <dgm:hierBranch val="init"/>
        </dgm:presLayoutVars>
      </dgm:prSet>
      <dgm:spPr/>
    </dgm:pt>
    <dgm:pt modelId="{BF0E7FC4-8041-43DA-913F-EFE388E896C3}" type="pres">
      <dgm:prSet presAssocID="{63BD63FB-9CC9-4C30-93D3-309041831D01}" presName="rootComposite" presStyleCnt="0"/>
      <dgm:spPr/>
    </dgm:pt>
    <dgm:pt modelId="{FC1424D0-2D2C-4806-B040-6604B3E3FDA7}" type="pres">
      <dgm:prSet presAssocID="{63BD63FB-9CC9-4C30-93D3-309041831D01}" presName="rootText" presStyleLbl="node2" presStyleIdx="3" presStyleCnt="5" custScaleX="210114" custScaleY="636992" custLinFactNeighborX="-3029" custLinFactNeighborY="-29492">
        <dgm:presLayoutVars>
          <dgm:chPref val="3"/>
        </dgm:presLayoutVars>
      </dgm:prSet>
      <dgm:spPr/>
    </dgm:pt>
    <dgm:pt modelId="{AC0C3D0E-8FA3-4594-BC68-06D3FC734F76}" type="pres">
      <dgm:prSet presAssocID="{63BD63FB-9CC9-4C30-93D3-309041831D01}" presName="rootConnector" presStyleLbl="node2" presStyleIdx="3" presStyleCnt="5"/>
      <dgm:spPr/>
    </dgm:pt>
    <dgm:pt modelId="{89E0879C-3A6B-4203-B183-41CBF1B0D22D}" type="pres">
      <dgm:prSet presAssocID="{63BD63FB-9CC9-4C30-93D3-309041831D01}" presName="hierChild4" presStyleCnt="0"/>
      <dgm:spPr/>
    </dgm:pt>
    <dgm:pt modelId="{07CC4480-BB83-44DC-81B4-572C65B4D964}" type="pres">
      <dgm:prSet presAssocID="{63BD63FB-9CC9-4C30-93D3-309041831D01}" presName="hierChild5" presStyleCnt="0"/>
      <dgm:spPr/>
    </dgm:pt>
    <dgm:pt modelId="{ECF43E98-28A9-4390-84ED-70F843CA0630}" type="pres">
      <dgm:prSet presAssocID="{4DFEBAD8-9DE4-4EFB-902B-B48BEFA71853}" presName="Name37" presStyleLbl="parChTrans1D2" presStyleIdx="4" presStyleCnt="5"/>
      <dgm:spPr/>
    </dgm:pt>
    <dgm:pt modelId="{9DE8DE8E-838F-482D-9B3C-4EE2FDF24BEE}" type="pres">
      <dgm:prSet presAssocID="{01B10EA5-0859-4543-B7C8-7EB9E3EE2ABB}" presName="hierRoot2" presStyleCnt="0">
        <dgm:presLayoutVars>
          <dgm:hierBranch val="init"/>
        </dgm:presLayoutVars>
      </dgm:prSet>
      <dgm:spPr/>
    </dgm:pt>
    <dgm:pt modelId="{EDCCCC6A-C186-4F65-8107-A53B750F1A6E}" type="pres">
      <dgm:prSet presAssocID="{01B10EA5-0859-4543-B7C8-7EB9E3EE2ABB}" presName="rootComposite" presStyleCnt="0"/>
      <dgm:spPr/>
    </dgm:pt>
    <dgm:pt modelId="{CA58AFB8-46A8-4ABA-83AB-DE71F056419B}" type="pres">
      <dgm:prSet presAssocID="{01B10EA5-0859-4543-B7C8-7EB9E3EE2ABB}" presName="rootText" presStyleLbl="node2" presStyleIdx="4" presStyleCnt="5" custScaleX="174492" custScaleY="621113" custLinFactNeighborX="742" custLinFactNeighborY="-29492">
        <dgm:presLayoutVars>
          <dgm:chPref val="3"/>
        </dgm:presLayoutVars>
      </dgm:prSet>
      <dgm:spPr/>
    </dgm:pt>
    <dgm:pt modelId="{BE1B86C5-6681-4844-BEA7-D4E0A241B6A0}" type="pres">
      <dgm:prSet presAssocID="{01B10EA5-0859-4543-B7C8-7EB9E3EE2ABB}" presName="rootConnector" presStyleLbl="node2" presStyleIdx="4" presStyleCnt="5"/>
      <dgm:spPr/>
    </dgm:pt>
    <dgm:pt modelId="{E8AA4E02-5B0A-406D-85D6-29BEBDFE06F2}" type="pres">
      <dgm:prSet presAssocID="{01B10EA5-0859-4543-B7C8-7EB9E3EE2ABB}" presName="hierChild4" presStyleCnt="0"/>
      <dgm:spPr/>
    </dgm:pt>
    <dgm:pt modelId="{1AE7A47E-B699-40B6-AABA-98B9F96D2AA5}" type="pres">
      <dgm:prSet presAssocID="{01B10EA5-0859-4543-B7C8-7EB9E3EE2ABB}" presName="hierChild5" presStyleCnt="0"/>
      <dgm:spPr/>
    </dgm:pt>
    <dgm:pt modelId="{BC71684C-2AFF-4AA8-8E28-72FB9525ABD9}" type="pres">
      <dgm:prSet presAssocID="{DBB91DDE-C55D-407B-9266-E5486D9C87D2}" presName="hierChild3" presStyleCnt="0"/>
      <dgm:spPr/>
    </dgm:pt>
  </dgm:ptLst>
  <dgm:cxnLst>
    <dgm:cxn modelId="{92722910-83FC-4B98-BDCA-E9C00613D1A6}" srcId="{1964D5F2-92C2-4DDC-949C-E38D74611DEE}" destId="{DBB91DDE-C55D-407B-9266-E5486D9C87D2}" srcOrd="0" destOrd="0" parTransId="{5BBB8F54-1807-4C7E-9DFB-D8E38EDFD8C0}" sibTransId="{3863103C-AF6D-4409-BDAF-0C4B8EEDC7C0}"/>
    <dgm:cxn modelId="{A1D2CD28-9248-4CFF-B674-C97DC6A98883}" type="presOf" srcId="{01B10EA5-0859-4543-B7C8-7EB9E3EE2ABB}" destId="{CA58AFB8-46A8-4ABA-83AB-DE71F056419B}" srcOrd="0" destOrd="0" presId="urn:microsoft.com/office/officeart/2005/8/layout/orgChart1"/>
    <dgm:cxn modelId="{8A6B482B-058D-48CD-A245-2A7BE70C4CE4}" type="presOf" srcId="{A26A5105-F36F-453A-B63A-BBFE44241CD9}" destId="{BD741D2B-8A17-4559-BED3-4D06C0B90185}" srcOrd="1" destOrd="0" presId="urn:microsoft.com/office/officeart/2005/8/layout/orgChart1"/>
    <dgm:cxn modelId="{58302731-4C03-4CAF-9066-1281305D777F}" srcId="{DBB91DDE-C55D-407B-9266-E5486D9C87D2}" destId="{A26A5105-F36F-453A-B63A-BBFE44241CD9}" srcOrd="0" destOrd="0" parTransId="{D4C541BD-7210-45B4-AEB0-D0FD6C5DC945}" sibTransId="{6896BDA2-06B3-49BA-98DE-3E7A93D98194}"/>
    <dgm:cxn modelId="{5601CD37-93BA-466E-B4EF-702F855ECBD0}" type="presOf" srcId="{63BD63FB-9CC9-4C30-93D3-309041831D01}" destId="{FC1424D0-2D2C-4806-B040-6604B3E3FDA7}" srcOrd="0" destOrd="0" presId="urn:microsoft.com/office/officeart/2005/8/layout/orgChart1"/>
    <dgm:cxn modelId="{0E22C43E-05AE-4A15-A1A2-7B196D64EE83}" type="presOf" srcId="{27E7E233-9718-4998-8E37-E87670C5A7A0}" destId="{E563A438-645A-4BCF-B19A-420E52535C7B}" srcOrd="0" destOrd="0" presId="urn:microsoft.com/office/officeart/2005/8/layout/orgChart1"/>
    <dgm:cxn modelId="{0EFC913F-ED2F-4852-B9D6-501EBD6E4080}" srcId="{DBB91DDE-C55D-407B-9266-E5486D9C87D2}" destId="{63BD63FB-9CC9-4C30-93D3-309041831D01}" srcOrd="3" destOrd="0" parTransId="{27E7E233-9718-4998-8E37-E87670C5A7A0}" sibTransId="{B1EC79F2-E51E-436F-8FF4-42B1DCF6E0ED}"/>
    <dgm:cxn modelId="{5A745D63-3D22-4E51-8C90-F028411DC15D}" type="presOf" srcId="{4DFEBAD8-9DE4-4EFB-902B-B48BEFA71853}" destId="{ECF43E98-28A9-4390-84ED-70F843CA0630}" srcOrd="0" destOrd="0" presId="urn:microsoft.com/office/officeart/2005/8/layout/orgChart1"/>
    <dgm:cxn modelId="{C92C1567-FA6E-4DAE-8B40-371721A563AB}" type="presOf" srcId="{78BB0292-4B97-4EF1-A3D0-3FA0A563CEF2}" destId="{32EEFAAC-FB71-4602-9D59-40E9B7A35C37}" srcOrd="0" destOrd="0" presId="urn:microsoft.com/office/officeart/2005/8/layout/orgChart1"/>
    <dgm:cxn modelId="{50FDA449-F5AD-43D6-B33A-DA4B992D8719}" type="presOf" srcId="{DBB91DDE-C55D-407B-9266-E5486D9C87D2}" destId="{C3C94F97-568E-4AED-A88D-054EDA5D6463}" srcOrd="1" destOrd="0" presId="urn:microsoft.com/office/officeart/2005/8/layout/orgChart1"/>
    <dgm:cxn modelId="{EEDD9975-7465-4EAA-B040-16BD954F06C2}" srcId="{DBB91DDE-C55D-407B-9266-E5486D9C87D2}" destId="{01B10EA5-0859-4543-B7C8-7EB9E3EE2ABB}" srcOrd="4" destOrd="0" parTransId="{4DFEBAD8-9DE4-4EFB-902B-B48BEFA71853}" sibTransId="{3B2B0A90-FF51-4502-82CF-8C3D63786FE7}"/>
    <dgm:cxn modelId="{6D7D797A-7829-4DA8-BB88-75DD4579D34A}" srcId="{DBB91DDE-C55D-407B-9266-E5486D9C87D2}" destId="{8A951FB9-C52E-430E-9C3E-950931B7518F}" srcOrd="1" destOrd="0" parTransId="{78BB0292-4B97-4EF1-A3D0-3FA0A563CEF2}" sibTransId="{AAF14D6A-2B03-4178-82A7-B3A19A0F855E}"/>
    <dgm:cxn modelId="{719FE07C-221F-4791-AEA9-34B713E090DF}" type="presOf" srcId="{C4D536E5-B549-4215-841A-5E32A526C184}" destId="{C3DE4C23-DE09-4058-8772-4EBE60FD63C0}" srcOrd="0" destOrd="0" presId="urn:microsoft.com/office/officeart/2005/8/layout/orgChart1"/>
    <dgm:cxn modelId="{8640EB85-CEF4-46E6-BFC1-E226BEDA92EA}" type="presOf" srcId="{A26A5105-F36F-453A-B63A-BBFE44241CD9}" destId="{CCD2825B-7317-4C4A-8BAE-7A32B33B957A}" srcOrd="0" destOrd="0" presId="urn:microsoft.com/office/officeart/2005/8/layout/orgChart1"/>
    <dgm:cxn modelId="{1C03679E-D654-46B3-8FCC-0E982646A0C9}" type="presOf" srcId="{63BD63FB-9CC9-4C30-93D3-309041831D01}" destId="{AC0C3D0E-8FA3-4594-BC68-06D3FC734F76}" srcOrd="1" destOrd="0" presId="urn:microsoft.com/office/officeart/2005/8/layout/orgChart1"/>
    <dgm:cxn modelId="{21C5C4B0-D72A-4165-ACDD-28F26BE27E60}" type="presOf" srcId="{1964D5F2-92C2-4DDC-949C-E38D74611DEE}" destId="{290A425E-F8E3-4D9F-9645-12C160AECAB9}" srcOrd="0" destOrd="0" presId="urn:microsoft.com/office/officeart/2005/8/layout/orgChart1"/>
    <dgm:cxn modelId="{CA2EA7CD-8DEC-4845-8F04-3B24A22B0CCA}" srcId="{DBB91DDE-C55D-407B-9266-E5486D9C87D2}" destId="{1291EA42-0A14-4EC6-B57B-437737C51908}" srcOrd="2" destOrd="0" parTransId="{C4D536E5-B549-4215-841A-5E32A526C184}" sibTransId="{289F5018-30C6-4DBE-B5AD-E238884DEFD8}"/>
    <dgm:cxn modelId="{22C615DA-53C6-49E4-B2B9-916A31D12876}" type="presOf" srcId="{01B10EA5-0859-4543-B7C8-7EB9E3EE2ABB}" destId="{BE1B86C5-6681-4844-BEA7-D4E0A241B6A0}" srcOrd="1" destOrd="0" presId="urn:microsoft.com/office/officeart/2005/8/layout/orgChart1"/>
    <dgm:cxn modelId="{014891E7-7FFC-45F1-A66C-59A882DCB5DB}" type="presOf" srcId="{D4C541BD-7210-45B4-AEB0-D0FD6C5DC945}" destId="{9056B343-C98A-44D9-82BF-133464BFA864}" srcOrd="0" destOrd="0" presId="urn:microsoft.com/office/officeart/2005/8/layout/orgChart1"/>
    <dgm:cxn modelId="{41AC2EE9-276A-4F14-BCC1-E5CE56DEE6A2}" type="presOf" srcId="{8A951FB9-C52E-430E-9C3E-950931B7518F}" destId="{48D385DF-4A87-4AE6-9327-96C109FC1F0D}" srcOrd="1" destOrd="0" presId="urn:microsoft.com/office/officeart/2005/8/layout/orgChart1"/>
    <dgm:cxn modelId="{ED9BC3EC-3858-4A87-8A85-DA76F780B694}" type="presOf" srcId="{DBB91DDE-C55D-407B-9266-E5486D9C87D2}" destId="{5EB8AE4A-C1CB-44DB-BBAD-D6A30486CC7E}" srcOrd="0" destOrd="0" presId="urn:microsoft.com/office/officeart/2005/8/layout/orgChart1"/>
    <dgm:cxn modelId="{5FC307F2-6BA9-47E9-AEDA-B84E7129F9E1}" type="presOf" srcId="{1291EA42-0A14-4EC6-B57B-437737C51908}" destId="{D6B5651D-1C3F-48A5-9E1A-B978A620E6CB}" srcOrd="1" destOrd="0" presId="urn:microsoft.com/office/officeart/2005/8/layout/orgChart1"/>
    <dgm:cxn modelId="{1D06ABF2-4ADA-45DA-8A17-A0C5D7676DBF}" type="presOf" srcId="{1291EA42-0A14-4EC6-B57B-437737C51908}" destId="{31808EA9-725B-418F-AABA-BEE9A4CF869E}" srcOrd="0" destOrd="0" presId="urn:microsoft.com/office/officeart/2005/8/layout/orgChart1"/>
    <dgm:cxn modelId="{DE553FFA-89AE-4CA1-82C7-238DC3800CC3}" type="presOf" srcId="{8A951FB9-C52E-430E-9C3E-950931B7518F}" destId="{6F34BF35-0CDF-4FBC-9533-79F7D924FC84}" srcOrd="0" destOrd="0" presId="urn:microsoft.com/office/officeart/2005/8/layout/orgChart1"/>
    <dgm:cxn modelId="{8184FBB1-1D80-48E0-AAA7-2720244E1286}" type="presParOf" srcId="{290A425E-F8E3-4D9F-9645-12C160AECAB9}" destId="{6100B677-59DE-41EF-881B-DE6F05251AC1}" srcOrd="0" destOrd="0" presId="urn:microsoft.com/office/officeart/2005/8/layout/orgChart1"/>
    <dgm:cxn modelId="{103F354F-B871-4C2D-9FA1-F2E6241BE2A6}" type="presParOf" srcId="{6100B677-59DE-41EF-881B-DE6F05251AC1}" destId="{966838AB-1F14-4948-83F6-AC15F448CA56}" srcOrd="0" destOrd="0" presId="urn:microsoft.com/office/officeart/2005/8/layout/orgChart1"/>
    <dgm:cxn modelId="{7BEF25BF-119C-41D0-816E-791BAA760A64}" type="presParOf" srcId="{966838AB-1F14-4948-83F6-AC15F448CA56}" destId="{5EB8AE4A-C1CB-44DB-BBAD-D6A30486CC7E}" srcOrd="0" destOrd="0" presId="urn:microsoft.com/office/officeart/2005/8/layout/orgChart1"/>
    <dgm:cxn modelId="{68A57123-873B-4DC4-A0A5-2D9E2604EFF3}" type="presParOf" srcId="{966838AB-1F14-4948-83F6-AC15F448CA56}" destId="{C3C94F97-568E-4AED-A88D-054EDA5D6463}" srcOrd="1" destOrd="0" presId="urn:microsoft.com/office/officeart/2005/8/layout/orgChart1"/>
    <dgm:cxn modelId="{AA7B7BBD-86C1-4B37-9D70-62662E3DA238}" type="presParOf" srcId="{6100B677-59DE-41EF-881B-DE6F05251AC1}" destId="{4614BE8A-53F4-4A11-B004-9C17FBA23487}" srcOrd="1" destOrd="0" presId="urn:microsoft.com/office/officeart/2005/8/layout/orgChart1"/>
    <dgm:cxn modelId="{C02586C4-0455-4C8F-B2F2-00C3A919757D}" type="presParOf" srcId="{4614BE8A-53F4-4A11-B004-9C17FBA23487}" destId="{9056B343-C98A-44D9-82BF-133464BFA864}" srcOrd="0" destOrd="0" presId="urn:microsoft.com/office/officeart/2005/8/layout/orgChart1"/>
    <dgm:cxn modelId="{B32425B5-968D-47F5-BA00-9BFCC7734ED6}" type="presParOf" srcId="{4614BE8A-53F4-4A11-B004-9C17FBA23487}" destId="{8AF39A15-9E45-4634-8826-A061D53AB463}" srcOrd="1" destOrd="0" presId="urn:microsoft.com/office/officeart/2005/8/layout/orgChart1"/>
    <dgm:cxn modelId="{6E798188-07B1-48C1-9EDB-68532BA015BE}" type="presParOf" srcId="{8AF39A15-9E45-4634-8826-A061D53AB463}" destId="{CC95E50B-6D3F-44F6-8E71-E810C2A3BFC4}" srcOrd="0" destOrd="0" presId="urn:microsoft.com/office/officeart/2005/8/layout/orgChart1"/>
    <dgm:cxn modelId="{FFA632FD-D20A-447C-AF89-31163A760BCD}" type="presParOf" srcId="{CC95E50B-6D3F-44F6-8E71-E810C2A3BFC4}" destId="{CCD2825B-7317-4C4A-8BAE-7A32B33B957A}" srcOrd="0" destOrd="0" presId="urn:microsoft.com/office/officeart/2005/8/layout/orgChart1"/>
    <dgm:cxn modelId="{887D51C4-97E9-43A7-92C5-8B00077E8D1E}" type="presParOf" srcId="{CC95E50B-6D3F-44F6-8E71-E810C2A3BFC4}" destId="{BD741D2B-8A17-4559-BED3-4D06C0B90185}" srcOrd="1" destOrd="0" presId="urn:microsoft.com/office/officeart/2005/8/layout/orgChart1"/>
    <dgm:cxn modelId="{B03E4C66-D7F4-49B3-93E7-ED768F79FC85}" type="presParOf" srcId="{8AF39A15-9E45-4634-8826-A061D53AB463}" destId="{24CC9DAC-F798-4C36-8122-AEC6BA76C184}" srcOrd="1" destOrd="0" presId="urn:microsoft.com/office/officeart/2005/8/layout/orgChart1"/>
    <dgm:cxn modelId="{C877020C-59EF-402A-828B-85D50D137FFE}" type="presParOf" srcId="{8AF39A15-9E45-4634-8826-A061D53AB463}" destId="{6E1D985B-FB03-4AD7-8E5A-BCA9B2572CF9}" srcOrd="2" destOrd="0" presId="urn:microsoft.com/office/officeart/2005/8/layout/orgChart1"/>
    <dgm:cxn modelId="{6C46A1C1-680B-4847-BB40-423152F23051}" type="presParOf" srcId="{4614BE8A-53F4-4A11-B004-9C17FBA23487}" destId="{32EEFAAC-FB71-4602-9D59-40E9B7A35C37}" srcOrd="2" destOrd="0" presId="urn:microsoft.com/office/officeart/2005/8/layout/orgChart1"/>
    <dgm:cxn modelId="{078D69B4-6785-4381-9792-6728DD246D19}" type="presParOf" srcId="{4614BE8A-53F4-4A11-B004-9C17FBA23487}" destId="{AA188513-F3FC-4ECA-96CF-53D1FC4663BE}" srcOrd="3" destOrd="0" presId="urn:microsoft.com/office/officeart/2005/8/layout/orgChart1"/>
    <dgm:cxn modelId="{60EF7623-0A9B-4DE0-8F0F-E9A73A524DC9}" type="presParOf" srcId="{AA188513-F3FC-4ECA-96CF-53D1FC4663BE}" destId="{CDC1DCB8-A125-4E3B-AB06-409A63BBAD82}" srcOrd="0" destOrd="0" presId="urn:microsoft.com/office/officeart/2005/8/layout/orgChart1"/>
    <dgm:cxn modelId="{DDF95AC0-968D-4CBB-9AFC-30091658B349}" type="presParOf" srcId="{CDC1DCB8-A125-4E3B-AB06-409A63BBAD82}" destId="{6F34BF35-0CDF-4FBC-9533-79F7D924FC84}" srcOrd="0" destOrd="0" presId="urn:microsoft.com/office/officeart/2005/8/layout/orgChart1"/>
    <dgm:cxn modelId="{09FFE33C-A6A5-44D0-9D20-76F4DB9DFC5F}" type="presParOf" srcId="{CDC1DCB8-A125-4E3B-AB06-409A63BBAD82}" destId="{48D385DF-4A87-4AE6-9327-96C109FC1F0D}" srcOrd="1" destOrd="0" presId="urn:microsoft.com/office/officeart/2005/8/layout/orgChart1"/>
    <dgm:cxn modelId="{A20932EC-0D13-4794-A2F8-B96BD95FF90F}" type="presParOf" srcId="{AA188513-F3FC-4ECA-96CF-53D1FC4663BE}" destId="{4FFF57DD-F269-4AF1-8039-7D952396CB3D}" srcOrd="1" destOrd="0" presId="urn:microsoft.com/office/officeart/2005/8/layout/orgChart1"/>
    <dgm:cxn modelId="{A3066E32-8CDE-467F-A710-0E32A46E590C}" type="presParOf" srcId="{AA188513-F3FC-4ECA-96CF-53D1FC4663BE}" destId="{56E9F514-78A8-4F50-8F64-BA0B3CF3EAF2}" srcOrd="2" destOrd="0" presId="urn:microsoft.com/office/officeart/2005/8/layout/orgChart1"/>
    <dgm:cxn modelId="{7A0E8207-77CE-4A62-861F-0228504AE391}" type="presParOf" srcId="{4614BE8A-53F4-4A11-B004-9C17FBA23487}" destId="{C3DE4C23-DE09-4058-8772-4EBE60FD63C0}" srcOrd="4" destOrd="0" presId="urn:microsoft.com/office/officeart/2005/8/layout/orgChart1"/>
    <dgm:cxn modelId="{4696BB5B-7D71-44D1-9265-B6E3F62ED6B7}" type="presParOf" srcId="{4614BE8A-53F4-4A11-B004-9C17FBA23487}" destId="{0C13E490-E61D-41EB-9B36-B2D28272F04C}" srcOrd="5" destOrd="0" presId="urn:microsoft.com/office/officeart/2005/8/layout/orgChart1"/>
    <dgm:cxn modelId="{1E04C5EB-BC9D-4338-9E12-A6E2F2565370}" type="presParOf" srcId="{0C13E490-E61D-41EB-9B36-B2D28272F04C}" destId="{BDDDEA76-CC3C-4C1A-BE58-A7C4CE89DF42}" srcOrd="0" destOrd="0" presId="urn:microsoft.com/office/officeart/2005/8/layout/orgChart1"/>
    <dgm:cxn modelId="{D21D378E-426B-4BA8-8F95-956138E89E4F}" type="presParOf" srcId="{BDDDEA76-CC3C-4C1A-BE58-A7C4CE89DF42}" destId="{31808EA9-725B-418F-AABA-BEE9A4CF869E}" srcOrd="0" destOrd="0" presId="urn:microsoft.com/office/officeart/2005/8/layout/orgChart1"/>
    <dgm:cxn modelId="{D9888C03-42B3-4AA5-A2F2-A6F1F7EEF791}" type="presParOf" srcId="{BDDDEA76-CC3C-4C1A-BE58-A7C4CE89DF42}" destId="{D6B5651D-1C3F-48A5-9E1A-B978A620E6CB}" srcOrd="1" destOrd="0" presId="urn:microsoft.com/office/officeart/2005/8/layout/orgChart1"/>
    <dgm:cxn modelId="{6FF6B67D-573A-477F-AC24-66122C175EA1}" type="presParOf" srcId="{0C13E490-E61D-41EB-9B36-B2D28272F04C}" destId="{71626FF7-E303-4B43-AD76-B1EA6D1F957F}" srcOrd="1" destOrd="0" presId="urn:microsoft.com/office/officeart/2005/8/layout/orgChart1"/>
    <dgm:cxn modelId="{36408D66-5E39-4C4B-9BFF-55B7E1DAD079}" type="presParOf" srcId="{0C13E490-E61D-41EB-9B36-B2D28272F04C}" destId="{BA7BDC1A-3155-4D4D-9E6E-F93B744F5325}" srcOrd="2" destOrd="0" presId="urn:microsoft.com/office/officeart/2005/8/layout/orgChart1"/>
    <dgm:cxn modelId="{488F2D81-7821-45B9-A4E7-3455C14186C3}" type="presParOf" srcId="{4614BE8A-53F4-4A11-B004-9C17FBA23487}" destId="{E563A438-645A-4BCF-B19A-420E52535C7B}" srcOrd="6" destOrd="0" presId="urn:microsoft.com/office/officeart/2005/8/layout/orgChart1"/>
    <dgm:cxn modelId="{E6DB6034-F3B8-4983-8155-017B4594FFF8}" type="presParOf" srcId="{4614BE8A-53F4-4A11-B004-9C17FBA23487}" destId="{8DAE76B4-4882-45F1-8C6F-0AAE8AAE00FC}" srcOrd="7" destOrd="0" presId="urn:microsoft.com/office/officeart/2005/8/layout/orgChart1"/>
    <dgm:cxn modelId="{87B361DE-236D-4BE4-87F5-DE8338CB072D}" type="presParOf" srcId="{8DAE76B4-4882-45F1-8C6F-0AAE8AAE00FC}" destId="{BF0E7FC4-8041-43DA-913F-EFE388E896C3}" srcOrd="0" destOrd="0" presId="urn:microsoft.com/office/officeart/2005/8/layout/orgChart1"/>
    <dgm:cxn modelId="{7D4DFDBC-A5D5-419B-9FED-F43325525648}" type="presParOf" srcId="{BF0E7FC4-8041-43DA-913F-EFE388E896C3}" destId="{FC1424D0-2D2C-4806-B040-6604B3E3FDA7}" srcOrd="0" destOrd="0" presId="urn:microsoft.com/office/officeart/2005/8/layout/orgChart1"/>
    <dgm:cxn modelId="{DDD21C35-648F-40BC-9108-327B43E9F066}" type="presParOf" srcId="{BF0E7FC4-8041-43DA-913F-EFE388E896C3}" destId="{AC0C3D0E-8FA3-4594-BC68-06D3FC734F76}" srcOrd="1" destOrd="0" presId="urn:microsoft.com/office/officeart/2005/8/layout/orgChart1"/>
    <dgm:cxn modelId="{8D46B2F7-CE23-4F9F-B408-F3DEF05C19E4}" type="presParOf" srcId="{8DAE76B4-4882-45F1-8C6F-0AAE8AAE00FC}" destId="{89E0879C-3A6B-4203-B183-41CBF1B0D22D}" srcOrd="1" destOrd="0" presId="urn:microsoft.com/office/officeart/2005/8/layout/orgChart1"/>
    <dgm:cxn modelId="{843C56BA-B24F-47A8-9E94-6F1C3DFD9E13}" type="presParOf" srcId="{8DAE76B4-4882-45F1-8C6F-0AAE8AAE00FC}" destId="{07CC4480-BB83-44DC-81B4-572C65B4D964}" srcOrd="2" destOrd="0" presId="urn:microsoft.com/office/officeart/2005/8/layout/orgChart1"/>
    <dgm:cxn modelId="{BEB5A326-E0F6-428F-B572-141E2DB916C7}" type="presParOf" srcId="{4614BE8A-53F4-4A11-B004-9C17FBA23487}" destId="{ECF43E98-28A9-4390-84ED-70F843CA0630}" srcOrd="8" destOrd="0" presId="urn:microsoft.com/office/officeart/2005/8/layout/orgChart1"/>
    <dgm:cxn modelId="{DEF1F549-FCE7-42EE-8E9E-39EFD2BFF849}" type="presParOf" srcId="{4614BE8A-53F4-4A11-B004-9C17FBA23487}" destId="{9DE8DE8E-838F-482D-9B3C-4EE2FDF24BEE}" srcOrd="9" destOrd="0" presId="urn:microsoft.com/office/officeart/2005/8/layout/orgChart1"/>
    <dgm:cxn modelId="{851D9C4D-4DD8-46E3-B0A9-B9DDA826724E}" type="presParOf" srcId="{9DE8DE8E-838F-482D-9B3C-4EE2FDF24BEE}" destId="{EDCCCC6A-C186-4F65-8107-A53B750F1A6E}" srcOrd="0" destOrd="0" presId="urn:microsoft.com/office/officeart/2005/8/layout/orgChart1"/>
    <dgm:cxn modelId="{90CB3443-0164-4414-96B8-4746AFE3C346}" type="presParOf" srcId="{EDCCCC6A-C186-4F65-8107-A53B750F1A6E}" destId="{CA58AFB8-46A8-4ABA-83AB-DE71F056419B}" srcOrd="0" destOrd="0" presId="urn:microsoft.com/office/officeart/2005/8/layout/orgChart1"/>
    <dgm:cxn modelId="{07BE3682-22F4-4AAC-A235-3DDF1EE8A472}" type="presParOf" srcId="{EDCCCC6A-C186-4F65-8107-A53B750F1A6E}" destId="{BE1B86C5-6681-4844-BEA7-D4E0A241B6A0}" srcOrd="1" destOrd="0" presId="urn:microsoft.com/office/officeart/2005/8/layout/orgChart1"/>
    <dgm:cxn modelId="{35D3A47F-30C6-4833-B335-F5991F5620C7}" type="presParOf" srcId="{9DE8DE8E-838F-482D-9B3C-4EE2FDF24BEE}" destId="{E8AA4E02-5B0A-406D-85D6-29BEBDFE06F2}" srcOrd="1" destOrd="0" presId="urn:microsoft.com/office/officeart/2005/8/layout/orgChart1"/>
    <dgm:cxn modelId="{C2BA6C79-225D-47FE-945B-C53DE35395F5}" type="presParOf" srcId="{9DE8DE8E-838F-482D-9B3C-4EE2FDF24BEE}" destId="{1AE7A47E-B699-40B6-AABA-98B9F96D2AA5}" srcOrd="2" destOrd="0" presId="urn:microsoft.com/office/officeart/2005/8/layout/orgChart1"/>
    <dgm:cxn modelId="{DAA81728-F50F-44A9-ACB8-072DB26F505F}" type="presParOf" srcId="{6100B677-59DE-41EF-881B-DE6F05251AC1}" destId="{BC71684C-2AFF-4AA8-8E28-72FB9525ABD9}"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F43E98-28A9-4390-84ED-70F843CA0630}">
      <dsp:nvSpPr>
        <dsp:cNvPr id="0" name=""/>
        <dsp:cNvSpPr/>
      </dsp:nvSpPr>
      <dsp:spPr>
        <a:xfrm>
          <a:off x="4280091" y="455082"/>
          <a:ext cx="3422770" cy="142981"/>
        </a:xfrm>
        <a:custGeom>
          <a:avLst/>
          <a:gdLst/>
          <a:ahLst/>
          <a:cxnLst/>
          <a:rect l="0" t="0" r="0" b="0"/>
          <a:pathLst>
            <a:path>
              <a:moveTo>
                <a:pt x="0" y="0"/>
              </a:moveTo>
              <a:lnTo>
                <a:pt x="0" y="47414"/>
              </a:lnTo>
              <a:lnTo>
                <a:pt x="3422770" y="47414"/>
              </a:lnTo>
              <a:lnTo>
                <a:pt x="3422770" y="142981"/>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563A438-645A-4BCF-B19A-420E52535C7B}">
      <dsp:nvSpPr>
        <dsp:cNvPr id="0" name=""/>
        <dsp:cNvSpPr/>
      </dsp:nvSpPr>
      <dsp:spPr>
        <a:xfrm>
          <a:off x="4280091" y="455082"/>
          <a:ext cx="1451011" cy="142981"/>
        </a:xfrm>
        <a:custGeom>
          <a:avLst/>
          <a:gdLst/>
          <a:ahLst/>
          <a:cxnLst/>
          <a:rect l="0" t="0" r="0" b="0"/>
          <a:pathLst>
            <a:path>
              <a:moveTo>
                <a:pt x="0" y="0"/>
              </a:moveTo>
              <a:lnTo>
                <a:pt x="0" y="47414"/>
              </a:lnTo>
              <a:lnTo>
                <a:pt x="1451011" y="47414"/>
              </a:lnTo>
              <a:lnTo>
                <a:pt x="1451011" y="142981"/>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DE4C23-DE09-4058-8772-4EBE60FD63C0}">
      <dsp:nvSpPr>
        <dsp:cNvPr id="0" name=""/>
        <dsp:cNvSpPr/>
      </dsp:nvSpPr>
      <dsp:spPr>
        <a:xfrm>
          <a:off x="3849656" y="455082"/>
          <a:ext cx="430435" cy="154527"/>
        </a:xfrm>
        <a:custGeom>
          <a:avLst/>
          <a:gdLst/>
          <a:ahLst/>
          <a:cxnLst/>
          <a:rect l="0" t="0" r="0" b="0"/>
          <a:pathLst>
            <a:path>
              <a:moveTo>
                <a:pt x="430435" y="0"/>
              </a:moveTo>
              <a:lnTo>
                <a:pt x="430435" y="58960"/>
              </a:lnTo>
              <a:lnTo>
                <a:pt x="0" y="58960"/>
              </a:lnTo>
              <a:lnTo>
                <a:pt x="0" y="154527"/>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EEFAAC-FB71-4602-9D59-40E9B7A35C37}">
      <dsp:nvSpPr>
        <dsp:cNvPr id="0" name=""/>
        <dsp:cNvSpPr/>
      </dsp:nvSpPr>
      <dsp:spPr>
        <a:xfrm>
          <a:off x="2092424" y="455082"/>
          <a:ext cx="2187667" cy="142981"/>
        </a:xfrm>
        <a:custGeom>
          <a:avLst/>
          <a:gdLst/>
          <a:ahLst/>
          <a:cxnLst/>
          <a:rect l="0" t="0" r="0" b="0"/>
          <a:pathLst>
            <a:path>
              <a:moveTo>
                <a:pt x="2187667" y="0"/>
              </a:moveTo>
              <a:lnTo>
                <a:pt x="2187667" y="47414"/>
              </a:lnTo>
              <a:lnTo>
                <a:pt x="0" y="47414"/>
              </a:lnTo>
              <a:lnTo>
                <a:pt x="0" y="142981"/>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56B343-C98A-44D9-82BF-133464BFA864}">
      <dsp:nvSpPr>
        <dsp:cNvPr id="0" name=""/>
        <dsp:cNvSpPr/>
      </dsp:nvSpPr>
      <dsp:spPr>
        <a:xfrm>
          <a:off x="617587" y="455082"/>
          <a:ext cx="3662503" cy="142981"/>
        </a:xfrm>
        <a:custGeom>
          <a:avLst/>
          <a:gdLst/>
          <a:ahLst/>
          <a:cxnLst/>
          <a:rect l="0" t="0" r="0" b="0"/>
          <a:pathLst>
            <a:path>
              <a:moveTo>
                <a:pt x="3662503" y="0"/>
              </a:moveTo>
              <a:lnTo>
                <a:pt x="3662503" y="47414"/>
              </a:lnTo>
              <a:lnTo>
                <a:pt x="0" y="47414"/>
              </a:lnTo>
              <a:lnTo>
                <a:pt x="0" y="142981"/>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B8AE4A-C1CB-44DB-BBAD-D6A30486CC7E}">
      <dsp:nvSpPr>
        <dsp:cNvPr id="0" name=""/>
        <dsp:cNvSpPr/>
      </dsp:nvSpPr>
      <dsp:spPr>
        <a:xfrm>
          <a:off x="3277267" y="0"/>
          <a:ext cx="2005647" cy="455082"/>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kern="1200" noProof="0" dirty="0">
              <a:latin typeface="Calibri" panose="020F0502020204030204" pitchFamily="34" charset="0"/>
              <a:cs typeface="Calibri" panose="020F0502020204030204" pitchFamily="34" charset="0"/>
            </a:rPr>
            <a:t>Actions</a:t>
          </a:r>
        </a:p>
      </dsp:txBody>
      <dsp:txXfrm>
        <a:off x="3277267" y="0"/>
        <a:ext cx="2005647" cy="455082"/>
      </dsp:txXfrm>
    </dsp:sp>
    <dsp:sp modelId="{CCD2825B-7317-4C4A-8BAE-7A32B33B957A}">
      <dsp:nvSpPr>
        <dsp:cNvPr id="0" name=""/>
        <dsp:cNvSpPr/>
      </dsp:nvSpPr>
      <dsp:spPr>
        <a:xfrm>
          <a:off x="0" y="598064"/>
          <a:ext cx="1235175" cy="2664315"/>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noProof="0" dirty="0">
              <a:latin typeface="Calibri" panose="020F0502020204030204" pitchFamily="34" charset="0"/>
              <a:cs typeface="Calibri" panose="020F0502020204030204" pitchFamily="34" charset="0"/>
            </a:rPr>
            <a:t>Communicate requirements for entry, stay,</a:t>
          </a:r>
          <a:r>
            <a:rPr lang="hu-HU" sz="1600" kern="1200" noProof="0" dirty="0">
              <a:latin typeface="Calibri" panose="020F0502020204030204" pitchFamily="34" charset="0"/>
              <a:cs typeface="Calibri" panose="020F0502020204030204" pitchFamily="34" charset="0"/>
            </a:rPr>
            <a:t> </a:t>
          </a:r>
          <a:r>
            <a:rPr lang="en-US" sz="1600" kern="1200" noProof="0" dirty="0">
              <a:latin typeface="Calibri" panose="020F0502020204030204" pitchFamily="34" charset="0"/>
              <a:cs typeface="Calibri" panose="020F0502020204030204" pitchFamily="34" charset="0"/>
            </a:rPr>
            <a:t>etc.</a:t>
          </a:r>
          <a:br>
            <a:rPr lang="en-US" sz="1600" kern="1200" noProof="0" dirty="0">
              <a:latin typeface="Calibri" panose="020F0502020204030204" pitchFamily="34" charset="0"/>
              <a:cs typeface="Calibri" panose="020F0502020204030204" pitchFamily="34" charset="0"/>
            </a:rPr>
          </a:br>
          <a:br>
            <a:rPr lang="en-US" sz="1600" kern="1200" noProof="0" dirty="0">
              <a:latin typeface="Calibri" panose="020F0502020204030204" pitchFamily="34" charset="0"/>
              <a:cs typeface="Calibri" panose="020F0502020204030204" pitchFamily="34" charset="0"/>
            </a:rPr>
          </a:br>
          <a:r>
            <a:rPr lang="en-US" sz="1600" kern="1200" noProof="0" dirty="0">
              <a:latin typeface="Calibri" panose="020F0502020204030204" pitchFamily="34" charset="0"/>
              <a:cs typeface="Calibri" panose="020F0502020204030204" pitchFamily="34" charset="0"/>
            </a:rPr>
            <a:t>Use cost-effective technologies for the application</a:t>
          </a:r>
        </a:p>
      </dsp:txBody>
      <dsp:txXfrm>
        <a:off x="0" y="598064"/>
        <a:ext cx="1235175" cy="2664315"/>
      </dsp:txXfrm>
    </dsp:sp>
    <dsp:sp modelId="{6F34BF35-0CDF-4FBC-9533-79F7D924FC84}">
      <dsp:nvSpPr>
        <dsp:cNvPr id="0" name=""/>
        <dsp:cNvSpPr/>
      </dsp:nvSpPr>
      <dsp:spPr>
        <a:xfrm>
          <a:off x="1446266" y="598064"/>
          <a:ext cx="1292315" cy="2465221"/>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noProof="0" dirty="0">
              <a:latin typeface="Calibri" panose="020F0502020204030204" pitchFamily="34" charset="0"/>
              <a:cs typeface="Calibri" panose="020F0502020204030204" pitchFamily="34" charset="0"/>
            </a:rPr>
            <a:t>Train first responders, and state staff to identify, assist, and refer</a:t>
          </a:r>
          <a:br>
            <a:rPr lang="en-US" sz="1600" kern="1200" noProof="0" dirty="0">
              <a:latin typeface="Calibri" panose="020F0502020204030204" pitchFamily="34" charset="0"/>
              <a:cs typeface="Calibri" panose="020F0502020204030204" pitchFamily="34" charset="0"/>
            </a:rPr>
          </a:br>
          <a:r>
            <a:rPr lang="en-US" sz="1600" kern="1200" noProof="0" dirty="0">
              <a:latin typeface="Calibri" panose="020F0502020204030204" pitchFamily="34" charset="0"/>
              <a:cs typeface="Calibri" panose="020F0502020204030204" pitchFamily="34" charset="0"/>
            </a:rPr>
            <a:t>victims of trafficking and other persons in situation of vulnerability</a:t>
          </a:r>
        </a:p>
      </dsp:txBody>
      <dsp:txXfrm>
        <a:off x="1446266" y="598064"/>
        <a:ext cx="1292315" cy="2465221"/>
      </dsp:txXfrm>
    </dsp:sp>
    <dsp:sp modelId="{31808EA9-725B-418F-AABA-BEE9A4CF869E}">
      <dsp:nvSpPr>
        <dsp:cNvPr id="0" name=""/>
        <dsp:cNvSpPr/>
      </dsp:nvSpPr>
      <dsp:spPr>
        <a:xfrm>
          <a:off x="3000254" y="609609"/>
          <a:ext cx="1698804" cy="2882964"/>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noProof="0" dirty="0">
              <a:latin typeface="Calibri" panose="020F0502020204030204" pitchFamily="34" charset="0"/>
              <a:cs typeface="Calibri" panose="020F0502020204030204" pitchFamily="34" charset="0"/>
            </a:rPr>
            <a:t>Establish gender and child responsive referral mechanisms</a:t>
          </a:r>
          <a:r>
            <a:rPr lang="hu-HU" sz="1600" kern="1200" noProof="0" dirty="0">
              <a:latin typeface="Calibri" panose="020F0502020204030204" pitchFamily="34" charset="0"/>
              <a:cs typeface="Calibri" panose="020F0502020204030204" pitchFamily="34" charset="0"/>
            </a:rPr>
            <a:t> </a:t>
          </a:r>
          <a:r>
            <a:rPr lang="hu-HU" sz="1600" kern="1200" noProof="0" dirty="0" err="1">
              <a:latin typeface="Calibri" panose="020F0502020204030204" pitchFamily="34" charset="0"/>
              <a:cs typeface="Calibri" panose="020F0502020204030204" pitchFamily="34" charset="0"/>
            </a:rPr>
            <a:t>at</a:t>
          </a:r>
          <a:r>
            <a:rPr lang="hu-HU" sz="1600" kern="1200" noProof="0" dirty="0">
              <a:latin typeface="Calibri" panose="020F0502020204030204" pitchFamily="34" charset="0"/>
              <a:cs typeface="Calibri" panose="020F0502020204030204" pitchFamily="34" charset="0"/>
            </a:rPr>
            <a:t> </a:t>
          </a:r>
          <a:r>
            <a:rPr lang="hu-HU" sz="1600" kern="1200" noProof="0" dirty="0" err="1">
              <a:latin typeface="Calibri" panose="020F0502020204030204" pitchFamily="34" charset="0"/>
              <a:cs typeface="Calibri" panose="020F0502020204030204" pitchFamily="34" charset="0"/>
            </a:rPr>
            <a:t>borders</a:t>
          </a:r>
          <a:r>
            <a:rPr lang="hu-HU" sz="1600" kern="1200" noProof="0" dirty="0">
              <a:latin typeface="Calibri" panose="020F0502020204030204" pitchFamily="34" charset="0"/>
              <a:cs typeface="Calibri" panose="020F0502020204030204" pitchFamily="34" charset="0"/>
            </a:rPr>
            <a:t> and </a:t>
          </a:r>
          <a:r>
            <a:rPr lang="hu-HU" sz="1600" kern="1200" noProof="0" dirty="0" err="1">
              <a:latin typeface="Calibri" panose="020F0502020204030204" pitchFamily="34" charset="0"/>
              <a:cs typeface="Calibri" panose="020F0502020204030204" pitchFamily="34" charset="0"/>
            </a:rPr>
            <a:t>places</a:t>
          </a:r>
          <a:r>
            <a:rPr lang="hu-HU" sz="1600" kern="1200" noProof="0" dirty="0">
              <a:latin typeface="Calibri" panose="020F0502020204030204" pitchFamily="34" charset="0"/>
              <a:cs typeface="Calibri" panose="020F0502020204030204" pitchFamily="34" charset="0"/>
            </a:rPr>
            <a:t> of </a:t>
          </a:r>
          <a:r>
            <a:rPr lang="hu-HU" sz="1600" kern="1200" noProof="0" dirty="0" err="1">
              <a:latin typeface="Calibri" panose="020F0502020204030204" pitchFamily="34" charset="0"/>
              <a:cs typeface="Calibri" panose="020F0502020204030204" pitchFamily="34" charset="0"/>
            </a:rPr>
            <a:t>first</a:t>
          </a:r>
          <a:r>
            <a:rPr lang="hu-HU" sz="1600" kern="1200" noProof="0" dirty="0">
              <a:latin typeface="Calibri" panose="020F0502020204030204" pitchFamily="34" charset="0"/>
              <a:cs typeface="Calibri" panose="020F0502020204030204" pitchFamily="34" charset="0"/>
            </a:rPr>
            <a:t> </a:t>
          </a:r>
          <a:r>
            <a:rPr lang="hu-HU" sz="1600" kern="1200" noProof="0" dirty="0" err="1">
              <a:latin typeface="Calibri" panose="020F0502020204030204" pitchFamily="34" charset="0"/>
              <a:cs typeface="Calibri" panose="020F0502020204030204" pitchFamily="34" charset="0"/>
            </a:rPr>
            <a:t>rrival</a:t>
          </a:r>
          <a:br>
            <a:rPr lang="en-US" sz="1600" kern="1200" noProof="0" dirty="0">
              <a:latin typeface="Calibri" panose="020F0502020204030204" pitchFamily="34" charset="0"/>
              <a:cs typeface="Calibri" panose="020F0502020204030204" pitchFamily="34" charset="0"/>
            </a:rPr>
          </a:br>
          <a:endParaRPr lang="en-US" sz="1600" kern="1200" noProof="0" dirty="0">
            <a:latin typeface="Calibri" panose="020F0502020204030204" pitchFamily="34" charset="0"/>
            <a:cs typeface="Calibri" panose="020F0502020204030204" pitchFamily="34" charset="0"/>
          </a:endParaRPr>
        </a:p>
        <a:p>
          <a:pPr marL="0" lvl="0" indent="0" algn="ctr" defTabSz="711200">
            <a:lnSpc>
              <a:spcPct val="90000"/>
            </a:lnSpc>
            <a:spcBef>
              <a:spcPct val="0"/>
            </a:spcBef>
            <a:spcAft>
              <a:spcPct val="35000"/>
            </a:spcAft>
            <a:buNone/>
          </a:pPr>
          <a:r>
            <a:rPr lang="en-US" sz="1600" kern="1200" noProof="0" dirty="0">
              <a:latin typeface="Calibri" panose="020F0502020204030204" pitchFamily="34" charset="0"/>
              <a:cs typeface="Calibri" panose="020F0502020204030204" pitchFamily="34" charset="0"/>
            </a:rPr>
            <a:t>Apply standardised operating procedures</a:t>
          </a:r>
        </a:p>
      </dsp:txBody>
      <dsp:txXfrm>
        <a:off x="3000254" y="609609"/>
        <a:ext cx="1698804" cy="2882964"/>
      </dsp:txXfrm>
    </dsp:sp>
    <dsp:sp modelId="{FC1424D0-2D2C-4806-B040-6604B3E3FDA7}">
      <dsp:nvSpPr>
        <dsp:cNvPr id="0" name=""/>
        <dsp:cNvSpPr/>
      </dsp:nvSpPr>
      <dsp:spPr>
        <a:xfrm>
          <a:off x="4774911" y="598064"/>
          <a:ext cx="1912383" cy="2898837"/>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noProof="0" dirty="0">
              <a:latin typeface="Calibri" panose="020F0502020204030204" pitchFamily="34" charset="0"/>
              <a:cs typeface="Calibri" panose="020F0502020204030204" pitchFamily="34" charset="0"/>
            </a:rPr>
            <a:t>Identify children. </a:t>
          </a:r>
          <a:br>
            <a:rPr lang="en-US" sz="1600" kern="1200" noProof="0" dirty="0">
              <a:latin typeface="Calibri" panose="020F0502020204030204" pitchFamily="34" charset="0"/>
              <a:cs typeface="Calibri" panose="020F0502020204030204" pitchFamily="34" charset="0"/>
            </a:rPr>
          </a:br>
          <a:br>
            <a:rPr lang="en-US" sz="1600" kern="1200" noProof="0" dirty="0">
              <a:latin typeface="Calibri" panose="020F0502020204030204" pitchFamily="34" charset="0"/>
              <a:cs typeface="Calibri" panose="020F0502020204030204" pitchFamily="34" charset="0"/>
            </a:rPr>
          </a:br>
          <a:r>
            <a:rPr lang="en-US" sz="1600" kern="1200" noProof="0" dirty="0">
              <a:latin typeface="Calibri" panose="020F0502020204030204" pitchFamily="34" charset="0"/>
              <a:cs typeface="Calibri" panose="020F0502020204030204" pitchFamily="34" charset="0"/>
            </a:rPr>
            <a:t> If unaccompanied  or separated </a:t>
          </a:r>
          <a:br>
            <a:rPr lang="en-US" sz="1600" kern="1200" noProof="0" dirty="0">
              <a:latin typeface="Calibri" panose="020F0502020204030204" pitchFamily="34" charset="0"/>
              <a:cs typeface="Calibri" panose="020F0502020204030204" pitchFamily="34" charset="0"/>
            </a:rPr>
          </a:br>
          <a:r>
            <a:rPr lang="en-US" sz="1600" kern="1200" noProof="0" dirty="0">
              <a:latin typeface="Calibri" panose="020F0502020204030204" pitchFamily="34" charset="0"/>
              <a:cs typeface="Calibri" panose="020F0502020204030204" pitchFamily="34" charset="0"/>
            </a:rPr>
            <a:t>– refer them to services and</a:t>
          </a:r>
          <a:br>
            <a:rPr lang="en-US" sz="1600" kern="1200" noProof="0" dirty="0">
              <a:latin typeface="Calibri" panose="020F0502020204030204" pitchFamily="34" charset="0"/>
              <a:cs typeface="Calibri" panose="020F0502020204030204" pitchFamily="34" charset="0"/>
            </a:rPr>
          </a:br>
          <a:r>
            <a:rPr lang="en-US" sz="1600" kern="1200" noProof="0" dirty="0">
              <a:latin typeface="Calibri" panose="020F0502020204030204" pitchFamily="34" charset="0"/>
              <a:cs typeface="Calibri" panose="020F0502020204030204" pitchFamily="34" charset="0"/>
            </a:rPr>
            <a:t> appoint guardian.</a:t>
          </a:r>
        </a:p>
        <a:p>
          <a:pPr marL="0" lvl="0" indent="0" algn="ctr" defTabSz="711200">
            <a:lnSpc>
              <a:spcPct val="90000"/>
            </a:lnSpc>
            <a:spcBef>
              <a:spcPct val="0"/>
            </a:spcBef>
            <a:spcAft>
              <a:spcPct val="35000"/>
            </a:spcAft>
            <a:buNone/>
          </a:pPr>
          <a:r>
            <a:rPr lang="en-US" sz="1600" kern="1200" noProof="0" dirty="0">
              <a:latin typeface="Calibri" panose="020F0502020204030204" pitchFamily="34" charset="0"/>
              <a:cs typeface="Calibri" panose="020F0502020204030204" pitchFamily="34" charset="0"/>
            </a:rPr>
            <a:t>Protect family unity</a:t>
          </a:r>
          <a:br>
            <a:rPr lang="en-US" sz="1600" kern="1200" noProof="0" dirty="0">
              <a:latin typeface="Calibri" panose="020F0502020204030204" pitchFamily="34" charset="0"/>
              <a:cs typeface="Calibri" panose="020F0502020204030204" pitchFamily="34" charset="0"/>
            </a:rPr>
          </a:br>
          <a:br>
            <a:rPr lang="en-US" sz="1600" kern="1200" noProof="0" dirty="0">
              <a:latin typeface="Calibri" panose="020F0502020204030204" pitchFamily="34" charset="0"/>
              <a:cs typeface="Calibri" panose="020F0502020204030204" pitchFamily="34" charset="0"/>
            </a:rPr>
          </a:br>
          <a:r>
            <a:rPr lang="en-US" sz="1600" kern="1200" noProof="0" dirty="0">
              <a:latin typeface="Calibri" panose="020F0502020204030204" pitchFamily="34" charset="0"/>
              <a:cs typeface="Calibri" panose="020F0502020204030204" pitchFamily="34" charset="0"/>
            </a:rPr>
            <a:t>Apply multi-disciplinary age assessment</a:t>
          </a:r>
        </a:p>
      </dsp:txBody>
      <dsp:txXfrm>
        <a:off x="4774911" y="598064"/>
        <a:ext cx="1912383" cy="2898837"/>
      </dsp:txXfrm>
    </dsp:sp>
    <dsp:sp modelId="{CA58AFB8-46A8-4ABA-83AB-DE71F056419B}">
      <dsp:nvSpPr>
        <dsp:cNvPr id="0" name=""/>
        <dsp:cNvSpPr/>
      </dsp:nvSpPr>
      <dsp:spPr>
        <a:xfrm>
          <a:off x="6908779" y="598064"/>
          <a:ext cx="1588164" cy="2826575"/>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noProof="0" dirty="0">
              <a:latin typeface="Calibri" panose="020F0502020204030204" pitchFamily="34" charset="0"/>
              <a:cs typeface="Calibri" panose="020F0502020204030204" pitchFamily="34" charset="0"/>
            </a:rPr>
            <a:t>If mixed movement, share relevant info </a:t>
          </a:r>
          <a:br>
            <a:rPr lang="en-US" sz="1600" kern="1200" noProof="0" dirty="0">
              <a:latin typeface="Calibri" panose="020F0502020204030204" pitchFamily="34" charset="0"/>
              <a:cs typeface="Calibri" panose="020F0502020204030204" pitchFamily="34" charset="0"/>
            </a:rPr>
          </a:br>
          <a:br>
            <a:rPr lang="en-US" sz="1600" kern="1200" noProof="0" dirty="0">
              <a:latin typeface="Calibri" panose="020F0502020204030204" pitchFamily="34" charset="0"/>
              <a:cs typeface="Calibri" panose="020F0502020204030204" pitchFamily="34" charset="0"/>
            </a:rPr>
          </a:br>
          <a:r>
            <a:rPr lang="en-US" sz="1600" kern="1200" noProof="0" dirty="0">
              <a:latin typeface="Calibri" panose="020F0502020204030204" pitchFamily="34" charset="0"/>
              <a:cs typeface="Calibri" panose="020F0502020204030204" pitchFamily="34" charset="0"/>
            </a:rPr>
            <a:t>on entry and stay,</a:t>
          </a:r>
        </a:p>
        <a:p>
          <a:pPr marL="0" lvl="0" indent="0" algn="ctr" defTabSz="711200">
            <a:lnSpc>
              <a:spcPct val="90000"/>
            </a:lnSpc>
            <a:spcBef>
              <a:spcPct val="0"/>
            </a:spcBef>
            <a:spcAft>
              <a:spcPct val="35000"/>
            </a:spcAft>
            <a:buNone/>
          </a:pPr>
          <a:r>
            <a:rPr lang="en-US" sz="1600" kern="1200" noProof="0" dirty="0">
              <a:latin typeface="Calibri" panose="020F0502020204030204" pitchFamily="34" charset="0"/>
              <a:cs typeface="Calibri" panose="020F0502020204030204" pitchFamily="34" charset="0"/>
            </a:rPr>
            <a:t> +</a:t>
          </a:r>
        </a:p>
        <a:p>
          <a:pPr marL="0" lvl="0" indent="0" algn="ctr" defTabSz="711200">
            <a:lnSpc>
              <a:spcPct val="90000"/>
            </a:lnSpc>
            <a:spcBef>
              <a:spcPct val="0"/>
            </a:spcBef>
            <a:spcAft>
              <a:spcPct val="35000"/>
            </a:spcAft>
            <a:buNone/>
          </a:pPr>
          <a:r>
            <a:rPr lang="en-US" sz="1600" kern="1200" noProof="0" dirty="0">
              <a:latin typeface="Calibri" panose="020F0502020204030204" pitchFamily="34" charset="0"/>
              <a:cs typeface="Calibri" panose="020F0502020204030204" pitchFamily="34" charset="0"/>
            </a:rPr>
            <a:t> available forms of protection </a:t>
          </a:r>
        </a:p>
        <a:p>
          <a:pPr marL="0" lvl="0" indent="0" algn="ctr" defTabSz="711200">
            <a:lnSpc>
              <a:spcPct val="90000"/>
            </a:lnSpc>
            <a:spcBef>
              <a:spcPct val="0"/>
            </a:spcBef>
            <a:spcAft>
              <a:spcPct val="35000"/>
            </a:spcAft>
            <a:buNone/>
          </a:pPr>
          <a:r>
            <a:rPr lang="en-US" sz="1600" kern="1200" noProof="0" dirty="0">
              <a:latin typeface="Calibri" panose="020F0502020204030204" pitchFamily="34" charset="0"/>
              <a:cs typeface="Calibri" panose="020F0502020204030204" pitchFamily="34" charset="0"/>
            </a:rPr>
            <a:t>+ </a:t>
          </a:r>
        </a:p>
        <a:p>
          <a:pPr marL="0" lvl="0" indent="0" algn="ctr" defTabSz="711200">
            <a:lnSpc>
              <a:spcPct val="90000"/>
            </a:lnSpc>
            <a:spcBef>
              <a:spcPct val="0"/>
            </a:spcBef>
            <a:spcAft>
              <a:spcPct val="35000"/>
            </a:spcAft>
            <a:buNone/>
          </a:pPr>
          <a:r>
            <a:rPr lang="en-US" sz="1600" kern="1200" noProof="0" dirty="0">
              <a:latin typeface="Calibri" panose="020F0502020204030204" pitchFamily="34" charset="0"/>
              <a:cs typeface="Calibri" panose="020F0502020204030204" pitchFamily="34" charset="0"/>
            </a:rPr>
            <a:t>on return and reintegration</a:t>
          </a:r>
        </a:p>
      </dsp:txBody>
      <dsp:txXfrm>
        <a:off x="6908779" y="598064"/>
        <a:ext cx="1588164" cy="282657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1490" name="Rectangle 2"/>
          <p:cNvSpPr>
            <a:spLocks noGrp="1" noChangeArrowheads="1"/>
          </p:cNvSpPr>
          <p:nvPr>
            <p:ph type="hdr" sz="quarter"/>
          </p:nvPr>
        </p:nvSpPr>
        <p:spPr bwMode="auto">
          <a:xfrm>
            <a:off x="1" y="2"/>
            <a:ext cx="2948599" cy="465462"/>
          </a:xfrm>
          <a:prstGeom prst="rect">
            <a:avLst/>
          </a:prstGeom>
          <a:noFill/>
          <a:ln w="9525">
            <a:noFill/>
            <a:miter lim="800000"/>
            <a:headEnd/>
            <a:tailEnd/>
          </a:ln>
          <a:effectLst/>
        </p:spPr>
        <p:txBody>
          <a:bodyPr vert="horz" wrap="square" lIns="92078" tIns="46039" rIns="92078" bIns="46039" numCol="1" anchor="t" anchorCtr="0" compatLnSpc="1">
            <a:prstTxWarp prst="textNoShape">
              <a:avLst/>
            </a:prstTxWarp>
          </a:bodyPr>
          <a:lstStyle>
            <a:lvl1pPr algn="l" eaLnBrk="0" hangingPunct="0">
              <a:defRPr sz="1200" b="0">
                <a:solidFill>
                  <a:schemeClr val="tx1"/>
                </a:solidFill>
                <a:latin typeface="Times New Roman" pitchFamily="18" charset="0"/>
                <a:cs typeface="+mn-cs"/>
              </a:defRPr>
            </a:lvl1pPr>
          </a:lstStyle>
          <a:p>
            <a:pPr>
              <a:defRPr/>
            </a:pPr>
            <a:endParaRPr lang="en-US"/>
          </a:p>
        </p:txBody>
      </p:sp>
      <p:sp>
        <p:nvSpPr>
          <p:cNvPr id="191491" name="Rectangle 3"/>
          <p:cNvSpPr>
            <a:spLocks noGrp="1" noChangeArrowheads="1"/>
          </p:cNvSpPr>
          <p:nvPr>
            <p:ph type="dt" sz="quarter" idx="1"/>
          </p:nvPr>
        </p:nvSpPr>
        <p:spPr bwMode="auto">
          <a:xfrm>
            <a:off x="3855377" y="2"/>
            <a:ext cx="2948598" cy="465462"/>
          </a:xfrm>
          <a:prstGeom prst="rect">
            <a:avLst/>
          </a:prstGeom>
          <a:noFill/>
          <a:ln w="9525">
            <a:noFill/>
            <a:miter lim="800000"/>
            <a:headEnd/>
            <a:tailEnd/>
          </a:ln>
          <a:effectLst/>
        </p:spPr>
        <p:txBody>
          <a:bodyPr vert="horz" wrap="square" lIns="92078" tIns="46039" rIns="92078" bIns="46039" numCol="1" anchor="t" anchorCtr="0" compatLnSpc="1">
            <a:prstTxWarp prst="textNoShape">
              <a:avLst/>
            </a:prstTxWarp>
          </a:bodyPr>
          <a:lstStyle>
            <a:lvl1pPr algn="r" eaLnBrk="0" hangingPunct="0">
              <a:defRPr sz="1200" b="0">
                <a:solidFill>
                  <a:schemeClr val="tx1"/>
                </a:solidFill>
                <a:latin typeface="Times New Roman" pitchFamily="18" charset="0"/>
                <a:cs typeface="+mn-cs"/>
              </a:defRPr>
            </a:lvl1pPr>
          </a:lstStyle>
          <a:p>
            <a:pPr>
              <a:defRPr/>
            </a:pPr>
            <a:endParaRPr lang="en-US"/>
          </a:p>
        </p:txBody>
      </p:sp>
      <p:sp>
        <p:nvSpPr>
          <p:cNvPr id="191492" name="Rectangle 4"/>
          <p:cNvSpPr>
            <a:spLocks noGrp="1" noChangeArrowheads="1"/>
          </p:cNvSpPr>
          <p:nvPr>
            <p:ph type="ftr" sz="quarter" idx="2"/>
          </p:nvPr>
        </p:nvSpPr>
        <p:spPr bwMode="auto">
          <a:xfrm>
            <a:off x="1" y="9467642"/>
            <a:ext cx="2948599" cy="465462"/>
          </a:xfrm>
          <a:prstGeom prst="rect">
            <a:avLst/>
          </a:prstGeom>
          <a:noFill/>
          <a:ln w="9525">
            <a:noFill/>
            <a:miter lim="800000"/>
            <a:headEnd/>
            <a:tailEnd/>
          </a:ln>
          <a:effectLst/>
        </p:spPr>
        <p:txBody>
          <a:bodyPr vert="horz" wrap="square" lIns="92078" tIns="46039" rIns="92078" bIns="46039" numCol="1" anchor="b" anchorCtr="0" compatLnSpc="1">
            <a:prstTxWarp prst="textNoShape">
              <a:avLst/>
            </a:prstTxWarp>
          </a:bodyPr>
          <a:lstStyle>
            <a:lvl1pPr algn="l" eaLnBrk="0" hangingPunct="0">
              <a:defRPr sz="1200" b="0">
                <a:solidFill>
                  <a:schemeClr val="tx1"/>
                </a:solidFill>
                <a:latin typeface="Times New Roman" pitchFamily="18" charset="0"/>
                <a:cs typeface="+mn-cs"/>
              </a:defRPr>
            </a:lvl1pPr>
          </a:lstStyle>
          <a:p>
            <a:pPr>
              <a:defRPr/>
            </a:pPr>
            <a:endParaRPr lang="en-US"/>
          </a:p>
        </p:txBody>
      </p:sp>
      <p:sp>
        <p:nvSpPr>
          <p:cNvPr id="191493" name="Rectangle 5"/>
          <p:cNvSpPr>
            <a:spLocks noGrp="1" noChangeArrowheads="1"/>
          </p:cNvSpPr>
          <p:nvPr>
            <p:ph type="sldNum" sz="quarter" idx="3"/>
          </p:nvPr>
        </p:nvSpPr>
        <p:spPr bwMode="auto">
          <a:xfrm>
            <a:off x="3855377" y="9467642"/>
            <a:ext cx="2948598" cy="465462"/>
          </a:xfrm>
          <a:prstGeom prst="rect">
            <a:avLst/>
          </a:prstGeom>
          <a:noFill/>
          <a:ln w="9525">
            <a:noFill/>
            <a:miter lim="800000"/>
            <a:headEnd/>
            <a:tailEnd/>
          </a:ln>
          <a:effectLst/>
        </p:spPr>
        <p:txBody>
          <a:bodyPr vert="horz" wrap="square" lIns="92078" tIns="46039" rIns="92078" bIns="46039" numCol="1" anchor="b" anchorCtr="0" compatLnSpc="1">
            <a:prstTxWarp prst="textNoShape">
              <a:avLst/>
            </a:prstTxWarp>
          </a:bodyPr>
          <a:lstStyle>
            <a:lvl1pPr algn="r" eaLnBrk="0" hangingPunct="0">
              <a:defRPr sz="1200" b="0">
                <a:solidFill>
                  <a:schemeClr val="tx1"/>
                </a:solidFill>
                <a:latin typeface="Times New Roman" pitchFamily="18" charset="0"/>
                <a:cs typeface="+mn-cs"/>
              </a:defRPr>
            </a:lvl1pPr>
          </a:lstStyle>
          <a:p>
            <a:pPr>
              <a:defRPr/>
            </a:pPr>
            <a:fld id="{55D3703B-2829-483D-B21E-58A529E655B7}" type="slidenum">
              <a:rPr lang="en-US"/>
              <a:pPr>
                <a:defRPr/>
              </a:pPr>
              <a:t>‹#›</a:t>
            </a:fld>
            <a:endParaRPr lang="en-US"/>
          </a:p>
        </p:txBody>
      </p:sp>
    </p:spTree>
    <p:extLst>
      <p:ext uri="{BB962C8B-B14F-4D97-AF65-F5344CB8AC3E}">
        <p14:creationId xmlns:p14="http://schemas.microsoft.com/office/powerpoint/2010/main" val="11219395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0"/>
            <a:ext cx="2945450" cy="496171"/>
          </a:xfrm>
          <a:prstGeom prst="rect">
            <a:avLst/>
          </a:prstGeom>
          <a:noFill/>
          <a:ln w="9525">
            <a:noFill/>
            <a:miter lim="800000"/>
            <a:headEnd/>
            <a:tailEnd/>
          </a:ln>
          <a:effectLst/>
        </p:spPr>
        <p:txBody>
          <a:bodyPr vert="horz" wrap="square" lIns="92078" tIns="46039" rIns="92078" bIns="46039" numCol="1" anchor="t" anchorCtr="0" compatLnSpc="1">
            <a:prstTxWarp prst="textNoShape">
              <a:avLst/>
            </a:prstTxWarp>
          </a:bodyPr>
          <a:lstStyle>
            <a:lvl1pPr algn="l" eaLnBrk="0" hangingPunct="0">
              <a:defRPr sz="1200" b="0">
                <a:solidFill>
                  <a:schemeClr val="tx1"/>
                </a:solidFill>
                <a:latin typeface="Times New Roman" pitchFamily="18" charset="0"/>
                <a:cs typeface="+mn-cs"/>
              </a:defRPr>
            </a:lvl1pPr>
          </a:lstStyle>
          <a:p>
            <a:pPr>
              <a:defRPr/>
            </a:pPr>
            <a:endParaRPr lang="hu-HU"/>
          </a:p>
        </p:txBody>
      </p:sp>
      <p:sp>
        <p:nvSpPr>
          <p:cNvPr id="5123" name="Rectangle 3"/>
          <p:cNvSpPr>
            <a:spLocks noGrp="1" noChangeArrowheads="1"/>
          </p:cNvSpPr>
          <p:nvPr>
            <p:ph type="dt" idx="1"/>
          </p:nvPr>
        </p:nvSpPr>
        <p:spPr bwMode="auto">
          <a:xfrm>
            <a:off x="3852228" y="0"/>
            <a:ext cx="2945449" cy="496171"/>
          </a:xfrm>
          <a:prstGeom prst="rect">
            <a:avLst/>
          </a:prstGeom>
          <a:noFill/>
          <a:ln w="9525">
            <a:noFill/>
            <a:miter lim="800000"/>
            <a:headEnd/>
            <a:tailEnd/>
          </a:ln>
          <a:effectLst/>
        </p:spPr>
        <p:txBody>
          <a:bodyPr vert="horz" wrap="square" lIns="92078" tIns="46039" rIns="92078" bIns="46039" numCol="1" anchor="t" anchorCtr="0" compatLnSpc="1">
            <a:prstTxWarp prst="textNoShape">
              <a:avLst/>
            </a:prstTxWarp>
          </a:bodyPr>
          <a:lstStyle>
            <a:lvl1pPr algn="r" eaLnBrk="0" hangingPunct="0">
              <a:defRPr sz="1200" b="0">
                <a:solidFill>
                  <a:schemeClr val="tx1"/>
                </a:solidFill>
                <a:latin typeface="Times New Roman" pitchFamily="18" charset="0"/>
                <a:cs typeface="+mn-cs"/>
              </a:defRPr>
            </a:lvl1pPr>
          </a:lstStyle>
          <a:p>
            <a:pPr>
              <a:defRPr/>
            </a:pPr>
            <a:endParaRPr lang="hu-HU"/>
          </a:p>
        </p:txBody>
      </p:sp>
      <p:sp>
        <p:nvSpPr>
          <p:cNvPr id="3482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05203" y="4716041"/>
            <a:ext cx="4987270" cy="4468766"/>
          </a:xfrm>
          <a:prstGeom prst="rect">
            <a:avLst/>
          </a:prstGeom>
          <a:noFill/>
          <a:ln w="9525">
            <a:noFill/>
            <a:miter lim="800000"/>
            <a:headEnd/>
            <a:tailEnd/>
          </a:ln>
          <a:effectLst/>
        </p:spPr>
        <p:txBody>
          <a:bodyPr vert="horz" wrap="square" lIns="92078" tIns="46039" rIns="92078" bIns="46039" numCol="1" anchor="t" anchorCtr="0" compatLnSpc="1">
            <a:prstTxWarp prst="textNoShape">
              <a:avLst/>
            </a:prstTxWarp>
          </a:bodyPr>
          <a:lstStyle/>
          <a:p>
            <a:pPr lvl="0"/>
            <a:r>
              <a:rPr lang="hu-HU" noProof="0"/>
              <a:t>Click to edit Master text styles</a:t>
            </a:r>
          </a:p>
          <a:p>
            <a:pPr lvl="1"/>
            <a:r>
              <a:rPr lang="hu-HU" noProof="0"/>
              <a:t>Second level</a:t>
            </a:r>
          </a:p>
          <a:p>
            <a:pPr lvl="2"/>
            <a:r>
              <a:rPr lang="hu-HU" noProof="0"/>
              <a:t>Third level</a:t>
            </a:r>
          </a:p>
          <a:p>
            <a:pPr lvl="3"/>
            <a:r>
              <a:rPr lang="hu-HU" noProof="0"/>
              <a:t>Fourth level</a:t>
            </a:r>
          </a:p>
          <a:p>
            <a:pPr lvl="4"/>
            <a:r>
              <a:rPr lang="hu-HU" noProof="0"/>
              <a:t>Fifth level</a:t>
            </a:r>
          </a:p>
        </p:txBody>
      </p:sp>
      <p:sp>
        <p:nvSpPr>
          <p:cNvPr id="5126" name="Rectangle 6"/>
          <p:cNvSpPr>
            <a:spLocks noGrp="1" noChangeArrowheads="1"/>
          </p:cNvSpPr>
          <p:nvPr>
            <p:ph type="ftr" sz="quarter" idx="4"/>
          </p:nvPr>
        </p:nvSpPr>
        <p:spPr bwMode="auto">
          <a:xfrm>
            <a:off x="1" y="9430469"/>
            <a:ext cx="2945450" cy="496170"/>
          </a:xfrm>
          <a:prstGeom prst="rect">
            <a:avLst/>
          </a:prstGeom>
          <a:noFill/>
          <a:ln w="9525">
            <a:noFill/>
            <a:miter lim="800000"/>
            <a:headEnd/>
            <a:tailEnd/>
          </a:ln>
          <a:effectLst/>
        </p:spPr>
        <p:txBody>
          <a:bodyPr vert="horz" wrap="square" lIns="92078" tIns="46039" rIns="92078" bIns="46039" numCol="1" anchor="b" anchorCtr="0" compatLnSpc="1">
            <a:prstTxWarp prst="textNoShape">
              <a:avLst/>
            </a:prstTxWarp>
          </a:bodyPr>
          <a:lstStyle>
            <a:lvl1pPr algn="l" eaLnBrk="0" hangingPunct="0">
              <a:defRPr sz="1200" b="0">
                <a:solidFill>
                  <a:schemeClr val="tx1"/>
                </a:solidFill>
                <a:latin typeface="Times New Roman" pitchFamily="18" charset="0"/>
                <a:cs typeface="+mn-cs"/>
              </a:defRPr>
            </a:lvl1pPr>
          </a:lstStyle>
          <a:p>
            <a:pPr>
              <a:defRPr/>
            </a:pPr>
            <a:endParaRPr lang="hu-HU"/>
          </a:p>
        </p:txBody>
      </p:sp>
      <p:sp>
        <p:nvSpPr>
          <p:cNvPr id="5127" name="Rectangle 7"/>
          <p:cNvSpPr>
            <a:spLocks noGrp="1" noChangeArrowheads="1"/>
          </p:cNvSpPr>
          <p:nvPr>
            <p:ph type="sldNum" sz="quarter" idx="5"/>
          </p:nvPr>
        </p:nvSpPr>
        <p:spPr bwMode="auto">
          <a:xfrm>
            <a:off x="3852228" y="9430469"/>
            <a:ext cx="2945449" cy="496170"/>
          </a:xfrm>
          <a:prstGeom prst="rect">
            <a:avLst/>
          </a:prstGeom>
          <a:noFill/>
          <a:ln w="9525">
            <a:noFill/>
            <a:miter lim="800000"/>
            <a:headEnd/>
            <a:tailEnd/>
          </a:ln>
          <a:effectLst/>
        </p:spPr>
        <p:txBody>
          <a:bodyPr vert="horz" wrap="square" lIns="92078" tIns="46039" rIns="92078" bIns="46039" numCol="1" anchor="b" anchorCtr="0" compatLnSpc="1">
            <a:prstTxWarp prst="textNoShape">
              <a:avLst/>
            </a:prstTxWarp>
          </a:bodyPr>
          <a:lstStyle>
            <a:lvl1pPr algn="r" eaLnBrk="0" hangingPunct="0">
              <a:defRPr sz="1200" b="0">
                <a:solidFill>
                  <a:schemeClr val="tx1"/>
                </a:solidFill>
                <a:latin typeface="Times New Roman" pitchFamily="18" charset="0"/>
                <a:cs typeface="+mn-cs"/>
              </a:defRPr>
            </a:lvl1pPr>
          </a:lstStyle>
          <a:p>
            <a:pPr>
              <a:defRPr/>
            </a:pPr>
            <a:fld id="{AD090BF0-B366-4E92-B12B-441B371928F1}" type="slidenum">
              <a:rPr lang="hu-HU"/>
              <a:pPr>
                <a:defRPr/>
              </a:pPr>
              <a:t>‹#›</a:t>
            </a:fld>
            <a:endParaRPr lang="hu-HU"/>
          </a:p>
        </p:txBody>
      </p:sp>
    </p:spTree>
    <p:extLst>
      <p:ext uri="{BB962C8B-B14F-4D97-AF65-F5344CB8AC3E}">
        <p14:creationId xmlns:p14="http://schemas.microsoft.com/office/powerpoint/2010/main" val="13824285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6"/>
          <p:cNvSpPr>
            <a:spLocks noGrp="1" noChangeArrowheads="1"/>
          </p:cNvSpPr>
          <p:nvPr>
            <p:ph type="sldNum" sz="quarter"/>
          </p:nvPr>
        </p:nvSpPr>
        <p:spPr>
          <a:xfrm>
            <a:off x="3902893" y="9433224"/>
            <a:ext cx="2945449" cy="496170"/>
          </a:xfrm>
          <a:noFill/>
          <a:extLst>
            <a:ext uri="{91240B29-F687-4F45-9708-019B960494DF}">
              <a14:hiddenLine xmlns:a14="http://schemas.microsoft.com/office/drawing/2010/main" w="9525">
                <a:solidFill>
                  <a:srgbClr val="808080"/>
                </a:solidFill>
                <a:round/>
                <a:headEnd/>
                <a:tailEnd/>
              </a14:hiddenLine>
            </a:ext>
          </a:extLst>
        </p:spPr>
        <p:txBody>
          <a:bodyPr/>
          <a:lstStyle>
            <a:lvl1pPr eaLnBrk="0">
              <a:tabLst>
                <a:tab pos="718036" algn="l"/>
                <a:tab pos="1436073" algn="l"/>
                <a:tab pos="2154109" algn="l"/>
                <a:tab pos="2872146" algn="l"/>
              </a:tabLst>
              <a:defRPr>
                <a:solidFill>
                  <a:schemeClr val="tx1"/>
                </a:solidFill>
                <a:latin typeface="Arial" panose="020B0604020202020204" pitchFamily="34" charset="0"/>
                <a:ea typeface="Microsoft YaHei" panose="020B0503020204020204" pitchFamily="34" charset="-122"/>
              </a:defRPr>
            </a:lvl1pPr>
            <a:lvl2pPr eaLnBrk="0">
              <a:tabLst>
                <a:tab pos="718036" algn="l"/>
                <a:tab pos="1436073" algn="l"/>
                <a:tab pos="2154109" algn="l"/>
                <a:tab pos="2872146" algn="l"/>
              </a:tabLst>
              <a:defRPr>
                <a:solidFill>
                  <a:schemeClr val="tx1"/>
                </a:solidFill>
                <a:latin typeface="Arial" panose="020B0604020202020204" pitchFamily="34" charset="0"/>
                <a:ea typeface="Microsoft YaHei" panose="020B0503020204020204" pitchFamily="34" charset="-122"/>
              </a:defRPr>
            </a:lvl2pPr>
            <a:lvl3pPr eaLnBrk="0">
              <a:tabLst>
                <a:tab pos="718036" algn="l"/>
                <a:tab pos="1436073" algn="l"/>
                <a:tab pos="2154109" algn="l"/>
                <a:tab pos="2872146" algn="l"/>
              </a:tabLst>
              <a:defRPr>
                <a:solidFill>
                  <a:schemeClr val="tx1"/>
                </a:solidFill>
                <a:latin typeface="Arial" panose="020B0604020202020204" pitchFamily="34" charset="0"/>
                <a:ea typeface="Microsoft YaHei" panose="020B0503020204020204" pitchFamily="34" charset="-122"/>
              </a:defRPr>
            </a:lvl3pPr>
            <a:lvl4pPr eaLnBrk="0">
              <a:tabLst>
                <a:tab pos="718036" algn="l"/>
                <a:tab pos="1436073" algn="l"/>
                <a:tab pos="2154109" algn="l"/>
                <a:tab pos="2872146" algn="l"/>
              </a:tabLst>
              <a:defRPr>
                <a:solidFill>
                  <a:schemeClr val="tx1"/>
                </a:solidFill>
                <a:latin typeface="Arial" panose="020B0604020202020204" pitchFamily="34" charset="0"/>
                <a:ea typeface="Microsoft YaHei" panose="020B0503020204020204" pitchFamily="34" charset="-122"/>
              </a:defRPr>
            </a:lvl4pPr>
            <a:lvl5pPr eaLnBrk="0">
              <a:tabLst>
                <a:tab pos="718036" algn="l"/>
                <a:tab pos="1436073" algn="l"/>
                <a:tab pos="2154109" algn="l"/>
                <a:tab pos="2872146" algn="l"/>
              </a:tabLst>
              <a:defRPr>
                <a:solidFill>
                  <a:schemeClr val="tx1"/>
                </a:solidFill>
                <a:latin typeface="Arial" panose="020B0604020202020204" pitchFamily="34" charset="0"/>
                <a:ea typeface="Microsoft YaHei" panose="020B0503020204020204" pitchFamily="34" charset="-122"/>
              </a:defRPr>
            </a:lvl5pPr>
            <a:lvl6pPr marL="2494232" indent="-226748" defTabSz="445624" eaLnBrk="0" fontAlgn="base" hangingPunct="0">
              <a:lnSpc>
                <a:spcPct val="93000"/>
              </a:lnSpc>
              <a:spcBef>
                <a:spcPct val="0"/>
              </a:spcBef>
              <a:spcAft>
                <a:spcPct val="0"/>
              </a:spcAft>
              <a:buClr>
                <a:srgbClr val="000000"/>
              </a:buClr>
              <a:buSzPct val="100000"/>
              <a:buFont typeface="Times New Roman" panose="02020603050405020304" pitchFamily="18" charset="0"/>
              <a:tabLst>
                <a:tab pos="718036" algn="l"/>
                <a:tab pos="1436073" algn="l"/>
                <a:tab pos="2154109" algn="l"/>
                <a:tab pos="2872146" algn="l"/>
              </a:tabLst>
              <a:defRPr>
                <a:solidFill>
                  <a:schemeClr val="tx1"/>
                </a:solidFill>
                <a:latin typeface="Arial" panose="020B0604020202020204" pitchFamily="34" charset="0"/>
                <a:ea typeface="Microsoft YaHei" panose="020B0503020204020204" pitchFamily="34" charset="-122"/>
              </a:defRPr>
            </a:lvl6pPr>
            <a:lvl7pPr marL="2947728" indent="-226748" defTabSz="445624" eaLnBrk="0" fontAlgn="base" hangingPunct="0">
              <a:lnSpc>
                <a:spcPct val="93000"/>
              </a:lnSpc>
              <a:spcBef>
                <a:spcPct val="0"/>
              </a:spcBef>
              <a:spcAft>
                <a:spcPct val="0"/>
              </a:spcAft>
              <a:buClr>
                <a:srgbClr val="000000"/>
              </a:buClr>
              <a:buSzPct val="100000"/>
              <a:buFont typeface="Times New Roman" panose="02020603050405020304" pitchFamily="18" charset="0"/>
              <a:tabLst>
                <a:tab pos="718036" algn="l"/>
                <a:tab pos="1436073" algn="l"/>
                <a:tab pos="2154109" algn="l"/>
                <a:tab pos="2872146" algn="l"/>
              </a:tabLst>
              <a:defRPr>
                <a:solidFill>
                  <a:schemeClr val="tx1"/>
                </a:solidFill>
                <a:latin typeface="Arial" panose="020B0604020202020204" pitchFamily="34" charset="0"/>
                <a:ea typeface="Microsoft YaHei" panose="020B0503020204020204" pitchFamily="34" charset="-122"/>
              </a:defRPr>
            </a:lvl7pPr>
            <a:lvl8pPr marL="3401225" indent="-226748" defTabSz="445624" eaLnBrk="0" fontAlgn="base" hangingPunct="0">
              <a:lnSpc>
                <a:spcPct val="93000"/>
              </a:lnSpc>
              <a:spcBef>
                <a:spcPct val="0"/>
              </a:spcBef>
              <a:spcAft>
                <a:spcPct val="0"/>
              </a:spcAft>
              <a:buClr>
                <a:srgbClr val="000000"/>
              </a:buClr>
              <a:buSzPct val="100000"/>
              <a:buFont typeface="Times New Roman" panose="02020603050405020304" pitchFamily="18" charset="0"/>
              <a:tabLst>
                <a:tab pos="718036" algn="l"/>
                <a:tab pos="1436073" algn="l"/>
                <a:tab pos="2154109" algn="l"/>
                <a:tab pos="2872146" algn="l"/>
              </a:tabLst>
              <a:defRPr>
                <a:solidFill>
                  <a:schemeClr val="tx1"/>
                </a:solidFill>
                <a:latin typeface="Arial" panose="020B0604020202020204" pitchFamily="34" charset="0"/>
                <a:ea typeface="Microsoft YaHei" panose="020B0503020204020204" pitchFamily="34" charset="-122"/>
              </a:defRPr>
            </a:lvl8pPr>
            <a:lvl9pPr marL="3854722" indent="-226748" defTabSz="445624" eaLnBrk="0" fontAlgn="base" hangingPunct="0">
              <a:lnSpc>
                <a:spcPct val="93000"/>
              </a:lnSpc>
              <a:spcBef>
                <a:spcPct val="0"/>
              </a:spcBef>
              <a:spcAft>
                <a:spcPct val="0"/>
              </a:spcAft>
              <a:buClr>
                <a:srgbClr val="000000"/>
              </a:buClr>
              <a:buSzPct val="100000"/>
              <a:buFont typeface="Times New Roman" panose="02020603050405020304" pitchFamily="18" charset="0"/>
              <a:tabLst>
                <a:tab pos="718036" algn="l"/>
                <a:tab pos="1436073" algn="l"/>
                <a:tab pos="2154109" algn="l"/>
                <a:tab pos="2872146" algn="l"/>
              </a:tabLst>
              <a:defRPr>
                <a:solidFill>
                  <a:schemeClr val="tx1"/>
                </a:solidFill>
                <a:latin typeface="Arial" panose="020B0604020202020204" pitchFamily="34" charset="0"/>
                <a:ea typeface="Microsoft YaHei" panose="020B0503020204020204" pitchFamily="34" charset="-122"/>
              </a:defRPr>
            </a:lvl9pPr>
          </a:lstStyle>
          <a:p>
            <a:pPr eaLnBrk="1"/>
            <a:fld id="{15A57C53-D65E-42D2-8703-754404A34262}" type="slidenum">
              <a:rPr lang="hu-HU" altLang="fr-FR" sz="900">
                <a:solidFill>
                  <a:srgbClr val="000000"/>
                </a:solidFill>
                <a:latin typeface="Times New Roman" panose="02020603050405020304" pitchFamily="18" charset="0"/>
              </a:rPr>
              <a:pPr eaLnBrk="1"/>
              <a:t>1</a:t>
            </a:fld>
            <a:endParaRPr lang="hu-HU" altLang="fr-FR" sz="900" dirty="0">
              <a:solidFill>
                <a:srgbClr val="000000"/>
              </a:solidFill>
              <a:latin typeface="Times New Roman" panose="02020603050405020304" pitchFamily="18" charset="0"/>
            </a:endParaRPr>
          </a:p>
        </p:txBody>
      </p:sp>
      <p:sp>
        <p:nvSpPr>
          <p:cNvPr id="13315" name="Rectangle 1"/>
          <p:cNvSpPr>
            <a:spLocks noGrp="1" noRot="1" noChangeAspect="1" noChangeArrowheads="1" noTextEdit="1"/>
          </p:cNvSpPr>
          <p:nvPr>
            <p:ph type="sldImg"/>
          </p:nvPr>
        </p:nvSpPr>
        <p:spPr>
          <a:xfrm>
            <a:off x="917575" y="744538"/>
            <a:ext cx="4962525" cy="3722687"/>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316" name="Rectangle 2"/>
          <p:cNvSpPr>
            <a:spLocks noGrp="1" noChangeArrowheads="1"/>
          </p:cNvSpPr>
          <p:nvPr>
            <p:ph type="body" idx="1"/>
          </p:nvPr>
        </p:nvSpPr>
        <p:spPr>
          <a:xfrm>
            <a:off x="679141" y="4716534"/>
            <a:ext cx="5437826" cy="4467381"/>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214151" indent="-212577" eaLnBrk="1">
              <a:spcBef>
                <a:spcPct val="0"/>
              </a:spcBef>
              <a:tabLst>
                <a:tab pos="718036" algn="l"/>
                <a:tab pos="1436073" algn="l"/>
                <a:tab pos="2154109" algn="l"/>
                <a:tab pos="2872146" algn="l"/>
                <a:tab pos="3590182" algn="l"/>
                <a:tab pos="4308218" algn="l"/>
                <a:tab pos="5026255" algn="l"/>
              </a:tabLst>
            </a:pPr>
            <a:endParaRPr lang="hu-HU" altLang="fr-FR" sz="2000" dirty="0">
              <a:latin typeface="Arial" panose="020B0604020202020204" pitchFamily="34" charset="0"/>
              <a:ea typeface="Microsoft YaHei" panose="020B0503020204020204" pitchFamily="34" charset="-122"/>
            </a:endParaRPr>
          </a:p>
        </p:txBody>
      </p:sp>
    </p:spTree>
    <p:extLst>
      <p:ext uri="{BB962C8B-B14F-4D97-AF65-F5344CB8AC3E}">
        <p14:creationId xmlns:p14="http://schemas.microsoft.com/office/powerpoint/2010/main" val="2409063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5"/>
          </p:nvPr>
        </p:nvSpPr>
        <p:spPr/>
        <p:txBody>
          <a:bodyPr/>
          <a:lstStyle/>
          <a:p>
            <a:pPr>
              <a:defRPr/>
            </a:pPr>
            <a:fld id="{AD090BF0-B366-4E92-B12B-441B371928F1}" type="slidenum">
              <a:rPr lang="hu-HU" smtClean="0"/>
              <a:pPr>
                <a:defRPr/>
              </a:pPr>
              <a:t>10</a:t>
            </a:fld>
            <a:endParaRPr lang="hu-HU"/>
          </a:p>
        </p:txBody>
      </p:sp>
    </p:spTree>
    <p:extLst>
      <p:ext uri="{BB962C8B-B14F-4D97-AF65-F5344CB8AC3E}">
        <p14:creationId xmlns:p14="http://schemas.microsoft.com/office/powerpoint/2010/main" val="32808259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5"/>
          </p:nvPr>
        </p:nvSpPr>
        <p:spPr/>
        <p:txBody>
          <a:bodyPr/>
          <a:lstStyle/>
          <a:p>
            <a:pPr>
              <a:defRPr/>
            </a:pPr>
            <a:fld id="{AD090BF0-B366-4E92-B12B-441B371928F1}" type="slidenum">
              <a:rPr lang="hu-HU" smtClean="0"/>
              <a:pPr>
                <a:defRPr/>
              </a:pPr>
              <a:t>11</a:t>
            </a:fld>
            <a:endParaRPr lang="hu-HU"/>
          </a:p>
        </p:txBody>
      </p:sp>
    </p:spTree>
    <p:extLst>
      <p:ext uri="{BB962C8B-B14F-4D97-AF65-F5344CB8AC3E}">
        <p14:creationId xmlns:p14="http://schemas.microsoft.com/office/powerpoint/2010/main" val="26669005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5"/>
          </p:nvPr>
        </p:nvSpPr>
        <p:spPr/>
        <p:txBody>
          <a:bodyPr/>
          <a:lstStyle/>
          <a:p>
            <a:pPr>
              <a:defRPr/>
            </a:pPr>
            <a:fld id="{AD090BF0-B366-4E92-B12B-441B371928F1}" type="slidenum">
              <a:rPr lang="hu-HU" smtClean="0"/>
              <a:pPr>
                <a:defRPr/>
              </a:pPr>
              <a:t>12</a:t>
            </a:fld>
            <a:endParaRPr lang="hu-HU"/>
          </a:p>
        </p:txBody>
      </p:sp>
    </p:spTree>
    <p:extLst>
      <p:ext uri="{BB962C8B-B14F-4D97-AF65-F5344CB8AC3E}">
        <p14:creationId xmlns:p14="http://schemas.microsoft.com/office/powerpoint/2010/main" val="22827999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5"/>
          </p:nvPr>
        </p:nvSpPr>
        <p:spPr/>
        <p:txBody>
          <a:bodyPr/>
          <a:lstStyle/>
          <a:p>
            <a:pPr>
              <a:defRPr/>
            </a:pPr>
            <a:fld id="{AD090BF0-B366-4E92-B12B-441B371928F1}" type="slidenum">
              <a:rPr lang="hu-HU" smtClean="0"/>
              <a:pPr>
                <a:defRPr/>
              </a:pPr>
              <a:t>13</a:t>
            </a:fld>
            <a:endParaRPr lang="hu-HU"/>
          </a:p>
        </p:txBody>
      </p:sp>
    </p:spTree>
    <p:extLst>
      <p:ext uri="{BB962C8B-B14F-4D97-AF65-F5344CB8AC3E}">
        <p14:creationId xmlns:p14="http://schemas.microsoft.com/office/powerpoint/2010/main" val="42736957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5"/>
          </p:nvPr>
        </p:nvSpPr>
        <p:spPr/>
        <p:txBody>
          <a:bodyPr/>
          <a:lstStyle/>
          <a:p>
            <a:pPr>
              <a:defRPr/>
            </a:pPr>
            <a:fld id="{AD090BF0-B366-4E92-B12B-441B371928F1}" type="slidenum">
              <a:rPr lang="hu-HU" smtClean="0"/>
              <a:pPr>
                <a:defRPr/>
              </a:pPr>
              <a:t>14</a:t>
            </a:fld>
            <a:endParaRPr lang="hu-HU"/>
          </a:p>
        </p:txBody>
      </p:sp>
    </p:spTree>
    <p:extLst>
      <p:ext uri="{BB962C8B-B14F-4D97-AF65-F5344CB8AC3E}">
        <p14:creationId xmlns:p14="http://schemas.microsoft.com/office/powerpoint/2010/main" val="13980768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5"/>
          </p:nvPr>
        </p:nvSpPr>
        <p:spPr/>
        <p:txBody>
          <a:bodyPr/>
          <a:lstStyle/>
          <a:p>
            <a:pPr>
              <a:defRPr/>
            </a:pPr>
            <a:fld id="{AD090BF0-B366-4E92-B12B-441B371928F1}" type="slidenum">
              <a:rPr lang="hu-HU" smtClean="0"/>
              <a:pPr>
                <a:defRPr/>
              </a:pPr>
              <a:t>15</a:t>
            </a:fld>
            <a:endParaRPr lang="hu-HU"/>
          </a:p>
        </p:txBody>
      </p:sp>
    </p:spTree>
    <p:extLst>
      <p:ext uri="{BB962C8B-B14F-4D97-AF65-F5344CB8AC3E}">
        <p14:creationId xmlns:p14="http://schemas.microsoft.com/office/powerpoint/2010/main" val="22028098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Diakép helye 1"/>
          <p:cNvSpPr>
            <a:spLocks noGrp="1" noRot="1" noChangeAspect="1" noTextEdit="1"/>
          </p:cNvSpPr>
          <p:nvPr>
            <p:ph type="sldImg"/>
          </p:nvPr>
        </p:nvSpPr>
        <p:spPr>
          <a:ln/>
        </p:spPr>
      </p:sp>
      <p:sp>
        <p:nvSpPr>
          <p:cNvPr id="67587" name="Jegyzetek helye 2"/>
          <p:cNvSpPr>
            <a:spLocks noGrp="1"/>
          </p:cNvSpPr>
          <p:nvPr>
            <p:ph type="body" idx="1"/>
          </p:nvPr>
        </p:nvSpPr>
        <p:spPr>
          <a:noFill/>
          <a:ln/>
        </p:spPr>
        <p:txBody>
          <a:bodyPr/>
          <a:lstStyle/>
          <a:p>
            <a:endParaRPr lang="en-GB" dirty="0"/>
          </a:p>
        </p:txBody>
      </p:sp>
      <p:sp>
        <p:nvSpPr>
          <p:cNvPr id="4" name="Dia számának helye 3"/>
          <p:cNvSpPr>
            <a:spLocks noGrp="1"/>
          </p:cNvSpPr>
          <p:nvPr>
            <p:ph type="sldNum" sz="quarter" idx="5"/>
          </p:nvPr>
        </p:nvSpPr>
        <p:spPr/>
        <p:txBody>
          <a:bodyPr/>
          <a:lstStyle/>
          <a:p>
            <a:pPr>
              <a:defRPr/>
            </a:pPr>
            <a:fld id="{33301FE4-F366-4C52-A53A-E524FC235902}" type="slidenum">
              <a:rPr lang="en-GB" smtClean="0">
                <a:solidFill>
                  <a:prstClr val="black"/>
                </a:solidFill>
              </a:rPr>
              <a:pPr>
                <a:defRPr/>
              </a:pPr>
              <a:t>16</a:t>
            </a:fld>
            <a:endParaRPr lang="en-GB" dirty="0">
              <a:solidFill>
                <a:prstClr val="black"/>
              </a:solidFill>
            </a:endParaRPr>
          </a:p>
        </p:txBody>
      </p:sp>
    </p:spTree>
    <p:extLst>
      <p:ext uri="{BB962C8B-B14F-4D97-AF65-F5344CB8AC3E}">
        <p14:creationId xmlns:p14="http://schemas.microsoft.com/office/powerpoint/2010/main" val="1525286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5"/>
          </p:nvPr>
        </p:nvSpPr>
        <p:spPr/>
        <p:txBody>
          <a:bodyPr/>
          <a:lstStyle/>
          <a:p>
            <a:pPr>
              <a:defRPr/>
            </a:pPr>
            <a:fld id="{AD090BF0-B366-4E92-B12B-441B371928F1}" type="slidenum">
              <a:rPr lang="hu-HU" smtClean="0"/>
              <a:pPr>
                <a:defRPr/>
              </a:pPr>
              <a:t>2</a:t>
            </a:fld>
            <a:endParaRPr lang="hu-HU"/>
          </a:p>
        </p:txBody>
      </p:sp>
    </p:spTree>
    <p:extLst>
      <p:ext uri="{BB962C8B-B14F-4D97-AF65-F5344CB8AC3E}">
        <p14:creationId xmlns:p14="http://schemas.microsoft.com/office/powerpoint/2010/main" val="1959906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a:xfrm>
            <a:off x="158477" y="4467225"/>
            <a:ext cx="6552728" cy="5320630"/>
          </a:xfrm>
        </p:spPr>
        <p:txBody>
          <a:bodyPr>
            <a:normAutofit lnSpcReduction="10000"/>
          </a:bodyPr>
          <a:lstStyle/>
          <a:p>
            <a:pPr algn="ctr"/>
            <a:r>
              <a:rPr lang="en-US" sz="1100" b="1" i="0" u="none" strike="noStrike" baseline="0" dirty="0">
                <a:latin typeface="+mn-lt"/>
              </a:rPr>
              <a:t>OBJECTIVE 12: Strengthen certainty and predictability in migration procedures for</a:t>
            </a:r>
            <a:r>
              <a:rPr lang="hu-HU" sz="1100" b="1" i="0" u="none" strike="noStrike" baseline="0" dirty="0">
                <a:latin typeface="+mn-lt"/>
              </a:rPr>
              <a:t> </a:t>
            </a:r>
            <a:r>
              <a:rPr lang="en-US" sz="1100" b="1" i="0" u="none" strike="noStrike" baseline="0" dirty="0">
                <a:latin typeface="+mn-lt"/>
              </a:rPr>
              <a:t>appropriate screening, assessment and referral</a:t>
            </a:r>
          </a:p>
          <a:p>
            <a:pPr algn="l"/>
            <a:r>
              <a:rPr lang="en-US" sz="1400" b="1" i="0" u="none" strike="noStrike" baseline="0" dirty="0">
                <a:latin typeface="+mn-lt"/>
              </a:rPr>
              <a:t>28. </a:t>
            </a:r>
            <a:r>
              <a:rPr lang="en-US" sz="1100" b="0" i="0" u="none" strike="noStrike" baseline="0" dirty="0">
                <a:latin typeface="+mn-lt"/>
              </a:rPr>
              <a:t>We commit to increase legal certainty and predictability of migration procedures by developing</a:t>
            </a:r>
            <a:r>
              <a:rPr lang="hu-HU" sz="1100" b="0" i="0" u="none" strike="noStrike" baseline="0" dirty="0">
                <a:latin typeface="+mn-lt"/>
              </a:rPr>
              <a:t> a</a:t>
            </a:r>
            <a:r>
              <a:rPr lang="en-US" sz="1100" b="0" i="0" u="none" strike="noStrike" baseline="0" dirty="0">
                <a:latin typeface="+mn-lt"/>
              </a:rPr>
              <a:t>nd strengthening effective and human rights-based mechanisms for the adequate and timely</a:t>
            </a:r>
            <a:r>
              <a:rPr lang="hu-HU" sz="1100" b="0" i="0" u="none" strike="noStrike" baseline="0" dirty="0">
                <a:latin typeface="+mn-lt"/>
              </a:rPr>
              <a:t> </a:t>
            </a:r>
            <a:r>
              <a:rPr lang="en-US" sz="1100" b="0" i="0" u="none" strike="noStrike" baseline="0" dirty="0">
                <a:latin typeface="+mn-lt"/>
              </a:rPr>
              <a:t>screening and individual assessment of all migrants for the purpose of identifying and facilitating</a:t>
            </a:r>
            <a:r>
              <a:rPr lang="hu-HU" sz="1100" b="0" i="0" u="none" strike="noStrike" baseline="0" dirty="0">
                <a:latin typeface="+mn-lt"/>
              </a:rPr>
              <a:t> </a:t>
            </a:r>
            <a:r>
              <a:rPr lang="en-US" sz="1100" b="0" i="0" u="none" strike="noStrike" baseline="0" dirty="0">
                <a:latin typeface="+mn-lt"/>
              </a:rPr>
              <a:t>access to the appropriate referral procedures, in accordance with international law.</a:t>
            </a:r>
          </a:p>
          <a:p>
            <a:pPr algn="l"/>
            <a:r>
              <a:rPr lang="en-US" sz="1100" b="0" i="0" u="none" strike="noStrike" baseline="0" dirty="0">
                <a:latin typeface="+mn-lt"/>
              </a:rPr>
              <a:t>To realize this commitment, we will draw from the following actions:</a:t>
            </a:r>
          </a:p>
          <a:p>
            <a:pPr algn="l"/>
            <a:r>
              <a:rPr lang="en-US" sz="1400" b="1" i="0" u="none" strike="noStrike" baseline="0" dirty="0">
                <a:latin typeface="+mn-lt"/>
              </a:rPr>
              <a:t>a) </a:t>
            </a:r>
            <a:r>
              <a:rPr lang="en-US" sz="1100" b="0" i="0" u="none" strike="noStrike" baseline="0" dirty="0">
                <a:latin typeface="+mn-lt"/>
              </a:rPr>
              <a:t>Increase transparency and accessibility of migration procedures by </a:t>
            </a:r>
            <a:r>
              <a:rPr lang="en-US" sz="1100" b="0" i="0" u="none" strike="noStrike" baseline="0" dirty="0">
                <a:solidFill>
                  <a:srgbClr val="C00000"/>
                </a:solidFill>
                <a:latin typeface="+mn-lt"/>
              </a:rPr>
              <a:t>communicating the</a:t>
            </a:r>
            <a:r>
              <a:rPr lang="hu-HU" sz="1100" b="0" i="0" u="none" strike="noStrike" baseline="0" dirty="0">
                <a:solidFill>
                  <a:srgbClr val="C00000"/>
                </a:solidFill>
                <a:latin typeface="+mn-lt"/>
              </a:rPr>
              <a:t> </a:t>
            </a:r>
            <a:r>
              <a:rPr lang="en-US" sz="1100" b="0" i="0" u="none" strike="noStrike" baseline="0" dirty="0">
                <a:solidFill>
                  <a:srgbClr val="C00000"/>
                </a:solidFill>
                <a:latin typeface="+mn-lt"/>
              </a:rPr>
              <a:t>requirements for entry, admission, stay, work, study or other activities</a:t>
            </a:r>
            <a:r>
              <a:rPr lang="en-US" sz="1100" b="0" i="0" u="none" strike="noStrike" baseline="0" dirty="0">
                <a:latin typeface="+mn-lt"/>
              </a:rPr>
              <a:t>, and </a:t>
            </a:r>
            <a:r>
              <a:rPr lang="en-US" sz="1100" b="0" i="0" u="none" strike="noStrike" baseline="0" dirty="0">
                <a:solidFill>
                  <a:srgbClr val="C00000"/>
                </a:solidFill>
                <a:latin typeface="+mn-lt"/>
              </a:rPr>
              <a:t>introducing technology to simplify application </a:t>
            </a:r>
            <a:r>
              <a:rPr lang="en-US" sz="1100" b="0" i="0" u="none" strike="noStrike" baseline="0" dirty="0">
                <a:latin typeface="+mn-lt"/>
              </a:rPr>
              <a:t>procedures, in order to </a:t>
            </a:r>
            <a:r>
              <a:rPr lang="en-US" sz="1100" b="0" i="0" u="none" strike="noStrike" baseline="0" dirty="0">
                <a:solidFill>
                  <a:srgbClr val="C00000"/>
                </a:solidFill>
                <a:latin typeface="+mn-lt"/>
              </a:rPr>
              <a:t>avoid unnecessary delays and</a:t>
            </a:r>
            <a:r>
              <a:rPr lang="hu-HU" sz="1100" b="0" i="0" u="none" strike="noStrike" baseline="0" dirty="0">
                <a:solidFill>
                  <a:srgbClr val="C00000"/>
                </a:solidFill>
                <a:latin typeface="+mn-lt"/>
              </a:rPr>
              <a:t> </a:t>
            </a:r>
            <a:r>
              <a:rPr lang="en-US" sz="1100" b="0" i="0" u="none" strike="noStrike" baseline="0" dirty="0">
                <a:solidFill>
                  <a:srgbClr val="C00000"/>
                </a:solidFill>
                <a:latin typeface="+mn-lt"/>
              </a:rPr>
              <a:t>expenses </a:t>
            </a:r>
            <a:r>
              <a:rPr lang="en-US" sz="1100" b="0" i="0" u="none" strike="noStrike" baseline="0" dirty="0">
                <a:latin typeface="+mn-lt"/>
              </a:rPr>
              <a:t>for States and migrants</a:t>
            </a:r>
          </a:p>
          <a:p>
            <a:pPr algn="l"/>
            <a:r>
              <a:rPr lang="en-US" sz="1400" b="1" i="0" u="none" strike="noStrike" baseline="0" dirty="0">
                <a:latin typeface="+mn-lt"/>
              </a:rPr>
              <a:t>b) </a:t>
            </a:r>
            <a:r>
              <a:rPr lang="en-US" sz="1100" b="0" i="0" u="none" strike="noStrike" baseline="0" dirty="0">
                <a:latin typeface="+mn-lt"/>
              </a:rPr>
              <a:t>Develop and conduct intra- and cross-regional </a:t>
            </a:r>
            <a:r>
              <a:rPr lang="en-US" sz="1100" b="0" i="0" u="none" strike="noStrike" baseline="0" dirty="0">
                <a:solidFill>
                  <a:srgbClr val="C00000"/>
                </a:solidFill>
                <a:latin typeface="+mn-lt"/>
              </a:rPr>
              <a:t>specialized human rights and traumainformed</a:t>
            </a:r>
            <a:r>
              <a:rPr lang="hu-HU" sz="1100" b="0" i="0" u="none" strike="noStrike" baseline="0" dirty="0">
                <a:solidFill>
                  <a:srgbClr val="C00000"/>
                </a:solidFill>
                <a:latin typeface="+mn-lt"/>
              </a:rPr>
              <a:t> </a:t>
            </a:r>
            <a:r>
              <a:rPr lang="en-US" sz="1100" b="0" i="0" u="none" strike="noStrike" baseline="0" dirty="0">
                <a:solidFill>
                  <a:srgbClr val="C00000"/>
                </a:solidFill>
                <a:latin typeface="+mn-lt"/>
              </a:rPr>
              <a:t>trainings </a:t>
            </a:r>
            <a:r>
              <a:rPr lang="en-US" sz="1100" b="0" i="0" u="none" strike="noStrike" baseline="0" dirty="0">
                <a:latin typeface="+mn-lt"/>
              </a:rPr>
              <a:t>for first responders and government officials, including law enforcement</a:t>
            </a:r>
            <a:r>
              <a:rPr lang="hu-HU" sz="1100" b="0" i="0" u="none" strike="noStrike" baseline="0" dirty="0">
                <a:latin typeface="+mn-lt"/>
              </a:rPr>
              <a:t> </a:t>
            </a:r>
            <a:r>
              <a:rPr lang="en-US" sz="1100" b="0" i="0" u="none" strike="noStrike" baseline="0" dirty="0">
                <a:latin typeface="+mn-lt"/>
              </a:rPr>
              <a:t>authorities, border officials, consular representatives and judicial bodies, to </a:t>
            </a:r>
            <a:r>
              <a:rPr lang="en-US" sz="1100" b="0" i="0" u="none" strike="noStrike" baseline="0" dirty="0">
                <a:solidFill>
                  <a:srgbClr val="C00000"/>
                </a:solidFill>
                <a:latin typeface="+mn-lt"/>
              </a:rPr>
              <a:t>facilitate and</a:t>
            </a:r>
            <a:r>
              <a:rPr lang="hu-HU" sz="1100" b="0" i="0" u="none" strike="noStrike" baseline="0" dirty="0">
                <a:solidFill>
                  <a:srgbClr val="C00000"/>
                </a:solidFill>
                <a:latin typeface="+mn-lt"/>
              </a:rPr>
              <a:t> </a:t>
            </a:r>
            <a:r>
              <a:rPr lang="en-US" sz="1100" b="0" i="0" u="none" strike="noStrike" baseline="0" dirty="0">
                <a:solidFill>
                  <a:srgbClr val="C00000"/>
                </a:solidFill>
                <a:latin typeface="+mn-lt"/>
              </a:rPr>
              <a:t>standardize identification and referral </a:t>
            </a:r>
            <a:r>
              <a:rPr lang="en-US" sz="1100" b="0" i="0" u="none" strike="noStrike" baseline="0" dirty="0">
                <a:latin typeface="+mn-lt"/>
              </a:rPr>
              <a:t>of, as well as </a:t>
            </a:r>
            <a:r>
              <a:rPr lang="en-US" sz="1100" b="0" i="0" u="none" strike="noStrike" baseline="0" dirty="0">
                <a:solidFill>
                  <a:srgbClr val="C00000"/>
                </a:solidFill>
                <a:latin typeface="+mn-lt"/>
              </a:rPr>
              <a:t>appropriate assistance and counselling</a:t>
            </a:r>
            <a:r>
              <a:rPr lang="hu-HU" sz="1100" b="0" i="0" u="none" strike="noStrike" baseline="0" dirty="0">
                <a:solidFill>
                  <a:srgbClr val="C00000"/>
                </a:solidFill>
                <a:latin typeface="+mn-lt"/>
              </a:rPr>
              <a:t> </a:t>
            </a:r>
            <a:r>
              <a:rPr lang="en-US" sz="1100" b="0" i="0" u="none" strike="noStrike" baseline="0" dirty="0">
                <a:solidFill>
                  <a:srgbClr val="C00000"/>
                </a:solidFill>
                <a:latin typeface="+mn-lt"/>
              </a:rPr>
              <a:t>in a culturally-sensitive way, to victims of trafficking </a:t>
            </a:r>
            <a:r>
              <a:rPr lang="en-US" sz="1100" b="0" i="0" u="none" strike="noStrike" baseline="0" dirty="0">
                <a:latin typeface="+mn-lt"/>
              </a:rPr>
              <a:t>in persons</a:t>
            </a:r>
            <a:r>
              <a:rPr lang="en-US" sz="1100" b="0" i="0" u="none" strike="noStrike" baseline="0" dirty="0">
                <a:solidFill>
                  <a:srgbClr val="C00000"/>
                </a:solidFill>
                <a:latin typeface="+mn-lt"/>
              </a:rPr>
              <a:t>, migrants in situations of</a:t>
            </a:r>
            <a:r>
              <a:rPr lang="hu-HU" sz="1100" b="0" i="0" u="none" strike="noStrike" baseline="0" dirty="0">
                <a:solidFill>
                  <a:srgbClr val="C00000"/>
                </a:solidFill>
                <a:latin typeface="+mn-lt"/>
              </a:rPr>
              <a:t> </a:t>
            </a:r>
            <a:r>
              <a:rPr lang="en-US" sz="1100" b="0" i="0" u="none" strike="noStrike" baseline="0" dirty="0">
                <a:solidFill>
                  <a:srgbClr val="C00000"/>
                </a:solidFill>
                <a:latin typeface="+mn-lt"/>
              </a:rPr>
              <a:t>vulnerability</a:t>
            </a:r>
            <a:r>
              <a:rPr lang="en-US" sz="1100" b="0" i="0" u="none" strike="noStrike" baseline="0" dirty="0">
                <a:latin typeface="+mn-lt"/>
              </a:rPr>
              <a:t>, including children, in particular those unaccompanied or separated, and</a:t>
            </a:r>
            <a:r>
              <a:rPr lang="hu-HU" sz="1100" b="0" i="0" u="none" strike="noStrike" baseline="0" dirty="0">
                <a:latin typeface="+mn-lt"/>
              </a:rPr>
              <a:t> </a:t>
            </a:r>
            <a:r>
              <a:rPr lang="en-US" sz="1100" b="0" i="0" u="none" strike="noStrike" baseline="0" dirty="0">
                <a:latin typeface="+mn-lt"/>
              </a:rPr>
              <a:t>persons </a:t>
            </a:r>
            <a:r>
              <a:rPr lang="en-US" sz="1100" b="0" i="0" u="none" strike="noStrike" baseline="0" dirty="0">
                <a:solidFill>
                  <a:srgbClr val="C00000"/>
                </a:solidFill>
                <a:latin typeface="+mn-lt"/>
              </a:rPr>
              <a:t>affected by any form of exploitation and abuse related to smuggling </a:t>
            </a:r>
            <a:r>
              <a:rPr lang="en-US" sz="1100" b="0" i="0" u="none" strike="noStrike" baseline="0" dirty="0">
                <a:latin typeface="+mn-lt"/>
              </a:rPr>
              <a:t>of migrants</a:t>
            </a:r>
            <a:r>
              <a:rPr lang="hu-HU" sz="1100" b="0" i="0" u="none" strike="noStrike" baseline="0" dirty="0">
                <a:latin typeface="+mn-lt"/>
              </a:rPr>
              <a:t> under aggravating circumstances</a:t>
            </a:r>
          </a:p>
          <a:p>
            <a:pPr algn="l"/>
            <a:r>
              <a:rPr lang="en-US" sz="1400" b="1" i="0" u="none" strike="noStrike" baseline="0" dirty="0">
                <a:latin typeface="+mn-lt"/>
              </a:rPr>
              <a:t>c) </a:t>
            </a:r>
            <a:r>
              <a:rPr lang="en-US" sz="1100" b="0" i="0" u="none" strike="noStrike" baseline="0" dirty="0">
                <a:latin typeface="+mn-lt"/>
              </a:rPr>
              <a:t>Establish </a:t>
            </a:r>
            <a:r>
              <a:rPr lang="en-US" sz="1100" b="0" i="0" u="none" strike="noStrike" baseline="0" dirty="0">
                <a:solidFill>
                  <a:srgbClr val="C00000"/>
                </a:solidFill>
                <a:latin typeface="+mn-lt"/>
              </a:rPr>
              <a:t>gender-responsive and child-sensitive referral mechanisms</a:t>
            </a:r>
            <a:r>
              <a:rPr lang="en-US" sz="1100" b="0" i="0" u="none" strike="noStrike" baseline="0" dirty="0">
                <a:latin typeface="+mn-lt"/>
              </a:rPr>
              <a:t>, including </a:t>
            </a:r>
            <a:r>
              <a:rPr lang="en-US" sz="1100" b="0" i="0" u="none" strike="noStrike" baseline="0" dirty="0">
                <a:solidFill>
                  <a:srgbClr val="C00000"/>
                </a:solidFill>
                <a:latin typeface="+mn-lt"/>
              </a:rPr>
              <a:t>improved</a:t>
            </a:r>
            <a:r>
              <a:rPr lang="hu-HU" sz="1100" b="0" i="0" u="none" strike="noStrike" baseline="0" dirty="0">
                <a:solidFill>
                  <a:srgbClr val="C00000"/>
                </a:solidFill>
                <a:latin typeface="+mn-lt"/>
              </a:rPr>
              <a:t> </a:t>
            </a:r>
            <a:r>
              <a:rPr lang="en-US" sz="1100" b="0" i="0" u="none" strike="noStrike" baseline="0" dirty="0">
                <a:solidFill>
                  <a:srgbClr val="C00000"/>
                </a:solidFill>
                <a:latin typeface="+mn-lt"/>
              </a:rPr>
              <a:t>screening measures and individual assessments at borders and places of first arrival</a:t>
            </a:r>
            <a:r>
              <a:rPr lang="en-US" sz="1100" b="0" i="0" u="none" strike="noStrike" baseline="0" dirty="0">
                <a:latin typeface="+mn-lt"/>
              </a:rPr>
              <a:t>, by</a:t>
            </a:r>
            <a:r>
              <a:rPr lang="hu-HU" sz="1100" b="0" i="0" u="none" strike="noStrike" baseline="0" dirty="0">
                <a:latin typeface="+mn-lt"/>
              </a:rPr>
              <a:t> </a:t>
            </a:r>
            <a:r>
              <a:rPr lang="en-US" sz="1100" b="0" i="0" u="none" strike="noStrike" baseline="0" dirty="0">
                <a:latin typeface="+mn-lt"/>
              </a:rPr>
              <a:t>applying </a:t>
            </a:r>
            <a:r>
              <a:rPr lang="en-US" sz="1100" b="0" i="0" u="none" strike="noStrike" baseline="0" dirty="0">
                <a:solidFill>
                  <a:srgbClr val="C00000"/>
                </a:solidFill>
                <a:latin typeface="+mn-lt"/>
              </a:rPr>
              <a:t>standardized operating procedures </a:t>
            </a:r>
            <a:r>
              <a:rPr lang="en-US" sz="1100" b="0" i="0" u="none" strike="noStrike" baseline="0" dirty="0">
                <a:latin typeface="+mn-lt"/>
              </a:rPr>
              <a:t>developed in coordination with local</a:t>
            </a:r>
            <a:r>
              <a:rPr lang="hu-HU" sz="1100" b="0" i="0" u="none" strike="noStrike" baseline="0" dirty="0">
                <a:latin typeface="+mn-lt"/>
              </a:rPr>
              <a:t> </a:t>
            </a:r>
            <a:r>
              <a:rPr lang="en-US" sz="1100" b="0" i="0" u="none" strike="noStrike" baseline="0" dirty="0">
                <a:latin typeface="+mn-lt"/>
              </a:rPr>
              <a:t>authorities, National Human Rights Institutions, international organizations and civil society</a:t>
            </a:r>
          </a:p>
          <a:p>
            <a:pPr algn="l"/>
            <a:r>
              <a:rPr lang="en-US" sz="1400" b="1" i="0" u="none" strike="noStrike" baseline="0" dirty="0">
                <a:latin typeface="+mn-lt"/>
              </a:rPr>
              <a:t>d) </a:t>
            </a:r>
            <a:r>
              <a:rPr lang="en-US" sz="1100" b="0" i="0" u="none" strike="noStrike" baseline="0" dirty="0">
                <a:latin typeface="+mn-lt"/>
              </a:rPr>
              <a:t>Ensure that </a:t>
            </a:r>
            <a:r>
              <a:rPr lang="en-US" sz="1100" b="0" i="0" u="none" strike="noStrike" baseline="0" dirty="0">
                <a:solidFill>
                  <a:srgbClr val="C00000"/>
                </a:solidFill>
                <a:latin typeface="+mn-lt"/>
              </a:rPr>
              <a:t>migrant children are promptly identified at places of first arrival </a:t>
            </a:r>
            <a:r>
              <a:rPr lang="en-US" sz="1100" b="0" i="0" u="none" strike="noStrike" baseline="0" dirty="0">
                <a:latin typeface="+mn-lt"/>
              </a:rPr>
              <a:t>in countries of</a:t>
            </a:r>
            <a:r>
              <a:rPr lang="hu-HU" sz="1100" b="0" i="0" u="none" strike="noStrike" baseline="0" dirty="0">
                <a:latin typeface="+mn-lt"/>
              </a:rPr>
              <a:t> </a:t>
            </a:r>
            <a:r>
              <a:rPr lang="en-US" sz="1100" b="0" i="0" u="none" strike="noStrike" baseline="0" dirty="0">
                <a:latin typeface="+mn-lt"/>
              </a:rPr>
              <a:t>transit and destination, </a:t>
            </a:r>
            <a:r>
              <a:rPr lang="en-US" sz="1100" b="0" i="0" u="none" strike="noStrike" baseline="0" dirty="0">
                <a:solidFill>
                  <a:srgbClr val="C00000"/>
                </a:solidFill>
                <a:latin typeface="+mn-lt"/>
              </a:rPr>
              <a:t>and, if unaccompanied or separated, are swiftly referred to child</a:t>
            </a:r>
            <a:r>
              <a:rPr lang="hu-HU" sz="1100" b="0" i="0" u="none" strike="noStrike" baseline="0" dirty="0">
                <a:solidFill>
                  <a:srgbClr val="C00000"/>
                </a:solidFill>
                <a:latin typeface="+mn-lt"/>
              </a:rPr>
              <a:t> </a:t>
            </a:r>
            <a:r>
              <a:rPr lang="en-US" sz="1100" b="0" i="0" u="none" strike="noStrike" baseline="0" dirty="0">
                <a:solidFill>
                  <a:srgbClr val="C00000"/>
                </a:solidFill>
                <a:latin typeface="+mn-lt"/>
              </a:rPr>
              <a:t>protection authorities</a:t>
            </a:r>
            <a:r>
              <a:rPr lang="en-US" sz="1100" b="0" i="0" u="none" strike="noStrike" baseline="0" dirty="0">
                <a:latin typeface="+mn-lt"/>
              </a:rPr>
              <a:t> and other relevant services as well as appointed a </a:t>
            </a:r>
            <a:r>
              <a:rPr lang="en-US" sz="1100" b="0" i="0" u="none" strike="noStrike" baseline="0" dirty="0">
                <a:solidFill>
                  <a:srgbClr val="C00000"/>
                </a:solidFill>
                <a:latin typeface="+mn-lt"/>
              </a:rPr>
              <a:t>competent and</a:t>
            </a:r>
            <a:r>
              <a:rPr lang="hu-HU" sz="1100" b="0" i="0" u="none" strike="noStrike" baseline="0" dirty="0">
                <a:solidFill>
                  <a:srgbClr val="C00000"/>
                </a:solidFill>
                <a:latin typeface="+mn-lt"/>
              </a:rPr>
              <a:t> </a:t>
            </a:r>
            <a:r>
              <a:rPr lang="en-US" sz="1100" b="0" i="0" u="none" strike="noStrike" baseline="0" dirty="0">
                <a:solidFill>
                  <a:srgbClr val="C00000"/>
                </a:solidFill>
                <a:latin typeface="+mn-lt"/>
              </a:rPr>
              <a:t>impartial legal guardian</a:t>
            </a:r>
            <a:r>
              <a:rPr lang="en-US" sz="1100" b="0" i="0" u="none" strike="noStrike" baseline="0" dirty="0">
                <a:latin typeface="+mn-lt"/>
              </a:rPr>
              <a:t>, that </a:t>
            </a:r>
            <a:r>
              <a:rPr lang="en-US" sz="1100" b="0" i="0" u="none" strike="noStrike" baseline="0" dirty="0">
                <a:solidFill>
                  <a:srgbClr val="C00000"/>
                </a:solidFill>
                <a:latin typeface="+mn-lt"/>
              </a:rPr>
              <a:t>family unity </a:t>
            </a:r>
            <a:r>
              <a:rPr lang="en-US" sz="1100" b="0" i="0" u="none" strike="noStrike" baseline="0" dirty="0">
                <a:latin typeface="+mn-lt"/>
              </a:rPr>
              <a:t>is protected, and that anyone </a:t>
            </a:r>
            <a:r>
              <a:rPr lang="en-US" sz="1100" b="0" i="0" u="none" strike="noStrike" baseline="0" dirty="0">
                <a:solidFill>
                  <a:srgbClr val="C00000"/>
                </a:solidFill>
                <a:latin typeface="+mn-lt"/>
              </a:rPr>
              <a:t>legitimately claiming</a:t>
            </a:r>
            <a:r>
              <a:rPr lang="hu-HU" sz="1100" b="0" i="0" u="none" strike="noStrike" baseline="0" dirty="0">
                <a:solidFill>
                  <a:srgbClr val="C00000"/>
                </a:solidFill>
                <a:latin typeface="+mn-lt"/>
              </a:rPr>
              <a:t> </a:t>
            </a:r>
            <a:r>
              <a:rPr lang="en-US" sz="1100" b="0" i="0" u="none" strike="noStrike" baseline="0" dirty="0">
                <a:solidFill>
                  <a:srgbClr val="C00000"/>
                </a:solidFill>
                <a:latin typeface="+mn-lt"/>
              </a:rPr>
              <a:t>to be a child is treated as such </a:t>
            </a:r>
            <a:r>
              <a:rPr lang="en-US" sz="1100" b="0" i="0" u="none" strike="noStrike" baseline="0" dirty="0">
                <a:latin typeface="+mn-lt"/>
              </a:rPr>
              <a:t>unless otherwise determined through a multi-disciplinary,</a:t>
            </a:r>
            <a:r>
              <a:rPr lang="hu-HU" sz="1100" b="0" i="0" u="none" strike="noStrike" baseline="0" dirty="0">
                <a:latin typeface="+mn-lt"/>
              </a:rPr>
              <a:t> </a:t>
            </a:r>
            <a:r>
              <a:rPr lang="en-US" sz="1100" b="0" i="0" u="none" strike="noStrike" baseline="0" dirty="0">
                <a:latin typeface="+mn-lt"/>
              </a:rPr>
              <a:t>independent and child-sensitive age assessment</a:t>
            </a:r>
          </a:p>
          <a:p>
            <a:pPr algn="l"/>
            <a:r>
              <a:rPr lang="en-US" sz="1400" b="1" i="0" u="none" strike="noStrike" baseline="0" dirty="0">
                <a:latin typeface="+mn-lt"/>
              </a:rPr>
              <a:t>e)</a:t>
            </a:r>
            <a:r>
              <a:rPr lang="en-US" sz="1100" b="0" i="0" u="none" strike="noStrike" baseline="0" dirty="0">
                <a:latin typeface="+mn-lt"/>
              </a:rPr>
              <a:t> Ensure that, in the context of </a:t>
            </a:r>
            <a:r>
              <a:rPr lang="en-US" sz="1100" b="0" i="0" u="none" strike="noStrike" baseline="0" dirty="0">
                <a:solidFill>
                  <a:srgbClr val="C00000"/>
                </a:solidFill>
                <a:latin typeface="+mn-lt"/>
              </a:rPr>
              <a:t>mixed movements</a:t>
            </a:r>
            <a:r>
              <a:rPr lang="en-US" sz="1100" b="0" i="0" u="none" strike="noStrike" baseline="0" dirty="0">
                <a:latin typeface="+mn-lt"/>
              </a:rPr>
              <a:t>, </a:t>
            </a:r>
            <a:r>
              <a:rPr lang="en-US" sz="1100" b="0" i="0" u="none" strike="noStrike" baseline="0" dirty="0">
                <a:solidFill>
                  <a:srgbClr val="C00000"/>
                </a:solidFill>
                <a:latin typeface="+mn-lt"/>
              </a:rPr>
              <a:t>relevant information </a:t>
            </a:r>
            <a:r>
              <a:rPr lang="en-US" sz="1100" b="0" i="0" u="none" strike="noStrike" baseline="0" dirty="0">
                <a:latin typeface="+mn-lt"/>
              </a:rPr>
              <a:t>on</a:t>
            </a:r>
            <a:r>
              <a:rPr lang="hu-HU" sz="1100" b="0" i="0" u="none" strike="noStrike" baseline="0" dirty="0">
                <a:latin typeface="+mn-lt"/>
              </a:rPr>
              <a:t> </a:t>
            </a:r>
            <a:r>
              <a:rPr lang="en-US" sz="1100" b="0" i="0" u="none" strike="noStrike" baseline="0" dirty="0">
                <a:latin typeface="+mn-lt"/>
              </a:rPr>
              <a:t>rights and obligations under national laws and procedures, including on </a:t>
            </a:r>
            <a:r>
              <a:rPr lang="en-US" sz="1100" b="0" i="0" u="none" strike="noStrike" baseline="0" dirty="0">
                <a:solidFill>
                  <a:srgbClr val="C00000"/>
                </a:solidFill>
                <a:latin typeface="+mn-lt"/>
              </a:rPr>
              <a:t>entry</a:t>
            </a:r>
            <a:r>
              <a:rPr lang="hu-HU" sz="1100" b="0" i="0" u="none" strike="noStrike" baseline="0" dirty="0">
                <a:solidFill>
                  <a:srgbClr val="C00000"/>
                </a:solidFill>
                <a:latin typeface="+mn-lt"/>
              </a:rPr>
              <a:t> a</a:t>
            </a:r>
            <a:r>
              <a:rPr lang="en-US" sz="1100" b="0" i="0" u="none" strike="noStrike" baseline="0" dirty="0" err="1">
                <a:solidFill>
                  <a:srgbClr val="C00000"/>
                </a:solidFill>
                <a:latin typeface="+mn-lt"/>
              </a:rPr>
              <a:t>nd</a:t>
            </a:r>
            <a:r>
              <a:rPr lang="en-US" sz="1100" b="0" i="0" u="none" strike="noStrike" baseline="0" dirty="0">
                <a:solidFill>
                  <a:srgbClr val="C00000"/>
                </a:solidFill>
                <a:latin typeface="+mn-lt"/>
              </a:rPr>
              <a:t> stay requirements, available forms of protection, as well as options for</a:t>
            </a:r>
            <a:r>
              <a:rPr lang="hu-HU" sz="1100" b="0" i="0" u="none" strike="noStrike" baseline="0" dirty="0">
                <a:solidFill>
                  <a:srgbClr val="C00000"/>
                </a:solidFill>
                <a:latin typeface="+mn-lt"/>
              </a:rPr>
              <a:t> </a:t>
            </a:r>
            <a:r>
              <a:rPr lang="en-US" sz="1100" b="0" i="0" u="none" strike="noStrike" baseline="0" dirty="0">
                <a:solidFill>
                  <a:srgbClr val="C00000"/>
                </a:solidFill>
                <a:latin typeface="+mn-lt"/>
              </a:rPr>
              <a:t>return and reintegration</a:t>
            </a:r>
            <a:r>
              <a:rPr lang="en-US" sz="1100" b="0" i="0" u="none" strike="noStrike" baseline="0" dirty="0">
                <a:latin typeface="+mn-lt"/>
              </a:rPr>
              <a:t>, is appropriately, promptly </a:t>
            </a:r>
            <a:r>
              <a:rPr lang="en-US" sz="1100" b="0" i="0" u="none" strike="noStrike" baseline="0" dirty="0">
                <a:solidFill>
                  <a:srgbClr val="C00000"/>
                </a:solidFill>
                <a:latin typeface="+mn-lt"/>
              </a:rPr>
              <a:t>and effectively communicated</a:t>
            </a:r>
            <a:r>
              <a:rPr lang="en-US" sz="1100" b="0" i="0" u="none" strike="noStrike" baseline="0" dirty="0">
                <a:latin typeface="+mn-lt"/>
              </a:rPr>
              <a:t>,</a:t>
            </a:r>
            <a:r>
              <a:rPr lang="hu-HU" sz="1100" b="0" i="0" u="none" strike="noStrike" baseline="0" dirty="0">
                <a:latin typeface="+mn-lt"/>
              </a:rPr>
              <a:t> a</a:t>
            </a:r>
            <a:r>
              <a:rPr lang="en-US" sz="1100" b="0" i="0" u="none" strike="noStrike" baseline="0" dirty="0" err="1">
                <a:latin typeface="+mn-lt"/>
              </a:rPr>
              <a:t>nd</a:t>
            </a:r>
            <a:r>
              <a:rPr lang="en-US" sz="1100" b="0" i="0" u="none" strike="noStrike" baseline="0" dirty="0">
                <a:latin typeface="+mn-lt"/>
              </a:rPr>
              <a:t> is accessible.</a:t>
            </a:r>
            <a:endParaRPr lang="hu-HU" sz="1100" dirty="0">
              <a:latin typeface="+mn-lt"/>
            </a:endParaRPr>
          </a:p>
        </p:txBody>
      </p:sp>
      <p:sp>
        <p:nvSpPr>
          <p:cNvPr id="4" name="Dia számának helye 3"/>
          <p:cNvSpPr>
            <a:spLocks noGrp="1"/>
          </p:cNvSpPr>
          <p:nvPr>
            <p:ph type="sldNum" sz="quarter" idx="5"/>
          </p:nvPr>
        </p:nvSpPr>
        <p:spPr>
          <a:xfrm>
            <a:off x="6279157" y="9715847"/>
            <a:ext cx="518520" cy="210792"/>
          </a:xfrm>
        </p:spPr>
        <p:txBody>
          <a:bodyPr/>
          <a:lstStyle/>
          <a:p>
            <a:pPr>
              <a:defRPr/>
            </a:pPr>
            <a:fld id="{AD090BF0-B366-4E92-B12B-441B371928F1}" type="slidenum">
              <a:rPr lang="hu-HU" smtClean="0"/>
              <a:pPr>
                <a:defRPr/>
              </a:pPr>
              <a:t>3</a:t>
            </a:fld>
            <a:endParaRPr lang="hu-HU" dirty="0"/>
          </a:p>
        </p:txBody>
      </p:sp>
    </p:spTree>
    <p:extLst>
      <p:ext uri="{BB962C8B-B14F-4D97-AF65-F5344CB8AC3E}">
        <p14:creationId xmlns:p14="http://schemas.microsoft.com/office/powerpoint/2010/main" val="1263979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4" name="Dia számának helye 3"/>
          <p:cNvSpPr>
            <a:spLocks noGrp="1"/>
          </p:cNvSpPr>
          <p:nvPr>
            <p:ph type="sldNum" sz="quarter" idx="5"/>
          </p:nvPr>
        </p:nvSpPr>
        <p:spPr/>
        <p:txBody>
          <a:bodyPr/>
          <a:lstStyle/>
          <a:p>
            <a:pPr>
              <a:defRPr/>
            </a:pPr>
            <a:fld id="{AD090BF0-B366-4E92-B12B-441B371928F1}" type="slidenum">
              <a:rPr lang="hu-HU" smtClean="0"/>
              <a:pPr>
                <a:defRPr/>
              </a:pPr>
              <a:t>4</a:t>
            </a:fld>
            <a:endParaRPr lang="hu-HU" dirty="0"/>
          </a:p>
        </p:txBody>
      </p:sp>
      <p:pic>
        <p:nvPicPr>
          <p:cNvPr id="6" name="Kép 5">
            <a:extLst>
              <a:ext uri="{FF2B5EF4-FFF2-40B4-BE49-F238E27FC236}">
                <a16:creationId xmlns:a16="http://schemas.microsoft.com/office/drawing/2014/main" id="{4CDF19C1-A280-A62E-119F-1D9743B8CDDE}"/>
              </a:ext>
            </a:extLst>
          </p:cNvPr>
          <p:cNvPicPr>
            <a:picLocks noChangeAspect="1"/>
          </p:cNvPicPr>
          <p:nvPr/>
        </p:nvPicPr>
        <p:blipFill>
          <a:blip r:embed="rId3"/>
          <a:stretch>
            <a:fillRect/>
          </a:stretch>
        </p:blipFill>
        <p:spPr>
          <a:xfrm>
            <a:off x="374501" y="5459414"/>
            <a:ext cx="6199407" cy="3246401"/>
          </a:xfrm>
          <a:prstGeom prst="rect">
            <a:avLst/>
          </a:prstGeom>
        </p:spPr>
      </p:pic>
    </p:spTree>
    <p:extLst>
      <p:ext uri="{BB962C8B-B14F-4D97-AF65-F5344CB8AC3E}">
        <p14:creationId xmlns:p14="http://schemas.microsoft.com/office/powerpoint/2010/main" val="20255736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algn="ctr"/>
            <a:r>
              <a:rPr lang="hu-HU" dirty="0"/>
              <a:t>Duality in cross cutting principles</a:t>
            </a:r>
          </a:p>
          <a:p>
            <a:r>
              <a:rPr lang="hu-HU" dirty="0"/>
              <a:t>National Sovereignty =		Rule of law/due process</a:t>
            </a:r>
            <a:br>
              <a:rPr lang="hu-HU" dirty="0"/>
            </a:br>
            <a:br>
              <a:rPr lang="hu-HU" dirty="0"/>
            </a:br>
            <a:r>
              <a:rPr lang="hu-HU" dirty="0"/>
              <a:t>govern migration</a:t>
            </a:r>
            <a:br>
              <a:rPr lang="hu-HU" dirty="0"/>
            </a:br>
            <a:r>
              <a:rPr lang="hu-HU" dirty="0"/>
              <a:t>distuingish between </a:t>
            </a:r>
            <a:br>
              <a:rPr lang="hu-HU" dirty="0"/>
            </a:br>
            <a:r>
              <a:rPr lang="hu-HU" dirty="0"/>
              <a:t>regular and irregular m</a:t>
            </a:r>
          </a:p>
          <a:p>
            <a:r>
              <a:rPr lang="hu-HU" dirty="0"/>
              <a:t>			Human Rights</a:t>
            </a:r>
          </a:p>
          <a:p>
            <a:r>
              <a:rPr lang="hu-HU" dirty="0"/>
              <a:t>			Child sensitive</a:t>
            </a:r>
            <a:br>
              <a:rPr lang="hu-HU" dirty="0"/>
            </a:br>
            <a:r>
              <a:rPr lang="hu-HU" dirty="0"/>
              <a:t>			Whole of government approach</a:t>
            </a:r>
          </a:p>
          <a:p>
            <a:endParaRPr lang="hu-HU" dirty="0"/>
          </a:p>
          <a:p>
            <a:pPr algn="l"/>
            <a:r>
              <a:rPr lang="hu-HU" sz="1400" dirty="0">
                <a:latin typeface="+mn-lt"/>
              </a:rPr>
              <a:t>Screening goal:  „</a:t>
            </a:r>
            <a:r>
              <a:rPr lang="hu-HU" sz="1400" b="0" i="0" u="none" strike="noStrike" baseline="0" dirty="0">
                <a:latin typeface="+mn-lt"/>
              </a:rPr>
              <a:t>Prüfung und Einzelbeurteilung”,  </a:t>
            </a:r>
            <a:r>
              <a:rPr lang="fr-FR" sz="1400" b="0" i="0" u="none" strike="noStrike" baseline="0" dirty="0">
                <a:solidFill>
                  <a:srgbClr val="000000"/>
                </a:solidFill>
                <a:latin typeface="+mn-lt"/>
              </a:rPr>
              <a:t>les contrôles et évaluations individuelles </a:t>
            </a:r>
            <a:r>
              <a:rPr lang="hu-HU" sz="1400" b="0" i="0" u="none" strike="noStrike" baseline="0" dirty="0">
                <a:solidFill>
                  <a:srgbClr val="000000"/>
                </a:solidFill>
                <a:latin typeface="+mn-lt"/>
              </a:rPr>
              <a:t> = </a:t>
            </a:r>
            <a:r>
              <a:rPr lang="hu-HU" sz="1400" b="0" i="0" u="none" strike="noStrike" baseline="0" dirty="0">
                <a:latin typeface="+mn-lt"/>
              </a:rPr>
              <a:t>screening and individual assessment</a:t>
            </a:r>
            <a:endParaRPr lang="fr-FR" sz="1400" b="0" i="0" u="none" strike="noStrike" baseline="0" dirty="0">
              <a:solidFill>
                <a:srgbClr val="000000"/>
              </a:solidFill>
              <a:latin typeface="+mn-lt"/>
            </a:endParaRPr>
          </a:p>
          <a:p>
            <a:endParaRPr lang="hu-HU" dirty="0"/>
          </a:p>
        </p:txBody>
      </p:sp>
      <p:sp>
        <p:nvSpPr>
          <p:cNvPr id="4" name="Dia számának helye 3"/>
          <p:cNvSpPr>
            <a:spLocks noGrp="1"/>
          </p:cNvSpPr>
          <p:nvPr>
            <p:ph type="sldNum" sz="quarter" idx="5"/>
          </p:nvPr>
        </p:nvSpPr>
        <p:spPr/>
        <p:txBody>
          <a:bodyPr/>
          <a:lstStyle/>
          <a:p>
            <a:pPr>
              <a:defRPr/>
            </a:pPr>
            <a:fld id="{AD090BF0-B366-4E92-B12B-441B371928F1}" type="slidenum">
              <a:rPr lang="hu-HU" smtClean="0"/>
              <a:pPr>
                <a:defRPr/>
              </a:pPr>
              <a:t>5</a:t>
            </a:fld>
            <a:endParaRPr lang="hu-HU" dirty="0"/>
          </a:p>
        </p:txBody>
      </p:sp>
    </p:spTree>
    <p:extLst>
      <p:ext uri="{BB962C8B-B14F-4D97-AF65-F5344CB8AC3E}">
        <p14:creationId xmlns:p14="http://schemas.microsoft.com/office/powerpoint/2010/main" val="39734104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5"/>
          </p:nvPr>
        </p:nvSpPr>
        <p:spPr/>
        <p:txBody>
          <a:bodyPr/>
          <a:lstStyle/>
          <a:p>
            <a:pPr>
              <a:defRPr/>
            </a:pPr>
            <a:fld id="{AD090BF0-B366-4E92-B12B-441B371928F1}" type="slidenum">
              <a:rPr lang="hu-HU" smtClean="0"/>
              <a:pPr>
                <a:defRPr/>
              </a:pPr>
              <a:t>6</a:t>
            </a:fld>
            <a:endParaRPr lang="hu-HU" dirty="0"/>
          </a:p>
        </p:txBody>
      </p:sp>
    </p:spTree>
    <p:extLst>
      <p:ext uri="{BB962C8B-B14F-4D97-AF65-F5344CB8AC3E}">
        <p14:creationId xmlns:p14="http://schemas.microsoft.com/office/powerpoint/2010/main" val="2578232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917575" y="747713"/>
            <a:ext cx="4962525" cy="3722687"/>
          </a:xfrm>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5"/>
          </p:nvPr>
        </p:nvSpPr>
        <p:spPr/>
        <p:txBody>
          <a:bodyPr/>
          <a:lstStyle/>
          <a:p>
            <a:pPr>
              <a:defRPr/>
            </a:pPr>
            <a:fld id="{AD090BF0-B366-4E92-B12B-441B371928F1}" type="slidenum">
              <a:rPr lang="hu-HU" smtClean="0"/>
              <a:pPr>
                <a:defRPr/>
              </a:pPr>
              <a:t>7</a:t>
            </a:fld>
            <a:endParaRPr lang="hu-HU" dirty="0"/>
          </a:p>
        </p:txBody>
      </p:sp>
    </p:spTree>
    <p:extLst>
      <p:ext uri="{BB962C8B-B14F-4D97-AF65-F5344CB8AC3E}">
        <p14:creationId xmlns:p14="http://schemas.microsoft.com/office/powerpoint/2010/main" val="4461543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5"/>
          </p:nvPr>
        </p:nvSpPr>
        <p:spPr/>
        <p:txBody>
          <a:bodyPr/>
          <a:lstStyle/>
          <a:p>
            <a:pPr>
              <a:defRPr/>
            </a:pPr>
            <a:fld id="{AD090BF0-B366-4E92-B12B-441B371928F1}" type="slidenum">
              <a:rPr lang="hu-HU" smtClean="0"/>
              <a:pPr>
                <a:defRPr/>
              </a:pPr>
              <a:t>8</a:t>
            </a:fld>
            <a:endParaRPr lang="hu-HU"/>
          </a:p>
        </p:txBody>
      </p:sp>
    </p:spTree>
    <p:extLst>
      <p:ext uri="{BB962C8B-B14F-4D97-AF65-F5344CB8AC3E}">
        <p14:creationId xmlns:p14="http://schemas.microsoft.com/office/powerpoint/2010/main" val="36574350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5"/>
          </p:nvPr>
        </p:nvSpPr>
        <p:spPr/>
        <p:txBody>
          <a:bodyPr/>
          <a:lstStyle/>
          <a:p>
            <a:pPr>
              <a:defRPr/>
            </a:pPr>
            <a:fld id="{AD090BF0-B366-4E92-B12B-441B371928F1}" type="slidenum">
              <a:rPr lang="hu-HU" smtClean="0"/>
              <a:pPr>
                <a:defRPr/>
              </a:pPr>
              <a:t>9</a:t>
            </a:fld>
            <a:endParaRPr lang="hu-HU"/>
          </a:p>
        </p:txBody>
      </p:sp>
    </p:spTree>
    <p:extLst>
      <p:ext uri="{BB962C8B-B14F-4D97-AF65-F5344CB8AC3E}">
        <p14:creationId xmlns:p14="http://schemas.microsoft.com/office/powerpoint/2010/main" val="583368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lvl1pPr>
              <a:defRPr sz="4000"/>
            </a:lvl1pPr>
          </a:lstStyle>
          <a:p>
            <a:r>
              <a:rPr lang="hu-HU"/>
              <a:t>Mintacím szerkesztése</a:t>
            </a:r>
            <a:endParaRPr lang="en-GB"/>
          </a:p>
        </p:txBody>
      </p:sp>
      <p:sp>
        <p:nvSpPr>
          <p:cNvPr id="3" name="Alcím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u-HU"/>
              <a:t>Alcím mintájának szerkesztése</a:t>
            </a:r>
            <a:endParaRPr lang="en-GB"/>
          </a:p>
        </p:txBody>
      </p:sp>
    </p:spTree>
  </p:cSld>
  <p:clrMapOvr>
    <a:masterClrMapping/>
  </p:clrMapOvr>
  <p:transition>
    <p:pull dir="rd"/>
  </p:transition>
  <p:hf sldNum="0"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endParaRPr lang="en-GB"/>
          </a:p>
        </p:txBody>
      </p:sp>
      <p:sp>
        <p:nvSpPr>
          <p:cNvPr id="3" name="Függőleges szöveg helye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Tree>
  </p:cSld>
  <p:clrMapOvr>
    <a:masterClrMapping/>
  </p:clrMapOvr>
  <p:transition>
    <p:pull dir="rd"/>
  </p:transition>
  <p:hf sldNum="0"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515100" y="228600"/>
            <a:ext cx="1943100" cy="6629400"/>
          </a:xfrm>
        </p:spPr>
        <p:txBody>
          <a:bodyPr vert="eaVert"/>
          <a:lstStyle/>
          <a:p>
            <a:r>
              <a:rPr lang="hu-HU"/>
              <a:t>Mintacím szerkesztése</a:t>
            </a:r>
            <a:endParaRPr lang="en-GB"/>
          </a:p>
        </p:txBody>
      </p:sp>
      <p:sp>
        <p:nvSpPr>
          <p:cNvPr id="3" name="Függőleges szöveg helye 2"/>
          <p:cNvSpPr>
            <a:spLocks noGrp="1"/>
          </p:cNvSpPr>
          <p:nvPr>
            <p:ph type="body" orient="vert" idx="1"/>
          </p:nvPr>
        </p:nvSpPr>
        <p:spPr>
          <a:xfrm>
            <a:off x="685800" y="228600"/>
            <a:ext cx="5676900" cy="6629400"/>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Tree>
  </p:cSld>
  <p:clrMapOvr>
    <a:masterClrMapping/>
  </p:clrMapOvr>
  <p:transition>
    <p:pull dir="rd"/>
  </p:transition>
  <p:hf sldNum="0"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642938" y="1357313"/>
            <a:ext cx="7770812" cy="1565275"/>
          </a:xfrm>
        </p:spPr>
        <p:txBody>
          <a:bodyPr/>
          <a:lstStyle/>
          <a:p>
            <a:r>
              <a:rPr lang="de-DE"/>
              <a:t>Titelmasterformat durch Klicken bearbeiten</a:t>
            </a:r>
            <a:endParaRPr lang="fr-FR"/>
          </a:p>
        </p:txBody>
      </p:sp>
    </p:spTree>
    <p:extLst>
      <p:ext uri="{BB962C8B-B14F-4D97-AF65-F5344CB8AC3E}">
        <p14:creationId xmlns:p14="http://schemas.microsoft.com/office/powerpoint/2010/main" val="31415524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1340768"/>
            <a:ext cx="7772400" cy="1470025"/>
          </a:xfrm>
          <a:solidFill>
            <a:schemeClr val="bg1">
              <a:lumMod val="95000"/>
            </a:schemeClr>
          </a:solidFill>
          <a:ln>
            <a:solidFill>
              <a:srgbClr val="C00000"/>
            </a:solidFill>
          </a:ln>
        </p:spPr>
        <p:txBody>
          <a:bodyPr>
            <a:normAutofit/>
          </a:bodyPr>
          <a:lstStyle>
            <a:lvl1pPr>
              <a:defRPr sz="4800" b="1">
                <a:solidFill>
                  <a:srgbClr val="5C0000"/>
                </a:solidFill>
                <a:latin typeface="Georgia" pitchFamily="18" charset="0"/>
              </a:defRPr>
            </a:lvl1pPr>
          </a:lstStyle>
          <a:p>
            <a:r>
              <a:rPr lang="hu-HU"/>
              <a:t>Mintacím szerkesztése</a:t>
            </a:r>
            <a:endParaRPr lang="en-GB"/>
          </a:p>
        </p:txBody>
      </p:sp>
      <p:sp>
        <p:nvSpPr>
          <p:cNvPr id="3" name="Alcím 2"/>
          <p:cNvSpPr>
            <a:spLocks noGrp="1"/>
          </p:cNvSpPr>
          <p:nvPr>
            <p:ph type="subTitle" idx="1"/>
          </p:nvPr>
        </p:nvSpPr>
        <p:spPr>
          <a:xfrm>
            <a:off x="1371600" y="3886200"/>
            <a:ext cx="6400800" cy="1752600"/>
          </a:xfrm>
          <a:solidFill>
            <a:schemeClr val="bg1">
              <a:lumMod val="95000"/>
              <a:alpha val="50000"/>
            </a:schemeClr>
          </a:solidFill>
          <a:ln>
            <a:solidFill>
              <a:schemeClr val="accent6">
                <a:lumMod val="50000"/>
              </a:schemeClr>
            </a:solidFill>
          </a:ln>
        </p:spPr>
        <p:txBody>
          <a:bodyPr/>
          <a:lstStyle>
            <a:lvl1pPr marL="0" indent="0" algn="ctr">
              <a:buNone/>
              <a:defRPr b="1">
                <a:solidFill>
                  <a:srgbClr val="4D4D4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hu-HU"/>
          </a:p>
          <a:p>
            <a:r>
              <a:rPr lang="hu-HU"/>
              <a:t>Alcím mintájának szerkesztése</a:t>
            </a:r>
            <a:endParaRPr lang="en-GB"/>
          </a:p>
        </p:txBody>
      </p:sp>
    </p:spTree>
    <p:extLst>
      <p:ext uri="{BB962C8B-B14F-4D97-AF65-F5344CB8AC3E}">
        <p14:creationId xmlns:p14="http://schemas.microsoft.com/office/powerpoint/2010/main" val="3759003608"/>
      </p:ext>
    </p:extLst>
  </p:cSld>
  <p:clrMapOvr>
    <a:masterClrMapping/>
  </p:clrMapOvr>
  <p:transition>
    <p:pull/>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endParaRPr lang="en-GB"/>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Tree>
    <p:extLst>
      <p:ext uri="{BB962C8B-B14F-4D97-AF65-F5344CB8AC3E}">
        <p14:creationId xmlns:p14="http://schemas.microsoft.com/office/powerpoint/2010/main" val="3642834629"/>
      </p:ext>
    </p:extLst>
  </p:cSld>
  <p:clrMapOvr>
    <a:masterClrMapping/>
  </p:clrMapOvr>
  <p:transition>
    <p:pull/>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439718"/>
          </a:xfrm>
          <a:solidFill>
            <a:schemeClr val="bg1">
              <a:lumMod val="95000"/>
              <a:alpha val="19000"/>
            </a:schemeClr>
          </a:solidFill>
          <a:ln>
            <a:solidFill>
              <a:srgbClr val="A80000"/>
            </a:solidFill>
          </a:ln>
        </p:spPr>
        <p:txBody>
          <a:bodyPr>
            <a:noAutofit/>
          </a:bodyPr>
          <a:lstStyle>
            <a:lvl1pPr>
              <a:defRPr sz="3200" b="1" cap="small" baseline="0">
                <a:solidFill>
                  <a:srgbClr val="5C0000"/>
                </a:solidFill>
                <a:effectLst/>
                <a:latin typeface="Georgia" pitchFamily="18" charset="0"/>
              </a:defRPr>
            </a:lvl1pPr>
          </a:lstStyle>
          <a:p>
            <a:r>
              <a:rPr lang="hu-HU"/>
              <a:t>Mintacím szerkesztése</a:t>
            </a:r>
            <a:endParaRPr lang="en-GB"/>
          </a:p>
        </p:txBody>
      </p:sp>
      <p:sp>
        <p:nvSpPr>
          <p:cNvPr id="3" name="Tartalom helye 2"/>
          <p:cNvSpPr>
            <a:spLocks noGrp="1"/>
          </p:cNvSpPr>
          <p:nvPr>
            <p:ph idx="1"/>
          </p:nvPr>
        </p:nvSpPr>
        <p:spPr>
          <a:xfrm>
            <a:off x="457200" y="857232"/>
            <a:ext cx="8229600" cy="5500726"/>
          </a:xfrm>
          <a:solidFill>
            <a:schemeClr val="bg1">
              <a:lumMod val="95000"/>
              <a:alpha val="20000"/>
            </a:schemeClr>
          </a:solidFill>
          <a:ln>
            <a:solidFill>
              <a:srgbClr val="002060"/>
            </a:solidFill>
          </a:ln>
        </p:spPr>
        <p:txBody>
          <a:bodyPr>
            <a:normAutofit/>
          </a:bodyPr>
          <a:lstStyle>
            <a:lvl1pPr>
              <a:defRPr sz="3600">
                <a:solidFill>
                  <a:schemeClr val="tx1"/>
                </a:solidFill>
              </a:defRPr>
            </a:lvl1pPr>
            <a:lvl2pPr>
              <a:defRPr sz="3200">
                <a:solidFill>
                  <a:schemeClr val="tx1"/>
                </a:solidFill>
              </a:defRPr>
            </a:lvl2pPr>
            <a:lvl3pPr>
              <a:defRPr sz="2800">
                <a:solidFill>
                  <a:schemeClr val="tx1"/>
                </a:solidFill>
              </a:defRPr>
            </a:lvl3pPr>
            <a:lvl4pPr>
              <a:defRPr sz="2400">
                <a:solidFill>
                  <a:schemeClr val="tx1"/>
                </a:solidFill>
              </a:defRPr>
            </a:lvl4pPr>
            <a:lvl5pPr>
              <a:defRPr sz="2400">
                <a:solidFill>
                  <a:schemeClr val="tx1"/>
                </a:solidFill>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Tree>
    <p:extLst>
      <p:ext uri="{BB962C8B-B14F-4D97-AF65-F5344CB8AC3E}">
        <p14:creationId xmlns:p14="http://schemas.microsoft.com/office/powerpoint/2010/main" val="3984827849"/>
      </p:ext>
    </p:extLst>
  </p:cSld>
  <p:clrMapOvr>
    <a:masterClrMapping/>
  </p:clrMapOvr>
  <p:transition>
    <p:pull/>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2 tartalomrész">
    <p:spTree>
      <p:nvGrpSpPr>
        <p:cNvPr id="1" name=""/>
        <p:cNvGrpSpPr/>
        <p:nvPr/>
      </p:nvGrpSpPr>
      <p:grpSpPr>
        <a:xfrm>
          <a:off x="0" y="0"/>
          <a:ext cx="0" cy="0"/>
          <a:chOff x="0" y="0"/>
          <a:chExt cx="0" cy="0"/>
        </a:xfrm>
      </p:grpSpPr>
      <p:sp>
        <p:nvSpPr>
          <p:cNvPr id="3" name="Tartalom helye 2"/>
          <p:cNvSpPr>
            <a:spLocks noGrp="1"/>
          </p:cNvSpPr>
          <p:nvPr>
            <p:ph sz="half" idx="1"/>
          </p:nvPr>
        </p:nvSpPr>
        <p:spPr>
          <a:xfrm>
            <a:off x="685800" y="838200"/>
            <a:ext cx="3810000" cy="5662634"/>
          </a:xfrm>
          <a:solidFill>
            <a:schemeClr val="bg1">
              <a:lumMod val="95000"/>
            </a:schemeClr>
          </a:solidFill>
          <a:ln>
            <a:solidFill>
              <a:srgbClr val="002060"/>
            </a:solidFill>
          </a:ln>
        </p:spPr>
        <p:txBody>
          <a:bodyPr/>
          <a:lstStyle>
            <a:lvl1pPr>
              <a:defRPr sz="2800">
                <a:solidFill>
                  <a:schemeClr val="tx2">
                    <a:lumMod val="50000"/>
                  </a:schemeClr>
                </a:solidFill>
              </a:defRPr>
            </a:lvl1pPr>
            <a:lvl2pPr>
              <a:defRPr sz="2400">
                <a:solidFill>
                  <a:schemeClr val="tx2">
                    <a:lumMod val="50000"/>
                  </a:schemeClr>
                </a:solidFill>
              </a:defRPr>
            </a:lvl2pPr>
            <a:lvl3pPr>
              <a:defRPr sz="2000">
                <a:solidFill>
                  <a:schemeClr val="tx2">
                    <a:lumMod val="50000"/>
                  </a:schemeClr>
                </a:solidFill>
              </a:defRPr>
            </a:lvl3pPr>
            <a:lvl4pPr>
              <a:defRPr sz="1800">
                <a:solidFill>
                  <a:schemeClr val="tx2">
                    <a:lumMod val="50000"/>
                  </a:schemeClr>
                </a:solidFill>
              </a:defRPr>
            </a:lvl4pPr>
            <a:lvl5pPr>
              <a:defRPr sz="1800">
                <a:solidFill>
                  <a:schemeClr val="tx2">
                    <a:lumMod val="50000"/>
                  </a:schemeClr>
                </a:solidFill>
              </a:defRPr>
            </a:lvl5pPr>
            <a:lvl6pPr>
              <a:defRPr sz="1800"/>
            </a:lvl6pPr>
            <a:lvl7pPr>
              <a:defRPr sz="1800"/>
            </a:lvl7pPr>
            <a:lvl8pPr>
              <a:defRPr sz="1800"/>
            </a:lvl8pPr>
            <a:lvl9pPr>
              <a:defRPr sz="1800"/>
            </a:lvl9p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4" name="Tartalom helye 3"/>
          <p:cNvSpPr>
            <a:spLocks noGrp="1"/>
          </p:cNvSpPr>
          <p:nvPr>
            <p:ph sz="half" idx="2"/>
          </p:nvPr>
        </p:nvSpPr>
        <p:spPr>
          <a:xfrm>
            <a:off x="4648200" y="838200"/>
            <a:ext cx="3810000" cy="5662634"/>
          </a:xfrm>
          <a:solidFill>
            <a:schemeClr val="bg1">
              <a:lumMod val="95000"/>
            </a:schemeClr>
          </a:solidFill>
          <a:ln>
            <a:solidFill>
              <a:srgbClr val="002060"/>
            </a:solidFill>
          </a:ln>
        </p:spPr>
        <p:txBody>
          <a:bodyPr/>
          <a:lstStyle>
            <a:lvl1pPr>
              <a:defRPr sz="2800">
                <a:solidFill>
                  <a:schemeClr val="tx2">
                    <a:lumMod val="50000"/>
                  </a:schemeClr>
                </a:solidFill>
              </a:defRPr>
            </a:lvl1pPr>
            <a:lvl2pPr>
              <a:defRPr sz="2400">
                <a:solidFill>
                  <a:schemeClr val="tx2">
                    <a:lumMod val="50000"/>
                  </a:schemeClr>
                </a:solidFill>
              </a:defRPr>
            </a:lvl2pPr>
            <a:lvl3pPr>
              <a:defRPr sz="2000">
                <a:solidFill>
                  <a:schemeClr val="tx2">
                    <a:lumMod val="50000"/>
                  </a:schemeClr>
                </a:solidFill>
              </a:defRPr>
            </a:lvl3pPr>
            <a:lvl4pPr>
              <a:defRPr sz="1800">
                <a:solidFill>
                  <a:schemeClr val="tx2">
                    <a:lumMod val="50000"/>
                  </a:schemeClr>
                </a:solidFill>
              </a:defRPr>
            </a:lvl4pPr>
            <a:lvl5pPr>
              <a:defRPr sz="1800">
                <a:solidFill>
                  <a:schemeClr val="tx2">
                    <a:lumMod val="50000"/>
                  </a:schemeClr>
                </a:solidFill>
              </a:defRPr>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Cím 1"/>
          <p:cNvSpPr>
            <a:spLocks noGrp="1"/>
          </p:cNvSpPr>
          <p:nvPr>
            <p:ph type="title" hasCustomPrompt="1"/>
          </p:nvPr>
        </p:nvSpPr>
        <p:spPr>
          <a:xfrm>
            <a:off x="685800" y="228600"/>
            <a:ext cx="7772400" cy="457200"/>
          </a:xfrm>
          <a:solidFill>
            <a:schemeClr val="bg1">
              <a:lumMod val="85000"/>
            </a:schemeClr>
          </a:solidFill>
          <a:ln>
            <a:solidFill>
              <a:srgbClr val="C00000"/>
            </a:solidFill>
          </a:ln>
        </p:spPr>
        <p:txBody>
          <a:bodyPr/>
          <a:lstStyle>
            <a:lvl1pPr>
              <a:defRPr sz="2400">
                <a:solidFill>
                  <a:srgbClr val="540000"/>
                </a:solidFill>
                <a:effectLst>
                  <a:outerShdw blurRad="38100" dist="38100" dir="2700000" algn="tl">
                    <a:srgbClr val="000000">
                      <a:alpha val="43137"/>
                    </a:srgbClr>
                  </a:outerShdw>
                </a:effectLst>
              </a:defRPr>
            </a:lvl1pPr>
          </a:lstStyle>
          <a:p>
            <a:r>
              <a:rPr lang="hu-HU" dirty="0"/>
              <a:t>MINTACÍM SZERKESZTÉSE</a:t>
            </a:r>
          </a:p>
        </p:txBody>
      </p:sp>
    </p:spTree>
    <p:extLst>
      <p:ext uri="{BB962C8B-B14F-4D97-AF65-F5344CB8AC3E}">
        <p14:creationId xmlns:p14="http://schemas.microsoft.com/office/powerpoint/2010/main" val="1098932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endParaRPr lang="en-GB"/>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Tree>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a:t>Mintacím szerkesztése</a:t>
            </a:r>
            <a:endParaRPr lang="en-GB"/>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u-HU"/>
              <a:t>Mintaszöveg szerkesztése</a:t>
            </a:r>
          </a:p>
        </p:txBody>
      </p:sp>
    </p:spTree>
  </p:cSld>
  <p:clrMapOvr>
    <a:masterClrMapping/>
  </p:clrMapOvr>
  <p:transition>
    <p:pull dir="rd"/>
  </p:transition>
  <p:hf sldNum="0" hdr="0" ft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endParaRPr lang="en-GB"/>
          </a:p>
        </p:txBody>
      </p:sp>
      <p:sp>
        <p:nvSpPr>
          <p:cNvPr id="3" name="Tartalom helye 2"/>
          <p:cNvSpPr>
            <a:spLocks noGrp="1"/>
          </p:cNvSpPr>
          <p:nvPr>
            <p:ph sz="half" idx="1"/>
          </p:nvPr>
        </p:nvSpPr>
        <p:spPr>
          <a:xfrm>
            <a:off x="685800" y="838200"/>
            <a:ext cx="3810000" cy="601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
        <p:nvSpPr>
          <p:cNvPr id="4" name="Tartalom helye 3"/>
          <p:cNvSpPr>
            <a:spLocks noGrp="1"/>
          </p:cNvSpPr>
          <p:nvPr>
            <p:ph sz="half" idx="2"/>
          </p:nvPr>
        </p:nvSpPr>
        <p:spPr>
          <a:xfrm>
            <a:off x="4648200" y="838200"/>
            <a:ext cx="3810000" cy="601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Tree>
  </p:cSld>
  <p:clrMapOvr>
    <a:masterClrMapping/>
  </p:clrMapOvr>
  <p:transition>
    <p:pull dir="rd"/>
  </p:transition>
  <p:hf sldNum="0" hdr="0" ft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1143000"/>
          </a:xfrm>
        </p:spPr>
        <p:txBody>
          <a:bodyPr/>
          <a:lstStyle>
            <a:lvl1pPr>
              <a:defRPr/>
            </a:lvl1pPr>
          </a:lstStyle>
          <a:p>
            <a:r>
              <a:rPr lang="hu-HU"/>
              <a:t>Mintacím szerkesztése</a:t>
            </a:r>
            <a:endParaRPr lang="en-GB"/>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Tree>
  </p:cSld>
  <p:clrMapOvr>
    <a:masterClrMapping/>
  </p:clrMapOvr>
  <p:transition>
    <p:pull dir="rd"/>
  </p:transition>
  <p:hf sldNum="0" hdr="0" ft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endParaRPr lang="en-GB"/>
          </a:p>
        </p:txBody>
      </p:sp>
    </p:spTree>
  </p:cSld>
  <p:clrMapOvr>
    <a:masterClrMapping/>
  </p:clrMapOvr>
  <p:transition>
    <p:pull dir="rd"/>
  </p:transition>
  <p:hf sldNum="0" hdr="0" ft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Tree>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a:t>Mintacím szerkesztése</a:t>
            </a:r>
            <a:endParaRPr lang="en-GB"/>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Tree>
  </p:cSld>
  <p:clrMapOvr>
    <a:masterClrMapping/>
  </p:clrMapOvr>
  <p:transition>
    <p:pull dir="rd"/>
  </p:transition>
  <p:hf sldNum="0" hdr="0" ft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a:t>Mintacím szerkesztése</a:t>
            </a:r>
            <a:endParaRPr lang="en-GB"/>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hu-HU" noProof="0"/>
              <a:t>Kép beszúrásához kattintson az ikonra</a:t>
            </a:r>
            <a:endParaRPr lang="en-GB" noProof="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Tree>
  </p:cSld>
  <p:clrMapOvr>
    <a:masterClrMapping/>
  </p:clrMapOvr>
  <p:transition>
    <p:pull dir="rd"/>
  </p:transition>
  <p:hf sldNum="0" hdr="0" ft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theme" Target="../theme/theme2.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7772400" cy="457200"/>
          </a:xfrm>
          <a:prstGeom prst="rect">
            <a:avLst/>
          </a:prstGeom>
          <a:solidFill>
            <a:schemeClr val="tx1">
              <a:lumMod val="95000"/>
            </a:schemeClr>
          </a:solidFill>
          <a:ln w="9525">
            <a:solidFill>
              <a:srgbClr val="3B1B11"/>
            </a:solidFill>
            <a:miter lim="800000"/>
            <a:headEnd/>
            <a:tailEnd/>
          </a:ln>
        </p:spPr>
        <p:txBody>
          <a:bodyPr vert="horz" wrap="square" lIns="91440" tIns="45720" rIns="91440" bIns="45720" numCol="1" anchor="ctr" anchorCtr="0" compatLnSpc="1">
            <a:prstTxWarp prst="textNoShape">
              <a:avLst/>
            </a:prstTxWarp>
          </a:bodyPr>
          <a:lstStyle/>
          <a:p>
            <a:pPr lvl="0"/>
            <a:r>
              <a:rPr lang="hu-HU"/>
              <a:t>MINTACÍM SZERKESZTÉSE</a:t>
            </a:r>
            <a:endParaRPr lang="hu-HU" dirty="0"/>
          </a:p>
        </p:txBody>
      </p:sp>
      <p:sp>
        <p:nvSpPr>
          <p:cNvPr id="1027" name="Rectangle 3"/>
          <p:cNvSpPr>
            <a:spLocks noGrp="1" noChangeArrowheads="1"/>
          </p:cNvSpPr>
          <p:nvPr>
            <p:ph type="body" idx="1"/>
          </p:nvPr>
        </p:nvSpPr>
        <p:spPr bwMode="auto">
          <a:xfrm>
            <a:off x="685800" y="838200"/>
            <a:ext cx="7772400" cy="5615136"/>
          </a:xfrm>
          <a:prstGeom prst="rect">
            <a:avLst/>
          </a:prstGeom>
          <a:solidFill>
            <a:schemeClr val="tx1">
              <a:lumMod val="95000"/>
              <a:alpha val="20000"/>
            </a:schemeClr>
          </a:solidFill>
          <a:ln w="9525">
            <a:solidFill>
              <a:srgbClr val="000032"/>
            </a:solidFill>
            <a:miter lim="800000"/>
            <a:headEnd/>
            <a:tailEnd/>
          </a:ln>
        </p:spPr>
        <p:txBody>
          <a:bodyPr vert="horz" wrap="square" lIns="91440" tIns="45720" rIns="91440" bIns="45720" numCol="1" anchor="t" anchorCtr="0" compatLnSpc="1">
            <a:prstTxWarp prst="textNoShape">
              <a:avLst/>
            </a:prstTxWarp>
          </a:body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4" name="Szövegdoboz 6">
            <a:extLst>
              <a:ext uri="{FF2B5EF4-FFF2-40B4-BE49-F238E27FC236}">
                <a16:creationId xmlns:a16="http://schemas.microsoft.com/office/drawing/2014/main" id="{D28F3671-11B2-40A9-A55F-83E4D156E51E}"/>
              </a:ext>
            </a:extLst>
          </p:cNvPr>
          <p:cNvSpPr txBox="1"/>
          <p:nvPr userDrawn="1"/>
        </p:nvSpPr>
        <p:spPr>
          <a:xfrm>
            <a:off x="0" y="6680118"/>
            <a:ext cx="1763688" cy="246221"/>
          </a:xfrm>
          <a:prstGeom prst="rect">
            <a:avLst/>
          </a:prstGeom>
          <a:solidFill>
            <a:schemeClr val="bg1">
              <a:lumMod val="40000"/>
              <a:lumOff val="60000"/>
            </a:schemeClr>
          </a:solidFill>
          <a:ln>
            <a:solidFill>
              <a:sysClr val="window" lastClr="FFFFFF">
                <a:lumMod val="50000"/>
              </a:sysClr>
            </a:solidFill>
          </a:ln>
        </p:spPr>
        <p:txBody>
          <a:bodyPr wrap="square">
            <a:spAutoFit/>
          </a:bodyPr>
          <a:lstStyle/>
          <a:p>
            <a:pPr algn="ctr" eaLnBrk="0" fontAlgn="auto" hangingPunct="0">
              <a:spcBef>
                <a:spcPts val="0"/>
              </a:spcBef>
              <a:spcAft>
                <a:spcPts val="0"/>
              </a:spcAft>
              <a:defRPr/>
            </a:pPr>
            <a:r>
              <a:rPr lang="hu-HU" sz="1000" kern="0" dirty="0" err="1">
                <a:solidFill>
                  <a:prstClr val="white"/>
                </a:solidFill>
                <a:latin typeface="Calibri Light" panose="020F0302020204030204" pitchFamily="34" charset="0"/>
                <a:cs typeface="Calibri Light" panose="020F0302020204030204" pitchFamily="34" charset="0"/>
              </a:rPr>
              <a:t>Presentation</a:t>
            </a:r>
            <a:r>
              <a:rPr lang="hu-HU" sz="1000" kern="0" dirty="0">
                <a:solidFill>
                  <a:prstClr val="white"/>
                </a:solidFill>
                <a:latin typeface="Calibri Light" panose="020F0302020204030204" pitchFamily="34" charset="0"/>
                <a:cs typeface="Calibri Light" panose="020F0302020204030204" pitchFamily="34" charset="0"/>
              </a:rPr>
              <a:t> </a:t>
            </a:r>
            <a:r>
              <a:rPr lang="hu-HU" sz="1000" kern="0" dirty="0" err="1">
                <a:solidFill>
                  <a:prstClr val="white"/>
                </a:solidFill>
                <a:latin typeface="Calibri Light" panose="020F0302020204030204" pitchFamily="34" charset="0"/>
                <a:cs typeface="Calibri Light" panose="020F0302020204030204" pitchFamily="34" charset="0"/>
              </a:rPr>
              <a:t>by</a:t>
            </a:r>
            <a:r>
              <a:rPr lang="hu-HU" sz="1000" kern="0" dirty="0">
                <a:solidFill>
                  <a:prstClr val="white"/>
                </a:solidFill>
                <a:latin typeface="Calibri Light" panose="020F0302020204030204" pitchFamily="34" charset="0"/>
                <a:cs typeface="Calibri Light" panose="020F0302020204030204" pitchFamily="34" charset="0"/>
              </a:rPr>
              <a:t> Boldizsar Nagy</a:t>
            </a:r>
          </a:p>
        </p:txBody>
      </p:sp>
    </p:spTree>
  </p:cSld>
  <p:clrMap bg1="dk2" tx1="lt1" bg2="dk1" tx2="lt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83" r:id="rId12"/>
  </p:sldLayoutIdLst>
  <p:transition>
    <p:pull dir="rd"/>
  </p:transition>
  <p:hf sldNum="0" hdr="0" ftr="0"/>
  <p:txStyles>
    <p:titleStyle>
      <a:lvl1pPr algn="ctr" rtl="0" eaLnBrk="1" fontAlgn="base" hangingPunct="1">
        <a:spcBef>
          <a:spcPct val="0"/>
        </a:spcBef>
        <a:spcAft>
          <a:spcPct val="0"/>
        </a:spcAft>
        <a:defRPr sz="2800">
          <a:solidFill>
            <a:srgbClr val="540000"/>
          </a:solidFill>
          <a:effectLst/>
          <a:latin typeface="Calibri" panose="020F0502020204030204" pitchFamily="34" charset="0"/>
          <a:ea typeface="+mj-ea"/>
          <a:cs typeface="Calibri" panose="020F0502020204030204" pitchFamily="34" charset="0"/>
        </a:defRPr>
      </a:lvl1pPr>
      <a:lvl2pPr algn="ctr" rtl="0" eaLnBrk="1" fontAlgn="base" hangingPunct="1">
        <a:spcBef>
          <a:spcPct val="0"/>
        </a:spcBef>
        <a:spcAft>
          <a:spcPct val="0"/>
        </a:spcAft>
        <a:defRPr sz="2800">
          <a:solidFill>
            <a:srgbClr val="1F194D"/>
          </a:solidFill>
          <a:effectLst>
            <a:outerShdw blurRad="38100" dist="38100" dir="2700000" algn="tl">
              <a:srgbClr val="000000"/>
            </a:outerShdw>
          </a:effectLst>
          <a:latin typeface="Arial" charset="0"/>
          <a:cs typeface="Arial" charset="0"/>
        </a:defRPr>
      </a:lvl2pPr>
      <a:lvl3pPr algn="ctr" rtl="0" eaLnBrk="1" fontAlgn="base" hangingPunct="1">
        <a:spcBef>
          <a:spcPct val="0"/>
        </a:spcBef>
        <a:spcAft>
          <a:spcPct val="0"/>
        </a:spcAft>
        <a:defRPr sz="2800">
          <a:solidFill>
            <a:srgbClr val="1F194D"/>
          </a:solidFill>
          <a:effectLst>
            <a:outerShdw blurRad="38100" dist="38100" dir="2700000" algn="tl">
              <a:srgbClr val="000000"/>
            </a:outerShdw>
          </a:effectLst>
          <a:latin typeface="Arial" charset="0"/>
          <a:cs typeface="Arial" charset="0"/>
        </a:defRPr>
      </a:lvl3pPr>
      <a:lvl4pPr algn="ctr" rtl="0" eaLnBrk="1" fontAlgn="base" hangingPunct="1">
        <a:spcBef>
          <a:spcPct val="0"/>
        </a:spcBef>
        <a:spcAft>
          <a:spcPct val="0"/>
        </a:spcAft>
        <a:defRPr sz="2800">
          <a:solidFill>
            <a:srgbClr val="1F194D"/>
          </a:solidFill>
          <a:effectLst>
            <a:outerShdw blurRad="38100" dist="38100" dir="2700000" algn="tl">
              <a:srgbClr val="000000"/>
            </a:outerShdw>
          </a:effectLst>
          <a:latin typeface="Arial" charset="0"/>
          <a:cs typeface="Arial" charset="0"/>
        </a:defRPr>
      </a:lvl4pPr>
      <a:lvl5pPr algn="ctr" rtl="0" eaLnBrk="1" fontAlgn="base" hangingPunct="1">
        <a:spcBef>
          <a:spcPct val="0"/>
        </a:spcBef>
        <a:spcAft>
          <a:spcPct val="0"/>
        </a:spcAft>
        <a:defRPr sz="2800">
          <a:solidFill>
            <a:srgbClr val="1F194D"/>
          </a:solidFill>
          <a:effectLst>
            <a:outerShdw blurRad="38100" dist="38100" dir="2700000" algn="tl">
              <a:srgbClr val="000000"/>
            </a:outerShdw>
          </a:effectLst>
          <a:latin typeface="Arial" charset="0"/>
          <a:cs typeface="Arial" charset="0"/>
        </a:defRPr>
      </a:lvl5pPr>
      <a:lvl6pPr marL="457200" algn="ctr" rtl="0" eaLnBrk="1" fontAlgn="base" hangingPunct="1">
        <a:spcBef>
          <a:spcPct val="0"/>
        </a:spcBef>
        <a:spcAft>
          <a:spcPct val="0"/>
        </a:spcAft>
        <a:defRPr sz="2800">
          <a:solidFill>
            <a:schemeClr val="tx2"/>
          </a:solidFill>
          <a:latin typeface="Arial" charset="0"/>
          <a:cs typeface="Arial" charset="0"/>
        </a:defRPr>
      </a:lvl6pPr>
      <a:lvl7pPr marL="914400" algn="ctr" rtl="0" eaLnBrk="1" fontAlgn="base" hangingPunct="1">
        <a:spcBef>
          <a:spcPct val="0"/>
        </a:spcBef>
        <a:spcAft>
          <a:spcPct val="0"/>
        </a:spcAft>
        <a:defRPr sz="2800">
          <a:solidFill>
            <a:schemeClr val="tx2"/>
          </a:solidFill>
          <a:latin typeface="Arial" charset="0"/>
          <a:cs typeface="Arial" charset="0"/>
        </a:defRPr>
      </a:lvl7pPr>
      <a:lvl8pPr marL="1371600" algn="ctr" rtl="0" eaLnBrk="1" fontAlgn="base" hangingPunct="1">
        <a:spcBef>
          <a:spcPct val="0"/>
        </a:spcBef>
        <a:spcAft>
          <a:spcPct val="0"/>
        </a:spcAft>
        <a:defRPr sz="2800">
          <a:solidFill>
            <a:schemeClr val="tx2"/>
          </a:solidFill>
          <a:latin typeface="Arial" charset="0"/>
          <a:cs typeface="Arial" charset="0"/>
        </a:defRPr>
      </a:lvl8pPr>
      <a:lvl9pPr marL="1828800" algn="ctr" rtl="0" eaLnBrk="1" fontAlgn="base" hangingPunct="1">
        <a:spcBef>
          <a:spcPct val="0"/>
        </a:spcBef>
        <a:spcAft>
          <a:spcPct val="0"/>
        </a:spcAft>
        <a:defRPr sz="2800">
          <a:solidFill>
            <a:schemeClr val="tx2"/>
          </a:solidFill>
          <a:latin typeface="Arial" charset="0"/>
          <a:cs typeface="Arial" charset="0"/>
        </a:defRPr>
      </a:lvl9pPr>
    </p:titleStyle>
    <p:bodyStyle>
      <a:lvl1pPr marL="0" indent="0" algn="l" rtl="0" eaLnBrk="1" fontAlgn="base" hangingPunct="1">
        <a:spcBef>
          <a:spcPct val="20000"/>
        </a:spcBef>
        <a:spcAft>
          <a:spcPct val="0"/>
        </a:spcAft>
        <a:buNone/>
        <a:defRPr sz="2400">
          <a:solidFill>
            <a:schemeClr val="bg2"/>
          </a:solidFill>
          <a:latin typeface="Calibri" panose="020F0502020204030204" pitchFamily="34" charset="0"/>
          <a:ea typeface="+mn-ea"/>
          <a:cs typeface="Calibri" panose="020F0502020204030204" pitchFamily="34" charset="0"/>
        </a:defRPr>
      </a:lvl1pPr>
      <a:lvl2pPr marL="457200" indent="0" algn="l" rtl="0" eaLnBrk="1" fontAlgn="base" hangingPunct="1">
        <a:spcBef>
          <a:spcPct val="20000"/>
        </a:spcBef>
        <a:spcAft>
          <a:spcPct val="0"/>
        </a:spcAft>
        <a:buNone/>
        <a:defRPr sz="2000">
          <a:solidFill>
            <a:schemeClr val="bg2"/>
          </a:solidFill>
          <a:latin typeface="Calibri" panose="020F0502020204030204" pitchFamily="34" charset="0"/>
          <a:cs typeface="Calibri" panose="020F0502020204030204" pitchFamily="34" charset="0"/>
        </a:defRPr>
      </a:lvl2pPr>
      <a:lvl3pPr marL="914400" indent="0" algn="l" rtl="0" eaLnBrk="1" fontAlgn="base" hangingPunct="1">
        <a:spcBef>
          <a:spcPct val="20000"/>
        </a:spcBef>
        <a:spcAft>
          <a:spcPct val="0"/>
        </a:spcAft>
        <a:buNone/>
        <a:defRPr sz="1800">
          <a:solidFill>
            <a:schemeClr val="bg2"/>
          </a:solidFill>
          <a:latin typeface="Calibri" panose="020F0502020204030204" pitchFamily="34" charset="0"/>
          <a:cs typeface="Calibri" panose="020F0502020204030204" pitchFamily="34" charset="0"/>
        </a:defRPr>
      </a:lvl3pPr>
      <a:lvl4pPr marL="1371600" indent="0" algn="l" rtl="0" eaLnBrk="1" fontAlgn="base" hangingPunct="1">
        <a:spcBef>
          <a:spcPct val="20000"/>
        </a:spcBef>
        <a:spcAft>
          <a:spcPct val="0"/>
        </a:spcAft>
        <a:buNone/>
        <a:defRPr sz="1600">
          <a:solidFill>
            <a:schemeClr val="bg2"/>
          </a:solidFill>
          <a:latin typeface="Calibri" panose="020F0502020204030204" pitchFamily="34" charset="0"/>
          <a:cs typeface="Calibri" panose="020F0502020204030204" pitchFamily="34" charset="0"/>
        </a:defRPr>
      </a:lvl4pPr>
      <a:lvl5pPr marL="1828800" indent="0" algn="l" rtl="0" eaLnBrk="1" fontAlgn="base" hangingPunct="1">
        <a:spcBef>
          <a:spcPct val="20000"/>
        </a:spcBef>
        <a:spcAft>
          <a:spcPct val="0"/>
        </a:spcAft>
        <a:buNone/>
        <a:defRPr sz="1600">
          <a:solidFill>
            <a:schemeClr val="bg2"/>
          </a:solidFill>
          <a:latin typeface="Calibri" panose="020F0502020204030204" pitchFamily="34" charset="0"/>
          <a:cs typeface="Calibri" panose="020F0502020204030204" pitchFamily="34" charset="0"/>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Cím helye 1"/>
          <p:cNvSpPr>
            <a:spLocks noGrp="1"/>
          </p:cNvSpPr>
          <p:nvPr>
            <p:ph type="title"/>
          </p:nvPr>
        </p:nvSpPr>
        <p:spPr bwMode="auto">
          <a:xfrm>
            <a:off x="428625" y="142875"/>
            <a:ext cx="8229600" cy="796925"/>
          </a:xfrm>
          <a:prstGeom prst="rect">
            <a:avLst/>
          </a:prstGeom>
          <a:solidFill>
            <a:schemeClr val="bg1">
              <a:lumMod val="95000"/>
              <a:alpha val="49000"/>
            </a:schemeClr>
          </a:solidFill>
          <a:ln w="9525">
            <a:solidFill>
              <a:srgbClr val="C00000"/>
            </a:solidFill>
            <a:miter lim="800000"/>
            <a:headEnd/>
            <a:tailEnd/>
          </a:ln>
        </p:spPr>
        <p:txBody>
          <a:bodyPr vert="horz" wrap="square" lIns="91440" tIns="45720" rIns="91440" bIns="45720" numCol="1" anchor="ctr" anchorCtr="0" compatLnSpc="1">
            <a:prstTxWarp prst="textNoShape">
              <a:avLst/>
            </a:prstTxWarp>
          </a:bodyPr>
          <a:lstStyle/>
          <a:p>
            <a:pPr lvl="0"/>
            <a:r>
              <a:rPr lang="hu-HU"/>
              <a:t>MINTACÍM SZERKESZTÉSE</a:t>
            </a:r>
            <a:endParaRPr lang="en-GB"/>
          </a:p>
        </p:txBody>
      </p:sp>
      <p:sp>
        <p:nvSpPr>
          <p:cNvPr id="1027" name="Szöveg helye 2"/>
          <p:cNvSpPr>
            <a:spLocks noGrp="1"/>
          </p:cNvSpPr>
          <p:nvPr>
            <p:ph type="body" idx="1"/>
          </p:nvPr>
        </p:nvSpPr>
        <p:spPr bwMode="auto">
          <a:xfrm>
            <a:off x="457200" y="1071563"/>
            <a:ext cx="8229600" cy="5357812"/>
          </a:xfrm>
          <a:prstGeom prst="rect">
            <a:avLst/>
          </a:prstGeom>
          <a:solidFill>
            <a:schemeClr val="bg1">
              <a:lumMod val="95000"/>
              <a:alpha val="2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endParaRPr lang="en-GB" dirty="0"/>
          </a:p>
        </p:txBody>
      </p:sp>
      <p:sp>
        <p:nvSpPr>
          <p:cNvPr id="8" name="Szövegdoboz 6"/>
          <p:cNvSpPr txBox="1"/>
          <p:nvPr userDrawn="1"/>
        </p:nvSpPr>
        <p:spPr>
          <a:xfrm>
            <a:off x="0" y="6611779"/>
            <a:ext cx="3059832" cy="246221"/>
          </a:xfrm>
          <a:prstGeom prst="rect">
            <a:avLst/>
          </a:prstGeom>
          <a:solidFill>
            <a:sysClr val="window" lastClr="FFFFFF">
              <a:lumMod val="65000"/>
            </a:sysClr>
          </a:solidFill>
          <a:ln>
            <a:solidFill>
              <a:sysClr val="window" lastClr="FFFFFF">
                <a:lumMod val="50000"/>
              </a:sysClr>
            </a:solidFill>
          </a:ln>
        </p:spPr>
        <p:txBody>
          <a:bodyPr wrap="square">
            <a:spAutoFit/>
          </a:bodyPr>
          <a:lstStyle/>
          <a:p>
            <a:pPr algn="ctr" eaLnBrk="0" fontAlgn="auto" hangingPunct="0">
              <a:spcBef>
                <a:spcPts val="0"/>
              </a:spcBef>
              <a:spcAft>
                <a:spcPts val="0"/>
              </a:spcAft>
              <a:defRPr/>
            </a:pPr>
            <a:r>
              <a:rPr lang="hu-HU" sz="1000" kern="0" dirty="0" err="1">
                <a:solidFill>
                  <a:prstClr val="white"/>
                </a:solidFill>
              </a:rPr>
              <a:t>Presentation</a:t>
            </a:r>
            <a:r>
              <a:rPr lang="hu-HU" sz="1000" kern="0" dirty="0">
                <a:solidFill>
                  <a:prstClr val="white"/>
                </a:solidFill>
              </a:rPr>
              <a:t> </a:t>
            </a:r>
            <a:r>
              <a:rPr lang="hu-HU" sz="1000" kern="0" dirty="0" err="1">
                <a:solidFill>
                  <a:prstClr val="white"/>
                </a:solidFill>
              </a:rPr>
              <a:t>by</a:t>
            </a:r>
            <a:r>
              <a:rPr lang="hu-HU" sz="1000" kern="0" dirty="0">
                <a:solidFill>
                  <a:prstClr val="white"/>
                </a:solidFill>
              </a:rPr>
              <a:t> Boldizsar Nagy</a:t>
            </a:r>
          </a:p>
        </p:txBody>
      </p:sp>
    </p:spTree>
    <p:extLst>
      <p:ext uri="{BB962C8B-B14F-4D97-AF65-F5344CB8AC3E}">
        <p14:creationId xmlns:p14="http://schemas.microsoft.com/office/powerpoint/2010/main" val="4814930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Lst>
  <p:transition>
    <p:pull/>
  </p:transition>
  <p:hf sldNum="0" hdr="0" ftr="0"/>
  <p:txStyles>
    <p:titleStyle>
      <a:lvl1pPr algn="ctr" rtl="0" fontAlgn="base">
        <a:spcBef>
          <a:spcPct val="0"/>
        </a:spcBef>
        <a:spcAft>
          <a:spcPct val="0"/>
        </a:spcAft>
        <a:defRPr sz="4400" b="1" kern="1200">
          <a:solidFill>
            <a:srgbClr val="5C0000"/>
          </a:solidFill>
          <a:effectLst>
            <a:outerShdw blurRad="38100" dist="38100" dir="2700000" algn="tl">
              <a:srgbClr val="000000">
                <a:alpha val="43137"/>
              </a:srgbClr>
            </a:outerShdw>
          </a:effectLst>
          <a:latin typeface="+mj-lt"/>
          <a:ea typeface="+mj-ea"/>
          <a:cs typeface="+mj-cs"/>
        </a:defRPr>
      </a:lvl1pPr>
      <a:lvl2pPr algn="ctr" rtl="0" fontAlgn="base">
        <a:spcBef>
          <a:spcPct val="0"/>
        </a:spcBef>
        <a:spcAft>
          <a:spcPct val="0"/>
        </a:spcAft>
        <a:defRPr sz="4400" b="1">
          <a:solidFill>
            <a:srgbClr val="C00000"/>
          </a:solidFill>
          <a:latin typeface="Calibri" pitchFamily="34" charset="0"/>
        </a:defRPr>
      </a:lvl2pPr>
      <a:lvl3pPr algn="ctr" rtl="0" fontAlgn="base">
        <a:spcBef>
          <a:spcPct val="0"/>
        </a:spcBef>
        <a:spcAft>
          <a:spcPct val="0"/>
        </a:spcAft>
        <a:defRPr sz="4400" b="1">
          <a:solidFill>
            <a:srgbClr val="C00000"/>
          </a:solidFill>
          <a:latin typeface="Calibri" pitchFamily="34" charset="0"/>
        </a:defRPr>
      </a:lvl3pPr>
      <a:lvl4pPr algn="ctr" rtl="0" fontAlgn="base">
        <a:spcBef>
          <a:spcPct val="0"/>
        </a:spcBef>
        <a:spcAft>
          <a:spcPct val="0"/>
        </a:spcAft>
        <a:defRPr sz="4400" b="1">
          <a:solidFill>
            <a:srgbClr val="C00000"/>
          </a:solidFill>
          <a:latin typeface="Calibri" pitchFamily="34" charset="0"/>
        </a:defRPr>
      </a:lvl4pPr>
      <a:lvl5pPr algn="ctr" rtl="0" fontAlgn="base">
        <a:spcBef>
          <a:spcPct val="0"/>
        </a:spcBef>
        <a:spcAft>
          <a:spcPct val="0"/>
        </a:spcAft>
        <a:defRPr sz="4400" b="1">
          <a:solidFill>
            <a:srgbClr val="C00000"/>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0" indent="0" algn="l" rtl="0" fontAlgn="base">
        <a:spcBef>
          <a:spcPct val="20000"/>
        </a:spcBef>
        <a:spcAft>
          <a:spcPct val="0"/>
        </a:spcAft>
        <a:buFont typeface="Arial" charset="0"/>
        <a:buNone/>
        <a:defRPr sz="3200" kern="1200">
          <a:solidFill>
            <a:schemeClr val="tx1"/>
          </a:solidFill>
          <a:latin typeface="+mn-lt"/>
          <a:ea typeface="+mn-ea"/>
          <a:cs typeface="+mn-cs"/>
        </a:defRPr>
      </a:lvl1pPr>
      <a:lvl2pPr marL="457200" indent="0" algn="l" rtl="0" fontAlgn="base">
        <a:spcBef>
          <a:spcPct val="20000"/>
        </a:spcBef>
        <a:spcAft>
          <a:spcPct val="0"/>
        </a:spcAft>
        <a:buFont typeface="Arial" charset="0"/>
        <a:buNone/>
        <a:defRPr sz="2800" kern="1200">
          <a:solidFill>
            <a:schemeClr val="tx1"/>
          </a:solidFill>
          <a:latin typeface="+mn-lt"/>
          <a:ea typeface="+mn-ea"/>
          <a:cs typeface="+mn-cs"/>
        </a:defRPr>
      </a:lvl2pPr>
      <a:lvl3pPr marL="914400" indent="0" algn="l" rtl="0" fontAlgn="base">
        <a:spcBef>
          <a:spcPct val="20000"/>
        </a:spcBef>
        <a:spcAft>
          <a:spcPct val="0"/>
        </a:spcAft>
        <a:buFont typeface="Arial" charset="0"/>
        <a:buNone/>
        <a:defRPr sz="2400" kern="1200">
          <a:solidFill>
            <a:schemeClr val="tx1"/>
          </a:solidFill>
          <a:latin typeface="+mn-lt"/>
          <a:ea typeface="+mn-ea"/>
          <a:cs typeface="+mn-cs"/>
        </a:defRPr>
      </a:lvl3pPr>
      <a:lvl4pPr marL="1371600" indent="0" algn="l" rtl="0" fontAlgn="base">
        <a:spcBef>
          <a:spcPct val="20000"/>
        </a:spcBef>
        <a:spcAft>
          <a:spcPct val="0"/>
        </a:spcAft>
        <a:buFont typeface="Arial" charset="0"/>
        <a:buNone/>
        <a:defRPr sz="2000" kern="1200">
          <a:solidFill>
            <a:schemeClr val="tx1"/>
          </a:solidFill>
          <a:latin typeface="+mn-lt"/>
          <a:ea typeface="+mn-ea"/>
          <a:cs typeface="+mn-cs"/>
        </a:defRPr>
      </a:lvl4pPr>
      <a:lvl5pPr marL="1828800" indent="0" algn="l" rtl="0" fontAlgn="base">
        <a:spcBef>
          <a:spcPct val="20000"/>
        </a:spcBef>
        <a:spcAft>
          <a:spcPct val="0"/>
        </a:spcAft>
        <a:buFont typeface="Arial"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www.ohchr.org/Documents/Issues/Migration/PrinciplesAndGuideline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idx="4294967295"/>
          </p:nvPr>
        </p:nvSpPr>
        <p:spPr>
          <a:xfrm>
            <a:off x="611560" y="44624"/>
            <a:ext cx="7858125" cy="3141216"/>
          </a:xfrm>
          <a:solidFill>
            <a:srgbClr val="F4F4F4">
              <a:alpha val="52156"/>
            </a:srgbClr>
          </a:solidFill>
        </p:spPr>
        <p:txBody>
          <a:bodyPr/>
          <a:lstStyle/>
          <a:p>
            <a:r>
              <a:rPr lang="en-GB" dirty="0">
                <a:effectLst/>
                <a:latin typeface="Calibri" panose="020F0502020204030204" pitchFamily="34" charset="0"/>
                <a:ea typeface="Calibri" panose="020F0502020204030204" pitchFamily="34" charset="0"/>
                <a:cs typeface="Calibri" panose="020F0502020204030204" pitchFamily="34" charset="0"/>
              </a:rPr>
              <a:t>OBJECTIVE 12: STRENGTHEN CERTAINTY AND PREDICTABILITY IN MIGRATION PROCEDURES FOR APPROPRIATE SCREENING, ASSESSMENT AND REFERRAL</a:t>
            </a:r>
            <a:br>
              <a:rPr lang="en-GB" dirty="0">
                <a:effectLst/>
                <a:latin typeface="Calibri" panose="020F0502020204030204" pitchFamily="34" charset="0"/>
                <a:ea typeface="Calibri" panose="020F0502020204030204" pitchFamily="34" charset="0"/>
                <a:cs typeface="Calibri" panose="020F0502020204030204" pitchFamily="34" charset="0"/>
              </a:rPr>
            </a:br>
            <a:br>
              <a:rPr lang="en-GB" dirty="0">
                <a:effectLst/>
                <a:latin typeface="Calibri" panose="020F0502020204030204" pitchFamily="34" charset="0"/>
                <a:ea typeface="Calibri" panose="020F0502020204030204" pitchFamily="34" charset="0"/>
                <a:cs typeface="Calibri" panose="020F0502020204030204" pitchFamily="34" charset="0"/>
              </a:rPr>
            </a:br>
            <a:r>
              <a:rPr lang="en-GB" dirty="0">
                <a:effectLst/>
                <a:latin typeface="Calibri" panose="020F0502020204030204" pitchFamily="34" charset="0"/>
                <a:ea typeface="Calibri" panose="020F0502020204030204" pitchFamily="34" charset="0"/>
                <a:cs typeface="Calibri" panose="020F0502020204030204" pitchFamily="34" charset="0"/>
              </a:rPr>
              <a:t>UNCERTAIN TARGET, OPAQUE LANGUAGE</a:t>
            </a:r>
            <a:endParaRPr lang="en-GB" altLang="fr-FR" sz="4400" noProof="0" dirty="0">
              <a:solidFill>
                <a:srgbClr val="701E0E"/>
              </a:solidFill>
              <a:latin typeface="Calibri" panose="020F0502020204030204" pitchFamily="34" charset="0"/>
            </a:endParaRPr>
          </a:p>
        </p:txBody>
      </p:sp>
      <p:sp>
        <p:nvSpPr>
          <p:cNvPr id="4099" name="Rectangle 2"/>
          <p:cNvSpPr>
            <a:spLocks noGrp="1" noChangeArrowheads="1"/>
          </p:cNvSpPr>
          <p:nvPr>
            <p:ph type="subTitle" idx="4294967295"/>
          </p:nvPr>
        </p:nvSpPr>
        <p:spPr>
          <a:xfrm>
            <a:off x="611560" y="3429000"/>
            <a:ext cx="7858125" cy="3240360"/>
          </a:xfrm>
          <a:solidFill>
            <a:srgbClr val="E6E6E6">
              <a:alpha val="72156"/>
            </a:srgbClr>
          </a:solidFill>
          <a:ln cap="flat">
            <a:solidFill>
              <a:srgbClr val="333333"/>
            </a:solidFill>
            <a:miter lim="800000"/>
            <a:headEnd/>
            <a:tailEnd/>
          </a:ln>
        </p:spPr>
        <p:txBody>
          <a:bodyPr lIns="90000" tIns="45000" rIns="90000" bIns="45000"/>
          <a:lstStyle/>
          <a:p>
            <a:pPr marL="0" indent="0" algn="ctr" eaLnBrk="1" hangingPunct="1">
              <a:lnSpc>
                <a:spcPct val="100000"/>
              </a:lnSpc>
              <a:spcAft>
                <a:spcPct val="0"/>
              </a:spcAft>
              <a:tabLst>
                <a:tab pos="723900" algn="l"/>
                <a:tab pos="1447800" algn="l"/>
                <a:tab pos="2171700" algn="l"/>
                <a:tab pos="2895600" algn="l"/>
                <a:tab pos="3619500" algn="l"/>
                <a:tab pos="4343400" algn="l"/>
                <a:tab pos="5067300" algn="l"/>
              </a:tabLst>
            </a:pPr>
            <a:r>
              <a:rPr lang="en-GB" altLang="fr-FR" sz="2000" noProof="0" dirty="0">
                <a:solidFill>
                  <a:srgbClr val="701E0E"/>
                </a:solidFill>
              </a:rPr>
              <a:t>Presentation by </a:t>
            </a:r>
          </a:p>
          <a:p>
            <a:pPr marL="0" indent="0" algn="ctr" eaLnBrk="1" hangingPunct="1">
              <a:lnSpc>
                <a:spcPct val="100000"/>
              </a:lnSpc>
              <a:spcAft>
                <a:spcPct val="0"/>
              </a:spcAft>
              <a:tabLst>
                <a:tab pos="723900" algn="l"/>
                <a:tab pos="1447800" algn="l"/>
                <a:tab pos="2171700" algn="l"/>
                <a:tab pos="2895600" algn="l"/>
                <a:tab pos="3619500" algn="l"/>
                <a:tab pos="4343400" algn="l"/>
                <a:tab pos="5067300" algn="l"/>
              </a:tabLst>
            </a:pPr>
            <a:r>
              <a:rPr lang="en-GB" altLang="fr-FR" sz="2000" noProof="0" dirty="0">
                <a:solidFill>
                  <a:srgbClr val="701E0E"/>
                </a:solidFill>
              </a:rPr>
              <a:t>Boldizsár Nagy</a:t>
            </a:r>
          </a:p>
          <a:p>
            <a:pPr marL="0" indent="0" algn="ctr" eaLnBrk="1" hangingPunct="1">
              <a:lnSpc>
                <a:spcPct val="100000"/>
              </a:lnSpc>
              <a:spcAft>
                <a:spcPct val="0"/>
              </a:spcAft>
              <a:tabLst>
                <a:tab pos="723900" algn="l"/>
                <a:tab pos="1447800" algn="l"/>
                <a:tab pos="2171700" algn="l"/>
                <a:tab pos="2895600" algn="l"/>
                <a:tab pos="3619500" algn="l"/>
                <a:tab pos="4343400" algn="l"/>
                <a:tab pos="5067300" algn="l"/>
              </a:tabLst>
            </a:pPr>
            <a:endParaRPr lang="en-GB" altLang="fr-FR" sz="2000" noProof="0" dirty="0">
              <a:solidFill>
                <a:srgbClr val="701E0E"/>
              </a:solidFill>
            </a:endParaRPr>
          </a:p>
          <a:p>
            <a:pPr marL="0" indent="0" algn="ctr" eaLnBrk="1" hangingPunct="1">
              <a:lnSpc>
                <a:spcPct val="100000"/>
              </a:lnSpc>
              <a:spcAft>
                <a:spcPct val="0"/>
              </a:spcAft>
              <a:tabLst>
                <a:tab pos="723900" algn="l"/>
                <a:tab pos="1447800" algn="l"/>
                <a:tab pos="2171700" algn="l"/>
                <a:tab pos="2895600" algn="l"/>
                <a:tab pos="3619500" algn="l"/>
                <a:tab pos="4343400" algn="l"/>
                <a:tab pos="5067300" algn="l"/>
              </a:tabLst>
            </a:pPr>
            <a:r>
              <a:rPr lang="en-GB" altLang="fr-FR" sz="2000" dirty="0">
                <a:solidFill>
                  <a:srgbClr val="701E0E"/>
                </a:solidFill>
              </a:rPr>
              <a:t>a</a:t>
            </a:r>
            <a:r>
              <a:rPr lang="en-GB" altLang="fr-FR" sz="2000" noProof="0" dirty="0">
                <a:solidFill>
                  <a:srgbClr val="701E0E"/>
                </a:solidFill>
              </a:rPr>
              <a:t>t the conference,</a:t>
            </a:r>
          </a:p>
          <a:p>
            <a:pPr marL="0" indent="0" algn="ctr" eaLnBrk="1" hangingPunct="1">
              <a:lnSpc>
                <a:spcPct val="100000"/>
              </a:lnSpc>
              <a:spcAft>
                <a:spcPct val="0"/>
              </a:spcAft>
              <a:tabLst>
                <a:tab pos="723900" algn="l"/>
                <a:tab pos="1447800" algn="l"/>
                <a:tab pos="2171700" algn="l"/>
                <a:tab pos="2895600" algn="l"/>
                <a:tab pos="3619500" algn="l"/>
                <a:tab pos="4343400" algn="l"/>
                <a:tab pos="5067300" algn="l"/>
              </a:tabLst>
            </a:pPr>
            <a:r>
              <a:rPr lang="en-GB" altLang="fr-FR" sz="2000" noProof="0" dirty="0">
                <a:solidFill>
                  <a:srgbClr val="701E0E"/>
                </a:solidFill>
              </a:rPr>
              <a:t>THE GLOBAL COMPACT FOR SAFE, ORDERLY AND REGULAR MIGRATION: </a:t>
            </a:r>
          </a:p>
          <a:p>
            <a:pPr marL="0" indent="0" algn="ctr" eaLnBrk="1" hangingPunct="1">
              <a:lnSpc>
                <a:spcPct val="100000"/>
              </a:lnSpc>
              <a:spcAft>
                <a:spcPct val="0"/>
              </a:spcAft>
              <a:tabLst>
                <a:tab pos="723900" algn="l"/>
                <a:tab pos="1447800" algn="l"/>
                <a:tab pos="2171700" algn="l"/>
                <a:tab pos="2895600" algn="l"/>
                <a:tab pos="3619500" algn="l"/>
                <a:tab pos="4343400" algn="l"/>
                <a:tab pos="5067300" algn="l"/>
              </a:tabLst>
            </a:pPr>
            <a:r>
              <a:rPr lang="en-GB" altLang="fr-FR" sz="2000" noProof="0" dirty="0">
                <a:solidFill>
                  <a:srgbClr val="701E0E"/>
                </a:solidFill>
              </a:rPr>
              <a:t>PROGRESS, CHALLENGES AND THE WAY FORWARD TO A PRINCIPLED IMPLEMENTATION</a:t>
            </a:r>
          </a:p>
          <a:p>
            <a:pPr marL="0" indent="0" algn="ctr" eaLnBrk="1" hangingPunct="1">
              <a:lnSpc>
                <a:spcPct val="100000"/>
              </a:lnSpc>
              <a:spcAft>
                <a:spcPct val="0"/>
              </a:spcAft>
              <a:tabLst>
                <a:tab pos="723900" algn="l"/>
                <a:tab pos="1447800" algn="l"/>
                <a:tab pos="2171700" algn="l"/>
                <a:tab pos="2895600" algn="l"/>
                <a:tab pos="3619500" algn="l"/>
                <a:tab pos="4343400" algn="l"/>
                <a:tab pos="5067300" algn="l"/>
              </a:tabLst>
            </a:pPr>
            <a:endParaRPr lang="en-GB" altLang="fr-FR" sz="2000" dirty="0">
              <a:solidFill>
                <a:srgbClr val="701E0E"/>
              </a:solidFill>
            </a:endParaRPr>
          </a:p>
          <a:p>
            <a:pPr marL="0" indent="0" algn="ctr" eaLnBrk="1" hangingPunct="1">
              <a:lnSpc>
                <a:spcPct val="100000"/>
              </a:lnSpc>
              <a:spcAft>
                <a:spcPct val="0"/>
              </a:spcAft>
              <a:tabLst>
                <a:tab pos="723900" algn="l"/>
                <a:tab pos="1447800" algn="l"/>
                <a:tab pos="2171700" algn="l"/>
                <a:tab pos="2895600" algn="l"/>
                <a:tab pos="3619500" algn="l"/>
                <a:tab pos="4343400" algn="l"/>
                <a:tab pos="5067300" algn="l"/>
              </a:tabLst>
            </a:pPr>
            <a:r>
              <a:rPr lang="en-GB" altLang="fr-FR" sz="2000" noProof="0" dirty="0">
                <a:solidFill>
                  <a:srgbClr val="701E0E"/>
                </a:solidFill>
              </a:rPr>
              <a:t>Geneva Graduate Institute of International and Development Studies</a:t>
            </a:r>
            <a:br>
              <a:rPr lang="en-GB" altLang="fr-FR" sz="2000" noProof="0" dirty="0">
                <a:solidFill>
                  <a:srgbClr val="701E0E"/>
                </a:solidFill>
              </a:rPr>
            </a:br>
            <a:endParaRPr lang="en-GB" altLang="fr-FR" sz="2000" noProof="0" dirty="0">
              <a:solidFill>
                <a:srgbClr val="701E0E"/>
              </a:solidFill>
            </a:endParaRPr>
          </a:p>
        </p:txBody>
      </p:sp>
    </p:spTree>
    <p:extLst>
      <p:ext uri="{BB962C8B-B14F-4D97-AF65-F5344CB8AC3E}">
        <p14:creationId xmlns:p14="http://schemas.microsoft.com/office/powerpoint/2010/main" val="2464700334"/>
      </p:ext>
    </p:extLst>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5B34D13A-1A4A-6FEE-0E0F-DDA42A18D5C1}"/>
              </a:ext>
            </a:extLst>
          </p:cNvPr>
          <p:cNvSpPr>
            <a:spLocks noGrp="1"/>
          </p:cNvSpPr>
          <p:nvPr>
            <p:ph type="title"/>
          </p:nvPr>
        </p:nvSpPr>
        <p:spPr>
          <a:xfrm>
            <a:off x="611560" y="260648"/>
            <a:ext cx="7772400" cy="457200"/>
          </a:xfrm>
        </p:spPr>
        <p:txBody>
          <a:bodyPr/>
          <a:lstStyle/>
          <a:p>
            <a:r>
              <a:rPr lang="en-GB" dirty="0"/>
              <a:t>Links to other objectives</a:t>
            </a:r>
          </a:p>
        </p:txBody>
      </p:sp>
      <p:sp>
        <p:nvSpPr>
          <p:cNvPr id="3" name="Tartalom helye 2">
            <a:extLst>
              <a:ext uri="{FF2B5EF4-FFF2-40B4-BE49-F238E27FC236}">
                <a16:creationId xmlns:a16="http://schemas.microsoft.com/office/drawing/2014/main" id="{87CBF650-1FE5-8E26-6471-8ADA5533A7A5}"/>
              </a:ext>
            </a:extLst>
          </p:cNvPr>
          <p:cNvSpPr>
            <a:spLocks noGrp="1"/>
          </p:cNvSpPr>
          <p:nvPr>
            <p:ph sz="half" idx="1"/>
          </p:nvPr>
        </p:nvSpPr>
        <p:spPr>
          <a:xfrm>
            <a:off x="179512" y="838200"/>
            <a:ext cx="8784976" cy="5687144"/>
          </a:xfrm>
        </p:spPr>
        <p:txBody>
          <a:bodyPr/>
          <a:lstStyle/>
          <a:p>
            <a:r>
              <a:rPr lang="en-GB" sz="1700" dirty="0"/>
              <a:t>O9 [</a:t>
            </a:r>
            <a:r>
              <a:rPr lang="en-GB" sz="1700" dirty="0">
                <a:solidFill>
                  <a:srgbClr val="C00000"/>
                </a:solidFill>
              </a:rPr>
              <a:t>Smuggling</a:t>
            </a:r>
            <a:r>
              <a:rPr lang="en-GB" sz="1700" dirty="0"/>
              <a:t>]</a:t>
            </a:r>
          </a:p>
          <a:p>
            <a:r>
              <a:rPr lang="en-GB" sz="1700" dirty="0"/>
              <a:t>- Identification of smuggled migrants, attention to special needs of women and children.</a:t>
            </a:r>
          </a:p>
          <a:p>
            <a:r>
              <a:rPr lang="en-GB" sz="1700" dirty="0"/>
              <a:t>- Provide training on smuggling f)</a:t>
            </a:r>
          </a:p>
          <a:p>
            <a:r>
              <a:rPr lang="en-GB" sz="1700" dirty="0"/>
              <a:t>O10 [</a:t>
            </a:r>
            <a:r>
              <a:rPr lang="en-GB" sz="1700" dirty="0">
                <a:solidFill>
                  <a:srgbClr val="C00000"/>
                </a:solidFill>
              </a:rPr>
              <a:t>Trafficking</a:t>
            </a:r>
            <a:r>
              <a:rPr lang="en-GB" sz="1700" dirty="0"/>
              <a:t>]</a:t>
            </a:r>
          </a:p>
          <a:p>
            <a:pPr marL="285750" indent="-285750">
              <a:buFontTx/>
              <a:buChar char="-"/>
            </a:pPr>
            <a:r>
              <a:rPr lang="en-GB" sz="1700" dirty="0"/>
              <a:t>enhance the identification and protection of, and assistance to victims of trafficking, paying particular attention to women and children.</a:t>
            </a:r>
          </a:p>
          <a:p>
            <a:pPr marL="285750" indent="-285750">
              <a:buFontTx/>
              <a:buChar char="-"/>
            </a:pPr>
            <a:r>
              <a:rPr lang="en-GB" sz="1700" dirty="0"/>
              <a:t>Train public officials and law enforcement officers to identify signs of trafficking in persons</a:t>
            </a:r>
          </a:p>
          <a:p>
            <a:pPr marL="285750" indent="-285750">
              <a:buFontTx/>
              <a:buChar char="-"/>
            </a:pPr>
            <a:r>
              <a:rPr lang="en-GB" sz="1700" dirty="0"/>
              <a:t>Raise awareness of prospective migrants by info campaigns</a:t>
            </a:r>
          </a:p>
          <a:p>
            <a:r>
              <a:rPr lang="en-GB" sz="1700" dirty="0"/>
              <a:t>O11 [Integrated, secure and coordinated </a:t>
            </a:r>
            <a:r>
              <a:rPr lang="en-GB" sz="1700" dirty="0">
                <a:solidFill>
                  <a:srgbClr val="C00000"/>
                </a:solidFill>
              </a:rPr>
              <a:t>border management</a:t>
            </a:r>
            <a:r>
              <a:rPr lang="en-GB" sz="1700" dirty="0"/>
              <a:t>]</a:t>
            </a:r>
          </a:p>
          <a:p>
            <a:pPr marL="285750" indent="-285750">
              <a:buFontTx/>
              <a:buChar char="-"/>
            </a:pPr>
            <a:r>
              <a:rPr lang="en-GB" sz="1700" dirty="0"/>
              <a:t>Cooperate on on „proper identification, timely and efficient referral, assistance and appropriate protection of migrants in situations of vulnerability” a)</a:t>
            </a:r>
          </a:p>
          <a:p>
            <a:pPr marL="285750" indent="-285750">
              <a:buFontTx/>
              <a:buChar char="-"/>
            </a:pPr>
            <a:r>
              <a:rPr lang="en-GB" sz="1700" dirty="0"/>
              <a:t>Effective border management by pre-screening of arriving persons, pre-reporting by carriers b)</a:t>
            </a:r>
          </a:p>
          <a:p>
            <a:pPr marL="285750" indent="-285750">
              <a:buFontTx/>
              <a:buChar char="-"/>
            </a:pPr>
            <a:r>
              <a:rPr lang="en-GB" sz="1700" dirty="0"/>
              <a:t>Apply due process in screening, in individual assessment  and interview</a:t>
            </a:r>
          </a:p>
          <a:p>
            <a:pPr marL="285750" indent="-285750">
              <a:buFontTx/>
              <a:buChar char="-"/>
            </a:pPr>
            <a:r>
              <a:rPr lang="en-GB" sz="1700" dirty="0"/>
              <a:t>If unaccompanied or separated child crosses the border: promptly inform and involve the child protection authority </a:t>
            </a:r>
          </a:p>
          <a:p>
            <a:r>
              <a:rPr lang="en-GB" sz="1700" dirty="0"/>
              <a:t>O13 [</a:t>
            </a:r>
            <a:r>
              <a:rPr lang="en-GB" sz="1700" dirty="0">
                <a:solidFill>
                  <a:srgbClr val="C00000"/>
                </a:solidFill>
              </a:rPr>
              <a:t>Detention</a:t>
            </a:r>
            <a:r>
              <a:rPr lang="en-GB" sz="1700" dirty="0"/>
              <a:t>]</a:t>
            </a:r>
          </a:p>
          <a:p>
            <a:pPr marL="285750" indent="-285750">
              <a:buFontTx/>
              <a:buChar char="-"/>
            </a:pPr>
            <a:r>
              <a:rPr lang="en-GB" sz="1700" dirty="0"/>
              <a:t>Detention be a last resort, necessary, proportionate, based on individual assessment,for the  shortest possible period, not a deterrent</a:t>
            </a:r>
          </a:p>
          <a:p>
            <a:pPr marL="285750" indent="-285750">
              <a:buFontTx/>
              <a:buChar char="-"/>
            </a:pPr>
            <a:r>
              <a:rPr lang="en-GB" sz="1700" dirty="0"/>
              <a:t>Respect the best interest of the child /No prohibition of detention!/</a:t>
            </a:r>
            <a:br>
              <a:rPr lang="en-GB" sz="1700" dirty="0"/>
            </a:br>
            <a:endParaRPr lang="en-GB" sz="1700" dirty="0"/>
          </a:p>
        </p:txBody>
      </p:sp>
    </p:spTree>
    <p:extLst>
      <p:ext uri="{BB962C8B-B14F-4D97-AF65-F5344CB8AC3E}">
        <p14:creationId xmlns:p14="http://schemas.microsoft.com/office/powerpoint/2010/main" val="19254910"/>
      </p:ext>
    </p:extLst>
  </p:cSld>
  <p:clrMapOvr>
    <a:masterClrMapping/>
  </p:clrMapOvr>
  <p:transition>
    <p:pull dir="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01DE0C80-53EF-962A-6422-5B590E0BC9EE}"/>
              </a:ext>
            </a:extLst>
          </p:cNvPr>
          <p:cNvSpPr>
            <a:spLocks noGrp="1"/>
          </p:cNvSpPr>
          <p:nvPr>
            <p:ph type="title"/>
          </p:nvPr>
        </p:nvSpPr>
        <p:spPr/>
        <p:txBody>
          <a:bodyPr/>
          <a:lstStyle/>
          <a:p>
            <a:r>
              <a:rPr lang="en-GB" dirty="0"/>
              <a:t>Links to other objectives</a:t>
            </a:r>
          </a:p>
        </p:txBody>
      </p:sp>
      <p:sp>
        <p:nvSpPr>
          <p:cNvPr id="3" name="Tartalom helye 2">
            <a:extLst>
              <a:ext uri="{FF2B5EF4-FFF2-40B4-BE49-F238E27FC236}">
                <a16:creationId xmlns:a16="http://schemas.microsoft.com/office/drawing/2014/main" id="{3AC01F5D-3FA4-4AA4-BD52-B58E51B4EB70}"/>
              </a:ext>
            </a:extLst>
          </p:cNvPr>
          <p:cNvSpPr>
            <a:spLocks noGrp="1"/>
          </p:cNvSpPr>
          <p:nvPr>
            <p:ph sz="half" idx="1"/>
          </p:nvPr>
        </p:nvSpPr>
        <p:spPr>
          <a:xfrm>
            <a:off x="685800" y="838200"/>
            <a:ext cx="8062664" cy="5687144"/>
          </a:xfrm>
        </p:spPr>
        <p:txBody>
          <a:bodyPr/>
          <a:lstStyle/>
          <a:p>
            <a:pPr algn="l"/>
            <a:r>
              <a:rPr lang="hu-HU" sz="1700" dirty="0"/>
              <a:t>O14 [</a:t>
            </a:r>
            <a:r>
              <a:rPr lang="hu-HU" sz="1700" dirty="0" err="1">
                <a:solidFill>
                  <a:srgbClr val="C00000"/>
                </a:solidFill>
              </a:rPr>
              <a:t>Consular</a:t>
            </a:r>
            <a:r>
              <a:rPr lang="hu-HU" sz="1700" dirty="0">
                <a:solidFill>
                  <a:srgbClr val="C00000"/>
                </a:solidFill>
              </a:rPr>
              <a:t> </a:t>
            </a:r>
            <a:r>
              <a:rPr lang="hu-HU" sz="1700" dirty="0" err="1">
                <a:solidFill>
                  <a:srgbClr val="C00000"/>
                </a:solidFill>
              </a:rPr>
              <a:t>protection</a:t>
            </a:r>
            <a:r>
              <a:rPr lang="hu-HU" sz="1700" dirty="0"/>
              <a:t>] </a:t>
            </a:r>
            <a:r>
              <a:rPr lang="en-US" sz="1800" b="0" i="0" u="none" strike="noStrike" baseline="0" dirty="0">
                <a:latin typeface="ArnoPro-Regular"/>
              </a:rPr>
              <a:t>Strengthen consular capacities in order to identify, protect and assist nationals abroad who are in a situation of vulnerability, including </a:t>
            </a:r>
            <a:r>
              <a:rPr lang="hu-HU" sz="1800" b="0" i="0" u="none" strike="noStrike" baseline="0" dirty="0">
                <a:latin typeface="ArnoPro-Regular"/>
              </a:rPr>
              <a:t>…</a:t>
            </a:r>
            <a:r>
              <a:rPr lang="en-US" sz="1800" b="0" i="0" u="none" strike="noStrike" baseline="0" dirty="0">
                <a:latin typeface="ArnoPro-Regular"/>
              </a:rPr>
              <a:t> victims of</a:t>
            </a:r>
            <a:r>
              <a:rPr lang="hu-HU" sz="1800" b="0" i="0" u="none" strike="noStrike" baseline="0" dirty="0">
                <a:latin typeface="ArnoPro-Regular"/>
              </a:rPr>
              <a:t> </a:t>
            </a:r>
            <a:r>
              <a:rPr lang="en-US" sz="1800" b="0" i="0" u="none" strike="noStrike" baseline="0" dirty="0">
                <a:latin typeface="ArnoPro-Regular"/>
              </a:rPr>
              <a:t>trafficking in persons, migrants subject to smuggling under aggravating</a:t>
            </a:r>
            <a:r>
              <a:rPr lang="hu-HU" sz="1800" b="0" i="0" u="none" strike="noStrike" baseline="0" dirty="0">
                <a:latin typeface="ArnoPro-Regular"/>
              </a:rPr>
              <a:t> </a:t>
            </a:r>
            <a:r>
              <a:rPr lang="en-US" sz="1800" b="0" i="0" u="none" strike="noStrike" baseline="0" dirty="0">
                <a:latin typeface="ArnoPro-Regular"/>
              </a:rPr>
              <a:t>circumstances</a:t>
            </a:r>
            <a:r>
              <a:rPr lang="hu-HU" sz="1800" b="0" i="0" u="none" strike="noStrike" baseline="0" dirty="0">
                <a:latin typeface="ArnoPro-Regular"/>
              </a:rPr>
              <a:t>;  d)</a:t>
            </a:r>
          </a:p>
          <a:p>
            <a:pPr algn="l"/>
            <a:r>
              <a:rPr lang="en-US" sz="1800" b="0" i="0" u="none" strike="noStrike" baseline="0" dirty="0">
                <a:latin typeface="ArnoPro-Regular"/>
              </a:rPr>
              <a:t>Provide consular support to our nationals through advice, including on local</a:t>
            </a:r>
            <a:r>
              <a:rPr lang="hu-HU" sz="1800" b="0" i="0" u="none" strike="noStrike" baseline="0" dirty="0">
                <a:latin typeface="ArnoPro-Regular"/>
              </a:rPr>
              <a:t> </a:t>
            </a:r>
            <a:r>
              <a:rPr lang="en-US" sz="1800" b="0" i="0" u="none" strike="noStrike" baseline="0" dirty="0">
                <a:latin typeface="ArnoPro-Regular"/>
              </a:rPr>
              <a:t>laws and customs, </a:t>
            </a:r>
            <a:r>
              <a:rPr lang="hu-HU" sz="1800" b="0" i="0" u="none" strike="noStrike" baseline="0" dirty="0">
                <a:latin typeface="ArnoPro-Regular"/>
              </a:rPr>
              <a:t>…</a:t>
            </a:r>
            <a:r>
              <a:rPr lang="en-US" sz="1800" b="0" i="0" u="none" strike="noStrike" baseline="0" dirty="0">
                <a:latin typeface="ArnoPro-Regular"/>
              </a:rPr>
              <a:t> as well as through the issuance of relevant documentation,</a:t>
            </a:r>
            <a:r>
              <a:rPr lang="hu-HU" sz="1800" b="0" i="0" u="none" strike="noStrike" baseline="0" dirty="0">
                <a:latin typeface="ArnoPro-Regular"/>
              </a:rPr>
              <a:t> </a:t>
            </a:r>
            <a:r>
              <a:rPr lang="en-US" sz="1800" b="0" i="0" u="none" strike="noStrike" baseline="0" dirty="0">
                <a:latin typeface="ArnoPro-Regular"/>
              </a:rPr>
              <a:t>such as travel documents and consular identity documents</a:t>
            </a:r>
            <a:r>
              <a:rPr lang="hu-HU" sz="1800" b="0" i="0" u="none" strike="noStrike" baseline="0" dirty="0">
                <a:latin typeface="ArnoPro-Regular"/>
              </a:rPr>
              <a:t>… f)</a:t>
            </a:r>
            <a:endParaRPr lang="en-US" sz="1800" b="0" i="0" u="none" strike="noStrike" baseline="0" dirty="0">
              <a:latin typeface="ArnoPro-Regular"/>
            </a:endParaRPr>
          </a:p>
          <a:p>
            <a:endParaRPr lang="hu-HU" sz="1700" dirty="0"/>
          </a:p>
          <a:p>
            <a:r>
              <a:rPr lang="en-GB" sz="1700" dirty="0"/>
              <a:t>O 21 [</a:t>
            </a:r>
            <a:r>
              <a:rPr lang="en-GB" sz="1700" dirty="0">
                <a:solidFill>
                  <a:srgbClr val="C00000"/>
                </a:solidFill>
              </a:rPr>
              <a:t>Return and readmission</a:t>
            </a:r>
            <a:r>
              <a:rPr lang="en-GB" sz="1700" dirty="0"/>
              <a:t>]</a:t>
            </a:r>
          </a:p>
          <a:p>
            <a:pPr algn="l"/>
            <a:r>
              <a:rPr lang="en-GB" sz="1800" dirty="0">
                <a:latin typeface="ArnoPro-Regular"/>
              </a:rPr>
              <a:t>Uphold the </a:t>
            </a:r>
            <a:r>
              <a:rPr lang="en-GB" sz="1800" b="0" i="0" u="none" strike="noStrike" baseline="0" dirty="0">
                <a:latin typeface="ArnoPro-Regular"/>
              </a:rPr>
              <a:t> prohibition of returning migrants when there</a:t>
            </a:r>
            <a:r>
              <a:rPr lang="en-GB" sz="1700" b="0" i="0" u="none" strike="noStrike" baseline="0" dirty="0">
                <a:latin typeface="ArnoPro-Regular"/>
              </a:rPr>
              <a:t> </a:t>
            </a:r>
            <a:r>
              <a:rPr lang="en-GB" sz="1800" b="0" i="0" u="none" strike="noStrike" baseline="0" dirty="0">
                <a:latin typeface="ArnoPro-Regular"/>
              </a:rPr>
              <a:t>is a real and foreseeable risk of death, torture and other cruel, inhuman and degrading treatment or punishment, or other irreparable harm, in accordance with our obligations under international human rights law.</a:t>
            </a:r>
          </a:p>
          <a:p>
            <a:pPr marL="285750" indent="-285750" algn="l">
              <a:buFontTx/>
              <a:buChar char="-"/>
            </a:pPr>
            <a:r>
              <a:rPr lang="en-GB" sz="1800" dirty="0">
                <a:latin typeface="ArnoPro-Regular"/>
              </a:rPr>
              <a:t>Uphold procedural safeguards and individual assessment as well as legal certainty</a:t>
            </a:r>
          </a:p>
          <a:p>
            <a:pPr marL="285750" indent="-285750" algn="l">
              <a:buFontTx/>
              <a:buChar char="-"/>
            </a:pPr>
            <a:r>
              <a:rPr lang="en-GB" sz="1800" dirty="0">
                <a:latin typeface="ArnoPro-Regular"/>
              </a:rPr>
              <a:t>Promote gender-responsive and child sensitive return programmes</a:t>
            </a:r>
          </a:p>
          <a:p>
            <a:pPr marL="285750" indent="-285750" algn="l">
              <a:buFontTx/>
              <a:buChar char="-"/>
            </a:pPr>
            <a:r>
              <a:rPr lang="en-GB" sz="1800" dirty="0">
                <a:latin typeface="ArnoPro-Regular"/>
              </a:rPr>
              <a:t>Cooperate on identification of nationals and issuance of travel document</a:t>
            </a:r>
            <a:endParaRPr lang="en-GB" sz="1700" dirty="0"/>
          </a:p>
        </p:txBody>
      </p:sp>
    </p:spTree>
    <p:extLst>
      <p:ext uri="{BB962C8B-B14F-4D97-AF65-F5344CB8AC3E}">
        <p14:creationId xmlns:p14="http://schemas.microsoft.com/office/powerpoint/2010/main" val="3614250517"/>
      </p:ext>
    </p:extLst>
  </p:cSld>
  <p:clrMapOvr>
    <a:masterClrMapping/>
  </p:clrMapOvr>
  <p:transition>
    <p:pull dir="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6A41CE8-EADB-1DCD-BB93-34BFCD2FC447}"/>
              </a:ext>
            </a:extLst>
          </p:cNvPr>
          <p:cNvSpPr>
            <a:spLocks noGrp="1"/>
          </p:cNvSpPr>
          <p:nvPr>
            <p:ph type="title"/>
          </p:nvPr>
        </p:nvSpPr>
        <p:spPr/>
        <p:txBody>
          <a:bodyPr/>
          <a:lstStyle/>
          <a:p>
            <a:r>
              <a:rPr lang="en-GB" dirty="0"/>
              <a:t>Focal points of the analysis, the good and the bad</a:t>
            </a:r>
          </a:p>
        </p:txBody>
      </p:sp>
      <p:sp>
        <p:nvSpPr>
          <p:cNvPr id="3" name="Tartalom helye 2">
            <a:extLst>
              <a:ext uri="{FF2B5EF4-FFF2-40B4-BE49-F238E27FC236}">
                <a16:creationId xmlns:a16="http://schemas.microsoft.com/office/drawing/2014/main" id="{DDF3DB95-7783-2F03-7E32-32E667422BA7}"/>
              </a:ext>
            </a:extLst>
          </p:cNvPr>
          <p:cNvSpPr>
            <a:spLocks noGrp="1"/>
          </p:cNvSpPr>
          <p:nvPr>
            <p:ph idx="1"/>
          </p:nvPr>
        </p:nvSpPr>
        <p:spPr/>
        <p:txBody>
          <a:bodyPr/>
          <a:lstStyle/>
          <a:p>
            <a:pPr algn="ctr"/>
            <a:r>
              <a:rPr lang="en-GB" sz="2000" dirty="0"/>
              <a:t>The good</a:t>
            </a:r>
          </a:p>
          <a:p>
            <a:r>
              <a:rPr lang="en-GB"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text makes reference to </a:t>
            </a:r>
            <a:r>
              <a:rPr lang="en-GB" sz="20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culturally sensitive counselling</a:t>
            </a:r>
            <a:r>
              <a:rPr lang="en-GB"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and calls </a:t>
            </a:r>
            <a:r>
              <a:rPr lang="en-GB" sz="20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for training to recognise signs of trauma.</a:t>
            </a:r>
          </a:p>
          <a:p>
            <a:r>
              <a:rPr lang="en-GB"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p>
          <a:p>
            <a:r>
              <a:rPr lang="en-GB"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It </a:t>
            </a:r>
            <a:r>
              <a:rPr lang="en-GB" sz="20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focuses on persons with special needs or “migrants in situations of vulnerability”, </a:t>
            </a:r>
            <a:r>
              <a:rPr lang="en-GB"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reflecting in a compressed form ideas expressed in much more detail in the “</a:t>
            </a:r>
            <a:r>
              <a:rPr lang="en-GB" sz="2000" u="sng"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Principles and Guidelines, supported by practical guidance, on the human rights protection of migrants in vulnerable situations</a:t>
            </a:r>
            <a:r>
              <a:rPr lang="en-GB"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produced by the </a:t>
            </a:r>
            <a:r>
              <a:rPr lang="hu-HU"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UNHCHR and  </a:t>
            </a:r>
            <a:r>
              <a:rPr lang="hu-HU" sz="20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a:t>
            </a:r>
            <a:r>
              <a:rPr lang="hu-HU"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GB"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Global Group on Migration. </a:t>
            </a:r>
          </a:p>
          <a:p>
            <a:r>
              <a:rPr lang="en-GB"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p>
          <a:p>
            <a:r>
              <a:rPr lang="en-GB"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It aims at </a:t>
            </a:r>
            <a:r>
              <a:rPr lang="en-GB" sz="20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producing certainty and predictability</a:t>
            </a:r>
            <a:r>
              <a:rPr lang="en-GB"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in all </a:t>
            </a:r>
            <a:r>
              <a:rPr lang="en-GB" sz="20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migration procedures</a:t>
            </a:r>
            <a:r>
              <a:rPr lang="en-GB"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based on human rights and conducted in an </a:t>
            </a:r>
            <a:r>
              <a:rPr lang="en-GB" sz="20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effective, fast, individualised and non-costly way.</a:t>
            </a:r>
          </a:p>
          <a:p>
            <a:r>
              <a:rPr lang="en-GB"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p>
          <a:p>
            <a:r>
              <a:rPr lang="en-GB" sz="2000" dirty="0">
                <a:solidFill>
                  <a:srgbClr val="000000"/>
                </a:solidFill>
                <a:ea typeface="Times New Roman" panose="02020603050405020304" pitchFamily="18" charset="0"/>
                <a:cs typeface="Times New Roman" panose="02020603050405020304" pitchFamily="18" charset="0"/>
              </a:rPr>
              <a:t>It requires relevant </a:t>
            </a:r>
            <a:r>
              <a:rPr lang="en-GB" sz="20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information to be made available </a:t>
            </a:r>
            <a:r>
              <a:rPr lang="en-GB"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for all migrants, in an </a:t>
            </a:r>
            <a:r>
              <a:rPr lang="en-GB" sz="20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appropriate, timely and effective way</a:t>
            </a:r>
            <a:r>
              <a:rPr lang="en-GB"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p>
          <a:p>
            <a:r>
              <a:rPr lang="en-GB"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p>
          <a:p>
            <a:r>
              <a:rPr lang="en-GB"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p>
          <a:p>
            <a:pPr algn="ctr"/>
            <a:br>
              <a:rPr lang="en-GB" dirty="0"/>
            </a:br>
            <a:endParaRPr lang="en-GB" dirty="0"/>
          </a:p>
        </p:txBody>
      </p:sp>
    </p:spTree>
    <p:extLst>
      <p:ext uri="{BB962C8B-B14F-4D97-AF65-F5344CB8AC3E}">
        <p14:creationId xmlns:p14="http://schemas.microsoft.com/office/powerpoint/2010/main" val="3922149103"/>
      </p:ext>
    </p:extLst>
  </p:cSld>
  <p:clrMapOvr>
    <a:masterClrMapping/>
  </p:clrMapOvr>
  <p:transition>
    <p:pull dir="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6A41CE8-EADB-1DCD-BB93-34BFCD2FC447}"/>
              </a:ext>
            </a:extLst>
          </p:cNvPr>
          <p:cNvSpPr>
            <a:spLocks noGrp="1"/>
          </p:cNvSpPr>
          <p:nvPr>
            <p:ph type="title"/>
          </p:nvPr>
        </p:nvSpPr>
        <p:spPr/>
        <p:txBody>
          <a:bodyPr/>
          <a:lstStyle/>
          <a:p>
            <a:r>
              <a:rPr lang="en-GB" dirty="0"/>
              <a:t>Focal points of the analysis, the good and the bad</a:t>
            </a:r>
          </a:p>
        </p:txBody>
      </p:sp>
      <p:sp>
        <p:nvSpPr>
          <p:cNvPr id="3" name="Tartalom helye 2">
            <a:extLst>
              <a:ext uri="{FF2B5EF4-FFF2-40B4-BE49-F238E27FC236}">
                <a16:creationId xmlns:a16="http://schemas.microsoft.com/office/drawing/2014/main" id="{DDF3DB95-7783-2F03-7E32-32E667422BA7}"/>
              </a:ext>
            </a:extLst>
          </p:cNvPr>
          <p:cNvSpPr>
            <a:spLocks noGrp="1"/>
          </p:cNvSpPr>
          <p:nvPr>
            <p:ph idx="1"/>
          </p:nvPr>
        </p:nvSpPr>
        <p:spPr>
          <a:xfrm>
            <a:off x="251520" y="838200"/>
            <a:ext cx="8784976" cy="5791200"/>
          </a:xfrm>
        </p:spPr>
        <p:txBody>
          <a:bodyPr>
            <a:normAutofit fontScale="85000" lnSpcReduction="20000"/>
          </a:bodyPr>
          <a:lstStyle/>
          <a:p>
            <a:pPr algn="ctr"/>
            <a:r>
              <a:rPr lang="en-GB" dirty="0"/>
              <a:t>The bad</a:t>
            </a:r>
          </a:p>
          <a:p>
            <a:r>
              <a:rPr lang="en-GB" sz="24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Asylum seekers</a:t>
            </a:r>
            <a:r>
              <a:rPr lang="en-GB"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are </a:t>
            </a:r>
            <a:r>
              <a:rPr lang="en-GB" sz="24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not treated as a separate subgrou</a:t>
            </a:r>
            <a:r>
              <a:rPr lang="en-GB" dirty="0">
                <a:solidFill>
                  <a:srgbClr val="C00000"/>
                </a:solidFill>
                <a:ea typeface="Times New Roman" panose="02020603050405020304" pitchFamily="18" charset="0"/>
                <a:cs typeface="Times New Roman" panose="02020603050405020304" pitchFamily="18" charset="0"/>
              </a:rPr>
              <a:t>p</a:t>
            </a:r>
            <a:r>
              <a:rPr lang="en-GB" dirty="0">
                <a:solidFill>
                  <a:srgbClr val="000000"/>
                </a:solidFill>
                <a:ea typeface="Times New Roman" panose="02020603050405020304" pitchFamily="18" charset="0"/>
                <a:cs typeface="Times New Roman" panose="02020603050405020304" pitchFamily="18" charset="0"/>
              </a:rPr>
              <a:t>, the key concept of the New York Declaration – </a:t>
            </a:r>
            <a:r>
              <a:rPr lang="en-GB" dirty="0">
                <a:solidFill>
                  <a:srgbClr val="C00000"/>
                </a:solidFill>
                <a:ea typeface="Times New Roman" panose="02020603050405020304" pitchFamily="18" charset="0"/>
                <a:cs typeface="Times New Roman" panose="02020603050405020304" pitchFamily="18" charset="0"/>
              </a:rPr>
              <a:t>mixed movement </a:t>
            </a:r>
            <a:r>
              <a:rPr lang="en-GB" dirty="0">
                <a:solidFill>
                  <a:srgbClr val="000000"/>
                </a:solidFill>
                <a:ea typeface="Times New Roman" panose="02020603050405020304" pitchFamily="18" charset="0"/>
                <a:cs typeface="Times New Roman" panose="02020603050405020304" pitchFamily="18" charset="0"/>
              </a:rPr>
              <a:t>– is </a:t>
            </a:r>
            <a:r>
              <a:rPr lang="hu-HU" dirty="0" err="1">
                <a:solidFill>
                  <a:srgbClr val="000000"/>
                </a:solidFill>
                <a:ea typeface="Times New Roman" panose="02020603050405020304" pitchFamily="18" charset="0"/>
                <a:cs typeface="Times New Roman" panose="02020603050405020304" pitchFamily="18" charset="0"/>
              </a:rPr>
              <a:t>mostly</a:t>
            </a:r>
            <a:r>
              <a:rPr lang="hu-HU" dirty="0">
                <a:solidFill>
                  <a:srgbClr val="000000"/>
                </a:solidFill>
                <a:ea typeface="Times New Roman" panose="02020603050405020304" pitchFamily="18" charset="0"/>
                <a:cs typeface="Times New Roman" panose="02020603050405020304" pitchFamily="18" charset="0"/>
              </a:rPr>
              <a:t> </a:t>
            </a:r>
            <a:r>
              <a:rPr lang="en-GB" dirty="0">
                <a:solidFill>
                  <a:srgbClr val="000000"/>
                </a:solidFill>
                <a:ea typeface="Times New Roman" panose="02020603050405020304" pitchFamily="18" charset="0"/>
                <a:cs typeface="Times New Roman" panose="02020603050405020304" pitchFamily="18" charset="0"/>
              </a:rPr>
              <a:t>eliminated </a:t>
            </a:r>
            <a:r>
              <a:rPr lang="hu-HU" dirty="0">
                <a:solidFill>
                  <a:srgbClr val="000000"/>
                </a:solidFill>
                <a:ea typeface="Times New Roman" panose="02020603050405020304" pitchFamily="18" charset="0"/>
                <a:cs typeface="Times New Roman" panose="02020603050405020304" pitchFamily="18" charset="0"/>
              </a:rPr>
              <a:t> - </a:t>
            </a:r>
            <a:r>
              <a:rPr lang="en-GB" dirty="0">
                <a:solidFill>
                  <a:srgbClr val="000000"/>
                </a:solidFill>
                <a:ea typeface="Times New Roman" panose="02020603050405020304" pitchFamily="18" charset="0"/>
                <a:cs typeface="Times New Roman" panose="02020603050405020304" pitchFamily="18" charset="0"/>
              </a:rPr>
              <a:t>therefore the </a:t>
            </a:r>
            <a:r>
              <a:rPr lang="en-GB" dirty="0">
                <a:solidFill>
                  <a:srgbClr val="C00000"/>
                </a:solidFill>
                <a:ea typeface="Times New Roman" panose="02020603050405020304" pitchFamily="18" charset="0"/>
                <a:cs typeface="Times New Roman" panose="02020603050405020304" pitchFamily="18" charset="0"/>
              </a:rPr>
              <a:t>problem unaddressed</a:t>
            </a:r>
          </a:p>
          <a:p>
            <a:endParaRPr lang="en-GB"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r>
              <a:rPr lang="en-GB" sz="2400" dirty="0">
                <a:effectLst/>
                <a:latin typeface="Calibri" panose="020F0502020204030204" pitchFamily="34" charset="0"/>
                <a:ea typeface="Times New Roman" panose="02020603050405020304" pitchFamily="18" charset="0"/>
                <a:cs typeface="Times New Roman" panose="02020603050405020304" pitchFamily="18" charset="0"/>
              </a:rPr>
              <a:t>Irregular migrants </a:t>
            </a:r>
            <a:r>
              <a:rPr lang="en-GB" sz="24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not in a situation of vulnerability</a:t>
            </a:r>
            <a:r>
              <a:rPr lang="en-GB"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get </a:t>
            </a:r>
            <a:r>
              <a:rPr lang="en-GB" sz="24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little attention </a:t>
            </a:r>
          </a:p>
          <a:p>
            <a:endParaRPr lang="en-GB"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r>
              <a:rPr lang="en-GB"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There is no word about </a:t>
            </a:r>
            <a:r>
              <a:rPr lang="en-GB" sz="24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civil society presence at the border </a:t>
            </a:r>
            <a:r>
              <a:rPr lang="en-GB"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or in these procedures.</a:t>
            </a:r>
          </a:p>
          <a:p>
            <a:r>
              <a:rPr lang="en-GB"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p>
          <a:p>
            <a:r>
              <a:rPr lang="hu-HU" dirty="0" err="1">
                <a:solidFill>
                  <a:srgbClr val="000000"/>
                </a:solidFill>
                <a:ea typeface="Times New Roman" panose="02020603050405020304" pitchFamily="18" charset="0"/>
                <a:cs typeface="Times New Roman" panose="02020603050405020304" pitchFamily="18" charset="0"/>
              </a:rPr>
              <a:t>Objective</a:t>
            </a:r>
            <a:r>
              <a:rPr lang="hu-HU" dirty="0">
                <a:solidFill>
                  <a:srgbClr val="000000"/>
                </a:solidFill>
                <a:ea typeface="Times New Roman" panose="02020603050405020304" pitchFamily="18" charset="0"/>
                <a:cs typeface="Times New Roman" panose="02020603050405020304" pitchFamily="18" charset="0"/>
              </a:rPr>
              <a:t> 12 </a:t>
            </a:r>
            <a:r>
              <a:rPr lang="en-GB"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remains fully </a:t>
            </a:r>
            <a:r>
              <a:rPr lang="en-GB" sz="24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silent about access to legal representation </a:t>
            </a:r>
            <a:r>
              <a:rPr lang="en-GB"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and the preconditions of free legal aid.</a:t>
            </a:r>
          </a:p>
          <a:p>
            <a:endParaRPr lang="en-GB"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r>
              <a:rPr lang="en-GB"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 word is devoted to the </a:t>
            </a:r>
            <a:r>
              <a:rPr lang="en-GB" sz="24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interview situation, language, interpreters, or legal remedies</a:t>
            </a:r>
            <a:r>
              <a:rPr lang="en-GB"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against the outcome of the „assessment”.</a:t>
            </a:r>
          </a:p>
          <a:p>
            <a:endParaRPr lang="en-GB" dirty="0"/>
          </a:p>
          <a:p>
            <a:br>
              <a:rPr lang="en-GB" dirty="0"/>
            </a:br>
            <a:r>
              <a:rPr lang="en-GB" dirty="0"/>
              <a:t>Issues with </a:t>
            </a:r>
            <a:r>
              <a:rPr lang="en-GB" dirty="0">
                <a:solidFill>
                  <a:srgbClr val="C00000"/>
                </a:solidFill>
              </a:rPr>
              <a:t>profiling, data mining, trespassing privacy, use of AI </a:t>
            </a:r>
            <a:r>
              <a:rPr lang="en-GB" dirty="0"/>
              <a:t>in pre-screening and screening, uncontrollable information exchange within the country and between states,  in general the </a:t>
            </a:r>
            <a:r>
              <a:rPr lang="en-GB" dirty="0">
                <a:solidFill>
                  <a:srgbClr val="C00000"/>
                </a:solidFill>
              </a:rPr>
              <a:t>whole arsenal of the securitizing establishment </a:t>
            </a:r>
            <a:r>
              <a:rPr lang="en-GB" dirty="0"/>
              <a:t>is </a:t>
            </a:r>
            <a:r>
              <a:rPr lang="en-GB" dirty="0">
                <a:solidFill>
                  <a:srgbClr val="C00000"/>
                </a:solidFill>
              </a:rPr>
              <a:t>unreflected.</a:t>
            </a:r>
          </a:p>
        </p:txBody>
      </p:sp>
    </p:spTree>
    <p:extLst>
      <p:ext uri="{BB962C8B-B14F-4D97-AF65-F5344CB8AC3E}">
        <p14:creationId xmlns:p14="http://schemas.microsoft.com/office/powerpoint/2010/main" val="1087571165"/>
      </p:ext>
    </p:extLst>
  </p:cSld>
  <p:clrMapOvr>
    <a:masterClrMapping/>
  </p:clrMapOvr>
  <p:transition>
    <p:pull dir="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6A41CE8-EADB-1DCD-BB93-34BFCD2FC447}"/>
              </a:ext>
            </a:extLst>
          </p:cNvPr>
          <p:cNvSpPr>
            <a:spLocks noGrp="1"/>
          </p:cNvSpPr>
          <p:nvPr>
            <p:ph type="title"/>
          </p:nvPr>
        </p:nvSpPr>
        <p:spPr/>
        <p:txBody>
          <a:bodyPr/>
          <a:lstStyle/>
          <a:p>
            <a:r>
              <a:rPr lang="en-GB" dirty="0"/>
              <a:t>Focal points of the analysis, the </a:t>
            </a:r>
            <a:r>
              <a:rPr lang="hu-HU" dirty="0" err="1"/>
              <a:t>indeterminate</a:t>
            </a:r>
            <a:endParaRPr lang="en-GB" dirty="0"/>
          </a:p>
        </p:txBody>
      </p:sp>
      <p:sp>
        <p:nvSpPr>
          <p:cNvPr id="3" name="Tartalom helye 2">
            <a:extLst>
              <a:ext uri="{FF2B5EF4-FFF2-40B4-BE49-F238E27FC236}">
                <a16:creationId xmlns:a16="http://schemas.microsoft.com/office/drawing/2014/main" id="{DDF3DB95-7783-2F03-7E32-32E667422BA7}"/>
              </a:ext>
            </a:extLst>
          </p:cNvPr>
          <p:cNvSpPr>
            <a:spLocks noGrp="1"/>
          </p:cNvSpPr>
          <p:nvPr>
            <p:ph idx="1"/>
          </p:nvPr>
        </p:nvSpPr>
        <p:spPr>
          <a:xfrm>
            <a:off x="251520" y="838200"/>
            <a:ext cx="8784976" cy="5791200"/>
          </a:xfrm>
        </p:spPr>
        <p:txBody>
          <a:bodyPr>
            <a:normAutofit fontScale="77500" lnSpcReduction="20000"/>
          </a:bodyPr>
          <a:lstStyle/>
          <a:p>
            <a:pPr algn="ctr">
              <a:lnSpc>
                <a:spcPct val="120000"/>
              </a:lnSpc>
            </a:pPr>
            <a:r>
              <a:rPr lang="hu-HU" sz="3600" dirty="0" err="1"/>
              <a:t>Indeterminacy</a:t>
            </a:r>
            <a:endParaRPr lang="hu-HU" sz="3600" dirty="0"/>
          </a:p>
          <a:p>
            <a:pPr algn="ctr">
              <a:lnSpc>
                <a:spcPct val="120000"/>
              </a:lnSpc>
            </a:pPr>
            <a:endParaRPr lang="en-GB" sz="2600" dirty="0"/>
          </a:p>
          <a:p>
            <a:pPr>
              <a:lnSpc>
                <a:spcPct val="120000"/>
              </a:lnSpc>
            </a:pPr>
            <a:r>
              <a:rPr lang="hu-HU" sz="2600" dirty="0" err="1">
                <a:effectLst/>
                <a:latin typeface="Calibri" panose="020F0502020204030204" pitchFamily="34" charset="0"/>
                <a:ea typeface="Times New Roman" panose="02020603050405020304" pitchFamily="18" charset="0"/>
                <a:cs typeface="Times New Roman" panose="02020603050405020304" pitchFamily="18" charset="0"/>
              </a:rPr>
              <a:t>Legal</a:t>
            </a:r>
            <a:r>
              <a:rPr lang="hu-HU" sz="2600" dirty="0">
                <a:effectLst/>
                <a:latin typeface="Calibri" panose="020F0502020204030204" pitchFamily="34" charset="0"/>
                <a:ea typeface="Times New Roman" panose="02020603050405020304" pitchFamily="18" charset="0"/>
                <a:cs typeface="Times New Roman" panose="02020603050405020304" pitchFamily="18" charset="0"/>
              </a:rPr>
              <a:t> </a:t>
            </a:r>
            <a:r>
              <a:rPr lang="hu-HU" sz="2600" dirty="0" err="1">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certainty</a:t>
            </a:r>
            <a:r>
              <a:rPr lang="hu-HU" sz="26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 and </a:t>
            </a:r>
            <a:r>
              <a:rPr lang="hu-HU" sz="2600" dirty="0" err="1">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predictability</a:t>
            </a:r>
            <a:r>
              <a:rPr lang="hu-HU" sz="26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hu-HU" sz="2600" dirty="0" err="1">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for</a:t>
            </a:r>
            <a:r>
              <a:rPr lang="hu-HU" sz="26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hu-HU" sz="2600" dirty="0" err="1">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whom</a:t>
            </a:r>
            <a:r>
              <a:rPr lang="hu-HU" sz="2600" dirty="0">
                <a:effectLst/>
                <a:latin typeface="Calibri" panose="020F0502020204030204" pitchFamily="34" charset="0"/>
                <a:ea typeface="Times New Roman" panose="02020603050405020304" pitchFamily="18" charset="0"/>
                <a:cs typeface="Times New Roman" panose="02020603050405020304" pitchFamily="18" charset="0"/>
              </a:rPr>
              <a:t>? </a:t>
            </a:r>
          </a:p>
          <a:p>
            <a:pPr>
              <a:lnSpc>
                <a:spcPct val="120000"/>
              </a:lnSpc>
            </a:pPr>
            <a:r>
              <a:rPr lang="hu-HU" sz="2600" dirty="0">
                <a:ea typeface="Times New Roman" panose="02020603050405020304" pitchFamily="18" charset="0"/>
                <a:cs typeface="Times New Roman" panose="02020603050405020304" pitchFamily="18" charset="0"/>
              </a:rPr>
              <a:t>	</a:t>
            </a:r>
            <a:r>
              <a:rPr lang="hu-HU" sz="2600" dirty="0" err="1">
                <a:ea typeface="Times New Roman" panose="02020603050405020304" pitchFamily="18" charset="0"/>
                <a:cs typeface="Times New Roman" panose="02020603050405020304" pitchFamily="18" charset="0"/>
              </a:rPr>
              <a:t>Screening</a:t>
            </a:r>
            <a:r>
              <a:rPr lang="hu-HU" sz="2600" dirty="0">
                <a:ea typeface="Times New Roman" panose="02020603050405020304" pitchFamily="18" charset="0"/>
                <a:cs typeface="Times New Roman" panose="02020603050405020304" pitchFamily="18" charset="0"/>
              </a:rPr>
              <a:t> and </a:t>
            </a:r>
            <a:r>
              <a:rPr lang="hu-HU" sz="2600" dirty="0" err="1">
                <a:ea typeface="Times New Roman" panose="02020603050405020304" pitchFamily="18" charset="0"/>
                <a:cs typeface="Times New Roman" panose="02020603050405020304" pitchFamily="18" charset="0"/>
              </a:rPr>
              <a:t>assessment</a:t>
            </a:r>
            <a:r>
              <a:rPr lang="hu-HU" sz="2600" dirty="0">
                <a:ea typeface="Times New Roman" panose="02020603050405020304" pitchFamily="18" charset="0"/>
                <a:cs typeface="Times New Roman" panose="02020603050405020304" pitchFamily="18" charset="0"/>
              </a:rPr>
              <a:t> </a:t>
            </a:r>
            <a:r>
              <a:rPr lang="hu-HU" sz="2600" dirty="0" err="1">
                <a:ea typeface="Times New Roman" panose="02020603050405020304" pitchFamily="18" charset="0"/>
                <a:cs typeface="Times New Roman" panose="02020603050405020304" pitchFamily="18" charset="0"/>
              </a:rPr>
              <a:t>serve</a:t>
            </a:r>
            <a:r>
              <a:rPr lang="hu-HU" sz="2600" dirty="0">
                <a:ea typeface="Times New Roman" panose="02020603050405020304" pitchFamily="18" charset="0"/>
                <a:cs typeface="Times New Roman" panose="02020603050405020304" pitchFamily="18" charset="0"/>
              </a:rPr>
              <a:t> </a:t>
            </a:r>
            <a:r>
              <a:rPr lang="hu-HU" sz="2600" dirty="0" err="1">
                <a:ea typeface="Times New Roman" panose="02020603050405020304" pitchFamily="18" charset="0"/>
                <a:cs typeface="Times New Roman" panose="02020603050405020304" pitchFamily="18" charset="0"/>
              </a:rPr>
              <a:t>the</a:t>
            </a:r>
            <a:r>
              <a:rPr lang="hu-HU" sz="2600" dirty="0">
                <a:ea typeface="Times New Roman" panose="02020603050405020304" pitchFamily="18" charset="0"/>
                <a:cs typeface="Times New Roman" panose="02020603050405020304" pitchFamily="18" charset="0"/>
              </a:rPr>
              <a:t> </a:t>
            </a:r>
            <a:r>
              <a:rPr lang="hu-HU" sz="2600" dirty="0" err="1">
                <a:ea typeface="Times New Roman" panose="02020603050405020304" pitchFamily="18" charset="0"/>
                <a:cs typeface="Times New Roman" panose="02020603050405020304" pitchFamily="18" charset="0"/>
              </a:rPr>
              <a:t>state</a:t>
            </a:r>
            <a:r>
              <a:rPr lang="hu-HU" sz="2600" dirty="0">
                <a:ea typeface="Times New Roman" panose="02020603050405020304" pitchFamily="18" charset="0"/>
                <a:cs typeface="Times New Roman" panose="02020603050405020304" pitchFamily="18" charset="0"/>
              </a:rPr>
              <a:t>.</a:t>
            </a:r>
          </a:p>
          <a:p>
            <a:pPr>
              <a:lnSpc>
                <a:spcPct val="120000"/>
              </a:lnSpc>
            </a:pPr>
            <a:r>
              <a:rPr lang="hu-HU" sz="2600" dirty="0">
                <a:ea typeface="Times New Roman" panose="02020603050405020304" pitchFamily="18" charset="0"/>
                <a:cs typeface="Times New Roman" panose="02020603050405020304" pitchFamily="18" charset="0"/>
              </a:rPr>
              <a:t> </a:t>
            </a:r>
          </a:p>
          <a:p>
            <a:pPr>
              <a:lnSpc>
                <a:spcPct val="120000"/>
              </a:lnSpc>
            </a:pPr>
            <a:r>
              <a:rPr lang="hu-HU" sz="26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The </a:t>
            </a:r>
            <a:r>
              <a:rPr lang="hu-HU" sz="2600" dirty="0" err="1">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migrant</a:t>
            </a:r>
            <a:r>
              <a:rPr lang="hu-HU" sz="26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hu-HU" sz="2600" dirty="0">
                <a:effectLst/>
                <a:latin typeface="Calibri" panose="020F0502020204030204" pitchFamily="34" charset="0"/>
                <a:ea typeface="Times New Roman" panose="02020603050405020304" pitchFamily="18" charset="0"/>
                <a:cs typeface="Times New Roman" panose="02020603050405020304" pitchFamily="18" charset="0"/>
              </a:rPr>
              <a:t>– </a:t>
            </a:r>
            <a:r>
              <a:rPr lang="hu-HU" sz="2600" dirty="0" err="1">
                <a:effectLst/>
                <a:latin typeface="Calibri" panose="020F0502020204030204" pitchFamily="34" charset="0"/>
                <a:ea typeface="Times New Roman" panose="02020603050405020304" pitchFamily="18" charset="0"/>
                <a:cs typeface="Times New Roman" panose="02020603050405020304" pitchFamily="18" charset="0"/>
              </a:rPr>
              <a:t>whether</a:t>
            </a:r>
            <a:r>
              <a:rPr lang="hu-HU" sz="2600" dirty="0">
                <a:effectLst/>
                <a:latin typeface="Calibri" panose="020F0502020204030204" pitchFamily="34" charset="0"/>
                <a:ea typeface="Times New Roman" panose="02020603050405020304" pitchFamily="18" charset="0"/>
                <a:cs typeface="Times New Roman" panose="02020603050405020304" pitchFamily="18" charset="0"/>
              </a:rPr>
              <a:t> </a:t>
            </a:r>
            <a:r>
              <a:rPr lang="hu-HU" sz="2600" dirty="0" err="1">
                <a:effectLst/>
                <a:latin typeface="Calibri" panose="020F0502020204030204" pitchFamily="34" charset="0"/>
                <a:ea typeface="Times New Roman" panose="02020603050405020304" pitchFamily="18" charset="0"/>
                <a:cs typeface="Times New Roman" panose="02020603050405020304" pitchFamily="18" charset="0"/>
              </a:rPr>
              <a:t>regular</a:t>
            </a:r>
            <a:r>
              <a:rPr lang="hu-HU" sz="2600" dirty="0">
                <a:effectLst/>
                <a:latin typeface="Calibri" panose="020F0502020204030204" pitchFamily="34" charset="0"/>
                <a:ea typeface="Times New Roman" panose="02020603050405020304" pitchFamily="18" charset="0"/>
                <a:cs typeface="Times New Roman" panose="02020603050405020304" pitchFamily="18" charset="0"/>
              </a:rPr>
              <a:t> </a:t>
            </a:r>
            <a:r>
              <a:rPr lang="hu-HU" sz="2600" dirty="0" err="1">
                <a:effectLst/>
                <a:latin typeface="Calibri" panose="020F0502020204030204" pitchFamily="34" charset="0"/>
                <a:ea typeface="Times New Roman" panose="02020603050405020304" pitchFamily="18" charset="0"/>
                <a:cs typeface="Times New Roman" panose="02020603050405020304" pitchFamily="18" charset="0"/>
              </a:rPr>
              <a:t>or</a:t>
            </a:r>
            <a:r>
              <a:rPr lang="hu-HU" sz="2600" dirty="0">
                <a:effectLst/>
                <a:latin typeface="Calibri" panose="020F0502020204030204" pitchFamily="34" charset="0"/>
                <a:ea typeface="Times New Roman" panose="02020603050405020304" pitchFamily="18" charset="0"/>
                <a:cs typeface="Times New Roman" panose="02020603050405020304" pitchFamily="18" charset="0"/>
              </a:rPr>
              <a:t> part of </a:t>
            </a:r>
            <a:r>
              <a:rPr lang="hu-HU" sz="2600" dirty="0" err="1">
                <a:effectLst/>
                <a:latin typeface="Calibri" panose="020F0502020204030204" pitchFamily="34" charset="0"/>
                <a:ea typeface="Times New Roman" panose="02020603050405020304" pitchFamily="18" charset="0"/>
                <a:cs typeface="Times New Roman" panose="02020603050405020304" pitchFamily="18" charset="0"/>
              </a:rPr>
              <a:t>the</a:t>
            </a:r>
            <a:r>
              <a:rPr lang="hu-HU" sz="2600" dirty="0">
                <a:effectLst/>
                <a:latin typeface="Calibri" panose="020F0502020204030204" pitchFamily="34" charset="0"/>
                <a:ea typeface="Times New Roman" panose="02020603050405020304" pitchFamily="18" charset="0"/>
                <a:cs typeface="Times New Roman" panose="02020603050405020304" pitchFamily="18" charset="0"/>
              </a:rPr>
              <a:t> mixed flow – </a:t>
            </a:r>
            <a:r>
              <a:rPr lang="hu-HU" sz="2600" dirty="0" err="1">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can</a:t>
            </a:r>
            <a:r>
              <a:rPr lang="hu-HU" sz="26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hu-HU" sz="2600" dirty="0" err="1">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not</a:t>
            </a:r>
            <a:r>
              <a:rPr lang="hu-HU" sz="26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hu-HU" sz="2600" dirty="0" err="1">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better</a:t>
            </a:r>
            <a:r>
              <a:rPr lang="hu-HU" sz="26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hu-HU" sz="2600" dirty="0" err="1">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predict</a:t>
            </a:r>
            <a:r>
              <a:rPr lang="hu-HU" sz="26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hu-HU" sz="2600" dirty="0" err="1">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whether</a:t>
            </a:r>
            <a:endParaRPr lang="hu-HU" sz="26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20000"/>
              </a:lnSpc>
            </a:pPr>
            <a:r>
              <a:rPr lang="hu-HU" sz="2600" dirty="0">
                <a:ea typeface="Times New Roman" panose="02020603050405020304" pitchFamily="18" charset="0"/>
                <a:cs typeface="Times New Roman" panose="02020603050405020304" pitchFamily="18" charset="0"/>
              </a:rPr>
              <a:t>	</a:t>
            </a:r>
            <a:r>
              <a:rPr lang="hu-HU" sz="2600" dirty="0" err="1">
                <a:ea typeface="Times New Roman" panose="02020603050405020304" pitchFamily="18" charset="0"/>
                <a:cs typeface="Times New Roman" panose="02020603050405020304" pitchFamily="18" charset="0"/>
              </a:rPr>
              <a:t>she’ll</a:t>
            </a:r>
            <a:r>
              <a:rPr lang="hu-HU" sz="2600" dirty="0">
                <a:ea typeface="Times New Roman" panose="02020603050405020304" pitchFamily="18" charset="0"/>
                <a:cs typeface="Times New Roman" panose="02020603050405020304" pitchFamily="18" charset="0"/>
              </a:rPr>
              <a:t> </a:t>
            </a:r>
            <a:r>
              <a:rPr lang="hu-HU" sz="2600" dirty="0" err="1">
                <a:ea typeface="Times New Roman" panose="02020603050405020304" pitchFamily="18" charset="0"/>
                <a:cs typeface="Times New Roman" panose="02020603050405020304" pitchFamily="18" charset="0"/>
              </a:rPr>
              <a:t>get</a:t>
            </a:r>
            <a:r>
              <a:rPr lang="hu-HU" sz="2600" dirty="0">
                <a:ea typeface="Times New Roman" panose="02020603050405020304" pitchFamily="18" charset="0"/>
                <a:cs typeface="Times New Roman" panose="02020603050405020304" pitchFamily="18" charset="0"/>
              </a:rPr>
              <a:t> </a:t>
            </a:r>
            <a:r>
              <a:rPr lang="hu-HU" sz="2600" dirty="0" err="1">
                <a:ea typeface="Times New Roman" panose="02020603050405020304" pitchFamily="18" charset="0"/>
                <a:cs typeface="Times New Roman" panose="02020603050405020304" pitchFamily="18" charset="0"/>
              </a:rPr>
              <a:t>the</a:t>
            </a:r>
            <a:r>
              <a:rPr lang="hu-HU" sz="2600" dirty="0">
                <a:ea typeface="Times New Roman" panose="02020603050405020304" pitchFamily="18" charset="0"/>
                <a:cs typeface="Times New Roman" panose="02020603050405020304" pitchFamily="18" charset="0"/>
              </a:rPr>
              <a:t> </a:t>
            </a:r>
            <a:r>
              <a:rPr lang="hu-HU" sz="2600" dirty="0" err="1">
                <a:ea typeface="Times New Roman" panose="02020603050405020304" pitchFamily="18" charset="0"/>
                <a:cs typeface="Times New Roman" panose="02020603050405020304" pitchFamily="18" charset="0"/>
              </a:rPr>
              <a:t>visa</a:t>
            </a:r>
            <a:endParaRPr lang="hu-HU" sz="2600" dirty="0">
              <a:ea typeface="Times New Roman" panose="02020603050405020304" pitchFamily="18" charset="0"/>
              <a:cs typeface="Times New Roman" panose="02020603050405020304" pitchFamily="18" charset="0"/>
            </a:endParaRPr>
          </a:p>
          <a:p>
            <a:pPr>
              <a:lnSpc>
                <a:spcPct val="120000"/>
              </a:lnSpc>
            </a:pPr>
            <a:r>
              <a:rPr lang="hu-HU" sz="2600" dirty="0">
                <a:effectLst/>
                <a:latin typeface="Calibri" panose="020F0502020204030204" pitchFamily="34" charset="0"/>
                <a:ea typeface="Times New Roman" panose="02020603050405020304" pitchFamily="18" charset="0"/>
                <a:cs typeface="Times New Roman" panose="02020603050405020304" pitchFamily="18" charset="0"/>
              </a:rPr>
              <a:t>	</a:t>
            </a:r>
            <a:r>
              <a:rPr lang="hu-HU" sz="2600" dirty="0" err="1">
                <a:ea typeface="Times New Roman" panose="02020603050405020304" pitchFamily="18" charset="0"/>
                <a:cs typeface="Times New Roman" panose="02020603050405020304" pitchFamily="18" charset="0"/>
              </a:rPr>
              <a:t>will</a:t>
            </a:r>
            <a:r>
              <a:rPr lang="hu-HU" sz="2600" dirty="0">
                <a:ea typeface="Times New Roman" panose="02020603050405020304" pitchFamily="18" charset="0"/>
                <a:cs typeface="Times New Roman" panose="02020603050405020304" pitchFamily="18" charset="0"/>
              </a:rPr>
              <a:t> be </a:t>
            </a:r>
            <a:r>
              <a:rPr lang="hu-HU" sz="2600" dirty="0" err="1">
                <a:ea typeface="Times New Roman" panose="02020603050405020304" pitchFamily="18" charset="0"/>
                <a:cs typeface="Times New Roman" panose="02020603050405020304" pitchFamily="18" charset="0"/>
              </a:rPr>
              <a:t>detained</a:t>
            </a:r>
            <a:r>
              <a:rPr lang="hu-HU" sz="2600" dirty="0">
                <a:ea typeface="Times New Roman" panose="02020603050405020304" pitchFamily="18" charset="0"/>
                <a:cs typeface="Times New Roman" panose="02020603050405020304" pitchFamily="18" charset="0"/>
              </a:rPr>
              <a:t>, 	</a:t>
            </a:r>
          </a:p>
          <a:p>
            <a:pPr>
              <a:lnSpc>
                <a:spcPct val="120000"/>
              </a:lnSpc>
            </a:pPr>
            <a:r>
              <a:rPr lang="hu-HU" sz="2600" dirty="0">
                <a:ea typeface="Times New Roman" panose="02020603050405020304" pitchFamily="18" charset="0"/>
                <a:cs typeface="Times New Roman" panose="02020603050405020304" pitchFamily="18" charset="0"/>
              </a:rPr>
              <a:t>	</a:t>
            </a:r>
            <a:r>
              <a:rPr lang="hu-HU" sz="2600" dirty="0" err="1">
                <a:ea typeface="Times New Roman" panose="02020603050405020304" pitchFamily="18" charset="0"/>
                <a:cs typeface="Times New Roman" panose="02020603050405020304" pitchFamily="18" charset="0"/>
              </a:rPr>
              <a:t>residence</a:t>
            </a:r>
            <a:r>
              <a:rPr lang="hu-HU" sz="2600" dirty="0">
                <a:ea typeface="Times New Roman" panose="02020603050405020304" pitchFamily="18" charset="0"/>
                <a:cs typeface="Times New Roman" panose="02020603050405020304" pitchFamily="18" charset="0"/>
              </a:rPr>
              <a:t> </a:t>
            </a:r>
            <a:r>
              <a:rPr lang="hu-HU" sz="2600" dirty="0" err="1">
                <a:ea typeface="Times New Roman" panose="02020603050405020304" pitchFamily="18" charset="0"/>
                <a:cs typeface="Times New Roman" panose="02020603050405020304" pitchFamily="18" charset="0"/>
              </a:rPr>
              <a:t>right</a:t>
            </a:r>
            <a:r>
              <a:rPr lang="hu-HU" sz="2600" dirty="0">
                <a:ea typeface="Times New Roman" panose="02020603050405020304" pitchFamily="18" charset="0"/>
                <a:cs typeface="Times New Roman" panose="02020603050405020304" pitchFamily="18" charset="0"/>
              </a:rPr>
              <a:t>/</a:t>
            </a:r>
            <a:r>
              <a:rPr lang="hu-HU" sz="2600" dirty="0" err="1">
                <a:ea typeface="Times New Roman" panose="02020603050405020304" pitchFamily="18" charset="0"/>
                <a:cs typeface="Times New Roman" panose="02020603050405020304" pitchFamily="18" charset="0"/>
              </a:rPr>
              <a:t>work</a:t>
            </a:r>
            <a:r>
              <a:rPr lang="hu-HU" sz="2600" dirty="0">
                <a:ea typeface="Times New Roman" panose="02020603050405020304" pitchFamily="18" charset="0"/>
                <a:cs typeface="Times New Roman" panose="02020603050405020304" pitchFamily="18" charset="0"/>
              </a:rPr>
              <a:t> permit </a:t>
            </a:r>
            <a:r>
              <a:rPr lang="hu-HU" sz="2600" dirty="0" err="1">
                <a:ea typeface="Times New Roman" panose="02020603050405020304" pitchFamily="18" charset="0"/>
                <a:cs typeface="Times New Roman" panose="02020603050405020304" pitchFamily="18" charset="0"/>
              </a:rPr>
              <a:t>will</a:t>
            </a:r>
            <a:r>
              <a:rPr lang="hu-HU" sz="2600" dirty="0">
                <a:ea typeface="Times New Roman" panose="02020603050405020304" pitchFamily="18" charset="0"/>
                <a:cs typeface="Times New Roman" panose="02020603050405020304" pitchFamily="18" charset="0"/>
              </a:rPr>
              <a:t> be </a:t>
            </a:r>
            <a:r>
              <a:rPr lang="hu-HU" sz="2600" dirty="0" err="1">
                <a:ea typeface="Times New Roman" panose="02020603050405020304" pitchFamily="18" charset="0"/>
                <a:cs typeface="Times New Roman" panose="02020603050405020304" pitchFamily="18" charset="0"/>
              </a:rPr>
              <a:t>extended</a:t>
            </a:r>
            <a:r>
              <a:rPr lang="hu-HU" sz="2600" dirty="0">
                <a:ea typeface="Times New Roman" panose="02020603050405020304" pitchFamily="18" charset="0"/>
                <a:cs typeface="Times New Roman" panose="02020603050405020304" pitchFamily="18" charset="0"/>
              </a:rPr>
              <a:t> </a:t>
            </a:r>
            <a:r>
              <a:rPr lang="hu-HU" sz="2600" dirty="0" err="1">
                <a:ea typeface="Times New Roman" panose="02020603050405020304" pitchFamily="18" charset="0"/>
                <a:cs typeface="Times New Roman" panose="02020603050405020304" pitchFamily="18" charset="0"/>
              </a:rPr>
              <a:t>next</a:t>
            </a:r>
            <a:r>
              <a:rPr lang="hu-HU" sz="2600" dirty="0">
                <a:ea typeface="Times New Roman" panose="02020603050405020304" pitchFamily="18" charset="0"/>
                <a:cs typeface="Times New Roman" panose="02020603050405020304" pitchFamily="18" charset="0"/>
              </a:rPr>
              <a:t> </a:t>
            </a:r>
            <a:r>
              <a:rPr lang="hu-HU" sz="2600" dirty="0" err="1">
                <a:ea typeface="Times New Roman" panose="02020603050405020304" pitchFamily="18" charset="0"/>
                <a:cs typeface="Times New Roman" panose="02020603050405020304" pitchFamily="18" charset="0"/>
              </a:rPr>
              <a:t>time</a:t>
            </a:r>
            <a:r>
              <a:rPr lang="hu-HU" sz="2600" dirty="0">
                <a:ea typeface="Times New Roman" panose="02020603050405020304" pitchFamily="18" charset="0"/>
                <a:cs typeface="Times New Roman" panose="02020603050405020304" pitchFamily="18" charset="0"/>
              </a:rPr>
              <a:t>, etc.</a:t>
            </a:r>
          </a:p>
          <a:p>
            <a:pPr>
              <a:lnSpc>
                <a:spcPct val="120000"/>
              </a:lnSpc>
            </a:pPr>
            <a:br>
              <a:rPr lang="hu-HU" sz="2600" dirty="0">
                <a:ea typeface="Times New Roman" panose="02020603050405020304" pitchFamily="18" charset="0"/>
                <a:cs typeface="Times New Roman" panose="02020603050405020304" pitchFamily="18" charset="0"/>
              </a:rPr>
            </a:br>
            <a:r>
              <a:rPr lang="hu-HU" sz="2600" dirty="0" err="1">
                <a:solidFill>
                  <a:srgbClr val="C00000"/>
                </a:solidFill>
                <a:ea typeface="Times New Roman" panose="02020603050405020304" pitchFamily="18" charset="0"/>
                <a:cs typeface="Times New Roman" panose="02020603050405020304" pitchFamily="18" charset="0"/>
              </a:rPr>
              <a:t>Screening</a:t>
            </a:r>
            <a:r>
              <a:rPr lang="hu-HU" sz="2600" dirty="0">
                <a:ea typeface="Times New Roman" panose="02020603050405020304" pitchFamily="18" charset="0"/>
                <a:cs typeface="Times New Roman" panose="02020603050405020304" pitchFamily="18" charset="0"/>
              </a:rPr>
              <a:t> and </a:t>
            </a:r>
            <a:r>
              <a:rPr lang="hu-HU" sz="2600" dirty="0" err="1">
                <a:ea typeface="Times New Roman" panose="02020603050405020304" pitchFamily="18" charset="0"/>
                <a:cs typeface="Times New Roman" panose="02020603050405020304" pitchFamily="18" charset="0"/>
              </a:rPr>
              <a:t>individual</a:t>
            </a:r>
            <a:r>
              <a:rPr lang="hu-HU" sz="2600" dirty="0">
                <a:ea typeface="Times New Roman" panose="02020603050405020304" pitchFamily="18" charset="0"/>
                <a:cs typeface="Times New Roman" panose="02020603050405020304" pitchFamily="18" charset="0"/>
              </a:rPr>
              <a:t> </a:t>
            </a:r>
            <a:r>
              <a:rPr lang="hu-HU" sz="2600" dirty="0" err="1">
                <a:ea typeface="Times New Roman" panose="02020603050405020304" pitchFamily="18" charset="0"/>
                <a:cs typeface="Times New Roman" panose="02020603050405020304" pitchFamily="18" charset="0"/>
              </a:rPr>
              <a:t>assessment</a:t>
            </a:r>
            <a:r>
              <a:rPr lang="hu-HU" sz="2600" dirty="0">
                <a:ea typeface="Times New Roman" panose="02020603050405020304" pitchFamily="18" charset="0"/>
                <a:cs typeface="Times New Roman" panose="02020603050405020304" pitchFamily="18" charset="0"/>
              </a:rPr>
              <a:t> of </a:t>
            </a:r>
            <a:r>
              <a:rPr lang="hu-HU" sz="2600" dirty="0">
                <a:solidFill>
                  <a:srgbClr val="C00000"/>
                </a:solidFill>
                <a:ea typeface="Times New Roman" panose="02020603050405020304" pitchFamily="18" charset="0"/>
                <a:cs typeface="Times New Roman" panose="02020603050405020304" pitchFamily="18" charset="0"/>
              </a:rPr>
              <a:t>„</a:t>
            </a:r>
            <a:r>
              <a:rPr lang="hu-HU" sz="2600" dirty="0" err="1">
                <a:solidFill>
                  <a:srgbClr val="C00000"/>
                </a:solidFill>
                <a:ea typeface="Times New Roman" panose="02020603050405020304" pitchFamily="18" charset="0"/>
                <a:cs typeface="Times New Roman" panose="02020603050405020304" pitchFamily="18" charset="0"/>
              </a:rPr>
              <a:t>all</a:t>
            </a:r>
            <a:r>
              <a:rPr lang="hu-HU" sz="2600" dirty="0">
                <a:solidFill>
                  <a:srgbClr val="C00000"/>
                </a:solidFill>
                <a:ea typeface="Times New Roman" panose="02020603050405020304" pitchFamily="18" charset="0"/>
                <a:cs typeface="Times New Roman" panose="02020603050405020304" pitchFamily="18" charset="0"/>
              </a:rPr>
              <a:t> </a:t>
            </a:r>
            <a:r>
              <a:rPr lang="hu-HU" sz="2600" dirty="0" err="1">
                <a:solidFill>
                  <a:srgbClr val="C00000"/>
                </a:solidFill>
                <a:ea typeface="Times New Roman" panose="02020603050405020304" pitchFamily="18" charset="0"/>
                <a:cs typeface="Times New Roman" panose="02020603050405020304" pitchFamily="18" charset="0"/>
              </a:rPr>
              <a:t>migrants</a:t>
            </a:r>
            <a:r>
              <a:rPr lang="hu-HU" sz="2600" dirty="0">
                <a:solidFill>
                  <a:srgbClr val="C00000"/>
                </a:solidFill>
                <a:ea typeface="Times New Roman" panose="02020603050405020304" pitchFamily="18" charset="0"/>
                <a:cs typeface="Times New Roman" panose="02020603050405020304" pitchFamily="18" charset="0"/>
              </a:rPr>
              <a:t>” </a:t>
            </a:r>
          </a:p>
          <a:p>
            <a:pPr>
              <a:lnSpc>
                <a:spcPct val="120000"/>
              </a:lnSpc>
            </a:pPr>
            <a:r>
              <a:rPr lang="hu-HU" sz="2600" dirty="0">
                <a:ea typeface="Times New Roman" panose="02020603050405020304" pitchFamily="18" charset="0"/>
                <a:cs typeface="Times New Roman" panose="02020603050405020304" pitchFamily="18" charset="0"/>
              </a:rPr>
              <a:t>	- </a:t>
            </a:r>
            <a:r>
              <a:rPr lang="hu-HU" sz="2600" dirty="0" err="1">
                <a:solidFill>
                  <a:srgbClr val="C00000"/>
                </a:solidFill>
                <a:ea typeface="Times New Roman" panose="02020603050405020304" pitchFamily="18" charset="0"/>
                <a:cs typeface="Times New Roman" panose="02020603050405020304" pitchFamily="18" charset="0"/>
              </a:rPr>
              <a:t>Why</a:t>
            </a:r>
            <a:r>
              <a:rPr lang="hu-HU" sz="2600" dirty="0">
                <a:solidFill>
                  <a:srgbClr val="C00000"/>
                </a:solidFill>
                <a:ea typeface="Times New Roman" panose="02020603050405020304" pitchFamily="18" charset="0"/>
                <a:cs typeface="Times New Roman" panose="02020603050405020304" pitchFamily="18" charset="0"/>
              </a:rPr>
              <a:t>? </a:t>
            </a:r>
            <a:r>
              <a:rPr lang="hu-HU" sz="2600" dirty="0" err="1">
                <a:solidFill>
                  <a:srgbClr val="C00000"/>
                </a:solidFill>
                <a:ea typeface="Times New Roman" panose="02020603050405020304" pitchFamily="18" charset="0"/>
                <a:cs typeface="Times New Roman" panose="02020603050405020304" pitchFamily="18" charset="0"/>
              </a:rPr>
              <a:t>What</a:t>
            </a:r>
            <a:r>
              <a:rPr lang="hu-HU" sz="2600" dirty="0">
                <a:solidFill>
                  <a:srgbClr val="C00000"/>
                </a:solidFill>
                <a:ea typeface="Times New Roman" panose="02020603050405020304" pitchFamily="18" charset="0"/>
                <a:cs typeface="Times New Roman" panose="02020603050405020304" pitchFamily="18" charset="0"/>
              </a:rPr>
              <a:t> </a:t>
            </a:r>
            <a:r>
              <a:rPr lang="hu-HU" sz="2600" dirty="0" err="1">
                <a:solidFill>
                  <a:srgbClr val="C00000"/>
                </a:solidFill>
                <a:ea typeface="Times New Roman" panose="02020603050405020304" pitchFamily="18" charset="0"/>
                <a:cs typeface="Times New Roman" panose="02020603050405020304" pitchFamily="18" charset="0"/>
              </a:rPr>
              <a:t>for</a:t>
            </a:r>
            <a:r>
              <a:rPr lang="hu-HU" sz="2600" dirty="0">
                <a:solidFill>
                  <a:srgbClr val="C00000"/>
                </a:solidFill>
                <a:ea typeface="Times New Roman" panose="02020603050405020304" pitchFamily="18" charset="0"/>
                <a:cs typeface="Times New Roman" panose="02020603050405020304" pitchFamily="18" charset="0"/>
              </a:rPr>
              <a:t>? </a:t>
            </a:r>
            <a:r>
              <a:rPr lang="hu-HU" sz="2600" dirty="0">
                <a:ea typeface="Times New Roman" panose="02020603050405020304" pitchFamily="18" charset="0"/>
                <a:cs typeface="Times New Roman" panose="02020603050405020304" pitchFamily="18" charset="0"/>
              </a:rPr>
              <a:t>Is a </a:t>
            </a:r>
            <a:r>
              <a:rPr lang="hu-HU" sz="2600" dirty="0" err="1">
                <a:ea typeface="Times New Roman" panose="02020603050405020304" pitchFamily="18" charset="0"/>
                <a:cs typeface="Times New Roman" panose="02020603050405020304" pitchFamily="18" charset="0"/>
              </a:rPr>
              <a:t>conference</a:t>
            </a:r>
            <a:r>
              <a:rPr lang="hu-HU" sz="2600" dirty="0">
                <a:ea typeface="Times New Roman" panose="02020603050405020304" pitchFamily="18" charset="0"/>
                <a:cs typeface="Times New Roman" panose="02020603050405020304" pitchFamily="18" charset="0"/>
              </a:rPr>
              <a:t> </a:t>
            </a:r>
            <a:r>
              <a:rPr lang="hu-HU" sz="2600" dirty="0" err="1">
                <a:ea typeface="Times New Roman" panose="02020603050405020304" pitchFamily="18" charset="0"/>
                <a:cs typeface="Times New Roman" panose="02020603050405020304" pitchFamily="18" charset="0"/>
              </a:rPr>
              <a:t>attendee</a:t>
            </a:r>
            <a:r>
              <a:rPr lang="hu-HU" sz="2600" dirty="0">
                <a:ea typeface="Times New Roman" panose="02020603050405020304" pitchFamily="18" charset="0"/>
                <a:cs typeface="Times New Roman" panose="02020603050405020304" pitchFamily="18" charset="0"/>
              </a:rPr>
              <a:t> a </a:t>
            </a:r>
            <a:r>
              <a:rPr lang="hu-HU" sz="2600" dirty="0" err="1">
                <a:ea typeface="Times New Roman" panose="02020603050405020304" pitchFamily="18" charset="0"/>
                <a:cs typeface="Times New Roman" panose="02020603050405020304" pitchFamily="18" charset="0"/>
              </a:rPr>
              <a:t>migrant</a:t>
            </a:r>
            <a:r>
              <a:rPr lang="hu-HU" sz="2600" dirty="0">
                <a:ea typeface="Times New Roman" panose="02020603050405020304" pitchFamily="18" charset="0"/>
                <a:cs typeface="Times New Roman" panose="02020603050405020304" pitchFamily="18" charset="0"/>
              </a:rPr>
              <a:t> </a:t>
            </a:r>
            <a:r>
              <a:rPr lang="hu-HU" sz="2600" dirty="0" err="1">
                <a:ea typeface="Times New Roman" panose="02020603050405020304" pitchFamily="18" charset="0"/>
                <a:cs typeface="Times New Roman" panose="02020603050405020304" pitchFamily="18" charset="0"/>
              </a:rPr>
              <a:t>to</a:t>
            </a:r>
            <a:r>
              <a:rPr lang="hu-HU" sz="2600" dirty="0">
                <a:ea typeface="Times New Roman" panose="02020603050405020304" pitchFamily="18" charset="0"/>
                <a:cs typeface="Times New Roman" panose="02020603050405020304" pitchFamily="18" charset="0"/>
              </a:rPr>
              <a:t> be </a:t>
            </a:r>
            <a:r>
              <a:rPr lang="hu-HU" sz="2600" dirty="0" err="1">
                <a:ea typeface="Times New Roman" panose="02020603050405020304" pitchFamily="18" charset="0"/>
                <a:cs typeface="Times New Roman" panose="02020603050405020304" pitchFamily="18" charset="0"/>
              </a:rPr>
              <a:t>screened</a:t>
            </a:r>
            <a:r>
              <a:rPr lang="hu-HU" sz="2600" dirty="0">
                <a:ea typeface="Times New Roman" panose="02020603050405020304" pitchFamily="18" charset="0"/>
                <a:cs typeface="Times New Roman" panose="02020603050405020304" pitchFamily="18" charset="0"/>
              </a:rPr>
              <a:t>?</a:t>
            </a:r>
          </a:p>
          <a:p>
            <a:pPr>
              <a:lnSpc>
                <a:spcPct val="120000"/>
              </a:lnSpc>
            </a:pPr>
            <a:endParaRPr lang="hu-HU" sz="2600" dirty="0">
              <a:ea typeface="Times New Roman" panose="02020603050405020304" pitchFamily="18" charset="0"/>
              <a:cs typeface="Times New Roman" panose="02020603050405020304" pitchFamily="18" charset="0"/>
            </a:endParaRPr>
          </a:p>
          <a:p>
            <a:pPr>
              <a:lnSpc>
                <a:spcPct val="120000"/>
              </a:lnSpc>
            </a:pPr>
            <a:r>
              <a:rPr lang="hu-HU" sz="2600" dirty="0">
                <a:ea typeface="Times New Roman" panose="02020603050405020304" pitchFamily="18" charset="0"/>
                <a:cs typeface="Times New Roman" panose="02020603050405020304" pitchFamily="18" charset="0"/>
              </a:rPr>
              <a:t> </a:t>
            </a:r>
            <a:r>
              <a:rPr lang="hu-HU" sz="2600" dirty="0" err="1">
                <a:solidFill>
                  <a:srgbClr val="C00000"/>
                </a:solidFill>
                <a:ea typeface="Times New Roman" panose="02020603050405020304" pitchFamily="18" charset="0"/>
                <a:cs typeface="Times New Roman" panose="02020603050405020304" pitchFamily="18" charset="0"/>
              </a:rPr>
              <a:t>How</a:t>
            </a:r>
            <a:r>
              <a:rPr lang="hu-HU" sz="2600" dirty="0">
                <a:solidFill>
                  <a:srgbClr val="C00000"/>
                </a:solidFill>
                <a:ea typeface="Times New Roman" panose="02020603050405020304" pitchFamily="18" charset="0"/>
                <a:cs typeface="Times New Roman" panose="02020603050405020304" pitchFamily="18" charset="0"/>
              </a:rPr>
              <a:t> </a:t>
            </a:r>
            <a:r>
              <a:rPr lang="hu-HU" sz="2600" dirty="0" err="1">
                <a:solidFill>
                  <a:srgbClr val="C00000"/>
                </a:solidFill>
                <a:ea typeface="Times New Roman" panose="02020603050405020304" pitchFamily="18" charset="0"/>
                <a:cs typeface="Times New Roman" panose="02020603050405020304" pitchFamily="18" charset="0"/>
              </a:rPr>
              <a:t>much</a:t>
            </a:r>
            <a:r>
              <a:rPr lang="hu-HU" sz="2600" dirty="0">
                <a:solidFill>
                  <a:srgbClr val="C00000"/>
                </a:solidFill>
                <a:ea typeface="Times New Roman" panose="02020603050405020304" pitchFamily="18" charset="0"/>
                <a:cs typeface="Times New Roman" panose="02020603050405020304" pitchFamily="18" charset="0"/>
              </a:rPr>
              <a:t> </a:t>
            </a:r>
            <a:r>
              <a:rPr lang="hu-HU" sz="2600" dirty="0" err="1">
                <a:solidFill>
                  <a:srgbClr val="C00000"/>
                </a:solidFill>
                <a:ea typeface="Times New Roman" panose="02020603050405020304" pitchFamily="18" charset="0"/>
                <a:cs typeface="Times New Roman" panose="02020603050405020304" pitchFamily="18" charset="0"/>
              </a:rPr>
              <a:t>control</a:t>
            </a:r>
            <a:r>
              <a:rPr lang="hu-HU" sz="2600" dirty="0">
                <a:ea typeface="Times New Roman" panose="02020603050405020304" pitchFamily="18" charset="0"/>
                <a:cs typeface="Times New Roman" panose="02020603050405020304" pitchFamily="18" charset="0"/>
              </a:rPr>
              <a:t> has </a:t>
            </a:r>
            <a:r>
              <a:rPr lang="hu-HU" sz="2600" dirty="0" err="1">
                <a:ea typeface="Times New Roman" panose="02020603050405020304" pitchFamily="18" charset="0"/>
                <a:cs typeface="Times New Roman" panose="02020603050405020304" pitchFamily="18" charset="0"/>
              </a:rPr>
              <a:t>the</a:t>
            </a:r>
            <a:r>
              <a:rPr lang="hu-HU" sz="2600" dirty="0">
                <a:ea typeface="Times New Roman" panose="02020603050405020304" pitchFamily="18" charset="0"/>
                <a:cs typeface="Times New Roman" panose="02020603050405020304" pitchFamily="18" charset="0"/>
              </a:rPr>
              <a:t> </a:t>
            </a:r>
            <a:r>
              <a:rPr lang="hu-HU" sz="2600" dirty="0" err="1">
                <a:ea typeface="Times New Roman" panose="02020603050405020304" pitchFamily="18" charset="0"/>
                <a:cs typeface="Times New Roman" panose="02020603050405020304" pitchFamily="18" charset="0"/>
              </a:rPr>
              <a:t>migrant</a:t>
            </a:r>
            <a:r>
              <a:rPr lang="hu-HU" sz="2600" dirty="0">
                <a:ea typeface="Times New Roman" panose="02020603050405020304" pitchFamily="18" charset="0"/>
                <a:cs typeface="Times New Roman" panose="02020603050405020304" pitchFamily="18" charset="0"/>
              </a:rPr>
              <a:t> </a:t>
            </a:r>
            <a:r>
              <a:rPr lang="hu-HU" sz="2600" dirty="0">
                <a:solidFill>
                  <a:srgbClr val="C00000"/>
                </a:solidFill>
                <a:ea typeface="Times New Roman" panose="02020603050405020304" pitchFamily="18" charset="0"/>
                <a:cs typeface="Times New Roman" panose="02020603050405020304" pitchFamily="18" charset="0"/>
              </a:rPr>
              <a:t>over </a:t>
            </a:r>
            <a:r>
              <a:rPr lang="hu-HU" sz="2600" dirty="0" err="1">
                <a:solidFill>
                  <a:srgbClr val="C00000"/>
                </a:solidFill>
                <a:ea typeface="Times New Roman" panose="02020603050405020304" pitchFamily="18" charset="0"/>
                <a:cs typeface="Times New Roman" panose="02020603050405020304" pitchFamily="18" charset="0"/>
              </a:rPr>
              <a:t>the</a:t>
            </a:r>
            <a:r>
              <a:rPr lang="hu-HU" sz="2600" dirty="0">
                <a:solidFill>
                  <a:srgbClr val="C00000"/>
                </a:solidFill>
                <a:ea typeface="Times New Roman" panose="02020603050405020304" pitchFamily="18" charset="0"/>
                <a:cs typeface="Times New Roman" panose="02020603050405020304" pitchFamily="18" charset="0"/>
              </a:rPr>
              <a:t> </a:t>
            </a:r>
            <a:r>
              <a:rPr lang="hu-HU" sz="2600" dirty="0" err="1">
                <a:solidFill>
                  <a:srgbClr val="C00000"/>
                </a:solidFill>
                <a:ea typeface="Times New Roman" panose="02020603050405020304" pitchFamily="18" charset="0"/>
                <a:cs typeface="Times New Roman" panose="02020603050405020304" pitchFamily="18" charset="0"/>
              </a:rPr>
              <a:t>data</a:t>
            </a:r>
            <a:r>
              <a:rPr lang="hu-HU" sz="2600" dirty="0">
                <a:solidFill>
                  <a:srgbClr val="C00000"/>
                </a:solidFill>
                <a:ea typeface="Times New Roman" panose="02020603050405020304" pitchFamily="18" charset="0"/>
                <a:cs typeface="Times New Roman" panose="02020603050405020304" pitchFamily="18" charset="0"/>
              </a:rPr>
              <a:t> </a:t>
            </a:r>
            <a:r>
              <a:rPr lang="hu-HU" sz="2600" dirty="0" err="1">
                <a:solidFill>
                  <a:srgbClr val="C00000"/>
                </a:solidFill>
                <a:ea typeface="Times New Roman" panose="02020603050405020304" pitchFamily="18" charset="0"/>
                <a:cs typeface="Times New Roman" panose="02020603050405020304" pitchFamily="18" charset="0"/>
              </a:rPr>
              <a:t>gained</a:t>
            </a:r>
            <a:r>
              <a:rPr lang="hu-HU" sz="2600" dirty="0">
                <a:solidFill>
                  <a:srgbClr val="C00000"/>
                </a:solidFill>
                <a:ea typeface="Times New Roman" panose="02020603050405020304" pitchFamily="18" charset="0"/>
                <a:cs typeface="Times New Roman" panose="02020603050405020304" pitchFamily="18" charset="0"/>
              </a:rPr>
              <a:t> </a:t>
            </a:r>
            <a:r>
              <a:rPr lang="hu-HU" sz="2600" dirty="0" err="1">
                <a:solidFill>
                  <a:srgbClr val="C00000"/>
                </a:solidFill>
                <a:ea typeface="Times New Roman" panose="02020603050405020304" pitchFamily="18" charset="0"/>
                <a:cs typeface="Times New Roman" panose="02020603050405020304" pitchFamily="18" charset="0"/>
              </a:rPr>
              <a:t>by</a:t>
            </a:r>
            <a:r>
              <a:rPr lang="hu-HU" sz="2600" dirty="0">
                <a:solidFill>
                  <a:srgbClr val="C00000"/>
                </a:solidFill>
                <a:ea typeface="Times New Roman" panose="02020603050405020304" pitchFamily="18" charset="0"/>
                <a:cs typeface="Times New Roman" panose="02020603050405020304" pitchFamily="18" charset="0"/>
              </a:rPr>
              <a:t> </a:t>
            </a:r>
            <a:r>
              <a:rPr lang="hu-HU" sz="2600" dirty="0" err="1">
                <a:solidFill>
                  <a:srgbClr val="C00000"/>
                </a:solidFill>
                <a:ea typeface="Times New Roman" panose="02020603050405020304" pitchFamily="18" charset="0"/>
                <a:cs typeface="Times New Roman" panose="02020603050405020304" pitchFamily="18" charset="0"/>
              </a:rPr>
              <a:t>screening</a:t>
            </a:r>
            <a:r>
              <a:rPr lang="hu-HU" sz="2600" dirty="0">
                <a:solidFill>
                  <a:srgbClr val="C00000"/>
                </a:solidFill>
                <a:ea typeface="Times New Roman" panose="02020603050405020304" pitchFamily="18" charset="0"/>
                <a:cs typeface="Times New Roman" panose="02020603050405020304" pitchFamily="18" charset="0"/>
              </a:rPr>
              <a:t>? </a:t>
            </a:r>
            <a:r>
              <a:rPr lang="hu-HU" sz="2400" dirty="0">
                <a:effectLst/>
                <a:latin typeface="Calibri" panose="020F0502020204030204" pitchFamily="34" charset="0"/>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151567818"/>
      </p:ext>
    </p:extLst>
  </p:cSld>
  <p:clrMapOvr>
    <a:masterClrMapping/>
  </p:clrMapOvr>
  <p:transition>
    <p:pull dir="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4568709-FC17-EAC8-8377-A058C4647021}"/>
              </a:ext>
            </a:extLst>
          </p:cNvPr>
          <p:cNvSpPr>
            <a:spLocks noGrp="1"/>
          </p:cNvSpPr>
          <p:nvPr>
            <p:ph type="title"/>
          </p:nvPr>
        </p:nvSpPr>
        <p:spPr>
          <a:xfrm>
            <a:off x="685800" y="123559"/>
            <a:ext cx="7772400" cy="713153"/>
          </a:xfrm>
        </p:spPr>
        <p:txBody>
          <a:bodyPr/>
          <a:lstStyle/>
          <a:p>
            <a:r>
              <a:rPr lang="en-GB" sz="2400" dirty="0"/>
              <a:t>Evaluation:</a:t>
            </a:r>
            <a:br>
              <a:rPr lang="en-GB" sz="2400" dirty="0"/>
            </a:br>
            <a:r>
              <a:rPr lang="en-GB" sz="2400" dirty="0"/>
              <a:t> Janus faced, random, opaque, partly redundant</a:t>
            </a:r>
          </a:p>
        </p:txBody>
      </p:sp>
      <p:sp>
        <p:nvSpPr>
          <p:cNvPr id="3" name="Tartalom helye 2">
            <a:extLst>
              <a:ext uri="{FF2B5EF4-FFF2-40B4-BE49-F238E27FC236}">
                <a16:creationId xmlns:a16="http://schemas.microsoft.com/office/drawing/2014/main" id="{4BCCC6E9-EE27-2158-2FE1-5031935A40E0}"/>
              </a:ext>
            </a:extLst>
          </p:cNvPr>
          <p:cNvSpPr>
            <a:spLocks noGrp="1"/>
          </p:cNvSpPr>
          <p:nvPr>
            <p:ph idx="1"/>
          </p:nvPr>
        </p:nvSpPr>
        <p:spPr>
          <a:xfrm>
            <a:off x="251520" y="908719"/>
            <a:ext cx="8784976" cy="5688633"/>
          </a:xfrm>
        </p:spPr>
        <p:txBody>
          <a:bodyPr numCol="1"/>
          <a:lstStyle/>
          <a:p>
            <a:pPr algn="ctr"/>
            <a:r>
              <a:rPr lang="en-GB" dirty="0"/>
              <a:t>Janus faced: </a:t>
            </a:r>
            <a:r>
              <a:rPr lang="hu-HU" dirty="0"/>
              <a:t>O12 </a:t>
            </a:r>
            <a:r>
              <a:rPr lang="en-GB" dirty="0">
                <a:solidFill>
                  <a:srgbClr val="C00000"/>
                </a:solidFill>
              </a:rPr>
              <a:t>serves two lords</a:t>
            </a:r>
          </a:p>
          <a:p>
            <a:r>
              <a:rPr lang="en-GB" sz="1800" dirty="0"/>
              <a:t>The </a:t>
            </a:r>
            <a:r>
              <a:rPr lang="en-GB" sz="1800" dirty="0">
                <a:solidFill>
                  <a:srgbClr val="C00000"/>
                </a:solidFill>
              </a:rPr>
              <a:t>securitizing forces  </a:t>
            </a:r>
            <a:r>
              <a:rPr lang="en-GB" sz="1800" dirty="0"/>
              <a:t>aimed at a		</a:t>
            </a:r>
            <a:r>
              <a:rPr lang="en-GB" sz="1800" dirty="0">
                <a:solidFill>
                  <a:srgbClr val="C00000"/>
                </a:solidFill>
              </a:rPr>
              <a:t>The migrant </a:t>
            </a:r>
            <a:r>
              <a:rPr lang="en-GB" sz="1800" dirty="0"/>
              <a:t>whose human right</a:t>
            </a:r>
            <a:br>
              <a:rPr lang="en-GB" sz="1800" dirty="0"/>
            </a:br>
            <a:r>
              <a:rPr lang="en-GB" sz="1800" dirty="0"/>
              <a:t> Foucaldian  panopticon, wishing to 		and situation of vulnerability </a:t>
            </a:r>
            <a:br>
              <a:rPr lang="en-GB" sz="1800" dirty="0"/>
            </a:br>
            <a:r>
              <a:rPr lang="en-GB" sz="1800" dirty="0"/>
              <a:t>see and know everything about		ought to be acknowledged and</a:t>
            </a:r>
            <a:br>
              <a:rPr lang="en-GB" sz="1800" dirty="0"/>
            </a:br>
            <a:r>
              <a:rPr lang="en-GB" sz="1800" dirty="0"/>
              <a:t> everybody crossing  (or attempting 		responded to without delay</a:t>
            </a:r>
            <a:br>
              <a:rPr lang="en-GB" sz="1800" dirty="0"/>
            </a:br>
            <a:r>
              <a:rPr lang="en-GB" sz="1800" dirty="0"/>
              <a:t>to cross) the border</a:t>
            </a:r>
          </a:p>
          <a:p>
            <a:pPr algn="ctr"/>
            <a:r>
              <a:rPr lang="en-GB" dirty="0">
                <a:solidFill>
                  <a:srgbClr val="C00000"/>
                </a:solidFill>
              </a:rPr>
              <a:t>Random</a:t>
            </a:r>
          </a:p>
          <a:p>
            <a:r>
              <a:rPr lang="en-GB" sz="1800" dirty="0"/>
              <a:t>The actions collected under the Objective 12 are incongruent. The utilitarian rules on streamlining regular migration – for work, e.g. – are followed by protecting people in vulnerable situation and steps related to refusal. </a:t>
            </a:r>
            <a:r>
              <a:rPr lang="en-GB" sz="1800" dirty="0">
                <a:solidFill>
                  <a:srgbClr val="C00000"/>
                </a:solidFill>
              </a:rPr>
              <a:t>Neither the persons affected, nor the types of migration, nor the place of action unite the five actions</a:t>
            </a:r>
            <a:r>
              <a:rPr lang="en-GB" sz="1800" dirty="0"/>
              <a:t>.</a:t>
            </a:r>
          </a:p>
          <a:p>
            <a:pPr algn="ctr"/>
            <a:r>
              <a:rPr lang="en-GB" dirty="0">
                <a:solidFill>
                  <a:srgbClr val="C00000"/>
                </a:solidFill>
              </a:rPr>
              <a:t>Opaque</a:t>
            </a:r>
          </a:p>
          <a:p>
            <a:r>
              <a:rPr lang="en-GB" sz="1800" dirty="0"/>
              <a:t>The language is obscure „screening and assessment of </a:t>
            </a:r>
            <a:r>
              <a:rPr lang="en-GB" sz="1800" u="sng" dirty="0"/>
              <a:t>all </a:t>
            </a:r>
            <a:r>
              <a:rPr lang="en-GB" sz="1800" dirty="0"/>
              <a:t>migrants”; relevant information on „</a:t>
            </a:r>
            <a:r>
              <a:rPr lang="en-GB" sz="1800" u="sng" dirty="0"/>
              <a:t>available forms of protection</a:t>
            </a:r>
            <a:r>
              <a:rPr lang="en-GB" sz="1800" dirty="0"/>
              <a:t>”. The underlying cause is that the genuine nature of mixed movements, that includes refugees arriving as </a:t>
            </a:r>
            <a:r>
              <a:rPr lang="en-GB" sz="1800" dirty="0">
                <a:solidFill>
                  <a:srgbClr val="C00000"/>
                </a:solidFill>
              </a:rPr>
              <a:t>asylum seekers</a:t>
            </a:r>
            <a:r>
              <a:rPr lang="en-GB" sz="1800" dirty="0"/>
              <a:t> is </a:t>
            </a:r>
            <a:r>
              <a:rPr lang="en-GB" sz="1800" dirty="0">
                <a:solidFill>
                  <a:srgbClr val="C00000"/>
                </a:solidFill>
              </a:rPr>
              <a:t>not expressly mentioned.</a:t>
            </a:r>
          </a:p>
          <a:p>
            <a:pPr algn="ctr"/>
            <a:r>
              <a:rPr lang="en-GB" dirty="0">
                <a:solidFill>
                  <a:srgbClr val="C00000"/>
                </a:solidFill>
              </a:rPr>
              <a:t>Partly redundant</a:t>
            </a:r>
          </a:p>
          <a:p>
            <a:r>
              <a:rPr lang="en-GB" sz="1800" dirty="0"/>
              <a:t>Overlaps with Objectives 3, 7, 9-11, 13,</a:t>
            </a:r>
            <a:r>
              <a:rPr lang="hu-HU" sz="1800"/>
              <a:t> 14,</a:t>
            </a:r>
            <a:r>
              <a:rPr lang="en-GB" sz="1800"/>
              <a:t> </a:t>
            </a:r>
            <a:r>
              <a:rPr lang="en-GB" sz="1800" dirty="0"/>
              <a:t>21.</a:t>
            </a:r>
            <a:br>
              <a:rPr lang="en-GB" dirty="0"/>
            </a:br>
            <a:endParaRPr lang="en-GB" dirty="0"/>
          </a:p>
        </p:txBody>
      </p:sp>
      <p:cxnSp>
        <p:nvCxnSpPr>
          <p:cNvPr id="10" name="Egyenes összekötő nyíllal 9">
            <a:extLst>
              <a:ext uri="{FF2B5EF4-FFF2-40B4-BE49-F238E27FC236}">
                <a16:creationId xmlns:a16="http://schemas.microsoft.com/office/drawing/2014/main" id="{D97EE9BE-45FB-2953-925B-0F5243A3D7DB}"/>
              </a:ext>
            </a:extLst>
          </p:cNvPr>
          <p:cNvCxnSpPr>
            <a:cxnSpLocks/>
          </p:cNvCxnSpPr>
          <p:nvPr/>
        </p:nvCxnSpPr>
        <p:spPr>
          <a:xfrm flipH="1">
            <a:off x="1763688" y="1268760"/>
            <a:ext cx="2448272" cy="144016"/>
          </a:xfrm>
          <a:prstGeom prst="straightConnector1">
            <a:avLst/>
          </a:prstGeom>
          <a:ln w="25400">
            <a:solidFill>
              <a:srgbClr val="B81008"/>
            </a:solidFill>
            <a:tailEnd type="triangle"/>
          </a:ln>
        </p:spPr>
        <p:style>
          <a:lnRef idx="1">
            <a:schemeClr val="accent1"/>
          </a:lnRef>
          <a:fillRef idx="0">
            <a:schemeClr val="accent1"/>
          </a:fillRef>
          <a:effectRef idx="0">
            <a:schemeClr val="accent1"/>
          </a:effectRef>
          <a:fontRef idx="minor">
            <a:schemeClr val="tx1"/>
          </a:fontRef>
        </p:style>
      </p:cxnSp>
      <p:cxnSp>
        <p:nvCxnSpPr>
          <p:cNvPr id="12" name="Egyenes összekötő nyíllal 11">
            <a:extLst>
              <a:ext uri="{FF2B5EF4-FFF2-40B4-BE49-F238E27FC236}">
                <a16:creationId xmlns:a16="http://schemas.microsoft.com/office/drawing/2014/main" id="{CA902EC2-F932-CD21-3539-F09C1604A8E4}"/>
              </a:ext>
            </a:extLst>
          </p:cNvPr>
          <p:cNvCxnSpPr>
            <a:cxnSpLocks/>
          </p:cNvCxnSpPr>
          <p:nvPr/>
        </p:nvCxnSpPr>
        <p:spPr>
          <a:xfrm>
            <a:off x="4211960" y="1268760"/>
            <a:ext cx="1512168" cy="144016"/>
          </a:xfrm>
          <a:prstGeom prst="straightConnector1">
            <a:avLst/>
          </a:prstGeom>
          <a:ln w="25400">
            <a:solidFill>
              <a:srgbClr val="B81008"/>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2461221"/>
      </p:ext>
    </p:extLst>
  </p:cSld>
  <p:clrMapOvr>
    <a:masterClrMapping/>
  </p:clrMapOvr>
  <p:transition>
    <p:pull dir="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ctrTitle"/>
          </p:nvPr>
        </p:nvSpPr>
        <p:spPr>
          <a:xfrm>
            <a:off x="642938" y="1357313"/>
            <a:ext cx="7772400" cy="1470025"/>
          </a:xfrm>
        </p:spPr>
        <p:txBody>
          <a:bodyPr/>
          <a:lstStyle/>
          <a:p>
            <a:pPr>
              <a:defRPr/>
            </a:pPr>
            <a:r>
              <a:rPr lang="en-GB" dirty="0">
                <a:effectLst>
                  <a:outerShdw blurRad="38100" dist="38100" dir="2700000" algn="tl">
                    <a:srgbClr val="000000"/>
                  </a:outerShdw>
                </a:effectLst>
              </a:rPr>
              <a:t>THANKS!</a:t>
            </a:r>
          </a:p>
        </p:txBody>
      </p:sp>
      <p:sp>
        <p:nvSpPr>
          <p:cNvPr id="30723" name="Alcím 5"/>
          <p:cNvSpPr>
            <a:spLocks noGrp="1"/>
          </p:cNvSpPr>
          <p:nvPr>
            <p:ph type="subTitle" idx="1"/>
          </p:nvPr>
        </p:nvSpPr>
        <p:spPr>
          <a:xfrm>
            <a:off x="1331913" y="3933056"/>
            <a:ext cx="6400800" cy="2280419"/>
          </a:xfrm>
        </p:spPr>
        <p:txBody>
          <a:bodyPr>
            <a:normAutofit/>
          </a:bodyPr>
          <a:lstStyle/>
          <a:p>
            <a:pPr>
              <a:defRPr/>
            </a:pPr>
            <a:r>
              <a:rPr lang="en-GB" sz="2000" dirty="0"/>
              <a:t>BOLDIZSÁR NAGY </a:t>
            </a:r>
            <a:br>
              <a:rPr lang="en-GB" sz="2000" dirty="0"/>
            </a:br>
            <a:br>
              <a:rPr lang="en-GB" sz="2000" dirty="0"/>
            </a:br>
            <a:r>
              <a:rPr lang="en-GB" sz="2000" dirty="0"/>
              <a:t> E-mail: nagyb at ceu.edu</a:t>
            </a:r>
          </a:p>
          <a:p>
            <a:pPr>
              <a:defRPr/>
            </a:pPr>
            <a:endParaRPr lang="en-GB" sz="2000" dirty="0"/>
          </a:p>
          <a:p>
            <a:pPr>
              <a:defRPr/>
            </a:pPr>
            <a:r>
              <a:rPr lang="en-GB" sz="2000" dirty="0"/>
              <a:t>CEU IR Department</a:t>
            </a:r>
          </a:p>
          <a:p>
            <a:pPr>
              <a:defRPr/>
            </a:pPr>
            <a:r>
              <a:rPr lang="en-GB" sz="2000" dirty="0"/>
              <a:t>Vienna</a:t>
            </a:r>
          </a:p>
        </p:txBody>
      </p:sp>
    </p:spTree>
    <p:extLst>
      <p:ext uri="{BB962C8B-B14F-4D97-AF65-F5344CB8AC3E}">
        <p14:creationId xmlns:p14="http://schemas.microsoft.com/office/powerpoint/2010/main" val="33193042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ím 2">
            <a:extLst>
              <a:ext uri="{FF2B5EF4-FFF2-40B4-BE49-F238E27FC236}">
                <a16:creationId xmlns:a16="http://schemas.microsoft.com/office/drawing/2014/main" id="{B8AE9200-2F10-F5D4-0110-6F8F4CB5E030}"/>
              </a:ext>
            </a:extLst>
          </p:cNvPr>
          <p:cNvSpPr>
            <a:spLocks noGrp="1"/>
          </p:cNvSpPr>
          <p:nvPr>
            <p:ph type="title"/>
          </p:nvPr>
        </p:nvSpPr>
        <p:spPr/>
        <p:txBody>
          <a:bodyPr/>
          <a:lstStyle/>
          <a:p>
            <a:r>
              <a:rPr lang="en-GB" dirty="0"/>
              <a:t>Objective 12: the stepchild</a:t>
            </a:r>
          </a:p>
        </p:txBody>
      </p:sp>
      <p:sp>
        <p:nvSpPr>
          <p:cNvPr id="4" name="Tartalom helye 3">
            <a:extLst>
              <a:ext uri="{FF2B5EF4-FFF2-40B4-BE49-F238E27FC236}">
                <a16:creationId xmlns:a16="http://schemas.microsoft.com/office/drawing/2014/main" id="{3C4F7E65-0E91-3501-63CA-E507083EABE4}"/>
              </a:ext>
            </a:extLst>
          </p:cNvPr>
          <p:cNvSpPr>
            <a:spLocks noGrp="1"/>
          </p:cNvSpPr>
          <p:nvPr>
            <p:ph idx="1"/>
          </p:nvPr>
        </p:nvSpPr>
        <p:spPr/>
        <p:txBody>
          <a:bodyPr/>
          <a:lstStyle/>
          <a:p>
            <a:pPr marL="342900" indent="-342900">
              <a:lnSpc>
                <a:spcPct val="200000"/>
              </a:lnSpc>
              <a:buFontTx/>
              <a:buChar char="-"/>
            </a:pPr>
            <a:r>
              <a:rPr lang="en-GB" dirty="0">
                <a:solidFill>
                  <a:srgbClr val="C00000"/>
                </a:solidFill>
              </a:rPr>
              <a:t>SG</a:t>
            </a:r>
            <a:r>
              <a:rPr lang="en-GB" dirty="0"/>
              <a:t> in his 202</a:t>
            </a:r>
            <a:r>
              <a:rPr lang="hu-HU" dirty="0"/>
              <a:t>1</a:t>
            </a:r>
            <a:r>
              <a:rPr lang="en-GB" dirty="0"/>
              <a:t> on the GCM report </a:t>
            </a:r>
            <a:r>
              <a:rPr lang="en-GB" dirty="0">
                <a:solidFill>
                  <a:srgbClr val="C00000"/>
                </a:solidFill>
              </a:rPr>
              <a:t>does not mention</a:t>
            </a:r>
          </a:p>
          <a:p>
            <a:pPr marL="342900" indent="-342900">
              <a:lnSpc>
                <a:spcPct val="200000"/>
              </a:lnSpc>
              <a:buFontTx/>
              <a:buChar char="-"/>
            </a:pPr>
            <a:r>
              <a:rPr lang="en-GB" dirty="0">
                <a:solidFill>
                  <a:srgbClr val="C00000"/>
                </a:solidFill>
              </a:rPr>
              <a:t>Voluntary state reports </a:t>
            </a:r>
            <a:r>
              <a:rPr lang="en-GB" dirty="0"/>
              <a:t>to the  International Migration </a:t>
            </a:r>
            <a:br>
              <a:rPr lang="hu-HU" dirty="0"/>
            </a:br>
            <a:r>
              <a:rPr lang="hu-HU" dirty="0"/>
              <a:t>               </a:t>
            </a:r>
            <a:r>
              <a:rPr lang="en-GB" dirty="0"/>
              <a:t>Review Forum of 2022 </a:t>
            </a:r>
            <a:r>
              <a:rPr lang="en-GB" dirty="0">
                <a:solidFill>
                  <a:srgbClr val="C00000"/>
                </a:solidFill>
              </a:rPr>
              <a:t>frequently ignore</a:t>
            </a:r>
          </a:p>
          <a:p>
            <a:pPr marL="342900" indent="-342900">
              <a:lnSpc>
                <a:spcPct val="200000"/>
              </a:lnSpc>
              <a:buFontTx/>
              <a:buChar char="-"/>
            </a:pPr>
            <a:r>
              <a:rPr lang="en-GB" dirty="0">
                <a:solidFill>
                  <a:srgbClr val="C00000"/>
                </a:solidFill>
              </a:rPr>
              <a:t>Academic</a:t>
            </a:r>
            <a:r>
              <a:rPr lang="en-GB" dirty="0"/>
              <a:t> commentaries are </a:t>
            </a:r>
            <a:r>
              <a:rPr lang="en-GB" dirty="0">
                <a:solidFill>
                  <a:srgbClr val="C00000"/>
                </a:solidFill>
              </a:rPr>
              <a:t>practically non-existent</a:t>
            </a:r>
          </a:p>
          <a:p>
            <a:pPr marL="342900" indent="-342900">
              <a:lnSpc>
                <a:spcPct val="200000"/>
              </a:lnSpc>
              <a:buFontTx/>
              <a:buChar char="-"/>
            </a:pPr>
            <a:r>
              <a:rPr lang="en-GB" dirty="0">
                <a:solidFill>
                  <a:srgbClr val="C00000"/>
                </a:solidFill>
              </a:rPr>
              <a:t>Here,</a:t>
            </a:r>
            <a:r>
              <a:rPr lang="en-GB" dirty="0"/>
              <a:t> at our conference it is the </a:t>
            </a:r>
            <a:r>
              <a:rPr lang="en-GB" dirty="0">
                <a:solidFill>
                  <a:srgbClr val="C00000"/>
                </a:solidFill>
              </a:rPr>
              <a:t>last item ;)</a:t>
            </a:r>
          </a:p>
          <a:p>
            <a:pPr>
              <a:lnSpc>
                <a:spcPct val="200000"/>
              </a:lnSpc>
            </a:pPr>
            <a:endParaRPr lang="en-GB" dirty="0"/>
          </a:p>
          <a:p>
            <a:pPr>
              <a:lnSpc>
                <a:spcPct val="200000"/>
              </a:lnSpc>
            </a:pPr>
            <a:r>
              <a:rPr lang="en-GB" dirty="0"/>
              <a:t>		Why? – see the last slide!</a:t>
            </a:r>
          </a:p>
        </p:txBody>
      </p:sp>
    </p:spTree>
    <p:extLst>
      <p:ext uri="{BB962C8B-B14F-4D97-AF65-F5344CB8AC3E}">
        <p14:creationId xmlns:p14="http://schemas.microsoft.com/office/powerpoint/2010/main" val="769657620"/>
      </p:ext>
    </p:extLst>
  </p:cSld>
  <p:clrMapOvr>
    <a:masterClrMapping/>
  </p:clrMapOvr>
  <p:transition>
    <p:pull dir="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ím 2">
            <a:extLst>
              <a:ext uri="{FF2B5EF4-FFF2-40B4-BE49-F238E27FC236}">
                <a16:creationId xmlns:a16="http://schemas.microsoft.com/office/drawing/2014/main" id="{E5B11272-5676-5D6F-0B96-384AFEB9A0DB}"/>
              </a:ext>
            </a:extLst>
          </p:cNvPr>
          <p:cNvSpPr>
            <a:spLocks noGrp="1"/>
          </p:cNvSpPr>
          <p:nvPr>
            <p:ph type="title"/>
          </p:nvPr>
        </p:nvSpPr>
        <p:spPr>
          <a:xfrm>
            <a:off x="611560" y="73250"/>
            <a:ext cx="7772400" cy="457200"/>
          </a:xfrm>
        </p:spPr>
        <p:txBody>
          <a:bodyPr/>
          <a:lstStyle/>
          <a:p>
            <a:r>
              <a:rPr lang="en-GB" dirty="0"/>
              <a:t>The content of Objective 12, condensed</a:t>
            </a:r>
          </a:p>
        </p:txBody>
      </p:sp>
      <p:sp>
        <p:nvSpPr>
          <p:cNvPr id="4" name="Tartalom helye 3">
            <a:extLst>
              <a:ext uri="{FF2B5EF4-FFF2-40B4-BE49-F238E27FC236}">
                <a16:creationId xmlns:a16="http://schemas.microsoft.com/office/drawing/2014/main" id="{8839CADD-C5C4-4BCC-8DF7-DB163BB7E0AF}"/>
              </a:ext>
            </a:extLst>
          </p:cNvPr>
          <p:cNvSpPr>
            <a:spLocks noGrp="1"/>
          </p:cNvSpPr>
          <p:nvPr>
            <p:ph idx="1"/>
          </p:nvPr>
        </p:nvSpPr>
        <p:spPr>
          <a:xfrm>
            <a:off x="141076" y="620688"/>
            <a:ext cx="8784976" cy="6237312"/>
          </a:xfrm>
        </p:spPr>
        <p:txBody>
          <a:bodyPr/>
          <a:lstStyle/>
          <a:p>
            <a:pPr algn="ctr"/>
            <a:r>
              <a:rPr lang="en-GB" sz="2000" b="0" i="0" u="none" strike="noStrike" baseline="0" dirty="0">
                <a:latin typeface="ArnoPro-SmbdDisplay"/>
              </a:rPr>
              <a:t>Objective 12: </a:t>
            </a:r>
            <a:r>
              <a:rPr lang="en-GB" sz="2200" b="0" i="0" u="none" strike="noStrike" baseline="0" dirty="0">
                <a:latin typeface="ArnoPro-SmbdDisplay"/>
              </a:rPr>
              <a:t>Strengthen certainty and predictability in migration procedures for appropriate screening, assessment and referral</a:t>
            </a:r>
          </a:p>
          <a:p>
            <a:pPr algn="ctr"/>
            <a:r>
              <a:rPr lang="en-GB" sz="2000" b="0" i="0" strike="noStrike" baseline="0" dirty="0">
                <a:solidFill>
                  <a:srgbClr val="C00000"/>
                </a:solidFill>
                <a:latin typeface="ArnoPro-Regular"/>
              </a:rPr>
              <a:t>Commitment: </a:t>
            </a:r>
            <a:br>
              <a:rPr lang="en-GB" sz="2000" b="0" i="0" u="none" strike="noStrike" baseline="0" dirty="0">
                <a:solidFill>
                  <a:srgbClr val="C00000"/>
                </a:solidFill>
                <a:latin typeface="ArnoPro-Regular"/>
              </a:rPr>
            </a:br>
            <a:r>
              <a:rPr lang="en-GB" sz="2000" dirty="0">
                <a:latin typeface="ArnoPro-Regular"/>
              </a:rPr>
              <a:t>apply</a:t>
            </a:r>
            <a:r>
              <a:rPr lang="en-GB" sz="2000" dirty="0">
                <a:solidFill>
                  <a:srgbClr val="C00000"/>
                </a:solidFill>
                <a:latin typeface="ArnoPro-Regular"/>
              </a:rPr>
              <a:t> </a:t>
            </a:r>
            <a:r>
              <a:rPr lang="en-GB" sz="2000" b="0" i="0" u="none" strike="noStrike" baseline="0" dirty="0">
                <a:solidFill>
                  <a:srgbClr val="C00000"/>
                </a:solidFill>
                <a:latin typeface="ArnoPro-Regular"/>
              </a:rPr>
              <a:t>effective</a:t>
            </a:r>
            <a:r>
              <a:rPr lang="en-GB" sz="2000" b="0" i="0" u="none" strike="noStrike" baseline="0" dirty="0">
                <a:latin typeface="ArnoPro-Regular"/>
              </a:rPr>
              <a:t> and human rights-based </a:t>
            </a:r>
            <a:r>
              <a:rPr lang="en-GB" sz="2000" b="0" i="0" u="none" strike="noStrike" baseline="0" dirty="0">
                <a:solidFill>
                  <a:srgbClr val="C00000"/>
                </a:solidFill>
                <a:latin typeface="ArnoPro-Regular"/>
              </a:rPr>
              <a:t>mechanisms</a:t>
            </a:r>
            <a:r>
              <a:rPr lang="en-GB" sz="2000" b="0" i="0" u="none" strike="noStrike" baseline="0" dirty="0">
                <a:latin typeface="ArnoPro-Regular"/>
              </a:rPr>
              <a:t> for the adequate and timely </a:t>
            </a:r>
            <a:r>
              <a:rPr lang="en-GB" sz="2000" b="0" i="0" u="none" strike="noStrike" baseline="0" dirty="0">
                <a:solidFill>
                  <a:srgbClr val="C00000"/>
                </a:solidFill>
                <a:latin typeface="ArnoPro-Regular"/>
              </a:rPr>
              <a:t>screening and</a:t>
            </a:r>
            <a:r>
              <a:rPr lang="en-GB" sz="2000" b="0" i="0" u="none" strike="noStrike" baseline="0" dirty="0">
                <a:latin typeface="ArnoPro-Regular"/>
              </a:rPr>
              <a:t> individual </a:t>
            </a:r>
            <a:r>
              <a:rPr lang="en-GB" sz="2000" b="0" i="0" u="none" strike="noStrike" baseline="0" dirty="0">
                <a:solidFill>
                  <a:srgbClr val="C00000"/>
                </a:solidFill>
                <a:latin typeface="ArnoPro-Regular"/>
              </a:rPr>
              <a:t>assessment of all migrants </a:t>
            </a:r>
            <a:r>
              <a:rPr lang="en-GB" sz="2000" b="0" i="0" u="none" strike="noStrike" baseline="0" dirty="0">
                <a:latin typeface="ArnoPro-Regular"/>
              </a:rPr>
              <a:t>in order to direct them to appropriate </a:t>
            </a:r>
            <a:r>
              <a:rPr lang="en-GB" sz="2000" b="0" i="0" u="none" strike="noStrike" baseline="0" dirty="0">
                <a:solidFill>
                  <a:srgbClr val="C00000"/>
                </a:solidFill>
                <a:latin typeface="ArnoPro-Regular"/>
              </a:rPr>
              <a:t>referral procedures</a:t>
            </a:r>
            <a:r>
              <a:rPr lang="en-GB" sz="2000" b="0" i="0" u="none" strike="noStrike" baseline="0" dirty="0">
                <a:latin typeface="ArnoPro-Regular"/>
              </a:rPr>
              <a:t>, in accordance with international law.</a:t>
            </a:r>
            <a:br>
              <a:rPr lang="en-GB" sz="2000" b="0" i="0" u="none" strike="noStrike" baseline="0" dirty="0">
                <a:latin typeface="ArnoPro-Regular"/>
              </a:rPr>
            </a:br>
            <a:r>
              <a:rPr lang="en-GB" sz="2000" dirty="0">
                <a:solidFill>
                  <a:srgbClr val="C00000"/>
                </a:solidFill>
                <a:latin typeface="ArnoPro-Regular"/>
              </a:rPr>
              <a:t>Goal: </a:t>
            </a:r>
            <a:br>
              <a:rPr lang="en-GB" sz="2000" dirty="0">
                <a:solidFill>
                  <a:srgbClr val="C00000"/>
                </a:solidFill>
                <a:latin typeface="ArnoPro-Regular"/>
              </a:rPr>
            </a:br>
            <a:r>
              <a:rPr lang="en-GB" sz="2000" dirty="0">
                <a:latin typeface="ArnoPro-Regular"/>
              </a:rPr>
              <a:t> increase </a:t>
            </a:r>
            <a:r>
              <a:rPr lang="en-GB" sz="2000" dirty="0">
                <a:solidFill>
                  <a:srgbClr val="C00000"/>
                </a:solidFill>
                <a:latin typeface="ArnoPro-Regular"/>
              </a:rPr>
              <a:t>legal certainty and predictability </a:t>
            </a:r>
            <a:r>
              <a:rPr lang="en-GB" sz="2000" dirty="0">
                <a:latin typeface="ArnoPro-Regular"/>
              </a:rPr>
              <a:t>of migration </a:t>
            </a:r>
            <a:r>
              <a:rPr lang="en-GB" sz="2000" dirty="0">
                <a:solidFill>
                  <a:srgbClr val="C00000"/>
                </a:solidFill>
                <a:latin typeface="ArnoPro-Regular"/>
              </a:rPr>
              <a:t>procedures</a:t>
            </a:r>
            <a:r>
              <a:rPr lang="en-GB" sz="2000" dirty="0">
                <a:latin typeface="ArnoPro-Regular"/>
              </a:rPr>
              <a:t> </a:t>
            </a:r>
          </a:p>
          <a:p>
            <a:pPr algn="l"/>
            <a:r>
              <a:rPr lang="en-GB" sz="2000" dirty="0">
                <a:latin typeface="ArnoPro-Regular"/>
              </a:rPr>
              <a:t>			</a:t>
            </a:r>
            <a:endParaRPr lang="en-GB" sz="2000" dirty="0">
              <a:solidFill>
                <a:srgbClr val="C00000"/>
              </a:solidFill>
            </a:endParaRPr>
          </a:p>
        </p:txBody>
      </p:sp>
      <p:graphicFrame>
        <p:nvGraphicFramePr>
          <p:cNvPr id="2" name="Diagram 1">
            <a:extLst>
              <a:ext uri="{FF2B5EF4-FFF2-40B4-BE49-F238E27FC236}">
                <a16:creationId xmlns:a16="http://schemas.microsoft.com/office/drawing/2014/main" id="{2FAB02D5-8F9E-2557-EB38-419FE0B6B2CB}"/>
              </a:ext>
            </a:extLst>
          </p:cNvPr>
          <p:cNvGraphicFramePr/>
          <p:nvPr>
            <p:extLst>
              <p:ext uri="{D42A27DB-BD31-4B8C-83A1-F6EECF244321}">
                <p14:modId xmlns:p14="http://schemas.microsoft.com/office/powerpoint/2010/main" val="1352437933"/>
              </p:ext>
            </p:extLst>
          </p:nvPr>
        </p:nvGraphicFramePr>
        <p:xfrm>
          <a:off x="285092" y="3284984"/>
          <a:ext cx="8496944" cy="37171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93970706"/>
      </p:ext>
    </p:extLst>
  </p:cSld>
  <p:clrMapOvr>
    <a:masterClrMapping/>
  </p:clrMapOvr>
  <p:transition>
    <p:pull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2F448A2-EF8D-B5B3-BE33-51CA5C1D2037}"/>
              </a:ext>
            </a:extLst>
          </p:cNvPr>
          <p:cNvSpPr>
            <a:spLocks noGrp="1"/>
          </p:cNvSpPr>
          <p:nvPr>
            <p:ph type="title"/>
          </p:nvPr>
        </p:nvSpPr>
        <p:spPr>
          <a:xfrm>
            <a:off x="685800" y="218"/>
            <a:ext cx="7772400" cy="620470"/>
          </a:xfrm>
        </p:spPr>
        <p:txBody>
          <a:bodyPr/>
          <a:lstStyle/>
          <a:p>
            <a:r>
              <a:rPr lang="en-GB" sz="2000" dirty="0"/>
              <a:t>What does this mean in practice?</a:t>
            </a:r>
            <a:br>
              <a:rPr lang="en-GB" sz="2000" dirty="0"/>
            </a:br>
            <a:r>
              <a:rPr lang="en-GB" sz="2000" dirty="0"/>
              <a:t>The Zambian National Referral Mechanism</a:t>
            </a:r>
          </a:p>
        </p:txBody>
      </p:sp>
      <p:pic>
        <p:nvPicPr>
          <p:cNvPr id="5" name="Kép 4">
            <a:extLst>
              <a:ext uri="{FF2B5EF4-FFF2-40B4-BE49-F238E27FC236}">
                <a16:creationId xmlns:a16="http://schemas.microsoft.com/office/drawing/2014/main" id="{5803FB08-980F-047C-0C07-37422BA9A01F}"/>
              </a:ext>
            </a:extLst>
          </p:cNvPr>
          <p:cNvPicPr>
            <a:picLocks noChangeAspect="1"/>
          </p:cNvPicPr>
          <p:nvPr/>
        </p:nvPicPr>
        <p:blipFill>
          <a:blip r:embed="rId3"/>
          <a:stretch>
            <a:fillRect/>
          </a:stretch>
        </p:blipFill>
        <p:spPr>
          <a:xfrm>
            <a:off x="323528" y="692697"/>
            <a:ext cx="8820472" cy="5760640"/>
          </a:xfrm>
          <a:prstGeom prst="rect">
            <a:avLst/>
          </a:prstGeom>
        </p:spPr>
      </p:pic>
      <p:sp>
        <p:nvSpPr>
          <p:cNvPr id="6" name="Szövegdoboz 5">
            <a:extLst>
              <a:ext uri="{FF2B5EF4-FFF2-40B4-BE49-F238E27FC236}">
                <a16:creationId xmlns:a16="http://schemas.microsoft.com/office/drawing/2014/main" id="{3129A002-62D6-B306-B26C-691DCB3BBBDB}"/>
              </a:ext>
            </a:extLst>
          </p:cNvPr>
          <p:cNvSpPr txBox="1"/>
          <p:nvPr/>
        </p:nvSpPr>
        <p:spPr>
          <a:xfrm>
            <a:off x="-48015" y="6453337"/>
            <a:ext cx="9240030" cy="246221"/>
          </a:xfrm>
          <a:prstGeom prst="rect">
            <a:avLst/>
          </a:prstGeom>
          <a:noFill/>
        </p:spPr>
        <p:txBody>
          <a:bodyPr wrap="none" rtlCol="0">
            <a:spAutoFit/>
          </a:bodyPr>
          <a:lstStyle/>
          <a:p>
            <a:r>
              <a:rPr lang="hu-HU" sz="1000" dirty="0">
                <a:latin typeface="Calibri Light" panose="020F0302020204030204" pitchFamily="34" charset="0"/>
                <a:cs typeface="Calibri Light" panose="020F0302020204030204" pitchFamily="34" charset="0"/>
              </a:rPr>
              <a:t>Source: </a:t>
            </a:r>
            <a:r>
              <a:rPr lang="en-US" sz="1000" dirty="0">
                <a:latin typeface="Calibri Light" panose="020F0302020204030204" pitchFamily="34" charset="0"/>
                <a:cs typeface="Calibri Light" panose="020F0302020204030204" pitchFamily="34" charset="0"/>
              </a:rPr>
              <a:t>om.int/sites/g/files/tmzbdl486/files/migrated_files/Country/docs/National-Referral-Mechanism-NRM-for-the-Protection-of-Vulnerable-Migrants-in-Zambia.pdf</a:t>
            </a:r>
            <a:r>
              <a:rPr lang="hu-HU" sz="1000" dirty="0">
                <a:latin typeface="Calibri Light" panose="020F0302020204030204" pitchFamily="34" charset="0"/>
                <a:cs typeface="Calibri Light" panose="020F0302020204030204" pitchFamily="34" charset="0"/>
              </a:rPr>
              <a:t> (20221120)</a:t>
            </a:r>
          </a:p>
        </p:txBody>
      </p:sp>
    </p:spTree>
    <p:extLst>
      <p:ext uri="{BB962C8B-B14F-4D97-AF65-F5344CB8AC3E}">
        <p14:creationId xmlns:p14="http://schemas.microsoft.com/office/powerpoint/2010/main" val="2120364998"/>
      </p:ext>
    </p:extLst>
  </p:cSld>
  <p:clrMapOvr>
    <a:masterClrMapping/>
  </p:clrMapOvr>
  <p:transition>
    <p:pull dir="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ím 2">
            <a:extLst>
              <a:ext uri="{FF2B5EF4-FFF2-40B4-BE49-F238E27FC236}">
                <a16:creationId xmlns:a16="http://schemas.microsoft.com/office/drawing/2014/main" id="{6297DC4B-7F8A-B329-EFD0-28F6D8CD05CB}"/>
              </a:ext>
            </a:extLst>
          </p:cNvPr>
          <p:cNvSpPr>
            <a:spLocks noGrp="1"/>
          </p:cNvSpPr>
          <p:nvPr>
            <p:ph type="title"/>
          </p:nvPr>
        </p:nvSpPr>
        <p:spPr/>
        <p:txBody>
          <a:bodyPr/>
          <a:lstStyle/>
          <a:p>
            <a:r>
              <a:rPr lang="en-GB" dirty="0"/>
              <a:t>The goal</a:t>
            </a:r>
          </a:p>
        </p:txBody>
      </p:sp>
      <p:sp>
        <p:nvSpPr>
          <p:cNvPr id="4" name="Tartalom helye 3">
            <a:extLst>
              <a:ext uri="{FF2B5EF4-FFF2-40B4-BE49-F238E27FC236}">
                <a16:creationId xmlns:a16="http://schemas.microsoft.com/office/drawing/2014/main" id="{77DFAAD5-3893-32BB-5950-D202C90C9816}"/>
              </a:ext>
            </a:extLst>
          </p:cNvPr>
          <p:cNvSpPr>
            <a:spLocks noGrp="1"/>
          </p:cNvSpPr>
          <p:nvPr>
            <p:ph idx="1"/>
          </p:nvPr>
        </p:nvSpPr>
        <p:spPr>
          <a:xfrm>
            <a:off x="685800" y="838200"/>
            <a:ext cx="7918648" cy="5615136"/>
          </a:xfrm>
        </p:spPr>
        <p:txBody>
          <a:bodyPr/>
          <a:lstStyle/>
          <a:p>
            <a:r>
              <a:rPr lang="en-GB" sz="2000" dirty="0"/>
              <a:t>The duality of the overarching goals reflected in the objective</a:t>
            </a:r>
          </a:p>
          <a:p>
            <a:pPr algn="ctr"/>
            <a:r>
              <a:rPr lang="en-GB" sz="2000" dirty="0">
                <a:solidFill>
                  <a:srgbClr val="C00000"/>
                </a:solidFill>
              </a:rPr>
              <a:t>Overarching: </a:t>
            </a:r>
          </a:p>
          <a:p>
            <a:pPr algn="ctr"/>
            <a:r>
              <a:rPr lang="en-GB" sz="2000" dirty="0"/>
              <a:t>shared responsibility to 	</a:t>
            </a:r>
          </a:p>
          <a:p>
            <a:pPr algn="ctr"/>
            <a:r>
              <a:rPr lang="en-GB" sz="2000" dirty="0"/>
              <a:t>address risks and challenges  for</a:t>
            </a:r>
          </a:p>
          <a:p>
            <a:r>
              <a:rPr lang="en-GB" sz="2000" dirty="0"/>
              <a:t>Communities				Individual migrants</a:t>
            </a:r>
          </a:p>
          <a:p>
            <a:r>
              <a:rPr lang="en-GB" sz="2000" dirty="0"/>
              <a:t>Reduce the incidence			Facilitate safe, orderly</a:t>
            </a:r>
            <a:br>
              <a:rPr lang="en-GB" sz="2000" dirty="0"/>
            </a:br>
            <a:r>
              <a:rPr lang="en-GB" sz="2000" dirty="0"/>
              <a:t>and impact of irregular m.			and regular (SOR)  m.</a:t>
            </a:r>
          </a:p>
          <a:p>
            <a:endParaRPr lang="en-GB" sz="2000" dirty="0"/>
          </a:p>
          <a:p>
            <a:pPr algn="ctr"/>
            <a:r>
              <a:rPr lang="en-GB" sz="2000" dirty="0">
                <a:solidFill>
                  <a:srgbClr val="C00000"/>
                </a:solidFill>
              </a:rPr>
              <a:t>In Objective 12</a:t>
            </a:r>
          </a:p>
          <a:p>
            <a:endParaRPr lang="en-GB" sz="2000" dirty="0"/>
          </a:p>
          <a:p>
            <a:r>
              <a:rPr lang="en-GB" sz="2000" dirty="0"/>
              <a:t>- Adequate, effective and timely 		- human rights based</a:t>
            </a:r>
            <a:br>
              <a:rPr lang="en-GB" sz="2000" dirty="0"/>
            </a:br>
            <a:r>
              <a:rPr lang="en-GB" sz="2000" dirty="0"/>
              <a:t>  screening of ALL migrants 		- international law respecting</a:t>
            </a:r>
            <a:br>
              <a:rPr lang="en-GB" sz="2000" dirty="0"/>
            </a:br>
            <a:r>
              <a:rPr lang="en-GB" sz="2000" dirty="0"/>
              <a:t>  in order to control</a:t>
            </a:r>
            <a:r>
              <a:rPr lang="hu-HU" sz="2000" dirty="0"/>
              <a:t> („</a:t>
            </a:r>
            <a:r>
              <a:rPr lang="hu-HU" sz="2000" dirty="0" err="1"/>
              <a:t>Assess</a:t>
            </a:r>
            <a:r>
              <a:rPr lang="hu-HU" sz="2000" dirty="0"/>
              <a:t>”)</a:t>
            </a:r>
            <a:r>
              <a:rPr lang="en-GB" sz="2000" dirty="0"/>
              <a:t>		- individual assessment</a:t>
            </a:r>
            <a:br>
              <a:rPr lang="en-GB" sz="2000" dirty="0"/>
            </a:br>
            <a:r>
              <a:rPr lang="en-GB" sz="2000" dirty="0"/>
              <a:t>					- referral of m. in vulnerable</a:t>
            </a:r>
            <a:br>
              <a:rPr lang="en-GB" sz="2000" dirty="0"/>
            </a:br>
            <a:r>
              <a:rPr lang="en-GB" sz="2000" dirty="0"/>
              <a:t>(inherent suspicion)			    situation, especially 						     children </a:t>
            </a:r>
            <a:br>
              <a:rPr lang="en-GB" sz="2000" dirty="0"/>
            </a:br>
            <a:r>
              <a:rPr lang="en-GB" sz="2000" dirty="0"/>
              <a:t>					</a:t>
            </a:r>
          </a:p>
          <a:p>
            <a:endParaRPr lang="en-GB" dirty="0"/>
          </a:p>
        </p:txBody>
      </p:sp>
    </p:spTree>
    <p:extLst>
      <p:ext uri="{BB962C8B-B14F-4D97-AF65-F5344CB8AC3E}">
        <p14:creationId xmlns:p14="http://schemas.microsoft.com/office/powerpoint/2010/main" val="401703644"/>
      </p:ext>
    </p:extLst>
  </p:cSld>
  <p:clrMapOvr>
    <a:masterClrMapping/>
  </p:clrMapOvr>
  <p:transition>
    <p:pull dir="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D24053C-E592-CB10-43B6-3FED1DDABDE0}"/>
              </a:ext>
            </a:extLst>
          </p:cNvPr>
          <p:cNvSpPr>
            <a:spLocks noGrp="1"/>
          </p:cNvSpPr>
          <p:nvPr>
            <p:ph type="title"/>
          </p:nvPr>
        </p:nvSpPr>
        <p:spPr/>
        <p:txBody>
          <a:bodyPr/>
          <a:lstStyle/>
          <a:p>
            <a:r>
              <a:rPr lang="en-GB" dirty="0"/>
              <a:t>The short but winding road of drafting </a:t>
            </a:r>
          </a:p>
        </p:txBody>
      </p:sp>
      <p:sp>
        <p:nvSpPr>
          <p:cNvPr id="3" name="Tartalom helye 2">
            <a:extLst>
              <a:ext uri="{FF2B5EF4-FFF2-40B4-BE49-F238E27FC236}">
                <a16:creationId xmlns:a16="http://schemas.microsoft.com/office/drawing/2014/main" id="{236CA943-1D0B-529E-D644-D59AC47717E2}"/>
              </a:ext>
            </a:extLst>
          </p:cNvPr>
          <p:cNvSpPr>
            <a:spLocks noGrp="1"/>
          </p:cNvSpPr>
          <p:nvPr>
            <p:ph sz="half" idx="1"/>
          </p:nvPr>
        </p:nvSpPr>
        <p:spPr>
          <a:xfrm>
            <a:off x="323527" y="838200"/>
            <a:ext cx="4172273" cy="4751040"/>
          </a:xfrm>
        </p:spPr>
        <p:txBody>
          <a:bodyPr>
            <a:normAutofit fontScale="92500" lnSpcReduction="20000"/>
          </a:bodyPr>
          <a:lstStyle/>
          <a:p>
            <a:r>
              <a:rPr lang="en-GB" sz="2000" dirty="0"/>
              <a:t>Zero draft 2018 February 5:</a:t>
            </a:r>
          </a:p>
          <a:p>
            <a:endParaRPr lang="en-GB" sz="2000" dirty="0"/>
          </a:p>
          <a:p>
            <a:pPr algn="ctr"/>
            <a:r>
              <a:rPr lang="en-GB" sz="2000" b="1" dirty="0"/>
              <a:t>„</a:t>
            </a:r>
            <a:r>
              <a:rPr lang="en-GB" sz="2000" b="1" dirty="0">
                <a:solidFill>
                  <a:schemeClr val="accent1">
                    <a:lumMod val="75000"/>
                  </a:schemeClr>
                </a:solidFill>
              </a:rPr>
              <a:t>Strengthen procedures </a:t>
            </a:r>
            <a:r>
              <a:rPr lang="en-GB" sz="2000" b="1" dirty="0"/>
              <a:t>and </a:t>
            </a:r>
            <a:r>
              <a:rPr lang="en-GB" sz="2000" b="1" strike="sngStrike" dirty="0">
                <a:solidFill>
                  <a:srgbClr val="C00000"/>
                </a:solidFill>
              </a:rPr>
              <a:t>mechanisms for status determination</a:t>
            </a:r>
            <a:r>
              <a:rPr lang="en-GB" sz="2000" b="1" dirty="0"/>
              <a:t>”</a:t>
            </a:r>
          </a:p>
          <a:p>
            <a:endParaRPr lang="en-GB" sz="1600" dirty="0"/>
          </a:p>
          <a:p>
            <a:pPr algn="l">
              <a:lnSpc>
                <a:spcPct val="150000"/>
              </a:lnSpc>
              <a:spcBef>
                <a:spcPts val="0"/>
              </a:spcBef>
            </a:pPr>
            <a:r>
              <a:rPr lang="en-GB" sz="1800" b="1" dirty="0">
                <a:solidFill>
                  <a:schemeClr val="accent1">
                    <a:lumMod val="75000"/>
                  </a:schemeClr>
                </a:solidFill>
              </a:rPr>
              <a:t>We commit </a:t>
            </a:r>
            <a:r>
              <a:rPr lang="en-GB" sz="1800" b="1" dirty="0"/>
              <a:t>to </a:t>
            </a:r>
            <a:r>
              <a:rPr lang="en-GB" sz="1800" b="1" dirty="0">
                <a:solidFill>
                  <a:schemeClr val="accent1">
                    <a:lumMod val="75000"/>
                  </a:schemeClr>
                </a:solidFill>
              </a:rPr>
              <a:t>develop and strengthen effective, human rights-based </a:t>
            </a:r>
            <a:r>
              <a:rPr lang="en-GB" sz="1800" b="1" dirty="0"/>
              <a:t>and </a:t>
            </a:r>
            <a:r>
              <a:rPr lang="en-GB" sz="1800" b="1" strike="sngStrike" dirty="0">
                <a:solidFill>
                  <a:srgbClr val="FF0000"/>
                </a:solidFill>
              </a:rPr>
              <a:t>protection-sensitive</a:t>
            </a:r>
            <a:r>
              <a:rPr lang="en-GB" sz="1800" b="1" dirty="0"/>
              <a:t> </a:t>
            </a:r>
            <a:r>
              <a:rPr lang="en-GB" sz="1800" b="1" dirty="0">
                <a:solidFill>
                  <a:schemeClr val="accent1">
                    <a:lumMod val="75000"/>
                  </a:schemeClr>
                </a:solidFill>
              </a:rPr>
              <a:t>mechanisms </a:t>
            </a:r>
            <a:r>
              <a:rPr lang="en-GB" sz="1800" b="1" dirty="0"/>
              <a:t>and </a:t>
            </a:r>
            <a:r>
              <a:rPr lang="en-GB" sz="1800" b="1" dirty="0">
                <a:solidFill>
                  <a:schemeClr val="accent1">
                    <a:lumMod val="75000"/>
                  </a:schemeClr>
                </a:solidFill>
              </a:rPr>
              <a:t>procedures</a:t>
            </a:r>
            <a:r>
              <a:rPr lang="en-GB" sz="1800" b="1" dirty="0"/>
              <a:t> for the </a:t>
            </a:r>
            <a:r>
              <a:rPr lang="en-GB" sz="1800" b="1" dirty="0">
                <a:solidFill>
                  <a:srgbClr val="F48118"/>
                </a:solidFill>
              </a:rPr>
              <a:t>identification</a:t>
            </a:r>
            <a:r>
              <a:rPr lang="en-GB" sz="1800" b="1" dirty="0">
                <a:solidFill>
                  <a:schemeClr val="accent3">
                    <a:lumMod val="75000"/>
                  </a:schemeClr>
                </a:solidFill>
              </a:rPr>
              <a:t> </a:t>
            </a:r>
            <a:r>
              <a:rPr lang="en-GB" sz="1800" b="1" dirty="0"/>
              <a:t>and </a:t>
            </a:r>
            <a:r>
              <a:rPr lang="en-GB" sz="1800" b="1" strike="sngStrike" dirty="0">
                <a:solidFill>
                  <a:srgbClr val="FF0000"/>
                </a:solidFill>
              </a:rPr>
              <a:t>status determination </a:t>
            </a:r>
            <a:r>
              <a:rPr lang="en-GB" sz="1800" b="1" dirty="0">
                <a:solidFill>
                  <a:schemeClr val="accent1">
                    <a:lumMod val="75000"/>
                  </a:schemeClr>
                </a:solidFill>
              </a:rPr>
              <a:t>of all migrants</a:t>
            </a:r>
            <a:r>
              <a:rPr lang="en-GB" sz="1800" b="1" dirty="0">
                <a:solidFill>
                  <a:srgbClr val="F48118"/>
                </a:solidFill>
              </a:rPr>
              <a:t>, in order to</a:t>
            </a:r>
            <a:r>
              <a:rPr lang="en-GB" sz="1800" b="1" dirty="0"/>
              <a:t> ensure </a:t>
            </a:r>
            <a:r>
              <a:rPr lang="en-GB" sz="1800" b="1" dirty="0">
                <a:solidFill>
                  <a:srgbClr val="F48118"/>
                </a:solidFill>
              </a:rPr>
              <a:t>adequate</a:t>
            </a:r>
            <a:r>
              <a:rPr lang="en-GB" sz="1800" b="1" dirty="0"/>
              <a:t> </a:t>
            </a:r>
            <a:r>
              <a:rPr lang="en-GB" sz="1800" b="1" strike="sngStrike" dirty="0">
                <a:solidFill>
                  <a:srgbClr val="FF0000"/>
                </a:solidFill>
              </a:rPr>
              <a:t>and timely </a:t>
            </a:r>
            <a:r>
              <a:rPr lang="en-GB" sz="1800" b="1" dirty="0">
                <a:solidFill>
                  <a:srgbClr val="F48118"/>
                </a:solidFill>
              </a:rPr>
              <a:t>referral</a:t>
            </a:r>
            <a:r>
              <a:rPr lang="en-GB" sz="1800" b="1" dirty="0"/>
              <a:t>, and assistance </a:t>
            </a:r>
            <a:r>
              <a:rPr lang="en-GB" sz="1800" b="1" strike="sngStrike" dirty="0">
                <a:solidFill>
                  <a:srgbClr val="FF0000"/>
                </a:solidFill>
              </a:rPr>
              <a:t>at all stages of the migration cycle, as well as to distinguish clearly between migrants and refugees. </a:t>
            </a:r>
            <a:endParaRPr lang="en-GB" b="1" dirty="0"/>
          </a:p>
        </p:txBody>
      </p:sp>
      <p:sp>
        <p:nvSpPr>
          <p:cNvPr id="4" name="Tartalom helye 3">
            <a:extLst>
              <a:ext uri="{FF2B5EF4-FFF2-40B4-BE49-F238E27FC236}">
                <a16:creationId xmlns:a16="http://schemas.microsoft.com/office/drawing/2014/main" id="{28C219BB-F181-1B73-C772-D892AB74478A}"/>
              </a:ext>
            </a:extLst>
          </p:cNvPr>
          <p:cNvSpPr>
            <a:spLocks noGrp="1"/>
          </p:cNvSpPr>
          <p:nvPr>
            <p:ph sz="half" idx="2"/>
          </p:nvPr>
        </p:nvSpPr>
        <p:spPr>
          <a:xfrm>
            <a:off x="4648200" y="838200"/>
            <a:ext cx="3810000" cy="5791200"/>
          </a:xfrm>
        </p:spPr>
        <p:txBody>
          <a:bodyPr>
            <a:normAutofit fontScale="92500" lnSpcReduction="20000"/>
          </a:bodyPr>
          <a:lstStyle/>
          <a:p>
            <a:pPr algn="l"/>
            <a:r>
              <a:rPr lang="en-GB" sz="2000" b="0" i="0" u="none" strike="noStrike" baseline="0" dirty="0">
                <a:latin typeface="ArnoPro-SmbdDisplay"/>
              </a:rPr>
              <a:t>Adopted text, 2018 July 13</a:t>
            </a:r>
          </a:p>
          <a:p>
            <a:pPr algn="ctr"/>
            <a:r>
              <a:rPr lang="en-GB" sz="2000" b="1" i="0" u="none" strike="noStrike" baseline="0" dirty="0">
                <a:solidFill>
                  <a:schemeClr val="accent1">
                    <a:lumMod val="75000"/>
                  </a:schemeClr>
                </a:solidFill>
              </a:rPr>
              <a:t>Strengthen</a:t>
            </a:r>
            <a:r>
              <a:rPr lang="en-GB" sz="2000" b="1" i="0" u="none" strike="noStrike" baseline="0" dirty="0"/>
              <a:t> </a:t>
            </a:r>
            <a:r>
              <a:rPr lang="en-GB" sz="2000" b="1" i="0" u="none" strike="noStrike" baseline="0" dirty="0">
                <a:solidFill>
                  <a:schemeClr val="tx2">
                    <a:lumMod val="50000"/>
                  </a:schemeClr>
                </a:solidFill>
              </a:rPr>
              <a:t>certainty and predictability in migration </a:t>
            </a:r>
            <a:r>
              <a:rPr lang="en-GB" sz="2000" b="1" i="0" u="none" strike="noStrike" baseline="0" dirty="0">
                <a:solidFill>
                  <a:schemeClr val="accent1">
                    <a:lumMod val="75000"/>
                  </a:schemeClr>
                </a:solidFill>
              </a:rPr>
              <a:t>procedures</a:t>
            </a:r>
            <a:r>
              <a:rPr lang="en-GB" sz="2000" b="1" i="0" u="none" strike="noStrike" baseline="0" dirty="0"/>
              <a:t> </a:t>
            </a:r>
            <a:r>
              <a:rPr lang="en-GB" sz="2000" b="1" i="0" u="none" strike="noStrike" baseline="0" dirty="0">
                <a:solidFill>
                  <a:schemeClr val="tx2">
                    <a:lumMod val="50000"/>
                  </a:schemeClr>
                </a:solidFill>
              </a:rPr>
              <a:t>for appropriate screening, assessment and referral</a:t>
            </a:r>
            <a:endParaRPr lang="en-GB" sz="2000" b="1" dirty="0">
              <a:solidFill>
                <a:schemeClr val="tx2">
                  <a:lumMod val="50000"/>
                </a:schemeClr>
              </a:solidFill>
            </a:endParaRPr>
          </a:p>
          <a:p>
            <a:pPr algn="l">
              <a:spcBef>
                <a:spcPts val="0"/>
              </a:spcBef>
            </a:pPr>
            <a:endParaRPr lang="en-GB" sz="1800" dirty="0"/>
          </a:p>
          <a:p>
            <a:pPr algn="l">
              <a:lnSpc>
                <a:spcPct val="160000"/>
              </a:lnSpc>
              <a:spcBef>
                <a:spcPts val="0"/>
              </a:spcBef>
            </a:pPr>
            <a:r>
              <a:rPr lang="en-GB" sz="1800" b="1" i="0" u="none" strike="noStrike" baseline="0" dirty="0">
                <a:solidFill>
                  <a:schemeClr val="accent1">
                    <a:lumMod val="75000"/>
                  </a:schemeClr>
                </a:solidFill>
              </a:rPr>
              <a:t>We commit </a:t>
            </a:r>
            <a:r>
              <a:rPr lang="en-GB" sz="1800" b="1" i="0" u="none" strike="noStrike" baseline="0" dirty="0"/>
              <a:t>to </a:t>
            </a:r>
            <a:r>
              <a:rPr lang="en-GB" sz="1800" b="1" i="0" u="none" strike="noStrike" baseline="0" dirty="0">
                <a:solidFill>
                  <a:schemeClr val="tx2">
                    <a:lumMod val="50000"/>
                  </a:schemeClr>
                </a:solidFill>
              </a:rPr>
              <a:t>increase legal certainty and predictability </a:t>
            </a:r>
            <a:r>
              <a:rPr lang="en-GB" sz="1800" b="1" i="0" u="none" strike="noStrike" baseline="0" dirty="0"/>
              <a:t>of </a:t>
            </a:r>
            <a:r>
              <a:rPr lang="en-GB" sz="1800" b="1" i="0" u="none" strike="noStrike" baseline="0" dirty="0">
                <a:solidFill>
                  <a:schemeClr val="tx2">
                    <a:lumMod val="50000"/>
                  </a:schemeClr>
                </a:solidFill>
              </a:rPr>
              <a:t>migration </a:t>
            </a:r>
            <a:r>
              <a:rPr lang="en-GB" sz="1800" b="1" i="0" u="none" strike="noStrike" baseline="0" dirty="0">
                <a:solidFill>
                  <a:schemeClr val="accent1">
                    <a:lumMod val="75000"/>
                  </a:schemeClr>
                </a:solidFill>
              </a:rPr>
              <a:t>procedures</a:t>
            </a:r>
            <a:r>
              <a:rPr lang="en-GB" sz="1800" b="1" i="0" u="none" strike="noStrike" baseline="0" dirty="0"/>
              <a:t> by </a:t>
            </a:r>
            <a:r>
              <a:rPr lang="en-GB" sz="1800" b="1" i="0" u="none" strike="noStrike" baseline="0" dirty="0">
                <a:solidFill>
                  <a:schemeClr val="accent1">
                    <a:lumMod val="75000"/>
                  </a:schemeClr>
                </a:solidFill>
              </a:rPr>
              <a:t>developing and strengthening effective and human rights-based mechanisms </a:t>
            </a:r>
            <a:r>
              <a:rPr lang="en-GB" sz="1800" b="1" i="0" u="none" strike="noStrike" baseline="0" dirty="0"/>
              <a:t>for the </a:t>
            </a:r>
            <a:r>
              <a:rPr lang="en-GB" sz="1800" b="1" i="0" u="none" strike="noStrike" baseline="0" dirty="0">
                <a:solidFill>
                  <a:schemeClr val="tx2">
                    <a:lumMod val="50000"/>
                  </a:schemeClr>
                </a:solidFill>
              </a:rPr>
              <a:t>adequate and timely screening and </a:t>
            </a:r>
            <a:r>
              <a:rPr lang="en-GB" sz="1800" b="1" i="0" u="none" strike="noStrike" baseline="0" dirty="0">
                <a:solidFill>
                  <a:srgbClr val="F48118"/>
                </a:solidFill>
              </a:rPr>
              <a:t>individual assessment </a:t>
            </a:r>
            <a:r>
              <a:rPr lang="en-GB" sz="1800" b="1" i="0" u="none" strike="noStrike" baseline="0" dirty="0">
                <a:solidFill>
                  <a:schemeClr val="accent1">
                    <a:lumMod val="75000"/>
                  </a:schemeClr>
                </a:solidFill>
              </a:rPr>
              <a:t>of all migrants</a:t>
            </a:r>
            <a:r>
              <a:rPr lang="en-GB" sz="1800" b="1" i="0" u="none" strike="noStrike" baseline="0" dirty="0"/>
              <a:t> </a:t>
            </a:r>
            <a:r>
              <a:rPr lang="en-GB" sz="1800" b="1" i="0" u="none" strike="noStrike" baseline="0" dirty="0">
                <a:solidFill>
                  <a:srgbClr val="F48118"/>
                </a:solidFill>
              </a:rPr>
              <a:t>for the purpose of </a:t>
            </a:r>
            <a:r>
              <a:rPr lang="en-GB" sz="1800" b="1" i="0" u="none" strike="noStrike" baseline="0" dirty="0">
                <a:solidFill>
                  <a:schemeClr val="tx2">
                    <a:lumMod val="50000"/>
                  </a:schemeClr>
                </a:solidFill>
              </a:rPr>
              <a:t>identifying and facilitating access </a:t>
            </a:r>
            <a:r>
              <a:rPr lang="en-GB" sz="1800" b="1" i="0" u="none" strike="noStrike" baseline="0" dirty="0"/>
              <a:t>to </a:t>
            </a:r>
            <a:r>
              <a:rPr lang="en-GB" sz="1800" b="1" i="0" u="none" strike="noStrike" baseline="0" dirty="0">
                <a:solidFill>
                  <a:srgbClr val="F48118"/>
                </a:solidFill>
              </a:rPr>
              <a:t>the appropriate referral procedures,</a:t>
            </a:r>
            <a:r>
              <a:rPr lang="en-GB" sz="1800" b="1" i="0" u="none" strike="noStrike" baseline="0" dirty="0">
                <a:solidFill>
                  <a:schemeClr val="tx2">
                    <a:lumMod val="50000"/>
                  </a:schemeClr>
                </a:solidFill>
              </a:rPr>
              <a:t> in accordance with international law</a:t>
            </a:r>
            <a:r>
              <a:rPr lang="en-GB" sz="1800" b="1" i="0" u="none" strike="noStrike" baseline="0" dirty="0"/>
              <a:t>.</a:t>
            </a:r>
            <a:endParaRPr lang="en-GB" sz="2000" b="1" dirty="0"/>
          </a:p>
        </p:txBody>
      </p:sp>
      <p:sp>
        <p:nvSpPr>
          <p:cNvPr id="5" name="Szövegdoboz 4">
            <a:extLst>
              <a:ext uri="{FF2B5EF4-FFF2-40B4-BE49-F238E27FC236}">
                <a16:creationId xmlns:a16="http://schemas.microsoft.com/office/drawing/2014/main" id="{97410EC5-BBF3-2532-0B18-BABAC0FF983A}"/>
              </a:ext>
            </a:extLst>
          </p:cNvPr>
          <p:cNvSpPr txBox="1"/>
          <p:nvPr/>
        </p:nvSpPr>
        <p:spPr>
          <a:xfrm>
            <a:off x="1403648" y="5506393"/>
            <a:ext cx="3600400" cy="1200329"/>
          </a:xfrm>
          <a:prstGeom prst="rect">
            <a:avLst/>
          </a:prstGeom>
          <a:noFill/>
        </p:spPr>
        <p:txBody>
          <a:bodyPr wrap="square" rtlCol="0">
            <a:spAutoFit/>
          </a:bodyPr>
          <a:lstStyle/>
          <a:p>
            <a:r>
              <a:rPr lang="hu-HU" sz="1800" dirty="0">
                <a:solidFill>
                  <a:schemeClr val="accent1">
                    <a:lumMod val="75000"/>
                  </a:schemeClr>
                </a:solidFill>
                <a:latin typeface="Calibri" panose="020F0502020204030204" pitchFamily="34" charset="0"/>
                <a:cs typeface="Calibri" panose="020F0502020204030204" pitchFamily="34" charset="0"/>
              </a:rPr>
              <a:t>Green – identical</a:t>
            </a:r>
          </a:p>
          <a:p>
            <a:r>
              <a:rPr lang="hu-HU" sz="1800" dirty="0">
                <a:solidFill>
                  <a:srgbClr val="F48118"/>
                </a:solidFill>
                <a:latin typeface="Calibri" panose="020F0502020204030204" pitchFamily="34" charset="0"/>
                <a:cs typeface="Calibri" panose="020F0502020204030204" pitchFamily="34" charset="0"/>
              </a:rPr>
              <a:t>Beige -  more or less equivalent</a:t>
            </a:r>
          </a:p>
          <a:p>
            <a:r>
              <a:rPr lang="hu-HU" sz="1800" dirty="0">
                <a:solidFill>
                  <a:srgbClr val="FF0000"/>
                </a:solidFill>
                <a:latin typeface="Calibri" panose="020F0502020204030204" pitchFamily="34" charset="0"/>
                <a:cs typeface="Calibri" panose="020F0502020204030204" pitchFamily="34" charset="0"/>
              </a:rPr>
              <a:t>Red</a:t>
            </a:r>
            <a:r>
              <a:rPr lang="hu-HU" sz="1800" strike="sngStrike" dirty="0">
                <a:solidFill>
                  <a:srgbClr val="FF0000"/>
                </a:solidFill>
                <a:latin typeface="Calibri" panose="020F0502020204030204" pitchFamily="34" charset="0"/>
                <a:cs typeface="Calibri" panose="020F0502020204030204" pitchFamily="34" charset="0"/>
              </a:rPr>
              <a:t>, strikethrough </a:t>
            </a:r>
            <a:r>
              <a:rPr lang="hu-HU" sz="1800" dirty="0">
                <a:solidFill>
                  <a:srgbClr val="FF0000"/>
                </a:solidFill>
                <a:latin typeface="Calibri" panose="020F0502020204030204" pitchFamily="34" charset="0"/>
                <a:cs typeface="Calibri" panose="020F0502020204030204" pitchFamily="34" charset="0"/>
              </a:rPr>
              <a:t>– lost</a:t>
            </a:r>
          </a:p>
          <a:p>
            <a:r>
              <a:rPr lang="hu-HU" sz="1800" dirty="0">
                <a:solidFill>
                  <a:srgbClr val="00B0F0"/>
                </a:solidFill>
                <a:latin typeface="Calibri" panose="020F0502020204030204" pitchFamily="34" charset="0"/>
                <a:cs typeface="Calibri" panose="020F0502020204030204" pitchFamily="34" charset="0"/>
              </a:rPr>
              <a:t>Blue - added</a:t>
            </a:r>
          </a:p>
        </p:txBody>
      </p:sp>
    </p:spTree>
    <p:extLst>
      <p:ext uri="{BB962C8B-B14F-4D97-AF65-F5344CB8AC3E}">
        <p14:creationId xmlns:p14="http://schemas.microsoft.com/office/powerpoint/2010/main" val="3503127000"/>
      </p:ext>
    </p:extLst>
  </p:cSld>
  <p:clrMapOvr>
    <a:masterClrMapping/>
  </p:clrMapOvr>
  <p:transition>
    <p:pull dir="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a:extLst>
              <a:ext uri="{FF2B5EF4-FFF2-40B4-BE49-F238E27FC236}">
                <a16:creationId xmlns:a16="http://schemas.microsoft.com/office/drawing/2014/main" id="{AF92454C-1CE6-7D04-9C12-FA49F47414F5}"/>
              </a:ext>
            </a:extLst>
          </p:cNvPr>
          <p:cNvSpPr>
            <a:spLocks noGrp="1"/>
          </p:cNvSpPr>
          <p:nvPr>
            <p:ph type="title"/>
          </p:nvPr>
        </p:nvSpPr>
        <p:spPr/>
        <p:txBody>
          <a:bodyPr/>
          <a:lstStyle/>
          <a:p>
            <a:r>
              <a:rPr lang="en-GB" dirty="0"/>
              <a:t>The short and winding road of drafting</a:t>
            </a:r>
          </a:p>
        </p:txBody>
      </p:sp>
      <p:sp>
        <p:nvSpPr>
          <p:cNvPr id="6" name="Tartalom helye 5">
            <a:extLst>
              <a:ext uri="{FF2B5EF4-FFF2-40B4-BE49-F238E27FC236}">
                <a16:creationId xmlns:a16="http://schemas.microsoft.com/office/drawing/2014/main" id="{867F9382-9CE9-8A7A-C244-054E28392BA8}"/>
              </a:ext>
            </a:extLst>
          </p:cNvPr>
          <p:cNvSpPr>
            <a:spLocks noGrp="1"/>
          </p:cNvSpPr>
          <p:nvPr>
            <p:ph idx="1"/>
          </p:nvPr>
        </p:nvSpPr>
        <p:spPr>
          <a:xfrm>
            <a:off x="685800" y="838200"/>
            <a:ext cx="7772400" cy="5791200"/>
          </a:xfrm>
        </p:spPr>
        <p:txBody>
          <a:bodyPr/>
          <a:lstStyle/>
          <a:p>
            <a:r>
              <a:rPr lang="en-GB" sz="1800" dirty="0"/>
              <a:t>Two conceptual changes:</a:t>
            </a:r>
          </a:p>
          <a:p>
            <a:pPr marL="457200" indent="-457200">
              <a:buAutoNum type="arabicParenR"/>
            </a:pPr>
            <a:r>
              <a:rPr lang="en-GB" sz="1800" dirty="0">
                <a:solidFill>
                  <a:srgbClr val="C00000"/>
                </a:solidFill>
              </a:rPr>
              <a:t>Elimination of all direct references to asylum seekers, refugees and asylum</a:t>
            </a:r>
            <a:r>
              <a:rPr lang="en-GB" sz="1800" dirty="0"/>
              <a:t>.</a:t>
            </a:r>
          </a:p>
          <a:p>
            <a:r>
              <a:rPr lang="en-GB" sz="1600" dirty="0"/>
              <a:t> </a:t>
            </a:r>
          </a:p>
          <a:p>
            <a:pPr algn="l"/>
            <a:r>
              <a:rPr lang="en-GB" sz="1600" dirty="0"/>
              <a:t>Zero Draft, action 1: „</a:t>
            </a:r>
            <a:r>
              <a:rPr lang="en-GB" sz="1600" b="0" i="0" u="none" strike="noStrike" baseline="0" dirty="0"/>
              <a:t> promote effective and </a:t>
            </a:r>
            <a:r>
              <a:rPr lang="en-GB" sz="1600" b="0" i="0" u="none" strike="noStrike" baseline="0" dirty="0">
                <a:solidFill>
                  <a:srgbClr val="C00000"/>
                </a:solidFill>
              </a:rPr>
              <a:t>swift status determination</a:t>
            </a:r>
            <a:r>
              <a:rPr lang="en-GB" sz="1600" b="0" i="0" u="none" strike="noStrike" baseline="0" dirty="0"/>
              <a:t>, protection and </a:t>
            </a:r>
            <a:r>
              <a:rPr lang="en-GB" sz="1600" b="0" i="0" u="none" strike="noStrike" baseline="0" dirty="0">
                <a:solidFill>
                  <a:srgbClr val="C00000"/>
                </a:solidFill>
              </a:rPr>
              <a:t>referral of asylum seekers, refugees</a:t>
            </a:r>
            <a:r>
              <a:rPr lang="en-GB" sz="1600" b="0" i="0" u="none" strike="noStrike" baseline="0" dirty="0"/>
              <a:t> and migrants</a:t>
            </a:r>
            <a:r>
              <a:rPr lang="en-GB" sz="1600" b="0" i="0" u="none" strike="noStrike" baseline="0" dirty="0">
                <a:solidFill>
                  <a:srgbClr val="C00000"/>
                </a:solidFill>
              </a:rPr>
              <a:t>, including those displaced in the context of disasters and crisis</a:t>
            </a:r>
            <a:r>
              <a:rPr lang="en-GB" sz="1600" b="0" i="0" u="none" strike="noStrike" baseline="0" dirty="0"/>
              <a:t>.”</a:t>
            </a:r>
          </a:p>
          <a:p>
            <a:pPr algn="l"/>
            <a:r>
              <a:rPr lang="en-GB" sz="1600" dirty="0"/>
              <a:t>	action 5: „</a:t>
            </a:r>
            <a:r>
              <a:rPr lang="en-GB" sz="1600" b="0" i="0" u="none" strike="noStrike" baseline="0" dirty="0"/>
              <a:t> Ensure that information </a:t>
            </a:r>
            <a:r>
              <a:rPr lang="en-GB" sz="1600" b="0" i="0" u="none" strike="noStrike" baseline="0" dirty="0">
                <a:solidFill>
                  <a:srgbClr val="C00000"/>
                </a:solidFill>
              </a:rPr>
              <a:t>on the right to asylum or other forms of international protection </a:t>
            </a:r>
            <a:r>
              <a:rPr lang="en-GB" sz="1600" b="0" i="0" u="none" strike="noStrike" baseline="0" dirty="0"/>
              <a:t>are appropriately and </a:t>
            </a:r>
            <a:r>
              <a:rPr lang="en-GB" sz="1600" b="0" i="0" u="none" strike="noStrike" baseline="0" dirty="0">
                <a:solidFill>
                  <a:srgbClr val="C00000"/>
                </a:solidFill>
              </a:rPr>
              <a:t>effectively communicated…”</a:t>
            </a:r>
          </a:p>
          <a:p>
            <a:pPr algn="l"/>
            <a:endParaRPr lang="en-GB" sz="2000" dirty="0">
              <a:solidFill>
                <a:srgbClr val="C00000"/>
              </a:solidFill>
              <a:latin typeface="CIDFont+F1"/>
            </a:endParaRPr>
          </a:p>
          <a:p>
            <a:pPr marL="457200" indent="-457200" algn="l">
              <a:buAutoNum type="arabicParenR" startAt="2"/>
            </a:pPr>
            <a:r>
              <a:rPr lang="en-GB" sz="2000" dirty="0">
                <a:solidFill>
                  <a:srgbClr val="C00000"/>
                </a:solidFill>
                <a:latin typeface="CIDFont+F1"/>
              </a:rPr>
              <a:t>Elimination of reference to status determination</a:t>
            </a:r>
          </a:p>
          <a:p>
            <a:pPr algn="l"/>
            <a:r>
              <a:rPr lang="en-GB" sz="2000" dirty="0">
                <a:latin typeface="CIDFont+F1"/>
              </a:rPr>
              <a:t>	</a:t>
            </a:r>
            <a:r>
              <a:rPr lang="en-GB" sz="1600" dirty="0"/>
              <a:t>Zero and zero+ „</a:t>
            </a:r>
            <a:r>
              <a:rPr lang="en-GB" sz="1600" b="0" i="0" u="none" strike="noStrike" baseline="0" dirty="0"/>
              <a:t> We commit to … protection-sensitive</a:t>
            </a:r>
          </a:p>
          <a:p>
            <a:pPr algn="l"/>
            <a:r>
              <a:rPr lang="en-GB" sz="1600" b="0" i="0" u="none" strike="noStrike" baseline="0" dirty="0"/>
              <a:t>… status determination of all migrants,…”</a:t>
            </a:r>
          </a:p>
          <a:p>
            <a:pPr algn="l"/>
            <a:r>
              <a:rPr lang="en-GB" sz="1600" dirty="0"/>
              <a:t>	Draft, 2nd revision (May 2018)</a:t>
            </a:r>
          </a:p>
          <a:p>
            <a:pPr algn="l"/>
            <a:r>
              <a:rPr lang="en-GB" sz="1600" dirty="0"/>
              <a:t>„effective and protection-sensitive mechanisms …screening and individual assessment of all migrants for the purpose of … facilitating access to the appropriate determination” </a:t>
            </a:r>
          </a:p>
          <a:p>
            <a:pPr algn="l"/>
            <a:r>
              <a:rPr lang="en-GB" sz="1600" dirty="0"/>
              <a:t>Action 5: Ensure that information on …. access to the right to seek asylum or other adequate forms of protection, …are …. communicated, and accessible to all migrants, including in the context of mixed movements, in order to facilitate access to the appropriate determination and referral procedures”</a:t>
            </a:r>
          </a:p>
        </p:txBody>
      </p:sp>
      <p:sp>
        <p:nvSpPr>
          <p:cNvPr id="7" name="Szövegdoboz 6">
            <a:extLst>
              <a:ext uri="{FF2B5EF4-FFF2-40B4-BE49-F238E27FC236}">
                <a16:creationId xmlns:a16="http://schemas.microsoft.com/office/drawing/2014/main" id="{E2A7E6A9-6CA2-3D35-B55C-F2CFEEA1D787}"/>
              </a:ext>
            </a:extLst>
          </p:cNvPr>
          <p:cNvSpPr txBox="1"/>
          <p:nvPr/>
        </p:nvSpPr>
        <p:spPr>
          <a:xfrm rot="21244237">
            <a:off x="6302263" y="3063719"/>
            <a:ext cx="2768067" cy="1569660"/>
          </a:xfrm>
          <a:prstGeom prst="rect">
            <a:avLst/>
          </a:prstGeom>
          <a:solidFill>
            <a:srgbClr val="FFCC66"/>
          </a:solidFill>
          <a:ln>
            <a:solidFill>
              <a:srgbClr val="C00000"/>
            </a:solidFill>
          </a:ln>
        </p:spPr>
        <p:txBody>
          <a:bodyPr wrap="square" rtlCol="0">
            <a:spAutoFit/>
          </a:bodyPr>
          <a:lstStyle/>
          <a:p>
            <a:r>
              <a:rPr lang="hu-HU" sz="1600" b="0" dirty="0">
                <a:latin typeface="Calibri" panose="020F0502020204030204" pitchFamily="34" charset="0"/>
                <a:cs typeface="Calibri" panose="020F0502020204030204" pitchFamily="34" charset="0"/>
              </a:rPr>
              <a:t>The words could be eliminated, but the inherent duality in „mixed movements”  - the presence of refugees awaiting identification and recognition  - not!</a:t>
            </a:r>
          </a:p>
        </p:txBody>
      </p:sp>
    </p:spTree>
    <p:extLst>
      <p:ext uri="{BB962C8B-B14F-4D97-AF65-F5344CB8AC3E}">
        <p14:creationId xmlns:p14="http://schemas.microsoft.com/office/powerpoint/2010/main" val="425258767"/>
      </p:ext>
    </p:extLst>
  </p:cSld>
  <p:clrMapOvr>
    <a:masterClrMapping/>
  </p:clrMapOvr>
  <p:transition>
    <p:pull dir="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09AD560-8F9A-7D75-0177-DB0BAFF051BD}"/>
              </a:ext>
            </a:extLst>
          </p:cNvPr>
          <p:cNvSpPr>
            <a:spLocks noGrp="1"/>
          </p:cNvSpPr>
          <p:nvPr>
            <p:ph type="title"/>
          </p:nvPr>
        </p:nvSpPr>
        <p:spPr>
          <a:xfrm>
            <a:off x="685800" y="116632"/>
            <a:ext cx="7772400" cy="457200"/>
          </a:xfrm>
        </p:spPr>
        <p:txBody>
          <a:bodyPr/>
          <a:lstStyle/>
          <a:p>
            <a:r>
              <a:rPr lang="en-GB" dirty="0"/>
              <a:t>The normative environment - examples</a:t>
            </a:r>
          </a:p>
        </p:txBody>
      </p:sp>
      <p:graphicFrame>
        <p:nvGraphicFramePr>
          <p:cNvPr id="4" name="Táblázat 4">
            <a:extLst>
              <a:ext uri="{FF2B5EF4-FFF2-40B4-BE49-F238E27FC236}">
                <a16:creationId xmlns:a16="http://schemas.microsoft.com/office/drawing/2014/main" id="{A92ACF0D-7864-36CF-A0C5-5332E561221C}"/>
              </a:ext>
            </a:extLst>
          </p:cNvPr>
          <p:cNvGraphicFramePr>
            <a:graphicFrameLocks noGrp="1"/>
          </p:cNvGraphicFramePr>
          <p:nvPr>
            <p:ph idx="1"/>
            <p:extLst>
              <p:ext uri="{D42A27DB-BD31-4B8C-83A1-F6EECF244321}">
                <p14:modId xmlns:p14="http://schemas.microsoft.com/office/powerpoint/2010/main" val="3200215914"/>
              </p:ext>
            </p:extLst>
          </p:nvPr>
        </p:nvGraphicFramePr>
        <p:xfrm>
          <a:off x="76957" y="620688"/>
          <a:ext cx="8954589" cy="5688632"/>
        </p:xfrm>
        <a:graphic>
          <a:graphicData uri="http://schemas.openxmlformats.org/drawingml/2006/table">
            <a:tbl>
              <a:tblPr firstRow="1" bandRow="1">
                <a:tableStyleId>{D7AC3CCA-C797-4891-BE02-D94E43425B78}</a:tableStyleId>
              </a:tblPr>
              <a:tblGrid>
                <a:gridCol w="504056">
                  <a:extLst>
                    <a:ext uri="{9D8B030D-6E8A-4147-A177-3AD203B41FA5}">
                      <a16:colId xmlns:a16="http://schemas.microsoft.com/office/drawing/2014/main" val="1172225092"/>
                    </a:ext>
                  </a:extLst>
                </a:gridCol>
                <a:gridCol w="5071107">
                  <a:extLst>
                    <a:ext uri="{9D8B030D-6E8A-4147-A177-3AD203B41FA5}">
                      <a16:colId xmlns:a16="http://schemas.microsoft.com/office/drawing/2014/main" val="1997802830"/>
                    </a:ext>
                  </a:extLst>
                </a:gridCol>
                <a:gridCol w="3379426">
                  <a:extLst>
                    <a:ext uri="{9D8B030D-6E8A-4147-A177-3AD203B41FA5}">
                      <a16:colId xmlns:a16="http://schemas.microsoft.com/office/drawing/2014/main" val="2668134887"/>
                    </a:ext>
                  </a:extLst>
                </a:gridCol>
              </a:tblGrid>
              <a:tr h="375075">
                <a:tc>
                  <a:txBody>
                    <a:bodyPr/>
                    <a:lstStyle/>
                    <a:p>
                      <a:endParaRPr lang="hu-HU" dirty="0"/>
                    </a:p>
                  </a:txBody>
                  <a:tcPr/>
                </a:tc>
                <a:tc>
                  <a:txBody>
                    <a:bodyPr/>
                    <a:lstStyle/>
                    <a:p>
                      <a:pPr algn="ctr"/>
                      <a:r>
                        <a:rPr lang="hu-HU" dirty="0"/>
                        <a:t>Hard law</a:t>
                      </a:r>
                    </a:p>
                  </a:txBody>
                  <a:tcPr/>
                </a:tc>
                <a:tc>
                  <a:txBody>
                    <a:bodyPr/>
                    <a:lstStyle/>
                    <a:p>
                      <a:pPr algn="ctr"/>
                      <a:r>
                        <a:rPr lang="hu-HU" dirty="0"/>
                        <a:t>Soft law / Policy   document</a:t>
                      </a:r>
                    </a:p>
                  </a:txBody>
                  <a:tcPr/>
                </a:tc>
                <a:extLst>
                  <a:ext uri="{0D108BD9-81ED-4DB2-BD59-A6C34878D82A}">
                    <a16:rowId xmlns:a16="http://schemas.microsoft.com/office/drawing/2014/main" val="1085864964"/>
                  </a:ext>
                </a:extLst>
              </a:tr>
              <a:tr h="2719291">
                <a:tc>
                  <a:txBody>
                    <a:bodyPr/>
                    <a:lstStyle/>
                    <a:p>
                      <a:pPr algn="ctr"/>
                      <a:r>
                        <a:rPr lang="hu-HU" b="1" dirty="0"/>
                        <a:t>Universal</a:t>
                      </a:r>
                    </a:p>
                  </a:txBody>
                  <a:tcPr vert="vert270"/>
                </a:tc>
                <a:tc>
                  <a:txBody>
                    <a:bodyPr/>
                    <a:lstStyle/>
                    <a:p>
                      <a:r>
                        <a:rPr lang="hu-HU" sz="1400" b="0" i="0" kern="1200" dirty="0">
                          <a:solidFill>
                            <a:srgbClr val="C00000"/>
                          </a:solidFill>
                          <a:effectLst/>
                          <a:latin typeface="+mn-lt"/>
                          <a:ea typeface="+mn-ea"/>
                          <a:cs typeface="+mn-cs"/>
                        </a:rPr>
                        <a:t>ICCPR,</a:t>
                      </a:r>
                      <a:r>
                        <a:rPr lang="hu-HU" sz="1400" b="0" i="0" kern="1200" dirty="0">
                          <a:solidFill>
                            <a:schemeClr val="dk1"/>
                          </a:solidFill>
                          <a:effectLst/>
                          <a:latin typeface="+mn-lt"/>
                          <a:ea typeface="+mn-ea"/>
                          <a:cs typeface="+mn-cs"/>
                        </a:rPr>
                        <a:t> 1966,</a:t>
                      </a:r>
                    </a:p>
                    <a:p>
                      <a:r>
                        <a:rPr lang="en-US" sz="1400" b="0" i="0" kern="1200" dirty="0">
                          <a:solidFill>
                            <a:schemeClr val="dk1"/>
                          </a:solidFill>
                          <a:effectLst/>
                          <a:latin typeface="+mn-lt"/>
                          <a:ea typeface="+mn-ea"/>
                          <a:cs typeface="+mn-cs"/>
                        </a:rPr>
                        <a:t>Convention on the Elimination of All Forms of </a:t>
                      </a:r>
                      <a:r>
                        <a:rPr lang="en-US" sz="1400" b="0" i="0" kern="1200" dirty="0">
                          <a:solidFill>
                            <a:srgbClr val="C00000"/>
                          </a:solidFill>
                          <a:effectLst/>
                          <a:latin typeface="+mn-lt"/>
                          <a:ea typeface="+mn-ea"/>
                          <a:cs typeface="+mn-cs"/>
                        </a:rPr>
                        <a:t>Discrimination against Women </a:t>
                      </a:r>
                      <a:r>
                        <a:rPr lang="en-US" sz="1400" b="0" i="0" kern="1200" dirty="0">
                          <a:solidFill>
                            <a:schemeClr val="dk1"/>
                          </a:solidFill>
                          <a:effectLst/>
                          <a:latin typeface="+mn-lt"/>
                          <a:ea typeface="+mn-ea"/>
                          <a:cs typeface="+mn-cs"/>
                        </a:rPr>
                        <a:t>(1979)</a:t>
                      </a:r>
                    </a:p>
                    <a:p>
                      <a:r>
                        <a:rPr lang="en-US" sz="1400" b="0" i="0" kern="1200" dirty="0">
                          <a:solidFill>
                            <a:srgbClr val="C00000"/>
                          </a:solidFill>
                          <a:effectLst/>
                          <a:latin typeface="+mn-lt"/>
                          <a:ea typeface="+mn-ea"/>
                          <a:cs typeface="+mn-cs"/>
                        </a:rPr>
                        <a:t>Convention against Torture </a:t>
                      </a:r>
                      <a:r>
                        <a:rPr lang="en-US" sz="1400" b="0" i="0" kern="1200" dirty="0">
                          <a:solidFill>
                            <a:schemeClr val="dk1"/>
                          </a:solidFill>
                          <a:effectLst/>
                          <a:latin typeface="+mn-lt"/>
                          <a:ea typeface="+mn-ea"/>
                          <a:cs typeface="+mn-cs"/>
                        </a:rPr>
                        <a:t>and Other Cruel, Inhuman or Degrading Treatment or Punishment (1984)</a:t>
                      </a:r>
                      <a:endParaRPr lang="hu-HU" sz="1400" b="0" i="0" kern="1200" dirty="0">
                        <a:solidFill>
                          <a:schemeClr val="dk1"/>
                        </a:solidFill>
                        <a:effectLst/>
                        <a:latin typeface="+mn-lt"/>
                        <a:ea typeface="+mn-ea"/>
                        <a:cs typeface="+mn-cs"/>
                      </a:endParaRPr>
                    </a:p>
                    <a:p>
                      <a:r>
                        <a:rPr lang="en-US" sz="1400" b="0" i="0" kern="1200" dirty="0">
                          <a:solidFill>
                            <a:schemeClr val="dk1"/>
                          </a:solidFill>
                          <a:effectLst/>
                          <a:latin typeface="+mn-lt"/>
                          <a:ea typeface="+mn-ea"/>
                          <a:cs typeface="+mn-cs"/>
                        </a:rPr>
                        <a:t>Convention on the </a:t>
                      </a:r>
                      <a:r>
                        <a:rPr lang="en-US" sz="1400" b="0" i="0" kern="1200" dirty="0">
                          <a:solidFill>
                            <a:srgbClr val="C00000"/>
                          </a:solidFill>
                          <a:effectLst/>
                          <a:latin typeface="+mn-lt"/>
                          <a:ea typeface="+mn-ea"/>
                          <a:cs typeface="+mn-cs"/>
                        </a:rPr>
                        <a:t>Rights of the Child</a:t>
                      </a:r>
                      <a:r>
                        <a:rPr lang="en-US" sz="1400" b="0" i="0" kern="1200" dirty="0">
                          <a:solidFill>
                            <a:schemeClr val="dk1"/>
                          </a:solidFill>
                          <a:effectLst/>
                          <a:latin typeface="+mn-lt"/>
                          <a:ea typeface="+mn-ea"/>
                          <a:cs typeface="+mn-cs"/>
                        </a:rPr>
                        <a:t> (1989)</a:t>
                      </a:r>
                    </a:p>
                    <a:p>
                      <a:r>
                        <a:rPr lang="en-US" sz="1400" b="0" i="0" kern="1200" dirty="0">
                          <a:solidFill>
                            <a:schemeClr val="dk1"/>
                          </a:solidFill>
                          <a:effectLst/>
                          <a:latin typeface="+mn-lt"/>
                          <a:ea typeface="+mn-ea"/>
                          <a:cs typeface="+mn-cs"/>
                        </a:rPr>
                        <a:t>International Convention on the Protection of </a:t>
                      </a:r>
                      <a:r>
                        <a:rPr lang="en-US" sz="1400" b="0" i="0" kern="1200" dirty="0">
                          <a:solidFill>
                            <a:srgbClr val="C00000"/>
                          </a:solidFill>
                          <a:effectLst/>
                          <a:latin typeface="+mn-lt"/>
                          <a:ea typeface="+mn-ea"/>
                          <a:cs typeface="+mn-cs"/>
                        </a:rPr>
                        <a:t>the Rights of All Migrant Workers and </a:t>
                      </a:r>
                      <a:r>
                        <a:rPr lang="en-US" sz="1400" b="0" i="0" kern="1200" dirty="0">
                          <a:solidFill>
                            <a:schemeClr val="dk1"/>
                          </a:solidFill>
                          <a:effectLst/>
                          <a:latin typeface="+mn-lt"/>
                          <a:ea typeface="+mn-ea"/>
                          <a:cs typeface="+mn-cs"/>
                        </a:rPr>
                        <a:t>Members of Their Families (1990)</a:t>
                      </a:r>
                    </a:p>
                    <a:p>
                      <a:r>
                        <a:rPr lang="hu-HU" sz="1400" b="0" i="0" kern="1200" dirty="0">
                          <a:solidFill>
                            <a:srgbClr val="C00000"/>
                          </a:solidFill>
                          <a:effectLst/>
                          <a:latin typeface="+mn-lt"/>
                          <a:ea typeface="+mn-ea"/>
                          <a:cs typeface="+mn-cs"/>
                        </a:rPr>
                        <a:t>[„Palermo”] </a:t>
                      </a:r>
                      <a:r>
                        <a:rPr lang="en-US" sz="1400" b="0" i="0" kern="1200" dirty="0">
                          <a:solidFill>
                            <a:srgbClr val="C00000"/>
                          </a:solidFill>
                          <a:effectLst/>
                          <a:latin typeface="+mn-lt"/>
                          <a:ea typeface="+mn-ea"/>
                          <a:cs typeface="+mn-cs"/>
                        </a:rPr>
                        <a:t>Protocol</a:t>
                      </a:r>
                      <a:r>
                        <a:rPr lang="hu-HU" sz="1400" b="0" i="0" kern="1200" dirty="0">
                          <a:solidFill>
                            <a:srgbClr val="C00000"/>
                          </a:solidFill>
                          <a:effectLst/>
                          <a:latin typeface="+mn-lt"/>
                          <a:ea typeface="+mn-ea"/>
                          <a:cs typeface="+mn-cs"/>
                        </a:rPr>
                        <a:t>s</a:t>
                      </a:r>
                      <a:r>
                        <a:rPr lang="en-US" sz="1400" b="0" i="0" kern="1200" dirty="0">
                          <a:solidFill>
                            <a:srgbClr val="C00000"/>
                          </a:solidFill>
                          <a:effectLst/>
                          <a:latin typeface="+mn-lt"/>
                          <a:ea typeface="+mn-ea"/>
                          <a:cs typeface="+mn-cs"/>
                        </a:rPr>
                        <a:t> </a:t>
                      </a:r>
                      <a:r>
                        <a:rPr lang="hu-HU" sz="1400" b="0" i="0" kern="1200" dirty="0">
                          <a:solidFill>
                            <a:schemeClr val="dk1"/>
                          </a:solidFill>
                          <a:effectLst/>
                          <a:latin typeface="+mn-lt"/>
                          <a:ea typeface="+mn-ea"/>
                          <a:cs typeface="+mn-cs"/>
                        </a:rPr>
                        <a:t>to the UN Convention </a:t>
                      </a:r>
                      <a:r>
                        <a:rPr lang="en-US" sz="1400" b="0" i="0" kern="1200" dirty="0">
                          <a:solidFill>
                            <a:schemeClr val="dk1"/>
                          </a:solidFill>
                          <a:effectLst/>
                          <a:latin typeface="+mn-lt"/>
                          <a:ea typeface="+mn-ea"/>
                          <a:cs typeface="+mn-cs"/>
                        </a:rPr>
                        <a:t>against Transnational Organized Crime</a:t>
                      </a:r>
                      <a:r>
                        <a:rPr lang="hu-HU" sz="1400" b="0" i="0" kern="1200" dirty="0">
                          <a:solidFill>
                            <a:schemeClr val="dk1"/>
                          </a:solidFill>
                          <a:effectLst/>
                          <a:latin typeface="+mn-lt"/>
                          <a:ea typeface="+mn-ea"/>
                          <a:cs typeface="+mn-cs"/>
                        </a:rPr>
                        <a:t>s </a:t>
                      </a:r>
                      <a:r>
                        <a:rPr lang="hu-HU" sz="1400" b="0" i="0" kern="1200" dirty="0">
                          <a:solidFill>
                            <a:srgbClr val="C00000"/>
                          </a:solidFill>
                          <a:effectLst/>
                          <a:latin typeface="+mn-lt"/>
                          <a:ea typeface="+mn-ea"/>
                          <a:cs typeface="+mn-cs"/>
                        </a:rPr>
                        <a:t>on trafficking </a:t>
                      </a:r>
                      <a:r>
                        <a:rPr lang="hu-HU" sz="1400" b="0" i="0" kern="1200" dirty="0">
                          <a:solidFill>
                            <a:schemeClr val="dk1"/>
                          </a:solidFill>
                          <a:effectLst/>
                          <a:latin typeface="+mn-lt"/>
                          <a:ea typeface="+mn-ea"/>
                          <a:cs typeface="+mn-cs"/>
                        </a:rPr>
                        <a:t>and </a:t>
                      </a:r>
                      <a:r>
                        <a:rPr lang="hu-HU" sz="1400" b="0" i="0" kern="1200" dirty="0">
                          <a:solidFill>
                            <a:srgbClr val="C00000"/>
                          </a:solidFill>
                          <a:effectLst/>
                          <a:latin typeface="+mn-lt"/>
                          <a:ea typeface="+mn-ea"/>
                          <a:cs typeface="+mn-cs"/>
                        </a:rPr>
                        <a:t>on smuggling</a:t>
                      </a:r>
                      <a:r>
                        <a:rPr lang="hu-HU" sz="1400" b="0" i="0" kern="1200" dirty="0">
                          <a:solidFill>
                            <a:schemeClr val="dk1"/>
                          </a:solidFill>
                          <a:effectLst/>
                          <a:latin typeface="+mn-lt"/>
                          <a:ea typeface="+mn-ea"/>
                          <a:cs typeface="+mn-cs"/>
                        </a:rPr>
                        <a:t>,  2000</a:t>
                      </a:r>
                      <a:endParaRPr lang="hu-HU" sz="1400" dirty="0"/>
                    </a:p>
                  </a:txBody>
                  <a:tcPr/>
                </a:tc>
                <a:tc>
                  <a:txBody>
                    <a:bodyPr/>
                    <a:lstStyle/>
                    <a:p>
                      <a:r>
                        <a:rPr lang="hu-HU" sz="1400" dirty="0"/>
                        <a:t>New York Declaration  2016</a:t>
                      </a:r>
                    </a:p>
                    <a:p>
                      <a:r>
                        <a:rPr lang="hu-HU" sz="1400" dirty="0"/>
                        <a:t>UN Global </a:t>
                      </a:r>
                      <a:r>
                        <a:rPr lang="hu-HU" sz="1400" dirty="0">
                          <a:solidFill>
                            <a:srgbClr val="C00000"/>
                          </a:solidFill>
                        </a:rPr>
                        <a:t>Plan of Action to Combat Trafficking </a:t>
                      </a:r>
                      <a:r>
                        <a:rPr lang="hu-HU" sz="1400" dirty="0"/>
                        <a:t>in persons, 2010</a:t>
                      </a:r>
                    </a:p>
                    <a:p>
                      <a:r>
                        <a:rPr lang="hu-HU" sz="1400" dirty="0"/>
                        <a:t>UN HCHR </a:t>
                      </a:r>
                      <a:r>
                        <a:rPr lang="en-US" sz="1400" dirty="0"/>
                        <a:t>Recommended </a:t>
                      </a:r>
                      <a:r>
                        <a:rPr lang="en-US" sz="1400" dirty="0">
                          <a:solidFill>
                            <a:srgbClr val="C00000"/>
                          </a:solidFill>
                        </a:rPr>
                        <a:t>Principles and Guidelines on Human</a:t>
                      </a:r>
                      <a:r>
                        <a:rPr lang="hu-HU" sz="1400" dirty="0">
                          <a:solidFill>
                            <a:srgbClr val="C00000"/>
                          </a:solidFill>
                        </a:rPr>
                        <a:t> </a:t>
                      </a:r>
                      <a:r>
                        <a:rPr lang="en-US" sz="1400" dirty="0">
                          <a:solidFill>
                            <a:srgbClr val="C00000"/>
                          </a:solidFill>
                        </a:rPr>
                        <a:t>Rights at International Borders</a:t>
                      </a:r>
                      <a:r>
                        <a:rPr lang="hu-HU" sz="1400" dirty="0">
                          <a:solidFill>
                            <a:srgbClr val="C00000"/>
                          </a:solidFill>
                        </a:rPr>
                        <a:t> </a:t>
                      </a:r>
                      <a:r>
                        <a:rPr lang="hu-HU" sz="1400" dirty="0"/>
                        <a:t>2014</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400" dirty="0"/>
                        <a:t>UN </a:t>
                      </a:r>
                      <a:r>
                        <a:rPr lang="en-US" sz="1400" dirty="0"/>
                        <a:t>Counter-Terrorism Implementation Task Force (CTITF) Working Group on Protecting Human Rights while Countering Terrorism</a:t>
                      </a:r>
                      <a:r>
                        <a:rPr lang="hu-HU" sz="1400" dirty="0"/>
                        <a:t>: </a:t>
                      </a:r>
                      <a:r>
                        <a:rPr lang="hu-HU" sz="1400" dirty="0">
                          <a:solidFill>
                            <a:srgbClr val="C00000"/>
                          </a:solidFill>
                        </a:rPr>
                        <a:t>Handbook o</a:t>
                      </a:r>
                      <a:r>
                        <a:rPr lang="en-US" sz="1400" dirty="0">
                          <a:solidFill>
                            <a:srgbClr val="C00000"/>
                          </a:solidFill>
                        </a:rPr>
                        <a:t>n human rights and screening</a:t>
                      </a:r>
                      <a:r>
                        <a:rPr lang="hu-HU" sz="1400" dirty="0">
                          <a:solidFill>
                            <a:srgbClr val="C00000"/>
                          </a:solidFill>
                        </a:rPr>
                        <a:t> </a:t>
                      </a:r>
                      <a:r>
                        <a:rPr lang="hu-HU" sz="1400" dirty="0"/>
                        <a:t>i</a:t>
                      </a:r>
                      <a:r>
                        <a:rPr lang="en-US" sz="1400" dirty="0"/>
                        <a:t>n border security and management</a:t>
                      </a:r>
                      <a:r>
                        <a:rPr lang="hu-HU" sz="1400" dirty="0"/>
                        <a:t> </a:t>
                      </a:r>
                    </a:p>
                  </a:txBody>
                  <a:tcPr/>
                </a:tc>
                <a:extLst>
                  <a:ext uri="{0D108BD9-81ED-4DB2-BD59-A6C34878D82A}">
                    <a16:rowId xmlns:a16="http://schemas.microsoft.com/office/drawing/2014/main" val="3023414750"/>
                  </a:ext>
                </a:extLst>
              </a:tr>
              <a:tr h="1844117">
                <a:tc>
                  <a:txBody>
                    <a:bodyPr/>
                    <a:lstStyle/>
                    <a:p>
                      <a:pPr algn="ctr"/>
                      <a:r>
                        <a:rPr lang="hu-HU" b="1" dirty="0"/>
                        <a:t>Regional</a:t>
                      </a:r>
                    </a:p>
                  </a:txBody>
                  <a:tcPr vert="vert27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sz="1400" dirty="0">
                          <a:solidFill>
                            <a:srgbClr val="C00000"/>
                          </a:solidFill>
                        </a:rPr>
                        <a:t>Regional Human Rights Conventions </a:t>
                      </a:r>
                      <a:r>
                        <a:rPr lang="hu-HU" sz="1400" dirty="0"/>
                        <a:t>(Africa,  Americas, Europe)</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400" dirty="0"/>
                        <a:t>Council of Europe, </a:t>
                      </a:r>
                      <a:r>
                        <a:rPr lang="en-US" sz="1400" dirty="0">
                          <a:solidFill>
                            <a:srgbClr val="C00000"/>
                          </a:solidFill>
                        </a:rPr>
                        <a:t>Convention on Action against Trafficking</a:t>
                      </a:r>
                      <a:r>
                        <a:rPr lang="en-US" sz="1400" dirty="0"/>
                        <a:t> in Human Beings</a:t>
                      </a:r>
                      <a:r>
                        <a:rPr lang="hu-HU" sz="1400" dirty="0"/>
                        <a:t>, 2005 </a:t>
                      </a:r>
                    </a:p>
                    <a:p>
                      <a:r>
                        <a:rPr lang="hu-HU" sz="1400" dirty="0"/>
                        <a:t>EU </a:t>
                      </a:r>
                      <a:r>
                        <a:rPr lang="hu-HU" sz="1400" dirty="0">
                          <a:solidFill>
                            <a:srgbClr val="C00000"/>
                          </a:solidFill>
                        </a:rPr>
                        <a:t>Visa Code; </a:t>
                      </a:r>
                      <a:r>
                        <a:rPr lang="hu-HU" sz="1400" dirty="0"/>
                        <a:t>EU </a:t>
                      </a:r>
                      <a:r>
                        <a:rPr lang="hu-HU" sz="1400" dirty="0">
                          <a:solidFill>
                            <a:srgbClr val="C00000"/>
                          </a:solidFill>
                        </a:rPr>
                        <a:t>Schengen Borders Code; </a:t>
                      </a:r>
                      <a:r>
                        <a:rPr lang="hu-HU" sz="1400" dirty="0"/>
                        <a:t>EU </a:t>
                      </a:r>
                      <a:r>
                        <a:rPr lang="hu-HU" sz="1400" dirty="0">
                          <a:solidFill>
                            <a:srgbClr val="C00000"/>
                          </a:solidFill>
                        </a:rPr>
                        <a:t>GDPR</a:t>
                      </a:r>
                      <a:r>
                        <a:rPr lang="hu-HU" sz="1400" dirty="0"/>
                        <a:t> regulation; EU </a:t>
                      </a:r>
                      <a:r>
                        <a:rPr lang="hu-HU" sz="1400" dirty="0">
                          <a:solidFill>
                            <a:srgbClr val="C00000"/>
                          </a:solidFill>
                        </a:rPr>
                        <a:t>Return</a:t>
                      </a:r>
                      <a:r>
                        <a:rPr lang="hu-HU" sz="1400" dirty="0"/>
                        <a:t> directive; EU </a:t>
                      </a:r>
                      <a:r>
                        <a:rPr lang="hu-HU" sz="1400" dirty="0">
                          <a:solidFill>
                            <a:srgbClr val="C00000"/>
                          </a:solidFill>
                        </a:rPr>
                        <a:t>Screening regulation </a:t>
                      </a:r>
                      <a:r>
                        <a:rPr lang="hu-HU" sz="1400" dirty="0"/>
                        <a:t>[New Pact, 2020 proposed] (when adopted)</a:t>
                      </a:r>
                    </a:p>
                    <a:p>
                      <a:pPr marL="0" marR="0" lvl="0" indent="0" algn="l" defTabSz="914400" rtl="0" eaLnBrk="1" fontAlgn="auto" latinLnBrk="0" hangingPunct="1">
                        <a:lnSpc>
                          <a:spcPct val="100000"/>
                        </a:lnSpc>
                        <a:spcBef>
                          <a:spcPts val="0"/>
                        </a:spcBef>
                        <a:spcAft>
                          <a:spcPts val="0"/>
                        </a:spcAft>
                        <a:buClrTx/>
                        <a:buSzTx/>
                        <a:buFontTx/>
                        <a:buNone/>
                        <a:tabLst/>
                        <a:defRPr/>
                      </a:pPr>
                      <a:r>
                        <a:rPr lang="hu-HU" sz="1400" dirty="0">
                          <a:solidFill>
                            <a:srgbClr val="C00000"/>
                          </a:solidFill>
                        </a:rPr>
                        <a:t>Return and readmission </a:t>
                      </a:r>
                      <a:r>
                        <a:rPr lang="hu-HU" sz="1400" dirty="0"/>
                        <a:t>agrements</a:t>
                      </a:r>
                    </a:p>
                  </a:txBody>
                  <a:tcPr/>
                </a:tc>
                <a:tc>
                  <a:txBody>
                    <a:bodyPr/>
                    <a:lstStyle/>
                    <a:p>
                      <a:r>
                        <a:rPr lang="en-US" sz="1400" dirty="0"/>
                        <a:t>Group of Experts on Action against Trafficking in Human</a:t>
                      </a:r>
                      <a:r>
                        <a:rPr lang="hu-HU" sz="1400" dirty="0"/>
                        <a:t> </a:t>
                      </a:r>
                      <a:r>
                        <a:rPr lang="en-US" sz="1400" dirty="0"/>
                        <a:t>Beings (GRETA)</a:t>
                      </a:r>
                      <a:r>
                        <a:rPr lang="hu-HU" sz="1400" dirty="0"/>
                        <a:t> (CoE): </a:t>
                      </a:r>
                      <a:r>
                        <a:rPr lang="hu-HU" sz="1400" dirty="0">
                          <a:solidFill>
                            <a:srgbClr val="C00000"/>
                          </a:solidFill>
                        </a:rPr>
                        <a:t>Guidance </a:t>
                      </a:r>
                      <a:r>
                        <a:rPr lang="en-US" sz="1400" dirty="0">
                          <a:solidFill>
                            <a:srgbClr val="C00000"/>
                          </a:solidFill>
                        </a:rPr>
                        <a:t> Note on the Entitlement of</a:t>
                      </a:r>
                      <a:r>
                        <a:rPr lang="hu-HU" sz="1400" dirty="0">
                          <a:solidFill>
                            <a:srgbClr val="C00000"/>
                          </a:solidFill>
                        </a:rPr>
                        <a:t> </a:t>
                      </a:r>
                      <a:r>
                        <a:rPr lang="en-US" sz="1400" dirty="0">
                          <a:solidFill>
                            <a:srgbClr val="C00000"/>
                          </a:solidFill>
                        </a:rPr>
                        <a:t>Victims of Trafficking</a:t>
                      </a:r>
                      <a:r>
                        <a:rPr lang="en-US" sz="1400" dirty="0"/>
                        <a:t>, and Persons</a:t>
                      </a:r>
                      <a:r>
                        <a:rPr lang="hu-HU" sz="1400" dirty="0"/>
                        <a:t> </a:t>
                      </a:r>
                      <a:r>
                        <a:rPr lang="en-US" sz="1400" dirty="0"/>
                        <a:t>at Risk of Being Trafficked, </a:t>
                      </a:r>
                      <a:r>
                        <a:rPr lang="en-US" sz="1400" dirty="0">
                          <a:solidFill>
                            <a:srgbClr val="C00000"/>
                          </a:solidFill>
                        </a:rPr>
                        <a:t>to</a:t>
                      </a:r>
                    </a:p>
                    <a:p>
                      <a:r>
                        <a:rPr lang="en-US" sz="1400" dirty="0">
                          <a:solidFill>
                            <a:srgbClr val="C00000"/>
                          </a:solidFill>
                        </a:rPr>
                        <a:t>International Protection</a:t>
                      </a:r>
                      <a:endParaRPr lang="hu-HU" sz="1400" dirty="0">
                        <a:solidFill>
                          <a:srgbClr val="C00000"/>
                        </a:solidFill>
                      </a:endParaRPr>
                    </a:p>
                  </a:txBody>
                  <a:tcPr/>
                </a:tc>
                <a:extLst>
                  <a:ext uri="{0D108BD9-81ED-4DB2-BD59-A6C34878D82A}">
                    <a16:rowId xmlns:a16="http://schemas.microsoft.com/office/drawing/2014/main" val="1352373863"/>
                  </a:ext>
                </a:extLst>
              </a:tr>
              <a:tr h="750149">
                <a:tc>
                  <a:txBody>
                    <a:bodyPr/>
                    <a:lstStyle/>
                    <a:p>
                      <a:pPr algn="ctr"/>
                      <a:r>
                        <a:rPr lang="hu-HU" sz="1400" b="1" dirty="0"/>
                        <a:t>Nati-onal</a:t>
                      </a:r>
                    </a:p>
                  </a:txBody>
                  <a:tcPr vert="vert270"/>
                </a:tc>
                <a:tc>
                  <a:txBody>
                    <a:bodyPr/>
                    <a:lstStyle/>
                    <a:p>
                      <a:r>
                        <a:rPr lang="hu-HU" sz="1400" dirty="0"/>
                        <a:t>Rules on immigration procedures, asylum procedures, border controls, non-discrimination, child protection</a:t>
                      </a:r>
                    </a:p>
                  </a:txBody>
                  <a:tcPr/>
                </a:tc>
                <a:tc>
                  <a:txBody>
                    <a:bodyPr/>
                    <a:lstStyle/>
                    <a:p>
                      <a:r>
                        <a:rPr lang="hu-HU" sz="1400" dirty="0"/>
                        <a:t>e.g. </a:t>
                      </a:r>
                      <a:r>
                        <a:rPr lang="en-US" sz="1400" dirty="0"/>
                        <a:t>National Referral Mechanism (NRM)</a:t>
                      </a:r>
                      <a:r>
                        <a:rPr lang="hu-HU" sz="1400" dirty="0"/>
                        <a:t> </a:t>
                      </a:r>
                      <a:r>
                        <a:rPr lang="en-US" sz="1400" dirty="0"/>
                        <a:t>for the Protection of Vulnerable</a:t>
                      </a:r>
                      <a:r>
                        <a:rPr lang="hu-HU" sz="1400" dirty="0"/>
                        <a:t> </a:t>
                      </a:r>
                      <a:r>
                        <a:rPr lang="en-US" sz="1400" dirty="0"/>
                        <a:t>Migrants in Zambia</a:t>
                      </a:r>
                      <a:endParaRPr lang="hu-HU" sz="1400" dirty="0"/>
                    </a:p>
                  </a:txBody>
                  <a:tcPr/>
                </a:tc>
                <a:extLst>
                  <a:ext uri="{0D108BD9-81ED-4DB2-BD59-A6C34878D82A}">
                    <a16:rowId xmlns:a16="http://schemas.microsoft.com/office/drawing/2014/main" val="2440404828"/>
                  </a:ext>
                </a:extLst>
              </a:tr>
            </a:tbl>
          </a:graphicData>
        </a:graphic>
      </p:graphicFrame>
      <p:sp>
        <p:nvSpPr>
          <p:cNvPr id="5" name="Szövegdoboz 4">
            <a:extLst>
              <a:ext uri="{FF2B5EF4-FFF2-40B4-BE49-F238E27FC236}">
                <a16:creationId xmlns:a16="http://schemas.microsoft.com/office/drawing/2014/main" id="{4E05D02F-8D3C-3546-CD69-4D5466442EB1}"/>
              </a:ext>
            </a:extLst>
          </p:cNvPr>
          <p:cNvSpPr txBox="1"/>
          <p:nvPr/>
        </p:nvSpPr>
        <p:spPr>
          <a:xfrm>
            <a:off x="-43671" y="6381328"/>
            <a:ext cx="9108504" cy="584775"/>
          </a:xfrm>
          <a:prstGeom prst="rect">
            <a:avLst/>
          </a:prstGeom>
          <a:solidFill>
            <a:schemeClr val="tx1">
              <a:lumMod val="95000"/>
            </a:schemeClr>
          </a:solidFill>
          <a:ln w="15875">
            <a:solidFill>
              <a:srgbClr val="000000"/>
            </a:solidFill>
          </a:ln>
        </p:spPr>
        <p:txBody>
          <a:bodyPr wrap="square" rtlCol="0">
            <a:spAutoFit/>
          </a:bodyPr>
          <a:lstStyle/>
          <a:p>
            <a:r>
              <a:rPr lang="hu-HU" sz="1600" b="0" dirty="0">
                <a:latin typeface="Calibri" panose="020F0502020204030204" pitchFamily="34" charset="0"/>
                <a:cs typeface="Calibri" panose="020F0502020204030204" pitchFamily="34" charset="0"/>
              </a:rPr>
              <a:t>Jurisprudence and treaty bodies’ output interpreting and applying the normative instruments,</a:t>
            </a:r>
            <a:br>
              <a:rPr lang="hu-HU" sz="1600" b="0" dirty="0">
                <a:latin typeface="Calibri" panose="020F0502020204030204" pitchFamily="34" charset="0"/>
                <a:cs typeface="Calibri" panose="020F0502020204030204" pitchFamily="34" charset="0"/>
              </a:rPr>
            </a:br>
            <a:r>
              <a:rPr lang="hu-HU" sz="1600" b="0" dirty="0">
                <a:latin typeface="Calibri" panose="020F0502020204030204" pitchFamily="34" charset="0"/>
                <a:cs typeface="Calibri" panose="020F0502020204030204" pitchFamily="34" charset="0"/>
              </a:rPr>
              <a:t> e.g.  </a:t>
            </a:r>
            <a:r>
              <a:rPr lang="en-US" sz="1600" b="0" i="1" u="none" strike="noStrike" baseline="0" dirty="0">
                <a:latin typeface="Calibri" panose="020F0502020204030204" pitchFamily="34" charset="0"/>
                <a:cs typeface="Calibri" panose="020F0502020204030204" pitchFamily="34" charset="0"/>
              </a:rPr>
              <a:t>Chowdury and others v. Greece</a:t>
            </a:r>
            <a:r>
              <a:rPr lang="en-US" sz="1600" b="0" i="0" u="none" strike="noStrike" baseline="0" dirty="0">
                <a:latin typeface="Calibri" panose="020F0502020204030204" pitchFamily="34" charset="0"/>
                <a:cs typeface="Calibri" panose="020F0502020204030204" pitchFamily="34" charset="0"/>
              </a:rPr>
              <a:t>, ECtHR, Application no. 21884/15, 30 March</a:t>
            </a:r>
            <a:endParaRPr lang="hu-HU" sz="1600"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04890050"/>
      </p:ext>
    </p:extLst>
  </p:cSld>
  <p:clrMapOvr>
    <a:masterClrMapping/>
  </p:clrMapOvr>
  <p:transition>
    <p:pull dir="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687849C-5CC9-7984-4C83-FC28D303846B}"/>
              </a:ext>
            </a:extLst>
          </p:cNvPr>
          <p:cNvSpPr>
            <a:spLocks noGrp="1"/>
          </p:cNvSpPr>
          <p:nvPr>
            <p:ph type="title"/>
          </p:nvPr>
        </p:nvSpPr>
        <p:spPr/>
        <p:txBody>
          <a:bodyPr/>
          <a:lstStyle/>
          <a:p>
            <a:r>
              <a:rPr lang="en-GB" dirty="0"/>
              <a:t>Links to other objectives („O”)</a:t>
            </a:r>
          </a:p>
        </p:txBody>
      </p:sp>
      <p:sp>
        <p:nvSpPr>
          <p:cNvPr id="8" name="Tartalom helye 7">
            <a:extLst>
              <a:ext uri="{FF2B5EF4-FFF2-40B4-BE49-F238E27FC236}">
                <a16:creationId xmlns:a16="http://schemas.microsoft.com/office/drawing/2014/main" id="{9349039A-534C-73DB-537D-704A8258668A}"/>
              </a:ext>
            </a:extLst>
          </p:cNvPr>
          <p:cNvSpPr>
            <a:spLocks noGrp="1"/>
          </p:cNvSpPr>
          <p:nvPr>
            <p:ph sz="half" idx="1"/>
          </p:nvPr>
        </p:nvSpPr>
        <p:spPr>
          <a:xfrm>
            <a:off x="225878" y="838200"/>
            <a:ext cx="5400600" cy="5791199"/>
          </a:xfrm>
        </p:spPr>
        <p:txBody>
          <a:bodyPr>
            <a:normAutofit fontScale="92500" lnSpcReduction="10000"/>
          </a:bodyPr>
          <a:lstStyle/>
          <a:p>
            <a:pPr algn="ctr"/>
            <a:r>
              <a:rPr lang="en-GB" sz="2200" dirty="0"/>
              <a:t>Direct link</a:t>
            </a:r>
          </a:p>
          <a:p>
            <a:r>
              <a:rPr lang="en-GB" sz="1800" dirty="0"/>
              <a:t>O3 [</a:t>
            </a:r>
            <a:r>
              <a:rPr lang="en-GB" sz="1800" dirty="0">
                <a:solidFill>
                  <a:srgbClr val="C00000"/>
                </a:solidFill>
              </a:rPr>
              <a:t>Information]</a:t>
            </a:r>
            <a:r>
              <a:rPr lang="en-GB" sz="1800" dirty="0"/>
              <a:t> Accurate and timely info at all stages of migration – predictability and certainty </a:t>
            </a:r>
          </a:p>
          <a:p>
            <a:pPr marL="285750" indent="-285750">
              <a:buFontTx/>
              <a:buChar char="-"/>
            </a:pPr>
            <a:r>
              <a:rPr lang="en-GB" sz="1800" dirty="0"/>
              <a:t>Labour market and visa info a)</a:t>
            </a:r>
          </a:p>
          <a:p>
            <a:pPr marL="285750" indent="-285750">
              <a:buFontTx/>
              <a:buChar char="-"/>
            </a:pPr>
            <a:r>
              <a:rPr lang="en-GB" sz="1800" dirty="0"/>
              <a:t>Information points along the migration route –referral to child and gender responsive support and counselling c) </a:t>
            </a:r>
          </a:p>
          <a:p>
            <a:pPr marL="285750" indent="-285750">
              <a:buFontTx/>
              <a:buChar char="-"/>
            </a:pPr>
            <a:r>
              <a:rPr lang="en-GB" sz="1800" dirty="0"/>
              <a:t>Child sensitive and gender responsive info for „newly arrived migrants”</a:t>
            </a:r>
          </a:p>
          <a:p>
            <a:r>
              <a:rPr lang="en-GB" sz="1800" dirty="0"/>
              <a:t>Q7 [</a:t>
            </a:r>
            <a:r>
              <a:rPr lang="en-GB" sz="1800" dirty="0">
                <a:solidFill>
                  <a:srgbClr val="C00000"/>
                </a:solidFill>
              </a:rPr>
              <a:t>Vulnerabilities]</a:t>
            </a:r>
          </a:p>
          <a:p>
            <a:r>
              <a:rPr lang="en-GB" sz="1800" dirty="0"/>
              <a:t> - uphold best interest of the child, apply gender responsive</a:t>
            </a:r>
            <a:br>
              <a:rPr lang="en-GB" sz="1800" dirty="0"/>
            </a:br>
            <a:r>
              <a:rPr lang="en-GB" sz="1800" dirty="0"/>
              <a:t>    approach „including in responses to mixed movements” </a:t>
            </a:r>
          </a:p>
          <a:p>
            <a:pPr marL="285750" indent="-285750">
              <a:buFontTx/>
              <a:buChar char="-"/>
            </a:pPr>
            <a:r>
              <a:rPr lang="en-GB" sz="1800" dirty="0"/>
              <a:t>Identification and assistance, protection of their HR  „regardless of their migration status” b)</a:t>
            </a:r>
          </a:p>
          <a:p>
            <a:pPr marL="285750" indent="-285750">
              <a:buFontTx/>
              <a:buChar char="-"/>
            </a:pPr>
            <a:r>
              <a:rPr lang="en-GB" sz="1800" dirty="0"/>
              <a:t>Unaccompanied  and separated children: establish „specialized procedures for their  identification, referral,  care and family reunification” f)</a:t>
            </a:r>
          </a:p>
          <a:p>
            <a:pPr marL="285750" indent="-285750">
              <a:buFontTx/>
              <a:buChar char="-"/>
            </a:pPr>
            <a:r>
              <a:rPr lang="en-GB" sz="1800" dirty="0"/>
              <a:t>Access to public or affordable legal assistance „in legal proceedings” g)</a:t>
            </a:r>
          </a:p>
          <a:p>
            <a:pPr marL="285750" indent="-285750">
              <a:buFontTx/>
              <a:buChar char="-"/>
            </a:pPr>
            <a:r>
              <a:rPr lang="en-GB" sz="1800" dirty="0"/>
              <a:t>Involve local authorities and stakeholders in  the identification,  referral and assistance of migrants in situation of vulnerability k)</a:t>
            </a:r>
          </a:p>
          <a:p>
            <a:endParaRPr lang="en-GB" sz="1800" dirty="0"/>
          </a:p>
        </p:txBody>
      </p:sp>
      <p:sp>
        <p:nvSpPr>
          <p:cNvPr id="9" name="Tartalom helye 8">
            <a:extLst>
              <a:ext uri="{FF2B5EF4-FFF2-40B4-BE49-F238E27FC236}">
                <a16:creationId xmlns:a16="http://schemas.microsoft.com/office/drawing/2014/main" id="{5A2E223E-C48F-260E-9BEA-9648B2B109D6}"/>
              </a:ext>
            </a:extLst>
          </p:cNvPr>
          <p:cNvSpPr>
            <a:spLocks noGrp="1"/>
          </p:cNvSpPr>
          <p:nvPr>
            <p:ph sz="half" idx="2"/>
          </p:nvPr>
        </p:nvSpPr>
        <p:spPr>
          <a:xfrm>
            <a:off x="5868144" y="838200"/>
            <a:ext cx="3024336" cy="5791200"/>
          </a:xfrm>
        </p:spPr>
        <p:txBody>
          <a:bodyPr/>
          <a:lstStyle/>
          <a:p>
            <a:pPr algn="ctr"/>
            <a:r>
              <a:rPr lang="en-GB" sz="1700" dirty="0"/>
              <a:t>Remote link</a:t>
            </a:r>
          </a:p>
          <a:p>
            <a:r>
              <a:rPr lang="en-GB" sz="1700" dirty="0"/>
              <a:t>O1  [Data collection ]</a:t>
            </a:r>
          </a:p>
          <a:p>
            <a:r>
              <a:rPr lang="en-GB" sz="1700" dirty="0"/>
              <a:t>O5  [Enhance regular m]</a:t>
            </a:r>
          </a:p>
          <a:p>
            <a:r>
              <a:rPr lang="en-GB" sz="1700" dirty="0"/>
              <a:t>     - reduce visa processing time</a:t>
            </a:r>
          </a:p>
          <a:p>
            <a:r>
              <a:rPr lang="en-GB" sz="1700" dirty="0"/>
              <a:t>     - admit persons compelled to leave due to sudden onset natural disaster  or „other precarious situation” – provide humanitarian visa</a:t>
            </a:r>
          </a:p>
          <a:p>
            <a:r>
              <a:rPr lang="en-GB" sz="1700" dirty="0"/>
              <a:t>      - devise planned relocation and visa options for victims of slow onset environ-mental change, including climate change</a:t>
            </a:r>
          </a:p>
          <a:p>
            <a:r>
              <a:rPr lang="en-GB" sz="1700" dirty="0"/>
              <a:t>O17 [Eliminate discrimination]</a:t>
            </a:r>
          </a:p>
          <a:p>
            <a:r>
              <a:rPr lang="en-GB" sz="1700" dirty="0"/>
              <a:t>O23 [International cooperation]</a:t>
            </a:r>
          </a:p>
          <a:p>
            <a:r>
              <a:rPr lang="en-GB" sz="1700" dirty="0"/>
              <a:t>- Capacity building, mobilizing technical and financial resources</a:t>
            </a:r>
          </a:p>
          <a:p>
            <a:r>
              <a:rPr lang="en-GB" sz="1700" dirty="0"/>
              <a:t> </a:t>
            </a:r>
          </a:p>
        </p:txBody>
      </p:sp>
    </p:spTree>
    <p:extLst>
      <p:ext uri="{BB962C8B-B14F-4D97-AF65-F5344CB8AC3E}">
        <p14:creationId xmlns:p14="http://schemas.microsoft.com/office/powerpoint/2010/main" val="4217718902"/>
      </p:ext>
    </p:extLst>
  </p:cSld>
  <p:clrMapOvr>
    <a:masterClrMapping/>
  </p:clrMapOvr>
  <p:transition>
    <p:pull dir="rd"/>
  </p:transition>
</p:sld>
</file>

<file path=ppt/theme/theme1.xml><?xml version="1.0" encoding="utf-8"?>
<a:theme xmlns:a="http://schemas.openxmlformats.org/drawingml/2006/main" name="Boldi ppt tema">
  <a:themeElements>
    <a:clrScheme name="Metró">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808080"/>
        </a:dk1>
        <a:lt1>
          <a:srgbClr val="FFCC66"/>
        </a:lt1>
        <a:dk2>
          <a:srgbClr val="971601"/>
        </a:dk2>
        <a:lt2>
          <a:srgbClr val="FFFFCC"/>
        </a:lt2>
        <a:accent1>
          <a:srgbClr val="00CC99"/>
        </a:accent1>
        <a:accent2>
          <a:srgbClr val="993366"/>
        </a:accent2>
        <a:accent3>
          <a:srgbClr val="C9ABAA"/>
        </a:accent3>
        <a:accent4>
          <a:srgbClr val="DAAE56"/>
        </a:accent4>
        <a:accent5>
          <a:srgbClr val="AAE2CA"/>
        </a:accent5>
        <a:accent6>
          <a:srgbClr val="8A2D5C"/>
        </a:accent6>
        <a:hlink>
          <a:srgbClr val="CCCCFF"/>
        </a:hlink>
        <a:folHlink>
          <a:srgbClr val="B2B2B2"/>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oldi uj 200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é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é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10337</TotalTime>
  <Words>2947</Words>
  <Application>Microsoft Office PowerPoint</Application>
  <PresentationFormat>Diavetítés a képernyőre (4:3 oldalarány)</PresentationFormat>
  <Paragraphs>228</Paragraphs>
  <Slides>16</Slides>
  <Notes>16</Notes>
  <HiddenSlides>0</HiddenSlides>
  <MMClips>0</MMClips>
  <ScaleCrop>false</ScaleCrop>
  <HeadingPairs>
    <vt:vector size="6" baseType="variant">
      <vt:variant>
        <vt:lpstr>Használt betűtípusok</vt:lpstr>
      </vt:variant>
      <vt:variant>
        <vt:i4>8</vt:i4>
      </vt:variant>
      <vt:variant>
        <vt:lpstr>Téma</vt:lpstr>
      </vt:variant>
      <vt:variant>
        <vt:i4>2</vt:i4>
      </vt:variant>
      <vt:variant>
        <vt:lpstr>Diacímek</vt:lpstr>
      </vt:variant>
      <vt:variant>
        <vt:i4>16</vt:i4>
      </vt:variant>
    </vt:vector>
  </HeadingPairs>
  <TitlesOfParts>
    <vt:vector size="26" baseType="lpstr">
      <vt:lpstr>Arial</vt:lpstr>
      <vt:lpstr>ArnoPro-Regular</vt:lpstr>
      <vt:lpstr>ArnoPro-SmbdDisplay</vt:lpstr>
      <vt:lpstr>Calibri</vt:lpstr>
      <vt:lpstr>Calibri Light</vt:lpstr>
      <vt:lpstr>CIDFont+F1</vt:lpstr>
      <vt:lpstr>Georgia</vt:lpstr>
      <vt:lpstr>Times New Roman</vt:lpstr>
      <vt:lpstr>Boldi ppt tema</vt:lpstr>
      <vt:lpstr>1_Boldi uj 2009</vt:lpstr>
      <vt:lpstr>OBJECTIVE 12: STRENGTHEN CERTAINTY AND PREDICTABILITY IN MIGRATION PROCEDURES FOR APPROPRIATE SCREENING, ASSESSMENT AND REFERRAL  UNCERTAIN TARGET, OPAQUE LANGUAGE</vt:lpstr>
      <vt:lpstr>Objective 12: the stepchild</vt:lpstr>
      <vt:lpstr>The content of Objective 12, condensed</vt:lpstr>
      <vt:lpstr>What does this mean in practice? The Zambian National Referral Mechanism</vt:lpstr>
      <vt:lpstr>The goal</vt:lpstr>
      <vt:lpstr>The short but winding road of drafting </vt:lpstr>
      <vt:lpstr>The short and winding road of drafting</vt:lpstr>
      <vt:lpstr>The normative environment - examples</vt:lpstr>
      <vt:lpstr>Links to other objectives („O”)</vt:lpstr>
      <vt:lpstr>Links to other objectives</vt:lpstr>
      <vt:lpstr>Links to other objectives</vt:lpstr>
      <vt:lpstr>Focal points of the analysis, the good and the bad</vt:lpstr>
      <vt:lpstr>Focal points of the analysis, the good and the bad</vt:lpstr>
      <vt:lpstr>Focal points of the analysis, the indeterminate</vt:lpstr>
      <vt:lpstr>Evaluation:  Janus faced, random, opaque, partly redundant</vt:lpstr>
      <vt:lpstr>THANKS!</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International Refugee Law  Parts 4-7</dc:title>
  <dc:creator>User</dc:creator>
  <dc:description>Spell checked</dc:description>
  <cp:lastModifiedBy>Boldizsar Nagy</cp:lastModifiedBy>
  <cp:revision>738</cp:revision>
  <cp:lastPrinted>2022-11-25T11:52:46Z</cp:lastPrinted>
  <dcterms:created xsi:type="dcterms:W3CDTF">2008-10-10T12:55:55Z</dcterms:created>
  <dcterms:modified xsi:type="dcterms:W3CDTF">2022-11-25T11:57:35Z</dcterms:modified>
</cp:coreProperties>
</file>