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64" r:id="rId1"/>
    <p:sldMasterId id="2147483737" r:id="rId2"/>
    <p:sldMasterId id="2147483743" r:id="rId3"/>
  </p:sldMasterIdLst>
  <p:notesMasterIdLst>
    <p:notesMasterId r:id="rId40"/>
  </p:notesMasterIdLst>
  <p:handoutMasterIdLst>
    <p:handoutMasterId r:id="rId41"/>
  </p:handoutMasterIdLst>
  <p:sldIdLst>
    <p:sldId id="552" r:id="rId4"/>
    <p:sldId id="366" r:id="rId5"/>
    <p:sldId id="553" r:id="rId6"/>
    <p:sldId id="368" r:id="rId7"/>
    <p:sldId id="535" r:id="rId8"/>
    <p:sldId id="536" r:id="rId9"/>
    <p:sldId id="537" r:id="rId10"/>
    <p:sldId id="538" r:id="rId11"/>
    <p:sldId id="539" r:id="rId12"/>
    <p:sldId id="540" r:id="rId13"/>
    <p:sldId id="541" r:id="rId14"/>
    <p:sldId id="542" r:id="rId15"/>
    <p:sldId id="550" r:id="rId16"/>
    <p:sldId id="554" r:id="rId17"/>
    <p:sldId id="533" r:id="rId18"/>
    <p:sldId id="555" r:id="rId19"/>
    <p:sldId id="543" r:id="rId20"/>
    <p:sldId id="556" r:id="rId21"/>
    <p:sldId id="557" r:id="rId22"/>
    <p:sldId id="546" r:id="rId23"/>
    <p:sldId id="547" r:id="rId24"/>
    <p:sldId id="548" r:id="rId25"/>
    <p:sldId id="549" r:id="rId26"/>
    <p:sldId id="413" r:id="rId27"/>
    <p:sldId id="414" r:id="rId28"/>
    <p:sldId id="415" r:id="rId29"/>
    <p:sldId id="416" r:id="rId30"/>
    <p:sldId id="418" r:id="rId31"/>
    <p:sldId id="419" r:id="rId32"/>
    <p:sldId id="423" r:id="rId33"/>
    <p:sldId id="483" r:id="rId34"/>
    <p:sldId id="484" r:id="rId35"/>
    <p:sldId id="485" r:id="rId36"/>
    <p:sldId id="486" r:id="rId37"/>
    <p:sldId id="532" r:id="rId38"/>
    <p:sldId id="361" r:id="rId39"/>
  </p:sldIdLst>
  <p:sldSz cx="9144000" cy="6858000" type="screen4x3"/>
  <p:notesSz cx="6864350" cy="9994900"/>
  <p:defaultTextStyle>
    <a:defPPr>
      <a:defRPr lang="hu-HU"/>
    </a:defPPr>
    <a:lvl1pPr algn="l" rtl="0" fontAlgn="base">
      <a:spcBef>
        <a:spcPct val="0"/>
      </a:spcBef>
      <a:spcAft>
        <a:spcPct val="0"/>
      </a:spcAft>
      <a:defRPr sz="1400" b="1" kern="1200">
        <a:solidFill>
          <a:srgbClr val="3B1B11"/>
        </a:solidFill>
        <a:latin typeface="Georgia" pitchFamily="18" charset="0"/>
        <a:ea typeface="+mn-ea"/>
        <a:cs typeface="Arial" charset="0"/>
      </a:defRPr>
    </a:lvl1pPr>
    <a:lvl2pPr marL="457200" algn="l" rtl="0" fontAlgn="base">
      <a:spcBef>
        <a:spcPct val="0"/>
      </a:spcBef>
      <a:spcAft>
        <a:spcPct val="0"/>
      </a:spcAft>
      <a:defRPr sz="1400" b="1" kern="1200">
        <a:solidFill>
          <a:srgbClr val="3B1B11"/>
        </a:solidFill>
        <a:latin typeface="Georgia" pitchFamily="18" charset="0"/>
        <a:ea typeface="+mn-ea"/>
        <a:cs typeface="Arial" charset="0"/>
      </a:defRPr>
    </a:lvl2pPr>
    <a:lvl3pPr marL="914400" algn="l" rtl="0" fontAlgn="base">
      <a:spcBef>
        <a:spcPct val="0"/>
      </a:spcBef>
      <a:spcAft>
        <a:spcPct val="0"/>
      </a:spcAft>
      <a:defRPr sz="1400" b="1" kern="1200">
        <a:solidFill>
          <a:srgbClr val="3B1B11"/>
        </a:solidFill>
        <a:latin typeface="Georgia" pitchFamily="18" charset="0"/>
        <a:ea typeface="+mn-ea"/>
        <a:cs typeface="Arial" charset="0"/>
      </a:defRPr>
    </a:lvl3pPr>
    <a:lvl4pPr marL="1371600" algn="l" rtl="0" fontAlgn="base">
      <a:spcBef>
        <a:spcPct val="0"/>
      </a:spcBef>
      <a:spcAft>
        <a:spcPct val="0"/>
      </a:spcAft>
      <a:defRPr sz="1400" b="1" kern="1200">
        <a:solidFill>
          <a:srgbClr val="3B1B11"/>
        </a:solidFill>
        <a:latin typeface="Georgia" pitchFamily="18" charset="0"/>
        <a:ea typeface="+mn-ea"/>
        <a:cs typeface="Arial" charset="0"/>
      </a:defRPr>
    </a:lvl4pPr>
    <a:lvl5pPr marL="1828800" algn="l" rtl="0" fontAlgn="base">
      <a:spcBef>
        <a:spcPct val="0"/>
      </a:spcBef>
      <a:spcAft>
        <a:spcPct val="0"/>
      </a:spcAft>
      <a:defRPr sz="1400" b="1" kern="1200">
        <a:solidFill>
          <a:srgbClr val="3B1B11"/>
        </a:solidFill>
        <a:latin typeface="Georgia" pitchFamily="18" charset="0"/>
        <a:ea typeface="+mn-ea"/>
        <a:cs typeface="Arial" charset="0"/>
      </a:defRPr>
    </a:lvl5pPr>
    <a:lvl6pPr marL="2286000" algn="l" defTabSz="914400" rtl="0" eaLnBrk="1" latinLnBrk="0" hangingPunct="1">
      <a:defRPr sz="1400" b="1" kern="1200">
        <a:solidFill>
          <a:srgbClr val="3B1B11"/>
        </a:solidFill>
        <a:latin typeface="Georgia" pitchFamily="18" charset="0"/>
        <a:ea typeface="+mn-ea"/>
        <a:cs typeface="Arial" charset="0"/>
      </a:defRPr>
    </a:lvl6pPr>
    <a:lvl7pPr marL="2743200" algn="l" defTabSz="914400" rtl="0" eaLnBrk="1" latinLnBrk="0" hangingPunct="1">
      <a:defRPr sz="1400" b="1" kern="1200">
        <a:solidFill>
          <a:srgbClr val="3B1B11"/>
        </a:solidFill>
        <a:latin typeface="Georgia" pitchFamily="18" charset="0"/>
        <a:ea typeface="+mn-ea"/>
        <a:cs typeface="Arial" charset="0"/>
      </a:defRPr>
    </a:lvl7pPr>
    <a:lvl8pPr marL="3200400" algn="l" defTabSz="914400" rtl="0" eaLnBrk="1" latinLnBrk="0" hangingPunct="1">
      <a:defRPr sz="1400" b="1" kern="1200">
        <a:solidFill>
          <a:srgbClr val="3B1B11"/>
        </a:solidFill>
        <a:latin typeface="Georgia" pitchFamily="18" charset="0"/>
        <a:ea typeface="+mn-ea"/>
        <a:cs typeface="Arial" charset="0"/>
      </a:defRPr>
    </a:lvl8pPr>
    <a:lvl9pPr marL="3657600" algn="l" defTabSz="914400" rtl="0" eaLnBrk="1" latinLnBrk="0" hangingPunct="1">
      <a:defRPr sz="1400" b="1" kern="1200">
        <a:solidFill>
          <a:srgbClr val="3B1B11"/>
        </a:solidFill>
        <a:latin typeface="Georgia"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8" userDrawn="1">
          <p15:clr>
            <a:srgbClr val="A4A3A4"/>
          </p15:clr>
        </p15:guide>
        <p15:guide id="2" pos="216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gy Boldizsár" initials="N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540000"/>
    <a:srgbClr val="000000"/>
    <a:srgbClr val="3B1B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éma alapján készült stílus 1 – 5. jelölőszín">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84" autoAdjust="0"/>
    <p:restoredTop sz="86410" autoAdjust="0"/>
  </p:normalViewPr>
  <p:slideViewPr>
    <p:cSldViewPr>
      <p:cViewPr varScale="1">
        <p:scale>
          <a:sx n="61" d="100"/>
          <a:sy n="61" d="100"/>
        </p:scale>
        <p:origin x="1728" y="41"/>
      </p:cViewPr>
      <p:guideLst>
        <p:guide orient="horz" pos="2160"/>
        <p:guide pos="2880"/>
      </p:guideLst>
    </p:cSldViewPr>
  </p:slideViewPr>
  <p:outlineViewPr>
    <p:cViewPr>
      <p:scale>
        <a:sx n="33" d="100"/>
        <a:sy n="33" d="100"/>
      </p:scale>
      <p:origin x="0" y="-8089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49" d="100"/>
          <a:sy n="49" d="100"/>
        </p:scale>
        <p:origin x="2549" y="50"/>
      </p:cViewPr>
      <p:guideLst>
        <p:guide orient="horz" pos="3148"/>
        <p:guide pos="216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2977520" cy="468664"/>
          </a:xfrm>
          <a:prstGeom prst="rect">
            <a:avLst/>
          </a:prstGeom>
          <a:noFill/>
          <a:ln w="9525">
            <a:noFill/>
            <a:miter lim="800000"/>
            <a:headEnd/>
            <a:tailEnd/>
          </a:ln>
          <a:effectLst/>
        </p:spPr>
        <p:txBody>
          <a:bodyPr vert="horz" wrap="square" lIns="92839" tIns="46420" rIns="92839" bIns="46420" numCol="1" anchor="t"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en-US"/>
          </a:p>
        </p:txBody>
      </p:sp>
      <p:sp>
        <p:nvSpPr>
          <p:cNvPr id="191491" name="Rectangle 3"/>
          <p:cNvSpPr>
            <a:spLocks noGrp="1" noChangeArrowheads="1"/>
          </p:cNvSpPr>
          <p:nvPr>
            <p:ph type="dt" sz="quarter" idx="1"/>
          </p:nvPr>
        </p:nvSpPr>
        <p:spPr bwMode="auto">
          <a:xfrm>
            <a:off x="3893192" y="0"/>
            <a:ext cx="2977519" cy="468664"/>
          </a:xfrm>
          <a:prstGeom prst="rect">
            <a:avLst/>
          </a:prstGeom>
          <a:noFill/>
          <a:ln w="9525">
            <a:noFill/>
            <a:miter lim="800000"/>
            <a:headEnd/>
            <a:tailEnd/>
          </a:ln>
          <a:effectLst/>
        </p:spPr>
        <p:txBody>
          <a:bodyPr vert="horz" wrap="square" lIns="92839" tIns="46420" rIns="92839" bIns="46420" numCol="1" anchor="t"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endParaRPr lang="en-US"/>
          </a:p>
        </p:txBody>
      </p:sp>
      <p:sp>
        <p:nvSpPr>
          <p:cNvPr id="191492" name="Rectangle 4"/>
          <p:cNvSpPr>
            <a:spLocks noGrp="1" noChangeArrowheads="1"/>
          </p:cNvSpPr>
          <p:nvPr>
            <p:ph type="ftr" sz="quarter" idx="2"/>
          </p:nvPr>
        </p:nvSpPr>
        <p:spPr bwMode="auto">
          <a:xfrm>
            <a:off x="0" y="9532745"/>
            <a:ext cx="2977520" cy="468664"/>
          </a:xfrm>
          <a:prstGeom prst="rect">
            <a:avLst/>
          </a:prstGeom>
          <a:noFill/>
          <a:ln w="9525">
            <a:noFill/>
            <a:miter lim="800000"/>
            <a:headEnd/>
            <a:tailEnd/>
          </a:ln>
          <a:effectLst/>
        </p:spPr>
        <p:txBody>
          <a:bodyPr vert="horz" wrap="square" lIns="92839" tIns="46420" rIns="92839" bIns="46420" numCol="1" anchor="b"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en-US"/>
          </a:p>
        </p:txBody>
      </p:sp>
      <p:sp>
        <p:nvSpPr>
          <p:cNvPr id="191493" name="Rectangle 5"/>
          <p:cNvSpPr>
            <a:spLocks noGrp="1" noChangeArrowheads="1"/>
          </p:cNvSpPr>
          <p:nvPr>
            <p:ph type="sldNum" sz="quarter" idx="3"/>
          </p:nvPr>
        </p:nvSpPr>
        <p:spPr bwMode="auto">
          <a:xfrm>
            <a:off x="3893192" y="9532745"/>
            <a:ext cx="2977519" cy="468664"/>
          </a:xfrm>
          <a:prstGeom prst="rect">
            <a:avLst/>
          </a:prstGeom>
          <a:noFill/>
          <a:ln w="9525">
            <a:noFill/>
            <a:miter lim="800000"/>
            <a:headEnd/>
            <a:tailEnd/>
          </a:ln>
          <a:effectLst/>
        </p:spPr>
        <p:txBody>
          <a:bodyPr vert="horz" wrap="square" lIns="92839" tIns="46420" rIns="92839" bIns="46420" numCol="1" anchor="b"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fld id="{55D3703B-2829-483D-B21E-58A529E655B7}" type="slidenum">
              <a:rPr lang="en-US"/>
              <a:pPr>
                <a:defRPr/>
              </a:pPr>
              <a:t>‹#›</a:t>
            </a:fld>
            <a:endParaRPr lang="en-US"/>
          </a:p>
        </p:txBody>
      </p:sp>
    </p:spTree>
    <p:extLst>
      <p:ext uri="{BB962C8B-B14F-4D97-AF65-F5344CB8AC3E}">
        <p14:creationId xmlns:p14="http://schemas.microsoft.com/office/powerpoint/2010/main" val="1121939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2974340" cy="499583"/>
          </a:xfrm>
          <a:prstGeom prst="rect">
            <a:avLst/>
          </a:prstGeom>
          <a:noFill/>
          <a:ln w="9525">
            <a:noFill/>
            <a:miter lim="800000"/>
            <a:headEnd/>
            <a:tailEnd/>
          </a:ln>
          <a:effectLst/>
        </p:spPr>
        <p:txBody>
          <a:bodyPr vert="horz" wrap="square" lIns="92839" tIns="46420" rIns="92839" bIns="46420" numCol="1" anchor="t"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hu-HU"/>
          </a:p>
        </p:txBody>
      </p:sp>
      <p:sp>
        <p:nvSpPr>
          <p:cNvPr id="5123" name="Rectangle 3"/>
          <p:cNvSpPr>
            <a:spLocks noGrp="1" noChangeArrowheads="1"/>
          </p:cNvSpPr>
          <p:nvPr>
            <p:ph type="dt" idx="1"/>
          </p:nvPr>
        </p:nvSpPr>
        <p:spPr bwMode="auto">
          <a:xfrm>
            <a:off x="3890012" y="1"/>
            <a:ext cx="2974339" cy="499583"/>
          </a:xfrm>
          <a:prstGeom prst="rect">
            <a:avLst/>
          </a:prstGeom>
          <a:noFill/>
          <a:ln w="9525">
            <a:noFill/>
            <a:miter lim="800000"/>
            <a:headEnd/>
            <a:tailEnd/>
          </a:ln>
          <a:effectLst/>
        </p:spPr>
        <p:txBody>
          <a:bodyPr vert="horz" wrap="square" lIns="92839" tIns="46420" rIns="92839" bIns="46420" numCol="1" anchor="t"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endParaRPr lang="hu-HU"/>
          </a:p>
        </p:txBody>
      </p:sp>
      <p:sp>
        <p:nvSpPr>
          <p:cNvPr id="34820" name="Rectangle 4"/>
          <p:cNvSpPr>
            <a:spLocks noGrp="1" noRot="1" noChangeAspect="1" noChangeArrowheads="1" noTextEdit="1"/>
          </p:cNvSpPr>
          <p:nvPr>
            <p:ph type="sldImg" idx="2"/>
          </p:nvPr>
        </p:nvSpPr>
        <p:spPr bwMode="auto">
          <a:xfrm>
            <a:off x="933450" y="749300"/>
            <a:ext cx="4997450" cy="37496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082" y="4748473"/>
            <a:ext cx="5036188" cy="4499495"/>
          </a:xfrm>
          <a:prstGeom prst="rect">
            <a:avLst/>
          </a:prstGeom>
          <a:noFill/>
          <a:ln w="9525">
            <a:noFill/>
            <a:miter lim="800000"/>
            <a:headEnd/>
            <a:tailEnd/>
          </a:ln>
          <a:effectLst/>
        </p:spPr>
        <p:txBody>
          <a:bodyPr vert="horz" wrap="square" lIns="92839" tIns="46420" rIns="92839" bIns="46420" numCol="1" anchor="t" anchorCtr="0" compatLnSpc="1">
            <a:prstTxWarp prst="textNoShape">
              <a:avLst/>
            </a:prstTxWarp>
          </a:bodyPr>
          <a:lstStyle/>
          <a:p>
            <a:pPr lvl="0"/>
            <a:r>
              <a:rPr lang="hu-HU" noProof="0"/>
              <a:t>Click to edit Master text styles</a:t>
            </a:r>
          </a:p>
          <a:p>
            <a:pPr lvl="1"/>
            <a:r>
              <a:rPr lang="hu-HU" noProof="0"/>
              <a:t>Second level</a:t>
            </a:r>
          </a:p>
          <a:p>
            <a:pPr lvl="2"/>
            <a:r>
              <a:rPr lang="hu-HU" noProof="0"/>
              <a:t>Third level</a:t>
            </a:r>
          </a:p>
          <a:p>
            <a:pPr lvl="3"/>
            <a:r>
              <a:rPr lang="hu-HU" noProof="0"/>
              <a:t>Fourth level</a:t>
            </a:r>
          </a:p>
          <a:p>
            <a:pPr lvl="4"/>
            <a:r>
              <a:rPr lang="hu-HU" noProof="0"/>
              <a:t>Fifth level</a:t>
            </a:r>
          </a:p>
        </p:txBody>
      </p:sp>
      <p:sp>
        <p:nvSpPr>
          <p:cNvPr id="5126" name="Rectangle 6"/>
          <p:cNvSpPr>
            <a:spLocks noGrp="1" noChangeArrowheads="1"/>
          </p:cNvSpPr>
          <p:nvPr>
            <p:ph type="ftr" sz="quarter" idx="4"/>
          </p:nvPr>
        </p:nvSpPr>
        <p:spPr bwMode="auto">
          <a:xfrm>
            <a:off x="1" y="9495319"/>
            <a:ext cx="2974340" cy="499582"/>
          </a:xfrm>
          <a:prstGeom prst="rect">
            <a:avLst/>
          </a:prstGeom>
          <a:noFill/>
          <a:ln w="9525">
            <a:noFill/>
            <a:miter lim="800000"/>
            <a:headEnd/>
            <a:tailEnd/>
          </a:ln>
          <a:effectLst/>
        </p:spPr>
        <p:txBody>
          <a:bodyPr vert="horz" wrap="square" lIns="92839" tIns="46420" rIns="92839" bIns="46420" numCol="1" anchor="b"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hu-HU"/>
          </a:p>
        </p:txBody>
      </p:sp>
      <p:sp>
        <p:nvSpPr>
          <p:cNvPr id="5127" name="Rectangle 7"/>
          <p:cNvSpPr>
            <a:spLocks noGrp="1" noChangeArrowheads="1"/>
          </p:cNvSpPr>
          <p:nvPr>
            <p:ph type="sldNum" sz="quarter" idx="5"/>
          </p:nvPr>
        </p:nvSpPr>
        <p:spPr bwMode="auto">
          <a:xfrm>
            <a:off x="3890012" y="9495319"/>
            <a:ext cx="2974339" cy="499582"/>
          </a:xfrm>
          <a:prstGeom prst="rect">
            <a:avLst/>
          </a:prstGeom>
          <a:noFill/>
          <a:ln w="9525">
            <a:noFill/>
            <a:miter lim="800000"/>
            <a:headEnd/>
            <a:tailEnd/>
          </a:ln>
          <a:effectLst/>
        </p:spPr>
        <p:txBody>
          <a:bodyPr vert="horz" wrap="square" lIns="92839" tIns="46420" rIns="92839" bIns="46420" numCol="1" anchor="b"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fld id="{AD090BF0-B366-4E92-B12B-441B371928F1}" type="slidenum">
              <a:rPr lang="hu-HU"/>
              <a:pPr>
                <a:defRPr/>
              </a:pPr>
              <a:t>‹#›</a:t>
            </a:fld>
            <a:endParaRPr lang="hu-HU"/>
          </a:p>
        </p:txBody>
      </p:sp>
    </p:spTree>
    <p:extLst>
      <p:ext uri="{BB962C8B-B14F-4D97-AF65-F5344CB8AC3E}">
        <p14:creationId xmlns:p14="http://schemas.microsoft.com/office/powerpoint/2010/main" val="1382428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PowerPoint_Slide.sldx"/></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PowerPoint_Slide1.sldx"/></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2.xml"/><Relationship Id="rId7" Type="http://schemas.openxmlformats.org/officeDocument/2006/relationships/image" Target="../media/image5.emf"/><Relationship Id="rId2" Type="http://schemas.openxmlformats.org/officeDocument/2006/relationships/notesMaster" Target="../notesMasters/notesMaster1.xml"/><Relationship Id="rId1" Type="http://schemas.openxmlformats.org/officeDocument/2006/relationships/vmlDrawing" Target="../drawings/vmlDrawing3.vml"/><Relationship Id="rId6" Type="http://schemas.openxmlformats.org/officeDocument/2006/relationships/package" Target="../embeddings/Microsoft_PowerPoint_Slide3.sldx"/><Relationship Id="rId5" Type="http://schemas.openxmlformats.org/officeDocument/2006/relationships/image" Target="../media/image4.emf"/><Relationship Id="rId4" Type="http://schemas.openxmlformats.org/officeDocument/2006/relationships/package" Target="../embeddings/Microsoft_PowerPoint_Slide2.sldx"/></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3.xml"/><Relationship Id="rId7" Type="http://schemas.openxmlformats.org/officeDocument/2006/relationships/image" Target="../media/image7.emf"/><Relationship Id="rId2" Type="http://schemas.openxmlformats.org/officeDocument/2006/relationships/notesMaster" Target="../notesMasters/notesMaster1.xml"/><Relationship Id="rId1" Type="http://schemas.openxmlformats.org/officeDocument/2006/relationships/vmlDrawing" Target="../drawings/vmlDrawing4.vml"/><Relationship Id="rId6" Type="http://schemas.openxmlformats.org/officeDocument/2006/relationships/package" Target="../embeddings/Microsoft_PowerPoint_Slide5.sldx"/><Relationship Id="rId5" Type="http://schemas.openxmlformats.org/officeDocument/2006/relationships/image" Target="../media/image6.emf"/><Relationship Id="rId4" Type="http://schemas.openxmlformats.org/officeDocument/2006/relationships/package" Target="../embeddings/Microsoft_PowerPoint_Slide4.sldx"/></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126A4F3-D5ED-40A1-B0F4-A68C70D228CE}" type="slidenum">
              <a:rPr lang="hu-HU" smtClean="0">
                <a:cs typeface="Arial" charset="0"/>
              </a:rPr>
              <a:pPr/>
              <a:t>1</a:t>
            </a:fld>
            <a:endParaRPr lang="hu-HU" dirty="0">
              <a:cs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val="672874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p>
            <a:pPr>
              <a:defRPr/>
            </a:pPr>
            <a:fld id="{8C4B3A45-DE0A-45C9-A362-251309A5F4C6}" type="slidenum">
              <a:rPr lang="hu-HU" smtClean="0"/>
              <a:pPr>
                <a:defRPr/>
              </a:pPr>
              <a:t>10</a:t>
            </a:fld>
            <a:endParaRPr lang="hu-HU"/>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US">
              <a:cs typeface="Arial" charset="0"/>
            </a:endParaRPr>
          </a:p>
        </p:txBody>
      </p:sp>
    </p:spTree>
    <p:extLst>
      <p:ext uri="{BB962C8B-B14F-4D97-AF65-F5344CB8AC3E}">
        <p14:creationId xmlns:p14="http://schemas.microsoft.com/office/powerpoint/2010/main" val="2510395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a:t>Mengesteab justifying substantive review of the ecision to transfer to Italy:</a:t>
            </a:r>
          </a:p>
          <a:p>
            <a:r>
              <a:rPr lang="en-US"/>
              <a:t>43 The scope of the remedy available to an applicant for international protection against a transfer</a:t>
            </a:r>
            <a:r>
              <a:rPr lang="hu-HU"/>
              <a:t> </a:t>
            </a:r>
            <a:r>
              <a:rPr lang="en-US"/>
              <a:t>decision is made clear in recital 19 of that regulation, which states that, in order to ensure compliance</a:t>
            </a:r>
            <a:r>
              <a:rPr lang="hu-HU"/>
              <a:t> </a:t>
            </a:r>
            <a:r>
              <a:rPr lang="en-US"/>
              <a:t>with international law, the </a:t>
            </a:r>
            <a:r>
              <a:rPr lang="en-US">
                <a:solidFill>
                  <a:srgbClr val="C00000"/>
                </a:solidFill>
              </a:rPr>
              <a:t>effective remedy introduced by that regulation in respect of transfer</a:t>
            </a:r>
            <a:r>
              <a:rPr lang="hu-HU">
                <a:solidFill>
                  <a:srgbClr val="C00000"/>
                </a:solidFill>
              </a:rPr>
              <a:t> </a:t>
            </a:r>
            <a:r>
              <a:rPr lang="en-US">
                <a:solidFill>
                  <a:srgbClr val="C00000"/>
                </a:solidFill>
              </a:rPr>
              <a:t>decisions should cover (i) the examination of the application of that regulation and (ii) the examination</a:t>
            </a:r>
            <a:r>
              <a:rPr lang="hu-HU">
                <a:solidFill>
                  <a:srgbClr val="C00000"/>
                </a:solidFill>
              </a:rPr>
              <a:t> </a:t>
            </a:r>
            <a:r>
              <a:rPr lang="en-US">
                <a:solidFill>
                  <a:srgbClr val="C00000"/>
                </a:solidFill>
              </a:rPr>
              <a:t>of the legal and factual situation in the Member State to which the asylum seeker is to be transferred</a:t>
            </a:r>
            <a:r>
              <a:rPr lang="hu-HU">
                <a:solidFill>
                  <a:srgbClr val="C00000"/>
                </a:solidFill>
              </a:rPr>
              <a:t> </a:t>
            </a:r>
            <a:r>
              <a:rPr lang="en-US"/>
              <a:t>(see, to that effect, judgment of 7 June 2016, </a:t>
            </a:r>
            <a:r>
              <a:rPr lang="en-US" i="1"/>
              <a:t>Ghezelbash</a:t>
            </a:r>
            <a:r>
              <a:rPr lang="en-US"/>
              <a:t>, C‑63/15, EU:C:2016:409, paragraphs 38 and</a:t>
            </a:r>
            <a:r>
              <a:rPr lang="hu-HU"/>
              <a:t> </a:t>
            </a:r>
            <a:r>
              <a:rPr lang="en-GB"/>
              <a:t>39).</a:t>
            </a:r>
          </a:p>
          <a:p>
            <a:r>
              <a:rPr lang="en-US"/>
              <a:t>44 That information is supported by the general thrust of the developments that have taken place in the</a:t>
            </a:r>
            <a:r>
              <a:rPr lang="hu-HU"/>
              <a:t> </a:t>
            </a:r>
            <a:r>
              <a:rPr lang="en-US"/>
              <a:t>system for determining the Member State responsible for examining an asylum application made in</a:t>
            </a:r>
            <a:r>
              <a:rPr lang="hu-HU"/>
              <a:t> </a:t>
            </a:r>
            <a:r>
              <a:rPr lang="en-US"/>
              <a:t>one of the Member States (‘the Dublin system’) as a result of the adoption of the Dublin III Regulation</a:t>
            </a:r>
            <a:r>
              <a:rPr lang="hu-HU"/>
              <a:t> </a:t>
            </a:r>
            <a:r>
              <a:rPr lang="en-US"/>
              <a:t>and by the objectives of the regulation (see, to that effect, judgment of 7 June 2016, </a:t>
            </a:r>
            <a:r>
              <a:rPr lang="en-US" i="1"/>
              <a:t>Ghezelbash</a:t>
            </a:r>
            <a:r>
              <a:rPr lang="en-US"/>
              <a:t>,</a:t>
            </a:r>
            <a:r>
              <a:rPr lang="hu-HU"/>
              <a:t> </a:t>
            </a:r>
            <a:r>
              <a:rPr lang="en-GB"/>
              <a:t>C‑63/15, EU:C:2016:409, paragraph 45).</a:t>
            </a:r>
          </a:p>
        </p:txBody>
      </p:sp>
      <p:sp>
        <p:nvSpPr>
          <p:cNvPr id="4" name="Dia számának helye 3"/>
          <p:cNvSpPr>
            <a:spLocks noGrp="1"/>
          </p:cNvSpPr>
          <p:nvPr>
            <p:ph type="sldNum" sz="quarter" idx="10"/>
          </p:nvPr>
        </p:nvSpPr>
        <p:spPr/>
        <p:txBody>
          <a:bodyPr/>
          <a:lstStyle/>
          <a:p>
            <a:pPr>
              <a:defRPr/>
            </a:pPr>
            <a:fld id="{2DFA0271-DE92-4FF8-9199-55F0F3DB3800}" type="slidenum">
              <a:rPr lang="hu-HU" smtClean="0"/>
              <a:pPr>
                <a:defRPr/>
              </a:pPr>
              <a:t>11</a:t>
            </a:fld>
            <a:endParaRPr lang="hu-HU"/>
          </a:p>
        </p:txBody>
      </p:sp>
    </p:spTree>
    <p:extLst>
      <p:ext uri="{BB962C8B-B14F-4D97-AF65-F5344CB8AC3E}">
        <p14:creationId xmlns:p14="http://schemas.microsoft.com/office/powerpoint/2010/main" val="3166219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en-GB"/>
          </a:p>
        </p:txBody>
      </p:sp>
      <p:sp>
        <p:nvSpPr>
          <p:cNvPr id="4" name="Dia számának helye 3"/>
          <p:cNvSpPr>
            <a:spLocks noGrp="1"/>
          </p:cNvSpPr>
          <p:nvPr>
            <p:ph type="sldNum" sz="quarter" idx="10"/>
          </p:nvPr>
        </p:nvSpPr>
        <p:spPr/>
        <p:txBody>
          <a:bodyPr/>
          <a:lstStyle/>
          <a:p>
            <a:pPr>
              <a:defRPr/>
            </a:pPr>
            <a:fld id="{2DFA0271-DE92-4FF8-9199-55F0F3DB3800}" type="slidenum">
              <a:rPr lang="hu-HU" smtClean="0"/>
              <a:pPr>
                <a:defRPr/>
              </a:pPr>
              <a:t>12</a:t>
            </a:fld>
            <a:endParaRPr lang="hu-HU"/>
          </a:p>
        </p:txBody>
      </p:sp>
    </p:spTree>
    <p:extLst>
      <p:ext uri="{BB962C8B-B14F-4D97-AF65-F5344CB8AC3E}">
        <p14:creationId xmlns:p14="http://schemas.microsoft.com/office/powerpoint/2010/main" val="1424320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FA0271-DE92-4FF8-9199-55F0F3DB3800}" type="slidenum">
              <a:rPr kumimoji="0" lang="hu-HU"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hu-HU"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9219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FA0271-DE92-4FF8-9199-55F0F3DB3800}" type="slidenum">
              <a:rPr kumimoji="0" lang="hu-HU"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hu-HU"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2797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91815" y="4818435"/>
            <a:ext cx="6408712" cy="4499495"/>
          </a:xfrm>
        </p:spPr>
        <p:txBody>
          <a:bodyPr>
            <a:normAutofit fontScale="77500" lnSpcReduction="20000"/>
          </a:bodyPr>
          <a:lstStyle/>
          <a:p>
            <a:r>
              <a:rPr lang="en-US" b="1"/>
              <a:t>Petrosian </a:t>
            </a:r>
            <a:r>
              <a:rPr lang="en-US"/>
              <a:t>	29 Jan 2009 	C-19/08 	2009:41 	transfer deadline; suspensive effect 	</a:t>
            </a:r>
          </a:p>
          <a:p>
            <a:r>
              <a:rPr lang="en-US" b="1"/>
              <a:t>N.S. &amp; M.E. </a:t>
            </a:r>
            <a:r>
              <a:rPr lang="en-US"/>
              <a:t>	21 Dec 2011 	C-411+493/10 	2011:865 	conditions in Greece; no transfer 	</a:t>
            </a:r>
          </a:p>
          <a:p>
            <a:r>
              <a:rPr lang="en-US" b="1"/>
              <a:t>Kastrati </a:t>
            </a:r>
            <a:r>
              <a:rPr lang="en-US"/>
              <a:t>	3 May 2012 	C-620/10 	2012:265 	withdrawal asylum application 	</a:t>
            </a:r>
          </a:p>
          <a:p>
            <a:r>
              <a:rPr lang="en-US" b="1"/>
              <a:t>K. </a:t>
            </a:r>
            <a:r>
              <a:rPr lang="en-US"/>
              <a:t>	6 Nov 2012 	C-245/11 	2012:685 	Art 15; sovereignty and humanitarian clause 	</a:t>
            </a:r>
          </a:p>
          <a:p>
            <a:r>
              <a:rPr lang="en-US" b="1"/>
              <a:t>Halaf </a:t>
            </a:r>
            <a:r>
              <a:rPr lang="en-US"/>
              <a:t>	30 May 2013 	C-528/11 	2013:342 	Art 18 EU Charter; sovereignty clause 	</a:t>
            </a:r>
          </a:p>
          <a:p>
            <a:r>
              <a:rPr lang="en-US" b="1"/>
              <a:t>M.A. a.o. </a:t>
            </a:r>
            <a:r>
              <a:rPr lang="en-US"/>
              <a:t>	2 Sep 2013 	C-648/11 	2013:367 	transfer of unaccompanied minor 	</a:t>
            </a:r>
          </a:p>
          <a:p>
            <a:r>
              <a:rPr lang="en-US" b="1"/>
              <a:t>Puid </a:t>
            </a:r>
            <a:r>
              <a:rPr lang="en-US"/>
              <a:t>	4 Nov 2013 	C-4/11 	2013:740 	responsible State in stead of Greece 	</a:t>
            </a:r>
          </a:p>
          <a:p>
            <a:r>
              <a:rPr lang="en-US" b="1"/>
              <a:t>Abdullahi </a:t>
            </a:r>
            <a:r>
              <a:rPr lang="en-US"/>
              <a:t>	12 Dec 2013 	C-394/12 	2013:813 	Art 19(2); meaning of First Member State 	</a:t>
            </a:r>
          </a:p>
          <a:p>
            <a:r>
              <a:rPr lang="en-US" b="1"/>
              <a:t>Mirza </a:t>
            </a:r>
            <a:r>
              <a:rPr lang="en-US"/>
              <a:t>	17 Mar 2016 	C-695/15 PPU 	2016:188 	Art 3(3); safe third country 	</a:t>
            </a:r>
          </a:p>
          <a:p>
            <a:r>
              <a:rPr lang="en-US" b="1"/>
              <a:t>Ghezelbash </a:t>
            </a:r>
            <a:r>
              <a:rPr lang="en-US"/>
              <a:t>	7 Jun 2016 	C-63/15 	2016:409 	Right to appeal incorrect MS determination 	</a:t>
            </a:r>
          </a:p>
          <a:p>
            <a:r>
              <a:rPr lang="en-US" b="1"/>
              <a:t>Karim </a:t>
            </a:r>
            <a:r>
              <a:rPr lang="en-US"/>
              <a:t>	7 Jun 2016 	C-155/15 	2016:410 	Art 19(2); meaning of First Member State 	</a:t>
            </a:r>
          </a:p>
          <a:p>
            <a:r>
              <a:rPr lang="en-US" b="1"/>
              <a:t>C.K. a.o. </a:t>
            </a:r>
            <a:r>
              <a:rPr lang="en-US"/>
              <a:t>	16 Feb 2017 	C-578/16 	2017:127 	transfer of mentally ill asylum seeker 	</a:t>
            </a:r>
          </a:p>
          <a:p>
            <a:r>
              <a:rPr lang="en-US" b="1"/>
              <a:t>Al Chodor </a:t>
            </a:r>
            <a:r>
              <a:rPr lang="en-US"/>
              <a:t>	15 Mar 2017 	C-528/15 	2017:213 	Art 28: risk of absconding 	</a:t>
            </a:r>
          </a:p>
          <a:p>
            <a:r>
              <a:rPr lang="en-US" b="1"/>
              <a:t>Ahmed </a:t>
            </a:r>
            <a:r>
              <a:rPr lang="en-US"/>
              <a:t>	5 Apr 2017 	C-36/17 	2017:273 	Dublin not applicable if subs. protection is granted 	</a:t>
            </a:r>
          </a:p>
          <a:p>
            <a:r>
              <a:rPr lang="en-US" b="1"/>
              <a:t>A.S. </a:t>
            </a:r>
            <a:r>
              <a:rPr lang="en-US"/>
              <a:t>	26 Jul 2017 	C-490/16 	2017:585 	Art 13(1) Dublin III and 'irregular crossing' 	</a:t>
            </a:r>
          </a:p>
          <a:p>
            <a:r>
              <a:rPr lang="en-GB" b="1"/>
              <a:t>Jafari </a:t>
            </a:r>
            <a:r>
              <a:rPr lang="en-GB"/>
              <a:t>	26 Jul 2017 	C-646/16 	2017:586 	Art. 12+13; transit visa 	</a:t>
            </a:r>
          </a:p>
          <a:p>
            <a:r>
              <a:rPr lang="en-US" b="1"/>
              <a:t>Mengesteab </a:t>
            </a:r>
            <a:r>
              <a:rPr lang="en-US"/>
              <a:t>	26 Jul 2017 	C-670/16 	2017:587 	Art 21(1)+22(7); review transfer decision 	</a:t>
            </a:r>
          </a:p>
          <a:p>
            <a:r>
              <a:rPr lang="en-US" b="1"/>
              <a:t>Khir Amayry </a:t>
            </a:r>
            <a:r>
              <a:rPr lang="en-US"/>
              <a:t>	13 Sep 2017 	C-60/16 	2017:675 	Art 27(3)+(4): suspensive effect; time limit of detention 	</a:t>
            </a:r>
          </a:p>
          <a:p>
            <a:r>
              <a:rPr lang="en-US" b="1"/>
              <a:t>Majid Shiri </a:t>
            </a:r>
            <a:r>
              <a:rPr lang="en-US"/>
              <a:t>	25 Oct 2017 	C-201/16 	2017:805 	Art 27(1)+29(1)+29(2) 	</a:t>
            </a:r>
          </a:p>
          <a:p>
            <a:r>
              <a:rPr lang="en-US" b="1"/>
              <a:t>Aziz Hassan </a:t>
            </a:r>
            <a:r>
              <a:rPr lang="en-US"/>
              <a:t>	25 Jan 2018 	C-360/16 	2018:35 	Art 23+24; unlawful return after transferral 	</a:t>
            </a:r>
          </a:p>
          <a:p>
            <a:endParaRPr lang="en-GB" dirty="0"/>
          </a:p>
        </p:txBody>
      </p:sp>
      <p:sp>
        <p:nvSpPr>
          <p:cNvPr id="4" name="Slide Number Placeholder 3"/>
          <p:cNvSpPr>
            <a:spLocks noGrp="1"/>
          </p:cNvSpPr>
          <p:nvPr>
            <p:ph type="sldNum" sz="quarter" idx="10"/>
          </p:nvPr>
        </p:nvSpPr>
        <p:spPr/>
        <p:txBody>
          <a:bodyPr/>
          <a:lstStyle/>
          <a:p>
            <a:pPr>
              <a:defRPr/>
            </a:pPr>
            <a:fld id="{AD090BF0-B366-4E92-B12B-441B371928F1}" type="slidenum">
              <a:rPr lang="hu-HU" smtClean="0"/>
              <a:pPr>
                <a:defRPr/>
              </a:pPr>
              <a:t>15</a:t>
            </a:fld>
            <a:endParaRPr lang="hu-HU"/>
          </a:p>
        </p:txBody>
      </p:sp>
    </p:spTree>
    <p:extLst>
      <p:ext uri="{BB962C8B-B14F-4D97-AF65-F5344CB8AC3E}">
        <p14:creationId xmlns:p14="http://schemas.microsoft.com/office/powerpoint/2010/main" val="3364463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a:t>Greece is the entry point of 90 % of illegal immigrants  - leads to „disproportionate burden” (as if Dublin was about burden sharing…BN) </a:t>
            </a:r>
          </a:p>
          <a:p>
            <a:r>
              <a:rPr lang="hu-HU"/>
              <a:t>ECtHR Ms case – definiciencies both in hte procedure and in the reception conditions amounting to inhuman treatment.</a:t>
            </a:r>
          </a:p>
        </p:txBody>
      </p:sp>
      <p:sp>
        <p:nvSpPr>
          <p:cNvPr id="4" name="Dia számának helye 3"/>
          <p:cNvSpPr>
            <a:spLocks noGrp="1"/>
          </p:cNvSpPr>
          <p:nvPr>
            <p:ph type="sldNum" sz="quarter" idx="10"/>
          </p:nvPr>
        </p:nvSpPr>
        <p:spPr/>
        <p:txBody>
          <a:bodyPr/>
          <a:lstStyle/>
          <a:p>
            <a:fld id="{209826DC-C027-4BF6-A45C-DFDC5005B1A8}" type="slidenum">
              <a:rPr lang="hu-HU" smtClean="0"/>
              <a:pPr/>
              <a:t>16</a:t>
            </a:fld>
            <a:endParaRPr lang="hu-HU"/>
          </a:p>
        </p:txBody>
      </p:sp>
    </p:spTree>
    <p:extLst>
      <p:ext uri="{BB962C8B-B14F-4D97-AF65-F5344CB8AC3E}">
        <p14:creationId xmlns:p14="http://schemas.microsoft.com/office/powerpoint/2010/main" val="4214882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a:p>
        </p:txBody>
      </p:sp>
      <p:sp>
        <p:nvSpPr>
          <p:cNvPr id="4" name="Dia számának helye 3"/>
          <p:cNvSpPr>
            <a:spLocks noGrp="1"/>
          </p:cNvSpPr>
          <p:nvPr>
            <p:ph type="sldNum" sz="quarter" idx="10"/>
          </p:nvPr>
        </p:nvSpPr>
        <p:spPr/>
        <p:txBody>
          <a:bodyPr/>
          <a:lstStyle/>
          <a:p>
            <a:pPr>
              <a:defRPr/>
            </a:pPr>
            <a:fld id="{2DFA0271-DE92-4FF8-9199-55F0F3DB3800}" type="slidenum">
              <a:rPr lang="hu-HU" smtClean="0"/>
              <a:pPr>
                <a:defRPr/>
              </a:pPr>
              <a:t>17</a:t>
            </a:fld>
            <a:endParaRPr lang="hu-HU"/>
          </a:p>
        </p:txBody>
      </p:sp>
    </p:spTree>
    <p:extLst>
      <p:ext uri="{BB962C8B-B14F-4D97-AF65-F5344CB8AC3E}">
        <p14:creationId xmlns:p14="http://schemas.microsoft.com/office/powerpoint/2010/main" val="1208246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pPr>
              <a:defRPr/>
            </a:pPr>
            <a:fld id="{AD090BF0-B366-4E92-B12B-441B371928F1}" type="slidenum">
              <a:rPr lang="hu-HU" smtClean="0">
                <a:solidFill>
                  <a:srgbClr val="000000"/>
                </a:solidFill>
              </a:rPr>
              <a:pPr>
                <a:defRPr/>
              </a:pPr>
              <a:t>18</a:t>
            </a:fld>
            <a:endParaRPr lang="hu-HU">
              <a:solidFill>
                <a:srgbClr val="000000"/>
              </a:solidFill>
            </a:endParaRPr>
          </a:p>
        </p:txBody>
      </p:sp>
    </p:spTree>
    <p:extLst>
      <p:ext uri="{BB962C8B-B14F-4D97-AF65-F5344CB8AC3E}">
        <p14:creationId xmlns:p14="http://schemas.microsoft.com/office/powerpoint/2010/main" val="22708490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u-HU" dirty="0"/>
          </a:p>
        </p:txBody>
      </p:sp>
      <p:sp>
        <p:nvSpPr>
          <p:cNvPr id="4" name="Slide Number Placeholder 3"/>
          <p:cNvSpPr>
            <a:spLocks noGrp="1"/>
          </p:cNvSpPr>
          <p:nvPr>
            <p:ph type="sldNum" sz="quarter" idx="10"/>
          </p:nvPr>
        </p:nvSpPr>
        <p:spPr/>
        <p:txBody>
          <a:bodyPr/>
          <a:lstStyle/>
          <a:p>
            <a:pPr>
              <a:defRPr/>
            </a:pPr>
            <a:fld id="{AD090BF0-B366-4E92-B12B-441B371928F1}" type="slidenum">
              <a:rPr lang="hu-HU" smtClean="0">
                <a:solidFill>
                  <a:srgbClr val="000000"/>
                </a:solidFill>
              </a:rPr>
              <a:pPr>
                <a:defRPr/>
              </a:pPr>
              <a:t>19</a:t>
            </a:fld>
            <a:endParaRPr lang="hu-HU">
              <a:solidFill>
                <a:srgbClr val="000000"/>
              </a:solidFill>
            </a:endParaRPr>
          </a:p>
        </p:txBody>
      </p:sp>
    </p:spTree>
    <p:extLst>
      <p:ext uri="{BB962C8B-B14F-4D97-AF65-F5344CB8AC3E}">
        <p14:creationId xmlns:p14="http://schemas.microsoft.com/office/powerpoint/2010/main" val="824661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p:txBody>
          <a:bodyPr/>
          <a:lstStyle/>
          <a:p>
            <a:pPr>
              <a:defRPr/>
            </a:pPr>
            <a:fld id="{F4721356-8E34-47B4-A4B5-740D8FF18672}" type="slidenum">
              <a:rPr lang="hu-HU" smtClean="0"/>
              <a:pPr>
                <a:defRPr/>
              </a:pPr>
              <a:t>2</a:t>
            </a:fld>
            <a:endParaRPr lang="hu-HU" dirty="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lnSpc>
                <a:spcPct val="90000"/>
              </a:lnSpc>
              <a:defRPr/>
            </a:pPr>
            <a:r>
              <a:rPr lang="en-GB" sz="1100" dirty="0">
                <a:latin typeface="+mn-lt"/>
              </a:rPr>
              <a:t>Convention:</a:t>
            </a:r>
          </a:p>
          <a:p>
            <a:pPr lvl="2" eaLnBrk="1" hangingPunct="1">
              <a:lnSpc>
                <a:spcPct val="90000"/>
              </a:lnSpc>
              <a:defRPr/>
            </a:pPr>
            <a:r>
              <a:rPr lang="en-GB" sz="1100" dirty="0">
                <a:latin typeface="+mn-lt"/>
              </a:rPr>
              <a:t>Signature: 15 June 1990. </a:t>
            </a:r>
          </a:p>
          <a:p>
            <a:pPr lvl="2" eaLnBrk="1" hangingPunct="1">
              <a:lnSpc>
                <a:spcPct val="90000"/>
              </a:lnSpc>
              <a:defRPr/>
            </a:pPr>
            <a:r>
              <a:rPr lang="en-GB" sz="1100" dirty="0">
                <a:latin typeface="+mn-lt"/>
              </a:rPr>
              <a:t>Entry into force:1 September  1997. </a:t>
            </a:r>
          </a:p>
          <a:p>
            <a:pPr lvl="2" eaLnBrk="1" hangingPunct="1">
              <a:lnSpc>
                <a:spcPct val="90000"/>
              </a:lnSpc>
              <a:defRPr/>
            </a:pPr>
            <a:r>
              <a:rPr lang="en-GB" sz="1100" dirty="0">
                <a:latin typeface="+mn-lt"/>
              </a:rPr>
              <a:t>Parties: A 15 EU member states,  Iceland and Norway </a:t>
            </a:r>
          </a:p>
          <a:p>
            <a:pPr eaLnBrk="1" hangingPunct="1">
              <a:lnSpc>
                <a:spcPct val="90000"/>
              </a:lnSpc>
              <a:defRPr/>
            </a:pPr>
            <a:r>
              <a:rPr lang="en-GB" sz="1100" dirty="0">
                <a:latin typeface="+mn-lt"/>
              </a:rPr>
              <a:t>Regulation:</a:t>
            </a:r>
          </a:p>
          <a:p>
            <a:pPr lvl="2" eaLnBrk="1" hangingPunct="1">
              <a:lnSpc>
                <a:spcPct val="90000"/>
              </a:lnSpc>
              <a:defRPr/>
            </a:pPr>
            <a:r>
              <a:rPr lang="en-GB" sz="1100" dirty="0">
                <a:latin typeface="+mn-lt"/>
              </a:rPr>
              <a:t>EC Council reg.  </a:t>
            </a:r>
            <a:r>
              <a:rPr lang="en-GB" sz="1100" b="1" dirty="0">
                <a:latin typeface="+mn-lt"/>
              </a:rPr>
              <a:t>343/2003</a:t>
            </a:r>
            <a:r>
              <a:rPr lang="en-GB" sz="1100" dirty="0">
                <a:latin typeface="+mn-lt"/>
              </a:rPr>
              <a:t> (18 February 2003),  </a:t>
            </a:r>
            <a:r>
              <a:rPr lang="en-GB" sz="1100" b="1" dirty="0">
                <a:latin typeface="+mn-lt"/>
              </a:rPr>
              <a:t>OJ</a:t>
            </a:r>
            <a:r>
              <a:rPr lang="en-GB" sz="1100" dirty="0">
                <a:latin typeface="+mn-lt"/>
              </a:rPr>
              <a:t> (2003)  </a:t>
            </a:r>
            <a:r>
              <a:rPr lang="en-GB" sz="1100" b="1" dirty="0">
                <a:latin typeface="+mn-lt"/>
              </a:rPr>
              <a:t>L 50/1 2003. 02.25</a:t>
            </a:r>
          </a:p>
          <a:p>
            <a:pPr lvl="2" eaLnBrk="1" hangingPunct="1">
              <a:lnSpc>
                <a:spcPct val="90000"/>
              </a:lnSpc>
              <a:defRPr/>
            </a:pPr>
            <a:r>
              <a:rPr lang="en-GB" sz="1100" b="1" dirty="0">
                <a:latin typeface="+mn-lt"/>
              </a:rPr>
              <a:t>Start of application: 1 September</a:t>
            </a:r>
            <a:r>
              <a:rPr lang="en-GB" sz="1100" dirty="0">
                <a:latin typeface="+mn-lt"/>
              </a:rPr>
              <a:t> </a:t>
            </a:r>
            <a:r>
              <a:rPr lang="en-GB" sz="1100" b="1" dirty="0">
                <a:latin typeface="+mn-lt"/>
              </a:rPr>
              <a:t>2003</a:t>
            </a:r>
            <a:r>
              <a:rPr lang="en-GB" sz="1100" dirty="0">
                <a:latin typeface="+mn-lt"/>
              </a:rPr>
              <a:t>. (In respect of applications submitted after the date and requests for readmission)</a:t>
            </a:r>
          </a:p>
          <a:p>
            <a:pPr lvl="2" eaLnBrk="1" hangingPunct="1">
              <a:lnSpc>
                <a:spcPct val="90000"/>
              </a:lnSpc>
              <a:defRPr/>
            </a:pPr>
            <a:r>
              <a:rPr lang="en-GB" sz="1100" dirty="0">
                <a:latin typeface="+mn-lt"/>
              </a:rPr>
              <a:t>Participants: EU member states  except for Denmark plus Norway and Iceland</a:t>
            </a:r>
          </a:p>
          <a:p>
            <a:pPr lvl="2" eaLnBrk="1" hangingPunct="1">
              <a:lnSpc>
                <a:spcPct val="90000"/>
              </a:lnSpc>
              <a:defRPr/>
            </a:pPr>
            <a:r>
              <a:rPr lang="en-GB" sz="1100" dirty="0">
                <a:latin typeface="+mn-lt"/>
              </a:rPr>
              <a:t>Denmark has a special link to it,</a:t>
            </a:r>
          </a:p>
          <a:p>
            <a:pPr lvl="2" eaLnBrk="1" hangingPunct="1">
              <a:lnSpc>
                <a:spcPct val="90000"/>
              </a:lnSpc>
              <a:buFontTx/>
              <a:buNone/>
              <a:defRPr/>
            </a:pPr>
            <a:r>
              <a:rPr lang="en-GB" sz="1100" dirty="0">
                <a:latin typeface="+mn-lt"/>
              </a:rPr>
              <a:t> </a:t>
            </a:r>
            <a:r>
              <a:rPr lang="en-GB" sz="1100" i="1" dirty="0">
                <a:latin typeface="+mn-lt"/>
              </a:rPr>
              <a:t>see 2006/188/EC: Council Decision of 21 February 2006 on the conclusion of the Agreement between the European Community and the Kingdom of Denmark extending to Denmark the provisions of Council Regulation (EC) No 343/2003 </a:t>
            </a:r>
          </a:p>
          <a:p>
            <a:pPr eaLnBrk="1" hangingPunct="1"/>
            <a:endParaRPr lang="en-GB" dirty="0">
              <a:cs typeface="Arial" charset="0"/>
            </a:endParaRPr>
          </a:p>
        </p:txBody>
      </p:sp>
    </p:spTree>
    <p:extLst>
      <p:ext uri="{BB962C8B-B14F-4D97-AF65-F5344CB8AC3E}">
        <p14:creationId xmlns:p14="http://schemas.microsoft.com/office/powerpoint/2010/main" val="38058195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kép helye 1"/>
          <p:cNvSpPr>
            <a:spLocks noGrp="1" noRot="1" noChangeAspect="1" noTextEdit="1"/>
          </p:cNvSpPr>
          <p:nvPr>
            <p:ph type="sldImg"/>
          </p:nvPr>
        </p:nvSpPr>
        <p:spPr bwMode="auto">
          <a:noFill/>
          <a:ln>
            <a:solidFill>
              <a:srgbClr val="000000"/>
            </a:solidFill>
            <a:miter lim="800000"/>
            <a:headEnd/>
            <a:tailEnd/>
          </a:ln>
        </p:spPr>
      </p:sp>
      <p:sp>
        <p:nvSpPr>
          <p:cNvPr id="53251" name="Jegyzetek hely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3556" name="Dia számának hely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86D74E6-0738-4A88-AC2D-E4A8D3745119}" type="slidenum">
              <a:rPr kumimoji="0" lang="en-GB"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GB" sz="13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40729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3C186C-F735-47BE-860E-27A3D6B482DA}" type="slidenum">
              <a:rPr kumimoji="0" lang="hu-HU"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hu-HU" sz="1300" b="0" i="0" u="none" strike="noStrike" kern="1200" cap="none" spc="0" normalizeH="0" baseline="0" noProof="0">
              <a:ln>
                <a:noFill/>
              </a:ln>
              <a:solidFill>
                <a:prstClr val="black"/>
              </a:solidFill>
              <a:effectLst/>
              <a:uLnTx/>
              <a:uFillTx/>
              <a:latin typeface="Calibri"/>
              <a:ea typeface="+mn-ea"/>
              <a:cs typeface="+mn-cs"/>
            </a:endParaRPr>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a:ln/>
        </p:spPr>
        <p:txBody>
          <a:bodyPr/>
          <a:lstStyle/>
          <a:p>
            <a:pPr eaLnBrk="1" hangingPunct="1"/>
            <a:r>
              <a:rPr lang="hu-HU" dirty="0">
                <a:cs typeface="Arial" charset="0"/>
              </a:rPr>
              <a:t>„</a:t>
            </a:r>
            <a:r>
              <a:rPr lang="en-US" dirty="0">
                <a:cs typeface="Arial" charset="0"/>
              </a:rPr>
              <a:t>The core task of the Agency in 2014 will remain to continue adding value to the </a:t>
            </a:r>
            <a:r>
              <a:rPr lang="hu-HU" dirty="0">
                <a:cs typeface="Arial" charset="0"/>
              </a:rPr>
              <a:t> </a:t>
            </a:r>
            <a:r>
              <a:rPr lang="en-US" dirty="0">
                <a:cs typeface="Arial" charset="0"/>
              </a:rPr>
              <a:t>Member States</a:t>
            </a:r>
            <a:r>
              <a:rPr lang="hu-HU" dirty="0">
                <a:cs typeface="Arial" charset="0"/>
              </a:rPr>
              <a:t> </a:t>
            </a:r>
            <a:r>
              <a:rPr lang="en-US" dirty="0">
                <a:cs typeface="Arial" charset="0"/>
              </a:rPr>
              <a:t> through the stable and cost efficient operational management of </a:t>
            </a:r>
            <a:r>
              <a:rPr lang="hu-HU" dirty="0">
                <a:cs typeface="Arial" charset="0"/>
              </a:rPr>
              <a:t> </a:t>
            </a:r>
            <a:r>
              <a:rPr lang="en-US" dirty="0">
                <a:cs typeface="Arial" charset="0"/>
              </a:rPr>
              <a:t>VIS, SIS II and EURODAC, as well as the further evolution and roll out of the </a:t>
            </a:r>
            <a:r>
              <a:rPr lang="hu-HU" dirty="0">
                <a:cs typeface="Arial" charset="0"/>
              </a:rPr>
              <a:t> </a:t>
            </a:r>
            <a:r>
              <a:rPr lang="en-US" dirty="0">
                <a:cs typeface="Arial" charset="0"/>
              </a:rPr>
              <a:t>systems in line with the needs of the Member States. In addition, the Agency will plan</a:t>
            </a:r>
            <a:r>
              <a:rPr lang="hu-HU" dirty="0">
                <a:cs typeface="Arial" charset="0"/>
              </a:rPr>
              <a:t> </a:t>
            </a:r>
            <a:r>
              <a:rPr lang="en-US" dirty="0">
                <a:cs typeface="Arial" charset="0"/>
              </a:rPr>
              <a:t>and carry out activities for the implementation of the new functionalities of EURODAC</a:t>
            </a:r>
            <a:r>
              <a:rPr lang="hu-HU" dirty="0">
                <a:cs typeface="Arial" charset="0"/>
              </a:rPr>
              <a:t> </a:t>
            </a:r>
            <a:r>
              <a:rPr lang="en-US" dirty="0">
                <a:cs typeface="Arial" charset="0"/>
              </a:rPr>
              <a:t>as per its revised legal basis, as well as preparing to develop, implement or take on</a:t>
            </a:r>
            <a:r>
              <a:rPr lang="hu-HU" dirty="0">
                <a:cs typeface="Arial" charset="0"/>
              </a:rPr>
              <a:t> </a:t>
            </a:r>
            <a:r>
              <a:rPr lang="en-US" dirty="0">
                <a:cs typeface="Arial" charset="0"/>
              </a:rPr>
              <a:t>board new systems as legal instruments dictate.</a:t>
            </a:r>
            <a:r>
              <a:rPr lang="hu-HU" dirty="0">
                <a:cs typeface="Arial" charset="0"/>
              </a:rPr>
              <a:t>”</a:t>
            </a:r>
          </a:p>
          <a:p>
            <a:pPr eaLnBrk="1" hangingPunct="1"/>
            <a:r>
              <a:rPr lang="hu-HU" dirty="0">
                <a:cs typeface="Arial" charset="0"/>
              </a:rPr>
              <a:t>LISA </a:t>
            </a:r>
            <a:r>
              <a:rPr lang="hu-HU" dirty="0" err="1">
                <a:cs typeface="Arial" charset="0"/>
              </a:rPr>
              <a:t>work</a:t>
            </a:r>
            <a:r>
              <a:rPr lang="hu-HU" dirty="0">
                <a:cs typeface="Arial" charset="0"/>
              </a:rPr>
              <a:t> program, 2014 </a:t>
            </a:r>
          </a:p>
          <a:p>
            <a:pPr eaLnBrk="1" hangingPunct="1"/>
            <a:r>
              <a:rPr lang="en-GB" dirty="0">
                <a:cs typeface="Arial" charset="0"/>
              </a:rPr>
              <a:t>http://ec.europa.eu/dgs/home-affairs/what-we-do/policies/borders-and-visas/agency/docs/eu-lisa_2014_work_programme_en.pdf</a:t>
            </a:r>
          </a:p>
        </p:txBody>
      </p:sp>
    </p:spTree>
    <p:extLst>
      <p:ext uri="{BB962C8B-B14F-4D97-AF65-F5344CB8AC3E}">
        <p14:creationId xmlns:p14="http://schemas.microsoft.com/office/powerpoint/2010/main" val="3404994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CB69BB-C745-4178-8AA6-C28534DF6941}" type="slidenum">
              <a:rPr kumimoji="0" lang="hu-HU"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hu-HU" sz="1300" b="0" i="0" u="none" strike="noStrike" kern="1200" cap="none" spc="0" normalizeH="0" baseline="0" noProof="0">
              <a:ln>
                <a:noFill/>
              </a:ln>
              <a:solidFill>
                <a:prstClr val="black"/>
              </a:solidFill>
              <a:effectLst/>
              <a:uLnTx/>
              <a:uFillTx/>
              <a:latin typeface="Calibri"/>
              <a:ea typeface="+mn-ea"/>
              <a:cs typeface="+mn-cs"/>
            </a:endParaRPr>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pPr eaLnBrk="1" hangingPunct="1"/>
            <a:endParaRPr lang="en-US">
              <a:cs typeface="Arial" charset="0"/>
            </a:endParaRPr>
          </a:p>
        </p:txBody>
      </p:sp>
    </p:spTree>
    <p:extLst>
      <p:ext uri="{BB962C8B-B14F-4D97-AF65-F5344CB8AC3E}">
        <p14:creationId xmlns:p14="http://schemas.microsoft.com/office/powerpoint/2010/main" val="3530021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CB69BB-C745-4178-8AA6-C28534DF6941}" type="slidenum">
              <a:rPr kumimoji="0" lang="hu-HU"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hu-HU" sz="1300" b="0" i="0" u="none" strike="noStrike" kern="1200" cap="none" spc="0" normalizeH="0" baseline="0" noProof="0">
              <a:ln>
                <a:noFill/>
              </a:ln>
              <a:solidFill>
                <a:prstClr val="black"/>
              </a:solidFill>
              <a:effectLst/>
              <a:uLnTx/>
              <a:uFillTx/>
              <a:latin typeface="Calibri"/>
              <a:ea typeface="+mn-ea"/>
              <a:cs typeface="+mn-cs"/>
            </a:endParaRPr>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r>
              <a:rPr lang="hu-HU" dirty="0" err="1">
                <a:cs typeface="Arial" charset="0"/>
              </a:rPr>
              <a:t>Serious</a:t>
            </a:r>
            <a:r>
              <a:rPr lang="hu-HU" dirty="0">
                <a:cs typeface="Arial" charset="0"/>
              </a:rPr>
              <a:t> </a:t>
            </a:r>
            <a:r>
              <a:rPr lang="hu-HU" dirty="0" err="1">
                <a:cs typeface="Arial" charset="0"/>
              </a:rPr>
              <a:t>offence</a:t>
            </a:r>
            <a:r>
              <a:rPr lang="hu-HU" dirty="0">
                <a:cs typeface="Arial" charset="0"/>
              </a:rPr>
              <a:t> = </a:t>
            </a:r>
            <a:r>
              <a:rPr lang="en-US" dirty="0"/>
              <a:t>as outlined in the European</a:t>
            </a:r>
            <a:r>
              <a:rPr lang="hu-HU" dirty="0"/>
              <a:t> </a:t>
            </a:r>
            <a:r>
              <a:rPr lang="en-US" dirty="0"/>
              <a:t>Framework Decision on combating terrorism and the European Arrest Warrant</a:t>
            </a:r>
            <a:endParaRPr lang="hu-HU" dirty="0">
              <a:cs typeface="Arial" charset="0"/>
            </a:endParaRPr>
          </a:p>
          <a:p>
            <a:pPr eaLnBrk="1" hangingPunct="1"/>
            <a:endParaRPr lang="hu-HU" dirty="0">
              <a:cs typeface="Arial" charset="0"/>
            </a:endParaRPr>
          </a:p>
          <a:p>
            <a:pPr eaLnBrk="1" hangingPunct="1"/>
            <a:r>
              <a:rPr lang="hu-HU" dirty="0">
                <a:cs typeface="Arial" charset="0"/>
              </a:rPr>
              <a:t>3 </a:t>
            </a:r>
            <a:r>
              <a:rPr lang="hu-HU" dirty="0" err="1">
                <a:cs typeface="Arial" charset="0"/>
              </a:rPr>
              <a:t>years</a:t>
            </a:r>
            <a:r>
              <a:rPr lang="hu-HU" dirty="0">
                <a:cs typeface="Arial" charset="0"/>
              </a:rPr>
              <a:t> - § 18 (2)</a:t>
            </a:r>
          </a:p>
          <a:p>
            <a:pPr eaLnBrk="1" hangingPunct="1"/>
            <a:r>
              <a:rPr lang="hu-HU" dirty="0">
                <a:cs typeface="Arial" charset="0"/>
              </a:rPr>
              <a:t>European Data </a:t>
            </a:r>
            <a:r>
              <a:rPr lang="hu-HU" dirty="0" err="1">
                <a:cs typeface="Arial" charset="0"/>
              </a:rPr>
              <a:t>Protection</a:t>
            </a:r>
            <a:r>
              <a:rPr lang="hu-HU" dirty="0">
                <a:cs typeface="Arial" charset="0"/>
              </a:rPr>
              <a:t> </a:t>
            </a:r>
            <a:r>
              <a:rPr lang="hu-HU" dirty="0" err="1">
                <a:cs typeface="Arial" charset="0"/>
              </a:rPr>
              <a:t>Supervisor</a:t>
            </a:r>
            <a:r>
              <a:rPr lang="hu-HU" dirty="0">
                <a:cs typeface="Arial" charset="0"/>
              </a:rPr>
              <a:t>  (</a:t>
            </a:r>
            <a:r>
              <a:rPr lang="hu-HU" dirty="0"/>
              <a:t>Peter </a:t>
            </a:r>
            <a:r>
              <a:rPr lang="hu-HU" dirty="0" err="1"/>
              <a:t>Hustinx</a:t>
            </a:r>
            <a:r>
              <a:rPr lang="hu-HU" dirty="0"/>
              <a:t> ) </a:t>
            </a:r>
            <a:r>
              <a:rPr lang="hu-HU" dirty="0" err="1">
                <a:cs typeface="Arial" charset="0"/>
              </a:rPr>
              <a:t>opposing</a:t>
            </a:r>
            <a:r>
              <a:rPr lang="hu-HU" dirty="0">
                <a:cs typeface="Arial" charset="0"/>
              </a:rPr>
              <a:t> </a:t>
            </a:r>
            <a:r>
              <a:rPr lang="hu-HU" dirty="0" err="1">
                <a:cs typeface="Arial" charset="0"/>
              </a:rPr>
              <a:t>the</a:t>
            </a:r>
            <a:r>
              <a:rPr lang="hu-HU" dirty="0">
                <a:cs typeface="Arial" charset="0"/>
              </a:rPr>
              <a:t> </a:t>
            </a:r>
            <a:r>
              <a:rPr lang="hu-HU" dirty="0" err="1">
                <a:cs typeface="Arial" charset="0"/>
              </a:rPr>
              <a:t>new</a:t>
            </a:r>
            <a:r>
              <a:rPr lang="hu-HU" dirty="0">
                <a:cs typeface="Arial" charset="0"/>
              </a:rPr>
              <a:t> </a:t>
            </a:r>
            <a:r>
              <a:rPr lang="hu-HU" dirty="0" err="1">
                <a:cs typeface="Arial" charset="0"/>
              </a:rPr>
              <a:t>system</a:t>
            </a:r>
            <a:r>
              <a:rPr lang="hu-HU" dirty="0">
                <a:cs typeface="Arial" charset="0"/>
              </a:rPr>
              <a:t>: </a:t>
            </a:r>
            <a:r>
              <a:rPr lang="en-US" dirty="0"/>
              <a:t>“Just because the data has already been collected, it should not be used for</a:t>
            </a:r>
            <a:r>
              <a:rPr lang="hu-HU" dirty="0"/>
              <a:t> </a:t>
            </a:r>
            <a:r>
              <a:rPr lang="en-US" dirty="0"/>
              <a:t>another purpose which may have a far-reaching negative impact on the lives</a:t>
            </a:r>
            <a:r>
              <a:rPr lang="hu-HU" dirty="0"/>
              <a:t> </a:t>
            </a:r>
            <a:r>
              <a:rPr lang="en-US" dirty="0"/>
              <a:t>of individuals. To intrude upon the privacy of individuals and risk </a:t>
            </a:r>
            <a:r>
              <a:rPr lang="en-US" dirty="0" err="1"/>
              <a:t>stigmatising</a:t>
            </a:r>
            <a:r>
              <a:rPr lang="hu-HU" dirty="0"/>
              <a:t> </a:t>
            </a:r>
            <a:r>
              <a:rPr lang="en-US" dirty="0"/>
              <a:t>them requires strong justification and the Commission has simply not provided</a:t>
            </a:r>
            <a:r>
              <a:rPr lang="hu-HU" dirty="0"/>
              <a:t> </a:t>
            </a:r>
            <a:r>
              <a:rPr lang="en-US" dirty="0"/>
              <a:t>sufficient reason why asylum seekers should be singled out for such</a:t>
            </a:r>
            <a:r>
              <a:rPr lang="hu-HU" dirty="0"/>
              <a:t> </a:t>
            </a:r>
            <a:r>
              <a:rPr lang="hu-HU" dirty="0" err="1"/>
              <a:t>treatment</a:t>
            </a:r>
            <a:r>
              <a:rPr lang="hu-HU" dirty="0"/>
              <a:t>.” </a:t>
            </a:r>
          </a:p>
          <a:p>
            <a:pPr eaLnBrk="1" hangingPunct="1"/>
            <a:r>
              <a:rPr lang="en-US" dirty="0">
                <a:cs typeface="Arial" charset="0"/>
              </a:rPr>
              <a:t>http://europa.eu/rapid/press-release_EDPS-12-12_en.htm</a:t>
            </a:r>
          </a:p>
        </p:txBody>
      </p:sp>
    </p:spTree>
    <p:extLst>
      <p:ext uri="{BB962C8B-B14F-4D97-AF65-F5344CB8AC3E}">
        <p14:creationId xmlns:p14="http://schemas.microsoft.com/office/powerpoint/2010/main" val="2191926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p:txBody>
          <a:bodyPr/>
          <a:lstStyle/>
          <a:p>
            <a:pPr>
              <a:defRPr/>
            </a:pPr>
            <a:fld id="{C5E1B446-51A4-4F9D-B6A2-B1C367B1B027}" type="slidenum">
              <a:rPr lang="hu-HU" smtClean="0">
                <a:solidFill>
                  <a:prstClr val="black"/>
                </a:solidFill>
              </a:rPr>
              <a:pPr>
                <a:defRPr/>
              </a:pPr>
              <a:t>24</a:t>
            </a:fld>
            <a:endParaRPr lang="hu-HU" dirty="0">
              <a:solidFill>
                <a:prstClr val="black"/>
              </a:solidFill>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dirty="0">
              <a:cs typeface="Arial"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4249335601"/>
              </p:ext>
            </p:extLst>
          </p:nvPr>
        </p:nvGraphicFramePr>
        <p:xfrm>
          <a:off x="842785" y="4709464"/>
          <a:ext cx="4568825" cy="3425281"/>
        </p:xfrm>
        <a:graphic>
          <a:graphicData uri="http://schemas.openxmlformats.org/presentationml/2006/ole">
            <mc:AlternateContent xmlns:mc="http://schemas.openxmlformats.org/markup-compatibility/2006">
              <mc:Choice xmlns:v="urn:schemas-microsoft-com:vml" Requires="v">
                <p:oleObj spid="_x0000_s3292" name="Slide" r:id="rId4" imgW="4568777" imgH="3425960" progId="PowerPoint.Slide.12">
                  <p:embed/>
                </p:oleObj>
              </mc:Choice>
              <mc:Fallback>
                <p:oleObj name="Slide" r:id="rId4" imgW="4568777" imgH="3425960" progId="PowerPoint.Slide.12">
                  <p:embed/>
                  <p:pic>
                    <p:nvPicPr>
                      <p:cNvPr id="0" name=""/>
                      <p:cNvPicPr/>
                      <p:nvPr/>
                    </p:nvPicPr>
                    <p:blipFill>
                      <a:blip r:embed="rId5"/>
                      <a:stretch>
                        <a:fillRect/>
                      </a:stretch>
                    </p:blipFill>
                    <p:spPr>
                      <a:xfrm>
                        <a:off x="842785" y="4709464"/>
                        <a:ext cx="4568825" cy="3425281"/>
                      </a:xfrm>
                      <a:prstGeom prst="rect">
                        <a:avLst/>
                      </a:prstGeom>
                    </p:spPr>
                  </p:pic>
                </p:oleObj>
              </mc:Fallback>
            </mc:AlternateContent>
          </a:graphicData>
        </a:graphic>
      </p:graphicFrame>
    </p:spTree>
    <p:extLst>
      <p:ext uri="{BB962C8B-B14F-4D97-AF65-F5344CB8AC3E}">
        <p14:creationId xmlns:p14="http://schemas.microsoft.com/office/powerpoint/2010/main" val="20788232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10"/>
          </p:nvPr>
        </p:nvSpPr>
        <p:spPr/>
        <p:txBody>
          <a:bodyPr/>
          <a:lstStyle/>
          <a:p>
            <a:pPr>
              <a:defRPr/>
            </a:pPr>
            <a:fld id="{AD090BF0-B366-4E92-B12B-441B371928F1}" type="slidenum">
              <a:rPr lang="hu-HU" smtClean="0"/>
              <a:pPr>
                <a:defRPr/>
              </a:pPr>
              <a:t>25</a:t>
            </a:fld>
            <a:endParaRPr lang="hu-HU"/>
          </a:p>
        </p:txBody>
      </p:sp>
    </p:spTree>
    <p:extLst>
      <p:ext uri="{BB962C8B-B14F-4D97-AF65-F5344CB8AC3E}">
        <p14:creationId xmlns:p14="http://schemas.microsoft.com/office/powerpoint/2010/main" val="26214049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p:txBody>
          <a:bodyPr/>
          <a:lstStyle/>
          <a:p>
            <a:pPr>
              <a:defRPr/>
            </a:pPr>
            <a:fld id="{F2709DA5-4463-4A0F-9D2A-34733B9425C9}" type="slidenum">
              <a:rPr lang="hu-HU" smtClean="0">
                <a:solidFill>
                  <a:prstClr val="black"/>
                </a:solidFill>
              </a:rPr>
              <a:pPr>
                <a:defRPr/>
              </a:pPr>
              <a:t>26</a:t>
            </a:fld>
            <a:endParaRPr lang="hu-HU">
              <a:solidFill>
                <a:prstClr val="black"/>
              </a:solidFill>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xfrm>
            <a:off x="497348" y="4747627"/>
            <a:ext cx="5941158" cy="4937210"/>
          </a:xfrm>
          <a:noFill/>
          <a:ln/>
        </p:spPr>
        <p:txBody>
          <a:bodyPr/>
          <a:lstStyle/>
          <a:p>
            <a:pPr eaLnBrk="1" hangingPunct="1">
              <a:lnSpc>
                <a:spcPct val="90000"/>
              </a:lnSpc>
            </a:pPr>
            <a:r>
              <a:rPr lang="hu-HU" sz="1600">
                <a:cs typeface="Arial" charset="0"/>
              </a:rPr>
              <a:t>Family</a:t>
            </a:r>
            <a:r>
              <a:rPr lang="hu-HU" sz="1000">
                <a:cs typeface="Arial" charset="0"/>
              </a:rPr>
              <a:t>: </a:t>
            </a:r>
            <a:r>
              <a:rPr lang="en-GB" sz="1000">
                <a:cs typeface="Arial" charset="0"/>
              </a:rPr>
              <a:t>the spouse of the asylum seeker or his or her unmarried partner in a stable relationship, where the legislation or practice of the Member State concerned treats unmarried couples in a way comparable to married couples under its law relating to aliens;</a:t>
            </a:r>
          </a:p>
          <a:p>
            <a:pPr eaLnBrk="1" hangingPunct="1">
              <a:lnSpc>
                <a:spcPct val="90000"/>
              </a:lnSpc>
            </a:pPr>
            <a:r>
              <a:rPr lang="en-GB" sz="1000">
                <a:cs typeface="Arial" charset="0"/>
              </a:rPr>
              <a:t>the minor children of the couple referred to in point (i) or of the applicant, on condition that they are unmarried and dependent</a:t>
            </a:r>
            <a:r>
              <a:rPr lang="en-US" sz="1000">
                <a:cs typeface="Arial" charset="0"/>
              </a:rPr>
              <a:t> </a:t>
            </a:r>
            <a:endParaRPr lang="hu-HU" sz="1000">
              <a:cs typeface="Arial" charset="0"/>
            </a:endParaRPr>
          </a:p>
          <a:p>
            <a:pPr eaLnBrk="1" hangingPunct="1">
              <a:lnSpc>
                <a:spcPct val="90000"/>
              </a:lnSpc>
            </a:pPr>
            <a:r>
              <a:rPr lang="en-GB" sz="1000" i="1">
                <a:cs typeface="Arial" charset="0"/>
              </a:rPr>
              <a:t>In contrast to the Temporary Protection Directive, other dependent members of the asylum-seeker’s family are not covered by the definition in this Directive. In addition to being unmarried, minor children must also be dependent on the asylum-seeker.</a:t>
            </a:r>
            <a:r>
              <a:rPr lang="en-US" sz="1000">
                <a:cs typeface="Arial" charset="0"/>
              </a:rPr>
              <a:t> </a:t>
            </a:r>
            <a:endParaRPr lang="hu-HU" sz="1000">
              <a:cs typeface="Arial" charset="0"/>
            </a:endParaRPr>
          </a:p>
          <a:p>
            <a:pPr eaLnBrk="1" hangingPunct="1">
              <a:lnSpc>
                <a:spcPct val="90000"/>
              </a:lnSpc>
            </a:pPr>
            <a:r>
              <a:rPr lang="en-GB" sz="1600">
                <a:cs typeface="Arial" charset="0"/>
              </a:rPr>
              <a:t>detention"</a:t>
            </a:r>
            <a:r>
              <a:rPr lang="en-GB" sz="1000">
                <a:cs typeface="Arial" charset="0"/>
              </a:rPr>
              <a:t> shall mean confinement of an asylum seeker by a Member State within a particular place, where the applicant is deprived of his or her freedom of movement;</a:t>
            </a:r>
            <a:endParaRPr lang="en-GB" sz="1000" b="1">
              <a:cs typeface="Arial" charset="0"/>
            </a:endParaRPr>
          </a:p>
          <a:p>
            <a:pPr eaLnBrk="1" hangingPunct="1">
              <a:lnSpc>
                <a:spcPct val="90000"/>
              </a:lnSpc>
            </a:pPr>
            <a:r>
              <a:rPr lang="en-GB" sz="1000" b="1" i="1">
                <a:cs typeface="Arial" charset="0"/>
              </a:rPr>
              <a:t>UNHCR comment:</a:t>
            </a:r>
            <a:r>
              <a:rPr lang="en-GB" sz="1000" i="1">
                <a:cs typeface="Arial" charset="0"/>
              </a:rPr>
              <a:t> In UNHCR’s understanding, detention also includes confinement in airport or seaport transit zones where freedom of movement is substantially curtailed and where the only opportunity to leave this limited area is to leave the territory. </a:t>
            </a:r>
            <a:endParaRPr lang="hu-HU" sz="1000" i="1">
              <a:cs typeface="Arial" charset="0"/>
            </a:endParaRPr>
          </a:p>
          <a:p>
            <a:pPr eaLnBrk="1" hangingPunct="1">
              <a:lnSpc>
                <a:spcPct val="90000"/>
              </a:lnSpc>
            </a:pPr>
            <a:endParaRPr lang="hu-HU" sz="1000" i="1">
              <a:cs typeface="Arial" charset="0"/>
            </a:endParaRPr>
          </a:p>
          <a:p>
            <a:pPr eaLnBrk="1" hangingPunct="1">
              <a:lnSpc>
                <a:spcPct val="90000"/>
              </a:lnSpc>
            </a:pPr>
            <a:r>
              <a:rPr lang="hu-HU" sz="1600">
                <a:cs typeface="Arial" charset="0"/>
              </a:rPr>
              <a:t>„</a:t>
            </a:r>
            <a:r>
              <a:rPr lang="en-GB" sz="1600">
                <a:cs typeface="Arial" charset="0"/>
              </a:rPr>
              <a:t>reception conditions" shall mean the full set of measures that Member States grant to asylum seekers in accordance with this Directive;</a:t>
            </a:r>
          </a:p>
          <a:p>
            <a:pPr eaLnBrk="1" hangingPunct="1">
              <a:lnSpc>
                <a:spcPct val="90000"/>
              </a:lnSpc>
            </a:pPr>
            <a:r>
              <a:rPr lang="en-GB" sz="1600">
                <a:cs typeface="Arial" charset="0"/>
              </a:rPr>
              <a:t>"material reception conditions" shall mean the reception conditions that include housing, food and clothing, provided in kind, or as financial allowances or in vouchers, and a daily expenses allowance; </a:t>
            </a:r>
            <a:endParaRPr lang="hu-HU" sz="1600">
              <a:cs typeface="Arial" charset="0"/>
            </a:endParaRPr>
          </a:p>
        </p:txBody>
      </p:sp>
    </p:spTree>
    <p:extLst>
      <p:ext uri="{BB962C8B-B14F-4D97-AF65-F5344CB8AC3E}">
        <p14:creationId xmlns:p14="http://schemas.microsoft.com/office/powerpoint/2010/main" val="904397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p:txBody>
          <a:bodyPr/>
          <a:lstStyle/>
          <a:p>
            <a:pPr>
              <a:defRPr/>
            </a:pPr>
            <a:fld id="{62AD5705-3D22-4ABE-A145-8DD73AF5613F}" type="slidenum">
              <a:rPr lang="hu-HU" smtClean="0">
                <a:solidFill>
                  <a:prstClr val="black"/>
                </a:solidFill>
              </a:rPr>
              <a:pPr>
                <a:defRPr/>
              </a:pPr>
              <a:t>27</a:t>
            </a:fld>
            <a:endParaRPr lang="hu-HU">
              <a:solidFill>
                <a:prstClr val="black"/>
              </a:solidFill>
            </a:endParaRPr>
          </a:p>
        </p:txBody>
      </p:sp>
      <p:sp>
        <p:nvSpPr>
          <p:cNvPr id="32770" name="Rectangle 2"/>
          <p:cNvSpPr>
            <a:spLocks noGrp="1" noRot="1" noChangeAspect="1" noChangeArrowheads="1" noTextEdit="1"/>
          </p:cNvSpPr>
          <p:nvPr>
            <p:ph type="sldImg"/>
          </p:nvPr>
        </p:nvSpPr>
        <p:spPr>
          <a:ln/>
        </p:spPr>
      </p:sp>
      <p:pic>
        <p:nvPicPr>
          <p:cNvPr id="2" name="Kép 1"/>
          <p:cNvPicPr>
            <a:picLocks noChangeAspect="1"/>
          </p:cNvPicPr>
          <p:nvPr/>
        </p:nvPicPr>
        <p:blipFill>
          <a:blip r:embed="rId3"/>
          <a:stretch>
            <a:fillRect/>
          </a:stretch>
        </p:blipFill>
        <p:spPr>
          <a:xfrm>
            <a:off x="933450" y="5356639"/>
            <a:ext cx="5306144" cy="3997327"/>
          </a:xfrm>
          <a:prstGeom prst="rect">
            <a:avLst/>
          </a:prstGeom>
        </p:spPr>
      </p:pic>
    </p:spTree>
    <p:extLst>
      <p:ext uri="{BB962C8B-B14F-4D97-AF65-F5344CB8AC3E}">
        <p14:creationId xmlns:p14="http://schemas.microsoft.com/office/powerpoint/2010/main" val="11820644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iakép helye 1"/>
          <p:cNvSpPr>
            <a:spLocks noGrp="1" noRot="1" noChangeAspect="1"/>
          </p:cNvSpPr>
          <p:nvPr>
            <p:ph type="sldImg"/>
          </p:nvPr>
        </p:nvSpPr>
        <p:spPr>
          <a:xfrm>
            <a:off x="1271588" y="676275"/>
            <a:ext cx="4997450" cy="3748088"/>
          </a:xfrm>
          <a:ln/>
        </p:spPr>
      </p:sp>
      <p:sp>
        <p:nvSpPr>
          <p:cNvPr id="50178" name="Jegyzetek helye 2"/>
          <p:cNvSpPr>
            <a:spLocks noGrp="1"/>
          </p:cNvSpPr>
          <p:nvPr>
            <p:ph type="body" idx="1"/>
          </p:nvPr>
        </p:nvSpPr>
        <p:spPr>
          <a:noFill/>
          <a:ln/>
        </p:spPr>
        <p:txBody>
          <a:bodyPr/>
          <a:lstStyle/>
          <a:p>
            <a:pPr algn="ctr">
              <a:buFont typeface="Arial" pitchFamily="34" charset="0"/>
              <a:buNone/>
              <a:defRPr/>
            </a:pPr>
            <a:r>
              <a:rPr lang="en-GB"/>
              <a:t>Preamble, para 15:</a:t>
            </a:r>
          </a:p>
          <a:p>
            <a:pPr>
              <a:buFont typeface="Arial" pitchFamily="34" charset="0"/>
              <a:buChar char="•"/>
              <a:defRPr/>
            </a:pPr>
            <a:r>
              <a:rPr lang="en-GB"/>
              <a:t> „… a person </a:t>
            </a:r>
            <a:r>
              <a:rPr lang="en-GB">
                <a:solidFill>
                  <a:srgbClr val="C00000"/>
                </a:solidFill>
              </a:rPr>
              <a:t>should not be held in detention for the sole reason </a:t>
            </a:r>
            <a:r>
              <a:rPr lang="en-GB"/>
              <a:t>that he or she is seeking international protection, … </a:t>
            </a:r>
          </a:p>
          <a:p>
            <a:pPr>
              <a:buFont typeface="Arial" pitchFamily="34" charset="0"/>
              <a:buChar char="•"/>
              <a:defRPr/>
            </a:pPr>
            <a:r>
              <a:rPr lang="en-GB"/>
              <a:t> Applicants may be detained </a:t>
            </a:r>
            <a:r>
              <a:rPr lang="en-GB">
                <a:solidFill>
                  <a:srgbClr val="C00000"/>
                </a:solidFill>
              </a:rPr>
              <a:t>only under very clearly defined exceptional circumstances</a:t>
            </a:r>
            <a:r>
              <a:rPr lang="en-GB"/>
              <a:t> laid down in this Directive and </a:t>
            </a:r>
            <a:r>
              <a:rPr lang="en-GB">
                <a:solidFill>
                  <a:srgbClr val="C00000"/>
                </a:solidFill>
              </a:rPr>
              <a:t>subject to the principle of necessity and proportionality </a:t>
            </a:r>
            <a:r>
              <a:rPr lang="en-GB"/>
              <a:t>with regard to both to the manner and the purpose of such detention.</a:t>
            </a:r>
          </a:p>
          <a:p>
            <a:pPr>
              <a:buFont typeface="Arial" pitchFamily="34" charset="0"/>
              <a:buChar char="•"/>
              <a:defRPr/>
            </a:pPr>
            <a:r>
              <a:rPr lang="en-GB"/>
              <a:t> Where an applicant is held in detention he or she should have </a:t>
            </a:r>
            <a:r>
              <a:rPr lang="en-GB">
                <a:solidFill>
                  <a:srgbClr val="C00000"/>
                </a:solidFill>
              </a:rPr>
              <a:t>effective access</a:t>
            </a:r>
            <a:r>
              <a:rPr lang="en-GB"/>
              <a:t> to the necessary procedural guarantees, such as </a:t>
            </a:r>
            <a:r>
              <a:rPr lang="en-GB">
                <a:solidFill>
                  <a:srgbClr val="C00000"/>
                </a:solidFill>
              </a:rPr>
              <a:t>judicial remedy </a:t>
            </a:r>
            <a:r>
              <a:rPr lang="en-GB"/>
              <a:t>before a national judicial authority.”</a:t>
            </a:r>
          </a:p>
          <a:p>
            <a:endParaRPr lang="hu-HU">
              <a:cs typeface="Arial" charset="0"/>
            </a:endParaRPr>
          </a:p>
          <a:p>
            <a:endParaRPr lang="hu-HU">
              <a:cs typeface="Arial" charset="0"/>
            </a:endParaRPr>
          </a:p>
          <a:p>
            <a:r>
              <a:rPr lang="hu-HU">
                <a:cs typeface="Arial" charset="0"/>
              </a:rPr>
              <a:t>Art 8 (4)</a:t>
            </a:r>
          </a:p>
          <a:p>
            <a:r>
              <a:rPr lang="en-US">
                <a:cs typeface="Arial" charset="0"/>
              </a:rPr>
              <a:t>Member States shall ensure that the rules concerning alternatives to detention, such as </a:t>
            </a:r>
            <a:r>
              <a:rPr lang="en-US" b="1">
                <a:cs typeface="Arial" charset="0"/>
              </a:rPr>
              <a:t>regular reporting to the authorities, the deposit of a financial guarantee, or an obligation to stay at an assigned place</a:t>
            </a:r>
            <a:r>
              <a:rPr lang="en-US">
                <a:cs typeface="Arial" charset="0"/>
              </a:rPr>
              <a:t>, are laid down in national law.</a:t>
            </a:r>
            <a:endParaRPr lang="hu-HU">
              <a:cs typeface="Arial" charset="0"/>
            </a:endParaRPr>
          </a:p>
          <a:p>
            <a:endParaRPr lang="hu-HU">
              <a:cs typeface="Arial" charset="0"/>
            </a:endParaRPr>
          </a:p>
        </p:txBody>
      </p:sp>
      <p:sp>
        <p:nvSpPr>
          <p:cNvPr id="4" name="Dia számának helye 3"/>
          <p:cNvSpPr>
            <a:spLocks noGrp="1"/>
          </p:cNvSpPr>
          <p:nvPr>
            <p:ph type="sldNum" sz="quarter" idx="5"/>
          </p:nvPr>
        </p:nvSpPr>
        <p:spPr/>
        <p:txBody>
          <a:bodyPr/>
          <a:lstStyle/>
          <a:p>
            <a:pPr>
              <a:defRPr/>
            </a:pPr>
            <a:fld id="{35FF1F03-519E-4881-8942-B3EFF9F44CB3}" type="slidenum">
              <a:rPr lang="hu-HU" smtClean="0">
                <a:solidFill>
                  <a:prstClr val="black"/>
                </a:solidFill>
              </a:rPr>
              <a:pPr>
                <a:defRPr/>
              </a:pPr>
              <a:t>28</a:t>
            </a:fld>
            <a:endParaRPr lang="hu-HU">
              <a:solidFill>
                <a:prstClr val="black"/>
              </a:solidFill>
            </a:endParaRPr>
          </a:p>
        </p:txBody>
      </p:sp>
    </p:spTree>
    <p:extLst>
      <p:ext uri="{BB962C8B-B14F-4D97-AF65-F5344CB8AC3E}">
        <p14:creationId xmlns:p14="http://schemas.microsoft.com/office/powerpoint/2010/main" val="35642447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23888" y="-115888"/>
            <a:ext cx="3744912" cy="2809876"/>
          </a:xfrm>
        </p:spPr>
      </p:sp>
      <p:sp>
        <p:nvSpPr>
          <p:cNvPr id="3" name="Notes Placeholder 2"/>
          <p:cNvSpPr>
            <a:spLocks noGrp="1"/>
          </p:cNvSpPr>
          <p:nvPr>
            <p:ph type="body" idx="1"/>
          </p:nvPr>
        </p:nvSpPr>
        <p:spPr>
          <a:xfrm>
            <a:off x="119807" y="2909218"/>
            <a:ext cx="6624736" cy="5144745"/>
          </a:xfrm>
        </p:spPr>
        <p:txBody>
          <a:bodyPr>
            <a:normAutofit fontScale="77500" lnSpcReduction="20000"/>
          </a:bodyPr>
          <a:lstStyle/>
          <a:p>
            <a:r>
              <a:rPr lang="en-GB" sz="1400" dirty="0">
                <a:solidFill>
                  <a:srgbClr val="C00000"/>
                </a:solidFill>
                <a:latin typeface="+mn-lt"/>
              </a:rPr>
              <a:t>Guarantees:</a:t>
            </a:r>
          </a:p>
          <a:p>
            <a:pPr lvl="1"/>
            <a:r>
              <a:rPr lang="en-GB" sz="1400" dirty="0">
                <a:latin typeface="+mn-lt"/>
              </a:rPr>
              <a:t>Detention only on the basis of </a:t>
            </a:r>
            <a:r>
              <a:rPr lang="en-GB" sz="1400" dirty="0">
                <a:solidFill>
                  <a:srgbClr val="C00000"/>
                </a:solidFill>
                <a:latin typeface="+mn-lt"/>
              </a:rPr>
              <a:t>a written, reasoned order </a:t>
            </a:r>
            <a:r>
              <a:rPr lang="en-GB" sz="1400" dirty="0">
                <a:latin typeface="+mn-lt"/>
              </a:rPr>
              <a:t>by court or administrative authority</a:t>
            </a:r>
          </a:p>
          <a:p>
            <a:pPr lvl="1"/>
            <a:r>
              <a:rPr lang="en-GB" sz="1400" dirty="0">
                <a:solidFill>
                  <a:srgbClr val="C00000"/>
                </a:solidFill>
                <a:latin typeface="+mn-lt"/>
              </a:rPr>
              <a:t>Info in writing </a:t>
            </a:r>
            <a:r>
              <a:rPr lang="en-GB" sz="1400" dirty="0">
                <a:latin typeface="+mn-lt"/>
              </a:rPr>
              <a:t>on reasons and </a:t>
            </a:r>
            <a:r>
              <a:rPr lang="en-GB" sz="1400" dirty="0">
                <a:solidFill>
                  <a:srgbClr val="C00000"/>
                </a:solidFill>
                <a:latin typeface="+mn-lt"/>
              </a:rPr>
              <a:t>appeal</a:t>
            </a:r>
            <a:r>
              <a:rPr lang="en-GB" sz="1400" dirty="0">
                <a:latin typeface="+mn-lt"/>
              </a:rPr>
              <a:t> possibilities</a:t>
            </a:r>
          </a:p>
          <a:p>
            <a:pPr lvl="1"/>
            <a:r>
              <a:rPr lang="en-GB" sz="1400" dirty="0">
                <a:latin typeface="+mn-lt"/>
              </a:rPr>
              <a:t>Detention must be </a:t>
            </a:r>
            <a:r>
              <a:rPr lang="en-GB" sz="1400" dirty="0">
                <a:solidFill>
                  <a:srgbClr val="C00000"/>
                </a:solidFill>
                <a:latin typeface="+mn-lt"/>
              </a:rPr>
              <a:t>as short as possible</a:t>
            </a:r>
            <a:r>
              <a:rPr lang="en-GB" sz="1400" dirty="0">
                <a:latin typeface="+mn-lt"/>
              </a:rPr>
              <a:t>, and only as long as grounds  are applicable.</a:t>
            </a:r>
          </a:p>
          <a:p>
            <a:pPr lvl="1"/>
            <a:r>
              <a:rPr lang="en-GB" sz="1400" dirty="0">
                <a:solidFill>
                  <a:srgbClr val="C00000"/>
                </a:solidFill>
                <a:latin typeface="+mn-lt"/>
              </a:rPr>
              <a:t>Appeal or ex officio review </a:t>
            </a:r>
            <a:r>
              <a:rPr lang="en-GB" sz="1400" dirty="0">
                <a:latin typeface="+mn-lt"/>
              </a:rPr>
              <a:t>of the administrative  detention decision + </a:t>
            </a:r>
            <a:r>
              <a:rPr lang="en-GB" sz="1400" dirty="0">
                <a:solidFill>
                  <a:srgbClr val="C00000"/>
                </a:solidFill>
                <a:latin typeface="+mn-lt"/>
              </a:rPr>
              <a:t>periodic review </a:t>
            </a:r>
            <a:r>
              <a:rPr lang="en-GB" sz="1400" dirty="0">
                <a:latin typeface="+mn-lt"/>
              </a:rPr>
              <a:t>of all detention + free legal assistance in the judicial review (but: MS may restrict access to free legal aid)</a:t>
            </a:r>
            <a:endParaRPr lang="hu-HU" sz="1400" dirty="0">
              <a:latin typeface="+mn-lt"/>
            </a:endParaRPr>
          </a:p>
          <a:p>
            <a:pPr lvl="1"/>
            <a:endParaRPr lang="hu-HU" sz="1400" dirty="0">
              <a:latin typeface="+mn-lt"/>
            </a:endParaRPr>
          </a:p>
          <a:p>
            <a:r>
              <a:rPr lang="hu-HU" sz="1500" b="1" dirty="0" err="1">
                <a:latin typeface="+mn-lt"/>
              </a:rPr>
              <a:t>Ilias</a:t>
            </a:r>
            <a:r>
              <a:rPr lang="hu-HU" sz="1500" b="1" dirty="0">
                <a:latin typeface="+mn-lt"/>
              </a:rPr>
              <a:t> and Ahmed </a:t>
            </a:r>
            <a:r>
              <a:rPr lang="hu-HU" sz="1500" b="1" dirty="0" err="1">
                <a:latin typeface="+mn-lt"/>
              </a:rPr>
              <a:t>judgment</a:t>
            </a:r>
            <a:endParaRPr lang="hu-HU" sz="1500" b="1" dirty="0">
              <a:latin typeface="+mn-lt"/>
            </a:endParaRPr>
          </a:p>
          <a:p>
            <a:r>
              <a:rPr lang="en-US" sz="1500">
                <a:solidFill>
                  <a:srgbClr val="C00000"/>
                </a:solidFill>
                <a:latin typeface="+mn-lt"/>
              </a:rPr>
              <a:t>Transit </a:t>
            </a:r>
            <a:r>
              <a:rPr lang="en-US" sz="1500" dirty="0">
                <a:solidFill>
                  <a:srgbClr val="C00000"/>
                </a:solidFill>
                <a:latin typeface="+mn-lt"/>
              </a:rPr>
              <a:t>zone  = state territory </a:t>
            </a:r>
            <a:r>
              <a:rPr lang="en-US" sz="1500" dirty="0">
                <a:latin typeface="+mn-lt"/>
              </a:rPr>
              <a:t>under state control          Hungary can not claim „not entered territory”  </a:t>
            </a:r>
          </a:p>
          <a:p>
            <a:r>
              <a:rPr lang="en-US" sz="1500">
                <a:latin typeface="+mn-lt"/>
              </a:rPr>
              <a:t>„</a:t>
            </a:r>
            <a:r>
              <a:rPr lang="en-US" sz="1500" dirty="0">
                <a:latin typeface="+mn-lt"/>
              </a:rPr>
              <a:t>The applicants in the present case were confined for over three weeks to </a:t>
            </a:r>
            <a:r>
              <a:rPr lang="en-US" sz="1500" dirty="0">
                <a:solidFill>
                  <a:srgbClr val="C00000"/>
                </a:solidFill>
                <a:latin typeface="+mn-lt"/>
              </a:rPr>
              <a:t>the border zone – a facility </a:t>
            </a:r>
            <a:r>
              <a:rPr lang="en-US" sz="1500" dirty="0">
                <a:latin typeface="+mn-lt"/>
              </a:rPr>
              <a:t>which, for the Court, bears a strong resemblance to an international zone, both being </a:t>
            </a:r>
            <a:r>
              <a:rPr lang="en-US" sz="1500" dirty="0">
                <a:solidFill>
                  <a:srgbClr val="C00000"/>
                </a:solidFill>
                <a:latin typeface="+mn-lt"/>
              </a:rPr>
              <a:t>under the State’s effective control irrespective of the domestic legal qualification</a:t>
            </a:r>
            <a:r>
              <a:rPr lang="en-US" sz="1500" dirty="0">
                <a:latin typeface="+mn-lt"/>
              </a:rPr>
              <a:t>.”</a:t>
            </a:r>
          </a:p>
          <a:p>
            <a:r>
              <a:rPr lang="en-GB" sz="1500">
                <a:latin typeface="+mn-lt"/>
              </a:rPr>
              <a:t>The </a:t>
            </a:r>
            <a:r>
              <a:rPr lang="en-GB" sz="1500" dirty="0">
                <a:latin typeface="+mn-lt"/>
              </a:rPr>
              <a:t>difference between </a:t>
            </a:r>
            <a:r>
              <a:rPr lang="en-GB" sz="1500" dirty="0">
                <a:solidFill>
                  <a:srgbClr val="C00000"/>
                </a:solidFill>
                <a:latin typeface="+mn-lt"/>
              </a:rPr>
              <a:t>deprivation of and restriction upon liberty is one of degree </a:t>
            </a:r>
            <a:r>
              <a:rPr lang="en-GB" sz="1500" dirty="0">
                <a:latin typeface="+mn-lt"/>
              </a:rPr>
              <a:t>or intensity, and not of nature or substance” (53)</a:t>
            </a:r>
          </a:p>
          <a:p>
            <a:r>
              <a:rPr lang="en-GB" sz="1500">
                <a:latin typeface="+mn-lt"/>
              </a:rPr>
              <a:t>„</a:t>
            </a:r>
            <a:r>
              <a:rPr lang="en-GB" sz="1500" dirty="0">
                <a:latin typeface="+mn-lt"/>
              </a:rPr>
              <a:t>The notion of deprivation of liberty within the meaning of Article 5 § 1 contains both an </a:t>
            </a:r>
            <a:r>
              <a:rPr lang="en-GB" sz="1500" dirty="0">
                <a:solidFill>
                  <a:srgbClr val="C00000"/>
                </a:solidFill>
                <a:latin typeface="+mn-lt"/>
              </a:rPr>
              <a:t>objective element </a:t>
            </a:r>
            <a:r>
              <a:rPr lang="en-GB" sz="1500" dirty="0">
                <a:latin typeface="+mn-lt"/>
              </a:rPr>
              <a:t>of a person’s </a:t>
            </a:r>
            <a:r>
              <a:rPr lang="en-GB" sz="1500" dirty="0">
                <a:solidFill>
                  <a:srgbClr val="C00000"/>
                </a:solidFill>
                <a:latin typeface="+mn-lt"/>
              </a:rPr>
              <a:t>confinement in a particular restricted space for a not negligible length of time, </a:t>
            </a:r>
            <a:r>
              <a:rPr lang="en-GB" sz="1500" dirty="0">
                <a:latin typeface="+mn-lt"/>
              </a:rPr>
              <a:t>and an additional </a:t>
            </a:r>
            <a:r>
              <a:rPr lang="en-GB" sz="1500" dirty="0">
                <a:solidFill>
                  <a:srgbClr val="C00000"/>
                </a:solidFill>
                <a:latin typeface="+mn-lt"/>
              </a:rPr>
              <a:t>subjective element </a:t>
            </a:r>
            <a:r>
              <a:rPr lang="en-GB" sz="1500" dirty="0">
                <a:latin typeface="+mn-lt"/>
              </a:rPr>
              <a:t>in that the person </a:t>
            </a:r>
            <a:r>
              <a:rPr lang="en-GB" sz="1500" dirty="0">
                <a:solidFill>
                  <a:srgbClr val="C00000"/>
                </a:solidFill>
                <a:latin typeface="+mn-lt"/>
              </a:rPr>
              <a:t>has not validly consented </a:t>
            </a:r>
            <a:r>
              <a:rPr lang="en-GB" sz="1500" dirty="0">
                <a:latin typeface="+mn-lt"/>
              </a:rPr>
              <a:t>to the confinement in question” (§ 53)</a:t>
            </a:r>
          </a:p>
          <a:p>
            <a:r>
              <a:rPr lang="en-GB" sz="1500">
                <a:latin typeface="+mn-lt"/>
              </a:rPr>
              <a:t>Holding </a:t>
            </a:r>
            <a:r>
              <a:rPr lang="en-GB" sz="1500" dirty="0">
                <a:latin typeface="+mn-lt"/>
              </a:rPr>
              <a:t>asylum seekers in the „transit zo</a:t>
            </a:r>
            <a:r>
              <a:rPr lang="hu-HU" sz="1500" dirty="0">
                <a:latin typeface="+mn-lt"/>
              </a:rPr>
              <a:t>n</a:t>
            </a:r>
            <a:r>
              <a:rPr lang="en-GB" sz="1500" dirty="0">
                <a:latin typeface="+mn-lt"/>
              </a:rPr>
              <a:t>e” „amounts to deprivation of liberty irrespective of its domestic characterisation.” (§ 66)</a:t>
            </a:r>
          </a:p>
          <a:p>
            <a:r>
              <a:rPr lang="en-GB" sz="1500">
                <a:latin typeface="+mn-lt"/>
              </a:rPr>
              <a:t>Ilias </a:t>
            </a:r>
            <a:r>
              <a:rPr lang="en-GB" sz="1500" dirty="0">
                <a:latin typeface="+mn-lt"/>
              </a:rPr>
              <a:t>and Ahmed </a:t>
            </a:r>
            <a:r>
              <a:rPr lang="en-GB" sz="1500" dirty="0">
                <a:solidFill>
                  <a:srgbClr val="C00000"/>
                </a:solidFill>
                <a:latin typeface="+mn-lt"/>
              </a:rPr>
              <a:t>could only leave if they gave up their application </a:t>
            </a:r>
            <a:r>
              <a:rPr lang="en-GB" sz="1500" dirty="0">
                <a:latin typeface="+mn-lt"/>
              </a:rPr>
              <a:t>and illegal re-entered Serbia – that can not be expected, detention was against </a:t>
            </a:r>
            <a:r>
              <a:rPr lang="en-GB" sz="1500">
                <a:latin typeface="+mn-lt"/>
              </a:rPr>
              <a:t>their will</a:t>
            </a:r>
            <a:endParaRPr lang="hu-HU" sz="1500">
              <a:latin typeface="+mn-lt"/>
            </a:endParaRPr>
          </a:p>
          <a:p>
            <a:r>
              <a:rPr lang="hu-HU" sz="1400">
                <a:latin typeface="+mn-lt"/>
              </a:rPr>
              <a:t>_______________________________________________________________</a:t>
            </a:r>
          </a:p>
          <a:p>
            <a:r>
              <a:rPr lang="hu-HU" sz="1400">
                <a:latin typeface="+mn-lt"/>
              </a:rPr>
              <a:t>K: really bad judgment</a:t>
            </a:r>
          </a:p>
          <a:p>
            <a:r>
              <a:rPr lang="hu-HU" sz="1400">
                <a:latin typeface="+mn-lt"/>
              </a:rPr>
              <a:t>Claims that interference is proportionate and follows the legitimate aim of a functioning CEAS</a:t>
            </a:r>
          </a:p>
          <a:p>
            <a:r>
              <a:rPr lang="hu-HU" sz="1400">
                <a:latin typeface="+mn-lt"/>
              </a:rPr>
              <a:t>Relies on Saadi v UK when forcing the reception conditons directives’ rules on identity and absconding into ECHR 5 (1) f first mib –preventing unliwful entry</a:t>
            </a:r>
            <a:r>
              <a:rPr lang="en-GB" sz="1400">
                <a:latin typeface="+mn-lt"/>
              </a:rPr>
              <a:t>.</a:t>
            </a:r>
            <a:endParaRPr lang="hu-HU" sz="1400">
              <a:latin typeface="+mn-lt"/>
            </a:endParaRPr>
          </a:p>
          <a:p>
            <a:endParaRPr lang="en-GB" sz="1400" dirty="0">
              <a:latin typeface="+mn-lt"/>
            </a:endParaRPr>
          </a:p>
        </p:txBody>
      </p:sp>
      <p:sp>
        <p:nvSpPr>
          <p:cNvPr id="4" name="Slide Number Placeholder 3"/>
          <p:cNvSpPr>
            <a:spLocks noGrp="1"/>
          </p:cNvSpPr>
          <p:nvPr>
            <p:ph type="sldNum" sz="quarter" idx="10"/>
          </p:nvPr>
        </p:nvSpPr>
        <p:spPr>
          <a:xfrm>
            <a:off x="6096471" y="9821985"/>
            <a:ext cx="767880" cy="172915"/>
          </a:xfrm>
        </p:spPr>
        <p:txBody>
          <a:bodyPr/>
          <a:lstStyle/>
          <a:p>
            <a:pPr>
              <a:defRPr/>
            </a:pPr>
            <a:fld id="{AD090BF0-B366-4E92-B12B-441B371928F1}" type="slidenum">
              <a:rPr lang="hu-HU" smtClean="0"/>
              <a:pPr>
                <a:defRPr/>
              </a:pPr>
              <a:t>29</a:t>
            </a:fld>
            <a:endParaRPr lang="hu-HU"/>
          </a:p>
        </p:txBody>
      </p:sp>
    </p:spTree>
    <p:extLst>
      <p:ext uri="{BB962C8B-B14F-4D97-AF65-F5344CB8AC3E}">
        <p14:creationId xmlns:p14="http://schemas.microsoft.com/office/powerpoint/2010/main" val="746498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F710DB7-AE26-4F99-AAE0-A4AB6C125E8A}" type="slidenum">
              <a:rPr kumimoji="0" lang="hu-HU"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hu-HU"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r>
              <a:rPr lang="hu-HU" dirty="0">
                <a:cs typeface="Arial" charset="0"/>
              </a:rPr>
              <a:t>See The Commission’s suggestion of 2001 (COM) 2001 447 final  p.3</a:t>
            </a:r>
          </a:p>
          <a:p>
            <a:pPr eaLnBrk="1" hangingPunct="1"/>
            <a:endParaRPr lang="hu-HU" dirty="0">
              <a:cs typeface="Arial" charset="0"/>
            </a:endParaRPr>
          </a:p>
          <a:p>
            <a:pPr eaLnBrk="1" hangingPunct="1"/>
            <a:r>
              <a:rPr lang="hu-HU" dirty="0">
                <a:cs typeface="Arial" charset="0"/>
              </a:rPr>
              <a:t>Goal: A  </a:t>
            </a:r>
            <a:r>
              <a:rPr lang="hu-HU" dirty="0" err="1">
                <a:cs typeface="Arial" charset="0"/>
              </a:rPr>
              <a:t>unified</a:t>
            </a:r>
            <a:r>
              <a:rPr lang="hu-HU" dirty="0">
                <a:cs typeface="Arial" charset="0"/>
              </a:rPr>
              <a:t> </a:t>
            </a:r>
            <a:r>
              <a:rPr lang="hu-HU" dirty="0" err="1">
                <a:cs typeface="Arial" charset="0"/>
              </a:rPr>
              <a:t>area</a:t>
            </a:r>
            <a:r>
              <a:rPr lang="hu-HU" dirty="0">
                <a:cs typeface="Arial" charset="0"/>
              </a:rPr>
              <a:t> </a:t>
            </a:r>
            <a:r>
              <a:rPr lang="hu-HU" dirty="0" err="1">
                <a:cs typeface="Arial" charset="0"/>
              </a:rPr>
              <a:t>without</a:t>
            </a:r>
            <a:r>
              <a:rPr lang="hu-HU" dirty="0">
                <a:cs typeface="Arial" charset="0"/>
              </a:rPr>
              <a:t> </a:t>
            </a:r>
            <a:r>
              <a:rPr lang="hu-HU" dirty="0" err="1">
                <a:cs typeface="Arial" charset="0"/>
              </a:rPr>
              <a:t>internal</a:t>
            </a:r>
            <a:r>
              <a:rPr lang="hu-HU" dirty="0">
                <a:cs typeface="Arial" charset="0"/>
              </a:rPr>
              <a:t> </a:t>
            </a:r>
            <a:r>
              <a:rPr lang="hu-HU" dirty="0" err="1">
                <a:cs typeface="Arial" charset="0"/>
              </a:rPr>
              <a:t>borders</a:t>
            </a:r>
            <a:r>
              <a:rPr lang="hu-HU" dirty="0">
                <a:cs typeface="Arial" charset="0"/>
              </a:rPr>
              <a:t>  - </a:t>
            </a:r>
            <a:r>
              <a:rPr lang="hu-HU" dirty="0" err="1">
                <a:cs typeface="Arial" charset="0"/>
              </a:rPr>
              <a:t>that</a:t>
            </a:r>
            <a:r>
              <a:rPr lang="hu-HU" dirty="0">
                <a:cs typeface="Arial" charset="0"/>
              </a:rPr>
              <a:t> </a:t>
            </a:r>
            <a:r>
              <a:rPr lang="hu-HU" dirty="0" err="1">
                <a:cs typeface="Arial" charset="0"/>
              </a:rPr>
              <a:t>justifies</a:t>
            </a:r>
            <a:r>
              <a:rPr lang="hu-HU" dirty="0">
                <a:cs typeface="Arial" charset="0"/>
              </a:rPr>
              <a:t> </a:t>
            </a:r>
            <a:r>
              <a:rPr lang="hu-HU" dirty="0" err="1">
                <a:cs typeface="Arial" charset="0"/>
              </a:rPr>
              <a:t>tthat</a:t>
            </a:r>
            <a:r>
              <a:rPr lang="hu-HU" dirty="0">
                <a:cs typeface="Arial" charset="0"/>
              </a:rPr>
              <a:t> </a:t>
            </a:r>
            <a:r>
              <a:rPr lang="hu-HU" dirty="0" err="1">
                <a:cs typeface="Arial" charset="0"/>
              </a:rPr>
              <a:t>only</a:t>
            </a:r>
            <a:r>
              <a:rPr lang="hu-HU" dirty="0">
                <a:cs typeface="Arial" charset="0"/>
              </a:rPr>
              <a:t> </a:t>
            </a:r>
            <a:r>
              <a:rPr lang="hu-HU" dirty="0" err="1">
                <a:cs typeface="Arial" charset="0"/>
              </a:rPr>
              <a:t>one</a:t>
            </a:r>
            <a:r>
              <a:rPr lang="hu-HU" dirty="0">
                <a:cs typeface="Arial" charset="0"/>
              </a:rPr>
              <a:t> </a:t>
            </a:r>
            <a:r>
              <a:rPr lang="hu-HU" dirty="0" err="1">
                <a:cs typeface="Arial" charset="0"/>
              </a:rPr>
              <a:t>decision</a:t>
            </a:r>
            <a:r>
              <a:rPr lang="hu-HU" dirty="0">
                <a:cs typeface="Arial" charset="0"/>
              </a:rPr>
              <a:t> be </a:t>
            </a:r>
            <a:r>
              <a:rPr lang="hu-HU" dirty="0" err="1">
                <a:cs typeface="Arial" charset="0"/>
              </a:rPr>
              <a:t>taken</a:t>
            </a:r>
            <a:r>
              <a:rPr lang="hu-HU" dirty="0">
                <a:cs typeface="Arial" charset="0"/>
              </a:rPr>
              <a:t>.</a:t>
            </a:r>
          </a:p>
          <a:p>
            <a:r>
              <a:rPr lang="en-US" dirty="0">
                <a:cs typeface="Arial" charset="0"/>
              </a:rPr>
              <a:t>Further goals of the regulation:</a:t>
            </a:r>
          </a:p>
          <a:p>
            <a:endParaRPr lang="en-US" dirty="0">
              <a:cs typeface="Arial" charset="0"/>
            </a:endParaRPr>
          </a:p>
          <a:p>
            <a:pPr lvl="1"/>
            <a:r>
              <a:rPr lang="en-US" dirty="0">
                <a:cs typeface="Arial" charset="0"/>
              </a:rPr>
              <a:t>Closing the gaps of the Dublin Convention</a:t>
            </a:r>
          </a:p>
          <a:p>
            <a:pPr lvl="1"/>
            <a:r>
              <a:rPr lang="en-US" dirty="0">
                <a:cs typeface="Arial" charset="0"/>
              </a:rPr>
              <a:t> Drawing the consequence of the single visa lists</a:t>
            </a:r>
          </a:p>
          <a:p>
            <a:pPr lvl="1"/>
            <a:r>
              <a:rPr lang="en-US" dirty="0">
                <a:cs typeface="Arial" charset="0"/>
              </a:rPr>
              <a:t>Speeding up the procedure</a:t>
            </a:r>
          </a:p>
          <a:p>
            <a:pPr lvl="1"/>
            <a:r>
              <a:rPr lang="en-US" dirty="0">
                <a:cs typeface="Arial" charset="0"/>
              </a:rPr>
              <a:t>Increasing efficiency (the number of persons effectively transferred)</a:t>
            </a:r>
          </a:p>
          <a:p>
            <a:pPr eaLnBrk="1" hangingPunct="1"/>
            <a:endParaRPr lang="hu-HU" dirty="0">
              <a:cs typeface="Arial" charset="0"/>
            </a:endParaRPr>
          </a:p>
        </p:txBody>
      </p:sp>
    </p:spTree>
    <p:extLst>
      <p:ext uri="{BB962C8B-B14F-4D97-AF65-F5344CB8AC3E}">
        <p14:creationId xmlns:p14="http://schemas.microsoft.com/office/powerpoint/2010/main" val="41393516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p>
            <a:pPr>
              <a:defRPr/>
            </a:pPr>
            <a:fld id="{E4DFE7EF-50A7-4B4C-BE42-C8E7D9DBD171}" type="slidenum">
              <a:rPr lang="hu-HU" smtClean="0">
                <a:solidFill>
                  <a:prstClr val="black"/>
                </a:solidFill>
              </a:rPr>
              <a:pPr>
                <a:defRPr/>
              </a:pPr>
              <a:t>30</a:t>
            </a:fld>
            <a:endParaRPr lang="hu-HU">
              <a:solidFill>
                <a:prstClr val="black"/>
              </a:solidFill>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r>
              <a:rPr lang="en-GB" b="1">
                <a:cs typeface="Arial" charset="0"/>
              </a:rPr>
              <a:t>UNHCR comment</a:t>
            </a:r>
            <a:r>
              <a:rPr lang="en-GB">
                <a:cs typeface="Arial" charset="0"/>
              </a:rPr>
              <a:t>: UNHCR regrets this provision and has expressed its concern that the Directive allows for the withholding of all benefits (except emergency health care) from asylum-seekers who have not complied with reporting or other requirements. Where there are problems of real abuse of States’ asylum systems, these can and should find their effective redress within established asylum procedures. Moreover, UNHCR reiterates that the core content of human rights applies to everyone in all situations</a:t>
            </a:r>
            <a:r>
              <a:rPr lang="en-GB" b="1">
                <a:cs typeface="Arial" charset="0"/>
              </a:rPr>
              <a:t>[1]</a:t>
            </a:r>
            <a:r>
              <a:rPr lang="en-GB">
                <a:cs typeface="Arial" charset="0"/>
              </a:rPr>
              <a:t>, including asylum-seekers who may have infringed specific regulations in relation to the processing of their claims. Measures to reduce or withhold reception conditions may also affect the applicant’s family members, including children, and may be inconsistent with the provisions of the Convention on the Rights of Child. In UNHCR’s opinion, adequate reception conditions are also a necessary component of fair asylum procedures. Asylum-seekers who find themselves in situations of poverty or destitution tend not to be in the physical or psychological condition needed to pursue adequately their asylum applications. Overall, UNHCR considers that if a reduction in the level of reception conditions has to be made, this should take place only in situations of emergency or </a:t>
            </a:r>
            <a:r>
              <a:rPr lang="en-GB" i="1">
                <a:cs typeface="Arial" charset="0"/>
              </a:rPr>
              <a:t>force majeure</a:t>
            </a:r>
            <a:r>
              <a:rPr lang="en-GB">
                <a:cs typeface="Arial" charset="0"/>
              </a:rPr>
              <a:t> and for a short time period.</a:t>
            </a:r>
            <a:endParaRPr lang="en-US">
              <a:cs typeface="Arial" charset="0"/>
            </a:endParaRPr>
          </a:p>
          <a:p>
            <a:pPr eaLnBrk="1" hangingPunct="1"/>
            <a:br>
              <a:rPr lang="en-US">
                <a:cs typeface="Arial" charset="0"/>
              </a:rPr>
            </a:br>
            <a:r>
              <a:rPr lang="en-GB" b="1">
                <a:cs typeface="Arial" charset="0"/>
              </a:rPr>
              <a:t>[1]</a:t>
            </a:r>
            <a:r>
              <a:rPr lang="en-GB">
                <a:cs typeface="Arial" charset="0"/>
              </a:rPr>
              <a:t> See ICESCR, Article 11(1).</a:t>
            </a:r>
            <a:endParaRPr lang="en-US">
              <a:cs typeface="Arial" charset="0"/>
            </a:endParaRPr>
          </a:p>
        </p:txBody>
      </p:sp>
    </p:spTree>
    <p:extLst>
      <p:ext uri="{BB962C8B-B14F-4D97-AF65-F5344CB8AC3E}">
        <p14:creationId xmlns:p14="http://schemas.microsoft.com/office/powerpoint/2010/main" val="14509472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ph type="sldNum" sz="quarter" idx="5"/>
          </p:nvPr>
        </p:nvSpPr>
        <p:spPr>
          <a:prstGeom prst="rect">
            <a:avLst/>
          </a:prstGeom>
        </p:spPr>
        <p:txBody>
          <a:bodyPr/>
          <a:lstStyle>
            <a:lvl1pPr lvl="0">
              <a:defRPr/>
            </a:lvl1pPr>
          </a:lstStyle>
          <a:p>
            <a:fld id="{8B38DBA3-52F9-4AF4-A6A4-FA4D7DB2F99C}" type="slidenum">
              <a:rPr>
                <a:solidFill>
                  <a:prstClr val="black"/>
                </a:solidFill>
              </a:rPr>
              <a:pPr/>
              <a:t>31</a:t>
            </a:fld>
            <a:endParaRPr dirty="0">
              <a:solidFill>
                <a:prstClr val="black"/>
              </a:solidFill>
            </a:endParaRPr>
          </a:p>
        </p:txBody>
      </p:sp>
      <p:sp>
        <p:nvSpPr>
          <p:cNvPr id="3" name="Slide Image Placeholder 2"/>
          <p:cNvSpPr txBox="1">
            <a:spLocks noGrp="1" noRot="1" noChangeAspect="1"/>
          </p:cNvSpPr>
          <p:nvPr>
            <p:ph type="sldImg"/>
          </p:nvPr>
        </p:nvSpPr>
        <p:spPr>
          <a:prstGeom prst="rect">
            <a:avLst/>
          </a:prstGeom>
          <a:ln>
            <a:noFill/>
          </a:ln>
        </p:spPr>
        <p:txBody>
          <a:bodyPr/>
          <a:lstStyle>
            <a:lvl1pPr lvl="0">
              <a:defRPr/>
            </a:lvl1pPr>
          </a:lstStyle>
          <a:p>
            <a:endParaRPr dirty="0"/>
          </a:p>
        </p:txBody>
      </p:sp>
      <p:sp>
        <p:nvSpPr>
          <p:cNvPr id="4" name="Notes Placeholder 3"/>
          <p:cNvSpPr txBox="1">
            <a:spLocks noGrp="1"/>
          </p:cNvSpPr>
          <p:nvPr>
            <p:ph type="body" idx="1"/>
          </p:nvPr>
        </p:nvSpPr>
        <p:spPr>
          <a:prstGeom prst="rect">
            <a:avLst/>
          </a:prstGeom>
          <a:noFill/>
          <a:ln>
            <a:noFill/>
          </a:ln>
        </p:spPr>
        <p:txBody>
          <a:bodyPr/>
          <a:lstStyle>
            <a:lvl1pPr lvl="0">
              <a:defRPr/>
            </a:lvl1pPr>
          </a:lstStyle>
          <a:p>
            <a:endParaRPr dirty="0"/>
          </a:p>
        </p:txBody>
      </p:sp>
      <p:graphicFrame>
        <p:nvGraphicFramePr>
          <p:cNvPr id="5" name="Object 4"/>
          <p:cNvGraphicFramePr>
            <a:graphicFrameLocks noChangeAspect="1"/>
          </p:cNvGraphicFramePr>
          <p:nvPr>
            <p:extLst>
              <p:ext uri="{D42A27DB-BD31-4B8C-83A1-F6EECF244321}">
                <p14:modId xmlns:p14="http://schemas.microsoft.com/office/powerpoint/2010/main" val="1898814287"/>
              </p:ext>
            </p:extLst>
          </p:nvPr>
        </p:nvGraphicFramePr>
        <p:xfrm>
          <a:off x="1147763" y="498969"/>
          <a:ext cx="4568825" cy="3425281"/>
        </p:xfrm>
        <a:graphic>
          <a:graphicData uri="http://schemas.openxmlformats.org/presentationml/2006/ole">
            <mc:AlternateContent xmlns:mc="http://schemas.openxmlformats.org/markup-compatibility/2006">
              <mc:Choice xmlns:v="urn:schemas-microsoft-com:vml" Requires="v">
                <p:oleObj spid="_x0000_s4294" name="Slide" r:id="rId4" imgW="4568777" imgH="3425960" progId="PowerPoint.Slide.12">
                  <p:embed/>
                </p:oleObj>
              </mc:Choice>
              <mc:Fallback>
                <p:oleObj name="Slide" r:id="rId4" imgW="4568777" imgH="3425960" progId="PowerPoint.Slide.12">
                  <p:embed/>
                  <p:pic>
                    <p:nvPicPr>
                      <p:cNvPr id="0" name=""/>
                      <p:cNvPicPr/>
                      <p:nvPr/>
                    </p:nvPicPr>
                    <p:blipFill>
                      <a:blip r:embed="rId5"/>
                      <a:stretch>
                        <a:fillRect/>
                      </a:stretch>
                    </p:blipFill>
                    <p:spPr>
                      <a:xfrm>
                        <a:off x="1147763" y="498969"/>
                        <a:ext cx="4568825" cy="3425281"/>
                      </a:xfrm>
                      <a:prstGeom prst="rect">
                        <a:avLst/>
                      </a:prstGeom>
                    </p:spPr>
                  </p:pic>
                </p:oleObj>
              </mc:Fallback>
            </mc:AlternateContent>
          </a:graphicData>
        </a:graphic>
      </p:graphicFrame>
    </p:spTree>
    <p:extLst>
      <p:ext uri="{BB962C8B-B14F-4D97-AF65-F5344CB8AC3E}">
        <p14:creationId xmlns:p14="http://schemas.microsoft.com/office/powerpoint/2010/main" val="41542285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ph type="sldNum" sz="quarter" idx="5"/>
          </p:nvPr>
        </p:nvSpPr>
        <p:spPr>
          <a:prstGeom prst="rect">
            <a:avLst/>
          </a:prstGeom>
        </p:spPr>
        <p:txBody>
          <a:bodyPr/>
          <a:lstStyle>
            <a:lvl1pPr lvl="0">
              <a:defRPr/>
            </a:lvl1pPr>
          </a:lstStyle>
          <a:p>
            <a:fld id="{8B38DBA3-52F9-4AF4-A6A4-FA4D7DB2F99C}" type="slidenum">
              <a:rPr>
                <a:solidFill>
                  <a:prstClr val="black"/>
                </a:solidFill>
              </a:rPr>
              <a:pPr/>
              <a:t>32</a:t>
            </a:fld>
            <a:endParaRPr dirty="0">
              <a:solidFill>
                <a:prstClr val="black"/>
              </a:solidFill>
            </a:endParaRPr>
          </a:p>
        </p:txBody>
      </p:sp>
      <p:sp>
        <p:nvSpPr>
          <p:cNvPr id="3" name="Slide Image Placeholder 2"/>
          <p:cNvSpPr txBox="1">
            <a:spLocks noGrp="1" noRot="1" noChangeAspect="1"/>
          </p:cNvSpPr>
          <p:nvPr>
            <p:ph type="sldImg"/>
          </p:nvPr>
        </p:nvSpPr>
        <p:spPr>
          <a:xfrm>
            <a:off x="895350" y="427038"/>
            <a:ext cx="4997450" cy="3749675"/>
          </a:xfrm>
          <a:prstGeom prst="rect">
            <a:avLst/>
          </a:prstGeom>
          <a:ln>
            <a:noFill/>
          </a:ln>
        </p:spPr>
        <p:txBody>
          <a:bodyPr/>
          <a:lstStyle>
            <a:lvl1pPr lvl="0">
              <a:defRPr/>
            </a:lvl1pPr>
          </a:lstStyle>
          <a:p>
            <a:endParaRPr dirty="0"/>
          </a:p>
        </p:txBody>
      </p:sp>
      <p:sp>
        <p:nvSpPr>
          <p:cNvPr id="4" name="Notes Placeholder 3"/>
          <p:cNvSpPr txBox="1">
            <a:spLocks noGrp="1"/>
          </p:cNvSpPr>
          <p:nvPr>
            <p:ph type="body" idx="1"/>
          </p:nvPr>
        </p:nvSpPr>
        <p:spPr>
          <a:prstGeom prst="rect">
            <a:avLst/>
          </a:prstGeom>
          <a:noFill/>
          <a:ln>
            <a:noFill/>
          </a:ln>
        </p:spPr>
        <p:txBody>
          <a:bodyPr/>
          <a:lstStyle>
            <a:lvl1pPr lvl="0">
              <a:defRPr/>
            </a:lvl1pPr>
          </a:lstStyle>
          <a:p>
            <a:pPr lvl="0"/>
            <a:r>
              <a:rPr lang="hu-HU" u="sng" dirty="0" err="1">
                <a:hlinkClick r:id="" action="ppaction://noaction"/>
              </a:rPr>
              <a:t>Council</a:t>
            </a:r>
            <a:r>
              <a:rPr lang="hu-HU" u="sng" dirty="0">
                <a:hlinkClick r:id="" action="ppaction://noaction"/>
              </a:rPr>
              <a:t> </a:t>
            </a:r>
            <a:r>
              <a:rPr lang="hu-HU" u="sng" dirty="0" err="1">
                <a:hlinkClick r:id="" action="ppaction://noaction"/>
              </a:rPr>
              <a:t>Directive</a:t>
            </a:r>
            <a:r>
              <a:rPr lang="hu-HU" u="sng" dirty="0">
                <a:hlinkClick r:id="" action="ppaction://noaction"/>
              </a:rPr>
              <a:t> 2001/55/EC</a:t>
            </a:r>
            <a:r>
              <a:rPr lang="hu-HU" dirty="0"/>
              <a:t>  of 20 </a:t>
            </a:r>
            <a:r>
              <a:rPr lang="hu-HU" dirty="0" err="1"/>
              <a:t>July</a:t>
            </a:r>
            <a:r>
              <a:rPr lang="hu-HU" dirty="0"/>
              <a:t> 2001 </a:t>
            </a:r>
            <a:r>
              <a:rPr lang="hu-HU" dirty="0" err="1"/>
              <a:t>on</a:t>
            </a:r>
            <a:r>
              <a:rPr lang="hu-HU" dirty="0"/>
              <a:t> minimum </a:t>
            </a:r>
            <a:r>
              <a:rPr lang="hu-HU" dirty="0" err="1"/>
              <a:t>standards</a:t>
            </a:r>
            <a:r>
              <a:rPr lang="hu-HU" dirty="0"/>
              <a:t> </a:t>
            </a:r>
            <a:r>
              <a:rPr lang="hu-HU" dirty="0" err="1"/>
              <a:t>for</a:t>
            </a:r>
            <a:r>
              <a:rPr lang="hu-HU" dirty="0"/>
              <a:t> </a:t>
            </a:r>
            <a:r>
              <a:rPr lang="hu-HU" dirty="0" err="1"/>
              <a:t>giving</a:t>
            </a:r>
            <a:r>
              <a:rPr lang="hu-HU" dirty="0"/>
              <a:t> </a:t>
            </a:r>
            <a:r>
              <a:rPr lang="hu-HU" dirty="0" err="1"/>
              <a:t>temporary</a:t>
            </a:r>
            <a:r>
              <a:rPr lang="hu-HU" dirty="0"/>
              <a:t> </a:t>
            </a:r>
            <a:r>
              <a:rPr lang="hu-HU" dirty="0" err="1"/>
              <a:t>protection</a:t>
            </a:r>
            <a:r>
              <a:rPr lang="hu-HU" dirty="0"/>
              <a:t> </a:t>
            </a:r>
            <a:r>
              <a:rPr lang="hu-HU" dirty="0" err="1"/>
              <a:t>in</a:t>
            </a:r>
            <a:r>
              <a:rPr lang="hu-HU" dirty="0"/>
              <a:t> </a:t>
            </a:r>
            <a:r>
              <a:rPr lang="hu-HU" dirty="0" err="1"/>
              <a:t>the</a:t>
            </a:r>
            <a:r>
              <a:rPr lang="hu-HU" dirty="0"/>
              <a:t> </a:t>
            </a:r>
            <a:r>
              <a:rPr lang="hu-HU" dirty="0" err="1"/>
              <a:t>event</a:t>
            </a:r>
            <a:r>
              <a:rPr lang="hu-HU" dirty="0"/>
              <a:t> of a </a:t>
            </a:r>
            <a:r>
              <a:rPr lang="hu-HU" dirty="0" err="1"/>
              <a:t>mass</a:t>
            </a:r>
            <a:r>
              <a:rPr lang="hu-HU" dirty="0"/>
              <a:t> </a:t>
            </a:r>
            <a:r>
              <a:rPr lang="hu-HU" dirty="0" err="1"/>
              <a:t>influx</a:t>
            </a:r>
            <a:r>
              <a:rPr lang="hu-HU" dirty="0"/>
              <a:t> of </a:t>
            </a:r>
            <a:r>
              <a:rPr lang="hu-HU" dirty="0" err="1"/>
              <a:t>displaced</a:t>
            </a:r>
            <a:r>
              <a:rPr lang="hu-HU" dirty="0"/>
              <a:t> </a:t>
            </a:r>
            <a:r>
              <a:rPr lang="hu-HU" dirty="0" err="1"/>
              <a:t>persons</a:t>
            </a:r>
            <a:r>
              <a:rPr lang="hu-HU" dirty="0"/>
              <a:t> and </a:t>
            </a:r>
            <a:r>
              <a:rPr lang="hu-HU" dirty="0" err="1"/>
              <a:t>on</a:t>
            </a:r>
            <a:r>
              <a:rPr lang="hu-HU" dirty="0"/>
              <a:t> </a:t>
            </a:r>
            <a:r>
              <a:rPr lang="hu-HU" dirty="0" err="1"/>
              <a:t>measures</a:t>
            </a:r>
            <a:r>
              <a:rPr lang="hu-HU" dirty="0"/>
              <a:t> </a:t>
            </a:r>
            <a:r>
              <a:rPr lang="hu-HU" dirty="0" err="1"/>
              <a:t>promoting</a:t>
            </a:r>
            <a:r>
              <a:rPr lang="hu-HU" dirty="0"/>
              <a:t> a </a:t>
            </a:r>
            <a:r>
              <a:rPr lang="hu-HU" dirty="0" err="1"/>
              <a:t>balance</a:t>
            </a:r>
            <a:r>
              <a:rPr lang="hu-HU" dirty="0"/>
              <a:t> of </a:t>
            </a:r>
            <a:r>
              <a:rPr lang="hu-HU" dirty="0" err="1"/>
              <a:t>efforts</a:t>
            </a:r>
            <a:r>
              <a:rPr lang="hu-HU" dirty="0"/>
              <a:t> </a:t>
            </a:r>
            <a:r>
              <a:rPr lang="hu-HU" dirty="0" err="1"/>
              <a:t>between</a:t>
            </a:r>
            <a:r>
              <a:rPr lang="hu-HU" dirty="0"/>
              <a:t> </a:t>
            </a:r>
            <a:r>
              <a:rPr lang="hu-HU" dirty="0" err="1"/>
              <a:t>Member</a:t>
            </a:r>
            <a:r>
              <a:rPr lang="hu-HU" dirty="0"/>
              <a:t> </a:t>
            </a:r>
            <a:r>
              <a:rPr lang="hu-HU" dirty="0" err="1"/>
              <a:t>States</a:t>
            </a:r>
            <a:r>
              <a:rPr lang="hu-HU" dirty="0"/>
              <a:t> </a:t>
            </a:r>
            <a:r>
              <a:rPr lang="hu-HU" dirty="0" err="1"/>
              <a:t>in</a:t>
            </a:r>
            <a:r>
              <a:rPr lang="hu-HU" dirty="0"/>
              <a:t> </a:t>
            </a:r>
            <a:r>
              <a:rPr lang="hu-HU" dirty="0" err="1"/>
              <a:t>receiving</a:t>
            </a:r>
            <a:r>
              <a:rPr lang="hu-HU" dirty="0"/>
              <a:t> </a:t>
            </a:r>
            <a:r>
              <a:rPr lang="hu-HU" dirty="0" err="1"/>
              <a:t>such</a:t>
            </a:r>
            <a:r>
              <a:rPr lang="hu-HU" dirty="0"/>
              <a:t> </a:t>
            </a:r>
            <a:r>
              <a:rPr lang="hu-HU" dirty="0" err="1"/>
              <a:t>persons</a:t>
            </a:r>
            <a:r>
              <a:rPr lang="hu-HU" dirty="0"/>
              <a:t> and </a:t>
            </a:r>
            <a:r>
              <a:rPr lang="hu-HU" dirty="0" err="1"/>
              <a:t>bearing</a:t>
            </a:r>
            <a:r>
              <a:rPr lang="hu-HU" dirty="0"/>
              <a:t> </a:t>
            </a:r>
            <a:r>
              <a:rPr lang="hu-HU" dirty="0" err="1"/>
              <a:t>the</a:t>
            </a:r>
            <a:r>
              <a:rPr lang="hu-HU" dirty="0"/>
              <a:t> </a:t>
            </a:r>
            <a:r>
              <a:rPr lang="hu-HU" dirty="0" err="1"/>
              <a:t>consequences</a:t>
            </a:r>
            <a:r>
              <a:rPr lang="hu-HU" dirty="0"/>
              <a:t> </a:t>
            </a:r>
            <a:r>
              <a:rPr lang="hu-HU" dirty="0" err="1"/>
              <a:t>thereof</a:t>
            </a:r>
            <a:r>
              <a:rPr lang="hu-HU" dirty="0"/>
              <a:t>. </a:t>
            </a:r>
            <a:r>
              <a:rPr lang="hu-HU" dirty="0" err="1"/>
              <a:t>Official</a:t>
            </a:r>
            <a:r>
              <a:rPr lang="hu-HU" dirty="0"/>
              <a:t> Journal L 212 , 07/08/2001 p. 12 - 23</a:t>
            </a:r>
            <a:r>
              <a:rPr dirty="0"/>
              <a:t> </a:t>
            </a:r>
          </a:p>
        </p:txBody>
      </p:sp>
      <p:graphicFrame>
        <p:nvGraphicFramePr>
          <p:cNvPr id="5" name="Object 4"/>
          <p:cNvGraphicFramePr>
            <a:graphicFrameLocks noChangeAspect="1"/>
          </p:cNvGraphicFramePr>
          <p:nvPr>
            <p:extLst>
              <p:ext uri="{D42A27DB-BD31-4B8C-83A1-F6EECF244321}">
                <p14:modId xmlns:p14="http://schemas.microsoft.com/office/powerpoint/2010/main" val="897024611"/>
              </p:ext>
            </p:extLst>
          </p:nvPr>
        </p:nvGraphicFramePr>
        <p:xfrm>
          <a:off x="1147763" y="6319828"/>
          <a:ext cx="4568825" cy="3425281"/>
        </p:xfrm>
        <a:graphic>
          <a:graphicData uri="http://schemas.openxmlformats.org/presentationml/2006/ole">
            <mc:AlternateContent xmlns:mc="http://schemas.openxmlformats.org/markup-compatibility/2006">
              <mc:Choice xmlns:v="urn:schemas-microsoft-com:vml" Requires="v">
                <p:oleObj spid="_x0000_s5513" name="Slide" r:id="rId4" imgW="4568777" imgH="3425960" progId="PowerPoint.Slide.12">
                  <p:embed/>
                </p:oleObj>
              </mc:Choice>
              <mc:Fallback>
                <p:oleObj name="Slide" r:id="rId4" imgW="4568777" imgH="3425960" progId="PowerPoint.Slide.12">
                  <p:embed/>
                  <p:pic>
                    <p:nvPicPr>
                      <p:cNvPr id="0" name=""/>
                      <p:cNvPicPr/>
                      <p:nvPr/>
                    </p:nvPicPr>
                    <p:blipFill>
                      <a:blip r:embed="rId5"/>
                      <a:stretch>
                        <a:fillRect/>
                      </a:stretch>
                    </p:blipFill>
                    <p:spPr>
                      <a:xfrm>
                        <a:off x="1147763" y="6319828"/>
                        <a:ext cx="4568825" cy="3425281"/>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896708656"/>
              </p:ext>
            </p:extLst>
          </p:nvPr>
        </p:nvGraphicFramePr>
        <p:xfrm>
          <a:off x="1323995" y="472930"/>
          <a:ext cx="4568825" cy="3425281"/>
        </p:xfrm>
        <a:graphic>
          <a:graphicData uri="http://schemas.openxmlformats.org/presentationml/2006/ole">
            <mc:AlternateContent xmlns:mc="http://schemas.openxmlformats.org/markup-compatibility/2006">
              <mc:Choice xmlns:v="urn:schemas-microsoft-com:vml" Requires="v">
                <p:oleObj spid="_x0000_s5514" name="Slide" r:id="rId6" imgW="4568777" imgH="3425960" progId="PowerPoint.Slide.12">
                  <p:embed/>
                </p:oleObj>
              </mc:Choice>
              <mc:Fallback>
                <p:oleObj name="Slide" r:id="rId6" imgW="4568777" imgH="3425960" progId="PowerPoint.Slide.12">
                  <p:embed/>
                  <p:pic>
                    <p:nvPicPr>
                      <p:cNvPr id="0" name=""/>
                      <p:cNvPicPr/>
                      <p:nvPr/>
                    </p:nvPicPr>
                    <p:blipFill>
                      <a:blip r:embed="rId7"/>
                      <a:stretch>
                        <a:fillRect/>
                      </a:stretch>
                    </p:blipFill>
                    <p:spPr>
                      <a:xfrm>
                        <a:off x="1323995" y="472930"/>
                        <a:ext cx="4568825" cy="3425281"/>
                      </a:xfrm>
                      <a:prstGeom prst="rect">
                        <a:avLst/>
                      </a:prstGeom>
                    </p:spPr>
                  </p:pic>
                </p:oleObj>
              </mc:Fallback>
            </mc:AlternateContent>
          </a:graphicData>
        </a:graphic>
      </p:graphicFrame>
    </p:spTree>
    <p:extLst>
      <p:ext uri="{BB962C8B-B14F-4D97-AF65-F5344CB8AC3E}">
        <p14:creationId xmlns:p14="http://schemas.microsoft.com/office/powerpoint/2010/main" val="40162403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ph type="sldNum" sz="quarter" idx="5"/>
          </p:nvPr>
        </p:nvSpPr>
        <p:spPr>
          <a:prstGeom prst="rect">
            <a:avLst/>
          </a:prstGeom>
        </p:spPr>
        <p:txBody>
          <a:bodyPr/>
          <a:lstStyle>
            <a:lvl1pPr lvl="0">
              <a:defRPr/>
            </a:lvl1pPr>
          </a:lstStyle>
          <a:p>
            <a:fld id="{8B38DBA3-52F9-4AF4-A6A4-FA4D7DB2F99C}" type="slidenum">
              <a:rPr>
                <a:solidFill>
                  <a:prstClr val="black"/>
                </a:solidFill>
              </a:rPr>
              <a:pPr/>
              <a:t>33</a:t>
            </a:fld>
            <a:endParaRPr>
              <a:solidFill>
                <a:prstClr val="black"/>
              </a:solidFill>
            </a:endParaRPr>
          </a:p>
        </p:txBody>
      </p:sp>
      <p:sp>
        <p:nvSpPr>
          <p:cNvPr id="3" name="Slide Image Placeholder 2"/>
          <p:cNvSpPr txBox="1">
            <a:spLocks noGrp="1" noRot="1" noChangeAspect="1"/>
          </p:cNvSpPr>
          <p:nvPr>
            <p:ph type="sldImg"/>
          </p:nvPr>
        </p:nvSpPr>
        <p:spPr>
          <a:xfrm>
            <a:off x="933450" y="876300"/>
            <a:ext cx="4997450" cy="3749675"/>
          </a:xfrm>
          <a:prstGeom prst="rect">
            <a:avLst/>
          </a:prstGeom>
          <a:ln>
            <a:noFill/>
          </a:ln>
        </p:spPr>
        <p:txBody>
          <a:bodyPr/>
          <a:lstStyle>
            <a:lvl1pPr lvl="0">
              <a:defRPr/>
            </a:lvl1pPr>
          </a:lstStyle>
          <a:p>
            <a:endParaRPr/>
          </a:p>
        </p:txBody>
      </p:sp>
      <p:sp>
        <p:nvSpPr>
          <p:cNvPr id="4" name="Notes Placeholder 3"/>
          <p:cNvSpPr txBox="1">
            <a:spLocks noGrp="1"/>
          </p:cNvSpPr>
          <p:nvPr>
            <p:ph type="body" idx="1"/>
          </p:nvPr>
        </p:nvSpPr>
        <p:spPr>
          <a:prstGeom prst="rect">
            <a:avLst/>
          </a:prstGeom>
          <a:noFill/>
          <a:ln>
            <a:noFill/>
          </a:ln>
        </p:spPr>
        <p:txBody>
          <a:bodyPr/>
          <a:lstStyle>
            <a:lvl1pPr lvl="0">
              <a:defRPr/>
            </a:lvl1pPr>
          </a:lstStyle>
          <a:p>
            <a:endParaRPr dirty="0"/>
          </a:p>
        </p:txBody>
      </p:sp>
      <p:graphicFrame>
        <p:nvGraphicFramePr>
          <p:cNvPr id="5" name="Object 4"/>
          <p:cNvGraphicFramePr>
            <a:graphicFrameLocks noChangeAspect="1"/>
          </p:cNvGraphicFramePr>
          <p:nvPr>
            <p:extLst>
              <p:ext uri="{D42A27DB-BD31-4B8C-83A1-F6EECF244321}">
                <p14:modId xmlns:p14="http://schemas.microsoft.com/office/powerpoint/2010/main" val="2539263128"/>
              </p:ext>
            </p:extLst>
          </p:nvPr>
        </p:nvGraphicFramePr>
        <p:xfrm>
          <a:off x="662533" y="498744"/>
          <a:ext cx="5688632" cy="4264808"/>
        </p:xfrm>
        <a:graphic>
          <a:graphicData uri="http://schemas.openxmlformats.org/presentationml/2006/ole">
            <mc:AlternateContent xmlns:mc="http://schemas.openxmlformats.org/markup-compatibility/2006">
              <mc:Choice xmlns:v="urn:schemas-microsoft-com:vml" Requires="v">
                <p:oleObj spid="_x0000_s7557" name="Slide" r:id="rId4" imgW="4568777" imgH="3425960" progId="PowerPoint.Slide.12">
                  <p:embed/>
                </p:oleObj>
              </mc:Choice>
              <mc:Fallback>
                <p:oleObj name="Slide" r:id="rId4" imgW="4568777" imgH="3425960" progId="PowerPoint.Slide.12">
                  <p:embed/>
                  <p:pic>
                    <p:nvPicPr>
                      <p:cNvPr id="0" name=""/>
                      <p:cNvPicPr/>
                      <p:nvPr/>
                    </p:nvPicPr>
                    <p:blipFill>
                      <a:blip r:embed="rId5"/>
                      <a:stretch>
                        <a:fillRect/>
                      </a:stretch>
                    </p:blipFill>
                    <p:spPr>
                      <a:xfrm>
                        <a:off x="662533" y="498744"/>
                        <a:ext cx="5688632" cy="426480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78035339"/>
              </p:ext>
            </p:extLst>
          </p:nvPr>
        </p:nvGraphicFramePr>
        <p:xfrm>
          <a:off x="1022574" y="5293119"/>
          <a:ext cx="4568825" cy="3425281"/>
        </p:xfrm>
        <a:graphic>
          <a:graphicData uri="http://schemas.openxmlformats.org/presentationml/2006/ole">
            <mc:AlternateContent xmlns:mc="http://schemas.openxmlformats.org/markup-compatibility/2006">
              <mc:Choice xmlns:v="urn:schemas-microsoft-com:vml" Requires="v">
                <p:oleObj spid="_x0000_s7558" name="Slide" r:id="rId6" imgW="4568777" imgH="3425960" progId="PowerPoint.Slide.12">
                  <p:embed/>
                </p:oleObj>
              </mc:Choice>
              <mc:Fallback>
                <p:oleObj name="Slide" r:id="rId6" imgW="4568777" imgH="3425960" progId="PowerPoint.Slide.12">
                  <p:embed/>
                  <p:pic>
                    <p:nvPicPr>
                      <p:cNvPr id="0" name=""/>
                      <p:cNvPicPr/>
                      <p:nvPr/>
                    </p:nvPicPr>
                    <p:blipFill>
                      <a:blip r:embed="rId7"/>
                      <a:stretch>
                        <a:fillRect/>
                      </a:stretch>
                    </p:blipFill>
                    <p:spPr>
                      <a:xfrm>
                        <a:off x="1022574" y="5293119"/>
                        <a:ext cx="4568825" cy="3425281"/>
                      </a:xfrm>
                      <a:prstGeom prst="rect">
                        <a:avLst/>
                      </a:prstGeom>
                    </p:spPr>
                  </p:pic>
                </p:oleObj>
              </mc:Fallback>
            </mc:AlternateContent>
          </a:graphicData>
        </a:graphic>
      </p:graphicFrame>
    </p:spTree>
    <p:extLst>
      <p:ext uri="{BB962C8B-B14F-4D97-AF65-F5344CB8AC3E}">
        <p14:creationId xmlns:p14="http://schemas.microsoft.com/office/powerpoint/2010/main" val="13761552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txBox="1">
            <a:spLocks noGrp="1"/>
          </p:cNvSpPr>
          <p:nvPr>
            <p:ph type="sldNum" sz="quarter" idx="5"/>
          </p:nvPr>
        </p:nvSpPr>
        <p:spPr>
          <a:prstGeom prst="rect">
            <a:avLst/>
          </a:prstGeom>
        </p:spPr>
        <p:txBody>
          <a:bodyPr/>
          <a:lstStyle>
            <a:lvl1pPr lvl="0">
              <a:defRPr/>
            </a:lvl1pPr>
          </a:lstStyle>
          <a:p>
            <a:fld id="{8B38DBA3-52F9-4AF4-A6A4-FA4D7DB2F99C}" type="slidenum">
              <a:rPr>
                <a:solidFill>
                  <a:prstClr val="black"/>
                </a:solidFill>
              </a:rPr>
              <a:pPr/>
              <a:t>34</a:t>
            </a:fld>
            <a:endParaRPr>
              <a:solidFill>
                <a:prstClr val="black"/>
              </a:solidFill>
            </a:endParaRPr>
          </a:p>
        </p:txBody>
      </p:sp>
      <p:sp>
        <p:nvSpPr>
          <p:cNvPr id="3" name="Slide Image Placeholder 2"/>
          <p:cNvSpPr txBox="1">
            <a:spLocks noGrp="1" noRot="1" noChangeAspect="1"/>
          </p:cNvSpPr>
          <p:nvPr>
            <p:ph type="sldImg"/>
          </p:nvPr>
        </p:nvSpPr>
        <p:spPr>
          <a:prstGeom prst="rect">
            <a:avLst/>
          </a:prstGeom>
          <a:ln>
            <a:noFill/>
          </a:ln>
        </p:spPr>
        <p:txBody>
          <a:bodyPr/>
          <a:lstStyle>
            <a:lvl1pPr lvl="0">
              <a:defRPr/>
            </a:lvl1pPr>
          </a:lstStyle>
          <a:p>
            <a:endParaRPr/>
          </a:p>
        </p:txBody>
      </p:sp>
      <p:sp>
        <p:nvSpPr>
          <p:cNvPr id="4" name="Notes Placeholder 3"/>
          <p:cNvSpPr txBox="1">
            <a:spLocks noGrp="1"/>
          </p:cNvSpPr>
          <p:nvPr>
            <p:ph type="body" idx="1"/>
          </p:nvPr>
        </p:nvSpPr>
        <p:spPr>
          <a:prstGeom prst="rect">
            <a:avLst/>
          </a:prstGeom>
          <a:noFill/>
          <a:ln>
            <a:noFill/>
          </a:ln>
        </p:spPr>
        <p:txBody>
          <a:bodyPr/>
          <a:lstStyle>
            <a:lvl1pPr lvl="0">
              <a:defRPr/>
            </a:lvl1pPr>
          </a:lstStyle>
          <a:p>
            <a:endParaRPr/>
          </a:p>
        </p:txBody>
      </p:sp>
    </p:spTree>
    <p:extLst>
      <p:ext uri="{BB962C8B-B14F-4D97-AF65-F5344CB8AC3E}">
        <p14:creationId xmlns:p14="http://schemas.microsoft.com/office/powerpoint/2010/main" val="22255789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AD090BF0-B366-4E92-B12B-441B371928F1}" type="slidenum">
              <a:rPr lang="hu-HU" smtClean="0"/>
              <a:pPr>
                <a:defRPr/>
              </a:pPr>
              <a:t>35</a:t>
            </a:fld>
            <a:endParaRPr lang="hu-HU"/>
          </a:p>
        </p:txBody>
      </p:sp>
    </p:spTree>
    <p:extLst>
      <p:ext uri="{BB962C8B-B14F-4D97-AF65-F5344CB8AC3E}">
        <p14:creationId xmlns:p14="http://schemas.microsoft.com/office/powerpoint/2010/main" val="26318048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iakép helye 1"/>
          <p:cNvSpPr>
            <a:spLocks noGrp="1" noRot="1" noChangeAspect="1" noTextEdit="1"/>
          </p:cNvSpPr>
          <p:nvPr>
            <p:ph type="sldImg"/>
          </p:nvPr>
        </p:nvSpPr>
        <p:spPr>
          <a:ln/>
        </p:spPr>
      </p:sp>
      <p:sp>
        <p:nvSpPr>
          <p:cNvPr id="67587" name="Jegyzetek helye 2"/>
          <p:cNvSpPr>
            <a:spLocks noGrp="1"/>
          </p:cNvSpPr>
          <p:nvPr>
            <p:ph type="body" idx="1"/>
          </p:nvPr>
        </p:nvSpPr>
        <p:spPr>
          <a:noFill/>
          <a:ln/>
        </p:spPr>
        <p:txBody>
          <a:bodyPr/>
          <a:lstStyle/>
          <a:p>
            <a:endParaRPr lang="en-GB"/>
          </a:p>
        </p:txBody>
      </p:sp>
      <p:sp>
        <p:nvSpPr>
          <p:cNvPr id="4" name="Dia számának helye 3"/>
          <p:cNvSpPr>
            <a:spLocks noGrp="1"/>
          </p:cNvSpPr>
          <p:nvPr>
            <p:ph type="sldNum" sz="quarter" idx="5"/>
          </p:nvPr>
        </p:nvSpPr>
        <p:spPr/>
        <p:txBody>
          <a:bodyPr/>
          <a:lstStyle/>
          <a:p>
            <a:pPr>
              <a:defRPr/>
            </a:pPr>
            <a:fld id="{33301FE4-F366-4C52-A53A-E524FC235902}" type="slidenum">
              <a:rPr lang="en-GB" smtClean="0">
                <a:solidFill>
                  <a:srgbClr val="000000"/>
                </a:solidFill>
              </a:rPr>
              <a:pPr>
                <a:defRPr/>
              </a:pPr>
              <a:t>36</a:t>
            </a:fld>
            <a:endParaRPr lang="en-GB">
              <a:solidFill>
                <a:srgbClr val="000000"/>
              </a:solidFill>
            </a:endParaRPr>
          </a:p>
        </p:txBody>
      </p:sp>
    </p:spTree>
    <p:extLst>
      <p:ext uri="{BB962C8B-B14F-4D97-AF65-F5344CB8AC3E}">
        <p14:creationId xmlns:p14="http://schemas.microsoft.com/office/powerpoint/2010/main" val="4272287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a:defRPr/>
            </a:pPr>
            <a:fld id="{7B658C57-A4E3-4386-B255-62299274F2B8}" type="slidenum">
              <a:rPr lang="hu-HU" smtClean="0"/>
              <a:pPr>
                <a:defRPr/>
              </a:pPr>
              <a:t>4</a:t>
            </a:fld>
            <a:endParaRPr lang="hu-HU"/>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a:cs typeface="Arial" charset="0"/>
            </a:endParaRPr>
          </a:p>
        </p:txBody>
      </p:sp>
    </p:spTree>
    <p:extLst>
      <p:ext uri="{BB962C8B-B14F-4D97-AF65-F5344CB8AC3E}">
        <p14:creationId xmlns:p14="http://schemas.microsoft.com/office/powerpoint/2010/main" val="2386277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Diakép helye 1"/>
          <p:cNvSpPr>
            <a:spLocks noGrp="1" noRot="1" noChangeAspect="1" noTextEdit="1"/>
          </p:cNvSpPr>
          <p:nvPr>
            <p:ph type="sldImg"/>
          </p:nvPr>
        </p:nvSpPr>
        <p:spPr>
          <a:ln/>
        </p:spPr>
      </p:sp>
      <p:sp>
        <p:nvSpPr>
          <p:cNvPr id="94211" name="Jegyzetek helye 2"/>
          <p:cNvSpPr>
            <a:spLocks noGrp="1"/>
          </p:cNvSpPr>
          <p:nvPr>
            <p:ph type="body" idx="1"/>
          </p:nvPr>
        </p:nvSpPr>
        <p:spPr>
          <a:noFill/>
          <a:ln/>
        </p:spPr>
        <p:txBody>
          <a:bodyPr/>
          <a:lstStyle/>
          <a:p>
            <a:pPr algn="ctr" eaLnBrk="1" hangingPunct="1">
              <a:buFontTx/>
              <a:buNone/>
            </a:pPr>
            <a:r>
              <a:rPr lang="en-GB">
                <a:solidFill>
                  <a:srgbClr val="C00000"/>
                </a:solidFill>
              </a:rPr>
              <a:t>3 aims </a:t>
            </a:r>
            <a:r>
              <a:rPr lang="en-GB"/>
              <a:t>of the amendments:</a:t>
            </a:r>
          </a:p>
          <a:p>
            <a:pPr eaLnBrk="1" hangingPunct="1"/>
            <a:r>
              <a:rPr lang="en-GB"/>
              <a:t>increase the system's efficiency</a:t>
            </a:r>
          </a:p>
          <a:p>
            <a:pPr eaLnBrk="1" hangingPunct="1"/>
            <a:r>
              <a:rPr lang="en-GB"/>
              <a:t>ensure higher standards of  protection</a:t>
            </a:r>
          </a:p>
          <a:p>
            <a:pPr eaLnBrk="1" hangingPunct="1"/>
            <a:r>
              <a:rPr lang="en-GB"/>
              <a:t>contribute to better addressing situations of particular pressure on Member States' reception facilities and asylum systems</a:t>
            </a:r>
          </a:p>
          <a:p>
            <a:endParaRPr lang="en-GB"/>
          </a:p>
        </p:txBody>
      </p:sp>
      <p:sp>
        <p:nvSpPr>
          <p:cNvPr id="114692" name="Dia számának helye 3"/>
          <p:cNvSpPr>
            <a:spLocks noGrp="1"/>
          </p:cNvSpPr>
          <p:nvPr>
            <p:ph type="sldNum" sz="quarter" idx="5"/>
          </p:nvPr>
        </p:nvSpPr>
        <p:spPr/>
        <p:txBody>
          <a:bodyPr/>
          <a:lstStyle/>
          <a:p>
            <a:pPr>
              <a:defRPr/>
            </a:pPr>
            <a:fld id="{F2D9F054-E22C-41CF-AC7F-0CA9F2FA6402}" type="slidenum">
              <a:rPr lang="hu-HU" smtClean="0"/>
              <a:pPr>
                <a:defRPr/>
              </a:pPr>
              <a:t>5</a:t>
            </a:fld>
            <a:endParaRPr lang="hu-HU"/>
          </a:p>
        </p:txBody>
      </p:sp>
    </p:spTree>
    <p:extLst>
      <p:ext uri="{BB962C8B-B14F-4D97-AF65-F5344CB8AC3E}">
        <p14:creationId xmlns:p14="http://schemas.microsoft.com/office/powerpoint/2010/main" val="2614011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4A7058-EEAD-42D1-BD57-C19DCD3E180B}" type="slidenum">
              <a:rPr kumimoji="0" lang="hu-HU"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hu-HU" sz="1300" b="0" i="0" u="none" strike="noStrike" kern="1200" cap="none" spc="0" normalizeH="0" baseline="0" noProof="0">
              <a:ln>
                <a:noFill/>
              </a:ln>
              <a:solidFill>
                <a:prstClr val="black"/>
              </a:solidFill>
              <a:effectLst/>
              <a:uLnTx/>
              <a:uFillTx/>
              <a:latin typeface="Calibri"/>
              <a:ea typeface="+mn-ea"/>
              <a:cs typeface="+mn-cs"/>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0" y="4747628"/>
            <a:ext cx="6864350" cy="5245686"/>
          </a:xfrm>
          <a:noFill/>
          <a:ln/>
        </p:spPr>
        <p:txBody>
          <a:bodyPr/>
          <a:lstStyle/>
          <a:p>
            <a:pPr eaLnBrk="1" hangingPunct="1"/>
            <a:r>
              <a:rPr lang="en-US" dirty="0">
                <a:cs typeface="Arial" charset="0"/>
              </a:rPr>
              <a:t>The responsible state has to be requested as soon as possible but not later than 3 months after the submission of the application.</a:t>
            </a:r>
            <a:r>
              <a:rPr lang="hu-HU" dirty="0">
                <a:cs typeface="Arial" charset="0"/>
              </a:rPr>
              <a:t> </a:t>
            </a:r>
            <a:r>
              <a:rPr lang="en-US" dirty="0">
                <a:cs typeface="Arial" charset="0"/>
              </a:rPr>
              <a:t>If not: loss of right to transfer</a:t>
            </a:r>
          </a:p>
          <a:p>
            <a:pPr eaLnBrk="1" hangingPunct="1"/>
            <a:r>
              <a:rPr lang="en-US" dirty="0">
                <a:cs typeface="Arial" charset="0"/>
              </a:rPr>
              <a:t>Reply: within 2  months. Silence = agreement</a:t>
            </a:r>
            <a:r>
              <a:rPr lang="hu-HU" dirty="0">
                <a:cs typeface="Arial" charset="0"/>
              </a:rPr>
              <a:t> </a:t>
            </a:r>
            <a:r>
              <a:rPr lang="en-US" dirty="0">
                <a:cs typeface="Arial" charset="0"/>
              </a:rPr>
              <a:t>In urgent cases: 1 month for reply</a:t>
            </a:r>
          </a:p>
          <a:p>
            <a:pPr eaLnBrk="1" hangingPunct="1"/>
            <a:r>
              <a:rPr lang="en-US" dirty="0">
                <a:cs typeface="Arial" charset="0"/>
              </a:rPr>
              <a:t>Transfer: within 6 month</a:t>
            </a:r>
            <a:r>
              <a:rPr lang="hu-HU" dirty="0">
                <a:cs typeface="Arial" charset="0"/>
              </a:rPr>
              <a:t> </a:t>
            </a:r>
            <a:r>
              <a:rPr lang="en-US" dirty="0">
                <a:cs typeface="Arial" charset="0"/>
              </a:rPr>
              <a:t>from acceptance to take charge or</a:t>
            </a:r>
            <a:r>
              <a:rPr lang="hu-HU" dirty="0">
                <a:cs typeface="Arial" charset="0"/>
              </a:rPr>
              <a:t> </a:t>
            </a:r>
            <a:r>
              <a:rPr lang="en-US" dirty="0">
                <a:cs typeface="Arial" charset="0"/>
              </a:rPr>
              <a:t>from the end of procedure in which transfer was challenged</a:t>
            </a:r>
            <a:r>
              <a:rPr lang="hu-HU" dirty="0">
                <a:cs typeface="Arial" charset="0"/>
              </a:rPr>
              <a:t> </a:t>
            </a:r>
            <a:r>
              <a:rPr lang="hu-HU" b="1" dirty="0">
                <a:solidFill>
                  <a:srgbClr val="C00000"/>
                </a:solidFill>
                <a:cs typeface="Arial" charset="0"/>
              </a:rPr>
              <a:t>= </a:t>
            </a:r>
            <a:r>
              <a:rPr lang="hu-HU" b="1" dirty="0" err="1">
                <a:solidFill>
                  <a:srgbClr val="C00000"/>
                </a:solidFill>
                <a:cs typeface="Arial" charset="0"/>
              </a:rPr>
              <a:t>taking</a:t>
            </a:r>
            <a:r>
              <a:rPr lang="hu-HU" b="1" dirty="0">
                <a:solidFill>
                  <a:srgbClr val="C00000"/>
                </a:solidFill>
                <a:cs typeface="Arial" charset="0"/>
              </a:rPr>
              <a:t> </a:t>
            </a:r>
            <a:r>
              <a:rPr lang="hu-HU" b="1" dirty="0" err="1">
                <a:solidFill>
                  <a:srgbClr val="C00000"/>
                </a:solidFill>
                <a:cs typeface="Arial" charset="0"/>
              </a:rPr>
              <a:t>charge</a:t>
            </a:r>
            <a:r>
              <a:rPr lang="hu-HU" b="1" dirty="0">
                <a:solidFill>
                  <a:srgbClr val="C00000"/>
                </a:solidFill>
                <a:cs typeface="Arial" charset="0"/>
              </a:rPr>
              <a:t>   </a:t>
            </a:r>
          </a:p>
          <a:p>
            <a:pPr eaLnBrk="1" hangingPunct="1"/>
            <a:r>
              <a:rPr lang="hu-HU" dirty="0">
                <a:solidFill>
                  <a:srgbClr val="C00000"/>
                </a:solidFill>
                <a:cs typeface="Arial" charset="0"/>
              </a:rPr>
              <a:t>______________________________</a:t>
            </a:r>
          </a:p>
          <a:p>
            <a:pPr eaLnBrk="1" hangingPunct="1"/>
            <a:endParaRPr lang="hu-HU" dirty="0">
              <a:solidFill>
                <a:srgbClr val="C00000"/>
              </a:solidFill>
              <a:cs typeface="Arial" charset="0"/>
            </a:endParaRPr>
          </a:p>
          <a:p>
            <a:pPr eaLnBrk="1" hangingPunct="1">
              <a:lnSpc>
                <a:spcPct val="90000"/>
              </a:lnSpc>
            </a:pPr>
            <a:r>
              <a:rPr lang="en-US" sz="1300" dirty="0">
                <a:cs typeface="Arial" charset="0"/>
              </a:rPr>
              <a:t>In case the applicants leaves the state’s territory during the procedure of</a:t>
            </a:r>
          </a:p>
          <a:p>
            <a:pPr lvl="1" eaLnBrk="1" hangingPunct="1">
              <a:lnSpc>
                <a:spcPct val="90000"/>
              </a:lnSpc>
            </a:pPr>
            <a:r>
              <a:rPr lang="en-US" sz="1300" dirty="0">
                <a:cs typeface="Arial" charset="0"/>
              </a:rPr>
              <a:t>determining the responsible state</a:t>
            </a:r>
          </a:p>
          <a:p>
            <a:pPr lvl="1" eaLnBrk="1" hangingPunct="1">
              <a:lnSpc>
                <a:spcPct val="90000"/>
              </a:lnSpc>
            </a:pPr>
            <a:r>
              <a:rPr lang="en-US" sz="1300" dirty="0">
                <a:cs typeface="Arial" charset="0"/>
              </a:rPr>
              <a:t>determining whether she qualifies for status (merits)</a:t>
            </a:r>
            <a:r>
              <a:rPr lang="hu-HU" sz="1300" dirty="0">
                <a:cs typeface="Arial" charset="0"/>
              </a:rPr>
              <a:t> </a:t>
            </a:r>
            <a:endParaRPr lang="en-US" sz="1300" dirty="0">
              <a:cs typeface="Arial" charset="0"/>
            </a:endParaRPr>
          </a:p>
          <a:p>
            <a:pPr lvl="1" eaLnBrk="1" hangingPunct="1">
              <a:lnSpc>
                <a:spcPct val="90000"/>
              </a:lnSpc>
            </a:pPr>
            <a:r>
              <a:rPr lang="en-US" sz="1300" dirty="0">
                <a:cs typeface="Arial" charset="0"/>
              </a:rPr>
              <a:t>or after a negative decision</a:t>
            </a:r>
          </a:p>
          <a:p>
            <a:pPr lvl="1" eaLnBrk="1" hangingPunct="1">
              <a:lnSpc>
                <a:spcPct val="90000"/>
              </a:lnSpc>
            </a:pPr>
            <a:r>
              <a:rPr lang="en-US" sz="1300" dirty="0">
                <a:cs typeface="Arial" charset="0"/>
              </a:rPr>
              <a:t>that state has to </a:t>
            </a:r>
            <a:r>
              <a:rPr lang="en-US" sz="1300" i="1" dirty="0">
                <a:solidFill>
                  <a:srgbClr val="C00000"/>
                </a:solidFill>
                <a:cs typeface="Arial" charset="0"/>
              </a:rPr>
              <a:t>take</a:t>
            </a:r>
            <a:r>
              <a:rPr lang="en-US" sz="1300" dirty="0">
                <a:cs typeface="Arial" charset="0"/>
              </a:rPr>
              <a:t> her  </a:t>
            </a:r>
            <a:r>
              <a:rPr lang="en-US" sz="1300" i="1" dirty="0">
                <a:solidFill>
                  <a:srgbClr val="C00000"/>
                </a:solidFill>
                <a:cs typeface="Arial" charset="0"/>
              </a:rPr>
              <a:t>back.</a:t>
            </a:r>
          </a:p>
          <a:p>
            <a:pPr lvl="1" eaLnBrk="1" hangingPunct="1">
              <a:lnSpc>
                <a:spcPct val="90000"/>
              </a:lnSpc>
            </a:pPr>
            <a:r>
              <a:rPr lang="en-US" sz="1300" dirty="0">
                <a:cs typeface="Arial" charset="0"/>
              </a:rPr>
              <a:t>Reply: within 1 month (if Eurodac based request: 2 weeks)</a:t>
            </a:r>
          </a:p>
          <a:p>
            <a:pPr lvl="1" eaLnBrk="1" hangingPunct="1">
              <a:lnSpc>
                <a:spcPct val="90000"/>
              </a:lnSpc>
            </a:pPr>
            <a:r>
              <a:rPr lang="en-US" sz="1300" dirty="0">
                <a:cs typeface="Arial" charset="0"/>
              </a:rPr>
              <a:t>Taking back: within 6 months from </a:t>
            </a:r>
            <a:r>
              <a:rPr lang="hu-HU" sz="1300" dirty="0">
                <a:cs typeface="Arial" charset="0"/>
              </a:rPr>
              <a:t>a</a:t>
            </a:r>
            <a:r>
              <a:rPr lang="en-US" sz="1300" dirty="0" err="1">
                <a:cs typeface="Arial" charset="0"/>
              </a:rPr>
              <a:t>cceptance</a:t>
            </a:r>
            <a:r>
              <a:rPr lang="hu-HU" sz="1300" dirty="0">
                <a:cs typeface="Arial" charset="0"/>
              </a:rPr>
              <a:t> </a:t>
            </a:r>
          </a:p>
          <a:p>
            <a:pPr lvl="1" eaLnBrk="1" hangingPunct="1">
              <a:lnSpc>
                <a:spcPct val="90000"/>
              </a:lnSpc>
            </a:pPr>
            <a:r>
              <a:rPr lang="hu-HU" sz="1300" b="1" dirty="0">
                <a:solidFill>
                  <a:srgbClr val="C00000"/>
                </a:solidFill>
                <a:cs typeface="Arial" charset="0"/>
              </a:rPr>
              <a:t>= </a:t>
            </a:r>
            <a:r>
              <a:rPr lang="hu-HU" sz="1300" b="1" dirty="0" err="1">
                <a:solidFill>
                  <a:srgbClr val="C00000"/>
                </a:solidFill>
                <a:cs typeface="Arial" charset="0"/>
              </a:rPr>
              <a:t>taking</a:t>
            </a:r>
            <a:r>
              <a:rPr lang="hu-HU" sz="1300" b="1" dirty="0">
                <a:solidFill>
                  <a:srgbClr val="C00000"/>
                </a:solidFill>
                <a:cs typeface="Arial" charset="0"/>
              </a:rPr>
              <a:t> back</a:t>
            </a:r>
            <a:endParaRPr lang="en-US" sz="1300" b="1" dirty="0">
              <a:solidFill>
                <a:srgbClr val="C00000"/>
              </a:solidFill>
              <a:cs typeface="Arial" charset="0"/>
            </a:endParaRPr>
          </a:p>
          <a:p>
            <a:pPr eaLnBrk="1" hangingPunct="1"/>
            <a:endParaRPr lang="en-US" dirty="0">
              <a:solidFill>
                <a:srgbClr val="C00000"/>
              </a:solidFill>
              <a:cs typeface="Arial" charset="0"/>
            </a:endParaRPr>
          </a:p>
          <a:p>
            <a:pPr lvl="2" eaLnBrk="1" hangingPunct="1">
              <a:lnSpc>
                <a:spcPct val="90000"/>
              </a:lnSpc>
            </a:pPr>
            <a:endParaRPr lang="hu-HU" sz="1000" dirty="0">
              <a:cs typeface="Arial" charset="0"/>
            </a:endParaRPr>
          </a:p>
          <a:p>
            <a:pPr lvl="3" eaLnBrk="1" hangingPunct="1">
              <a:lnSpc>
                <a:spcPct val="90000"/>
              </a:lnSpc>
            </a:pPr>
            <a:endParaRPr lang="hu-HU" sz="1000" dirty="0">
              <a:cs typeface="Arial" charset="0"/>
            </a:endParaRPr>
          </a:p>
          <a:p>
            <a:pPr eaLnBrk="1" hangingPunct="1">
              <a:lnSpc>
                <a:spcPct val="90000"/>
              </a:lnSpc>
            </a:pPr>
            <a:endParaRPr lang="en-US" sz="1000" dirty="0">
              <a:cs typeface="Arial" charset="0"/>
            </a:endParaRPr>
          </a:p>
          <a:p>
            <a:pPr eaLnBrk="1" hangingPunct="1">
              <a:lnSpc>
                <a:spcPct val="90000"/>
              </a:lnSpc>
            </a:pPr>
            <a:endParaRPr lang="en-US" sz="1000" dirty="0">
              <a:cs typeface="Arial" charset="0"/>
            </a:endParaRPr>
          </a:p>
        </p:txBody>
      </p:sp>
    </p:spTree>
    <p:extLst>
      <p:ext uri="{BB962C8B-B14F-4D97-AF65-F5344CB8AC3E}">
        <p14:creationId xmlns:p14="http://schemas.microsoft.com/office/powerpoint/2010/main" val="1629029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4A7058-EEAD-42D1-BD57-C19DCD3E180B}" type="slidenum">
              <a:rPr kumimoji="0" lang="hu-HU"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hu-HU" sz="1300" b="0" i="0" u="none" strike="noStrike" kern="1200" cap="none" spc="0" normalizeH="0" baseline="0" noProof="0">
              <a:ln>
                <a:noFill/>
              </a:ln>
              <a:solidFill>
                <a:prstClr val="black"/>
              </a:solidFill>
              <a:effectLst/>
              <a:uLnTx/>
              <a:uFillTx/>
              <a:latin typeface="Calibri"/>
              <a:ea typeface="+mn-ea"/>
              <a:cs typeface="+mn-cs"/>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0" y="4747628"/>
            <a:ext cx="6864350" cy="5245686"/>
          </a:xfrm>
          <a:noFill/>
          <a:ln/>
        </p:spPr>
        <p:txBody>
          <a:bodyPr/>
          <a:lstStyle/>
          <a:p>
            <a:pPr eaLnBrk="1" hangingPunct="1"/>
            <a:endParaRPr lang="en-US" dirty="0">
              <a:solidFill>
                <a:srgbClr val="C00000"/>
              </a:solidFill>
              <a:cs typeface="Arial" charset="0"/>
            </a:endParaRPr>
          </a:p>
          <a:p>
            <a:pPr lvl="2" eaLnBrk="1" hangingPunct="1">
              <a:lnSpc>
                <a:spcPct val="90000"/>
              </a:lnSpc>
            </a:pPr>
            <a:endParaRPr lang="hu-HU" sz="1000" dirty="0">
              <a:cs typeface="Arial" charset="0"/>
            </a:endParaRPr>
          </a:p>
          <a:p>
            <a:pPr lvl="3" eaLnBrk="1" hangingPunct="1">
              <a:lnSpc>
                <a:spcPct val="90000"/>
              </a:lnSpc>
            </a:pPr>
            <a:endParaRPr lang="hu-HU" sz="1000" dirty="0">
              <a:cs typeface="Arial" charset="0"/>
            </a:endParaRPr>
          </a:p>
          <a:p>
            <a:pPr eaLnBrk="1" hangingPunct="1">
              <a:lnSpc>
                <a:spcPct val="90000"/>
              </a:lnSpc>
            </a:pPr>
            <a:endParaRPr lang="en-US" sz="1000" dirty="0">
              <a:cs typeface="Arial" charset="0"/>
            </a:endParaRPr>
          </a:p>
          <a:p>
            <a:pPr eaLnBrk="1" hangingPunct="1">
              <a:lnSpc>
                <a:spcPct val="90000"/>
              </a:lnSpc>
            </a:pPr>
            <a:endParaRPr lang="en-US" sz="1000" dirty="0">
              <a:cs typeface="Arial" charset="0"/>
            </a:endParaRPr>
          </a:p>
        </p:txBody>
      </p:sp>
    </p:spTree>
    <p:extLst>
      <p:ext uri="{BB962C8B-B14F-4D97-AF65-F5344CB8AC3E}">
        <p14:creationId xmlns:p14="http://schemas.microsoft.com/office/powerpoint/2010/main" val="2239395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753379-9CD6-48DE-BF33-BDD915478FAD}" type="slidenum">
              <a:rPr kumimoji="0" lang="hu-HU"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hu-HU" sz="1300" b="0" i="0" u="none" strike="noStrike" kern="1200" cap="none" spc="0" normalizeH="0" baseline="0" noProof="0">
              <a:ln>
                <a:noFill/>
              </a:ln>
              <a:solidFill>
                <a:prstClr val="black"/>
              </a:solidFill>
              <a:effectLst/>
              <a:uLnTx/>
              <a:uFillTx/>
              <a:latin typeface="Calibri"/>
              <a:ea typeface="+mn-ea"/>
              <a:cs typeface="+mn-cs"/>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xfrm>
            <a:off x="915248" y="4745178"/>
            <a:ext cx="5033857" cy="4497712"/>
          </a:xfrm>
          <a:noFill/>
          <a:ln/>
        </p:spPr>
        <p:txBody>
          <a:bodyPr/>
          <a:lstStyle/>
          <a:p>
            <a:r>
              <a:rPr lang="en-US"/>
              <a:t>Ms Abdullahi is a Somali national aged 22. She entered Syria by air in April 2011 and then travelled through Turkey in July of the same year before entering Greece illegally by boat. Ms Abdullahi did not lodge an asylum application with the Greek Government. With the assistance of people smugglers, she travelled to Austria, in the company of other persons, passing through the Former Yugoslav Republic of Macedonia, Serbia and Hungary. She crossed the borders of all of those countries illegally. Ms Abdullahi was arrested in Austria, close to the Hungarian border, by Austrian police officials who established the route taken by Ms Abdullahi by also interviewing other persons who had made the same journey.</a:t>
            </a:r>
            <a:endParaRPr lang="hu-HU"/>
          </a:p>
          <a:p>
            <a:r>
              <a:rPr lang="hu-HU"/>
              <a:t>Hungary accepts responsibility. But she wanted to have found Greece responsible and then not to be removed because of  the inhuman tratment awaiting in Greece</a:t>
            </a:r>
          </a:p>
          <a:p>
            <a:r>
              <a:rPr lang="hu-HU"/>
              <a:t>Court: nor right to appeal a finding of which is the responsible state (Ghezelbash reverses this later)</a:t>
            </a:r>
          </a:p>
        </p:txBody>
      </p:sp>
    </p:spTree>
    <p:extLst>
      <p:ext uri="{BB962C8B-B14F-4D97-AF65-F5344CB8AC3E}">
        <p14:creationId xmlns:p14="http://schemas.microsoft.com/office/powerpoint/2010/main" val="2549495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en-GB"/>
          </a:p>
        </p:txBody>
      </p:sp>
      <p:sp>
        <p:nvSpPr>
          <p:cNvPr id="4" name="Dia számának helye 3"/>
          <p:cNvSpPr>
            <a:spLocks noGrp="1"/>
          </p:cNvSpPr>
          <p:nvPr>
            <p:ph type="sldNum" sz="quarter" idx="10"/>
          </p:nvPr>
        </p:nvSpPr>
        <p:spPr/>
        <p:txBody>
          <a:bodyPr/>
          <a:lstStyle/>
          <a:p>
            <a:pPr>
              <a:defRPr/>
            </a:pPr>
            <a:fld id="{2DFA0271-DE92-4FF8-9199-55F0F3DB3800}" type="slidenum">
              <a:rPr lang="hu-HU" smtClean="0"/>
              <a:pPr>
                <a:defRPr/>
              </a:pPr>
              <a:t>9</a:t>
            </a:fld>
            <a:endParaRPr lang="hu-HU"/>
          </a:p>
        </p:txBody>
      </p:sp>
    </p:spTree>
    <p:extLst>
      <p:ext uri="{BB962C8B-B14F-4D97-AF65-F5344CB8AC3E}">
        <p14:creationId xmlns:p14="http://schemas.microsoft.com/office/powerpoint/2010/main" val="2303427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endParaRPr lang="en-GB"/>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endParaRPr lang="en-GB"/>
          </a:p>
        </p:txBody>
      </p:sp>
    </p:spTree>
  </p:cSld>
  <p:clrMapOvr>
    <a:masterClrMapping/>
  </p:clrMapOvr>
  <p:transition>
    <p:pull dir="rd"/>
  </p:transition>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500034" y="285728"/>
            <a:ext cx="8229600" cy="857256"/>
          </a:xfrm>
          <a:solidFill>
            <a:schemeClr val="bg1">
              <a:lumMod val="95000"/>
              <a:alpha val="3000"/>
            </a:schemeClr>
          </a:solidFill>
          <a:ln>
            <a:solidFill>
              <a:srgbClr val="C00000"/>
            </a:solidFill>
          </a:ln>
        </p:spPr>
        <p:txBody>
          <a:bodyPr>
            <a:normAutofit/>
          </a:bodyPr>
          <a:lstStyle>
            <a:lvl1pPr>
              <a:defRPr sz="3200" b="0">
                <a:solidFill>
                  <a:srgbClr val="701E0E"/>
                </a:solidFill>
                <a:latin typeface="Calibri" panose="020F0502020204030204" pitchFamily="34" charset="0"/>
                <a:cs typeface="Calibri" panose="020F0502020204030204" pitchFamily="34" charset="0"/>
              </a:defRPr>
            </a:lvl1pPr>
          </a:lstStyle>
          <a:p>
            <a:r>
              <a:rPr lang="hu-HU"/>
              <a:t>Mintacím szerkesztése</a:t>
            </a:r>
            <a:endParaRPr lang="en-GB"/>
          </a:p>
        </p:txBody>
      </p:sp>
      <p:sp>
        <p:nvSpPr>
          <p:cNvPr id="3" name="Tartalom helye 2"/>
          <p:cNvSpPr>
            <a:spLocks noGrp="1"/>
          </p:cNvSpPr>
          <p:nvPr>
            <p:ph sz="half" idx="1"/>
          </p:nvPr>
        </p:nvSpPr>
        <p:spPr>
          <a:xfrm>
            <a:off x="457200" y="1600200"/>
            <a:ext cx="4038600" cy="4525963"/>
          </a:xfrm>
          <a:solidFill>
            <a:schemeClr val="bg1">
              <a:lumMod val="95000"/>
              <a:alpha val="8000"/>
            </a:schemeClr>
          </a:solidFill>
          <a:ln>
            <a:solidFill>
              <a:srgbClr val="004568"/>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Tartalom helye 3"/>
          <p:cNvSpPr>
            <a:spLocks noGrp="1"/>
          </p:cNvSpPr>
          <p:nvPr>
            <p:ph sz="half" idx="2"/>
          </p:nvPr>
        </p:nvSpPr>
        <p:spPr>
          <a:xfrm>
            <a:off x="4648200" y="1600200"/>
            <a:ext cx="4038600" cy="4525963"/>
          </a:xfrm>
          <a:solidFill>
            <a:schemeClr val="bg1">
              <a:lumMod val="95000"/>
              <a:alpha val="19000"/>
            </a:schemeClr>
          </a:solidFill>
          <a:ln>
            <a:solidFill>
              <a:srgbClr val="004568"/>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6" name="Dátum helye 3"/>
          <p:cNvSpPr>
            <a:spLocks noGrp="1"/>
          </p:cNvSpPr>
          <p:nvPr>
            <p:ph type="dt" sz="half" idx="10"/>
          </p:nvPr>
        </p:nvSpPr>
        <p:spPr>
          <a:xfrm>
            <a:off x="0" y="6669360"/>
            <a:ext cx="2133600" cy="188640"/>
          </a:xfrm>
          <a:prstGeom prst="rect">
            <a:avLst/>
          </a:prstGeom>
          <a:solidFill>
            <a:schemeClr val="tx2">
              <a:lumMod val="50000"/>
            </a:schemeClr>
          </a:solidFill>
          <a:ln>
            <a:solidFill>
              <a:srgbClr val="C00000"/>
            </a:solidFill>
          </a:ln>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r>
              <a:rPr lang="hu-HU"/>
              <a:t>Presentation by Boldizsár Nagy</a:t>
            </a:r>
            <a:endParaRPr lang="en-GB"/>
          </a:p>
        </p:txBody>
      </p:sp>
    </p:spTree>
    <p:extLst>
      <p:ext uri="{BB962C8B-B14F-4D97-AF65-F5344CB8AC3E}">
        <p14:creationId xmlns:p14="http://schemas.microsoft.com/office/powerpoint/2010/main" val="89164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439718"/>
          </a:xfrm>
          <a:solidFill>
            <a:schemeClr val="bg1">
              <a:lumMod val="95000"/>
              <a:alpha val="50000"/>
            </a:schemeClr>
          </a:solidFill>
          <a:ln>
            <a:solidFill>
              <a:srgbClr val="A80000"/>
            </a:solidFill>
          </a:ln>
        </p:spPr>
        <p:txBody>
          <a:bodyPr>
            <a:noAutofit/>
          </a:bodyPr>
          <a:lstStyle>
            <a:lvl1pPr>
              <a:defRPr sz="3200" b="0" cap="small" baseline="0">
                <a:solidFill>
                  <a:srgbClr val="701E0E"/>
                </a:solidFill>
                <a:effectLst/>
                <a:latin typeface="Calibri" panose="020F0502020204030204" pitchFamily="34" charset="0"/>
                <a:cs typeface="Calibri" panose="020F0502020204030204" pitchFamily="34" charset="0"/>
              </a:defRPr>
            </a:lvl1pPr>
          </a:lstStyle>
          <a:p>
            <a:r>
              <a:rPr lang="hu-HU"/>
              <a:t>Mintacím szerkesztése</a:t>
            </a:r>
            <a:endParaRPr lang="en-GB"/>
          </a:p>
        </p:txBody>
      </p:sp>
      <p:sp>
        <p:nvSpPr>
          <p:cNvPr id="3" name="Tartalom helye 2"/>
          <p:cNvSpPr>
            <a:spLocks noGrp="1"/>
          </p:cNvSpPr>
          <p:nvPr>
            <p:ph idx="1"/>
          </p:nvPr>
        </p:nvSpPr>
        <p:spPr>
          <a:xfrm>
            <a:off x="457200" y="857232"/>
            <a:ext cx="8229600" cy="5500726"/>
          </a:xfrm>
          <a:solidFill>
            <a:schemeClr val="bg1">
              <a:lumMod val="95000"/>
              <a:alpha val="32000"/>
            </a:schemeClr>
          </a:solidFill>
          <a:ln>
            <a:solidFill>
              <a:srgbClr val="002060"/>
            </a:solidFill>
          </a:ln>
        </p:spPr>
        <p:txBody>
          <a:bodyPr>
            <a:normAutofit/>
          </a:bodyPr>
          <a:lstStyle>
            <a:lvl1pPr>
              <a:buFontTx/>
              <a:buNone/>
              <a:defRPr sz="2400">
                <a:solidFill>
                  <a:schemeClr val="tx1"/>
                </a:solidFill>
              </a:defRPr>
            </a:lvl1pPr>
            <a:lvl2pPr>
              <a:buFontTx/>
              <a:buNone/>
              <a:defRPr sz="2400">
                <a:solidFill>
                  <a:schemeClr val="tx1"/>
                </a:solidFill>
              </a:defRPr>
            </a:lvl2pPr>
            <a:lvl3pPr>
              <a:buFontTx/>
              <a:buNone/>
              <a:defRPr sz="2400">
                <a:solidFill>
                  <a:schemeClr val="tx1"/>
                </a:solidFill>
              </a:defRPr>
            </a:lvl3pPr>
            <a:lvl4pPr>
              <a:defRPr sz="2400">
                <a:solidFill>
                  <a:schemeClr val="tx1"/>
                </a:solidFill>
              </a:defRPr>
            </a:lvl4pPr>
            <a:lvl5pPr>
              <a:defRPr sz="2400">
                <a:solidFill>
                  <a:schemeClr val="tx1"/>
                </a:solidFill>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5" name="Dátum helye 3"/>
          <p:cNvSpPr>
            <a:spLocks noGrp="1"/>
          </p:cNvSpPr>
          <p:nvPr>
            <p:ph type="dt" sz="half" idx="2"/>
          </p:nvPr>
        </p:nvSpPr>
        <p:spPr>
          <a:xfrm>
            <a:off x="0" y="6669360"/>
            <a:ext cx="2133600" cy="188640"/>
          </a:xfrm>
          <a:prstGeom prst="rect">
            <a:avLst/>
          </a:prstGeom>
          <a:solidFill>
            <a:schemeClr val="tx2">
              <a:lumMod val="50000"/>
            </a:schemeClr>
          </a:solidFill>
          <a:ln>
            <a:solidFill>
              <a:srgbClr val="C00000"/>
            </a:solidFill>
          </a:ln>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r>
              <a:rPr lang="hu-HU"/>
              <a:t>Presentation by Boldizsár Nagy</a:t>
            </a:r>
            <a:endParaRPr lang="en-GB"/>
          </a:p>
        </p:txBody>
      </p:sp>
    </p:spTree>
    <p:extLst>
      <p:ext uri="{BB962C8B-B14F-4D97-AF65-F5344CB8AC3E}">
        <p14:creationId xmlns:p14="http://schemas.microsoft.com/office/powerpoint/2010/main" val="1090137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Cím és szerkezeti vagy szervezeti diagram">
    <p:spTree>
      <p:nvGrpSpPr>
        <p:cNvPr id="1" name=""/>
        <p:cNvGrpSpPr/>
        <p:nvPr/>
      </p:nvGrpSpPr>
      <p:grpSpPr>
        <a:xfrm>
          <a:off x="0" y="0"/>
          <a:ext cx="0" cy="0"/>
          <a:chOff x="0" y="0"/>
          <a:chExt cx="0" cy="0"/>
        </a:xfrm>
      </p:grpSpPr>
      <p:sp>
        <p:nvSpPr>
          <p:cNvPr id="2" name="Cím 1"/>
          <p:cNvSpPr>
            <a:spLocks noGrp="1"/>
          </p:cNvSpPr>
          <p:nvPr>
            <p:ph type="title"/>
          </p:nvPr>
        </p:nvSpPr>
        <p:spPr>
          <a:xfrm>
            <a:off x="685800" y="228600"/>
            <a:ext cx="7772400" cy="457200"/>
          </a:xfrm>
        </p:spPr>
        <p:txBody>
          <a:bodyPr/>
          <a:lstStyle/>
          <a:p>
            <a:r>
              <a:rPr lang="hu-HU"/>
              <a:t>Mintacím szerkesztése</a:t>
            </a:r>
            <a:endParaRPr lang="en-GB"/>
          </a:p>
        </p:txBody>
      </p:sp>
      <p:sp>
        <p:nvSpPr>
          <p:cNvPr id="3" name="SmartArt-ábra helye 2"/>
          <p:cNvSpPr>
            <a:spLocks noGrp="1"/>
          </p:cNvSpPr>
          <p:nvPr>
            <p:ph type="dgm" idx="1"/>
          </p:nvPr>
        </p:nvSpPr>
        <p:spPr>
          <a:xfrm>
            <a:off x="685800" y="838200"/>
            <a:ext cx="7772400" cy="5448320"/>
          </a:xfrm>
        </p:spPr>
        <p:txBody>
          <a:bodyPr/>
          <a:lstStyle/>
          <a:p>
            <a:pPr lvl="0"/>
            <a:endParaRPr lang="en-GB" noProof="0"/>
          </a:p>
        </p:txBody>
      </p:sp>
      <p:sp>
        <p:nvSpPr>
          <p:cNvPr id="6" name="Dátum helye 3"/>
          <p:cNvSpPr>
            <a:spLocks noGrp="1"/>
          </p:cNvSpPr>
          <p:nvPr>
            <p:ph type="dt" sz="half" idx="2"/>
          </p:nvPr>
        </p:nvSpPr>
        <p:spPr>
          <a:xfrm>
            <a:off x="0" y="6669360"/>
            <a:ext cx="2133600" cy="188640"/>
          </a:xfrm>
          <a:prstGeom prst="rect">
            <a:avLst/>
          </a:prstGeom>
          <a:solidFill>
            <a:schemeClr val="tx2">
              <a:lumMod val="50000"/>
            </a:schemeClr>
          </a:solidFill>
          <a:ln>
            <a:solidFill>
              <a:srgbClr val="C00000"/>
            </a:solidFill>
          </a:ln>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r>
              <a:rPr lang="hu-HU"/>
              <a:t>Presentation by Boldizsár Nagy</a:t>
            </a:r>
            <a:endParaRPr lang="en-GB"/>
          </a:p>
        </p:txBody>
      </p:sp>
    </p:spTree>
    <p:extLst>
      <p:ext uri="{BB962C8B-B14F-4D97-AF65-F5344CB8AC3E}">
        <p14:creationId xmlns:p14="http://schemas.microsoft.com/office/powerpoint/2010/main" val="2669088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2 tartalomrész">
    <p:spTree>
      <p:nvGrpSpPr>
        <p:cNvPr id="1" name=""/>
        <p:cNvGrpSpPr/>
        <p:nvPr/>
      </p:nvGrpSpPr>
      <p:grpSpPr>
        <a:xfrm>
          <a:off x="0" y="0"/>
          <a:ext cx="0" cy="0"/>
          <a:chOff x="0" y="0"/>
          <a:chExt cx="0" cy="0"/>
        </a:xfrm>
      </p:grpSpPr>
      <p:sp>
        <p:nvSpPr>
          <p:cNvPr id="3" name="Tartalom helye 2"/>
          <p:cNvSpPr>
            <a:spLocks noGrp="1"/>
          </p:cNvSpPr>
          <p:nvPr>
            <p:ph sz="half" idx="1"/>
          </p:nvPr>
        </p:nvSpPr>
        <p:spPr>
          <a:xfrm>
            <a:off x="685800" y="838200"/>
            <a:ext cx="3810000" cy="5662634"/>
          </a:xfrm>
          <a:solidFill>
            <a:srgbClr val="E6E2FE"/>
          </a:solidFill>
          <a:ln>
            <a:solidFill>
              <a:srgbClr val="002060"/>
            </a:solidFill>
          </a:ln>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838200"/>
            <a:ext cx="3810000" cy="5662634"/>
          </a:xfrm>
          <a:solidFill>
            <a:srgbClr val="DFE0F9"/>
          </a:solidFill>
          <a:ln>
            <a:solidFill>
              <a:srgbClr val="002060"/>
            </a:solidFill>
          </a:ln>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Cím 1"/>
          <p:cNvSpPr>
            <a:spLocks noGrp="1"/>
          </p:cNvSpPr>
          <p:nvPr>
            <p:ph type="title"/>
          </p:nvPr>
        </p:nvSpPr>
        <p:spPr>
          <a:xfrm>
            <a:off x="685800" y="228600"/>
            <a:ext cx="7772400" cy="457200"/>
          </a:xfrm>
          <a:solidFill>
            <a:srgbClr val="FFC000"/>
          </a:solidFill>
          <a:ln>
            <a:solidFill>
              <a:srgbClr val="C00000"/>
            </a:solidFill>
          </a:ln>
        </p:spPr>
        <p:txBody>
          <a:bodyPr/>
          <a:lstStyle>
            <a:lvl1pPr>
              <a:defRPr>
                <a:solidFill>
                  <a:srgbClr val="C00000"/>
                </a:solidFill>
                <a:effectLst/>
              </a:defRPr>
            </a:lvl1pPr>
          </a:lstStyle>
          <a:p>
            <a:r>
              <a:rPr lang="hu-HU"/>
              <a:t>Mintacím szerkesztése</a:t>
            </a:r>
          </a:p>
        </p:txBody>
      </p:sp>
    </p:spTree>
    <p:extLst>
      <p:ext uri="{BB962C8B-B14F-4D97-AF65-F5344CB8AC3E}">
        <p14:creationId xmlns:p14="http://schemas.microsoft.com/office/powerpoint/2010/main" val="3357549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endParaRPr lang="en-GB"/>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endParaRPr lang="en-GB"/>
          </a:p>
        </p:txBody>
      </p:sp>
    </p:spTree>
    <p:extLst>
      <p:ext uri="{BB962C8B-B14F-4D97-AF65-F5344CB8AC3E}">
        <p14:creationId xmlns:p14="http://schemas.microsoft.com/office/powerpoint/2010/main" val="3410486258"/>
      </p:ext>
    </p:extLst>
  </p:cSld>
  <p:clrMapOvr>
    <a:masterClrMapping/>
  </p:clrMapOvr>
  <p:transition>
    <p:pull dir="rd"/>
  </p:transition>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extLst>
      <p:ext uri="{BB962C8B-B14F-4D97-AF65-F5344CB8AC3E}">
        <p14:creationId xmlns:p14="http://schemas.microsoft.com/office/powerpoint/2010/main" val="138128954"/>
      </p:ext>
    </p:extLst>
  </p:cSld>
  <p:clrMapOvr>
    <a:masterClrMapping/>
  </p:clrMapOvr>
  <p:transition>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endParaRPr lang="en-GB"/>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Tree>
    <p:extLst>
      <p:ext uri="{BB962C8B-B14F-4D97-AF65-F5344CB8AC3E}">
        <p14:creationId xmlns:p14="http://schemas.microsoft.com/office/powerpoint/2010/main" val="2658097646"/>
      </p:ext>
    </p:extLst>
  </p:cSld>
  <p:clrMapOvr>
    <a:masterClrMapping/>
  </p:clrMapOvr>
  <p:transition>
    <p:pull dir="rd"/>
  </p:transition>
  <p:hf sldNum="0"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
        <p:nvSpPr>
          <p:cNvPr id="3" name="Tartalom helye 2"/>
          <p:cNvSpPr>
            <a:spLocks noGrp="1"/>
          </p:cNvSpPr>
          <p:nvPr>
            <p:ph sz="half" idx="1"/>
          </p:nvPr>
        </p:nvSpPr>
        <p:spPr>
          <a:xfrm>
            <a:off x="685800" y="838200"/>
            <a:ext cx="38100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Tartalom helye 3"/>
          <p:cNvSpPr>
            <a:spLocks noGrp="1"/>
          </p:cNvSpPr>
          <p:nvPr>
            <p:ph sz="half" idx="2"/>
          </p:nvPr>
        </p:nvSpPr>
        <p:spPr>
          <a:xfrm>
            <a:off x="4648200" y="838200"/>
            <a:ext cx="38100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extLst>
      <p:ext uri="{BB962C8B-B14F-4D97-AF65-F5344CB8AC3E}">
        <p14:creationId xmlns:p14="http://schemas.microsoft.com/office/powerpoint/2010/main" val="569160750"/>
      </p:ext>
    </p:extLst>
  </p:cSld>
  <p:clrMapOvr>
    <a:masterClrMapping/>
  </p:clrMapOvr>
  <p:transition>
    <p:pull dir="rd"/>
  </p:transition>
  <p:hf sldNum="0" hdr="0" ftr="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a:t>Mintacím szerkesztése</a:t>
            </a:r>
            <a:endParaRPr lang="en-GB"/>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extLst>
      <p:ext uri="{BB962C8B-B14F-4D97-AF65-F5344CB8AC3E}">
        <p14:creationId xmlns:p14="http://schemas.microsoft.com/office/powerpoint/2010/main" val="2892019561"/>
      </p:ext>
    </p:extLst>
  </p:cSld>
  <p:clrMapOvr>
    <a:masterClrMapping/>
  </p:clrMapOvr>
  <p:transition>
    <p:pull dir="rd"/>
  </p:transition>
  <p:hf sldNum="0" hdr="0" ftr="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Tree>
    <p:extLst>
      <p:ext uri="{BB962C8B-B14F-4D97-AF65-F5344CB8AC3E}">
        <p14:creationId xmlns:p14="http://schemas.microsoft.com/office/powerpoint/2010/main" val="2976975399"/>
      </p:ext>
    </p:extLst>
  </p:cSld>
  <p:clrMapOvr>
    <a:masterClrMapping/>
  </p:clrMapOvr>
  <p:transition>
    <p:pull dir="rd"/>
  </p:transition>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4301093"/>
      </p:ext>
    </p:extLst>
  </p:cSld>
  <p:clrMapOvr>
    <a:masterClrMapping/>
  </p:clrMapOvr>
  <p:transition>
    <p:pull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2 tartalomrész">
    <p:spTree>
      <p:nvGrpSpPr>
        <p:cNvPr id="1" name=""/>
        <p:cNvGrpSpPr/>
        <p:nvPr/>
      </p:nvGrpSpPr>
      <p:grpSpPr>
        <a:xfrm>
          <a:off x="0" y="0"/>
          <a:ext cx="0" cy="0"/>
          <a:chOff x="0" y="0"/>
          <a:chExt cx="0" cy="0"/>
        </a:xfrm>
      </p:grpSpPr>
      <p:sp>
        <p:nvSpPr>
          <p:cNvPr id="3" name="Tartalom helye 2"/>
          <p:cNvSpPr>
            <a:spLocks noGrp="1"/>
          </p:cNvSpPr>
          <p:nvPr>
            <p:ph sz="half" idx="1"/>
          </p:nvPr>
        </p:nvSpPr>
        <p:spPr>
          <a:xfrm>
            <a:off x="685800" y="838200"/>
            <a:ext cx="3810000" cy="5662634"/>
          </a:xfrm>
          <a:solidFill>
            <a:schemeClr val="bg1">
              <a:lumMod val="20000"/>
              <a:lumOff val="80000"/>
              <a:alpha val="11000"/>
            </a:schemeClr>
          </a:solidFill>
          <a:ln>
            <a:solidFill>
              <a:srgbClr val="002060"/>
            </a:solidFill>
          </a:ln>
        </p:spPr>
        <p:txBody>
          <a:bodyPr/>
          <a:lstStyle>
            <a:lvl1pPr>
              <a:defRPr sz="2800">
                <a:solidFill>
                  <a:schemeClr val="bg2"/>
                </a:solidFill>
                <a:latin typeface="Calibri" panose="020F0502020204030204" pitchFamily="34" charset="0"/>
                <a:cs typeface="Calibri" panose="020F0502020204030204" pitchFamily="34" charset="0"/>
              </a:defRPr>
            </a:lvl1pPr>
            <a:lvl2pPr>
              <a:defRPr sz="2400">
                <a:solidFill>
                  <a:schemeClr val="bg2"/>
                </a:solidFill>
                <a:latin typeface="Calibri" panose="020F0502020204030204" pitchFamily="34" charset="0"/>
                <a:cs typeface="Calibri" panose="020F0502020204030204" pitchFamily="34" charset="0"/>
              </a:defRPr>
            </a:lvl2pPr>
            <a:lvl3pPr>
              <a:defRPr sz="2000">
                <a:solidFill>
                  <a:schemeClr val="bg2"/>
                </a:solidFill>
                <a:latin typeface="Calibri" panose="020F0502020204030204" pitchFamily="34" charset="0"/>
                <a:cs typeface="Calibri" panose="020F0502020204030204" pitchFamily="34" charset="0"/>
              </a:defRPr>
            </a:lvl3pPr>
            <a:lvl4pPr>
              <a:defRPr sz="1800">
                <a:solidFill>
                  <a:schemeClr val="bg2"/>
                </a:solidFill>
                <a:latin typeface="Calibri" panose="020F0502020204030204" pitchFamily="34" charset="0"/>
                <a:cs typeface="Calibri" panose="020F0502020204030204" pitchFamily="34" charset="0"/>
              </a:defRPr>
            </a:lvl4pPr>
            <a:lvl5pPr>
              <a:defRPr sz="1800">
                <a:solidFill>
                  <a:schemeClr val="bg2"/>
                </a:solidFill>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838200"/>
            <a:ext cx="3810000" cy="5662634"/>
          </a:xfrm>
          <a:solidFill>
            <a:schemeClr val="bg1">
              <a:lumMod val="20000"/>
              <a:lumOff val="80000"/>
              <a:alpha val="9000"/>
            </a:schemeClr>
          </a:solidFill>
          <a:ln>
            <a:solidFill>
              <a:srgbClr val="002060"/>
            </a:solidFill>
          </a:ln>
        </p:spPr>
        <p:txBody>
          <a:bodyPr/>
          <a:lstStyle>
            <a:lvl1pPr>
              <a:defRPr sz="2800">
                <a:solidFill>
                  <a:schemeClr val="bg2"/>
                </a:solidFill>
                <a:latin typeface="Calibri" panose="020F0502020204030204" pitchFamily="34" charset="0"/>
                <a:cs typeface="Calibri" panose="020F0502020204030204" pitchFamily="34" charset="0"/>
              </a:defRPr>
            </a:lvl1pPr>
            <a:lvl2pPr>
              <a:defRPr sz="2400">
                <a:solidFill>
                  <a:schemeClr val="bg2"/>
                </a:solidFill>
                <a:latin typeface="Calibri" panose="020F0502020204030204" pitchFamily="34" charset="0"/>
                <a:cs typeface="Calibri" panose="020F0502020204030204" pitchFamily="34" charset="0"/>
              </a:defRPr>
            </a:lvl2pPr>
            <a:lvl3pPr>
              <a:defRPr sz="2000">
                <a:solidFill>
                  <a:schemeClr val="bg2"/>
                </a:solidFill>
                <a:latin typeface="Calibri" panose="020F0502020204030204" pitchFamily="34" charset="0"/>
                <a:cs typeface="Calibri" panose="020F0502020204030204" pitchFamily="34" charset="0"/>
              </a:defRPr>
            </a:lvl3pPr>
            <a:lvl4pPr>
              <a:defRPr sz="1800">
                <a:solidFill>
                  <a:schemeClr val="bg2"/>
                </a:solidFill>
                <a:latin typeface="Calibri" panose="020F0502020204030204" pitchFamily="34" charset="0"/>
                <a:cs typeface="Calibri" panose="020F0502020204030204" pitchFamily="34" charset="0"/>
              </a:defRPr>
            </a:lvl4pPr>
            <a:lvl5pPr>
              <a:defRPr sz="1800">
                <a:solidFill>
                  <a:schemeClr val="bg2"/>
                </a:solidFill>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5" name="Cím 1"/>
          <p:cNvSpPr>
            <a:spLocks noGrp="1"/>
          </p:cNvSpPr>
          <p:nvPr>
            <p:ph type="title" hasCustomPrompt="1"/>
          </p:nvPr>
        </p:nvSpPr>
        <p:spPr>
          <a:xfrm>
            <a:off x="685800" y="228600"/>
            <a:ext cx="7772400" cy="457200"/>
          </a:xfrm>
          <a:solidFill>
            <a:schemeClr val="bg1">
              <a:lumMod val="20000"/>
              <a:lumOff val="80000"/>
              <a:alpha val="55000"/>
            </a:schemeClr>
          </a:solidFill>
          <a:ln>
            <a:solidFill>
              <a:srgbClr val="C00000"/>
            </a:solidFill>
          </a:ln>
        </p:spPr>
        <p:txBody>
          <a:bodyPr/>
          <a:lstStyle>
            <a:lvl1pPr>
              <a:defRPr sz="2400">
                <a:solidFill>
                  <a:srgbClr val="540000"/>
                </a:solidFill>
                <a:effectLst>
                  <a:outerShdw blurRad="38100" dist="38100" dir="2700000" algn="tl">
                    <a:srgbClr val="000000">
                      <a:alpha val="43137"/>
                    </a:srgbClr>
                  </a:outerShdw>
                </a:effectLst>
              </a:defRPr>
            </a:lvl1pPr>
          </a:lstStyle>
          <a:p>
            <a:r>
              <a:rPr lang="hu-HU" dirty="0"/>
              <a:t>MINTACÍM SZERKESZTÉSE</a:t>
            </a:r>
          </a:p>
        </p:txBody>
      </p:sp>
    </p:spTree>
    <p:extLst>
      <p:ext uri="{BB962C8B-B14F-4D97-AF65-F5344CB8AC3E}">
        <p14:creationId xmlns:p14="http://schemas.microsoft.com/office/powerpoint/2010/main" val="1851779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Szöveg helye 2"/>
          <p:cNvSpPr>
            <a:spLocks noGrp="1"/>
          </p:cNvSpPr>
          <p:nvPr>
            <p:ph type="body"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Tree>
    <p:extLst>
      <p:ext uri="{BB962C8B-B14F-4D97-AF65-F5344CB8AC3E}">
        <p14:creationId xmlns:p14="http://schemas.microsoft.com/office/powerpoint/2010/main" val="369447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endParaRPr lang="en-GB"/>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Tree>
  </p:cSld>
  <p:clrMapOvr>
    <a:masterClrMapping/>
  </p:clrMapOvr>
  <p:transition>
    <p:pull dir="rd"/>
  </p:transition>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
        <p:nvSpPr>
          <p:cNvPr id="3" name="Tartalom helye 2"/>
          <p:cNvSpPr>
            <a:spLocks noGrp="1"/>
          </p:cNvSpPr>
          <p:nvPr>
            <p:ph sz="half" idx="1"/>
          </p:nvPr>
        </p:nvSpPr>
        <p:spPr>
          <a:xfrm>
            <a:off x="685800" y="838200"/>
            <a:ext cx="38100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Tartalom helye 3"/>
          <p:cNvSpPr>
            <a:spLocks noGrp="1"/>
          </p:cNvSpPr>
          <p:nvPr>
            <p:ph sz="half" idx="2"/>
          </p:nvPr>
        </p:nvSpPr>
        <p:spPr>
          <a:xfrm>
            <a:off x="4648200" y="838200"/>
            <a:ext cx="38100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a:t>Mintacím szerkesztése</a:t>
            </a:r>
            <a:endParaRPr lang="en-GB"/>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Tree>
  </p:cSld>
  <p:clrMapOvr>
    <a:masterClrMapping/>
  </p:clrMapOvr>
  <p:transition>
    <p:pull dir="rd"/>
  </p:transition>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Szöveg helye 2"/>
          <p:cNvSpPr>
            <a:spLocks noGrp="1"/>
          </p:cNvSpPr>
          <p:nvPr>
            <p:ph type="body"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idx="10"/>
          </p:nvPr>
        </p:nvSpPr>
        <p:spPr>
          <a:xfrm>
            <a:off x="8820150" y="0"/>
            <a:ext cx="323850" cy="6858000"/>
          </a:xfrm>
          <a:prstGeom prst="rect">
            <a:avLst/>
          </a:prstGeom>
        </p:spPr>
        <p:txBody>
          <a:bodyPr/>
          <a:lstStyle/>
          <a:p>
            <a:endParaRPr lang="hu-HU" sz="1400" b="1">
              <a:solidFill>
                <a:srgbClr val="3B1B11"/>
              </a:solidFill>
              <a:latin typeface="Georgia" pitchFamily="18" charset="0"/>
              <a:cs typeface="Arial" charset="0"/>
            </a:endParaRPr>
          </a:p>
        </p:txBody>
      </p:sp>
    </p:spTree>
    <p:extLst>
      <p:ext uri="{BB962C8B-B14F-4D97-AF65-F5344CB8AC3E}">
        <p14:creationId xmlns:p14="http://schemas.microsoft.com/office/powerpoint/2010/main" val="1242328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hasCustomPrompt="1"/>
          </p:nvPr>
        </p:nvSpPr>
        <p:spPr>
          <a:xfrm>
            <a:off x="642910" y="1357298"/>
            <a:ext cx="7772400" cy="1567646"/>
          </a:xfrm>
          <a:solidFill>
            <a:schemeClr val="bg1">
              <a:lumMod val="95000"/>
              <a:alpha val="20000"/>
            </a:schemeClr>
          </a:solidFill>
          <a:ln>
            <a:solidFill>
              <a:srgbClr val="C00000"/>
            </a:solidFill>
          </a:ln>
        </p:spPr>
        <p:txBody>
          <a:bodyPr>
            <a:normAutofit/>
          </a:bodyPr>
          <a:lstStyle>
            <a:lvl1pPr>
              <a:defRPr sz="4800" b="1">
                <a:solidFill>
                  <a:srgbClr val="701E0E"/>
                </a:solidFill>
                <a:latin typeface="Calibri" panose="020F0502020204030204" pitchFamily="34" charset="0"/>
              </a:defRPr>
            </a:lvl1pPr>
          </a:lstStyle>
          <a:p>
            <a:r>
              <a:rPr lang="hu-HU"/>
              <a:t>MINTACÍM SZERKESZTÉSE</a:t>
            </a:r>
            <a:endParaRPr lang="en-GB"/>
          </a:p>
        </p:txBody>
      </p:sp>
      <p:sp>
        <p:nvSpPr>
          <p:cNvPr id="3" name="Alcím 2"/>
          <p:cNvSpPr>
            <a:spLocks noGrp="1"/>
          </p:cNvSpPr>
          <p:nvPr>
            <p:ph type="subTitle" idx="1"/>
          </p:nvPr>
        </p:nvSpPr>
        <p:spPr>
          <a:xfrm>
            <a:off x="1371600" y="3886200"/>
            <a:ext cx="6400800" cy="1752600"/>
          </a:xfrm>
          <a:solidFill>
            <a:schemeClr val="bg2"/>
          </a:solidFill>
          <a:ln>
            <a:solidFill>
              <a:srgbClr val="C00000"/>
            </a:solidFill>
          </a:ln>
        </p:spPr>
        <p:txBody>
          <a:bodyPr/>
          <a:lstStyle>
            <a:lvl1pPr marL="0" indent="0" algn="ctr">
              <a:buNone/>
              <a:defRPr b="1">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hu-HU"/>
          </a:p>
          <a:p>
            <a:r>
              <a:rPr lang="hu-HU"/>
              <a:t>Alcím mintájának szerkesztése</a:t>
            </a:r>
            <a:endParaRPr lang="en-GB"/>
          </a:p>
        </p:txBody>
      </p:sp>
      <p:sp>
        <p:nvSpPr>
          <p:cNvPr id="4" name="Dátum helye 3"/>
          <p:cNvSpPr>
            <a:spLocks noGrp="1"/>
          </p:cNvSpPr>
          <p:nvPr>
            <p:ph type="dt" sz="half" idx="2"/>
          </p:nvPr>
        </p:nvSpPr>
        <p:spPr>
          <a:xfrm>
            <a:off x="0" y="6669360"/>
            <a:ext cx="2133600" cy="188640"/>
          </a:xfrm>
          <a:prstGeom prst="rect">
            <a:avLst/>
          </a:prstGeom>
          <a:solidFill>
            <a:schemeClr val="tx2">
              <a:lumMod val="50000"/>
            </a:schemeClr>
          </a:solidFill>
          <a:ln>
            <a:solidFill>
              <a:srgbClr val="C00000"/>
            </a:solidFill>
          </a:ln>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r>
              <a:rPr lang="hu-HU"/>
              <a:t>Presentation by Boldizsár Nagy</a:t>
            </a:r>
            <a:endParaRPr lang="en-GB"/>
          </a:p>
        </p:txBody>
      </p:sp>
    </p:spTree>
    <p:extLst>
      <p:ext uri="{BB962C8B-B14F-4D97-AF65-F5344CB8AC3E}">
        <p14:creationId xmlns:p14="http://schemas.microsoft.com/office/powerpoint/2010/main" val="7130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2.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457200"/>
          </a:xfrm>
          <a:prstGeom prst="rect">
            <a:avLst/>
          </a:prstGeom>
          <a:solidFill>
            <a:schemeClr val="tx1">
              <a:lumMod val="95000"/>
            </a:schemeClr>
          </a:solidFill>
          <a:ln w="9525">
            <a:solidFill>
              <a:srgbClr val="C00000"/>
            </a:solidFill>
            <a:miter lim="800000"/>
            <a:headEnd/>
            <a:tailEnd/>
          </a:ln>
        </p:spPr>
        <p:txBody>
          <a:bodyPr vert="horz" wrap="square" lIns="91440" tIns="45720" rIns="91440" bIns="45720" numCol="1" anchor="ctr" anchorCtr="0" compatLnSpc="1">
            <a:prstTxWarp prst="textNoShape">
              <a:avLst/>
            </a:prstTxWarp>
          </a:bodyPr>
          <a:lstStyle/>
          <a:p>
            <a:pPr lvl="0"/>
            <a:r>
              <a:rPr lang="hu-HU"/>
              <a:t>Mintacím szerkesztése</a:t>
            </a:r>
            <a:endParaRPr lang="hu-HU" dirty="0"/>
          </a:p>
        </p:txBody>
      </p:sp>
      <p:sp>
        <p:nvSpPr>
          <p:cNvPr id="1027" name="Rectangle 3"/>
          <p:cNvSpPr>
            <a:spLocks noGrp="1" noChangeArrowheads="1"/>
          </p:cNvSpPr>
          <p:nvPr>
            <p:ph type="body" idx="1"/>
          </p:nvPr>
        </p:nvSpPr>
        <p:spPr bwMode="auto">
          <a:xfrm>
            <a:off x="685800" y="838200"/>
            <a:ext cx="7772400" cy="5615136"/>
          </a:xfrm>
          <a:prstGeom prst="rect">
            <a:avLst/>
          </a:prstGeom>
          <a:solidFill>
            <a:schemeClr val="tx1">
              <a:lumMod val="95000"/>
              <a:alpha val="20000"/>
            </a:schemeClr>
          </a:solidFill>
          <a:ln w="12700">
            <a:solidFill>
              <a:schemeClr val="tx1">
                <a:lumMod val="50000"/>
              </a:schemeClr>
            </a:solidFill>
            <a:miter lim="800000"/>
            <a:headEnd/>
            <a:tailEnd/>
          </a:ln>
        </p:spPr>
        <p:txBody>
          <a:bodyPr vert="horz" wrap="square" lIns="91440" tIns="45720" rIns="91440" bIns="45720" numCol="1" anchor="t" anchorCtr="0" compatLnSpc="1">
            <a:prstTxWarp prst="textNoShape">
              <a:avLst/>
            </a:prstTxWarp>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doboz 6"/>
          <p:cNvSpPr txBox="1"/>
          <p:nvPr userDrawn="1"/>
        </p:nvSpPr>
        <p:spPr>
          <a:xfrm>
            <a:off x="0" y="6611938"/>
            <a:ext cx="2214563" cy="246062"/>
          </a:xfrm>
          <a:prstGeom prst="rect">
            <a:avLst/>
          </a:prstGeom>
          <a:solidFill>
            <a:schemeClr val="tx1">
              <a:lumMod val="65000"/>
            </a:schemeClr>
          </a:solidFill>
          <a:ln>
            <a:solidFill>
              <a:schemeClr val="tx1">
                <a:lumMod val="50000"/>
              </a:schemeClr>
            </a:solidFill>
          </a:ln>
        </p:spPr>
        <p:txBody>
          <a:bodyPr>
            <a:spAutoFit/>
          </a:bodyPr>
          <a:lstStyle/>
          <a:p>
            <a:pPr algn="ctr" eaLnBrk="0" hangingPunct="0">
              <a:defRPr/>
            </a:pPr>
            <a:r>
              <a:rPr lang="hu-HU" sz="1000" b="0" dirty="0" err="1">
                <a:solidFill>
                  <a:prstClr val="white"/>
                </a:solidFill>
                <a:latin typeface="Arial" pitchFamily="34" charset="0"/>
                <a:cs typeface="Arial" pitchFamily="34" charset="0"/>
              </a:rPr>
              <a:t>Presentation</a:t>
            </a:r>
            <a:r>
              <a:rPr lang="hu-HU" sz="1000" b="0" dirty="0">
                <a:solidFill>
                  <a:prstClr val="white"/>
                </a:solidFill>
                <a:latin typeface="Arial" pitchFamily="34" charset="0"/>
                <a:cs typeface="Arial" pitchFamily="34" charset="0"/>
              </a:rPr>
              <a:t> </a:t>
            </a:r>
            <a:r>
              <a:rPr lang="hu-HU" sz="1000" b="0" dirty="0" err="1">
                <a:solidFill>
                  <a:prstClr val="white"/>
                </a:solidFill>
                <a:latin typeface="Arial" pitchFamily="34" charset="0"/>
                <a:cs typeface="Arial" pitchFamily="34" charset="0"/>
              </a:rPr>
              <a:t>by</a:t>
            </a:r>
            <a:r>
              <a:rPr lang="hu-HU" sz="1000" b="0" dirty="0">
                <a:solidFill>
                  <a:prstClr val="white"/>
                </a:solidFill>
                <a:latin typeface="Arial" pitchFamily="34" charset="0"/>
                <a:cs typeface="Arial" pitchFamily="34" charset="0"/>
              </a:rPr>
              <a:t> Boldizsar Nagy</a:t>
            </a:r>
          </a:p>
        </p:txBody>
      </p:sp>
      <p:sp>
        <p:nvSpPr>
          <p:cNvPr id="7" name="Szövegdoboz 4">
            <a:extLst>
              <a:ext uri="{FF2B5EF4-FFF2-40B4-BE49-F238E27FC236}">
                <a16:creationId xmlns:a16="http://schemas.microsoft.com/office/drawing/2014/main" id="{9F6107D8-7FAF-4E59-9F05-E9D44EFFD7C2}"/>
              </a:ext>
            </a:extLst>
          </p:cNvPr>
          <p:cNvSpPr txBox="1"/>
          <p:nvPr userDrawn="1"/>
        </p:nvSpPr>
        <p:spPr>
          <a:xfrm>
            <a:off x="8820472" y="0"/>
            <a:ext cx="323528" cy="6858000"/>
          </a:xfrm>
          <a:prstGeom prst="rect">
            <a:avLst/>
          </a:prstGeom>
          <a:solidFill>
            <a:sysClr val="window" lastClr="FFFFFF">
              <a:lumMod val="95000"/>
            </a:sysClr>
          </a:solidFill>
          <a:ln w="25400" cap="flat" cmpd="sng" algn="ctr">
            <a:solidFill>
              <a:srgbClr val="B2B2B2"/>
            </a:solidFill>
            <a:prstDash val="solid"/>
          </a:ln>
          <a:effectLst/>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Luxembourg</a:t>
            </a:r>
            <a:endParaRPr kumimoji="0" lang="hu-HU" sz="1400" b="0"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 17</a:t>
            </a: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hu-HU" sz="1400" b="0" i="0" u="none" strike="noStrike" kern="0" cap="none" spc="0" normalizeH="0" baseline="0" noProof="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hu-HU" sz="1400" b="0" i="0" u="none" strike="noStrike" kern="0" cap="none" spc="0" normalizeH="0" baseline="0" noProof="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hu-HU" sz="1400" b="0" i="0" u="none" strike="noStrike" kern="0" cap="none" spc="0" normalizeH="0" baseline="0" noProof="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May</a:t>
            </a: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hu-HU" sz="1400" b="0" i="0" u="none" strike="noStrike" kern="0" cap="none" spc="0" normalizeH="0" baseline="0" noProof="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2018</a:t>
            </a: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hu-HU" sz="1400" b="0" i="0" u="none" strike="noStrike" kern="0" cap="none" spc="0" normalizeH="0" baseline="0" noProof="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E</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I</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PA</a:t>
            </a:r>
            <a:endParaRPr kumimoji="0" lang="hu-HU" sz="1400" b="0" i="0" u="none" strike="noStrike" kern="0" cap="none" spc="0" normalizeH="0" baseline="0" noProof="0" dirty="0">
              <a:ln>
                <a:noFill/>
              </a:ln>
              <a:solidFill>
                <a:prstClr val="black"/>
              </a:solidFill>
              <a:effectLst/>
              <a:uLnTx/>
              <a:uFillTx/>
              <a:latin typeface="Calibri"/>
              <a:ea typeface="+mn-ea"/>
              <a:cs typeface="+mn-cs"/>
            </a:endParaRPr>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753" r:id="rId8"/>
  </p:sldLayoutIdLst>
  <p:transition>
    <p:pull dir="rd"/>
  </p:transition>
  <p:hf sldNum="0" hdr="0" ftr="0"/>
  <p:txStyles>
    <p:titleStyle>
      <a:lvl1pPr algn="ctr" rtl="0" eaLnBrk="1" fontAlgn="base" hangingPunct="1">
        <a:spcBef>
          <a:spcPct val="0"/>
        </a:spcBef>
        <a:spcAft>
          <a:spcPct val="0"/>
        </a:spcAft>
        <a:defRPr sz="2800">
          <a:solidFill>
            <a:srgbClr val="540000"/>
          </a:solidFill>
          <a:effectLst/>
          <a:latin typeface="+mj-lt"/>
          <a:ea typeface="+mj-ea"/>
          <a:cs typeface="+mj-cs"/>
        </a:defRPr>
      </a:lvl1pPr>
      <a:lvl2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2800">
          <a:solidFill>
            <a:schemeClr val="tx2"/>
          </a:solidFill>
          <a:latin typeface="Arial" charset="0"/>
          <a:cs typeface="Arial" charset="0"/>
        </a:defRPr>
      </a:lvl6pPr>
      <a:lvl7pPr marL="914400" algn="ctr" rtl="0" eaLnBrk="1" fontAlgn="base" hangingPunct="1">
        <a:spcBef>
          <a:spcPct val="0"/>
        </a:spcBef>
        <a:spcAft>
          <a:spcPct val="0"/>
        </a:spcAft>
        <a:defRPr sz="2800">
          <a:solidFill>
            <a:schemeClr val="tx2"/>
          </a:solidFill>
          <a:latin typeface="Arial" charset="0"/>
          <a:cs typeface="Arial" charset="0"/>
        </a:defRPr>
      </a:lvl7pPr>
      <a:lvl8pPr marL="1371600" algn="ctr" rtl="0" eaLnBrk="1" fontAlgn="base" hangingPunct="1">
        <a:spcBef>
          <a:spcPct val="0"/>
        </a:spcBef>
        <a:spcAft>
          <a:spcPct val="0"/>
        </a:spcAft>
        <a:defRPr sz="2800">
          <a:solidFill>
            <a:schemeClr val="tx2"/>
          </a:solidFill>
          <a:latin typeface="Arial" charset="0"/>
          <a:cs typeface="Arial" charset="0"/>
        </a:defRPr>
      </a:lvl8pPr>
      <a:lvl9pPr marL="1828800" algn="ctr" rtl="0" eaLnBrk="1" fontAlgn="base" hangingPunct="1">
        <a:spcBef>
          <a:spcPct val="0"/>
        </a:spcBef>
        <a:spcAft>
          <a:spcPct val="0"/>
        </a:spcAft>
        <a:defRPr sz="2800">
          <a:solidFill>
            <a:schemeClr val="tx2"/>
          </a:solidFill>
          <a:latin typeface="Arial" charset="0"/>
          <a:cs typeface="Arial" charset="0"/>
        </a:defRPr>
      </a:lvl9pPr>
    </p:titleStyle>
    <p:bodyStyle>
      <a:lvl1pPr marL="0" indent="0" algn="l" rtl="0" eaLnBrk="1" fontAlgn="base" hangingPunct="1">
        <a:spcBef>
          <a:spcPct val="20000"/>
        </a:spcBef>
        <a:spcAft>
          <a:spcPct val="0"/>
        </a:spcAft>
        <a:buNone/>
        <a:defRPr sz="2400">
          <a:solidFill>
            <a:schemeClr val="bg2"/>
          </a:solidFill>
          <a:latin typeface="+mn-lt"/>
          <a:ea typeface="+mn-ea"/>
          <a:cs typeface="+mn-cs"/>
        </a:defRPr>
      </a:lvl1pPr>
      <a:lvl2pPr marL="457200" indent="0" algn="l" rtl="0" eaLnBrk="1" fontAlgn="base" hangingPunct="1">
        <a:spcBef>
          <a:spcPct val="20000"/>
        </a:spcBef>
        <a:spcAft>
          <a:spcPct val="0"/>
        </a:spcAft>
        <a:buNone/>
        <a:defRPr sz="2000">
          <a:solidFill>
            <a:schemeClr val="bg2"/>
          </a:solidFill>
          <a:latin typeface="+mn-lt"/>
          <a:cs typeface="+mn-cs"/>
        </a:defRPr>
      </a:lvl2pPr>
      <a:lvl3pPr marL="914400" indent="0" algn="l" rtl="0" eaLnBrk="1" fontAlgn="base" hangingPunct="1">
        <a:spcBef>
          <a:spcPct val="20000"/>
        </a:spcBef>
        <a:spcAft>
          <a:spcPct val="0"/>
        </a:spcAft>
        <a:buNone/>
        <a:defRPr sz="1800">
          <a:solidFill>
            <a:schemeClr val="bg2"/>
          </a:solidFill>
          <a:latin typeface="+mn-lt"/>
          <a:cs typeface="+mn-cs"/>
        </a:defRPr>
      </a:lvl3pPr>
      <a:lvl4pPr marL="1371600" indent="0" algn="l" rtl="0" eaLnBrk="1" fontAlgn="base" hangingPunct="1">
        <a:spcBef>
          <a:spcPct val="20000"/>
        </a:spcBef>
        <a:spcAft>
          <a:spcPct val="0"/>
        </a:spcAft>
        <a:buNone/>
        <a:defRPr sz="1600">
          <a:solidFill>
            <a:schemeClr val="bg2"/>
          </a:solidFill>
          <a:latin typeface="+mn-lt"/>
          <a:cs typeface="+mn-cs"/>
        </a:defRPr>
      </a:lvl4pPr>
      <a:lvl5pPr marL="1828800" indent="0" algn="l" rtl="0" eaLnBrk="1" fontAlgn="base" hangingPunct="1">
        <a:spcBef>
          <a:spcPct val="20000"/>
        </a:spcBef>
        <a:spcAft>
          <a:spcPct val="0"/>
        </a:spcAft>
        <a:buNone/>
        <a:defRPr sz="1600">
          <a:solidFill>
            <a:schemeClr val="bg2"/>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91000"/>
          </a:schemeClr>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582594"/>
          </a:xfrm>
          <a:prstGeom prst="rect">
            <a:avLst/>
          </a:prstGeom>
          <a:solidFill>
            <a:schemeClr val="bg1">
              <a:lumMod val="95000"/>
            </a:schemeClr>
          </a:solidFill>
          <a:ln w="15875">
            <a:solidFill>
              <a:srgbClr val="C00000"/>
            </a:solidFill>
            <a:miter lim="800000"/>
            <a:headEnd/>
            <a:tailEnd/>
          </a:ln>
        </p:spPr>
        <p:txBody>
          <a:bodyPr vert="horz" wrap="square" lIns="91440" tIns="45720" rIns="91440" bIns="45720" numCol="1" anchor="ctr" anchorCtr="0" compatLnSpc="1">
            <a:prstTxWarp prst="textNoShape">
              <a:avLst/>
            </a:prstTxWarp>
          </a:bodyPr>
          <a:lstStyle/>
          <a:p>
            <a:pPr lvl="0"/>
            <a:r>
              <a:rPr lang="hu-HU"/>
              <a:t>Mintacím szerkesztése</a:t>
            </a:r>
            <a:endParaRPr lang="en-GB"/>
          </a:p>
        </p:txBody>
      </p:sp>
      <p:sp>
        <p:nvSpPr>
          <p:cNvPr id="1027" name="Szöveg helye 2"/>
          <p:cNvSpPr>
            <a:spLocks noGrp="1"/>
          </p:cNvSpPr>
          <p:nvPr>
            <p:ph type="body" idx="1"/>
          </p:nvPr>
        </p:nvSpPr>
        <p:spPr bwMode="auto">
          <a:xfrm>
            <a:off x="457200" y="928670"/>
            <a:ext cx="8229600" cy="5197493"/>
          </a:xfrm>
          <a:prstGeom prst="rect">
            <a:avLst/>
          </a:prstGeom>
          <a:solidFill>
            <a:schemeClr val="bg1">
              <a:lumMod val="95000"/>
              <a:alpha val="42000"/>
            </a:schemeClr>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Dátum helye 3"/>
          <p:cNvSpPr>
            <a:spLocks noGrp="1"/>
          </p:cNvSpPr>
          <p:nvPr>
            <p:ph type="dt" sz="half" idx="2"/>
          </p:nvPr>
        </p:nvSpPr>
        <p:spPr>
          <a:xfrm>
            <a:off x="0" y="6637312"/>
            <a:ext cx="2133600" cy="188640"/>
          </a:xfrm>
          <a:prstGeom prst="rect">
            <a:avLst/>
          </a:prstGeom>
          <a:solidFill>
            <a:schemeClr val="tx2">
              <a:lumMod val="50000"/>
            </a:schemeClr>
          </a:solidFill>
          <a:ln>
            <a:solidFill>
              <a:srgbClr val="C00000"/>
            </a:solidFill>
          </a:ln>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r>
              <a:rPr lang="hu-HU"/>
              <a:t>Presentation by Boldizsár Nagy</a:t>
            </a:r>
            <a:endParaRPr lang="en-GB"/>
          </a:p>
        </p:txBody>
      </p:sp>
      <p:sp>
        <p:nvSpPr>
          <p:cNvPr id="7" name="Szövegdoboz 4">
            <a:extLst>
              <a:ext uri="{FF2B5EF4-FFF2-40B4-BE49-F238E27FC236}">
                <a16:creationId xmlns:a16="http://schemas.microsoft.com/office/drawing/2014/main" id="{E451A9FC-D853-48A1-8845-FFAB510DE81D}"/>
              </a:ext>
            </a:extLst>
          </p:cNvPr>
          <p:cNvSpPr txBox="1"/>
          <p:nvPr userDrawn="1"/>
        </p:nvSpPr>
        <p:spPr>
          <a:xfrm>
            <a:off x="8820472" y="0"/>
            <a:ext cx="323528" cy="6858000"/>
          </a:xfrm>
          <a:prstGeom prst="rect">
            <a:avLst/>
          </a:prstGeom>
          <a:solidFill>
            <a:sysClr val="window" lastClr="FFFFFF">
              <a:lumMod val="95000"/>
            </a:sysClr>
          </a:solidFill>
          <a:ln w="25400" cap="flat" cmpd="sng" algn="ctr">
            <a:solidFill>
              <a:srgbClr val="B2B2B2"/>
            </a:solidFill>
            <a:prstDash val="solid"/>
          </a:ln>
          <a:effectLst/>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Luxembourg</a:t>
            </a:r>
            <a:endParaRPr kumimoji="0" lang="hu-HU" sz="1400" b="0"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 17</a:t>
            </a: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hu-HU" sz="1400" b="0" i="0" u="none" strike="noStrike" kern="0" cap="none" spc="0" normalizeH="0" baseline="0" noProof="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hu-HU" sz="1400" b="0" i="0" u="none" strike="noStrike" kern="0" cap="none" spc="0" normalizeH="0" baseline="0" noProof="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hu-HU" sz="1400" b="0" i="0" u="none" strike="noStrike" kern="0" cap="none" spc="0" normalizeH="0" baseline="0" noProof="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May</a:t>
            </a: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hu-HU" sz="1400" b="0" i="0" u="none" strike="noStrike" kern="0" cap="none" spc="0" normalizeH="0" baseline="0" noProof="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2018</a:t>
            </a:r>
          </a:p>
          <a:p>
            <a:pPr marL="0" marR="0" lvl="0" indent="0" algn="ctr" defTabSz="914400" eaLnBrk="0" fontAlgn="auto" latinLnBrk="0" hangingPunct="0">
              <a:lnSpc>
                <a:spcPct val="100000"/>
              </a:lnSpc>
              <a:spcBef>
                <a:spcPts val="0"/>
              </a:spcBef>
              <a:spcAft>
                <a:spcPts val="0"/>
              </a:spcAft>
              <a:buClrTx/>
              <a:buSzTx/>
              <a:buFontTx/>
              <a:buNone/>
              <a:tabLst/>
              <a:defRPr/>
            </a:pPr>
            <a:endParaRPr kumimoji="0" lang="hu-HU" sz="1400" b="0" i="0" u="none" strike="noStrike" kern="0" cap="none" spc="0" normalizeH="0" baseline="0" noProof="0">
              <a:ln>
                <a:noFill/>
              </a:ln>
              <a:solidFill>
                <a:prstClr val="black"/>
              </a:solidFill>
              <a:effectLst/>
              <a:uLnTx/>
              <a:uFillTx/>
              <a:latin typeface="Calibri"/>
              <a:ea typeface="+mn-ea"/>
              <a:cs typeface="+mn-cs"/>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E</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I</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hu-HU" sz="1400" b="0" i="0" u="none" strike="noStrike" kern="0" cap="none" spc="0" normalizeH="0" baseline="0" noProof="0">
                <a:ln>
                  <a:noFill/>
                </a:ln>
                <a:solidFill>
                  <a:prstClr val="black"/>
                </a:solidFill>
                <a:effectLst/>
                <a:uLnTx/>
                <a:uFillTx/>
                <a:latin typeface="Calibri"/>
                <a:ea typeface="+mn-ea"/>
                <a:cs typeface="+mn-cs"/>
              </a:rPr>
              <a:t>PA</a:t>
            </a:r>
            <a:endParaRPr kumimoji="0" lang="hu-HU" sz="1400" b="0"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405846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Lst>
  <p:hf sldNum="0" hdr="0" ftr="0"/>
  <p:txStyles>
    <p:titleStyle>
      <a:lvl1pPr algn="ctr" rtl="0" eaLnBrk="0" fontAlgn="base" hangingPunct="0">
        <a:spcBef>
          <a:spcPct val="0"/>
        </a:spcBef>
        <a:spcAft>
          <a:spcPct val="0"/>
        </a:spcAft>
        <a:defRPr sz="4400" kern="1200">
          <a:solidFill>
            <a:srgbClr val="701E0E"/>
          </a:solidFill>
          <a:effectLst/>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0" indent="0" algn="l" rtl="0" eaLnBrk="0" fontAlgn="base" hangingPunct="0">
        <a:spcBef>
          <a:spcPct val="20000"/>
        </a:spcBef>
        <a:spcAft>
          <a:spcPct val="0"/>
        </a:spcAft>
        <a:buFont typeface="Arial" pitchFamily="34" charset="0"/>
        <a:buNone/>
        <a:defRPr sz="2400" kern="1200">
          <a:solidFill>
            <a:schemeClr val="tx1"/>
          </a:solidFill>
          <a:latin typeface="+mn-lt"/>
          <a:ea typeface="+mn-ea"/>
          <a:cs typeface="+mn-cs"/>
        </a:defRPr>
      </a:lvl1pPr>
      <a:lvl2pPr marL="457200" indent="0" algn="l" rtl="0" eaLnBrk="0" fontAlgn="base" hangingPunct="0">
        <a:spcBef>
          <a:spcPct val="20000"/>
        </a:spcBef>
        <a:spcAft>
          <a:spcPct val="0"/>
        </a:spcAft>
        <a:buFont typeface="Arial" pitchFamily="34" charset="0"/>
        <a:buNone/>
        <a:defRPr sz="2400" kern="1200">
          <a:solidFill>
            <a:schemeClr val="tx1"/>
          </a:solidFill>
          <a:latin typeface="+mn-lt"/>
          <a:ea typeface="+mn-ea"/>
          <a:cs typeface="+mn-cs"/>
        </a:defRPr>
      </a:lvl2pPr>
      <a:lvl3pPr marL="914400" indent="0" algn="l" rtl="0" eaLnBrk="0" fontAlgn="base" hangingPunct="0">
        <a:spcBef>
          <a:spcPct val="20000"/>
        </a:spcBef>
        <a:spcAft>
          <a:spcPct val="0"/>
        </a:spcAft>
        <a:buFont typeface="Arial" pitchFamily="34" charset="0"/>
        <a:buNone/>
        <a:defRPr sz="2400" kern="1200">
          <a:solidFill>
            <a:schemeClr val="tx1"/>
          </a:solidFill>
          <a:latin typeface="+mn-lt"/>
          <a:ea typeface="+mn-ea"/>
          <a:cs typeface="+mn-cs"/>
        </a:defRPr>
      </a:lvl3pPr>
      <a:lvl4pPr marL="1371600" indent="0" algn="l" rtl="0" eaLnBrk="0" fontAlgn="base" hangingPunct="0">
        <a:spcBef>
          <a:spcPct val="20000"/>
        </a:spcBef>
        <a:spcAft>
          <a:spcPct val="0"/>
        </a:spcAft>
        <a:buFont typeface="Arial" pitchFamily="34" charset="0"/>
        <a:buNone/>
        <a:defRPr sz="2000" kern="1200">
          <a:solidFill>
            <a:schemeClr val="tx1"/>
          </a:solidFill>
          <a:latin typeface="+mn-lt"/>
          <a:ea typeface="+mn-ea"/>
          <a:cs typeface="+mn-cs"/>
        </a:defRPr>
      </a:lvl4pPr>
      <a:lvl5pPr marL="1828800" indent="0" algn="l" rtl="0" eaLnBrk="0" fontAlgn="base" hangingPunct="0">
        <a:spcBef>
          <a:spcPct val="20000"/>
        </a:spcBef>
        <a:spcAft>
          <a:spcPct val="0"/>
        </a:spcAft>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457200"/>
          </a:xfrm>
          <a:prstGeom prst="rect">
            <a:avLst/>
          </a:prstGeom>
          <a:solidFill>
            <a:schemeClr val="tx1">
              <a:lumMod val="95000"/>
            </a:schemeClr>
          </a:solidFill>
          <a:ln w="9525">
            <a:solidFill>
              <a:srgbClr val="C00000"/>
            </a:solidFill>
            <a:miter lim="800000"/>
            <a:headEnd/>
            <a:tailEnd/>
          </a:ln>
        </p:spPr>
        <p:txBody>
          <a:bodyPr vert="horz" wrap="square" lIns="91440" tIns="45720" rIns="91440" bIns="45720" numCol="1" anchor="ctr" anchorCtr="0" compatLnSpc="1">
            <a:prstTxWarp prst="textNoShape">
              <a:avLst/>
            </a:prstTxWarp>
          </a:bodyPr>
          <a:lstStyle/>
          <a:p>
            <a:pPr lvl="0"/>
            <a:r>
              <a:rPr lang="hu-HU" dirty="0"/>
              <a:t>Mintacím szerkesztése</a:t>
            </a:r>
          </a:p>
        </p:txBody>
      </p:sp>
      <p:sp>
        <p:nvSpPr>
          <p:cNvPr id="1027" name="Rectangle 3"/>
          <p:cNvSpPr>
            <a:spLocks noGrp="1" noChangeArrowheads="1"/>
          </p:cNvSpPr>
          <p:nvPr>
            <p:ph type="body" idx="1"/>
          </p:nvPr>
        </p:nvSpPr>
        <p:spPr bwMode="auto">
          <a:xfrm>
            <a:off x="685800" y="838200"/>
            <a:ext cx="7772400" cy="5615136"/>
          </a:xfrm>
          <a:prstGeom prst="rect">
            <a:avLst/>
          </a:prstGeom>
          <a:solidFill>
            <a:schemeClr val="tx1">
              <a:lumMod val="95000"/>
              <a:alpha val="20000"/>
            </a:schemeClr>
          </a:solidFill>
          <a:ln w="12700">
            <a:solidFill>
              <a:schemeClr val="tx1">
                <a:lumMod val="50000"/>
              </a:schemeClr>
            </a:solidFill>
            <a:miter lim="800000"/>
            <a:headEnd/>
            <a:tailEnd/>
          </a:ln>
        </p:spPr>
        <p:txBody>
          <a:bodyPr vert="horz" wrap="square" lIns="91440" tIns="45720" rIns="91440" bIns="45720" numCol="1" anchor="t" anchorCtr="0" compatLnSpc="1">
            <a:prstTxWarp prst="textNoShape">
              <a:avLst/>
            </a:prstTxWarp>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doboz 6"/>
          <p:cNvSpPr txBox="1"/>
          <p:nvPr userDrawn="1"/>
        </p:nvSpPr>
        <p:spPr>
          <a:xfrm>
            <a:off x="0" y="6611938"/>
            <a:ext cx="2214563" cy="246062"/>
          </a:xfrm>
          <a:prstGeom prst="rect">
            <a:avLst/>
          </a:prstGeom>
          <a:solidFill>
            <a:schemeClr val="tx1">
              <a:lumMod val="65000"/>
            </a:schemeClr>
          </a:solidFill>
          <a:ln>
            <a:solidFill>
              <a:schemeClr val="tx1">
                <a:lumMod val="50000"/>
              </a:schemeClr>
            </a:solidFill>
          </a:ln>
        </p:spPr>
        <p:txBody>
          <a:bodyPr>
            <a:spAutoFit/>
          </a:bodyPr>
          <a:lstStyle/>
          <a:p>
            <a:pPr algn="ctr" eaLnBrk="0" hangingPunct="0">
              <a:defRPr/>
            </a:pPr>
            <a:r>
              <a:rPr lang="hu-HU" sz="1000" b="0" dirty="0" err="1">
                <a:solidFill>
                  <a:prstClr val="white"/>
                </a:solidFill>
                <a:latin typeface="Arial" pitchFamily="34" charset="0"/>
                <a:cs typeface="Arial" pitchFamily="34" charset="0"/>
              </a:rPr>
              <a:t>Presentation</a:t>
            </a:r>
            <a:r>
              <a:rPr lang="hu-HU" sz="1000" b="0" dirty="0">
                <a:solidFill>
                  <a:prstClr val="white"/>
                </a:solidFill>
                <a:latin typeface="Arial" pitchFamily="34" charset="0"/>
                <a:cs typeface="Arial" pitchFamily="34" charset="0"/>
              </a:rPr>
              <a:t> </a:t>
            </a:r>
            <a:r>
              <a:rPr lang="hu-HU" sz="1000" b="0" dirty="0" err="1">
                <a:solidFill>
                  <a:prstClr val="white"/>
                </a:solidFill>
                <a:latin typeface="Arial" pitchFamily="34" charset="0"/>
                <a:cs typeface="Arial" pitchFamily="34" charset="0"/>
              </a:rPr>
              <a:t>by</a:t>
            </a:r>
            <a:r>
              <a:rPr lang="hu-HU" sz="1000" b="0" dirty="0">
                <a:solidFill>
                  <a:prstClr val="white"/>
                </a:solidFill>
                <a:latin typeface="Arial" pitchFamily="34" charset="0"/>
                <a:cs typeface="Arial" pitchFamily="34" charset="0"/>
              </a:rPr>
              <a:t> Boldizsar Nagy</a:t>
            </a:r>
          </a:p>
        </p:txBody>
      </p:sp>
    </p:spTree>
    <p:extLst>
      <p:ext uri="{BB962C8B-B14F-4D97-AF65-F5344CB8AC3E}">
        <p14:creationId xmlns:p14="http://schemas.microsoft.com/office/powerpoint/2010/main" val="1453330029"/>
      </p:ext>
    </p:extLst>
  </p:cSld>
  <p:clrMap bg1="dk2" tx1="lt1" bg2="dk1"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Lst>
  <p:transition>
    <p:pull dir="rd"/>
  </p:transition>
  <p:hf sldNum="0" hdr="0" ftr="0"/>
  <p:txStyles>
    <p:titleStyle>
      <a:lvl1pPr algn="ctr" rtl="0" eaLnBrk="1" fontAlgn="base" hangingPunct="1">
        <a:spcBef>
          <a:spcPct val="0"/>
        </a:spcBef>
        <a:spcAft>
          <a:spcPct val="0"/>
        </a:spcAft>
        <a:defRPr sz="2800">
          <a:solidFill>
            <a:srgbClr val="540000"/>
          </a:solidFill>
          <a:effectLst/>
          <a:latin typeface="+mj-lt"/>
          <a:ea typeface="+mj-ea"/>
          <a:cs typeface="+mj-cs"/>
        </a:defRPr>
      </a:lvl1pPr>
      <a:lvl2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2800">
          <a:solidFill>
            <a:schemeClr val="tx2"/>
          </a:solidFill>
          <a:latin typeface="Arial" charset="0"/>
          <a:cs typeface="Arial" charset="0"/>
        </a:defRPr>
      </a:lvl6pPr>
      <a:lvl7pPr marL="914400" algn="ctr" rtl="0" eaLnBrk="1" fontAlgn="base" hangingPunct="1">
        <a:spcBef>
          <a:spcPct val="0"/>
        </a:spcBef>
        <a:spcAft>
          <a:spcPct val="0"/>
        </a:spcAft>
        <a:defRPr sz="2800">
          <a:solidFill>
            <a:schemeClr val="tx2"/>
          </a:solidFill>
          <a:latin typeface="Arial" charset="0"/>
          <a:cs typeface="Arial" charset="0"/>
        </a:defRPr>
      </a:lvl7pPr>
      <a:lvl8pPr marL="1371600" algn="ctr" rtl="0" eaLnBrk="1" fontAlgn="base" hangingPunct="1">
        <a:spcBef>
          <a:spcPct val="0"/>
        </a:spcBef>
        <a:spcAft>
          <a:spcPct val="0"/>
        </a:spcAft>
        <a:defRPr sz="2800">
          <a:solidFill>
            <a:schemeClr val="tx2"/>
          </a:solidFill>
          <a:latin typeface="Arial" charset="0"/>
          <a:cs typeface="Arial" charset="0"/>
        </a:defRPr>
      </a:lvl8pPr>
      <a:lvl9pPr marL="1828800" algn="ctr" rtl="0" eaLnBrk="1" fontAlgn="base" hangingPunct="1">
        <a:spcBef>
          <a:spcPct val="0"/>
        </a:spcBef>
        <a:spcAft>
          <a:spcPct val="0"/>
        </a:spcAft>
        <a:defRPr sz="2800">
          <a:solidFill>
            <a:schemeClr val="tx2"/>
          </a:solidFill>
          <a:latin typeface="Arial" charset="0"/>
          <a:cs typeface="Arial" charset="0"/>
        </a:defRPr>
      </a:lvl9pPr>
    </p:titleStyle>
    <p:bodyStyle>
      <a:lvl1pPr marL="0" indent="0" algn="l" rtl="0" eaLnBrk="1" fontAlgn="base" hangingPunct="1">
        <a:spcBef>
          <a:spcPct val="20000"/>
        </a:spcBef>
        <a:spcAft>
          <a:spcPct val="0"/>
        </a:spcAft>
        <a:buNone/>
        <a:defRPr sz="2400">
          <a:solidFill>
            <a:schemeClr val="bg2"/>
          </a:solidFill>
          <a:latin typeface="+mn-lt"/>
          <a:ea typeface="+mn-ea"/>
          <a:cs typeface="+mn-cs"/>
        </a:defRPr>
      </a:lvl1pPr>
      <a:lvl2pPr marL="457200" indent="0" algn="l" rtl="0" eaLnBrk="1" fontAlgn="base" hangingPunct="1">
        <a:spcBef>
          <a:spcPct val="20000"/>
        </a:spcBef>
        <a:spcAft>
          <a:spcPct val="0"/>
        </a:spcAft>
        <a:buNone/>
        <a:defRPr sz="2000">
          <a:solidFill>
            <a:schemeClr val="bg2"/>
          </a:solidFill>
          <a:latin typeface="+mn-lt"/>
          <a:cs typeface="+mn-cs"/>
        </a:defRPr>
      </a:lvl2pPr>
      <a:lvl3pPr marL="914400" indent="0" algn="l" rtl="0" eaLnBrk="1" fontAlgn="base" hangingPunct="1">
        <a:spcBef>
          <a:spcPct val="20000"/>
        </a:spcBef>
        <a:spcAft>
          <a:spcPct val="0"/>
        </a:spcAft>
        <a:buNone/>
        <a:defRPr sz="1800">
          <a:solidFill>
            <a:schemeClr val="bg2"/>
          </a:solidFill>
          <a:latin typeface="+mn-lt"/>
          <a:cs typeface="+mn-cs"/>
        </a:defRPr>
      </a:lvl3pPr>
      <a:lvl4pPr marL="1371600" indent="0" algn="l" rtl="0" eaLnBrk="1" fontAlgn="base" hangingPunct="1">
        <a:spcBef>
          <a:spcPct val="20000"/>
        </a:spcBef>
        <a:spcAft>
          <a:spcPct val="0"/>
        </a:spcAft>
        <a:buNone/>
        <a:defRPr sz="1600">
          <a:solidFill>
            <a:schemeClr val="bg2"/>
          </a:solidFill>
          <a:latin typeface="+mn-lt"/>
          <a:cs typeface="+mn-cs"/>
        </a:defRPr>
      </a:lvl4pPr>
      <a:lvl5pPr marL="1828800" indent="0" algn="l" rtl="0" eaLnBrk="1" fontAlgn="base" hangingPunct="1">
        <a:spcBef>
          <a:spcPct val="20000"/>
        </a:spcBef>
        <a:spcAft>
          <a:spcPct val="0"/>
        </a:spcAft>
        <a:buNone/>
        <a:defRPr sz="1600">
          <a:solidFill>
            <a:schemeClr val="bg2"/>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http://www.unhcr.org/news/press/2017/4/58eb7e454/unhcr-urges-suspension-transfers-asylum-seekers-hungary-under-dublin.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ctrTitle"/>
          </p:nvPr>
        </p:nvSpPr>
        <p:spPr>
          <a:xfrm>
            <a:off x="685800" y="620688"/>
            <a:ext cx="7772400" cy="2979763"/>
          </a:xfrm>
        </p:spPr>
        <p:txBody>
          <a:bodyPr/>
          <a:lstStyle/>
          <a:p>
            <a:pPr>
              <a:defRPr/>
            </a:pPr>
            <a:r>
              <a:rPr lang="en-GB" sz="4000" dirty="0">
                <a:latin typeface="Calibri" panose="020F0502020204030204" pitchFamily="34" charset="0"/>
                <a:cs typeface="Calibri" panose="020F0502020204030204" pitchFamily="34" charset="0"/>
              </a:rPr>
              <a:t>EU ASYLUM LAW II.</a:t>
            </a:r>
            <a:br>
              <a:rPr lang="en-GB" sz="4000" dirty="0">
                <a:latin typeface="Calibri" panose="020F0502020204030204" pitchFamily="34" charset="0"/>
                <a:cs typeface="Calibri" panose="020F0502020204030204" pitchFamily="34" charset="0"/>
              </a:rPr>
            </a:br>
            <a:br>
              <a:rPr lang="en-GB" sz="4000" dirty="0">
                <a:latin typeface="Calibri" panose="020F0502020204030204" pitchFamily="34" charset="0"/>
                <a:cs typeface="Calibri" panose="020F0502020204030204" pitchFamily="34" charset="0"/>
              </a:rPr>
            </a:br>
            <a:r>
              <a:rPr lang="en-GB" sz="4000" dirty="0">
                <a:latin typeface="Calibri" panose="020F0502020204030204" pitchFamily="34" charset="0"/>
                <a:cs typeface="Calibri" panose="020F0502020204030204" pitchFamily="34" charset="0"/>
              </a:rPr>
              <a:t>Dublin, reception, temporary protection</a:t>
            </a:r>
            <a:endParaRPr lang="en-GB" sz="2000" dirty="0">
              <a:latin typeface="Calibri" panose="020F0502020204030204" pitchFamily="34" charset="0"/>
              <a:cs typeface="Calibri" panose="020F0502020204030204" pitchFamily="34" charset="0"/>
            </a:endParaRPr>
          </a:p>
        </p:txBody>
      </p:sp>
      <p:sp>
        <p:nvSpPr>
          <p:cNvPr id="3075" name="Rectangle 3"/>
          <p:cNvSpPr>
            <a:spLocks noGrp="1" noChangeArrowheads="1"/>
          </p:cNvSpPr>
          <p:nvPr>
            <p:ph type="subTitle" idx="1"/>
          </p:nvPr>
        </p:nvSpPr>
        <p:spPr>
          <a:xfrm>
            <a:off x="1331640" y="4077072"/>
            <a:ext cx="6400800" cy="2376264"/>
          </a:xfrm>
        </p:spPr>
        <p:txBody>
          <a:bodyPr>
            <a:normAutofit fontScale="32500" lnSpcReduction="20000"/>
          </a:bodyPr>
          <a:lstStyle/>
          <a:p>
            <a:pPr algn="ctr">
              <a:buNone/>
            </a:pPr>
            <a:endParaRPr lang="en-GB" sz="3200" dirty="0">
              <a:latin typeface="Calibri" panose="020F0502020204030204" pitchFamily="34" charset="0"/>
              <a:cs typeface="Calibri" panose="020F0502020204030204" pitchFamily="34" charset="0"/>
            </a:endParaRPr>
          </a:p>
          <a:p>
            <a:endParaRPr lang="en-GB" sz="6000" dirty="0">
              <a:latin typeface="Calibri" panose="020F0502020204030204" pitchFamily="34" charset="0"/>
              <a:cs typeface="Calibri" panose="020F0502020204030204" pitchFamily="34" charset="0"/>
            </a:endParaRPr>
          </a:p>
          <a:p>
            <a:r>
              <a:rPr lang="en-GB" sz="6000" dirty="0">
                <a:latin typeface="Calibri" panose="020F0502020204030204" pitchFamily="34" charset="0"/>
                <a:cs typeface="Calibri" panose="020F0502020204030204" pitchFamily="34" charset="0"/>
              </a:rPr>
              <a:t>Presentation of Boldizsár Nagy at the EIPA Training</a:t>
            </a:r>
          </a:p>
          <a:p>
            <a:endParaRPr lang="en-GB" sz="6000" dirty="0">
              <a:latin typeface="Calibri" panose="020F0502020204030204" pitchFamily="34" charset="0"/>
              <a:cs typeface="Calibri" panose="020F0502020204030204" pitchFamily="34" charset="0"/>
            </a:endParaRPr>
          </a:p>
          <a:p>
            <a:r>
              <a:rPr lang="en-GB" sz="7200" dirty="0">
                <a:latin typeface="Calibri" panose="020F0502020204030204" pitchFamily="34" charset="0"/>
                <a:cs typeface="Calibri" panose="020F0502020204030204" pitchFamily="34" charset="0"/>
              </a:rPr>
              <a:t>Introduction to EU Asylum and Migration Law</a:t>
            </a:r>
          </a:p>
          <a:p>
            <a:endParaRPr lang="en-GB" sz="6000" dirty="0">
              <a:latin typeface="Calibri" panose="020F0502020204030204" pitchFamily="34" charset="0"/>
              <a:cs typeface="Calibri" panose="020F0502020204030204" pitchFamily="34" charset="0"/>
            </a:endParaRPr>
          </a:p>
          <a:p>
            <a:r>
              <a:rPr lang="en-GB" sz="6000" dirty="0">
                <a:latin typeface="Calibri" panose="020F0502020204030204" pitchFamily="34" charset="0"/>
                <a:cs typeface="Calibri" panose="020F0502020204030204" pitchFamily="34" charset="0"/>
              </a:rPr>
              <a:t>EIPA, Luxembourg, 17 May 2018</a:t>
            </a:r>
            <a:endParaRPr lang="en-GB" sz="6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596218"/>
      </p:ext>
    </p:extLst>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39552" y="188640"/>
            <a:ext cx="7924800" cy="720080"/>
          </a:xfrm>
        </p:spPr>
        <p:txBody>
          <a:bodyPr/>
          <a:lstStyle/>
          <a:p>
            <a:pPr eaLnBrk="1" hangingPunct="1">
              <a:defRPr/>
            </a:pPr>
            <a:r>
              <a:rPr lang="en-GB" sz="2400" dirty="0">
                <a:latin typeface="Calibri" panose="020F0502020204030204" pitchFamily="34" charset="0"/>
                <a:cs typeface="Calibri" panose="020F0502020204030204" pitchFamily="34" charset="0"/>
              </a:rPr>
              <a:t>Regulation 604/2013/EU (Dublin III) </a:t>
            </a:r>
            <a:br>
              <a:rPr lang="en-GB" sz="2400" noProof="0" dirty="0">
                <a:latin typeface="Calibri" panose="020F0502020204030204" pitchFamily="34" charset="0"/>
                <a:cs typeface="Calibri" panose="020F0502020204030204" pitchFamily="34" charset="0"/>
              </a:rPr>
            </a:br>
            <a:r>
              <a:rPr lang="en-GB" sz="2400" noProof="0" dirty="0">
                <a:latin typeface="Calibri" panose="020F0502020204030204" pitchFamily="34" charset="0"/>
                <a:cs typeface="Calibri" panose="020F0502020204030204" pitchFamily="34" charset="0"/>
              </a:rPr>
              <a:t>Procedure - deadlines</a:t>
            </a:r>
          </a:p>
        </p:txBody>
      </p:sp>
      <p:sp>
        <p:nvSpPr>
          <p:cNvPr id="68610" name="Rectangle 3"/>
          <p:cNvSpPr>
            <a:spLocks noGrp="1" noChangeArrowheads="1"/>
          </p:cNvSpPr>
          <p:nvPr>
            <p:ph idx="1"/>
          </p:nvPr>
        </p:nvSpPr>
        <p:spPr>
          <a:xfrm>
            <a:off x="395536" y="1124744"/>
            <a:ext cx="8280920" cy="5504656"/>
          </a:xfrm>
        </p:spPr>
        <p:txBody>
          <a:bodyPr>
            <a:normAutofit fontScale="92500"/>
          </a:bodyPr>
          <a:lstStyle/>
          <a:p>
            <a:pPr marL="342900" indent="-342900" eaLnBrk="1" hangingPunct="1">
              <a:lnSpc>
                <a:spcPct val="130000"/>
              </a:lnSpc>
              <a:buFont typeface="Arial" panose="020B0604020202020204" pitchFamily="34" charset="0"/>
              <a:buChar char="•"/>
            </a:pPr>
            <a:r>
              <a:rPr lang="en-GB" dirty="0">
                <a:solidFill>
                  <a:srgbClr val="C00000"/>
                </a:solidFill>
                <a:latin typeface="Calibri" panose="020F0502020204030204" pitchFamily="34" charset="0"/>
                <a:cs typeface="Calibri" panose="020F0502020204030204" pitchFamily="34" charset="0"/>
              </a:rPr>
              <a:t>Taking charge </a:t>
            </a:r>
            <a:r>
              <a:rPr lang="en-GB" dirty="0">
                <a:latin typeface="Calibri" panose="020F0502020204030204" pitchFamily="34" charset="0"/>
                <a:cs typeface="Calibri" panose="020F0502020204030204" pitchFamily="34" charset="0"/>
              </a:rPr>
              <a:t>(Another MS, in which the applicant did not apply, is responsible for the procedure, not where the applicant submitted the application)</a:t>
            </a:r>
          </a:p>
          <a:p>
            <a:pPr marL="342900" indent="-342900" eaLnBrk="1" hangingPunct="1">
              <a:lnSpc>
                <a:spcPct val="130000"/>
              </a:lnSpc>
              <a:buFont typeface="Arial" panose="020B0604020202020204" pitchFamily="34" charset="0"/>
              <a:buChar char="•"/>
            </a:pPr>
            <a:r>
              <a:rPr lang="en-GB" noProof="0" dirty="0">
                <a:latin typeface="Calibri" panose="020F0502020204030204" pitchFamily="34" charset="0"/>
                <a:cs typeface="Calibri" panose="020F0502020204030204" pitchFamily="34" charset="0"/>
              </a:rPr>
              <a:t>The responsible state has to </a:t>
            </a:r>
            <a:r>
              <a:rPr lang="en-GB" noProof="0" dirty="0">
                <a:solidFill>
                  <a:srgbClr val="C00000"/>
                </a:solidFill>
                <a:latin typeface="Calibri" panose="020F0502020204030204" pitchFamily="34" charset="0"/>
                <a:cs typeface="Calibri" panose="020F0502020204030204" pitchFamily="34" charset="0"/>
              </a:rPr>
              <a:t>be requested </a:t>
            </a:r>
            <a:r>
              <a:rPr lang="en-GB" noProof="0" dirty="0">
                <a:latin typeface="Calibri" panose="020F0502020204030204" pitchFamily="34" charset="0"/>
                <a:cs typeface="Calibri" panose="020F0502020204030204" pitchFamily="34" charset="0"/>
              </a:rPr>
              <a:t>as soon as possible but not later than </a:t>
            </a:r>
            <a:r>
              <a:rPr lang="en-GB" noProof="0" dirty="0">
                <a:solidFill>
                  <a:srgbClr val="C00000"/>
                </a:solidFill>
                <a:latin typeface="Calibri" panose="020F0502020204030204" pitchFamily="34" charset="0"/>
                <a:cs typeface="Calibri" panose="020F0502020204030204" pitchFamily="34" charset="0"/>
              </a:rPr>
              <a:t>3 months </a:t>
            </a:r>
            <a:r>
              <a:rPr lang="en-GB" noProof="0" dirty="0">
                <a:latin typeface="Calibri" panose="020F0502020204030204" pitchFamily="34" charset="0"/>
                <a:cs typeface="Calibri" panose="020F0502020204030204" pitchFamily="34" charset="0"/>
              </a:rPr>
              <a:t>after the submission of the application.</a:t>
            </a:r>
          </a:p>
          <a:p>
            <a:pPr marL="342900" indent="-342900" eaLnBrk="1" hangingPunct="1">
              <a:lnSpc>
                <a:spcPct val="130000"/>
              </a:lnSpc>
              <a:buFont typeface="Arial" panose="020B0604020202020204" pitchFamily="34" charset="0"/>
              <a:buChar char="•"/>
            </a:pPr>
            <a:r>
              <a:rPr lang="en-GB" dirty="0">
                <a:latin typeface="Calibri" panose="020F0502020204030204" pitchFamily="34" charset="0"/>
                <a:cs typeface="Calibri" panose="020F0502020204030204" pitchFamily="34" charset="0"/>
              </a:rPr>
              <a:t>If there is a </a:t>
            </a:r>
            <a:r>
              <a:rPr lang="en-GB" dirty="0">
                <a:solidFill>
                  <a:srgbClr val="C00000"/>
                </a:solidFill>
                <a:latin typeface="Calibri" panose="020F0502020204030204" pitchFamily="34" charset="0"/>
                <a:cs typeface="Calibri" panose="020F0502020204030204" pitchFamily="34" charset="0"/>
              </a:rPr>
              <a:t>Eurodac hit</a:t>
            </a:r>
            <a:r>
              <a:rPr lang="en-GB" dirty="0">
                <a:latin typeface="Calibri" panose="020F0502020204030204" pitchFamily="34" charset="0"/>
                <a:cs typeface="Calibri" panose="020F0502020204030204" pitchFamily="34" charset="0"/>
              </a:rPr>
              <a:t>, </a:t>
            </a:r>
            <a:r>
              <a:rPr lang="en-GB" dirty="0">
                <a:solidFill>
                  <a:srgbClr val="C00000"/>
                </a:solidFill>
                <a:latin typeface="Calibri" panose="020F0502020204030204" pitchFamily="34" charset="0"/>
                <a:cs typeface="Calibri" panose="020F0502020204030204" pitchFamily="34" charset="0"/>
              </a:rPr>
              <a:t>request</a:t>
            </a:r>
            <a:r>
              <a:rPr lang="en-GB" dirty="0">
                <a:latin typeface="Calibri" panose="020F0502020204030204" pitchFamily="34" charset="0"/>
                <a:cs typeface="Calibri" panose="020F0502020204030204" pitchFamily="34" charset="0"/>
              </a:rPr>
              <a:t> within </a:t>
            </a:r>
            <a:r>
              <a:rPr lang="en-GB" dirty="0">
                <a:solidFill>
                  <a:srgbClr val="C00000"/>
                </a:solidFill>
                <a:latin typeface="Calibri" panose="020F0502020204030204" pitchFamily="34" charset="0"/>
                <a:cs typeface="Calibri" panose="020F0502020204030204" pitchFamily="34" charset="0"/>
              </a:rPr>
              <a:t>2 months</a:t>
            </a:r>
            <a:endParaRPr lang="en-GB" noProof="0" dirty="0">
              <a:solidFill>
                <a:srgbClr val="C00000"/>
              </a:solidFill>
              <a:latin typeface="Calibri" panose="020F0502020204030204" pitchFamily="34" charset="0"/>
              <a:cs typeface="Calibri" panose="020F0502020204030204" pitchFamily="34" charset="0"/>
            </a:endParaRPr>
          </a:p>
          <a:p>
            <a:pPr lvl="2" eaLnBrk="1" hangingPunct="1">
              <a:lnSpc>
                <a:spcPct val="130000"/>
              </a:lnSpc>
            </a:pPr>
            <a:r>
              <a:rPr lang="en-GB" noProof="0" dirty="0">
                <a:latin typeface="Calibri" panose="020F0502020204030204" pitchFamily="34" charset="0"/>
                <a:cs typeface="Calibri" panose="020F0502020204030204" pitchFamily="34" charset="0"/>
              </a:rPr>
              <a:t>If deadline missed</a:t>
            </a:r>
            <a:r>
              <a:rPr lang="en-GB" noProof="0" dirty="0">
                <a:solidFill>
                  <a:srgbClr val="C00000"/>
                </a:solidFill>
                <a:latin typeface="Calibri" panose="020F0502020204030204" pitchFamily="34" charset="0"/>
                <a:cs typeface="Calibri" panose="020F0502020204030204" pitchFamily="34" charset="0"/>
              </a:rPr>
              <a:t>: loss of right to transfer </a:t>
            </a:r>
            <a:r>
              <a:rPr lang="en-GB" noProof="0" dirty="0">
                <a:latin typeface="Calibri" panose="020F0502020204030204" pitchFamily="34" charset="0"/>
                <a:cs typeface="Calibri" panose="020F0502020204030204" pitchFamily="34" charset="0"/>
              </a:rPr>
              <a:t>– the requesting state becomes the responsible state </a:t>
            </a:r>
          </a:p>
          <a:p>
            <a:pPr marL="342900" indent="-342900" eaLnBrk="1" hangingPunct="1">
              <a:lnSpc>
                <a:spcPct val="130000"/>
              </a:lnSpc>
              <a:buFont typeface="Arial" panose="020B0604020202020204" pitchFamily="34" charset="0"/>
              <a:buChar char="•"/>
            </a:pPr>
            <a:r>
              <a:rPr lang="en-GB" noProof="0" dirty="0">
                <a:solidFill>
                  <a:srgbClr val="C00000"/>
                </a:solidFill>
                <a:latin typeface="Calibri" panose="020F0502020204030204" pitchFamily="34" charset="0"/>
                <a:cs typeface="Calibri" panose="020F0502020204030204" pitchFamily="34" charset="0"/>
              </a:rPr>
              <a:t>Reply: </a:t>
            </a:r>
            <a:r>
              <a:rPr lang="en-GB" noProof="0" dirty="0">
                <a:latin typeface="Calibri" panose="020F0502020204030204" pitchFamily="34" charset="0"/>
                <a:cs typeface="Calibri" panose="020F0502020204030204" pitchFamily="34" charset="0"/>
              </a:rPr>
              <a:t>within</a:t>
            </a:r>
            <a:r>
              <a:rPr lang="en-GB" noProof="0" dirty="0">
                <a:solidFill>
                  <a:srgbClr val="C00000"/>
                </a:solidFill>
                <a:latin typeface="Calibri" panose="020F0502020204030204" pitchFamily="34" charset="0"/>
                <a:cs typeface="Calibri" panose="020F0502020204030204" pitchFamily="34" charset="0"/>
              </a:rPr>
              <a:t> 2  months</a:t>
            </a:r>
            <a:r>
              <a:rPr lang="en-GB" noProof="0" dirty="0">
                <a:latin typeface="Calibri" panose="020F0502020204030204" pitchFamily="34" charset="0"/>
                <a:cs typeface="Calibri" panose="020F0502020204030204" pitchFamily="34" charset="0"/>
              </a:rPr>
              <a:t>. </a:t>
            </a:r>
            <a:r>
              <a:rPr lang="en-GB" noProof="0" dirty="0">
                <a:solidFill>
                  <a:srgbClr val="C00000"/>
                </a:solidFill>
                <a:latin typeface="Calibri" panose="020F0502020204030204" pitchFamily="34" charset="0"/>
                <a:cs typeface="Calibri" panose="020F0502020204030204" pitchFamily="34" charset="0"/>
              </a:rPr>
              <a:t>Silence = agreement</a:t>
            </a:r>
          </a:p>
          <a:p>
            <a:pPr lvl="2" eaLnBrk="1" hangingPunct="1">
              <a:lnSpc>
                <a:spcPct val="130000"/>
              </a:lnSpc>
            </a:pPr>
            <a:r>
              <a:rPr lang="en-GB" noProof="0" dirty="0">
                <a:latin typeface="Calibri" panose="020F0502020204030204" pitchFamily="34" charset="0"/>
                <a:cs typeface="Calibri" panose="020F0502020204030204" pitchFamily="34" charset="0"/>
              </a:rPr>
              <a:t>In </a:t>
            </a:r>
            <a:r>
              <a:rPr lang="en-GB" noProof="0" dirty="0">
                <a:solidFill>
                  <a:srgbClr val="C00000"/>
                </a:solidFill>
                <a:latin typeface="Calibri" panose="020F0502020204030204" pitchFamily="34" charset="0"/>
                <a:cs typeface="Calibri" panose="020F0502020204030204" pitchFamily="34" charset="0"/>
              </a:rPr>
              <a:t>urgent cases</a:t>
            </a:r>
            <a:r>
              <a:rPr lang="en-GB" noProof="0" dirty="0">
                <a:latin typeface="Calibri" panose="020F0502020204030204" pitchFamily="34" charset="0"/>
                <a:cs typeface="Calibri" panose="020F0502020204030204" pitchFamily="34" charset="0"/>
              </a:rPr>
              <a:t>: requesting state sets deadline. Min. </a:t>
            </a:r>
            <a:r>
              <a:rPr lang="en-GB" noProof="0" dirty="0">
                <a:solidFill>
                  <a:srgbClr val="C00000"/>
                </a:solidFill>
                <a:latin typeface="Calibri" panose="020F0502020204030204" pitchFamily="34" charset="0"/>
                <a:cs typeface="Calibri" panose="020F0502020204030204" pitchFamily="34" charset="0"/>
              </a:rPr>
              <a:t>1 week</a:t>
            </a:r>
            <a:r>
              <a:rPr lang="en-GB" noProof="0" dirty="0">
                <a:latin typeface="Calibri" panose="020F0502020204030204" pitchFamily="34" charset="0"/>
                <a:cs typeface="Calibri" panose="020F0502020204030204" pitchFamily="34" charset="0"/>
              </a:rPr>
              <a:t>.  Response may be extended to </a:t>
            </a:r>
            <a:r>
              <a:rPr lang="en-GB" noProof="0" dirty="0">
                <a:solidFill>
                  <a:srgbClr val="C00000"/>
                </a:solidFill>
                <a:latin typeface="Calibri" panose="020F0502020204030204" pitchFamily="34" charset="0"/>
                <a:cs typeface="Calibri" panose="020F0502020204030204" pitchFamily="34" charset="0"/>
              </a:rPr>
              <a:t>1 month </a:t>
            </a:r>
            <a:r>
              <a:rPr lang="en-GB" noProof="0" dirty="0">
                <a:latin typeface="Calibri" panose="020F0502020204030204" pitchFamily="34" charset="0"/>
                <a:cs typeface="Calibri" panose="020F0502020204030204" pitchFamily="34" charset="0"/>
              </a:rPr>
              <a:t>by requested state</a:t>
            </a:r>
          </a:p>
          <a:p>
            <a:pPr lvl="1" eaLnBrk="1" hangingPunct="1">
              <a:buFontTx/>
              <a:buNone/>
            </a:pPr>
            <a:endParaRPr lang="en-GB" noProof="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253637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p:txBody>
          <a:bodyPr/>
          <a:lstStyle/>
          <a:p>
            <a:r>
              <a:rPr lang="en-GB" dirty="0">
                <a:solidFill>
                  <a:srgbClr val="C00000"/>
                </a:solidFill>
                <a:latin typeface="Calibri" panose="020F0502020204030204" pitchFamily="34" charset="0"/>
                <a:cs typeface="Calibri" panose="020F0502020204030204" pitchFamily="34" charset="0"/>
              </a:rPr>
              <a:t>Taking back </a:t>
            </a:r>
            <a:r>
              <a:rPr lang="en-GB" dirty="0">
                <a:latin typeface="Calibri" panose="020F0502020204030204" pitchFamily="34" charset="0"/>
                <a:cs typeface="Calibri" panose="020F0502020204030204" pitchFamily="34" charset="0"/>
              </a:rPr>
              <a:t>(Procedure is still pending in the requested state, applicant withdrew her application there  or the application was rejected)</a:t>
            </a:r>
          </a:p>
          <a:p>
            <a:r>
              <a:rPr lang="en-GB" dirty="0">
                <a:latin typeface="Calibri" panose="020F0502020204030204" pitchFamily="34" charset="0"/>
                <a:cs typeface="Calibri" panose="020F0502020204030204" pitchFamily="34" charset="0"/>
              </a:rPr>
              <a:t>Request: </a:t>
            </a:r>
          </a:p>
          <a:p>
            <a:pPr lvl="1"/>
            <a:r>
              <a:rPr lang="en-GB" dirty="0">
                <a:latin typeface="Calibri" panose="020F0502020204030204" pitchFamily="34" charset="0"/>
                <a:cs typeface="Calibri" panose="020F0502020204030204" pitchFamily="34" charset="0"/>
              </a:rPr>
              <a:t>If no Eurodac hit: </a:t>
            </a:r>
            <a:r>
              <a:rPr lang="en-GB" dirty="0">
                <a:solidFill>
                  <a:srgbClr val="C00000"/>
                </a:solidFill>
                <a:latin typeface="Calibri" panose="020F0502020204030204" pitchFamily="34" charset="0"/>
                <a:cs typeface="Calibri" panose="020F0502020204030204" pitchFamily="34" charset="0"/>
              </a:rPr>
              <a:t>3 months for request </a:t>
            </a:r>
          </a:p>
          <a:p>
            <a:pPr lvl="1"/>
            <a:r>
              <a:rPr lang="en-GB" dirty="0">
                <a:latin typeface="Calibri" panose="020F0502020204030204" pitchFamily="34" charset="0"/>
                <a:cs typeface="Calibri" panose="020F0502020204030204" pitchFamily="34" charset="0"/>
              </a:rPr>
              <a:t>Eurodac hit: </a:t>
            </a:r>
            <a:r>
              <a:rPr lang="en-GB" dirty="0">
                <a:solidFill>
                  <a:srgbClr val="C00000"/>
                </a:solidFill>
                <a:latin typeface="Calibri" panose="020F0502020204030204" pitchFamily="34" charset="0"/>
                <a:cs typeface="Calibri" panose="020F0502020204030204" pitchFamily="34" charset="0"/>
              </a:rPr>
              <a:t>2 months</a:t>
            </a:r>
          </a:p>
          <a:p>
            <a:r>
              <a:rPr lang="en-GB" dirty="0">
                <a:latin typeface="Calibri" panose="020F0502020204030204" pitchFamily="34" charset="0"/>
                <a:cs typeface="Calibri" panose="020F0502020204030204" pitchFamily="34" charset="0"/>
              </a:rPr>
              <a:t>Response</a:t>
            </a:r>
            <a:r>
              <a:rPr lang="en-GB" dirty="0">
                <a:solidFill>
                  <a:srgbClr val="C00000"/>
                </a:solidFill>
                <a:latin typeface="Calibri" panose="020F0502020204030204" pitchFamily="34" charset="0"/>
                <a:cs typeface="Calibri" panose="020F0502020204030204" pitchFamily="34" charset="0"/>
              </a:rPr>
              <a:t>:  1 month </a:t>
            </a:r>
            <a:r>
              <a:rPr lang="en-GB" dirty="0">
                <a:latin typeface="Calibri" panose="020F0502020204030204" pitchFamily="34" charset="0"/>
                <a:cs typeface="Calibri" panose="020F0502020204030204" pitchFamily="34" charset="0"/>
              </a:rPr>
              <a:t>(no hit); </a:t>
            </a:r>
          </a:p>
          <a:p>
            <a:r>
              <a:rPr lang="en-GB" dirty="0">
                <a:solidFill>
                  <a:srgbClr val="C00000"/>
                </a:solidFill>
                <a:latin typeface="Calibri" panose="020F0502020204030204" pitchFamily="34" charset="0"/>
                <a:cs typeface="Calibri" panose="020F0502020204030204" pitchFamily="34" charset="0"/>
              </a:rPr>
              <a:t>	       2 weeks </a:t>
            </a:r>
            <a:r>
              <a:rPr lang="en-GB" dirty="0">
                <a:latin typeface="Calibri" panose="020F0502020204030204" pitchFamily="34" charset="0"/>
                <a:cs typeface="Calibri" panose="020F0502020204030204" pitchFamily="34" charset="0"/>
              </a:rPr>
              <a:t>(Eurodac hit)</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If taking back </a:t>
            </a:r>
            <a:r>
              <a:rPr lang="en-GB" dirty="0">
                <a:solidFill>
                  <a:srgbClr val="C00000"/>
                </a:solidFill>
                <a:latin typeface="Calibri" panose="020F0502020204030204" pitchFamily="34" charset="0"/>
                <a:cs typeface="Calibri" panose="020F0502020204030204" pitchFamily="34" charset="0"/>
              </a:rPr>
              <a:t>not requested in time</a:t>
            </a:r>
            <a:r>
              <a:rPr lang="en-GB" dirty="0">
                <a:latin typeface="Calibri" panose="020F0502020204030204" pitchFamily="34" charset="0"/>
                <a:cs typeface="Calibri" panose="020F0502020204030204" pitchFamily="34" charset="0"/>
              </a:rPr>
              <a:t>: opportunity to submit a </a:t>
            </a:r>
            <a:r>
              <a:rPr lang="en-GB" dirty="0">
                <a:solidFill>
                  <a:srgbClr val="C00000"/>
                </a:solidFill>
                <a:latin typeface="Calibri" panose="020F0502020204030204" pitchFamily="34" charset="0"/>
                <a:cs typeface="Calibri" panose="020F0502020204030204" pitchFamily="34" charset="0"/>
              </a:rPr>
              <a:t>new application </a:t>
            </a:r>
            <a:r>
              <a:rPr lang="en-GB" dirty="0">
                <a:latin typeface="Calibri" panose="020F0502020204030204" pitchFamily="34" charset="0"/>
                <a:cs typeface="Calibri" panose="020F0502020204030204" pitchFamily="34" charset="0"/>
              </a:rPr>
              <a:t>must be given</a:t>
            </a:r>
          </a:p>
          <a:p>
            <a:pPr lvl="1"/>
            <a:endParaRPr lang="en-GB" dirty="0">
              <a:latin typeface="Calibri" panose="020F0502020204030204" pitchFamily="34" charset="0"/>
              <a:cs typeface="Calibri" panose="020F0502020204030204" pitchFamily="34" charset="0"/>
            </a:endParaRPr>
          </a:p>
        </p:txBody>
      </p:sp>
      <p:sp>
        <p:nvSpPr>
          <p:cNvPr id="3" name="Cím 2"/>
          <p:cNvSpPr>
            <a:spLocks noGrp="1"/>
          </p:cNvSpPr>
          <p:nvPr>
            <p:ph type="title"/>
          </p:nvPr>
        </p:nvSpPr>
        <p:spPr>
          <a:xfrm>
            <a:off x="457200" y="142875"/>
            <a:ext cx="8229600" cy="693837"/>
          </a:xfrm>
        </p:spPr>
        <p:txBody>
          <a:bodyPr/>
          <a:lstStyle/>
          <a:p>
            <a:r>
              <a:rPr lang="en-GB" sz="2400" dirty="0">
                <a:latin typeface="Calibri" panose="020F0502020204030204" pitchFamily="34" charset="0"/>
                <a:cs typeface="Calibri" panose="020F0502020204030204" pitchFamily="34" charset="0"/>
              </a:rPr>
              <a:t>Regulation 604/2013/EU (Dublin III) </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Procedure - deadlines</a:t>
            </a:r>
          </a:p>
        </p:txBody>
      </p:sp>
      <p:sp>
        <p:nvSpPr>
          <p:cNvPr id="8" name="Szövegdoboz 7">
            <a:extLst>
              <a:ext uri="{FF2B5EF4-FFF2-40B4-BE49-F238E27FC236}">
                <a16:creationId xmlns:a16="http://schemas.microsoft.com/office/drawing/2014/main" id="{0551D4A5-AD2D-4C9C-9E89-ED8537BAF2F7}"/>
              </a:ext>
            </a:extLst>
          </p:cNvPr>
          <p:cNvSpPr txBox="1"/>
          <p:nvPr/>
        </p:nvSpPr>
        <p:spPr>
          <a:xfrm rot="20334905">
            <a:off x="4647796" y="2414045"/>
            <a:ext cx="4680520" cy="1692771"/>
          </a:xfrm>
          <a:prstGeom prst="rect">
            <a:avLst/>
          </a:prstGeom>
          <a:solidFill>
            <a:srgbClr val="FFC000"/>
          </a:solidFill>
          <a:ln>
            <a:solidFill>
              <a:srgbClr val="C00000"/>
            </a:solidFill>
          </a:ln>
        </p:spPr>
        <p:txBody>
          <a:bodyPr wrap="square" rtlCol="0">
            <a:spAutoFit/>
          </a:bodyPr>
          <a:lstStyle/>
          <a:p>
            <a:r>
              <a:rPr lang="hu-HU" sz="1800" b="0" kern="0">
                <a:solidFill>
                  <a:srgbClr val="C00000"/>
                </a:solidFill>
                <a:latin typeface="Arial" pitchFamily="34" charset="0"/>
                <a:cs typeface="Arial" pitchFamily="34" charset="0"/>
              </a:rPr>
              <a:t>Mengesteab v Germany</a:t>
            </a:r>
            <a:r>
              <a:rPr lang="hu-HU" sz="1800" b="0" kern="0">
                <a:solidFill>
                  <a:schemeClr val="tx2"/>
                </a:solidFill>
                <a:latin typeface="Arial" pitchFamily="34" charset="0"/>
                <a:cs typeface="Arial" pitchFamily="34" charset="0"/>
              </a:rPr>
              <a:t>, C-670/16</a:t>
            </a:r>
            <a:br>
              <a:rPr lang="hu-HU" sz="1800" b="0" kern="0">
                <a:solidFill>
                  <a:schemeClr val="tx2"/>
                </a:solidFill>
                <a:latin typeface="Arial" pitchFamily="34" charset="0"/>
                <a:cs typeface="Arial" pitchFamily="34" charset="0"/>
              </a:rPr>
            </a:br>
            <a:r>
              <a:rPr lang="hu-HU" sz="1800" b="0" kern="0">
                <a:solidFill>
                  <a:srgbClr val="C00000"/>
                </a:solidFill>
                <a:latin typeface="Arial" pitchFamily="34" charset="0"/>
                <a:cs typeface="Arial" pitchFamily="34" charset="0"/>
              </a:rPr>
              <a:t>Deadline counts from first registry, not from substantive application </a:t>
            </a:r>
            <a:br>
              <a:rPr lang="hu-HU" sz="1800" b="0" kern="0">
                <a:solidFill>
                  <a:srgbClr val="C00000"/>
                </a:solidFill>
                <a:latin typeface="Arial" pitchFamily="34" charset="0"/>
                <a:cs typeface="Arial" pitchFamily="34" charset="0"/>
              </a:rPr>
            </a:br>
            <a:r>
              <a:rPr lang="hu-HU" sz="1800" b="0" kern="0">
                <a:solidFill>
                  <a:srgbClr val="C00000"/>
                </a:solidFill>
                <a:latin typeface="Arial" pitchFamily="34" charset="0"/>
                <a:cs typeface="Arial" pitchFamily="34" charset="0"/>
              </a:rPr>
              <a:t>Effective remedy extends to procedural rules  (deadlines) </a:t>
            </a:r>
            <a:r>
              <a:rPr lang="hu-HU" sz="1800" b="0" kern="0">
                <a:solidFill>
                  <a:schemeClr val="tx2"/>
                </a:solidFill>
                <a:latin typeface="Arial" pitchFamily="34" charset="0"/>
                <a:cs typeface="Arial" pitchFamily="34" charset="0"/>
              </a:rPr>
              <a:t>(26 July 2017 )</a:t>
            </a:r>
          </a:p>
          <a:p>
            <a:endParaRPr lang="en-GB"/>
          </a:p>
        </p:txBody>
      </p:sp>
    </p:spTree>
    <p:extLst>
      <p:ext uri="{BB962C8B-B14F-4D97-AF65-F5344CB8AC3E}">
        <p14:creationId xmlns:p14="http://schemas.microsoft.com/office/powerpoint/2010/main" val="3650918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857232"/>
            <a:ext cx="8229600" cy="5812128"/>
          </a:xfrm>
        </p:spPr>
        <p:txBody>
          <a:bodyPr>
            <a:normAutofit lnSpcReduction="10000"/>
          </a:bodyPr>
          <a:lstStyle/>
          <a:p>
            <a:pPr>
              <a:lnSpc>
                <a:spcPct val="150000"/>
              </a:lnSpc>
            </a:pPr>
            <a:r>
              <a:rPr lang="en-GB" dirty="0">
                <a:latin typeface="Calibri" panose="020F0502020204030204" pitchFamily="34" charset="0"/>
                <a:cs typeface="Calibri" panose="020F0502020204030204" pitchFamily="34" charset="0"/>
              </a:rPr>
              <a:t>Within</a:t>
            </a:r>
            <a:r>
              <a:rPr lang="en-GB" dirty="0">
                <a:solidFill>
                  <a:srgbClr val="C00000"/>
                </a:solidFill>
                <a:latin typeface="Calibri" panose="020F0502020204030204" pitchFamily="34" charset="0"/>
                <a:cs typeface="Calibri" panose="020F0502020204030204" pitchFamily="34" charset="0"/>
              </a:rPr>
              <a:t> 6 months </a:t>
            </a:r>
            <a:endParaRPr lang="en-GB" dirty="0">
              <a:latin typeface="Calibri" panose="020F0502020204030204" pitchFamily="34" charset="0"/>
              <a:cs typeface="Calibri" panose="020F0502020204030204" pitchFamily="34" charset="0"/>
            </a:endParaRPr>
          </a:p>
          <a:p>
            <a:pPr lvl="1">
              <a:lnSpc>
                <a:spcPct val="150000"/>
              </a:lnSpc>
            </a:pPr>
            <a:r>
              <a:rPr lang="en-GB" dirty="0">
                <a:latin typeface="Calibri" panose="020F0502020204030204" pitchFamily="34" charset="0"/>
                <a:cs typeface="Calibri" panose="020F0502020204030204" pitchFamily="34" charset="0"/>
              </a:rPr>
              <a:t>From </a:t>
            </a:r>
            <a:r>
              <a:rPr lang="en-GB" dirty="0">
                <a:solidFill>
                  <a:srgbClr val="C00000"/>
                </a:solidFill>
                <a:latin typeface="Calibri" panose="020F0502020204030204" pitchFamily="34" charset="0"/>
                <a:cs typeface="Calibri" panose="020F0502020204030204" pitchFamily="34" charset="0"/>
              </a:rPr>
              <a:t>accepting the request</a:t>
            </a:r>
            <a:r>
              <a:rPr lang="en-GB" dirty="0">
                <a:latin typeface="Calibri" panose="020F0502020204030204" pitchFamily="34" charset="0"/>
                <a:cs typeface="Calibri" panose="020F0502020204030204" pitchFamily="34" charset="0"/>
              </a:rPr>
              <a:t> to take charge or take </a:t>
            </a:r>
            <a:r>
              <a:rPr lang="en-GB">
                <a:latin typeface="Calibri" panose="020F0502020204030204" pitchFamily="34" charset="0"/>
                <a:cs typeface="Calibri" panose="020F0502020204030204" pitchFamily="34" charset="0"/>
              </a:rPr>
              <a:t>back </a:t>
            </a:r>
            <a:endParaRPr lang="hu-HU">
              <a:latin typeface="Calibri" panose="020F0502020204030204" pitchFamily="34" charset="0"/>
              <a:cs typeface="Calibri" panose="020F0502020204030204" pitchFamily="34" charset="0"/>
            </a:endParaRPr>
          </a:p>
          <a:p>
            <a:pPr lvl="1"/>
            <a:r>
              <a:rPr lang="hu-HU">
                <a:latin typeface="Calibri" panose="020F0502020204030204" pitchFamily="34" charset="0"/>
                <a:cs typeface="Calibri" panose="020F0502020204030204" pitchFamily="34" charset="0"/>
              </a:rPr>
              <a:t>	</a:t>
            </a:r>
            <a:r>
              <a:rPr lang="en-GB">
                <a:latin typeface="Calibri" panose="020F0502020204030204" pitchFamily="34" charset="0"/>
                <a:cs typeface="Calibri" panose="020F0502020204030204" pitchFamily="34" charset="0"/>
              </a:rPr>
              <a:t>(</a:t>
            </a:r>
            <a:r>
              <a:rPr lang="en-GB" dirty="0">
                <a:latin typeface="Calibri" panose="020F0502020204030204" pitchFamily="34" charset="0"/>
                <a:cs typeface="Calibri" panose="020F0502020204030204" pitchFamily="34" charset="0"/>
              </a:rPr>
              <a:t>or </a:t>
            </a:r>
            <a:r>
              <a:rPr lang="en-GB" dirty="0">
                <a:solidFill>
                  <a:srgbClr val="C00000"/>
                </a:solidFill>
                <a:latin typeface="Calibri" panose="020F0502020204030204" pitchFamily="34" charset="0"/>
                <a:cs typeface="Calibri" panose="020F0502020204030204" pitchFamily="34" charset="0"/>
              </a:rPr>
              <a:t>from expiry of </a:t>
            </a:r>
            <a:r>
              <a:rPr lang="en-GB" dirty="0">
                <a:solidFill>
                  <a:schemeClr val="tx2">
                    <a:lumMod val="50000"/>
                  </a:schemeClr>
                </a:solidFill>
                <a:latin typeface="Calibri" panose="020F0502020204030204" pitchFamily="34" charset="0"/>
                <a:cs typeface="Calibri" panose="020F0502020204030204" pitchFamily="34" charset="0"/>
              </a:rPr>
              <a:t>respective  deadline </a:t>
            </a:r>
            <a:r>
              <a:rPr lang="en-GB" dirty="0">
                <a:latin typeface="Calibri" panose="020F0502020204030204" pitchFamily="34" charset="0"/>
                <a:cs typeface="Calibri" panose="020F0502020204030204" pitchFamily="34" charset="0"/>
              </a:rPr>
              <a:t>to respond  </a:t>
            </a:r>
            <a:r>
              <a:rPr lang="en-GB">
                <a:latin typeface="Calibri" panose="020F0502020204030204" pitchFamily="34" charset="0"/>
                <a:cs typeface="Calibri" panose="020F0502020204030204" pitchFamily="34" charset="0"/>
              </a:rPr>
              <a:t>in </a:t>
            </a:r>
            <a:r>
              <a:rPr lang="hu-HU">
                <a:latin typeface="Calibri" panose="020F0502020204030204" pitchFamily="34" charset="0"/>
                <a:cs typeface="Calibri" panose="020F0502020204030204" pitchFamily="34" charset="0"/>
              </a:rPr>
              <a:t>	</a:t>
            </a:r>
            <a:r>
              <a:rPr lang="en-GB">
                <a:latin typeface="Calibri" panose="020F0502020204030204" pitchFamily="34" charset="0"/>
                <a:cs typeface="Calibri" panose="020F0502020204030204" pitchFamily="34" charset="0"/>
              </a:rPr>
              <a:t>both </a:t>
            </a:r>
            <a:r>
              <a:rPr lang="en-GB" dirty="0">
                <a:latin typeface="Calibri" panose="020F0502020204030204" pitchFamily="34" charset="0"/>
                <a:cs typeface="Calibri" panose="020F0502020204030204" pitchFamily="34" charset="0"/>
              </a:rPr>
              <a:t>cases)</a:t>
            </a:r>
          </a:p>
          <a:p>
            <a:pPr lvl="1">
              <a:lnSpc>
                <a:spcPct val="150000"/>
              </a:lnSpc>
            </a:pPr>
            <a:r>
              <a:rPr lang="en-GB" dirty="0">
                <a:latin typeface="Calibri" panose="020F0502020204030204" pitchFamily="34" charset="0"/>
                <a:cs typeface="Calibri" panose="020F0502020204030204" pitchFamily="34" charset="0"/>
              </a:rPr>
              <a:t>From </a:t>
            </a:r>
            <a:r>
              <a:rPr lang="en-GB" dirty="0">
                <a:solidFill>
                  <a:srgbClr val="C00000"/>
                </a:solidFill>
                <a:latin typeface="Calibri" panose="020F0502020204030204" pitchFamily="34" charset="0"/>
                <a:cs typeface="Calibri" panose="020F0502020204030204" pitchFamily="34" charset="0"/>
              </a:rPr>
              <a:t>the final decision</a:t>
            </a:r>
            <a:r>
              <a:rPr lang="en-GB" dirty="0">
                <a:latin typeface="Calibri" panose="020F0502020204030204" pitchFamily="34" charset="0"/>
                <a:cs typeface="Calibri" panose="020F0502020204030204" pitchFamily="34" charset="0"/>
              </a:rPr>
              <a:t> in case of an </a:t>
            </a:r>
            <a:r>
              <a:rPr lang="en-GB" dirty="0">
                <a:solidFill>
                  <a:srgbClr val="C00000"/>
                </a:solidFill>
                <a:latin typeface="Calibri" panose="020F0502020204030204" pitchFamily="34" charset="0"/>
                <a:cs typeface="Calibri" panose="020F0502020204030204" pitchFamily="34" charset="0"/>
              </a:rPr>
              <a:t>the appeal against transfer</a:t>
            </a:r>
          </a:p>
          <a:p>
            <a:pPr>
              <a:lnSpc>
                <a:spcPct val="150000"/>
              </a:lnSpc>
            </a:pPr>
            <a:r>
              <a:rPr lang="en-GB" dirty="0">
                <a:latin typeface="Calibri" panose="020F0502020204030204" pitchFamily="34" charset="0"/>
                <a:cs typeface="Calibri" panose="020F0502020204030204" pitchFamily="34" charset="0"/>
              </a:rPr>
              <a:t>If transfer</a:t>
            </a:r>
            <a:r>
              <a:rPr lang="en-GB" dirty="0">
                <a:solidFill>
                  <a:srgbClr val="C00000"/>
                </a:solidFill>
                <a:latin typeface="Calibri" panose="020F0502020204030204" pitchFamily="34" charset="0"/>
                <a:cs typeface="Calibri" panose="020F0502020204030204" pitchFamily="34" charset="0"/>
              </a:rPr>
              <a:t> does not take place within 6 months </a:t>
            </a:r>
            <a:r>
              <a:rPr lang="en-GB" dirty="0">
                <a:latin typeface="Calibri" panose="020F0502020204030204" pitchFamily="34" charset="0"/>
                <a:cs typeface="Calibri" panose="020F0502020204030204" pitchFamily="34" charset="0"/>
              </a:rPr>
              <a:t>the responsible </a:t>
            </a:r>
            <a:r>
              <a:rPr lang="en-GB" dirty="0">
                <a:solidFill>
                  <a:srgbClr val="C00000"/>
                </a:solidFill>
                <a:latin typeface="Calibri" panose="020F0502020204030204" pitchFamily="34" charset="0"/>
                <a:cs typeface="Calibri" panose="020F0502020204030204" pitchFamily="34" charset="0"/>
              </a:rPr>
              <a:t>state is relieved </a:t>
            </a:r>
            <a:r>
              <a:rPr lang="en-GB" dirty="0">
                <a:latin typeface="Calibri" panose="020F0502020204030204" pitchFamily="34" charset="0"/>
                <a:cs typeface="Calibri" panose="020F0502020204030204" pitchFamily="34" charset="0"/>
              </a:rPr>
              <a:t>from the obligation to take charge or take back</a:t>
            </a:r>
            <a:r>
              <a:rPr lang="en-GB">
                <a:latin typeface="Calibri" panose="020F0502020204030204" pitchFamily="34" charset="0"/>
                <a:cs typeface="Calibri" panose="020F0502020204030204" pitchFamily="34" charset="0"/>
              </a:rPr>
              <a:t>. </a:t>
            </a:r>
            <a:endParaRPr lang="hu-HU">
              <a:latin typeface="Calibri" panose="020F0502020204030204" pitchFamily="34" charset="0"/>
              <a:cs typeface="Calibri" panose="020F0502020204030204" pitchFamily="34" charset="0"/>
            </a:endParaRPr>
          </a:p>
          <a:p>
            <a:pPr>
              <a:lnSpc>
                <a:spcPct val="150000"/>
              </a:lnSpc>
            </a:pPr>
            <a:endParaRPr lang="en-GB" dirty="0">
              <a:latin typeface="Calibri" panose="020F0502020204030204" pitchFamily="34" charset="0"/>
              <a:cs typeface="Calibri" panose="020F0502020204030204" pitchFamily="34" charset="0"/>
            </a:endParaRPr>
          </a:p>
          <a:p>
            <a:pPr>
              <a:lnSpc>
                <a:spcPct val="150000"/>
              </a:lnSpc>
            </a:pPr>
            <a:r>
              <a:rPr lang="en-GB" dirty="0">
                <a:latin typeface="Calibri" panose="020F0502020204030204" pitchFamily="34" charset="0"/>
                <a:cs typeface="Calibri" panose="020F0502020204030204" pitchFamily="34" charset="0"/>
              </a:rPr>
              <a:t>The deadline may be </a:t>
            </a:r>
            <a:r>
              <a:rPr lang="en-GB" dirty="0">
                <a:solidFill>
                  <a:srgbClr val="C00000"/>
                </a:solidFill>
                <a:latin typeface="Calibri" panose="020F0502020204030204" pitchFamily="34" charset="0"/>
                <a:cs typeface="Calibri" panose="020F0502020204030204" pitchFamily="34" charset="0"/>
              </a:rPr>
              <a:t>extended </a:t>
            </a:r>
            <a:r>
              <a:rPr lang="en-GB" dirty="0">
                <a:latin typeface="Calibri" panose="020F0502020204030204" pitchFamily="34" charset="0"/>
                <a:cs typeface="Calibri" panose="020F0502020204030204" pitchFamily="34" charset="0"/>
              </a:rPr>
              <a:t>to</a:t>
            </a:r>
            <a:r>
              <a:rPr lang="en-GB" dirty="0">
                <a:solidFill>
                  <a:srgbClr val="C00000"/>
                </a:solidFill>
                <a:latin typeface="Calibri" panose="020F0502020204030204" pitchFamily="34" charset="0"/>
                <a:cs typeface="Calibri" panose="020F0502020204030204" pitchFamily="34" charset="0"/>
              </a:rPr>
              <a:t> one year  </a:t>
            </a:r>
            <a:r>
              <a:rPr lang="en-GB" dirty="0">
                <a:latin typeface="Calibri" panose="020F0502020204030204" pitchFamily="34" charset="0"/>
                <a:cs typeface="Calibri" panose="020F0502020204030204" pitchFamily="34" charset="0"/>
              </a:rPr>
              <a:t>if the person is </a:t>
            </a:r>
            <a:r>
              <a:rPr lang="en-GB" dirty="0">
                <a:solidFill>
                  <a:srgbClr val="C00000"/>
                </a:solidFill>
                <a:latin typeface="Calibri" panose="020F0502020204030204" pitchFamily="34" charset="0"/>
                <a:cs typeface="Calibri" panose="020F0502020204030204" pitchFamily="34" charset="0"/>
              </a:rPr>
              <a:t>imprisoned </a:t>
            </a:r>
            <a:r>
              <a:rPr lang="en-GB" dirty="0">
                <a:latin typeface="Calibri" panose="020F0502020204030204" pitchFamily="34" charset="0"/>
                <a:cs typeface="Calibri" panose="020F0502020204030204" pitchFamily="34" charset="0"/>
              </a:rPr>
              <a:t>and</a:t>
            </a:r>
            <a:r>
              <a:rPr lang="en-GB" dirty="0">
                <a:solidFill>
                  <a:srgbClr val="C00000"/>
                </a:solidFill>
                <a:latin typeface="Calibri" panose="020F0502020204030204" pitchFamily="34" charset="0"/>
                <a:cs typeface="Calibri" panose="020F0502020204030204" pitchFamily="34" charset="0"/>
              </a:rPr>
              <a:t> to 18 months </a:t>
            </a:r>
            <a:r>
              <a:rPr lang="en-GB" dirty="0">
                <a:latin typeface="Calibri" panose="020F0502020204030204" pitchFamily="34" charset="0"/>
                <a:cs typeface="Calibri" panose="020F0502020204030204" pitchFamily="34" charset="0"/>
              </a:rPr>
              <a:t>if she </a:t>
            </a:r>
            <a:r>
              <a:rPr lang="en-GB" dirty="0">
                <a:solidFill>
                  <a:srgbClr val="C00000"/>
                </a:solidFill>
                <a:latin typeface="Calibri" panose="020F0502020204030204" pitchFamily="34" charset="0"/>
                <a:cs typeface="Calibri" panose="020F0502020204030204" pitchFamily="34" charset="0"/>
              </a:rPr>
              <a:t>absconds</a:t>
            </a:r>
          </a:p>
        </p:txBody>
      </p:sp>
      <p:sp>
        <p:nvSpPr>
          <p:cNvPr id="3" name="Cím 2"/>
          <p:cNvSpPr>
            <a:spLocks noGrp="1"/>
          </p:cNvSpPr>
          <p:nvPr>
            <p:ph type="title"/>
          </p:nvPr>
        </p:nvSpPr>
        <p:spPr/>
        <p:txBody>
          <a:bodyPr/>
          <a:lstStyle/>
          <a:p>
            <a:r>
              <a:rPr lang="en-GB" dirty="0">
                <a:latin typeface="Calibri" panose="020F0502020204030204" pitchFamily="34" charset="0"/>
                <a:cs typeface="Calibri" panose="020F0502020204030204" pitchFamily="34" charset="0"/>
              </a:rPr>
              <a:t>Procedure – transfer (§ 29)</a:t>
            </a:r>
          </a:p>
        </p:txBody>
      </p:sp>
    </p:spTree>
    <p:extLst>
      <p:ext uri="{BB962C8B-B14F-4D97-AF65-F5344CB8AC3E}">
        <p14:creationId xmlns:p14="http://schemas.microsoft.com/office/powerpoint/2010/main" val="1057802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179512" y="1084015"/>
            <a:ext cx="8507288" cy="5500726"/>
          </a:xfrm>
        </p:spPr>
        <p:txBody>
          <a:bodyPr>
            <a:normAutofit/>
          </a:bodyPr>
          <a:lstStyle/>
          <a:p>
            <a:r>
              <a:rPr lang="en-GB" noProof="0" dirty="0">
                <a:latin typeface="Calibri" panose="020F0502020204030204" pitchFamily="34" charset="0"/>
                <a:cs typeface="Calibri" panose="020F0502020204030204" pitchFamily="34" charset="0"/>
              </a:rPr>
              <a:t>Only if  there is a significant risk of </a:t>
            </a:r>
            <a:r>
              <a:rPr lang="en-GB" noProof="0" dirty="0">
                <a:solidFill>
                  <a:srgbClr val="C00000"/>
                </a:solidFill>
                <a:latin typeface="Calibri" panose="020F0502020204030204" pitchFamily="34" charset="0"/>
                <a:cs typeface="Calibri" panose="020F0502020204030204" pitchFamily="34" charset="0"/>
              </a:rPr>
              <a:t>absconding</a:t>
            </a:r>
          </a:p>
          <a:p>
            <a:r>
              <a:rPr lang="en-GB" noProof="0" dirty="0">
                <a:latin typeface="Calibri" panose="020F0502020204030204" pitchFamily="34" charset="0"/>
                <a:cs typeface="Calibri" panose="020F0502020204030204" pitchFamily="34" charset="0"/>
              </a:rPr>
              <a:t>Detention must be „on the basis of an </a:t>
            </a:r>
            <a:br>
              <a:rPr lang="en-GB" noProof="0" dirty="0">
                <a:latin typeface="Calibri" panose="020F0502020204030204" pitchFamily="34" charset="0"/>
                <a:cs typeface="Calibri" panose="020F0502020204030204" pitchFamily="34" charset="0"/>
              </a:rPr>
            </a:br>
            <a:r>
              <a:rPr lang="en-GB" noProof="0" dirty="0">
                <a:solidFill>
                  <a:srgbClr val="C00000"/>
                </a:solidFill>
                <a:latin typeface="Calibri" panose="020F0502020204030204" pitchFamily="34" charset="0"/>
                <a:cs typeface="Calibri" panose="020F0502020204030204" pitchFamily="34" charset="0"/>
              </a:rPr>
              <a:t>individual assessment </a:t>
            </a:r>
            <a:r>
              <a:rPr lang="en-GB" noProof="0" dirty="0">
                <a:latin typeface="Calibri" panose="020F0502020204030204" pitchFamily="34" charset="0"/>
                <a:cs typeface="Calibri" panose="020F0502020204030204" pitchFamily="34" charset="0"/>
              </a:rPr>
              <a:t>and only in so far as</a:t>
            </a:r>
            <a:br>
              <a:rPr lang="en-GB" noProof="0" dirty="0">
                <a:latin typeface="Calibri" panose="020F0502020204030204" pitchFamily="34" charset="0"/>
                <a:cs typeface="Calibri" panose="020F0502020204030204" pitchFamily="34" charset="0"/>
              </a:rPr>
            </a:br>
            <a:r>
              <a:rPr lang="en-GB" noProof="0" dirty="0">
                <a:latin typeface="Calibri" panose="020F0502020204030204" pitchFamily="34" charset="0"/>
                <a:cs typeface="Calibri" panose="020F0502020204030204" pitchFamily="34" charset="0"/>
              </a:rPr>
              <a:t>detention is proportional and other </a:t>
            </a:r>
            <a:r>
              <a:rPr lang="en-GB" noProof="0" dirty="0">
                <a:solidFill>
                  <a:srgbClr val="C00000"/>
                </a:solidFill>
                <a:latin typeface="Calibri" panose="020F0502020204030204" pitchFamily="34" charset="0"/>
                <a:cs typeface="Calibri" panose="020F0502020204030204" pitchFamily="34" charset="0"/>
              </a:rPr>
              <a:t>less</a:t>
            </a:r>
            <a:br>
              <a:rPr lang="en-GB" noProof="0" dirty="0">
                <a:solidFill>
                  <a:srgbClr val="C00000"/>
                </a:solidFill>
                <a:latin typeface="Calibri" panose="020F0502020204030204" pitchFamily="34" charset="0"/>
                <a:cs typeface="Calibri" panose="020F0502020204030204" pitchFamily="34" charset="0"/>
              </a:rPr>
            </a:br>
            <a:r>
              <a:rPr lang="en-GB" noProof="0" dirty="0">
                <a:solidFill>
                  <a:srgbClr val="C00000"/>
                </a:solidFill>
                <a:latin typeface="Calibri" panose="020F0502020204030204" pitchFamily="34" charset="0"/>
                <a:cs typeface="Calibri" panose="020F0502020204030204" pitchFamily="34" charset="0"/>
              </a:rPr>
              <a:t> coercive alternative </a:t>
            </a:r>
            <a:r>
              <a:rPr lang="en-GB" noProof="0" dirty="0">
                <a:latin typeface="Calibri" panose="020F0502020204030204" pitchFamily="34" charset="0"/>
                <a:cs typeface="Calibri" panose="020F0502020204030204" pitchFamily="34" charset="0"/>
              </a:rPr>
              <a:t>measures </a:t>
            </a:r>
            <a:r>
              <a:rPr lang="en-GB" noProof="0" dirty="0">
                <a:solidFill>
                  <a:srgbClr val="C00000"/>
                </a:solidFill>
                <a:latin typeface="Calibri" panose="020F0502020204030204" pitchFamily="34" charset="0"/>
                <a:cs typeface="Calibri" panose="020F0502020204030204" pitchFamily="34" charset="0"/>
              </a:rPr>
              <a:t>cannot</a:t>
            </a:r>
            <a:br>
              <a:rPr lang="en-GB" noProof="0" dirty="0">
                <a:latin typeface="Calibri" panose="020F0502020204030204" pitchFamily="34" charset="0"/>
                <a:cs typeface="Calibri" panose="020F0502020204030204" pitchFamily="34" charset="0"/>
              </a:rPr>
            </a:br>
            <a:r>
              <a:rPr lang="en-GB" noProof="0" dirty="0">
                <a:latin typeface="Calibri" panose="020F0502020204030204" pitchFamily="34" charset="0"/>
                <a:cs typeface="Calibri" panose="020F0502020204030204" pitchFamily="34" charset="0"/>
              </a:rPr>
              <a:t> be applied effectively.”</a:t>
            </a:r>
            <a:br>
              <a:rPr lang="en-GB" noProof="0" dirty="0">
                <a:latin typeface="Calibri" panose="020F0502020204030204" pitchFamily="34" charset="0"/>
                <a:cs typeface="Calibri" panose="020F0502020204030204" pitchFamily="34" charset="0"/>
              </a:rPr>
            </a:br>
            <a:endParaRPr lang="en-GB" noProof="0" dirty="0">
              <a:latin typeface="Calibri" panose="020F0502020204030204" pitchFamily="34" charset="0"/>
              <a:cs typeface="Calibri" panose="020F0502020204030204" pitchFamily="34" charset="0"/>
            </a:endParaRPr>
          </a:p>
          <a:p>
            <a:r>
              <a:rPr lang="en-GB" noProof="0" dirty="0">
                <a:latin typeface="Calibri" panose="020F0502020204030204" pitchFamily="34" charset="0"/>
                <a:cs typeface="Calibri" panose="020F0502020204030204" pitchFamily="34" charset="0"/>
              </a:rPr>
              <a:t>„for as short a period as possible”</a:t>
            </a:r>
            <a:br>
              <a:rPr lang="en-GB" noProof="0" dirty="0">
                <a:latin typeface="Calibri" panose="020F0502020204030204" pitchFamily="34" charset="0"/>
                <a:cs typeface="Calibri" panose="020F0502020204030204" pitchFamily="34" charset="0"/>
              </a:rPr>
            </a:br>
            <a:endParaRPr lang="en-GB" noProof="0" dirty="0">
              <a:latin typeface="Calibri" panose="020F0502020204030204" pitchFamily="34" charset="0"/>
              <a:cs typeface="Calibri" panose="020F0502020204030204" pitchFamily="34" charset="0"/>
            </a:endParaRPr>
          </a:p>
          <a:p>
            <a:pPr lvl="1"/>
            <a:r>
              <a:rPr lang="en-GB" noProof="0" dirty="0">
                <a:latin typeface="Calibri" panose="020F0502020204030204" pitchFamily="34" charset="0"/>
                <a:cs typeface="Calibri" panose="020F0502020204030204" pitchFamily="34" charset="0"/>
              </a:rPr>
              <a:t> Request for transfer to be made within</a:t>
            </a:r>
            <a:br>
              <a:rPr lang="en-GB" noProof="0" dirty="0">
                <a:latin typeface="Calibri" panose="020F0502020204030204" pitchFamily="34" charset="0"/>
                <a:cs typeface="Calibri" panose="020F0502020204030204" pitchFamily="34" charset="0"/>
              </a:rPr>
            </a:br>
            <a:r>
              <a:rPr lang="en-GB" noProof="0" dirty="0">
                <a:latin typeface="Calibri" panose="020F0502020204030204" pitchFamily="34" charset="0"/>
                <a:cs typeface="Calibri" panose="020F0502020204030204" pitchFamily="34" charset="0"/>
              </a:rPr>
              <a:t>		 </a:t>
            </a:r>
            <a:r>
              <a:rPr lang="en-GB" noProof="0" dirty="0">
                <a:solidFill>
                  <a:srgbClr val="C00000"/>
                </a:solidFill>
                <a:latin typeface="Calibri" panose="020F0502020204030204" pitchFamily="34" charset="0"/>
                <a:cs typeface="Calibri" panose="020F0502020204030204" pitchFamily="34" charset="0"/>
              </a:rPr>
              <a:t>1 month</a:t>
            </a:r>
          </a:p>
          <a:p>
            <a:pPr lvl="1"/>
            <a:r>
              <a:rPr lang="en-GB" noProof="0" dirty="0">
                <a:latin typeface="Calibri" panose="020F0502020204030204" pitchFamily="34" charset="0"/>
                <a:cs typeface="Calibri" panose="020F0502020204030204" pitchFamily="34" charset="0"/>
              </a:rPr>
              <a:t> Reply (requested state must respond) in </a:t>
            </a:r>
            <a:r>
              <a:rPr lang="en-GB" noProof="0" dirty="0">
                <a:solidFill>
                  <a:srgbClr val="C00000"/>
                </a:solidFill>
                <a:latin typeface="Calibri" panose="020F0502020204030204" pitchFamily="34" charset="0"/>
                <a:cs typeface="Calibri" panose="020F0502020204030204" pitchFamily="34" charset="0"/>
              </a:rPr>
              <a:t>two weeks </a:t>
            </a:r>
            <a:r>
              <a:rPr lang="en-GB" sz="2000" noProof="0" dirty="0">
                <a:latin typeface="Calibri" panose="020F0502020204030204" pitchFamily="34" charset="0"/>
                <a:cs typeface="Calibri" panose="020F0502020204030204" pitchFamily="34" charset="0"/>
              </a:rPr>
              <a:t>(if silence: implicit acceptance)</a:t>
            </a:r>
          </a:p>
        </p:txBody>
      </p:sp>
      <p:sp>
        <p:nvSpPr>
          <p:cNvPr id="3" name="Cím 2"/>
          <p:cNvSpPr>
            <a:spLocks noGrp="1"/>
          </p:cNvSpPr>
          <p:nvPr>
            <p:ph type="title"/>
          </p:nvPr>
        </p:nvSpPr>
        <p:spPr/>
        <p:txBody>
          <a:bodyPr/>
          <a:lstStyle/>
          <a:p>
            <a:r>
              <a:rPr lang="en-GB" noProof="0" dirty="0">
                <a:latin typeface="Calibri" panose="020F0502020204030204" pitchFamily="34" charset="0"/>
                <a:cs typeface="Calibri" panose="020F0502020204030204" pitchFamily="34" charset="0"/>
              </a:rPr>
              <a:t>Detention §  28</a:t>
            </a:r>
          </a:p>
        </p:txBody>
      </p:sp>
      <p:sp>
        <p:nvSpPr>
          <p:cNvPr id="4" name="Szövegdoboz 3"/>
          <p:cNvSpPr txBox="1"/>
          <p:nvPr/>
        </p:nvSpPr>
        <p:spPr>
          <a:xfrm>
            <a:off x="6012160" y="1084014"/>
            <a:ext cx="2448272" cy="3970318"/>
          </a:xfrm>
          <a:prstGeom prst="rect">
            <a:avLst/>
          </a:prstGeom>
          <a:solidFill>
            <a:schemeClr val="tx1"/>
          </a:solidFill>
          <a:ln>
            <a:solidFill>
              <a:srgbClr val="060036"/>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1800" b="1" i="0" u="none" strike="noStrike" kern="1200" cap="none" spc="0" normalizeH="0" baseline="0" noProof="0">
                <a:ln>
                  <a:noFill/>
                </a:ln>
                <a:solidFill>
                  <a:prstClr val="white"/>
                </a:solidFill>
                <a:effectLst/>
                <a:uLnTx/>
                <a:uFillTx/>
                <a:latin typeface="Calibri"/>
                <a:ea typeface="+mn-ea"/>
                <a:cs typeface="Arial" pitchFamily="34" charset="0"/>
              </a:rPr>
              <a:t>Article  2 (n) </a:t>
            </a:r>
            <a:r>
              <a:rPr kumimoji="0" lang="en-US" sz="1800" b="1" i="0" u="none" strike="noStrike" kern="1200" cap="none" spc="0" normalizeH="0" baseline="0" noProof="0">
                <a:ln>
                  <a:noFill/>
                </a:ln>
                <a:solidFill>
                  <a:prstClr val="white"/>
                </a:solidFill>
                <a:effectLst/>
                <a:uLnTx/>
                <a:uFillTx/>
                <a:latin typeface="Calibri"/>
                <a:ea typeface="+mn-ea"/>
                <a:cs typeface="Arial" pitchFamily="34" charset="0"/>
              </a:rPr>
              <a:t>"risk of absconding" means the existence of reasons in an individual case, which are based on objective criteria defined by law, to believe that an applicant or a third-country national or a stateless person who is subject to a transfer procedure may absco</a:t>
            </a:r>
            <a:r>
              <a:rPr kumimoji="0" lang="en-US" sz="1600" b="1" i="0" u="none" strike="noStrike" kern="1200" cap="none" spc="0" normalizeH="0" baseline="0" noProof="0">
                <a:ln>
                  <a:noFill/>
                </a:ln>
                <a:solidFill>
                  <a:prstClr val="white"/>
                </a:solidFill>
                <a:effectLst/>
                <a:uLnTx/>
                <a:uFillTx/>
                <a:latin typeface="Calibri"/>
                <a:ea typeface="+mn-ea"/>
                <a:cs typeface="Arial" pitchFamily="34" charset="0"/>
              </a:rPr>
              <a:t>nd.</a:t>
            </a:r>
            <a:endParaRPr kumimoji="0" lang="hu-HU" sz="1600" b="1" i="0" u="none" strike="noStrike" kern="1200" cap="none" spc="0" normalizeH="0" baseline="0" noProof="0">
              <a:ln>
                <a:noFill/>
              </a:ln>
              <a:solidFill>
                <a:prstClr val="white"/>
              </a:solidFill>
              <a:effectLst/>
              <a:uLnTx/>
              <a:uFillTx/>
              <a:latin typeface="Calibri"/>
              <a:ea typeface="+mn-ea"/>
              <a:cs typeface="Arial" pitchFamily="34" charset="0"/>
            </a:endParaRPr>
          </a:p>
        </p:txBody>
      </p:sp>
    </p:spTree>
    <p:extLst>
      <p:ext uri="{BB962C8B-B14F-4D97-AF65-F5344CB8AC3E}">
        <p14:creationId xmlns:p14="http://schemas.microsoft.com/office/powerpoint/2010/main" val="2064205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179512" y="1084015"/>
            <a:ext cx="8507288" cy="5500726"/>
          </a:xfrm>
        </p:spPr>
        <p:txBody>
          <a:bodyPr>
            <a:normAutofit/>
          </a:bodyPr>
          <a:lstStyle/>
          <a:p>
            <a:pPr lvl="1"/>
            <a:r>
              <a:rPr lang="en-GB" noProof="0" dirty="0">
                <a:latin typeface="Calibri" panose="020F0502020204030204" pitchFamily="34" charset="0"/>
                <a:cs typeface="Calibri" panose="020F0502020204030204" pitchFamily="34" charset="0"/>
              </a:rPr>
              <a:t>Transfer: </a:t>
            </a:r>
            <a:r>
              <a:rPr lang="en-GB" noProof="0" dirty="0">
                <a:solidFill>
                  <a:srgbClr val="C00000"/>
                </a:solidFill>
                <a:latin typeface="Calibri" panose="020F0502020204030204" pitchFamily="34" charset="0"/>
                <a:cs typeface="Calibri" panose="020F0502020204030204" pitchFamily="34" charset="0"/>
              </a:rPr>
              <a:t>six weeks </a:t>
            </a:r>
            <a:r>
              <a:rPr lang="en-GB" noProof="0" dirty="0">
                <a:latin typeface="Calibri" panose="020F0502020204030204" pitchFamily="34" charset="0"/>
                <a:cs typeface="Calibri" panose="020F0502020204030204" pitchFamily="34" charset="0"/>
              </a:rPr>
              <a:t>from approval </a:t>
            </a:r>
          </a:p>
          <a:p>
            <a:pPr lvl="1"/>
            <a:endParaRPr lang="en-GB" noProof="0" dirty="0">
              <a:latin typeface="Calibri" panose="020F0502020204030204" pitchFamily="34" charset="0"/>
              <a:cs typeface="Calibri" panose="020F0502020204030204" pitchFamily="34" charset="0"/>
            </a:endParaRPr>
          </a:p>
          <a:p>
            <a:r>
              <a:rPr lang="en-GB" noProof="0" dirty="0">
                <a:latin typeface="Calibri" panose="020F0502020204030204" pitchFamily="34" charset="0"/>
                <a:cs typeface="Calibri" panose="020F0502020204030204" pitchFamily="34" charset="0"/>
              </a:rPr>
              <a:t>If deadlines not met: </a:t>
            </a:r>
            <a:r>
              <a:rPr lang="en-GB" noProof="0" dirty="0">
                <a:solidFill>
                  <a:srgbClr val="C00000"/>
                </a:solidFill>
                <a:latin typeface="Calibri" panose="020F0502020204030204" pitchFamily="34" charset="0"/>
                <a:cs typeface="Calibri" panose="020F0502020204030204" pitchFamily="34" charset="0"/>
              </a:rPr>
              <a:t>detention must </a:t>
            </a:r>
            <a:br>
              <a:rPr lang="en-GB" noProof="0" dirty="0">
                <a:solidFill>
                  <a:srgbClr val="C00000"/>
                </a:solidFill>
                <a:latin typeface="Calibri" panose="020F0502020204030204" pitchFamily="34" charset="0"/>
                <a:cs typeface="Calibri" panose="020F0502020204030204" pitchFamily="34" charset="0"/>
              </a:rPr>
            </a:br>
            <a:r>
              <a:rPr lang="en-GB" noProof="0" dirty="0">
                <a:solidFill>
                  <a:srgbClr val="C00000"/>
                </a:solidFill>
                <a:latin typeface="Calibri" panose="020F0502020204030204" pitchFamily="34" charset="0"/>
                <a:cs typeface="Calibri" panose="020F0502020204030204" pitchFamily="34" charset="0"/>
              </a:rPr>
              <a:t>end </a:t>
            </a:r>
            <a:r>
              <a:rPr lang="en-GB" noProof="0" dirty="0">
                <a:latin typeface="Calibri" panose="020F0502020204030204" pitchFamily="34" charset="0"/>
                <a:cs typeface="Calibri" panose="020F0502020204030204" pitchFamily="34" charset="0"/>
              </a:rPr>
              <a:t>(normal rules apply)</a:t>
            </a:r>
          </a:p>
        </p:txBody>
      </p:sp>
      <p:sp>
        <p:nvSpPr>
          <p:cNvPr id="3" name="Cím 2"/>
          <p:cNvSpPr>
            <a:spLocks noGrp="1"/>
          </p:cNvSpPr>
          <p:nvPr>
            <p:ph type="title"/>
          </p:nvPr>
        </p:nvSpPr>
        <p:spPr/>
        <p:txBody>
          <a:bodyPr/>
          <a:lstStyle/>
          <a:p>
            <a:r>
              <a:rPr lang="en-GB" noProof="0" dirty="0">
                <a:latin typeface="Calibri" panose="020F0502020204030204" pitchFamily="34" charset="0"/>
                <a:cs typeface="Calibri" panose="020F0502020204030204" pitchFamily="34" charset="0"/>
              </a:rPr>
              <a:t>Detention §  28</a:t>
            </a:r>
          </a:p>
        </p:txBody>
      </p:sp>
      <p:sp>
        <p:nvSpPr>
          <p:cNvPr id="5" name="TextBox 4"/>
          <p:cNvSpPr txBox="1"/>
          <p:nvPr/>
        </p:nvSpPr>
        <p:spPr>
          <a:xfrm rot="21004984">
            <a:off x="5034089" y="1167734"/>
            <a:ext cx="4092500" cy="2862322"/>
          </a:xfrm>
          <a:prstGeom prst="rect">
            <a:avLst/>
          </a:prstGeom>
          <a:solidFill>
            <a:srgbClr val="FFC000"/>
          </a:solidFill>
          <a:ln w="25400">
            <a:solidFill>
              <a:srgbClr val="C00000"/>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000" b="0" i="0" u="none" strike="noStrike" kern="1200" cap="none" spc="0" normalizeH="0" baseline="0" noProof="0" dirty="0" err="1">
                <a:ln>
                  <a:noFill/>
                </a:ln>
                <a:solidFill>
                  <a:srgbClr val="C00000"/>
                </a:solidFill>
                <a:effectLst/>
                <a:uLnTx/>
                <a:uFillTx/>
                <a:latin typeface="Arial" pitchFamily="34" charset="0"/>
                <a:ea typeface="+mn-ea"/>
                <a:cs typeface="Arial" pitchFamily="34" charset="0"/>
              </a:rPr>
              <a:t>Al</a:t>
            </a:r>
            <a:r>
              <a:rPr kumimoji="0" lang="hu-HU" sz="2000" b="0" i="0" u="none" strike="noStrike" kern="1200" cap="none" spc="0" normalizeH="0" baseline="0" noProof="0" dirty="0">
                <a:ln>
                  <a:noFill/>
                </a:ln>
                <a:solidFill>
                  <a:srgbClr val="C00000"/>
                </a:solidFill>
                <a:effectLst/>
                <a:uLnTx/>
                <a:uFillTx/>
                <a:latin typeface="Arial" pitchFamily="34" charset="0"/>
                <a:ea typeface="+mn-ea"/>
                <a:cs typeface="Arial" pitchFamily="34" charset="0"/>
              </a:rPr>
              <a:t> </a:t>
            </a:r>
            <a:r>
              <a:rPr kumimoji="0" lang="hu-HU" sz="2000" b="0" i="0" u="none" strike="noStrike" kern="1200" cap="none" spc="0" normalizeH="0" baseline="0" noProof="0" dirty="0" err="1">
                <a:ln>
                  <a:noFill/>
                </a:ln>
                <a:solidFill>
                  <a:srgbClr val="C00000"/>
                </a:solidFill>
                <a:effectLst/>
                <a:uLnTx/>
                <a:uFillTx/>
                <a:latin typeface="Arial" pitchFamily="34" charset="0"/>
                <a:ea typeface="+mn-ea"/>
                <a:cs typeface="Arial" pitchFamily="34" charset="0"/>
              </a:rPr>
              <a:t>Chodor</a:t>
            </a:r>
            <a:r>
              <a:rPr kumimoji="0" lang="hu-HU" sz="2000" b="0" i="0" u="none" strike="noStrike" kern="1200" cap="none" spc="0" normalizeH="0" baseline="0" noProof="0" dirty="0">
                <a:ln>
                  <a:noFill/>
                </a:ln>
                <a:solidFill>
                  <a:srgbClr val="C00000"/>
                </a:solidFill>
                <a:effectLst/>
                <a:uLnTx/>
                <a:uFillTx/>
                <a:latin typeface="Arial" pitchFamily="34" charset="0"/>
                <a:ea typeface="+mn-ea"/>
                <a:cs typeface="Arial" pitchFamily="34" charset="0"/>
              </a:rPr>
              <a:t> </a:t>
            </a:r>
            <a:r>
              <a:rPr kumimoji="0" lang="hu-HU"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CJEU </a:t>
            </a:r>
            <a:r>
              <a:rPr kumimoji="0" lang="hu-HU" sz="2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judgment</a:t>
            </a:r>
            <a:r>
              <a:rPr kumimoji="0" lang="hu-HU"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2017</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Member States </a:t>
            </a:r>
            <a:r>
              <a:rPr kumimoji="0" lang="hu-HU"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[must]</a:t>
            </a: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establish, in a binding provision of general</a:t>
            </a:r>
            <a:r>
              <a:rPr kumimoji="0" lang="hu-HU"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application, </a:t>
            </a:r>
            <a:r>
              <a:rPr kumimoji="0" lang="en-US" sz="2000" b="0" i="0" u="none" strike="noStrike" kern="1200" cap="none" spc="0" normalizeH="0" baseline="0" noProof="0" dirty="0">
                <a:ln>
                  <a:noFill/>
                </a:ln>
                <a:solidFill>
                  <a:srgbClr val="C00000"/>
                </a:solidFill>
                <a:effectLst/>
                <a:uLnTx/>
                <a:uFillTx/>
                <a:latin typeface="Arial" pitchFamily="34" charset="0"/>
                <a:ea typeface="+mn-ea"/>
                <a:cs typeface="Arial" pitchFamily="34" charset="0"/>
              </a:rPr>
              <a:t>objective criteria underlying the reasons for believing that an applicant </a:t>
            </a: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for</a:t>
            </a:r>
            <a:r>
              <a:rPr kumimoji="0" lang="hu-HU"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international protection who is subject to a transfer procedure </a:t>
            </a:r>
            <a:r>
              <a:rPr kumimoji="0" lang="en-US" sz="2000" b="0" i="0" u="none" strike="noStrike" kern="1200" cap="none" spc="0" normalizeH="0" baseline="0" noProof="0" dirty="0">
                <a:ln>
                  <a:noFill/>
                </a:ln>
                <a:solidFill>
                  <a:srgbClr val="C00000"/>
                </a:solidFill>
                <a:effectLst/>
                <a:uLnTx/>
                <a:uFillTx/>
                <a:latin typeface="Arial" pitchFamily="34" charset="0"/>
                <a:ea typeface="+mn-ea"/>
                <a:cs typeface="Arial" pitchFamily="34" charset="0"/>
              </a:rPr>
              <a:t>may abscond.</a:t>
            </a:r>
            <a:endParaRPr kumimoji="0" lang="en-GB" sz="2000" b="0" i="0" u="none" strike="noStrike" kern="1200" cap="none" spc="0" normalizeH="0" baseline="0" noProof="0" dirty="0">
              <a:ln>
                <a:noFill/>
              </a:ln>
              <a:solidFill>
                <a:srgbClr val="C00000"/>
              </a:solidFill>
              <a:effectLst/>
              <a:uLnTx/>
              <a:uFillTx/>
              <a:latin typeface="Arial" pitchFamily="34" charset="0"/>
              <a:ea typeface="+mn-ea"/>
              <a:cs typeface="Arial" pitchFamily="34" charset="0"/>
            </a:endParaRPr>
          </a:p>
        </p:txBody>
      </p:sp>
      <p:sp>
        <p:nvSpPr>
          <p:cNvPr id="6" name="TextBox 4">
            <a:extLst>
              <a:ext uri="{FF2B5EF4-FFF2-40B4-BE49-F238E27FC236}">
                <a16:creationId xmlns:a16="http://schemas.microsoft.com/office/drawing/2014/main" id="{92A8D9B2-32B9-4FC6-B02A-84BF8A68522E}"/>
              </a:ext>
            </a:extLst>
          </p:cNvPr>
          <p:cNvSpPr txBox="1"/>
          <p:nvPr/>
        </p:nvSpPr>
        <p:spPr>
          <a:xfrm rot="1121183">
            <a:off x="539340" y="3243646"/>
            <a:ext cx="3720528" cy="3477875"/>
          </a:xfrm>
          <a:prstGeom prst="rect">
            <a:avLst/>
          </a:prstGeom>
          <a:solidFill>
            <a:srgbClr val="FFC000"/>
          </a:solidFill>
          <a:ln w="25400">
            <a:solidFill>
              <a:srgbClr val="C00000"/>
            </a:solidFill>
          </a:ln>
        </p:spPr>
        <p:txBody>
          <a:bodyPr wrap="square" rtlCol="0">
            <a:spAutoFit/>
          </a:bodyPr>
          <a:lstStyle/>
          <a:p>
            <a:r>
              <a:rPr lang="en-US" sz="2000" b="0">
                <a:solidFill>
                  <a:srgbClr val="C00000"/>
                </a:solidFill>
                <a:latin typeface="+mn-lt"/>
              </a:rPr>
              <a:t>Khir Amayry </a:t>
            </a:r>
            <a:r>
              <a:rPr lang="en-US" sz="2000" b="0">
                <a:latin typeface="+mn-lt"/>
              </a:rPr>
              <a:t>C-60/16  (Sweden) </a:t>
            </a:r>
            <a:r>
              <a:rPr lang="en-US" sz="2000" b="0">
                <a:solidFill>
                  <a:prstClr val="black"/>
                </a:solidFill>
                <a:latin typeface="+mn-lt"/>
                <a:cs typeface="Arial" pitchFamily="34" charset="0"/>
              </a:rPr>
              <a:t>CJEU judgment 15 March 2017</a:t>
            </a:r>
          </a:p>
          <a:p>
            <a:r>
              <a:rPr lang="en-US" sz="2000" b="0">
                <a:solidFill>
                  <a:prstClr val="black"/>
                </a:solidFill>
                <a:latin typeface="+mn-lt"/>
                <a:cs typeface="Arial" pitchFamily="34" charset="0"/>
              </a:rPr>
              <a:t>After accepting responsibility detention may not be longer than </a:t>
            </a:r>
            <a:r>
              <a:rPr lang="en-US" sz="2000" b="0">
                <a:solidFill>
                  <a:srgbClr val="C00000"/>
                </a:solidFill>
                <a:latin typeface="+mn-lt"/>
                <a:cs typeface="Arial" pitchFamily="34" charset="0"/>
              </a:rPr>
              <a:t>2 months</a:t>
            </a:r>
            <a:r>
              <a:rPr lang="en-US" sz="2000" b="0">
                <a:solidFill>
                  <a:prstClr val="black"/>
                </a:solidFill>
                <a:latin typeface="+mn-lt"/>
                <a:cs typeface="Arial" pitchFamily="34" charset="0"/>
              </a:rPr>
              <a:t> (if transfer appealed) and no longer than  </a:t>
            </a:r>
            <a:r>
              <a:rPr lang="en-US" sz="2000" b="0">
                <a:solidFill>
                  <a:srgbClr val="C00000"/>
                </a:solidFill>
                <a:latin typeface="+mn-lt"/>
                <a:cs typeface="Arial" pitchFamily="34" charset="0"/>
              </a:rPr>
              <a:t>6 weeks when there is no longer suspensive effect </a:t>
            </a:r>
            <a:r>
              <a:rPr lang="en-US" sz="2000" b="0">
                <a:solidFill>
                  <a:prstClr val="black"/>
                </a:solidFill>
                <a:latin typeface="+mn-lt"/>
                <a:cs typeface="Arial" pitchFamily="34" charset="0"/>
              </a:rPr>
              <a:t>against transfer</a:t>
            </a:r>
            <a:r>
              <a:rPr lang="hu-HU" sz="2000" b="0">
                <a:solidFill>
                  <a:prstClr val="black"/>
                </a:solidFill>
                <a:latin typeface="+mn-lt"/>
                <a:cs typeface="Arial" pitchFamily="34" charset="0"/>
              </a:rPr>
              <a:t> </a:t>
            </a:r>
            <a:r>
              <a:rPr lang="en-US" sz="2000" b="0">
                <a:solidFill>
                  <a:prstClr val="black"/>
                </a:solidFill>
                <a:latin typeface="+mn-lt"/>
                <a:cs typeface="Arial" pitchFamily="34" charset="0"/>
              </a:rPr>
              <a:t>National rules allowing </a:t>
            </a:r>
            <a:r>
              <a:rPr lang="en-US" sz="2000" b="0">
                <a:solidFill>
                  <a:srgbClr val="C00000"/>
                </a:solidFill>
                <a:latin typeface="+mn-lt"/>
                <a:cs typeface="Arial" pitchFamily="34" charset="0"/>
              </a:rPr>
              <a:t>3 or 12 months </a:t>
            </a:r>
            <a:r>
              <a:rPr lang="en-US" sz="2000" b="0">
                <a:solidFill>
                  <a:prstClr val="black"/>
                </a:solidFill>
                <a:latin typeface="+mn-lt"/>
                <a:cs typeface="Arial" pitchFamily="34" charset="0"/>
              </a:rPr>
              <a:t>long detention in such a case are </a:t>
            </a:r>
            <a:r>
              <a:rPr lang="en-US" sz="2000" b="0">
                <a:solidFill>
                  <a:srgbClr val="C00000"/>
                </a:solidFill>
                <a:latin typeface="+mn-lt"/>
                <a:cs typeface="Arial" pitchFamily="34" charset="0"/>
              </a:rPr>
              <a:t>prohibited</a:t>
            </a:r>
            <a:endParaRPr lang="en-US" sz="2000" b="0" dirty="0">
              <a:solidFill>
                <a:srgbClr val="C00000"/>
              </a:solidFill>
              <a:latin typeface="+mn-lt"/>
            </a:endParaRPr>
          </a:p>
        </p:txBody>
      </p:sp>
    </p:spTree>
    <p:extLst>
      <p:ext uri="{BB962C8B-B14F-4D97-AF65-F5344CB8AC3E}">
        <p14:creationId xmlns:p14="http://schemas.microsoft.com/office/powerpoint/2010/main" val="16479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632"/>
            <a:ext cx="7772400" cy="457200"/>
          </a:xfrm>
        </p:spPr>
        <p:txBody>
          <a:bodyPr/>
          <a:lstStyle/>
          <a:p>
            <a:r>
              <a:rPr lang="en-GB" dirty="0">
                <a:latin typeface="Calibri" panose="020F0502020204030204" pitchFamily="34" charset="0"/>
                <a:cs typeface="Calibri" panose="020F0502020204030204" pitchFamily="34" charset="0"/>
              </a:rPr>
              <a:t>The problem of non-performing countries</a:t>
            </a:r>
          </a:p>
        </p:txBody>
      </p:sp>
      <p:sp>
        <p:nvSpPr>
          <p:cNvPr id="3" name="Content Placeholder 2"/>
          <p:cNvSpPr>
            <a:spLocks noGrp="1"/>
          </p:cNvSpPr>
          <p:nvPr>
            <p:ph idx="1"/>
          </p:nvPr>
        </p:nvSpPr>
        <p:spPr>
          <a:xfrm>
            <a:off x="685800" y="685800"/>
            <a:ext cx="7990656" cy="5975176"/>
          </a:xfrm>
        </p:spPr>
        <p:txBody>
          <a:bodyPr>
            <a:normAutofit fontScale="92500" lnSpcReduction="10000"/>
          </a:bodyPr>
          <a:lstStyle/>
          <a:p>
            <a:r>
              <a:rPr lang="en-GB" dirty="0">
                <a:latin typeface="Calibri" panose="020F0502020204030204" pitchFamily="34" charset="0"/>
                <a:cs typeface="Calibri" panose="020F0502020204030204" pitchFamily="34" charset="0"/>
              </a:rPr>
              <a:t>Greece since 2011</a:t>
            </a:r>
          </a:p>
          <a:p>
            <a:r>
              <a:rPr lang="en-GB" dirty="0">
                <a:latin typeface="Calibri" panose="020F0502020204030204" pitchFamily="34" charset="0"/>
                <a:cs typeface="Calibri" panose="020F0502020204030204" pitchFamily="34" charset="0"/>
              </a:rPr>
              <a:t>Bulgaria, Hungary  repeatedly</a:t>
            </a:r>
          </a:p>
          <a:p>
            <a:r>
              <a:rPr lang="en-GB" dirty="0">
                <a:latin typeface="Calibri" panose="020F0502020204030204" pitchFamily="34" charset="0"/>
                <a:cs typeface="Calibri" panose="020F0502020204030204" pitchFamily="34" charset="0"/>
              </a:rPr>
              <a:t>Inhuman treatment of asylum seekers – transfers stopped</a:t>
            </a:r>
          </a:p>
          <a:p>
            <a:r>
              <a:rPr lang="en-GB" sz="2000" i="1" dirty="0">
                <a:latin typeface="Calibri" panose="020F0502020204030204" pitchFamily="34" charset="0"/>
                <a:cs typeface="Calibri" panose="020F0502020204030204" pitchFamily="34" charset="0"/>
              </a:rPr>
              <a:t>“</a:t>
            </a:r>
            <a:r>
              <a:rPr lang="en-GB" sz="2000" i="1" dirty="0">
                <a:solidFill>
                  <a:srgbClr val="C00000"/>
                </a:solidFill>
                <a:latin typeface="Calibri" panose="020F0502020204030204" pitchFamily="34" charset="0"/>
                <a:cs typeface="Calibri" panose="020F0502020204030204" pitchFamily="34" charset="0"/>
              </a:rPr>
              <a:t>Given the worsening situation of asylum-seekers in Hungary, I urge States to suspend any Dublin transfer </a:t>
            </a:r>
            <a:r>
              <a:rPr lang="en-GB" sz="2000" i="1" dirty="0">
                <a:latin typeface="Calibri" panose="020F0502020204030204" pitchFamily="34" charset="0"/>
                <a:cs typeface="Calibri" panose="020F0502020204030204" pitchFamily="34" charset="0"/>
              </a:rPr>
              <a:t>of asylum-seekers to this country until the Hungarian authorities bring their practices and policies in line with European and international law,”  </a:t>
            </a:r>
            <a:br>
              <a:rPr lang="en-GB" sz="2000" i="1"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Filippo Grandi UN High Commissioner for Refugees, 2017 April 10</a:t>
            </a:r>
          </a:p>
          <a:p>
            <a:r>
              <a:rPr lang="en-GB" sz="1000" dirty="0">
                <a:latin typeface="Calibri" panose="020F0502020204030204" pitchFamily="34" charset="0"/>
                <a:cs typeface="Calibri" panose="020F0502020204030204" pitchFamily="34" charset="0"/>
                <a:hlinkClick r:id="rId3"/>
              </a:rPr>
              <a:t>http://www.unhcr.org/news/press/2017/4/58eb7e454/unhcr-urges-suspension-transfers-asylum-seekers-hungary-under-dublin.html</a:t>
            </a:r>
            <a:r>
              <a:rPr lang="en-GB" sz="1000" dirty="0">
                <a:latin typeface="Calibri" panose="020F0502020204030204" pitchFamily="34" charset="0"/>
                <a:cs typeface="Calibri" panose="020F0502020204030204" pitchFamily="34" charset="0"/>
              </a:rPr>
              <a:t> (20170627)</a:t>
            </a:r>
          </a:p>
          <a:p>
            <a:pPr lvl="1">
              <a:lnSpc>
                <a:spcPct val="110000"/>
              </a:lnSpc>
            </a:pPr>
            <a:r>
              <a:rPr lang="en-GB" sz="1700" b="1" dirty="0">
                <a:latin typeface="Calibri" panose="020F0502020204030204" pitchFamily="34" charset="0"/>
                <a:cs typeface="Calibri" panose="020F0502020204030204" pitchFamily="34" charset="0"/>
              </a:rPr>
              <a:t>M.S.S v Belgium, and Greece</a:t>
            </a:r>
            <a:r>
              <a:rPr lang="en-GB" sz="1700" dirty="0">
                <a:latin typeface="Calibri" panose="020F0502020204030204" pitchFamily="34" charset="0"/>
                <a:cs typeface="Calibri" panose="020F0502020204030204" pitchFamily="34" charset="0"/>
              </a:rPr>
              <a:t>, Ap. no. 30696/09, ECtHR  Judgment of 21 January 2011 – return to Greece  and treatment of a.s. in Greece violates  Art 3.</a:t>
            </a:r>
          </a:p>
          <a:p>
            <a:pPr lvl="1">
              <a:lnSpc>
                <a:spcPct val="110000"/>
              </a:lnSpc>
            </a:pPr>
            <a:r>
              <a:rPr lang="en-GB" sz="1700" b="1" dirty="0">
                <a:latin typeface="Calibri" panose="020F0502020204030204" pitchFamily="34" charset="0"/>
                <a:cs typeface="Calibri" panose="020F0502020204030204" pitchFamily="34" charset="0"/>
              </a:rPr>
              <a:t>NS contra  Secretary of State </a:t>
            </a:r>
            <a:r>
              <a:rPr lang="en-GB" sz="1700" dirty="0">
                <a:latin typeface="Calibri" panose="020F0502020204030204" pitchFamily="34" charset="0"/>
                <a:cs typeface="Calibri" panose="020F0502020204030204" pitchFamily="34" charset="0"/>
              </a:rPr>
              <a:t>/UK/ C-411/10 CJEU reference for preliminary ruling Joined with </a:t>
            </a:r>
            <a:r>
              <a:rPr lang="en-GB" sz="1700" b="1" dirty="0">
                <a:latin typeface="Calibri" panose="020F0502020204030204" pitchFamily="34" charset="0"/>
                <a:cs typeface="Calibri" panose="020F0502020204030204" pitchFamily="34" charset="0"/>
              </a:rPr>
              <a:t>M.E. and Others v Refugee Applications Commissioner, Minister for Justice and Law Reform</a:t>
            </a:r>
            <a:r>
              <a:rPr lang="en-GB" sz="1700" dirty="0">
                <a:latin typeface="Calibri" panose="020F0502020204030204" pitchFamily="34" charset="0"/>
                <a:cs typeface="Calibri" panose="020F0502020204030204" pitchFamily="34" charset="0"/>
              </a:rPr>
              <a:t> (Ireland)  - CJEU judgment of 21 December 2011 – No return to Greece allowed</a:t>
            </a:r>
          </a:p>
          <a:p>
            <a:pPr lvl="1">
              <a:lnSpc>
                <a:spcPct val="110000"/>
              </a:lnSpc>
            </a:pPr>
            <a:r>
              <a:rPr lang="en-GB" sz="1800" b="1" dirty="0">
                <a:latin typeface="Calibri" panose="020F0502020204030204" pitchFamily="34" charset="0"/>
                <a:cs typeface="Calibri" panose="020F0502020204030204" pitchFamily="34" charset="0"/>
              </a:rPr>
              <a:t>AS  -  Slovenia </a:t>
            </a:r>
            <a:r>
              <a:rPr lang="en-GB" sz="1800" dirty="0">
                <a:latin typeface="Calibri" panose="020F0502020204030204" pitchFamily="34" charset="0"/>
                <a:cs typeface="Calibri" panose="020F0502020204030204" pitchFamily="34" charset="0"/>
              </a:rPr>
              <a:t>Case C‑490/16 Judgment of  26 July 2017  the tolerated  arrival and transit  of an exceptionally large number of third-country nationals (humanitarian corridor) –still „irregular entry” basis of responsibility.</a:t>
            </a:r>
            <a:br>
              <a:rPr lang="en-GB" sz="1800" dirty="0">
                <a:latin typeface="Calibri" panose="020F0502020204030204" pitchFamily="34" charset="0"/>
                <a:cs typeface="Calibri" panose="020F0502020204030204" pitchFamily="34" charset="0"/>
              </a:rPr>
            </a:br>
            <a:r>
              <a:rPr lang="en-GB" sz="1800" dirty="0">
                <a:latin typeface="Calibri" panose="020F0502020204030204" pitchFamily="34" charset="0"/>
                <a:cs typeface="Calibri" panose="020F0502020204030204" pitchFamily="34" charset="0"/>
              </a:rPr>
              <a:t>Grounds for transfer may be challenged.</a:t>
            </a:r>
          </a:p>
          <a:p>
            <a:pPr lvl="1">
              <a:lnSpc>
                <a:spcPct val="110000"/>
              </a:lnSpc>
            </a:pPr>
            <a:r>
              <a:rPr lang="en-GB" sz="1800" b="1" dirty="0">
                <a:latin typeface="Calibri" panose="020F0502020204030204" pitchFamily="34" charset="0"/>
                <a:cs typeface="Calibri" panose="020F0502020204030204" pitchFamily="34" charset="0"/>
              </a:rPr>
              <a:t>Jafari</a:t>
            </a:r>
            <a:r>
              <a:rPr lang="en-GB" sz="1800" dirty="0">
                <a:latin typeface="Calibri" panose="020F0502020204030204" pitchFamily="34" charset="0"/>
                <a:cs typeface="Calibri" panose="020F0502020204030204" pitchFamily="34" charset="0"/>
              </a:rPr>
              <a:t>  - Austria C-646/16, Judgment of  26 July 2017  Letting people through is not a visa, but irregular entry – Croatia is responsible</a:t>
            </a:r>
          </a:p>
          <a:p>
            <a:pPr lvl="1">
              <a:lnSpc>
                <a:spcPct val="110000"/>
              </a:lnSpc>
            </a:pPr>
            <a:endParaRPr lang="en-GB" sz="1700" dirty="0">
              <a:latin typeface="Calibri" panose="020F0502020204030204" pitchFamily="34" charset="0"/>
              <a:cs typeface="Calibri" panose="020F0502020204030204" pitchFamily="34" charset="0"/>
            </a:endParaRPr>
          </a:p>
          <a:p>
            <a:pPr lvl="1">
              <a:lnSpc>
                <a:spcPct val="110000"/>
              </a:lnSpc>
            </a:pPr>
            <a:endParaRPr lang="en-GB" sz="1700" dirty="0">
              <a:latin typeface="Calibri" panose="020F0502020204030204" pitchFamily="34" charset="0"/>
              <a:cs typeface="Calibri" panose="020F0502020204030204" pitchFamily="34" charset="0"/>
            </a:endParaRPr>
          </a:p>
          <a:p>
            <a:pPr lvl="1">
              <a:lnSpc>
                <a:spcPct val="110000"/>
              </a:lnSpc>
            </a:pPr>
            <a:endParaRPr lang="en-GB" sz="1700"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4707634"/>
      </p:ext>
    </p:extLst>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755576" y="908720"/>
            <a:ext cx="8311952" cy="5740120"/>
          </a:xfrm>
          <a:ln>
            <a:solidFill>
              <a:srgbClr val="FF9933"/>
            </a:solidFill>
          </a:ln>
        </p:spPr>
        <p:txBody>
          <a:bodyPr>
            <a:normAutofit fontScale="77500" lnSpcReduction="20000"/>
          </a:bodyPr>
          <a:lstStyle/>
          <a:p>
            <a:pPr>
              <a:lnSpc>
                <a:spcPct val="120000"/>
              </a:lnSpc>
            </a:pPr>
            <a:r>
              <a:rPr lang="en-GB" sz="2800" noProof="0" dirty="0"/>
              <a:t>„if there are </a:t>
            </a:r>
            <a:r>
              <a:rPr lang="en-GB" sz="2800" noProof="0" dirty="0">
                <a:solidFill>
                  <a:srgbClr val="C00000"/>
                </a:solidFill>
              </a:rPr>
              <a:t>substantial grounds for believing </a:t>
            </a:r>
            <a:r>
              <a:rPr lang="en-GB" sz="2800" noProof="0" dirty="0"/>
              <a:t>that there are </a:t>
            </a:r>
            <a:r>
              <a:rPr lang="en-GB" sz="2800" noProof="0" dirty="0">
                <a:solidFill>
                  <a:srgbClr val="C00000"/>
                </a:solidFill>
              </a:rPr>
              <a:t>systemic flaws </a:t>
            </a:r>
            <a:r>
              <a:rPr lang="en-GB" sz="2800" noProof="0" dirty="0"/>
              <a:t>in the asylum </a:t>
            </a:r>
            <a:r>
              <a:rPr lang="en-GB" sz="2800" noProof="0" dirty="0">
                <a:solidFill>
                  <a:srgbClr val="C00000"/>
                </a:solidFill>
              </a:rPr>
              <a:t>procedure</a:t>
            </a:r>
            <a:r>
              <a:rPr lang="en-GB" sz="2800" noProof="0" dirty="0"/>
              <a:t> and </a:t>
            </a:r>
            <a:r>
              <a:rPr lang="en-GB" sz="2800" noProof="0" dirty="0">
                <a:solidFill>
                  <a:srgbClr val="C00000"/>
                </a:solidFill>
              </a:rPr>
              <a:t>reception conditions </a:t>
            </a:r>
            <a:r>
              <a:rPr lang="en-GB" sz="2800" noProof="0" dirty="0"/>
              <a:t>for asylum applicants in the Member State responsible, resulting</a:t>
            </a:r>
            <a:r>
              <a:rPr lang="en-GB" sz="2800" noProof="0" dirty="0">
                <a:solidFill>
                  <a:srgbClr val="C00000"/>
                </a:solidFill>
              </a:rPr>
              <a:t> in inhuman or degrading treatment </a:t>
            </a:r>
            <a:r>
              <a:rPr lang="en-GB" sz="2800" noProof="0" dirty="0"/>
              <a:t>…</a:t>
            </a:r>
            <a:r>
              <a:rPr lang="en-GB" sz="2800" noProof="0" dirty="0">
                <a:solidFill>
                  <a:srgbClr val="C00000"/>
                </a:solidFill>
              </a:rPr>
              <a:t> </a:t>
            </a:r>
            <a:r>
              <a:rPr lang="en-GB" sz="2800" noProof="0" dirty="0"/>
              <a:t>of asylum seekers </a:t>
            </a:r>
            <a:r>
              <a:rPr lang="en-GB" sz="2800" noProof="0" dirty="0">
                <a:solidFill>
                  <a:srgbClr val="C00000"/>
                </a:solidFill>
              </a:rPr>
              <a:t>.. .</a:t>
            </a:r>
            <a:r>
              <a:rPr lang="en-GB" sz="2800" noProof="0" dirty="0"/>
              <a:t> </a:t>
            </a:r>
            <a:r>
              <a:rPr lang="en-GB" sz="2800" noProof="0" dirty="0">
                <a:solidFill>
                  <a:srgbClr val="C00000"/>
                </a:solidFill>
              </a:rPr>
              <a:t>the transfer </a:t>
            </a:r>
            <a:r>
              <a:rPr lang="en-GB" sz="2800" noProof="0" dirty="0"/>
              <a:t>would be </a:t>
            </a:r>
            <a:r>
              <a:rPr lang="en-GB" sz="2800" noProof="0" dirty="0">
                <a:solidFill>
                  <a:srgbClr val="C00000"/>
                </a:solidFill>
              </a:rPr>
              <a:t>incompatible </a:t>
            </a:r>
            <a:r>
              <a:rPr lang="en-GB" sz="2800" noProof="0" dirty="0"/>
              <a:t>[with the regulation]” (§ 86) </a:t>
            </a:r>
          </a:p>
          <a:p>
            <a:endParaRPr lang="en-GB" noProof="0" dirty="0"/>
          </a:p>
          <a:p>
            <a:pPr>
              <a:lnSpc>
                <a:spcPct val="120000"/>
              </a:lnSpc>
            </a:pPr>
            <a:r>
              <a:rPr lang="en-GB" noProof="0" dirty="0"/>
              <a:t>                in Greece there are systemic deficiencies in procedure and reception conditions as acknowledged in the M</a:t>
            </a:r>
            <a:r>
              <a:rPr lang="en-GB" i="1" noProof="0" dirty="0"/>
              <a:t>.S.S. </a:t>
            </a:r>
            <a:r>
              <a:rPr lang="en-GB" noProof="0" dirty="0"/>
              <a:t>v. </a:t>
            </a:r>
            <a:r>
              <a:rPr lang="en-GB" i="1" noProof="0" dirty="0"/>
              <a:t>Belgium and Greece</a:t>
            </a:r>
            <a:r>
              <a:rPr lang="en-GB" noProof="0" dirty="0"/>
              <a:t> judgment of the ECtHR</a:t>
            </a:r>
          </a:p>
          <a:p>
            <a:pPr>
              <a:lnSpc>
                <a:spcPct val="120000"/>
              </a:lnSpc>
            </a:pPr>
            <a:endParaRPr lang="en-GB" noProof="0" dirty="0"/>
          </a:p>
          <a:p>
            <a:pPr>
              <a:lnSpc>
                <a:spcPct val="120000"/>
              </a:lnSpc>
            </a:pPr>
            <a:r>
              <a:rPr lang="en-GB" noProof="0" dirty="0"/>
              <a:t>              states </a:t>
            </a:r>
            <a:r>
              <a:rPr lang="en-GB" noProof="0" dirty="0">
                <a:solidFill>
                  <a:srgbClr val="C00000"/>
                </a:solidFill>
              </a:rPr>
              <a:t>must assess </a:t>
            </a:r>
            <a:r>
              <a:rPr lang="en-GB" noProof="0" dirty="0"/>
              <a:t>the situation in other member states based</a:t>
            </a:r>
            <a:br>
              <a:rPr lang="en-GB" noProof="0" dirty="0"/>
            </a:br>
            <a:r>
              <a:rPr lang="en-GB" noProof="0" dirty="0"/>
              <a:t>      on available reports and judgments   </a:t>
            </a:r>
          </a:p>
          <a:p>
            <a:pPr>
              <a:lnSpc>
                <a:spcPct val="120000"/>
              </a:lnSpc>
            </a:pPr>
            <a:endParaRPr lang="en-GB" noProof="0" dirty="0"/>
          </a:p>
          <a:p>
            <a:pPr>
              <a:lnSpc>
                <a:spcPct val="120000"/>
              </a:lnSpc>
            </a:pPr>
            <a:r>
              <a:rPr lang="en-GB" noProof="0" dirty="0"/>
              <a:t>                Member States</a:t>
            </a:r>
            <a:r>
              <a:rPr lang="en-GB" dirty="0"/>
              <a:t> </a:t>
            </a:r>
            <a:r>
              <a:rPr lang="en-GB" noProof="0" dirty="0">
                <a:solidFill>
                  <a:srgbClr val="C00000"/>
                </a:solidFill>
              </a:rPr>
              <a:t>must not transfer </a:t>
            </a:r>
            <a:r>
              <a:rPr lang="en-GB" noProof="0" dirty="0"/>
              <a:t>an asylum seeker to the Member State responsible if they should be aware of the fact that </a:t>
            </a:r>
            <a:r>
              <a:rPr lang="en-GB" noProof="0" dirty="0">
                <a:solidFill>
                  <a:srgbClr val="C00000"/>
                </a:solidFill>
              </a:rPr>
              <a:t>systemic deficiencies in the </a:t>
            </a:r>
            <a:r>
              <a:rPr lang="en-GB" noProof="0" dirty="0"/>
              <a:t>asylum </a:t>
            </a:r>
            <a:r>
              <a:rPr lang="en-GB" noProof="0" dirty="0">
                <a:solidFill>
                  <a:srgbClr val="C00000"/>
                </a:solidFill>
              </a:rPr>
              <a:t>procedure</a:t>
            </a:r>
            <a:r>
              <a:rPr lang="en-GB" noProof="0" dirty="0"/>
              <a:t> and in the </a:t>
            </a:r>
            <a:r>
              <a:rPr lang="en-GB" noProof="0" dirty="0">
                <a:solidFill>
                  <a:srgbClr val="C00000"/>
                </a:solidFill>
              </a:rPr>
              <a:t>reception conditions </a:t>
            </a:r>
            <a:r>
              <a:rPr lang="en-GB" noProof="0" dirty="0"/>
              <a:t>amount </a:t>
            </a:r>
            <a:r>
              <a:rPr lang="en-GB" noProof="0" dirty="0">
                <a:solidFill>
                  <a:srgbClr val="C00000"/>
                </a:solidFill>
              </a:rPr>
              <a:t>a real risk of inhuman or degrading treatment</a:t>
            </a:r>
            <a:r>
              <a:rPr lang="en-GB" noProof="0" dirty="0"/>
              <a:t> (§ 94)</a:t>
            </a:r>
          </a:p>
          <a:p>
            <a:endParaRPr lang="en-GB" noProof="0" dirty="0"/>
          </a:p>
        </p:txBody>
      </p:sp>
      <p:sp>
        <p:nvSpPr>
          <p:cNvPr id="3" name="Cím 2"/>
          <p:cNvSpPr>
            <a:spLocks noGrp="1"/>
          </p:cNvSpPr>
          <p:nvPr>
            <p:ph type="title"/>
          </p:nvPr>
        </p:nvSpPr>
        <p:spPr>
          <a:xfrm>
            <a:off x="457200" y="0"/>
            <a:ext cx="8229600" cy="764703"/>
          </a:xfrm>
        </p:spPr>
        <p:txBody>
          <a:bodyPr/>
          <a:lstStyle/>
          <a:p>
            <a:r>
              <a:rPr lang="en-GB" sz="2000" noProof="0" dirty="0"/>
              <a:t>N.S. and M.E (UK  and Ireland) CJEU preliminary judgment C 411/10 and C-493/10 joined cases</a:t>
            </a:r>
          </a:p>
        </p:txBody>
      </p:sp>
      <p:sp>
        <p:nvSpPr>
          <p:cNvPr id="4" name="Jobbra nyíl 3"/>
          <p:cNvSpPr/>
          <p:nvPr/>
        </p:nvSpPr>
        <p:spPr>
          <a:xfrm>
            <a:off x="827584" y="3083492"/>
            <a:ext cx="57606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Jobbra nyíl 4"/>
          <p:cNvSpPr/>
          <p:nvPr/>
        </p:nvSpPr>
        <p:spPr>
          <a:xfrm>
            <a:off x="827584" y="4293096"/>
            <a:ext cx="57606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Jobbra nyíl 5"/>
          <p:cNvSpPr/>
          <p:nvPr/>
        </p:nvSpPr>
        <p:spPr>
          <a:xfrm flipV="1">
            <a:off x="899592" y="5278815"/>
            <a:ext cx="589298" cy="1326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871555907"/>
      </p:ext>
    </p:extLst>
  </p:cSld>
  <p:clrMapOvr>
    <a:masterClrMapping/>
  </p:clrMapOvr>
  <p:transition>
    <p:pull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611560" y="836712"/>
            <a:ext cx="7848872" cy="5760640"/>
          </a:xfrm>
        </p:spPr>
        <p:txBody>
          <a:bodyPr>
            <a:normAutofit lnSpcReduction="10000"/>
          </a:bodyPr>
          <a:lstStyle/>
          <a:p>
            <a:pPr algn="ctr">
              <a:buNone/>
            </a:pPr>
            <a:r>
              <a:rPr lang="en-GB" sz="2100" noProof="0" dirty="0">
                <a:latin typeface="Calibri" panose="020F0502020204030204" pitchFamily="34" charset="0"/>
                <a:cs typeface="Calibri" panose="020F0502020204030204" pitchFamily="34" charset="0"/>
              </a:rPr>
              <a:t>Phase I.</a:t>
            </a:r>
            <a:r>
              <a:rPr lang="en-GB" sz="2100" noProof="0" dirty="0">
                <a:solidFill>
                  <a:srgbClr val="C00000"/>
                </a:solidFill>
                <a:latin typeface="Calibri" panose="020F0502020204030204" pitchFamily="34" charset="0"/>
                <a:cs typeface="Calibri" panose="020F0502020204030204" pitchFamily="34" charset="0"/>
              </a:rPr>
              <a:t> Risk of pressure or deficiency  –  preventive action plan</a:t>
            </a:r>
            <a:br>
              <a:rPr lang="en-GB" sz="2100" noProof="0" dirty="0">
                <a:solidFill>
                  <a:srgbClr val="C00000"/>
                </a:solidFill>
                <a:latin typeface="Calibri" panose="020F0502020204030204" pitchFamily="34" charset="0"/>
                <a:cs typeface="Calibri" panose="020F0502020204030204" pitchFamily="34" charset="0"/>
              </a:rPr>
            </a:br>
            <a:endParaRPr lang="en-GB" sz="2100" noProof="0" dirty="0">
              <a:solidFill>
                <a:srgbClr val="C00000"/>
              </a:solidFill>
              <a:latin typeface="Calibri" panose="020F0502020204030204" pitchFamily="34" charset="0"/>
              <a:cs typeface="Calibri" panose="020F0502020204030204" pitchFamily="34" charset="0"/>
            </a:endParaRPr>
          </a:p>
          <a:p>
            <a:r>
              <a:rPr lang="en-GB" sz="2100" noProof="0">
                <a:latin typeface="Calibri" panose="020F0502020204030204" pitchFamily="34" charset="0"/>
                <a:cs typeface="Calibri" panose="020F0502020204030204" pitchFamily="34" charset="0"/>
              </a:rPr>
              <a:t>Either </a:t>
            </a:r>
            <a:r>
              <a:rPr lang="en-GB" sz="2100" noProof="0" dirty="0">
                <a:latin typeface="Calibri" panose="020F0502020204030204" pitchFamily="34" charset="0"/>
                <a:cs typeface="Calibri" panose="020F0502020204030204" pitchFamily="34" charset="0"/>
              </a:rPr>
              <a:t>because of the increased pressure or because of the malfunctioning system</a:t>
            </a:r>
          </a:p>
          <a:p>
            <a:r>
              <a:rPr lang="en-GB" sz="2100" noProof="0" dirty="0">
                <a:latin typeface="Calibri" panose="020F0502020204030204" pitchFamily="34" charset="0"/>
                <a:cs typeface="Calibri" panose="020F0502020204030204" pitchFamily="34" charset="0"/>
              </a:rPr>
              <a:t>MS decides if to make a plan</a:t>
            </a:r>
            <a:r>
              <a:rPr lang="en-GB" sz="2100" dirty="0">
                <a:latin typeface="Calibri" panose="020F0502020204030204" pitchFamily="34" charset="0"/>
                <a:cs typeface="Calibri" panose="020F0502020204030204" pitchFamily="34" charset="0"/>
              </a:rPr>
              <a:t>, but  it must </a:t>
            </a:r>
            <a:endParaRPr lang="en-GB" sz="2100" noProof="0" dirty="0">
              <a:latin typeface="Calibri" panose="020F0502020204030204" pitchFamily="34" charset="0"/>
              <a:cs typeface="Calibri" panose="020F0502020204030204" pitchFamily="34" charset="0"/>
            </a:endParaRPr>
          </a:p>
          <a:p>
            <a:r>
              <a:rPr lang="en-GB" sz="2100" noProof="0" dirty="0">
                <a:solidFill>
                  <a:srgbClr val="C00000"/>
                </a:solidFill>
                <a:latin typeface="Calibri" panose="020F0502020204030204" pitchFamily="34" charset="0"/>
                <a:cs typeface="Calibri" panose="020F0502020204030204" pitchFamily="34" charset="0"/>
              </a:rPr>
              <a:t>„take all appropriate measures </a:t>
            </a:r>
            <a:r>
              <a:rPr lang="en-GB" sz="2100" noProof="0" dirty="0">
                <a:latin typeface="Calibri" panose="020F0502020204030204" pitchFamily="34" charset="0"/>
                <a:cs typeface="Calibri" panose="020F0502020204030204" pitchFamily="34" charset="0"/>
              </a:rPr>
              <a:t>to deal with the situation </a:t>
            </a:r>
            <a:r>
              <a:rPr lang="en-GB" sz="2100" noProof="0" dirty="0">
                <a:solidFill>
                  <a:srgbClr val="C00000"/>
                </a:solidFill>
                <a:latin typeface="Calibri" panose="020F0502020204030204" pitchFamily="34" charset="0"/>
                <a:cs typeface="Calibri" panose="020F0502020204030204" pitchFamily="34" charset="0"/>
              </a:rPr>
              <a:t>of particular pressure </a:t>
            </a:r>
            <a:r>
              <a:rPr lang="en-GB" sz="2100" noProof="0" dirty="0">
                <a:latin typeface="Calibri" panose="020F0502020204030204" pitchFamily="34" charset="0"/>
                <a:cs typeface="Calibri" panose="020F0502020204030204" pitchFamily="34" charset="0"/>
              </a:rPr>
              <a:t>on its asylum system or to ensure that the </a:t>
            </a:r>
            <a:r>
              <a:rPr lang="en-GB" sz="2100" noProof="0" dirty="0">
                <a:solidFill>
                  <a:srgbClr val="C00000"/>
                </a:solidFill>
                <a:latin typeface="Calibri" panose="020F0502020204030204" pitchFamily="34" charset="0"/>
                <a:cs typeface="Calibri" panose="020F0502020204030204" pitchFamily="34" charset="0"/>
              </a:rPr>
              <a:t>deficiencies identified are addressed </a:t>
            </a:r>
            <a:r>
              <a:rPr lang="en-GB" sz="2100" noProof="0" dirty="0">
                <a:latin typeface="Calibri" panose="020F0502020204030204" pitchFamily="34" charset="0"/>
                <a:cs typeface="Calibri" panose="020F0502020204030204" pitchFamily="34" charset="0"/>
              </a:rPr>
              <a:t>before the situation deteriorates.</a:t>
            </a:r>
            <a:r>
              <a:rPr lang="en-GB" sz="2100" noProof="0" dirty="0">
                <a:solidFill>
                  <a:srgbClr val="C00000"/>
                </a:solidFill>
                <a:latin typeface="Calibri" panose="020F0502020204030204" pitchFamily="34" charset="0"/>
                <a:cs typeface="Calibri" panose="020F0502020204030204" pitchFamily="34" charset="0"/>
              </a:rPr>
              <a:t> </a:t>
            </a:r>
          </a:p>
          <a:p>
            <a:endParaRPr lang="en-GB" sz="2100" dirty="0">
              <a:solidFill>
                <a:srgbClr val="C00000"/>
              </a:solidFill>
              <a:latin typeface="Calibri" panose="020F0502020204030204" pitchFamily="34" charset="0"/>
              <a:cs typeface="Calibri" panose="020F0502020204030204" pitchFamily="34" charset="0"/>
            </a:endParaRPr>
          </a:p>
          <a:p>
            <a:r>
              <a:rPr lang="en-GB" sz="2100" noProof="0" dirty="0">
                <a:solidFill>
                  <a:srgbClr val="C00000"/>
                </a:solidFill>
                <a:latin typeface="Calibri" panose="020F0502020204030204" pitchFamily="34" charset="0"/>
                <a:cs typeface="Calibri" panose="020F0502020204030204" pitchFamily="34" charset="0"/>
              </a:rPr>
              <a:t>	Phase II. </a:t>
            </a:r>
            <a:r>
              <a:rPr lang="en-GB" sz="2100" noProof="0" dirty="0">
                <a:latin typeface="Calibri" panose="020F0502020204030204" pitchFamily="34" charset="0"/>
                <a:cs typeface="Calibri" panose="020F0502020204030204" pitchFamily="34" charset="0"/>
              </a:rPr>
              <a:t>(Risk of ) </a:t>
            </a:r>
            <a:r>
              <a:rPr lang="en-GB" sz="2100" noProof="0" dirty="0">
                <a:solidFill>
                  <a:srgbClr val="C00000"/>
                </a:solidFill>
                <a:latin typeface="Calibri" panose="020F0502020204030204" pitchFamily="34" charset="0"/>
                <a:cs typeface="Calibri" panose="020F0502020204030204" pitchFamily="34" charset="0"/>
              </a:rPr>
              <a:t>Crisis </a:t>
            </a:r>
            <a:br>
              <a:rPr lang="en-GB" sz="2100" noProof="0" dirty="0">
                <a:solidFill>
                  <a:srgbClr val="C00000"/>
                </a:solidFill>
                <a:latin typeface="Calibri" panose="020F0502020204030204" pitchFamily="34" charset="0"/>
                <a:cs typeface="Calibri" panose="020F0502020204030204" pitchFamily="34" charset="0"/>
              </a:rPr>
            </a:br>
            <a:endParaRPr lang="en-GB" sz="2100" noProof="0" dirty="0">
              <a:solidFill>
                <a:srgbClr val="C00000"/>
              </a:solidFill>
              <a:latin typeface="Calibri" panose="020F0502020204030204" pitchFamily="34" charset="0"/>
              <a:cs typeface="Calibri" panose="020F0502020204030204" pitchFamily="34" charset="0"/>
            </a:endParaRPr>
          </a:p>
          <a:p>
            <a:r>
              <a:rPr lang="en-GB" sz="2100" dirty="0">
                <a:latin typeface="Calibri" panose="020F0502020204030204" pitchFamily="34" charset="0"/>
                <a:cs typeface="Calibri" panose="020F0502020204030204" pitchFamily="34" charset="0"/>
              </a:rPr>
              <a:t>Deficiencies are </a:t>
            </a:r>
            <a:r>
              <a:rPr lang="en-GB" sz="2100" dirty="0">
                <a:solidFill>
                  <a:srgbClr val="C00000"/>
                </a:solidFill>
                <a:latin typeface="Calibri" panose="020F0502020204030204" pitchFamily="34" charset="0"/>
                <a:cs typeface="Calibri" panose="020F0502020204030204" pitchFamily="34" charset="0"/>
              </a:rPr>
              <a:t>not remedied </a:t>
            </a:r>
            <a:r>
              <a:rPr lang="en-GB" sz="2100" dirty="0">
                <a:latin typeface="Calibri" panose="020F0502020204030204" pitchFamily="34" charset="0"/>
                <a:cs typeface="Calibri" panose="020F0502020204030204" pitchFamily="34" charset="0"/>
              </a:rPr>
              <a:t>by the plan the or „</a:t>
            </a:r>
            <a:r>
              <a:rPr lang="en-GB" sz="2100" dirty="0">
                <a:solidFill>
                  <a:srgbClr val="C00000"/>
                </a:solidFill>
                <a:latin typeface="Calibri" panose="020F0502020204030204" pitchFamily="34" charset="0"/>
                <a:cs typeface="Calibri" panose="020F0502020204030204" pitchFamily="34" charset="0"/>
              </a:rPr>
              <a:t>where there is a serious risk </a:t>
            </a:r>
            <a:r>
              <a:rPr lang="en-GB" sz="2100" dirty="0">
                <a:latin typeface="Calibri" panose="020F0502020204030204" pitchFamily="34" charset="0"/>
                <a:cs typeface="Calibri" panose="020F0502020204030204" pitchFamily="34" charset="0"/>
              </a:rPr>
              <a:t>that the asylum situation in the Member State concerned </a:t>
            </a:r>
            <a:r>
              <a:rPr lang="en-GB" sz="2100" dirty="0">
                <a:solidFill>
                  <a:srgbClr val="C00000"/>
                </a:solidFill>
                <a:latin typeface="Calibri" panose="020F0502020204030204" pitchFamily="34" charset="0"/>
                <a:cs typeface="Calibri" panose="020F0502020204030204" pitchFamily="34" charset="0"/>
              </a:rPr>
              <a:t>develops into a crisis</a:t>
            </a:r>
            <a:r>
              <a:rPr lang="en-GB" sz="2100" dirty="0">
                <a:latin typeface="Calibri" panose="020F0502020204030204" pitchFamily="34" charset="0"/>
                <a:cs typeface="Calibri" panose="020F0502020204030204" pitchFamily="34" charset="0"/>
              </a:rPr>
              <a:t> </a:t>
            </a:r>
          </a:p>
          <a:p>
            <a:r>
              <a:rPr lang="en-GB" sz="2100" dirty="0">
                <a:solidFill>
                  <a:srgbClr val="C00000"/>
                </a:solidFill>
                <a:latin typeface="Calibri" panose="020F0502020204030204" pitchFamily="34" charset="0"/>
                <a:cs typeface="Calibri" panose="020F0502020204030204" pitchFamily="34" charset="0"/>
              </a:rPr>
              <a:t>MS must </a:t>
            </a:r>
            <a:r>
              <a:rPr lang="en-GB" sz="2100" dirty="0">
                <a:latin typeface="Calibri" panose="020F0502020204030204" pitchFamily="34" charset="0"/>
                <a:cs typeface="Calibri" panose="020F0502020204030204" pitchFamily="34" charset="0"/>
              </a:rPr>
              <a:t>– upon the request of the Commission </a:t>
            </a:r>
            <a:r>
              <a:rPr lang="en-GB" sz="2100" dirty="0">
                <a:solidFill>
                  <a:srgbClr val="C00000"/>
                </a:solidFill>
                <a:latin typeface="Calibri" panose="020F0502020204030204" pitchFamily="34" charset="0"/>
                <a:cs typeface="Calibri" panose="020F0502020204030204" pitchFamily="34" charset="0"/>
              </a:rPr>
              <a:t>– produce a crisis management plan within three months</a:t>
            </a:r>
          </a:p>
          <a:p>
            <a:r>
              <a:rPr lang="en-GB" sz="2100" dirty="0">
                <a:solidFill>
                  <a:srgbClr val="C00000"/>
                </a:solidFill>
                <a:latin typeface="Calibri" panose="020F0502020204030204" pitchFamily="34" charset="0"/>
                <a:cs typeface="Calibri" panose="020F0502020204030204" pitchFamily="34" charset="0"/>
              </a:rPr>
              <a:t>Council</a:t>
            </a:r>
            <a:r>
              <a:rPr lang="en-GB" sz="2100" dirty="0">
                <a:latin typeface="Calibri" panose="020F0502020204030204" pitchFamily="34" charset="0"/>
                <a:cs typeface="Calibri" panose="020F0502020204030204" pitchFamily="34" charset="0"/>
              </a:rPr>
              <a:t> monitors – offers guidance – provides solidarity measures</a:t>
            </a:r>
          </a:p>
          <a:p>
            <a:endParaRPr lang="en-GB" sz="2000" noProof="0" dirty="0">
              <a:latin typeface="Calibri" panose="020F0502020204030204" pitchFamily="34" charset="0"/>
              <a:cs typeface="Calibri" panose="020F0502020204030204" pitchFamily="34" charset="0"/>
            </a:endParaRPr>
          </a:p>
        </p:txBody>
      </p:sp>
      <p:sp>
        <p:nvSpPr>
          <p:cNvPr id="3" name="Cím 2"/>
          <p:cNvSpPr>
            <a:spLocks noGrp="1"/>
          </p:cNvSpPr>
          <p:nvPr>
            <p:ph type="title"/>
          </p:nvPr>
        </p:nvSpPr>
        <p:spPr>
          <a:xfrm>
            <a:off x="467544" y="0"/>
            <a:ext cx="8229600" cy="764704"/>
          </a:xfrm>
        </p:spPr>
        <p:txBody>
          <a:bodyPr/>
          <a:lstStyle/>
          <a:p>
            <a:r>
              <a:rPr lang="en-GB" sz="2400" noProof="0" dirty="0">
                <a:latin typeface="Calibri" panose="020F0502020204030204" pitchFamily="34" charset="0"/>
                <a:cs typeface="Calibri" panose="020F0502020204030204" pitchFamily="34" charset="0"/>
              </a:rPr>
              <a:t>Article 33 of Dublin III   -  Early warning and preparedness</a:t>
            </a:r>
          </a:p>
        </p:txBody>
      </p:sp>
    </p:spTree>
    <p:extLst>
      <p:ext uri="{BB962C8B-B14F-4D97-AF65-F5344CB8AC3E}">
        <p14:creationId xmlns:p14="http://schemas.microsoft.com/office/powerpoint/2010/main" val="3078114658"/>
      </p:ext>
    </p:extLst>
  </p:cSld>
  <p:clrMapOvr>
    <a:masterClrMapping/>
  </p:clrMapOvr>
  <p:transition>
    <p:pull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228600"/>
            <a:ext cx="7772400" cy="608112"/>
          </a:xfrm>
        </p:spPr>
        <p:txBody>
          <a:bodyPr/>
          <a:lstStyle/>
          <a:p>
            <a:r>
              <a:rPr lang="en-GB" sz="2000" dirty="0"/>
              <a:t>THE PROPOSED CHANGES AFFECTING INTER-STATE SOLIDARITY IN DUBLIN IV.</a:t>
            </a:r>
          </a:p>
        </p:txBody>
      </p:sp>
      <p:sp>
        <p:nvSpPr>
          <p:cNvPr id="6" name="Text Placeholder 5"/>
          <p:cNvSpPr>
            <a:spLocks noGrp="1"/>
          </p:cNvSpPr>
          <p:nvPr>
            <p:ph type="body" idx="1"/>
          </p:nvPr>
        </p:nvSpPr>
        <p:spPr>
          <a:xfrm>
            <a:off x="457200" y="1071562"/>
            <a:ext cx="8229600" cy="5525789"/>
          </a:xfrm>
        </p:spPr>
        <p:txBody>
          <a:bodyPr>
            <a:normAutofit fontScale="92500"/>
          </a:bodyPr>
          <a:lstStyle/>
          <a:p>
            <a:pPr marL="457200" indent="-457200">
              <a:buFont typeface="Arial" panose="020B0604020202020204" pitchFamily="34" charset="0"/>
              <a:buChar char="•"/>
            </a:pPr>
            <a:r>
              <a:rPr lang="en-GB" sz="2400" dirty="0"/>
              <a:t>In take back situations – only notification – no request – duty to take back. (Responsibility does not expire with time)</a:t>
            </a:r>
          </a:p>
          <a:p>
            <a:pPr marL="457200" indent="-457200">
              <a:buFont typeface="Arial" panose="020B0604020202020204" pitchFamily="34" charset="0"/>
              <a:buChar char="•"/>
            </a:pPr>
            <a:r>
              <a:rPr lang="en-GB" sz="2400" dirty="0"/>
              <a:t>Chapter VII: </a:t>
            </a:r>
            <a:r>
              <a:rPr lang="en-GB" sz="2400" dirty="0">
                <a:solidFill>
                  <a:srgbClr val="C00000"/>
                </a:solidFill>
              </a:rPr>
              <a:t>Corrective allocation mechanism</a:t>
            </a:r>
          </a:p>
          <a:p>
            <a:pPr marL="914400" lvl="1" indent="-457200">
              <a:buFontTx/>
              <a:buChar char="-"/>
            </a:pPr>
            <a:r>
              <a:rPr lang="en-GB" sz="2400" dirty="0"/>
              <a:t>Disproportionate number of applications (after eligibility) </a:t>
            </a:r>
          </a:p>
          <a:p>
            <a:pPr marL="914400" lvl="1" indent="-457200">
              <a:buFontTx/>
              <a:buChar char="-"/>
            </a:pPr>
            <a:r>
              <a:rPr lang="en-GB" sz="2400" dirty="0"/>
              <a:t>Exceeds </a:t>
            </a:r>
            <a:r>
              <a:rPr lang="en-GB" sz="2400" dirty="0">
                <a:solidFill>
                  <a:srgbClr val="C00000"/>
                </a:solidFill>
              </a:rPr>
              <a:t>150 %</a:t>
            </a:r>
            <a:r>
              <a:rPr lang="en-GB" sz="2400" dirty="0"/>
              <a:t> of reference key (including resettled refugees)</a:t>
            </a:r>
          </a:p>
          <a:p>
            <a:pPr marL="914400" lvl="1" indent="-457200">
              <a:buFontTx/>
              <a:buChar char="-"/>
            </a:pPr>
            <a:r>
              <a:rPr lang="en-GB" sz="2400" dirty="0">
                <a:solidFill>
                  <a:srgbClr val="C00000"/>
                </a:solidFill>
              </a:rPr>
              <a:t>Reference key </a:t>
            </a:r>
            <a:r>
              <a:rPr lang="en-GB" sz="2400" dirty="0"/>
              <a:t>= total of application in EU – share by MS based on</a:t>
            </a:r>
          </a:p>
          <a:p>
            <a:pPr marL="1828800" lvl="3" indent="-457200">
              <a:buFontTx/>
              <a:buChar char="-"/>
            </a:pPr>
            <a:r>
              <a:rPr lang="en-GB" sz="2400" dirty="0">
                <a:solidFill>
                  <a:srgbClr val="C00000"/>
                </a:solidFill>
              </a:rPr>
              <a:t>population size  </a:t>
            </a:r>
          </a:p>
          <a:p>
            <a:pPr lvl="3"/>
            <a:r>
              <a:rPr lang="en-GB" sz="2400" dirty="0"/>
              <a:t>               			     50 -50 % weight</a:t>
            </a:r>
          </a:p>
          <a:p>
            <a:pPr marL="1828800" lvl="3" indent="-457200">
              <a:buFontTx/>
              <a:buChar char="-"/>
            </a:pPr>
            <a:r>
              <a:rPr lang="en-GB" sz="2400" dirty="0">
                <a:solidFill>
                  <a:srgbClr val="C00000"/>
                </a:solidFill>
              </a:rPr>
              <a:t>total GDP</a:t>
            </a:r>
          </a:p>
          <a:p>
            <a:pPr lvl="1"/>
            <a:r>
              <a:rPr lang="en-GB" sz="2400" dirty="0"/>
              <a:t>If unwilling to participate </a:t>
            </a:r>
            <a:r>
              <a:rPr lang="en-GB" sz="2400" dirty="0">
                <a:solidFill>
                  <a:srgbClr val="C00000"/>
                </a:solidFill>
              </a:rPr>
              <a:t>250 000 Euros/per each applicant</a:t>
            </a:r>
            <a:r>
              <a:rPr lang="en-GB" sz="2400" dirty="0"/>
              <a:t>, who would have been allocated </a:t>
            </a:r>
          </a:p>
          <a:p>
            <a:pPr lvl="1"/>
            <a:r>
              <a:rPr lang="en-GB" sz="2400" dirty="0"/>
              <a:t>Automated system</a:t>
            </a:r>
          </a:p>
        </p:txBody>
      </p:sp>
      <p:sp>
        <p:nvSpPr>
          <p:cNvPr id="7" name="Right Brace 6"/>
          <p:cNvSpPr/>
          <p:nvPr/>
        </p:nvSpPr>
        <p:spPr>
          <a:xfrm>
            <a:off x="4788024" y="4077072"/>
            <a:ext cx="360040" cy="1008112"/>
          </a:xfrm>
          <a:prstGeom prst="rightBrace">
            <a:avLst/>
          </a:prstGeom>
          <a:ln w="28575">
            <a:solidFill>
              <a:srgbClr val="7B293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hu-HU" sz="1400" b="1">
              <a:solidFill>
                <a:prstClr val="black"/>
              </a:solidFill>
            </a:endParaRPr>
          </a:p>
        </p:txBody>
      </p:sp>
    </p:spTree>
    <p:extLst>
      <p:ext uri="{BB962C8B-B14F-4D97-AF65-F5344CB8AC3E}">
        <p14:creationId xmlns:p14="http://schemas.microsoft.com/office/powerpoint/2010/main" val="2555553546"/>
      </p:ext>
    </p:extLst>
  </p:cSld>
  <p:clrMapOvr>
    <a:masterClrMapping/>
  </p:clrMapOvr>
  <p:transition>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16632"/>
            <a:ext cx="8229600" cy="597724"/>
          </a:xfrm>
        </p:spPr>
        <p:txBody>
          <a:bodyPr/>
          <a:lstStyle/>
          <a:p>
            <a:r>
              <a:rPr lang="en-GB" sz="2000" dirty="0">
                <a:latin typeface="Calibri" panose="020F0502020204030204" pitchFamily="34" charset="0"/>
                <a:cs typeface="Calibri" panose="020F0502020204030204" pitchFamily="34" charset="0"/>
              </a:rPr>
              <a:t>THE PROPOSED CHANGES AFFECTING INTER-STATE SOLIDARITY IN DUBLIN IV. – EP response (214 proposals for amendment)</a:t>
            </a:r>
          </a:p>
        </p:txBody>
      </p:sp>
      <p:sp>
        <p:nvSpPr>
          <p:cNvPr id="6" name="Text Placeholder 5"/>
          <p:cNvSpPr>
            <a:spLocks noGrp="1"/>
          </p:cNvSpPr>
          <p:nvPr>
            <p:ph idx="1"/>
          </p:nvPr>
        </p:nvSpPr>
        <p:spPr/>
        <p:txBody>
          <a:bodyPr>
            <a:normAutofit fontScale="92500"/>
          </a:bodyPr>
          <a:lstStyle/>
          <a:p>
            <a:pPr marL="457200" indent="-457200">
              <a:lnSpc>
                <a:spcPct val="150000"/>
              </a:lnSpc>
              <a:buFont typeface="Arial" panose="020B0604020202020204" pitchFamily="34" charset="0"/>
              <a:buChar char="•"/>
            </a:pPr>
            <a:r>
              <a:rPr lang="en-GB" sz="2400" dirty="0">
                <a:solidFill>
                  <a:srgbClr val="C00000"/>
                </a:solidFill>
              </a:rPr>
              <a:t>Eliminate external border, </a:t>
            </a:r>
            <a:r>
              <a:rPr lang="en-GB" sz="2400" dirty="0"/>
              <a:t>waived visa and presence in transit  zone as a coupling principle</a:t>
            </a:r>
          </a:p>
          <a:p>
            <a:pPr marL="457200" indent="-457200">
              <a:lnSpc>
                <a:spcPct val="150000"/>
              </a:lnSpc>
              <a:buFont typeface="Arial" panose="020B0604020202020204" pitchFamily="34" charset="0"/>
              <a:buChar char="•"/>
            </a:pPr>
            <a:r>
              <a:rPr lang="en-GB" sz="2400" dirty="0">
                <a:solidFill>
                  <a:srgbClr val="C00000"/>
                </a:solidFill>
              </a:rPr>
              <a:t>Not based on exceeding 150% </a:t>
            </a:r>
            <a:r>
              <a:rPr lang="en-GB" sz="2400" dirty="0"/>
              <a:t>of the reference key – not corrective but fundamental allocation system</a:t>
            </a:r>
          </a:p>
          <a:p>
            <a:pPr marL="457200" indent="-457200">
              <a:lnSpc>
                <a:spcPct val="150000"/>
              </a:lnSpc>
              <a:buFont typeface="Arial" panose="020B0604020202020204" pitchFamily="34" charset="0"/>
              <a:buChar char="•"/>
            </a:pPr>
            <a:r>
              <a:rPr lang="en-GB" sz="2400" dirty="0">
                <a:solidFill>
                  <a:srgbClr val="C00000"/>
                </a:solidFill>
              </a:rPr>
              <a:t>New allocation criteria</a:t>
            </a:r>
          </a:p>
          <a:p>
            <a:pPr lvl="2">
              <a:lnSpc>
                <a:spcPct val="150000"/>
              </a:lnSpc>
            </a:pPr>
            <a:r>
              <a:rPr lang="en-GB" dirty="0"/>
              <a:t>Any family member legally residing  to unite with (not only refugee)</a:t>
            </a:r>
          </a:p>
          <a:p>
            <a:pPr lvl="2">
              <a:lnSpc>
                <a:spcPct val="150000"/>
              </a:lnSpc>
            </a:pPr>
            <a:r>
              <a:rPr lang="en-GB" dirty="0"/>
              <a:t>Academic qualification acquired in the Member State</a:t>
            </a:r>
          </a:p>
          <a:p>
            <a:pPr marL="457200" indent="-457200">
              <a:lnSpc>
                <a:spcPct val="150000"/>
              </a:lnSpc>
              <a:buFont typeface="Arial" panose="020B0604020202020204" pitchFamily="34" charset="0"/>
              <a:buChar char="•"/>
            </a:pPr>
            <a:r>
              <a:rPr lang="en-GB" sz="2400" dirty="0">
                <a:solidFill>
                  <a:srgbClr val="C00000"/>
                </a:solidFill>
              </a:rPr>
              <a:t>Allocation </a:t>
            </a:r>
            <a:r>
              <a:rPr lang="en-GB" sz="2400" dirty="0"/>
              <a:t>of asylum seekers – </a:t>
            </a:r>
            <a:r>
              <a:rPr lang="en-GB" sz="2400" dirty="0">
                <a:solidFill>
                  <a:srgbClr val="C00000"/>
                </a:solidFill>
              </a:rPr>
              <a:t>from the outset</a:t>
            </a:r>
          </a:p>
          <a:p>
            <a:pPr marL="457200" indent="-457200">
              <a:lnSpc>
                <a:spcPct val="150000"/>
              </a:lnSpc>
              <a:buFont typeface="Arial" panose="020B0604020202020204" pitchFamily="34" charset="0"/>
              <a:buChar char="•"/>
            </a:pPr>
            <a:r>
              <a:rPr lang="en-GB" sz="2400" dirty="0">
                <a:solidFill>
                  <a:srgbClr val="C00000"/>
                </a:solidFill>
              </a:rPr>
              <a:t>Choice of four countries </a:t>
            </a:r>
          </a:p>
          <a:p>
            <a:pPr marL="457200" indent="-457200">
              <a:lnSpc>
                <a:spcPct val="150000"/>
              </a:lnSpc>
              <a:buFont typeface="Arial" panose="020B0604020202020204" pitchFamily="34" charset="0"/>
              <a:buChar char="•"/>
            </a:pPr>
            <a:r>
              <a:rPr lang="en-GB" sz="2400" dirty="0">
                <a:solidFill>
                  <a:srgbClr val="C00000"/>
                </a:solidFill>
              </a:rPr>
              <a:t>Groups, max 30 </a:t>
            </a:r>
            <a:r>
              <a:rPr lang="en-GB" sz="2400" dirty="0"/>
              <a:t>may wish to move together</a:t>
            </a:r>
          </a:p>
          <a:p>
            <a:pPr marL="457200" indent="-457200">
              <a:buFont typeface="Arial" panose="020B0604020202020204" pitchFamily="34" charset="0"/>
              <a:buChar char="•"/>
            </a:pPr>
            <a:endParaRPr lang="en-GB" sz="2400" dirty="0"/>
          </a:p>
          <a:p>
            <a:pPr lvl="1"/>
            <a:endParaRPr lang="en-GB" sz="2400" dirty="0"/>
          </a:p>
        </p:txBody>
      </p:sp>
    </p:spTree>
    <p:extLst>
      <p:ext uri="{BB962C8B-B14F-4D97-AF65-F5344CB8AC3E}">
        <p14:creationId xmlns:p14="http://schemas.microsoft.com/office/powerpoint/2010/main" val="1720161128"/>
      </p:ext>
    </p:extLst>
  </p:cSld>
  <p:clrMapOvr>
    <a:masterClrMapping/>
  </p:clrMapOvr>
  <p:transition>
    <p:pull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642938" y="285750"/>
            <a:ext cx="7772400" cy="1470025"/>
          </a:xfrm>
        </p:spPr>
        <p:txBody>
          <a:bodyPr>
            <a:normAutofit/>
          </a:bodyPr>
          <a:lstStyle/>
          <a:p>
            <a:pPr eaLnBrk="1" hangingPunct="1">
              <a:defRPr/>
            </a:pPr>
            <a:r>
              <a:rPr lang="en-GB" sz="3200" noProof="0" dirty="0">
                <a:latin typeface="Calibri" panose="020F0502020204030204" pitchFamily="34" charset="0"/>
                <a:cs typeface="Calibri" panose="020F0502020204030204" pitchFamily="34" charset="0"/>
              </a:rPr>
              <a:t>The Dublin Convention the Dublin II  and the Dublin III regulations (1990, 2003 and 2013) </a:t>
            </a:r>
          </a:p>
        </p:txBody>
      </p:sp>
      <p:sp>
        <p:nvSpPr>
          <p:cNvPr id="32771" name="Rectangle 4"/>
          <p:cNvSpPr>
            <a:spLocks noGrp="1" noChangeArrowheads="1"/>
          </p:cNvSpPr>
          <p:nvPr>
            <p:ph type="subTitle" idx="1"/>
          </p:nvPr>
        </p:nvSpPr>
        <p:spPr>
          <a:xfrm>
            <a:off x="428625" y="2000250"/>
            <a:ext cx="8286750" cy="4669110"/>
          </a:xfrm>
        </p:spPr>
        <p:txBody>
          <a:bodyPr>
            <a:normAutofit fontScale="92500" lnSpcReduction="20000"/>
          </a:bodyPr>
          <a:lstStyle/>
          <a:p>
            <a:pPr eaLnBrk="1" hangingPunct="1">
              <a:defRPr/>
            </a:pPr>
            <a:r>
              <a:rPr lang="en-GB" sz="1200" noProof="0" dirty="0">
                <a:latin typeface="Calibri" panose="020F0502020204030204" pitchFamily="34" charset="0"/>
                <a:cs typeface="Calibri" panose="020F0502020204030204" pitchFamily="34" charset="0"/>
              </a:rPr>
              <a:t>Convention determining the State responsible for examining applications for asylum lodged in one of the Member States of the European Communities  (1990) OJ 1997 C 254/1</a:t>
            </a:r>
          </a:p>
          <a:p>
            <a:pPr eaLnBrk="1" hangingPunct="1">
              <a:defRPr/>
            </a:pPr>
            <a:r>
              <a:rPr lang="en-GB" sz="1200" noProof="0" dirty="0">
                <a:latin typeface="Calibri" panose="020F0502020204030204" pitchFamily="34" charset="0"/>
                <a:cs typeface="Calibri" panose="020F0502020204030204" pitchFamily="34" charset="0"/>
              </a:rPr>
              <a:t>and</a:t>
            </a:r>
          </a:p>
          <a:p>
            <a:pPr eaLnBrk="1" hangingPunct="1">
              <a:defRPr/>
            </a:pPr>
            <a:r>
              <a:rPr lang="en-GB" sz="1200" noProof="0" dirty="0">
                <a:latin typeface="Calibri" panose="020F0502020204030204" pitchFamily="34" charset="0"/>
                <a:cs typeface="Calibri" panose="020F0502020204030204" pitchFamily="34" charset="0"/>
              </a:rPr>
              <a:t>Council Regulation (EC) No 343/2003 of 18 February 2003 establishing the criteria and mechanisms for determining the Member State responsible for examining an asylum application lodged in one of the Member States by a third-country national  OJ 2003 L 50/1</a:t>
            </a:r>
          </a:p>
          <a:p>
            <a:pPr eaLnBrk="1" hangingPunct="1">
              <a:defRPr/>
            </a:pPr>
            <a:r>
              <a:rPr lang="en-GB" sz="1200" i="1" noProof="0" dirty="0">
                <a:latin typeface="Calibri" panose="020F0502020204030204" pitchFamily="34" charset="0"/>
                <a:cs typeface="Calibri" panose="020F0502020204030204" pitchFamily="34" charset="0"/>
              </a:rPr>
              <a:t>Implementing regulation </a:t>
            </a:r>
          </a:p>
          <a:p>
            <a:pPr eaLnBrk="1" hangingPunct="1">
              <a:defRPr/>
            </a:pPr>
            <a:r>
              <a:rPr lang="en-GB" sz="1200" noProof="0" dirty="0">
                <a:latin typeface="Calibri" panose="020F0502020204030204" pitchFamily="34" charset="0"/>
                <a:cs typeface="Calibri" panose="020F0502020204030204" pitchFamily="34" charset="0"/>
              </a:rPr>
              <a:t>Commission Regulation (EC) No 1560/2003 of 2 September 2003 laying down detailed rules for the application of Council Regulation (EC) No 343/2003 establishing the criteria and mechanisms for determining the Member State responsible for examining an asylum application lodged in one of the Member States by a third-country national (OJ L 222 of 5 September 2003, p. 1);</a:t>
            </a:r>
          </a:p>
          <a:p>
            <a:endParaRPr lang="en-GB" sz="1200" dirty="0">
              <a:latin typeface="Calibri" panose="020F0502020204030204" pitchFamily="34" charset="0"/>
              <a:cs typeface="Calibri" panose="020F0502020204030204" pitchFamily="34" charset="0"/>
            </a:endParaRPr>
          </a:p>
          <a:p>
            <a:r>
              <a:rPr lang="en-GB" sz="1900" dirty="0">
                <a:solidFill>
                  <a:srgbClr val="C00000"/>
                </a:solidFill>
                <a:latin typeface="Calibri" panose="020F0502020204030204" pitchFamily="34" charset="0"/>
                <a:cs typeface="Calibri" panose="020F0502020204030204" pitchFamily="34" charset="0"/>
              </a:rPr>
              <a:t>REGULATION (EU) No 604/2013 </a:t>
            </a:r>
            <a:r>
              <a:rPr lang="en-GB" sz="1900" dirty="0">
                <a:latin typeface="Calibri" panose="020F0502020204030204" pitchFamily="34" charset="0"/>
                <a:cs typeface="Calibri" panose="020F0502020204030204" pitchFamily="34" charset="0"/>
              </a:rPr>
              <a:t>OF THE EUROPEAN PARLIAMENT AND OF THE COUNCIL  </a:t>
            </a:r>
            <a:r>
              <a:rPr lang="en-GB" sz="1900" dirty="0">
                <a:solidFill>
                  <a:srgbClr val="C00000"/>
                </a:solidFill>
                <a:latin typeface="Calibri" panose="020F0502020204030204" pitchFamily="34" charset="0"/>
                <a:cs typeface="Calibri" panose="020F0502020204030204" pitchFamily="34" charset="0"/>
              </a:rPr>
              <a:t>of 26 June 2013 </a:t>
            </a:r>
          </a:p>
          <a:p>
            <a:r>
              <a:rPr lang="en-GB" sz="1900" dirty="0">
                <a:latin typeface="Calibri" panose="020F0502020204030204" pitchFamily="34" charset="0"/>
                <a:cs typeface="Calibri" panose="020F0502020204030204" pitchFamily="34" charset="0"/>
              </a:rPr>
              <a:t>establishing the criteria and mechanisms for determining the Member State responsible for examining an application for international protection lodged in one of the Member States by a third-country national or a stateless person (recast)</a:t>
            </a:r>
          </a:p>
          <a:p>
            <a:r>
              <a:rPr lang="en-GB" sz="1900" noProof="0" dirty="0">
                <a:latin typeface="Calibri" panose="020F0502020204030204" pitchFamily="34" charset="0"/>
                <a:cs typeface="Calibri" panose="020F0502020204030204" pitchFamily="34" charset="0"/>
              </a:rPr>
              <a:t>(OJ 2013 L 180/96)</a:t>
            </a:r>
            <a:br>
              <a:rPr lang="en-GB" sz="1800" noProof="0" dirty="0">
                <a:latin typeface="Calibri" panose="020F0502020204030204" pitchFamily="34" charset="0"/>
                <a:cs typeface="Calibri" panose="020F0502020204030204" pitchFamily="34" charset="0"/>
              </a:rPr>
            </a:br>
            <a:endParaRPr lang="en-GB" sz="1800" noProof="0" dirty="0">
              <a:latin typeface="Calibri" panose="020F0502020204030204" pitchFamily="34" charset="0"/>
              <a:cs typeface="Calibri" panose="020F0502020204030204" pitchFamily="34" charset="0"/>
            </a:endParaRPr>
          </a:p>
          <a:p>
            <a:r>
              <a:rPr lang="en-GB" sz="1500" dirty="0">
                <a:latin typeface="Calibri" panose="020F0502020204030204" pitchFamily="34" charset="0"/>
                <a:cs typeface="Calibri" panose="020F0502020204030204" pitchFamily="34" charset="0"/>
              </a:rPr>
              <a:t>COMMISSION </a:t>
            </a:r>
            <a:r>
              <a:rPr lang="en-GB" sz="1500" dirty="0">
                <a:solidFill>
                  <a:srgbClr val="C00000"/>
                </a:solidFill>
                <a:latin typeface="Calibri" panose="020F0502020204030204" pitchFamily="34" charset="0"/>
                <a:cs typeface="Calibri" panose="020F0502020204030204" pitchFamily="34" charset="0"/>
              </a:rPr>
              <a:t>IMPLEMENTING REGULATION (EU) No 118/2014  of 30 January 2014 </a:t>
            </a:r>
          </a:p>
          <a:p>
            <a:r>
              <a:rPr lang="en-GB" sz="1500" dirty="0">
                <a:latin typeface="Calibri" panose="020F0502020204030204" pitchFamily="34" charset="0"/>
                <a:cs typeface="Calibri" panose="020F0502020204030204" pitchFamily="34" charset="0"/>
              </a:rPr>
              <a:t>amending Regulation (EC) No 1560/2003 laying down detailed rules for the application of Council </a:t>
            </a:r>
          </a:p>
          <a:p>
            <a:r>
              <a:rPr lang="en-GB" sz="1500" dirty="0">
                <a:latin typeface="Calibri" panose="020F0502020204030204" pitchFamily="34" charset="0"/>
                <a:cs typeface="Calibri" panose="020F0502020204030204" pitchFamily="34" charset="0"/>
              </a:rPr>
              <a:t>Regulation (EC) No 343/2003 establishing the criteria and mechanisms for determining the Member </a:t>
            </a:r>
          </a:p>
          <a:p>
            <a:r>
              <a:rPr lang="en-GB" sz="1500" dirty="0">
                <a:latin typeface="Calibri" panose="020F0502020204030204" pitchFamily="34" charset="0"/>
                <a:cs typeface="Calibri" panose="020F0502020204030204" pitchFamily="34" charset="0"/>
              </a:rPr>
              <a:t>State responsible for examining an asylum application lodged in one of the Member States by a </a:t>
            </a:r>
          </a:p>
          <a:p>
            <a:r>
              <a:rPr lang="en-GB" sz="1500" dirty="0">
                <a:latin typeface="Calibri" panose="020F0502020204030204" pitchFamily="34" charset="0"/>
                <a:cs typeface="Calibri" panose="020F0502020204030204" pitchFamily="34" charset="0"/>
              </a:rPr>
              <a:t>third-country national</a:t>
            </a:r>
          </a:p>
          <a:p>
            <a:r>
              <a:rPr lang="en-GB" sz="1500" noProof="0" dirty="0">
                <a:latin typeface="Calibri" panose="020F0502020204030204" pitchFamily="34" charset="0"/>
                <a:cs typeface="Calibri" panose="020F0502020204030204" pitchFamily="34" charset="0"/>
              </a:rPr>
              <a:t>OJ 2014 L  39/1</a:t>
            </a:r>
            <a:endParaRPr lang="en-GB" sz="1800" noProof="0" dirty="0">
              <a:latin typeface="Calibri" panose="020F0502020204030204" pitchFamily="34" charset="0"/>
              <a:cs typeface="Calibri" panose="020F0502020204030204" pitchFamily="34" charset="0"/>
            </a:endParaRPr>
          </a:p>
          <a:p>
            <a:pPr eaLnBrk="1" hangingPunct="1">
              <a:defRPr/>
            </a:pPr>
            <a:endParaRPr lang="en-GB" sz="1200" dirty="0">
              <a:latin typeface="Calibri" panose="020F0502020204030204" pitchFamily="34" charset="0"/>
              <a:cs typeface="Calibri" panose="020F0502020204030204" pitchFamily="34" charset="0"/>
            </a:endParaRPr>
          </a:p>
          <a:p>
            <a:pPr eaLnBrk="1" hangingPunct="1">
              <a:defRPr/>
            </a:pPr>
            <a:endParaRPr lang="en-GB" sz="120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7833386"/>
      </p:ext>
    </p:extLst>
  </p:cSld>
  <p:clrMapOvr>
    <a:masterClrMapping/>
  </p:clrMapOvr>
  <p:transition>
    <p:pull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899592" y="2204864"/>
            <a:ext cx="7488832" cy="1728192"/>
          </a:xfrm>
        </p:spPr>
        <p:txBody>
          <a:bodyPr>
            <a:normAutofit/>
          </a:bodyPr>
          <a:lstStyle/>
          <a:p>
            <a:r>
              <a:rPr lang="en-GB" sz="3600" dirty="0">
                <a:effectLst/>
                <a:latin typeface="Calibri" panose="020F0502020204030204" pitchFamily="34" charset="0"/>
                <a:cs typeface="Calibri" panose="020F0502020204030204" pitchFamily="34" charset="0"/>
              </a:rPr>
              <a:t> </a:t>
            </a:r>
            <a:br>
              <a:rPr lang="en-GB" sz="4000" noProof="0" dirty="0">
                <a:latin typeface="Calibri" panose="020F0502020204030204" pitchFamily="34" charset="0"/>
                <a:cs typeface="Calibri" panose="020F0502020204030204" pitchFamily="34" charset="0"/>
              </a:rPr>
            </a:br>
            <a:r>
              <a:rPr lang="en-GB" sz="4000" noProof="0" dirty="0">
                <a:effectLst/>
                <a:latin typeface="Calibri" panose="020F0502020204030204" pitchFamily="34" charset="0"/>
                <a:cs typeface="Calibri" panose="020F0502020204030204" pitchFamily="34" charset="0"/>
              </a:rPr>
              <a:t>THE EURODAC  SYSTEM</a:t>
            </a:r>
            <a:endParaRPr lang="en-GB" sz="360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4108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0"/>
            <a:ext cx="7772400" cy="714375"/>
          </a:xfrm>
        </p:spPr>
        <p:txBody>
          <a:bodyPr>
            <a:noAutofit/>
          </a:bodyPr>
          <a:lstStyle/>
          <a:p>
            <a:r>
              <a:rPr lang="en-GB" sz="2400" b="0" noProof="0" dirty="0">
                <a:effectLst/>
                <a:latin typeface="Calibri" panose="020F0502020204030204" pitchFamily="34" charset="0"/>
                <a:cs typeface="Calibri" panose="020F0502020204030204" pitchFamily="34" charset="0"/>
              </a:rPr>
              <a:t>EURODAC </a:t>
            </a:r>
            <a:br>
              <a:rPr lang="en-GB" sz="2400" b="0" noProof="0" dirty="0">
                <a:effectLst/>
                <a:latin typeface="Calibri" panose="020F0502020204030204" pitchFamily="34" charset="0"/>
                <a:cs typeface="Calibri" panose="020F0502020204030204" pitchFamily="34" charset="0"/>
              </a:rPr>
            </a:br>
            <a:r>
              <a:rPr lang="en-GB" sz="1100" b="0" dirty="0">
                <a:effectLst/>
                <a:latin typeface="Calibri" panose="020F0502020204030204" pitchFamily="34" charset="0"/>
                <a:cs typeface="Calibri" panose="020F0502020204030204" pitchFamily="34" charset="0"/>
              </a:rPr>
              <a:t>REGULATION (EU) No 603/2013 OF THE EUROPEAN PARLIAMENT AND OF THE COUNCIL </a:t>
            </a:r>
            <a:br>
              <a:rPr lang="en-GB" sz="1100" b="0" dirty="0">
                <a:effectLst/>
                <a:latin typeface="Calibri" panose="020F0502020204030204" pitchFamily="34" charset="0"/>
                <a:cs typeface="Calibri" panose="020F0502020204030204" pitchFamily="34" charset="0"/>
              </a:rPr>
            </a:br>
            <a:r>
              <a:rPr lang="en-GB" sz="1100" b="0" dirty="0">
                <a:effectLst/>
                <a:latin typeface="Calibri" panose="020F0502020204030204" pitchFamily="34" charset="0"/>
                <a:cs typeface="Calibri" panose="020F0502020204030204" pitchFamily="34" charset="0"/>
              </a:rPr>
              <a:t>of 26 June 2013 </a:t>
            </a:r>
          </a:p>
        </p:txBody>
      </p:sp>
      <p:sp>
        <p:nvSpPr>
          <p:cNvPr id="121858" name="Rectangle 3"/>
          <p:cNvSpPr>
            <a:spLocks noGrp="1" noChangeArrowheads="1"/>
          </p:cNvSpPr>
          <p:nvPr>
            <p:ph idx="1"/>
          </p:nvPr>
        </p:nvSpPr>
        <p:spPr>
          <a:xfrm>
            <a:off x="428625" y="838200"/>
            <a:ext cx="8391525" cy="5591175"/>
          </a:xfrm>
        </p:spPr>
        <p:txBody>
          <a:bodyPr>
            <a:normAutofit fontScale="85000" lnSpcReduction="20000"/>
          </a:bodyPr>
          <a:lstStyle/>
          <a:p>
            <a:pPr eaLnBrk="1" hangingPunct="1"/>
            <a:r>
              <a:rPr lang="en-GB" noProof="0" dirty="0">
                <a:latin typeface="Calibri" panose="020F0502020204030204" pitchFamily="34" charset="0"/>
                <a:cs typeface="Calibri" panose="020F0502020204030204" pitchFamily="34" charset="0"/>
              </a:rPr>
              <a:t>Goal:  </a:t>
            </a:r>
          </a:p>
          <a:p>
            <a:pPr lvl="1" eaLnBrk="1" hangingPunct="1"/>
            <a:r>
              <a:rPr lang="en-GB" noProof="0" dirty="0">
                <a:latin typeface="Calibri" panose="020F0502020204030204" pitchFamily="34" charset="0"/>
                <a:cs typeface="Calibri" panose="020F0502020204030204" pitchFamily="34" charset="0"/>
              </a:rPr>
              <a:t>promoting </a:t>
            </a:r>
            <a:r>
              <a:rPr lang="en-GB" noProof="0" dirty="0">
                <a:solidFill>
                  <a:srgbClr val="C00000"/>
                </a:solidFill>
                <a:latin typeface="Calibri" panose="020F0502020204030204" pitchFamily="34" charset="0"/>
                <a:cs typeface="Calibri" panose="020F0502020204030204" pitchFamily="34" charset="0"/>
              </a:rPr>
              <a:t>the implementation of Dublin III</a:t>
            </a:r>
            <a:r>
              <a:rPr lang="en-GB" noProof="0" dirty="0">
                <a:latin typeface="Calibri" panose="020F0502020204030204" pitchFamily="34" charset="0"/>
                <a:cs typeface="Calibri" panose="020F0502020204030204" pitchFamily="34" charset="0"/>
              </a:rPr>
              <a:t>,</a:t>
            </a:r>
          </a:p>
          <a:p>
            <a:pPr lvl="3" eaLnBrk="1" hangingPunct="1"/>
            <a:r>
              <a:rPr lang="en-GB" dirty="0">
                <a:latin typeface="Calibri" panose="020F0502020204030204" pitchFamily="34" charset="0"/>
                <a:cs typeface="Calibri" panose="020F0502020204030204" pitchFamily="34" charset="0"/>
              </a:rPr>
              <a:t>	 i.e. the identification of the state responsible for the </a:t>
            </a:r>
            <a:br>
              <a:rPr lang="en-GB" dirty="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examination of the asylum application </a:t>
            </a:r>
          </a:p>
          <a:p>
            <a:pPr lvl="3" eaLnBrk="1" hangingPunct="1"/>
            <a:r>
              <a:rPr lang="en-GB" dirty="0">
                <a:latin typeface="Calibri" panose="020F0502020204030204" pitchFamily="34" charset="0"/>
                <a:cs typeface="Calibri" panose="020F0502020204030204" pitchFamily="34" charset="0"/>
              </a:rPr>
              <a:t> screening out the repeated application</a:t>
            </a:r>
          </a:p>
          <a:p>
            <a:pPr lvl="3" eaLnBrk="1" hangingPunct="1"/>
            <a:r>
              <a:rPr lang="en-GB" dirty="0">
                <a:latin typeface="Calibri" panose="020F0502020204030204" pitchFamily="34" charset="0"/>
                <a:cs typeface="Calibri" panose="020F0502020204030204" pitchFamily="34" charset="0"/>
              </a:rPr>
              <a:t>identifying the external border crossed</a:t>
            </a:r>
          </a:p>
          <a:p>
            <a:pPr marL="457200" lvl="1" indent="0" eaLnBrk="1" hangingPunct="1">
              <a:buNone/>
            </a:pPr>
            <a:br>
              <a:rPr lang="en-GB" noProof="0" dirty="0">
                <a:latin typeface="Calibri" panose="020F0502020204030204" pitchFamily="34" charset="0"/>
                <a:cs typeface="Calibri" panose="020F0502020204030204" pitchFamily="34" charset="0"/>
              </a:rPr>
            </a:br>
            <a:r>
              <a:rPr lang="en-GB" noProof="0" dirty="0">
                <a:latin typeface="Calibri" panose="020F0502020204030204" pitchFamily="34" charset="0"/>
                <a:cs typeface="Calibri" panose="020F0502020204030204" pitchFamily="34" charset="0"/>
              </a:rPr>
              <a:t>		and</a:t>
            </a:r>
          </a:p>
          <a:p>
            <a:pPr lvl="1"/>
            <a:r>
              <a:rPr lang="en-GB" dirty="0">
                <a:solidFill>
                  <a:srgbClr val="C00000"/>
                </a:solidFill>
                <a:latin typeface="Calibri" panose="020F0502020204030204" pitchFamily="34" charset="0"/>
                <a:cs typeface="Calibri" panose="020F0502020204030204" pitchFamily="34" charset="0"/>
              </a:rPr>
              <a:t>enhancing law enforcement </a:t>
            </a:r>
            <a:r>
              <a:rPr lang="en-GB" dirty="0">
                <a:latin typeface="Calibri" panose="020F0502020204030204" pitchFamily="34" charset="0"/>
                <a:cs typeface="Calibri" panose="020F0502020204030204" pitchFamily="34" charset="0"/>
              </a:rPr>
              <a:t>by allowing Member States' designated authorities and the European Police Office (Europol) to request the comparison of fingerprint data with those stored in the Central System</a:t>
            </a:r>
          </a:p>
          <a:p>
            <a:pPr lvl="1"/>
            <a:endParaRPr lang="en-GB" noProof="0" dirty="0">
              <a:latin typeface="Calibri" panose="020F0502020204030204" pitchFamily="34" charset="0"/>
              <a:cs typeface="Calibri" panose="020F0502020204030204" pitchFamily="34" charset="0"/>
            </a:endParaRPr>
          </a:p>
          <a:p>
            <a:pPr eaLnBrk="1" hangingPunct="1"/>
            <a:r>
              <a:rPr lang="en-GB" noProof="0" dirty="0">
                <a:latin typeface="Calibri" panose="020F0502020204030204" pitchFamily="34" charset="0"/>
                <a:cs typeface="Calibri" panose="020F0502020204030204" pitchFamily="34" charset="0"/>
              </a:rPr>
              <a:t>Tool: Central storage by </a:t>
            </a:r>
            <a:r>
              <a:rPr lang="en-GB" dirty="0">
                <a:solidFill>
                  <a:srgbClr val="C00000"/>
                </a:solidFill>
                <a:latin typeface="Calibri" panose="020F0502020204030204" pitchFamily="34" charset="0"/>
                <a:cs typeface="Calibri" panose="020F0502020204030204" pitchFamily="34" charset="0"/>
              </a:rPr>
              <a:t>the EU Agency for Large-Scale IT Systems  </a:t>
            </a:r>
            <a:r>
              <a:rPr lang="en-GB" dirty="0">
                <a:latin typeface="Calibri" panose="020F0502020204030204" pitchFamily="34" charset="0"/>
                <a:cs typeface="Calibri" panose="020F0502020204030204" pitchFamily="34" charset="0"/>
              </a:rPr>
              <a:t>(eu-LISA, Tallin/Strasbourg) </a:t>
            </a:r>
            <a:r>
              <a:rPr lang="en-GB" noProof="0" dirty="0">
                <a:latin typeface="Calibri" panose="020F0502020204030204" pitchFamily="34" charset="0"/>
                <a:cs typeface="Calibri" panose="020F0502020204030204" pitchFamily="34" charset="0"/>
              </a:rPr>
              <a:t>of fingerprints and comparison with those submitted by  MS</a:t>
            </a:r>
          </a:p>
          <a:p>
            <a:pPr eaLnBrk="1" hangingPunct="1"/>
            <a:r>
              <a:rPr lang="en-GB" dirty="0">
                <a:latin typeface="Calibri" panose="020F0502020204030204" pitchFamily="34" charset="0"/>
                <a:cs typeface="Calibri" panose="020F0502020204030204" pitchFamily="34" charset="0"/>
              </a:rPr>
              <a:t>Target group (above the age of 14): </a:t>
            </a:r>
          </a:p>
          <a:p>
            <a:pPr lvl="1" eaLnBrk="1" hangingPunct="1"/>
            <a:r>
              <a:rPr lang="en-GB" dirty="0">
                <a:latin typeface="Calibri" panose="020F0502020204030204" pitchFamily="34" charset="0"/>
                <a:cs typeface="Calibri" panose="020F0502020204030204" pitchFamily="34" charset="0"/>
              </a:rPr>
              <a:t>All asylum seekers, including those applying for subsidiary protection</a:t>
            </a:r>
          </a:p>
          <a:p>
            <a:pPr lvl="1" eaLnBrk="1" hangingPunct="1"/>
            <a:r>
              <a:rPr lang="en-GB" dirty="0">
                <a:latin typeface="Calibri" panose="020F0502020204030204" pitchFamily="34" charset="0"/>
                <a:cs typeface="Calibri" panose="020F0502020204030204" pitchFamily="34" charset="0"/>
              </a:rPr>
              <a:t>„Aliens” who have crossed the external border illegally </a:t>
            </a:r>
          </a:p>
          <a:p>
            <a:pPr lvl="1" eaLnBrk="1" hangingPunct="1"/>
            <a:r>
              <a:rPr lang="en-GB" dirty="0">
                <a:latin typeface="Calibri" panose="020F0502020204030204" pitchFamily="34" charset="0"/>
                <a:cs typeface="Calibri" panose="020F0502020204030204" pitchFamily="34" charset="0"/>
              </a:rPr>
              <a:t>„Aliens” found  illegally present in a MS (not stored, but compared)</a:t>
            </a:r>
          </a:p>
          <a:p>
            <a:pPr eaLnBrk="1" hangingPunct="1"/>
            <a:r>
              <a:rPr lang="en-GB" dirty="0">
                <a:latin typeface="Calibri" panose="020F0502020204030204" pitchFamily="34" charset="0"/>
                <a:cs typeface="Calibri" panose="020F0502020204030204" pitchFamily="34" charset="0"/>
              </a:rPr>
              <a:t>Comparable fingerprints – extended to serious criminals</a:t>
            </a:r>
            <a:r>
              <a:rPr lang="en-GB" noProof="0" dirty="0">
                <a:solidFill>
                  <a:srgbClr val="C0000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579931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74638"/>
            <a:ext cx="8229600" cy="439737"/>
          </a:xfrm>
        </p:spPr>
        <p:txBody>
          <a:bodyPr/>
          <a:lstStyle/>
          <a:p>
            <a:pPr eaLnBrk="1" hangingPunct="1">
              <a:defRPr/>
            </a:pPr>
            <a:r>
              <a:rPr lang="en-GB" b="0" noProof="0" dirty="0">
                <a:effectLst/>
                <a:latin typeface="Calibri" panose="020F0502020204030204" pitchFamily="34" charset="0"/>
                <a:cs typeface="Calibri" panose="020F0502020204030204" pitchFamily="34" charset="0"/>
              </a:rPr>
              <a:t>EURODAC from 20 July 2015 </a:t>
            </a:r>
            <a:endParaRPr lang="en-GB" sz="1600" b="0" noProof="0" dirty="0">
              <a:effectLst/>
              <a:latin typeface="Calibri" panose="020F0502020204030204" pitchFamily="34" charset="0"/>
              <a:cs typeface="Calibri" panose="020F0502020204030204" pitchFamily="34" charset="0"/>
            </a:endParaRPr>
          </a:p>
        </p:txBody>
      </p:sp>
      <p:sp>
        <p:nvSpPr>
          <p:cNvPr id="123906" name="Rectangle 3"/>
          <p:cNvSpPr>
            <a:spLocks noGrp="1" noChangeArrowheads="1"/>
          </p:cNvSpPr>
          <p:nvPr>
            <p:ph idx="1"/>
          </p:nvPr>
        </p:nvSpPr>
        <p:spPr>
          <a:xfrm>
            <a:off x="457200" y="857250"/>
            <a:ext cx="8229600" cy="5596086"/>
          </a:xfrm>
        </p:spPr>
        <p:txBody>
          <a:bodyPr>
            <a:normAutofit fontScale="70000" lnSpcReduction="20000"/>
          </a:bodyPr>
          <a:lstStyle/>
          <a:p>
            <a:pPr>
              <a:lnSpc>
                <a:spcPct val="150000"/>
              </a:lnSpc>
            </a:pPr>
            <a:r>
              <a:rPr lang="en-GB" sz="2800" dirty="0">
                <a:latin typeface="Calibri" panose="020F0502020204030204" pitchFamily="34" charset="0"/>
                <a:cs typeface="Calibri" panose="020F0502020204030204" pitchFamily="34" charset="0"/>
              </a:rPr>
              <a:t>Storage: asylum seekers: 10 years (blocked if recognized) illegal crossers: 18 months</a:t>
            </a:r>
          </a:p>
          <a:p>
            <a:pPr>
              <a:lnSpc>
                <a:spcPct val="150000"/>
              </a:lnSpc>
            </a:pPr>
            <a:endParaRPr lang="en-GB" sz="2800" dirty="0">
              <a:solidFill>
                <a:srgbClr val="C00000"/>
              </a:solidFill>
              <a:latin typeface="Calibri" panose="020F0502020204030204" pitchFamily="34" charset="0"/>
              <a:cs typeface="Calibri" panose="020F0502020204030204" pitchFamily="34" charset="0"/>
            </a:endParaRPr>
          </a:p>
          <a:p>
            <a:pPr>
              <a:lnSpc>
                <a:spcPct val="150000"/>
              </a:lnSpc>
            </a:pPr>
            <a:r>
              <a:rPr lang="en-GB" sz="2800" dirty="0">
                <a:latin typeface="Calibri" panose="020F0502020204030204" pitchFamily="34" charset="0"/>
                <a:cs typeface="Calibri" panose="020F0502020204030204" pitchFamily="34" charset="0"/>
              </a:rPr>
              <a:t>Oversight: </a:t>
            </a:r>
            <a:r>
              <a:rPr lang="en-GB" sz="2800" dirty="0">
                <a:solidFill>
                  <a:srgbClr val="C00000"/>
                </a:solidFill>
                <a:latin typeface="Calibri" panose="020F0502020204030204" pitchFamily="34" charset="0"/>
                <a:cs typeface="Calibri" panose="020F0502020204030204" pitchFamily="34" charset="0"/>
              </a:rPr>
              <a:t>European Data Protection Supervisor,</a:t>
            </a:r>
            <a:r>
              <a:rPr lang="en-GB" sz="2800" dirty="0">
                <a:latin typeface="Calibri" panose="020F0502020204030204" pitchFamily="34" charset="0"/>
                <a:cs typeface="Calibri" panose="020F0502020204030204" pitchFamily="34" charset="0"/>
              </a:rPr>
              <a:t> in responsible for auditing and monitoring the processing of personal data in cooperation with national authorities. </a:t>
            </a:r>
          </a:p>
          <a:p>
            <a:pPr>
              <a:lnSpc>
                <a:spcPct val="150000"/>
              </a:lnSpc>
            </a:pPr>
            <a:endParaRPr lang="en-GB" sz="2800" dirty="0">
              <a:latin typeface="Calibri" panose="020F0502020204030204" pitchFamily="34" charset="0"/>
              <a:cs typeface="Calibri" panose="020F0502020204030204" pitchFamily="34" charset="0"/>
            </a:endParaRPr>
          </a:p>
          <a:p>
            <a:pPr>
              <a:lnSpc>
                <a:spcPct val="150000"/>
              </a:lnSpc>
            </a:pPr>
            <a:r>
              <a:rPr lang="en-GB" sz="2800" dirty="0">
                <a:solidFill>
                  <a:srgbClr val="C00000"/>
                </a:solidFill>
                <a:latin typeface="Calibri" panose="020F0502020204030204" pitchFamily="34" charset="0"/>
                <a:cs typeface="Calibri" panose="020F0502020204030204" pitchFamily="34" charset="0"/>
              </a:rPr>
              <a:t>72-hour deadline to send the fingerprints </a:t>
            </a:r>
            <a:r>
              <a:rPr lang="en-GB" sz="2800" dirty="0">
                <a:latin typeface="Calibri" panose="020F0502020204030204" pitchFamily="34" charset="0"/>
                <a:cs typeface="Calibri" panose="020F0502020204030204" pitchFamily="34" charset="0"/>
              </a:rPr>
              <a:t>to the Eurodac system; </a:t>
            </a:r>
          </a:p>
          <a:p>
            <a:pPr>
              <a:lnSpc>
                <a:spcPct val="150000"/>
              </a:lnSpc>
            </a:pPr>
            <a:r>
              <a:rPr lang="en-GB" sz="2800" dirty="0">
                <a:solidFill>
                  <a:srgbClr val="C00000"/>
                </a:solidFill>
                <a:latin typeface="Calibri" panose="020F0502020204030204" pitchFamily="34" charset="0"/>
                <a:cs typeface="Calibri" panose="020F0502020204030204" pitchFamily="34" charset="0"/>
              </a:rPr>
              <a:t>More information </a:t>
            </a:r>
            <a:r>
              <a:rPr lang="en-GB" sz="2800" dirty="0">
                <a:latin typeface="Calibri" panose="020F0502020204030204" pitchFamily="34" charset="0"/>
                <a:cs typeface="Calibri" panose="020F0502020204030204" pitchFamily="34" charset="0"/>
              </a:rPr>
              <a:t>concerning asylum seekers is </a:t>
            </a:r>
            <a:r>
              <a:rPr lang="en-GB" sz="2800" dirty="0">
                <a:solidFill>
                  <a:srgbClr val="C00000"/>
                </a:solidFill>
                <a:latin typeface="Calibri" panose="020F0502020204030204" pitchFamily="34" charset="0"/>
                <a:cs typeface="Calibri" panose="020F0502020204030204" pitchFamily="34" charset="0"/>
              </a:rPr>
              <a:t>to be uploaded  </a:t>
            </a:r>
            <a:r>
              <a:rPr lang="en-GB" sz="2800" dirty="0">
                <a:latin typeface="Calibri" panose="020F0502020204030204" pitchFamily="34" charset="0"/>
                <a:cs typeface="Calibri" panose="020F0502020204030204" pitchFamily="34" charset="0"/>
              </a:rPr>
              <a:t>(to assure, the right person is transferred)</a:t>
            </a:r>
          </a:p>
          <a:p>
            <a:pPr>
              <a:lnSpc>
                <a:spcPct val="150000"/>
              </a:lnSpc>
            </a:pPr>
            <a:endParaRPr lang="en-GB" sz="2800" dirty="0">
              <a:solidFill>
                <a:srgbClr val="C00000"/>
              </a:solidFill>
              <a:latin typeface="Calibri" panose="020F0502020204030204" pitchFamily="34" charset="0"/>
              <a:cs typeface="Calibri" panose="020F0502020204030204" pitchFamily="34" charset="0"/>
            </a:endParaRPr>
          </a:p>
          <a:p>
            <a:pPr>
              <a:lnSpc>
                <a:spcPct val="150000"/>
              </a:lnSpc>
            </a:pPr>
            <a:r>
              <a:rPr lang="en-GB" sz="2800" dirty="0">
                <a:latin typeface="Calibri" panose="020F0502020204030204" pitchFamily="34" charset="0"/>
                <a:cs typeface="Calibri" panose="020F0502020204030204" pitchFamily="34" charset="0"/>
              </a:rPr>
              <a:t>A  ban on transmitting Eurodac data to third states in most cases (Article 35)</a:t>
            </a:r>
          </a:p>
        </p:txBody>
      </p:sp>
    </p:spTree>
    <p:extLst>
      <p:ext uri="{BB962C8B-B14F-4D97-AF65-F5344CB8AC3E}">
        <p14:creationId xmlns:p14="http://schemas.microsoft.com/office/powerpoint/2010/main" val="2977997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74638"/>
            <a:ext cx="8229600" cy="439737"/>
          </a:xfrm>
        </p:spPr>
        <p:txBody>
          <a:bodyPr/>
          <a:lstStyle/>
          <a:p>
            <a:pPr eaLnBrk="1" hangingPunct="1">
              <a:defRPr/>
            </a:pPr>
            <a:r>
              <a:rPr lang="en-GB" b="0" noProof="0" dirty="0">
                <a:effectLst/>
                <a:latin typeface="Calibri" panose="020F0502020204030204" pitchFamily="34" charset="0"/>
                <a:cs typeface="Calibri" panose="020F0502020204030204" pitchFamily="34" charset="0"/>
              </a:rPr>
              <a:t>EURODAC  from 20 July 2015 </a:t>
            </a:r>
            <a:endParaRPr lang="en-GB" sz="1600" b="0" noProof="0" dirty="0">
              <a:effectLst/>
              <a:latin typeface="Calibri" panose="020F0502020204030204" pitchFamily="34" charset="0"/>
              <a:cs typeface="Calibri" panose="020F0502020204030204" pitchFamily="34" charset="0"/>
            </a:endParaRPr>
          </a:p>
        </p:txBody>
      </p:sp>
      <p:sp>
        <p:nvSpPr>
          <p:cNvPr id="123906" name="Rectangle 3"/>
          <p:cNvSpPr>
            <a:spLocks noGrp="1" noChangeArrowheads="1"/>
          </p:cNvSpPr>
          <p:nvPr>
            <p:ph idx="1"/>
          </p:nvPr>
        </p:nvSpPr>
        <p:spPr>
          <a:xfrm>
            <a:off x="323528" y="857250"/>
            <a:ext cx="8568952" cy="5596086"/>
          </a:xfrm>
        </p:spPr>
        <p:txBody>
          <a:bodyPr>
            <a:normAutofit fontScale="62500" lnSpcReduction="20000"/>
          </a:bodyPr>
          <a:lstStyle/>
          <a:p>
            <a:pPr algn="ctr" eaLnBrk="1" hangingPunct="1">
              <a:lnSpc>
                <a:spcPct val="170000"/>
              </a:lnSpc>
              <a:buNone/>
            </a:pPr>
            <a:r>
              <a:rPr lang="en-GB" sz="2800" noProof="0" dirty="0">
                <a:solidFill>
                  <a:srgbClr val="C00000"/>
                </a:solidFill>
                <a:latin typeface="Calibri" panose="020F0502020204030204" pitchFamily="34" charset="0"/>
                <a:cs typeface="Calibri" panose="020F0502020204030204" pitchFamily="34" charset="0"/>
              </a:rPr>
              <a:t>Law enforcement </a:t>
            </a:r>
            <a:r>
              <a:rPr lang="en-GB" sz="2800" noProof="0" dirty="0">
                <a:latin typeface="Calibri" panose="020F0502020204030204" pitchFamily="34" charset="0"/>
                <a:cs typeface="Calibri" panose="020F0502020204030204" pitchFamily="34" charset="0"/>
              </a:rPr>
              <a:t>agencies’ access (entry into force: </a:t>
            </a:r>
            <a:r>
              <a:rPr lang="en-GB" sz="2800" dirty="0">
                <a:latin typeface="Calibri" panose="020F0502020204030204" pitchFamily="34" charset="0"/>
                <a:cs typeface="Calibri" panose="020F0502020204030204" pitchFamily="34" charset="0"/>
              </a:rPr>
              <a:t>20 July 2015)</a:t>
            </a:r>
          </a:p>
          <a:p>
            <a:pPr>
              <a:lnSpc>
                <a:spcPct val="170000"/>
              </a:lnSpc>
            </a:pPr>
            <a:r>
              <a:rPr lang="en-GB" sz="2800" dirty="0">
                <a:latin typeface="Calibri" panose="020F0502020204030204" pitchFamily="34" charset="0"/>
                <a:cs typeface="Calibri" panose="020F0502020204030204" pitchFamily="34" charset="0"/>
              </a:rPr>
              <a:t>Access will be given to the nationally designated law enforcement authorities</a:t>
            </a:r>
          </a:p>
          <a:p>
            <a:pPr lvl="1">
              <a:lnSpc>
                <a:spcPct val="170000"/>
              </a:lnSpc>
            </a:pPr>
            <a:r>
              <a:rPr lang="en-GB" sz="2800" dirty="0">
                <a:latin typeface="Calibri" panose="020F0502020204030204" pitchFamily="34" charset="0"/>
                <a:cs typeface="Calibri" panose="020F0502020204030204" pitchFamily="34" charset="0"/>
              </a:rPr>
              <a:t> for “the </a:t>
            </a:r>
            <a:r>
              <a:rPr lang="en-GB" sz="2800" dirty="0">
                <a:solidFill>
                  <a:srgbClr val="C00000"/>
                </a:solidFill>
                <a:latin typeface="Calibri" panose="020F0502020204030204" pitchFamily="34" charset="0"/>
                <a:cs typeface="Calibri" panose="020F0502020204030204" pitchFamily="34" charset="0"/>
              </a:rPr>
              <a:t>prevention, detection or investigation of terrorist </a:t>
            </a:r>
            <a:r>
              <a:rPr lang="en-GB" sz="2800" dirty="0">
                <a:latin typeface="Calibri" panose="020F0502020204030204" pitchFamily="34" charset="0"/>
                <a:cs typeface="Calibri" panose="020F0502020204030204" pitchFamily="34" charset="0"/>
              </a:rPr>
              <a:t>offences or other </a:t>
            </a:r>
            <a:r>
              <a:rPr lang="en-GB" sz="2800" dirty="0">
                <a:solidFill>
                  <a:srgbClr val="C00000"/>
                </a:solidFill>
                <a:latin typeface="Calibri" panose="020F0502020204030204" pitchFamily="34" charset="0"/>
                <a:cs typeface="Calibri" panose="020F0502020204030204" pitchFamily="34" charset="0"/>
              </a:rPr>
              <a:t>serious criminal offences”</a:t>
            </a:r>
          </a:p>
          <a:p>
            <a:pPr lvl="1" algn="ctr">
              <a:lnSpc>
                <a:spcPct val="170000"/>
              </a:lnSpc>
              <a:buNone/>
            </a:pPr>
            <a:r>
              <a:rPr lang="en-GB" sz="2800" dirty="0">
                <a:latin typeface="Calibri" panose="020F0502020204030204" pitchFamily="34" charset="0"/>
                <a:cs typeface="Calibri" panose="020F0502020204030204" pitchFamily="34" charset="0"/>
              </a:rPr>
              <a:t>if that is </a:t>
            </a:r>
          </a:p>
          <a:p>
            <a:pPr lvl="1">
              <a:lnSpc>
                <a:spcPct val="170000"/>
              </a:lnSpc>
            </a:pPr>
            <a:r>
              <a:rPr lang="en-GB" sz="2800" dirty="0">
                <a:latin typeface="Calibri" panose="020F0502020204030204" pitchFamily="34" charset="0"/>
                <a:cs typeface="Calibri" panose="020F0502020204030204" pitchFamily="34" charset="0"/>
              </a:rPr>
              <a:t> “</a:t>
            </a:r>
            <a:r>
              <a:rPr lang="en-GB" sz="2800" dirty="0">
                <a:solidFill>
                  <a:srgbClr val="C00000"/>
                </a:solidFill>
                <a:latin typeface="Calibri" panose="020F0502020204030204" pitchFamily="34" charset="0"/>
                <a:cs typeface="Calibri" panose="020F0502020204030204" pitchFamily="34" charset="0"/>
              </a:rPr>
              <a:t>necessary in a specific case</a:t>
            </a:r>
            <a:r>
              <a:rPr lang="en-GB" sz="2800" dirty="0">
                <a:latin typeface="Calibri" panose="020F0502020204030204" pitchFamily="34" charset="0"/>
                <a:cs typeface="Calibri" panose="020F0502020204030204" pitchFamily="34" charset="0"/>
              </a:rPr>
              <a:t>”, and the comparison “will substantially contribute to the prevention, detection or investigation of any of the criminal offences in question” </a:t>
            </a:r>
          </a:p>
          <a:p>
            <a:pPr lvl="1" algn="ctr">
              <a:lnSpc>
                <a:spcPct val="170000"/>
              </a:lnSpc>
              <a:buNone/>
            </a:pPr>
            <a:r>
              <a:rPr lang="en-GB" sz="2800" dirty="0">
                <a:latin typeface="Calibri" panose="020F0502020204030204" pitchFamily="34" charset="0"/>
                <a:cs typeface="Calibri" panose="020F0502020204030204" pitchFamily="34" charset="0"/>
              </a:rPr>
              <a:t>provided</a:t>
            </a:r>
          </a:p>
          <a:p>
            <a:pPr lvl="1">
              <a:lnSpc>
                <a:spcPct val="170000"/>
              </a:lnSpc>
            </a:pPr>
            <a:r>
              <a:rPr lang="en-GB" sz="2800" dirty="0">
                <a:solidFill>
                  <a:srgbClr val="C00000"/>
                </a:solidFill>
                <a:latin typeface="Calibri" panose="020F0502020204030204" pitchFamily="34" charset="0"/>
                <a:cs typeface="Calibri" panose="020F0502020204030204" pitchFamily="34" charset="0"/>
              </a:rPr>
              <a:t>neither MS’ database  nor the VIS </a:t>
            </a:r>
            <a:r>
              <a:rPr lang="en-GB" sz="2800" dirty="0">
                <a:latin typeface="Calibri" panose="020F0502020204030204" pitchFamily="34" charset="0"/>
                <a:cs typeface="Calibri" panose="020F0502020204030204" pitchFamily="34" charset="0"/>
              </a:rPr>
              <a:t>offered a match</a:t>
            </a:r>
          </a:p>
          <a:p>
            <a:pPr>
              <a:lnSpc>
                <a:spcPct val="170000"/>
              </a:lnSpc>
            </a:pPr>
            <a:r>
              <a:rPr lang="en-GB" sz="2800" dirty="0">
                <a:latin typeface="Calibri" panose="020F0502020204030204" pitchFamily="34" charset="0"/>
                <a:cs typeface="Calibri" panose="020F0502020204030204" pitchFamily="34" charset="0"/>
              </a:rPr>
              <a:t>A </a:t>
            </a:r>
            <a:r>
              <a:rPr lang="en-GB" sz="2800" dirty="0">
                <a:solidFill>
                  <a:srgbClr val="C00000"/>
                </a:solidFill>
                <a:latin typeface="Calibri" panose="020F0502020204030204" pitchFamily="34" charset="0"/>
                <a:cs typeface="Calibri" panose="020F0502020204030204" pitchFamily="34" charset="0"/>
              </a:rPr>
              <a:t>„verifying agency” </a:t>
            </a:r>
            <a:r>
              <a:rPr lang="en-GB" sz="2800" dirty="0">
                <a:latin typeface="Calibri" panose="020F0502020204030204" pitchFamily="34" charset="0"/>
                <a:cs typeface="Calibri" panose="020F0502020204030204" pitchFamily="34" charset="0"/>
              </a:rPr>
              <a:t>(which transmits the request) controls that these conditions are met</a:t>
            </a:r>
          </a:p>
          <a:p>
            <a:pPr>
              <a:lnSpc>
                <a:spcPct val="170000"/>
              </a:lnSpc>
            </a:pPr>
            <a:r>
              <a:rPr lang="en-GB" sz="2800" dirty="0">
                <a:latin typeface="Calibri" panose="020F0502020204030204" pitchFamily="34" charset="0"/>
                <a:cs typeface="Calibri" panose="020F0502020204030204" pitchFamily="34" charset="0"/>
              </a:rPr>
              <a:t>Comparisons must be individual – </a:t>
            </a:r>
            <a:r>
              <a:rPr lang="en-GB" sz="2800" dirty="0">
                <a:solidFill>
                  <a:srgbClr val="C00000"/>
                </a:solidFill>
                <a:latin typeface="Calibri" panose="020F0502020204030204" pitchFamily="34" charset="0"/>
                <a:cs typeface="Calibri" panose="020F0502020204030204" pitchFamily="34" charset="0"/>
              </a:rPr>
              <a:t>no routine</a:t>
            </a:r>
            <a:r>
              <a:rPr lang="en-GB" sz="2800" dirty="0">
                <a:latin typeface="Calibri" panose="020F0502020204030204" pitchFamily="34" charset="0"/>
                <a:cs typeface="Calibri" panose="020F0502020204030204" pitchFamily="34" charset="0"/>
              </a:rPr>
              <a:t>, </a:t>
            </a:r>
            <a:r>
              <a:rPr lang="en-GB" sz="2800" dirty="0">
                <a:solidFill>
                  <a:srgbClr val="C00000"/>
                </a:solidFill>
                <a:latin typeface="Calibri" panose="020F0502020204030204" pitchFamily="34" charset="0"/>
                <a:cs typeface="Calibri" panose="020F0502020204030204" pitchFamily="34" charset="0"/>
              </a:rPr>
              <a:t>bulk checking</a:t>
            </a:r>
          </a:p>
          <a:p>
            <a:pPr>
              <a:lnSpc>
                <a:spcPct val="170000"/>
              </a:lnSpc>
            </a:pPr>
            <a:r>
              <a:rPr lang="en-GB" sz="2800" dirty="0">
                <a:latin typeface="Calibri" panose="020F0502020204030204" pitchFamily="34" charset="0"/>
                <a:cs typeface="Calibri" panose="020F0502020204030204" pitchFamily="34" charset="0"/>
              </a:rPr>
              <a:t>Access extends to </a:t>
            </a:r>
            <a:r>
              <a:rPr lang="en-GB" sz="2800" dirty="0">
                <a:solidFill>
                  <a:srgbClr val="C00000"/>
                </a:solidFill>
                <a:latin typeface="Calibri" panose="020F0502020204030204" pitchFamily="34" charset="0"/>
                <a:cs typeface="Calibri" panose="020F0502020204030204" pitchFamily="34" charset="0"/>
              </a:rPr>
              <a:t>protected persons for 3 years </a:t>
            </a:r>
            <a:r>
              <a:rPr lang="en-GB" sz="2800" dirty="0">
                <a:latin typeface="Calibri" panose="020F0502020204030204" pitchFamily="34" charset="0"/>
                <a:cs typeface="Calibri" panose="020F0502020204030204" pitchFamily="34" charset="0"/>
              </a:rPr>
              <a:t>after protection need recognised </a:t>
            </a:r>
          </a:p>
          <a:p>
            <a:pPr lvl="1" algn="ctr">
              <a:buNone/>
            </a:pP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5606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683568" y="548680"/>
            <a:ext cx="7772400" cy="1470025"/>
          </a:xfrm>
        </p:spPr>
        <p:txBody>
          <a:bodyPr>
            <a:normAutofit/>
          </a:bodyPr>
          <a:lstStyle/>
          <a:p>
            <a:pPr eaLnBrk="1" hangingPunct="1">
              <a:defRPr/>
            </a:pPr>
            <a:r>
              <a:rPr lang="en-GB" noProof="0" dirty="0">
                <a:latin typeface="Calibri" panose="020F0502020204030204" pitchFamily="34" charset="0"/>
                <a:cs typeface="Calibri" panose="020F0502020204030204" pitchFamily="34" charset="0"/>
              </a:rPr>
              <a:t>Reception conditions</a:t>
            </a:r>
            <a:br>
              <a:rPr lang="en-GB" noProof="0" dirty="0">
                <a:latin typeface="Calibri" panose="020F0502020204030204" pitchFamily="34" charset="0"/>
                <a:cs typeface="Calibri" panose="020F0502020204030204" pitchFamily="34" charset="0"/>
              </a:rPr>
            </a:br>
            <a:r>
              <a:rPr lang="en-GB" noProof="0" dirty="0">
                <a:latin typeface="Calibri" panose="020F0502020204030204" pitchFamily="34" charset="0"/>
                <a:cs typeface="Calibri" panose="020F0502020204030204" pitchFamily="34" charset="0"/>
              </a:rPr>
              <a:t> directive</a:t>
            </a:r>
          </a:p>
        </p:txBody>
      </p:sp>
      <p:sp>
        <p:nvSpPr>
          <p:cNvPr id="4" name="Rectangle 3"/>
          <p:cNvSpPr txBox="1">
            <a:spLocks noChangeArrowheads="1"/>
          </p:cNvSpPr>
          <p:nvPr/>
        </p:nvSpPr>
        <p:spPr bwMode="auto">
          <a:xfrm>
            <a:off x="1259632" y="2852936"/>
            <a:ext cx="6400800" cy="3024336"/>
          </a:xfrm>
          <a:prstGeom prst="rect">
            <a:avLst/>
          </a:prstGeom>
          <a:solidFill>
            <a:schemeClr val="bg1">
              <a:lumMod val="20000"/>
              <a:lumOff val="80000"/>
              <a:alpha val="23000"/>
            </a:schemeClr>
          </a:solidFill>
          <a:ln w="9525">
            <a:solidFill>
              <a:schemeClr val="accent6">
                <a:lumMod val="50000"/>
              </a:schemeClr>
            </a:solidFill>
            <a:miter lim="800000"/>
            <a:headEnd/>
            <a:tailEnd/>
          </a:ln>
        </p:spPr>
        <p:txBody>
          <a:bodyPr vert="horz" wrap="square" lIns="91440" tIns="45720" rIns="91440" bIns="45720" numCol="1" anchor="t" anchorCtr="0" compatLnSpc="1">
            <a:prstTxWarp prst="textNoShape">
              <a:avLst/>
            </a:prstTxWarp>
          </a:bodyPr>
          <a:lstStyle/>
          <a:p>
            <a:pPr algn="ctr">
              <a:lnSpc>
                <a:spcPct val="80000"/>
              </a:lnSpc>
              <a:spcBef>
                <a:spcPct val="20000"/>
              </a:spcBef>
              <a:defRPr/>
            </a:pPr>
            <a:r>
              <a:rPr lang="en-US" sz="1800" dirty="0">
                <a:solidFill>
                  <a:srgbClr val="4D4D4D"/>
                </a:solidFill>
                <a:latin typeface="Calibri"/>
                <a:cs typeface="Arial" pitchFamily="34" charset="0"/>
              </a:rPr>
              <a:t>Directive </a:t>
            </a:r>
            <a:r>
              <a:rPr lang="en-US" sz="1800" dirty="0">
                <a:solidFill>
                  <a:srgbClr val="C00000"/>
                </a:solidFill>
                <a:latin typeface="Calibri"/>
                <a:cs typeface="Arial" pitchFamily="34" charset="0"/>
              </a:rPr>
              <a:t>2013/33/EU </a:t>
            </a:r>
            <a:r>
              <a:rPr lang="en-US" sz="1800" dirty="0">
                <a:solidFill>
                  <a:srgbClr val="4D4D4D"/>
                </a:solidFill>
                <a:latin typeface="Calibri"/>
                <a:cs typeface="Arial" pitchFamily="34" charset="0"/>
              </a:rPr>
              <a:t>of the European Parliament and of the Council </a:t>
            </a:r>
          </a:p>
          <a:p>
            <a:pPr algn="ctr">
              <a:lnSpc>
                <a:spcPct val="80000"/>
              </a:lnSpc>
              <a:spcBef>
                <a:spcPct val="20000"/>
              </a:spcBef>
              <a:defRPr/>
            </a:pPr>
            <a:r>
              <a:rPr lang="en-US" sz="1800" dirty="0">
                <a:solidFill>
                  <a:srgbClr val="4D4D4D"/>
                </a:solidFill>
                <a:latin typeface="Calibri"/>
                <a:cs typeface="Arial" pitchFamily="34" charset="0"/>
              </a:rPr>
              <a:t>of 26 June 2013 </a:t>
            </a:r>
          </a:p>
          <a:p>
            <a:pPr algn="ctr">
              <a:lnSpc>
                <a:spcPct val="80000"/>
              </a:lnSpc>
              <a:spcBef>
                <a:spcPct val="20000"/>
              </a:spcBef>
              <a:defRPr/>
            </a:pPr>
            <a:r>
              <a:rPr lang="en-US" sz="1800" dirty="0">
                <a:solidFill>
                  <a:srgbClr val="4D4D4D"/>
                </a:solidFill>
                <a:latin typeface="Calibri"/>
                <a:cs typeface="Arial" pitchFamily="34" charset="0"/>
              </a:rPr>
              <a:t>laying down standards for the reception of applicants for international protection (recast) </a:t>
            </a:r>
            <a:endParaRPr lang="hu-HU" sz="1800" dirty="0">
              <a:solidFill>
                <a:srgbClr val="4D4D4D"/>
              </a:solidFill>
              <a:latin typeface="Calibri"/>
              <a:cs typeface="Arial" pitchFamily="34" charset="0"/>
            </a:endParaRPr>
          </a:p>
          <a:p>
            <a:pPr algn="ctr">
              <a:lnSpc>
                <a:spcPct val="80000"/>
              </a:lnSpc>
              <a:spcBef>
                <a:spcPct val="20000"/>
              </a:spcBef>
              <a:defRPr/>
            </a:pPr>
            <a:r>
              <a:rPr lang="hu-HU" sz="1800" dirty="0">
                <a:solidFill>
                  <a:srgbClr val="4D4D4D"/>
                </a:solidFill>
                <a:latin typeface="Calibri"/>
                <a:cs typeface="Arial" pitchFamily="34" charset="0"/>
              </a:rPr>
              <a:t>(OJ 2013  L  180/96)</a:t>
            </a:r>
          </a:p>
          <a:p>
            <a:pPr algn="ctr">
              <a:lnSpc>
                <a:spcPct val="80000"/>
              </a:lnSpc>
              <a:spcBef>
                <a:spcPct val="20000"/>
              </a:spcBef>
              <a:defRPr/>
            </a:pPr>
            <a:endParaRPr lang="hu-HU" sz="1800" dirty="0">
              <a:solidFill>
                <a:srgbClr val="4D4D4D"/>
              </a:solidFill>
              <a:latin typeface="Calibri"/>
              <a:cs typeface="Arial" pitchFamily="34" charset="0"/>
            </a:endParaRPr>
          </a:p>
          <a:p>
            <a:pPr algn="ctr">
              <a:lnSpc>
                <a:spcPct val="80000"/>
              </a:lnSpc>
              <a:spcBef>
                <a:spcPct val="20000"/>
              </a:spcBef>
              <a:defRPr/>
            </a:pPr>
            <a:r>
              <a:rPr lang="hu-HU" sz="1200" dirty="0">
                <a:solidFill>
                  <a:srgbClr val="4D4D4D"/>
                </a:solidFill>
                <a:latin typeface="Calibri"/>
                <a:cs typeface="Arial" pitchFamily="34" charset="0"/>
              </a:rPr>
              <a:t>Replacing</a:t>
            </a:r>
          </a:p>
          <a:p>
            <a:pPr algn="ctr">
              <a:lnSpc>
                <a:spcPct val="80000"/>
              </a:lnSpc>
              <a:spcBef>
                <a:spcPct val="20000"/>
              </a:spcBef>
              <a:defRPr/>
            </a:pPr>
            <a:r>
              <a:rPr lang="en-US" sz="1200" dirty="0">
                <a:solidFill>
                  <a:srgbClr val="4D4D4D"/>
                </a:solidFill>
                <a:latin typeface="Calibri"/>
                <a:cs typeface="Arial" pitchFamily="34" charset="0"/>
              </a:rPr>
              <a:t>COUNCIL DIRECTIVE 2003/9/EC</a:t>
            </a:r>
          </a:p>
          <a:p>
            <a:pPr algn="ctr">
              <a:lnSpc>
                <a:spcPct val="80000"/>
              </a:lnSpc>
              <a:spcBef>
                <a:spcPct val="20000"/>
              </a:spcBef>
              <a:defRPr/>
            </a:pPr>
            <a:r>
              <a:rPr lang="en-US" sz="1200" dirty="0">
                <a:solidFill>
                  <a:srgbClr val="4D4D4D"/>
                </a:solidFill>
                <a:latin typeface="Calibri"/>
                <a:cs typeface="Arial" pitchFamily="34" charset="0"/>
              </a:rPr>
              <a:t>of 27 January 2003</a:t>
            </a:r>
          </a:p>
          <a:p>
            <a:pPr algn="ctr">
              <a:lnSpc>
                <a:spcPct val="80000"/>
              </a:lnSpc>
              <a:spcBef>
                <a:spcPct val="20000"/>
              </a:spcBef>
              <a:defRPr/>
            </a:pPr>
            <a:r>
              <a:rPr lang="en-US" sz="1200" dirty="0">
                <a:solidFill>
                  <a:srgbClr val="4D4D4D"/>
                </a:solidFill>
                <a:latin typeface="Calibri"/>
                <a:cs typeface="Arial" pitchFamily="34" charset="0"/>
              </a:rPr>
              <a:t>laying down minimum standards for the reception of asylum seekers </a:t>
            </a:r>
          </a:p>
          <a:p>
            <a:pPr algn="ctr">
              <a:lnSpc>
                <a:spcPct val="80000"/>
              </a:lnSpc>
              <a:spcBef>
                <a:spcPct val="20000"/>
              </a:spcBef>
              <a:defRPr/>
            </a:pPr>
            <a:r>
              <a:rPr lang="en-US" sz="1200" dirty="0">
                <a:solidFill>
                  <a:srgbClr val="4D4D4D"/>
                </a:solidFill>
                <a:latin typeface="Calibri"/>
                <a:cs typeface="Arial" pitchFamily="34" charset="0"/>
              </a:rPr>
              <a:t>(OJ 2003 L 31/18)</a:t>
            </a:r>
          </a:p>
          <a:p>
            <a:pPr algn="ctr">
              <a:lnSpc>
                <a:spcPct val="80000"/>
              </a:lnSpc>
              <a:spcBef>
                <a:spcPct val="20000"/>
              </a:spcBef>
              <a:defRPr/>
            </a:pPr>
            <a:endParaRPr lang="en-GB" sz="1800" dirty="0">
              <a:solidFill>
                <a:srgbClr val="4D4D4D"/>
              </a:solidFill>
              <a:latin typeface="Calibri"/>
              <a:cs typeface="Arial" pitchFamily="34" charset="0"/>
            </a:endParaRPr>
          </a:p>
        </p:txBody>
      </p:sp>
    </p:spTree>
    <p:extLst>
      <p:ext uri="{BB962C8B-B14F-4D97-AF65-F5344CB8AC3E}">
        <p14:creationId xmlns:p14="http://schemas.microsoft.com/office/powerpoint/2010/main" val="684930867"/>
      </p:ext>
    </p:extLst>
  </p:cSld>
  <p:clrMapOvr>
    <a:masterClrMapping/>
  </p:clrMapOvr>
  <p:transition>
    <p:pull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ím 5"/>
          <p:cNvSpPr>
            <a:spLocks noGrp="1"/>
          </p:cNvSpPr>
          <p:nvPr>
            <p:ph type="title"/>
          </p:nvPr>
        </p:nvSpPr>
        <p:spPr/>
        <p:txBody>
          <a:bodyPr/>
          <a:lstStyle/>
          <a:p>
            <a:r>
              <a:rPr lang="en-GB" dirty="0">
                <a:latin typeface="Calibri" panose="020F0502020204030204" pitchFamily="34" charset="0"/>
                <a:cs typeface="Calibri" panose="020F0502020204030204" pitchFamily="34" charset="0"/>
              </a:rPr>
              <a:t>Reception Conditions Directive</a:t>
            </a:r>
          </a:p>
        </p:txBody>
      </p:sp>
      <p:sp>
        <p:nvSpPr>
          <p:cNvPr id="7" name="Tartalom helye 6"/>
          <p:cNvSpPr>
            <a:spLocks noGrp="1"/>
          </p:cNvSpPr>
          <p:nvPr>
            <p:ph idx="1"/>
          </p:nvPr>
        </p:nvSpPr>
        <p:spPr>
          <a:xfrm>
            <a:off x="685800" y="838200"/>
            <a:ext cx="7772400" cy="5759152"/>
          </a:xfrm>
        </p:spPr>
        <p:txBody>
          <a:bodyPr/>
          <a:lstStyle/>
          <a:p>
            <a:pPr algn="ctr"/>
            <a:r>
              <a:rPr lang="en-GB" sz="3200" dirty="0">
                <a:latin typeface="Calibri" panose="020F0502020204030204" pitchFamily="34" charset="0"/>
                <a:cs typeface="Calibri" panose="020F0502020204030204" pitchFamily="34" charset="0"/>
              </a:rPr>
              <a:t>New emphasis</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Preamble explicitly refers to MS „which are faced with </a:t>
            </a:r>
            <a:r>
              <a:rPr lang="en-GB" dirty="0">
                <a:solidFill>
                  <a:srgbClr val="C00000"/>
                </a:solidFill>
                <a:latin typeface="Calibri" panose="020F0502020204030204" pitchFamily="34" charset="0"/>
                <a:cs typeface="Calibri" panose="020F0502020204030204" pitchFamily="34" charset="0"/>
              </a:rPr>
              <a:t>specific and disproportionate pressures</a:t>
            </a:r>
            <a:r>
              <a:rPr lang="en-GB" dirty="0">
                <a:latin typeface="Calibri" panose="020F0502020204030204" pitchFamily="34" charset="0"/>
                <a:cs typeface="Calibri" panose="020F0502020204030204" pitchFamily="34" charset="0"/>
              </a:rPr>
              <a:t> on their asylum systems, due in particular to their geographical or demographic situation”.</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 It emphasizes that the EU asylum policy „should be governed by the principle of </a:t>
            </a:r>
            <a:r>
              <a:rPr lang="en-GB" dirty="0">
                <a:solidFill>
                  <a:srgbClr val="C00000"/>
                </a:solidFill>
                <a:latin typeface="Calibri" panose="020F0502020204030204" pitchFamily="34" charset="0"/>
                <a:cs typeface="Calibri" panose="020F0502020204030204" pitchFamily="34" charset="0"/>
              </a:rPr>
              <a:t>solidarity and fair sharing of responsibility</a:t>
            </a:r>
            <a:r>
              <a:rPr lang="en-GB" dirty="0">
                <a:latin typeface="Calibri" panose="020F0502020204030204" pitchFamily="34" charset="0"/>
                <a:cs typeface="Calibri" panose="020F0502020204030204" pitchFamily="34" charset="0"/>
              </a:rPr>
              <a:t>, including its financial implications, between the Member States.”</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Much </a:t>
            </a:r>
            <a:r>
              <a:rPr lang="en-GB" dirty="0">
                <a:solidFill>
                  <a:srgbClr val="C00000"/>
                </a:solidFill>
                <a:latin typeface="Calibri" panose="020F0502020204030204" pitchFamily="34" charset="0"/>
                <a:cs typeface="Calibri" panose="020F0502020204030204" pitchFamily="34" charset="0"/>
              </a:rPr>
              <a:t>refinement</a:t>
            </a:r>
            <a:r>
              <a:rPr lang="en-GB" dirty="0">
                <a:latin typeface="Calibri" panose="020F0502020204030204" pitchFamily="34" charset="0"/>
                <a:cs typeface="Calibri" panose="020F0502020204030204" pitchFamily="34" charset="0"/>
              </a:rPr>
              <a:t> concerning </a:t>
            </a:r>
            <a:r>
              <a:rPr lang="en-GB" dirty="0">
                <a:solidFill>
                  <a:srgbClr val="C00000"/>
                </a:solidFill>
                <a:latin typeface="Calibri" panose="020F0502020204030204" pitchFamily="34" charset="0"/>
                <a:cs typeface="Calibri" panose="020F0502020204030204" pitchFamily="34" charset="0"/>
              </a:rPr>
              <a:t>detentio</a:t>
            </a:r>
            <a:r>
              <a:rPr lang="en-GB" dirty="0">
                <a:latin typeface="Calibri" panose="020F0502020204030204" pitchFamily="34" charset="0"/>
                <a:cs typeface="Calibri" panose="020F0502020204030204" pitchFamily="34" charset="0"/>
              </a:rPr>
              <a:t>n and persons with special needs </a:t>
            </a:r>
          </a:p>
          <a:p>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7308041"/>
      </p:ext>
    </p:extLst>
  </p:cSld>
  <p:clrMapOvr>
    <a:masterClrMapping/>
  </p:clrMapOvr>
  <p:transition>
    <p:pull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GB" noProof="0" dirty="0">
                <a:latin typeface="Calibri" panose="020F0502020204030204" pitchFamily="34" charset="0"/>
                <a:cs typeface="Calibri" panose="020F0502020204030204" pitchFamily="34" charset="0"/>
              </a:rPr>
              <a:t>Reception Conditions Directive</a:t>
            </a:r>
          </a:p>
        </p:txBody>
      </p:sp>
      <p:sp>
        <p:nvSpPr>
          <p:cNvPr id="29698" name="Rectangle 3"/>
          <p:cNvSpPr>
            <a:spLocks noGrp="1" noChangeArrowheads="1"/>
          </p:cNvSpPr>
          <p:nvPr>
            <p:ph idx="1"/>
          </p:nvPr>
        </p:nvSpPr>
        <p:spPr>
          <a:xfrm>
            <a:off x="685800" y="838200"/>
            <a:ext cx="7772400" cy="5662613"/>
          </a:xfrm>
        </p:spPr>
        <p:txBody>
          <a:bodyPr>
            <a:normAutofit/>
          </a:bodyPr>
          <a:lstStyle/>
          <a:p>
            <a:pPr algn="ctr" eaLnBrk="1" hangingPunct="1">
              <a:lnSpc>
                <a:spcPct val="90000"/>
              </a:lnSpc>
              <a:buFontTx/>
              <a:buNone/>
            </a:pPr>
            <a:r>
              <a:rPr lang="en-GB" sz="2000" noProof="0" dirty="0">
                <a:solidFill>
                  <a:srgbClr val="C00000"/>
                </a:solidFill>
                <a:latin typeface="Calibri" panose="020F0502020204030204" pitchFamily="34" charset="0"/>
                <a:cs typeface="Calibri" panose="020F0502020204030204" pitchFamily="34" charset="0"/>
              </a:rPr>
              <a:t>Purpose:</a:t>
            </a:r>
            <a:r>
              <a:rPr lang="en-GB" sz="2000" noProof="0" dirty="0">
                <a:latin typeface="Calibri" panose="020F0502020204030204" pitchFamily="34" charset="0"/>
                <a:cs typeface="Calibri" panose="020F0502020204030204" pitchFamily="34" charset="0"/>
              </a:rPr>
              <a:t> </a:t>
            </a:r>
          </a:p>
          <a:p>
            <a:pPr eaLnBrk="1" hangingPunct="1">
              <a:lnSpc>
                <a:spcPct val="150000"/>
              </a:lnSpc>
            </a:pPr>
            <a:r>
              <a:rPr lang="en-GB" noProof="0" dirty="0">
                <a:latin typeface="Calibri" panose="020F0502020204030204" pitchFamily="34" charset="0"/>
                <a:cs typeface="Calibri" panose="020F0502020204030204" pitchFamily="34" charset="0"/>
              </a:rPr>
              <a:t>To ensure </a:t>
            </a:r>
            <a:r>
              <a:rPr lang="en-GB" noProof="0" dirty="0">
                <a:solidFill>
                  <a:srgbClr val="C00000"/>
                </a:solidFill>
                <a:latin typeface="Calibri" panose="020F0502020204030204" pitchFamily="34" charset="0"/>
                <a:cs typeface="Calibri" panose="020F0502020204030204" pitchFamily="34" charset="0"/>
              </a:rPr>
              <a:t>asylum seekers a dignified standard of living </a:t>
            </a:r>
            <a:r>
              <a:rPr lang="en-GB" noProof="0" dirty="0">
                <a:latin typeface="Calibri" panose="020F0502020204030204" pitchFamily="34" charset="0"/>
                <a:cs typeface="Calibri" panose="020F0502020204030204" pitchFamily="34" charset="0"/>
              </a:rPr>
              <a:t>and comparable living conditions in all Member States  during the refugee status determination  procedure </a:t>
            </a:r>
          </a:p>
          <a:p>
            <a:pPr algn="ctr" eaLnBrk="1" hangingPunct="1">
              <a:lnSpc>
                <a:spcPct val="150000"/>
              </a:lnSpc>
              <a:buFontTx/>
              <a:buNone/>
            </a:pPr>
            <a:r>
              <a:rPr lang="en-GB" noProof="0" dirty="0">
                <a:latin typeface="Calibri" panose="020F0502020204030204" pitchFamily="34" charset="0"/>
                <a:cs typeface="Calibri" panose="020F0502020204030204" pitchFamily="34" charset="0"/>
              </a:rPr>
              <a:t>and</a:t>
            </a:r>
          </a:p>
          <a:p>
            <a:pPr eaLnBrk="1" hangingPunct="1">
              <a:lnSpc>
                <a:spcPct val="150000"/>
              </a:lnSpc>
            </a:pPr>
            <a:r>
              <a:rPr lang="en-GB" noProof="0" dirty="0">
                <a:latin typeface="Calibri" panose="020F0502020204030204" pitchFamily="34" charset="0"/>
                <a:cs typeface="Calibri" panose="020F0502020204030204" pitchFamily="34" charset="0"/>
              </a:rPr>
              <a:t>by the </a:t>
            </a:r>
            <a:r>
              <a:rPr lang="en-GB" noProof="0" dirty="0">
                <a:solidFill>
                  <a:srgbClr val="C00000"/>
                </a:solidFill>
                <a:latin typeface="Calibri" panose="020F0502020204030204" pitchFamily="34" charset="0"/>
                <a:cs typeface="Calibri" panose="020F0502020204030204" pitchFamily="34" charset="0"/>
              </a:rPr>
              <a:t>similarity of treatment across the EU  </a:t>
            </a:r>
            <a:r>
              <a:rPr lang="en-GB" noProof="0" dirty="0">
                <a:latin typeface="Calibri" panose="020F0502020204030204" pitchFamily="34" charset="0"/>
                <a:cs typeface="Calibri" panose="020F0502020204030204" pitchFamily="34" charset="0"/>
              </a:rPr>
              <a:t>limit the secondary movements of asylum seekers influenced by the variety of conditions for their reception</a:t>
            </a:r>
          </a:p>
          <a:p>
            <a:pPr lvl="1" eaLnBrk="1" hangingPunct="1">
              <a:lnSpc>
                <a:spcPct val="90000"/>
              </a:lnSpc>
            </a:pPr>
            <a:endParaRPr lang="en-GB" sz="1600" noProof="0" dirty="0">
              <a:latin typeface="Calibri" panose="020F0502020204030204" pitchFamily="34" charset="0"/>
              <a:cs typeface="Calibri" panose="020F0502020204030204" pitchFamily="34" charset="0"/>
            </a:endParaRPr>
          </a:p>
          <a:p>
            <a:pPr lvl="1" algn="ctr" eaLnBrk="1" hangingPunct="1">
              <a:lnSpc>
                <a:spcPct val="90000"/>
              </a:lnSpc>
              <a:buFontTx/>
              <a:buNone/>
            </a:pPr>
            <a:r>
              <a:rPr lang="en-GB" sz="2000" noProof="0" dirty="0">
                <a:solidFill>
                  <a:srgbClr val="C00000"/>
                </a:solidFill>
                <a:latin typeface="Calibri" panose="020F0502020204030204" pitchFamily="34" charset="0"/>
                <a:cs typeface="Calibri" panose="020F0502020204030204" pitchFamily="34" charset="0"/>
              </a:rPr>
              <a:t>Only the minimum is prescribed – states may overperform</a:t>
            </a:r>
            <a:r>
              <a:rPr lang="en-GB" sz="2000" noProof="0" dirty="0">
                <a:solidFill>
                  <a:srgbClr val="FFFFFF"/>
                </a:solidFill>
                <a:latin typeface="Calibri" panose="020F0502020204030204" pitchFamily="34" charset="0"/>
                <a:cs typeface="Calibri" panose="020F0502020204030204" pitchFamily="34" charset="0"/>
              </a:rPr>
              <a:t>!</a:t>
            </a:r>
          </a:p>
        </p:txBody>
      </p:sp>
      <p:sp>
        <p:nvSpPr>
          <p:cNvPr id="29701" name="Line 6"/>
          <p:cNvSpPr>
            <a:spLocks noChangeShapeType="1"/>
          </p:cNvSpPr>
          <p:nvPr/>
        </p:nvSpPr>
        <p:spPr bwMode="auto">
          <a:xfrm>
            <a:off x="1547813" y="5084763"/>
            <a:ext cx="0" cy="144462"/>
          </a:xfrm>
          <a:prstGeom prst="line">
            <a:avLst/>
          </a:prstGeom>
          <a:noFill/>
          <a:ln w="9525">
            <a:solidFill>
              <a:schemeClr val="tx1"/>
            </a:solidFill>
            <a:round/>
            <a:headEnd/>
            <a:tailEnd type="triangle" w="med" len="med"/>
          </a:ln>
        </p:spPr>
        <p:txBody>
          <a:bodyPr/>
          <a:lstStyle/>
          <a:p>
            <a:endParaRPr lang="en-US" sz="2400" b="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961039309"/>
      </p:ext>
    </p:extLst>
  </p:cSld>
  <p:clrMapOvr>
    <a:masterClrMapping/>
  </p:clrMapOvr>
  <p:transition>
    <p:pull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51809" y="84206"/>
            <a:ext cx="7772400" cy="685800"/>
          </a:xfrm>
        </p:spPr>
        <p:txBody>
          <a:bodyPr/>
          <a:lstStyle/>
          <a:p>
            <a:pPr eaLnBrk="1" hangingPunct="1">
              <a:defRPr/>
            </a:pPr>
            <a:r>
              <a:rPr lang="en-GB" sz="2400" noProof="0" dirty="0">
                <a:latin typeface="Calibri" panose="020F0502020204030204" pitchFamily="34" charset="0"/>
                <a:cs typeface="Calibri" panose="020F0502020204030204" pitchFamily="34" charset="0"/>
              </a:rPr>
              <a:t>Reception Conditions Directive</a:t>
            </a:r>
          </a:p>
        </p:txBody>
      </p:sp>
      <p:sp>
        <p:nvSpPr>
          <p:cNvPr id="31746" name="Rectangle 3"/>
          <p:cNvSpPr>
            <a:spLocks noGrp="1" noChangeArrowheads="1"/>
          </p:cNvSpPr>
          <p:nvPr>
            <p:ph idx="1"/>
          </p:nvPr>
        </p:nvSpPr>
        <p:spPr>
          <a:xfrm>
            <a:off x="251520" y="1268760"/>
            <a:ext cx="8229600" cy="5308054"/>
          </a:xfrm>
        </p:spPr>
        <p:txBody>
          <a:bodyPr>
            <a:normAutofit fontScale="92500" lnSpcReduction="20000"/>
          </a:bodyPr>
          <a:lstStyle/>
          <a:p>
            <a:pPr eaLnBrk="1" hangingPunct="1">
              <a:lnSpc>
                <a:spcPct val="150000"/>
              </a:lnSpc>
              <a:buFontTx/>
              <a:buNone/>
            </a:pPr>
            <a:r>
              <a:rPr lang="en-GB" sz="2200" noProof="0" dirty="0">
                <a:solidFill>
                  <a:srgbClr val="C00000"/>
                </a:solidFill>
                <a:latin typeface="Calibri" panose="020F0502020204030204" pitchFamily="34" charset="0"/>
                <a:cs typeface="Calibri" panose="020F0502020204030204" pitchFamily="34" charset="0"/>
              </a:rPr>
              <a:t>Information</a:t>
            </a:r>
            <a:r>
              <a:rPr lang="en-GB" sz="2200" dirty="0">
                <a:solidFill>
                  <a:srgbClr val="C00000"/>
                </a:solidFill>
                <a:latin typeface="Calibri" panose="020F0502020204030204" pitchFamily="34" charset="0"/>
                <a:cs typeface="Calibri" panose="020F0502020204030204" pitchFamily="34" charset="0"/>
              </a:rPr>
              <a:t> </a:t>
            </a:r>
            <a:r>
              <a:rPr lang="en-GB" sz="2200" dirty="0">
                <a:latin typeface="Calibri" panose="020F0502020204030204" pitchFamily="34" charset="0"/>
                <a:cs typeface="Calibri" panose="020F0502020204030204" pitchFamily="34" charset="0"/>
              </a:rPr>
              <a:t>in</a:t>
            </a:r>
            <a:r>
              <a:rPr lang="en-GB" sz="2200" dirty="0">
                <a:solidFill>
                  <a:srgbClr val="C00000"/>
                </a:solidFill>
                <a:latin typeface="Calibri" panose="020F0502020204030204" pitchFamily="34" charset="0"/>
                <a:cs typeface="Calibri" panose="020F0502020204030204" pitchFamily="34" charset="0"/>
              </a:rPr>
              <a:t> </a:t>
            </a:r>
            <a:r>
              <a:rPr lang="en-GB" sz="2200" noProof="0" dirty="0">
                <a:solidFill>
                  <a:srgbClr val="24222A"/>
                </a:solidFill>
                <a:latin typeface="Calibri" panose="020F0502020204030204" pitchFamily="34" charset="0"/>
                <a:cs typeface="Calibri" panose="020F0502020204030204" pitchFamily="34" charset="0"/>
              </a:rPr>
              <a:t>15 days, in writing, language! </a:t>
            </a:r>
          </a:p>
          <a:p>
            <a:pPr eaLnBrk="1" hangingPunct="1">
              <a:lnSpc>
                <a:spcPct val="150000"/>
              </a:lnSpc>
              <a:buFontTx/>
              <a:buNone/>
            </a:pPr>
            <a:r>
              <a:rPr lang="en-GB" sz="2200" noProof="0" dirty="0">
                <a:solidFill>
                  <a:srgbClr val="C00000"/>
                </a:solidFill>
                <a:latin typeface="Calibri" panose="020F0502020204030204" pitchFamily="34" charset="0"/>
                <a:cs typeface="Calibri" panose="020F0502020204030204" pitchFamily="34" charset="0"/>
              </a:rPr>
              <a:t>Family unity </a:t>
            </a:r>
            <a:r>
              <a:rPr lang="en-GB" sz="2200" noProof="0" dirty="0">
                <a:latin typeface="Calibri" panose="020F0502020204030204" pitchFamily="34" charset="0"/>
                <a:cs typeface="Calibri" panose="020F0502020204030204" pitchFamily="34" charset="0"/>
              </a:rPr>
              <a:t>maintain as far as possible</a:t>
            </a:r>
          </a:p>
          <a:p>
            <a:pPr eaLnBrk="1" hangingPunct="1">
              <a:lnSpc>
                <a:spcPct val="150000"/>
              </a:lnSpc>
              <a:buFontTx/>
              <a:buNone/>
            </a:pPr>
            <a:r>
              <a:rPr lang="en-GB" sz="2200" noProof="0" dirty="0">
                <a:solidFill>
                  <a:srgbClr val="C00000"/>
                </a:solidFill>
                <a:latin typeface="Calibri" panose="020F0502020204030204" pitchFamily="34" charset="0"/>
                <a:cs typeface="Calibri" panose="020F0502020204030204" pitchFamily="34" charset="0"/>
              </a:rPr>
              <a:t>Schooling minors</a:t>
            </a:r>
            <a:r>
              <a:rPr lang="en-GB" sz="2200" noProof="0" dirty="0">
                <a:latin typeface="Calibri" panose="020F0502020204030204" pitchFamily="34" charset="0"/>
                <a:cs typeface="Calibri" panose="020F0502020204030204" pitchFamily="34" charset="0"/>
              </a:rPr>
              <a:t> compulsory, (after 3 months)</a:t>
            </a:r>
          </a:p>
          <a:p>
            <a:pPr eaLnBrk="1" hangingPunct="1">
              <a:lnSpc>
                <a:spcPct val="150000"/>
              </a:lnSpc>
              <a:buFontTx/>
              <a:buNone/>
            </a:pPr>
            <a:r>
              <a:rPr lang="en-GB" sz="2200" noProof="0" dirty="0">
                <a:solidFill>
                  <a:srgbClr val="C00000"/>
                </a:solidFill>
                <a:latin typeface="Calibri" panose="020F0502020204030204" pitchFamily="34" charset="0"/>
                <a:cs typeface="Calibri" panose="020F0502020204030204" pitchFamily="34" charset="0"/>
              </a:rPr>
              <a:t>Employment </a:t>
            </a:r>
            <a:r>
              <a:rPr lang="en-GB" sz="2200" noProof="0" dirty="0">
                <a:latin typeface="Calibri" panose="020F0502020204030204" pitchFamily="34" charset="0"/>
                <a:cs typeface="Calibri" panose="020F0502020204030204" pitchFamily="34" charset="0"/>
              </a:rPr>
              <a:t> optional exclusion from labour market for a maximum of 9 		months</a:t>
            </a:r>
            <a:r>
              <a:rPr lang="en-GB" sz="2200" dirty="0">
                <a:latin typeface="Calibri" panose="020F0502020204030204" pitchFamily="34" charset="0"/>
                <a:cs typeface="Calibri" panose="020F0502020204030204" pitchFamily="34" charset="0"/>
              </a:rPr>
              <a:t>. </a:t>
            </a:r>
          </a:p>
          <a:p>
            <a:pPr eaLnBrk="1" hangingPunct="1">
              <a:lnSpc>
                <a:spcPct val="150000"/>
              </a:lnSpc>
              <a:buFontTx/>
              <a:buNone/>
            </a:pPr>
            <a:r>
              <a:rPr lang="en-GB" sz="2200" dirty="0">
                <a:solidFill>
                  <a:srgbClr val="C00000"/>
                </a:solidFill>
                <a:latin typeface="Calibri" panose="020F0502020204030204" pitchFamily="34" charset="0"/>
                <a:cs typeface="Calibri" panose="020F0502020204030204" pitchFamily="34" charset="0"/>
              </a:rPr>
              <a:t>Material  reception conditions</a:t>
            </a:r>
            <a:r>
              <a:rPr lang="en-GB" sz="2200" dirty="0">
                <a:latin typeface="Calibri" panose="020F0502020204030204" pitchFamily="34" charset="0"/>
                <a:cs typeface="Calibri" panose="020F0502020204030204" pitchFamily="34" charset="0"/>
              </a:rPr>
              <a:t>: „provide an adequate standard of living f	or applicants, which guarantees their subsistence and protects 	their physical and mental health.” (§ 17 /2)	</a:t>
            </a:r>
          </a:p>
          <a:p>
            <a:pPr>
              <a:lnSpc>
                <a:spcPct val="150000"/>
              </a:lnSpc>
            </a:pPr>
            <a:r>
              <a:rPr lang="en-GB" sz="2200" dirty="0">
                <a:latin typeface="Calibri" panose="020F0502020204030204" pitchFamily="34" charset="0"/>
                <a:cs typeface="Calibri" panose="020F0502020204030204" pitchFamily="34" charset="0"/>
              </a:rPr>
              <a:t>	</a:t>
            </a:r>
            <a:r>
              <a:rPr lang="en-GB" sz="2200" dirty="0">
                <a:solidFill>
                  <a:srgbClr val="C00000"/>
                </a:solidFill>
                <a:latin typeface="Calibri" panose="020F0502020204030204" pitchFamily="34" charset="0"/>
                <a:cs typeface="Calibri" panose="020F0502020204030204" pitchFamily="34" charset="0"/>
              </a:rPr>
              <a:t>Housing/accommodation</a:t>
            </a:r>
            <a:r>
              <a:rPr lang="en-GB" sz="2200" dirty="0">
                <a:solidFill>
                  <a:srgbClr val="24222A"/>
                </a:solidFill>
                <a:latin typeface="Calibri" panose="020F0502020204030204" pitchFamily="34" charset="0"/>
                <a:cs typeface="Calibri" panose="020F0502020204030204" pitchFamily="34" charset="0"/>
              </a:rPr>
              <a:t>: </a:t>
            </a:r>
            <a:r>
              <a:rPr lang="en-GB" sz="2200" dirty="0">
                <a:solidFill>
                  <a:srgbClr val="17161C"/>
                </a:solidFill>
                <a:latin typeface="Calibri" panose="020F0502020204030204" pitchFamily="34" charset="0"/>
                <a:cs typeface="Calibri" panose="020F0502020204030204" pitchFamily="34" charset="0"/>
              </a:rPr>
              <a:t>in kind or al</a:t>
            </a:r>
            <a:r>
              <a:rPr lang="en-GB" sz="2200" dirty="0">
                <a:solidFill>
                  <a:srgbClr val="24222A"/>
                </a:solidFill>
                <a:latin typeface="Calibri" panose="020F0502020204030204" pitchFamily="34" charset="0"/>
                <a:cs typeface="Calibri" panose="020F0502020204030204" pitchFamily="34" charset="0"/>
              </a:rPr>
              <a:t>lowance for it</a:t>
            </a:r>
          </a:p>
          <a:p>
            <a:pPr>
              <a:lnSpc>
                <a:spcPct val="150000"/>
              </a:lnSpc>
              <a:defRPr/>
            </a:pPr>
            <a:r>
              <a:rPr lang="en-GB" sz="2200" dirty="0">
                <a:solidFill>
                  <a:srgbClr val="C00000"/>
                </a:solidFill>
                <a:latin typeface="Calibri" panose="020F0502020204030204" pitchFamily="34" charset="0"/>
                <a:cs typeface="Calibri" panose="020F0502020204030204" pitchFamily="34" charset="0"/>
              </a:rPr>
              <a:t>Health care  minimum</a:t>
            </a:r>
            <a:r>
              <a:rPr lang="en-GB" sz="2200" dirty="0">
                <a:latin typeface="Calibri" panose="020F0502020204030204" pitchFamily="34" charset="0"/>
                <a:cs typeface="Calibri" panose="020F0502020204030204" pitchFamily="34" charset="0"/>
              </a:rPr>
              <a:t>: „emergency care and essential treatment of illness and of serious mental disorders” (§ 19)</a:t>
            </a:r>
          </a:p>
          <a:p>
            <a:pPr eaLnBrk="1" hangingPunct="1">
              <a:buFontTx/>
              <a:buNone/>
            </a:pPr>
            <a:r>
              <a:rPr lang="en-GB" sz="2800" noProof="0" dirty="0">
                <a:latin typeface="Calibri" panose="020F0502020204030204" pitchFamily="34" charset="0"/>
                <a:cs typeface="Calibri" panose="020F0502020204030204" pitchFamily="34" charset="0"/>
              </a:rPr>
              <a:t> </a:t>
            </a:r>
          </a:p>
        </p:txBody>
      </p:sp>
      <p:sp>
        <p:nvSpPr>
          <p:cNvPr id="31747" name="Line 4"/>
          <p:cNvSpPr>
            <a:spLocks noChangeShapeType="1"/>
          </p:cNvSpPr>
          <p:nvPr/>
        </p:nvSpPr>
        <p:spPr bwMode="auto">
          <a:xfrm>
            <a:off x="6156176" y="1556792"/>
            <a:ext cx="287908" cy="0"/>
          </a:xfrm>
          <a:prstGeom prst="line">
            <a:avLst/>
          </a:prstGeom>
          <a:noFill/>
          <a:ln w="9525">
            <a:solidFill>
              <a:schemeClr val="tx1"/>
            </a:solidFill>
            <a:round/>
            <a:headEnd type="triangle" w="med" len="med"/>
            <a:tailEnd type="triangle" w="med" len="med"/>
          </a:ln>
        </p:spPr>
        <p:txBody>
          <a:bodyPr/>
          <a:lstStyle/>
          <a:p>
            <a:endParaRPr lang="en-US" sz="2400" b="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554757542"/>
      </p:ext>
    </p:extLst>
  </p:cSld>
  <p:clrMapOvr>
    <a:masterClrMapping/>
  </p:clrMapOvr>
  <p:transition>
    <p:pull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a:xfrm>
            <a:off x="539750" y="0"/>
            <a:ext cx="8229600" cy="406400"/>
          </a:xfrm>
        </p:spPr>
        <p:txBody>
          <a:bodyPr/>
          <a:lstStyle/>
          <a:p>
            <a:pPr>
              <a:defRPr/>
            </a:pPr>
            <a:r>
              <a:rPr lang="en-GB" dirty="0">
                <a:latin typeface="Calibri" panose="020F0502020204030204" pitchFamily="34" charset="0"/>
                <a:cs typeface="Calibri" panose="020F0502020204030204" pitchFamily="34" charset="0"/>
              </a:rPr>
              <a:t>Reception Conditions Directive</a:t>
            </a:r>
            <a:endParaRPr lang="en-GB" noProof="0" dirty="0">
              <a:latin typeface="Calibri" panose="020F0502020204030204" pitchFamily="34" charset="0"/>
              <a:cs typeface="Calibri" panose="020F0502020204030204" pitchFamily="34" charset="0"/>
            </a:endParaRPr>
          </a:p>
        </p:txBody>
      </p:sp>
      <p:sp>
        <p:nvSpPr>
          <p:cNvPr id="2" name="Tartalom helye 1"/>
          <p:cNvSpPr>
            <a:spLocks noGrp="1"/>
          </p:cNvSpPr>
          <p:nvPr>
            <p:ph idx="1"/>
          </p:nvPr>
        </p:nvSpPr>
        <p:spPr>
          <a:xfrm>
            <a:off x="517936" y="620688"/>
            <a:ext cx="8229600" cy="5976937"/>
          </a:xfrm>
        </p:spPr>
        <p:txBody>
          <a:bodyPr>
            <a:normAutofit/>
          </a:bodyPr>
          <a:lstStyle/>
          <a:p>
            <a:pPr algn="ctr">
              <a:buFont typeface="Arial" pitchFamily="34" charset="0"/>
              <a:buNone/>
              <a:defRPr/>
            </a:pPr>
            <a:r>
              <a:rPr lang="en-GB" noProof="0" dirty="0">
                <a:solidFill>
                  <a:srgbClr val="C00000"/>
                </a:solidFill>
                <a:latin typeface="Calibri" panose="020F0502020204030204" pitchFamily="34" charset="0"/>
                <a:cs typeface="Calibri" panose="020F0502020204030204" pitchFamily="34" charset="0"/>
              </a:rPr>
              <a:t>Detention</a:t>
            </a:r>
            <a:r>
              <a:rPr lang="en-GB" noProof="0" dirty="0">
                <a:latin typeface="Calibri" panose="020F0502020204030204" pitchFamily="34" charset="0"/>
                <a:cs typeface="Calibri" panose="020F0502020204030204" pitchFamily="34" charset="0"/>
              </a:rPr>
              <a:t> – a limited, exceptional tool</a:t>
            </a:r>
          </a:p>
          <a:p>
            <a:pPr>
              <a:buFont typeface="Arial" pitchFamily="34" charset="0"/>
              <a:buChar char="•"/>
              <a:defRPr/>
            </a:pPr>
            <a:endParaRPr lang="en-GB" noProof="0" dirty="0">
              <a:latin typeface="Calibri" panose="020F0502020204030204" pitchFamily="34" charset="0"/>
              <a:cs typeface="Calibri" panose="020F0502020204030204" pitchFamily="34" charset="0"/>
            </a:endParaRPr>
          </a:p>
          <a:p>
            <a:pPr algn="ctr">
              <a:buFont typeface="Arial" pitchFamily="34" charset="0"/>
              <a:buChar char="•"/>
              <a:defRPr/>
            </a:pPr>
            <a:r>
              <a:rPr lang="en-GB" noProof="0" dirty="0">
                <a:latin typeface="Calibri" panose="020F0502020204030204" pitchFamily="34" charset="0"/>
                <a:cs typeface="Calibri" panose="020F0502020204030204" pitchFamily="34" charset="0"/>
              </a:rPr>
              <a:t>Article 8 para 2:</a:t>
            </a:r>
          </a:p>
          <a:p>
            <a:pPr>
              <a:buFont typeface="Arial" pitchFamily="34" charset="0"/>
              <a:buNone/>
              <a:defRPr/>
            </a:pPr>
            <a:r>
              <a:rPr lang="en-GB" noProof="0" dirty="0">
                <a:latin typeface="Calibri" panose="020F0502020204030204" pitchFamily="34" charset="0"/>
                <a:cs typeface="Calibri" panose="020F0502020204030204" pitchFamily="34" charset="0"/>
              </a:rPr>
              <a:t>Member States may detain only detain  an applicant, „</a:t>
            </a:r>
            <a:r>
              <a:rPr lang="en-GB" noProof="0" dirty="0">
                <a:solidFill>
                  <a:srgbClr val="C00000"/>
                </a:solidFill>
                <a:latin typeface="Calibri" panose="020F0502020204030204" pitchFamily="34" charset="0"/>
                <a:cs typeface="Calibri" panose="020F0502020204030204" pitchFamily="34" charset="0"/>
              </a:rPr>
              <a:t>if other less coercive alternative measures</a:t>
            </a:r>
            <a:r>
              <a:rPr lang="en-GB" noProof="0" dirty="0">
                <a:latin typeface="Calibri" panose="020F0502020204030204" pitchFamily="34" charset="0"/>
                <a:cs typeface="Calibri" panose="020F0502020204030204" pitchFamily="34" charset="0"/>
              </a:rPr>
              <a:t> cannot be</a:t>
            </a:r>
          </a:p>
          <a:p>
            <a:pPr>
              <a:buFont typeface="Arial" pitchFamily="34" charset="0"/>
              <a:buNone/>
              <a:defRPr/>
            </a:pPr>
            <a:r>
              <a:rPr lang="en-GB" noProof="0" dirty="0">
                <a:latin typeface="Calibri" panose="020F0502020204030204" pitchFamily="34" charset="0"/>
                <a:cs typeface="Calibri" panose="020F0502020204030204" pitchFamily="34" charset="0"/>
              </a:rPr>
              <a:t> applied effectively” – </a:t>
            </a:r>
            <a:r>
              <a:rPr lang="en-GB" noProof="0" dirty="0">
                <a:solidFill>
                  <a:srgbClr val="C00000"/>
                </a:solidFill>
                <a:latin typeface="Calibri" panose="020F0502020204030204" pitchFamily="34" charset="0"/>
                <a:cs typeface="Calibri" panose="020F0502020204030204" pitchFamily="34" charset="0"/>
              </a:rPr>
              <a:t>individual assessment</a:t>
            </a:r>
          </a:p>
          <a:p>
            <a:pPr>
              <a:buFont typeface="Arial" pitchFamily="34" charset="0"/>
              <a:buNone/>
              <a:defRPr/>
            </a:pPr>
            <a:r>
              <a:rPr lang="en-GB" noProof="0" dirty="0">
                <a:solidFill>
                  <a:srgbClr val="C00000"/>
                </a:solidFill>
                <a:latin typeface="Calibri" panose="020F0502020204030204" pitchFamily="34" charset="0"/>
                <a:cs typeface="Calibri" panose="020F0502020204030204" pitchFamily="34" charset="0"/>
              </a:rPr>
              <a:t> </a:t>
            </a:r>
            <a:r>
              <a:rPr lang="en-GB" noProof="0" dirty="0">
                <a:latin typeface="Calibri" panose="020F0502020204030204" pitchFamily="34" charset="0"/>
                <a:cs typeface="Calibri" panose="020F0502020204030204" pitchFamily="34" charset="0"/>
              </a:rPr>
              <a:t>is required</a:t>
            </a:r>
          </a:p>
          <a:p>
            <a:pPr>
              <a:buFont typeface="Arial" pitchFamily="34" charset="0"/>
              <a:buChar char="•"/>
              <a:defRPr/>
            </a:pPr>
            <a:endParaRPr lang="en-GB" noProof="0" dirty="0">
              <a:latin typeface="Calibri" panose="020F0502020204030204" pitchFamily="34" charset="0"/>
              <a:cs typeface="Calibri" panose="020F0502020204030204" pitchFamily="34" charset="0"/>
            </a:endParaRPr>
          </a:p>
        </p:txBody>
      </p:sp>
      <p:sp>
        <p:nvSpPr>
          <p:cNvPr id="49155" name="Szövegdoboz 3"/>
          <p:cNvSpPr txBox="1">
            <a:spLocks noChangeArrowheads="1"/>
          </p:cNvSpPr>
          <p:nvPr/>
        </p:nvSpPr>
        <p:spPr bwMode="auto">
          <a:xfrm rot="20419931">
            <a:off x="1774230" y="3920584"/>
            <a:ext cx="5760640" cy="1569660"/>
          </a:xfrm>
          <a:prstGeom prst="rect">
            <a:avLst/>
          </a:prstGeom>
          <a:solidFill>
            <a:schemeClr val="bg1">
              <a:lumMod val="20000"/>
              <a:lumOff val="80000"/>
            </a:schemeClr>
          </a:solidFill>
          <a:ln w="25400">
            <a:solidFill>
              <a:srgbClr val="C00000"/>
            </a:solidFill>
            <a:miter lim="800000"/>
            <a:headEnd/>
            <a:tailEnd/>
          </a:ln>
        </p:spPr>
        <p:txBody>
          <a:bodyPr wrap="square">
            <a:spAutoFit/>
          </a:bodyPr>
          <a:lstStyle/>
          <a:p>
            <a:pPr algn="ctr"/>
            <a:r>
              <a:rPr lang="hu-HU" sz="2400" b="0" dirty="0">
                <a:solidFill>
                  <a:schemeClr val="bg2"/>
                </a:solidFill>
                <a:latin typeface="Arial" pitchFamily="34" charset="0"/>
                <a:cs typeface="Arial" pitchFamily="34" charset="0"/>
              </a:rPr>
              <a:t>Less </a:t>
            </a:r>
            <a:r>
              <a:rPr lang="hu-HU" sz="2400" b="0" dirty="0" err="1">
                <a:solidFill>
                  <a:schemeClr val="bg2"/>
                </a:solidFill>
                <a:latin typeface="Arial" pitchFamily="34" charset="0"/>
                <a:cs typeface="Arial" pitchFamily="34" charset="0"/>
              </a:rPr>
              <a:t>coercive</a:t>
            </a:r>
            <a:r>
              <a:rPr lang="hu-HU" sz="2400" b="0" dirty="0">
                <a:solidFill>
                  <a:schemeClr val="bg2"/>
                </a:solidFill>
                <a:latin typeface="Arial" pitchFamily="34" charset="0"/>
                <a:cs typeface="Arial" pitchFamily="34" charset="0"/>
              </a:rPr>
              <a:t> </a:t>
            </a:r>
            <a:r>
              <a:rPr lang="hu-HU" sz="2400" b="0" dirty="0" err="1">
                <a:solidFill>
                  <a:schemeClr val="bg2"/>
                </a:solidFill>
                <a:latin typeface="Arial" pitchFamily="34" charset="0"/>
                <a:cs typeface="Arial" pitchFamily="34" charset="0"/>
              </a:rPr>
              <a:t>alternatives</a:t>
            </a:r>
            <a:r>
              <a:rPr lang="hu-HU" sz="2400" b="0" dirty="0">
                <a:solidFill>
                  <a:schemeClr val="bg2"/>
                </a:solidFill>
                <a:latin typeface="Arial" pitchFamily="34" charset="0"/>
                <a:cs typeface="Arial" pitchFamily="34" charset="0"/>
              </a:rPr>
              <a:t>:</a:t>
            </a:r>
          </a:p>
          <a:p>
            <a:pPr>
              <a:buFont typeface="Arial" charset="0"/>
              <a:buChar char="•"/>
            </a:pPr>
            <a:r>
              <a:rPr lang="hu-HU" sz="2400" b="0" dirty="0">
                <a:solidFill>
                  <a:schemeClr val="bg2"/>
                </a:solidFill>
                <a:latin typeface="Arial" pitchFamily="34" charset="0"/>
                <a:cs typeface="Arial" pitchFamily="34" charset="0"/>
              </a:rPr>
              <a:t> </a:t>
            </a:r>
            <a:r>
              <a:rPr lang="en-US" sz="2400" b="0" dirty="0">
                <a:solidFill>
                  <a:schemeClr val="bg2"/>
                </a:solidFill>
                <a:latin typeface="Arial" pitchFamily="34" charset="0"/>
                <a:cs typeface="Arial" pitchFamily="34" charset="0"/>
              </a:rPr>
              <a:t>regular reporting to the authorities,</a:t>
            </a:r>
            <a:endParaRPr lang="hu-HU" sz="2400" b="0" dirty="0">
              <a:solidFill>
                <a:schemeClr val="bg2"/>
              </a:solidFill>
              <a:latin typeface="Arial" pitchFamily="34" charset="0"/>
              <a:cs typeface="Arial" pitchFamily="34" charset="0"/>
            </a:endParaRPr>
          </a:p>
          <a:p>
            <a:pPr>
              <a:buFont typeface="Arial" charset="0"/>
              <a:buChar char="•"/>
            </a:pPr>
            <a:r>
              <a:rPr lang="en-US" sz="2400" b="0" dirty="0">
                <a:solidFill>
                  <a:schemeClr val="bg2"/>
                </a:solidFill>
                <a:latin typeface="Arial" pitchFamily="34" charset="0"/>
                <a:cs typeface="Arial" pitchFamily="34" charset="0"/>
              </a:rPr>
              <a:t> the deposit of a financial guarantee, </a:t>
            </a:r>
            <a:endParaRPr lang="hu-HU" sz="2400" b="0" dirty="0">
              <a:solidFill>
                <a:schemeClr val="bg2"/>
              </a:solidFill>
              <a:latin typeface="Arial" pitchFamily="34" charset="0"/>
              <a:cs typeface="Arial" pitchFamily="34" charset="0"/>
            </a:endParaRPr>
          </a:p>
          <a:p>
            <a:pPr>
              <a:buFont typeface="Arial" charset="0"/>
              <a:buChar char="•"/>
            </a:pPr>
            <a:r>
              <a:rPr lang="hu-HU" sz="2400" b="0" dirty="0">
                <a:solidFill>
                  <a:schemeClr val="bg2"/>
                </a:solidFill>
                <a:latin typeface="Arial" pitchFamily="34" charset="0"/>
                <a:cs typeface="Arial" pitchFamily="34" charset="0"/>
              </a:rPr>
              <a:t> </a:t>
            </a:r>
            <a:r>
              <a:rPr lang="en-US" sz="2400" b="0" dirty="0">
                <a:solidFill>
                  <a:schemeClr val="bg2"/>
                </a:solidFill>
                <a:latin typeface="Arial" pitchFamily="34" charset="0"/>
                <a:cs typeface="Arial" pitchFamily="34" charset="0"/>
              </a:rPr>
              <a:t>obligation to stay at an assigned place</a:t>
            </a:r>
            <a:endParaRPr lang="hu-HU" sz="2400" b="0" dirty="0">
              <a:solidFill>
                <a:schemeClr val="bg2"/>
              </a:solidFill>
              <a:latin typeface="Arial" pitchFamily="34" charset="0"/>
              <a:cs typeface="Arial" pitchFamily="34" charset="0"/>
            </a:endParaRPr>
          </a:p>
        </p:txBody>
      </p:sp>
    </p:spTree>
    <p:extLst>
      <p:ext uri="{BB962C8B-B14F-4D97-AF65-F5344CB8AC3E}">
        <p14:creationId xmlns:p14="http://schemas.microsoft.com/office/powerpoint/2010/main" val="2114072646"/>
      </p:ext>
    </p:extLst>
  </p:cSld>
  <p:clrMapOvr>
    <a:masterClrMapping/>
  </p:clrMapOvr>
  <p:transition>
    <p:pull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a:xfrm>
            <a:off x="539750" y="0"/>
            <a:ext cx="8229600" cy="406400"/>
          </a:xfrm>
        </p:spPr>
        <p:txBody>
          <a:bodyPr/>
          <a:lstStyle/>
          <a:p>
            <a:pPr>
              <a:defRPr/>
            </a:pPr>
            <a:r>
              <a:rPr lang="en-GB" dirty="0">
                <a:latin typeface="Calibri" panose="020F0502020204030204" pitchFamily="34" charset="0"/>
                <a:cs typeface="Calibri" panose="020F0502020204030204" pitchFamily="34" charset="0"/>
              </a:rPr>
              <a:t>Reception Conditions Directive</a:t>
            </a:r>
            <a:endParaRPr lang="en-GB" noProof="0" dirty="0">
              <a:latin typeface="Calibri" panose="020F0502020204030204" pitchFamily="34" charset="0"/>
              <a:cs typeface="Calibri" panose="020F0502020204030204" pitchFamily="34" charset="0"/>
            </a:endParaRPr>
          </a:p>
        </p:txBody>
      </p:sp>
      <p:sp>
        <p:nvSpPr>
          <p:cNvPr id="2" name="Tartalom helye 1"/>
          <p:cNvSpPr>
            <a:spLocks noGrp="1"/>
          </p:cNvSpPr>
          <p:nvPr>
            <p:ph idx="1"/>
          </p:nvPr>
        </p:nvSpPr>
        <p:spPr>
          <a:xfrm>
            <a:off x="457200" y="620713"/>
            <a:ext cx="8229600" cy="5737225"/>
          </a:xfrm>
        </p:spPr>
        <p:txBody>
          <a:bodyPr>
            <a:normAutofit lnSpcReduction="10000"/>
          </a:bodyPr>
          <a:lstStyle/>
          <a:p>
            <a:pPr>
              <a:buFont typeface="Arial" pitchFamily="34" charset="0"/>
              <a:buChar char="•"/>
              <a:defRPr/>
            </a:pPr>
            <a:r>
              <a:rPr lang="en-GB" noProof="0" dirty="0">
                <a:latin typeface="Calibri" panose="020F0502020204030204" pitchFamily="34" charset="0"/>
                <a:cs typeface="Calibri" panose="020F0502020204030204" pitchFamily="34" charset="0"/>
              </a:rPr>
              <a:t>Six </a:t>
            </a:r>
            <a:r>
              <a:rPr lang="en-GB" noProof="0" dirty="0">
                <a:solidFill>
                  <a:srgbClr val="C00000"/>
                </a:solidFill>
                <a:latin typeface="Calibri" panose="020F0502020204030204" pitchFamily="34" charset="0"/>
                <a:cs typeface="Calibri" panose="020F0502020204030204" pitchFamily="34" charset="0"/>
              </a:rPr>
              <a:t>grounds </a:t>
            </a:r>
            <a:r>
              <a:rPr lang="en-GB" noProof="0" dirty="0">
                <a:latin typeface="Calibri" panose="020F0502020204030204" pitchFamily="34" charset="0"/>
                <a:cs typeface="Calibri" panose="020F0502020204030204" pitchFamily="34" charset="0"/>
              </a:rPr>
              <a:t>for detention</a:t>
            </a:r>
            <a:r>
              <a:rPr lang="en-GB" noProof="0" dirty="0">
                <a:solidFill>
                  <a:srgbClr val="C00000"/>
                </a:solidFill>
                <a:latin typeface="Calibri" panose="020F0502020204030204" pitchFamily="34" charset="0"/>
                <a:cs typeface="Calibri" panose="020F0502020204030204" pitchFamily="34" charset="0"/>
              </a:rPr>
              <a:t>: </a:t>
            </a:r>
          </a:p>
          <a:p>
            <a:pPr lvl="1">
              <a:lnSpc>
                <a:spcPct val="150000"/>
              </a:lnSpc>
              <a:buFont typeface="Arial" pitchFamily="34" charset="0"/>
              <a:buChar char="–"/>
              <a:defRPr/>
            </a:pPr>
            <a:r>
              <a:rPr lang="en-GB" sz="2400" noProof="0" dirty="0">
                <a:latin typeface="Calibri" panose="020F0502020204030204" pitchFamily="34" charset="0"/>
                <a:cs typeface="Calibri" panose="020F0502020204030204" pitchFamily="34" charset="0"/>
              </a:rPr>
              <a:t> verifying </a:t>
            </a:r>
            <a:r>
              <a:rPr lang="en-GB" sz="2400" noProof="0" dirty="0">
                <a:solidFill>
                  <a:srgbClr val="C00000"/>
                </a:solidFill>
                <a:latin typeface="Calibri" panose="020F0502020204030204" pitchFamily="34" charset="0"/>
                <a:cs typeface="Calibri" panose="020F0502020204030204" pitchFamily="34" charset="0"/>
              </a:rPr>
              <a:t>identity or nationality</a:t>
            </a:r>
            <a:r>
              <a:rPr lang="en-GB" sz="2400" noProof="0" dirty="0">
                <a:latin typeface="Calibri" panose="020F0502020204030204" pitchFamily="34" charset="0"/>
                <a:cs typeface="Calibri" panose="020F0502020204030204" pitchFamily="34" charset="0"/>
              </a:rPr>
              <a:t>;</a:t>
            </a:r>
          </a:p>
          <a:p>
            <a:pPr lvl="1">
              <a:lnSpc>
                <a:spcPct val="150000"/>
              </a:lnSpc>
              <a:buFont typeface="Arial" pitchFamily="34" charset="0"/>
              <a:buChar char="–"/>
              <a:defRPr/>
            </a:pPr>
            <a:r>
              <a:rPr lang="en-GB" sz="2400" noProof="0" dirty="0">
                <a:latin typeface="Calibri" panose="020F0502020204030204" pitchFamily="34" charset="0"/>
                <a:cs typeface="Calibri" panose="020F0502020204030204" pitchFamily="34" charset="0"/>
              </a:rPr>
              <a:t> getting the facts forming the basis of the application </a:t>
            </a:r>
            <a:r>
              <a:rPr lang="en-GB" sz="2400" noProof="0">
                <a:latin typeface="Calibri" panose="020F0502020204030204" pitchFamily="34" charset="0"/>
                <a:cs typeface="Calibri" panose="020F0502020204030204" pitchFamily="34" charset="0"/>
              </a:rPr>
              <a:t>if </a:t>
            </a:r>
            <a:r>
              <a:rPr lang="hu-HU" sz="2400" noProof="0">
                <a:latin typeface="Calibri" panose="020F0502020204030204" pitchFamily="34" charset="0"/>
                <a:cs typeface="Calibri" panose="020F0502020204030204" pitchFamily="34" charset="0"/>
              </a:rPr>
              <a:t>		</a:t>
            </a:r>
            <a:r>
              <a:rPr lang="en-GB" sz="2400" noProof="0">
                <a:latin typeface="Calibri" panose="020F0502020204030204" pitchFamily="34" charset="0"/>
                <a:cs typeface="Calibri" panose="020F0502020204030204" pitchFamily="34" charset="0"/>
              </a:rPr>
              <a:t>there </a:t>
            </a:r>
            <a:r>
              <a:rPr lang="en-GB" sz="2400" noProof="0" dirty="0">
                <a:latin typeface="Calibri" panose="020F0502020204030204" pitchFamily="34" charset="0"/>
                <a:cs typeface="Calibri" panose="020F0502020204030204" pitchFamily="34" charset="0"/>
              </a:rPr>
              <a:t>is </a:t>
            </a:r>
            <a:r>
              <a:rPr lang="en-GB" sz="2400" noProof="0" dirty="0">
                <a:solidFill>
                  <a:srgbClr val="C00000"/>
                </a:solidFill>
                <a:latin typeface="Calibri" panose="020F0502020204030204" pitchFamily="34" charset="0"/>
                <a:cs typeface="Calibri" panose="020F0502020204030204" pitchFamily="34" charset="0"/>
              </a:rPr>
              <a:t>risk of absconding </a:t>
            </a:r>
            <a:r>
              <a:rPr lang="en-GB" sz="2400" noProof="0" dirty="0">
                <a:latin typeface="Calibri" panose="020F0502020204030204" pitchFamily="34" charset="0"/>
                <a:cs typeface="Calibri" panose="020F0502020204030204" pitchFamily="34" charset="0"/>
              </a:rPr>
              <a:t>of the applicant;</a:t>
            </a:r>
          </a:p>
          <a:p>
            <a:pPr lvl="1">
              <a:lnSpc>
                <a:spcPct val="150000"/>
              </a:lnSpc>
              <a:buFont typeface="Arial" pitchFamily="34" charset="0"/>
              <a:buChar char="–"/>
              <a:defRPr/>
            </a:pPr>
            <a:r>
              <a:rPr lang="en-GB" sz="2400" noProof="0" dirty="0">
                <a:solidFill>
                  <a:srgbClr val="C00000"/>
                </a:solidFill>
                <a:latin typeface="Calibri" panose="020F0502020204030204" pitchFamily="34" charset="0"/>
                <a:cs typeface="Calibri" panose="020F0502020204030204" pitchFamily="34" charset="0"/>
              </a:rPr>
              <a:t> border procedure </a:t>
            </a:r>
            <a:r>
              <a:rPr lang="en-GB" sz="2400" noProof="0" dirty="0">
                <a:latin typeface="Calibri" panose="020F0502020204030204" pitchFamily="34" charset="0"/>
                <a:cs typeface="Calibri" panose="020F0502020204030204" pitchFamily="34" charset="0"/>
              </a:rPr>
              <a:t>(decision on entry);</a:t>
            </a:r>
          </a:p>
          <a:p>
            <a:pPr lvl="1">
              <a:lnSpc>
                <a:spcPct val="150000"/>
              </a:lnSpc>
              <a:buFont typeface="Arial" pitchFamily="34" charset="0"/>
              <a:buChar char="–"/>
              <a:defRPr/>
            </a:pPr>
            <a:r>
              <a:rPr lang="en-GB" sz="2400" noProof="0" dirty="0">
                <a:latin typeface="Calibri" panose="020F0502020204030204" pitchFamily="34" charset="0"/>
                <a:cs typeface="Calibri" panose="020F0502020204030204" pitchFamily="34" charset="0"/>
              </a:rPr>
              <a:t> application is made only  in order to </a:t>
            </a:r>
            <a:r>
              <a:rPr lang="en-GB" sz="2400" noProof="0" dirty="0">
                <a:solidFill>
                  <a:srgbClr val="C00000"/>
                </a:solidFill>
                <a:latin typeface="Calibri" panose="020F0502020204030204" pitchFamily="34" charset="0"/>
                <a:cs typeface="Calibri" panose="020F0502020204030204" pitchFamily="34" charset="0"/>
              </a:rPr>
              <a:t>delay or frustrate </a:t>
            </a:r>
            <a:r>
              <a:rPr lang="en-GB" sz="2400" noProof="0">
                <a:solidFill>
                  <a:srgbClr val="C00000"/>
                </a:solidFill>
                <a:latin typeface="Calibri" panose="020F0502020204030204" pitchFamily="34" charset="0"/>
                <a:cs typeface="Calibri" panose="020F0502020204030204" pitchFamily="34" charset="0"/>
              </a:rPr>
              <a:t>the </a:t>
            </a:r>
            <a:r>
              <a:rPr lang="hu-HU" sz="2400" noProof="0">
                <a:solidFill>
                  <a:srgbClr val="C00000"/>
                </a:solidFill>
                <a:latin typeface="Calibri" panose="020F0502020204030204" pitchFamily="34" charset="0"/>
                <a:cs typeface="Calibri" panose="020F0502020204030204" pitchFamily="34" charset="0"/>
              </a:rPr>
              <a:t>		</a:t>
            </a:r>
            <a:r>
              <a:rPr lang="en-GB" sz="2400" noProof="0">
                <a:solidFill>
                  <a:srgbClr val="C00000"/>
                </a:solidFill>
                <a:latin typeface="Calibri" panose="020F0502020204030204" pitchFamily="34" charset="0"/>
                <a:cs typeface="Calibri" panose="020F0502020204030204" pitchFamily="34" charset="0"/>
              </a:rPr>
              <a:t>enforcement </a:t>
            </a:r>
            <a:r>
              <a:rPr lang="en-GB" sz="2400" noProof="0" dirty="0">
                <a:latin typeface="Calibri" panose="020F0502020204030204" pitchFamily="34" charset="0"/>
                <a:cs typeface="Calibri" panose="020F0502020204030204" pitchFamily="34" charset="0"/>
              </a:rPr>
              <a:t>of the return decision</a:t>
            </a:r>
          </a:p>
          <a:p>
            <a:pPr lvl="1">
              <a:lnSpc>
                <a:spcPct val="150000"/>
              </a:lnSpc>
              <a:buFont typeface="Arial" pitchFamily="34" charset="0"/>
              <a:buChar char="–"/>
              <a:defRPr/>
            </a:pPr>
            <a:r>
              <a:rPr lang="en-GB" sz="2400" noProof="0" dirty="0">
                <a:latin typeface="Calibri" panose="020F0502020204030204" pitchFamily="34" charset="0"/>
                <a:cs typeface="Calibri" panose="020F0502020204030204" pitchFamily="34" charset="0"/>
              </a:rPr>
              <a:t> when protection of </a:t>
            </a:r>
            <a:r>
              <a:rPr lang="en-GB" sz="2400" noProof="0" dirty="0">
                <a:solidFill>
                  <a:srgbClr val="C00000"/>
                </a:solidFill>
                <a:latin typeface="Calibri" panose="020F0502020204030204" pitchFamily="34" charset="0"/>
                <a:cs typeface="Calibri" panose="020F0502020204030204" pitchFamily="34" charset="0"/>
              </a:rPr>
              <a:t>national security or public order </a:t>
            </a:r>
            <a:r>
              <a:rPr lang="en-GB" sz="2400" noProof="0">
                <a:latin typeface="Calibri" panose="020F0502020204030204" pitchFamily="34" charset="0"/>
                <a:cs typeface="Calibri" panose="020F0502020204030204" pitchFamily="34" charset="0"/>
              </a:rPr>
              <a:t>so </a:t>
            </a:r>
            <a:r>
              <a:rPr lang="hu-HU" sz="2400" noProof="0">
                <a:latin typeface="Calibri" panose="020F0502020204030204" pitchFamily="34" charset="0"/>
                <a:cs typeface="Calibri" panose="020F0502020204030204" pitchFamily="34" charset="0"/>
              </a:rPr>
              <a:t>		</a:t>
            </a:r>
            <a:r>
              <a:rPr lang="en-GB" sz="2400" noProof="0">
                <a:latin typeface="Calibri" panose="020F0502020204030204" pitchFamily="34" charset="0"/>
                <a:cs typeface="Calibri" panose="020F0502020204030204" pitchFamily="34" charset="0"/>
              </a:rPr>
              <a:t>requires</a:t>
            </a:r>
            <a:r>
              <a:rPr lang="en-GB" sz="2400" noProof="0" dirty="0">
                <a:latin typeface="Calibri" panose="020F0502020204030204" pitchFamily="34" charset="0"/>
                <a:cs typeface="Calibri" panose="020F0502020204030204" pitchFamily="34" charset="0"/>
              </a:rPr>
              <a:t>;</a:t>
            </a:r>
          </a:p>
          <a:p>
            <a:pPr lvl="1">
              <a:lnSpc>
                <a:spcPct val="150000"/>
              </a:lnSpc>
              <a:buFont typeface="Arial" pitchFamily="34" charset="0"/>
              <a:buChar char="–"/>
              <a:defRPr/>
            </a:pPr>
            <a:r>
              <a:rPr lang="en-GB" sz="2400" noProof="0" dirty="0">
                <a:solidFill>
                  <a:srgbClr val="C00000"/>
                </a:solidFill>
                <a:latin typeface="Calibri" panose="020F0502020204030204" pitchFamily="34" charset="0"/>
                <a:cs typeface="Calibri" panose="020F0502020204030204" pitchFamily="34" charset="0"/>
              </a:rPr>
              <a:t> Dublin </a:t>
            </a:r>
            <a:r>
              <a:rPr lang="en-GB" sz="2400" noProof="0" dirty="0">
                <a:latin typeface="Calibri" panose="020F0502020204030204" pitchFamily="34" charset="0"/>
                <a:cs typeface="Calibri" panose="020F0502020204030204" pitchFamily="34" charset="0"/>
              </a:rPr>
              <a:t>procedure</a:t>
            </a:r>
          </a:p>
          <a:p>
            <a:pPr>
              <a:buFont typeface="Arial" pitchFamily="34" charset="0"/>
              <a:buChar char="•"/>
              <a:defRPr/>
            </a:pPr>
            <a:endParaRPr lang="en-GB" noProof="0" dirty="0">
              <a:solidFill>
                <a:srgbClr val="C00000"/>
              </a:solidFill>
              <a:latin typeface="Calibri" panose="020F0502020204030204" pitchFamily="34" charset="0"/>
              <a:cs typeface="Calibri" panose="020F0502020204030204" pitchFamily="34" charset="0"/>
            </a:endParaRPr>
          </a:p>
          <a:p>
            <a:pPr lvl="1">
              <a:buFont typeface="Arial" pitchFamily="34" charset="0"/>
              <a:buChar char="–"/>
              <a:defRPr/>
            </a:pPr>
            <a:endParaRPr lang="en-GB" noProof="0" dirty="0">
              <a:latin typeface="Calibri" panose="020F0502020204030204" pitchFamily="34" charset="0"/>
              <a:cs typeface="Calibri" panose="020F0502020204030204" pitchFamily="34" charset="0"/>
            </a:endParaRPr>
          </a:p>
        </p:txBody>
      </p:sp>
      <p:sp>
        <p:nvSpPr>
          <p:cNvPr id="4" name="TextBox 3"/>
          <p:cNvSpPr txBox="1"/>
          <p:nvPr/>
        </p:nvSpPr>
        <p:spPr>
          <a:xfrm rot="20850137">
            <a:off x="4083218" y="5252213"/>
            <a:ext cx="3927870" cy="1323439"/>
          </a:xfrm>
          <a:prstGeom prst="rect">
            <a:avLst/>
          </a:prstGeom>
          <a:solidFill>
            <a:srgbClr val="FFC000"/>
          </a:solidFill>
          <a:ln>
            <a:solidFill>
              <a:srgbClr val="C00000"/>
            </a:solidFill>
          </a:ln>
        </p:spPr>
        <p:txBody>
          <a:bodyPr wrap="none" rtlCol="0">
            <a:spAutoFit/>
          </a:bodyPr>
          <a:lstStyle/>
          <a:p>
            <a:pPr algn="ctr"/>
            <a:r>
              <a:rPr lang="en-US" sz="1600" dirty="0">
                <a:latin typeface="Calibri" panose="020F0502020204030204" pitchFamily="34" charset="0"/>
                <a:cs typeface="Calibri" panose="020F0502020204030204" pitchFamily="34" charset="0"/>
              </a:rPr>
              <a:t>CASE OF ILIAS AND AHMED v. HUNGARY</a:t>
            </a:r>
          </a:p>
          <a:p>
            <a:pPr algn="ctr"/>
            <a:r>
              <a:rPr lang="en-US" sz="1600" b="0" dirty="0">
                <a:latin typeface="Calibri" panose="020F0502020204030204" pitchFamily="34" charset="0"/>
                <a:cs typeface="Calibri" panose="020F0502020204030204" pitchFamily="34" charset="0"/>
              </a:rPr>
              <a:t>(Application no. 47287/15)</a:t>
            </a:r>
            <a:endParaRPr lang="hu-HU" sz="1600" b="0" dirty="0">
              <a:latin typeface="Calibri" panose="020F0502020204030204" pitchFamily="34" charset="0"/>
              <a:cs typeface="Calibri" panose="020F0502020204030204" pitchFamily="34" charset="0"/>
            </a:endParaRPr>
          </a:p>
          <a:p>
            <a:pPr algn="ctr"/>
            <a:r>
              <a:rPr lang="hu-HU" sz="1600" b="0" dirty="0" err="1">
                <a:solidFill>
                  <a:srgbClr val="C00000"/>
                </a:solidFill>
                <a:latin typeface="Calibri" panose="020F0502020204030204" pitchFamily="34" charset="0"/>
                <a:cs typeface="Calibri" panose="020F0502020204030204" pitchFamily="34" charset="0"/>
              </a:rPr>
              <a:t>ECtHR</a:t>
            </a:r>
            <a:r>
              <a:rPr lang="hu-HU" sz="1600" b="0" dirty="0">
                <a:latin typeface="Calibri" panose="020F0502020204030204" pitchFamily="34" charset="0"/>
                <a:cs typeface="Calibri" panose="020F0502020204030204" pitchFamily="34" charset="0"/>
              </a:rPr>
              <a:t> </a:t>
            </a:r>
            <a:r>
              <a:rPr lang="hu-HU" sz="1600" b="0" dirty="0" err="1">
                <a:latin typeface="Calibri" panose="020F0502020204030204" pitchFamily="34" charset="0"/>
                <a:cs typeface="Calibri" panose="020F0502020204030204" pitchFamily="34" charset="0"/>
              </a:rPr>
              <a:t>unanimous</a:t>
            </a:r>
            <a:r>
              <a:rPr lang="hu-HU" sz="1600" b="0" dirty="0">
                <a:latin typeface="Calibri" panose="020F0502020204030204" pitchFamily="34" charset="0"/>
                <a:cs typeface="Calibri" panose="020F0502020204030204" pitchFamily="34" charset="0"/>
              </a:rPr>
              <a:t> </a:t>
            </a:r>
            <a:r>
              <a:rPr lang="hu-HU" sz="1600" b="0" dirty="0" err="1">
                <a:latin typeface="Calibri" panose="020F0502020204030204" pitchFamily="34" charset="0"/>
                <a:cs typeface="Calibri" panose="020F0502020204030204" pitchFamily="34" charset="0"/>
              </a:rPr>
              <a:t>judgment</a:t>
            </a:r>
            <a:r>
              <a:rPr lang="hu-HU" sz="1600" b="0" dirty="0">
                <a:latin typeface="Calibri" panose="020F0502020204030204" pitchFamily="34" charset="0"/>
                <a:cs typeface="Calibri" panose="020F0502020204030204" pitchFamily="34" charset="0"/>
              </a:rPr>
              <a:t> </a:t>
            </a:r>
            <a:r>
              <a:rPr lang="en-GB" sz="1600" b="0" dirty="0">
                <a:latin typeface="Calibri" panose="020F0502020204030204" pitchFamily="34" charset="0"/>
                <a:cs typeface="Calibri" panose="020F0502020204030204" pitchFamily="34" charset="0"/>
              </a:rPr>
              <a:t>14 Mar</a:t>
            </a:r>
            <a:r>
              <a:rPr lang="hu-HU" sz="1600" b="0" dirty="0" err="1">
                <a:latin typeface="Calibri" panose="020F0502020204030204" pitchFamily="34" charset="0"/>
                <a:cs typeface="Calibri" panose="020F0502020204030204" pitchFamily="34" charset="0"/>
              </a:rPr>
              <a:t>ch</a:t>
            </a:r>
            <a:r>
              <a:rPr lang="en-GB" sz="1600" b="0" dirty="0">
                <a:latin typeface="Calibri" panose="020F0502020204030204" pitchFamily="34" charset="0"/>
                <a:cs typeface="Calibri" panose="020F0502020204030204" pitchFamily="34" charset="0"/>
              </a:rPr>
              <a:t> 2017</a:t>
            </a:r>
            <a:endParaRPr lang="hu-HU" sz="1600" b="0" dirty="0">
              <a:latin typeface="Calibri" panose="020F0502020204030204" pitchFamily="34" charset="0"/>
              <a:cs typeface="Calibri" panose="020F0502020204030204" pitchFamily="34" charset="0"/>
            </a:endParaRPr>
          </a:p>
          <a:p>
            <a:pPr algn="ctr"/>
            <a:r>
              <a:rPr lang="hu-HU" sz="1600" b="0" dirty="0" err="1">
                <a:solidFill>
                  <a:srgbClr val="C00000"/>
                </a:solidFill>
                <a:latin typeface="Calibri" panose="020F0502020204030204" pitchFamily="34" charset="0"/>
                <a:cs typeface="Calibri" panose="020F0502020204030204" pitchFamily="34" charset="0"/>
              </a:rPr>
              <a:t>Detention</a:t>
            </a:r>
            <a:r>
              <a:rPr lang="hu-HU" sz="1600" b="0" dirty="0">
                <a:solidFill>
                  <a:srgbClr val="C00000"/>
                </a:solidFill>
                <a:latin typeface="Calibri" panose="020F0502020204030204" pitchFamily="34" charset="0"/>
                <a:cs typeface="Calibri" panose="020F0502020204030204" pitchFamily="34" charset="0"/>
              </a:rPr>
              <a:t> </a:t>
            </a:r>
            <a:r>
              <a:rPr lang="hu-HU" sz="1600" b="0" dirty="0" err="1">
                <a:solidFill>
                  <a:srgbClr val="C00000"/>
                </a:solidFill>
                <a:latin typeface="Calibri" panose="020F0502020204030204" pitchFamily="34" charset="0"/>
                <a:cs typeface="Calibri" panose="020F0502020204030204" pitchFamily="34" charset="0"/>
              </a:rPr>
              <a:t>in</a:t>
            </a:r>
            <a:r>
              <a:rPr lang="hu-HU" sz="1600" b="0" dirty="0">
                <a:solidFill>
                  <a:srgbClr val="C00000"/>
                </a:solidFill>
                <a:latin typeface="Calibri" panose="020F0502020204030204" pitchFamily="34" charset="0"/>
                <a:cs typeface="Calibri" panose="020F0502020204030204" pitchFamily="34" charset="0"/>
              </a:rPr>
              <a:t> „</a:t>
            </a:r>
            <a:r>
              <a:rPr lang="hu-HU" sz="1600" b="0" dirty="0" err="1">
                <a:solidFill>
                  <a:srgbClr val="C00000"/>
                </a:solidFill>
                <a:latin typeface="Calibri" panose="020F0502020204030204" pitchFamily="34" charset="0"/>
                <a:cs typeface="Calibri" panose="020F0502020204030204" pitchFamily="34" charset="0"/>
              </a:rPr>
              <a:t>transit</a:t>
            </a:r>
            <a:r>
              <a:rPr lang="hu-HU" sz="1600" b="0" dirty="0">
                <a:solidFill>
                  <a:srgbClr val="C00000"/>
                </a:solidFill>
                <a:latin typeface="Calibri" panose="020F0502020204030204" pitchFamily="34" charset="0"/>
                <a:cs typeface="Calibri" panose="020F0502020204030204" pitchFamily="34" charset="0"/>
              </a:rPr>
              <a:t> </a:t>
            </a:r>
            <a:r>
              <a:rPr lang="hu-HU" sz="1600" b="0" dirty="0" err="1">
                <a:solidFill>
                  <a:srgbClr val="C00000"/>
                </a:solidFill>
                <a:latin typeface="Calibri" panose="020F0502020204030204" pitchFamily="34" charset="0"/>
                <a:cs typeface="Calibri" panose="020F0502020204030204" pitchFamily="34" charset="0"/>
              </a:rPr>
              <a:t>zone</a:t>
            </a:r>
            <a:r>
              <a:rPr lang="hu-HU" sz="1600" b="0" dirty="0">
                <a:solidFill>
                  <a:srgbClr val="C00000"/>
                </a:solidFill>
                <a:latin typeface="Calibri" panose="020F0502020204030204" pitchFamily="34" charset="0"/>
                <a:cs typeface="Calibri" panose="020F0502020204030204" pitchFamily="34" charset="0"/>
              </a:rPr>
              <a:t>” </a:t>
            </a:r>
            <a:r>
              <a:rPr lang="hu-HU" sz="1600" b="0" dirty="0" err="1">
                <a:solidFill>
                  <a:srgbClr val="C00000"/>
                </a:solidFill>
                <a:latin typeface="Calibri" panose="020F0502020204030204" pitchFamily="34" charset="0"/>
                <a:cs typeface="Calibri" panose="020F0502020204030204" pitchFamily="34" charset="0"/>
              </a:rPr>
              <a:t>without</a:t>
            </a:r>
            <a:r>
              <a:rPr lang="hu-HU" sz="1600" b="0" dirty="0">
                <a:solidFill>
                  <a:srgbClr val="C00000"/>
                </a:solidFill>
                <a:latin typeface="Calibri" panose="020F0502020204030204" pitchFamily="34" charset="0"/>
                <a:cs typeface="Calibri" panose="020F0502020204030204" pitchFamily="34" charset="0"/>
              </a:rPr>
              <a:t> </a:t>
            </a:r>
            <a:r>
              <a:rPr lang="hu-HU" sz="1600" b="0" dirty="0" err="1">
                <a:solidFill>
                  <a:srgbClr val="C00000"/>
                </a:solidFill>
                <a:latin typeface="Calibri" panose="020F0502020204030204" pitchFamily="34" charset="0"/>
                <a:cs typeface="Calibri" panose="020F0502020204030204" pitchFamily="34" charset="0"/>
              </a:rPr>
              <a:t>deadline</a:t>
            </a:r>
            <a:r>
              <a:rPr lang="hu-HU" sz="1600" b="0" dirty="0">
                <a:solidFill>
                  <a:srgbClr val="C00000"/>
                </a:solidFill>
                <a:latin typeface="Calibri" panose="020F0502020204030204" pitchFamily="34" charset="0"/>
                <a:cs typeface="Calibri" panose="020F0502020204030204" pitchFamily="34" charset="0"/>
              </a:rPr>
              <a:t> </a:t>
            </a:r>
            <a:br>
              <a:rPr lang="hu-HU" sz="1600" b="0" dirty="0">
                <a:solidFill>
                  <a:srgbClr val="C00000"/>
                </a:solidFill>
                <a:latin typeface="Calibri" panose="020F0502020204030204" pitchFamily="34" charset="0"/>
                <a:cs typeface="Calibri" panose="020F0502020204030204" pitchFamily="34" charset="0"/>
              </a:rPr>
            </a:br>
            <a:r>
              <a:rPr lang="hu-HU" sz="1600" b="0" dirty="0">
                <a:solidFill>
                  <a:srgbClr val="C00000"/>
                </a:solidFill>
                <a:latin typeface="Calibri" panose="020F0502020204030204" pitchFamily="34" charset="0"/>
                <a:cs typeface="Calibri" panose="020F0502020204030204" pitchFamily="34" charset="0"/>
              </a:rPr>
              <a:t>and </a:t>
            </a:r>
            <a:r>
              <a:rPr lang="hu-HU" sz="1600" b="0" dirty="0" err="1">
                <a:solidFill>
                  <a:srgbClr val="C00000"/>
                </a:solidFill>
                <a:latin typeface="Calibri" panose="020F0502020204030204" pitchFamily="34" charset="0"/>
                <a:cs typeface="Calibri" panose="020F0502020204030204" pitchFamily="34" charset="0"/>
              </a:rPr>
              <a:t>appeal</a:t>
            </a:r>
            <a:r>
              <a:rPr lang="hu-HU" sz="1600" b="0" dirty="0">
                <a:solidFill>
                  <a:srgbClr val="C00000"/>
                </a:solidFill>
                <a:latin typeface="Calibri" panose="020F0502020204030204" pitchFamily="34" charset="0"/>
                <a:cs typeface="Calibri" panose="020F0502020204030204" pitchFamily="34" charset="0"/>
              </a:rPr>
              <a:t> </a:t>
            </a:r>
            <a:r>
              <a:rPr lang="hu-HU" sz="1600" b="0" dirty="0" err="1">
                <a:solidFill>
                  <a:srgbClr val="C00000"/>
                </a:solidFill>
                <a:latin typeface="Calibri" panose="020F0502020204030204" pitchFamily="34" charset="0"/>
                <a:cs typeface="Calibri" panose="020F0502020204030204" pitchFamily="34" charset="0"/>
              </a:rPr>
              <a:t>illegal</a:t>
            </a:r>
            <a:endParaRPr lang="en-GB" sz="1200" dirty="0">
              <a:solidFill>
                <a:srgbClr val="C00000"/>
              </a:solidFill>
            </a:endParaRPr>
          </a:p>
        </p:txBody>
      </p:sp>
      <p:sp>
        <p:nvSpPr>
          <p:cNvPr id="5" name="TextBox 3">
            <a:extLst>
              <a:ext uri="{FF2B5EF4-FFF2-40B4-BE49-F238E27FC236}">
                <a16:creationId xmlns:a16="http://schemas.microsoft.com/office/drawing/2014/main" id="{FB185833-0CA3-4797-BDA0-CBEF766936E6}"/>
              </a:ext>
            </a:extLst>
          </p:cNvPr>
          <p:cNvSpPr txBox="1"/>
          <p:nvPr/>
        </p:nvSpPr>
        <p:spPr>
          <a:xfrm rot="20850137">
            <a:off x="5688869" y="187544"/>
            <a:ext cx="3469064" cy="1384995"/>
          </a:xfrm>
          <a:prstGeom prst="rect">
            <a:avLst/>
          </a:prstGeom>
          <a:solidFill>
            <a:srgbClr val="FFC000"/>
          </a:solidFill>
          <a:ln>
            <a:solidFill>
              <a:srgbClr val="C00000"/>
            </a:solidFill>
          </a:ln>
        </p:spPr>
        <p:txBody>
          <a:bodyPr wrap="square" rtlCol="0">
            <a:spAutoFit/>
          </a:bodyPr>
          <a:lstStyle/>
          <a:p>
            <a:pPr algn="ctr"/>
            <a:r>
              <a:rPr lang="en-GB" b="0">
                <a:latin typeface="Calibri" panose="020F0502020204030204" pitchFamily="34" charset="0"/>
                <a:cs typeface="Calibri" panose="020F0502020204030204" pitchFamily="34" charset="0"/>
              </a:rPr>
              <a:t>In Case C‑18/16</a:t>
            </a:r>
            <a:r>
              <a:rPr lang="hu-HU" b="0">
                <a:latin typeface="Calibri" panose="020F0502020204030204" pitchFamily="34" charset="0"/>
                <a:cs typeface="Calibri" panose="020F0502020204030204" pitchFamily="34" charset="0"/>
              </a:rPr>
              <a:t> K.v The Netherlands, Judgment  of 14 September </a:t>
            </a:r>
          </a:p>
          <a:p>
            <a:pPr algn="ctr"/>
            <a:r>
              <a:rPr lang="hu-HU" b="0">
                <a:solidFill>
                  <a:srgbClr val="C00000"/>
                </a:solidFill>
                <a:latin typeface="Calibri" panose="020F0502020204030204" pitchFamily="34" charset="0"/>
                <a:cs typeface="Calibri" panose="020F0502020204030204" pitchFamily="34" charset="0"/>
              </a:rPr>
              <a:t>Detention for verifying nationality and preventing absconding is compatible </a:t>
            </a:r>
            <a:r>
              <a:rPr lang="hu-HU" b="0">
                <a:latin typeface="Calibri" panose="020F0502020204030204" pitchFamily="34" charset="0"/>
                <a:cs typeface="Calibri" panose="020F0502020204030204" pitchFamily="34" charset="0"/>
              </a:rPr>
              <a:t>with the </a:t>
            </a:r>
            <a:r>
              <a:rPr lang="hu-HU" b="0">
                <a:solidFill>
                  <a:srgbClr val="C00000"/>
                </a:solidFill>
                <a:latin typeface="Calibri" panose="020F0502020204030204" pitchFamily="34" charset="0"/>
                <a:cs typeface="Calibri" panose="020F0502020204030204" pitchFamily="34" charset="0"/>
              </a:rPr>
              <a:t>Charte</a:t>
            </a:r>
            <a:r>
              <a:rPr lang="hu-HU" b="0">
                <a:latin typeface="Calibri" panose="020F0502020204030204" pitchFamily="34" charset="0"/>
                <a:cs typeface="Calibri" panose="020F0502020204030204" pitchFamily="34" charset="0"/>
              </a:rPr>
              <a:t>r of Fundamental rights and Article </a:t>
            </a:r>
            <a:r>
              <a:rPr lang="hu-HU" b="0">
                <a:solidFill>
                  <a:srgbClr val="C00000"/>
                </a:solidFill>
                <a:latin typeface="Calibri" panose="020F0502020204030204" pitchFamily="34" charset="0"/>
                <a:cs typeface="Calibri" panose="020F0502020204030204" pitchFamily="34" charset="0"/>
              </a:rPr>
              <a:t>5 of the ECHR</a:t>
            </a:r>
            <a:endParaRPr lang="en-GB" b="0"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0028335"/>
      </p:ext>
    </p:extLst>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sz="half" idx="1"/>
          </p:nvPr>
        </p:nvSpPr>
        <p:spPr>
          <a:xfrm>
            <a:off x="755650" y="836712"/>
            <a:ext cx="7702550" cy="5662613"/>
          </a:xfrm>
          <a:solidFill>
            <a:schemeClr val="bg1">
              <a:lumMod val="20000"/>
              <a:lumOff val="80000"/>
              <a:alpha val="21000"/>
            </a:schemeClr>
          </a:solidFill>
        </p:spPr>
        <p:txBody>
          <a:bodyPr/>
          <a:lstStyle/>
          <a:p>
            <a:pPr algn="ctr" eaLnBrk="1" hangingPunct="1">
              <a:buFontTx/>
              <a:buNone/>
            </a:pPr>
            <a:endParaRPr lang="en-GB" sz="2400" noProof="0" dirty="0">
              <a:latin typeface="Calibri" panose="020F0502020204030204" pitchFamily="34" charset="0"/>
              <a:cs typeface="Calibri" panose="020F0502020204030204" pitchFamily="34" charset="0"/>
            </a:endParaRPr>
          </a:p>
          <a:p>
            <a:pPr eaLnBrk="1" hangingPunct="1"/>
            <a:r>
              <a:rPr lang="en-GB" noProof="0" dirty="0">
                <a:latin typeface="Calibri" panose="020F0502020204030204" pitchFamily="34" charset="0"/>
                <a:cs typeface="Calibri" panose="020F0502020204030204" pitchFamily="34" charset="0"/>
              </a:rPr>
              <a:t>Every asylum seeker </a:t>
            </a:r>
            <a:r>
              <a:rPr lang="en-GB" noProof="0" dirty="0">
                <a:solidFill>
                  <a:srgbClr val="C00000"/>
                </a:solidFill>
                <a:latin typeface="Calibri" panose="020F0502020204030204" pitchFamily="34" charset="0"/>
                <a:cs typeface="Calibri" panose="020F0502020204030204" pitchFamily="34" charset="0"/>
              </a:rPr>
              <a:t>should gain access </a:t>
            </a:r>
            <a:r>
              <a:rPr lang="en-GB" noProof="0" dirty="0">
                <a:latin typeface="Calibri" panose="020F0502020204030204" pitchFamily="34" charset="0"/>
                <a:cs typeface="Calibri" panose="020F0502020204030204" pitchFamily="34" charset="0"/>
              </a:rPr>
              <a:t>to the procedure. There must be a MS to determine the case</a:t>
            </a:r>
            <a:br>
              <a:rPr lang="en-GB" noProof="0" dirty="0">
                <a:latin typeface="Calibri" panose="020F0502020204030204" pitchFamily="34" charset="0"/>
                <a:cs typeface="Calibri" panose="020F0502020204030204" pitchFamily="34" charset="0"/>
              </a:rPr>
            </a:br>
            <a:endParaRPr lang="en-GB" noProof="0" dirty="0">
              <a:latin typeface="Calibri" panose="020F0502020204030204" pitchFamily="34" charset="0"/>
              <a:cs typeface="Calibri" panose="020F0502020204030204" pitchFamily="34" charset="0"/>
            </a:endParaRPr>
          </a:p>
          <a:p>
            <a:pPr eaLnBrk="1" hangingPunct="1"/>
            <a:r>
              <a:rPr lang="en-GB" noProof="0" dirty="0">
                <a:solidFill>
                  <a:srgbClr val="C00000"/>
                </a:solidFill>
                <a:latin typeface="Calibri" panose="020F0502020204030204" pitchFamily="34" charset="0"/>
                <a:cs typeface="Calibri" panose="020F0502020204030204" pitchFamily="34" charset="0"/>
              </a:rPr>
              <a:t>Only one procedure should be conducted </a:t>
            </a:r>
            <a:r>
              <a:rPr lang="en-GB" noProof="0" dirty="0">
                <a:latin typeface="Calibri" panose="020F0502020204030204" pitchFamily="34" charset="0"/>
                <a:cs typeface="Calibri" panose="020F0502020204030204" pitchFamily="34" charset="0"/>
              </a:rPr>
              <a:t>within the Union. </a:t>
            </a:r>
            <a:r>
              <a:rPr lang="en-GB" noProof="0" dirty="0">
                <a:solidFill>
                  <a:srgbClr val="C00000"/>
                </a:solidFill>
                <a:latin typeface="Calibri" panose="020F0502020204030204" pitchFamily="34" charset="0"/>
                <a:cs typeface="Calibri" panose="020F0502020204030204" pitchFamily="34" charset="0"/>
              </a:rPr>
              <a:t>A decision </a:t>
            </a:r>
            <a:r>
              <a:rPr lang="en-GB" noProof="0" dirty="0">
                <a:latin typeface="Calibri" panose="020F0502020204030204" pitchFamily="34" charset="0"/>
                <a:cs typeface="Calibri" panose="020F0502020204030204" pitchFamily="34" charset="0"/>
              </a:rPr>
              <a:t>by any MS be taken </a:t>
            </a:r>
            <a:r>
              <a:rPr lang="en-GB" noProof="0" dirty="0">
                <a:solidFill>
                  <a:srgbClr val="C00000"/>
                </a:solidFill>
                <a:latin typeface="Calibri" panose="020F0502020204030204" pitchFamily="34" charset="0"/>
                <a:cs typeface="Calibri" panose="020F0502020204030204" pitchFamily="34" charset="0"/>
              </a:rPr>
              <a:t>in the name of others  </a:t>
            </a:r>
            <a:r>
              <a:rPr lang="en-GB" noProof="0" dirty="0">
                <a:latin typeface="Calibri" panose="020F0502020204030204" pitchFamily="34" charset="0"/>
                <a:cs typeface="Calibri" panose="020F0502020204030204" pitchFamily="34" charset="0"/>
              </a:rPr>
              <a:t>= no parallel or subsequent application should take place</a:t>
            </a:r>
          </a:p>
        </p:txBody>
      </p:sp>
      <p:sp>
        <p:nvSpPr>
          <p:cNvPr id="50178" name="Rectangle 2"/>
          <p:cNvSpPr>
            <a:spLocks noGrp="1" noChangeArrowheads="1"/>
          </p:cNvSpPr>
          <p:nvPr>
            <p:ph type="title"/>
          </p:nvPr>
        </p:nvSpPr>
        <p:spPr>
          <a:solidFill>
            <a:schemeClr val="bg1">
              <a:lumMod val="20000"/>
              <a:lumOff val="80000"/>
              <a:alpha val="48000"/>
            </a:schemeClr>
          </a:solidFill>
        </p:spPr>
        <p:txBody>
          <a:bodyPr>
            <a:noAutofit/>
          </a:bodyPr>
          <a:lstStyle/>
          <a:p>
            <a:pPr eaLnBrk="1" hangingPunct="1">
              <a:defRPr/>
            </a:pPr>
            <a:r>
              <a:rPr lang="en-GB" sz="2800" noProof="0" dirty="0">
                <a:solidFill>
                  <a:srgbClr val="701E0E"/>
                </a:solidFill>
                <a:latin typeface="Calibri" panose="020F0502020204030204" pitchFamily="34" charset="0"/>
                <a:cs typeface="Calibri" panose="020F0502020204030204" pitchFamily="34" charset="0"/>
              </a:rPr>
              <a:t>Purpose and philosophy of Dublin</a:t>
            </a:r>
          </a:p>
        </p:txBody>
      </p:sp>
      <p:sp>
        <p:nvSpPr>
          <p:cNvPr id="2" name="Szövegdoboz 1">
            <a:extLst>
              <a:ext uri="{FF2B5EF4-FFF2-40B4-BE49-F238E27FC236}">
                <a16:creationId xmlns:a16="http://schemas.microsoft.com/office/drawing/2014/main" id="{57F02C2C-BB8F-4B67-B4DB-9B8FA5796DE8}"/>
              </a:ext>
            </a:extLst>
          </p:cNvPr>
          <p:cNvSpPr txBox="1"/>
          <p:nvPr/>
        </p:nvSpPr>
        <p:spPr>
          <a:xfrm rot="21015318">
            <a:off x="-55864" y="5024447"/>
            <a:ext cx="9542549" cy="584775"/>
          </a:xfrm>
          <a:prstGeom prst="rect">
            <a:avLst/>
          </a:prstGeom>
          <a:solidFill>
            <a:schemeClr val="bg1">
              <a:lumMod val="60000"/>
              <a:lumOff val="40000"/>
            </a:schemeClr>
          </a:solidFill>
          <a:ln>
            <a:solidFill>
              <a:srgbClr val="7B2935"/>
            </a:solidFill>
          </a:ln>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hu-HU" sz="3200" b="0" i="0" u="none" strike="noStrike" kern="1200" cap="none" spc="0" normalizeH="0" baseline="0" noProof="0" dirty="0">
                <a:ln>
                  <a:noFill/>
                </a:ln>
                <a:solidFill>
                  <a:srgbClr val="7B2935"/>
                </a:solidFill>
                <a:effectLst/>
                <a:uLnTx/>
                <a:uFillTx/>
                <a:latin typeface="Arial" pitchFamily="34" charset="0"/>
                <a:ea typeface="+mn-ea"/>
                <a:cs typeface="Arial" pitchFamily="34" charset="0"/>
              </a:rPr>
              <a:t>NOT BURDEN OR RESPONSIBILITY – SHARING!</a:t>
            </a:r>
          </a:p>
        </p:txBody>
      </p:sp>
    </p:spTree>
    <p:extLst>
      <p:ext uri="{BB962C8B-B14F-4D97-AF65-F5344CB8AC3E}">
        <p14:creationId xmlns:p14="http://schemas.microsoft.com/office/powerpoint/2010/main" val="138096284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0"/>
            <a:ext cx="7772400" cy="685800"/>
          </a:xfrm>
        </p:spPr>
        <p:txBody>
          <a:bodyPr/>
          <a:lstStyle/>
          <a:p>
            <a:pPr eaLnBrk="1" hangingPunct="1">
              <a:defRPr/>
            </a:pPr>
            <a:r>
              <a:rPr lang="en-GB" noProof="0" dirty="0">
                <a:latin typeface="Calibri" panose="020F0502020204030204" pitchFamily="34" charset="0"/>
                <a:cs typeface="Calibri" panose="020F0502020204030204" pitchFamily="34" charset="0"/>
              </a:rPr>
              <a:t>Reception Conditions Directive</a:t>
            </a:r>
          </a:p>
        </p:txBody>
      </p:sp>
      <p:sp>
        <p:nvSpPr>
          <p:cNvPr id="35842" name="Rectangle 3"/>
          <p:cNvSpPr>
            <a:spLocks noGrp="1" noChangeArrowheads="1"/>
          </p:cNvSpPr>
          <p:nvPr>
            <p:ph idx="1"/>
          </p:nvPr>
        </p:nvSpPr>
        <p:spPr/>
        <p:txBody>
          <a:bodyPr>
            <a:normAutofit lnSpcReduction="10000"/>
          </a:bodyPr>
          <a:lstStyle/>
          <a:p>
            <a:pPr eaLnBrk="1" hangingPunct="1">
              <a:lnSpc>
                <a:spcPct val="150000"/>
              </a:lnSpc>
            </a:pPr>
            <a:r>
              <a:rPr lang="en-GB" sz="2800" noProof="0" dirty="0">
                <a:latin typeface="Calibri" panose="020F0502020204030204" pitchFamily="34" charset="0"/>
                <a:cs typeface="Calibri" panose="020F0502020204030204" pitchFamily="34" charset="0"/>
              </a:rPr>
              <a:t>Reduction/withdrawal always </a:t>
            </a:r>
            <a:r>
              <a:rPr lang="en-GB" sz="2800" noProof="0" dirty="0">
                <a:solidFill>
                  <a:srgbClr val="C00000"/>
                </a:solidFill>
                <a:latin typeface="Calibri" panose="020F0502020204030204" pitchFamily="34" charset="0"/>
                <a:cs typeface="Calibri" panose="020F0502020204030204" pitchFamily="34" charset="0"/>
              </a:rPr>
              <a:t>optional</a:t>
            </a:r>
          </a:p>
          <a:p>
            <a:pPr eaLnBrk="1" hangingPunct="1">
              <a:lnSpc>
                <a:spcPct val="150000"/>
              </a:lnSpc>
            </a:pPr>
            <a:endParaRPr lang="en-GB" sz="2800" noProof="0" dirty="0">
              <a:solidFill>
                <a:srgbClr val="C00000"/>
              </a:solidFill>
              <a:latin typeface="Calibri" panose="020F0502020204030204" pitchFamily="34" charset="0"/>
              <a:cs typeface="Calibri" panose="020F0502020204030204" pitchFamily="34" charset="0"/>
            </a:endParaRPr>
          </a:p>
          <a:p>
            <a:pPr eaLnBrk="1" hangingPunct="1">
              <a:lnSpc>
                <a:spcPct val="150000"/>
              </a:lnSpc>
            </a:pPr>
            <a:r>
              <a:rPr lang="en-GB" sz="2800" noProof="0" dirty="0">
                <a:latin typeface="Calibri" panose="020F0502020204030204" pitchFamily="34" charset="0"/>
                <a:cs typeface="Calibri" panose="020F0502020204030204" pitchFamily="34" charset="0"/>
              </a:rPr>
              <a:t>Decisions „shall be taken </a:t>
            </a:r>
            <a:r>
              <a:rPr lang="en-GB" sz="2800" noProof="0" dirty="0">
                <a:solidFill>
                  <a:srgbClr val="C00000"/>
                </a:solidFill>
                <a:latin typeface="Calibri" panose="020F0502020204030204" pitchFamily="34" charset="0"/>
                <a:cs typeface="Calibri" panose="020F0502020204030204" pitchFamily="34" charset="0"/>
              </a:rPr>
              <a:t>individually, objectively and impartially and reasons shall be given</a:t>
            </a:r>
            <a:r>
              <a:rPr lang="en-GB" sz="2800" noProof="0" dirty="0">
                <a:latin typeface="Calibri" panose="020F0502020204030204" pitchFamily="34" charset="0"/>
                <a:cs typeface="Calibri" panose="020F0502020204030204" pitchFamily="34" charset="0"/>
              </a:rPr>
              <a:t>” (§ 20/5)</a:t>
            </a:r>
          </a:p>
          <a:p>
            <a:pPr lvl="1" eaLnBrk="1" hangingPunct="1">
              <a:lnSpc>
                <a:spcPct val="150000"/>
              </a:lnSpc>
              <a:buFont typeface="Wingdings" pitchFamily="2" charset="2"/>
              <a:buNone/>
            </a:pPr>
            <a:r>
              <a:rPr lang="en-GB" sz="2400" noProof="0" dirty="0">
                <a:latin typeface="Calibri" panose="020F0502020204030204" pitchFamily="34" charset="0"/>
                <a:cs typeface="Calibri" panose="020F0502020204030204" pitchFamily="34" charset="0"/>
              </a:rPr>
              <a:t>Emergency health care must not be withdrawn in any case!</a:t>
            </a:r>
          </a:p>
          <a:p>
            <a:pPr lvl="1" eaLnBrk="1" hangingPunct="1">
              <a:lnSpc>
                <a:spcPct val="150000"/>
              </a:lnSpc>
              <a:buFont typeface="Wingdings" pitchFamily="2" charset="2"/>
              <a:buNone/>
            </a:pPr>
            <a:endParaRPr lang="en-GB" sz="2400" dirty="0">
              <a:latin typeface="Calibri" panose="020F0502020204030204" pitchFamily="34" charset="0"/>
              <a:cs typeface="Calibri" panose="020F0502020204030204" pitchFamily="34" charset="0"/>
            </a:endParaRPr>
          </a:p>
          <a:p>
            <a:pPr>
              <a:lnSpc>
                <a:spcPct val="150000"/>
              </a:lnSpc>
            </a:pPr>
            <a:r>
              <a:rPr lang="en-GB" sz="2800" dirty="0">
                <a:solidFill>
                  <a:srgbClr val="C00000"/>
                </a:solidFill>
                <a:latin typeface="Calibri" panose="020F0502020204030204" pitchFamily="34" charset="0"/>
                <a:cs typeface="Calibri" panose="020F0502020204030204" pitchFamily="34" charset="0"/>
              </a:rPr>
              <a:t>Appeals </a:t>
            </a:r>
            <a:r>
              <a:rPr lang="en-GB" sz="2800" dirty="0">
                <a:latin typeface="Calibri" panose="020F0502020204030204" pitchFamily="34" charset="0"/>
                <a:cs typeface="Calibri" panose="020F0502020204030204" pitchFamily="34" charset="0"/>
              </a:rPr>
              <a:t>against all substantive decisions must be allowed</a:t>
            </a:r>
            <a:endParaRPr lang="en-GB" sz="280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5968634"/>
      </p:ext>
    </p:extLst>
  </p:cSld>
  <p:clrMapOvr>
    <a:masterClrMapping/>
  </p:clrMapOvr>
  <p:transition>
    <p:pull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a:xfrm>
            <a:off x="642938" y="642938"/>
            <a:ext cx="7772400" cy="2184400"/>
          </a:xfrm>
          <a:prstGeom prst="rect">
            <a:avLst/>
          </a:prstGeom>
        </p:spPr>
        <p:txBody>
          <a:bodyPr>
            <a:normAutofit/>
          </a:bodyPr>
          <a:lstStyle>
            <a:lvl1pPr lvl="0">
              <a:defRPr/>
            </a:lvl1pPr>
          </a:lstStyle>
          <a:p>
            <a:pPr lvl="0"/>
            <a:br>
              <a:rPr lang="en-GB" dirty="0">
                <a:latin typeface="Calibri" panose="020F0502020204030204" pitchFamily="34" charset="0"/>
                <a:cs typeface="Calibri" panose="020F0502020204030204" pitchFamily="34" charset="0"/>
              </a:rPr>
            </a:br>
            <a:r>
              <a:rPr lang="en-GB" sz="4000" b="0" dirty="0">
                <a:latin typeface="Calibri" panose="020F0502020204030204" pitchFamily="34" charset="0"/>
                <a:cs typeface="Calibri" panose="020F0502020204030204" pitchFamily="34" charset="0"/>
              </a:rPr>
              <a:t>Temporary Protection Directive,</a:t>
            </a:r>
            <a:br>
              <a:rPr lang="en-GB" b="0" dirty="0">
                <a:latin typeface="Calibri" panose="020F0502020204030204" pitchFamily="34" charset="0"/>
                <a:cs typeface="Calibri" panose="020F0502020204030204" pitchFamily="34" charset="0"/>
              </a:rPr>
            </a:br>
            <a:r>
              <a:rPr lang="en-GB" sz="4000" b="0" dirty="0">
                <a:latin typeface="Calibri" panose="020F0502020204030204" pitchFamily="34" charset="0"/>
                <a:cs typeface="Calibri" panose="020F0502020204030204" pitchFamily="34" charset="0"/>
              </a:rPr>
              <a:t>2001</a:t>
            </a:r>
            <a:br>
              <a:rPr lang="en-GB" b="0" dirty="0">
                <a:latin typeface="Calibri" panose="020F0502020204030204" pitchFamily="34" charset="0"/>
                <a:cs typeface="Calibri" panose="020F0502020204030204" pitchFamily="34" charset="0"/>
              </a:rPr>
            </a:br>
            <a:endParaRPr lang="en-GB" b="0" dirty="0">
              <a:latin typeface="Calibri" panose="020F0502020204030204" pitchFamily="34" charset="0"/>
              <a:cs typeface="Calibri" panose="020F0502020204030204" pitchFamily="34" charset="0"/>
            </a:endParaRPr>
          </a:p>
        </p:txBody>
      </p:sp>
      <p:sp>
        <p:nvSpPr>
          <p:cNvPr id="3" name="Subtitle 2"/>
          <p:cNvSpPr txBox="1">
            <a:spLocks noGrp="1"/>
          </p:cNvSpPr>
          <p:nvPr>
            <p:ph type="subTitle" idx="1"/>
          </p:nvPr>
        </p:nvSpPr>
        <p:spPr>
          <a:prstGeom prst="rect">
            <a:avLst/>
          </a:prstGeom>
        </p:spPr>
        <p:txBody>
          <a:bodyPr/>
          <a:lstStyle>
            <a:lvl1pPr lvl="0">
              <a:defRPr/>
            </a:lvl1pPr>
          </a:lstStyle>
          <a:p>
            <a:pPr lvl="0">
              <a:lnSpc>
                <a:spcPct val="90000"/>
              </a:lnSpc>
            </a:pPr>
            <a:r>
              <a:rPr lang="en-GB" sz="2000" dirty="0">
                <a:latin typeface="Calibri" panose="020F0502020204030204" pitchFamily="34" charset="0"/>
                <a:cs typeface="Calibri" panose="020F0502020204030204" pitchFamily="34" charset="0"/>
              </a:rPr>
              <a:t>2001/55 EC Directive on  Giving Temporary Protection in the Event of a Mass Influx of Displaced Persons and on Measures Promoting a Balance of Efforts Between Member States in Receiving Such Persons and Bearing the Consequences Thereof </a:t>
            </a:r>
            <a:br>
              <a:rPr lang="en-GB"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2001 July 20, OJ L 212/12</a:t>
            </a:r>
          </a:p>
        </p:txBody>
      </p:sp>
    </p:spTree>
    <p:extLst>
      <p:ext uri="{BB962C8B-B14F-4D97-AF65-F5344CB8AC3E}">
        <p14:creationId xmlns:p14="http://schemas.microsoft.com/office/powerpoint/2010/main" val="571125183"/>
      </p:ext>
    </p:extLst>
  </p:cSld>
  <p:clrMapOvr>
    <a:masterClrMapping/>
  </p:clrMapOvr>
  <p:transition>
    <p:pull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755650" y="0"/>
            <a:ext cx="7772400" cy="1052513"/>
          </a:xfrm>
          <a:prstGeom prst="rect">
            <a:avLst/>
          </a:prstGeom>
        </p:spPr>
        <p:txBody>
          <a:bodyPr/>
          <a:lstStyle>
            <a:lvl1pPr lvl="0">
              <a:defRPr/>
            </a:lvl1pPr>
          </a:lstStyle>
          <a:p>
            <a:pPr lvl="0"/>
            <a:r>
              <a:rPr lang="en-GB" dirty="0">
                <a:latin typeface="Calibri" panose="020F0502020204030204" pitchFamily="34" charset="0"/>
                <a:cs typeface="Calibri" panose="020F0502020204030204" pitchFamily="34" charset="0"/>
              </a:rPr>
              <a:t>TEMPORARY PORTECTION DIRECTIVE</a:t>
            </a:r>
          </a:p>
        </p:txBody>
      </p:sp>
      <p:sp>
        <p:nvSpPr>
          <p:cNvPr id="3" name="Text Placeholder 2"/>
          <p:cNvSpPr txBox="1">
            <a:spLocks noGrp="1"/>
          </p:cNvSpPr>
          <p:nvPr>
            <p:ph idx="1"/>
          </p:nvPr>
        </p:nvSpPr>
        <p:spPr>
          <a:xfrm>
            <a:off x="179512" y="1268760"/>
            <a:ext cx="8424864" cy="5184576"/>
          </a:xfrm>
          <a:prstGeom prst="rect">
            <a:avLst/>
          </a:prstGeom>
        </p:spPr>
        <p:txBody>
          <a:bodyPr>
            <a:normAutofit fontScale="92500"/>
          </a:bodyPr>
          <a:lstStyle>
            <a:lvl1pPr lvl="0">
              <a:defRPr/>
            </a:lvl1pPr>
          </a:lstStyle>
          <a:p>
            <a:pPr lvl="0">
              <a:lnSpc>
                <a:spcPct val="150000"/>
              </a:lnSpc>
            </a:pPr>
            <a:r>
              <a:rPr lang="en-GB" dirty="0">
                <a:latin typeface="Calibri" panose="020F0502020204030204" pitchFamily="34" charset="0"/>
                <a:cs typeface="Calibri" panose="020F0502020204030204" pitchFamily="34" charset="0"/>
              </a:rPr>
              <a:t>Goal: </a:t>
            </a:r>
          </a:p>
          <a:p>
            <a:pPr lvl="1">
              <a:lnSpc>
                <a:spcPct val="150000"/>
              </a:lnSpc>
            </a:pPr>
            <a:r>
              <a:rPr lang="en-GB" sz="2400" dirty="0">
                <a:solidFill>
                  <a:srgbClr val="C00000"/>
                </a:solidFill>
                <a:latin typeface="Calibri" panose="020F0502020204030204" pitchFamily="34" charset="0"/>
                <a:cs typeface="Calibri" panose="020F0502020204030204" pitchFamily="34" charset="0"/>
              </a:rPr>
              <a:t>minimum standards </a:t>
            </a:r>
            <a:r>
              <a:rPr lang="en-GB" sz="2400" dirty="0">
                <a:latin typeface="Calibri" panose="020F0502020204030204" pitchFamily="34" charset="0"/>
                <a:cs typeface="Calibri" panose="020F0502020204030204" pitchFamily="34" charset="0"/>
              </a:rPr>
              <a:t>for giving temporary protection in the event of a mass influx of displaced persons </a:t>
            </a:r>
            <a:br>
              <a:rPr lang="en-GB" sz="2400" dirty="0">
                <a:latin typeface="Calibri" panose="020F0502020204030204" pitchFamily="34" charset="0"/>
                <a:cs typeface="Calibri" panose="020F0502020204030204" pitchFamily="34" charset="0"/>
              </a:rPr>
            </a:br>
            <a:r>
              <a:rPr lang="en-GB" sz="2400" dirty="0">
                <a:latin typeface="Calibri" panose="020F0502020204030204" pitchFamily="34" charset="0"/>
                <a:cs typeface="Calibri" panose="020F0502020204030204" pitchFamily="34" charset="0"/>
              </a:rPr>
              <a:t>                                +</a:t>
            </a:r>
          </a:p>
          <a:p>
            <a:pPr lvl="1">
              <a:lnSpc>
                <a:spcPct val="150000"/>
              </a:lnSpc>
            </a:pPr>
            <a:r>
              <a:rPr lang="en-GB" sz="2400" dirty="0">
                <a:latin typeface="Calibri" panose="020F0502020204030204" pitchFamily="34" charset="0"/>
                <a:cs typeface="Calibri" panose="020F0502020204030204" pitchFamily="34" charset="0"/>
              </a:rPr>
              <a:t>to promote a </a:t>
            </a:r>
            <a:r>
              <a:rPr lang="en-GB" sz="2400" dirty="0">
                <a:solidFill>
                  <a:srgbClr val="C00000"/>
                </a:solidFill>
                <a:latin typeface="Calibri" panose="020F0502020204030204" pitchFamily="34" charset="0"/>
                <a:cs typeface="Calibri" panose="020F0502020204030204" pitchFamily="34" charset="0"/>
              </a:rPr>
              <a:t>balance of effort </a:t>
            </a:r>
            <a:r>
              <a:rPr lang="en-GB" sz="2400" dirty="0">
                <a:latin typeface="Calibri" panose="020F0502020204030204" pitchFamily="34" charset="0"/>
                <a:cs typeface="Calibri" panose="020F0502020204030204" pitchFamily="34" charset="0"/>
              </a:rPr>
              <a:t>between Member States</a:t>
            </a:r>
          </a:p>
          <a:p>
            <a:pPr lvl="0">
              <a:lnSpc>
                <a:spcPct val="150000"/>
              </a:lnSpc>
            </a:pPr>
            <a:r>
              <a:rPr lang="en-GB" dirty="0">
                <a:latin typeface="Calibri" panose="020F0502020204030204" pitchFamily="34" charset="0"/>
                <a:cs typeface="Calibri" panose="020F0502020204030204" pitchFamily="34" charset="0"/>
              </a:rPr>
              <a:t>Basic principles:</a:t>
            </a:r>
          </a:p>
          <a:p>
            <a:pPr lvl="1">
              <a:lnSpc>
                <a:spcPct val="150000"/>
              </a:lnSpc>
            </a:pPr>
            <a:r>
              <a:rPr lang="en-GB" sz="2400" dirty="0">
                <a:solidFill>
                  <a:srgbClr val="C00000"/>
                </a:solidFill>
                <a:latin typeface="Calibri" panose="020F0502020204030204" pitchFamily="34" charset="0"/>
                <a:cs typeface="Calibri" panose="020F0502020204030204" pitchFamily="34" charset="0"/>
              </a:rPr>
              <a:t>Neither replaces nor excludes </a:t>
            </a:r>
            <a:r>
              <a:rPr lang="en-GB" sz="2400" dirty="0">
                <a:latin typeface="Calibri" panose="020F0502020204030204" pitchFamily="34" charset="0"/>
                <a:cs typeface="Calibri" panose="020F0502020204030204" pitchFamily="34" charset="0"/>
              </a:rPr>
              <a:t>recognition as Convention refugee</a:t>
            </a:r>
          </a:p>
          <a:p>
            <a:pPr lvl="1">
              <a:lnSpc>
                <a:spcPct val="150000"/>
              </a:lnSpc>
            </a:pPr>
            <a:r>
              <a:rPr lang="en-GB" sz="2400" dirty="0">
                <a:latin typeface="Calibri" panose="020F0502020204030204" pitchFamily="34" charset="0"/>
                <a:cs typeface="Calibri" panose="020F0502020204030204" pitchFamily="34" charset="0"/>
              </a:rPr>
              <a:t>Any </a:t>
            </a:r>
            <a:r>
              <a:rPr lang="en-GB" sz="2400" dirty="0">
                <a:solidFill>
                  <a:srgbClr val="C00000"/>
                </a:solidFill>
                <a:latin typeface="Calibri" panose="020F0502020204030204" pitchFamily="34" charset="0"/>
                <a:cs typeface="Calibri" panose="020F0502020204030204" pitchFamily="34" charset="0"/>
              </a:rPr>
              <a:t>discrimination</a:t>
            </a:r>
            <a:r>
              <a:rPr lang="en-GB" sz="2400" dirty="0">
                <a:latin typeface="Calibri" panose="020F0502020204030204" pitchFamily="34" charset="0"/>
                <a:cs typeface="Calibri" panose="020F0502020204030204" pitchFamily="34" charset="0"/>
              </a:rPr>
              <a:t> among persons with temporary protection is </a:t>
            </a:r>
            <a:r>
              <a:rPr lang="en-GB" sz="2400" dirty="0">
                <a:solidFill>
                  <a:srgbClr val="C00000"/>
                </a:solidFill>
                <a:latin typeface="Calibri" panose="020F0502020204030204" pitchFamily="34" charset="0"/>
                <a:cs typeface="Calibri" panose="020F0502020204030204" pitchFamily="34" charset="0"/>
              </a:rPr>
              <a:t>forbidden</a:t>
            </a:r>
          </a:p>
        </p:txBody>
      </p:sp>
    </p:spTree>
    <p:extLst>
      <p:ext uri="{BB962C8B-B14F-4D97-AF65-F5344CB8AC3E}">
        <p14:creationId xmlns:p14="http://schemas.microsoft.com/office/powerpoint/2010/main" val="3317916859"/>
      </p:ext>
    </p:extLst>
  </p:cSld>
  <p:clrMapOvr>
    <a:masterClrMapping/>
  </p:clrMapOvr>
  <p:transition>
    <p:pull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lang="en-GB" dirty="0">
                <a:latin typeface="Calibri" panose="020F0502020204030204" pitchFamily="34" charset="0"/>
                <a:cs typeface="Calibri" panose="020F0502020204030204" pitchFamily="34" charset="0"/>
              </a:rPr>
              <a:t>Temporary Protection Directive</a:t>
            </a:r>
          </a:p>
        </p:txBody>
      </p:sp>
      <p:sp>
        <p:nvSpPr>
          <p:cNvPr id="3" name="Text Placeholder 2"/>
          <p:cNvSpPr txBox="1">
            <a:spLocks noGrp="1"/>
          </p:cNvSpPr>
          <p:nvPr>
            <p:ph idx="1"/>
          </p:nvPr>
        </p:nvSpPr>
        <p:spPr>
          <a:prstGeom prst="rect">
            <a:avLst/>
          </a:prstGeom>
        </p:spPr>
        <p:txBody>
          <a:bodyPr/>
          <a:lstStyle>
            <a:lvl1pPr lvl="0">
              <a:defRPr/>
            </a:lvl1pPr>
          </a:lstStyle>
          <a:p>
            <a:pPr lvl="0">
              <a:buNone/>
            </a:pPr>
            <a:r>
              <a:rPr lang="en-GB" sz="2800" dirty="0">
                <a:latin typeface="Calibri" panose="020F0502020204030204" pitchFamily="34" charset="0"/>
                <a:cs typeface="Calibri" panose="020F0502020204030204" pitchFamily="34" charset="0"/>
              </a:rPr>
              <a:t>Beneficiaries = ‘</a:t>
            </a:r>
            <a:r>
              <a:rPr lang="en-GB" sz="2800" dirty="0">
                <a:solidFill>
                  <a:srgbClr val="C00000"/>
                </a:solidFill>
                <a:latin typeface="Calibri" panose="020F0502020204030204" pitchFamily="34" charset="0"/>
                <a:cs typeface="Calibri" panose="020F0502020204030204" pitchFamily="34" charset="0"/>
              </a:rPr>
              <a:t>displaced persons</a:t>
            </a:r>
            <a:r>
              <a:rPr lang="en-GB" sz="2800" dirty="0">
                <a:latin typeface="Calibri" panose="020F0502020204030204" pitchFamily="34" charset="0"/>
                <a:cs typeface="Calibri" panose="020F0502020204030204" pitchFamily="34" charset="0"/>
              </a:rPr>
              <a:t>’</a:t>
            </a:r>
          </a:p>
          <a:p>
            <a:pPr lvl="0">
              <a:buNone/>
            </a:pPr>
            <a:r>
              <a:rPr lang="en-GB" sz="2800" dirty="0">
                <a:latin typeface="Calibri" panose="020F0502020204030204" pitchFamily="34" charset="0"/>
                <a:cs typeface="Calibri" panose="020F0502020204030204" pitchFamily="34" charset="0"/>
              </a:rPr>
              <a:t>	who</a:t>
            </a:r>
          </a:p>
          <a:p>
            <a:pPr lvl="2"/>
            <a:r>
              <a:rPr lang="en-GB" sz="2000" dirty="0">
                <a:latin typeface="Calibri" panose="020F0502020204030204" pitchFamily="34" charset="0"/>
                <a:cs typeface="Calibri" panose="020F0502020204030204" pitchFamily="34" charset="0"/>
              </a:rPr>
              <a:t>have </a:t>
            </a:r>
            <a:r>
              <a:rPr lang="en-GB" sz="2000" dirty="0">
                <a:solidFill>
                  <a:srgbClr val="C00000"/>
                </a:solidFill>
                <a:latin typeface="Calibri" panose="020F0502020204030204" pitchFamily="34" charset="0"/>
                <a:cs typeface="Calibri" panose="020F0502020204030204" pitchFamily="34" charset="0"/>
              </a:rPr>
              <a:t>had to leave </a:t>
            </a:r>
            <a:r>
              <a:rPr lang="en-GB" sz="2000" dirty="0">
                <a:latin typeface="Calibri" panose="020F0502020204030204" pitchFamily="34" charset="0"/>
                <a:cs typeface="Calibri" panose="020F0502020204030204" pitchFamily="34" charset="0"/>
              </a:rPr>
              <a:t>their country or region of origin, </a:t>
            </a:r>
          </a:p>
          <a:p>
            <a:pPr lvl="2"/>
            <a:r>
              <a:rPr lang="en-GB" sz="2000" dirty="0">
                <a:latin typeface="Calibri" panose="020F0502020204030204" pitchFamily="34" charset="0"/>
                <a:cs typeface="Calibri" panose="020F0502020204030204" pitchFamily="34" charset="0"/>
              </a:rPr>
              <a:t>or have been </a:t>
            </a:r>
            <a:r>
              <a:rPr lang="en-GB" sz="2000" dirty="0">
                <a:solidFill>
                  <a:srgbClr val="C00000"/>
                </a:solidFill>
                <a:latin typeface="Calibri" panose="020F0502020204030204" pitchFamily="34" charset="0"/>
                <a:cs typeface="Calibri" panose="020F0502020204030204" pitchFamily="34" charset="0"/>
              </a:rPr>
              <a:t>evacuated</a:t>
            </a:r>
            <a:r>
              <a:rPr lang="en-GB" sz="2000" dirty="0">
                <a:latin typeface="Calibri" panose="020F0502020204030204" pitchFamily="34" charset="0"/>
                <a:cs typeface="Calibri" panose="020F0502020204030204" pitchFamily="34" charset="0"/>
              </a:rPr>
              <a:t>,</a:t>
            </a:r>
          </a:p>
          <a:p>
            <a:pPr lvl="2"/>
            <a:r>
              <a:rPr lang="en-GB" sz="2000" dirty="0">
                <a:latin typeface="Calibri" panose="020F0502020204030204" pitchFamily="34" charset="0"/>
                <a:cs typeface="Calibri" panose="020F0502020204030204" pitchFamily="34" charset="0"/>
              </a:rPr>
              <a:t>and are unable to return in safe and durable conditions </a:t>
            </a:r>
          </a:p>
          <a:p>
            <a:pPr lvl="0">
              <a:buNone/>
            </a:pPr>
            <a:endParaRPr lang="en-GB" sz="2800" dirty="0">
              <a:latin typeface="Calibri" panose="020F0502020204030204" pitchFamily="34" charset="0"/>
              <a:cs typeface="Calibri" panose="020F0502020204030204" pitchFamily="34" charset="0"/>
            </a:endParaRPr>
          </a:p>
          <a:p>
            <a:pPr lvl="0">
              <a:buNone/>
            </a:pPr>
            <a:r>
              <a:rPr lang="en-GB" sz="2800" dirty="0">
                <a:latin typeface="Calibri" panose="020F0502020204030204" pitchFamily="34" charset="0"/>
                <a:cs typeface="Calibri" panose="020F0502020204030204" pitchFamily="34" charset="0"/>
              </a:rPr>
              <a:t>in particular:</a:t>
            </a:r>
          </a:p>
          <a:p>
            <a:pPr lvl="1">
              <a:buNone/>
            </a:pPr>
            <a:r>
              <a:rPr lang="en-GB" sz="2400" dirty="0">
                <a:latin typeface="Calibri" panose="020F0502020204030204" pitchFamily="34" charset="0"/>
                <a:cs typeface="Calibri" panose="020F0502020204030204" pitchFamily="34" charset="0"/>
              </a:rPr>
              <a:t>(i) persons who have fled areas of </a:t>
            </a:r>
            <a:r>
              <a:rPr lang="en-GB" sz="2400" dirty="0">
                <a:solidFill>
                  <a:srgbClr val="C00000"/>
                </a:solidFill>
                <a:latin typeface="Calibri" panose="020F0502020204030204" pitchFamily="34" charset="0"/>
                <a:cs typeface="Calibri" panose="020F0502020204030204" pitchFamily="34" charset="0"/>
              </a:rPr>
              <a:t>armed conflict or</a:t>
            </a:r>
          </a:p>
          <a:p>
            <a:pPr lvl="1">
              <a:buNone/>
            </a:pPr>
            <a:r>
              <a:rPr lang="hu-HU" sz="2400">
                <a:solidFill>
                  <a:srgbClr val="C00000"/>
                </a:solidFill>
                <a:latin typeface="Calibri" panose="020F0502020204030204" pitchFamily="34" charset="0"/>
                <a:cs typeface="Calibri" panose="020F0502020204030204" pitchFamily="34" charset="0"/>
              </a:rPr>
              <a:t>	</a:t>
            </a:r>
            <a:r>
              <a:rPr lang="en-GB" sz="2400">
                <a:solidFill>
                  <a:srgbClr val="C00000"/>
                </a:solidFill>
                <a:latin typeface="Calibri" panose="020F0502020204030204" pitchFamily="34" charset="0"/>
                <a:cs typeface="Calibri" panose="020F0502020204030204" pitchFamily="34" charset="0"/>
              </a:rPr>
              <a:t>endemic </a:t>
            </a:r>
            <a:r>
              <a:rPr lang="en-GB" sz="2400" dirty="0">
                <a:solidFill>
                  <a:srgbClr val="C00000"/>
                </a:solidFill>
                <a:latin typeface="Calibri" panose="020F0502020204030204" pitchFamily="34" charset="0"/>
                <a:cs typeface="Calibri" panose="020F0502020204030204" pitchFamily="34" charset="0"/>
              </a:rPr>
              <a:t>violence;</a:t>
            </a:r>
          </a:p>
          <a:p>
            <a:pPr lvl="1">
              <a:buNone/>
            </a:pPr>
            <a:r>
              <a:rPr lang="en-GB" sz="2400" dirty="0">
                <a:latin typeface="Calibri" panose="020F0502020204030204" pitchFamily="34" charset="0"/>
                <a:cs typeface="Calibri" panose="020F0502020204030204" pitchFamily="34" charset="0"/>
              </a:rPr>
              <a:t>(ii) persons at </a:t>
            </a:r>
            <a:r>
              <a:rPr lang="en-GB" sz="2400" dirty="0">
                <a:solidFill>
                  <a:srgbClr val="C00000"/>
                </a:solidFill>
                <a:latin typeface="Calibri" panose="020F0502020204030204" pitchFamily="34" charset="0"/>
                <a:cs typeface="Calibri" panose="020F0502020204030204" pitchFamily="34" charset="0"/>
              </a:rPr>
              <a:t>serious risk of</a:t>
            </a:r>
            <a:r>
              <a:rPr lang="en-GB" sz="2400" dirty="0">
                <a:latin typeface="Calibri" panose="020F0502020204030204" pitchFamily="34" charset="0"/>
                <a:cs typeface="Calibri" panose="020F0502020204030204" pitchFamily="34" charset="0"/>
              </a:rPr>
              <a:t>, or who have been the victims</a:t>
            </a:r>
          </a:p>
          <a:p>
            <a:pPr lvl="1">
              <a:buNone/>
            </a:pPr>
            <a:r>
              <a:rPr lang="hu-HU" sz="2400">
                <a:latin typeface="Calibri" panose="020F0502020204030204" pitchFamily="34" charset="0"/>
                <a:cs typeface="Calibri" panose="020F0502020204030204" pitchFamily="34" charset="0"/>
              </a:rPr>
              <a:t>	</a:t>
            </a:r>
            <a:r>
              <a:rPr lang="en-GB" sz="2400">
                <a:latin typeface="Calibri" panose="020F0502020204030204" pitchFamily="34" charset="0"/>
                <a:cs typeface="Calibri" panose="020F0502020204030204" pitchFamily="34" charset="0"/>
              </a:rPr>
              <a:t>of</a:t>
            </a:r>
            <a:r>
              <a:rPr lang="en-GB" sz="2400" dirty="0">
                <a:latin typeface="Calibri" panose="020F0502020204030204" pitchFamily="34" charset="0"/>
                <a:cs typeface="Calibri" panose="020F0502020204030204" pitchFamily="34" charset="0"/>
              </a:rPr>
              <a:t>, </a:t>
            </a:r>
            <a:r>
              <a:rPr lang="en-GB" sz="2400" dirty="0">
                <a:solidFill>
                  <a:srgbClr val="C00000"/>
                </a:solidFill>
                <a:latin typeface="Calibri" panose="020F0502020204030204" pitchFamily="34" charset="0"/>
                <a:cs typeface="Calibri" panose="020F0502020204030204" pitchFamily="34" charset="0"/>
              </a:rPr>
              <a:t>systematic or generalised violations</a:t>
            </a:r>
            <a:r>
              <a:rPr lang="en-GB" sz="2400" dirty="0">
                <a:latin typeface="Calibri" panose="020F0502020204030204" pitchFamily="34" charset="0"/>
                <a:cs typeface="Calibri" panose="020F0502020204030204" pitchFamily="34" charset="0"/>
              </a:rPr>
              <a:t> of </a:t>
            </a:r>
            <a:r>
              <a:rPr lang="en-GB" sz="2400">
                <a:latin typeface="Calibri" panose="020F0502020204030204" pitchFamily="34" charset="0"/>
                <a:cs typeface="Calibri" panose="020F0502020204030204" pitchFamily="34" charset="0"/>
              </a:rPr>
              <a:t>their </a:t>
            </a:r>
            <a:r>
              <a:rPr lang="hu-HU" sz="2400">
                <a:latin typeface="Calibri" panose="020F0502020204030204" pitchFamily="34" charset="0"/>
                <a:cs typeface="Calibri" panose="020F0502020204030204" pitchFamily="34" charset="0"/>
              </a:rPr>
              <a:t>	</a:t>
            </a:r>
            <a:r>
              <a:rPr lang="en-GB" sz="2400">
                <a:solidFill>
                  <a:srgbClr val="C00000"/>
                </a:solidFill>
                <a:latin typeface="Calibri" panose="020F0502020204030204" pitchFamily="34" charset="0"/>
                <a:cs typeface="Calibri" panose="020F0502020204030204" pitchFamily="34" charset="0"/>
              </a:rPr>
              <a:t>human </a:t>
            </a:r>
            <a:r>
              <a:rPr lang="en-GB" sz="2400" dirty="0">
                <a:solidFill>
                  <a:srgbClr val="C00000"/>
                </a:solidFill>
                <a:latin typeface="Calibri" panose="020F0502020204030204" pitchFamily="34" charset="0"/>
                <a:cs typeface="Calibri" panose="020F0502020204030204" pitchFamily="34" charset="0"/>
              </a:rPr>
              <a:t>rights;</a:t>
            </a:r>
          </a:p>
        </p:txBody>
      </p:sp>
    </p:spTree>
    <p:extLst>
      <p:ext uri="{BB962C8B-B14F-4D97-AF65-F5344CB8AC3E}">
        <p14:creationId xmlns:p14="http://schemas.microsoft.com/office/powerpoint/2010/main" val="1859704207"/>
      </p:ext>
    </p:extLst>
  </p:cSld>
  <p:clrMapOvr>
    <a:masterClrMapping/>
  </p:clrMapOvr>
  <p:transition>
    <p:pull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prstGeom prst="rect">
            <a:avLst/>
          </a:prstGeom>
        </p:spPr>
        <p:txBody>
          <a:bodyPr/>
          <a:lstStyle>
            <a:lvl1pPr lvl="0">
              <a:defRPr/>
            </a:lvl1pPr>
          </a:lstStyle>
          <a:p>
            <a:pPr lvl="0"/>
            <a:r>
              <a:rPr lang="en-GB" dirty="0">
                <a:latin typeface="Calibri" panose="020F0502020204030204" pitchFamily="34" charset="0"/>
                <a:cs typeface="Calibri" panose="020F0502020204030204" pitchFamily="34" charset="0"/>
              </a:rPr>
              <a:t>Temporary Protection Directive</a:t>
            </a:r>
          </a:p>
        </p:txBody>
      </p:sp>
      <p:sp>
        <p:nvSpPr>
          <p:cNvPr id="3" name="Text Placeholder 2"/>
          <p:cNvSpPr txBox="1">
            <a:spLocks noGrp="1"/>
          </p:cNvSpPr>
          <p:nvPr>
            <p:ph idx="1"/>
          </p:nvPr>
        </p:nvSpPr>
        <p:spPr>
          <a:xfrm>
            <a:off x="684213" y="1125538"/>
            <a:ext cx="7772401" cy="5375275"/>
          </a:xfrm>
          <a:prstGeom prst="rect">
            <a:avLst/>
          </a:prstGeom>
        </p:spPr>
        <p:txBody>
          <a:bodyPr/>
          <a:lstStyle>
            <a:lvl1pPr lvl="0">
              <a:defRPr/>
            </a:lvl1pPr>
          </a:lstStyle>
          <a:p>
            <a:pPr lvl="0">
              <a:lnSpc>
                <a:spcPct val="90000"/>
              </a:lnSpc>
            </a:pPr>
            <a:r>
              <a:rPr lang="en-GB" dirty="0">
                <a:solidFill>
                  <a:srgbClr val="C00000"/>
                </a:solidFill>
                <a:latin typeface="Calibri" panose="020F0502020204030204" pitchFamily="34" charset="0"/>
                <a:cs typeface="Calibri" panose="020F0502020204030204" pitchFamily="34" charset="0"/>
              </a:rPr>
              <a:t>Mass influx </a:t>
            </a:r>
            <a:r>
              <a:rPr lang="en-GB" dirty="0">
                <a:latin typeface="Calibri" panose="020F0502020204030204" pitchFamily="34" charset="0"/>
                <a:cs typeface="Calibri" panose="020F0502020204030204" pitchFamily="34" charset="0"/>
              </a:rPr>
              <a:t>means arrival in the Community</a:t>
            </a:r>
          </a:p>
          <a:p>
            <a:pPr lvl="0">
              <a:lnSpc>
                <a:spcPct val="90000"/>
              </a:lnSpc>
              <a:buNone/>
            </a:pPr>
            <a:r>
              <a:rPr lang="en-GB" dirty="0">
                <a:latin typeface="Calibri" panose="020F0502020204030204" pitchFamily="34" charset="0"/>
                <a:cs typeface="Calibri" panose="020F0502020204030204" pitchFamily="34" charset="0"/>
              </a:rPr>
              <a:t> 		of a large number of displaced persons, </a:t>
            </a:r>
          </a:p>
          <a:p>
            <a:pPr lvl="0">
              <a:lnSpc>
                <a:spcPct val="90000"/>
              </a:lnSpc>
              <a:buNone/>
            </a:pPr>
            <a:r>
              <a:rPr lang="en-GB" dirty="0">
                <a:latin typeface="Calibri" panose="020F0502020204030204" pitchFamily="34" charset="0"/>
                <a:cs typeface="Calibri" panose="020F0502020204030204" pitchFamily="34" charset="0"/>
              </a:rPr>
              <a:t>		who come from a specific </a:t>
            </a:r>
            <a:r>
              <a:rPr lang="en-GB">
                <a:latin typeface="Calibri" panose="020F0502020204030204" pitchFamily="34" charset="0"/>
                <a:cs typeface="Calibri" panose="020F0502020204030204" pitchFamily="34" charset="0"/>
              </a:rPr>
              <a:t>country or</a:t>
            </a:r>
            <a:r>
              <a:rPr lang="hu-HU">
                <a:latin typeface="Calibri" panose="020F0502020204030204" pitchFamily="34" charset="0"/>
                <a:cs typeface="Calibri" panose="020F0502020204030204" pitchFamily="34" charset="0"/>
              </a:rPr>
              <a:t> 			</a:t>
            </a:r>
            <a:r>
              <a:rPr lang="en-GB">
                <a:latin typeface="Calibri" panose="020F0502020204030204" pitchFamily="34" charset="0"/>
                <a:cs typeface="Calibri" panose="020F0502020204030204" pitchFamily="34" charset="0"/>
              </a:rPr>
              <a:t>geographical 	area</a:t>
            </a:r>
            <a:endParaRPr lang="hu-HU">
              <a:latin typeface="Calibri" panose="020F0502020204030204" pitchFamily="34" charset="0"/>
              <a:cs typeface="Calibri" panose="020F0502020204030204" pitchFamily="34" charset="0"/>
            </a:endParaRPr>
          </a:p>
          <a:p>
            <a:pPr lvl="0">
              <a:lnSpc>
                <a:spcPct val="90000"/>
              </a:lnSpc>
              <a:buNone/>
            </a:pPr>
            <a:endParaRPr lang="en-GB" dirty="0">
              <a:latin typeface="Calibri" panose="020F0502020204030204" pitchFamily="34" charset="0"/>
              <a:cs typeface="Calibri" panose="020F0502020204030204" pitchFamily="34" charset="0"/>
            </a:endParaRPr>
          </a:p>
          <a:p>
            <a:pPr lvl="0">
              <a:lnSpc>
                <a:spcPct val="90000"/>
              </a:lnSpc>
            </a:pPr>
            <a:r>
              <a:rPr lang="en-GB" dirty="0">
                <a:latin typeface="Calibri" panose="020F0502020204030204" pitchFamily="34" charset="0"/>
                <a:cs typeface="Calibri" panose="020F0502020204030204" pitchFamily="34" charset="0"/>
              </a:rPr>
              <a:t>The </a:t>
            </a:r>
            <a:r>
              <a:rPr lang="en-GB" dirty="0">
                <a:solidFill>
                  <a:srgbClr val="C00000"/>
                </a:solidFill>
                <a:latin typeface="Calibri" panose="020F0502020204030204" pitchFamily="34" charset="0"/>
                <a:cs typeface="Calibri" panose="020F0502020204030204" pitchFamily="34" charset="0"/>
              </a:rPr>
              <a:t>Council decides by qualified majority </a:t>
            </a:r>
            <a:r>
              <a:rPr lang="en-GB" dirty="0">
                <a:latin typeface="Calibri" panose="020F0502020204030204" pitchFamily="34" charset="0"/>
                <a:cs typeface="Calibri" panose="020F0502020204030204" pitchFamily="34" charset="0"/>
              </a:rPr>
              <a:t>the start and end of T.</a:t>
            </a:r>
            <a:r>
              <a:rPr lang="en-GB">
                <a:latin typeface="Calibri" panose="020F0502020204030204" pitchFamily="34" charset="0"/>
                <a:cs typeface="Calibri" panose="020F0502020204030204" pitchFamily="34" charset="0"/>
              </a:rPr>
              <a:t>P.</a:t>
            </a:r>
            <a:endParaRPr lang="hu-HU">
              <a:latin typeface="Calibri" panose="020F0502020204030204" pitchFamily="34" charset="0"/>
              <a:cs typeface="Calibri" panose="020F0502020204030204" pitchFamily="34" charset="0"/>
            </a:endParaRPr>
          </a:p>
          <a:p>
            <a:pPr lvl="0">
              <a:lnSpc>
                <a:spcPct val="90000"/>
              </a:lnSpc>
            </a:pPr>
            <a:endParaRPr lang="en-GB" dirty="0">
              <a:latin typeface="Calibri" panose="020F0502020204030204" pitchFamily="34" charset="0"/>
              <a:cs typeface="Calibri" panose="020F0502020204030204" pitchFamily="34" charset="0"/>
            </a:endParaRPr>
          </a:p>
          <a:p>
            <a:pPr lvl="0">
              <a:lnSpc>
                <a:spcPct val="90000"/>
              </a:lnSpc>
            </a:pPr>
            <a:r>
              <a:rPr lang="en-GB" dirty="0">
                <a:latin typeface="Calibri" panose="020F0502020204030204" pitchFamily="34" charset="0"/>
                <a:cs typeface="Calibri" panose="020F0502020204030204" pitchFamily="34" charset="0"/>
              </a:rPr>
              <a:t>Duration</a:t>
            </a:r>
          </a:p>
          <a:p>
            <a:pPr lvl="1">
              <a:lnSpc>
                <a:spcPct val="90000"/>
              </a:lnSpc>
            </a:pPr>
            <a:r>
              <a:rPr lang="en-GB" dirty="0">
                <a:solidFill>
                  <a:srgbClr val="C00000"/>
                </a:solidFill>
                <a:latin typeface="Calibri" panose="020F0502020204030204" pitchFamily="34" charset="0"/>
                <a:cs typeface="Calibri" panose="020F0502020204030204" pitchFamily="34" charset="0"/>
              </a:rPr>
              <a:t>1 year </a:t>
            </a:r>
            <a:r>
              <a:rPr lang="en-GB" dirty="0">
                <a:latin typeface="Calibri" panose="020F0502020204030204" pitchFamily="34" charset="0"/>
                <a:cs typeface="Calibri" panose="020F0502020204030204" pitchFamily="34" charset="0"/>
              </a:rPr>
              <a:t>+ max </a:t>
            </a:r>
            <a:r>
              <a:rPr lang="en-GB" dirty="0">
                <a:solidFill>
                  <a:srgbClr val="C00000"/>
                </a:solidFill>
                <a:latin typeface="Calibri" panose="020F0502020204030204" pitchFamily="34" charset="0"/>
                <a:cs typeface="Calibri" panose="020F0502020204030204" pitchFamily="34" charset="0"/>
              </a:rPr>
              <a:t>two times 6 </a:t>
            </a:r>
            <a:r>
              <a:rPr lang="en-GB" dirty="0">
                <a:latin typeface="Calibri" panose="020F0502020204030204" pitchFamily="34" charset="0"/>
                <a:cs typeface="Calibri" panose="020F0502020204030204" pitchFamily="34" charset="0"/>
              </a:rPr>
              <a:t>months</a:t>
            </a:r>
          </a:p>
          <a:p>
            <a:pPr lvl="3">
              <a:lnSpc>
                <a:spcPct val="90000"/>
              </a:lnSpc>
              <a:buNone/>
            </a:pPr>
            <a:r>
              <a:rPr lang="en-GB" sz="2400" dirty="0">
                <a:latin typeface="Calibri" panose="020F0502020204030204" pitchFamily="34" charset="0"/>
                <a:cs typeface="Calibri" panose="020F0502020204030204" pitchFamily="34" charset="0"/>
              </a:rPr>
              <a:t>= total max: </a:t>
            </a:r>
            <a:r>
              <a:rPr lang="en-GB" sz="2400" dirty="0">
                <a:solidFill>
                  <a:srgbClr val="C00000"/>
                </a:solidFill>
                <a:latin typeface="Calibri" panose="020F0502020204030204" pitchFamily="34" charset="0"/>
                <a:cs typeface="Calibri" panose="020F0502020204030204" pitchFamily="34" charset="0"/>
              </a:rPr>
              <a:t>2 years</a:t>
            </a:r>
            <a:br>
              <a:rPr lang="en-GB" sz="2400" dirty="0">
                <a:solidFill>
                  <a:srgbClr val="C00000"/>
                </a:solidFill>
                <a:latin typeface="Calibri" panose="020F0502020204030204" pitchFamily="34" charset="0"/>
                <a:cs typeface="Calibri" panose="020F0502020204030204" pitchFamily="34" charset="0"/>
              </a:rPr>
            </a:br>
            <a:endParaRPr lang="en-GB" sz="2400" dirty="0">
              <a:solidFill>
                <a:srgbClr val="C00000"/>
              </a:solidFill>
              <a:latin typeface="Calibri" panose="020F0502020204030204" pitchFamily="34" charset="0"/>
              <a:cs typeface="Calibri" panose="020F0502020204030204" pitchFamily="34" charset="0"/>
            </a:endParaRPr>
          </a:p>
          <a:p>
            <a:pPr lvl="0">
              <a:lnSpc>
                <a:spcPct val="90000"/>
              </a:lnSpc>
            </a:pPr>
            <a:r>
              <a:rPr lang="en-GB" dirty="0">
                <a:latin typeface="Calibri" panose="020F0502020204030204" pitchFamily="34" charset="0"/>
                <a:cs typeface="Calibri" panose="020F0502020204030204" pitchFamily="34" charset="0"/>
              </a:rPr>
              <a:t>Council may end it earlier, but must not exceed two years‘</a:t>
            </a:r>
          </a:p>
        </p:txBody>
      </p:sp>
    </p:spTree>
    <p:extLst>
      <p:ext uri="{BB962C8B-B14F-4D97-AF65-F5344CB8AC3E}">
        <p14:creationId xmlns:p14="http://schemas.microsoft.com/office/powerpoint/2010/main" val="3040782657"/>
      </p:ext>
    </p:extLst>
  </p:cSld>
  <p:clrMapOvr>
    <a:masterClrMapping/>
  </p:clrMapOvr>
  <p:transition>
    <p:pull dir="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latin typeface="Calibri" panose="020F0502020204030204" pitchFamily="34" charset="0"/>
                <a:cs typeface="Calibri" panose="020F0502020204030204" pitchFamily="34" charset="0"/>
              </a:rPr>
              <a:t>Temporary Protection Directive</a:t>
            </a:r>
          </a:p>
        </p:txBody>
      </p:sp>
      <p:sp>
        <p:nvSpPr>
          <p:cNvPr id="3" name="Content Placeholder 2"/>
          <p:cNvSpPr>
            <a:spLocks noGrp="1"/>
          </p:cNvSpPr>
          <p:nvPr>
            <p:ph idx="1"/>
          </p:nvPr>
        </p:nvSpPr>
        <p:spPr>
          <a:xfrm>
            <a:off x="323528" y="838200"/>
            <a:ext cx="8352928" cy="5903168"/>
          </a:xfrm>
          <a:solidFill>
            <a:schemeClr val="bg1">
              <a:lumMod val="20000"/>
              <a:lumOff val="80000"/>
              <a:alpha val="18000"/>
            </a:schemeClr>
          </a:solidFill>
        </p:spPr>
        <p:txBody>
          <a:bodyPr>
            <a:normAutofit/>
          </a:bodyPr>
          <a:lstStyle/>
          <a:p>
            <a:pPr algn="ctr"/>
            <a:r>
              <a:rPr lang="en-GB" sz="2000" b="1" noProof="0" dirty="0">
                <a:latin typeface="Calibri" panose="020F0502020204030204" pitchFamily="34" charset="0"/>
                <a:cs typeface="Calibri" panose="020F0502020204030204" pitchFamily="34" charset="0"/>
              </a:rPr>
              <a:t>The voluntary burden sharing model</a:t>
            </a:r>
          </a:p>
          <a:p>
            <a:pPr>
              <a:lnSpc>
                <a:spcPts val="2400"/>
              </a:lnSpc>
            </a:pPr>
            <a:r>
              <a:rPr lang="en-GB" sz="2000" noProof="0" dirty="0">
                <a:latin typeface="Calibri" panose="020F0502020204030204" pitchFamily="34" charset="0"/>
                <a:cs typeface="Calibri" panose="020F0502020204030204" pitchFamily="34" charset="0"/>
              </a:rPr>
              <a:t>Preamble: „It is therefore necessary …to take measures</a:t>
            </a:r>
          </a:p>
          <a:p>
            <a:pPr>
              <a:lnSpc>
                <a:spcPts val="2400"/>
              </a:lnSpc>
            </a:pPr>
            <a:r>
              <a:rPr lang="en-GB" sz="2000" noProof="0" dirty="0">
                <a:latin typeface="Calibri" panose="020F0502020204030204" pitchFamily="34" charset="0"/>
                <a:cs typeface="Calibri" panose="020F0502020204030204" pitchFamily="34" charset="0"/>
              </a:rPr>
              <a:t> </a:t>
            </a:r>
            <a:r>
              <a:rPr lang="en-GB" sz="2000" noProof="0" dirty="0">
                <a:solidFill>
                  <a:srgbClr val="C00000"/>
                </a:solidFill>
                <a:latin typeface="Calibri" panose="020F0502020204030204" pitchFamily="34" charset="0"/>
                <a:cs typeface="Calibri" panose="020F0502020204030204" pitchFamily="34" charset="0"/>
              </a:rPr>
              <a:t>to promote a balance of efforts</a:t>
            </a:r>
            <a:r>
              <a:rPr lang="en-GB" sz="2000" noProof="0" dirty="0">
                <a:latin typeface="Calibri" panose="020F0502020204030204" pitchFamily="34" charset="0"/>
                <a:cs typeface="Calibri" panose="020F0502020204030204" pitchFamily="34" charset="0"/>
              </a:rPr>
              <a:t> between the</a:t>
            </a:r>
          </a:p>
          <a:p>
            <a:pPr>
              <a:lnSpc>
                <a:spcPts val="2400"/>
              </a:lnSpc>
            </a:pPr>
            <a:r>
              <a:rPr lang="en-GB" sz="2000" noProof="0" dirty="0">
                <a:latin typeface="Calibri" panose="020F0502020204030204" pitchFamily="34" charset="0"/>
                <a:cs typeface="Calibri" panose="020F0502020204030204" pitchFamily="34" charset="0"/>
              </a:rPr>
              <a:t> Member States in receiving and  bearing </a:t>
            </a:r>
          </a:p>
          <a:p>
            <a:pPr>
              <a:lnSpc>
                <a:spcPts val="2400"/>
              </a:lnSpc>
            </a:pPr>
            <a:r>
              <a:rPr lang="en-GB" sz="2000" noProof="0" dirty="0">
                <a:latin typeface="Calibri" panose="020F0502020204030204" pitchFamily="34" charset="0"/>
                <a:cs typeface="Calibri" panose="020F0502020204030204" pitchFamily="34" charset="0"/>
              </a:rPr>
              <a:t>the consequences of receiving </a:t>
            </a:r>
          </a:p>
          <a:p>
            <a:pPr>
              <a:lnSpc>
                <a:spcPts val="2400"/>
              </a:lnSpc>
            </a:pPr>
            <a:r>
              <a:rPr lang="en-GB" sz="2000" noProof="0" dirty="0">
                <a:latin typeface="Calibri" panose="020F0502020204030204" pitchFamily="34" charset="0"/>
                <a:cs typeface="Calibri" panose="020F0502020204030204" pitchFamily="34" charset="0"/>
              </a:rPr>
              <a:t>such persons.” ...</a:t>
            </a:r>
            <a:br>
              <a:rPr lang="en-GB" sz="2000" noProof="0" dirty="0">
                <a:latin typeface="Calibri" panose="020F0502020204030204" pitchFamily="34" charset="0"/>
                <a:cs typeface="Calibri" panose="020F0502020204030204" pitchFamily="34" charset="0"/>
              </a:rPr>
            </a:br>
            <a:r>
              <a:rPr lang="en-GB" sz="2000" noProof="0" dirty="0">
                <a:latin typeface="Calibri" panose="020F0502020204030204" pitchFamily="34" charset="0"/>
                <a:cs typeface="Calibri" panose="020F0502020204030204" pitchFamily="34" charset="0"/>
              </a:rPr>
              <a:t> Provision should be made for</a:t>
            </a:r>
            <a:br>
              <a:rPr lang="en-GB" sz="2000" noProof="0" dirty="0">
                <a:latin typeface="Calibri" panose="020F0502020204030204" pitchFamily="34" charset="0"/>
                <a:cs typeface="Calibri" panose="020F0502020204030204" pitchFamily="34" charset="0"/>
              </a:rPr>
            </a:br>
            <a:r>
              <a:rPr lang="en-GB" sz="2000" noProof="0" dirty="0">
                <a:latin typeface="Calibri" panose="020F0502020204030204" pitchFamily="34" charset="0"/>
                <a:cs typeface="Calibri" panose="020F0502020204030204" pitchFamily="34" charset="0"/>
              </a:rPr>
              <a:t> </a:t>
            </a:r>
            <a:r>
              <a:rPr lang="en-GB" sz="2000" noProof="0" dirty="0">
                <a:solidFill>
                  <a:srgbClr val="C00000"/>
                </a:solidFill>
                <a:latin typeface="Calibri" panose="020F0502020204030204" pitchFamily="34" charset="0"/>
                <a:cs typeface="Calibri" panose="020F0502020204030204" pitchFamily="34" charset="0"/>
              </a:rPr>
              <a:t>a solidarity mechanism</a:t>
            </a:r>
            <a:r>
              <a:rPr lang="en-GB" sz="2000" noProof="0" dirty="0">
                <a:latin typeface="Calibri" panose="020F0502020204030204" pitchFamily="34" charset="0"/>
                <a:cs typeface="Calibri" panose="020F0502020204030204" pitchFamily="34" charset="0"/>
              </a:rPr>
              <a:t> </a:t>
            </a:r>
            <a:br>
              <a:rPr lang="en-GB" sz="2000" noProof="0" dirty="0">
                <a:latin typeface="Calibri" panose="020F0502020204030204" pitchFamily="34" charset="0"/>
                <a:cs typeface="Calibri" panose="020F0502020204030204" pitchFamily="34" charset="0"/>
              </a:rPr>
            </a:br>
            <a:r>
              <a:rPr lang="en-GB" sz="2000" noProof="0" dirty="0">
                <a:latin typeface="Calibri" panose="020F0502020204030204" pitchFamily="34" charset="0"/>
                <a:cs typeface="Calibri" panose="020F0502020204030204" pitchFamily="34" charset="0"/>
              </a:rPr>
              <a:t>…. The mechanism should consist </a:t>
            </a:r>
            <a:br>
              <a:rPr lang="en-GB" sz="2000" noProof="0" dirty="0">
                <a:latin typeface="Calibri" panose="020F0502020204030204" pitchFamily="34" charset="0"/>
                <a:cs typeface="Calibri" panose="020F0502020204030204" pitchFamily="34" charset="0"/>
              </a:rPr>
            </a:br>
            <a:r>
              <a:rPr lang="en-GB" sz="2000" noProof="0" dirty="0">
                <a:latin typeface="Calibri" panose="020F0502020204030204" pitchFamily="34" charset="0"/>
                <a:cs typeface="Calibri" panose="020F0502020204030204" pitchFamily="34" charset="0"/>
              </a:rPr>
              <a:t>of </a:t>
            </a:r>
            <a:r>
              <a:rPr lang="en-GB" sz="2000" noProof="0" dirty="0">
                <a:solidFill>
                  <a:srgbClr val="C00000"/>
                </a:solidFill>
                <a:latin typeface="Calibri" panose="020F0502020204030204" pitchFamily="34" charset="0"/>
                <a:cs typeface="Calibri" panose="020F0502020204030204" pitchFamily="34" charset="0"/>
              </a:rPr>
              <a:t>two  components</a:t>
            </a:r>
            <a:r>
              <a:rPr lang="en-GB" sz="2000" noProof="0" dirty="0">
                <a:latin typeface="Calibri" panose="020F0502020204030204" pitchFamily="34" charset="0"/>
                <a:cs typeface="Calibri" panose="020F0502020204030204" pitchFamily="34" charset="0"/>
              </a:rPr>
              <a:t>.</a:t>
            </a:r>
            <a:br>
              <a:rPr lang="en-GB" sz="2000" noProof="0" dirty="0">
                <a:latin typeface="Calibri" panose="020F0502020204030204" pitchFamily="34" charset="0"/>
                <a:cs typeface="Calibri" panose="020F0502020204030204" pitchFamily="34" charset="0"/>
              </a:rPr>
            </a:br>
            <a:r>
              <a:rPr lang="en-GB" sz="2000" noProof="0" dirty="0">
                <a:latin typeface="Calibri" panose="020F0502020204030204" pitchFamily="34" charset="0"/>
                <a:cs typeface="Calibri" panose="020F0502020204030204" pitchFamily="34" charset="0"/>
              </a:rPr>
              <a:t> The first is </a:t>
            </a:r>
            <a:r>
              <a:rPr lang="en-GB" sz="2000" noProof="0" dirty="0">
                <a:solidFill>
                  <a:srgbClr val="C00000"/>
                </a:solidFill>
                <a:latin typeface="Calibri" panose="020F0502020204030204" pitchFamily="34" charset="0"/>
                <a:cs typeface="Calibri" panose="020F0502020204030204" pitchFamily="34" charset="0"/>
              </a:rPr>
              <a:t>financial</a:t>
            </a:r>
            <a:r>
              <a:rPr lang="en-GB" sz="2000" noProof="0" dirty="0">
                <a:latin typeface="Calibri" panose="020F0502020204030204" pitchFamily="34" charset="0"/>
                <a:cs typeface="Calibri" panose="020F0502020204030204" pitchFamily="34" charset="0"/>
              </a:rPr>
              <a:t> and  the second  concerns the </a:t>
            </a:r>
            <a:r>
              <a:rPr lang="en-GB" sz="2000" noProof="0" dirty="0">
                <a:solidFill>
                  <a:srgbClr val="C00000"/>
                </a:solidFill>
                <a:latin typeface="Calibri" panose="020F0502020204030204" pitchFamily="34" charset="0"/>
                <a:cs typeface="Calibri" panose="020F0502020204030204" pitchFamily="34" charset="0"/>
              </a:rPr>
              <a:t>actual  reception of persons</a:t>
            </a:r>
            <a:r>
              <a:rPr lang="en-GB" sz="2000" noProof="0" dirty="0">
                <a:latin typeface="Calibri" panose="020F0502020204030204" pitchFamily="34" charset="0"/>
                <a:cs typeface="Calibri" panose="020F0502020204030204" pitchFamily="34" charset="0"/>
              </a:rPr>
              <a:t> in the  Member States.”</a:t>
            </a:r>
          </a:p>
          <a:p>
            <a:pPr>
              <a:lnSpc>
                <a:spcPts val="2400"/>
              </a:lnSpc>
            </a:pPr>
            <a:r>
              <a:rPr lang="en-GB" sz="2000" noProof="0" dirty="0">
                <a:solidFill>
                  <a:srgbClr val="C00000"/>
                </a:solidFill>
                <a:latin typeface="Calibri" panose="020F0502020204030204" pitchFamily="34" charset="0"/>
                <a:cs typeface="Calibri" panose="020F0502020204030204" pitchFamily="34" charset="0"/>
              </a:rPr>
              <a:t>Financial: </a:t>
            </a:r>
            <a:r>
              <a:rPr lang="en-GB" sz="2000" noProof="0" dirty="0">
                <a:latin typeface="Calibri" panose="020F0502020204030204" pitchFamily="34" charset="0"/>
                <a:cs typeface="Calibri" panose="020F0502020204030204" pitchFamily="34" charset="0"/>
              </a:rPr>
              <a:t> European refugee  Fund (§ 24) and  in case of „sudden and </a:t>
            </a:r>
            <a:br>
              <a:rPr lang="en-GB" sz="2000" noProof="0" dirty="0">
                <a:latin typeface="Calibri" panose="020F0502020204030204" pitchFamily="34" charset="0"/>
                <a:cs typeface="Calibri" panose="020F0502020204030204" pitchFamily="34" charset="0"/>
              </a:rPr>
            </a:br>
            <a:r>
              <a:rPr lang="en-GB" sz="2000" noProof="0" dirty="0">
                <a:latin typeface="Calibri" panose="020F0502020204030204" pitchFamily="34" charset="0"/>
                <a:cs typeface="Calibri" panose="020F0502020204030204" pitchFamily="34" charset="0"/>
              </a:rPr>
              <a:t>massive influx” Council  may recommend additional support.</a:t>
            </a:r>
          </a:p>
          <a:p>
            <a:pPr>
              <a:lnSpc>
                <a:spcPts val="2400"/>
              </a:lnSpc>
            </a:pPr>
            <a:r>
              <a:rPr lang="en-GB" sz="2000" noProof="0" dirty="0">
                <a:solidFill>
                  <a:srgbClr val="C00000"/>
                </a:solidFill>
                <a:latin typeface="Calibri" panose="020F0502020204030204" pitchFamily="34" charset="0"/>
                <a:cs typeface="Calibri" panose="020F0502020204030204" pitchFamily="34" charset="0"/>
              </a:rPr>
              <a:t>Reception of persons: </a:t>
            </a:r>
            <a:r>
              <a:rPr lang="en-GB" sz="2000" noProof="0" dirty="0">
                <a:latin typeface="Calibri" panose="020F0502020204030204" pitchFamily="34" charset="0"/>
                <a:cs typeface="Calibri" panose="020F0502020204030204" pitchFamily="34" charset="0"/>
              </a:rPr>
              <a:t>(§ 25</a:t>
            </a:r>
            <a:r>
              <a:rPr lang="en-GB" sz="2000" noProof="0" dirty="0">
                <a:solidFill>
                  <a:srgbClr val="C00000"/>
                </a:solidFill>
                <a:latin typeface="Calibri" panose="020F0502020204030204" pitchFamily="34" charset="0"/>
                <a:cs typeface="Calibri" panose="020F0502020204030204" pitchFamily="34" charset="0"/>
              </a:rPr>
              <a:t>) </a:t>
            </a:r>
            <a:r>
              <a:rPr lang="en-GB" sz="2000" noProof="0" dirty="0">
                <a:latin typeface="Calibri" panose="020F0502020204030204" pitchFamily="34" charset="0"/>
                <a:cs typeface="Calibri" panose="020F0502020204030204" pitchFamily="34" charset="0"/>
              </a:rPr>
              <a:t>Council decision announcing TP includes voluntary offer of places by MS. Dual consent to relocation within the EU: the person and the receiving state must agree.</a:t>
            </a:r>
          </a:p>
          <a:p>
            <a:pPr algn="ctr"/>
            <a:endParaRPr lang="en-GB" noProof="0" dirty="0">
              <a:latin typeface="Calibri" panose="020F0502020204030204" pitchFamily="34" charset="0"/>
              <a:cs typeface="Calibri" panose="020F0502020204030204" pitchFamily="34" charset="0"/>
            </a:endParaRPr>
          </a:p>
          <a:p>
            <a:pPr algn="ctr"/>
            <a:endParaRPr lang="en-GB" noProof="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4294967295"/>
          </p:nvPr>
        </p:nvSpPr>
        <p:spPr>
          <a:xfrm>
            <a:off x="7667625" y="6659563"/>
            <a:ext cx="1476375" cy="188912"/>
          </a:xfrm>
          <a:prstGeom prst="rect">
            <a:avLst/>
          </a:prstGeom>
        </p:spPr>
        <p:txBody>
          <a:bodyPr/>
          <a:lstStyle/>
          <a:p>
            <a:pPr>
              <a:defRPr/>
            </a:pPr>
            <a:r>
              <a:rPr lang="hu-HU">
                <a:solidFill>
                  <a:prstClr val="white"/>
                </a:solidFill>
              </a:rPr>
              <a:t>Presentation by Boldizsár Nagy</a:t>
            </a:r>
            <a:endParaRPr lang="en-GB" dirty="0">
              <a:solidFill>
                <a:prstClr val="white"/>
              </a:solidFill>
            </a:endParaRPr>
          </a:p>
        </p:txBody>
      </p:sp>
      <p:sp>
        <p:nvSpPr>
          <p:cNvPr id="5" name="TextBox 4"/>
          <p:cNvSpPr txBox="1"/>
          <p:nvPr/>
        </p:nvSpPr>
        <p:spPr>
          <a:xfrm rot="19741703">
            <a:off x="3999273" y="1853748"/>
            <a:ext cx="5158846" cy="1323439"/>
          </a:xfrm>
          <a:prstGeom prst="rect">
            <a:avLst/>
          </a:prstGeom>
          <a:solidFill>
            <a:schemeClr val="bg1">
              <a:lumMod val="65000"/>
              <a:alpha val="20000"/>
            </a:schemeClr>
          </a:solidFill>
          <a:ln>
            <a:solidFill>
              <a:srgbClr val="C00000"/>
            </a:solidFill>
          </a:ln>
        </p:spPr>
        <p:txBody>
          <a:bodyPr wrap="square" rtlCol="0">
            <a:spAutoFit/>
          </a:bodyPr>
          <a:lstStyle/>
          <a:p>
            <a:pPr algn="ctr"/>
            <a:r>
              <a:rPr lang="en-US" sz="2000" dirty="0">
                <a:solidFill>
                  <a:srgbClr val="540000"/>
                </a:solidFill>
                <a:latin typeface="+mn-lt"/>
              </a:rPr>
              <a:t>The Member States shall receive persons who are eligible</a:t>
            </a:r>
          </a:p>
          <a:p>
            <a:pPr algn="ctr"/>
            <a:r>
              <a:rPr lang="en-US" sz="2000" dirty="0">
                <a:solidFill>
                  <a:srgbClr val="540000"/>
                </a:solidFill>
                <a:latin typeface="+mn-lt"/>
              </a:rPr>
              <a:t>for temporary protection in a </a:t>
            </a:r>
            <a:r>
              <a:rPr lang="en-US" sz="2000" dirty="0">
                <a:solidFill>
                  <a:srgbClr val="C00000"/>
                </a:solidFill>
                <a:latin typeface="+mn-lt"/>
              </a:rPr>
              <a:t>spirit of Community solidarity</a:t>
            </a:r>
            <a:r>
              <a:rPr lang="hu-HU" sz="2000" dirty="0">
                <a:solidFill>
                  <a:srgbClr val="C00000"/>
                </a:solidFill>
                <a:latin typeface="+mn-lt"/>
              </a:rPr>
              <a:t>. </a:t>
            </a:r>
            <a:r>
              <a:rPr lang="hu-HU" sz="2000" dirty="0">
                <a:solidFill>
                  <a:srgbClr val="540000"/>
                </a:solidFill>
                <a:latin typeface="+mn-lt"/>
              </a:rPr>
              <a:t>(§ 25)</a:t>
            </a:r>
            <a:endParaRPr lang="en-GB" sz="2000" dirty="0">
              <a:solidFill>
                <a:srgbClr val="540000"/>
              </a:solidFill>
              <a:latin typeface="+mn-lt"/>
            </a:endParaRPr>
          </a:p>
        </p:txBody>
      </p:sp>
    </p:spTree>
    <p:extLst>
      <p:ext uri="{BB962C8B-B14F-4D97-AF65-F5344CB8AC3E}">
        <p14:creationId xmlns:p14="http://schemas.microsoft.com/office/powerpoint/2010/main" val="1509376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642938" y="1357313"/>
            <a:ext cx="7772400" cy="1470025"/>
          </a:xfrm>
        </p:spPr>
        <p:txBody>
          <a:bodyPr/>
          <a:lstStyle/>
          <a:p>
            <a:pPr>
              <a:defRPr/>
            </a:pPr>
            <a:r>
              <a:rPr lang="en-GB" sz="5400" dirty="0">
                <a:effectLst>
                  <a:outerShdw blurRad="38100" dist="38100" dir="2700000" algn="tl">
                    <a:srgbClr val="000000"/>
                  </a:outerShdw>
                </a:effectLst>
                <a:latin typeface="Calibri" panose="020F0502020204030204" pitchFamily="34" charset="0"/>
                <a:cs typeface="Calibri" panose="020F0502020204030204" pitchFamily="34" charset="0"/>
              </a:rPr>
              <a:t>THANKS!</a:t>
            </a:r>
          </a:p>
        </p:txBody>
      </p:sp>
      <p:sp>
        <p:nvSpPr>
          <p:cNvPr id="30723" name="Alcím 5"/>
          <p:cNvSpPr>
            <a:spLocks noGrp="1"/>
          </p:cNvSpPr>
          <p:nvPr>
            <p:ph type="subTitle" idx="1"/>
          </p:nvPr>
        </p:nvSpPr>
        <p:spPr>
          <a:xfrm>
            <a:off x="1331913" y="4653136"/>
            <a:ext cx="6400800" cy="1560339"/>
          </a:xfrm>
        </p:spPr>
        <p:txBody>
          <a:bodyPr>
            <a:normAutofit fontScale="92500" lnSpcReduction="20000"/>
          </a:bodyPr>
          <a:lstStyle/>
          <a:p>
            <a:pPr>
              <a:defRPr/>
            </a:pPr>
            <a:r>
              <a:rPr lang="en-GB" sz="2000" dirty="0">
                <a:latin typeface="Calibri" panose="020F0502020204030204" pitchFamily="34" charset="0"/>
                <a:cs typeface="Calibri" panose="020F0502020204030204" pitchFamily="34" charset="0"/>
              </a:rPr>
              <a:t>BOLDIZSÁR NAGY </a:t>
            </a:r>
            <a:br>
              <a:rPr lang="en-GB" sz="2000" dirty="0">
                <a:latin typeface="Calibri" panose="020F0502020204030204" pitchFamily="34" charset="0"/>
                <a:cs typeface="Calibri" panose="020F0502020204030204" pitchFamily="34" charset="0"/>
              </a:rPr>
            </a:br>
            <a:br>
              <a:rPr lang="en-GB"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 </a:t>
            </a:r>
            <a:r>
              <a:rPr lang="en-GB" sz="2000" dirty="0" err="1">
                <a:latin typeface="Calibri" panose="020F0502020204030204" pitchFamily="34" charset="0"/>
                <a:cs typeface="Calibri" panose="020F0502020204030204" pitchFamily="34" charset="0"/>
              </a:rPr>
              <a:t>E-mail:nagyb</a:t>
            </a:r>
            <a:r>
              <a:rPr lang="en-GB" sz="2000" baseline="0" dirty="0">
                <a:latin typeface="Calibri" panose="020F0502020204030204" pitchFamily="34" charset="0"/>
                <a:cs typeface="Calibri" panose="020F0502020204030204" pitchFamily="34" charset="0"/>
              </a:rPr>
              <a:t> at </a:t>
            </a:r>
            <a:r>
              <a:rPr lang="en-GB" sz="2000" dirty="0">
                <a:latin typeface="Calibri" panose="020F0502020204030204" pitchFamily="34" charset="0"/>
                <a:cs typeface="Calibri" panose="020F0502020204030204" pitchFamily="34" charset="0"/>
              </a:rPr>
              <a:t>ceu.edu</a:t>
            </a:r>
            <a:br>
              <a:rPr lang="en-GB"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 www.nagyboldizsar.hu </a:t>
            </a:r>
            <a:br>
              <a:rPr lang="en-GB" sz="2000" dirty="0">
                <a:latin typeface="Calibri" panose="020F0502020204030204" pitchFamily="34" charset="0"/>
                <a:cs typeface="Calibri" panose="020F0502020204030204" pitchFamily="34" charset="0"/>
              </a:rPr>
            </a:br>
            <a:br>
              <a:rPr lang="en-GB" sz="2000" dirty="0">
                <a:latin typeface="Calibri" panose="020F0502020204030204" pitchFamily="34" charset="0"/>
                <a:cs typeface="Calibri" panose="020F0502020204030204" pitchFamily="34" charset="0"/>
              </a:rPr>
            </a:b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1996784"/>
      </p:ext>
    </p:extLst>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23528" y="0"/>
            <a:ext cx="8610600" cy="1484313"/>
          </a:xfrm>
        </p:spPr>
        <p:txBody>
          <a:bodyPr/>
          <a:lstStyle/>
          <a:p>
            <a:pPr eaLnBrk="1" hangingPunct="1">
              <a:defRPr/>
            </a:pPr>
            <a:r>
              <a:rPr lang="en-GB" sz="2000" noProof="0" dirty="0">
                <a:latin typeface="Calibri" panose="020F0502020204030204" pitchFamily="34" charset="0"/>
                <a:cs typeface="Calibri" panose="020F0502020204030204" pitchFamily="34" charset="0"/>
              </a:rPr>
              <a:t>The philosophy of Dublin: </a:t>
            </a:r>
            <a:br>
              <a:rPr lang="en-GB" sz="2000" noProof="0" dirty="0">
                <a:latin typeface="Calibri" panose="020F0502020204030204" pitchFamily="34" charset="0"/>
                <a:cs typeface="Calibri" panose="020F0502020204030204" pitchFamily="34" charset="0"/>
              </a:rPr>
            </a:br>
            <a:r>
              <a:rPr lang="en-GB" sz="2000" noProof="0" dirty="0">
                <a:latin typeface="Calibri" panose="020F0502020204030204" pitchFamily="34" charset="0"/>
                <a:cs typeface="Calibri" panose="020F0502020204030204" pitchFamily="34" charset="0"/>
              </a:rPr>
              <a:t>under what conditions is taking charge by another state –without investigation of the merits in the first state fair</a:t>
            </a:r>
          </a:p>
        </p:txBody>
      </p:sp>
      <p:sp>
        <p:nvSpPr>
          <p:cNvPr id="599043" name="Rectangle 3"/>
          <p:cNvSpPr>
            <a:spLocks noGrp="1" noChangeArrowheads="1"/>
          </p:cNvSpPr>
          <p:nvPr>
            <p:ph idx="1"/>
          </p:nvPr>
        </p:nvSpPr>
        <p:spPr>
          <a:xfrm>
            <a:off x="971550" y="1628800"/>
            <a:ext cx="7772400" cy="4679925"/>
          </a:xfrm>
        </p:spPr>
        <p:txBody>
          <a:bodyPr>
            <a:normAutofit lnSpcReduction="10000"/>
          </a:bodyPr>
          <a:lstStyle/>
          <a:p>
            <a:pPr lvl="1" algn="ctr" eaLnBrk="1" hangingPunct="1">
              <a:buNone/>
            </a:pPr>
            <a:r>
              <a:rPr lang="en-GB" sz="2800" noProof="0" dirty="0">
                <a:solidFill>
                  <a:srgbClr val="C00000"/>
                </a:solidFill>
                <a:latin typeface="Calibri" panose="020F0502020204030204" pitchFamily="34" charset="0"/>
                <a:cs typeface="Calibri" panose="020F0502020204030204" pitchFamily="34" charset="0"/>
              </a:rPr>
              <a:t>Fairness preconditions</a:t>
            </a:r>
          </a:p>
          <a:p>
            <a:pPr lvl="1" eaLnBrk="1" hangingPunct="1"/>
            <a:r>
              <a:rPr lang="en-GB" sz="2800" noProof="0" dirty="0">
                <a:latin typeface="Calibri" panose="020F0502020204030204" pitchFamily="34" charset="0"/>
                <a:cs typeface="Calibri" panose="020F0502020204030204" pitchFamily="34" charset="0"/>
              </a:rPr>
              <a:t>If the </a:t>
            </a:r>
            <a:r>
              <a:rPr lang="en-GB" sz="2800" noProof="0" dirty="0">
                <a:solidFill>
                  <a:srgbClr val="C00000"/>
                </a:solidFill>
                <a:latin typeface="Calibri" panose="020F0502020204030204" pitchFamily="34" charset="0"/>
                <a:cs typeface="Calibri" panose="020F0502020204030204" pitchFamily="34" charset="0"/>
              </a:rPr>
              <a:t>substantive law </a:t>
            </a:r>
            <a:r>
              <a:rPr lang="en-GB" sz="2800" noProof="0" dirty="0">
                <a:latin typeface="Calibri" panose="020F0502020204030204" pitchFamily="34" charset="0"/>
                <a:cs typeface="Calibri" panose="020F0502020204030204" pitchFamily="34" charset="0"/>
              </a:rPr>
              <a:t>(the refugee definition) is identical</a:t>
            </a:r>
            <a:br>
              <a:rPr lang="en-GB" sz="2800" noProof="0" dirty="0">
                <a:latin typeface="Calibri" panose="020F0502020204030204" pitchFamily="34" charset="0"/>
                <a:cs typeface="Calibri" panose="020F0502020204030204" pitchFamily="34" charset="0"/>
              </a:rPr>
            </a:br>
            <a:endParaRPr lang="en-GB" sz="2800" noProof="0" dirty="0">
              <a:latin typeface="Calibri" panose="020F0502020204030204" pitchFamily="34" charset="0"/>
              <a:cs typeface="Calibri" panose="020F0502020204030204" pitchFamily="34" charset="0"/>
            </a:endParaRPr>
          </a:p>
          <a:p>
            <a:pPr lvl="1" eaLnBrk="1" hangingPunct="1"/>
            <a:r>
              <a:rPr lang="en-GB" sz="2800" noProof="0" dirty="0">
                <a:latin typeface="Calibri" panose="020F0502020204030204" pitchFamily="34" charset="0"/>
                <a:cs typeface="Calibri" panose="020F0502020204030204" pitchFamily="34" charset="0"/>
              </a:rPr>
              <a:t>If </a:t>
            </a:r>
            <a:r>
              <a:rPr lang="en-GB" sz="2800" noProof="0" dirty="0">
                <a:solidFill>
                  <a:srgbClr val="C00000"/>
                </a:solidFill>
                <a:latin typeface="Calibri" panose="020F0502020204030204" pitchFamily="34" charset="0"/>
                <a:cs typeface="Calibri" panose="020F0502020204030204" pitchFamily="34" charset="0"/>
              </a:rPr>
              <a:t>procedural rules </a:t>
            </a:r>
            <a:r>
              <a:rPr lang="en-GB" sz="2800" noProof="0" dirty="0">
                <a:latin typeface="Calibri" panose="020F0502020204030204" pitchFamily="34" charset="0"/>
                <a:cs typeface="Calibri" panose="020F0502020204030204" pitchFamily="34" charset="0"/>
              </a:rPr>
              <a:t>guarantee equal level of protection at least in terms of </a:t>
            </a:r>
          </a:p>
          <a:p>
            <a:pPr marL="1371600" lvl="2" indent="-457200" eaLnBrk="1" hangingPunct="1">
              <a:buFont typeface="Arial" panose="020B0604020202020204" pitchFamily="34" charset="0"/>
              <a:buChar char="•"/>
            </a:pPr>
            <a:r>
              <a:rPr lang="en-GB" sz="2800" noProof="0" dirty="0">
                <a:latin typeface="Calibri" panose="020F0502020204030204" pitchFamily="34" charset="0"/>
                <a:cs typeface="Calibri" panose="020F0502020204030204" pitchFamily="34" charset="0"/>
              </a:rPr>
              <a:t>legal remedies (</a:t>
            </a:r>
            <a:r>
              <a:rPr lang="en-GB" sz="2800" noProof="0" dirty="0">
                <a:solidFill>
                  <a:srgbClr val="C00000"/>
                </a:solidFill>
                <a:latin typeface="Calibri" panose="020F0502020204030204" pitchFamily="34" charset="0"/>
                <a:cs typeface="Calibri" panose="020F0502020204030204" pitchFamily="34" charset="0"/>
              </a:rPr>
              <a:t>appeals</a:t>
            </a:r>
            <a:r>
              <a:rPr lang="en-GB" sz="2800" noProof="0" dirty="0">
                <a:latin typeface="Calibri" panose="020F0502020204030204" pitchFamily="34" charset="0"/>
                <a:cs typeface="Calibri" panose="020F0502020204030204" pitchFamily="34" charset="0"/>
              </a:rPr>
              <a:t>) </a:t>
            </a:r>
          </a:p>
          <a:p>
            <a:pPr marL="1371600" lvl="2" indent="-457200" eaLnBrk="1" hangingPunct="1">
              <a:buFont typeface="Arial" panose="020B0604020202020204" pitchFamily="34" charset="0"/>
              <a:buChar char="•"/>
            </a:pPr>
            <a:r>
              <a:rPr lang="en-GB" sz="2800" noProof="0" dirty="0">
                <a:latin typeface="Calibri" panose="020F0502020204030204" pitchFamily="34" charset="0"/>
                <a:cs typeface="Calibri" panose="020F0502020204030204" pitchFamily="34" charset="0"/>
              </a:rPr>
              <a:t>access to </a:t>
            </a:r>
            <a:r>
              <a:rPr lang="en-GB" sz="2800" noProof="0" dirty="0">
                <a:solidFill>
                  <a:srgbClr val="C00000"/>
                </a:solidFill>
                <a:latin typeface="Calibri" panose="020F0502020204030204" pitchFamily="34" charset="0"/>
                <a:cs typeface="Calibri" panose="020F0502020204030204" pitchFamily="34" charset="0"/>
              </a:rPr>
              <a:t>legal representation</a:t>
            </a:r>
          </a:p>
          <a:p>
            <a:pPr marL="1371600" lvl="2" indent="-457200" eaLnBrk="1" hangingPunct="1">
              <a:buFont typeface="Arial" panose="020B0604020202020204" pitchFamily="34" charset="0"/>
              <a:buChar char="•"/>
            </a:pPr>
            <a:r>
              <a:rPr lang="en-GB" sz="2800" dirty="0">
                <a:solidFill>
                  <a:srgbClr val="C00000"/>
                </a:solidFill>
                <a:latin typeface="Calibri" panose="020F0502020204030204" pitchFamily="34" charset="0"/>
                <a:cs typeface="Calibri" panose="020F0502020204030204" pitchFamily="34" charset="0"/>
              </a:rPr>
              <a:t>r</a:t>
            </a:r>
            <a:r>
              <a:rPr lang="en-GB" sz="2800" noProof="0" dirty="0">
                <a:solidFill>
                  <a:srgbClr val="C00000"/>
                </a:solidFill>
                <a:latin typeface="Calibri" panose="020F0502020204030204" pitchFamily="34" charset="0"/>
                <a:cs typeface="Calibri" panose="020F0502020204030204" pitchFamily="34" charset="0"/>
              </a:rPr>
              <a:t>eception  conditions </a:t>
            </a:r>
            <a:r>
              <a:rPr lang="en-GB" sz="2800" noProof="0" dirty="0">
                <a:latin typeface="Calibri" panose="020F0502020204030204" pitchFamily="34" charset="0"/>
                <a:cs typeface="Calibri" panose="020F0502020204030204" pitchFamily="34" charset="0"/>
              </a:rPr>
              <a:t>(support) during the procedure (detention, e.g.!)</a:t>
            </a:r>
          </a:p>
        </p:txBody>
      </p:sp>
    </p:spTree>
    <p:extLst>
      <p:ext uri="{BB962C8B-B14F-4D97-AF65-F5344CB8AC3E}">
        <p14:creationId xmlns:p14="http://schemas.microsoft.com/office/powerpoint/2010/main" val="262538021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0"/>
            <a:ext cx="9144000" cy="785813"/>
          </a:xfrm>
        </p:spPr>
        <p:txBody>
          <a:bodyPr>
            <a:noAutofit/>
          </a:bodyPr>
          <a:lstStyle/>
          <a:p>
            <a:pPr eaLnBrk="1" hangingPunct="1">
              <a:defRPr/>
            </a:pPr>
            <a:r>
              <a:rPr lang="en-GB" sz="2000" noProof="0" dirty="0">
                <a:latin typeface="Calibri" panose="020F0502020204030204" pitchFamily="34" charset="0"/>
                <a:cs typeface="Calibri" panose="020F0502020204030204" pitchFamily="34" charset="0"/>
              </a:rPr>
              <a:t>Recasting the Dublin system – the 3 December 2008 Commission proposal (COM(2008) 825 final) – major suggestions</a:t>
            </a:r>
          </a:p>
        </p:txBody>
      </p:sp>
      <p:sp>
        <p:nvSpPr>
          <p:cNvPr id="45059" name="Tartalom helye 2"/>
          <p:cNvSpPr>
            <a:spLocks noGrp="1"/>
          </p:cNvSpPr>
          <p:nvPr>
            <p:ph idx="1"/>
          </p:nvPr>
        </p:nvSpPr>
        <p:spPr>
          <a:xfrm>
            <a:off x="714375" y="928688"/>
            <a:ext cx="7772400" cy="5591175"/>
          </a:xfrm>
        </p:spPr>
        <p:txBody>
          <a:bodyPr>
            <a:normAutofit/>
          </a:bodyPr>
          <a:lstStyle/>
          <a:p>
            <a:pPr algn="ctr" eaLnBrk="1" hangingPunct="1">
              <a:buFontTx/>
              <a:buNone/>
            </a:pPr>
            <a:r>
              <a:rPr lang="en-GB" noProof="0" dirty="0">
                <a:solidFill>
                  <a:srgbClr val="C00000"/>
                </a:solidFill>
                <a:latin typeface="Calibri" panose="020F0502020204030204" pitchFamily="34" charset="0"/>
                <a:cs typeface="Calibri" panose="020F0502020204030204" pitchFamily="34" charset="0"/>
              </a:rPr>
              <a:t>Unchanged rationale</a:t>
            </a:r>
            <a:r>
              <a:rPr lang="en-GB" noProof="0" dirty="0">
                <a:latin typeface="Calibri" panose="020F0502020204030204" pitchFamily="34" charset="0"/>
                <a:cs typeface="Calibri" panose="020F0502020204030204" pitchFamily="34" charset="0"/>
              </a:rPr>
              <a:t>:</a:t>
            </a:r>
          </a:p>
          <a:p>
            <a:pPr eaLnBrk="1" hangingPunct="1">
              <a:buFontTx/>
              <a:buNone/>
            </a:pPr>
            <a:r>
              <a:rPr lang="en-GB" noProof="0" dirty="0">
                <a:latin typeface="Calibri" panose="020F0502020204030204" pitchFamily="34" charset="0"/>
                <a:cs typeface="Calibri" panose="020F0502020204030204" pitchFamily="34" charset="0"/>
              </a:rPr>
              <a:t>„</a:t>
            </a:r>
            <a:r>
              <a:rPr lang="en-GB" noProof="0" dirty="0">
                <a:solidFill>
                  <a:srgbClr val="C00000"/>
                </a:solidFill>
                <a:latin typeface="Calibri" panose="020F0502020204030204" pitchFamily="34" charset="0"/>
                <a:cs typeface="Calibri" panose="020F0502020204030204" pitchFamily="34" charset="0"/>
              </a:rPr>
              <a:t>responsibility</a:t>
            </a:r>
            <a:r>
              <a:rPr lang="en-GB" noProof="0" dirty="0">
                <a:latin typeface="Calibri" panose="020F0502020204030204" pitchFamily="34" charset="0"/>
                <a:cs typeface="Calibri" panose="020F0502020204030204" pitchFamily="34" charset="0"/>
              </a:rPr>
              <a:t> for examining an application for international protection </a:t>
            </a:r>
            <a:r>
              <a:rPr lang="en-GB" noProof="0" dirty="0">
                <a:solidFill>
                  <a:srgbClr val="C00000"/>
                </a:solidFill>
                <a:latin typeface="Calibri" panose="020F0502020204030204" pitchFamily="34" charset="0"/>
                <a:cs typeface="Calibri" panose="020F0502020204030204" pitchFamily="34" charset="0"/>
              </a:rPr>
              <a:t>lies primarily </a:t>
            </a:r>
            <a:r>
              <a:rPr lang="en-GB" noProof="0" dirty="0">
                <a:latin typeface="Calibri" panose="020F0502020204030204" pitchFamily="34" charset="0"/>
                <a:cs typeface="Calibri" panose="020F0502020204030204" pitchFamily="34" charset="0"/>
              </a:rPr>
              <a:t>with the Member State </a:t>
            </a:r>
            <a:r>
              <a:rPr lang="en-GB" noProof="0" dirty="0">
                <a:solidFill>
                  <a:srgbClr val="C00000"/>
                </a:solidFill>
                <a:latin typeface="Calibri" panose="020F0502020204030204" pitchFamily="34" charset="0"/>
                <a:cs typeface="Calibri" panose="020F0502020204030204" pitchFamily="34" charset="0"/>
              </a:rPr>
              <a:t>which played the greatest part in the applicant's entry into or residence </a:t>
            </a:r>
            <a:r>
              <a:rPr lang="en-GB" noProof="0" dirty="0">
                <a:latin typeface="Calibri" panose="020F0502020204030204" pitchFamily="34" charset="0"/>
                <a:cs typeface="Calibri" panose="020F0502020204030204" pitchFamily="34" charset="0"/>
              </a:rPr>
              <a:t>on the territories of the Member States, subject to exceptions designed to protect family unity” </a:t>
            </a:r>
          </a:p>
          <a:p>
            <a:pPr algn="r" eaLnBrk="1" hangingPunct="1">
              <a:buFontTx/>
              <a:buNone/>
            </a:pPr>
            <a:r>
              <a:rPr lang="en-GB" sz="1300" noProof="0" dirty="0">
                <a:latin typeface="Calibri" panose="020F0502020204030204" pitchFamily="34" charset="0"/>
                <a:cs typeface="Calibri" panose="020F0502020204030204" pitchFamily="34" charset="0"/>
              </a:rPr>
              <a:t>(COM(2008) 825 final), p. 6</a:t>
            </a:r>
          </a:p>
          <a:p>
            <a:pPr algn="ctr" eaLnBrk="1" hangingPunct="1">
              <a:buFontTx/>
              <a:buNone/>
            </a:pPr>
            <a:endParaRPr lang="en-GB" sz="2600" noProof="0" dirty="0">
              <a:solidFill>
                <a:srgbClr val="C00000"/>
              </a:solidFill>
              <a:latin typeface="Calibri" panose="020F0502020204030204" pitchFamily="34" charset="0"/>
              <a:cs typeface="Calibri" panose="020F0502020204030204" pitchFamily="34" charset="0"/>
            </a:endParaRPr>
          </a:p>
          <a:p>
            <a:pPr algn="ctr" eaLnBrk="1" hangingPunct="1">
              <a:buFontTx/>
              <a:buNone/>
            </a:pPr>
            <a:r>
              <a:rPr lang="en-GB" sz="2600" noProof="0" dirty="0">
                <a:solidFill>
                  <a:srgbClr val="C00000"/>
                </a:solidFill>
                <a:latin typeface="Calibri" panose="020F0502020204030204" pitchFamily="34" charset="0"/>
                <a:cs typeface="Calibri" panose="020F0502020204030204" pitchFamily="34" charset="0"/>
              </a:rPr>
              <a:t>Scope</a:t>
            </a:r>
            <a:r>
              <a:rPr lang="en-GB" sz="2600" noProof="0" dirty="0">
                <a:latin typeface="Calibri" panose="020F0502020204030204" pitchFamily="34" charset="0"/>
                <a:cs typeface="Calibri" panose="020F0502020204030204" pitchFamily="34" charset="0"/>
              </a:rPr>
              <a:t>:</a:t>
            </a:r>
          </a:p>
          <a:p>
            <a:pPr algn="ctr" eaLnBrk="1" hangingPunct="1">
              <a:buFontTx/>
              <a:buNone/>
            </a:pPr>
            <a:r>
              <a:rPr lang="en-GB" sz="2600" noProof="0" dirty="0">
                <a:latin typeface="Calibri" panose="020F0502020204030204" pitchFamily="34" charset="0"/>
                <a:cs typeface="Calibri" panose="020F0502020204030204" pitchFamily="34" charset="0"/>
              </a:rPr>
              <a:t>UK, Ireland, Norway, Switzerland Liechtenstein in,</a:t>
            </a:r>
          </a:p>
          <a:p>
            <a:pPr algn="ctr" eaLnBrk="1" hangingPunct="1">
              <a:buFontTx/>
              <a:buNone/>
            </a:pPr>
            <a:r>
              <a:rPr lang="en-GB" sz="2600" noProof="0" dirty="0">
                <a:latin typeface="Calibri" panose="020F0502020204030204" pitchFamily="34" charset="0"/>
                <a:cs typeface="Calibri" panose="020F0502020204030204" pitchFamily="34" charset="0"/>
              </a:rPr>
              <a:t> </a:t>
            </a:r>
            <a:r>
              <a:rPr lang="en-GB" sz="2600" noProof="0">
                <a:latin typeface="Calibri" panose="020F0502020204030204" pitchFamily="34" charset="0"/>
                <a:cs typeface="Calibri" panose="020F0502020204030204" pitchFamily="34" charset="0"/>
              </a:rPr>
              <a:t>Denmark </a:t>
            </a:r>
            <a:r>
              <a:rPr lang="hu-HU" sz="2600" noProof="0">
                <a:latin typeface="Calibri" panose="020F0502020204030204" pitchFamily="34" charset="0"/>
                <a:cs typeface="Calibri" panose="020F0502020204030204" pitchFamily="34" charset="0"/>
              </a:rPr>
              <a:t>indirectly in  (linked by treaty to Dublin II)</a:t>
            </a:r>
            <a:endParaRPr lang="en-GB" sz="2600"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4341757"/>
      </p:ext>
    </p:extLst>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1"/>
            <a:ext cx="8229600" cy="476672"/>
          </a:xfrm>
        </p:spPr>
        <p:txBody>
          <a:bodyPr/>
          <a:lstStyle/>
          <a:p>
            <a:pPr eaLnBrk="1" hangingPunct="1">
              <a:defRPr/>
            </a:pPr>
            <a:r>
              <a:rPr lang="en-GB" sz="1800" dirty="0">
                <a:latin typeface="Calibri" panose="020F0502020204030204" pitchFamily="34" charset="0"/>
                <a:cs typeface="Calibri" panose="020F0502020204030204" pitchFamily="34" charset="0"/>
              </a:rPr>
              <a:t>Regulation 604/2013/EU (Dublin III) criteria 8 – 15. § </a:t>
            </a:r>
            <a:endParaRPr lang="en-GB" sz="1800" noProof="0" dirty="0">
              <a:latin typeface="Calibri" panose="020F0502020204030204" pitchFamily="34" charset="0"/>
              <a:cs typeface="Calibri" panose="020F0502020204030204" pitchFamily="34" charset="0"/>
            </a:endParaRPr>
          </a:p>
        </p:txBody>
      </p:sp>
      <p:sp>
        <p:nvSpPr>
          <p:cNvPr id="66562" name="Rectangle 3"/>
          <p:cNvSpPr>
            <a:spLocks noGrp="1" noChangeArrowheads="1"/>
          </p:cNvSpPr>
          <p:nvPr>
            <p:ph idx="1"/>
          </p:nvPr>
        </p:nvSpPr>
        <p:spPr>
          <a:xfrm>
            <a:off x="179512" y="476672"/>
            <a:ext cx="8964488" cy="6192688"/>
          </a:xfrm>
        </p:spPr>
        <p:txBody>
          <a:bodyPr>
            <a:normAutofit/>
          </a:bodyPr>
          <a:lstStyle/>
          <a:p>
            <a:pPr eaLnBrk="1" hangingPunct="1"/>
            <a:r>
              <a:rPr lang="en-GB" sz="2000" noProof="0" dirty="0">
                <a:solidFill>
                  <a:srgbClr val="C00000"/>
                </a:solidFill>
                <a:latin typeface="Calibri" panose="020F0502020204030204" pitchFamily="34" charset="0"/>
                <a:cs typeface="Calibri" panose="020F0502020204030204" pitchFamily="34" charset="0"/>
              </a:rPr>
              <a:t>Material scope</a:t>
            </a:r>
            <a:r>
              <a:rPr lang="en-GB" sz="2000" noProof="0" dirty="0">
                <a:latin typeface="Calibri" panose="020F0502020204030204" pitchFamily="34" charset="0"/>
                <a:cs typeface="Calibri" panose="020F0502020204030204" pitchFamily="34" charset="0"/>
              </a:rPr>
              <a:t>: :  „ application for international protection”  = a request for international protection from a Member State, under the Geneva Convention of for subsidiary protection!! </a:t>
            </a:r>
          </a:p>
          <a:p>
            <a:pPr algn="ctr" eaLnBrk="1" hangingPunct="1">
              <a:buFont typeface="Arial" charset="0"/>
              <a:buNone/>
            </a:pPr>
            <a:r>
              <a:rPr lang="en-GB" sz="2000" b="1" noProof="0" dirty="0">
                <a:latin typeface="Calibri" panose="020F0502020204030204" pitchFamily="34" charset="0"/>
                <a:cs typeface="Calibri" panose="020F0502020204030204" pitchFamily="34" charset="0"/>
              </a:rPr>
              <a:t>Criteria of identifying the responsible state (this is </a:t>
            </a:r>
            <a:r>
              <a:rPr lang="en-GB" sz="2000" b="1" noProof="0" dirty="0">
                <a:solidFill>
                  <a:srgbClr val="C00000"/>
                </a:solidFill>
                <a:latin typeface="Calibri" panose="020F0502020204030204" pitchFamily="34" charset="0"/>
                <a:cs typeface="Calibri" panose="020F0502020204030204" pitchFamily="34" charset="0"/>
              </a:rPr>
              <a:t>the hierarchy</a:t>
            </a:r>
            <a:r>
              <a:rPr lang="en-GB" sz="2000" b="1" noProof="0" dirty="0">
                <a:latin typeface="Calibri" panose="020F0502020204030204" pitchFamily="34" charset="0"/>
                <a:cs typeface="Calibri" panose="020F0502020204030204" pitchFamily="34" charset="0"/>
              </a:rPr>
              <a:t>)</a:t>
            </a:r>
          </a:p>
          <a:p>
            <a:pPr eaLnBrk="1" hangingPunct="1">
              <a:buFont typeface="Arial" charset="0"/>
              <a:buNone/>
            </a:pPr>
            <a:r>
              <a:rPr lang="en-GB" sz="2000" b="1" dirty="0">
                <a:solidFill>
                  <a:srgbClr val="C00000"/>
                </a:solidFill>
                <a:latin typeface="Calibri" panose="020F0502020204030204" pitchFamily="34" charset="0"/>
                <a:cs typeface="Calibri" panose="020F0502020204030204" pitchFamily="34" charset="0"/>
              </a:rPr>
              <a:t>1 Minor</a:t>
            </a:r>
            <a:endParaRPr lang="en-GB" sz="2000" b="1" noProof="0" dirty="0">
              <a:solidFill>
                <a:srgbClr val="C00000"/>
              </a:solidFill>
              <a:latin typeface="Calibri" panose="020F0502020204030204" pitchFamily="34" charset="0"/>
              <a:cs typeface="Calibri" panose="020F0502020204030204" pitchFamily="34" charset="0"/>
            </a:endParaRPr>
          </a:p>
          <a:p>
            <a:pPr lvl="1" eaLnBrk="1" hangingPunct="1">
              <a:buFont typeface="Wingdings" pitchFamily="2" charset="2"/>
              <a:buChar char="§"/>
            </a:pPr>
            <a:r>
              <a:rPr lang="en-GB" sz="2000" noProof="0" dirty="0">
                <a:solidFill>
                  <a:srgbClr val="C00000"/>
                </a:solidFill>
                <a:latin typeface="Calibri" panose="020F0502020204030204" pitchFamily="34" charset="0"/>
                <a:cs typeface="Calibri" panose="020F0502020204030204" pitchFamily="34" charset="0"/>
              </a:rPr>
              <a:t>Unaccompanied minor</a:t>
            </a:r>
            <a:r>
              <a:rPr lang="en-GB" sz="2000" noProof="0" dirty="0">
                <a:latin typeface="Calibri" panose="020F0502020204030204" pitchFamily="34" charset="0"/>
                <a:cs typeface="Calibri" panose="020F0502020204030204" pitchFamily="34" charset="0"/>
              </a:rPr>
              <a:t>: where family  member or sibling legally present</a:t>
            </a:r>
          </a:p>
          <a:p>
            <a:pPr lvl="1" eaLnBrk="1" hangingPunct="1">
              <a:buNone/>
            </a:pPr>
            <a:r>
              <a:rPr lang="en-GB" sz="2000" dirty="0">
                <a:latin typeface="Calibri" panose="020F0502020204030204" pitchFamily="34" charset="0"/>
                <a:cs typeface="Calibri" panose="020F0502020204030204" pitchFamily="34" charset="0"/>
              </a:rPr>
              <a:t>Other  adult responsible for the minor, whether by law or by the practice</a:t>
            </a:r>
          </a:p>
          <a:p>
            <a:pPr lvl="1" eaLnBrk="1" hangingPunct="1">
              <a:buNone/>
            </a:pPr>
            <a:r>
              <a:rPr lang="en-GB" sz="2000" dirty="0">
                <a:latin typeface="Calibri" panose="020F0502020204030204" pitchFamily="34" charset="0"/>
                <a:cs typeface="Calibri" panose="020F0502020204030204" pitchFamily="34" charset="0"/>
              </a:rPr>
              <a:t>			(If several such persons: minor’s interest determines) </a:t>
            </a:r>
          </a:p>
          <a:p>
            <a:pPr lvl="1" eaLnBrk="1" hangingPunct="1">
              <a:buFont typeface="Wingdings" pitchFamily="2" charset="2"/>
              <a:buChar char="§"/>
            </a:pPr>
            <a:r>
              <a:rPr lang="en-GB" sz="2000" dirty="0">
                <a:latin typeface="Calibri" panose="020F0502020204030204" pitchFamily="34" charset="0"/>
                <a:cs typeface="Calibri" panose="020F0502020204030204" pitchFamily="34" charset="0"/>
              </a:rPr>
              <a:t>Where minor submitted  </a:t>
            </a:r>
          </a:p>
          <a:p>
            <a:pPr lvl="1" eaLnBrk="1" hangingPunct="1">
              <a:buNone/>
            </a:pPr>
            <a:endParaRPr lang="en-GB" sz="2000" noProof="0" dirty="0">
              <a:latin typeface="Calibri" panose="020F0502020204030204" pitchFamily="34" charset="0"/>
              <a:cs typeface="Calibri" panose="020F0502020204030204" pitchFamily="34" charset="0"/>
            </a:endParaRPr>
          </a:p>
          <a:p>
            <a:pPr eaLnBrk="1" hangingPunct="1">
              <a:buNone/>
            </a:pPr>
            <a:r>
              <a:rPr lang="en-GB" sz="2000" b="1" dirty="0">
                <a:solidFill>
                  <a:srgbClr val="C00000"/>
                </a:solidFill>
                <a:latin typeface="Calibri" panose="020F0502020204030204" pitchFamily="34" charset="0"/>
                <a:cs typeface="Calibri" panose="020F0502020204030204" pitchFamily="34" charset="0"/>
              </a:rPr>
              <a:t>2 Adult applicant</a:t>
            </a:r>
            <a:endParaRPr lang="en-GB" sz="2000" b="1" noProof="0" dirty="0">
              <a:solidFill>
                <a:srgbClr val="C00000"/>
              </a:solidFill>
              <a:latin typeface="Calibri" panose="020F0502020204030204" pitchFamily="34" charset="0"/>
              <a:cs typeface="Calibri" panose="020F0502020204030204" pitchFamily="34" charset="0"/>
            </a:endParaRPr>
          </a:p>
          <a:p>
            <a:pPr lvl="1" eaLnBrk="1" hangingPunct="1">
              <a:buFont typeface="Wingdings" pitchFamily="2" charset="2"/>
              <a:buChar char="§"/>
            </a:pPr>
            <a:r>
              <a:rPr lang="en-GB" sz="2000" noProof="0" dirty="0">
                <a:latin typeface="Calibri" panose="020F0502020204030204" pitchFamily="34" charset="0"/>
                <a:cs typeface="Calibri" panose="020F0502020204030204" pitchFamily="34" charset="0"/>
              </a:rPr>
              <a:t>The state in which family member enjoying international protection  - if so requested</a:t>
            </a:r>
          </a:p>
          <a:p>
            <a:pPr lvl="1" eaLnBrk="1" hangingPunct="1">
              <a:buFont typeface="Wingdings" pitchFamily="2" charset="2"/>
              <a:buChar char="§"/>
            </a:pPr>
            <a:r>
              <a:rPr lang="en-GB" sz="2000" noProof="0" dirty="0">
                <a:latin typeface="Calibri" panose="020F0502020204030204" pitchFamily="34" charset="0"/>
                <a:cs typeface="Calibri" panose="020F0502020204030204" pitchFamily="34" charset="0"/>
              </a:rPr>
              <a:t> The state in which asylum applicant before first decision – if so requested </a:t>
            </a:r>
          </a:p>
          <a:p>
            <a:pPr lvl="2" eaLnBrk="1" hangingPunct="1">
              <a:buFont typeface="Wingdings" pitchFamily="2" charset="2"/>
              <a:buChar char="§"/>
            </a:pPr>
            <a:r>
              <a:rPr lang="en-GB" sz="2000" dirty="0">
                <a:latin typeface="Calibri" panose="020F0502020204030204" pitchFamily="34" charset="0"/>
                <a:cs typeface="Calibri" panose="020F0502020204030204" pitchFamily="34" charset="0"/>
              </a:rPr>
              <a:t>If responsibility would separate the family, then </a:t>
            </a:r>
          </a:p>
          <a:p>
            <a:pPr lvl="3" eaLnBrk="1" hangingPunct="1">
              <a:buFont typeface="Wingdings" pitchFamily="2" charset="2"/>
              <a:buChar char="§"/>
            </a:pPr>
            <a:r>
              <a:rPr lang="en-GB" sz="2000" dirty="0">
                <a:latin typeface="Calibri" panose="020F0502020204030204" pitchFamily="34" charset="0"/>
                <a:cs typeface="Calibri" panose="020F0502020204030204" pitchFamily="34" charset="0"/>
              </a:rPr>
              <a:t>The state responsible for the largest number</a:t>
            </a:r>
          </a:p>
          <a:p>
            <a:pPr lvl="3" eaLnBrk="1" hangingPunct="1">
              <a:buFont typeface="Wingdings" pitchFamily="2" charset="2"/>
              <a:buChar char="§"/>
            </a:pPr>
            <a:r>
              <a:rPr lang="en-GB" sz="2000" noProof="0" dirty="0">
                <a:latin typeface="Calibri" panose="020F0502020204030204" pitchFamily="34" charset="0"/>
                <a:cs typeface="Calibri" panose="020F0502020204030204" pitchFamily="34" charset="0"/>
              </a:rPr>
              <a:t>Where oldest applicant submitted the application</a:t>
            </a:r>
          </a:p>
        </p:txBody>
      </p:sp>
    </p:spTree>
    <p:extLst>
      <p:ext uri="{BB962C8B-B14F-4D97-AF65-F5344CB8AC3E}">
        <p14:creationId xmlns:p14="http://schemas.microsoft.com/office/powerpoint/2010/main" val="1679162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1"/>
            <a:ext cx="8229600" cy="476672"/>
          </a:xfrm>
        </p:spPr>
        <p:txBody>
          <a:bodyPr/>
          <a:lstStyle/>
          <a:p>
            <a:pPr eaLnBrk="1" hangingPunct="1">
              <a:defRPr/>
            </a:pPr>
            <a:r>
              <a:rPr lang="en-GB" sz="2000" dirty="0">
                <a:latin typeface="Calibri" panose="020F0502020204030204" pitchFamily="34" charset="0"/>
                <a:cs typeface="Calibri" panose="020F0502020204030204" pitchFamily="34" charset="0"/>
              </a:rPr>
              <a:t>Regulation 604/2013/EU (Dublin III) criteria 8 – 15. § </a:t>
            </a:r>
            <a:endParaRPr lang="en-GB" sz="2000" noProof="0" dirty="0">
              <a:latin typeface="Calibri" panose="020F0502020204030204" pitchFamily="34" charset="0"/>
              <a:cs typeface="Calibri" panose="020F0502020204030204" pitchFamily="34" charset="0"/>
            </a:endParaRPr>
          </a:p>
        </p:txBody>
      </p:sp>
      <p:sp>
        <p:nvSpPr>
          <p:cNvPr id="66562" name="Rectangle 3"/>
          <p:cNvSpPr>
            <a:spLocks noGrp="1" noChangeArrowheads="1"/>
          </p:cNvSpPr>
          <p:nvPr>
            <p:ph idx="1"/>
          </p:nvPr>
        </p:nvSpPr>
        <p:spPr>
          <a:xfrm>
            <a:off x="179512" y="476672"/>
            <a:ext cx="8640960" cy="6192688"/>
          </a:xfrm>
        </p:spPr>
        <p:txBody>
          <a:bodyPr>
            <a:normAutofit fontScale="92500" lnSpcReduction="10000"/>
          </a:bodyPr>
          <a:lstStyle/>
          <a:p>
            <a:pPr eaLnBrk="1" hangingPunct="1">
              <a:buNone/>
            </a:pPr>
            <a:r>
              <a:rPr lang="en-GB" sz="2000" b="1" dirty="0">
                <a:solidFill>
                  <a:srgbClr val="C00000"/>
                </a:solidFill>
                <a:latin typeface="Calibri" panose="020F0502020204030204" pitchFamily="34" charset="0"/>
                <a:cs typeface="Calibri" panose="020F0502020204030204" pitchFamily="34" charset="0"/>
              </a:rPr>
              <a:t>3 Residence permit, visa</a:t>
            </a:r>
            <a:endParaRPr lang="en-GB" sz="2000" b="1" noProof="0" dirty="0">
              <a:solidFill>
                <a:srgbClr val="C00000"/>
              </a:solidFill>
              <a:latin typeface="Calibri" panose="020F0502020204030204" pitchFamily="34" charset="0"/>
              <a:cs typeface="Calibri" panose="020F0502020204030204" pitchFamily="34" charset="0"/>
            </a:endParaRPr>
          </a:p>
          <a:p>
            <a:pPr lvl="1" eaLnBrk="1" hangingPunct="1">
              <a:buFont typeface="Wingdings" pitchFamily="2" charset="2"/>
              <a:buChar char="§"/>
            </a:pPr>
            <a:r>
              <a:rPr lang="en-GB" sz="2000" noProof="0" dirty="0">
                <a:latin typeface="Calibri" panose="020F0502020204030204" pitchFamily="34" charset="0"/>
                <a:cs typeface="Calibri" panose="020F0502020204030204" pitchFamily="34" charset="0"/>
              </a:rPr>
              <a:t>The state  that issued a valid </a:t>
            </a:r>
            <a:r>
              <a:rPr lang="en-GB" sz="2000" noProof="0" dirty="0">
                <a:solidFill>
                  <a:srgbClr val="C00000"/>
                </a:solidFill>
                <a:latin typeface="Calibri" panose="020F0502020204030204" pitchFamily="34" charset="0"/>
                <a:cs typeface="Calibri" panose="020F0502020204030204" pitchFamily="34" charset="0"/>
              </a:rPr>
              <a:t>residence permit</a:t>
            </a:r>
            <a:r>
              <a:rPr lang="en-GB" sz="2000" noProof="0" dirty="0">
                <a:latin typeface="Calibri" panose="020F0502020204030204" pitchFamily="34" charset="0"/>
                <a:cs typeface="Calibri" panose="020F0502020204030204" pitchFamily="34" charset="0"/>
              </a:rPr>
              <a:t>. (if more: the longest) visa issued </a:t>
            </a:r>
          </a:p>
          <a:p>
            <a:pPr lvl="1" eaLnBrk="1" hangingPunct="1">
              <a:buFont typeface="Wingdings" pitchFamily="2" charset="2"/>
              <a:buChar char="§"/>
            </a:pPr>
            <a:r>
              <a:rPr lang="en-GB" sz="2000" noProof="0" dirty="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The state which issued a valid </a:t>
            </a:r>
            <a:r>
              <a:rPr lang="en-GB" sz="2000" dirty="0">
                <a:solidFill>
                  <a:srgbClr val="C00000"/>
                </a:solidFill>
                <a:latin typeface="Calibri" panose="020F0502020204030204" pitchFamily="34" charset="0"/>
                <a:cs typeface="Calibri" panose="020F0502020204030204" pitchFamily="34" charset="0"/>
              </a:rPr>
              <a:t>visa</a:t>
            </a:r>
            <a:r>
              <a:rPr lang="en-GB" sz="2000" dirty="0">
                <a:latin typeface="Calibri" panose="020F0502020204030204" pitchFamily="34" charset="0"/>
                <a:cs typeface="Calibri" panose="020F0502020204030204" pitchFamily="34" charset="0"/>
              </a:rPr>
              <a:t> (on whose behalf it was issued)</a:t>
            </a:r>
            <a:endParaRPr lang="en-GB" sz="2000" noProof="0" dirty="0">
              <a:latin typeface="Calibri" panose="020F0502020204030204" pitchFamily="34" charset="0"/>
              <a:cs typeface="Calibri" panose="020F0502020204030204" pitchFamily="34" charset="0"/>
            </a:endParaRPr>
          </a:p>
          <a:p>
            <a:pPr lvl="1" eaLnBrk="1" hangingPunct="1">
              <a:buFont typeface="Wingdings" pitchFamily="2" charset="2"/>
              <a:buChar char="§"/>
            </a:pPr>
            <a:r>
              <a:rPr lang="en-GB" sz="2000" noProof="0" dirty="0">
                <a:latin typeface="Calibri" panose="020F0502020204030204" pitchFamily="34" charset="0"/>
                <a:cs typeface="Calibri" panose="020F0502020204030204" pitchFamily="34" charset="0"/>
              </a:rPr>
              <a:t>The state which issued a residence permit which </a:t>
            </a:r>
            <a:r>
              <a:rPr lang="en-GB" sz="2000" noProof="0" dirty="0">
                <a:solidFill>
                  <a:srgbClr val="C00000"/>
                </a:solidFill>
                <a:latin typeface="Calibri" panose="020F0502020204030204" pitchFamily="34" charset="0"/>
                <a:cs typeface="Calibri" panose="020F0502020204030204" pitchFamily="34" charset="0"/>
              </a:rPr>
              <a:t>expired in less than 2 years</a:t>
            </a:r>
            <a:r>
              <a:rPr lang="en-GB" sz="2000" noProof="0" dirty="0">
                <a:latin typeface="Calibri" panose="020F0502020204030204" pitchFamily="34" charset="0"/>
                <a:cs typeface="Calibri" panose="020F0502020204030204" pitchFamily="34" charset="0"/>
              </a:rPr>
              <a:t> or a visa (</a:t>
            </a:r>
            <a:r>
              <a:rPr lang="en-GB" sz="2000" noProof="0" dirty="0">
                <a:solidFill>
                  <a:srgbClr val="C00000"/>
                </a:solidFill>
                <a:latin typeface="Calibri" panose="020F0502020204030204" pitchFamily="34" charset="0"/>
                <a:cs typeface="Calibri" panose="020F0502020204030204" pitchFamily="34" charset="0"/>
              </a:rPr>
              <a:t>expired less than 6 months</a:t>
            </a:r>
            <a:r>
              <a:rPr lang="en-GB" sz="2000" noProof="0" dirty="0">
                <a:latin typeface="Calibri" panose="020F0502020204030204" pitchFamily="34" charset="0"/>
                <a:cs typeface="Calibri" panose="020F0502020204030204" pitchFamily="34" charset="0"/>
              </a:rPr>
              <a:t>) if that was used for entry</a:t>
            </a:r>
          </a:p>
          <a:p>
            <a:pPr lvl="1" eaLnBrk="1" hangingPunct="1">
              <a:buFont typeface="Wingdings" pitchFamily="2" charset="2"/>
              <a:buChar char="§"/>
            </a:pPr>
            <a:r>
              <a:rPr lang="en-GB" sz="2000" dirty="0">
                <a:latin typeface="Calibri" panose="020F0502020204030204" pitchFamily="34" charset="0"/>
                <a:cs typeface="Calibri" panose="020F0502020204030204" pitchFamily="34" charset="0"/>
              </a:rPr>
              <a:t>If they expired earlier and the person has not left the EU territory – the State where submitted</a:t>
            </a:r>
          </a:p>
          <a:p>
            <a:pPr lvl="1" eaLnBrk="1" hangingPunct="1">
              <a:buFont typeface="Wingdings" pitchFamily="2" charset="2"/>
              <a:buChar char="§"/>
            </a:pPr>
            <a:endParaRPr lang="en-GB" sz="2000" dirty="0">
              <a:latin typeface="Calibri" panose="020F0502020204030204" pitchFamily="34" charset="0"/>
              <a:cs typeface="Calibri" panose="020F0502020204030204" pitchFamily="34" charset="0"/>
            </a:endParaRPr>
          </a:p>
          <a:p>
            <a:pPr>
              <a:lnSpc>
                <a:spcPct val="110000"/>
              </a:lnSpc>
              <a:buNone/>
            </a:pPr>
            <a:r>
              <a:rPr lang="en-GB" sz="2000" b="1" dirty="0">
                <a:solidFill>
                  <a:srgbClr val="C00000"/>
                </a:solidFill>
                <a:latin typeface="Calibri" panose="020F0502020204030204" pitchFamily="34" charset="0"/>
                <a:cs typeface="Calibri" panose="020F0502020204030204" pitchFamily="34" charset="0"/>
              </a:rPr>
              <a:t>4 Irregular crossing of external border </a:t>
            </a:r>
          </a:p>
          <a:p>
            <a:pPr>
              <a:lnSpc>
                <a:spcPct val="110000"/>
              </a:lnSpc>
              <a:buNone/>
            </a:pPr>
            <a:r>
              <a:rPr lang="en-GB" sz="2000" dirty="0">
                <a:latin typeface="Calibri" panose="020F0502020204030204" pitchFamily="34" charset="0"/>
                <a:cs typeface="Calibri" panose="020F0502020204030204" pitchFamily="34" charset="0"/>
              </a:rPr>
              <a:t>An irregularly crossed the border into a Member </a:t>
            </a:r>
            <a:br>
              <a:rPr lang="en-GB"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State by land, sea or air having come from a third </a:t>
            </a:r>
            <a:br>
              <a:rPr lang="en-GB"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country, unless 12 months have passed since </a:t>
            </a:r>
            <a:br>
              <a:rPr lang="en-GB"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irregular border crossing took place. </a:t>
            </a:r>
          </a:p>
          <a:p>
            <a:pPr>
              <a:lnSpc>
                <a:spcPct val="110000"/>
              </a:lnSpc>
              <a:buNone/>
            </a:pPr>
            <a:endParaRPr lang="en-GB" sz="2000" dirty="0">
              <a:latin typeface="Calibri" panose="020F0502020204030204" pitchFamily="34" charset="0"/>
              <a:cs typeface="Calibri" panose="020F0502020204030204" pitchFamily="34" charset="0"/>
            </a:endParaRPr>
          </a:p>
          <a:p>
            <a:pPr>
              <a:lnSpc>
                <a:spcPct val="110000"/>
              </a:lnSpc>
              <a:buNone/>
            </a:pPr>
            <a:r>
              <a:rPr lang="en-GB" sz="2000" b="1" dirty="0">
                <a:solidFill>
                  <a:srgbClr val="C00000"/>
                </a:solidFill>
                <a:latin typeface="Calibri" panose="020F0502020204030204" pitchFamily="34" charset="0"/>
                <a:cs typeface="Calibri" panose="020F0502020204030204" pitchFamily="34" charset="0"/>
              </a:rPr>
              <a:t>5  Unnoticed stay  </a:t>
            </a:r>
            <a:r>
              <a:rPr lang="en-GB" sz="2000" dirty="0">
                <a:latin typeface="Calibri" panose="020F0502020204030204" pitchFamily="34" charset="0"/>
                <a:cs typeface="Calibri" panose="020F0502020204030204" pitchFamily="34" charset="0"/>
              </a:rPr>
              <a:t>Five  months  continuous living</a:t>
            </a:r>
            <a:br>
              <a:rPr lang="en-GB"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 in a Member State  (after irregular entry more than</a:t>
            </a:r>
            <a:br>
              <a:rPr lang="en-GB"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 12 months ago or unknown entry) before lodging the</a:t>
            </a:r>
            <a:br>
              <a:rPr lang="en-GB"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 application. (If in several: the last in which she stayed </a:t>
            </a:r>
            <a:br>
              <a:rPr lang="en-GB"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for 5 months) </a:t>
            </a:r>
          </a:p>
          <a:p>
            <a:pPr lvl="1" eaLnBrk="1" hangingPunct="1">
              <a:buFont typeface="Wingdings" pitchFamily="2" charset="2"/>
              <a:buChar char="§"/>
            </a:pPr>
            <a:endParaRPr lang="en-GB" sz="1700" dirty="0">
              <a:latin typeface="Calibri" panose="020F0502020204030204" pitchFamily="34" charset="0"/>
              <a:cs typeface="Calibri" panose="020F0502020204030204" pitchFamily="34" charset="0"/>
            </a:endParaRPr>
          </a:p>
        </p:txBody>
      </p:sp>
      <p:sp>
        <p:nvSpPr>
          <p:cNvPr id="2" name="Szövegdoboz 1">
            <a:extLst>
              <a:ext uri="{FF2B5EF4-FFF2-40B4-BE49-F238E27FC236}">
                <a16:creationId xmlns:a16="http://schemas.microsoft.com/office/drawing/2014/main" id="{0B549A49-4B71-4FE0-9D70-A2A08E42D988}"/>
              </a:ext>
            </a:extLst>
          </p:cNvPr>
          <p:cNvSpPr txBox="1"/>
          <p:nvPr/>
        </p:nvSpPr>
        <p:spPr>
          <a:xfrm>
            <a:off x="5724128" y="2348880"/>
            <a:ext cx="3041010" cy="4042576"/>
          </a:xfrm>
          <a:prstGeom prst="rect">
            <a:avLst/>
          </a:prstGeom>
          <a:solidFill>
            <a:srgbClr val="FFC000"/>
          </a:solidFill>
          <a:ln>
            <a:solidFill>
              <a:srgbClr val="C00000"/>
            </a:solidFill>
          </a:ln>
        </p:spPr>
        <p:txBody>
          <a:bodyPr wrap="square" rtlCol="0">
            <a:spAutoFit/>
          </a:bodyPr>
          <a:lstStyle/>
          <a:p>
            <a:r>
              <a:rPr lang="en-US" sz="1800" b="0">
                <a:solidFill>
                  <a:srgbClr val="C00000"/>
                </a:solidFill>
                <a:latin typeface="Calibri" panose="020F0502020204030204" pitchFamily="34" charset="0"/>
                <a:cs typeface="Calibri" panose="020F0502020204030204" pitchFamily="34" charset="0"/>
              </a:rPr>
              <a:t>Ghezelbash </a:t>
            </a:r>
            <a:r>
              <a:rPr lang="en-US" sz="1800" b="0">
                <a:latin typeface="Calibri" panose="020F0502020204030204" pitchFamily="34" charset="0"/>
                <a:cs typeface="Calibri" panose="020F0502020204030204" pitchFamily="34" charset="0"/>
              </a:rPr>
              <a:t>v </a:t>
            </a:r>
            <a:r>
              <a:rPr lang="hu-HU" sz="1800" b="0">
                <a:latin typeface="Calibri" panose="020F0502020204030204" pitchFamily="34" charset="0"/>
                <a:cs typeface="Calibri" panose="020F0502020204030204" pitchFamily="34" charset="0"/>
              </a:rPr>
              <a:t>N</a:t>
            </a:r>
            <a:r>
              <a:rPr lang="en-US" sz="1800" b="0">
                <a:latin typeface="Calibri" panose="020F0502020204030204" pitchFamily="34" charset="0"/>
                <a:cs typeface="Calibri" panose="020F0502020204030204" pitchFamily="34" charset="0"/>
              </a:rPr>
              <a:t>etherlands (Staatssecretaris van Veiligheid en Justitie,) </a:t>
            </a:r>
            <a:r>
              <a:rPr lang="hu-HU" sz="1800" b="0">
                <a:latin typeface="Calibri" panose="020F0502020204030204" pitchFamily="34" charset="0"/>
                <a:cs typeface="Calibri" panose="020F0502020204030204" pitchFamily="34" charset="0"/>
              </a:rPr>
              <a:t> </a:t>
            </a:r>
            <a:r>
              <a:rPr lang="en-US" sz="1800" b="0">
                <a:latin typeface="Calibri" panose="020F0502020204030204" pitchFamily="34" charset="0"/>
                <a:cs typeface="Calibri" panose="020F0502020204030204" pitchFamily="34" charset="0"/>
              </a:rPr>
              <a:t>CJEU, Grand Chamber, 7 June 2016</a:t>
            </a:r>
            <a:r>
              <a:rPr lang="hu-HU" sz="1800" b="0">
                <a:latin typeface="Calibri" panose="020F0502020204030204" pitchFamily="34" charset="0"/>
                <a:cs typeface="Calibri" panose="020F0502020204030204" pitchFamily="34" charset="0"/>
              </a:rPr>
              <a:t> </a:t>
            </a:r>
          </a:p>
          <a:p>
            <a:endParaRPr lang="hu-HU" sz="1800" b="0">
              <a:latin typeface="Calibri" panose="020F0502020204030204" pitchFamily="34" charset="0"/>
              <a:cs typeface="Calibri" panose="020F0502020204030204" pitchFamily="34" charset="0"/>
            </a:endParaRPr>
          </a:p>
          <a:p>
            <a:r>
              <a:rPr lang="en-US" sz="1800" b="0">
                <a:latin typeface="Calibri" panose="020F0502020204030204" pitchFamily="34" charset="0"/>
                <a:cs typeface="Calibri" panose="020F0502020204030204" pitchFamily="34" charset="0"/>
              </a:rPr>
              <a:t>The</a:t>
            </a:r>
            <a:r>
              <a:rPr lang="hu-HU" sz="1800" b="0">
                <a:latin typeface="Calibri" panose="020F0502020204030204" pitchFamily="34" charset="0"/>
                <a:cs typeface="Calibri" panose="020F0502020204030204" pitchFamily="34" charset="0"/>
              </a:rPr>
              <a:t> meaning of „</a:t>
            </a:r>
            <a:r>
              <a:rPr lang="en-US" sz="1800" b="0">
                <a:latin typeface="Calibri" panose="020F0502020204030204" pitchFamily="34" charset="0"/>
                <a:cs typeface="Calibri" panose="020F0502020204030204" pitchFamily="34" charset="0"/>
              </a:rPr>
              <a:t>effective remed</a:t>
            </a:r>
            <a:r>
              <a:rPr lang="hu-HU" sz="1800" b="0">
                <a:latin typeface="Calibri" panose="020F0502020204030204" pitchFamily="34" charset="0"/>
                <a:cs typeface="Calibri" panose="020F0502020204030204" pitchFamily="34" charset="0"/>
              </a:rPr>
              <a:t>y”</a:t>
            </a:r>
            <a:r>
              <a:rPr lang="en-US" sz="1800" b="0">
                <a:latin typeface="Calibri" panose="020F0502020204030204" pitchFamily="34" charset="0"/>
                <a:cs typeface="Calibri" panose="020F0502020204030204" pitchFamily="34" charset="0"/>
              </a:rPr>
              <a:t> </a:t>
            </a:r>
            <a:endParaRPr lang="hu-HU" sz="1800" b="0">
              <a:latin typeface="Calibri" panose="020F0502020204030204" pitchFamily="34" charset="0"/>
              <a:cs typeface="Calibri" panose="020F0502020204030204" pitchFamily="34" charset="0"/>
            </a:endParaRPr>
          </a:p>
          <a:p>
            <a:r>
              <a:rPr lang="en-US" sz="1800" b="0">
                <a:latin typeface="Calibri" panose="020F0502020204030204" pitchFamily="34" charset="0"/>
                <a:cs typeface="Calibri" panose="020F0502020204030204" pitchFamily="34" charset="0"/>
              </a:rPr>
              <a:t>… an asylum seeker is entitled to </a:t>
            </a:r>
            <a:r>
              <a:rPr lang="en-US" sz="1800" b="0">
                <a:solidFill>
                  <a:srgbClr val="C00000"/>
                </a:solidFill>
                <a:latin typeface="Calibri" panose="020F0502020204030204" pitchFamily="34" charset="0"/>
                <a:cs typeface="Calibri" panose="020F0502020204030204" pitchFamily="34" charset="0"/>
              </a:rPr>
              <a:t>plead, in an appeal </a:t>
            </a:r>
            <a:r>
              <a:rPr lang="en-US" sz="1800" b="0">
                <a:solidFill>
                  <a:schemeClr val="tx2"/>
                </a:solidFill>
                <a:latin typeface="Calibri" panose="020F0502020204030204" pitchFamily="34" charset="0"/>
                <a:cs typeface="Calibri" panose="020F0502020204030204" pitchFamily="34" charset="0"/>
              </a:rPr>
              <a:t>against a decision to transfer him</a:t>
            </a:r>
            <a:r>
              <a:rPr lang="en-US" sz="1800" b="0">
                <a:solidFill>
                  <a:srgbClr val="C00000"/>
                </a:solidFill>
                <a:latin typeface="Calibri" panose="020F0502020204030204" pitchFamily="34" charset="0"/>
                <a:cs typeface="Calibri" panose="020F0502020204030204" pitchFamily="34" charset="0"/>
              </a:rPr>
              <a:t>, the incorrect application of one of the criteria for determining responsibility</a:t>
            </a:r>
            <a:r>
              <a:rPr lang="hu-HU" sz="1800" b="0">
                <a:solidFill>
                  <a:srgbClr val="C00000"/>
                </a:solidFill>
                <a:latin typeface="Calibri" panose="020F0502020204030204" pitchFamily="34" charset="0"/>
                <a:cs typeface="Calibri" panose="020F0502020204030204" pitchFamily="34" charset="0"/>
              </a:rPr>
              <a:t>, </a:t>
            </a:r>
            <a:r>
              <a:rPr lang="hu-HU" sz="1800" b="0">
                <a:latin typeface="Calibri" panose="020F0502020204030204" pitchFamily="34" charset="0"/>
                <a:cs typeface="Calibri" panose="020F0502020204030204" pitchFamily="34" charset="0"/>
              </a:rPr>
              <a:t>e.g. the grant of visa</a:t>
            </a:r>
            <a:endParaRPr lang="en-GB" sz="1600"/>
          </a:p>
        </p:txBody>
      </p:sp>
    </p:spTree>
    <p:extLst>
      <p:ext uri="{BB962C8B-B14F-4D97-AF65-F5344CB8AC3E}">
        <p14:creationId xmlns:p14="http://schemas.microsoft.com/office/powerpoint/2010/main" val="916979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0"/>
            <a:ext cx="7772400" cy="548680"/>
          </a:xfrm>
        </p:spPr>
        <p:txBody>
          <a:bodyPr/>
          <a:lstStyle/>
          <a:p>
            <a:pPr>
              <a:defRPr/>
            </a:pPr>
            <a:r>
              <a:rPr lang="en-GB" sz="2000" dirty="0">
                <a:latin typeface="Calibri" panose="020F0502020204030204" pitchFamily="34" charset="0"/>
                <a:cs typeface="Calibri" panose="020F0502020204030204" pitchFamily="34" charset="0"/>
              </a:rPr>
              <a:t>Regulation 604/2013/EU (Dublin III) criteria 8 – 15. § </a:t>
            </a:r>
          </a:p>
        </p:txBody>
      </p:sp>
      <p:sp>
        <p:nvSpPr>
          <p:cNvPr id="43011" name="Rectangle 3"/>
          <p:cNvSpPr>
            <a:spLocks noGrp="1" noChangeArrowheads="1"/>
          </p:cNvSpPr>
          <p:nvPr>
            <p:ph type="body" idx="1"/>
          </p:nvPr>
        </p:nvSpPr>
        <p:spPr>
          <a:xfrm>
            <a:off x="683568" y="692696"/>
            <a:ext cx="7772400" cy="5903168"/>
          </a:xfrm>
        </p:spPr>
        <p:txBody>
          <a:bodyPr>
            <a:normAutofit/>
          </a:bodyPr>
          <a:lstStyle/>
          <a:p>
            <a:pPr>
              <a:lnSpc>
                <a:spcPct val="110000"/>
              </a:lnSpc>
              <a:buNone/>
            </a:pPr>
            <a:r>
              <a:rPr lang="en-GB" sz="2000" b="1" dirty="0">
                <a:solidFill>
                  <a:srgbClr val="C00000"/>
                </a:solidFill>
                <a:latin typeface="Calibri" panose="020F0502020204030204" pitchFamily="34" charset="0"/>
                <a:cs typeface="Calibri" panose="020F0502020204030204" pitchFamily="34" charset="0"/>
              </a:rPr>
              <a:t>6 Visa waived entry</a:t>
            </a:r>
          </a:p>
          <a:p>
            <a:pPr>
              <a:lnSpc>
                <a:spcPct val="110000"/>
              </a:lnSpc>
              <a:buNone/>
            </a:pPr>
            <a:r>
              <a:rPr lang="en-GB" sz="2000" dirty="0">
                <a:solidFill>
                  <a:srgbClr val="C00000"/>
                </a:solidFill>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If a state waives visa obligation – that state is responsible</a:t>
            </a:r>
          </a:p>
          <a:p>
            <a:pPr>
              <a:lnSpc>
                <a:spcPct val="110000"/>
              </a:lnSpc>
              <a:buNone/>
            </a:pPr>
            <a:endParaRPr lang="en-GB" sz="2000" dirty="0">
              <a:latin typeface="Calibri" panose="020F0502020204030204" pitchFamily="34" charset="0"/>
              <a:cs typeface="Calibri" panose="020F0502020204030204" pitchFamily="34" charset="0"/>
            </a:endParaRPr>
          </a:p>
          <a:p>
            <a:pPr>
              <a:lnSpc>
                <a:spcPct val="110000"/>
              </a:lnSpc>
              <a:buNone/>
            </a:pPr>
            <a:r>
              <a:rPr lang="en-GB" sz="2000" b="1" dirty="0">
                <a:solidFill>
                  <a:srgbClr val="C00000"/>
                </a:solidFill>
                <a:latin typeface="Calibri" panose="020F0502020204030204" pitchFamily="34" charset="0"/>
                <a:cs typeface="Calibri" panose="020F0502020204030204" pitchFamily="34" charset="0"/>
              </a:rPr>
              <a:t>7. Needy family members </a:t>
            </a:r>
            <a:r>
              <a:rPr lang="en-GB" sz="2000" dirty="0">
                <a:latin typeface="Calibri" panose="020F0502020204030204" pitchFamily="34" charset="0"/>
                <a:cs typeface="Calibri" panose="020F0502020204030204" pitchFamily="34" charset="0"/>
              </a:rPr>
              <a:t>(not compulsory!)</a:t>
            </a:r>
            <a:br>
              <a:rPr lang="en-GB" sz="2000" dirty="0">
                <a:latin typeface="Calibri" panose="020F0502020204030204" pitchFamily="34" charset="0"/>
                <a:cs typeface="Calibri" panose="020F0502020204030204" pitchFamily="34" charset="0"/>
              </a:rPr>
            </a:br>
            <a:r>
              <a:rPr lang="en-GB" sz="2000" dirty="0">
                <a:latin typeface="Calibri" panose="020F0502020204030204" pitchFamily="34" charset="0"/>
                <a:cs typeface="Calibri" panose="020F0502020204030204" pitchFamily="34" charset="0"/>
              </a:rPr>
              <a:t> States „shall normally bring together” (§ 16) In cases of pregnancy, a new-born child, serious illness, severe disability or old age, when  an applicant is dependent on the assistance of his or her child, sibling or parent legally resident in one of the Member States, or his or her child, sibling or parent legally resident in one of the Member States is dependent on the assistance of the applicant  - usually the state in which the legally residing person is living  should conduct the RSD unless applicant’s health prevents travelling there</a:t>
            </a:r>
          </a:p>
          <a:p>
            <a:pPr marL="457200" indent="-457200" algn="ctr">
              <a:buNone/>
            </a:pPr>
            <a:r>
              <a:rPr lang="en-GB" sz="2000" dirty="0">
                <a:latin typeface="Calibri" panose="020F0502020204030204" pitchFamily="34" charset="0"/>
                <a:cs typeface="Calibri" panose="020F0502020204030204" pitchFamily="34" charset="0"/>
              </a:rPr>
              <a:t>___________________________________</a:t>
            </a:r>
          </a:p>
          <a:p>
            <a:pPr marL="457200" indent="-457200" algn="ctr">
              <a:buNone/>
            </a:pPr>
            <a:endParaRPr lang="en-GB" sz="2000" dirty="0">
              <a:latin typeface="Calibri" panose="020F0502020204030204" pitchFamily="34" charset="0"/>
              <a:cs typeface="Calibri" panose="020F0502020204030204" pitchFamily="34" charset="0"/>
            </a:endParaRPr>
          </a:p>
        </p:txBody>
      </p:sp>
      <p:sp>
        <p:nvSpPr>
          <p:cNvPr id="4" name="Szövegdoboz 3"/>
          <p:cNvSpPr txBox="1"/>
          <p:nvPr/>
        </p:nvSpPr>
        <p:spPr>
          <a:xfrm>
            <a:off x="683568" y="5373216"/>
            <a:ext cx="7776864" cy="1569660"/>
          </a:xfrm>
          <a:prstGeom prst="rect">
            <a:avLst/>
          </a:prstGeom>
          <a:solidFill>
            <a:srgbClr val="FFC000"/>
          </a:solidFill>
          <a:ln>
            <a:solidFill>
              <a:srgbClr val="060036"/>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400" b="0" i="0" u="none" strike="noStrike" kern="1200" cap="none" spc="0" normalizeH="0" baseline="0" noProof="0" dirty="0" err="1">
                <a:ln>
                  <a:noFill/>
                </a:ln>
                <a:solidFill>
                  <a:srgbClr val="C00000"/>
                </a:solidFill>
                <a:effectLst/>
                <a:uLnTx/>
                <a:uFillTx/>
                <a:latin typeface="Calibri"/>
                <a:ea typeface="+mn-ea"/>
                <a:cs typeface="Arial" pitchFamily="34" charset="0"/>
              </a:rPr>
              <a:t>Responsibility</a:t>
            </a:r>
            <a:r>
              <a:rPr kumimoji="0" lang="hu-HU" sz="2400" b="0" i="0" u="none" strike="noStrike" kern="1200" cap="none" spc="0" normalizeH="0" baseline="0" noProof="0" dirty="0">
                <a:ln>
                  <a:noFill/>
                </a:ln>
                <a:solidFill>
                  <a:srgbClr val="C00000"/>
                </a:solidFill>
                <a:effectLst/>
                <a:uLnTx/>
                <a:uFillTx/>
                <a:latin typeface="Calibri"/>
                <a:ea typeface="+mn-ea"/>
                <a:cs typeface="Arial" pitchFamily="34" charset="0"/>
              </a:rPr>
              <a:t> </a:t>
            </a:r>
            <a:r>
              <a:rPr kumimoji="0" lang="hu-HU" sz="2400" b="0" i="0" u="none" strike="noStrike" kern="1200" cap="none" spc="0" normalizeH="0" baseline="0" noProof="0" dirty="0">
                <a:ln>
                  <a:noFill/>
                </a:ln>
                <a:solidFill>
                  <a:prstClr val="black"/>
                </a:solidFill>
                <a:effectLst/>
                <a:uLnTx/>
                <a:uFillTx/>
                <a:latin typeface="Calibri"/>
                <a:ea typeface="+mn-ea"/>
                <a:cs typeface="Arial" pitchFamily="34" charset="0"/>
              </a:rPr>
              <a:t>of </a:t>
            </a:r>
            <a:r>
              <a:rPr kumimoji="0" lang="hu-HU" sz="2400" b="0" i="0" u="none" strike="noStrike" kern="1200" cap="none" spc="0" normalizeH="0" baseline="0" noProof="0" dirty="0" err="1">
                <a:ln>
                  <a:noFill/>
                </a:ln>
                <a:solidFill>
                  <a:prstClr val="black"/>
                </a:solidFill>
                <a:effectLst/>
                <a:uLnTx/>
                <a:uFillTx/>
                <a:latin typeface="Calibri"/>
                <a:ea typeface="+mn-ea"/>
                <a:cs typeface="Arial" pitchFamily="34" charset="0"/>
              </a:rPr>
              <a:t>the</a:t>
            </a:r>
            <a:r>
              <a:rPr kumimoji="0" lang="hu-HU" sz="24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prstClr val="black"/>
                </a:solidFill>
                <a:effectLst/>
                <a:uLnTx/>
                <a:uFillTx/>
                <a:latin typeface="Calibri"/>
                <a:ea typeface="+mn-ea"/>
                <a:cs typeface="Arial" pitchFamily="34" charset="0"/>
              </a:rPr>
              <a:t>state</a:t>
            </a:r>
            <a:r>
              <a:rPr kumimoji="0" lang="hu-HU" sz="24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srgbClr val="C00000"/>
                </a:solidFill>
                <a:effectLst/>
                <a:uLnTx/>
                <a:uFillTx/>
                <a:latin typeface="Calibri"/>
                <a:ea typeface="+mn-ea"/>
                <a:cs typeface="Arial" pitchFamily="34" charset="0"/>
              </a:rPr>
              <a:t>terminates</a:t>
            </a:r>
            <a:r>
              <a:rPr kumimoji="0" lang="hu-HU" sz="2400" b="0" i="0" u="none" strike="noStrike" kern="1200" cap="none" spc="0" normalizeH="0" baseline="0" noProof="0" dirty="0">
                <a:ln>
                  <a:noFill/>
                </a:ln>
                <a:solidFill>
                  <a:srgbClr val="C00000"/>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prstClr val="black"/>
                </a:solidFill>
                <a:effectLst/>
                <a:uLnTx/>
                <a:uFillTx/>
                <a:latin typeface="Calibri"/>
                <a:ea typeface="+mn-ea"/>
                <a:cs typeface="Arial" pitchFamily="34" charset="0"/>
              </a:rPr>
              <a:t>when</a:t>
            </a:r>
            <a:r>
              <a:rPr kumimoji="0" lang="hu-HU" sz="24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prstClr val="black"/>
                </a:solidFill>
                <a:effectLst/>
                <a:uLnTx/>
                <a:uFillTx/>
                <a:latin typeface="Calibri"/>
                <a:ea typeface="+mn-ea"/>
                <a:cs typeface="Arial" pitchFamily="34" charset="0"/>
              </a:rPr>
              <a:t>the</a:t>
            </a:r>
            <a:r>
              <a:rPr kumimoji="0" lang="hu-HU" sz="24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prstClr val="black"/>
                </a:solidFill>
                <a:effectLst/>
                <a:uLnTx/>
                <a:uFillTx/>
                <a:latin typeface="Calibri"/>
                <a:ea typeface="+mn-ea"/>
                <a:cs typeface="Arial" pitchFamily="34" charset="0"/>
              </a:rPr>
              <a:t>applicant</a:t>
            </a:r>
            <a:r>
              <a:rPr kumimoji="0" lang="hu-HU" sz="24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srgbClr val="C00000"/>
                </a:solidFill>
                <a:effectLst/>
                <a:uLnTx/>
                <a:uFillTx/>
                <a:latin typeface="Calibri"/>
                <a:ea typeface="+mn-ea"/>
                <a:cs typeface="Arial" pitchFamily="34" charset="0"/>
              </a:rPr>
              <a:t>leaves</a:t>
            </a:r>
            <a:r>
              <a:rPr kumimoji="0" lang="hu-HU" sz="2400" b="0" i="0" u="none" strike="noStrike" kern="1200" cap="none" spc="0" normalizeH="0" baseline="0" noProof="0" dirty="0">
                <a:ln>
                  <a:noFill/>
                </a:ln>
                <a:solidFill>
                  <a:srgbClr val="C00000"/>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prstClr val="black"/>
                </a:solidFill>
                <a:effectLst/>
                <a:uLnTx/>
                <a:uFillTx/>
                <a:latin typeface="Calibri"/>
                <a:ea typeface="+mn-ea"/>
                <a:cs typeface="Arial" pitchFamily="34" charset="0"/>
              </a:rPr>
              <a:t>the</a:t>
            </a:r>
            <a:r>
              <a:rPr kumimoji="0" lang="hu-HU" sz="2400" b="0" i="0" u="none" strike="noStrike" kern="1200" cap="none" spc="0" normalizeH="0" baseline="0" noProof="0" dirty="0">
                <a:ln>
                  <a:noFill/>
                </a:ln>
                <a:solidFill>
                  <a:prstClr val="black"/>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prstClr val="black"/>
                </a:solidFill>
                <a:effectLst/>
                <a:uLnTx/>
                <a:uFillTx/>
                <a:latin typeface="Calibri"/>
                <a:ea typeface="+mn-ea"/>
                <a:cs typeface="Arial" pitchFamily="34" charset="0"/>
              </a:rPr>
              <a:t>territory</a:t>
            </a:r>
            <a:r>
              <a:rPr kumimoji="0" lang="hu-HU" sz="2400" b="0" i="0" u="none" strike="noStrike" kern="1200" cap="none" spc="0" normalizeH="0" baseline="0" noProof="0" dirty="0">
                <a:ln>
                  <a:noFill/>
                </a:ln>
                <a:solidFill>
                  <a:prstClr val="black"/>
                </a:solidFill>
                <a:effectLst/>
                <a:uLnTx/>
                <a:uFillTx/>
                <a:latin typeface="Calibri"/>
                <a:ea typeface="+mn-ea"/>
                <a:cs typeface="Arial" pitchFamily="34" charset="0"/>
              </a:rPr>
              <a:t> of </a:t>
            </a:r>
            <a:r>
              <a:rPr kumimoji="0" lang="hu-HU" sz="2400" b="0" i="0" u="none" strike="noStrike" kern="1200" cap="none" spc="0" normalizeH="0" baseline="0" noProof="0" dirty="0" err="1">
                <a:ln>
                  <a:noFill/>
                </a:ln>
                <a:solidFill>
                  <a:prstClr val="black"/>
                </a:solidFill>
                <a:effectLst/>
                <a:uLnTx/>
                <a:uFillTx/>
                <a:latin typeface="Calibri"/>
                <a:ea typeface="+mn-ea"/>
                <a:cs typeface="Arial" pitchFamily="34" charset="0"/>
              </a:rPr>
              <a:t>the</a:t>
            </a:r>
            <a:r>
              <a:rPr kumimoji="0" lang="hu-HU" sz="2400" b="0" i="0" u="none" strike="noStrike" kern="1200" cap="none" spc="0" normalizeH="0" baseline="0" noProof="0" dirty="0">
                <a:ln>
                  <a:noFill/>
                </a:ln>
                <a:solidFill>
                  <a:prstClr val="black"/>
                </a:solidFill>
                <a:effectLst/>
                <a:uLnTx/>
                <a:uFillTx/>
                <a:latin typeface="Calibri"/>
                <a:ea typeface="+mn-ea"/>
                <a:cs typeface="Arial" pitchFamily="34" charset="0"/>
              </a:rPr>
              <a:t> EU </a:t>
            </a:r>
            <a:r>
              <a:rPr kumimoji="0" lang="hu-HU" sz="2400" b="0" i="0" u="none" strike="noStrike" kern="1200" cap="none" spc="0" normalizeH="0" baseline="0" noProof="0" dirty="0" err="1">
                <a:ln>
                  <a:noFill/>
                </a:ln>
                <a:solidFill>
                  <a:srgbClr val="C00000"/>
                </a:solidFill>
                <a:effectLst/>
                <a:uLnTx/>
                <a:uFillTx/>
                <a:latin typeface="Calibri"/>
                <a:ea typeface="+mn-ea"/>
                <a:cs typeface="Arial" pitchFamily="34" charset="0"/>
              </a:rPr>
              <a:t>for</a:t>
            </a:r>
            <a:r>
              <a:rPr kumimoji="0" lang="hu-HU" sz="2400" b="0" i="0" u="none" strike="noStrike" kern="1200" cap="none" spc="0" normalizeH="0" baseline="0" noProof="0" dirty="0">
                <a:ln>
                  <a:noFill/>
                </a:ln>
                <a:solidFill>
                  <a:srgbClr val="C00000"/>
                </a:solidFill>
                <a:effectLst/>
                <a:uLnTx/>
                <a:uFillTx/>
                <a:latin typeface="Calibri"/>
                <a:ea typeface="+mn-ea"/>
                <a:cs typeface="Arial" pitchFamily="34" charset="0"/>
              </a:rPr>
              <a:t> 3 </a:t>
            </a:r>
            <a:r>
              <a:rPr kumimoji="0" lang="hu-HU" sz="2400" b="0" i="0" u="none" strike="noStrike" kern="1200" cap="none" spc="0" normalizeH="0" baseline="0" noProof="0" dirty="0" err="1">
                <a:ln>
                  <a:noFill/>
                </a:ln>
                <a:solidFill>
                  <a:srgbClr val="C00000"/>
                </a:solidFill>
                <a:effectLst/>
                <a:uLnTx/>
                <a:uFillTx/>
                <a:latin typeface="Calibri"/>
                <a:ea typeface="+mn-ea"/>
                <a:cs typeface="Arial" pitchFamily="34" charset="0"/>
              </a:rPr>
              <a:t>months</a:t>
            </a:r>
            <a:endParaRPr kumimoji="0" lang="hu-HU" sz="2400" b="0" i="0" u="none" strike="noStrike" kern="1200" cap="none" spc="0" normalizeH="0" baseline="0" noProof="0" dirty="0">
              <a:ln>
                <a:noFill/>
              </a:ln>
              <a:solidFill>
                <a:srgbClr val="C00000"/>
              </a:solidFill>
              <a:effectLst/>
              <a:uLnTx/>
              <a:uFillTx/>
              <a:latin typeface="Calibri"/>
              <a:ea typeface="+mn-ea"/>
              <a:cs typeface="Arial" pitchFamily="34" charset="0"/>
            </a:endParaRPr>
          </a:p>
          <a:p>
            <a:pPr lvl="0" algn="ctr">
              <a:defRPr/>
            </a:pPr>
            <a:r>
              <a:rPr kumimoji="0" lang="hu-HU" sz="2400" b="0" i="0" u="none" strike="noStrike" kern="1200" cap="none" spc="0" normalizeH="0" baseline="0" noProof="0" dirty="0" err="1">
                <a:ln>
                  <a:noFill/>
                </a:ln>
                <a:solidFill>
                  <a:srgbClr val="060036"/>
                </a:solidFill>
                <a:effectLst/>
                <a:uLnTx/>
                <a:uFillTx/>
                <a:latin typeface="Calibri"/>
                <a:ea typeface="+mn-ea"/>
                <a:cs typeface="Arial" pitchFamily="34" charset="0"/>
              </a:rPr>
              <a:t>See</a:t>
            </a:r>
            <a:r>
              <a:rPr kumimoji="0" lang="hu-HU" sz="2400" b="0" i="0" u="none" strike="noStrike" kern="1200" cap="none" spc="0" normalizeH="0" baseline="0" noProof="0" dirty="0">
                <a:ln>
                  <a:noFill/>
                </a:ln>
                <a:solidFill>
                  <a:srgbClr val="060036"/>
                </a:solidFill>
                <a:effectLst/>
                <a:uLnTx/>
                <a:uFillTx/>
                <a:latin typeface="Calibri"/>
                <a:ea typeface="+mn-ea"/>
                <a:cs typeface="Arial" pitchFamily="34" charset="0"/>
              </a:rPr>
              <a:t>: </a:t>
            </a:r>
            <a:r>
              <a:rPr kumimoji="0" lang="hu-HU" sz="2400" b="0" i="1" u="none" strike="noStrike" kern="1200" cap="none" spc="0" normalizeH="0" baseline="0" noProof="0" dirty="0" err="1">
                <a:ln>
                  <a:noFill/>
                </a:ln>
                <a:solidFill>
                  <a:srgbClr val="060036"/>
                </a:solidFill>
                <a:effectLst/>
                <a:uLnTx/>
                <a:uFillTx/>
                <a:latin typeface="Calibri"/>
                <a:ea typeface="+mn-ea"/>
                <a:cs typeface="Arial" pitchFamily="34" charset="0"/>
              </a:rPr>
              <a:t>Abdullahi</a:t>
            </a:r>
            <a:r>
              <a:rPr kumimoji="0" lang="hu-HU" sz="2400" b="0" i="0" u="none" strike="noStrike" kern="1200" cap="none" spc="0" normalizeH="0" baseline="0" noProof="0" dirty="0">
                <a:ln>
                  <a:noFill/>
                </a:ln>
                <a:solidFill>
                  <a:srgbClr val="060036"/>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srgbClr val="060036"/>
                </a:solidFill>
                <a:effectLst/>
                <a:uLnTx/>
                <a:uFillTx/>
                <a:latin typeface="Calibri"/>
                <a:ea typeface="+mn-ea"/>
                <a:cs typeface="Arial" pitchFamily="34" charset="0"/>
              </a:rPr>
              <a:t>case</a:t>
            </a:r>
            <a:r>
              <a:rPr lang="hu-HU" sz="2400" b="0" dirty="0">
                <a:solidFill>
                  <a:srgbClr val="060036"/>
                </a:solidFill>
                <a:latin typeface="Calibri"/>
                <a:cs typeface="Arial" pitchFamily="34" charset="0"/>
              </a:rPr>
              <a:t>, C-394/12 </a:t>
            </a:r>
            <a:r>
              <a:rPr kumimoji="0" lang="hu-HU" sz="2400" b="0" i="0" u="none" strike="noStrike" kern="1200" cap="none" spc="0" normalizeH="0" baseline="0" noProof="0" dirty="0" err="1">
                <a:ln>
                  <a:noFill/>
                </a:ln>
                <a:solidFill>
                  <a:srgbClr val="060036"/>
                </a:solidFill>
                <a:effectLst/>
                <a:uLnTx/>
                <a:uFillTx/>
                <a:latin typeface="Calibri"/>
                <a:ea typeface="+mn-ea"/>
                <a:cs typeface="Arial" pitchFamily="34" charset="0"/>
              </a:rPr>
              <a:t>CJEUjudgment</a:t>
            </a:r>
            <a:r>
              <a:rPr kumimoji="0" lang="hu-HU" sz="2400" b="0" i="0" u="none" strike="noStrike" kern="1200" cap="none" spc="0" normalizeH="0" baseline="0" noProof="0" dirty="0">
                <a:ln>
                  <a:noFill/>
                </a:ln>
                <a:solidFill>
                  <a:srgbClr val="060036"/>
                </a:solidFill>
                <a:effectLst/>
                <a:uLnTx/>
                <a:uFillTx/>
                <a:latin typeface="Calibri"/>
                <a:ea typeface="+mn-ea"/>
                <a:cs typeface="Arial" pitchFamily="34" charset="0"/>
              </a:rPr>
              <a:t>, 2013 December</a:t>
            </a:r>
            <a:endParaRPr kumimoji="0" lang="hu-HU"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447456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p:cNvSpPr>
            <a:spLocks noGrp="1"/>
          </p:cNvSpPr>
          <p:nvPr>
            <p:ph idx="1"/>
          </p:nvPr>
        </p:nvSpPr>
        <p:spPr>
          <a:xfrm>
            <a:off x="457200" y="857232"/>
            <a:ext cx="8229600" cy="5884136"/>
          </a:xfrm>
        </p:spPr>
        <p:txBody>
          <a:bodyPr>
            <a:normAutofit fontScale="62500" lnSpcReduction="20000"/>
          </a:bodyPr>
          <a:lstStyle/>
          <a:p>
            <a:pPr>
              <a:lnSpc>
                <a:spcPct val="160000"/>
              </a:lnSpc>
            </a:pPr>
            <a:r>
              <a:rPr lang="en-GB" sz="2900" dirty="0">
                <a:latin typeface="Calibri" panose="020F0502020204030204" pitchFamily="34" charset="0"/>
                <a:cs typeface="Calibri" panose="020F0502020204030204" pitchFamily="34" charset="0"/>
              </a:rPr>
              <a:t>1</a:t>
            </a:r>
            <a:r>
              <a:rPr lang="en-GB" sz="3200" dirty="0">
                <a:latin typeface="Calibri" panose="020F0502020204030204" pitchFamily="34" charset="0"/>
                <a:cs typeface="Calibri" panose="020F0502020204030204" pitchFamily="34" charset="0"/>
              </a:rPr>
              <a:t>7 § (1) „…each Member State </a:t>
            </a:r>
            <a:r>
              <a:rPr lang="en-GB" sz="3200" dirty="0">
                <a:solidFill>
                  <a:srgbClr val="C00000"/>
                </a:solidFill>
                <a:latin typeface="Calibri" panose="020F0502020204030204" pitchFamily="34" charset="0"/>
                <a:cs typeface="Calibri" panose="020F0502020204030204" pitchFamily="34" charset="0"/>
              </a:rPr>
              <a:t>may decide to examine </a:t>
            </a:r>
            <a:r>
              <a:rPr lang="en-GB" sz="3200" dirty="0">
                <a:latin typeface="Calibri" panose="020F0502020204030204" pitchFamily="34" charset="0"/>
                <a:cs typeface="Calibri" panose="020F0502020204030204" pitchFamily="34" charset="0"/>
              </a:rPr>
              <a:t>an application for international protection lodged with it by a third-country national or a stateless person, </a:t>
            </a:r>
            <a:r>
              <a:rPr lang="en-GB" sz="3200" dirty="0">
                <a:solidFill>
                  <a:srgbClr val="C00000"/>
                </a:solidFill>
                <a:latin typeface="Calibri" panose="020F0502020204030204" pitchFamily="34" charset="0"/>
                <a:cs typeface="Calibri" panose="020F0502020204030204" pitchFamily="34" charset="0"/>
              </a:rPr>
              <a:t>even if </a:t>
            </a:r>
            <a:r>
              <a:rPr lang="en-GB" sz="3200" dirty="0">
                <a:latin typeface="Calibri" panose="020F0502020204030204" pitchFamily="34" charset="0"/>
                <a:cs typeface="Calibri" panose="020F0502020204030204" pitchFamily="34" charset="0"/>
              </a:rPr>
              <a:t>such examination is </a:t>
            </a:r>
            <a:r>
              <a:rPr lang="en-GB" sz="3200" dirty="0">
                <a:solidFill>
                  <a:srgbClr val="C00000"/>
                </a:solidFill>
                <a:latin typeface="Calibri" panose="020F0502020204030204" pitchFamily="34" charset="0"/>
                <a:cs typeface="Calibri" panose="020F0502020204030204" pitchFamily="34" charset="0"/>
              </a:rPr>
              <a:t>not its responsibility </a:t>
            </a:r>
            <a:r>
              <a:rPr lang="en-GB" sz="3200" dirty="0">
                <a:latin typeface="Calibri" panose="020F0502020204030204" pitchFamily="34" charset="0"/>
                <a:cs typeface="Calibri" panose="020F0502020204030204" pitchFamily="34" charset="0"/>
              </a:rPr>
              <a:t>under the criteria laid down in this Regulation. </a:t>
            </a:r>
          </a:p>
          <a:p>
            <a:pPr>
              <a:lnSpc>
                <a:spcPct val="160000"/>
              </a:lnSpc>
            </a:pPr>
            <a:endParaRPr lang="en-GB" dirty="0">
              <a:latin typeface="Calibri" panose="020F0502020204030204" pitchFamily="34" charset="0"/>
              <a:cs typeface="Calibri" panose="020F0502020204030204" pitchFamily="34" charset="0"/>
            </a:endParaRPr>
          </a:p>
          <a:p>
            <a:pPr>
              <a:lnSpc>
                <a:spcPct val="160000"/>
              </a:lnSpc>
            </a:pPr>
            <a:endParaRPr lang="en-GB" dirty="0">
              <a:latin typeface="Calibri" panose="020F0502020204030204" pitchFamily="34" charset="0"/>
              <a:cs typeface="Calibri" panose="020F0502020204030204" pitchFamily="34" charset="0"/>
            </a:endParaRPr>
          </a:p>
          <a:p>
            <a:pPr>
              <a:lnSpc>
                <a:spcPct val="160000"/>
              </a:lnSpc>
            </a:pPr>
            <a:endParaRPr lang="en-GB" dirty="0">
              <a:latin typeface="Calibri" panose="020F0502020204030204" pitchFamily="34" charset="0"/>
              <a:cs typeface="Calibri" panose="020F0502020204030204" pitchFamily="34" charset="0"/>
            </a:endParaRPr>
          </a:p>
          <a:p>
            <a:pPr>
              <a:lnSpc>
                <a:spcPct val="160000"/>
              </a:lnSpc>
            </a:pPr>
            <a:endParaRPr lang="en-GB" dirty="0">
              <a:latin typeface="Calibri" panose="020F0502020204030204" pitchFamily="34" charset="0"/>
              <a:cs typeface="Calibri" panose="020F0502020204030204" pitchFamily="34" charset="0"/>
            </a:endParaRPr>
          </a:p>
          <a:p>
            <a:pPr>
              <a:lnSpc>
                <a:spcPct val="160000"/>
              </a:lnSpc>
            </a:pPr>
            <a:r>
              <a:rPr lang="en-GB" sz="3200" dirty="0">
                <a:latin typeface="Calibri" panose="020F0502020204030204" pitchFamily="34" charset="0"/>
                <a:cs typeface="Calibri" panose="020F0502020204030204" pitchFamily="34" charset="0"/>
              </a:rPr>
              <a:t>17 § (2) A  </a:t>
            </a:r>
            <a:r>
              <a:rPr lang="en-GB" sz="3200" dirty="0">
                <a:solidFill>
                  <a:srgbClr val="C00000"/>
                </a:solidFill>
                <a:latin typeface="Calibri" panose="020F0502020204030204" pitchFamily="34" charset="0"/>
                <a:cs typeface="Calibri" panose="020F0502020204030204" pitchFamily="34" charset="0"/>
              </a:rPr>
              <a:t>Member State </a:t>
            </a:r>
            <a:r>
              <a:rPr lang="en-GB" sz="3200" dirty="0">
                <a:latin typeface="Calibri" panose="020F0502020204030204" pitchFamily="34" charset="0"/>
                <a:cs typeface="Calibri" panose="020F0502020204030204" pitchFamily="34" charset="0"/>
              </a:rPr>
              <a:t>… </a:t>
            </a:r>
            <a:r>
              <a:rPr lang="en-GB" sz="3200" dirty="0">
                <a:solidFill>
                  <a:srgbClr val="C00000"/>
                </a:solidFill>
                <a:latin typeface="Calibri" panose="020F0502020204030204" pitchFamily="34" charset="0"/>
                <a:cs typeface="Calibri" panose="020F0502020204030204" pitchFamily="34" charset="0"/>
              </a:rPr>
              <a:t>may</a:t>
            </a:r>
            <a:r>
              <a:rPr lang="en-GB" sz="3200" dirty="0">
                <a:latin typeface="Calibri" panose="020F0502020204030204" pitchFamily="34" charset="0"/>
                <a:cs typeface="Calibri" panose="020F0502020204030204" pitchFamily="34" charset="0"/>
              </a:rPr>
              <a:t>, at any time before a first decision regarding the substance is taken, </a:t>
            </a:r>
            <a:r>
              <a:rPr lang="en-GB" sz="3200" dirty="0">
                <a:solidFill>
                  <a:srgbClr val="C00000"/>
                </a:solidFill>
                <a:latin typeface="Calibri" panose="020F0502020204030204" pitchFamily="34" charset="0"/>
                <a:cs typeface="Calibri" panose="020F0502020204030204" pitchFamily="34" charset="0"/>
              </a:rPr>
              <a:t>request another Member State to take charge </a:t>
            </a:r>
            <a:r>
              <a:rPr lang="en-GB" sz="3200" dirty="0">
                <a:latin typeface="Calibri" panose="020F0502020204030204" pitchFamily="34" charset="0"/>
                <a:cs typeface="Calibri" panose="020F0502020204030204" pitchFamily="34" charset="0"/>
              </a:rPr>
              <a:t>of an applicant in order to bring together any family relations, </a:t>
            </a:r>
            <a:r>
              <a:rPr lang="en-GB" sz="3200" dirty="0">
                <a:solidFill>
                  <a:srgbClr val="C00000"/>
                </a:solidFill>
                <a:latin typeface="Calibri" panose="020F0502020204030204" pitchFamily="34" charset="0"/>
                <a:cs typeface="Calibri" panose="020F0502020204030204" pitchFamily="34" charset="0"/>
              </a:rPr>
              <a:t>on humanitarian grounds based in particular on family or cultural considerations</a:t>
            </a:r>
            <a:r>
              <a:rPr lang="en-GB" sz="3200" dirty="0">
                <a:latin typeface="Calibri" panose="020F0502020204030204" pitchFamily="34" charset="0"/>
                <a:cs typeface="Calibri" panose="020F0502020204030204" pitchFamily="34" charset="0"/>
              </a:rPr>
              <a:t>, even where that other Member State is not responsible. Affected applicants must agree in writing. The requested state may  approve the request</a:t>
            </a:r>
          </a:p>
        </p:txBody>
      </p:sp>
      <p:sp>
        <p:nvSpPr>
          <p:cNvPr id="3" name="Cím 2"/>
          <p:cNvSpPr>
            <a:spLocks noGrp="1"/>
          </p:cNvSpPr>
          <p:nvPr>
            <p:ph type="title"/>
          </p:nvPr>
        </p:nvSpPr>
        <p:spPr/>
        <p:txBody>
          <a:bodyPr/>
          <a:lstStyle/>
          <a:p>
            <a:r>
              <a:rPr lang="en-GB" sz="2400" dirty="0">
                <a:latin typeface="Calibri" panose="020F0502020204030204" pitchFamily="34" charset="0"/>
                <a:cs typeface="Calibri" panose="020F0502020204030204" pitchFamily="34" charset="0"/>
              </a:rPr>
              <a:t>„Sovereignty and humanitarian clause(s)”</a:t>
            </a:r>
          </a:p>
        </p:txBody>
      </p:sp>
      <p:sp>
        <p:nvSpPr>
          <p:cNvPr id="4" name="Szövegdoboz 3">
            <a:extLst>
              <a:ext uri="{FF2B5EF4-FFF2-40B4-BE49-F238E27FC236}">
                <a16:creationId xmlns:a16="http://schemas.microsoft.com/office/drawing/2014/main" id="{30FD8D50-5261-4D47-8FE8-9AB1AAB572A1}"/>
              </a:ext>
            </a:extLst>
          </p:cNvPr>
          <p:cNvSpPr txBox="1"/>
          <p:nvPr/>
        </p:nvSpPr>
        <p:spPr>
          <a:xfrm rot="21229730">
            <a:off x="849718" y="2692467"/>
            <a:ext cx="7776864" cy="830997"/>
          </a:xfrm>
          <a:prstGeom prst="rect">
            <a:avLst/>
          </a:prstGeom>
          <a:solidFill>
            <a:schemeClr val="bg1">
              <a:lumMod val="85000"/>
            </a:schemeClr>
          </a:solidFill>
          <a:ln>
            <a:solidFill>
              <a:srgbClr val="060036"/>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hu-HU" sz="2400" b="0" i="0" u="none" strike="noStrike" kern="1200" cap="none" spc="0" normalizeH="0" baseline="0" noProof="0" dirty="0" err="1">
                <a:ln>
                  <a:noFill/>
                </a:ln>
                <a:solidFill>
                  <a:schemeClr val="tx1"/>
                </a:solidFill>
                <a:effectLst/>
                <a:uLnTx/>
                <a:uFillTx/>
                <a:latin typeface="Calibri"/>
                <a:ea typeface="+mn-ea"/>
                <a:cs typeface="Arial" pitchFamily="34" charset="0"/>
              </a:rPr>
              <a:t>Angela</a:t>
            </a:r>
            <a:r>
              <a:rPr kumimoji="0" lang="hu-HU" sz="2400" b="0" i="0" u="none" strike="noStrike" kern="1200" cap="none" spc="0" normalizeH="0" baseline="0" noProof="0" dirty="0">
                <a:ln>
                  <a:noFill/>
                </a:ln>
                <a:solidFill>
                  <a:schemeClr val="tx1"/>
                </a:solidFill>
                <a:effectLst/>
                <a:uLnTx/>
                <a:uFillTx/>
                <a:latin typeface="Calibri"/>
                <a:ea typeface="+mn-ea"/>
                <a:cs typeface="Arial" pitchFamily="34" charset="0"/>
              </a:rPr>
              <a:t> </a:t>
            </a:r>
            <a:r>
              <a:rPr lang="hu-HU" sz="2400" b="0" dirty="0">
                <a:solidFill>
                  <a:schemeClr val="tx1"/>
                </a:solidFill>
                <a:latin typeface="Calibri"/>
                <a:cs typeface="Arial" pitchFamily="34" charset="0"/>
              </a:rPr>
              <a:t>M</a:t>
            </a:r>
            <a:r>
              <a:rPr kumimoji="0" lang="hu-HU" sz="2400" b="0" i="0" u="none" strike="noStrike" kern="1200" cap="none" spc="0" normalizeH="0" baseline="0" noProof="0" dirty="0" err="1">
                <a:ln>
                  <a:noFill/>
                </a:ln>
                <a:solidFill>
                  <a:schemeClr val="tx1"/>
                </a:solidFill>
                <a:effectLst/>
                <a:uLnTx/>
                <a:uFillTx/>
                <a:latin typeface="Calibri"/>
                <a:ea typeface="+mn-ea"/>
                <a:cs typeface="Arial" pitchFamily="34" charset="0"/>
              </a:rPr>
              <a:t>erkel</a:t>
            </a:r>
            <a:r>
              <a:rPr kumimoji="0" lang="hu-HU" sz="2400" b="0" i="0" u="none" strike="noStrike" kern="1200" cap="none" spc="0" normalizeH="0" baseline="0" noProof="0" dirty="0">
                <a:ln>
                  <a:noFill/>
                </a:ln>
                <a:solidFill>
                  <a:schemeClr val="tx1"/>
                </a:solidFill>
                <a:effectLst/>
                <a:uLnTx/>
                <a:uFillTx/>
                <a:latin typeface="Calibri"/>
                <a:ea typeface="+mn-ea"/>
                <a:cs typeface="Arial" pitchFamily="34" charset="0"/>
              </a:rPr>
              <a:t> – </a:t>
            </a:r>
            <a:r>
              <a:rPr lang="hu-HU" sz="2400" b="0" dirty="0">
                <a:solidFill>
                  <a:schemeClr val="tx1"/>
                </a:solidFill>
                <a:latin typeface="Calibri"/>
                <a:cs typeface="Arial" pitchFamily="34" charset="0"/>
              </a:rPr>
              <a:t>G</a:t>
            </a:r>
            <a:r>
              <a:rPr kumimoji="0" lang="hu-HU" sz="2400" b="0" i="0" u="none" strike="noStrike" kern="1200" cap="none" spc="0" normalizeH="0" baseline="0" noProof="0" dirty="0" err="1">
                <a:ln>
                  <a:noFill/>
                </a:ln>
                <a:solidFill>
                  <a:schemeClr val="tx1"/>
                </a:solidFill>
                <a:effectLst/>
                <a:uLnTx/>
                <a:uFillTx/>
                <a:latin typeface="Calibri"/>
                <a:ea typeface="+mn-ea"/>
                <a:cs typeface="Arial" pitchFamily="34" charset="0"/>
              </a:rPr>
              <a:t>ermany</a:t>
            </a:r>
            <a:r>
              <a:rPr kumimoji="0" lang="hu-HU" sz="2400" b="0" i="0" u="none" strike="noStrike" kern="1200" cap="none" spc="0" normalizeH="0" baseline="0" noProof="0" dirty="0">
                <a:ln>
                  <a:noFill/>
                </a:ln>
                <a:solidFill>
                  <a:schemeClr val="tx1"/>
                </a:solidFill>
                <a:effectLst/>
                <a:uLnTx/>
                <a:uFillTx/>
                <a:latin typeface="Calibri"/>
                <a:ea typeface="+mn-ea"/>
                <a:cs typeface="Arial" pitchFamily="34" charset="0"/>
              </a:rPr>
              <a:t>, in 2015 – </a:t>
            </a:r>
            <a:r>
              <a:rPr kumimoji="0" lang="hu-HU" sz="2400" b="0" i="0" u="none" strike="noStrike" kern="1200" cap="none" spc="0" normalizeH="0" baseline="0" noProof="0" dirty="0" err="1">
                <a:ln>
                  <a:noFill/>
                </a:ln>
                <a:solidFill>
                  <a:schemeClr val="tx1"/>
                </a:solidFill>
                <a:effectLst/>
                <a:uLnTx/>
                <a:uFillTx/>
                <a:latin typeface="Calibri"/>
                <a:ea typeface="+mn-ea"/>
                <a:cs typeface="Arial" pitchFamily="34" charset="0"/>
              </a:rPr>
              <a:t>not</a:t>
            </a:r>
            <a:r>
              <a:rPr kumimoji="0" lang="hu-HU" sz="2400" b="0" i="0" u="none" strike="noStrike" kern="1200" cap="none" spc="0" normalizeH="0" baseline="0" noProof="0" dirty="0">
                <a:ln>
                  <a:noFill/>
                </a:ln>
                <a:solidFill>
                  <a:schemeClr val="tx1"/>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schemeClr val="tx1"/>
                </a:solidFill>
                <a:effectLst/>
                <a:uLnTx/>
                <a:uFillTx/>
                <a:latin typeface="Calibri"/>
                <a:ea typeface="+mn-ea"/>
                <a:cs typeface="Arial" pitchFamily="34" charset="0"/>
              </a:rPr>
              <a:t>returning</a:t>
            </a:r>
            <a:r>
              <a:rPr kumimoji="0" lang="hu-HU" sz="2400" b="0" i="0" u="none" strike="noStrike" kern="1200" cap="none" spc="0" normalizeH="0" baseline="0" noProof="0" dirty="0">
                <a:ln>
                  <a:noFill/>
                </a:ln>
                <a:solidFill>
                  <a:schemeClr val="tx1"/>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schemeClr val="tx1"/>
                </a:solidFill>
                <a:effectLst/>
                <a:uLnTx/>
                <a:uFillTx/>
                <a:latin typeface="Calibri"/>
                <a:ea typeface="+mn-ea"/>
                <a:cs typeface="Arial" pitchFamily="34" charset="0"/>
              </a:rPr>
              <a:t>to</a:t>
            </a:r>
            <a:r>
              <a:rPr kumimoji="0" lang="hu-HU" sz="2400" b="0" i="0" u="none" strike="noStrike" kern="1200" cap="none" spc="0" normalizeH="0" baseline="0" noProof="0" dirty="0">
                <a:ln>
                  <a:noFill/>
                </a:ln>
                <a:solidFill>
                  <a:schemeClr val="tx1"/>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schemeClr val="tx1"/>
                </a:solidFill>
                <a:effectLst/>
                <a:uLnTx/>
                <a:uFillTx/>
                <a:latin typeface="Calibri"/>
                <a:ea typeface="+mn-ea"/>
                <a:cs typeface="Arial" pitchFamily="34" charset="0"/>
              </a:rPr>
              <a:t>transit</a:t>
            </a:r>
            <a:r>
              <a:rPr kumimoji="0" lang="hu-HU" sz="2400" b="0" i="0" u="none" strike="noStrike" kern="1200" cap="none" spc="0" normalizeH="0" baseline="0" noProof="0" dirty="0">
                <a:ln>
                  <a:noFill/>
                </a:ln>
                <a:solidFill>
                  <a:schemeClr val="tx1"/>
                </a:solidFill>
                <a:effectLst/>
                <a:uLnTx/>
                <a:uFillTx/>
                <a:latin typeface="Calibri"/>
                <a:ea typeface="+mn-ea"/>
                <a:cs typeface="Arial" pitchFamily="34" charset="0"/>
              </a:rPr>
              <a:t> </a:t>
            </a:r>
            <a:r>
              <a:rPr kumimoji="0" lang="hu-HU" sz="2400" b="0" i="0" u="none" strike="noStrike" kern="1200" cap="none" spc="0" normalizeH="0" baseline="0" noProof="0" dirty="0" err="1">
                <a:ln>
                  <a:noFill/>
                </a:ln>
                <a:solidFill>
                  <a:schemeClr val="tx1"/>
                </a:solidFill>
                <a:effectLst/>
                <a:uLnTx/>
                <a:uFillTx/>
                <a:latin typeface="Calibri"/>
                <a:ea typeface="+mn-ea"/>
                <a:cs typeface="Arial" pitchFamily="34" charset="0"/>
              </a:rPr>
              <a:t>states</a:t>
            </a:r>
            <a:r>
              <a:rPr kumimoji="0" lang="hu-HU" sz="2400" b="0" i="0" u="none" strike="noStrike" kern="1200" cap="none" spc="0" normalizeH="0" baseline="0" noProof="0" dirty="0">
                <a:ln>
                  <a:noFill/>
                </a:ln>
                <a:solidFill>
                  <a:schemeClr val="tx1"/>
                </a:solidFill>
                <a:effectLst/>
                <a:uLnTx/>
                <a:uFillTx/>
                <a:latin typeface="Calibri"/>
                <a:ea typeface="+mn-ea"/>
                <a:cs typeface="Arial" pitchFamily="34" charset="0"/>
              </a:rPr>
              <a:t>!</a:t>
            </a:r>
            <a:endParaRPr kumimoji="0" lang="hu-HU" sz="24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382766880"/>
      </p:ext>
    </p:extLst>
  </p:cSld>
  <p:clrMapOvr>
    <a:masterClrMapping/>
  </p:clrMapOvr>
</p:sld>
</file>

<file path=ppt/theme/theme1.xml><?xml version="1.0" encoding="utf-8"?>
<a:theme xmlns:a="http://schemas.openxmlformats.org/drawingml/2006/main" name="Boldi ppt tema">
  <a:themeElements>
    <a:clrScheme name="Metró">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CC66"/>
        </a:lt1>
        <a:dk2>
          <a:srgbClr val="971601"/>
        </a:dk2>
        <a:lt2>
          <a:srgbClr val="FFFFCC"/>
        </a:lt2>
        <a:accent1>
          <a:srgbClr val="00CC99"/>
        </a:accent1>
        <a:accent2>
          <a:srgbClr val="993366"/>
        </a:accent2>
        <a:accent3>
          <a:srgbClr val="C9ABAA"/>
        </a:accent3>
        <a:accent4>
          <a:srgbClr val="DAAE56"/>
        </a:accent4>
        <a:accent5>
          <a:srgbClr val="AAE2CA"/>
        </a:accent5>
        <a:accent6>
          <a:srgbClr val="8A2D5C"/>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Szürkeárnyalato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ree movement 20150807" id="{C09DA99C-2C81-46C2-8AE5-C1C4AAD17B84}" vid="{31780DA4-798C-4DD0-8D24-5931E2192B03}"/>
    </a:ext>
  </a:extLst>
</a:theme>
</file>

<file path=ppt/theme/theme3.xml><?xml version="1.0" encoding="utf-8"?>
<a:theme xmlns:a="http://schemas.openxmlformats.org/drawingml/2006/main" name="1_Boldi ppt tema">
  <a:themeElements>
    <a:clrScheme name="Metró">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CC66"/>
        </a:lt1>
        <a:dk2>
          <a:srgbClr val="971601"/>
        </a:dk2>
        <a:lt2>
          <a:srgbClr val="FFFFCC"/>
        </a:lt2>
        <a:accent1>
          <a:srgbClr val="00CC99"/>
        </a:accent1>
        <a:accent2>
          <a:srgbClr val="993366"/>
        </a:accent2>
        <a:accent3>
          <a:srgbClr val="C9ABAA"/>
        </a:accent3>
        <a:accent4>
          <a:srgbClr val="DAAE56"/>
        </a:accent4>
        <a:accent5>
          <a:srgbClr val="AAE2CA"/>
        </a:accent5>
        <a:accent6>
          <a:srgbClr val="8A2D5C"/>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2901</TotalTime>
  <Words>4328</Words>
  <Application>Microsoft Office PowerPoint</Application>
  <PresentationFormat>Diavetítés a képernyőre (4:3 oldalarány)</PresentationFormat>
  <Paragraphs>479</Paragraphs>
  <Slides>36</Slides>
  <Notes>36</Notes>
  <HiddenSlides>0</HiddenSlides>
  <MMClips>0</MMClips>
  <ScaleCrop>false</ScaleCrop>
  <HeadingPairs>
    <vt:vector size="8" baseType="variant">
      <vt:variant>
        <vt:lpstr>Használt betűtípusok</vt:lpstr>
      </vt:variant>
      <vt:variant>
        <vt:i4>5</vt:i4>
      </vt:variant>
      <vt:variant>
        <vt:lpstr>Téma</vt:lpstr>
      </vt:variant>
      <vt:variant>
        <vt:i4>3</vt:i4>
      </vt:variant>
      <vt:variant>
        <vt:lpstr>Beágyazott OLE kiszolgálók</vt:lpstr>
      </vt:variant>
      <vt:variant>
        <vt:i4>1</vt:i4>
      </vt:variant>
      <vt:variant>
        <vt:lpstr>Diacímek</vt:lpstr>
      </vt:variant>
      <vt:variant>
        <vt:i4>36</vt:i4>
      </vt:variant>
    </vt:vector>
  </HeadingPairs>
  <TitlesOfParts>
    <vt:vector size="45" baseType="lpstr">
      <vt:lpstr>Arial</vt:lpstr>
      <vt:lpstr>Calibri</vt:lpstr>
      <vt:lpstr>Georgia</vt:lpstr>
      <vt:lpstr>Times New Roman</vt:lpstr>
      <vt:lpstr>Wingdings</vt:lpstr>
      <vt:lpstr>Boldi ppt tema</vt:lpstr>
      <vt:lpstr>Office-téma</vt:lpstr>
      <vt:lpstr>1_Boldi ppt tema</vt:lpstr>
      <vt:lpstr>Slide</vt:lpstr>
      <vt:lpstr>EU ASYLUM LAW II.  Dublin, reception, temporary protection</vt:lpstr>
      <vt:lpstr>The Dublin Convention the Dublin II  and the Dublin III regulations (1990, 2003 and 2013) </vt:lpstr>
      <vt:lpstr>Purpose and philosophy of Dublin</vt:lpstr>
      <vt:lpstr>The philosophy of Dublin:  under what conditions is taking charge by another state –without investigation of the merits in the first state fair</vt:lpstr>
      <vt:lpstr>Recasting the Dublin system – the 3 December 2008 Commission proposal (COM(2008) 825 final) – major suggestions</vt:lpstr>
      <vt:lpstr>Regulation 604/2013/EU (Dublin III) criteria 8 – 15. § </vt:lpstr>
      <vt:lpstr>Regulation 604/2013/EU (Dublin III) criteria 8 – 15. § </vt:lpstr>
      <vt:lpstr>Regulation 604/2013/EU (Dublin III) criteria 8 – 15. § </vt:lpstr>
      <vt:lpstr>„Sovereignty and humanitarian clause(s)”</vt:lpstr>
      <vt:lpstr>Regulation 604/2013/EU (Dublin III)  Procedure - deadlines</vt:lpstr>
      <vt:lpstr>Regulation 604/2013/EU (Dublin III)  Procedure - deadlines</vt:lpstr>
      <vt:lpstr>Procedure – transfer (§ 29)</vt:lpstr>
      <vt:lpstr>Detention §  28</vt:lpstr>
      <vt:lpstr>Detention §  28</vt:lpstr>
      <vt:lpstr>The problem of non-performing countries</vt:lpstr>
      <vt:lpstr>N.S. and M.E (UK  and Ireland) CJEU preliminary judgment C 411/10 and C-493/10 joined cases</vt:lpstr>
      <vt:lpstr>Article 33 of Dublin III   -  Early warning and preparedness</vt:lpstr>
      <vt:lpstr>THE PROPOSED CHANGES AFFECTING INTER-STATE SOLIDARITY IN DUBLIN IV.</vt:lpstr>
      <vt:lpstr>THE PROPOSED CHANGES AFFECTING INTER-STATE SOLIDARITY IN DUBLIN IV. – EP response (214 proposals for amendment)</vt:lpstr>
      <vt:lpstr>  THE EURODAC  SYSTEM</vt:lpstr>
      <vt:lpstr>EURODAC  REGULATION (EU) No 603/2013 OF THE EUROPEAN PARLIAMENT AND OF THE COUNCIL  of 26 June 2013 </vt:lpstr>
      <vt:lpstr>EURODAC from 20 July 2015 </vt:lpstr>
      <vt:lpstr>EURODAC  from 20 July 2015 </vt:lpstr>
      <vt:lpstr>Reception conditions  directive</vt:lpstr>
      <vt:lpstr>Reception Conditions Directive</vt:lpstr>
      <vt:lpstr>Reception Conditions Directive</vt:lpstr>
      <vt:lpstr>Reception Conditions Directive</vt:lpstr>
      <vt:lpstr>Reception Conditions Directive</vt:lpstr>
      <vt:lpstr>Reception Conditions Directive</vt:lpstr>
      <vt:lpstr>Reception Conditions Directive</vt:lpstr>
      <vt:lpstr> Temporary Protection Directive, 2001 </vt:lpstr>
      <vt:lpstr>TEMPORARY PORTECTION DIRECTIVE</vt:lpstr>
      <vt:lpstr>Temporary Protection Directive</vt:lpstr>
      <vt:lpstr>Temporary Protection Directive</vt:lpstr>
      <vt:lpstr>Temporary Protection Directive</vt:lpstr>
      <vt:lpstr>THANKS!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International Refugee Law  Parts 4-7</dc:title>
  <dc:creator>User</dc:creator>
  <dc:description>Spell checked</dc:description>
  <cp:lastModifiedBy>Boldizsár Nagy</cp:lastModifiedBy>
  <cp:revision>572</cp:revision>
  <cp:lastPrinted>2018-05-15T17:34:43Z</cp:lastPrinted>
  <dcterms:created xsi:type="dcterms:W3CDTF">2008-10-10T12:55:55Z</dcterms:created>
  <dcterms:modified xsi:type="dcterms:W3CDTF">2018-05-22T10:36:07Z</dcterms:modified>
</cp:coreProperties>
</file>