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07" r:id="rId2"/>
    <p:sldId id="382" r:id="rId3"/>
    <p:sldId id="383" r:id="rId4"/>
    <p:sldId id="385" r:id="rId5"/>
    <p:sldId id="387" r:id="rId6"/>
    <p:sldId id="388" r:id="rId7"/>
    <p:sldId id="396" r:id="rId8"/>
    <p:sldId id="397" r:id="rId9"/>
    <p:sldId id="398" r:id="rId10"/>
    <p:sldId id="404" r:id="rId11"/>
    <p:sldId id="405" r:id="rId12"/>
    <p:sldId id="406" r:id="rId13"/>
    <p:sldId id="453" r:id="rId14"/>
    <p:sldId id="449" r:id="rId15"/>
    <p:sldId id="410" r:id="rId16"/>
    <p:sldId id="411" r:id="rId17"/>
    <p:sldId id="415" r:id="rId18"/>
    <p:sldId id="473" r:id="rId19"/>
    <p:sldId id="452" r:id="rId20"/>
    <p:sldId id="425" r:id="rId21"/>
    <p:sldId id="454" r:id="rId22"/>
    <p:sldId id="455" r:id="rId23"/>
    <p:sldId id="457" r:id="rId24"/>
    <p:sldId id="458" r:id="rId25"/>
    <p:sldId id="456" r:id="rId26"/>
    <p:sldId id="459" r:id="rId27"/>
    <p:sldId id="460" r:id="rId28"/>
    <p:sldId id="461" r:id="rId29"/>
    <p:sldId id="466" r:id="rId30"/>
    <p:sldId id="462" r:id="rId31"/>
    <p:sldId id="467" r:id="rId32"/>
    <p:sldId id="468" r:id="rId33"/>
    <p:sldId id="463" r:id="rId34"/>
    <p:sldId id="469" r:id="rId35"/>
    <p:sldId id="464" r:id="rId36"/>
    <p:sldId id="470" r:id="rId37"/>
    <p:sldId id="472" r:id="rId38"/>
    <p:sldId id="465" r:id="rId39"/>
    <p:sldId id="471" r:id="rId40"/>
    <p:sldId id="372" r:id="rId41"/>
  </p:sldIdLst>
  <p:sldSz cx="9144000" cy="6858000" type="screen4x3"/>
  <p:notesSz cx="7265988" cy="10375900"/>
  <p:defaultTextStyle>
    <a:defPPr>
      <a:defRPr lang="hu-HU"/>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69" userDrawn="1">
          <p15:clr>
            <a:srgbClr val="A4A3A4"/>
          </p15:clr>
        </p15:guide>
        <p15:guide id="2" pos="22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gy Boldizsár" initials="N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1E0E"/>
    <a:srgbClr val="24222A"/>
    <a:srgbClr val="7B2935"/>
    <a:srgbClr val="B23016"/>
    <a:srgbClr val="E0DDF7"/>
    <a:srgbClr val="9C92E6"/>
    <a:srgbClr val="FA7032"/>
    <a:srgbClr val="C7C1F1"/>
    <a:srgbClr val="004568"/>
    <a:srgbClr val="FC98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86500" autoAdjust="0"/>
  </p:normalViewPr>
  <p:slideViewPr>
    <p:cSldViewPr>
      <p:cViewPr varScale="1">
        <p:scale>
          <a:sx n="70" d="100"/>
          <a:sy n="70" d="100"/>
        </p:scale>
        <p:origin x="1109" y="43"/>
      </p:cViewPr>
      <p:guideLst>
        <p:guide orient="horz" pos="2160"/>
        <p:guide pos="2880"/>
      </p:guideLst>
    </p:cSldViewPr>
  </p:slideViewPr>
  <p:outlineViewPr>
    <p:cViewPr>
      <p:scale>
        <a:sx n="33" d="100"/>
        <a:sy n="33" d="100"/>
      </p:scale>
      <p:origin x="0" y="65664"/>
    </p:cViewPr>
  </p:outlineViewPr>
  <p:notesTextViewPr>
    <p:cViewPr>
      <p:scale>
        <a:sx n="100" d="100"/>
        <a:sy n="100" d="100"/>
      </p:scale>
      <p:origin x="0" y="0"/>
    </p:cViewPr>
  </p:notesTextViewPr>
  <p:sorterViewPr>
    <p:cViewPr>
      <p:scale>
        <a:sx n="75" d="100"/>
        <a:sy n="75" d="100"/>
      </p:scale>
      <p:origin x="0" y="0"/>
    </p:cViewPr>
  </p:sorterViewPr>
  <p:notesViewPr>
    <p:cSldViewPr>
      <p:cViewPr>
        <p:scale>
          <a:sx n="59" d="100"/>
          <a:sy n="59" d="100"/>
        </p:scale>
        <p:origin x="-1668" y="162"/>
      </p:cViewPr>
      <p:guideLst>
        <p:guide orient="horz" pos="3269"/>
        <p:guide pos="229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3148595" cy="518796"/>
          </a:xfrm>
          <a:prstGeom prst="rect">
            <a:avLst/>
          </a:prstGeom>
        </p:spPr>
        <p:txBody>
          <a:bodyPr vert="horz" lIns="97238" tIns="48619" rIns="97238" bIns="48619" rtlCol="0"/>
          <a:lstStyle>
            <a:lvl1pPr algn="l" fontAlgn="auto">
              <a:spcBef>
                <a:spcPts val="0"/>
              </a:spcBef>
              <a:spcAft>
                <a:spcPts val="0"/>
              </a:spcAft>
              <a:defRPr sz="1300">
                <a:latin typeface="+mn-lt"/>
                <a:cs typeface="+mn-cs"/>
              </a:defRPr>
            </a:lvl1pPr>
          </a:lstStyle>
          <a:p>
            <a:pPr>
              <a:defRPr/>
            </a:pPr>
            <a:endParaRPr lang="en-GB"/>
          </a:p>
        </p:txBody>
      </p:sp>
      <p:sp>
        <p:nvSpPr>
          <p:cNvPr id="3" name="Dátum helye 2"/>
          <p:cNvSpPr>
            <a:spLocks noGrp="1"/>
          </p:cNvSpPr>
          <p:nvPr>
            <p:ph type="dt" idx="1"/>
          </p:nvPr>
        </p:nvSpPr>
        <p:spPr>
          <a:xfrm>
            <a:off x="4115712" y="1"/>
            <a:ext cx="3148595" cy="518796"/>
          </a:xfrm>
          <a:prstGeom prst="rect">
            <a:avLst/>
          </a:prstGeom>
        </p:spPr>
        <p:txBody>
          <a:bodyPr vert="horz" lIns="97238" tIns="48619" rIns="97238" bIns="48619" rtlCol="0"/>
          <a:lstStyle>
            <a:lvl1pPr algn="r" fontAlgn="auto">
              <a:spcBef>
                <a:spcPts val="0"/>
              </a:spcBef>
              <a:spcAft>
                <a:spcPts val="0"/>
              </a:spcAft>
              <a:defRPr sz="1300">
                <a:latin typeface="+mn-lt"/>
                <a:cs typeface="+mn-cs"/>
              </a:defRPr>
            </a:lvl1pPr>
          </a:lstStyle>
          <a:p>
            <a:pPr>
              <a:defRPr/>
            </a:pPr>
            <a:fld id="{727CD8E8-4D49-4ABC-BF66-2A2C25F9043F}" type="datetimeFigureOut">
              <a:rPr lang="hu-HU"/>
              <a:pPr>
                <a:defRPr/>
              </a:pPr>
              <a:t>2015.10.19.</a:t>
            </a:fld>
            <a:endParaRPr lang="en-GB"/>
          </a:p>
        </p:txBody>
      </p:sp>
      <p:sp>
        <p:nvSpPr>
          <p:cNvPr id="4" name="Diakép helye 3"/>
          <p:cNvSpPr>
            <a:spLocks noGrp="1" noRot="1" noChangeAspect="1"/>
          </p:cNvSpPr>
          <p:nvPr>
            <p:ph type="sldImg" idx="2"/>
          </p:nvPr>
        </p:nvSpPr>
        <p:spPr>
          <a:xfrm>
            <a:off x="1038225" y="777875"/>
            <a:ext cx="5189538" cy="3890963"/>
          </a:xfrm>
          <a:prstGeom prst="rect">
            <a:avLst/>
          </a:prstGeom>
          <a:noFill/>
          <a:ln w="12700">
            <a:solidFill>
              <a:prstClr val="black"/>
            </a:solidFill>
          </a:ln>
        </p:spPr>
        <p:txBody>
          <a:bodyPr vert="horz" lIns="97238" tIns="48619" rIns="97238" bIns="48619" rtlCol="0" anchor="ctr"/>
          <a:lstStyle/>
          <a:p>
            <a:pPr lvl="0"/>
            <a:endParaRPr lang="en-GB" noProof="0" smtClean="0"/>
          </a:p>
        </p:txBody>
      </p:sp>
      <p:sp>
        <p:nvSpPr>
          <p:cNvPr id="5" name="Jegyzetek helye 4"/>
          <p:cNvSpPr>
            <a:spLocks noGrp="1"/>
          </p:cNvSpPr>
          <p:nvPr>
            <p:ph type="body" sz="quarter" idx="3"/>
          </p:nvPr>
        </p:nvSpPr>
        <p:spPr>
          <a:xfrm>
            <a:off x="726599" y="4929388"/>
            <a:ext cx="5812790" cy="4669154"/>
          </a:xfrm>
          <a:prstGeom prst="rect">
            <a:avLst/>
          </a:prstGeom>
        </p:spPr>
        <p:txBody>
          <a:bodyPr vert="horz" lIns="97238" tIns="48619" rIns="97238" bIns="48619"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9855438"/>
            <a:ext cx="3148595" cy="518796"/>
          </a:xfrm>
          <a:prstGeom prst="rect">
            <a:avLst/>
          </a:prstGeom>
        </p:spPr>
        <p:txBody>
          <a:bodyPr vert="horz" lIns="97238" tIns="48619" rIns="97238" bIns="48619" rtlCol="0" anchor="b"/>
          <a:lstStyle>
            <a:lvl1pPr algn="l" fontAlgn="auto">
              <a:spcBef>
                <a:spcPts val="0"/>
              </a:spcBef>
              <a:spcAft>
                <a:spcPts val="0"/>
              </a:spcAft>
              <a:defRPr sz="1300">
                <a:latin typeface="+mn-lt"/>
                <a:cs typeface="+mn-cs"/>
              </a:defRPr>
            </a:lvl1pPr>
          </a:lstStyle>
          <a:p>
            <a:pPr>
              <a:defRPr/>
            </a:pPr>
            <a:endParaRPr lang="en-GB"/>
          </a:p>
        </p:txBody>
      </p:sp>
      <p:sp>
        <p:nvSpPr>
          <p:cNvPr id="7" name="Dia számának helye 6"/>
          <p:cNvSpPr>
            <a:spLocks noGrp="1"/>
          </p:cNvSpPr>
          <p:nvPr>
            <p:ph type="sldNum" sz="quarter" idx="5"/>
          </p:nvPr>
        </p:nvSpPr>
        <p:spPr>
          <a:xfrm>
            <a:off x="4115712" y="9855438"/>
            <a:ext cx="3148595" cy="518796"/>
          </a:xfrm>
          <a:prstGeom prst="rect">
            <a:avLst/>
          </a:prstGeom>
        </p:spPr>
        <p:txBody>
          <a:bodyPr vert="horz" lIns="97238" tIns="48619" rIns="97238" bIns="48619" rtlCol="0" anchor="b"/>
          <a:lstStyle>
            <a:lvl1pPr algn="r" fontAlgn="auto">
              <a:spcBef>
                <a:spcPts val="0"/>
              </a:spcBef>
              <a:spcAft>
                <a:spcPts val="0"/>
              </a:spcAft>
              <a:defRPr sz="1300">
                <a:latin typeface="+mn-lt"/>
                <a:cs typeface="+mn-cs"/>
              </a:defRPr>
            </a:lvl1pPr>
          </a:lstStyle>
          <a:p>
            <a:pPr>
              <a:defRPr/>
            </a:pPr>
            <a:fld id="{EC46C1CA-5E93-4E5E-86FE-5B501C9D4CC7}" type="slidenum">
              <a:rPr lang="en-GB"/>
              <a:pPr>
                <a:defRPr/>
              </a:pPr>
              <a:t>‹#›</a:t>
            </a:fld>
            <a:endParaRPr lang="en-GB"/>
          </a:p>
        </p:txBody>
      </p:sp>
    </p:spTree>
    <p:extLst>
      <p:ext uri="{BB962C8B-B14F-4D97-AF65-F5344CB8AC3E}">
        <p14:creationId xmlns:p14="http://schemas.microsoft.com/office/powerpoint/2010/main" val="430147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1</a:t>
            </a:fld>
            <a:endParaRPr lang="en-GB" dirty="0" smtClean="0"/>
          </a:p>
        </p:txBody>
      </p:sp>
    </p:spTree>
    <p:extLst>
      <p:ext uri="{BB962C8B-B14F-4D97-AF65-F5344CB8AC3E}">
        <p14:creationId xmlns:p14="http://schemas.microsoft.com/office/powerpoint/2010/main" val="308422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A70F3FE0-13D9-450B-A640-44AC479F7484}" type="slidenum">
              <a:rPr lang="hu-HU" smtClean="0">
                <a:solidFill>
                  <a:prstClr val="black"/>
                </a:solidFill>
              </a:rPr>
              <a:pPr>
                <a:defRPr/>
              </a:pPr>
              <a:t>10</a:t>
            </a:fld>
            <a:endParaRPr lang="hu-HU" dirty="0" smtClean="0">
              <a:solidFill>
                <a:prstClr val="black"/>
              </a:solidFill>
            </a:endParaRPr>
          </a:p>
        </p:txBody>
      </p:sp>
      <p:sp>
        <p:nvSpPr>
          <p:cNvPr id="178179" name="Rectangle 2"/>
          <p:cNvSpPr>
            <a:spLocks noGrp="1" noRot="1" noChangeAspect="1" noChangeArrowheads="1" noTextEdit="1"/>
          </p:cNvSpPr>
          <p:nvPr>
            <p:ph type="sldImg"/>
          </p:nvPr>
        </p:nvSpPr>
        <p:spPr>
          <a:xfrm>
            <a:off x="919163" y="746125"/>
            <a:ext cx="4960937" cy="3721100"/>
          </a:xfrm>
          <a:ln/>
        </p:spPr>
      </p:sp>
      <p:sp>
        <p:nvSpPr>
          <p:cNvPr id="178180" name="Rectangle 3"/>
          <p:cNvSpPr>
            <a:spLocks noGrp="1" noChangeArrowheads="1"/>
          </p:cNvSpPr>
          <p:nvPr>
            <p:ph type="body" idx="1"/>
          </p:nvPr>
        </p:nvSpPr>
        <p:spPr>
          <a:xfrm>
            <a:off x="909504" y="4714356"/>
            <a:ext cx="4978668" cy="4466988"/>
          </a:xfrm>
          <a:noFill/>
          <a:ln/>
        </p:spPr>
        <p:txBody>
          <a:bodyPr/>
          <a:lstStyle/>
          <a:p>
            <a:pPr eaLnBrk="1" hangingPunct="1"/>
            <a:r>
              <a:rPr lang="hu-HU" dirty="0" smtClean="0"/>
              <a:t>Parliament </a:t>
            </a:r>
            <a:r>
              <a:rPr lang="hu-HU" dirty="0" err="1" smtClean="0"/>
              <a:t>to</a:t>
            </a:r>
            <a:r>
              <a:rPr lang="hu-HU" dirty="0" smtClean="0"/>
              <a:t> </a:t>
            </a:r>
            <a:r>
              <a:rPr lang="hu-HU" dirty="0" err="1" smtClean="0"/>
              <a:t>have</a:t>
            </a:r>
            <a:r>
              <a:rPr lang="hu-HU" dirty="0" smtClean="0"/>
              <a:t> </a:t>
            </a:r>
            <a:r>
              <a:rPr lang="hu-HU" dirty="0" err="1" smtClean="0"/>
              <a:t>first</a:t>
            </a:r>
            <a:r>
              <a:rPr lang="hu-HU" baseline="0" dirty="0" smtClean="0"/>
              <a:t> </a:t>
            </a:r>
            <a:r>
              <a:rPr lang="hu-HU" baseline="0" dirty="0" err="1" smtClean="0"/>
              <a:t>reading</a:t>
            </a:r>
            <a:r>
              <a:rPr lang="hu-HU" baseline="0" dirty="0" smtClean="0"/>
              <a:t> on </a:t>
            </a:r>
            <a:r>
              <a:rPr lang="hu-HU" baseline="0" dirty="0" err="1" smtClean="0"/>
              <a:t>new</a:t>
            </a:r>
            <a:r>
              <a:rPr lang="hu-HU" baseline="0" dirty="0" smtClean="0"/>
              <a:t> </a:t>
            </a:r>
            <a:r>
              <a:rPr lang="hu-HU" baseline="0" dirty="0" err="1" smtClean="0"/>
              <a:t>Asylum</a:t>
            </a:r>
            <a:r>
              <a:rPr lang="hu-HU" baseline="0" dirty="0" smtClean="0"/>
              <a:t> and </a:t>
            </a:r>
            <a:r>
              <a:rPr lang="hu-HU" baseline="0" dirty="0" err="1" smtClean="0"/>
              <a:t>Migration</a:t>
            </a:r>
            <a:r>
              <a:rPr lang="hu-HU" baseline="0" dirty="0" smtClean="0"/>
              <a:t> </a:t>
            </a:r>
            <a:r>
              <a:rPr lang="hu-HU" baseline="0" dirty="0" err="1" smtClean="0"/>
              <a:t>Fund</a:t>
            </a:r>
            <a:r>
              <a:rPr lang="hu-HU" baseline="0" dirty="0" smtClean="0"/>
              <a:t> </a:t>
            </a:r>
            <a:r>
              <a:rPr lang="hu-HU" baseline="0" dirty="0" err="1" smtClean="0"/>
              <a:t>regulation</a:t>
            </a:r>
            <a:r>
              <a:rPr lang="hu-HU" baseline="0" dirty="0" smtClean="0"/>
              <a:t>  on </a:t>
            </a:r>
            <a:r>
              <a:rPr lang="hu-HU" baseline="0" dirty="0" err="1" smtClean="0"/>
              <a:t>March</a:t>
            </a:r>
            <a:r>
              <a:rPr lang="hu-HU" baseline="0" dirty="0" smtClean="0"/>
              <a:t> 12, 2014</a:t>
            </a:r>
            <a:endParaRPr lang="en-US" dirty="0" smtClean="0"/>
          </a:p>
        </p:txBody>
      </p:sp>
    </p:spTree>
    <p:extLst>
      <p:ext uri="{BB962C8B-B14F-4D97-AF65-F5344CB8AC3E}">
        <p14:creationId xmlns:p14="http://schemas.microsoft.com/office/powerpoint/2010/main" val="2294623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231900" y="473075"/>
            <a:ext cx="3638550" cy="2730500"/>
          </a:xfrm>
        </p:spPr>
      </p:sp>
      <p:sp>
        <p:nvSpPr>
          <p:cNvPr id="3" name="Jegyzetek helye 2"/>
          <p:cNvSpPr>
            <a:spLocks noGrp="1"/>
          </p:cNvSpPr>
          <p:nvPr>
            <p:ph type="body" idx="1"/>
          </p:nvPr>
        </p:nvSpPr>
        <p:spPr>
          <a:xfrm>
            <a:off x="115608" y="3298081"/>
            <a:ext cx="6495087" cy="6298945"/>
          </a:xfrm>
        </p:spPr>
        <p:txBody>
          <a:bodyPr>
            <a:noAutofit/>
          </a:bodyPr>
          <a:lstStyle/>
          <a:p>
            <a:endParaRPr lang="hu-HU" sz="1100" dirty="0"/>
          </a:p>
        </p:txBody>
      </p:sp>
      <p:sp>
        <p:nvSpPr>
          <p:cNvPr id="4" name="Dia számának helye 3"/>
          <p:cNvSpPr>
            <a:spLocks noGrp="1"/>
          </p:cNvSpPr>
          <p:nvPr>
            <p:ph type="sldNum" sz="quarter" idx="10"/>
          </p:nvPr>
        </p:nvSpPr>
        <p:spPr/>
        <p:txBody>
          <a:bodyPr/>
          <a:lstStyle/>
          <a:p>
            <a:pPr>
              <a:defRPr/>
            </a:pPr>
            <a:fld id="{6071FF27-857C-4769-8B66-E72A6E36AA9A}" type="slidenum">
              <a:rPr lang="hu-HU" smtClean="0"/>
              <a:pPr>
                <a:defRPr/>
              </a:pPr>
              <a:t>11</a:t>
            </a:fld>
            <a:endParaRPr lang="hu-HU"/>
          </a:p>
        </p:txBody>
      </p:sp>
    </p:spTree>
    <p:extLst>
      <p:ext uri="{BB962C8B-B14F-4D97-AF65-F5344CB8AC3E}">
        <p14:creationId xmlns:p14="http://schemas.microsoft.com/office/powerpoint/2010/main" val="4056825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14</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3F710DB7-AE26-4F99-AAE0-A4AB6C125E8A}" type="slidenum">
              <a:rPr lang="hu-HU" smtClean="0"/>
              <a:pPr>
                <a:defRPr/>
              </a:pPr>
              <a:t>15</a:t>
            </a:fld>
            <a:endParaRPr lang="hu-HU"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hu-HU" dirty="0" err="1" smtClean="0">
                <a:cs typeface="Arial" charset="0"/>
              </a:rPr>
              <a:t>See</a:t>
            </a:r>
            <a:r>
              <a:rPr lang="hu-HU" dirty="0" smtClean="0">
                <a:cs typeface="Arial" charset="0"/>
              </a:rPr>
              <a:t> The </a:t>
            </a:r>
            <a:r>
              <a:rPr lang="hu-HU" dirty="0" err="1" smtClean="0">
                <a:cs typeface="Arial" charset="0"/>
              </a:rPr>
              <a:t>Commission’s</a:t>
            </a:r>
            <a:r>
              <a:rPr lang="hu-HU" dirty="0" smtClean="0">
                <a:cs typeface="Arial" charset="0"/>
              </a:rPr>
              <a:t> </a:t>
            </a:r>
            <a:r>
              <a:rPr lang="hu-HU" dirty="0" err="1" smtClean="0">
                <a:cs typeface="Arial" charset="0"/>
              </a:rPr>
              <a:t>suggestion</a:t>
            </a:r>
            <a:r>
              <a:rPr lang="hu-HU" dirty="0" smtClean="0">
                <a:cs typeface="Arial" charset="0"/>
              </a:rPr>
              <a:t> of 2001 (COM) 2001 447 final  p.3</a:t>
            </a:r>
          </a:p>
          <a:p>
            <a:pPr eaLnBrk="1" hangingPunct="1"/>
            <a:endParaRPr lang="hu-HU" dirty="0" smtClean="0">
              <a:cs typeface="Arial" charset="0"/>
            </a:endParaRPr>
          </a:p>
          <a:p>
            <a:pPr eaLnBrk="1" hangingPunct="1"/>
            <a:r>
              <a:rPr lang="hu-HU" dirty="0" err="1" smtClean="0">
                <a:cs typeface="Arial" charset="0"/>
              </a:rPr>
              <a:t>Goal</a:t>
            </a:r>
            <a:r>
              <a:rPr lang="hu-HU" dirty="0" smtClean="0">
                <a:cs typeface="Arial" charset="0"/>
              </a:rPr>
              <a:t>: A  </a:t>
            </a:r>
            <a:r>
              <a:rPr lang="hu-HU" dirty="0" err="1" smtClean="0">
                <a:cs typeface="Arial" charset="0"/>
              </a:rPr>
              <a:t>unified</a:t>
            </a:r>
            <a:r>
              <a:rPr lang="hu-HU" dirty="0" smtClean="0">
                <a:cs typeface="Arial" charset="0"/>
              </a:rPr>
              <a:t> </a:t>
            </a:r>
            <a:r>
              <a:rPr lang="hu-HU" dirty="0" err="1" smtClean="0">
                <a:cs typeface="Arial" charset="0"/>
              </a:rPr>
              <a:t>area</a:t>
            </a:r>
            <a:r>
              <a:rPr lang="hu-HU" dirty="0" smtClean="0">
                <a:cs typeface="Arial" charset="0"/>
              </a:rPr>
              <a:t> </a:t>
            </a:r>
            <a:r>
              <a:rPr lang="hu-HU" dirty="0" err="1" smtClean="0">
                <a:cs typeface="Arial" charset="0"/>
              </a:rPr>
              <a:t>without</a:t>
            </a:r>
            <a:r>
              <a:rPr lang="hu-HU" dirty="0" smtClean="0">
                <a:cs typeface="Arial" charset="0"/>
              </a:rPr>
              <a:t> </a:t>
            </a:r>
            <a:r>
              <a:rPr lang="hu-HU" dirty="0" err="1" smtClean="0">
                <a:cs typeface="Arial" charset="0"/>
              </a:rPr>
              <a:t>internal</a:t>
            </a:r>
            <a:r>
              <a:rPr lang="hu-HU" dirty="0" smtClean="0">
                <a:cs typeface="Arial" charset="0"/>
              </a:rPr>
              <a:t> </a:t>
            </a:r>
            <a:r>
              <a:rPr lang="hu-HU" dirty="0" err="1" smtClean="0">
                <a:cs typeface="Arial" charset="0"/>
              </a:rPr>
              <a:t>borders</a:t>
            </a:r>
            <a:r>
              <a:rPr lang="hu-HU" dirty="0" smtClean="0">
                <a:cs typeface="Arial" charset="0"/>
              </a:rPr>
              <a:t>  - </a:t>
            </a:r>
            <a:r>
              <a:rPr lang="hu-HU" dirty="0" err="1" smtClean="0">
                <a:cs typeface="Arial" charset="0"/>
              </a:rPr>
              <a:t>that</a:t>
            </a:r>
            <a:r>
              <a:rPr lang="hu-HU" dirty="0" smtClean="0">
                <a:cs typeface="Arial" charset="0"/>
              </a:rPr>
              <a:t> </a:t>
            </a:r>
            <a:r>
              <a:rPr lang="hu-HU" dirty="0" err="1" smtClean="0">
                <a:cs typeface="Arial" charset="0"/>
              </a:rPr>
              <a:t>justifies</a:t>
            </a:r>
            <a:r>
              <a:rPr lang="hu-HU" dirty="0" smtClean="0">
                <a:cs typeface="Arial" charset="0"/>
              </a:rPr>
              <a:t> </a:t>
            </a:r>
            <a:r>
              <a:rPr lang="hu-HU" dirty="0" err="1" smtClean="0">
                <a:cs typeface="Arial" charset="0"/>
              </a:rPr>
              <a:t>tthat</a:t>
            </a:r>
            <a:r>
              <a:rPr lang="hu-HU" dirty="0" smtClean="0">
                <a:cs typeface="Arial" charset="0"/>
              </a:rPr>
              <a:t> </a:t>
            </a:r>
            <a:r>
              <a:rPr lang="hu-HU" dirty="0" err="1" smtClean="0">
                <a:cs typeface="Arial" charset="0"/>
              </a:rPr>
              <a:t>only</a:t>
            </a:r>
            <a:r>
              <a:rPr lang="hu-HU" dirty="0" smtClean="0">
                <a:cs typeface="Arial" charset="0"/>
              </a:rPr>
              <a:t> </a:t>
            </a:r>
            <a:r>
              <a:rPr lang="hu-HU" dirty="0" err="1" smtClean="0">
                <a:cs typeface="Arial" charset="0"/>
              </a:rPr>
              <a:t>one</a:t>
            </a:r>
            <a:r>
              <a:rPr lang="hu-HU" dirty="0" smtClean="0">
                <a:cs typeface="Arial" charset="0"/>
              </a:rPr>
              <a:t> </a:t>
            </a:r>
            <a:r>
              <a:rPr lang="hu-HU" dirty="0" err="1" smtClean="0">
                <a:cs typeface="Arial" charset="0"/>
              </a:rPr>
              <a:t>decision</a:t>
            </a:r>
            <a:r>
              <a:rPr lang="hu-HU" dirty="0" smtClean="0">
                <a:cs typeface="Arial" charset="0"/>
              </a:rPr>
              <a:t> be </a:t>
            </a:r>
            <a:r>
              <a:rPr lang="hu-HU" dirty="0" err="1" smtClean="0">
                <a:cs typeface="Arial" charset="0"/>
              </a:rPr>
              <a:t>taken</a:t>
            </a:r>
            <a:r>
              <a:rPr lang="hu-HU" dirty="0" smtClean="0">
                <a:cs typeface="Arial" charset="0"/>
              </a:rPr>
              <a:t>.</a:t>
            </a:r>
          </a:p>
          <a:p>
            <a:r>
              <a:rPr lang="en-US" dirty="0" smtClean="0">
                <a:cs typeface="Arial" charset="0"/>
              </a:rPr>
              <a:t>Further goals of the regulation:</a:t>
            </a:r>
          </a:p>
          <a:p>
            <a:endParaRPr lang="en-US" dirty="0" smtClean="0">
              <a:cs typeface="Arial" charset="0"/>
            </a:endParaRPr>
          </a:p>
          <a:p>
            <a:pPr lvl="1"/>
            <a:r>
              <a:rPr lang="en-US" dirty="0" smtClean="0">
                <a:cs typeface="Arial" charset="0"/>
              </a:rPr>
              <a:t>Closing the gaps of the Dublin Convention</a:t>
            </a:r>
          </a:p>
          <a:p>
            <a:pPr lvl="1"/>
            <a:r>
              <a:rPr lang="en-US" dirty="0" smtClean="0">
                <a:cs typeface="Arial" charset="0"/>
              </a:rPr>
              <a:t> Drawing the consequence of the single visa lists</a:t>
            </a:r>
          </a:p>
          <a:p>
            <a:pPr lvl="1"/>
            <a:r>
              <a:rPr lang="en-US" dirty="0" smtClean="0">
                <a:cs typeface="Arial" charset="0"/>
              </a:rPr>
              <a:t>Speeding up the procedure</a:t>
            </a:r>
          </a:p>
          <a:p>
            <a:pPr lvl="1"/>
            <a:r>
              <a:rPr lang="en-US" dirty="0" smtClean="0">
                <a:cs typeface="Arial" charset="0"/>
              </a:rPr>
              <a:t>Increasing efficiency (the number of persons effectively transferred)</a:t>
            </a:r>
          </a:p>
          <a:p>
            <a:pPr eaLnBrk="1" hangingPunct="1"/>
            <a:endParaRPr lang="hu-HU" dirty="0" smtClean="0">
              <a:cs typeface="Arial" charset="0"/>
            </a:endParaRPr>
          </a:p>
        </p:txBody>
      </p:sp>
    </p:spTree>
    <p:extLst>
      <p:ext uri="{BB962C8B-B14F-4D97-AF65-F5344CB8AC3E}">
        <p14:creationId xmlns:p14="http://schemas.microsoft.com/office/powerpoint/2010/main" val="3065140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a:defRPr/>
            </a:pPr>
            <a:fld id="{7B658C57-A4E3-4386-B255-62299274F2B8}" type="slidenum">
              <a:rPr lang="hu-HU" smtClean="0"/>
              <a:pPr>
                <a:defRPr/>
              </a:pPr>
              <a:t>16</a:t>
            </a:fld>
            <a:endParaRPr lang="hu-HU"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cs typeface="Arial" charset="0"/>
            </a:endParaRPr>
          </a:p>
        </p:txBody>
      </p:sp>
    </p:spTree>
    <p:extLst>
      <p:ext uri="{BB962C8B-B14F-4D97-AF65-F5344CB8AC3E}">
        <p14:creationId xmlns:p14="http://schemas.microsoft.com/office/powerpoint/2010/main" val="4001415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804A7058-EEAD-42D1-BD57-C19DCD3E180B}" type="slidenum">
              <a:rPr lang="hu-HU" smtClean="0"/>
              <a:pPr>
                <a:defRPr/>
              </a:pPr>
              <a:t>17</a:t>
            </a:fld>
            <a:endParaRPr lang="hu-HU" smtClean="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0" y="4748382"/>
            <a:ext cx="6864350" cy="5246519"/>
          </a:xfrm>
          <a:noFill/>
          <a:ln/>
        </p:spPr>
        <p:txBody>
          <a:bodyPr/>
          <a:lstStyle/>
          <a:p>
            <a:pPr eaLnBrk="1" hangingPunct="1"/>
            <a:r>
              <a:rPr lang="en-US" smtClean="0">
                <a:cs typeface="Arial" charset="0"/>
              </a:rPr>
              <a:t>The responsible state has to be requested as soon as possible but not later than 3 months after the submission of the application.</a:t>
            </a:r>
            <a:r>
              <a:rPr lang="hu-HU" smtClean="0">
                <a:cs typeface="Arial" charset="0"/>
              </a:rPr>
              <a:t> </a:t>
            </a:r>
            <a:r>
              <a:rPr lang="en-US" smtClean="0">
                <a:cs typeface="Arial" charset="0"/>
              </a:rPr>
              <a:t>If not: loss of right to transfer</a:t>
            </a:r>
          </a:p>
          <a:p>
            <a:pPr eaLnBrk="1" hangingPunct="1"/>
            <a:r>
              <a:rPr lang="en-US" smtClean="0">
                <a:cs typeface="Arial" charset="0"/>
              </a:rPr>
              <a:t>Reply: within 2  months. Silence = agreement</a:t>
            </a:r>
            <a:r>
              <a:rPr lang="hu-HU" smtClean="0">
                <a:cs typeface="Arial" charset="0"/>
              </a:rPr>
              <a:t> </a:t>
            </a:r>
            <a:r>
              <a:rPr lang="en-US" smtClean="0">
                <a:cs typeface="Arial" charset="0"/>
              </a:rPr>
              <a:t>In urgent cases: 1 month for reply</a:t>
            </a:r>
          </a:p>
          <a:p>
            <a:pPr eaLnBrk="1" hangingPunct="1"/>
            <a:r>
              <a:rPr lang="en-US" smtClean="0">
                <a:cs typeface="Arial" charset="0"/>
              </a:rPr>
              <a:t>Transfer: within 6 month</a:t>
            </a:r>
            <a:r>
              <a:rPr lang="hu-HU" smtClean="0">
                <a:cs typeface="Arial" charset="0"/>
              </a:rPr>
              <a:t> </a:t>
            </a:r>
            <a:r>
              <a:rPr lang="en-US" smtClean="0">
                <a:cs typeface="Arial" charset="0"/>
              </a:rPr>
              <a:t>from acceptance to take charge or</a:t>
            </a:r>
            <a:r>
              <a:rPr lang="hu-HU" smtClean="0">
                <a:cs typeface="Arial" charset="0"/>
              </a:rPr>
              <a:t> </a:t>
            </a:r>
            <a:r>
              <a:rPr lang="en-US" smtClean="0">
                <a:cs typeface="Arial" charset="0"/>
              </a:rPr>
              <a:t>from the end of procedure in which transfer was challenged</a:t>
            </a:r>
            <a:r>
              <a:rPr lang="hu-HU" smtClean="0">
                <a:cs typeface="Arial" charset="0"/>
              </a:rPr>
              <a:t> </a:t>
            </a:r>
            <a:r>
              <a:rPr lang="hu-HU" b="1" smtClean="0">
                <a:solidFill>
                  <a:srgbClr val="C00000"/>
                </a:solidFill>
                <a:cs typeface="Arial" charset="0"/>
              </a:rPr>
              <a:t>= taking charge   </a:t>
            </a:r>
          </a:p>
          <a:p>
            <a:pPr eaLnBrk="1" hangingPunct="1"/>
            <a:r>
              <a:rPr lang="hu-HU" smtClean="0">
                <a:solidFill>
                  <a:srgbClr val="C00000"/>
                </a:solidFill>
                <a:cs typeface="Arial" charset="0"/>
              </a:rPr>
              <a:t>______________________________</a:t>
            </a:r>
          </a:p>
          <a:p>
            <a:pPr eaLnBrk="1" hangingPunct="1"/>
            <a:endParaRPr lang="hu-HU" smtClean="0">
              <a:solidFill>
                <a:srgbClr val="C00000"/>
              </a:solidFill>
              <a:cs typeface="Arial" charset="0"/>
            </a:endParaRPr>
          </a:p>
          <a:p>
            <a:pPr eaLnBrk="1" hangingPunct="1">
              <a:lnSpc>
                <a:spcPct val="90000"/>
              </a:lnSpc>
            </a:pPr>
            <a:r>
              <a:rPr lang="en-US" sz="1300" smtClean="0">
                <a:cs typeface="Arial" charset="0"/>
              </a:rPr>
              <a:t>In case the applicants leaves the state’s territory during the procedure of</a:t>
            </a:r>
          </a:p>
          <a:p>
            <a:pPr lvl="1" eaLnBrk="1" hangingPunct="1">
              <a:lnSpc>
                <a:spcPct val="90000"/>
              </a:lnSpc>
            </a:pPr>
            <a:r>
              <a:rPr lang="en-US" sz="1300" smtClean="0">
                <a:cs typeface="Arial" charset="0"/>
              </a:rPr>
              <a:t>determining the responsible state</a:t>
            </a:r>
          </a:p>
          <a:p>
            <a:pPr lvl="1" eaLnBrk="1" hangingPunct="1">
              <a:lnSpc>
                <a:spcPct val="90000"/>
              </a:lnSpc>
            </a:pPr>
            <a:r>
              <a:rPr lang="en-US" sz="1300" smtClean="0">
                <a:cs typeface="Arial" charset="0"/>
              </a:rPr>
              <a:t>determining whether she qualifies for status (merits)</a:t>
            </a:r>
            <a:r>
              <a:rPr lang="hu-HU" sz="1300" smtClean="0">
                <a:cs typeface="Arial" charset="0"/>
              </a:rPr>
              <a:t> </a:t>
            </a:r>
            <a:endParaRPr lang="en-US" sz="1300" smtClean="0">
              <a:cs typeface="Arial" charset="0"/>
            </a:endParaRPr>
          </a:p>
          <a:p>
            <a:pPr lvl="1" eaLnBrk="1" hangingPunct="1">
              <a:lnSpc>
                <a:spcPct val="90000"/>
              </a:lnSpc>
            </a:pPr>
            <a:r>
              <a:rPr lang="en-US" sz="1300" smtClean="0">
                <a:cs typeface="Arial" charset="0"/>
              </a:rPr>
              <a:t>or after a negative decision</a:t>
            </a:r>
          </a:p>
          <a:p>
            <a:pPr lvl="1" eaLnBrk="1" hangingPunct="1">
              <a:lnSpc>
                <a:spcPct val="90000"/>
              </a:lnSpc>
            </a:pPr>
            <a:r>
              <a:rPr lang="en-US" sz="1300" smtClean="0">
                <a:cs typeface="Arial" charset="0"/>
              </a:rPr>
              <a:t>that state has to </a:t>
            </a:r>
            <a:r>
              <a:rPr lang="en-US" sz="1300" i="1" smtClean="0">
                <a:solidFill>
                  <a:srgbClr val="C00000"/>
                </a:solidFill>
                <a:cs typeface="Arial" charset="0"/>
              </a:rPr>
              <a:t>take</a:t>
            </a:r>
            <a:r>
              <a:rPr lang="en-US" sz="1300" smtClean="0">
                <a:cs typeface="Arial" charset="0"/>
              </a:rPr>
              <a:t> her  </a:t>
            </a:r>
            <a:r>
              <a:rPr lang="en-US" sz="1300" i="1" smtClean="0">
                <a:solidFill>
                  <a:srgbClr val="C00000"/>
                </a:solidFill>
                <a:cs typeface="Arial" charset="0"/>
              </a:rPr>
              <a:t>back.</a:t>
            </a:r>
          </a:p>
          <a:p>
            <a:pPr lvl="1" eaLnBrk="1" hangingPunct="1">
              <a:lnSpc>
                <a:spcPct val="90000"/>
              </a:lnSpc>
            </a:pPr>
            <a:r>
              <a:rPr lang="en-US" sz="1300" smtClean="0">
                <a:cs typeface="Arial" charset="0"/>
              </a:rPr>
              <a:t>Reply: within 1 month (if Eurodac based request: 2 weeks)</a:t>
            </a:r>
          </a:p>
          <a:p>
            <a:pPr lvl="1" eaLnBrk="1" hangingPunct="1">
              <a:lnSpc>
                <a:spcPct val="90000"/>
              </a:lnSpc>
            </a:pPr>
            <a:r>
              <a:rPr lang="en-US" sz="1300" smtClean="0">
                <a:cs typeface="Arial" charset="0"/>
              </a:rPr>
              <a:t>Taking back: within 6 months from </a:t>
            </a:r>
            <a:r>
              <a:rPr lang="hu-HU" sz="1300" smtClean="0">
                <a:cs typeface="Arial" charset="0"/>
              </a:rPr>
              <a:t>a</a:t>
            </a:r>
            <a:r>
              <a:rPr lang="en-US" sz="1300" smtClean="0">
                <a:cs typeface="Arial" charset="0"/>
              </a:rPr>
              <a:t>cceptance</a:t>
            </a:r>
            <a:r>
              <a:rPr lang="hu-HU" sz="1300" smtClean="0">
                <a:cs typeface="Arial" charset="0"/>
              </a:rPr>
              <a:t> </a:t>
            </a:r>
          </a:p>
          <a:p>
            <a:pPr lvl="1" eaLnBrk="1" hangingPunct="1">
              <a:lnSpc>
                <a:spcPct val="90000"/>
              </a:lnSpc>
            </a:pPr>
            <a:r>
              <a:rPr lang="hu-HU" sz="1300" b="1" smtClean="0">
                <a:solidFill>
                  <a:srgbClr val="C00000"/>
                </a:solidFill>
                <a:cs typeface="Arial" charset="0"/>
              </a:rPr>
              <a:t>= taking back</a:t>
            </a:r>
            <a:endParaRPr lang="en-US" sz="1300" b="1" smtClean="0">
              <a:solidFill>
                <a:srgbClr val="C00000"/>
              </a:solidFill>
              <a:cs typeface="Arial" charset="0"/>
            </a:endParaRPr>
          </a:p>
          <a:p>
            <a:pPr eaLnBrk="1" hangingPunct="1"/>
            <a:endParaRPr lang="en-US" smtClean="0">
              <a:solidFill>
                <a:srgbClr val="C00000"/>
              </a:solidFill>
              <a:cs typeface="Arial" charset="0"/>
            </a:endParaRPr>
          </a:p>
          <a:p>
            <a:pPr lvl="2" eaLnBrk="1" hangingPunct="1">
              <a:lnSpc>
                <a:spcPct val="90000"/>
              </a:lnSpc>
            </a:pPr>
            <a:endParaRPr lang="hu-HU" sz="1000" smtClean="0">
              <a:cs typeface="Arial" charset="0"/>
            </a:endParaRPr>
          </a:p>
          <a:p>
            <a:pPr lvl="3" eaLnBrk="1" hangingPunct="1">
              <a:lnSpc>
                <a:spcPct val="90000"/>
              </a:lnSpc>
            </a:pPr>
            <a:endParaRPr lang="hu-HU" sz="1000" smtClean="0">
              <a:cs typeface="Arial" charset="0"/>
            </a:endParaRPr>
          </a:p>
          <a:p>
            <a:pPr eaLnBrk="1" hangingPunct="1">
              <a:lnSpc>
                <a:spcPct val="90000"/>
              </a:lnSpc>
            </a:pPr>
            <a:endParaRPr lang="en-US" sz="1000" smtClean="0">
              <a:cs typeface="Arial" charset="0"/>
            </a:endParaRPr>
          </a:p>
          <a:p>
            <a:pPr eaLnBrk="1" hangingPunct="1">
              <a:lnSpc>
                <a:spcPct val="90000"/>
              </a:lnSpc>
            </a:pPr>
            <a:endParaRPr lang="en-US" sz="1000" smtClean="0">
              <a:cs typeface="Arial" charset="0"/>
            </a:endParaRPr>
          </a:p>
        </p:txBody>
      </p:sp>
    </p:spTree>
    <p:extLst>
      <p:ext uri="{BB962C8B-B14F-4D97-AF65-F5344CB8AC3E}">
        <p14:creationId xmlns:p14="http://schemas.microsoft.com/office/powerpoint/2010/main" val="439643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a:bodyPr>
          <a:lstStyle/>
          <a:p>
            <a:r>
              <a:rPr lang="hu-HU" dirty="0" err="1" smtClean="0"/>
              <a:t>Further</a:t>
            </a:r>
            <a:r>
              <a:rPr lang="hu-HU" dirty="0" smtClean="0"/>
              <a:t> </a:t>
            </a:r>
            <a:r>
              <a:rPr lang="hu-HU" dirty="0" err="1" smtClean="0"/>
              <a:t>important</a:t>
            </a:r>
            <a:r>
              <a:rPr lang="hu-HU" dirty="0" smtClean="0"/>
              <a:t> </a:t>
            </a:r>
            <a:r>
              <a:rPr lang="hu-HU" dirty="0" err="1" smtClean="0"/>
              <a:t>changes</a:t>
            </a:r>
            <a:r>
              <a:rPr lang="hu-HU" dirty="0" smtClean="0"/>
              <a:t> </a:t>
            </a:r>
            <a:r>
              <a:rPr lang="hu-HU" dirty="0" err="1" smtClean="0"/>
              <a:t>in</a:t>
            </a:r>
            <a:r>
              <a:rPr lang="hu-HU" dirty="0" smtClean="0"/>
              <a:t> </a:t>
            </a:r>
            <a:r>
              <a:rPr lang="hu-HU" dirty="0" err="1" smtClean="0"/>
              <a:t>the</a:t>
            </a:r>
            <a:r>
              <a:rPr lang="hu-HU" dirty="0" smtClean="0"/>
              <a:t> </a:t>
            </a:r>
            <a:r>
              <a:rPr lang="hu-HU" dirty="0" err="1" smtClean="0"/>
              <a:t>recast</a:t>
            </a:r>
            <a:r>
              <a:rPr lang="hu-HU" dirty="0" smtClean="0"/>
              <a:t>:</a:t>
            </a:r>
          </a:p>
          <a:p>
            <a:r>
              <a:rPr lang="en-GB" dirty="0"/>
              <a:t>„Family”,  „relative” „dependence”  defined more embracing </a:t>
            </a:r>
          </a:p>
          <a:p>
            <a:r>
              <a:rPr lang="en-GB" dirty="0"/>
              <a:t>New  or more detailed rules on</a:t>
            </a:r>
          </a:p>
          <a:p>
            <a:pPr lvl="1"/>
            <a:r>
              <a:rPr lang="en-GB" dirty="0"/>
              <a:t> providing information to the applicant (in writing, by EU wide leaflet) (§ 4)</a:t>
            </a:r>
          </a:p>
          <a:p>
            <a:pPr lvl="1"/>
            <a:r>
              <a:rPr lang="en-GB" dirty="0"/>
              <a:t>compulsory personal interview (§ 5)</a:t>
            </a:r>
          </a:p>
          <a:p>
            <a:pPr lvl="1"/>
            <a:r>
              <a:rPr lang="en-GB" dirty="0"/>
              <a:t>guarantees for minors (§ 6) and (§ 8)</a:t>
            </a:r>
          </a:p>
          <a:p>
            <a:pPr lvl="1"/>
            <a:r>
              <a:rPr lang="en-GB" dirty="0"/>
              <a:t>avoiding determination of family members’ applications in different states (§ 11)</a:t>
            </a:r>
          </a:p>
          <a:p>
            <a:pPr lvl="1"/>
            <a:r>
              <a:rPr lang="en-GB" dirty="0"/>
              <a:t>discretionary” (humanitarian) clause expanded (bringing together dependent persons and those on whom they depend) (§ 17) </a:t>
            </a:r>
          </a:p>
          <a:p>
            <a:pPr lvl="1"/>
            <a:r>
              <a:rPr lang="en-GB" dirty="0"/>
              <a:t>taking back (completing the case on the merits or allowing a fresh procedure without considering it a repeat application) (§ 18)</a:t>
            </a:r>
          </a:p>
          <a:p>
            <a:pPr lvl="1"/>
            <a:r>
              <a:rPr lang="en-GB" dirty="0"/>
              <a:t>clear rules on taking back even if the person does not apply in the requesting state  (§ 24)</a:t>
            </a:r>
          </a:p>
          <a:p>
            <a:pPr lvl="1"/>
            <a:r>
              <a:rPr lang="en-GB" dirty="0"/>
              <a:t>more than 3 months absence from MSs or after effective removal  = new application (§ 19</a:t>
            </a:r>
            <a:r>
              <a:rPr lang="en-GB" dirty="0" smtClean="0"/>
              <a:t>)</a:t>
            </a:r>
            <a:endParaRPr lang="hu-HU" dirty="0" smtClean="0"/>
          </a:p>
          <a:p>
            <a:r>
              <a:rPr lang="en-GB" dirty="0"/>
              <a:t>If Eurodac hit: request must be sent within two (not three) months</a:t>
            </a:r>
          </a:p>
          <a:p>
            <a:r>
              <a:rPr lang="en-GB" dirty="0"/>
              <a:t>Separate article on „effective remedy, in the form of an appeal or a review, in fact and in law” against a transfer decision „within reasonable time” (§ 27)  MS may decide whether </a:t>
            </a:r>
          </a:p>
          <a:p>
            <a:pPr lvl="1"/>
            <a:r>
              <a:rPr lang="en-GB" dirty="0"/>
              <a:t>the applicant has a right to stay or,</a:t>
            </a:r>
          </a:p>
          <a:p>
            <a:pPr lvl="1"/>
            <a:r>
              <a:rPr lang="en-GB" dirty="0"/>
              <a:t>there is suspension of the transfer which is subject to „ a close and rigorous scrutiny” by a court or tribunal,</a:t>
            </a:r>
          </a:p>
          <a:p>
            <a:pPr lvl="1"/>
            <a:r>
              <a:rPr lang="en-GB" dirty="0"/>
              <a:t>the applicant has the right to ask for the suspension. While deciding that request based on „close and rigorous scrutiny” suspension must be granted</a:t>
            </a:r>
          </a:p>
          <a:p>
            <a:r>
              <a:rPr lang="en-GB" dirty="0"/>
              <a:t>Detailed rules of exchange on data before transfer  (including info on health)</a:t>
            </a:r>
          </a:p>
          <a:p>
            <a:pPr lvl="1"/>
            <a:endParaRPr lang="en-GB" dirty="0"/>
          </a:p>
          <a:p>
            <a:endParaRPr lang="hu-HU" dirty="0"/>
          </a:p>
        </p:txBody>
      </p:sp>
      <p:sp>
        <p:nvSpPr>
          <p:cNvPr id="4" name="Dia számának helye 3"/>
          <p:cNvSpPr>
            <a:spLocks noGrp="1"/>
          </p:cNvSpPr>
          <p:nvPr>
            <p:ph type="sldNum" sz="quarter" idx="10"/>
          </p:nvPr>
        </p:nvSpPr>
        <p:spPr/>
        <p:txBody>
          <a:bodyPr/>
          <a:lstStyle/>
          <a:p>
            <a:pPr>
              <a:defRPr/>
            </a:pPr>
            <a:fld id="{2DFA0271-DE92-4FF8-9199-55F0F3DB3800}" type="slidenum">
              <a:rPr lang="hu-HU" smtClean="0"/>
              <a:pPr>
                <a:defRPr/>
              </a:pPr>
              <a:t>20</a:t>
            </a:fld>
            <a:endParaRPr lang="hu-HU"/>
          </a:p>
        </p:txBody>
      </p:sp>
    </p:spTree>
    <p:extLst>
      <p:ext uri="{BB962C8B-B14F-4D97-AF65-F5344CB8AC3E}">
        <p14:creationId xmlns:p14="http://schemas.microsoft.com/office/powerpoint/2010/main" val="1514640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21</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038225" y="777875"/>
            <a:ext cx="4683125" cy="3511550"/>
          </a:xfrm>
        </p:spPr>
      </p:sp>
      <p:sp>
        <p:nvSpPr>
          <p:cNvPr id="3" name="Jegyzetek helye 2"/>
          <p:cNvSpPr>
            <a:spLocks noGrp="1"/>
          </p:cNvSpPr>
          <p:nvPr>
            <p:ph type="body" idx="1"/>
          </p:nvPr>
        </p:nvSpPr>
        <p:spPr>
          <a:xfrm>
            <a:off x="176610" y="4251846"/>
            <a:ext cx="6768752" cy="6124054"/>
          </a:xfrm>
        </p:spPr>
        <p:txBody>
          <a:bodyPr>
            <a:normAutofit fontScale="92500" lnSpcReduction="10000"/>
          </a:bodyPr>
          <a:lstStyle/>
          <a:p>
            <a:endParaRPr lang="en-GB" dirty="0" smtClean="0"/>
          </a:p>
          <a:p>
            <a:r>
              <a:rPr lang="en-GB" i="1" dirty="0" smtClean="0"/>
              <a:t>Article 38 </a:t>
            </a:r>
          </a:p>
          <a:p>
            <a:r>
              <a:rPr lang="en-US" b="1" dirty="0" smtClean="0"/>
              <a:t>The concept of safe third country </a:t>
            </a:r>
          </a:p>
          <a:p>
            <a:r>
              <a:rPr lang="en-US" dirty="0" smtClean="0"/>
              <a:t>1. Member States may apply the safe third country concept only where the competent authorities are satisfied that a person seeking international protection will be treated in accordance with the following principles in the third country concerned: </a:t>
            </a:r>
          </a:p>
          <a:p>
            <a:r>
              <a:rPr lang="en-US" dirty="0" smtClean="0"/>
              <a:t>(a) life and liberty are not threatened on account of race, religion, nationality, membership of a particular social group or political opinion; </a:t>
            </a:r>
          </a:p>
          <a:p>
            <a:r>
              <a:rPr lang="en-US" dirty="0" smtClean="0"/>
              <a:t>(b) there is no risk of serious harm as defined in Directive 2011/95/EU; </a:t>
            </a:r>
          </a:p>
          <a:p>
            <a:r>
              <a:rPr lang="en-US" dirty="0" smtClean="0"/>
              <a:t>(c) the principle of </a:t>
            </a:r>
            <a:r>
              <a:rPr lang="en-US" i="1" dirty="0" smtClean="0"/>
              <a:t>non-</a:t>
            </a:r>
            <a:r>
              <a:rPr lang="en-US" i="1" dirty="0" err="1" smtClean="0"/>
              <a:t>refoulement</a:t>
            </a:r>
            <a:r>
              <a:rPr lang="en-US" i="1" dirty="0" smtClean="0"/>
              <a:t> in accordance with the Geneva Convention is respected; </a:t>
            </a:r>
          </a:p>
          <a:p>
            <a:r>
              <a:rPr lang="en-US" dirty="0" smtClean="0"/>
              <a:t>(d) the prohibition of removal, in violation of the right to freedom from torture and cruel, inhuman or degrading treatment as laid down in international law, is respected; and </a:t>
            </a:r>
          </a:p>
          <a:p>
            <a:r>
              <a:rPr lang="en-US" dirty="0" smtClean="0"/>
              <a:t>(e) the possibility exists to request refugee status and, if found to be a refugee, to receive protection in accordance with the Geneva Convention. </a:t>
            </a:r>
          </a:p>
          <a:p>
            <a:r>
              <a:rPr lang="en-US" dirty="0" smtClean="0"/>
              <a:t>2. The application of the safe third country concept shall be subject to rules laid down in national law, including: </a:t>
            </a:r>
          </a:p>
          <a:p>
            <a:r>
              <a:rPr lang="en-US" dirty="0" smtClean="0"/>
              <a:t>(a) rules requiring a connection between the applicant and the third country concerned on the basis of which it would be reasonable for that person to go to that country; </a:t>
            </a:r>
          </a:p>
          <a:p>
            <a:r>
              <a:rPr lang="en-US" dirty="0" smtClean="0"/>
              <a:t>(b) rules on the methodology by which the competent authorities satisfy themselves that the safe third country concept may be applied to a particular country or to a particular applicant. Such methodology shall include case-by-case consideration of the safety of the country for a particular applicant and/or national designation of countries considered to be generally safe; </a:t>
            </a:r>
          </a:p>
          <a:p>
            <a:r>
              <a:rPr lang="en-US" dirty="0" smtClean="0"/>
              <a:t>(c) rules in accordance with international law, allowing an individual examination of whether the third country concerned is safe for a particular applicant which, as a minimum, shall permit the applicant to challenge the application of the safe third country concept on the grounds that the third country is not safe in his or her particular circumstances. The applicant shall also be allowed to challenge the existence of a connection between him or her and the third country in accordance with point (a).</a:t>
            </a:r>
            <a:endParaRPr lang="hu-HU" dirty="0" smtClean="0"/>
          </a:p>
          <a:p>
            <a:r>
              <a:rPr lang="en-US" dirty="0" smtClean="0"/>
              <a:t>3. When implementing a decision solely based on this Article, Member States shall: </a:t>
            </a:r>
          </a:p>
          <a:p>
            <a:r>
              <a:rPr lang="en-US" dirty="0" smtClean="0"/>
              <a:t>(a) inform the applicant accordingly; and </a:t>
            </a:r>
          </a:p>
          <a:p>
            <a:r>
              <a:rPr lang="en-US" dirty="0" smtClean="0"/>
              <a:t>(b) provide him or her with a document informing the authorities of the third country, in the language of that country, that the application has not been examined in substance. </a:t>
            </a:r>
          </a:p>
          <a:p>
            <a:r>
              <a:rPr lang="en-US" dirty="0" smtClean="0"/>
              <a:t>4. Where the third country does not permit the applicant to enter its territory, Member States shall ensure that access to a procedure is given in accordance with the basic principles and guarantees described in Chapter II. </a:t>
            </a:r>
          </a:p>
          <a:p>
            <a:r>
              <a:rPr lang="en-US" dirty="0" smtClean="0"/>
              <a:t>5. Member States shall inform the Commission periodically of the countries to which this concept </a:t>
            </a:r>
            <a:endParaRPr lang="en-GB" dirty="0"/>
          </a:p>
        </p:txBody>
      </p:sp>
    </p:spTree>
    <p:extLst>
      <p:ext uri="{BB962C8B-B14F-4D97-AF65-F5344CB8AC3E}">
        <p14:creationId xmlns:p14="http://schemas.microsoft.com/office/powerpoint/2010/main" val="180494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24</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C34117-193C-466A-B8FC-DB096448D945}" type="slidenum">
              <a:rPr lang="en-US"/>
              <a:pPr>
                <a:defRPr/>
              </a:pPr>
              <a:t>2</a:t>
            </a:fld>
            <a:endParaRPr lang="en-US" dirty="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Téglalap 5"/>
          <p:cNvSpPr/>
          <p:nvPr/>
        </p:nvSpPr>
        <p:spPr>
          <a:xfrm>
            <a:off x="543854" y="4601310"/>
            <a:ext cx="5852717" cy="338554"/>
          </a:xfrm>
          <a:prstGeom prst="rect">
            <a:avLst/>
          </a:prstGeom>
        </p:spPr>
        <p:txBody>
          <a:bodyPr wrap="square">
            <a:spAutoFit/>
          </a:bodyPr>
          <a:lstStyle/>
          <a:p>
            <a:pPr>
              <a:defRPr/>
            </a:pPr>
            <a:endParaRPr lang="en-GB" sz="1600" dirty="0" smtClean="0"/>
          </a:p>
        </p:txBody>
      </p:sp>
    </p:spTree>
    <p:extLst>
      <p:ext uri="{BB962C8B-B14F-4D97-AF65-F5344CB8AC3E}">
        <p14:creationId xmlns:p14="http://schemas.microsoft.com/office/powerpoint/2010/main" val="1373259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GB" i="1" dirty="0" smtClean="0"/>
              <a:t>Article 35 </a:t>
            </a:r>
          </a:p>
          <a:p>
            <a:r>
              <a:rPr lang="en-US" b="1" dirty="0" smtClean="0"/>
              <a:t>The concept of first country of asylum </a:t>
            </a:r>
          </a:p>
          <a:p>
            <a:r>
              <a:rPr lang="en-US" dirty="0" smtClean="0"/>
              <a:t>A country can be considered to be a first country of asylum for a particular applicant if:</a:t>
            </a:r>
            <a:endParaRPr lang="hu-HU" dirty="0" smtClean="0"/>
          </a:p>
          <a:p>
            <a:endParaRPr lang="en-GB" dirty="0" smtClean="0"/>
          </a:p>
          <a:p>
            <a:endParaRPr lang="en-GB" dirty="0" smtClean="0"/>
          </a:p>
          <a:p>
            <a:r>
              <a:rPr lang="en-US" dirty="0" smtClean="0"/>
              <a:t>(a) he or she has been </a:t>
            </a:r>
            <a:r>
              <a:rPr lang="en-US" dirty="0" err="1" smtClean="0"/>
              <a:t>recognised</a:t>
            </a:r>
            <a:r>
              <a:rPr lang="en-US" dirty="0" smtClean="0"/>
              <a:t> in that country as a refugee and he or she can still avail himself/herself of that protection; or </a:t>
            </a:r>
          </a:p>
          <a:p>
            <a:r>
              <a:rPr lang="en-US" dirty="0" smtClean="0"/>
              <a:t>(b) he or she otherwise enjoys sufficient protection in that country, including benefiting from the principle of </a:t>
            </a:r>
            <a:r>
              <a:rPr lang="en-US" i="1" dirty="0" smtClean="0"/>
              <a:t>non- </a:t>
            </a:r>
            <a:r>
              <a:rPr lang="en-US" i="1" dirty="0" err="1" smtClean="0"/>
              <a:t>refoulement</a:t>
            </a:r>
            <a:r>
              <a:rPr lang="en-US" i="1" dirty="0" smtClean="0"/>
              <a:t>, </a:t>
            </a:r>
          </a:p>
          <a:p>
            <a:r>
              <a:rPr lang="en-US" dirty="0" smtClean="0"/>
              <a:t>provided that he or she will be readmitted to that country. </a:t>
            </a:r>
          </a:p>
          <a:p>
            <a:r>
              <a:rPr lang="en-US" dirty="0" smtClean="0"/>
              <a:t>In applying the concept of first country of asylum to the particular circumstances of an applicant, Member States may take into account Article 38(1). The applicant shall be allowed to challenge the application of the first country of asylum concept to his or her particular circumstances. </a:t>
            </a:r>
            <a:endParaRPr lang="en-GB"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25</a:t>
            </a:fld>
            <a:endParaRPr lang="en-GB"/>
          </a:p>
        </p:txBody>
      </p:sp>
    </p:spTree>
    <p:extLst>
      <p:ext uri="{BB962C8B-B14F-4D97-AF65-F5344CB8AC3E}">
        <p14:creationId xmlns:p14="http://schemas.microsoft.com/office/powerpoint/2010/main" val="3789725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26</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28</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30</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1359BF9-A372-4528-A5B4-1DB7E9A00C78}" type="slidenum">
              <a:rPr lang="hu-HU" smtClean="0"/>
              <a:pPr>
                <a:defRPr/>
              </a:pPr>
              <a:t>31</a:t>
            </a:fld>
            <a:endParaRPr lang="hu-HU"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GB" smtClean="0">
              <a:cs typeface="Arial" charset="0"/>
            </a:endParaRPr>
          </a:p>
        </p:txBody>
      </p:sp>
    </p:spTree>
    <p:extLst>
      <p:ext uri="{BB962C8B-B14F-4D97-AF65-F5344CB8AC3E}">
        <p14:creationId xmlns:p14="http://schemas.microsoft.com/office/powerpoint/2010/main" val="33166583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7AEBA37E-DF3E-4DFE-81F5-C11A96BACBD8}" type="slidenum">
              <a:rPr lang="hu-HU" smtClean="0"/>
              <a:pPr>
                <a:defRPr/>
              </a:pPr>
              <a:t>32</a:t>
            </a:fld>
            <a:endParaRPr lang="hu-HU"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GB" smtClean="0">
              <a:cs typeface="Arial" charset="0"/>
            </a:endParaRPr>
          </a:p>
        </p:txBody>
      </p:sp>
    </p:spTree>
    <p:extLst>
      <p:ext uri="{BB962C8B-B14F-4D97-AF65-F5344CB8AC3E}">
        <p14:creationId xmlns:p14="http://schemas.microsoft.com/office/powerpoint/2010/main" val="2407711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33</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en-GB"/>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34</a:t>
            </a:fld>
            <a:endParaRPr lang="en-GB"/>
          </a:p>
        </p:txBody>
      </p:sp>
    </p:spTree>
    <p:extLst>
      <p:ext uri="{BB962C8B-B14F-4D97-AF65-F5344CB8AC3E}">
        <p14:creationId xmlns:p14="http://schemas.microsoft.com/office/powerpoint/2010/main" val="1994351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35</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en-GB"/>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36</a:t>
            </a:fld>
            <a:endParaRPr lang="en-GB"/>
          </a:p>
        </p:txBody>
      </p:sp>
    </p:spTree>
    <p:extLst>
      <p:ext uri="{BB962C8B-B14F-4D97-AF65-F5344CB8AC3E}">
        <p14:creationId xmlns:p14="http://schemas.microsoft.com/office/powerpoint/2010/main" val="204824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2048A6C-82A1-4F56-9BC3-E64FC4512271}" type="slidenum">
              <a:rPr lang="hu-HU"/>
              <a:pPr>
                <a:defRPr/>
              </a:pPr>
              <a:t>3</a:t>
            </a:fld>
            <a:endParaRPr lang="hu-HU" dirty="0"/>
          </a:p>
        </p:txBody>
      </p:sp>
      <p:sp>
        <p:nvSpPr>
          <p:cNvPr id="59395"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309108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en-GB" dirty="0" smtClean="0"/>
          </a:p>
          <a:p>
            <a:r>
              <a:rPr lang="en-US" dirty="0" smtClean="0"/>
              <a:t>10 </a:t>
            </a:r>
            <a:r>
              <a:rPr lang="en-US" dirty="0" err="1" smtClean="0"/>
              <a:t>Frontex</a:t>
            </a:r>
            <a:r>
              <a:rPr lang="en-US" dirty="0" smtClean="0"/>
              <a:t> </a:t>
            </a:r>
            <a:r>
              <a:rPr lang="en-US" dirty="0" err="1" smtClean="0"/>
              <a:t>fingerprinters</a:t>
            </a:r>
            <a:r>
              <a:rPr lang="en-US" dirty="0" smtClean="0"/>
              <a:t>, 2 debriefing teams and 2 screening teams, alongside a team of 3 EASO experts for information provision. </a:t>
            </a:r>
          </a:p>
          <a:p>
            <a:endParaRPr lang="en-GB"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37</a:t>
            </a:fld>
            <a:endParaRPr lang="en-GB"/>
          </a:p>
        </p:txBody>
      </p:sp>
    </p:spTree>
    <p:extLst>
      <p:ext uri="{BB962C8B-B14F-4D97-AF65-F5344CB8AC3E}">
        <p14:creationId xmlns:p14="http://schemas.microsoft.com/office/powerpoint/2010/main" val="1674865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D74E6-0738-4A88-AC2D-E4A8D3745119}" type="slidenum">
              <a:rPr lang="en-GB" smtClean="0"/>
              <a:pPr fontAlgn="base">
                <a:spcBef>
                  <a:spcPct val="0"/>
                </a:spcBef>
                <a:spcAft>
                  <a:spcPct val="0"/>
                </a:spcAft>
                <a:defRPr/>
              </a:pPr>
              <a:t>38</a:t>
            </a:fld>
            <a:endParaRPr lang="en-GB" dirty="0" smtClean="0"/>
          </a:p>
        </p:txBody>
      </p:sp>
    </p:spTree>
    <p:extLst>
      <p:ext uri="{BB962C8B-B14F-4D97-AF65-F5344CB8AC3E}">
        <p14:creationId xmlns:p14="http://schemas.microsoft.com/office/powerpoint/2010/main" val="887523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dirty="0" smtClean="0"/>
              <a:t>132 Syrians staying in neighbouring countries have already been resettled under the scheme agreed on 20 July 2015 to the Czech Republic (16), Italy (96), and Liechtenstein (20).</a:t>
            </a:r>
            <a:endParaRPr lang="hu-HU" dirty="0" smtClean="0"/>
          </a:p>
          <a:p>
            <a:endParaRPr lang="hu-HU" dirty="0" smtClean="0"/>
          </a:p>
          <a:p>
            <a:r>
              <a:rPr lang="hu-HU" dirty="0" smtClean="0"/>
              <a:t>„</a:t>
            </a:r>
            <a:endParaRPr lang="en-GB" dirty="0" smtClean="0"/>
          </a:p>
          <a:p>
            <a:r>
              <a:rPr lang="en-US" dirty="0" smtClean="0"/>
              <a:t>EU Trust Fund for Syria can reach at least €500 million this year; </a:t>
            </a:r>
          </a:p>
          <a:p>
            <a:endParaRPr lang="en-GB" dirty="0" smtClean="0"/>
          </a:p>
          <a:p>
            <a:r>
              <a:rPr lang="en-US" dirty="0" smtClean="0"/>
              <a:t> COM(2015) 510 final COMMUNICATION FROM THE COMMISSION TO THE EUROPEAN PARLIAMENT, THE EUROPEAN COUNCIL AND THE COUNCIL Managing the refugee crisis: State of Play of the Implementation of the Priority Actions under the European Agenda on Migration</a:t>
            </a:r>
            <a:endParaRPr lang="en-GB"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39</a:t>
            </a:fld>
            <a:endParaRPr lang="en-GB"/>
          </a:p>
        </p:txBody>
      </p:sp>
    </p:spTree>
    <p:extLst>
      <p:ext uri="{BB962C8B-B14F-4D97-AF65-F5344CB8AC3E}">
        <p14:creationId xmlns:p14="http://schemas.microsoft.com/office/powerpoint/2010/main" val="22850833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bwMode="auto">
          <a:noFill/>
          <a:ln>
            <a:solidFill>
              <a:srgbClr val="000000"/>
            </a:solidFill>
            <a:miter lim="800000"/>
            <a:headEnd/>
            <a:tailEnd/>
          </a:ln>
        </p:spPr>
      </p:sp>
      <p:sp>
        <p:nvSpPr>
          <p:cNvPr id="45059"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Dia számának helye 3"/>
          <p:cNvSpPr>
            <a:spLocks noGrp="1"/>
          </p:cNvSpPr>
          <p:nvPr>
            <p:ph type="sldNum" sz="quarter" idx="5"/>
          </p:nvPr>
        </p:nvSpPr>
        <p:spPr/>
        <p:txBody>
          <a:bodyPr/>
          <a:lstStyle/>
          <a:p>
            <a:pPr>
              <a:defRPr/>
            </a:pPr>
            <a:fld id="{1F636E0D-7529-4A14-BBB7-4CDB332AE941}" type="slidenum">
              <a:rPr lang="en-GB" smtClean="0"/>
              <a:pPr>
                <a:defRPr/>
              </a:pPr>
              <a:t>40</a:t>
            </a:fld>
            <a:endParaRPr lang="en-GB"/>
          </a:p>
        </p:txBody>
      </p:sp>
    </p:spTree>
    <p:extLst>
      <p:ext uri="{BB962C8B-B14F-4D97-AF65-F5344CB8AC3E}">
        <p14:creationId xmlns:p14="http://schemas.microsoft.com/office/powerpoint/2010/main" val="3338997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56DD88-BD48-4C93-A6C2-6E7F6FE7E233}" type="slidenum">
              <a:rPr lang="hu-HU"/>
              <a:pPr>
                <a:defRPr/>
              </a:pPr>
              <a:t>4</a:t>
            </a:fld>
            <a:endParaRPr lang="hu-HU" dirty="0"/>
          </a:p>
        </p:txBody>
      </p:sp>
      <p:sp>
        <p:nvSpPr>
          <p:cNvPr id="61443"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1444" name="Rectangle 3"/>
          <p:cNvSpPr>
            <a:spLocks noGrp="1" noChangeArrowheads="1"/>
          </p:cNvSpPr>
          <p:nvPr>
            <p:ph type="body" idx="1"/>
          </p:nvPr>
        </p:nvSpPr>
        <p:spPr bwMode="auto">
          <a:xfrm>
            <a:off x="906357" y="4715113"/>
            <a:ext cx="4984962" cy="4466109"/>
          </a:xfrm>
          <a:noFill/>
        </p:spPr>
        <p:txBody>
          <a:bodyPr wrap="square" numCol="1" anchor="t" anchorCtr="0" compatLnSpc="1">
            <a:prstTxWarp prst="textNoShape">
              <a:avLst/>
            </a:prstTxWarp>
          </a:bodyPr>
          <a:lstStyle/>
          <a:p>
            <a:endParaRPr lang="en-GB" dirty="0" smtClean="0"/>
          </a:p>
        </p:txBody>
      </p:sp>
    </p:spTree>
    <p:extLst>
      <p:ext uri="{BB962C8B-B14F-4D97-AF65-F5344CB8AC3E}">
        <p14:creationId xmlns:p14="http://schemas.microsoft.com/office/powerpoint/2010/main" val="200400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kép helye 1"/>
          <p:cNvSpPr>
            <a:spLocks noGrp="1" noRot="1" noChangeAspect="1" noTextEdit="1"/>
          </p:cNvSpPr>
          <p:nvPr>
            <p:ph type="sldImg"/>
          </p:nvPr>
        </p:nvSpPr>
        <p:spPr bwMode="auto">
          <a:noFill/>
          <a:ln>
            <a:solidFill>
              <a:srgbClr val="000000"/>
            </a:solidFill>
            <a:miter lim="800000"/>
            <a:headEnd/>
            <a:tailEnd/>
          </a:ln>
        </p:spPr>
      </p:sp>
      <p:sp>
        <p:nvSpPr>
          <p:cNvPr id="63491" name="Jegyzetek helye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Schengen access control model consists of the following four tiers:</a:t>
            </a:r>
            <a:endParaRPr lang="hu-HU" dirty="0" smtClean="0"/>
          </a:p>
          <a:p>
            <a:r>
              <a:rPr lang="en-US" dirty="0" smtClean="0"/>
              <a:t> Measures at consulates,</a:t>
            </a:r>
            <a:endParaRPr lang="hu-HU" dirty="0" smtClean="0"/>
          </a:p>
          <a:p>
            <a:r>
              <a:rPr lang="hu-HU" dirty="0" smtClean="0"/>
              <a:t> </a:t>
            </a:r>
            <a:r>
              <a:rPr lang="en-US" dirty="0" smtClean="0"/>
              <a:t>cooperation with neighbouring countries, </a:t>
            </a:r>
            <a:endParaRPr lang="hu-HU" dirty="0" smtClean="0"/>
          </a:p>
          <a:p>
            <a:r>
              <a:rPr lang="en-US" dirty="0" smtClean="0"/>
              <a:t>border control,</a:t>
            </a:r>
            <a:endParaRPr lang="hu-HU" dirty="0" smtClean="0"/>
          </a:p>
          <a:p>
            <a:r>
              <a:rPr lang="en-US" dirty="0" smtClean="0"/>
              <a:t> and control measures within the Schengen</a:t>
            </a:r>
            <a:r>
              <a:rPr lang="hu-HU" dirty="0" smtClean="0"/>
              <a:t> </a:t>
            </a:r>
            <a:r>
              <a:rPr lang="en-GB" dirty="0" smtClean="0"/>
              <a:t>area, including return.</a:t>
            </a:r>
            <a:endParaRPr lang="hu-HU" dirty="0" smtClean="0"/>
          </a:p>
          <a:p>
            <a:r>
              <a:rPr lang="hu-HU" dirty="0" smtClean="0"/>
              <a:t>COM (2008) 68 final (on EUROSUR), p.2, fn. 6</a:t>
            </a:r>
            <a:endParaRPr lang="en-GB" dirty="0" smtClean="0"/>
          </a:p>
        </p:txBody>
      </p:sp>
      <p:sp>
        <p:nvSpPr>
          <p:cNvPr id="4" name="Dia számának helye 3"/>
          <p:cNvSpPr>
            <a:spLocks noGrp="1"/>
          </p:cNvSpPr>
          <p:nvPr>
            <p:ph type="sldNum" sz="quarter" idx="5"/>
          </p:nvPr>
        </p:nvSpPr>
        <p:spPr/>
        <p:txBody>
          <a:bodyPr/>
          <a:lstStyle/>
          <a:p>
            <a:pPr>
              <a:defRPr/>
            </a:pPr>
            <a:fld id="{6874E11F-247D-4F9F-BD8D-521679170835}" type="slidenum">
              <a:rPr lang="en-GB" smtClean="0"/>
              <a:pPr>
                <a:defRPr/>
              </a:pPr>
              <a:t>5</a:t>
            </a:fld>
            <a:endParaRPr lang="en-GB" dirty="0"/>
          </a:p>
        </p:txBody>
      </p:sp>
    </p:spTree>
    <p:extLst>
      <p:ext uri="{BB962C8B-B14F-4D97-AF65-F5344CB8AC3E}">
        <p14:creationId xmlns:p14="http://schemas.microsoft.com/office/powerpoint/2010/main" val="1564329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2048A6C-82A1-4F56-9BC3-E64FC4512271}" type="slidenum">
              <a:rPr lang="hu-HU"/>
              <a:pPr>
                <a:defRPr/>
              </a:pPr>
              <a:t>6</a:t>
            </a:fld>
            <a:endParaRPr lang="hu-HU" dirty="0"/>
          </a:p>
        </p:txBody>
      </p:sp>
      <p:sp>
        <p:nvSpPr>
          <p:cNvPr id="59395"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748584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iakép helye 1"/>
          <p:cNvSpPr>
            <a:spLocks noGrp="1" noRot="1" noChangeAspect="1" noTextEdit="1"/>
          </p:cNvSpPr>
          <p:nvPr>
            <p:ph type="sldImg"/>
          </p:nvPr>
        </p:nvSpPr>
        <p:spPr bwMode="auto">
          <a:noFill/>
          <a:ln>
            <a:solidFill>
              <a:srgbClr val="000000"/>
            </a:solidFill>
            <a:miter lim="800000"/>
            <a:headEnd/>
            <a:tailEnd/>
          </a:ln>
        </p:spPr>
      </p:sp>
      <p:sp>
        <p:nvSpPr>
          <p:cNvPr id="75779"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Dia számának helye 3"/>
          <p:cNvSpPr>
            <a:spLocks noGrp="1"/>
          </p:cNvSpPr>
          <p:nvPr>
            <p:ph type="sldNum" sz="quarter" idx="5"/>
          </p:nvPr>
        </p:nvSpPr>
        <p:spPr/>
        <p:txBody>
          <a:bodyPr/>
          <a:lstStyle/>
          <a:p>
            <a:pPr>
              <a:defRPr/>
            </a:pPr>
            <a:fld id="{D207BD18-187B-4FDA-83B9-B40075F2656B}" type="slidenum">
              <a:rPr lang="en-GB" smtClean="0"/>
              <a:pPr>
                <a:defRPr/>
              </a:pPr>
              <a:t>7</a:t>
            </a:fld>
            <a:endParaRPr lang="en-GB" dirty="0"/>
          </a:p>
        </p:txBody>
      </p:sp>
    </p:spTree>
    <p:extLst>
      <p:ext uri="{BB962C8B-B14F-4D97-AF65-F5344CB8AC3E}">
        <p14:creationId xmlns:p14="http://schemas.microsoft.com/office/powerpoint/2010/main" val="2685200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iakép helye 1"/>
          <p:cNvSpPr>
            <a:spLocks noGrp="1" noRot="1" noChangeAspect="1" noTextEdit="1"/>
          </p:cNvSpPr>
          <p:nvPr>
            <p:ph type="sldImg"/>
          </p:nvPr>
        </p:nvSpPr>
        <p:spPr bwMode="auto">
          <a:noFill/>
          <a:ln>
            <a:solidFill>
              <a:srgbClr val="000000"/>
            </a:solidFill>
            <a:miter lim="800000"/>
            <a:headEnd/>
            <a:tailEnd/>
          </a:ln>
        </p:spPr>
      </p:sp>
      <p:sp>
        <p:nvSpPr>
          <p:cNvPr id="76803" name="Jegyzetek helye 2"/>
          <p:cNvSpPr>
            <a:spLocks noGrp="1"/>
          </p:cNvSpPr>
          <p:nvPr>
            <p:ph type="body" idx="1"/>
          </p:nvPr>
        </p:nvSpPr>
        <p:spPr bwMode="auto">
          <a:noFill/>
        </p:spPr>
        <p:txBody>
          <a:bodyPr wrap="square" numCol="1" anchor="t" anchorCtr="0" compatLnSpc="1">
            <a:prstTxWarp prst="textNoShape">
              <a:avLst/>
            </a:prstTxWarp>
          </a:bodyPr>
          <a:lstStyle/>
          <a:p>
            <a:r>
              <a:rPr lang="hu-HU" dirty="0" smtClean="0"/>
              <a:t>The primacy of EC law over constitutions is debated!</a:t>
            </a:r>
            <a:endParaRPr lang="en-GB" dirty="0" smtClean="0"/>
          </a:p>
        </p:txBody>
      </p:sp>
      <p:sp>
        <p:nvSpPr>
          <p:cNvPr id="4" name="Dia számának helye 3"/>
          <p:cNvSpPr>
            <a:spLocks noGrp="1"/>
          </p:cNvSpPr>
          <p:nvPr>
            <p:ph type="sldNum" sz="quarter" idx="5"/>
          </p:nvPr>
        </p:nvSpPr>
        <p:spPr/>
        <p:txBody>
          <a:bodyPr/>
          <a:lstStyle/>
          <a:p>
            <a:pPr>
              <a:defRPr/>
            </a:pPr>
            <a:fld id="{BCE83EEF-D49D-45A1-9BA1-C22AE97DC8D3}" type="slidenum">
              <a:rPr lang="en-GB" smtClean="0"/>
              <a:pPr>
                <a:defRPr/>
              </a:pPr>
              <a:t>8</a:t>
            </a:fld>
            <a:endParaRPr lang="en-GB" dirty="0"/>
          </a:p>
        </p:txBody>
      </p:sp>
    </p:spTree>
    <p:extLst>
      <p:ext uri="{BB962C8B-B14F-4D97-AF65-F5344CB8AC3E}">
        <p14:creationId xmlns:p14="http://schemas.microsoft.com/office/powerpoint/2010/main" val="1123381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2C1FC1-1F9F-4AAC-81A2-E0AE76B326C8}" type="slidenum">
              <a:rPr lang="en-US"/>
              <a:pPr>
                <a:defRPr/>
              </a:pPr>
              <a:t>9</a:t>
            </a:fld>
            <a:endParaRPr lang="en-US" dirty="0"/>
          </a:p>
        </p:txBody>
      </p:sp>
      <p:sp>
        <p:nvSpPr>
          <p:cNvPr id="84995" name="Rectangle 2"/>
          <p:cNvSpPr>
            <a:spLocks noGrp="1" noRot="1" noChangeAspect="1" noChangeArrowheads="1" noTextEdit="1"/>
          </p:cNvSpPr>
          <p:nvPr>
            <p:ph type="sldImg"/>
          </p:nvPr>
        </p:nvSpPr>
        <p:spPr bwMode="auto">
          <a:xfrm>
            <a:off x="1643063" y="746125"/>
            <a:ext cx="3898900" cy="2924175"/>
          </a:xfrm>
          <a:noFill/>
          <a:ln>
            <a:solidFill>
              <a:srgbClr val="000000"/>
            </a:solidFill>
            <a:miter lim="800000"/>
            <a:headEnd/>
            <a:tailEnd/>
          </a:ln>
        </p:spPr>
      </p:sp>
      <p:sp>
        <p:nvSpPr>
          <p:cNvPr id="77827" name="Rectangle 3"/>
          <p:cNvSpPr>
            <a:spLocks noGrp="1" noChangeArrowheads="1"/>
          </p:cNvSpPr>
          <p:nvPr>
            <p:ph type="body" idx="1"/>
          </p:nvPr>
        </p:nvSpPr>
        <p:spPr bwMode="auto">
          <a:xfrm>
            <a:off x="283237" y="3525960"/>
            <a:ext cx="6160393" cy="6178809"/>
          </a:xfrm>
        </p:spPr>
        <p:txBody>
          <a:bodyPr wrap="square" numCol="1" anchor="t" anchorCtr="0" compatLnSpc="1">
            <a:prstTxWarp prst="textNoShape">
              <a:avLst/>
            </a:prstTxWarp>
            <a:normAutofit fontScale="92500" lnSpcReduction="10000"/>
          </a:bodyPr>
          <a:lstStyle/>
          <a:p>
            <a:pPr>
              <a:defRPr/>
            </a:pPr>
            <a:r>
              <a:rPr lang="hu-HU" dirty="0" smtClean="0"/>
              <a:t>TEU, § 16: </a:t>
            </a:r>
          </a:p>
          <a:p>
            <a:pPr>
              <a:defRPr/>
            </a:pPr>
            <a:r>
              <a:rPr lang="en-US" dirty="0" smtClean="0"/>
              <a:t>4. As from </a:t>
            </a:r>
            <a:r>
              <a:rPr lang="en-US" b="1" dirty="0" smtClean="0"/>
              <a:t>1 November 2014, a qualified majority shall be defined as at least 55 % of the</a:t>
            </a:r>
            <a:r>
              <a:rPr lang="hu-HU" b="1" dirty="0" smtClean="0"/>
              <a:t> </a:t>
            </a:r>
            <a:r>
              <a:rPr lang="en-US" b="1" dirty="0" smtClean="0"/>
              <a:t>members </a:t>
            </a:r>
            <a:r>
              <a:rPr lang="en-US" dirty="0" smtClean="0"/>
              <a:t>of the Council, comprising </a:t>
            </a:r>
            <a:r>
              <a:rPr lang="en-US" b="1" dirty="0" smtClean="0"/>
              <a:t>at least fifteen of the</a:t>
            </a:r>
            <a:r>
              <a:rPr lang="en-US" dirty="0" smtClean="0"/>
              <a:t>m and representing Member States</a:t>
            </a:r>
            <a:r>
              <a:rPr lang="hu-HU" dirty="0" smtClean="0"/>
              <a:t> </a:t>
            </a:r>
            <a:r>
              <a:rPr lang="en-US" dirty="0" smtClean="0"/>
              <a:t>comprising at least </a:t>
            </a:r>
            <a:r>
              <a:rPr lang="en-US" b="1" dirty="0" smtClean="0"/>
              <a:t>65 % of the population of the Union.</a:t>
            </a:r>
          </a:p>
          <a:p>
            <a:pPr>
              <a:defRPr/>
            </a:pPr>
            <a:r>
              <a:rPr lang="en-US" dirty="0" smtClean="0"/>
              <a:t>A blocking minority must include at least four Council members, failing which the qualified majority</a:t>
            </a:r>
            <a:r>
              <a:rPr lang="hu-HU" dirty="0" smtClean="0"/>
              <a:t> shall be deemed attained.</a:t>
            </a:r>
          </a:p>
          <a:p>
            <a:pPr>
              <a:defRPr/>
            </a:pPr>
            <a:r>
              <a:rPr lang="en-US" dirty="0" smtClean="0"/>
              <a:t>The other arrangements governing the qualified majority are laid down in Article 238(2) of the Treaty</a:t>
            </a:r>
            <a:r>
              <a:rPr lang="hu-HU" dirty="0" smtClean="0"/>
              <a:t> </a:t>
            </a:r>
            <a:r>
              <a:rPr lang="en-US" dirty="0" smtClean="0"/>
              <a:t>on the Functioning of the European Union.</a:t>
            </a:r>
          </a:p>
          <a:p>
            <a:pPr>
              <a:defRPr/>
            </a:pPr>
            <a:r>
              <a:rPr lang="en-US" dirty="0" smtClean="0"/>
              <a:t>5. The transitional provisions relating to the definition of the qualified majority which shall be</a:t>
            </a:r>
            <a:r>
              <a:rPr lang="hu-HU" dirty="0" smtClean="0"/>
              <a:t> </a:t>
            </a:r>
            <a:r>
              <a:rPr lang="en-US" dirty="0" smtClean="0"/>
              <a:t>applicable until 31 October 2014 and those which shall be applicable from 1 November 2014 to</a:t>
            </a:r>
            <a:r>
              <a:rPr lang="hu-HU" dirty="0" smtClean="0"/>
              <a:t> </a:t>
            </a:r>
            <a:r>
              <a:rPr lang="en-US" dirty="0" smtClean="0"/>
              <a:t>31 March 2017 are laid down in the Protocol on transitional provisions.</a:t>
            </a:r>
            <a:endParaRPr lang="hu-HU" dirty="0" smtClean="0"/>
          </a:p>
          <a:p>
            <a:pPr>
              <a:defRPr/>
            </a:pPr>
            <a:r>
              <a:rPr lang="hu-HU" b="1" dirty="0" smtClean="0"/>
              <a:t>____________________________</a:t>
            </a:r>
          </a:p>
          <a:p>
            <a:pPr>
              <a:defRPr/>
            </a:pPr>
            <a:r>
              <a:rPr lang="hu-HU" dirty="0" smtClean="0"/>
              <a:t>TFEU, </a:t>
            </a:r>
            <a:r>
              <a:rPr lang="en-US" dirty="0" smtClean="0"/>
              <a:t>Article 238</a:t>
            </a:r>
          </a:p>
          <a:p>
            <a:pPr>
              <a:defRPr/>
            </a:pPr>
            <a:r>
              <a:rPr lang="en-US" dirty="0" smtClean="0"/>
              <a:t>(ex Article 205(1) and (2), TEC)</a:t>
            </a:r>
            <a:r>
              <a:rPr lang="hu-HU" dirty="0" smtClean="0"/>
              <a:t> </a:t>
            </a:r>
            <a:endParaRPr lang="en-US" dirty="0" smtClean="0"/>
          </a:p>
          <a:p>
            <a:pPr>
              <a:defRPr/>
            </a:pPr>
            <a:r>
              <a:rPr lang="en-US" dirty="0" smtClean="0"/>
              <a:t>1. Where it is required to act by a simple majority, the Council shall act by a majority of its</a:t>
            </a:r>
            <a:r>
              <a:rPr lang="hu-HU" dirty="0" smtClean="0"/>
              <a:t> </a:t>
            </a:r>
            <a:r>
              <a:rPr lang="en-US" dirty="0" smtClean="0"/>
              <a:t>component members.</a:t>
            </a:r>
          </a:p>
          <a:p>
            <a:pPr>
              <a:defRPr/>
            </a:pPr>
            <a:r>
              <a:rPr lang="en-US" dirty="0" smtClean="0"/>
              <a:t>2. By way of </a:t>
            </a:r>
            <a:r>
              <a:rPr lang="en-US" b="1" dirty="0" smtClean="0"/>
              <a:t>derogation from Article 16(4</a:t>
            </a:r>
            <a:r>
              <a:rPr lang="en-US" dirty="0" smtClean="0"/>
              <a:t>) of the Treaty on European Union, </a:t>
            </a:r>
            <a:r>
              <a:rPr lang="en-US" b="1" dirty="0" smtClean="0"/>
              <a:t>as from 1 November</a:t>
            </a:r>
            <a:r>
              <a:rPr lang="hu-HU" b="1" dirty="0" smtClean="0"/>
              <a:t> </a:t>
            </a:r>
            <a:r>
              <a:rPr lang="en-US" b="1" dirty="0" smtClean="0"/>
              <a:t>2014 </a:t>
            </a:r>
            <a:r>
              <a:rPr lang="en-US" dirty="0" smtClean="0"/>
              <a:t>and subject to the provisions laid down in the Protocol on transitional provisions, </a:t>
            </a:r>
            <a:r>
              <a:rPr lang="en-US" b="1" dirty="0" smtClean="0"/>
              <a:t>where</a:t>
            </a:r>
            <a:r>
              <a:rPr lang="hu-HU" b="1" dirty="0" smtClean="0"/>
              <a:t> </a:t>
            </a:r>
            <a:r>
              <a:rPr lang="en-US" b="1" dirty="0" smtClean="0"/>
              <a:t>Council does not act on a proposal from the Commission or from the High Representative </a:t>
            </a:r>
            <a:r>
              <a:rPr lang="en-US" dirty="0" smtClean="0"/>
              <a:t>of the</a:t>
            </a:r>
            <a:r>
              <a:rPr lang="hu-HU" dirty="0" smtClean="0"/>
              <a:t> </a:t>
            </a:r>
            <a:r>
              <a:rPr lang="en-US" dirty="0" smtClean="0"/>
              <a:t>Union for Foreign Affairs and Security Policy, the qualified majority shall be defined as at </a:t>
            </a:r>
            <a:r>
              <a:rPr lang="en-US" b="1" dirty="0" smtClean="0"/>
              <a:t>least 72 % </a:t>
            </a:r>
            <a:r>
              <a:rPr lang="en-US" dirty="0" smtClean="0"/>
              <a:t>of</a:t>
            </a:r>
            <a:r>
              <a:rPr lang="hu-HU" dirty="0" smtClean="0"/>
              <a:t> </a:t>
            </a:r>
            <a:r>
              <a:rPr lang="en-US" dirty="0" smtClean="0"/>
              <a:t>the members of the Council, representing Member States comprising at least </a:t>
            </a:r>
            <a:r>
              <a:rPr lang="en-US" b="1" dirty="0" smtClean="0"/>
              <a:t>65 % of the population</a:t>
            </a:r>
            <a:r>
              <a:rPr lang="en-US" dirty="0" smtClean="0"/>
              <a:t> of</a:t>
            </a:r>
            <a:r>
              <a:rPr lang="hu-HU" dirty="0" smtClean="0"/>
              <a:t> </a:t>
            </a:r>
            <a:r>
              <a:rPr lang="en-US" dirty="0" smtClean="0"/>
              <a:t>the Union.</a:t>
            </a:r>
          </a:p>
          <a:p>
            <a:pPr>
              <a:defRPr/>
            </a:pPr>
            <a:r>
              <a:rPr lang="en-US" dirty="0" smtClean="0"/>
              <a:t>3. As from 1 November 2014 and subject to the provisions laid down in the Protocol on</a:t>
            </a:r>
            <a:r>
              <a:rPr lang="hu-HU" dirty="0" smtClean="0"/>
              <a:t> </a:t>
            </a:r>
            <a:r>
              <a:rPr lang="en-US" dirty="0" smtClean="0"/>
              <a:t>transitional provisions, </a:t>
            </a:r>
            <a:r>
              <a:rPr lang="en-US" b="1" dirty="0" smtClean="0"/>
              <a:t>in cases where, under the Treaties, not all the members of the Council</a:t>
            </a:r>
            <a:r>
              <a:rPr lang="hu-HU" b="1" dirty="0" smtClean="0"/>
              <a:t> </a:t>
            </a:r>
            <a:r>
              <a:rPr lang="en-US" b="1" dirty="0" smtClean="0"/>
              <a:t>participat</a:t>
            </a:r>
            <a:r>
              <a:rPr lang="en-US" dirty="0" smtClean="0"/>
              <a:t>e in voting, a qualified majority shall be defined as follows:</a:t>
            </a:r>
          </a:p>
          <a:p>
            <a:pPr>
              <a:defRPr/>
            </a:pPr>
            <a:r>
              <a:rPr lang="en-US" dirty="0" smtClean="0"/>
              <a:t>(a) A qualified majority shall be defined as at least 55 % of the members of the Council representing</a:t>
            </a:r>
            <a:r>
              <a:rPr lang="hu-HU" dirty="0" smtClean="0"/>
              <a:t> </a:t>
            </a:r>
            <a:r>
              <a:rPr lang="en-US" dirty="0" smtClean="0"/>
              <a:t>the participating Member States, comprising at least 65 % of the population of these States.</a:t>
            </a:r>
            <a:r>
              <a:rPr lang="hu-HU" dirty="0" smtClean="0"/>
              <a:t> </a:t>
            </a:r>
            <a:endParaRPr lang="en-US" dirty="0" smtClean="0"/>
          </a:p>
          <a:p>
            <a:pPr>
              <a:defRPr/>
            </a:pPr>
            <a:r>
              <a:rPr lang="en-US" dirty="0" smtClean="0"/>
              <a:t>A blocking minority must include at least the minimum number of Council members representing</a:t>
            </a:r>
            <a:r>
              <a:rPr lang="hu-HU" dirty="0" smtClean="0"/>
              <a:t> </a:t>
            </a:r>
            <a:r>
              <a:rPr lang="en-US" dirty="0" smtClean="0"/>
              <a:t>more than 35 % of the population of the participating Member States, plus one member, failing</a:t>
            </a:r>
            <a:r>
              <a:rPr lang="hu-HU" dirty="0" smtClean="0"/>
              <a:t> </a:t>
            </a:r>
            <a:r>
              <a:rPr lang="en-US" dirty="0" smtClean="0"/>
              <a:t>which the qualified majority shall be deemed attained;</a:t>
            </a:r>
            <a:r>
              <a:rPr lang="hu-HU" dirty="0" smtClean="0"/>
              <a:t> </a:t>
            </a:r>
            <a:endParaRPr lang="en-US" dirty="0" smtClean="0"/>
          </a:p>
          <a:p>
            <a:pPr>
              <a:defRPr/>
            </a:pPr>
            <a:r>
              <a:rPr lang="en-US" dirty="0" smtClean="0"/>
              <a:t>(b) By way of derogation from point (a), where the Council does not act on a proposal from the</a:t>
            </a:r>
            <a:r>
              <a:rPr lang="hu-HU" dirty="0" smtClean="0"/>
              <a:t> </a:t>
            </a:r>
            <a:r>
              <a:rPr lang="en-US" dirty="0" smtClean="0"/>
              <a:t>Commission or from the High Representative of the Union for Foreign Affairs and Security Policy,</a:t>
            </a:r>
            <a:r>
              <a:rPr lang="hu-HU" dirty="0" smtClean="0"/>
              <a:t> </a:t>
            </a:r>
            <a:r>
              <a:rPr lang="en-US" dirty="0" smtClean="0"/>
              <a:t>the qualified majority shall be defined as at least 72 % of the members of the Council representing</a:t>
            </a:r>
            <a:r>
              <a:rPr lang="hu-HU" dirty="0" smtClean="0"/>
              <a:t> </a:t>
            </a:r>
            <a:r>
              <a:rPr lang="en-US" dirty="0" smtClean="0"/>
              <a:t>the participating Member States, comprising at least 65 % of the population of these States.</a:t>
            </a:r>
          </a:p>
          <a:p>
            <a:pPr>
              <a:defRPr/>
            </a:pPr>
            <a:r>
              <a:rPr lang="en-US" dirty="0" smtClean="0"/>
              <a:t>4. Abstentions by Members present in person or represented shall not prevent the adoption by the</a:t>
            </a:r>
            <a:r>
              <a:rPr lang="hu-HU" dirty="0" smtClean="0"/>
              <a:t> </a:t>
            </a:r>
            <a:r>
              <a:rPr lang="en-US" dirty="0" smtClean="0"/>
              <a:t>Council of acts which require unanimity.</a:t>
            </a:r>
          </a:p>
        </p:txBody>
      </p:sp>
    </p:spTree>
    <p:extLst>
      <p:ext uri="{BB962C8B-B14F-4D97-AF65-F5344CB8AC3E}">
        <p14:creationId xmlns:p14="http://schemas.microsoft.com/office/powerpoint/2010/main" val="650723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642910" y="1357298"/>
            <a:ext cx="7772400" cy="1567646"/>
          </a:xfrm>
          <a:solidFill>
            <a:schemeClr val="bg1">
              <a:lumMod val="95000"/>
              <a:alpha val="20000"/>
            </a:schemeClr>
          </a:solidFill>
          <a:ln>
            <a:solidFill>
              <a:srgbClr val="C00000"/>
            </a:solidFill>
          </a:ln>
        </p:spPr>
        <p:txBody>
          <a:bodyPr>
            <a:normAutofit/>
          </a:bodyPr>
          <a:lstStyle>
            <a:lvl1pPr>
              <a:defRPr sz="4800" b="1">
                <a:solidFill>
                  <a:srgbClr val="701E0E"/>
                </a:solidFill>
                <a:latin typeface="Calibri" panose="020F0502020204030204" pitchFamily="34"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chemeClr val="bg2"/>
          </a:solidFill>
          <a:ln>
            <a:solidFill>
              <a:srgbClr val="C00000"/>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hu-HU" smtClean="0"/>
          </a:p>
          <a:p>
            <a:r>
              <a:rPr lang="hu-HU" smtClean="0"/>
              <a:t>Alcím mintájának szerkesztése</a:t>
            </a:r>
            <a:endParaRPr lang="en-GB"/>
          </a:p>
        </p:txBody>
      </p:sp>
      <p:sp>
        <p:nvSpPr>
          <p:cNvPr id="4"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smtClean="0"/>
              <a:t>Presentation by Boldizsár Nagy</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500034" y="285728"/>
            <a:ext cx="8229600" cy="857256"/>
          </a:xfrm>
          <a:solidFill>
            <a:schemeClr val="bg1">
              <a:lumMod val="95000"/>
              <a:alpha val="3000"/>
            </a:schemeClr>
          </a:solidFill>
          <a:ln>
            <a:solidFill>
              <a:srgbClr val="C00000"/>
            </a:solidFill>
          </a:ln>
        </p:spPr>
        <p:txBody>
          <a:bodyPr>
            <a:normAutofit/>
          </a:bodyPr>
          <a:lstStyle>
            <a:lvl1pPr>
              <a:defRPr sz="3200" b="1">
                <a:solidFill>
                  <a:srgbClr val="701E0E"/>
                </a:solidFill>
                <a:latin typeface="Georgia" pitchFamily="18" charset="0"/>
              </a:defRPr>
            </a:lvl1p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a:solidFill>
            <a:schemeClr val="bg1">
              <a:lumMod val="95000"/>
              <a:alpha val="8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a:solidFill>
            <a:schemeClr val="bg1">
              <a:lumMod val="95000"/>
              <a:alpha val="19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Dátum helye 3"/>
          <p:cNvSpPr>
            <a:spLocks noGrp="1"/>
          </p:cNvSpPr>
          <p:nvPr>
            <p:ph type="dt" sz="half" idx="10"/>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smtClean="0"/>
              <a:t>Presentation by Boldizsár Nagy</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chemeClr val="bg1">
              <a:lumMod val="95000"/>
              <a:alpha val="50000"/>
            </a:schemeClr>
          </a:solidFill>
          <a:ln>
            <a:solidFill>
              <a:srgbClr val="A80000"/>
            </a:solidFill>
          </a:ln>
        </p:spPr>
        <p:txBody>
          <a:bodyPr>
            <a:noAutofit/>
          </a:bodyPr>
          <a:lstStyle>
            <a:lvl1pPr>
              <a:defRPr sz="3200" b="1" cap="small" baseline="0">
                <a:solidFill>
                  <a:srgbClr val="701E0E"/>
                </a:solidFill>
                <a:effectLst>
                  <a:outerShdw blurRad="38100" dist="38100" dir="2700000" algn="tl">
                    <a:srgbClr val="000000">
                      <a:alpha val="43137"/>
                    </a:srgbClr>
                  </a:outerShdw>
                </a:effectLst>
                <a:latin typeface="Georgia" pitchFamily="18" charset="0"/>
              </a:defRPr>
            </a:lvl1pPr>
          </a:lstStyle>
          <a:p>
            <a:r>
              <a:rPr lang="hu-HU" smtClean="0"/>
              <a:t>Mintacím szerkesztése</a:t>
            </a:r>
            <a:endParaRPr lang="en-GB"/>
          </a:p>
        </p:txBody>
      </p:sp>
      <p:sp>
        <p:nvSpPr>
          <p:cNvPr id="3" name="Tartalom helye 2"/>
          <p:cNvSpPr>
            <a:spLocks noGrp="1"/>
          </p:cNvSpPr>
          <p:nvPr>
            <p:ph idx="1"/>
          </p:nvPr>
        </p:nvSpPr>
        <p:spPr>
          <a:xfrm>
            <a:off x="457200" y="857232"/>
            <a:ext cx="8229600" cy="5500726"/>
          </a:xfrm>
          <a:solidFill>
            <a:schemeClr val="bg1">
              <a:lumMod val="95000"/>
              <a:alpha val="32000"/>
            </a:schemeClr>
          </a:solidFill>
          <a:ln>
            <a:solidFill>
              <a:srgbClr val="002060"/>
            </a:solidFill>
          </a:ln>
        </p:spPr>
        <p:txBody>
          <a:bodyPr>
            <a:normAutofit/>
          </a:bodyPr>
          <a:lstStyle>
            <a:lvl1pPr>
              <a:buFontTx/>
              <a:buNone/>
              <a:defRPr sz="2400">
                <a:solidFill>
                  <a:schemeClr val="tx1"/>
                </a:solidFill>
              </a:defRPr>
            </a:lvl1pPr>
            <a:lvl2pPr>
              <a:buFontTx/>
              <a:buNone/>
              <a:defRPr sz="2400">
                <a:solidFill>
                  <a:schemeClr val="tx1"/>
                </a:solidFill>
              </a:defRPr>
            </a:lvl2pPr>
            <a:lvl3pPr>
              <a:buFontTx/>
              <a:buNone/>
              <a:defRPr sz="2400">
                <a:solidFill>
                  <a:schemeClr val="tx1"/>
                </a:solidFill>
              </a:defRPr>
            </a:lvl3pPr>
            <a:lvl4pPr>
              <a:defRPr sz="2400">
                <a:solidFill>
                  <a:schemeClr val="tx1"/>
                </a:solidFill>
              </a:defRPr>
            </a:lvl4pPr>
            <a:lvl5pPr>
              <a:defRPr sz="2400">
                <a:solidFill>
                  <a:schemeClr val="tx1"/>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smtClean="0"/>
              <a:t>Presentation by Boldizsár Nagy</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dgm">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smtClean="0"/>
              <a:t>Mintacím szerkesztése</a:t>
            </a:r>
            <a:endParaRPr lang="en-GB"/>
          </a:p>
        </p:txBody>
      </p:sp>
      <p:sp>
        <p:nvSpPr>
          <p:cNvPr id="3" name="SmartArt-ábra helye 2"/>
          <p:cNvSpPr>
            <a:spLocks noGrp="1"/>
          </p:cNvSpPr>
          <p:nvPr>
            <p:ph type="dgm" idx="1"/>
          </p:nvPr>
        </p:nvSpPr>
        <p:spPr>
          <a:xfrm>
            <a:off x="685800" y="838200"/>
            <a:ext cx="7772400" cy="5448320"/>
          </a:xfrm>
        </p:spPr>
        <p:txBody>
          <a:bodyPr/>
          <a:lstStyle/>
          <a:p>
            <a:pPr lvl="0"/>
            <a:endParaRPr lang="en-GB" noProof="0"/>
          </a:p>
        </p:txBody>
      </p:sp>
      <p:sp>
        <p:nvSpPr>
          <p:cNvPr id="6"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smtClean="0"/>
              <a:t>Presentation by Boldizsár Nagy</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Szövegdoboz 2"/>
          <p:cNvSpPr txBox="1"/>
          <p:nvPr userDrawn="1"/>
        </p:nvSpPr>
        <p:spPr>
          <a:xfrm>
            <a:off x="0" y="6642100"/>
            <a:ext cx="2571750" cy="215900"/>
          </a:xfrm>
          <a:prstGeom prst="rect">
            <a:avLst/>
          </a:prstGeom>
          <a:solidFill>
            <a:srgbClr val="002060"/>
          </a:solidFill>
        </p:spPr>
        <p:txBody>
          <a:bodyPr>
            <a:spAutoFit/>
          </a:bodyPr>
          <a:lstStyle/>
          <a:p>
            <a:pPr>
              <a:defRPr/>
            </a:pPr>
            <a:r>
              <a:rPr lang="hu-HU" sz="800">
                <a:solidFill>
                  <a:srgbClr val="FFC000"/>
                </a:solidFill>
              </a:rPr>
              <a:t>Presentation by Boldizsár Nagy</a:t>
            </a:r>
          </a:p>
        </p:txBody>
      </p:sp>
      <p:sp>
        <p:nvSpPr>
          <p:cNvPr id="2" name="Title 1"/>
          <p:cNvSpPr>
            <a:spLocks noGrp="1"/>
          </p:cNvSpPr>
          <p:nvPr>
            <p:ph type="title"/>
          </p:nvPr>
        </p:nvSpPr>
        <p:spPr>
          <a:xfrm>
            <a:off x="428596" y="500042"/>
            <a:ext cx="8572560" cy="785818"/>
          </a:xfrm>
          <a:solidFill>
            <a:srgbClr val="FFC000"/>
          </a:solidFill>
          <a:ln>
            <a:solidFill>
              <a:srgbClr val="A80000"/>
            </a:solidFill>
          </a:ln>
        </p:spPr>
        <p:txBody>
          <a:bodyPr/>
          <a:lstStyle>
            <a:lvl1pPr>
              <a:defRPr sz="3600" cap="small" baseline="0">
                <a:solidFill>
                  <a:srgbClr val="A80000"/>
                </a:solidFill>
                <a:effectLst>
                  <a:outerShdw blurRad="38100" dist="38100" dir="2700000" algn="tl">
                    <a:srgbClr val="000000">
                      <a:alpha val="43137"/>
                    </a:srgbClr>
                  </a:outerShdw>
                </a:effectLst>
              </a:defRPr>
            </a:lvl1pPr>
          </a:lstStyle>
          <a:p>
            <a:endParaRPr lang="hu-HU"/>
          </a:p>
        </p:txBody>
      </p:sp>
    </p:spTree>
    <p:extLst>
      <p:ext uri="{BB962C8B-B14F-4D97-AF65-F5344CB8AC3E}">
        <p14:creationId xmlns:p14="http://schemas.microsoft.com/office/powerpoint/2010/main" val="289005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4" name="Szövegdoboz 3"/>
          <p:cNvSpPr txBox="1"/>
          <p:nvPr userDrawn="1"/>
        </p:nvSpPr>
        <p:spPr>
          <a:xfrm>
            <a:off x="0" y="6642100"/>
            <a:ext cx="1714500" cy="215900"/>
          </a:xfrm>
          <a:prstGeom prst="rect">
            <a:avLst/>
          </a:prstGeom>
          <a:solidFill>
            <a:srgbClr val="002060"/>
          </a:solidFill>
        </p:spPr>
        <p:txBody>
          <a:bodyPr>
            <a:spAutoFit/>
          </a:bodyPr>
          <a:lstStyle/>
          <a:p>
            <a:pPr>
              <a:defRPr/>
            </a:pPr>
            <a:r>
              <a:rPr lang="hu-HU" sz="800">
                <a:solidFill>
                  <a:srgbClr val="FFC000"/>
                </a:solidFill>
              </a:rPr>
              <a:t>Presentation by Boldizsár Nagy</a:t>
            </a:r>
          </a:p>
        </p:txBody>
      </p:sp>
      <p:sp>
        <p:nvSpPr>
          <p:cNvPr id="2" name="Cím 1"/>
          <p:cNvSpPr>
            <a:spLocks noGrp="1"/>
          </p:cNvSpPr>
          <p:nvPr>
            <p:ph type="title"/>
          </p:nvPr>
        </p:nvSpPr>
        <p:spPr>
          <a:xfrm>
            <a:off x="457200" y="274638"/>
            <a:ext cx="8229600" cy="346075"/>
          </a:xfrm>
        </p:spPr>
        <p:txBody>
          <a:bodyPr/>
          <a:lstStyle/>
          <a:p>
            <a:r>
              <a:rPr lang="hu-HU" smtClean="0"/>
              <a:t>Mintacím szerkesztése</a:t>
            </a:r>
            <a:endParaRPr lang="en-GB"/>
          </a:p>
        </p:txBody>
      </p:sp>
      <p:sp>
        <p:nvSpPr>
          <p:cNvPr id="3" name="Táblázat helye 2"/>
          <p:cNvSpPr>
            <a:spLocks noGrp="1"/>
          </p:cNvSpPr>
          <p:nvPr>
            <p:ph type="tbl" idx="1"/>
          </p:nvPr>
        </p:nvSpPr>
        <p:spPr>
          <a:xfrm>
            <a:off x="428596" y="714356"/>
            <a:ext cx="8229600" cy="5643562"/>
          </a:xfrm>
        </p:spPr>
        <p:txBody>
          <a:bodyPr/>
          <a:lstStyle/>
          <a:p>
            <a:pPr lvl="0"/>
            <a:endParaRPr lang="en-GB" noProof="0"/>
          </a:p>
        </p:txBody>
      </p:sp>
    </p:spTree>
    <p:extLst>
      <p:ext uri="{BB962C8B-B14F-4D97-AF65-F5344CB8AC3E}">
        <p14:creationId xmlns:p14="http://schemas.microsoft.com/office/powerpoint/2010/main" val="219766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85800" y="838200"/>
            <a:ext cx="3810000" cy="5662634"/>
          </a:xfrm>
          <a:solidFill>
            <a:srgbClr val="E6E2FE"/>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838200"/>
            <a:ext cx="3810000" cy="5662634"/>
          </a:xfrm>
          <a:solidFill>
            <a:srgbClr val="DFE0F9"/>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Cím 1"/>
          <p:cNvSpPr>
            <a:spLocks noGrp="1"/>
          </p:cNvSpPr>
          <p:nvPr>
            <p:ph type="title"/>
          </p:nvPr>
        </p:nvSpPr>
        <p:spPr>
          <a:xfrm>
            <a:off x="685800" y="228600"/>
            <a:ext cx="7772400" cy="457200"/>
          </a:xfrm>
          <a:solidFill>
            <a:srgbClr val="FFC000"/>
          </a:solidFill>
          <a:ln>
            <a:solidFill>
              <a:srgbClr val="C00000"/>
            </a:solidFill>
          </a:ln>
        </p:spPr>
        <p:txBody>
          <a:bodyPr/>
          <a:lstStyle>
            <a:lvl1pPr>
              <a:defRPr>
                <a:solidFill>
                  <a:srgbClr val="C00000"/>
                </a:solidFill>
                <a:effectLst>
                  <a:outerShdw blurRad="38100" dist="38100" dir="2700000" algn="tl">
                    <a:srgbClr val="000000">
                      <a:alpha val="43137"/>
                    </a:srgbClr>
                  </a:outerShdw>
                </a:effectLst>
              </a:defRPr>
            </a:lvl1pPr>
          </a:lstStyle>
          <a:p>
            <a:r>
              <a:rPr lang="hu-HU" smtClean="0"/>
              <a:t>Mintacím szerkesztése</a:t>
            </a:r>
            <a:endParaRPr lang="hu-HU"/>
          </a:p>
        </p:txBody>
      </p:sp>
    </p:spTree>
    <p:extLst>
      <p:ext uri="{BB962C8B-B14F-4D97-AF65-F5344CB8AC3E}">
        <p14:creationId xmlns:p14="http://schemas.microsoft.com/office/powerpoint/2010/main" val="93830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582594"/>
          </a:xfrm>
          <a:prstGeom prst="rect">
            <a:avLst/>
          </a:prstGeom>
          <a:solidFill>
            <a:schemeClr val="bg1">
              <a:lumMod val="95000"/>
            </a:schemeClr>
          </a:solidFill>
          <a:ln w="158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928670"/>
            <a:ext cx="8229600" cy="5197493"/>
          </a:xfrm>
          <a:prstGeom prst="rect">
            <a:avLst/>
          </a:prstGeom>
          <a:solidFill>
            <a:schemeClr val="bg1">
              <a:lumMod val="95000"/>
              <a:alpha val="42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4" name="Dátum helye 3"/>
          <p:cNvSpPr>
            <a:spLocks noGrp="1"/>
          </p:cNvSpPr>
          <p:nvPr>
            <p:ph type="dt" sz="half" idx="2"/>
          </p:nvPr>
        </p:nvSpPr>
        <p:spPr>
          <a:xfrm>
            <a:off x="0" y="6637312"/>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smtClean="0"/>
              <a:t>Presentation by Boldizsár Nagy</a:t>
            </a:r>
            <a:endParaRPr lang="en-GB"/>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6" r:id="rId4"/>
    <p:sldLayoutId id="2147483838" r:id="rId5"/>
    <p:sldLayoutId id="2147483839" r:id="rId6"/>
    <p:sldLayoutId id="2147483840" r:id="rId7"/>
  </p:sldLayoutIdLst>
  <p:hf sldNum="0" hdr="0" ftr="0"/>
  <p:txStyles>
    <p:titleStyle>
      <a:lvl1pPr algn="ctr" rtl="0" eaLnBrk="0" fontAlgn="base" hangingPunct="0">
        <a:spcBef>
          <a:spcPct val="0"/>
        </a:spcBef>
        <a:spcAft>
          <a:spcPct val="0"/>
        </a:spcAft>
        <a:defRPr sz="4400" kern="1200">
          <a:solidFill>
            <a:srgbClr val="701E0E"/>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pitchFamily="34" charset="0"/>
        <a:buNone/>
        <a:defRPr sz="20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a:solidFill>
            <a:schemeClr val="bg1">
              <a:lumMod val="95000"/>
            </a:schemeClr>
          </a:solidFill>
        </p:spPr>
        <p:txBody>
          <a:bodyPr>
            <a:normAutofit/>
          </a:bodyPr>
          <a:lstStyle/>
          <a:p>
            <a:r>
              <a:rPr lang="en-GB" sz="3600" noProof="0" dirty="0" smtClean="0"/>
              <a:t>ELEMENTS OF THE EU ASLYUM LAW WITH SPECIAL RELEVANCE TO SYRIAN REGUGEES</a:t>
            </a:r>
            <a:br>
              <a:rPr lang="en-GB" sz="3600" noProof="0" dirty="0" smtClean="0"/>
            </a:br>
            <a:endParaRPr lang="en-GB" sz="3600" noProof="0" dirty="0" smtClean="0"/>
          </a:p>
        </p:txBody>
      </p:sp>
      <p:sp>
        <p:nvSpPr>
          <p:cNvPr id="4" name="Alcím 2"/>
          <p:cNvSpPr>
            <a:spLocks noGrp="1"/>
          </p:cNvSpPr>
          <p:nvPr>
            <p:ph type="subTitle" idx="1"/>
          </p:nvPr>
        </p:nvSpPr>
        <p:spPr>
          <a:xfrm>
            <a:off x="1407318" y="4509120"/>
            <a:ext cx="6549057" cy="1872208"/>
          </a:xfrm>
        </p:spPr>
        <p:txBody>
          <a:bodyPr/>
          <a:lstStyle/>
          <a:p>
            <a:pPr>
              <a:defRPr/>
            </a:pPr>
            <a:r>
              <a:rPr lang="en-GB" dirty="0" smtClean="0"/>
              <a:t>Presented by Boldizsár Nagy,</a:t>
            </a:r>
          </a:p>
          <a:p>
            <a:pPr>
              <a:defRPr/>
            </a:pPr>
            <a:r>
              <a:rPr lang="en-GB" dirty="0" smtClean="0"/>
              <a:t>at the workshop:</a:t>
            </a:r>
          </a:p>
          <a:p>
            <a:pPr>
              <a:defRPr/>
            </a:pPr>
            <a:r>
              <a:rPr lang="en-GB" dirty="0" smtClean="0"/>
              <a:t>Syrian refugee crisis: Response and coordination</a:t>
            </a:r>
          </a:p>
          <a:p>
            <a:pPr>
              <a:defRPr/>
            </a:pPr>
            <a:r>
              <a:rPr lang="en-GB" dirty="0" smtClean="0"/>
              <a:t>Istanbul, 17 October 2015</a:t>
            </a:r>
          </a:p>
        </p:txBody>
      </p:sp>
    </p:spTree>
    <p:extLst>
      <p:ext uri="{BB962C8B-B14F-4D97-AF65-F5344CB8AC3E}">
        <p14:creationId xmlns:p14="http://schemas.microsoft.com/office/powerpoint/2010/main" val="665279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14325"/>
            <a:ext cx="7772400" cy="457200"/>
          </a:xfrm>
        </p:spPr>
        <p:txBody>
          <a:bodyPr/>
          <a:lstStyle/>
          <a:p>
            <a:pPr eaLnBrk="1" hangingPunct="1">
              <a:defRPr/>
            </a:pPr>
            <a:r>
              <a:rPr lang="en-GB" noProof="0" dirty="0" smtClean="0"/>
              <a:t>Asylum acquis</a:t>
            </a:r>
            <a:endParaRPr lang="en-GB" noProof="0" dirty="0" smtClean="0">
              <a:solidFill>
                <a:schemeClr val="tx1"/>
              </a:solidFill>
            </a:endParaRPr>
          </a:p>
        </p:txBody>
      </p:sp>
      <p:sp>
        <p:nvSpPr>
          <p:cNvPr id="23555" name="Rectangle 3"/>
          <p:cNvSpPr>
            <a:spLocks noGrp="1" noChangeArrowheads="1"/>
          </p:cNvSpPr>
          <p:nvPr>
            <p:ph idx="1"/>
          </p:nvPr>
        </p:nvSpPr>
        <p:spPr>
          <a:xfrm>
            <a:off x="755650" y="1196975"/>
            <a:ext cx="7772400" cy="5410200"/>
          </a:xfrm>
        </p:spPr>
        <p:txBody>
          <a:bodyPr/>
          <a:lstStyle/>
          <a:p>
            <a:pPr algn="ctr" eaLnBrk="1" hangingPunct="1">
              <a:buFontTx/>
              <a:buNone/>
            </a:pPr>
            <a:r>
              <a:rPr lang="en-GB" sz="2000" noProof="0" dirty="0" smtClean="0">
                <a:solidFill>
                  <a:srgbClr val="C00000"/>
                </a:solidFill>
              </a:rPr>
              <a:t>Adopted measures </a:t>
            </a:r>
          </a:p>
          <a:p>
            <a:pPr eaLnBrk="1" hangingPunct="1">
              <a:lnSpc>
                <a:spcPct val="150000"/>
              </a:lnSpc>
              <a:buFontTx/>
              <a:buNone/>
            </a:pPr>
            <a:r>
              <a:rPr lang="en-GB" sz="2000" dirty="0" smtClean="0"/>
              <a:t>1</a:t>
            </a:r>
            <a:r>
              <a:rPr lang="en-GB" sz="2000" noProof="0" dirty="0" smtClean="0"/>
              <a:t>. Directive on </a:t>
            </a:r>
            <a:r>
              <a:rPr lang="en-GB" sz="2000" b="1" noProof="0" dirty="0" smtClean="0"/>
              <a:t>temporary protection</a:t>
            </a:r>
            <a:r>
              <a:rPr lang="en-GB" sz="2000" dirty="0" smtClean="0"/>
              <a:t>: </a:t>
            </a:r>
            <a:r>
              <a:rPr lang="en-GB" sz="2000" b="1" noProof="0" dirty="0" smtClean="0"/>
              <a:t>2001 </a:t>
            </a:r>
            <a:r>
              <a:rPr lang="en-GB" sz="2000" b="1" noProof="0" dirty="0" smtClean="0">
                <a:solidFill>
                  <a:srgbClr val="C00000"/>
                </a:solidFill>
              </a:rPr>
              <a:t>TPD</a:t>
            </a:r>
          </a:p>
          <a:p>
            <a:pPr eaLnBrk="1" hangingPunct="1">
              <a:lnSpc>
                <a:spcPct val="150000"/>
              </a:lnSpc>
              <a:buFontTx/>
              <a:buNone/>
            </a:pPr>
            <a:r>
              <a:rPr lang="en-GB" sz="2000" dirty="0" smtClean="0"/>
              <a:t>2</a:t>
            </a:r>
            <a:r>
              <a:rPr lang="en-GB" sz="2000" noProof="0" dirty="0" smtClean="0"/>
              <a:t>. </a:t>
            </a:r>
            <a:r>
              <a:rPr lang="en-GB" sz="2000" b="1" noProof="0" dirty="0" smtClean="0"/>
              <a:t>Reception conditions</a:t>
            </a:r>
            <a:r>
              <a:rPr lang="en-GB" sz="2000" noProof="0" dirty="0" smtClean="0"/>
              <a:t> directive (2003) recast: </a:t>
            </a:r>
            <a:r>
              <a:rPr lang="en-GB" sz="2000" b="1" noProof="0" dirty="0" smtClean="0"/>
              <a:t>2013  </a:t>
            </a:r>
            <a:r>
              <a:rPr lang="en-GB" sz="2000" b="1" noProof="0" dirty="0" smtClean="0">
                <a:solidFill>
                  <a:srgbClr val="C00000"/>
                </a:solidFill>
              </a:rPr>
              <a:t>RD</a:t>
            </a:r>
          </a:p>
          <a:p>
            <a:pPr eaLnBrk="1" hangingPunct="1">
              <a:lnSpc>
                <a:spcPct val="150000"/>
              </a:lnSpc>
              <a:buFontTx/>
              <a:buNone/>
            </a:pPr>
            <a:r>
              <a:rPr lang="en-GB" sz="2000" dirty="0" smtClean="0"/>
              <a:t>3</a:t>
            </a:r>
            <a:r>
              <a:rPr lang="en-GB" sz="2000" noProof="0" dirty="0" smtClean="0"/>
              <a:t>. </a:t>
            </a:r>
            <a:r>
              <a:rPr lang="en-GB" sz="2000" b="1" noProof="0" dirty="0" smtClean="0"/>
              <a:t>Dublin III</a:t>
            </a:r>
            <a:r>
              <a:rPr lang="en-GB" sz="2000" noProof="0" dirty="0" smtClean="0"/>
              <a:t> Regulation  and its implementing rules (2003) recast: </a:t>
            </a:r>
            <a:r>
              <a:rPr lang="en-GB" sz="2000" b="1" noProof="0" dirty="0" smtClean="0"/>
              <a:t>2013 </a:t>
            </a:r>
          </a:p>
          <a:p>
            <a:pPr eaLnBrk="1" hangingPunct="1">
              <a:lnSpc>
                <a:spcPct val="150000"/>
              </a:lnSpc>
            </a:pPr>
            <a:r>
              <a:rPr lang="en-GB" sz="2000" dirty="0" smtClean="0"/>
              <a:t>4. Regulation </a:t>
            </a:r>
            <a:r>
              <a:rPr lang="en-GB" sz="2000" b="1" dirty="0" smtClean="0"/>
              <a:t>on Eurodac</a:t>
            </a:r>
            <a:r>
              <a:rPr lang="en-GB" sz="2000" dirty="0" smtClean="0"/>
              <a:t>  (2000) recast: </a:t>
            </a:r>
            <a:r>
              <a:rPr lang="en-GB" sz="2000" b="1" dirty="0" smtClean="0"/>
              <a:t>2013</a:t>
            </a:r>
          </a:p>
          <a:p>
            <a:pPr eaLnBrk="1" hangingPunct="1">
              <a:lnSpc>
                <a:spcPct val="150000"/>
              </a:lnSpc>
              <a:buFontTx/>
              <a:buNone/>
            </a:pPr>
            <a:r>
              <a:rPr lang="en-GB" sz="2000" noProof="0" dirty="0" smtClean="0"/>
              <a:t>5. Qualification (</a:t>
            </a:r>
            <a:r>
              <a:rPr lang="en-GB" sz="2000" b="1" noProof="0" dirty="0" smtClean="0"/>
              <a:t>Refugee definition) </a:t>
            </a:r>
            <a:r>
              <a:rPr lang="en-GB" sz="2000" noProof="0" dirty="0" smtClean="0"/>
              <a:t> directive (2004) recast: </a:t>
            </a:r>
            <a:r>
              <a:rPr lang="en-GB" sz="2000" b="1" noProof="0" dirty="0" smtClean="0"/>
              <a:t>2011  </a:t>
            </a:r>
            <a:r>
              <a:rPr lang="en-GB" sz="2000" b="1" noProof="0" dirty="0" smtClean="0">
                <a:solidFill>
                  <a:srgbClr val="C00000"/>
                </a:solidFill>
              </a:rPr>
              <a:t>QD</a:t>
            </a:r>
          </a:p>
          <a:p>
            <a:pPr eaLnBrk="1" hangingPunct="1">
              <a:lnSpc>
                <a:spcPct val="150000"/>
              </a:lnSpc>
              <a:buFontTx/>
              <a:buNone/>
            </a:pPr>
            <a:r>
              <a:rPr lang="en-GB" sz="2000" noProof="0" dirty="0" smtClean="0"/>
              <a:t>6. </a:t>
            </a:r>
            <a:r>
              <a:rPr lang="en-GB" sz="2000" b="1" noProof="0" dirty="0" smtClean="0"/>
              <a:t>Asylum procedures </a:t>
            </a:r>
            <a:r>
              <a:rPr lang="en-GB" sz="2000" noProof="0" dirty="0" smtClean="0"/>
              <a:t>directive (2005) recast</a:t>
            </a:r>
            <a:r>
              <a:rPr lang="en-GB" sz="2000" b="1" noProof="0" dirty="0" smtClean="0"/>
              <a:t>: 2013  </a:t>
            </a:r>
            <a:r>
              <a:rPr lang="en-GB" sz="2000" b="1" noProof="0" dirty="0" smtClean="0">
                <a:solidFill>
                  <a:srgbClr val="C00000"/>
                </a:solidFill>
              </a:rPr>
              <a:t>PD</a:t>
            </a:r>
          </a:p>
          <a:p>
            <a:pPr eaLnBrk="1" hangingPunct="1">
              <a:lnSpc>
                <a:spcPct val="150000"/>
              </a:lnSpc>
              <a:buNone/>
            </a:pPr>
            <a:r>
              <a:rPr lang="en-GB" sz="2000" dirty="0" smtClean="0">
                <a:solidFill>
                  <a:schemeClr val="tx2">
                    <a:lumMod val="50000"/>
                  </a:schemeClr>
                </a:solidFill>
              </a:rPr>
              <a:t>7. Establishment of an </a:t>
            </a:r>
            <a:r>
              <a:rPr lang="en-GB" sz="2000" b="1" dirty="0" smtClean="0">
                <a:solidFill>
                  <a:schemeClr val="tx2">
                    <a:lumMod val="50000"/>
                  </a:schemeClr>
                </a:solidFill>
              </a:rPr>
              <a:t>European Asylum Support Office: 2010</a:t>
            </a:r>
          </a:p>
          <a:p>
            <a:pPr eaLnBrk="1" hangingPunct="1">
              <a:lnSpc>
                <a:spcPct val="150000"/>
              </a:lnSpc>
              <a:buFontTx/>
              <a:buNone/>
            </a:pPr>
            <a:r>
              <a:rPr lang="en-GB" sz="2000" dirty="0" smtClean="0"/>
              <a:t>8</a:t>
            </a:r>
            <a:r>
              <a:rPr lang="en-GB" sz="2000" noProof="0" dirty="0" smtClean="0"/>
              <a:t>. Decision on the new </a:t>
            </a:r>
            <a:r>
              <a:rPr lang="en-GB" sz="2000" b="1" noProof="0" dirty="0" smtClean="0"/>
              <a:t>Asylum  Migration  and  Integration  Fund</a:t>
            </a:r>
            <a:r>
              <a:rPr lang="en-GB" sz="2000" noProof="0" dirty="0" smtClean="0"/>
              <a:t> : </a:t>
            </a:r>
            <a:r>
              <a:rPr lang="en-GB" sz="2000" b="1" noProof="0" dirty="0" smtClean="0"/>
              <a:t>2014 </a:t>
            </a:r>
            <a:r>
              <a:rPr lang="en-GB" sz="2000" b="1" noProof="0" dirty="0" smtClean="0">
                <a:solidFill>
                  <a:srgbClr val="C00000"/>
                </a:solidFill>
              </a:rPr>
              <a:t>AMIF</a:t>
            </a:r>
          </a:p>
        </p:txBody>
      </p:sp>
    </p:spTree>
    <p:extLst>
      <p:ext uri="{BB962C8B-B14F-4D97-AF65-F5344CB8AC3E}">
        <p14:creationId xmlns:p14="http://schemas.microsoft.com/office/powerpoint/2010/main" val="666703082"/>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3568" y="0"/>
            <a:ext cx="7772400" cy="620688"/>
          </a:xfrm>
        </p:spPr>
        <p:txBody>
          <a:bodyPr/>
          <a:lstStyle/>
          <a:p>
            <a:r>
              <a:rPr lang="en-GB" sz="2000" noProof="0" dirty="0" smtClean="0"/>
              <a:t>Overview of the recasts</a:t>
            </a:r>
            <a:endParaRPr lang="en-GB" sz="2000" noProof="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3168232586"/>
              </p:ext>
            </p:extLst>
          </p:nvPr>
        </p:nvGraphicFramePr>
        <p:xfrm>
          <a:off x="-1" y="620688"/>
          <a:ext cx="8892481" cy="5987308"/>
        </p:xfrm>
        <a:graphic>
          <a:graphicData uri="http://schemas.openxmlformats.org/drawingml/2006/table">
            <a:tbl>
              <a:tblPr firstRow="1" bandRow="1">
                <a:tableStyleId>{46F890A9-2807-4EBB-B81D-B2AA78EC7F39}</a:tableStyleId>
              </a:tblPr>
              <a:tblGrid>
                <a:gridCol w="3059833"/>
                <a:gridCol w="720080"/>
                <a:gridCol w="5112568"/>
              </a:tblGrid>
              <a:tr h="515496">
                <a:tc>
                  <a:txBody>
                    <a:bodyPr/>
                    <a:lstStyle/>
                    <a:p>
                      <a:pPr algn="ctr"/>
                      <a:r>
                        <a:rPr lang="hu-HU" dirty="0" err="1" smtClean="0"/>
                        <a:t>Secondary</a:t>
                      </a:r>
                      <a:r>
                        <a:rPr lang="hu-HU" dirty="0" smtClean="0"/>
                        <a:t> </a:t>
                      </a:r>
                      <a:r>
                        <a:rPr lang="hu-HU" dirty="0" err="1" smtClean="0"/>
                        <a:t>rule</a:t>
                      </a:r>
                      <a:endParaRPr lang="hu-HU" dirty="0"/>
                    </a:p>
                  </a:txBody>
                  <a:tcPr/>
                </a:tc>
                <a:tc>
                  <a:txBody>
                    <a:bodyPr/>
                    <a:lstStyle/>
                    <a:p>
                      <a:pPr algn="ctr"/>
                      <a:r>
                        <a:rPr lang="hu-HU" sz="1400" smtClean="0"/>
                        <a:t>Is there a recast?</a:t>
                      </a:r>
                      <a:endParaRPr lang="hu-HU" sz="1400"/>
                    </a:p>
                  </a:txBody>
                  <a:tcPr/>
                </a:tc>
                <a:tc>
                  <a:txBody>
                    <a:bodyPr/>
                    <a:lstStyle/>
                    <a:p>
                      <a:pPr algn="ctr"/>
                      <a:r>
                        <a:rPr lang="hu-HU" smtClean="0"/>
                        <a:t>State of play</a:t>
                      </a:r>
                      <a:endParaRPr lang="hu-HU"/>
                    </a:p>
                  </a:txBody>
                  <a:tcPr/>
                </a:tc>
              </a:tr>
              <a:tr h="930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dirty="0" smtClean="0">
                          <a:solidFill>
                            <a:schemeClr val="tx1"/>
                          </a:solidFill>
                        </a:rPr>
                        <a:t>European </a:t>
                      </a:r>
                      <a:r>
                        <a:rPr lang="hu-HU" sz="1600" b="1" dirty="0" err="1" smtClean="0">
                          <a:solidFill>
                            <a:schemeClr val="tx1"/>
                          </a:solidFill>
                        </a:rPr>
                        <a:t>Refugee</a:t>
                      </a:r>
                      <a:r>
                        <a:rPr lang="hu-HU" sz="1600" b="1" dirty="0" smtClean="0">
                          <a:solidFill>
                            <a:schemeClr val="tx1"/>
                          </a:solidFill>
                        </a:rPr>
                        <a:t> </a:t>
                      </a:r>
                      <a:r>
                        <a:rPr lang="hu-HU" sz="1600" b="1" dirty="0" err="1" smtClean="0">
                          <a:solidFill>
                            <a:schemeClr val="tx1"/>
                          </a:solidFill>
                        </a:rPr>
                        <a:t>Fund</a:t>
                      </a:r>
                      <a:r>
                        <a:rPr lang="hu-HU" sz="1600" dirty="0" smtClean="0">
                          <a:solidFill>
                            <a:schemeClr val="tx1"/>
                          </a:solidFill>
                        </a:rPr>
                        <a:t> 2007/573/EK határozat</a:t>
                      </a:r>
                      <a:endParaRPr lang="hu-HU" sz="1600" dirty="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New Fund</a:t>
                      </a:r>
                      <a:endParaRPr lang="hu-HU" sz="1600" b="1">
                        <a:solidFill>
                          <a:schemeClr val="tx1"/>
                        </a:solidFill>
                      </a:endParaRPr>
                    </a:p>
                  </a:txBody>
                  <a:tcPr>
                    <a:solidFill>
                      <a:schemeClr val="bg1">
                        <a:lumMod val="95000"/>
                        <a:alpha val="20000"/>
                      </a:schemeClr>
                    </a:solidFill>
                  </a:tcPr>
                </a:tc>
                <a:tc>
                  <a:txBody>
                    <a:bodyPr/>
                    <a:lstStyle/>
                    <a:p>
                      <a:pPr algn="ctr"/>
                      <a:r>
                        <a:rPr lang="en-US" sz="1600" b="1" dirty="0" smtClean="0">
                          <a:solidFill>
                            <a:schemeClr val="tx1"/>
                          </a:solidFill>
                        </a:rPr>
                        <a:t>Regulation (EU) No 516/2014 </a:t>
                      </a:r>
                      <a:r>
                        <a:rPr lang="hu-HU" sz="1600" b="1" dirty="0" smtClean="0">
                          <a:solidFill>
                            <a:schemeClr val="tx1"/>
                          </a:solidFill>
                        </a:rPr>
                        <a:t>of </a:t>
                      </a:r>
                      <a:r>
                        <a:rPr lang="en-US" sz="1600" b="1" dirty="0" smtClean="0">
                          <a:solidFill>
                            <a:schemeClr val="tx1"/>
                          </a:solidFill>
                        </a:rPr>
                        <a:t>20.5.2014</a:t>
                      </a:r>
                      <a:r>
                        <a:rPr lang="hu-HU" sz="1600" b="1" dirty="0" smtClean="0">
                          <a:solidFill>
                            <a:schemeClr val="tx1"/>
                          </a:solidFill>
                        </a:rPr>
                        <a:t> (</a:t>
                      </a:r>
                      <a:r>
                        <a:rPr lang="hu-HU" sz="1600" b="1" baseline="0" dirty="0" smtClean="0">
                          <a:solidFill>
                            <a:schemeClr val="tx1"/>
                          </a:solidFill>
                        </a:rPr>
                        <a:t> </a:t>
                      </a:r>
                      <a:r>
                        <a:rPr lang="hu-HU" sz="1600" b="1" dirty="0" smtClean="0">
                          <a:solidFill>
                            <a:schemeClr val="tx1"/>
                          </a:solidFill>
                        </a:rPr>
                        <a:t>OJ  2014  L 150/168</a:t>
                      </a:r>
                      <a:r>
                        <a:rPr lang="en-US" sz="1600" b="1" dirty="0" smtClean="0">
                          <a:solidFill>
                            <a:schemeClr val="tx1"/>
                          </a:solidFill>
                        </a:rPr>
                        <a:t> </a:t>
                      </a:r>
                      <a:r>
                        <a:rPr lang="hu-HU" sz="1600" b="1" dirty="0" smtClean="0">
                          <a:solidFill>
                            <a:schemeClr val="tx1"/>
                          </a:solidFill>
                        </a:rPr>
                        <a:t>) </a:t>
                      </a:r>
                      <a:r>
                        <a:rPr lang="en-US" sz="1600" b="1" dirty="0" smtClean="0">
                          <a:solidFill>
                            <a:schemeClr val="tx1"/>
                          </a:solidFill>
                        </a:rPr>
                        <a:t>establishing the Asylum, Migration and Integration Fund, amending Council Decision 2008/381/EC and repealing Decisions No 573/2007/EC and No 575/2007/EC of the European Parliament and of the Council and Council Decision 2007/435/EC</a:t>
                      </a:r>
                      <a:endParaRPr lang="hu-HU" sz="1600" b="1" dirty="0">
                        <a:solidFill>
                          <a:schemeClr val="tx1"/>
                        </a:solidFill>
                      </a:endParaRPr>
                    </a:p>
                  </a:txBody>
                  <a:tcPr>
                    <a:solidFill>
                      <a:schemeClr val="bg1">
                        <a:lumMod val="95000"/>
                        <a:alpha val="20000"/>
                      </a:schemeClr>
                    </a:solidFill>
                  </a:tcPr>
                </a:tc>
              </a:tr>
              <a:tr h="483448">
                <a:tc>
                  <a:txBody>
                    <a:bodyPr/>
                    <a:lstStyle/>
                    <a:p>
                      <a:pPr algn="l">
                        <a:lnSpc>
                          <a:spcPct val="80000"/>
                        </a:lnSpc>
                        <a:buFontTx/>
                        <a:buNone/>
                        <a:defRPr/>
                      </a:pPr>
                      <a:r>
                        <a:rPr lang="hu-HU" sz="1600" b="1" smtClean="0">
                          <a:solidFill>
                            <a:schemeClr val="tx1"/>
                          </a:solidFill>
                          <a:effectLst/>
                        </a:rPr>
                        <a:t>Temporary Protection Directive </a:t>
                      </a:r>
                    </a:p>
                    <a:p>
                      <a:pPr algn="l">
                        <a:lnSpc>
                          <a:spcPct val="80000"/>
                        </a:lnSpc>
                        <a:buFontTx/>
                        <a:buNone/>
                        <a:defRPr/>
                      </a:pPr>
                      <a:r>
                        <a:rPr lang="hu-HU" sz="1600" smtClean="0">
                          <a:solidFill>
                            <a:schemeClr val="tx1"/>
                          </a:solidFill>
                        </a:rPr>
                        <a:t>Council Directive 2001/55/EC</a:t>
                      </a:r>
                      <a:endParaRPr lang="hu-HU" sz="160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None</a:t>
                      </a:r>
                      <a:endParaRPr lang="hu-HU" sz="1600" b="1">
                        <a:solidFill>
                          <a:schemeClr val="tx1"/>
                        </a:solidFill>
                      </a:endParaRPr>
                    </a:p>
                  </a:txBody>
                  <a:tcPr>
                    <a:solidFill>
                      <a:schemeClr val="bg1">
                        <a:lumMod val="95000"/>
                        <a:alpha val="20000"/>
                      </a:schemeClr>
                    </a:solidFill>
                  </a:tcPr>
                </a:tc>
                <a:tc>
                  <a:txBody>
                    <a:bodyPr/>
                    <a:lstStyle/>
                    <a:p>
                      <a:pPr algn="ctr"/>
                      <a:endParaRPr lang="hu-HU" sz="1600" b="1" dirty="0">
                        <a:solidFill>
                          <a:schemeClr val="tx1"/>
                        </a:solidFill>
                      </a:endParaRPr>
                    </a:p>
                  </a:txBody>
                  <a:tcPr>
                    <a:solidFill>
                      <a:schemeClr val="bg1">
                        <a:lumMod val="95000"/>
                        <a:alpha val="20000"/>
                      </a:schemeClr>
                    </a:solidFill>
                  </a:tcPr>
                </a:tc>
              </a:tr>
              <a:tr h="53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600" b="1" smtClean="0">
                          <a:solidFill>
                            <a:schemeClr val="tx1"/>
                          </a:solidFill>
                        </a:rPr>
                        <a:t>Eurodac</a:t>
                      </a:r>
                    </a:p>
                    <a:p>
                      <a:pPr marL="0" marR="0" indent="0" algn="l" defTabSz="914400" rtl="0" eaLnBrk="1" fontAlgn="auto" latinLnBrk="0" hangingPunct="1">
                        <a:lnSpc>
                          <a:spcPct val="100000"/>
                        </a:lnSpc>
                        <a:spcBef>
                          <a:spcPts val="0"/>
                        </a:spcBef>
                        <a:spcAft>
                          <a:spcPts val="0"/>
                        </a:spcAft>
                        <a:buClrTx/>
                        <a:buSzTx/>
                        <a:buFontTx/>
                        <a:buNone/>
                        <a:tabLst/>
                        <a:defRPr/>
                      </a:pPr>
                      <a:r>
                        <a:rPr lang="hu-HU" sz="1600" smtClean="0">
                          <a:solidFill>
                            <a:schemeClr val="tx1"/>
                          </a:solidFill>
                        </a:rPr>
                        <a:t>Council Regulation 2725/2000/EC</a:t>
                      </a:r>
                      <a:endParaRPr lang="hu-HU" sz="160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Yes </a:t>
                      </a:r>
                      <a:endParaRPr lang="hu-HU" sz="1600" b="1">
                        <a:solidFill>
                          <a:schemeClr val="tx1"/>
                        </a:solidFill>
                      </a:endParaRPr>
                    </a:p>
                  </a:txBody>
                  <a:tcPr>
                    <a:solidFill>
                      <a:schemeClr val="bg1">
                        <a:lumMod val="9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b="1" dirty="0" smtClean="0">
                          <a:solidFill>
                            <a:schemeClr val="tx1"/>
                          </a:solidFill>
                        </a:rPr>
                        <a:t>R</a:t>
                      </a:r>
                      <a:r>
                        <a:rPr lang="en-US" sz="1600" b="1" dirty="0" err="1" smtClean="0">
                          <a:solidFill>
                            <a:schemeClr val="tx1"/>
                          </a:solidFill>
                        </a:rPr>
                        <a:t>evised</a:t>
                      </a:r>
                      <a:r>
                        <a:rPr lang="en-US" sz="1600" b="1" dirty="0" smtClean="0">
                          <a:solidFill>
                            <a:schemeClr val="tx1"/>
                          </a:solidFill>
                        </a:rPr>
                        <a:t> </a:t>
                      </a:r>
                      <a:r>
                        <a:rPr lang="en-US" sz="1600" b="1" dirty="0" err="1" smtClean="0">
                          <a:solidFill>
                            <a:schemeClr val="tx1"/>
                          </a:solidFill>
                        </a:rPr>
                        <a:t>Eurodac</a:t>
                      </a:r>
                      <a:r>
                        <a:rPr lang="en-US" sz="1600" b="1" dirty="0" smtClean="0">
                          <a:solidFill>
                            <a:schemeClr val="tx1"/>
                          </a:solidFill>
                        </a:rPr>
                        <a:t> </a:t>
                      </a:r>
                      <a:r>
                        <a:rPr lang="en-US" sz="1600" b="1" dirty="0" err="1" smtClean="0">
                          <a:solidFill>
                            <a:schemeClr val="tx1"/>
                          </a:solidFill>
                        </a:rPr>
                        <a:t>Reg</a:t>
                      </a:r>
                      <a:r>
                        <a:rPr lang="hu-HU" sz="1600" b="1" dirty="0" err="1" smtClean="0">
                          <a:solidFill>
                            <a:schemeClr val="tx1"/>
                          </a:solidFill>
                        </a:rPr>
                        <a:t>ulation</a:t>
                      </a:r>
                      <a:r>
                        <a:rPr lang="hu-HU" sz="1600" b="1" dirty="0" smtClean="0">
                          <a:solidFill>
                            <a:schemeClr val="tx1"/>
                          </a:solidFill>
                        </a:rPr>
                        <a:t>: </a:t>
                      </a:r>
                      <a:r>
                        <a:rPr lang="en-US" sz="1600" b="1" dirty="0" smtClean="0">
                          <a:solidFill>
                            <a:schemeClr val="tx1"/>
                          </a:solidFill>
                        </a:rPr>
                        <a:t>Reg. 603/2013: (OJ 2013 L 180/1) – deadline July 2015</a:t>
                      </a:r>
                      <a:endParaRPr lang="hu-HU" sz="1600" b="1" dirty="0">
                        <a:solidFill>
                          <a:schemeClr val="tx1"/>
                        </a:solidFill>
                      </a:endParaRPr>
                    </a:p>
                  </a:txBody>
                  <a:tcPr>
                    <a:solidFill>
                      <a:schemeClr val="bg1">
                        <a:lumMod val="95000"/>
                        <a:alpha val="20000"/>
                      </a:schemeClr>
                    </a:solidFill>
                  </a:tcPr>
                </a:tc>
              </a:tr>
              <a:tr h="60526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hu-HU" sz="1600" b="1" smtClean="0">
                          <a:solidFill>
                            <a:schemeClr val="tx1"/>
                          </a:solidFill>
                        </a:rPr>
                        <a:t>Dublin II  regulation</a:t>
                      </a:r>
                    </a:p>
                    <a:p>
                      <a:pPr marL="0" marR="0" lvl="1" indent="0" algn="l" defTabSz="914400" rtl="0" eaLnBrk="1" fontAlgn="auto" latinLnBrk="0" hangingPunct="1">
                        <a:lnSpc>
                          <a:spcPct val="100000"/>
                        </a:lnSpc>
                        <a:spcBef>
                          <a:spcPts val="0"/>
                        </a:spcBef>
                        <a:spcAft>
                          <a:spcPts val="0"/>
                        </a:spcAft>
                        <a:buClrTx/>
                        <a:buSzTx/>
                        <a:buFontTx/>
                        <a:buNone/>
                        <a:tabLst/>
                        <a:defRPr/>
                      </a:pPr>
                      <a:r>
                        <a:rPr lang="hu-HU" sz="1600" smtClean="0">
                          <a:solidFill>
                            <a:schemeClr val="tx1"/>
                          </a:solidFill>
                        </a:rPr>
                        <a:t>Council Regulation 343/2003 EC</a:t>
                      </a:r>
                      <a:endParaRPr lang="hu-HU" sz="160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Yes</a:t>
                      </a:r>
                      <a:endParaRPr lang="hu-HU" sz="1600" b="1">
                        <a:solidFill>
                          <a:schemeClr val="tx1"/>
                        </a:solidFill>
                      </a:endParaRPr>
                    </a:p>
                  </a:txBody>
                  <a:tcPr>
                    <a:solidFill>
                      <a:schemeClr val="bg1">
                        <a:lumMod val="9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b="1" dirty="0" err="1" smtClean="0">
                          <a:solidFill>
                            <a:schemeClr val="tx1"/>
                          </a:solidFill>
                        </a:rPr>
                        <a:t>Revised</a:t>
                      </a:r>
                      <a:r>
                        <a:rPr lang="hu-HU" sz="1600" b="1" baseline="0" dirty="0" smtClean="0">
                          <a:solidFill>
                            <a:schemeClr val="tx1"/>
                          </a:solidFill>
                        </a:rPr>
                        <a:t> Dublin </a:t>
                      </a:r>
                      <a:r>
                        <a:rPr lang="hu-HU" sz="1600" b="1" baseline="0" dirty="0" err="1" smtClean="0">
                          <a:solidFill>
                            <a:schemeClr val="tx1"/>
                          </a:solidFill>
                        </a:rPr>
                        <a:t>Regulation</a:t>
                      </a:r>
                      <a:r>
                        <a:rPr lang="hu-HU" sz="1600" b="1" baseline="0" dirty="0" smtClean="0">
                          <a:solidFill>
                            <a:schemeClr val="tx1"/>
                          </a:solidFill>
                        </a:rPr>
                        <a:t>: </a:t>
                      </a:r>
                      <a:r>
                        <a:rPr lang="en-US" sz="1600" b="1" dirty="0" smtClean="0">
                          <a:solidFill>
                            <a:schemeClr val="tx1"/>
                          </a:solidFill>
                        </a:rPr>
                        <a:t>Reg. 604/2013: (OJ 2013 L 180/31) – </a:t>
                      </a:r>
                      <a:r>
                        <a:rPr lang="en-US" sz="1600" b="1" dirty="0" err="1" smtClean="0">
                          <a:solidFill>
                            <a:schemeClr val="tx1"/>
                          </a:solidFill>
                        </a:rPr>
                        <a:t>appli</a:t>
                      </a:r>
                      <a:r>
                        <a:rPr lang="hu-HU" sz="1600" b="1" dirty="0" err="1" smtClean="0">
                          <a:solidFill>
                            <a:schemeClr val="tx1"/>
                          </a:solidFill>
                        </a:rPr>
                        <a:t>cable</a:t>
                      </a:r>
                      <a:r>
                        <a:rPr lang="hu-HU" sz="1600" b="1" dirty="0" smtClean="0">
                          <a:solidFill>
                            <a:schemeClr val="tx1"/>
                          </a:solidFill>
                        </a:rPr>
                        <a:t>  </a:t>
                      </a:r>
                      <a:r>
                        <a:rPr lang="hu-HU" sz="1600" b="1" dirty="0" err="1" smtClean="0">
                          <a:solidFill>
                            <a:schemeClr val="tx1"/>
                          </a:solidFill>
                        </a:rPr>
                        <a:t>from</a:t>
                      </a:r>
                      <a:r>
                        <a:rPr lang="hu-HU" sz="1600" b="1" dirty="0" smtClean="0">
                          <a:solidFill>
                            <a:schemeClr val="tx1"/>
                          </a:solidFill>
                        </a:rPr>
                        <a:t> </a:t>
                      </a:r>
                      <a:r>
                        <a:rPr lang="en-US" sz="1600" b="1" dirty="0" smtClean="0">
                          <a:solidFill>
                            <a:schemeClr val="tx1"/>
                          </a:solidFill>
                        </a:rPr>
                        <a:t>1 Jan. 2014</a:t>
                      </a:r>
                      <a:endParaRPr lang="hu-HU" sz="1600" b="1" dirty="0">
                        <a:solidFill>
                          <a:schemeClr val="tx1"/>
                        </a:solidFill>
                      </a:endParaRPr>
                    </a:p>
                  </a:txBody>
                  <a:tcPr>
                    <a:solidFill>
                      <a:schemeClr val="bg1">
                        <a:lumMod val="95000"/>
                        <a:alpha val="20000"/>
                      </a:schemeClr>
                    </a:solidFill>
                  </a:tcPr>
                </a:tc>
              </a:tr>
              <a:tr h="605260">
                <a:tc>
                  <a:txBody>
                    <a:bodyPr/>
                    <a:lstStyle/>
                    <a:p>
                      <a:pPr algn="l">
                        <a:lnSpc>
                          <a:spcPct val="80000"/>
                        </a:lnSpc>
                        <a:buFontTx/>
                        <a:buNone/>
                        <a:defRPr/>
                      </a:pPr>
                      <a:r>
                        <a:rPr lang="hu-HU" sz="1600" b="1" smtClean="0">
                          <a:solidFill>
                            <a:schemeClr val="tx1"/>
                          </a:solidFill>
                          <a:effectLst/>
                        </a:rPr>
                        <a:t>Reception Conditions Directive</a:t>
                      </a:r>
                      <a:endParaRPr lang="hu-HU" sz="1600" b="1" smtClean="0">
                        <a:solidFill>
                          <a:schemeClr val="tx1"/>
                        </a:solidFill>
                        <a:effectLst>
                          <a:outerShdw blurRad="38100" dist="38100" dir="2700000" algn="tl">
                            <a:srgbClr val="000000"/>
                          </a:outerShdw>
                        </a:effectLst>
                      </a:endParaRPr>
                    </a:p>
                    <a:p>
                      <a:pPr algn="l">
                        <a:lnSpc>
                          <a:spcPct val="80000"/>
                        </a:lnSpc>
                        <a:defRPr/>
                      </a:pPr>
                      <a:r>
                        <a:rPr lang="hu-HU" sz="1600" smtClean="0">
                          <a:solidFill>
                            <a:schemeClr val="tx1"/>
                          </a:solidFill>
                        </a:rPr>
                        <a:t> Council</a:t>
                      </a:r>
                      <a:r>
                        <a:rPr lang="hu-HU" sz="1600" baseline="0" smtClean="0">
                          <a:solidFill>
                            <a:schemeClr val="tx1"/>
                          </a:solidFill>
                        </a:rPr>
                        <a:t> Directive  </a:t>
                      </a:r>
                      <a:r>
                        <a:rPr lang="hu-HU" sz="1600" smtClean="0">
                          <a:solidFill>
                            <a:schemeClr val="tx1"/>
                          </a:solidFill>
                        </a:rPr>
                        <a:t>2003/9/EC </a:t>
                      </a:r>
                      <a:endParaRPr lang="hu-HU" sz="160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Yes</a:t>
                      </a:r>
                      <a:endParaRPr lang="hu-HU" sz="1600" b="1">
                        <a:solidFill>
                          <a:schemeClr val="tx1"/>
                        </a:solidFill>
                      </a:endParaRPr>
                    </a:p>
                  </a:txBody>
                  <a:tcPr>
                    <a:solidFill>
                      <a:schemeClr val="bg1">
                        <a:lumMod val="9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Revised </a:t>
                      </a:r>
                      <a:r>
                        <a:rPr lang="hu-HU" sz="1600" b="1" dirty="0" smtClean="0">
                          <a:solidFill>
                            <a:schemeClr val="tx1"/>
                          </a:solidFill>
                        </a:rPr>
                        <a:t>R</a:t>
                      </a:r>
                      <a:r>
                        <a:rPr lang="en-US" sz="1600" b="1" dirty="0" err="1" smtClean="0">
                          <a:solidFill>
                            <a:schemeClr val="tx1"/>
                          </a:solidFill>
                        </a:rPr>
                        <a:t>eception</a:t>
                      </a:r>
                      <a:r>
                        <a:rPr lang="hu-HU" sz="1600" b="1" dirty="0" smtClean="0">
                          <a:solidFill>
                            <a:schemeClr val="tx1"/>
                          </a:solidFill>
                        </a:rPr>
                        <a:t> </a:t>
                      </a:r>
                      <a:r>
                        <a:rPr lang="hu-HU" sz="1600" b="1" dirty="0" err="1" smtClean="0">
                          <a:solidFill>
                            <a:schemeClr val="tx1"/>
                          </a:solidFill>
                        </a:rPr>
                        <a:t>Conditions</a:t>
                      </a:r>
                      <a:r>
                        <a:rPr lang="hu-HU" sz="1600" b="1" dirty="0" smtClean="0">
                          <a:solidFill>
                            <a:schemeClr val="tx1"/>
                          </a:solidFill>
                        </a:rPr>
                        <a:t> </a:t>
                      </a:r>
                      <a:r>
                        <a:rPr lang="en-US" sz="1600" b="1" dirty="0" smtClean="0">
                          <a:solidFill>
                            <a:schemeClr val="tx1"/>
                          </a:solidFill>
                        </a:rPr>
                        <a:t> Directive 2013/33 (OJ 2013 L 180/96) – deadline July 2015</a:t>
                      </a:r>
                      <a:endParaRPr lang="hu-HU" sz="1600" b="1" dirty="0">
                        <a:solidFill>
                          <a:schemeClr val="tx1"/>
                        </a:solidFill>
                      </a:endParaRPr>
                    </a:p>
                  </a:txBody>
                  <a:tcPr>
                    <a:solidFill>
                      <a:schemeClr val="bg1">
                        <a:lumMod val="95000"/>
                        <a:alpha val="20000"/>
                      </a:schemeClr>
                    </a:solidFill>
                  </a:tcPr>
                </a:tc>
              </a:tr>
              <a:tr h="605260">
                <a:tc>
                  <a:txBody>
                    <a:bodyPr/>
                    <a:lstStyle/>
                    <a:p>
                      <a:pPr algn="l">
                        <a:buFontTx/>
                        <a:buNone/>
                        <a:defRPr/>
                      </a:pPr>
                      <a:r>
                        <a:rPr lang="hu-HU" sz="1600" b="1" smtClean="0">
                          <a:solidFill>
                            <a:schemeClr val="tx1"/>
                          </a:solidFill>
                          <a:effectLst/>
                        </a:rPr>
                        <a:t>Qualification directive </a:t>
                      </a:r>
                      <a:endParaRPr lang="hu-HU" sz="1600" b="1" smtClean="0">
                        <a:solidFill>
                          <a:schemeClr val="tx1"/>
                        </a:solidFill>
                        <a:effectLst>
                          <a:outerShdw blurRad="38100" dist="38100" dir="2700000" algn="tl">
                            <a:srgbClr val="000000"/>
                          </a:outerShdw>
                        </a:effectLst>
                      </a:endParaRPr>
                    </a:p>
                    <a:p>
                      <a:pPr algn="l">
                        <a:defRPr/>
                      </a:pPr>
                      <a:r>
                        <a:rPr lang="hu-HU" sz="1600" smtClean="0">
                          <a:solidFill>
                            <a:schemeClr val="tx1"/>
                          </a:solidFill>
                        </a:rPr>
                        <a:t>Council  Directive 2004/83/EK </a:t>
                      </a:r>
                      <a:r>
                        <a:rPr lang="hu-HU" sz="1600" baseline="0" smtClean="0">
                          <a:solidFill>
                            <a:schemeClr val="tx1"/>
                          </a:solidFill>
                        </a:rPr>
                        <a:t> irányelv</a:t>
                      </a:r>
                      <a:endParaRPr lang="hu-HU" sz="160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Yes </a:t>
                      </a:r>
                      <a:endParaRPr lang="hu-HU" sz="1600" b="1">
                        <a:solidFill>
                          <a:schemeClr val="tx1"/>
                        </a:solidFill>
                      </a:endParaRPr>
                    </a:p>
                  </a:txBody>
                  <a:tcPr>
                    <a:solidFill>
                      <a:schemeClr val="bg1">
                        <a:lumMod val="9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1600" b="1" dirty="0" err="1" smtClean="0">
                          <a:solidFill>
                            <a:schemeClr val="tx1"/>
                          </a:solidFill>
                        </a:rPr>
                        <a:t>Revised</a:t>
                      </a:r>
                      <a:r>
                        <a:rPr lang="hu-HU" sz="1600" b="1" baseline="0" dirty="0" smtClean="0">
                          <a:solidFill>
                            <a:schemeClr val="tx1"/>
                          </a:solidFill>
                        </a:rPr>
                        <a:t> </a:t>
                      </a:r>
                      <a:r>
                        <a:rPr lang="hu-HU" sz="1600" b="1" baseline="0" dirty="0" err="1" smtClean="0">
                          <a:solidFill>
                            <a:schemeClr val="tx1"/>
                          </a:solidFill>
                        </a:rPr>
                        <a:t>Qualification</a:t>
                      </a:r>
                      <a:r>
                        <a:rPr lang="hu-HU" sz="1600" b="1" dirty="0" smtClean="0">
                          <a:solidFill>
                            <a:schemeClr val="tx1"/>
                          </a:solidFill>
                        </a:rPr>
                        <a:t> </a:t>
                      </a:r>
                      <a:r>
                        <a:rPr lang="hu-HU" sz="1600" b="1" dirty="0" err="1" smtClean="0">
                          <a:solidFill>
                            <a:schemeClr val="tx1"/>
                          </a:solidFill>
                        </a:rPr>
                        <a:t>Directive</a:t>
                      </a:r>
                      <a:r>
                        <a:rPr lang="hu-HU" sz="1600" b="1" dirty="0" smtClean="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hu-HU" sz="1600" b="1" dirty="0" smtClean="0">
                          <a:solidFill>
                            <a:schemeClr val="tx1"/>
                          </a:solidFill>
                        </a:rPr>
                        <a:t>2011/95/EU</a:t>
                      </a:r>
                    </a:p>
                    <a:p>
                      <a:pPr marL="0" marR="0" indent="0" algn="ctr" defTabSz="914400" rtl="0" eaLnBrk="1" fontAlgn="auto" latinLnBrk="0" hangingPunct="1">
                        <a:lnSpc>
                          <a:spcPct val="100000"/>
                        </a:lnSpc>
                        <a:spcBef>
                          <a:spcPts val="0"/>
                        </a:spcBef>
                        <a:spcAft>
                          <a:spcPts val="0"/>
                        </a:spcAft>
                        <a:buClrTx/>
                        <a:buSzTx/>
                        <a:buFontTx/>
                        <a:buNone/>
                        <a:tabLst/>
                        <a:defRPr/>
                      </a:pPr>
                      <a:r>
                        <a:rPr lang="hu-HU" sz="1600" b="1" dirty="0" smtClean="0">
                          <a:solidFill>
                            <a:schemeClr val="tx1"/>
                          </a:solidFill>
                        </a:rPr>
                        <a:t>20 December 2011 </a:t>
                      </a:r>
                      <a:r>
                        <a:rPr lang="hu-HU" sz="1600" b="1" dirty="0" err="1" smtClean="0">
                          <a:solidFill>
                            <a:schemeClr val="tx1"/>
                          </a:solidFill>
                        </a:rPr>
                        <a:t>transformation</a:t>
                      </a:r>
                      <a:r>
                        <a:rPr lang="hu-HU" sz="1600" b="1" dirty="0" smtClean="0">
                          <a:solidFill>
                            <a:schemeClr val="tx1"/>
                          </a:solidFill>
                        </a:rPr>
                        <a:t> </a:t>
                      </a:r>
                      <a:r>
                        <a:rPr lang="hu-HU" sz="1600" b="1" dirty="0" err="1" smtClean="0">
                          <a:solidFill>
                            <a:schemeClr val="tx1"/>
                          </a:solidFill>
                        </a:rPr>
                        <a:t>deadline</a:t>
                      </a:r>
                      <a:r>
                        <a:rPr lang="hu-HU" sz="1600" b="1" dirty="0" smtClean="0">
                          <a:solidFill>
                            <a:schemeClr val="tx1"/>
                          </a:solidFill>
                        </a:rPr>
                        <a:t> Dec. 2013</a:t>
                      </a:r>
                      <a:endParaRPr lang="hu-HU" sz="1600" b="1" dirty="0">
                        <a:solidFill>
                          <a:schemeClr val="tx1"/>
                        </a:solidFill>
                      </a:endParaRPr>
                    </a:p>
                  </a:txBody>
                  <a:tcPr>
                    <a:solidFill>
                      <a:schemeClr val="bg1">
                        <a:lumMod val="95000"/>
                        <a:alpha val="20000"/>
                      </a:schemeClr>
                    </a:solidFill>
                  </a:tcPr>
                </a:tc>
              </a:tr>
              <a:tr h="605260">
                <a:tc>
                  <a:txBody>
                    <a:bodyPr/>
                    <a:lstStyle/>
                    <a:p>
                      <a:pPr algn="l">
                        <a:lnSpc>
                          <a:spcPct val="90000"/>
                        </a:lnSpc>
                        <a:buFontTx/>
                        <a:buNone/>
                        <a:defRPr/>
                      </a:pPr>
                      <a:r>
                        <a:rPr lang="hu-HU" sz="1600" b="1" dirty="0" err="1" smtClean="0">
                          <a:solidFill>
                            <a:schemeClr val="tx1"/>
                          </a:solidFill>
                          <a:effectLst/>
                        </a:rPr>
                        <a:t>Procedures</a:t>
                      </a:r>
                      <a:r>
                        <a:rPr lang="hu-HU" sz="1600" b="1" dirty="0" smtClean="0">
                          <a:solidFill>
                            <a:schemeClr val="tx1"/>
                          </a:solidFill>
                          <a:effectLst/>
                        </a:rPr>
                        <a:t> </a:t>
                      </a:r>
                      <a:r>
                        <a:rPr lang="hu-HU" sz="1600" b="1" dirty="0" err="1" smtClean="0">
                          <a:solidFill>
                            <a:schemeClr val="tx1"/>
                          </a:solidFill>
                          <a:effectLst/>
                        </a:rPr>
                        <a:t>directive</a:t>
                      </a:r>
                      <a:r>
                        <a:rPr lang="hu-HU" sz="1600" b="1" dirty="0" smtClean="0">
                          <a:solidFill>
                            <a:schemeClr val="tx1"/>
                          </a:solidFill>
                          <a:effectLst/>
                        </a:rPr>
                        <a:t> </a:t>
                      </a:r>
                    </a:p>
                    <a:p>
                      <a:pPr algn="l">
                        <a:lnSpc>
                          <a:spcPct val="90000"/>
                        </a:lnSpc>
                        <a:defRPr/>
                      </a:pPr>
                      <a:r>
                        <a:rPr lang="hu-HU" sz="1600" dirty="0" err="1" smtClean="0">
                          <a:solidFill>
                            <a:schemeClr val="tx1"/>
                          </a:solidFill>
                        </a:rPr>
                        <a:t>Council</a:t>
                      </a:r>
                      <a:r>
                        <a:rPr lang="hu-HU" sz="1600" dirty="0" smtClean="0">
                          <a:solidFill>
                            <a:schemeClr val="tx1"/>
                          </a:solidFill>
                        </a:rPr>
                        <a:t> </a:t>
                      </a:r>
                      <a:r>
                        <a:rPr lang="hu-HU" sz="1600" dirty="0" err="1" smtClean="0">
                          <a:solidFill>
                            <a:schemeClr val="tx1"/>
                          </a:solidFill>
                        </a:rPr>
                        <a:t>Directive</a:t>
                      </a:r>
                      <a:r>
                        <a:rPr lang="hu-HU" sz="1600" dirty="0" smtClean="0">
                          <a:solidFill>
                            <a:schemeClr val="tx1"/>
                          </a:solidFill>
                        </a:rPr>
                        <a:t>  2005/85/EC</a:t>
                      </a:r>
                      <a:endParaRPr lang="hu-HU" sz="1600" dirty="0">
                        <a:solidFill>
                          <a:schemeClr val="tx1"/>
                        </a:solidFill>
                      </a:endParaRPr>
                    </a:p>
                  </a:txBody>
                  <a:tcPr>
                    <a:solidFill>
                      <a:schemeClr val="bg1">
                        <a:lumMod val="95000"/>
                        <a:alpha val="20000"/>
                      </a:schemeClr>
                    </a:solidFill>
                  </a:tcPr>
                </a:tc>
                <a:tc>
                  <a:txBody>
                    <a:bodyPr/>
                    <a:lstStyle/>
                    <a:p>
                      <a:pPr algn="ctr"/>
                      <a:r>
                        <a:rPr lang="hu-HU" sz="1600" b="1" smtClean="0">
                          <a:solidFill>
                            <a:schemeClr val="tx1"/>
                          </a:solidFill>
                        </a:rPr>
                        <a:t>Yes </a:t>
                      </a:r>
                      <a:endParaRPr lang="hu-HU" sz="1600" b="1">
                        <a:solidFill>
                          <a:schemeClr val="tx1"/>
                        </a:solidFill>
                      </a:endParaRPr>
                    </a:p>
                  </a:txBody>
                  <a:tcPr>
                    <a:solidFill>
                      <a:schemeClr val="bg1">
                        <a:lumMod val="9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Revised Procedures Directive 2013/32 (OJ 2013 L 180/60) – </a:t>
                      </a:r>
                      <a:r>
                        <a:rPr lang="hu-HU" sz="1600" b="1" dirty="0" err="1" smtClean="0">
                          <a:solidFill>
                            <a:schemeClr val="tx1"/>
                          </a:solidFill>
                        </a:rPr>
                        <a:t>transformation</a:t>
                      </a:r>
                      <a:r>
                        <a:rPr lang="hu-HU" sz="1600" b="1" dirty="0" smtClean="0">
                          <a:solidFill>
                            <a:schemeClr val="tx1"/>
                          </a:solidFill>
                        </a:rPr>
                        <a:t> </a:t>
                      </a:r>
                      <a:r>
                        <a:rPr lang="en-US" sz="1600" b="1" dirty="0" smtClean="0">
                          <a:solidFill>
                            <a:schemeClr val="tx1"/>
                          </a:solidFill>
                        </a:rPr>
                        <a:t>deadline July 2015</a:t>
                      </a:r>
                      <a:endParaRPr lang="hu-HU" sz="1600" b="1" dirty="0" smtClean="0">
                        <a:solidFill>
                          <a:schemeClr val="tx1"/>
                        </a:solidFill>
                      </a:endParaRPr>
                    </a:p>
                  </a:txBody>
                  <a:tcPr>
                    <a:solidFill>
                      <a:schemeClr val="bg1">
                        <a:lumMod val="95000"/>
                        <a:alpha val="20000"/>
                      </a:schemeClr>
                    </a:solidFill>
                  </a:tcPr>
                </a:tc>
              </a:tr>
            </a:tbl>
          </a:graphicData>
        </a:graphic>
      </p:graphicFrame>
    </p:spTree>
    <p:extLst>
      <p:ext uri="{BB962C8B-B14F-4D97-AF65-F5344CB8AC3E}">
        <p14:creationId xmlns:p14="http://schemas.microsoft.com/office/powerpoint/2010/main" val="2998843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lstStyle/>
          <a:p>
            <a:r>
              <a:rPr lang="en-GB" dirty="0" smtClean="0"/>
              <a:t>The asylum process</a:t>
            </a:r>
            <a:endParaRPr lang="en-GB" dirty="0"/>
          </a:p>
        </p:txBody>
      </p:sp>
      <p:pic>
        <p:nvPicPr>
          <p:cNvPr id="5" name="Kép 4"/>
          <p:cNvPicPr>
            <a:picLocks noChangeAspect="1"/>
          </p:cNvPicPr>
          <p:nvPr/>
        </p:nvPicPr>
        <p:blipFill>
          <a:blip r:embed="rId2" cstate="print"/>
          <a:stretch>
            <a:fillRect/>
          </a:stretch>
        </p:blipFill>
        <p:spPr>
          <a:xfrm>
            <a:off x="107504" y="692696"/>
            <a:ext cx="8582025" cy="5857875"/>
          </a:xfrm>
          <a:prstGeom prst="rect">
            <a:avLst/>
          </a:prstGeom>
        </p:spPr>
      </p:pic>
      <p:sp>
        <p:nvSpPr>
          <p:cNvPr id="6" name="Szövegdoboz 5"/>
          <p:cNvSpPr txBox="1"/>
          <p:nvPr/>
        </p:nvSpPr>
        <p:spPr>
          <a:xfrm>
            <a:off x="-15348" y="6457890"/>
            <a:ext cx="8702148" cy="400110"/>
          </a:xfrm>
          <a:prstGeom prst="rect">
            <a:avLst/>
          </a:prstGeom>
          <a:noFill/>
        </p:spPr>
        <p:txBody>
          <a:bodyPr wrap="square" rtlCol="0">
            <a:spAutoFit/>
          </a:bodyPr>
          <a:lstStyle/>
          <a:p>
            <a:r>
              <a:rPr lang="hu-HU" sz="1000" dirty="0" err="1" smtClean="0"/>
              <a:t>Source</a:t>
            </a:r>
            <a:r>
              <a:rPr lang="hu-HU" sz="1000" dirty="0" smtClean="0"/>
              <a:t>: </a:t>
            </a:r>
            <a:r>
              <a:rPr lang="en-US" sz="1000" dirty="0"/>
              <a:t>(European Parliament:)   What system of burden-sharing between Member States for the reception of  asylum seekers?  A study written by  Dr Christina Boswell, Dr </a:t>
            </a:r>
            <a:r>
              <a:rPr lang="en-US" sz="1000" dirty="0" err="1"/>
              <a:t>Eiko</a:t>
            </a:r>
            <a:r>
              <a:rPr lang="en-US" sz="1000" dirty="0"/>
              <a:t> </a:t>
            </a:r>
            <a:r>
              <a:rPr lang="en-US" sz="1000" dirty="0" err="1"/>
              <a:t>Thielemann</a:t>
            </a:r>
            <a:r>
              <a:rPr lang="en-US" sz="1000" dirty="0"/>
              <a:t> and Richard Williams, PE </a:t>
            </a:r>
            <a:r>
              <a:rPr lang="en-US" sz="1000" dirty="0" smtClean="0"/>
              <a:t>419.620</a:t>
            </a:r>
            <a:r>
              <a:rPr lang="hu-HU" sz="1000" dirty="0" smtClean="0"/>
              <a:t>,, p-34, </a:t>
            </a:r>
            <a:r>
              <a:rPr lang="hu-HU" sz="1000" dirty="0" err="1" smtClean="0"/>
              <a:t>adjusted</a:t>
            </a:r>
            <a:r>
              <a:rPr lang="hu-HU" sz="1000" dirty="0" smtClean="0"/>
              <a:t> </a:t>
            </a:r>
            <a:r>
              <a:rPr lang="hu-HU" sz="1000" dirty="0" err="1" smtClean="0"/>
              <a:t>for</a:t>
            </a:r>
            <a:r>
              <a:rPr lang="hu-HU" sz="1000" dirty="0" smtClean="0"/>
              <a:t> Dublin III </a:t>
            </a:r>
            <a:r>
              <a:rPr lang="hu-HU" sz="1000" dirty="0" err="1" smtClean="0"/>
              <a:t>by</a:t>
            </a:r>
            <a:r>
              <a:rPr lang="hu-HU" sz="1000" dirty="0" smtClean="0"/>
              <a:t> B.N.</a:t>
            </a:r>
            <a:endParaRPr lang="hu-HU" sz="1000" dirty="0"/>
          </a:p>
        </p:txBody>
      </p:sp>
      <p:sp>
        <p:nvSpPr>
          <p:cNvPr id="7" name="Szövegdoboz 6"/>
          <p:cNvSpPr txBox="1"/>
          <p:nvPr/>
        </p:nvSpPr>
        <p:spPr>
          <a:xfrm>
            <a:off x="2843808" y="3645024"/>
            <a:ext cx="1440160" cy="230832"/>
          </a:xfrm>
          <a:prstGeom prst="rect">
            <a:avLst/>
          </a:prstGeom>
          <a:solidFill>
            <a:schemeClr val="bg1">
              <a:lumMod val="85000"/>
            </a:schemeClr>
          </a:solidFill>
        </p:spPr>
        <p:txBody>
          <a:bodyPr wrap="square" rtlCol="0">
            <a:spAutoFit/>
          </a:bodyPr>
          <a:lstStyle/>
          <a:p>
            <a:r>
              <a:rPr lang="hu-HU" sz="900" b="1" dirty="0" err="1" smtClean="0"/>
              <a:t>to</a:t>
            </a:r>
            <a:r>
              <a:rPr lang="hu-HU" sz="900" b="1" dirty="0" smtClean="0"/>
              <a:t> Dublin III. </a:t>
            </a:r>
            <a:r>
              <a:rPr lang="hu-HU" sz="900" b="1" dirty="0" err="1" smtClean="0"/>
              <a:t>regulation</a:t>
            </a:r>
            <a:endParaRPr lang="en-GB" sz="900" b="1" dirty="0"/>
          </a:p>
        </p:txBody>
      </p:sp>
    </p:spTree>
    <p:extLst>
      <p:ext uri="{BB962C8B-B14F-4D97-AF65-F5344CB8AC3E}">
        <p14:creationId xmlns:p14="http://schemas.microsoft.com/office/powerpoint/2010/main" val="4263290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439718"/>
          </a:xfrm>
        </p:spPr>
        <p:txBody>
          <a:bodyPr/>
          <a:lstStyle/>
          <a:p>
            <a:r>
              <a:rPr lang="en-GB" dirty="0" smtClean="0"/>
              <a:t>Key questions</a:t>
            </a:r>
            <a:endParaRPr lang="en-GB" dirty="0"/>
          </a:p>
        </p:txBody>
      </p:sp>
      <p:sp>
        <p:nvSpPr>
          <p:cNvPr id="3" name="Tartalom helye 2"/>
          <p:cNvSpPr>
            <a:spLocks noGrp="1"/>
          </p:cNvSpPr>
          <p:nvPr>
            <p:ph idx="1"/>
          </p:nvPr>
        </p:nvSpPr>
        <p:spPr>
          <a:xfrm>
            <a:off x="251520" y="548680"/>
            <a:ext cx="8640960" cy="6048672"/>
          </a:xfrm>
        </p:spPr>
        <p:txBody>
          <a:bodyPr>
            <a:noAutofit/>
          </a:bodyPr>
          <a:lstStyle/>
          <a:p>
            <a:pPr marL="457200" indent="-457200">
              <a:buFont typeface="+mj-lt"/>
              <a:buAutoNum type="arabicPeriod"/>
            </a:pPr>
            <a:r>
              <a:rPr lang="en-GB" sz="2000" dirty="0" smtClean="0"/>
              <a:t>Who should decide if the person is a refugee?  = which is the responsible state for the asylum procedure = Dublin </a:t>
            </a:r>
          </a:p>
          <a:p>
            <a:pPr marL="457200" indent="-457200">
              <a:buFont typeface="+mj-lt"/>
              <a:buAutoNum type="arabicPeriod"/>
            </a:pPr>
            <a:r>
              <a:rPr lang="en-GB" sz="2000" dirty="0" smtClean="0"/>
              <a:t>Can the asylum seeker be returned to a non EU member state (instead of applying Dublin) = safe third country</a:t>
            </a:r>
          </a:p>
          <a:p>
            <a:pPr marL="457200" indent="-457200">
              <a:buFont typeface="+mj-lt"/>
              <a:buAutoNum type="arabicPeriod"/>
            </a:pPr>
            <a:r>
              <a:rPr lang="en-GB" sz="2000" dirty="0" smtClean="0"/>
              <a:t>What to do if the refugee found protection in a non-EU country (e.g. Turkey, Lebanon, Jordan), but after some time moves on = </a:t>
            </a:r>
            <a:r>
              <a:rPr lang="hu-HU" sz="2000" dirty="0" err="1" smtClean="0"/>
              <a:t>first</a:t>
            </a:r>
            <a:r>
              <a:rPr lang="hu-HU" sz="2000" dirty="0" smtClean="0"/>
              <a:t> </a:t>
            </a:r>
            <a:r>
              <a:rPr lang="en-GB" sz="2000" dirty="0" smtClean="0"/>
              <a:t>country of asylum, „secondary movement”</a:t>
            </a:r>
          </a:p>
          <a:p>
            <a:pPr marL="457200" indent="-457200">
              <a:buFont typeface="+mj-lt"/>
              <a:buAutoNum type="arabicPeriod"/>
            </a:pPr>
            <a:r>
              <a:rPr lang="en-GB" sz="2000" dirty="0" smtClean="0"/>
              <a:t>Does the refugee have a choice as to the country of asylum? (see</a:t>
            </a:r>
            <a:r>
              <a:rPr lang="hu-HU" sz="2000" dirty="0" smtClean="0"/>
              <a:t> </a:t>
            </a:r>
            <a:r>
              <a:rPr lang="hu-HU" sz="2000" dirty="0" err="1" smtClean="0"/>
              <a:t>aso</a:t>
            </a:r>
            <a:r>
              <a:rPr lang="hu-HU" sz="2000" dirty="0" smtClean="0"/>
              <a:t> </a:t>
            </a:r>
            <a:r>
              <a:rPr lang="en-GB" sz="2000" dirty="0" smtClean="0"/>
              <a:t> answers to 2 and 3)</a:t>
            </a:r>
          </a:p>
          <a:p>
            <a:pPr marL="457200" indent="-457200">
              <a:buFont typeface="+mj-lt"/>
              <a:buAutoNum type="arabicPeriod"/>
            </a:pPr>
            <a:r>
              <a:rPr lang="en-GB" sz="2000" dirty="0" smtClean="0"/>
              <a:t>Can states close their borders, claiming „too many came, the country is full” = non-refoulement</a:t>
            </a:r>
          </a:p>
          <a:p>
            <a:pPr marL="457200" indent="-457200">
              <a:buFont typeface="+mj-lt"/>
              <a:buAutoNum type="arabicPeriod"/>
            </a:pPr>
            <a:r>
              <a:rPr lang="en-GB" sz="2000" dirty="0" smtClean="0"/>
              <a:t>Why is the temporary protection directive not applied?</a:t>
            </a:r>
          </a:p>
          <a:p>
            <a:pPr marL="457200" indent="-457200">
              <a:buFont typeface="+mj-lt"/>
              <a:buAutoNum type="arabicPeriod"/>
            </a:pPr>
            <a:r>
              <a:rPr lang="en-GB" sz="2000" dirty="0" smtClean="0"/>
              <a:t>Are there persons, who can be excluded („terrorists”)? = exclusion grounds and procedure</a:t>
            </a:r>
          </a:p>
          <a:p>
            <a:pPr marL="457200" indent="-457200">
              <a:buFont typeface="+mj-lt"/>
              <a:buAutoNum type="arabicPeriod"/>
            </a:pPr>
            <a:r>
              <a:rPr lang="en-GB" sz="2000" dirty="0" smtClean="0"/>
              <a:t>What solidarity is conceivable among EU member states? = relocation</a:t>
            </a:r>
            <a:r>
              <a:rPr lang="hu-HU" sz="2000" dirty="0" smtClean="0"/>
              <a:t>, </a:t>
            </a:r>
            <a:r>
              <a:rPr lang="hu-HU" sz="2000" dirty="0" err="1" smtClean="0"/>
              <a:t>hotspots</a:t>
            </a:r>
            <a:r>
              <a:rPr lang="hu-HU" sz="2000" dirty="0" smtClean="0"/>
              <a:t>, AMIF</a:t>
            </a:r>
            <a:endParaRPr lang="en-GB" sz="2000" dirty="0" smtClean="0"/>
          </a:p>
          <a:p>
            <a:pPr marL="457200" indent="-457200">
              <a:buFont typeface="+mj-lt"/>
              <a:buAutoNum type="arabicPeriod"/>
            </a:pPr>
            <a:r>
              <a:rPr lang="en-GB" sz="2000" dirty="0" smtClean="0"/>
              <a:t>What solidarity with those state who  host most refugees. (Resettlement, EU Trust Fund </a:t>
            </a:r>
            <a:r>
              <a:rPr lang="hu-HU" sz="2000" dirty="0" err="1" smtClean="0"/>
              <a:t>for</a:t>
            </a:r>
            <a:r>
              <a:rPr lang="hu-HU" sz="2000" dirty="0" smtClean="0"/>
              <a:t> </a:t>
            </a:r>
            <a:r>
              <a:rPr lang="hu-HU" sz="2000" dirty="0" err="1" smtClean="0"/>
              <a:t>Syria</a:t>
            </a:r>
            <a:r>
              <a:rPr lang="hu-HU" sz="2000" dirty="0" smtClean="0"/>
              <a:t> </a:t>
            </a:r>
            <a:r>
              <a:rPr lang="en-GB" sz="2000" dirty="0" smtClean="0"/>
              <a:t>/”Madad Trust Fund”/)</a:t>
            </a:r>
            <a:r>
              <a:rPr lang="hu-HU" sz="2000" dirty="0" smtClean="0"/>
              <a:t>, </a:t>
            </a:r>
            <a:r>
              <a:rPr lang="hu-HU" sz="2000" dirty="0" err="1" smtClean="0"/>
              <a:t>Emergency</a:t>
            </a:r>
            <a:r>
              <a:rPr lang="hu-HU" sz="2000" dirty="0" smtClean="0"/>
              <a:t> </a:t>
            </a:r>
            <a:r>
              <a:rPr lang="hu-HU" sz="2000" dirty="0" err="1" smtClean="0"/>
              <a:t>Trust</a:t>
            </a:r>
            <a:r>
              <a:rPr lang="hu-HU" sz="2000" dirty="0" smtClean="0"/>
              <a:t> </a:t>
            </a:r>
            <a:r>
              <a:rPr lang="hu-HU" sz="2000" dirty="0" err="1" smtClean="0"/>
              <a:t>Fund</a:t>
            </a:r>
            <a:r>
              <a:rPr lang="hu-HU" sz="2000" dirty="0" smtClean="0"/>
              <a:t> </a:t>
            </a:r>
            <a:r>
              <a:rPr lang="hu-HU" sz="2000" dirty="0" err="1" smtClean="0"/>
              <a:t>for</a:t>
            </a:r>
            <a:r>
              <a:rPr lang="hu-HU" sz="2000" dirty="0" smtClean="0"/>
              <a:t> </a:t>
            </a:r>
            <a:r>
              <a:rPr lang="hu-HU" sz="2000" dirty="0" err="1" smtClean="0"/>
              <a:t>Africa</a:t>
            </a:r>
            <a:endParaRPr lang="en-GB" sz="2000" dirty="0" smtClean="0"/>
          </a:p>
          <a:p>
            <a:pPr marL="914400" lvl="1" indent="-457200">
              <a:buFont typeface="+mj-lt"/>
              <a:buAutoNum type="arabicPeriod"/>
            </a:pPr>
            <a:endParaRPr lang="en-GB" dirty="0" smtClean="0"/>
          </a:p>
          <a:p>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fontScale="90000"/>
          </a:bodyPr>
          <a:lstStyle/>
          <a:p>
            <a:pPr>
              <a:lnSpc>
                <a:spcPct val="150000"/>
              </a:lnSpc>
            </a:pPr>
            <a:r>
              <a:rPr lang="en-GB" sz="3600" noProof="0" dirty="0" smtClean="0"/>
              <a:t>1. </a:t>
            </a:r>
            <a:r>
              <a:rPr lang="en-GB" sz="3600" dirty="0" smtClean="0"/>
              <a:t>WHO SHOULD DECIDE WHETHER THE PERSON IS A REFUGEE? WHICH IS THE RESPONSIBLE  STATE FOR THE ASYLUM PROCEDURE?  =</a:t>
            </a:r>
            <a:br>
              <a:rPr lang="en-GB" sz="3600" dirty="0" smtClean="0"/>
            </a:br>
            <a:r>
              <a:rPr lang="en-GB" sz="3600" noProof="0" dirty="0" smtClean="0"/>
              <a:t>THE DUBLIN SYSTEM</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sz="half" idx="1"/>
          </p:nvPr>
        </p:nvSpPr>
        <p:spPr>
          <a:xfrm>
            <a:off x="685800" y="838200"/>
            <a:ext cx="7702550" cy="5662613"/>
          </a:xfrm>
          <a:solidFill>
            <a:schemeClr val="bg1">
              <a:lumMod val="95000"/>
              <a:alpha val="21000"/>
            </a:schemeClr>
          </a:solidFill>
        </p:spPr>
        <p:txBody>
          <a:bodyPr/>
          <a:lstStyle/>
          <a:p>
            <a:pPr algn="ctr" eaLnBrk="1" hangingPunct="1">
              <a:buFontTx/>
              <a:buNone/>
            </a:pPr>
            <a:endParaRPr lang="en-GB" sz="2400" noProof="0" dirty="0" smtClean="0"/>
          </a:p>
          <a:p>
            <a:pPr eaLnBrk="1" hangingPunct="1"/>
            <a:r>
              <a:rPr lang="en-GB" noProof="0" dirty="0" smtClean="0"/>
              <a:t>Every asylum seeker </a:t>
            </a:r>
            <a:r>
              <a:rPr lang="en-GB" noProof="0" dirty="0" smtClean="0">
                <a:solidFill>
                  <a:srgbClr val="C00000"/>
                </a:solidFill>
              </a:rPr>
              <a:t>should gain access </a:t>
            </a:r>
            <a:r>
              <a:rPr lang="en-GB" noProof="0" dirty="0" smtClean="0"/>
              <a:t>to the procedure. There must be a MS to determine the case</a:t>
            </a:r>
            <a:br>
              <a:rPr lang="en-GB" noProof="0" dirty="0" smtClean="0"/>
            </a:br>
            <a:endParaRPr lang="en-GB" noProof="0" dirty="0" smtClean="0"/>
          </a:p>
          <a:p>
            <a:pPr eaLnBrk="1" hangingPunct="1"/>
            <a:r>
              <a:rPr lang="en-GB" noProof="0" dirty="0" smtClean="0">
                <a:solidFill>
                  <a:srgbClr val="C00000"/>
                </a:solidFill>
              </a:rPr>
              <a:t>Only one procedure should be conducted </a:t>
            </a:r>
            <a:r>
              <a:rPr lang="en-GB" noProof="0" dirty="0" smtClean="0"/>
              <a:t>within the Union. </a:t>
            </a:r>
            <a:r>
              <a:rPr lang="en-GB" noProof="0" dirty="0" smtClean="0">
                <a:solidFill>
                  <a:srgbClr val="C00000"/>
                </a:solidFill>
              </a:rPr>
              <a:t>A decision </a:t>
            </a:r>
            <a:r>
              <a:rPr lang="en-GB" noProof="0" dirty="0" smtClean="0"/>
              <a:t>by any MS be taken </a:t>
            </a:r>
            <a:r>
              <a:rPr lang="en-GB" noProof="0" dirty="0" smtClean="0">
                <a:solidFill>
                  <a:srgbClr val="C00000"/>
                </a:solidFill>
              </a:rPr>
              <a:t>in the name of others  </a:t>
            </a:r>
            <a:r>
              <a:rPr lang="en-GB" noProof="0" dirty="0" smtClean="0"/>
              <a:t>= no parallel or subsequent application should take place</a:t>
            </a:r>
          </a:p>
        </p:txBody>
      </p:sp>
      <p:sp>
        <p:nvSpPr>
          <p:cNvPr id="50178" name="Rectangle 2"/>
          <p:cNvSpPr>
            <a:spLocks noGrp="1" noChangeArrowheads="1"/>
          </p:cNvSpPr>
          <p:nvPr>
            <p:ph type="title"/>
          </p:nvPr>
        </p:nvSpPr>
        <p:spPr>
          <a:solidFill>
            <a:schemeClr val="bg1">
              <a:lumMod val="95000"/>
            </a:schemeClr>
          </a:solidFill>
        </p:spPr>
        <p:txBody>
          <a:bodyPr>
            <a:noAutofit/>
          </a:bodyPr>
          <a:lstStyle/>
          <a:p>
            <a:pPr eaLnBrk="1" hangingPunct="1">
              <a:defRPr/>
            </a:pPr>
            <a:r>
              <a:rPr lang="en-GB" sz="2800" noProof="0" dirty="0" smtClean="0">
                <a:solidFill>
                  <a:srgbClr val="701E0E"/>
                </a:solidFill>
                <a:latin typeface="Georgia" pitchFamily="18" charset="0"/>
              </a:rPr>
              <a:t>PURPOSE AND PHILOSOPHY OF DUBLIN</a:t>
            </a:r>
          </a:p>
        </p:txBody>
      </p:sp>
    </p:spTree>
    <p:extLst>
      <p:ext uri="{BB962C8B-B14F-4D97-AF65-F5344CB8AC3E}">
        <p14:creationId xmlns:p14="http://schemas.microsoft.com/office/powerpoint/2010/main" val="6692692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23528" y="0"/>
            <a:ext cx="8610600" cy="1484313"/>
          </a:xfrm>
        </p:spPr>
        <p:txBody>
          <a:bodyPr/>
          <a:lstStyle/>
          <a:p>
            <a:pPr eaLnBrk="1" hangingPunct="1">
              <a:defRPr/>
            </a:pPr>
            <a:r>
              <a:rPr lang="en-GB" sz="2000" noProof="0" dirty="0" smtClean="0"/>
              <a:t>The philosophy of Dublin: </a:t>
            </a:r>
            <a:br>
              <a:rPr lang="en-GB" sz="2000" noProof="0" dirty="0" smtClean="0"/>
            </a:br>
            <a:r>
              <a:rPr lang="en-GB" sz="2000" noProof="0" dirty="0" smtClean="0"/>
              <a:t>under what conditions is taking charge by another state –without investigation of the merits in the first state fair</a:t>
            </a:r>
          </a:p>
        </p:txBody>
      </p:sp>
      <p:sp>
        <p:nvSpPr>
          <p:cNvPr id="599043" name="Rectangle 3"/>
          <p:cNvSpPr>
            <a:spLocks noGrp="1" noChangeArrowheads="1"/>
          </p:cNvSpPr>
          <p:nvPr>
            <p:ph idx="1"/>
          </p:nvPr>
        </p:nvSpPr>
        <p:spPr>
          <a:xfrm>
            <a:off x="971550" y="1628800"/>
            <a:ext cx="7772400" cy="4679925"/>
          </a:xfrm>
        </p:spPr>
        <p:txBody>
          <a:bodyPr>
            <a:normAutofit lnSpcReduction="10000"/>
          </a:bodyPr>
          <a:lstStyle/>
          <a:p>
            <a:pPr lvl="1" algn="ctr" eaLnBrk="1" hangingPunct="1">
              <a:buNone/>
            </a:pPr>
            <a:r>
              <a:rPr lang="en-GB" sz="2800" noProof="0" dirty="0" smtClean="0">
                <a:solidFill>
                  <a:srgbClr val="C00000"/>
                </a:solidFill>
              </a:rPr>
              <a:t>Fairness preconditions</a:t>
            </a:r>
          </a:p>
          <a:p>
            <a:pPr lvl="1" eaLnBrk="1" hangingPunct="1"/>
            <a:r>
              <a:rPr lang="en-GB" sz="2800" noProof="0" dirty="0" smtClean="0"/>
              <a:t>If the </a:t>
            </a:r>
            <a:r>
              <a:rPr lang="en-GB" sz="2800" noProof="0" dirty="0" smtClean="0">
                <a:solidFill>
                  <a:srgbClr val="C00000"/>
                </a:solidFill>
              </a:rPr>
              <a:t>substantive law </a:t>
            </a:r>
            <a:r>
              <a:rPr lang="en-GB" sz="2800" noProof="0" dirty="0" smtClean="0"/>
              <a:t>(the refugee definition) is identical</a:t>
            </a:r>
            <a:br>
              <a:rPr lang="en-GB" sz="2800" noProof="0" dirty="0" smtClean="0"/>
            </a:br>
            <a:endParaRPr lang="en-GB" sz="2800" noProof="0" dirty="0" smtClean="0"/>
          </a:p>
          <a:p>
            <a:pPr lvl="1" eaLnBrk="1" hangingPunct="1"/>
            <a:r>
              <a:rPr lang="en-GB" sz="2800" noProof="0" dirty="0" smtClean="0"/>
              <a:t>If </a:t>
            </a:r>
            <a:r>
              <a:rPr lang="en-GB" sz="2800" noProof="0" dirty="0" smtClean="0">
                <a:solidFill>
                  <a:srgbClr val="C00000"/>
                </a:solidFill>
              </a:rPr>
              <a:t>procedural rules </a:t>
            </a:r>
            <a:r>
              <a:rPr lang="en-GB" sz="2800" noProof="0" dirty="0" smtClean="0"/>
              <a:t>guarantee equal level of protection at least in terms of </a:t>
            </a:r>
          </a:p>
          <a:p>
            <a:pPr lvl="2" eaLnBrk="1" hangingPunct="1"/>
            <a:r>
              <a:rPr lang="hu-HU" sz="2800" noProof="0" dirty="0" smtClean="0"/>
              <a:t>- </a:t>
            </a:r>
            <a:r>
              <a:rPr lang="en-GB" sz="2800" noProof="0" dirty="0" smtClean="0"/>
              <a:t>legal remedies (</a:t>
            </a:r>
            <a:r>
              <a:rPr lang="en-GB" sz="2800" noProof="0" dirty="0" smtClean="0">
                <a:solidFill>
                  <a:srgbClr val="C00000"/>
                </a:solidFill>
              </a:rPr>
              <a:t>appeals</a:t>
            </a:r>
            <a:r>
              <a:rPr lang="en-GB" sz="2800" noProof="0" dirty="0" smtClean="0"/>
              <a:t>) </a:t>
            </a:r>
          </a:p>
          <a:p>
            <a:pPr lvl="2" eaLnBrk="1" hangingPunct="1"/>
            <a:r>
              <a:rPr lang="hu-HU" sz="2800" noProof="0" dirty="0" smtClean="0"/>
              <a:t>- </a:t>
            </a:r>
            <a:r>
              <a:rPr lang="en-GB" sz="2800" noProof="0" dirty="0" smtClean="0"/>
              <a:t>access to </a:t>
            </a:r>
            <a:r>
              <a:rPr lang="en-GB" sz="2800" noProof="0" dirty="0" smtClean="0">
                <a:solidFill>
                  <a:srgbClr val="C00000"/>
                </a:solidFill>
              </a:rPr>
              <a:t>legal representation</a:t>
            </a:r>
          </a:p>
          <a:p>
            <a:pPr lvl="2" eaLnBrk="1" hangingPunct="1"/>
            <a:r>
              <a:rPr lang="hu-HU" sz="2800" dirty="0" smtClean="0">
                <a:solidFill>
                  <a:srgbClr val="C00000"/>
                </a:solidFill>
              </a:rPr>
              <a:t>- </a:t>
            </a:r>
            <a:r>
              <a:rPr lang="en-GB" sz="2800" dirty="0" smtClean="0">
                <a:solidFill>
                  <a:srgbClr val="C00000"/>
                </a:solidFill>
              </a:rPr>
              <a:t>r</a:t>
            </a:r>
            <a:r>
              <a:rPr lang="en-GB" sz="2800" noProof="0" dirty="0" err="1" smtClean="0">
                <a:solidFill>
                  <a:srgbClr val="C00000"/>
                </a:solidFill>
              </a:rPr>
              <a:t>eception</a:t>
            </a:r>
            <a:r>
              <a:rPr lang="en-GB" sz="2800" noProof="0" dirty="0" smtClean="0">
                <a:solidFill>
                  <a:srgbClr val="C00000"/>
                </a:solidFill>
              </a:rPr>
              <a:t>  conditions </a:t>
            </a:r>
            <a:r>
              <a:rPr lang="en-GB" sz="2800" noProof="0" dirty="0" smtClean="0"/>
              <a:t>(support) during the procedure (detention, e.g.!)</a:t>
            </a:r>
          </a:p>
        </p:txBody>
      </p:sp>
    </p:spTree>
    <p:extLst>
      <p:ext uri="{BB962C8B-B14F-4D97-AF65-F5344CB8AC3E}">
        <p14:creationId xmlns:p14="http://schemas.microsoft.com/office/powerpoint/2010/main" val="18699631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9043">
                                            <p:txEl>
                                              <p:pRg st="1" end="1"/>
                                            </p:txEl>
                                          </p:spTgt>
                                        </p:tgtEl>
                                        <p:attrNameLst>
                                          <p:attrName>style.visibility</p:attrName>
                                        </p:attrNameLst>
                                      </p:cBhvr>
                                      <p:to>
                                        <p:strVal val="visible"/>
                                      </p:to>
                                    </p:set>
                                    <p:anim calcmode="lin" valueType="num">
                                      <p:cBhvr additive="base">
                                        <p:cTn id="7" dur="500" fill="hold"/>
                                        <p:tgtEl>
                                          <p:spTgt spid="5990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9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99043">
                                            <p:txEl>
                                              <p:pRg st="0" end="0"/>
                                            </p:txEl>
                                          </p:spTgt>
                                        </p:tgtEl>
                                        <p:attrNameLst>
                                          <p:attrName>style.visibility</p:attrName>
                                        </p:attrNameLst>
                                      </p:cBhvr>
                                      <p:to>
                                        <p:strVal val="visible"/>
                                      </p:to>
                                    </p:set>
                                    <p:anim calcmode="lin" valueType="num">
                                      <p:cBhvr additive="base">
                                        <p:cTn id="13" dur="500" fill="hold"/>
                                        <p:tgtEl>
                                          <p:spTgt spid="5990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9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99043">
                                            <p:txEl>
                                              <p:pRg st="2" end="2"/>
                                            </p:txEl>
                                          </p:spTgt>
                                        </p:tgtEl>
                                        <p:attrNameLst>
                                          <p:attrName>style.visibility</p:attrName>
                                        </p:attrNameLst>
                                      </p:cBhvr>
                                      <p:to>
                                        <p:strVal val="visible"/>
                                      </p:to>
                                    </p:set>
                                    <p:anim calcmode="lin" valueType="num">
                                      <p:cBhvr additive="base">
                                        <p:cTn id="19" dur="1000" fill="hold"/>
                                        <p:tgtEl>
                                          <p:spTgt spid="59904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99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99043">
                                            <p:txEl>
                                              <p:pRg st="3" end="3"/>
                                            </p:txEl>
                                          </p:spTgt>
                                        </p:tgtEl>
                                        <p:attrNameLst>
                                          <p:attrName>style.visibility</p:attrName>
                                        </p:attrNameLst>
                                      </p:cBhvr>
                                      <p:to>
                                        <p:strVal val="visible"/>
                                      </p:to>
                                    </p:set>
                                    <p:anim calcmode="lin" valueType="num">
                                      <p:cBhvr additive="base">
                                        <p:cTn id="25" dur="1000" fill="hold"/>
                                        <p:tgtEl>
                                          <p:spTgt spid="59904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599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99043">
                                            <p:txEl>
                                              <p:pRg st="4" end="4"/>
                                            </p:txEl>
                                          </p:spTgt>
                                        </p:tgtEl>
                                        <p:attrNameLst>
                                          <p:attrName>style.visibility</p:attrName>
                                        </p:attrNameLst>
                                      </p:cBhvr>
                                      <p:to>
                                        <p:strVal val="visible"/>
                                      </p:to>
                                    </p:set>
                                    <p:anim calcmode="lin" valueType="num">
                                      <p:cBhvr additive="base">
                                        <p:cTn id="31" dur="1000" fill="hold"/>
                                        <p:tgtEl>
                                          <p:spTgt spid="59904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5990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99043">
                                            <p:txEl>
                                              <p:pRg st="5" end="5"/>
                                            </p:txEl>
                                          </p:spTgt>
                                        </p:tgtEl>
                                        <p:attrNameLst>
                                          <p:attrName>style.visibility</p:attrName>
                                        </p:attrNameLst>
                                      </p:cBhvr>
                                      <p:to>
                                        <p:strVal val="visible"/>
                                      </p:to>
                                    </p:set>
                                    <p:anim calcmode="lin" valueType="num">
                                      <p:cBhvr additive="base">
                                        <p:cTn id="37" dur="1000" fill="hold"/>
                                        <p:tgtEl>
                                          <p:spTgt spid="59904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5990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0"/>
            <a:ext cx="8229600" cy="692695"/>
          </a:xfrm>
        </p:spPr>
        <p:txBody>
          <a:bodyPr/>
          <a:lstStyle/>
          <a:p>
            <a:pPr eaLnBrk="1" hangingPunct="1">
              <a:defRPr/>
            </a:pPr>
            <a:r>
              <a:rPr lang="en-GB" sz="1800" dirty="0" smtClean="0"/>
              <a:t>Regulation 604/2013/EU (Dublin III) criteria 8 – 15. §  (simplified)</a:t>
            </a:r>
            <a:endParaRPr lang="en-GB" sz="1800" noProof="0" dirty="0" smtClean="0"/>
          </a:p>
        </p:txBody>
      </p:sp>
      <p:sp>
        <p:nvSpPr>
          <p:cNvPr id="66562" name="Rectangle 3"/>
          <p:cNvSpPr>
            <a:spLocks noGrp="1" noChangeArrowheads="1"/>
          </p:cNvSpPr>
          <p:nvPr>
            <p:ph idx="1"/>
          </p:nvPr>
        </p:nvSpPr>
        <p:spPr>
          <a:xfrm>
            <a:off x="899592" y="1196752"/>
            <a:ext cx="7344816" cy="5256584"/>
          </a:xfrm>
        </p:spPr>
        <p:txBody>
          <a:bodyPr>
            <a:normAutofit/>
          </a:bodyPr>
          <a:lstStyle/>
          <a:p>
            <a:pPr algn="ctr" eaLnBrk="1" hangingPunct="1">
              <a:buFont typeface="Arial" charset="0"/>
              <a:buNone/>
            </a:pPr>
            <a:r>
              <a:rPr lang="en-GB" sz="2800" dirty="0" smtClean="0">
                <a:solidFill>
                  <a:srgbClr val="701E0E"/>
                </a:solidFill>
              </a:rPr>
              <a:t>„Coupling principles” = criteria identifying the responsible state</a:t>
            </a:r>
          </a:p>
          <a:p>
            <a:pPr eaLnBrk="1" hangingPunct="1">
              <a:buFont typeface="Arial" charset="0"/>
              <a:buNone/>
            </a:pPr>
            <a:endParaRPr lang="en-GB" sz="2800" noProof="0" dirty="0" smtClean="0">
              <a:solidFill>
                <a:srgbClr val="701E0E"/>
              </a:solidFill>
            </a:endParaRPr>
          </a:p>
          <a:p>
            <a:pPr marL="514350" indent="-514350" eaLnBrk="1" hangingPunct="1">
              <a:buFont typeface="Arial" charset="0"/>
              <a:buAutoNum type="arabicPeriod"/>
            </a:pPr>
            <a:r>
              <a:rPr lang="en-GB" sz="2800" dirty="0" smtClean="0">
                <a:solidFill>
                  <a:srgbClr val="701E0E"/>
                </a:solidFill>
              </a:rPr>
              <a:t>Family (narrowly defined)</a:t>
            </a:r>
          </a:p>
          <a:p>
            <a:pPr marL="514350" indent="-514350" eaLnBrk="1" hangingPunct="1">
              <a:buFont typeface="Arial" charset="0"/>
              <a:buAutoNum type="arabicPeriod"/>
            </a:pPr>
            <a:endParaRPr lang="en-GB" sz="2800" noProof="0" dirty="0" smtClean="0">
              <a:solidFill>
                <a:srgbClr val="701E0E"/>
              </a:solidFill>
            </a:endParaRPr>
          </a:p>
          <a:p>
            <a:pPr marL="514350" indent="-514350" eaLnBrk="1" hangingPunct="1">
              <a:buFont typeface="Arial" charset="0"/>
              <a:buAutoNum type="arabicPeriod"/>
            </a:pPr>
            <a:r>
              <a:rPr lang="en-GB" sz="2800" dirty="0" smtClean="0">
                <a:solidFill>
                  <a:srgbClr val="701E0E"/>
                </a:solidFill>
              </a:rPr>
              <a:t>Visa or residence permit</a:t>
            </a:r>
          </a:p>
          <a:p>
            <a:pPr marL="514350" indent="-514350" eaLnBrk="1" hangingPunct="1">
              <a:buFont typeface="Arial" charset="0"/>
              <a:buAutoNum type="arabicPeriod"/>
            </a:pPr>
            <a:endParaRPr lang="en-GB" sz="2800" noProof="0" dirty="0" smtClean="0">
              <a:solidFill>
                <a:srgbClr val="701E0E"/>
              </a:solidFill>
            </a:endParaRPr>
          </a:p>
          <a:p>
            <a:pPr marL="514350" indent="-514350" eaLnBrk="1" hangingPunct="1">
              <a:buFont typeface="Arial" charset="0"/>
              <a:buAutoNum type="arabicPeriod"/>
            </a:pPr>
            <a:r>
              <a:rPr lang="en-GB" sz="2800" dirty="0" smtClean="0">
                <a:solidFill>
                  <a:srgbClr val="701E0E"/>
                </a:solidFill>
              </a:rPr>
              <a:t>External border crossed in irregular fashion</a:t>
            </a:r>
          </a:p>
          <a:p>
            <a:pPr marL="514350" indent="-514350" eaLnBrk="1" hangingPunct="1">
              <a:buFont typeface="Arial" charset="0"/>
              <a:buAutoNum type="arabicPeriod"/>
            </a:pPr>
            <a:endParaRPr lang="en-GB" sz="2800" noProof="0" dirty="0" smtClean="0">
              <a:solidFill>
                <a:srgbClr val="701E0E"/>
              </a:solidFill>
            </a:endParaRPr>
          </a:p>
          <a:p>
            <a:pPr marL="514350" indent="-514350" eaLnBrk="1" hangingPunct="1">
              <a:buFont typeface="Arial" charset="0"/>
              <a:buAutoNum type="arabicPeriod"/>
            </a:pPr>
            <a:r>
              <a:rPr lang="en-GB" sz="2800" dirty="0" smtClean="0">
                <a:solidFill>
                  <a:srgbClr val="701E0E"/>
                </a:solidFill>
              </a:rPr>
              <a:t>Place of submission</a:t>
            </a:r>
            <a:endParaRPr lang="en-GB" sz="2800" noProof="0" dirty="0" smtClean="0">
              <a:solidFill>
                <a:srgbClr val="701E0E"/>
              </a:solidFill>
            </a:endParaRPr>
          </a:p>
        </p:txBody>
      </p:sp>
    </p:spTree>
    <p:extLst>
      <p:ext uri="{BB962C8B-B14F-4D97-AF65-F5344CB8AC3E}">
        <p14:creationId xmlns:p14="http://schemas.microsoft.com/office/powerpoint/2010/main" val="1679162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Burden shifting</a:t>
            </a:r>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sp>
        <p:nvSpPr>
          <p:cNvPr id="5" name="Szövegdoboz 4"/>
          <p:cNvSpPr txBox="1"/>
          <p:nvPr/>
        </p:nvSpPr>
        <p:spPr>
          <a:xfrm>
            <a:off x="755576" y="2132856"/>
            <a:ext cx="7632700" cy="2800767"/>
          </a:xfrm>
          <a:prstGeom prst="rect">
            <a:avLst/>
          </a:prstGeom>
          <a:solidFill>
            <a:schemeClr val="bg2">
              <a:lumMod val="90000"/>
              <a:alpha val="49000"/>
            </a:schemeClr>
          </a:solidFill>
          <a:ln>
            <a:solidFill>
              <a:srgbClr val="C00000"/>
            </a:solidFill>
          </a:ln>
        </p:spPr>
        <p:txBody>
          <a:bodyPr>
            <a:spAutoFit/>
          </a:bodyPr>
          <a:lstStyle/>
          <a:p>
            <a:pPr algn="ctr">
              <a:defRPr/>
            </a:pPr>
            <a:r>
              <a:rPr lang="hu-HU" sz="8800" b="1" dirty="0">
                <a:solidFill>
                  <a:srgbClr val="701E0E"/>
                </a:solidFill>
                <a:effectLst>
                  <a:outerShdw blurRad="38100" dist="38100" dir="2700000" algn="tl">
                    <a:srgbClr val="000000">
                      <a:alpha val="43137"/>
                    </a:srgbClr>
                  </a:outerShdw>
                </a:effectLst>
                <a:cs typeface="Arial" pitchFamily="34" charset="0"/>
              </a:rPr>
              <a:t>NOT BURDEN SHARING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Dublin</a:t>
            </a:r>
            <a:endParaRPr lang="en-GB" dirty="0"/>
          </a:p>
        </p:txBody>
      </p:sp>
      <p:sp>
        <p:nvSpPr>
          <p:cNvPr id="3" name="Tartalom helye 2"/>
          <p:cNvSpPr>
            <a:spLocks noGrp="1"/>
          </p:cNvSpPr>
          <p:nvPr>
            <p:ph idx="1"/>
          </p:nvPr>
        </p:nvSpPr>
        <p:spPr/>
        <p:txBody>
          <a:bodyPr/>
          <a:lstStyle/>
          <a:p>
            <a:pPr>
              <a:lnSpc>
                <a:spcPct val="150000"/>
              </a:lnSpc>
            </a:pPr>
            <a:r>
              <a:rPr lang="en-GB" dirty="0" smtClean="0"/>
              <a:t>Taking charge: no application in the responsible state </a:t>
            </a:r>
          </a:p>
          <a:p>
            <a:pPr>
              <a:lnSpc>
                <a:spcPct val="150000"/>
              </a:lnSpc>
            </a:pPr>
            <a:r>
              <a:rPr lang="en-GB" dirty="0" smtClean="0"/>
              <a:t>Taking back: departure after application</a:t>
            </a:r>
          </a:p>
          <a:p>
            <a:pPr>
              <a:lnSpc>
                <a:spcPct val="150000"/>
              </a:lnSpc>
            </a:pPr>
            <a:endParaRPr lang="en-GB" dirty="0" smtClean="0"/>
          </a:p>
          <a:p>
            <a:pPr>
              <a:lnSpc>
                <a:spcPct val="150000"/>
              </a:lnSpc>
            </a:pPr>
            <a:r>
              <a:rPr lang="en-GB" dirty="0" smtClean="0"/>
              <a:t>	Eurodac not decisive, but shorter deadlines  </a:t>
            </a:r>
          </a:p>
          <a:p>
            <a:pPr>
              <a:lnSpc>
                <a:spcPct val="150000"/>
              </a:lnSpc>
            </a:pPr>
            <a:r>
              <a:rPr lang="en-GB" dirty="0" smtClean="0"/>
              <a:t>		(2 instead of 3 months to request</a:t>
            </a:r>
            <a:r>
              <a:rPr lang="hu-HU" dirty="0" smtClean="0"/>
              <a:t> </a:t>
            </a:r>
            <a:r>
              <a:rPr lang="hu-HU" dirty="0" err="1" smtClean="0"/>
              <a:t>take</a:t>
            </a:r>
            <a:r>
              <a:rPr lang="hu-HU" dirty="0" smtClean="0"/>
              <a:t> back</a:t>
            </a:r>
            <a:r>
              <a:rPr lang="en-GB" dirty="0" smtClean="0"/>
              <a:t>)</a:t>
            </a:r>
          </a:p>
          <a:p>
            <a:pPr>
              <a:lnSpc>
                <a:spcPct val="150000"/>
              </a:lnSpc>
            </a:pPr>
            <a:r>
              <a:rPr lang="en-GB" dirty="0" smtClean="0"/>
              <a:t>	No response – acceptance of responsibility</a:t>
            </a:r>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68313" y="0"/>
            <a:ext cx="7920037" cy="785813"/>
          </a:xfrm>
        </p:spPr>
        <p:txBody>
          <a:bodyPr/>
          <a:lstStyle/>
          <a:p>
            <a:pPr>
              <a:defRPr/>
            </a:pPr>
            <a:r>
              <a:rPr lang="en-GB" sz="2000" noProof="0" dirty="0" smtClean="0">
                <a:solidFill>
                  <a:srgbClr val="C00000"/>
                </a:solidFill>
              </a:rPr>
              <a:t>Three levels of regulation</a:t>
            </a:r>
            <a:endParaRPr lang="en-GB" sz="2000" noProof="0" dirty="0">
              <a:solidFill>
                <a:srgbClr val="C00000"/>
              </a:solidFill>
            </a:endParaRPr>
          </a:p>
        </p:txBody>
      </p:sp>
      <p:sp>
        <p:nvSpPr>
          <p:cNvPr id="277507" name="Rectangle 3"/>
          <p:cNvSpPr>
            <a:spLocks noGrp="1" noChangeArrowheads="1"/>
          </p:cNvSpPr>
          <p:nvPr>
            <p:ph type="body" idx="1"/>
          </p:nvPr>
        </p:nvSpPr>
        <p:spPr>
          <a:xfrm>
            <a:off x="468313" y="857250"/>
            <a:ext cx="8136135" cy="5812110"/>
          </a:xfrm>
        </p:spPr>
        <p:txBody>
          <a:bodyPr>
            <a:normAutofit fontScale="77500" lnSpcReduction="20000"/>
          </a:bodyPr>
          <a:lstStyle/>
          <a:p>
            <a:pPr>
              <a:lnSpc>
                <a:spcPct val="150000"/>
              </a:lnSpc>
              <a:buFont typeface="Wingdings" pitchFamily="2" charset="2"/>
              <a:buChar char="Ø"/>
              <a:defRPr/>
            </a:pPr>
            <a:r>
              <a:rPr lang="en-GB" sz="3200" noProof="0" dirty="0" smtClean="0"/>
              <a:t> International law (1951 </a:t>
            </a:r>
            <a:r>
              <a:rPr lang="en-GB" sz="3200" dirty="0" smtClean="0"/>
              <a:t>G</a:t>
            </a:r>
            <a:r>
              <a:rPr lang="en-GB" sz="3200" noProof="0" dirty="0" smtClean="0"/>
              <a:t>eneva Convention, 1950 European Convention on Human Rights, etc. )</a:t>
            </a:r>
          </a:p>
          <a:p>
            <a:pPr>
              <a:lnSpc>
                <a:spcPct val="150000"/>
              </a:lnSpc>
              <a:buFont typeface="Wingdings" pitchFamily="2" charset="2"/>
              <a:buChar char="Ø"/>
              <a:defRPr/>
            </a:pPr>
            <a:r>
              <a:rPr lang="en-GB" sz="3200" dirty="0" smtClean="0"/>
              <a:t>European Union Law (in EU member states)</a:t>
            </a:r>
          </a:p>
          <a:p>
            <a:pPr>
              <a:lnSpc>
                <a:spcPct val="150000"/>
              </a:lnSpc>
              <a:buFont typeface="Wingdings" pitchFamily="2" charset="2"/>
              <a:buChar char="Ø"/>
              <a:defRPr/>
            </a:pPr>
            <a:r>
              <a:rPr lang="en-GB" sz="3200" noProof="0" dirty="0" smtClean="0"/>
              <a:t>National law – implementing both</a:t>
            </a:r>
          </a:p>
          <a:p>
            <a:pPr>
              <a:lnSpc>
                <a:spcPct val="150000"/>
              </a:lnSpc>
              <a:defRPr/>
            </a:pPr>
            <a:r>
              <a:rPr lang="en-GB" sz="3200" dirty="0" smtClean="0"/>
              <a:t>_______________________________________</a:t>
            </a:r>
          </a:p>
          <a:p>
            <a:pPr>
              <a:lnSpc>
                <a:spcPct val="150000"/>
              </a:lnSpc>
              <a:defRPr/>
            </a:pPr>
            <a:r>
              <a:rPr lang="en-GB" sz="3200" dirty="0" smtClean="0"/>
              <a:t>Control (enforcement):</a:t>
            </a:r>
          </a:p>
          <a:p>
            <a:pPr>
              <a:lnSpc>
                <a:spcPct val="150000"/>
              </a:lnSpc>
              <a:defRPr/>
            </a:pPr>
            <a:r>
              <a:rPr lang="en-GB" sz="3200" noProof="0" dirty="0" smtClean="0"/>
              <a:t>UNHCR</a:t>
            </a:r>
          </a:p>
          <a:p>
            <a:pPr>
              <a:lnSpc>
                <a:spcPct val="150000"/>
              </a:lnSpc>
              <a:defRPr/>
            </a:pPr>
            <a:r>
              <a:rPr lang="en-GB" sz="3200" dirty="0" smtClean="0"/>
              <a:t>European Court of Human Rights („Strasbourg”)</a:t>
            </a:r>
            <a:endParaRPr lang="en-GB" sz="3200" noProof="0" dirty="0" smtClean="0"/>
          </a:p>
          <a:p>
            <a:pPr>
              <a:lnSpc>
                <a:spcPct val="150000"/>
              </a:lnSpc>
              <a:defRPr/>
            </a:pPr>
            <a:r>
              <a:rPr lang="en-GB" sz="3200" dirty="0" smtClean="0"/>
              <a:t>Court of Justice of the European Union („Luxembourg”)</a:t>
            </a:r>
          </a:p>
          <a:p>
            <a:pPr>
              <a:lnSpc>
                <a:spcPct val="150000"/>
              </a:lnSpc>
              <a:defRPr/>
            </a:pPr>
            <a:r>
              <a:rPr lang="en-GB" sz="3200" noProof="0" dirty="0" smtClean="0"/>
              <a:t>Domestic courts</a:t>
            </a:r>
          </a:p>
          <a:p>
            <a:pPr>
              <a:lnSpc>
                <a:spcPct val="150000"/>
              </a:lnSpc>
              <a:defRPr/>
            </a:pPr>
            <a:endParaRPr lang="en-GB" sz="3200" noProof="0" dirty="0" smtClean="0"/>
          </a:p>
        </p:txBody>
      </p:sp>
    </p:spTree>
    <p:extLst>
      <p:ext uri="{BB962C8B-B14F-4D97-AF65-F5344CB8AC3E}">
        <p14:creationId xmlns:p14="http://schemas.microsoft.com/office/powerpoint/2010/main" val="104897071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251520" y="908720"/>
            <a:ext cx="8640960" cy="5788758"/>
          </a:xfrm>
        </p:spPr>
        <p:txBody>
          <a:bodyPr>
            <a:normAutofit fontScale="70000" lnSpcReduction="20000"/>
          </a:bodyPr>
          <a:lstStyle/>
          <a:p>
            <a:r>
              <a:rPr lang="en-GB" sz="2900" dirty="0" smtClean="0"/>
              <a:t> Where </a:t>
            </a:r>
            <a:r>
              <a:rPr lang="en-GB" sz="2900" dirty="0" smtClean="0">
                <a:solidFill>
                  <a:srgbClr val="C00000"/>
                </a:solidFill>
              </a:rPr>
              <a:t>it is impossible to transfer </a:t>
            </a:r>
            <a:r>
              <a:rPr lang="en-GB" sz="2900" dirty="0" smtClean="0"/>
              <a:t>an applicant to the responsible  Member State „</a:t>
            </a:r>
            <a:r>
              <a:rPr lang="en-GB" sz="2900" dirty="0" smtClean="0">
                <a:solidFill>
                  <a:srgbClr val="C00000"/>
                </a:solidFill>
              </a:rPr>
              <a:t>because</a:t>
            </a:r>
            <a:r>
              <a:rPr lang="en-GB" sz="2900" dirty="0" smtClean="0">
                <a:solidFill>
                  <a:schemeClr val="tx2">
                    <a:lumMod val="50000"/>
                  </a:schemeClr>
                </a:solidFill>
              </a:rPr>
              <a:t> there are substantial grounds for believing that</a:t>
            </a:r>
            <a:r>
              <a:rPr lang="en-GB" sz="2900" dirty="0" smtClean="0">
                <a:solidFill>
                  <a:srgbClr val="C00000"/>
                </a:solidFill>
              </a:rPr>
              <a:t> there are systemic flaws in the asylum procedure and reception conditions</a:t>
            </a:r>
            <a:r>
              <a:rPr lang="en-GB" sz="2900" dirty="0" smtClean="0"/>
              <a:t> for asylum applicants in that Member State </a:t>
            </a:r>
            <a:r>
              <a:rPr lang="en-GB" sz="2900" dirty="0" smtClean="0">
                <a:solidFill>
                  <a:srgbClr val="C00000"/>
                </a:solidFill>
              </a:rPr>
              <a:t>resulting in risk of inhuman or degrading treatment”</a:t>
            </a:r>
            <a:r>
              <a:rPr lang="en-GB" sz="2900" dirty="0" smtClean="0"/>
              <a:t> the  determining Member State  may search for another responsible state or must proceed itself.</a:t>
            </a:r>
          </a:p>
          <a:p>
            <a:pPr algn="ctr"/>
            <a:r>
              <a:rPr lang="en-GB" dirty="0" smtClean="0"/>
              <a:t>____________________________________________________</a:t>
            </a:r>
            <a:r>
              <a:rPr lang="hu-HU" dirty="0" smtClean="0"/>
              <a:t>__________________________</a:t>
            </a:r>
            <a:endParaRPr lang="en-GB" dirty="0" smtClean="0"/>
          </a:p>
          <a:p>
            <a:r>
              <a:rPr lang="en-GB" sz="2600" dirty="0" smtClean="0">
                <a:solidFill>
                  <a:srgbClr val="C00000"/>
                </a:solidFill>
              </a:rPr>
              <a:t>Particular pressure </a:t>
            </a:r>
            <a:r>
              <a:rPr lang="en-GB" sz="2600" dirty="0" smtClean="0"/>
              <a:t>on a member state  </a:t>
            </a:r>
            <a:r>
              <a:rPr lang="en-GB" sz="2600" dirty="0" smtClean="0">
                <a:solidFill>
                  <a:srgbClr val="C00000"/>
                </a:solidFill>
              </a:rPr>
              <a:t>or systemic failure</a:t>
            </a:r>
            <a:r>
              <a:rPr lang="en-GB" sz="2600" dirty="0" smtClean="0"/>
              <a:t>: Commission to call for a </a:t>
            </a:r>
            <a:r>
              <a:rPr lang="en-GB" sz="2600" dirty="0" smtClean="0">
                <a:solidFill>
                  <a:srgbClr val="FF0000"/>
                </a:solidFill>
              </a:rPr>
              <a:t>preventive</a:t>
            </a:r>
            <a:r>
              <a:rPr lang="en-GB" sz="2600" dirty="0" smtClean="0"/>
              <a:t> action plan</a:t>
            </a:r>
          </a:p>
          <a:p>
            <a:r>
              <a:rPr lang="en-GB" sz="2600" dirty="0" smtClean="0">
                <a:solidFill>
                  <a:srgbClr val="C00000"/>
                </a:solidFill>
              </a:rPr>
              <a:t>Serious risk of crisis </a:t>
            </a:r>
            <a:r>
              <a:rPr lang="en-GB" sz="2600" dirty="0" smtClean="0"/>
              <a:t>–  </a:t>
            </a:r>
            <a:r>
              <a:rPr lang="en-GB" sz="2600" dirty="0" smtClean="0">
                <a:solidFill>
                  <a:srgbClr val="C00000"/>
                </a:solidFill>
              </a:rPr>
              <a:t>compulsory crisis management </a:t>
            </a:r>
            <a:r>
              <a:rPr lang="en-GB" sz="2600" dirty="0" smtClean="0"/>
              <a:t>action </a:t>
            </a:r>
            <a:r>
              <a:rPr lang="en-GB" sz="2600" dirty="0" smtClean="0">
                <a:solidFill>
                  <a:srgbClr val="C00000"/>
                </a:solidFill>
              </a:rPr>
              <a:t>plan</a:t>
            </a:r>
            <a:r>
              <a:rPr lang="en-GB" sz="2600" dirty="0" smtClean="0"/>
              <a:t>  upon invitation of the Commission</a:t>
            </a:r>
          </a:p>
          <a:p>
            <a:endParaRPr lang="en-GB" sz="2600" dirty="0" smtClean="0"/>
          </a:p>
          <a:p>
            <a:r>
              <a:rPr lang="en-GB" sz="2600" dirty="0" smtClean="0">
                <a:solidFill>
                  <a:srgbClr val="C00000"/>
                </a:solidFill>
              </a:rPr>
              <a:t>Last resort</a:t>
            </a:r>
            <a:r>
              <a:rPr lang="en-GB" sz="2600" dirty="0" smtClean="0"/>
              <a:t>: instead of Dublin resort to  </a:t>
            </a:r>
            <a:r>
              <a:rPr lang="en-GB" sz="2600" dirty="0" smtClean="0">
                <a:solidFill>
                  <a:srgbClr val="C00000"/>
                </a:solidFill>
              </a:rPr>
              <a:t>Art 78 (3 )</a:t>
            </a:r>
            <a:r>
              <a:rPr lang="en-GB" sz="2600" dirty="0" smtClean="0"/>
              <a:t>of TFEU:</a:t>
            </a:r>
          </a:p>
          <a:p>
            <a:endParaRPr lang="en-GB" sz="2600" dirty="0" smtClean="0"/>
          </a:p>
          <a:p>
            <a:pPr>
              <a:lnSpc>
                <a:spcPct val="120000"/>
              </a:lnSpc>
            </a:pPr>
            <a:r>
              <a:rPr lang="en-GB" sz="2600" i="1" dirty="0" smtClean="0"/>
              <a:t>„In the event of one or more Member States being confronted by </a:t>
            </a:r>
            <a:r>
              <a:rPr lang="en-GB" sz="2600" i="1" dirty="0" smtClean="0">
                <a:solidFill>
                  <a:srgbClr val="C00000"/>
                </a:solidFill>
              </a:rPr>
              <a:t>an emergency situation</a:t>
            </a:r>
          </a:p>
          <a:p>
            <a:pPr>
              <a:lnSpc>
                <a:spcPct val="120000"/>
              </a:lnSpc>
            </a:pPr>
            <a:r>
              <a:rPr lang="en-GB" sz="2600" i="1" dirty="0" smtClean="0">
                <a:solidFill>
                  <a:srgbClr val="C00000"/>
                </a:solidFill>
              </a:rPr>
              <a:t>characterised by a sudden inflow </a:t>
            </a:r>
            <a:r>
              <a:rPr lang="en-GB" sz="2600" i="1" dirty="0" smtClean="0"/>
              <a:t>of nationals of third countries, </a:t>
            </a:r>
            <a:r>
              <a:rPr lang="en-GB" sz="2600" i="1" dirty="0" smtClean="0">
                <a:solidFill>
                  <a:srgbClr val="C00000"/>
                </a:solidFill>
              </a:rPr>
              <a:t>the Council</a:t>
            </a:r>
            <a:r>
              <a:rPr lang="en-GB" sz="2600" i="1" dirty="0" smtClean="0"/>
              <a:t>, on a proposal from the Commission, </a:t>
            </a:r>
            <a:r>
              <a:rPr lang="en-GB" sz="2600" i="1" dirty="0" smtClean="0">
                <a:solidFill>
                  <a:srgbClr val="C00000"/>
                </a:solidFill>
              </a:rPr>
              <a:t>may adopt provisional measures </a:t>
            </a:r>
            <a:r>
              <a:rPr lang="en-GB" sz="2600" i="1" dirty="0" smtClean="0"/>
              <a:t>for the benefit of the Member State(s) concerned. It shall act after consulting the European Parliament.”</a:t>
            </a:r>
          </a:p>
          <a:p>
            <a:endParaRPr lang="en-GB" sz="2600" dirty="0" smtClean="0"/>
          </a:p>
          <a:p>
            <a:r>
              <a:rPr lang="en-GB" sz="2600" dirty="0" smtClean="0"/>
              <a:t>Two decisions on relocation of  September 2015 moving from Italy and Greece 40 + 120 thousand persons</a:t>
            </a:r>
          </a:p>
        </p:txBody>
      </p:sp>
      <p:sp>
        <p:nvSpPr>
          <p:cNvPr id="3" name="Cím 2"/>
          <p:cNvSpPr>
            <a:spLocks noGrp="1"/>
          </p:cNvSpPr>
          <p:nvPr>
            <p:ph type="title"/>
          </p:nvPr>
        </p:nvSpPr>
        <p:spPr>
          <a:xfrm>
            <a:off x="467544" y="0"/>
            <a:ext cx="8229600" cy="764704"/>
          </a:xfrm>
        </p:spPr>
        <p:txBody>
          <a:bodyPr/>
          <a:lstStyle/>
          <a:p>
            <a:r>
              <a:rPr lang="en-GB" sz="1800" noProof="0" dirty="0" smtClean="0"/>
              <a:t>The  lesson taught by Greece’s non-performance </a:t>
            </a:r>
            <a:br>
              <a:rPr lang="en-GB" sz="1800" noProof="0" dirty="0" smtClean="0"/>
            </a:br>
            <a:r>
              <a:rPr lang="en-GB" sz="1800" dirty="0" smtClean="0"/>
              <a:t>Article 3 (2)</a:t>
            </a:r>
            <a:endParaRPr lang="en-GB" sz="1800" noProof="0" dirty="0"/>
          </a:p>
        </p:txBody>
      </p:sp>
    </p:spTree>
    <p:extLst>
      <p:ext uri="{BB962C8B-B14F-4D97-AF65-F5344CB8AC3E}">
        <p14:creationId xmlns:p14="http://schemas.microsoft.com/office/powerpoint/2010/main" val="3631814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fontScale="90000"/>
          </a:bodyPr>
          <a:lstStyle/>
          <a:p>
            <a:pPr>
              <a:lnSpc>
                <a:spcPct val="150000"/>
              </a:lnSpc>
            </a:pPr>
            <a:r>
              <a:rPr lang="en-GB" sz="3600" dirty="0" smtClean="0"/>
              <a:t>2. CAN THE ASLYUM SEEKER BE RETURNED TO A NON EU MEMBER STATE (INSTEAD OF APPLYING DUBLIN) = SAFE THIRD COUNTRY</a:t>
            </a:r>
            <a:br>
              <a:rPr lang="en-GB" sz="3600" dirty="0" smtClean="0"/>
            </a:br>
            <a:endParaRPr lang="en-GB" sz="3600" noProof="0" dirty="0" smtClean="0"/>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en-GB" sz="2400" dirty="0" smtClean="0">
                <a:latin typeface="+mn-lt"/>
              </a:rPr>
              <a:t>The notion of the safe third country (§ 38 PD)</a:t>
            </a:r>
            <a:endParaRPr lang="en-GB" dirty="0"/>
          </a:p>
        </p:txBody>
      </p:sp>
      <p:sp>
        <p:nvSpPr>
          <p:cNvPr id="7" name="Tartalom helye 6"/>
          <p:cNvSpPr>
            <a:spLocks noGrp="1"/>
          </p:cNvSpPr>
          <p:nvPr>
            <p:ph idx="1"/>
          </p:nvPr>
        </p:nvSpPr>
        <p:spPr/>
        <p:txBody>
          <a:bodyPr>
            <a:normAutofit fontScale="92500"/>
          </a:bodyPr>
          <a:lstStyle/>
          <a:p>
            <a:pPr lvl="1" eaLnBrk="1" hangingPunct="1">
              <a:lnSpc>
                <a:spcPct val="120000"/>
              </a:lnSpc>
              <a:buFont typeface="Arial" pitchFamily="34" charset="0"/>
              <a:buChar char="•"/>
            </a:pPr>
            <a:r>
              <a:rPr lang="en-GB" dirty="0" smtClean="0">
                <a:solidFill>
                  <a:srgbClr val="C00000"/>
                </a:solidFill>
              </a:rPr>
              <a:t> Life and liberty are not threatened </a:t>
            </a:r>
            <a:r>
              <a:rPr lang="en-GB" dirty="0" smtClean="0"/>
              <a:t>on account of the 5 Geneva Convention grounds (race, religion, political views, nationality, belonging to a particular social group) and there is no risk of torture, inhuman or degrading treatment or punishment, or threat because of indiscriminate violence in armed conflict; and </a:t>
            </a:r>
          </a:p>
          <a:p>
            <a:pPr lvl="1" eaLnBrk="1" hangingPunct="1">
              <a:lnSpc>
                <a:spcPct val="120000"/>
              </a:lnSpc>
              <a:buFont typeface="Arial" charset="0"/>
              <a:buChar char="•"/>
            </a:pPr>
            <a:r>
              <a:rPr lang="en-GB" dirty="0" smtClean="0"/>
              <a:t> the principle of </a:t>
            </a:r>
            <a:r>
              <a:rPr lang="en-GB" dirty="0" smtClean="0">
                <a:solidFill>
                  <a:srgbClr val="C00000"/>
                </a:solidFill>
              </a:rPr>
              <a:t>non-refoulement</a:t>
            </a:r>
            <a:r>
              <a:rPr lang="en-GB" dirty="0" smtClean="0"/>
              <a:t> is respected; and </a:t>
            </a:r>
          </a:p>
          <a:p>
            <a:pPr lvl="1" eaLnBrk="1" hangingPunct="1">
              <a:lnSpc>
                <a:spcPct val="120000"/>
              </a:lnSpc>
              <a:buFont typeface="Arial" charset="0"/>
              <a:buChar char="•"/>
            </a:pPr>
            <a:r>
              <a:rPr lang="en-GB" dirty="0" smtClean="0"/>
              <a:t> the </a:t>
            </a:r>
            <a:r>
              <a:rPr lang="en-GB" dirty="0" smtClean="0">
                <a:solidFill>
                  <a:srgbClr val="C00000"/>
                </a:solidFill>
              </a:rPr>
              <a:t>prohibition o</a:t>
            </a:r>
            <a:r>
              <a:rPr lang="hu-HU" dirty="0" smtClean="0">
                <a:solidFill>
                  <a:srgbClr val="C00000"/>
                </a:solidFill>
              </a:rPr>
              <a:t>f</a:t>
            </a:r>
            <a:r>
              <a:rPr lang="en-GB" dirty="0" smtClean="0">
                <a:solidFill>
                  <a:srgbClr val="C00000"/>
                </a:solidFill>
              </a:rPr>
              <a:t> removal </a:t>
            </a:r>
            <a:r>
              <a:rPr lang="en-GB" dirty="0" smtClean="0"/>
              <a:t>in breach of the right to freedom from </a:t>
            </a:r>
            <a:r>
              <a:rPr lang="en-GB" dirty="0" smtClean="0">
                <a:solidFill>
                  <a:srgbClr val="C00000"/>
                </a:solidFill>
              </a:rPr>
              <a:t>torture and cruel, inhuman or degrading treatment </a:t>
            </a:r>
            <a:r>
              <a:rPr lang="hu-HU" dirty="0" smtClean="0">
                <a:solidFill>
                  <a:srgbClr val="C00000"/>
                </a:solidFill>
              </a:rPr>
              <a:t>and </a:t>
            </a:r>
            <a:r>
              <a:rPr lang="hu-HU" dirty="0" err="1" smtClean="0">
                <a:solidFill>
                  <a:srgbClr val="C00000"/>
                </a:solidFill>
              </a:rPr>
              <a:t>punishment</a:t>
            </a:r>
            <a:r>
              <a:rPr lang="hu-HU" dirty="0" smtClean="0">
                <a:solidFill>
                  <a:srgbClr val="C00000"/>
                </a:solidFill>
              </a:rPr>
              <a:t> </a:t>
            </a:r>
            <a:r>
              <a:rPr lang="en-GB" dirty="0" smtClean="0"/>
              <a:t>as laid down in international law is respected; and</a:t>
            </a:r>
          </a:p>
          <a:p>
            <a:pPr lvl="1" eaLnBrk="1" hangingPunct="1">
              <a:lnSpc>
                <a:spcPct val="120000"/>
              </a:lnSpc>
              <a:buFont typeface="Arial" charset="0"/>
              <a:buChar char="•"/>
            </a:pPr>
            <a:r>
              <a:rPr lang="en-GB" dirty="0" smtClean="0"/>
              <a:t> the </a:t>
            </a:r>
            <a:r>
              <a:rPr lang="en-GB" dirty="0" smtClean="0">
                <a:solidFill>
                  <a:srgbClr val="C00000"/>
                </a:solidFill>
              </a:rPr>
              <a:t>possibility</a:t>
            </a:r>
            <a:r>
              <a:rPr lang="en-GB" dirty="0" smtClean="0"/>
              <a:t> exists to </a:t>
            </a:r>
            <a:r>
              <a:rPr lang="en-GB" dirty="0" smtClean="0">
                <a:solidFill>
                  <a:srgbClr val="C00000"/>
                </a:solidFill>
              </a:rPr>
              <a:t>request refugee status </a:t>
            </a:r>
            <a:r>
              <a:rPr lang="en-GB" dirty="0" smtClean="0"/>
              <a:t>and, if found to be a refugee, to </a:t>
            </a:r>
            <a:r>
              <a:rPr lang="en-GB" dirty="0" smtClean="0">
                <a:solidFill>
                  <a:srgbClr val="C00000"/>
                </a:solidFill>
              </a:rPr>
              <a:t>receive protection </a:t>
            </a:r>
            <a:r>
              <a:rPr lang="en-GB" dirty="0" smtClean="0"/>
              <a:t>in accordance with the Geneva Convention.</a:t>
            </a:r>
          </a:p>
          <a:p>
            <a:endParaRPr lang="en-GB" dirty="0"/>
          </a:p>
        </p:txBody>
      </p:sp>
      <p:sp>
        <p:nvSpPr>
          <p:cNvPr id="5" name="Dátum helye 4"/>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The notion of the safe third country</a:t>
            </a:r>
            <a:endParaRPr lang="en-GB" dirty="0"/>
          </a:p>
        </p:txBody>
      </p:sp>
      <p:sp>
        <p:nvSpPr>
          <p:cNvPr id="3" name="Tartalom helye 2"/>
          <p:cNvSpPr>
            <a:spLocks noGrp="1"/>
          </p:cNvSpPr>
          <p:nvPr>
            <p:ph idx="1"/>
          </p:nvPr>
        </p:nvSpPr>
        <p:spPr/>
        <p:txBody>
          <a:bodyPr/>
          <a:lstStyle/>
          <a:p>
            <a:pPr eaLnBrk="1" hangingPunct="1"/>
            <a:endParaRPr lang="en-GB" dirty="0" smtClean="0"/>
          </a:p>
          <a:p>
            <a:pPr lvl="1" eaLnBrk="1" hangingPunct="1">
              <a:buFont typeface="Arial" pitchFamily="34" charset="0"/>
              <a:buChar char="•"/>
            </a:pPr>
            <a:r>
              <a:rPr lang="en-GB" dirty="0" smtClean="0">
                <a:solidFill>
                  <a:srgbClr val="C00000"/>
                </a:solidFill>
              </a:rPr>
              <a:t> meaningful link </a:t>
            </a:r>
            <a:r>
              <a:rPr lang="en-GB" dirty="0" smtClean="0"/>
              <a:t>between applicant and s.t.c.  </a:t>
            </a:r>
          </a:p>
          <a:p>
            <a:pPr lvl="1" eaLnBrk="1" hangingPunct="1">
              <a:buFont typeface="Arial" pitchFamily="34" charset="0"/>
              <a:buChar char="•"/>
            </a:pPr>
            <a:r>
              <a:rPr lang="en-GB" dirty="0" smtClean="0">
                <a:solidFill>
                  <a:srgbClr val="C00000"/>
                </a:solidFill>
              </a:rPr>
              <a:t> investigation if a particular country is safe </a:t>
            </a:r>
            <a:r>
              <a:rPr lang="en-GB" dirty="0" smtClean="0"/>
              <a:t>for the particular asylum seeker</a:t>
            </a:r>
          </a:p>
          <a:p>
            <a:pPr lvl="1" eaLnBrk="1" hangingPunct="1">
              <a:buFont typeface="Arial" pitchFamily="34" charset="0"/>
              <a:buChar char="•"/>
            </a:pPr>
            <a:r>
              <a:rPr lang="en-GB" dirty="0" smtClean="0">
                <a:solidFill>
                  <a:srgbClr val="C00000"/>
                </a:solidFill>
              </a:rPr>
              <a:t> a right of the a.s.to challenge the safety </a:t>
            </a:r>
            <a:r>
              <a:rPr lang="en-GB" dirty="0" smtClean="0"/>
              <a:t>at least when  torture and inhuman or degrading treatment or punishment is threatening the a.s.</a:t>
            </a:r>
          </a:p>
          <a:p>
            <a:pPr lvl="1" eaLnBrk="1" hangingPunct="1"/>
            <a:r>
              <a:rPr lang="en-GB" dirty="0" smtClean="0"/>
              <a:t>_________________________________________________</a:t>
            </a:r>
          </a:p>
          <a:p>
            <a:pPr lvl="1" eaLnBrk="1" hangingPunct="1"/>
            <a:r>
              <a:rPr lang="en-GB" dirty="0" smtClean="0"/>
              <a:t>If inadmissible because of s.t.c. :</a:t>
            </a:r>
          </a:p>
          <a:p>
            <a:pPr lvl="1" eaLnBrk="1" hangingPunct="1"/>
            <a:r>
              <a:rPr lang="en-GB" dirty="0" smtClean="0"/>
              <a:t>	- inform a.s. accordingly,</a:t>
            </a:r>
          </a:p>
          <a:p>
            <a:pPr lvl="1" eaLnBrk="1" hangingPunct="1"/>
            <a:r>
              <a:rPr lang="en-GB" dirty="0" smtClean="0"/>
              <a:t>	- provide a.s. with document informing the s.t.c. that the application has  not been examined  in substance</a:t>
            </a:r>
          </a:p>
          <a:p>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fontScale="90000"/>
          </a:bodyPr>
          <a:lstStyle/>
          <a:p>
            <a:pPr marL="457200" indent="-457200"/>
            <a:r>
              <a:rPr lang="en-GB" sz="3600" dirty="0" smtClean="0"/>
              <a:t>3. WHAT TO DO IF THE REFUGEE FOUND PROTECTION IN A NON-EU COUNTRY (E.G. TURKEY, LEBANON, JORDAN), BUT AFTER SOME TIME MOVES ON = FIRST </a:t>
            </a:r>
            <a:r>
              <a:rPr lang="hu-HU" sz="3600" dirty="0" smtClean="0"/>
              <a:t>COUNTRY OF </a:t>
            </a:r>
            <a:r>
              <a:rPr lang="en-GB" sz="3600" dirty="0" smtClean="0"/>
              <a:t>ASYLUM, „SECONDARY MOVEMENT”</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 </a:t>
            </a:r>
            <a:r>
              <a:rPr lang="hu-HU" dirty="0" err="1" smtClean="0"/>
              <a:t>First</a:t>
            </a:r>
            <a:r>
              <a:rPr lang="hu-HU" dirty="0" smtClean="0"/>
              <a:t> Country of </a:t>
            </a:r>
            <a:r>
              <a:rPr lang="hu-HU" dirty="0" err="1" smtClean="0"/>
              <a:t>asylum</a:t>
            </a:r>
            <a:endParaRPr lang="en-GB" dirty="0"/>
          </a:p>
        </p:txBody>
      </p:sp>
      <p:sp>
        <p:nvSpPr>
          <p:cNvPr id="3" name="Tartalom helye 2"/>
          <p:cNvSpPr>
            <a:spLocks noGrp="1"/>
          </p:cNvSpPr>
          <p:nvPr>
            <p:ph idx="1"/>
          </p:nvPr>
        </p:nvSpPr>
        <p:spPr/>
        <p:txBody>
          <a:bodyPr>
            <a:normAutofit fontScale="92500"/>
          </a:bodyPr>
          <a:lstStyle/>
          <a:p>
            <a:pPr eaLnBrk="1" hangingPunct="1"/>
            <a:r>
              <a:rPr lang="en-GB" dirty="0" smtClean="0"/>
              <a:t>The application is </a:t>
            </a:r>
            <a:r>
              <a:rPr lang="en-GB" dirty="0" smtClean="0">
                <a:solidFill>
                  <a:srgbClr val="C00000"/>
                </a:solidFill>
              </a:rPr>
              <a:t>inadmissible </a:t>
            </a:r>
            <a:r>
              <a:rPr lang="en-GB" dirty="0" smtClean="0"/>
              <a:t>(no examination of the merits) if there is a </a:t>
            </a:r>
            <a:r>
              <a:rPr lang="en-GB" dirty="0" smtClean="0">
                <a:solidFill>
                  <a:srgbClr val="C00000"/>
                </a:solidFill>
              </a:rPr>
              <a:t>first country of asylum</a:t>
            </a:r>
            <a:r>
              <a:rPr lang="en-GB" dirty="0" smtClean="0"/>
              <a:t> (§ 35 PD).</a:t>
            </a:r>
          </a:p>
          <a:p>
            <a:pPr algn="ctr" eaLnBrk="1" hangingPunct="1"/>
            <a:r>
              <a:rPr lang="en-GB" dirty="0" smtClean="0"/>
              <a:t>Definition</a:t>
            </a:r>
          </a:p>
          <a:p>
            <a:pPr eaLnBrk="1" hangingPunct="1"/>
            <a:r>
              <a:rPr lang="en-GB" dirty="0" smtClean="0"/>
              <a:t>If the asylum seeker  has been </a:t>
            </a:r>
            <a:r>
              <a:rPr lang="en-GB" dirty="0" smtClean="0">
                <a:solidFill>
                  <a:srgbClr val="C00000"/>
                </a:solidFill>
              </a:rPr>
              <a:t>recognised</a:t>
            </a:r>
            <a:r>
              <a:rPr lang="en-GB" dirty="0" smtClean="0"/>
              <a:t> in that country as a refugee </a:t>
            </a:r>
          </a:p>
          <a:p>
            <a:pPr eaLnBrk="1" hangingPunct="1"/>
            <a:r>
              <a:rPr lang="en-GB" dirty="0" smtClean="0"/>
              <a:t>and he/she can </a:t>
            </a:r>
            <a:r>
              <a:rPr lang="en-GB" dirty="0" smtClean="0">
                <a:solidFill>
                  <a:srgbClr val="C00000"/>
                </a:solidFill>
              </a:rPr>
              <a:t>still avail </a:t>
            </a:r>
            <a:r>
              <a:rPr lang="en-GB" dirty="0" smtClean="0"/>
              <a:t>himself/herself of that protection,   		 </a:t>
            </a:r>
            <a:r>
              <a:rPr lang="en-GB" b="1" dirty="0" smtClean="0"/>
              <a:t>or</a:t>
            </a:r>
          </a:p>
          <a:p>
            <a:pPr eaLnBrk="1" hangingPunct="1"/>
            <a:r>
              <a:rPr lang="en-GB" dirty="0" smtClean="0"/>
              <a:t>he/she enjoys </a:t>
            </a:r>
            <a:r>
              <a:rPr lang="en-GB" dirty="0" smtClean="0">
                <a:solidFill>
                  <a:srgbClr val="C00000"/>
                </a:solidFill>
              </a:rPr>
              <a:t>otherwise sufficient protection </a:t>
            </a:r>
            <a:r>
              <a:rPr lang="en-GB" dirty="0" smtClean="0"/>
              <a:t>in that country, including benefiting from the principle of non-refoulement,</a:t>
            </a:r>
          </a:p>
          <a:p>
            <a:pPr algn="ctr" eaLnBrk="1" hangingPunct="1"/>
            <a:r>
              <a:rPr lang="en-GB" dirty="0" smtClean="0"/>
              <a:t> </a:t>
            </a:r>
            <a:r>
              <a:rPr lang="en-GB" b="1" dirty="0" smtClean="0"/>
              <a:t>provided</a:t>
            </a:r>
            <a:br>
              <a:rPr lang="en-GB" b="1" dirty="0" smtClean="0"/>
            </a:br>
            <a:r>
              <a:rPr lang="en-GB" dirty="0" smtClean="0"/>
              <a:t> that he/she </a:t>
            </a:r>
            <a:r>
              <a:rPr lang="en-GB" dirty="0" smtClean="0">
                <a:solidFill>
                  <a:srgbClr val="C00000"/>
                </a:solidFill>
              </a:rPr>
              <a:t>will be re-admitted </a:t>
            </a:r>
            <a:r>
              <a:rPr lang="en-GB" dirty="0" smtClean="0"/>
              <a:t>to that country.</a:t>
            </a:r>
          </a:p>
          <a:p>
            <a:pPr algn="ctr" eaLnBrk="1" hangingPunct="1"/>
            <a:r>
              <a:rPr lang="en-GB" dirty="0" smtClean="0"/>
              <a:t>_________________________</a:t>
            </a:r>
            <a:endParaRPr lang="hu-HU" dirty="0" smtClean="0"/>
          </a:p>
          <a:p>
            <a:pPr algn="ctr" eaLnBrk="1" hangingPunct="1"/>
            <a:r>
              <a:rPr lang="hu-HU" dirty="0" err="1" smtClean="0"/>
              <a:t>Applicant</a:t>
            </a:r>
            <a:r>
              <a:rPr lang="hu-HU" dirty="0" smtClean="0"/>
              <a:t> has a right </a:t>
            </a:r>
            <a:r>
              <a:rPr lang="hu-HU" dirty="0" err="1" smtClean="0"/>
              <a:t>to</a:t>
            </a:r>
            <a:r>
              <a:rPr lang="hu-HU" dirty="0" smtClean="0"/>
              <a:t> </a:t>
            </a:r>
            <a:r>
              <a:rPr lang="hu-HU" dirty="0" err="1" smtClean="0"/>
              <a:t>challenge</a:t>
            </a:r>
            <a:r>
              <a:rPr lang="hu-HU" dirty="0" smtClean="0"/>
              <a:t> </a:t>
            </a:r>
            <a:r>
              <a:rPr lang="hu-HU" dirty="0" err="1" smtClean="0"/>
              <a:t>inadmissibility</a:t>
            </a:r>
            <a:r>
              <a:rPr lang="hu-HU" dirty="0" smtClean="0"/>
              <a:t> on </a:t>
            </a:r>
            <a:r>
              <a:rPr lang="hu-HU" dirty="0" err="1" smtClean="0"/>
              <a:t>the</a:t>
            </a:r>
            <a:r>
              <a:rPr lang="hu-HU" dirty="0" smtClean="0"/>
              <a:t> </a:t>
            </a:r>
            <a:r>
              <a:rPr lang="hu-HU" dirty="0" err="1" smtClean="0"/>
              <a:t>basis</a:t>
            </a:r>
            <a:r>
              <a:rPr lang="hu-HU" dirty="0" smtClean="0"/>
              <a:t> of c. </a:t>
            </a:r>
            <a:r>
              <a:rPr lang="hu-HU" dirty="0" err="1" smtClean="0"/>
              <a:t>f.a</a:t>
            </a:r>
            <a:r>
              <a:rPr lang="hu-HU" dirty="0" smtClean="0"/>
              <a:t>.</a:t>
            </a:r>
            <a:endParaRPr lang="en-GB" dirty="0" smtClean="0"/>
          </a:p>
          <a:p>
            <a:pPr algn="ctr" eaLnBrk="1" hangingPunct="1"/>
            <a:r>
              <a:rPr lang="en-GB" dirty="0" smtClean="0"/>
              <a:t>_________________________</a:t>
            </a:r>
          </a:p>
          <a:p>
            <a:pPr algn="ctr" eaLnBrk="1" hangingPunct="1"/>
            <a:r>
              <a:rPr lang="en-GB" dirty="0" smtClean="0"/>
              <a:t>Turkey, Lebanon, Jordan?</a:t>
            </a:r>
            <a:endParaRPr lang="hu-HU" dirty="0" smtClean="0"/>
          </a:p>
          <a:p>
            <a:pPr algn="ctr" eaLnBrk="1" hangingPunct="1"/>
            <a:endParaRPr lang="en-GB" dirty="0" smtClean="0"/>
          </a:p>
          <a:p>
            <a:pPr algn="ctr" eaLnBrk="1" hangingPunct="1"/>
            <a:endParaRPr lang="en-GB" dirty="0" smtClean="0"/>
          </a:p>
          <a:p>
            <a:pPr algn="ctr" eaLnBrk="1" hangingPunct="1"/>
            <a:endParaRPr lang="en-GB" dirty="0" smtClean="0"/>
          </a:p>
          <a:p>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a:bodyPr>
          <a:lstStyle/>
          <a:p>
            <a:pPr marL="457200" indent="-457200">
              <a:lnSpc>
                <a:spcPct val="150000"/>
              </a:lnSpc>
            </a:pPr>
            <a:r>
              <a:rPr lang="en-GB" sz="3200" dirty="0" smtClean="0"/>
              <a:t>4. DOES THE REFUGEE HAVE A CHOICE AS TO THE COUNTRY OF ASYLUM? (SEE ALSO ANSWERS TO 2 AND 3)</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en-GB" dirty="0" smtClean="0"/>
              <a:t>The choice o the refugee</a:t>
            </a:r>
            <a:endParaRPr lang="en-GB" dirty="0"/>
          </a:p>
        </p:txBody>
      </p:sp>
      <p:sp>
        <p:nvSpPr>
          <p:cNvPr id="7" name="Tartalom helye 6"/>
          <p:cNvSpPr>
            <a:spLocks noGrp="1"/>
          </p:cNvSpPr>
          <p:nvPr>
            <p:ph idx="1"/>
          </p:nvPr>
        </p:nvSpPr>
        <p:spPr/>
        <p:txBody>
          <a:bodyPr>
            <a:normAutofit lnSpcReduction="10000"/>
          </a:bodyPr>
          <a:lstStyle/>
          <a:p>
            <a:pPr>
              <a:buFont typeface="Arial" pitchFamily="34" charset="0"/>
              <a:buChar char="•"/>
            </a:pPr>
            <a:r>
              <a:rPr lang="en-GB" dirty="0" smtClean="0"/>
              <a:t> </a:t>
            </a:r>
            <a:r>
              <a:rPr lang="hu-HU" dirty="0" smtClean="0"/>
              <a:t>  </a:t>
            </a:r>
            <a:r>
              <a:rPr lang="en-GB" dirty="0" smtClean="0"/>
              <a:t>Family, friends, acquaintances (own </a:t>
            </a:r>
            <a:r>
              <a:rPr lang="en-GB" dirty="0" err="1" smtClean="0"/>
              <a:t>diaspora</a:t>
            </a:r>
            <a:endParaRPr lang="hu-HU" dirty="0" smtClean="0"/>
          </a:p>
          <a:p>
            <a:pPr>
              <a:buFont typeface="Arial" pitchFamily="34" charset="0"/>
              <a:buChar char="•"/>
            </a:pPr>
            <a:r>
              <a:rPr lang="hu-HU" dirty="0" smtClean="0"/>
              <a:t>   </a:t>
            </a:r>
            <a:r>
              <a:rPr lang="en-GB" dirty="0" smtClean="0"/>
              <a:t>Language</a:t>
            </a:r>
          </a:p>
          <a:p>
            <a:pPr>
              <a:buFont typeface="Arial" pitchFamily="34" charset="0"/>
              <a:buChar char="•"/>
            </a:pPr>
            <a:r>
              <a:rPr lang="hu-HU" dirty="0" smtClean="0"/>
              <a:t>   </a:t>
            </a:r>
            <a:r>
              <a:rPr lang="en-GB" dirty="0" smtClean="0"/>
              <a:t>Past time spent</a:t>
            </a:r>
          </a:p>
          <a:p>
            <a:pPr>
              <a:buFont typeface="Arial" pitchFamily="34" charset="0"/>
              <a:buChar char="•"/>
            </a:pPr>
            <a:r>
              <a:rPr lang="hu-HU" dirty="0" smtClean="0"/>
              <a:t>   </a:t>
            </a:r>
            <a:r>
              <a:rPr lang="en-GB" dirty="0" smtClean="0"/>
              <a:t>Labour market, right  to establish a venture (self-employment)</a:t>
            </a:r>
          </a:p>
          <a:p>
            <a:pPr>
              <a:buFont typeface="Arial" pitchFamily="34" charset="0"/>
              <a:buChar char="•"/>
            </a:pPr>
            <a:r>
              <a:rPr lang="hu-HU" dirty="0" smtClean="0"/>
              <a:t>   </a:t>
            </a:r>
            <a:r>
              <a:rPr lang="en-GB" dirty="0" smtClean="0"/>
              <a:t>Reception conditions</a:t>
            </a:r>
          </a:p>
          <a:p>
            <a:pPr>
              <a:buFont typeface="Arial" pitchFamily="34" charset="0"/>
              <a:buChar char="•"/>
            </a:pPr>
            <a:r>
              <a:rPr lang="hu-HU" dirty="0" smtClean="0"/>
              <a:t>   </a:t>
            </a:r>
            <a:r>
              <a:rPr lang="en-GB" dirty="0" smtClean="0"/>
              <a:t>Integration assistance</a:t>
            </a:r>
          </a:p>
          <a:p>
            <a:pPr>
              <a:buFont typeface="Arial" pitchFamily="34" charset="0"/>
              <a:buChar char="•"/>
            </a:pPr>
            <a:r>
              <a:rPr lang="hu-HU" dirty="0" smtClean="0"/>
              <a:t>   </a:t>
            </a:r>
            <a:r>
              <a:rPr lang="en-GB" dirty="0" smtClean="0"/>
              <a:t>Vicinity / distance to country of persecution (fast return  /  </a:t>
            </a:r>
            <a:r>
              <a:rPr lang="hu-HU" dirty="0" smtClean="0"/>
              <a:t>    	</a:t>
            </a:r>
            <a:r>
              <a:rPr lang="en-GB" dirty="0" smtClean="0"/>
              <a:t>distance from danger, less competition with other </a:t>
            </a:r>
            <a:r>
              <a:rPr lang="hu-HU" dirty="0" smtClean="0"/>
              <a:t>	</a:t>
            </a:r>
            <a:r>
              <a:rPr lang="en-GB" dirty="0" smtClean="0"/>
              <a:t>refugees)</a:t>
            </a:r>
          </a:p>
          <a:p>
            <a:pPr>
              <a:buFont typeface="Arial" pitchFamily="34" charset="0"/>
              <a:buChar char="•"/>
            </a:pPr>
            <a:endParaRPr lang="en-GB" dirty="0" smtClean="0"/>
          </a:p>
          <a:p>
            <a:pPr algn="ctr"/>
            <a:r>
              <a:rPr lang="en-GB" dirty="0" smtClean="0"/>
              <a:t>___________________________________________________</a:t>
            </a:r>
          </a:p>
          <a:p>
            <a:pPr algn="ctr"/>
            <a:r>
              <a:rPr lang="en-GB" dirty="0" smtClean="0"/>
              <a:t>The</a:t>
            </a:r>
            <a:r>
              <a:rPr lang="hu-HU" dirty="0" smtClean="0"/>
              <a:t> </a:t>
            </a:r>
            <a:r>
              <a:rPr lang="en-GB" dirty="0" smtClean="0"/>
              <a:t> </a:t>
            </a:r>
            <a:r>
              <a:rPr lang="en-GB" dirty="0" smtClean="0">
                <a:solidFill>
                  <a:srgbClr val="C00000"/>
                </a:solidFill>
              </a:rPr>
              <a:t>more the refugee chooses</a:t>
            </a:r>
            <a:r>
              <a:rPr lang="en-GB" dirty="0" smtClean="0"/>
              <a:t> the </a:t>
            </a:r>
            <a:r>
              <a:rPr lang="en-GB" dirty="0" smtClean="0">
                <a:solidFill>
                  <a:srgbClr val="C00000"/>
                </a:solidFill>
              </a:rPr>
              <a:t>less social assistance </a:t>
            </a:r>
            <a:r>
              <a:rPr lang="en-GB" dirty="0" smtClean="0"/>
              <a:t>(s)he will need.</a:t>
            </a:r>
            <a:endParaRPr lang="en-GB" dirty="0"/>
          </a:p>
        </p:txBody>
      </p:sp>
      <p:sp>
        <p:nvSpPr>
          <p:cNvPr id="5" name="Dátum helye 4"/>
          <p:cNvSpPr>
            <a:spLocks noGrp="1"/>
          </p:cNvSpPr>
          <p:nvPr>
            <p:ph type="dt" sz="half" idx="2"/>
          </p:nvPr>
        </p:nvSpPr>
        <p:spPr/>
        <p:txBody>
          <a:bodyPr/>
          <a:lstStyle/>
          <a:p>
            <a:pPr>
              <a:defRPr/>
            </a:pPr>
            <a:r>
              <a:rPr lang="hu-HU" dirty="0" smtClean="0"/>
              <a:t>Presentation by Boldizsár Nagy</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3568" y="1052736"/>
            <a:ext cx="7776864" cy="2808312"/>
          </a:xfrm>
        </p:spPr>
        <p:txBody>
          <a:bodyPr>
            <a:normAutofit/>
          </a:bodyPr>
          <a:lstStyle/>
          <a:p>
            <a:pPr marL="457200" indent="-457200"/>
            <a:r>
              <a:rPr lang="en-GB" sz="3200" dirty="0" smtClean="0"/>
              <a:t>5. CAN STATES CLOSE THEIR BORDERS, CLAIMING „TOO MANY CAME, THE COUNTRY IS FULL” = NON-REFOULEMENT</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en-GB" dirty="0" smtClean="0"/>
              <a:t>Non - refoulement</a:t>
            </a:r>
            <a:endParaRPr lang="en-GB" dirty="0"/>
          </a:p>
        </p:txBody>
      </p:sp>
      <p:sp>
        <p:nvSpPr>
          <p:cNvPr id="7" name="Tartalom helye 6"/>
          <p:cNvSpPr>
            <a:spLocks noGrp="1"/>
          </p:cNvSpPr>
          <p:nvPr>
            <p:ph idx="1"/>
          </p:nvPr>
        </p:nvSpPr>
        <p:spPr/>
        <p:txBody>
          <a:bodyPr>
            <a:normAutofit fontScale="92500"/>
          </a:bodyPr>
          <a:lstStyle/>
          <a:p>
            <a:r>
              <a:rPr lang="en-GB" dirty="0" smtClean="0">
                <a:solidFill>
                  <a:srgbClr val="C00000"/>
                </a:solidFill>
              </a:rPr>
              <a:t>Narrow</a:t>
            </a:r>
            <a:r>
              <a:rPr lang="en-GB" dirty="0" smtClean="0"/>
              <a:t> meaning: </a:t>
            </a:r>
            <a:r>
              <a:rPr lang="en-GB" dirty="0" smtClean="0">
                <a:solidFill>
                  <a:srgbClr val="C00000"/>
                </a:solidFill>
              </a:rPr>
              <a:t>Geneva Convention Article 33</a:t>
            </a:r>
          </a:p>
          <a:p>
            <a:pPr lvl="2"/>
            <a:r>
              <a:rPr lang="hu-HU" sz="1800" i="1" dirty="0" smtClean="0"/>
              <a:t>„</a:t>
            </a:r>
            <a:r>
              <a:rPr lang="en-US" sz="1800" i="1" dirty="0" smtClean="0"/>
              <a:t>No Contracting State shall expel or return (“</a:t>
            </a:r>
            <a:r>
              <a:rPr lang="en-US" sz="1800" i="1" dirty="0" err="1" smtClean="0"/>
              <a:t>refouler</a:t>
            </a:r>
            <a:r>
              <a:rPr lang="en-US" sz="1800" i="1" dirty="0" smtClean="0"/>
              <a:t>”) a refugee in any</a:t>
            </a:r>
            <a:r>
              <a:rPr lang="hu-HU" sz="1800" i="1" dirty="0" smtClean="0"/>
              <a:t> </a:t>
            </a:r>
            <a:r>
              <a:rPr lang="en-US" sz="1800" i="1" dirty="0" smtClean="0"/>
              <a:t>manner whatsoever to the frontiers of territories where his life or freedom</a:t>
            </a:r>
            <a:r>
              <a:rPr lang="hu-HU" sz="1800" i="1" dirty="0" smtClean="0"/>
              <a:t> </a:t>
            </a:r>
            <a:r>
              <a:rPr lang="en-US" sz="1800" i="1" dirty="0" smtClean="0"/>
              <a:t>would be threatened on account of his race, religion, nationality, membership</a:t>
            </a:r>
            <a:r>
              <a:rPr lang="hu-HU" sz="1800" i="1" dirty="0" smtClean="0"/>
              <a:t> </a:t>
            </a:r>
            <a:r>
              <a:rPr lang="en-US" sz="1800" i="1" dirty="0" smtClean="0"/>
              <a:t>of a particular social group or political opinion.</a:t>
            </a:r>
            <a:r>
              <a:rPr lang="hu-HU" sz="1800" i="1" dirty="0" smtClean="0"/>
              <a:t>”</a:t>
            </a:r>
            <a:endParaRPr lang="en-GB" sz="1800" i="1" dirty="0" smtClean="0"/>
          </a:p>
          <a:p>
            <a:r>
              <a:rPr lang="hu-HU" dirty="0" err="1" smtClean="0"/>
              <a:t>Exception</a:t>
            </a:r>
            <a:r>
              <a:rPr lang="hu-HU" dirty="0" smtClean="0"/>
              <a:t>: </a:t>
            </a:r>
            <a:r>
              <a:rPr lang="hu-HU" dirty="0" err="1" smtClean="0"/>
              <a:t>national</a:t>
            </a:r>
            <a:r>
              <a:rPr lang="hu-HU" dirty="0" smtClean="0"/>
              <a:t> </a:t>
            </a:r>
            <a:r>
              <a:rPr lang="hu-HU" dirty="0" err="1" smtClean="0"/>
              <a:t>security</a:t>
            </a:r>
            <a:r>
              <a:rPr lang="hu-HU" dirty="0" smtClean="0"/>
              <a:t> </a:t>
            </a:r>
            <a:r>
              <a:rPr lang="hu-HU" dirty="0" err="1" smtClean="0"/>
              <a:t>danger</a:t>
            </a:r>
            <a:r>
              <a:rPr lang="hu-HU" dirty="0" smtClean="0"/>
              <a:t>    </a:t>
            </a:r>
            <a:r>
              <a:rPr lang="hu-HU" dirty="0" err="1" smtClean="0"/>
              <a:t>or</a:t>
            </a:r>
            <a:r>
              <a:rPr lang="hu-HU" dirty="0" smtClean="0"/>
              <a:t>  final </a:t>
            </a:r>
            <a:r>
              <a:rPr lang="hu-HU" dirty="0" err="1" smtClean="0"/>
              <a:t>sentence</a:t>
            </a:r>
            <a:r>
              <a:rPr lang="hu-HU" dirty="0" smtClean="0"/>
              <a:t> </a:t>
            </a:r>
            <a:r>
              <a:rPr lang="hu-HU" dirty="0" err="1" smtClean="0"/>
              <a:t>for</a:t>
            </a:r>
            <a:r>
              <a:rPr lang="hu-HU" dirty="0" smtClean="0"/>
              <a:t> </a:t>
            </a:r>
            <a:r>
              <a:rPr lang="hu-HU" dirty="0" err="1" smtClean="0"/>
              <a:t>serious</a:t>
            </a:r>
            <a:r>
              <a:rPr lang="hu-HU" dirty="0" smtClean="0"/>
              <a:t> </a:t>
            </a:r>
            <a:r>
              <a:rPr lang="hu-HU" dirty="0" err="1" smtClean="0"/>
              <a:t>crime</a:t>
            </a:r>
            <a:r>
              <a:rPr lang="hu-HU" dirty="0" smtClean="0"/>
              <a:t> </a:t>
            </a:r>
            <a:r>
              <a:rPr lang="hu-HU" dirty="0" err="1" smtClean="0"/>
              <a:t>in</a:t>
            </a:r>
            <a:r>
              <a:rPr lang="hu-HU" dirty="0" smtClean="0"/>
              <a:t> country of </a:t>
            </a:r>
            <a:r>
              <a:rPr lang="hu-HU" dirty="0" err="1" smtClean="0"/>
              <a:t>asylum</a:t>
            </a:r>
            <a:r>
              <a:rPr lang="hu-HU" dirty="0" smtClean="0"/>
              <a:t> </a:t>
            </a:r>
          </a:p>
          <a:p>
            <a:endParaRPr lang="en-GB" dirty="0" smtClean="0"/>
          </a:p>
          <a:p>
            <a:r>
              <a:rPr lang="en-GB" dirty="0" smtClean="0">
                <a:solidFill>
                  <a:srgbClr val="C00000"/>
                </a:solidFill>
              </a:rPr>
              <a:t>Broad</a:t>
            </a:r>
            <a:r>
              <a:rPr lang="en-GB" dirty="0" smtClean="0"/>
              <a:t> meaning</a:t>
            </a:r>
            <a:r>
              <a:rPr lang="en-GB" dirty="0" smtClean="0">
                <a:solidFill>
                  <a:srgbClr val="C00000"/>
                </a:solidFill>
              </a:rPr>
              <a:t>:  Art 3 </a:t>
            </a:r>
            <a:r>
              <a:rPr lang="en-GB" dirty="0" smtClean="0"/>
              <a:t>of the European Convention of Human Rights: </a:t>
            </a:r>
            <a:r>
              <a:rPr lang="hu-HU" dirty="0" smtClean="0"/>
              <a:t/>
            </a:r>
            <a:br>
              <a:rPr lang="hu-HU" dirty="0" smtClean="0"/>
            </a:br>
            <a:r>
              <a:rPr lang="hu-HU" dirty="0" smtClean="0"/>
              <a:t>	</a:t>
            </a:r>
            <a:r>
              <a:rPr lang="en-GB" dirty="0" smtClean="0"/>
              <a:t>- ground irrelevant</a:t>
            </a:r>
            <a:r>
              <a:rPr lang="hu-HU" dirty="0" smtClean="0"/>
              <a:t/>
            </a:r>
            <a:br>
              <a:rPr lang="hu-HU" dirty="0" smtClean="0"/>
            </a:br>
            <a:r>
              <a:rPr lang="hu-HU" dirty="0" smtClean="0"/>
              <a:t>	</a:t>
            </a:r>
            <a:r>
              <a:rPr lang="en-GB" dirty="0" smtClean="0"/>
              <a:t> </a:t>
            </a:r>
            <a:r>
              <a:rPr lang="hu-HU" dirty="0" smtClean="0"/>
              <a:t>-</a:t>
            </a:r>
            <a:r>
              <a:rPr lang="en-GB" dirty="0" smtClean="0"/>
              <a:t> </a:t>
            </a:r>
            <a:r>
              <a:rPr lang="en-GB" dirty="0" err="1" smtClean="0"/>
              <a:t>appl</a:t>
            </a:r>
            <a:r>
              <a:rPr lang="hu-HU" dirty="0" smtClean="0"/>
              <a:t>I</a:t>
            </a:r>
            <a:r>
              <a:rPr lang="en-GB" dirty="0" err="1" smtClean="0"/>
              <a:t>es</a:t>
            </a:r>
            <a:r>
              <a:rPr lang="en-GB" dirty="0" smtClean="0"/>
              <a:t> to any person, not just</a:t>
            </a:r>
            <a:r>
              <a:rPr lang="hu-HU" dirty="0" smtClean="0"/>
              <a:t> </a:t>
            </a:r>
            <a:r>
              <a:rPr lang="hu-HU" dirty="0" err="1" smtClean="0"/>
              <a:t>to</a:t>
            </a:r>
            <a:r>
              <a:rPr lang="en-GB" dirty="0" smtClean="0"/>
              <a:t> refugee</a:t>
            </a:r>
            <a:r>
              <a:rPr lang="hu-HU" dirty="0" smtClean="0"/>
              <a:t>s</a:t>
            </a:r>
          </a:p>
          <a:p>
            <a:r>
              <a:rPr lang="hu-HU" dirty="0" smtClean="0"/>
              <a:t>	- </a:t>
            </a:r>
            <a:r>
              <a:rPr lang="en-GB" dirty="0" smtClean="0"/>
              <a:t>prohibition  is absolute.</a:t>
            </a:r>
          </a:p>
          <a:p>
            <a:endParaRPr lang="en-GB" dirty="0" smtClean="0"/>
          </a:p>
          <a:p>
            <a:r>
              <a:rPr lang="en-GB" dirty="0" smtClean="0"/>
              <a:t>But, what if extremely large number of refugees come („</a:t>
            </a:r>
            <a:r>
              <a:rPr lang="en-GB" dirty="0" smtClean="0">
                <a:solidFill>
                  <a:srgbClr val="C00000"/>
                </a:solidFill>
              </a:rPr>
              <a:t>mass influx</a:t>
            </a:r>
            <a:r>
              <a:rPr lang="en-GB" dirty="0" smtClean="0"/>
              <a:t>”)  - prevailing view: still applies </a:t>
            </a:r>
            <a:endParaRPr lang="en-GB" dirty="0"/>
          </a:p>
        </p:txBody>
      </p:sp>
      <p:sp>
        <p:nvSpPr>
          <p:cNvPr id="5" name="Dátum helye 4"/>
          <p:cNvSpPr>
            <a:spLocks noGrp="1"/>
          </p:cNvSpPr>
          <p:nvPr>
            <p:ph type="dt" sz="half" idx="2"/>
          </p:nvPr>
        </p:nvSpPr>
        <p:spPr/>
        <p:txBody>
          <a:bodyPr/>
          <a:lstStyle/>
          <a:p>
            <a:pPr>
              <a:defRPr/>
            </a:pPr>
            <a:r>
              <a:rPr lang="hu-HU" dirty="0" err="1" smtClean="0"/>
              <a:t>Presentation</a:t>
            </a:r>
            <a:r>
              <a:rPr lang="hu-HU" dirty="0" smtClean="0"/>
              <a:t> </a:t>
            </a:r>
            <a:r>
              <a:rPr lang="hu-HU" dirty="0" err="1" smtClean="0"/>
              <a:t>by</a:t>
            </a:r>
            <a:r>
              <a:rPr lang="hu-HU" dirty="0" smtClean="0"/>
              <a:t> Boldizsár Nagy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1357313"/>
            <a:ext cx="7772400" cy="2857500"/>
          </a:xfrm>
        </p:spPr>
        <p:txBody>
          <a:bodyPr/>
          <a:lstStyle/>
          <a:p>
            <a:pPr>
              <a:defRPr/>
            </a:pPr>
            <a:r>
              <a:rPr lang="en-GB" noProof="0" dirty="0" smtClean="0"/>
              <a:t>The rationale behind developing an EU acquis:</a:t>
            </a:r>
            <a:br>
              <a:rPr lang="en-GB" noProof="0" dirty="0" smtClean="0"/>
            </a:br>
            <a:r>
              <a:rPr lang="en-GB" noProof="0" dirty="0" smtClean="0"/>
              <a:t/>
            </a:r>
            <a:br>
              <a:rPr lang="en-GB" noProof="0" dirty="0" smtClean="0"/>
            </a:br>
            <a:r>
              <a:rPr lang="en-GB" noProof="0" dirty="0" smtClean="0"/>
              <a:t>Schengen</a:t>
            </a:r>
            <a:endParaRPr lang="en-GB" sz="2400" noProof="0" dirty="0"/>
          </a:p>
        </p:txBody>
      </p:sp>
    </p:spTree>
    <p:extLst>
      <p:ext uri="{BB962C8B-B14F-4D97-AF65-F5344CB8AC3E}">
        <p14:creationId xmlns:p14="http://schemas.microsoft.com/office/powerpoint/2010/main" val="429376233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2448272"/>
          </a:xfrm>
        </p:spPr>
        <p:txBody>
          <a:bodyPr>
            <a:normAutofit/>
          </a:bodyPr>
          <a:lstStyle/>
          <a:p>
            <a:pPr marL="457200" indent="-457200">
              <a:lnSpc>
                <a:spcPct val="150000"/>
              </a:lnSpc>
            </a:pPr>
            <a:r>
              <a:rPr lang="en-GB" sz="3200" dirty="0" smtClean="0"/>
              <a:t>6. WHY IS THE TEMPORARY PROTECTION DIRECTIVE NOT APPLIED?</a:t>
            </a:r>
          </a:p>
        </p:txBody>
      </p:sp>
      <p:sp>
        <p:nvSpPr>
          <p:cNvPr id="3" name="Rectangle 5"/>
          <p:cNvSpPr>
            <a:spLocks noGrp="1" noChangeArrowheads="1"/>
          </p:cNvSpPr>
          <p:nvPr>
            <p:ph type="subTitle" idx="1"/>
          </p:nvPr>
        </p:nvSpPr>
        <p:spPr>
          <a:xfrm>
            <a:off x="1371600" y="3886200"/>
            <a:ext cx="6400800" cy="1752600"/>
          </a:xfrm>
        </p:spPr>
        <p:txBody>
          <a:bodyPr/>
          <a:lstStyle/>
          <a:p>
            <a:pPr eaLnBrk="1" hangingPunct="1">
              <a:lnSpc>
                <a:spcPct val="90000"/>
              </a:lnSpc>
              <a:defRPr/>
            </a:pPr>
            <a:r>
              <a:rPr lang="en-GB" sz="2000" noProof="0" dirty="0" smtClean="0"/>
              <a:t>2001/55 EC Directive on  Giving Temporary Protection in the Event of a Mass Influx of Displaced Persons and on Measures Promoting a Balance of Efforts Between Member States in Receiving Such Persons and Bearing the Consequences Thereof </a:t>
            </a:r>
            <a:br>
              <a:rPr lang="en-GB" sz="2000" noProof="0" dirty="0" smtClean="0"/>
            </a:br>
            <a:r>
              <a:rPr lang="en-GB" sz="1600" noProof="0" dirty="0" smtClean="0"/>
              <a:t>2001 July 20, OJ L 212/12</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439737"/>
          </a:xfrm>
        </p:spPr>
        <p:txBody>
          <a:bodyPr/>
          <a:lstStyle/>
          <a:p>
            <a:pPr eaLnBrk="1" hangingPunct="1">
              <a:defRPr/>
            </a:pPr>
            <a:r>
              <a:rPr lang="en-GB" noProof="0" dirty="0" smtClean="0"/>
              <a:t>Temporary Protection Directive</a:t>
            </a:r>
          </a:p>
        </p:txBody>
      </p:sp>
      <p:sp>
        <p:nvSpPr>
          <p:cNvPr id="15362" name="Rectangle 3"/>
          <p:cNvSpPr>
            <a:spLocks noGrp="1" noChangeArrowheads="1"/>
          </p:cNvSpPr>
          <p:nvPr>
            <p:ph idx="1"/>
          </p:nvPr>
        </p:nvSpPr>
        <p:spPr>
          <a:xfrm>
            <a:off x="457200" y="857250"/>
            <a:ext cx="8229600" cy="5500688"/>
          </a:xfrm>
        </p:spPr>
        <p:txBody>
          <a:bodyPr/>
          <a:lstStyle/>
          <a:p>
            <a:pPr eaLnBrk="1" hangingPunct="1">
              <a:buFontTx/>
              <a:buNone/>
            </a:pPr>
            <a:r>
              <a:rPr lang="en-GB" noProof="0" dirty="0" smtClean="0"/>
              <a:t>Beneficiaries = ‘</a:t>
            </a:r>
            <a:r>
              <a:rPr lang="en-GB" noProof="0" dirty="0" smtClean="0">
                <a:solidFill>
                  <a:srgbClr val="C00000"/>
                </a:solidFill>
              </a:rPr>
              <a:t>displaced persons</a:t>
            </a:r>
            <a:r>
              <a:rPr lang="en-GB" noProof="0" dirty="0" smtClean="0"/>
              <a:t>’</a:t>
            </a:r>
          </a:p>
          <a:p>
            <a:pPr eaLnBrk="1" hangingPunct="1">
              <a:buFontTx/>
              <a:buNone/>
            </a:pPr>
            <a:endParaRPr lang="en-GB" noProof="0" dirty="0" smtClean="0"/>
          </a:p>
          <a:p>
            <a:pPr eaLnBrk="1" hangingPunct="1">
              <a:buFontTx/>
              <a:buNone/>
            </a:pPr>
            <a:r>
              <a:rPr lang="en-GB" noProof="0" dirty="0" smtClean="0"/>
              <a:t>	who</a:t>
            </a:r>
            <a:endParaRPr lang="en-GB" sz="2800" noProof="0" dirty="0" smtClean="0"/>
          </a:p>
          <a:p>
            <a:pPr lvl="2" eaLnBrk="1" hangingPunct="1"/>
            <a:r>
              <a:rPr lang="en-GB" noProof="0" dirty="0" smtClean="0"/>
              <a:t>have </a:t>
            </a:r>
            <a:r>
              <a:rPr lang="en-GB" noProof="0" dirty="0" smtClean="0">
                <a:solidFill>
                  <a:srgbClr val="C00000"/>
                </a:solidFill>
              </a:rPr>
              <a:t>had to leave </a:t>
            </a:r>
            <a:r>
              <a:rPr lang="en-GB" noProof="0" dirty="0" smtClean="0"/>
              <a:t>their country or region of origin, </a:t>
            </a:r>
          </a:p>
          <a:p>
            <a:pPr lvl="2" eaLnBrk="1" hangingPunct="1"/>
            <a:r>
              <a:rPr lang="en-GB" noProof="0" dirty="0" smtClean="0"/>
              <a:t>or have been </a:t>
            </a:r>
            <a:r>
              <a:rPr lang="en-GB" noProof="0" dirty="0" smtClean="0">
                <a:solidFill>
                  <a:srgbClr val="C00000"/>
                </a:solidFill>
              </a:rPr>
              <a:t>evacuated</a:t>
            </a:r>
            <a:r>
              <a:rPr lang="en-GB" noProof="0" dirty="0" smtClean="0"/>
              <a:t>,</a:t>
            </a:r>
          </a:p>
          <a:p>
            <a:pPr lvl="2" eaLnBrk="1" hangingPunct="1"/>
            <a:r>
              <a:rPr lang="en-GB" noProof="0" dirty="0" smtClean="0"/>
              <a:t>and are unable to return in safe and durable conditions </a:t>
            </a:r>
          </a:p>
          <a:p>
            <a:pPr eaLnBrk="1" hangingPunct="1">
              <a:buFontTx/>
              <a:buNone/>
            </a:pPr>
            <a:endParaRPr lang="en-GB" noProof="0" dirty="0" smtClean="0"/>
          </a:p>
          <a:p>
            <a:pPr eaLnBrk="1" hangingPunct="1">
              <a:buFontTx/>
              <a:buNone/>
            </a:pPr>
            <a:r>
              <a:rPr lang="en-GB" noProof="0" dirty="0" smtClean="0"/>
              <a:t>in particular:</a:t>
            </a:r>
          </a:p>
          <a:p>
            <a:pPr lvl="1" eaLnBrk="1" hangingPunct="1">
              <a:buFontTx/>
              <a:buNone/>
            </a:pPr>
            <a:r>
              <a:rPr lang="en-GB" noProof="0" dirty="0" smtClean="0"/>
              <a:t>(i) persons who have fled areas of </a:t>
            </a:r>
            <a:r>
              <a:rPr lang="en-GB" noProof="0" dirty="0" smtClean="0">
                <a:solidFill>
                  <a:srgbClr val="C00000"/>
                </a:solidFill>
              </a:rPr>
              <a:t>armed conflict or</a:t>
            </a:r>
          </a:p>
          <a:p>
            <a:pPr lvl="1" eaLnBrk="1" hangingPunct="1">
              <a:buFontTx/>
              <a:buNone/>
            </a:pPr>
            <a:r>
              <a:rPr lang="en-GB" noProof="0" dirty="0" smtClean="0">
                <a:solidFill>
                  <a:srgbClr val="C00000"/>
                </a:solidFill>
              </a:rPr>
              <a:t>endemic violence;</a:t>
            </a:r>
          </a:p>
          <a:p>
            <a:pPr lvl="1" eaLnBrk="1" hangingPunct="1">
              <a:buFontTx/>
              <a:buNone/>
            </a:pPr>
            <a:r>
              <a:rPr lang="en-GB" noProof="0" dirty="0" smtClean="0"/>
              <a:t>(ii) persons at </a:t>
            </a:r>
            <a:r>
              <a:rPr lang="en-GB" noProof="0" dirty="0" smtClean="0">
                <a:solidFill>
                  <a:srgbClr val="C00000"/>
                </a:solidFill>
              </a:rPr>
              <a:t>serious risk of</a:t>
            </a:r>
            <a:r>
              <a:rPr lang="en-GB" noProof="0" dirty="0" smtClean="0"/>
              <a:t>, or who have been the victims</a:t>
            </a:r>
          </a:p>
          <a:p>
            <a:pPr lvl="1" eaLnBrk="1" hangingPunct="1">
              <a:buFontTx/>
              <a:buNone/>
            </a:pPr>
            <a:r>
              <a:rPr lang="en-GB" noProof="0" dirty="0" smtClean="0"/>
              <a:t>of, </a:t>
            </a:r>
            <a:r>
              <a:rPr lang="en-GB" noProof="0" dirty="0" smtClean="0">
                <a:solidFill>
                  <a:srgbClr val="C00000"/>
                </a:solidFill>
              </a:rPr>
              <a:t>systematic or generalised violations</a:t>
            </a:r>
            <a:r>
              <a:rPr lang="en-GB" noProof="0" dirty="0" smtClean="0"/>
              <a:t> of their </a:t>
            </a:r>
            <a:r>
              <a:rPr lang="en-GB" noProof="0" dirty="0" smtClean="0">
                <a:solidFill>
                  <a:srgbClr val="C00000"/>
                </a:solidFill>
              </a:rPr>
              <a:t>human rights;</a:t>
            </a:r>
          </a:p>
        </p:txBody>
      </p:sp>
    </p:spTree>
    <p:extLst>
      <p:ext uri="{BB962C8B-B14F-4D97-AF65-F5344CB8AC3E}">
        <p14:creationId xmlns:p14="http://schemas.microsoft.com/office/powerpoint/2010/main" val="3449171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439737"/>
          </a:xfrm>
        </p:spPr>
        <p:txBody>
          <a:bodyPr/>
          <a:lstStyle/>
          <a:p>
            <a:pPr eaLnBrk="1" hangingPunct="1">
              <a:defRPr/>
            </a:pPr>
            <a:r>
              <a:rPr lang="en-GB" noProof="0" dirty="0" smtClean="0"/>
              <a:t>Temporary Protection Directive</a:t>
            </a:r>
          </a:p>
        </p:txBody>
      </p:sp>
      <p:sp>
        <p:nvSpPr>
          <p:cNvPr id="17410" name="Rectangle 3"/>
          <p:cNvSpPr>
            <a:spLocks noGrp="1" noChangeArrowheads="1"/>
          </p:cNvSpPr>
          <p:nvPr>
            <p:ph idx="1"/>
          </p:nvPr>
        </p:nvSpPr>
        <p:spPr>
          <a:xfrm>
            <a:off x="323528" y="1125538"/>
            <a:ext cx="8568952" cy="5375275"/>
          </a:xfrm>
        </p:spPr>
        <p:txBody>
          <a:bodyPr>
            <a:normAutofit fontScale="85000" lnSpcReduction="20000"/>
          </a:bodyPr>
          <a:lstStyle/>
          <a:p>
            <a:pPr eaLnBrk="1" hangingPunct="1">
              <a:lnSpc>
                <a:spcPct val="90000"/>
              </a:lnSpc>
            </a:pPr>
            <a:r>
              <a:rPr lang="en-GB" noProof="0" dirty="0" smtClean="0">
                <a:solidFill>
                  <a:srgbClr val="C00000"/>
                </a:solidFill>
              </a:rPr>
              <a:t>Mass influx </a:t>
            </a:r>
            <a:r>
              <a:rPr lang="en-GB" noProof="0" dirty="0" smtClean="0"/>
              <a:t>means arrival in the Community</a:t>
            </a:r>
          </a:p>
          <a:p>
            <a:pPr eaLnBrk="1" hangingPunct="1">
              <a:lnSpc>
                <a:spcPct val="90000"/>
              </a:lnSpc>
              <a:buFontTx/>
              <a:buNone/>
            </a:pPr>
            <a:r>
              <a:rPr lang="en-GB" noProof="0" dirty="0" smtClean="0"/>
              <a:t> 		of a large number of displaced persons, </a:t>
            </a:r>
          </a:p>
          <a:p>
            <a:pPr eaLnBrk="1" hangingPunct="1">
              <a:lnSpc>
                <a:spcPct val="90000"/>
              </a:lnSpc>
              <a:buFontTx/>
              <a:buNone/>
            </a:pPr>
            <a:r>
              <a:rPr lang="en-GB" noProof="0" dirty="0" smtClean="0"/>
              <a:t>		who come from a specific country or geographical 	area</a:t>
            </a:r>
          </a:p>
          <a:p>
            <a:pPr eaLnBrk="1" hangingPunct="1">
              <a:lnSpc>
                <a:spcPct val="90000"/>
              </a:lnSpc>
            </a:pPr>
            <a:r>
              <a:rPr lang="en-GB" noProof="0" dirty="0" smtClean="0"/>
              <a:t>The </a:t>
            </a:r>
            <a:r>
              <a:rPr lang="en-GB" noProof="0" dirty="0" smtClean="0">
                <a:solidFill>
                  <a:srgbClr val="C00000"/>
                </a:solidFill>
              </a:rPr>
              <a:t>Council decides by qualified majority </a:t>
            </a:r>
            <a:r>
              <a:rPr lang="en-GB" noProof="0" dirty="0" smtClean="0"/>
              <a:t>the start and end of T.P.</a:t>
            </a:r>
          </a:p>
          <a:p>
            <a:pPr eaLnBrk="1" hangingPunct="1">
              <a:lnSpc>
                <a:spcPct val="90000"/>
              </a:lnSpc>
            </a:pPr>
            <a:r>
              <a:rPr lang="en-GB" noProof="0" dirty="0" smtClean="0"/>
              <a:t>Duration</a:t>
            </a:r>
          </a:p>
          <a:p>
            <a:pPr lvl="1" eaLnBrk="1" hangingPunct="1">
              <a:lnSpc>
                <a:spcPct val="90000"/>
              </a:lnSpc>
            </a:pPr>
            <a:r>
              <a:rPr lang="en-GB" noProof="0" dirty="0" smtClean="0">
                <a:solidFill>
                  <a:srgbClr val="C00000"/>
                </a:solidFill>
              </a:rPr>
              <a:t>1 year </a:t>
            </a:r>
            <a:r>
              <a:rPr lang="en-GB" noProof="0" dirty="0" smtClean="0"/>
              <a:t>+ max </a:t>
            </a:r>
            <a:r>
              <a:rPr lang="en-GB" noProof="0" dirty="0" smtClean="0">
                <a:solidFill>
                  <a:srgbClr val="C00000"/>
                </a:solidFill>
              </a:rPr>
              <a:t>two times 6 </a:t>
            </a:r>
            <a:r>
              <a:rPr lang="en-GB" noProof="0" dirty="0" smtClean="0"/>
              <a:t>months</a:t>
            </a:r>
          </a:p>
          <a:p>
            <a:pPr lvl="3" eaLnBrk="1" hangingPunct="1">
              <a:lnSpc>
                <a:spcPct val="90000"/>
              </a:lnSpc>
              <a:buFont typeface="Arial" charset="0"/>
              <a:buNone/>
            </a:pPr>
            <a:r>
              <a:rPr lang="en-GB" sz="2400" noProof="0" dirty="0" smtClean="0"/>
              <a:t>= total max: </a:t>
            </a:r>
            <a:r>
              <a:rPr lang="en-GB" sz="2400" noProof="0" dirty="0" smtClean="0">
                <a:solidFill>
                  <a:srgbClr val="C00000"/>
                </a:solidFill>
              </a:rPr>
              <a:t>2 years</a:t>
            </a:r>
          </a:p>
          <a:p>
            <a:pPr eaLnBrk="1" hangingPunct="1">
              <a:lnSpc>
                <a:spcPct val="90000"/>
              </a:lnSpc>
            </a:pPr>
            <a:r>
              <a:rPr lang="en-GB" noProof="0" dirty="0" smtClean="0"/>
              <a:t>Council may end it earlier, but must not exceed two years‘</a:t>
            </a:r>
          </a:p>
          <a:p>
            <a:pPr algn="ctr" eaLnBrk="1" hangingPunct="1">
              <a:lnSpc>
                <a:spcPct val="90000"/>
              </a:lnSpc>
              <a:buFont typeface="Arial" charset="0"/>
              <a:buNone/>
            </a:pPr>
            <a:r>
              <a:rPr lang="en-GB" noProof="0" dirty="0" smtClean="0"/>
              <a:t>_______________________________________</a:t>
            </a:r>
          </a:p>
          <a:p>
            <a:pPr algn="ctr" eaLnBrk="1" hangingPunct="1">
              <a:lnSpc>
                <a:spcPct val="90000"/>
              </a:lnSpc>
              <a:buFont typeface="Arial" charset="0"/>
              <a:buNone/>
            </a:pPr>
            <a:r>
              <a:rPr lang="en-GB" noProof="0" dirty="0" smtClean="0"/>
              <a:t>Not applied until October 2015</a:t>
            </a:r>
          </a:p>
          <a:p>
            <a:pPr algn="ctr" eaLnBrk="1" hangingPunct="1">
              <a:lnSpc>
                <a:spcPct val="90000"/>
              </a:lnSpc>
              <a:buFont typeface="Arial" charset="0"/>
              <a:buNone/>
            </a:pPr>
            <a:r>
              <a:rPr lang="en-GB" dirty="0" smtClean="0"/>
              <a:t>Why? </a:t>
            </a:r>
          </a:p>
          <a:p>
            <a:pPr>
              <a:buFont typeface="Arial" pitchFamily="34" charset="0"/>
              <a:buChar char="•"/>
            </a:pPr>
            <a:r>
              <a:rPr lang="en-GB" dirty="0" smtClean="0"/>
              <a:t>  The Member States ought to </a:t>
            </a:r>
            <a:r>
              <a:rPr lang="en-GB" dirty="0" smtClean="0">
                <a:solidFill>
                  <a:srgbClr val="C00000"/>
                </a:solidFill>
              </a:rPr>
              <a:t>assist the obtaining of the necessary visas</a:t>
            </a:r>
            <a:r>
              <a:rPr lang="en-GB" dirty="0" smtClean="0"/>
              <a:t>,</a:t>
            </a:r>
          </a:p>
          <a:p>
            <a:r>
              <a:rPr lang="en-GB" dirty="0" smtClean="0"/>
              <a:t>including transit visas. Formalities ought to  be reduced to a</a:t>
            </a:r>
            <a:r>
              <a:rPr lang="hu-HU" dirty="0" smtClean="0"/>
              <a:t> m</a:t>
            </a:r>
            <a:r>
              <a:rPr lang="en-GB" dirty="0" err="1" smtClean="0"/>
              <a:t>inimum</a:t>
            </a:r>
            <a:r>
              <a:rPr lang="en-GB" dirty="0" smtClean="0"/>
              <a:t>.  Visas should be free of charge or their cost reduced to a minimum  (§ 8 /3/ TPD)</a:t>
            </a:r>
          </a:p>
          <a:p>
            <a:pPr>
              <a:buFont typeface="Arial" pitchFamily="34" charset="0"/>
              <a:buChar char="•"/>
            </a:pPr>
            <a:r>
              <a:rPr lang="hu-HU" dirty="0" smtClean="0"/>
              <a:t>  </a:t>
            </a:r>
            <a:r>
              <a:rPr lang="en-GB" dirty="0" smtClean="0"/>
              <a:t>The Temporary Protection Directive  includes </a:t>
            </a:r>
            <a:r>
              <a:rPr lang="en-GB" dirty="0" smtClean="0">
                <a:solidFill>
                  <a:srgbClr val="C00000"/>
                </a:solidFill>
              </a:rPr>
              <a:t>a solidarity mechanism </a:t>
            </a:r>
            <a:r>
              <a:rPr lang="en-GB" dirty="0" smtClean="0"/>
              <a:t>(even if voluntary) on the relocation of refugees</a:t>
            </a:r>
          </a:p>
          <a:p>
            <a:pPr>
              <a:buFont typeface="Arial" pitchFamily="34" charset="0"/>
              <a:buChar char="•"/>
            </a:pPr>
            <a:r>
              <a:rPr lang="hu-HU" dirty="0" smtClean="0">
                <a:solidFill>
                  <a:srgbClr val="C00000"/>
                </a:solidFill>
              </a:rPr>
              <a:t>   </a:t>
            </a:r>
            <a:r>
              <a:rPr lang="en-GB" dirty="0" smtClean="0">
                <a:solidFill>
                  <a:srgbClr val="C00000"/>
                </a:solidFill>
              </a:rPr>
              <a:t>Right to work</a:t>
            </a:r>
            <a:r>
              <a:rPr lang="en-GB" dirty="0" smtClean="0"/>
              <a:t>, self-employment  and </a:t>
            </a:r>
            <a:r>
              <a:rPr lang="en-GB" dirty="0" smtClean="0">
                <a:solidFill>
                  <a:srgbClr val="C00000"/>
                </a:solidFill>
              </a:rPr>
              <a:t>to family unification </a:t>
            </a:r>
            <a:r>
              <a:rPr lang="en-GB" dirty="0" smtClean="0"/>
              <a:t>are recognised</a:t>
            </a:r>
            <a:br>
              <a:rPr lang="en-GB" dirty="0" smtClean="0"/>
            </a:br>
            <a:endParaRPr lang="en-GB" dirty="0" smtClean="0"/>
          </a:p>
          <a:p>
            <a:pPr algn="ctr" eaLnBrk="1" hangingPunct="1">
              <a:lnSpc>
                <a:spcPct val="90000"/>
              </a:lnSpc>
              <a:buFont typeface="Arial" charset="0"/>
              <a:buNone/>
            </a:pPr>
            <a:endParaRPr lang="en-GB" noProof="0" dirty="0" smtClean="0"/>
          </a:p>
        </p:txBody>
      </p:sp>
    </p:spTree>
    <p:extLst>
      <p:ext uri="{BB962C8B-B14F-4D97-AF65-F5344CB8AC3E}">
        <p14:creationId xmlns:p14="http://schemas.microsoft.com/office/powerpoint/2010/main" val="40949700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a:bodyPr>
          <a:lstStyle/>
          <a:p>
            <a:pPr marL="457200" indent="-457200">
              <a:lnSpc>
                <a:spcPct val="150000"/>
              </a:lnSpc>
            </a:pPr>
            <a:r>
              <a:rPr lang="en-GB" sz="3200" dirty="0" smtClean="0"/>
              <a:t>7. ARE THERE PERONS, WHO CAN BE EXCLUDED („TERRORISTS”)? = EXCLUSION GROUNDS AND PROCEDURE</a:t>
            </a:r>
            <a:br>
              <a:rPr lang="en-GB" sz="3200" dirty="0" smtClean="0"/>
            </a:br>
            <a:r>
              <a:rPr lang="en-GB" sz="3200" dirty="0" smtClean="0"/>
              <a:t> </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en-GB" dirty="0" smtClean="0"/>
              <a:t>Exclusion of terrorists</a:t>
            </a:r>
            <a:endParaRPr lang="en-GB" dirty="0"/>
          </a:p>
        </p:txBody>
      </p:sp>
      <p:sp>
        <p:nvSpPr>
          <p:cNvPr id="7" name="Tartalom helye 6"/>
          <p:cNvSpPr>
            <a:spLocks noGrp="1"/>
          </p:cNvSpPr>
          <p:nvPr>
            <p:ph idx="1"/>
          </p:nvPr>
        </p:nvSpPr>
        <p:spPr/>
        <p:txBody>
          <a:bodyPr>
            <a:normAutofit lnSpcReduction="10000"/>
          </a:bodyPr>
          <a:lstStyle/>
          <a:p>
            <a:pPr>
              <a:buFont typeface="Arial" pitchFamily="34" charset="0"/>
              <a:buChar char="•"/>
            </a:pPr>
            <a:r>
              <a:rPr lang="en-GB" dirty="0" smtClean="0"/>
              <a:t> Terrorists are </a:t>
            </a:r>
            <a:r>
              <a:rPr lang="en-GB" dirty="0" smtClean="0">
                <a:solidFill>
                  <a:srgbClr val="C00000"/>
                </a:solidFill>
              </a:rPr>
              <a:t>unlikely to come as refugees</a:t>
            </a:r>
            <a:r>
              <a:rPr lang="en-GB" dirty="0" smtClean="0"/>
              <a:t>, as they have to be photographed, give 10 fingerprints and give detailed account about their life</a:t>
            </a:r>
          </a:p>
          <a:p>
            <a:pPr>
              <a:buFont typeface="Arial" pitchFamily="34" charset="0"/>
              <a:buChar char="•"/>
            </a:pPr>
            <a:r>
              <a:rPr lang="en-GB" dirty="0" smtClean="0"/>
              <a:t>Terrorists </a:t>
            </a:r>
            <a:r>
              <a:rPr lang="en-GB" dirty="0" smtClean="0">
                <a:solidFill>
                  <a:srgbClr val="C00000"/>
                </a:solidFill>
              </a:rPr>
              <a:t>can be  excluded from protection </a:t>
            </a:r>
            <a:r>
              <a:rPr lang="en-GB" dirty="0" smtClean="0"/>
              <a:t>(and returned, unless Art. 3 of the ECHR would be violated) </a:t>
            </a:r>
          </a:p>
          <a:p>
            <a:pPr>
              <a:buFont typeface="Arial" pitchFamily="34" charset="0"/>
              <a:buChar char="•"/>
            </a:pPr>
            <a:endParaRPr lang="en-GB" dirty="0" smtClean="0"/>
          </a:p>
          <a:p>
            <a:pPr lvl="1"/>
            <a:r>
              <a:rPr lang="en-GB" sz="2000" dirty="0" smtClean="0"/>
              <a:t>Exclusion grounds:  crimes against peace, war crimes, crimes against humanity,  serious non-political crimes, acts contrary to the principles and purposes of the UN.</a:t>
            </a:r>
          </a:p>
          <a:p>
            <a:pPr>
              <a:buFont typeface="Arial" pitchFamily="34" charset="0"/>
              <a:buChar char="•"/>
            </a:pPr>
            <a:endParaRPr lang="en-GB" dirty="0" smtClean="0"/>
          </a:p>
          <a:p>
            <a:r>
              <a:rPr lang="en-GB" dirty="0" smtClean="0"/>
              <a:t>See </a:t>
            </a:r>
            <a:r>
              <a:rPr lang="en-GB" dirty="0" smtClean="0">
                <a:solidFill>
                  <a:srgbClr val="C00000"/>
                </a:solidFill>
              </a:rPr>
              <a:t>QD</a:t>
            </a:r>
            <a:r>
              <a:rPr lang="en-GB" dirty="0" smtClean="0"/>
              <a:t> Preamble, para 31 „</a:t>
            </a:r>
            <a:r>
              <a:rPr lang="en-GB" dirty="0" smtClean="0">
                <a:solidFill>
                  <a:srgbClr val="C00000"/>
                </a:solidFill>
              </a:rPr>
              <a:t>Acts contrary to the purposes and principles of the United Nations are </a:t>
            </a:r>
            <a:r>
              <a:rPr lang="en-GB" dirty="0" smtClean="0"/>
              <a:t>… embodied in the United Nations resolutions relating to measures combating terrorism, which declare that ‘</a:t>
            </a:r>
            <a:r>
              <a:rPr lang="en-GB" dirty="0" smtClean="0">
                <a:solidFill>
                  <a:srgbClr val="C00000"/>
                </a:solidFill>
              </a:rPr>
              <a:t>acts, methods and practices of terrorism </a:t>
            </a:r>
            <a:r>
              <a:rPr lang="en-GB" dirty="0" smtClean="0"/>
              <a:t>are contrary to the purposes and principles of the United Nations…’”</a:t>
            </a:r>
            <a:endParaRPr lang="en-GB" dirty="0"/>
          </a:p>
        </p:txBody>
      </p:sp>
      <p:sp>
        <p:nvSpPr>
          <p:cNvPr id="5" name="Dátum helye 4"/>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3456384"/>
          </a:xfrm>
        </p:spPr>
        <p:txBody>
          <a:bodyPr>
            <a:normAutofit/>
          </a:bodyPr>
          <a:lstStyle/>
          <a:p>
            <a:pPr marL="457200" indent="-457200">
              <a:lnSpc>
                <a:spcPct val="150000"/>
              </a:lnSpc>
            </a:pPr>
            <a:r>
              <a:rPr lang="en-GB" sz="3200" dirty="0" smtClean="0"/>
              <a:t>8. WHAT SOLIDARITY IS CONCEIVABLE AMONG EU MEMBER STATES? = RELOCATION, HOTSPOTS, AMIF</a:t>
            </a:r>
            <a:br>
              <a:rPr lang="en-GB" sz="3200" dirty="0" smtClean="0"/>
            </a:br>
            <a:r>
              <a:rPr lang="en-GB" sz="3200" dirty="0" smtClean="0"/>
              <a:t> </a:t>
            </a:r>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noProof="0" dirty="0" smtClean="0"/>
              <a:t>Relocation decisions</a:t>
            </a:r>
            <a:endParaRPr lang="en-GB" noProof="0" dirty="0"/>
          </a:p>
        </p:txBody>
      </p:sp>
      <p:sp>
        <p:nvSpPr>
          <p:cNvPr id="3" name="Tartalom helye 2"/>
          <p:cNvSpPr>
            <a:spLocks noGrp="1"/>
          </p:cNvSpPr>
          <p:nvPr>
            <p:ph idx="1"/>
          </p:nvPr>
        </p:nvSpPr>
        <p:spPr>
          <a:xfrm>
            <a:off x="457200" y="857232"/>
            <a:ext cx="8229600" cy="5812128"/>
          </a:xfrm>
        </p:spPr>
        <p:txBody>
          <a:bodyPr>
            <a:noAutofit/>
          </a:bodyPr>
          <a:lstStyle/>
          <a:p>
            <a:r>
              <a:rPr lang="en-GB" noProof="0" dirty="0" smtClean="0">
                <a:solidFill>
                  <a:srgbClr val="C00000"/>
                </a:solidFill>
              </a:rPr>
              <a:t>Relocation</a:t>
            </a:r>
            <a:r>
              <a:rPr lang="en-GB" noProof="0" dirty="0" smtClean="0"/>
              <a:t>: distributing </a:t>
            </a:r>
            <a:r>
              <a:rPr lang="hu-HU" noProof="0" dirty="0" err="1" smtClean="0"/>
              <a:t>among</a:t>
            </a:r>
            <a:r>
              <a:rPr lang="hu-HU" noProof="0" dirty="0" smtClean="0"/>
              <a:t> </a:t>
            </a:r>
            <a:r>
              <a:rPr lang="hu-HU" noProof="0" dirty="0" err="1" smtClean="0"/>
              <a:t>Member</a:t>
            </a:r>
            <a:r>
              <a:rPr lang="hu-HU" noProof="0" dirty="0" smtClean="0"/>
              <a:t> </a:t>
            </a:r>
            <a:r>
              <a:rPr lang="hu-HU" noProof="0" dirty="0" err="1" smtClean="0"/>
              <a:t>States</a:t>
            </a:r>
            <a:r>
              <a:rPr lang="hu-HU" noProof="0" dirty="0" smtClean="0"/>
              <a:t> </a:t>
            </a:r>
            <a:r>
              <a:rPr lang="hu-HU" noProof="0" dirty="0" err="1" smtClean="0"/>
              <a:t>those</a:t>
            </a:r>
            <a:r>
              <a:rPr lang="hu-HU" noProof="0" dirty="0" smtClean="0"/>
              <a:t> </a:t>
            </a:r>
            <a:r>
              <a:rPr lang="hu-HU" noProof="0" dirty="0" err="1" smtClean="0"/>
              <a:t>asylum</a:t>
            </a:r>
            <a:r>
              <a:rPr lang="hu-HU" noProof="0" dirty="0" smtClean="0"/>
              <a:t> </a:t>
            </a:r>
            <a:r>
              <a:rPr lang="hu-HU" noProof="0" dirty="0" err="1" smtClean="0"/>
              <a:t>seekers</a:t>
            </a:r>
            <a:r>
              <a:rPr lang="hu-HU" noProof="0" dirty="0" smtClean="0"/>
              <a:t> </a:t>
            </a:r>
            <a:r>
              <a:rPr lang="hu-HU" noProof="0" dirty="0" err="1" smtClean="0"/>
              <a:t>who</a:t>
            </a:r>
            <a:r>
              <a:rPr lang="hu-HU" noProof="0" dirty="0" smtClean="0"/>
              <a:t> </a:t>
            </a:r>
            <a:r>
              <a:rPr lang="hu-HU" noProof="0" dirty="0" err="1" smtClean="0"/>
              <a:t>are</a:t>
            </a:r>
            <a:r>
              <a:rPr lang="hu-HU" noProof="0" dirty="0" smtClean="0"/>
              <a:t> </a:t>
            </a:r>
            <a:r>
              <a:rPr lang="hu-HU" noProof="0" dirty="0" err="1" smtClean="0"/>
              <a:t>already</a:t>
            </a:r>
            <a:r>
              <a:rPr lang="hu-HU" noProof="0" dirty="0" smtClean="0"/>
              <a:t> </a:t>
            </a:r>
            <a:r>
              <a:rPr lang="hu-HU" noProof="0" dirty="0" err="1" smtClean="0"/>
              <a:t>within</a:t>
            </a:r>
            <a:r>
              <a:rPr lang="hu-HU" noProof="0" dirty="0" smtClean="0"/>
              <a:t> </a:t>
            </a:r>
            <a:r>
              <a:rPr lang="hu-HU" noProof="0" dirty="0" err="1" smtClean="0"/>
              <a:t>the</a:t>
            </a:r>
            <a:r>
              <a:rPr lang="hu-HU" noProof="0" dirty="0" smtClean="0"/>
              <a:t> EU  and </a:t>
            </a:r>
            <a:r>
              <a:rPr lang="hu-HU" noProof="0" dirty="0" err="1" smtClean="0"/>
              <a:t>have</a:t>
            </a:r>
            <a:r>
              <a:rPr lang="hu-HU" noProof="0" dirty="0" smtClean="0"/>
              <a:t> </a:t>
            </a:r>
            <a:r>
              <a:rPr lang="en-GB" noProof="0" dirty="0" smtClean="0"/>
              <a:t>a good chance of being recognised – i.e. members of groups with 75% recognition rate in the previous quarter (Syrians, Iraqis and Eritreans)</a:t>
            </a:r>
          </a:p>
          <a:p>
            <a:r>
              <a:rPr lang="en-GB" noProof="0" dirty="0" smtClean="0"/>
              <a:t>	2 decisions:</a:t>
            </a:r>
          </a:p>
          <a:p>
            <a:pPr>
              <a:buFont typeface="Arial" pitchFamily="34" charset="0"/>
              <a:buChar char="•"/>
            </a:pPr>
            <a:r>
              <a:rPr lang="hu-HU" sz="2000" dirty="0" smtClean="0"/>
              <a:t>  </a:t>
            </a:r>
            <a:r>
              <a:rPr lang="en-GB" sz="2000" noProof="0" dirty="0" smtClean="0"/>
              <a:t>COUNCIL DECISION (EU) 2015/1523 of </a:t>
            </a:r>
            <a:r>
              <a:rPr lang="en-GB" sz="2000" noProof="0" dirty="0" smtClean="0">
                <a:solidFill>
                  <a:srgbClr val="C00000"/>
                </a:solidFill>
              </a:rPr>
              <a:t>14 September </a:t>
            </a:r>
            <a:r>
              <a:rPr lang="en-GB" sz="2000" noProof="0" dirty="0" smtClean="0"/>
              <a:t>2015 </a:t>
            </a:r>
          </a:p>
          <a:p>
            <a:r>
              <a:rPr lang="en-GB" noProof="0" dirty="0" smtClean="0"/>
              <a:t>	40 000 persons  </a:t>
            </a:r>
            <a:r>
              <a:rPr lang="en-GB" noProof="0" dirty="0" smtClean="0">
                <a:solidFill>
                  <a:srgbClr val="C00000"/>
                </a:solidFill>
              </a:rPr>
              <a:t>24,000 from Italy, 16,000 from </a:t>
            </a:r>
            <a:r>
              <a:rPr lang="hu-HU" noProof="0" dirty="0" smtClean="0">
                <a:solidFill>
                  <a:srgbClr val="C00000"/>
                </a:solidFill>
              </a:rPr>
              <a:t>		</a:t>
            </a:r>
            <a:r>
              <a:rPr lang="en-GB" noProof="0" dirty="0" smtClean="0">
                <a:solidFill>
                  <a:srgbClr val="C00000"/>
                </a:solidFill>
              </a:rPr>
              <a:t>Greece</a:t>
            </a:r>
            <a:endParaRPr lang="en-GB" sz="2000" noProof="0" dirty="0" smtClean="0">
              <a:solidFill>
                <a:srgbClr val="C00000"/>
              </a:solidFill>
            </a:endParaRPr>
          </a:p>
          <a:p>
            <a:pPr>
              <a:buFont typeface="Arial" pitchFamily="34" charset="0"/>
              <a:buChar char="•"/>
            </a:pPr>
            <a:r>
              <a:rPr lang="hu-HU" sz="2000" dirty="0" smtClean="0"/>
              <a:t>  </a:t>
            </a:r>
            <a:r>
              <a:rPr lang="en-GB" sz="2000" noProof="0" dirty="0" smtClean="0"/>
              <a:t>COUNCIL DECISION (EU) 2015/1601 of </a:t>
            </a:r>
            <a:r>
              <a:rPr lang="en-GB" sz="2000" noProof="0" dirty="0" smtClean="0">
                <a:solidFill>
                  <a:srgbClr val="C00000"/>
                </a:solidFill>
              </a:rPr>
              <a:t>22 September </a:t>
            </a:r>
            <a:r>
              <a:rPr lang="hu-HU" sz="2000" noProof="0" dirty="0" smtClean="0">
                <a:solidFill>
                  <a:srgbClr val="C00000"/>
                </a:solidFill>
              </a:rPr>
              <a:t> </a:t>
            </a:r>
            <a:r>
              <a:rPr lang="en-GB" sz="2000" noProof="0" dirty="0" smtClean="0"/>
              <a:t>2015</a:t>
            </a:r>
            <a:r>
              <a:rPr lang="hu-HU" sz="2000" noProof="0" dirty="0" smtClean="0"/>
              <a:t> </a:t>
            </a:r>
          </a:p>
          <a:p>
            <a:pPr lvl="2"/>
            <a:r>
              <a:rPr lang="hu-HU" noProof="0" dirty="0" smtClean="0"/>
              <a:t> </a:t>
            </a:r>
            <a:r>
              <a:rPr lang="en-GB" noProof="0" dirty="0" smtClean="0">
                <a:solidFill>
                  <a:srgbClr val="C00000"/>
                </a:solidFill>
              </a:rPr>
              <a:t>120 000 </a:t>
            </a:r>
            <a:r>
              <a:rPr lang="en-GB" noProof="0" dirty="0" smtClean="0"/>
              <a:t>persons  First year: </a:t>
            </a:r>
            <a:r>
              <a:rPr lang="en-GB" noProof="0" dirty="0" smtClean="0">
                <a:solidFill>
                  <a:srgbClr val="C00000"/>
                </a:solidFill>
              </a:rPr>
              <a:t>15,600 from Italy and 50,400 from Greece</a:t>
            </a:r>
            <a:r>
              <a:rPr lang="en-GB" noProof="0" dirty="0" smtClean="0"/>
              <a:t>  Second year: 54,000 either form the same two or from </a:t>
            </a:r>
            <a:r>
              <a:rPr lang="hu-HU" dirty="0" err="1" smtClean="0"/>
              <a:t>other</a:t>
            </a:r>
            <a:r>
              <a:rPr lang="hu-HU" dirty="0" smtClean="0"/>
              <a:t> </a:t>
            </a:r>
            <a:r>
              <a:rPr lang="hu-HU" dirty="0" err="1" smtClean="0"/>
              <a:t>Member</a:t>
            </a:r>
            <a:r>
              <a:rPr lang="hu-HU" dirty="0" smtClean="0"/>
              <a:t> </a:t>
            </a:r>
            <a:r>
              <a:rPr lang="hu-HU" dirty="0" err="1" smtClean="0"/>
              <a:t>States</a:t>
            </a:r>
            <a:r>
              <a:rPr lang="en-GB" noProof="0" dirty="0" smtClean="0"/>
              <a:t>.</a:t>
            </a:r>
          </a:p>
          <a:p>
            <a:r>
              <a:rPr lang="en-GB" noProof="0" dirty="0" smtClean="0"/>
              <a:t> No relocation to Denmark, Ireland, UK, Greece and Italy – 23 MS take up the 40 plus 120 thousand</a:t>
            </a:r>
          </a:p>
          <a:p>
            <a:endParaRPr lang="en-GB" noProof="0" dirty="0" smtClean="0"/>
          </a:p>
          <a:p>
            <a:r>
              <a:rPr lang="en-GB" noProof="0" dirty="0" smtClean="0"/>
              <a:t>Relocating MS get 6000 euros/head</a:t>
            </a:r>
          </a:p>
          <a:p>
            <a:endParaRPr lang="en-GB" noProof="0" dirty="0" smtClean="0"/>
          </a:p>
          <a:p>
            <a:r>
              <a:rPr lang="en-GB" noProof="0" dirty="0" smtClean="0"/>
              <a:t>In exchange: Greece, Italy must develop „roadmap”</a:t>
            </a:r>
            <a:endParaRPr lang="en-GB" noProof="0" dirty="0"/>
          </a:p>
        </p:txBody>
      </p:sp>
    </p:spTree>
    <p:extLst>
      <p:ext uri="{BB962C8B-B14F-4D97-AF65-F5344CB8AC3E}">
        <p14:creationId xmlns:p14="http://schemas.microsoft.com/office/powerpoint/2010/main" val="3458012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Hotspots, AMIF</a:t>
            </a:r>
            <a:endParaRPr lang="en-GB" dirty="0"/>
          </a:p>
        </p:txBody>
      </p:sp>
      <p:sp>
        <p:nvSpPr>
          <p:cNvPr id="3" name="Tartalom helye 2"/>
          <p:cNvSpPr>
            <a:spLocks noGrp="1"/>
          </p:cNvSpPr>
          <p:nvPr>
            <p:ph idx="1"/>
          </p:nvPr>
        </p:nvSpPr>
        <p:spPr/>
        <p:txBody>
          <a:bodyPr>
            <a:normAutofit lnSpcReduction="10000"/>
          </a:bodyPr>
          <a:lstStyle/>
          <a:p>
            <a:r>
              <a:rPr lang="en-GB" dirty="0" smtClean="0"/>
              <a:t>Hotspots = in Italy and Greece</a:t>
            </a:r>
            <a:r>
              <a:rPr lang="en-GB" dirty="0" smtClean="0">
                <a:solidFill>
                  <a:srgbClr val="C00000"/>
                </a:solidFill>
              </a:rPr>
              <a:t>: complex sites </a:t>
            </a:r>
            <a:r>
              <a:rPr lang="en-GB" dirty="0" smtClean="0"/>
              <a:t>where experts from different EU MS work together in receiving and screening the applications and organising the return of those not in need of international protection.  </a:t>
            </a:r>
            <a:r>
              <a:rPr lang="en-GB" dirty="0" smtClean="0">
                <a:solidFill>
                  <a:srgbClr val="C00000"/>
                </a:solidFill>
              </a:rPr>
              <a:t>6 planned</a:t>
            </a:r>
          </a:p>
          <a:p>
            <a:r>
              <a:rPr lang="en-GB" dirty="0" smtClean="0">
                <a:solidFill>
                  <a:srgbClr val="C00000"/>
                </a:solidFill>
              </a:rPr>
              <a:t> for Italy, 5 for Greece.</a:t>
            </a:r>
            <a:endParaRPr lang="hu-HU" dirty="0" smtClean="0">
              <a:solidFill>
                <a:srgbClr val="C00000"/>
              </a:solidFill>
            </a:endParaRPr>
          </a:p>
          <a:p>
            <a:endParaRPr lang="en-GB" dirty="0" smtClean="0">
              <a:solidFill>
                <a:srgbClr val="C00000"/>
              </a:solidFill>
            </a:endParaRPr>
          </a:p>
          <a:p>
            <a:r>
              <a:rPr lang="en-GB" dirty="0" smtClean="0">
                <a:solidFill>
                  <a:srgbClr val="C00000"/>
                </a:solidFill>
              </a:rPr>
              <a:t>AMIF: Asylum, Migration and </a:t>
            </a:r>
          </a:p>
          <a:p>
            <a:r>
              <a:rPr lang="en-GB" dirty="0" smtClean="0">
                <a:solidFill>
                  <a:srgbClr val="C00000"/>
                </a:solidFill>
              </a:rPr>
              <a:t>Integration Fund </a:t>
            </a:r>
            <a:r>
              <a:rPr lang="en-GB" dirty="0" smtClean="0"/>
              <a:t>2014-2020: </a:t>
            </a:r>
            <a:r>
              <a:rPr lang="en-GB" dirty="0" smtClean="0">
                <a:solidFill>
                  <a:srgbClr val="C00000"/>
                </a:solidFill>
              </a:rPr>
              <a:t>2,6 billion</a:t>
            </a:r>
          </a:p>
          <a:p>
            <a:r>
              <a:rPr lang="en-GB" dirty="0" smtClean="0"/>
              <a:t>Euros!</a:t>
            </a:r>
          </a:p>
          <a:p>
            <a:r>
              <a:rPr lang="en-GB" dirty="0" smtClean="0"/>
              <a:t>To support the reception of </a:t>
            </a:r>
          </a:p>
          <a:p>
            <a:r>
              <a:rPr lang="en-GB" dirty="0" smtClean="0"/>
              <a:t>asylum seekers and the integration</a:t>
            </a:r>
          </a:p>
          <a:p>
            <a:r>
              <a:rPr lang="en-GB" dirty="0" smtClean="0"/>
              <a:t>of refugees and beneficiaries</a:t>
            </a:r>
          </a:p>
          <a:p>
            <a:r>
              <a:rPr lang="en-GB" dirty="0" smtClean="0"/>
              <a:t>of subsidiary protection</a:t>
            </a:r>
          </a:p>
          <a:p>
            <a:endParaRPr lang="en-GB" dirty="0"/>
          </a:p>
        </p:txBody>
      </p:sp>
      <p:sp>
        <p:nvSpPr>
          <p:cNvPr id="4" name="Dátum helye 3"/>
          <p:cNvSpPr>
            <a:spLocks noGrp="1"/>
          </p:cNvSpPr>
          <p:nvPr>
            <p:ph type="dt" sz="half" idx="2"/>
          </p:nvPr>
        </p:nvSpPr>
        <p:spPr/>
        <p:txBody>
          <a:bodyPr/>
          <a:lstStyle/>
          <a:p>
            <a:pPr>
              <a:defRPr/>
            </a:pPr>
            <a:r>
              <a:rPr lang="hu-HU" smtClean="0"/>
              <a:t>Presentation by Boldizsár Nagy</a:t>
            </a:r>
            <a:endParaRPr lang="en-GB"/>
          </a:p>
        </p:txBody>
      </p:sp>
      <p:pic>
        <p:nvPicPr>
          <p:cNvPr id="1026" name="Picture 2"/>
          <p:cNvPicPr>
            <a:picLocks noChangeAspect="1" noChangeArrowheads="1"/>
          </p:cNvPicPr>
          <p:nvPr/>
        </p:nvPicPr>
        <p:blipFill>
          <a:blip r:embed="rId3" cstate="print"/>
          <a:srcRect/>
          <a:stretch>
            <a:fillRect/>
          </a:stretch>
        </p:blipFill>
        <p:spPr bwMode="auto">
          <a:xfrm>
            <a:off x="5436096" y="2348880"/>
            <a:ext cx="3184401" cy="3790954"/>
          </a:xfrm>
          <a:prstGeom prst="rect">
            <a:avLst/>
          </a:prstGeom>
          <a:noFill/>
          <a:ln w="9525">
            <a:solidFill>
              <a:srgbClr val="C00000"/>
            </a:solidFill>
            <a:miter lim="800000"/>
            <a:headEnd/>
            <a:tailEnd/>
          </a:ln>
        </p:spPr>
      </p:pic>
      <p:sp>
        <p:nvSpPr>
          <p:cNvPr id="6" name="Szövegdoboz 5"/>
          <p:cNvSpPr txBox="1"/>
          <p:nvPr/>
        </p:nvSpPr>
        <p:spPr>
          <a:xfrm>
            <a:off x="5292080" y="6309320"/>
            <a:ext cx="3096344" cy="577081"/>
          </a:xfrm>
          <a:prstGeom prst="rect">
            <a:avLst/>
          </a:prstGeom>
          <a:noFill/>
        </p:spPr>
        <p:txBody>
          <a:bodyPr wrap="square" rtlCol="0">
            <a:spAutoFit/>
          </a:bodyPr>
          <a:lstStyle/>
          <a:p>
            <a:r>
              <a:rPr lang="hu-HU" sz="1050" dirty="0" err="1" smtClean="0"/>
              <a:t>Source</a:t>
            </a:r>
            <a:r>
              <a:rPr lang="hu-HU" sz="1050" dirty="0" smtClean="0"/>
              <a:t>:</a:t>
            </a:r>
            <a:endParaRPr lang="en-GB" sz="1050" dirty="0" smtClean="0"/>
          </a:p>
          <a:p>
            <a:r>
              <a:rPr lang="pt-BR" sz="1050" dirty="0" smtClean="0"/>
              <a:t> Brussels, 14.10.2015 COM(2015) 510 final ANNEX 5</a:t>
            </a:r>
            <a:endParaRPr lang="en-GB" sz="105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476672"/>
            <a:ext cx="7488832" cy="4176464"/>
          </a:xfrm>
        </p:spPr>
        <p:txBody>
          <a:bodyPr>
            <a:normAutofit fontScale="90000"/>
          </a:bodyPr>
          <a:lstStyle/>
          <a:p>
            <a:pPr marL="457200" indent="-457200">
              <a:lnSpc>
                <a:spcPct val="150000"/>
              </a:lnSpc>
            </a:pPr>
            <a:r>
              <a:rPr lang="hu-HU" sz="3200" dirty="0" smtClean="0"/>
              <a:t/>
            </a:r>
            <a:br>
              <a:rPr lang="hu-HU" sz="3200" dirty="0" smtClean="0"/>
            </a:br>
            <a:r>
              <a:rPr lang="en-GB" sz="3200" dirty="0" smtClean="0"/>
              <a:t>9</a:t>
            </a:r>
            <a:r>
              <a:rPr lang="hu-HU" sz="3200" dirty="0" smtClean="0"/>
              <a:t>. </a:t>
            </a:r>
            <a:r>
              <a:rPr lang="en-GB" sz="3200" dirty="0" smtClean="0"/>
              <a:t>WHAT SOLIDARITY WITH THOSE STATE WHO  HOST MOST REFUGEES</a:t>
            </a:r>
            <a:r>
              <a:rPr lang="hu-HU" sz="3200" dirty="0" smtClean="0"/>
              <a:t>?</a:t>
            </a:r>
            <a:r>
              <a:rPr lang="en-GB" sz="3200" dirty="0" smtClean="0"/>
              <a:t> RESETTLEMENT,</a:t>
            </a:r>
            <a:r>
              <a:rPr lang="hu-HU" sz="3200" dirty="0" smtClean="0"/>
              <a:t>  </a:t>
            </a:r>
            <a:r>
              <a:rPr lang="en-GB" sz="3200" dirty="0" smtClean="0"/>
              <a:t> EU TRUST FUND </a:t>
            </a:r>
            <a:r>
              <a:rPr lang="hu-HU" sz="3200" dirty="0" smtClean="0"/>
              <a:t>FOR SYRIA </a:t>
            </a:r>
            <a:r>
              <a:rPr lang="en-GB" sz="3200" dirty="0" smtClean="0"/>
              <a:t>/”MADAD TRUST FUND”/</a:t>
            </a:r>
            <a:r>
              <a:rPr lang="hu-HU" sz="3200" dirty="0" smtClean="0"/>
              <a:t>, EMERGENCY TRUST FUND FOR AFRICA</a:t>
            </a:r>
            <a:r>
              <a:rPr lang="en-GB" sz="3200" dirty="0" smtClean="0"/>
              <a:t/>
            </a:r>
            <a:br>
              <a:rPr lang="en-GB" sz="3200" dirty="0" smtClean="0"/>
            </a:br>
            <a:endParaRPr lang="en-GB" sz="3200" dirty="0" smtClean="0"/>
          </a:p>
        </p:txBody>
      </p:sp>
    </p:spTree>
    <p:extLst>
      <p:ext uri="{BB962C8B-B14F-4D97-AF65-F5344CB8AC3E}">
        <p14:creationId xmlns:p14="http://schemas.microsoft.com/office/powerpoint/2010/main" val="3360159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a:xfrm>
            <a:off x="457200" y="0"/>
            <a:ext cx="8229600" cy="1412776"/>
          </a:xfrm>
        </p:spPr>
        <p:txBody>
          <a:bodyPr/>
          <a:lstStyle/>
          <a:p>
            <a:r>
              <a:rPr lang="en-GB" dirty="0" smtClean="0"/>
              <a:t>Solidarity with those hosting refugees and support for other affected states</a:t>
            </a:r>
            <a:endParaRPr lang="en-GB" dirty="0"/>
          </a:p>
        </p:txBody>
      </p:sp>
      <p:sp>
        <p:nvSpPr>
          <p:cNvPr id="7" name="Tartalom helye 6"/>
          <p:cNvSpPr>
            <a:spLocks noGrp="1"/>
          </p:cNvSpPr>
          <p:nvPr>
            <p:ph idx="1"/>
          </p:nvPr>
        </p:nvSpPr>
        <p:spPr>
          <a:xfrm>
            <a:off x="457200" y="1412776"/>
            <a:ext cx="8229600" cy="4945182"/>
          </a:xfrm>
        </p:spPr>
        <p:txBody>
          <a:bodyPr>
            <a:normAutofit/>
          </a:bodyPr>
          <a:lstStyle/>
          <a:p>
            <a:pPr>
              <a:buFont typeface="Arial" pitchFamily="34" charset="0"/>
              <a:buChar char="•"/>
            </a:pPr>
            <a:r>
              <a:rPr lang="en-GB" dirty="0" smtClean="0"/>
              <a:t> </a:t>
            </a:r>
            <a:r>
              <a:rPr lang="en-GB" dirty="0" smtClean="0">
                <a:solidFill>
                  <a:srgbClr val="C00000"/>
                </a:solidFill>
              </a:rPr>
              <a:t>Resettlement of 22 thousand </a:t>
            </a:r>
            <a:r>
              <a:rPr lang="en-GB" dirty="0" smtClean="0"/>
              <a:t>refugees from outside of  the EU</a:t>
            </a:r>
            <a:r>
              <a:rPr lang="hu-HU" dirty="0" smtClean="0"/>
              <a:t> </a:t>
            </a:r>
            <a:r>
              <a:rPr lang="hu-HU" dirty="0" err="1" smtClean="0"/>
              <a:t>in</a:t>
            </a:r>
            <a:r>
              <a:rPr lang="hu-HU" dirty="0" smtClean="0"/>
              <a:t> </a:t>
            </a:r>
            <a:r>
              <a:rPr lang="hu-HU" dirty="0" err="1" smtClean="0"/>
              <a:t>the</a:t>
            </a:r>
            <a:r>
              <a:rPr lang="hu-HU" dirty="0" smtClean="0"/>
              <a:t> </a:t>
            </a:r>
            <a:r>
              <a:rPr lang="hu-HU" dirty="0" err="1" smtClean="0"/>
              <a:t>next</a:t>
            </a:r>
            <a:r>
              <a:rPr lang="hu-HU" dirty="0" smtClean="0"/>
              <a:t> </a:t>
            </a:r>
            <a:r>
              <a:rPr lang="hu-HU" dirty="0" err="1" smtClean="0"/>
              <a:t>two</a:t>
            </a:r>
            <a:r>
              <a:rPr lang="hu-HU" dirty="0" smtClean="0"/>
              <a:t> </a:t>
            </a:r>
            <a:r>
              <a:rPr lang="hu-HU" dirty="0" err="1" smtClean="0"/>
              <a:t>years</a:t>
            </a:r>
            <a:r>
              <a:rPr lang="hu-HU" dirty="0" smtClean="0"/>
              <a:t> </a:t>
            </a:r>
            <a:r>
              <a:rPr lang="hu-HU" dirty="0" err="1" smtClean="0"/>
              <a:t>finally</a:t>
            </a:r>
            <a:r>
              <a:rPr lang="en-GB" dirty="0" smtClean="0"/>
              <a:t> decided</a:t>
            </a:r>
            <a:r>
              <a:rPr lang="hu-HU" dirty="0" smtClean="0"/>
              <a:t> </a:t>
            </a:r>
            <a:r>
              <a:rPr lang="hu-HU" dirty="0" err="1" smtClean="0"/>
              <a:t>on</a:t>
            </a:r>
            <a:r>
              <a:rPr lang="hu-HU" dirty="0" smtClean="0"/>
              <a:t> 1 </a:t>
            </a:r>
            <a:r>
              <a:rPr lang="hu-HU" dirty="0" err="1" smtClean="0"/>
              <a:t>October</a:t>
            </a:r>
            <a:r>
              <a:rPr lang="hu-HU" dirty="0" smtClean="0"/>
              <a:t> 2015</a:t>
            </a:r>
            <a:r>
              <a:rPr lang="en-GB" dirty="0" smtClean="0"/>
              <a:t>. </a:t>
            </a:r>
          </a:p>
          <a:p>
            <a:pPr>
              <a:buFont typeface="Arial" pitchFamily="34" charset="0"/>
              <a:buChar char="•"/>
            </a:pPr>
            <a:endParaRPr lang="en-GB" dirty="0" smtClean="0"/>
          </a:p>
          <a:p>
            <a:pPr>
              <a:buFont typeface="Arial" pitchFamily="34" charset="0"/>
              <a:buChar char="•"/>
            </a:pPr>
            <a:r>
              <a:rPr lang="en-GB" dirty="0" smtClean="0">
                <a:solidFill>
                  <a:srgbClr val="C00000"/>
                </a:solidFill>
              </a:rPr>
              <a:t>Madad Fund to support Syrian refugee hosting countries </a:t>
            </a:r>
            <a:r>
              <a:rPr lang="en-GB" dirty="0" smtClean="0"/>
              <a:t>(500 million Euros from the budget of the EU in 2015, to be matched by another 500 million donated  directly by the MS)</a:t>
            </a:r>
          </a:p>
          <a:p>
            <a:pPr>
              <a:buFont typeface="Arial" pitchFamily="34" charset="0"/>
              <a:buChar char="•"/>
            </a:pPr>
            <a:endParaRPr lang="en-GB" dirty="0" smtClean="0"/>
          </a:p>
          <a:p>
            <a:pPr>
              <a:buFont typeface="Arial" pitchFamily="34" charset="0"/>
              <a:buChar char="•"/>
            </a:pPr>
            <a:r>
              <a:rPr lang="en-GB" dirty="0" smtClean="0">
                <a:solidFill>
                  <a:srgbClr val="C00000"/>
                </a:solidFill>
              </a:rPr>
              <a:t>Emergency Trust Fund for stability </a:t>
            </a:r>
            <a:r>
              <a:rPr lang="en-GB" dirty="0" smtClean="0"/>
              <a:t>and addressing </a:t>
            </a:r>
            <a:r>
              <a:rPr lang="en-GB" dirty="0" smtClean="0">
                <a:solidFill>
                  <a:srgbClr val="C00000"/>
                </a:solidFill>
              </a:rPr>
              <a:t>the root causes</a:t>
            </a:r>
            <a:r>
              <a:rPr lang="en-GB" dirty="0" smtClean="0"/>
              <a:t> of irregular migration and displaced persons </a:t>
            </a:r>
            <a:r>
              <a:rPr lang="en-GB" dirty="0" smtClean="0">
                <a:solidFill>
                  <a:srgbClr val="C00000"/>
                </a:solidFill>
              </a:rPr>
              <a:t>in Africa. </a:t>
            </a:r>
            <a:r>
              <a:rPr lang="en-GB" dirty="0" smtClean="0"/>
              <a:t>„The Commission considers that national contributions should match the €1.8 billion EU funding.”  </a:t>
            </a:r>
            <a:r>
              <a:rPr lang="en-GB" sz="1000" dirty="0" smtClean="0"/>
              <a:t>COM(2015) 510 final COMMUNICATION FROM THE COMMISSION TO THE EUROPEAN PARLIAMENT, THE EUROPEAN COUNCIL AND THE COUNCIL Managing the refugee crisis: State of Play of the Implementation of the Priority Actions under the European Agenda on Migration, p. 10.)</a:t>
            </a:r>
          </a:p>
          <a:p>
            <a:pPr>
              <a:buFont typeface="Arial" pitchFamily="34" charset="0"/>
              <a:buChar char="•"/>
            </a:pPr>
            <a:endParaRPr lang="en-GB" dirty="0"/>
          </a:p>
        </p:txBody>
      </p:sp>
      <p:sp>
        <p:nvSpPr>
          <p:cNvPr id="5" name="Dátum helye 4"/>
          <p:cNvSpPr>
            <a:spLocks noGrp="1"/>
          </p:cNvSpPr>
          <p:nvPr>
            <p:ph type="dt" sz="half" idx="2"/>
          </p:nvPr>
        </p:nvSpPr>
        <p:spPr/>
        <p:txBody>
          <a:bodyPr/>
          <a:lstStyle/>
          <a:p>
            <a:pPr>
              <a:defRPr/>
            </a:pPr>
            <a:r>
              <a:rPr lang="hu-HU" smtClean="0"/>
              <a:t>Presentation by Boldizsár Nagy</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457200" y="274638"/>
            <a:ext cx="8229600" cy="439737"/>
          </a:xfrm>
        </p:spPr>
        <p:txBody>
          <a:bodyPr/>
          <a:lstStyle/>
          <a:p>
            <a:pPr>
              <a:defRPr/>
            </a:pPr>
            <a:r>
              <a:rPr lang="en-GB" noProof="0" dirty="0" smtClean="0"/>
              <a:t>Schengen</a:t>
            </a:r>
            <a:endParaRPr lang="en-GB" noProof="0" dirty="0"/>
          </a:p>
        </p:txBody>
      </p:sp>
      <p:sp>
        <p:nvSpPr>
          <p:cNvPr id="18435" name="Rectangle 3"/>
          <p:cNvSpPr>
            <a:spLocks noGrp="1" noChangeArrowheads="1"/>
          </p:cNvSpPr>
          <p:nvPr>
            <p:ph type="body" idx="1"/>
          </p:nvPr>
        </p:nvSpPr>
        <p:spPr>
          <a:xfrm>
            <a:off x="457200" y="857250"/>
            <a:ext cx="8229600" cy="5500688"/>
          </a:xfrm>
        </p:spPr>
        <p:txBody>
          <a:bodyPr>
            <a:normAutofit lnSpcReduction="10000"/>
          </a:bodyPr>
          <a:lstStyle/>
          <a:p>
            <a:pPr algn="ctr"/>
            <a:r>
              <a:rPr lang="en-GB" sz="3600" noProof="0" dirty="0" smtClean="0"/>
              <a:t>Purpose:  </a:t>
            </a:r>
          </a:p>
          <a:p>
            <a:pPr lvl="1"/>
            <a:r>
              <a:rPr lang="en-GB" sz="2800" noProof="0" dirty="0" smtClean="0">
                <a:solidFill>
                  <a:srgbClr val="C00000"/>
                </a:solidFill>
              </a:rPr>
              <a:t>Abolition of controls </a:t>
            </a:r>
            <a:r>
              <a:rPr lang="en-GB" sz="2800" noProof="0" dirty="0" smtClean="0"/>
              <a:t>at the </a:t>
            </a:r>
            <a:r>
              <a:rPr lang="en-GB" sz="2800" noProof="0" dirty="0" smtClean="0">
                <a:solidFill>
                  <a:srgbClr val="C00000"/>
                </a:solidFill>
              </a:rPr>
              <a:t>internal borders</a:t>
            </a:r>
          </a:p>
          <a:p>
            <a:pPr lvl="1"/>
            <a:endParaRPr lang="en-GB" sz="2800" dirty="0" smtClean="0"/>
          </a:p>
          <a:p>
            <a:pPr lvl="1"/>
            <a:r>
              <a:rPr lang="en-GB" sz="2800" noProof="0" dirty="0" smtClean="0"/>
              <a:t>Measures</a:t>
            </a:r>
            <a:r>
              <a:rPr lang="en-GB" sz="2800" dirty="0" smtClean="0"/>
              <a:t> logically following from the lack of border controls</a:t>
            </a:r>
            <a:endParaRPr lang="en-GB" sz="2800" noProof="0" dirty="0" smtClean="0"/>
          </a:p>
          <a:p>
            <a:pPr lvl="2">
              <a:buFont typeface="Wingdings" pitchFamily="2" charset="2"/>
              <a:buChar char="Ø"/>
            </a:pPr>
            <a:r>
              <a:rPr lang="en-GB" sz="2800" noProof="0" dirty="0" smtClean="0">
                <a:solidFill>
                  <a:srgbClr val="C00000"/>
                </a:solidFill>
              </a:rPr>
              <a:t>protecting the external borders </a:t>
            </a:r>
            <a:r>
              <a:rPr lang="en-GB" sz="2800" noProof="0" dirty="0" smtClean="0"/>
              <a:t>with the same  level of security including checks and surveillance</a:t>
            </a:r>
          </a:p>
          <a:p>
            <a:pPr lvl="2">
              <a:buFont typeface="Wingdings" pitchFamily="2" charset="2"/>
              <a:buChar char="Ø"/>
            </a:pPr>
            <a:r>
              <a:rPr lang="en-GB" sz="2800" noProof="0" dirty="0" smtClean="0"/>
              <a:t>intensive </a:t>
            </a:r>
            <a:r>
              <a:rPr lang="en-GB" sz="2800" noProof="0" dirty="0" smtClean="0">
                <a:solidFill>
                  <a:srgbClr val="C00000"/>
                </a:solidFill>
              </a:rPr>
              <a:t>co-operation </a:t>
            </a:r>
            <a:r>
              <a:rPr lang="en-GB" sz="2800" noProof="0" dirty="0" smtClean="0"/>
              <a:t>in </a:t>
            </a:r>
            <a:r>
              <a:rPr lang="en-GB" sz="2800" noProof="0" dirty="0" smtClean="0">
                <a:solidFill>
                  <a:srgbClr val="C00000"/>
                </a:solidFill>
              </a:rPr>
              <a:t>customs,  police </a:t>
            </a:r>
            <a:r>
              <a:rPr lang="en-GB" sz="2800" noProof="0" dirty="0" smtClean="0"/>
              <a:t>and </a:t>
            </a:r>
            <a:r>
              <a:rPr lang="en-GB" sz="2800" noProof="0" dirty="0" smtClean="0">
                <a:solidFill>
                  <a:srgbClr val="C00000"/>
                </a:solidFill>
              </a:rPr>
              <a:t>criminal justice </a:t>
            </a:r>
            <a:r>
              <a:rPr lang="en-GB" sz="2800" noProof="0" dirty="0" smtClean="0"/>
              <a:t>matters</a:t>
            </a:r>
          </a:p>
          <a:p>
            <a:pPr lvl="2">
              <a:buFont typeface="Wingdings" pitchFamily="2" charset="2"/>
              <a:buChar char="Ø"/>
            </a:pPr>
            <a:r>
              <a:rPr lang="en-GB" sz="2800" noProof="0" dirty="0" smtClean="0"/>
              <a:t>establishing a system to determine which state is </a:t>
            </a:r>
            <a:r>
              <a:rPr lang="en-GB" sz="2800" noProof="0" dirty="0" smtClean="0">
                <a:solidFill>
                  <a:srgbClr val="C00000"/>
                </a:solidFill>
              </a:rPr>
              <a:t>responsible for the examination of asylum </a:t>
            </a:r>
            <a:r>
              <a:rPr lang="en-GB" sz="2800" noProof="0" dirty="0" smtClean="0"/>
              <a:t>applications („Dublin”)</a:t>
            </a:r>
          </a:p>
        </p:txBody>
      </p:sp>
    </p:spTree>
    <p:extLst>
      <p:ext uri="{BB962C8B-B14F-4D97-AF65-F5344CB8AC3E}">
        <p14:creationId xmlns:p14="http://schemas.microsoft.com/office/powerpoint/2010/main" val="87473565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lstStyle/>
          <a:p>
            <a:pPr eaLnBrk="1" hangingPunct="1">
              <a:defRPr/>
            </a:pPr>
            <a:r>
              <a:rPr lang="en-GB" dirty="0" smtClean="0"/>
              <a:t>THANKS!</a:t>
            </a:r>
            <a:endParaRPr lang="en-GB" dirty="0"/>
          </a:p>
        </p:txBody>
      </p:sp>
      <p:sp>
        <p:nvSpPr>
          <p:cNvPr id="30723" name="Alcím 5"/>
          <p:cNvSpPr>
            <a:spLocks noGrp="1"/>
          </p:cNvSpPr>
          <p:nvPr>
            <p:ph type="subTitle" idx="1"/>
          </p:nvPr>
        </p:nvSpPr>
        <p:spPr>
          <a:xfrm>
            <a:off x="1371600" y="3500438"/>
            <a:ext cx="6400800" cy="3000375"/>
          </a:xfrm>
        </p:spPr>
        <p:txBody>
          <a:bodyPr/>
          <a:lstStyle/>
          <a:p>
            <a:pPr eaLnBrk="1" hangingPunct="1">
              <a:defRPr/>
            </a:pPr>
            <a:endParaRPr lang="en-GB" sz="2000" dirty="0" smtClean="0"/>
          </a:p>
          <a:p>
            <a:pPr eaLnBrk="1" hangingPunct="1">
              <a:defRPr/>
            </a:pPr>
            <a:r>
              <a:rPr lang="en-GB" sz="2000" dirty="0" smtClean="0"/>
              <a:t>BOLDIZSÁR NAGY </a:t>
            </a:r>
            <a:br>
              <a:rPr lang="en-GB" sz="2000" dirty="0" smtClean="0"/>
            </a:br>
            <a:r>
              <a:rPr lang="en-GB" sz="2000" dirty="0" smtClean="0"/>
              <a:t/>
            </a:r>
            <a:br>
              <a:rPr lang="en-GB" sz="2000" dirty="0" smtClean="0"/>
            </a:br>
            <a:r>
              <a:rPr lang="en-GB" sz="2000" dirty="0" smtClean="0"/>
              <a:t> E-mail: nagyb@ceu.hu</a:t>
            </a:r>
            <a:br>
              <a:rPr lang="en-GB" sz="2000" dirty="0" smtClean="0"/>
            </a:br>
            <a:r>
              <a:rPr lang="en-GB" sz="2000" dirty="0" smtClean="0"/>
              <a:t> www.nagyboldizsar.hu </a:t>
            </a:r>
            <a:br>
              <a:rPr lang="en-GB" sz="2000" dirty="0" smtClean="0"/>
            </a:br>
            <a:r>
              <a:rPr lang="en-GB" sz="2000" dirty="0" smtClean="0"/>
              <a:t/>
            </a:r>
            <a:br>
              <a:rPr lang="en-GB" sz="2000" dirty="0" smtClean="0"/>
            </a:br>
            <a:r>
              <a:rPr lang="en-GB" sz="2000" dirty="0" smtClean="0"/>
              <a:t>CEU I</a:t>
            </a:r>
            <a:r>
              <a:rPr lang="hu-HU" sz="2000" dirty="0" err="1" smtClean="0"/>
              <a:t>nternational</a:t>
            </a:r>
            <a:r>
              <a:rPr lang="hu-HU" sz="2000" smtClean="0"/>
              <a:t> Relations </a:t>
            </a:r>
            <a:r>
              <a:rPr lang="en-GB" sz="2000" dirty="0" smtClean="0"/>
              <a:t>and Legal</a:t>
            </a:r>
            <a:r>
              <a:rPr lang="hu-HU" sz="2000" dirty="0" smtClean="0"/>
              <a:t> </a:t>
            </a:r>
            <a:r>
              <a:rPr lang="hu-HU" sz="2000" dirty="0" err="1" smtClean="0"/>
              <a:t>Departments</a:t>
            </a:r>
            <a:r>
              <a:rPr lang="hu-HU" sz="2000" dirty="0" smtClean="0"/>
              <a:t/>
            </a:r>
            <a:br>
              <a:rPr lang="hu-HU" sz="2000" dirty="0" smtClean="0"/>
            </a:br>
            <a:r>
              <a:rPr lang="hu-HU" sz="2000" dirty="0" smtClean="0"/>
              <a:t>Eötvös </a:t>
            </a:r>
            <a:r>
              <a:rPr lang="hu-HU" sz="2000" dirty="0" err="1" smtClean="0"/>
              <a:t>Lorand</a:t>
            </a:r>
            <a:r>
              <a:rPr lang="hu-HU" sz="2000" dirty="0" smtClean="0"/>
              <a:t> University, International Law </a:t>
            </a:r>
            <a:r>
              <a:rPr lang="hu-HU" sz="2000" dirty="0" err="1" smtClean="0"/>
              <a:t>Department</a:t>
            </a:r>
            <a:r>
              <a:rPr lang="en-GB" sz="2000" dirty="0" smtClean="0"/>
              <a:t/>
            </a:r>
            <a:br>
              <a:rPr lang="en-GB" sz="2000" dirty="0" smtClean="0"/>
            </a:br>
            <a:endParaRPr lang="en-GB" sz="2000" dirty="0" smtClean="0"/>
          </a:p>
        </p:txBody>
      </p:sp>
    </p:spTree>
    <p:extLst>
      <p:ext uri="{BB962C8B-B14F-4D97-AF65-F5344CB8AC3E}">
        <p14:creationId xmlns:p14="http://schemas.microsoft.com/office/powerpoint/2010/main" val="2855445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a:xfrm>
            <a:off x="6215063" y="214313"/>
            <a:ext cx="2714625" cy="4429125"/>
          </a:xfrm>
        </p:spPr>
        <p:txBody>
          <a:bodyPr/>
          <a:lstStyle/>
          <a:p>
            <a:pPr>
              <a:defRPr/>
            </a:pPr>
            <a:r>
              <a:rPr lang="en-GB" sz="2400" cap="none" noProof="0" dirty="0" smtClean="0">
                <a:effectLst>
                  <a:outerShdw blurRad="38100" dist="38100" dir="2700000" algn="tl">
                    <a:srgbClr val="000000"/>
                  </a:outerShdw>
                </a:effectLst>
              </a:rPr>
              <a:t>THE</a:t>
            </a:r>
            <a:br>
              <a:rPr lang="en-GB" sz="2400" cap="none" noProof="0"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
            </a:r>
            <a:br>
              <a:rPr lang="en-GB" sz="2400" cap="none" dirty="0" smtClean="0">
                <a:effectLst>
                  <a:outerShdw blurRad="38100" dist="38100" dir="2700000" algn="tl">
                    <a:srgbClr val="000000"/>
                  </a:outerShdw>
                </a:effectLst>
              </a:rPr>
            </a:br>
            <a:r>
              <a:rPr lang="en-GB" sz="2400" cap="none" noProof="0" dirty="0" smtClean="0">
                <a:effectLst>
                  <a:outerShdw blurRad="38100" dist="38100" dir="2700000" algn="tl">
                    <a:srgbClr val="000000"/>
                  </a:outerShdw>
                </a:effectLst>
              </a:rPr>
              <a:t>SCHENGEN </a:t>
            </a:r>
            <a:r>
              <a:rPr lang="en-GB" sz="2400" cap="none" dirty="0" smtClean="0">
                <a:effectLst>
                  <a:outerShdw blurRad="38100" dist="38100" dir="2700000" algn="tl">
                    <a:srgbClr val="000000"/>
                  </a:outerShdw>
                </a:effectLst>
              </a:rPr>
              <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AREA</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 IN</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
            </a:r>
            <a:br>
              <a:rPr lang="en-GB" sz="2400" cap="none" dirty="0" smtClean="0">
                <a:effectLst>
                  <a:outerShdw blurRad="38100" dist="38100" dir="2700000" algn="tl">
                    <a:srgbClr val="000000"/>
                  </a:outerShdw>
                </a:effectLst>
              </a:rPr>
            </a:br>
            <a:r>
              <a:rPr lang="en-GB" sz="2400" cap="none" dirty="0" smtClean="0">
                <a:effectLst>
                  <a:outerShdw blurRad="38100" dist="38100" dir="2700000" algn="tl">
                    <a:srgbClr val="000000"/>
                  </a:outerShdw>
                </a:effectLst>
              </a:rPr>
              <a:t>2015</a:t>
            </a:r>
            <a:endParaRPr lang="en-GB" sz="2400" cap="none" noProof="0" dirty="0" smtClean="0">
              <a:effectLst>
                <a:outerShdw blurRad="38100" dist="38100" dir="2700000" algn="tl">
                  <a:srgbClr val="000000"/>
                </a:outerShdw>
              </a:effectLst>
            </a:endParaRPr>
          </a:p>
        </p:txBody>
      </p:sp>
      <p:pic>
        <p:nvPicPr>
          <p:cNvPr id="6" name="Kép 5" descr="Schengen after Croatia accession.png"/>
          <p:cNvPicPr>
            <a:picLocks noChangeAspect="1"/>
          </p:cNvPicPr>
          <p:nvPr/>
        </p:nvPicPr>
        <p:blipFill>
          <a:blip r:embed="rId3" cstate="print"/>
          <a:stretch>
            <a:fillRect/>
          </a:stretch>
        </p:blipFill>
        <p:spPr>
          <a:xfrm>
            <a:off x="0" y="0"/>
            <a:ext cx="6084168" cy="6472721"/>
          </a:xfrm>
          <a:prstGeom prst="rect">
            <a:avLst/>
          </a:prstGeom>
        </p:spPr>
      </p:pic>
    </p:spTree>
    <p:extLst>
      <p:ext uri="{BB962C8B-B14F-4D97-AF65-F5344CB8AC3E}">
        <p14:creationId xmlns:p14="http://schemas.microsoft.com/office/powerpoint/2010/main" val="1146722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1357313"/>
            <a:ext cx="7772400" cy="2857500"/>
          </a:xfrm>
        </p:spPr>
        <p:txBody>
          <a:bodyPr/>
          <a:lstStyle/>
          <a:p>
            <a:pPr>
              <a:defRPr/>
            </a:pPr>
            <a:r>
              <a:rPr lang="en-GB" noProof="0" dirty="0" smtClean="0"/>
              <a:t>THE BASIC CONCEPTS  OF EU LAW</a:t>
            </a:r>
            <a:endParaRPr lang="en-GB" sz="2400" noProof="0" dirty="0"/>
          </a:p>
        </p:txBody>
      </p:sp>
    </p:spTree>
    <p:extLst>
      <p:ext uri="{BB962C8B-B14F-4D97-AF65-F5344CB8AC3E}">
        <p14:creationId xmlns:p14="http://schemas.microsoft.com/office/powerpoint/2010/main" val="31208561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a:xfrm>
            <a:off x="457200" y="274638"/>
            <a:ext cx="8229600" cy="439737"/>
          </a:xfrm>
        </p:spPr>
        <p:txBody>
          <a:bodyPr/>
          <a:lstStyle/>
          <a:p>
            <a:pPr>
              <a:defRPr/>
            </a:pPr>
            <a:r>
              <a:rPr lang="en-GB" noProof="0" dirty="0" smtClean="0"/>
              <a:t>Forms of decisions</a:t>
            </a:r>
            <a:endParaRPr lang="en-GB" noProof="0" dirty="0"/>
          </a:p>
        </p:txBody>
      </p:sp>
      <p:sp>
        <p:nvSpPr>
          <p:cNvPr id="31747" name="Tartalom helye 6"/>
          <p:cNvSpPr>
            <a:spLocks noGrp="1"/>
          </p:cNvSpPr>
          <p:nvPr>
            <p:ph idx="1"/>
          </p:nvPr>
        </p:nvSpPr>
        <p:spPr>
          <a:xfrm>
            <a:off x="457200" y="857250"/>
            <a:ext cx="8229600" cy="5500688"/>
          </a:xfrm>
        </p:spPr>
        <p:txBody>
          <a:bodyPr>
            <a:normAutofit fontScale="92500" lnSpcReduction="10000"/>
          </a:bodyPr>
          <a:lstStyle/>
          <a:p>
            <a:r>
              <a:rPr lang="en-GB" i="1" noProof="0" dirty="0" smtClean="0"/>
              <a:t>Article 288 TFEU</a:t>
            </a:r>
          </a:p>
          <a:p>
            <a:pPr>
              <a:lnSpc>
                <a:spcPct val="150000"/>
              </a:lnSpc>
            </a:pPr>
            <a:r>
              <a:rPr lang="en-GB" noProof="0" dirty="0" smtClean="0"/>
              <a:t>…</a:t>
            </a:r>
          </a:p>
          <a:p>
            <a:pPr>
              <a:lnSpc>
                <a:spcPct val="150000"/>
              </a:lnSpc>
            </a:pPr>
            <a:r>
              <a:rPr lang="en-GB" noProof="0" dirty="0" smtClean="0">
                <a:solidFill>
                  <a:srgbClr val="C00000"/>
                </a:solidFill>
              </a:rPr>
              <a:t>A </a:t>
            </a:r>
            <a:r>
              <a:rPr lang="en-GB" b="1" noProof="0" dirty="0" smtClean="0">
                <a:solidFill>
                  <a:srgbClr val="C00000"/>
                </a:solidFill>
              </a:rPr>
              <a:t>regulation</a:t>
            </a:r>
            <a:r>
              <a:rPr lang="en-GB" noProof="0" dirty="0" smtClean="0">
                <a:solidFill>
                  <a:srgbClr val="C00000"/>
                </a:solidFill>
              </a:rPr>
              <a:t> </a:t>
            </a:r>
            <a:r>
              <a:rPr lang="en-GB" noProof="0" dirty="0" smtClean="0"/>
              <a:t>shall have general application. It shall be binding in its entirety and directly applicable in all Member States.</a:t>
            </a:r>
          </a:p>
          <a:p>
            <a:pPr>
              <a:lnSpc>
                <a:spcPct val="150000"/>
              </a:lnSpc>
            </a:pPr>
            <a:endParaRPr lang="en-GB" noProof="0" dirty="0" smtClean="0"/>
          </a:p>
          <a:p>
            <a:pPr>
              <a:lnSpc>
                <a:spcPct val="150000"/>
              </a:lnSpc>
            </a:pPr>
            <a:r>
              <a:rPr lang="en-GB" noProof="0" dirty="0" smtClean="0">
                <a:solidFill>
                  <a:srgbClr val="C00000"/>
                </a:solidFill>
              </a:rPr>
              <a:t>A </a:t>
            </a:r>
            <a:r>
              <a:rPr lang="en-GB" b="1" noProof="0" dirty="0" smtClean="0">
                <a:solidFill>
                  <a:srgbClr val="C00000"/>
                </a:solidFill>
              </a:rPr>
              <a:t>directive</a:t>
            </a:r>
            <a:r>
              <a:rPr lang="en-GB" noProof="0" dirty="0" smtClean="0">
                <a:solidFill>
                  <a:srgbClr val="C00000"/>
                </a:solidFill>
              </a:rPr>
              <a:t> shall be binding, as to the result </a:t>
            </a:r>
            <a:r>
              <a:rPr lang="en-GB" noProof="0" dirty="0" smtClean="0"/>
              <a:t>to be achieved, upon each Member State to which it is addressed, </a:t>
            </a:r>
            <a:r>
              <a:rPr lang="en-GB" noProof="0" dirty="0" smtClean="0">
                <a:solidFill>
                  <a:srgbClr val="C00000"/>
                </a:solidFill>
              </a:rPr>
              <a:t>but shall leave to the national authorities the choice of form </a:t>
            </a:r>
            <a:r>
              <a:rPr lang="en-GB" noProof="0" dirty="0" smtClean="0"/>
              <a:t>and methods.</a:t>
            </a:r>
          </a:p>
          <a:p>
            <a:pPr>
              <a:lnSpc>
                <a:spcPct val="150000"/>
              </a:lnSpc>
            </a:pPr>
            <a:endParaRPr lang="en-GB" noProof="0" dirty="0" smtClean="0"/>
          </a:p>
          <a:p>
            <a:pPr>
              <a:lnSpc>
                <a:spcPct val="150000"/>
              </a:lnSpc>
            </a:pPr>
            <a:r>
              <a:rPr lang="en-GB" noProof="0" dirty="0" smtClean="0"/>
              <a:t>A </a:t>
            </a:r>
            <a:r>
              <a:rPr lang="en-GB" b="1" noProof="0" dirty="0" smtClean="0">
                <a:solidFill>
                  <a:srgbClr val="C00000"/>
                </a:solidFill>
              </a:rPr>
              <a:t>decision</a:t>
            </a:r>
            <a:r>
              <a:rPr lang="en-GB" noProof="0" dirty="0" smtClean="0"/>
              <a:t> shall be binding in its entirety upon those </a:t>
            </a:r>
            <a:r>
              <a:rPr lang="en-GB" noProof="0" dirty="0" smtClean="0">
                <a:solidFill>
                  <a:srgbClr val="C00000"/>
                </a:solidFill>
              </a:rPr>
              <a:t>to whom it is addressed</a:t>
            </a:r>
            <a:r>
              <a:rPr lang="en-GB" noProof="0" dirty="0" smtClean="0"/>
              <a:t>.</a:t>
            </a:r>
          </a:p>
        </p:txBody>
      </p:sp>
    </p:spTree>
    <p:extLst>
      <p:ext uri="{BB962C8B-B14F-4D97-AF65-F5344CB8AC3E}">
        <p14:creationId xmlns:p14="http://schemas.microsoft.com/office/powerpoint/2010/main" val="726472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28688"/>
          </a:xfrm>
        </p:spPr>
        <p:txBody>
          <a:bodyPr/>
          <a:lstStyle/>
          <a:p>
            <a:pPr>
              <a:defRPr/>
            </a:pPr>
            <a:r>
              <a:rPr lang="en-GB" noProof="0" dirty="0" smtClean="0"/>
              <a:t>Direct applicability, direct effect, primacy of eU law</a:t>
            </a:r>
            <a:endParaRPr lang="en-GB" noProof="0" dirty="0"/>
          </a:p>
        </p:txBody>
      </p:sp>
      <p:sp>
        <p:nvSpPr>
          <p:cNvPr id="3" name="Tartalom helye 2"/>
          <p:cNvSpPr>
            <a:spLocks noGrp="1"/>
          </p:cNvSpPr>
          <p:nvPr>
            <p:ph idx="1"/>
          </p:nvPr>
        </p:nvSpPr>
        <p:spPr>
          <a:xfrm>
            <a:off x="457200" y="1071563"/>
            <a:ext cx="8229600" cy="5525789"/>
          </a:xfrm>
        </p:spPr>
        <p:txBody>
          <a:bodyPr>
            <a:normAutofit fontScale="85000" lnSpcReduction="10000"/>
          </a:bodyPr>
          <a:lstStyle/>
          <a:p>
            <a:pPr>
              <a:lnSpc>
                <a:spcPct val="110000"/>
              </a:lnSpc>
              <a:defRPr/>
            </a:pPr>
            <a:r>
              <a:rPr lang="en-GB" sz="3000" noProof="0" dirty="0" smtClean="0">
                <a:solidFill>
                  <a:srgbClr val="C00000"/>
                </a:solidFill>
              </a:rPr>
              <a:t>Direct applicability</a:t>
            </a:r>
            <a:r>
              <a:rPr lang="en-GB" sz="3000" noProof="0" dirty="0" smtClean="0"/>
              <a:t>: a regulation „automatically  forms part of the (highest) provisions of a Member State’s legal order” – without transposition </a:t>
            </a:r>
            <a:r>
              <a:rPr lang="en-GB" sz="1000" noProof="0" dirty="0" smtClean="0"/>
              <a:t>Laenarts – Van Nuffel (Bray, ed), Constitutional Law of the European Union,  second ed. 2005, p. 764</a:t>
            </a:r>
            <a:endParaRPr lang="en-GB" sz="800" noProof="0" dirty="0" smtClean="0"/>
          </a:p>
          <a:p>
            <a:pPr>
              <a:lnSpc>
                <a:spcPct val="110000"/>
              </a:lnSpc>
              <a:defRPr/>
            </a:pPr>
            <a:r>
              <a:rPr lang="en-GB" sz="3000" noProof="0" dirty="0" smtClean="0">
                <a:solidFill>
                  <a:srgbClr val="C00000"/>
                </a:solidFill>
              </a:rPr>
              <a:t>Direct effect</a:t>
            </a:r>
            <a:r>
              <a:rPr lang="en-GB" sz="3000" noProof="0" dirty="0" smtClean="0"/>
              <a:t>: if the </a:t>
            </a:r>
            <a:r>
              <a:rPr lang="en-GB" sz="3000" i="1" noProof="0" dirty="0" smtClean="0"/>
              <a:t>regulation </a:t>
            </a:r>
            <a:r>
              <a:rPr lang="en-GB" sz="3000" noProof="0" dirty="0" smtClean="0"/>
              <a:t>is clear and precise and leaves no margin of discretion then individuals can rely on it against the state and against each-other</a:t>
            </a:r>
          </a:p>
          <a:p>
            <a:pPr lvl="1">
              <a:lnSpc>
                <a:spcPct val="110000"/>
              </a:lnSpc>
              <a:defRPr/>
            </a:pPr>
            <a:r>
              <a:rPr lang="en-GB" sz="2600" i="1" noProof="0" dirty="0" smtClean="0"/>
              <a:t>Directive</a:t>
            </a:r>
            <a:r>
              <a:rPr lang="en-GB" sz="2600" noProof="0" dirty="0" smtClean="0"/>
              <a:t>:</a:t>
            </a:r>
          </a:p>
          <a:p>
            <a:pPr lvl="1">
              <a:lnSpc>
                <a:spcPct val="110000"/>
              </a:lnSpc>
              <a:buFont typeface="Wingdings" pitchFamily="2" charset="2"/>
              <a:buChar char="§"/>
              <a:defRPr/>
            </a:pPr>
            <a:r>
              <a:rPr lang="en-GB" sz="2600" dirty="0" smtClean="0"/>
              <a:t>	</a:t>
            </a:r>
            <a:r>
              <a:rPr lang="en-GB" sz="2600" noProof="0" dirty="0" smtClean="0"/>
              <a:t> No direct applicability – needs transposition</a:t>
            </a:r>
          </a:p>
          <a:p>
            <a:pPr marL="971550" lvl="1" indent="-514350">
              <a:lnSpc>
                <a:spcPct val="110000"/>
              </a:lnSpc>
              <a:buFont typeface="Wingdings" pitchFamily="2" charset="2"/>
              <a:buChar char="§"/>
              <a:defRPr/>
            </a:pPr>
            <a:r>
              <a:rPr lang="en-GB" sz="2600" noProof="0" dirty="0" smtClean="0"/>
              <a:t> </a:t>
            </a:r>
            <a:r>
              <a:rPr lang="en-GB" sz="2600" i="1" noProof="0" dirty="0" smtClean="0"/>
              <a:t>M</a:t>
            </a:r>
            <a:r>
              <a:rPr lang="en-GB" sz="2600" i="1" dirty="0" smtClean="0"/>
              <a:t>ay have direct effect</a:t>
            </a:r>
            <a:r>
              <a:rPr lang="en-GB" sz="2600" dirty="0" smtClean="0"/>
              <a:t> if unconditional and sufficiently precise – and the state fails to transpose it on time. no </a:t>
            </a:r>
            <a:r>
              <a:rPr lang="en-GB" sz="2600" noProof="0" dirty="0" smtClean="0"/>
              <a:t>direct applicability (needs transposition) but</a:t>
            </a:r>
          </a:p>
          <a:p>
            <a:pPr>
              <a:lnSpc>
                <a:spcPct val="110000"/>
              </a:lnSpc>
              <a:defRPr/>
            </a:pPr>
            <a:r>
              <a:rPr lang="en-GB" sz="3000" noProof="0" dirty="0" smtClean="0">
                <a:solidFill>
                  <a:srgbClr val="C00000"/>
                </a:solidFill>
              </a:rPr>
              <a:t>Primacy/Supremacy of EC law</a:t>
            </a:r>
            <a:r>
              <a:rPr lang="en-GB" sz="3000" noProof="0" dirty="0" smtClean="0"/>
              <a:t>: In case of conflict it has primacy even over later national acts, including statutes. </a:t>
            </a:r>
          </a:p>
          <a:p>
            <a:pPr>
              <a:defRPr/>
            </a:pPr>
            <a:endParaRPr lang="en-GB" sz="2600" noProof="0" dirty="0"/>
          </a:p>
        </p:txBody>
      </p:sp>
    </p:spTree>
    <p:extLst>
      <p:ext uri="{BB962C8B-B14F-4D97-AF65-F5344CB8AC3E}">
        <p14:creationId xmlns:p14="http://schemas.microsoft.com/office/powerpoint/2010/main" val="3895521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333375"/>
          </a:xfrm>
          <a:solidFill>
            <a:srgbClr val="FFCD2F"/>
          </a:solidFill>
        </p:spPr>
        <p:txBody>
          <a:bodyPr/>
          <a:lstStyle/>
          <a:p>
            <a:pPr>
              <a:defRPr/>
            </a:pPr>
            <a:r>
              <a:rPr lang="en-GB" sz="2400" noProof="0" dirty="0" smtClean="0"/>
              <a:t>Votes distribution – qualified majority</a:t>
            </a:r>
          </a:p>
        </p:txBody>
      </p:sp>
      <p:graphicFrame>
        <p:nvGraphicFramePr>
          <p:cNvPr id="335875" name="Group 3"/>
          <p:cNvGraphicFramePr>
            <a:graphicFrameLocks noGrp="1"/>
          </p:cNvGraphicFramePr>
          <p:nvPr>
            <p:ph idx="1"/>
            <p:extLst>
              <p:ext uri="{D42A27DB-BD31-4B8C-83A1-F6EECF244321}">
                <p14:modId xmlns:p14="http://schemas.microsoft.com/office/powerpoint/2010/main" val="3843773136"/>
              </p:ext>
            </p:extLst>
          </p:nvPr>
        </p:nvGraphicFramePr>
        <p:xfrm>
          <a:off x="179512" y="333375"/>
          <a:ext cx="8388424" cy="6694677"/>
        </p:xfrm>
        <a:graphic>
          <a:graphicData uri="http://schemas.openxmlformats.org/drawingml/2006/table">
            <a:tbl>
              <a:tblPr/>
              <a:tblGrid>
                <a:gridCol w="4429392"/>
                <a:gridCol w="3959032"/>
              </a:tblGrid>
              <a:tr h="39302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1" i="0" u="none" strike="noStrike" cap="none" normalizeH="0" baseline="0" dirty="0" smtClean="0">
                          <a:ln>
                            <a:noFill/>
                          </a:ln>
                          <a:solidFill>
                            <a:schemeClr val="tx1"/>
                          </a:solidFill>
                          <a:effectLst/>
                          <a:latin typeface="Arial" pitchFamily="34" charset="0"/>
                          <a:cs typeface="Arial" pitchFamily="34" charset="0"/>
                        </a:rPr>
                        <a:t>After  1 November 2014</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2060"/>
                        </a:solidFill>
                        <a:effectLst/>
                        <a:latin typeface="Arial" pitchFamily="34" charset="0"/>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r>
              <a:tr h="393592">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1" i="0" u="none" strike="noStrike" cap="none" normalizeH="0" baseline="0" dirty="0" smtClean="0">
                          <a:ln>
                            <a:noFill/>
                          </a:ln>
                          <a:solidFill>
                            <a:schemeClr val="tx1"/>
                          </a:solidFill>
                          <a:effectLst/>
                          <a:latin typeface="Arial" pitchFamily="34" charset="0"/>
                          <a:cs typeface="Arial" pitchFamily="34" charset="0"/>
                        </a:rPr>
                        <a:t>1 </a:t>
                      </a:r>
                      <a:r>
                        <a:rPr kumimoji="0" lang="hu-HU" sz="2400" b="1" i="0" u="none" strike="noStrike" cap="none" normalizeH="0" baseline="0" dirty="0" err="1" smtClean="0">
                          <a:ln>
                            <a:noFill/>
                          </a:ln>
                          <a:solidFill>
                            <a:schemeClr val="tx1"/>
                          </a:solidFill>
                          <a:effectLst/>
                          <a:latin typeface="Arial" pitchFamily="34" charset="0"/>
                          <a:cs typeface="Arial" pitchFamily="34" charset="0"/>
                        </a:rPr>
                        <a:t>member</a:t>
                      </a:r>
                      <a:r>
                        <a:rPr kumimoji="0" lang="hu-HU" sz="2400" b="1" i="0" u="none" strike="noStrike" cap="none" normalizeH="0" baseline="0" dirty="0" smtClean="0">
                          <a:ln>
                            <a:noFill/>
                          </a:ln>
                          <a:solidFill>
                            <a:schemeClr val="tx1"/>
                          </a:solidFill>
                          <a:effectLst/>
                          <a:latin typeface="Arial" pitchFamily="34" charset="0"/>
                          <a:cs typeface="Arial" pitchFamily="34" charset="0"/>
                        </a:rPr>
                        <a:t> – </a:t>
                      </a:r>
                      <a:r>
                        <a:rPr kumimoji="0" lang="hu-HU" sz="2400" b="1" i="0" u="none" strike="noStrike" cap="none" normalizeH="0" baseline="0" dirty="0" err="1" smtClean="0">
                          <a:ln>
                            <a:noFill/>
                          </a:ln>
                          <a:solidFill>
                            <a:schemeClr val="tx1"/>
                          </a:solidFill>
                          <a:effectLst/>
                          <a:latin typeface="Arial" pitchFamily="34" charset="0"/>
                          <a:cs typeface="Arial" pitchFamily="34" charset="0"/>
                        </a:rPr>
                        <a:t>1</a:t>
                      </a:r>
                      <a:r>
                        <a:rPr kumimoji="0" lang="hu-HU" sz="2400" b="1" i="0" u="none" strike="noStrike" cap="none" normalizeH="0" baseline="0" dirty="0" smtClean="0">
                          <a:ln>
                            <a:noFill/>
                          </a:ln>
                          <a:solidFill>
                            <a:schemeClr val="tx1"/>
                          </a:solidFill>
                          <a:effectLst/>
                          <a:latin typeface="Arial" pitchFamily="34" charset="0"/>
                          <a:cs typeface="Arial" pitchFamily="34" charset="0"/>
                        </a:rPr>
                        <a:t> </a:t>
                      </a:r>
                      <a:r>
                        <a:rPr kumimoji="0" lang="hu-HU" sz="2400" b="1" i="0" u="none" strike="noStrike" cap="none" normalizeH="0" baseline="0" dirty="0" err="1" smtClean="0">
                          <a:ln>
                            <a:noFill/>
                          </a:ln>
                          <a:solidFill>
                            <a:schemeClr val="tx1"/>
                          </a:solidFill>
                          <a:effectLst/>
                          <a:latin typeface="Arial" pitchFamily="34" charset="0"/>
                          <a:cs typeface="Arial" pitchFamily="34" charset="0"/>
                        </a:rPr>
                        <a:t>vote</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2060"/>
                        </a:solidFill>
                        <a:effectLst/>
                        <a:latin typeface="Arial" pitchFamily="34" charset="0"/>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r>
              <a:tr h="35504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18000" marB="18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r>
              <a:tr h="393592">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1" i="0" u="none" strike="noStrike" cap="none" normalizeH="0" baseline="0" smtClean="0">
                          <a:ln>
                            <a:noFill/>
                          </a:ln>
                          <a:solidFill>
                            <a:schemeClr val="tx1"/>
                          </a:solidFill>
                          <a:effectLst/>
                          <a:latin typeface="Arial" pitchFamily="34" charset="0"/>
                          <a:cs typeface="Arial" pitchFamily="34" charset="0"/>
                        </a:rPr>
                        <a:t>Qualified majority = „double majority</a:t>
                      </a:r>
                      <a:r>
                        <a:rPr kumimoji="0" lang="hu-HU" sz="1800" b="1" i="0" u="none" strike="noStrike" cap="none" normalizeH="0" baseline="0" smtClean="0">
                          <a:ln>
                            <a:noFill/>
                          </a:ln>
                          <a:solidFill>
                            <a:schemeClr val="tx1"/>
                          </a:solidFill>
                          <a:effectLst/>
                          <a:latin typeface="Arial" pitchFamily="34" charset="0"/>
                          <a:cs typeface="Arial" pitchFamily="34" charset="0"/>
                        </a:rPr>
                        <a:t>”</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02060"/>
                        </a:solidFill>
                        <a:effectLst/>
                        <a:latin typeface="Arial" pitchFamily="34" charset="0"/>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r>
              <a:tr h="20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r>
              <a:tr h="7410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dirty="0" smtClean="0">
                          <a:ln>
                            <a:noFill/>
                          </a:ln>
                          <a:solidFill>
                            <a:schemeClr val="tx1"/>
                          </a:solidFill>
                          <a:effectLst/>
                          <a:latin typeface="Arial" pitchFamily="34" charset="0"/>
                          <a:cs typeface="Arial" pitchFamily="34" charset="0"/>
                        </a:rPr>
                        <a:t>On a </a:t>
                      </a:r>
                      <a:r>
                        <a:rPr kumimoji="0" lang="hu-HU" sz="1800" b="1" i="0" u="none" strike="noStrike" cap="none" normalizeH="0" baseline="0" dirty="0" err="1" smtClean="0">
                          <a:ln>
                            <a:noFill/>
                          </a:ln>
                          <a:solidFill>
                            <a:schemeClr val="tx1"/>
                          </a:solidFill>
                          <a:effectLst/>
                          <a:latin typeface="Arial" pitchFamily="34" charset="0"/>
                          <a:cs typeface="Arial" pitchFamily="34" charset="0"/>
                        </a:rPr>
                        <a:t>proposal</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from</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the</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Commission</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or</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the</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High</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Representative</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hu-HU" sz="1800" b="1" i="0" u="none" strike="noStrike" cap="none" normalizeH="0" baseline="0" dirty="0" smtClean="0">
                          <a:ln>
                            <a:noFill/>
                          </a:ln>
                          <a:solidFill>
                            <a:schemeClr val="tx1"/>
                          </a:solidFill>
                          <a:effectLst/>
                          <a:latin typeface="Arial" pitchFamily="34" charset="0"/>
                          <a:cs typeface="Arial" pitchFamily="34" charset="0"/>
                        </a:rPr>
                        <a:t>On </a:t>
                      </a:r>
                      <a:r>
                        <a:rPr kumimoji="0" lang="hu-HU" sz="1800" b="1" i="0" u="none" strike="noStrike" cap="none" normalizeH="0" baseline="0" dirty="0" err="1" smtClean="0">
                          <a:ln>
                            <a:noFill/>
                          </a:ln>
                          <a:solidFill>
                            <a:schemeClr val="tx1"/>
                          </a:solidFill>
                          <a:effectLst/>
                          <a:latin typeface="Arial" pitchFamily="34" charset="0"/>
                          <a:cs typeface="Arial" pitchFamily="34" charset="0"/>
                        </a:rPr>
                        <a:t>any</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other</a:t>
                      </a:r>
                      <a:r>
                        <a:rPr kumimoji="0" lang="hu-HU" sz="1800" b="1" i="0" u="none" strike="noStrike" cap="none" normalizeH="0" baseline="0" dirty="0" smtClean="0">
                          <a:ln>
                            <a:noFill/>
                          </a:ln>
                          <a:solidFill>
                            <a:schemeClr val="tx1"/>
                          </a:solidFill>
                          <a:effectLst/>
                          <a:latin typeface="Arial" pitchFamily="34" charset="0"/>
                          <a:cs typeface="Arial" pitchFamily="34" charset="0"/>
                        </a:rPr>
                        <a:t> </a:t>
                      </a:r>
                      <a:r>
                        <a:rPr kumimoji="0" lang="hu-HU" sz="1800" b="1" i="0" u="none" strike="noStrike" cap="none" normalizeH="0" baseline="0" dirty="0" err="1" smtClean="0">
                          <a:ln>
                            <a:noFill/>
                          </a:ln>
                          <a:solidFill>
                            <a:schemeClr val="tx1"/>
                          </a:solidFill>
                          <a:effectLst/>
                          <a:latin typeface="Arial" pitchFamily="34" charset="0"/>
                          <a:cs typeface="Arial" pitchFamily="34" charset="0"/>
                        </a:rPr>
                        <a:t>porposal</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r>
              <a:tr h="22638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hu-HU" sz="28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hu-HU" sz="2800" b="1" i="0" u="none" strike="noStrike" cap="none" normalizeH="0" baseline="0" smtClean="0">
                          <a:ln>
                            <a:noFill/>
                          </a:ln>
                          <a:solidFill>
                            <a:schemeClr val="tx1"/>
                          </a:solidFill>
                          <a:effectLst/>
                          <a:latin typeface="Arial" pitchFamily="34" charset="0"/>
                          <a:cs typeface="Arial" pitchFamily="34" charset="0"/>
                        </a:rPr>
                        <a:t>55% of the ministers (countries) (15) representing 65% of the population of the EU </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hu-HU" sz="28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800" b="1" i="0" u="none" strike="noStrike" cap="none" normalizeH="0" baseline="0" smtClean="0">
                          <a:ln>
                            <a:noFill/>
                          </a:ln>
                          <a:solidFill>
                            <a:schemeClr val="tx1"/>
                          </a:solidFill>
                          <a:effectLst/>
                          <a:latin typeface="Arial" pitchFamily="34" charset="0"/>
                          <a:cs typeface="Arial" pitchFamily="34" charset="0"/>
                        </a:rPr>
                        <a:t>72 % of the ministers (20)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800" b="1" i="0" u="none" strike="noStrike" cap="none" normalizeH="0" baseline="0" smtClean="0">
                          <a:ln>
                            <a:noFill/>
                          </a:ln>
                          <a:solidFill>
                            <a:schemeClr val="tx1"/>
                          </a:solidFill>
                          <a:effectLst/>
                          <a:latin typeface="Arial" pitchFamily="34" charset="0"/>
                          <a:cs typeface="Arial" pitchFamily="34" charset="0"/>
                        </a:rPr>
                        <a:t>representing 65 % of the population of the EU </a:t>
                      </a:r>
                      <a:endParaRPr kumimoji="0" lang="en-US" sz="2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r>
              <a:tr h="2174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r>
              <a:tr h="100563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hu-HU" sz="2000" b="1" i="0" u="none" strike="noStrike" cap="none" normalizeH="0" baseline="0" smtClean="0">
                          <a:ln>
                            <a:noFill/>
                          </a:ln>
                          <a:solidFill>
                            <a:schemeClr val="tx1"/>
                          </a:solidFill>
                          <a:effectLst/>
                          <a:latin typeface="Arial" pitchFamily="34" charset="0"/>
                          <a:cs typeface="Arial" pitchFamily="34" charset="0"/>
                        </a:rPr>
                        <a:t>Blocking minority : minimum 4 countries even if 3 represent more than 35 % of the population</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marL="90000" marR="90000" marT="18000" marB="18000" horzOverflow="overflow">
                    <a:lnL w="3175" cap="flat" cmpd="sng" algn="ctr">
                      <a:solidFill>
                        <a:srgbClr val="A8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alpha val="22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02060"/>
                        </a:solidFill>
                        <a:effectLst/>
                        <a:latin typeface="Arial" pitchFamily="34" charset="0"/>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
        <p:nvSpPr>
          <p:cNvPr id="4" name="Szövegdoboz 3"/>
          <p:cNvSpPr txBox="1"/>
          <p:nvPr/>
        </p:nvSpPr>
        <p:spPr>
          <a:xfrm rot="19902552">
            <a:off x="1155710" y="4319662"/>
            <a:ext cx="6663792" cy="1200329"/>
          </a:xfrm>
          <a:prstGeom prst="rect">
            <a:avLst/>
          </a:prstGeom>
          <a:solidFill>
            <a:schemeClr val="bg2">
              <a:lumMod val="90000"/>
            </a:schemeClr>
          </a:solidFill>
          <a:ln w="25400">
            <a:solidFill>
              <a:srgbClr val="C00000"/>
            </a:solidFill>
          </a:ln>
        </p:spPr>
        <p:txBody>
          <a:bodyPr wrap="square" rtlCol="0">
            <a:spAutoFit/>
          </a:bodyPr>
          <a:lstStyle/>
          <a:p>
            <a:r>
              <a:rPr lang="hu-HU" dirty="0" smtClean="0">
                <a:solidFill>
                  <a:schemeClr val="tx2">
                    <a:lumMod val="85000"/>
                    <a:lumOff val="15000"/>
                  </a:schemeClr>
                </a:solidFill>
              </a:rPr>
              <a:t>The UK and Ireland may decide whether to</a:t>
            </a:r>
            <a:br>
              <a:rPr lang="hu-HU" dirty="0" smtClean="0">
                <a:solidFill>
                  <a:schemeClr val="tx2">
                    <a:lumMod val="85000"/>
                    <a:lumOff val="15000"/>
                  </a:schemeClr>
                </a:solidFill>
              </a:rPr>
            </a:br>
            <a:r>
              <a:rPr lang="hu-HU" dirty="0" smtClean="0">
                <a:solidFill>
                  <a:schemeClr val="tx2">
                    <a:lumMod val="85000"/>
                    <a:lumOff val="15000"/>
                  </a:schemeClr>
                </a:solidFill>
              </a:rPr>
              <a:t> participate in </a:t>
            </a:r>
            <a:r>
              <a:rPr lang="hu-HU" dirty="0" err="1" smtClean="0">
                <a:solidFill>
                  <a:schemeClr val="tx2">
                    <a:lumMod val="85000"/>
                    <a:lumOff val="15000"/>
                  </a:schemeClr>
                </a:solidFill>
              </a:rPr>
              <a:t>refugee-related</a:t>
            </a:r>
            <a:r>
              <a:rPr lang="hu-HU" dirty="0" smtClean="0">
                <a:solidFill>
                  <a:schemeClr val="tx2">
                    <a:lumMod val="85000"/>
                    <a:lumOff val="15000"/>
                  </a:schemeClr>
                </a:solidFill>
              </a:rPr>
              <a:t> </a:t>
            </a:r>
            <a:r>
              <a:rPr lang="hu-HU" dirty="0" err="1" smtClean="0">
                <a:solidFill>
                  <a:schemeClr val="tx2">
                    <a:lumMod val="85000"/>
                    <a:lumOff val="15000"/>
                  </a:schemeClr>
                </a:solidFill>
              </a:rPr>
              <a:t>matters</a:t>
            </a:r>
            <a:r>
              <a:rPr lang="hu-HU" dirty="0" smtClean="0">
                <a:solidFill>
                  <a:schemeClr val="tx2">
                    <a:lumMod val="85000"/>
                    <a:lumOff val="15000"/>
                  </a:schemeClr>
                </a:solidFill>
              </a:rPr>
              <a:t>, Denmark does not participate</a:t>
            </a:r>
            <a:endParaRPr lang="en-GB" dirty="0">
              <a:solidFill>
                <a:schemeClr val="tx2">
                  <a:lumMod val="85000"/>
                  <a:lumOff val="15000"/>
                </a:schemeClr>
              </a:solidFill>
            </a:endParaRPr>
          </a:p>
        </p:txBody>
      </p:sp>
    </p:spTree>
    <p:extLst>
      <p:ext uri="{BB962C8B-B14F-4D97-AF65-F5344CB8AC3E}">
        <p14:creationId xmlns:p14="http://schemas.microsoft.com/office/powerpoint/2010/main" val="53244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theme/theme1.xml><?xml version="1.0" encoding="utf-8"?>
<a:theme xmlns:a="http://schemas.openxmlformats.org/drawingml/2006/main" name="Office-téma">
  <a:themeElements>
    <a:clrScheme name="Szürkeárnyalato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ee movement 20150807" id="{C09DA99C-2C81-46C2-8AE5-C1C4AAD17B84}" vid="{31780DA4-798C-4DD0-8D24-5931E2192B03}"/>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15042</TotalTime>
  <Words>4236</Words>
  <Application>Microsoft Office PowerPoint</Application>
  <PresentationFormat>Diavetítés a képernyőre (4:3 oldalarány)</PresentationFormat>
  <Paragraphs>421</Paragraphs>
  <Slides>40</Slides>
  <Notes>33</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40</vt:i4>
      </vt:variant>
    </vt:vector>
  </HeadingPairs>
  <TitlesOfParts>
    <vt:vector size="45" baseType="lpstr">
      <vt:lpstr>Arial</vt:lpstr>
      <vt:lpstr>Calibri</vt:lpstr>
      <vt:lpstr>Georgia</vt:lpstr>
      <vt:lpstr>Wingdings</vt:lpstr>
      <vt:lpstr>Office-téma</vt:lpstr>
      <vt:lpstr>ELEMENTS OF THE EU ASLYUM LAW WITH SPECIAL RELEVANCE TO SYRIAN REGUGEES </vt:lpstr>
      <vt:lpstr>Three levels of regulation</vt:lpstr>
      <vt:lpstr>The rationale behind developing an EU acquis:  Schengen</vt:lpstr>
      <vt:lpstr>Schengen</vt:lpstr>
      <vt:lpstr>THE  SCHENGEN   AREA   IN  2015</vt:lpstr>
      <vt:lpstr>THE BASIC CONCEPTS  OF EU LAW</vt:lpstr>
      <vt:lpstr>Forms of decisions</vt:lpstr>
      <vt:lpstr>Direct applicability, direct effect, primacy of eU law</vt:lpstr>
      <vt:lpstr>Votes distribution – qualified majority</vt:lpstr>
      <vt:lpstr>Asylum acquis</vt:lpstr>
      <vt:lpstr>Overview of the recasts</vt:lpstr>
      <vt:lpstr>The asylum process</vt:lpstr>
      <vt:lpstr>Key questions</vt:lpstr>
      <vt:lpstr>1. WHO SHOULD DECIDE WHETHER THE PERSON IS A REFUGEE? WHICH IS THE RESPONSIBLE  STATE FOR THE ASYLUM PROCEDURE?  = THE DUBLIN SYSTEM</vt:lpstr>
      <vt:lpstr>PURPOSE AND PHILOSOPHY OF DUBLIN</vt:lpstr>
      <vt:lpstr>The philosophy of Dublin:  under what conditions is taking charge by another state –without investigation of the merits in the first state fair</vt:lpstr>
      <vt:lpstr>Regulation 604/2013/EU (Dublin III) criteria 8 – 15. §  (simplified)</vt:lpstr>
      <vt:lpstr>Burden shifting</vt:lpstr>
      <vt:lpstr>Dublin</vt:lpstr>
      <vt:lpstr>The  lesson taught by Greece’s non-performance  Article 3 (2)</vt:lpstr>
      <vt:lpstr>2. CAN THE ASLYUM SEEKER BE RETURNED TO A NON EU MEMBER STATE (INSTEAD OF APPLYING DUBLIN) = SAFE THIRD COUNTRY </vt:lpstr>
      <vt:lpstr>The notion of the safe third country (§ 38 PD)</vt:lpstr>
      <vt:lpstr>The notion of the safe third country</vt:lpstr>
      <vt:lpstr>3. WHAT TO DO IF THE REFUGEE FOUND PROTECTION IN A NON-EU COUNTRY (E.G. TURKEY, LEBANON, JORDAN), BUT AFTER SOME TIME MOVES ON = FIRST COUNTRY OF ASYLUM, „SECONDARY MOVEMENT”</vt:lpstr>
      <vt:lpstr> First Country of asylum</vt:lpstr>
      <vt:lpstr>4. DOES THE REFUGEE HAVE A CHOICE AS TO THE COUNTRY OF ASYLUM? (SEE ALSO ANSWERS TO 2 AND 3)</vt:lpstr>
      <vt:lpstr>The choice o the refugee</vt:lpstr>
      <vt:lpstr>5. CAN STATES CLOSE THEIR BORDERS, CLAIMING „TOO MANY CAME, THE COUNTRY IS FULL” = NON-REFOULEMENT</vt:lpstr>
      <vt:lpstr>Non - refoulement</vt:lpstr>
      <vt:lpstr>6. WHY IS THE TEMPORARY PROTECTION DIRECTIVE NOT APPLIED?</vt:lpstr>
      <vt:lpstr>Temporary Protection Directive</vt:lpstr>
      <vt:lpstr>Temporary Protection Directive</vt:lpstr>
      <vt:lpstr>7. ARE THERE PERONS, WHO CAN BE EXCLUDED („TERRORISTS”)? = EXCLUSION GROUNDS AND PROCEDURE  </vt:lpstr>
      <vt:lpstr>Exclusion of terrorists</vt:lpstr>
      <vt:lpstr>8. WHAT SOLIDARITY IS CONCEIVABLE AMONG EU MEMBER STATES? = RELOCATION, HOTSPOTS, AMIF  </vt:lpstr>
      <vt:lpstr>Relocation decisions</vt:lpstr>
      <vt:lpstr>Hotspots, AMIF</vt:lpstr>
      <vt:lpstr> 9. WHAT SOLIDARITY WITH THOSE STATE WHO  HOST MOST REFUGEES? RESETTLEMENT,   EU TRUST FUND FOR SYRIA /”MADAD TRUST FUND”/, EMERGENCY TRUST FUND FOR AFRICA </vt:lpstr>
      <vt:lpstr>Solidarity with those hosting refugees and support for other affected states</vt:lpstr>
      <vt:lpstr>THANKS!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Boldi</dc:creator>
  <cp:lastModifiedBy>Reviewer</cp:lastModifiedBy>
  <cp:revision>602</cp:revision>
  <cp:lastPrinted>2015-10-07T20:35:31Z</cp:lastPrinted>
  <dcterms:created xsi:type="dcterms:W3CDTF">2008-11-01T20:58:23Z</dcterms:created>
  <dcterms:modified xsi:type="dcterms:W3CDTF">2015-10-19T20:15:32Z</dcterms:modified>
</cp:coreProperties>
</file>