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7"/>
  </p:notesMasterIdLst>
  <p:sldIdLst>
    <p:sldId id="326" r:id="rId2"/>
    <p:sldId id="325" r:id="rId3"/>
    <p:sldId id="312" r:id="rId4"/>
    <p:sldId id="284" r:id="rId5"/>
    <p:sldId id="285" r:id="rId6"/>
    <p:sldId id="286" r:id="rId7"/>
    <p:sldId id="287" r:id="rId8"/>
    <p:sldId id="288" r:id="rId9"/>
    <p:sldId id="289" r:id="rId10"/>
    <p:sldId id="290" r:id="rId11"/>
    <p:sldId id="327" r:id="rId12"/>
    <p:sldId id="313" r:id="rId13"/>
    <p:sldId id="314" r:id="rId14"/>
    <p:sldId id="315" r:id="rId15"/>
    <p:sldId id="316" r:id="rId16"/>
    <p:sldId id="317" r:id="rId17"/>
    <p:sldId id="318" r:id="rId18"/>
    <p:sldId id="319" r:id="rId19"/>
    <p:sldId id="320" r:id="rId20"/>
    <p:sldId id="321" r:id="rId21"/>
    <p:sldId id="322" r:id="rId22"/>
    <p:sldId id="323" r:id="rId23"/>
    <p:sldId id="328" r:id="rId24"/>
    <p:sldId id="329" r:id="rId25"/>
    <p:sldId id="330" r:id="rId26"/>
    <p:sldId id="339" r:id="rId27"/>
    <p:sldId id="331" r:id="rId28"/>
    <p:sldId id="332" r:id="rId29"/>
    <p:sldId id="333" r:id="rId30"/>
    <p:sldId id="334" r:id="rId31"/>
    <p:sldId id="335" r:id="rId32"/>
    <p:sldId id="336" r:id="rId33"/>
    <p:sldId id="337" r:id="rId34"/>
    <p:sldId id="338" r:id="rId35"/>
    <p:sldId id="282" r:id="rId36"/>
  </p:sldIdLst>
  <p:sldSz cx="9144000" cy="6858000" type="screen4x3"/>
  <p:notesSz cx="6858000" cy="9874250"/>
  <p:defaultTextStyle>
    <a:defPPr>
      <a:defRPr lang="hu-H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5FB"/>
    <a:srgbClr val="4D4D4D"/>
    <a:srgbClr val="004568"/>
    <a:srgbClr val="FFCD2F"/>
    <a:srgbClr val="A80000"/>
    <a:srgbClr val="FFEFBD"/>
    <a:srgbClr val="006699"/>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31" autoAdjust="0"/>
    <p:restoredTop sz="99667" autoAdjust="0"/>
  </p:normalViewPr>
  <p:slideViewPr>
    <p:cSldViewPr>
      <p:cViewPr varScale="1">
        <p:scale>
          <a:sx n="79" d="100"/>
          <a:sy n="79" d="100"/>
        </p:scale>
        <p:origin x="-14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2160" y="-42"/>
      </p:cViewPr>
      <p:guideLst>
        <p:guide orient="horz" pos="311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átum helye 2"/>
          <p:cNvSpPr>
            <a:spLocks noGrp="1"/>
          </p:cNvSpPr>
          <p:nvPr>
            <p:ph type="dt" idx="1"/>
          </p:nvPr>
        </p:nvSpPr>
        <p:spPr>
          <a:xfrm>
            <a:off x="3884613" y="0"/>
            <a:ext cx="29718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DD1FE81-629E-4B51-B064-1CFEBD555269}" type="datetimeFigureOut">
              <a:rPr lang="hu-HU"/>
              <a:pPr>
                <a:defRPr/>
              </a:pPr>
              <a:t>2012.01.13.</a:t>
            </a:fld>
            <a:endParaRPr lang="en-GB"/>
          </a:p>
        </p:txBody>
      </p:sp>
      <p:sp>
        <p:nvSpPr>
          <p:cNvPr id="4" name="Diakép helye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691063"/>
            <a:ext cx="5486400" cy="4443412"/>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9378950"/>
            <a:ext cx="29718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Dia számának helye 6"/>
          <p:cNvSpPr>
            <a:spLocks noGrp="1"/>
          </p:cNvSpPr>
          <p:nvPr>
            <p:ph type="sldNum" sz="quarter" idx="5"/>
          </p:nvPr>
        </p:nvSpPr>
        <p:spPr>
          <a:xfrm>
            <a:off x="3884613" y="9378950"/>
            <a:ext cx="29718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AF841E-3232-4DC7-AF8C-DE940776C56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35B3D31-4907-4AD9-B432-0E6833690D05}" type="slidenum">
              <a:rPr lang="hu-HU" smtClean="0">
                <a:cs typeface="Arial" charset="0"/>
              </a:rPr>
              <a:pPr/>
              <a:t>1</a:t>
            </a:fld>
            <a:endParaRPr lang="hu-HU" smtClean="0">
              <a:cs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66EEB41E-689C-43B4-9AB3-72A581C6EC8E}" type="slidenum">
              <a:rPr lang="hu-HU">
                <a:cs typeface="Arial" charset="0"/>
              </a:rPr>
              <a:pPr>
                <a:defRPr/>
              </a:pPr>
              <a:t>10</a:t>
            </a:fld>
            <a:endParaRPr lang="hu-HU">
              <a:cs typeface="Arial"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Question of reliability – the example of AI with the Afghan stoning</a:t>
            </a: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p:cNvSpPr>
            <a:spLocks noGrp="1" noRot="1" noChangeAspect="1" noTextEdit="1"/>
          </p:cNvSpPr>
          <p:nvPr>
            <p:ph type="sldImg"/>
          </p:nvPr>
        </p:nvSpPr>
        <p:spPr bwMode="auto">
          <a:noFill/>
          <a:ln>
            <a:solidFill>
              <a:srgbClr val="000000"/>
            </a:solidFill>
            <a:miter lim="800000"/>
            <a:headEnd/>
            <a:tailEnd/>
          </a:ln>
        </p:spPr>
      </p:sp>
      <p:sp>
        <p:nvSpPr>
          <p:cNvPr id="3789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96EFA9-D352-49E7-9B61-5DF0DCE15E7D}" type="slidenum">
              <a:rPr lang="en-GB" smtClean="0"/>
              <a:pPr fontAlgn="base">
                <a:spcBef>
                  <a:spcPct val="0"/>
                </a:spcBef>
                <a:spcAft>
                  <a:spcPct val="0"/>
                </a:spcAft>
                <a:defRPr/>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F8CE0C29-19B8-447E-9852-8CF73B769914}" type="slidenum">
              <a:rPr lang="hu-HU">
                <a:cs typeface="Arial" charset="0"/>
              </a:rPr>
              <a:pPr>
                <a:defRPr/>
              </a:pPr>
              <a:t>12</a:t>
            </a:fld>
            <a:endParaRPr lang="hu-HU">
              <a:cs typeface="Arial"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HB, 52§: </a:t>
            </a:r>
            <a:r>
              <a:rPr lang="en-US" smtClean="0"/>
              <a:t>Due to variations in the psychological make-up of individuals and in the circumstances of each case, interpretations of what amounts to persecution are bound to vary</a:t>
            </a:r>
            <a:r>
              <a:rPr lang="hu-HU" smtClean="0"/>
              <a:t>  -  Is fear purely objective?!!</a:t>
            </a:r>
          </a:p>
          <a:p>
            <a:pPr eaLnBrk="1" hangingPunct="1"/>
            <a:endParaRPr lang="hu-HU" smtClean="0"/>
          </a:p>
          <a:p>
            <a:pPr eaLnBrk="1" hangingPunct="1"/>
            <a:r>
              <a:rPr lang="hu-HU" smtClean="0"/>
              <a:t>63. </a:t>
            </a:r>
            <a:r>
              <a:rPr lang="en-US" smtClean="0"/>
              <a:t>Where economic measures destroy the economic existence of a particular section of the population (e.g. withdrawal of trading rights from, or discriminatory or excessive taxation of, a specific ethnic or religious group), the victims may according to the circumstances become refugees on leaving the country. </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EC260A3-42E1-4EED-9FC6-4735B44BAE62}" type="slidenum">
              <a:rPr lang="hu-HU">
                <a:cs typeface="Arial" charset="0"/>
              </a:rPr>
              <a:pPr>
                <a:defRPr/>
              </a:pPr>
              <a:t>13</a:t>
            </a:fld>
            <a:endParaRPr lang="hu-HU">
              <a:cs typeface="Arial"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algn="r" eaLnBrk="1" hangingPunct="1">
              <a:lnSpc>
                <a:spcPct val="80000"/>
              </a:lnSpc>
            </a:pPr>
            <a:endParaRPr lang="hu-HU" sz="800" smtClean="0"/>
          </a:p>
          <a:p>
            <a:pPr lvl="1" eaLnBrk="1" hangingPunct="1">
              <a:lnSpc>
                <a:spcPct val="80000"/>
              </a:lnSpc>
            </a:pPr>
            <a:r>
              <a:rPr lang="en-GB" sz="800" smtClean="0"/>
              <a:t>Hathaway: 3 classes of human  rights: </a:t>
            </a:r>
          </a:p>
          <a:p>
            <a:pPr lvl="1" eaLnBrk="1" hangingPunct="1">
              <a:lnSpc>
                <a:spcPct val="80000"/>
              </a:lnSpc>
            </a:pPr>
            <a:r>
              <a:rPr lang="en-GB" sz="800" smtClean="0"/>
              <a:t>	1. Violation of life and integrity &gt; always persecution</a:t>
            </a:r>
          </a:p>
          <a:p>
            <a:pPr lvl="1" eaLnBrk="1" hangingPunct="1">
              <a:lnSpc>
                <a:spcPct val="80000"/>
              </a:lnSpc>
            </a:pPr>
            <a:r>
              <a:rPr lang="en-GB" sz="800" smtClean="0"/>
              <a:t>	2. classical civil rights: usually, unless justified</a:t>
            </a:r>
          </a:p>
          <a:p>
            <a:pPr lvl="1" eaLnBrk="1" hangingPunct="1">
              <a:lnSpc>
                <a:spcPct val="80000"/>
              </a:lnSpc>
            </a:pPr>
            <a:r>
              <a:rPr lang="en-GB" sz="800" smtClean="0"/>
              <a:t>	3. economic, social, cultural: usually not, unless discriminatory</a:t>
            </a: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endParaRPr lang="hu-HU" sz="800" smtClean="0"/>
          </a:p>
          <a:p>
            <a:pPr lvl="1" algn="r" eaLnBrk="1" hangingPunct="1">
              <a:lnSpc>
                <a:spcPct val="80000"/>
              </a:lnSpc>
            </a:pPr>
            <a:r>
              <a:rPr lang="hu-HU" sz="800" smtClean="0"/>
              <a:t>* </a:t>
            </a:r>
            <a:r>
              <a:rPr lang="hu-HU" sz="800" i="1" smtClean="0"/>
              <a:t>Law of Asylum in the United States</a:t>
            </a:r>
            <a:r>
              <a:rPr lang="hu-HU" sz="800" smtClean="0"/>
              <a:t>, 3rd ed, 1999</a:t>
            </a:r>
          </a:p>
          <a:p>
            <a:pPr lvl="1" algn="r" eaLnBrk="1" hangingPunct="1">
              <a:lnSpc>
                <a:spcPct val="80000"/>
              </a:lnSpc>
            </a:pPr>
            <a:r>
              <a:rPr lang="hu-HU" sz="800" smtClean="0"/>
              <a:t>** The Conceptualisation of „Persecution”  by the House of Lords:</a:t>
            </a:r>
          </a:p>
          <a:p>
            <a:pPr lvl="1" algn="r" eaLnBrk="1" hangingPunct="1">
              <a:lnSpc>
                <a:spcPct val="80000"/>
              </a:lnSpc>
            </a:pPr>
            <a:r>
              <a:rPr lang="hu-HU" sz="800" smtClean="0"/>
              <a:t> Horvath v. Secretary of State for the Home department,</a:t>
            </a:r>
          </a:p>
          <a:p>
            <a:pPr lvl="1" algn="r" eaLnBrk="1" hangingPunct="1">
              <a:lnSpc>
                <a:spcPct val="80000"/>
              </a:lnSpc>
            </a:pPr>
            <a:r>
              <a:rPr lang="hu-HU" sz="800" smtClean="0"/>
              <a:t> </a:t>
            </a:r>
            <a:r>
              <a:rPr lang="hu-HU" sz="800" i="1" smtClean="0"/>
              <a:t>International Journal of Refugee Law</a:t>
            </a:r>
            <a:r>
              <a:rPr lang="hu-HU" sz="800" smtClean="0"/>
              <a:t>, vol.13 (2001) No ½ pp. 16 – 31</a:t>
            </a:r>
            <a:endParaRPr lang="en-US" sz="900" smtClean="0"/>
          </a:p>
          <a:p>
            <a:pPr lvl="1" algn="r" eaLnBrk="1" hangingPunct="1">
              <a:lnSpc>
                <a:spcPct val="80000"/>
              </a:lnSpc>
            </a:pPr>
            <a:r>
              <a:rPr lang="en-US" sz="800" smtClean="0"/>
              <a:t>  </a:t>
            </a:r>
          </a:p>
          <a:p>
            <a:pPr lvl="1" algn="r" eaLnBrk="1" hangingPunct="1">
              <a:lnSpc>
                <a:spcPct val="80000"/>
              </a:lnSpc>
            </a:pPr>
            <a:r>
              <a:rPr lang="hu-HU" sz="800" smtClean="0"/>
              <a:t>***</a:t>
            </a:r>
            <a:r>
              <a:rPr lang="en-US" sz="800" smtClean="0"/>
              <a:t>The intersection of human rights law</a:t>
            </a:r>
            <a:r>
              <a:rPr lang="hu-HU" sz="800" smtClean="0"/>
              <a:t> </a:t>
            </a:r>
            <a:r>
              <a:rPr lang="en-US" sz="800" smtClean="0"/>
              <a:t>and refugee law: </a:t>
            </a:r>
            <a:br>
              <a:rPr lang="en-US" sz="800" smtClean="0"/>
            </a:br>
            <a:r>
              <a:rPr lang="en-US" sz="800" smtClean="0"/>
              <a:t>on or off the map?  The challenge</a:t>
            </a:r>
            <a:r>
              <a:rPr lang="hu-HU" sz="800" smtClean="0"/>
              <a:t> </a:t>
            </a:r>
            <a:r>
              <a:rPr lang="en-US" sz="800" smtClean="0"/>
              <a:t>of locating </a:t>
            </a:r>
            <a:r>
              <a:rPr lang="en-US" sz="800" i="1" smtClean="0"/>
              <a:t>appellant s395/2002 </a:t>
            </a:r>
            <a:endParaRPr lang="hu-HU" sz="800" i="1" smtClean="0"/>
          </a:p>
          <a:p>
            <a:pPr lvl="1" algn="r" eaLnBrk="1" hangingPunct="1">
              <a:lnSpc>
                <a:spcPct val="80000"/>
              </a:lnSpc>
            </a:pPr>
            <a:r>
              <a:rPr lang="en-US" sz="800" b="1" smtClean="0"/>
              <a:t>IARLJ</a:t>
            </a:r>
            <a:r>
              <a:rPr lang="hu-HU" sz="800" b="1" smtClean="0"/>
              <a:t> </a:t>
            </a:r>
            <a:r>
              <a:rPr lang="en-US" sz="800" smtClean="0"/>
              <a:t>Australia/New Zealand Chapter Meeting, Sydney, 9 June 2004</a:t>
            </a:r>
            <a:endParaRPr lang="hu-HU" sz="800" smtClean="0"/>
          </a:p>
          <a:p>
            <a:pPr lvl="1" algn="r" eaLnBrk="1" hangingPunct="1">
              <a:lnSpc>
                <a:spcPct val="80000"/>
              </a:lnSpc>
            </a:pPr>
            <a:r>
              <a:rPr lang="en-US" sz="800" i="1" smtClean="0"/>
              <a:t>http://www.refugee.org.nz/Reference/Sydney04.html#</a:t>
            </a:r>
            <a:r>
              <a:rPr lang="hu-HU" sz="800" i="1" smtClean="0"/>
              <a:t>  látogatva: 2005. június</a:t>
            </a:r>
            <a:endParaRPr lang="en-US" sz="800" i="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73A50409-F824-41B3-B0CB-BF3BF5355373}" type="slidenum">
              <a:rPr lang="hu-HU">
                <a:cs typeface="Arial" charset="0"/>
              </a:rPr>
              <a:pPr>
                <a:defRPr/>
              </a:pPr>
              <a:t>14</a:t>
            </a:fld>
            <a:endParaRPr lang="hu-HU">
              <a:cs typeface="Arial"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528AE87C-F7C5-4763-B794-EA082BBF74B1}" type="slidenum">
              <a:rPr lang="hu-HU">
                <a:cs typeface="Arial" charset="0"/>
              </a:rPr>
              <a:pPr>
                <a:defRPr/>
              </a:pPr>
              <a:t>15</a:t>
            </a:fld>
            <a:endParaRPr lang="hu-HU">
              <a:cs typeface="Arial"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lnSpc>
                <a:spcPct val="90000"/>
              </a:lnSpc>
            </a:pPr>
            <a:r>
              <a:rPr lang="hu-HU" smtClean="0"/>
              <a:t>H.L.R v France 11/1996/630/813 – 1997április 23 ECtHR ítélet (ez volt a kolumbiai kábszer csempész)</a:t>
            </a:r>
          </a:p>
          <a:p>
            <a:pPr eaLnBrk="1" hangingPunct="1">
              <a:lnSpc>
                <a:spcPct val="90000"/>
              </a:lnSpc>
            </a:pPr>
            <a:endParaRPr lang="hu-HU" smtClean="0"/>
          </a:p>
          <a:p>
            <a:pPr eaLnBrk="1" hangingPunct="1">
              <a:lnSpc>
                <a:spcPct val="90000"/>
              </a:lnSpc>
            </a:pPr>
            <a:r>
              <a:rPr lang="hu-HU" smtClean="0"/>
              <a:t>D. v. United Kingdom 146/1996/767/964 1997 május 2 ECtHR   (HIV)</a:t>
            </a:r>
          </a:p>
          <a:p>
            <a:pPr eaLnBrk="1" hangingPunct="1">
              <a:lnSpc>
                <a:spcPct val="90000"/>
              </a:lnSpc>
            </a:pPr>
            <a:endParaRPr lang="hu-HU" smtClean="0"/>
          </a:p>
          <a:p>
            <a:pPr eaLnBrk="1" hangingPunct="1">
              <a:lnSpc>
                <a:spcPct val="90000"/>
              </a:lnSpc>
            </a:pPr>
            <a:r>
              <a:rPr lang="en-US" smtClean="0"/>
              <a:t>This point was emphatically made in </a:t>
            </a:r>
            <a:r>
              <a:rPr lang="en-US" i="1" smtClean="0"/>
              <a:t>Canada (Attorney General) v Ward </a:t>
            </a:r>
            <a:r>
              <a:rPr lang="en-US" smtClean="0"/>
              <a:t>[1993] 2 SCR 689, 709 (SC:Can): “The persecution alleged by the appellant emanates from non-state actors, the INLA; the Government of Ireland is in no way involved in it. This case, then, raises the question whether state involvement is a pre-requisite to “persecution” under the definition of “Convention refugee” in the Act. The precise issues are phrased differently by the parties, but can be summarized in the following fashion. First, is there a requirement that “persecution” emanate from the state? Second, does it matter whether the claim is based on the “unable” or “unwilling” branch of the definition? In my view, the answer to both these questions is no.” </a:t>
            </a:r>
            <a:r>
              <a:rPr lang="en-US" b="1" smtClean="0"/>
              <a:t>[58] </a:t>
            </a:r>
            <a:r>
              <a:rPr lang="en-US" smtClean="0"/>
              <a:t>And later, at 716-717: “The international community was meant to be a forum of second resort for the persecuted, a ‘surrogate’, approachable upon failure of local protection. The rationale upon which international refugee law rests is not simply the need to give shelter to those persecuted by the state, but, more widely, to provide refuge to those whose home state cannot or does not afford them protection from persecution. The former is, of course, comprised in the latter, but the drafters of the Convention had the latter, wider purpose in mind. The state’s inability to protect the individual from persecution founded on one of the enumerated grounds constitutes failure of local protection.”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313748BE-F8C6-4634-A01D-AE3C20A8AEE6}" type="slidenum">
              <a:rPr lang="hu-HU">
                <a:cs typeface="Arial" charset="0"/>
              </a:rPr>
              <a:pPr>
                <a:defRPr/>
              </a:pPr>
              <a:t>16</a:t>
            </a:fld>
            <a:endParaRPr lang="hu-HU">
              <a:cs typeface="Arial"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9FB81F70-ACBB-4036-B4DD-23ABE9CE14F3}" type="slidenum">
              <a:rPr lang="hu-HU">
                <a:cs typeface="Arial" charset="0"/>
              </a:rPr>
              <a:pPr>
                <a:defRPr/>
              </a:pPr>
              <a:t>17</a:t>
            </a:fld>
            <a:endParaRPr lang="hu-HU">
              <a:cs typeface="Arial"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B785C13D-10B9-45CA-B131-1EE85E78F4FC}" type="slidenum">
              <a:rPr lang="hu-HU">
                <a:cs typeface="Arial" charset="0"/>
              </a:rPr>
              <a:pPr>
                <a:defRPr/>
              </a:pPr>
              <a:t>18</a:t>
            </a:fld>
            <a:endParaRPr lang="hu-HU">
              <a:cs typeface="Arial"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r>
              <a:rPr lang="en-GB" smtClean="0"/>
              <a:t>British courts</a:t>
            </a:r>
            <a:endParaRPr lang="hu-HU" smtClean="0"/>
          </a:p>
          <a:p>
            <a:pPr eaLnBrk="1" hangingPunct="1"/>
            <a:r>
              <a:rPr lang="hu-HU" smtClean="0"/>
              <a:t> * </a:t>
            </a:r>
            <a:r>
              <a:rPr lang="en-GB" smtClean="0"/>
              <a:t>consider the Convention a living </a:t>
            </a:r>
            <a:r>
              <a:rPr lang="hu-HU" smtClean="0"/>
              <a:t> instrumentnek </a:t>
            </a:r>
          </a:p>
          <a:p>
            <a:pPr eaLnBrk="1" hangingPunct="1"/>
            <a:r>
              <a:rPr lang="hu-HU" smtClean="0"/>
              <a:t> * A serious harm </a:t>
            </a:r>
            <a:r>
              <a:rPr lang="en-GB" smtClean="0"/>
              <a:t>need not be a threat to life or freedom</a:t>
            </a:r>
          </a:p>
          <a:p>
            <a:pPr eaLnBrk="1" hangingPunct="1"/>
            <a:r>
              <a:rPr lang="hu-HU" smtClean="0"/>
              <a:t> * </a:t>
            </a:r>
            <a:r>
              <a:rPr lang="en-GB" smtClean="0"/>
              <a:t>Do not decide if persistency /as required by Hathaway is indeed necessary</a:t>
            </a:r>
            <a:r>
              <a:rPr lang="hu-HU" smtClean="0"/>
              <a:t>.</a:t>
            </a:r>
          </a:p>
          <a:p>
            <a:pPr eaLnBrk="1" hangingPunct="1"/>
            <a:r>
              <a:rPr lang="hu-HU" smtClean="0"/>
              <a:t>	Lambert </a:t>
            </a:r>
            <a:r>
              <a:rPr lang="en-GB" smtClean="0"/>
              <a:t>denies, based on</a:t>
            </a:r>
            <a:r>
              <a:rPr lang="hu-HU" smtClean="0"/>
              <a:t> Court of appeal </a:t>
            </a:r>
            <a:r>
              <a:rPr lang="en-GB" smtClean="0"/>
              <a:t>judgements </a:t>
            </a:r>
            <a:endParaRPr lang="hu-HU" smtClean="0"/>
          </a:p>
          <a:p>
            <a:pPr eaLnBrk="1" hangingPunct="1"/>
            <a:r>
              <a:rPr lang="en-GB" smtClean="0"/>
              <a:t>++++++++++++++++++++++++++++++++++=</a:t>
            </a:r>
          </a:p>
          <a:p>
            <a:pPr eaLnBrk="1" hangingPunct="1"/>
            <a:endParaRPr lang="en-GB" smtClean="0"/>
          </a:p>
          <a:p>
            <a:pPr eaLnBrk="1" hangingPunct="1"/>
            <a:r>
              <a:rPr lang="en-US" smtClean="0"/>
              <a:t> In the Court of Appeal it was common ground between the parties that the question of state protection has nothing to do with whether what the applicant fears is "persecution" within the meaning of article 1A(2) of the Convention. In principle this must be right.  Berwick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992EE2C-BEF1-4D1B-9E18-29F925178C8D}" type="slidenum">
              <a:rPr lang="hu-HU">
                <a:cs typeface="Arial" charset="0"/>
              </a:rPr>
              <a:pPr>
                <a:defRPr/>
              </a:pPr>
              <a:t>19</a:t>
            </a:fld>
            <a:endParaRPr lang="hu-HU">
              <a:cs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xfrm>
            <a:off x="188913" y="4689475"/>
            <a:ext cx="6408737" cy="4914900"/>
          </a:xfrm>
          <a:noFill/>
        </p:spPr>
        <p:txBody>
          <a:bodyPr wrap="square" numCol="1" anchor="t" anchorCtr="0" compatLnSpc="1">
            <a:prstTxWarp prst="textNoShape">
              <a:avLst/>
            </a:prstTxWarp>
          </a:bodyPr>
          <a:lstStyle/>
          <a:p>
            <a:pPr eaLnBrk="1" hangingPunct="1"/>
            <a:r>
              <a:rPr lang="hu-HU" sz="1400" smtClean="0"/>
              <a:t>Mikor megfelelő  -saját kultúránk standardjai, vagy a helyi viszonyok?</a:t>
            </a:r>
          </a:p>
          <a:p>
            <a:pPr eaLnBrk="1" hangingPunct="1"/>
            <a:r>
              <a:rPr lang="hu-HU" sz="1400" smtClean="0"/>
              <a:t>_____________________________________________________________</a:t>
            </a:r>
          </a:p>
          <a:p>
            <a:pPr eaLnBrk="1" hangingPunct="1"/>
            <a:r>
              <a:rPr lang="hu-HU" sz="1000" smtClean="0"/>
              <a:t>Lord Clyde: „</a:t>
            </a:r>
            <a:r>
              <a:rPr lang="en-US" sz="1000" smtClean="0"/>
              <a:t>There must be in place a system of domestic</a:t>
            </a:r>
            <a:r>
              <a:rPr lang="hu-HU" sz="1000" smtClean="0"/>
              <a:t> </a:t>
            </a:r>
            <a:r>
              <a:rPr lang="en-US" sz="1000" smtClean="0"/>
              <a:t>protection and machinery for the detection, prosecution and punishment of actions contrary to the</a:t>
            </a:r>
            <a:r>
              <a:rPr lang="hu-HU" sz="1000" smtClean="0"/>
              <a:t> </a:t>
            </a:r>
            <a:r>
              <a:rPr lang="en-US" sz="1000" smtClean="0"/>
              <a:t>purposes which the convention requires to have protected. More importantly there must be an</a:t>
            </a:r>
            <a:r>
              <a:rPr lang="hu-HU" sz="1000" smtClean="0"/>
              <a:t> </a:t>
            </a:r>
            <a:r>
              <a:rPr lang="en-US" sz="1000" smtClean="0"/>
              <a:t>ability and a readiness to operate that machinery. But precisely where the line is drawn beyond that</a:t>
            </a:r>
            <a:r>
              <a:rPr lang="hu-HU" sz="1000" smtClean="0"/>
              <a:t> </a:t>
            </a:r>
            <a:r>
              <a:rPr lang="en-US" sz="1000" smtClean="0"/>
              <a:t>generality is necessarily a matter of the circumstances of each particular case</a:t>
            </a:r>
            <a:r>
              <a:rPr lang="hu-HU" sz="1000" smtClean="0"/>
              <a:t>.”</a:t>
            </a:r>
          </a:p>
          <a:p>
            <a:pPr eaLnBrk="1" hangingPunct="1"/>
            <a:r>
              <a:rPr lang="hu-HU" sz="1000" smtClean="0"/>
              <a:t>Lord Craighead: </a:t>
            </a:r>
          </a:p>
          <a:p>
            <a:pPr eaLnBrk="1" hangingPunct="1"/>
            <a:r>
              <a:rPr lang="hu-HU" smtClean="0"/>
              <a:t/>
            </a:r>
            <a:br>
              <a:rPr lang="hu-HU" smtClean="0"/>
            </a:br>
            <a:r>
              <a:rPr lang="hu-HU" smtClean="0"/>
              <a:t>„</a:t>
            </a:r>
            <a:r>
              <a:rPr lang="en-US" smtClean="0"/>
              <a:t>As regards the third issue</a:t>
            </a:r>
            <a:endParaRPr lang="hu-HU" smtClean="0"/>
          </a:p>
          <a:p>
            <a:pPr lvl="4" eaLnBrk="1" hangingPunct="1"/>
            <a:r>
              <a:rPr lang="hu-HU" sz="800" smtClean="0"/>
              <a:t>[” </a:t>
            </a:r>
            <a:r>
              <a:rPr lang="en-US" sz="800" i="1" smtClean="0"/>
              <a:t>What is the test for determining whether there is sufficient protection against</a:t>
            </a:r>
            <a:r>
              <a:rPr lang="hu-HU" sz="800" i="1" smtClean="0"/>
              <a:t> </a:t>
            </a:r>
            <a:r>
              <a:rPr lang="en-US" sz="800" i="1" smtClean="0"/>
              <a:t>persecution in the person's country of origin -- is it sufficient, to meet the standard required by the</a:t>
            </a:r>
            <a:r>
              <a:rPr lang="hu-HU" sz="800" i="1" smtClean="0"/>
              <a:t> </a:t>
            </a:r>
            <a:r>
              <a:rPr lang="en-US" sz="800" i="1" smtClean="0"/>
              <a:t>convention, that there is in that country a system of criminal law which makes violent attacks by the</a:t>
            </a:r>
            <a:r>
              <a:rPr lang="hu-HU" sz="800" i="1" smtClean="0"/>
              <a:t> </a:t>
            </a:r>
            <a:r>
              <a:rPr lang="en-US" sz="800" i="1" smtClean="0"/>
              <a:t>persecutors punishable and a reasonable willingness to enforce that law on the part of the law</a:t>
            </a:r>
            <a:r>
              <a:rPr lang="hu-HU" sz="800" i="1" smtClean="0"/>
              <a:t> </a:t>
            </a:r>
            <a:r>
              <a:rPr lang="en-US" sz="800" i="1" smtClean="0"/>
              <a:t>enforcement agencies? Or must the protection by the state be such that it cannot be said that the</a:t>
            </a:r>
            <a:r>
              <a:rPr lang="hu-HU" sz="800" i="1" smtClean="0"/>
              <a:t> </a:t>
            </a:r>
            <a:r>
              <a:rPr lang="en-US" sz="800" i="1" smtClean="0"/>
              <a:t>person has a well-founded</a:t>
            </a:r>
            <a:r>
              <a:rPr lang="en-US" sz="800" smtClean="0"/>
              <a:t> fear?</a:t>
            </a:r>
            <a:r>
              <a:rPr lang="hu-HU" sz="800" smtClean="0"/>
              <a:t>]</a:t>
            </a:r>
            <a:r>
              <a:rPr lang="en-US" sz="800" smtClean="0"/>
              <a:t>,</a:t>
            </a:r>
            <a:endParaRPr lang="hu-HU" sz="800" smtClean="0"/>
          </a:p>
          <a:p>
            <a:pPr eaLnBrk="1" hangingPunct="1"/>
            <a:endParaRPr lang="hu-HU" sz="900" smtClean="0"/>
          </a:p>
          <a:p>
            <a:pPr eaLnBrk="1" hangingPunct="1"/>
            <a:r>
              <a:rPr lang="en-US" smtClean="0"/>
              <a:t>The answer to it also is to be found in the principle of surrogacy. The</a:t>
            </a:r>
            <a:r>
              <a:rPr lang="hu-HU" smtClean="0"/>
              <a:t> </a:t>
            </a:r>
            <a:r>
              <a:rPr lang="en-US" smtClean="0"/>
              <a:t>primary duty to provide the protection lies with the home state. It is its duty to establish and to</a:t>
            </a:r>
            <a:r>
              <a:rPr lang="hu-HU" smtClean="0"/>
              <a:t> </a:t>
            </a:r>
            <a:r>
              <a:rPr lang="en-US" smtClean="0"/>
              <a:t>operate a system of protection against the persecution of its own nationals. If that system is lacking</a:t>
            </a:r>
            <a:r>
              <a:rPr lang="hu-HU" smtClean="0"/>
              <a:t> </a:t>
            </a:r>
            <a:r>
              <a:rPr lang="en-US" smtClean="0"/>
              <a:t>the protection of the international community is available as a substitute. But the application of the</a:t>
            </a:r>
            <a:r>
              <a:rPr lang="hu-HU" smtClean="0"/>
              <a:t> </a:t>
            </a:r>
            <a:r>
              <a:rPr lang="en-US" smtClean="0"/>
              <a:t>surrogacy principle rests upon the assumption that, just as the substitute cannot achieve complete</a:t>
            </a:r>
            <a:r>
              <a:rPr lang="hu-HU" smtClean="0"/>
              <a:t> </a:t>
            </a:r>
            <a:r>
              <a:rPr lang="en-US" smtClean="0"/>
              <a:t>protection against isolated and random attacks, so also complete protection against such attacks is</a:t>
            </a:r>
            <a:r>
              <a:rPr lang="hu-HU" smtClean="0"/>
              <a:t> </a:t>
            </a:r>
            <a:r>
              <a:rPr lang="en-US" smtClean="0"/>
              <a:t>not to be expected of the home state. The standard to be applied is therefore not that which would</a:t>
            </a:r>
            <a:r>
              <a:rPr lang="hu-HU" smtClean="0"/>
              <a:t> </a:t>
            </a:r>
            <a:r>
              <a:rPr lang="en-US" smtClean="0"/>
              <a:t>eliminate all risk and would thus amount to a guarantee of protection in the home state. Rather it is</a:t>
            </a:r>
            <a:r>
              <a:rPr lang="hu-HU" smtClean="0"/>
              <a:t> </a:t>
            </a:r>
            <a:r>
              <a:rPr lang="en-US" smtClean="0"/>
              <a:t>a practical standard, which takes proper account of the duty which the state owes to all its own</a:t>
            </a:r>
            <a:r>
              <a:rPr lang="hu-HU" smtClean="0"/>
              <a:t> </a:t>
            </a:r>
            <a:r>
              <a:rPr lang="en-US" smtClean="0"/>
              <a:t>nationals.</a:t>
            </a:r>
            <a:r>
              <a:rPr lang="hu-HU" smtClean="0"/>
              <a:t>”</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92A3C32C-0340-4056-87CF-970C4C9F60A4}" type="slidenum">
              <a:rPr lang="hu-HU" smtClean="0"/>
              <a:pPr>
                <a:defRPr/>
              </a:pPr>
              <a:t>2</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8049CDF3-1D01-49AA-8128-5EFA9AD94845}" type="slidenum">
              <a:rPr lang="hu-HU">
                <a:cs typeface="Arial" charset="0"/>
              </a:rPr>
              <a:pPr>
                <a:defRPr/>
              </a:pPr>
              <a:t>20</a:t>
            </a:fld>
            <a:endParaRPr lang="hu-HU">
              <a:cs typeface="Arial"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F045CCAF-F8A6-4277-B134-2F79DD7DF08A}" type="slidenum">
              <a:rPr lang="hu-HU">
                <a:cs typeface="Arial" charset="0"/>
              </a:rPr>
              <a:pPr>
                <a:defRPr/>
              </a:pPr>
              <a:t>21</a:t>
            </a:fld>
            <a:endParaRPr lang="hu-HU">
              <a:cs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r>
              <a:rPr lang="en-US" b="1" smtClean="0"/>
              <a:t>[63] </a:t>
            </a:r>
            <a:r>
              <a:rPr lang="hu-HU" smtClean="0"/>
              <a:t>...</a:t>
            </a:r>
            <a:r>
              <a:rPr lang="en-US" smtClean="0"/>
              <a:t> Article 33(1) is explicit </a:t>
            </a:r>
            <a:r>
              <a:rPr lang="hu-HU" smtClean="0"/>
              <a:t>...</a:t>
            </a:r>
            <a:r>
              <a:rPr lang="en-US" smtClean="0"/>
              <a:t> This obligation cannot be avoided by a process of interpretation which measures the sufficiency of state protection not against the absence of a real risk of persecution, but against the availability of a system for the protection of the citizen and a reasonable willingness by the state to operate that system. The point which emerges from </a:t>
            </a:r>
            <a:r>
              <a:rPr lang="en-US" i="1" smtClean="0"/>
              <a:t>Ward </a:t>
            </a:r>
            <a:r>
              <a:rPr lang="en-US" smtClean="0"/>
              <a:t>is that the refugee inquiry is not an inquiry into blame. Rather the purpose of refugee law is to identify those who have a well-founded fear of persecution for a Convention reason. If the net result of a state’s “reasonable willingness” to operate a system for the protection of the citizen is that it is incapable of preventing a real chance of persecution of a particular individual, refugee status cannot be denied that individual. The persecuted clearly do not enjoy the protection of their country of origin. As La Forest J stated in </a:t>
            </a:r>
            <a:r>
              <a:rPr lang="en-US" i="1" smtClean="0"/>
              <a:t>Ward </a:t>
            </a:r>
            <a:r>
              <a:rPr lang="en-US" smtClean="0"/>
              <a:t>at 716: “The state’s inability to protect the individual from persecution founded on one of the enumerated grounds constitutes failure of local protection.”</a:t>
            </a:r>
          </a:p>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E4A99960-CE70-4891-8EDC-26862221841D}" type="slidenum">
              <a:rPr lang="hu-HU">
                <a:cs typeface="Arial" charset="0"/>
              </a:rPr>
              <a:pPr>
                <a:defRPr/>
              </a:pPr>
              <a:t>22</a:t>
            </a:fld>
            <a:endParaRPr lang="hu-HU">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xfrm>
            <a:off x="687388" y="4689475"/>
            <a:ext cx="5483225" cy="4443413"/>
          </a:xfrm>
          <a:noFill/>
        </p:spPr>
        <p:txBody>
          <a:bodyPr wrap="square" numCol="1" anchor="t" anchorCtr="0" compatLnSpc="1">
            <a:prstTxWarp prst="textNoShape">
              <a:avLst/>
            </a:prstTxWarp>
          </a:bodyPr>
          <a:lstStyle/>
          <a:p>
            <a:pPr eaLnBrk="1" hangingPunct="1"/>
            <a:r>
              <a:rPr lang="en-GB" sz="1000" i="1" smtClean="0"/>
              <a:t>Important cases </a:t>
            </a:r>
          </a:p>
          <a:p>
            <a:pPr eaLnBrk="1" hangingPunct="1"/>
            <a:endParaRPr lang="en-GB" sz="1000" i="1" smtClean="0"/>
          </a:p>
          <a:p>
            <a:pPr eaLnBrk="1" hangingPunct="1"/>
            <a:r>
              <a:rPr lang="en-GB" sz="1000" i="1" smtClean="0"/>
              <a:t>New Zealand Refugee Status Appeals Authority</a:t>
            </a:r>
            <a:r>
              <a:rPr lang="en-GB" sz="1000" smtClean="0"/>
              <a:t> (1999) [2000] NZLR 545 (Refugee Appeal No. 71427/99)</a:t>
            </a:r>
            <a:endParaRPr lang="hu-HU" sz="1000" smtClean="0"/>
          </a:p>
          <a:p>
            <a:pPr eaLnBrk="1" hangingPunct="1"/>
            <a:endParaRPr lang="en-GB" sz="700" i="1" smtClean="0"/>
          </a:p>
          <a:p>
            <a:pPr eaLnBrk="1" hangingPunct="1"/>
            <a:r>
              <a:rPr lang="en-GB" sz="1000" i="1" smtClean="0"/>
              <a:t>Independent Federal Asylum Senate (IFAS/UBAS)</a:t>
            </a:r>
            <a:r>
              <a:rPr lang="en-GB" sz="1000" smtClean="0"/>
              <a:t> [Austria] (Decision of 21 March 2002) IFAS 220.268/0-X1/33/00</a:t>
            </a:r>
          </a:p>
          <a:p>
            <a:pPr lvl="3" algn="r" eaLnBrk="1" hangingPunct="1"/>
            <a:endParaRPr lang="en-GB" sz="1000" i="1" smtClean="0"/>
          </a:p>
          <a:p>
            <a:pPr eaLnBrk="1" hangingPunct="1"/>
            <a:r>
              <a:rPr lang="hu-HU" sz="1000" i="1" smtClean="0"/>
              <a:t>Canada (Attorney General) v Ward [1993] </a:t>
            </a:r>
            <a:r>
              <a:rPr lang="hu-HU" sz="1000" smtClean="0"/>
              <a:t>2 SCR 689</a:t>
            </a:r>
          </a:p>
          <a:p>
            <a:pPr algn="r" eaLnBrk="1" hangingPunct="1"/>
            <a:r>
              <a:rPr lang="en-GB" sz="700" smtClean="0"/>
              <a:t> </a:t>
            </a:r>
            <a:endParaRPr lang="en-GB" sz="700" i="1" smtClean="0"/>
          </a:p>
          <a:p>
            <a:pPr eaLnBrk="1" hangingPunct="1"/>
            <a:r>
              <a:rPr lang="en-GB" sz="1000" smtClean="0"/>
              <a:t>UK House of Lords </a:t>
            </a:r>
            <a:r>
              <a:rPr lang="en-GB" sz="1000" i="1" smtClean="0"/>
              <a:t>Regina v Secretary of State for the Home Department</a:t>
            </a:r>
            <a:r>
              <a:rPr lang="en-GB" sz="1000" smtClean="0"/>
              <a:t> ex parte</a:t>
            </a:r>
            <a:r>
              <a:rPr lang="en-GB" sz="1000" i="1" smtClean="0"/>
              <a:t> Adan</a:t>
            </a:r>
            <a:r>
              <a:rPr lang="en-GB" sz="1000" smtClean="0"/>
              <a:t>; </a:t>
            </a:r>
            <a:r>
              <a:rPr lang="en-GB" sz="1000" i="1" smtClean="0"/>
              <a:t>Regina v Secretary of State for The Home Department</a:t>
            </a:r>
            <a:r>
              <a:rPr lang="en-GB" sz="1000" smtClean="0"/>
              <a:t> ex parte</a:t>
            </a:r>
            <a:r>
              <a:rPr lang="en-GB" sz="1000" i="1" smtClean="0"/>
              <a:t> Aitseguer</a:t>
            </a:r>
            <a:r>
              <a:rPr lang="en-GB" sz="1000" smtClean="0"/>
              <a:t> (Judgments of 19 December 2000)</a:t>
            </a:r>
            <a:endParaRPr lang="hu-HU" sz="1000" smtClean="0"/>
          </a:p>
          <a:p>
            <a:pPr eaLnBrk="1" hangingPunct="1"/>
            <a:r>
              <a:rPr lang="hu-HU" sz="900" smtClean="0"/>
              <a:t> </a:t>
            </a:r>
          </a:p>
          <a:p>
            <a:pPr eaLnBrk="1" hangingPunct="1"/>
            <a:r>
              <a:rPr lang="en-US" sz="1000" smtClean="0"/>
              <a:t>Regina v. Secretary of State for the Home Department (Respondent) ex parte Bagdanavicius (FC) and another (Appellants)</a:t>
            </a:r>
            <a:r>
              <a:rPr lang="hu-HU" sz="1000" smtClean="0"/>
              <a:t> </a:t>
            </a:r>
            <a:r>
              <a:rPr lang="en-US" sz="1000" smtClean="0"/>
              <a:t>[2005] UKHL 38</a:t>
            </a:r>
            <a:r>
              <a:rPr lang="hu-HU" sz="1000" smtClean="0"/>
              <a:t>, s főleg a Court of Appeal döntése:  </a:t>
            </a:r>
            <a:r>
              <a:rPr lang="en-US" sz="1000" smtClean="0"/>
              <a:t>[2003] EWCA Civ 1605 </a:t>
            </a:r>
          </a:p>
          <a:p>
            <a:pPr eaLnBrk="1" hangingPunct="1"/>
            <a:endParaRPr lang="en-GB" sz="1000" smtClean="0"/>
          </a:p>
          <a:p>
            <a:pPr eaLnBrk="1" hangingPunct="1"/>
            <a:r>
              <a:rPr lang="en-US" sz="1000" i="1" smtClean="0"/>
              <a:t>Regina v. Special Adjudicator (Respondent) ex parte Ullah</a:t>
            </a:r>
            <a:r>
              <a:rPr lang="en-US" sz="1000" smtClean="0"/>
              <a:t> (FC) (Appellant)</a:t>
            </a:r>
          </a:p>
          <a:p>
            <a:pPr eaLnBrk="1" hangingPunct="1"/>
            <a:r>
              <a:rPr lang="en-US" sz="1000" i="1" smtClean="0"/>
              <a:t>Do (FC) (Appellant) v. Secretary of State for the Home Department</a:t>
            </a:r>
            <a:r>
              <a:rPr lang="en-US" sz="1000" smtClean="0"/>
              <a:t> (Respondent) Thursday 17 June 2004  2004 UKHL 26</a:t>
            </a:r>
            <a:br>
              <a:rPr lang="en-US" sz="1000" smtClean="0"/>
            </a:br>
            <a:endParaRPr lang="en-US" sz="1000" smtClean="0"/>
          </a:p>
          <a:p>
            <a:pPr eaLnBrk="1" hangingPunct="1"/>
            <a:endParaRPr lang="en-US" sz="10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iakép helye 1"/>
          <p:cNvSpPr>
            <a:spLocks noGrp="1" noRot="1" noChangeAspect="1" noTextEdit="1"/>
          </p:cNvSpPr>
          <p:nvPr>
            <p:ph type="sldImg"/>
          </p:nvPr>
        </p:nvSpPr>
        <p:spPr bwMode="auto">
          <a:noFill/>
          <a:ln>
            <a:solidFill>
              <a:srgbClr val="000000"/>
            </a:solidFill>
            <a:miter lim="800000"/>
            <a:headEnd/>
            <a:tailEnd/>
          </a:ln>
        </p:spPr>
      </p:sp>
      <p:sp>
        <p:nvSpPr>
          <p:cNvPr id="20483"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E3231-AA4E-44DA-B313-503E363E009B}" type="slidenum">
              <a:rPr lang="en-GB" smtClean="0"/>
              <a:pPr fontAlgn="base">
                <a:spcBef>
                  <a:spcPct val="0"/>
                </a:spcBef>
                <a:spcAft>
                  <a:spcPct val="0"/>
                </a:spcAft>
                <a:defRPr/>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988EAEFB-8911-468A-8308-F070CE333F3F}" type="slidenum">
              <a:rPr lang="hu-HU">
                <a:cs typeface="Arial" charset="0"/>
              </a:rPr>
              <a:pPr>
                <a:defRPr/>
              </a:pPr>
              <a:t>24</a:t>
            </a:fld>
            <a:endParaRPr lang="hu-HU">
              <a:cs typeface="Arial"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a:p>
            <a:pPr eaLnBrk="1" hangingPunct="1"/>
            <a:r>
              <a:rPr lang="en-GB" smtClean="0"/>
              <a:t>Would the same harm occur if  the ground was not there?</a:t>
            </a:r>
          </a:p>
          <a:p>
            <a:pPr eaLnBrk="1" hangingPunct="1"/>
            <a:r>
              <a:rPr lang="en-GB" smtClean="0"/>
              <a:t>Is the cause of harm the ground itself?</a:t>
            </a:r>
          </a:p>
          <a:p>
            <a:pPr eaLnBrk="1" hangingPunct="1"/>
            <a:r>
              <a:rPr lang="en-GB" smtClean="0"/>
              <a:t>Does the victim suffer more than the other members?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460B4694-C82F-4759-8477-FEC4B7BEAD9D}" type="slidenum">
              <a:rPr lang="hu-HU">
                <a:cs typeface="Arial" charset="0"/>
              </a:rPr>
              <a:pPr>
                <a:defRPr/>
              </a:pPr>
              <a:t>25</a:t>
            </a:fld>
            <a:endParaRPr lang="hu-HU">
              <a:cs typeface="Arial" charset="0"/>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b="1" smtClean="0"/>
              <a:t>Adopted and opened for signature and ratification by General Assembly resolution 2106 (XX)   entry into force on 4 January 1969</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a:spcBef>
                <a:spcPts val="0"/>
              </a:spcBef>
            </a:pPr>
            <a:r>
              <a:rPr lang="en-US" smtClean="0"/>
              <a:t>2. The right to freedom of thought, conscience and religion is one of the fundamental</a:t>
            </a:r>
          </a:p>
          <a:p>
            <a:pPr>
              <a:spcBef>
                <a:spcPts val="0"/>
              </a:spcBef>
            </a:pPr>
            <a:r>
              <a:rPr lang="en-US" smtClean="0"/>
              <a:t>rights and freedoms in international human rights law. In determining religion-based</a:t>
            </a:r>
          </a:p>
          <a:p>
            <a:pPr>
              <a:spcBef>
                <a:spcPts val="0"/>
              </a:spcBef>
            </a:pPr>
            <a:r>
              <a:rPr lang="en-US" smtClean="0"/>
              <a:t>claims, it is therefore useful, </a:t>
            </a:r>
            <a:r>
              <a:rPr lang="en-US" i="1" smtClean="0"/>
              <a:t>inter alia, to draw on Article 18 of the 1948 Universal</a:t>
            </a:r>
          </a:p>
          <a:p>
            <a:pPr>
              <a:spcBef>
                <a:spcPts val="0"/>
              </a:spcBef>
            </a:pPr>
            <a:r>
              <a:rPr lang="en-US" smtClean="0"/>
              <a:t>Declaration of Human Rights (the “Universal Declaration”) and Articles 18 and 27 of</a:t>
            </a:r>
          </a:p>
          <a:p>
            <a:pPr>
              <a:spcBef>
                <a:spcPts val="0"/>
              </a:spcBef>
            </a:pPr>
            <a:r>
              <a:rPr lang="en-US" smtClean="0"/>
              <a:t>the 1966 International Covenant on Civil and Political Rights (the “International</a:t>
            </a:r>
          </a:p>
          <a:p>
            <a:pPr>
              <a:spcBef>
                <a:spcPts val="0"/>
              </a:spcBef>
            </a:pPr>
            <a:r>
              <a:rPr lang="en-US" smtClean="0"/>
              <a:t>Covenant”). Also relevant are the General Comments issued by the Human Rights</a:t>
            </a:r>
          </a:p>
          <a:p>
            <a:pPr>
              <a:spcBef>
                <a:spcPts val="0"/>
              </a:spcBef>
            </a:pPr>
            <a:r>
              <a:rPr lang="en-US" smtClean="0"/>
              <a:t>Committee,</a:t>
            </a:r>
            <a:r>
              <a:rPr lang="hu-HU" smtClean="0"/>
              <a:t> (</a:t>
            </a:r>
            <a:r>
              <a:rPr lang="en-US" smtClean="0"/>
              <a:t>General Comment No. 22, adopted 20 July</a:t>
            </a:r>
            <a:r>
              <a:rPr lang="hu-HU" smtClean="0"/>
              <a:t> 1993, UN doc. CCPR/C/21/Rev.1/ADD.4, 27 September 1993.) </a:t>
            </a:r>
            <a:r>
              <a:rPr lang="en-US" smtClean="0"/>
              <a:t> the 1981 Declaration on the Elimination of All Forms of Intolerance and</a:t>
            </a:r>
            <a:r>
              <a:rPr lang="hu-HU" smtClean="0"/>
              <a:t> </a:t>
            </a:r>
            <a:r>
              <a:rPr lang="en-US" smtClean="0"/>
              <a:t>Discrimination based on Religion or Belief, the 1992 Declaration on the Rights of</a:t>
            </a:r>
            <a:r>
              <a:rPr lang="hu-HU" smtClean="0"/>
              <a:t>  </a:t>
            </a:r>
            <a:r>
              <a:rPr lang="en-US" smtClean="0"/>
              <a:t>Persons belonging to National or Ethnic, Religious and Linguistic Minorities and the</a:t>
            </a:r>
            <a:r>
              <a:rPr lang="hu-HU" smtClean="0"/>
              <a:t> </a:t>
            </a:r>
            <a:r>
              <a:rPr lang="en-US" smtClean="0"/>
              <a:t>body of reports of the Special Rapporteur on Religious Intolerance. 2These</a:t>
            </a:r>
            <a:r>
              <a:rPr lang="hu-HU" smtClean="0"/>
              <a:t> </a:t>
            </a:r>
            <a:r>
              <a:rPr lang="en-US" smtClean="0"/>
              <a:t>international human rights standards provide guidance in defining the term “religion”</a:t>
            </a:r>
            <a:r>
              <a:rPr lang="hu-HU" smtClean="0"/>
              <a:t> </a:t>
            </a:r>
            <a:r>
              <a:rPr lang="en-US" smtClean="0"/>
              <a:t>also in the context of international refugee law, against which action taken by States</a:t>
            </a:r>
            <a:r>
              <a:rPr lang="hu-HU" smtClean="0"/>
              <a:t> </a:t>
            </a:r>
            <a:r>
              <a:rPr lang="en-US" smtClean="0"/>
              <a:t>to restrict or prohibit certain practices can be examined.</a:t>
            </a:r>
            <a:endParaRPr lang="hu-HU"/>
          </a:p>
        </p:txBody>
      </p:sp>
      <p:sp>
        <p:nvSpPr>
          <p:cNvPr id="4" name="Dia számának helye 3"/>
          <p:cNvSpPr>
            <a:spLocks noGrp="1"/>
          </p:cNvSpPr>
          <p:nvPr>
            <p:ph type="sldNum" sz="quarter" idx="10"/>
          </p:nvPr>
        </p:nvSpPr>
        <p:spPr/>
        <p:txBody>
          <a:bodyPr/>
          <a:lstStyle/>
          <a:p>
            <a:pPr>
              <a:defRPr/>
            </a:pPr>
            <a:fld id="{EDAF841E-3232-4DC7-AF8C-DE940776C563}"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920F4EF2-7503-4013-8F4A-8DAE8DF2BDD9}" type="slidenum">
              <a:rPr lang="hu-HU">
                <a:cs typeface="Arial" charset="0"/>
              </a:rPr>
              <a:pPr>
                <a:defRPr/>
              </a:pPr>
              <a:t>27</a:t>
            </a:fld>
            <a:endParaRPr lang="hu-HU">
              <a:cs typeface="Arial"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eaLnBrk="1" hangingPunct="1">
              <a:spcBef>
                <a:spcPts val="700"/>
              </a:spcBef>
              <a:spcAft>
                <a:spcPts val="700"/>
              </a:spcAft>
            </a:pPr>
            <a:r>
              <a:rPr lang="en-US" smtClean="0"/>
              <a:t>HB 72. Persecution for “reasons of religion” may assume various forms, e.g. prohibition of membership of a religious community, of worship in private or in public, of religious instruction, or serious measures of discrimination imposed on persons because they practice their religion or belong to a particular religious community. </a:t>
            </a:r>
            <a:endParaRPr lang="hu-HU" smtClean="0"/>
          </a:p>
          <a:p>
            <a:pPr algn="just" eaLnBrk="1" hangingPunct="1">
              <a:spcBef>
                <a:spcPts val="700"/>
              </a:spcBef>
              <a:spcAft>
                <a:spcPts val="700"/>
              </a:spcAft>
            </a:pPr>
            <a:endParaRPr lang="hu-HU" smtClean="0"/>
          </a:p>
          <a:p>
            <a:pPr algn="just" eaLnBrk="1" hangingPunct="1">
              <a:spcBef>
                <a:spcPts val="700"/>
              </a:spcBef>
              <a:spcAft>
                <a:spcPts val="700"/>
              </a:spcAft>
            </a:pPr>
            <a:r>
              <a:rPr lang="hu-HU" smtClean="0"/>
              <a:t>Guidelines 2004:</a:t>
            </a:r>
          </a:p>
          <a:p>
            <a:pPr>
              <a:spcBef>
                <a:spcPts val="0"/>
              </a:spcBef>
            </a:pPr>
            <a:r>
              <a:rPr lang="en-US" smtClean="0"/>
              <a:t>Permissible restrictions or limitations could include measures to prevent criminal</a:t>
            </a:r>
          </a:p>
          <a:p>
            <a:pPr>
              <a:spcBef>
                <a:spcPts val="0"/>
              </a:spcBef>
            </a:pPr>
            <a:r>
              <a:rPr lang="en-US" smtClean="0"/>
              <a:t>activities (for example, ritual killings), or harmful traditional practices and/or</a:t>
            </a:r>
            <a:r>
              <a:rPr lang="hu-HU" smtClean="0"/>
              <a:t> </a:t>
            </a:r>
            <a:r>
              <a:rPr lang="en-US" smtClean="0"/>
              <a:t>limitations on religious practices injurious to the best interests of the child, as judged</a:t>
            </a:r>
          </a:p>
          <a:p>
            <a:pPr>
              <a:spcBef>
                <a:spcPts val="0"/>
              </a:spcBef>
            </a:pPr>
            <a:r>
              <a:rPr lang="en-US" smtClean="0"/>
              <a:t>by international law standards. Another justifiable, even necessary, restriction could</a:t>
            </a:r>
          </a:p>
          <a:p>
            <a:pPr>
              <a:spcBef>
                <a:spcPts val="0"/>
              </a:spcBef>
            </a:pPr>
            <a:r>
              <a:rPr lang="en-US" smtClean="0"/>
              <a:t>involve the criminalisation of hate speech, including when committed in the name of</a:t>
            </a:r>
          </a:p>
          <a:p>
            <a:pPr>
              <a:spcBef>
                <a:spcPts val="0"/>
              </a:spcBef>
            </a:pPr>
            <a:r>
              <a:rPr lang="en-US" smtClean="0"/>
              <a:t>religion. The fact that a restriction on the exercise of a religious freedom finds the</a:t>
            </a:r>
          </a:p>
          <a:p>
            <a:pPr>
              <a:spcBef>
                <a:spcPts val="0"/>
              </a:spcBef>
            </a:pPr>
            <a:r>
              <a:rPr lang="en-US" smtClean="0"/>
              <a:t>support of the majority of the population in the claimant’s country of origin and/or is</a:t>
            </a:r>
          </a:p>
          <a:p>
            <a:pPr>
              <a:spcBef>
                <a:spcPts val="0"/>
              </a:spcBef>
            </a:pPr>
            <a:r>
              <a:rPr lang="en-US" smtClean="0"/>
              <a:t>limited to the manifestation of the religion in public is irrelevant.</a:t>
            </a:r>
          </a:p>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D395E0C0-8500-4330-A329-3AAFFDA658AF}" type="slidenum">
              <a:rPr lang="hu-HU">
                <a:cs typeface="Arial" charset="0"/>
              </a:rPr>
              <a:pPr>
                <a:defRPr/>
              </a:pPr>
              <a:t>28</a:t>
            </a:fld>
            <a:endParaRPr lang="hu-HU">
              <a:cs typeface="Arial"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BC8A6193-4682-4B67-BCE2-49EF7B24B109}" type="slidenum">
              <a:rPr lang="hu-HU">
                <a:cs typeface="Arial" charset="0"/>
              </a:rPr>
              <a:pPr>
                <a:defRPr/>
              </a:pPr>
              <a:t>29</a:t>
            </a:fld>
            <a:endParaRPr lang="hu-HU">
              <a:cs typeface="Arial"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smtClean="0"/>
              <a:t>Swedish proposal: Kulak</a:t>
            </a:r>
            <a:r>
              <a:rPr lang="hu-HU" smtClean="0"/>
              <a:t>s</a:t>
            </a:r>
          </a:p>
          <a:p>
            <a:pPr eaLnBrk="1" hangingPunct="1"/>
            <a:r>
              <a:rPr lang="en-GB" smtClean="0"/>
              <a:t> </a:t>
            </a:r>
          </a:p>
          <a:p>
            <a:pPr eaLnBrk="1" hangingPunct="1"/>
            <a:endParaRPr lang="en-GB" smtClean="0"/>
          </a:p>
          <a:p>
            <a:pPr eaLnBrk="1" hangingPunct="1"/>
            <a:r>
              <a:rPr lang="en-GB" smtClean="0"/>
              <a:t>Protected Characteristics and Social Perceptions: An Analysis of the Meaning of ‘Membership of a Particular Social Group’ Determination</a:t>
            </a:r>
          </a:p>
          <a:p>
            <a:pPr eaLnBrk="1" hangingPunct="1"/>
            <a:r>
              <a:rPr lang="en-GB" smtClean="0"/>
              <a:t>T. Aleinikoff, ‘Protected Characteristics and Social Perceptions: An Analysis of the Meaning of ‘Membership of a Particular Social Group’ Determination’ in E. Feller, V. Türk, and F. Nicholson (eds.) </a:t>
            </a:r>
            <a:r>
              <a:rPr lang="en-GB" i="1" smtClean="0"/>
              <a:t>‘Refugee Protection in International Law’ UNHCR’s Global Consultations on International Protection</a:t>
            </a:r>
            <a:r>
              <a:rPr lang="en-GB" smtClean="0"/>
              <a:t> (Cambridge: Cambridge University Press, 2003), 263-311</a:t>
            </a:r>
            <a:endParaRPr lang="hu-HU" smtClean="0"/>
          </a:p>
          <a:p>
            <a:pPr eaLnBrk="1" hangingPunct="1"/>
            <a:endParaRPr lang="hu-HU" smtClean="0"/>
          </a:p>
          <a:p>
            <a:pPr eaLnBrk="1" hangingPunct="1"/>
            <a:r>
              <a:rPr lang="hu-HU" i="1" smtClean="0"/>
              <a:t>Ward</a:t>
            </a:r>
            <a:r>
              <a:rPr lang="hu-HU" smtClean="0"/>
              <a:t> – </a:t>
            </a:r>
            <a:r>
              <a:rPr lang="hu-HU" sz="1800" b="1" smtClean="0"/>
              <a:t>protected characteristics</a:t>
            </a:r>
          </a:p>
          <a:p>
            <a:pPr eaLnBrk="1" hangingPunct="1"/>
            <a:r>
              <a:rPr lang="hu-HU" i="1" smtClean="0"/>
              <a:t>Applicant A v Minister for Immigration and Etnic Affairs (Australia)</a:t>
            </a:r>
            <a:r>
              <a:rPr lang="hu-HU" smtClean="0"/>
              <a:t> : </a:t>
            </a:r>
            <a:r>
              <a:rPr lang="hu-HU" sz="1600" b="1" smtClean="0"/>
              <a:t>social perception</a:t>
            </a:r>
            <a:r>
              <a:rPr lang="hu-HU" smtClean="0"/>
              <a:t>” – setting the group apart  </a:t>
            </a:r>
          </a:p>
          <a:p>
            <a:pPr eaLnBrk="1" hangingPunct="1"/>
            <a:r>
              <a:rPr lang="hu-HU" i="1" smtClean="0"/>
              <a:t>Islam and Shah  </a:t>
            </a:r>
            <a:r>
              <a:rPr lang="hu-HU" smtClean="0"/>
              <a:t>both</a:t>
            </a:r>
          </a:p>
          <a:p>
            <a:pPr eaLnBrk="1" hangingPunct="1"/>
            <a:r>
              <a:rPr lang="hu-HU" smtClean="0"/>
              <a:t>Aleinikoff favours social perception</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D0A13D38-C826-45EE-88E3-5823FED5378A}" type="slidenum">
              <a:rPr lang="hu-HU" smtClean="0">
                <a:cs typeface="Arial" charset="0"/>
              </a:rPr>
              <a:pPr>
                <a:defRPr/>
              </a:pPr>
              <a:t>3</a:t>
            </a:fld>
            <a:endParaRPr lang="hu-HU" smtClean="0">
              <a:cs typeface="Arial"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akép helye 1"/>
          <p:cNvSpPr>
            <a:spLocks noGrp="1" noRot="1" noChangeAspect="1" noTextEdit="1"/>
          </p:cNvSpPr>
          <p:nvPr>
            <p:ph type="sldImg"/>
          </p:nvPr>
        </p:nvSpPr>
        <p:spPr bwMode="auto">
          <a:noFill/>
          <a:ln>
            <a:solidFill>
              <a:srgbClr val="000000"/>
            </a:solidFill>
            <a:miter lim="800000"/>
            <a:headEnd/>
            <a:tailEnd/>
          </a:ln>
        </p:spPr>
      </p:sp>
      <p:sp>
        <p:nvSpPr>
          <p:cNvPr id="2662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5364FA94-ADC4-4154-8C29-DFC132213A4F}"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F4D70EC6-B6F9-4155-9F18-1424431545BE}" type="slidenum">
              <a:rPr lang="hu-HU" smtClean="0">
                <a:cs typeface="Arial" charset="0"/>
              </a:rPr>
              <a:pPr>
                <a:defRPr/>
              </a:pPr>
              <a:t>31</a:t>
            </a:fld>
            <a:endParaRPr lang="hu-HU" smtClean="0">
              <a:cs typeface="Arial"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See the analysis</a:t>
            </a:r>
            <a:r>
              <a:rPr lang="hu-HU" smtClean="0">
                <a:latin typeface="Arial" charset="0"/>
              </a:rPr>
              <a:t> </a:t>
            </a:r>
            <a:r>
              <a:rPr lang="hu-HU" smtClean="0"/>
              <a:t>of the directive  and the restrictive  techniques  in the context of the EU law</a:t>
            </a:r>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akép helye 1"/>
          <p:cNvSpPr>
            <a:spLocks noGrp="1" noRot="1" noChangeAspect="1" noTextEdit="1"/>
          </p:cNvSpPr>
          <p:nvPr>
            <p:ph type="sldImg"/>
          </p:nvPr>
        </p:nvSpPr>
        <p:spPr bwMode="auto">
          <a:noFill/>
          <a:ln>
            <a:solidFill>
              <a:srgbClr val="000000"/>
            </a:solidFill>
            <a:miter lim="800000"/>
            <a:headEnd/>
            <a:tailEnd/>
          </a:ln>
        </p:spPr>
      </p:sp>
      <p:sp>
        <p:nvSpPr>
          <p:cNvPr id="28675"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D523BB-2E09-44A8-B74D-2A1D08314F18}" type="slidenum">
              <a:rPr lang="en-GB" smtClean="0"/>
              <a:pPr fontAlgn="base">
                <a:spcBef>
                  <a:spcPct val="0"/>
                </a:spcBef>
                <a:spcAft>
                  <a:spcPct val="0"/>
                </a:spcAft>
                <a:defRPr/>
              </a:pPr>
              <a:t>32</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8BC30666-4D20-4332-B766-9DF96957CB4B}" type="slidenum">
              <a:rPr lang="hu-HU" smtClean="0">
                <a:cs typeface="Arial" charset="0"/>
              </a:rPr>
              <a:pPr>
                <a:defRPr/>
              </a:pPr>
              <a:t>33</a:t>
            </a:fld>
            <a:endParaRPr lang="hu-HU" smtClean="0">
              <a:cs typeface="Arial"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James C. Hathaway: The Rights of Refugees under International Law</a:t>
            </a:r>
          </a:p>
          <a:p>
            <a:pPr eaLnBrk="1" hangingPunct="1"/>
            <a:r>
              <a:rPr lang="hu-HU" smtClean="0"/>
              <a:t>Cambridge University Press, 2005, 1184 p.   The ultimate  source</a:t>
            </a:r>
          </a:p>
          <a:p>
            <a:pPr eaLnBrk="1" hangingPunct="1"/>
            <a:endParaRPr lang="hu-HU" smtClean="0"/>
          </a:p>
          <a:p>
            <a:pPr eaLnBrk="1" hangingPunct="1"/>
            <a:r>
              <a:rPr lang="hu-HU" smtClean="0"/>
              <a:t>GGG-McADAM, pp 524-525:</a:t>
            </a:r>
          </a:p>
          <a:p>
            <a:pPr eaLnBrk="1" hangingPunct="1"/>
            <a:r>
              <a:rPr lang="hu-HU" smtClean="0"/>
              <a:t>Simple presence:  -merely being there</a:t>
            </a:r>
          </a:p>
          <a:p>
            <a:pPr eaLnBrk="1" hangingPunct="1"/>
            <a:r>
              <a:rPr lang="hu-HU" smtClean="0"/>
              <a:t>Lawful presence:  temporary but lawful stay, having a formal authorisation (which is still valid, did not expire)</a:t>
            </a:r>
          </a:p>
          <a:p>
            <a:pPr eaLnBrk="1" hangingPunct="1"/>
            <a:r>
              <a:rPr lang="hu-HU" smtClean="0"/>
              <a:t>Lawful residence:”those who are, as it were, enjoyin gasylum in the sense of residence and lasting protection.” p. 525</a:t>
            </a:r>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499E937C-308E-4EC3-B4D8-AA100075CACE}" type="slidenum">
              <a:rPr lang="hu-HU" smtClean="0">
                <a:cs typeface="Arial" charset="0"/>
              </a:rPr>
              <a:pPr>
                <a:defRPr/>
              </a:pPr>
              <a:t>34</a:t>
            </a:fld>
            <a:endParaRPr lang="hu-HU" smtClean="0">
              <a:cs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kép helye 1"/>
          <p:cNvSpPr>
            <a:spLocks noGrp="1" noRot="1" noChangeAspect="1" noTextEdit="1"/>
          </p:cNvSpPr>
          <p:nvPr>
            <p:ph type="sldImg"/>
          </p:nvPr>
        </p:nvSpPr>
        <p:spPr bwMode="auto">
          <a:noFill/>
          <a:ln>
            <a:solidFill>
              <a:srgbClr val="000000"/>
            </a:solidFill>
            <a:miter lim="800000"/>
            <a:headEnd/>
            <a:tailEnd/>
          </a:ln>
        </p:spPr>
      </p:sp>
      <p:sp>
        <p:nvSpPr>
          <p:cNvPr id="50179"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2117A769-EFD6-4D4F-BD91-DA58040644C2}" type="slidenum">
              <a:rPr lang="en-GB" smtClean="0"/>
              <a:pPr>
                <a:defRPr/>
              </a:pPr>
              <a:t>35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21CB1B69-D04B-4801-B46B-625FFB3CE48A}" type="slidenum">
              <a:rPr lang="hu-HU">
                <a:cs typeface="Arial" charset="0"/>
              </a:rPr>
              <a:pPr>
                <a:defRPr/>
              </a:pPr>
              <a:t>4</a:t>
            </a:fld>
            <a:endParaRPr lang="hu-HU">
              <a:cs typeface="Arial"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„Fear was employed to mandate a forward looking assessment of risk”              The law of refugee status,1991, p. 66</a:t>
            </a:r>
          </a:p>
          <a:p>
            <a:pPr eaLnBrk="1" hangingPunct="1"/>
            <a:endParaRPr lang="hu-HU" smtClean="0"/>
          </a:p>
          <a:p>
            <a:pPr eaLnBrk="1" hangingPunct="1"/>
            <a:r>
              <a:rPr lang="hu-HU" smtClean="0"/>
              <a:t>Baksish Gill Singh: 22 years work for Indian government – friend’s statement on a possible arrest for his sympathy with the Sikh cause makes him quit the job and flee – geniune subjective fear from returning. </a:t>
            </a:r>
          </a:p>
          <a:p>
            <a:pPr eaLnBrk="1" hangingPunct="1"/>
            <a:r>
              <a:rPr lang="hu-HU" smtClean="0"/>
              <a:t>Does it have rational basis? – Canadian Appeal Board in 1987: there is no objective basis </a:t>
            </a:r>
          </a:p>
          <a:p>
            <a:pPr eaLnBrk="1" hangingPunct="1"/>
            <a:endParaRPr lang="hu-HU" smtClean="0"/>
          </a:p>
          <a:p>
            <a:pPr eaLnBrk="1" hangingPunct="1"/>
            <a:r>
              <a:rPr lang="hu-HU" smtClean="0"/>
              <a:t>„</a:t>
            </a:r>
            <a:r>
              <a:rPr lang="en-GB" smtClean="0"/>
              <a:t>Between 1993 and 2002, 68% of the world’s refugees were recognized on the basis</a:t>
            </a:r>
            <a:r>
              <a:rPr lang="hu-HU" smtClean="0"/>
              <a:t> </a:t>
            </a:r>
            <a:r>
              <a:rPr lang="en-GB" smtClean="0"/>
              <a:t>of prima facie group status determinations (over seven million people all told). </a:t>
            </a:r>
            <a:r>
              <a:rPr lang="en-GB" i="1" smtClean="0"/>
              <a:t>See UNHCR</a:t>
            </a:r>
            <a:r>
              <a:rPr lang="hu-HU" i="1" smtClean="0"/>
              <a:t> </a:t>
            </a:r>
            <a:r>
              <a:rPr lang="en-GB" i="1" smtClean="0"/>
              <a:t>Statistical Yearbook 2002</a:t>
            </a:r>
            <a:r>
              <a:rPr lang="en-GB" smtClean="0"/>
              <a:t>, </a:t>
            </a:r>
            <a:r>
              <a:rPr lang="en-GB" i="1" smtClean="0"/>
              <a:t>supra </a:t>
            </a:r>
            <a:r>
              <a:rPr lang="en-GB" smtClean="0"/>
              <a:t>note 64, Statistical Annex II, at 145</a:t>
            </a:r>
            <a:r>
              <a:rPr lang="hu-HU" smtClean="0"/>
              <a:t>: </a:t>
            </a:r>
            <a:r>
              <a:rPr lang="en-GB" smtClean="0"/>
              <a:t>J. Hathaway and W. Hicks, ’Is There a Subjective Element in the Refugee Convention’s Requirement of Well-Founded Fear?’ (2005) 26 </a:t>
            </a:r>
            <a:r>
              <a:rPr lang="en-GB" i="1" smtClean="0"/>
              <a:t>Michigan Journal of International Law</a:t>
            </a:r>
            <a:r>
              <a:rPr lang="en-GB" smtClean="0"/>
              <a:t> 505. </a:t>
            </a:r>
            <a:r>
              <a:rPr lang="hu-HU" smtClean="0"/>
              <a:t> fn 68 at p 523 </a:t>
            </a:r>
          </a:p>
          <a:p>
            <a:pPr eaLnBrk="1" hangingPunct="1"/>
            <a:endParaRPr lang="hu-HU" smtClean="0"/>
          </a:p>
          <a:p>
            <a:pPr eaLnBrk="1" hangingPunct="1"/>
            <a:endParaRPr lang="hu-HU" smtClean="0"/>
          </a:p>
          <a:p>
            <a:pPr eaLnBrk="1" hangingPunct="1"/>
            <a:r>
              <a:rPr lang="hu-HU" smtClean="0"/>
              <a:t>Group recognition by definition ignores (subjective)  fear </a:t>
            </a:r>
            <a:endParaRPr lang="en-GB" smtClean="0"/>
          </a:p>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DE94E627-7E67-450B-9EB4-7BD14A7E935D}" type="slidenum">
              <a:rPr lang="hu-HU">
                <a:cs typeface="Arial" charset="0"/>
              </a:rPr>
              <a:pPr>
                <a:defRPr/>
              </a:pPr>
              <a:t>5</a:t>
            </a:fld>
            <a:endParaRPr lang="hu-HU">
              <a:cs typeface="Arial"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xfrm>
            <a:off x="912813" y="4691063"/>
            <a:ext cx="4949825" cy="4752975"/>
          </a:xfrm>
          <a:noFill/>
        </p:spPr>
        <p:txBody>
          <a:bodyPr wrap="square" numCol="1" anchor="t" anchorCtr="0" compatLnSpc="1">
            <a:prstTxWarp prst="textNoShape">
              <a:avLst/>
            </a:prstTxWarp>
          </a:bodyPr>
          <a:lstStyle/>
          <a:p>
            <a:pPr eaLnBrk="1" hangingPunct="1">
              <a:lnSpc>
                <a:spcPct val="80000"/>
              </a:lnSpc>
            </a:pPr>
            <a:endParaRPr lang="hu-HU" sz="1000" smtClean="0"/>
          </a:p>
          <a:p>
            <a:pPr eaLnBrk="1" hangingPunct="1">
              <a:lnSpc>
                <a:spcPct val="80000"/>
              </a:lnSpc>
            </a:pPr>
            <a:endParaRPr lang="hu-HU" sz="1000" smtClean="0"/>
          </a:p>
          <a:p>
            <a:pPr eaLnBrk="1" hangingPunct="1">
              <a:lnSpc>
                <a:spcPct val="80000"/>
              </a:lnSpc>
            </a:pPr>
            <a:r>
              <a:rPr lang="hu-HU" sz="1000" i="1" smtClean="0"/>
              <a:t>Kwiatowski</a:t>
            </a:r>
            <a:r>
              <a:rPr lang="hu-HU" sz="1000" smtClean="0"/>
              <a:t>, 1982 still a balance of probabilities (in Canada)</a:t>
            </a:r>
          </a:p>
          <a:p>
            <a:pPr eaLnBrk="1" hangingPunct="1">
              <a:lnSpc>
                <a:spcPct val="80000"/>
              </a:lnSpc>
            </a:pPr>
            <a:r>
              <a:rPr lang="hu-HU" sz="1000" i="1" smtClean="0"/>
              <a:t>Sivakumaran</a:t>
            </a:r>
            <a:r>
              <a:rPr lang="hu-HU" sz="1000" smtClean="0"/>
              <a:t>, House of Lords, 1988: rejects that fear is subjective. It is a reasonable degree of likelihood (</a:t>
            </a:r>
            <a:r>
              <a:rPr lang="hu-HU" sz="1000" i="1" smtClean="0"/>
              <a:t>real and substantial danger</a:t>
            </a:r>
            <a:r>
              <a:rPr lang="hu-HU" sz="1000" smtClean="0"/>
              <a:t>).</a:t>
            </a:r>
          </a:p>
          <a:p>
            <a:pPr eaLnBrk="1" hangingPunct="1">
              <a:lnSpc>
                <a:spcPct val="80000"/>
              </a:lnSpc>
            </a:pPr>
            <a:r>
              <a:rPr lang="hu-HU" sz="1000" smtClean="0"/>
              <a:t>Canada Appeal Board, 1989: reasonable chance </a:t>
            </a:r>
          </a:p>
          <a:p>
            <a:pPr eaLnBrk="1" hangingPunct="1">
              <a:lnSpc>
                <a:spcPct val="80000"/>
              </a:lnSpc>
            </a:pPr>
            <a:r>
              <a:rPr lang="hu-HU" sz="1000" smtClean="0"/>
              <a:t>______________________________________________________________________</a:t>
            </a:r>
          </a:p>
          <a:p>
            <a:pPr eaLnBrk="1" hangingPunct="1">
              <a:lnSpc>
                <a:spcPct val="80000"/>
              </a:lnSpc>
            </a:pPr>
            <a:r>
              <a:rPr lang="hu-HU" sz="1000" smtClean="0"/>
              <a:t>Scholars: P.Weiss: good reason,;  G. Melander: plausible danger; Aga Khan: some proof; A. Helton: real chance; G.G. Gill: serious possibility</a:t>
            </a:r>
          </a:p>
          <a:p>
            <a:pPr eaLnBrk="1" hangingPunct="1">
              <a:lnSpc>
                <a:spcPct val="80000"/>
              </a:lnSpc>
            </a:pPr>
            <a:endParaRPr lang="hu-HU" sz="1000" smtClean="0"/>
          </a:p>
          <a:p>
            <a:pPr eaLnBrk="1" hangingPunct="1">
              <a:lnSpc>
                <a:spcPct val="80000"/>
              </a:lnSpc>
            </a:pPr>
            <a:r>
              <a:rPr lang="hu-HU" smtClean="0"/>
              <a:t>See Also: </a:t>
            </a:r>
            <a:r>
              <a:rPr lang="en-GB" smtClean="0"/>
              <a:t>J. Hathaway and W. Hicks, ’Is There a Subjective Element in the Refugee Convention’s Requirement of Well-Founded Fear?’ (2005) 26 </a:t>
            </a:r>
            <a:r>
              <a:rPr lang="en-GB" i="1" smtClean="0"/>
              <a:t>Michigan Journal of International Law</a:t>
            </a:r>
            <a:r>
              <a:rPr lang="en-GB" smtClean="0"/>
              <a:t> 505. </a:t>
            </a:r>
            <a:endParaRPr lang="hu-HU" smtClean="0"/>
          </a:p>
          <a:p>
            <a:pPr eaLnBrk="1" hangingPunct="1">
              <a:lnSpc>
                <a:spcPct val="80000"/>
              </a:lnSpc>
            </a:pPr>
            <a:endParaRPr lang="hu-HU" smtClean="0"/>
          </a:p>
          <a:p>
            <a:pPr eaLnBrk="1" hangingPunct="1">
              <a:lnSpc>
                <a:spcPct val="80000"/>
              </a:lnSpc>
            </a:pPr>
            <a:r>
              <a:rPr lang="hu-HU" sz="1000" smtClean="0"/>
              <a:t>For subjective</a:t>
            </a:r>
            <a:r>
              <a:rPr lang="hu-HU" sz="600" smtClean="0"/>
              <a:t>:</a:t>
            </a:r>
          </a:p>
          <a:p>
            <a:pPr eaLnBrk="1" hangingPunct="1">
              <a:lnSpc>
                <a:spcPct val="80000"/>
              </a:lnSpc>
            </a:pPr>
            <a:r>
              <a:rPr lang="en-GB" sz="1000" smtClean="0"/>
              <a:t>Walter Kälin, </a:t>
            </a:r>
            <a:r>
              <a:rPr lang="en-GB" sz="1000" i="1" smtClean="0"/>
              <a:t>Well-Founded Fear of Persecution: A European Perspective</a:t>
            </a:r>
            <a:r>
              <a:rPr lang="en-GB" sz="1000" smtClean="0"/>
              <a:t>, </a:t>
            </a:r>
            <a:r>
              <a:rPr lang="en-GB" sz="1000" i="1" smtClean="0"/>
              <a:t>in </a:t>
            </a:r>
            <a:r>
              <a:rPr lang="en-GB" sz="1000" smtClean="0"/>
              <a:t>Asylum</a:t>
            </a:r>
          </a:p>
          <a:p>
            <a:pPr eaLnBrk="1" hangingPunct="1">
              <a:lnSpc>
                <a:spcPct val="80000"/>
              </a:lnSpc>
            </a:pPr>
            <a:r>
              <a:rPr lang="en-GB" sz="1000" smtClean="0"/>
              <a:t>Law and Practice in Europe and North America: A Comparative Analysis 21, 28</a:t>
            </a:r>
          </a:p>
          <a:p>
            <a:pPr eaLnBrk="1" hangingPunct="1">
              <a:lnSpc>
                <a:spcPct val="80000"/>
              </a:lnSpc>
            </a:pPr>
            <a:r>
              <a:rPr lang="en-GB" sz="1000" smtClean="0"/>
              <a:t>(Jacqueline Bhabha &amp; Geoffrey Coll eds., 1992)</a:t>
            </a:r>
            <a:endParaRPr lang="hu-HU" sz="1000" smtClean="0"/>
          </a:p>
          <a:p>
            <a:pPr eaLnBrk="1" hangingPunct="1">
              <a:lnSpc>
                <a:spcPct val="80000"/>
              </a:lnSpc>
            </a:pPr>
            <a:endParaRPr lang="hu-HU" sz="1000" smtClean="0"/>
          </a:p>
          <a:p>
            <a:pPr eaLnBrk="1" hangingPunct="1">
              <a:lnSpc>
                <a:spcPct val="80000"/>
              </a:lnSpc>
            </a:pPr>
            <a:r>
              <a:rPr lang="en-GB" sz="1000" smtClean="0"/>
              <a:t> </a:t>
            </a:r>
            <a:r>
              <a:rPr lang="en-GB" smtClean="0"/>
              <a:t>However, because he believes that psychological</a:t>
            </a:r>
            <a:r>
              <a:rPr lang="hu-HU" smtClean="0"/>
              <a:t> </a:t>
            </a:r>
            <a:r>
              <a:rPr lang="en-GB" smtClean="0"/>
              <a:t>suffering is often not appropriately validated as part of the “objective” inquiry and that</a:t>
            </a:r>
            <a:r>
              <a:rPr lang="hu-HU" smtClean="0"/>
              <a:t> </a:t>
            </a:r>
            <a:r>
              <a:rPr lang="en-GB" smtClean="0"/>
              <a:t>“freedom from fear is a value in itself,” Kälin hopes that “states, without neglecting objective</a:t>
            </a:r>
            <a:r>
              <a:rPr lang="hu-HU" smtClean="0"/>
              <a:t> </a:t>
            </a:r>
            <a:r>
              <a:rPr lang="en-GB" smtClean="0"/>
              <a:t>factors, would take subjective factors more into account. . . .” An evaluation of the “subjective</a:t>
            </a:r>
            <a:r>
              <a:rPr lang="hu-HU" smtClean="0"/>
              <a:t> </a:t>
            </a:r>
            <a:r>
              <a:rPr lang="en-GB" smtClean="0"/>
              <a:t>element” (in the sense of evidence of particularized vulnerability), he argues, will lead to an</a:t>
            </a:r>
            <a:r>
              <a:rPr lang="hu-HU" smtClean="0"/>
              <a:t> </a:t>
            </a:r>
            <a:r>
              <a:rPr lang="en-GB" smtClean="0"/>
              <a:t>increase in the grants of refugee status, furthering the humanitarian aims of the Refugee Convention.</a:t>
            </a:r>
          </a:p>
          <a:p>
            <a:pPr eaLnBrk="1" hangingPunct="1">
              <a:lnSpc>
                <a:spcPct val="80000"/>
              </a:lnSpc>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FA13DC65-1266-4771-8582-19F9AA0FE846}" type="slidenum">
              <a:rPr lang="hu-HU">
                <a:cs typeface="Arial" charset="0"/>
              </a:rPr>
              <a:pPr>
                <a:defRPr/>
              </a:pPr>
              <a:t>6</a:t>
            </a:fld>
            <a:endParaRPr lang="hu-HU">
              <a:cs typeface="Arial"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E5567157-D768-4DD7-9BFB-C89E1AF0B059}" type="slidenum">
              <a:rPr lang="hu-HU">
                <a:cs typeface="Arial" charset="0"/>
              </a:rPr>
              <a:pPr>
                <a:defRPr/>
              </a:pPr>
              <a:t>7</a:t>
            </a:fld>
            <a:endParaRPr lang="hu-HU">
              <a:cs typeface="Arial"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F384A76C-0E0D-49B8-9AA5-CB96847CA1AA}" type="slidenum">
              <a:rPr lang="hu-HU">
                <a:cs typeface="Arial" charset="0"/>
              </a:rPr>
              <a:pPr>
                <a:defRPr/>
              </a:pPr>
              <a:t>8</a:t>
            </a:fld>
            <a:endParaRPr lang="hu-HU">
              <a:cs typeface="Arial"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B9BDEB25-D100-4B7E-B9AB-E2F7AAF22BF1}" type="slidenum">
              <a:rPr lang="hu-HU">
                <a:cs typeface="Arial" charset="0"/>
              </a:rPr>
              <a:pPr>
                <a:defRPr/>
              </a:pPr>
              <a:t>9</a:t>
            </a:fld>
            <a:endParaRPr lang="hu-HU">
              <a:cs typeface="Arial"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t>See Nienke Doornbos , Jane Herlihy and Gregor Noll  in Gregor’s  proof, evidence...</a:t>
            </a: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42910" y="1357298"/>
            <a:ext cx="7772400" cy="1470025"/>
          </a:xfrm>
          <a:solidFill>
            <a:srgbClr val="CDC5FB"/>
          </a:solidFill>
          <a:ln>
            <a:solidFill>
              <a:srgbClr val="C00000"/>
            </a:solidFill>
          </a:ln>
        </p:spPr>
        <p:txBody>
          <a:bodyPr>
            <a:normAutofit/>
          </a:bodyPr>
          <a:lstStyle>
            <a:lvl1pPr>
              <a:defRPr sz="4800" b="1">
                <a:solidFill>
                  <a:srgbClr val="C00000"/>
                </a:solidFill>
                <a:latin typeface="Georgia" pitchFamily="18"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rgbClr val="FFCD2F"/>
          </a:solidFill>
          <a:ln>
            <a:solidFill>
              <a:schemeClr val="accent6">
                <a:lumMod val="50000"/>
              </a:schemeClr>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GB"/>
          </a:p>
        </p:txBody>
      </p:sp>
      <p:sp>
        <p:nvSpPr>
          <p:cNvPr id="5" name="Élőláb helye 4"/>
          <p:cNvSpPr>
            <a:spLocks noGrp="1"/>
          </p:cNvSpPr>
          <p:nvPr>
            <p:ph type="ftr" sz="quarter" idx="11"/>
          </p:nvPr>
        </p:nvSpPr>
        <p:spPr>
          <a:xfrm>
            <a:off x="3071813" y="6492875"/>
            <a:ext cx="2895600" cy="365125"/>
          </a:xfrm>
          <a:prstGeom prst="rect">
            <a:avLst/>
          </a:prstGeom>
        </p:spPr>
        <p:txBody>
          <a:bodyPr/>
          <a:lstStyle>
            <a:lvl1pPr>
              <a:defRPr/>
            </a:lvl1pPr>
          </a:lstStyle>
          <a:p>
            <a:pPr>
              <a:defRPr/>
            </a:pPr>
            <a:endParaRPr lang="en-GB"/>
          </a:p>
        </p:txBody>
      </p:sp>
      <p:sp>
        <p:nvSpPr>
          <p:cNvPr id="6" name="Dia számának helye 5"/>
          <p:cNvSpPr>
            <a:spLocks noGrp="1"/>
          </p:cNvSpPr>
          <p:nvPr>
            <p:ph type="sldNum" sz="quarter" idx="12"/>
          </p:nvPr>
        </p:nvSpPr>
        <p:spPr>
          <a:xfrm>
            <a:off x="7010400" y="6492875"/>
            <a:ext cx="2133600" cy="365125"/>
          </a:xfrm>
          <a:prstGeom prst="rect">
            <a:avLst/>
          </a:prstGeom>
        </p:spPr>
        <p:txBody>
          <a:bodyPr/>
          <a:lstStyle>
            <a:lvl1pPr>
              <a:defRPr/>
            </a:lvl1pPr>
          </a:lstStyle>
          <a:p>
            <a:pPr>
              <a:defRPr/>
            </a:pPr>
            <a:r>
              <a:rPr lang="hu-HU"/>
              <a:t>1</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Élőláb helye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GB"/>
          </a:p>
        </p:txBody>
      </p:sp>
      <p:sp>
        <p:nvSpPr>
          <p:cNvPr id="7" name="Dia számának hely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BE6A51E-2D7D-4B6E-ABD4-289059C42A5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rgbClr val="FFCD2F"/>
          </a:solidFill>
          <a:ln>
            <a:solidFill>
              <a:srgbClr val="A80000"/>
            </a:solidFill>
          </a:ln>
        </p:spPr>
        <p:txBody>
          <a:bodyPr>
            <a:noAutofit/>
          </a:bodyPr>
          <a:lstStyle>
            <a:lvl1pPr>
              <a:defRPr sz="3200" b="1" cap="small" baseline="0">
                <a:solidFill>
                  <a:srgbClr val="A80000"/>
                </a:solidFill>
                <a:effectLst>
                  <a:outerShdw blurRad="38100" dist="38100" dir="2700000" algn="tl">
                    <a:srgbClr val="000000">
                      <a:alpha val="43137"/>
                    </a:srgbClr>
                  </a:outerShdw>
                </a:effectLst>
                <a:latin typeface="Georgia" pitchFamily="18" charset="0"/>
              </a:defRPr>
            </a:lvl1pPr>
          </a:lstStyle>
          <a:p>
            <a:r>
              <a:rPr lang="hu-HU" smtClean="0"/>
              <a:t>Mintacím szerkesztése</a:t>
            </a:r>
            <a:endParaRPr lang="en-GB"/>
          </a:p>
        </p:txBody>
      </p:sp>
      <p:sp>
        <p:nvSpPr>
          <p:cNvPr id="3" name="Tartalom helye 2"/>
          <p:cNvSpPr>
            <a:spLocks noGrp="1"/>
          </p:cNvSpPr>
          <p:nvPr>
            <p:ph idx="1"/>
          </p:nvPr>
        </p:nvSpPr>
        <p:spPr>
          <a:xfrm>
            <a:off x="457200" y="857232"/>
            <a:ext cx="8229600" cy="5500726"/>
          </a:xfrm>
          <a:solidFill>
            <a:srgbClr val="CDC5FB"/>
          </a:solidFill>
          <a:ln>
            <a:solidFill>
              <a:srgbClr val="002060"/>
            </a:solidFill>
          </a:ln>
        </p:spPr>
        <p:txBody>
          <a:bodyPr>
            <a:normAutofit/>
          </a:bodyPr>
          <a:lstStyle>
            <a:lvl1pPr>
              <a:defRPr sz="3600">
                <a:solidFill>
                  <a:srgbClr val="004568"/>
                </a:solidFill>
              </a:defRPr>
            </a:lvl1pPr>
            <a:lvl2pPr>
              <a:defRPr sz="3200">
                <a:solidFill>
                  <a:srgbClr val="004568"/>
                </a:solidFill>
              </a:defRPr>
            </a:lvl2pPr>
            <a:lvl3pPr>
              <a:defRPr sz="2800">
                <a:solidFill>
                  <a:srgbClr val="004568"/>
                </a:solidFill>
              </a:defRPr>
            </a:lvl3pPr>
            <a:lvl4pPr>
              <a:defRPr sz="2400">
                <a:solidFill>
                  <a:srgbClr val="004568"/>
                </a:solidFill>
              </a:defRPr>
            </a:lvl4pPr>
            <a:lvl5pPr>
              <a:defRPr sz="2400">
                <a:solidFill>
                  <a:srgbClr val="004568"/>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smtClean="0"/>
              <a:t>Mintacím szerkesztése</a:t>
            </a:r>
            <a:endParaRPr lang="hu-HU"/>
          </a:p>
        </p:txBody>
      </p:sp>
      <p:sp>
        <p:nvSpPr>
          <p:cNvPr id="3" name="Szöveg helye 2"/>
          <p:cNvSpPr>
            <a:spLocks noGrp="1"/>
          </p:cNvSpPr>
          <p:nvPr>
            <p:ph type="body" sz="half" idx="1"/>
          </p:nvPr>
        </p:nvSpPr>
        <p:spPr>
          <a:xfrm>
            <a:off x="685800" y="838200"/>
            <a:ext cx="3810000" cy="575915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838200"/>
            <a:ext cx="3810000" cy="575915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Üres">
    <p:spTree>
      <p:nvGrpSpPr>
        <p:cNvPr id="1" name=""/>
        <p:cNvGrpSpPr/>
        <p:nvPr/>
      </p:nvGrpSpPr>
      <p:grpSpPr>
        <a:xfrm>
          <a:off x="0" y="0"/>
          <a:ext cx="0" cy="0"/>
          <a:chOff x="0" y="0"/>
          <a:chExt cx="0" cy="0"/>
        </a:xfrm>
      </p:grpSpPr>
    </p:spTree>
  </p:cSld>
  <p:clrMapOvr>
    <a:masterClrMapping/>
  </p:clrMapOvr>
  <p:transition>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BD"/>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395536" y="116632"/>
            <a:ext cx="8229600" cy="418058"/>
          </a:xfrm>
          <a:prstGeom prst="rect">
            <a:avLst/>
          </a:prstGeom>
          <a:solidFill>
            <a:srgbClr val="FFC00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620688"/>
            <a:ext cx="8229600" cy="5904656"/>
          </a:xfrm>
          <a:prstGeom prst="rect">
            <a:avLst/>
          </a:prstGeom>
          <a:solidFill>
            <a:srgbClr val="CDC5FB"/>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7" name="Szövegdoboz 6"/>
          <p:cNvSpPr txBox="1"/>
          <p:nvPr userDrawn="1"/>
        </p:nvSpPr>
        <p:spPr>
          <a:xfrm>
            <a:off x="8858250" y="0"/>
            <a:ext cx="285750" cy="7017306"/>
          </a:xfrm>
          <a:prstGeom prst="rect">
            <a:avLst/>
          </a:prstGeom>
          <a:solidFill>
            <a:schemeClr val="bg1">
              <a:lumMod val="75000"/>
            </a:schemeClr>
          </a:solidFill>
        </p:spPr>
        <p:txBody>
          <a:bodyPr>
            <a:spAutoFit/>
          </a:bodyPr>
          <a:lstStyle/>
          <a:p>
            <a:pPr algn="just">
              <a:defRPr/>
            </a:pPr>
            <a:endParaRPr lang="hu-HU" sz="1800">
              <a:solidFill>
                <a:srgbClr val="A80000"/>
              </a:solidFill>
            </a:endParaRPr>
          </a:p>
          <a:p>
            <a:pPr algn="just">
              <a:defRPr/>
            </a:pPr>
            <a:endParaRPr lang="hu-HU" sz="1800">
              <a:solidFill>
                <a:srgbClr val="A80000"/>
              </a:solidFill>
            </a:endParaRPr>
          </a:p>
          <a:p>
            <a:pPr algn="just">
              <a:defRPr/>
            </a:pPr>
            <a:endParaRPr lang="hu-HU" sz="1800" smtClean="0">
              <a:solidFill>
                <a:srgbClr val="A80000"/>
              </a:solidFill>
            </a:endParaRPr>
          </a:p>
          <a:p>
            <a:pPr algn="just">
              <a:defRPr/>
            </a:pPr>
            <a:r>
              <a:rPr lang="hu-HU" sz="1800" smtClean="0">
                <a:solidFill>
                  <a:srgbClr val="A80000"/>
                </a:solidFill>
              </a:rPr>
              <a:t>CEU</a:t>
            </a: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a:solidFill>
                <a:srgbClr val="A80000"/>
              </a:solidFill>
            </a:endParaRPr>
          </a:p>
          <a:p>
            <a:pPr algn="just">
              <a:defRPr/>
            </a:pPr>
            <a:r>
              <a:rPr lang="hu-HU" sz="1800">
                <a:solidFill>
                  <a:srgbClr val="A80000"/>
                </a:solidFill>
              </a:rPr>
              <a:t>20</a:t>
            </a:r>
          </a:p>
          <a:p>
            <a:pPr algn="just">
              <a:defRPr/>
            </a:pPr>
            <a:r>
              <a:rPr lang="hu-HU" sz="1800" smtClean="0">
                <a:solidFill>
                  <a:srgbClr val="A80000"/>
                </a:solidFill>
              </a:rPr>
              <a:t>12</a:t>
            </a: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smtClean="0">
              <a:solidFill>
                <a:srgbClr val="A80000"/>
              </a:solidFill>
            </a:endParaRPr>
          </a:p>
          <a:p>
            <a:pPr algn="just">
              <a:defRPr/>
            </a:pPr>
            <a:endParaRPr lang="hu-HU" sz="1800">
              <a:solidFill>
                <a:srgbClr val="A80000"/>
              </a:solidFill>
            </a:endParaRPr>
          </a:p>
          <a:p>
            <a:pPr algn="just">
              <a:defRPr/>
            </a:pPr>
            <a:endParaRPr lang="hu-HU" sz="1800">
              <a:solidFill>
                <a:srgbClr val="A80000"/>
              </a:solidFill>
            </a:endParaRPr>
          </a:p>
          <a:p>
            <a:pPr algn="just">
              <a:defRPr/>
            </a:pPr>
            <a:endParaRPr lang="hu-HU" sz="1800">
              <a:solidFill>
                <a:srgbClr val="A80000"/>
              </a:solidFill>
            </a:endParaRPr>
          </a:p>
          <a:p>
            <a:pPr algn="just">
              <a:defRPr/>
            </a:pPr>
            <a:endParaRPr lang="hu-HU" sz="1800">
              <a:solidFill>
                <a:srgbClr val="A80000"/>
              </a:solidFill>
            </a:endParaRPr>
          </a:p>
        </p:txBody>
      </p:sp>
      <p:sp>
        <p:nvSpPr>
          <p:cNvPr id="5" name="Szövegdoboz 4"/>
          <p:cNvSpPr txBox="1"/>
          <p:nvPr userDrawn="1"/>
        </p:nvSpPr>
        <p:spPr>
          <a:xfrm>
            <a:off x="0" y="6669360"/>
            <a:ext cx="2195736" cy="246221"/>
          </a:xfrm>
          <a:prstGeom prst="rect">
            <a:avLst/>
          </a:prstGeom>
          <a:solidFill>
            <a:srgbClr val="002060"/>
          </a:solidFill>
        </p:spPr>
        <p:txBody>
          <a:bodyPr wrap="square" rtlCol="0">
            <a:spAutoFit/>
          </a:bodyPr>
          <a:lstStyle/>
          <a:p>
            <a:r>
              <a:rPr lang="hu-HU" sz="1000" smtClean="0">
                <a:solidFill>
                  <a:srgbClr val="FFC000"/>
                </a:solidFill>
              </a:rPr>
              <a:t>Presentation by Boldizsár Nagy</a:t>
            </a:r>
            <a:endParaRPr lang="hu-HU" sz="1000">
              <a:solidFill>
                <a:srgbClr val="FFC000"/>
              </a:solidFill>
            </a:endParaRPr>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5" r:id="rId3"/>
    <p:sldLayoutId id="2147483898" r:id="rId4"/>
    <p:sldLayoutId id="2147483899" r:id="rId5"/>
  </p:sldLayoutIdLst>
  <p:hf sldNum="0" hdr="0" ftr="0"/>
  <p:txStyles>
    <p:titleStyle>
      <a:lvl1pPr algn="ctr" rtl="0" eaLnBrk="0" fontAlgn="base" hangingPunct="0">
        <a:spcBef>
          <a:spcPct val="0"/>
        </a:spcBef>
        <a:spcAft>
          <a:spcPct val="0"/>
        </a:spcAft>
        <a:defRPr sz="3200" b="1" kern="1200">
          <a:solidFill>
            <a:srgbClr val="C00000"/>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206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00206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2060"/>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206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coi.net/"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refugee.org.nz/Reference/Sydney04.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ctrTitle"/>
          </p:nvPr>
        </p:nvSpPr>
        <p:spPr>
          <a:xfrm>
            <a:off x="642910" y="285728"/>
            <a:ext cx="7772400" cy="3287288"/>
          </a:xfrm>
        </p:spPr>
        <p:txBody>
          <a:bodyPr>
            <a:normAutofit fontScale="90000"/>
          </a:bodyPr>
          <a:lstStyle/>
          <a:p>
            <a:pPr eaLnBrk="1" hangingPunct="1">
              <a:defRPr/>
            </a:pPr>
            <a:r>
              <a:rPr lang="hu-HU" sz="4400" smtClean="0">
                <a:effectLst>
                  <a:outerShdw blurRad="38100" dist="38100" dir="2700000" algn="tl">
                    <a:srgbClr val="000000">
                      <a:alpha val="43137"/>
                    </a:srgbClr>
                  </a:outerShdw>
                </a:effectLst>
                <a:latin typeface="Calibri" pitchFamily="34" charset="0"/>
              </a:rPr>
              <a:t>WELL-FOUNDED FEAR, PERSECUTION (ACTS, ACTORS, PROTECTION)</a:t>
            </a:r>
            <a:br>
              <a:rPr lang="hu-HU" sz="4400" smtClean="0">
                <a:effectLst>
                  <a:outerShdw blurRad="38100" dist="38100" dir="2700000" algn="tl">
                    <a:srgbClr val="000000">
                      <a:alpha val="43137"/>
                    </a:srgbClr>
                  </a:outerShdw>
                </a:effectLst>
                <a:latin typeface="Calibri" pitchFamily="34" charset="0"/>
              </a:rPr>
            </a:br>
            <a:r>
              <a:rPr lang="hu-HU" sz="4400" smtClean="0">
                <a:effectLst>
                  <a:outerShdw blurRad="38100" dist="38100" dir="2700000" algn="tl">
                    <a:srgbClr val="000000">
                      <a:alpha val="43137"/>
                    </a:srgbClr>
                  </a:outerShdw>
                </a:effectLst>
                <a:latin typeface="Calibri" pitchFamily="34" charset="0"/>
              </a:rPr>
              <a:t>FIVE GROUNDS OF PERSECUTION</a:t>
            </a:r>
            <a:br>
              <a:rPr lang="hu-HU" sz="4400" smtClean="0">
                <a:effectLst>
                  <a:outerShdw blurRad="38100" dist="38100" dir="2700000" algn="tl">
                    <a:srgbClr val="000000">
                      <a:alpha val="43137"/>
                    </a:srgbClr>
                  </a:outerShdw>
                </a:effectLst>
                <a:latin typeface="Calibri" pitchFamily="34" charset="0"/>
              </a:rPr>
            </a:br>
            <a:r>
              <a:rPr lang="hu-HU" sz="4400" smtClean="0">
                <a:effectLst>
                  <a:outerShdw blurRad="38100" dist="38100" dir="2700000" algn="tl">
                    <a:srgbClr val="000000">
                      <a:alpha val="43137"/>
                    </a:srgbClr>
                  </a:outerShdw>
                </a:effectLst>
                <a:latin typeface="Calibri" pitchFamily="34" charset="0"/>
              </a:rPr>
              <a:t>RIGHTS OF REFUGEES</a:t>
            </a:r>
            <a:endParaRPr lang="en-GB" sz="2000" smtClean="0">
              <a:effectLst>
                <a:outerShdw blurRad="38100" dist="38100" dir="2700000" algn="tl">
                  <a:srgbClr val="000000">
                    <a:alpha val="43137"/>
                  </a:srgbClr>
                </a:outerShdw>
              </a:effectLst>
              <a:latin typeface="Calibri" pitchFamily="34" charset="0"/>
            </a:endParaRPr>
          </a:p>
        </p:txBody>
      </p:sp>
      <p:sp>
        <p:nvSpPr>
          <p:cNvPr id="2052" name="Rectangle 3"/>
          <p:cNvSpPr>
            <a:spLocks noGrp="1" noChangeArrowheads="1"/>
          </p:cNvSpPr>
          <p:nvPr>
            <p:ph type="subTitle" idx="1"/>
          </p:nvPr>
        </p:nvSpPr>
        <p:spPr>
          <a:xfrm>
            <a:off x="1371600" y="4509120"/>
            <a:ext cx="6400800" cy="1944216"/>
          </a:xfrm>
        </p:spPr>
        <p:txBody>
          <a:bodyPr/>
          <a:lstStyle/>
          <a:p>
            <a:pPr>
              <a:defRPr/>
            </a:pPr>
            <a:r>
              <a:rPr lang="en-GB" smtClean="0"/>
              <a:t>Presented by Boldizsár Nagy,</a:t>
            </a:r>
          </a:p>
          <a:p>
            <a:pPr>
              <a:defRPr/>
            </a:pPr>
            <a:r>
              <a:rPr lang="hu-HU" smtClean="0"/>
              <a:t>CEU Legal Department</a:t>
            </a:r>
          </a:p>
          <a:p>
            <a:pPr>
              <a:defRPr/>
            </a:pPr>
            <a:r>
              <a:rPr lang="hu-HU" smtClean="0"/>
              <a:t>2012</a:t>
            </a:r>
            <a:endParaRPr lang="en-GB" smtClean="0"/>
          </a:p>
          <a:p>
            <a:pPr marL="0" indent="0" algn="ctr" eaLnBrk="1" hangingPunct="1">
              <a:buFontTx/>
              <a:buNone/>
            </a:pPr>
            <a:endParaRPr lang="en-GB"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0"/>
            <a:ext cx="8229600" cy="714375"/>
          </a:xfrm>
        </p:spPr>
        <p:txBody>
          <a:bodyPr/>
          <a:lstStyle/>
          <a:p>
            <a:pPr eaLnBrk="1" hangingPunct="1">
              <a:defRPr/>
            </a:pPr>
            <a:r>
              <a:rPr lang="en-GB" sz="2400" smtClean="0">
                <a:effectLst>
                  <a:outerShdw blurRad="38100" dist="38100" dir="2700000" algn="tl">
                    <a:srgbClr val="000000">
                      <a:alpha val="43137"/>
                    </a:srgbClr>
                  </a:outerShdw>
                </a:effectLst>
              </a:rPr>
              <a:t>Well founded fear  - evidence / proof / credibility</a:t>
            </a:r>
          </a:p>
        </p:txBody>
      </p:sp>
      <p:sp>
        <p:nvSpPr>
          <p:cNvPr id="10244" name="Rectangle 3"/>
          <p:cNvSpPr>
            <a:spLocks noGrp="1" noChangeArrowheads="1"/>
          </p:cNvSpPr>
          <p:nvPr>
            <p:ph idx="1"/>
          </p:nvPr>
        </p:nvSpPr>
        <p:spPr>
          <a:xfrm>
            <a:off x="642938" y="1143000"/>
            <a:ext cx="8115300" cy="5233988"/>
          </a:xfrm>
        </p:spPr>
        <p:txBody>
          <a:bodyPr lIns="252000"/>
          <a:lstStyle/>
          <a:p>
            <a:pPr algn="ctr" eaLnBrk="1" hangingPunct="1">
              <a:buFont typeface="Arial" charset="0"/>
              <a:buNone/>
              <a:defRPr/>
            </a:pPr>
            <a:r>
              <a:rPr lang="en-GB" sz="2400" smtClean="0"/>
              <a:t>Country of origin information</a:t>
            </a:r>
          </a:p>
          <a:p>
            <a:pPr eaLnBrk="1" hangingPunct="1">
              <a:buFont typeface="Arial" charset="0"/>
              <a:buNone/>
              <a:defRPr/>
            </a:pPr>
            <a:r>
              <a:rPr lang="en-GB" sz="2400" smtClean="0"/>
              <a:t>The reliability of sources</a:t>
            </a:r>
          </a:p>
          <a:p>
            <a:pPr eaLnBrk="1" hangingPunct="1">
              <a:buFont typeface="Arial" charset="0"/>
              <a:buNone/>
              <a:defRPr/>
            </a:pPr>
            <a:r>
              <a:rPr lang="en-GB" sz="2400" smtClean="0"/>
              <a:t>		- UNHCR (</a:t>
            </a:r>
            <a:r>
              <a:rPr lang="en-GB" sz="2400" i="1" smtClean="0"/>
              <a:t>Refworld</a:t>
            </a:r>
            <a:r>
              <a:rPr lang="en-GB" sz="2400" smtClean="0"/>
              <a:t>!)</a:t>
            </a:r>
          </a:p>
          <a:p>
            <a:pPr eaLnBrk="1" hangingPunct="1">
              <a:buFont typeface="Arial" charset="0"/>
              <a:buNone/>
              <a:defRPr/>
            </a:pPr>
            <a:r>
              <a:rPr lang="en-GB" sz="2400" smtClean="0"/>
              <a:t>		- International NGO-s</a:t>
            </a:r>
          </a:p>
          <a:p>
            <a:pPr eaLnBrk="1" hangingPunct="1">
              <a:buFont typeface="Arial" charset="0"/>
              <a:buNone/>
              <a:defRPr/>
            </a:pPr>
            <a:r>
              <a:rPr lang="en-GB" sz="2400" smtClean="0"/>
              <a:t>		- UN  (and regional) human rights bodies</a:t>
            </a:r>
          </a:p>
          <a:p>
            <a:pPr eaLnBrk="1" hangingPunct="1">
              <a:buFont typeface="Arial" charset="0"/>
              <a:buNone/>
              <a:defRPr/>
            </a:pPr>
            <a:r>
              <a:rPr lang="en-GB" sz="2400" smtClean="0"/>
              <a:t>		- National, governmental reports </a:t>
            </a:r>
          </a:p>
          <a:p>
            <a:pPr lvl="3" eaLnBrk="1" hangingPunct="1">
              <a:buFont typeface="Arial" charset="0"/>
              <a:buNone/>
              <a:defRPr/>
            </a:pPr>
            <a:r>
              <a:rPr lang="en-GB" sz="1600" smtClean="0"/>
              <a:t>(Said v Netherlands, ECHR, 2005 – separate opinion of Judge Loucaides)</a:t>
            </a:r>
          </a:p>
          <a:p>
            <a:pPr eaLnBrk="1" hangingPunct="1">
              <a:buFont typeface="Arial" charset="0"/>
              <a:buNone/>
              <a:defRPr/>
            </a:pPr>
            <a:endParaRPr lang="en-GB" sz="2400" smtClean="0"/>
          </a:p>
          <a:p>
            <a:pPr eaLnBrk="1" hangingPunct="1">
              <a:buFont typeface="Arial" charset="0"/>
              <a:buNone/>
              <a:defRPr/>
            </a:pPr>
            <a:r>
              <a:rPr lang="en-GB" sz="2400" smtClean="0"/>
              <a:t>		web-based  - </a:t>
            </a:r>
            <a:r>
              <a:rPr lang="en-GB" sz="2400" smtClean="0">
                <a:hlinkClick r:id="rId3"/>
              </a:rPr>
              <a:t>www.ecoi.net</a:t>
            </a:r>
            <a:r>
              <a:rPr lang="en-GB" sz="2400" smtClean="0"/>
              <a:t> </a:t>
            </a:r>
          </a:p>
          <a:p>
            <a:pPr eaLnBrk="1" hangingPunct="1">
              <a:buFont typeface="Arial" charset="0"/>
              <a:buNone/>
              <a:defRPr/>
            </a:pPr>
            <a:endParaRPr lang="en-GB" sz="2400" smtClean="0"/>
          </a:p>
          <a:p>
            <a:pPr eaLnBrk="1" hangingPunct="1">
              <a:buFont typeface="Arial" charset="0"/>
              <a:buNone/>
              <a:defRPr/>
            </a:pPr>
            <a:r>
              <a:rPr lang="en-GB" sz="2400" smtClean="0"/>
              <a:t>The access to information – „arms length” – secret information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42938" y="642938"/>
            <a:ext cx="7929562" cy="3071812"/>
          </a:xfrm>
        </p:spPr>
        <p:txBody>
          <a:bodyPr/>
          <a:lstStyle/>
          <a:p>
            <a:pPr eaLnBrk="1" hangingPunct="1">
              <a:defRPr/>
            </a:pPr>
            <a:r>
              <a:rPr lang="hu-HU" sz="4400" smtClean="0">
                <a:effectLst>
                  <a:outerShdw blurRad="38100" dist="38100" dir="2700000" algn="tl">
                    <a:srgbClr val="000000">
                      <a:alpha val="43137"/>
                    </a:srgbClr>
                  </a:outerShdw>
                </a:effectLst>
              </a:rPr>
              <a:t>PERSECUTION</a:t>
            </a:r>
            <a:br>
              <a:rPr lang="hu-HU" sz="4400" smtClean="0">
                <a:effectLst>
                  <a:outerShdw blurRad="38100" dist="38100" dir="2700000" algn="tl">
                    <a:srgbClr val="000000">
                      <a:alpha val="43137"/>
                    </a:srgbClr>
                  </a:outerShdw>
                </a:effectLst>
              </a:rPr>
            </a:br>
            <a:r>
              <a:rPr lang="hu-HU" sz="4400" smtClean="0">
                <a:effectLst>
                  <a:outerShdw blurRad="38100" dist="38100" dir="2700000" algn="tl">
                    <a:srgbClr val="000000">
                      <a:alpha val="43137"/>
                    </a:srgbClr>
                  </a:outerShdw>
                </a:effectLst>
              </a:rPr>
              <a:t/>
            </a:r>
            <a:br>
              <a:rPr lang="hu-HU" sz="4400" smtClean="0">
                <a:effectLst>
                  <a:outerShdw blurRad="38100" dist="38100" dir="2700000" algn="tl">
                    <a:srgbClr val="000000">
                      <a:alpha val="43137"/>
                    </a:srgbClr>
                  </a:outerShdw>
                </a:effectLst>
              </a:rPr>
            </a:br>
            <a:r>
              <a:rPr lang="hu-HU" sz="4400" smtClean="0">
                <a:effectLst>
                  <a:outerShdw blurRad="38100" dist="38100" dir="2700000" algn="tl">
                    <a:srgbClr val="000000">
                      <a:alpha val="43137"/>
                    </a:srgbClr>
                  </a:outerShdw>
                </a:effectLst>
              </a:rPr>
              <a:t>ACTS, ACTORS</a:t>
            </a:r>
            <a:endParaRPr lang="en-GB" sz="440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Persecution acts, actors</a:t>
            </a:r>
          </a:p>
        </p:txBody>
      </p:sp>
      <p:sp>
        <p:nvSpPr>
          <p:cNvPr id="11268" name="Rectangle 3"/>
          <p:cNvSpPr>
            <a:spLocks noGrp="1" noChangeArrowheads="1"/>
          </p:cNvSpPr>
          <p:nvPr>
            <p:ph idx="1"/>
          </p:nvPr>
        </p:nvSpPr>
        <p:spPr>
          <a:xfrm>
            <a:off x="457200" y="857250"/>
            <a:ext cx="8229600" cy="5500688"/>
          </a:xfrm>
        </p:spPr>
        <p:txBody>
          <a:bodyPr lIns="216000"/>
          <a:lstStyle/>
          <a:p>
            <a:pPr algn="ctr" eaLnBrk="1" hangingPunct="1">
              <a:buFont typeface="Arial" charset="0"/>
              <a:buNone/>
              <a:defRPr/>
            </a:pPr>
            <a:r>
              <a:rPr lang="en-GB" sz="2000" smtClean="0"/>
              <a:t>What constitutes persecution?</a:t>
            </a:r>
          </a:p>
          <a:p>
            <a:pPr eaLnBrk="1" hangingPunct="1">
              <a:buFont typeface="Arial" charset="0"/>
              <a:buNone/>
              <a:defRPr/>
            </a:pPr>
            <a:r>
              <a:rPr lang="en-GB" sz="2000" smtClean="0"/>
              <a:t>GC does not interpret persecution</a:t>
            </a:r>
          </a:p>
          <a:p>
            <a:pPr eaLnBrk="1" hangingPunct="1">
              <a:buFont typeface="Arial" charset="0"/>
              <a:buNone/>
              <a:defRPr/>
            </a:pPr>
            <a:r>
              <a:rPr lang="en-GB" sz="2000" smtClean="0"/>
              <a:t>Handbook: § 51: </a:t>
            </a:r>
            <a:r>
              <a:rPr lang="en-GB" sz="2000" smtClean="0">
                <a:solidFill>
                  <a:schemeClr val="tx2"/>
                </a:solidFill>
              </a:rPr>
              <a:t>Threat to life and freedom</a:t>
            </a:r>
            <a:r>
              <a:rPr lang="en-GB" sz="2000" smtClean="0"/>
              <a:t> on account of  race, religion, nationality, political opinion or membership of a particular social group is always persecution. Other </a:t>
            </a:r>
            <a:r>
              <a:rPr lang="en-GB" sz="2000" smtClean="0">
                <a:solidFill>
                  <a:srgbClr val="C00000"/>
                </a:solidFill>
              </a:rPr>
              <a:t>serious violations of human rights </a:t>
            </a:r>
            <a:r>
              <a:rPr lang="en-GB" sz="2000" smtClean="0"/>
              <a:t>– for the same reasons – also constitute persecution. </a:t>
            </a:r>
          </a:p>
          <a:p>
            <a:pPr eaLnBrk="1" hangingPunct="1">
              <a:buFont typeface="Arial" charset="0"/>
              <a:buNone/>
              <a:defRPr/>
            </a:pPr>
            <a:endParaRPr lang="en-GB" sz="2000" smtClean="0"/>
          </a:p>
          <a:p>
            <a:pPr eaLnBrk="1" hangingPunct="1">
              <a:buFont typeface="Arial" charset="0"/>
              <a:buNone/>
              <a:defRPr/>
            </a:pPr>
            <a:r>
              <a:rPr lang="en-GB" sz="2000" smtClean="0"/>
              <a:t>§ 52: The subjective element  - depends on the perception by the victim</a:t>
            </a:r>
          </a:p>
          <a:p>
            <a:pPr eaLnBrk="1" hangingPunct="1">
              <a:buFont typeface="Arial" charset="0"/>
              <a:buNone/>
              <a:defRPr/>
            </a:pPr>
            <a:r>
              <a:rPr lang="en-GB" sz="2000" smtClean="0"/>
              <a:t>§ 53: Cumulative ground</a:t>
            </a:r>
            <a:r>
              <a:rPr lang="en-GB" smtClean="0"/>
              <a:t> </a:t>
            </a:r>
          </a:p>
          <a:p>
            <a:pPr eaLnBrk="1" hangingPunct="1">
              <a:buFont typeface="Arial" charset="0"/>
              <a:buNone/>
              <a:defRPr/>
            </a:pPr>
            <a:endParaRPr lang="en-GB" smtClean="0"/>
          </a:p>
          <a:p>
            <a:pPr eaLnBrk="1" hangingPunct="1">
              <a:buFont typeface="Arial" charset="0"/>
              <a:buNone/>
              <a:defRPr/>
            </a:pPr>
            <a:r>
              <a:rPr lang="en-GB" sz="2000" smtClean="0"/>
              <a:t>HB on specific issues: Discrimination (54-55); punishment (56-60); „Republikflucht” (61); economic hardship – in certain circumstances</a:t>
            </a:r>
          </a:p>
          <a:p>
            <a:pPr eaLnBrk="1" hangingPunct="1">
              <a:buFont typeface="Arial" charset="0"/>
              <a:buNone/>
              <a:defRPr/>
            </a:pPr>
            <a:r>
              <a:rPr lang="en-GB" smtClean="0"/>
              <a:t>Persecution -  prosecution difference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Notion of persecution</a:t>
            </a:r>
          </a:p>
        </p:txBody>
      </p:sp>
      <p:sp>
        <p:nvSpPr>
          <p:cNvPr id="12292" name="Rectangle 3"/>
          <p:cNvSpPr>
            <a:spLocks noGrp="1" noChangeArrowheads="1"/>
          </p:cNvSpPr>
          <p:nvPr>
            <p:ph idx="1"/>
          </p:nvPr>
        </p:nvSpPr>
        <p:spPr>
          <a:xfrm>
            <a:off x="457200" y="857250"/>
            <a:ext cx="8229600" cy="5500688"/>
          </a:xfrm>
        </p:spPr>
        <p:txBody>
          <a:bodyPr/>
          <a:lstStyle/>
          <a:p>
            <a:pPr eaLnBrk="1" hangingPunct="1">
              <a:defRPr/>
            </a:pPr>
            <a:r>
              <a:rPr lang="en-GB" sz="2400" smtClean="0">
                <a:solidFill>
                  <a:srgbClr val="C00000"/>
                </a:solidFill>
              </a:rPr>
              <a:t>Deborah Anker</a:t>
            </a:r>
            <a:r>
              <a:rPr lang="en-GB" sz="2400" smtClean="0"/>
              <a:t>:</a:t>
            </a:r>
          </a:p>
          <a:p>
            <a:pPr lvl="1" eaLnBrk="1" hangingPunct="1">
              <a:defRPr/>
            </a:pPr>
            <a:r>
              <a:rPr lang="en-GB" sz="2400" smtClean="0"/>
              <a:t>Persecution - universal and flexible meaning</a:t>
            </a:r>
          </a:p>
          <a:p>
            <a:pPr lvl="1" eaLnBrk="1" hangingPunct="1">
              <a:defRPr/>
            </a:pPr>
            <a:r>
              <a:rPr lang="en-GB" sz="2400" smtClean="0"/>
              <a:t>Serious harm, not limited to physical harm or threat to life and freedom</a:t>
            </a:r>
          </a:p>
          <a:p>
            <a:pPr lvl="1" eaLnBrk="1" hangingPunct="1">
              <a:defRPr/>
            </a:pPr>
            <a:r>
              <a:rPr lang="en-GB" sz="2400" smtClean="0"/>
              <a:t>The state fails to protect</a:t>
            </a:r>
          </a:p>
          <a:p>
            <a:pPr lvl="1" eaLnBrk="1" hangingPunct="1">
              <a:defRPr/>
            </a:pPr>
            <a:endParaRPr lang="en-GB" sz="2400" smtClean="0"/>
          </a:p>
          <a:p>
            <a:pPr eaLnBrk="1" hangingPunct="1">
              <a:defRPr/>
            </a:pPr>
            <a:r>
              <a:rPr lang="en-GB" sz="2400" smtClean="0">
                <a:solidFill>
                  <a:srgbClr val="C00000"/>
                </a:solidFill>
              </a:rPr>
              <a:t>Guy Goodwin Gill</a:t>
            </a:r>
            <a:r>
              <a:rPr lang="en-GB" sz="2400" smtClean="0"/>
              <a:t>: unacceptable interference with the integrity or inherent dignity of the human being</a:t>
            </a:r>
          </a:p>
          <a:p>
            <a:pPr eaLnBrk="1" hangingPunct="1">
              <a:defRPr/>
            </a:pPr>
            <a:endParaRPr lang="en-GB" sz="2400" smtClean="0"/>
          </a:p>
          <a:p>
            <a:pPr eaLnBrk="1" hangingPunct="1">
              <a:defRPr/>
            </a:pPr>
            <a:r>
              <a:rPr lang="en-GB" sz="2400" smtClean="0">
                <a:solidFill>
                  <a:srgbClr val="C00000"/>
                </a:solidFill>
              </a:rPr>
              <a:t>J. Hathaway</a:t>
            </a:r>
            <a:r>
              <a:rPr lang="en-GB" sz="2400" smtClean="0"/>
              <a:t>: the sustained or systemic violation of basic human rights demonstrative of a failure of state protection.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4213" y="0"/>
            <a:ext cx="7772400" cy="457200"/>
          </a:xfrm>
        </p:spPr>
        <p:txBody>
          <a:bodyPr/>
          <a:lstStyle/>
          <a:p>
            <a:pPr eaLnBrk="1" hangingPunct="1">
              <a:defRPr/>
            </a:pPr>
            <a:r>
              <a:rPr lang="en-GB" sz="2400" smtClean="0">
                <a:effectLst>
                  <a:outerShdw blurRad="38100" dist="38100" dir="2700000" algn="tl">
                    <a:srgbClr val="000000">
                      <a:alpha val="43137"/>
                    </a:srgbClr>
                  </a:outerShdw>
                </a:effectLst>
              </a:rPr>
              <a:t>Notion of persecution</a:t>
            </a:r>
          </a:p>
        </p:txBody>
      </p:sp>
      <p:sp>
        <p:nvSpPr>
          <p:cNvPr id="13316" name="Rectangle 3"/>
          <p:cNvSpPr>
            <a:spLocks noGrp="1" noChangeArrowheads="1"/>
          </p:cNvSpPr>
          <p:nvPr>
            <p:ph idx="1"/>
          </p:nvPr>
        </p:nvSpPr>
        <p:spPr>
          <a:xfrm>
            <a:off x="250825" y="404813"/>
            <a:ext cx="8424863" cy="6264275"/>
          </a:xfrm>
        </p:spPr>
        <p:txBody>
          <a:bodyPr/>
          <a:lstStyle/>
          <a:p>
            <a:pPr eaLnBrk="1" hangingPunct="1">
              <a:defRPr/>
            </a:pPr>
            <a:r>
              <a:rPr lang="en-GB" sz="2400" smtClean="0"/>
              <a:t>“</a:t>
            </a:r>
            <a:r>
              <a:rPr lang="en-GB" sz="2000" smtClean="0"/>
              <a:t>Understanding the predicament of “being persecuted” </a:t>
            </a:r>
            <a:r>
              <a:rPr lang="en-GB" sz="2000" smtClean="0">
                <a:solidFill>
                  <a:srgbClr val="C00000"/>
                </a:solidFill>
              </a:rPr>
              <a:t>as the sustained or systemic violation of basic human rights demonstrative of a failure of state protection</a:t>
            </a:r>
            <a:r>
              <a:rPr lang="en-GB" sz="2000" smtClean="0"/>
              <a:t> means that the refugee definition is to be approached not from the perspective of what the refugee claimant can do to avoid being persecuted, but from the perspective of the fundamental human right in jeopardy and the resulting harm.  </a:t>
            </a:r>
            <a:r>
              <a:rPr lang="en-GB" sz="2000" smtClean="0">
                <a:solidFill>
                  <a:srgbClr val="C00000"/>
                </a:solidFill>
              </a:rPr>
              <a:t>If the right </a:t>
            </a:r>
            <a:r>
              <a:rPr lang="en-GB" sz="2000" smtClean="0"/>
              <a:t>proposed to be exercised by the refugee claimant in the country of origin </a:t>
            </a:r>
            <a:r>
              <a:rPr lang="en-GB" sz="2000" smtClean="0">
                <a:solidFill>
                  <a:srgbClr val="C00000"/>
                </a:solidFill>
              </a:rPr>
              <a:t>is at the core of the relevant entitlement and serious harm is threatened, it would be contrary to </a:t>
            </a:r>
            <a:r>
              <a:rPr lang="en-GB" sz="2000" smtClean="0"/>
              <a:t>the language context, object and purpose of </a:t>
            </a:r>
            <a:r>
              <a:rPr lang="en-GB" sz="2000" smtClean="0">
                <a:solidFill>
                  <a:srgbClr val="C00000"/>
                </a:solidFill>
              </a:rPr>
              <a:t>the Refugee Convention </a:t>
            </a:r>
            <a:r>
              <a:rPr lang="en-GB" sz="2000" smtClean="0"/>
              <a:t>to require the refugee claimant </a:t>
            </a:r>
            <a:r>
              <a:rPr lang="en-GB" sz="2000" smtClean="0">
                <a:solidFill>
                  <a:srgbClr val="C00000"/>
                </a:solidFill>
              </a:rPr>
              <a:t>to forfeit or forego that right </a:t>
            </a:r>
            <a:r>
              <a:rPr lang="en-GB" sz="2000" smtClean="0"/>
              <a:t>and to be denied refugee status </a:t>
            </a:r>
            <a:r>
              <a:rPr lang="en-GB" sz="2000" smtClean="0">
                <a:solidFill>
                  <a:srgbClr val="C00000"/>
                </a:solidFill>
              </a:rPr>
              <a:t>on the basis that he or she could engage in self-denial </a:t>
            </a:r>
            <a:r>
              <a:rPr lang="en-GB" sz="2000" smtClean="0"/>
              <a:t>or discretion on return to the country of origin; or, to borrow the words of Sachs J in </a:t>
            </a:r>
            <a:r>
              <a:rPr lang="en-GB" sz="2000" i="1" smtClean="0"/>
              <a:t>National Coalition for Gay and Lesbian Equality v Minister of Justice </a:t>
            </a:r>
            <a:r>
              <a:rPr lang="en-GB" sz="2000" smtClean="0"/>
              <a:t>1999 (1) SA 6 at [130], </a:t>
            </a:r>
            <a:r>
              <a:rPr lang="en-GB" sz="2000" smtClean="0">
                <a:solidFill>
                  <a:srgbClr val="C00000"/>
                </a:solidFill>
              </a:rPr>
              <a:t>to exist in a state of induced self-oppression</a:t>
            </a:r>
            <a:r>
              <a:rPr lang="en-GB" sz="2000" smtClean="0"/>
              <a:t>.”</a:t>
            </a:r>
          </a:p>
          <a:p>
            <a:pPr lvl="1" algn="r" eaLnBrk="1" hangingPunct="1">
              <a:defRPr/>
            </a:pPr>
            <a:endParaRPr lang="en-GB" sz="1400" smtClean="0"/>
          </a:p>
          <a:p>
            <a:pPr lvl="1" algn="r" eaLnBrk="1" hangingPunct="1">
              <a:defRPr/>
            </a:pPr>
            <a:r>
              <a:rPr lang="hu-HU" sz="1400" i="1" smtClean="0"/>
              <a:t>Roger Haines: </a:t>
            </a:r>
            <a:r>
              <a:rPr lang="en-GB" sz="1400" i="1" smtClean="0"/>
              <a:t>The intersection of human rights law and refugee law: </a:t>
            </a:r>
            <a:br>
              <a:rPr lang="en-GB" sz="1400" i="1" smtClean="0"/>
            </a:br>
            <a:r>
              <a:rPr lang="en-GB" sz="1400" i="1" smtClean="0"/>
              <a:t>on or off the map?  The challenge of locating</a:t>
            </a:r>
            <a:r>
              <a:rPr lang="en-GB" sz="1400" smtClean="0"/>
              <a:t> </a:t>
            </a:r>
            <a:r>
              <a:rPr lang="en-GB" sz="1400" i="1" smtClean="0"/>
              <a:t>appellant</a:t>
            </a:r>
            <a:r>
              <a:rPr lang="en-GB" sz="1400" smtClean="0"/>
              <a:t> </a:t>
            </a:r>
            <a:r>
              <a:rPr lang="en-GB" sz="1400" i="1" smtClean="0"/>
              <a:t>s395/2002 </a:t>
            </a:r>
          </a:p>
          <a:p>
            <a:pPr lvl="1" algn="r" eaLnBrk="1" hangingPunct="1">
              <a:defRPr/>
            </a:pPr>
            <a:r>
              <a:rPr lang="en-GB" sz="1400" b="1" smtClean="0"/>
              <a:t>IARLJ </a:t>
            </a:r>
            <a:r>
              <a:rPr lang="en-GB" sz="1400" smtClean="0"/>
              <a:t>Australia/New Zealand Chapter Meeting, Sydney, 9 June 2004</a:t>
            </a:r>
          </a:p>
          <a:p>
            <a:pPr lvl="1" algn="r" eaLnBrk="1" hangingPunct="1">
              <a:defRPr/>
            </a:pPr>
            <a:r>
              <a:rPr lang="en-GB" sz="1400" i="1" smtClean="0">
                <a:hlinkClick r:id="rId3"/>
              </a:rPr>
              <a:t>http://www.refugee.org.nz/Reference/Sydney04.html</a:t>
            </a:r>
            <a:r>
              <a:rPr lang="en-GB" sz="1400" i="1" smtClean="0"/>
              <a:t> - last visited 28 October 2006</a:t>
            </a:r>
            <a:r>
              <a:rPr lang="en-GB" sz="2400" smtClean="0"/>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The actor</a:t>
            </a:r>
          </a:p>
        </p:txBody>
      </p:sp>
      <p:sp>
        <p:nvSpPr>
          <p:cNvPr id="14340" name="Rectangle 3"/>
          <p:cNvSpPr>
            <a:spLocks noGrp="1" noChangeArrowheads="1"/>
          </p:cNvSpPr>
          <p:nvPr>
            <p:ph idx="1"/>
          </p:nvPr>
        </p:nvSpPr>
        <p:spPr>
          <a:xfrm>
            <a:off x="457200" y="857250"/>
            <a:ext cx="8229600" cy="5500688"/>
          </a:xfrm>
        </p:spPr>
        <p:txBody>
          <a:bodyPr>
            <a:normAutofit fontScale="92500" lnSpcReduction="10000"/>
          </a:bodyPr>
          <a:lstStyle/>
          <a:p>
            <a:pPr eaLnBrk="1" hangingPunct="1">
              <a:defRPr/>
            </a:pPr>
            <a:r>
              <a:rPr lang="en-GB" smtClean="0">
                <a:solidFill>
                  <a:srgbClr val="C00000"/>
                </a:solidFill>
              </a:rPr>
              <a:t>Historic aspects </a:t>
            </a:r>
            <a:r>
              <a:rPr lang="en-GB" smtClean="0"/>
              <a:t>of the system – Nazi Germany,  totalitarian Soviet Union, Communist systems in eastern Europe, authoritarian states worldwide – the persecutor is the state, its </a:t>
            </a:r>
            <a:r>
              <a:rPr lang="en-GB" smtClean="0">
                <a:solidFill>
                  <a:srgbClr val="C00000"/>
                </a:solidFill>
              </a:rPr>
              <a:t>authorities</a:t>
            </a:r>
          </a:p>
          <a:p>
            <a:pPr eaLnBrk="1" hangingPunct="1">
              <a:defRPr/>
            </a:pPr>
            <a:endParaRPr lang="en-GB" smtClean="0"/>
          </a:p>
          <a:p>
            <a:pPr eaLnBrk="1" hangingPunct="1">
              <a:defRPr/>
            </a:pPr>
            <a:r>
              <a:rPr lang="en-GB" smtClean="0"/>
              <a:t>Increased role of </a:t>
            </a:r>
            <a:r>
              <a:rPr lang="en-GB" smtClean="0">
                <a:solidFill>
                  <a:srgbClr val="C00000"/>
                </a:solidFill>
              </a:rPr>
              <a:t>non-state actors</a:t>
            </a:r>
          </a:p>
          <a:p>
            <a:pPr lvl="1" eaLnBrk="1" hangingPunct="1">
              <a:defRPr/>
            </a:pPr>
            <a:r>
              <a:rPr lang="en-GB" smtClean="0">
                <a:solidFill>
                  <a:srgbClr val="C00000"/>
                </a:solidFill>
              </a:rPr>
              <a:t>„new tribalism”, nationalism, religious </a:t>
            </a:r>
            <a:r>
              <a:rPr lang="en-GB" smtClean="0"/>
              <a:t>fights</a:t>
            </a:r>
          </a:p>
          <a:p>
            <a:pPr lvl="1" eaLnBrk="1" hangingPunct="1">
              <a:defRPr/>
            </a:pPr>
            <a:r>
              <a:rPr lang="en-GB" smtClean="0"/>
              <a:t>Insurgents in civil wars (e.g. in Latin America)</a:t>
            </a:r>
          </a:p>
          <a:p>
            <a:pPr lvl="1" eaLnBrk="1" hangingPunct="1">
              <a:defRPr/>
            </a:pPr>
            <a:r>
              <a:rPr lang="en-GB" smtClean="0"/>
              <a:t> Dominant group turning against its subgroup – see particular social group</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714375"/>
          </a:xfrm>
        </p:spPr>
        <p:txBody>
          <a:bodyPr/>
          <a:lstStyle/>
          <a:p>
            <a:pPr eaLnBrk="1" hangingPunct="1">
              <a:defRPr/>
            </a:pPr>
            <a:r>
              <a:rPr lang="en-GB" sz="2400" smtClean="0">
                <a:effectLst>
                  <a:outerShdw blurRad="38100" dist="38100" dir="2700000" algn="tl">
                    <a:srgbClr val="000000">
                      <a:alpha val="43137"/>
                    </a:srgbClr>
                  </a:outerShdw>
                </a:effectLst>
              </a:rPr>
              <a:t>Roles in case of state persecution and non-state actor action</a:t>
            </a:r>
          </a:p>
        </p:txBody>
      </p:sp>
      <p:graphicFrame>
        <p:nvGraphicFramePr>
          <p:cNvPr id="436279" name="Group 55"/>
          <p:cNvGraphicFramePr>
            <a:graphicFrameLocks noGrp="1"/>
          </p:cNvGraphicFramePr>
          <p:nvPr>
            <p:ph idx="1"/>
          </p:nvPr>
        </p:nvGraphicFramePr>
        <p:xfrm>
          <a:off x="457200" y="857250"/>
          <a:ext cx="8229599" cy="5407915"/>
        </p:xfrm>
        <a:graphic>
          <a:graphicData uri="http://schemas.openxmlformats.org/drawingml/2006/table">
            <a:tbl>
              <a:tblPr/>
              <a:tblGrid>
                <a:gridCol w="2244002"/>
                <a:gridCol w="1725176"/>
                <a:gridCol w="1920929"/>
                <a:gridCol w="1184069"/>
                <a:gridCol w="183022"/>
                <a:gridCol w="972401"/>
              </a:tblGrid>
              <a:tr h="796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rgbClr val="002060"/>
                          </a:solidFill>
                          <a:effectLst/>
                          <a:latin typeface="Arial" charset="0"/>
                          <a:cs typeface="Arial" charset="0"/>
                        </a:rPr>
                        <a:t>Non-state actor</a:t>
                      </a:r>
                      <a:endParaRPr kumimoji="0" lang="hu-HU" sz="1600" b="1" i="0" u="none" strike="noStrike" cap="none" normalizeH="0" baseline="0" smtClean="0">
                        <a:ln>
                          <a:noFill/>
                        </a:ln>
                        <a:solidFill>
                          <a:srgbClr val="002060"/>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hu-HU" sz="1600" b="1" i="0" u="none" strike="noStrike" cap="none" normalizeH="0" baseline="0" smtClean="0">
                        <a:ln>
                          <a:noFill/>
                        </a:ln>
                        <a:solidFill>
                          <a:srgbClr val="002060"/>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persecutes</a:t>
                      </a:r>
                      <a:endParaRPr kumimoji="0" lang="hu-HU" sz="1600" b="0" i="0" u="none" strike="noStrike" cap="none" normalizeH="0" baseline="0" smtClean="0">
                        <a:ln>
                          <a:noFill/>
                        </a:ln>
                        <a:solidFill>
                          <a:srgbClr val="002060"/>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hu-HU"/>
                    </a:p>
                  </a:txBody>
                  <a:tcPr/>
                </a:tc>
                <a:tc hMerge="1">
                  <a:txBody>
                    <a:bodyPr/>
                    <a:lstStyle/>
                    <a:p>
                      <a:endParaRPr lang="hu-HU"/>
                    </a:p>
                  </a:txBody>
                  <a:tcPr/>
                </a:tc>
                <a:tc hMerge="1">
                  <a:txBody>
                    <a:bodyPr/>
                    <a:lstStyle/>
                    <a:p>
                      <a:endParaRPr lang="hu-HU"/>
                    </a:p>
                  </a:txBody>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rgbClr val="002060"/>
                          </a:solidFill>
                          <a:effectLst/>
                          <a:latin typeface="Arial" charset="0"/>
                          <a:cs typeface="Arial" charset="0"/>
                        </a:rPr>
                        <a:t>Own state</a:t>
                      </a:r>
                      <a:endParaRPr kumimoji="0" lang="hu-HU" sz="1600" b="1"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Does not appropriately protect</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hMerge="1">
                  <a:txBody>
                    <a:bodyPr/>
                    <a:lstStyle/>
                    <a:p>
                      <a:endParaRPr lang="hu-HU"/>
                    </a:p>
                  </a:txBody>
                  <a:tcPr/>
                </a:tc>
                <a:tc hMerge="1">
                  <a:txBody>
                    <a:bodyPr/>
                    <a:lstStyle/>
                    <a:p>
                      <a:endParaRPr lang="hu-H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rgbClr val="002060"/>
                          </a:solidFill>
                          <a:effectLst/>
                          <a:latin typeface="Arial" charset="0"/>
                          <a:cs typeface="Arial" charset="0"/>
                        </a:rPr>
                        <a:t>Gives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rgbClr val="002060"/>
                          </a:solidFill>
                          <a:effectLst/>
                          <a:latin typeface="Arial" charset="0"/>
                          <a:cs typeface="Arial" charset="0"/>
                        </a:rPr>
                        <a:t>legal protection</a:t>
                      </a:r>
                      <a:endParaRPr kumimoji="0" lang="en-US" sz="1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persecutes</a:t>
                      </a:r>
                      <a:endParaRPr kumimoji="0" lang="en-US" sz="16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hMerge="1">
                  <a:txBody>
                    <a:bodyPr/>
                    <a:lstStyle/>
                    <a:p>
                      <a:endParaRPr lang="hu-HU"/>
                    </a:p>
                  </a:txBody>
                  <a:tcPr/>
                </a:tc>
                <a:tc hMerge="1">
                  <a:txBody>
                    <a:bodyPr/>
                    <a:lstStyle/>
                    <a:p>
                      <a:endParaRPr lang="hu-H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91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rgbClr val="002060"/>
                          </a:solidFill>
                          <a:effectLst/>
                          <a:latin typeface="Arial" charset="0"/>
                          <a:cs typeface="Arial" charset="0"/>
                        </a:rPr>
                        <a:t>Asylum state</a:t>
                      </a:r>
                      <a:endParaRPr kumimoji="0" lang="en-US" sz="1600" b="1"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Offers surrogate protection</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Does not regard as GC 51 persecution</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hMerge="1">
                  <a:txBody>
                    <a:bodyPr/>
                    <a:lstStyle/>
                    <a:p>
                      <a:endParaRPr lang="hu-HU"/>
                    </a:p>
                  </a:txBody>
                  <a:tcPr/>
                </a:tc>
                <a:tc hMerge="1">
                  <a:txBody>
                    <a:bodyPr/>
                    <a:lstStyle/>
                    <a:p>
                      <a:endParaRPr lang="hu-H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935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Offers humanitarian status</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Ignores / repatriates</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a:noFill/>
                    </a:lnB>
                    <a:lnTlToBr>
                      <a:noFill/>
                    </a:lnTlToBr>
                    <a:lnBlToTr>
                      <a:noFill/>
                    </a:lnBlToTr>
                    <a:noFill/>
                  </a:tcPr>
                </a:tc>
                <a:tc hMerge="1">
                  <a:txBody>
                    <a:bodyPr/>
                    <a:lstStyle/>
                    <a:p>
                      <a:endParaRPr lang="hu-H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rgbClr val="002060"/>
                          </a:solidFill>
                          <a:effectLst/>
                          <a:latin typeface="Arial" charset="0"/>
                          <a:cs typeface="Arial" charset="0"/>
                        </a:rPr>
                        <a:t>The threatened person</a:t>
                      </a:r>
                      <a:endParaRPr kumimoji="0" lang="en-US" sz="1600" b="1" i="0" u="none" strike="noStrike" cap="none" normalizeH="0" baseline="0" smtClean="0">
                        <a:ln>
                          <a:noFill/>
                        </a:ln>
                        <a:solidFill>
                          <a:srgbClr val="002060"/>
                        </a:solidFill>
                        <a:effectLst/>
                        <a:latin typeface="Arial" charset="0"/>
                        <a:cs typeface="Arial" charset="0"/>
                      </a:endParaRPr>
                    </a:p>
                  </a:txBody>
                  <a:tcPr marL="91670" marR="91670"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refugee</a:t>
                      </a:r>
                      <a:endParaRPr kumimoji="0" lang="en-US" sz="2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De facto / person  enjoying subsidiary protection</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16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16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2060"/>
                          </a:solidFill>
                          <a:effectLst/>
                          <a:latin typeface="Arial" charset="0"/>
                          <a:cs typeface="Arial" charset="0"/>
                        </a:rPr>
                        <a:t>    Victim</a:t>
                      </a:r>
                      <a:endParaRPr kumimoji="0" lang="en-US" sz="16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rgbClr val="002060"/>
                          </a:solidFill>
                          <a:effectLst/>
                          <a:latin typeface="Arial" charset="0"/>
                          <a:cs typeface="Arial" charset="0"/>
                        </a:rPr>
                        <a:t>Beneficiary of domestic legal procedure</a:t>
                      </a:r>
                      <a:endParaRPr kumimoji="0" lang="en-US" sz="1400" b="0" i="0" u="none" strike="noStrike" cap="none" normalizeH="0" baseline="0" smtClean="0">
                        <a:ln>
                          <a:noFill/>
                        </a:ln>
                        <a:solidFill>
                          <a:srgbClr val="002060"/>
                        </a:solidFill>
                        <a:effectLst/>
                        <a:latin typeface="Arial" charset="0"/>
                        <a:cs typeface="Arial" charset="0"/>
                      </a:endParaRPr>
                    </a:p>
                  </a:txBody>
                  <a:tcPr marL="91670" marR="91670"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hu-HU"/>
                    </a:p>
                  </a:txBody>
                  <a:tcPr/>
                </a:tc>
              </a:tr>
            </a:tbl>
          </a:graphicData>
        </a:graphic>
      </p:graphicFrame>
      <p:sp>
        <p:nvSpPr>
          <p:cNvPr id="19489" name="Line 33"/>
          <p:cNvSpPr>
            <a:spLocks noChangeShapeType="1"/>
          </p:cNvSpPr>
          <p:nvPr/>
        </p:nvSpPr>
        <p:spPr bwMode="auto">
          <a:xfrm>
            <a:off x="2195513" y="2420938"/>
            <a:ext cx="1943100" cy="0"/>
          </a:xfrm>
          <a:prstGeom prst="line">
            <a:avLst/>
          </a:prstGeom>
          <a:noFill/>
          <a:ln w="9525">
            <a:solidFill>
              <a:schemeClr val="tx1"/>
            </a:solidFill>
            <a:round/>
            <a:headEnd/>
            <a:tailEnd type="triangle" w="med" len="med"/>
          </a:ln>
        </p:spPr>
        <p:txBody>
          <a:bodyPr/>
          <a:lstStyle/>
          <a:p>
            <a:endParaRPr lang="hu-HU"/>
          </a:p>
        </p:txBody>
      </p:sp>
      <p:sp>
        <p:nvSpPr>
          <p:cNvPr id="19490" name="Line 34"/>
          <p:cNvSpPr>
            <a:spLocks noChangeShapeType="1"/>
          </p:cNvSpPr>
          <p:nvPr/>
        </p:nvSpPr>
        <p:spPr bwMode="auto">
          <a:xfrm>
            <a:off x="1763713" y="2565400"/>
            <a:ext cx="935037" cy="503238"/>
          </a:xfrm>
          <a:prstGeom prst="line">
            <a:avLst/>
          </a:prstGeom>
          <a:noFill/>
          <a:ln w="9525">
            <a:solidFill>
              <a:schemeClr val="tx1"/>
            </a:solidFill>
            <a:round/>
            <a:headEnd/>
            <a:tailEnd type="triangle" w="med" len="med"/>
          </a:ln>
        </p:spPr>
        <p:txBody>
          <a:bodyPr/>
          <a:lstStyle/>
          <a:p>
            <a:endParaRPr lang="hu-HU"/>
          </a:p>
        </p:txBody>
      </p:sp>
      <p:sp>
        <p:nvSpPr>
          <p:cNvPr id="19491" name="Line 35"/>
          <p:cNvSpPr>
            <a:spLocks noChangeShapeType="1"/>
          </p:cNvSpPr>
          <p:nvPr/>
        </p:nvSpPr>
        <p:spPr bwMode="auto">
          <a:xfrm flipH="1">
            <a:off x="6143625" y="1785938"/>
            <a:ext cx="642938" cy="360362"/>
          </a:xfrm>
          <a:prstGeom prst="line">
            <a:avLst/>
          </a:prstGeom>
          <a:noFill/>
          <a:ln w="9525">
            <a:solidFill>
              <a:schemeClr val="tx1"/>
            </a:solidFill>
            <a:round/>
            <a:headEnd/>
            <a:tailEnd type="triangle" w="med" len="med"/>
          </a:ln>
        </p:spPr>
        <p:txBody>
          <a:bodyPr/>
          <a:lstStyle/>
          <a:p>
            <a:endParaRPr lang="hu-HU"/>
          </a:p>
        </p:txBody>
      </p:sp>
      <p:sp>
        <p:nvSpPr>
          <p:cNvPr id="19492" name="Line 36"/>
          <p:cNvSpPr>
            <a:spLocks noChangeShapeType="1"/>
          </p:cNvSpPr>
          <p:nvPr/>
        </p:nvSpPr>
        <p:spPr bwMode="auto">
          <a:xfrm>
            <a:off x="2051050" y="3789363"/>
            <a:ext cx="433388" cy="0"/>
          </a:xfrm>
          <a:prstGeom prst="line">
            <a:avLst/>
          </a:prstGeom>
          <a:noFill/>
          <a:ln w="9525">
            <a:solidFill>
              <a:schemeClr val="tx1"/>
            </a:solidFill>
            <a:round/>
            <a:headEnd/>
            <a:tailEnd type="triangle" w="med" len="med"/>
          </a:ln>
        </p:spPr>
        <p:txBody>
          <a:bodyPr/>
          <a:lstStyle/>
          <a:p>
            <a:endParaRPr lang="hu-HU"/>
          </a:p>
        </p:txBody>
      </p:sp>
      <p:sp>
        <p:nvSpPr>
          <p:cNvPr id="19493" name="Line 37"/>
          <p:cNvSpPr>
            <a:spLocks noChangeShapeType="1"/>
          </p:cNvSpPr>
          <p:nvPr/>
        </p:nvSpPr>
        <p:spPr bwMode="auto">
          <a:xfrm>
            <a:off x="3143250" y="3214688"/>
            <a:ext cx="0" cy="215900"/>
          </a:xfrm>
          <a:prstGeom prst="line">
            <a:avLst/>
          </a:prstGeom>
          <a:noFill/>
          <a:ln w="9525">
            <a:solidFill>
              <a:schemeClr val="tx1"/>
            </a:solidFill>
            <a:round/>
            <a:headEnd type="triangle" w="med" len="med"/>
            <a:tailEnd type="triangle" w="med" len="med"/>
          </a:ln>
        </p:spPr>
        <p:txBody>
          <a:bodyPr/>
          <a:lstStyle/>
          <a:p>
            <a:endParaRPr lang="hu-HU"/>
          </a:p>
        </p:txBody>
      </p:sp>
      <p:sp>
        <p:nvSpPr>
          <p:cNvPr id="19494" name="Line 38"/>
          <p:cNvSpPr>
            <a:spLocks noChangeShapeType="1"/>
          </p:cNvSpPr>
          <p:nvPr/>
        </p:nvSpPr>
        <p:spPr bwMode="auto">
          <a:xfrm flipH="1">
            <a:off x="3132138" y="4000500"/>
            <a:ext cx="46037" cy="1301750"/>
          </a:xfrm>
          <a:prstGeom prst="line">
            <a:avLst/>
          </a:prstGeom>
          <a:noFill/>
          <a:ln w="9525">
            <a:solidFill>
              <a:schemeClr val="tx1"/>
            </a:solidFill>
            <a:round/>
            <a:headEnd/>
            <a:tailEnd type="triangle" w="med" len="med"/>
          </a:ln>
        </p:spPr>
        <p:txBody>
          <a:bodyPr/>
          <a:lstStyle/>
          <a:p>
            <a:endParaRPr lang="hu-HU"/>
          </a:p>
        </p:txBody>
      </p:sp>
      <p:sp>
        <p:nvSpPr>
          <p:cNvPr id="19495" name="Line 39"/>
          <p:cNvSpPr>
            <a:spLocks noChangeShapeType="1"/>
          </p:cNvSpPr>
          <p:nvPr/>
        </p:nvSpPr>
        <p:spPr bwMode="auto">
          <a:xfrm>
            <a:off x="6786563" y="1785938"/>
            <a:ext cx="1004887" cy="287337"/>
          </a:xfrm>
          <a:prstGeom prst="line">
            <a:avLst/>
          </a:prstGeom>
          <a:noFill/>
          <a:ln w="9525">
            <a:solidFill>
              <a:schemeClr val="tx1"/>
            </a:solidFill>
            <a:round/>
            <a:headEnd/>
            <a:tailEnd type="triangle" w="med" len="med"/>
          </a:ln>
        </p:spPr>
        <p:txBody>
          <a:bodyPr/>
          <a:lstStyle/>
          <a:p>
            <a:endParaRPr lang="hu-HU"/>
          </a:p>
        </p:txBody>
      </p:sp>
      <p:sp>
        <p:nvSpPr>
          <p:cNvPr id="19496" name="Line 40"/>
          <p:cNvSpPr>
            <a:spLocks noChangeShapeType="1"/>
          </p:cNvSpPr>
          <p:nvPr/>
        </p:nvSpPr>
        <p:spPr bwMode="auto">
          <a:xfrm>
            <a:off x="8143875" y="3071813"/>
            <a:ext cx="0" cy="1943100"/>
          </a:xfrm>
          <a:prstGeom prst="line">
            <a:avLst/>
          </a:prstGeom>
          <a:noFill/>
          <a:ln w="9525">
            <a:solidFill>
              <a:schemeClr val="tx1"/>
            </a:solidFill>
            <a:round/>
            <a:headEnd/>
            <a:tailEnd type="triangle" w="med" len="med"/>
          </a:ln>
        </p:spPr>
        <p:txBody>
          <a:bodyPr/>
          <a:lstStyle/>
          <a:p>
            <a:endParaRPr lang="hu-HU"/>
          </a:p>
        </p:txBody>
      </p:sp>
      <p:sp>
        <p:nvSpPr>
          <p:cNvPr id="19497" name="Line 42"/>
          <p:cNvSpPr>
            <a:spLocks noChangeShapeType="1"/>
          </p:cNvSpPr>
          <p:nvPr/>
        </p:nvSpPr>
        <p:spPr bwMode="auto">
          <a:xfrm flipH="1">
            <a:off x="4786313" y="4000500"/>
            <a:ext cx="571500" cy="357188"/>
          </a:xfrm>
          <a:prstGeom prst="line">
            <a:avLst/>
          </a:prstGeom>
          <a:noFill/>
          <a:ln w="9525">
            <a:solidFill>
              <a:schemeClr val="tx1"/>
            </a:solidFill>
            <a:round/>
            <a:headEnd/>
            <a:tailEnd type="triangle" w="med" len="med"/>
          </a:ln>
        </p:spPr>
        <p:txBody>
          <a:bodyPr/>
          <a:lstStyle/>
          <a:p>
            <a:endParaRPr lang="hu-HU"/>
          </a:p>
        </p:txBody>
      </p:sp>
      <p:sp>
        <p:nvSpPr>
          <p:cNvPr id="19498" name="Line 43"/>
          <p:cNvSpPr>
            <a:spLocks noChangeShapeType="1"/>
          </p:cNvSpPr>
          <p:nvPr/>
        </p:nvSpPr>
        <p:spPr bwMode="auto">
          <a:xfrm>
            <a:off x="5357813" y="4000500"/>
            <a:ext cx="1303337" cy="436563"/>
          </a:xfrm>
          <a:prstGeom prst="line">
            <a:avLst/>
          </a:prstGeom>
          <a:noFill/>
          <a:ln w="9525">
            <a:solidFill>
              <a:schemeClr val="tx1"/>
            </a:solidFill>
            <a:round/>
            <a:headEnd/>
            <a:tailEnd type="triangle" w="med" len="med"/>
          </a:ln>
        </p:spPr>
        <p:txBody>
          <a:bodyPr/>
          <a:lstStyle/>
          <a:p>
            <a:endParaRPr lang="hu-HU"/>
          </a:p>
        </p:txBody>
      </p:sp>
      <p:sp>
        <p:nvSpPr>
          <p:cNvPr id="19499" name="Line 44"/>
          <p:cNvSpPr>
            <a:spLocks noChangeShapeType="1"/>
          </p:cNvSpPr>
          <p:nvPr/>
        </p:nvSpPr>
        <p:spPr bwMode="auto">
          <a:xfrm>
            <a:off x="5286375" y="5072063"/>
            <a:ext cx="0" cy="287337"/>
          </a:xfrm>
          <a:prstGeom prst="line">
            <a:avLst/>
          </a:prstGeom>
          <a:noFill/>
          <a:ln w="9525">
            <a:solidFill>
              <a:schemeClr val="tx1"/>
            </a:solidFill>
            <a:round/>
            <a:headEnd/>
            <a:tailEnd type="triangle" w="med" len="med"/>
          </a:ln>
        </p:spPr>
        <p:txBody>
          <a:bodyPr/>
          <a:lstStyle/>
          <a:p>
            <a:endParaRPr lang="hu-HU"/>
          </a:p>
        </p:txBody>
      </p:sp>
      <p:sp>
        <p:nvSpPr>
          <p:cNvPr id="19500" name="Line 45"/>
          <p:cNvSpPr>
            <a:spLocks noChangeShapeType="1"/>
          </p:cNvSpPr>
          <p:nvPr/>
        </p:nvSpPr>
        <p:spPr bwMode="auto">
          <a:xfrm>
            <a:off x="6877050" y="5157788"/>
            <a:ext cx="0" cy="647700"/>
          </a:xfrm>
          <a:prstGeom prst="line">
            <a:avLst/>
          </a:prstGeom>
          <a:noFill/>
          <a:ln w="9525">
            <a:solidFill>
              <a:schemeClr val="tx1"/>
            </a:solidFill>
            <a:round/>
            <a:headEnd/>
            <a:tailEnd type="triangle" w="med" len="med"/>
          </a:ln>
        </p:spPr>
        <p:txBody>
          <a:bodyPr/>
          <a:lstStyle/>
          <a:p>
            <a:endParaRPr lang="hu-HU"/>
          </a:p>
        </p:txBody>
      </p:sp>
      <p:sp>
        <p:nvSpPr>
          <p:cNvPr id="19501" name="Line 56"/>
          <p:cNvSpPr>
            <a:spLocks noChangeShapeType="1"/>
          </p:cNvSpPr>
          <p:nvPr/>
        </p:nvSpPr>
        <p:spPr bwMode="auto">
          <a:xfrm flipH="1">
            <a:off x="3429000" y="2428875"/>
            <a:ext cx="2376488" cy="1079500"/>
          </a:xfrm>
          <a:prstGeom prst="line">
            <a:avLst/>
          </a:prstGeom>
          <a:noFill/>
          <a:ln w="9525">
            <a:solidFill>
              <a:schemeClr val="tx1"/>
            </a:solidFill>
            <a:round/>
            <a:headEnd/>
            <a:tailEnd type="triangle" w="med" len="med"/>
          </a:ln>
        </p:spPr>
        <p:txBody>
          <a:bodyPr lIns="90000" tIns="46800" rIns="90000" bIns="46800">
            <a:spAutoFit/>
          </a:bodyPr>
          <a:lstStyle/>
          <a:p>
            <a:endParaRPr lang="hu-HU"/>
          </a:p>
        </p:txBody>
      </p:sp>
      <p:sp>
        <p:nvSpPr>
          <p:cNvPr id="19502" name="Line 47"/>
          <p:cNvSpPr>
            <a:spLocks noChangeShapeType="1"/>
          </p:cNvSpPr>
          <p:nvPr/>
        </p:nvSpPr>
        <p:spPr bwMode="auto">
          <a:xfrm flipH="1">
            <a:off x="5429250" y="2428875"/>
            <a:ext cx="500063" cy="1071563"/>
          </a:xfrm>
          <a:prstGeom prst="line">
            <a:avLst/>
          </a:prstGeom>
          <a:noFill/>
          <a:ln w="15875">
            <a:solidFill>
              <a:schemeClr val="tx1"/>
            </a:solidFill>
            <a:round/>
            <a:headEnd/>
            <a:tailEnd type="triangle" w="med" len="med"/>
          </a:ln>
        </p:spPr>
        <p:txBody>
          <a:bodyPr/>
          <a:lstStyle/>
          <a:p>
            <a:endParaRPr lang="hu-HU"/>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0"/>
            <a:ext cx="8839200" cy="904875"/>
          </a:xfrm>
        </p:spPr>
        <p:txBody>
          <a:bodyPr/>
          <a:lstStyle/>
          <a:p>
            <a:pPr eaLnBrk="1" hangingPunct="1">
              <a:defRPr/>
            </a:pPr>
            <a:r>
              <a:rPr lang="en-GB" sz="2000" smtClean="0">
                <a:effectLst>
                  <a:outerShdw blurRad="38100" dist="38100" dir="2700000" algn="tl">
                    <a:srgbClr val="000000">
                      <a:alpha val="43137"/>
                    </a:srgbClr>
                  </a:outerShdw>
                </a:effectLst>
              </a:rPr>
              <a:t>The Horvath case</a:t>
            </a:r>
            <a:br>
              <a:rPr lang="en-GB" sz="2000" smtClean="0">
                <a:effectLst>
                  <a:outerShdw blurRad="38100" dist="38100" dir="2700000" algn="tl">
                    <a:srgbClr val="000000">
                      <a:alpha val="43137"/>
                    </a:srgbClr>
                  </a:outerShdw>
                </a:effectLst>
              </a:rPr>
            </a:br>
            <a:r>
              <a:rPr lang="en-GB" sz="2000" smtClean="0">
                <a:effectLst>
                  <a:outerShdw blurRad="38100" dist="38100" dir="2700000" algn="tl">
                    <a:srgbClr val="000000">
                      <a:alpha val="43137"/>
                    </a:srgbClr>
                  </a:outerShdw>
                </a:effectLst>
              </a:rPr>
              <a:t>Horvath v. Secretary of State for he the Home Department [2001] 1 AC 489*</a:t>
            </a:r>
          </a:p>
        </p:txBody>
      </p:sp>
      <p:sp>
        <p:nvSpPr>
          <p:cNvPr id="16388" name="Rectangle 3"/>
          <p:cNvSpPr>
            <a:spLocks noGrp="1" noChangeArrowheads="1"/>
          </p:cNvSpPr>
          <p:nvPr>
            <p:ph idx="1"/>
          </p:nvPr>
        </p:nvSpPr>
        <p:spPr>
          <a:xfrm>
            <a:off x="684213" y="1052513"/>
            <a:ext cx="7772400" cy="5591175"/>
          </a:xfrm>
        </p:spPr>
        <p:txBody>
          <a:bodyPr>
            <a:normAutofit fontScale="92500" lnSpcReduction="10000"/>
          </a:bodyPr>
          <a:lstStyle/>
          <a:p>
            <a:pPr eaLnBrk="1" hangingPunct="1">
              <a:lnSpc>
                <a:spcPct val="80000"/>
              </a:lnSpc>
              <a:defRPr/>
            </a:pPr>
            <a:r>
              <a:rPr lang="en-GB" sz="2000" smtClean="0"/>
              <a:t>Facts:</a:t>
            </a:r>
          </a:p>
          <a:p>
            <a:pPr lvl="1" eaLnBrk="1" hangingPunct="1">
              <a:lnSpc>
                <a:spcPct val="80000"/>
              </a:lnSpc>
              <a:defRPr/>
            </a:pPr>
            <a:r>
              <a:rPr lang="en-GB" sz="2000" smtClean="0"/>
              <a:t>Applicant:  H. Slovak national, Roma person form the village Palin arrives to the UK in 1997</a:t>
            </a:r>
          </a:p>
          <a:p>
            <a:pPr lvl="1" eaLnBrk="1" hangingPunct="1">
              <a:lnSpc>
                <a:spcPct val="80000"/>
              </a:lnSpc>
              <a:defRPr/>
            </a:pPr>
            <a:r>
              <a:rPr lang="en-GB" sz="2000" smtClean="0"/>
              <a:t>The subject of the complaint:</a:t>
            </a:r>
          </a:p>
          <a:p>
            <a:pPr lvl="3" eaLnBrk="1" hangingPunct="1">
              <a:lnSpc>
                <a:spcPct val="80000"/>
              </a:lnSpc>
              <a:buFontTx/>
              <a:buNone/>
              <a:defRPr/>
            </a:pPr>
            <a:r>
              <a:rPr lang="en-GB" smtClean="0"/>
              <a:t>- Skinhead threats, police do not protect</a:t>
            </a:r>
          </a:p>
          <a:p>
            <a:pPr lvl="3" eaLnBrk="1" hangingPunct="1">
              <a:lnSpc>
                <a:spcPct val="80000"/>
              </a:lnSpc>
              <a:buFontTx/>
              <a:buNone/>
              <a:defRPr/>
            </a:pPr>
            <a:r>
              <a:rPr lang="en-GB" smtClean="0"/>
              <a:t>- Refused employment for Roma ethnicity</a:t>
            </a:r>
          </a:p>
          <a:p>
            <a:pPr lvl="3" eaLnBrk="1" hangingPunct="1">
              <a:lnSpc>
                <a:spcPct val="80000"/>
              </a:lnSpc>
              <a:buFontTx/>
              <a:buNone/>
              <a:defRPr/>
            </a:pPr>
            <a:r>
              <a:rPr lang="en-GB" smtClean="0"/>
              <a:t>- His child is discriminated against in the school system </a:t>
            </a:r>
          </a:p>
          <a:p>
            <a:pPr eaLnBrk="1" hangingPunct="1">
              <a:lnSpc>
                <a:spcPct val="80000"/>
              </a:lnSpc>
              <a:defRPr/>
            </a:pPr>
            <a:r>
              <a:rPr lang="en-GB" sz="2000" smtClean="0"/>
              <a:t>Procedure:</a:t>
            </a:r>
          </a:p>
          <a:p>
            <a:pPr lvl="1" eaLnBrk="1" hangingPunct="1">
              <a:lnSpc>
                <a:spcPct val="80000"/>
              </a:lnSpc>
              <a:defRPr/>
            </a:pPr>
            <a:r>
              <a:rPr lang="en-GB" sz="2000" smtClean="0"/>
              <a:t>Application refused by Secretary of State. </a:t>
            </a:r>
          </a:p>
          <a:p>
            <a:pPr lvl="1" eaLnBrk="1" hangingPunct="1">
              <a:lnSpc>
                <a:spcPct val="80000"/>
              </a:lnSpc>
              <a:defRPr/>
            </a:pPr>
            <a:r>
              <a:rPr lang="en-GB" sz="2000" smtClean="0"/>
              <a:t>The Special Adjudicator did not find him to be credible and dismissed the appeal. </a:t>
            </a:r>
          </a:p>
          <a:p>
            <a:pPr lvl="1" eaLnBrk="1" hangingPunct="1">
              <a:lnSpc>
                <a:spcPct val="80000"/>
              </a:lnSpc>
              <a:defRPr/>
            </a:pPr>
            <a:r>
              <a:rPr lang="en-GB" sz="2000" smtClean="0"/>
              <a:t>The Immigration Appeal Tribunal reversed finding on credibility but concluded that, while he had a well-founded fear of violence by skinheads, he had not shown that he was unable to avail himself of the protection of the state. </a:t>
            </a:r>
          </a:p>
          <a:p>
            <a:pPr lvl="1" eaLnBrk="1" hangingPunct="1">
              <a:lnSpc>
                <a:spcPct val="80000"/>
              </a:lnSpc>
              <a:defRPr/>
            </a:pPr>
            <a:r>
              <a:rPr lang="en-GB" sz="2000" smtClean="0"/>
              <a:t>The Court of Appeal dismissed the appeal against the determination of the tribunal</a:t>
            </a:r>
          </a:p>
          <a:p>
            <a:pPr lvl="1" eaLnBrk="1" hangingPunct="1">
              <a:lnSpc>
                <a:spcPct val="80000"/>
              </a:lnSpc>
              <a:defRPr/>
            </a:pPr>
            <a:endParaRPr lang="en-GB" sz="1400" smtClean="0"/>
          </a:p>
          <a:p>
            <a:pPr eaLnBrk="1" hangingPunct="1">
              <a:lnSpc>
                <a:spcPct val="80000"/>
              </a:lnSpc>
              <a:defRPr/>
            </a:pPr>
            <a:r>
              <a:rPr lang="en-GB" sz="2000" smtClean="0"/>
              <a:t> Decision of the Lords: no recognition, because although threat of persecution real, there is state protection against it.</a:t>
            </a:r>
          </a:p>
          <a:p>
            <a:pPr lvl="1" algn="r" eaLnBrk="1" hangingPunct="1">
              <a:lnSpc>
                <a:spcPct val="80000"/>
              </a:lnSpc>
              <a:defRPr/>
            </a:pPr>
            <a:r>
              <a:rPr lang="en-GB" sz="1400" smtClean="0"/>
              <a:t>*Reproduced in: IJRL, vol. 13 (2001), No 1 / 2, 174 - 201</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84213" y="0"/>
            <a:ext cx="7772400" cy="457200"/>
          </a:xfrm>
        </p:spPr>
        <p:txBody>
          <a:bodyPr/>
          <a:lstStyle/>
          <a:p>
            <a:pPr eaLnBrk="1" hangingPunct="1">
              <a:defRPr/>
            </a:pPr>
            <a:r>
              <a:rPr lang="en-GB" sz="2400" smtClean="0">
                <a:effectLst>
                  <a:outerShdw blurRad="38100" dist="38100" dir="2700000" algn="tl">
                    <a:srgbClr val="000000">
                      <a:alpha val="43137"/>
                    </a:srgbClr>
                  </a:outerShdw>
                </a:effectLst>
              </a:rPr>
              <a:t>Horvath -  protection by the state</a:t>
            </a:r>
          </a:p>
        </p:txBody>
      </p:sp>
      <p:sp>
        <p:nvSpPr>
          <p:cNvPr id="17412" name="Rectangle 3"/>
          <p:cNvSpPr>
            <a:spLocks noGrp="1" noChangeArrowheads="1"/>
          </p:cNvSpPr>
          <p:nvPr>
            <p:ph idx="1"/>
          </p:nvPr>
        </p:nvSpPr>
        <p:spPr>
          <a:xfrm>
            <a:off x="1116013" y="620713"/>
            <a:ext cx="7632700" cy="6048375"/>
          </a:xfrm>
        </p:spPr>
        <p:txBody>
          <a:bodyPr>
            <a:normAutofit fontScale="92500" lnSpcReduction="10000"/>
          </a:bodyPr>
          <a:lstStyle/>
          <a:p>
            <a:pPr algn="ctr" eaLnBrk="1" hangingPunct="1">
              <a:lnSpc>
                <a:spcPct val="80000"/>
              </a:lnSpc>
              <a:buFont typeface="Arial" charset="0"/>
              <a:buNone/>
              <a:defRPr/>
            </a:pPr>
            <a:r>
              <a:rPr lang="en-GB" sz="2000" b="1" smtClean="0"/>
              <a:t>Two issues:</a:t>
            </a:r>
          </a:p>
          <a:p>
            <a:pPr marL="457200" indent="-457200" algn="ctr" eaLnBrk="1" hangingPunct="1">
              <a:lnSpc>
                <a:spcPct val="80000"/>
              </a:lnSpc>
              <a:buFont typeface="Arial" charset="0"/>
              <a:buAutoNum type="arabicPeriod"/>
              <a:defRPr/>
            </a:pPr>
            <a:endParaRPr lang="hu-HU" sz="2000" b="1" smtClean="0"/>
          </a:p>
          <a:p>
            <a:pPr marL="457200" indent="-457200" algn="ctr" eaLnBrk="1" hangingPunct="1">
              <a:lnSpc>
                <a:spcPct val="80000"/>
              </a:lnSpc>
              <a:buFont typeface="Arial" charset="0"/>
              <a:buAutoNum type="arabicPeriod"/>
              <a:defRPr/>
            </a:pPr>
            <a:endParaRPr lang="hu-HU" sz="2000" b="1" smtClean="0"/>
          </a:p>
          <a:p>
            <a:pPr marL="457200" indent="-457200" algn="ctr" eaLnBrk="1" hangingPunct="1">
              <a:lnSpc>
                <a:spcPct val="80000"/>
              </a:lnSpc>
              <a:buFont typeface="Arial" charset="0"/>
              <a:buNone/>
              <a:defRPr/>
            </a:pPr>
            <a:r>
              <a:rPr lang="en-GB" sz="2000" b="1" smtClean="0"/>
              <a:t>The </a:t>
            </a:r>
            <a:r>
              <a:rPr lang="en-GB" sz="2000" b="1" smtClean="0">
                <a:solidFill>
                  <a:srgbClr val="C00000"/>
                </a:solidFill>
              </a:rPr>
              <a:t>relation</a:t>
            </a:r>
            <a:r>
              <a:rPr lang="en-GB" sz="2000" b="1" smtClean="0"/>
              <a:t> of state</a:t>
            </a:r>
            <a:r>
              <a:rPr lang="hu-HU" sz="2000" b="1" smtClean="0"/>
              <a:t>   			</a:t>
            </a:r>
            <a:r>
              <a:rPr lang="en-GB" sz="2000" b="1" smtClean="0"/>
              <a:t> The required </a:t>
            </a:r>
            <a:r>
              <a:rPr lang="en-GB" sz="2000" b="1" smtClean="0">
                <a:solidFill>
                  <a:srgbClr val="C00000"/>
                </a:solidFill>
              </a:rPr>
              <a:t>level of</a:t>
            </a:r>
            <a:r>
              <a:rPr lang="en-GB" sz="2000" b="1" smtClean="0"/>
              <a:t> </a:t>
            </a:r>
            <a:endParaRPr lang="hu-HU" sz="2000" b="1" smtClean="0"/>
          </a:p>
          <a:p>
            <a:pPr marL="457200" indent="-457200" algn="ctr" eaLnBrk="1" hangingPunct="1">
              <a:lnSpc>
                <a:spcPct val="80000"/>
              </a:lnSpc>
              <a:buFont typeface="Arial" charset="0"/>
              <a:buNone/>
              <a:defRPr/>
            </a:pPr>
            <a:r>
              <a:rPr lang="en-GB" sz="2000" b="1" smtClean="0"/>
              <a:t> </a:t>
            </a:r>
            <a:r>
              <a:rPr lang="en-GB" sz="2000" b="1" smtClean="0">
                <a:solidFill>
                  <a:srgbClr val="C00000"/>
                </a:solidFill>
              </a:rPr>
              <a:t>protection and persecution</a:t>
            </a:r>
            <a:r>
              <a:rPr lang="hu-HU" sz="2000" b="1" smtClean="0">
                <a:solidFill>
                  <a:srgbClr val="C00000"/>
                </a:solidFill>
              </a:rPr>
              <a:t>		         </a:t>
            </a:r>
            <a:r>
              <a:rPr lang="en-GB" sz="2000" b="1" smtClean="0"/>
              <a:t>state </a:t>
            </a:r>
            <a:r>
              <a:rPr lang="en-GB" sz="2000" b="1" smtClean="0">
                <a:solidFill>
                  <a:srgbClr val="C00000"/>
                </a:solidFill>
              </a:rPr>
              <a:t>protection</a:t>
            </a:r>
          </a:p>
          <a:p>
            <a:pPr marL="457200" indent="-457200" algn="ctr" eaLnBrk="1" hangingPunct="1">
              <a:lnSpc>
                <a:spcPct val="80000"/>
              </a:lnSpc>
              <a:buFont typeface="Arial" charset="0"/>
              <a:buNone/>
              <a:defRPr/>
            </a:pPr>
            <a:endParaRPr lang="en-GB" sz="2000" b="1" smtClean="0">
              <a:solidFill>
                <a:srgbClr val="C00000"/>
              </a:solidFill>
            </a:endParaRPr>
          </a:p>
          <a:p>
            <a:pPr eaLnBrk="1" hangingPunct="1">
              <a:lnSpc>
                <a:spcPct val="80000"/>
              </a:lnSpc>
              <a:defRPr/>
            </a:pPr>
            <a:endParaRPr lang="en-GB" sz="1600" smtClean="0"/>
          </a:p>
          <a:p>
            <a:pPr algn="ctr" eaLnBrk="1" hangingPunct="1">
              <a:lnSpc>
                <a:spcPct val="80000"/>
              </a:lnSpc>
              <a:buFont typeface="Arial" charset="0"/>
              <a:buNone/>
              <a:defRPr/>
            </a:pPr>
            <a:r>
              <a:rPr lang="en-GB" sz="2000" smtClean="0"/>
              <a:t> </a:t>
            </a:r>
            <a:r>
              <a:rPr lang="en-GB" sz="2000" b="1" smtClean="0">
                <a:solidFill>
                  <a:srgbClr val="C00000"/>
                </a:solidFill>
              </a:rPr>
              <a:t>Protection and persecution</a:t>
            </a:r>
          </a:p>
          <a:p>
            <a:pPr eaLnBrk="1" hangingPunct="1">
              <a:lnSpc>
                <a:spcPct val="80000"/>
              </a:lnSpc>
              <a:defRPr/>
            </a:pPr>
            <a:r>
              <a:rPr lang="en-GB" sz="1800" smtClean="0"/>
              <a:t> Of the  5 lords, 4 opine that persecution  = serious harm  + lack of state protection</a:t>
            </a:r>
          </a:p>
          <a:p>
            <a:pPr eaLnBrk="1" hangingPunct="1">
              <a:lnSpc>
                <a:spcPct val="80000"/>
              </a:lnSpc>
              <a:defRPr/>
            </a:pPr>
            <a:endParaRPr lang="en-GB" sz="1800" smtClean="0"/>
          </a:p>
          <a:p>
            <a:pPr eaLnBrk="1" hangingPunct="1">
              <a:lnSpc>
                <a:spcPct val="80000"/>
              </a:lnSpc>
              <a:defRPr/>
            </a:pPr>
            <a:r>
              <a:rPr lang="en-GB" sz="1800" smtClean="0"/>
              <a:t>Starting point: the purpose of GC 51: protection and fair treatment  = protection by asylum state is a surrogate of the protection of the country of origin if that persecutes</a:t>
            </a:r>
          </a:p>
          <a:p>
            <a:pPr eaLnBrk="1" hangingPunct="1">
              <a:lnSpc>
                <a:spcPct val="80000"/>
              </a:lnSpc>
              <a:defRPr/>
            </a:pPr>
            <a:r>
              <a:rPr lang="en-GB" sz="1800" smtClean="0"/>
              <a:t>But what if the persecutor is a non-state actor?</a:t>
            </a:r>
          </a:p>
          <a:p>
            <a:pPr eaLnBrk="1" hangingPunct="1">
              <a:lnSpc>
                <a:spcPct val="80000"/>
              </a:lnSpc>
              <a:defRPr/>
            </a:pPr>
            <a:endParaRPr lang="en-GB" sz="1800" smtClean="0"/>
          </a:p>
          <a:p>
            <a:pPr eaLnBrk="1" hangingPunct="1">
              <a:lnSpc>
                <a:spcPct val="80000"/>
              </a:lnSpc>
              <a:defRPr/>
            </a:pPr>
            <a:r>
              <a:rPr lang="en-GB" sz="1800" smtClean="0"/>
              <a:t>Lord Craighead makes lack of protection part of persecution,</a:t>
            </a:r>
          </a:p>
          <a:p>
            <a:pPr eaLnBrk="1" hangingPunct="1">
              <a:lnSpc>
                <a:spcPct val="80000"/>
              </a:lnSpc>
              <a:defRPr/>
            </a:pPr>
            <a:r>
              <a:rPr lang="en-GB" sz="1800" smtClean="0"/>
              <a:t>Lord Clyde makes lack of protection part of well founded fear </a:t>
            </a:r>
            <a:r>
              <a:rPr lang="en-GB" sz="1600" smtClean="0"/>
              <a:t>(Lord Browne Wilkinson agrees with both, Lord Hobhose of Woodborough only  with Lord Clyd</a:t>
            </a:r>
            <a:r>
              <a:rPr lang="hu-HU" sz="1600" smtClean="0"/>
              <a:t>e</a:t>
            </a:r>
            <a:r>
              <a:rPr lang="en-GB" sz="1600" smtClean="0"/>
              <a:t>)</a:t>
            </a:r>
          </a:p>
          <a:p>
            <a:pPr eaLnBrk="1" hangingPunct="1">
              <a:lnSpc>
                <a:spcPct val="80000"/>
              </a:lnSpc>
              <a:defRPr/>
            </a:pPr>
            <a:endParaRPr lang="en-GB" sz="1400" smtClean="0"/>
          </a:p>
          <a:p>
            <a:pPr eaLnBrk="1" hangingPunct="1">
              <a:lnSpc>
                <a:spcPct val="80000"/>
              </a:lnSpc>
              <a:defRPr/>
            </a:pPr>
            <a:r>
              <a:rPr lang="en-GB" sz="1800" smtClean="0"/>
              <a:t>(Fear from) persecution is well founded, if the applicant fears persecution which  ”consist of acts of violence or ill-treatment against which the state is unable or unwilling to provide protection”</a:t>
            </a:r>
          </a:p>
          <a:p>
            <a:pPr eaLnBrk="1" hangingPunct="1">
              <a:lnSpc>
                <a:spcPct val="80000"/>
              </a:lnSpc>
              <a:defRPr/>
            </a:pPr>
            <a:endParaRPr lang="en-GB" sz="1800" smtClean="0"/>
          </a:p>
          <a:p>
            <a:pPr eaLnBrk="1" hangingPunct="1">
              <a:lnSpc>
                <a:spcPct val="80000"/>
              </a:lnSpc>
              <a:defRPr/>
            </a:pPr>
            <a:r>
              <a:rPr lang="en-GB" sz="1800" smtClean="0"/>
              <a:t>     Lord Lloyd of Berwick denies the unity of fear/persecution and lack of protection and considers it a separate element of the definition</a:t>
            </a:r>
          </a:p>
        </p:txBody>
      </p:sp>
      <p:sp>
        <p:nvSpPr>
          <p:cNvPr id="22533" name="Text Box 5"/>
          <p:cNvSpPr txBox="1">
            <a:spLocks noChangeArrowheads="1"/>
          </p:cNvSpPr>
          <p:nvPr/>
        </p:nvSpPr>
        <p:spPr bwMode="auto">
          <a:xfrm rot="10800000">
            <a:off x="428625" y="2714625"/>
            <a:ext cx="461963" cy="3000375"/>
          </a:xfrm>
          <a:prstGeom prst="rect">
            <a:avLst/>
          </a:prstGeom>
          <a:solidFill>
            <a:schemeClr val="accent1">
              <a:lumMod val="20000"/>
              <a:lumOff val="80000"/>
            </a:schemeClr>
          </a:solidFill>
          <a:ln w="9525">
            <a:solidFill>
              <a:schemeClr val="tx1"/>
            </a:solidFill>
            <a:miter lim="800000"/>
            <a:headEnd/>
            <a:tailEnd/>
          </a:ln>
        </p:spPr>
        <p:txBody>
          <a:bodyPr vert="eaVert">
            <a:spAutoFit/>
          </a:bodyPr>
          <a:lstStyle/>
          <a:p>
            <a:pPr>
              <a:spcBef>
                <a:spcPct val="50000"/>
              </a:spcBef>
              <a:defRPr/>
            </a:pPr>
            <a:r>
              <a:rPr lang="hu-HU" sz="1800">
                <a:solidFill>
                  <a:srgbClr val="002060"/>
                </a:solidFill>
              </a:rPr>
              <a:t>Holistic </a:t>
            </a:r>
            <a:r>
              <a:rPr lang="en-GB" sz="1800">
                <a:solidFill>
                  <a:srgbClr val="002060"/>
                </a:solidFill>
              </a:rPr>
              <a:t>approach</a:t>
            </a:r>
            <a:endParaRPr lang="en-US" sz="1800">
              <a:solidFill>
                <a:srgbClr val="002060"/>
              </a:solidFill>
            </a:endParaRPr>
          </a:p>
        </p:txBody>
      </p:sp>
      <p:sp>
        <p:nvSpPr>
          <p:cNvPr id="22534" name="Text Box 6"/>
          <p:cNvSpPr txBox="1">
            <a:spLocks noChangeArrowheads="1"/>
          </p:cNvSpPr>
          <p:nvPr/>
        </p:nvSpPr>
        <p:spPr bwMode="auto">
          <a:xfrm rot="16200000">
            <a:off x="304800" y="5864225"/>
            <a:ext cx="461963" cy="1071563"/>
          </a:xfrm>
          <a:prstGeom prst="rect">
            <a:avLst/>
          </a:prstGeom>
          <a:solidFill>
            <a:schemeClr val="accent1">
              <a:lumMod val="20000"/>
              <a:lumOff val="80000"/>
            </a:schemeClr>
          </a:solidFill>
          <a:ln w="9525">
            <a:solidFill>
              <a:schemeClr val="tx1"/>
            </a:solidFill>
            <a:miter lim="800000"/>
            <a:headEnd/>
            <a:tailEnd/>
          </a:ln>
        </p:spPr>
        <p:txBody>
          <a:bodyPr vert="eaVert">
            <a:spAutoFit/>
          </a:bodyPr>
          <a:lstStyle/>
          <a:p>
            <a:pPr>
              <a:spcBef>
                <a:spcPct val="50000"/>
              </a:spcBef>
              <a:defRPr/>
            </a:pPr>
            <a:r>
              <a:rPr lang="en-GB" sz="1800">
                <a:solidFill>
                  <a:srgbClr val="002060"/>
                </a:solidFill>
              </a:rPr>
              <a:t>Gradual</a:t>
            </a:r>
            <a:r>
              <a:rPr lang="hu-HU" sz="1800"/>
              <a:t>     </a:t>
            </a:r>
            <a:endParaRPr lang="en-US" sz="1800"/>
          </a:p>
        </p:txBody>
      </p:sp>
      <p:cxnSp>
        <p:nvCxnSpPr>
          <p:cNvPr id="7" name="Egyenes összekötő nyíllal 6"/>
          <p:cNvCxnSpPr/>
          <p:nvPr/>
        </p:nvCxnSpPr>
        <p:spPr>
          <a:xfrm rot="10800000" flipV="1">
            <a:off x="2928938" y="928688"/>
            <a:ext cx="1785937" cy="428625"/>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Egyenes összekötő nyíllal 8"/>
          <p:cNvCxnSpPr/>
          <p:nvPr/>
        </p:nvCxnSpPr>
        <p:spPr>
          <a:xfrm>
            <a:off x="4714875" y="928688"/>
            <a:ext cx="2143125" cy="357187"/>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14375" y="0"/>
            <a:ext cx="7772400" cy="457200"/>
          </a:xfrm>
          <a:solidFill>
            <a:srgbClr val="FFCD2F"/>
          </a:solidFill>
          <a:ln>
            <a:solidFill>
              <a:srgbClr val="C00000"/>
            </a:solidFill>
          </a:ln>
        </p:spPr>
        <p:txBody>
          <a:bodyPr/>
          <a:lstStyle/>
          <a:p>
            <a:pPr eaLnBrk="1" hangingPunct="1">
              <a:defRPr/>
            </a:pPr>
            <a:r>
              <a:rPr lang="en-GB" sz="2800" smtClean="0">
                <a:solidFill>
                  <a:srgbClr val="C00000"/>
                </a:solidFill>
                <a:effectLst>
                  <a:outerShdw blurRad="38100" dist="38100" dir="2700000" algn="tl">
                    <a:srgbClr val="000000">
                      <a:alpha val="43137"/>
                    </a:srgbClr>
                  </a:outerShdw>
                </a:effectLst>
              </a:rPr>
              <a:t>Horvath -  state protection</a:t>
            </a:r>
          </a:p>
        </p:txBody>
      </p:sp>
      <p:sp>
        <p:nvSpPr>
          <p:cNvPr id="23555" name="Rectangle 3"/>
          <p:cNvSpPr>
            <a:spLocks noGrp="1" noChangeArrowheads="1"/>
          </p:cNvSpPr>
          <p:nvPr>
            <p:ph type="body" sz="half" idx="1"/>
          </p:nvPr>
        </p:nvSpPr>
        <p:spPr>
          <a:xfrm>
            <a:off x="685800" y="476673"/>
            <a:ext cx="7773988" cy="6095578"/>
          </a:xfrm>
          <a:solidFill>
            <a:schemeClr val="accent1"/>
          </a:solidFill>
          <a:ln>
            <a:solidFill>
              <a:srgbClr val="002060"/>
            </a:solidFill>
          </a:ln>
        </p:spPr>
        <p:txBody>
          <a:bodyPr/>
          <a:lstStyle/>
          <a:p>
            <a:pPr algn="ctr" eaLnBrk="1" hangingPunct="1">
              <a:buFontTx/>
              <a:buNone/>
              <a:defRPr/>
            </a:pPr>
            <a:r>
              <a:rPr lang="en-GB" sz="2000" b="1" smtClean="0">
                <a:solidFill>
                  <a:srgbClr val="FFC000"/>
                </a:solidFill>
                <a:effectLst>
                  <a:outerShdw blurRad="38100" dist="38100" dir="2700000" algn="tl">
                    <a:srgbClr val="000000">
                      <a:alpha val="43137"/>
                    </a:srgbClr>
                  </a:outerShdw>
                </a:effectLst>
              </a:rPr>
              <a:t>The required levels of state protection</a:t>
            </a:r>
          </a:p>
          <a:p>
            <a:pPr algn="ctr" eaLnBrk="1" hangingPunct="1">
              <a:buFontTx/>
              <a:buNone/>
              <a:defRPr/>
            </a:pPr>
            <a:r>
              <a:rPr lang="en-GB" sz="1600" smtClean="0">
                <a:solidFill>
                  <a:srgbClr val="FFC000"/>
                </a:solidFill>
              </a:rPr>
              <a:t>All the three</a:t>
            </a:r>
            <a:r>
              <a:rPr lang="hu-HU" sz="1600" smtClean="0">
                <a:solidFill>
                  <a:srgbClr val="FFC000"/>
                </a:solidFill>
              </a:rPr>
              <a:t> decision making</a:t>
            </a:r>
            <a:r>
              <a:rPr lang="en-GB" sz="1600" smtClean="0">
                <a:solidFill>
                  <a:srgbClr val="FFC000"/>
                </a:solidFill>
              </a:rPr>
              <a:t> levels (IAT, CoA, HoL) agree that Slovakia has offered appropriate protection</a:t>
            </a:r>
            <a:endParaRPr lang="hu-HU" sz="1600" smtClean="0">
              <a:solidFill>
                <a:srgbClr val="FFC000"/>
              </a:solidFill>
            </a:endParaRPr>
          </a:p>
          <a:p>
            <a:pPr algn="ctr" eaLnBrk="1" hangingPunct="1">
              <a:buFontTx/>
              <a:buNone/>
              <a:defRPr/>
            </a:pPr>
            <a:r>
              <a:rPr lang="en-GB" sz="2000" smtClean="0">
                <a:solidFill>
                  <a:srgbClr val="FFC000"/>
                </a:solidFill>
                <a:effectLst>
                  <a:outerShdw blurRad="38100" dist="38100" dir="2700000" algn="tl">
                    <a:srgbClr val="000000">
                      <a:alpha val="43137"/>
                    </a:srgbClr>
                  </a:outerShdw>
                </a:effectLst>
              </a:rPr>
              <a:t>When is protection appropriate?</a:t>
            </a:r>
          </a:p>
          <a:p>
            <a:pPr algn="ctr" eaLnBrk="1" hangingPunct="1">
              <a:defRPr/>
            </a:pPr>
            <a:endParaRPr lang="en-GB" sz="2000" smtClean="0">
              <a:solidFill>
                <a:srgbClr val="FFFFCC"/>
              </a:solidFill>
            </a:endParaRPr>
          </a:p>
        </p:txBody>
      </p:sp>
      <p:graphicFrame>
        <p:nvGraphicFramePr>
          <p:cNvPr id="442397" name="Group 29"/>
          <p:cNvGraphicFramePr>
            <a:graphicFrameLocks noGrp="1"/>
          </p:cNvGraphicFramePr>
          <p:nvPr>
            <p:ph sz="half" idx="2"/>
          </p:nvPr>
        </p:nvGraphicFramePr>
        <p:xfrm>
          <a:off x="714375" y="1928813"/>
          <a:ext cx="7715304" cy="4532276"/>
        </p:xfrm>
        <a:graphic>
          <a:graphicData uri="http://schemas.openxmlformats.org/drawingml/2006/table">
            <a:tbl>
              <a:tblPr/>
              <a:tblGrid>
                <a:gridCol w="3836497"/>
                <a:gridCol w="3878807"/>
              </a:tblGrid>
              <a:tr h="3643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cs typeface="Arial" charset="0"/>
                        </a:rPr>
                        <a:t>“there must be in force … a </a:t>
                      </a:r>
                      <a:r>
                        <a:rPr kumimoji="0" lang="en-US" sz="1800" b="0" i="0" u="none" strike="noStrike" cap="none" normalizeH="0" baseline="0" smtClean="0">
                          <a:ln>
                            <a:noFill/>
                          </a:ln>
                          <a:solidFill>
                            <a:srgbClr val="C00000"/>
                          </a:solidFill>
                          <a:effectLst/>
                          <a:latin typeface="Arial" charset="0"/>
                          <a:cs typeface="Arial" charset="0"/>
                        </a:rPr>
                        <a:t>criminal law </a:t>
                      </a:r>
                      <a:r>
                        <a:rPr kumimoji="0" lang="en-US" sz="1800" b="0" i="0" u="none" strike="noStrike" cap="none" normalizeH="0" baseline="0" smtClean="0">
                          <a:ln>
                            <a:noFill/>
                          </a:ln>
                          <a:solidFill>
                            <a:srgbClr val="002060"/>
                          </a:solidFill>
                          <a:effectLst/>
                          <a:latin typeface="Arial" charset="0"/>
                          <a:cs typeface="Arial" charset="0"/>
                        </a:rPr>
                        <a:t>which makes the violent attacks by the persecutors </a:t>
                      </a:r>
                      <a:r>
                        <a:rPr kumimoji="0" lang="en-US" sz="1800" b="0" i="0" u="none" strike="noStrike" cap="none" normalizeH="0" baseline="0" smtClean="0">
                          <a:ln>
                            <a:noFill/>
                          </a:ln>
                          <a:solidFill>
                            <a:srgbClr val="C00000"/>
                          </a:solidFill>
                          <a:effectLst/>
                          <a:latin typeface="Arial" charset="0"/>
                          <a:cs typeface="Arial" charset="0"/>
                        </a:rPr>
                        <a:t>punishable by sentences commensurate with the gravity of the crimes</a:t>
                      </a:r>
                      <a:r>
                        <a:rPr kumimoji="0" lang="en-US" sz="1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cs typeface="Arial" charset="0"/>
                        </a:rPr>
                        <a:t>…</a:t>
                      </a: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cs typeface="Arial" charset="0"/>
                        </a:rPr>
                        <a:t>There must be a </a:t>
                      </a:r>
                      <a:r>
                        <a:rPr kumimoji="0" lang="en-US" sz="1800" b="0" i="0" u="none" strike="noStrike" cap="none" normalizeH="0" baseline="0" smtClean="0">
                          <a:ln>
                            <a:noFill/>
                          </a:ln>
                          <a:solidFill>
                            <a:srgbClr val="C00000"/>
                          </a:solidFill>
                          <a:effectLst/>
                          <a:latin typeface="Arial" charset="0"/>
                          <a:cs typeface="Arial" charset="0"/>
                        </a:rPr>
                        <a:t>reasonable willingness by the law enforcement agencies</a:t>
                      </a:r>
                      <a:r>
                        <a:rPr kumimoji="0" lang="en-US" sz="1800" b="0" i="0" u="none" strike="noStrike" cap="none" normalizeH="0" baseline="0" smtClean="0">
                          <a:ln>
                            <a:noFill/>
                          </a:ln>
                          <a:solidFill>
                            <a:schemeClr val="tx1"/>
                          </a:solidFill>
                          <a:effectLst/>
                          <a:latin typeface="Arial" charset="0"/>
                          <a:cs typeface="Arial" charset="0"/>
                        </a:rPr>
                        <a:t>, </a:t>
                      </a:r>
                      <a:r>
                        <a:rPr kumimoji="0" lang="en-US" sz="1800" b="0" i="0" u="none" strike="noStrike" cap="none" normalizeH="0" baseline="0" smtClean="0">
                          <a:ln>
                            <a:noFill/>
                          </a:ln>
                          <a:solidFill>
                            <a:srgbClr val="002060"/>
                          </a:solidFill>
                          <a:effectLst/>
                          <a:latin typeface="Arial" charset="0"/>
                          <a:cs typeface="Arial" charset="0"/>
                        </a:rPr>
                        <a:t>that is to say the police and courts</a:t>
                      </a:r>
                      <a:r>
                        <a:rPr kumimoji="0" lang="en-US" sz="1800" b="0" i="0" u="none" strike="noStrike" cap="none" normalizeH="0" baseline="0" smtClean="0">
                          <a:ln>
                            <a:noFill/>
                          </a:ln>
                          <a:solidFill>
                            <a:schemeClr val="tx1"/>
                          </a:solidFill>
                          <a:effectLst/>
                          <a:latin typeface="Arial" charset="0"/>
                          <a:cs typeface="Arial" charset="0"/>
                        </a:rPr>
                        <a:t>, </a:t>
                      </a:r>
                      <a:r>
                        <a:rPr kumimoji="0" lang="en-US" sz="1800" b="0" i="0" u="none" strike="noStrike" cap="none" normalizeH="0" baseline="0" smtClean="0">
                          <a:ln>
                            <a:noFill/>
                          </a:ln>
                          <a:solidFill>
                            <a:srgbClr val="C00000"/>
                          </a:solidFill>
                          <a:effectLst/>
                          <a:latin typeface="Arial" charset="0"/>
                          <a:cs typeface="Arial" charset="0"/>
                        </a:rPr>
                        <a:t>to detect, prosecute and punish</a:t>
                      </a:r>
                      <a:r>
                        <a:rPr kumimoji="0" lang="en-US" sz="1800" b="0" i="0" u="none" strike="noStrike" cap="none" normalizeH="0" baseline="0" smtClean="0">
                          <a:ln>
                            <a:noFill/>
                          </a:ln>
                          <a:solidFill>
                            <a:schemeClr val="tx1"/>
                          </a:solidFill>
                          <a:effectLst/>
                          <a:latin typeface="Arial" charset="0"/>
                          <a:cs typeface="Arial" charset="0"/>
                        </a:rPr>
                        <a:t> </a:t>
                      </a:r>
                      <a:r>
                        <a:rPr kumimoji="0" lang="en-US" sz="1800" b="0" i="0" u="none" strike="noStrike" cap="none" normalizeH="0" baseline="0" smtClean="0">
                          <a:ln>
                            <a:noFill/>
                          </a:ln>
                          <a:solidFill>
                            <a:srgbClr val="002060"/>
                          </a:solidFill>
                          <a:effectLst/>
                          <a:latin typeface="Arial" charset="0"/>
                          <a:cs typeface="Arial" charset="0"/>
                        </a:rPr>
                        <a:t>offenders."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solidFill>
                      <a:srgbClr val="CDC5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rgbClr val="002060"/>
                          </a:solidFill>
                          <a:effectLst/>
                          <a:latin typeface="Arial" charset="0"/>
                          <a:cs typeface="Arial" charset="0"/>
                        </a:rPr>
                        <a:t>Practical State protection is of such high level that fear does not occur</a:t>
                      </a:r>
                      <a:endParaRPr kumimoji="0" lang="en-US" sz="1800" b="0" i="0" u="none" strike="noStrike" cap="none" normalizeH="0" baseline="0" smtClean="0">
                        <a:ln>
                          <a:noFill/>
                        </a:ln>
                        <a:solidFill>
                          <a:srgbClr val="002060"/>
                        </a:solidFill>
                        <a:effectLst/>
                        <a:latin typeface="Arial" charset="0"/>
                        <a:cs typeface="Arial" charset="0"/>
                      </a:endParaRPr>
                    </a:p>
                  </a:txBody>
                  <a:tcPr horzOverflow="overflow">
                    <a:lnL>
                      <a:noFill/>
                    </a:lnL>
                    <a:lnR cap="flat">
                      <a:noFill/>
                    </a:lnR>
                    <a:lnT cap="flat">
                      <a:noFill/>
                    </a:lnT>
                    <a:lnB>
                      <a:noFill/>
                    </a:lnB>
                    <a:lnTlToBr>
                      <a:noFill/>
                    </a:lnTlToBr>
                    <a:lnBlToTr>
                      <a:noFill/>
                    </a:lnBlToTr>
                    <a:solidFill>
                      <a:srgbClr val="CDC5FB"/>
                    </a:solidFill>
                  </a:tcPr>
                </a:tc>
              </a:tr>
              <a:tr h="8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800" b="0" i="0" u="none" strike="noStrike" cap="none" normalizeH="0" baseline="0" smtClean="0">
                          <a:ln>
                            <a:noFill/>
                          </a:ln>
                          <a:solidFill>
                            <a:schemeClr val="tx1"/>
                          </a:solidFill>
                          <a:effectLst/>
                          <a:latin typeface="Arial" charset="0"/>
                          <a:cs typeface="Arial" charset="0"/>
                        </a:rPr>
                        <a:t>= </a:t>
                      </a:r>
                      <a:r>
                        <a:rPr kumimoji="0" lang="en-GB" sz="1800" b="0" i="0" u="none" strike="noStrike" cap="none" normalizeH="0" baseline="0" smtClean="0">
                          <a:ln>
                            <a:noFill/>
                          </a:ln>
                          <a:solidFill>
                            <a:srgbClr val="C00000"/>
                          </a:solidFill>
                          <a:effectLst/>
                          <a:latin typeface="Arial" charset="0"/>
                          <a:cs typeface="Arial" charset="0"/>
                        </a:rPr>
                        <a:t>subsequent punishment</a:t>
                      </a:r>
                      <a:r>
                        <a:rPr kumimoji="0" lang="hu-HU" sz="1800" b="0" i="0" u="none" strike="noStrike" cap="none" normalizeH="0" baseline="0" smtClean="0">
                          <a:ln>
                            <a:noFill/>
                          </a:ln>
                          <a:solidFill>
                            <a:srgbClr val="C00000"/>
                          </a:solidFill>
                          <a:effectLst/>
                          <a:latin typeface="Arial" charset="0"/>
                          <a:cs typeface="Arial" charset="0"/>
                        </a:rPr>
                        <a:t> </a:t>
                      </a:r>
                      <a:r>
                        <a:rPr kumimoji="0" lang="hu-HU" sz="1800" b="0" i="0" u="none" strike="noStrike" cap="none" normalizeH="0" baseline="0" smtClean="0">
                          <a:ln>
                            <a:noFill/>
                          </a:ln>
                          <a:solidFill>
                            <a:srgbClr val="002060"/>
                          </a:solidFill>
                          <a:effectLst/>
                          <a:latin typeface="Arial" charset="0"/>
                          <a:cs typeface="Arial" charset="0"/>
                        </a:rPr>
                        <a:t>(+ </a:t>
                      </a:r>
                      <a:r>
                        <a:rPr kumimoji="0" lang="en-GB" sz="1800" b="0" i="0" u="none" strike="noStrike" cap="none" normalizeH="0" baseline="0" smtClean="0">
                          <a:ln>
                            <a:noFill/>
                          </a:ln>
                          <a:solidFill>
                            <a:srgbClr val="002060"/>
                          </a:solidFill>
                          <a:effectLst/>
                          <a:latin typeface="Arial" charset="0"/>
                          <a:cs typeface="Arial" charset="0"/>
                        </a:rPr>
                        <a:t>preventive effect</a:t>
                      </a:r>
                      <a:r>
                        <a:rPr kumimoji="0" lang="hu-HU" sz="1800" b="0" i="0" u="none" strike="noStrike" cap="none" normalizeH="0" baseline="0" smtClean="0">
                          <a:ln>
                            <a:noFill/>
                          </a:ln>
                          <a:solidFill>
                            <a:srgbClr val="002060"/>
                          </a:solidFill>
                          <a:effectLst/>
                          <a:latin typeface="Arial" charset="0"/>
                          <a:cs typeface="Arial" charset="0"/>
                        </a:rPr>
                        <a:t>)</a:t>
                      </a:r>
                      <a:endParaRPr kumimoji="0" lang="en-US" sz="1800" b="0" i="0" u="none" strike="noStrike" cap="none" normalizeH="0" baseline="0" smtClean="0">
                        <a:ln>
                          <a:noFill/>
                        </a:ln>
                        <a:solidFill>
                          <a:srgbClr val="002060"/>
                        </a:solidFill>
                        <a:effectLst/>
                        <a:latin typeface="Arial" charset="0"/>
                        <a:cs typeface="Arial" charset="0"/>
                      </a:endParaRPr>
                    </a:p>
                  </a:txBody>
                  <a:tcPr horzOverflow="overflow">
                    <a:lnL cap="flat">
                      <a:noFill/>
                    </a:lnL>
                    <a:lnR>
                      <a:noFill/>
                    </a:lnR>
                    <a:lnT>
                      <a:noFill/>
                    </a:lnT>
                    <a:lnB cap="flat">
                      <a:noFill/>
                    </a:lnB>
                    <a:lnTlToBr>
                      <a:noFill/>
                    </a:lnTlToBr>
                    <a:lnBlToTr>
                      <a:noFill/>
                    </a:lnBlToTr>
                    <a:solidFill>
                      <a:srgbClr val="CDC5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rgbClr val="002060"/>
                          </a:solidFill>
                          <a:effectLst/>
                          <a:latin typeface="Arial" charset="0"/>
                          <a:cs typeface="Arial" charset="0"/>
                        </a:rPr>
                        <a:t>This would entail an </a:t>
                      </a:r>
                      <a:r>
                        <a:rPr kumimoji="0" lang="en-GB" sz="1800" b="0" i="0" u="none" strike="noStrike" cap="none" normalizeH="0" baseline="0" smtClean="0">
                          <a:ln>
                            <a:noFill/>
                          </a:ln>
                          <a:solidFill>
                            <a:srgbClr val="C00000"/>
                          </a:solidFill>
                          <a:effectLst/>
                          <a:latin typeface="Arial" charset="0"/>
                          <a:cs typeface="Arial" charset="0"/>
                        </a:rPr>
                        <a:t>obligation to prevent </a:t>
                      </a:r>
                      <a:endParaRPr kumimoji="0" lang="en-US" sz="1800" b="0" i="0" u="none" strike="noStrike" cap="none" normalizeH="0" baseline="0" smtClean="0">
                        <a:ln>
                          <a:noFill/>
                        </a:ln>
                        <a:solidFill>
                          <a:srgbClr val="C00000"/>
                        </a:solidFill>
                        <a:effectLst/>
                        <a:latin typeface="Arial" charset="0"/>
                        <a:cs typeface="Arial" charset="0"/>
                      </a:endParaRPr>
                    </a:p>
                  </a:txBody>
                  <a:tcPr horzOverflow="overflow">
                    <a:lnL>
                      <a:noFill/>
                    </a:lnL>
                    <a:lnR cap="flat">
                      <a:noFill/>
                    </a:lnR>
                    <a:lnT>
                      <a:noFill/>
                    </a:lnT>
                    <a:lnB cap="flat">
                      <a:noFill/>
                    </a:lnB>
                    <a:lnTlToBr>
                      <a:noFill/>
                    </a:lnTlToBr>
                    <a:lnBlToTr>
                      <a:noFill/>
                    </a:lnBlToTr>
                    <a:solidFill>
                      <a:srgbClr val="CDC5FB"/>
                    </a:solidFill>
                  </a:tcPr>
                </a:tc>
              </a:tr>
            </a:tbl>
          </a:graphicData>
        </a:graphic>
      </p:graphicFrame>
      <p:sp>
        <p:nvSpPr>
          <p:cNvPr id="22537" name="Line 17"/>
          <p:cNvSpPr>
            <a:spLocks noChangeShapeType="1"/>
          </p:cNvSpPr>
          <p:nvPr/>
        </p:nvSpPr>
        <p:spPr bwMode="auto">
          <a:xfrm flipH="1">
            <a:off x="2857500" y="1714500"/>
            <a:ext cx="1511300" cy="215900"/>
          </a:xfrm>
          <a:prstGeom prst="line">
            <a:avLst/>
          </a:prstGeom>
          <a:noFill/>
          <a:ln w="25400">
            <a:solidFill>
              <a:srgbClr val="FFC000"/>
            </a:solidFill>
            <a:round/>
            <a:headEnd/>
            <a:tailEnd type="triangle" w="med" len="med"/>
          </a:ln>
        </p:spPr>
        <p:txBody>
          <a:bodyPr/>
          <a:lstStyle/>
          <a:p>
            <a:endParaRPr lang="hu-HU"/>
          </a:p>
        </p:txBody>
      </p:sp>
      <p:sp>
        <p:nvSpPr>
          <p:cNvPr id="22538" name="Line 18"/>
          <p:cNvSpPr>
            <a:spLocks noChangeShapeType="1"/>
          </p:cNvSpPr>
          <p:nvPr/>
        </p:nvSpPr>
        <p:spPr bwMode="auto">
          <a:xfrm>
            <a:off x="4572000" y="1714500"/>
            <a:ext cx="1571625" cy="214313"/>
          </a:xfrm>
          <a:prstGeom prst="line">
            <a:avLst/>
          </a:prstGeom>
          <a:noFill/>
          <a:ln w="25400">
            <a:solidFill>
              <a:srgbClr val="FFC000"/>
            </a:solidFill>
            <a:round/>
            <a:headEnd/>
            <a:tailEnd type="triangle" w="med" len="med"/>
          </a:ln>
        </p:spPr>
        <p:txBody>
          <a:bodyPr/>
          <a:lstStyle/>
          <a:p>
            <a:endParaRPr lang="hu-HU"/>
          </a:p>
        </p:txBody>
      </p:sp>
      <p:sp>
        <p:nvSpPr>
          <p:cNvPr id="22539" name="Line 19"/>
          <p:cNvSpPr>
            <a:spLocks noChangeShapeType="1"/>
          </p:cNvSpPr>
          <p:nvPr/>
        </p:nvSpPr>
        <p:spPr bwMode="auto">
          <a:xfrm>
            <a:off x="2214563" y="3357563"/>
            <a:ext cx="0" cy="360362"/>
          </a:xfrm>
          <a:prstGeom prst="line">
            <a:avLst/>
          </a:prstGeom>
          <a:noFill/>
          <a:ln w="25400">
            <a:solidFill>
              <a:srgbClr val="002060"/>
            </a:solidFill>
            <a:round/>
            <a:headEnd/>
            <a:tailEnd type="triangle" w="med" len="med"/>
          </a:ln>
        </p:spPr>
        <p:txBody>
          <a:bodyPr/>
          <a:lstStyle/>
          <a:p>
            <a:endParaRPr lang="hu-HU"/>
          </a:p>
        </p:txBody>
      </p:sp>
      <p:sp>
        <p:nvSpPr>
          <p:cNvPr id="22540" name="Line 20"/>
          <p:cNvSpPr>
            <a:spLocks noChangeShapeType="1"/>
          </p:cNvSpPr>
          <p:nvPr/>
        </p:nvSpPr>
        <p:spPr bwMode="auto">
          <a:xfrm>
            <a:off x="6143625" y="2714625"/>
            <a:ext cx="0" cy="2592388"/>
          </a:xfrm>
          <a:prstGeom prst="line">
            <a:avLst/>
          </a:prstGeom>
          <a:noFill/>
          <a:ln w="25400">
            <a:solidFill>
              <a:srgbClr val="002060"/>
            </a:solidFill>
            <a:round/>
            <a:headEnd/>
            <a:tailEnd type="triangle" w="med" len="med"/>
          </a:ln>
        </p:spPr>
        <p:txBody>
          <a:bodyPr/>
          <a:lstStyle/>
          <a:p>
            <a:endParaRPr lang="hu-HU"/>
          </a:p>
        </p:txBody>
      </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lstStyle/>
          <a:p>
            <a:r>
              <a:rPr lang="hu-HU" smtClean="0"/>
              <a:t>The structure of the classes</a:t>
            </a:r>
            <a:endParaRPr lang="hu-HU"/>
          </a:p>
        </p:txBody>
      </p:sp>
      <p:sp>
        <p:nvSpPr>
          <p:cNvPr id="6" name="Tartalom helye 5"/>
          <p:cNvSpPr>
            <a:spLocks noGrp="1"/>
          </p:cNvSpPr>
          <p:nvPr>
            <p:ph idx="1"/>
          </p:nvPr>
        </p:nvSpPr>
        <p:spPr/>
        <p:txBody>
          <a:bodyPr/>
          <a:lstStyle/>
          <a:p>
            <a:pPr marL="990600" lvl="1" indent="-533400" eaLnBrk="1" hangingPunct="1">
              <a:lnSpc>
                <a:spcPct val="90000"/>
              </a:lnSpc>
              <a:buFontTx/>
              <a:buAutoNum type="arabicPeriod"/>
            </a:pPr>
            <a:r>
              <a:rPr lang="en-GB" sz="1800" b="1" smtClean="0">
                <a:solidFill>
                  <a:schemeClr val="tx2"/>
                </a:solidFill>
              </a:rPr>
              <a:t>Fundamental concepts - historic development before 1918</a:t>
            </a:r>
          </a:p>
          <a:p>
            <a:pPr marL="990600" lvl="1" indent="-533400" eaLnBrk="1" hangingPunct="1">
              <a:lnSpc>
                <a:spcPct val="90000"/>
              </a:lnSpc>
              <a:buFontTx/>
              <a:buAutoNum type="arabicPeriod"/>
            </a:pPr>
            <a:r>
              <a:rPr lang="en-GB" sz="1800" b="1" smtClean="0">
                <a:solidFill>
                  <a:schemeClr val="tx2"/>
                </a:solidFill>
              </a:rPr>
              <a:t>The formation of the international refugee regime and the foundations of the present system</a:t>
            </a:r>
          </a:p>
          <a:p>
            <a:pPr marL="990600" lvl="1" indent="-533400" eaLnBrk="1" hangingPunct="1">
              <a:lnSpc>
                <a:spcPct val="90000"/>
              </a:lnSpc>
              <a:buFontTx/>
              <a:buAutoNum type="arabicPeriod"/>
            </a:pPr>
            <a:r>
              <a:rPr lang="en-GB" sz="1800" b="1" smtClean="0">
                <a:solidFill>
                  <a:schemeClr val="tx2"/>
                </a:solidFill>
              </a:rPr>
              <a:t>Taking stock of the order of magnitude of forced migration</a:t>
            </a:r>
            <a:endParaRPr lang="hu-HU" sz="1800" b="1" smtClean="0">
              <a:solidFill>
                <a:schemeClr val="tx2"/>
              </a:solidFill>
            </a:endParaRPr>
          </a:p>
          <a:p>
            <a:pPr marL="990600" lvl="1" indent="-533400" eaLnBrk="1" hangingPunct="1">
              <a:lnSpc>
                <a:spcPct val="90000"/>
              </a:lnSpc>
              <a:buFontTx/>
              <a:buAutoNum type="arabicPeriod"/>
            </a:pPr>
            <a:r>
              <a:rPr lang="en-GB" sz="1800" b="1" smtClean="0"/>
              <a:t>Causes of forced migration and reasons for protecting refugees – ethical inquiries </a:t>
            </a:r>
          </a:p>
          <a:p>
            <a:pPr marL="990600" lvl="1" indent="-533400" eaLnBrk="1" hangingPunct="1">
              <a:lnSpc>
                <a:spcPct val="90000"/>
              </a:lnSpc>
              <a:buFontTx/>
              <a:buAutoNum type="arabicPeriod"/>
            </a:pPr>
            <a:r>
              <a:rPr lang="en-GB" sz="1800" b="1" smtClean="0"/>
              <a:t>Durable solutions, „alienage”, the refugee experience</a:t>
            </a:r>
          </a:p>
          <a:p>
            <a:pPr marL="990600" lvl="1" indent="-533400" eaLnBrk="1" hangingPunct="1">
              <a:lnSpc>
                <a:spcPct val="90000"/>
              </a:lnSpc>
              <a:buFontTx/>
              <a:buAutoNum type="arabicPeriod"/>
            </a:pPr>
            <a:r>
              <a:rPr lang="en-GB" sz="1800" b="1" smtClean="0"/>
              <a:t>Definitions in use universally and regionally</a:t>
            </a:r>
          </a:p>
          <a:p>
            <a:pPr marL="990600" lvl="1" indent="-533400" eaLnBrk="1" hangingPunct="1">
              <a:lnSpc>
                <a:spcPct val="90000"/>
              </a:lnSpc>
              <a:buFontTx/>
              <a:buAutoNum type="arabicPeriod"/>
            </a:pPr>
            <a:r>
              <a:rPr lang="en-GB" sz="1800" b="1" smtClean="0"/>
              <a:t>Fundamental principles, especially non-refoulement</a:t>
            </a:r>
          </a:p>
          <a:p>
            <a:pPr marL="990600" lvl="1" indent="-533400" eaLnBrk="1" hangingPunct="1">
              <a:lnSpc>
                <a:spcPct val="90000"/>
              </a:lnSpc>
              <a:buFontTx/>
              <a:buAutoNum type="arabicPeriod"/>
            </a:pPr>
            <a:r>
              <a:rPr lang="en-GB" sz="1800" b="1" smtClean="0">
                <a:solidFill>
                  <a:srgbClr val="C00000"/>
                </a:solidFill>
              </a:rPr>
              <a:t>Well founded fear</a:t>
            </a:r>
          </a:p>
          <a:p>
            <a:pPr marL="990600" lvl="1" indent="-533400" eaLnBrk="1" hangingPunct="1">
              <a:lnSpc>
                <a:spcPct val="90000"/>
              </a:lnSpc>
              <a:buFontTx/>
              <a:buAutoNum type="arabicPeriod"/>
            </a:pPr>
            <a:r>
              <a:rPr lang="en-GB" sz="1800" b="1" smtClean="0">
                <a:solidFill>
                  <a:srgbClr val="C00000"/>
                </a:solidFill>
              </a:rPr>
              <a:t>Persecution – acts, actors</a:t>
            </a:r>
          </a:p>
          <a:p>
            <a:pPr marL="990600" lvl="1" indent="-533400" eaLnBrk="1" hangingPunct="1">
              <a:lnSpc>
                <a:spcPct val="90000"/>
              </a:lnSpc>
              <a:buFontTx/>
              <a:buAutoNum type="arabicPeriod"/>
            </a:pPr>
            <a:r>
              <a:rPr lang="en-GB" sz="1800" b="1" smtClean="0">
                <a:solidFill>
                  <a:srgbClr val="C00000"/>
                </a:solidFill>
              </a:rPr>
              <a:t>Five grounds of persecution</a:t>
            </a:r>
          </a:p>
          <a:p>
            <a:pPr marL="990600" lvl="1" indent="-533400" eaLnBrk="1" hangingPunct="1">
              <a:lnSpc>
                <a:spcPct val="90000"/>
              </a:lnSpc>
              <a:buFontTx/>
              <a:buAutoNum type="arabicPeriod"/>
            </a:pPr>
            <a:r>
              <a:rPr lang="en-GB" sz="1800" b="1" smtClean="0">
                <a:solidFill>
                  <a:srgbClr val="C00000"/>
                </a:solidFill>
              </a:rPr>
              <a:t>Substantive rights of recognised refugees</a:t>
            </a:r>
          </a:p>
          <a:p>
            <a:pPr marL="990600" lvl="1" indent="-533400" eaLnBrk="1" hangingPunct="1">
              <a:lnSpc>
                <a:spcPct val="90000"/>
              </a:lnSpc>
              <a:buFontTx/>
              <a:buAutoNum type="arabicPeriod"/>
            </a:pPr>
            <a:r>
              <a:rPr lang="en-GB" sz="1800" b="1" smtClean="0"/>
              <a:t>Termination of refugee status</a:t>
            </a:r>
          </a:p>
          <a:p>
            <a:pPr marL="990600" lvl="1" indent="-533400" eaLnBrk="1" hangingPunct="1">
              <a:lnSpc>
                <a:spcPct val="90000"/>
              </a:lnSpc>
              <a:buFontTx/>
              <a:buAutoNum type="arabicPeriod"/>
            </a:pPr>
            <a:r>
              <a:rPr lang="en-GB" sz="1800" b="1" smtClean="0"/>
              <a:t>Exclusion from protection</a:t>
            </a:r>
          </a:p>
          <a:p>
            <a:pPr marL="990600" lvl="1" indent="-533400" eaLnBrk="1" hangingPunct="1">
              <a:lnSpc>
                <a:spcPct val="90000"/>
              </a:lnSpc>
              <a:buFontTx/>
              <a:buAutoNum type="arabicPeriod"/>
            </a:pPr>
            <a:r>
              <a:rPr lang="en-GB" sz="1800" b="1" smtClean="0"/>
              <a:t>Reflection </a:t>
            </a:r>
          </a:p>
          <a:p>
            <a:endParaRPr lang="hu-HU"/>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Horvath - evaluation</a:t>
            </a:r>
          </a:p>
        </p:txBody>
      </p:sp>
      <p:sp>
        <p:nvSpPr>
          <p:cNvPr id="19460" name="Rectangle 3"/>
          <p:cNvSpPr>
            <a:spLocks noGrp="1" noChangeArrowheads="1"/>
          </p:cNvSpPr>
          <p:nvPr>
            <p:ph idx="1"/>
          </p:nvPr>
        </p:nvSpPr>
        <p:spPr>
          <a:xfrm>
            <a:off x="457200" y="857250"/>
            <a:ext cx="8229600" cy="5500688"/>
          </a:xfrm>
        </p:spPr>
        <p:txBody>
          <a:bodyPr>
            <a:normAutofit fontScale="92500" lnSpcReduction="10000"/>
          </a:bodyPr>
          <a:lstStyle/>
          <a:p>
            <a:pPr algn="ctr" eaLnBrk="1" hangingPunct="1">
              <a:buFont typeface="Arial" charset="0"/>
              <a:buNone/>
              <a:defRPr/>
            </a:pPr>
            <a:r>
              <a:rPr lang="en-GB" smtClean="0"/>
              <a:t>Merits</a:t>
            </a:r>
          </a:p>
          <a:p>
            <a:pPr algn="ctr" eaLnBrk="1" hangingPunct="1">
              <a:defRPr/>
            </a:pPr>
            <a:endParaRPr lang="en-GB" smtClean="0"/>
          </a:p>
          <a:p>
            <a:pPr lvl="1" eaLnBrk="1" hangingPunct="1">
              <a:defRPr/>
            </a:pPr>
            <a:r>
              <a:rPr lang="en-GB" smtClean="0"/>
              <a:t>GC51 </a:t>
            </a:r>
            <a:r>
              <a:rPr lang="en-GB" smtClean="0">
                <a:solidFill>
                  <a:srgbClr val="C00000"/>
                </a:solidFill>
              </a:rPr>
              <a:t>living instrument</a:t>
            </a:r>
            <a:r>
              <a:rPr lang="en-GB" smtClean="0"/>
              <a:t>, to be flexibly interpreted</a:t>
            </a:r>
          </a:p>
          <a:p>
            <a:pPr lvl="1" eaLnBrk="1" hangingPunct="1">
              <a:defRPr/>
            </a:pPr>
            <a:endParaRPr lang="en-GB" smtClean="0"/>
          </a:p>
          <a:p>
            <a:pPr lvl="1" eaLnBrk="1" hangingPunct="1">
              <a:defRPr/>
            </a:pPr>
            <a:r>
              <a:rPr lang="en-GB" smtClean="0">
                <a:solidFill>
                  <a:srgbClr val="C00000"/>
                </a:solidFill>
              </a:rPr>
              <a:t>Human rights </a:t>
            </a:r>
            <a:r>
              <a:rPr lang="en-GB" smtClean="0"/>
              <a:t>constitute the frame for interpretation when searching for the object and purpose of GC51 </a:t>
            </a:r>
          </a:p>
          <a:p>
            <a:pPr lvl="1" eaLnBrk="1" hangingPunct="1">
              <a:defRPr/>
            </a:pPr>
            <a:endParaRPr lang="en-GB" smtClean="0">
              <a:solidFill>
                <a:srgbClr val="FFFFFF"/>
              </a:solidFill>
            </a:endParaRPr>
          </a:p>
          <a:p>
            <a:pPr lvl="1" eaLnBrk="1" hangingPunct="1">
              <a:defRPr/>
            </a:pPr>
            <a:r>
              <a:rPr lang="en-GB" smtClean="0"/>
              <a:t>It is beyond doubt that </a:t>
            </a:r>
            <a:r>
              <a:rPr lang="en-GB" smtClean="0">
                <a:solidFill>
                  <a:srgbClr val="C00000"/>
                </a:solidFill>
              </a:rPr>
              <a:t>non-state actors may qualify </a:t>
            </a:r>
            <a:r>
              <a:rPr lang="en-GB" smtClean="0"/>
              <a:t>as persecutors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Horvath -  criticism</a:t>
            </a:r>
          </a:p>
        </p:txBody>
      </p:sp>
      <p:sp>
        <p:nvSpPr>
          <p:cNvPr id="20484" name="Rectangle 3"/>
          <p:cNvSpPr>
            <a:spLocks noGrp="1" noChangeArrowheads="1"/>
          </p:cNvSpPr>
          <p:nvPr>
            <p:ph idx="1"/>
          </p:nvPr>
        </p:nvSpPr>
        <p:spPr>
          <a:xfrm>
            <a:off x="457200" y="857250"/>
            <a:ext cx="8229600" cy="5500688"/>
          </a:xfrm>
        </p:spPr>
        <p:txBody>
          <a:bodyPr>
            <a:normAutofit fontScale="92500" lnSpcReduction="10000"/>
          </a:bodyPr>
          <a:lstStyle/>
          <a:p>
            <a:pPr algn="ctr" eaLnBrk="1" hangingPunct="1">
              <a:buFont typeface="Arial" charset="0"/>
              <a:buNone/>
              <a:defRPr/>
            </a:pPr>
            <a:r>
              <a:rPr lang="en-GB" sz="2400" smtClean="0"/>
              <a:t>„Protection = reasonable willingness” -  refused by </a:t>
            </a:r>
          </a:p>
          <a:p>
            <a:pPr algn="ctr" eaLnBrk="1" hangingPunct="1">
              <a:buFont typeface="Arial" charset="0"/>
              <a:buNone/>
              <a:defRPr/>
            </a:pPr>
            <a:r>
              <a:rPr lang="en-GB" sz="2400" smtClean="0"/>
              <a:t>the Refugee Status Appeals Authority in New Zealand</a:t>
            </a:r>
          </a:p>
          <a:p>
            <a:pPr eaLnBrk="1" hangingPunct="1">
              <a:buFont typeface="Arial" charset="0"/>
              <a:buNone/>
              <a:defRPr/>
            </a:pPr>
            <a:endParaRPr lang="en-GB" sz="2400" smtClean="0"/>
          </a:p>
          <a:p>
            <a:pPr lvl="1" eaLnBrk="1" hangingPunct="1">
              <a:buFont typeface="Arial" charset="0"/>
              <a:buNone/>
              <a:defRPr/>
            </a:pPr>
            <a:r>
              <a:rPr lang="en-GB" sz="2400" smtClean="0"/>
              <a:t>The obligation of  non-refoulement</a:t>
            </a:r>
          </a:p>
          <a:p>
            <a:pPr lvl="1" eaLnBrk="1" hangingPunct="1">
              <a:buFont typeface="Arial" charset="0"/>
              <a:buNone/>
              <a:defRPr/>
            </a:pPr>
            <a:endParaRPr lang="en-GB" sz="2400" smtClean="0"/>
          </a:p>
          <a:p>
            <a:pPr lvl="1" eaLnBrk="1" hangingPunct="1">
              <a:buFont typeface="Arial" charset="0"/>
              <a:buNone/>
              <a:defRPr/>
            </a:pPr>
            <a:r>
              <a:rPr lang="en-GB" sz="2400" smtClean="0"/>
              <a:t>  „ cannot be avoided by a process of interpretation which measures the sufficiency of state protection </a:t>
            </a:r>
            <a:r>
              <a:rPr lang="en-GB" sz="2400" smtClean="0">
                <a:solidFill>
                  <a:srgbClr val="C00000"/>
                </a:solidFill>
              </a:rPr>
              <a:t>not against the absence of a real risk of persecution</a:t>
            </a:r>
            <a:r>
              <a:rPr lang="en-GB" sz="2400" smtClean="0"/>
              <a:t>, but against the availability of a system for the protection of the citizen and a reasonable willingness by the state to operate that system.  … If the net result of a state's “reasonable willingness” to operate a system for the protection of the citizen is that it </a:t>
            </a:r>
            <a:r>
              <a:rPr lang="en-GB" sz="2400" smtClean="0">
                <a:solidFill>
                  <a:srgbClr val="C00000"/>
                </a:solidFill>
              </a:rPr>
              <a:t>is incapable of preventing a real chance of persecution of a particular individual, refugee status cannot be denied </a:t>
            </a:r>
            <a:r>
              <a:rPr lang="en-GB" sz="2400" smtClean="0"/>
              <a:t>that individual.  ”</a:t>
            </a:r>
          </a:p>
          <a:p>
            <a:pPr lvl="1" eaLnBrk="1" hangingPunct="1">
              <a:defRPr/>
            </a:pPr>
            <a:endParaRPr lang="en-GB" sz="2000" smtClean="0"/>
          </a:p>
          <a:p>
            <a:pPr algn="r" eaLnBrk="1" hangingPunct="1">
              <a:lnSpc>
                <a:spcPct val="60000"/>
              </a:lnSpc>
              <a:buFont typeface="Arial" charset="0"/>
              <a:buNone/>
              <a:defRPr/>
            </a:pPr>
            <a:r>
              <a:rPr lang="en-GB" sz="1400" smtClean="0"/>
              <a:t>Refugee appeal No. 71427/99</a:t>
            </a:r>
          </a:p>
          <a:p>
            <a:pPr algn="r" eaLnBrk="1" hangingPunct="1">
              <a:lnSpc>
                <a:spcPct val="60000"/>
              </a:lnSpc>
              <a:buFont typeface="Arial" charset="0"/>
              <a:buNone/>
              <a:defRPr/>
            </a:pPr>
            <a:r>
              <a:rPr lang="en-GB" sz="1400" smtClean="0"/>
              <a:t> decision of 16 August 2000, para 63</a:t>
            </a:r>
            <a:r>
              <a:rPr lang="en-GB" sz="2000" smtClean="0"/>
              <a: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Horvath -  state protection - criticism</a:t>
            </a:r>
          </a:p>
        </p:txBody>
      </p:sp>
      <p:sp>
        <p:nvSpPr>
          <p:cNvPr id="21508" name="Rectangle 3"/>
          <p:cNvSpPr>
            <a:spLocks noGrp="1" noChangeArrowheads="1"/>
          </p:cNvSpPr>
          <p:nvPr>
            <p:ph idx="1"/>
          </p:nvPr>
        </p:nvSpPr>
        <p:spPr>
          <a:xfrm>
            <a:off x="457200" y="857250"/>
            <a:ext cx="8229600" cy="5500688"/>
          </a:xfrm>
        </p:spPr>
        <p:txBody>
          <a:bodyPr>
            <a:normAutofit lnSpcReduction="10000"/>
          </a:bodyPr>
          <a:lstStyle/>
          <a:p>
            <a:pPr algn="ctr" eaLnBrk="1" hangingPunct="1">
              <a:lnSpc>
                <a:spcPct val="90000"/>
              </a:lnSpc>
              <a:buFont typeface="Arial" charset="0"/>
              <a:buNone/>
              <a:defRPr/>
            </a:pPr>
            <a:r>
              <a:rPr lang="en-GB" smtClean="0"/>
              <a:t>ECtHR</a:t>
            </a:r>
          </a:p>
          <a:p>
            <a:pPr algn="ctr" eaLnBrk="1" hangingPunct="1">
              <a:lnSpc>
                <a:spcPct val="90000"/>
              </a:lnSpc>
              <a:buFont typeface="Arial" charset="0"/>
              <a:buNone/>
              <a:defRPr/>
            </a:pPr>
            <a:endParaRPr lang="en-GB" sz="1400" smtClean="0"/>
          </a:p>
          <a:p>
            <a:pPr algn="ctr" eaLnBrk="1" hangingPunct="1">
              <a:lnSpc>
                <a:spcPct val="90000"/>
              </a:lnSpc>
              <a:buFont typeface="Arial" charset="0"/>
              <a:buNone/>
              <a:defRPr/>
            </a:pPr>
            <a:r>
              <a:rPr lang="en-GB" sz="2000" i="1" smtClean="0"/>
              <a:t>Osman v. United Kingdom</a:t>
            </a:r>
            <a:r>
              <a:rPr lang="en-GB" sz="2000" smtClean="0"/>
              <a:t>* </a:t>
            </a:r>
          </a:p>
          <a:p>
            <a:pPr eaLnBrk="1" hangingPunct="1">
              <a:lnSpc>
                <a:spcPct val="90000"/>
              </a:lnSpc>
              <a:buFont typeface="Arial" charset="0"/>
              <a:buNone/>
              <a:defRPr/>
            </a:pPr>
            <a:endParaRPr lang="en-GB" sz="2000" smtClean="0"/>
          </a:p>
          <a:p>
            <a:pPr eaLnBrk="1" hangingPunct="1">
              <a:lnSpc>
                <a:spcPct val="90000"/>
              </a:lnSpc>
              <a:buFont typeface="Arial" charset="0"/>
              <a:buNone/>
              <a:defRPr/>
            </a:pPr>
            <a:r>
              <a:rPr lang="en-GB" sz="2000" smtClean="0"/>
              <a:t>Protection of life is </a:t>
            </a:r>
            <a:r>
              <a:rPr lang="en-GB" sz="2000" smtClean="0">
                <a:solidFill>
                  <a:srgbClr val="C00000"/>
                </a:solidFill>
              </a:rPr>
              <a:t>not only a negative obligation </a:t>
            </a:r>
            <a:r>
              <a:rPr lang="en-GB" sz="2000" smtClean="0"/>
              <a:t>(prohibition of arbitrary deprivation) </a:t>
            </a:r>
            <a:r>
              <a:rPr lang="en-GB" sz="2000" smtClean="0">
                <a:solidFill>
                  <a:srgbClr val="C00000"/>
                </a:solidFill>
              </a:rPr>
              <a:t>but</a:t>
            </a:r>
            <a:r>
              <a:rPr lang="en-GB" sz="2000" smtClean="0"/>
              <a:t> also </a:t>
            </a:r>
            <a:r>
              <a:rPr lang="en-GB" sz="2000" smtClean="0">
                <a:solidFill>
                  <a:srgbClr val="C00000"/>
                </a:solidFill>
              </a:rPr>
              <a:t>positive</a:t>
            </a:r>
            <a:r>
              <a:rPr lang="en-GB" sz="2000" smtClean="0"/>
              <a:t>:</a:t>
            </a:r>
          </a:p>
          <a:p>
            <a:pPr eaLnBrk="1" hangingPunct="1">
              <a:lnSpc>
                <a:spcPct val="90000"/>
              </a:lnSpc>
              <a:buFont typeface="Arial" charset="0"/>
              <a:buNone/>
              <a:defRPr/>
            </a:pPr>
            <a:endParaRPr lang="en-GB" sz="2000" smtClean="0"/>
          </a:p>
          <a:p>
            <a:pPr eaLnBrk="1" hangingPunct="1">
              <a:lnSpc>
                <a:spcPct val="110000"/>
              </a:lnSpc>
              <a:buFont typeface="Arial" charset="0"/>
              <a:buNone/>
              <a:defRPr/>
            </a:pPr>
            <a:r>
              <a:rPr lang="en-GB" sz="2000" smtClean="0"/>
              <a:t>„It is common ground that the State’s obligation in this respect extends beyond its primary duty to secure the right to life by putting in place effective criminal-law provisions to deter the commission of offences against the person …  the Convention may also imply in certain well-defined circumstances a positive obligation on the authorities to take preventive operational measures </a:t>
            </a:r>
            <a:r>
              <a:rPr lang="en-GB" sz="2000" smtClean="0">
                <a:solidFill>
                  <a:srgbClr val="C00000"/>
                </a:solidFill>
              </a:rPr>
              <a:t>to protect an individual whose life is at risk from the criminal acts of another individual</a:t>
            </a:r>
            <a:r>
              <a:rPr lang="en-GB" sz="2000" smtClean="0"/>
              <a:t>.”</a:t>
            </a:r>
            <a:endParaRPr lang="en-GB" sz="1000" smtClean="0"/>
          </a:p>
          <a:p>
            <a:pPr eaLnBrk="1" hangingPunct="1">
              <a:lnSpc>
                <a:spcPct val="90000"/>
              </a:lnSpc>
              <a:buFont typeface="Arial" charset="0"/>
              <a:buNone/>
              <a:defRPr/>
            </a:pPr>
            <a:endParaRPr lang="en-GB" sz="1000" smtClean="0"/>
          </a:p>
          <a:p>
            <a:pPr eaLnBrk="1" hangingPunct="1">
              <a:lnSpc>
                <a:spcPct val="90000"/>
              </a:lnSpc>
              <a:buFont typeface="Arial" charset="0"/>
              <a:buNone/>
              <a:defRPr/>
            </a:pPr>
            <a:endParaRPr lang="en-GB" sz="1000" smtClean="0"/>
          </a:p>
          <a:p>
            <a:pPr algn="r" eaLnBrk="1" hangingPunct="1">
              <a:lnSpc>
                <a:spcPct val="90000"/>
              </a:lnSpc>
              <a:buFont typeface="Arial" charset="0"/>
              <a:buNone/>
              <a:defRPr/>
            </a:pPr>
            <a:r>
              <a:rPr lang="en-GB" sz="1600" smtClean="0"/>
              <a:t>87/1997/871/1083,</a:t>
            </a:r>
          </a:p>
          <a:p>
            <a:pPr algn="r" eaLnBrk="1" hangingPunct="1">
              <a:lnSpc>
                <a:spcPct val="90000"/>
              </a:lnSpc>
              <a:buFont typeface="Arial" charset="0"/>
              <a:buNone/>
              <a:defRPr/>
            </a:pPr>
            <a:r>
              <a:rPr lang="en-GB" sz="1600" smtClean="0"/>
              <a:t> 28 October 1998</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ctrTitle"/>
          </p:nvPr>
        </p:nvSpPr>
        <p:spPr>
          <a:xfrm>
            <a:off x="642938" y="642938"/>
            <a:ext cx="7929562" cy="3071812"/>
          </a:xfrm>
          <a:solidFill>
            <a:srgbClr val="DAD8F4"/>
          </a:solidFill>
        </p:spPr>
        <p:txBody>
          <a:bodyPr/>
          <a:lstStyle/>
          <a:p>
            <a:pPr eaLnBrk="1" hangingPunct="1"/>
            <a:r>
              <a:rPr lang="hu-HU" sz="4400" smtClean="0"/>
              <a:t>GROUNDS FOR PERSECUTION</a:t>
            </a:r>
            <a:br>
              <a:rPr lang="hu-HU" sz="4400" smtClean="0"/>
            </a:br>
            <a:endParaRPr lang="en-GB" sz="4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5" name="Text Box 3"/>
          <p:cNvSpPr txBox="1">
            <a:spLocks noChangeArrowheads="1"/>
          </p:cNvSpPr>
          <p:nvPr/>
        </p:nvSpPr>
        <p:spPr bwMode="auto">
          <a:xfrm>
            <a:off x="1908175" y="476250"/>
            <a:ext cx="4618038" cy="1076325"/>
          </a:xfrm>
          <a:prstGeom prst="rect">
            <a:avLst/>
          </a:prstGeom>
          <a:solidFill>
            <a:schemeClr val="hlink"/>
          </a:solidFill>
          <a:ln w="9525">
            <a:solidFill>
              <a:srgbClr val="993366"/>
            </a:solidFill>
            <a:miter lim="800000"/>
            <a:headEnd/>
            <a:tailEnd/>
          </a:ln>
          <a:effectLst/>
        </p:spPr>
        <p:txBody>
          <a:bodyPr lIns="90000" tIns="46800" rIns="90000" bIns="46800">
            <a:spAutoFit/>
          </a:bodyPr>
          <a:lstStyle/>
          <a:p>
            <a:pPr algn="ctr">
              <a:defRPr/>
            </a:pPr>
            <a:r>
              <a:rPr lang="en-GB" sz="3200" b="1" dirty="0">
                <a:solidFill>
                  <a:srgbClr val="FFC000"/>
                </a:solidFill>
                <a:effectLst>
                  <a:outerShdw blurRad="38100" dist="38100" dir="2700000" algn="tl">
                    <a:srgbClr val="000000"/>
                  </a:outerShdw>
                </a:effectLst>
                <a:cs typeface="+mn-cs"/>
              </a:rPr>
              <a:t>The five grounds of persecution</a:t>
            </a:r>
          </a:p>
        </p:txBody>
      </p:sp>
      <p:sp>
        <p:nvSpPr>
          <p:cNvPr id="7171" name="Text Box 4"/>
          <p:cNvSpPr txBox="1">
            <a:spLocks noChangeArrowheads="1"/>
          </p:cNvSpPr>
          <p:nvPr/>
        </p:nvSpPr>
        <p:spPr bwMode="auto">
          <a:xfrm>
            <a:off x="142875" y="2428875"/>
            <a:ext cx="1800225" cy="466725"/>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en-GB">
                <a:solidFill>
                  <a:srgbClr val="FFEFBD"/>
                </a:solidFill>
              </a:rPr>
              <a:t>Race</a:t>
            </a:r>
          </a:p>
        </p:txBody>
      </p:sp>
      <p:sp>
        <p:nvSpPr>
          <p:cNvPr id="7172" name="Text Box 5"/>
          <p:cNvSpPr txBox="1">
            <a:spLocks noChangeArrowheads="1"/>
          </p:cNvSpPr>
          <p:nvPr/>
        </p:nvSpPr>
        <p:spPr bwMode="auto">
          <a:xfrm>
            <a:off x="1187450" y="4365625"/>
            <a:ext cx="1800225" cy="466725"/>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en-GB">
                <a:solidFill>
                  <a:srgbClr val="FFEFBD"/>
                </a:solidFill>
              </a:rPr>
              <a:t>Religion</a:t>
            </a:r>
          </a:p>
        </p:txBody>
      </p:sp>
      <p:sp>
        <p:nvSpPr>
          <p:cNvPr id="7173" name="Text Box 6"/>
          <p:cNvSpPr txBox="1">
            <a:spLocks noChangeArrowheads="1"/>
          </p:cNvSpPr>
          <p:nvPr/>
        </p:nvSpPr>
        <p:spPr bwMode="auto">
          <a:xfrm>
            <a:off x="3492500" y="4508500"/>
            <a:ext cx="1800225" cy="466725"/>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en-GB">
                <a:solidFill>
                  <a:srgbClr val="FFEFBD"/>
                </a:solidFill>
              </a:rPr>
              <a:t>Nationality</a:t>
            </a:r>
          </a:p>
        </p:txBody>
      </p:sp>
      <p:sp>
        <p:nvSpPr>
          <p:cNvPr id="7174" name="Text Box 7"/>
          <p:cNvSpPr txBox="1">
            <a:spLocks noChangeArrowheads="1"/>
          </p:cNvSpPr>
          <p:nvPr/>
        </p:nvSpPr>
        <p:spPr bwMode="auto">
          <a:xfrm>
            <a:off x="5724525" y="3860800"/>
            <a:ext cx="1800225" cy="831850"/>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en-GB">
                <a:solidFill>
                  <a:srgbClr val="FFEFBD"/>
                </a:solidFill>
              </a:rPr>
              <a:t>Political  opinion</a:t>
            </a:r>
          </a:p>
        </p:txBody>
      </p:sp>
      <p:sp>
        <p:nvSpPr>
          <p:cNvPr id="7175" name="Text Box 8"/>
          <p:cNvSpPr txBox="1">
            <a:spLocks noChangeArrowheads="1"/>
          </p:cNvSpPr>
          <p:nvPr/>
        </p:nvSpPr>
        <p:spPr bwMode="auto">
          <a:xfrm>
            <a:off x="6659563" y="2276475"/>
            <a:ext cx="1984375" cy="833438"/>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en-GB">
                <a:solidFill>
                  <a:srgbClr val="FFEFBD"/>
                </a:solidFill>
              </a:rPr>
              <a:t>Particular social</a:t>
            </a:r>
            <a:r>
              <a:rPr lang="hu-HU">
                <a:solidFill>
                  <a:srgbClr val="FFEFBD"/>
                </a:solidFill>
              </a:rPr>
              <a:t> </a:t>
            </a:r>
            <a:r>
              <a:rPr lang="en-GB">
                <a:solidFill>
                  <a:srgbClr val="FFEFBD"/>
                </a:solidFill>
              </a:rPr>
              <a:t>group</a:t>
            </a:r>
          </a:p>
        </p:txBody>
      </p:sp>
      <p:sp>
        <p:nvSpPr>
          <p:cNvPr id="7176" name="Line 9"/>
          <p:cNvSpPr>
            <a:spLocks noChangeShapeType="1"/>
          </p:cNvSpPr>
          <p:nvPr/>
        </p:nvSpPr>
        <p:spPr bwMode="auto">
          <a:xfrm flipH="1">
            <a:off x="1258888" y="1557338"/>
            <a:ext cx="2881312" cy="863600"/>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7177" name="Line 10"/>
          <p:cNvSpPr>
            <a:spLocks noChangeShapeType="1"/>
          </p:cNvSpPr>
          <p:nvPr/>
        </p:nvSpPr>
        <p:spPr bwMode="auto">
          <a:xfrm flipH="1">
            <a:off x="2268538" y="1557338"/>
            <a:ext cx="1871662" cy="2808287"/>
          </a:xfrm>
          <a:prstGeom prst="line">
            <a:avLst/>
          </a:prstGeom>
          <a:noFill/>
          <a:ln w="9525">
            <a:solidFill>
              <a:schemeClr val="tx1"/>
            </a:solidFill>
            <a:round/>
            <a:headEnd/>
            <a:tailEnd/>
          </a:ln>
        </p:spPr>
        <p:txBody>
          <a:bodyPr lIns="90000" tIns="46800" rIns="90000" bIns="46800">
            <a:spAutoFit/>
          </a:bodyPr>
          <a:lstStyle/>
          <a:p>
            <a:endParaRPr lang="hu-HU"/>
          </a:p>
        </p:txBody>
      </p:sp>
      <p:sp>
        <p:nvSpPr>
          <p:cNvPr id="7178" name="Line 11"/>
          <p:cNvSpPr>
            <a:spLocks noChangeShapeType="1"/>
          </p:cNvSpPr>
          <p:nvPr/>
        </p:nvSpPr>
        <p:spPr bwMode="auto">
          <a:xfrm>
            <a:off x="4140200" y="1557338"/>
            <a:ext cx="71438" cy="2951162"/>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7179" name="Line 12"/>
          <p:cNvSpPr>
            <a:spLocks noChangeShapeType="1"/>
          </p:cNvSpPr>
          <p:nvPr/>
        </p:nvSpPr>
        <p:spPr bwMode="auto">
          <a:xfrm>
            <a:off x="4140200" y="1557338"/>
            <a:ext cx="2376488" cy="2303462"/>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7180" name="Line 13"/>
          <p:cNvSpPr>
            <a:spLocks noChangeShapeType="1"/>
          </p:cNvSpPr>
          <p:nvPr/>
        </p:nvSpPr>
        <p:spPr bwMode="auto">
          <a:xfrm>
            <a:off x="4140200" y="1557338"/>
            <a:ext cx="3384550" cy="719137"/>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7181" name="Text Box 14"/>
          <p:cNvSpPr txBox="1">
            <a:spLocks noChangeArrowheads="1"/>
          </p:cNvSpPr>
          <p:nvPr/>
        </p:nvSpPr>
        <p:spPr bwMode="auto">
          <a:xfrm>
            <a:off x="468313" y="5445125"/>
            <a:ext cx="8135937" cy="457200"/>
          </a:xfrm>
          <a:prstGeom prst="rect">
            <a:avLst/>
          </a:prstGeom>
          <a:noFill/>
          <a:ln w="9525">
            <a:noFill/>
            <a:miter lim="800000"/>
            <a:headEnd/>
            <a:tailEnd/>
          </a:ln>
        </p:spPr>
        <p:txBody>
          <a:bodyPr lIns="90000" tIns="46800" rIns="90000" bIns="46800">
            <a:spAutoFit/>
          </a:bodyPr>
          <a:lstStyle/>
          <a:p>
            <a:pPr>
              <a:spcBef>
                <a:spcPct val="50000"/>
              </a:spcBef>
            </a:pPr>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effectLst>
                  <a:outerShdw blurRad="38100" dist="38100" dir="2700000" algn="tl">
                    <a:srgbClr val="000000">
                      <a:alpha val="43137"/>
                    </a:srgbClr>
                  </a:outerShdw>
                </a:effectLst>
              </a:rPr>
              <a:t>Race</a:t>
            </a:r>
          </a:p>
        </p:txBody>
      </p:sp>
      <p:sp>
        <p:nvSpPr>
          <p:cNvPr id="8195" name="Rectangle 3"/>
          <p:cNvSpPr>
            <a:spLocks noGrp="1" noChangeArrowheads="1"/>
          </p:cNvSpPr>
          <p:nvPr>
            <p:ph idx="1"/>
          </p:nvPr>
        </p:nvSpPr>
        <p:spPr>
          <a:xfrm>
            <a:off x="685800" y="838200"/>
            <a:ext cx="7772400" cy="5662613"/>
          </a:xfrm>
        </p:spPr>
        <p:txBody>
          <a:bodyPr/>
          <a:lstStyle/>
          <a:p>
            <a:pPr algn="ctr" eaLnBrk="1" hangingPunct="1">
              <a:buFont typeface="Arial" charset="0"/>
              <a:buNone/>
            </a:pPr>
            <a:r>
              <a:rPr lang="en-GB" sz="2800" b="1" smtClean="0"/>
              <a:t>International Convention on the Elimination of All Forms of Racial Discrimination of 21 </a:t>
            </a:r>
            <a:r>
              <a:rPr lang="en-GB" sz="3200" b="1" smtClean="0"/>
              <a:t>December</a:t>
            </a:r>
            <a:r>
              <a:rPr lang="en-GB" sz="2800" b="1" smtClean="0"/>
              <a:t> 1965</a:t>
            </a:r>
          </a:p>
          <a:p>
            <a:pPr eaLnBrk="1" hangingPunct="1"/>
            <a:endParaRPr lang="en-GB" sz="2000" b="1" smtClean="0"/>
          </a:p>
          <a:p>
            <a:pPr algn="ctr" eaLnBrk="1" hangingPunct="1">
              <a:buFontTx/>
              <a:buNone/>
            </a:pPr>
            <a:r>
              <a:rPr lang="en-GB" sz="2000" b="1" smtClean="0"/>
              <a:t>Article 1 </a:t>
            </a:r>
          </a:p>
          <a:p>
            <a:pPr eaLnBrk="1" hangingPunct="1">
              <a:buFontTx/>
              <a:buNone/>
            </a:pPr>
            <a:r>
              <a:rPr lang="en-GB" sz="2000" b="1" smtClean="0"/>
              <a:t>1. In this Convention, the term "racial discrimination" shall mean any </a:t>
            </a:r>
            <a:r>
              <a:rPr lang="en-GB" sz="2000" b="1" smtClean="0">
                <a:solidFill>
                  <a:srgbClr val="C00000"/>
                </a:solidFill>
              </a:rPr>
              <a:t>distinction, exclusion, restriction or preference </a:t>
            </a:r>
            <a:r>
              <a:rPr lang="en-GB" sz="2000" b="1" smtClean="0"/>
              <a:t>based on </a:t>
            </a:r>
            <a:r>
              <a:rPr lang="en-GB" sz="2000" b="1" smtClean="0">
                <a:solidFill>
                  <a:srgbClr val="C00000"/>
                </a:solidFill>
              </a:rPr>
              <a:t>race, colour, descent, or national or ethnic origin which </a:t>
            </a:r>
            <a:r>
              <a:rPr lang="en-GB" sz="2000" b="1" smtClean="0"/>
              <a:t>has </a:t>
            </a:r>
            <a:r>
              <a:rPr lang="en-GB" sz="2000" b="1" smtClean="0">
                <a:solidFill>
                  <a:srgbClr val="C00000"/>
                </a:solidFill>
              </a:rPr>
              <a:t>the purpose or effect</a:t>
            </a:r>
            <a:r>
              <a:rPr lang="en-GB" sz="2000" b="1" smtClean="0"/>
              <a:t> of nullifying or impairing the recognition, enjoyment or exercise, on an equal footing, of human rights and fundamental freedoms in the political, economic, social, cultural or any other field of public life.</a:t>
            </a:r>
          </a:p>
          <a:p>
            <a:pPr eaLnBrk="1" hangingPunct="1"/>
            <a:endParaRPr lang="en-GB" sz="2000" smtClean="0"/>
          </a:p>
          <a:p>
            <a:pPr eaLnBrk="1" hangingPunct="1"/>
            <a:r>
              <a:rPr lang="en-GB" sz="2000" smtClean="0"/>
              <a:t>HB, </a:t>
            </a:r>
            <a:r>
              <a:rPr lang="en-GB" sz="2400" smtClean="0"/>
              <a:t>§</a:t>
            </a:r>
            <a:r>
              <a:rPr lang="en-GB" sz="2000" smtClean="0"/>
              <a:t> 68: broadest meaning including any ethnic group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Religion – UNHCR Guidelines 2004</a:t>
            </a:r>
            <a:endParaRPr lang="hu-HU"/>
          </a:p>
        </p:txBody>
      </p:sp>
      <p:sp>
        <p:nvSpPr>
          <p:cNvPr id="3" name="Tartalom helye 2"/>
          <p:cNvSpPr>
            <a:spLocks noGrp="1"/>
          </p:cNvSpPr>
          <p:nvPr>
            <p:ph idx="1"/>
          </p:nvPr>
        </p:nvSpPr>
        <p:spPr>
          <a:xfrm>
            <a:off x="457200" y="857232"/>
            <a:ext cx="8229600" cy="5740120"/>
          </a:xfrm>
        </p:spPr>
        <p:txBody>
          <a:bodyPr>
            <a:normAutofit fontScale="47500" lnSpcReduction="20000"/>
          </a:bodyPr>
          <a:lstStyle/>
          <a:p>
            <a:pPr>
              <a:buNone/>
            </a:pPr>
            <a:r>
              <a:rPr lang="hu-HU" i="1" smtClean="0"/>
              <a:t>Travaux préparatoires </a:t>
            </a:r>
            <a:r>
              <a:rPr lang="hu-HU" smtClean="0"/>
              <a:t>of the 1951 Convention – no attempt to define r. </a:t>
            </a:r>
          </a:p>
          <a:p>
            <a:pPr>
              <a:buNone/>
            </a:pPr>
            <a:endParaRPr lang="hu-HU" smtClean="0"/>
          </a:p>
          <a:p>
            <a:pPr>
              <a:buNone/>
            </a:pPr>
            <a:r>
              <a:rPr lang="hu-HU" smtClean="0"/>
              <a:t>It encompasses freedom of thought, conscience or belief as reflected by the human rights instrument .</a:t>
            </a:r>
          </a:p>
          <a:p>
            <a:pPr>
              <a:buNone/>
            </a:pPr>
            <a:endParaRPr lang="hu-HU" smtClean="0"/>
          </a:p>
          <a:p>
            <a:pPr>
              <a:buNone/>
            </a:pPr>
            <a:r>
              <a:rPr lang="hu-HU" smtClean="0"/>
              <a:t>It may mean</a:t>
            </a:r>
          </a:p>
          <a:p>
            <a:pPr>
              <a:buNone/>
            </a:pPr>
            <a:r>
              <a:rPr lang="hu-HU" smtClean="0"/>
              <a:t>a) religion as belief (including non-belief);</a:t>
            </a:r>
          </a:p>
          <a:p>
            <a:pPr>
              <a:buNone/>
            </a:pPr>
            <a:r>
              <a:rPr lang="hu-HU" smtClean="0"/>
              <a:t>b) religion as identity;</a:t>
            </a:r>
          </a:p>
          <a:p>
            <a:pPr>
              <a:buNone/>
            </a:pPr>
            <a:r>
              <a:rPr lang="hu-HU" smtClean="0"/>
              <a:t>c) religion as a way of life.</a:t>
            </a:r>
          </a:p>
          <a:p>
            <a:pPr>
              <a:buNone/>
            </a:pPr>
            <a:r>
              <a:rPr lang="hu-HU" smtClean="0"/>
              <a:t> </a:t>
            </a:r>
          </a:p>
          <a:p>
            <a:pPr>
              <a:buNone/>
            </a:pPr>
            <a:r>
              <a:rPr lang="hu-HU" smtClean="0"/>
              <a:t> “Belief”, = theistic, nontheistic and atheistic beliefs. It is convictions or values about</a:t>
            </a:r>
          </a:p>
          <a:p>
            <a:pPr>
              <a:buNone/>
            </a:pPr>
            <a:r>
              <a:rPr lang="hu-HU" smtClean="0"/>
              <a:t>the divine or ultimate reality or the spiritual destiny of humankind. </a:t>
            </a:r>
          </a:p>
          <a:p>
            <a:pPr>
              <a:buNone/>
            </a:pPr>
            <a:r>
              <a:rPr lang="hu-HU" smtClean="0"/>
              <a:t>Claimants may be seen by their environment as heretics, apostates, schismatics, pagans or superstitious</a:t>
            </a:r>
          </a:p>
          <a:p>
            <a:pPr>
              <a:buNone/>
            </a:pPr>
            <a:r>
              <a:rPr lang="hu-HU" smtClean="0"/>
              <a:t> “Identity” is less a matter of theological beliefs than membership of a community</a:t>
            </a:r>
          </a:p>
          <a:p>
            <a:pPr>
              <a:buNone/>
            </a:pPr>
            <a:r>
              <a:rPr lang="hu-HU" smtClean="0"/>
              <a:t>that observes or is bound together by common beliefs, rituals, traditions, ethnicity,</a:t>
            </a:r>
          </a:p>
          <a:p>
            <a:pPr>
              <a:buNone/>
            </a:pPr>
            <a:r>
              <a:rPr lang="hu-HU" smtClean="0"/>
              <a:t>nationality, or ancestry</a:t>
            </a:r>
          </a:p>
          <a:p>
            <a:pPr>
              <a:buNone/>
            </a:pPr>
            <a:r>
              <a:rPr lang="hu-HU" smtClean="0"/>
              <a:t>“Way of life” =  how they relate, either completely or partially, to the world.  Wearing of distinctive clothing or observance of particular religious practices, including observing religious holidays or dietary requirements. </a:t>
            </a:r>
          </a:p>
          <a:p>
            <a:pPr>
              <a:buNone/>
            </a:pPr>
            <a:endParaRPr lang="hu-HU" smtClean="0"/>
          </a:p>
          <a:p>
            <a:pPr>
              <a:buNone/>
            </a:pPr>
            <a:r>
              <a:rPr lang="hu-HU" smtClean="0"/>
              <a:t>Sincerity of belief, identity and/or a certain way of life  is not central -   the persecutor  may impute or attribute this religion, faith or practice to the individual or group. </a:t>
            </a:r>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effectLst>
                  <a:outerShdw blurRad="38100" dist="38100" dir="2700000" algn="tl">
                    <a:srgbClr val="000000">
                      <a:alpha val="43137"/>
                    </a:srgbClr>
                  </a:outerShdw>
                </a:effectLst>
              </a:rPr>
              <a:t>Religion</a:t>
            </a:r>
          </a:p>
        </p:txBody>
      </p:sp>
      <p:sp>
        <p:nvSpPr>
          <p:cNvPr id="9219" name="Rectangle 3"/>
          <p:cNvSpPr>
            <a:spLocks noGrp="1" noChangeArrowheads="1"/>
          </p:cNvSpPr>
          <p:nvPr>
            <p:ph idx="1"/>
          </p:nvPr>
        </p:nvSpPr>
        <p:spPr>
          <a:xfrm>
            <a:off x="457200" y="857250"/>
            <a:ext cx="8229600" cy="5500688"/>
          </a:xfrm>
        </p:spPr>
        <p:txBody>
          <a:bodyPr/>
          <a:lstStyle/>
          <a:p>
            <a:pPr algn="ctr" eaLnBrk="1" hangingPunct="1">
              <a:lnSpc>
                <a:spcPct val="90000"/>
              </a:lnSpc>
              <a:buFontTx/>
              <a:buNone/>
            </a:pPr>
            <a:r>
              <a:rPr lang="en-GB" sz="2800" smtClean="0"/>
              <a:t>I</a:t>
            </a:r>
            <a:r>
              <a:rPr lang="hu-HU" sz="2800" smtClean="0"/>
              <a:t>nternational </a:t>
            </a:r>
            <a:r>
              <a:rPr lang="en-GB" sz="2800" smtClean="0"/>
              <a:t>C</a:t>
            </a:r>
            <a:r>
              <a:rPr lang="hu-HU" sz="2800" smtClean="0"/>
              <a:t>ovenant on </a:t>
            </a:r>
            <a:r>
              <a:rPr lang="en-GB" sz="2800" smtClean="0"/>
              <a:t>C</a:t>
            </a:r>
            <a:r>
              <a:rPr lang="hu-HU" sz="2800" smtClean="0"/>
              <a:t>ivil and </a:t>
            </a:r>
            <a:r>
              <a:rPr lang="en-GB" sz="2800" smtClean="0"/>
              <a:t>P</a:t>
            </a:r>
            <a:r>
              <a:rPr lang="hu-HU" sz="2800" smtClean="0"/>
              <a:t>olitical </a:t>
            </a:r>
            <a:r>
              <a:rPr lang="en-GB" sz="2800" smtClean="0"/>
              <a:t>R</a:t>
            </a:r>
            <a:r>
              <a:rPr lang="hu-HU" sz="2800" smtClean="0"/>
              <a:t>ights</a:t>
            </a:r>
          </a:p>
          <a:p>
            <a:pPr algn="ctr" eaLnBrk="1" hangingPunct="1">
              <a:lnSpc>
                <a:spcPct val="90000"/>
              </a:lnSpc>
              <a:buFontTx/>
              <a:buNone/>
            </a:pPr>
            <a:endParaRPr lang="en-GB" sz="2800" smtClean="0"/>
          </a:p>
          <a:p>
            <a:pPr algn="ctr" eaLnBrk="1" hangingPunct="1">
              <a:lnSpc>
                <a:spcPct val="90000"/>
              </a:lnSpc>
              <a:buFontTx/>
              <a:buNone/>
            </a:pPr>
            <a:r>
              <a:rPr lang="en-GB" sz="2000" b="1" smtClean="0"/>
              <a:t>Article 18</a:t>
            </a:r>
          </a:p>
          <a:p>
            <a:pPr eaLnBrk="1" hangingPunct="1">
              <a:lnSpc>
                <a:spcPct val="90000"/>
              </a:lnSpc>
            </a:pPr>
            <a:r>
              <a:rPr lang="en-GB" sz="2000" smtClean="0"/>
              <a:t>1. Everyone shall have </a:t>
            </a:r>
            <a:r>
              <a:rPr lang="en-GB" sz="2000" smtClean="0">
                <a:solidFill>
                  <a:srgbClr val="C00000"/>
                </a:solidFill>
              </a:rPr>
              <a:t>the right to freedom of thought, conscience and religion</a:t>
            </a:r>
            <a:r>
              <a:rPr lang="en-GB" sz="2000" smtClean="0"/>
              <a:t>. This right shall include freedom to have or to adopt a religion or belief of his choice, and freedom, either individually or in community with others and in public or private, </a:t>
            </a:r>
            <a:r>
              <a:rPr lang="en-GB" sz="2000" smtClean="0">
                <a:solidFill>
                  <a:srgbClr val="C00000"/>
                </a:solidFill>
              </a:rPr>
              <a:t>to manifest his religion or belief in worship, observance, practice and teaching</a:t>
            </a:r>
            <a:r>
              <a:rPr lang="en-GB" sz="2000" smtClean="0"/>
              <a:t>. </a:t>
            </a:r>
          </a:p>
          <a:p>
            <a:pPr eaLnBrk="1" hangingPunct="1">
              <a:lnSpc>
                <a:spcPct val="90000"/>
              </a:lnSpc>
            </a:pPr>
            <a:r>
              <a:rPr lang="en-GB" sz="2000" smtClean="0"/>
              <a:t>2. No one shall be subject to coercion which would impair his freedom to have or to adopt a religion or belief of his choice. </a:t>
            </a:r>
          </a:p>
          <a:p>
            <a:pPr eaLnBrk="1" hangingPunct="1">
              <a:lnSpc>
                <a:spcPct val="90000"/>
              </a:lnSpc>
            </a:pPr>
            <a:r>
              <a:rPr lang="en-GB" sz="2000" smtClean="0"/>
              <a:t>3. </a:t>
            </a:r>
            <a:r>
              <a:rPr lang="en-GB" sz="2000" smtClean="0">
                <a:solidFill>
                  <a:srgbClr val="C00000"/>
                </a:solidFill>
              </a:rPr>
              <a:t>Freedom to manifest </a:t>
            </a:r>
            <a:r>
              <a:rPr lang="en-GB" sz="2000" smtClean="0"/>
              <a:t>one's religion or beliefs </a:t>
            </a:r>
            <a:r>
              <a:rPr lang="en-GB" sz="2000" smtClean="0">
                <a:solidFill>
                  <a:srgbClr val="C00000"/>
                </a:solidFill>
              </a:rPr>
              <a:t>may be subject only to such limitations</a:t>
            </a:r>
            <a:r>
              <a:rPr lang="en-GB" sz="2000" smtClean="0"/>
              <a:t> as are prescribed </a:t>
            </a:r>
            <a:r>
              <a:rPr lang="en-GB" sz="2000" smtClean="0">
                <a:solidFill>
                  <a:srgbClr val="C00000"/>
                </a:solidFill>
              </a:rPr>
              <a:t>by law </a:t>
            </a:r>
            <a:r>
              <a:rPr lang="en-GB" sz="2000" smtClean="0"/>
              <a:t>and are necessary to protect </a:t>
            </a:r>
            <a:r>
              <a:rPr lang="en-GB" sz="2000" smtClean="0">
                <a:solidFill>
                  <a:srgbClr val="C00000"/>
                </a:solidFill>
              </a:rPr>
              <a:t>public safety, order, health, or morals</a:t>
            </a:r>
            <a:r>
              <a:rPr lang="en-GB" sz="2000" smtClean="0"/>
              <a:t> or the fundamental </a:t>
            </a:r>
            <a:r>
              <a:rPr lang="en-GB" sz="2000" smtClean="0">
                <a:solidFill>
                  <a:srgbClr val="C00000"/>
                </a:solidFill>
              </a:rPr>
              <a:t>rights and freedoms of others.</a:t>
            </a:r>
          </a:p>
          <a:p>
            <a:pPr eaLnBrk="1" hangingPunct="1">
              <a:lnSpc>
                <a:spcPct val="90000"/>
              </a:lnSpc>
              <a:buFontTx/>
              <a:buNone/>
            </a:pPr>
            <a:endParaRPr lang="en-GB" sz="2000" smtClean="0">
              <a:solidFill>
                <a:srgbClr val="FFFFCC"/>
              </a:solidFill>
            </a:endParaRPr>
          </a:p>
          <a:p>
            <a:pPr eaLnBrk="1" hangingPunct="1">
              <a:lnSpc>
                <a:spcPct val="90000"/>
              </a:lnSpc>
              <a:buFontTx/>
              <a:buNone/>
            </a:pPr>
            <a:endParaRPr lang="en-GB" sz="1800" smtClean="0">
              <a:solidFill>
                <a:srgbClr val="FFFFCC"/>
              </a:solidFill>
            </a:endParaRPr>
          </a:p>
          <a:p>
            <a:pPr eaLnBrk="1" hangingPunct="1">
              <a:lnSpc>
                <a:spcPct val="90000"/>
              </a:lnSpc>
              <a:buFontTx/>
              <a:buNone/>
            </a:pPr>
            <a:r>
              <a:rPr lang="en-GB" sz="2000" smtClean="0"/>
              <a:t>Theistic – non-theistic – atheistic</a:t>
            </a:r>
          </a:p>
          <a:p>
            <a:pPr eaLnBrk="1" hangingPunct="1">
              <a:lnSpc>
                <a:spcPct val="90000"/>
              </a:lnSpc>
              <a:buFontTx/>
              <a:buNone/>
            </a:pPr>
            <a:endParaRPr lang="en-GB" sz="1800" smtClean="0"/>
          </a:p>
          <a:p>
            <a:pPr eaLnBrk="1" hangingPunct="1">
              <a:lnSpc>
                <a:spcPct val="90000"/>
              </a:lnSpc>
              <a:buFontTx/>
              <a:buNone/>
            </a:pPr>
            <a:endParaRPr lang="en-GB" sz="1800" smtClean="0">
              <a:solidFill>
                <a:srgbClr val="FFFFCC"/>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solidFill>
                  <a:srgbClr val="C00000"/>
                </a:solidFill>
                <a:effectLst>
                  <a:outerShdw blurRad="38100" dist="38100" dir="2700000" algn="tl">
                    <a:srgbClr val="000000">
                      <a:alpha val="43137"/>
                    </a:srgbClr>
                  </a:outerShdw>
                </a:effectLst>
              </a:rPr>
              <a:t>Nationalit</a:t>
            </a:r>
            <a:r>
              <a:rPr lang="en-GB" sz="2400" dirty="0" smtClean="0">
                <a:effectLst>
                  <a:outerShdw blurRad="38100" dist="38100" dir="2700000" algn="tl">
                    <a:srgbClr val="000000">
                      <a:alpha val="43137"/>
                    </a:srgbClr>
                  </a:outerShdw>
                </a:effectLst>
              </a:rPr>
              <a:t>y</a:t>
            </a:r>
          </a:p>
        </p:txBody>
      </p:sp>
      <p:sp>
        <p:nvSpPr>
          <p:cNvPr id="25604" name="Rectangle 3"/>
          <p:cNvSpPr>
            <a:spLocks noGrp="1" noChangeArrowheads="1"/>
          </p:cNvSpPr>
          <p:nvPr>
            <p:ph idx="1"/>
          </p:nvPr>
        </p:nvSpPr>
        <p:spPr>
          <a:xfrm>
            <a:off x="457200" y="714375"/>
            <a:ext cx="8229600" cy="5643563"/>
          </a:xfrm>
        </p:spPr>
        <p:txBody>
          <a:bodyPr>
            <a:normAutofit fontScale="85000" lnSpcReduction="20000"/>
          </a:bodyPr>
          <a:lstStyle/>
          <a:p>
            <a:pPr algn="ctr" eaLnBrk="1" hangingPunct="1">
              <a:buFont typeface="Arial" charset="0"/>
              <a:buNone/>
              <a:defRPr/>
            </a:pPr>
            <a:r>
              <a:rPr lang="en-GB" dirty="0" smtClean="0"/>
              <a:t>Includes ethnic or language groups, may coincide with minorities, stateless.</a:t>
            </a:r>
          </a:p>
          <a:p>
            <a:pPr eaLnBrk="1" hangingPunct="1">
              <a:defRPr/>
            </a:pPr>
            <a:endParaRPr lang="en-GB" dirty="0" smtClean="0"/>
          </a:p>
          <a:p>
            <a:pPr algn="ctr" eaLnBrk="1" hangingPunct="1">
              <a:buFontTx/>
              <a:buNone/>
              <a:defRPr/>
            </a:pPr>
            <a:endParaRPr lang="en-GB" dirty="0" smtClean="0">
              <a:solidFill>
                <a:srgbClr val="C00000"/>
              </a:solidFill>
              <a:effectLst>
                <a:outerShdw blurRad="38100" dist="38100" dir="2700000" algn="tl">
                  <a:srgbClr val="000000">
                    <a:alpha val="43137"/>
                  </a:srgbClr>
                </a:outerShdw>
              </a:effectLst>
            </a:endParaRPr>
          </a:p>
          <a:p>
            <a:pPr eaLnBrk="1" hangingPunct="1">
              <a:buFontTx/>
              <a:buNone/>
              <a:defRPr/>
            </a:pPr>
            <a:r>
              <a:rPr lang="en-GB" dirty="0" smtClean="0"/>
              <a:t>Not: activity!</a:t>
            </a:r>
          </a:p>
          <a:p>
            <a:pPr eaLnBrk="1" hangingPunct="1">
              <a:buFontTx/>
              <a:buNone/>
              <a:defRPr/>
            </a:pPr>
            <a:r>
              <a:rPr lang="en-GB" dirty="0" smtClean="0"/>
              <a:t>Genuinely held   -   imputed</a:t>
            </a:r>
          </a:p>
          <a:p>
            <a:pPr eaLnBrk="1" hangingPunct="1">
              <a:buFontTx/>
              <a:buNone/>
              <a:defRPr/>
            </a:pPr>
            <a:r>
              <a:rPr lang="en-GB" dirty="0" smtClean="0"/>
              <a:t>Government</a:t>
            </a:r>
          </a:p>
          <a:p>
            <a:pPr eaLnBrk="1" hangingPunct="1">
              <a:buFontTx/>
              <a:buNone/>
              <a:defRPr/>
            </a:pPr>
            <a:r>
              <a:rPr lang="en-GB" dirty="0" smtClean="0"/>
              <a:t>	- probably will learn about it</a:t>
            </a:r>
          </a:p>
          <a:p>
            <a:pPr eaLnBrk="1" hangingPunct="1">
              <a:buFontTx/>
              <a:buNone/>
              <a:defRPr/>
            </a:pPr>
            <a:r>
              <a:rPr lang="en-GB" dirty="0" smtClean="0"/>
              <a:t>	- probably will not tolerate it</a:t>
            </a:r>
          </a:p>
          <a:p>
            <a:pPr eaLnBrk="1" hangingPunct="1">
              <a:buFontTx/>
              <a:buNone/>
              <a:defRPr/>
            </a:pPr>
            <a:endParaRPr lang="en-GB" dirty="0" smtClean="0"/>
          </a:p>
          <a:p>
            <a:pPr eaLnBrk="1" hangingPunct="1">
              <a:buFontTx/>
              <a:buNone/>
              <a:defRPr/>
            </a:pPr>
            <a:r>
              <a:rPr lang="en-GB" dirty="0" smtClean="0"/>
              <a:t>Issues: </a:t>
            </a:r>
            <a:r>
              <a:rPr lang="en-GB" dirty="0" err="1" smtClean="0"/>
              <a:t>Republikflucht</a:t>
            </a:r>
            <a:r>
              <a:rPr lang="en-GB" dirty="0" smtClean="0"/>
              <a:t>, desertion, conscientious objection, exclusion clauses</a:t>
            </a:r>
          </a:p>
        </p:txBody>
      </p:sp>
      <p:graphicFrame>
        <p:nvGraphicFramePr>
          <p:cNvPr id="4" name="Táblázat 3"/>
          <p:cNvGraphicFramePr>
            <a:graphicFrameLocks noGrp="1"/>
          </p:cNvGraphicFramePr>
          <p:nvPr/>
        </p:nvGraphicFramePr>
        <p:xfrm>
          <a:off x="428625" y="1928813"/>
          <a:ext cx="8286808" cy="457200"/>
        </p:xfrm>
        <a:graphic>
          <a:graphicData uri="http://schemas.openxmlformats.org/drawingml/2006/table">
            <a:tbl>
              <a:tblPr firstRow="1" bandRow="1">
                <a:tableStyleId>{5C22544A-7EE6-4342-B048-85BDC9FD1C3A}</a:tableStyleId>
              </a:tblPr>
              <a:tblGrid>
                <a:gridCol w="8286808"/>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solidFill>
                            <a:srgbClr val="C00000"/>
                          </a:solidFill>
                          <a:effectLst>
                            <a:outerShdw blurRad="38100" dist="38100" dir="2700000" algn="tl">
                              <a:srgbClr val="000000">
                                <a:alpha val="43137"/>
                              </a:srgbClr>
                            </a:outerShdw>
                          </a:effectLst>
                        </a:rPr>
                        <a:t>POLITICAL OPINION</a:t>
                      </a:r>
                      <a:endParaRPr lang="hu-HU" dirty="0">
                        <a:solidFill>
                          <a:srgbClr val="C00000"/>
                        </a:solidFill>
                      </a:endParaRPr>
                    </a:p>
                  </a:txBody>
                  <a:tcPr>
                    <a:solidFill>
                      <a:srgbClr val="FFC000"/>
                    </a:solidFill>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571500" y="142875"/>
            <a:ext cx="7772400" cy="457200"/>
          </a:xfrm>
        </p:spPr>
        <p:txBody>
          <a:bodyPr/>
          <a:lstStyle/>
          <a:p>
            <a:pPr eaLnBrk="1" hangingPunct="1">
              <a:defRPr/>
            </a:pPr>
            <a:r>
              <a:rPr lang="en-GB" sz="2400" smtClean="0"/>
              <a:t>Particular social group</a:t>
            </a:r>
          </a:p>
        </p:txBody>
      </p:sp>
      <p:sp>
        <p:nvSpPr>
          <p:cNvPr id="11267" name="Rectangle 3"/>
          <p:cNvSpPr>
            <a:spLocks noGrp="1" noChangeArrowheads="1"/>
          </p:cNvSpPr>
          <p:nvPr>
            <p:ph idx="1"/>
          </p:nvPr>
        </p:nvSpPr>
        <p:spPr>
          <a:xfrm>
            <a:off x="685800" y="838200"/>
            <a:ext cx="7989888" cy="5591175"/>
          </a:xfrm>
        </p:spPr>
        <p:txBody>
          <a:bodyPr/>
          <a:lstStyle/>
          <a:p>
            <a:pPr eaLnBrk="1" hangingPunct="1">
              <a:lnSpc>
                <a:spcPct val="90000"/>
              </a:lnSpc>
              <a:buFontTx/>
              <a:buNone/>
            </a:pPr>
            <a:r>
              <a:rPr lang="en-GB" sz="2000" smtClean="0"/>
              <a:t>HB § 77 “A `particular social group` normally comprises persons of similar background, habits or social status”.</a:t>
            </a:r>
            <a:r>
              <a:rPr lang="en-GB" smtClean="0"/>
              <a:t>  </a:t>
            </a:r>
          </a:p>
          <a:p>
            <a:pPr algn="ctr" eaLnBrk="1" hangingPunct="1">
              <a:lnSpc>
                <a:spcPct val="90000"/>
              </a:lnSpc>
              <a:buFontTx/>
              <a:buNone/>
            </a:pPr>
            <a:r>
              <a:rPr lang="hu-HU" smtClean="0">
                <a:solidFill>
                  <a:srgbClr val="C00000"/>
                </a:solidFill>
              </a:rPr>
              <a:t>The two ways of defining a group</a:t>
            </a:r>
            <a:endParaRPr lang="en-GB" smtClean="0">
              <a:solidFill>
                <a:srgbClr val="C00000"/>
              </a:solidFill>
            </a:endParaRPr>
          </a:p>
          <a:p>
            <a:pPr algn="ctr" eaLnBrk="1" hangingPunct="1">
              <a:lnSpc>
                <a:spcPct val="90000"/>
              </a:lnSpc>
              <a:buFontTx/>
              <a:buNone/>
            </a:pPr>
            <a:r>
              <a:rPr lang="hu-HU" smtClean="0"/>
              <a:t>A) </a:t>
            </a:r>
            <a:r>
              <a:rPr lang="hu-HU" i="1" smtClean="0"/>
              <a:t>Protected c</a:t>
            </a:r>
            <a:r>
              <a:rPr lang="en-GB" i="1" smtClean="0"/>
              <a:t>haracteristic</a:t>
            </a:r>
            <a:r>
              <a:rPr lang="hu-HU" i="1" smtClean="0"/>
              <a:t>s</a:t>
            </a:r>
            <a:r>
              <a:rPr lang="en-GB" smtClean="0"/>
              <a:t> of the group </a:t>
            </a:r>
          </a:p>
          <a:p>
            <a:pPr algn="ctr" eaLnBrk="1" hangingPunct="1">
              <a:lnSpc>
                <a:spcPct val="90000"/>
              </a:lnSpc>
              <a:buFontTx/>
              <a:buNone/>
            </a:pPr>
            <a:endParaRPr lang="en-GB" smtClean="0"/>
          </a:p>
          <a:p>
            <a:pPr eaLnBrk="1" hangingPunct="1">
              <a:lnSpc>
                <a:spcPct val="90000"/>
              </a:lnSpc>
              <a:buFontTx/>
              <a:buNone/>
            </a:pPr>
            <a:r>
              <a:rPr lang="en-GB" sz="2000" smtClean="0"/>
              <a:t>innate			linked to	       </a:t>
            </a:r>
            <a:r>
              <a:rPr lang="hu-HU" sz="2000" smtClean="0"/>
              <a:t>	</a:t>
            </a:r>
            <a:r>
              <a:rPr lang="en-GB" sz="2000" smtClean="0"/>
              <a:t> voluntary association</a:t>
            </a:r>
          </a:p>
          <a:p>
            <a:pPr eaLnBrk="1" hangingPunct="1">
              <a:lnSpc>
                <a:spcPct val="90000"/>
              </a:lnSpc>
              <a:buFontTx/>
              <a:buNone/>
            </a:pPr>
            <a:r>
              <a:rPr lang="hu-HU" sz="2000" smtClean="0"/>
              <a:t>unchangeable		</a:t>
            </a:r>
            <a:r>
              <a:rPr lang="en-GB" sz="2000" smtClean="0"/>
              <a:t>the past		      fundamental to personal</a:t>
            </a:r>
          </a:p>
          <a:p>
            <a:pPr eaLnBrk="1" hangingPunct="1">
              <a:lnSpc>
                <a:spcPct val="90000"/>
              </a:lnSpc>
              <a:buFontTx/>
              <a:buNone/>
            </a:pPr>
            <a:r>
              <a:rPr lang="en-GB" sz="2000" smtClean="0"/>
              <a:t>							identity/dignity</a:t>
            </a:r>
          </a:p>
          <a:p>
            <a:pPr eaLnBrk="1" hangingPunct="1">
              <a:lnSpc>
                <a:spcPct val="90000"/>
              </a:lnSpc>
            </a:pPr>
            <a:endParaRPr lang="en-GB" sz="2400" smtClean="0"/>
          </a:p>
          <a:p>
            <a:pPr eaLnBrk="1" hangingPunct="1">
              <a:lnSpc>
                <a:spcPct val="90000"/>
              </a:lnSpc>
            </a:pPr>
            <a:endParaRPr lang="en-GB" sz="2400" smtClean="0"/>
          </a:p>
          <a:p>
            <a:pPr eaLnBrk="1" hangingPunct="1">
              <a:lnSpc>
                <a:spcPct val="90000"/>
              </a:lnSpc>
              <a:buFontTx/>
              <a:buNone/>
            </a:pPr>
            <a:r>
              <a:rPr lang="en-GB" sz="2400" smtClean="0"/>
              <a:t>						      not to be expected</a:t>
            </a:r>
          </a:p>
          <a:p>
            <a:pPr eaLnBrk="1" hangingPunct="1">
              <a:lnSpc>
                <a:spcPct val="90000"/>
              </a:lnSpc>
              <a:buFontTx/>
              <a:buNone/>
            </a:pPr>
            <a:r>
              <a:rPr lang="en-GB" sz="2400" smtClean="0"/>
              <a:t>		 immutable 			      to be given up</a:t>
            </a:r>
          </a:p>
        </p:txBody>
      </p:sp>
      <p:sp>
        <p:nvSpPr>
          <p:cNvPr id="11268" name="Line 4"/>
          <p:cNvSpPr>
            <a:spLocks noChangeShapeType="1"/>
          </p:cNvSpPr>
          <p:nvPr/>
        </p:nvSpPr>
        <p:spPr bwMode="auto">
          <a:xfrm flipH="1">
            <a:off x="1285875" y="2857500"/>
            <a:ext cx="3071813" cy="576263"/>
          </a:xfrm>
          <a:prstGeom prst="line">
            <a:avLst/>
          </a:prstGeom>
          <a:noFill/>
          <a:ln w="9525">
            <a:solidFill>
              <a:schemeClr val="tx1"/>
            </a:solidFill>
            <a:round/>
            <a:headEnd/>
            <a:tailEnd/>
          </a:ln>
        </p:spPr>
        <p:txBody>
          <a:bodyPr lIns="90000" tIns="46800" rIns="90000" bIns="46800">
            <a:spAutoFit/>
          </a:bodyPr>
          <a:lstStyle/>
          <a:p>
            <a:endParaRPr lang="hu-HU"/>
          </a:p>
        </p:txBody>
      </p:sp>
      <p:sp>
        <p:nvSpPr>
          <p:cNvPr id="11269" name="Line 5"/>
          <p:cNvSpPr>
            <a:spLocks noChangeShapeType="1"/>
          </p:cNvSpPr>
          <p:nvPr/>
        </p:nvSpPr>
        <p:spPr bwMode="auto">
          <a:xfrm flipH="1">
            <a:off x="4071938" y="2857500"/>
            <a:ext cx="285750" cy="576263"/>
          </a:xfrm>
          <a:prstGeom prst="line">
            <a:avLst/>
          </a:prstGeom>
          <a:noFill/>
          <a:ln w="9525">
            <a:solidFill>
              <a:schemeClr val="tx1"/>
            </a:solidFill>
            <a:round/>
            <a:headEnd/>
            <a:tailEnd/>
          </a:ln>
        </p:spPr>
        <p:txBody>
          <a:bodyPr lIns="90000" tIns="46800" rIns="90000" bIns="46800">
            <a:spAutoFit/>
          </a:bodyPr>
          <a:lstStyle/>
          <a:p>
            <a:endParaRPr lang="hu-HU"/>
          </a:p>
        </p:txBody>
      </p:sp>
      <p:sp>
        <p:nvSpPr>
          <p:cNvPr id="11270" name="Line 6"/>
          <p:cNvSpPr>
            <a:spLocks noChangeShapeType="1"/>
          </p:cNvSpPr>
          <p:nvPr/>
        </p:nvSpPr>
        <p:spPr bwMode="auto">
          <a:xfrm>
            <a:off x="4357688" y="2857500"/>
            <a:ext cx="2374900" cy="360363"/>
          </a:xfrm>
          <a:prstGeom prst="line">
            <a:avLst/>
          </a:prstGeom>
          <a:noFill/>
          <a:ln w="9525">
            <a:solidFill>
              <a:schemeClr val="tx1"/>
            </a:solidFill>
            <a:round/>
            <a:headEnd/>
            <a:tailEnd/>
          </a:ln>
        </p:spPr>
        <p:txBody>
          <a:bodyPr lIns="90000" tIns="46800" rIns="90000" bIns="46800">
            <a:spAutoFit/>
          </a:bodyPr>
          <a:lstStyle/>
          <a:p>
            <a:endParaRPr lang="hu-HU"/>
          </a:p>
        </p:txBody>
      </p:sp>
      <p:sp>
        <p:nvSpPr>
          <p:cNvPr id="11271" name="AutoShape 8"/>
          <p:cNvSpPr>
            <a:spLocks/>
          </p:cNvSpPr>
          <p:nvPr/>
        </p:nvSpPr>
        <p:spPr bwMode="auto">
          <a:xfrm rot="-5400000">
            <a:off x="1864519" y="3278981"/>
            <a:ext cx="1511300" cy="3240088"/>
          </a:xfrm>
          <a:prstGeom prst="leftBrace">
            <a:avLst>
              <a:gd name="adj1" fmla="val 17866"/>
              <a:gd name="adj2" fmla="val 50000"/>
            </a:avLst>
          </a:prstGeom>
          <a:noFill/>
          <a:ln w="9525">
            <a:solidFill>
              <a:schemeClr val="tx1"/>
            </a:solidFill>
            <a:round/>
            <a:headEnd/>
            <a:tailEnd/>
          </a:ln>
        </p:spPr>
        <p:txBody>
          <a:bodyPr lIns="90000" tIns="46800" rIns="90000" bIns="46800" anchor="ctr">
            <a:spAutoFit/>
          </a:bodyPr>
          <a:lstStyle/>
          <a:p>
            <a:endParaRPr lang="en-US"/>
          </a:p>
        </p:txBody>
      </p:sp>
      <p:sp>
        <p:nvSpPr>
          <p:cNvPr id="11272" name="Line 9"/>
          <p:cNvSpPr>
            <a:spLocks noChangeShapeType="1"/>
          </p:cNvSpPr>
          <p:nvPr/>
        </p:nvSpPr>
        <p:spPr bwMode="auto">
          <a:xfrm>
            <a:off x="7072313" y="4714875"/>
            <a:ext cx="0" cy="647700"/>
          </a:xfrm>
          <a:prstGeom prst="line">
            <a:avLst/>
          </a:prstGeom>
          <a:noFill/>
          <a:ln w="9525">
            <a:solidFill>
              <a:schemeClr val="tx1"/>
            </a:solidFill>
            <a:round/>
            <a:headEnd/>
            <a:tailEnd/>
          </a:ln>
        </p:spPr>
        <p:txBody>
          <a:bodyPr wrap="none" lIns="90000" tIns="46800" rIns="90000" bIns="46800">
            <a:spAutoFit/>
          </a:bodyPr>
          <a:lstStyle/>
          <a:p>
            <a:endParaRPr lang="hu-HU"/>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ctrTitle"/>
          </p:nvPr>
        </p:nvSpPr>
        <p:spPr>
          <a:xfrm>
            <a:off x="642938" y="285750"/>
            <a:ext cx="7643812" cy="3714750"/>
          </a:xfrm>
        </p:spPr>
        <p:txBody>
          <a:bodyPr/>
          <a:lstStyle/>
          <a:p>
            <a:pPr eaLnBrk="1" hangingPunct="1">
              <a:defRPr/>
            </a:pPr>
            <a:r>
              <a:rPr lang="hu-HU" sz="1600" kern="0" smtClean="0">
                <a:effectLst>
                  <a:outerShdw blurRad="38100" dist="38100" dir="2700000" algn="tl">
                    <a:srgbClr val="000000"/>
                  </a:outerShdw>
                </a:effectLst>
                <a:latin typeface="Calibri" pitchFamily="34" charset="0"/>
              </a:rPr>
              <a:t/>
            </a:r>
            <a:br>
              <a:rPr lang="hu-HU" sz="1600" kern="0" smtClean="0">
                <a:effectLst>
                  <a:outerShdw blurRad="38100" dist="38100" dir="2700000" algn="tl">
                    <a:srgbClr val="000000"/>
                  </a:outerShdw>
                </a:effectLst>
                <a:latin typeface="Calibri" pitchFamily="34" charset="0"/>
              </a:rPr>
            </a:br>
            <a:r>
              <a:rPr lang="en-US" sz="4400" smtClean="0">
                <a:effectLst>
                  <a:outerShdw blurRad="38100" dist="38100" dir="2700000" algn="tl">
                    <a:srgbClr val="000000">
                      <a:alpha val="43137"/>
                    </a:srgbClr>
                  </a:outerShdw>
                </a:effectLst>
                <a:latin typeface="Calibri" pitchFamily="34" charset="0"/>
              </a:rPr>
              <a:t>WELL FOUNDED FEAR</a:t>
            </a:r>
            <a:br>
              <a:rPr lang="en-US" sz="4400" smtClean="0">
                <a:effectLst>
                  <a:outerShdw blurRad="38100" dist="38100" dir="2700000" algn="tl">
                    <a:srgbClr val="000000">
                      <a:alpha val="43137"/>
                    </a:srgbClr>
                  </a:outerShdw>
                </a:effectLst>
                <a:latin typeface="Calibri" pitchFamily="34" charset="0"/>
              </a:rPr>
            </a:br>
            <a:r>
              <a:rPr lang="en-US" sz="4400" smtClean="0">
                <a:effectLst>
                  <a:outerShdw blurRad="38100" dist="38100" dir="2700000" algn="tl">
                    <a:srgbClr val="000000">
                      <a:alpha val="43137"/>
                    </a:srgbClr>
                  </a:outerShdw>
                </a:effectLst>
                <a:latin typeface="Calibri" pitchFamily="34" charset="0"/>
              </a:rPr>
              <a:t/>
            </a:r>
            <a:br>
              <a:rPr lang="en-US" sz="4400" smtClean="0">
                <a:effectLst>
                  <a:outerShdw blurRad="38100" dist="38100" dir="2700000" algn="tl">
                    <a:srgbClr val="000000">
                      <a:alpha val="43137"/>
                    </a:srgbClr>
                  </a:outerShdw>
                </a:effectLst>
                <a:latin typeface="Calibri" pitchFamily="34" charset="0"/>
              </a:rPr>
            </a:br>
            <a:endParaRPr lang="en-US" sz="4400" smtClean="0">
              <a:effectLst>
                <a:outerShdw blurRad="38100" dist="38100" dir="2700000" algn="tl">
                  <a:srgbClr val="000000">
                    <a:alpha val="43137"/>
                  </a:srgbClr>
                </a:outerShdw>
              </a:effectLst>
              <a:latin typeface="Calibri"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274638"/>
            <a:ext cx="8229600" cy="439737"/>
          </a:xfrm>
        </p:spPr>
        <p:txBody>
          <a:bodyPr/>
          <a:lstStyle/>
          <a:p>
            <a:pPr eaLnBrk="1" hangingPunct="1">
              <a:defRPr/>
            </a:pPr>
            <a:r>
              <a:rPr lang="hu-HU" sz="2400" smtClean="0"/>
              <a:t>Particular social group</a:t>
            </a:r>
            <a:endParaRPr lang="en-US" sz="2400" smtClean="0"/>
          </a:p>
        </p:txBody>
      </p:sp>
      <p:sp>
        <p:nvSpPr>
          <p:cNvPr id="27652" name="Rectangle 3"/>
          <p:cNvSpPr>
            <a:spLocks noGrp="1" noChangeArrowheads="1"/>
          </p:cNvSpPr>
          <p:nvPr>
            <p:ph idx="1"/>
          </p:nvPr>
        </p:nvSpPr>
        <p:spPr>
          <a:xfrm>
            <a:off x="428625" y="838200"/>
            <a:ext cx="8278813" cy="5591175"/>
          </a:xfrm>
        </p:spPr>
        <p:txBody>
          <a:bodyPr>
            <a:normAutofit fontScale="92500" lnSpcReduction="10000"/>
          </a:bodyPr>
          <a:lstStyle/>
          <a:p>
            <a:pPr algn="ctr" eaLnBrk="1" hangingPunct="1">
              <a:lnSpc>
                <a:spcPct val="80000"/>
              </a:lnSpc>
              <a:buFontTx/>
              <a:buNone/>
              <a:defRPr/>
            </a:pPr>
            <a:r>
              <a:rPr lang="hu-HU" sz="2800" smtClean="0"/>
              <a:t>B/ </a:t>
            </a:r>
            <a:r>
              <a:rPr lang="hu-HU" sz="2800" i="1" smtClean="0"/>
              <a:t>Social perception</a:t>
            </a:r>
            <a:r>
              <a:rPr lang="hu-HU" sz="2800" smtClean="0"/>
              <a:t>: perceived by the society as a separate group within the society</a:t>
            </a:r>
          </a:p>
          <a:p>
            <a:pPr eaLnBrk="1" hangingPunct="1">
              <a:lnSpc>
                <a:spcPct val="80000"/>
              </a:lnSpc>
              <a:buFontTx/>
              <a:buNone/>
              <a:defRPr/>
            </a:pPr>
            <a:endParaRPr lang="hu-HU" sz="2400" smtClean="0"/>
          </a:p>
          <a:p>
            <a:pPr algn="ctr" eaLnBrk="1" hangingPunct="1">
              <a:lnSpc>
                <a:spcPct val="80000"/>
              </a:lnSpc>
              <a:buFontTx/>
              <a:buNone/>
              <a:defRPr/>
            </a:pPr>
            <a:r>
              <a:rPr lang="hu-HU" sz="2400" smtClean="0"/>
              <a:t>Key issue: either is enough or conjunctive </a:t>
            </a:r>
          </a:p>
          <a:p>
            <a:pPr eaLnBrk="1" hangingPunct="1">
              <a:lnSpc>
                <a:spcPct val="80000"/>
              </a:lnSpc>
              <a:buFontTx/>
              <a:buNone/>
              <a:defRPr/>
            </a:pPr>
            <a:endParaRPr lang="hu-HU" sz="2000" smtClean="0"/>
          </a:p>
          <a:p>
            <a:pPr eaLnBrk="1" hangingPunct="1">
              <a:lnSpc>
                <a:spcPct val="80000"/>
              </a:lnSpc>
              <a:buFontTx/>
              <a:buNone/>
              <a:defRPr/>
            </a:pPr>
            <a:endParaRPr lang="hu-HU" sz="2000" smtClean="0"/>
          </a:p>
          <a:p>
            <a:pPr eaLnBrk="1" hangingPunct="1">
              <a:lnSpc>
                <a:spcPct val="80000"/>
              </a:lnSpc>
              <a:buFontTx/>
              <a:buNone/>
              <a:defRPr/>
            </a:pPr>
            <a:r>
              <a:rPr lang="hu-HU" sz="2000" smtClean="0"/>
              <a:t>UNHCR 2002*: 				EU Qualification Directive</a:t>
            </a:r>
          </a:p>
          <a:p>
            <a:pPr eaLnBrk="1" hangingPunct="1">
              <a:lnSpc>
                <a:spcPct val="80000"/>
              </a:lnSpc>
              <a:buFontTx/>
              <a:buNone/>
              <a:defRPr/>
            </a:pPr>
            <a:r>
              <a:rPr lang="hu-HU" sz="2000" smtClean="0"/>
              <a:t>Alternatives				Both needed (conjuctive)</a:t>
            </a:r>
          </a:p>
          <a:p>
            <a:pPr eaLnBrk="1" hangingPunct="1">
              <a:lnSpc>
                <a:spcPct val="80000"/>
              </a:lnSpc>
              <a:buFontTx/>
              <a:buNone/>
              <a:defRPr/>
            </a:pPr>
            <a:endParaRPr lang="hu-HU" sz="2000" smtClean="0"/>
          </a:p>
          <a:p>
            <a:pPr eaLnBrk="1" hangingPunct="1">
              <a:lnSpc>
                <a:spcPct val="80000"/>
              </a:lnSpc>
              <a:buFontTx/>
              <a:buNone/>
              <a:defRPr/>
            </a:pPr>
            <a:r>
              <a:rPr lang="hu-HU" sz="2000" smtClean="0"/>
              <a:t>UK House of Lords, 2006  SSHD v K, Fornah v SSHD (UKHL 46) -No need to meet the dual test</a:t>
            </a:r>
            <a:endParaRPr lang="en-GB" sz="2000" smtClean="0"/>
          </a:p>
          <a:p>
            <a:pPr eaLnBrk="1" hangingPunct="1">
              <a:lnSpc>
                <a:spcPct val="80000"/>
              </a:lnSpc>
              <a:buFontTx/>
              <a:buNone/>
              <a:defRPr/>
            </a:pPr>
            <a:endParaRPr lang="hu-HU" sz="1800" smtClean="0"/>
          </a:p>
          <a:p>
            <a:pPr eaLnBrk="1" hangingPunct="1">
              <a:lnSpc>
                <a:spcPct val="80000"/>
              </a:lnSpc>
              <a:buFontTx/>
              <a:buNone/>
              <a:defRPr/>
            </a:pPr>
            <a:endParaRPr lang="hu-HU" sz="2400" smtClean="0"/>
          </a:p>
          <a:p>
            <a:pPr eaLnBrk="1" hangingPunct="1">
              <a:lnSpc>
                <a:spcPct val="80000"/>
              </a:lnSpc>
              <a:buFontTx/>
              <a:buNone/>
              <a:defRPr/>
            </a:pPr>
            <a:r>
              <a:rPr lang="hu-HU" sz="2400" smtClean="0"/>
              <a:t>P</a:t>
            </a:r>
            <a:r>
              <a:rPr lang="en-GB" sz="2400" smtClean="0"/>
              <a:t>ersecution alone does not create a group (but may indicate the perception as a group)</a:t>
            </a:r>
            <a:endParaRPr lang="hu-HU" sz="2400" smtClean="0"/>
          </a:p>
          <a:p>
            <a:pPr eaLnBrk="1" hangingPunct="1">
              <a:lnSpc>
                <a:spcPct val="80000"/>
              </a:lnSpc>
              <a:buFontTx/>
              <a:buNone/>
              <a:defRPr/>
            </a:pPr>
            <a:r>
              <a:rPr lang="hu-HU" sz="2400" smtClean="0"/>
              <a:t>No need for every member of the group to be threatened with persecution</a:t>
            </a:r>
          </a:p>
          <a:p>
            <a:pPr eaLnBrk="1" hangingPunct="1">
              <a:lnSpc>
                <a:spcPct val="80000"/>
              </a:lnSpc>
              <a:buFontTx/>
              <a:buNone/>
              <a:defRPr/>
            </a:pPr>
            <a:r>
              <a:rPr lang="hu-HU" sz="2400" smtClean="0"/>
              <a:t>N</a:t>
            </a:r>
            <a:r>
              <a:rPr lang="en-GB" sz="2400" smtClean="0"/>
              <a:t>o need for cohesion (knowing each other)</a:t>
            </a:r>
          </a:p>
          <a:p>
            <a:pPr eaLnBrk="1" hangingPunct="1">
              <a:lnSpc>
                <a:spcPct val="80000"/>
              </a:lnSpc>
              <a:buFontTx/>
              <a:buNone/>
              <a:defRPr/>
            </a:pPr>
            <a:endParaRPr lang="hu-HU" sz="1800" smtClean="0"/>
          </a:p>
          <a:p>
            <a:pPr eaLnBrk="1" hangingPunct="1">
              <a:lnSpc>
                <a:spcPct val="80000"/>
              </a:lnSpc>
              <a:buFontTx/>
              <a:buNone/>
              <a:defRPr/>
            </a:pPr>
            <a:r>
              <a:rPr lang="hu-HU" sz="1800" smtClean="0"/>
              <a:t>*</a:t>
            </a:r>
            <a:r>
              <a:rPr lang="hu-HU" sz="900" smtClean="0"/>
              <a:t>Guidlines on International Protection, Membership of a Particular Social Group</a:t>
            </a:r>
            <a:endParaRPr lang="en-US" sz="900" smtClean="0"/>
          </a:p>
        </p:txBody>
      </p:sp>
      <p:sp>
        <p:nvSpPr>
          <p:cNvPr id="12292" name="Line 4"/>
          <p:cNvSpPr>
            <a:spLocks noChangeShapeType="1"/>
          </p:cNvSpPr>
          <p:nvPr/>
        </p:nvSpPr>
        <p:spPr bwMode="auto">
          <a:xfrm flipH="1">
            <a:off x="1857375" y="2143125"/>
            <a:ext cx="1800225" cy="287338"/>
          </a:xfrm>
          <a:prstGeom prst="line">
            <a:avLst/>
          </a:prstGeom>
          <a:noFill/>
          <a:ln w="25400">
            <a:solidFill>
              <a:srgbClr val="002060"/>
            </a:solidFill>
            <a:round/>
            <a:headEnd/>
            <a:tailEnd type="triangle" w="med" len="med"/>
          </a:ln>
        </p:spPr>
        <p:txBody>
          <a:bodyPr wrap="none" lIns="90000" tIns="46800" rIns="90000" bIns="46800">
            <a:spAutoFit/>
          </a:bodyPr>
          <a:lstStyle/>
          <a:p>
            <a:endParaRPr lang="hu-HU"/>
          </a:p>
        </p:txBody>
      </p:sp>
      <p:sp>
        <p:nvSpPr>
          <p:cNvPr id="12293" name="Line 5"/>
          <p:cNvSpPr>
            <a:spLocks noChangeShapeType="1"/>
          </p:cNvSpPr>
          <p:nvPr/>
        </p:nvSpPr>
        <p:spPr bwMode="auto">
          <a:xfrm>
            <a:off x="3643313" y="2143125"/>
            <a:ext cx="2376487" cy="287338"/>
          </a:xfrm>
          <a:prstGeom prst="line">
            <a:avLst/>
          </a:prstGeom>
          <a:noFill/>
          <a:ln w="25400">
            <a:solidFill>
              <a:srgbClr val="002060"/>
            </a:solidFill>
            <a:round/>
            <a:headEnd/>
            <a:tailEnd type="triangle" w="med" len="med"/>
          </a:ln>
        </p:spPr>
        <p:txBody>
          <a:bodyPr wrap="none" lIns="90000" tIns="46800" rIns="90000" bIns="46800">
            <a:spAutoFit/>
          </a:bodyPr>
          <a:lstStyle/>
          <a:p>
            <a:endParaRPr lang="hu-HU"/>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714375"/>
          </a:xfrm>
        </p:spPr>
        <p:txBody>
          <a:bodyPr/>
          <a:lstStyle/>
          <a:p>
            <a:pPr marL="533400" indent="-533400" eaLnBrk="1" hangingPunct="1">
              <a:defRPr/>
            </a:pPr>
            <a:r>
              <a:rPr lang="en-GB" sz="2000" smtClean="0">
                <a:solidFill>
                  <a:srgbClr val="C00000"/>
                </a:solidFill>
                <a:effectLst>
                  <a:outerShdw blurRad="38100" dist="38100" dir="2700000" algn="tl">
                    <a:srgbClr val="000000">
                      <a:alpha val="43137"/>
                    </a:srgbClr>
                  </a:outerShdw>
                </a:effectLst>
              </a:rPr>
              <a:t>Substantive rights of recognised refugees</a:t>
            </a:r>
            <a:br>
              <a:rPr lang="en-GB" sz="2000" smtClean="0">
                <a:solidFill>
                  <a:srgbClr val="C00000"/>
                </a:solidFill>
                <a:effectLst>
                  <a:outerShdw blurRad="38100" dist="38100" dir="2700000" algn="tl">
                    <a:srgbClr val="000000">
                      <a:alpha val="43137"/>
                    </a:srgbClr>
                  </a:outerShdw>
                </a:effectLst>
              </a:rPr>
            </a:br>
            <a:r>
              <a:rPr lang="en-GB" sz="2000" smtClean="0">
                <a:solidFill>
                  <a:srgbClr val="C00000"/>
                </a:solidFill>
                <a:effectLst>
                  <a:outerShdw blurRad="38100" dist="38100" dir="2700000" algn="tl">
                    <a:srgbClr val="000000">
                      <a:alpha val="43137"/>
                    </a:srgbClr>
                  </a:outerShdw>
                </a:effectLst>
              </a:rPr>
              <a:t>The procedure leading to it</a:t>
            </a:r>
          </a:p>
        </p:txBody>
      </p:sp>
      <p:sp>
        <p:nvSpPr>
          <p:cNvPr id="16387" name="Rectangle 3"/>
          <p:cNvSpPr>
            <a:spLocks noGrp="1" noChangeArrowheads="1"/>
          </p:cNvSpPr>
          <p:nvPr>
            <p:ph idx="1"/>
          </p:nvPr>
        </p:nvSpPr>
        <p:spPr>
          <a:xfrm>
            <a:off x="457200" y="857250"/>
            <a:ext cx="8229600" cy="5500688"/>
          </a:xfrm>
        </p:spPr>
        <p:txBody>
          <a:bodyPr>
            <a:normAutofit lnSpcReduction="10000"/>
          </a:bodyPr>
          <a:lstStyle/>
          <a:p>
            <a:pPr eaLnBrk="1" hangingPunct="1">
              <a:lnSpc>
                <a:spcPct val="80000"/>
              </a:lnSpc>
              <a:defRPr/>
            </a:pPr>
            <a:r>
              <a:rPr lang="en-GB" sz="2000" smtClean="0"/>
              <a:t>Procedure – national matter – GC51 silent</a:t>
            </a:r>
          </a:p>
          <a:p>
            <a:pPr eaLnBrk="1" hangingPunct="1">
              <a:lnSpc>
                <a:spcPct val="80000"/>
              </a:lnSpc>
              <a:buFontTx/>
              <a:buNone/>
              <a:defRPr/>
            </a:pPr>
            <a:endParaRPr lang="en-GB" sz="2000" smtClean="0"/>
          </a:p>
          <a:p>
            <a:pPr eaLnBrk="1" hangingPunct="1">
              <a:lnSpc>
                <a:spcPct val="80000"/>
              </a:lnSpc>
              <a:defRPr/>
            </a:pPr>
            <a:r>
              <a:rPr lang="en-GB" sz="2000" smtClean="0"/>
              <a:t>EU: harmonizing  </a:t>
            </a:r>
            <a:r>
              <a:rPr lang="en-GB" sz="1400" smtClean="0"/>
              <a:t>(</a:t>
            </a:r>
            <a:r>
              <a:rPr lang="en-GB" sz="1400" i="1" smtClean="0"/>
              <a:t>Council Directive 2005/85/EC of 1 December 2005 on minimum standards on procedures in Member States for granting and withdrawing refugee status </a:t>
            </a:r>
            <a:r>
              <a:rPr lang="en-GB" sz="1400" smtClean="0"/>
              <a:t>OJ L 326/13.)</a:t>
            </a:r>
          </a:p>
          <a:p>
            <a:pPr eaLnBrk="1" hangingPunct="1">
              <a:lnSpc>
                <a:spcPct val="80000"/>
              </a:lnSpc>
              <a:defRPr/>
            </a:pPr>
            <a:endParaRPr lang="en-GB" sz="1400" smtClean="0"/>
          </a:p>
          <a:p>
            <a:pPr eaLnBrk="1" hangingPunct="1">
              <a:lnSpc>
                <a:spcPct val="80000"/>
              </a:lnSpc>
              <a:defRPr/>
            </a:pPr>
            <a:r>
              <a:rPr lang="en-GB" sz="2000" smtClean="0"/>
              <a:t>Restrictive trends</a:t>
            </a:r>
          </a:p>
          <a:p>
            <a:pPr lvl="1" eaLnBrk="1" hangingPunct="1">
              <a:lnSpc>
                <a:spcPct val="80000"/>
              </a:lnSpc>
              <a:defRPr/>
            </a:pPr>
            <a:r>
              <a:rPr lang="en-GB" sz="2000" smtClean="0"/>
              <a:t> Non-access to territory</a:t>
            </a:r>
          </a:p>
          <a:p>
            <a:pPr lvl="2" eaLnBrk="1" hangingPunct="1">
              <a:lnSpc>
                <a:spcPct val="80000"/>
              </a:lnSpc>
              <a:defRPr/>
            </a:pPr>
            <a:r>
              <a:rPr lang="en-GB" sz="1800" smtClean="0"/>
              <a:t>Visa</a:t>
            </a:r>
          </a:p>
          <a:p>
            <a:pPr lvl="2" eaLnBrk="1" hangingPunct="1">
              <a:lnSpc>
                <a:spcPct val="80000"/>
              </a:lnSpc>
              <a:defRPr/>
            </a:pPr>
            <a:r>
              <a:rPr lang="en-GB" sz="1800" smtClean="0"/>
              <a:t>Carrier sanction</a:t>
            </a:r>
          </a:p>
          <a:p>
            <a:pPr lvl="2" eaLnBrk="1" hangingPunct="1">
              <a:lnSpc>
                <a:spcPct val="80000"/>
              </a:lnSpc>
              <a:defRPr/>
            </a:pPr>
            <a:r>
              <a:rPr lang="en-GB" sz="1800" smtClean="0"/>
              <a:t>Interception</a:t>
            </a:r>
          </a:p>
          <a:p>
            <a:pPr lvl="2" eaLnBrk="1" hangingPunct="1">
              <a:lnSpc>
                <a:spcPct val="80000"/>
              </a:lnSpc>
              <a:defRPr/>
            </a:pPr>
            <a:r>
              <a:rPr lang="en-GB" sz="1800" smtClean="0"/>
              <a:t>Extraterritorial processing</a:t>
            </a:r>
          </a:p>
          <a:p>
            <a:pPr lvl="2" eaLnBrk="1" hangingPunct="1">
              <a:lnSpc>
                <a:spcPct val="80000"/>
              </a:lnSpc>
              <a:defRPr/>
            </a:pPr>
            <a:r>
              <a:rPr lang="en-GB" sz="1800" smtClean="0"/>
              <a:t>Border zone fictions</a:t>
            </a:r>
          </a:p>
          <a:p>
            <a:pPr lvl="2" eaLnBrk="1" hangingPunct="1">
              <a:lnSpc>
                <a:spcPct val="80000"/>
              </a:lnSpc>
              <a:buFontTx/>
              <a:buNone/>
              <a:defRPr/>
            </a:pPr>
            <a:endParaRPr lang="en-GB" sz="1800" smtClean="0"/>
          </a:p>
          <a:p>
            <a:pPr lvl="1" eaLnBrk="1" hangingPunct="1">
              <a:lnSpc>
                <a:spcPct val="80000"/>
              </a:lnSpc>
              <a:defRPr/>
            </a:pPr>
            <a:r>
              <a:rPr lang="en-GB" sz="2000" smtClean="0"/>
              <a:t>Non-access to (full, fair and efficient) procedure (eligibility filters)</a:t>
            </a:r>
          </a:p>
          <a:p>
            <a:pPr lvl="2" eaLnBrk="1" hangingPunct="1">
              <a:lnSpc>
                <a:spcPct val="80000"/>
              </a:lnSpc>
              <a:defRPr/>
            </a:pPr>
            <a:endParaRPr lang="en-GB" sz="1800" smtClean="0"/>
          </a:p>
          <a:p>
            <a:pPr lvl="2" eaLnBrk="1" hangingPunct="1">
              <a:lnSpc>
                <a:spcPct val="80000"/>
              </a:lnSpc>
              <a:defRPr/>
            </a:pPr>
            <a:r>
              <a:rPr lang="en-GB" sz="1800" smtClean="0"/>
              <a:t>Accelerated (prioritised) procedures</a:t>
            </a:r>
          </a:p>
          <a:p>
            <a:pPr lvl="2" eaLnBrk="1" hangingPunct="1">
              <a:lnSpc>
                <a:spcPct val="80000"/>
              </a:lnSpc>
              <a:defRPr/>
            </a:pPr>
            <a:r>
              <a:rPr lang="en-GB" sz="1800" smtClean="0"/>
              <a:t>Safe third country rules </a:t>
            </a:r>
          </a:p>
          <a:p>
            <a:pPr lvl="2" eaLnBrk="1" hangingPunct="1">
              <a:lnSpc>
                <a:spcPct val="80000"/>
              </a:lnSpc>
              <a:defRPr/>
            </a:pPr>
            <a:r>
              <a:rPr lang="en-GB" sz="1800" smtClean="0"/>
              <a:t>Dublin II regulation</a:t>
            </a:r>
          </a:p>
          <a:p>
            <a:pPr lvl="2" eaLnBrk="1" hangingPunct="1">
              <a:lnSpc>
                <a:spcPct val="80000"/>
              </a:lnSpc>
              <a:defRPr/>
            </a:pPr>
            <a:r>
              <a:rPr lang="en-GB" sz="1800" smtClean="0"/>
              <a:t>First country of asylum</a:t>
            </a:r>
          </a:p>
          <a:p>
            <a:pPr lvl="2" eaLnBrk="1" hangingPunct="1">
              <a:lnSpc>
                <a:spcPct val="80000"/>
              </a:lnSpc>
              <a:defRPr/>
            </a:pPr>
            <a:r>
              <a:rPr lang="en-GB" sz="1800" smtClean="0"/>
              <a:t>Repeat applications</a:t>
            </a:r>
            <a:r>
              <a:rPr lang="en-GB" sz="1800" i="1" smtClean="0">
                <a:solidFill>
                  <a:srgbClr val="FFFFCC"/>
                </a:solidFill>
              </a:rPr>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71500" y="1071563"/>
            <a:ext cx="7929563" cy="2643187"/>
          </a:xfrm>
          <a:solidFill>
            <a:srgbClr val="DAD8F4"/>
          </a:solidFill>
        </p:spPr>
        <p:txBody>
          <a:bodyPr/>
          <a:lstStyle/>
          <a:p>
            <a:pPr eaLnBrk="1" hangingPunct="1">
              <a:defRPr/>
            </a:pPr>
            <a:r>
              <a:rPr lang="hu-HU" smtClean="0">
                <a:effectLst>
                  <a:outerShdw blurRad="38100" dist="38100" dir="2700000" algn="tl">
                    <a:srgbClr val="000000">
                      <a:alpha val="43137"/>
                    </a:srgbClr>
                  </a:outerShdw>
                </a:effectLst>
              </a:rPr>
              <a:t>RIGHTS OF REFUGEES</a:t>
            </a:r>
            <a:endParaRPr lang="en-GB"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0"/>
            <a:ext cx="9144000" cy="285750"/>
          </a:xfrm>
          <a:solidFill>
            <a:srgbClr val="FFC000"/>
          </a:solidFill>
        </p:spPr>
        <p:txBody>
          <a:bodyPr/>
          <a:lstStyle/>
          <a:p>
            <a:pPr eaLnBrk="1" hangingPunct="1">
              <a:defRPr/>
            </a:pPr>
            <a:r>
              <a:rPr lang="en-GB" sz="1800" b="1" smtClean="0">
                <a:solidFill>
                  <a:srgbClr val="C00000"/>
                </a:solidFill>
                <a:effectLst>
                  <a:outerShdw blurRad="38100" dist="38100" dir="2700000" algn="tl">
                    <a:srgbClr val="000000">
                      <a:alpha val="43137"/>
                    </a:srgbClr>
                  </a:outerShdw>
                </a:effectLst>
              </a:rPr>
              <a:t>The matrix of rights</a:t>
            </a:r>
          </a:p>
        </p:txBody>
      </p:sp>
      <p:graphicFrame>
        <p:nvGraphicFramePr>
          <p:cNvPr id="17465" name="Group 57"/>
          <p:cNvGraphicFramePr>
            <a:graphicFrameLocks noGrp="1"/>
          </p:cNvGraphicFramePr>
          <p:nvPr/>
        </p:nvGraphicFramePr>
        <p:xfrm>
          <a:off x="214313" y="315913"/>
          <a:ext cx="8675688" cy="6460460"/>
        </p:xfrm>
        <a:graphic>
          <a:graphicData uri="http://schemas.openxmlformats.org/drawingml/2006/table">
            <a:tbl>
              <a:tblPr/>
              <a:tblGrid>
                <a:gridCol w="971550"/>
                <a:gridCol w="647700"/>
                <a:gridCol w="576263"/>
                <a:gridCol w="792162"/>
                <a:gridCol w="179388"/>
                <a:gridCol w="973137"/>
                <a:gridCol w="179388"/>
                <a:gridCol w="252412"/>
                <a:gridCol w="179388"/>
                <a:gridCol w="215900"/>
                <a:gridCol w="252412"/>
                <a:gridCol w="179388"/>
                <a:gridCol w="179387"/>
                <a:gridCol w="433388"/>
                <a:gridCol w="576262"/>
                <a:gridCol w="2087563"/>
              </a:tblGrid>
              <a:tr h="488001">
                <a:tc gridSpan="3">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8F4"/>
                    </a:solid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FFCC"/>
                          </a:solidFill>
                          <a:effectLst/>
                          <a:latin typeface="Arial" charset="0"/>
                          <a:cs typeface="Arial" charset="0"/>
                        </a:rPr>
                        <a:t>Simple presence</a:t>
                      </a:r>
                      <a:endParaRPr kumimoji="0" lang="fr-FR" sz="1400" b="1" i="0" u="none" strike="noStrike" cap="none" normalizeH="0" baseline="0" smtClean="0">
                        <a:ln>
                          <a:noFill/>
                        </a:ln>
                        <a:solidFill>
                          <a:srgbClr val="FFFFCC"/>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FFCC"/>
                          </a:solidFill>
                          <a:effectLst/>
                          <a:latin typeface="Arial" charset="0"/>
                          <a:cs typeface="Arial" charset="0"/>
                        </a:rPr>
                        <a:t>Lawful </a:t>
                      </a:r>
                    </a:p>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FFCC"/>
                          </a:solidFill>
                          <a:effectLst/>
                          <a:latin typeface="Arial" charset="0"/>
                          <a:cs typeface="Arial" charset="0"/>
                        </a:rPr>
                        <a:t>presence</a:t>
                      </a:r>
                      <a:endParaRPr kumimoji="0" lang="fr-FR" sz="1400" b="1" i="0" u="none" strike="noStrike" cap="none" normalizeH="0" baseline="0" smtClean="0">
                        <a:ln>
                          <a:noFill/>
                        </a:ln>
                        <a:solidFill>
                          <a:srgbClr val="FFFFCC"/>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FFCC"/>
                          </a:solidFill>
                          <a:effectLst/>
                          <a:latin typeface="Arial" charset="0"/>
                          <a:cs typeface="Arial" charset="0"/>
                        </a:rPr>
                        <a:t>Lawful residence</a:t>
                      </a:r>
                      <a:endParaRPr kumimoji="0" lang="fr-FR" sz="1400" b="1" i="0" u="none" strike="noStrike" cap="none" normalizeH="0" baseline="0" smtClean="0">
                        <a:ln>
                          <a:noFill/>
                        </a:ln>
                        <a:solidFill>
                          <a:srgbClr val="FFFFCC"/>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1330544">
                <a:tc grid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fr-FR" sz="1400" b="1" i="0" u="none" strike="noStrike" cap="none" normalizeH="0" baseline="0" smtClean="0">
                          <a:ln>
                            <a:noFill/>
                          </a:ln>
                          <a:solidFill>
                            <a:srgbClr val="004568"/>
                          </a:solidFill>
                          <a:effectLst/>
                          <a:latin typeface="Arial" charset="0"/>
                          <a:cs typeface="Arial" charset="0"/>
                        </a:rPr>
                        <a:t>The same treatment  (or at least as favour-able /AF/) as is accorded to nationals (S)</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8F4"/>
                    </a:solidFill>
                  </a:tcPr>
                </a:tc>
                <a:tc hMerge="1">
                  <a:txBody>
                    <a:bodyPr/>
                    <a:lstStyle/>
                    <a:p>
                      <a:endParaRPr lang="en-GB"/>
                    </a:p>
                  </a:txBody>
                  <a:tcPr/>
                </a:tc>
                <a:tc gridSpan="5">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4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Religious freedom (AF)</a:t>
                      </a:r>
                    </a:p>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20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Rationing (S)</a:t>
                      </a:r>
                    </a:p>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21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(1) Elementary</a:t>
                      </a:r>
                      <a:br>
                        <a:rPr kumimoji="0" lang="en-GB" sz="1400" b="1" i="0" u="none" strike="noStrike" cap="none" normalizeH="0" baseline="0" smtClean="0">
                          <a:ln>
                            <a:noFill/>
                          </a:ln>
                          <a:solidFill>
                            <a:srgbClr val="FFEFBD"/>
                          </a:solidFill>
                          <a:effectLst/>
                          <a:latin typeface="Arial" charset="0"/>
                          <a:cs typeface="Arial" charset="0"/>
                        </a:rPr>
                      </a:br>
                      <a:r>
                        <a:rPr kumimoji="0" lang="en-GB" sz="1400" b="1" i="0" u="none" strike="noStrike" cap="none" normalizeH="0" baseline="0" smtClean="0">
                          <a:ln>
                            <a:noFill/>
                          </a:ln>
                          <a:solidFill>
                            <a:srgbClr val="FFEFBD"/>
                          </a:solidFill>
                          <a:effectLst/>
                          <a:latin typeface="Arial" charset="0"/>
                          <a:cs typeface="Arial" charset="0"/>
                        </a:rPr>
                        <a:t>            edcuation (S)</a:t>
                      </a:r>
                    </a:p>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29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Fiscal charges (S)</a:t>
                      </a:r>
                      <a:endParaRPr kumimoji="0" lang="fr-FR" sz="1400" b="1" i="0" u="none" strike="noStrike" cap="none" normalizeH="0" baseline="0" smtClean="0">
                        <a:ln>
                          <a:noFill/>
                        </a:ln>
                        <a:solidFill>
                          <a:srgbClr val="FFEFBD"/>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14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a:t>
                      </a:r>
                      <a:r>
                        <a:rPr kumimoji="0" lang="en-US" sz="1400" b="1" i="0" u="none" strike="noStrike" cap="none" normalizeH="0" baseline="0" smtClean="0">
                          <a:ln>
                            <a:noFill/>
                          </a:ln>
                          <a:solidFill>
                            <a:srgbClr val="004568"/>
                          </a:solidFill>
                          <a:effectLst/>
                          <a:latin typeface="Arial" charset="0"/>
                          <a:cs typeface="Arial" charset="0"/>
                        </a:rPr>
                        <a:t>Artistic rights and industrial property </a:t>
                      </a:r>
                    </a:p>
                    <a:p>
                      <a:pPr marL="0" marR="0" lvl="0" indent="0" algn="ctr"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004568"/>
                          </a:solidFill>
                          <a:effectLst/>
                          <a:latin typeface="Arial" charset="0"/>
                          <a:cs typeface="Arial" charset="0"/>
                        </a:rPr>
                        <a:t>16 </a:t>
                      </a:r>
                      <a:r>
                        <a:rPr kumimoji="0" lang="hu-HU" sz="1400" b="1" i="0" u="none" strike="noStrike" cap="none" normalizeH="0" baseline="0" smtClean="0">
                          <a:ln>
                            <a:noFill/>
                          </a:ln>
                          <a:solidFill>
                            <a:srgbClr val="004568"/>
                          </a:solidFill>
                          <a:effectLst/>
                          <a:latin typeface="Arial" charset="0"/>
                          <a:cs typeface="Arial" charset="0"/>
                        </a:rPr>
                        <a:t>§</a:t>
                      </a:r>
                      <a:r>
                        <a:rPr kumimoji="0" lang="en-US" sz="1400" b="1" i="0" u="none" strike="noStrike" cap="none" normalizeH="0" baseline="0" smtClean="0">
                          <a:ln>
                            <a:noFill/>
                          </a:ln>
                          <a:solidFill>
                            <a:srgbClr val="004568"/>
                          </a:solidFill>
                          <a:effectLst/>
                          <a:latin typeface="Arial" charset="0"/>
                          <a:cs typeface="Arial" charset="0"/>
                        </a:rPr>
                        <a:t>(2)  Access to courts (legal assist</a:t>
                      </a:r>
                      <a:r>
                        <a:rPr kumimoji="0" lang="en-GB" sz="1400" b="1" i="0" u="none" strike="noStrike" cap="none" normalizeH="0" baseline="0" smtClean="0">
                          <a:ln>
                            <a:noFill/>
                          </a:ln>
                          <a:solidFill>
                            <a:srgbClr val="004568"/>
                          </a:solidFill>
                          <a:effectLst/>
                          <a:latin typeface="Arial" charset="0"/>
                          <a:cs typeface="Arial" charset="0"/>
                        </a:rPr>
                        <a:t>ance, etc.)</a:t>
                      </a:r>
                    </a:p>
                    <a:p>
                      <a:pPr marL="0" marR="0" lvl="0" indent="0" algn="ctr"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23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Public relief and assistance</a:t>
                      </a:r>
                    </a:p>
                    <a:p>
                      <a:pPr marL="0" marR="0" lvl="0" indent="0" algn="ctr"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004568"/>
                          </a:solidFill>
                          <a:effectLst/>
                          <a:latin typeface="Arial" charset="0"/>
                          <a:cs typeface="Arial" charset="0"/>
                        </a:rPr>
                        <a:t>24 </a:t>
                      </a:r>
                      <a:r>
                        <a:rPr kumimoji="0" lang="hu-HU" sz="1400" b="1" i="0" u="none" strike="noStrike" cap="none" normalizeH="0" baseline="0" smtClean="0">
                          <a:ln>
                            <a:noFill/>
                          </a:ln>
                          <a:solidFill>
                            <a:srgbClr val="004568"/>
                          </a:solidFill>
                          <a:effectLst/>
                          <a:latin typeface="Arial" charset="0"/>
                          <a:cs typeface="Arial" charset="0"/>
                        </a:rPr>
                        <a:t>§</a:t>
                      </a:r>
                      <a:r>
                        <a:rPr kumimoji="0" lang="en-US" sz="1400" b="1" i="0" u="none" strike="noStrike" cap="none" normalizeH="0" baseline="0" smtClean="0">
                          <a:ln>
                            <a:noFill/>
                          </a:ln>
                          <a:solidFill>
                            <a:srgbClr val="004568"/>
                          </a:solidFill>
                          <a:effectLst/>
                          <a:latin typeface="Arial" charset="0"/>
                          <a:cs typeface="Arial" charset="0"/>
                        </a:rPr>
                        <a:t> Labour legislation and social security</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884463">
                <a:tc gridSpan="4">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004568"/>
                          </a:solidFill>
                          <a:effectLst/>
                          <a:latin typeface="Arial" charset="0"/>
                          <a:cs typeface="Arial" charset="0"/>
                        </a:rPr>
                        <a:t>The most favourable treatment accorded to nationals of a foreign country, in the same circumstances</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8F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fr-FR" sz="1400" b="1" i="0" u="none" strike="noStrike" cap="none" normalizeH="0" baseline="0" smtClean="0">
                        <a:ln>
                          <a:noFill/>
                        </a:ln>
                        <a:solidFill>
                          <a:srgbClr val="FFEFBD"/>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fr-FR" sz="1400" b="1" i="0" u="none" strike="noStrike" cap="none" normalizeH="0" baseline="0" smtClean="0">
                          <a:ln>
                            <a:noFill/>
                          </a:ln>
                          <a:solidFill>
                            <a:srgbClr val="004568"/>
                          </a:solidFill>
                          <a:effectLst/>
                          <a:latin typeface="Arial" charset="0"/>
                          <a:cs typeface="Arial" charset="0"/>
                        </a:rPr>
                        <a:t>15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Right of (</a:t>
                      </a:r>
                      <a:r>
                        <a:rPr kumimoji="0" lang="fr-FR" sz="1400" b="1" i="0" u="none" strike="noStrike" cap="none" normalizeH="0" baseline="0" smtClean="0">
                          <a:ln>
                            <a:noFill/>
                          </a:ln>
                          <a:solidFill>
                            <a:srgbClr val="004568"/>
                          </a:solidFill>
                          <a:effectLst/>
                          <a:latin typeface="Arial" charset="0"/>
                          <a:cs typeface="Arial" charset="0"/>
                        </a:rPr>
                        <a:t>non-political and non-profit-making) associations</a:t>
                      </a:r>
                    </a:p>
                    <a:p>
                      <a:pPr marL="0" marR="0" lvl="0" indent="0" algn="l" defTabSz="914400" rtl="0" eaLnBrk="1" fontAlgn="base" latinLnBrk="0" hangingPunct="1">
                        <a:lnSpc>
                          <a:spcPct val="95000"/>
                        </a:lnSpc>
                        <a:spcBef>
                          <a:spcPct val="0"/>
                        </a:spcBef>
                        <a:spcAft>
                          <a:spcPct val="0"/>
                        </a:spcAft>
                        <a:buClrTx/>
                        <a:buSzTx/>
                        <a:buFontTx/>
                        <a:buNone/>
                        <a:tabLst/>
                      </a:pPr>
                      <a:r>
                        <a:rPr kumimoji="0" lang="fr-FR" sz="1400" b="1" i="0" u="none" strike="noStrike" cap="none" normalizeH="0" baseline="0" smtClean="0">
                          <a:ln>
                            <a:noFill/>
                          </a:ln>
                          <a:solidFill>
                            <a:srgbClr val="004568"/>
                          </a:solidFill>
                          <a:effectLst/>
                          <a:latin typeface="Arial" charset="0"/>
                          <a:cs typeface="Arial" charset="0"/>
                        </a:rPr>
                        <a:t>17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Right to engage  in wage-earning  employment</a:t>
                      </a:r>
                      <a:r>
                        <a:rPr kumimoji="0" lang="fr-FR" sz="1400" b="1" i="0" u="none" strike="noStrike" cap="none" normalizeH="0" baseline="0" smtClean="0">
                          <a:ln>
                            <a:noFill/>
                          </a:ln>
                          <a:solidFill>
                            <a:srgbClr val="004568"/>
                          </a:solidFill>
                          <a:effectLst/>
                          <a:latin typeface="Arial" charset="0"/>
                          <a:cs typeface="Arial" charset="0"/>
                        </a:rPr>
                        <a:t> </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479155">
                <a:tc gridSpan="3">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004568"/>
                          </a:solidFill>
                          <a:effectLst/>
                          <a:latin typeface="Arial" charset="0"/>
                          <a:cs typeface="Arial" charset="0"/>
                        </a:rPr>
                        <a:t>Treatment as favourable as possible and, in any event, not less favourable than that accorded to aliens generally</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8F4"/>
                    </a:solidFill>
                  </a:tcPr>
                </a:tc>
                <a:tc hMerge="1">
                  <a:txBody>
                    <a:bodyPr/>
                    <a:lstStyle/>
                    <a:p>
                      <a:endParaRPr lang="en-GB"/>
                    </a:p>
                  </a:txBody>
                  <a:tcPr/>
                </a:tc>
                <a:tc hMerge="1">
                  <a:txBody>
                    <a:bodyPr/>
                    <a:lstStyle/>
                    <a:p>
                      <a:endParaRPr lang="en-GB"/>
                    </a:p>
                  </a:txBody>
                  <a:tcPr/>
                </a:tc>
                <a:tc gridSpan="6">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7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(1) /sets as general standard/</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13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Movable and immovable property</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22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(2) Non-elementary (higher) education</a:t>
                      </a:r>
                      <a:endParaRPr kumimoji="0" lang="fr-FR" sz="1400" b="1" i="0" u="none" strike="noStrike" cap="none" normalizeH="0" baseline="0" smtClean="0">
                        <a:ln>
                          <a:noFill/>
                        </a:ln>
                        <a:solidFill>
                          <a:srgbClr val="FFEFBD"/>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CC6600"/>
                          </a:solidFill>
                          <a:effectLst/>
                          <a:latin typeface="Arial" charset="0"/>
                          <a:cs typeface="Arial" charset="0"/>
                        </a:rPr>
                        <a:t>18 </a:t>
                      </a:r>
                      <a:r>
                        <a:rPr kumimoji="0" lang="hu-HU" sz="1400" b="1" i="0" u="none" strike="noStrike" cap="none" normalizeH="0" baseline="0" smtClean="0">
                          <a:ln>
                            <a:noFill/>
                          </a:ln>
                          <a:solidFill>
                            <a:srgbClr val="CC6600"/>
                          </a:solidFill>
                          <a:effectLst/>
                          <a:latin typeface="Arial" charset="0"/>
                          <a:cs typeface="Arial" charset="0"/>
                        </a:rPr>
                        <a:t>§</a:t>
                      </a:r>
                      <a:r>
                        <a:rPr kumimoji="0" lang="en-GB" sz="1400" b="1" i="0" u="none" strike="noStrike" cap="none" normalizeH="0" baseline="0" smtClean="0">
                          <a:ln>
                            <a:noFill/>
                          </a:ln>
                          <a:solidFill>
                            <a:srgbClr val="CC6600"/>
                          </a:solidFill>
                          <a:effectLst/>
                          <a:latin typeface="Arial" charset="0"/>
                          <a:cs typeface="Arial" charset="0"/>
                        </a:rPr>
                        <a:t> Self- employment</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CC6600"/>
                          </a:solidFill>
                          <a:effectLst/>
                          <a:latin typeface="Arial" charset="0"/>
                          <a:cs typeface="Arial" charset="0"/>
                        </a:rPr>
                        <a:t>26 </a:t>
                      </a:r>
                      <a:r>
                        <a:rPr kumimoji="0" lang="hu-HU" sz="1400" b="1" i="0" u="none" strike="noStrike" cap="none" normalizeH="0" baseline="0" smtClean="0">
                          <a:ln>
                            <a:noFill/>
                          </a:ln>
                          <a:solidFill>
                            <a:srgbClr val="CC6600"/>
                          </a:solidFill>
                          <a:effectLst/>
                          <a:latin typeface="Arial" charset="0"/>
                          <a:cs typeface="Arial" charset="0"/>
                        </a:rPr>
                        <a:t>§</a:t>
                      </a:r>
                      <a:r>
                        <a:rPr kumimoji="0" lang="en-GB" sz="1400" b="1" i="0" u="none" strike="noStrike" cap="none" normalizeH="0" baseline="0" smtClean="0">
                          <a:ln>
                            <a:noFill/>
                          </a:ln>
                          <a:solidFill>
                            <a:srgbClr val="CC6600"/>
                          </a:solidFill>
                          <a:effectLst/>
                          <a:latin typeface="Arial" charset="0"/>
                          <a:cs typeface="Arial" charset="0"/>
                        </a:rPr>
                        <a:t> Freedom of movement within the country</a:t>
                      </a:r>
                      <a:endParaRPr kumimoji="0" lang="fr-FR" sz="1400" b="1" i="0" u="none" strike="noStrike" cap="none" normalizeH="0" baseline="0" smtClean="0">
                        <a:ln>
                          <a:noFill/>
                        </a:ln>
                        <a:solidFill>
                          <a:srgbClr val="CC6600"/>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19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Liberal professions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21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Housing</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r>
              <a:tr h="1082694">
                <a:tc gridSpan="5">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004568"/>
                          </a:solidFill>
                          <a:effectLst/>
                          <a:latin typeface="Arial" charset="0"/>
                          <a:cs typeface="Arial" charset="0"/>
                        </a:rPr>
                        <a:t>In countries other than that in which he has his habitual residence, the treatment granted to a national of the country of his habitual residence</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8F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8">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14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Artistic rights and industrial property</a:t>
                      </a:r>
                      <a:endParaRPr kumimoji="0" lang="fr-FR" sz="1400" b="1" i="0" u="none" strike="noStrike" cap="none" normalizeH="0" baseline="0" smtClean="0">
                        <a:ln>
                          <a:noFill/>
                        </a:ln>
                        <a:solidFill>
                          <a:srgbClr val="FFEFBD"/>
                        </a:solidFill>
                        <a:effectLst/>
                        <a:latin typeface="Arial" charset="0"/>
                        <a:cs typeface="Arial" charset="0"/>
                      </a:endParaRPr>
                    </a:p>
                    <a:p>
                      <a:pPr marL="0" marR="0" lvl="0" indent="0" algn="l" defTabSz="914400" rtl="0" eaLnBrk="1" fontAlgn="base" latinLnBrk="0" hangingPunct="1">
                        <a:lnSpc>
                          <a:spcPct val="95000"/>
                        </a:lnSpc>
                        <a:spcBef>
                          <a:spcPct val="0"/>
                        </a:spcBef>
                        <a:spcAft>
                          <a:spcPct val="0"/>
                        </a:spcAft>
                        <a:buClrTx/>
                        <a:buSzTx/>
                        <a:buFontTx/>
                        <a:buNone/>
                        <a:tabLst/>
                      </a:pPr>
                      <a:r>
                        <a:rPr kumimoji="0" lang="en-US" sz="1400" b="1" i="0" u="none" strike="noStrike" cap="none" normalizeH="0" baseline="0" smtClean="0">
                          <a:ln>
                            <a:noFill/>
                          </a:ln>
                          <a:solidFill>
                            <a:srgbClr val="FFEFBD"/>
                          </a:solidFill>
                          <a:effectLst/>
                          <a:latin typeface="Arial" charset="0"/>
                          <a:cs typeface="Arial" charset="0"/>
                        </a:rPr>
                        <a:t>16 </a:t>
                      </a:r>
                      <a:r>
                        <a:rPr kumimoji="0" lang="hu-HU" sz="1400" b="1" i="0" u="none" strike="noStrike" cap="none" normalizeH="0" baseline="0" smtClean="0">
                          <a:ln>
                            <a:noFill/>
                          </a:ln>
                          <a:solidFill>
                            <a:srgbClr val="FFEFBD"/>
                          </a:solidFill>
                          <a:effectLst/>
                          <a:latin typeface="Arial" charset="0"/>
                          <a:cs typeface="Arial" charset="0"/>
                        </a:rPr>
                        <a:t>§</a:t>
                      </a:r>
                      <a:r>
                        <a:rPr kumimoji="0" lang="en-US" sz="1400" b="1" i="0" u="none" strike="noStrike" cap="none" normalizeH="0" baseline="0" smtClean="0">
                          <a:ln>
                            <a:noFill/>
                          </a:ln>
                          <a:solidFill>
                            <a:srgbClr val="FFEFBD"/>
                          </a:solidFill>
                          <a:effectLst/>
                          <a:latin typeface="Arial" charset="0"/>
                          <a:cs typeface="Arial" charset="0"/>
                        </a:rPr>
                        <a:t>(3)  Access to courts (legal assist</a:t>
                      </a:r>
                      <a:r>
                        <a:rPr kumimoji="0" lang="en-GB" sz="1400" b="1" i="0" u="none" strike="noStrike" cap="none" normalizeH="0" baseline="0" smtClean="0">
                          <a:ln>
                            <a:noFill/>
                          </a:ln>
                          <a:solidFill>
                            <a:srgbClr val="FFEFBD"/>
                          </a:solidFill>
                          <a:effectLst/>
                          <a:latin typeface="Arial" charset="0"/>
                          <a:cs typeface="Arial" charset="0"/>
                        </a:rPr>
                        <a:t>ance, etc.)</a:t>
                      </a:r>
                      <a:endParaRPr kumimoji="0" lang="fr-FR" sz="1400" b="1" i="0" u="none" strike="noStrike" cap="none" normalizeH="0" baseline="0" smtClean="0">
                        <a:ln>
                          <a:noFill/>
                        </a:ln>
                        <a:solidFill>
                          <a:srgbClr val="FFEFBD"/>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l" defTabSz="914400" rtl="0" eaLnBrk="1" fontAlgn="base" latinLnBrk="0" hangingPunct="1">
                        <a:lnSpc>
                          <a:spcPct val="95000"/>
                        </a:lnSpc>
                        <a:spcBef>
                          <a:spcPct val="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1" i="0" u="none" strike="noStrike" cap="none" normalizeH="0" baseline="0" smtClean="0">
                        <a:ln>
                          <a:noFill/>
                        </a:ln>
                        <a:solidFill>
                          <a:schemeClr val="tx1"/>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1082694">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General</a:t>
                      </a:r>
                    </a:p>
                    <a:p>
                      <a:pPr marL="0" marR="0" lvl="0" indent="0" algn="l" defTabSz="914400" rtl="0" eaLnBrk="1" fontAlgn="base" latinLnBrk="0" hangingPunct="1">
                        <a:lnSpc>
                          <a:spcPct val="95000"/>
                        </a:lnSpc>
                        <a:spcBef>
                          <a:spcPct val="0"/>
                        </a:spcBef>
                        <a:spcAft>
                          <a:spcPct val="0"/>
                        </a:spcAft>
                        <a:buClrTx/>
                        <a:buSzTx/>
                        <a:buFontTx/>
                        <a:buNone/>
                        <a:tabLst/>
                      </a:pPr>
                      <a:endParaRPr kumimoji="0" lang="en-GB" sz="1400" b="1" i="0" u="none" strike="noStrike" cap="none" normalizeH="0" baseline="0" smtClean="0">
                        <a:ln>
                          <a:noFill/>
                        </a:ln>
                        <a:solidFill>
                          <a:srgbClr val="004568"/>
                        </a:solidFill>
                        <a:effectLst/>
                        <a:latin typeface="Arial" charset="0"/>
                        <a:cs typeface="Arial" charset="0"/>
                      </a:endParaRP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Obli-gations</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AD8F4"/>
                    </a:solidFill>
                  </a:tcPr>
                </a:tc>
                <a:tc gridSpan="7">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Conformity to law of asylum country</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3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Non-discrimination</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27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Identity papers</a:t>
                      </a:r>
                    </a:p>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FFEFBD"/>
                          </a:solidFill>
                          <a:effectLst/>
                          <a:latin typeface="Arial" charset="0"/>
                          <a:cs typeface="Arial" charset="0"/>
                        </a:rPr>
                        <a:t>33 </a:t>
                      </a:r>
                      <a:r>
                        <a:rPr kumimoji="0" lang="hu-HU" sz="1400" b="1" i="0" u="none" strike="noStrike" cap="none" normalizeH="0" baseline="0" smtClean="0">
                          <a:ln>
                            <a:noFill/>
                          </a:ln>
                          <a:solidFill>
                            <a:srgbClr val="FFEFBD"/>
                          </a:solidFill>
                          <a:effectLst/>
                          <a:latin typeface="Arial" charset="0"/>
                          <a:cs typeface="Arial" charset="0"/>
                        </a:rPr>
                        <a:t>§</a:t>
                      </a:r>
                      <a:r>
                        <a:rPr kumimoji="0" lang="en-GB" sz="1400" b="1" i="0" u="none" strike="noStrike" cap="none" normalizeH="0" baseline="0" smtClean="0">
                          <a:ln>
                            <a:noFill/>
                          </a:ln>
                          <a:solidFill>
                            <a:srgbClr val="FFEFBD"/>
                          </a:solidFill>
                          <a:effectLst/>
                          <a:latin typeface="Arial" charset="0"/>
                          <a:cs typeface="Arial" charset="0"/>
                        </a:rPr>
                        <a:t> Non – refoulement         danger to security or crime – to  community</a:t>
                      </a:r>
                      <a:endParaRPr kumimoji="0" lang="fr-FR" sz="1400" b="1" i="0" u="none" strike="noStrike" cap="none" normalizeH="0" baseline="0" smtClean="0">
                        <a:ln>
                          <a:noFill/>
                        </a:ln>
                        <a:solidFill>
                          <a:srgbClr val="FFEFBD"/>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7">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GB" sz="1400" b="1" i="0" u="none" strike="noStrike" cap="none" normalizeH="0" baseline="0" smtClean="0">
                          <a:ln>
                            <a:noFill/>
                          </a:ln>
                          <a:solidFill>
                            <a:srgbClr val="CC6600"/>
                          </a:solidFill>
                          <a:effectLst/>
                          <a:latin typeface="Arial" charset="0"/>
                          <a:cs typeface="Arial" charset="0"/>
                        </a:rPr>
                        <a:t>32</a:t>
                      </a:r>
                      <a:r>
                        <a:rPr kumimoji="0" lang="en-GB" sz="1400" b="1" i="0" u="none" strike="noStrike" cap="none" normalizeH="0" baseline="0" smtClean="0">
                          <a:ln>
                            <a:noFill/>
                          </a:ln>
                          <a:solidFill>
                            <a:schemeClr val="tx1"/>
                          </a:solidFill>
                          <a:effectLst/>
                          <a:latin typeface="Arial" charset="0"/>
                          <a:cs typeface="Arial" charset="0"/>
                        </a:rPr>
                        <a:t> </a:t>
                      </a:r>
                      <a:r>
                        <a:rPr kumimoji="0" lang="hu-HU" sz="1400" b="1" i="0" u="none" strike="noStrike" cap="none" normalizeH="0" baseline="0" smtClean="0">
                          <a:ln>
                            <a:noFill/>
                          </a:ln>
                          <a:solidFill>
                            <a:srgbClr val="CC6600"/>
                          </a:solidFill>
                          <a:effectLst/>
                          <a:latin typeface="Arial" charset="0"/>
                          <a:cs typeface="Arial" charset="0"/>
                        </a:rPr>
                        <a:t>§</a:t>
                      </a:r>
                      <a:r>
                        <a:rPr kumimoji="0" lang="en-GB" sz="1400" b="1" i="0" u="none" strike="noStrike" cap="none" normalizeH="0" baseline="0" smtClean="0">
                          <a:ln>
                            <a:noFill/>
                          </a:ln>
                          <a:solidFill>
                            <a:srgbClr val="CC6600"/>
                          </a:solidFill>
                          <a:effectLst/>
                          <a:latin typeface="Arial" charset="0"/>
                          <a:cs typeface="Arial" charset="0"/>
                        </a:rPr>
                        <a:t> </a:t>
                      </a:r>
                      <a:r>
                        <a:rPr kumimoji="0" lang="en-US" sz="1400" b="1" i="0" u="none" strike="noStrike" cap="none" normalizeH="0" baseline="0" smtClean="0">
                          <a:ln>
                            <a:noFill/>
                          </a:ln>
                          <a:solidFill>
                            <a:srgbClr val="CC6600"/>
                          </a:solidFill>
                          <a:effectLst/>
                          <a:latin typeface="Arial" charset="0"/>
                          <a:cs typeface="Arial" charset="0"/>
                        </a:rPr>
                        <a:t>shall not expel a refugee national security or public order</a:t>
                      </a:r>
                      <a:endParaRPr kumimoji="0" lang="fr-FR" sz="1400" b="1" i="0" u="none" strike="noStrike" cap="none" normalizeH="0" baseline="0" smtClean="0">
                        <a:ln>
                          <a:noFill/>
                        </a:ln>
                        <a:solidFill>
                          <a:srgbClr val="CC6600"/>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CCCC"/>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25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Administrative assistance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1" i="0" u="none" strike="noStrike" cap="none" normalizeH="0" baseline="0" smtClean="0">
                          <a:ln>
                            <a:noFill/>
                          </a:ln>
                          <a:solidFill>
                            <a:srgbClr val="004568"/>
                          </a:solidFill>
                          <a:effectLst/>
                          <a:latin typeface="Arial" charset="0"/>
                          <a:cs typeface="Arial" charset="0"/>
                        </a:rPr>
                        <a:t>28 </a:t>
                      </a:r>
                      <a:r>
                        <a:rPr kumimoji="0" lang="hu-HU" sz="1400" b="1" i="0" u="none" strike="noStrike" cap="none" normalizeH="0" baseline="0" smtClean="0">
                          <a:ln>
                            <a:noFill/>
                          </a:ln>
                          <a:solidFill>
                            <a:srgbClr val="004568"/>
                          </a:solidFill>
                          <a:effectLst/>
                          <a:latin typeface="Arial" charset="0"/>
                          <a:cs typeface="Arial" charset="0"/>
                        </a:rPr>
                        <a:t>§</a:t>
                      </a:r>
                      <a:r>
                        <a:rPr kumimoji="0" lang="en-GB" sz="1400" b="1" i="0" u="none" strike="noStrike" cap="none" normalizeH="0" baseline="0" smtClean="0">
                          <a:ln>
                            <a:noFill/>
                          </a:ln>
                          <a:solidFill>
                            <a:srgbClr val="004568"/>
                          </a:solidFill>
                          <a:effectLst/>
                          <a:latin typeface="Arial" charset="0"/>
                          <a:cs typeface="Arial" charset="0"/>
                        </a:rPr>
                        <a:t> Travel document</a:t>
                      </a:r>
                      <a:endParaRPr kumimoji="0" lang="fr-FR" sz="1400" b="1" i="0" u="none" strike="noStrike" cap="none" normalizeH="0" baseline="0" smtClean="0">
                        <a:ln>
                          <a:noFill/>
                        </a:ln>
                        <a:solidFill>
                          <a:srgbClr val="004568"/>
                        </a:solidFill>
                        <a:effectLst/>
                        <a:latin typeface="Arial" charset="0"/>
                        <a:cs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cxnSp>
        <p:nvCxnSpPr>
          <p:cNvPr id="15413" name="AutoShape 288"/>
          <p:cNvCxnSpPr>
            <a:cxnSpLocks noChangeShapeType="1"/>
          </p:cNvCxnSpPr>
          <p:nvPr/>
        </p:nvCxnSpPr>
        <p:spPr bwMode="auto">
          <a:xfrm>
            <a:off x="6588125" y="6232525"/>
            <a:ext cx="0" cy="0"/>
          </a:xfrm>
          <a:prstGeom prst="straightConnector1">
            <a:avLst/>
          </a:prstGeom>
          <a:noFill/>
          <a:ln w="9525">
            <a:solidFill>
              <a:schemeClr val="tx1"/>
            </a:solidFill>
            <a:round/>
            <a:headEnd type="triangle" w="med" len="med"/>
            <a:tailEnd type="triangle" w="med" len="med"/>
          </a:ln>
        </p:spPr>
      </p:cxnSp>
      <p:sp>
        <p:nvSpPr>
          <p:cNvPr id="15414" name="Line 289"/>
          <p:cNvSpPr>
            <a:spLocks noChangeShapeType="1"/>
          </p:cNvSpPr>
          <p:nvPr/>
        </p:nvSpPr>
        <p:spPr bwMode="auto">
          <a:xfrm>
            <a:off x="6429375" y="6000750"/>
            <a:ext cx="215900" cy="0"/>
          </a:xfrm>
          <a:prstGeom prst="line">
            <a:avLst/>
          </a:prstGeom>
          <a:noFill/>
          <a:ln w="9525">
            <a:solidFill>
              <a:schemeClr val="tx1"/>
            </a:solidFill>
            <a:round/>
            <a:headEnd type="triangle" w="med" len="med"/>
            <a:tailEnd type="triangle" w="med" len="med"/>
          </a:ln>
        </p:spPr>
        <p:txBody>
          <a:bodyPr wrap="none" lIns="90000" tIns="46800" rIns="90000" bIns="46800">
            <a:spAutoFit/>
          </a:bodyPr>
          <a:lstStyle/>
          <a:p>
            <a:endParaRPr lang="hu-HU"/>
          </a:p>
        </p:txBody>
      </p:sp>
      <p:sp>
        <p:nvSpPr>
          <p:cNvPr id="15415" name="Line 290"/>
          <p:cNvSpPr>
            <a:spLocks noChangeShapeType="1"/>
          </p:cNvSpPr>
          <p:nvPr/>
        </p:nvSpPr>
        <p:spPr bwMode="auto">
          <a:xfrm>
            <a:off x="3357563" y="6429375"/>
            <a:ext cx="215900" cy="0"/>
          </a:xfrm>
          <a:prstGeom prst="line">
            <a:avLst/>
          </a:prstGeom>
          <a:noFill/>
          <a:ln w="9525">
            <a:solidFill>
              <a:srgbClr val="FFEFBD"/>
            </a:solidFill>
            <a:round/>
            <a:headEnd type="triangle" w="med" len="med"/>
            <a:tailEnd type="triangle" w="med" len="med"/>
          </a:ln>
        </p:spPr>
        <p:txBody>
          <a:bodyPr wrap="none" lIns="90000" tIns="46800" rIns="90000" bIns="46800">
            <a:spAutoFit/>
          </a:bodyPr>
          <a:lstStyle/>
          <a:p>
            <a:endParaRPr lang="hu-HU"/>
          </a:p>
        </p:txBody>
      </p:sp>
    </p:spTree>
  </p:cSld>
  <p:clrMapOvr>
    <a:masterClrMapping/>
  </p:clrMapOvr>
  <p:transition>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625" y="214313"/>
            <a:ext cx="8229600" cy="1011237"/>
          </a:xfrm>
          <a:solidFill>
            <a:srgbClr val="FFC000"/>
          </a:solidFill>
        </p:spPr>
        <p:txBody>
          <a:bodyPr/>
          <a:lstStyle/>
          <a:p>
            <a:pPr eaLnBrk="1" hangingPunct="1">
              <a:defRPr/>
            </a:pPr>
            <a:r>
              <a:rPr lang="en-GB" sz="3600" smtClean="0">
                <a:solidFill>
                  <a:srgbClr val="C00000"/>
                </a:solidFill>
                <a:effectLst>
                  <a:outerShdw blurRad="38100" dist="38100" dir="2700000" algn="tl">
                    <a:srgbClr val="000000">
                      <a:alpha val="43137"/>
                    </a:srgbClr>
                  </a:outerShdw>
                </a:effectLst>
              </a:rPr>
              <a:t>The rights of (recognized) refugees</a:t>
            </a:r>
          </a:p>
        </p:txBody>
      </p:sp>
      <p:sp>
        <p:nvSpPr>
          <p:cNvPr id="16387" name="Rectangle 3"/>
          <p:cNvSpPr>
            <a:spLocks noGrp="1" noChangeArrowheads="1"/>
          </p:cNvSpPr>
          <p:nvPr>
            <p:ph idx="1"/>
          </p:nvPr>
        </p:nvSpPr>
        <p:spPr>
          <a:xfrm>
            <a:off x="500063" y="1357313"/>
            <a:ext cx="8229600" cy="4572000"/>
          </a:xfrm>
        </p:spPr>
        <p:txBody>
          <a:bodyPr/>
          <a:lstStyle/>
          <a:p>
            <a:pPr eaLnBrk="1" hangingPunct="1"/>
            <a:r>
              <a:rPr lang="en-GB" smtClean="0"/>
              <a:t>Still a foreigner</a:t>
            </a:r>
          </a:p>
          <a:p>
            <a:pPr eaLnBrk="1" hangingPunct="1"/>
            <a:r>
              <a:rPr lang="en-GB" smtClean="0"/>
              <a:t>No automatic right to residence</a:t>
            </a:r>
          </a:p>
          <a:p>
            <a:pPr eaLnBrk="1" hangingPunct="1"/>
            <a:r>
              <a:rPr lang="en-GB" smtClean="0"/>
              <a:t>No protection against extradition to third states</a:t>
            </a:r>
          </a:p>
          <a:p>
            <a:pPr eaLnBrk="1" hangingPunct="1"/>
            <a:r>
              <a:rPr lang="en-GB" smtClean="0"/>
              <a:t>National systems are usually more generous (but retain exceptions to national treatment!)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lstStyle/>
          <a:p>
            <a:pPr eaLnBrk="1" hangingPunct="1">
              <a:defRPr/>
            </a:pPr>
            <a:r>
              <a:rPr lang="hu-HU" smtClean="0"/>
              <a:t>THANKS!</a:t>
            </a:r>
            <a:endParaRPr lang="en-GB"/>
          </a:p>
        </p:txBody>
      </p:sp>
      <p:sp>
        <p:nvSpPr>
          <p:cNvPr id="30723" name="Alcím 5"/>
          <p:cNvSpPr>
            <a:spLocks noGrp="1"/>
          </p:cNvSpPr>
          <p:nvPr>
            <p:ph type="subTitle" idx="1"/>
          </p:nvPr>
        </p:nvSpPr>
        <p:spPr>
          <a:xfrm>
            <a:off x="1371600" y="3500438"/>
            <a:ext cx="6400800" cy="3000375"/>
          </a:xfrm>
        </p:spPr>
        <p:txBody>
          <a:bodyPr/>
          <a:lstStyle/>
          <a:p>
            <a:pPr eaLnBrk="1" hangingPunct="1">
              <a:defRPr/>
            </a:pPr>
            <a:r>
              <a:rPr lang="en-GB" sz="2000" smtClean="0"/>
              <a:t>BOLDIZSÁR NAGY </a:t>
            </a:r>
            <a:br>
              <a:rPr lang="en-GB" sz="2000" smtClean="0"/>
            </a:br>
            <a:r>
              <a:rPr lang="en-GB" sz="2000" smtClean="0"/>
              <a:t/>
            </a:r>
            <a:br>
              <a:rPr lang="en-GB" sz="2000" smtClean="0"/>
            </a:br>
            <a:r>
              <a:rPr lang="en-GB" sz="2000" smtClean="0"/>
              <a:t> E-mail: nagyboldi@</a:t>
            </a:r>
            <a:r>
              <a:rPr lang="hu-HU" sz="2000" smtClean="0"/>
              <a:t>ludens</a:t>
            </a:r>
            <a:r>
              <a:rPr lang="en-GB" sz="2000" smtClean="0"/>
              <a:t>.elte.hu</a:t>
            </a:r>
            <a:br>
              <a:rPr lang="en-GB" sz="2000" smtClean="0"/>
            </a:br>
            <a:r>
              <a:rPr lang="en-GB" sz="2000" smtClean="0"/>
              <a:t> www.nagyboldizsar.hu </a:t>
            </a:r>
            <a:br>
              <a:rPr lang="en-GB" sz="2000" smtClean="0"/>
            </a:br>
            <a:r>
              <a:rPr lang="en-GB" sz="2000" smtClean="0"/>
              <a:t/>
            </a:r>
            <a:br>
              <a:rPr lang="en-GB" sz="2000" smtClean="0"/>
            </a:br>
            <a:r>
              <a:rPr lang="en-GB" sz="2000" smtClean="0"/>
              <a:t>CEU IRES</a:t>
            </a:r>
            <a:br>
              <a:rPr lang="en-GB" sz="2000" smtClean="0"/>
            </a:br>
            <a:r>
              <a:rPr lang="en-GB" sz="2000" smtClean="0"/>
              <a:t> Budapest, 1051</a:t>
            </a:r>
            <a:br>
              <a:rPr lang="en-GB" sz="2000" smtClean="0"/>
            </a:br>
            <a:r>
              <a:rPr lang="en-GB" sz="2000" smtClean="0"/>
              <a:t>Nádor u. 9.</a:t>
            </a:r>
            <a:br>
              <a:rPr lang="en-GB" sz="2000" smtClean="0"/>
            </a:br>
            <a:r>
              <a:rPr lang="en-GB" sz="2000" smtClean="0"/>
              <a:t> Tel.: +36 1 242 6313, Telefax: +36 1 430 0235</a:t>
            </a:r>
            <a:br>
              <a:rPr lang="en-GB" sz="2000" smtClean="0"/>
            </a:br>
            <a:endParaRPr lang="en-GB"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439737"/>
          </a:xfrm>
        </p:spPr>
        <p:txBody>
          <a:bodyPr/>
          <a:lstStyle/>
          <a:p>
            <a:pPr eaLnBrk="1" hangingPunct="1">
              <a:defRPr/>
            </a:pPr>
            <a:r>
              <a:rPr lang="en-GB" sz="2400" smtClean="0">
                <a:effectLst>
                  <a:outerShdw blurRad="38100" dist="38100" dir="2700000" algn="tl">
                    <a:srgbClr val="000000">
                      <a:alpha val="43137"/>
                    </a:srgbClr>
                  </a:outerShdw>
                </a:effectLst>
              </a:rPr>
              <a:t>Well founded fear</a:t>
            </a:r>
          </a:p>
        </p:txBody>
      </p:sp>
      <p:sp>
        <p:nvSpPr>
          <p:cNvPr id="4100" name="Rectangle 3"/>
          <p:cNvSpPr>
            <a:spLocks noGrp="1" noChangeArrowheads="1"/>
          </p:cNvSpPr>
          <p:nvPr>
            <p:ph idx="1"/>
          </p:nvPr>
        </p:nvSpPr>
        <p:spPr>
          <a:xfrm>
            <a:off x="685800" y="838200"/>
            <a:ext cx="7989888" cy="5734050"/>
          </a:xfrm>
        </p:spPr>
        <p:txBody>
          <a:bodyPr/>
          <a:lstStyle/>
          <a:p>
            <a:pPr algn="ctr" eaLnBrk="1" hangingPunct="1">
              <a:lnSpc>
                <a:spcPct val="90000"/>
              </a:lnSpc>
              <a:defRPr/>
            </a:pPr>
            <a:r>
              <a:rPr lang="en-GB" sz="2400" smtClean="0"/>
              <a:t>Two approaches</a:t>
            </a:r>
          </a:p>
          <a:p>
            <a:pPr algn="ctr" eaLnBrk="1" hangingPunct="1">
              <a:lnSpc>
                <a:spcPct val="90000"/>
              </a:lnSpc>
              <a:defRPr/>
            </a:pPr>
            <a:endParaRPr lang="en-GB" sz="2400" smtClean="0"/>
          </a:p>
          <a:p>
            <a:pPr eaLnBrk="1" hangingPunct="1">
              <a:lnSpc>
                <a:spcPct val="90000"/>
              </a:lnSpc>
              <a:defRPr/>
            </a:pPr>
            <a:r>
              <a:rPr lang="en-GB" sz="2400" smtClean="0"/>
              <a:t>Mixed </a:t>
            </a:r>
            <a:r>
              <a:rPr lang="en-GB" sz="1400" smtClean="0"/>
              <a:t>(subjective and objective</a:t>
            </a:r>
            <a:r>
              <a:rPr lang="en-GB" sz="1600" smtClean="0"/>
              <a:t>)</a:t>
            </a:r>
            <a:r>
              <a:rPr lang="en-GB" sz="3200" smtClean="0"/>
              <a:t>	</a:t>
            </a:r>
            <a:r>
              <a:rPr lang="en-GB" sz="2400" smtClean="0"/>
              <a:t>		Objective</a:t>
            </a:r>
          </a:p>
          <a:p>
            <a:pPr eaLnBrk="1" hangingPunct="1">
              <a:lnSpc>
                <a:spcPct val="90000"/>
              </a:lnSpc>
              <a:defRPr/>
            </a:pPr>
            <a:r>
              <a:rPr lang="en-GB" sz="2400" smtClean="0"/>
              <a:t>Handbook	</a:t>
            </a:r>
            <a:r>
              <a:rPr lang="en-GB" sz="1400" smtClean="0"/>
              <a:t>(§37, 40)</a:t>
            </a:r>
            <a:r>
              <a:rPr lang="en-GB" sz="2400" smtClean="0"/>
              <a:t>				Hathaway</a:t>
            </a:r>
          </a:p>
          <a:p>
            <a:pPr eaLnBrk="1" hangingPunct="1">
              <a:lnSpc>
                <a:spcPct val="90000"/>
              </a:lnSpc>
              <a:buFont typeface="Arial" charset="0"/>
              <a:buNone/>
              <a:defRPr/>
            </a:pPr>
            <a:r>
              <a:rPr lang="en-GB" sz="2400" smtClean="0"/>
              <a:t> </a:t>
            </a:r>
          </a:p>
          <a:p>
            <a:pPr eaLnBrk="1" hangingPunct="1">
              <a:lnSpc>
                <a:spcPct val="90000"/>
              </a:lnSpc>
              <a:defRPr/>
            </a:pPr>
            <a:r>
              <a:rPr lang="en-GB" sz="2400" smtClean="0"/>
              <a:t>probability 	 				probability </a:t>
            </a:r>
          </a:p>
          <a:p>
            <a:pPr eaLnBrk="1" hangingPunct="1">
              <a:lnSpc>
                <a:spcPct val="90000"/>
              </a:lnSpc>
              <a:defRPr/>
            </a:pPr>
            <a:r>
              <a:rPr lang="en-GB" sz="2400" smtClean="0"/>
              <a:t>of persecution			     of persecution</a:t>
            </a:r>
          </a:p>
          <a:p>
            <a:pPr eaLnBrk="1" hangingPunct="1">
              <a:lnSpc>
                <a:spcPct val="90000"/>
              </a:lnSpc>
              <a:buFont typeface="Arial" charset="0"/>
              <a:buNone/>
              <a:defRPr/>
            </a:pPr>
            <a:r>
              <a:rPr lang="en-GB" sz="2400" smtClean="0">
                <a:solidFill>
                  <a:srgbClr val="FFFFCC"/>
                </a:solidFill>
              </a:rPr>
              <a:t>         </a:t>
            </a:r>
            <a:r>
              <a:rPr lang="en-GB" sz="2400" smtClean="0">
                <a:solidFill>
                  <a:srgbClr val="C00000"/>
                </a:solidFill>
              </a:rPr>
              <a:t>+	</a:t>
            </a:r>
          </a:p>
          <a:p>
            <a:pPr eaLnBrk="1" hangingPunct="1">
              <a:lnSpc>
                <a:spcPct val="90000"/>
              </a:lnSpc>
              <a:defRPr/>
            </a:pPr>
            <a:r>
              <a:rPr lang="en-GB" sz="2400" smtClean="0"/>
              <a:t>state of mind</a:t>
            </a:r>
          </a:p>
          <a:p>
            <a:pPr eaLnBrk="1" hangingPunct="1">
              <a:lnSpc>
                <a:spcPct val="90000"/>
              </a:lnSpc>
              <a:defRPr/>
            </a:pPr>
            <a:endParaRPr lang="en-GB" sz="2400" smtClean="0"/>
          </a:p>
          <a:p>
            <a:pPr eaLnBrk="1" hangingPunct="1">
              <a:lnSpc>
                <a:spcPct val="90000"/>
              </a:lnSpc>
              <a:defRPr/>
            </a:pPr>
            <a:r>
              <a:rPr lang="en-GB" sz="2400" smtClean="0"/>
              <a:t>Purely </a:t>
            </a:r>
            <a:r>
              <a:rPr lang="en-GB" sz="2400" smtClean="0">
                <a:solidFill>
                  <a:srgbClr val="C00000"/>
                </a:solidFill>
              </a:rPr>
              <a:t>forward looking</a:t>
            </a:r>
            <a:r>
              <a:rPr lang="en-GB" sz="2400" smtClean="0"/>
              <a:t>: </a:t>
            </a:r>
            <a:r>
              <a:rPr lang="en-GB" sz="2400" smtClean="0">
                <a:solidFill>
                  <a:srgbClr val="C00000"/>
                </a:solidFill>
              </a:rPr>
              <a:t>what would happen </a:t>
            </a:r>
            <a:r>
              <a:rPr lang="en-GB" sz="2400" smtClean="0"/>
              <a:t>upon return home? </a:t>
            </a:r>
          </a:p>
          <a:p>
            <a:pPr eaLnBrk="1" hangingPunct="1">
              <a:lnSpc>
                <a:spcPct val="90000"/>
              </a:lnSpc>
              <a:defRPr/>
            </a:pPr>
            <a:r>
              <a:rPr lang="en-GB" sz="1600" i="1" smtClean="0"/>
              <a:t>(except for interwar categories and IRO who may  „invoke compelling  reasons arising out of previous persecution  for refusing to avail” themselves of the protection GC 1§ C (6))</a:t>
            </a:r>
            <a:endParaRPr lang="en-GB" sz="2400" smtClean="0"/>
          </a:p>
        </p:txBody>
      </p:sp>
      <p:sp>
        <p:nvSpPr>
          <p:cNvPr id="7172" name="Line 4"/>
          <p:cNvSpPr>
            <a:spLocks noChangeShapeType="1"/>
          </p:cNvSpPr>
          <p:nvPr/>
        </p:nvSpPr>
        <p:spPr bwMode="auto">
          <a:xfrm flipH="1">
            <a:off x="1619250" y="1268413"/>
            <a:ext cx="2663825" cy="431800"/>
          </a:xfrm>
          <a:prstGeom prst="line">
            <a:avLst/>
          </a:prstGeom>
          <a:noFill/>
          <a:ln w="22225">
            <a:solidFill>
              <a:srgbClr val="002060"/>
            </a:solidFill>
            <a:round/>
            <a:headEnd/>
            <a:tailEnd type="triangle" w="med" len="med"/>
          </a:ln>
        </p:spPr>
        <p:txBody>
          <a:bodyPr/>
          <a:lstStyle/>
          <a:p>
            <a:endParaRPr lang="hu-HU"/>
          </a:p>
        </p:txBody>
      </p:sp>
      <p:sp>
        <p:nvSpPr>
          <p:cNvPr id="7173" name="Line 4"/>
          <p:cNvSpPr>
            <a:spLocks noChangeShapeType="1"/>
          </p:cNvSpPr>
          <p:nvPr/>
        </p:nvSpPr>
        <p:spPr bwMode="auto">
          <a:xfrm>
            <a:off x="4357688" y="1285875"/>
            <a:ext cx="2214562" cy="500063"/>
          </a:xfrm>
          <a:prstGeom prst="line">
            <a:avLst/>
          </a:prstGeom>
          <a:noFill/>
          <a:ln w="22225">
            <a:solidFill>
              <a:srgbClr val="002060"/>
            </a:solidFill>
            <a:round/>
            <a:headEnd/>
            <a:tailEnd type="triangle" w="med" len="med"/>
          </a:ln>
        </p:spPr>
        <p:txBody>
          <a:bodyPr/>
          <a:lstStyle/>
          <a:p>
            <a:endParaRPr lang="hu-H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14313" y="285750"/>
            <a:ext cx="8229600" cy="439738"/>
          </a:xfrm>
        </p:spPr>
        <p:txBody>
          <a:bodyPr/>
          <a:lstStyle/>
          <a:p>
            <a:pPr eaLnBrk="1" hangingPunct="1">
              <a:defRPr/>
            </a:pPr>
            <a:r>
              <a:rPr lang="en-GB" sz="2400" smtClean="0">
                <a:effectLst>
                  <a:outerShdw blurRad="38100" dist="38100" dir="2700000" algn="tl">
                    <a:srgbClr val="000000">
                      <a:alpha val="43137"/>
                    </a:srgbClr>
                  </a:outerShdw>
                </a:effectLst>
              </a:rPr>
              <a:t>Well founded fear - probability</a:t>
            </a:r>
          </a:p>
        </p:txBody>
      </p:sp>
      <p:sp>
        <p:nvSpPr>
          <p:cNvPr id="5124" name="Rectangle 3"/>
          <p:cNvSpPr>
            <a:spLocks noGrp="1" noChangeArrowheads="1"/>
          </p:cNvSpPr>
          <p:nvPr>
            <p:ph idx="1"/>
          </p:nvPr>
        </p:nvSpPr>
        <p:spPr>
          <a:xfrm>
            <a:off x="214313" y="838200"/>
            <a:ext cx="8429625" cy="6019800"/>
          </a:xfrm>
        </p:spPr>
        <p:txBody>
          <a:bodyPr/>
          <a:lstStyle/>
          <a:p>
            <a:pPr eaLnBrk="1" hangingPunct="1">
              <a:defRPr/>
            </a:pPr>
            <a:r>
              <a:rPr lang="en-GB" sz="3200" smtClean="0"/>
              <a:t>Well founded fear – assessment of the probability of a future event (persecution)</a:t>
            </a:r>
          </a:p>
          <a:p>
            <a:pPr eaLnBrk="1" hangingPunct="1">
              <a:defRPr/>
            </a:pPr>
            <a:endParaRPr lang="en-GB" smtClean="0"/>
          </a:p>
          <a:p>
            <a:pPr eaLnBrk="1" hangingPunct="1">
              <a:defRPr/>
            </a:pPr>
            <a:endParaRPr lang="en-GB" smtClean="0"/>
          </a:p>
          <a:p>
            <a:pPr eaLnBrk="1" hangingPunct="1">
              <a:defRPr/>
            </a:pPr>
            <a:endParaRPr lang="en-GB" smtClean="0"/>
          </a:p>
        </p:txBody>
      </p:sp>
      <p:sp>
        <p:nvSpPr>
          <p:cNvPr id="8196" name="Text Box 8"/>
          <p:cNvSpPr txBox="1">
            <a:spLocks noChangeArrowheads="1"/>
          </p:cNvSpPr>
          <p:nvPr/>
        </p:nvSpPr>
        <p:spPr bwMode="auto">
          <a:xfrm>
            <a:off x="827088" y="3213100"/>
            <a:ext cx="236537" cy="457200"/>
          </a:xfrm>
          <a:prstGeom prst="rect">
            <a:avLst/>
          </a:prstGeom>
          <a:noFill/>
          <a:ln w="9525">
            <a:noFill/>
            <a:miter lim="800000"/>
            <a:headEnd/>
            <a:tailEnd/>
          </a:ln>
        </p:spPr>
        <p:txBody>
          <a:bodyPr>
            <a:spAutoFit/>
          </a:bodyPr>
          <a:lstStyle/>
          <a:p>
            <a:endParaRPr lang="en-GB"/>
          </a:p>
        </p:txBody>
      </p:sp>
      <p:sp>
        <p:nvSpPr>
          <p:cNvPr id="8197" name="Text Box 9"/>
          <p:cNvSpPr txBox="1">
            <a:spLocks noChangeArrowheads="1"/>
          </p:cNvSpPr>
          <p:nvPr/>
        </p:nvSpPr>
        <p:spPr bwMode="auto">
          <a:xfrm>
            <a:off x="1282700" y="2205038"/>
            <a:ext cx="6718300" cy="461962"/>
          </a:xfrm>
          <a:prstGeom prst="rect">
            <a:avLst/>
          </a:prstGeom>
          <a:solidFill>
            <a:schemeClr val="hlink"/>
          </a:solidFill>
          <a:ln w="9525">
            <a:solidFill>
              <a:schemeClr val="accent2"/>
            </a:solidFill>
            <a:miter lim="800000"/>
            <a:headEnd/>
            <a:tailEnd/>
          </a:ln>
        </p:spPr>
        <p:txBody>
          <a:bodyPr>
            <a:spAutoFit/>
          </a:bodyPr>
          <a:lstStyle/>
          <a:p>
            <a:r>
              <a:rPr lang="hu-HU">
                <a:solidFill>
                  <a:srgbClr val="FFC000"/>
                </a:solidFill>
              </a:rPr>
              <a:t>Conceivable standards of probability(thresholds)</a:t>
            </a:r>
            <a:endParaRPr lang="en-GB">
              <a:solidFill>
                <a:srgbClr val="FFC000"/>
              </a:solidFill>
            </a:endParaRPr>
          </a:p>
        </p:txBody>
      </p:sp>
      <p:sp>
        <p:nvSpPr>
          <p:cNvPr id="10246" name="Text Box 10"/>
          <p:cNvSpPr txBox="1">
            <a:spLocks noChangeArrowheads="1"/>
          </p:cNvSpPr>
          <p:nvPr/>
        </p:nvSpPr>
        <p:spPr bwMode="auto">
          <a:xfrm>
            <a:off x="176213" y="3573463"/>
            <a:ext cx="2922587" cy="833437"/>
          </a:xfrm>
          <a:prstGeom prst="rect">
            <a:avLst/>
          </a:prstGeom>
          <a:solidFill>
            <a:schemeClr val="accent2"/>
          </a:solidFill>
          <a:ln w="9525">
            <a:solidFill>
              <a:schemeClr val="tx1"/>
            </a:solidFill>
            <a:miter lim="800000"/>
            <a:headEnd/>
            <a:tailEnd/>
          </a:ln>
        </p:spPr>
        <p:txBody>
          <a:bodyPr wrap="none" lIns="90000" tIns="46800" rIns="90000" bIns="46800">
            <a:spAutoFit/>
          </a:bodyPr>
          <a:lstStyle/>
          <a:p>
            <a:pPr>
              <a:defRPr/>
            </a:pPr>
            <a:r>
              <a:rPr lang="hu-HU">
                <a:solidFill>
                  <a:schemeClr val="accent6">
                    <a:lumMod val="20000"/>
                    <a:lumOff val="80000"/>
                  </a:schemeClr>
                </a:solidFill>
              </a:rPr>
              <a:t>Beyond reasonable </a:t>
            </a:r>
          </a:p>
          <a:p>
            <a:pPr>
              <a:defRPr/>
            </a:pPr>
            <a:r>
              <a:rPr lang="hu-HU">
                <a:solidFill>
                  <a:schemeClr val="accent6">
                    <a:lumMod val="20000"/>
                    <a:lumOff val="80000"/>
                  </a:schemeClr>
                </a:solidFill>
              </a:rPr>
              <a:t>doubt</a:t>
            </a:r>
            <a:endParaRPr lang="en-GB">
              <a:solidFill>
                <a:schemeClr val="accent6">
                  <a:lumMod val="20000"/>
                  <a:lumOff val="80000"/>
                </a:schemeClr>
              </a:solidFill>
            </a:endParaRPr>
          </a:p>
        </p:txBody>
      </p:sp>
      <p:sp>
        <p:nvSpPr>
          <p:cNvPr id="10247" name="Text Box 13"/>
          <p:cNvSpPr txBox="1">
            <a:spLocks noChangeArrowheads="1"/>
          </p:cNvSpPr>
          <p:nvPr/>
        </p:nvSpPr>
        <p:spPr bwMode="auto">
          <a:xfrm>
            <a:off x="3487738" y="3573463"/>
            <a:ext cx="1830387" cy="830262"/>
          </a:xfrm>
          <a:prstGeom prst="rect">
            <a:avLst/>
          </a:prstGeom>
          <a:solidFill>
            <a:schemeClr val="accent2"/>
          </a:solidFill>
          <a:ln w="9525">
            <a:solidFill>
              <a:schemeClr val="tx1"/>
            </a:solidFill>
            <a:miter lim="800000"/>
            <a:headEnd/>
            <a:tailEnd/>
          </a:ln>
        </p:spPr>
        <p:txBody>
          <a:bodyPr wrap="none">
            <a:spAutoFit/>
          </a:bodyPr>
          <a:lstStyle/>
          <a:p>
            <a:pPr>
              <a:defRPr/>
            </a:pPr>
            <a:r>
              <a:rPr lang="hu-HU">
                <a:solidFill>
                  <a:schemeClr val="accent6">
                    <a:lumMod val="20000"/>
                    <a:lumOff val="80000"/>
                  </a:schemeClr>
                </a:solidFill>
              </a:rPr>
              <a:t>Balance of </a:t>
            </a:r>
          </a:p>
          <a:p>
            <a:pPr>
              <a:defRPr/>
            </a:pPr>
            <a:r>
              <a:rPr lang="hu-HU">
                <a:solidFill>
                  <a:schemeClr val="accent6">
                    <a:lumMod val="20000"/>
                    <a:lumOff val="80000"/>
                  </a:schemeClr>
                </a:solidFill>
              </a:rPr>
              <a:t>probabilities</a:t>
            </a:r>
            <a:endParaRPr lang="en-GB">
              <a:solidFill>
                <a:schemeClr val="accent6">
                  <a:lumMod val="20000"/>
                  <a:lumOff val="80000"/>
                </a:schemeClr>
              </a:solidFill>
            </a:endParaRPr>
          </a:p>
        </p:txBody>
      </p:sp>
      <p:sp>
        <p:nvSpPr>
          <p:cNvPr id="8200" name="Text Box 14"/>
          <p:cNvSpPr txBox="1">
            <a:spLocks noChangeArrowheads="1"/>
          </p:cNvSpPr>
          <p:nvPr/>
        </p:nvSpPr>
        <p:spPr bwMode="auto">
          <a:xfrm>
            <a:off x="6080125" y="3644900"/>
            <a:ext cx="1849438" cy="831850"/>
          </a:xfrm>
          <a:prstGeom prst="rect">
            <a:avLst/>
          </a:prstGeom>
          <a:solidFill>
            <a:schemeClr val="accent1"/>
          </a:solidFill>
          <a:ln w="9525">
            <a:solidFill>
              <a:schemeClr val="tx1"/>
            </a:solidFill>
            <a:miter lim="800000"/>
            <a:headEnd/>
            <a:tailEnd/>
          </a:ln>
        </p:spPr>
        <p:txBody>
          <a:bodyPr>
            <a:spAutoFit/>
          </a:bodyPr>
          <a:lstStyle/>
          <a:p>
            <a:r>
              <a:rPr lang="hu-HU">
                <a:solidFill>
                  <a:srgbClr val="C00000"/>
                </a:solidFill>
              </a:rPr>
              <a:t>Reasonable</a:t>
            </a:r>
          </a:p>
          <a:p>
            <a:r>
              <a:rPr lang="hu-HU">
                <a:solidFill>
                  <a:srgbClr val="C00000"/>
                </a:solidFill>
              </a:rPr>
              <a:t> possibility</a:t>
            </a:r>
            <a:endParaRPr lang="en-GB">
              <a:solidFill>
                <a:srgbClr val="C00000"/>
              </a:solidFill>
            </a:endParaRPr>
          </a:p>
        </p:txBody>
      </p:sp>
      <p:sp>
        <p:nvSpPr>
          <p:cNvPr id="8201" name="Line 15"/>
          <p:cNvSpPr>
            <a:spLocks noChangeShapeType="1"/>
          </p:cNvSpPr>
          <p:nvPr/>
        </p:nvSpPr>
        <p:spPr bwMode="auto">
          <a:xfrm flipH="1">
            <a:off x="1258888" y="2708275"/>
            <a:ext cx="2736850" cy="865188"/>
          </a:xfrm>
          <a:prstGeom prst="line">
            <a:avLst/>
          </a:prstGeom>
          <a:noFill/>
          <a:ln w="25400">
            <a:solidFill>
              <a:srgbClr val="002060"/>
            </a:solidFill>
            <a:round/>
            <a:headEnd/>
            <a:tailEnd/>
          </a:ln>
        </p:spPr>
        <p:txBody>
          <a:bodyPr wrap="none" lIns="90000" tIns="46800" rIns="90000" bIns="46800">
            <a:spAutoFit/>
          </a:bodyPr>
          <a:lstStyle/>
          <a:p>
            <a:endParaRPr lang="hu-HU"/>
          </a:p>
        </p:txBody>
      </p:sp>
      <p:sp>
        <p:nvSpPr>
          <p:cNvPr id="411666" name="Line 18"/>
          <p:cNvSpPr>
            <a:spLocks noChangeShapeType="1"/>
          </p:cNvSpPr>
          <p:nvPr/>
        </p:nvSpPr>
        <p:spPr bwMode="auto">
          <a:xfrm>
            <a:off x="179388" y="3573463"/>
            <a:ext cx="2592387" cy="792162"/>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411667" name="Line 19"/>
          <p:cNvSpPr>
            <a:spLocks noChangeShapeType="1"/>
          </p:cNvSpPr>
          <p:nvPr/>
        </p:nvSpPr>
        <p:spPr bwMode="auto">
          <a:xfrm>
            <a:off x="3492500" y="3644900"/>
            <a:ext cx="1727200" cy="720725"/>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8204" name="Text Box 20"/>
          <p:cNvSpPr txBox="1">
            <a:spLocks noChangeArrowheads="1"/>
          </p:cNvSpPr>
          <p:nvPr/>
        </p:nvSpPr>
        <p:spPr bwMode="auto">
          <a:xfrm>
            <a:off x="357188" y="4652963"/>
            <a:ext cx="8072437" cy="2249487"/>
          </a:xfrm>
          <a:prstGeom prst="rect">
            <a:avLst/>
          </a:prstGeom>
          <a:noFill/>
          <a:ln w="9525">
            <a:noFill/>
            <a:miter lim="800000"/>
            <a:headEnd/>
            <a:tailEnd/>
          </a:ln>
        </p:spPr>
        <p:txBody>
          <a:bodyPr lIns="90000" tIns="46800" rIns="90000" bIns="46800">
            <a:spAutoFit/>
          </a:bodyPr>
          <a:lstStyle/>
          <a:p>
            <a:r>
              <a:rPr lang="hu-HU" sz="1600">
                <a:solidFill>
                  <a:srgbClr val="002060"/>
                </a:solidFill>
              </a:rPr>
              <a:t>„</a:t>
            </a:r>
            <a:r>
              <a:rPr lang="en-US" sz="1600">
                <a:solidFill>
                  <a:srgbClr val="002060"/>
                </a:solidFill>
              </a:rPr>
              <a:t>There is simply no room in</a:t>
            </a:r>
            <a:r>
              <a:rPr lang="hu-HU" sz="1600">
                <a:solidFill>
                  <a:srgbClr val="002060"/>
                </a:solidFill>
              </a:rPr>
              <a:t> </a:t>
            </a:r>
            <a:r>
              <a:rPr lang="en-US" sz="1600">
                <a:solidFill>
                  <a:srgbClr val="002060"/>
                </a:solidFill>
              </a:rPr>
              <a:t>the United Nations' definition for concluding that because an applicant only has a 10% chance</a:t>
            </a:r>
            <a:r>
              <a:rPr lang="hu-HU" sz="1600">
                <a:solidFill>
                  <a:srgbClr val="002060"/>
                </a:solidFill>
              </a:rPr>
              <a:t> </a:t>
            </a:r>
            <a:r>
              <a:rPr lang="en-US" sz="1600">
                <a:solidFill>
                  <a:srgbClr val="002060"/>
                </a:solidFill>
              </a:rPr>
              <a:t>of being shot, tortured, or otherwise persecuted, that he or she has no "well-founded fear" of</a:t>
            </a:r>
            <a:r>
              <a:rPr lang="hu-HU" sz="1600">
                <a:solidFill>
                  <a:srgbClr val="002060"/>
                </a:solidFill>
              </a:rPr>
              <a:t> </a:t>
            </a:r>
            <a:r>
              <a:rPr lang="en-US" sz="1600">
                <a:solidFill>
                  <a:srgbClr val="002060"/>
                </a:solidFill>
              </a:rPr>
              <a:t>the event happening.</a:t>
            </a:r>
            <a:r>
              <a:rPr lang="hu-HU" sz="1600">
                <a:solidFill>
                  <a:srgbClr val="002060"/>
                </a:solidFill>
              </a:rPr>
              <a:t>   ... </a:t>
            </a:r>
            <a:r>
              <a:rPr lang="en-GB" sz="1600">
                <a:solidFill>
                  <a:srgbClr val="002060"/>
                </a:solidFill>
              </a:rPr>
              <a:t>As we pointed out in Stevic, a moderate interpretation</a:t>
            </a:r>
            <a:r>
              <a:rPr lang="hu-HU" sz="1600">
                <a:solidFill>
                  <a:srgbClr val="002060"/>
                </a:solidFill>
              </a:rPr>
              <a:t> </a:t>
            </a:r>
            <a:r>
              <a:rPr lang="en-GB" sz="1600">
                <a:solidFill>
                  <a:srgbClr val="002060"/>
                </a:solidFill>
              </a:rPr>
              <a:t>of the </a:t>
            </a:r>
            <a:r>
              <a:rPr lang="hu-HU" sz="1600">
                <a:solidFill>
                  <a:srgbClr val="002060"/>
                </a:solidFill>
              </a:rPr>
              <a:t>‘</a:t>
            </a:r>
            <a:r>
              <a:rPr lang="en-GB" sz="1600">
                <a:solidFill>
                  <a:srgbClr val="002060"/>
                </a:solidFill>
              </a:rPr>
              <a:t>well-founded fear</a:t>
            </a:r>
            <a:r>
              <a:rPr lang="hu-HU" sz="1600">
                <a:solidFill>
                  <a:srgbClr val="002060"/>
                </a:solidFill>
              </a:rPr>
              <a:t>’</a:t>
            </a:r>
            <a:r>
              <a:rPr lang="en-GB" sz="1600">
                <a:solidFill>
                  <a:srgbClr val="002060"/>
                </a:solidFill>
              </a:rPr>
              <a:t> standard would indicate that so long as an objective situation is</a:t>
            </a:r>
            <a:r>
              <a:rPr lang="hu-HU" sz="1600">
                <a:solidFill>
                  <a:srgbClr val="002060"/>
                </a:solidFill>
              </a:rPr>
              <a:t> </a:t>
            </a:r>
            <a:r>
              <a:rPr lang="en-GB" sz="1600">
                <a:solidFill>
                  <a:srgbClr val="002060"/>
                </a:solidFill>
              </a:rPr>
              <a:t>established by the evidence, it need not be shown that the situation will probably result in</a:t>
            </a:r>
            <a:r>
              <a:rPr lang="hu-HU" sz="1600">
                <a:solidFill>
                  <a:srgbClr val="002060"/>
                </a:solidFill>
              </a:rPr>
              <a:t> </a:t>
            </a:r>
            <a:r>
              <a:rPr lang="en-GB" sz="1600">
                <a:solidFill>
                  <a:srgbClr val="002060"/>
                </a:solidFill>
              </a:rPr>
              <a:t>persecution, but it is enough that persecution is a reasonable possibility.”</a:t>
            </a:r>
            <a:r>
              <a:rPr lang="hu-HU" sz="1400">
                <a:solidFill>
                  <a:srgbClr val="002060"/>
                </a:solidFill>
              </a:rPr>
              <a:t> </a:t>
            </a:r>
          </a:p>
          <a:p>
            <a:endParaRPr lang="hu-HU" sz="1400">
              <a:solidFill>
                <a:srgbClr val="002060"/>
              </a:solidFill>
            </a:endParaRPr>
          </a:p>
          <a:p>
            <a:r>
              <a:rPr lang="pt-BR" sz="1400">
                <a:solidFill>
                  <a:srgbClr val="002060"/>
                </a:solidFill>
              </a:rPr>
              <a:t>INS v. CARDOZA-FONSECA, 480 U.S. 421 (1987)</a:t>
            </a:r>
            <a:r>
              <a:rPr lang="hu-HU" sz="1400">
                <a:solidFill>
                  <a:srgbClr val="002060"/>
                </a:solidFill>
              </a:rPr>
              <a:t>, p. 7</a:t>
            </a:r>
            <a:endParaRPr lang="en-GB" sz="1400">
              <a:solidFill>
                <a:srgbClr val="002060"/>
              </a:solidFill>
            </a:endParaRPr>
          </a:p>
        </p:txBody>
      </p:sp>
      <p:sp>
        <p:nvSpPr>
          <p:cNvPr id="8205" name="Line 15"/>
          <p:cNvSpPr>
            <a:spLocks noChangeShapeType="1"/>
          </p:cNvSpPr>
          <p:nvPr/>
        </p:nvSpPr>
        <p:spPr bwMode="auto">
          <a:xfrm>
            <a:off x="4000500" y="2714625"/>
            <a:ext cx="214313" cy="857250"/>
          </a:xfrm>
          <a:prstGeom prst="line">
            <a:avLst/>
          </a:prstGeom>
          <a:noFill/>
          <a:ln w="25400">
            <a:solidFill>
              <a:srgbClr val="002060"/>
            </a:solidFill>
            <a:round/>
            <a:headEnd/>
            <a:tailEnd/>
          </a:ln>
        </p:spPr>
        <p:txBody>
          <a:bodyPr lIns="90000" tIns="46800" rIns="90000" bIns="46800">
            <a:spAutoFit/>
          </a:bodyPr>
          <a:lstStyle/>
          <a:p>
            <a:endParaRPr lang="hu-HU"/>
          </a:p>
        </p:txBody>
      </p:sp>
      <p:sp>
        <p:nvSpPr>
          <p:cNvPr id="8206" name="Line 15"/>
          <p:cNvSpPr>
            <a:spLocks noChangeShapeType="1"/>
          </p:cNvSpPr>
          <p:nvPr/>
        </p:nvSpPr>
        <p:spPr bwMode="auto">
          <a:xfrm>
            <a:off x="4000500" y="2714625"/>
            <a:ext cx="2928938" cy="928688"/>
          </a:xfrm>
          <a:prstGeom prst="line">
            <a:avLst/>
          </a:prstGeom>
          <a:noFill/>
          <a:ln w="25400">
            <a:solidFill>
              <a:srgbClr val="002060"/>
            </a:solidFill>
            <a:round/>
            <a:headEnd/>
            <a:tailEnd/>
          </a:ln>
        </p:spPr>
        <p:txBody>
          <a:bodyPr lIns="90000" tIns="46800" rIns="90000" bIns="46800">
            <a:spAutoFit/>
          </a:bodyPr>
          <a:lstStyle/>
          <a:p>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11666"/>
                                        </p:tgtEl>
                                        <p:attrNameLst>
                                          <p:attrName>style.visibility</p:attrName>
                                        </p:attrNameLst>
                                      </p:cBhvr>
                                      <p:to>
                                        <p:strVal val="visible"/>
                                      </p:to>
                                    </p:set>
                                    <p:animEffect transition="in" filter="slide(fromBottom)">
                                      <p:cBhvr>
                                        <p:cTn id="7" dur="500"/>
                                        <p:tgtEl>
                                          <p:spTgt spid="41166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1667"/>
                                        </p:tgtEl>
                                        <p:attrNameLst>
                                          <p:attrName>style.visibility</p:attrName>
                                        </p:attrNameLst>
                                      </p:cBhvr>
                                      <p:to>
                                        <p:strVal val="visible"/>
                                      </p:to>
                                    </p:set>
                                    <p:animEffect transition="in" filter="slide(fromBottom)">
                                      <p:cBhvr>
                                        <p:cTn id="12" dur="500"/>
                                        <p:tgtEl>
                                          <p:spTgt spid="411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66" grpId="0" animBg="1"/>
      <p:bldP spid="4116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28625" y="285750"/>
            <a:ext cx="8229600" cy="439738"/>
          </a:xfrm>
        </p:spPr>
        <p:txBody>
          <a:bodyPr/>
          <a:lstStyle/>
          <a:p>
            <a:pPr eaLnBrk="1" hangingPunct="1">
              <a:defRPr/>
            </a:pPr>
            <a:r>
              <a:rPr lang="en-GB" sz="2400" smtClean="0">
                <a:effectLst>
                  <a:outerShdw blurRad="38100" dist="38100" dir="2700000" algn="tl">
                    <a:srgbClr val="000000">
                      <a:alpha val="43137"/>
                    </a:srgbClr>
                  </a:outerShdw>
                </a:effectLst>
              </a:rPr>
              <a:t>Well founded fear – time and place</a:t>
            </a:r>
          </a:p>
        </p:txBody>
      </p:sp>
      <p:sp>
        <p:nvSpPr>
          <p:cNvPr id="6148" name="Rectangle 3"/>
          <p:cNvSpPr>
            <a:spLocks noGrp="1" noChangeArrowheads="1"/>
          </p:cNvSpPr>
          <p:nvPr>
            <p:ph idx="1"/>
          </p:nvPr>
        </p:nvSpPr>
        <p:spPr>
          <a:xfrm>
            <a:off x="457200" y="857250"/>
            <a:ext cx="8229600" cy="5500688"/>
          </a:xfrm>
        </p:spPr>
        <p:txBody>
          <a:bodyPr/>
          <a:lstStyle/>
          <a:p>
            <a:pPr eaLnBrk="1" hangingPunct="1">
              <a:lnSpc>
                <a:spcPct val="90000"/>
              </a:lnSpc>
              <a:defRPr/>
            </a:pPr>
            <a:endParaRPr lang="en-GB" smtClean="0">
              <a:solidFill>
                <a:schemeClr val="tx2"/>
              </a:solidFill>
            </a:endParaRPr>
          </a:p>
          <a:p>
            <a:pPr lvl="1" eaLnBrk="1" hangingPunct="1">
              <a:lnSpc>
                <a:spcPct val="90000"/>
              </a:lnSpc>
              <a:buFont typeface="Arial" charset="0"/>
              <a:buNone/>
              <a:defRPr/>
            </a:pPr>
            <a:r>
              <a:rPr lang="en-GB" smtClean="0">
                <a:solidFill>
                  <a:schemeClr val="tx2"/>
                </a:solidFill>
              </a:rPr>
              <a:t>Time:</a:t>
            </a:r>
            <a:r>
              <a:rPr lang="en-GB" smtClean="0"/>
              <a:t> not necessarily at departure</a:t>
            </a:r>
          </a:p>
          <a:p>
            <a:pPr lvl="1" eaLnBrk="1" hangingPunct="1">
              <a:lnSpc>
                <a:spcPct val="90000"/>
              </a:lnSpc>
              <a:buFont typeface="Arial" charset="0"/>
              <a:buNone/>
              <a:defRPr/>
            </a:pPr>
            <a:r>
              <a:rPr lang="en-GB" smtClean="0"/>
              <a:t>	- refugees </a:t>
            </a:r>
            <a:r>
              <a:rPr lang="en-GB" i="1" smtClean="0">
                <a:solidFill>
                  <a:schemeClr val="tx2"/>
                </a:solidFill>
              </a:rPr>
              <a:t>sur place</a:t>
            </a:r>
          </a:p>
          <a:p>
            <a:pPr lvl="1" eaLnBrk="1" hangingPunct="1">
              <a:lnSpc>
                <a:spcPct val="90000"/>
              </a:lnSpc>
              <a:buFont typeface="Arial" charset="0"/>
              <a:buNone/>
              <a:defRPr/>
            </a:pPr>
            <a:r>
              <a:rPr lang="en-GB" smtClean="0"/>
              <a:t>	- at the moment of decision </a:t>
            </a:r>
            <a:r>
              <a:rPr lang="en-GB" sz="1600" smtClean="0"/>
              <a:t>(</a:t>
            </a:r>
            <a:r>
              <a:rPr lang="en-GB" sz="1600" i="1" smtClean="0"/>
              <a:t>Said v Netherlands</a:t>
            </a:r>
            <a:r>
              <a:rPr lang="en-GB" sz="1600" smtClean="0"/>
              <a:t>, ECHR, Appl. 2345/02)</a:t>
            </a:r>
          </a:p>
          <a:p>
            <a:pPr lvl="1" eaLnBrk="1" hangingPunct="1">
              <a:lnSpc>
                <a:spcPct val="90000"/>
              </a:lnSpc>
              <a:buFont typeface="Arial" charset="0"/>
              <a:buNone/>
              <a:defRPr/>
            </a:pPr>
            <a:endParaRPr lang="en-GB" sz="1600" smtClean="0"/>
          </a:p>
          <a:p>
            <a:pPr lvl="1" eaLnBrk="1" hangingPunct="1">
              <a:lnSpc>
                <a:spcPct val="90000"/>
              </a:lnSpc>
              <a:buFont typeface="Arial" charset="0"/>
              <a:buNone/>
              <a:defRPr/>
            </a:pPr>
            <a:endParaRPr lang="en-GB" sz="1600" smtClean="0"/>
          </a:p>
          <a:p>
            <a:pPr lvl="1" eaLnBrk="1" hangingPunct="1">
              <a:lnSpc>
                <a:spcPct val="90000"/>
              </a:lnSpc>
              <a:buFont typeface="Arial" charset="0"/>
              <a:buNone/>
              <a:defRPr/>
            </a:pPr>
            <a:r>
              <a:rPr lang="en-GB" smtClean="0">
                <a:solidFill>
                  <a:schemeClr val="tx2"/>
                </a:solidFill>
              </a:rPr>
              <a:t>Place:</a:t>
            </a:r>
            <a:r>
              <a:rPr lang="en-GB" smtClean="0"/>
              <a:t> territory of future persecution</a:t>
            </a:r>
          </a:p>
          <a:p>
            <a:pPr lvl="1" eaLnBrk="1" hangingPunct="1">
              <a:lnSpc>
                <a:spcPct val="90000"/>
              </a:lnSpc>
              <a:buFont typeface="Arial" charset="0"/>
              <a:buNone/>
              <a:defRPr/>
            </a:pPr>
            <a:r>
              <a:rPr lang="en-GB" smtClean="0"/>
              <a:t> – not necessarily state of nationality</a:t>
            </a:r>
          </a:p>
          <a:p>
            <a:pPr lvl="1" eaLnBrk="1" hangingPunct="1">
              <a:lnSpc>
                <a:spcPct val="90000"/>
              </a:lnSpc>
              <a:buFont typeface="Arial" charset="0"/>
              <a:buNone/>
              <a:defRPr/>
            </a:pPr>
            <a:r>
              <a:rPr lang="en-GB" smtClean="0"/>
              <a:t> + </a:t>
            </a:r>
          </a:p>
          <a:p>
            <a:pPr lvl="1" eaLnBrk="1" hangingPunct="1">
              <a:lnSpc>
                <a:spcPct val="90000"/>
              </a:lnSpc>
              <a:buFont typeface="Arial" charset="0"/>
              <a:buNone/>
              <a:defRPr/>
            </a:pPr>
            <a:r>
              <a:rPr lang="en-GB" smtClean="0"/>
              <a:t> – stateless persons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0"/>
            <a:ext cx="8229600" cy="714375"/>
          </a:xfrm>
        </p:spPr>
        <p:txBody>
          <a:bodyPr/>
          <a:lstStyle/>
          <a:p>
            <a:pPr eaLnBrk="1" hangingPunct="1">
              <a:defRPr/>
            </a:pPr>
            <a:r>
              <a:rPr lang="en-GB" sz="2400" smtClean="0">
                <a:effectLst>
                  <a:outerShdw blurRad="38100" dist="38100" dir="2700000" algn="tl">
                    <a:srgbClr val="000000">
                      <a:alpha val="43137"/>
                    </a:srgbClr>
                  </a:outerShdw>
                </a:effectLst>
              </a:rPr>
              <a:t>Well founded fear  - evidence / proof / credibility</a:t>
            </a:r>
          </a:p>
        </p:txBody>
      </p:sp>
      <p:sp>
        <p:nvSpPr>
          <p:cNvPr id="7172" name="Rectangle 3"/>
          <p:cNvSpPr>
            <a:spLocks noGrp="1" noChangeArrowheads="1"/>
          </p:cNvSpPr>
          <p:nvPr>
            <p:ph idx="1"/>
          </p:nvPr>
        </p:nvSpPr>
        <p:spPr>
          <a:xfrm>
            <a:off x="457200" y="857250"/>
            <a:ext cx="8229600" cy="5500688"/>
          </a:xfrm>
        </p:spPr>
        <p:txBody>
          <a:bodyPr/>
          <a:lstStyle/>
          <a:p>
            <a:pPr eaLnBrk="1" hangingPunct="1">
              <a:buFont typeface="Arial" charset="0"/>
              <a:buNone/>
              <a:defRPr/>
            </a:pPr>
            <a:r>
              <a:rPr lang="en-GB" smtClean="0"/>
              <a:t>„Because the  </a:t>
            </a:r>
            <a:r>
              <a:rPr lang="en-GB" smtClean="0">
                <a:solidFill>
                  <a:srgbClr val="C00000"/>
                </a:solidFill>
              </a:rPr>
              <a:t>risk</a:t>
            </a:r>
            <a:r>
              <a:rPr lang="en-GB" smtClean="0"/>
              <a:t> of persecution will </a:t>
            </a:r>
            <a:r>
              <a:rPr lang="en-GB" smtClean="0">
                <a:solidFill>
                  <a:srgbClr val="C00000"/>
                </a:solidFill>
              </a:rPr>
              <a:t>never be definitely measurable</a:t>
            </a:r>
            <a:r>
              <a:rPr lang="en-GB" smtClean="0"/>
              <a:t>, decision-makers should ask only </a:t>
            </a:r>
            <a:r>
              <a:rPr lang="en-GB" smtClean="0">
                <a:solidFill>
                  <a:srgbClr val="C00000"/>
                </a:solidFill>
              </a:rPr>
              <a:t>whether the evidence as a whole</a:t>
            </a:r>
            <a:r>
              <a:rPr lang="en-GB" smtClean="0"/>
              <a:t> discloses </a:t>
            </a:r>
            <a:r>
              <a:rPr lang="en-GB" smtClean="0">
                <a:solidFill>
                  <a:schemeClr val="tx2"/>
                </a:solidFill>
              </a:rPr>
              <a:t>a risk of persecution</a:t>
            </a:r>
            <a:r>
              <a:rPr lang="en-GB" smtClean="0"/>
              <a:t> which would  cause </a:t>
            </a:r>
            <a:r>
              <a:rPr lang="en-GB" smtClean="0">
                <a:solidFill>
                  <a:schemeClr val="tx2"/>
                </a:solidFill>
              </a:rPr>
              <a:t>a </a:t>
            </a:r>
            <a:r>
              <a:rPr lang="en-GB" smtClean="0">
                <a:solidFill>
                  <a:srgbClr val="C00000"/>
                </a:solidFill>
              </a:rPr>
              <a:t>reasonable person </a:t>
            </a:r>
            <a:r>
              <a:rPr lang="en-GB" smtClean="0"/>
              <a:t>in the claimant’s circumstances  </a:t>
            </a:r>
            <a:r>
              <a:rPr lang="en-GB" smtClean="0">
                <a:solidFill>
                  <a:srgbClr val="C00000"/>
                </a:solidFill>
              </a:rPr>
              <a:t>to reject</a:t>
            </a:r>
            <a:r>
              <a:rPr lang="en-GB" smtClean="0">
                <a:solidFill>
                  <a:schemeClr val="tx2"/>
                </a:solidFill>
              </a:rPr>
              <a:t> as insufficient</a:t>
            </a:r>
            <a:r>
              <a:rPr lang="en-GB" smtClean="0"/>
              <a:t> </a:t>
            </a:r>
            <a:r>
              <a:rPr lang="en-GB" smtClean="0">
                <a:solidFill>
                  <a:srgbClr val="C00000"/>
                </a:solidFill>
              </a:rPr>
              <a:t>whatever protection her state </a:t>
            </a:r>
            <a:r>
              <a:rPr lang="en-GB" smtClean="0">
                <a:solidFill>
                  <a:schemeClr val="tx2"/>
                </a:solidFill>
              </a:rPr>
              <a:t>of origin  is able and willing to afford</a:t>
            </a:r>
            <a:r>
              <a:rPr lang="en-GB" smtClean="0"/>
              <a:t> her” </a:t>
            </a:r>
          </a:p>
          <a:p>
            <a:pPr algn="r" eaLnBrk="1" hangingPunct="1">
              <a:buFont typeface="Arial" charset="0"/>
              <a:buNone/>
              <a:defRPr/>
            </a:pPr>
            <a:r>
              <a:rPr lang="en-GB" sz="1800" smtClean="0"/>
              <a:t>Hathaway: The Law of </a:t>
            </a:r>
            <a:r>
              <a:rPr lang="hu-HU" sz="1800" smtClean="0"/>
              <a:t>R</a:t>
            </a:r>
            <a:r>
              <a:rPr lang="en-GB" sz="1800" smtClean="0"/>
              <a:t>efugee </a:t>
            </a:r>
            <a:r>
              <a:rPr lang="en-GB" sz="1800" smtClean="0"/>
              <a:t>Status,1991, at p. 80</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142875"/>
            <a:ext cx="8229600" cy="714375"/>
          </a:xfrm>
        </p:spPr>
        <p:txBody>
          <a:bodyPr/>
          <a:lstStyle/>
          <a:p>
            <a:pPr eaLnBrk="1" hangingPunct="1">
              <a:defRPr/>
            </a:pPr>
            <a:r>
              <a:rPr lang="en-GB" sz="2400" smtClean="0">
                <a:effectLst>
                  <a:outerShdw blurRad="38100" dist="38100" dir="2700000" algn="tl">
                    <a:srgbClr val="000000">
                      <a:alpha val="43137"/>
                    </a:srgbClr>
                  </a:outerShdw>
                </a:effectLst>
              </a:rPr>
              <a:t>Well founded fear  - evidence / proof / credibility</a:t>
            </a:r>
          </a:p>
        </p:txBody>
      </p:sp>
      <p:sp>
        <p:nvSpPr>
          <p:cNvPr id="11267" name="Text Box 4"/>
          <p:cNvSpPr txBox="1">
            <a:spLocks noChangeArrowheads="1"/>
          </p:cNvSpPr>
          <p:nvPr/>
        </p:nvSpPr>
        <p:spPr bwMode="auto">
          <a:xfrm>
            <a:off x="571500" y="1125538"/>
            <a:ext cx="8215313" cy="463550"/>
          </a:xfrm>
          <a:prstGeom prst="rect">
            <a:avLst/>
          </a:prstGeom>
          <a:solidFill>
            <a:schemeClr val="hlink"/>
          </a:solidFill>
          <a:ln w="9525">
            <a:solidFill>
              <a:srgbClr val="993366"/>
            </a:solidFill>
            <a:miter lim="800000"/>
            <a:headEnd/>
            <a:tailEnd/>
          </a:ln>
        </p:spPr>
        <p:txBody>
          <a:bodyPr lIns="90000" tIns="46800" rIns="90000" bIns="46800">
            <a:spAutoFit/>
          </a:bodyPr>
          <a:lstStyle/>
          <a:p>
            <a:r>
              <a:rPr lang="hu-HU" b="1">
                <a:solidFill>
                  <a:srgbClr val="FFC000"/>
                </a:solidFill>
              </a:rPr>
              <a:t>Tools to establish the well-founded nature of the fear</a:t>
            </a:r>
            <a:endParaRPr lang="en-GB" b="1">
              <a:solidFill>
                <a:srgbClr val="FFC000"/>
              </a:solidFill>
            </a:endParaRPr>
          </a:p>
        </p:txBody>
      </p:sp>
      <p:sp>
        <p:nvSpPr>
          <p:cNvPr id="13316" name="Text Box 5"/>
          <p:cNvSpPr txBox="1">
            <a:spLocks noChangeArrowheads="1"/>
          </p:cNvSpPr>
          <p:nvPr/>
        </p:nvSpPr>
        <p:spPr bwMode="auto">
          <a:xfrm>
            <a:off x="179388" y="2420938"/>
            <a:ext cx="1800225" cy="1744662"/>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defRPr/>
            </a:pPr>
            <a:r>
              <a:rPr lang="hu-HU">
                <a:solidFill>
                  <a:schemeClr val="accent6">
                    <a:lumMod val="20000"/>
                    <a:lumOff val="80000"/>
                  </a:schemeClr>
                </a:solidFill>
              </a:rPr>
              <a:t>Asylum seeker’s testimony</a:t>
            </a:r>
          </a:p>
          <a:p>
            <a:pPr>
              <a:spcBef>
                <a:spcPct val="50000"/>
              </a:spcBef>
              <a:defRPr/>
            </a:pPr>
            <a:r>
              <a:rPr lang="hu-HU">
                <a:solidFill>
                  <a:schemeClr val="accent6">
                    <a:lumMod val="20000"/>
                    <a:lumOff val="80000"/>
                  </a:schemeClr>
                </a:solidFill>
              </a:rPr>
              <a:t>(credibility)</a:t>
            </a:r>
            <a:endParaRPr lang="en-GB">
              <a:solidFill>
                <a:schemeClr val="accent6">
                  <a:lumMod val="20000"/>
                  <a:lumOff val="80000"/>
                </a:schemeClr>
              </a:solidFill>
            </a:endParaRPr>
          </a:p>
        </p:txBody>
      </p:sp>
      <p:sp>
        <p:nvSpPr>
          <p:cNvPr id="11269" name="Text Box 6"/>
          <p:cNvSpPr txBox="1">
            <a:spLocks noChangeArrowheads="1"/>
          </p:cNvSpPr>
          <p:nvPr/>
        </p:nvSpPr>
        <p:spPr bwMode="auto">
          <a:xfrm>
            <a:off x="1187450" y="4365625"/>
            <a:ext cx="1800225" cy="1196975"/>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pPr>
            <a:r>
              <a:rPr lang="hu-HU">
                <a:solidFill>
                  <a:srgbClr val="FDEADA"/>
                </a:solidFill>
              </a:rPr>
              <a:t>Past persecution of the </a:t>
            </a:r>
            <a:r>
              <a:rPr lang="en-US">
                <a:solidFill>
                  <a:srgbClr val="FDEADA"/>
                </a:solidFill>
              </a:rPr>
              <a:t>a</a:t>
            </a:r>
            <a:r>
              <a:rPr lang="hu-HU">
                <a:solidFill>
                  <a:srgbClr val="FDEADA"/>
                </a:solidFill>
              </a:rPr>
              <a:t>.s.</a:t>
            </a:r>
            <a:endParaRPr lang="en-GB">
              <a:solidFill>
                <a:srgbClr val="FDEADA"/>
              </a:solidFill>
            </a:endParaRPr>
          </a:p>
        </p:txBody>
      </p:sp>
      <p:sp>
        <p:nvSpPr>
          <p:cNvPr id="13318" name="Text Box 7"/>
          <p:cNvSpPr txBox="1">
            <a:spLocks noChangeArrowheads="1"/>
          </p:cNvSpPr>
          <p:nvPr/>
        </p:nvSpPr>
        <p:spPr bwMode="auto">
          <a:xfrm>
            <a:off x="3492500" y="4508500"/>
            <a:ext cx="1800225" cy="1562100"/>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defRPr/>
            </a:pPr>
            <a:r>
              <a:rPr lang="hu-HU">
                <a:solidFill>
                  <a:schemeClr val="accent6">
                    <a:lumMod val="20000"/>
                    <a:lumOff val="80000"/>
                  </a:schemeClr>
                </a:solidFill>
              </a:rPr>
              <a:t>Harm to similarly situated persons</a:t>
            </a:r>
            <a:endParaRPr lang="en-GB">
              <a:solidFill>
                <a:schemeClr val="accent6">
                  <a:lumMod val="20000"/>
                  <a:lumOff val="80000"/>
                </a:schemeClr>
              </a:solidFill>
            </a:endParaRPr>
          </a:p>
        </p:txBody>
      </p:sp>
      <p:sp>
        <p:nvSpPr>
          <p:cNvPr id="13319" name="Text Box 8"/>
          <p:cNvSpPr txBox="1">
            <a:spLocks noChangeArrowheads="1"/>
          </p:cNvSpPr>
          <p:nvPr/>
        </p:nvSpPr>
        <p:spPr bwMode="auto">
          <a:xfrm>
            <a:off x="5724525" y="3860800"/>
            <a:ext cx="1800225" cy="1571625"/>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defRPr/>
            </a:pPr>
            <a:r>
              <a:rPr lang="hu-HU">
                <a:solidFill>
                  <a:schemeClr val="accent6">
                    <a:lumMod val="20000"/>
                    <a:lumOff val="80000"/>
                  </a:schemeClr>
                </a:solidFill>
              </a:rPr>
              <a:t>General human rights situation</a:t>
            </a:r>
            <a:endParaRPr lang="en-GB">
              <a:solidFill>
                <a:schemeClr val="accent6">
                  <a:lumMod val="20000"/>
                  <a:lumOff val="80000"/>
                </a:schemeClr>
              </a:solidFill>
            </a:endParaRPr>
          </a:p>
        </p:txBody>
      </p:sp>
      <p:sp>
        <p:nvSpPr>
          <p:cNvPr id="13320" name="Text Box 9"/>
          <p:cNvSpPr txBox="1">
            <a:spLocks noChangeArrowheads="1"/>
          </p:cNvSpPr>
          <p:nvPr/>
        </p:nvSpPr>
        <p:spPr bwMode="auto">
          <a:xfrm>
            <a:off x="6659563" y="2276475"/>
            <a:ext cx="2127250" cy="833438"/>
          </a:xfrm>
          <a:prstGeom prst="rect">
            <a:avLst/>
          </a:prstGeom>
          <a:solidFill>
            <a:schemeClr val="accent2"/>
          </a:solidFill>
          <a:ln w="9525">
            <a:solidFill>
              <a:schemeClr val="tx1"/>
            </a:solidFill>
            <a:miter lim="800000"/>
            <a:headEnd/>
            <a:tailEnd/>
          </a:ln>
        </p:spPr>
        <p:txBody>
          <a:bodyPr lIns="90000" tIns="46800" rIns="90000" bIns="46800">
            <a:spAutoFit/>
          </a:bodyPr>
          <a:lstStyle/>
          <a:p>
            <a:pPr>
              <a:spcBef>
                <a:spcPct val="50000"/>
              </a:spcBef>
              <a:defRPr/>
            </a:pPr>
            <a:r>
              <a:rPr lang="hu-HU">
                <a:solidFill>
                  <a:schemeClr val="accent6">
                    <a:lumMod val="20000"/>
                    <a:lumOff val="80000"/>
                  </a:schemeClr>
                </a:solidFill>
              </a:rPr>
              <a:t>Generalised oppression</a:t>
            </a:r>
            <a:endParaRPr lang="en-GB">
              <a:solidFill>
                <a:schemeClr val="accent6">
                  <a:lumMod val="20000"/>
                  <a:lumOff val="80000"/>
                </a:schemeClr>
              </a:solidFill>
            </a:endParaRPr>
          </a:p>
        </p:txBody>
      </p:sp>
      <p:sp>
        <p:nvSpPr>
          <p:cNvPr id="11273" name="Line 10"/>
          <p:cNvSpPr>
            <a:spLocks noChangeShapeType="1"/>
          </p:cNvSpPr>
          <p:nvPr/>
        </p:nvSpPr>
        <p:spPr bwMode="auto">
          <a:xfrm flipH="1">
            <a:off x="1258888" y="1557338"/>
            <a:ext cx="2881312" cy="863600"/>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11274" name="Line 11"/>
          <p:cNvSpPr>
            <a:spLocks noChangeShapeType="1"/>
          </p:cNvSpPr>
          <p:nvPr/>
        </p:nvSpPr>
        <p:spPr bwMode="auto">
          <a:xfrm flipH="1">
            <a:off x="2357438" y="1557338"/>
            <a:ext cx="1782762" cy="2800350"/>
          </a:xfrm>
          <a:prstGeom prst="line">
            <a:avLst/>
          </a:prstGeom>
          <a:noFill/>
          <a:ln w="9525">
            <a:solidFill>
              <a:schemeClr val="tx1"/>
            </a:solidFill>
            <a:round/>
            <a:headEnd/>
            <a:tailEnd/>
          </a:ln>
        </p:spPr>
        <p:txBody>
          <a:bodyPr lIns="90000" tIns="46800" rIns="90000" bIns="46800">
            <a:spAutoFit/>
          </a:bodyPr>
          <a:lstStyle/>
          <a:p>
            <a:endParaRPr lang="hu-HU"/>
          </a:p>
        </p:txBody>
      </p:sp>
      <p:sp>
        <p:nvSpPr>
          <p:cNvPr id="11275" name="Line 12"/>
          <p:cNvSpPr>
            <a:spLocks noChangeShapeType="1"/>
          </p:cNvSpPr>
          <p:nvPr/>
        </p:nvSpPr>
        <p:spPr bwMode="auto">
          <a:xfrm>
            <a:off x="4140200" y="1557338"/>
            <a:ext cx="71438" cy="2951162"/>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11276" name="Line 13"/>
          <p:cNvSpPr>
            <a:spLocks noChangeShapeType="1"/>
          </p:cNvSpPr>
          <p:nvPr/>
        </p:nvSpPr>
        <p:spPr bwMode="auto">
          <a:xfrm>
            <a:off x="4140200" y="1557338"/>
            <a:ext cx="2376488" cy="2303462"/>
          </a:xfrm>
          <a:prstGeom prst="line">
            <a:avLst/>
          </a:prstGeom>
          <a:noFill/>
          <a:ln w="9525">
            <a:solidFill>
              <a:schemeClr val="tx1"/>
            </a:solidFill>
            <a:round/>
            <a:headEnd/>
            <a:tailEnd/>
          </a:ln>
        </p:spPr>
        <p:txBody>
          <a:bodyPr wrap="none" lIns="90000" tIns="46800" rIns="90000" bIns="46800">
            <a:spAutoFit/>
          </a:bodyPr>
          <a:lstStyle/>
          <a:p>
            <a:endParaRPr lang="hu-HU"/>
          </a:p>
        </p:txBody>
      </p:sp>
      <p:sp>
        <p:nvSpPr>
          <p:cNvPr id="11277" name="Line 14"/>
          <p:cNvSpPr>
            <a:spLocks noChangeShapeType="1"/>
          </p:cNvSpPr>
          <p:nvPr/>
        </p:nvSpPr>
        <p:spPr bwMode="auto">
          <a:xfrm>
            <a:off x="4140200" y="1557338"/>
            <a:ext cx="3384550" cy="719137"/>
          </a:xfrm>
          <a:prstGeom prst="line">
            <a:avLst/>
          </a:prstGeom>
          <a:noFill/>
          <a:ln w="9525">
            <a:solidFill>
              <a:schemeClr val="tx1"/>
            </a:solidFill>
            <a:round/>
            <a:headEnd/>
            <a:tailEnd/>
          </a:ln>
        </p:spPr>
        <p:txBody>
          <a:bodyPr wrap="none" lIns="90000" tIns="46800" rIns="90000" bIns="46800">
            <a:spAutoFit/>
          </a:bodyPr>
          <a:lstStyle/>
          <a:p>
            <a:endParaRPr lang="hu-HU"/>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0"/>
            <a:ext cx="8229600" cy="714375"/>
          </a:xfrm>
        </p:spPr>
        <p:txBody>
          <a:bodyPr/>
          <a:lstStyle/>
          <a:p>
            <a:pPr eaLnBrk="1" hangingPunct="1">
              <a:defRPr/>
            </a:pPr>
            <a:r>
              <a:rPr lang="en-GB" sz="2400" smtClean="0">
                <a:effectLst>
                  <a:outerShdw blurRad="38100" dist="38100" dir="2700000" algn="tl">
                    <a:srgbClr val="000000">
                      <a:alpha val="43137"/>
                    </a:srgbClr>
                  </a:outerShdw>
                </a:effectLst>
              </a:rPr>
              <a:t>Well founded fear  - evidence / proof / credibility</a:t>
            </a:r>
          </a:p>
        </p:txBody>
      </p:sp>
      <p:sp>
        <p:nvSpPr>
          <p:cNvPr id="9220" name="Rectangle 3"/>
          <p:cNvSpPr>
            <a:spLocks noGrp="1" noChangeArrowheads="1"/>
          </p:cNvSpPr>
          <p:nvPr>
            <p:ph idx="1"/>
          </p:nvPr>
        </p:nvSpPr>
        <p:spPr>
          <a:xfrm>
            <a:off x="214313" y="785813"/>
            <a:ext cx="8472487" cy="5572125"/>
          </a:xfrm>
        </p:spPr>
        <p:txBody>
          <a:bodyPr lIns="252000"/>
          <a:lstStyle/>
          <a:p>
            <a:pPr algn="ctr" eaLnBrk="1" hangingPunct="1">
              <a:lnSpc>
                <a:spcPct val="60000"/>
              </a:lnSpc>
              <a:defRPr/>
            </a:pPr>
            <a:endParaRPr lang="hu-HU" smtClean="0">
              <a:solidFill>
                <a:srgbClr val="C00000"/>
              </a:solidFill>
            </a:endParaRPr>
          </a:p>
          <a:p>
            <a:pPr algn="ctr" eaLnBrk="1" hangingPunct="1">
              <a:lnSpc>
                <a:spcPct val="60000"/>
              </a:lnSpc>
              <a:buFont typeface="Arial" charset="0"/>
              <a:buNone/>
              <a:defRPr/>
            </a:pPr>
            <a:r>
              <a:rPr lang="en-GB" smtClean="0">
                <a:solidFill>
                  <a:srgbClr val="C00000"/>
                </a:solidFill>
              </a:rPr>
              <a:t>Credibility</a:t>
            </a:r>
          </a:p>
          <a:p>
            <a:pPr algn="ctr" eaLnBrk="1" hangingPunct="1">
              <a:lnSpc>
                <a:spcPct val="60000"/>
              </a:lnSpc>
              <a:buFont typeface="Arial" charset="0"/>
              <a:buNone/>
              <a:defRPr/>
            </a:pPr>
            <a:endParaRPr lang="en-GB" sz="1900" smtClean="0"/>
          </a:p>
          <a:p>
            <a:pPr eaLnBrk="1" hangingPunct="1">
              <a:lnSpc>
                <a:spcPct val="60000"/>
              </a:lnSpc>
              <a:buFont typeface="Arial" charset="0"/>
              <a:buNone/>
              <a:defRPr/>
            </a:pPr>
            <a:r>
              <a:rPr lang="en-GB" sz="2600" smtClean="0"/>
              <a:t>The asylum seekers account („plausible, credible, frank”)</a:t>
            </a:r>
          </a:p>
          <a:p>
            <a:pPr eaLnBrk="1" hangingPunct="1">
              <a:lnSpc>
                <a:spcPct val="60000"/>
              </a:lnSpc>
              <a:buFont typeface="Arial" charset="0"/>
              <a:buNone/>
              <a:defRPr/>
            </a:pPr>
            <a:endParaRPr lang="en-GB" sz="2600" smtClean="0"/>
          </a:p>
          <a:p>
            <a:pPr eaLnBrk="1" hangingPunct="1">
              <a:lnSpc>
                <a:spcPct val="60000"/>
              </a:lnSpc>
              <a:buFont typeface="Arial" charset="0"/>
              <a:buNone/>
              <a:defRPr/>
            </a:pPr>
            <a:r>
              <a:rPr lang="en-GB" sz="2600" smtClean="0"/>
              <a:t>False assumptions of the interviewer</a:t>
            </a:r>
          </a:p>
          <a:p>
            <a:pPr eaLnBrk="1" hangingPunct="1">
              <a:lnSpc>
                <a:spcPct val="60000"/>
              </a:lnSpc>
              <a:buFont typeface="Arial" charset="0"/>
              <a:buNone/>
              <a:defRPr/>
            </a:pPr>
            <a:endParaRPr lang="en-GB" sz="2600" smtClean="0"/>
          </a:p>
          <a:p>
            <a:pPr eaLnBrk="1" hangingPunct="1">
              <a:lnSpc>
                <a:spcPct val="60000"/>
              </a:lnSpc>
              <a:buFont typeface="Arial" charset="0"/>
              <a:buNone/>
              <a:defRPr/>
            </a:pPr>
            <a:r>
              <a:rPr lang="en-GB" sz="2600" smtClean="0"/>
              <a:t>The role of the interpreter</a:t>
            </a:r>
          </a:p>
          <a:p>
            <a:pPr eaLnBrk="1" hangingPunct="1">
              <a:lnSpc>
                <a:spcPct val="60000"/>
              </a:lnSpc>
              <a:buFont typeface="Arial" charset="0"/>
              <a:buNone/>
              <a:defRPr/>
            </a:pPr>
            <a:endParaRPr lang="en-GB" sz="2600" smtClean="0"/>
          </a:p>
          <a:p>
            <a:pPr eaLnBrk="1" hangingPunct="1">
              <a:lnSpc>
                <a:spcPct val="60000"/>
              </a:lnSpc>
              <a:buFont typeface="Arial" charset="0"/>
              <a:buNone/>
              <a:defRPr/>
            </a:pPr>
            <a:r>
              <a:rPr lang="en-GB" sz="2600" smtClean="0"/>
              <a:t>The causes of inconsistencies</a:t>
            </a:r>
          </a:p>
          <a:p>
            <a:pPr eaLnBrk="1" hangingPunct="1">
              <a:lnSpc>
                <a:spcPct val="60000"/>
              </a:lnSpc>
              <a:buFont typeface="Arial" charset="0"/>
              <a:buNone/>
              <a:defRPr/>
            </a:pPr>
            <a:r>
              <a:rPr lang="en-GB" sz="2600" smtClean="0"/>
              <a:t>	- Difference of cultures </a:t>
            </a:r>
          </a:p>
          <a:p>
            <a:pPr eaLnBrk="1" hangingPunct="1">
              <a:lnSpc>
                <a:spcPct val="60000"/>
              </a:lnSpc>
              <a:buFont typeface="Arial" charset="0"/>
              <a:buNone/>
              <a:defRPr/>
            </a:pPr>
            <a:r>
              <a:rPr lang="en-GB" sz="2600" smtClean="0"/>
              <a:t>	- PTSD</a:t>
            </a:r>
          </a:p>
          <a:p>
            <a:pPr eaLnBrk="1" hangingPunct="1">
              <a:lnSpc>
                <a:spcPct val="60000"/>
              </a:lnSpc>
              <a:buFont typeface="Arial" charset="0"/>
              <a:buNone/>
              <a:defRPr/>
            </a:pPr>
            <a:r>
              <a:rPr lang="en-GB" sz="2600" smtClean="0"/>
              <a:t>	- Groups with special needs (torture victims, women, 		minors, others)</a:t>
            </a:r>
          </a:p>
          <a:p>
            <a:pPr eaLnBrk="1" hangingPunct="1">
              <a:lnSpc>
                <a:spcPct val="60000"/>
              </a:lnSpc>
              <a:buFont typeface="Arial" charset="0"/>
              <a:buNone/>
              <a:defRPr/>
            </a:pPr>
            <a:endParaRPr lang="en-GB" sz="2600" smtClean="0"/>
          </a:p>
          <a:p>
            <a:pPr eaLnBrk="1" hangingPunct="1">
              <a:lnSpc>
                <a:spcPct val="60000"/>
              </a:lnSpc>
              <a:buFont typeface="Arial" charset="0"/>
              <a:buNone/>
              <a:defRPr/>
            </a:pPr>
            <a:r>
              <a:rPr lang="en-GB" sz="2600" smtClean="0"/>
              <a:t>Benefit of the doubt	</a:t>
            </a:r>
            <a:endParaRPr lang="en-GB" sz="1900" smtClean="0"/>
          </a:p>
          <a:p>
            <a:pPr algn="r" eaLnBrk="1" hangingPunct="1">
              <a:lnSpc>
                <a:spcPct val="60000"/>
              </a:lnSpc>
              <a:buFont typeface="Arial" charset="0"/>
              <a:buNone/>
              <a:defRPr/>
            </a:pPr>
            <a:r>
              <a:rPr lang="en-GB" sz="900" smtClean="0"/>
              <a:t>See: G.Noll ed.: Proof, Evidentiary Assessment </a:t>
            </a:r>
          </a:p>
          <a:p>
            <a:pPr algn="r" eaLnBrk="1" hangingPunct="1">
              <a:lnSpc>
                <a:spcPct val="60000"/>
              </a:lnSpc>
              <a:buFont typeface="Arial" charset="0"/>
              <a:buNone/>
              <a:defRPr/>
            </a:pPr>
            <a:r>
              <a:rPr lang="en-GB" sz="900" smtClean="0"/>
              <a:t>and Credibility in Asylum procedures,</a:t>
            </a:r>
          </a:p>
          <a:p>
            <a:pPr algn="r" eaLnBrk="1" hangingPunct="1">
              <a:lnSpc>
                <a:spcPct val="60000"/>
              </a:lnSpc>
              <a:defRPr/>
            </a:pPr>
            <a:r>
              <a:rPr lang="en-GB" sz="900" smtClean="0"/>
              <a:t> Martinus N</a:t>
            </a:r>
            <a:r>
              <a:rPr lang="hu-HU" sz="900" smtClean="0"/>
              <a:t>i</a:t>
            </a:r>
            <a:r>
              <a:rPr lang="en-GB" sz="900" smtClean="0"/>
              <a:t>jhoff, Leiden, 2005</a:t>
            </a:r>
          </a:p>
        </p:txBody>
      </p:sp>
      <p:pic>
        <p:nvPicPr>
          <p:cNvPr id="12292" name="Picture 4" descr="ora"/>
          <p:cNvPicPr>
            <a:picLocks noChangeAspect="1" noChangeArrowheads="1"/>
          </p:cNvPicPr>
          <p:nvPr/>
        </p:nvPicPr>
        <p:blipFill>
          <a:blip r:embed="rId3" cstate="print"/>
          <a:srcRect/>
          <a:stretch>
            <a:fillRect/>
          </a:stretch>
        </p:blipFill>
        <p:spPr bwMode="auto">
          <a:xfrm>
            <a:off x="6732588" y="2276475"/>
            <a:ext cx="863600" cy="1657350"/>
          </a:xfrm>
          <a:prstGeom prst="rect">
            <a:avLst/>
          </a:prstGeom>
          <a:noFill/>
          <a:ln w="9525">
            <a:noFill/>
            <a:miter lim="800000"/>
            <a:headEnd/>
            <a:tailEnd/>
          </a:ln>
        </p:spPr>
      </p:pic>
      <p:sp>
        <p:nvSpPr>
          <p:cNvPr id="12293" name="Text Box 5"/>
          <p:cNvSpPr txBox="1">
            <a:spLocks noChangeArrowheads="1"/>
          </p:cNvSpPr>
          <p:nvPr/>
        </p:nvSpPr>
        <p:spPr bwMode="auto">
          <a:xfrm>
            <a:off x="7956550" y="2349500"/>
            <a:ext cx="431800" cy="1687513"/>
          </a:xfrm>
          <a:prstGeom prst="rect">
            <a:avLst/>
          </a:prstGeom>
          <a:noFill/>
          <a:ln w="9525">
            <a:noFill/>
            <a:miter lim="800000"/>
            <a:headEnd/>
            <a:tailEnd/>
          </a:ln>
        </p:spPr>
        <p:txBody>
          <a:bodyPr lIns="90000" tIns="46800" rIns="90000" bIns="46800">
            <a:spAutoFit/>
          </a:bodyPr>
          <a:lstStyle/>
          <a:p>
            <a:pPr>
              <a:spcBef>
                <a:spcPct val="50000"/>
              </a:spcBef>
            </a:pPr>
            <a:r>
              <a:rPr lang="en-GB" sz="800" b="1">
                <a:solidFill>
                  <a:srgbClr val="33CCCC"/>
                </a:solidFill>
              </a:rPr>
              <a:t>R</a:t>
            </a:r>
          </a:p>
          <a:p>
            <a:pPr>
              <a:spcBef>
                <a:spcPct val="50000"/>
              </a:spcBef>
            </a:pPr>
            <a:r>
              <a:rPr lang="en-GB" sz="800" b="1">
                <a:solidFill>
                  <a:srgbClr val="33CCCC"/>
                </a:solidFill>
              </a:rPr>
              <a:t>E</a:t>
            </a:r>
          </a:p>
          <a:p>
            <a:pPr>
              <a:spcBef>
                <a:spcPct val="50000"/>
              </a:spcBef>
            </a:pPr>
            <a:r>
              <a:rPr lang="en-GB" sz="800" b="1">
                <a:solidFill>
                  <a:srgbClr val="33CCCC"/>
                </a:solidFill>
              </a:rPr>
              <a:t>M</a:t>
            </a:r>
          </a:p>
          <a:p>
            <a:pPr>
              <a:spcBef>
                <a:spcPct val="50000"/>
              </a:spcBef>
            </a:pPr>
            <a:r>
              <a:rPr lang="en-GB" sz="800" b="1">
                <a:solidFill>
                  <a:srgbClr val="33CCCC"/>
                </a:solidFill>
              </a:rPr>
              <a:t>E</a:t>
            </a:r>
          </a:p>
          <a:p>
            <a:pPr>
              <a:spcBef>
                <a:spcPct val="50000"/>
              </a:spcBef>
            </a:pPr>
            <a:r>
              <a:rPr lang="en-GB" sz="800" b="1">
                <a:solidFill>
                  <a:srgbClr val="33CCCC"/>
                </a:solidFill>
              </a:rPr>
              <a:t>M</a:t>
            </a:r>
          </a:p>
          <a:p>
            <a:pPr>
              <a:spcBef>
                <a:spcPct val="50000"/>
              </a:spcBef>
            </a:pPr>
            <a:r>
              <a:rPr lang="en-GB" sz="800" b="1">
                <a:solidFill>
                  <a:srgbClr val="33CCCC"/>
                </a:solidFill>
              </a:rPr>
              <a:t>B</a:t>
            </a:r>
          </a:p>
          <a:p>
            <a:pPr>
              <a:spcBef>
                <a:spcPct val="50000"/>
              </a:spcBef>
            </a:pPr>
            <a:r>
              <a:rPr lang="en-GB" sz="800" b="1">
                <a:solidFill>
                  <a:srgbClr val="33CCCC"/>
                </a:solidFill>
              </a:rPr>
              <a:t>E</a:t>
            </a:r>
          </a:p>
          <a:p>
            <a:pPr>
              <a:spcBef>
                <a:spcPct val="50000"/>
              </a:spcBef>
            </a:pPr>
            <a:r>
              <a:rPr lang="en-GB" sz="800" b="1">
                <a:solidFill>
                  <a:srgbClr val="33CCCC"/>
                </a:solidFill>
              </a:rPr>
              <a:t>R</a:t>
            </a:r>
          </a:p>
          <a:p>
            <a:pPr>
              <a:spcBef>
                <a:spcPct val="50000"/>
              </a:spcBef>
            </a:pPr>
            <a:r>
              <a:rPr lang="en-GB" sz="800" b="1">
                <a:solidFill>
                  <a:srgbClr val="33CCCC"/>
                </a:solidFill>
              </a:rPr>
              <a:t>!</a:t>
            </a:r>
            <a:endParaRPr lang="fr-FR" sz="800" b="1">
              <a:solidFill>
                <a:srgbClr val="33CCCC"/>
              </a:solidFill>
            </a:endParaRPr>
          </a:p>
        </p:txBody>
      </p:sp>
    </p:spTree>
  </p:cSld>
  <p:clrMapOvr>
    <a:masterClrMapping/>
  </p:clrMapOvr>
  <p:transition/>
</p:sld>
</file>

<file path=ppt/theme/theme1.xml><?xml version="1.0" encoding="utf-8"?>
<a:theme xmlns:a="http://schemas.openxmlformats.org/drawingml/2006/main" name="Boldi uj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Boldi uj 2009</Template>
  <TotalTime>3089</TotalTime>
  <Words>4197</Words>
  <Application>Microsoft Office PowerPoint</Application>
  <PresentationFormat>Diavetítés a képernyőre (4:3 oldalarány)</PresentationFormat>
  <Paragraphs>561</Paragraphs>
  <Slides>35</Slides>
  <Notes>35</Notes>
  <HiddenSlides>0</HiddenSlides>
  <MMClips>0</MMClips>
  <ScaleCrop>false</ScaleCrop>
  <HeadingPairs>
    <vt:vector size="4" baseType="variant">
      <vt:variant>
        <vt:lpstr>Téma</vt:lpstr>
      </vt:variant>
      <vt:variant>
        <vt:i4>1</vt:i4>
      </vt:variant>
      <vt:variant>
        <vt:lpstr>Diacímek</vt:lpstr>
      </vt:variant>
      <vt:variant>
        <vt:i4>35</vt:i4>
      </vt:variant>
    </vt:vector>
  </HeadingPairs>
  <TitlesOfParts>
    <vt:vector size="36" baseType="lpstr">
      <vt:lpstr>Boldi uj 2009</vt:lpstr>
      <vt:lpstr>WELL-FOUNDED FEAR, PERSECUTION (ACTS, ACTORS, PROTECTION) FIVE GROUNDS OF PERSECUTION RIGHTS OF REFUGEES</vt:lpstr>
      <vt:lpstr>The structure of the classes</vt:lpstr>
      <vt:lpstr> WELL FOUNDED FEAR  </vt:lpstr>
      <vt:lpstr>Well founded fear</vt:lpstr>
      <vt:lpstr>Well founded fear - probability</vt:lpstr>
      <vt:lpstr>Well founded fear – time and place</vt:lpstr>
      <vt:lpstr>Well founded fear  - evidence / proof / credibility</vt:lpstr>
      <vt:lpstr>Well founded fear  - evidence / proof / credibility</vt:lpstr>
      <vt:lpstr>Well founded fear  - evidence / proof / credibility</vt:lpstr>
      <vt:lpstr>Well founded fear  - evidence / proof / credibility</vt:lpstr>
      <vt:lpstr>PERSECUTION  ACTS, ACTORS</vt:lpstr>
      <vt:lpstr>Persecution acts, actors</vt:lpstr>
      <vt:lpstr>Notion of persecution</vt:lpstr>
      <vt:lpstr>Notion of persecution</vt:lpstr>
      <vt:lpstr>The actor</vt:lpstr>
      <vt:lpstr>Roles in case of state persecution and non-state actor action</vt:lpstr>
      <vt:lpstr>The Horvath case Horvath v. Secretary of State for he the Home Department [2001] 1 AC 489*</vt:lpstr>
      <vt:lpstr>Horvath -  protection by the state</vt:lpstr>
      <vt:lpstr>Horvath -  state protection</vt:lpstr>
      <vt:lpstr>Horvath - evaluation</vt:lpstr>
      <vt:lpstr>Horvath -  criticism</vt:lpstr>
      <vt:lpstr>Horvath -  state protection - criticism</vt:lpstr>
      <vt:lpstr>GROUNDS FOR PERSECUTION </vt:lpstr>
      <vt:lpstr>24. dia</vt:lpstr>
      <vt:lpstr>Race</vt:lpstr>
      <vt:lpstr>Religion – UNHCR Guidelines 2004</vt:lpstr>
      <vt:lpstr>Religion</vt:lpstr>
      <vt:lpstr>Nationality</vt:lpstr>
      <vt:lpstr>Particular social group</vt:lpstr>
      <vt:lpstr>Particular social group</vt:lpstr>
      <vt:lpstr>Substantive rights of recognised refugees The procedure leading to it</vt:lpstr>
      <vt:lpstr>RIGHTS OF REFUGEES</vt:lpstr>
      <vt:lpstr>The matrix of rights</vt:lpstr>
      <vt:lpstr>The rights of (recognized) refugees</vt:lpstr>
      <vt:lpstr>THANKS!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Boldi</dc:creator>
  <cp:lastModifiedBy>Boldizsar Nagy</cp:lastModifiedBy>
  <cp:revision>187</cp:revision>
  <dcterms:created xsi:type="dcterms:W3CDTF">2008-11-01T20:58:23Z</dcterms:created>
  <dcterms:modified xsi:type="dcterms:W3CDTF">2012-01-13T10:05:09Z</dcterms:modified>
</cp:coreProperties>
</file>