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1" r:id="rId2"/>
    <p:sldId id="269" r:id="rId3"/>
    <p:sldId id="263" r:id="rId4"/>
    <p:sldId id="264" r:id="rId5"/>
    <p:sldId id="268" r:id="rId6"/>
    <p:sldId id="257" r:id="rId7"/>
    <p:sldId id="258" r:id="rId8"/>
    <p:sldId id="259" r:id="rId9"/>
    <p:sldId id="273" r:id="rId10"/>
    <p:sldId id="270" r:id="rId11"/>
    <p:sldId id="271" r:id="rId12"/>
    <p:sldId id="272" r:id="rId13"/>
    <p:sldId id="260" r:id="rId14"/>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BCF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78"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0368F7-8D73-4838-AC85-06440AD80AD8}" type="datetimeFigureOut">
              <a:rPr lang="hu-HU" smtClean="0"/>
              <a:pPr/>
              <a:t>2011.03.28.</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3C64AE-0DC3-4321-A21C-5882C1874FC4}" type="slidenum">
              <a:rPr lang="hu-HU" smtClean="0"/>
              <a:pPr/>
              <a:t>‹#›</a:t>
            </a:fld>
            <a:endParaRPr lang="hu-H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se2009.eu/en/meetings_news/2009/12/23/the_stockholm_programme_focus_on_the_citizen"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503C64AE-0DC3-4321-A21C-5882C1874FC4}" type="slidenum">
              <a:rPr lang="hu-HU" smtClean="0"/>
              <a:pPr/>
              <a:t>1</a:t>
            </a:fld>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503C64AE-0DC3-4321-A21C-5882C1874FC4}" type="slidenum">
              <a:rPr lang="hu-HU" smtClean="0"/>
              <a:pPr/>
              <a:t>10</a:t>
            </a:fld>
            <a:endParaRPr lang="hu-H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503C64AE-0DC3-4321-A21C-5882C1874FC4}" type="slidenum">
              <a:rPr lang="hu-HU" smtClean="0"/>
              <a:pPr/>
              <a:t>11</a:t>
            </a:fld>
            <a:endParaRPr lang="hu-H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smtClean="0"/>
              <a:t>Ld. CEAS a jelenlegi helyzet elnökségi „stock taking” 2010 október 29. </a:t>
            </a:r>
          </a:p>
          <a:p>
            <a:r>
              <a:rPr lang="hu-HU" smtClean="0"/>
              <a:t>Doc: Asile 85  15561/10</a:t>
            </a:r>
          </a:p>
          <a:p>
            <a:endParaRPr lang="hu-HU" smtClean="0"/>
          </a:p>
          <a:p>
            <a:r>
              <a:rPr lang="hu-HU" smtClean="0"/>
              <a:t>Képzés: interjútechnikák, határozatok indokolása, hitelesség  -európai szointen igazi szakmai közösség alakuljon ki</a:t>
            </a:r>
          </a:p>
          <a:p>
            <a:r>
              <a:rPr lang="hu-HU" smtClean="0"/>
              <a:t>(Comon European Asylum Curriculum)</a:t>
            </a:r>
          </a:p>
          <a:p>
            <a:endParaRPr lang="hu-HU" smtClean="0"/>
          </a:p>
          <a:p>
            <a:r>
              <a:rPr lang="hu-HU" smtClean="0"/>
              <a:t>COI: elsősorban azon országokra, amelyek kapcsán a legnagyobbak az eltérések</a:t>
            </a:r>
          </a:p>
        </p:txBody>
      </p:sp>
      <p:sp>
        <p:nvSpPr>
          <p:cNvPr id="4" name="Dia számának helye 3"/>
          <p:cNvSpPr>
            <a:spLocks noGrp="1"/>
          </p:cNvSpPr>
          <p:nvPr>
            <p:ph type="sldNum" sz="quarter" idx="10"/>
          </p:nvPr>
        </p:nvSpPr>
        <p:spPr/>
        <p:txBody>
          <a:bodyPr/>
          <a:lstStyle/>
          <a:p>
            <a:pPr>
              <a:defRPr/>
            </a:pPr>
            <a:fld id="{6071FF27-857C-4769-8B66-E72A6E36AA9A}" type="slidenum">
              <a:rPr lang="hu-HU" smtClean="0"/>
              <a:pPr>
                <a:defRPr/>
              </a:pPr>
              <a:t>12</a:t>
            </a:fld>
            <a:endParaRPr lang="hu-H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Diakép helye 1"/>
          <p:cNvSpPr>
            <a:spLocks noGrp="1" noRot="1" noChangeAspect="1" noTextEdit="1"/>
          </p:cNvSpPr>
          <p:nvPr>
            <p:ph type="sldImg"/>
          </p:nvPr>
        </p:nvSpPr>
        <p:spPr>
          <a:ln/>
        </p:spPr>
      </p:sp>
      <p:sp>
        <p:nvSpPr>
          <p:cNvPr id="108547" name="Jegyzetek helye 2"/>
          <p:cNvSpPr>
            <a:spLocks noGrp="1"/>
          </p:cNvSpPr>
          <p:nvPr>
            <p:ph type="body" idx="1"/>
          </p:nvPr>
        </p:nvSpPr>
        <p:spPr>
          <a:noFill/>
          <a:ln/>
        </p:spPr>
        <p:txBody>
          <a:bodyPr/>
          <a:lstStyle/>
          <a:p>
            <a:endParaRPr lang="en-GB" smtClean="0"/>
          </a:p>
        </p:txBody>
      </p:sp>
      <p:sp>
        <p:nvSpPr>
          <p:cNvPr id="108548" name="Dia számának helye 3"/>
          <p:cNvSpPr>
            <a:spLocks noGrp="1"/>
          </p:cNvSpPr>
          <p:nvPr>
            <p:ph type="sldNum" sz="quarter" idx="5"/>
          </p:nvPr>
        </p:nvSpPr>
        <p:spPr>
          <a:noFill/>
        </p:spPr>
        <p:txBody>
          <a:bodyPr/>
          <a:lstStyle/>
          <a:p>
            <a:fld id="{5E0E9FB8-5182-4370-958B-1D68E987ED21}" type="slidenum">
              <a:rPr lang="hu-HU">
                <a:solidFill>
                  <a:prstClr val="black"/>
                </a:solidFill>
              </a:rPr>
              <a:pPr/>
              <a:t>13</a:t>
            </a:fld>
            <a:endParaRPr lang="hu-HU">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Diakép helye 1"/>
          <p:cNvSpPr>
            <a:spLocks noGrp="1" noRot="1" noChangeAspect="1" noTextEdit="1"/>
          </p:cNvSpPr>
          <p:nvPr>
            <p:ph type="sldImg"/>
          </p:nvPr>
        </p:nvSpPr>
        <p:spPr>
          <a:ln/>
        </p:spPr>
      </p:sp>
      <p:sp>
        <p:nvSpPr>
          <p:cNvPr id="216067" name="Jegyzetek helye 2"/>
          <p:cNvSpPr>
            <a:spLocks noGrp="1"/>
          </p:cNvSpPr>
          <p:nvPr>
            <p:ph type="body" idx="1"/>
          </p:nvPr>
        </p:nvSpPr>
        <p:spPr>
          <a:noFill/>
          <a:ln/>
        </p:spPr>
        <p:txBody>
          <a:bodyPr/>
          <a:lstStyle/>
          <a:p>
            <a:endParaRPr lang="en-GB" smtClean="0"/>
          </a:p>
        </p:txBody>
      </p:sp>
      <p:sp>
        <p:nvSpPr>
          <p:cNvPr id="216068" name="Dia számának helye 3"/>
          <p:cNvSpPr>
            <a:spLocks noGrp="1"/>
          </p:cNvSpPr>
          <p:nvPr>
            <p:ph type="sldNum" sz="quarter" idx="5"/>
          </p:nvPr>
        </p:nvSpPr>
        <p:spPr>
          <a:noFill/>
        </p:spPr>
        <p:txBody>
          <a:bodyPr/>
          <a:lstStyle/>
          <a:p>
            <a:fld id="{7500AD74-2206-4300-8C63-427D1EACA3F7}" type="slidenum">
              <a:rPr lang="hu-HU" smtClean="0">
                <a:solidFill>
                  <a:prstClr val="black"/>
                </a:solidFill>
              </a:rPr>
              <a:pPr/>
              <a:t>2</a:t>
            </a:fld>
            <a:endParaRPr lang="hu-HU"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Diakép helye 1"/>
          <p:cNvSpPr>
            <a:spLocks noGrp="1" noRot="1" noChangeAspect="1" noTextEdit="1"/>
          </p:cNvSpPr>
          <p:nvPr>
            <p:ph type="sldImg"/>
          </p:nvPr>
        </p:nvSpPr>
        <p:spPr>
          <a:ln/>
        </p:spPr>
      </p:sp>
      <p:sp>
        <p:nvSpPr>
          <p:cNvPr id="194563" name="Jegyzetek helye 2"/>
          <p:cNvSpPr>
            <a:spLocks noGrp="1"/>
          </p:cNvSpPr>
          <p:nvPr>
            <p:ph type="body" idx="1"/>
          </p:nvPr>
        </p:nvSpPr>
        <p:spPr>
          <a:noFill/>
          <a:ln/>
        </p:spPr>
        <p:txBody>
          <a:bodyPr/>
          <a:lstStyle/>
          <a:p>
            <a:r>
              <a:rPr lang="hu-HU" smtClean="0"/>
              <a:t>Ez még nem a hágai program utódja, az a svéd elnökség alatt, 2009 második felében fogják elfogadni</a:t>
            </a:r>
            <a:endParaRPr lang="en-GB" smtClean="0"/>
          </a:p>
        </p:txBody>
      </p:sp>
      <p:sp>
        <p:nvSpPr>
          <p:cNvPr id="194564" name="Dia számának helye 3"/>
          <p:cNvSpPr>
            <a:spLocks noGrp="1"/>
          </p:cNvSpPr>
          <p:nvPr>
            <p:ph type="sldNum" sz="quarter" idx="5"/>
          </p:nvPr>
        </p:nvSpPr>
        <p:spPr/>
        <p:txBody>
          <a:bodyPr/>
          <a:lstStyle/>
          <a:p>
            <a:pPr>
              <a:defRPr/>
            </a:pPr>
            <a:fld id="{44C69914-FCE6-4C74-8807-CB9B185CA1A8}" type="slidenum">
              <a:rPr lang="hu-HU" smtClean="0"/>
              <a:pPr>
                <a:defRPr/>
              </a:pPr>
              <a:t>3</a:t>
            </a:fld>
            <a:endParaRPr lang="hu-H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Diakép helye 1"/>
          <p:cNvSpPr>
            <a:spLocks noGrp="1" noRot="1" noChangeAspect="1" noTextEdit="1"/>
          </p:cNvSpPr>
          <p:nvPr>
            <p:ph type="sldImg"/>
          </p:nvPr>
        </p:nvSpPr>
        <p:spPr>
          <a:ln/>
        </p:spPr>
      </p:sp>
      <p:sp>
        <p:nvSpPr>
          <p:cNvPr id="195587" name="Jegyzetek helye 2"/>
          <p:cNvSpPr>
            <a:spLocks noGrp="1"/>
          </p:cNvSpPr>
          <p:nvPr>
            <p:ph type="body" idx="1"/>
          </p:nvPr>
        </p:nvSpPr>
        <p:spPr>
          <a:noFill/>
          <a:ln/>
        </p:spPr>
        <p:txBody>
          <a:bodyPr/>
          <a:lstStyle/>
          <a:p>
            <a:endParaRPr lang="en-GB" smtClean="0"/>
          </a:p>
        </p:txBody>
      </p:sp>
      <p:sp>
        <p:nvSpPr>
          <p:cNvPr id="195588" name="Dia számának helye 3"/>
          <p:cNvSpPr>
            <a:spLocks noGrp="1"/>
          </p:cNvSpPr>
          <p:nvPr>
            <p:ph type="sldNum" sz="quarter" idx="5"/>
          </p:nvPr>
        </p:nvSpPr>
        <p:spPr/>
        <p:txBody>
          <a:bodyPr/>
          <a:lstStyle/>
          <a:p>
            <a:pPr>
              <a:defRPr/>
            </a:pPr>
            <a:fld id="{3275AC1B-EA33-4208-87B3-8B9D7F998713}" type="slidenum">
              <a:rPr lang="hu-HU" smtClean="0"/>
              <a:pPr>
                <a:defRPr/>
              </a:pPr>
              <a:t>4</a:t>
            </a:fld>
            <a:endParaRPr lang="hu-H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Diakép helye 1"/>
          <p:cNvSpPr>
            <a:spLocks noGrp="1" noRot="1" noChangeAspect="1" noTextEdit="1"/>
          </p:cNvSpPr>
          <p:nvPr>
            <p:ph type="sldImg"/>
          </p:nvPr>
        </p:nvSpPr>
        <p:spPr>
          <a:ln/>
        </p:spPr>
      </p:sp>
      <p:sp>
        <p:nvSpPr>
          <p:cNvPr id="199683" name="Jegyzetek helye 2"/>
          <p:cNvSpPr>
            <a:spLocks noGrp="1"/>
          </p:cNvSpPr>
          <p:nvPr>
            <p:ph type="body" idx="1"/>
          </p:nvPr>
        </p:nvSpPr>
        <p:spPr>
          <a:noFill/>
          <a:ln/>
        </p:spPr>
        <p:txBody>
          <a:bodyPr/>
          <a:lstStyle/>
          <a:p>
            <a:endParaRPr lang="en-GB" smtClean="0"/>
          </a:p>
        </p:txBody>
      </p:sp>
      <p:sp>
        <p:nvSpPr>
          <p:cNvPr id="199684" name="Dia számának helye 3"/>
          <p:cNvSpPr>
            <a:spLocks noGrp="1"/>
          </p:cNvSpPr>
          <p:nvPr>
            <p:ph type="sldNum" sz="quarter" idx="5"/>
          </p:nvPr>
        </p:nvSpPr>
        <p:spPr/>
        <p:txBody>
          <a:bodyPr/>
          <a:lstStyle/>
          <a:p>
            <a:pPr>
              <a:defRPr/>
            </a:pPr>
            <a:fld id="{044FBDF0-54FD-4003-AEDA-AB6B50FFEC1C}" type="slidenum">
              <a:rPr lang="hu-HU" smtClean="0"/>
              <a:pPr>
                <a:defRPr/>
              </a:pPr>
              <a:t>5</a:t>
            </a:fld>
            <a:endParaRPr lang="hu-H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Diakép helye 1"/>
          <p:cNvSpPr>
            <a:spLocks noGrp="1" noRot="1" noChangeAspect="1" noTextEdit="1"/>
          </p:cNvSpPr>
          <p:nvPr>
            <p:ph type="sldImg"/>
          </p:nvPr>
        </p:nvSpPr>
        <p:spPr>
          <a:ln/>
        </p:spPr>
      </p:sp>
      <p:sp>
        <p:nvSpPr>
          <p:cNvPr id="216067" name="Jegyzetek helye 2"/>
          <p:cNvSpPr>
            <a:spLocks noGrp="1"/>
          </p:cNvSpPr>
          <p:nvPr>
            <p:ph type="body" idx="1"/>
          </p:nvPr>
        </p:nvSpPr>
        <p:spPr>
          <a:noFill/>
          <a:ln/>
        </p:spPr>
        <p:txBody>
          <a:bodyPr/>
          <a:lstStyle/>
          <a:p>
            <a:r>
              <a:rPr lang="en-GB" smtClean="0"/>
              <a:t>The draft Stockholm Programme was presented by the Presidency on 16 October 2009. Coreper held a first exchange of views on the Programme during its meetings on 21 and 22 October 2009. Following that, the JHA Counsellors have examined the entire text at three meetings on 30 October, 6 and 13 November. Coreper has examined the text also on 3 occasions on 4, 11 and 20 November.</a:t>
            </a:r>
            <a:endParaRPr lang="hu-HU" smtClean="0"/>
          </a:p>
          <a:p>
            <a:r>
              <a:rPr lang="en-GB" smtClean="0"/>
              <a:t> </a:t>
            </a:r>
            <a:endParaRPr lang="hu-HU" smtClean="0"/>
          </a:p>
          <a:p>
            <a:r>
              <a:rPr lang="en-GB" smtClean="0"/>
              <a:t>At its meeting of 30 November and 1 December 2009, the Council (Justice and Home Affairs), held a wide-ranging exchange of views on the Programme which was met with a broad consensus. Many issues were brought forward and the text has been redrafted, as set out in the annex to this note, to reflect those discussions. The Presidency herewith submits to the General Affairs Council and  the European Council the result of those discussions for approval in accordance with Article 68 TFUE and publication in the Official Journal of the European Union.</a:t>
            </a:r>
            <a:endParaRPr lang="hu-HU" smtClean="0"/>
          </a:p>
          <a:p>
            <a:endParaRPr lang="en-GB" smtClean="0"/>
          </a:p>
        </p:txBody>
      </p:sp>
      <p:sp>
        <p:nvSpPr>
          <p:cNvPr id="216068" name="Dia számának helye 3"/>
          <p:cNvSpPr>
            <a:spLocks noGrp="1"/>
          </p:cNvSpPr>
          <p:nvPr>
            <p:ph type="sldNum" sz="quarter" idx="5"/>
          </p:nvPr>
        </p:nvSpPr>
        <p:spPr>
          <a:noFill/>
        </p:spPr>
        <p:txBody>
          <a:bodyPr/>
          <a:lstStyle/>
          <a:p>
            <a:fld id="{7500AD74-2206-4300-8C63-427D1EACA3F7}" type="slidenum">
              <a:rPr lang="hu-HU" smtClean="0">
                <a:solidFill>
                  <a:prstClr val="black"/>
                </a:solidFill>
              </a:rPr>
              <a:pPr/>
              <a:t>6</a:t>
            </a:fld>
            <a:endParaRPr lang="hu-HU"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smtClean="0"/>
              <a:t>The swedish presidency on its website about the Stockholm programme:</a:t>
            </a:r>
          </a:p>
          <a:p>
            <a:endParaRPr lang="hu-HU" smtClean="0"/>
          </a:p>
          <a:p>
            <a:r>
              <a:rPr lang="hu-HU" sz="1200" b="0" i="0" kern="1200" smtClean="0">
                <a:solidFill>
                  <a:schemeClr val="tx1"/>
                </a:solidFill>
                <a:latin typeface="+mn-lt"/>
                <a:ea typeface="+mn-ea"/>
                <a:cs typeface="+mn-cs"/>
              </a:rPr>
              <a:t>„</a:t>
            </a:r>
            <a:r>
              <a:rPr lang="en-US" sz="1200" b="0" i="0" kern="1200" smtClean="0">
                <a:solidFill>
                  <a:schemeClr val="tx1"/>
                </a:solidFill>
                <a:latin typeface="+mn-lt"/>
                <a:ea typeface="+mn-ea"/>
                <a:cs typeface="+mn-cs"/>
              </a:rPr>
              <a:t>The greatest effect of the programme in the area of asylum and migration is that work on the common European asylum system will continue and that impetus will be given to the development of the EU external dimension</a:t>
            </a:r>
            <a:r>
              <a:rPr lang="hu-HU" sz="1200" b="0" i="0" kern="1200" smtClean="0">
                <a:solidFill>
                  <a:schemeClr val="tx1"/>
                </a:solidFill>
                <a:latin typeface="+mn-lt"/>
                <a:ea typeface="+mn-ea"/>
                <a:cs typeface="+mn-cs"/>
              </a:rPr>
              <a:t>”</a:t>
            </a:r>
          </a:p>
          <a:p>
            <a:r>
              <a:rPr lang="hu-HU" smtClean="0">
                <a:hlinkClick r:id="rId3"/>
              </a:rPr>
              <a:t>http://www.se2009.eu/en/meetings_news/2009/12/23/the_stockholm_programme_focus_on_the_citizen</a:t>
            </a:r>
            <a:r>
              <a:rPr lang="hu-HU" smtClean="0"/>
              <a:t> visited 29 March 2010</a:t>
            </a:r>
            <a:endParaRPr lang="hu-HU"/>
          </a:p>
        </p:txBody>
      </p:sp>
      <p:sp>
        <p:nvSpPr>
          <p:cNvPr id="4" name="Dia számának helye 3"/>
          <p:cNvSpPr>
            <a:spLocks noGrp="1"/>
          </p:cNvSpPr>
          <p:nvPr>
            <p:ph type="sldNum" sz="quarter" idx="10"/>
          </p:nvPr>
        </p:nvSpPr>
        <p:spPr/>
        <p:txBody>
          <a:bodyPr/>
          <a:lstStyle/>
          <a:p>
            <a:pPr>
              <a:defRPr/>
            </a:pPr>
            <a:fld id="{EB0ACDD5-2D38-4FF4-BF5A-32920DF75D1E}" type="slidenum">
              <a:rPr lang="hu-HU" smtClean="0">
                <a:solidFill>
                  <a:prstClr val="black"/>
                </a:solidFill>
              </a:rPr>
              <a:pPr>
                <a:defRPr/>
              </a:pPr>
              <a:t>7</a:t>
            </a:fld>
            <a:endParaRPr lang="hu-HU">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pPr>
              <a:defRPr/>
            </a:pPr>
            <a:fld id="{EB0ACDD5-2D38-4FF4-BF5A-32920DF75D1E}" type="slidenum">
              <a:rPr lang="hu-HU" smtClean="0">
                <a:solidFill>
                  <a:prstClr val="black"/>
                </a:solidFill>
              </a:rPr>
              <a:pPr>
                <a:defRPr/>
              </a:pPr>
              <a:t>8</a:t>
            </a:fld>
            <a:endParaRPr lang="hu-HU">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pPr>
              <a:defRPr/>
            </a:pPr>
            <a:fld id="{6071FF27-857C-4769-8B66-E72A6E36AA9A}" type="slidenum">
              <a:rPr lang="hu-HU" smtClean="0"/>
              <a:pPr>
                <a:defRPr/>
              </a:pPr>
              <a:t>9</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42910" y="1357298"/>
            <a:ext cx="7772400" cy="1470025"/>
          </a:xfrm>
          <a:solidFill>
            <a:srgbClr val="C5BCFC"/>
          </a:solidFill>
          <a:ln>
            <a:solidFill>
              <a:srgbClr val="C00000"/>
            </a:solidFill>
          </a:ln>
        </p:spPr>
        <p:txBody>
          <a:bodyPr>
            <a:normAutofit/>
          </a:bodyPr>
          <a:lstStyle>
            <a:lvl1pPr>
              <a:defRPr sz="4800" b="1">
                <a:solidFill>
                  <a:srgbClr val="C00000"/>
                </a:solidFill>
                <a:latin typeface="Georgia" pitchFamily="18" charset="0"/>
              </a:defRPr>
            </a:lvl1pPr>
          </a:lstStyle>
          <a:p>
            <a:r>
              <a:rPr lang="hu-HU" smtClean="0"/>
              <a:t>Mintacím szerkesztése</a:t>
            </a:r>
            <a:endParaRPr lang="en-GB"/>
          </a:p>
        </p:txBody>
      </p:sp>
      <p:sp>
        <p:nvSpPr>
          <p:cNvPr id="3" name="Alcím 2"/>
          <p:cNvSpPr>
            <a:spLocks noGrp="1"/>
          </p:cNvSpPr>
          <p:nvPr>
            <p:ph type="subTitle" idx="1"/>
          </p:nvPr>
        </p:nvSpPr>
        <p:spPr>
          <a:xfrm>
            <a:off x="1371600" y="3886200"/>
            <a:ext cx="6400800" cy="1752600"/>
          </a:xfrm>
          <a:solidFill>
            <a:srgbClr val="FFCD2F"/>
          </a:solidFill>
          <a:ln>
            <a:solidFill>
              <a:schemeClr val="accent6">
                <a:lumMod val="50000"/>
              </a:schemeClr>
            </a:solidFill>
          </a:ln>
        </p:spPr>
        <p:txBody>
          <a:bodyPr/>
          <a:lstStyle>
            <a:lvl1pPr marL="0" indent="0" algn="ctr">
              <a:buNone/>
              <a:defRPr b="1">
                <a:solidFill>
                  <a:srgbClr val="4D4D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en-GB"/>
          </a:p>
        </p:txBody>
      </p:sp>
      <p:sp>
        <p:nvSpPr>
          <p:cNvPr id="7" name="Dátum helye 3"/>
          <p:cNvSpPr>
            <a:spLocks noGrp="1"/>
          </p:cNvSpPr>
          <p:nvPr>
            <p:ph type="dt" sz="half" idx="2"/>
          </p:nvPr>
        </p:nvSpPr>
        <p:spPr>
          <a:xfrm>
            <a:off x="0" y="6572272"/>
            <a:ext cx="2133600" cy="285728"/>
          </a:xfrm>
          <a:prstGeom prst="rect">
            <a:avLst/>
          </a:prstGeom>
          <a:solidFill>
            <a:srgbClr val="002060"/>
          </a:solidFill>
        </p:spPr>
        <p:txBody>
          <a:bodyPr vert="horz" lIns="91440" tIns="45720" rIns="91440" bIns="45720" rtlCol="0" anchor="ctr"/>
          <a:lstStyle>
            <a:lvl1pPr algn="l" fontAlgn="auto">
              <a:spcBef>
                <a:spcPts val="0"/>
              </a:spcBef>
              <a:spcAft>
                <a:spcPts val="0"/>
              </a:spcAft>
              <a:defRPr sz="1200">
                <a:solidFill>
                  <a:srgbClr val="FFC44F"/>
                </a:solidFill>
                <a:latin typeface="+mn-lt"/>
                <a:cs typeface="+mn-cs"/>
              </a:defRPr>
            </a:lvl1pPr>
          </a:lstStyle>
          <a:p>
            <a:pPr eaLnBrk="0" hangingPunct="0">
              <a:defRPr/>
            </a:pPr>
            <a:r>
              <a:rPr lang="hu-HU" smtClean="0"/>
              <a:t>Presentation by Boldizsár Nagy</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ím és tartalom">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857232"/>
            <a:ext cx="8229600" cy="5500726"/>
          </a:xfrm>
          <a:solidFill>
            <a:srgbClr val="C5BCFC"/>
          </a:solidFill>
          <a:ln>
            <a:solidFill>
              <a:srgbClr val="002060"/>
            </a:solidFill>
          </a:ln>
        </p:spPr>
        <p:txBody>
          <a:bodyPr>
            <a:normAutofit/>
          </a:bodyPr>
          <a:lstStyle>
            <a:lvl1pPr>
              <a:defRPr sz="2400">
                <a:solidFill>
                  <a:srgbClr val="060036"/>
                </a:solidFill>
              </a:defRPr>
            </a:lvl1pPr>
            <a:lvl2pPr>
              <a:defRPr sz="2400">
                <a:solidFill>
                  <a:srgbClr val="060036"/>
                </a:solidFill>
              </a:defRPr>
            </a:lvl2pPr>
            <a:lvl3pPr>
              <a:defRPr sz="2400">
                <a:solidFill>
                  <a:srgbClr val="060036"/>
                </a:solidFill>
              </a:defRPr>
            </a:lvl3pPr>
            <a:lvl4pPr>
              <a:defRPr sz="1800">
                <a:solidFill>
                  <a:srgbClr val="060036"/>
                </a:solidFill>
              </a:defRPr>
            </a:lvl4pPr>
            <a:lvl5pPr>
              <a:defRPr sz="1800">
                <a:solidFill>
                  <a:srgbClr val="060036"/>
                </a:solidFil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Dátum helye 3"/>
          <p:cNvSpPr>
            <a:spLocks noGrp="1"/>
          </p:cNvSpPr>
          <p:nvPr>
            <p:ph type="dt" sz="half" idx="2"/>
          </p:nvPr>
        </p:nvSpPr>
        <p:spPr>
          <a:xfrm>
            <a:off x="0" y="6572272"/>
            <a:ext cx="2133600" cy="285728"/>
          </a:xfrm>
          <a:prstGeom prst="rect">
            <a:avLst/>
          </a:prstGeom>
          <a:solidFill>
            <a:srgbClr val="002060"/>
          </a:solidFill>
        </p:spPr>
        <p:txBody>
          <a:bodyPr vert="horz" lIns="91440" tIns="45720" rIns="91440" bIns="45720" rtlCol="0" anchor="ctr"/>
          <a:lstStyle>
            <a:lvl1pPr algn="l" fontAlgn="auto">
              <a:spcBef>
                <a:spcPts val="0"/>
              </a:spcBef>
              <a:spcAft>
                <a:spcPts val="0"/>
              </a:spcAft>
              <a:defRPr sz="1200">
                <a:solidFill>
                  <a:srgbClr val="FFC44F"/>
                </a:solidFill>
                <a:latin typeface="+mn-lt"/>
                <a:cs typeface="+mn-cs"/>
              </a:defRPr>
            </a:lvl1pPr>
          </a:lstStyle>
          <a:p>
            <a:pPr eaLnBrk="0" hangingPunct="0">
              <a:defRPr/>
            </a:pPr>
            <a:r>
              <a:rPr lang="hu-HU" smtClean="0"/>
              <a:t>Presentation by Boldizsár Nagy</a:t>
            </a:r>
            <a:endParaRPr lang="en-GB"/>
          </a:p>
        </p:txBody>
      </p:sp>
      <p:sp>
        <p:nvSpPr>
          <p:cNvPr id="6" name="Cím 5"/>
          <p:cNvSpPr>
            <a:spLocks noGrp="1"/>
          </p:cNvSpPr>
          <p:nvPr>
            <p:ph type="title"/>
          </p:nvPr>
        </p:nvSpPr>
        <p:spPr/>
        <p:txBody>
          <a:bodyPr/>
          <a:lstStyle>
            <a:lvl1pPr>
              <a:defRPr>
                <a:latin typeface="Arial" pitchFamily="34" charset="0"/>
                <a:cs typeface="Arial" pitchFamily="34" charset="0"/>
              </a:defRPr>
            </a:lvl1pPr>
          </a:lstStyle>
          <a:p>
            <a:r>
              <a:rPr lang="hu-HU" smtClean="0"/>
              <a:t>Mintacím szerkesztése</a:t>
            </a:r>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cSld name="Cím, szöveg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685800" y="228600"/>
            <a:ext cx="7772400" cy="457200"/>
          </a:xfrm>
        </p:spPr>
        <p:txBody>
          <a:bodyPr/>
          <a:lstStyle/>
          <a:p>
            <a:r>
              <a:rPr lang="hu-HU" smtClean="0"/>
              <a:t>Mintacím szerkesztése</a:t>
            </a:r>
            <a:endParaRPr lang="hu-HU"/>
          </a:p>
        </p:txBody>
      </p:sp>
      <p:sp>
        <p:nvSpPr>
          <p:cNvPr id="3" name="Szöveg helye 2"/>
          <p:cNvSpPr>
            <a:spLocks noGrp="1"/>
          </p:cNvSpPr>
          <p:nvPr>
            <p:ph type="body" sz="half" idx="1"/>
          </p:nvPr>
        </p:nvSpPr>
        <p:spPr>
          <a:xfrm>
            <a:off x="685800" y="838200"/>
            <a:ext cx="3810000" cy="5591196"/>
          </a:xfrm>
          <a:solidFill>
            <a:srgbClr val="C5BCFC"/>
          </a:solidFill>
          <a:ln>
            <a:solidFill>
              <a:schemeClr val="accent1">
                <a:lumMod val="50000"/>
              </a:schemeClr>
            </a:solidFill>
          </a:ln>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838200"/>
            <a:ext cx="3810000" cy="5591196"/>
          </a:xfrm>
          <a:solidFill>
            <a:srgbClr val="C5BCFC"/>
          </a:solidFill>
          <a:ln>
            <a:solidFill>
              <a:schemeClr val="accent1">
                <a:lumMod val="50000"/>
              </a:schemeClr>
            </a:solidFill>
          </a:ln>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en-GB"/>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FBD"/>
        </a:solid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142852"/>
            <a:ext cx="8229600" cy="500066"/>
          </a:xfrm>
          <a:prstGeom prst="rect">
            <a:avLst/>
          </a:prstGeom>
          <a:solidFill>
            <a:srgbClr val="FFC44F"/>
          </a:solidFill>
          <a:ln w="9525">
            <a:solidFill>
              <a:srgbClr val="C00000"/>
            </a:solid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endParaRPr lang="en-GB" smtClean="0"/>
          </a:p>
        </p:txBody>
      </p:sp>
      <p:sp>
        <p:nvSpPr>
          <p:cNvPr id="1027" name="Szöveg helye 2"/>
          <p:cNvSpPr>
            <a:spLocks noGrp="1"/>
          </p:cNvSpPr>
          <p:nvPr>
            <p:ph type="body" idx="1"/>
          </p:nvPr>
        </p:nvSpPr>
        <p:spPr bwMode="auto">
          <a:xfrm>
            <a:off x="457200" y="785794"/>
            <a:ext cx="8229600" cy="5715040"/>
          </a:xfrm>
          <a:prstGeom prst="rect">
            <a:avLst/>
          </a:prstGeom>
          <a:solidFill>
            <a:srgbClr val="C5BCFC"/>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smtClean="0"/>
          </a:p>
        </p:txBody>
      </p:sp>
      <p:sp>
        <p:nvSpPr>
          <p:cNvPr id="8" name="Élőláb helye 7"/>
          <p:cNvSpPr>
            <a:spLocks noGrp="1"/>
          </p:cNvSpPr>
          <p:nvPr>
            <p:ph type="ftr" sz="quarter" idx="3"/>
          </p:nvPr>
        </p:nvSpPr>
        <p:spPr>
          <a:xfrm>
            <a:off x="0" y="6643710"/>
            <a:ext cx="2895600" cy="214290"/>
          </a:xfrm>
          <a:prstGeom prst="rect">
            <a:avLst/>
          </a:prstGeom>
          <a:solidFill>
            <a:srgbClr val="002060"/>
          </a:solidFill>
        </p:spPr>
        <p:txBody>
          <a:bodyPr vert="horz" lIns="91440" tIns="45720" rIns="91440" bIns="45720" rtlCol="0" anchor="ctr"/>
          <a:lstStyle>
            <a:lvl1pPr algn="ctr">
              <a:defRPr sz="1200">
                <a:solidFill>
                  <a:srgbClr val="FFC44F"/>
                </a:solidFill>
              </a:defRPr>
            </a:lvl1pPr>
          </a:lstStyle>
          <a:p>
            <a:pPr eaLnBrk="0" fontAlgn="base" hangingPunct="0">
              <a:spcBef>
                <a:spcPct val="0"/>
              </a:spcBef>
              <a:spcAft>
                <a:spcPct val="0"/>
              </a:spcAft>
            </a:pPr>
            <a:r>
              <a:rPr lang="hu-HU" smtClean="0">
                <a:latin typeface="Times New Roman" pitchFamily="18" charset="0"/>
              </a:rPr>
              <a:t>Presentation by Boldizsár Nagy</a:t>
            </a:r>
            <a:endParaRPr lang="hu-HU">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Lst>
  <p:txStyles>
    <p:titleStyle>
      <a:lvl1pPr algn="ctr" rtl="0" eaLnBrk="1" fontAlgn="base" hangingPunct="1">
        <a:spcBef>
          <a:spcPct val="0"/>
        </a:spcBef>
        <a:spcAft>
          <a:spcPct val="0"/>
        </a:spcAft>
        <a:defRPr sz="2400" kern="1200">
          <a:solidFill>
            <a:srgbClr val="C00000"/>
          </a:solidFill>
          <a:effectLst>
            <a:outerShdw blurRad="38100" dist="38100" dir="2700000" algn="tl">
              <a:srgbClr val="000000">
                <a:alpha val="43137"/>
              </a:srgbClr>
            </a:outerShdw>
          </a:effectLst>
          <a:latin typeface="+mn-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400" kern="1200">
          <a:solidFill>
            <a:srgbClr val="002060"/>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400" kern="1200">
          <a:solidFill>
            <a:srgbClr val="002060"/>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rgbClr val="002060"/>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rgbClr val="002060"/>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00034" y="714356"/>
            <a:ext cx="7772400" cy="2928958"/>
          </a:xfrm>
        </p:spPr>
        <p:txBody>
          <a:bodyPr>
            <a:normAutofit fontScale="90000"/>
          </a:bodyPr>
          <a:lstStyle/>
          <a:p>
            <a:r>
              <a:rPr lang="hu-HU" smtClean="0"/>
              <a:t>THE FUTURE OF THE INTERNATIONAL AND EUROPEAN REFUGEE REGIME</a:t>
            </a:r>
            <a:endParaRPr lang="hu-HU"/>
          </a:p>
        </p:txBody>
      </p:sp>
      <p:sp>
        <p:nvSpPr>
          <p:cNvPr id="3" name="Alcím 2"/>
          <p:cNvSpPr>
            <a:spLocks noGrp="1"/>
          </p:cNvSpPr>
          <p:nvPr>
            <p:ph type="subTitle" idx="1"/>
          </p:nvPr>
        </p:nvSpPr>
        <p:spPr/>
        <p:txBody>
          <a:bodyPr/>
          <a:lstStyle/>
          <a:p>
            <a:endParaRPr lang="hu-HU" sz="2800" smtClean="0"/>
          </a:p>
          <a:p>
            <a:r>
              <a:rPr lang="hu-HU" sz="2800" smtClean="0"/>
              <a:t>Boldizsár Nagy’s presentation</a:t>
            </a:r>
          </a:p>
          <a:p>
            <a:r>
              <a:rPr lang="hu-HU" sz="2800" smtClean="0"/>
              <a:t>CEU </a:t>
            </a:r>
            <a:r>
              <a:rPr lang="hu-HU" sz="2800" smtClean="0"/>
              <a:t>2011</a:t>
            </a:r>
            <a:endParaRPr lang="hu-HU" sz="2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a:bodyPr>
          <a:lstStyle/>
          <a:p>
            <a:pPr>
              <a:lnSpc>
                <a:spcPct val="80000"/>
              </a:lnSpc>
              <a:buFont typeface="Wingdings" pitchFamily="2" charset="2"/>
              <a:buChar char="q"/>
            </a:pPr>
            <a:r>
              <a:rPr lang="en-GB" sz="2000" smtClean="0"/>
              <a:t>Commission Proposal for a Regulation of the European Parliament and of the Council establishing a European Asylum Support Office, adopted on 18.2.2009 (COM (2009) 66 final)</a:t>
            </a:r>
          </a:p>
          <a:p>
            <a:pPr>
              <a:lnSpc>
                <a:spcPct val="80000"/>
              </a:lnSpc>
              <a:buFont typeface="Wingdings" pitchFamily="2" charset="2"/>
              <a:buChar char="q"/>
            </a:pPr>
            <a:r>
              <a:rPr lang="en-GB" sz="2000" smtClean="0"/>
              <a:t>Political agreement on a common position</a:t>
            </a:r>
            <a:r>
              <a:rPr lang="hu-HU" sz="2000" smtClean="0"/>
              <a:t> </a:t>
            </a:r>
            <a:r>
              <a:rPr lang="en-GB" sz="2000" smtClean="0"/>
              <a:t>in </a:t>
            </a:r>
            <a:r>
              <a:rPr lang="hu-HU" sz="2000" smtClean="0"/>
              <a:t>November 2</a:t>
            </a:r>
            <a:r>
              <a:rPr lang="en-GB" sz="2000" smtClean="0"/>
              <a:t>009</a:t>
            </a:r>
            <a:r>
              <a:rPr lang="hu-HU" sz="2000" smtClean="0"/>
              <a:t> </a:t>
            </a:r>
          </a:p>
          <a:p>
            <a:pPr>
              <a:lnSpc>
                <a:spcPct val="80000"/>
              </a:lnSpc>
              <a:buFont typeface="Wingdings" pitchFamily="2" charset="2"/>
              <a:buChar char="q"/>
            </a:pPr>
            <a:r>
              <a:rPr lang="hu-HU" sz="2000" smtClean="0"/>
              <a:t>439/2010/EU </a:t>
            </a:r>
            <a:r>
              <a:rPr lang="hu-HU" sz="2000" smtClean="0"/>
              <a:t>regulation on the establishment of the European Asylum Support Office, </a:t>
            </a:r>
            <a:r>
              <a:rPr lang="hu-HU" sz="2000" smtClean="0"/>
              <a:t>OJ L </a:t>
            </a:r>
            <a:r>
              <a:rPr lang="hu-HU" sz="2000" smtClean="0"/>
              <a:t>132/11 </a:t>
            </a:r>
            <a:endParaRPr lang="hu-HU" sz="2000" smtClean="0"/>
          </a:p>
          <a:p>
            <a:pPr>
              <a:lnSpc>
                <a:spcPct val="80000"/>
              </a:lnSpc>
              <a:buFont typeface="Wingdings" pitchFamily="2" charset="2"/>
              <a:buChar char="q"/>
            </a:pPr>
            <a:r>
              <a:rPr lang="hu-HU" sz="2000" smtClean="0"/>
              <a:t>Seat</a:t>
            </a:r>
            <a:r>
              <a:rPr lang="hu-HU" sz="2000" smtClean="0"/>
              <a:t>: Malta</a:t>
            </a:r>
            <a:endParaRPr lang="hu-HU" smtClean="0"/>
          </a:p>
          <a:p>
            <a:pPr algn="ctr">
              <a:lnSpc>
                <a:spcPct val="80000"/>
              </a:lnSpc>
              <a:buNone/>
            </a:pPr>
            <a:r>
              <a:rPr lang="hu-HU" smtClean="0"/>
              <a:t>Purposes</a:t>
            </a:r>
          </a:p>
          <a:p>
            <a:r>
              <a:rPr lang="en-US" smtClean="0">
                <a:solidFill>
                  <a:srgbClr val="C00000"/>
                </a:solidFill>
              </a:rPr>
              <a:t>coordinate and strengthen practical cooperation </a:t>
            </a:r>
            <a:r>
              <a:rPr lang="en-US" smtClean="0"/>
              <a:t>among Member</a:t>
            </a:r>
            <a:r>
              <a:rPr lang="hu-HU" smtClean="0"/>
              <a:t> </a:t>
            </a:r>
            <a:r>
              <a:rPr lang="en-US" smtClean="0"/>
              <a:t>States and </a:t>
            </a:r>
            <a:r>
              <a:rPr lang="en-US" smtClean="0">
                <a:solidFill>
                  <a:srgbClr val="C00000"/>
                </a:solidFill>
              </a:rPr>
              <a:t>help to improve the implementation </a:t>
            </a:r>
            <a:r>
              <a:rPr lang="en-US" smtClean="0"/>
              <a:t>of the</a:t>
            </a:r>
            <a:r>
              <a:rPr lang="hu-HU" smtClean="0"/>
              <a:t>  Common European Asylum System.</a:t>
            </a:r>
          </a:p>
          <a:p>
            <a:r>
              <a:rPr lang="en-US" smtClean="0">
                <a:solidFill>
                  <a:srgbClr val="C00000"/>
                </a:solidFill>
              </a:rPr>
              <a:t>operational support </a:t>
            </a:r>
            <a:r>
              <a:rPr lang="en-US" smtClean="0"/>
              <a:t>to Member States subject to </a:t>
            </a:r>
            <a:r>
              <a:rPr lang="en-US" smtClean="0">
                <a:solidFill>
                  <a:srgbClr val="C00000"/>
                </a:solidFill>
              </a:rPr>
              <a:t>particular</a:t>
            </a:r>
            <a:r>
              <a:rPr lang="hu-HU" smtClean="0">
                <a:solidFill>
                  <a:srgbClr val="C00000"/>
                </a:solidFill>
              </a:rPr>
              <a:t> pressure</a:t>
            </a:r>
          </a:p>
          <a:p>
            <a:r>
              <a:rPr lang="en-US" smtClean="0">
                <a:solidFill>
                  <a:srgbClr val="C00000"/>
                </a:solidFill>
              </a:rPr>
              <a:t>scientific and technical assistance </a:t>
            </a:r>
            <a:r>
              <a:rPr lang="en-US" smtClean="0"/>
              <a:t>for Community policy-making and</a:t>
            </a:r>
            <a:r>
              <a:rPr lang="hu-HU" smtClean="0"/>
              <a:t> legislation</a:t>
            </a:r>
            <a:endParaRPr lang="hu-HU"/>
          </a:p>
        </p:txBody>
      </p:sp>
      <p:sp>
        <p:nvSpPr>
          <p:cNvPr id="3" name="Cím 2"/>
          <p:cNvSpPr>
            <a:spLocks noGrp="1"/>
          </p:cNvSpPr>
          <p:nvPr>
            <p:ph type="title"/>
          </p:nvPr>
        </p:nvSpPr>
        <p:spPr/>
        <p:txBody>
          <a:bodyPr/>
          <a:lstStyle/>
          <a:p>
            <a:r>
              <a:rPr lang="hu-HU" smtClean="0"/>
              <a:t>The European Asylum Suppport Office</a:t>
            </a:r>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normAutofit fontScale="92500"/>
          </a:bodyPr>
          <a:lstStyle/>
          <a:p>
            <a:pPr algn="ctr">
              <a:buNone/>
            </a:pPr>
            <a:r>
              <a:rPr lang="hu-HU" smtClean="0"/>
              <a:t>EASO  planned activities -  a few highlights</a:t>
            </a:r>
          </a:p>
          <a:p>
            <a:r>
              <a:rPr lang="hu-HU" smtClean="0"/>
              <a:t> Source of Country of origin information</a:t>
            </a:r>
          </a:p>
          <a:p>
            <a:r>
              <a:rPr lang="hu-HU" smtClean="0"/>
              <a:t>Coordination and assistance to intra EU reallocation of beneficiaries of protection</a:t>
            </a:r>
          </a:p>
          <a:p>
            <a:r>
              <a:rPr lang="hu-HU" smtClean="0"/>
              <a:t>Intervention at the request of the affected MS in case of mass influx:</a:t>
            </a:r>
          </a:p>
          <a:p>
            <a:pPr lvl="2">
              <a:buNone/>
            </a:pPr>
            <a:r>
              <a:rPr lang="hu-HU" smtClean="0"/>
              <a:t>-	Sending  </a:t>
            </a:r>
            <a:r>
              <a:rPr lang="en-US" smtClean="0"/>
              <a:t>asylum support teams </a:t>
            </a:r>
            <a:r>
              <a:rPr lang="hu-HU" smtClean="0"/>
              <a:t> with </a:t>
            </a:r>
            <a:r>
              <a:rPr lang="en-US" smtClean="0"/>
              <a:t>expertise </a:t>
            </a:r>
            <a:r>
              <a:rPr lang="hu-HU" smtClean="0"/>
              <a:t>in</a:t>
            </a:r>
          </a:p>
          <a:p>
            <a:pPr lvl="4"/>
            <a:r>
              <a:rPr lang="en-US" smtClean="0"/>
              <a:t>interpreting services, </a:t>
            </a:r>
            <a:endParaRPr lang="hu-HU" smtClean="0"/>
          </a:p>
          <a:p>
            <a:pPr lvl="4"/>
            <a:r>
              <a:rPr lang="en-US" smtClean="0"/>
              <a:t>information on the countries of origin</a:t>
            </a:r>
            <a:r>
              <a:rPr lang="hu-HU" smtClean="0"/>
              <a:t> </a:t>
            </a:r>
          </a:p>
          <a:p>
            <a:pPr lvl="4"/>
            <a:r>
              <a:rPr lang="en-US" smtClean="0"/>
              <a:t>and knowledge of the handling and management of asylum cases</a:t>
            </a:r>
            <a:endParaRPr lang="hu-HU" smtClean="0"/>
          </a:p>
          <a:p>
            <a:pPr lvl="3"/>
            <a:r>
              <a:rPr lang="hu-HU" sz="2400" smtClean="0"/>
              <a:t>Decision to send: 3/4 of Management Board  – experts sent by MS chosen from an Asylum Intervention </a:t>
            </a:r>
            <a:r>
              <a:rPr lang="hu-HU" sz="2400" smtClean="0"/>
              <a:t>Pool</a:t>
            </a:r>
          </a:p>
          <a:p>
            <a:r>
              <a:rPr lang="hu-HU" sz="3000" smtClean="0"/>
              <a:t>26 November 2010 : </a:t>
            </a:r>
            <a:r>
              <a:rPr lang="hu-HU" sz="3000" smtClean="0"/>
              <a:t>Rob </a:t>
            </a:r>
            <a:r>
              <a:rPr lang="hu-HU" sz="3000" smtClean="0"/>
              <a:t> Visser elected as managing director</a:t>
            </a:r>
            <a:endParaRPr lang="hu-HU" sz="3000" smtClean="0"/>
          </a:p>
          <a:p>
            <a:endParaRPr lang="hu-HU" smtClean="0"/>
          </a:p>
          <a:p>
            <a:endParaRPr lang="hu-HU" smtClean="0"/>
          </a:p>
          <a:p>
            <a:endParaRPr lang="hu-HU"/>
          </a:p>
        </p:txBody>
      </p:sp>
      <p:sp>
        <p:nvSpPr>
          <p:cNvPr id="3" name="Cím 2"/>
          <p:cNvSpPr>
            <a:spLocks noGrp="1"/>
          </p:cNvSpPr>
          <p:nvPr>
            <p:ph type="title"/>
          </p:nvPr>
        </p:nvSpPr>
        <p:spPr/>
        <p:txBody>
          <a:bodyPr/>
          <a:lstStyle/>
          <a:p>
            <a:r>
              <a:rPr lang="hu-HU" smtClean="0"/>
              <a:t>The European Asylum Suppport Office</a:t>
            </a:r>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The European Asylum Suppport Office</a:t>
            </a:r>
            <a:endParaRPr lang="hu-HU"/>
          </a:p>
        </p:txBody>
      </p:sp>
      <p:sp>
        <p:nvSpPr>
          <p:cNvPr id="3" name="Tartalom helye 2"/>
          <p:cNvSpPr>
            <a:spLocks noGrp="1"/>
          </p:cNvSpPr>
          <p:nvPr>
            <p:ph idx="1"/>
          </p:nvPr>
        </p:nvSpPr>
        <p:spPr>
          <a:xfrm>
            <a:off x="323528" y="908720"/>
            <a:ext cx="8568952" cy="5616624"/>
          </a:xfrm>
        </p:spPr>
        <p:txBody>
          <a:bodyPr/>
          <a:lstStyle/>
          <a:p>
            <a:pPr algn="ctr">
              <a:buNone/>
            </a:pPr>
            <a:r>
              <a:rPr lang="hu-HU" b="1" smtClean="0"/>
              <a:t>Ministers agreed on priorities in the Fall of 2010</a:t>
            </a:r>
            <a:endParaRPr lang="hu-HU" b="1" smtClean="0"/>
          </a:p>
          <a:p>
            <a:pPr algn="ctr">
              <a:buNone/>
            </a:pPr>
            <a:endParaRPr lang="hu-HU" b="1" smtClean="0"/>
          </a:p>
          <a:p>
            <a:pPr algn="ctr">
              <a:buNone/>
            </a:pPr>
            <a:endParaRPr lang="hu-HU" b="1" smtClean="0"/>
          </a:p>
          <a:p>
            <a:pPr algn="ctr">
              <a:buNone/>
            </a:pPr>
            <a:endParaRPr lang="hu-HU" b="1" smtClean="0"/>
          </a:p>
          <a:p>
            <a:pPr algn="ctr">
              <a:buNone/>
            </a:pPr>
            <a:endParaRPr lang="hu-HU" b="1" smtClean="0"/>
          </a:p>
          <a:p>
            <a:pPr algn="ctr">
              <a:buNone/>
            </a:pPr>
            <a:endParaRPr lang="hu-HU" b="1" smtClean="0"/>
          </a:p>
          <a:p>
            <a:pPr algn="ctr">
              <a:buNone/>
            </a:pPr>
            <a:endParaRPr lang="hu-HU" b="1" smtClean="0"/>
          </a:p>
          <a:p>
            <a:pPr algn="ctr">
              <a:buNone/>
            </a:pPr>
            <a:endParaRPr lang="hu-HU" b="1" smtClean="0"/>
          </a:p>
          <a:p>
            <a:pPr algn="ctr">
              <a:buNone/>
            </a:pPr>
            <a:endParaRPr lang="hu-HU" b="1" smtClean="0"/>
          </a:p>
          <a:p>
            <a:pPr>
              <a:buNone/>
            </a:pPr>
            <a:endParaRPr lang="hu-HU" b="1" smtClean="0"/>
          </a:p>
          <a:p>
            <a:pPr>
              <a:buNone/>
            </a:pPr>
            <a:r>
              <a:rPr lang="hu-HU" b="1" smtClean="0"/>
              <a:t>First meeting of the Board of Managers: Malta</a:t>
            </a:r>
            <a:r>
              <a:rPr lang="hu-HU" b="1" smtClean="0"/>
              <a:t>, 2010 nov 25-26</a:t>
            </a:r>
          </a:p>
          <a:p>
            <a:pPr>
              <a:buNone/>
            </a:pPr>
            <a:r>
              <a:rPr lang="hu-HU" b="1" smtClean="0"/>
              <a:t>Start of operation planned for the first half of 2011</a:t>
            </a:r>
            <a:endParaRPr lang="hu-HU" b="1" smtClean="0"/>
          </a:p>
        </p:txBody>
      </p:sp>
      <p:sp>
        <p:nvSpPr>
          <p:cNvPr id="5" name="Téglalap 4"/>
          <p:cNvSpPr/>
          <p:nvPr/>
        </p:nvSpPr>
        <p:spPr bwMode="auto">
          <a:xfrm>
            <a:off x="827584" y="1988840"/>
            <a:ext cx="2016224" cy="936104"/>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hu-HU" sz="2400" b="1" smtClean="0">
                <a:solidFill>
                  <a:srgbClr val="C00000"/>
                </a:solidFill>
              </a:rPr>
              <a:t>Support of training</a:t>
            </a:r>
            <a:endParaRPr kumimoji="0" lang="hu-HU" sz="2400" b="1" i="0" u="none" strike="noStrike" cap="none" normalizeH="0" baseline="0" smtClean="0">
              <a:ln>
                <a:noFill/>
              </a:ln>
              <a:solidFill>
                <a:srgbClr val="C00000"/>
              </a:solidFill>
              <a:effectLst/>
            </a:endParaRPr>
          </a:p>
        </p:txBody>
      </p:sp>
      <p:sp>
        <p:nvSpPr>
          <p:cNvPr id="6" name="Téglalap 5"/>
          <p:cNvSpPr/>
          <p:nvPr/>
        </p:nvSpPr>
        <p:spPr bwMode="auto">
          <a:xfrm>
            <a:off x="1259632" y="3284984"/>
            <a:ext cx="2808312" cy="1656184"/>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hu-HU" sz="2400" b="1" i="0" u="none" strike="noStrike" cap="none" normalizeH="0" baseline="0" smtClean="0">
                <a:ln>
                  <a:noFill/>
                </a:ln>
                <a:solidFill>
                  <a:srgbClr val="C00000"/>
                </a:solidFill>
                <a:effectLst/>
              </a:rPr>
              <a:t>Country of origin info</a:t>
            </a:r>
            <a:endParaRPr kumimoji="0" lang="hu-HU" sz="2400" b="1" i="0" u="none" strike="noStrike" cap="none" normalizeH="0" smtClean="0">
              <a:ln>
                <a:noFill/>
              </a:ln>
              <a:solidFill>
                <a:srgbClr val="C00000"/>
              </a:solidFill>
              <a:effectLs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hu-HU" sz="2000" b="1" i="0" u="none" strike="noStrike" cap="none" normalizeH="0" baseline="0" smtClean="0">
                <a:ln>
                  <a:noFill/>
                </a:ln>
                <a:solidFill>
                  <a:srgbClr val="C00000"/>
                </a:solidFill>
                <a:effectLst/>
              </a:rPr>
              <a:t>(Portal, analysis)</a:t>
            </a:r>
            <a:endParaRPr kumimoji="0" lang="hu-HU" sz="2000" b="1" i="0" u="none" strike="noStrike" cap="none" normalizeH="0" baseline="0" smtClean="0">
              <a:ln>
                <a:noFill/>
              </a:ln>
              <a:solidFill>
                <a:srgbClr val="C00000"/>
              </a:solidFill>
              <a:effectLst/>
            </a:endParaRPr>
          </a:p>
        </p:txBody>
      </p:sp>
      <p:sp>
        <p:nvSpPr>
          <p:cNvPr id="7" name="Téglalap 6"/>
          <p:cNvSpPr/>
          <p:nvPr/>
        </p:nvSpPr>
        <p:spPr bwMode="auto">
          <a:xfrm>
            <a:off x="4283968" y="3717032"/>
            <a:ext cx="2448272" cy="1584176"/>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hu-HU" sz="2400" b="1" i="0" u="none" strike="noStrike" cap="none" normalizeH="0" baseline="0" smtClean="0">
                <a:ln>
                  <a:noFill/>
                </a:ln>
                <a:solidFill>
                  <a:srgbClr val="C00000"/>
                </a:solidFill>
                <a:effectLst/>
                <a:latin typeface="+mj-lt"/>
              </a:rPr>
              <a:t>Capacity building</a:t>
            </a:r>
            <a:endParaRPr kumimoji="0" lang="hu-HU" sz="2400" b="1" i="0" u="none" strike="noStrike" cap="none" normalizeH="0" baseline="0" smtClean="0">
              <a:ln>
                <a:noFill/>
              </a:ln>
              <a:solidFill>
                <a:srgbClr val="C00000"/>
              </a:solidFill>
              <a:effectLst/>
              <a:latin typeface="+mj-lt"/>
            </a:endParaRPr>
          </a:p>
          <a:p>
            <a:pPr marL="0" marR="0" indent="0" algn="ctr" defTabSz="914400" rtl="0" eaLnBrk="0" fontAlgn="base" latinLnBrk="0" hangingPunct="0">
              <a:lnSpc>
                <a:spcPct val="100000"/>
              </a:lnSpc>
              <a:spcBef>
                <a:spcPct val="0"/>
              </a:spcBef>
              <a:spcAft>
                <a:spcPct val="0"/>
              </a:spcAft>
              <a:buClrTx/>
              <a:buSzTx/>
              <a:buFontTx/>
              <a:buNone/>
              <a:tabLst/>
            </a:pPr>
            <a:r>
              <a:rPr lang="hu-HU" sz="1600" b="1" smtClean="0">
                <a:solidFill>
                  <a:srgbClr val="C00000"/>
                </a:solidFill>
                <a:latin typeface="+mj-lt"/>
              </a:rPr>
              <a:t>(especially in countries exposed to particular pressure)</a:t>
            </a:r>
            <a:endParaRPr kumimoji="0" lang="hu-HU" sz="1600" b="1" i="0" u="none" strike="noStrike" cap="none" normalizeH="0" baseline="0" smtClean="0">
              <a:ln>
                <a:noFill/>
              </a:ln>
              <a:solidFill>
                <a:srgbClr val="C00000"/>
              </a:solidFill>
              <a:effectLst/>
              <a:latin typeface="+mj-lt"/>
            </a:endParaRPr>
          </a:p>
        </p:txBody>
      </p:sp>
      <p:sp>
        <p:nvSpPr>
          <p:cNvPr id="8" name="Téglalap 7"/>
          <p:cNvSpPr/>
          <p:nvPr/>
        </p:nvSpPr>
        <p:spPr bwMode="auto">
          <a:xfrm>
            <a:off x="6084168" y="1916832"/>
            <a:ext cx="2736304" cy="1728192"/>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hu-HU" sz="2400" b="1" i="0" u="none" strike="noStrike" cap="none" normalizeH="0" baseline="0" smtClean="0">
                <a:ln>
                  <a:noFill/>
                </a:ln>
                <a:solidFill>
                  <a:srgbClr val="C00000"/>
                </a:solidFill>
                <a:effectLst/>
                <a:latin typeface="+mj-lt"/>
              </a:rPr>
              <a:t>Promoting implementation of the CEAS </a:t>
            </a:r>
            <a:r>
              <a:rPr kumimoji="0" lang="hu-HU" sz="2400" b="0" i="0" u="none" strike="noStrike" cap="none" normalizeH="0" baseline="0" smtClean="0">
                <a:ln>
                  <a:noFill/>
                </a:ln>
                <a:solidFill>
                  <a:srgbClr val="C00000"/>
                </a:solidFill>
                <a:effectLst/>
                <a:latin typeface="+mj-lt"/>
              </a:rPr>
              <a:t>(</a:t>
            </a:r>
            <a:r>
              <a:rPr kumimoji="0" lang="hu-HU" sz="1600" b="0" i="0" u="none" strike="noStrike" cap="none" normalizeH="0" baseline="0" smtClean="0">
                <a:ln>
                  <a:noFill/>
                </a:ln>
                <a:solidFill>
                  <a:srgbClr val="C00000"/>
                </a:solidFill>
                <a:effectLst/>
                <a:latin typeface="+mj-lt"/>
              </a:rPr>
              <a:t>Assisting the Commission in  controlling</a:t>
            </a:r>
            <a:r>
              <a:rPr kumimoji="0" lang="hu-HU" sz="1600" b="0" i="0" u="none" strike="noStrike" cap="none" normalizeH="0" smtClean="0">
                <a:ln>
                  <a:noFill/>
                </a:ln>
                <a:solidFill>
                  <a:srgbClr val="C00000"/>
                </a:solidFill>
                <a:effectLst/>
                <a:latin typeface="+mj-lt"/>
              </a:rPr>
              <a:t> its implementation</a:t>
            </a:r>
            <a:r>
              <a:rPr kumimoji="0" lang="hu-HU" sz="1600" b="0" i="0" u="none" strike="noStrike" cap="none" normalizeH="0" baseline="0" smtClean="0">
                <a:ln>
                  <a:noFill/>
                </a:ln>
                <a:solidFill>
                  <a:srgbClr val="C00000"/>
                </a:solidFill>
                <a:effectLst/>
                <a:latin typeface="+mj-lt"/>
              </a:rPr>
              <a:t>)</a:t>
            </a:r>
            <a:endParaRPr kumimoji="0" lang="hu-HU" sz="1600" b="0" i="0" u="none" strike="noStrike" cap="none" normalizeH="0" baseline="0" smtClean="0">
              <a:ln>
                <a:noFill/>
              </a:ln>
              <a:solidFill>
                <a:srgbClr val="C00000"/>
              </a:solidFill>
              <a:effectLst/>
              <a:latin typeface="+mj-lt"/>
            </a:endParaRPr>
          </a:p>
        </p:txBody>
      </p:sp>
      <p:cxnSp>
        <p:nvCxnSpPr>
          <p:cNvPr id="10" name="Egyenes összekötő nyíllal 9"/>
          <p:cNvCxnSpPr/>
          <p:nvPr/>
        </p:nvCxnSpPr>
        <p:spPr bwMode="auto">
          <a:xfrm rot="10800000" flipV="1">
            <a:off x="1763688" y="1628800"/>
            <a:ext cx="2592288" cy="2880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Egyenes összekötő nyíllal 11"/>
          <p:cNvCxnSpPr>
            <a:endCxn id="6" idx="0"/>
          </p:cNvCxnSpPr>
          <p:nvPr/>
        </p:nvCxnSpPr>
        <p:spPr bwMode="auto">
          <a:xfrm rot="10800000" flipV="1">
            <a:off x="2663788" y="1628800"/>
            <a:ext cx="1692188" cy="165618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Egyenes összekötő nyíllal 13"/>
          <p:cNvCxnSpPr>
            <a:endCxn id="7" idx="0"/>
          </p:cNvCxnSpPr>
          <p:nvPr/>
        </p:nvCxnSpPr>
        <p:spPr bwMode="auto">
          <a:xfrm rot="16200000" flipH="1">
            <a:off x="3923928" y="2132856"/>
            <a:ext cx="2016224" cy="115212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3" name="Egyenes összekötő nyíllal 32"/>
          <p:cNvCxnSpPr/>
          <p:nvPr/>
        </p:nvCxnSpPr>
        <p:spPr bwMode="auto">
          <a:xfrm>
            <a:off x="4427984" y="1628800"/>
            <a:ext cx="2556284" cy="21761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5" name="Rectangle 3"/>
          <p:cNvSpPr>
            <a:spLocks noGrp="1" noChangeArrowheads="1"/>
          </p:cNvSpPr>
          <p:nvPr>
            <p:ph idx="1"/>
          </p:nvPr>
        </p:nvSpPr>
        <p:spPr/>
        <p:txBody>
          <a:bodyPr/>
          <a:lstStyle/>
          <a:p>
            <a:pPr algn="ctr">
              <a:lnSpc>
                <a:spcPct val="80000"/>
              </a:lnSpc>
              <a:buFontTx/>
              <a:buNone/>
              <a:defRPr/>
            </a:pPr>
            <a:endParaRPr lang="en-US" sz="5400" dirty="0" smtClean="0">
              <a:solidFill>
                <a:srgbClr val="FF9900"/>
              </a:solidFill>
              <a:effectLst>
                <a:outerShdw blurRad="38100" dist="38100" dir="2700000" algn="tl">
                  <a:srgbClr val="000000"/>
                </a:outerShdw>
              </a:effectLst>
            </a:endParaRPr>
          </a:p>
          <a:p>
            <a:pPr algn="ctr">
              <a:lnSpc>
                <a:spcPct val="80000"/>
              </a:lnSpc>
              <a:buFontTx/>
              <a:buNone/>
              <a:defRPr/>
            </a:pPr>
            <a:r>
              <a:rPr lang="hu-HU" sz="4800" smtClean="0">
                <a:solidFill>
                  <a:srgbClr val="C00000"/>
                </a:solidFill>
                <a:effectLst>
                  <a:outerShdw blurRad="38100" dist="38100" dir="2700000" algn="tl">
                    <a:srgbClr val="000000">
                      <a:alpha val="43137"/>
                    </a:srgbClr>
                  </a:outerShdw>
                </a:effectLst>
              </a:rPr>
              <a:t>Thanks!</a:t>
            </a:r>
          </a:p>
          <a:p>
            <a:pPr algn="ctr">
              <a:lnSpc>
                <a:spcPct val="80000"/>
              </a:lnSpc>
              <a:buFontTx/>
              <a:buNone/>
              <a:defRPr/>
            </a:pPr>
            <a:endParaRPr lang="hu-HU" sz="2400" smtClean="0">
              <a:solidFill>
                <a:srgbClr val="060036"/>
              </a:solidFill>
            </a:endParaRPr>
          </a:p>
          <a:p>
            <a:pPr algn="ctr">
              <a:lnSpc>
                <a:spcPct val="80000"/>
              </a:lnSpc>
              <a:buFontTx/>
              <a:buNone/>
              <a:defRPr/>
            </a:pPr>
            <a:r>
              <a:rPr lang="en-US" sz="2400" smtClean="0">
                <a:solidFill>
                  <a:srgbClr val="060036"/>
                </a:solidFill>
              </a:rPr>
              <a:t>Boldizsár </a:t>
            </a:r>
            <a:r>
              <a:rPr lang="en-US" sz="2400" dirty="0" smtClean="0">
                <a:solidFill>
                  <a:srgbClr val="060036"/>
                </a:solidFill>
              </a:rPr>
              <a:t>Nagy</a:t>
            </a:r>
          </a:p>
          <a:p>
            <a:pPr algn="ctr">
              <a:lnSpc>
                <a:spcPct val="80000"/>
              </a:lnSpc>
              <a:buFontTx/>
              <a:buNone/>
              <a:defRPr/>
            </a:pPr>
            <a:r>
              <a:rPr lang="en-US" sz="2400" dirty="0" smtClean="0">
                <a:solidFill>
                  <a:srgbClr val="060036"/>
                </a:solidFill>
              </a:rPr>
              <a:t>Central European University</a:t>
            </a:r>
          </a:p>
          <a:p>
            <a:pPr algn="ctr">
              <a:lnSpc>
                <a:spcPct val="80000"/>
              </a:lnSpc>
              <a:buFontTx/>
              <a:buNone/>
              <a:defRPr/>
            </a:pPr>
            <a:r>
              <a:rPr lang="en-US" sz="2400" dirty="0" smtClean="0">
                <a:solidFill>
                  <a:srgbClr val="060036"/>
                </a:solidFill>
              </a:rPr>
              <a:t> Budapest</a:t>
            </a:r>
          </a:p>
          <a:p>
            <a:pPr algn="ctr">
              <a:lnSpc>
                <a:spcPct val="80000"/>
              </a:lnSpc>
              <a:buFontTx/>
              <a:buNone/>
              <a:defRPr/>
            </a:pPr>
            <a:endParaRPr lang="en-US" sz="2400" dirty="0" smtClean="0">
              <a:solidFill>
                <a:srgbClr val="060036"/>
              </a:solidFill>
            </a:endParaRPr>
          </a:p>
          <a:p>
            <a:pPr algn="ctr">
              <a:lnSpc>
                <a:spcPct val="80000"/>
              </a:lnSpc>
              <a:buFontTx/>
              <a:buNone/>
              <a:defRPr/>
            </a:pPr>
            <a:r>
              <a:rPr lang="en-US" sz="2400" smtClean="0">
                <a:solidFill>
                  <a:srgbClr val="060036"/>
                </a:solidFill>
              </a:rPr>
              <a:t>nagyboldi@</a:t>
            </a:r>
            <a:r>
              <a:rPr lang="hu-HU" sz="2400" smtClean="0">
                <a:solidFill>
                  <a:srgbClr val="060036"/>
                </a:solidFill>
              </a:rPr>
              <a:t>ludens</a:t>
            </a:r>
            <a:r>
              <a:rPr lang="en-US" sz="2400" smtClean="0">
                <a:solidFill>
                  <a:srgbClr val="060036"/>
                </a:solidFill>
              </a:rPr>
              <a:t>.elte.hu</a:t>
            </a:r>
            <a:endParaRPr lang="en-US" sz="2400" dirty="0" smtClean="0">
              <a:solidFill>
                <a:srgbClr val="060036"/>
              </a:solidFill>
            </a:endParaRPr>
          </a:p>
          <a:p>
            <a:pPr algn="ctr">
              <a:lnSpc>
                <a:spcPct val="80000"/>
              </a:lnSpc>
              <a:buFontTx/>
              <a:buNone/>
              <a:defRPr/>
            </a:pPr>
            <a:endParaRPr lang="en-US" sz="2400" dirty="0" smtClean="0">
              <a:solidFill>
                <a:srgbClr val="060036"/>
              </a:solidFill>
            </a:endParaRPr>
          </a:p>
          <a:p>
            <a:pPr algn="ctr">
              <a:lnSpc>
                <a:spcPct val="80000"/>
              </a:lnSpc>
              <a:buFontTx/>
              <a:buNone/>
              <a:defRPr/>
            </a:pPr>
            <a:r>
              <a:rPr lang="en-US" sz="2400" dirty="0" smtClean="0">
                <a:solidFill>
                  <a:srgbClr val="060036"/>
                </a:solidFill>
              </a:rPr>
              <a:t>www.nagyboldizsar.hu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78595">
                                            <p:txEl>
                                              <p:pRg st="1" end="1"/>
                                            </p:txEl>
                                          </p:spTgt>
                                        </p:tgtEl>
                                        <p:attrNameLst>
                                          <p:attrName>style.visibility</p:attrName>
                                        </p:attrNameLst>
                                      </p:cBhvr>
                                      <p:to>
                                        <p:strVal val="visible"/>
                                      </p:to>
                                    </p:set>
                                    <p:anim calcmode="lin" valueType="num">
                                      <p:cBhvr additive="base">
                                        <p:cTn id="7" dur="1000" fill="hold"/>
                                        <p:tgtEl>
                                          <p:spTgt spid="878595">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8785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ctrTitle"/>
          </p:nvPr>
        </p:nvSpPr>
        <p:spPr>
          <a:xfrm>
            <a:off x="642910" y="428604"/>
            <a:ext cx="7772400" cy="2398719"/>
          </a:xfrm>
        </p:spPr>
        <p:txBody>
          <a:bodyPr>
            <a:normAutofit fontScale="90000"/>
          </a:bodyPr>
          <a:lstStyle/>
          <a:p>
            <a:pPr>
              <a:defRPr/>
            </a:pPr>
            <a:r>
              <a:rPr lang="hu-HU" sz="5400" smtClean="0"/>
              <a:t>THE EUROPEAN PACT ON IMMIGRATION AND ASYLUM</a:t>
            </a:r>
            <a:endParaRPr lang="hu-HU" sz="5400" dirty="0"/>
          </a:p>
        </p:txBody>
      </p:sp>
      <p:sp>
        <p:nvSpPr>
          <p:cNvPr id="3" name="Alcím 2"/>
          <p:cNvSpPr>
            <a:spLocks noGrp="1"/>
          </p:cNvSpPr>
          <p:nvPr>
            <p:ph type="subTitle" idx="1"/>
          </p:nvPr>
        </p:nvSpPr>
        <p:spPr>
          <a:xfrm>
            <a:off x="1285852" y="4143380"/>
            <a:ext cx="6400800" cy="1643074"/>
          </a:xfrm>
        </p:spPr>
        <p:txBody>
          <a:bodyPr/>
          <a:lstStyle/>
          <a:p>
            <a:r>
              <a:rPr lang="hu-HU" smtClean="0"/>
              <a:t>Council Doc 13440/08 of 24 September 2008, formally endorsed by the  European Council on 15/16  October 2008.</a:t>
            </a:r>
          </a:p>
          <a:p>
            <a:r>
              <a:rPr lang="hu-HU" smtClean="0"/>
              <a:t>Never published in the OJ</a:t>
            </a:r>
            <a:endParaRPr 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ím 1"/>
          <p:cNvSpPr>
            <a:spLocks noGrp="1"/>
          </p:cNvSpPr>
          <p:nvPr>
            <p:ph type="title"/>
          </p:nvPr>
        </p:nvSpPr>
        <p:spPr>
          <a:xfrm>
            <a:off x="428596" y="0"/>
            <a:ext cx="8029604" cy="857250"/>
          </a:xfrm>
        </p:spPr>
        <p:txBody>
          <a:bodyPr/>
          <a:lstStyle/>
          <a:p>
            <a:pPr>
              <a:defRPr/>
            </a:pPr>
            <a:r>
              <a:rPr lang="hu-HU" smtClean="0"/>
              <a:t>The (French)  Pact on Immigration and Asylum</a:t>
            </a:r>
            <a:endParaRPr lang="hu-HU" dirty="0" smtClean="0"/>
          </a:p>
        </p:txBody>
      </p:sp>
      <p:sp>
        <p:nvSpPr>
          <p:cNvPr id="93187" name="Tartalom helye 2"/>
          <p:cNvSpPr>
            <a:spLocks noGrp="1"/>
          </p:cNvSpPr>
          <p:nvPr>
            <p:ph idx="1"/>
          </p:nvPr>
        </p:nvSpPr>
        <p:spPr>
          <a:xfrm>
            <a:off x="428625" y="838200"/>
            <a:ext cx="8029575" cy="5805488"/>
          </a:xfrm>
        </p:spPr>
        <p:txBody>
          <a:bodyPr/>
          <a:lstStyle/>
          <a:p>
            <a:r>
              <a:rPr lang="hu-HU" smtClean="0"/>
              <a:t>French proposal, adopted by the JHA Council on 25 September  2008, formally adopted by the European Council meeting in October 2008  - legally not binding</a:t>
            </a:r>
          </a:p>
          <a:p>
            <a:endParaRPr lang="hu-HU" smtClean="0"/>
          </a:p>
          <a:p>
            <a:endParaRPr lang="hu-HU" smtClean="0"/>
          </a:p>
        </p:txBody>
      </p:sp>
      <p:graphicFrame>
        <p:nvGraphicFramePr>
          <p:cNvPr id="4" name="Táblázat 3"/>
          <p:cNvGraphicFramePr>
            <a:graphicFrameLocks noGrp="1"/>
          </p:cNvGraphicFramePr>
          <p:nvPr/>
        </p:nvGraphicFramePr>
        <p:xfrm>
          <a:off x="571472" y="2108610"/>
          <a:ext cx="7786716" cy="4463663"/>
        </p:xfrm>
        <a:graphic>
          <a:graphicData uri="http://schemas.openxmlformats.org/drawingml/2006/table">
            <a:tbl>
              <a:tblPr firstRow="1" bandRow="1">
                <a:tableStyleId>{5C22544A-7EE6-4342-B048-85BDC9FD1C3A}</a:tableStyleId>
              </a:tblPr>
              <a:tblGrid>
                <a:gridCol w="1946679"/>
                <a:gridCol w="1946679"/>
                <a:gridCol w="1946679"/>
                <a:gridCol w="1946679"/>
              </a:tblGrid>
              <a:tr h="383367">
                <a:tc gridSpan="4">
                  <a:txBody>
                    <a:bodyPr/>
                    <a:lstStyle/>
                    <a:p>
                      <a:pPr algn="ctr"/>
                      <a:r>
                        <a:rPr lang="hu-HU" smtClean="0">
                          <a:solidFill>
                            <a:srgbClr val="460202"/>
                          </a:solidFill>
                        </a:rPr>
                        <a:t>The five</a:t>
                      </a:r>
                      <a:r>
                        <a:rPr lang="hu-HU" baseline="0" smtClean="0">
                          <a:solidFill>
                            <a:srgbClr val="460202"/>
                          </a:solidFill>
                        </a:rPr>
                        <a:t> priority areas of the pact</a:t>
                      </a:r>
                      <a:endParaRPr lang="en-GB">
                        <a:solidFill>
                          <a:srgbClr val="460202"/>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90A2FE"/>
                    </a:solidFill>
                  </a:tcPr>
                </a:tc>
                <a:tc hMerge="1">
                  <a:txBody>
                    <a:bodyPr/>
                    <a:lstStyle/>
                    <a:p>
                      <a:endParaRPr lang="en-GB"/>
                    </a:p>
                  </a:txBody>
                  <a:tcPr>
                    <a:solidFill>
                      <a:srgbClr val="FFC000"/>
                    </a:solidFill>
                  </a:tcPr>
                </a:tc>
                <a:tc hMerge="1">
                  <a:txBody>
                    <a:bodyPr/>
                    <a:lstStyle/>
                    <a:p>
                      <a:endParaRPr lang="en-GB"/>
                    </a:p>
                  </a:txBody>
                  <a:tcPr>
                    <a:solidFill>
                      <a:srgbClr val="FFC000"/>
                    </a:solidFill>
                  </a:tcPr>
                </a:tc>
                <a:tc hMerge="1">
                  <a:txBody>
                    <a:bodyPr/>
                    <a:lstStyle/>
                    <a:p>
                      <a:endParaRPr lang="en-GB"/>
                    </a:p>
                  </a:txBody>
                  <a:tcPr>
                    <a:solidFill>
                      <a:srgbClr val="FFC000"/>
                    </a:solidFill>
                  </a:tcPr>
                </a:tc>
              </a:tr>
              <a:tr h="383367">
                <a:tc>
                  <a:txBody>
                    <a:bodyPr/>
                    <a:lstStyle/>
                    <a:p>
                      <a:endParaRPr lang="en-GB"/>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0A2FE"/>
                    </a:solidFill>
                  </a:tcPr>
                </a:tc>
                <a:tc>
                  <a:txBody>
                    <a:bodyPr/>
                    <a:lstStyle/>
                    <a:p>
                      <a:endParaRPr lang="en-GB"/>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0A2FE"/>
                    </a:solidFill>
                  </a:tcPr>
                </a:tc>
                <a:tc>
                  <a:txBody>
                    <a:bodyPr/>
                    <a:lstStyle/>
                    <a:p>
                      <a:endParaRPr lang="en-GB"/>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0A2FE"/>
                    </a:solidFill>
                  </a:tcPr>
                </a:tc>
                <a:tc>
                  <a:txBody>
                    <a:bodyPr/>
                    <a:lstStyle/>
                    <a:p>
                      <a:endParaRPr lang="en-GB"/>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0A2FE"/>
                    </a:solidFill>
                  </a:tcPr>
                </a:tc>
              </a:tr>
              <a:tr h="383367">
                <a:tc>
                  <a:txBody>
                    <a:bodyPr/>
                    <a:lstStyle/>
                    <a:p>
                      <a:endParaRPr lang="en-GB"/>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0A2FE"/>
                    </a:solidFill>
                  </a:tcPr>
                </a:tc>
                <a:tc>
                  <a:txBody>
                    <a:bodyPr/>
                    <a:lstStyle/>
                    <a:p>
                      <a:endParaRPr lang="en-GB"/>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0A2FE"/>
                    </a:solidFill>
                  </a:tcPr>
                </a:tc>
                <a:tc>
                  <a:txBody>
                    <a:bodyPr/>
                    <a:lstStyle/>
                    <a:p>
                      <a:endParaRPr lang="en-GB"/>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0A2FE"/>
                    </a:solidFill>
                  </a:tcPr>
                </a:tc>
                <a:tc>
                  <a:txBody>
                    <a:bodyPr/>
                    <a:lstStyle/>
                    <a:p>
                      <a:endParaRPr lang="en-GB"/>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0A2FE"/>
                    </a:solidFill>
                  </a:tcPr>
                </a:tc>
              </a:tr>
              <a:tr h="1225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mtClean="0">
                          <a:solidFill>
                            <a:srgbClr val="3B0B01"/>
                          </a:solidFill>
                        </a:rPr>
                        <a:t>Regular migration and integration</a:t>
                      </a:r>
                      <a:endParaRPr lang="en-GB">
                        <a:solidFill>
                          <a:srgbClr val="3B0B0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0A2FE"/>
                    </a:solidFill>
                  </a:tcPr>
                </a:tc>
                <a:tc>
                  <a:txBody>
                    <a:bodyPr/>
                    <a:lstStyle/>
                    <a:p>
                      <a:endParaRPr lang="en-GB">
                        <a:solidFill>
                          <a:srgbClr val="3B0B0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0A2FE"/>
                    </a:solidFill>
                  </a:tcPr>
                </a:tc>
                <a:tc>
                  <a:txBody>
                    <a:bodyPr/>
                    <a:lstStyle/>
                    <a:p>
                      <a:endParaRPr lang="en-GB">
                        <a:solidFill>
                          <a:srgbClr val="3B0B0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0A2FE"/>
                    </a:solidFill>
                  </a:tcPr>
                </a:tc>
                <a:tc>
                  <a:txBody>
                    <a:bodyPr/>
                    <a:lstStyle/>
                    <a:p>
                      <a:r>
                        <a:rPr lang="hu-HU" smtClean="0">
                          <a:solidFill>
                            <a:srgbClr val="3B0B01"/>
                          </a:solidFill>
                        </a:rPr>
                        <a:t>Partnership with countries of origin and transit</a:t>
                      </a:r>
                      <a:endParaRPr lang="en-GB">
                        <a:solidFill>
                          <a:srgbClr val="3B0B0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0A2FE"/>
                    </a:solidFill>
                  </a:tcPr>
                </a:tc>
              </a:tr>
              <a:tr h="1245942">
                <a:tc>
                  <a:txBody>
                    <a:bodyPr/>
                    <a:lstStyle/>
                    <a:p>
                      <a:endParaRPr lang="en-GB">
                        <a:solidFill>
                          <a:srgbClr val="3B0B0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0A2F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mtClean="0">
                          <a:solidFill>
                            <a:srgbClr val="3B0B01"/>
                          </a:solidFill>
                        </a:rPr>
                        <a:t>Irregular migration and return</a:t>
                      </a:r>
                      <a:endParaRPr lang="en-GB">
                        <a:solidFill>
                          <a:srgbClr val="3B0B0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0A2FE"/>
                    </a:solidFill>
                  </a:tcPr>
                </a:tc>
                <a:tc>
                  <a:txBody>
                    <a:bodyPr/>
                    <a:lstStyle/>
                    <a:p>
                      <a:pPr algn="r"/>
                      <a:r>
                        <a:rPr lang="hu-HU" smtClean="0">
                          <a:solidFill>
                            <a:srgbClr val="3B0B01"/>
                          </a:solidFill>
                        </a:rPr>
                        <a:t>Asylum</a:t>
                      </a:r>
                      <a:endParaRPr lang="en-GB">
                        <a:solidFill>
                          <a:srgbClr val="3B0B0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0A2F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mtClean="0">
                        <a:solidFill>
                          <a:srgbClr val="3B0B0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0A2FE"/>
                    </a:solidFill>
                  </a:tcPr>
                </a:tc>
              </a:tr>
              <a:tr h="841689">
                <a:tc>
                  <a:txBody>
                    <a:bodyPr/>
                    <a:lstStyle/>
                    <a:p>
                      <a:endParaRPr lang="en-GB" sz="1200">
                        <a:solidFill>
                          <a:srgbClr val="3B0B0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0A2FE"/>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smtClean="0">
                          <a:solidFill>
                            <a:srgbClr val="3B0B01"/>
                          </a:solidFill>
                        </a:rPr>
                        <a:t>Increased efficiency of the border control</a:t>
                      </a:r>
                      <a:endParaRPr lang="en-GB">
                        <a:solidFill>
                          <a:srgbClr val="3B0B0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0A2FE"/>
                    </a:solidFill>
                  </a:tcPr>
                </a:tc>
                <a:tc hMerge="1">
                  <a:txBody>
                    <a:bodyPr/>
                    <a:lstStyle/>
                    <a:p>
                      <a:endParaRPr lang="en-GB"/>
                    </a:p>
                  </a:txBody>
                  <a:tcPr>
                    <a:solidFill>
                      <a:srgbClr val="FFC000"/>
                    </a:solidFill>
                  </a:tcPr>
                </a:tc>
                <a:tc hMerge="1">
                  <a:txBody>
                    <a:bodyPr/>
                    <a:lstStyle/>
                    <a:p>
                      <a:endParaRPr lang="en-GB"/>
                    </a:p>
                  </a:txBody>
                  <a:tcPr>
                    <a:solidFill>
                      <a:srgbClr val="FFC000"/>
                    </a:solidFill>
                  </a:tcPr>
                </a:tc>
              </a:tr>
            </a:tbl>
          </a:graphicData>
        </a:graphic>
      </p:graphicFrame>
      <p:cxnSp>
        <p:nvCxnSpPr>
          <p:cNvPr id="93208" name="Egyenes összekötő nyíllal 5"/>
          <p:cNvCxnSpPr>
            <a:cxnSpLocks noChangeShapeType="1"/>
          </p:cNvCxnSpPr>
          <p:nvPr/>
        </p:nvCxnSpPr>
        <p:spPr bwMode="auto">
          <a:xfrm rot="10800000" flipV="1">
            <a:off x="1857375" y="2643188"/>
            <a:ext cx="2214563" cy="785812"/>
          </a:xfrm>
          <a:prstGeom prst="straightConnector1">
            <a:avLst/>
          </a:prstGeom>
          <a:noFill/>
          <a:ln w="22225" algn="ctr">
            <a:solidFill>
              <a:srgbClr val="8A0000"/>
            </a:solidFill>
            <a:round/>
            <a:headEnd/>
            <a:tailEnd type="arrow" w="med" len="med"/>
          </a:ln>
        </p:spPr>
      </p:cxnSp>
      <p:cxnSp>
        <p:nvCxnSpPr>
          <p:cNvPr id="93209" name="Egyenes összekötő nyíllal 6"/>
          <p:cNvCxnSpPr>
            <a:cxnSpLocks noChangeShapeType="1"/>
          </p:cNvCxnSpPr>
          <p:nvPr/>
        </p:nvCxnSpPr>
        <p:spPr bwMode="auto">
          <a:xfrm rot="5400000">
            <a:off x="2607470" y="3107531"/>
            <a:ext cx="1928812" cy="1000125"/>
          </a:xfrm>
          <a:prstGeom prst="straightConnector1">
            <a:avLst/>
          </a:prstGeom>
          <a:noFill/>
          <a:ln w="22225" algn="ctr">
            <a:solidFill>
              <a:srgbClr val="8A0000"/>
            </a:solidFill>
            <a:round/>
            <a:headEnd/>
            <a:tailEnd type="arrow" w="med" len="med"/>
          </a:ln>
        </p:spPr>
      </p:cxnSp>
      <p:cxnSp>
        <p:nvCxnSpPr>
          <p:cNvPr id="93210" name="Egyenes összekötő nyíllal 9"/>
          <p:cNvCxnSpPr>
            <a:cxnSpLocks noChangeShapeType="1"/>
          </p:cNvCxnSpPr>
          <p:nvPr/>
        </p:nvCxnSpPr>
        <p:spPr bwMode="auto">
          <a:xfrm rot="16200000" flipH="1">
            <a:off x="3036094" y="3679032"/>
            <a:ext cx="3000375" cy="928687"/>
          </a:xfrm>
          <a:prstGeom prst="straightConnector1">
            <a:avLst/>
          </a:prstGeom>
          <a:noFill/>
          <a:ln w="22225" algn="ctr">
            <a:solidFill>
              <a:srgbClr val="8A0000"/>
            </a:solidFill>
            <a:round/>
            <a:headEnd/>
            <a:tailEnd type="arrow" w="med" len="med"/>
          </a:ln>
        </p:spPr>
      </p:cxnSp>
      <p:cxnSp>
        <p:nvCxnSpPr>
          <p:cNvPr id="93211" name="Egyenes összekötő nyíllal 10"/>
          <p:cNvCxnSpPr>
            <a:cxnSpLocks noChangeShapeType="1"/>
          </p:cNvCxnSpPr>
          <p:nvPr/>
        </p:nvCxnSpPr>
        <p:spPr bwMode="auto">
          <a:xfrm rot="16200000" flipH="1">
            <a:off x="4000500" y="2714626"/>
            <a:ext cx="1857375" cy="1714500"/>
          </a:xfrm>
          <a:prstGeom prst="straightConnector1">
            <a:avLst/>
          </a:prstGeom>
          <a:noFill/>
          <a:ln w="22225" algn="ctr">
            <a:solidFill>
              <a:srgbClr val="8A0000"/>
            </a:solidFill>
            <a:round/>
            <a:headEnd/>
            <a:tailEnd type="arrow" w="med" len="med"/>
          </a:ln>
        </p:spPr>
      </p:cxnSp>
      <p:cxnSp>
        <p:nvCxnSpPr>
          <p:cNvPr id="93212" name="Egyenes összekötő nyíllal 11"/>
          <p:cNvCxnSpPr>
            <a:cxnSpLocks noChangeShapeType="1"/>
          </p:cNvCxnSpPr>
          <p:nvPr/>
        </p:nvCxnSpPr>
        <p:spPr bwMode="auto">
          <a:xfrm>
            <a:off x="4071938" y="2643188"/>
            <a:ext cx="2286000" cy="714375"/>
          </a:xfrm>
          <a:prstGeom prst="straightConnector1">
            <a:avLst/>
          </a:prstGeom>
          <a:noFill/>
          <a:ln w="22225" algn="ctr">
            <a:solidFill>
              <a:srgbClr val="8A0000"/>
            </a:solidFill>
            <a:round/>
            <a:headEnd/>
            <a:tailEnd type="arrow"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ím 1"/>
          <p:cNvSpPr>
            <a:spLocks noGrp="1"/>
          </p:cNvSpPr>
          <p:nvPr>
            <p:ph type="title"/>
          </p:nvPr>
        </p:nvSpPr>
        <p:spPr>
          <a:xfrm>
            <a:off x="428625" y="0"/>
            <a:ext cx="8229600" cy="857250"/>
          </a:xfrm>
        </p:spPr>
        <p:txBody>
          <a:bodyPr/>
          <a:lstStyle/>
          <a:p>
            <a:pPr>
              <a:defRPr/>
            </a:pPr>
            <a:r>
              <a:rPr lang="hu-HU" smtClean="0"/>
              <a:t>The Pact on Immigration and Asylum</a:t>
            </a:r>
            <a:endParaRPr lang="hu-HU" dirty="0" smtClean="0"/>
          </a:p>
        </p:txBody>
      </p:sp>
      <p:sp>
        <p:nvSpPr>
          <p:cNvPr id="3" name="Tartalom helye 2"/>
          <p:cNvSpPr>
            <a:spLocks noGrp="1"/>
          </p:cNvSpPr>
          <p:nvPr>
            <p:ph sz="half" idx="2"/>
          </p:nvPr>
        </p:nvSpPr>
        <p:spPr>
          <a:xfrm>
            <a:off x="500063" y="3357563"/>
            <a:ext cx="4040187" cy="3143250"/>
          </a:xfrm>
        </p:spPr>
        <p:txBody>
          <a:bodyPr/>
          <a:lstStyle/>
          <a:p>
            <a:pPr algn="ctr">
              <a:buFontTx/>
              <a:buNone/>
              <a:defRPr/>
            </a:pPr>
            <a:r>
              <a:rPr lang="hu-HU" sz="2000" smtClean="0">
                <a:solidFill>
                  <a:srgbClr val="C00000"/>
                </a:solidFill>
              </a:rPr>
              <a:t>Opportunity</a:t>
            </a:r>
            <a:endParaRPr lang="hu-HU" sz="2000" dirty="0" smtClean="0">
              <a:solidFill>
                <a:srgbClr val="C00000"/>
              </a:solidFill>
            </a:endParaRPr>
          </a:p>
          <a:p>
            <a:pPr>
              <a:defRPr/>
            </a:pPr>
            <a:r>
              <a:rPr lang="hu-HU" sz="2000" smtClean="0">
                <a:solidFill>
                  <a:srgbClr val="000066"/>
                </a:solidFill>
              </a:rPr>
              <a:t>Fulfils individual aspirations</a:t>
            </a:r>
            <a:endParaRPr lang="hu-HU" sz="2000" dirty="0" smtClean="0">
              <a:solidFill>
                <a:srgbClr val="000066"/>
              </a:solidFill>
            </a:endParaRPr>
          </a:p>
          <a:p>
            <a:pPr>
              <a:defRPr/>
            </a:pPr>
            <a:r>
              <a:rPr lang="hu-HU" sz="2000" smtClean="0">
                <a:solidFill>
                  <a:srgbClr val="000066"/>
                </a:solidFill>
              </a:rPr>
              <a:t>Contributes to economic development of MS</a:t>
            </a:r>
            <a:endParaRPr lang="hu-HU" sz="2000" dirty="0" smtClean="0">
              <a:solidFill>
                <a:srgbClr val="000066"/>
              </a:solidFill>
            </a:endParaRPr>
          </a:p>
          <a:p>
            <a:pPr>
              <a:defRPr/>
            </a:pPr>
            <a:r>
              <a:rPr lang="hu-HU" sz="2000" smtClean="0">
                <a:solidFill>
                  <a:srgbClr val="000066"/>
                </a:solidFill>
              </a:rPr>
              <a:t>Counteracts ageing of the european population</a:t>
            </a:r>
            <a:endParaRPr lang="hu-HU" sz="2000" dirty="0" smtClean="0">
              <a:solidFill>
                <a:srgbClr val="000066"/>
              </a:solidFill>
            </a:endParaRPr>
          </a:p>
          <a:p>
            <a:pPr>
              <a:defRPr/>
            </a:pPr>
            <a:r>
              <a:rPr lang="hu-HU" sz="2000" smtClean="0">
                <a:solidFill>
                  <a:srgbClr val="000066"/>
                </a:solidFill>
              </a:rPr>
              <a:t>Genertes remittances to sending countries</a:t>
            </a:r>
            <a:endParaRPr lang="hu-HU" sz="2000" dirty="0">
              <a:solidFill>
                <a:srgbClr val="000066"/>
              </a:solidFill>
            </a:endParaRPr>
          </a:p>
        </p:txBody>
      </p:sp>
      <p:sp>
        <p:nvSpPr>
          <p:cNvPr id="6" name="Tartalom helye 5"/>
          <p:cNvSpPr>
            <a:spLocks noGrp="1"/>
          </p:cNvSpPr>
          <p:nvPr>
            <p:ph sz="quarter" idx="4"/>
          </p:nvPr>
        </p:nvSpPr>
        <p:spPr>
          <a:xfrm>
            <a:off x="4643438" y="3357563"/>
            <a:ext cx="4041775" cy="3071812"/>
          </a:xfrm>
        </p:spPr>
        <p:txBody>
          <a:bodyPr/>
          <a:lstStyle/>
          <a:p>
            <a:pPr algn="ctr">
              <a:buFontTx/>
              <a:buNone/>
              <a:defRPr/>
            </a:pPr>
            <a:r>
              <a:rPr lang="hu-HU" sz="2000" smtClean="0">
                <a:solidFill>
                  <a:srgbClr val="C00000"/>
                </a:solidFill>
              </a:rPr>
              <a:t>Danger</a:t>
            </a:r>
            <a:endParaRPr lang="hu-HU" sz="2000" dirty="0" smtClean="0">
              <a:solidFill>
                <a:srgbClr val="C00000"/>
              </a:solidFill>
            </a:endParaRPr>
          </a:p>
          <a:p>
            <a:pPr>
              <a:buFontTx/>
              <a:buNone/>
              <a:defRPr/>
            </a:pPr>
            <a:r>
              <a:rPr lang="hu-HU" sz="2000" smtClean="0">
                <a:solidFill>
                  <a:srgbClr val="000066"/>
                </a:solidFill>
              </a:rPr>
              <a:t>The badly managed immigration undermines social cohesion</a:t>
            </a:r>
          </a:p>
          <a:p>
            <a:pPr>
              <a:buFontTx/>
              <a:buNone/>
              <a:defRPr/>
            </a:pPr>
            <a:endParaRPr lang="hu-HU" sz="2000" smtClean="0">
              <a:solidFill>
                <a:srgbClr val="000066"/>
              </a:solidFill>
            </a:endParaRPr>
          </a:p>
          <a:p>
            <a:pPr>
              <a:buFontTx/>
              <a:buNone/>
              <a:defRPr/>
            </a:pPr>
            <a:r>
              <a:rPr lang="hu-HU" sz="2000" smtClean="0">
                <a:solidFill>
                  <a:srgbClr val="000066"/>
                </a:solidFill>
              </a:rPr>
              <a:t>Decisision of a MS affects all the others in a borderless area</a:t>
            </a:r>
            <a:endParaRPr lang="hu-HU" sz="2000" dirty="0">
              <a:solidFill>
                <a:srgbClr val="000066"/>
              </a:solidFill>
            </a:endParaRPr>
          </a:p>
        </p:txBody>
      </p:sp>
      <p:sp>
        <p:nvSpPr>
          <p:cNvPr id="7" name="Téglalap 6"/>
          <p:cNvSpPr/>
          <p:nvPr/>
        </p:nvSpPr>
        <p:spPr>
          <a:xfrm>
            <a:off x="785813" y="1000125"/>
            <a:ext cx="7858125" cy="2068259"/>
          </a:xfrm>
          <a:prstGeom prst="rect">
            <a:avLst/>
          </a:prstGeom>
          <a:solidFill>
            <a:srgbClr val="90A2FE"/>
          </a:solidFill>
        </p:spPr>
        <p:txBody>
          <a:bodyPr>
            <a:spAutoFit/>
          </a:bodyPr>
          <a:lstStyle/>
          <a:p>
            <a:pPr marL="342900" indent="-342900" eaLnBrk="0" hangingPunct="0">
              <a:spcBef>
                <a:spcPct val="20000"/>
              </a:spcBef>
              <a:buFontTx/>
              <a:buChar char="•"/>
              <a:defRPr/>
            </a:pPr>
            <a:r>
              <a:rPr lang="hu-HU" sz="2400" kern="0" smtClean="0">
                <a:solidFill>
                  <a:srgbClr val="C00000"/>
                </a:solidFill>
                <a:latin typeface="Arial"/>
                <a:cs typeface="+mn-cs"/>
              </a:rPr>
              <a:t>Approach:</a:t>
            </a:r>
            <a:endParaRPr lang="hu-HU" sz="2400" kern="0">
              <a:solidFill>
                <a:srgbClr val="C00000"/>
              </a:solidFill>
              <a:latin typeface="Arial"/>
              <a:cs typeface="+mn-cs"/>
            </a:endParaRPr>
          </a:p>
          <a:p>
            <a:pPr marL="742950" lvl="1" indent="-285750" eaLnBrk="0" hangingPunct="0">
              <a:spcBef>
                <a:spcPct val="20000"/>
              </a:spcBef>
              <a:buFontTx/>
              <a:buChar char="–"/>
              <a:defRPr/>
            </a:pPr>
            <a:r>
              <a:rPr lang="hu-HU" kern="0" smtClean="0">
                <a:solidFill>
                  <a:srgbClr val="002060"/>
                </a:solidFill>
                <a:latin typeface="Arial"/>
                <a:cs typeface="+mn-cs"/>
              </a:rPr>
              <a:t>Migration is a reality, aiming at  zero migration is unrealistic and dangerous, </a:t>
            </a:r>
            <a:endParaRPr lang="hu-HU" kern="0">
              <a:solidFill>
                <a:srgbClr val="002060"/>
              </a:solidFill>
              <a:latin typeface="Arial"/>
              <a:cs typeface="+mn-cs"/>
            </a:endParaRPr>
          </a:p>
          <a:p>
            <a:pPr marL="742950" lvl="1" indent="-285750" eaLnBrk="0" hangingPunct="0">
              <a:spcBef>
                <a:spcPct val="20000"/>
              </a:spcBef>
              <a:buFontTx/>
              <a:buChar char="–"/>
              <a:defRPr/>
            </a:pPr>
            <a:r>
              <a:rPr lang="hu-HU" kern="0" smtClean="0">
                <a:solidFill>
                  <a:srgbClr val="002060"/>
                </a:solidFill>
                <a:latin typeface="Arial"/>
                <a:cs typeface="+mn-cs"/>
              </a:rPr>
              <a:t>Europe’s reception/integration capacity is limited</a:t>
            </a:r>
            <a:endParaRPr lang="hu-HU" kern="0">
              <a:solidFill>
                <a:srgbClr val="002060"/>
              </a:solidFill>
              <a:latin typeface="Arial"/>
              <a:cs typeface="+mn-cs"/>
            </a:endParaRPr>
          </a:p>
          <a:p>
            <a:pPr marL="742950" lvl="1" indent="-285750" eaLnBrk="0" hangingPunct="0">
              <a:spcBef>
                <a:spcPct val="20000"/>
              </a:spcBef>
              <a:buFontTx/>
              <a:buChar char="–"/>
              <a:defRPr/>
            </a:pPr>
            <a:r>
              <a:rPr lang="hu-HU" kern="0" smtClean="0">
                <a:solidFill>
                  <a:srgbClr val="002060"/>
                </a:solidFill>
                <a:latin typeface="Arial"/>
                <a:cs typeface="+mn-cs"/>
              </a:rPr>
              <a:t>Solidarity and shared responsibility among member states</a:t>
            </a:r>
            <a:endParaRPr lang="hu-HU" kern="0">
              <a:solidFill>
                <a:srgbClr val="002060"/>
              </a:solidFill>
              <a:latin typeface="Arial"/>
              <a:cs typeface="+mn-cs"/>
            </a:endParaRPr>
          </a:p>
          <a:p>
            <a:pPr marL="742950" lvl="1" indent="-285750" eaLnBrk="0" hangingPunct="0">
              <a:spcBef>
                <a:spcPct val="20000"/>
              </a:spcBef>
              <a:buFontTx/>
              <a:buChar char="–"/>
              <a:defRPr/>
            </a:pPr>
            <a:r>
              <a:rPr lang="hu-HU" kern="0" smtClean="0">
                <a:solidFill>
                  <a:srgbClr val="002060"/>
                </a:solidFill>
                <a:latin typeface="Arial"/>
                <a:cs typeface="+mn-cs"/>
              </a:rPr>
              <a:t>Migration is an opportunity and a danger </a:t>
            </a:r>
            <a:endParaRPr lang="hu-HU" kern="0">
              <a:solidFill>
                <a:srgbClr val="002060"/>
              </a:solidFill>
              <a:latin typeface="Arial"/>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ím 1"/>
          <p:cNvSpPr>
            <a:spLocks noGrp="1"/>
          </p:cNvSpPr>
          <p:nvPr>
            <p:ph type="title"/>
          </p:nvPr>
        </p:nvSpPr>
        <p:spPr>
          <a:xfrm>
            <a:off x="685800" y="0"/>
            <a:ext cx="7772400" cy="357166"/>
          </a:xfrm>
        </p:spPr>
        <p:txBody>
          <a:bodyPr/>
          <a:lstStyle/>
          <a:p>
            <a:pPr>
              <a:defRPr/>
            </a:pPr>
            <a:r>
              <a:rPr lang="hu-HU" sz="2000" smtClean="0"/>
              <a:t>The  Pact on Immigration and Asylum</a:t>
            </a:r>
            <a:endParaRPr lang="hu-HU" sz="2000" dirty="0" smtClean="0"/>
          </a:p>
        </p:txBody>
      </p:sp>
      <p:sp>
        <p:nvSpPr>
          <p:cNvPr id="98307" name="Tartalom helye 2"/>
          <p:cNvSpPr>
            <a:spLocks noGrp="1"/>
          </p:cNvSpPr>
          <p:nvPr>
            <p:ph idx="1"/>
          </p:nvPr>
        </p:nvSpPr>
        <p:spPr>
          <a:xfrm>
            <a:off x="1" y="357166"/>
            <a:ext cx="9143999" cy="6500834"/>
          </a:xfrm>
        </p:spPr>
        <p:txBody>
          <a:bodyPr>
            <a:noAutofit/>
          </a:bodyPr>
          <a:lstStyle/>
          <a:p>
            <a:pPr algn="ctr">
              <a:lnSpc>
                <a:spcPct val="120000"/>
              </a:lnSpc>
              <a:buFontTx/>
              <a:buNone/>
            </a:pPr>
            <a:r>
              <a:rPr lang="hu-HU" sz="1600" smtClean="0"/>
              <a:t>„A Europe of asylum”</a:t>
            </a:r>
          </a:p>
          <a:p>
            <a:pPr>
              <a:lnSpc>
                <a:spcPct val="120000"/>
              </a:lnSpc>
              <a:buFontTx/>
              <a:buNone/>
            </a:pPr>
            <a:r>
              <a:rPr lang="hu-HU" sz="1600" smtClean="0">
                <a:solidFill>
                  <a:schemeClr val="tx2"/>
                </a:solidFill>
              </a:rPr>
              <a:t>Principles:</a:t>
            </a:r>
          </a:p>
          <a:p>
            <a:r>
              <a:rPr lang="hu-HU" sz="1600" smtClean="0"/>
              <a:t>„</a:t>
            </a:r>
            <a:r>
              <a:rPr lang="hu-HU" sz="1600" smtClean="0">
                <a:solidFill>
                  <a:srgbClr val="C00000"/>
                </a:solidFill>
              </a:rPr>
              <a:t>A</a:t>
            </a:r>
            <a:r>
              <a:rPr lang="en-US" sz="1600" smtClean="0">
                <a:solidFill>
                  <a:srgbClr val="C00000"/>
                </a:solidFill>
              </a:rPr>
              <a:t>ny persecuted foreigner is entitled to obtain aid and</a:t>
            </a:r>
            <a:r>
              <a:rPr lang="hu-HU" sz="1600" smtClean="0">
                <a:solidFill>
                  <a:srgbClr val="C00000"/>
                </a:solidFill>
              </a:rPr>
              <a:t> </a:t>
            </a:r>
            <a:r>
              <a:rPr lang="en-US" sz="1600" smtClean="0">
                <a:solidFill>
                  <a:srgbClr val="C00000"/>
                </a:solidFill>
              </a:rPr>
              <a:t>protection </a:t>
            </a:r>
            <a:r>
              <a:rPr lang="en-US" sz="1600" smtClean="0"/>
              <a:t>on the territory of the European Union in application of the Geneva Convention</a:t>
            </a:r>
            <a:r>
              <a:rPr lang="hu-HU" sz="1600" smtClean="0"/>
              <a:t>”</a:t>
            </a:r>
          </a:p>
          <a:p>
            <a:r>
              <a:rPr lang="hu-HU" sz="1600" smtClean="0"/>
              <a:t>„T</a:t>
            </a:r>
            <a:r>
              <a:rPr lang="en-US" sz="1600" smtClean="0"/>
              <a:t>he grant of protection and refugee status is</a:t>
            </a:r>
            <a:r>
              <a:rPr lang="hu-HU" sz="1600" smtClean="0"/>
              <a:t> </a:t>
            </a:r>
            <a:r>
              <a:rPr lang="en-US" sz="1600" smtClean="0"/>
              <a:t>the </a:t>
            </a:r>
            <a:r>
              <a:rPr lang="en-US" sz="1600" smtClean="0">
                <a:solidFill>
                  <a:srgbClr val="C00000"/>
                </a:solidFill>
              </a:rPr>
              <a:t>responsibility of each Member State</a:t>
            </a:r>
            <a:r>
              <a:rPr lang="hu-HU" sz="1600" smtClean="0"/>
              <a:t>”</a:t>
            </a:r>
          </a:p>
          <a:p>
            <a:r>
              <a:rPr lang="hu-HU" sz="1600" smtClean="0"/>
              <a:t>The European Asylum system has to be further developed in </a:t>
            </a:r>
            <a:r>
              <a:rPr lang="hu-HU" sz="1600" smtClean="0">
                <a:solidFill>
                  <a:srgbClr val="C00000"/>
                </a:solidFill>
              </a:rPr>
              <a:t>consultation with UNHCR</a:t>
            </a:r>
          </a:p>
          <a:p>
            <a:r>
              <a:rPr lang="hu-HU" sz="1600" smtClean="0"/>
              <a:t>T</a:t>
            </a:r>
            <a:r>
              <a:rPr lang="en-US" sz="1600" smtClean="0"/>
              <a:t>he necessary strengthening of European </a:t>
            </a:r>
            <a:r>
              <a:rPr lang="en-US" sz="1600" smtClean="0">
                <a:solidFill>
                  <a:srgbClr val="C00000"/>
                </a:solidFill>
              </a:rPr>
              <a:t>border controls should not</a:t>
            </a:r>
            <a:r>
              <a:rPr lang="hu-HU" sz="1600" smtClean="0">
                <a:solidFill>
                  <a:srgbClr val="C00000"/>
                </a:solidFill>
              </a:rPr>
              <a:t> </a:t>
            </a:r>
            <a:r>
              <a:rPr lang="en-US" sz="1600" smtClean="0">
                <a:solidFill>
                  <a:srgbClr val="C00000"/>
                </a:solidFill>
              </a:rPr>
              <a:t>prevent access </a:t>
            </a:r>
            <a:r>
              <a:rPr lang="en-US" sz="1600" smtClean="0"/>
              <a:t>to protection systems</a:t>
            </a:r>
            <a:endParaRPr lang="hu-HU" sz="1600" smtClean="0"/>
          </a:p>
          <a:p>
            <a:pPr>
              <a:lnSpc>
                <a:spcPct val="120000"/>
              </a:lnSpc>
              <a:buFontTx/>
              <a:buNone/>
            </a:pPr>
            <a:r>
              <a:rPr lang="hu-HU" sz="1600" smtClean="0">
                <a:solidFill>
                  <a:schemeClr val="tx2"/>
                </a:solidFill>
              </a:rPr>
              <a:t>Proposals:</a:t>
            </a:r>
          </a:p>
          <a:p>
            <a:pPr>
              <a:lnSpc>
                <a:spcPct val="120000"/>
              </a:lnSpc>
            </a:pPr>
            <a:r>
              <a:rPr lang="hu-HU" sz="1600" smtClean="0"/>
              <a:t>2009: </a:t>
            </a:r>
            <a:r>
              <a:rPr lang="hu-HU" sz="1600" smtClean="0">
                <a:solidFill>
                  <a:srgbClr val="C00000"/>
                </a:solidFill>
              </a:rPr>
              <a:t>European  Asylum Support Office</a:t>
            </a:r>
            <a:r>
              <a:rPr lang="hu-HU" sz="1600" smtClean="0"/>
              <a:t>: coordination, professional assistance but no decision making in individual cases;</a:t>
            </a:r>
          </a:p>
          <a:p>
            <a:pPr>
              <a:lnSpc>
                <a:spcPct val="120000"/>
              </a:lnSpc>
            </a:pPr>
            <a:r>
              <a:rPr lang="hu-HU" sz="1600" smtClean="0"/>
              <a:t>„ </a:t>
            </a:r>
            <a:r>
              <a:rPr lang="en-US" sz="1600" smtClean="0"/>
              <a:t>in 2010 if possible and </a:t>
            </a:r>
            <a:r>
              <a:rPr lang="en-US" sz="1600" smtClean="0">
                <a:solidFill>
                  <a:srgbClr val="C00000"/>
                </a:solidFill>
              </a:rPr>
              <a:t>in 2012</a:t>
            </a:r>
            <a:r>
              <a:rPr lang="en-US" sz="1600" smtClean="0"/>
              <a:t> at</a:t>
            </a:r>
            <a:r>
              <a:rPr lang="hu-HU" sz="1600" smtClean="0"/>
              <a:t> </a:t>
            </a:r>
            <a:r>
              <a:rPr lang="en-US" sz="1600" smtClean="0"/>
              <a:t>the latest, </a:t>
            </a:r>
            <a:r>
              <a:rPr lang="en-US" sz="1600" smtClean="0">
                <a:solidFill>
                  <a:srgbClr val="C00000"/>
                </a:solidFill>
              </a:rPr>
              <a:t>a single asylum procedure </a:t>
            </a:r>
            <a:r>
              <a:rPr lang="en-US" sz="1600" smtClean="0"/>
              <a:t>comprising common guarantees and for adopting a</a:t>
            </a:r>
            <a:r>
              <a:rPr lang="hu-HU" sz="1600" smtClean="0"/>
              <a:t> </a:t>
            </a:r>
            <a:r>
              <a:rPr lang="en-US" sz="1600" smtClean="0">
                <a:solidFill>
                  <a:srgbClr val="C00000"/>
                </a:solidFill>
              </a:rPr>
              <a:t>uniform status </a:t>
            </a:r>
            <a:r>
              <a:rPr lang="en-US" sz="1600" smtClean="0"/>
              <a:t>for refugees and the beneficiaries of subsidiary protection</a:t>
            </a:r>
            <a:r>
              <a:rPr lang="hu-HU" sz="1600" smtClean="0"/>
              <a:t>”</a:t>
            </a:r>
            <a:r>
              <a:rPr lang="en-US" sz="1600" smtClean="0"/>
              <a:t>;</a:t>
            </a:r>
            <a:endParaRPr lang="hu-HU" sz="1600" smtClean="0"/>
          </a:p>
          <a:p>
            <a:r>
              <a:rPr lang="hu-HU" sz="1600" smtClean="0"/>
              <a:t>In case of  a MS facing  a crisis because of </a:t>
            </a:r>
            <a:r>
              <a:rPr lang="hu-HU" sz="1600" smtClean="0">
                <a:solidFill>
                  <a:srgbClr val="C00000"/>
                </a:solidFill>
              </a:rPr>
              <a:t>mass influx</a:t>
            </a:r>
          </a:p>
          <a:p>
            <a:pPr lvl="1"/>
            <a:r>
              <a:rPr lang="hu-HU" sz="1600" smtClean="0"/>
              <a:t>Sending of experts  to assist work with the caseload</a:t>
            </a:r>
          </a:p>
          <a:p>
            <a:pPr lvl="1"/>
            <a:r>
              <a:rPr lang="hu-HU" sz="1600" smtClean="0"/>
              <a:t>Solidarity with the MS – mobilising EU funds/programs</a:t>
            </a:r>
          </a:p>
          <a:p>
            <a:pPr lvl="1"/>
            <a:r>
              <a:rPr lang="hu-HU" sz="1600" smtClean="0"/>
              <a:t>Reallocation of beneficiaries of protection on a voluntary basis ;</a:t>
            </a:r>
          </a:p>
          <a:p>
            <a:r>
              <a:rPr lang="hu-HU" sz="1600" smtClean="0"/>
              <a:t>Stronger co-opration with UNHCR</a:t>
            </a:r>
          </a:p>
          <a:p>
            <a:pPr lvl="1">
              <a:lnSpc>
                <a:spcPct val="120000"/>
              </a:lnSpc>
            </a:pPr>
            <a:r>
              <a:rPr lang="hu-HU" sz="1600" smtClean="0">
                <a:solidFill>
                  <a:srgbClr val="C00000"/>
                </a:solidFill>
              </a:rPr>
              <a:t>Resettlement into the EU</a:t>
            </a:r>
          </a:p>
          <a:p>
            <a:pPr lvl="1">
              <a:lnSpc>
                <a:spcPct val="120000"/>
              </a:lnSpc>
            </a:pPr>
            <a:r>
              <a:rPr lang="hu-HU" sz="1600" smtClean="0"/>
              <a:t>Capacity building in third states</a:t>
            </a:r>
          </a:p>
          <a:p>
            <a:pPr>
              <a:lnSpc>
                <a:spcPct val="120000"/>
              </a:lnSpc>
            </a:pPr>
            <a:r>
              <a:rPr lang="hu-HU" sz="1600" smtClean="0">
                <a:solidFill>
                  <a:srgbClr val="C00000"/>
                </a:solidFill>
              </a:rPr>
              <a:t>Training of border guards </a:t>
            </a:r>
            <a:r>
              <a:rPr lang="hu-HU" sz="1600" smtClean="0"/>
              <a:t>of the external border in asylum mattters</a:t>
            </a:r>
          </a:p>
          <a:p>
            <a:pPr>
              <a:buFontTx/>
              <a:buNone/>
            </a:pPr>
            <a:r>
              <a:rPr lang="hu-HU"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ctrTitle"/>
          </p:nvPr>
        </p:nvSpPr>
        <p:spPr/>
        <p:txBody>
          <a:bodyPr>
            <a:normAutofit fontScale="90000"/>
          </a:bodyPr>
          <a:lstStyle/>
          <a:p>
            <a:pPr>
              <a:defRPr/>
            </a:pPr>
            <a:r>
              <a:rPr lang="hu-HU" sz="5400" smtClean="0"/>
              <a:t>THE STOCKHOLM PROGRAM</a:t>
            </a:r>
            <a:endParaRPr lang="hu-HU" sz="5400" dirty="0"/>
          </a:p>
        </p:txBody>
      </p:sp>
      <p:sp>
        <p:nvSpPr>
          <p:cNvPr id="3" name="Alcím 2"/>
          <p:cNvSpPr>
            <a:spLocks noGrp="1"/>
          </p:cNvSpPr>
          <p:nvPr>
            <p:ph type="subTitle" idx="1"/>
          </p:nvPr>
        </p:nvSpPr>
        <p:spPr>
          <a:xfrm>
            <a:off x="1371600" y="3143248"/>
            <a:ext cx="6400800" cy="3286148"/>
          </a:xfrm>
        </p:spPr>
        <p:txBody>
          <a:bodyPr/>
          <a:lstStyle/>
          <a:p>
            <a:r>
              <a:rPr lang="en-GB" smtClean="0"/>
              <a:t>The Stockholm Programme -</a:t>
            </a:r>
            <a:endParaRPr lang="hu-HU" smtClean="0"/>
          </a:p>
          <a:p>
            <a:r>
              <a:rPr lang="en-GB" smtClean="0"/>
              <a:t>An open and secure Europe serving and protecting the citizen</a:t>
            </a:r>
            <a:endParaRPr lang="hu-HU" smtClean="0"/>
          </a:p>
          <a:p>
            <a:r>
              <a:rPr lang="hu-HU" smtClean="0"/>
              <a:t>Formally adopted by the European Council  on 10/11 December 2009</a:t>
            </a:r>
          </a:p>
          <a:p>
            <a:r>
              <a:rPr lang="hu-HU" smtClean="0"/>
              <a:t>See Council Conclusions of 11 December 2009 (EUCO 6/09) and the programme in Council register doc  17024/09) </a:t>
            </a:r>
          </a:p>
          <a:p>
            <a:endParaRPr lang="hu-H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artalom helye 5"/>
          <p:cNvSpPr>
            <a:spLocks noGrp="1"/>
          </p:cNvSpPr>
          <p:nvPr>
            <p:ph idx="1"/>
          </p:nvPr>
        </p:nvSpPr>
        <p:spPr>
          <a:xfrm>
            <a:off x="142844" y="357166"/>
            <a:ext cx="8858312" cy="6429420"/>
          </a:xfrm>
        </p:spPr>
        <p:txBody>
          <a:bodyPr>
            <a:noAutofit/>
          </a:bodyPr>
          <a:lstStyle/>
          <a:p>
            <a:pPr algn="ctr">
              <a:buNone/>
            </a:pPr>
            <a:r>
              <a:rPr lang="en-GB" sz="1300" b="1" smtClean="0"/>
              <a:t>6.2	Asylum: a common area of protection and solidarity</a:t>
            </a:r>
            <a:endParaRPr lang="hu-HU" sz="1300" smtClean="0"/>
          </a:p>
          <a:p>
            <a:pPr algn="ctr">
              <a:buNone/>
            </a:pPr>
            <a:r>
              <a:rPr lang="en-GB" sz="1300" b="1" smtClean="0"/>
              <a:t>	</a:t>
            </a:r>
            <a:endParaRPr lang="hu-HU" sz="1300" smtClean="0"/>
          </a:p>
          <a:p>
            <a:pPr hangingPunct="0">
              <a:buNone/>
            </a:pPr>
            <a:r>
              <a:rPr lang="en-GB" sz="1300" smtClean="0"/>
              <a:t>The European Council remains committed to establishing a </a:t>
            </a:r>
            <a:r>
              <a:rPr lang="en-GB" sz="1300" smtClean="0">
                <a:solidFill>
                  <a:srgbClr val="C00000"/>
                </a:solidFill>
              </a:rPr>
              <a:t>common asylum procedure and a uniform status for those granted international protection</a:t>
            </a:r>
            <a:r>
              <a:rPr lang="en-GB" sz="1300" smtClean="0"/>
              <a:t>. Individuals, regardless of the Member State in which their application for asylum is lodged, </a:t>
            </a:r>
            <a:r>
              <a:rPr lang="hu-HU" sz="1300" smtClean="0"/>
              <a:t>should have an </a:t>
            </a:r>
            <a:r>
              <a:rPr lang="en-GB" sz="1300" smtClean="0"/>
              <a:t> equivalent level of treatment as regards reception conditions, and the same level as regards procedural arrangements and status determination. </a:t>
            </a:r>
            <a:endParaRPr lang="hu-HU" sz="1300" smtClean="0"/>
          </a:p>
          <a:p>
            <a:pPr>
              <a:buNone/>
            </a:pPr>
            <a:r>
              <a:rPr lang="en-GB" sz="1300" b="1" smtClean="0"/>
              <a:t> </a:t>
            </a:r>
            <a:endParaRPr lang="hu-HU" sz="1300" smtClean="0"/>
          </a:p>
          <a:p>
            <a:pPr>
              <a:buNone/>
            </a:pPr>
            <a:r>
              <a:rPr lang="en-GB" sz="1300" b="1" smtClean="0"/>
              <a:t>6.2.1</a:t>
            </a:r>
            <a:r>
              <a:rPr lang="hu-HU" sz="1300" b="1" smtClean="0"/>
              <a:t>  </a:t>
            </a:r>
            <a:r>
              <a:rPr lang="en-GB" sz="1300" b="1" smtClean="0"/>
              <a:t>	A common area of protection</a:t>
            </a:r>
            <a:endParaRPr lang="hu-HU" sz="1300" smtClean="0"/>
          </a:p>
          <a:p>
            <a:pPr hangingPunct="0">
              <a:buNone/>
            </a:pPr>
            <a:r>
              <a:rPr lang="en-GB" sz="1300" smtClean="0"/>
              <a:t> </a:t>
            </a:r>
            <a:endParaRPr lang="hu-HU" sz="1300" smtClean="0"/>
          </a:p>
          <a:p>
            <a:pPr hangingPunct="0">
              <a:buNone/>
            </a:pPr>
            <a:r>
              <a:rPr lang="en-GB" sz="1300" smtClean="0"/>
              <a:t>Common rules, as well as </a:t>
            </a:r>
            <a:r>
              <a:rPr lang="en-GB" sz="1300" smtClean="0">
                <a:solidFill>
                  <a:srgbClr val="C00000"/>
                </a:solidFill>
              </a:rPr>
              <a:t>a better and more coherent application</a:t>
            </a:r>
            <a:r>
              <a:rPr lang="en-GB" sz="1300" smtClean="0"/>
              <a:t> of them, should prevent or reduce secondary movements within the EU, and increase mutual trust between Member States.  </a:t>
            </a:r>
            <a:endParaRPr lang="hu-HU" sz="1300" smtClean="0"/>
          </a:p>
          <a:p>
            <a:pPr hangingPunct="0">
              <a:buNone/>
            </a:pPr>
            <a:r>
              <a:rPr lang="en-GB" sz="1300" smtClean="0"/>
              <a:t>The development of a Common Asylum Policy </a:t>
            </a:r>
            <a:r>
              <a:rPr lang="en-GB" sz="1300" smtClean="0">
                <a:solidFill>
                  <a:srgbClr val="C00000"/>
                </a:solidFill>
              </a:rPr>
              <a:t>should be based on a full and inclusive application of the Geneva Convention on the status of refugees and other relevant international treaties</a:t>
            </a:r>
            <a:r>
              <a:rPr lang="en-GB" sz="1300" smtClean="0"/>
              <a:t>. Such a policy is necessary in order to maintain the long-term sustainability of the asylum system and to promote solidarity within the EU. Subject to a report from the Commission on the legal and practical consequences, the European Union should seek accession to the Geneva Convention and its 1967 Protocol.</a:t>
            </a:r>
            <a:endParaRPr lang="hu-HU" sz="1300" smtClean="0"/>
          </a:p>
          <a:p>
            <a:pPr hangingPunct="0">
              <a:buNone/>
            </a:pPr>
            <a:r>
              <a:rPr lang="en-GB" sz="1300" smtClean="0">
                <a:solidFill>
                  <a:srgbClr val="C00000"/>
                </a:solidFill>
              </a:rPr>
              <a:t>The European Asylum Support Office </a:t>
            </a:r>
            <a:r>
              <a:rPr lang="en-GB" sz="1300" smtClean="0">
                <a:solidFill>
                  <a:srgbClr val="002060"/>
                </a:solidFill>
              </a:rPr>
              <a:t>(EASO) will be an important tool </a:t>
            </a:r>
            <a:r>
              <a:rPr lang="en-GB" sz="1300" smtClean="0">
                <a:solidFill>
                  <a:srgbClr val="C00000"/>
                </a:solidFill>
              </a:rPr>
              <a:t>strengthening all forms of practical cooperation </a:t>
            </a:r>
            <a:r>
              <a:rPr lang="en-GB" sz="1300" smtClean="0"/>
              <a:t>between the Member States.  EASO should further develop a common educational platform for national asylum officials</a:t>
            </a:r>
            <a:r>
              <a:rPr lang="hu-HU" sz="1300" smtClean="0"/>
              <a:t>.</a:t>
            </a:r>
            <a:r>
              <a:rPr lang="en-GB" sz="1300" smtClean="0"/>
              <a:t>  </a:t>
            </a:r>
            <a:endParaRPr lang="hu-HU" sz="1300" smtClean="0"/>
          </a:p>
          <a:p>
            <a:pPr hangingPunct="0">
              <a:buNone/>
            </a:pPr>
            <a:r>
              <a:rPr lang="en-GB" sz="1300" smtClean="0"/>
              <a:t>The Dublin System remains a cornerstone</a:t>
            </a:r>
            <a:r>
              <a:rPr lang="hu-HU" sz="1300" smtClean="0"/>
              <a:t>. </a:t>
            </a:r>
            <a:r>
              <a:rPr lang="en-GB" sz="1300" smtClean="0"/>
              <a:t> </a:t>
            </a:r>
            <a:endParaRPr lang="hu-HU" sz="1300" smtClean="0"/>
          </a:p>
          <a:p>
            <a:pPr algn="ctr">
              <a:buNone/>
            </a:pPr>
            <a:r>
              <a:rPr lang="en-GB" sz="1300" smtClean="0"/>
              <a:t>The European Council accordingly invites:</a:t>
            </a:r>
            <a:endParaRPr lang="hu-HU" sz="1300" smtClean="0"/>
          </a:p>
          <a:p>
            <a:pPr lvl="0">
              <a:buNone/>
            </a:pPr>
            <a:r>
              <a:rPr lang="en-GB" sz="1300" smtClean="0"/>
              <a:t>the Council and the European Parliament </a:t>
            </a:r>
            <a:r>
              <a:rPr lang="en-GB" sz="1300" smtClean="0">
                <a:solidFill>
                  <a:srgbClr val="002060"/>
                </a:solidFill>
              </a:rPr>
              <a:t>to intensify the efforts </a:t>
            </a:r>
            <a:r>
              <a:rPr lang="en-GB" sz="1300" smtClean="0">
                <a:solidFill>
                  <a:srgbClr val="C00000"/>
                </a:solidFill>
              </a:rPr>
              <a:t>to establish a common asylum procedure </a:t>
            </a:r>
            <a:r>
              <a:rPr lang="en-GB" sz="1300" smtClean="0">
                <a:solidFill>
                  <a:srgbClr val="002060"/>
                </a:solidFill>
              </a:rPr>
              <a:t>and a</a:t>
            </a:r>
            <a:r>
              <a:rPr lang="en-GB" sz="1300" smtClean="0">
                <a:solidFill>
                  <a:srgbClr val="C00000"/>
                </a:solidFill>
              </a:rPr>
              <a:t> uniform status </a:t>
            </a:r>
            <a:r>
              <a:rPr lang="en-GB" sz="1300" smtClean="0"/>
              <a:t>in accordance with Article 78 TFUE for those who are granted asylum or subsidiary protection </a:t>
            </a:r>
            <a:r>
              <a:rPr lang="en-GB" sz="1300" smtClean="0">
                <a:solidFill>
                  <a:srgbClr val="C00000"/>
                </a:solidFill>
              </a:rPr>
              <a:t>by 2012 </a:t>
            </a:r>
            <a:r>
              <a:rPr lang="en-GB" sz="1300" smtClean="0">
                <a:solidFill>
                  <a:srgbClr val="002060"/>
                </a:solidFill>
              </a:rPr>
              <a:t>at the latest</a:t>
            </a:r>
            <a:r>
              <a:rPr lang="en-GB" sz="1300" smtClean="0"/>
              <a:t>,</a:t>
            </a:r>
            <a:endParaRPr lang="hu-HU" sz="1300" smtClean="0"/>
          </a:p>
          <a:p>
            <a:pPr lvl="0">
              <a:buNone/>
            </a:pPr>
            <a:r>
              <a:rPr lang="en-GB" sz="1300" smtClean="0">
                <a:solidFill>
                  <a:srgbClr val="C00000"/>
                </a:solidFill>
              </a:rPr>
              <a:t>the Commission to consider</a:t>
            </a:r>
            <a:r>
              <a:rPr lang="en-GB" sz="1300" smtClean="0"/>
              <a:t>, once the </a:t>
            </a:r>
            <a:r>
              <a:rPr lang="en-GB" sz="1300" smtClean="0">
                <a:solidFill>
                  <a:srgbClr val="C00000"/>
                </a:solidFill>
              </a:rPr>
              <a:t>second phase of the CEAS has been fully implemented </a:t>
            </a:r>
            <a:r>
              <a:rPr lang="en-GB" sz="1300" smtClean="0"/>
              <a:t>and on the basis of an evaluation of the effect of that legislation and of the EASO, the possibilities for </a:t>
            </a:r>
            <a:r>
              <a:rPr lang="en-GB" sz="1300" smtClean="0">
                <a:solidFill>
                  <a:srgbClr val="C00000"/>
                </a:solidFill>
              </a:rPr>
              <a:t>creating a framework for the transfer of protection of beneficiaries </a:t>
            </a:r>
            <a:r>
              <a:rPr lang="en-GB" sz="1300" smtClean="0"/>
              <a:t>of international protection </a:t>
            </a:r>
            <a:r>
              <a:rPr lang="en-GB" sz="1300" smtClean="0">
                <a:solidFill>
                  <a:srgbClr val="C00000"/>
                </a:solidFill>
              </a:rPr>
              <a:t>when exercising their acquired residence rights </a:t>
            </a:r>
            <a:r>
              <a:rPr lang="en-GB" sz="1300" smtClean="0"/>
              <a:t>under EU law,</a:t>
            </a:r>
            <a:endParaRPr lang="hu-HU" sz="1300" smtClean="0"/>
          </a:p>
          <a:p>
            <a:pPr lvl="0">
              <a:buNone/>
            </a:pPr>
            <a:r>
              <a:rPr lang="en-GB" sz="1300" smtClean="0"/>
              <a:t>the Commission to undertake </a:t>
            </a:r>
            <a:r>
              <a:rPr lang="en-GB" sz="1300" smtClean="0">
                <a:solidFill>
                  <a:srgbClr val="002060"/>
                </a:solidFill>
              </a:rPr>
              <a:t>a feasibility study on </a:t>
            </a:r>
            <a:r>
              <a:rPr lang="en-GB" sz="1300" smtClean="0">
                <a:solidFill>
                  <a:srgbClr val="C00000"/>
                </a:solidFill>
              </a:rPr>
              <a:t>Eurodac as a supporting tool for the entire CEAS</a:t>
            </a:r>
            <a:r>
              <a:rPr lang="en-GB" sz="1300" smtClean="0"/>
              <a:t>, while fully respecting data protection rules, </a:t>
            </a:r>
            <a:endParaRPr lang="hu-HU" sz="1300" smtClean="0"/>
          </a:p>
          <a:p>
            <a:pPr lvl="0">
              <a:buNone/>
            </a:pPr>
            <a:r>
              <a:rPr lang="en-GB" sz="1300" smtClean="0"/>
              <a:t>invites the Commission to finalise its  study on the </a:t>
            </a:r>
            <a:r>
              <a:rPr lang="en-GB" sz="1300" smtClean="0">
                <a:solidFill>
                  <a:srgbClr val="C00000"/>
                </a:solidFill>
              </a:rPr>
              <a:t>feasibility and</a:t>
            </a:r>
            <a:r>
              <a:rPr lang="en-GB" sz="1300" smtClean="0">
                <a:solidFill>
                  <a:srgbClr val="002060"/>
                </a:solidFill>
              </a:rPr>
              <a:t> legal and practical </a:t>
            </a:r>
            <a:r>
              <a:rPr lang="en-GB" sz="1300" smtClean="0">
                <a:solidFill>
                  <a:srgbClr val="C00000"/>
                </a:solidFill>
              </a:rPr>
              <a:t>implications to establish joint  processing</a:t>
            </a:r>
            <a:r>
              <a:rPr lang="en-GB" sz="1300" smtClean="0"/>
              <a:t> of asylum applications.</a:t>
            </a:r>
            <a:br>
              <a:rPr lang="en-GB" sz="1300" smtClean="0"/>
            </a:br>
            <a:r>
              <a:rPr lang="en-GB" sz="1300" smtClean="0"/>
              <a:t> </a:t>
            </a:r>
            <a:endParaRPr lang="hu-HU" sz="1300" smtClean="0"/>
          </a:p>
        </p:txBody>
      </p:sp>
      <p:sp>
        <p:nvSpPr>
          <p:cNvPr id="5" name="Cím 4"/>
          <p:cNvSpPr>
            <a:spLocks noGrp="1"/>
          </p:cNvSpPr>
          <p:nvPr>
            <p:ph type="title"/>
          </p:nvPr>
        </p:nvSpPr>
        <p:spPr>
          <a:xfrm>
            <a:off x="457200" y="0"/>
            <a:ext cx="8229600" cy="357166"/>
          </a:xfrm>
        </p:spPr>
        <p:txBody>
          <a:bodyPr/>
          <a:lstStyle/>
          <a:p>
            <a:r>
              <a:rPr lang="hu-HU" smtClean="0"/>
              <a:t>The Stockhom Program</a:t>
            </a:r>
            <a:endParaRPr lang="hu-H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artalom helye 5"/>
          <p:cNvSpPr>
            <a:spLocks noGrp="1"/>
          </p:cNvSpPr>
          <p:nvPr>
            <p:ph idx="1"/>
          </p:nvPr>
        </p:nvSpPr>
        <p:spPr>
          <a:xfrm>
            <a:off x="142844" y="714356"/>
            <a:ext cx="8786874" cy="5929354"/>
          </a:xfrm>
        </p:spPr>
        <p:txBody>
          <a:bodyPr>
            <a:noAutofit/>
          </a:bodyPr>
          <a:lstStyle/>
          <a:p>
            <a:pPr marL="0" indent="0" algn="ctr">
              <a:lnSpc>
                <a:spcPts val="1300"/>
              </a:lnSpc>
              <a:spcBef>
                <a:spcPts val="0"/>
              </a:spcBef>
              <a:buNone/>
            </a:pPr>
            <a:r>
              <a:rPr lang="en-GB" sz="1200" b="1" smtClean="0"/>
              <a:t>6.2.2  Sharing of responsibilities and solidarity between the Member States </a:t>
            </a:r>
            <a:r>
              <a:rPr lang="en-GB" sz="1200" smtClean="0"/>
              <a:t> </a:t>
            </a:r>
            <a:endParaRPr lang="hu-HU" sz="1200" smtClean="0"/>
          </a:p>
          <a:p>
            <a:pPr marL="0" indent="0" hangingPunct="0">
              <a:lnSpc>
                <a:spcPts val="1300"/>
              </a:lnSpc>
              <a:spcBef>
                <a:spcPts val="0"/>
              </a:spcBef>
            </a:pPr>
            <a:r>
              <a:rPr lang="en-GB" sz="1200" smtClean="0"/>
              <a:t>Effective solidarity with the Member States facing particular pressures should be promoted.</a:t>
            </a:r>
            <a:r>
              <a:rPr lang="hu-HU" sz="1200" smtClean="0"/>
              <a:t> T</a:t>
            </a:r>
            <a:r>
              <a:rPr lang="en-US" sz="1200" smtClean="0"/>
              <a:t>he European Council urges the Member States to support each other in building sufficient capacity in their national asylum systems. The European Asylum Support Office should have a central role in coordinating these capacity-building measures. </a:t>
            </a:r>
            <a:br>
              <a:rPr lang="en-US" sz="1200" smtClean="0"/>
            </a:br>
            <a:endParaRPr lang="hu-HU" sz="1200" smtClean="0"/>
          </a:p>
          <a:p>
            <a:pPr marL="0" indent="0" algn="ctr">
              <a:lnSpc>
                <a:spcPts val="1300"/>
              </a:lnSpc>
              <a:spcBef>
                <a:spcPts val="0"/>
              </a:spcBef>
            </a:pPr>
            <a:r>
              <a:rPr lang="en-GB" sz="1200" smtClean="0"/>
              <a:t>The European Council therefore invites the Commission to examine the possibilities for: </a:t>
            </a:r>
            <a:endParaRPr lang="hu-HU" sz="1200" smtClean="0"/>
          </a:p>
          <a:p>
            <a:pPr marL="0" lvl="0" indent="0">
              <a:lnSpc>
                <a:spcPts val="1300"/>
              </a:lnSpc>
              <a:spcBef>
                <a:spcPts val="0"/>
              </a:spcBef>
            </a:pPr>
            <a:r>
              <a:rPr lang="en-GB" sz="1200" smtClean="0">
                <a:solidFill>
                  <a:srgbClr val="C00000"/>
                </a:solidFill>
              </a:rPr>
              <a:t>developing </a:t>
            </a:r>
            <a:r>
              <a:rPr lang="en-GB" sz="1200" smtClean="0"/>
              <a:t>the above mentioned </a:t>
            </a:r>
            <a:r>
              <a:rPr lang="en-GB" sz="1200" smtClean="0">
                <a:solidFill>
                  <a:srgbClr val="C00000"/>
                </a:solidFill>
              </a:rPr>
              <a:t>mechanism for sharing responsibility between the Member States </a:t>
            </a:r>
            <a:r>
              <a:rPr lang="en-GB" sz="1200" smtClean="0"/>
              <a:t>while assuring that asylum systems are not abused, and the principles of the CEAS are not undermined,</a:t>
            </a:r>
            <a:endParaRPr lang="hu-HU" sz="1200" smtClean="0"/>
          </a:p>
          <a:p>
            <a:pPr marL="0" lvl="0" indent="0">
              <a:lnSpc>
                <a:spcPts val="1300"/>
              </a:lnSpc>
              <a:spcBef>
                <a:spcPts val="0"/>
              </a:spcBef>
            </a:pPr>
            <a:r>
              <a:rPr lang="en-GB" sz="1200" smtClean="0">
                <a:solidFill>
                  <a:srgbClr val="C00000"/>
                </a:solidFill>
              </a:rPr>
              <a:t> creating instruments and coordinating mechanisms which will enable Member States to support each other in building capacity, </a:t>
            </a:r>
            <a:endParaRPr lang="hu-HU" sz="1200" smtClean="0"/>
          </a:p>
          <a:p>
            <a:pPr marL="0" lvl="0" indent="0">
              <a:lnSpc>
                <a:spcPts val="1300"/>
              </a:lnSpc>
              <a:spcBef>
                <a:spcPts val="0"/>
              </a:spcBef>
            </a:pPr>
            <a:r>
              <a:rPr lang="en-GB" sz="1200" smtClean="0"/>
              <a:t> using, in a more effective way, </a:t>
            </a:r>
            <a:r>
              <a:rPr lang="en-GB" sz="1200" smtClean="0">
                <a:solidFill>
                  <a:srgbClr val="C00000"/>
                </a:solidFill>
              </a:rPr>
              <a:t>existing EU financial syste</a:t>
            </a:r>
            <a:r>
              <a:rPr lang="en-GB" sz="1200" smtClean="0"/>
              <a:t>ms aiming at </a:t>
            </a:r>
            <a:r>
              <a:rPr lang="en-GB" sz="1200" smtClean="0">
                <a:solidFill>
                  <a:srgbClr val="C00000"/>
                </a:solidFill>
              </a:rPr>
              <a:t>reinforcing internal solidarity</a:t>
            </a:r>
            <a:r>
              <a:rPr lang="en-GB" sz="1200" smtClean="0"/>
              <a:t>,</a:t>
            </a:r>
            <a:endParaRPr lang="hu-HU" sz="1200" smtClean="0"/>
          </a:p>
          <a:p>
            <a:pPr marL="0" lvl="0" indent="0">
              <a:lnSpc>
                <a:spcPts val="1300"/>
              </a:lnSpc>
              <a:spcBef>
                <a:spcPts val="0"/>
              </a:spcBef>
            </a:pPr>
            <a:r>
              <a:rPr lang="en-GB" sz="1200" smtClean="0"/>
              <a:t>the EASO to evaluate and develop procedures that will facilitate the </a:t>
            </a:r>
            <a:r>
              <a:rPr lang="en-GB" sz="1200" smtClean="0">
                <a:solidFill>
                  <a:srgbClr val="C00000"/>
                </a:solidFill>
              </a:rPr>
              <a:t>secondment of officials in order to </a:t>
            </a:r>
            <a:r>
              <a:rPr lang="en-GB" sz="1200" smtClean="0">
                <a:solidFill>
                  <a:srgbClr val="002060"/>
                </a:solidFill>
              </a:rPr>
              <a:t>help those Member States </a:t>
            </a:r>
            <a:r>
              <a:rPr lang="en-GB" sz="1200" smtClean="0">
                <a:solidFill>
                  <a:srgbClr val="C00000"/>
                </a:solidFill>
              </a:rPr>
              <a:t>facing particular pressures of asylum seekers.</a:t>
            </a:r>
            <a:endParaRPr lang="hu-HU" sz="1200" smtClean="0">
              <a:solidFill>
                <a:srgbClr val="C00000"/>
              </a:solidFill>
            </a:endParaRPr>
          </a:p>
          <a:p>
            <a:pPr marL="0" indent="0" algn="ctr">
              <a:lnSpc>
                <a:spcPts val="1300"/>
              </a:lnSpc>
              <a:spcBef>
                <a:spcPts val="0"/>
              </a:spcBef>
              <a:buNone/>
            </a:pPr>
            <a:r>
              <a:rPr lang="en-GB" sz="1200" b="1" smtClean="0"/>
              <a:t/>
            </a:r>
            <a:br>
              <a:rPr lang="en-GB" sz="1200" b="1" smtClean="0"/>
            </a:br>
            <a:r>
              <a:rPr lang="en-GB" sz="1200" b="1" smtClean="0"/>
              <a:t>6.2.3  The external dimension of asylum</a:t>
            </a:r>
            <a:endParaRPr lang="hu-HU" sz="1200" smtClean="0"/>
          </a:p>
          <a:p>
            <a:pPr marL="0" indent="0" hangingPunct="0">
              <a:lnSpc>
                <a:spcPts val="1300"/>
              </a:lnSpc>
              <a:spcBef>
                <a:spcPts val="0"/>
              </a:spcBef>
            </a:pPr>
            <a:r>
              <a:rPr lang="en-GB" sz="1200" smtClean="0"/>
              <a:t> </a:t>
            </a:r>
            <a:endParaRPr lang="hu-HU" sz="1200" smtClean="0"/>
          </a:p>
          <a:p>
            <a:pPr marL="0" indent="0" hangingPunct="0">
              <a:lnSpc>
                <a:spcPts val="1300"/>
              </a:lnSpc>
              <a:spcBef>
                <a:spcPts val="0"/>
              </a:spcBef>
            </a:pPr>
            <a:r>
              <a:rPr lang="en-GB" sz="1200" smtClean="0"/>
              <a:t>The EU should act in partnership and cooperate with third countries hosting large refugee populations. A common EU approach</a:t>
            </a:r>
            <a:r>
              <a:rPr lang="hu-HU" sz="1200" smtClean="0"/>
              <a:t> and cooperation with </a:t>
            </a:r>
            <a:r>
              <a:rPr lang="en-GB" sz="1200" smtClean="0"/>
              <a:t>the UNHCR</a:t>
            </a:r>
            <a:r>
              <a:rPr lang="hu-HU" sz="1200" smtClean="0"/>
              <a:t> and other actors is neeedEASO be involved.</a:t>
            </a:r>
            <a:r>
              <a:rPr lang="en-GB" sz="1200" smtClean="0"/>
              <a:t> EU</a:t>
            </a:r>
            <a:r>
              <a:rPr lang="hu-HU" sz="1200" smtClean="0"/>
              <a:t> should promote accession to </a:t>
            </a:r>
            <a:r>
              <a:rPr lang="en-GB" sz="1200" smtClean="0"/>
              <a:t>the 1951 Geneva Convention on Refugees and its Protocol.</a:t>
            </a:r>
            <a:endParaRPr lang="hu-HU" sz="1200" smtClean="0"/>
          </a:p>
          <a:p>
            <a:pPr marL="0" indent="0" hangingPunct="0">
              <a:lnSpc>
                <a:spcPts val="1300"/>
              </a:lnSpc>
              <a:spcBef>
                <a:spcPts val="0"/>
              </a:spcBef>
            </a:pPr>
            <a:endParaRPr lang="hu-HU" sz="1200" smtClean="0"/>
          </a:p>
          <a:p>
            <a:pPr marL="0" indent="0" hangingPunct="0">
              <a:lnSpc>
                <a:spcPts val="1300"/>
              </a:lnSpc>
              <a:spcBef>
                <a:spcPts val="0"/>
              </a:spcBef>
            </a:pPr>
            <a:r>
              <a:rPr lang="en-GB" sz="1200" smtClean="0"/>
              <a:t>Promoting solidarity within the EU is </a:t>
            </a:r>
            <a:r>
              <a:rPr lang="hu-HU" sz="1200" smtClean="0"/>
              <a:t>not enough. Solidarity with </a:t>
            </a:r>
            <a:r>
              <a:rPr lang="en-GB" sz="1200" smtClean="0"/>
              <a:t>third countries </a:t>
            </a:r>
            <a:r>
              <a:rPr lang="hu-HU" sz="1200" smtClean="0"/>
              <a:t>has to be expressed </a:t>
            </a:r>
            <a:r>
              <a:rPr lang="en-GB" sz="1200" smtClean="0"/>
              <a:t>in order to promote and help building capacity to handle migratory flows and protracted refugee situations in these countries. </a:t>
            </a:r>
            <a:endParaRPr lang="hu-HU" sz="1200" smtClean="0"/>
          </a:p>
          <a:p>
            <a:pPr marL="0" indent="0" algn="ctr" hangingPunct="0">
              <a:lnSpc>
                <a:spcPts val="1300"/>
              </a:lnSpc>
              <a:spcBef>
                <a:spcPts val="0"/>
              </a:spcBef>
              <a:buNone/>
            </a:pPr>
            <a:r>
              <a:rPr lang="en-GB" sz="1200" smtClean="0"/>
              <a:t> </a:t>
            </a:r>
            <a:endParaRPr lang="hu-HU" sz="1200" smtClean="0"/>
          </a:p>
          <a:p>
            <a:pPr marL="0" indent="0" algn="ctr" hangingPunct="0">
              <a:lnSpc>
                <a:spcPts val="1300"/>
              </a:lnSpc>
              <a:spcBef>
                <a:spcPts val="0"/>
              </a:spcBef>
              <a:buNone/>
            </a:pPr>
            <a:r>
              <a:rPr lang="hu-HU" sz="1200" smtClean="0"/>
              <a:t>The European Council</a:t>
            </a:r>
            <a:r>
              <a:rPr lang="en-US" sz="1200" smtClean="0"/>
              <a:t> invites</a:t>
            </a:r>
            <a:r>
              <a:rPr lang="hu-HU" sz="1200" smtClean="0"/>
              <a:t> </a:t>
            </a:r>
          </a:p>
          <a:p>
            <a:pPr marL="0" lvl="0" indent="0">
              <a:lnSpc>
                <a:spcPts val="1300"/>
              </a:lnSpc>
              <a:spcBef>
                <a:spcPts val="0"/>
              </a:spcBef>
            </a:pPr>
            <a:r>
              <a:rPr lang="en-GB" sz="1200" smtClean="0"/>
              <a:t>the Council and the Commission to </a:t>
            </a:r>
            <a:r>
              <a:rPr lang="en-GB" sz="1200" smtClean="0">
                <a:solidFill>
                  <a:srgbClr val="C00000"/>
                </a:solidFill>
              </a:rPr>
              <a:t>enhance capacity building in third countries</a:t>
            </a:r>
            <a:r>
              <a:rPr lang="en-GB" sz="1200" smtClean="0"/>
              <a:t>, and to further develop and expand the idea of Regional Protection Programmes</a:t>
            </a:r>
            <a:r>
              <a:rPr lang="hu-HU" sz="1200" smtClean="0"/>
              <a:t>. </a:t>
            </a:r>
          </a:p>
          <a:p>
            <a:pPr marL="0" lvl="0" indent="0">
              <a:lnSpc>
                <a:spcPts val="1300"/>
              </a:lnSpc>
              <a:spcBef>
                <a:spcPts val="0"/>
              </a:spcBef>
            </a:pPr>
            <a:r>
              <a:rPr lang="en-GB" sz="1200" smtClean="0"/>
              <a:t>the Council, the European Parliament and the Commission </a:t>
            </a:r>
            <a:r>
              <a:rPr lang="en-GB" sz="1200" smtClean="0">
                <a:solidFill>
                  <a:srgbClr val="C00000"/>
                </a:solidFill>
              </a:rPr>
              <a:t>to encourage the voluntary participation of Member States in the joint EU resettlement scheme</a:t>
            </a:r>
            <a:r>
              <a:rPr lang="en-GB" sz="1200" smtClean="0"/>
              <a:t> </a:t>
            </a:r>
            <a:r>
              <a:rPr lang="en-GB" sz="1200" smtClean="0">
                <a:solidFill>
                  <a:srgbClr val="C00000"/>
                </a:solidFill>
              </a:rPr>
              <a:t>and increase the total number of resettled refugees</a:t>
            </a:r>
            <a:r>
              <a:rPr lang="en-GB" sz="1200" smtClean="0"/>
              <a:t>, taking into consideration the specific situation in each Member State,</a:t>
            </a:r>
            <a:endParaRPr lang="hu-HU" sz="1200" smtClean="0"/>
          </a:p>
          <a:p>
            <a:pPr marL="0" lvl="0" indent="0">
              <a:lnSpc>
                <a:spcPts val="1300"/>
              </a:lnSpc>
              <a:spcBef>
                <a:spcPts val="0"/>
              </a:spcBef>
            </a:pPr>
            <a:r>
              <a:rPr lang="en-GB" sz="1200" smtClean="0">
                <a:solidFill>
                  <a:srgbClr val="C00000"/>
                </a:solidFill>
              </a:rPr>
              <a:t>the Commission to report annually to the Council and the European Parliament on the resettlement efforts </a:t>
            </a:r>
            <a:r>
              <a:rPr lang="en-GB" sz="1200" smtClean="0"/>
              <a:t>made within the EU, to carry out a mid-term evaluation during 2012 of the progress made, and to evaluate the joint EU resettlement programme in 2014 with a view to identifying necessary improvements, </a:t>
            </a:r>
            <a:endParaRPr lang="hu-HU" sz="1200" smtClean="0"/>
          </a:p>
          <a:p>
            <a:pPr marL="0" lvl="0" indent="0">
              <a:lnSpc>
                <a:spcPts val="1300"/>
              </a:lnSpc>
              <a:spcBef>
                <a:spcPts val="0"/>
              </a:spcBef>
            </a:pPr>
            <a:r>
              <a:rPr lang="en-GB" sz="1200" smtClean="0"/>
              <a:t>the Council and the Commission to </a:t>
            </a:r>
            <a:r>
              <a:rPr lang="en-GB" sz="1200" smtClean="0">
                <a:solidFill>
                  <a:srgbClr val="C00000"/>
                </a:solidFill>
              </a:rPr>
              <a:t>find ways to strengthen EU support for the UNHCR</a:t>
            </a:r>
            <a:r>
              <a:rPr lang="en-GB" sz="1200" smtClean="0"/>
              <a:t>,</a:t>
            </a:r>
            <a:endParaRPr lang="hu-HU" sz="1200" smtClean="0"/>
          </a:p>
          <a:p>
            <a:pPr marL="0" indent="0">
              <a:lnSpc>
                <a:spcPts val="1300"/>
              </a:lnSpc>
              <a:spcBef>
                <a:spcPts val="0"/>
              </a:spcBef>
            </a:pPr>
            <a:r>
              <a:rPr lang="en-GB" sz="1200" smtClean="0"/>
              <a:t>the Commission to explore new approaches concerning  access to asylum procedures </a:t>
            </a:r>
            <a:r>
              <a:rPr lang="en-GB" sz="1200" smtClean="0">
                <a:solidFill>
                  <a:srgbClr val="C00000"/>
                </a:solidFill>
              </a:rPr>
              <a:t>targeting main transit countries</a:t>
            </a:r>
            <a:r>
              <a:rPr lang="en-GB" sz="1200" smtClean="0"/>
              <a:t>, such as protection programmes for particular groups or certain procedures for examination of applications for asylum, </a:t>
            </a:r>
            <a:r>
              <a:rPr lang="en-GB" sz="1200" smtClean="0">
                <a:solidFill>
                  <a:srgbClr val="C00000"/>
                </a:solidFill>
              </a:rPr>
              <a:t>in which Member States could participate on a voluntary basis.</a:t>
            </a:r>
            <a:endParaRPr lang="hu-HU" sz="1200">
              <a:solidFill>
                <a:srgbClr val="C00000"/>
              </a:solidFill>
            </a:endParaRPr>
          </a:p>
        </p:txBody>
      </p:sp>
      <p:sp>
        <p:nvSpPr>
          <p:cNvPr id="5" name="Cím 4"/>
          <p:cNvSpPr>
            <a:spLocks noGrp="1"/>
          </p:cNvSpPr>
          <p:nvPr>
            <p:ph type="title"/>
          </p:nvPr>
        </p:nvSpPr>
        <p:spPr/>
        <p:txBody>
          <a:bodyPr/>
          <a:lstStyle/>
          <a:p>
            <a:r>
              <a:rPr lang="hu-HU" smtClean="0"/>
              <a:t>The Stockhom Program</a:t>
            </a:r>
            <a:endParaRPr lang="hu-H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85800" y="0"/>
            <a:ext cx="7772400" cy="692696"/>
          </a:xfrm>
        </p:spPr>
        <p:txBody>
          <a:bodyPr>
            <a:normAutofit fontScale="90000"/>
          </a:bodyPr>
          <a:lstStyle/>
          <a:p>
            <a:r>
              <a:rPr lang="hu-HU" sz="2000" smtClean="0"/>
              <a:t> </a:t>
            </a:r>
            <a:r>
              <a:rPr lang="en-US" sz="2000" b="1" smtClean="0"/>
              <a:t>Action Plan Implementing the Stockholm Prog </a:t>
            </a:r>
            <a:r>
              <a:rPr lang="hu-HU" sz="2000" smtClean="0"/>
              <a:t>COM(2010</a:t>
            </a:r>
            <a:r>
              <a:rPr lang="hu-HU" sz="2000" dirty="0" smtClean="0"/>
              <a:t>) </a:t>
            </a:r>
            <a:r>
              <a:rPr lang="hu-HU" sz="2000" smtClean="0"/>
              <a:t>171 </a:t>
            </a:r>
            <a:r>
              <a:rPr lang="hu-HU" sz="2000" smtClean="0"/>
              <a:t>final, 20 April 2010</a:t>
            </a:r>
            <a:endParaRPr lang="hu-HU" sz="2000" dirty="0"/>
          </a:p>
        </p:txBody>
      </p:sp>
      <p:sp>
        <p:nvSpPr>
          <p:cNvPr id="3" name="Tartalom helye 2"/>
          <p:cNvSpPr>
            <a:spLocks noGrp="1"/>
          </p:cNvSpPr>
          <p:nvPr>
            <p:ph idx="1"/>
          </p:nvPr>
        </p:nvSpPr>
        <p:spPr>
          <a:xfrm>
            <a:off x="0" y="692696"/>
            <a:ext cx="9144000" cy="6165304"/>
          </a:xfrm>
        </p:spPr>
        <p:txBody>
          <a:bodyPr>
            <a:noAutofit/>
          </a:bodyPr>
          <a:lstStyle/>
          <a:p>
            <a:pPr algn="ctr">
              <a:buNone/>
            </a:pPr>
            <a:r>
              <a:rPr lang="hu-HU" sz="1600" b="1" smtClean="0"/>
              <a:t>„</a:t>
            </a:r>
            <a:r>
              <a:rPr lang="en-US" sz="1600" b="1" smtClean="0"/>
              <a:t>Delivering </a:t>
            </a:r>
            <a:r>
              <a:rPr lang="en-US" sz="1600" b="1" smtClean="0"/>
              <a:t>an area of freedom, security and justice for </a:t>
            </a:r>
            <a:r>
              <a:rPr lang="en-US" sz="1600" b="1" smtClean="0"/>
              <a:t>Europe's </a:t>
            </a:r>
            <a:r>
              <a:rPr lang="en-US" sz="1600" b="1" smtClean="0"/>
              <a:t>citizens</a:t>
            </a:r>
            <a:r>
              <a:rPr lang="hu-HU" sz="1600" b="1" smtClean="0"/>
              <a:t>”</a:t>
            </a:r>
            <a:endParaRPr lang="hu-HU" sz="1600" smtClean="0"/>
          </a:p>
          <a:p>
            <a:pPr>
              <a:buNone/>
            </a:pPr>
            <a:r>
              <a:rPr lang="hu-HU" sz="1600" smtClean="0"/>
              <a:t>	9 pages of text , </a:t>
            </a:r>
            <a:r>
              <a:rPr lang="hu-HU" sz="1600" smtClean="0"/>
              <a:t>59 </a:t>
            </a:r>
            <a:r>
              <a:rPr lang="hu-HU" sz="1600" smtClean="0"/>
              <a:t>pages of tables with the suggested measures in the whole AFSJ field</a:t>
            </a:r>
          </a:p>
          <a:p>
            <a:pPr algn="ctr">
              <a:buNone/>
            </a:pPr>
            <a:r>
              <a:rPr lang="hu-HU" sz="2000" b="1" smtClean="0"/>
              <a:t>Asylum related measures</a:t>
            </a:r>
            <a:endParaRPr lang="hu-HU" sz="2000" b="1" dirty="0" smtClean="0"/>
          </a:p>
          <a:p>
            <a:pPr>
              <a:buNone/>
            </a:pPr>
            <a:r>
              <a:rPr lang="hu-HU" sz="2000" smtClean="0"/>
              <a:t>	Maintaining the fiction of achieving the CEAS (by 2012) but actually setting more modest goals</a:t>
            </a:r>
            <a:endParaRPr lang="hu-HU" sz="2000" smtClean="0"/>
          </a:p>
          <a:p>
            <a:pPr lvl="1"/>
            <a:r>
              <a:rPr lang="hu-HU" sz="1600" smtClean="0"/>
              <a:t>Eauropean Asylum Curriculum</a:t>
            </a:r>
            <a:endParaRPr lang="hu-HU" sz="1600" smtClean="0"/>
          </a:p>
          <a:p>
            <a:pPr lvl="1"/>
            <a:r>
              <a:rPr lang="hu-HU" sz="1600" smtClean="0"/>
              <a:t>Development  of Eurodac into </a:t>
            </a:r>
            <a:r>
              <a:rPr lang="en-US" sz="1600" smtClean="0"/>
              <a:t>supporting tool for the entire Common European Asylum System</a:t>
            </a:r>
            <a:endParaRPr lang="hu-HU" sz="1600" smtClean="0"/>
          </a:p>
          <a:p>
            <a:pPr lvl="1"/>
            <a:r>
              <a:rPr lang="hu-HU" sz="1600" smtClean="0"/>
              <a:t>Invatigating the possibility of </a:t>
            </a:r>
            <a:r>
              <a:rPr lang="en-US" sz="1600" smtClean="0"/>
              <a:t>joint </a:t>
            </a:r>
            <a:r>
              <a:rPr lang="en-US" sz="1600" smtClean="0"/>
              <a:t>processing of asylum applications within </a:t>
            </a:r>
            <a:r>
              <a:rPr lang="en-US" sz="1600" smtClean="0"/>
              <a:t>the </a:t>
            </a:r>
            <a:r>
              <a:rPr lang="en-US" sz="1600" smtClean="0"/>
              <a:t>Union</a:t>
            </a:r>
            <a:endParaRPr lang="hu-HU" sz="1600" smtClean="0"/>
          </a:p>
          <a:p>
            <a:pPr lvl="1"/>
            <a:r>
              <a:rPr lang="hu-HU" sz="1600" smtClean="0"/>
              <a:t>E</a:t>
            </a:r>
            <a:r>
              <a:rPr lang="en-US" sz="1600" smtClean="0"/>
              <a:t>valuation </a:t>
            </a:r>
            <a:r>
              <a:rPr lang="en-US" sz="1600" smtClean="0"/>
              <a:t>report on the EASO's impact on practical cooperation and on </a:t>
            </a:r>
            <a:r>
              <a:rPr lang="en-US" sz="1600" smtClean="0"/>
              <a:t>the </a:t>
            </a:r>
            <a:r>
              <a:rPr lang="en-US" sz="1600" smtClean="0"/>
              <a:t>Common</a:t>
            </a:r>
            <a:r>
              <a:rPr lang="hu-HU" sz="1600" smtClean="0"/>
              <a:t> European </a:t>
            </a:r>
            <a:r>
              <a:rPr lang="hu-HU" sz="1600" smtClean="0"/>
              <a:t>Asylum System</a:t>
            </a:r>
            <a:endParaRPr lang="hu-HU" sz="1600" smtClean="0"/>
          </a:p>
          <a:p>
            <a:pPr lvl="1"/>
            <a:r>
              <a:rPr lang="hu-HU" sz="1600" smtClean="0"/>
              <a:t>Communication on </a:t>
            </a:r>
            <a:r>
              <a:rPr lang="en-US" sz="1600" smtClean="0"/>
              <a:t>a </a:t>
            </a:r>
            <a:r>
              <a:rPr lang="en-US" sz="1600" smtClean="0"/>
              <a:t>framework for the transfer of protection of beneficiaries of </a:t>
            </a:r>
            <a:r>
              <a:rPr lang="en-US" sz="1600" smtClean="0"/>
              <a:t>Commission </a:t>
            </a:r>
            <a:r>
              <a:rPr lang="en-US" sz="1600" smtClean="0"/>
              <a:t>international </a:t>
            </a:r>
            <a:r>
              <a:rPr lang="en-US" sz="1600" smtClean="0"/>
              <a:t>protection and mutual recognition of asylum </a:t>
            </a:r>
            <a:r>
              <a:rPr lang="en-US" sz="1600" smtClean="0"/>
              <a:t>decisions </a:t>
            </a:r>
            <a:endParaRPr lang="hu-HU" sz="1600" smtClean="0"/>
          </a:p>
          <a:p>
            <a:pPr lvl="1"/>
            <a:r>
              <a:rPr lang="en-US" sz="1600" smtClean="0"/>
              <a:t>Development of a common methodology with a view to reducing disparities of asylum </a:t>
            </a:r>
            <a:r>
              <a:rPr lang="en-US" sz="1600" smtClean="0"/>
              <a:t>decisions </a:t>
            </a:r>
            <a:endParaRPr lang="hu-HU" sz="1600" smtClean="0"/>
          </a:p>
          <a:p>
            <a:pPr lvl="1"/>
            <a:r>
              <a:rPr lang="fr-FR" sz="1600" smtClean="0"/>
              <a:t>Communication on enhanced intra-EU </a:t>
            </a:r>
            <a:r>
              <a:rPr lang="fr-FR" sz="1600" smtClean="0"/>
              <a:t>solidarity </a:t>
            </a:r>
            <a:endParaRPr lang="hu-HU" sz="1600" smtClean="0"/>
          </a:p>
          <a:p>
            <a:pPr lvl="1"/>
            <a:r>
              <a:rPr lang="en-US" sz="1600" smtClean="0"/>
              <a:t>Evaluation and development of procedures for facilitation of the secondment of officials in </a:t>
            </a:r>
            <a:r>
              <a:rPr lang="en-US" sz="1600" smtClean="0"/>
              <a:t>order </a:t>
            </a:r>
            <a:r>
              <a:rPr lang="en-US" sz="1600" smtClean="0"/>
              <a:t>to</a:t>
            </a:r>
            <a:r>
              <a:rPr lang="hu-HU" sz="1600" smtClean="0"/>
              <a:t> </a:t>
            </a:r>
            <a:r>
              <a:rPr lang="en-US" sz="1600" smtClean="0"/>
              <a:t>help </a:t>
            </a:r>
            <a:r>
              <a:rPr lang="en-US" sz="1600" smtClean="0"/>
              <a:t>those Member States facing particular pressures of asylum </a:t>
            </a:r>
            <a:r>
              <a:rPr lang="en-US" sz="1600" smtClean="0"/>
              <a:t>seekers </a:t>
            </a:r>
            <a:endParaRPr lang="hu-HU" sz="1600" smtClean="0"/>
          </a:p>
          <a:p>
            <a:pPr lvl="1"/>
            <a:r>
              <a:rPr lang="hu-HU" sz="1600" smtClean="0"/>
              <a:t>Strategic partnership with UNHCR</a:t>
            </a:r>
            <a:endParaRPr lang="hu-HU" sz="1600" smtClean="0"/>
          </a:p>
          <a:p>
            <a:pPr lvl="1"/>
            <a:r>
              <a:rPr lang="en-US" sz="1600" smtClean="0"/>
              <a:t>Mid-term evaluation of the EU Resettlement </a:t>
            </a:r>
            <a:r>
              <a:rPr lang="en-US" sz="1600" smtClean="0"/>
              <a:t>Programme </a:t>
            </a:r>
            <a:r>
              <a:rPr lang="hu-HU" sz="1600" smtClean="0"/>
              <a:t> and proposal to improve it</a:t>
            </a:r>
          </a:p>
          <a:p>
            <a:pPr lvl="1"/>
            <a:r>
              <a:rPr lang="en-US" sz="1600" smtClean="0"/>
              <a:t>Communication on new approaches concerning access to asylum procedures targeting </a:t>
            </a:r>
            <a:r>
              <a:rPr lang="en-US" sz="1600" smtClean="0"/>
              <a:t>main </a:t>
            </a:r>
            <a:r>
              <a:rPr lang="en-US" sz="1600" smtClean="0"/>
              <a:t>transit</a:t>
            </a:r>
            <a:r>
              <a:rPr lang="hu-HU" sz="1600" smtClean="0"/>
              <a:t> </a:t>
            </a:r>
            <a:r>
              <a:rPr lang="en-US" sz="1600" smtClean="0"/>
              <a:t>countries</a:t>
            </a:r>
            <a:endParaRPr lang="hu-HU" sz="1600" smtClean="0"/>
          </a:p>
          <a:p>
            <a:pPr lvl="1"/>
            <a:r>
              <a:rPr lang="en-US" sz="1600" smtClean="0"/>
              <a:t>Launching and developing new Regional Protection Programmes, including in the horn of Africa</a:t>
            </a:r>
            <a:endParaRPr lang="hu-HU" sz="1600" smtClean="0"/>
          </a:p>
        </p:txBody>
      </p:sp>
    </p:spTree>
  </p:cSld>
  <p:clrMapOvr>
    <a:masterClrMapping/>
  </p:clrMapOvr>
</p:sld>
</file>

<file path=ppt/theme/theme1.xml><?xml version="1.0" encoding="utf-8"?>
<a:theme xmlns:a="http://schemas.openxmlformats.org/drawingml/2006/main" name="Boldi uj 20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943</Words>
  <Application>Microsoft Office PowerPoint</Application>
  <PresentationFormat>Diavetítés a képernyőre (4:3 oldalarány)</PresentationFormat>
  <Paragraphs>185</Paragraphs>
  <Slides>13</Slides>
  <Notes>13</Notes>
  <HiddenSlides>0</HiddenSlides>
  <MMClips>0</MMClips>
  <ScaleCrop>false</ScaleCrop>
  <HeadingPairs>
    <vt:vector size="4" baseType="variant">
      <vt:variant>
        <vt:lpstr>Téma</vt:lpstr>
      </vt:variant>
      <vt:variant>
        <vt:i4>1</vt:i4>
      </vt:variant>
      <vt:variant>
        <vt:lpstr>Diacímek</vt:lpstr>
      </vt:variant>
      <vt:variant>
        <vt:i4>13</vt:i4>
      </vt:variant>
    </vt:vector>
  </HeadingPairs>
  <TitlesOfParts>
    <vt:vector size="14" baseType="lpstr">
      <vt:lpstr>Boldi uj 2009</vt:lpstr>
      <vt:lpstr>THE FUTURE OF THE INTERNATIONAL AND EUROPEAN REFUGEE REGIME</vt:lpstr>
      <vt:lpstr>THE EUROPEAN PACT ON IMMIGRATION AND ASYLUM</vt:lpstr>
      <vt:lpstr>The (French)  Pact on Immigration and Asylum</vt:lpstr>
      <vt:lpstr>The Pact on Immigration and Asylum</vt:lpstr>
      <vt:lpstr>The  Pact on Immigration and Asylum</vt:lpstr>
      <vt:lpstr>THE STOCKHOLM PROGRAM</vt:lpstr>
      <vt:lpstr>The Stockhom Program</vt:lpstr>
      <vt:lpstr>The Stockhom Program</vt:lpstr>
      <vt:lpstr> Action Plan Implementing the Stockholm Prog COM(2010) 171 final, 20 April 2010</vt:lpstr>
      <vt:lpstr>The European Asylum Suppport Office</vt:lpstr>
      <vt:lpstr>The European Asylum Suppport Office</vt:lpstr>
      <vt:lpstr>The European Asylum Suppport Office</vt:lpstr>
      <vt:lpstr>13. dia</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Stockholm Program</dc:title>
  <dc:creator>Boldizsar Nagy</dc:creator>
  <cp:lastModifiedBy>Boldizsar Nagy</cp:lastModifiedBy>
  <cp:revision>10</cp:revision>
  <dcterms:created xsi:type="dcterms:W3CDTF">2010-03-29T18:26:49Z</dcterms:created>
  <dcterms:modified xsi:type="dcterms:W3CDTF">2011-03-27T23:41:09Z</dcterms:modified>
</cp:coreProperties>
</file>