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313" r:id="rId2"/>
    <p:sldId id="319" r:id="rId3"/>
    <p:sldId id="315" r:id="rId4"/>
    <p:sldId id="320" r:id="rId5"/>
    <p:sldId id="316" r:id="rId6"/>
    <p:sldId id="318" r:id="rId7"/>
    <p:sldId id="321" r:id="rId8"/>
    <p:sldId id="309" r:id="rId9"/>
    <p:sldId id="286" r:id="rId10"/>
    <p:sldId id="287" r:id="rId11"/>
    <p:sldId id="288" r:id="rId12"/>
    <p:sldId id="310" r:id="rId13"/>
    <p:sldId id="289" r:id="rId14"/>
    <p:sldId id="290" r:id="rId15"/>
    <p:sldId id="322" r:id="rId16"/>
    <p:sldId id="323" r:id="rId17"/>
    <p:sldId id="293" r:id="rId18"/>
    <p:sldId id="324" r:id="rId19"/>
    <p:sldId id="295" r:id="rId20"/>
    <p:sldId id="311" r:id="rId21"/>
    <p:sldId id="312" r:id="rId22"/>
    <p:sldId id="297" r:id="rId23"/>
    <p:sldId id="298" r:id="rId24"/>
    <p:sldId id="299" r:id="rId25"/>
    <p:sldId id="300" r:id="rId26"/>
    <p:sldId id="325" r:id="rId27"/>
    <p:sldId id="326" r:id="rId28"/>
    <p:sldId id="327"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 id="340" r:id="rId42"/>
    <p:sldId id="341" r:id="rId43"/>
    <p:sldId id="342" r:id="rId44"/>
    <p:sldId id="343" r:id="rId45"/>
    <p:sldId id="344" r:id="rId46"/>
    <p:sldId id="345" r:id="rId47"/>
    <p:sldId id="346" r:id="rId48"/>
    <p:sldId id="347" r:id="rId49"/>
    <p:sldId id="282" r:id="rId50"/>
  </p:sldIdLst>
  <p:sldSz cx="9144000" cy="6858000" type="screen4x3"/>
  <p:notesSz cx="6858000" cy="9874250"/>
  <p:defaultTextStyle>
    <a:defPPr>
      <a:defRPr lang="hu-HU"/>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00"/>
    <a:srgbClr val="FFEFBD"/>
    <a:srgbClr val="004568"/>
    <a:srgbClr val="FFCD2F"/>
    <a:srgbClr val="4D4D4D"/>
    <a:srgbClr val="006699"/>
  </p:clrMru>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49" autoAdjust="0"/>
    <p:restoredTop sz="94646" autoAdjust="0"/>
  </p:normalViewPr>
  <p:slideViewPr>
    <p:cSldViewPr>
      <p:cViewPr varScale="1">
        <p:scale>
          <a:sx n="79" d="100"/>
          <a:sy n="79" d="100"/>
        </p:scale>
        <p:origin x="-11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2160" y="210"/>
      </p:cViewPr>
      <p:guideLst>
        <p:guide orient="horz" pos="311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átum helye 2"/>
          <p:cNvSpPr>
            <a:spLocks noGrp="1"/>
          </p:cNvSpPr>
          <p:nvPr>
            <p:ph type="dt" idx="1"/>
          </p:nvPr>
        </p:nvSpPr>
        <p:spPr>
          <a:xfrm>
            <a:off x="3884613" y="0"/>
            <a:ext cx="297180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5618F92-3BAB-4AE5-9447-861A89A56955}" type="datetimeFigureOut">
              <a:rPr lang="hu-HU"/>
              <a:pPr>
                <a:defRPr/>
              </a:pPr>
              <a:t>2011.01.12.</a:t>
            </a:fld>
            <a:endParaRPr lang="en-GB"/>
          </a:p>
        </p:txBody>
      </p:sp>
      <p:sp>
        <p:nvSpPr>
          <p:cNvPr id="4" name="Diakép helye 3"/>
          <p:cNvSpPr>
            <a:spLocks noGrp="1" noRot="1" noChangeAspect="1"/>
          </p:cNvSpPr>
          <p:nvPr>
            <p:ph type="sldImg" idx="2"/>
          </p:nvPr>
        </p:nvSpPr>
        <p:spPr>
          <a:xfrm>
            <a:off x="962025"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Jegyzetek helye 4"/>
          <p:cNvSpPr>
            <a:spLocks noGrp="1"/>
          </p:cNvSpPr>
          <p:nvPr>
            <p:ph type="body" sz="quarter" idx="3"/>
          </p:nvPr>
        </p:nvSpPr>
        <p:spPr>
          <a:xfrm>
            <a:off x="685800" y="4691063"/>
            <a:ext cx="5486400" cy="4443412"/>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en-GB" noProof="0" smtClean="0"/>
          </a:p>
        </p:txBody>
      </p:sp>
      <p:sp>
        <p:nvSpPr>
          <p:cNvPr id="6" name="Élőláb helye 5"/>
          <p:cNvSpPr>
            <a:spLocks noGrp="1"/>
          </p:cNvSpPr>
          <p:nvPr>
            <p:ph type="ftr" sz="quarter" idx="4"/>
          </p:nvPr>
        </p:nvSpPr>
        <p:spPr>
          <a:xfrm>
            <a:off x="0" y="9378950"/>
            <a:ext cx="2971800" cy="4937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Dia számának helye 6"/>
          <p:cNvSpPr>
            <a:spLocks noGrp="1"/>
          </p:cNvSpPr>
          <p:nvPr>
            <p:ph type="sldNum" sz="quarter" idx="5"/>
          </p:nvPr>
        </p:nvSpPr>
        <p:spPr>
          <a:xfrm>
            <a:off x="3884613" y="9378950"/>
            <a:ext cx="2971800" cy="49371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7702ED3-5C81-4ACA-B07B-3C473F8B293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35B3D31-4907-4AD9-B432-0E6833690D05}" type="slidenum">
              <a:rPr lang="hu-HU" smtClean="0">
                <a:cs typeface="Arial" charset="0"/>
              </a:rPr>
              <a:pPr/>
              <a:t>1</a:t>
            </a:fld>
            <a:endParaRPr lang="hu-HU" smtClean="0">
              <a:cs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A7192B07-309E-409C-8463-34ECBA0F0CFE}" type="slidenum">
              <a:rPr lang="hu-HU" smtClean="0">
                <a:cs typeface="Arial" pitchFamily="34" charset="0"/>
              </a:rPr>
              <a:pPr>
                <a:defRPr/>
              </a:pPr>
              <a:t>10</a:t>
            </a:fld>
            <a:endParaRPr lang="hu-HU" smtClean="0">
              <a:cs typeface="Arial" pitchFamily="34"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mtClean="0">
                <a:cs typeface="Arial" charset="0"/>
              </a:rPr>
              <a:t>Acculturation!</a:t>
            </a:r>
            <a:endParaRPr lang="en-GB"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ECE5DC6C-89D9-4B54-B421-6B59AEF81E59}" type="slidenum">
              <a:rPr lang="hu-HU" smtClean="0">
                <a:cs typeface="Arial" pitchFamily="34" charset="0"/>
              </a:rPr>
              <a:pPr>
                <a:defRPr/>
              </a:pPr>
              <a:t>11</a:t>
            </a:fld>
            <a:endParaRPr lang="hu-HU" smtClean="0">
              <a:cs typeface="Arial" pitchFamily="34" charset="0"/>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mtClean="0">
                <a:cs typeface="Arial" charset="0"/>
              </a:rPr>
              <a:t>From Southeast Asia:1,2 million were resettled (GG Gill,p 279)</a:t>
            </a:r>
            <a:endParaRPr lang="en-US"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iakép helye 1"/>
          <p:cNvSpPr>
            <a:spLocks noGrp="1" noRot="1" noChangeAspect="1" noTextEdit="1"/>
          </p:cNvSpPr>
          <p:nvPr>
            <p:ph type="sldImg"/>
          </p:nvPr>
        </p:nvSpPr>
        <p:spPr bwMode="auto">
          <a:noFill/>
          <a:ln>
            <a:solidFill>
              <a:srgbClr val="000000"/>
            </a:solidFill>
            <a:miter lim="800000"/>
            <a:headEnd/>
            <a:tailEnd/>
          </a:ln>
        </p:spPr>
      </p:sp>
      <p:sp>
        <p:nvSpPr>
          <p:cNvPr id="41987" name="Jegyzetek hely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Dia számának helye 3"/>
          <p:cNvSpPr>
            <a:spLocks noGrp="1"/>
          </p:cNvSpPr>
          <p:nvPr>
            <p:ph type="sldNum" sz="quarter" idx="5"/>
          </p:nvPr>
        </p:nvSpPr>
        <p:spPr/>
        <p:txBody>
          <a:bodyPr/>
          <a:lstStyle/>
          <a:p>
            <a:pPr>
              <a:defRPr/>
            </a:pPr>
            <a:fld id="{F3466CA8-D96A-40A4-9688-0E8DA00215DF}"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679E77F5-51CD-4720-ACC7-786A794D6A11}" type="slidenum">
              <a:rPr lang="hu-HU" smtClean="0">
                <a:cs typeface="Arial" pitchFamily="34" charset="0"/>
              </a:rPr>
              <a:pPr>
                <a:defRPr/>
              </a:pPr>
              <a:t>13</a:t>
            </a:fld>
            <a:endParaRPr lang="hu-HU" smtClean="0">
              <a:cs typeface="Arial"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mtClean="0">
                <a:cs typeface="Arial" charset="0"/>
              </a:rPr>
              <a:t>various:</a:t>
            </a:r>
          </a:p>
          <a:p>
            <a:pPr eaLnBrk="1" hangingPunct="1"/>
            <a:r>
              <a:rPr lang="hu-HU" smtClean="0">
                <a:cs typeface="Arial" charset="0"/>
              </a:rPr>
              <a:t>	local residents at risk (Kosovo)</a:t>
            </a:r>
          </a:p>
          <a:p>
            <a:pPr eaLnBrk="1" hangingPunct="1"/>
            <a:r>
              <a:rPr lang="hu-HU" smtClean="0">
                <a:cs typeface="Arial" charset="0"/>
              </a:rPr>
              <a:t>	Colombians in Venezuela at risk</a:t>
            </a:r>
          </a:p>
          <a:p>
            <a:pPr eaLnBrk="1" hangingPunct="1"/>
            <a:r>
              <a:rPr lang="hu-HU" smtClean="0">
                <a:cs typeface="Arial" charset="0"/>
              </a:rPr>
              <a:t>	third country nationals in Liberia</a:t>
            </a:r>
          </a:p>
          <a:p>
            <a:pPr eaLnBrk="1" hangingPunct="1"/>
            <a:r>
              <a:rPr lang="hu-HU" smtClean="0">
                <a:cs typeface="Arial" charset="0"/>
              </a:rPr>
              <a:t>	rejected Eritrean asylum seekers in Somalia</a:t>
            </a:r>
            <a:endParaRPr lang="en-US"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39BF4E82-DE46-47EB-A3A6-EA6BBB3D8203}" type="slidenum">
              <a:rPr lang="hu-HU" smtClean="0">
                <a:cs typeface="Arial" pitchFamily="34" charset="0"/>
              </a:rPr>
              <a:pPr>
                <a:defRPr/>
              </a:pPr>
              <a:t>14</a:t>
            </a:fld>
            <a:endParaRPr lang="hu-HU" smtClean="0">
              <a:cs typeface="Arial" pitchFamily="34"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z="1000" smtClean="0">
                <a:cs typeface="Arial" charset="0"/>
              </a:rPr>
              <a:t>CHAPTER I: General Provisions </a:t>
            </a:r>
          </a:p>
          <a:p>
            <a:pPr eaLnBrk="1" hangingPunct="1"/>
            <a:r>
              <a:rPr lang="hu-HU" sz="1000" smtClean="0">
                <a:cs typeface="Arial" charset="0"/>
              </a:rPr>
              <a:t>B. </a:t>
            </a:r>
            <a:r>
              <a:rPr lang="hu-HU" sz="1000" b="1" smtClean="0">
                <a:cs typeface="Arial" charset="0"/>
              </a:rPr>
              <a:t>(1) </a:t>
            </a:r>
            <a:r>
              <a:rPr lang="hu-HU" sz="1000" smtClean="0">
                <a:cs typeface="Arial" charset="0"/>
              </a:rPr>
              <a:t>For the purposes of this Convention, the words “events occurring</a:t>
            </a:r>
          </a:p>
          <a:p>
            <a:pPr eaLnBrk="1" hangingPunct="1"/>
            <a:r>
              <a:rPr lang="hu-HU" sz="1000" smtClean="0">
                <a:cs typeface="Arial" charset="0"/>
              </a:rPr>
              <a:t>before 1 January 1951” in article 1, section A, shall be understood to</a:t>
            </a:r>
          </a:p>
          <a:p>
            <a:pPr eaLnBrk="1" hangingPunct="1"/>
            <a:r>
              <a:rPr lang="hu-HU" sz="1000" smtClean="0">
                <a:cs typeface="Arial" charset="0"/>
              </a:rPr>
              <a:t>mean either</a:t>
            </a:r>
          </a:p>
          <a:p>
            <a:pPr eaLnBrk="1" hangingPunct="1"/>
            <a:r>
              <a:rPr lang="hu-HU" sz="1000" smtClean="0">
                <a:cs typeface="Arial" charset="0"/>
              </a:rPr>
              <a:t>(a) “events occurring in Europe before 1 January 1951”; or</a:t>
            </a:r>
          </a:p>
          <a:p>
            <a:pPr eaLnBrk="1" hangingPunct="1"/>
            <a:r>
              <a:rPr lang="hu-HU" sz="1000" smtClean="0">
                <a:cs typeface="Arial" charset="0"/>
              </a:rPr>
              <a:t>(b) “events occurring in Europe or elsewhere before 1 January</a:t>
            </a:r>
          </a:p>
          <a:p>
            <a:pPr eaLnBrk="1" hangingPunct="1"/>
            <a:r>
              <a:rPr lang="hu-HU" sz="1000" smtClean="0">
                <a:cs typeface="Arial" charset="0"/>
              </a:rPr>
              <a:t>1951” </a:t>
            </a:r>
          </a:p>
          <a:p>
            <a:pPr eaLnBrk="1" hangingPunct="1"/>
            <a:r>
              <a:rPr lang="hu-HU" sz="1000" smtClean="0">
                <a:cs typeface="Arial" charset="0"/>
              </a:rPr>
              <a:t>and each Contracting State shall make a declaration at the</a:t>
            </a:r>
          </a:p>
          <a:p>
            <a:pPr eaLnBrk="1" hangingPunct="1"/>
            <a:r>
              <a:rPr lang="hu-HU" sz="1000" smtClean="0">
                <a:cs typeface="Arial" charset="0"/>
              </a:rPr>
              <a:t>time of signature, ratification or accession, specifying which of</a:t>
            </a:r>
          </a:p>
          <a:p>
            <a:pPr eaLnBrk="1" hangingPunct="1"/>
            <a:r>
              <a:rPr lang="hu-HU" sz="1000" smtClean="0">
                <a:cs typeface="Arial" charset="0"/>
              </a:rPr>
              <a:t>these meanings it applies for the purpose of its obligations under</a:t>
            </a:r>
          </a:p>
          <a:p>
            <a:pPr eaLnBrk="1" hangingPunct="1"/>
            <a:r>
              <a:rPr lang="hu-HU" sz="1000" smtClean="0">
                <a:cs typeface="Arial" charset="0"/>
              </a:rPr>
              <a:t>this Convention.</a:t>
            </a:r>
          </a:p>
          <a:p>
            <a:pPr eaLnBrk="1" hangingPunct="1"/>
            <a:r>
              <a:rPr lang="hu-HU" sz="1000" b="1" smtClean="0">
                <a:cs typeface="Arial" charset="0"/>
              </a:rPr>
              <a:t>    (2) </a:t>
            </a:r>
            <a:r>
              <a:rPr lang="hu-HU" sz="1000" smtClean="0">
                <a:cs typeface="Arial" charset="0"/>
              </a:rPr>
              <a:t>Any Contracting State which has adopted alternative (a) may at</a:t>
            </a:r>
          </a:p>
          <a:p>
            <a:pPr eaLnBrk="1" hangingPunct="1"/>
            <a:r>
              <a:rPr lang="hu-HU" sz="1000" smtClean="0">
                <a:cs typeface="Arial" charset="0"/>
              </a:rPr>
              <a:t>any time extend its obligations by adopting alternative (b) by</a:t>
            </a:r>
          </a:p>
          <a:p>
            <a:pPr eaLnBrk="1" hangingPunct="1"/>
            <a:r>
              <a:rPr lang="hu-HU" sz="1000" smtClean="0">
                <a:cs typeface="Arial" charset="0"/>
              </a:rPr>
              <a:t>means of a notification addressed to the Secretary-General of the</a:t>
            </a:r>
          </a:p>
          <a:p>
            <a:pPr eaLnBrk="1" hangingPunct="1"/>
            <a:r>
              <a:rPr lang="hu-HU" sz="1000" smtClean="0">
                <a:cs typeface="Arial" charset="0"/>
              </a:rPr>
              <a:t>United Nations.</a:t>
            </a:r>
          </a:p>
          <a:p>
            <a:pPr eaLnBrk="1" hangingPunct="1"/>
            <a:endParaRPr lang="hu-HU" sz="1000" smtClean="0">
              <a:cs typeface="Arial" charset="0"/>
            </a:endParaRPr>
          </a:p>
          <a:p>
            <a:pPr eaLnBrk="1" hangingPunct="1"/>
            <a:r>
              <a:rPr lang="hu-HU" sz="1000" smtClean="0">
                <a:cs typeface="Arial" charset="0"/>
              </a:rPr>
              <a:t>Geographic reservation: </a:t>
            </a:r>
            <a:r>
              <a:rPr lang="en-US" sz="1000" smtClean="0">
                <a:cs typeface="Arial" charset="0"/>
              </a:rPr>
              <a:t>Congo, Madagascar, Monaco, Turkey</a:t>
            </a:r>
          </a:p>
          <a:p>
            <a:pPr eaLnBrk="1" hangingPunct="1"/>
            <a:endParaRPr lang="en-US" sz="1000"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65070031-77F4-4968-BDDC-14FAAF6291FB}" type="slidenum">
              <a:rPr lang="hu-HU" smtClean="0">
                <a:cs typeface="Arial" pitchFamily="34" charset="0"/>
              </a:rPr>
              <a:pPr>
                <a:defRPr/>
              </a:pPr>
              <a:t>15</a:t>
            </a:fld>
            <a:endParaRPr lang="hu-HU" smtClean="0">
              <a:cs typeface="Arial" pitchFamily="34"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mtClean="0">
                <a:cs typeface="Arial" pitchFamily="34" charset="0"/>
              </a:rPr>
              <a:t>Large scale influxes</a:t>
            </a:r>
          </a:p>
          <a:p>
            <a:pPr eaLnBrk="1" hangingPunct="1"/>
            <a:r>
              <a:rPr lang="hu-HU" smtClean="0">
                <a:cs typeface="Arial" pitchFamily="34" charset="0"/>
              </a:rPr>
              <a:t>Lack of capacity for individual determination</a:t>
            </a:r>
            <a:endParaRPr lang="en-GB" smtClean="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484D06DC-2D0D-4A62-8EB8-E56793D6D36D}" type="slidenum">
              <a:rPr lang="hu-HU" smtClean="0">
                <a:cs typeface="Arial" pitchFamily="34" charset="0"/>
              </a:rPr>
              <a:pPr>
                <a:defRPr/>
              </a:pPr>
              <a:t>16</a:t>
            </a:fld>
            <a:endParaRPr lang="hu-HU" smtClean="0">
              <a:cs typeface="Arial" pitchFamily="34" charset="0"/>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0FD6D8C3-DB92-4A40-AFF8-30D84689EE0F}" type="slidenum">
              <a:rPr lang="hu-HU" smtClean="0">
                <a:cs typeface="Arial" pitchFamily="34" charset="0"/>
              </a:rPr>
              <a:pPr>
                <a:defRPr/>
              </a:pPr>
              <a:t>17</a:t>
            </a:fld>
            <a:endParaRPr lang="hu-HU" smtClean="0">
              <a:cs typeface="Arial" pitchFamily="34" charset="0"/>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23606420-7C18-4630-BAC5-6FF6E9E7F27D}" type="slidenum">
              <a:rPr lang="hu-HU" smtClean="0">
                <a:cs typeface="Arial" pitchFamily="34" charset="0"/>
              </a:rPr>
              <a:pPr>
                <a:defRPr/>
              </a:pPr>
              <a:t>18</a:t>
            </a:fld>
            <a:endParaRPr lang="hu-HU" smtClean="0">
              <a:cs typeface="Arial" pitchFamily="34" charset="0"/>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3BC5B5EA-1AE0-403A-8774-C25CA7E2EDC3}" type="slidenum">
              <a:rPr lang="hu-HU" smtClean="0">
                <a:cs typeface="Arial" pitchFamily="34" charset="0"/>
              </a:rPr>
              <a:pPr>
                <a:defRPr/>
              </a:pPr>
              <a:t>19</a:t>
            </a:fld>
            <a:endParaRPr lang="hu-HU" smtClean="0">
              <a:cs typeface="Arial" pitchFamily="34" charset="0"/>
            </a:endParaRPr>
          </a:p>
        </p:txBody>
      </p:sp>
      <p:sp>
        <p:nvSpPr>
          <p:cNvPr id="49155" name="Rectangle 2"/>
          <p:cNvSpPr>
            <a:spLocks noGrp="1" noRot="1" noChangeAspect="1" noChangeArrowheads="1" noTextEdit="1"/>
          </p:cNvSpPr>
          <p:nvPr>
            <p:ph type="sldImg"/>
          </p:nvPr>
        </p:nvSpPr>
        <p:spPr bwMode="auto">
          <a:xfrm>
            <a:off x="962025" y="741363"/>
            <a:ext cx="4935538" cy="3702050"/>
          </a:xfrm>
          <a:noFill/>
          <a:ln>
            <a:solidFill>
              <a:srgbClr val="000000"/>
            </a:solidFill>
            <a:miter lim="800000"/>
            <a:headEnd/>
            <a:tailEnd/>
          </a:ln>
        </p:spPr>
      </p:sp>
      <p:sp>
        <p:nvSpPr>
          <p:cNvPr id="49156" name="Rectangle 3"/>
          <p:cNvSpPr>
            <a:spLocks noGrp="1" noChangeArrowheads="1"/>
          </p:cNvSpPr>
          <p:nvPr>
            <p:ph type="body" idx="1"/>
          </p:nvPr>
        </p:nvSpPr>
        <p:spPr bwMode="auto">
          <a:xfrm>
            <a:off x="912813" y="4691063"/>
            <a:ext cx="5032375" cy="4443412"/>
          </a:xfrm>
          <a:noFill/>
        </p:spPr>
        <p:txBody>
          <a:bodyPr wrap="square" numCol="1" anchor="t" anchorCtr="0" compatLnSpc="1">
            <a:prstTxWarp prst="textNoShape">
              <a:avLst/>
            </a:prstTxWarp>
          </a:bodyPr>
          <a:lstStyle/>
          <a:p>
            <a:pPr eaLnBrk="1" hangingPunct="1"/>
            <a:r>
              <a:rPr lang="hu-HU" smtClean="0">
                <a:cs typeface="Arial" charset="0"/>
              </a:rPr>
              <a:t>Thereis a slight difference between the Statute and the Convention definition (the particular social group is missing from the Statute).</a:t>
            </a:r>
          </a:p>
          <a:p>
            <a:pPr eaLnBrk="1" hangingPunct="1"/>
            <a:endParaRPr lang="hu-HU" smtClean="0">
              <a:cs typeface="Arial" charset="0"/>
            </a:endParaRPr>
          </a:p>
          <a:p>
            <a:pPr eaLnBrk="1" hangingPunct="1"/>
            <a:r>
              <a:rPr lang="hu-HU" smtClean="0">
                <a:cs typeface="Arial" charset="0"/>
              </a:rPr>
              <a:t>UNHCR also calls persons recognised by it „mandate refugees”.</a:t>
            </a:r>
            <a:endParaRPr lang="en-GB"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iakép helye 1"/>
          <p:cNvSpPr>
            <a:spLocks noGrp="1" noRot="1" noChangeAspect="1" noTextEdit="1"/>
          </p:cNvSpPr>
          <p:nvPr>
            <p:ph type="sldImg"/>
          </p:nvPr>
        </p:nvSpPr>
        <p:spPr bwMode="auto">
          <a:noFill/>
          <a:ln>
            <a:solidFill>
              <a:srgbClr val="000000"/>
            </a:solidFill>
            <a:miter lim="800000"/>
            <a:headEnd/>
            <a:tailEnd/>
          </a:ln>
        </p:spPr>
      </p:sp>
      <p:sp>
        <p:nvSpPr>
          <p:cNvPr id="41987" name="Jegyzetek hely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Dia számának helye 3"/>
          <p:cNvSpPr>
            <a:spLocks noGrp="1"/>
          </p:cNvSpPr>
          <p:nvPr>
            <p:ph type="sldNum" sz="quarter" idx="5"/>
          </p:nvPr>
        </p:nvSpPr>
        <p:spPr/>
        <p:txBody>
          <a:bodyPr/>
          <a:lstStyle/>
          <a:p>
            <a:pPr>
              <a:defRPr/>
            </a:pPr>
            <a:fld id="{F3466CA8-D96A-40A4-9688-0E8DA00215DF}" type="slidenum">
              <a:rPr lang="en-GB" smtClean="0"/>
              <a:pPr>
                <a:defRPr/>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iakép helye 1"/>
          <p:cNvSpPr>
            <a:spLocks noGrp="1" noRot="1" noChangeAspect="1" noTextEdit="1"/>
          </p:cNvSpPr>
          <p:nvPr>
            <p:ph type="sldImg"/>
          </p:nvPr>
        </p:nvSpPr>
        <p:spPr bwMode="auto">
          <a:noFill/>
          <a:ln>
            <a:solidFill>
              <a:srgbClr val="000000"/>
            </a:solidFill>
            <a:miter lim="800000"/>
            <a:headEnd/>
            <a:tailEnd/>
          </a:ln>
        </p:spPr>
      </p:sp>
      <p:sp>
        <p:nvSpPr>
          <p:cNvPr id="50179" name="Jegyzetek hely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Dia számának helye 3"/>
          <p:cNvSpPr>
            <a:spLocks noGrp="1"/>
          </p:cNvSpPr>
          <p:nvPr>
            <p:ph type="sldNum" sz="quarter" idx="5"/>
          </p:nvPr>
        </p:nvSpPr>
        <p:spPr/>
        <p:txBody>
          <a:bodyPr/>
          <a:lstStyle/>
          <a:p>
            <a:pPr>
              <a:defRPr/>
            </a:pPr>
            <a:fld id="{AAB60F6D-DE3E-485E-8C2F-C1C2FFF9EF5C}" type="slidenum">
              <a:rPr lang="en-GB" smtClean="0"/>
              <a:pPr>
                <a:defRPr/>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D911DBFF-675E-4EB2-AB50-60180B03D69A}" type="slidenum">
              <a:rPr lang="hu-HU" smtClean="0">
                <a:cs typeface="Arial" pitchFamily="34" charset="0"/>
              </a:rPr>
              <a:pPr>
                <a:defRPr/>
              </a:pPr>
              <a:t>21</a:t>
            </a:fld>
            <a:endParaRPr lang="hu-HU" smtClean="0">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7B6CEDDC-6057-4BCE-99D9-0691B57D9541}" type="slidenum">
              <a:rPr lang="hu-HU" smtClean="0">
                <a:cs typeface="Arial" pitchFamily="34" charset="0"/>
              </a:rPr>
              <a:pPr>
                <a:defRPr/>
              </a:pPr>
              <a:t>22</a:t>
            </a:fld>
            <a:endParaRPr lang="hu-HU" smtClean="0">
              <a:cs typeface="Arial" pitchFamily="34" charset="0"/>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mtClean="0">
                <a:cs typeface="Arial" charset="0"/>
              </a:rPr>
              <a:t>Unity – reunification</a:t>
            </a:r>
          </a:p>
          <a:p>
            <a:pPr eaLnBrk="1" hangingPunct="1"/>
            <a:endParaRPr lang="hu-HU" smtClean="0">
              <a:cs typeface="Arial" charset="0"/>
            </a:endParaRPr>
          </a:p>
          <a:p>
            <a:pPr eaLnBrk="1" hangingPunct="1"/>
            <a:r>
              <a:rPr lang="hu-HU" smtClean="0">
                <a:cs typeface="Arial" charset="0"/>
              </a:rPr>
              <a:t>Recognition together </a:t>
            </a:r>
          </a:p>
          <a:p>
            <a:pPr eaLnBrk="1" hangingPunct="1"/>
            <a:r>
              <a:rPr lang="hu-HU" smtClean="0">
                <a:cs typeface="Arial" charset="0"/>
              </a:rPr>
              <a:t>Joining afterwards</a:t>
            </a:r>
          </a:p>
          <a:p>
            <a:pPr eaLnBrk="1" hangingPunct="1"/>
            <a:endParaRPr lang="hu-HU" smtClean="0">
              <a:cs typeface="Arial" charset="0"/>
            </a:endParaRPr>
          </a:p>
          <a:p>
            <a:pPr eaLnBrk="1" hangingPunct="1"/>
            <a:r>
              <a:rPr lang="en-GB" smtClean="0">
                <a:cs typeface="Arial" charset="0"/>
              </a:rPr>
              <a:t>See Kate Jastram and Kathleen Newland in:</a:t>
            </a:r>
          </a:p>
          <a:p>
            <a:pPr eaLnBrk="1" hangingPunct="1"/>
            <a:r>
              <a:rPr lang="en-GB" altLang="zh-CN" smtClean="0">
                <a:cs typeface="Arial" charset="0"/>
              </a:rPr>
              <a:t>Feller, Erika, T</a:t>
            </a:r>
            <a:r>
              <a:rPr lang="en-GB" altLang="zh-CN" smtClean="0">
                <a:latin typeface="Arial" charset="0"/>
                <a:cs typeface="Arial" charset="0"/>
              </a:rPr>
              <a:t>ü</a:t>
            </a:r>
            <a:r>
              <a:rPr lang="en-GB" altLang="zh-CN" smtClean="0">
                <a:cs typeface="Arial" charset="0"/>
              </a:rPr>
              <a:t>rk, Volker, Nicholson, Frances (eds</a:t>
            </a:r>
            <a:r>
              <a:rPr lang="en-GB" altLang="zh-CN" i="1" smtClean="0">
                <a:cs typeface="Arial" charset="0"/>
              </a:rPr>
              <a:t>).: Refugee Protection in International Law UNHCR</a:t>
            </a:r>
            <a:r>
              <a:rPr lang="en-GB" altLang="zh-CN" i="1" smtClean="0">
                <a:latin typeface="Arial" charset="0"/>
                <a:cs typeface="Arial" charset="0"/>
              </a:rPr>
              <a:t>’</a:t>
            </a:r>
            <a:r>
              <a:rPr lang="en-GB" altLang="zh-CN" i="1" smtClean="0">
                <a:cs typeface="Arial" charset="0"/>
              </a:rPr>
              <a:t>s Global Consultations on International Protection </a:t>
            </a:r>
            <a:r>
              <a:rPr lang="en-GB" altLang="zh-CN" smtClean="0">
                <a:cs typeface="Arial" charset="0"/>
              </a:rPr>
              <a:t>Cambridge University press, Cambridge, 2003  555-603.p</a:t>
            </a:r>
            <a:endParaRPr lang="en-GB" smtClean="0">
              <a:cs typeface="Arial" charset="0"/>
            </a:endParaRPr>
          </a:p>
          <a:p>
            <a:pPr eaLnBrk="1" hangingPunct="1"/>
            <a:endParaRPr lang="en-US" smtClean="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AFBD0942-2659-414D-991E-735019871528}" type="slidenum">
              <a:rPr lang="hu-HU" smtClean="0">
                <a:cs typeface="Arial" pitchFamily="34" charset="0"/>
              </a:rPr>
              <a:pPr>
                <a:defRPr/>
              </a:pPr>
              <a:t>23</a:t>
            </a:fld>
            <a:endParaRPr lang="hu-HU" smtClean="0">
              <a:cs typeface="Arial" pitchFamily="34" charset="0"/>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z="1000" smtClean="0">
                <a:cs typeface="Arial" charset="0"/>
              </a:rPr>
              <a:t>The right to family unity is derived from, </a:t>
            </a:r>
            <a:r>
              <a:rPr lang="en-US" sz="1000" i="1" smtClean="0">
                <a:cs typeface="Arial" charset="0"/>
              </a:rPr>
              <a:t>inter alia: </a:t>
            </a:r>
          </a:p>
          <a:p>
            <a:pPr eaLnBrk="1" hangingPunct="1"/>
            <a:r>
              <a:rPr lang="en-US" sz="1000" smtClean="0">
                <a:cs typeface="Arial" charset="0"/>
              </a:rPr>
              <a:t>Article 16 of the Universal Declaration of Human Rights 1948 </a:t>
            </a:r>
          </a:p>
          <a:p>
            <a:pPr eaLnBrk="1" hangingPunct="1"/>
            <a:r>
              <a:rPr lang="en-US" sz="1000" smtClean="0">
                <a:cs typeface="Arial" charset="0"/>
              </a:rPr>
              <a:t>Article 8 of the European Convention for the Protection of Human Rights and Fundamental Freedoms 1950 </a:t>
            </a:r>
          </a:p>
          <a:p>
            <a:pPr eaLnBrk="1" hangingPunct="1"/>
            <a:r>
              <a:rPr lang="en-US" sz="1000" smtClean="0">
                <a:cs typeface="Arial" charset="0"/>
              </a:rPr>
              <a:t>Article 16 of the European Social Charter 1961 </a:t>
            </a:r>
          </a:p>
          <a:p>
            <a:pPr eaLnBrk="1" hangingPunct="1"/>
            <a:r>
              <a:rPr lang="en-US" sz="1000" smtClean="0">
                <a:cs typeface="Arial" charset="0"/>
              </a:rPr>
              <a:t>Articles 17 and 23 of the International Covenant on Civil and Political Rights 1966 </a:t>
            </a:r>
          </a:p>
          <a:p>
            <a:pPr eaLnBrk="1" hangingPunct="1"/>
            <a:r>
              <a:rPr lang="en-US" sz="1000" smtClean="0">
                <a:cs typeface="Arial" charset="0"/>
              </a:rPr>
              <a:t>Articles 10 of the International Covenant on Economic, Social and Cultural Rights 1966</a:t>
            </a:r>
          </a:p>
          <a:p>
            <a:pPr eaLnBrk="1" hangingPunct="1"/>
            <a:r>
              <a:rPr lang="en-US" sz="1000" smtClean="0">
                <a:cs typeface="Arial" charset="0"/>
              </a:rPr>
              <a:t>Article 17 of the American Convention on Human Rights 1969 </a:t>
            </a:r>
          </a:p>
          <a:p>
            <a:pPr eaLnBrk="1" hangingPunct="1"/>
            <a:r>
              <a:rPr lang="en-US" sz="1000" smtClean="0">
                <a:cs typeface="Arial" charset="0"/>
              </a:rPr>
              <a:t>Article 74 of Additional Protocol 1 of 1977 to the Fourth Geneva Convention Relative to the Protection of Civilian Persons in Times of War 1949 </a:t>
            </a:r>
          </a:p>
          <a:p>
            <a:pPr eaLnBrk="1" hangingPunct="1"/>
            <a:r>
              <a:rPr lang="en-US" sz="1000" smtClean="0">
                <a:cs typeface="Arial" charset="0"/>
              </a:rPr>
              <a:t>Article 18 of the African Charter on Human and Peoples’ Rights 1981 </a:t>
            </a:r>
          </a:p>
          <a:p>
            <a:pPr eaLnBrk="1" hangingPunct="1"/>
            <a:r>
              <a:rPr lang="en-US" sz="1000" smtClean="0">
                <a:cs typeface="Arial" charset="0"/>
              </a:rPr>
              <a:t>Articles 9, 10 and 22 of the Convention on the Rights of the Child 1989, and </a:t>
            </a:r>
          </a:p>
          <a:p>
            <a:pPr eaLnBrk="1" hangingPunct="1"/>
            <a:r>
              <a:rPr lang="en-US" sz="1000" smtClean="0">
                <a:cs typeface="Arial" charset="0"/>
              </a:rPr>
              <a:t>Articles XXIII and XXV of the African Charter on the Rights and Welfare of the Child 1990 </a:t>
            </a:r>
          </a:p>
          <a:p>
            <a:pPr eaLnBrk="1" hangingPunct="1"/>
            <a:endParaRPr lang="en-US" sz="1000" smtClean="0">
              <a:cs typeface="Arial" charset="0"/>
            </a:endParaRPr>
          </a:p>
          <a:p>
            <a:pPr eaLnBrk="1" hangingPunct="1"/>
            <a:r>
              <a:rPr lang="en-US" sz="1000" smtClean="0">
                <a:cs typeface="Arial" charset="0"/>
              </a:rPr>
              <a:t>3. Although there is not a specific provision in the 1951 Refugee Convention and its 1967 Protocol, the strongly worded </a:t>
            </a:r>
            <a:r>
              <a:rPr lang="en-US" sz="1000" b="1" smtClean="0">
                <a:cs typeface="Arial" charset="0"/>
              </a:rPr>
              <a:t>Recommendation in the Final Act of the Conference of Plenipotentiaries, reaffirms the "essential right" of family unity</a:t>
            </a:r>
            <a:r>
              <a:rPr lang="en-US" sz="1000" smtClean="0">
                <a:cs typeface="Arial" charset="0"/>
              </a:rPr>
              <a:t> for refugees. Moreover, refugee law as a dynamic body of law, is informed by the broad object and purpose of the 1951 Convention and its 1967 Protocol, as well as by developments in related areas of international law, such as international human rights law and jurisprudence and international humanitarian law. </a:t>
            </a:r>
            <a:endParaRPr lang="hu-HU" sz="1000" smtClean="0">
              <a:cs typeface="Arial" charset="0"/>
            </a:endParaRPr>
          </a:p>
          <a:p>
            <a:pPr eaLnBrk="1" hangingPunct="1"/>
            <a:r>
              <a:rPr lang="en-US" sz="1000" smtClean="0">
                <a:cs typeface="Arial" charset="0"/>
              </a:rPr>
              <a:t>In addition, </a:t>
            </a:r>
            <a:r>
              <a:rPr lang="en-US" sz="1000" b="1" smtClean="0">
                <a:cs typeface="Arial" charset="0"/>
              </a:rPr>
              <a:t>Executive Committee Conclusions nos. 1, 9, 24, 84, 85 and 88</a:t>
            </a:r>
            <a:r>
              <a:rPr lang="en-US" sz="1000" smtClean="0">
                <a:cs typeface="Arial" charset="0"/>
              </a:rPr>
              <a:t>, each reaffirm States’ obligations to take measures which respect family unity and family reunion. </a:t>
            </a:r>
          </a:p>
          <a:p>
            <a:pPr eaLnBrk="1" hangingPunct="1"/>
            <a:endParaRPr lang="en-US" sz="1000" smtClean="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p>
            <a:pPr>
              <a:defRPr/>
            </a:pPr>
            <a:fld id="{692318C1-8E0F-455A-BC3E-8165F8B5D9AB}" type="slidenum">
              <a:rPr lang="hu-HU" smtClean="0">
                <a:cs typeface="Arial" pitchFamily="34" charset="0"/>
              </a:rPr>
              <a:pPr>
                <a:defRPr/>
              </a:pPr>
              <a:t>24</a:t>
            </a:fld>
            <a:endParaRPr lang="hu-HU" smtClean="0">
              <a:cs typeface="Arial" pitchFamily="34" charset="0"/>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p:txBody>
          <a:bodyPr/>
          <a:lstStyle/>
          <a:p>
            <a:pPr>
              <a:defRPr/>
            </a:pPr>
            <a:fld id="{F710B07B-48B8-494F-B62A-CE3198E3B481}" type="slidenum">
              <a:rPr lang="hu-HU" smtClean="0">
                <a:cs typeface="Arial" pitchFamily="34" charset="0"/>
              </a:rPr>
              <a:pPr>
                <a:defRPr/>
              </a:pPr>
              <a:t>25</a:t>
            </a:fld>
            <a:endParaRPr lang="hu-HU" smtClean="0">
              <a:cs typeface="Arial" pitchFamily="34"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xfrm>
            <a:off x="328613" y="4691063"/>
            <a:ext cx="5616575" cy="4445000"/>
          </a:xfrm>
          <a:noFill/>
        </p:spPr>
        <p:txBody>
          <a:bodyPr wrap="square" numCol="1" anchor="t" anchorCtr="0" compatLnSpc="1">
            <a:prstTxWarp prst="textNoShape">
              <a:avLst/>
            </a:prstTxWarp>
          </a:bodyPr>
          <a:lstStyle/>
          <a:p>
            <a:pPr eaLnBrk="1" hangingPunct="1"/>
            <a:r>
              <a:rPr lang="en-US" sz="800" smtClean="0">
                <a:cs typeface="Arial" charset="0"/>
              </a:rPr>
              <a:t>GENERAL COMMENTS ADOPTED BY THE HUMAN RIGHTS COMMITTEE</a:t>
            </a:r>
          </a:p>
          <a:p>
            <a:pPr eaLnBrk="1" hangingPunct="1"/>
            <a:r>
              <a:rPr lang="en-GB" sz="800" smtClean="0">
                <a:cs typeface="Arial" charset="0"/>
              </a:rPr>
              <a:t>The Committee notes that the Covenant neither defines the term “discrimination” nor indicates what constitutes discrimination. </a:t>
            </a:r>
            <a:r>
              <a:rPr lang="hu-HU" sz="800" smtClean="0">
                <a:cs typeface="Arial" charset="0"/>
              </a:rPr>
              <a:t>...</a:t>
            </a:r>
            <a:r>
              <a:rPr lang="en-GB" sz="800" smtClean="0">
                <a:cs typeface="Arial" charset="0"/>
              </a:rPr>
              <a:t> the</a:t>
            </a:r>
            <a:r>
              <a:rPr lang="hu-HU" sz="800" smtClean="0">
                <a:cs typeface="Arial" charset="0"/>
              </a:rPr>
              <a:t> </a:t>
            </a:r>
            <a:r>
              <a:rPr lang="en-GB" sz="800" smtClean="0">
                <a:cs typeface="Arial" charset="0"/>
              </a:rPr>
              <a:t>Committee believes that the term “discrimination” as used in the Covenant should be understood</a:t>
            </a:r>
            <a:r>
              <a:rPr lang="hu-HU" sz="800" smtClean="0">
                <a:cs typeface="Arial" charset="0"/>
              </a:rPr>
              <a:t> </a:t>
            </a:r>
            <a:r>
              <a:rPr lang="en-GB" sz="800" smtClean="0">
                <a:cs typeface="Arial" charset="0"/>
              </a:rPr>
              <a:t>to imply any </a:t>
            </a:r>
            <a:r>
              <a:rPr lang="en-GB" sz="1000" smtClean="0">
                <a:cs typeface="Arial" charset="0"/>
              </a:rPr>
              <a:t>distinction, exclusion, restriction or preference</a:t>
            </a:r>
            <a:r>
              <a:rPr lang="en-GB" sz="800" smtClean="0">
                <a:cs typeface="Arial" charset="0"/>
              </a:rPr>
              <a:t> which is based on any ground such</a:t>
            </a:r>
            <a:r>
              <a:rPr lang="hu-HU" sz="800" smtClean="0">
                <a:cs typeface="Arial" charset="0"/>
              </a:rPr>
              <a:t> </a:t>
            </a:r>
            <a:r>
              <a:rPr lang="en-GB" sz="800" smtClean="0">
                <a:cs typeface="Arial" charset="0"/>
              </a:rPr>
              <a:t>as </a:t>
            </a:r>
            <a:r>
              <a:rPr lang="en-GB" sz="1000" smtClean="0">
                <a:cs typeface="Arial" charset="0"/>
              </a:rPr>
              <a:t>race, colour, sex, language, religion, political or other opinion, national or social origin,</a:t>
            </a:r>
            <a:r>
              <a:rPr lang="hu-HU" sz="1000" smtClean="0">
                <a:cs typeface="Arial" charset="0"/>
              </a:rPr>
              <a:t> </a:t>
            </a:r>
            <a:r>
              <a:rPr lang="en-GB" sz="1000" smtClean="0">
                <a:cs typeface="Arial" charset="0"/>
              </a:rPr>
              <a:t>property, birth or other status</a:t>
            </a:r>
            <a:r>
              <a:rPr lang="en-GB" sz="800" smtClean="0">
                <a:cs typeface="Arial" charset="0"/>
              </a:rPr>
              <a:t>, and which has the </a:t>
            </a:r>
            <a:r>
              <a:rPr lang="en-GB" sz="1000" smtClean="0">
                <a:cs typeface="Arial" charset="0"/>
              </a:rPr>
              <a:t>purpose or effect</a:t>
            </a:r>
            <a:r>
              <a:rPr lang="en-GB" sz="800" smtClean="0">
                <a:cs typeface="Arial" charset="0"/>
              </a:rPr>
              <a:t> of </a:t>
            </a:r>
            <a:r>
              <a:rPr lang="en-GB" sz="1000" smtClean="0">
                <a:cs typeface="Arial" charset="0"/>
              </a:rPr>
              <a:t>nullifying or impairing the</a:t>
            </a:r>
            <a:r>
              <a:rPr lang="hu-HU" sz="1000" smtClean="0">
                <a:cs typeface="Arial" charset="0"/>
              </a:rPr>
              <a:t> </a:t>
            </a:r>
            <a:r>
              <a:rPr lang="en-GB" sz="1000" smtClean="0">
                <a:cs typeface="Arial" charset="0"/>
              </a:rPr>
              <a:t>recognition, enjoyment or exercise</a:t>
            </a:r>
            <a:r>
              <a:rPr lang="en-GB" sz="800" smtClean="0">
                <a:cs typeface="Arial" charset="0"/>
              </a:rPr>
              <a:t> by all persons, on an equal footing, of all rights and freedom</a:t>
            </a:r>
          </a:p>
          <a:p>
            <a:pPr eaLnBrk="1" hangingPunct="1"/>
            <a:endParaRPr lang="hu-HU" sz="800" smtClean="0">
              <a:cs typeface="Arial" charset="0"/>
            </a:endParaRPr>
          </a:p>
          <a:p>
            <a:pPr eaLnBrk="1" hangingPunct="1"/>
            <a:r>
              <a:rPr lang="hu-HU" sz="800" smtClean="0">
                <a:cs typeface="Arial" charset="0"/>
              </a:rPr>
              <a:t>Iccp Art 2 (1) and 26 –equality before the law</a:t>
            </a:r>
          </a:p>
          <a:p>
            <a:pPr eaLnBrk="1" hangingPunct="1"/>
            <a:r>
              <a:rPr lang="hu-HU" smtClean="0">
                <a:cs typeface="Arial" charset="0"/>
              </a:rPr>
              <a:t>see Hathaway: Rights 238 - 260</a:t>
            </a:r>
            <a:r>
              <a:rPr lang="en-GB" smtClean="0">
                <a:cs typeface="Arial" charset="0"/>
              </a:rPr>
              <a:t>.</a:t>
            </a:r>
            <a:endParaRPr lang="hu-HU" smtClean="0">
              <a:cs typeface="Arial" charset="0"/>
            </a:endParaRPr>
          </a:p>
          <a:p>
            <a:pPr eaLnBrk="1" hangingPunct="1"/>
            <a:endParaRPr lang="hu-HU" smtClean="0">
              <a:cs typeface="Arial" charset="0"/>
            </a:endParaRPr>
          </a:p>
          <a:p>
            <a:pPr eaLnBrk="1" hangingPunct="1"/>
            <a:r>
              <a:rPr lang="hu-HU" smtClean="0">
                <a:cs typeface="Arial" charset="0"/>
              </a:rPr>
              <a:t>also applies at the border!!!</a:t>
            </a:r>
            <a:endParaRPr lang="en-US" smtClean="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iakép helye 1"/>
          <p:cNvSpPr>
            <a:spLocks noGrp="1" noRot="1" noChangeAspect="1" noTextEdit="1"/>
          </p:cNvSpPr>
          <p:nvPr>
            <p:ph type="sldImg"/>
          </p:nvPr>
        </p:nvSpPr>
        <p:spPr bwMode="auto">
          <a:noFill/>
          <a:ln>
            <a:solidFill>
              <a:srgbClr val="000000"/>
            </a:solidFill>
            <a:miter lim="800000"/>
            <a:headEnd/>
            <a:tailEnd/>
          </a:ln>
        </p:spPr>
      </p:sp>
      <p:sp>
        <p:nvSpPr>
          <p:cNvPr id="41987" name="Jegyzetek hely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Dia számának helye 3"/>
          <p:cNvSpPr>
            <a:spLocks noGrp="1"/>
          </p:cNvSpPr>
          <p:nvPr>
            <p:ph type="sldNum" sz="quarter" idx="5"/>
          </p:nvPr>
        </p:nvSpPr>
        <p:spPr/>
        <p:txBody>
          <a:bodyPr/>
          <a:lstStyle/>
          <a:p>
            <a:pPr>
              <a:defRPr/>
            </a:pPr>
            <a:fld id="{F3466CA8-D96A-40A4-9688-0E8DA00215DF}" type="slidenum">
              <a:rPr lang="en-GB" smtClean="0"/>
              <a:pPr>
                <a:defRPr/>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97793B9A-6F57-4B4F-925D-19746DC94C6D}" type="slidenum">
              <a:rPr lang="hu-HU" smtClean="0">
                <a:cs typeface="Arial" pitchFamily="34" charset="0"/>
              </a:rPr>
              <a:pPr>
                <a:defRPr/>
              </a:pPr>
              <a:t>27</a:t>
            </a:fld>
            <a:endParaRPr lang="hu-HU" smtClean="0">
              <a:cs typeface="Arial" pitchFamily="34"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p>
            <a:pPr>
              <a:defRPr/>
            </a:pPr>
            <a:fld id="{A4A7F359-93D5-4AA9-B4B6-765F9C37DDBC}" type="slidenum">
              <a:rPr lang="hu-HU" smtClean="0">
                <a:cs typeface="Arial" pitchFamily="34" charset="0"/>
              </a:rPr>
              <a:pPr>
                <a:defRPr/>
              </a:pPr>
              <a:t>28</a:t>
            </a:fld>
            <a:endParaRPr lang="hu-HU" smtClean="0">
              <a:cs typeface="Arial" pitchFamily="34" charset="0"/>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CC9A4DB3-A5CA-4ED3-902D-3998454D4038}" type="slidenum">
              <a:rPr lang="hu-HU" smtClean="0">
                <a:cs typeface="Arial" pitchFamily="34" charset="0"/>
              </a:rPr>
              <a:pPr>
                <a:defRPr/>
              </a:pPr>
              <a:t>29</a:t>
            </a:fld>
            <a:endParaRPr lang="hu-HU" smtClean="0">
              <a:cs typeface="Arial" pitchFamily="34" charset="0"/>
            </a:endParaRPr>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06FB803-4B5F-4ED4-AEBE-0A1BECE09673}" type="slidenum">
              <a:rPr lang="hu-HU" smtClean="0">
                <a:cs typeface="Arial" charset="0"/>
              </a:rPr>
              <a:pPr/>
              <a:t>3</a:t>
            </a:fld>
            <a:endParaRPr lang="hu-HU" smtClean="0">
              <a:cs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258883" y="4691154"/>
            <a:ext cx="6270353" cy="4986962"/>
          </a:xfrm>
          <a:noFill/>
          <a:ln/>
        </p:spPr>
        <p:txBody>
          <a:bodyPr/>
          <a:lstStyle/>
          <a:p>
            <a:pPr eaLnBrk="1" hangingPunct="1"/>
            <a:r>
              <a:rPr lang="en-GB" sz="1000" smtClean="0"/>
              <a:t>Pol Pot, Hussein </a:t>
            </a:r>
          </a:p>
          <a:p>
            <a:pPr eaLnBrk="1" hangingPunct="1"/>
            <a:r>
              <a:rPr lang="en-GB" sz="1000" smtClean="0"/>
              <a:t>– entire ethnic groups as enemy. The myth of pure ethnic homogeneity</a:t>
            </a:r>
          </a:p>
          <a:p>
            <a:pPr eaLnBrk="1" hangingPunct="1"/>
            <a:r>
              <a:rPr lang="en-GB" sz="1000" smtClean="0"/>
              <a:t>– Yugoslavia (greater Serbia), Somalia wishing to conquer  Somali inhabited Ogaden from Ethiopia</a:t>
            </a:r>
          </a:p>
          <a:p>
            <a:pPr eaLnBrk="1" hangingPunct="1"/>
            <a:r>
              <a:rPr lang="en-GB" sz="1800" smtClean="0"/>
              <a:t>Is there a right to democratic governance?</a:t>
            </a:r>
          </a:p>
          <a:p>
            <a:pPr eaLnBrk="1" hangingPunct="1"/>
            <a:r>
              <a:rPr lang="en-GB" sz="1800" smtClean="0"/>
              <a:t>Is structural violence of the North a cause?</a:t>
            </a:r>
            <a:br>
              <a:rPr lang="en-GB" sz="1800" smtClean="0"/>
            </a:br>
            <a:r>
              <a:rPr lang="en-GB" smtClean="0"/>
              <a:t>Zolberg, Suhrke, Aguayo: poverty is structural, and not necessarily a cause.</a:t>
            </a:r>
          </a:p>
          <a:p>
            <a:pPr eaLnBrk="1" hangingPunct="1"/>
            <a:r>
              <a:rPr lang="en-GB" smtClean="0"/>
              <a:t>Prevention need not be the prime goal –refugee flows are phenomena of social change – „are a by-product of social change and only one item in a much broader canvas of suffering and progress” (quoted in Chimni, p. 280 )</a:t>
            </a:r>
          </a:p>
          <a:p>
            <a:pPr eaLnBrk="1" hangingPunct="1"/>
            <a:r>
              <a:rPr lang="en-GB" smtClean="0"/>
              <a:t>_____________________</a:t>
            </a:r>
          </a:p>
          <a:p>
            <a:pPr eaLnBrk="1" hangingPunct="1"/>
            <a:r>
              <a:rPr lang="en-GB" smtClean="0"/>
              <a:t>ILA Cairo declaration (see AJIL 1993 157-159 or Chimni, 327)</a:t>
            </a:r>
          </a:p>
          <a:p>
            <a:pPr eaLnBrk="1" hangingPunct="1"/>
            <a:r>
              <a:rPr lang="en-GB" smtClean="0"/>
              <a:t>-host state is responsible</a:t>
            </a:r>
          </a:p>
          <a:p>
            <a:pPr eaLnBrk="1" hangingPunct="1"/>
            <a:r>
              <a:rPr lang="en-GB" smtClean="0"/>
              <a:t>-turning a person into refugee is an internationally wrongful act</a:t>
            </a:r>
          </a:p>
          <a:p>
            <a:pPr eaLnBrk="1" hangingPunct="1"/>
            <a:r>
              <a:rPr lang="en-GB" smtClean="0"/>
              <a:t>-generating refugees can amount to genocide</a:t>
            </a:r>
          </a:p>
          <a:p>
            <a:pPr eaLnBrk="1" hangingPunct="1">
              <a:buFontTx/>
              <a:buChar char="-"/>
            </a:pPr>
            <a:r>
              <a:rPr lang="en-GB" smtClean="0"/>
              <a:t>same compensation for own nationals leaving home as would be for foreigners</a:t>
            </a:r>
          </a:p>
          <a:p>
            <a:pPr eaLnBrk="1" hangingPunct="1">
              <a:buFontTx/>
              <a:buChar char="-"/>
            </a:pPr>
            <a:r>
              <a:rPr lang="en-GB" smtClean="0"/>
              <a:t>wrongful state (of origin) must: cease, restore original situation or compensate (provide guarantees)</a:t>
            </a:r>
          </a:p>
          <a:p>
            <a:pPr eaLnBrk="1" hangingPunct="1">
              <a:buFontTx/>
              <a:buChar char="-"/>
            </a:pPr>
            <a:r>
              <a:rPr lang="en-GB" smtClean="0"/>
              <a:t> other states should tie assistance to host to fulfilling obligations</a:t>
            </a:r>
          </a:p>
          <a:p>
            <a:pPr eaLnBrk="1" hangingPunct="1">
              <a:buFontTx/>
              <a:buChar char="-"/>
            </a:pPr>
            <a:r>
              <a:rPr lang="en-GB" smtClean="0"/>
              <a:t>UN may administer compensation funds //see Iraq-Kuwait//</a:t>
            </a:r>
          </a:p>
          <a:p>
            <a:pPr eaLnBrk="1" hangingPunct="1">
              <a:buFontTx/>
              <a:buChar char="-"/>
            </a:pPr>
            <a:r>
              <a:rPr lang="en-GB" smtClean="0"/>
              <a:t> future compensation no ground for withholding assistance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smtClean="0"/>
              <a:t>Betlehem-Lauterpacht, 150-164, GGG- McAdam, 208, 345-46</a:t>
            </a:r>
          </a:p>
          <a:p>
            <a:endParaRPr lang="hu-HU" smtClean="0"/>
          </a:p>
          <a:p>
            <a:r>
              <a:rPr lang="en-GB" smtClean="0"/>
              <a:t>UNHCR ExCom, Conclusion No. 79 (1996), (i);</a:t>
            </a:r>
            <a:endParaRPr lang="hu-HU" smtClean="0"/>
          </a:p>
          <a:p>
            <a:r>
              <a:rPr lang="hu-HU" smtClean="0"/>
              <a:t>„</a:t>
            </a:r>
            <a:r>
              <a:rPr lang="en-US" smtClean="0"/>
              <a:t> Action whereby a refugee is obliged to return or is sent to a country where he has reason to fear persecution constitutes a grave violation of the recognized principle of non-refoulement</a:t>
            </a:r>
            <a:r>
              <a:rPr lang="hu-HU" smtClean="0"/>
              <a:t>”</a:t>
            </a:r>
          </a:p>
          <a:p>
            <a:r>
              <a:rPr lang="en-GB" smtClean="0"/>
              <a:t>GA Res. 51/75 of 12 February 1997, para. 3; GA Res. 52/132 of 27 February 1998, preamble; UNHCR ExCom, UN Doc. A/AC.96/951 (2001), para. 16</a:t>
            </a:r>
            <a:r>
              <a:rPr lang="hu-HU" smtClean="0"/>
              <a:t> </a:t>
            </a:r>
          </a:p>
          <a:p>
            <a:endParaRPr lang="hu-HU" smtClean="0"/>
          </a:p>
          <a:p>
            <a:r>
              <a:rPr lang="hu-HU" smtClean="0"/>
              <a:t>1933 League Convention:</a:t>
            </a:r>
          </a:p>
          <a:p>
            <a:r>
              <a:rPr lang="hu-HU" smtClean="0"/>
              <a:t>„</a:t>
            </a:r>
            <a:r>
              <a:rPr lang="en-GB" smtClean="0"/>
              <a:t>Each of the Contracting Parties undertakes not to remove or keep from its territory by application of police measures, such as expulsion or non-admittance at the frontier (refoulement), refugees who have been authorized to reside there regularly, unless the said measures are dictated by reason of national security or public order.</a:t>
            </a:r>
            <a:endParaRPr lang="hu-HU" smtClean="0"/>
          </a:p>
          <a:p>
            <a:r>
              <a:rPr lang="en-GB" smtClean="0"/>
              <a:t>It undertakes in any case not to refuse entry to refugees at the frontiers of their country of origin.</a:t>
            </a:r>
            <a:r>
              <a:rPr lang="hu-HU" smtClean="0"/>
              <a:t>” )if not anger to national security or public order</a:t>
            </a:r>
          </a:p>
          <a:p>
            <a:endParaRPr lang="hu-HU" smtClean="0"/>
          </a:p>
          <a:p>
            <a:endParaRPr lang="hu-HU" smtClean="0"/>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16550CD6-037A-464F-B2AB-5AE04600D2CC}" type="slidenum">
              <a:rPr lang="hu-HU" smtClean="0">
                <a:cs typeface="Arial" pitchFamily="34" charset="0"/>
              </a:rPr>
              <a:pPr>
                <a:defRPr/>
              </a:pPr>
              <a:t>31</a:t>
            </a:fld>
            <a:endParaRPr lang="hu-HU" smtClean="0">
              <a:cs typeface="Arial" pitchFamily="34" charset="0"/>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hu-HU" sz="1000" smtClean="0">
                <a:cs typeface="Arial" charset="0"/>
              </a:rPr>
              <a:t>Loizidou judgment ECHR 1995</a:t>
            </a:r>
          </a:p>
          <a:p>
            <a:pPr eaLnBrk="1" hangingPunct="1"/>
            <a:r>
              <a:rPr lang="en-US" sz="1000" smtClean="0">
                <a:cs typeface="Arial" charset="0"/>
              </a:rPr>
              <a:t>“The concept of ‘jurisdiction’ under [Article 1 of the Convention] is not restricted to the national territory of the High Contracting Parties. According to its established case law, for example, the Court has held that the extradition or expulsion of a person by a Contracting State may give rise to an issue under Article 3, and hence engage the responsibility of that State under the Convention … In addition, the responsibility of Contracting Parties can be involved because of acts of their authorities, whether performed within or outside national boundaries, which produce effects outside their own territory. </a:t>
            </a:r>
            <a:endParaRPr lang="hu-HU" sz="1000" smtClean="0">
              <a:cs typeface="Arial" charset="0"/>
            </a:endParaRPr>
          </a:p>
          <a:p>
            <a:pPr eaLnBrk="1" hangingPunct="1"/>
            <a:r>
              <a:rPr lang="en-US" sz="1000" smtClean="0">
                <a:cs typeface="Arial" charset="0"/>
              </a:rPr>
              <a:t>Bearing in mind the object and purpose of the Convention, the responsibility of a Contracting Party may also arise when as a consequence of military action – whether lawful or unlawful – it exercises effective control outside its national territory. The obligation to secure, in such an area, the rights and freedoms set out in the Convention, derives from the fact of such control whether it be exercised directly, through its armed forces, or through a subordinate local administration.”62 </a:t>
            </a:r>
          </a:p>
          <a:p>
            <a:pPr eaLnBrk="1" hangingPunct="1"/>
            <a:endParaRPr lang="en-US" sz="1000" smtClean="0">
              <a:cs typeface="Arial" charset="0"/>
            </a:endParaRPr>
          </a:p>
          <a:p>
            <a:pPr eaLnBrk="1" hangingPunct="1"/>
            <a:endParaRPr lang="en-US" smtClean="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92500" lnSpcReduction="10000"/>
          </a:bodyPr>
          <a:lstStyle/>
          <a:p>
            <a:r>
              <a:rPr lang="hu-HU" smtClean="0"/>
              <a:t>A/CN.4/L.602/Rev.1 26 July 2001 Chapter II of the Draft articles</a:t>
            </a:r>
          </a:p>
          <a:p>
            <a:r>
              <a:rPr lang="hu-HU" smtClean="0"/>
              <a:t>_____________________</a:t>
            </a:r>
          </a:p>
          <a:p>
            <a:r>
              <a:rPr lang="hu-HU" smtClean="0"/>
              <a:t>Betlehem-Lauterpacht p. 110</a:t>
            </a:r>
          </a:p>
          <a:p>
            <a:r>
              <a:rPr lang="en-US" smtClean="0"/>
              <a:t>For example, in López Burgos v. Uruguay, involving the alleged arrest, detention and mistreatment of López Burgos in Argentina by members of the “Uruguayan security and intelligence forces”, the Human Rights Committee said: </a:t>
            </a:r>
          </a:p>
          <a:p>
            <a:r>
              <a:rPr lang="en-US" smtClean="0"/>
              <a:t>“… although the arrest and initial detention and mistreatment of López Burgos allegedly took place on foreign territory, the Committee is not barred either by virtue of article 1 of the Optional Protocol (‘… individuals subject to its jurisdiction …’) or by virtue of article 2(1) of the Covenant (‘… individuals within its territory and subject to its jurisdiction …’) from considering these allegations, together with the claim of subsequent abduction into Uruguayan territory, inasmuch as these acts were perpetrated by Uruguayan agents acting on foreign soil. </a:t>
            </a:r>
          </a:p>
          <a:p>
            <a:r>
              <a:rPr lang="en-US" smtClean="0"/>
              <a:t>The reference in article 1 of the Optional Protocol to ‘individuals subject to its jurisdiction’ does not affect the above conclusions because the reference in that article is not to the place where the violation occurred, but rather to the relationship between the individual and the State in relation to a violation of any of the rights set forth in the Covenant, wherever they occur. </a:t>
            </a:r>
          </a:p>
          <a:p>
            <a:r>
              <a:rPr lang="en-US" smtClean="0"/>
              <a:t>Article 2(1) of the Covenant places an obligation upon a State party to respect and to ensure rights ‘to all individuals within its territory and subject to its jurisdiction’, but it does not imply that the State party concerned cannot be held accountable for violations of rights under the Covenant which its agents commit on the territory of another State, whether with the acquiescence of the Government of that State or in opposition to it. … </a:t>
            </a:r>
          </a:p>
          <a:p>
            <a:r>
              <a:rPr lang="en-US" smtClean="0"/>
              <a:t>… it would be unconscionable to so interpret the responsibility under article 2 of the Covenant as to permit a State party to perpetrate violations of the Covenant on the territory of another State, which violations it could not perpetrate on its own territory.”</a:t>
            </a:r>
            <a:r>
              <a:rPr lang="en-US" baseline="30000" smtClean="0"/>
              <a:t>61 </a:t>
            </a:r>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116632" y="4691063"/>
            <a:ext cx="6741368" cy="4998590"/>
          </a:xfrm>
        </p:spPr>
        <p:txBody>
          <a:bodyPr>
            <a:normAutofit lnSpcReduction="10000"/>
          </a:bodyPr>
          <a:lstStyle/>
          <a:p>
            <a:r>
              <a:rPr lang="en-US" smtClean="0"/>
              <a:t>Loizidou v. Turkey (Preliminary Objections), European Court of Human Rights, Judgment of 23 February 1995, Series A, No.310, 103 ILR 622, at paragraphs 62-63. </a:t>
            </a:r>
            <a:endParaRPr lang="hu-HU" smtClean="0"/>
          </a:p>
          <a:p>
            <a:r>
              <a:rPr lang="hu-HU" smtClean="0"/>
              <a:t>_____________Ilascu v Moldova and Russia</a:t>
            </a:r>
          </a:p>
          <a:p>
            <a:r>
              <a:rPr lang="hu-HU" smtClean="0"/>
              <a:t>„</a:t>
            </a:r>
            <a:r>
              <a:rPr lang="en-US" smtClean="0"/>
              <a:t>316. Where a Contracting State exercises overall control over an area</a:t>
            </a:r>
            <a:r>
              <a:rPr lang="hu-HU" smtClean="0"/>
              <a:t> </a:t>
            </a:r>
            <a:r>
              <a:rPr lang="en-US" smtClean="0"/>
              <a:t>outside its national territory its responsibility is not confined to the acts of</a:t>
            </a:r>
            <a:r>
              <a:rPr lang="hu-HU" smtClean="0"/>
              <a:t> </a:t>
            </a:r>
            <a:r>
              <a:rPr lang="en-US" smtClean="0"/>
              <a:t>its soldiers or officials in that area but also extends to acts of the local</a:t>
            </a:r>
            <a:r>
              <a:rPr lang="hu-HU" smtClean="0"/>
              <a:t> </a:t>
            </a:r>
            <a:r>
              <a:rPr lang="en-US" smtClean="0"/>
              <a:t>administration which survives there by virtue of its military and other</a:t>
            </a:r>
            <a:r>
              <a:rPr lang="hu-HU" smtClean="0"/>
              <a:t> </a:t>
            </a:r>
            <a:r>
              <a:rPr lang="en-US" smtClean="0"/>
              <a:t>support (see </a:t>
            </a:r>
            <a:r>
              <a:rPr lang="en-US" i="1" smtClean="0"/>
              <a:t>Cyprus v. Turkey [GC], cited above, § 77).</a:t>
            </a:r>
          </a:p>
          <a:p>
            <a:r>
              <a:rPr lang="en-US" smtClean="0"/>
              <a:t>317. A State’s responsibility may also be engaged on account of acts</a:t>
            </a:r>
            <a:r>
              <a:rPr lang="hu-HU" smtClean="0"/>
              <a:t>  </a:t>
            </a:r>
            <a:r>
              <a:rPr lang="en-US" smtClean="0"/>
              <a:t>which have sufficiently proximate repercussions on rights guaranteed by the</a:t>
            </a:r>
            <a:r>
              <a:rPr lang="hu-HU" smtClean="0"/>
              <a:t> </a:t>
            </a:r>
            <a:r>
              <a:rPr lang="en-US" smtClean="0"/>
              <a:t>Convention, even if those repercussions occur outside its jurisdiction. Thus,</a:t>
            </a:r>
            <a:r>
              <a:rPr lang="hu-HU" smtClean="0"/>
              <a:t> </a:t>
            </a:r>
            <a:r>
              <a:rPr lang="en-US" smtClean="0"/>
              <a:t>with reference to extradition to a non-Contracting State, the Court has held</a:t>
            </a:r>
            <a:r>
              <a:rPr lang="hu-HU" smtClean="0"/>
              <a:t> </a:t>
            </a:r>
            <a:r>
              <a:rPr lang="en-US" smtClean="0"/>
              <a:t>that a Contracting State would be acting in a manner incompatible with the</a:t>
            </a:r>
            <a:r>
              <a:rPr lang="hu-HU" smtClean="0"/>
              <a:t> </a:t>
            </a:r>
            <a:r>
              <a:rPr lang="en-US" smtClean="0"/>
              <a:t>underlying values of the Convention, “that common heritage of political</a:t>
            </a:r>
          </a:p>
          <a:p>
            <a:r>
              <a:rPr lang="en-US" smtClean="0"/>
              <a:t>traditions, ideals, freedom and the rule of law” to which the Preamble refers,</a:t>
            </a:r>
            <a:r>
              <a:rPr lang="hu-HU" smtClean="0"/>
              <a:t> </a:t>
            </a:r>
            <a:r>
              <a:rPr lang="en-US" smtClean="0"/>
              <a:t>if it were knowingly to hand over a fugitive to another State where there are</a:t>
            </a:r>
            <a:r>
              <a:rPr lang="hu-HU" smtClean="0"/>
              <a:t> </a:t>
            </a:r>
            <a:r>
              <a:rPr lang="en-US" smtClean="0"/>
              <a:t>substantial grounds for believing that the person concerned faces a real risk</a:t>
            </a:r>
            <a:r>
              <a:rPr lang="hu-HU" smtClean="0"/>
              <a:t> </a:t>
            </a:r>
            <a:r>
              <a:rPr lang="en-US" smtClean="0"/>
              <a:t>of being subjected to torture or to inhuman or degrading treatment or</a:t>
            </a:r>
            <a:r>
              <a:rPr lang="hu-HU" smtClean="0"/>
              <a:t> </a:t>
            </a:r>
            <a:r>
              <a:rPr lang="en-US" smtClean="0"/>
              <a:t>punishment (see </a:t>
            </a:r>
            <a:r>
              <a:rPr lang="en-US" i="1" smtClean="0"/>
              <a:t>Soering v. the United Kingdom, judgment of 7 July 1989,</a:t>
            </a:r>
            <a:r>
              <a:rPr lang="hu-HU" i="1" smtClean="0"/>
              <a:t> </a:t>
            </a:r>
            <a:r>
              <a:rPr lang="es-ES" smtClean="0"/>
              <a:t>Series A no. 161, p. 35, §§ 88-91).</a:t>
            </a:r>
          </a:p>
          <a:p>
            <a:r>
              <a:rPr lang="en-US" smtClean="0"/>
              <a:t>318. In addition, the acquiescence or connivance of the authorities of a</a:t>
            </a:r>
            <a:r>
              <a:rPr lang="hu-HU" smtClean="0"/>
              <a:t> </a:t>
            </a:r>
            <a:r>
              <a:rPr lang="en-US" smtClean="0"/>
              <a:t>Contracting State in the acts of private individuals which violate the</a:t>
            </a:r>
            <a:r>
              <a:rPr lang="hu-HU" smtClean="0"/>
              <a:t> </a:t>
            </a:r>
            <a:r>
              <a:rPr lang="en-US" smtClean="0"/>
              <a:t>Convention rights of other individua ls within its jurisdiction may engage the</a:t>
            </a:r>
            <a:r>
              <a:rPr lang="hu-HU" smtClean="0"/>
              <a:t> </a:t>
            </a:r>
            <a:r>
              <a:rPr lang="en-US" smtClean="0"/>
              <a:t>State’s responsibility under the Convention (see </a:t>
            </a:r>
            <a:r>
              <a:rPr lang="en-US" i="1" smtClean="0"/>
              <a:t>Cyprus v. Turkey, cited</a:t>
            </a:r>
            <a:r>
              <a:rPr lang="hu-HU" i="1" smtClean="0"/>
              <a:t> </a:t>
            </a:r>
            <a:r>
              <a:rPr lang="en-US" smtClean="0"/>
              <a:t>above, § 81). That is particularly true in the case of recognition by the State</a:t>
            </a:r>
            <a:r>
              <a:rPr lang="hu-HU" smtClean="0"/>
              <a:t> </a:t>
            </a:r>
            <a:r>
              <a:rPr lang="en-US" smtClean="0"/>
              <a:t>in question of the acts of self-proclaimed authorities which are not</a:t>
            </a:r>
            <a:r>
              <a:rPr lang="hu-HU" smtClean="0"/>
              <a:t> </a:t>
            </a:r>
            <a:r>
              <a:rPr lang="en-US" smtClean="0"/>
              <a:t>recognised by the international community.</a:t>
            </a:r>
          </a:p>
          <a:p>
            <a:r>
              <a:rPr lang="en-US" smtClean="0"/>
              <a:t>319. A State may also be held responsible</a:t>
            </a:r>
            <a:r>
              <a:rPr lang="hu-HU" smtClean="0"/>
              <a:t> </a:t>
            </a:r>
            <a:r>
              <a:rPr lang="en-US" smtClean="0"/>
              <a:t>even where its agents are</a:t>
            </a:r>
            <a:r>
              <a:rPr lang="hu-HU" smtClean="0"/>
              <a:t> </a:t>
            </a:r>
            <a:r>
              <a:rPr lang="en-US" smtClean="0"/>
              <a:t>acting </a:t>
            </a:r>
            <a:r>
              <a:rPr lang="en-US" i="1" smtClean="0"/>
              <a:t>ultra vires or contrary to instructions.</a:t>
            </a:r>
            <a:r>
              <a:rPr lang="hu-HU" i="1" smtClean="0"/>
              <a:t>”</a:t>
            </a:r>
          </a:p>
          <a:p>
            <a:r>
              <a:rPr lang="hu-HU" i="1" smtClean="0"/>
              <a:t>Russia to pay 180 000! Euros for detaining Ilascu  between 1992 and 2001 in Tiraspol, Transdnestira</a:t>
            </a:r>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33</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smtClean="0"/>
              <a:t>B-L: Convention does not refer to refugees who have been recognised – </a:t>
            </a:r>
          </a:p>
          <a:p>
            <a:endParaRPr lang="hu-HU" smtClean="0"/>
          </a:p>
          <a:p>
            <a:r>
              <a:rPr lang="hu-HU" smtClean="0"/>
              <a:t>Handbook</a:t>
            </a:r>
            <a:r>
              <a:rPr lang="en-US" smtClean="0"/>
              <a:t>on Procedures and Criteria for Determining Refugee Status prepared by the office of the UNHCR</a:t>
            </a:r>
            <a:r>
              <a:rPr lang="hu-HU" smtClean="0"/>
              <a:t>, para 28:</a:t>
            </a:r>
          </a:p>
          <a:p>
            <a:r>
              <a:rPr lang="en-US" smtClean="0"/>
              <a:t>“A person is a refugee within the meaning of the 1951 </a:t>
            </a:r>
            <a:r>
              <a:rPr lang="en-US" b="1" smtClean="0"/>
              <a:t>Convention as soon as he fulfils the criteria contained in the definition. </a:t>
            </a:r>
            <a:r>
              <a:rPr lang="en-US" smtClean="0"/>
              <a:t>This would necessarily occur prior to the time at which his refugee status is formally determined. Recognition of his refugee status does not therefore make him a refugee but declares him to be one. </a:t>
            </a:r>
            <a:r>
              <a:rPr lang="en-US" b="1" smtClean="0"/>
              <a:t>He does not become a refugee because of recognition, but is recognised because he is a refugee.</a:t>
            </a:r>
            <a:r>
              <a:rPr lang="en-US" smtClean="0"/>
              <a:t>”</a:t>
            </a:r>
            <a:r>
              <a:rPr lang="en-US" baseline="30000" smtClean="0"/>
              <a:t>71</a:t>
            </a:r>
            <a:endParaRPr lang="hu-HU" baseline="30000" smtClean="0"/>
          </a:p>
          <a:p>
            <a:r>
              <a:rPr lang="hu-HU" baseline="30000" smtClean="0"/>
              <a:t>____________________</a:t>
            </a:r>
          </a:p>
          <a:p>
            <a:r>
              <a:rPr lang="hu-HU" smtClean="0"/>
              <a:t>ExCom Conclusion No. 6: (</a:t>
            </a:r>
            <a:r>
              <a:rPr lang="en-US" smtClean="0"/>
              <a:t>1977</a:t>
            </a:r>
            <a:r>
              <a:rPr lang="hu-HU" smtClean="0"/>
              <a:t>) </a:t>
            </a:r>
            <a:br>
              <a:rPr lang="hu-HU" smtClean="0"/>
            </a:br>
            <a:r>
              <a:rPr lang="en-US" smtClean="0"/>
              <a:t> the Executive Committee</a:t>
            </a:r>
            <a:r>
              <a:rPr lang="hu-HU" smtClean="0"/>
              <a:t> </a:t>
            </a:r>
            <a:endParaRPr lang="en-US" smtClean="0"/>
          </a:p>
          <a:p>
            <a:r>
              <a:rPr lang="en-US" smtClean="0"/>
              <a:t>“[r]affirm[ed] the fundamental importance of the observance of the principle of non-refoulement – both at the border and within the territory of a State – of persons who may be subjected to persecution if returned to their country of origin irrespective of whether or not they have been formally recognised as refugees.</a:t>
            </a:r>
            <a:r>
              <a:rPr lang="hu-HU" smtClean="0"/>
              <a:t>” </a:t>
            </a:r>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34</a:t>
            </a:fld>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smtClean="0"/>
              <a:t>Temporary Poretction Directive</a:t>
            </a:r>
          </a:p>
          <a:p>
            <a:r>
              <a:rPr lang="en-US" smtClean="0"/>
              <a:t>‘mass influx’ means arrival in the Community of a large</a:t>
            </a:r>
            <a:r>
              <a:rPr lang="hu-HU" smtClean="0"/>
              <a:t> </a:t>
            </a:r>
            <a:r>
              <a:rPr lang="en-US" smtClean="0"/>
              <a:t>number of displaced persons, who come from a specific</a:t>
            </a:r>
            <a:r>
              <a:rPr lang="hu-HU" smtClean="0"/>
              <a:t> </a:t>
            </a:r>
            <a:r>
              <a:rPr lang="en-US" smtClean="0"/>
              <a:t>country or geographical area, whether their arrival in the</a:t>
            </a:r>
            <a:r>
              <a:rPr lang="hu-HU" smtClean="0"/>
              <a:t> </a:t>
            </a:r>
            <a:r>
              <a:rPr lang="en-US" smtClean="0"/>
              <a:t>Community was spontaneous or aided, for example</a:t>
            </a:r>
            <a:r>
              <a:rPr lang="hu-HU" smtClean="0"/>
              <a:t> through an evacuation programme;</a:t>
            </a:r>
          </a:p>
          <a:p>
            <a:r>
              <a:rPr lang="hu-HU" smtClean="0"/>
              <a:t>Displaced person: </a:t>
            </a:r>
            <a:r>
              <a:rPr lang="en-US" smtClean="0"/>
              <a:t>(i) persons who have fled areas of armed conflict or</a:t>
            </a:r>
          </a:p>
          <a:p>
            <a:r>
              <a:rPr lang="hu-HU" smtClean="0"/>
              <a:t>endemic violence;</a:t>
            </a:r>
          </a:p>
          <a:p>
            <a:r>
              <a:rPr lang="en-US" smtClean="0"/>
              <a:t>(ii) persons at serious risk of, or who have been the victims</a:t>
            </a:r>
            <a:r>
              <a:rPr lang="hu-HU" smtClean="0"/>
              <a:t> </a:t>
            </a:r>
            <a:r>
              <a:rPr lang="en-US" smtClean="0"/>
              <a:t>of, systematic or generalised violations of their human</a:t>
            </a:r>
            <a:r>
              <a:rPr lang="hu-HU" smtClean="0"/>
              <a:t> rights;</a:t>
            </a:r>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35</a:t>
            </a:fld>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smtClean="0"/>
              <a:t>Temporary Poretction Directive</a:t>
            </a:r>
          </a:p>
          <a:p>
            <a:r>
              <a:rPr lang="en-US" smtClean="0"/>
              <a:t>‘mass influx’ means arrival in the Community of a large</a:t>
            </a:r>
            <a:r>
              <a:rPr lang="hu-HU" smtClean="0"/>
              <a:t> </a:t>
            </a:r>
            <a:r>
              <a:rPr lang="en-US" smtClean="0"/>
              <a:t>number of displaced persons, who come from a specific</a:t>
            </a:r>
            <a:r>
              <a:rPr lang="hu-HU" smtClean="0"/>
              <a:t> </a:t>
            </a:r>
            <a:r>
              <a:rPr lang="en-US" smtClean="0"/>
              <a:t>country or geographical area, whether their arrival in the</a:t>
            </a:r>
            <a:r>
              <a:rPr lang="hu-HU" smtClean="0"/>
              <a:t> </a:t>
            </a:r>
            <a:r>
              <a:rPr lang="en-US" smtClean="0"/>
              <a:t>Community was spontaneous or aided, for example</a:t>
            </a:r>
            <a:r>
              <a:rPr lang="hu-HU" smtClean="0"/>
              <a:t> through an evacuation programme;</a:t>
            </a:r>
          </a:p>
          <a:p>
            <a:r>
              <a:rPr lang="hu-HU" smtClean="0"/>
              <a:t>Displaced person: </a:t>
            </a:r>
            <a:r>
              <a:rPr lang="en-US" smtClean="0"/>
              <a:t>(i) persons who have fled areas of armed conflict or</a:t>
            </a:r>
          </a:p>
          <a:p>
            <a:r>
              <a:rPr lang="hu-HU" smtClean="0"/>
              <a:t>endemic violence;</a:t>
            </a:r>
          </a:p>
          <a:p>
            <a:r>
              <a:rPr lang="en-US" smtClean="0"/>
              <a:t>(ii) persons at serious risk of, or who have been the victims</a:t>
            </a:r>
            <a:r>
              <a:rPr lang="hu-HU" smtClean="0"/>
              <a:t> </a:t>
            </a:r>
            <a:r>
              <a:rPr lang="en-US" smtClean="0"/>
              <a:t>of, systematic or generalised violations of their human</a:t>
            </a:r>
            <a:r>
              <a:rPr lang="hu-HU" smtClean="0"/>
              <a:t> rights;</a:t>
            </a:r>
          </a:p>
          <a:p>
            <a:r>
              <a:rPr lang="hu-HU" smtClean="0"/>
              <a:t>_______________________________</a:t>
            </a:r>
          </a:p>
          <a:p>
            <a:r>
              <a:rPr lang="hu-HU" smtClean="0"/>
              <a:t>Coleman EJML, 2003 , pp 23 </a:t>
            </a:r>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36</a:t>
            </a:fld>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92696" y="4649093"/>
            <a:ext cx="5486400" cy="4443412"/>
          </a:xfrm>
        </p:spPr>
        <p:txBody>
          <a:bodyPr>
            <a:normAutofit/>
          </a:bodyPr>
          <a:lstStyle/>
          <a:p>
            <a:r>
              <a:rPr lang="hu-HU" smtClean="0"/>
              <a:t>Hatahaway, 2005: 370-371.</a:t>
            </a:r>
          </a:p>
          <a:p>
            <a:r>
              <a:rPr lang="en-US" smtClean="0"/>
              <a:t>Fairly conceived, an optional protocol or other agreement</a:t>
            </a:r>
            <a:r>
              <a:rPr lang="hu-HU" smtClean="0"/>
              <a:t> </a:t>
            </a:r>
            <a:r>
              <a:rPr lang="en-US" smtClean="0"/>
              <a:t>should bind all state parties to come to the aid of a country experiencing a mass</a:t>
            </a:r>
            <a:r>
              <a:rPr lang="hu-HU" smtClean="0"/>
              <a:t> </a:t>
            </a:r>
            <a:r>
              <a:rPr lang="en-US" smtClean="0"/>
              <a:t>influx by way of both burden and responsibility sharing; in return, it should</a:t>
            </a:r>
            <a:r>
              <a:rPr lang="hu-HU" smtClean="0"/>
              <a:t> </a:t>
            </a:r>
            <a:r>
              <a:rPr lang="en-US" smtClean="0"/>
              <a:t>commit the receiving state so aided to respect all applicable refugee and other</a:t>
            </a:r>
            <a:r>
              <a:rPr lang="hu-HU" smtClean="0"/>
              <a:t> </a:t>
            </a:r>
            <a:r>
              <a:rPr lang="en-US" smtClean="0"/>
              <a:t>international human rights.</a:t>
            </a:r>
            <a:r>
              <a:rPr lang="hu-HU" smtClean="0"/>
              <a:t> </a:t>
            </a:r>
            <a:r>
              <a:rPr lang="en-US" smtClean="0"/>
              <a:t> With the benefit of such a system, no state could</a:t>
            </a:r>
            <a:r>
              <a:rPr lang="hu-HU" smtClean="0"/>
              <a:t> </a:t>
            </a:r>
            <a:r>
              <a:rPr lang="en-US" smtClean="0"/>
              <a:t>legitimately invoke the mass influx exception to the duty of non-refoulement</a:t>
            </a:r>
            <a:r>
              <a:rPr lang="hu-HU" smtClean="0"/>
              <a:t> </a:t>
            </a:r>
            <a:r>
              <a:rPr lang="en-US" smtClean="0"/>
              <a:t>implicit in Art. 33, since the support received would negate the </a:t>
            </a:r>
            <a:r>
              <a:rPr lang="en-US" i="1" smtClean="0"/>
              <a:t>in extremi</a:t>
            </a:r>
            <a:r>
              <a:rPr lang="en-US" smtClean="0"/>
              <a:t>s</a:t>
            </a:r>
            <a:r>
              <a:rPr lang="hu-HU" smtClean="0"/>
              <a:t> </a:t>
            </a:r>
            <a:r>
              <a:rPr lang="en-US" smtClean="0"/>
              <a:t>argument which is an essential condition for its application.</a:t>
            </a:r>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37</a:t>
            </a:fld>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lnSpcReduction="10000"/>
          </a:bodyPr>
          <a:lstStyle/>
          <a:p>
            <a:r>
              <a:rPr lang="en-GB" smtClean="0"/>
              <a:t>extradition law is based on three principles: </a:t>
            </a:r>
            <a:endParaRPr lang="hu-HU" smtClean="0"/>
          </a:p>
          <a:p>
            <a:r>
              <a:rPr lang="en-GB" smtClean="0"/>
              <a:t>first, perpetrators of political offences are not to be extradited; </a:t>
            </a:r>
            <a:endParaRPr lang="hu-HU" smtClean="0"/>
          </a:p>
          <a:p>
            <a:r>
              <a:rPr lang="en-GB" smtClean="0"/>
              <a:t>secondly, extradition law proscribes the surrender of an individual, when the person faces a risk of political and similar persecution; </a:t>
            </a:r>
            <a:endParaRPr lang="hu-HU" smtClean="0"/>
          </a:p>
          <a:p>
            <a:r>
              <a:rPr lang="en-GB" smtClean="0"/>
              <a:t>thirdly, extradition is prohibited when the person to be extradited is in danger of suffering inhumane treatment.</a:t>
            </a:r>
            <a:r>
              <a:rPr lang="hu-HU" smtClean="0"/>
              <a:t> </a:t>
            </a:r>
          </a:p>
          <a:p>
            <a:r>
              <a:rPr lang="hu-HU" smtClean="0"/>
              <a:t>(Kälin/Caroni/Heim, para 72)</a:t>
            </a:r>
          </a:p>
          <a:p>
            <a:r>
              <a:rPr lang="hu-HU" smtClean="0"/>
              <a:t>________________________</a:t>
            </a:r>
          </a:p>
          <a:p>
            <a:r>
              <a:rPr lang="hu-HU" smtClean="0"/>
              <a:t>ExCOM conclusion No 17 „refugees should be protected in regard to extradition” (to countries where well-founded fear</a:t>
            </a:r>
          </a:p>
          <a:p>
            <a:r>
              <a:rPr lang="hu-HU" smtClean="0"/>
              <a:t>_______________</a:t>
            </a:r>
          </a:p>
          <a:p>
            <a:endParaRPr lang="hu-HU" smtClean="0"/>
          </a:p>
          <a:p>
            <a:r>
              <a:rPr lang="hu-HU" smtClean="0"/>
              <a:t>European Convention on  Extradition , 1957:</a:t>
            </a:r>
          </a:p>
          <a:p>
            <a:r>
              <a:rPr lang="en-GB" b="1" smtClean="0"/>
              <a:t>Article 3 – Political offences</a:t>
            </a:r>
            <a:r>
              <a:rPr lang="en-GB" smtClean="0"/>
              <a:t> </a:t>
            </a:r>
            <a:endParaRPr lang="hu-HU" smtClean="0"/>
          </a:p>
          <a:p>
            <a:r>
              <a:rPr lang="en-GB" smtClean="0"/>
              <a:t>	1	Extradition </a:t>
            </a:r>
            <a:r>
              <a:rPr lang="en-GB" b="1" smtClean="0"/>
              <a:t>shall not be granted </a:t>
            </a:r>
            <a:r>
              <a:rPr lang="en-GB" smtClean="0"/>
              <a:t>if the offence in respect of which it is requested is regarded by the requested Party as a political offence or as an offence connected with a political offence. </a:t>
            </a:r>
            <a:endParaRPr lang="hu-HU" smtClean="0"/>
          </a:p>
          <a:p>
            <a:r>
              <a:rPr lang="en-GB" smtClean="0"/>
              <a:t>	2	The same rule shall apply if the requested Party has substantial grounds for believing that a request for extradition for an ordinary criminal offence </a:t>
            </a:r>
            <a:r>
              <a:rPr lang="en-GB" b="1" smtClean="0"/>
              <a:t>has been made for the purpose of prosecuting or punishing a person on account of his race, religion, nationality or political opinion, or that that person's position may be prejudiced for any of these reasons</a:t>
            </a:r>
            <a:r>
              <a:rPr lang="en-GB" smtClean="0"/>
              <a:t>.</a:t>
            </a:r>
            <a:endParaRPr lang="hu-HU" smtClean="0"/>
          </a:p>
          <a:p>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38</a:t>
            </a:fld>
            <a:endParaRPr lang="en-GB"/>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39</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iakép helye 1"/>
          <p:cNvSpPr>
            <a:spLocks noGrp="1" noRot="1" noChangeAspect="1" noTextEdit="1"/>
          </p:cNvSpPr>
          <p:nvPr>
            <p:ph type="sldImg"/>
          </p:nvPr>
        </p:nvSpPr>
        <p:spPr bwMode="auto">
          <a:noFill/>
          <a:ln>
            <a:solidFill>
              <a:srgbClr val="000000"/>
            </a:solidFill>
            <a:miter lim="800000"/>
            <a:headEnd/>
            <a:tailEnd/>
          </a:ln>
        </p:spPr>
      </p:sp>
      <p:sp>
        <p:nvSpPr>
          <p:cNvPr id="41987" name="Jegyzetek hely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Dia számának helye 3"/>
          <p:cNvSpPr>
            <a:spLocks noGrp="1"/>
          </p:cNvSpPr>
          <p:nvPr>
            <p:ph type="sldNum" sz="quarter" idx="5"/>
          </p:nvPr>
        </p:nvSpPr>
        <p:spPr/>
        <p:txBody>
          <a:bodyPr/>
          <a:lstStyle/>
          <a:p>
            <a:pPr>
              <a:defRPr/>
            </a:pPr>
            <a:fld id="{F3466CA8-D96A-40A4-9688-0E8DA00215DF}" type="slidenum">
              <a:rPr lang="en-GB" smtClean="0"/>
              <a:pPr>
                <a:defRPr/>
              </a:pPr>
              <a:t>4</a:t>
            </a:fld>
            <a:endParaRPr lang="en-GB"/>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smtClean="0"/>
              <a:t>Swiss suggested that, but others objected.  GGG-McAdam: „there was no unanimity” p. 206 but  gradually certinly develped (p.208)</a:t>
            </a:r>
          </a:p>
          <a:p>
            <a:r>
              <a:rPr lang="hu-HU" smtClean="0"/>
              <a:t>Not express as it could have come too close to recognising the right to asylum</a:t>
            </a:r>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40</a:t>
            </a:fld>
            <a:endParaRPr lang="en-GB"/>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962025" y="741363"/>
            <a:ext cx="2898775" cy="2174875"/>
          </a:xfrm>
        </p:spPr>
      </p:sp>
      <p:sp>
        <p:nvSpPr>
          <p:cNvPr id="3" name="Jegyzetek helye 2"/>
          <p:cNvSpPr>
            <a:spLocks noGrp="1"/>
          </p:cNvSpPr>
          <p:nvPr>
            <p:ph type="body" idx="1"/>
          </p:nvPr>
        </p:nvSpPr>
        <p:spPr>
          <a:xfrm>
            <a:off x="188640" y="2920901"/>
            <a:ext cx="6480720" cy="6213574"/>
          </a:xfrm>
        </p:spPr>
        <p:txBody>
          <a:bodyPr>
            <a:normAutofit fontScale="77500" lnSpcReduction="20000"/>
          </a:bodyPr>
          <a:lstStyle/>
          <a:p>
            <a:r>
              <a:rPr lang="en-GB" b="1" i="1" smtClean="0"/>
              <a:t>Interdiction </a:t>
            </a:r>
            <a:endParaRPr lang="hu-HU" b="1" i="1" smtClean="0"/>
          </a:p>
          <a:p>
            <a:r>
              <a:rPr lang="en-GB" smtClean="0"/>
              <a:t>If carriers prohibit boarding then what can persons unable to cross the remote control barrier do? They try to avoid border controls, they virtually eliminate the border by their action of ignoring it. In response the border is reconstituted in internationalised areas or on territories of other states. The 1993  </a:t>
            </a:r>
            <a:r>
              <a:rPr lang="en-GB" i="1" smtClean="0"/>
              <a:t>Sale v.</a:t>
            </a:r>
            <a:r>
              <a:rPr lang="en-GB" smtClean="0"/>
              <a:t> </a:t>
            </a:r>
            <a:r>
              <a:rPr lang="en-GB" i="1" smtClean="0"/>
              <a:t>Haitian Ctrs. Council</a:t>
            </a:r>
            <a:r>
              <a:rPr lang="en-GB" smtClean="0"/>
              <a:t>  case and the US practice endorsed in it (against the views of UNHCR), the 2001 </a:t>
            </a:r>
            <a:r>
              <a:rPr lang="en-GB" i="1" smtClean="0"/>
              <a:t>Tampa </a:t>
            </a:r>
            <a:r>
              <a:rPr lang="en-GB" smtClean="0"/>
              <a:t>incident and the ensuing Australian practice of interception in international waters and excision of territory, the European Union’s and its Member States efforts to interdict migrants (whether illegal or forced) long before reaching the national territory all point to the direction of relocating border controls and thereby the function of the border.</a:t>
            </a:r>
            <a:endParaRPr lang="hu-HU" smtClean="0"/>
          </a:p>
          <a:p>
            <a:r>
              <a:rPr lang="en-GB" smtClean="0"/>
              <a:t>The conundrum of interdiction at the sea, especially on the high seas – whether as rescue or simply in order to prevent the arrival of a vessel not in distress – has been the subject of much debate recently mainly focussing on the duty of the stakeholders not to commit acts which would amount to </a:t>
            </a:r>
            <a:r>
              <a:rPr lang="en-GB" i="1" smtClean="0"/>
              <a:t>refoulement. </a:t>
            </a:r>
            <a:r>
              <a:rPr lang="en-GB" smtClean="0"/>
              <a:t>A more recent and thorough analysis of the complex problems</a:t>
            </a:r>
            <a:r>
              <a:rPr lang="en-GB" i="1" smtClean="0"/>
              <a:t>  </a:t>
            </a:r>
            <a:r>
              <a:rPr lang="en-GB" smtClean="0"/>
              <a:t>maintains that interdiction of ships not being in distress and flying a flag is a prerogative of the warships of the flag state. Government ships of other states may only pay a visit if they acquire the explicit permission of the flag state. In other words the UNCLOS regime prevails and remains unaltered by the Protocol against the smuggling of migrants by land, sea and air, supplementing the United Nations Convention against transnational organized crime (2000).  Guild notes that ‘ [T]he fact that FRONTEX uses the 509 U.S. 155 (1993).</a:t>
            </a:r>
            <a:r>
              <a:rPr lang="hu-HU" smtClean="0"/>
              <a:t> </a:t>
            </a:r>
            <a:r>
              <a:rPr lang="en-GB" smtClean="0"/>
              <a:t>term “diversion”  rather than “interception” is because of the sensitivity that the latter term, unless justified in international law, may be equivalent of piracy’</a:t>
            </a:r>
            <a:endParaRPr lang="hu-HU" smtClean="0"/>
          </a:p>
          <a:p>
            <a:r>
              <a:rPr lang="en-GB" smtClean="0"/>
              <a:t>In respect of vessels not flying a flag and not admitting a nationality even after inquiry there is a right to visit and perhaps also to interdict and return, but, as Barnes himself states “there is little doubt that States are bound by Article 33 [of the Geneva Convention relating to the status of refugees] obligations of </a:t>
            </a:r>
            <a:r>
              <a:rPr lang="en-GB" i="1" smtClean="0"/>
              <a:t>non-refoulement, </a:t>
            </a:r>
            <a:r>
              <a:rPr lang="en-GB" smtClean="0"/>
              <a:t>and there is evidence to suggest that this obligation is not territorially circumscribed’ A more resolute conclusion is reached by  Fischer-Loscano, Löhr and Tohidipur who establish in their well-documented article that:</a:t>
            </a:r>
            <a:endParaRPr lang="hu-HU" smtClean="0"/>
          </a:p>
          <a:p>
            <a:r>
              <a:rPr lang="en-GB" smtClean="0"/>
              <a:t> The non-refoulement obligations prohibit European border officials from turning back, escorting back, preventing the continuation of a journey, towing back or transferring vessels to non-EU coastal regions in the case of any person in potential need of protection, as long as the administrative and judicial examination of the asylum application has not been completed on European territory.  European border officials are bound by this obligation even when operating exterritorialy. In the case of measures at sea, this applies inside the 12 mile zone, as well as in the contiguous zone, on the high seas and inside the coastal waters of third countries. </a:t>
            </a:r>
            <a:endParaRPr lang="hu-HU" smtClean="0"/>
          </a:p>
          <a:p>
            <a:r>
              <a:rPr lang="en-GB" smtClean="0"/>
              <a:t>E </a:t>
            </a:r>
            <a:r>
              <a:rPr lang="hu-HU" smtClean="0"/>
              <a:t>Guild,  </a:t>
            </a:r>
            <a:r>
              <a:rPr lang="en-GB" i="1" smtClean="0"/>
              <a:t>Security and Migration in the 21st Century</a:t>
            </a:r>
            <a:r>
              <a:rPr lang="en-GB" smtClean="0"/>
              <a:t>, (Cambridge, Polity, 2009)</a:t>
            </a:r>
            <a:r>
              <a:rPr lang="hu-HU" smtClean="0"/>
              <a:t>, 187.</a:t>
            </a:r>
          </a:p>
          <a:p>
            <a:r>
              <a:rPr lang="hu-HU" smtClean="0"/>
              <a:t>Barnes, The International Law, 134.</a:t>
            </a:r>
          </a:p>
          <a:p>
            <a:r>
              <a:rPr lang="en-GB" smtClean="0"/>
              <a:t>A Fischer-Lescano, T Löhr, and T Tohidipur, Border Controls at Sea: Requirements under International Human Rights and Refugee Law </a:t>
            </a:r>
            <a:r>
              <a:rPr lang="en-GB" i="1" smtClean="0"/>
              <a:t>International Journal of Refugee Law</a:t>
            </a:r>
            <a:r>
              <a:rPr lang="en-GB" smtClean="0"/>
              <a:t>  vol. 21 (2009) 256 – 296, 296</a:t>
            </a:r>
            <a:endParaRPr lang="hu-HU" smtClean="0"/>
          </a:p>
          <a:p>
            <a:endParaRPr lang="hu-HU" smtClean="0"/>
          </a:p>
          <a:p>
            <a:r>
              <a:rPr lang="en-GB" smtClean="0"/>
              <a:t>M-T Gil-Bazo, The Practice of Mediterranean States in the Context of the European Union's Justice and Home Affairs External Dimension. The Safe Third Country Concept Revisited. </a:t>
            </a:r>
            <a:r>
              <a:rPr lang="en-GB" i="1" smtClean="0"/>
              <a:t>International Journal of Refugee Law</a:t>
            </a:r>
            <a:r>
              <a:rPr lang="en-GB" smtClean="0"/>
              <a:t>, 18 (2006) 571,</a:t>
            </a:r>
            <a:r>
              <a:rPr lang="hu-HU" smtClean="0"/>
              <a:t> 575-580.</a:t>
            </a:r>
          </a:p>
          <a:p>
            <a:r>
              <a:rPr lang="hu-HU" smtClean="0"/>
              <a:t>A careful review , recalling the major incidentsis to be found in  S </a:t>
            </a:r>
            <a:r>
              <a:rPr lang="en-GB" smtClean="0"/>
              <a:t>Trevisanut, The Principle of </a:t>
            </a:r>
            <a:r>
              <a:rPr lang="en-GB" i="1" smtClean="0"/>
              <a:t>Non-Refoulement</a:t>
            </a:r>
            <a:r>
              <a:rPr lang="en-GB" smtClean="0"/>
              <a:t>  at Sea and the Effectiveness of Asylum Protection, in:</a:t>
            </a:r>
            <a:r>
              <a:rPr lang="en-GB" i="1" smtClean="0"/>
              <a:t> </a:t>
            </a:r>
            <a:r>
              <a:rPr lang="en-GB" smtClean="0"/>
              <a:t>A von Bogdandy and R Wolfrum(eds.),</a:t>
            </a:r>
            <a:r>
              <a:rPr lang="en-GB" i="1" smtClean="0"/>
              <a:t> Max Planck Yearbook of United Nations Law, </a:t>
            </a:r>
            <a:r>
              <a:rPr lang="en-GB" smtClean="0"/>
              <a:t>Volume 12, (Leiden, Brill, 2008) 205-246,</a:t>
            </a:r>
            <a:r>
              <a:rPr lang="hu-HU" smtClean="0"/>
              <a:t> especially  at pp 233-244 analysing the situation on the high seas.</a:t>
            </a:r>
          </a:p>
          <a:p>
            <a:r>
              <a:rPr lang="en-GB" smtClean="0"/>
              <a:t>See in general R Barnes: The International Law of the Sea and Migration Control in: B Ryan and V Mitsilegas: </a:t>
            </a:r>
            <a:r>
              <a:rPr lang="en-GB" i="1" smtClean="0"/>
              <a:t>Extraterritorial Immigration Control  Legal Challenges</a:t>
            </a:r>
            <a:r>
              <a:rPr lang="en-GB" smtClean="0"/>
              <a:t> (Martinus Nijhoff, Leiden, 2010).</a:t>
            </a:r>
            <a:endParaRPr lang="hu-HU" smtClean="0"/>
          </a:p>
          <a:p>
            <a:r>
              <a:rPr lang="hu-HU" smtClean="0"/>
              <a:t>Article 110 on the right to visit. Suspicion of carrying illegal migrants is not among the entitling scenarios (Piracy, slave trade, unauthorised broadcasting, the ship having no nationality, or in reality  being of the same nationality as the controlling warship, but disguising that fact).</a:t>
            </a:r>
          </a:p>
          <a:p>
            <a:r>
              <a:rPr lang="en-GB" smtClean="0"/>
              <a:t> 40  ILM, (2001), 384, Article 8 (2): “A State Party that has reasonable grounds to suspect that a vessel exercising freedom of navigation in accordance with international law and flying the flag or displaying the marks of registry of another State Party is engaged in the smuggling of migrants by sea may so notify the flag State, request confirmation of registry and, if confirmed, request authorization from the flag State to take appropriate measures with regard to that vessel.”</a:t>
            </a:r>
            <a:endParaRPr lang="hu-HU" smtClean="0"/>
          </a:p>
          <a:p>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41</a:t>
            </a:fld>
            <a:endParaRPr lang="en-GB"/>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de-CH" smtClean="0"/>
              <a:t>Kaelin/Caroni/Heim</a:t>
            </a:r>
            <a:r>
              <a:rPr lang="hu-HU" smtClean="0"/>
              <a:t> manuscript </a:t>
            </a:r>
            <a:r>
              <a:rPr lang="de-CH" smtClean="0"/>
              <a:t> </a:t>
            </a:r>
            <a:r>
              <a:rPr lang="hu-HU" smtClean="0"/>
              <a:t>, para 143</a:t>
            </a:r>
          </a:p>
          <a:p>
            <a:r>
              <a:rPr lang="hu-HU" smtClean="0"/>
              <a:t>„</a:t>
            </a:r>
            <a:r>
              <a:rPr lang="en-GB" smtClean="0"/>
              <a:t>If a State is present in the country of origin and, </a:t>
            </a:r>
            <a:r>
              <a:rPr lang="en-GB" i="1" smtClean="0"/>
              <a:t>e.g.</a:t>
            </a:r>
            <a:r>
              <a:rPr lang="en-GB" smtClean="0"/>
              <a:t>, if someone takes refuge in its diplomatic mission or comes under the control of its army present in the context of a peace-keeping mission or an occupation, the question arises as to whether its organs are bound by Art. 33, para.1 of the 1951 Convention. Lauterpacht and Bethlehem answer this question affirmatively, arguing that 'in such circumstances, the protecting State will be subject to the prohibition on </a:t>
            </a:r>
            <a:r>
              <a:rPr lang="en-GB" i="1" smtClean="0"/>
              <a:t>refoulement</a:t>
            </a:r>
            <a:r>
              <a:rPr lang="en-GB" smtClean="0"/>
              <a:t> to territory where the person concerned would be at risk'. Wouters highlights that as Art. 1 A, para. 2 of the 1951 Convention requires a person to be outside his or her country of origin, even if the person is at risk, he or she is not a refugee as defined by the 1951 Convention, and thus not entitled to invoke the protection of Art. 33. Goodwin-Gill and McAdam agree with this position and point out that State practice does not support Lauterpacht and Bethlehem’s opinion. However, in such circumstances, international human rights law may still protect the individual, as may international humanitarian law.</a:t>
            </a:r>
            <a:endParaRPr lang="hu-HU" smtClean="0"/>
          </a:p>
          <a:p>
            <a:r>
              <a:rPr lang="en-GB" i="1" smtClean="0"/>
              <a:t>Cf</a:t>
            </a:r>
            <a:r>
              <a:rPr lang="en-GB" smtClean="0"/>
              <a:t>. also Denza, Diplomatic Asylum MN 30–34 and </a:t>
            </a:r>
            <a:r>
              <a:rPr lang="en-GB" i="1" smtClean="0"/>
              <a:t>passim</a:t>
            </a:r>
            <a:r>
              <a:rPr lang="en-GB" smtClean="0"/>
              <a:t>.</a:t>
            </a:r>
            <a:endParaRPr lang="hu-HU" smtClean="0"/>
          </a:p>
          <a:p>
            <a:r>
              <a:rPr lang="en-GB" smtClean="0"/>
              <a:t>Lauterpacht/Bethlehem, in </a:t>
            </a:r>
            <a:r>
              <a:rPr lang="en-GB" i="1" smtClean="0"/>
              <a:t>Refugee Protection</a:t>
            </a:r>
            <a:r>
              <a:rPr lang="en-GB" smtClean="0"/>
              <a:t>, pp. 87, 122.</a:t>
            </a:r>
            <a:endParaRPr lang="hu-HU" smtClean="0"/>
          </a:p>
          <a:p>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42</a:t>
            </a:fld>
            <a:endParaRPr lang="en-GB"/>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smtClean="0"/>
              <a:t>L-B: even think that non-ref is broader than art 1 as five grounds not part of it</a:t>
            </a:r>
          </a:p>
          <a:p>
            <a:endParaRPr lang="hu-HU" smtClean="0"/>
          </a:p>
          <a:p>
            <a:pPr marL="0" lvl="1"/>
            <a:r>
              <a:rPr lang="hu-HU" smtClean="0"/>
              <a:t>For identity of well founded fear – would be thretaend</a:t>
            </a:r>
            <a:br>
              <a:rPr lang="hu-HU" smtClean="0"/>
            </a:br>
            <a:r>
              <a:rPr lang="hu-HU" smtClean="0"/>
              <a:t>See for this Goodwin-Gill- McAdam, p. 234 Quting HoL R. v. Secretary of State  for the Home Department, House of Lords, 1987</a:t>
            </a:r>
          </a:p>
          <a:p>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43</a:t>
            </a:fld>
            <a:endParaRPr lang="en-GB"/>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2096E620-7FC8-4F82-8005-34A444730D4A}" type="slidenum">
              <a:rPr lang="hu-HU" smtClean="0">
                <a:cs typeface="Arial" pitchFamily="34" charset="0"/>
              </a:rPr>
              <a:pPr>
                <a:defRPr/>
              </a:pPr>
              <a:t>44</a:t>
            </a:fld>
            <a:endParaRPr lang="hu-HU" smtClean="0">
              <a:cs typeface="Arial" pitchFamily="34" charset="0"/>
            </a:endParaRPr>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92500" lnSpcReduction="10000"/>
          </a:bodyPr>
          <a:lstStyle/>
          <a:p>
            <a:r>
              <a:rPr lang="en-US" smtClean="0"/>
              <a:t>CASE OF SAADI v. ITALY</a:t>
            </a:r>
            <a:r>
              <a:rPr lang="hu-HU" smtClean="0"/>
              <a:t> </a:t>
            </a:r>
            <a:r>
              <a:rPr lang="en-US" smtClean="0"/>
              <a:t> </a:t>
            </a:r>
          </a:p>
          <a:p>
            <a:r>
              <a:rPr lang="en-US" smtClean="0"/>
              <a:t>(Application no. 37201/06) </a:t>
            </a:r>
          </a:p>
          <a:p>
            <a:r>
              <a:rPr lang="en-US" smtClean="0"/>
              <a:t>JUDGMENT</a:t>
            </a:r>
            <a:r>
              <a:rPr lang="hu-HU" smtClean="0"/>
              <a:t> , Grand Chamber,  </a:t>
            </a:r>
            <a:r>
              <a:rPr lang="en-US" smtClean="0"/>
              <a:t>STRASBOURG</a:t>
            </a:r>
            <a:r>
              <a:rPr lang="hu-HU" smtClean="0"/>
              <a:t>  </a:t>
            </a:r>
            <a:r>
              <a:rPr lang="en-US" smtClean="0"/>
              <a:t>28 February 2008</a:t>
            </a:r>
          </a:p>
          <a:p>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45</a:t>
            </a:fld>
            <a:endParaRPr lang="en-GB"/>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46</a:t>
            </a:fld>
            <a:endParaRPr lang="en-GB"/>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en-GB" sz="1200" kern="1200" smtClean="0">
                <a:solidFill>
                  <a:schemeClr val="tx1"/>
                </a:solidFill>
                <a:latin typeface="+mn-lt"/>
                <a:ea typeface="+mn-ea"/>
                <a:cs typeface="+mn-cs"/>
              </a:rPr>
              <a:t>139.  The Court considers that the argument based on the balancing of the risk of harm if the person is sent back against the dangerousness he or she represents to the community if not sent back is misconceived. The concepts of “risk” and “dangerousness” in this context do not lend themselves to a balancing test because they are notions that can only be assessed independently of each other. </a:t>
            </a:r>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47</a:t>
            </a:fld>
            <a:endParaRPr lang="en-GB"/>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pPr>
              <a:defRPr/>
            </a:pPr>
            <a:fld id="{17702ED3-5C81-4ACA-B07B-3C473F8B2937}" type="slidenum">
              <a:rPr lang="en-GB" smtClean="0"/>
              <a:pPr>
                <a:defRPr/>
              </a:pPr>
              <a:t>48</a:t>
            </a:fld>
            <a:endParaRPr lang="en-GB"/>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iakép helye 1"/>
          <p:cNvSpPr>
            <a:spLocks noGrp="1" noRot="1" noChangeAspect="1" noTextEdit="1"/>
          </p:cNvSpPr>
          <p:nvPr>
            <p:ph type="sldImg"/>
          </p:nvPr>
        </p:nvSpPr>
        <p:spPr bwMode="auto">
          <a:noFill/>
          <a:ln>
            <a:solidFill>
              <a:srgbClr val="000000"/>
            </a:solidFill>
            <a:miter lim="800000"/>
            <a:headEnd/>
            <a:tailEnd/>
          </a:ln>
        </p:spPr>
      </p:sp>
      <p:sp>
        <p:nvSpPr>
          <p:cNvPr id="64515" name="Jegyzetek hely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Dia számának helye 3"/>
          <p:cNvSpPr>
            <a:spLocks noGrp="1"/>
          </p:cNvSpPr>
          <p:nvPr>
            <p:ph type="sldNum" sz="quarter" idx="5"/>
          </p:nvPr>
        </p:nvSpPr>
        <p:spPr/>
        <p:txBody>
          <a:bodyPr/>
          <a:lstStyle/>
          <a:p>
            <a:pPr>
              <a:defRPr/>
            </a:pPr>
            <a:fld id="{A9CC8A28-2F2B-4AF2-A836-AF183FAF6AE8}" type="slidenum">
              <a:rPr lang="en-GB" smtClean="0"/>
              <a:pPr>
                <a:defRPr/>
              </a:pPr>
              <a:t>49</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3886200" y="9380538"/>
            <a:ext cx="2971800" cy="493712"/>
          </a:xfrm>
          <a:prstGeom prst="rect">
            <a:avLst/>
          </a:prstGeom>
          <a:noFill/>
          <a:ln w="9525">
            <a:noFill/>
            <a:miter lim="800000"/>
            <a:headEnd/>
            <a:tailEnd/>
          </a:ln>
        </p:spPr>
        <p:txBody>
          <a:bodyPr lIns="92135" tIns="46067" rIns="92135" bIns="46067" anchor="b"/>
          <a:lstStyle/>
          <a:p>
            <a:pPr algn="r" defTabSz="920750" eaLnBrk="0" hangingPunct="0"/>
            <a:fld id="{4226A343-40F0-4AA2-9074-B46205ADC2E5}" type="slidenum">
              <a:rPr lang="hu-HU" sz="1200">
                <a:latin typeface="Times New Roman" pitchFamily="18" charset="0"/>
              </a:rPr>
              <a:pPr algn="r" defTabSz="920750" eaLnBrk="0" hangingPunct="0"/>
              <a:t>5</a:t>
            </a:fld>
            <a:endParaRPr lang="hu-HU" sz="1200">
              <a:latin typeface="Times New Roman" pitchFamily="18" charset="0"/>
            </a:endParaRPr>
          </a:p>
        </p:txBody>
      </p:sp>
      <p:sp>
        <p:nvSpPr>
          <p:cNvPr id="16387" name="Rectangle 2"/>
          <p:cNvSpPr>
            <a:spLocks noGrp="1" noRot="1" noChangeAspect="1" noChangeArrowheads="1" noTextEdit="1"/>
          </p:cNvSpPr>
          <p:nvPr>
            <p:ph type="sldImg"/>
          </p:nvPr>
        </p:nvSpPr>
        <p:spPr bwMode="auto">
          <a:xfrm>
            <a:off x="960438" y="739775"/>
            <a:ext cx="4937125" cy="3703638"/>
          </a:xfrm>
          <a:noFill/>
          <a:ln>
            <a:solidFill>
              <a:srgbClr val="000000"/>
            </a:solidFill>
            <a:miter lim="800000"/>
            <a:headEnd/>
            <a:tailEnd/>
          </a:ln>
        </p:spPr>
      </p:sp>
      <p:sp>
        <p:nvSpPr>
          <p:cNvPr id="16388" name="Rectangle 3"/>
          <p:cNvSpPr>
            <a:spLocks noGrp="1" noChangeArrowheads="1"/>
          </p:cNvSpPr>
          <p:nvPr>
            <p:ph type="body" idx="1"/>
          </p:nvPr>
        </p:nvSpPr>
        <p:spPr bwMode="auto">
          <a:xfrm>
            <a:off x="912813" y="4691063"/>
            <a:ext cx="5032375" cy="4445000"/>
          </a:xfrm>
          <a:noFill/>
        </p:spPr>
        <p:txBody>
          <a:bodyPr wrap="square" lIns="92135" tIns="46067" rIns="92135" bIns="46067"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3886200" y="9380538"/>
            <a:ext cx="2971800" cy="493712"/>
          </a:xfrm>
          <a:prstGeom prst="rect">
            <a:avLst/>
          </a:prstGeom>
          <a:noFill/>
          <a:ln w="9525">
            <a:noFill/>
            <a:miter lim="800000"/>
            <a:headEnd/>
            <a:tailEnd/>
          </a:ln>
        </p:spPr>
        <p:txBody>
          <a:bodyPr lIns="92135" tIns="46067" rIns="92135" bIns="46067" anchor="b"/>
          <a:lstStyle/>
          <a:p>
            <a:pPr algn="r" defTabSz="920750" eaLnBrk="0" hangingPunct="0"/>
            <a:fld id="{4226A343-40F0-4AA2-9074-B46205ADC2E5}" type="slidenum">
              <a:rPr lang="hu-HU" sz="1200">
                <a:latin typeface="Times New Roman" pitchFamily="18" charset="0"/>
              </a:rPr>
              <a:pPr algn="r" defTabSz="920750" eaLnBrk="0" hangingPunct="0"/>
              <a:t>6</a:t>
            </a:fld>
            <a:endParaRPr lang="hu-HU" sz="1200">
              <a:latin typeface="Times New Roman" pitchFamily="18" charset="0"/>
            </a:endParaRPr>
          </a:p>
        </p:txBody>
      </p:sp>
      <p:sp>
        <p:nvSpPr>
          <p:cNvPr id="16387" name="Rectangle 2"/>
          <p:cNvSpPr>
            <a:spLocks noGrp="1" noRot="1" noChangeAspect="1" noChangeArrowheads="1" noTextEdit="1"/>
          </p:cNvSpPr>
          <p:nvPr>
            <p:ph type="sldImg"/>
          </p:nvPr>
        </p:nvSpPr>
        <p:spPr bwMode="auto">
          <a:xfrm>
            <a:off x="960438" y="739775"/>
            <a:ext cx="4937125" cy="3703638"/>
          </a:xfrm>
          <a:noFill/>
          <a:ln>
            <a:solidFill>
              <a:srgbClr val="000000"/>
            </a:solidFill>
            <a:miter lim="800000"/>
            <a:headEnd/>
            <a:tailEnd/>
          </a:ln>
        </p:spPr>
      </p:sp>
      <p:sp>
        <p:nvSpPr>
          <p:cNvPr id="16388" name="Rectangle 3"/>
          <p:cNvSpPr>
            <a:spLocks noGrp="1" noChangeArrowheads="1"/>
          </p:cNvSpPr>
          <p:nvPr>
            <p:ph type="body" idx="1"/>
          </p:nvPr>
        </p:nvSpPr>
        <p:spPr bwMode="auto">
          <a:xfrm>
            <a:off x="912813" y="4691063"/>
            <a:ext cx="5032375" cy="4445000"/>
          </a:xfrm>
          <a:noFill/>
        </p:spPr>
        <p:txBody>
          <a:bodyPr wrap="square" lIns="92135" tIns="46067" rIns="92135" bIns="46067"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iakép helye 1"/>
          <p:cNvSpPr>
            <a:spLocks noGrp="1" noRot="1" noChangeAspect="1" noTextEdit="1"/>
          </p:cNvSpPr>
          <p:nvPr>
            <p:ph type="sldImg"/>
          </p:nvPr>
        </p:nvSpPr>
        <p:spPr bwMode="auto">
          <a:noFill/>
          <a:ln>
            <a:solidFill>
              <a:srgbClr val="000000"/>
            </a:solidFill>
            <a:miter lim="800000"/>
            <a:headEnd/>
            <a:tailEnd/>
          </a:ln>
        </p:spPr>
      </p:sp>
      <p:sp>
        <p:nvSpPr>
          <p:cNvPr id="41987" name="Jegyzetek helye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Dia számának helye 3"/>
          <p:cNvSpPr>
            <a:spLocks noGrp="1"/>
          </p:cNvSpPr>
          <p:nvPr>
            <p:ph type="sldNum" sz="quarter" idx="5"/>
          </p:nvPr>
        </p:nvSpPr>
        <p:spPr/>
        <p:txBody>
          <a:bodyPr/>
          <a:lstStyle/>
          <a:p>
            <a:pPr>
              <a:defRPr/>
            </a:pPr>
            <a:fld id="{F3466CA8-D96A-40A4-9688-0E8DA00215DF}"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p>
            <a:pPr>
              <a:defRPr/>
            </a:pPr>
            <a:fld id="{5D5F4285-8416-481A-9806-27B12FCB326F}" type="slidenum">
              <a:rPr lang="hu-HU" smtClean="0">
                <a:cs typeface="Arial" pitchFamily="34" charset="0"/>
              </a:rPr>
              <a:pPr>
                <a:defRPr/>
              </a:pPr>
              <a:t>8</a:t>
            </a:fld>
            <a:endParaRPr lang="hu-HU" smtClean="0">
              <a:cs typeface="Arial" pitchFamily="34" charset="0"/>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4C6FC483-6EBC-4EDE-8386-F6AD991EC403}" type="slidenum">
              <a:rPr lang="hu-HU" smtClean="0">
                <a:cs typeface="Arial" pitchFamily="34" charset="0"/>
              </a:rPr>
              <a:pPr>
                <a:defRPr/>
              </a:pPr>
              <a:t>9</a:t>
            </a:fld>
            <a:endParaRPr lang="hu-HU" smtClean="0">
              <a:cs typeface="Arial" pitchFamily="34" charset="0"/>
            </a:endParaRPr>
          </a:p>
        </p:txBody>
      </p:sp>
      <p:sp>
        <p:nvSpPr>
          <p:cNvPr id="38915" name="Rectangle 2"/>
          <p:cNvSpPr>
            <a:spLocks noGrp="1" noRot="1" noChangeAspect="1" noChangeArrowheads="1" noTextEdit="1"/>
          </p:cNvSpPr>
          <p:nvPr>
            <p:ph type="sldImg"/>
          </p:nvPr>
        </p:nvSpPr>
        <p:spPr bwMode="auto">
          <a:xfrm>
            <a:off x="950913" y="781050"/>
            <a:ext cx="4937125" cy="3703638"/>
          </a:xfrm>
          <a:noFill/>
          <a:ln>
            <a:solidFill>
              <a:srgbClr val="000000"/>
            </a:solidFill>
            <a:miter lim="800000"/>
            <a:headEnd/>
            <a:tailEnd/>
          </a:ln>
        </p:spPr>
      </p:sp>
      <p:sp>
        <p:nvSpPr>
          <p:cNvPr id="38916" name="Rectangle 3"/>
          <p:cNvSpPr>
            <a:spLocks noGrp="1" noChangeArrowheads="1"/>
          </p:cNvSpPr>
          <p:nvPr>
            <p:ph type="body" idx="1"/>
          </p:nvPr>
        </p:nvSpPr>
        <p:spPr bwMode="auto">
          <a:xfrm>
            <a:off x="400050" y="4691063"/>
            <a:ext cx="6457950" cy="5183187"/>
          </a:xfrm>
          <a:noFill/>
        </p:spPr>
        <p:txBody>
          <a:bodyPr wrap="square" numCol="1" anchor="t" anchorCtr="0" compatLnSpc="1">
            <a:prstTxWarp prst="textNoShape">
              <a:avLst/>
            </a:prstTxWarp>
          </a:bodyPr>
          <a:lstStyle/>
          <a:p>
            <a:pPr eaLnBrk="1" hangingPunct="1"/>
            <a:r>
              <a:rPr lang="en-GB" sz="1000" smtClean="0">
                <a:cs typeface="Arial" charset="0"/>
              </a:rPr>
              <a:t>Danièle Joly </a:t>
            </a:r>
            <a:r>
              <a:rPr lang="hu-HU" sz="1000" smtClean="0">
                <a:cs typeface="Arial" charset="0"/>
              </a:rPr>
              <a:t>: </a:t>
            </a:r>
            <a:r>
              <a:rPr lang="en-GB" sz="1000" smtClean="0">
                <a:cs typeface="Arial" charset="0"/>
              </a:rPr>
              <a:t>Odyssean and Rubicon Refugees: Toward a Typology of Refugees in the Land of Exile </a:t>
            </a:r>
            <a:r>
              <a:rPr lang="en-GB" sz="1000" i="1" smtClean="0">
                <a:cs typeface="Arial" charset="0"/>
              </a:rPr>
              <a:t>International Migration</a:t>
            </a:r>
            <a:r>
              <a:rPr lang="en-GB" sz="1000" smtClean="0">
                <a:cs typeface="Arial" charset="0"/>
              </a:rPr>
              <a:t> </a:t>
            </a:r>
            <a:r>
              <a:rPr lang="hu-HU" sz="1000" smtClean="0">
                <a:cs typeface="Arial" charset="0"/>
              </a:rPr>
              <a:t>  </a:t>
            </a:r>
            <a:r>
              <a:rPr lang="en-GB" sz="1000" smtClean="0">
                <a:cs typeface="Arial" charset="0"/>
              </a:rPr>
              <a:t>Vol. 40 Issue 6</a:t>
            </a:r>
            <a:r>
              <a:rPr lang="hu-HU" sz="1000" smtClean="0">
                <a:cs typeface="Arial" charset="0"/>
              </a:rPr>
              <a:t>,</a:t>
            </a:r>
            <a:r>
              <a:rPr lang="en-GB" sz="1000" smtClean="0">
                <a:cs typeface="Arial" charset="0"/>
              </a:rPr>
              <a:t>December 2002</a:t>
            </a:r>
            <a:r>
              <a:rPr lang="hu-HU" sz="1000" smtClean="0">
                <a:cs typeface="Arial" charset="0"/>
              </a:rPr>
              <a:t>,</a:t>
            </a:r>
            <a:r>
              <a:rPr lang="en-GB" sz="1000" smtClean="0">
                <a:cs typeface="Arial" charset="0"/>
              </a:rPr>
              <a:t> Page 3</a:t>
            </a:r>
            <a:r>
              <a:rPr lang="en-GB" smtClean="0">
                <a:cs typeface="Arial" charset="0"/>
              </a:rPr>
              <a:t> </a:t>
            </a:r>
            <a:endParaRPr lang="hu-HU" smtClean="0">
              <a:cs typeface="Arial" charset="0"/>
            </a:endParaRPr>
          </a:p>
          <a:p>
            <a:pPr eaLnBrk="1" hangingPunct="1"/>
            <a:r>
              <a:rPr lang="en-GB" smtClean="0">
                <a:cs typeface="Arial" charset="0"/>
              </a:rPr>
              <a:t/>
            </a:r>
            <a:br>
              <a:rPr lang="en-GB" smtClean="0">
                <a:cs typeface="Arial" charset="0"/>
              </a:rPr>
            </a:br>
            <a:r>
              <a:rPr lang="hu-HU" sz="1000" smtClean="0">
                <a:cs typeface="Arial" charset="0"/>
              </a:rPr>
              <a:t>UNHCR’s ambivalent role; triangular treaties eg. Switzerland Sri Lanka, now Norway, Afghanistan</a:t>
            </a:r>
          </a:p>
          <a:p>
            <a:pPr eaLnBrk="1" hangingPunct="1"/>
            <a:r>
              <a:rPr lang="hu-HU" sz="1000" smtClean="0">
                <a:cs typeface="Arial" charset="0"/>
              </a:rPr>
              <a:t>CIREFCA (</a:t>
            </a:r>
            <a:r>
              <a:rPr lang="en-US" sz="1000" smtClean="0">
                <a:cs typeface="Arial" charset="0"/>
              </a:rPr>
              <a:t>International Conference on Central American Refugees</a:t>
            </a:r>
            <a:r>
              <a:rPr lang="hu-HU" sz="1000" smtClean="0">
                <a:cs typeface="Arial" charset="0"/>
              </a:rPr>
              <a:t>)</a:t>
            </a:r>
          </a:p>
          <a:p>
            <a:pPr eaLnBrk="1" hangingPunct="1"/>
            <a:r>
              <a:rPr lang="hu-HU" sz="1000" b="1" i="1" smtClean="0">
                <a:cs typeface="Arial" charset="0"/>
              </a:rPr>
              <a:t>2.4 Ensuring Return in Safety and with Dignity  (UNHCR Handbook, p. 11-12)</a:t>
            </a:r>
          </a:p>
          <a:p>
            <a:pPr eaLnBrk="1" hangingPunct="1"/>
            <a:r>
              <a:rPr lang="hu-HU" sz="900" b="1" smtClean="0">
                <a:cs typeface="Arial" charset="0"/>
              </a:rPr>
              <a:t>Return in safety</a:t>
            </a:r>
          </a:p>
          <a:p>
            <a:pPr eaLnBrk="1" hangingPunct="1"/>
            <a:r>
              <a:rPr lang="hu-HU" sz="900" smtClean="0">
                <a:cs typeface="Arial" charset="0"/>
              </a:rPr>
              <a:t>Return which takes place under conditions of legal safety (such as amnesties or public assurances of personal safety, integrity, non-discrimination and freedom from fear of persecution or punishment upon return), physical security (including protection from armed attacks, and mine-free routes and if not mine-free then at least demarcated settlement sites), and material security (access to land or means of livelihood).</a:t>
            </a:r>
          </a:p>
          <a:p>
            <a:pPr eaLnBrk="1" hangingPunct="1"/>
            <a:r>
              <a:rPr lang="hu-HU" sz="900" b="1" smtClean="0">
                <a:cs typeface="Arial" charset="0"/>
              </a:rPr>
              <a:t>Return with dignity</a:t>
            </a:r>
          </a:p>
          <a:p>
            <a:pPr eaLnBrk="1" hangingPunct="1"/>
            <a:r>
              <a:rPr lang="hu-HU" sz="900" smtClean="0">
                <a:cs typeface="Arial" charset="0"/>
              </a:rPr>
              <a:t>The concept of dignity is less self-evident than that of safety. The dictionary definition of "dignity" contains elements of "serious, composed, worthy of honour and respect." In practice, elements must include that refugees are not manhandled; that they can return unconditionally and that if they are returning spontaneously they can do so at their own pace; that they are not arbitrarily separated from family members; and that they are treated with respect and full acceptance by their national authorities, including the full restoration of their rights. </a:t>
            </a:r>
          </a:p>
          <a:p>
            <a:pPr eaLnBrk="1" hangingPunct="1"/>
            <a:endParaRPr lang="hu-HU" sz="900" smtClean="0">
              <a:cs typeface="Arial" charset="0"/>
            </a:endParaRPr>
          </a:p>
          <a:p>
            <a:pPr eaLnBrk="1" hangingPunct="1"/>
            <a:r>
              <a:rPr lang="hu-HU" sz="900" smtClean="0">
                <a:cs typeface="Arial" charset="0"/>
              </a:rPr>
              <a:t>Among the elements of "safety and dignity" to be considered are: </a:t>
            </a:r>
          </a:p>
          <a:p>
            <a:pPr eaLnBrk="1" hangingPunct="1"/>
            <a:r>
              <a:rPr lang="hu-HU" sz="900" smtClean="0">
                <a:cs typeface="Arial" charset="0"/>
              </a:rPr>
              <a:t>– the refugees' physical safety at all stages during and after their return including en route, at reception points and at the destination,</a:t>
            </a:r>
          </a:p>
          <a:p>
            <a:pPr eaLnBrk="1" hangingPunct="1"/>
            <a:r>
              <a:rPr lang="hu-HU" sz="900" smtClean="0">
                <a:cs typeface="Arial" charset="0"/>
              </a:rPr>
              <a:t>– the need for family unity</a:t>
            </a:r>
          </a:p>
          <a:p>
            <a:pPr eaLnBrk="1" hangingPunct="1"/>
            <a:r>
              <a:rPr lang="hu-HU" sz="900" smtClean="0">
                <a:cs typeface="Arial" charset="0"/>
              </a:rPr>
              <a:t>– attention to the needs of vulnerable groups</a:t>
            </a:r>
          </a:p>
          <a:p>
            <a:pPr eaLnBrk="1" hangingPunct="1"/>
            <a:r>
              <a:rPr lang="hu-HU" sz="900" smtClean="0">
                <a:cs typeface="Arial" charset="0"/>
              </a:rPr>
              <a:t>– the waiver or, if not possible, reduction to a minimum of border crossing formalities</a:t>
            </a:r>
          </a:p>
          <a:p>
            <a:pPr eaLnBrk="1" hangingPunct="1"/>
            <a:r>
              <a:rPr lang="hu-HU" sz="900" smtClean="0">
                <a:cs typeface="Arial" charset="0"/>
              </a:rPr>
              <a:t>– permission for refugees to bring their movable possessions when returning</a:t>
            </a:r>
          </a:p>
          <a:p>
            <a:pPr eaLnBrk="1" hangingPunct="1"/>
            <a:r>
              <a:rPr lang="hu-HU" sz="900" smtClean="0">
                <a:cs typeface="Arial" charset="0"/>
              </a:rPr>
              <a:t>– respect for school and planting seasons in the timing of such movements, and</a:t>
            </a:r>
          </a:p>
          <a:p>
            <a:pPr eaLnBrk="1" hangingPunct="1"/>
            <a:r>
              <a:rPr lang="hu-HU" sz="900" smtClean="0">
                <a:cs typeface="Arial" charset="0"/>
              </a:rPr>
              <a:t>– freedom of movement.</a:t>
            </a:r>
          </a:p>
          <a:p>
            <a:pPr eaLnBrk="1" hangingPunct="1"/>
            <a:r>
              <a:rPr lang="hu-HU" sz="900" smtClean="0">
                <a:cs typeface="Arial" charset="0"/>
              </a:rPr>
              <a:t>Make appropriate arrangements for the physical safety of unaccompanied women and women heads of household in departure, transit or reception centers (such as separate areas close to the relevant infrastructure with adequate security arrangements, lighting).</a:t>
            </a:r>
            <a:endParaRPr lang="en-US" sz="900"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42910" y="1357298"/>
            <a:ext cx="7772400" cy="1470025"/>
          </a:xfrm>
          <a:solidFill>
            <a:schemeClr val="accent1">
              <a:lumMod val="40000"/>
              <a:lumOff val="60000"/>
            </a:schemeClr>
          </a:solidFill>
          <a:ln>
            <a:solidFill>
              <a:srgbClr val="C00000"/>
            </a:solidFill>
          </a:ln>
        </p:spPr>
        <p:txBody>
          <a:bodyPr>
            <a:normAutofit/>
          </a:bodyPr>
          <a:lstStyle>
            <a:lvl1pPr>
              <a:defRPr sz="4800" b="1">
                <a:solidFill>
                  <a:srgbClr val="C00000"/>
                </a:solidFill>
                <a:latin typeface="Georgia" pitchFamily="18" charset="0"/>
              </a:defRPr>
            </a:lvl1pPr>
          </a:lstStyle>
          <a:p>
            <a:r>
              <a:rPr lang="hu-HU" smtClean="0"/>
              <a:t>Mintacím szerkesztése</a:t>
            </a:r>
            <a:endParaRPr lang="en-GB"/>
          </a:p>
        </p:txBody>
      </p:sp>
      <p:sp>
        <p:nvSpPr>
          <p:cNvPr id="3" name="Alcím 2"/>
          <p:cNvSpPr>
            <a:spLocks noGrp="1"/>
          </p:cNvSpPr>
          <p:nvPr>
            <p:ph type="subTitle" idx="1"/>
          </p:nvPr>
        </p:nvSpPr>
        <p:spPr>
          <a:xfrm>
            <a:off x="1371600" y="3886200"/>
            <a:ext cx="6400800" cy="1752600"/>
          </a:xfrm>
          <a:solidFill>
            <a:srgbClr val="FFCD2F"/>
          </a:solidFill>
          <a:ln>
            <a:solidFill>
              <a:schemeClr val="accent6">
                <a:lumMod val="50000"/>
              </a:schemeClr>
            </a:solidFill>
          </a:ln>
        </p:spPr>
        <p:txBody>
          <a:bodyPr/>
          <a:lstStyle>
            <a:lvl1pPr marL="0" indent="0" algn="ctr">
              <a:buNone/>
              <a:defRPr b="1">
                <a:solidFill>
                  <a:srgbClr val="4D4D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hu-HU" smtClean="0"/>
          </a:p>
          <a:p>
            <a:r>
              <a:rPr lang="hu-HU" smtClean="0"/>
              <a:t>Alcím mintájának szerkesztése</a:t>
            </a:r>
            <a:endParaRPr lang="en-GB"/>
          </a:p>
        </p:txBody>
      </p:sp>
      <p:sp>
        <p:nvSpPr>
          <p:cNvPr id="4" name="Dátum helye 3"/>
          <p:cNvSpPr>
            <a:spLocks noGrp="1"/>
          </p:cNvSpPr>
          <p:nvPr>
            <p:ph type="dt" sz="half" idx="10"/>
          </p:nvPr>
        </p:nvSpPr>
        <p:spPr>
          <a:xfrm>
            <a:off x="0" y="6492875"/>
            <a:ext cx="2133600" cy="365125"/>
          </a:xfrm>
        </p:spPr>
        <p:txBody>
          <a:bodyPr/>
          <a:lstStyle>
            <a:lvl1pPr>
              <a:defRPr/>
            </a:lvl1pPr>
          </a:lstStyle>
          <a:p>
            <a:pPr>
              <a:defRPr/>
            </a:pPr>
            <a:r>
              <a:rPr lang="hu-HU"/>
              <a:t>Presentation by Boldizsár Nagy</a:t>
            </a:r>
            <a:endParaRPr lang="en-GB"/>
          </a:p>
        </p:txBody>
      </p:sp>
      <p:sp>
        <p:nvSpPr>
          <p:cNvPr id="5" name="Élőláb helye 4"/>
          <p:cNvSpPr>
            <a:spLocks noGrp="1"/>
          </p:cNvSpPr>
          <p:nvPr>
            <p:ph type="ftr" sz="quarter" idx="11"/>
          </p:nvPr>
        </p:nvSpPr>
        <p:spPr>
          <a:xfrm>
            <a:off x="3071813" y="6492875"/>
            <a:ext cx="2895600" cy="365125"/>
          </a:xfrm>
        </p:spPr>
        <p:txBody>
          <a:bodyPr/>
          <a:lstStyle>
            <a:lvl1pPr>
              <a:defRPr/>
            </a:lvl1pPr>
          </a:lstStyle>
          <a:p>
            <a:pPr>
              <a:defRPr/>
            </a:pPr>
            <a:endParaRPr lang="en-GB"/>
          </a:p>
        </p:txBody>
      </p:sp>
      <p:sp>
        <p:nvSpPr>
          <p:cNvPr id="6" name="Dia számának helye 5"/>
          <p:cNvSpPr>
            <a:spLocks noGrp="1"/>
          </p:cNvSpPr>
          <p:nvPr>
            <p:ph type="sldNum" sz="quarter" idx="12"/>
          </p:nvPr>
        </p:nvSpPr>
        <p:spPr>
          <a:xfrm>
            <a:off x="7010400" y="6492875"/>
            <a:ext cx="2133600" cy="365125"/>
          </a:xfrm>
        </p:spPr>
        <p:txBody>
          <a:bodyPr/>
          <a:lstStyle>
            <a:lvl1pPr>
              <a:defRPr/>
            </a:lvl1pPr>
          </a:lstStyle>
          <a:p>
            <a:pPr>
              <a:defRPr/>
            </a:pPr>
            <a:r>
              <a:rPr lang="hu-HU"/>
              <a:t>1</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500034" y="285728"/>
            <a:ext cx="8229600" cy="857256"/>
          </a:xfrm>
          <a:solidFill>
            <a:srgbClr val="FFC000"/>
          </a:solidFill>
          <a:ln>
            <a:solidFill>
              <a:srgbClr val="C00000"/>
            </a:solidFill>
          </a:ln>
        </p:spPr>
        <p:txBody>
          <a:bodyPr>
            <a:normAutofit/>
          </a:bodyPr>
          <a:lstStyle>
            <a:lvl1pPr>
              <a:defRPr sz="3200" b="1">
                <a:solidFill>
                  <a:srgbClr val="C00000"/>
                </a:solidFill>
                <a:latin typeface="Georgia" pitchFamily="18" charset="0"/>
              </a:defRPr>
            </a:lvl1pPr>
          </a:lstStyle>
          <a:p>
            <a:r>
              <a:rPr lang="hu-HU" smtClean="0"/>
              <a:t>Mintacím szerkesztése</a:t>
            </a:r>
            <a:endParaRPr lang="en-GB"/>
          </a:p>
        </p:txBody>
      </p:sp>
      <p:sp>
        <p:nvSpPr>
          <p:cNvPr id="3" name="Tartalom helye 2"/>
          <p:cNvSpPr>
            <a:spLocks noGrp="1"/>
          </p:cNvSpPr>
          <p:nvPr>
            <p:ph sz="half" idx="1"/>
          </p:nvPr>
        </p:nvSpPr>
        <p:spPr>
          <a:xfrm>
            <a:off x="457200" y="1600200"/>
            <a:ext cx="4038600" cy="4525963"/>
          </a:xfrm>
          <a:solidFill>
            <a:schemeClr val="accent1">
              <a:lumMod val="60000"/>
              <a:lumOff val="40000"/>
            </a:schemeClr>
          </a:solidFill>
          <a:ln>
            <a:solidFill>
              <a:srgbClr val="004568"/>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Tartalom helye 3"/>
          <p:cNvSpPr>
            <a:spLocks noGrp="1"/>
          </p:cNvSpPr>
          <p:nvPr>
            <p:ph sz="half" idx="2"/>
          </p:nvPr>
        </p:nvSpPr>
        <p:spPr>
          <a:xfrm>
            <a:off x="4648200" y="1600200"/>
            <a:ext cx="4038600" cy="4525963"/>
          </a:xfrm>
          <a:solidFill>
            <a:schemeClr val="accent1">
              <a:lumMod val="60000"/>
              <a:lumOff val="40000"/>
            </a:schemeClr>
          </a:solidFill>
          <a:ln>
            <a:solidFill>
              <a:srgbClr val="004568"/>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Dátum helye 3"/>
          <p:cNvSpPr>
            <a:spLocks noGrp="1"/>
          </p:cNvSpPr>
          <p:nvPr>
            <p:ph type="dt" sz="half" idx="10"/>
          </p:nvPr>
        </p:nvSpPr>
        <p:spPr>
          <a:xfrm>
            <a:off x="0" y="6637338"/>
            <a:ext cx="2339751" cy="220662"/>
          </a:xfrm>
          <a:solidFill>
            <a:srgbClr val="002060"/>
          </a:solidFill>
          <a:ln>
            <a:solidFill>
              <a:srgbClr val="FFC000"/>
            </a:solidFill>
          </a:ln>
        </p:spPr>
        <p:txBody>
          <a:bodyPr/>
          <a:lstStyle>
            <a:lvl1pPr>
              <a:defRPr>
                <a:solidFill>
                  <a:srgbClr val="FFC000"/>
                </a:solidFill>
              </a:defRPr>
            </a:lvl1pPr>
          </a:lstStyle>
          <a:p>
            <a:pPr>
              <a:defRPr/>
            </a:pPr>
            <a:r>
              <a:rPr lang="hu-HU" smtClean="0"/>
              <a:t>Presentation by Boldizsár Nagy</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439718"/>
          </a:xfrm>
          <a:solidFill>
            <a:srgbClr val="FFCD2F"/>
          </a:solidFill>
          <a:ln>
            <a:solidFill>
              <a:srgbClr val="A80000"/>
            </a:solidFill>
          </a:ln>
        </p:spPr>
        <p:txBody>
          <a:bodyPr>
            <a:noAutofit/>
          </a:bodyPr>
          <a:lstStyle>
            <a:lvl1pPr>
              <a:defRPr sz="3200" b="1" cap="small" baseline="0">
                <a:solidFill>
                  <a:srgbClr val="A80000"/>
                </a:solidFill>
                <a:effectLst>
                  <a:outerShdw blurRad="38100" dist="38100" dir="2700000" algn="tl">
                    <a:srgbClr val="000000">
                      <a:alpha val="43137"/>
                    </a:srgbClr>
                  </a:outerShdw>
                </a:effectLst>
                <a:latin typeface="Georgia" pitchFamily="18" charset="0"/>
              </a:defRPr>
            </a:lvl1pPr>
          </a:lstStyle>
          <a:p>
            <a:r>
              <a:rPr lang="hu-HU" smtClean="0"/>
              <a:t>Mintacím szerkesztése</a:t>
            </a:r>
            <a:endParaRPr lang="en-GB"/>
          </a:p>
        </p:txBody>
      </p:sp>
      <p:sp>
        <p:nvSpPr>
          <p:cNvPr id="3" name="Tartalom helye 2"/>
          <p:cNvSpPr>
            <a:spLocks noGrp="1"/>
          </p:cNvSpPr>
          <p:nvPr>
            <p:ph idx="1"/>
          </p:nvPr>
        </p:nvSpPr>
        <p:spPr>
          <a:xfrm>
            <a:off x="457200" y="857232"/>
            <a:ext cx="8229600" cy="5500726"/>
          </a:xfrm>
          <a:solidFill>
            <a:schemeClr val="accent1">
              <a:lumMod val="40000"/>
              <a:lumOff val="60000"/>
            </a:schemeClr>
          </a:solidFill>
          <a:ln>
            <a:solidFill>
              <a:srgbClr val="002060"/>
            </a:solidFill>
          </a:ln>
        </p:spPr>
        <p:txBody>
          <a:bodyPr>
            <a:normAutofit/>
          </a:bodyPr>
          <a:lstStyle>
            <a:lvl1pPr>
              <a:buFontTx/>
              <a:buNone/>
              <a:defRPr sz="3600">
                <a:solidFill>
                  <a:srgbClr val="004568"/>
                </a:solidFill>
              </a:defRPr>
            </a:lvl1pPr>
            <a:lvl2pPr>
              <a:buFontTx/>
              <a:buNone/>
              <a:defRPr sz="3200">
                <a:solidFill>
                  <a:srgbClr val="004568"/>
                </a:solidFill>
              </a:defRPr>
            </a:lvl2pPr>
            <a:lvl3pPr>
              <a:buFontTx/>
              <a:buNone/>
              <a:defRPr sz="2800">
                <a:solidFill>
                  <a:srgbClr val="004568"/>
                </a:solidFill>
              </a:defRPr>
            </a:lvl3pPr>
            <a:lvl4pPr>
              <a:defRPr sz="2400">
                <a:solidFill>
                  <a:srgbClr val="004568"/>
                </a:solidFill>
              </a:defRPr>
            </a:lvl4pPr>
            <a:lvl5pPr>
              <a:defRPr sz="2400">
                <a:solidFill>
                  <a:srgbClr val="004568"/>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10"/>
          </p:nvPr>
        </p:nvSpPr>
        <p:spPr>
          <a:xfrm>
            <a:off x="0" y="6661870"/>
            <a:ext cx="2199159" cy="196130"/>
          </a:xfrm>
          <a:solidFill>
            <a:srgbClr val="002060"/>
          </a:solidFill>
          <a:ln>
            <a:solidFill>
              <a:srgbClr val="FFC000"/>
            </a:solidFill>
          </a:ln>
        </p:spPr>
        <p:txBody>
          <a:bodyPr/>
          <a:lstStyle>
            <a:lvl1pPr>
              <a:defRPr>
                <a:solidFill>
                  <a:srgbClr val="FFC000"/>
                </a:solidFill>
              </a:defRPr>
            </a:lvl1pPr>
          </a:lstStyle>
          <a:p>
            <a:pPr>
              <a:defRPr/>
            </a:pPr>
            <a:r>
              <a:rPr lang="hu-HU" smtClean="0"/>
              <a:t>Presentation by Boldizsár Nagy</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dgm">
  <p:cSld name="Cím és szerkezeti vagy szervezeti diagram">
    <p:spTree>
      <p:nvGrpSpPr>
        <p:cNvPr id="1" name=""/>
        <p:cNvGrpSpPr/>
        <p:nvPr/>
      </p:nvGrpSpPr>
      <p:grpSpPr>
        <a:xfrm>
          <a:off x="0" y="0"/>
          <a:ext cx="0" cy="0"/>
          <a:chOff x="0" y="0"/>
          <a:chExt cx="0" cy="0"/>
        </a:xfrm>
      </p:grpSpPr>
      <p:sp>
        <p:nvSpPr>
          <p:cNvPr id="2" name="Cím 1"/>
          <p:cNvSpPr>
            <a:spLocks noGrp="1"/>
          </p:cNvSpPr>
          <p:nvPr>
            <p:ph type="title"/>
          </p:nvPr>
        </p:nvSpPr>
        <p:spPr>
          <a:xfrm>
            <a:off x="685800" y="228600"/>
            <a:ext cx="7772400" cy="457200"/>
          </a:xfrm>
        </p:spPr>
        <p:txBody>
          <a:bodyPr/>
          <a:lstStyle/>
          <a:p>
            <a:r>
              <a:rPr lang="hu-HU" smtClean="0"/>
              <a:t>Mintacím szerkesztése</a:t>
            </a:r>
            <a:endParaRPr lang="en-GB"/>
          </a:p>
        </p:txBody>
      </p:sp>
      <p:sp>
        <p:nvSpPr>
          <p:cNvPr id="3" name="SmartArt-ábra helye 2"/>
          <p:cNvSpPr>
            <a:spLocks noGrp="1"/>
          </p:cNvSpPr>
          <p:nvPr>
            <p:ph type="dgm" idx="1"/>
          </p:nvPr>
        </p:nvSpPr>
        <p:spPr>
          <a:xfrm>
            <a:off x="685800" y="838200"/>
            <a:ext cx="7772400" cy="5543128"/>
          </a:xfrm>
        </p:spPr>
        <p:txBody>
          <a:bodyPr/>
          <a:lstStyle/>
          <a:p>
            <a:pPr lvl="0"/>
            <a:endParaRPr lang="en-GB" noProof="0"/>
          </a:p>
        </p:txBody>
      </p:sp>
      <p:sp>
        <p:nvSpPr>
          <p:cNvPr id="4" name="Dátum helye 3"/>
          <p:cNvSpPr>
            <a:spLocks noGrp="1"/>
          </p:cNvSpPr>
          <p:nvPr>
            <p:ph type="dt" sz="half" idx="10"/>
          </p:nvPr>
        </p:nvSpPr>
        <p:spPr>
          <a:xfrm>
            <a:off x="0" y="6661870"/>
            <a:ext cx="2199159" cy="196130"/>
          </a:xfrm>
          <a:solidFill>
            <a:srgbClr val="002060"/>
          </a:solidFill>
          <a:ln>
            <a:solidFill>
              <a:srgbClr val="FFC000"/>
            </a:solidFill>
          </a:ln>
        </p:spPr>
        <p:txBody>
          <a:bodyPr/>
          <a:lstStyle>
            <a:lvl1pPr>
              <a:defRPr>
                <a:solidFill>
                  <a:srgbClr val="FFC000"/>
                </a:solidFill>
              </a:defRPr>
            </a:lvl1pPr>
          </a:lstStyle>
          <a:p>
            <a:pPr>
              <a:defRPr/>
            </a:pPr>
            <a:r>
              <a:rPr lang="hu-HU" smtClean="0"/>
              <a:t>Presentation by Boldizsár Nagy</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FBD"/>
        </a:soli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endParaRPr lang="en-GB" smtClean="0"/>
          </a:p>
        </p:txBody>
      </p:sp>
      <p:sp>
        <p:nvSpPr>
          <p:cNvPr id="1027" name="Szöveg hely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smtClean="0"/>
          </a:p>
        </p:txBody>
      </p:sp>
      <p:sp>
        <p:nvSpPr>
          <p:cNvPr id="4" name="Dátum helye 3"/>
          <p:cNvSpPr>
            <a:spLocks noGrp="1"/>
          </p:cNvSpPr>
          <p:nvPr>
            <p:ph type="dt" sz="half" idx="2"/>
          </p:nvPr>
        </p:nvSpPr>
        <p:spPr>
          <a:xfrm>
            <a:off x="0" y="6597352"/>
            <a:ext cx="2133600" cy="260648"/>
          </a:xfrm>
          <a:prstGeom prst="rect">
            <a:avLst/>
          </a:prstGeom>
          <a:solidFill>
            <a:srgbClr val="002060"/>
          </a:solidFill>
        </p:spPr>
        <p:txBody>
          <a:bodyPr vert="horz" lIns="91440" tIns="45720" rIns="91440" bIns="45720" rtlCol="0" anchor="ctr"/>
          <a:lstStyle>
            <a:lvl1pPr algn="l" fontAlgn="auto">
              <a:spcBef>
                <a:spcPts val="0"/>
              </a:spcBef>
              <a:spcAft>
                <a:spcPts val="0"/>
              </a:spcAft>
              <a:defRPr sz="1200">
                <a:solidFill>
                  <a:srgbClr val="FFC000"/>
                </a:solidFill>
                <a:latin typeface="+mn-lt"/>
                <a:cs typeface="+mn-cs"/>
              </a:defRPr>
            </a:lvl1pPr>
          </a:lstStyle>
          <a:p>
            <a:pPr>
              <a:defRPr/>
            </a:pPr>
            <a:r>
              <a:rPr lang="hu-HU" smtClean="0"/>
              <a:t>Presentation by Boldizsár Nagy</a:t>
            </a:r>
            <a:endParaRPr lang="en-GB"/>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08FCD85-F743-467E-8724-576026C54292}" type="slidenum">
              <a:rPr lang="en-GB"/>
              <a:pPr>
                <a:defRPr/>
              </a:pPr>
              <a:t>‹#›</a:t>
            </a:fld>
            <a:endParaRPr lang="en-GB"/>
          </a:p>
        </p:txBody>
      </p:sp>
      <p:sp>
        <p:nvSpPr>
          <p:cNvPr id="7" name="Szövegdoboz 6"/>
          <p:cNvSpPr txBox="1"/>
          <p:nvPr userDrawn="1"/>
        </p:nvSpPr>
        <p:spPr>
          <a:xfrm>
            <a:off x="8820472" y="0"/>
            <a:ext cx="323528" cy="6678751"/>
          </a:xfrm>
          <a:prstGeom prst="rect">
            <a:avLst/>
          </a:prstGeom>
          <a:solidFill>
            <a:schemeClr val="bg1">
              <a:lumMod val="75000"/>
            </a:schemeClr>
          </a:solidFill>
        </p:spPr>
        <p:txBody>
          <a:bodyPr wrap="square" rtlCol="0">
            <a:spAutoFit/>
          </a:bodyPr>
          <a:lstStyle/>
          <a:p>
            <a:pPr algn="just"/>
            <a:endParaRPr lang="hu-HU" sz="1800" smtClean="0">
              <a:solidFill>
                <a:srgbClr val="A80000"/>
              </a:solidFill>
            </a:endParaRPr>
          </a:p>
          <a:p>
            <a:pPr algn="just"/>
            <a:endParaRPr lang="hu-HU" sz="1800" smtClean="0">
              <a:solidFill>
                <a:srgbClr val="A80000"/>
              </a:solidFill>
            </a:endParaRPr>
          </a:p>
          <a:p>
            <a:pPr algn="just"/>
            <a:endParaRPr lang="hu-HU" sz="1800" smtClean="0">
              <a:solidFill>
                <a:srgbClr val="A80000"/>
              </a:solidFill>
            </a:endParaRPr>
          </a:p>
          <a:p>
            <a:pPr algn="just"/>
            <a:endParaRPr lang="hu-HU" sz="1800" smtClean="0">
              <a:solidFill>
                <a:srgbClr val="A80000"/>
              </a:solidFill>
            </a:endParaRPr>
          </a:p>
          <a:p>
            <a:pPr algn="just"/>
            <a:r>
              <a:rPr lang="hu-HU" sz="1800" smtClean="0">
                <a:solidFill>
                  <a:srgbClr val="A80000"/>
                </a:solidFill>
              </a:rPr>
              <a:t>C</a:t>
            </a:r>
          </a:p>
          <a:p>
            <a:pPr algn="just"/>
            <a:r>
              <a:rPr lang="hu-HU" sz="1800" smtClean="0">
                <a:solidFill>
                  <a:srgbClr val="A80000"/>
                </a:solidFill>
              </a:rPr>
              <a:t>E</a:t>
            </a:r>
          </a:p>
          <a:p>
            <a:pPr algn="just"/>
            <a:r>
              <a:rPr lang="hu-HU" sz="1800" smtClean="0">
                <a:solidFill>
                  <a:srgbClr val="A80000"/>
                </a:solidFill>
              </a:rPr>
              <a:t>U</a:t>
            </a:r>
          </a:p>
          <a:p>
            <a:pPr algn="just"/>
            <a:endParaRPr lang="hu-HU" sz="1800" smtClean="0">
              <a:solidFill>
                <a:srgbClr val="A80000"/>
              </a:solidFill>
            </a:endParaRPr>
          </a:p>
          <a:p>
            <a:pPr algn="just"/>
            <a:endParaRPr lang="hu-HU" sz="1800" smtClean="0">
              <a:solidFill>
                <a:srgbClr val="A80000"/>
              </a:solidFill>
            </a:endParaRPr>
          </a:p>
          <a:p>
            <a:pPr algn="just"/>
            <a:r>
              <a:rPr lang="hu-HU" sz="1800" smtClean="0">
                <a:solidFill>
                  <a:srgbClr val="A80000"/>
                </a:solidFill>
              </a:rPr>
              <a:t>2</a:t>
            </a:r>
          </a:p>
          <a:p>
            <a:pPr algn="just"/>
            <a:r>
              <a:rPr lang="hu-HU" sz="1800" smtClean="0">
                <a:solidFill>
                  <a:srgbClr val="A80000"/>
                </a:solidFill>
              </a:rPr>
              <a:t>0</a:t>
            </a:r>
          </a:p>
          <a:p>
            <a:pPr algn="just"/>
            <a:r>
              <a:rPr lang="hu-HU" sz="1800" smtClean="0">
                <a:solidFill>
                  <a:srgbClr val="A80000"/>
                </a:solidFill>
              </a:rPr>
              <a:t>1</a:t>
            </a:r>
          </a:p>
          <a:p>
            <a:pPr algn="just"/>
            <a:r>
              <a:rPr lang="hu-HU" sz="1800" smtClean="0">
                <a:solidFill>
                  <a:srgbClr val="A80000"/>
                </a:solidFill>
              </a:rPr>
              <a:t>1</a:t>
            </a:r>
          </a:p>
          <a:p>
            <a:pPr algn="just"/>
            <a:endParaRPr lang="hu-HU" sz="1800" smtClean="0">
              <a:solidFill>
                <a:srgbClr val="A80000"/>
              </a:solidFill>
            </a:endParaRPr>
          </a:p>
          <a:p>
            <a:pPr algn="just"/>
            <a:endParaRPr lang="hu-HU" sz="1800" smtClean="0">
              <a:solidFill>
                <a:srgbClr val="A80000"/>
              </a:solidFill>
            </a:endParaRPr>
          </a:p>
          <a:p>
            <a:pPr algn="just"/>
            <a:endParaRPr lang="hu-HU" sz="1800" smtClean="0">
              <a:solidFill>
                <a:srgbClr val="A80000"/>
              </a:solidFill>
            </a:endParaRPr>
          </a:p>
          <a:p>
            <a:endParaRPr lang="hu-HU" sz="2000" smtClean="0">
              <a:solidFill>
                <a:srgbClr val="A80000"/>
              </a:solidFill>
            </a:endParaRPr>
          </a:p>
          <a:p>
            <a:endParaRPr lang="hu-HU" sz="2000" smtClean="0">
              <a:solidFill>
                <a:srgbClr val="A80000"/>
              </a:solidFill>
            </a:endParaRPr>
          </a:p>
          <a:p>
            <a:endParaRPr lang="hu-HU" sz="2000" smtClean="0">
              <a:solidFill>
                <a:srgbClr val="A80000"/>
              </a:solidFill>
            </a:endParaRPr>
          </a:p>
          <a:p>
            <a:endParaRPr lang="hu-HU" sz="2000" smtClean="0">
              <a:solidFill>
                <a:srgbClr val="A80000"/>
              </a:solidFill>
            </a:endParaRPr>
          </a:p>
          <a:p>
            <a:endParaRPr lang="hu-HU" sz="2000" smtClean="0">
              <a:solidFill>
                <a:srgbClr val="A80000"/>
              </a:solidFill>
            </a:endParaRPr>
          </a:p>
          <a:p>
            <a:endParaRPr lang="hu-HU" sz="2000" smtClean="0">
              <a:solidFill>
                <a:srgbClr val="A80000"/>
              </a:solidFill>
            </a:endParaRPr>
          </a:p>
          <a:p>
            <a:endParaRPr lang="hu-HU" sz="2000" smtClean="0">
              <a:solidFill>
                <a:srgbClr val="A80000"/>
              </a:solidFill>
            </a:endParaRPr>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ctrTitle"/>
          </p:nvPr>
        </p:nvSpPr>
        <p:spPr>
          <a:xfrm>
            <a:off x="642910" y="285728"/>
            <a:ext cx="7772400" cy="3287288"/>
          </a:xfrm>
        </p:spPr>
        <p:txBody>
          <a:bodyPr>
            <a:normAutofit fontScale="90000"/>
          </a:bodyPr>
          <a:lstStyle/>
          <a:p>
            <a:pPr eaLnBrk="1" hangingPunct="1">
              <a:defRPr/>
            </a:pPr>
            <a:r>
              <a:rPr lang="hu-HU" sz="4400" smtClean="0">
                <a:effectLst>
                  <a:outerShdw blurRad="38100" dist="38100" dir="2700000" algn="tl">
                    <a:srgbClr val="000000">
                      <a:alpha val="43137"/>
                    </a:srgbClr>
                  </a:outerShdw>
                </a:effectLst>
                <a:latin typeface="Calibri" pitchFamily="34" charset="0"/>
              </a:rPr>
              <a:t>FUNDAMENTAL CONCEPTS</a:t>
            </a:r>
            <a:br>
              <a:rPr lang="hu-HU" sz="4400" smtClean="0">
                <a:effectLst>
                  <a:outerShdw blurRad="38100" dist="38100" dir="2700000" algn="tl">
                    <a:srgbClr val="000000">
                      <a:alpha val="43137"/>
                    </a:srgbClr>
                  </a:outerShdw>
                </a:effectLst>
                <a:latin typeface="Calibri" pitchFamily="34" charset="0"/>
              </a:rPr>
            </a:br>
            <a:r>
              <a:rPr lang="hu-HU" sz="4400" smtClean="0">
                <a:effectLst>
                  <a:outerShdw blurRad="38100" dist="38100" dir="2700000" algn="tl">
                    <a:srgbClr val="000000">
                      <a:alpha val="43137"/>
                    </a:srgbClr>
                  </a:outerShdw>
                </a:effectLst>
                <a:latin typeface="Calibri" pitchFamily="34" charset="0"/>
              </a:rPr>
              <a:t>(causes of flight, reasons to protect refugees, durable solutions)</a:t>
            </a:r>
            <a:br>
              <a:rPr lang="hu-HU" sz="4400" smtClean="0">
                <a:effectLst>
                  <a:outerShdw blurRad="38100" dist="38100" dir="2700000" algn="tl">
                    <a:srgbClr val="000000">
                      <a:alpha val="43137"/>
                    </a:srgbClr>
                  </a:outerShdw>
                </a:effectLst>
                <a:latin typeface="Calibri" pitchFamily="34" charset="0"/>
              </a:rPr>
            </a:br>
            <a:r>
              <a:rPr lang="hu-HU" sz="4400" smtClean="0">
                <a:effectLst>
                  <a:outerShdw blurRad="38100" dist="38100" dir="2700000" algn="tl">
                    <a:srgbClr val="000000">
                      <a:alpha val="43137"/>
                    </a:srgbClr>
                  </a:outerShdw>
                </a:effectLst>
                <a:latin typeface="Calibri" pitchFamily="34" charset="0"/>
              </a:rPr>
              <a:t> </a:t>
            </a:r>
            <a:r>
              <a:rPr lang="hu-HU" sz="4400" smtClean="0">
                <a:effectLst>
                  <a:outerShdw blurRad="38100" dist="38100" dir="2700000" algn="tl">
                    <a:srgbClr val="000000">
                      <a:alpha val="43137"/>
                    </a:srgbClr>
                  </a:outerShdw>
                </a:effectLst>
                <a:latin typeface="Calibri" pitchFamily="34" charset="0"/>
              </a:rPr>
              <a:t>PRINCIPLES</a:t>
            </a:r>
            <a:endParaRPr lang="en-GB" sz="2000" smtClean="0">
              <a:effectLst>
                <a:outerShdw blurRad="38100" dist="38100" dir="2700000" algn="tl">
                  <a:srgbClr val="000000">
                    <a:alpha val="43137"/>
                  </a:srgbClr>
                </a:outerShdw>
              </a:effectLst>
              <a:latin typeface="Calibri" pitchFamily="34" charset="0"/>
            </a:endParaRPr>
          </a:p>
        </p:txBody>
      </p:sp>
      <p:sp>
        <p:nvSpPr>
          <p:cNvPr id="2052" name="Rectangle 3"/>
          <p:cNvSpPr>
            <a:spLocks noGrp="1" noChangeArrowheads="1"/>
          </p:cNvSpPr>
          <p:nvPr>
            <p:ph type="subTitle" idx="1"/>
          </p:nvPr>
        </p:nvSpPr>
        <p:spPr>
          <a:xfrm>
            <a:off x="1371600" y="4509120"/>
            <a:ext cx="6400800" cy="1129680"/>
          </a:xfrm>
        </p:spPr>
        <p:txBody>
          <a:bodyPr/>
          <a:lstStyle/>
          <a:p>
            <a:pPr marL="0" indent="0" algn="ctr" eaLnBrk="1" hangingPunct="1">
              <a:buFontTx/>
              <a:buNone/>
            </a:pPr>
            <a:r>
              <a:rPr lang="en-GB" smtClean="0"/>
              <a:t>Presented by Boldizsár Nagy,</a:t>
            </a:r>
          </a:p>
          <a:p>
            <a:pPr marL="0" indent="0" algn="ctr" eaLnBrk="1" hangingPunct="1">
              <a:buFontTx/>
              <a:buNone/>
            </a:pPr>
            <a:r>
              <a:rPr lang="hu-HU" smtClean="0"/>
              <a:t>CEU</a:t>
            </a:r>
            <a:endParaRPr lang="en-GB"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439737"/>
          </a:xfrm>
        </p:spPr>
        <p:txBody>
          <a:bodyPr/>
          <a:lstStyle/>
          <a:p>
            <a:pPr eaLnBrk="1" hangingPunct="1">
              <a:defRPr/>
            </a:pPr>
            <a:r>
              <a:rPr lang="en-GB" sz="2400" smtClean="0"/>
              <a:t>Integration</a:t>
            </a:r>
          </a:p>
        </p:txBody>
      </p:sp>
      <p:sp>
        <p:nvSpPr>
          <p:cNvPr id="9219" name="Rectangle 3"/>
          <p:cNvSpPr>
            <a:spLocks noGrp="1" noChangeArrowheads="1"/>
          </p:cNvSpPr>
          <p:nvPr>
            <p:ph idx="1"/>
          </p:nvPr>
        </p:nvSpPr>
        <p:spPr>
          <a:xfrm>
            <a:off x="457200" y="857250"/>
            <a:ext cx="8229600" cy="5500688"/>
          </a:xfrm>
        </p:spPr>
        <p:txBody>
          <a:bodyPr/>
          <a:lstStyle/>
          <a:p>
            <a:pPr eaLnBrk="1" hangingPunct="1">
              <a:defRPr/>
            </a:pPr>
            <a:r>
              <a:rPr lang="en-GB" smtClean="0"/>
              <a:t>The  basic modes of the relationship between the refugees and the host society</a:t>
            </a:r>
          </a:p>
        </p:txBody>
      </p:sp>
      <p:graphicFrame>
        <p:nvGraphicFramePr>
          <p:cNvPr id="360465" name="Group 17"/>
          <p:cNvGraphicFramePr>
            <a:graphicFrameLocks noGrp="1"/>
          </p:cNvGraphicFramePr>
          <p:nvPr/>
        </p:nvGraphicFramePr>
        <p:xfrm>
          <a:off x="1143000" y="2571750"/>
          <a:ext cx="4724424" cy="3536957"/>
        </p:xfrm>
        <a:graphic>
          <a:graphicData uri="http://schemas.openxmlformats.org/drawingml/2006/table">
            <a:tbl>
              <a:tblPr/>
              <a:tblGrid>
                <a:gridCol w="2362212"/>
                <a:gridCol w="2362212"/>
              </a:tblGrid>
              <a:tr h="17610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smtClean="0">
                          <a:ln>
                            <a:noFill/>
                          </a:ln>
                          <a:solidFill>
                            <a:srgbClr val="C00000"/>
                          </a:solidFill>
                          <a:effectLst/>
                          <a:latin typeface="Arial" charset="0"/>
                          <a:cs typeface="Arial" charset="0"/>
                        </a:rPr>
                        <a:t>Integration</a:t>
                      </a:r>
                      <a:endParaRPr kumimoji="0" lang="en-US" sz="2400" b="0" i="0" u="none" strike="noStrike" cap="none" normalizeH="0" baseline="0" smtClean="0">
                        <a:ln>
                          <a:noFill/>
                        </a:ln>
                        <a:solidFill>
                          <a:srgbClr val="C00000"/>
                        </a:solidFill>
                        <a:effectLst/>
                        <a:latin typeface="Arial" charset="0"/>
                        <a:cs typeface="Arial"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smtClean="0">
                          <a:ln>
                            <a:noFill/>
                          </a:ln>
                          <a:solidFill>
                            <a:srgbClr val="002060"/>
                          </a:solidFill>
                          <a:effectLst/>
                          <a:latin typeface="Arial" charset="0"/>
                          <a:cs typeface="Arial" charset="0"/>
                        </a:rPr>
                        <a:t>Isolation</a:t>
                      </a:r>
                      <a:endParaRPr kumimoji="0" lang="en-US" sz="2400" b="0" i="0" u="none" strike="noStrike" cap="none" normalizeH="0" baseline="0" smtClean="0">
                        <a:ln>
                          <a:noFill/>
                        </a:ln>
                        <a:solidFill>
                          <a:srgbClr val="002060"/>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59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smtClean="0">
                          <a:ln>
                            <a:noFill/>
                          </a:ln>
                          <a:solidFill>
                            <a:srgbClr val="002060"/>
                          </a:solidFill>
                          <a:effectLst/>
                          <a:latin typeface="Arial" charset="0"/>
                          <a:cs typeface="Arial" charset="0"/>
                        </a:rPr>
                        <a:t>Assimilation</a:t>
                      </a:r>
                      <a:endParaRPr kumimoji="0" lang="en-US" sz="2400" b="0" i="0" u="none" strike="noStrike" cap="none" normalizeH="0" baseline="0" smtClean="0">
                        <a:ln>
                          <a:noFill/>
                        </a:ln>
                        <a:solidFill>
                          <a:srgbClr val="002060"/>
                        </a:solidFill>
                        <a:effectLst/>
                        <a:latin typeface="Arial" charset="0"/>
                        <a:cs typeface="Arial"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smtClean="0">
                          <a:ln>
                            <a:noFill/>
                          </a:ln>
                          <a:solidFill>
                            <a:srgbClr val="002060"/>
                          </a:solidFill>
                          <a:effectLst/>
                          <a:latin typeface="Arial" charset="0"/>
                          <a:cs typeface="Arial" charset="0"/>
                        </a:rPr>
                        <a:t>Segregation</a:t>
                      </a:r>
                      <a:endParaRPr kumimoji="0" lang="en-US" sz="2400" b="0" i="0" u="none" strike="noStrike" cap="none" normalizeH="0" baseline="0" smtClean="0">
                        <a:ln>
                          <a:noFill/>
                        </a:ln>
                        <a:solidFill>
                          <a:srgbClr val="002060"/>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255" name="Picture 18" descr="Einstein"/>
          <p:cNvPicPr>
            <a:picLocks noChangeAspect="1" noChangeArrowheads="1"/>
          </p:cNvPicPr>
          <p:nvPr/>
        </p:nvPicPr>
        <p:blipFill>
          <a:blip r:embed="rId3" cstate="print"/>
          <a:srcRect/>
          <a:stretch>
            <a:fillRect/>
          </a:stretch>
        </p:blipFill>
        <p:spPr bwMode="auto">
          <a:xfrm>
            <a:off x="6084888" y="2349500"/>
            <a:ext cx="2419350" cy="3690938"/>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439737"/>
          </a:xfrm>
        </p:spPr>
        <p:txBody>
          <a:bodyPr/>
          <a:lstStyle/>
          <a:p>
            <a:pPr eaLnBrk="1" hangingPunct="1">
              <a:defRPr/>
            </a:pPr>
            <a:r>
              <a:rPr lang="en-GB" sz="2400" smtClean="0"/>
              <a:t>Resettlement</a:t>
            </a:r>
          </a:p>
        </p:txBody>
      </p:sp>
      <p:sp>
        <p:nvSpPr>
          <p:cNvPr id="10243" name="Rectangle 3"/>
          <p:cNvSpPr>
            <a:spLocks noGrp="1" noChangeArrowheads="1"/>
          </p:cNvSpPr>
          <p:nvPr>
            <p:ph idx="1"/>
          </p:nvPr>
        </p:nvSpPr>
        <p:spPr>
          <a:xfrm>
            <a:off x="457200" y="857250"/>
            <a:ext cx="8229600" cy="5500688"/>
          </a:xfrm>
        </p:spPr>
        <p:txBody>
          <a:bodyPr/>
          <a:lstStyle/>
          <a:p>
            <a:pPr eaLnBrk="1" hangingPunct="1">
              <a:lnSpc>
                <a:spcPct val="90000"/>
              </a:lnSpc>
              <a:defRPr/>
            </a:pPr>
            <a:r>
              <a:rPr lang="en-GB" sz="2400" smtClean="0"/>
              <a:t>Long practice, still alive (Canada, US, Australia, New Zealand, Norway, Ireland  receive)</a:t>
            </a:r>
          </a:p>
          <a:p>
            <a:pPr eaLnBrk="1" hangingPunct="1">
              <a:lnSpc>
                <a:spcPct val="90000"/>
              </a:lnSpc>
              <a:defRPr/>
            </a:pPr>
            <a:r>
              <a:rPr lang="en-GB" sz="2400" smtClean="0"/>
              <a:t>Dual reading: solidarity or burden-shifting</a:t>
            </a:r>
          </a:p>
          <a:p>
            <a:pPr eaLnBrk="1" hangingPunct="1">
              <a:lnSpc>
                <a:spcPct val="90000"/>
              </a:lnSpc>
              <a:defRPr/>
            </a:pPr>
            <a:r>
              <a:rPr lang="en-GB" sz="2400" smtClean="0"/>
              <a:t>May be the only alternative (e.g. when states maintain geographic reservations, as Turkey.)</a:t>
            </a:r>
          </a:p>
          <a:p>
            <a:pPr eaLnBrk="1" hangingPunct="1">
              <a:lnSpc>
                <a:spcPct val="90000"/>
              </a:lnSpc>
              <a:defRPr/>
            </a:pPr>
            <a:r>
              <a:rPr lang="en-GB" sz="2400" smtClean="0"/>
              <a:t>1994 – 2003 average: 26 700 persons*</a:t>
            </a:r>
          </a:p>
          <a:p>
            <a:pPr eaLnBrk="1" hangingPunct="1">
              <a:lnSpc>
                <a:spcPct val="90000"/>
              </a:lnSpc>
              <a:defRPr/>
            </a:pPr>
            <a:r>
              <a:rPr lang="en-GB" sz="2400" smtClean="0"/>
              <a:t>EU considering</a:t>
            </a:r>
          </a:p>
          <a:p>
            <a:pPr eaLnBrk="1" hangingPunct="1">
              <a:lnSpc>
                <a:spcPct val="90000"/>
              </a:lnSpc>
              <a:defRPr/>
            </a:pPr>
            <a:endParaRPr lang="en-GB" sz="2400" smtClean="0"/>
          </a:p>
          <a:p>
            <a:pPr eaLnBrk="1" hangingPunct="1">
              <a:lnSpc>
                <a:spcPct val="90000"/>
              </a:lnSpc>
              <a:defRPr/>
            </a:pPr>
            <a:r>
              <a:rPr lang="en-GB" sz="2400" smtClean="0"/>
              <a:t>Dilemma: intra regional or across continents?</a:t>
            </a:r>
          </a:p>
          <a:p>
            <a:pPr eaLnBrk="1" hangingPunct="1">
              <a:lnSpc>
                <a:spcPct val="90000"/>
              </a:lnSpc>
              <a:defRPr/>
            </a:pPr>
            <a:endParaRPr lang="en-GB" sz="2400" smtClean="0"/>
          </a:p>
          <a:p>
            <a:pPr algn="r" eaLnBrk="1" hangingPunct="1">
              <a:lnSpc>
                <a:spcPct val="90000"/>
              </a:lnSpc>
              <a:defRPr/>
            </a:pPr>
            <a:r>
              <a:rPr lang="en-GB" sz="1800" smtClean="0"/>
              <a:t>*UNHCR : Statistical Yearbook, 2003, Geneva 2005, p</a:t>
            </a:r>
            <a:r>
              <a:rPr lang="hu-HU" sz="1800" smtClean="0"/>
              <a:t>. </a:t>
            </a:r>
            <a:r>
              <a:rPr lang="en-GB" sz="1800" smtClean="0"/>
              <a:t>27</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642938" y="1357313"/>
            <a:ext cx="7772400" cy="1470025"/>
          </a:xfrm>
        </p:spPr>
        <p:txBody>
          <a:bodyPr>
            <a:normAutofit fontScale="90000"/>
          </a:bodyPr>
          <a:lstStyle/>
          <a:p>
            <a:pPr>
              <a:defRPr/>
            </a:pPr>
            <a:r>
              <a:rPr lang="hu-HU" smtClean="0"/>
              <a:t>TERMS, DEFINITIONS – A CLOSER LOOK</a:t>
            </a:r>
            <a:endParaRPr lang="en-GB"/>
          </a:p>
        </p:txBody>
      </p:sp>
      <p:sp>
        <p:nvSpPr>
          <p:cNvPr id="4" name="Dátum helye 3"/>
          <p:cNvSpPr>
            <a:spLocks noGrp="1"/>
          </p:cNvSpPr>
          <p:nvPr>
            <p:ph type="dt" sz="quarter" idx="10"/>
          </p:nvPr>
        </p:nvSpPr>
        <p:spPr/>
        <p:txBody>
          <a:bodyPr/>
          <a:lstStyle/>
          <a:p>
            <a:pPr>
              <a:defRPr/>
            </a:pPr>
            <a:r>
              <a:rPr lang="hu-HU" smtClean="0"/>
              <a:t>Presentation by Boldizsár Nagy</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439737"/>
          </a:xfrm>
        </p:spPr>
        <p:txBody>
          <a:bodyPr/>
          <a:lstStyle/>
          <a:p>
            <a:pPr eaLnBrk="1" hangingPunct="1">
              <a:defRPr/>
            </a:pPr>
            <a:r>
              <a:rPr lang="en-GB" sz="2400" smtClean="0"/>
              <a:t>Terms - definitions</a:t>
            </a:r>
          </a:p>
        </p:txBody>
      </p:sp>
      <p:sp>
        <p:nvSpPr>
          <p:cNvPr id="11267" name="Rectangle 3"/>
          <p:cNvSpPr>
            <a:spLocks noGrp="1" noChangeArrowheads="1"/>
          </p:cNvSpPr>
          <p:nvPr>
            <p:ph idx="1"/>
          </p:nvPr>
        </p:nvSpPr>
        <p:spPr>
          <a:xfrm>
            <a:off x="457200" y="857250"/>
            <a:ext cx="8229600" cy="5500688"/>
          </a:xfrm>
        </p:spPr>
        <p:txBody>
          <a:bodyPr>
            <a:normAutofit fontScale="92500" lnSpcReduction="10000"/>
          </a:bodyPr>
          <a:lstStyle/>
          <a:p>
            <a:pPr eaLnBrk="1" hangingPunct="1">
              <a:defRPr/>
            </a:pPr>
            <a:r>
              <a:rPr lang="en-GB" smtClean="0"/>
              <a:t>asylum seeker – refugee</a:t>
            </a:r>
          </a:p>
          <a:p>
            <a:pPr eaLnBrk="1" hangingPunct="1">
              <a:defRPr/>
            </a:pPr>
            <a:endParaRPr lang="en-GB" smtClean="0"/>
          </a:p>
          <a:p>
            <a:pPr eaLnBrk="1" hangingPunct="1">
              <a:defRPr/>
            </a:pPr>
            <a:r>
              <a:rPr lang="en-GB" smtClean="0"/>
              <a:t>asylum – refuge</a:t>
            </a:r>
          </a:p>
          <a:p>
            <a:pPr eaLnBrk="1" hangingPunct="1">
              <a:defRPr/>
            </a:pPr>
            <a:endParaRPr lang="en-GB" smtClean="0"/>
          </a:p>
          <a:p>
            <a:pPr eaLnBrk="1" hangingPunct="1">
              <a:defRPr/>
            </a:pPr>
            <a:r>
              <a:rPr lang="en-GB" smtClean="0"/>
              <a:t>(others) of concern (to UNHCR)</a:t>
            </a:r>
          </a:p>
          <a:p>
            <a:pPr lvl="1" eaLnBrk="1" hangingPunct="1">
              <a:defRPr/>
            </a:pPr>
            <a:r>
              <a:rPr lang="en-GB" smtClean="0"/>
              <a:t>returned refugees</a:t>
            </a:r>
          </a:p>
          <a:p>
            <a:pPr lvl="1" eaLnBrk="1" hangingPunct="1">
              <a:defRPr/>
            </a:pPr>
            <a:r>
              <a:rPr lang="en-GB" smtClean="0"/>
              <a:t>internally displaced persons</a:t>
            </a:r>
          </a:p>
          <a:p>
            <a:pPr lvl="1" eaLnBrk="1" hangingPunct="1">
              <a:defRPr/>
            </a:pPr>
            <a:r>
              <a:rPr lang="en-GB" smtClean="0"/>
              <a:t>returned  IDPs</a:t>
            </a:r>
          </a:p>
          <a:p>
            <a:pPr lvl="1" eaLnBrk="1" hangingPunct="1">
              <a:defRPr/>
            </a:pPr>
            <a:r>
              <a:rPr lang="en-GB" smtClean="0"/>
              <a:t>stateless persons</a:t>
            </a:r>
          </a:p>
          <a:p>
            <a:pPr lvl="1" eaLnBrk="1" hangingPunct="1">
              <a:defRPr/>
            </a:pPr>
            <a:r>
              <a:rPr lang="en-GB" smtClean="0"/>
              <a:t>other various groups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439737"/>
          </a:xfrm>
        </p:spPr>
        <p:txBody>
          <a:bodyPr/>
          <a:lstStyle/>
          <a:p>
            <a:pPr eaLnBrk="1" hangingPunct="1">
              <a:defRPr/>
            </a:pPr>
            <a:r>
              <a:rPr lang="en-GB" sz="2400" smtClean="0"/>
              <a:t>Definitions</a:t>
            </a:r>
          </a:p>
        </p:txBody>
      </p:sp>
      <p:sp>
        <p:nvSpPr>
          <p:cNvPr id="12291" name="Rectangle 3"/>
          <p:cNvSpPr>
            <a:spLocks noGrp="1" noChangeArrowheads="1"/>
          </p:cNvSpPr>
          <p:nvPr>
            <p:ph idx="1"/>
          </p:nvPr>
        </p:nvSpPr>
        <p:spPr>
          <a:xfrm>
            <a:off x="457200" y="857250"/>
            <a:ext cx="8229600" cy="5500688"/>
          </a:xfrm>
        </p:spPr>
        <p:txBody>
          <a:bodyPr/>
          <a:lstStyle/>
          <a:p>
            <a:pPr eaLnBrk="1" hangingPunct="1">
              <a:defRPr/>
            </a:pPr>
            <a:r>
              <a:rPr lang="en-GB" sz="2400" b="1" smtClean="0">
                <a:solidFill>
                  <a:schemeClr val="tx2"/>
                </a:solidFill>
              </a:rPr>
              <a:t>Geneva Convention relating to the status of refugees – 1951</a:t>
            </a:r>
            <a:r>
              <a:rPr lang="en-GB" sz="2400" i="1" smtClean="0">
                <a:solidFill>
                  <a:schemeClr val="tx2"/>
                </a:solidFill>
              </a:rPr>
              <a:t> </a:t>
            </a:r>
          </a:p>
          <a:p>
            <a:pPr eaLnBrk="1" hangingPunct="1">
              <a:defRPr/>
            </a:pPr>
            <a:r>
              <a:rPr lang="en-GB" sz="2400" smtClean="0"/>
              <a:t>Article 1. </a:t>
            </a:r>
            <a:r>
              <a:rPr lang="en-GB" sz="2400" i="1" smtClean="0"/>
              <a:t>Definition of the term “refugee”</a:t>
            </a:r>
          </a:p>
          <a:p>
            <a:pPr eaLnBrk="1" hangingPunct="1">
              <a:defRPr/>
            </a:pPr>
            <a:r>
              <a:rPr lang="en-GB" sz="2400" smtClean="0"/>
              <a:t>A. For the purposes of the present Convention, the term “refugee” shall apply to any person who:</a:t>
            </a:r>
          </a:p>
          <a:p>
            <a:pPr eaLnBrk="1" hangingPunct="1">
              <a:defRPr/>
            </a:pPr>
            <a:r>
              <a:rPr lang="en-GB" sz="1600" smtClean="0"/>
              <a:t>(1) Has been considered a refugee ...[according to the interwar arrangements and the IRO constitution]</a:t>
            </a:r>
          </a:p>
          <a:p>
            <a:pPr eaLnBrk="1" hangingPunct="1">
              <a:defRPr/>
            </a:pPr>
            <a:r>
              <a:rPr lang="en-GB" sz="2400" smtClean="0"/>
              <a:t>(2) </a:t>
            </a:r>
            <a:r>
              <a:rPr lang="en-GB" sz="1600" smtClean="0"/>
              <a:t>As a result of events occurring before 1 January 1951 and</a:t>
            </a:r>
            <a:r>
              <a:rPr lang="en-GB" sz="2400" smtClean="0"/>
              <a:t> owing to well-founded fear of being persecuted for reasons of race, religion, nationality, membership of a particular social group or political opinion, is outside the country of his nationality and is unable, or owing to such fear, is unwilling to avail himself of the protection of that country; </a:t>
            </a:r>
            <a:r>
              <a:rPr lang="en-GB" sz="1200" smtClean="0"/>
              <a:t>or who, not having a nationality and being outside the country of his former habitual residence </a:t>
            </a:r>
            <a:r>
              <a:rPr lang="en-GB" sz="900" smtClean="0"/>
              <a:t>as a result of such events</a:t>
            </a:r>
            <a:r>
              <a:rPr lang="en-GB" sz="1200" smtClean="0"/>
              <a:t>, is unable or, owing to such fear, is unwilling to return to it.</a:t>
            </a:r>
          </a:p>
          <a:p>
            <a:pPr eaLnBrk="1" hangingPunct="1">
              <a:defRPr/>
            </a:pPr>
            <a:endParaRPr lang="en-GB" sz="1200"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439737"/>
          </a:xfrm>
        </p:spPr>
        <p:txBody>
          <a:bodyPr/>
          <a:lstStyle/>
          <a:p>
            <a:pPr eaLnBrk="1" hangingPunct="1">
              <a:defRPr/>
            </a:pPr>
            <a:r>
              <a:rPr lang="en-GB" sz="2400" smtClean="0"/>
              <a:t>Definitions</a:t>
            </a:r>
          </a:p>
        </p:txBody>
      </p:sp>
      <p:sp>
        <p:nvSpPr>
          <p:cNvPr id="13315" name="Rectangle 3"/>
          <p:cNvSpPr>
            <a:spLocks noGrp="1" noChangeArrowheads="1"/>
          </p:cNvSpPr>
          <p:nvPr>
            <p:ph idx="1"/>
          </p:nvPr>
        </p:nvSpPr>
        <p:spPr>
          <a:xfrm>
            <a:off x="457200" y="857250"/>
            <a:ext cx="8229600" cy="5500688"/>
          </a:xfrm>
        </p:spPr>
        <p:txBody>
          <a:bodyPr>
            <a:normAutofit fontScale="92500" lnSpcReduction="20000"/>
          </a:bodyPr>
          <a:lstStyle/>
          <a:p>
            <a:pPr eaLnBrk="1" hangingPunct="1">
              <a:lnSpc>
                <a:spcPct val="90000"/>
              </a:lnSpc>
              <a:defRPr/>
            </a:pPr>
            <a:r>
              <a:rPr lang="en-GB" b="1" smtClean="0">
                <a:solidFill>
                  <a:schemeClr val="tx2"/>
                </a:solidFill>
              </a:rPr>
              <a:t>Convention Governing the Specific Aspects of Refugee Problems in Africa</a:t>
            </a:r>
            <a:endParaRPr lang="en-GB" b="1" i="1" smtClean="0">
              <a:solidFill>
                <a:schemeClr val="tx2"/>
              </a:solidFill>
            </a:endParaRPr>
          </a:p>
          <a:p>
            <a:pPr eaLnBrk="1" hangingPunct="1">
              <a:lnSpc>
                <a:spcPct val="90000"/>
              </a:lnSpc>
              <a:defRPr/>
            </a:pPr>
            <a:r>
              <a:rPr lang="en-GB" b="1" i="1" smtClean="0"/>
              <a:t>Article 1</a:t>
            </a:r>
            <a:endParaRPr lang="en-GB" smtClean="0"/>
          </a:p>
          <a:p>
            <a:pPr eaLnBrk="1" hangingPunct="1">
              <a:lnSpc>
                <a:spcPct val="90000"/>
              </a:lnSpc>
              <a:defRPr/>
            </a:pPr>
            <a:r>
              <a:rPr lang="en-GB" smtClean="0"/>
              <a:t>Definition of the term "Refugee"</a:t>
            </a:r>
          </a:p>
          <a:p>
            <a:pPr eaLnBrk="1" hangingPunct="1">
              <a:lnSpc>
                <a:spcPct val="90000"/>
              </a:lnSpc>
              <a:defRPr/>
            </a:pPr>
            <a:r>
              <a:rPr lang="en-GB" smtClean="0"/>
              <a:t>1. [ Geneva definition]</a:t>
            </a:r>
          </a:p>
          <a:p>
            <a:pPr eaLnBrk="1" hangingPunct="1">
              <a:lnSpc>
                <a:spcPct val="90000"/>
              </a:lnSpc>
              <a:defRPr/>
            </a:pPr>
            <a:r>
              <a:rPr lang="en-GB" smtClean="0"/>
              <a:t>2. The term "refugee" shall also apply to every person who, </a:t>
            </a:r>
            <a:r>
              <a:rPr lang="en-GB" smtClean="0">
                <a:solidFill>
                  <a:srgbClr val="C00000"/>
                </a:solidFill>
              </a:rPr>
              <a:t>owing to external aggression, occupation, foreign domination or events seriously disturbing public order </a:t>
            </a:r>
            <a:r>
              <a:rPr lang="en-GB" smtClean="0"/>
              <a:t>in either part or the whole of his country of origin or nationality, is compelled to leave his place of habitual residence in order to seek refuge in another place outside his country of origin or nationality.</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439737"/>
          </a:xfrm>
        </p:spPr>
        <p:txBody>
          <a:bodyPr/>
          <a:lstStyle/>
          <a:p>
            <a:pPr eaLnBrk="1" hangingPunct="1">
              <a:defRPr/>
            </a:pPr>
            <a:r>
              <a:rPr lang="en-GB" sz="2400" smtClean="0"/>
              <a:t>Definition</a:t>
            </a:r>
          </a:p>
        </p:txBody>
      </p:sp>
      <p:sp>
        <p:nvSpPr>
          <p:cNvPr id="14339" name="Rectangle 3"/>
          <p:cNvSpPr>
            <a:spLocks noGrp="1" noChangeArrowheads="1"/>
          </p:cNvSpPr>
          <p:nvPr>
            <p:ph idx="1"/>
          </p:nvPr>
        </p:nvSpPr>
        <p:spPr>
          <a:xfrm>
            <a:off x="457200" y="857250"/>
            <a:ext cx="8229600" cy="5500688"/>
          </a:xfrm>
        </p:spPr>
        <p:txBody>
          <a:bodyPr/>
          <a:lstStyle/>
          <a:p>
            <a:pPr eaLnBrk="1" hangingPunct="1">
              <a:lnSpc>
                <a:spcPct val="80000"/>
              </a:lnSpc>
              <a:defRPr/>
            </a:pPr>
            <a:r>
              <a:rPr lang="en-GB" sz="2000" b="1" smtClean="0">
                <a:solidFill>
                  <a:schemeClr val="tx2"/>
                </a:solidFill>
              </a:rPr>
              <a:t>Cartagena Declaration on Refugees, Colloquium on the International Protection of Refugees in Central America, Mexico and Panama</a:t>
            </a:r>
            <a:endParaRPr lang="en-GB" sz="2000" smtClean="0">
              <a:solidFill>
                <a:schemeClr val="tx2"/>
              </a:solidFill>
            </a:endParaRPr>
          </a:p>
          <a:p>
            <a:pPr eaLnBrk="1" hangingPunct="1">
              <a:lnSpc>
                <a:spcPct val="80000"/>
              </a:lnSpc>
              <a:defRPr/>
            </a:pPr>
            <a:r>
              <a:rPr lang="en-GB" sz="1600" smtClean="0"/>
              <a:t>Adopted by the Colloquium on the International Protection of Refugees in Central America, Mexico and Panama, held at Cartagena, Colombia from 19-22 November </a:t>
            </a:r>
            <a:r>
              <a:rPr lang="en-GB" sz="1600" smtClean="0">
                <a:solidFill>
                  <a:schemeClr val="tx2"/>
                </a:solidFill>
              </a:rPr>
              <a:t>1984</a:t>
            </a:r>
            <a:r>
              <a:rPr lang="en-GB" sz="1600" smtClean="0"/>
              <a:t>.</a:t>
            </a:r>
          </a:p>
          <a:p>
            <a:pPr eaLnBrk="1" hangingPunct="1">
              <a:lnSpc>
                <a:spcPct val="80000"/>
              </a:lnSpc>
              <a:defRPr/>
            </a:pPr>
            <a:r>
              <a:rPr lang="en-GB" sz="2000" smtClean="0"/>
              <a:t>The Colloquium adopted the following conclusions:</a:t>
            </a:r>
          </a:p>
          <a:p>
            <a:pPr eaLnBrk="1" hangingPunct="1">
              <a:lnSpc>
                <a:spcPct val="80000"/>
              </a:lnSpc>
              <a:defRPr/>
            </a:pPr>
            <a:r>
              <a:rPr lang="en-GB" sz="2000" smtClean="0"/>
              <a:t>.....</a:t>
            </a:r>
          </a:p>
          <a:p>
            <a:pPr eaLnBrk="1" hangingPunct="1">
              <a:lnSpc>
                <a:spcPct val="80000"/>
              </a:lnSpc>
              <a:defRPr/>
            </a:pPr>
            <a:r>
              <a:rPr lang="en-GB" sz="2000" smtClean="0"/>
              <a:t>3. To reiterate that, in view of the experience gained from the massive flows of refugees in the Central American area, it is necessary to consider enlarging the concept of a refugee, bearing in mind, as far as appropriate and in the light of the situation prevailing in the region, the precedent of the OAU Convention (article 1, paragraph 2) and the doctrine employed in the reports of the Inter-American Commission on Human Rights. Hence the definition or concept of a refugee to be recommended for use in the region is one which, </a:t>
            </a:r>
            <a:r>
              <a:rPr lang="en-GB" sz="2000" smtClean="0">
                <a:solidFill>
                  <a:srgbClr val="C00000"/>
                </a:solidFill>
              </a:rPr>
              <a:t>in addition </a:t>
            </a:r>
            <a:r>
              <a:rPr lang="en-GB" sz="2000" smtClean="0">
                <a:solidFill>
                  <a:schemeClr val="tx2"/>
                </a:solidFill>
              </a:rPr>
              <a:t>to</a:t>
            </a:r>
            <a:r>
              <a:rPr lang="en-GB" sz="2000" smtClean="0"/>
              <a:t> containing the elements of the </a:t>
            </a:r>
            <a:r>
              <a:rPr lang="en-GB" sz="2000" smtClean="0">
                <a:solidFill>
                  <a:schemeClr val="tx2"/>
                </a:solidFill>
              </a:rPr>
              <a:t>1951 Convention</a:t>
            </a:r>
            <a:r>
              <a:rPr lang="en-GB" sz="2000" smtClean="0"/>
              <a:t> and the 1967 Protocol, includes among refugees persons who have fled their country because their lives, safety or freedom have been threatened </a:t>
            </a:r>
            <a:r>
              <a:rPr lang="en-GB" sz="2000" smtClean="0">
                <a:solidFill>
                  <a:srgbClr val="C00000"/>
                </a:solidFill>
              </a:rPr>
              <a:t>by generalized violence, foreign aggression, internal conflicts, massive violation of human rights or other circumstances which have seriously disturbed public order</a:t>
            </a:r>
            <a:r>
              <a:rPr lang="en-GB" sz="2000" smtClean="0"/>
              <a:t>.</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439737"/>
          </a:xfrm>
        </p:spPr>
        <p:txBody>
          <a:bodyPr/>
          <a:lstStyle/>
          <a:p>
            <a:pPr eaLnBrk="1" hangingPunct="1">
              <a:defRPr/>
            </a:pPr>
            <a:r>
              <a:rPr lang="en-GB" sz="2400" smtClean="0"/>
              <a:t>Definition</a:t>
            </a:r>
          </a:p>
        </p:txBody>
      </p:sp>
      <p:sp>
        <p:nvSpPr>
          <p:cNvPr id="15363" name="Rectangle 3"/>
          <p:cNvSpPr>
            <a:spLocks noGrp="1" noChangeArrowheads="1"/>
          </p:cNvSpPr>
          <p:nvPr>
            <p:ph idx="1"/>
          </p:nvPr>
        </p:nvSpPr>
        <p:spPr>
          <a:xfrm>
            <a:off x="457200" y="857250"/>
            <a:ext cx="8229600" cy="5500688"/>
          </a:xfrm>
        </p:spPr>
        <p:txBody>
          <a:bodyPr>
            <a:normAutofit lnSpcReduction="10000"/>
          </a:bodyPr>
          <a:lstStyle/>
          <a:p>
            <a:pPr marL="533400" indent="-533400" algn="ctr" eaLnBrk="1" hangingPunct="1">
              <a:lnSpc>
                <a:spcPct val="80000"/>
              </a:lnSpc>
              <a:defRPr/>
            </a:pPr>
            <a:r>
              <a:rPr lang="en-GB" sz="1800" b="1" smtClean="0">
                <a:solidFill>
                  <a:schemeClr val="tx2"/>
                </a:solidFill>
              </a:rPr>
              <a:t>EU Temporary Protection Directive</a:t>
            </a:r>
          </a:p>
          <a:p>
            <a:pPr marL="533400" indent="-533400" algn="ctr" eaLnBrk="1" hangingPunct="1">
              <a:lnSpc>
                <a:spcPct val="80000"/>
              </a:lnSpc>
              <a:defRPr/>
            </a:pPr>
            <a:r>
              <a:rPr lang="en-GB" sz="1800" b="1" smtClean="0"/>
              <a:t> (Council Directive 2001/55/EC    OJ  L 212/14)</a:t>
            </a:r>
            <a:endParaRPr lang="en-GB" sz="1800" b="1" i="1" smtClean="0"/>
          </a:p>
          <a:p>
            <a:pPr marL="533400" indent="-533400" algn="ctr" eaLnBrk="1" hangingPunct="1">
              <a:lnSpc>
                <a:spcPct val="80000"/>
              </a:lnSpc>
              <a:defRPr/>
            </a:pPr>
            <a:r>
              <a:rPr lang="en-GB" sz="1800" b="1" smtClean="0"/>
              <a:t>Article 2</a:t>
            </a:r>
          </a:p>
          <a:p>
            <a:pPr marL="533400" indent="-533400" eaLnBrk="1" hangingPunct="1">
              <a:lnSpc>
                <a:spcPct val="90000"/>
              </a:lnSpc>
              <a:spcBef>
                <a:spcPct val="10000"/>
              </a:spcBef>
              <a:defRPr/>
            </a:pPr>
            <a:r>
              <a:rPr lang="en-GB" sz="1800" smtClean="0"/>
              <a:t>For the purposes of this Directive:</a:t>
            </a:r>
          </a:p>
          <a:p>
            <a:pPr marL="533400" indent="-533400" eaLnBrk="1" hangingPunct="1">
              <a:lnSpc>
                <a:spcPct val="90000"/>
              </a:lnSpc>
              <a:spcBef>
                <a:spcPct val="10000"/>
              </a:spcBef>
              <a:buFontTx/>
              <a:buAutoNum type="alphaLcParenBoth"/>
              <a:defRPr/>
            </a:pPr>
            <a:r>
              <a:rPr lang="en-GB" sz="1800" smtClean="0"/>
              <a:t>‘temporary protection’ means </a:t>
            </a:r>
            <a:r>
              <a:rPr lang="en-GB" sz="1800" smtClean="0">
                <a:solidFill>
                  <a:schemeClr val="tx2"/>
                </a:solidFill>
              </a:rPr>
              <a:t>a procedure of exceptional character</a:t>
            </a:r>
            <a:r>
              <a:rPr lang="en-GB" sz="1800" smtClean="0"/>
              <a:t> to provide, in the event of a </a:t>
            </a:r>
            <a:r>
              <a:rPr lang="en-GB" sz="1800" smtClean="0">
                <a:solidFill>
                  <a:schemeClr val="tx2"/>
                </a:solidFill>
              </a:rPr>
              <a:t>mass influx</a:t>
            </a:r>
            <a:r>
              <a:rPr lang="en-GB" sz="1800" smtClean="0"/>
              <a:t> or imminent mass influx of displaced persons from third countries who are unable to return to their country of origin, immediate and temporary protection to such persons, in particular if there is also a risk that </a:t>
            </a:r>
            <a:r>
              <a:rPr lang="en-GB" sz="1800" smtClean="0">
                <a:solidFill>
                  <a:schemeClr val="tx2"/>
                </a:solidFill>
              </a:rPr>
              <a:t>the asylum system will be unable to process this influx</a:t>
            </a:r>
            <a:r>
              <a:rPr lang="en-GB" sz="1800" smtClean="0"/>
              <a:t> without adverse effects for its efficient operation, in the interests of the persons concerned and other persons requesting protection;</a:t>
            </a:r>
          </a:p>
          <a:p>
            <a:pPr marL="533400" indent="-533400" eaLnBrk="1" hangingPunct="1">
              <a:lnSpc>
                <a:spcPct val="90000"/>
              </a:lnSpc>
              <a:spcBef>
                <a:spcPct val="10000"/>
              </a:spcBef>
              <a:buFontTx/>
              <a:buAutoNum type="alphaLcParenBoth"/>
              <a:defRPr/>
            </a:pPr>
            <a:r>
              <a:rPr lang="en-GB" sz="1800" smtClean="0"/>
              <a:t>...</a:t>
            </a:r>
          </a:p>
          <a:p>
            <a:pPr marL="533400" indent="-533400" eaLnBrk="1" hangingPunct="1">
              <a:lnSpc>
                <a:spcPct val="90000"/>
              </a:lnSpc>
              <a:spcBef>
                <a:spcPct val="10000"/>
              </a:spcBef>
              <a:defRPr/>
            </a:pPr>
            <a:r>
              <a:rPr lang="en-GB" sz="1800" smtClean="0"/>
              <a:t>(c) ‘displaced persons’ means third-country nationals or stateless persons </a:t>
            </a:r>
            <a:r>
              <a:rPr lang="en-GB" sz="1800" smtClean="0">
                <a:solidFill>
                  <a:schemeClr val="tx2"/>
                </a:solidFill>
              </a:rPr>
              <a:t>who have had to leave</a:t>
            </a:r>
            <a:r>
              <a:rPr lang="en-GB" sz="1800" smtClean="0"/>
              <a:t> their country or region of origin, </a:t>
            </a:r>
            <a:r>
              <a:rPr lang="en-GB" sz="1800" smtClean="0">
                <a:solidFill>
                  <a:schemeClr val="tx2"/>
                </a:solidFill>
              </a:rPr>
              <a:t>or have been evacuated</a:t>
            </a:r>
            <a:r>
              <a:rPr lang="en-GB" sz="1800" smtClean="0"/>
              <a:t>, in particular in response to an appeal by international organisations, and are </a:t>
            </a:r>
            <a:r>
              <a:rPr lang="en-GB" sz="1800" smtClean="0">
                <a:solidFill>
                  <a:schemeClr val="tx2"/>
                </a:solidFill>
              </a:rPr>
              <a:t>unable to return in safe and durable</a:t>
            </a:r>
            <a:r>
              <a:rPr lang="en-GB" sz="1800" smtClean="0"/>
              <a:t> conditions because of the situation prevailing in that country, who may fall within the scope of Article 1A of the Geneva Convention or other international or national instruments giving international protection, in particular:</a:t>
            </a:r>
          </a:p>
          <a:p>
            <a:pPr marL="1371600" lvl="2" indent="-457200" eaLnBrk="1" hangingPunct="1">
              <a:lnSpc>
                <a:spcPct val="90000"/>
              </a:lnSpc>
              <a:spcBef>
                <a:spcPct val="10000"/>
              </a:spcBef>
              <a:defRPr/>
            </a:pPr>
            <a:r>
              <a:rPr lang="en-GB" sz="1800" smtClean="0"/>
              <a:t>(i) persons who have fled areas of </a:t>
            </a:r>
            <a:r>
              <a:rPr lang="en-GB" sz="1800" smtClean="0">
                <a:solidFill>
                  <a:schemeClr val="tx2"/>
                </a:solidFill>
              </a:rPr>
              <a:t>armed conflict or endemic violence</a:t>
            </a:r>
            <a:r>
              <a:rPr lang="en-GB" sz="1800" smtClean="0"/>
              <a:t>;</a:t>
            </a:r>
          </a:p>
          <a:p>
            <a:pPr marL="1371600" lvl="2" indent="-457200" eaLnBrk="1" hangingPunct="1">
              <a:lnSpc>
                <a:spcPct val="90000"/>
              </a:lnSpc>
              <a:spcBef>
                <a:spcPct val="10000"/>
              </a:spcBef>
              <a:defRPr/>
            </a:pPr>
            <a:r>
              <a:rPr lang="en-GB" sz="1800" smtClean="0"/>
              <a:t>(ii) persons </a:t>
            </a:r>
            <a:r>
              <a:rPr lang="en-GB" sz="1800" smtClean="0">
                <a:solidFill>
                  <a:schemeClr val="tx2"/>
                </a:solidFill>
              </a:rPr>
              <a:t>at serious risk of</a:t>
            </a:r>
            <a:r>
              <a:rPr lang="en-GB" sz="1800" smtClean="0"/>
              <a:t>, or who have been the </a:t>
            </a:r>
            <a:r>
              <a:rPr lang="en-GB" sz="1800" smtClean="0">
                <a:solidFill>
                  <a:schemeClr val="tx2"/>
                </a:solidFill>
              </a:rPr>
              <a:t>victims of, systematic or generalised violations of their human rights</a:t>
            </a:r>
            <a:endParaRPr lang="en-GB" sz="1800" smtClean="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439737"/>
          </a:xfrm>
        </p:spPr>
        <p:txBody>
          <a:bodyPr/>
          <a:lstStyle/>
          <a:p>
            <a:pPr eaLnBrk="1" hangingPunct="1">
              <a:defRPr/>
            </a:pPr>
            <a:r>
              <a:rPr lang="en-GB" sz="2400" smtClean="0"/>
              <a:t>Definition</a:t>
            </a:r>
          </a:p>
        </p:txBody>
      </p:sp>
      <p:sp>
        <p:nvSpPr>
          <p:cNvPr id="16387" name="Rectangle 3"/>
          <p:cNvSpPr>
            <a:spLocks noGrp="1" noChangeArrowheads="1"/>
          </p:cNvSpPr>
          <p:nvPr>
            <p:ph idx="1"/>
          </p:nvPr>
        </p:nvSpPr>
        <p:spPr>
          <a:xfrm>
            <a:off x="457200" y="857250"/>
            <a:ext cx="8229600" cy="5500688"/>
          </a:xfrm>
        </p:spPr>
        <p:txBody>
          <a:bodyPr/>
          <a:lstStyle/>
          <a:p>
            <a:pPr algn="ctr" eaLnBrk="1" hangingPunct="1">
              <a:lnSpc>
                <a:spcPct val="80000"/>
              </a:lnSpc>
              <a:defRPr/>
            </a:pPr>
            <a:r>
              <a:rPr lang="en-GB" sz="2000" b="1" smtClean="0">
                <a:solidFill>
                  <a:schemeClr val="tx2"/>
                </a:solidFill>
              </a:rPr>
              <a:t>EU Qualification Directive  2004</a:t>
            </a:r>
          </a:p>
          <a:p>
            <a:pPr eaLnBrk="1" hangingPunct="1">
              <a:lnSpc>
                <a:spcPct val="80000"/>
              </a:lnSpc>
              <a:defRPr/>
            </a:pPr>
            <a:r>
              <a:rPr lang="en-GB" sz="1400" smtClean="0"/>
              <a:t>Council Directive 2004/83/EC of 29 April 2004 on minimum standards for the qualification and status of third country nationals or stateless persons as refugees or as persons who otherwise need international protection and the content of the protection granted (OJ L 304/12  2004 09 30,)</a:t>
            </a:r>
          </a:p>
          <a:p>
            <a:pPr eaLnBrk="1" hangingPunct="1">
              <a:lnSpc>
                <a:spcPct val="80000"/>
              </a:lnSpc>
              <a:defRPr/>
            </a:pPr>
            <a:endParaRPr lang="en-GB" sz="1400" smtClean="0"/>
          </a:p>
          <a:p>
            <a:pPr algn="ctr" eaLnBrk="1" hangingPunct="1">
              <a:lnSpc>
                <a:spcPct val="80000"/>
              </a:lnSpc>
              <a:defRPr/>
            </a:pPr>
            <a:r>
              <a:rPr lang="en-GB" sz="1800" smtClean="0"/>
              <a:t>Art 2 (e)</a:t>
            </a:r>
          </a:p>
          <a:p>
            <a:pPr eaLnBrk="1" hangingPunct="1">
              <a:lnSpc>
                <a:spcPct val="80000"/>
              </a:lnSpc>
              <a:defRPr/>
            </a:pPr>
            <a:r>
              <a:rPr lang="en-GB" sz="1800" smtClean="0"/>
              <a:t>„person eligible for subsidiary protection”  [means someone], „who </a:t>
            </a:r>
            <a:r>
              <a:rPr lang="en-GB" sz="1800" smtClean="0">
                <a:solidFill>
                  <a:srgbClr val="C00000"/>
                </a:solidFill>
              </a:rPr>
              <a:t>does not qualify as a refugee</a:t>
            </a:r>
            <a:r>
              <a:rPr lang="en-GB" sz="1800" smtClean="0"/>
              <a:t> but in respect of whom </a:t>
            </a:r>
            <a:r>
              <a:rPr lang="en-GB" sz="1800" smtClean="0">
                <a:solidFill>
                  <a:srgbClr val="C00000"/>
                </a:solidFill>
              </a:rPr>
              <a:t>substantial grounds have been sh</a:t>
            </a:r>
            <a:r>
              <a:rPr lang="en-GB" sz="1800" smtClean="0"/>
              <a:t>own</a:t>
            </a:r>
            <a:r>
              <a:rPr lang="en-GB" sz="1800" smtClean="0">
                <a:solidFill>
                  <a:schemeClr val="tx2"/>
                </a:solidFill>
              </a:rPr>
              <a:t> for believing</a:t>
            </a:r>
            <a:r>
              <a:rPr lang="en-GB" sz="1800" smtClean="0"/>
              <a:t> that the person concerned, if returned to his or her country of origin, or in the case of a stateless person, to his or her country of former habitual residence, </a:t>
            </a:r>
            <a:r>
              <a:rPr lang="en-GB" sz="1800" smtClean="0">
                <a:solidFill>
                  <a:srgbClr val="C00000"/>
                </a:solidFill>
              </a:rPr>
              <a:t>would face a real risk of suffering serious harm </a:t>
            </a:r>
            <a:r>
              <a:rPr lang="en-GB" sz="1800" smtClean="0"/>
              <a:t>as defined in Article 15, .....is unable, or, owing to such risk, unwilling to avail himself or herself of the protection of that country;</a:t>
            </a:r>
          </a:p>
          <a:p>
            <a:pPr algn="ctr" eaLnBrk="1" hangingPunct="1">
              <a:lnSpc>
                <a:spcPct val="80000"/>
              </a:lnSpc>
              <a:defRPr/>
            </a:pPr>
            <a:r>
              <a:rPr lang="en-GB" sz="1800" smtClean="0"/>
              <a:t>Art 15</a:t>
            </a:r>
          </a:p>
          <a:p>
            <a:pPr eaLnBrk="1" hangingPunct="1">
              <a:lnSpc>
                <a:spcPct val="80000"/>
              </a:lnSpc>
              <a:defRPr/>
            </a:pPr>
            <a:r>
              <a:rPr lang="en-GB" sz="1800" smtClean="0"/>
              <a:t>Serious harm consists of:</a:t>
            </a:r>
          </a:p>
          <a:p>
            <a:pPr eaLnBrk="1" hangingPunct="1">
              <a:lnSpc>
                <a:spcPct val="80000"/>
              </a:lnSpc>
              <a:defRPr/>
            </a:pPr>
            <a:r>
              <a:rPr lang="en-GB" sz="1800" smtClean="0"/>
              <a:t>(a) </a:t>
            </a:r>
            <a:r>
              <a:rPr lang="en-GB" sz="1800" smtClean="0">
                <a:solidFill>
                  <a:srgbClr val="C00000"/>
                </a:solidFill>
              </a:rPr>
              <a:t>death penalty or execution</a:t>
            </a:r>
            <a:r>
              <a:rPr lang="en-GB" sz="1800" smtClean="0"/>
              <a:t>; or</a:t>
            </a:r>
          </a:p>
          <a:p>
            <a:pPr eaLnBrk="1" hangingPunct="1">
              <a:lnSpc>
                <a:spcPct val="80000"/>
              </a:lnSpc>
              <a:defRPr/>
            </a:pPr>
            <a:r>
              <a:rPr lang="en-GB" sz="1800" smtClean="0"/>
              <a:t>(b) </a:t>
            </a:r>
            <a:r>
              <a:rPr lang="en-GB" sz="1800" smtClean="0">
                <a:solidFill>
                  <a:srgbClr val="C00000"/>
                </a:solidFill>
              </a:rPr>
              <a:t>torture or inhuman or degrading treatment or punishment </a:t>
            </a:r>
            <a:r>
              <a:rPr lang="en-GB" sz="1800" smtClean="0"/>
              <a:t>of an applicant in the country of origin; or</a:t>
            </a:r>
          </a:p>
          <a:p>
            <a:pPr eaLnBrk="1" hangingPunct="1">
              <a:lnSpc>
                <a:spcPct val="80000"/>
              </a:lnSpc>
              <a:defRPr/>
            </a:pPr>
            <a:r>
              <a:rPr lang="en-GB" sz="1800" smtClean="0"/>
              <a:t>(c) </a:t>
            </a:r>
            <a:r>
              <a:rPr lang="en-GB" sz="1800" smtClean="0">
                <a:solidFill>
                  <a:srgbClr val="C00000"/>
                </a:solidFill>
              </a:rPr>
              <a:t>serious and individual threat</a:t>
            </a:r>
            <a:r>
              <a:rPr lang="en-GB" sz="1800" smtClean="0"/>
              <a:t> to a civilian's life or person by reason of </a:t>
            </a:r>
            <a:r>
              <a:rPr lang="en-GB" sz="1800" smtClean="0">
                <a:solidFill>
                  <a:srgbClr val="C00000"/>
                </a:solidFill>
              </a:rPr>
              <a:t>indiscriminate violence in situations of international or internal armed conflic</a:t>
            </a:r>
            <a:r>
              <a:rPr lang="en-GB" sz="1800" smtClean="0">
                <a:solidFill>
                  <a:schemeClr val="tx2"/>
                </a:solidFill>
              </a:rPr>
              <a:t>t</a:t>
            </a:r>
            <a:r>
              <a:rPr lang="en-GB" sz="1800" smtClean="0"/>
              <a: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439737"/>
          </a:xfrm>
        </p:spPr>
        <p:txBody>
          <a:bodyPr/>
          <a:lstStyle/>
          <a:p>
            <a:pPr eaLnBrk="1" hangingPunct="1">
              <a:defRPr/>
            </a:pPr>
            <a:r>
              <a:rPr lang="en-GB" sz="2400" smtClean="0"/>
              <a:t>Concepts, definitions</a:t>
            </a:r>
          </a:p>
        </p:txBody>
      </p:sp>
      <p:graphicFrame>
        <p:nvGraphicFramePr>
          <p:cNvPr id="28703" name="Group 31"/>
          <p:cNvGraphicFramePr>
            <a:graphicFrameLocks noGrp="1"/>
          </p:cNvGraphicFramePr>
          <p:nvPr>
            <p:ph idx="1"/>
          </p:nvPr>
        </p:nvGraphicFramePr>
        <p:xfrm>
          <a:off x="457200" y="857250"/>
          <a:ext cx="8229658" cy="5934316"/>
        </p:xfrm>
        <a:graphic>
          <a:graphicData uri="http://schemas.openxmlformats.org/drawingml/2006/table">
            <a:tbl>
              <a:tblPr/>
              <a:tblGrid>
                <a:gridCol w="4114829"/>
                <a:gridCol w="4114829"/>
              </a:tblGrid>
              <a:tr h="6776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400" b="0" i="1" u="none" strike="noStrike" cap="none" normalizeH="0" baseline="0" dirty="0" smtClean="0">
                          <a:ln>
                            <a:noFill/>
                          </a:ln>
                          <a:solidFill>
                            <a:srgbClr val="C00000"/>
                          </a:solidFill>
                          <a:effectLst/>
                          <a:latin typeface="Arial" charset="0"/>
                          <a:cs typeface="Arial" charset="0"/>
                        </a:rPr>
                        <a:t>International standard</a:t>
                      </a:r>
                      <a:endParaRPr kumimoji="0" lang="en-US" sz="2400" b="0" i="1" u="none" strike="noStrike" cap="none" normalizeH="0" baseline="0" dirty="0" smtClean="0">
                        <a:ln>
                          <a:noFill/>
                        </a:ln>
                        <a:solidFill>
                          <a:srgbClr val="C00000"/>
                        </a:solidFill>
                        <a:effectLst/>
                        <a:latin typeface="Arial" charset="0"/>
                        <a:cs typeface="Arial" charset="0"/>
                      </a:endParaRPr>
                    </a:p>
                  </a:txBody>
                  <a:tcPr marL="90033" marR="900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400" b="0" i="1" u="none" strike="noStrike" cap="none" normalizeH="0" baseline="0" smtClean="0">
                          <a:ln>
                            <a:noFill/>
                          </a:ln>
                          <a:solidFill>
                            <a:srgbClr val="C00000"/>
                          </a:solidFill>
                          <a:effectLst/>
                          <a:latin typeface="Arial" charset="0"/>
                          <a:cs typeface="Arial" charset="0"/>
                        </a:rPr>
                        <a:t>National standard</a:t>
                      </a:r>
                      <a:endParaRPr kumimoji="0" lang="en-US" sz="2400" b="0" i="1" u="none" strike="noStrike" cap="none" normalizeH="0" baseline="0" smtClean="0">
                        <a:ln>
                          <a:noFill/>
                        </a:ln>
                        <a:solidFill>
                          <a:srgbClr val="C00000"/>
                        </a:solidFill>
                        <a:effectLst/>
                        <a:latin typeface="Arial" charset="0"/>
                        <a:cs typeface="Arial" charset="0"/>
                      </a:endParaRPr>
                    </a:p>
                  </a:txBody>
                  <a:tcPr marL="90033" marR="900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r h="6760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000" b="0" i="0" u="none" strike="noStrike" cap="none" normalizeH="0" baseline="0" smtClean="0">
                          <a:ln>
                            <a:noFill/>
                          </a:ln>
                          <a:solidFill>
                            <a:srgbClr val="002060"/>
                          </a:solidFill>
                          <a:effectLst/>
                          <a:latin typeface="Arial" charset="0"/>
                          <a:cs typeface="Arial" charset="0"/>
                        </a:rPr>
                        <a:t>UNHCR statute</a:t>
                      </a:r>
                      <a:endParaRPr kumimoji="0" lang="en-US" sz="2000" b="0" i="0" u="none" strike="noStrike" cap="none" normalizeH="0" baseline="0" smtClean="0">
                        <a:ln>
                          <a:noFill/>
                        </a:ln>
                        <a:solidFill>
                          <a:srgbClr val="002060"/>
                        </a:solidFill>
                        <a:effectLst/>
                        <a:latin typeface="Arial" charset="0"/>
                        <a:cs typeface="Arial" charset="0"/>
                      </a:endParaRPr>
                    </a:p>
                  </a:txBody>
                  <a:tcPr marL="90033" marR="900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000" b="0" i="0" u="none" strike="noStrike" cap="none" normalizeH="0" baseline="0" smtClean="0">
                        <a:ln>
                          <a:noFill/>
                        </a:ln>
                        <a:solidFill>
                          <a:srgbClr val="002060"/>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000" b="0" i="0" u="none" strike="noStrike" cap="none" normalizeH="0" baseline="0" smtClean="0">
                          <a:ln>
                            <a:noFill/>
                          </a:ln>
                          <a:solidFill>
                            <a:srgbClr val="002060"/>
                          </a:solidFill>
                          <a:effectLst/>
                          <a:latin typeface="Arial" charset="0"/>
                          <a:cs typeface="Arial" charset="0"/>
                        </a:rPr>
                        <a:t>Convention status</a:t>
                      </a:r>
                      <a:endParaRPr kumimoji="0" lang="en-US" sz="2000" b="0" i="0" u="none" strike="noStrike" cap="none" normalizeH="0" baseline="0" smtClean="0">
                        <a:ln>
                          <a:noFill/>
                        </a:ln>
                        <a:solidFill>
                          <a:srgbClr val="002060"/>
                        </a:solidFill>
                        <a:effectLst/>
                        <a:latin typeface="Arial" charset="0"/>
                        <a:cs typeface="Arial" charset="0"/>
                      </a:endParaRPr>
                    </a:p>
                  </a:txBody>
                  <a:tcPr marL="90033" marR="900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r h="7403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000" b="0" i="0" u="none" strike="noStrike" cap="none" normalizeH="0" baseline="0" smtClean="0">
                          <a:ln>
                            <a:noFill/>
                          </a:ln>
                          <a:solidFill>
                            <a:srgbClr val="002060"/>
                          </a:solidFill>
                          <a:effectLst/>
                          <a:latin typeface="Arial" charset="0"/>
                          <a:cs typeface="Arial" charset="0"/>
                        </a:rPr>
                        <a:t>1951 Geneva Convention and 1967 Protocol</a:t>
                      </a:r>
                      <a:endParaRPr kumimoji="0" lang="en-US" sz="2000" b="0" i="0" u="none" strike="noStrike" cap="none" normalizeH="0" baseline="0" smtClean="0">
                        <a:ln>
                          <a:noFill/>
                        </a:ln>
                        <a:solidFill>
                          <a:srgbClr val="002060"/>
                        </a:solidFill>
                        <a:effectLst/>
                        <a:latin typeface="Arial" charset="0"/>
                        <a:cs typeface="Arial" charset="0"/>
                      </a:endParaRPr>
                    </a:p>
                  </a:txBody>
                  <a:tcPr marL="90033" marR="900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vMerge="1">
                  <a:txBody>
                    <a:bodyPr/>
                    <a:lstStyle/>
                    <a:p>
                      <a:endParaRPr lang="hu-HU"/>
                    </a:p>
                  </a:txBody>
                  <a:tcPr/>
                </a:tc>
              </a:tr>
              <a:tr h="7403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000" b="0" i="0" u="none" strike="noStrike" cap="none" normalizeH="0" baseline="0" smtClean="0">
                          <a:ln>
                            <a:noFill/>
                          </a:ln>
                          <a:solidFill>
                            <a:srgbClr val="002060"/>
                          </a:solidFill>
                          <a:effectLst/>
                          <a:latin typeface="Arial" charset="0"/>
                          <a:cs typeface="Arial" charset="0"/>
                        </a:rPr>
                        <a:t>OAU Regional Convention, 1969</a:t>
                      </a:r>
                      <a:endParaRPr kumimoji="0" lang="en-US" sz="2000" b="0" i="0" u="none" strike="noStrike" cap="none" normalizeH="0" baseline="0" smtClean="0">
                        <a:ln>
                          <a:noFill/>
                        </a:ln>
                        <a:solidFill>
                          <a:srgbClr val="002060"/>
                        </a:solidFill>
                        <a:effectLst/>
                        <a:latin typeface="Arial" charset="0"/>
                        <a:cs typeface="Arial" charset="0"/>
                      </a:endParaRPr>
                    </a:p>
                  </a:txBody>
                  <a:tcPr marL="90033" marR="900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000" b="0" i="0" u="none" strike="noStrike" cap="none" normalizeH="0" baseline="0" dirty="0" smtClean="0">
                        <a:ln>
                          <a:noFill/>
                        </a:ln>
                        <a:solidFill>
                          <a:srgbClr val="002060"/>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000" b="0" i="0" u="none" strike="noStrike" cap="none" normalizeH="0" baseline="0" dirty="0" smtClean="0">
                        <a:ln>
                          <a:noFill/>
                        </a:ln>
                        <a:solidFill>
                          <a:srgbClr val="002060"/>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000" b="0" i="0" u="none" strike="noStrike" cap="none" normalizeH="0" baseline="0" dirty="0" smtClean="0">
                          <a:ln>
                            <a:noFill/>
                          </a:ln>
                          <a:solidFill>
                            <a:srgbClr val="002060"/>
                          </a:solidFill>
                          <a:effectLst/>
                          <a:latin typeface="Arial" charset="0"/>
                          <a:cs typeface="Arial" charset="0"/>
                        </a:rPr>
                        <a:t>B status, </a:t>
                      </a:r>
                      <a:r>
                        <a:rPr kumimoji="0" lang="hu-HU" sz="2000" b="0" i="0" u="none" strike="noStrike" cap="none" normalizeH="0" baseline="0" dirty="0" err="1" smtClean="0">
                          <a:ln>
                            <a:noFill/>
                          </a:ln>
                          <a:solidFill>
                            <a:srgbClr val="002060"/>
                          </a:solidFill>
                          <a:effectLst/>
                          <a:latin typeface="Arial" charset="0"/>
                          <a:cs typeface="Arial" charset="0"/>
                        </a:rPr>
                        <a:t>humanitarian</a:t>
                      </a:r>
                      <a:r>
                        <a:rPr kumimoji="0" lang="hu-HU" sz="2000" b="0" i="0" u="none" strike="noStrike" cap="none" normalizeH="0" baseline="0" dirty="0" smtClean="0">
                          <a:ln>
                            <a:noFill/>
                          </a:ln>
                          <a:solidFill>
                            <a:srgbClr val="002060"/>
                          </a:solidFill>
                          <a:effectLst/>
                          <a:latin typeface="Arial" charset="0"/>
                          <a:cs typeface="Arial" charset="0"/>
                        </a:rPr>
                        <a:t> </a:t>
                      </a:r>
                      <a:r>
                        <a:rPr kumimoji="0" lang="hu-HU" sz="2000" b="0" i="0" u="none" strike="noStrike" cap="none" normalizeH="0" baseline="0" dirty="0" err="1" smtClean="0">
                          <a:ln>
                            <a:noFill/>
                          </a:ln>
                          <a:solidFill>
                            <a:srgbClr val="002060"/>
                          </a:solidFill>
                          <a:effectLst/>
                          <a:latin typeface="Arial" charset="0"/>
                          <a:cs typeface="Arial" charset="0"/>
                        </a:rPr>
                        <a:t>or</a:t>
                      </a:r>
                      <a:r>
                        <a:rPr kumimoji="0" lang="hu-HU" sz="2000" b="0" i="0" u="none" strike="noStrike" cap="none" normalizeH="0" baseline="0" dirty="0" smtClean="0">
                          <a:ln>
                            <a:noFill/>
                          </a:ln>
                          <a:solidFill>
                            <a:srgbClr val="002060"/>
                          </a:solidFill>
                          <a:effectLst/>
                          <a:latin typeface="Arial" charset="0"/>
                          <a:cs typeface="Arial" charset="0"/>
                        </a:rPr>
                        <a:t> </a:t>
                      </a:r>
                      <a:r>
                        <a:rPr kumimoji="0" lang="hu-HU" sz="2000" b="0" i="1" u="none" strike="noStrike" cap="none" normalizeH="0" baseline="0" dirty="0" smtClean="0">
                          <a:ln>
                            <a:noFill/>
                          </a:ln>
                          <a:solidFill>
                            <a:srgbClr val="002060"/>
                          </a:solidFill>
                          <a:effectLst/>
                          <a:latin typeface="Arial" charset="0"/>
                          <a:cs typeface="Arial" charset="0"/>
                        </a:rPr>
                        <a:t>de facto</a:t>
                      </a:r>
                      <a:r>
                        <a:rPr kumimoji="0" lang="hu-HU" sz="2000" b="0" i="0" u="none" strike="noStrike" cap="none" normalizeH="0" baseline="0" dirty="0" smtClean="0">
                          <a:ln>
                            <a:noFill/>
                          </a:ln>
                          <a:solidFill>
                            <a:srgbClr val="002060"/>
                          </a:solidFill>
                          <a:effectLst/>
                          <a:latin typeface="Arial" charset="0"/>
                          <a:cs typeface="Arial" charset="0"/>
                        </a:rPr>
                        <a:t> status,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000" b="0" i="0" u="none" strike="noStrike" cap="none" normalizeH="0" baseline="0" dirty="0" err="1" smtClean="0">
                          <a:ln>
                            <a:noFill/>
                          </a:ln>
                          <a:solidFill>
                            <a:srgbClr val="002060"/>
                          </a:solidFill>
                          <a:effectLst/>
                          <a:latin typeface="Arial" charset="0"/>
                          <a:cs typeface="Arial" charset="0"/>
                        </a:rPr>
                        <a:t>In</a:t>
                      </a:r>
                      <a:r>
                        <a:rPr kumimoji="0" lang="hu-HU" sz="2000" b="0" i="0" u="none" strike="noStrike" cap="none" normalizeH="0" baseline="0" dirty="0" smtClean="0">
                          <a:ln>
                            <a:noFill/>
                          </a:ln>
                          <a:solidFill>
                            <a:srgbClr val="002060"/>
                          </a:solidFill>
                          <a:effectLst/>
                          <a:latin typeface="Arial" charset="0"/>
                          <a:cs typeface="Arial" charset="0"/>
                        </a:rPr>
                        <a:t> </a:t>
                      </a:r>
                      <a:r>
                        <a:rPr kumimoji="0" lang="hu-HU" sz="2000" b="0" i="0" u="none" strike="noStrike" cap="none" normalizeH="0" baseline="0" dirty="0" err="1" smtClean="0">
                          <a:ln>
                            <a:noFill/>
                          </a:ln>
                          <a:solidFill>
                            <a:srgbClr val="002060"/>
                          </a:solidFill>
                          <a:effectLst/>
                          <a:latin typeface="Arial" charset="0"/>
                          <a:cs typeface="Arial" charset="0"/>
                        </a:rPr>
                        <a:t>the</a:t>
                      </a:r>
                      <a:r>
                        <a:rPr kumimoji="0" lang="hu-HU" sz="2000" b="0" i="0" u="none" strike="noStrike" cap="none" normalizeH="0" baseline="0" dirty="0" smtClean="0">
                          <a:ln>
                            <a:noFill/>
                          </a:ln>
                          <a:solidFill>
                            <a:srgbClr val="002060"/>
                          </a:solidFill>
                          <a:effectLst/>
                          <a:latin typeface="Arial" charset="0"/>
                          <a:cs typeface="Arial" charset="0"/>
                        </a:rPr>
                        <a:t> EU </a:t>
                      </a:r>
                      <a:r>
                        <a:rPr kumimoji="0" lang="hu-HU" sz="2000" b="0" i="0" u="none" strike="noStrike" cap="none" normalizeH="0" baseline="0" dirty="0" err="1" smtClean="0">
                          <a:ln>
                            <a:noFill/>
                          </a:ln>
                          <a:solidFill>
                            <a:srgbClr val="002060"/>
                          </a:solidFill>
                          <a:effectLst/>
                          <a:latin typeface="Arial" charset="0"/>
                          <a:cs typeface="Arial" charset="0"/>
                        </a:rPr>
                        <a:t>since</a:t>
                      </a:r>
                      <a:r>
                        <a:rPr kumimoji="0" lang="hu-HU" sz="2000" b="0" i="0" u="none" strike="noStrike" cap="none" normalizeH="0" baseline="0" dirty="0" smtClean="0">
                          <a:ln>
                            <a:noFill/>
                          </a:ln>
                          <a:solidFill>
                            <a:srgbClr val="002060"/>
                          </a:solidFill>
                          <a:effectLst/>
                          <a:latin typeface="Arial" charset="0"/>
                          <a:cs typeface="Arial" charset="0"/>
                        </a:rPr>
                        <a:t> 2006: </a:t>
                      </a:r>
                      <a:r>
                        <a:rPr kumimoji="0" lang="hu-HU" sz="2000" b="0" i="0" u="none" strike="noStrike" cap="none" normalizeH="0" baseline="0" dirty="0" err="1" smtClean="0">
                          <a:ln>
                            <a:noFill/>
                          </a:ln>
                          <a:solidFill>
                            <a:srgbClr val="002060"/>
                          </a:solidFill>
                          <a:effectLst/>
                          <a:latin typeface="Arial" charset="0"/>
                          <a:cs typeface="Arial" charset="0"/>
                        </a:rPr>
                        <a:t>subsidiary</a:t>
                      </a:r>
                      <a:r>
                        <a:rPr kumimoji="0" lang="hu-HU" sz="2000" b="0" i="0" u="none" strike="noStrike" cap="none" normalizeH="0" baseline="0" dirty="0" smtClean="0">
                          <a:ln>
                            <a:noFill/>
                          </a:ln>
                          <a:solidFill>
                            <a:srgbClr val="002060"/>
                          </a:solidFill>
                          <a:effectLst/>
                          <a:latin typeface="Arial" charset="0"/>
                          <a:cs typeface="Arial" charset="0"/>
                        </a:rPr>
                        <a:t> </a:t>
                      </a:r>
                      <a:r>
                        <a:rPr kumimoji="0" lang="hu-HU" sz="2000" b="0" i="0" u="none" strike="noStrike" cap="none" normalizeH="0" baseline="0" dirty="0" err="1" smtClean="0">
                          <a:ln>
                            <a:noFill/>
                          </a:ln>
                          <a:solidFill>
                            <a:srgbClr val="002060"/>
                          </a:solidFill>
                          <a:effectLst/>
                          <a:latin typeface="Arial" charset="0"/>
                          <a:cs typeface="Arial" charset="0"/>
                        </a:rPr>
                        <a:t>protection</a:t>
                      </a:r>
                      <a:endParaRPr kumimoji="0" lang="en-US" sz="2000" b="0" i="0" u="none" strike="noStrike" cap="none" normalizeH="0" baseline="0" dirty="0" smtClean="0">
                        <a:ln>
                          <a:noFill/>
                        </a:ln>
                        <a:solidFill>
                          <a:srgbClr val="002060"/>
                        </a:solidFill>
                        <a:effectLst/>
                        <a:latin typeface="Arial" charset="0"/>
                        <a:cs typeface="Arial" charset="0"/>
                      </a:endParaRPr>
                    </a:p>
                  </a:txBody>
                  <a:tcPr marL="90033" marR="900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r h="7388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000" b="0" i="0" u="none" strike="noStrike" cap="none" normalizeH="0" baseline="0" smtClean="0">
                          <a:ln>
                            <a:noFill/>
                          </a:ln>
                          <a:solidFill>
                            <a:srgbClr val="002060"/>
                          </a:solidFill>
                          <a:effectLst/>
                          <a:latin typeface="Arial" charset="0"/>
                          <a:cs typeface="Arial" charset="0"/>
                        </a:rPr>
                        <a:t>Cartagena  declaration, 1984</a:t>
                      </a:r>
                      <a:endParaRPr kumimoji="0" lang="en-US" sz="2000" b="0" i="0" u="none" strike="noStrike" cap="none" normalizeH="0" baseline="0" smtClean="0">
                        <a:ln>
                          <a:noFill/>
                        </a:ln>
                        <a:solidFill>
                          <a:srgbClr val="002060"/>
                        </a:solidFill>
                        <a:effectLst/>
                        <a:latin typeface="Arial" charset="0"/>
                        <a:cs typeface="Arial" charset="0"/>
                      </a:endParaRPr>
                    </a:p>
                  </a:txBody>
                  <a:tcPr marL="90033" marR="900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vMerge="1">
                  <a:txBody>
                    <a:bodyPr/>
                    <a:lstStyle/>
                    <a:p>
                      <a:endParaRPr lang="hu-HU"/>
                    </a:p>
                  </a:txBody>
                  <a:tcPr/>
                </a:tc>
              </a:tr>
              <a:tr h="6791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000" b="0" i="0" u="none" strike="noStrike" cap="none" normalizeH="0" baseline="0" smtClean="0">
                          <a:ln>
                            <a:noFill/>
                          </a:ln>
                          <a:solidFill>
                            <a:srgbClr val="002060"/>
                          </a:solidFill>
                          <a:effectLst/>
                          <a:latin typeface="Arial" charset="0"/>
                          <a:cs typeface="Arial" charset="0"/>
                        </a:rPr>
                        <a:t>EU: subsidiary protection, 2004</a:t>
                      </a:r>
                      <a:endParaRPr kumimoji="0" lang="en-US" sz="2000" b="0" i="0" u="none" strike="noStrike" cap="none" normalizeH="0" baseline="0" smtClean="0">
                        <a:ln>
                          <a:noFill/>
                        </a:ln>
                        <a:solidFill>
                          <a:srgbClr val="002060"/>
                        </a:solidFill>
                        <a:effectLst/>
                        <a:latin typeface="Arial" charset="0"/>
                        <a:cs typeface="Arial" charset="0"/>
                      </a:endParaRPr>
                    </a:p>
                  </a:txBody>
                  <a:tcPr marL="90033" marR="900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vMerge="1">
                  <a:txBody>
                    <a:bodyPr/>
                    <a:lstStyle/>
                    <a:p>
                      <a:endParaRPr lang="hu-HU"/>
                    </a:p>
                  </a:txBody>
                  <a:tcPr/>
                </a:tc>
              </a:tr>
              <a:tr h="6760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000" b="0" i="0" u="none" strike="noStrike" cap="none" normalizeH="0" baseline="0" smtClean="0">
                          <a:ln>
                            <a:noFill/>
                          </a:ln>
                          <a:solidFill>
                            <a:srgbClr val="002060"/>
                          </a:solidFill>
                          <a:effectLst/>
                          <a:latin typeface="Arial" charset="0"/>
                          <a:cs typeface="Arial" charset="0"/>
                        </a:rPr>
                        <a:t>EU: temporary protection,  2001</a:t>
                      </a:r>
                      <a:endParaRPr kumimoji="0" lang="en-US" sz="2000" b="0" i="0" u="none" strike="noStrike" cap="none" normalizeH="0" baseline="0" smtClean="0">
                        <a:ln>
                          <a:noFill/>
                        </a:ln>
                        <a:solidFill>
                          <a:srgbClr val="002060"/>
                        </a:solidFill>
                        <a:effectLst/>
                        <a:latin typeface="Arial" charset="0"/>
                        <a:cs typeface="Arial" charset="0"/>
                      </a:endParaRPr>
                    </a:p>
                  </a:txBody>
                  <a:tcPr marL="90033" marR="900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000" b="0" i="0" u="none" strike="noStrike" cap="none" normalizeH="0" baseline="0" smtClean="0">
                          <a:ln>
                            <a:noFill/>
                          </a:ln>
                          <a:solidFill>
                            <a:srgbClr val="002060"/>
                          </a:solidFill>
                          <a:effectLst/>
                          <a:latin typeface="Arial" charset="0"/>
                          <a:cs typeface="Arial" charset="0"/>
                        </a:rPr>
                        <a:t>Temporary protection</a:t>
                      </a:r>
                      <a:endParaRPr kumimoji="0" lang="en-US" sz="2000" b="0" i="0" u="none" strike="noStrike" cap="none" normalizeH="0" baseline="0" smtClean="0">
                        <a:ln>
                          <a:noFill/>
                        </a:ln>
                        <a:solidFill>
                          <a:srgbClr val="002060"/>
                        </a:solidFill>
                        <a:effectLst/>
                        <a:latin typeface="Arial" charset="0"/>
                        <a:cs typeface="Arial" charset="0"/>
                      </a:endParaRPr>
                    </a:p>
                  </a:txBody>
                  <a:tcPr marL="90033" marR="900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r h="9938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000" b="0" i="0" u="none" strike="noStrike" cap="none" normalizeH="0" baseline="0" smtClean="0">
                          <a:ln>
                            <a:noFill/>
                          </a:ln>
                          <a:solidFill>
                            <a:srgbClr val="002060"/>
                          </a:solidFill>
                          <a:effectLst/>
                          <a:latin typeface="Arial" charset="0"/>
                          <a:cs typeface="Arial" charset="0"/>
                        </a:rPr>
                        <a:t>Prohibition of torture and inhuman and degrading treatement (ECHR 3§)</a:t>
                      </a:r>
                      <a:endParaRPr kumimoji="0" lang="en-US" sz="2000" b="0" i="0" u="none" strike="noStrike" cap="none" normalizeH="0" baseline="0" smtClean="0">
                        <a:ln>
                          <a:noFill/>
                        </a:ln>
                        <a:solidFill>
                          <a:srgbClr val="002060"/>
                        </a:solidFill>
                        <a:effectLst/>
                        <a:latin typeface="Arial" charset="0"/>
                        <a:cs typeface="Arial" charset="0"/>
                      </a:endParaRPr>
                    </a:p>
                  </a:txBody>
                  <a:tcPr marL="90033" marR="900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000" b="0" i="0" u="none" strike="noStrike" cap="none" normalizeH="0" baseline="0" dirty="0" err="1" smtClean="0">
                          <a:ln>
                            <a:noFill/>
                          </a:ln>
                          <a:solidFill>
                            <a:srgbClr val="002060"/>
                          </a:solidFill>
                          <a:effectLst/>
                          <a:latin typeface="Arial" charset="0"/>
                          <a:cs typeface="Arial" charset="0"/>
                        </a:rPr>
                        <a:t>Tolerated</a:t>
                      </a:r>
                      <a:r>
                        <a:rPr kumimoji="0" lang="hu-HU" sz="2000" b="0" i="0" u="none" strike="noStrike" cap="none" normalizeH="0" baseline="0" dirty="0" smtClean="0">
                          <a:ln>
                            <a:noFill/>
                          </a:ln>
                          <a:solidFill>
                            <a:srgbClr val="002060"/>
                          </a:solidFill>
                          <a:effectLst/>
                          <a:latin typeface="Arial" charset="0"/>
                          <a:cs typeface="Arial" charset="0"/>
                        </a:rPr>
                        <a:t> (</a:t>
                      </a:r>
                      <a:r>
                        <a:rPr kumimoji="0" lang="hu-HU" sz="2000" b="0" i="0" u="none" strike="noStrike" cap="none" normalizeH="0" baseline="0" dirty="0" err="1" smtClean="0">
                          <a:ln>
                            <a:noFill/>
                          </a:ln>
                          <a:solidFill>
                            <a:srgbClr val="002060"/>
                          </a:solidFill>
                          <a:effectLst/>
                          <a:latin typeface="Arial" charset="0"/>
                          <a:cs typeface="Arial" charset="0"/>
                        </a:rPr>
                        <a:t>Duldung</a:t>
                      </a:r>
                      <a:r>
                        <a:rPr kumimoji="0" lang="hu-HU" sz="2000" b="0" i="0" u="none" strike="noStrike" cap="none" normalizeH="0" baseline="0" dirty="0" smtClean="0">
                          <a:ln>
                            <a:noFill/>
                          </a:ln>
                          <a:solidFill>
                            <a:srgbClr val="002060"/>
                          </a:solidFill>
                          <a:effectLst/>
                          <a:latin typeface="Arial" charset="0"/>
                          <a:cs typeface="Arial" charset="0"/>
                        </a:rPr>
                        <a:t>), </a:t>
                      </a:r>
                      <a:r>
                        <a:rPr kumimoji="0" lang="hu-HU" sz="2000" b="0" i="0" u="none" strike="noStrike" cap="none" normalizeH="0" baseline="0" dirty="0" err="1" smtClean="0">
                          <a:ln>
                            <a:noFill/>
                          </a:ln>
                          <a:solidFill>
                            <a:srgbClr val="002060"/>
                          </a:solidFill>
                          <a:effectLst/>
                          <a:latin typeface="Arial" charset="0"/>
                          <a:cs typeface="Arial" charset="0"/>
                        </a:rPr>
                        <a:t>exceptional</a:t>
                      </a:r>
                      <a:r>
                        <a:rPr kumimoji="0" lang="hu-HU" sz="2000" b="0" i="0" u="none" strike="noStrike" cap="none" normalizeH="0" baseline="0" dirty="0" smtClean="0">
                          <a:ln>
                            <a:noFill/>
                          </a:ln>
                          <a:solidFill>
                            <a:srgbClr val="002060"/>
                          </a:solidFill>
                          <a:effectLst/>
                          <a:latin typeface="Arial" charset="0"/>
                          <a:cs typeface="Arial" charset="0"/>
                        </a:rPr>
                        <a:t> </a:t>
                      </a:r>
                      <a:r>
                        <a:rPr kumimoji="0" lang="hu-HU" sz="2000" b="0" i="0" u="none" strike="noStrike" cap="none" normalizeH="0" baseline="0" dirty="0" err="1" smtClean="0">
                          <a:ln>
                            <a:noFill/>
                          </a:ln>
                          <a:solidFill>
                            <a:srgbClr val="002060"/>
                          </a:solidFill>
                          <a:effectLst/>
                          <a:latin typeface="Arial" charset="0"/>
                          <a:cs typeface="Arial" charset="0"/>
                        </a:rPr>
                        <a:t>leave</a:t>
                      </a:r>
                      <a:r>
                        <a:rPr kumimoji="0" lang="hu-HU" sz="2000" b="0" i="0" u="none" strike="noStrike" cap="none" normalizeH="0" baseline="0" dirty="0" smtClean="0">
                          <a:ln>
                            <a:noFill/>
                          </a:ln>
                          <a:solidFill>
                            <a:srgbClr val="002060"/>
                          </a:solidFill>
                          <a:effectLst/>
                          <a:latin typeface="Arial" charset="0"/>
                          <a:cs typeface="Arial" charset="0"/>
                        </a:rPr>
                        <a:t> </a:t>
                      </a:r>
                      <a:r>
                        <a:rPr kumimoji="0" lang="hu-HU" sz="2000" b="0" i="0" u="none" strike="noStrike" cap="none" normalizeH="0" baseline="0" dirty="0" err="1" smtClean="0">
                          <a:ln>
                            <a:noFill/>
                          </a:ln>
                          <a:solidFill>
                            <a:srgbClr val="002060"/>
                          </a:solidFill>
                          <a:effectLst/>
                          <a:latin typeface="Arial" charset="0"/>
                          <a:cs typeface="Arial" charset="0"/>
                        </a:rPr>
                        <a:t>to</a:t>
                      </a:r>
                      <a:r>
                        <a:rPr kumimoji="0" lang="hu-HU" sz="2000" b="0" i="0" u="none" strike="noStrike" cap="none" normalizeH="0" baseline="0" dirty="0" smtClean="0">
                          <a:ln>
                            <a:noFill/>
                          </a:ln>
                          <a:solidFill>
                            <a:srgbClr val="002060"/>
                          </a:solidFill>
                          <a:effectLst/>
                          <a:latin typeface="Arial" charset="0"/>
                          <a:cs typeface="Arial" charset="0"/>
                        </a:rPr>
                        <a:t> </a:t>
                      </a:r>
                      <a:r>
                        <a:rPr kumimoji="0" lang="hu-HU" sz="2000" b="0" i="0" u="none" strike="noStrike" cap="none" normalizeH="0" baseline="0" dirty="0" err="1" smtClean="0">
                          <a:ln>
                            <a:noFill/>
                          </a:ln>
                          <a:solidFill>
                            <a:srgbClr val="002060"/>
                          </a:solidFill>
                          <a:effectLst/>
                          <a:latin typeface="Arial" charset="0"/>
                          <a:cs typeface="Arial" charset="0"/>
                        </a:rPr>
                        <a:t>stay</a:t>
                      </a:r>
                      <a:r>
                        <a:rPr kumimoji="0" lang="hu-HU" sz="2000" b="0" i="0" u="none" strike="noStrike" cap="none" normalizeH="0" baseline="0" dirty="0" smtClean="0">
                          <a:ln>
                            <a:noFill/>
                          </a:ln>
                          <a:solidFill>
                            <a:srgbClr val="002060"/>
                          </a:solidFill>
                          <a:effectLst/>
                          <a:latin typeface="Arial" charset="0"/>
                          <a:cs typeface="Arial" charset="0"/>
                        </a:rPr>
                        <a:t>, </a:t>
                      </a:r>
                      <a:r>
                        <a:rPr kumimoji="0" lang="hu-HU" sz="2000" b="0" i="0" u="none" strike="noStrike" cap="none" normalizeH="0" baseline="0" dirty="0" err="1" smtClean="0">
                          <a:ln>
                            <a:noFill/>
                          </a:ln>
                          <a:solidFill>
                            <a:srgbClr val="002060"/>
                          </a:solidFill>
                          <a:effectLst/>
                          <a:latin typeface="Arial" charset="0"/>
                          <a:cs typeface="Arial" charset="0"/>
                        </a:rPr>
                        <a:t>non-refoulement</a:t>
                      </a:r>
                      <a:r>
                        <a:rPr kumimoji="0" lang="hu-HU" sz="2000" b="0" i="0" u="none" strike="noStrike" cap="none" normalizeH="0" baseline="0" dirty="0" smtClean="0">
                          <a:ln>
                            <a:noFill/>
                          </a:ln>
                          <a:solidFill>
                            <a:srgbClr val="002060"/>
                          </a:solidFill>
                          <a:effectLst/>
                          <a:latin typeface="Arial" charset="0"/>
                          <a:cs typeface="Arial" charset="0"/>
                        </a:rPr>
                        <a:t> </a:t>
                      </a:r>
                      <a:r>
                        <a:rPr kumimoji="0" lang="hu-HU" sz="2000" b="0" i="0" u="none" strike="noStrike" cap="none" normalizeH="0" baseline="0" dirty="0" err="1" smtClean="0">
                          <a:ln>
                            <a:noFill/>
                          </a:ln>
                          <a:solidFill>
                            <a:srgbClr val="002060"/>
                          </a:solidFill>
                          <a:effectLst/>
                          <a:latin typeface="Arial" charset="0"/>
                          <a:cs typeface="Arial" charset="0"/>
                        </a:rPr>
                        <a:t>protection</a:t>
                      </a:r>
                      <a:endParaRPr kumimoji="0" lang="en-US" sz="2000" b="0" i="0" u="none" strike="noStrike" cap="none" normalizeH="0" baseline="0" dirty="0" smtClean="0">
                        <a:ln>
                          <a:noFill/>
                        </a:ln>
                        <a:solidFill>
                          <a:srgbClr val="002060"/>
                        </a:solidFill>
                        <a:effectLst/>
                        <a:latin typeface="Arial" charset="0"/>
                        <a:cs typeface="Arial" charset="0"/>
                      </a:endParaRPr>
                    </a:p>
                  </a:txBody>
                  <a:tcPr marL="90033" marR="900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642938" y="1357313"/>
            <a:ext cx="7772400" cy="1470025"/>
          </a:xfrm>
        </p:spPr>
        <p:txBody>
          <a:bodyPr>
            <a:normAutofit/>
          </a:bodyPr>
          <a:lstStyle/>
          <a:p>
            <a:pPr>
              <a:defRPr/>
            </a:pPr>
            <a:r>
              <a:rPr lang="hu-HU" smtClean="0">
                <a:effectLst>
                  <a:outerShdw blurRad="38100" dist="38100" dir="2700000" algn="tl">
                    <a:srgbClr val="000000">
                      <a:alpha val="43137"/>
                    </a:srgbClr>
                  </a:outerShdw>
                </a:effectLst>
              </a:rPr>
              <a:t>CAUSES OF FLIGHT</a:t>
            </a:r>
            <a:endParaRPr lang="en-GB">
              <a:effectLst>
                <a:outerShdw blurRad="38100" dist="38100" dir="2700000" algn="tl">
                  <a:srgbClr val="000000">
                    <a:alpha val="43137"/>
                  </a:srgbClr>
                </a:outerShdw>
              </a:effectLst>
            </a:endParaRPr>
          </a:p>
        </p:txBody>
      </p:sp>
      <p:sp>
        <p:nvSpPr>
          <p:cNvPr id="4" name="Dátum helye 3"/>
          <p:cNvSpPr>
            <a:spLocks noGrp="1"/>
          </p:cNvSpPr>
          <p:nvPr>
            <p:ph type="dt" sz="quarter" idx="10"/>
          </p:nvPr>
        </p:nvSpPr>
        <p:spPr/>
        <p:txBody>
          <a:bodyPr/>
          <a:lstStyle/>
          <a:p>
            <a:pPr>
              <a:defRPr/>
            </a:pPr>
            <a:r>
              <a:rPr lang="hu-HU" smtClean="0"/>
              <a:t>Presentation by Boldizsár Nagy</a:t>
            </a:r>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642938" y="1357313"/>
            <a:ext cx="7772400" cy="2000250"/>
          </a:xfrm>
        </p:spPr>
        <p:txBody>
          <a:bodyPr/>
          <a:lstStyle/>
          <a:p>
            <a:pPr>
              <a:defRPr/>
            </a:pPr>
            <a:r>
              <a:rPr lang="hu-HU" smtClean="0"/>
              <a:t>FUNDAMENTAL PRINCIPLES</a:t>
            </a:r>
            <a:endParaRPr lang="en-GB"/>
          </a:p>
        </p:txBody>
      </p:sp>
      <p:sp>
        <p:nvSpPr>
          <p:cNvPr id="4" name="Dátum helye 3"/>
          <p:cNvSpPr>
            <a:spLocks noGrp="1"/>
          </p:cNvSpPr>
          <p:nvPr>
            <p:ph type="dt" sz="quarter" idx="10"/>
          </p:nvPr>
        </p:nvSpPr>
        <p:spPr/>
        <p:txBody>
          <a:bodyPr/>
          <a:lstStyle/>
          <a:p>
            <a:pPr>
              <a:defRPr/>
            </a:pPr>
            <a:r>
              <a:rPr lang="hu-HU" smtClean="0"/>
              <a:t>Presentation by Boldizsár Nagy</a:t>
            </a:r>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ChangeArrowheads="1"/>
          </p:cNvSpPr>
          <p:nvPr/>
        </p:nvSpPr>
        <p:spPr bwMode="auto">
          <a:xfrm>
            <a:off x="755650" y="4005263"/>
            <a:ext cx="1871663" cy="1368425"/>
          </a:xfrm>
          <a:prstGeom prst="flowChartProcess">
            <a:avLst/>
          </a:prstGeom>
          <a:solidFill>
            <a:schemeClr val="accent2"/>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21507" name="Rectangle 3"/>
          <p:cNvSpPr>
            <a:spLocks noChangeArrowheads="1"/>
          </p:cNvSpPr>
          <p:nvPr/>
        </p:nvSpPr>
        <p:spPr bwMode="auto">
          <a:xfrm>
            <a:off x="3419475" y="4005263"/>
            <a:ext cx="2016125" cy="1439862"/>
          </a:xfrm>
          <a:prstGeom prst="rect">
            <a:avLst/>
          </a:prstGeom>
          <a:solidFill>
            <a:schemeClr val="accent2"/>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21508" name="Rectangle 4"/>
          <p:cNvSpPr>
            <a:spLocks noChangeArrowheads="1"/>
          </p:cNvSpPr>
          <p:nvPr/>
        </p:nvSpPr>
        <p:spPr bwMode="auto">
          <a:xfrm>
            <a:off x="6012160" y="3933056"/>
            <a:ext cx="2303463" cy="1511300"/>
          </a:xfrm>
          <a:prstGeom prst="rect">
            <a:avLst/>
          </a:prstGeom>
          <a:solidFill>
            <a:schemeClr val="accent2"/>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21509" name="AutoShape 5"/>
          <p:cNvSpPr>
            <a:spLocks noChangeArrowheads="1"/>
          </p:cNvSpPr>
          <p:nvPr/>
        </p:nvSpPr>
        <p:spPr bwMode="auto">
          <a:xfrm>
            <a:off x="3286125" y="1428750"/>
            <a:ext cx="2663825" cy="1296988"/>
          </a:xfrm>
          <a:prstGeom prst="flowChartAlternateProcess">
            <a:avLst/>
          </a:prstGeom>
          <a:solidFill>
            <a:schemeClr val="hlink"/>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21510" name="Text Box 6"/>
          <p:cNvSpPr txBox="1">
            <a:spLocks noChangeArrowheads="1"/>
          </p:cNvSpPr>
          <p:nvPr/>
        </p:nvSpPr>
        <p:spPr bwMode="auto">
          <a:xfrm>
            <a:off x="3286125" y="1500188"/>
            <a:ext cx="2663825" cy="1066800"/>
          </a:xfrm>
          <a:prstGeom prst="rect">
            <a:avLst/>
          </a:prstGeom>
          <a:noFill/>
          <a:ln w="9525">
            <a:noFill/>
            <a:miter lim="800000"/>
            <a:headEnd/>
            <a:tailEnd/>
          </a:ln>
        </p:spPr>
        <p:txBody>
          <a:bodyPr>
            <a:spAutoFit/>
          </a:bodyPr>
          <a:lstStyle/>
          <a:p>
            <a:pPr algn="ctr">
              <a:spcBef>
                <a:spcPct val="50000"/>
              </a:spcBef>
            </a:pPr>
            <a:r>
              <a:rPr lang="hu-HU" sz="3200">
                <a:solidFill>
                  <a:schemeClr val="bg1"/>
                </a:solidFill>
                <a:latin typeface="Times New Roman" pitchFamily="18" charset="0"/>
              </a:rPr>
              <a:t>Fundamental principles</a:t>
            </a:r>
            <a:endParaRPr lang="en-US" sz="3200">
              <a:solidFill>
                <a:schemeClr val="bg1"/>
              </a:solidFill>
              <a:latin typeface="Times New Roman" pitchFamily="18" charset="0"/>
            </a:endParaRPr>
          </a:p>
        </p:txBody>
      </p:sp>
      <p:cxnSp>
        <p:nvCxnSpPr>
          <p:cNvPr id="21511" name="AutoShape 7"/>
          <p:cNvCxnSpPr>
            <a:cxnSpLocks noChangeShapeType="1"/>
            <a:stCxn id="21506" idx="0"/>
            <a:endCxn id="21509" idx="2"/>
          </p:cNvCxnSpPr>
          <p:nvPr/>
        </p:nvCxnSpPr>
        <p:spPr bwMode="auto">
          <a:xfrm rot="5400000" flipH="1" flipV="1">
            <a:off x="2514600" y="1901826"/>
            <a:ext cx="1279525" cy="2927350"/>
          </a:xfrm>
          <a:prstGeom prst="straightConnector1">
            <a:avLst/>
          </a:prstGeom>
          <a:noFill/>
          <a:ln w="9525">
            <a:solidFill>
              <a:schemeClr val="tx1"/>
            </a:solidFill>
            <a:round/>
            <a:headEnd/>
            <a:tailEnd/>
          </a:ln>
        </p:spPr>
      </p:cxnSp>
      <p:cxnSp>
        <p:nvCxnSpPr>
          <p:cNvPr id="21512" name="AutoShape 8"/>
          <p:cNvCxnSpPr>
            <a:cxnSpLocks noChangeShapeType="1"/>
            <a:stCxn id="21509" idx="2"/>
            <a:endCxn id="21507" idx="0"/>
          </p:cNvCxnSpPr>
          <p:nvPr/>
        </p:nvCxnSpPr>
        <p:spPr bwMode="auto">
          <a:xfrm rot="5400000">
            <a:off x="3883025" y="3270251"/>
            <a:ext cx="1279525" cy="190500"/>
          </a:xfrm>
          <a:prstGeom prst="straightConnector1">
            <a:avLst/>
          </a:prstGeom>
          <a:noFill/>
          <a:ln w="9525">
            <a:solidFill>
              <a:schemeClr val="tx1"/>
            </a:solidFill>
            <a:round/>
            <a:headEnd/>
            <a:tailEnd/>
          </a:ln>
        </p:spPr>
      </p:cxnSp>
      <p:cxnSp>
        <p:nvCxnSpPr>
          <p:cNvPr id="21513" name="AutoShape 9"/>
          <p:cNvCxnSpPr>
            <a:cxnSpLocks noChangeShapeType="1"/>
            <a:stCxn id="21509" idx="2"/>
            <a:endCxn id="21508" idx="0"/>
          </p:cNvCxnSpPr>
          <p:nvPr/>
        </p:nvCxnSpPr>
        <p:spPr bwMode="auto">
          <a:xfrm rot="16200000" flipH="1">
            <a:off x="5287306" y="2056470"/>
            <a:ext cx="1207318" cy="2545854"/>
          </a:xfrm>
          <a:prstGeom prst="straightConnector1">
            <a:avLst/>
          </a:prstGeom>
          <a:noFill/>
          <a:ln w="9525">
            <a:solidFill>
              <a:schemeClr val="tx1"/>
            </a:solidFill>
            <a:round/>
            <a:headEnd/>
            <a:tailEnd/>
          </a:ln>
        </p:spPr>
      </p:cxnSp>
      <p:sp>
        <p:nvSpPr>
          <p:cNvPr id="18442" name="Text Box 10"/>
          <p:cNvSpPr txBox="1">
            <a:spLocks noChangeArrowheads="1"/>
          </p:cNvSpPr>
          <p:nvPr/>
        </p:nvSpPr>
        <p:spPr bwMode="auto">
          <a:xfrm>
            <a:off x="900113" y="4221163"/>
            <a:ext cx="1655762" cy="830262"/>
          </a:xfrm>
          <a:prstGeom prst="rect">
            <a:avLst/>
          </a:prstGeom>
          <a:noFill/>
          <a:ln w="9525">
            <a:noFill/>
            <a:miter lim="800000"/>
            <a:headEnd/>
            <a:tailEnd/>
          </a:ln>
        </p:spPr>
        <p:txBody>
          <a:bodyPr>
            <a:spAutoFit/>
          </a:bodyPr>
          <a:lstStyle/>
          <a:p>
            <a:pPr algn="ctr">
              <a:spcBef>
                <a:spcPct val="50000"/>
              </a:spcBef>
              <a:defRPr/>
            </a:pPr>
            <a:r>
              <a:rPr lang="hu-HU" b="1">
                <a:solidFill>
                  <a:schemeClr val="accent6">
                    <a:lumMod val="40000"/>
                    <a:lumOff val="60000"/>
                  </a:schemeClr>
                </a:solidFill>
                <a:latin typeface="Times New Roman" pitchFamily="18" charset="0"/>
                <a:cs typeface="Arial" pitchFamily="34" charset="0"/>
              </a:rPr>
              <a:t>Family unity</a:t>
            </a:r>
            <a:endParaRPr lang="en-US" b="1">
              <a:solidFill>
                <a:schemeClr val="accent6">
                  <a:lumMod val="40000"/>
                  <a:lumOff val="60000"/>
                </a:schemeClr>
              </a:solidFill>
              <a:latin typeface="Times New Roman" pitchFamily="18" charset="0"/>
              <a:cs typeface="Arial" pitchFamily="34" charset="0"/>
            </a:endParaRPr>
          </a:p>
        </p:txBody>
      </p:sp>
      <p:sp>
        <p:nvSpPr>
          <p:cNvPr id="21515" name="Text Box 11"/>
          <p:cNvSpPr txBox="1">
            <a:spLocks noChangeArrowheads="1"/>
          </p:cNvSpPr>
          <p:nvPr/>
        </p:nvSpPr>
        <p:spPr bwMode="auto">
          <a:xfrm rot="10800000" flipV="1">
            <a:off x="3286125" y="4357688"/>
            <a:ext cx="2220913" cy="830262"/>
          </a:xfrm>
          <a:prstGeom prst="rect">
            <a:avLst/>
          </a:prstGeom>
          <a:noFill/>
          <a:ln w="9525">
            <a:noFill/>
            <a:miter lim="800000"/>
            <a:headEnd/>
            <a:tailEnd/>
          </a:ln>
        </p:spPr>
        <p:txBody>
          <a:bodyPr>
            <a:spAutoFit/>
          </a:bodyPr>
          <a:lstStyle/>
          <a:p>
            <a:pPr algn="ctr">
              <a:spcBef>
                <a:spcPct val="50000"/>
              </a:spcBef>
            </a:pPr>
            <a:r>
              <a:rPr lang="hu-HU" b="1">
                <a:solidFill>
                  <a:srgbClr val="FFEFBD"/>
                </a:solidFill>
                <a:latin typeface="Times New Roman" pitchFamily="18" charset="0"/>
              </a:rPr>
              <a:t>Non-discrimination</a:t>
            </a:r>
            <a:endParaRPr lang="en-US" b="1">
              <a:solidFill>
                <a:srgbClr val="FFEFBD"/>
              </a:solidFill>
              <a:latin typeface="Times New Roman" pitchFamily="18" charset="0"/>
            </a:endParaRPr>
          </a:p>
        </p:txBody>
      </p:sp>
      <p:sp>
        <p:nvSpPr>
          <p:cNvPr id="21516" name="Text Box 12"/>
          <p:cNvSpPr txBox="1">
            <a:spLocks noChangeArrowheads="1"/>
          </p:cNvSpPr>
          <p:nvPr/>
        </p:nvSpPr>
        <p:spPr bwMode="auto">
          <a:xfrm>
            <a:off x="6012160" y="4437112"/>
            <a:ext cx="2417762" cy="461962"/>
          </a:xfrm>
          <a:prstGeom prst="rect">
            <a:avLst/>
          </a:prstGeom>
          <a:noFill/>
          <a:ln w="9525">
            <a:noFill/>
            <a:miter lim="800000"/>
            <a:headEnd/>
            <a:tailEnd/>
          </a:ln>
        </p:spPr>
        <p:txBody>
          <a:bodyPr wrap="none">
            <a:spAutoFit/>
          </a:bodyPr>
          <a:lstStyle/>
          <a:p>
            <a:pPr algn="ctr">
              <a:spcBef>
                <a:spcPct val="50000"/>
              </a:spcBef>
            </a:pPr>
            <a:r>
              <a:rPr lang="hu-HU" b="1">
                <a:solidFill>
                  <a:srgbClr val="FFEFBD"/>
                </a:solidFill>
                <a:latin typeface="Times New Roman" pitchFamily="18" charset="0"/>
              </a:rPr>
              <a:t>Non-refoulement</a:t>
            </a:r>
            <a:endParaRPr lang="en-US" b="1">
              <a:solidFill>
                <a:srgbClr val="FFEFBD"/>
              </a:solidFill>
              <a:latin typeface="Times New Roman" pitchFamily="18" charset="0"/>
            </a:endParaRPr>
          </a:p>
        </p:txBody>
      </p:sp>
      <p:sp>
        <p:nvSpPr>
          <p:cNvPr id="13" name="Cím 12"/>
          <p:cNvSpPr>
            <a:spLocks noGrp="1"/>
          </p:cNvSpPr>
          <p:nvPr>
            <p:ph type="title"/>
          </p:nvPr>
        </p:nvSpPr>
        <p:spPr>
          <a:xfrm>
            <a:off x="457200" y="274638"/>
            <a:ext cx="8229600" cy="868362"/>
          </a:xfrm>
        </p:spPr>
        <p:txBody>
          <a:bodyPr/>
          <a:lstStyle/>
          <a:p>
            <a:pPr>
              <a:defRPr/>
            </a:pPr>
            <a:r>
              <a:rPr lang="hu-HU" smtClean="0"/>
              <a:t>Fundamental principles of refugee law</a:t>
            </a:r>
            <a:endParaRPr lang="en-GB"/>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439737"/>
          </a:xfrm>
        </p:spPr>
        <p:txBody>
          <a:bodyPr/>
          <a:lstStyle/>
          <a:p>
            <a:pPr eaLnBrk="1" hangingPunct="1">
              <a:defRPr/>
            </a:pPr>
            <a:r>
              <a:rPr lang="en-GB" sz="2400" smtClean="0"/>
              <a:t>Family unity</a:t>
            </a:r>
          </a:p>
        </p:txBody>
      </p:sp>
      <p:sp>
        <p:nvSpPr>
          <p:cNvPr id="19459" name="Rectangle 3"/>
          <p:cNvSpPr>
            <a:spLocks noGrp="1" noChangeArrowheads="1"/>
          </p:cNvSpPr>
          <p:nvPr>
            <p:ph idx="1"/>
          </p:nvPr>
        </p:nvSpPr>
        <p:spPr>
          <a:xfrm>
            <a:off x="457200" y="857250"/>
            <a:ext cx="8229600" cy="5500688"/>
          </a:xfrm>
        </p:spPr>
        <p:txBody>
          <a:bodyPr/>
          <a:lstStyle/>
          <a:p>
            <a:pPr eaLnBrk="1" hangingPunct="1">
              <a:lnSpc>
                <a:spcPct val="80000"/>
              </a:lnSpc>
              <a:defRPr/>
            </a:pPr>
            <a:r>
              <a:rPr lang="en-GB" sz="2000" smtClean="0"/>
              <a:t>Final Act of the 1951 Conference</a:t>
            </a:r>
          </a:p>
          <a:p>
            <a:pPr eaLnBrk="1" hangingPunct="1">
              <a:lnSpc>
                <a:spcPct val="80000"/>
              </a:lnSpc>
              <a:defRPr/>
            </a:pPr>
            <a:r>
              <a:rPr lang="en-GB" sz="2000" smtClean="0"/>
              <a:t>Declarations:</a:t>
            </a:r>
          </a:p>
          <a:p>
            <a:pPr eaLnBrk="1" hangingPunct="1">
              <a:lnSpc>
                <a:spcPct val="80000"/>
              </a:lnSpc>
              <a:defRPr/>
            </a:pPr>
            <a:r>
              <a:rPr lang="en-GB" sz="2000" smtClean="0"/>
              <a:t>B.</a:t>
            </a:r>
          </a:p>
          <a:p>
            <a:pPr eaLnBrk="1" hangingPunct="1">
              <a:lnSpc>
                <a:spcPct val="80000"/>
              </a:lnSpc>
              <a:defRPr/>
            </a:pPr>
            <a:r>
              <a:rPr lang="en-GB" sz="2000" smtClean="0"/>
              <a:t>THE CONFERENCE,</a:t>
            </a:r>
          </a:p>
          <a:p>
            <a:pPr eaLnBrk="1" hangingPunct="1">
              <a:lnSpc>
                <a:spcPct val="80000"/>
              </a:lnSpc>
              <a:defRPr/>
            </a:pPr>
            <a:r>
              <a:rPr lang="en-GB" sz="2000" smtClean="0"/>
              <a:t>&gt; CONSIDERING that the unity of the family, the natural and fundamental group unit of society, is an essential right of the refugee, and that such unity is constantly threatened, and</a:t>
            </a:r>
          </a:p>
          <a:p>
            <a:pPr eaLnBrk="1" hangingPunct="1">
              <a:lnSpc>
                <a:spcPct val="80000"/>
              </a:lnSpc>
              <a:defRPr/>
            </a:pPr>
            <a:r>
              <a:rPr lang="en-GB" sz="2000" smtClean="0"/>
              <a:t>&gt; NOTING with satisfaction that, according to the official commentary of the ad hoc Committee on Statelessness and Related Problems (E/1618, p. 40) the rights granted to a refugee are extended to members of his family,</a:t>
            </a:r>
          </a:p>
          <a:p>
            <a:pPr eaLnBrk="1" hangingPunct="1">
              <a:lnSpc>
                <a:spcPct val="80000"/>
              </a:lnSpc>
              <a:defRPr/>
            </a:pPr>
            <a:r>
              <a:rPr lang="en-GB" sz="2000" smtClean="0"/>
              <a:t>&gt; RECOMMENDS Governments to take the necessary measures for the protection of the refugee's family, especially with a view to:</a:t>
            </a:r>
          </a:p>
          <a:p>
            <a:pPr eaLnBrk="1" hangingPunct="1">
              <a:lnSpc>
                <a:spcPct val="80000"/>
              </a:lnSpc>
              <a:defRPr/>
            </a:pPr>
            <a:r>
              <a:rPr lang="en-GB" sz="2000" smtClean="0"/>
              <a:t>&gt; (1) Ensuring that the unity of the refugee's family is maintained particularly in cases where the head of the family has fulfilled the necessary conditions for admission to a particular country:</a:t>
            </a:r>
          </a:p>
          <a:p>
            <a:pPr eaLnBrk="1" hangingPunct="1">
              <a:lnSpc>
                <a:spcPct val="80000"/>
              </a:lnSpc>
              <a:defRPr/>
            </a:pPr>
            <a:r>
              <a:rPr lang="en-GB" sz="2000" smtClean="0"/>
              <a:t>&gt; (2) The protection of refugees who are minors, in particular unaccompanied children and girls, with special reference to guardianship and adoption."</a:t>
            </a:r>
          </a:p>
          <a:p>
            <a:pPr eaLnBrk="1" hangingPunct="1">
              <a:lnSpc>
                <a:spcPct val="80000"/>
              </a:lnSpc>
              <a:defRPr/>
            </a:pPr>
            <a:endParaRPr lang="en-GB" sz="2000" smtClean="0"/>
          </a:p>
          <a:p>
            <a:pPr eaLnBrk="1" hangingPunct="1">
              <a:lnSpc>
                <a:spcPct val="80000"/>
              </a:lnSpc>
              <a:defRPr/>
            </a:pPr>
            <a:endParaRPr lang="en-GB" sz="2000" smtClean="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785813"/>
          </a:xfrm>
        </p:spPr>
        <p:txBody>
          <a:bodyPr/>
          <a:lstStyle/>
          <a:p>
            <a:pPr eaLnBrk="1" hangingPunct="1">
              <a:defRPr/>
            </a:pPr>
            <a:r>
              <a:rPr lang="en-GB" sz="2400" smtClean="0"/>
              <a:t>Family unity –</a:t>
            </a:r>
            <a:r>
              <a:rPr lang="hu-HU" sz="2400" smtClean="0"/>
              <a:t> </a:t>
            </a:r>
            <a:r>
              <a:rPr lang="en-GB" sz="2400" smtClean="0"/>
              <a:t>Global consultations conclusion, 2001</a:t>
            </a:r>
          </a:p>
        </p:txBody>
      </p:sp>
      <p:sp>
        <p:nvSpPr>
          <p:cNvPr id="20483" name="Rectangle 3"/>
          <p:cNvSpPr>
            <a:spLocks noGrp="1" noChangeArrowheads="1"/>
          </p:cNvSpPr>
          <p:nvPr>
            <p:ph idx="1"/>
          </p:nvPr>
        </p:nvSpPr>
        <p:spPr>
          <a:xfrm>
            <a:off x="457200" y="857250"/>
            <a:ext cx="8229600" cy="5500688"/>
          </a:xfrm>
        </p:spPr>
        <p:txBody>
          <a:bodyPr/>
          <a:lstStyle/>
          <a:p>
            <a:pPr eaLnBrk="1" hangingPunct="1">
              <a:lnSpc>
                <a:spcPct val="90000"/>
              </a:lnSpc>
              <a:defRPr/>
            </a:pPr>
            <a:r>
              <a:rPr lang="en-GB" sz="1800" smtClean="0"/>
              <a:t>11. Requests for family reunification should be dealt with in a </a:t>
            </a:r>
            <a:r>
              <a:rPr lang="en-GB" sz="1800" smtClean="0">
                <a:solidFill>
                  <a:schemeClr val="tx2"/>
                </a:solidFill>
              </a:rPr>
              <a:t>positive, humane and expeditious manner,</a:t>
            </a:r>
            <a:r>
              <a:rPr lang="en-GB" sz="1800" smtClean="0"/>
              <a:t> with particular attention being paid to the best interests of the child. While it is </a:t>
            </a:r>
            <a:r>
              <a:rPr lang="en-GB" sz="1800" smtClean="0">
                <a:solidFill>
                  <a:schemeClr val="tx2"/>
                </a:solidFill>
              </a:rPr>
              <a:t>not considered practical to adopt a formal rule about the duration of acceptable waiting periods</a:t>
            </a:r>
            <a:r>
              <a:rPr lang="en-GB" sz="1800" smtClean="0"/>
              <a:t>, the effective implementation of obligations of States requires that all reasonable steps be taken in good faith at the national level. In this respect, </a:t>
            </a:r>
            <a:r>
              <a:rPr lang="en-GB" sz="1800" smtClean="0">
                <a:solidFill>
                  <a:schemeClr val="tx2"/>
                </a:solidFill>
              </a:rPr>
              <a:t>States should seek to reunite refugee families as soon as possible, and in any event, without unreasonable delay</a:t>
            </a:r>
            <a:r>
              <a:rPr lang="en-GB" sz="1800" smtClean="0"/>
              <a:t>. Expedited procedures should be adopted in cases involving </a:t>
            </a:r>
            <a:r>
              <a:rPr lang="en-GB" sz="1800" smtClean="0">
                <a:solidFill>
                  <a:schemeClr val="tx2"/>
                </a:solidFill>
              </a:rPr>
              <a:t>separated and unaccompanied children,</a:t>
            </a:r>
            <a:r>
              <a:rPr lang="en-GB" sz="1800" smtClean="0"/>
              <a:t> and the applicable age of children for family reunification purposes would need to be determined at the date the sponsoring family member obtains status, not the date of the approval of the reunification application.</a:t>
            </a:r>
          </a:p>
          <a:p>
            <a:pPr eaLnBrk="1" hangingPunct="1">
              <a:lnSpc>
                <a:spcPct val="90000"/>
              </a:lnSpc>
              <a:defRPr/>
            </a:pPr>
            <a:endParaRPr lang="en-GB" sz="1800" smtClean="0"/>
          </a:p>
          <a:p>
            <a:pPr eaLnBrk="1" hangingPunct="1">
              <a:lnSpc>
                <a:spcPct val="90000"/>
              </a:lnSpc>
              <a:defRPr/>
            </a:pPr>
            <a:r>
              <a:rPr lang="en-GB" sz="1800" smtClean="0"/>
              <a:t>12. The requirement to provide </a:t>
            </a:r>
            <a:r>
              <a:rPr lang="en-GB" sz="1800" smtClean="0">
                <a:solidFill>
                  <a:schemeClr val="tx2"/>
                </a:solidFill>
              </a:rPr>
              <a:t>documentary evidence of relationships for purposes of family unity and family reunification should be realistic and appropriate to the situation of the refugee</a:t>
            </a:r>
            <a:r>
              <a:rPr lang="en-GB" sz="1800" smtClean="0"/>
              <a:t> and the conditions in the country of refuge as well as the country of origin. </a:t>
            </a:r>
            <a:r>
              <a:rPr lang="en-GB" sz="1800" smtClean="0">
                <a:solidFill>
                  <a:schemeClr val="tx2"/>
                </a:solidFill>
              </a:rPr>
              <a:t>A flexible approach should be adopted</a:t>
            </a:r>
            <a:r>
              <a:rPr lang="en-GB" sz="1800" smtClean="0"/>
              <a:t>, as requirements that are too rigid may lead to unintended negative consequences. An example was given where strict documentation requirements had created a market for forged documents in one host country.</a:t>
            </a:r>
            <a:r>
              <a:rPr lang="en-GB" sz="1600" smtClean="0"/>
              <a:t>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439737"/>
          </a:xfrm>
        </p:spPr>
        <p:txBody>
          <a:bodyPr/>
          <a:lstStyle/>
          <a:p>
            <a:pPr eaLnBrk="1" hangingPunct="1">
              <a:defRPr/>
            </a:pPr>
            <a:r>
              <a:rPr lang="en-GB" sz="2400" smtClean="0"/>
              <a:t>Family unity</a:t>
            </a:r>
          </a:p>
        </p:txBody>
      </p:sp>
      <p:sp>
        <p:nvSpPr>
          <p:cNvPr id="21507" name="Rectangle 3"/>
          <p:cNvSpPr>
            <a:spLocks noGrp="1" noChangeArrowheads="1"/>
          </p:cNvSpPr>
          <p:nvPr>
            <p:ph idx="1"/>
          </p:nvPr>
        </p:nvSpPr>
        <p:spPr>
          <a:xfrm>
            <a:off x="457200" y="857250"/>
            <a:ext cx="8229600" cy="5500688"/>
          </a:xfrm>
        </p:spPr>
        <p:txBody>
          <a:bodyPr>
            <a:normAutofit lnSpcReduction="10000"/>
          </a:bodyPr>
          <a:lstStyle/>
          <a:p>
            <a:pPr algn="ctr" eaLnBrk="1" hangingPunct="1">
              <a:lnSpc>
                <a:spcPct val="80000"/>
              </a:lnSpc>
              <a:defRPr/>
            </a:pPr>
            <a:r>
              <a:rPr lang="en-GB" sz="2400" smtClean="0"/>
              <a:t>Council Directive 2003/86/EC of 22 September </a:t>
            </a:r>
            <a:r>
              <a:rPr lang="en-GB" sz="2400" smtClean="0">
                <a:solidFill>
                  <a:schemeClr val="tx2"/>
                </a:solidFill>
              </a:rPr>
              <a:t>2003 </a:t>
            </a:r>
          </a:p>
          <a:p>
            <a:pPr algn="ctr" eaLnBrk="1" hangingPunct="1">
              <a:lnSpc>
                <a:spcPct val="80000"/>
              </a:lnSpc>
              <a:defRPr/>
            </a:pPr>
            <a:r>
              <a:rPr lang="en-GB" sz="2400" smtClean="0">
                <a:solidFill>
                  <a:schemeClr val="tx2"/>
                </a:solidFill>
              </a:rPr>
              <a:t>on the Right to Family Reunification </a:t>
            </a:r>
          </a:p>
          <a:p>
            <a:pPr algn="ctr" eaLnBrk="1" hangingPunct="1">
              <a:lnSpc>
                <a:spcPct val="80000"/>
              </a:lnSpc>
              <a:defRPr/>
            </a:pPr>
            <a:r>
              <a:rPr lang="en-GB" sz="1800" smtClean="0"/>
              <a:t>(OJ L 252/12, 3.10.2003)</a:t>
            </a:r>
          </a:p>
          <a:p>
            <a:pPr eaLnBrk="1" hangingPunct="1">
              <a:lnSpc>
                <a:spcPct val="80000"/>
              </a:lnSpc>
              <a:defRPr/>
            </a:pPr>
            <a:endParaRPr lang="en-GB" sz="1800" smtClean="0"/>
          </a:p>
          <a:p>
            <a:pPr eaLnBrk="1" hangingPunct="1">
              <a:lnSpc>
                <a:spcPct val="80000"/>
              </a:lnSpc>
              <a:defRPr/>
            </a:pPr>
            <a:r>
              <a:rPr lang="en-GB" sz="2400" smtClean="0"/>
              <a:t>Chapter V. Family Reunification of Refugees</a:t>
            </a:r>
          </a:p>
          <a:p>
            <a:pPr eaLnBrk="1" hangingPunct="1">
              <a:lnSpc>
                <a:spcPct val="80000"/>
              </a:lnSpc>
              <a:defRPr/>
            </a:pPr>
            <a:endParaRPr lang="en-GB" sz="2400" smtClean="0"/>
          </a:p>
          <a:p>
            <a:pPr eaLnBrk="1" hangingPunct="1">
              <a:lnSpc>
                <a:spcPct val="80000"/>
              </a:lnSpc>
              <a:defRPr/>
            </a:pPr>
            <a:r>
              <a:rPr lang="en-GB" sz="2400" smtClean="0"/>
              <a:t>Only applicable to Convention status refugees (not to asylum seekers, or persons enjoying subsidiary or temporary protection)</a:t>
            </a:r>
          </a:p>
          <a:p>
            <a:pPr eaLnBrk="1" hangingPunct="1">
              <a:lnSpc>
                <a:spcPct val="80000"/>
              </a:lnSpc>
              <a:defRPr/>
            </a:pPr>
            <a:endParaRPr lang="en-GB" sz="2400" smtClean="0"/>
          </a:p>
          <a:p>
            <a:pPr eaLnBrk="1" hangingPunct="1">
              <a:lnSpc>
                <a:spcPct val="80000"/>
              </a:lnSpc>
              <a:defRPr/>
            </a:pPr>
            <a:r>
              <a:rPr lang="en-GB" sz="2400" smtClean="0"/>
              <a:t>	- may be constrained to pre-existing family</a:t>
            </a:r>
          </a:p>
          <a:p>
            <a:pPr eaLnBrk="1" hangingPunct="1">
              <a:lnSpc>
                <a:spcPct val="80000"/>
              </a:lnSpc>
              <a:defRPr/>
            </a:pPr>
            <a:r>
              <a:rPr lang="en-GB" sz="2400" smtClean="0"/>
              <a:t>	- state may admit more remote family members if dependents of the refugee</a:t>
            </a:r>
          </a:p>
          <a:p>
            <a:pPr eaLnBrk="1" hangingPunct="1">
              <a:lnSpc>
                <a:spcPct val="80000"/>
              </a:lnSpc>
              <a:defRPr/>
            </a:pPr>
            <a:r>
              <a:rPr lang="en-GB" sz="2400" smtClean="0"/>
              <a:t>	- less stringent requirements on documentation of family bond</a:t>
            </a:r>
          </a:p>
          <a:p>
            <a:pPr eaLnBrk="1" hangingPunct="1">
              <a:lnSpc>
                <a:spcPct val="80000"/>
              </a:lnSpc>
              <a:defRPr/>
            </a:pPr>
            <a:r>
              <a:rPr lang="en-GB" sz="2400" smtClean="0"/>
              <a:t>	- if request within 3 month from recognition: no requirement of proving housing, income, sickness insurance</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439737"/>
          </a:xfrm>
        </p:spPr>
        <p:txBody>
          <a:bodyPr/>
          <a:lstStyle/>
          <a:p>
            <a:pPr eaLnBrk="1" hangingPunct="1">
              <a:defRPr/>
            </a:pPr>
            <a:r>
              <a:rPr lang="en-GB" sz="2400" smtClean="0"/>
              <a:t>Non-discrimination</a:t>
            </a:r>
          </a:p>
        </p:txBody>
      </p:sp>
      <p:sp>
        <p:nvSpPr>
          <p:cNvPr id="22531" name="Rectangle 3"/>
          <p:cNvSpPr>
            <a:spLocks noGrp="1" noChangeArrowheads="1"/>
          </p:cNvSpPr>
          <p:nvPr>
            <p:ph idx="1"/>
          </p:nvPr>
        </p:nvSpPr>
        <p:spPr>
          <a:xfrm>
            <a:off x="457200" y="857250"/>
            <a:ext cx="8229600" cy="5500688"/>
          </a:xfrm>
        </p:spPr>
        <p:txBody>
          <a:bodyPr>
            <a:normAutofit fontScale="92500" lnSpcReduction="20000"/>
          </a:bodyPr>
          <a:lstStyle/>
          <a:p>
            <a:pPr eaLnBrk="1" hangingPunct="1">
              <a:defRPr/>
            </a:pPr>
            <a:r>
              <a:rPr lang="en-GB" smtClean="0">
                <a:solidFill>
                  <a:schemeClr val="tx2"/>
                </a:solidFill>
              </a:rPr>
              <a:t>GC 51, Article 3. </a:t>
            </a:r>
            <a:r>
              <a:rPr lang="en-GB" i="1" smtClean="0">
                <a:solidFill>
                  <a:schemeClr val="tx2"/>
                </a:solidFill>
              </a:rPr>
              <a:t>Non-discrimination</a:t>
            </a:r>
          </a:p>
          <a:p>
            <a:pPr eaLnBrk="1" hangingPunct="1">
              <a:defRPr/>
            </a:pPr>
            <a:r>
              <a:rPr lang="en-GB" smtClean="0"/>
              <a:t>The Contracting States shall apply the provisions of this Convention to refugees without discrimination as to race, religion or country of origin.</a:t>
            </a:r>
          </a:p>
          <a:p>
            <a:pPr eaLnBrk="1" hangingPunct="1">
              <a:defRPr/>
            </a:pPr>
            <a:endParaRPr lang="en-GB" smtClean="0"/>
          </a:p>
          <a:p>
            <a:pPr eaLnBrk="1" hangingPunct="1">
              <a:defRPr/>
            </a:pPr>
            <a:r>
              <a:rPr lang="en-GB" smtClean="0"/>
              <a:t>discrimination  - reasonable differentiation</a:t>
            </a:r>
          </a:p>
          <a:p>
            <a:pPr eaLnBrk="1" hangingPunct="1">
              <a:defRPr/>
            </a:pPr>
            <a:endParaRPr lang="en-GB" smtClean="0"/>
          </a:p>
          <a:p>
            <a:pPr eaLnBrk="1" hangingPunct="1">
              <a:defRPr/>
            </a:pPr>
            <a:r>
              <a:rPr lang="en-GB" smtClean="0"/>
              <a:t>Practice:</a:t>
            </a:r>
          </a:p>
          <a:p>
            <a:pPr lvl="1" eaLnBrk="1" hangingPunct="1">
              <a:defRPr/>
            </a:pPr>
            <a:r>
              <a:rPr lang="en-GB" smtClean="0"/>
              <a:t>political preferences (Haitians v Cubans in US in 1980’s)</a:t>
            </a:r>
          </a:p>
          <a:p>
            <a:pPr lvl="1" eaLnBrk="1" hangingPunct="1">
              <a:defRPr/>
            </a:pPr>
            <a:r>
              <a:rPr lang="en-GB" smtClean="0"/>
              <a:t> ethnic preferences (Hungary early 1990)</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642938" y="1357313"/>
            <a:ext cx="7772400" cy="2863775"/>
          </a:xfrm>
        </p:spPr>
        <p:txBody>
          <a:bodyPr>
            <a:normAutofit fontScale="90000"/>
          </a:bodyPr>
          <a:lstStyle/>
          <a:p>
            <a:pPr>
              <a:defRPr/>
            </a:pPr>
            <a:r>
              <a:rPr lang="en-GB" dirty="0" smtClean="0">
                <a:effectLst>
                  <a:outerShdw blurRad="38100" dist="38100" dir="2700000" algn="tl">
                    <a:srgbClr val="000000">
                      <a:alpha val="43137"/>
                    </a:srgbClr>
                  </a:outerShdw>
                </a:effectLst>
              </a:rPr>
              <a:t>THE PRINCIPLE OF NON-REFOULEMENT </a:t>
            </a:r>
            <a:br>
              <a:rPr lang="en-GB"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 ARTICLE 33 AND BEYOND</a:t>
            </a:r>
            <a:endParaRPr lang="en-GB" dirty="0">
              <a:effectLst>
                <a:outerShdw blurRad="38100" dist="38100" dir="2700000" algn="tl">
                  <a:srgbClr val="000000">
                    <a:alpha val="43137"/>
                  </a:srgbClr>
                </a:outerShdw>
              </a:effectLst>
            </a:endParaRPr>
          </a:p>
        </p:txBody>
      </p:sp>
      <p:sp>
        <p:nvSpPr>
          <p:cNvPr id="4" name="Dátum helye 3"/>
          <p:cNvSpPr>
            <a:spLocks noGrp="1"/>
          </p:cNvSpPr>
          <p:nvPr>
            <p:ph type="dt" sz="quarter"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439737"/>
          </a:xfrm>
        </p:spPr>
        <p:txBody>
          <a:bodyPr/>
          <a:lstStyle/>
          <a:p>
            <a:pPr eaLnBrk="1" hangingPunct="1">
              <a:defRPr/>
            </a:pPr>
            <a:r>
              <a:rPr lang="en-GB" sz="2400" dirty="0" smtClean="0"/>
              <a:t>Non-refoulement</a:t>
            </a:r>
          </a:p>
        </p:txBody>
      </p:sp>
      <p:sp>
        <p:nvSpPr>
          <p:cNvPr id="23555" name="Rectangle 3"/>
          <p:cNvSpPr>
            <a:spLocks noGrp="1" noChangeArrowheads="1"/>
          </p:cNvSpPr>
          <p:nvPr>
            <p:ph idx="1"/>
          </p:nvPr>
        </p:nvSpPr>
        <p:spPr>
          <a:xfrm>
            <a:off x="457200" y="857250"/>
            <a:ext cx="8229600" cy="5500688"/>
          </a:xfrm>
        </p:spPr>
        <p:txBody>
          <a:bodyPr/>
          <a:lstStyle/>
          <a:p>
            <a:pPr eaLnBrk="1" hangingPunct="1">
              <a:defRPr/>
            </a:pPr>
            <a:r>
              <a:rPr lang="en-GB" dirty="0" smtClean="0"/>
              <a:t>The principle of non-refoulement describes, broadly, that no refugee should be returned to any country where he or she is likely to face  persecution or torture</a:t>
            </a:r>
          </a:p>
          <a:p>
            <a:pPr eaLnBrk="1" hangingPunct="1">
              <a:defRPr/>
            </a:pPr>
            <a:endParaRPr lang="en-GB" dirty="0" smtClean="0"/>
          </a:p>
          <a:p>
            <a:pPr lvl="1" algn="r" eaLnBrk="1" hangingPunct="1">
              <a:defRPr/>
            </a:pPr>
            <a:r>
              <a:rPr lang="en-GB" dirty="0" smtClean="0"/>
              <a:t>Guy Goodwin-Gill: The refugee in international law, 2nd ed. p.117</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ChangeArrowheads="1"/>
          </p:cNvSpPr>
          <p:nvPr/>
        </p:nvSpPr>
        <p:spPr bwMode="auto">
          <a:xfrm>
            <a:off x="179388" y="3141663"/>
            <a:ext cx="2447925" cy="1944687"/>
          </a:xfrm>
          <a:prstGeom prst="flowChartProcess">
            <a:avLst/>
          </a:prstGeom>
          <a:solidFill>
            <a:schemeClr val="accent2"/>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27651" name="Rectangle 3"/>
          <p:cNvSpPr>
            <a:spLocks noChangeArrowheads="1"/>
          </p:cNvSpPr>
          <p:nvPr/>
        </p:nvSpPr>
        <p:spPr bwMode="auto">
          <a:xfrm>
            <a:off x="2916238" y="3141663"/>
            <a:ext cx="2879725" cy="1944687"/>
          </a:xfrm>
          <a:prstGeom prst="rect">
            <a:avLst/>
          </a:prstGeom>
          <a:solidFill>
            <a:schemeClr val="accent2"/>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27652" name="Rectangle 4"/>
          <p:cNvSpPr>
            <a:spLocks noChangeArrowheads="1"/>
          </p:cNvSpPr>
          <p:nvPr/>
        </p:nvSpPr>
        <p:spPr bwMode="auto">
          <a:xfrm>
            <a:off x="6084888" y="3141663"/>
            <a:ext cx="2303462" cy="1943100"/>
          </a:xfrm>
          <a:prstGeom prst="rect">
            <a:avLst/>
          </a:prstGeom>
          <a:solidFill>
            <a:schemeClr val="accent2"/>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27653" name="AutoShape 5"/>
          <p:cNvSpPr>
            <a:spLocks noChangeArrowheads="1"/>
          </p:cNvSpPr>
          <p:nvPr/>
        </p:nvSpPr>
        <p:spPr bwMode="auto">
          <a:xfrm>
            <a:off x="3276600" y="836613"/>
            <a:ext cx="2663825" cy="1296987"/>
          </a:xfrm>
          <a:prstGeom prst="flowChartAlternateProcess">
            <a:avLst/>
          </a:prstGeom>
          <a:solidFill>
            <a:schemeClr val="hlink"/>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27654" name="Text Box 6"/>
          <p:cNvSpPr txBox="1">
            <a:spLocks noChangeArrowheads="1"/>
          </p:cNvSpPr>
          <p:nvPr/>
        </p:nvSpPr>
        <p:spPr bwMode="auto">
          <a:xfrm>
            <a:off x="3276600" y="981075"/>
            <a:ext cx="2663825" cy="1066800"/>
          </a:xfrm>
          <a:prstGeom prst="rect">
            <a:avLst/>
          </a:prstGeom>
          <a:noFill/>
          <a:ln w="9525">
            <a:noFill/>
            <a:miter lim="800000"/>
            <a:headEnd/>
            <a:tailEnd/>
          </a:ln>
        </p:spPr>
        <p:txBody>
          <a:bodyPr>
            <a:spAutoFit/>
          </a:bodyPr>
          <a:lstStyle/>
          <a:p>
            <a:pPr algn="ctr">
              <a:spcBef>
                <a:spcPct val="50000"/>
              </a:spcBef>
            </a:pPr>
            <a:r>
              <a:rPr lang="hu-HU" sz="3200">
                <a:solidFill>
                  <a:schemeClr val="bg1"/>
                </a:solidFill>
                <a:latin typeface="Calibri" pitchFamily="34" charset="0"/>
              </a:rPr>
              <a:t>Three possible meanings</a:t>
            </a:r>
            <a:endParaRPr lang="en-US" sz="3200">
              <a:solidFill>
                <a:schemeClr val="bg1"/>
              </a:solidFill>
              <a:latin typeface="Calibri" pitchFamily="34" charset="0"/>
            </a:endParaRPr>
          </a:p>
        </p:txBody>
      </p:sp>
      <p:cxnSp>
        <p:nvCxnSpPr>
          <p:cNvPr id="27655" name="AutoShape 7"/>
          <p:cNvCxnSpPr>
            <a:cxnSpLocks noChangeShapeType="1"/>
            <a:stCxn id="27650" idx="0"/>
            <a:endCxn id="27653" idx="2"/>
          </p:cNvCxnSpPr>
          <p:nvPr/>
        </p:nvCxnSpPr>
        <p:spPr bwMode="auto">
          <a:xfrm flipV="1">
            <a:off x="1403350" y="2133600"/>
            <a:ext cx="3205163" cy="1008063"/>
          </a:xfrm>
          <a:prstGeom prst="straightConnector1">
            <a:avLst/>
          </a:prstGeom>
          <a:noFill/>
          <a:ln w="9525">
            <a:solidFill>
              <a:schemeClr val="tx1"/>
            </a:solidFill>
            <a:round/>
            <a:headEnd/>
            <a:tailEnd/>
          </a:ln>
        </p:spPr>
      </p:cxnSp>
      <p:cxnSp>
        <p:nvCxnSpPr>
          <p:cNvPr id="27656" name="AutoShape 8"/>
          <p:cNvCxnSpPr>
            <a:cxnSpLocks noChangeShapeType="1"/>
            <a:stCxn id="27653" idx="2"/>
            <a:endCxn id="27651" idx="0"/>
          </p:cNvCxnSpPr>
          <p:nvPr/>
        </p:nvCxnSpPr>
        <p:spPr bwMode="auto">
          <a:xfrm flipH="1">
            <a:off x="4356100" y="2133600"/>
            <a:ext cx="252413" cy="1008063"/>
          </a:xfrm>
          <a:prstGeom prst="straightConnector1">
            <a:avLst/>
          </a:prstGeom>
          <a:noFill/>
          <a:ln w="9525">
            <a:solidFill>
              <a:schemeClr val="tx1"/>
            </a:solidFill>
            <a:round/>
            <a:headEnd/>
            <a:tailEnd/>
          </a:ln>
        </p:spPr>
      </p:cxnSp>
      <p:cxnSp>
        <p:nvCxnSpPr>
          <p:cNvPr id="27657" name="AutoShape 9"/>
          <p:cNvCxnSpPr>
            <a:cxnSpLocks noChangeShapeType="1"/>
            <a:stCxn id="27653" idx="2"/>
            <a:endCxn id="27652" idx="0"/>
          </p:cNvCxnSpPr>
          <p:nvPr/>
        </p:nvCxnSpPr>
        <p:spPr bwMode="auto">
          <a:xfrm>
            <a:off x="4608513" y="2133600"/>
            <a:ext cx="2628900" cy="1008063"/>
          </a:xfrm>
          <a:prstGeom prst="straightConnector1">
            <a:avLst/>
          </a:prstGeom>
          <a:noFill/>
          <a:ln w="9525">
            <a:solidFill>
              <a:schemeClr val="tx1"/>
            </a:solidFill>
            <a:round/>
            <a:headEnd/>
            <a:tailEnd/>
          </a:ln>
        </p:spPr>
      </p:cxnSp>
      <p:sp>
        <p:nvSpPr>
          <p:cNvPr id="27658" name="Text Box 10"/>
          <p:cNvSpPr txBox="1">
            <a:spLocks noChangeArrowheads="1"/>
          </p:cNvSpPr>
          <p:nvPr/>
        </p:nvSpPr>
        <p:spPr bwMode="auto">
          <a:xfrm>
            <a:off x="179388" y="3141663"/>
            <a:ext cx="2592387" cy="1754326"/>
          </a:xfrm>
          <a:prstGeom prst="rect">
            <a:avLst/>
          </a:prstGeom>
          <a:noFill/>
          <a:ln w="9525">
            <a:noFill/>
            <a:miter lim="800000"/>
            <a:headEnd/>
            <a:tailEnd/>
          </a:ln>
        </p:spPr>
        <p:txBody>
          <a:bodyPr>
            <a:spAutoFit/>
          </a:bodyPr>
          <a:lstStyle/>
          <a:p>
            <a:pPr algn="ctr">
              <a:spcBef>
                <a:spcPct val="50000"/>
              </a:spcBef>
            </a:pPr>
            <a:r>
              <a:rPr lang="hu-HU">
                <a:solidFill>
                  <a:srgbClr val="FFEFBD"/>
                </a:solidFill>
                <a:latin typeface="Times New Roman" pitchFamily="18" charset="0"/>
              </a:rPr>
              <a:t>- </a:t>
            </a:r>
            <a:r>
              <a:rPr lang="hu-HU">
                <a:solidFill>
                  <a:srgbClr val="FFEFBD"/>
                </a:solidFill>
                <a:latin typeface="Calibri" pitchFamily="34" charset="0"/>
              </a:rPr>
              <a:t>(Recognised) refugee</a:t>
            </a:r>
          </a:p>
          <a:p>
            <a:pPr algn="ctr">
              <a:spcBef>
                <a:spcPct val="50000"/>
              </a:spcBef>
            </a:pPr>
            <a:r>
              <a:rPr lang="hu-HU">
                <a:solidFill>
                  <a:srgbClr val="FFEFBD"/>
                </a:solidFill>
                <a:latin typeface="Calibri" pitchFamily="34" charset="0"/>
              </a:rPr>
              <a:t>-  Within the country</a:t>
            </a:r>
            <a:endParaRPr lang="en-US">
              <a:solidFill>
                <a:srgbClr val="FFEFBD"/>
              </a:solidFill>
              <a:latin typeface="Calibri" pitchFamily="34" charset="0"/>
            </a:endParaRPr>
          </a:p>
        </p:txBody>
      </p:sp>
      <p:sp>
        <p:nvSpPr>
          <p:cNvPr id="27659" name="Text Box 11"/>
          <p:cNvSpPr txBox="1">
            <a:spLocks noChangeArrowheads="1"/>
          </p:cNvSpPr>
          <p:nvPr/>
        </p:nvSpPr>
        <p:spPr bwMode="auto">
          <a:xfrm rot="10800000" flipV="1">
            <a:off x="2843213" y="3059044"/>
            <a:ext cx="2809875" cy="1754326"/>
          </a:xfrm>
          <a:prstGeom prst="rect">
            <a:avLst/>
          </a:prstGeom>
          <a:noFill/>
          <a:ln w="9525">
            <a:noFill/>
            <a:miter lim="800000"/>
            <a:headEnd/>
            <a:tailEnd/>
          </a:ln>
        </p:spPr>
        <p:txBody>
          <a:bodyPr>
            <a:spAutoFit/>
          </a:bodyPr>
          <a:lstStyle/>
          <a:p>
            <a:pPr algn="ctr">
              <a:spcBef>
                <a:spcPct val="50000"/>
              </a:spcBef>
            </a:pPr>
            <a:r>
              <a:rPr lang="hu-HU">
                <a:latin typeface="Times New Roman" pitchFamily="18" charset="0"/>
              </a:rPr>
              <a:t> </a:t>
            </a:r>
            <a:r>
              <a:rPr lang="hu-HU">
                <a:solidFill>
                  <a:srgbClr val="FFEFBD"/>
                </a:solidFill>
                <a:latin typeface="Calibri" pitchFamily="34" charset="0"/>
              </a:rPr>
              <a:t>- Asylum seeker + refugee</a:t>
            </a:r>
          </a:p>
          <a:p>
            <a:pPr algn="ctr">
              <a:spcBef>
                <a:spcPct val="50000"/>
              </a:spcBef>
            </a:pPr>
            <a:r>
              <a:rPr lang="hu-HU">
                <a:solidFill>
                  <a:srgbClr val="FFEFBD"/>
                </a:solidFill>
                <a:latin typeface="Calibri" pitchFamily="34" charset="0"/>
              </a:rPr>
              <a:t>- At the border or within the territory</a:t>
            </a:r>
            <a:endParaRPr lang="en-US">
              <a:solidFill>
                <a:srgbClr val="FFEFBD"/>
              </a:solidFill>
              <a:latin typeface="Calibri" pitchFamily="34" charset="0"/>
            </a:endParaRPr>
          </a:p>
        </p:txBody>
      </p:sp>
      <p:sp>
        <p:nvSpPr>
          <p:cNvPr id="27660" name="Text Box 12"/>
          <p:cNvSpPr txBox="1">
            <a:spLocks noChangeArrowheads="1"/>
          </p:cNvSpPr>
          <p:nvPr/>
        </p:nvSpPr>
        <p:spPr bwMode="auto">
          <a:xfrm>
            <a:off x="6436708" y="3357563"/>
            <a:ext cx="1569660" cy="1569660"/>
          </a:xfrm>
          <a:prstGeom prst="rect">
            <a:avLst/>
          </a:prstGeom>
          <a:noFill/>
          <a:ln w="9525">
            <a:noFill/>
            <a:miter lim="800000"/>
            <a:headEnd/>
            <a:tailEnd/>
          </a:ln>
        </p:spPr>
        <p:txBody>
          <a:bodyPr wrap="none">
            <a:spAutoFit/>
          </a:bodyPr>
          <a:lstStyle/>
          <a:p>
            <a:pPr algn="ctr">
              <a:spcBef>
                <a:spcPct val="50000"/>
              </a:spcBef>
              <a:buFontTx/>
              <a:buChar char="-"/>
            </a:pPr>
            <a:r>
              <a:rPr lang="hu-HU">
                <a:solidFill>
                  <a:srgbClr val="FFEFBD"/>
                </a:solidFill>
                <a:latin typeface="Calibri" pitchFamily="34" charset="0"/>
              </a:rPr>
              <a:t>Anyone</a:t>
            </a:r>
          </a:p>
          <a:p>
            <a:pPr algn="ctr">
              <a:spcBef>
                <a:spcPct val="50000"/>
              </a:spcBef>
              <a:buFontTx/>
              <a:buChar char="-"/>
            </a:pPr>
            <a:endParaRPr lang="hu-HU">
              <a:solidFill>
                <a:srgbClr val="FFEFBD"/>
              </a:solidFill>
              <a:latin typeface="Calibri" pitchFamily="34" charset="0"/>
            </a:endParaRPr>
          </a:p>
          <a:p>
            <a:pPr algn="ctr">
              <a:spcBef>
                <a:spcPct val="50000"/>
              </a:spcBef>
              <a:buFontTx/>
              <a:buChar char="-"/>
            </a:pPr>
            <a:r>
              <a:rPr lang="hu-HU">
                <a:solidFill>
                  <a:srgbClr val="FFEFBD"/>
                </a:solidFill>
                <a:latin typeface="Calibri" pitchFamily="34" charset="0"/>
              </a:rPr>
              <a:t>Anywhere</a:t>
            </a:r>
            <a:endParaRPr lang="en-US">
              <a:solidFill>
                <a:srgbClr val="FFEFBD"/>
              </a:solidFill>
              <a:latin typeface="Calibri" pitchFamily="34" charset="0"/>
            </a:endParaRPr>
          </a:p>
        </p:txBody>
      </p:sp>
      <p:sp>
        <p:nvSpPr>
          <p:cNvPr id="27661" name="AutoShape 13"/>
          <p:cNvSpPr>
            <a:spLocks/>
          </p:cNvSpPr>
          <p:nvPr/>
        </p:nvSpPr>
        <p:spPr bwMode="auto">
          <a:xfrm rot="-5400000">
            <a:off x="2736057" y="3753644"/>
            <a:ext cx="539750" cy="3132137"/>
          </a:xfrm>
          <a:prstGeom prst="leftBrace">
            <a:avLst>
              <a:gd name="adj1" fmla="val 48358"/>
              <a:gd name="adj2" fmla="val 50000"/>
            </a:avLst>
          </a:prstGeom>
          <a:noFill/>
          <a:ln w="9525">
            <a:solidFill>
              <a:schemeClr val="tx1"/>
            </a:solidFill>
            <a:round/>
            <a:headEnd/>
            <a:tailEnd/>
          </a:ln>
        </p:spPr>
        <p:txBody>
          <a:bodyPr wrap="none" anchor="ctr"/>
          <a:lstStyle/>
          <a:p>
            <a:pPr algn="ctr"/>
            <a:endParaRPr lang="en-US">
              <a:latin typeface="Times New Roman" pitchFamily="18" charset="0"/>
            </a:endParaRPr>
          </a:p>
        </p:txBody>
      </p:sp>
      <p:sp>
        <p:nvSpPr>
          <p:cNvPr id="27662" name="Text Box 15"/>
          <p:cNvSpPr txBox="1">
            <a:spLocks noChangeArrowheads="1"/>
          </p:cNvSpPr>
          <p:nvPr/>
        </p:nvSpPr>
        <p:spPr bwMode="auto">
          <a:xfrm>
            <a:off x="684213" y="5589588"/>
            <a:ext cx="4464050" cy="854075"/>
          </a:xfrm>
          <a:prstGeom prst="rect">
            <a:avLst/>
          </a:prstGeom>
          <a:noFill/>
          <a:ln w="9525">
            <a:noFill/>
            <a:miter lim="800000"/>
            <a:headEnd/>
            <a:tailEnd/>
          </a:ln>
        </p:spPr>
        <p:txBody>
          <a:bodyPr>
            <a:spAutoFit/>
          </a:bodyPr>
          <a:lstStyle/>
          <a:p>
            <a:pPr algn="ctr">
              <a:spcBef>
                <a:spcPct val="50000"/>
              </a:spcBef>
            </a:pPr>
            <a:r>
              <a:rPr lang="hu-HU" sz="2000">
                <a:solidFill>
                  <a:srgbClr val="002060"/>
                </a:solidFill>
                <a:latin typeface="Times New Roman" pitchFamily="18" charset="0"/>
              </a:rPr>
              <a:t>Against persecution</a:t>
            </a:r>
          </a:p>
          <a:p>
            <a:pPr algn="ctr">
              <a:spcBef>
                <a:spcPct val="50000"/>
              </a:spcBef>
            </a:pPr>
            <a:r>
              <a:rPr lang="hu-HU" sz="2000">
                <a:solidFill>
                  <a:srgbClr val="002060"/>
                </a:solidFill>
                <a:latin typeface="Times New Roman" pitchFamily="18" charset="0"/>
              </a:rPr>
              <a:t>On five grounds</a:t>
            </a:r>
            <a:endParaRPr lang="en-US" sz="2000">
              <a:solidFill>
                <a:srgbClr val="002060"/>
              </a:solidFill>
              <a:latin typeface="Times New Roman" pitchFamily="18" charset="0"/>
            </a:endParaRPr>
          </a:p>
        </p:txBody>
      </p:sp>
      <p:sp>
        <p:nvSpPr>
          <p:cNvPr id="27663" name="Line 16"/>
          <p:cNvSpPr>
            <a:spLocks noChangeShapeType="1"/>
          </p:cNvSpPr>
          <p:nvPr/>
        </p:nvSpPr>
        <p:spPr bwMode="auto">
          <a:xfrm>
            <a:off x="7235825" y="5084763"/>
            <a:ext cx="0" cy="576262"/>
          </a:xfrm>
          <a:prstGeom prst="line">
            <a:avLst/>
          </a:prstGeom>
          <a:noFill/>
          <a:ln w="9525">
            <a:solidFill>
              <a:schemeClr val="tx1"/>
            </a:solidFill>
            <a:round/>
            <a:headEnd/>
            <a:tailEnd/>
          </a:ln>
        </p:spPr>
        <p:txBody>
          <a:bodyPr/>
          <a:lstStyle/>
          <a:p>
            <a:endParaRPr lang="hu-HU"/>
          </a:p>
        </p:txBody>
      </p:sp>
      <p:sp>
        <p:nvSpPr>
          <p:cNvPr id="27664" name="Text Box 18"/>
          <p:cNvSpPr txBox="1">
            <a:spLocks noChangeArrowheads="1"/>
          </p:cNvSpPr>
          <p:nvPr/>
        </p:nvSpPr>
        <p:spPr bwMode="auto">
          <a:xfrm>
            <a:off x="5219700" y="5373688"/>
            <a:ext cx="3600450" cy="1463675"/>
          </a:xfrm>
          <a:prstGeom prst="rect">
            <a:avLst/>
          </a:prstGeom>
          <a:noFill/>
          <a:ln w="9525">
            <a:noFill/>
            <a:miter lim="800000"/>
            <a:headEnd/>
            <a:tailEnd/>
          </a:ln>
        </p:spPr>
        <p:txBody>
          <a:bodyPr>
            <a:spAutoFit/>
          </a:bodyPr>
          <a:lstStyle/>
          <a:p>
            <a:pPr algn="ctr">
              <a:spcBef>
                <a:spcPct val="50000"/>
              </a:spcBef>
            </a:pPr>
            <a:r>
              <a:rPr lang="hu-HU" sz="2000">
                <a:solidFill>
                  <a:srgbClr val="002060"/>
                </a:solidFill>
                <a:latin typeface="Times New Roman" pitchFamily="18" charset="0"/>
              </a:rPr>
              <a:t>Against torture, inhuman or degrading treatment or punishment</a:t>
            </a:r>
          </a:p>
          <a:p>
            <a:pPr algn="ctr">
              <a:spcBef>
                <a:spcPct val="50000"/>
              </a:spcBef>
            </a:pPr>
            <a:r>
              <a:rPr lang="hu-HU" sz="2000">
                <a:solidFill>
                  <a:srgbClr val="002060"/>
                </a:solidFill>
                <a:latin typeface="Times New Roman" pitchFamily="18" charset="0"/>
              </a:rPr>
              <a:t>On any ground</a:t>
            </a:r>
            <a:endParaRPr lang="en-US" sz="2000">
              <a:solidFill>
                <a:srgbClr val="002060"/>
              </a:solidFill>
              <a:latin typeface="Times New Roman" pitchFamily="18" charset="0"/>
            </a:endParaRPr>
          </a:p>
        </p:txBody>
      </p:sp>
      <p:sp>
        <p:nvSpPr>
          <p:cNvPr id="17" name="Cím 16"/>
          <p:cNvSpPr>
            <a:spLocks noGrp="1"/>
          </p:cNvSpPr>
          <p:nvPr>
            <p:ph type="title"/>
          </p:nvPr>
        </p:nvSpPr>
        <p:spPr>
          <a:xfrm>
            <a:off x="457200" y="274638"/>
            <a:ext cx="8229600" cy="439737"/>
          </a:xfrm>
        </p:spPr>
        <p:txBody>
          <a:bodyPr/>
          <a:lstStyle/>
          <a:p>
            <a:pPr>
              <a:defRPr/>
            </a:pPr>
            <a:r>
              <a:rPr lang="en-GB" dirty="0" smtClean="0"/>
              <a:t>Non-refoulement</a:t>
            </a:r>
            <a:endParaRPr lang="en-GB"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439737"/>
          </a:xfrm>
        </p:spPr>
        <p:txBody>
          <a:bodyPr/>
          <a:lstStyle/>
          <a:p>
            <a:pPr eaLnBrk="1" hangingPunct="1">
              <a:defRPr/>
            </a:pPr>
            <a:r>
              <a:rPr lang="en-GB" sz="2400" dirty="0" smtClean="0"/>
              <a:t>Non-refoulement</a:t>
            </a:r>
          </a:p>
        </p:txBody>
      </p:sp>
      <p:sp>
        <p:nvSpPr>
          <p:cNvPr id="25603" name="Rectangle 3"/>
          <p:cNvSpPr>
            <a:spLocks noGrp="1" noChangeArrowheads="1"/>
          </p:cNvSpPr>
          <p:nvPr>
            <p:ph idx="1"/>
          </p:nvPr>
        </p:nvSpPr>
        <p:spPr>
          <a:xfrm>
            <a:off x="457200" y="857250"/>
            <a:ext cx="8229600" cy="5500688"/>
          </a:xfrm>
        </p:spPr>
        <p:txBody>
          <a:bodyPr/>
          <a:lstStyle/>
          <a:p>
            <a:pPr eaLnBrk="1" hangingPunct="1">
              <a:lnSpc>
                <a:spcPct val="90000"/>
              </a:lnSpc>
              <a:defRPr/>
            </a:pPr>
            <a:r>
              <a:rPr lang="en-GB" altLang="zh-CN" sz="2400" dirty="0" smtClean="0">
                <a:solidFill>
                  <a:schemeClr val="tx2"/>
                </a:solidFill>
              </a:rPr>
              <a:t>Geneva Convention Art 33:</a:t>
            </a:r>
          </a:p>
          <a:p>
            <a:pPr eaLnBrk="1" hangingPunct="1">
              <a:lnSpc>
                <a:spcPct val="90000"/>
              </a:lnSpc>
              <a:defRPr/>
            </a:pPr>
            <a:r>
              <a:rPr lang="en-GB" altLang="zh-CN" sz="2400" i="1" dirty="0" smtClean="0"/>
              <a:t>Article 33. Prohibition of expulsion or return ("refoulement")</a:t>
            </a:r>
          </a:p>
          <a:p>
            <a:pPr eaLnBrk="1" hangingPunct="1">
              <a:lnSpc>
                <a:spcPct val="90000"/>
              </a:lnSpc>
              <a:defRPr/>
            </a:pPr>
            <a:r>
              <a:rPr lang="en-GB" altLang="zh-CN" sz="2400" i="1" dirty="0" smtClean="0"/>
              <a:t>1. No Contracting State shall </a:t>
            </a:r>
            <a:r>
              <a:rPr lang="en-GB" altLang="zh-CN" sz="2400" i="1" dirty="0" smtClean="0">
                <a:solidFill>
                  <a:srgbClr val="C00000"/>
                </a:solidFill>
              </a:rPr>
              <a:t>expel or return </a:t>
            </a:r>
            <a:r>
              <a:rPr lang="en-GB" altLang="zh-CN" sz="2400" dirty="0" smtClean="0">
                <a:solidFill>
                  <a:srgbClr val="C00000"/>
                </a:solidFill>
              </a:rPr>
              <a:t>("refouler")</a:t>
            </a:r>
            <a:r>
              <a:rPr lang="en-GB" altLang="zh-CN" sz="2400" i="1" dirty="0" smtClean="0"/>
              <a:t> a refugee in </a:t>
            </a:r>
            <a:r>
              <a:rPr lang="en-GB" altLang="zh-CN" sz="2400" i="1" dirty="0" smtClean="0">
                <a:solidFill>
                  <a:srgbClr val="C00000"/>
                </a:solidFill>
              </a:rPr>
              <a:t>any manner whatsoever </a:t>
            </a:r>
            <a:r>
              <a:rPr lang="en-GB" altLang="zh-CN" sz="2400" i="1" dirty="0" smtClean="0"/>
              <a:t>at the frontiers of territories where his life or freedom </a:t>
            </a:r>
            <a:r>
              <a:rPr lang="en-GB" altLang="zh-CN" sz="2400" i="1" dirty="0" smtClean="0">
                <a:solidFill>
                  <a:srgbClr val="C00000"/>
                </a:solidFill>
              </a:rPr>
              <a:t>would be threatened </a:t>
            </a:r>
            <a:r>
              <a:rPr lang="en-GB" altLang="zh-CN" sz="2400" i="1" dirty="0" smtClean="0"/>
              <a:t>on account of his race, religion, nationality, membership of a particular social group or political opinion.</a:t>
            </a:r>
          </a:p>
          <a:p>
            <a:pPr eaLnBrk="1" hangingPunct="1">
              <a:lnSpc>
                <a:spcPct val="90000"/>
              </a:lnSpc>
              <a:defRPr/>
            </a:pPr>
            <a:r>
              <a:rPr lang="en-GB" altLang="zh-CN" sz="2400" i="1" dirty="0" smtClean="0"/>
              <a:t>2. The benefit of the present provision may not, </a:t>
            </a:r>
            <a:r>
              <a:rPr lang="en-GB" altLang="zh-CN" sz="2400" i="1" dirty="0" smtClean="0">
                <a:solidFill>
                  <a:srgbClr val="C00000"/>
                </a:solidFill>
              </a:rPr>
              <a:t>however,</a:t>
            </a:r>
            <a:r>
              <a:rPr lang="en-GB" altLang="zh-CN" sz="2400" i="1" dirty="0" smtClean="0"/>
              <a:t> be claimed by a refugee whom there are </a:t>
            </a:r>
            <a:r>
              <a:rPr lang="en-GB" altLang="zh-CN" sz="2400" i="1" dirty="0" smtClean="0">
                <a:solidFill>
                  <a:srgbClr val="C00000"/>
                </a:solidFill>
              </a:rPr>
              <a:t>reasonable grounds </a:t>
            </a:r>
            <a:r>
              <a:rPr lang="en-GB" altLang="zh-CN" sz="2400" i="1" dirty="0" smtClean="0"/>
              <a:t>for regarding as a </a:t>
            </a:r>
            <a:r>
              <a:rPr lang="en-GB" altLang="zh-CN" sz="2400" i="1" dirty="0" smtClean="0">
                <a:solidFill>
                  <a:srgbClr val="C00000"/>
                </a:solidFill>
              </a:rPr>
              <a:t>danger to the security of the country </a:t>
            </a:r>
            <a:r>
              <a:rPr lang="en-GB" altLang="zh-CN" sz="2400" i="1" dirty="0" smtClean="0"/>
              <a:t>in which he is, </a:t>
            </a:r>
            <a:r>
              <a:rPr lang="en-GB" altLang="zh-CN" sz="2400" i="1" dirty="0" smtClean="0">
                <a:solidFill>
                  <a:srgbClr val="C00000"/>
                </a:solidFill>
              </a:rPr>
              <a:t>or</a:t>
            </a:r>
            <a:r>
              <a:rPr lang="en-GB" altLang="zh-CN" sz="2400" i="1" dirty="0" smtClean="0"/>
              <a:t> who, having been convicted by a </a:t>
            </a:r>
            <a:r>
              <a:rPr lang="en-GB" altLang="zh-CN" sz="2400" i="1" dirty="0" smtClean="0">
                <a:solidFill>
                  <a:srgbClr val="C00000"/>
                </a:solidFill>
              </a:rPr>
              <a:t>final judgment </a:t>
            </a:r>
            <a:r>
              <a:rPr lang="en-GB" altLang="zh-CN" sz="2400" i="1" dirty="0" smtClean="0"/>
              <a:t>of a </a:t>
            </a:r>
            <a:r>
              <a:rPr lang="en-GB" altLang="zh-CN" sz="2400" i="1" dirty="0" smtClean="0">
                <a:solidFill>
                  <a:srgbClr val="C00000"/>
                </a:solidFill>
              </a:rPr>
              <a:t>particularly serious crime</a:t>
            </a:r>
            <a:r>
              <a:rPr lang="en-GB" altLang="zh-CN" sz="2400" i="1" dirty="0" smtClean="0"/>
              <a:t>, constitutes a </a:t>
            </a:r>
            <a:r>
              <a:rPr lang="en-GB" altLang="zh-CN" sz="2400" i="1" dirty="0" smtClean="0">
                <a:solidFill>
                  <a:srgbClr val="C00000"/>
                </a:solidFill>
              </a:rPr>
              <a:t>danger to the community </a:t>
            </a:r>
            <a:r>
              <a:rPr lang="en-GB" altLang="zh-CN" sz="2400" i="1" dirty="0" smtClean="0"/>
              <a:t>of that country.</a:t>
            </a:r>
            <a:endParaRPr lang="en-GB" sz="2400" i="1"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z="2400" smtClean="0"/>
              <a:t>Causes of flight</a:t>
            </a:r>
          </a:p>
        </p:txBody>
      </p:sp>
      <p:sp>
        <p:nvSpPr>
          <p:cNvPr id="4099" name="Rectangle 3"/>
          <p:cNvSpPr>
            <a:spLocks noGrp="1" noChangeArrowheads="1"/>
          </p:cNvSpPr>
          <p:nvPr>
            <p:ph idx="1"/>
          </p:nvPr>
        </p:nvSpPr>
        <p:spPr/>
        <p:txBody>
          <a:bodyPr/>
          <a:lstStyle/>
          <a:p>
            <a:pPr eaLnBrk="1" hangingPunct="1">
              <a:lnSpc>
                <a:spcPct val="90000"/>
              </a:lnSpc>
            </a:pPr>
            <a:r>
              <a:rPr lang="en-GB" sz="1800" smtClean="0"/>
              <a:t>Political roots</a:t>
            </a:r>
          </a:p>
          <a:p>
            <a:pPr lvl="1" eaLnBrk="1" hangingPunct="1">
              <a:lnSpc>
                <a:spcPct val="90000"/>
              </a:lnSpc>
            </a:pPr>
            <a:r>
              <a:rPr lang="en-GB" sz="1800" smtClean="0"/>
              <a:t>fight for control of state/society</a:t>
            </a:r>
          </a:p>
          <a:p>
            <a:pPr lvl="1" eaLnBrk="1" hangingPunct="1">
              <a:lnSpc>
                <a:spcPct val="90000"/>
              </a:lnSpc>
            </a:pPr>
            <a:r>
              <a:rPr lang="en-GB" sz="1800" smtClean="0"/>
              <a:t>Cold War </a:t>
            </a:r>
            <a:r>
              <a:rPr lang="en-GB" sz="900" smtClean="0"/>
              <a:t>(Afghanistan, Vietnam, Cambodia, Horn of Africa, Mozambique)</a:t>
            </a:r>
          </a:p>
          <a:p>
            <a:pPr eaLnBrk="1" hangingPunct="1">
              <a:lnSpc>
                <a:spcPct val="90000"/>
              </a:lnSpc>
            </a:pPr>
            <a:r>
              <a:rPr lang="en-GB" sz="1800" smtClean="0"/>
              <a:t>Economic roots</a:t>
            </a:r>
          </a:p>
          <a:p>
            <a:pPr lvl="1" eaLnBrk="1" hangingPunct="1">
              <a:lnSpc>
                <a:spcPct val="90000"/>
              </a:lnSpc>
            </a:pPr>
            <a:r>
              <a:rPr lang="en-GB" sz="1800" smtClean="0"/>
              <a:t>more than 1 billion live in poverty –less than 1% are refugees</a:t>
            </a:r>
          </a:p>
          <a:p>
            <a:pPr lvl="1" eaLnBrk="1" hangingPunct="1">
              <a:lnSpc>
                <a:spcPct val="90000"/>
              </a:lnSpc>
            </a:pPr>
            <a:r>
              <a:rPr lang="en-GB" sz="1800" smtClean="0"/>
              <a:t>ethnic and communal tension over resources</a:t>
            </a:r>
          </a:p>
          <a:p>
            <a:pPr lvl="1" eaLnBrk="1" hangingPunct="1">
              <a:lnSpc>
                <a:spcPct val="90000"/>
              </a:lnSpc>
            </a:pPr>
            <a:r>
              <a:rPr lang="en-GB" sz="1800" smtClean="0"/>
              <a:t>aftermath of war! (ensuing famine etc.)</a:t>
            </a:r>
          </a:p>
          <a:p>
            <a:pPr eaLnBrk="1" hangingPunct="1">
              <a:lnSpc>
                <a:spcPct val="90000"/>
              </a:lnSpc>
            </a:pPr>
            <a:r>
              <a:rPr lang="en-GB" sz="1800" smtClean="0"/>
              <a:t>Environmental roots</a:t>
            </a:r>
          </a:p>
          <a:p>
            <a:pPr lvl="1" eaLnBrk="1" hangingPunct="1">
              <a:lnSpc>
                <a:spcPct val="90000"/>
              </a:lnSpc>
            </a:pPr>
            <a:r>
              <a:rPr lang="en-GB" sz="1800" smtClean="0"/>
              <a:t>demographic pressure on scarcer resources</a:t>
            </a:r>
          </a:p>
          <a:p>
            <a:pPr lvl="1" eaLnBrk="1" hangingPunct="1">
              <a:lnSpc>
                <a:spcPct val="90000"/>
              </a:lnSpc>
            </a:pPr>
            <a:r>
              <a:rPr lang="en-GB" sz="1800" smtClean="0"/>
              <a:t>destruction of habitat</a:t>
            </a:r>
          </a:p>
          <a:p>
            <a:pPr eaLnBrk="1" hangingPunct="1">
              <a:lnSpc>
                <a:spcPct val="90000"/>
              </a:lnSpc>
            </a:pPr>
            <a:r>
              <a:rPr lang="en-GB" sz="1800" smtClean="0"/>
              <a:t>Ethnic tensions  </a:t>
            </a:r>
          </a:p>
          <a:p>
            <a:pPr lvl="1" eaLnBrk="1" hangingPunct="1">
              <a:lnSpc>
                <a:spcPct val="90000"/>
              </a:lnSpc>
            </a:pPr>
            <a:r>
              <a:rPr lang="en-GB" sz="1800" smtClean="0"/>
              <a:t>(200 states – 5000 ethnic groups! – fantasy of ethnically homogenous states)</a:t>
            </a:r>
          </a:p>
          <a:p>
            <a:pPr eaLnBrk="1" hangingPunct="1">
              <a:lnSpc>
                <a:spcPct val="90000"/>
              </a:lnSpc>
            </a:pPr>
            <a:r>
              <a:rPr lang="en-GB" sz="1800" smtClean="0"/>
              <a:t>Human rights/minority rights violations  (religious right, domestic violence, etc.)</a:t>
            </a:r>
          </a:p>
          <a:p>
            <a:pPr eaLnBrk="1" hangingPunct="1">
              <a:lnSpc>
                <a:spcPct val="90000"/>
              </a:lnSpc>
              <a:buFontTx/>
              <a:buNone/>
            </a:pPr>
            <a:r>
              <a:rPr lang="en-GB" sz="1800" smtClean="0"/>
              <a:t>_______________________________________________</a:t>
            </a:r>
          </a:p>
          <a:p>
            <a:pPr eaLnBrk="1" hangingPunct="1">
              <a:lnSpc>
                <a:spcPct val="90000"/>
              </a:lnSpc>
            </a:pPr>
            <a:r>
              <a:rPr lang="en-GB" sz="1800" smtClean="0"/>
              <a:t>Are countries of origin legally responsible?</a:t>
            </a:r>
          </a:p>
          <a:p>
            <a:pPr lvl="1" eaLnBrk="1" hangingPunct="1">
              <a:lnSpc>
                <a:spcPct val="90000"/>
              </a:lnSpc>
            </a:pPr>
            <a:r>
              <a:rPr lang="en-GB" sz="1800" smtClean="0"/>
              <a:t>with respect to returning refugees </a:t>
            </a:r>
          </a:p>
          <a:p>
            <a:pPr lvl="1" eaLnBrk="1" hangingPunct="1">
              <a:lnSpc>
                <a:spcPct val="90000"/>
              </a:lnSpc>
            </a:pPr>
            <a:r>
              <a:rPr lang="en-GB" sz="1800" smtClean="0"/>
              <a:t>to the host states</a:t>
            </a:r>
          </a:p>
          <a:p>
            <a:pPr lvl="1" eaLnBrk="1" hangingPunct="1">
              <a:lnSpc>
                <a:spcPct val="90000"/>
              </a:lnSpc>
            </a:pPr>
            <a:r>
              <a:rPr lang="en-GB" sz="1800" smtClean="0"/>
              <a:t>to compensate lost property of non-returning refugees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Legal status –customary law?</a:t>
            </a:r>
            <a:endParaRPr lang="en-GB" dirty="0"/>
          </a:p>
        </p:txBody>
      </p:sp>
      <p:sp>
        <p:nvSpPr>
          <p:cNvPr id="3" name="Tartalom helye 2"/>
          <p:cNvSpPr>
            <a:spLocks noGrp="1"/>
          </p:cNvSpPr>
          <p:nvPr>
            <p:ph idx="1"/>
          </p:nvPr>
        </p:nvSpPr>
        <p:spPr/>
        <p:txBody>
          <a:bodyPr>
            <a:normAutofit fontScale="62500" lnSpcReduction="20000"/>
          </a:bodyPr>
          <a:lstStyle/>
          <a:p>
            <a:r>
              <a:rPr lang="en-GB" dirty="0" smtClean="0"/>
              <a:t>Yes, both for refugees and those protected by human rights treaties</a:t>
            </a:r>
          </a:p>
          <a:p>
            <a:r>
              <a:rPr lang="en-GB" smtClean="0"/>
              <a:t>(e.g</a:t>
            </a:r>
            <a:r>
              <a:rPr lang="hu-HU" smtClean="0"/>
              <a:t> Lauterpacht - Betlehem</a:t>
            </a:r>
            <a:r>
              <a:rPr lang="en-GB" dirty="0" smtClean="0"/>
              <a:t>, Goodwin-Gill-McAdam, Kälin)</a:t>
            </a:r>
          </a:p>
          <a:p>
            <a:r>
              <a:rPr lang="en-GB" dirty="0" smtClean="0"/>
              <a:t>UNHCR : several ExCom conclusions: non-derogable principle </a:t>
            </a:r>
          </a:p>
          <a:p>
            <a:r>
              <a:rPr lang="en-GB" dirty="0" smtClean="0"/>
              <a:t>States: Declaration of States Parties to The 1951 Convention and or its 1967 Protocol Relating to the Status of Refugees, 2001: </a:t>
            </a:r>
          </a:p>
          <a:p>
            <a:pPr lvl="2"/>
            <a:r>
              <a:rPr lang="en-GB" dirty="0" smtClean="0"/>
              <a:t>Acknowledging the continuing relevance and resilience of this international regime of rights and principles, including at its </a:t>
            </a:r>
            <a:r>
              <a:rPr lang="en-GB" dirty="0" smtClean="0">
                <a:solidFill>
                  <a:srgbClr val="A80000"/>
                </a:solidFill>
              </a:rPr>
              <a:t>core the principle </a:t>
            </a:r>
            <a:r>
              <a:rPr lang="en-GB" dirty="0" smtClean="0"/>
              <a:t>of </a:t>
            </a:r>
            <a:r>
              <a:rPr lang="en-GB" i="1" dirty="0" smtClean="0"/>
              <a:t>non-refoulement, </a:t>
            </a:r>
            <a:r>
              <a:rPr lang="en-GB" dirty="0" smtClean="0"/>
              <a:t>whose applicability </a:t>
            </a:r>
            <a:r>
              <a:rPr lang="en-GB" dirty="0" smtClean="0">
                <a:solidFill>
                  <a:srgbClr val="A80000"/>
                </a:solidFill>
              </a:rPr>
              <a:t>is embedded in customary international law</a:t>
            </a:r>
          </a:p>
          <a:p>
            <a:pPr lvl="2"/>
            <a:endParaRPr lang="en-GB" dirty="0" smtClean="0">
              <a:solidFill>
                <a:srgbClr val="A80000"/>
              </a:solidFill>
            </a:endParaRPr>
          </a:p>
          <a:p>
            <a:r>
              <a:rPr lang="en-GB" dirty="0" smtClean="0"/>
              <a:t>Doubting: Hathaway (as an obligation beyond the Convention) (HR treaties protect from different threats  + some specifically affected states not parties to GC)</a:t>
            </a:r>
          </a:p>
          <a:p>
            <a:r>
              <a:rPr lang="en-GB" dirty="0" smtClean="0"/>
              <a:t>Real question: what is the role of state practice of refoulement</a:t>
            </a:r>
          </a:p>
          <a:p>
            <a:pPr lvl="1">
              <a:buFontTx/>
              <a:buChar char="-"/>
            </a:pPr>
            <a:r>
              <a:rPr lang="en-GB" dirty="0" smtClean="0"/>
              <a:t>violation of the principle (confirming the rule)</a:t>
            </a:r>
          </a:p>
          <a:p>
            <a:pPr lvl="1">
              <a:buFontTx/>
              <a:buChar char="-"/>
            </a:pPr>
            <a:r>
              <a:rPr lang="en-GB" dirty="0" smtClean="0"/>
              <a:t>evidence of lack of uniform state practice</a:t>
            </a:r>
          </a:p>
          <a:p>
            <a:r>
              <a:rPr lang="en-GB" dirty="0" smtClean="0"/>
              <a:t>(see further mass influx)</a:t>
            </a:r>
            <a:endParaRPr lang="en-GB" dirty="0"/>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0"/>
            <a:ext cx="8229600" cy="785794"/>
          </a:xfrm>
        </p:spPr>
        <p:txBody>
          <a:bodyPr/>
          <a:lstStyle/>
          <a:p>
            <a:pPr eaLnBrk="1" hangingPunct="1">
              <a:defRPr/>
            </a:pPr>
            <a:r>
              <a:rPr lang="en-GB" sz="2400" dirty="0" smtClean="0"/>
              <a:t>Non-refoulement –interpretation</a:t>
            </a:r>
            <a:br>
              <a:rPr lang="en-GB" sz="2400" dirty="0" smtClean="0"/>
            </a:br>
            <a:endParaRPr lang="en-GB" sz="1200" dirty="0" smtClean="0"/>
          </a:p>
        </p:txBody>
      </p:sp>
      <p:sp>
        <p:nvSpPr>
          <p:cNvPr id="26627" name="Rectangle 3"/>
          <p:cNvSpPr>
            <a:spLocks noGrp="1" noChangeArrowheads="1"/>
          </p:cNvSpPr>
          <p:nvPr>
            <p:ph idx="1"/>
          </p:nvPr>
        </p:nvSpPr>
        <p:spPr>
          <a:xfrm>
            <a:off x="457200" y="857250"/>
            <a:ext cx="8229600" cy="5500688"/>
          </a:xfrm>
        </p:spPr>
        <p:txBody>
          <a:bodyPr>
            <a:normAutofit/>
          </a:bodyPr>
          <a:lstStyle/>
          <a:p>
            <a:pPr marL="742950" indent="-742950" eaLnBrk="1" hangingPunct="1">
              <a:buFont typeface="+mj-lt"/>
              <a:buAutoNum type="arabicPeriod"/>
              <a:defRPr/>
            </a:pPr>
            <a:r>
              <a:rPr lang="en-GB" dirty="0" smtClean="0"/>
              <a:t>Who is bound?</a:t>
            </a:r>
            <a:br>
              <a:rPr lang="en-GB" dirty="0" smtClean="0"/>
            </a:br>
            <a:r>
              <a:rPr lang="en-GB" dirty="0" smtClean="0"/>
              <a:t>		</a:t>
            </a:r>
            <a:r>
              <a:rPr lang="en-GB" sz="3200" dirty="0" smtClean="0"/>
              <a:t>attribution to the contracting state</a:t>
            </a:r>
            <a:endParaRPr lang="en-GB" dirty="0" smtClean="0"/>
          </a:p>
          <a:p>
            <a:pPr marL="800100" indent="-742950" eaLnBrk="1" hangingPunct="1">
              <a:buFont typeface="+mj-lt"/>
              <a:buAutoNum type="arabicPeriod"/>
              <a:defRPr/>
            </a:pPr>
            <a:r>
              <a:rPr lang="en-GB" dirty="0" smtClean="0"/>
              <a:t>Who is protected?</a:t>
            </a:r>
          </a:p>
          <a:p>
            <a:pPr marL="800100" indent="-742950" eaLnBrk="1" hangingPunct="1">
              <a:buFont typeface="+mj-lt"/>
              <a:buAutoNum type="arabicPeriod"/>
              <a:defRPr/>
            </a:pPr>
            <a:r>
              <a:rPr lang="en-GB" dirty="0" smtClean="0"/>
              <a:t>	What is prohibited?</a:t>
            </a:r>
          </a:p>
          <a:p>
            <a:pPr marL="742950" indent="-742950" eaLnBrk="1" hangingPunct="1">
              <a:defRPr/>
            </a:pPr>
            <a:r>
              <a:rPr lang="en-GB" dirty="0" smtClean="0"/>
              <a:t>			</a:t>
            </a:r>
            <a:r>
              <a:rPr lang="en-GB" sz="3200" dirty="0" smtClean="0"/>
              <a:t>return in </a:t>
            </a:r>
            <a:r>
              <a:rPr lang="en-GB" sz="3200" dirty="0" smtClean="0">
                <a:solidFill>
                  <a:schemeClr val="tx2"/>
                </a:solidFill>
              </a:rPr>
              <a:t>any manner</a:t>
            </a:r>
            <a:r>
              <a:rPr lang="en-GB" sz="3200" dirty="0" smtClean="0"/>
              <a:t> whatsoever</a:t>
            </a:r>
          </a:p>
          <a:p>
            <a:pPr marL="742950" indent="-742950" eaLnBrk="1" hangingPunct="1">
              <a:buFont typeface="+mj-lt"/>
              <a:buAutoNum type="arabicPeriod" startAt="4"/>
              <a:defRPr/>
            </a:pPr>
            <a:r>
              <a:rPr lang="en-GB" dirty="0" smtClean="0"/>
              <a:t>The place to which refoulement is prohibited</a:t>
            </a:r>
          </a:p>
          <a:p>
            <a:pPr marL="742950" indent="-742950" eaLnBrk="1" hangingPunct="1">
              <a:buFont typeface="+mj-lt"/>
              <a:buAutoNum type="arabicPeriod" startAt="4"/>
              <a:defRPr/>
            </a:pPr>
            <a:r>
              <a:rPr lang="en-GB" dirty="0" smtClean="0"/>
              <a:t>Threat to life and freedom</a:t>
            </a:r>
          </a:p>
          <a:p>
            <a:pPr marL="742950" indent="-742950" eaLnBrk="1" hangingPunct="1">
              <a:defRPr/>
            </a:pPr>
            <a:endParaRPr lang="en-GB" dirty="0" smtClean="0"/>
          </a:p>
          <a:p>
            <a:pPr marL="533400" indent="-533400" eaLnBrk="1" hangingPunct="1">
              <a:defRPr/>
            </a:pPr>
            <a:endParaRPr lang="en-GB" dirty="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908720"/>
          </a:xfrm>
        </p:spPr>
        <p:txBody>
          <a:bodyPr/>
          <a:lstStyle/>
          <a:p>
            <a:r>
              <a:rPr lang="en-GB" sz="2800" dirty="0" smtClean="0"/>
              <a:t> Who is bound?</a:t>
            </a:r>
            <a:br>
              <a:rPr lang="en-GB" sz="2800" dirty="0" smtClean="0"/>
            </a:br>
            <a:r>
              <a:rPr lang="en-GB" sz="2800" dirty="0" smtClean="0"/>
              <a:t>attribution  to  the  contracting  state</a:t>
            </a:r>
            <a:endParaRPr lang="en-GB" sz="4000" dirty="0"/>
          </a:p>
        </p:txBody>
      </p:sp>
      <p:sp>
        <p:nvSpPr>
          <p:cNvPr id="3" name="Tartalom helye 2"/>
          <p:cNvSpPr>
            <a:spLocks noGrp="1"/>
          </p:cNvSpPr>
          <p:nvPr>
            <p:ph idx="1"/>
          </p:nvPr>
        </p:nvSpPr>
        <p:spPr>
          <a:xfrm>
            <a:off x="457200" y="1124744"/>
            <a:ext cx="8229600" cy="5233214"/>
          </a:xfrm>
        </p:spPr>
        <p:txBody>
          <a:bodyPr>
            <a:normAutofit fontScale="55000" lnSpcReduction="20000"/>
          </a:bodyPr>
          <a:lstStyle/>
          <a:p>
            <a:r>
              <a:rPr lang="en-GB" dirty="0" smtClean="0"/>
              <a:t> Rules of attribution  (based on  the 2001 UN ILC Draft articles on  responsibility of states for internationally wrongful acts,)</a:t>
            </a:r>
          </a:p>
          <a:p>
            <a:pPr marL="742950" indent="-742950">
              <a:buFont typeface="+mj-lt"/>
              <a:buAutoNum type="arabicPeriod"/>
            </a:pPr>
            <a:r>
              <a:rPr lang="en-GB" dirty="0" smtClean="0"/>
              <a:t>state organs at all levels of centralized, federal, or local</a:t>
            </a:r>
          </a:p>
          <a:p>
            <a:pPr marL="742950" indent="-742950">
              <a:buAutoNum type="arabicPeriod"/>
            </a:pPr>
            <a:r>
              <a:rPr lang="en-GB" dirty="0" smtClean="0"/>
              <a:t> individuals acting in an official capacity even if they are exceeding their official authority;</a:t>
            </a:r>
          </a:p>
          <a:p>
            <a:pPr marL="742950" indent="-742950">
              <a:buAutoNum type="arabicPeriod"/>
            </a:pPr>
            <a:r>
              <a:rPr lang="en-GB" dirty="0" smtClean="0"/>
              <a:t> private persons or entities empowered to perform public functions;</a:t>
            </a:r>
          </a:p>
          <a:p>
            <a:pPr marL="742950" indent="-742950">
              <a:buAutoNum type="arabicPeriod"/>
            </a:pPr>
            <a:r>
              <a:rPr lang="en-GB" dirty="0" smtClean="0"/>
              <a:t>person or group of persons is in fact exercising elements of the governmental authority in the absence or default of the official authorities (de facto state organs)</a:t>
            </a:r>
          </a:p>
          <a:p>
            <a:pPr marL="742950" indent="-742950">
              <a:buFont typeface="+mj-lt"/>
              <a:buAutoNum type="arabicPeriod"/>
            </a:pPr>
            <a:r>
              <a:rPr lang="en-GB" dirty="0" smtClean="0"/>
              <a:t>actors  put at the disposal of the Contracting state by another state or international organisation if they exercise elements of governmental authority</a:t>
            </a:r>
          </a:p>
          <a:p>
            <a:pPr marL="742950" indent="-742950">
              <a:buAutoNum type="arabicPeriod"/>
            </a:pPr>
            <a:r>
              <a:rPr lang="en-GB" dirty="0" smtClean="0"/>
              <a:t>non-State actors in an armed conflict taking place in another state  if they are </a:t>
            </a:r>
            <a:r>
              <a:rPr lang="en-GB" i="1" dirty="0" smtClean="0"/>
              <a:t>de facto</a:t>
            </a:r>
            <a:r>
              <a:rPr lang="en-GB" dirty="0" smtClean="0"/>
              <a:t> agents of the Contracting State (</a:t>
            </a:r>
            <a:r>
              <a:rPr lang="en-GB" i="1" dirty="0" smtClean="0"/>
              <a:t>i.e.</a:t>
            </a:r>
            <a:r>
              <a:rPr lang="en-GB" dirty="0" smtClean="0"/>
              <a:t> under its control or direction) </a:t>
            </a:r>
          </a:p>
          <a:p>
            <a:pPr marL="742950" indent="-742950">
              <a:buAutoNum type="arabicPeriod"/>
            </a:pPr>
            <a:r>
              <a:rPr lang="en-GB" dirty="0" smtClean="0"/>
              <a:t> private actors whose acts are subsequently acknowledged and accepted by a State as its own; </a:t>
            </a:r>
          </a:p>
          <a:p>
            <a:pPr marL="742950" indent="-742950">
              <a:buAutoNum type="arabicPeriod"/>
            </a:pPr>
            <a:r>
              <a:rPr lang="en-GB" dirty="0" smtClean="0"/>
              <a:t> insurgent groups if, they take over control of the State or manage to create a new one. </a:t>
            </a:r>
          </a:p>
          <a:p>
            <a:endParaRPr lang="en-GB" dirty="0"/>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1124744"/>
          </a:xfrm>
        </p:spPr>
        <p:txBody>
          <a:bodyPr/>
          <a:lstStyle/>
          <a:p>
            <a:r>
              <a:rPr lang="en-GB" sz="2800" dirty="0" smtClean="0"/>
              <a:t>Who is bound?</a:t>
            </a:r>
            <a:br>
              <a:rPr lang="en-GB" sz="2800" dirty="0" smtClean="0"/>
            </a:br>
            <a:r>
              <a:rPr lang="en-GB" sz="2800" dirty="0" smtClean="0"/>
              <a:t>attribution  to  the  contracting  state</a:t>
            </a:r>
            <a:endParaRPr lang="en-GB" sz="2800" dirty="0"/>
          </a:p>
        </p:txBody>
      </p:sp>
      <p:sp>
        <p:nvSpPr>
          <p:cNvPr id="3" name="Tartalom helye 2"/>
          <p:cNvSpPr>
            <a:spLocks noGrp="1"/>
          </p:cNvSpPr>
          <p:nvPr>
            <p:ph idx="1"/>
          </p:nvPr>
        </p:nvSpPr>
        <p:spPr>
          <a:xfrm>
            <a:off x="457200" y="1268760"/>
            <a:ext cx="8229600" cy="5184576"/>
          </a:xfrm>
        </p:spPr>
        <p:txBody>
          <a:bodyPr>
            <a:normAutofit fontScale="77500" lnSpcReduction="20000"/>
          </a:bodyPr>
          <a:lstStyle/>
          <a:p>
            <a:r>
              <a:rPr lang="en-GB" dirty="0" smtClean="0"/>
              <a:t>Territory – border – jurisdiction – control </a:t>
            </a:r>
          </a:p>
          <a:p>
            <a:r>
              <a:rPr lang="en-GB" dirty="0" smtClean="0"/>
              <a:t>Acts committed outside the territory and beyond the border also are attributable</a:t>
            </a:r>
          </a:p>
          <a:p>
            <a:pPr>
              <a:buFontTx/>
              <a:buChar char="-"/>
            </a:pPr>
            <a:r>
              <a:rPr lang="en-GB" dirty="0" smtClean="0"/>
              <a:t>If within jurisdiction</a:t>
            </a:r>
          </a:p>
          <a:p>
            <a:pPr>
              <a:buFontTx/>
              <a:buChar char="-"/>
            </a:pPr>
            <a:r>
              <a:rPr lang="en-GB" dirty="0" smtClean="0"/>
              <a:t>If exercising effective (overall) control</a:t>
            </a:r>
          </a:p>
          <a:p>
            <a:pPr lvl="1">
              <a:buFontTx/>
              <a:buChar char="-"/>
            </a:pPr>
            <a:r>
              <a:rPr lang="en-GB" dirty="0" smtClean="0"/>
              <a:t>(Amuur v.  France,  Loizidou  v Turkey, Ilascu and others v Moldova and Russia,  T.I v U.K.)</a:t>
            </a:r>
            <a:br>
              <a:rPr lang="en-GB" dirty="0" smtClean="0"/>
            </a:br>
            <a:r>
              <a:rPr lang="en-GB" dirty="0" smtClean="0"/>
              <a:t>_________</a:t>
            </a:r>
          </a:p>
          <a:p>
            <a:pPr lvl="1">
              <a:buFontTx/>
              <a:buChar char="-"/>
            </a:pPr>
            <a:r>
              <a:rPr lang="en-GB" dirty="0" smtClean="0"/>
              <a:t>Diplomatic representation:  not territory, - asylum seeker is not outside the country – not a refugee</a:t>
            </a:r>
          </a:p>
          <a:p>
            <a:pPr lvl="1">
              <a:buFontTx/>
              <a:buChar char="-"/>
            </a:pPr>
            <a:r>
              <a:rPr lang="en-GB" dirty="0" smtClean="0"/>
              <a:t> Diplomatic asylum – not customary law</a:t>
            </a:r>
            <a:br>
              <a:rPr lang="en-GB" dirty="0" smtClean="0"/>
            </a:br>
            <a:r>
              <a:rPr lang="en-GB" dirty="0" smtClean="0"/>
              <a:t>____________________</a:t>
            </a:r>
          </a:p>
          <a:p>
            <a:pPr lvl="1">
              <a:buFontTx/>
              <a:buChar char="-"/>
            </a:pPr>
            <a:r>
              <a:rPr lang="en-GB" dirty="0" smtClean="0"/>
              <a:t>„Excision of territory”  - irrelevant from  the  international legal point of view – still responsible</a:t>
            </a:r>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Who is protected?</a:t>
            </a:r>
            <a:endParaRPr lang="en-GB" dirty="0"/>
          </a:p>
        </p:txBody>
      </p:sp>
      <p:sp>
        <p:nvSpPr>
          <p:cNvPr id="3" name="Tartalom helye 2"/>
          <p:cNvSpPr>
            <a:spLocks noGrp="1"/>
          </p:cNvSpPr>
          <p:nvPr>
            <p:ph idx="1"/>
          </p:nvPr>
        </p:nvSpPr>
        <p:spPr/>
        <p:txBody>
          <a:bodyPr>
            <a:normAutofit fontScale="85000" lnSpcReduction="10000"/>
          </a:bodyPr>
          <a:lstStyle/>
          <a:p>
            <a:pPr marL="628650" indent="-514350" eaLnBrk="1" hangingPunct="1">
              <a:buAutoNum type="alphaLcParenR"/>
              <a:defRPr/>
            </a:pPr>
            <a:r>
              <a:rPr lang="en-GB" dirty="0" smtClean="0"/>
              <a:t>Asylum seekers and recognised refugees</a:t>
            </a:r>
          </a:p>
          <a:p>
            <a:pPr marL="1428750" lvl="2" indent="-514350" eaLnBrk="1" hangingPunct="1">
              <a:defRPr/>
            </a:pPr>
            <a:r>
              <a:rPr lang="en-GB" dirty="0" smtClean="0"/>
              <a:t>Convention does not use the term „asylum seeker” – asylum seeker = refugee not yet recognised  by the state</a:t>
            </a:r>
          </a:p>
          <a:p>
            <a:pPr marL="1428750" lvl="2" indent="-514350" eaLnBrk="1" hangingPunct="1">
              <a:defRPr/>
            </a:pPr>
            <a:r>
              <a:rPr lang="en-GB" dirty="0" smtClean="0"/>
              <a:t>Simple presence  is enough! (not: „lawful”)</a:t>
            </a:r>
          </a:p>
          <a:p>
            <a:pPr marL="1428750" lvl="2" indent="-514350" eaLnBrk="1" hangingPunct="1">
              <a:defRPr/>
            </a:pPr>
            <a:r>
              <a:rPr lang="en-GB" dirty="0" smtClean="0"/>
              <a:t>See also broader (human rights based) meaning  - everyone!</a:t>
            </a:r>
          </a:p>
          <a:p>
            <a:pPr marL="571500" indent="-457200" eaLnBrk="1" hangingPunct="1">
              <a:defRPr/>
            </a:pPr>
            <a:r>
              <a:rPr lang="en-GB" dirty="0" smtClean="0"/>
              <a:t>b) Individual procedure on denying / withdrawing the benefit of non-refoulement  </a:t>
            </a:r>
          </a:p>
          <a:p>
            <a:pPr marL="971550" lvl="1" indent="-457200" eaLnBrk="1" hangingPunct="1">
              <a:defRPr/>
            </a:pPr>
            <a:r>
              <a:rPr lang="en-GB" dirty="0" smtClean="0"/>
              <a:t>	</a:t>
            </a:r>
            <a:r>
              <a:rPr lang="en-GB" sz="2900" dirty="0" smtClean="0"/>
              <a:t>- individualised procedure (no group refoulement) </a:t>
            </a:r>
          </a:p>
          <a:p>
            <a:pPr marL="971550" lvl="1" indent="-457200" eaLnBrk="1" hangingPunct="1">
              <a:defRPr/>
            </a:pPr>
            <a:r>
              <a:rPr lang="en-GB" sz="2900" dirty="0" smtClean="0"/>
              <a:t>	- procedural guarantees, including effective remedy</a:t>
            </a:r>
          </a:p>
          <a:p>
            <a:r>
              <a:rPr lang="en-GB" dirty="0" smtClean="0"/>
              <a:t> </a:t>
            </a:r>
          </a:p>
          <a:p>
            <a:pPr marL="571500" indent="-457200" eaLnBrk="1" hangingPunct="1">
              <a:defRPr/>
            </a:pPr>
            <a:endParaRPr lang="en-GB" dirty="0" smtClean="0"/>
          </a:p>
          <a:p>
            <a:endParaRPr lang="en-GB" dirty="0"/>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Who is protected?</a:t>
            </a:r>
            <a:endParaRPr lang="en-GB" dirty="0"/>
          </a:p>
        </p:txBody>
      </p:sp>
      <p:sp>
        <p:nvSpPr>
          <p:cNvPr id="3" name="Tartalom helye 2"/>
          <p:cNvSpPr>
            <a:spLocks noGrp="1"/>
          </p:cNvSpPr>
          <p:nvPr>
            <p:ph idx="1"/>
          </p:nvPr>
        </p:nvSpPr>
        <p:spPr/>
        <p:txBody>
          <a:bodyPr>
            <a:normAutofit fontScale="92500" lnSpcReduction="20000"/>
          </a:bodyPr>
          <a:lstStyle/>
          <a:p>
            <a:pPr marL="571500" indent="-457200" eaLnBrk="1" hangingPunct="1">
              <a:defRPr/>
            </a:pPr>
            <a:r>
              <a:rPr lang="en-GB" dirty="0" smtClean="0"/>
              <a:t>c) Mass influx situations ExCom conclusion No 100, 2004 </a:t>
            </a:r>
          </a:p>
          <a:p>
            <a:pPr marL="571500" indent="-457200" eaLnBrk="1" hangingPunct="1">
              <a:defRPr/>
            </a:pPr>
            <a:r>
              <a:rPr lang="en-GB" dirty="0" smtClean="0"/>
              <a:t>„mass influx situations may, inter alia, have some or all of the following characteristics: (i) </a:t>
            </a:r>
            <a:r>
              <a:rPr lang="en-GB" dirty="0" smtClean="0">
                <a:solidFill>
                  <a:srgbClr val="A80000"/>
                </a:solidFill>
              </a:rPr>
              <a:t>considerable numbers </a:t>
            </a:r>
            <a:r>
              <a:rPr lang="en-GB" dirty="0" smtClean="0"/>
              <a:t>of people arriving over an international border;</a:t>
            </a:r>
            <a:br>
              <a:rPr lang="en-GB" dirty="0" smtClean="0"/>
            </a:br>
            <a:r>
              <a:rPr lang="en-GB" dirty="0" smtClean="0"/>
              <a:t> (ii) a </a:t>
            </a:r>
            <a:r>
              <a:rPr lang="en-GB" dirty="0" smtClean="0">
                <a:solidFill>
                  <a:srgbClr val="A80000"/>
                </a:solidFill>
              </a:rPr>
              <a:t>rapid rate </a:t>
            </a:r>
            <a:r>
              <a:rPr lang="en-GB" dirty="0" smtClean="0"/>
              <a:t>of arrival;</a:t>
            </a:r>
            <a:br>
              <a:rPr lang="en-GB" dirty="0" smtClean="0"/>
            </a:br>
            <a:r>
              <a:rPr lang="en-GB" dirty="0" smtClean="0"/>
              <a:t> (iii) </a:t>
            </a:r>
            <a:r>
              <a:rPr lang="en-GB" dirty="0" smtClean="0">
                <a:solidFill>
                  <a:srgbClr val="A80000"/>
                </a:solidFill>
              </a:rPr>
              <a:t>inadequate absorption or response capacity</a:t>
            </a:r>
            <a:r>
              <a:rPr lang="en-GB" dirty="0" smtClean="0"/>
              <a:t> in host States, particularly during the emergency;</a:t>
            </a:r>
            <a:br>
              <a:rPr lang="en-GB" dirty="0" smtClean="0"/>
            </a:br>
            <a:r>
              <a:rPr lang="en-GB" dirty="0" smtClean="0"/>
              <a:t> (iv) </a:t>
            </a:r>
            <a:r>
              <a:rPr lang="en-GB" dirty="0" smtClean="0">
                <a:solidFill>
                  <a:srgbClr val="A80000"/>
                </a:solidFill>
              </a:rPr>
              <a:t>individual asylum procedures</a:t>
            </a:r>
            <a:r>
              <a:rPr lang="en-GB" dirty="0" smtClean="0"/>
              <a:t>, where they exist, which are </a:t>
            </a:r>
            <a:r>
              <a:rPr lang="en-GB" dirty="0" smtClean="0">
                <a:solidFill>
                  <a:srgbClr val="A80000"/>
                </a:solidFill>
              </a:rPr>
              <a:t>unable to deal </a:t>
            </a:r>
            <a:r>
              <a:rPr lang="en-GB" dirty="0" smtClean="0"/>
              <a:t>with the assessment of such large numbers”</a:t>
            </a:r>
          </a:p>
          <a:p>
            <a:pPr marL="571500" indent="-457200" eaLnBrk="1" hangingPunct="1">
              <a:defRPr/>
            </a:pPr>
            <a:endParaRPr lang="en-GB" dirty="0" smtClean="0"/>
          </a:p>
          <a:p>
            <a:pPr marL="571500" indent="-457200" eaLnBrk="1" hangingPunct="1">
              <a:defRPr/>
            </a:pPr>
            <a:endParaRPr lang="en-GB" dirty="0" smtClean="0"/>
          </a:p>
          <a:p>
            <a:endParaRPr lang="en-GB" dirty="0"/>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00034" y="0"/>
            <a:ext cx="8229600" cy="1340768"/>
          </a:xfrm>
        </p:spPr>
        <p:txBody>
          <a:bodyPr>
            <a:normAutofit fontScale="90000"/>
          </a:bodyPr>
          <a:lstStyle/>
          <a:p>
            <a:r>
              <a:rPr lang="en-GB" dirty="0" smtClean="0"/>
              <a:t>Who is protected? Is mass influx an exception from non-refoulement?</a:t>
            </a:r>
            <a:br>
              <a:rPr lang="en-GB" dirty="0" smtClean="0"/>
            </a:br>
            <a:endParaRPr lang="en-GB" dirty="0"/>
          </a:p>
        </p:txBody>
      </p:sp>
      <p:sp>
        <p:nvSpPr>
          <p:cNvPr id="3" name="Tartalom helye 2"/>
          <p:cNvSpPr>
            <a:spLocks noGrp="1"/>
          </p:cNvSpPr>
          <p:nvPr>
            <p:ph sz="half" idx="1"/>
          </p:nvPr>
        </p:nvSpPr>
        <p:spPr>
          <a:xfrm>
            <a:off x="457200" y="1600200"/>
            <a:ext cx="4038600" cy="4709120"/>
          </a:xfrm>
        </p:spPr>
        <p:txBody>
          <a:bodyPr>
            <a:normAutofit fontScale="85000" lnSpcReduction="20000"/>
          </a:bodyPr>
          <a:lstStyle/>
          <a:p>
            <a:pPr marL="571500" indent="-457200" algn="ctr" eaLnBrk="1" hangingPunct="1">
              <a:buNone/>
              <a:defRPr/>
            </a:pPr>
            <a:r>
              <a:rPr lang="en-GB" dirty="0" smtClean="0">
                <a:solidFill>
                  <a:srgbClr val="A80000"/>
                </a:solidFill>
              </a:rPr>
              <a:t>Exception</a:t>
            </a:r>
          </a:p>
          <a:p>
            <a:pPr marL="571500" indent="-457200" eaLnBrk="1" hangingPunct="1">
              <a:defRPr/>
            </a:pPr>
            <a:r>
              <a:rPr lang="en-GB" dirty="0" smtClean="0">
                <a:solidFill>
                  <a:srgbClr val="002060"/>
                </a:solidFill>
              </a:rPr>
              <a:t>National security or  public order arguments at the 1951 Conference</a:t>
            </a:r>
          </a:p>
          <a:p>
            <a:pPr marL="571500" indent="-457200" eaLnBrk="1" hangingPunct="1">
              <a:defRPr/>
            </a:pPr>
            <a:r>
              <a:rPr lang="en-GB" dirty="0" smtClean="0">
                <a:solidFill>
                  <a:srgbClr val="002060"/>
                </a:solidFill>
              </a:rPr>
              <a:t>Some authors (.e.g. Coleman, 2003;)</a:t>
            </a:r>
          </a:p>
          <a:p>
            <a:pPr marL="571500" indent="-457200" eaLnBrk="1" hangingPunct="1">
              <a:defRPr/>
            </a:pPr>
            <a:r>
              <a:rPr lang="en-GB" dirty="0" smtClean="0">
                <a:solidFill>
                  <a:srgbClr val="002060"/>
                </a:solidFill>
              </a:rPr>
              <a:t>„refoulement” –always individual step </a:t>
            </a:r>
          </a:p>
          <a:p>
            <a:pPr marL="571500" indent="-457200" eaLnBrk="1" hangingPunct="1">
              <a:defRPr/>
            </a:pPr>
            <a:r>
              <a:rPr lang="en-GB" dirty="0" smtClean="0">
                <a:solidFill>
                  <a:srgbClr val="002060"/>
                </a:solidFill>
              </a:rPr>
              <a:t>Incidents in state practice (Thailand before 1979, Turkey, 1991, Macedonia,1999, Pakistan, 2000)</a:t>
            </a:r>
          </a:p>
          <a:p>
            <a:pPr marL="571500" indent="-457200" eaLnBrk="1" hangingPunct="1">
              <a:defRPr/>
            </a:pPr>
            <a:endParaRPr lang="en-GB" dirty="0" smtClean="0"/>
          </a:p>
          <a:p>
            <a:pPr marL="571500" indent="-457200" eaLnBrk="1" hangingPunct="1">
              <a:defRPr/>
            </a:pPr>
            <a:endParaRPr lang="en-GB" dirty="0" smtClean="0"/>
          </a:p>
          <a:p>
            <a:endParaRPr lang="en-GB" dirty="0"/>
          </a:p>
        </p:txBody>
      </p:sp>
      <p:sp>
        <p:nvSpPr>
          <p:cNvPr id="5" name="Tartalom helye 4"/>
          <p:cNvSpPr>
            <a:spLocks noGrp="1"/>
          </p:cNvSpPr>
          <p:nvPr>
            <p:ph sz="half" idx="2"/>
          </p:nvPr>
        </p:nvSpPr>
        <p:spPr>
          <a:xfrm>
            <a:off x="4648200" y="1600200"/>
            <a:ext cx="4038600" cy="4709120"/>
          </a:xfrm>
        </p:spPr>
        <p:txBody>
          <a:bodyPr>
            <a:normAutofit fontScale="85000" lnSpcReduction="20000"/>
          </a:bodyPr>
          <a:lstStyle/>
          <a:p>
            <a:pPr algn="ctr">
              <a:buNone/>
            </a:pPr>
            <a:r>
              <a:rPr lang="en-GB" sz="2600" dirty="0" smtClean="0">
                <a:solidFill>
                  <a:srgbClr val="A80000"/>
                </a:solidFill>
              </a:rPr>
              <a:t>Not an exception</a:t>
            </a:r>
          </a:p>
          <a:p>
            <a:r>
              <a:rPr lang="en-GB" sz="2600" dirty="0" smtClean="0">
                <a:solidFill>
                  <a:srgbClr val="002060"/>
                </a:solidFill>
              </a:rPr>
              <a:t>Convention text does not include reference</a:t>
            </a:r>
          </a:p>
          <a:p>
            <a:r>
              <a:rPr lang="en-GB" sz="2600" dirty="0" smtClean="0">
                <a:solidFill>
                  <a:srgbClr val="002060"/>
                </a:solidFill>
              </a:rPr>
              <a:t>Prevailing doctrinal view: not an exception to non-refoulement (exception as to the rights to be guaranteed)</a:t>
            </a:r>
          </a:p>
          <a:p>
            <a:r>
              <a:rPr lang="en-GB" sz="2600" dirty="0" smtClean="0">
                <a:solidFill>
                  <a:srgbClr val="002060"/>
                </a:solidFill>
              </a:rPr>
              <a:t>33/2 refers only to individual threats to national security</a:t>
            </a:r>
          </a:p>
          <a:p>
            <a:r>
              <a:rPr lang="en-GB" sz="2600" dirty="0" smtClean="0">
                <a:solidFill>
                  <a:srgbClr val="002060"/>
                </a:solidFill>
              </a:rPr>
              <a:t>EU Temporary protection Directive: duty to admit</a:t>
            </a:r>
          </a:p>
          <a:p>
            <a:r>
              <a:rPr lang="en-GB" sz="2600" dirty="0" smtClean="0">
                <a:solidFill>
                  <a:srgbClr val="002060"/>
                </a:solidFill>
              </a:rPr>
              <a:t>ExCom Conclusion 22 (1981) Non-ref. even in mass influx</a:t>
            </a:r>
          </a:p>
          <a:p>
            <a:r>
              <a:rPr lang="en-GB" sz="2600" dirty="0" smtClean="0">
                <a:solidFill>
                  <a:srgbClr val="002060"/>
                </a:solidFill>
              </a:rPr>
              <a:t>Contradicting state: excuse</a:t>
            </a:r>
            <a:endParaRPr lang="en-GB" sz="2600" dirty="0">
              <a:solidFill>
                <a:srgbClr val="002060"/>
              </a:solidFill>
            </a:endParaRPr>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332656"/>
            <a:ext cx="8229600" cy="908720"/>
          </a:xfrm>
        </p:spPr>
        <p:txBody>
          <a:bodyPr>
            <a:normAutofit fontScale="90000"/>
          </a:bodyPr>
          <a:lstStyle/>
          <a:p>
            <a:r>
              <a:rPr lang="en-GB" dirty="0" smtClean="0"/>
              <a:t>Who is protected? Is mass influx an exception from non-refoulement?</a:t>
            </a:r>
            <a:endParaRPr lang="en-GB" dirty="0"/>
          </a:p>
        </p:txBody>
      </p:sp>
      <p:sp>
        <p:nvSpPr>
          <p:cNvPr id="3" name="Tartalom helye 2"/>
          <p:cNvSpPr>
            <a:spLocks noGrp="1"/>
          </p:cNvSpPr>
          <p:nvPr>
            <p:ph idx="1"/>
          </p:nvPr>
        </p:nvSpPr>
        <p:spPr>
          <a:xfrm>
            <a:off x="323528" y="1412776"/>
            <a:ext cx="8229600" cy="4873174"/>
          </a:xfrm>
        </p:spPr>
        <p:txBody>
          <a:bodyPr>
            <a:normAutofit lnSpcReduction="10000"/>
          </a:bodyPr>
          <a:lstStyle/>
          <a:p>
            <a:pPr marL="571500" indent="-457200" eaLnBrk="1" hangingPunct="1">
              <a:defRPr/>
            </a:pPr>
            <a:r>
              <a:rPr lang="en-GB" dirty="0" smtClean="0"/>
              <a:t>Possible resolution of the dilemma:</a:t>
            </a:r>
          </a:p>
          <a:p>
            <a:pPr marL="571500" indent="-457200" eaLnBrk="1" hangingPunct="1">
              <a:buFont typeface="Arial" pitchFamily="34" charset="0"/>
              <a:buChar char="•"/>
              <a:defRPr/>
            </a:pPr>
            <a:r>
              <a:rPr lang="en-GB" dirty="0" smtClean="0"/>
              <a:t>Non-refoulement applies – duty to admit is unconditional, but</a:t>
            </a:r>
          </a:p>
          <a:p>
            <a:pPr marL="971550" lvl="1" indent="-457200" eaLnBrk="1" hangingPunct="1">
              <a:buFont typeface="Arial" pitchFamily="34" charset="0"/>
              <a:buChar char="•"/>
              <a:defRPr/>
            </a:pPr>
            <a:r>
              <a:rPr lang="en-GB" dirty="0" smtClean="0"/>
              <a:t>Legal claim to assistance by the international community</a:t>
            </a:r>
          </a:p>
          <a:p>
            <a:pPr marL="971550" lvl="1" indent="-457200" eaLnBrk="1" hangingPunct="1">
              <a:buFont typeface="Arial" pitchFamily="34" charset="0"/>
              <a:buChar char="•"/>
              <a:defRPr/>
            </a:pPr>
            <a:r>
              <a:rPr lang="en-GB" dirty="0" smtClean="0"/>
              <a:t>Entitlement to withhold certain  rights of refugees </a:t>
            </a:r>
          </a:p>
          <a:p>
            <a:pPr marL="971550" lvl="1" indent="-457200" eaLnBrk="1" hangingPunct="1">
              <a:buFont typeface="Arial" pitchFamily="34" charset="0"/>
              <a:buChar char="•"/>
              <a:defRPr/>
            </a:pPr>
            <a:r>
              <a:rPr lang="en-GB" dirty="0" smtClean="0"/>
              <a:t>In cases when the survival of the nation is at stake: arguing state of necessity</a:t>
            </a:r>
          </a:p>
          <a:p>
            <a:endParaRPr lang="en-GB" dirty="0"/>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908720"/>
          </a:xfrm>
        </p:spPr>
        <p:txBody>
          <a:bodyPr/>
          <a:lstStyle/>
          <a:p>
            <a:pPr marL="533400" indent="-533400" eaLnBrk="1" hangingPunct="1">
              <a:defRPr/>
            </a:pPr>
            <a:r>
              <a:rPr lang="en-GB" sz="2000" dirty="0" smtClean="0"/>
              <a:t> </a:t>
            </a:r>
            <a:r>
              <a:rPr lang="en-GB" sz="2800" dirty="0" smtClean="0"/>
              <a:t>What is prohibited? </a:t>
            </a:r>
            <a:br>
              <a:rPr lang="en-GB" sz="2800" dirty="0" smtClean="0"/>
            </a:br>
            <a:r>
              <a:rPr lang="en-GB" sz="2800" dirty="0" smtClean="0"/>
              <a:t> return in any manner whatsoever </a:t>
            </a:r>
            <a:endParaRPr lang="en-GB" sz="2800" dirty="0"/>
          </a:p>
        </p:txBody>
      </p:sp>
      <p:sp>
        <p:nvSpPr>
          <p:cNvPr id="3" name="Tartalom helye 2"/>
          <p:cNvSpPr>
            <a:spLocks noGrp="1"/>
          </p:cNvSpPr>
          <p:nvPr>
            <p:ph idx="1"/>
          </p:nvPr>
        </p:nvSpPr>
        <p:spPr>
          <a:xfrm>
            <a:off x="457200" y="1124744"/>
            <a:ext cx="8229600" cy="5233214"/>
          </a:xfrm>
        </p:spPr>
        <p:txBody>
          <a:bodyPr>
            <a:normAutofit fontScale="92500" lnSpcReduction="10000"/>
          </a:bodyPr>
          <a:lstStyle/>
          <a:p>
            <a:pPr algn="ctr"/>
            <a:r>
              <a:rPr lang="en-GB" dirty="0" smtClean="0"/>
              <a:t>Extradition</a:t>
            </a:r>
          </a:p>
          <a:p>
            <a:pPr>
              <a:buFontTx/>
              <a:buChar char="-"/>
            </a:pPr>
            <a:r>
              <a:rPr lang="en-GB" dirty="0" smtClean="0"/>
              <a:t>To potentially persecuting: prohibited (unless GC 33/2   applicable and no absolute prohibition to return)</a:t>
            </a:r>
            <a:br>
              <a:rPr lang="en-GB" dirty="0" smtClean="0"/>
            </a:br>
            <a:r>
              <a:rPr lang="en-GB" dirty="0" smtClean="0"/>
              <a:t>	 – GC lex specialis + principles of extradition law</a:t>
            </a:r>
            <a:br>
              <a:rPr lang="en-GB" dirty="0" smtClean="0"/>
            </a:br>
            <a:r>
              <a:rPr lang="en-GB" dirty="0" smtClean="0"/>
              <a:t>	 – </a:t>
            </a:r>
            <a:r>
              <a:rPr lang="en-GB" i="1" dirty="0" smtClean="0"/>
              <a:t>aut dedere aut judicare </a:t>
            </a:r>
            <a:r>
              <a:rPr lang="en-GB" dirty="0" smtClean="0"/>
              <a:t>helps against non-extraditable criminals</a:t>
            </a:r>
          </a:p>
          <a:p>
            <a:pPr>
              <a:buFontTx/>
              <a:buChar char="-"/>
            </a:pPr>
            <a:r>
              <a:rPr lang="en-GB" dirty="0" smtClean="0"/>
              <a:t>To  third countries - allowed unless danger of  </a:t>
            </a:r>
            <a:r>
              <a:rPr lang="en-GB" i="1" dirty="0" smtClean="0"/>
              <a:t>refoulement </a:t>
            </a:r>
            <a:r>
              <a:rPr lang="en-GB" dirty="0" smtClean="0"/>
              <a:t> from there</a:t>
            </a:r>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908720"/>
          </a:xfrm>
        </p:spPr>
        <p:txBody>
          <a:bodyPr>
            <a:normAutofit fontScale="90000"/>
          </a:bodyPr>
          <a:lstStyle/>
          <a:p>
            <a:r>
              <a:rPr lang="en-GB" dirty="0" smtClean="0"/>
              <a:t>What is prohibited? </a:t>
            </a:r>
            <a:br>
              <a:rPr lang="en-GB" dirty="0" smtClean="0"/>
            </a:br>
            <a:r>
              <a:rPr lang="en-GB" dirty="0" smtClean="0"/>
              <a:t> return in any manner whatsoever</a:t>
            </a:r>
            <a:endParaRPr lang="en-GB" dirty="0"/>
          </a:p>
        </p:txBody>
      </p:sp>
      <p:sp>
        <p:nvSpPr>
          <p:cNvPr id="3" name="Tartalom helye 2"/>
          <p:cNvSpPr>
            <a:spLocks noGrp="1"/>
          </p:cNvSpPr>
          <p:nvPr>
            <p:ph idx="1"/>
          </p:nvPr>
        </p:nvSpPr>
        <p:spPr>
          <a:xfrm>
            <a:off x="457200" y="1052736"/>
            <a:ext cx="8229600" cy="5305222"/>
          </a:xfrm>
        </p:spPr>
        <p:txBody>
          <a:bodyPr>
            <a:normAutofit lnSpcReduction="10000"/>
          </a:bodyPr>
          <a:lstStyle/>
          <a:p>
            <a:pPr algn="ctr"/>
            <a:r>
              <a:rPr lang="en-GB" dirty="0" smtClean="0"/>
              <a:t>Expulsion – return –refoulement</a:t>
            </a:r>
          </a:p>
          <a:p>
            <a:r>
              <a:rPr lang="en-GB" dirty="0" smtClean="0"/>
              <a:t>Expulsion – formal order to leave territory (and prohibiting return)</a:t>
            </a:r>
          </a:p>
          <a:p>
            <a:r>
              <a:rPr lang="en-GB" dirty="0" smtClean="0"/>
              <a:t>Return – in any form –factual</a:t>
            </a:r>
          </a:p>
          <a:p>
            <a:r>
              <a:rPr lang="en-GB" dirty="0" smtClean="0"/>
              <a:t>Refouler (French and Belgian administrative law – measure of bringing back to the frontier of a neighbouring country)</a:t>
            </a:r>
          </a:p>
          <a:p>
            <a:r>
              <a:rPr lang="en-GB" dirty="0" smtClean="0"/>
              <a:t>Rejection: see next slide on border</a:t>
            </a:r>
            <a:endParaRPr lang="en-GB" dirty="0"/>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642938" y="1357313"/>
            <a:ext cx="7772400" cy="1470025"/>
          </a:xfrm>
        </p:spPr>
        <p:txBody>
          <a:bodyPr>
            <a:normAutofit fontScale="90000"/>
          </a:bodyPr>
          <a:lstStyle/>
          <a:p>
            <a:pPr>
              <a:defRPr/>
            </a:pPr>
            <a:r>
              <a:rPr lang="hu-HU" smtClean="0"/>
              <a:t>WHY TO PROTECT REFUGEES?</a:t>
            </a:r>
            <a:endParaRPr lang="en-GB"/>
          </a:p>
        </p:txBody>
      </p:sp>
      <p:sp>
        <p:nvSpPr>
          <p:cNvPr id="4" name="Dátum helye 3"/>
          <p:cNvSpPr>
            <a:spLocks noGrp="1"/>
          </p:cNvSpPr>
          <p:nvPr>
            <p:ph type="dt" sz="quarter" idx="10"/>
          </p:nvPr>
        </p:nvSpPr>
        <p:spPr/>
        <p:txBody>
          <a:bodyPr/>
          <a:lstStyle/>
          <a:p>
            <a:pPr>
              <a:defRPr/>
            </a:pPr>
            <a:r>
              <a:rPr lang="hu-HU" smtClean="0"/>
              <a:t>Presentation by Boldizsár Nagy</a:t>
            </a:r>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908720"/>
          </a:xfrm>
        </p:spPr>
        <p:txBody>
          <a:bodyPr/>
          <a:lstStyle/>
          <a:p>
            <a:r>
              <a:rPr lang="en-GB" dirty="0" smtClean="0"/>
              <a:t>What is prohibited? </a:t>
            </a:r>
            <a:br>
              <a:rPr lang="en-GB" dirty="0" smtClean="0"/>
            </a:br>
            <a:r>
              <a:rPr lang="en-GB" dirty="0" smtClean="0"/>
              <a:t> return in any manner whatsoever</a:t>
            </a:r>
            <a:endParaRPr lang="en-GB" dirty="0"/>
          </a:p>
        </p:txBody>
      </p:sp>
      <p:sp>
        <p:nvSpPr>
          <p:cNvPr id="3" name="Tartalom helye 2"/>
          <p:cNvSpPr>
            <a:spLocks noGrp="1"/>
          </p:cNvSpPr>
          <p:nvPr>
            <p:ph idx="1"/>
          </p:nvPr>
        </p:nvSpPr>
        <p:spPr>
          <a:xfrm>
            <a:off x="457200" y="1052736"/>
            <a:ext cx="8229600" cy="5305222"/>
          </a:xfrm>
        </p:spPr>
        <p:txBody>
          <a:bodyPr>
            <a:normAutofit lnSpcReduction="10000"/>
          </a:bodyPr>
          <a:lstStyle/>
          <a:p>
            <a:pPr algn="ctr"/>
            <a:r>
              <a:rPr lang="en-GB" dirty="0" smtClean="0"/>
              <a:t>Border</a:t>
            </a:r>
          </a:p>
          <a:p>
            <a:r>
              <a:rPr lang="en-GB" dirty="0" smtClean="0"/>
              <a:t>Grahl-Madsen: not included</a:t>
            </a:r>
          </a:p>
          <a:p>
            <a:r>
              <a:rPr lang="en-GB" dirty="0" smtClean="0"/>
              <a:t>But: an asylum seeker who gets into contact with the border guard is within the jurisdiction of the state to be entered – no longer in the persecuting country</a:t>
            </a:r>
          </a:p>
          <a:p>
            <a:r>
              <a:rPr lang="en-GB" dirty="0" smtClean="0"/>
              <a:t>Turning away = returning to (the frontiers) of a territory</a:t>
            </a:r>
          </a:p>
          <a:p>
            <a:r>
              <a:rPr lang="en-GB" dirty="0" smtClean="0"/>
              <a:t>Duty of letting entry </a:t>
            </a:r>
            <a:r>
              <a:rPr lang="en-GB" dirty="0" smtClean="0">
                <a:sym typeface="Symbol"/>
              </a:rPr>
              <a:t>  asylum</a:t>
            </a:r>
            <a:endParaRPr lang="en-GB" dirty="0"/>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908720"/>
          </a:xfrm>
        </p:spPr>
        <p:txBody>
          <a:bodyPr/>
          <a:lstStyle/>
          <a:p>
            <a:r>
              <a:rPr lang="en-GB" dirty="0" smtClean="0"/>
              <a:t>What is prohibited? </a:t>
            </a:r>
            <a:br>
              <a:rPr lang="en-GB" dirty="0" smtClean="0"/>
            </a:br>
            <a:r>
              <a:rPr lang="en-GB" dirty="0" smtClean="0"/>
              <a:t> return in any manner whatsoever</a:t>
            </a:r>
            <a:endParaRPr lang="en-GB" dirty="0"/>
          </a:p>
        </p:txBody>
      </p:sp>
      <p:sp>
        <p:nvSpPr>
          <p:cNvPr id="3" name="Tartalom helye 2"/>
          <p:cNvSpPr>
            <a:spLocks noGrp="1"/>
          </p:cNvSpPr>
          <p:nvPr>
            <p:ph idx="1"/>
          </p:nvPr>
        </p:nvSpPr>
        <p:spPr>
          <a:xfrm>
            <a:off x="457200" y="1052736"/>
            <a:ext cx="8229600" cy="5305222"/>
          </a:xfrm>
        </p:spPr>
        <p:txBody>
          <a:bodyPr>
            <a:normAutofit fontScale="62500" lnSpcReduction="20000"/>
          </a:bodyPr>
          <a:lstStyle/>
          <a:p>
            <a:pPr algn="ctr"/>
            <a:r>
              <a:rPr lang="en-GB" dirty="0" smtClean="0"/>
              <a:t>Seas</a:t>
            </a:r>
          </a:p>
          <a:p>
            <a:r>
              <a:rPr lang="en-GB" dirty="0" smtClean="0"/>
              <a:t>Distress or not? (Right to visit: only flag state)</a:t>
            </a:r>
          </a:p>
          <a:p>
            <a:r>
              <a:rPr lang="en-GB" dirty="0" smtClean="0"/>
              <a:t>Prevailing view: non-refoulement applies even in distress rescue (Sale v Haitian Council, US Supreme Court: bad decision)</a:t>
            </a:r>
          </a:p>
          <a:p>
            <a:r>
              <a:rPr lang="en-GB" dirty="0" smtClean="0"/>
              <a:t>Question: flag state should conduct RSD or first port of call  (Tampa, 2001)!</a:t>
            </a:r>
          </a:p>
          <a:p>
            <a:pPr lvl="4">
              <a:buNone/>
            </a:pPr>
            <a:r>
              <a:rPr lang="en-GB" sz="2900" i="1" dirty="0" smtClean="0"/>
              <a:t>„The non-refoulement obligations prohibit European border officials from turning back, escorting back, preventing the continuation of a journey, towing back or transferring vessels to non-EU coastal regions in the case of any person in potential need of protection, as long as the administrative and judicial examination of the asylum application has not been completed on European territory.  European border officials are bound by this obligation even when operating exterritorialy. In the case of measures at sea, this applies inside the 12 mile zone, as well as in the contiguous zone, on the high seas and inside the coastal waters of third countries</a:t>
            </a:r>
            <a:r>
              <a:rPr lang="en-GB" i="1" dirty="0" smtClean="0"/>
              <a:t>.”</a:t>
            </a:r>
            <a:br>
              <a:rPr lang="en-GB" i="1" dirty="0" smtClean="0"/>
            </a:br>
            <a:r>
              <a:rPr lang="en-GB" dirty="0" smtClean="0"/>
              <a:t> 	A Fischer-Lescano, T Löhr, and T Tohidipur, p. 296</a:t>
            </a:r>
            <a:endParaRPr lang="en-GB" i="1" dirty="0" smtClean="0"/>
          </a:p>
          <a:p>
            <a:pPr lvl="4">
              <a:buNone/>
            </a:pPr>
            <a:endParaRPr lang="en-GB" i="1" dirty="0" smtClean="0"/>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836712"/>
          </a:xfrm>
        </p:spPr>
        <p:txBody>
          <a:bodyPr/>
          <a:lstStyle/>
          <a:p>
            <a:r>
              <a:rPr lang="en-GB" dirty="0" smtClean="0"/>
              <a:t> </a:t>
            </a:r>
            <a:r>
              <a:rPr lang="en-GB" sz="2800" dirty="0" smtClean="0"/>
              <a:t>The place to which refoulement is prohibited</a:t>
            </a:r>
            <a:endParaRPr lang="en-GB" sz="2800" dirty="0"/>
          </a:p>
        </p:txBody>
      </p:sp>
      <p:sp>
        <p:nvSpPr>
          <p:cNvPr id="3" name="Tartalom helye 2"/>
          <p:cNvSpPr>
            <a:spLocks noGrp="1"/>
          </p:cNvSpPr>
          <p:nvPr>
            <p:ph idx="1"/>
          </p:nvPr>
        </p:nvSpPr>
        <p:spPr>
          <a:xfrm>
            <a:off x="457200" y="1124744"/>
            <a:ext cx="8229600" cy="5233214"/>
          </a:xfrm>
        </p:spPr>
        <p:txBody>
          <a:bodyPr/>
          <a:lstStyle/>
          <a:p>
            <a:pPr marL="990600" lvl="1" indent="-533400" eaLnBrk="1" hangingPunct="1">
              <a:defRPr/>
            </a:pPr>
            <a:r>
              <a:rPr lang="en-GB" dirty="0" smtClean="0"/>
              <a:t>Frontier of territory </a:t>
            </a:r>
          </a:p>
          <a:p>
            <a:pPr marL="990600" lvl="1" indent="-533400" eaLnBrk="1" hangingPunct="1">
              <a:buFontTx/>
              <a:buChar char="-"/>
              <a:defRPr/>
            </a:pPr>
            <a:r>
              <a:rPr lang="en-GB" dirty="0" smtClean="0"/>
              <a:t>not necessarily a state (Gaza?!)</a:t>
            </a:r>
          </a:p>
          <a:p>
            <a:pPr marL="990600" lvl="1" indent="-533400" eaLnBrk="1" hangingPunct="1">
              <a:buFontTx/>
              <a:buChar char="-"/>
              <a:defRPr/>
            </a:pPr>
            <a:r>
              <a:rPr lang="en-GB" dirty="0" smtClean="0"/>
              <a:t> not necessarily country of origin (threat to life or freedom in country of /first/ refuge)</a:t>
            </a:r>
          </a:p>
          <a:p>
            <a:pPr marL="990600" lvl="1" indent="-533400" eaLnBrk="1" hangingPunct="1">
              <a:defRPr/>
            </a:pPr>
            <a:endParaRPr lang="en-GB" dirty="0" smtClean="0"/>
          </a:p>
          <a:p>
            <a:pPr marL="990600" lvl="1" indent="-533400" eaLnBrk="1" hangingPunct="1">
              <a:defRPr/>
            </a:pPr>
            <a:r>
              <a:rPr lang="en-GB" dirty="0" smtClean="0"/>
              <a:t>Debates on the concept of safe third country</a:t>
            </a:r>
          </a:p>
          <a:p>
            <a:pPr marL="990600" lvl="1" indent="-533400" eaLnBrk="1" hangingPunct="1">
              <a:defRPr/>
            </a:pPr>
            <a:r>
              <a:rPr lang="en-GB" dirty="0" smtClean="0"/>
              <a:t>	- not more than rebuttable  presumption </a:t>
            </a:r>
          </a:p>
          <a:p>
            <a:pPr marL="990600" lvl="1" indent="-533400" eaLnBrk="1" hangingPunct="1">
              <a:defRPr/>
            </a:pPr>
            <a:r>
              <a:rPr lang="en-GB" dirty="0" smtClean="0"/>
              <a:t>	- European list never adopted</a:t>
            </a:r>
          </a:p>
          <a:p>
            <a:pPr marL="990600" lvl="1" indent="-533400" eaLnBrk="1" hangingPunct="1">
              <a:defRPr/>
            </a:pPr>
            <a:endParaRPr lang="en-GB" dirty="0" smtClean="0"/>
          </a:p>
          <a:p>
            <a:endParaRPr lang="en-GB" dirty="0"/>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Threat to life or freedom</a:t>
            </a:r>
            <a:endParaRPr lang="en-GB" dirty="0"/>
          </a:p>
        </p:txBody>
      </p:sp>
      <p:sp>
        <p:nvSpPr>
          <p:cNvPr id="3" name="Tartalom helye 2"/>
          <p:cNvSpPr>
            <a:spLocks noGrp="1"/>
          </p:cNvSpPr>
          <p:nvPr>
            <p:ph idx="1"/>
          </p:nvPr>
        </p:nvSpPr>
        <p:spPr/>
        <p:txBody>
          <a:bodyPr>
            <a:normAutofit/>
          </a:bodyPr>
          <a:lstStyle/>
          <a:p>
            <a:pPr marL="342900" lvl="1" indent="-342900" algn="ctr"/>
            <a:r>
              <a:rPr lang="en-GB" dirty="0" smtClean="0"/>
              <a:t>	Persecution  - threat to life or freedom</a:t>
            </a:r>
          </a:p>
          <a:p>
            <a:pPr marL="342900" lvl="1" indent="-342900" algn="ctr"/>
            <a:r>
              <a:rPr lang="en-GB" dirty="0" smtClean="0"/>
              <a:t>Same?</a:t>
            </a:r>
          </a:p>
          <a:p>
            <a:pPr marL="342900" lvl="1" indent="-342900"/>
            <a:r>
              <a:rPr lang="en-GB" dirty="0" smtClean="0"/>
              <a:t>Prevailing view </a:t>
            </a:r>
            <a:r>
              <a:rPr lang="en-GB" sz="2000" dirty="0" smtClean="0"/>
              <a:t>(e.g. Weis, Grahl-Madsen, Kälin) </a:t>
            </a:r>
            <a:r>
              <a:rPr lang="en-GB" dirty="0" smtClean="0"/>
              <a:t>: yes (otherwise some refugees not protected from refoulement)</a:t>
            </a:r>
          </a:p>
          <a:p>
            <a:pPr marL="342900" lvl="1" indent="-342900"/>
            <a:r>
              <a:rPr lang="en-GB" dirty="0" smtClean="0"/>
              <a:t>Drafters: not only to refer where well founded fear but anywhere</a:t>
            </a:r>
          </a:p>
          <a:p>
            <a:pPr marL="342900" lvl="1" indent="-342900"/>
            <a:r>
              <a:rPr lang="en-GB" dirty="0" smtClean="0"/>
              <a:t>Standard of probability – also the same  </a:t>
            </a:r>
          </a:p>
          <a:p>
            <a:pPr marL="342900" lvl="1" indent="-342900"/>
            <a:r>
              <a:rPr lang="en-GB" dirty="0" smtClean="0"/>
              <a:t>Would be threatened = well founded fear of persecution</a:t>
            </a:r>
          </a:p>
          <a:p>
            <a:pPr marL="342900" lvl="1" indent="-342900"/>
            <a:endParaRPr lang="en-GB" dirty="0" smtClean="0"/>
          </a:p>
          <a:p>
            <a:endParaRPr lang="en-GB" dirty="0"/>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439737"/>
          </a:xfrm>
        </p:spPr>
        <p:txBody>
          <a:bodyPr/>
          <a:lstStyle/>
          <a:p>
            <a:pPr eaLnBrk="1" hangingPunct="1">
              <a:defRPr/>
            </a:pPr>
            <a:r>
              <a:rPr lang="en-GB" sz="2400" dirty="0" smtClean="0"/>
              <a:t>Non-refoulement - broad meaning</a:t>
            </a:r>
          </a:p>
        </p:txBody>
      </p:sp>
      <p:sp>
        <p:nvSpPr>
          <p:cNvPr id="30723" name="Rectangle 3"/>
          <p:cNvSpPr>
            <a:spLocks noGrp="1" noChangeArrowheads="1"/>
          </p:cNvSpPr>
          <p:nvPr>
            <p:ph idx="1"/>
          </p:nvPr>
        </p:nvSpPr>
        <p:spPr>
          <a:xfrm>
            <a:off x="457200" y="857250"/>
            <a:ext cx="8229600" cy="5500688"/>
          </a:xfrm>
        </p:spPr>
        <p:txBody>
          <a:bodyPr>
            <a:normAutofit fontScale="85000" lnSpcReduction="20000"/>
          </a:bodyPr>
          <a:lstStyle/>
          <a:p>
            <a:pPr algn="ctr" eaLnBrk="1" hangingPunct="1">
              <a:lnSpc>
                <a:spcPct val="80000"/>
              </a:lnSpc>
              <a:defRPr/>
            </a:pPr>
            <a:r>
              <a:rPr lang="en-GB" sz="3300" dirty="0" smtClean="0"/>
              <a:t>Art. 3 ECHR, Art 3 CAT</a:t>
            </a:r>
          </a:p>
          <a:p>
            <a:pPr eaLnBrk="1" hangingPunct="1">
              <a:lnSpc>
                <a:spcPct val="80000"/>
              </a:lnSpc>
              <a:defRPr/>
            </a:pPr>
            <a:endParaRPr lang="en-GB" sz="2400" dirty="0" smtClean="0"/>
          </a:p>
          <a:p>
            <a:pPr eaLnBrk="1" hangingPunct="1">
              <a:lnSpc>
                <a:spcPct val="80000"/>
              </a:lnSpc>
              <a:defRPr/>
            </a:pPr>
            <a:r>
              <a:rPr lang="en-GB" dirty="0" smtClean="0"/>
              <a:t>Broader, because</a:t>
            </a:r>
          </a:p>
          <a:p>
            <a:pPr eaLnBrk="1" hangingPunct="1">
              <a:lnSpc>
                <a:spcPct val="80000"/>
              </a:lnSpc>
              <a:defRPr/>
            </a:pPr>
            <a:endParaRPr lang="en-GB" dirty="0" smtClean="0"/>
          </a:p>
          <a:p>
            <a:pPr lvl="1" eaLnBrk="1" hangingPunct="1">
              <a:lnSpc>
                <a:spcPct val="80000"/>
              </a:lnSpc>
              <a:defRPr/>
            </a:pPr>
            <a:r>
              <a:rPr lang="en-GB" dirty="0" smtClean="0"/>
              <a:t>Protects every person, </a:t>
            </a:r>
            <a:r>
              <a:rPr lang="en-GB" dirty="0" smtClean="0">
                <a:solidFill>
                  <a:schemeClr val="tx2"/>
                </a:solidFill>
              </a:rPr>
              <a:t>not only refugees</a:t>
            </a:r>
          </a:p>
          <a:p>
            <a:pPr lvl="1" eaLnBrk="1" hangingPunct="1">
              <a:lnSpc>
                <a:spcPct val="80000"/>
              </a:lnSpc>
              <a:defRPr/>
            </a:pPr>
            <a:endParaRPr lang="en-GB" dirty="0" smtClean="0"/>
          </a:p>
          <a:p>
            <a:pPr lvl="1" eaLnBrk="1" hangingPunct="1">
              <a:lnSpc>
                <a:spcPct val="80000"/>
              </a:lnSpc>
              <a:defRPr/>
            </a:pPr>
            <a:r>
              <a:rPr lang="en-GB" dirty="0" smtClean="0"/>
              <a:t>There are </a:t>
            </a:r>
            <a:r>
              <a:rPr lang="en-GB" dirty="0" smtClean="0">
                <a:solidFill>
                  <a:schemeClr val="tx2"/>
                </a:solidFill>
              </a:rPr>
              <a:t>no exceptions </a:t>
            </a:r>
            <a:r>
              <a:rPr lang="en-GB" dirty="0" smtClean="0">
                <a:solidFill>
                  <a:schemeClr val="tx2"/>
                </a:solidFill>
                <a:sym typeface="Symbol"/>
              </a:rPr>
              <a:t>  </a:t>
            </a:r>
            <a:r>
              <a:rPr lang="en-GB" dirty="0" smtClean="0"/>
              <a:t>It can apply even in case GC 33/2 would allow  </a:t>
            </a:r>
            <a:r>
              <a:rPr lang="en-GB" i="1" dirty="0" smtClean="0"/>
              <a:t>refoulement</a:t>
            </a:r>
          </a:p>
          <a:p>
            <a:pPr lvl="1" eaLnBrk="1" hangingPunct="1">
              <a:lnSpc>
                <a:spcPct val="80000"/>
              </a:lnSpc>
              <a:defRPr/>
            </a:pPr>
            <a:endParaRPr lang="en-GB" dirty="0" smtClean="0">
              <a:solidFill>
                <a:schemeClr val="tx2"/>
              </a:solidFill>
            </a:endParaRPr>
          </a:p>
          <a:p>
            <a:pPr lvl="1" eaLnBrk="1" hangingPunct="1">
              <a:lnSpc>
                <a:spcPct val="80000"/>
              </a:lnSpc>
              <a:defRPr/>
            </a:pPr>
            <a:endParaRPr lang="en-GB" dirty="0" smtClean="0"/>
          </a:p>
          <a:p>
            <a:pPr lvl="1" eaLnBrk="1" hangingPunct="1">
              <a:lnSpc>
                <a:spcPct val="80000"/>
              </a:lnSpc>
              <a:defRPr/>
            </a:pPr>
            <a:r>
              <a:rPr lang="en-GB" dirty="0" smtClean="0"/>
              <a:t>The threatening harm is </a:t>
            </a:r>
            <a:r>
              <a:rPr lang="en-GB" dirty="0" smtClean="0">
                <a:solidFill>
                  <a:schemeClr val="tx2"/>
                </a:solidFill>
              </a:rPr>
              <a:t>not linked to any ground</a:t>
            </a:r>
            <a:r>
              <a:rPr lang="en-GB" dirty="0" smtClean="0"/>
              <a:t> (race, religion, nationality, political opinion, belonging to a particular social group)</a:t>
            </a:r>
          </a:p>
          <a:p>
            <a:pPr lvl="1" eaLnBrk="1" hangingPunct="1">
              <a:lnSpc>
                <a:spcPct val="80000"/>
              </a:lnSpc>
              <a:defRPr/>
            </a:pPr>
            <a:endParaRPr lang="en-GB" dirty="0" smtClean="0"/>
          </a:p>
          <a:p>
            <a:pPr lvl="1" eaLnBrk="1" hangingPunct="1">
              <a:lnSpc>
                <a:spcPct val="80000"/>
              </a:lnSpc>
              <a:defRPr/>
            </a:pPr>
            <a:endParaRPr lang="en-GB" sz="2400" dirty="0" smtClean="0"/>
          </a:p>
          <a:p>
            <a:pPr eaLnBrk="1" hangingPunct="1">
              <a:lnSpc>
                <a:spcPct val="80000"/>
              </a:lnSpc>
              <a:defRPr/>
            </a:pPr>
            <a:r>
              <a:rPr lang="en-GB" sz="2400" dirty="0" smtClean="0"/>
              <a:t>Question: absolute or not? </a:t>
            </a:r>
            <a:r>
              <a:rPr lang="en-GB" sz="2400" i="1" dirty="0" smtClean="0"/>
              <a:t>Chahal v UK (1996) and Saadi v Italy(2008)               		Suresh (Supreme Court of Canada) (2002), intervention of UK in Saadi</a:t>
            </a:r>
          </a:p>
        </p:txBody>
      </p:sp>
      <p:sp>
        <p:nvSpPr>
          <p:cNvPr id="33796" name="Line 4"/>
          <p:cNvSpPr>
            <a:spLocks noChangeShapeType="1"/>
          </p:cNvSpPr>
          <p:nvPr/>
        </p:nvSpPr>
        <p:spPr bwMode="auto">
          <a:xfrm>
            <a:off x="1691680" y="5733256"/>
            <a:ext cx="504825" cy="0"/>
          </a:xfrm>
          <a:prstGeom prst="line">
            <a:avLst/>
          </a:prstGeom>
          <a:noFill/>
          <a:ln w="22225">
            <a:solidFill>
              <a:srgbClr val="C00000"/>
            </a:solidFill>
            <a:round/>
            <a:headEnd type="triangle" w="med" len="med"/>
            <a:tailEnd type="triangle" w="med" len="med"/>
          </a:ln>
        </p:spPr>
        <p:txBody>
          <a:bodyPr/>
          <a:lstStyle/>
          <a:p>
            <a:endParaRPr lang="hu-HU"/>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Saadi v. Italy ECtHR, 2008</a:t>
            </a:r>
            <a:endParaRPr lang="en-GB" dirty="0"/>
          </a:p>
        </p:txBody>
      </p:sp>
      <p:sp>
        <p:nvSpPr>
          <p:cNvPr id="3" name="Tartalom helye 2"/>
          <p:cNvSpPr>
            <a:spLocks noGrp="1"/>
          </p:cNvSpPr>
          <p:nvPr>
            <p:ph idx="1"/>
          </p:nvPr>
        </p:nvSpPr>
        <p:spPr/>
        <p:txBody>
          <a:bodyPr>
            <a:normAutofit fontScale="92500" lnSpcReduction="10000"/>
          </a:bodyPr>
          <a:lstStyle/>
          <a:p>
            <a:r>
              <a:rPr lang="en-GB" dirty="0" smtClean="0"/>
              <a:t>„ Article 3, which </a:t>
            </a:r>
            <a:r>
              <a:rPr lang="en-GB" dirty="0" smtClean="0">
                <a:solidFill>
                  <a:srgbClr val="A80000"/>
                </a:solidFill>
              </a:rPr>
              <a:t>prohibits in absolute terms torture and inhuman or degrading treatment or punishment,</a:t>
            </a:r>
            <a:r>
              <a:rPr lang="en-GB" dirty="0" smtClean="0"/>
              <a:t> enshrines one of the fundamental values of democratic societies. Unlike most of the substantive clauses of the Convention and of Protocols Nos. 1 and 4, </a:t>
            </a:r>
            <a:r>
              <a:rPr lang="en-GB" dirty="0" smtClean="0">
                <a:solidFill>
                  <a:srgbClr val="A80000"/>
                </a:solidFill>
              </a:rPr>
              <a:t>Article 3 makes no provision for exceptions and no derogation from it is permissible </a:t>
            </a:r>
            <a:r>
              <a:rPr lang="en-GB" dirty="0" smtClean="0"/>
              <a:t>under Article 15, </a:t>
            </a:r>
            <a:r>
              <a:rPr lang="en-GB" dirty="0" smtClean="0">
                <a:solidFill>
                  <a:srgbClr val="A80000"/>
                </a:solidFill>
              </a:rPr>
              <a:t>even in the event of a public emergency </a:t>
            </a:r>
            <a:r>
              <a:rPr lang="en-GB" dirty="0" smtClean="0"/>
              <a:t>threatening the life of the nation” (para 127)</a:t>
            </a:r>
            <a:endParaRPr lang="en-GB" dirty="0"/>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Saadi – inhuman treatment torture</a:t>
            </a:r>
            <a:endParaRPr lang="en-GB" dirty="0"/>
          </a:p>
        </p:txBody>
      </p:sp>
      <p:sp>
        <p:nvSpPr>
          <p:cNvPr id="3" name="Tartalom helye 2"/>
          <p:cNvSpPr>
            <a:spLocks noGrp="1"/>
          </p:cNvSpPr>
          <p:nvPr>
            <p:ph idx="1"/>
          </p:nvPr>
        </p:nvSpPr>
        <p:spPr/>
        <p:txBody>
          <a:bodyPr/>
          <a:lstStyle/>
          <a:p>
            <a:r>
              <a:rPr lang="en-GB" dirty="0" smtClean="0"/>
              <a:t>Inhuman or degrading treatment or punishment  = „the suffering or humiliation involved must in any event </a:t>
            </a:r>
            <a:r>
              <a:rPr lang="en-GB" dirty="0" smtClean="0">
                <a:solidFill>
                  <a:srgbClr val="A80000"/>
                </a:solidFill>
              </a:rPr>
              <a:t>go beyond that inevitable element of suffering or humiliation </a:t>
            </a:r>
            <a:r>
              <a:rPr lang="en-GB" dirty="0" smtClean="0"/>
              <a:t>connected with a given form of legitimate treatment or punishment”</a:t>
            </a:r>
          </a:p>
          <a:p>
            <a:r>
              <a:rPr lang="en-GB" dirty="0" smtClean="0"/>
              <a:t>Torture: „deliberate inhuman treatment causing very serious and cruel suffering”</a:t>
            </a:r>
          </a:p>
          <a:p>
            <a:pPr algn="r"/>
            <a:r>
              <a:rPr lang="en-GB" sz="1800" dirty="0" smtClean="0"/>
              <a:t>(paras 135-136)</a:t>
            </a:r>
            <a:endParaRPr lang="en-GB" sz="1800" dirty="0"/>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t>Saadi v. Italy, 2008</a:t>
            </a:r>
            <a:endParaRPr lang="en-GB" dirty="0"/>
          </a:p>
        </p:txBody>
      </p:sp>
      <p:sp>
        <p:nvSpPr>
          <p:cNvPr id="3" name="Tartalom helye 2"/>
          <p:cNvSpPr>
            <a:spLocks noGrp="1"/>
          </p:cNvSpPr>
          <p:nvPr>
            <p:ph idx="1"/>
          </p:nvPr>
        </p:nvSpPr>
        <p:spPr/>
        <p:txBody>
          <a:bodyPr>
            <a:normAutofit fontScale="85000" lnSpcReduction="20000"/>
          </a:bodyPr>
          <a:lstStyle/>
          <a:p>
            <a:r>
              <a:rPr lang="en-GB" dirty="0" smtClean="0"/>
              <a:t>„[E]xpulsion by a Contracting State may give rise to an issue under Article 3, and hence engage the responsibility of that State under the Convention, </a:t>
            </a:r>
            <a:r>
              <a:rPr lang="en-GB" dirty="0" smtClean="0">
                <a:solidFill>
                  <a:srgbClr val="A80000"/>
                </a:solidFill>
              </a:rPr>
              <a:t>where substantial grounds have been shown </a:t>
            </a:r>
            <a:r>
              <a:rPr lang="en-GB" dirty="0" smtClean="0"/>
              <a:t>for believing that the person concerned, </a:t>
            </a:r>
            <a:r>
              <a:rPr lang="en-GB" dirty="0" smtClean="0">
                <a:solidFill>
                  <a:srgbClr val="A80000"/>
                </a:solidFill>
              </a:rPr>
              <a:t>if deported</a:t>
            </a:r>
            <a:r>
              <a:rPr lang="en-GB" dirty="0" smtClean="0"/>
              <a:t>, faces a </a:t>
            </a:r>
            <a:r>
              <a:rPr lang="en-GB" dirty="0" smtClean="0">
                <a:solidFill>
                  <a:srgbClr val="A80000"/>
                </a:solidFill>
              </a:rPr>
              <a:t>real risk of being subjected to treatment contrary to Article 3</a:t>
            </a:r>
            <a:r>
              <a:rPr lang="en-GB" dirty="0" smtClean="0"/>
              <a:t>. In such a case </a:t>
            </a:r>
            <a:r>
              <a:rPr lang="en-GB" dirty="0" smtClean="0">
                <a:solidFill>
                  <a:srgbClr val="A80000"/>
                </a:solidFill>
              </a:rPr>
              <a:t>Article 3 implies an obligation not to deport</a:t>
            </a:r>
            <a:r>
              <a:rPr lang="en-GB" dirty="0" smtClean="0"/>
              <a:t> the person in question to that country” </a:t>
            </a:r>
          </a:p>
          <a:p>
            <a:pPr algn="r"/>
            <a:r>
              <a:rPr lang="en-GB" sz="2600" dirty="0" smtClean="0"/>
              <a:t>Para 125</a:t>
            </a:r>
          </a:p>
          <a:p>
            <a:r>
              <a:rPr lang="en-GB" sz="3500" dirty="0" smtClean="0"/>
              <a:t>No balancing between severity of ill treatment  and threat to host country allowed </a:t>
            </a:r>
          </a:p>
          <a:p>
            <a:pPr algn="r"/>
            <a:r>
              <a:rPr lang="en-GB" sz="2400" dirty="0" smtClean="0"/>
              <a:t>Para 139</a:t>
            </a:r>
          </a:p>
          <a:p>
            <a:pPr algn="r"/>
            <a:endParaRPr lang="en-GB" sz="3500" dirty="0" smtClean="0"/>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Why not refoule</a:t>
            </a:r>
            <a:endParaRPr lang="hu-HU"/>
          </a:p>
        </p:txBody>
      </p:sp>
      <p:sp>
        <p:nvSpPr>
          <p:cNvPr id="3" name="Tartalom helye 2"/>
          <p:cNvSpPr>
            <a:spLocks noGrp="1"/>
          </p:cNvSpPr>
          <p:nvPr>
            <p:ph idx="1"/>
          </p:nvPr>
        </p:nvSpPr>
        <p:spPr/>
        <p:txBody>
          <a:bodyPr/>
          <a:lstStyle/>
          <a:p>
            <a:pPr algn="ctr"/>
            <a:r>
              <a:rPr lang="hu-HU" smtClean="0"/>
              <a:t>Not only because of the absolute legal obligation</a:t>
            </a:r>
          </a:p>
          <a:p>
            <a:pPr algn="ctr"/>
            <a:r>
              <a:rPr lang="hu-HU" smtClean="0"/>
              <a:t>but</a:t>
            </a:r>
          </a:p>
          <a:p>
            <a:pPr algn="ctr"/>
            <a:r>
              <a:rPr lang="hu-HU" smtClean="0"/>
              <a:t>because</a:t>
            </a:r>
            <a:r>
              <a:rPr lang="hu-HU" smtClean="0">
                <a:solidFill>
                  <a:srgbClr val="C00000"/>
                </a:solidFill>
              </a:rPr>
              <a:t> it is part of our moral convictions!</a:t>
            </a:r>
            <a:endParaRPr lang="hu-HU" smtClean="0"/>
          </a:p>
          <a:p>
            <a:pPr algn="ctr"/>
            <a:endParaRPr lang="hu-HU" smtClean="0"/>
          </a:p>
          <a:p>
            <a:pPr algn="ctr"/>
            <a:r>
              <a:rPr lang="hu-HU" smtClean="0"/>
              <a:t>We protect our chosen values by not exposing persons to refoulement, by not handing them over to torturers and persecutors</a:t>
            </a:r>
            <a:endParaRPr lang="hu-HU"/>
          </a:p>
        </p:txBody>
      </p:sp>
      <p:sp>
        <p:nvSpPr>
          <p:cNvPr id="4" name="Dátum helye 3"/>
          <p:cNvSpPr>
            <a:spLocks noGrp="1"/>
          </p:cNvSpPr>
          <p:nvPr>
            <p:ph type="dt" sz="half" idx="10"/>
          </p:nvPr>
        </p:nvSpPr>
        <p:spPr/>
        <p:txBody>
          <a:bodyPr/>
          <a:lstStyle/>
          <a:p>
            <a:pPr>
              <a:defRPr/>
            </a:pPr>
            <a:r>
              <a:rPr lang="hu-HU" smtClean="0"/>
              <a:t>Presentation by Boldizsár Nagy</a:t>
            </a:r>
            <a:endParaRPr lang="en-GB"/>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642938" y="1357313"/>
            <a:ext cx="7772400" cy="1470025"/>
          </a:xfrm>
        </p:spPr>
        <p:txBody>
          <a:bodyPr/>
          <a:lstStyle/>
          <a:p>
            <a:pPr>
              <a:defRPr/>
            </a:pPr>
            <a:r>
              <a:rPr lang="hu-HU" smtClean="0"/>
              <a:t>THANKS!</a:t>
            </a:r>
            <a:endParaRPr lang="en-GB"/>
          </a:p>
        </p:txBody>
      </p:sp>
      <p:sp>
        <p:nvSpPr>
          <p:cNvPr id="30723" name="Alcím 5"/>
          <p:cNvSpPr>
            <a:spLocks noGrp="1"/>
          </p:cNvSpPr>
          <p:nvPr>
            <p:ph type="subTitle" idx="1"/>
          </p:nvPr>
        </p:nvSpPr>
        <p:spPr>
          <a:xfrm>
            <a:off x="1371600" y="3500438"/>
            <a:ext cx="6400800" cy="3000375"/>
          </a:xfrm>
        </p:spPr>
        <p:txBody>
          <a:bodyPr/>
          <a:lstStyle/>
          <a:p>
            <a:pPr>
              <a:defRPr/>
            </a:pPr>
            <a:r>
              <a:rPr lang="en-GB" sz="2000" smtClean="0"/>
              <a:t>BOLDIZSÁR NAGY </a:t>
            </a:r>
            <a:br>
              <a:rPr lang="en-GB" sz="2000" smtClean="0"/>
            </a:br>
            <a:r>
              <a:rPr lang="en-GB" sz="2000" smtClean="0"/>
              <a:t/>
            </a:r>
            <a:br>
              <a:rPr lang="en-GB" sz="2000" smtClean="0"/>
            </a:br>
            <a:r>
              <a:rPr lang="en-GB" sz="2000" smtClean="0"/>
              <a:t> E-mail: nagyboldi@</a:t>
            </a:r>
            <a:r>
              <a:rPr lang="hu-HU" sz="2000" smtClean="0"/>
              <a:t>ludens</a:t>
            </a:r>
            <a:r>
              <a:rPr lang="en-GB" sz="2000" smtClean="0"/>
              <a:t>.elte.hu</a:t>
            </a:r>
            <a:br>
              <a:rPr lang="en-GB" sz="2000" smtClean="0"/>
            </a:br>
            <a:r>
              <a:rPr lang="en-GB" sz="2000" smtClean="0"/>
              <a:t> www.nagyboldizsar.hu </a:t>
            </a:r>
            <a:br>
              <a:rPr lang="en-GB" sz="2000" smtClean="0"/>
            </a:br>
            <a:r>
              <a:rPr lang="en-GB" sz="2000" smtClean="0"/>
              <a:t/>
            </a:r>
            <a:br>
              <a:rPr lang="en-GB" sz="2000" smtClean="0"/>
            </a:br>
            <a:r>
              <a:rPr lang="en-GB" sz="2000" smtClean="0"/>
              <a:t>CEU IRES</a:t>
            </a:r>
            <a:br>
              <a:rPr lang="en-GB" sz="2000" smtClean="0"/>
            </a:br>
            <a:r>
              <a:rPr lang="en-GB" sz="2000" smtClean="0"/>
              <a:t> Budapest, 1051</a:t>
            </a:r>
            <a:br>
              <a:rPr lang="en-GB" sz="2000" smtClean="0"/>
            </a:br>
            <a:r>
              <a:rPr lang="en-GB" sz="2000" smtClean="0"/>
              <a:t>Nádor u. 9.</a:t>
            </a:r>
            <a:br>
              <a:rPr lang="en-GB" sz="2000" smtClean="0"/>
            </a:br>
            <a:r>
              <a:rPr lang="en-GB" sz="2000" smtClean="0"/>
              <a:t> Tel.: +36 1 242 6313, Telefax: +36 1 430 0235</a:t>
            </a:r>
            <a:br>
              <a:rPr lang="en-GB" sz="2000" smtClean="0"/>
            </a:br>
            <a:endParaRPr lang="en-GB" sz="2000" smtClean="0"/>
          </a:p>
        </p:txBody>
      </p:sp>
      <p:sp>
        <p:nvSpPr>
          <p:cNvPr id="8" name="Dátum helye 7"/>
          <p:cNvSpPr>
            <a:spLocks noGrp="1"/>
          </p:cNvSpPr>
          <p:nvPr>
            <p:ph type="dt" sz="quarter" idx="10"/>
          </p:nvPr>
        </p:nvSpPr>
        <p:spPr>
          <a:xfrm>
            <a:off x="0" y="6643688"/>
            <a:ext cx="9144000" cy="214312"/>
          </a:xfrm>
          <a:solidFill>
            <a:schemeClr val="accent1">
              <a:lumMod val="75000"/>
            </a:schemeClr>
          </a:solidFill>
          <a:ln>
            <a:solidFill>
              <a:srgbClr val="FFC000"/>
            </a:solidFill>
          </a:ln>
        </p:spPr>
        <p:txBody>
          <a:bodyPr/>
          <a:lstStyle/>
          <a:p>
            <a:pPr>
              <a:defRPr/>
            </a:pPr>
            <a:r>
              <a:rPr lang="hu-HU" smtClean="0">
                <a:solidFill>
                  <a:srgbClr val="FFEFBD"/>
                </a:solidFill>
              </a:rPr>
              <a:t>Presentation by Boldizsár Nagy</a:t>
            </a:r>
            <a:endParaRPr lang="en-GB">
              <a:solidFill>
                <a:srgbClr val="FFEFB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solidFill>
            <a:srgbClr val="FFC000"/>
          </a:solidFill>
          <a:ln>
            <a:solidFill>
              <a:srgbClr val="A80000"/>
            </a:solidFill>
          </a:ln>
        </p:spPr>
        <p:txBody>
          <a:bodyPr>
            <a:normAutofit fontScale="90000"/>
          </a:bodyPr>
          <a:lstStyle/>
          <a:p>
            <a:pPr eaLnBrk="1" hangingPunct="1"/>
            <a:r>
              <a:rPr lang="en-GB" sz="4000" smtClean="0">
                <a:solidFill>
                  <a:srgbClr val="A80000"/>
                </a:solidFill>
                <a:effectLst>
                  <a:outerShdw blurRad="38100" dist="38100" dir="2700000" algn="tl">
                    <a:srgbClr val="000000"/>
                  </a:outerShdw>
                </a:effectLst>
              </a:rPr>
              <a:t>Why protect refugees?</a:t>
            </a:r>
          </a:p>
        </p:txBody>
      </p:sp>
      <p:sp>
        <p:nvSpPr>
          <p:cNvPr id="15363" name="Rectangle 3"/>
          <p:cNvSpPr>
            <a:spLocks noGrp="1" noChangeArrowheads="1"/>
          </p:cNvSpPr>
          <p:nvPr>
            <p:ph idx="1"/>
          </p:nvPr>
        </p:nvSpPr>
        <p:spPr>
          <a:solidFill>
            <a:schemeClr val="accent1">
              <a:lumMod val="20000"/>
              <a:lumOff val="80000"/>
            </a:schemeClr>
          </a:solidFill>
          <a:ln>
            <a:solidFill>
              <a:srgbClr val="800000"/>
            </a:solidFill>
          </a:ln>
        </p:spPr>
        <p:txBody>
          <a:bodyPr/>
          <a:lstStyle/>
          <a:p>
            <a:pPr eaLnBrk="1" hangingPunct="1">
              <a:lnSpc>
                <a:spcPct val="90000"/>
              </a:lnSpc>
            </a:pPr>
            <a:r>
              <a:rPr lang="en-GB" sz="2000" smtClean="0">
                <a:solidFill>
                  <a:srgbClr val="A80000"/>
                </a:solidFill>
              </a:rPr>
              <a:t>Shared identity</a:t>
            </a:r>
            <a:r>
              <a:rPr lang="en-GB" sz="2000" smtClean="0">
                <a:solidFill>
                  <a:srgbClr val="000066"/>
                </a:solidFill>
              </a:rPr>
              <a:t> (imagined community) </a:t>
            </a:r>
          </a:p>
          <a:p>
            <a:pPr lvl="2" eaLnBrk="1" hangingPunct="1">
              <a:lnSpc>
                <a:spcPct val="90000"/>
              </a:lnSpc>
            </a:pPr>
            <a:r>
              <a:rPr lang="en-GB" sz="1600" smtClean="0">
                <a:solidFill>
                  <a:srgbClr val="000066"/>
                </a:solidFill>
              </a:rPr>
              <a:t>global: altruism – member of human race</a:t>
            </a:r>
          </a:p>
          <a:p>
            <a:pPr lvl="2" eaLnBrk="1" hangingPunct="1">
              <a:lnSpc>
                <a:spcPct val="90000"/>
              </a:lnSpc>
            </a:pPr>
            <a:r>
              <a:rPr lang="en-GB" sz="1600" smtClean="0">
                <a:solidFill>
                  <a:srgbClr val="000066"/>
                </a:solidFill>
              </a:rPr>
              <a:t>ethnically/culturally  determined „one of us”</a:t>
            </a:r>
          </a:p>
          <a:p>
            <a:pPr lvl="2" eaLnBrk="1" hangingPunct="1">
              <a:lnSpc>
                <a:spcPct val="90000"/>
              </a:lnSpc>
            </a:pPr>
            <a:r>
              <a:rPr lang="en-GB" sz="1600" smtClean="0">
                <a:solidFill>
                  <a:srgbClr val="000066"/>
                </a:solidFill>
              </a:rPr>
              <a:t>repaying historic debt (remembering past refugees of own community)</a:t>
            </a:r>
          </a:p>
          <a:p>
            <a:pPr eaLnBrk="1" hangingPunct="1">
              <a:lnSpc>
                <a:spcPct val="90000"/>
              </a:lnSpc>
            </a:pPr>
            <a:r>
              <a:rPr lang="en-GB" sz="2000" smtClean="0">
                <a:solidFill>
                  <a:srgbClr val="A80000"/>
                </a:solidFill>
              </a:rPr>
              <a:t>Reciprocity</a:t>
            </a:r>
          </a:p>
          <a:p>
            <a:pPr lvl="1" eaLnBrk="1" hangingPunct="1">
              <a:lnSpc>
                <a:spcPct val="90000"/>
              </a:lnSpc>
              <a:buFont typeface="Arial" charset="0"/>
              <a:buNone/>
            </a:pPr>
            <a:r>
              <a:rPr lang="en-GB" sz="1800" smtClean="0">
                <a:solidFill>
                  <a:srgbClr val="000066"/>
                </a:solidFill>
              </a:rPr>
              <a:t>Today’s refugee may become tomorrow’s asylum provider and vice versa</a:t>
            </a:r>
            <a:r>
              <a:rPr lang="en-GB" sz="1800" smtClean="0">
                <a:solidFill>
                  <a:schemeClr val="tx2"/>
                </a:solidFill>
              </a:rPr>
              <a:t> </a:t>
            </a:r>
          </a:p>
          <a:p>
            <a:pPr lvl="2" eaLnBrk="1" hangingPunct="1">
              <a:lnSpc>
                <a:spcPct val="90000"/>
              </a:lnSpc>
              <a:buFont typeface="Arial" charset="0"/>
              <a:buNone/>
            </a:pPr>
            <a:r>
              <a:rPr lang="en-GB" sz="1600" smtClean="0">
                <a:solidFill>
                  <a:srgbClr val="000066"/>
                </a:solidFill>
              </a:rPr>
              <a:t>Europe, last 70 years:</a:t>
            </a:r>
          </a:p>
          <a:p>
            <a:pPr lvl="2" eaLnBrk="1" hangingPunct="1">
              <a:lnSpc>
                <a:spcPct val="90000"/>
              </a:lnSpc>
            </a:pPr>
            <a:r>
              <a:rPr lang="en-GB" sz="1600" smtClean="0">
                <a:solidFill>
                  <a:srgbClr val="000066"/>
                </a:solidFill>
              </a:rPr>
              <a:t>Spanish, French, Germans, Baltic people, Italians, Polish, Greek, Hungarians, Czechs and Slovaks, Romanians, Russians, Moldavians, Armenians, Azerbaijans, Georgians, Croats, Bosnians, Serbs, Albanians, (and other nationalities) had to flee</a:t>
            </a:r>
          </a:p>
          <a:p>
            <a:pPr eaLnBrk="1" hangingPunct="1">
              <a:lnSpc>
                <a:spcPct val="90000"/>
              </a:lnSpc>
            </a:pPr>
            <a:r>
              <a:rPr lang="en-GB" sz="2000" smtClean="0">
                <a:solidFill>
                  <a:srgbClr val="A80000"/>
                </a:solidFill>
              </a:rPr>
              <a:t>Difference-based</a:t>
            </a:r>
          </a:p>
          <a:p>
            <a:pPr lvl="1" eaLnBrk="1" hangingPunct="1">
              <a:lnSpc>
                <a:spcPct val="90000"/>
              </a:lnSpc>
              <a:buFont typeface="Arial" charset="0"/>
              <a:buNone/>
            </a:pPr>
            <a:r>
              <a:rPr lang="en-GB" sz="1800" smtClean="0">
                <a:solidFill>
                  <a:srgbClr val="000066"/>
                </a:solidFill>
              </a:rPr>
              <a:t> Constructing the self by helping the refugee (the other)  or the refugee as one of us escaping „the other” </a:t>
            </a:r>
          </a:p>
          <a:p>
            <a:pPr lvl="2" eaLnBrk="1" hangingPunct="1">
              <a:lnSpc>
                <a:spcPct val="90000"/>
              </a:lnSpc>
            </a:pPr>
            <a:r>
              <a:rPr lang="en-GB" sz="1600" smtClean="0">
                <a:solidFill>
                  <a:srgbClr val="000066"/>
                </a:solidFill>
              </a:rPr>
              <a:t>indigenous – foreigner (hospitability)</a:t>
            </a:r>
          </a:p>
          <a:p>
            <a:pPr lvl="2" eaLnBrk="1" hangingPunct="1">
              <a:lnSpc>
                <a:spcPct val="90000"/>
              </a:lnSpc>
            </a:pPr>
            <a:r>
              <a:rPr lang="en-GB" sz="1600" smtClean="0">
                <a:solidFill>
                  <a:srgbClr val="000066"/>
                </a:solidFill>
              </a:rPr>
              <a:t>rich – poor</a:t>
            </a:r>
          </a:p>
          <a:p>
            <a:pPr lvl="2" eaLnBrk="1" hangingPunct="1">
              <a:lnSpc>
                <a:spcPct val="90000"/>
              </a:lnSpc>
            </a:pPr>
            <a:r>
              <a:rPr lang="en-GB" sz="1600" smtClean="0">
                <a:solidFill>
                  <a:srgbClr val="000066"/>
                </a:solidFill>
              </a:rPr>
              <a:t>democratic, law respecting – persecutory, totalitarian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solidFill>
            <a:srgbClr val="FFC000"/>
          </a:solidFill>
          <a:ln>
            <a:solidFill>
              <a:srgbClr val="A80000"/>
            </a:solidFill>
          </a:ln>
        </p:spPr>
        <p:txBody>
          <a:bodyPr>
            <a:normAutofit fontScale="90000"/>
          </a:bodyPr>
          <a:lstStyle/>
          <a:p>
            <a:pPr eaLnBrk="1" hangingPunct="1"/>
            <a:r>
              <a:rPr lang="en-GB" sz="4000" smtClean="0">
                <a:solidFill>
                  <a:srgbClr val="A80000"/>
                </a:solidFill>
                <a:effectLst>
                  <a:outerShdw blurRad="38100" dist="38100" dir="2700000" algn="tl">
                    <a:srgbClr val="000000"/>
                  </a:outerShdw>
                </a:effectLst>
              </a:rPr>
              <a:t>Why protect refugees?</a:t>
            </a:r>
          </a:p>
        </p:txBody>
      </p:sp>
      <p:sp>
        <p:nvSpPr>
          <p:cNvPr id="5" name="Tartalom helye 4"/>
          <p:cNvSpPr>
            <a:spLocks noGrp="1"/>
          </p:cNvSpPr>
          <p:nvPr>
            <p:ph idx="1"/>
          </p:nvPr>
        </p:nvSpPr>
        <p:spPr/>
        <p:txBody>
          <a:bodyPr/>
          <a:lstStyle/>
          <a:p>
            <a:pPr eaLnBrk="1" hangingPunct="1"/>
            <a:r>
              <a:rPr lang="en-GB" sz="2000" smtClean="0">
                <a:solidFill>
                  <a:srgbClr val="A80000"/>
                </a:solidFill>
              </a:rPr>
              <a:t>Political opportunism</a:t>
            </a:r>
          </a:p>
          <a:p>
            <a:pPr lvl="2" eaLnBrk="1" hangingPunct="1"/>
            <a:r>
              <a:rPr lang="en-GB" sz="2000" smtClean="0">
                <a:solidFill>
                  <a:schemeClr val="tx2"/>
                </a:solidFill>
              </a:rPr>
              <a:t> </a:t>
            </a:r>
            <a:r>
              <a:rPr lang="en-GB" sz="2000" smtClean="0">
                <a:solidFill>
                  <a:srgbClr val="000066"/>
                </a:solidFill>
              </a:rPr>
              <a:t>- window dressing </a:t>
            </a:r>
          </a:p>
          <a:p>
            <a:pPr lvl="2" eaLnBrk="1" hangingPunct="1"/>
            <a:r>
              <a:rPr lang="en-GB" sz="2000" smtClean="0">
                <a:solidFill>
                  <a:srgbClr val="000066"/>
                </a:solidFill>
              </a:rPr>
              <a:t> - conflict prevention / domestic political pressure</a:t>
            </a:r>
          </a:p>
          <a:p>
            <a:pPr lvl="2" eaLnBrk="1" hangingPunct="1"/>
            <a:endParaRPr lang="en-GB" sz="1600" smtClean="0">
              <a:solidFill>
                <a:srgbClr val="000066"/>
              </a:solidFill>
            </a:endParaRPr>
          </a:p>
          <a:p>
            <a:pPr eaLnBrk="1" hangingPunct="1"/>
            <a:r>
              <a:rPr lang="en-GB" sz="2000" smtClean="0">
                <a:solidFill>
                  <a:srgbClr val="A80000"/>
                </a:solidFill>
              </a:rPr>
              <a:t>Purely legalistic</a:t>
            </a:r>
            <a:endParaRPr lang="hu-HU" sz="2000" smtClean="0">
              <a:solidFill>
                <a:srgbClr val="A80000"/>
              </a:solidFill>
            </a:endParaRPr>
          </a:p>
          <a:p>
            <a:pPr eaLnBrk="1" hangingPunct="1"/>
            <a:r>
              <a:rPr lang="hu-HU" sz="2000" smtClean="0">
                <a:solidFill>
                  <a:srgbClr val="000066"/>
                </a:solidFill>
              </a:rPr>
              <a:t>		</a:t>
            </a:r>
            <a:r>
              <a:rPr lang="en-GB" sz="2000" smtClean="0">
                <a:solidFill>
                  <a:srgbClr val="000066"/>
                </a:solidFill>
              </a:rPr>
              <a:t> – legal obligation</a:t>
            </a:r>
          </a:p>
          <a:p>
            <a:pPr eaLnBrk="1" hangingPunct="1"/>
            <a:r>
              <a:rPr lang="en-GB" sz="2000" smtClean="0">
                <a:solidFill>
                  <a:srgbClr val="000066"/>
                </a:solidFill>
              </a:rPr>
              <a:t>    __________________________________</a:t>
            </a:r>
          </a:p>
          <a:p>
            <a:pPr eaLnBrk="1" hangingPunct="1"/>
            <a:endParaRPr lang="en-GB" sz="2000" smtClean="0">
              <a:solidFill>
                <a:srgbClr val="A80000"/>
              </a:solidFill>
            </a:endParaRPr>
          </a:p>
          <a:p>
            <a:pPr eaLnBrk="1" hangingPunct="1"/>
            <a:r>
              <a:rPr lang="en-GB" sz="2000" smtClean="0">
                <a:solidFill>
                  <a:srgbClr val="A80000"/>
                </a:solidFill>
              </a:rPr>
              <a:t>Exclusion of refugees</a:t>
            </a:r>
          </a:p>
          <a:p>
            <a:pPr eaLnBrk="1" hangingPunct="1"/>
            <a:r>
              <a:rPr lang="en-GB" sz="2000" smtClean="0">
                <a:solidFill>
                  <a:srgbClr val="000066"/>
                </a:solidFill>
              </a:rPr>
              <a:t>	- consequently egoist (welfare chauvinist)</a:t>
            </a:r>
          </a:p>
          <a:p>
            <a:pPr eaLnBrk="1" hangingPunct="1"/>
            <a:r>
              <a:rPr lang="en-GB" sz="2000" smtClean="0">
                <a:solidFill>
                  <a:srgbClr val="000066"/>
                </a:solidFill>
              </a:rPr>
              <a:t>	- no historic memory</a:t>
            </a:r>
          </a:p>
          <a:p>
            <a:pPr eaLnBrk="1" hangingPunct="1"/>
            <a:r>
              <a:rPr lang="en-GB" sz="2000" smtClean="0">
                <a:solidFill>
                  <a:srgbClr val="000066"/>
                </a:solidFill>
              </a:rPr>
              <a:t>	- blindly trusts stability</a:t>
            </a:r>
          </a:p>
          <a:p>
            <a:pPr eaLnBrk="1" hangingPunct="1"/>
            <a:r>
              <a:rPr lang="en-GB" sz="2000" smtClean="0">
                <a:solidFill>
                  <a:srgbClr val="000066"/>
                </a:solidFill>
              </a:rPr>
              <a:t>	- realist (willing to violate law if in the perceived</a:t>
            </a:r>
            <a:r>
              <a:rPr lang="en-GB" sz="2800" smtClean="0">
                <a:solidFill>
                  <a:srgbClr val="000066"/>
                </a:solidFill>
              </a:rPr>
              <a:t> </a:t>
            </a:r>
            <a:r>
              <a:rPr lang="en-GB" sz="2000" smtClean="0">
                <a:solidFill>
                  <a:srgbClr val="000066"/>
                </a:solidFill>
              </a:rPr>
              <a:t>interest and/or no sanctions threaten)</a:t>
            </a:r>
          </a:p>
          <a:p>
            <a:endParaRPr lang="hu-HU"/>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642938" y="1357313"/>
            <a:ext cx="7772400" cy="1470025"/>
          </a:xfrm>
        </p:spPr>
        <p:txBody>
          <a:bodyPr>
            <a:normAutofit/>
          </a:bodyPr>
          <a:lstStyle/>
          <a:p>
            <a:pPr>
              <a:defRPr/>
            </a:pPr>
            <a:r>
              <a:rPr lang="hu-HU" smtClean="0"/>
              <a:t>DURABLE SOLUTIONS</a:t>
            </a:r>
            <a:endParaRPr lang="en-GB"/>
          </a:p>
        </p:txBody>
      </p:sp>
      <p:sp>
        <p:nvSpPr>
          <p:cNvPr id="4" name="Dátum helye 3"/>
          <p:cNvSpPr>
            <a:spLocks noGrp="1"/>
          </p:cNvSpPr>
          <p:nvPr>
            <p:ph type="dt" sz="quarter" idx="10"/>
          </p:nvPr>
        </p:nvSpPr>
        <p:spPr/>
        <p:txBody>
          <a:bodyPr/>
          <a:lstStyle/>
          <a:p>
            <a:pPr>
              <a:defRPr/>
            </a:pPr>
            <a:r>
              <a:rPr lang="hu-HU" smtClean="0"/>
              <a:t>Presentation by Boldizsár Nagy</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4"/>
          <p:cNvSpPr>
            <a:spLocks noChangeArrowheads="1"/>
          </p:cNvSpPr>
          <p:nvPr/>
        </p:nvSpPr>
        <p:spPr bwMode="auto">
          <a:xfrm>
            <a:off x="357158" y="4005263"/>
            <a:ext cx="2270155" cy="1368425"/>
          </a:xfrm>
          <a:prstGeom prst="flowChartProcess">
            <a:avLst/>
          </a:prstGeom>
          <a:solidFill>
            <a:schemeClr val="accent2"/>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8195" name="Rectangle 5"/>
          <p:cNvSpPr>
            <a:spLocks noChangeArrowheads="1"/>
          </p:cNvSpPr>
          <p:nvPr/>
        </p:nvSpPr>
        <p:spPr bwMode="auto">
          <a:xfrm>
            <a:off x="3419475" y="4005263"/>
            <a:ext cx="2016125" cy="1439862"/>
          </a:xfrm>
          <a:prstGeom prst="rect">
            <a:avLst/>
          </a:prstGeom>
          <a:solidFill>
            <a:schemeClr val="accent2"/>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8196" name="Rectangle 6"/>
          <p:cNvSpPr>
            <a:spLocks noChangeArrowheads="1"/>
          </p:cNvSpPr>
          <p:nvPr/>
        </p:nvSpPr>
        <p:spPr bwMode="auto">
          <a:xfrm>
            <a:off x="6156325" y="3933825"/>
            <a:ext cx="1871663" cy="1511300"/>
          </a:xfrm>
          <a:prstGeom prst="rect">
            <a:avLst/>
          </a:prstGeom>
          <a:solidFill>
            <a:schemeClr val="accent2"/>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8197" name="AutoShape 8"/>
          <p:cNvSpPr>
            <a:spLocks noChangeArrowheads="1"/>
          </p:cNvSpPr>
          <p:nvPr/>
        </p:nvSpPr>
        <p:spPr bwMode="auto">
          <a:xfrm>
            <a:off x="3000375" y="1214438"/>
            <a:ext cx="2663825" cy="1296987"/>
          </a:xfrm>
          <a:prstGeom prst="flowChartAlternateProcess">
            <a:avLst/>
          </a:prstGeom>
          <a:solidFill>
            <a:schemeClr val="hlink"/>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8198" name="Text Box 9"/>
          <p:cNvSpPr txBox="1">
            <a:spLocks noChangeArrowheads="1"/>
          </p:cNvSpPr>
          <p:nvPr/>
        </p:nvSpPr>
        <p:spPr bwMode="auto">
          <a:xfrm>
            <a:off x="2857500" y="1214438"/>
            <a:ext cx="2663825" cy="1066800"/>
          </a:xfrm>
          <a:prstGeom prst="rect">
            <a:avLst/>
          </a:prstGeom>
          <a:noFill/>
          <a:ln w="9525">
            <a:noFill/>
            <a:miter lim="800000"/>
            <a:headEnd/>
            <a:tailEnd/>
          </a:ln>
        </p:spPr>
        <p:txBody>
          <a:bodyPr>
            <a:spAutoFit/>
          </a:bodyPr>
          <a:lstStyle/>
          <a:p>
            <a:pPr algn="ctr">
              <a:spcBef>
                <a:spcPct val="50000"/>
              </a:spcBef>
            </a:pPr>
            <a:r>
              <a:rPr lang="hu-HU" sz="3200">
                <a:solidFill>
                  <a:schemeClr val="bg1"/>
                </a:solidFill>
                <a:latin typeface="Times New Roman" pitchFamily="18" charset="0"/>
              </a:rPr>
              <a:t>Durable solutions</a:t>
            </a:r>
            <a:endParaRPr lang="en-US" sz="3200">
              <a:solidFill>
                <a:schemeClr val="bg1"/>
              </a:solidFill>
              <a:latin typeface="Times New Roman" pitchFamily="18" charset="0"/>
            </a:endParaRPr>
          </a:p>
        </p:txBody>
      </p:sp>
      <p:cxnSp>
        <p:nvCxnSpPr>
          <p:cNvPr id="8199" name="AutoShape 10"/>
          <p:cNvCxnSpPr>
            <a:cxnSpLocks noChangeShapeType="1"/>
            <a:stCxn id="8194" idx="0"/>
            <a:endCxn id="8197" idx="2"/>
          </p:cNvCxnSpPr>
          <p:nvPr/>
        </p:nvCxnSpPr>
        <p:spPr bwMode="auto">
          <a:xfrm rot="5400000" flipH="1" flipV="1">
            <a:off x="2165343" y="1838318"/>
            <a:ext cx="1493838" cy="2840052"/>
          </a:xfrm>
          <a:prstGeom prst="straightConnector1">
            <a:avLst/>
          </a:prstGeom>
          <a:noFill/>
          <a:ln w="9525">
            <a:solidFill>
              <a:schemeClr val="tx1"/>
            </a:solidFill>
            <a:round/>
            <a:headEnd/>
            <a:tailEnd/>
          </a:ln>
        </p:spPr>
      </p:cxnSp>
      <p:cxnSp>
        <p:nvCxnSpPr>
          <p:cNvPr id="8200" name="AutoShape 11"/>
          <p:cNvCxnSpPr>
            <a:cxnSpLocks noChangeShapeType="1"/>
            <a:stCxn id="8197" idx="2"/>
            <a:endCxn id="8195" idx="0"/>
          </p:cNvCxnSpPr>
          <p:nvPr/>
        </p:nvCxnSpPr>
        <p:spPr bwMode="auto">
          <a:xfrm rot="16200000" flipH="1">
            <a:off x="3632994" y="3210719"/>
            <a:ext cx="1493838" cy="95250"/>
          </a:xfrm>
          <a:prstGeom prst="straightConnector1">
            <a:avLst/>
          </a:prstGeom>
          <a:noFill/>
          <a:ln w="9525">
            <a:solidFill>
              <a:schemeClr val="tx1"/>
            </a:solidFill>
            <a:round/>
            <a:headEnd/>
            <a:tailEnd/>
          </a:ln>
        </p:spPr>
      </p:cxnSp>
      <p:cxnSp>
        <p:nvCxnSpPr>
          <p:cNvPr id="8201" name="AutoShape 12"/>
          <p:cNvCxnSpPr>
            <a:cxnSpLocks noChangeShapeType="1"/>
            <a:stCxn id="8197" idx="2"/>
            <a:endCxn id="8196" idx="0"/>
          </p:cNvCxnSpPr>
          <p:nvPr/>
        </p:nvCxnSpPr>
        <p:spPr bwMode="auto">
          <a:xfrm rot="16200000" flipH="1">
            <a:off x="5001419" y="1842294"/>
            <a:ext cx="1422400" cy="2760662"/>
          </a:xfrm>
          <a:prstGeom prst="straightConnector1">
            <a:avLst/>
          </a:prstGeom>
          <a:noFill/>
          <a:ln w="9525">
            <a:solidFill>
              <a:schemeClr val="tx1"/>
            </a:solidFill>
            <a:round/>
            <a:headEnd/>
            <a:tailEnd/>
          </a:ln>
        </p:spPr>
      </p:cxnSp>
      <p:sp>
        <p:nvSpPr>
          <p:cNvPr id="7178" name="Text Box 13"/>
          <p:cNvSpPr txBox="1">
            <a:spLocks noChangeArrowheads="1"/>
          </p:cNvSpPr>
          <p:nvPr/>
        </p:nvSpPr>
        <p:spPr bwMode="auto">
          <a:xfrm>
            <a:off x="500034" y="4221163"/>
            <a:ext cx="2055841" cy="830997"/>
          </a:xfrm>
          <a:prstGeom prst="rect">
            <a:avLst/>
          </a:prstGeom>
          <a:noFill/>
          <a:ln w="9525">
            <a:noFill/>
            <a:miter lim="800000"/>
            <a:headEnd/>
            <a:tailEnd/>
          </a:ln>
        </p:spPr>
        <p:txBody>
          <a:bodyPr wrap="square">
            <a:spAutoFit/>
          </a:bodyPr>
          <a:lstStyle/>
          <a:p>
            <a:pPr algn="ctr">
              <a:spcBef>
                <a:spcPct val="50000"/>
              </a:spcBef>
              <a:defRPr/>
            </a:pPr>
            <a:r>
              <a:rPr lang="hu-HU" b="1">
                <a:solidFill>
                  <a:schemeClr val="accent6">
                    <a:lumMod val="40000"/>
                    <a:lumOff val="60000"/>
                  </a:schemeClr>
                </a:solidFill>
                <a:latin typeface="Times New Roman" pitchFamily="18" charset="0"/>
                <a:cs typeface="Arial" pitchFamily="34" charset="0"/>
              </a:rPr>
              <a:t>Voluntary repatriation</a:t>
            </a:r>
            <a:endParaRPr lang="en-US" b="1">
              <a:solidFill>
                <a:schemeClr val="accent6">
                  <a:lumMod val="40000"/>
                  <a:lumOff val="60000"/>
                </a:schemeClr>
              </a:solidFill>
              <a:latin typeface="Times New Roman" pitchFamily="18" charset="0"/>
              <a:cs typeface="Arial" pitchFamily="34" charset="0"/>
            </a:endParaRPr>
          </a:p>
        </p:txBody>
      </p:sp>
      <p:sp>
        <p:nvSpPr>
          <p:cNvPr id="7179" name="Text Box 14"/>
          <p:cNvSpPr txBox="1">
            <a:spLocks noChangeArrowheads="1"/>
          </p:cNvSpPr>
          <p:nvPr/>
        </p:nvSpPr>
        <p:spPr bwMode="auto">
          <a:xfrm rot="10800000" flipV="1">
            <a:off x="3492500" y="4365625"/>
            <a:ext cx="1800225" cy="457200"/>
          </a:xfrm>
          <a:prstGeom prst="rect">
            <a:avLst/>
          </a:prstGeom>
          <a:noFill/>
          <a:ln w="9525">
            <a:noFill/>
            <a:miter lim="800000"/>
            <a:headEnd/>
            <a:tailEnd/>
          </a:ln>
        </p:spPr>
        <p:txBody>
          <a:bodyPr>
            <a:spAutoFit/>
          </a:bodyPr>
          <a:lstStyle/>
          <a:p>
            <a:pPr algn="ctr">
              <a:spcBef>
                <a:spcPct val="50000"/>
              </a:spcBef>
              <a:defRPr/>
            </a:pPr>
            <a:r>
              <a:rPr lang="hu-HU" b="1">
                <a:solidFill>
                  <a:schemeClr val="accent6">
                    <a:lumMod val="40000"/>
                    <a:lumOff val="60000"/>
                  </a:schemeClr>
                </a:solidFill>
                <a:latin typeface="Times New Roman" pitchFamily="18" charset="0"/>
                <a:cs typeface="Arial" pitchFamily="34" charset="0"/>
              </a:rPr>
              <a:t>Integration</a:t>
            </a:r>
            <a:endParaRPr lang="en-US" b="1">
              <a:solidFill>
                <a:schemeClr val="accent6">
                  <a:lumMod val="40000"/>
                  <a:lumOff val="60000"/>
                </a:schemeClr>
              </a:solidFill>
              <a:latin typeface="Times New Roman" pitchFamily="18" charset="0"/>
              <a:cs typeface="Arial" pitchFamily="34" charset="0"/>
            </a:endParaRPr>
          </a:p>
        </p:txBody>
      </p:sp>
      <p:sp>
        <p:nvSpPr>
          <p:cNvPr id="7180" name="Text Box 15"/>
          <p:cNvSpPr txBox="1">
            <a:spLocks noChangeArrowheads="1"/>
          </p:cNvSpPr>
          <p:nvPr/>
        </p:nvSpPr>
        <p:spPr bwMode="auto">
          <a:xfrm>
            <a:off x="6227763" y="4437063"/>
            <a:ext cx="1893887" cy="461962"/>
          </a:xfrm>
          <a:prstGeom prst="rect">
            <a:avLst/>
          </a:prstGeom>
          <a:noFill/>
          <a:ln w="9525">
            <a:noFill/>
            <a:miter lim="800000"/>
            <a:headEnd/>
            <a:tailEnd/>
          </a:ln>
        </p:spPr>
        <p:txBody>
          <a:bodyPr wrap="none">
            <a:spAutoFit/>
          </a:bodyPr>
          <a:lstStyle/>
          <a:p>
            <a:pPr algn="ctr">
              <a:defRPr/>
            </a:pPr>
            <a:r>
              <a:rPr lang="hu-HU" b="1">
                <a:solidFill>
                  <a:schemeClr val="accent6">
                    <a:lumMod val="40000"/>
                    <a:lumOff val="60000"/>
                  </a:schemeClr>
                </a:solidFill>
                <a:latin typeface="Times New Roman" pitchFamily="18" charset="0"/>
                <a:cs typeface="Arial" pitchFamily="34" charset="0"/>
              </a:rPr>
              <a:t>Resettlement</a:t>
            </a:r>
            <a:endParaRPr lang="en-US" b="1">
              <a:solidFill>
                <a:schemeClr val="accent6">
                  <a:lumMod val="40000"/>
                  <a:lumOff val="60000"/>
                </a:schemeClr>
              </a:solidFill>
              <a:latin typeface="Times New Roman" pitchFamily="18" charset="0"/>
              <a:cs typeface="Arial" pitchFamily="34" charset="0"/>
            </a:endParaRPr>
          </a:p>
        </p:txBody>
      </p:sp>
      <p:sp>
        <p:nvSpPr>
          <p:cNvPr id="16" name="Cím 15"/>
          <p:cNvSpPr>
            <a:spLocks noGrp="1"/>
          </p:cNvSpPr>
          <p:nvPr>
            <p:ph type="title"/>
          </p:nvPr>
        </p:nvSpPr>
        <p:spPr>
          <a:xfrm>
            <a:off x="457200" y="274638"/>
            <a:ext cx="8229600" cy="439737"/>
          </a:xfrm>
        </p:spPr>
        <p:txBody>
          <a:bodyPr/>
          <a:lstStyle/>
          <a:p>
            <a:pPr>
              <a:defRPr/>
            </a:pPr>
            <a:r>
              <a:rPr lang="hu-HU" smtClean="0"/>
              <a:t>Durable solutions</a:t>
            </a:r>
            <a:endParaRPr lang="en-GB"/>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439737"/>
          </a:xfrm>
        </p:spPr>
        <p:txBody>
          <a:bodyPr/>
          <a:lstStyle/>
          <a:p>
            <a:pPr eaLnBrk="1" hangingPunct="1">
              <a:defRPr/>
            </a:pPr>
            <a:r>
              <a:rPr lang="en-GB" sz="2400" smtClean="0"/>
              <a:t>Voluntary Repatriation (return)</a:t>
            </a:r>
          </a:p>
        </p:txBody>
      </p:sp>
      <p:sp>
        <p:nvSpPr>
          <p:cNvPr id="8195" name="Rectangle 3"/>
          <p:cNvSpPr>
            <a:spLocks noGrp="1" noChangeArrowheads="1"/>
          </p:cNvSpPr>
          <p:nvPr>
            <p:ph idx="1"/>
          </p:nvPr>
        </p:nvSpPr>
        <p:spPr>
          <a:xfrm>
            <a:off x="457200" y="857250"/>
            <a:ext cx="8229600" cy="5500688"/>
          </a:xfrm>
        </p:spPr>
        <p:txBody>
          <a:bodyPr/>
          <a:lstStyle/>
          <a:p>
            <a:pPr eaLnBrk="1" hangingPunct="1">
              <a:lnSpc>
                <a:spcPct val="80000"/>
              </a:lnSpc>
              <a:defRPr/>
            </a:pPr>
            <a:r>
              <a:rPr lang="en-GB" sz="2400" smtClean="0"/>
              <a:t>Most preferred solution</a:t>
            </a:r>
          </a:p>
          <a:p>
            <a:pPr lvl="1" eaLnBrk="1" hangingPunct="1">
              <a:lnSpc>
                <a:spcPct val="80000"/>
              </a:lnSpc>
              <a:defRPr/>
            </a:pPr>
            <a:r>
              <a:rPr lang="en-GB" sz="2400" smtClean="0"/>
              <a:t>statist perspective: tool to remove</a:t>
            </a:r>
          </a:p>
          <a:p>
            <a:pPr lvl="1" eaLnBrk="1" hangingPunct="1">
              <a:lnSpc>
                <a:spcPct val="80000"/>
              </a:lnSpc>
              <a:defRPr/>
            </a:pPr>
            <a:r>
              <a:rPr lang="en-GB" sz="2400" smtClean="0"/>
              <a:t>liberal: best for the refugee  (is it?)</a:t>
            </a:r>
          </a:p>
          <a:p>
            <a:pPr lvl="3" eaLnBrk="1" hangingPunct="1">
              <a:lnSpc>
                <a:spcPct val="80000"/>
              </a:lnSpc>
              <a:buFontTx/>
              <a:buNone/>
              <a:defRPr/>
            </a:pPr>
            <a:r>
              <a:rPr lang="en-GB" sz="1800" smtClean="0"/>
              <a:t> </a:t>
            </a:r>
            <a:r>
              <a:rPr lang="en-GB" sz="1400" smtClean="0"/>
              <a:t>(D.Joly: Rubicon/Odysseus – type ) </a:t>
            </a:r>
          </a:p>
          <a:p>
            <a:pPr lvl="2" eaLnBrk="1" hangingPunct="1">
              <a:lnSpc>
                <a:spcPct val="80000"/>
              </a:lnSpc>
              <a:defRPr/>
            </a:pPr>
            <a:endParaRPr lang="en-GB" sz="1600" smtClean="0"/>
          </a:p>
          <a:p>
            <a:pPr lvl="2" eaLnBrk="1" hangingPunct="1">
              <a:lnSpc>
                <a:spcPct val="80000"/>
              </a:lnSpc>
              <a:defRPr/>
            </a:pPr>
            <a:r>
              <a:rPr lang="en-GB" sz="2000" smtClean="0"/>
              <a:t>Questions: </a:t>
            </a:r>
          </a:p>
          <a:p>
            <a:pPr lvl="3" eaLnBrk="1" hangingPunct="1">
              <a:lnSpc>
                <a:spcPct val="80000"/>
              </a:lnSpc>
              <a:buFont typeface="Arial" pitchFamily="34" charset="0"/>
              <a:buChar char="–"/>
              <a:defRPr/>
            </a:pPr>
            <a:r>
              <a:rPr lang="en-GB" sz="1800" smtClean="0"/>
              <a:t>relationship to termination of threat of persecution- cessation </a:t>
            </a:r>
            <a:r>
              <a:rPr lang="en-GB" sz="1400" smtClean="0"/>
              <a:t>(see, e.g. Hathaway, The Rights of refugees under i.l., 917-963)</a:t>
            </a:r>
          </a:p>
          <a:p>
            <a:pPr lvl="3" eaLnBrk="1" hangingPunct="1">
              <a:lnSpc>
                <a:spcPct val="80000"/>
              </a:lnSpc>
              <a:buFont typeface="Arial" pitchFamily="34" charset="0"/>
              <a:buChar char="–"/>
              <a:defRPr/>
            </a:pPr>
            <a:r>
              <a:rPr lang="en-GB" sz="1800" smtClean="0"/>
              <a:t>individual or organised</a:t>
            </a:r>
          </a:p>
          <a:p>
            <a:pPr lvl="3" eaLnBrk="1" hangingPunct="1">
              <a:lnSpc>
                <a:spcPct val="80000"/>
              </a:lnSpc>
              <a:buFont typeface="Arial" pitchFamily="34" charset="0"/>
              <a:buChar char="–"/>
              <a:defRPr/>
            </a:pPr>
            <a:endParaRPr lang="en-GB" sz="1800" smtClean="0"/>
          </a:p>
          <a:p>
            <a:pPr eaLnBrk="1" hangingPunct="1">
              <a:lnSpc>
                <a:spcPct val="80000"/>
              </a:lnSpc>
              <a:defRPr/>
            </a:pPr>
            <a:r>
              <a:rPr lang="en-GB" sz="2400" smtClean="0"/>
              <a:t>Preconditions:</a:t>
            </a:r>
          </a:p>
          <a:p>
            <a:pPr lvl="1" eaLnBrk="1" hangingPunct="1">
              <a:lnSpc>
                <a:spcPct val="80000"/>
              </a:lnSpc>
              <a:defRPr/>
            </a:pPr>
            <a:r>
              <a:rPr lang="en-GB" sz="2400" smtClean="0"/>
              <a:t>safety and dignity</a:t>
            </a:r>
          </a:p>
          <a:p>
            <a:pPr lvl="1" eaLnBrk="1" hangingPunct="1">
              <a:lnSpc>
                <a:spcPct val="80000"/>
              </a:lnSpc>
              <a:defRPr/>
            </a:pPr>
            <a:r>
              <a:rPr lang="en-GB" sz="2400" smtClean="0"/>
              <a:t>being well-informed</a:t>
            </a:r>
          </a:p>
          <a:p>
            <a:pPr lvl="1" eaLnBrk="1" hangingPunct="1">
              <a:lnSpc>
                <a:spcPct val="80000"/>
              </a:lnSpc>
              <a:defRPr/>
            </a:pPr>
            <a:r>
              <a:rPr lang="en-GB" sz="2400" smtClean="0"/>
              <a:t>chance to re-start life at home</a:t>
            </a:r>
          </a:p>
          <a:p>
            <a:pPr lvl="1" eaLnBrk="1" hangingPunct="1">
              <a:lnSpc>
                <a:spcPct val="80000"/>
              </a:lnSpc>
              <a:defRPr/>
            </a:pPr>
            <a:r>
              <a:rPr lang="en-GB" sz="2400" smtClean="0"/>
              <a:t>re-integration to local community (tensions between those who fled and those who endured)</a:t>
            </a:r>
          </a:p>
          <a:p>
            <a:pPr lvl="3" eaLnBrk="1" hangingPunct="1">
              <a:lnSpc>
                <a:spcPct val="80000"/>
              </a:lnSpc>
              <a:buFont typeface="Arial" pitchFamily="34" charset="0"/>
              <a:buChar char="–"/>
              <a:defRPr/>
            </a:pPr>
            <a:r>
              <a:rPr lang="en-GB" sz="1200" i="1" smtClean="0"/>
              <a:t>See also UNHCR, 'Handbook Voluntary Repatriation: International Protection', 1996,</a:t>
            </a:r>
          </a:p>
          <a:p>
            <a:pPr lvl="3" eaLnBrk="1" hangingPunct="1">
              <a:lnSpc>
                <a:spcPct val="80000"/>
              </a:lnSpc>
              <a:buFont typeface="Arial" pitchFamily="34" charset="0"/>
              <a:buChar char="–"/>
              <a:defRPr/>
            </a:pPr>
            <a:r>
              <a:rPr lang="en-GB" sz="1200" i="1" smtClean="0"/>
              <a:t>Handbook for Repatriation and Reintegration Activities, UNHCR, 2004</a:t>
            </a:r>
          </a:p>
        </p:txBody>
      </p:sp>
    </p:spTree>
  </p:cSld>
  <p:clrMapOvr>
    <a:masterClrMapping/>
  </p:clrMapOvr>
  <p:transition/>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3026</TotalTime>
  <Words>7477</Words>
  <Application>Microsoft Office PowerPoint</Application>
  <PresentationFormat>Diavetítés a képernyőre (4:3 oldalarány)</PresentationFormat>
  <Paragraphs>619</Paragraphs>
  <Slides>49</Slides>
  <Notes>49</Notes>
  <HiddenSlides>0</HiddenSlides>
  <MMClips>0</MMClips>
  <ScaleCrop>false</ScaleCrop>
  <HeadingPairs>
    <vt:vector size="4" baseType="variant">
      <vt:variant>
        <vt:lpstr>Téma</vt:lpstr>
      </vt:variant>
      <vt:variant>
        <vt:i4>1</vt:i4>
      </vt:variant>
      <vt:variant>
        <vt:lpstr>Diacímek</vt:lpstr>
      </vt:variant>
      <vt:variant>
        <vt:i4>49</vt:i4>
      </vt:variant>
    </vt:vector>
  </HeadingPairs>
  <TitlesOfParts>
    <vt:vector size="50" baseType="lpstr">
      <vt:lpstr>Office-téma</vt:lpstr>
      <vt:lpstr>FUNDAMENTAL CONCEPTS (causes of flight, reasons to protect refugees, durable solutions)  PRINCIPLES</vt:lpstr>
      <vt:lpstr>CAUSES OF FLIGHT</vt:lpstr>
      <vt:lpstr>Causes of flight</vt:lpstr>
      <vt:lpstr>WHY TO PROTECT REFUGEES?</vt:lpstr>
      <vt:lpstr>Why protect refugees?</vt:lpstr>
      <vt:lpstr>Why protect refugees?</vt:lpstr>
      <vt:lpstr>DURABLE SOLUTIONS</vt:lpstr>
      <vt:lpstr>Durable solutions</vt:lpstr>
      <vt:lpstr>Voluntary Repatriation (return)</vt:lpstr>
      <vt:lpstr>Integration</vt:lpstr>
      <vt:lpstr>Resettlement</vt:lpstr>
      <vt:lpstr>TERMS, DEFINITIONS – A CLOSER LOOK</vt:lpstr>
      <vt:lpstr>Terms - definitions</vt:lpstr>
      <vt:lpstr>Definitions</vt:lpstr>
      <vt:lpstr>Definitions</vt:lpstr>
      <vt:lpstr>Definition</vt:lpstr>
      <vt:lpstr>Definition</vt:lpstr>
      <vt:lpstr>Definition</vt:lpstr>
      <vt:lpstr>Concepts, definitions</vt:lpstr>
      <vt:lpstr>FUNDAMENTAL PRINCIPLES</vt:lpstr>
      <vt:lpstr>Fundamental principles of refugee law</vt:lpstr>
      <vt:lpstr>Family unity</vt:lpstr>
      <vt:lpstr>Family unity – Global consultations conclusion, 2001</vt:lpstr>
      <vt:lpstr>Family unity</vt:lpstr>
      <vt:lpstr>Non-discrimination</vt:lpstr>
      <vt:lpstr>THE PRINCIPLE OF NON-REFOULEMENT  – ARTICLE 33 AND BEYOND</vt:lpstr>
      <vt:lpstr>Non-refoulement</vt:lpstr>
      <vt:lpstr>Non-refoulement</vt:lpstr>
      <vt:lpstr>Non-refoulement</vt:lpstr>
      <vt:lpstr>Legal status –customary law?</vt:lpstr>
      <vt:lpstr>Non-refoulement –interpretation </vt:lpstr>
      <vt:lpstr> Who is bound? attribution  to  the  contracting  state</vt:lpstr>
      <vt:lpstr>Who is bound? attribution  to  the  contracting  state</vt:lpstr>
      <vt:lpstr>Who is protected?</vt:lpstr>
      <vt:lpstr>Who is protected?</vt:lpstr>
      <vt:lpstr>Who is protected? Is mass influx an exception from non-refoulement? </vt:lpstr>
      <vt:lpstr>Who is protected? Is mass influx an exception from non-refoulement?</vt:lpstr>
      <vt:lpstr> What is prohibited?   return in any manner whatsoever </vt:lpstr>
      <vt:lpstr>What is prohibited?   return in any manner whatsoever</vt:lpstr>
      <vt:lpstr>What is prohibited?   return in any manner whatsoever</vt:lpstr>
      <vt:lpstr>What is prohibited?   return in any manner whatsoever</vt:lpstr>
      <vt:lpstr> The place to which refoulement is prohibited</vt:lpstr>
      <vt:lpstr>Threat to life or freedom</vt:lpstr>
      <vt:lpstr>Non-refoulement - broad meaning</vt:lpstr>
      <vt:lpstr>Saadi v. Italy ECtHR, 2008</vt:lpstr>
      <vt:lpstr>Saadi – inhuman treatment torture</vt:lpstr>
      <vt:lpstr>Saadi v. Italy, 2008</vt:lpstr>
      <vt:lpstr>Why not refoule</vt:lpstr>
      <vt:lpstr>THANKS!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Boldi</dc:creator>
  <cp:lastModifiedBy>Boldizsar Nagy</cp:lastModifiedBy>
  <cp:revision>164</cp:revision>
  <dcterms:created xsi:type="dcterms:W3CDTF">2008-11-01T20:58:23Z</dcterms:created>
  <dcterms:modified xsi:type="dcterms:W3CDTF">2011-01-12T12:56:00Z</dcterms:modified>
</cp:coreProperties>
</file>