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  <p:sldMasterId id="2147483676" r:id="rId2"/>
  </p:sldMasterIdLst>
  <p:notesMasterIdLst>
    <p:notesMasterId r:id="rId20"/>
  </p:notesMasterIdLst>
  <p:handoutMasterIdLst>
    <p:handoutMasterId r:id="rId21"/>
  </p:handoutMasterIdLst>
  <p:sldIdLst>
    <p:sldId id="428" r:id="rId3"/>
    <p:sldId id="429" r:id="rId4"/>
    <p:sldId id="420" r:id="rId5"/>
    <p:sldId id="437" r:id="rId6"/>
    <p:sldId id="417" r:id="rId7"/>
    <p:sldId id="393" r:id="rId8"/>
    <p:sldId id="421" r:id="rId9"/>
    <p:sldId id="430" r:id="rId10"/>
    <p:sldId id="432" r:id="rId11"/>
    <p:sldId id="435" r:id="rId12"/>
    <p:sldId id="436" r:id="rId13"/>
    <p:sldId id="424" r:id="rId14"/>
    <p:sldId id="419" r:id="rId15"/>
    <p:sldId id="425" r:id="rId16"/>
    <p:sldId id="426" r:id="rId17"/>
    <p:sldId id="390" r:id="rId18"/>
    <p:sldId id="427" r:id="rId19"/>
  </p:sldIdLst>
  <p:sldSz cx="9144000" cy="6858000" type="screen4x3"/>
  <p:notesSz cx="7077075" cy="9363075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1400" b="1" kern="1200">
        <a:solidFill>
          <a:srgbClr val="3B1B11"/>
        </a:solidFill>
        <a:latin typeface="Georg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rgbClr val="3B1B11"/>
        </a:solidFill>
        <a:latin typeface="Georg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rgbClr val="3B1B11"/>
        </a:solidFill>
        <a:latin typeface="Georg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rgbClr val="3B1B11"/>
        </a:solidFill>
        <a:latin typeface="Georg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rgbClr val="3B1B11"/>
        </a:solidFill>
        <a:latin typeface="Georgia" pitchFamily="18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rgbClr val="3B1B11"/>
        </a:solidFill>
        <a:latin typeface="Georgia" pitchFamily="18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rgbClr val="3B1B11"/>
        </a:solidFill>
        <a:latin typeface="Georgia" pitchFamily="18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rgbClr val="3B1B11"/>
        </a:solidFill>
        <a:latin typeface="Georgia" pitchFamily="18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rgbClr val="3B1B11"/>
        </a:solidFill>
        <a:latin typeface="Georgia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0000"/>
    <a:srgbClr val="FFCC99"/>
    <a:srgbClr val="000000"/>
    <a:srgbClr val="FFCC66"/>
    <a:srgbClr val="3B1B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46F890A9-2807-4EBB-B81D-B2AA78EC7F39}" styleName="Sötét stílus 2 – 5./6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Közepesen sötét stíl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Közepesen sötét stílus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Világos stíl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7376" autoAdjust="0"/>
    <p:restoredTop sz="86420" autoAdjust="0"/>
  </p:normalViewPr>
  <p:slideViewPr>
    <p:cSldViewPr>
      <p:cViewPr>
        <p:scale>
          <a:sx n="45" d="100"/>
          <a:sy n="45" d="100"/>
        </p:scale>
        <p:origin x="592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2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62" d="100"/>
          <a:sy n="62" d="100"/>
        </p:scale>
        <p:origin x="916" y="-336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9793" cy="43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3841" y="0"/>
            <a:ext cx="3069792" cy="43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30136"/>
            <a:ext cx="3069793" cy="43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3841" y="8930136"/>
            <a:ext cx="3069792" cy="43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5D3703B-2829-483D-B21E-58A529E65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39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6514" cy="468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562" y="0"/>
            <a:ext cx="3066513" cy="468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701675"/>
            <a:ext cx="4683125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409" y="4448298"/>
            <a:ext cx="5192259" cy="4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Click to edit Master text styles</a:t>
            </a:r>
          </a:p>
          <a:p>
            <a:pPr lvl="1"/>
            <a:r>
              <a:rPr lang="hu-HU" noProof="0" smtClean="0"/>
              <a:t>Second level</a:t>
            </a:r>
          </a:p>
          <a:p>
            <a:pPr lvl="2"/>
            <a:r>
              <a:rPr lang="hu-HU" noProof="0" smtClean="0"/>
              <a:t>Third level</a:t>
            </a:r>
          </a:p>
          <a:p>
            <a:pPr lvl="3"/>
            <a:r>
              <a:rPr lang="hu-HU" noProof="0" smtClean="0"/>
              <a:t>Fourth level</a:t>
            </a:r>
          </a:p>
          <a:p>
            <a:pPr lvl="4"/>
            <a:r>
              <a:rPr lang="hu-HU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95074"/>
            <a:ext cx="3066514" cy="46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562" y="8895074"/>
            <a:ext cx="3066513" cy="46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D090BF0-B366-4E92-B12B-441B371928F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2428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15A57C53-D65E-42D2-8703-754404A34262}" type="slidenum">
              <a:rPr lang="hu-HU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</a:t>
            </a:fld>
            <a:endParaRPr lang="hu-HU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701675"/>
            <a:ext cx="4683125" cy="3511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7054" y="4448763"/>
            <a:ext cx="5661333" cy="421375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hu-HU" altLang="fr-FR" sz="2000" dirty="0" smtClean="0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4008271" y="8894550"/>
            <a:ext cx="3067169" cy="468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100000"/>
              </a:lnSpc>
            </a:pPr>
            <a:fld id="{B2D7E5EB-D1DF-42CA-ACCB-E71463CC809D}" type="slidenum">
              <a:rPr lang="hu-HU" altLang="fr-FR" sz="2400">
                <a:solidFill>
                  <a:srgbClr val="000000"/>
                </a:solidFill>
              </a:rPr>
              <a:pPr eaLnBrk="1">
                <a:lnSpc>
                  <a:spcPct val="100000"/>
                </a:lnSpc>
              </a:pPr>
              <a:t>1</a:t>
            </a:fld>
            <a:endParaRPr lang="hu-HU" altLang="fr-FR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063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090BF0-B366-4E92-B12B-441B371928F1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51373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090BF0-B366-4E92-B12B-441B371928F1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45761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090BF0-B366-4E92-B12B-441B371928F1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71270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46C1CA-5E93-4E5E-86FE-5B501C9D4CC7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8792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FF86B9D3-763C-475D-B77F-E759748C8D84}" type="slidenum">
              <a:rPr lang="hu-HU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14</a:t>
            </a:fld>
            <a:endParaRPr lang="hu-HU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701675"/>
            <a:ext cx="4683125" cy="3511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7054" y="4448763"/>
            <a:ext cx="5661333" cy="421375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hu-HU" altLang="fr-FR" sz="2000" dirty="0" smtClean="0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4008271" y="8894550"/>
            <a:ext cx="3067169" cy="468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100000"/>
              </a:lnSpc>
            </a:pPr>
            <a:fld id="{97896F29-CADB-4CFD-99AB-E814B77BBF5C}" type="slidenum">
              <a:rPr lang="hu-HU" altLang="fr-FR" sz="2400">
                <a:solidFill>
                  <a:srgbClr val="000000"/>
                </a:solidFill>
              </a:rPr>
              <a:pPr eaLnBrk="1">
                <a:lnSpc>
                  <a:spcPct val="100000"/>
                </a:lnSpc>
              </a:pPr>
              <a:t>14</a:t>
            </a:fld>
            <a:endParaRPr lang="hu-HU" altLang="fr-FR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196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571EFC04-6641-46AA-A512-8B406FC5C2A7}" type="slidenum">
              <a:rPr lang="hu-HU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15</a:t>
            </a:fld>
            <a:endParaRPr lang="hu-HU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9" name="Rectangle 1"/>
          <p:cNvSpPr>
            <a:spLocks noGrp="1" noChangeArrowheads="1"/>
          </p:cNvSpPr>
          <p:nvPr>
            <p:ph type="body"/>
          </p:nvPr>
        </p:nvSpPr>
        <p:spPr>
          <a:xfrm>
            <a:off x="707054" y="4447275"/>
            <a:ext cx="5661333" cy="421375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hu-HU" altLang="fr-FR" sz="2000" dirty="0" smtClean="0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4008271" y="8894550"/>
            <a:ext cx="3067169" cy="468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100000"/>
              </a:lnSpc>
            </a:pPr>
            <a:fld id="{AD4124E3-BD4B-4DC7-825F-C139920EC910}" type="slidenum">
              <a:rPr lang="hu-HU" altLang="fr-FR" sz="2400">
                <a:solidFill>
                  <a:srgbClr val="000000"/>
                </a:solidFill>
              </a:rPr>
              <a:pPr eaLnBrk="1">
                <a:lnSpc>
                  <a:spcPct val="100000"/>
                </a:lnSpc>
              </a:pPr>
              <a:t>15</a:t>
            </a:fld>
            <a:endParaRPr lang="hu-HU" altLang="fr-FR" sz="2400">
              <a:solidFill>
                <a:srgbClr val="000000"/>
              </a:solidFill>
            </a:endParaRPr>
          </a:p>
        </p:txBody>
      </p:sp>
      <p:sp>
        <p:nvSpPr>
          <p:cNvPr id="19461" name="Rectangle 3"/>
          <p:cNvSpPr>
            <a:spLocks noGrp="1" noRot="1" noChangeAspect="1" noChangeArrowheads="1" noTextEdit="1"/>
          </p:cNvSpPr>
          <p:nvPr>
            <p:ph type="sldImg" idx="1"/>
          </p:nvPr>
        </p:nvSpPr>
        <p:spPr>
          <a:xfrm>
            <a:off x="1196975" y="711200"/>
            <a:ext cx="4683125" cy="3511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38163052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090BF0-B366-4E92-B12B-441B371928F1}" type="slidenum">
              <a:rPr lang="hu-HU" smtClean="0"/>
              <a:pPr>
                <a:defRPr/>
              </a:pPr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86529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172E3F4E-C0E4-4B8B-A5A1-E67CFDC14B04}" type="slidenum">
              <a:rPr lang="hu-HU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17</a:t>
            </a:fld>
            <a:endParaRPr lang="hu-HU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701675"/>
            <a:ext cx="4683125" cy="3511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7054" y="4448763"/>
            <a:ext cx="5661333" cy="421375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hu-HU" altLang="fr-FR" sz="2000" smtClean="0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4008271" y="8894550"/>
            <a:ext cx="3067169" cy="468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100000"/>
              </a:lnSpc>
            </a:pPr>
            <a:fld id="{E9E5570A-3E8C-4C2E-A456-31A7F0FCF9E8}" type="slidenum">
              <a:rPr lang="hu-HU" altLang="fr-FR" sz="2400">
                <a:solidFill>
                  <a:srgbClr val="000000"/>
                </a:solidFill>
              </a:rPr>
              <a:pPr eaLnBrk="1">
                <a:lnSpc>
                  <a:spcPct val="100000"/>
                </a:lnSpc>
              </a:pPr>
              <a:t>17</a:t>
            </a:fld>
            <a:endParaRPr lang="hu-HU" altLang="fr-FR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860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090BF0-B366-4E92-B12B-441B371928F1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8149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090BF0-B366-4E92-B12B-441B371928F1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7499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090BF0-B366-4E92-B12B-441B371928F1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5620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090BF0-B366-4E92-B12B-441B371928F1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8177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090BF0-B366-4E92-B12B-441B371928F1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4509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15A57C53-D65E-42D2-8703-754404A34262}" type="slidenum">
              <a:rPr lang="hu-HU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7</a:t>
            </a:fld>
            <a:endParaRPr lang="hu-HU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701675"/>
            <a:ext cx="4683125" cy="35115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7054" y="4448763"/>
            <a:ext cx="5661333" cy="421375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altLang="fr-FR" sz="20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 </a:t>
            </a:r>
            <a:endParaRPr lang="hu-HU" altLang="fr-FR" sz="2000" dirty="0" smtClean="0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4008271" y="8894550"/>
            <a:ext cx="3067169" cy="468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100000"/>
              </a:lnSpc>
            </a:pPr>
            <a:fld id="{B2D7E5EB-D1DF-42CA-ACCB-E71463CC809D}" type="slidenum">
              <a:rPr lang="hu-HU" altLang="fr-FR" sz="2400">
                <a:solidFill>
                  <a:srgbClr val="000000"/>
                </a:solidFill>
              </a:rPr>
              <a:pPr eaLnBrk="1">
                <a:lnSpc>
                  <a:spcPct val="100000"/>
                </a:lnSpc>
              </a:pPr>
              <a:t>7</a:t>
            </a:fld>
            <a:endParaRPr lang="hu-HU" altLang="fr-FR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386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090BF0-B366-4E92-B12B-441B371928F1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6902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090BF0-B366-4E92-B12B-441B371928F1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4711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en-GB"/>
          </a:p>
        </p:txBody>
      </p:sp>
    </p:spTree>
  </p:cSld>
  <p:clrMapOvr>
    <a:masterClrMapping/>
  </p:clrMapOvr>
  <p:transition>
    <p:pull dir="rd"/>
  </p:transition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</p:spTree>
  </p:cSld>
  <p:clrMapOvr>
    <a:masterClrMapping/>
  </p:clrMapOvr>
  <p:transition>
    <p:pull dir="rd"/>
  </p:transition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629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629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</p:spTree>
  </p:cSld>
  <p:clrMapOvr>
    <a:masterClrMapping/>
  </p:clrMapOvr>
  <p:transition>
    <p:pull dir="rd"/>
  </p:transition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idx="10"/>
          </p:nvPr>
        </p:nvSpPr>
        <p:spPr>
          <a:xfrm>
            <a:off x="8820150" y="0"/>
            <a:ext cx="323850" cy="6858000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7035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2938" y="1357313"/>
            <a:ext cx="7770812" cy="15652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552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642910" y="1357298"/>
            <a:ext cx="7772400" cy="1567646"/>
          </a:xfrm>
          <a:solidFill>
            <a:schemeClr val="bg1">
              <a:lumMod val="95000"/>
              <a:alpha val="2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>
            <a:lvl1pPr>
              <a:defRPr sz="4800" b="1">
                <a:solidFill>
                  <a:srgbClr val="701E0E"/>
                </a:solidFill>
                <a:latin typeface="Calibri" panose="020F050202020403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chemeClr val="bg2"/>
          </a:solidFill>
          <a:ln>
            <a:solidFill>
              <a:srgbClr val="C00000"/>
            </a:solidFill>
          </a:ln>
        </p:spPr>
        <p:txBody>
          <a:bodyPr/>
          <a:lstStyle>
            <a:lvl1pPr marL="0" indent="0" algn="ctr">
              <a:buNone/>
              <a:defRPr b="1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hu-HU" smtClean="0"/>
          </a:p>
          <a:p>
            <a:r>
              <a:rPr lang="hu-HU" smtClean="0"/>
              <a:t>Alcím mintájának szerkesztése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590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500034" y="285728"/>
            <a:ext cx="8229600" cy="406968"/>
          </a:xfrm>
          <a:solidFill>
            <a:schemeClr val="bg1">
              <a:lumMod val="95000"/>
              <a:alpha val="5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>
            <a:lvl1pPr>
              <a:defRPr sz="2000" b="1">
                <a:solidFill>
                  <a:srgbClr val="701E0E"/>
                </a:solidFill>
                <a:latin typeface="+mn-lt"/>
              </a:defRPr>
            </a:lvl1pPr>
          </a:lstStyle>
          <a:p>
            <a:r>
              <a:rPr lang="hu-HU" dirty="0" smtClean="0"/>
              <a:t>MINTACÍM SZERKESZTÉSE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4038600" cy="5289451"/>
          </a:xfrm>
          <a:solidFill>
            <a:schemeClr val="bg1">
              <a:lumMod val="95000"/>
              <a:alpha val="8000"/>
            </a:schemeClr>
          </a:solidFill>
          <a:ln>
            <a:solidFill>
              <a:srgbClr val="004568"/>
            </a:solidFill>
          </a:ln>
        </p:spPr>
        <p:txBody>
          <a:bodyPr/>
          <a:lstStyle>
            <a:lvl1pPr>
              <a:buNone/>
              <a:defRPr sz="2800"/>
            </a:lvl1pPr>
            <a:lvl2pPr>
              <a:buNone/>
              <a:defRPr sz="2400"/>
            </a:lvl2pPr>
            <a:lvl3pPr>
              <a:buNone/>
              <a:defRPr sz="2000"/>
            </a:lvl3pPr>
            <a:lvl4pPr>
              <a:buNone/>
              <a:defRPr sz="1800"/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GB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836712"/>
            <a:ext cx="4038600" cy="5289451"/>
          </a:xfrm>
          <a:solidFill>
            <a:schemeClr val="bg1">
              <a:lumMod val="95000"/>
              <a:alpha val="19000"/>
            </a:schemeClr>
          </a:solidFill>
          <a:ln>
            <a:solidFill>
              <a:srgbClr val="004568"/>
            </a:solidFill>
          </a:ln>
        </p:spPr>
        <p:txBody>
          <a:bodyPr/>
          <a:lstStyle>
            <a:lvl1pPr>
              <a:buNone/>
              <a:defRPr sz="2800"/>
            </a:lvl1pPr>
            <a:lvl2pPr>
              <a:buNone/>
              <a:defRPr sz="2400"/>
            </a:lvl2pPr>
            <a:lvl3pPr>
              <a:buNone/>
              <a:defRPr sz="2000"/>
            </a:lvl3pPr>
            <a:lvl4pPr>
              <a:buNone/>
              <a:defRPr sz="1800"/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8543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39718"/>
          </a:xfrm>
          <a:solidFill>
            <a:schemeClr val="bg1">
              <a:lumMod val="95000"/>
              <a:alpha val="50000"/>
            </a:schemeClr>
          </a:solidFill>
          <a:ln>
            <a:solidFill>
              <a:srgbClr val="A80000"/>
            </a:solidFill>
          </a:ln>
        </p:spPr>
        <p:txBody>
          <a:bodyPr>
            <a:noAutofit/>
          </a:bodyPr>
          <a:lstStyle>
            <a:lvl1pPr>
              <a:defRPr sz="2400" b="1" cap="small" baseline="0">
                <a:solidFill>
                  <a:srgbClr val="701E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hu-HU" dirty="0" smtClean="0"/>
              <a:t>Mintacím szerkesztése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  <a:solidFill>
            <a:schemeClr val="bg1">
              <a:lumMod val="95000"/>
              <a:alpha val="16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>
              <a:buFontTx/>
              <a:buNone/>
              <a:defRPr sz="2400">
                <a:solidFill>
                  <a:schemeClr val="tx1"/>
                </a:solidFill>
              </a:defRPr>
            </a:lvl1pPr>
            <a:lvl2pPr>
              <a:buFontTx/>
              <a:buNone/>
              <a:defRPr sz="2400">
                <a:solidFill>
                  <a:schemeClr val="tx1"/>
                </a:solidFill>
              </a:defRPr>
            </a:lvl2pPr>
            <a:lvl3pPr>
              <a:buFontTx/>
              <a:buNone/>
              <a:defRPr sz="24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441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2938" y="1357313"/>
            <a:ext cx="7770812" cy="15652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70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>
    <p:pull dir="rd"/>
  </p:transition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838200"/>
            <a:ext cx="3810000" cy="601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3810000" cy="601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</p:spTree>
  </p:cSld>
  <p:clrMapOvr>
    <a:masterClrMapping/>
  </p:clrMapOvr>
  <p:transition>
    <p:pull dir="rd"/>
  </p:transition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</p:spTree>
  </p:cSld>
  <p:clrMapOvr>
    <a:masterClrMapping/>
  </p:clrMapOvr>
  <p:transition>
    <p:pull dir="rd"/>
  </p:transition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</p:spTree>
  </p:cSld>
  <p:clrMapOvr>
    <a:masterClrMapping/>
  </p:clrMapOvr>
  <p:transition>
    <p:pull dir="rd"/>
  </p:transition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>
    <p:pull dir="rd"/>
  </p:transition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  <a:endParaRPr lang="en-GB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ransition>
    <p:pull dir="rd"/>
  </p:transition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457200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hu-HU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838200"/>
            <a:ext cx="7772400" cy="5615136"/>
          </a:xfrm>
          <a:prstGeom prst="rect">
            <a:avLst/>
          </a:prstGeom>
          <a:solidFill>
            <a:schemeClr val="tx1">
              <a:lumMod val="95000"/>
              <a:alpha val="20000"/>
            </a:schemeClr>
          </a:solidFill>
          <a:ln w="9525">
            <a:solidFill>
              <a:srgbClr val="00003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80" r:id="rId12"/>
    <p:sldLayoutId id="2147483683" r:id="rId13"/>
  </p:sldLayoutIdLst>
  <p:transition>
    <p:pull dir="rd"/>
  </p:transition>
  <p:timing>
    <p:tnLst>
      <p:par>
        <p:cTn id="1" dur="indefinite" restart="never" nodeType="tmRoot"/>
      </p:par>
    </p:tnLst>
  </p:timing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540000"/>
          </a:solidFill>
          <a:effectLst/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1F194D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1F194D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1F194D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1F194D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None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457200" indent="0" algn="l" rtl="0" eaLnBrk="1" fontAlgn="base" hangingPunct="1">
        <a:spcBef>
          <a:spcPct val="20000"/>
        </a:spcBef>
        <a:spcAft>
          <a:spcPct val="0"/>
        </a:spcAft>
        <a:buNone/>
        <a:defRPr sz="2000">
          <a:solidFill>
            <a:schemeClr val="bg2"/>
          </a:solidFill>
          <a:latin typeface="+mn-lt"/>
          <a:cs typeface="+mn-cs"/>
        </a:defRPr>
      </a:lvl2pPr>
      <a:lvl3pPr marL="914400" indent="0" algn="l" rtl="0" eaLnBrk="1" fontAlgn="base" hangingPunct="1">
        <a:spcBef>
          <a:spcPct val="20000"/>
        </a:spcBef>
        <a:spcAft>
          <a:spcPct val="0"/>
        </a:spcAft>
        <a:buNone/>
        <a:defRPr sz="1800">
          <a:solidFill>
            <a:schemeClr val="bg2"/>
          </a:solidFill>
          <a:latin typeface="+mn-lt"/>
          <a:cs typeface="+mn-cs"/>
        </a:defRPr>
      </a:lvl3pPr>
      <a:lvl4pPr marL="1371600" indent="0" algn="l" rtl="0" eaLnBrk="1" fontAlgn="base" hangingPunct="1">
        <a:spcBef>
          <a:spcPct val="20000"/>
        </a:spcBef>
        <a:spcAft>
          <a:spcPct val="0"/>
        </a:spcAft>
        <a:buNone/>
        <a:defRPr sz="1600">
          <a:solidFill>
            <a:schemeClr val="bg2"/>
          </a:solidFill>
          <a:latin typeface="+mn-lt"/>
          <a:cs typeface="+mn-cs"/>
        </a:defRPr>
      </a:lvl4pPr>
      <a:lvl5pPr marL="1828800" indent="0" algn="l" rtl="0" eaLnBrk="1" fontAlgn="base" hangingPunct="1">
        <a:spcBef>
          <a:spcPct val="20000"/>
        </a:spcBef>
        <a:spcAft>
          <a:spcPct val="0"/>
        </a:spcAft>
        <a:buNone/>
        <a:defRPr sz="1600">
          <a:solidFill>
            <a:schemeClr val="bg2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274042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dirty="0" smtClean="0"/>
              <a:t>MINTACÍM SZERKESZTÉSE</a:t>
            </a:r>
            <a:endParaRPr lang="en-GB" dirty="0" smtClean="0"/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620688"/>
            <a:ext cx="8229600" cy="5904656"/>
          </a:xfrm>
          <a:prstGeom prst="rect">
            <a:avLst/>
          </a:prstGeom>
          <a:solidFill>
            <a:schemeClr val="bg1">
              <a:lumMod val="95000"/>
              <a:alpha val="42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54159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1" r:id="rId4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701E0E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Relationship Id="rId5" Type="http://schemas.openxmlformats.org/officeDocument/2006/relationships/hyperlink" Target="http://www.bmbah.hu/" TargetMode="Externa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Relationship Id="rId4" Type="http://schemas.openxmlformats.org/officeDocument/2006/relationships/hyperlink" Target="http://www.bmbah.hu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mcemigrants.eu/category/working-papers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sh.hu/docs/hun/xstadat/xstadat_eves/i_wnvn003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Relationship Id="rId4" Type="http://schemas.openxmlformats.org/officeDocument/2006/relationships/hyperlink" Target="http://www.bmbah.h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66738" y="431800"/>
            <a:ext cx="7858125" cy="3141216"/>
          </a:xfrm>
          <a:solidFill>
            <a:srgbClr val="F4F4F4">
              <a:alpha val="52156"/>
            </a:srgbClr>
          </a:solidFill>
        </p:spPr>
        <p:txBody>
          <a:bodyPr/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en-US" b="1" dirty="0" smtClean="0"/>
              <a:t>FREE RIDING INSTEAD OF SOLIDARITY: AN ATTEMPT TO INTERPRET HUNGARY’S (ANTI)REFUGEE POLICY IN THE FRAME OF GLOBAL AND REGIONAL SUGGESTIONS FOR RESPONSIBILITY SHARING </a:t>
            </a:r>
            <a:r>
              <a:rPr lang="en-US" dirty="0" smtClean="0"/>
              <a:t/>
            </a:r>
            <a:br>
              <a:rPr lang="en-US" dirty="0" smtClean="0"/>
            </a:br>
            <a:endParaRPr lang="hu-HU" altLang="fr-FR" b="1" dirty="0" smtClean="0">
              <a:solidFill>
                <a:srgbClr val="701E0E"/>
              </a:solidFill>
              <a:latin typeface="Calibri" panose="020F0502020204030204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187624" y="3789041"/>
            <a:ext cx="6516514" cy="2736304"/>
          </a:xfrm>
          <a:solidFill>
            <a:srgbClr val="E6E6E6">
              <a:alpha val="72156"/>
            </a:srgbClr>
          </a:solidFill>
          <a:ln cap="flat">
            <a:solidFill>
              <a:srgbClr val="333333"/>
            </a:solidFill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0" indent="0" algn="ctr" eaLnBrk="1" hangingPunct="1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altLang="fr-FR" sz="2000" dirty="0" err="1" smtClean="0">
                <a:solidFill>
                  <a:srgbClr val="701E0E"/>
                </a:solidFill>
              </a:rPr>
              <a:t>Presentation</a:t>
            </a:r>
            <a:r>
              <a:rPr lang="hu-HU" altLang="fr-FR" sz="2000" dirty="0" smtClean="0">
                <a:solidFill>
                  <a:srgbClr val="701E0E"/>
                </a:solidFill>
              </a:rPr>
              <a:t> </a:t>
            </a:r>
            <a:r>
              <a:rPr lang="hu-HU" altLang="fr-FR" sz="2000" dirty="0" err="1" smtClean="0">
                <a:solidFill>
                  <a:srgbClr val="701E0E"/>
                </a:solidFill>
              </a:rPr>
              <a:t>by</a:t>
            </a:r>
            <a:r>
              <a:rPr lang="hu-HU" altLang="fr-FR" sz="2000" dirty="0" smtClean="0">
                <a:solidFill>
                  <a:srgbClr val="701E0E"/>
                </a:solidFill>
              </a:rPr>
              <a:t> </a:t>
            </a:r>
          </a:p>
          <a:p>
            <a:pPr marL="0" indent="0" algn="ctr" eaLnBrk="1" hangingPunct="1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altLang="fr-FR" sz="2000" dirty="0" smtClean="0">
                <a:solidFill>
                  <a:srgbClr val="701E0E"/>
                </a:solidFill>
              </a:rPr>
              <a:t>Boldizsár Nagy</a:t>
            </a:r>
          </a:p>
          <a:p>
            <a:pPr algn="ctr"/>
            <a:r>
              <a:rPr lang="hu-HU" sz="2000" dirty="0" err="1" smtClean="0">
                <a:solidFill>
                  <a:srgbClr val="540000"/>
                </a:solidFill>
              </a:rPr>
              <a:t>At</a:t>
            </a:r>
            <a:r>
              <a:rPr lang="hu-HU" sz="2000" dirty="0" smtClean="0">
                <a:solidFill>
                  <a:srgbClr val="540000"/>
                </a:solidFill>
              </a:rPr>
              <a:t> </a:t>
            </a:r>
            <a:r>
              <a:rPr lang="hu-HU" sz="2000" dirty="0" err="1" smtClean="0">
                <a:solidFill>
                  <a:srgbClr val="540000"/>
                </a:solidFill>
              </a:rPr>
              <a:t>the</a:t>
            </a:r>
            <a:r>
              <a:rPr lang="hu-HU" sz="2000" dirty="0" smtClean="0">
                <a:solidFill>
                  <a:srgbClr val="540000"/>
                </a:solidFill>
              </a:rPr>
              <a:t> </a:t>
            </a:r>
            <a:r>
              <a:rPr lang="en-US" sz="2000" dirty="0" smtClean="0">
                <a:solidFill>
                  <a:srgbClr val="540000"/>
                </a:solidFill>
              </a:rPr>
              <a:t>2nd </a:t>
            </a:r>
            <a:r>
              <a:rPr lang="en-US" sz="2000" dirty="0">
                <a:solidFill>
                  <a:srgbClr val="540000"/>
                </a:solidFill>
              </a:rPr>
              <a:t>UNESCO Conference </a:t>
            </a:r>
          </a:p>
          <a:p>
            <a:pPr algn="ctr"/>
            <a:r>
              <a:rPr lang="en-US" sz="2000" dirty="0">
                <a:solidFill>
                  <a:srgbClr val="540000"/>
                </a:solidFill>
              </a:rPr>
              <a:t>“Refugees: Regional Approaches </a:t>
            </a:r>
          </a:p>
          <a:p>
            <a:pPr algn="ctr"/>
            <a:r>
              <a:rPr lang="en-US" sz="2000" dirty="0">
                <a:solidFill>
                  <a:srgbClr val="540000"/>
                </a:solidFill>
              </a:rPr>
              <a:t>to Global Challenges” </a:t>
            </a:r>
          </a:p>
          <a:p>
            <a:pPr algn="ctr"/>
            <a:r>
              <a:rPr lang="en-US" sz="2000" dirty="0">
                <a:solidFill>
                  <a:srgbClr val="540000"/>
                </a:solidFill>
              </a:rPr>
              <a:t>December </a:t>
            </a:r>
            <a:r>
              <a:rPr lang="en-US" sz="2000" dirty="0" smtClean="0">
                <a:solidFill>
                  <a:srgbClr val="540000"/>
                </a:solidFill>
              </a:rPr>
              <a:t>9</a:t>
            </a:r>
            <a:r>
              <a:rPr lang="en-US" sz="2000" dirty="0">
                <a:solidFill>
                  <a:srgbClr val="540000"/>
                </a:solidFill>
              </a:rPr>
              <a:t>, 2016 </a:t>
            </a:r>
          </a:p>
          <a:p>
            <a:pPr algn="ctr"/>
            <a:r>
              <a:rPr lang="en-US" sz="2000" dirty="0" smtClean="0">
                <a:solidFill>
                  <a:srgbClr val="540000"/>
                </a:solidFill>
              </a:rPr>
              <a:t>University </a:t>
            </a:r>
            <a:r>
              <a:rPr lang="en-US" sz="2000" dirty="0">
                <a:solidFill>
                  <a:srgbClr val="540000"/>
                </a:solidFill>
              </a:rPr>
              <a:t>of Zagreb</a:t>
            </a:r>
            <a:endParaRPr lang="hu-HU" sz="2000" dirty="0" smtClean="0">
              <a:solidFill>
                <a:srgbClr val="540000"/>
              </a:solidFill>
            </a:endParaRPr>
          </a:p>
          <a:p>
            <a:r>
              <a:rPr lang="en-US" sz="2000" dirty="0" smtClean="0"/>
              <a:t>,</a:t>
            </a:r>
            <a:endParaRPr lang="hu-HU" altLang="fr-FR" sz="2000" dirty="0">
              <a:solidFill>
                <a:srgbClr val="7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7003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Arrivals</a:t>
            </a:r>
            <a:r>
              <a:rPr lang="hu-HU" dirty="0" smtClean="0"/>
              <a:t>, </a:t>
            </a:r>
            <a:r>
              <a:rPr lang="hu-HU" dirty="0" err="1" smtClean="0"/>
              <a:t>countries</a:t>
            </a:r>
            <a:r>
              <a:rPr lang="hu-HU" dirty="0" smtClean="0"/>
              <a:t> of </a:t>
            </a:r>
            <a:r>
              <a:rPr lang="hu-HU" dirty="0" err="1" smtClean="0"/>
              <a:t>origin</a:t>
            </a:r>
            <a:endParaRPr lang="hu-H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700366"/>
            <a:ext cx="8190910" cy="21602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3071712"/>
            <a:ext cx="6264696" cy="37601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92280" y="3295051"/>
            <a:ext cx="18001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err="1" smtClean="0">
                <a:solidFill>
                  <a:srgbClr val="540000"/>
                </a:solidFill>
                <a:latin typeface="+mn-lt"/>
              </a:rPr>
              <a:t>Source</a:t>
            </a:r>
            <a:r>
              <a:rPr lang="hu-HU" sz="1000" dirty="0" smtClean="0">
                <a:solidFill>
                  <a:srgbClr val="540000"/>
                </a:solidFill>
                <a:latin typeface="+mn-lt"/>
              </a:rPr>
              <a:t>: OIN,  </a:t>
            </a:r>
            <a:r>
              <a:rPr lang="hu-HU" sz="1000" dirty="0" err="1" smtClean="0">
                <a:solidFill>
                  <a:srgbClr val="540000"/>
                </a:solidFill>
                <a:latin typeface="+mn-lt"/>
              </a:rPr>
              <a:t>Staistics</a:t>
            </a:r>
            <a:r>
              <a:rPr lang="hu-HU" sz="1000" dirty="0">
                <a:solidFill>
                  <a:srgbClr val="540000"/>
                </a:solidFill>
                <a:latin typeface="+mn-lt"/>
              </a:rPr>
              <a:t> I-X. 2015  -  I-X. </a:t>
            </a:r>
            <a:r>
              <a:rPr lang="hu-HU" sz="1000" dirty="0" smtClean="0">
                <a:solidFill>
                  <a:srgbClr val="540000"/>
                </a:solidFill>
                <a:latin typeface="+mn-lt"/>
              </a:rPr>
              <a:t>2016  </a:t>
            </a:r>
            <a:r>
              <a:rPr lang="hu-HU" sz="1000" dirty="0" err="1" smtClean="0">
                <a:solidFill>
                  <a:srgbClr val="540000"/>
                </a:solidFill>
                <a:latin typeface="+mn-lt"/>
                <a:hlinkClick r:id="rId5"/>
              </a:rPr>
              <a:t>www.bmbah.hu</a:t>
            </a:r>
            <a:r>
              <a:rPr lang="hu-HU" sz="1000" dirty="0" smtClean="0">
                <a:solidFill>
                  <a:srgbClr val="540000"/>
                </a:solidFill>
                <a:latin typeface="+mn-lt"/>
              </a:rPr>
              <a:t> (20161208)</a:t>
            </a:r>
            <a:endParaRPr lang="hu-HU" sz="1000" dirty="0">
              <a:solidFill>
                <a:srgbClr val="54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8441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Decisions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2016 </a:t>
            </a:r>
            <a:r>
              <a:rPr lang="hu-HU" dirty="0" err="1" smtClean="0"/>
              <a:t>until</a:t>
            </a:r>
            <a:r>
              <a:rPr lang="hu-HU" dirty="0" smtClean="0"/>
              <a:t> </a:t>
            </a:r>
            <a:r>
              <a:rPr lang="hu-HU" dirty="0" err="1" smtClean="0"/>
              <a:t>Nov</a:t>
            </a:r>
            <a:r>
              <a:rPr lang="hu-HU" dirty="0" smtClean="0"/>
              <a:t> 1</a:t>
            </a:r>
            <a:endParaRPr lang="hu-H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628800"/>
            <a:ext cx="8574386" cy="39209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27784" y="5733256"/>
            <a:ext cx="47525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err="1" smtClean="0">
                <a:solidFill>
                  <a:srgbClr val="540000"/>
                </a:solidFill>
                <a:latin typeface="+mn-lt"/>
              </a:rPr>
              <a:t>Source</a:t>
            </a:r>
            <a:r>
              <a:rPr lang="hu-HU" sz="1000" dirty="0" smtClean="0">
                <a:solidFill>
                  <a:srgbClr val="540000"/>
                </a:solidFill>
                <a:latin typeface="+mn-lt"/>
              </a:rPr>
              <a:t>: OIN,  </a:t>
            </a:r>
            <a:r>
              <a:rPr lang="hu-HU" sz="1000" dirty="0" err="1" smtClean="0">
                <a:solidFill>
                  <a:srgbClr val="540000"/>
                </a:solidFill>
                <a:latin typeface="+mn-lt"/>
              </a:rPr>
              <a:t>Staistics</a:t>
            </a:r>
            <a:r>
              <a:rPr lang="hu-HU" sz="1000" dirty="0">
                <a:solidFill>
                  <a:srgbClr val="540000"/>
                </a:solidFill>
                <a:latin typeface="+mn-lt"/>
              </a:rPr>
              <a:t> I-X. 2015  -  I-X. </a:t>
            </a:r>
            <a:r>
              <a:rPr lang="hu-HU" sz="1000" dirty="0" smtClean="0">
                <a:solidFill>
                  <a:srgbClr val="540000"/>
                </a:solidFill>
                <a:latin typeface="+mn-lt"/>
              </a:rPr>
              <a:t>2016  </a:t>
            </a:r>
            <a:r>
              <a:rPr lang="hu-HU" sz="1000" dirty="0" err="1" smtClean="0">
                <a:solidFill>
                  <a:srgbClr val="540000"/>
                </a:solidFill>
                <a:latin typeface="+mn-lt"/>
                <a:hlinkClick r:id="rId4"/>
              </a:rPr>
              <a:t>www.bmbah.hu</a:t>
            </a:r>
            <a:r>
              <a:rPr lang="hu-HU" sz="1000" dirty="0" smtClean="0">
                <a:solidFill>
                  <a:srgbClr val="540000"/>
                </a:solidFill>
                <a:latin typeface="+mn-lt"/>
              </a:rPr>
              <a:t> (20161208)</a:t>
            </a:r>
            <a:endParaRPr lang="hu-HU" sz="1000" dirty="0">
              <a:solidFill>
                <a:srgbClr val="54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18349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/>
              <a:t>Conxceptual</a:t>
            </a:r>
            <a:r>
              <a:rPr lang="hu-HU" dirty="0" smtClean="0"/>
              <a:t> </a:t>
            </a:r>
            <a:r>
              <a:rPr lang="hu-HU" dirty="0" err="1" smtClean="0"/>
              <a:t>frame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 err="1" smtClean="0"/>
              <a:t>Securitisation</a:t>
            </a:r>
            <a:endParaRPr lang="hu-HU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hu-HU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 err="1" smtClean="0"/>
              <a:t>Majority</a:t>
            </a:r>
            <a:r>
              <a:rPr lang="hu-HU" sz="3200" dirty="0" smtClean="0"/>
              <a:t> identitarian </a:t>
            </a:r>
            <a:r>
              <a:rPr lang="hu-HU" sz="3200" dirty="0" err="1" smtClean="0"/>
              <a:t>populism</a:t>
            </a:r>
            <a:endParaRPr lang="hu-HU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hu-HU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 smtClean="0"/>
              <a:t>Crimmigration</a:t>
            </a:r>
            <a:endParaRPr lang="hu-HU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7010400" y="6572250"/>
            <a:ext cx="2132013" cy="2841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u-HU" altLang="fr-FR" smtClean="0"/>
              <a:t>Presentation by Boldizsár Nagy</a:t>
            </a:r>
            <a:endParaRPr lang="hu-HU" altLang="fr-FR"/>
          </a:p>
        </p:txBody>
      </p:sp>
    </p:spTree>
    <p:extLst>
      <p:ext uri="{BB962C8B-B14F-4D97-AF65-F5344CB8AC3E}">
        <p14:creationId xmlns:p14="http://schemas.microsoft.com/office/powerpoint/2010/main" val="2753158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en-GB" sz="3200" dirty="0" smtClean="0"/>
              <a:t>What does Hungary</a:t>
            </a:r>
            <a:r>
              <a:rPr lang="hu-HU" sz="3200" dirty="0" smtClean="0"/>
              <a:t> </a:t>
            </a:r>
            <a:r>
              <a:rPr lang="hu-HU" sz="3200" dirty="0" err="1" smtClean="0"/>
              <a:t>do</a:t>
            </a:r>
            <a:r>
              <a:rPr lang="en-GB" sz="3200" dirty="0" smtClean="0"/>
              <a:t> instead of protecting the refugees?</a:t>
            </a:r>
            <a:endParaRPr lang="en-GB" sz="3200" dirty="0"/>
          </a:p>
        </p:txBody>
      </p:sp>
      <p:sp>
        <p:nvSpPr>
          <p:cNvPr id="9" name="Lekerekített téglalap 8"/>
          <p:cNvSpPr/>
          <p:nvPr/>
        </p:nvSpPr>
        <p:spPr>
          <a:xfrm>
            <a:off x="90146" y="2004194"/>
            <a:ext cx="2088232" cy="115212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C00000"/>
                </a:solidFill>
              </a:rPr>
              <a:t>1.</a:t>
            </a:r>
          </a:p>
          <a:p>
            <a:pPr algn="ctr"/>
            <a:r>
              <a:rPr lang="hu-HU" sz="2400" smtClean="0">
                <a:solidFill>
                  <a:srgbClr val="C00000"/>
                </a:solidFill>
              </a:rPr>
              <a:t>IT IS IN DENIAL</a:t>
            </a:r>
            <a:endParaRPr lang="hu-HU" sz="2400" dirty="0">
              <a:solidFill>
                <a:srgbClr val="C00000"/>
              </a:solidFill>
            </a:endParaRPr>
          </a:p>
        </p:txBody>
      </p:sp>
      <p:sp>
        <p:nvSpPr>
          <p:cNvPr id="10" name="Lekerekített téglalap 9"/>
          <p:cNvSpPr/>
          <p:nvPr/>
        </p:nvSpPr>
        <p:spPr>
          <a:xfrm>
            <a:off x="4599669" y="5628556"/>
            <a:ext cx="2088232" cy="115212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C00000"/>
                </a:solidFill>
              </a:rPr>
              <a:t>4.</a:t>
            </a:r>
          </a:p>
          <a:p>
            <a:pPr algn="ctr"/>
            <a:r>
              <a:rPr lang="hu-HU" sz="2400" smtClean="0">
                <a:solidFill>
                  <a:srgbClr val="C00000"/>
                </a:solidFill>
              </a:rPr>
              <a:t>PUNISHES</a:t>
            </a:r>
            <a:endParaRPr lang="hu-HU" sz="2400" dirty="0">
              <a:solidFill>
                <a:srgbClr val="C00000"/>
              </a:solidFill>
            </a:endParaRPr>
          </a:p>
        </p:txBody>
      </p:sp>
      <p:sp>
        <p:nvSpPr>
          <p:cNvPr id="11" name="Lekerekített téglalap 10"/>
          <p:cNvSpPr/>
          <p:nvPr/>
        </p:nvSpPr>
        <p:spPr>
          <a:xfrm>
            <a:off x="216805" y="3819908"/>
            <a:ext cx="2088232" cy="115212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>
                <a:solidFill>
                  <a:srgbClr val="C00000"/>
                </a:solidFill>
              </a:rPr>
              <a:t>2</a:t>
            </a:r>
            <a:r>
              <a:rPr lang="hu-HU" sz="2400" dirty="0" smtClean="0">
                <a:solidFill>
                  <a:srgbClr val="C00000"/>
                </a:solidFill>
              </a:rPr>
              <a:t>.</a:t>
            </a:r>
          </a:p>
          <a:p>
            <a:pPr algn="ctr"/>
            <a:r>
              <a:rPr lang="hu-HU" sz="2400" smtClean="0">
                <a:solidFill>
                  <a:srgbClr val="C00000"/>
                </a:solidFill>
              </a:rPr>
              <a:t>DETERS</a:t>
            </a:r>
            <a:endParaRPr lang="hu-HU" sz="2400" dirty="0">
              <a:solidFill>
                <a:srgbClr val="C00000"/>
              </a:solidFill>
            </a:endParaRPr>
          </a:p>
        </p:txBody>
      </p:sp>
      <p:sp>
        <p:nvSpPr>
          <p:cNvPr id="12" name="Lekerekített téglalap 11"/>
          <p:cNvSpPr/>
          <p:nvPr/>
        </p:nvSpPr>
        <p:spPr>
          <a:xfrm>
            <a:off x="1451717" y="5445224"/>
            <a:ext cx="2088232" cy="115212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>
                <a:solidFill>
                  <a:srgbClr val="C00000"/>
                </a:solidFill>
              </a:rPr>
              <a:t>3</a:t>
            </a:r>
            <a:r>
              <a:rPr lang="hu-HU" sz="2400" dirty="0" smtClean="0">
                <a:solidFill>
                  <a:srgbClr val="C00000"/>
                </a:solidFill>
              </a:rPr>
              <a:t>.</a:t>
            </a:r>
          </a:p>
          <a:p>
            <a:pPr algn="ctr"/>
            <a:r>
              <a:rPr lang="hu-HU" sz="2400" smtClean="0">
                <a:solidFill>
                  <a:srgbClr val="C00000"/>
                </a:solidFill>
              </a:rPr>
              <a:t>OBSTRUCTS</a:t>
            </a:r>
            <a:endParaRPr lang="hu-HU" sz="2400" dirty="0">
              <a:solidFill>
                <a:srgbClr val="C00000"/>
              </a:solidFill>
            </a:endParaRPr>
          </a:p>
        </p:txBody>
      </p:sp>
      <p:sp>
        <p:nvSpPr>
          <p:cNvPr id="13" name="Lekerekített téglalap 12"/>
          <p:cNvSpPr/>
          <p:nvPr/>
        </p:nvSpPr>
        <p:spPr>
          <a:xfrm>
            <a:off x="5806912" y="3848829"/>
            <a:ext cx="2530623" cy="130279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rgbClr val="C00000"/>
                </a:solidFill>
              </a:rPr>
              <a:t>5.</a:t>
            </a:r>
          </a:p>
          <a:p>
            <a:pPr algn="ctr"/>
            <a:r>
              <a:rPr lang="hu-HU" sz="2400" smtClean="0">
                <a:solidFill>
                  <a:srgbClr val="C00000"/>
                </a:solidFill>
              </a:rPr>
              <a:t>FREE RIDES Denies solidarity</a:t>
            </a:r>
            <a:endParaRPr lang="hu-HU" sz="2400" dirty="0">
              <a:solidFill>
                <a:srgbClr val="C00000"/>
              </a:solidFill>
            </a:endParaRPr>
          </a:p>
        </p:txBody>
      </p:sp>
      <p:cxnSp>
        <p:nvCxnSpPr>
          <p:cNvPr id="15" name="Egyenes összekötő nyíllal 14"/>
          <p:cNvCxnSpPr>
            <a:stCxn id="5" idx="2"/>
            <a:endCxn id="9" idx="0"/>
          </p:cNvCxnSpPr>
          <p:nvPr/>
        </p:nvCxnSpPr>
        <p:spPr>
          <a:xfrm flipH="1">
            <a:off x="1134262" y="1700808"/>
            <a:ext cx="3437738" cy="303386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>
            <a:stCxn id="5" idx="2"/>
            <a:endCxn id="11" idx="0"/>
          </p:cNvCxnSpPr>
          <p:nvPr/>
        </p:nvCxnSpPr>
        <p:spPr>
          <a:xfrm flipH="1">
            <a:off x="1260921" y="1700808"/>
            <a:ext cx="3311079" cy="2119100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>
            <a:stCxn id="5" idx="2"/>
            <a:endCxn id="12" idx="0"/>
          </p:cNvCxnSpPr>
          <p:nvPr/>
        </p:nvCxnSpPr>
        <p:spPr>
          <a:xfrm flipH="1">
            <a:off x="2495833" y="1700808"/>
            <a:ext cx="2076167" cy="3744416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>
            <a:stCxn id="5" idx="2"/>
            <a:endCxn id="10" idx="0"/>
          </p:cNvCxnSpPr>
          <p:nvPr/>
        </p:nvCxnSpPr>
        <p:spPr>
          <a:xfrm>
            <a:off x="4572000" y="1700808"/>
            <a:ext cx="1071785" cy="3927748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>
            <a:stCxn id="5" idx="2"/>
            <a:endCxn id="13" idx="0"/>
          </p:cNvCxnSpPr>
          <p:nvPr/>
        </p:nvCxnSpPr>
        <p:spPr>
          <a:xfrm>
            <a:off x="4572000" y="1700808"/>
            <a:ext cx="2500224" cy="2148021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ekerekített téglalap 19"/>
          <p:cNvSpPr/>
          <p:nvPr/>
        </p:nvSpPr>
        <p:spPr>
          <a:xfrm>
            <a:off x="6675836" y="1868120"/>
            <a:ext cx="2411910" cy="16129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smtClean="0">
                <a:solidFill>
                  <a:srgbClr val="C00000"/>
                </a:solidFill>
              </a:rPr>
              <a:t>6</a:t>
            </a:r>
            <a:r>
              <a:rPr lang="hu-HU" sz="2400" dirty="0">
                <a:solidFill>
                  <a:srgbClr val="C00000"/>
                </a:solidFill>
              </a:rPr>
              <a:t>.</a:t>
            </a:r>
          </a:p>
          <a:p>
            <a:pPr algn="ctr"/>
            <a:r>
              <a:rPr lang="hu-HU" sz="2400" smtClean="0">
                <a:solidFill>
                  <a:srgbClr val="C00000"/>
                </a:solidFill>
              </a:rPr>
              <a:t>BREACHES EU AND DOMESTIC LAW</a:t>
            </a:r>
            <a:endParaRPr lang="hu-HU" sz="2400" dirty="0">
              <a:solidFill>
                <a:srgbClr val="C00000"/>
              </a:solidFill>
            </a:endParaRPr>
          </a:p>
        </p:txBody>
      </p:sp>
      <p:cxnSp>
        <p:nvCxnSpPr>
          <p:cNvPr id="21" name="Egyenes összekötő nyíllal 20"/>
          <p:cNvCxnSpPr>
            <a:stCxn id="5" idx="2"/>
            <a:endCxn id="20" idx="0"/>
          </p:cNvCxnSpPr>
          <p:nvPr/>
        </p:nvCxnSpPr>
        <p:spPr>
          <a:xfrm>
            <a:off x="4572000" y="1700808"/>
            <a:ext cx="3309791" cy="167312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30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358775" y="52388"/>
            <a:ext cx="8785225" cy="1506537"/>
          </a:xfrm>
          <a:prstGeom prst="rect">
            <a:avLst/>
          </a:prstGeom>
          <a:solidFill>
            <a:srgbClr val="E6E6E6">
              <a:alpha val="32156"/>
            </a:srgbClr>
          </a:solidFill>
          <a:ln w="9525">
            <a:solidFill>
              <a:srgbClr val="00206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1313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100000"/>
              </a:lnSpc>
              <a:spcBef>
                <a:spcPts val="488"/>
              </a:spcBef>
              <a:buClr>
                <a:srgbClr val="C00000"/>
              </a:buClr>
              <a:buSzPct val="45000"/>
              <a:buFont typeface="Arial" panose="020B0604020202020204" pitchFamily="34" charset="0"/>
              <a:buChar char="•"/>
            </a:pPr>
            <a:r>
              <a:rPr lang="hu-HU" altLang="fr-FR" sz="2000" b="1">
                <a:solidFill>
                  <a:srgbClr val="600000"/>
                </a:solidFill>
                <a:latin typeface="Calibri" panose="020F0502020204030204" pitchFamily="34" charset="0"/>
              </a:rPr>
              <a:t>Hungary: </a:t>
            </a:r>
            <a:r>
              <a:rPr lang="fr-FR" altLang="fr-FR" sz="2000" b="1">
                <a:solidFill>
                  <a:srgbClr val="600000"/>
                </a:solidFill>
                <a:latin typeface="Calibri" panose="020F0502020204030204" pitchFamily="34" charset="0"/>
              </a:rPr>
              <a:t>no</a:t>
            </a:r>
            <a:r>
              <a:rPr lang="hu-HU" altLang="fr-FR" sz="2000" b="1">
                <a:solidFill>
                  <a:srgbClr val="600000"/>
                </a:solidFill>
                <a:latin typeface="Calibri" panose="020F0502020204030204" pitchFamily="34" charset="0"/>
              </a:rPr>
              <a:t> genuine response to the increased flows with a view to protection</a:t>
            </a:r>
            <a:r>
              <a:rPr lang="fr-FR" altLang="fr-FR" sz="2000" b="1">
                <a:solidFill>
                  <a:srgbClr val="600000"/>
                </a:solidFill>
                <a:latin typeface="Calibri" panose="020F0502020204030204" pitchFamily="34" charset="0"/>
              </a:rPr>
              <a:t>. </a:t>
            </a:r>
            <a:r>
              <a:rPr lang="hu-HU" altLang="fr-FR" sz="2000" b="1">
                <a:solidFill>
                  <a:srgbClr val="600000"/>
                </a:solidFill>
                <a:latin typeface="Calibri" panose="020F0502020204030204" pitchFamily="34" charset="0"/>
              </a:rPr>
              <a:t>Instead of protection</a:t>
            </a:r>
          </a:p>
          <a:p>
            <a:pPr algn="ctr" eaLnBrk="1">
              <a:lnSpc>
                <a:spcPct val="100000"/>
              </a:lnSpc>
              <a:spcBef>
                <a:spcPts val="488"/>
              </a:spcBef>
              <a:buClrTx/>
              <a:buSzTx/>
              <a:buFontTx/>
              <a:buNone/>
            </a:pPr>
            <a:endParaRPr lang="hu-HU" altLang="fr-FR" sz="20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>
              <a:lnSpc>
                <a:spcPct val="100000"/>
              </a:lnSpc>
              <a:spcBef>
                <a:spcPts val="488"/>
              </a:spcBef>
              <a:buClr>
                <a:srgbClr val="C00000"/>
              </a:buClr>
              <a:buSzPct val="45000"/>
              <a:buFont typeface="Arial" panose="020B0604020202020204" pitchFamily="34" charset="0"/>
              <a:buChar char="•"/>
            </a:pPr>
            <a:r>
              <a:rPr lang="hu-HU" altLang="fr-FR" sz="2000" b="1">
                <a:solidFill>
                  <a:srgbClr val="000000"/>
                </a:solidFill>
                <a:latin typeface="Calibri" panose="020F0502020204030204" pitchFamily="34" charset="0"/>
              </a:rPr>
              <a:t>     </a:t>
            </a:r>
            <a:r>
              <a:rPr lang="hu-HU" altLang="fr-FR" sz="2000" b="1">
                <a:solidFill>
                  <a:srgbClr val="C00000"/>
                </a:solidFill>
                <a:latin typeface="Calibri" panose="020F0502020204030204" pitchFamily="34" charset="0"/>
              </a:rPr>
              <a:t>DENIAL	      </a:t>
            </a:r>
            <a:r>
              <a:rPr lang="hu-HU" altLang="fr-FR" sz="2000" b="1" smtClean="0">
                <a:solidFill>
                  <a:srgbClr val="C00000"/>
                </a:solidFill>
                <a:latin typeface="Calibri" panose="020F0502020204030204" pitchFamily="34" charset="0"/>
              </a:rPr>
              <a:t>	       DETERRENCE</a:t>
            </a:r>
            <a:r>
              <a:rPr lang="hu-HU" altLang="fr-FR" sz="2000" b="1">
                <a:solidFill>
                  <a:srgbClr val="C00000"/>
                </a:solidFill>
                <a:latin typeface="Calibri" panose="020F0502020204030204" pitchFamily="34" charset="0"/>
              </a:rPr>
              <a:t>	</a:t>
            </a:r>
            <a:r>
              <a:rPr lang="hu-HU" altLang="fr-FR" sz="2000" b="1" smtClean="0">
                <a:solidFill>
                  <a:srgbClr val="C00000"/>
                </a:solidFill>
                <a:latin typeface="Calibri" panose="020F0502020204030204" pitchFamily="34" charset="0"/>
              </a:rPr>
              <a:t>         OBSTRUCTION     PUNISHMENT </a:t>
            </a:r>
            <a:r>
              <a:rPr lang="hu-HU" altLang="fr-FR" sz="2000" b="1">
                <a:solidFill>
                  <a:srgbClr val="000000"/>
                </a:solidFill>
                <a:latin typeface="Calibri" panose="020F0502020204030204" pitchFamily="34" charset="0"/>
              </a:rPr>
              <a:t>	             							</a:t>
            </a:r>
          </a:p>
        </p:txBody>
      </p:sp>
      <p:graphicFrame>
        <p:nvGraphicFramePr>
          <p:cNvPr id="10242" name="Group 2"/>
          <p:cNvGraphicFramePr>
            <a:graphicFrameLocks noGrp="1"/>
          </p:cNvGraphicFramePr>
          <p:nvPr>
            <p:extLst/>
          </p:nvPr>
        </p:nvGraphicFramePr>
        <p:xfrm>
          <a:off x="138113" y="1628775"/>
          <a:ext cx="8940799" cy="5066014"/>
        </p:xfrm>
        <a:graphic>
          <a:graphicData uri="http://schemas.openxmlformats.org/drawingml/2006/table">
            <a:tbl>
              <a:tblPr/>
              <a:tblGrid>
                <a:gridCol w="2633687"/>
                <a:gridCol w="2592288"/>
                <a:gridCol w="1512168"/>
                <a:gridCol w="2202656"/>
              </a:tblGrid>
              <a:tr h="4085243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Hungary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does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not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need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livelihood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immigrants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”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title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of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the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parliamentary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debate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day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on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22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February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2015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_______________________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„National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consultation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on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terrorism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and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immigration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”  (May 2015)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_______________________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“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Waves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of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illegal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immigration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threaten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Europe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with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explosion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…The 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European Union is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responsible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for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the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emergence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of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this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situation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…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We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have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the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right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to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defend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our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culture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,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language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,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values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….”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Parliament’s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resolution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22</a:t>
                      </a:r>
                      <a:r>
                        <a:rPr kumimoji="0" lang="de-AT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November 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2015</a:t>
                      </a:r>
                    </a:p>
                  </a:txBody>
                  <a:tcPr marL="91456" marR="91456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19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Reluctant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reception 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and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transport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to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reception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centers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in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2015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Fence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at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the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border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from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15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September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2015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_______________________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Systemic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detention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of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asylum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seekers</a:t>
                      </a:r>
                      <a:endParaRPr kumimoji="0" lang="hu-HU" alt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_______________________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Non-access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to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basic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services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/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inhuman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treatment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_______________________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Unpredictable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denial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/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permission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to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move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on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to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Austria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before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the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closure</a:t>
                      </a:r>
                      <a:endParaRPr kumimoji="0" lang="hu-HU" alt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_______________________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Crisis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situation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caused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by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mass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immigration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,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renewed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without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legal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ground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in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hu-HU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March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2016</a:t>
                      </a:r>
                    </a:p>
                  </a:txBody>
                  <a:tcPr marL="91456" marR="91456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25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19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hu-HU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No creation of new</a:t>
                      </a:r>
                      <a:r>
                        <a:rPr kumimoji="0" lang="hu-HU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reception and processing capacities / </a:t>
                      </a:r>
                      <a:endParaRPr kumimoji="0" lang="hu-HU" alt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hu-HU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Closing </a:t>
                      </a:r>
                      <a:r>
                        <a:rPr kumimoji="0" lang="hu-HU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down the largest in Debrecen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hu-HU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_____________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hu-HU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„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Transit zones” with 100/day </a:t>
                      </a:r>
                      <a:r>
                        <a:rPr kumimoji="0" lang="hu-HU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capacity</a:t>
                      </a:r>
                      <a:r>
                        <a:rPr kumimoji="0" lang="de-AT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–</a:t>
                      </a:r>
                      <a:r>
                        <a:rPr kumimoji="0" lang="de-AT" alt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decreased</a:t>
                      </a:r>
                      <a:r>
                        <a:rPr kumimoji="0" lang="de-AT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</a:t>
                      </a:r>
                      <a:r>
                        <a:rPr kumimoji="0" lang="de-AT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in March 2015 to 50</a:t>
                      </a:r>
                      <a:endParaRPr kumimoji="0" lang="hu-HU" alt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hu-HU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_____________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hu-HU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Serbia</a:t>
                      </a:r>
                      <a:r>
                        <a:rPr kumimoji="0" lang="hu-HU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declared </a:t>
                      </a:r>
                      <a:r>
                        <a:rPr kumimoji="0" lang="hu-HU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safe third </a:t>
                      </a:r>
                      <a:r>
                        <a:rPr kumimoji="0" lang="hu-HU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country                          </a:t>
                      </a:r>
                    </a:p>
                  </a:txBody>
                  <a:tcPr marL="91456" marR="91456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19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hu-HU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Unauthorised crossing </a:t>
                      </a:r>
                      <a:r>
                        <a:rPr kumimoji="0" lang="hu-HU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the „border closure” is a </a:t>
                      </a:r>
                      <a:r>
                        <a:rPr kumimoji="0" lang="hu-HU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crime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hu-HU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___________________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hu-HU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Ineligible applicants are </a:t>
                      </a:r>
                      <a:r>
                        <a:rPr kumimoji="0" lang="hu-HU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banned from the EU</a:t>
                      </a:r>
                      <a:r>
                        <a:rPr kumimoji="0" lang="hu-HU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and detained even if removal is hopeless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hu-HU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___________________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hu-HU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Applying to people-smuggler rules to </a:t>
                      </a:r>
                      <a:r>
                        <a:rPr kumimoji="0" lang="hu-HU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volunteers</a:t>
                      </a:r>
                      <a:r>
                        <a:rPr kumimoji="0" lang="hu-HU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 transporting refugees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hu-HU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___________________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hu-HU" altLang="fr-FR" sz="16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+mn-cs"/>
                        </a:rPr>
                        <a:t>Unlawful </a:t>
                      </a:r>
                      <a:r>
                        <a:rPr kumimoji="0" lang="hu-HU" altLang="fr-FR" sz="16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+mn-cs"/>
                        </a:rPr>
                        <a:t>detention</a:t>
                      </a:r>
                      <a:r>
                        <a:rPr kumimoji="0" lang="hu-HU" altLang="fr-FR" sz="16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+mn-cs"/>
                        </a:rPr>
                        <a:t> of applicants </a:t>
                      </a:r>
                      <a:r>
                        <a:rPr kumimoji="0" lang="hu-HU" altLang="fr-FR" sz="16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+mn-cs"/>
                        </a:rPr>
                        <a:t>in the transit zone </a:t>
                      </a:r>
                      <a:r>
                        <a:rPr kumimoji="0" lang="hu-HU" altLang="fr-FR" sz="16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+mn-cs"/>
                        </a:rPr>
                        <a:t>(w/out court control)</a:t>
                      </a:r>
                      <a:endParaRPr kumimoji="0" lang="hu-HU" alt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-122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hu-HU" alt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-122"/>
                      </a:endParaRPr>
                    </a:p>
                  </a:txBody>
                  <a:tcPr marL="91456" marR="91456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25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19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254" name="Rectangle 73"/>
          <p:cNvSpPr>
            <a:spLocks noChangeArrowheads="1"/>
          </p:cNvSpPr>
          <p:nvPr/>
        </p:nvSpPr>
        <p:spPr bwMode="auto">
          <a:xfrm>
            <a:off x="1779588" y="52388"/>
            <a:ext cx="2762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  <p:sp>
        <p:nvSpPr>
          <p:cNvPr id="9255" name="Line 74"/>
          <p:cNvSpPr>
            <a:spLocks noChangeShapeType="1"/>
          </p:cNvSpPr>
          <p:nvPr/>
        </p:nvSpPr>
        <p:spPr bwMode="auto">
          <a:xfrm flipH="1">
            <a:off x="1625600" y="804863"/>
            <a:ext cx="1793875" cy="3159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6" name="Line 75"/>
          <p:cNvSpPr>
            <a:spLocks noChangeShapeType="1"/>
          </p:cNvSpPr>
          <p:nvPr/>
        </p:nvSpPr>
        <p:spPr bwMode="auto">
          <a:xfrm flipH="1">
            <a:off x="3419475" y="731838"/>
            <a:ext cx="788988" cy="388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7" name="Line 76"/>
          <p:cNvSpPr>
            <a:spLocks noChangeShapeType="1"/>
          </p:cNvSpPr>
          <p:nvPr/>
        </p:nvSpPr>
        <p:spPr bwMode="auto">
          <a:xfrm>
            <a:off x="4608513" y="731839"/>
            <a:ext cx="1187623" cy="387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8" name="Line 77"/>
          <p:cNvSpPr>
            <a:spLocks noChangeShapeType="1"/>
          </p:cNvSpPr>
          <p:nvPr/>
        </p:nvSpPr>
        <p:spPr bwMode="auto">
          <a:xfrm>
            <a:off x="5329238" y="731837"/>
            <a:ext cx="2555130" cy="38735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3890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215901" y="144463"/>
            <a:ext cx="8676580" cy="1412329"/>
          </a:xfrm>
          <a:prstGeom prst="rect">
            <a:avLst/>
          </a:prstGeom>
          <a:solidFill>
            <a:srgbClr val="E6E6E6">
              <a:alpha val="32156"/>
            </a:srgbClr>
          </a:solidFill>
          <a:ln w="9525">
            <a:solidFill>
              <a:srgbClr val="00206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1313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100000"/>
              </a:lnSpc>
              <a:spcBef>
                <a:spcPts val="488"/>
              </a:spcBef>
              <a:buClr>
                <a:srgbClr val="C00000"/>
              </a:buClr>
              <a:buSzPct val="45000"/>
              <a:buFont typeface="Arial" panose="020B0604020202020204" pitchFamily="34" charset="0"/>
              <a:buChar char="•"/>
            </a:pPr>
            <a:r>
              <a:rPr lang="hu-HU" altLang="fr-FR" sz="2000" b="1" dirty="0">
                <a:solidFill>
                  <a:srgbClr val="600000"/>
                </a:solidFill>
                <a:latin typeface="Calibri" panose="020F0502020204030204" pitchFamily="34" charset="0"/>
              </a:rPr>
              <a:t>Hungary: </a:t>
            </a:r>
            <a:r>
              <a:rPr lang="fr-FR" altLang="fr-FR" sz="2000" b="1" dirty="0">
                <a:solidFill>
                  <a:srgbClr val="600000"/>
                </a:solidFill>
                <a:latin typeface="Calibri" panose="020F0502020204030204" pitchFamily="34" charset="0"/>
              </a:rPr>
              <a:t>no</a:t>
            </a:r>
            <a:r>
              <a:rPr lang="hu-HU" altLang="fr-FR" sz="2000" b="1" dirty="0">
                <a:solidFill>
                  <a:srgbClr val="600000"/>
                </a:solidFill>
                <a:latin typeface="Calibri" panose="020F0502020204030204" pitchFamily="34" charset="0"/>
              </a:rPr>
              <a:t> </a:t>
            </a:r>
            <a:r>
              <a:rPr lang="hu-HU" altLang="fr-FR" sz="2000" b="1" dirty="0" err="1">
                <a:solidFill>
                  <a:srgbClr val="600000"/>
                </a:solidFill>
                <a:latin typeface="Calibri" panose="020F0502020204030204" pitchFamily="34" charset="0"/>
              </a:rPr>
              <a:t>genuine</a:t>
            </a:r>
            <a:r>
              <a:rPr lang="hu-HU" altLang="fr-FR" sz="2000" b="1" dirty="0">
                <a:solidFill>
                  <a:srgbClr val="600000"/>
                </a:solidFill>
                <a:latin typeface="Calibri" panose="020F0502020204030204" pitchFamily="34" charset="0"/>
              </a:rPr>
              <a:t> </a:t>
            </a:r>
            <a:r>
              <a:rPr lang="hu-HU" altLang="fr-FR" sz="2000" b="1" dirty="0" err="1">
                <a:solidFill>
                  <a:srgbClr val="600000"/>
                </a:solidFill>
                <a:latin typeface="Calibri" panose="020F0502020204030204" pitchFamily="34" charset="0"/>
              </a:rPr>
              <a:t>response</a:t>
            </a:r>
            <a:r>
              <a:rPr lang="hu-HU" altLang="fr-FR" sz="2000" b="1" dirty="0">
                <a:solidFill>
                  <a:srgbClr val="600000"/>
                </a:solidFill>
                <a:latin typeface="Calibri" panose="020F0502020204030204" pitchFamily="34" charset="0"/>
              </a:rPr>
              <a:t> </a:t>
            </a:r>
            <a:r>
              <a:rPr lang="hu-HU" altLang="fr-FR" sz="2000" b="1" dirty="0" err="1">
                <a:solidFill>
                  <a:srgbClr val="600000"/>
                </a:solidFill>
                <a:latin typeface="Calibri" panose="020F0502020204030204" pitchFamily="34" charset="0"/>
              </a:rPr>
              <a:t>to</a:t>
            </a:r>
            <a:r>
              <a:rPr lang="hu-HU" altLang="fr-FR" sz="2000" b="1" dirty="0">
                <a:solidFill>
                  <a:srgbClr val="600000"/>
                </a:solidFill>
                <a:latin typeface="Calibri" panose="020F0502020204030204" pitchFamily="34" charset="0"/>
              </a:rPr>
              <a:t> </a:t>
            </a:r>
            <a:r>
              <a:rPr lang="hu-HU" altLang="fr-FR" sz="2000" b="1" dirty="0" err="1">
                <a:solidFill>
                  <a:srgbClr val="600000"/>
                </a:solidFill>
                <a:latin typeface="Calibri" panose="020F0502020204030204" pitchFamily="34" charset="0"/>
              </a:rPr>
              <a:t>the</a:t>
            </a:r>
            <a:r>
              <a:rPr lang="hu-HU" altLang="fr-FR" sz="2000" b="1" dirty="0">
                <a:solidFill>
                  <a:srgbClr val="600000"/>
                </a:solidFill>
                <a:latin typeface="Calibri" panose="020F0502020204030204" pitchFamily="34" charset="0"/>
              </a:rPr>
              <a:t> </a:t>
            </a:r>
            <a:r>
              <a:rPr lang="hu-HU" altLang="fr-FR" sz="2000" b="1" dirty="0" err="1">
                <a:solidFill>
                  <a:srgbClr val="600000"/>
                </a:solidFill>
                <a:latin typeface="Calibri" panose="020F0502020204030204" pitchFamily="34" charset="0"/>
              </a:rPr>
              <a:t>increased</a:t>
            </a:r>
            <a:r>
              <a:rPr lang="hu-HU" altLang="fr-FR" sz="2000" b="1" dirty="0">
                <a:solidFill>
                  <a:srgbClr val="600000"/>
                </a:solidFill>
                <a:latin typeface="Calibri" panose="020F0502020204030204" pitchFamily="34" charset="0"/>
              </a:rPr>
              <a:t> </a:t>
            </a:r>
            <a:r>
              <a:rPr lang="hu-HU" altLang="fr-FR" sz="2000" b="1" dirty="0" err="1">
                <a:solidFill>
                  <a:srgbClr val="600000"/>
                </a:solidFill>
                <a:latin typeface="Calibri" panose="020F0502020204030204" pitchFamily="34" charset="0"/>
              </a:rPr>
              <a:t>flows</a:t>
            </a:r>
            <a:r>
              <a:rPr lang="hu-HU" altLang="fr-FR" sz="2000" b="1" dirty="0">
                <a:solidFill>
                  <a:srgbClr val="600000"/>
                </a:solidFill>
                <a:latin typeface="Calibri" panose="020F0502020204030204" pitchFamily="34" charset="0"/>
              </a:rPr>
              <a:t> </a:t>
            </a:r>
            <a:r>
              <a:rPr lang="hu-HU" altLang="fr-FR" sz="2000" b="1" dirty="0" err="1">
                <a:solidFill>
                  <a:srgbClr val="600000"/>
                </a:solidFill>
                <a:latin typeface="Calibri" panose="020F0502020204030204" pitchFamily="34" charset="0"/>
              </a:rPr>
              <a:t>with</a:t>
            </a:r>
            <a:r>
              <a:rPr lang="hu-HU" altLang="fr-FR" sz="2000" b="1" dirty="0">
                <a:solidFill>
                  <a:srgbClr val="600000"/>
                </a:solidFill>
                <a:latin typeface="Calibri" panose="020F0502020204030204" pitchFamily="34" charset="0"/>
              </a:rPr>
              <a:t> a </a:t>
            </a:r>
            <a:r>
              <a:rPr lang="hu-HU" altLang="fr-FR" sz="2000" b="1" dirty="0" err="1">
                <a:solidFill>
                  <a:srgbClr val="600000"/>
                </a:solidFill>
                <a:latin typeface="Calibri" panose="020F0502020204030204" pitchFamily="34" charset="0"/>
              </a:rPr>
              <a:t>view</a:t>
            </a:r>
            <a:r>
              <a:rPr lang="hu-HU" altLang="fr-FR" sz="2000" b="1" dirty="0">
                <a:solidFill>
                  <a:srgbClr val="600000"/>
                </a:solidFill>
                <a:latin typeface="Calibri" panose="020F0502020204030204" pitchFamily="34" charset="0"/>
              </a:rPr>
              <a:t> </a:t>
            </a:r>
            <a:r>
              <a:rPr lang="hu-HU" altLang="fr-FR" sz="2000" b="1" dirty="0" err="1">
                <a:solidFill>
                  <a:srgbClr val="600000"/>
                </a:solidFill>
                <a:latin typeface="Calibri" panose="020F0502020204030204" pitchFamily="34" charset="0"/>
              </a:rPr>
              <a:t>to</a:t>
            </a:r>
            <a:r>
              <a:rPr lang="hu-HU" altLang="fr-FR" sz="2000" b="1" dirty="0">
                <a:solidFill>
                  <a:srgbClr val="600000"/>
                </a:solidFill>
                <a:latin typeface="Calibri" panose="020F0502020204030204" pitchFamily="34" charset="0"/>
              </a:rPr>
              <a:t> </a:t>
            </a:r>
            <a:r>
              <a:rPr lang="hu-HU" altLang="fr-FR" sz="2000" b="1" dirty="0" err="1">
                <a:solidFill>
                  <a:srgbClr val="600000"/>
                </a:solidFill>
                <a:latin typeface="Calibri" panose="020F0502020204030204" pitchFamily="34" charset="0"/>
              </a:rPr>
              <a:t>protection</a:t>
            </a:r>
            <a:r>
              <a:rPr lang="fr-FR" altLang="fr-FR" sz="2000" b="1" dirty="0">
                <a:solidFill>
                  <a:srgbClr val="600000"/>
                </a:solidFill>
                <a:latin typeface="Calibri" panose="020F0502020204030204" pitchFamily="34" charset="0"/>
              </a:rPr>
              <a:t>. </a:t>
            </a:r>
            <a:r>
              <a:rPr lang="hu-HU" altLang="fr-FR" sz="2000" b="1" dirty="0" err="1">
                <a:solidFill>
                  <a:srgbClr val="600000"/>
                </a:solidFill>
                <a:latin typeface="Calibri" panose="020F0502020204030204" pitchFamily="34" charset="0"/>
              </a:rPr>
              <a:t>Instead</a:t>
            </a:r>
            <a:r>
              <a:rPr lang="hu-HU" altLang="fr-FR" sz="2000" b="1" dirty="0">
                <a:solidFill>
                  <a:srgbClr val="600000"/>
                </a:solidFill>
                <a:latin typeface="Calibri" panose="020F0502020204030204" pitchFamily="34" charset="0"/>
              </a:rPr>
              <a:t> of </a:t>
            </a:r>
            <a:r>
              <a:rPr lang="hu-HU" altLang="fr-FR" sz="2000" b="1" dirty="0" err="1" smtClean="0">
                <a:solidFill>
                  <a:srgbClr val="600000"/>
                </a:solidFill>
                <a:latin typeface="Calibri" panose="020F0502020204030204" pitchFamily="34" charset="0"/>
              </a:rPr>
              <a:t>protection</a:t>
            </a:r>
            <a:endParaRPr lang="hu-HU" altLang="fr-FR" sz="2000" b="1" dirty="0">
              <a:solidFill>
                <a:srgbClr val="600000"/>
              </a:solidFill>
              <a:latin typeface="Calibri" panose="020F0502020204030204" pitchFamily="34" charset="0"/>
            </a:endParaRPr>
          </a:p>
          <a:p>
            <a:pPr marL="1587" indent="0" algn="ctr" eaLnBrk="1">
              <a:lnSpc>
                <a:spcPct val="100000"/>
              </a:lnSpc>
              <a:spcBef>
                <a:spcPts val="488"/>
              </a:spcBef>
              <a:buClr>
                <a:srgbClr val="C00000"/>
              </a:buClr>
              <a:buSzPct val="45000"/>
            </a:pPr>
            <a:endParaRPr lang="hu-HU" altLang="fr-FR" sz="2000" b="1" dirty="0">
              <a:solidFill>
                <a:srgbClr val="600000"/>
              </a:solidFill>
              <a:latin typeface="Calibri" panose="020F0502020204030204" pitchFamily="34" charset="0"/>
            </a:endParaRPr>
          </a:p>
          <a:p>
            <a:pPr marL="1587" indent="0" algn="ctr" eaLnBrk="1">
              <a:lnSpc>
                <a:spcPct val="100000"/>
              </a:lnSpc>
              <a:spcBef>
                <a:spcPts val="488"/>
              </a:spcBef>
              <a:buClr>
                <a:srgbClr val="C00000"/>
              </a:buClr>
              <a:buSzPct val="45000"/>
            </a:pPr>
            <a:r>
              <a:rPr lang="hu-HU" altLang="fr-FR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FREE </a:t>
            </a:r>
            <a:r>
              <a:rPr lang="hu-HU" altLang="fr-FR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RIDING	</a:t>
            </a:r>
            <a:r>
              <a:rPr lang="hu-HU" altLang="fr-FR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/ LACK </a:t>
            </a:r>
            <a:r>
              <a:rPr lang="hu-HU" altLang="fr-FR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OF </a:t>
            </a:r>
            <a:r>
              <a:rPr lang="hu-HU" altLang="fr-FR" sz="2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SOLIDARITY                    BREACHING THE LAW</a:t>
            </a:r>
            <a:r>
              <a:rPr lang="hu-HU" altLang="fr-F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		</a:t>
            </a:r>
          </a:p>
        </p:txBody>
      </p:sp>
      <p:graphicFrame>
        <p:nvGraphicFramePr>
          <p:cNvPr id="11266" name="Group 2"/>
          <p:cNvGraphicFramePr>
            <a:graphicFrameLocks noGrp="1"/>
          </p:cNvGraphicFramePr>
          <p:nvPr>
            <p:extLst/>
          </p:nvPr>
        </p:nvGraphicFramePr>
        <p:xfrm>
          <a:off x="215900" y="1610832"/>
          <a:ext cx="8785225" cy="5158093"/>
        </p:xfrm>
        <a:graphic>
          <a:graphicData uri="http://schemas.openxmlformats.org/drawingml/2006/table">
            <a:tbl>
              <a:tblPr/>
              <a:tblGrid>
                <a:gridCol w="4016810"/>
                <a:gridCol w="4768415"/>
              </a:tblGrid>
              <a:tr h="666040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Closing of the border 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(September and October 2015) only rerouted the flow</a:t>
                      </a:r>
                    </a:p>
                  </a:txBody>
                  <a:tcPr horzOverflow="overflow">
                    <a:lnL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Building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the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fence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in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violation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of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environmental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and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nature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conservation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rules</a:t>
                      </a:r>
                      <a:endParaRPr kumimoji="0" lang="hu-HU" alt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  <a:cs typeface="Arial Unicode MS" charset="0"/>
                      </a:endParaRPr>
                    </a:p>
                  </a:txBody>
                  <a:tcPr horzOverflow="overflow">
                    <a:lnL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  <a:tr h="957262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Waving though 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approximately 233 000 persons without registration</a:t>
                      </a:r>
                    </a:p>
                  </a:txBody>
                  <a:tcPr horzOverflow="overflow">
                    <a:lnL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hu-HU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Violating </a:t>
                      </a:r>
                      <a:r>
                        <a:rPr kumimoji="0" lang="hu-HU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procedural guarantees in the border procedure </a:t>
                      </a:r>
                      <a:r>
                        <a:rPr kumimoji="0" lang="hu-HU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(Including the lack of effective remedy)</a:t>
                      </a:r>
                    </a:p>
                  </a:txBody>
                  <a:tcPr horzOverflow="overflow">
                    <a:lnL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  <a:tr h="626914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hu-HU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Attacking the relocation</a:t>
                      </a:r>
                      <a:r>
                        <a:rPr kumimoji="0" lang="hu-HU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decision in the CJEU in December 2015</a:t>
                      </a:r>
                    </a:p>
                  </a:txBody>
                  <a:tcPr horzOverflow="overflow">
                    <a:lnL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hu-HU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Violating rights of </a:t>
                      </a:r>
                      <a:r>
                        <a:rPr kumimoji="0" lang="hu-HU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minors </a:t>
                      </a:r>
                      <a:r>
                        <a:rPr kumimoji="0" lang="hu-HU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and access to translation in the criminal procedure</a:t>
                      </a:r>
                    </a:p>
                  </a:txBody>
                  <a:tcPr horzOverflow="overflow">
                    <a:lnL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  <a:tr h="623984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hu-HU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Refraining from resettlement</a:t>
                      </a:r>
                      <a:r>
                        <a:rPr kumimoji="0" lang="hu-HU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, including under the Turkey – EU deal of March 18</a:t>
                      </a:r>
                    </a:p>
                  </a:txBody>
                  <a:tcPr horzOverflow="overflow">
                    <a:lnL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Systemic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return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to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Serbia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without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obeying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the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EU-Serbia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return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agreement</a:t>
                      </a:r>
                      <a:endParaRPr kumimoji="0" lang="hu-HU" alt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  <a:cs typeface="Arial Unicode MS" charset="0"/>
                      </a:endParaRPr>
                    </a:p>
                  </a:txBody>
                  <a:tcPr horzOverflow="overflow">
                    <a:lnL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  <a:tr h="602826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Inititating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a 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referendum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against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any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compulsory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relocation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scheme</a:t>
                      </a:r>
                      <a:endParaRPr kumimoji="0" lang="hu-HU" alt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  <a:cs typeface="Arial Unicode MS" charset="0"/>
                      </a:endParaRPr>
                    </a:p>
                  </a:txBody>
                  <a:tcPr horzOverflow="overflow">
                    <a:lnL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Inhuman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conditions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in front of the „transit zones”</a:t>
                      </a:r>
                    </a:p>
                  </a:txBody>
                  <a:tcPr horzOverflow="overflow">
                    <a:lnL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  <a:tr h="74136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After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the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failed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referendum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failed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attempt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to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amend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the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Fundamental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Law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in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order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to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block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EU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decision</a:t>
                      </a:r>
                      <a:endParaRPr kumimoji="0" lang="hu-HU" alt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charset="0"/>
                        <a:ea typeface="Microsoft YaHei" charset="-122"/>
                        <a:cs typeface="Arial Unicode MS" charset="0"/>
                      </a:endParaRPr>
                    </a:p>
                  </a:txBody>
                  <a:tcPr horzOverflow="overflow">
                    <a:lnL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Coercing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persons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apprehended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within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8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kms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from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the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fence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with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Serbia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back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across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the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fence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leading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to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inhuman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tratment</a:t>
                      </a:r>
                      <a:endParaRPr kumimoji="0" lang="hu-HU" alt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  <a:cs typeface="Arial Unicode MS" charset="0"/>
                      </a:endParaRPr>
                    </a:p>
                  </a:txBody>
                  <a:tcPr horzOverflow="overflow">
                    <a:lnL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  <a:tr h="62344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hu-HU" alt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icrosoft YaHei" charset="-122"/>
                        <a:cs typeface="Arial Unicode MS" charset="0"/>
                      </a:endParaRPr>
                    </a:p>
                  </a:txBody>
                  <a:tcPr horzOverflow="overflow">
                    <a:lnL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Denying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the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taking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charge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/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taking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back </a:t>
                      </a:r>
                      <a:r>
                        <a:rPr kumimoji="0" lang="hu-HU" alt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under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 </a:t>
                      </a:r>
                      <a:r>
                        <a:rPr kumimoji="0" lang="hu-HU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Microsoft YaHei" charset="-122"/>
                          <a:cs typeface="Arial Unicode MS" charset="0"/>
                        </a:rPr>
                        <a:t>Dublin</a:t>
                      </a:r>
                    </a:p>
                  </a:txBody>
                  <a:tcPr horzOverflow="overflow">
                    <a:lnL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63" name="Rectangle 40"/>
          <p:cNvSpPr>
            <a:spLocks noChangeArrowheads="1"/>
          </p:cNvSpPr>
          <p:nvPr/>
        </p:nvSpPr>
        <p:spPr bwMode="auto">
          <a:xfrm>
            <a:off x="1779588" y="52388"/>
            <a:ext cx="2762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  <p:sp>
        <p:nvSpPr>
          <p:cNvPr id="10264" name="Line 41"/>
          <p:cNvSpPr>
            <a:spLocks noChangeShapeType="1"/>
          </p:cNvSpPr>
          <p:nvPr/>
        </p:nvSpPr>
        <p:spPr bwMode="auto">
          <a:xfrm flipH="1">
            <a:off x="2055813" y="863600"/>
            <a:ext cx="220345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5" name="Line 42"/>
          <p:cNvSpPr>
            <a:spLocks noChangeShapeType="1"/>
          </p:cNvSpPr>
          <p:nvPr/>
        </p:nvSpPr>
        <p:spPr bwMode="auto">
          <a:xfrm>
            <a:off x="4392613" y="863600"/>
            <a:ext cx="2160587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7535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Literature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838200"/>
            <a:ext cx="8496944" cy="5615136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u-HU" sz="2900" dirty="0" err="1" smtClean="0"/>
              <a:t>Betts</a:t>
            </a:r>
            <a:r>
              <a:rPr lang="hu-HU" sz="2900" dirty="0" smtClean="0"/>
              <a:t>, Alexander: </a:t>
            </a:r>
            <a:r>
              <a:rPr lang="en-US" sz="2900" i="1" dirty="0"/>
              <a:t>Comprehensive Plans of Action: Insights from CIREFCA and the Indochinese CPA </a:t>
            </a:r>
            <a:r>
              <a:rPr lang="hu-HU" sz="2900" i="1" dirty="0" smtClean="0"/>
              <a:t>  </a:t>
            </a:r>
            <a:r>
              <a:rPr lang="hu-HU" sz="2900" dirty="0" smtClean="0"/>
              <a:t>UNHCR</a:t>
            </a:r>
            <a:r>
              <a:rPr lang="hu-HU" sz="2900" i="1" dirty="0" smtClean="0"/>
              <a:t> </a:t>
            </a:r>
            <a:r>
              <a:rPr lang="en-US" sz="2900" dirty="0" smtClean="0"/>
              <a:t>N</a:t>
            </a:r>
            <a:r>
              <a:rPr lang="hu-HU" sz="2900" dirty="0" err="1" smtClean="0"/>
              <a:t>ew</a:t>
            </a:r>
            <a:r>
              <a:rPr lang="hu-HU" sz="2900" dirty="0" smtClean="0"/>
              <a:t> </a:t>
            </a:r>
            <a:r>
              <a:rPr lang="hu-HU" sz="2900" dirty="0" err="1" smtClean="0"/>
              <a:t>issues</a:t>
            </a:r>
            <a:r>
              <a:rPr lang="hu-HU" sz="2900" dirty="0" smtClean="0"/>
              <a:t> </a:t>
            </a:r>
            <a:r>
              <a:rPr lang="hu-HU" sz="2900" dirty="0" err="1" smtClean="0"/>
              <a:t>in</a:t>
            </a:r>
            <a:r>
              <a:rPr lang="hu-HU" sz="2900" dirty="0" smtClean="0"/>
              <a:t> </a:t>
            </a:r>
            <a:r>
              <a:rPr lang="hu-HU" sz="2900" dirty="0" err="1" smtClean="0"/>
              <a:t>refugee</a:t>
            </a:r>
            <a:r>
              <a:rPr lang="hu-HU" sz="2900" dirty="0" smtClean="0"/>
              <a:t> </a:t>
            </a:r>
            <a:r>
              <a:rPr lang="hu-HU" sz="2900" dirty="0" err="1" smtClean="0"/>
              <a:t>research</a:t>
            </a:r>
            <a:r>
              <a:rPr lang="hu-HU" sz="2900" dirty="0" smtClean="0"/>
              <a:t>,  No. 120 </a:t>
            </a:r>
            <a:r>
              <a:rPr lang="hu-HU" sz="2900" dirty="0" err="1" smtClean="0"/>
              <a:t>Geneva</a:t>
            </a:r>
            <a:r>
              <a:rPr lang="hu-HU" sz="2900" dirty="0" smtClean="0"/>
              <a:t>, 2006</a:t>
            </a:r>
            <a:r>
              <a:rPr lang="en-US" sz="2900" dirty="0" smtClean="0"/>
              <a:t>.</a:t>
            </a:r>
            <a:endParaRPr lang="hu-HU" sz="2900" dirty="0" smtClean="0"/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900" dirty="0" smtClean="0"/>
              <a:t>Hathaway</a:t>
            </a:r>
            <a:r>
              <a:rPr lang="hu-HU" sz="2900" dirty="0" smtClean="0"/>
              <a:t>,</a:t>
            </a:r>
            <a:r>
              <a:rPr lang="en-US" sz="2900" dirty="0" smtClean="0"/>
              <a:t> James </a:t>
            </a:r>
            <a:r>
              <a:rPr lang="en-US" sz="2900" dirty="0"/>
              <a:t>A  -   </a:t>
            </a:r>
            <a:r>
              <a:rPr lang="en-US" sz="2900" dirty="0" smtClean="0"/>
              <a:t>Neve</a:t>
            </a:r>
            <a:r>
              <a:rPr lang="hu-HU" sz="2900" dirty="0" smtClean="0"/>
              <a:t>, </a:t>
            </a:r>
            <a:r>
              <a:rPr lang="en-US" sz="2900" dirty="0" smtClean="0"/>
              <a:t>Alexandre</a:t>
            </a:r>
            <a:r>
              <a:rPr lang="hu-HU" sz="2900" dirty="0" smtClean="0"/>
              <a:t> </a:t>
            </a:r>
            <a:r>
              <a:rPr lang="en-US" sz="2900" dirty="0" smtClean="0"/>
              <a:t>R : </a:t>
            </a:r>
            <a:r>
              <a:rPr lang="en-US" sz="2900" dirty="0"/>
              <a:t>Making International refugee Law relevant Again: A proposal for Collectivized and Solution-oriented Protection</a:t>
            </a:r>
            <a:br>
              <a:rPr lang="en-US" sz="2900" dirty="0"/>
            </a:br>
            <a:r>
              <a:rPr lang="en-US" sz="2900" i="1" dirty="0"/>
              <a:t>Harvard Human Rights Journal, </a:t>
            </a:r>
            <a:r>
              <a:rPr lang="en-US" sz="2900" dirty="0"/>
              <a:t> </a:t>
            </a:r>
            <a:r>
              <a:rPr lang="en-US" sz="2900" dirty="0" smtClean="0"/>
              <a:t>vol. </a:t>
            </a:r>
            <a:r>
              <a:rPr lang="hu-HU" sz="2900" dirty="0" smtClean="0"/>
              <a:t>10</a:t>
            </a:r>
            <a:r>
              <a:rPr lang="en-US" sz="2900" dirty="0" smtClean="0"/>
              <a:t> </a:t>
            </a:r>
            <a:r>
              <a:rPr lang="en-US" sz="2900" dirty="0"/>
              <a:t>(1997) Spring, 115 – </a:t>
            </a:r>
            <a:r>
              <a:rPr lang="en-US" sz="2900" dirty="0" smtClean="0"/>
              <a:t>211</a:t>
            </a:r>
            <a:endParaRPr lang="hu-HU" sz="2900" dirty="0" smtClean="0"/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u-HU" sz="2900" dirty="0" err="1" smtClean="0"/>
              <a:t>Liguori</a:t>
            </a:r>
            <a:r>
              <a:rPr lang="hu-HU" sz="2900" dirty="0" smtClean="0"/>
              <a:t>, Anna: </a:t>
            </a:r>
            <a:r>
              <a:rPr lang="hu-HU" sz="2900" i="1" dirty="0"/>
              <a:t>T</a:t>
            </a:r>
            <a:r>
              <a:rPr lang="en-US" sz="2900" i="1" dirty="0" smtClean="0"/>
              <a:t>he extraterritorial processing of asylum claims</a:t>
            </a:r>
            <a:r>
              <a:rPr lang="hu-HU" sz="2900" dirty="0"/>
              <a:t>, 2015 </a:t>
            </a:r>
            <a:r>
              <a:rPr lang="hu-HU" sz="2900" dirty="0" err="1"/>
              <a:t>Working</a:t>
            </a:r>
            <a:r>
              <a:rPr lang="hu-HU" sz="2900" dirty="0"/>
              <a:t> </a:t>
            </a:r>
            <a:r>
              <a:rPr lang="hu-HU" sz="2900" dirty="0" err="1"/>
              <a:t>Paper</a:t>
            </a:r>
            <a:r>
              <a:rPr lang="hu-HU" sz="2900" dirty="0"/>
              <a:t> Jean </a:t>
            </a:r>
            <a:r>
              <a:rPr lang="hu-HU" sz="2900" dirty="0" err="1"/>
              <a:t>Monnet</a:t>
            </a:r>
            <a:r>
              <a:rPr lang="hu-HU" sz="2900" dirty="0"/>
              <a:t> Centre of Excellence </a:t>
            </a:r>
            <a:r>
              <a:rPr lang="hu-HU" sz="2900" dirty="0" err="1"/>
              <a:t>on</a:t>
            </a:r>
            <a:r>
              <a:rPr lang="hu-HU" sz="2900" dirty="0"/>
              <a:t> </a:t>
            </a:r>
            <a:r>
              <a:rPr lang="hu-HU" sz="2900" dirty="0" err="1"/>
              <a:t>Migrants</a:t>
            </a:r>
            <a:r>
              <a:rPr lang="hu-HU" sz="2900" dirty="0"/>
              <a:t>’ </a:t>
            </a:r>
            <a:r>
              <a:rPr lang="hu-HU" sz="2900" dirty="0" err="1"/>
              <a:t>Rights</a:t>
            </a:r>
            <a:r>
              <a:rPr lang="hu-HU" sz="2900" dirty="0"/>
              <a:t> </a:t>
            </a:r>
            <a:r>
              <a:rPr lang="hu-HU" sz="2900" dirty="0" err="1"/>
              <a:t>in</a:t>
            </a:r>
            <a:r>
              <a:rPr lang="hu-HU" sz="2900" dirty="0"/>
              <a:t> The </a:t>
            </a:r>
            <a:r>
              <a:rPr lang="hu-HU" sz="2900" dirty="0" err="1"/>
              <a:t>Mediterranean</a:t>
            </a:r>
            <a:r>
              <a:rPr lang="hu-HU" sz="2900" dirty="0"/>
              <a:t> </a:t>
            </a:r>
            <a:r>
              <a:rPr lang="hu-HU" sz="2900" dirty="0">
                <a:hlinkClick r:id="rId3"/>
              </a:rPr>
              <a:t>http://www.jmcemigrants.eu/category/working-papers</a:t>
            </a:r>
            <a:r>
              <a:rPr lang="hu-HU" sz="2900" dirty="0" smtClean="0">
                <a:hlinkClick r:id="rId3"/>
              </a:rPr>
              <a:t>/</a:t>
            </a:r>
            <a:r>
              <a:rPr lang="hu-HU" sz="2900" dirty="0" smtClean="0"/>
              <a:t> 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900" dirty="0" smtClean="0"/>
              <a:t>Noll</a:t>
            </a:r>
            <a:r>
              <a:rPr lang="en-US" sz="2900" dirty="0"/>
              <a:t>, </a:t>
            </a:r>
            <a:r>
              <a:rPr lang="en-US" sz="2900" dirty="0" smtClean="0"/>
              <a:t>G</a:t>
            </a:r>
            <a:r>
              <a:rPr lang="hu-HU" sz="2900" dirty="0" err="1" smtClean="0"/>
              <a:t>regor</a:t>
            </a:r>
            <a:r>
              <a:rPr lang="en-US" sz="2900" dirty="0" smtClean="0"/>
              <a:t>. </a:t>
            </a:r>
            <a:r>
              <a:rPr lang="en-US" sz="2900" dirty="0"/>
              <a:t>"Risky Games? A Theoretical Approach to Burden-Sharing in the Asylum </a:t>
            </a:r>
            <a:r>
              <a:rPr lang="en-US" sz="2900" dirty="0" smtClean="0"/>
              <a:t>Field."</a:t>
            </a:r>
            <a:r>
              <a:rPr lang="en-US" sz="2900" dirty="0"/>
              <a:t> </a:t>
            </a:r>
            <a:r>
              <a:rPr lang="en-US" sz="2900" i="1" dirty="0"/>
              <a:t>Journal of Refugee Studies</a:t>
            </a:r>
            <a:r>
              <a:rPr lang="en-US" sz="2900" dirty="0"/>
              <a:t> </a:t>
            </a:r>
            <a:r>
              <a:rPr lang="en-US" sz="2900" dirty="0" smtClean="0"/>
              <a:t>16.3 </a:t>
            </a:r>
            <a:r>
              <a:rPr lang="en-US" sz="2900" dirty="0"/>
              <a:t>(2003): </a:t>
            </a:r>
            <a:r>
              <a:rPr lang="en-US" sz="2900" dirty="0" smtClean="0"/>
              <a:t>236-52.</a:t>
            </a:r>
            <a:endParaRPr lang="hu-HU" sz="2900" dirty="0" smtClean="0"/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u-HU" altLang="hu-HU" sz="2900" dirty="0" err="1" smtClean="0">
                <a:solidFill>
                  <a:srgbClr val="000000"/>
                </a:solidFill>
              </a:rPr>
              <a:t>Noll</a:t>
            </a:r>
            <a:r>
              <a:rPr lang="hu-HU" altLang="hu-HU" sz="2900" dirty="0">
                <a:solidFill>
                  <a:srgbClr val="000000"/>
                </a:solidFill>
              </a:rPr>
              <a:t>, </a:t>
            </a:r>
            <a:r>
              <a:rPr lang="hu-HU" altLang="hu-HU" sz="2900" dirty="0" smtClean="0">
                <a:solidFill>
                  <a:srgbClr val="000000"/>
                </a:solidFill>
              </a:rPr>
              <a:t>Gregor. „‘</a:t>
            </a:r>
            <a:r>
              <a:rPr lang="hu-HU" altLang="hu-HU" sz="2900" dirty="0" err="1" smtClean="0">
                <a:solidFill>
                  <a:srgbClr val="000000"/>
                </a:solidFill>
              </a:rPr>
              <a:t>Visions</a:t>
            </a:r>
            <a:r>
              <a:rPr lang="hu-HU" altLang="hu-HU" sz="2900" dirty="0" smtClean="0">
                <a:solidFill>
                  <a:srgbClr val="000000"/>
                </a:solidFill>
              </a:rPr>
              <a:t> </a:t>
            </a:r>
            <a:r>
              <a:rPr lang="hu-HU" altLang="hu-HU" sz="2900" dirty="0">
                <a:solidFill>
                  <a:srgbClr val="000000"/>
                </a:solidFill>
              </a:rPr>
              <a:t>of </a:t>
            </a:r>
            <a:r>
              <a:rPr lang="hu-HU" altLang="hu-HU" sz="2900" dirty="0" err="1">
                <a:solidFill>
                  <a:srgbClr val="000000"/>
                </a:solidFill>
              </a:rPr>
              <a:t>the</a:t>
            </a:r>
            <a:r>
              <a:rPr lang="hu-HU" altLang="hu-HU" sz="2900" dirty="0">
                <a:solidFill>
                  <a:srgbClr val="000000"/>
                </a:solidFill>
              </a:rPr>
              <a:t> </a:t>
            </a:r>
            <a:r>
              <a:rPr lang="hu-HU" altLang="hu-HU" sz="2900" dirty="0" err="1">
                <a:solidFill>
                  <a:srgbClr val="000000"/>
                </a:solidFill>
              </a:rPr>
              <a:t>Exceptional</a:t>
            </a:r>
            <a:r>
              <a:rPr lang="hu-HU" altLang="hu-HU" sz="2900" dirty="0">
                <a:solidFill>
                  <a:srgbClr val="000000"/>
                </a:solidFill>
              </a:rPr>
              <a:t>: </a:t>
            </a:r>
            <a:r>
              <a:rPr lang="hu-HU" altLang="hu-HU" sz="2900" dirty="0" err="1">
                <a:solidFill>
                  <a:srgbClr val="000000"/>
                </a:solidFill>
              </a:rPr>
              <a:t>Legal</a:t>
            </a:r>
            <a:r>
              <a:rPr lang="hu-HU" altLang="hu-HU" sz="2900" dirty="0">
                <a:solidFill>
                  <a:srgbClr val="000000"/>
                </a:solidFill>
              </a:rPr>
              <a:t> and </a:t>
            </a:r>
            <a:r>
              <a:rPr lang="hu-HU" altLang="hu-HU" sz="2900" dirty="0" err="1">
                <a:solidFill>
                  <a:srgbClr val="000000"/>
                </a:solidFill>
              </a:rPr>
              <a:t>Theoretical</a:t>
            </a:r>
            <a:r>
              <a:rPr lang="hu-HU" altLang="hu-HU" sz="2900" dirty="0">
                <a:solidFill>
                  <a:srgbClr val="000000"/>
                </a:solidFill>
              </a:rPr>
              <a:t> </a:t>
            </a:r>
            <a:r>
              <a:rPr lang="hu-HU" altLang="hu-HU" sz="2900" dirty="0" err="1">
                <a:solidFill>
                  <a:srgbClr val="000000"/>
                </a:solidFill>
              </a:rPr>
              <a:t>Issues</a:t>
            </a:r>
            <a:r>
              <a:rPr lang="hu-HU" altLang="hu-HU" sz="2900" dirty="0">
                <a:solidFill>
                  <a:srgbClr val="000000"/>
                </a:solidFill>
              </a:rPr>
              <a:t> </a:t>
            </a:r>
            <a:r>
              <a:rPr lang="hu-HU" altLang="hu-HU" sz="2900" dirty="0" err="1">
                <a:solidFill>
                  <a:srgbClr val="000000"/>
                </a:solidFill>
              </a:rPr>
              <a:t>Raised</a:t>
            </a:r>
            <a:r>
              <a:rPr lang="hu-HU" altLang="hu-HU" sz="2900" dirty="0">
                <a:solidFill>
                  <a:srgbClr val="000000"/>
                </a:solidFill>
              </a:rPr>
              <a:t> </a:t>
            </a:r>
            <a:r>
              <a:rPr lang="hu-HU" altLang="hu-HU" sz="2900" dirty="0" err="1">
                <a:solidFill>
                  <a:srgbClr val="000000"/>
                </a:solidFill>
              </a:rPr>
              <a:t>by</a:t>
            </a:r>
            <a:r>
              <a:rPr lang="hu-HU" altLang="hu-HU" sz="2900" dirty="0">
                <a:solidFill>
                  <a:srgbClr val="000000"/>
                </a:solidFill>
              </a:rPr>
              <a:t> </a:t>
            </a:r>
            <a:r>
              <a:rPr lang="hu-HU" altLang="hu-HU" sz="2900" dirty="0" err="1">
                <a:solidFill>
                  <a:srgbClr val="000000"/>
                </a:solidFill>
              </a:rPr>
              <a:t>Transit</a:t>
            </a:r>
            <a:r>
              <a:rPr lang="hu-HU" altLang="hu-HU" sz="2900" dirty="0">
                <a:solidFill>
                  <a:srgbClr val="000000"/>
                </a:solidFill>
              </a:rPr>
              <a:t> </a:t>
            </a:r>
            <a:r>
              <a:rPr lang="hu-HU" altLang="hu-HU" sz="2900" dirty="0" err="1">
                <a:solidFill>
                  <a:srgbClr val="000000"/>
                </a:solidFill>
              </a:rPr>
              <a:t>Processing</a:t>
            </a:r>
            <a:r>
              <a:rPr lang="hu-HU" altLang="hu-HU" sz="2900" dirty="0">
                <a:solidFill>
                  <a:srgbClr val="000000"/>
                </a:solidFill>
              </a:rPr>
              <a:t> </a:t>
            </a:r>
            <a:r>
              <a:rPr lang="hu-HU" altLang="hu-HU" sz="2900" dirty="0" err="1">
                <a:solidFill>
                  <a:srgbClr val="000000"/>
                </a:solidFill>
              </a:rPr>
              <a:t>Centres</a:t>
            </a:r>
            <a:r>
              <a:rPr lang="hu-HU" altLang="hu-HU" sz="2900" dirty="0">
                <a:solidFill>
                  <a:srgbClr val="000000"/>
                </a:solidFill>
              </a:rPr>
              <a:t> </a:t>
            </a:r>
            <a:r>
              <a:rPr lang="hu-HU" altLang="hu-HU" sz="2900" dirty="0" err="1">
                <a:solidFill>
                  <a:srgbClr val="000000"/>
                </a:solidFill>
              </a:rPr>
              <a:t>and</a:t>
            </a:r>
            <a:r>
              <a:rPr lang="hu-HU" altLang="hu-HU" sz="2900" dirty="0">
                <a:solidFill>
                  <a:srgbClr val="000000"/>
                </a:solidFill>
              </a:rPr>
              <a:t> </a:t>
            </a:r>
            <a:r>
              <a:rPr lang="hu-HU" altLang="hu-HU" sz="2900" dirty="0" err="1">
                <a:solidFill>
                  <a:srgbClr val="000000"/>
                </a:solidFill>
              </a:rPr>
              <a:t>Protection</a:t>
            </a:r>
            <a:r>
              <a:rPr lang="hu-HU" altLang="hu-HU" sz="2900" dirty="0">
                <a:solidFill>
                  <a:srgbClr val="000000"/>
                </a:solidFill>
              </a:rPr>
              <a:t> </a:t>
            </a:r>
            <a:r>
              <a:rPr lang="hu-HU" altLang="hu-HU" sz="2900" dirty="0" err="1">
                <a:solidFill>
                  <a:srgbClr val="000000"/>
                </a:solidFill>
              </a:rPr>
              <a:t>Zones</a:t>
            </a:r>
            <a:r>
              <a:rPr lang="hu-HU" altLang="hu-HU" sz="2900" dirty="0">
                <a:solidFill>
                  <a:srgbClr val="000000"/>
                </a:solidFill>
              </a:rPr>
              <a:t>’, </a:t>
            </a:r>
            <a:r>
              <a:rPr lang="hu-HU" altLang="hu-HU" sz="2900" i="1" dirty="0">
                <a:solidFill>
                  <a:srgbClr val="000000"/>
                </a:solidFill>
              </a:rPr>
              <a:t>European Journal</a:t>
            </a:r>
            <a:r>
              <a:rPr lang="hu-HU" altLang="hu-HU" sz="2900" dirty="0">
                <a:solidFill>
                  <a:srgbClr val="000000"/>
                </a:solidFill>
              </a:rPr>
              <a:t> </a:t>
            </a:r>
            <a:r>
              <a:rPr lang="hu-HU" altLang="hu-HU" sz="2900" i="1" dirty="0">
                <a:solidFill>
                  <a:srgbClr val="000000"/>
                </a:solidFill>
              </a:rPr>
              <a:t>of </a:t>
            </a:r>
            <a:r>
              <a:rPr lang="hu-HU" altLang="hu-HU" sz="2900" i="1" dirty="0" err="1">
                <a:solidFill>
                  <a:srgbClr val="000000"/>
                </a:solidFill>
              </a:rPr>
              <a:t>Migration</a:t>
            </a:r>
            <a:r>
              <a:rPr lang="hu-HU" altLang="hu-HU" sz="2900" i="1" dirty="0">
                <a:solidFill>
                  <a:srgbClr val="000000"/>
                </a:solidFill>
              </a:rPr>
              <a:t> and Law</a:t>
            </a:r>
            <a:r>
              <a:rPr lang="hu-HU" altLang="hu-HU" sz="2900" dirty="0">
                <a:solidFill>
                  <a:srgbClr val="000000"/>
                </a:solidFill>
              </a:rPr>
              <a:t>, </a:t>
            </a:r>
            <a:r>
              <a:rPr lang="hu-HU" altLang="hu-HU" sz="2900" dirty="0" err="1" smtClean="0">
                <a:solidFill>
                  <a:srgbClr val="000000"/>
                </a:solidFill>
              </a:rPr>
              <a:t>vol</a:t>
            </a:r>
            <a:r>
              <a:rPr lang="hu-HU" altLang="hu-HU" sz="2900" dirty="0" smtClean="0">
                <a:solidFill>
                  <a:srgbClr val="000000"/>
                </a:solidFill>
              </a:rPr>
              <a:t>. </a:t>
            </a:r>
            <a:r>
              <a:rPr lang="hu-HU" altLang="hu-HU" sz="2900" dirty="0">
                <a:solidFill>
                  <a:srgbClr val="000000"/>
                </a:solidFill>
              </a:rPr>
              <a:t>5 (2003)</a:t>
            </a:r>
            <a:r>
              <a:rPr lang="hu-HU" altLang="hu-HU" sz="2900" i="1" dirty="0">
                <a:solidFill>
                  <a:srgbClr val="000000"/>
                </a:solidFill>
              </a:rPr>
              <a:t>,</a:t>
            </a:r>
            <a:r>
              <a:rPr lang="hu-HU" altLang="hu-HU" sz="2900" dirty="0">
                <a:solidFill>
                  <a:srgbClr val="000000"/>
                </a:solidFill>
              </a:rPr>
              <a:t> </a:t>
            </a:r>
            <a:r>
              <a:rPr lang="hu-HU" altLang="hu-HU" sz="2900" dirty="0" smtClean="0">
                <a:solidFill>
                  <a:srgbClr val="000000"/>
                </a:solidFill>
              </a:rPr>
              <a:t>pp. 303–341.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u-HU" altLang="hu-HU" sz="2900" dirty="0" err="1" smtClean="0">
                <a:solidFill>
                  <a:srgbClr val="000000"/>
                </a:solidFill>
              </a:rPr>
              <a:t>Schmuck</a:t>
            </a:r>
            <a:r>
              <a:rPr lang="hu-HU" altLang="hu-HU" sz="2900" dirty="0" smtClean="0">
                <a:solidFill>
                  <a:srgbClr val="000000"/>
                </a:solidFill>
              </a:rPr>
              <a:t>, Peter H. „</a:t>
            </a:r>
            <a:r>
              <a:rPr lang="hu-HU" altLang="hu-HU" sz="2900" dirty="0" err="1" smtClean="0">
                <a:solidFill>
                  <a:srgbClr val="000000"/>
                </a:solidFill>
              </a:rPr>
              <a:t>Refugee</a:t>
            </a:r>
            <a:r>
              <a:rPr lang="hu-HU" altLang="hu-HU" sz="2900" dirty="0" smtClean="0">
                <a:solidFill>
                  <a:srgbClr val="000000"/>
                </a:solidFill>
              </a:rPr>
              <a:t> </a:t>
            </a:r>
            <a:r>
              <a:rPr lang="hu-HU" altLang="hu-HU" sz="2900" dirty="0" err="1" smtClean="0">
                <a:solidFill>
                  <a:srgbClr val="000000"/>
                </a:solidFill>
              </a:rPr>
              <a:t>Burden</a:t>
            </a:r>
            <a:r>
              <a:rPr lang="hu-HU" altLang="hu-HU" sz="2900" dirty="0" smtClean="0">
                <a:solidFill>
                  <a:srgbClr val="000000"/>
                </a:solidFill>
              </a:rPr>
              <a:t> </a:t>
            </a:r>
            <a:r>
              <a:rPr lang="hu-HU" altLang="hu-HU" sz="2900" dirty="0" err="1" smtClean="0">
                <a:solidFill>
                  <a:srgbClr val="000000"/>
                </a:solidFill>
              </a:rPr>
              <a:t>Sharing</a:t>
            </a:r>
            <a:r>
              <a:rPr lang="hu-HU" altLang="hu-HU" sz="2900" dirty="0" smtClean="0">
                <a:solidFill>
                  <a:srgbClr val="000000"/>
                </a:solidFill>
              </a:rPr>
              <a:t>: A </a:t>
            </a:r>
            <a:r>
              <a:rPr lang="hu-HU" altLang="hu-HU" sz="2900" dirty="0" err="1" smtClean="0">
                <a:solidFill>
                  <a:srgbClr val="000000"/>
                </a:solidFill>
              </a:rPr>
              <a:t>Modest</a:t>
            </a:r>
            <a:r>
              <a:rPr lang="hu-HU" altLang="hu-HU" sz="2900" dirty="0" smtClean="0">
                <a:solidFill>
                  <a:srgbClr val="000000"/>
                </a:solidFill>
              </a:rPr>
              <a:t> </a:t>
            </a:r>
            <a:r>
              <a:rPr lang="hu-HU" altLang="hu-HU" sz="2900" dirty="0" err="1" smtClean="0">
                <a:solidFill>
                  <a:srgbClr val="000000"/>
                </a:solidFill>
              </a:rPr>
              <a:t>proposal</a:t>
            </a:r>
            <a:r>
              <a:rPr lang="hu-HU" altLang="hu-HU" sz="2900" dirty="0" smtClean="0">
                <a:solidFill>
                  <a:srgbClr val="000000"/>
                </a:solidFill>
              </a:rPr>
              <a:t>” </a:t>
            </a:r>
            <a:r>
              <a:rPr lang="hu-HU" altLang="hu-HU" sz="2900" i="1" dirty="0" smtClean="0">
                <a:solidFill>
                  <a:srgbClr val="000000"/>
                </a:solidFill>
              </a:rPr>
              <a:t>Yale Journal of International Law</a:t>
            </a:r>
            <a:r>
              <a:rPr lang="hu-HU" altLang="hu-HU" sz="2900" dirty="0" smtClean="0">
                <a:solidFill>
                  <a:srgbClr val="000000"/>
                </a:solidFill>
              </a:rPr>
              <a:t>, </a:t>
            </a:r>
            <a:r>
              <a:rPr lang="hu-HU" altLang="hu-HU" sz="2900" dirty="0" err="1" smtClean="0">
                <a:solidFill>
                  <a:srgbClr val="000000"/>
                </a:solidFill>
              </a:rPr>
              <a:t>Vol</a:t>
            </a:r>
            <a:r>
              <a:rPr lang="hu-HU" altLang="hu-HU" sz="2900" dirty="0" smtClean="0">
                <a:solidFill>
                  <a:srgbClr val="000000"/>
                </a:solidFill>
              </a:rPr>
              <a:t>. 22 (1997) pp. 243 – 297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u-HU" altLang="hu-HU" sz="2900" dirty="0"/>
              <a:t>Schneider, Jan – </a:t>
            </a:r>
            <a:r>
              <a:rPr lang="hu-HU" altLang="hu-HU" sz="2900" dirty="0" err="1"/>
              <a:t>Engler</a:t>
            </a:r>
            <a:r>
              <a:rPr lang="hu-HU" altLang="hu-HU" sz="2900" dirty="0"/>
              <a:t>, Marcus </a:t>
            </a:r>
            <a:r>
              <a:rPr lang="hu-HU" altLang="hu-HU" sz="2900" dirty="0" smtClean="0"/>
              <a:t>– </a:t>
            </a:r>
            <a:r>
              <a:rPr lang="hu-HU" altLang="hu-HU" sz="2900" dirty="0" err="1" smtClean="0"/>
              <a:t>Angenendt</a:t>
            </a:r>
            <a:r>
              <a:rPr lang="hu-HU" altLang="hu-HU" sz="2900" dirty="0" smtClean="0"/>
              <a:t>, </a:t>
            </a:r>
            <a:r>
              <a:rPr lang="hu-HU" altLang="hu-HU" sz="2900" dirty="0" err="1" smtClean="0"/>
              <a:t>Steffen</a:t>
            </a:r>
            <a:r>
              <a:rPr lang="hu-HU" altLang="hu-HU" sz="2900" dirty="0" smtClean="0"/>
              <a:t>: </a:t>
            </a:r>
            <a:r>
              <a:rPr lang="en-US" altLang="hu-HU" sz="2900" i="1" dirty="0" smtClean="0"/>
              <a:t>European </a:t>
            </a:r>
            <a:r>
              <a:rPr lang="en-US" altLang="hu-HU" sz="2900" i="1" dirty="0"/>
              <a:t>Refugee </a:t>
            </a:r>
            <a:r>
              <a:rPr lang="en-US" altLang="hu-HU" sz="2900" i="1" dirty="0" smtClean="0"/>
              <a:t>Policy</a:t>
            </a:r>
            <a:r>
              <a:rPr lang="hu-HU" altLang="hu-HU" sz="2900" i="1" dirty="0" smtClean="0"/>
              <a:t> </a:t>
            </a:r>
            <a:r>
              <a:rPr lang="en-US" altLang="hu-HU" sz="2900" i="1" dirty="0" smtClean="0"/>
              <a:t>Pathways </a:t>
            </a:r>
            <a:r>
              <a:rPr lang="en-US" altLang="hu-HU" sz="2900" i="1" dirty="0"/>
              <a:t>to Fairer </a:t>
            </a:r>
            <a:r>
              <a:rPr lang="en-US" altLang="hu-HU" sz="2900" i="1" dirty="0" smtClean="0"/>
              <a:t>Burden-Sharing</a:t>
            </a:r>
            <a:r>
              <a:rPr lang="hu-HU" altLang="hu-HU" sz="2900" dirty="0" smtClean="0"/>
              <a:t> </a:t>
            </a:r>
            <a:r>
              <a:rPr lang="de-DE" altLang="hu-HU" sz="2900" dirty="0" smtClean="0"/>
              <a:t>SachverständYesrat </a:t>
            </a:r>
            <a:r>
              <a:rPr lang="de-DE" altLang="hu-HU" sz="2900" dirty="0"/>
              <a:t>deutscher Stiftungen für Integration und Migration (SVR</a:t>
            </a:r>
            <a:r>
              <a:rPr lang="de-DE" altLang="hu-HU" sz="2900" dirty="0" smtClean="0"/>
              <a:t>)</a:t>
            </a:r>
            <a:r>
              <a:rPr lang="hu-HU" altLang="hu-HU" sz="2900" dirty="0" smtClean="0"/>
              <a:t> Berlin, 2013</a:t>
            </a:r>
            <a:endParaRPr lang="en-US" altLang="hu-HU" sz="29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0498815"/>
      </p:ext>
    </p:extLst>
  </p:cSld>
  <p:clrMapOvr>
    <a:masterClrMapping/>
  </p:clrMapOvr>
  <p:transition>
    <p:pull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857250"/>
            <a:ext cx="8229600" cy="5500688"/>
          </a:xfrm>
          <a:prstGeom prst="rect">
            <a:avLst/>
          </a:prstGeom>
          <a:solidFill>
            <a:srgbClr val="E6E6E6">
              <a:alpha val="32156"/>
            </a:srgbClr>
          </a:solidFill>
          <a:ln w="9525">
            <a:solidFill>
              <a:srgbClr val="00206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80000"/>
              </a:lnSpc>
              <a:spcBef>
                <a:spcPts val="488"/>
              </a:spcBef>
            </a:pPr>
            <a:endParaRPr lang="hu-HU" altLang="fr-FR" sz="5400" b="1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ctr" eaLnBrk="1">
              <a:lnSpc>
                <a:spcPct val="80000"/>
              </a:lnSpc>
              <a:spcBef>
                <a:spcPts val="488"/>
              </a:spcBef>
            </a:pPr>
            <a:r>
              <a:rPr lang="hu-HU" altLang="fr-FR" sz="4800" b="1" smtClean="0">
                <a:solidFill>
                  <a:srgbClr val="C00000"/>
                </a:solidFill>
                <a:latin typeface="Calibri" panose="020F0502020204030204" pitchFamily="34" charset="0"/>
              </a:rPr>
              <a:t>Thanks!</a:t>
            </a:r>
            <a:endParaRPr lang="hu-HU" altLang="fr-FR" sz="4800" b="1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ctr" eaLnBrk="1">
              <a:lnSpc>
                <a:spcPct val="80000"/>
              </a:lnSpc>
              <a:spcBef>
                <a:spcPts val="488"/>
              </a:spcBef>
            </a:pPr>
            <a:endParaRPr lang="hu-HU" altLang="fr-FR" sz="24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>
              <a:lnSpc>
                <a:spcPct val="80000"/>
              </a:lnSpc>
              <a:spcBef>
                <a:spcPts val="488"/>
              </a:spcBef>
            </a:pPr>
            <a:r>
              <a:rPr lang="hu-HU" altLang="fr-FR" sz="2400">
                <a:solidFill>
                  <a:srgbClr val="000000"/>
                </a:solidFill>
                <a:latin typeface="Calibri" panose="020F0502020204030204" pitchFamily="34" charset="0"/>
              </a:rPr>
              <a:t>Boldizsár Nagy</a:t>
            </a:r>
          </a:p>
          <a:p>
            <a:pPr algn="ctr" eaLnBrk="1">
              <a:lnSpc>
                <a:spcPct val="80000"/>
              </a:lnSpc>
              <a:spcBef>
                <a:spcPts val="488"/>
              </a:spcBef>
            </a:pPr>
            <a:r>
              <a:rPr lang="hu-HU" altLang="fr-FR" sz="2400">
                <a:solidFill>
                  <a:srgbClr val="000000"/>
                </a:solidFill>
                <a:latin typeface="Calibri" panose="020F0502020204030204" pitchFamily="34" charset="0"/>
              </a:rPr>
              <a:t>Central European University</a:t>
            </a:r>
          </a:p>
          <a:p>
            <a:pPr algn="ctr" eaLnBrk="1">
              <a:lnSpc>
                <a:spcPct val="80000"/>
              </a:lnSpc>
              <a:spcBef>
                <a:spcPts val="488"/>
              </a:spcBef>
            </a:pPr>
            <a:r>
              <a:rPr lang="hu-HU" altLang="fr-FR" sz="2400">
                <a:solidFill>
                  <a:srgbClr val="000000"/>
                </a:solidFill>
                <a:latin typeface="Calibri" panose="020F0502020204030204" pitchFamily="34" charset="0"/>
              </a:rPr>
              <a:t>and Eötvös Loránd University</a:t>
            </a:r>
          </a:p>
          <a:p>
            <a:pPr algn="ctr" eaLnBrk="1">
              <a:lnSpc>
                <a:spcPct val="80000"/>
              </a:lnSpc>
              <a:spcBef>
                <a:spcPts val="488"/>
              </a:spcBef>
            </a:pPr>
            <a:r>
              <a:rPr lang="hu-HU" altLang="fr-FR" sz="2400">
                <a:solidFill>
                  <a:srgbClr val="000000"/>
                </a:solidFill>
                <a:latin typeface="Calibri" panose="020F0502020204030204" pitchFamily="34" charset="0"/>
              </a:rPr>
              <a:t> Budapest</a:t>
            </a:r>
          </a:p>
          <a:p>
            <a:pPr algn="ctr" eaLnBrk="1">
              <a:lnSpc>
                <a:spcPct val="80000"/>
              </a:lnSpc>
              <a:spcBef>
                <a:spcPts val="488"/>
              </a:spcBef>
            </a:pPr>
            <a:endParaRPr lang="hu-HU" altLang="fr-FR" sz="24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>
              <a:lnSpc>
                <a:spcPct val="80000"/>
              </a:lnSpc>
              <a:spcBef>
                <a:spcPts val="488"/>
              </a:spcBef>
            </a:pPr>
            <a:r>
              <a:rPr lang="hu-HU" altLang="fr-FR" sz="2400">
                <a:solidFill>
                  <a:srgbClr val="000000"/>
                </a:solidFill>
                <a:latin typeface="Calibri" panose="020F0502020204030204" pitchFamily="34" charset="0"/>
              </a:rPr>
              <a:t>nagyb@ceu.hu</a:t>
            </a:r>
          </a:p>
          <a:p>
            <a:pPr algn="ctr" eaLnBrk="1">
              <a:lnSpc>
                <a:spcPct val="80000"/>
              </a:lnSpc>
              <a:spcBef>
                <a:spcPts val="488"/>
              </a:spcBef>
            </a:pPr>
            <a:r>
              <a:rPr lang="hu-HU" altLang="fr-FR" sz="2400">
                <a:solidFill>
                  <a:srgbClr val="000000"/>
                </a:solidFill>
                <a:latin typeface="Calibri" panose="020F0502020204030204" pitchFamily="34" charset="0"/>
              </a:rPr>
              <a:t>www.nagyboldizsar.hu</a:t>
            </a:r>
          </a:p>
        </p:txBody>
      </p:sp>
    </p:spTree>
    <p:extLst>
      <p:ext uri="{BB962C8B-B14F-4D97-AF65-F5344CB8AC3E}">
        <p14:creationId xmlns:p14="http://schemas.microsoft.com/office/powerpoint/2010/main" val="2860795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357313"/>
            <a:ext cx="7770812" cy="3727871"/>
          </a:xfrm>
        </p:spPr>
        <p:txBody>
          <a:bodyPr/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FRAME</a:t>
            </a:r>
            <a:b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APPROACH SOLIDARITY  RESPONSIBILITY SHARING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8912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églalap 64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</p:spPr>
        <p:txBody>
          <a:bodyPr wrap="square" lIns="58" tIns="29" rIns="58" bIns="29" anchor="ctr"/>
          <a:lstStyle/>
          <a:p>
            <a: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200" b="1" dirty="0" smtClean="0">
                <a:solidFill>
                  <a:srgbClr val="540000"/>
                </a:solidFill>
                <a:latin typeface="Arial" charset="0"/>
              </a:rPr>
              <a:t>THE MATRIX OF FIELDS AND LEVELS OF ANALYS</a:t>
            </a:r>
            <a:endParaRPr lang="ko-KR" altLang="en-US" sz="2200" b="1" dirty="0" smtClean="0">
              <a:solidFill>
                <a:srgbClr val="540000"/>
              </a:solidFill>
            </a:endParaRPr>
          </a:p>
        </p:txBody>
      </p:sp>
      <p:graphicFrame>
        <p:nvGraphicFramePr>
          <p:cNvPr id="4" name="Ç¥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384182"/>
              </p:ext>
            </p:extLst>
          </p:nvPr>
        </p:nvGraphicFramePr>
        <p:xfrm>
          <a:off x="107503" y="469669"/>
          <a:ext cx="8928993" cy="6199691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296144"/>
                <a:gridCol w="1512168"/>
                <a:gridCol w="1800200"/>
                <a:gridCol w="2376264"/>
                <a:gridCol w="1944217"/>
              </a:tblGrid>
              <a:tr h="1080120">
                <a:tc>
                  <a:txBody>
                    <a:bodyPr/>
                    <a:lstStyle/>
                    <a:p>
                      <a:pPr marL="0" indent="0" algn="l" defTabSz="508000">
                        <a:lnSpc>
                          <a:spcPct val="12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600" dirty="0" smtClean="0"/>
                        <a:t>Field / </a:t>
                      </a:r>
                      <a:r>
                        <a:rPr lang="hu-HU" altLang="ko-KR" sz="1600" dirty="0" err="1" smtClean="0"/>
                        <a:t>Disc</a:t>
                      </a:r>
                      <a:r>
                        <a:rPr lang="en-US" altLang="ko-KR" sz="1600" dirty="0" err="1" smtClean="0"/>
                        <a:t>ipline</a:t>
                      </a:r>
                      <a:r>
                        <a:rPr lang="hu-HU" altLang="ko-KR" sz="1600" dirty="0" smtClean="0"/>
                        <a:t/>
                      </a:r>
                      <a:br>
                        <a:rPr lang="hu-HU" altLang="ko-KR" sz="1600" dirty="0" smtClean="0"/>
                      </a:br>
                      <a:endParaRPr lang="hu-HU" altLang="ko-KR" sz="1600" dirty="0" smtClean="0"/>
                    </a:p>
                    <a:p>
                      <a:pPr marL="0" indent="0" algn="l" defTabSz="508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600" dirty="0" smtClean="0"/>
                        <a:t>Level of analysis</a:t>
                      </a:r>
                      <a:endParaRPr lang="ko-KR" altLang="en-US" sz="1600" b="1" dirty="0" smtClean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08000">
                        <a:lnSpc>
                          <a:spcPct val="12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600" dirty="0" smtClean="0"/>
                        <a:t>Moral and  </a:t>
                      </a:r>
                      <a:r>
                        <a:rPr lang="hu-HU" altLang="ko-KR" sz="1600" dirty="0" smtClean="0"/>
                        <a:t>P</a:t>
                      </a:r>
                      <a:r>
                        <a:rPr lang="en-US" altLang="ko-KR" sz="1600" dirty="0" err="1" smtClean="0"/>
                        <a:t>olitical</a:t>
                      </a:r>
                      <a:r>
                        <a:rPr lang="en-US" altLang="ko-KR" sz="1600" dirty="0" smtClean="0"/>
                        <a:t> </a:t>
                      </a:r>
                      <a:r>
                        <a:rPr lang="hu-HU" altLang="ko-KR" sz="1600" dirty="0" smtClean="0"/>
                        <a:t>P</a:t>
                      </a:r>
                      <a:r>
                        <a:rPr lang="en-US" altLang="ko-KR" sz="1600" dirty="0" err="1" smtClean="0"/>
                        <a:t>hilosphy</a:t>
                      </a:r>
                      <a:endParaRPr lang="ko-KR" altLang="en-US" sz="1600" b="1" dirty="0" smtClean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08000">
                        <a:lnSpc>
                          <a:spcPct val="12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600" dirty="0" smtClean="0"/>
                        <a:t>Practical, Political</a:t>
                      </a:r>
                      <a:endParaRPr lang="ko-KR" altLang="en-US" sz="1600" b="1" dirty="0" smtClean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08000">
                        <a:lnSpc>
                          <a:spcPct val="12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600" dirty="0" smtClean="0"/>
                        <a:t>Legal, </a:t>
                      </a:r>
                      <a:endParaRPr lang="hu-HU" altLang="ko-KR" sz="1600" dirty="0" smtClean="0"/>
                    </a:p>
                    <a:p>
                      <a:pPr marL="0" indent="0" algn="ctr" defTabSz="508000">
                        <a:lnSpc>
                          <a:spcPct val="12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600" dirty="0" smtClean="0"/>
                        <a:t>Justice</a:t>
                      </a:r>
                      <a:r>
                        <a:rPr lang="hu-HU" altLang="ko-KR" sz="1600" dirty="0" smtClean="0"/>
                        <a:t>-</a:t>
                      </a:r>
                      <a:r>
                        <a:rPr lang="en-US" altLang="ko-KR" sz="1600" dirty="0" err="1" smtClean="0"/>
                        <a:t>orinted</a:t>
                      </a:r>
                      <a:endParaRPr lang="ko-KR" altLang="en-US" sz="1600" b="1" dirty="0" smtClean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508000">
                        <a:lnSpc>
                          <a:spcPct val="12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600" dirty="0" smtClean="0"/>
                        <a:t>Social, </a:t>
                      </a:r>
                      <a:r>
                        <a:rPr lang="hu-HU" altLang="ko-KR" sz="1600" dirty="0" smtClean="0"/>
                        <a:t>S</a:t>
                      </a:r>
                      <a:r>
                        <a:rPr lang="en-US" altLang="ko-KR" sz="1600" dirty="0" err="1" smtClean="0"/>
                        <a:t>ociological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hu-HU" altLang="ko-KR" sz="1600" dirty="0" smtClean="0"/>
                        <a:t>P</a:t>
                      </a:r>
                      <a:r>
                        <a:rPr lang="en-US" altLang="ko-KR" sz="1600" dirty="0" err="1" smtClean="0"/>
                        <a:t>sychological</a:t>
                      </a:r>
                      <a:endParaRPr lang="ko-KR" altLang="en-US" sz="1600" b="1" dirty="0" smtClean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2157927">
                <a:tc>
                  <a:txBody>
                    <a:bodyPr/>
                    <a:lstStyle/>
                    <a:p>
                      <a:pPr marL="0" indent="0" algn="l" defTabSz="508000">
                        <a:lnSpc>
                          <a:spcPct val="12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600" dirty="0" smtClean="0"/>
                        <a:t>State /       Community</a:t>
                      </a:r>
                      <a:endParaRPr lang="ko-KR" altLang="en-US" sz="1600" b="1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508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u-HU" altLang="ko-KR" sz="1600" dirty="0" err="1" smtClean="0"/>
                        <a:t>Responsibility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sharing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or</a:t>
                      </a:r>
                      <a:r>
                        <a:rPr lang="hu-HU" altLang="ko-KR" sz="1600" dirty="0" smtClean="0"/>
                        <a:t> shifting?</a:t>
                      </a:r>
                      <a:br>
                        <a:rPr lang="hu-HU" altLang="ko-KR" sz="1600" dirty="0" smtClean="0"/>
                      </a:br>
                      <a:r>
                        <a:rPr lang="hu-HU" altLang="ko-KR" sz="1600" dirty="0" smtClean="0"/>
                        <a:t/>
                      </a:r>
                      <a:br>
                        <a:rPr lang="hu-HU" altLang="ko-KR" sz="1600" dirty="0" smtClean="0"/>
                      </a:br>
                      <a:endParaRPr lang="hu-HU" altLang="ko-KR" sz="1600" dirty="0" smtClean="0"/>
                    </a:p>
                    <a:p>
                      <a:pPr marL="0" indent="0" algn="l" defTabSz="508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u-HU" altLang="ko-KR" sz="1600" dirty="0" err="1" smtClean="0"/>
                        <a:t>Allocation</a:t>
                      </a:r>
                      <a:r>
                        <a:rPr lang="hu-HU" altLang="ko-KR" sz="1600" dirty="0" smtClean="0"/>
                        <a:t> of „</a:t>
                      </a:r>
                      <a:r>
                        <a:rPr lang="hu-HU" altLang="ko-KR" sz="1600" dirty="0" err="1" smtClean="0"/>
                        <a:t>burdens</a:t>
                      </a:r>
                      <a:r>
                        <a:rPr lang="hu-HU" altLang="ko-KR" sz="1600" dirty="0" smtClean="0"/>
                        <a:t>”</a:t>
                      </a:r>
                      <a:endParaRPr lang="ko-KR" altLang="en-US" sz="1600" b="1" dirty="0" smtClean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508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hu-HU" altLang="ko-KR" sz="1600" dirty="0" err="1" smtClean="0"/>
                        <a:t>What</a:t>
                      </a:r>
                      <a:r>
                        <a:rPr lang="hu-HU" altLang="ko-KR" sz="1600" dirty="0" smtClean="0"/>
                        <a:t> is „</a:t>
                      </a:r>
                      <a:r>
                        <a:rPr lang="hu-HU" altLang="ko-KR" sz="1600" dirty="0" err="1" smtClean="0"/>
                        <a:t>in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the</a:t>
                      </a:r>
                      <a:r>
                        <a:rPr lang="hu-HU" altLang="ko-KR" sz="1600" dirty="0" smtClean="0"/>
                        <a:t> interest of </a:t>
                      </a:r>
                      <a:r>
                        <a:rPr lang="hu-HU" altLang="ko-KR" sz="1600" dirty="0" err="1" smtClean="0"/>
                        <a:t>the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state</a:t>
                      </a:r>
                      <a:r>
                        <a:rPr lang="hu-HU" altLang="ko-KR" sz="1600" dirty="0" smtClean="0"/>
                        <a:t>?”</a:t>
                      </a:r>
                    </a:p>
                    <a:p>
                      <a:pPr marL="285750" indent="-285750" algn="l" defTabSz="508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altLang="ko-KR" sz="1600" dirty="0" err="1" smtClean="0"/>
                        <a:t>ever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fewer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asylum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seekers</a:t>
                      </a:r>
                      <a:r>
                        <a:rPr lang="hu-HU" altLang="ko-KR" sz="1600" dirty="0" smtClean="0"/>
                        <a:t>?</a:t>
                      </a:r>
                    </a:p>
                    <a:p>
                      <a:pPr marL="285750" indent="-285750" algn="l" defTabSz="508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altLang="ko-KR" sz="1600" baseline="0" dirty="0" smtClean="0"/>
                        <a:t>Minimum </a:t>
                      </a:r>
                      <a:r>
                        <a:rPr lang="hu-HU" altLang="ko-KR" sz="1600" baseline="0" dirty="0" err="1" smtClean="0"/>
                        <a:t>expenses</a:t>
                      </a:r>
                      <a:r>
                        <a:rPr lang="hu-HU" altLang="ko-KR" sz="1600" baseline="0" dirty="0" smtClean="0"/>
                        <a:t>?</a:t>
                      </a:r>
                    </a:p>
                    <a:p>
                      <a:pPr marL="285750" indent="-285750" algn="l" defTabSz="508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altLang="ko-KR" sz="1600" baseline="0" dirty="0" err="1" smtClean="0"/>
                        <a:t>Avoidance</a:t>
                      </a:r>
                      <a:r>
                        <a:rPr lang="hu-HU" altLang="ko-KR" sz="1600" baseline="0" dirty="0" smtClean="0"/>
                        <a:t> of </a:t>
                      </a:r>
                      <a:r>
                        <a:rPr lang="hu-HU" altLang="ko-KR" sz="1600" baseline="0" dirty="0" err="1" smtClean="0"/>
                        <a:t>social</a:t>
                      </a:r>
                      <a:r>
                        <a:rPr lang="hu-HU" altLang="ko-KR" sz="1600" baseline="0" dirty="0" smtClean="0"/>
                        <a:t> </a:t>
                      </a:r>
                      <a:r>
                        <a:rPr lang="hu-HU" altLang="ko-KR" sz="1600" baseline="0" dirty="0" err="1" smtClean="0"/>
                        <a:t>tensions</a:t>
                      </a:r>
                      <a:r>
                        <a:rPr lang="hu-HU" altLang="ko-KR" sz="1600" baseline="0" dirty="0" smtClean="0"/>
                        <a:t>?</a:t>
                      </a:r>
                      <a:endParaRPr lang="ko-KR" altLang="en-US" sz="1600" b="1" dirty="0" smtClean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508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altLang="ko-KR" sz="1600" dirty="0" err="1" smtClean="0"/>
                        <a:t>Compatibility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with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Geneva</a:t>
                      </a:r>
                      <a:r>
                        <a:rPr lang="hu-HU" altLang="ko-KR" sz="1600" dirty="0" smtClean="0"/>
                        <a:t> 51?</a:t>
                      </a:r>
                      <a:br>
                        <a:rPr lang="hu-HU" altLang="ko-KR" sz="1600" dirty="0" smtClean="0"/>
                      </a:br>
                      <a:endParaRPr lang="hu-HU" altLang="ko-KR" sz="1600" dirty="0" smtClean="0"/>
                    </a:p>
                    <a:p>
                      <a:pPr marL="285750" indent="-285750" algn="l" defTabSz="508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altLang="ko-KR" sz="1600" dirty="0" err="1" smtClean="0"/>
                        <a:t>Criteria</a:t>
                      </a:r>
                      <a:r>
                        <a:rPr lang="hu-HU" altLang="ko-KR" sz="1600" dirty="0" smtClean="0"/>
                        <a:t> of </a:t>
                      </a:r>
                      <a:r>
                        <a:rPr lang="hu-HU" altLang="ko-KR" sz="1600" dirty="0" err="1" smtClean="0"/>
                        <a:t>fairness</a:t>
                      </a:r>
                      <a:r>
                        <a:rPr lang="hu-HU" altLang="ko-KR" sz="1600" dirty="0" smtClean="0"/>
                        <a:t>:</a:t>
                      </a:r>
                    </a:p>
                    <a:p>
                      <a:pPr marL="742950" lvl="1" indent="-285750" algn="l" defTabSz="508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hu-HU" altLang="ko-KR" sz="1600" dirty="0" err="1" smtClean="0"/>
                        <a:t>Procedural</a:t>
                      </a:r>
                      <a:r>
                        <a:rPr lang="hu-HU" altLang="ko-KR" sz="1600" baseline="0" dirty="0" smtClean="0"/>
                        <a:t> </a:t>
                      </a:r>
                      <a:r>
                        <a:rPr lang="hu-HU" altLang="ko-KR" sz="1600" baseline="0" dirty="0" err="1" smtClean="0"/>
                        <a:t>rights</a:t>
                      </a:r>
                      <a:endParaRPr lang="hu-HU" altLang="ko-KR" sz="1600" baseline="0" dirty="0" smtClean="0"/>
                    </a:p>
                    <a:p>
                      <a:pPr marL="742950" lvl="1" indent="-285750" algn="l" defTabSz="508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hu-HU" altLang="ko-KR" sz="1600" baseline="0" dirty="0" err="1" smtClean="0"/>
                        <a:t>Substantive</a:t>
                      </a:r>
                      <a:r>
                        <a:rPr lang="hu-HU" altLang="ko-KR" sz="1600" baseline="0" dirty="0" smtClean="0"/>
                        <a:t> </a:t>
                      </a:r>
                      <a:r>
                        <a:rPr lang="hu-HU" altLang="ko-KR" sz="1600" baseline="0" dirty="0" err="1" smtClean="0"/>
                        <a:t>interpretation</a:t>
                      </a:r>
                      <a:r>
                        <a:rPr lang="hu-HU" altLang="ko-KR" sz="1600" baseline="0" dirty="0" smtClean="0"/>
                        <a:t> of </a:t>
                      </a:r>
                      <a:r>
                        <a:rPr lang="hu-HU" altLang="ko-KR" sz="1600" baseline="0" dirty="0" err="1" smtClean="0"/>
                        <a:t>definition</a:t>
                      </a:r>
                      <a:endParaRPr lang="hu-HU" altLang="ko-KR" sz="1600" baseline="0" dirty="0" smtClean="0"/>
                    </a:p>
                    <a:p>
                      <a:pPr marL="742950" lvl="1" indent="-285750" algn="l" defTabSz="508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hu-HU" altLang="ko-KR" sz="1600" baseline="0" dirty="0" err="1" smtClean="0"/>
                        <a:t>Material</a:t>
                      </a:r>
                      <a:r>
                        <a:rPr lang="hu-HU" altLang="ko-KR" sz="1600" baseline="0" dirty="0" smtClean="0"/>
                        <a:t> reception </a:t>
                      </a:r>
                      <a:r>
                        <a:rPr lang="hu-HU" altLang="ko-KR" sz="1600" baseline="0" dirty="0" err="1" smtClean="0"/>
                        <a:t>conditions</a:t>
                      </a:r>
                      <a:endParaRPr lang="ko-KR" altLang="en-US" sz="1600" b="1" dirty="0" smtClean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508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altLang="ko-KR" sz="1600" dirty="0" err="1" smtClean="0"/>
                        <a:t>Social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identity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construction</a:t>
                      </a:r>
                      <a:r>
                        <a:rPr lang="hu-HU" altLang="ko-KR" sz="1600" dirty="0" smtClean="0"/>
                        <a:t> of </a:t>
                      </a:r>
                      <a:r>
                        <a:rPr lang="hu-HU" altLang="ko-KR" sz="1600" dirty="0" err="1" smtClean="0"/>
                        <a:t>receiving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society</a:t>
                      </a:r>
                      <a:r>
                        <a:rPr lang="hu-HU" altLang="ko-KR" sz="1600" dirty="0" smtClean="0"/>
                        <a:t> : </a:t>
                      </a:r>
                      <a:r>
                        <a:rPr lang="hu-HU" altLang="ko-KR" sz="1600" dirty="0" err="1" smtClean="0"/>
                        <a:t>why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to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protect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refugees</a:t>
                      </a:r>
                      <a:r>
                        <a:rPr lang="hu-HU" altLang="ko-KR" sz="1600" dirty="0" smtClean="0"/>
                        <a:t>, (</a:t>
                      </a:r>
                      <a:r>
                        <a:rPr lang="hu-HU" altLang="ko-KR" sz="1600" dirty="0" err="1" smtClean="0"/>
                        <a:t>or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why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not</a:t>
                      </a:r>
                      <a:r>
                        <a:rPr lang="hu-HU" altLang="ko-KR" sz="1600" dirty="0" smtClean="0"/>
                        <a:t>)</a:t>
                      </a:r>
                      <a:br>
                        <a:rPr lang="hu-HU" altLang="ko-KR" sz="1600" dirty="0" smtClean="0"/>
                      </a:br>
                      <a:endParaRPr lang="hu-HU" altLang="ko-KR" sz="1600" dirty="0" smtClean="0"/>
                    </a:p>
                    <a:p>
                      <a:pPr marL="285750" indent="-285750" algn="l" defTabSz="508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altLang="ko-KR" sz="1600" dirty="0" err="1" smtClean="0"/>
                        <a:t>Selectivity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according</a:t>
                      </a:r>
                      <a:r>
                        <a:rPr lang="hu-HU" altLang="ko-KR" sz="1600" baseline="0" dirty="0" smtClean="0"/>
                        <a:t> </a:t>
                      </a:r>
                      <a:r>
                        <a:rPr lang="hu-HU" altLang="ko-KR" sz="1600" baseline="0" dirty="0" err="1" smtClean="0"/>
                        <a:t>to</a:t>
                      </a:r>
                      <a:r>
                        <a:rPr lang="hu-HU" altLang="ko-KR" sz="1600" baseline="0" dirty="0" smtClean="0"/>
                        <a:t> country of </a:t>
                      </a:r>
                      <a:r>
                        <a:rPr lang="hu-HU" altLang="ko-KR" sz="1600" baseline="0" dirty="0" err="1" smtClean="0"/>
                        <a:t>origin</a:t>
                      </a:r>
                      <a:endParaRPr lang="ko-KR" altLang="en-US" sz="1600" b="1" dirty="0" smtClean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154">
                <a:tc>
                  <a:txBody>
                    <a:bodyPr/>
                    <a:lstStyle/>
                    <a:p>
                      <a:pPr marL="0" indent="0" algn="l" defTabSz="508000">
                        <a:lnSpc>
                          <a:spcPct val="12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600" dirty="0" smtClean="0"/>
                        <a:t>Individual / Family</a:t>
                      </a:r>
                      <a:endParaRPr lang="ko-KR" altLang="en-US" sz="1600" b="1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508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altLang="ko-KR" sz="1600" dirty="0" err="1" smtClean="0"/>
                        <a:t>Freedom</a:t>
                      </a:r>
                      <a:r>
                        <a:rPr lang="hu-HU" altLang="ko-KR" sz="1600" dirty="0" smtClean="0"/>
                        <a:t> of </a:t>
                      </a:r>
                      <a:r>
                        <a:rPr lang="hu-HU" altLang="ko-KR" sz="1600" dirty="0" err="1" smtClean="0"/>
                        <a:t>movement</a:t>
                      </a:r>
                      <a:r>
                        <a:rPr lang="hu-HU" altLang="ko-KR" sz="1600" dirty="0" smtClean="0"/>
                        <a:t> (</a:t>
                      </a:r>
                      <a:r>
                        <a:rPr lang="hu-HU" altLang="ko-KR" sz="1600" dirty="0" err="1" smtClean="0"/>
                        <a:t>choice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of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residence</a:t>
                      </a:r>
                      <a:r>
                        <a:rPr lang="hu-HU" altLang="ko-KR" sz="1600" dirty="0" smtClean="0"/>
                        <a:t>)</a:t>
                      </a:r>
                      <a:br>
                        <a:rPr lang="hu-HU" altLang="ko-KR" sz="1600" dirty="0" smtClean="0"/>
                      </a:br>
                      <a:endParaRPr lang="hu-HU" altLang="ko-KR" sz="1600" dirty="0" smtClean="0"/>
                    </a:p>
                    <a:p>
                      <a:pPr marL="285750" indent="-285750" algn="l" defTabSz="508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altLang="ko-KR" sz="1600" dirty="0" err="1" smtClean="0"/>
                        <a:t>Decresing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vulnerability</a:t>
                      </a:r>
                      <a:endParaRPr lang="ko-KR" altLang="en-US" sz="1600" b="1" dirty="0" smtClean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508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altLang="ko-KR" sz="1600" dirty="0" err="1" smtClean="0"/>
                        <a:t>Can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she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reach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her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preferred</a:t>
                      </a:r>
                      <a:r>
                        <a:rPr lang="hu-HU" altLang="ko-KR" sz="1600" baseline="0" dirty="0" smtClean="0"/>
                        <a:t> </a:t>
                      </a:r>
                      <a:r>
                        <a:rPr lang="hu-HU" altLang="ko-KR" sz="1600" baseline="0" dirty="0" err="1" smtClean="0"/>
                        <a:t>destination</a:t>
                      </a:r>
                      <a:r>
                        <a:rPr lang="hu-HU" altLang="ko-KR" sz="1600" baseline="0" dirty="0" smtClean="0"/>
                        <a:t>?</a:t>
                      </a:r>
                      <a:br>
                        <a:rPr lang="hu-HU" altLang="ko-KR" sz="1600" baseline="0" dirty="0" smtClean="0"/>
                      </a:br>
                      <a:endParaRPr lang="hu-HU" altLang="ko-KR" sz="1600" baseline="0" dirty="0" smtClean="0"/>
                    </a:p>
                    <a:p>
                      <a:pPr marL="285750" indent="-285750" algn="l" defTabSz="508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altLang="ko-KR" sz="1600" baseline="0" dirty="0" err="1" smtClean="0"/>
                        <a:t>Where</a:t>
                      </a:r>
                      <a:r>
                        <a:rPr lang="hu-HU" altLang="ko-KR" sz="1600" baseline="0" dirty="0" smtClean="0"/>
                        <a:t> is </a:t>
                      </a:r>
                      <a:r>
                        <a:rPr lang="hu-HU" altLang="ko-KR" sz="1600" baseline="0" dirty="0" err="1" smtClean="0"/>
                        <a:t>social</a:t>
                      </a:r>
                      <a:r>
                        <a:rPr lang="hu-HU" altLang="ko-KR" sz="1600" baseline="0" dirty="0" smtClean="0"/>
                        <a:t> </a:t>
                      </a:r>
                      <a:r>
                        <a:rPr lang="hu-HU" altLang="ko-KR" sz="1600" baseline="0" dirty="0" err="1" smtClean="0"/>
                        <a:t>integration</a:t>
                      </a:r>
                      <a:r>
                        <a:rPr lang="hu-HU" altLang="ko-KR" sz="1600" baseline="0" dirty="0" smtClean="0"/>
                        <a:t> </a:t>
                      </a:r>
                      <a:r>
                        <a:rPr lang="hu-HU" altLang="ko-KR" sz="1600" baseline="0" dirty="0" err="1" smtClean="0"/>
                        <a:t>the</a:t>
                      </a:r>
                      <a:r>
                        <a:rPr lang="hu-HU" altLang="ko-KR" sz="1600" baseline="0" dirty="0" smtClean="0"/>
                        <a:t> </a:t>
                      </a:r>
                      <a:r>
                        <a:rPr lang="hu-HU" altLang="ko-KR" sz="1600" baseline="0" dirty="0" err="1" smtClean="0"/>
                        <a:t>smoothest</a:t>
                      </a:r>
                      <a:r>
                        <a:rPr lang="hu-HU" altLang="ko-KR" sz="1600" baseline="0" dirty="0" smtClean="0"/>
                        <a:t>?</a:t>
                      </a:r>
                      <a:endParaRPr lang="ko-KR" altLang="en-US" sz="1600" b="1" dirty="0" smtClean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508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altLang="ko-KR" sz="1600" dirty="0" smtClean="0"/>
                        <a:t>ECHR, </a:t>
                      </a:r>
                      <a:r>
                        <a:rPr lang="hu-HU" altLang="ko-KR" sz="1600" dirty="0" err="1" smtClean="0"/>
                        <a:t>Article</a:t>
                      </a:r>
                      <a:r>
                        <a:rPr lang="hu-HU" altLang="ko-KR" sz="1600" dirty="0" smtClean="0"/>
                        <a:t> 3, 8, 13 </a:t>
                      </a:r>
                      <a:r>
                        <a:rPr lang="hu-HU" altLang="ko-KR" sz="1600" dirty="0" err="1" smtClean="0"/>
                        <a:t>issues</a:t>
                      </a:r>
                      <a:r>
                        <a:rPr lang="hu-HU" altLang="ko-KR" sz="1600" dirty="0" smtClean="0"/>
                        <a:t/>
                      </a:r>
                      <a:br>
                        <a:rPr lang="hu-HU" altLang="ko-KR" sz="1600" dirty="0" smtClean="0"/>
                      </a:br>
                      <a:r>
                        <a:rPr lang="hu-HU" altLang="ko-KR" sz="1600" dirty="0" smtClean="0"/>
                        <a:t> (</a:t>
                      </a:r>
                      <a:r>
                        <a:rPr lang="hu-HU" altLang="ko-KR" sz="1600" dirty="0" err="1" smtClean="0"/>
                        <a:t>Torture</a:t>
                      </a:r>
                      <a:r>
                        <a:rPr lang="hu-HU" altLang="ko-KR" sz="1600" dirty="0" smtClean="0"/>
                        <a:t>, </a:t>
                      </a:r>
                      <a:r>
                        <a:rPr lang="hu-HU" altLang="ko-KR" sz="1600" dirty="0" err="1" smtClean="0"/>
                        <a:t>inhuman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degrading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teatment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or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punishment</a:t>
                      </a:r>
                      <a:r>
                        <a:rPr lang="hu-HU" altLang="ko-KR" sz="1600" dirty="0" smtClean="0"/>
                        <a:t>, right </a:t>
                      </a:r>
                      <a:r>
                        <a:rPr lang="hu-HU" altLang="ko-KR" sz="1600" dirty="0" err="1" smtClean="0"/>
                        <a:t>to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privacy</a:t>
                      </a:r>
                      <a:r>
                        <a:rPr lang="hu-HU" altLang="ko-KR" sz="1600" dirty="0" smtClean="0"/>
                        <a:t> and </a:t>
                      </a:r>
                      <a:r>
                        <a:rPr lang="hu-HU" altLang="ko-KR" sz="1600" dirty="0" err="1" smtClean="0"/>
                        <a:t>family</a:t>
                      </a:r>
                      <a:r>
                        <a:rPr lang="hu-HU" altLang="ko-KR" sz="1600" dirty="0" smtClean="0"/>
                        <a:t>, </a:t>
                      </a:r>
                      <a:r>
                        <a:rPr lang="hu-HU" altLang="ko-KR" sz="1600" dirty="0" err="1" smtClean="0"/>
                        <a:t>effective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remedies</a:t>
                      </a:r>
                      <a:r>
                        <a:rPr lang="hu-HU" altLang="ko-KR" sz="1600" dirty="0" smtClean="0"/>
                        <a:t>)</a:t>
                      </a:r>
                      <a:endParaRPr lang="ko-KR" altLang="en-US" sz="1600" b="1" dirty="0" smtClean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508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altLang="ko-KR" sz="1600" dirty="0" err="1" smtClean="0"/>
                        <a:t>Extended</a:t>
                      </a:r>
                      <a:r>
                        <a:rPr lang="hu-HU" altLang="ko-KR" sz="1600" dirty="0" smtClean="0"/>
                        <a:t> trauma</a:t>
                      </a:r>
                      <a:br>
                        <a:rPr lang="hu-HU" altLang="ko-KR" sz="1600" dirty="0" smtClean="0"/>
                      </a:br>
                      <a:endParaRPr lang="hu-HU" altLang="ko-KR" sz="1600" dirty="0" smtClean="0"/>
                    </a:p>
                    <a:p>
                      <a:pPr marL="285750" indent="-285750" algn="l" defTabSz="5080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altLang="ko-KR" sz="1600" dirty="0" err="1" smtClean="0"/>
                        <a:t>Loss</a:t>
                      </a:r>
                      <a:r>
                        <a:rPr lang="hu-HU" altLang="ko-KR" sz="1600" dirty="0" smtClean="0"/>
                        <a:t> of </a:t>
                      </a:r>
                      <a:r>
                        <a:rPr lang="hu-HU" altLang="ko-KR" sz="1600" dirty="0" err="1" smtClean="0"/>
                        <a:t>trust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in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democracy</a:t>
                      </a:r>
                      <a:r>
                        <a:rPr lang="hu-HU" altLang="ko-KR" sz="1600" dirty="0" smtClean="0"/>
                        <a:t> (and </a:t>
                      </a:r>
                      <a:r>
                        <a:rPr lang="hu-HU" altLang="ko-KR" sz="1600" dirty="0" err="1" smtClean="0"/>
                        <a:t>its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superiority</a:t>
                      </a:r>
                      <a:r>
                        <a:rPr lang="hu-HU" altLang="ko-KR" sz="1600" dirty="0" smtClean="0"/>
                        <a:t> over </a:t>
                      </a:r>
                      <a:r>
                        <a:rPr lang="hu-HU" altLang="ko-KR" sz="1600" dirty="0" err="1" smtClean="0"/>
                        <a:t>authori-tarian</a:t>
                      </a:r>
                      <a:r>
                        <a:rPr lang="hu-HU" altLang="ko-KR" sz="1600" dirty="0" smtClean="0"/>
                        <a:t> </a:t>
                      </a:r>
                      <a:r>
                        <a:rPr lang="hu-HU" altLang="ko-KR" sz="1600" dirty="0" err="1" smtClean="0"/>
                        <a:t>regimes</a:t>
                      </a:r>
                      <a:r>
                        <a:rPr lang="hu-HU" altLang="ko-KR" sz="1600" dirty="0" smtClean="0"/>
                        <a:t>)</a:t>
                      </a:r>
                      <a:endParaRPr lang="ko-KR" altLang="en-US" sz="1600" b="1" dirty="0" smtClean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" name="Egyenes összekötő nyíllal 2"/>
          <p:cNvCxnSpPr/>
          <p:nvPr/>
        </p:nvCxnSpPr>
        <p:spPr>
          <a:xfrm>
            <a:off x="899592" y="692696"/>
            <a:ext cx="360040" cy="0"/>
          </a:xfrm>
          <a:prstGeom prst="straightConnector1">
            <a:avLst/>
          </a:prstGeom>
          <a:ln w="25400">
            <a:solidFill>
              <a:srgbClr val="54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2"/>
          <p:cNvCxnSpPr/>
          <p:nvPr/>
        </p:nvCxnSpPr>
        <p:spPr>
          <a:xfrm flipH="1">
            <a:off x="1190684" y="1628800"/>
            <a:ext cx="8384" cy="351656"/>
          </a:xfrm>
          <a:prstGeom prst="straightConnector1">
            <a:avLst/>
          </a:prstGeom>
          <a:ln w="25400">
            <a:solidFill>
              <a:srgbClr val="54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033164" y="145473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28575" cmpd="sng">
                      <a:solidFill>
                        <a:schemeClr val="bg2"/>
                      </a:solidFill>
                      <a:prstDash val="solid"/>
                    </a:lnL>
                    <a:lnR w="28575" cmpd="sng">
                      <a:solidFill>
                        <a:schemeClr val="bg2"/>
                      </a:solidFill>
                      <a:prstDash val="solid"/>
                    </a:lnR>
                    <a:lnT w="28575" cmpd="sng">
                      <a:solidFill>
                        <a:schemeClr val="bg2"/>
                      </a:solidFill>
                      <a:prstDash val="solid"/>
                    </a:lnT>
                    <a:lnB w="28575" cmpd="sng">
                      <a:solidFill>
                        <a:schemeClr val="bg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791358"/>
      </p:ext>
    </p:extLst>
  </p:cSld>
  <p:clrMapOvr>
    <a:masterClrMapping/>
  </p:clrMapOvr>
  <p:transition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Possible</a:t>
            </a:r>
            <a:r>
              <a:rPr lang="hu-HU" dirty="0"/>
              <a:t> </a:t>
            </a:r>
            <a:r>
              <a:rPr lang="hu-HU" dirty="0" err="1"/>
              <a:t>goals</a:t>
            </a:r>
            <a:r>
              <a:rPr lang="hu-HU" dirty="0"/>
              <a:t> and </a:t>
            </a:r>
            <a:r>
              <a:rPr lang="hu-HU" dirty="0" err="1"/>
              <a:t>venues</a:t>
            </a:r>
            <a:r>
              <a:rPr lang="hu-HU" dirty="0"/>
              <a:t> of </a:t>
            </a:r>
            <a:r>
              <a:rPr lang="hu-HU" dirty="0" err="1"/>
              <a:t>responsibility</a:t>
            </a:r>
            <a:r>
              <a:rPr lang="hu-HU" dirty="0"/>
              <a:t> </a:t>
            </a:r>
            <a:r>
              <a:rPr lang="hu-HU" dirty="0" err="1"/>
              <a:t>sharing</a:t>
            </a:r>
            <a:r>
              <a:rPr lang="hu-HU" dirty="0"/>
              <a:t>/</a:t>
            </a:r>
            <a:r>
              <a:rPr lang="hu-HU" dirty="0" err="1"/>
              <a:t>solidarity</a:t>
            </a:r>
            <a:r>
              <a:rPr lang="hu-HU" dirty="0"/>
              <a:t> (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denial</a:t>
            </a:r>
            <a:r>
              <a:rPr lang="hu-HU" dirty="0"/>
              <a:t> </a:t>
            </a:r>
            <a:r>
              <a:rPr lang="hu-HU" dirty="0" err="1"/>
              <a:t>of</a:t>
            </a:r>
            <a:r>
              <a:rPr lang="hu-HU" dirty="0"/>
              <a:t> </a:t>
            </a:r>
            <a:r>
              <a:rPr lang="hu-HU" dirty="0" err="1"/>
              <a:t>them</a:t>
            </a:r>
            <a:r>
              <a:rPr lang="hu-HU" dirty="0"/>
              <a:t>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Goals</a:t>
            </a:r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indent="-342900" fontAlgn="ctr">
              <a:buFont typeface="Arial" panose="020B0604020202020204" pitchFamily="34" charset="0"/>
              <a:buChar char="•"/>
            </a:pPr>
            <a:r>
              <a:rPr lang="hu-HU" dirty="0" err="1"/>
              <a:t>Addressing</a:t>
            </a:r>
            <a:r>
              <a:rPr lang="hu-HU" dirty="0"/>
              <a:t> </a:t>
            </a:r>
            <a:r>
              <a:rPr lang="hu-HU" dirty="0" err="1"/>
              <a:t>root-causes</a:t>
            </a:r>
            <a:endParaRPr lang="hu-HU" dirty="0"/>
          </a:p>
          <a:p>
            <a:pPr marL="342900" indent="-342900" fontAlgn="ctr">
              <a:buFont typeface="Arial" panose="020B0604020202020204" pitchFamily="34" charset="0"/>
              <a:buChar char="•"/>
            </a:pPr>
            <a:r>
              <a:rPr lang="hu-HU" dirty="0" err="1"/>
              <a:t>Impact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routes</a:t>
            </a:r>
            <a:r>
              <a:rPr lang="hu-HU" dirty="0"/>
              <a:t>, </a:t>
            </a:r>
            <a:r>
              <a:rPr lang="hu-HU" dirty="0" err="1"/>
              <a:t>denial</a:t>
            </a:r>
            <a:r>
              <a:rPr lang="hu-HU" dirty="0"/>
              <a:t> of </a:t>
            </a:r>
            <a:r>
              <a:rPr lang="hu-HU" dirty="0" err="1"/>
              <a:t>entry</a:t>
            </a:r>
            <a:r>
              <a:rPr lang="hu-HU" dirty="0"/>
              <a:t>, </a:t>
            </a:r>
            <a:r>
              <a:rPr lang="hu-HU" dirty="0" err="1"/>
              <a:t>diverting</a:t>
            </a:r>
            <a:r>
              <a:rPr lang="hu-HU" dirty="0"/>
              <a:t> </a:t>
            </a:r>
            <a:r>
              <a:rPr lang="hu-HU" dirty="0" err="1"/>
              <a:t>arrivals</a:t>
            </a:r>
            <a:endParaRPr lang="hu-HU" dirty="0"/>
          </a:p>
          <a:p>
            <a:pPr marL="342900" indent="-342900" fontAlgn="auto">
              <a:buFont typeface="Arial" panose="020B0604020202020204" pitchFamily="34" charset="0"/>
              <a:buChar char="•"/>
            </a:pPr>
            <a:r>
              <a:rPr lang="hu-HU" dirty="0" err="1"/>
              <a:t>Harmonisation</a:t>
            </a:r>
            <a:r>
              <a:rPr lang="hu-HU" dirty="0"/>
              <a:t> of </a:t>
            </a:r>
            <a:r>
              <a:rPr lang="hu-HU" dirty="0" err="1"/>
              <a:t>rules</a:t>
            </a:r>
            <a:endParaRPr lang="hu-HU" dirty="0"/>
          </a:p>
          <a:p>
            <a:pPr marL="342900" indent="-342900" fontAlgn="auto">
              <a:buFont typeface="Arial" panose="020B0604020202020204" pitchFamily="34" charset="0"/>
              <a:buChar char="•"/>
            </a:pPr>
            <a:r>
              <a:rPr lang="hu-HU" dirty="0" err="1"/>
              <a:t>Allocation</a:t>
            </a:r>
            <a:r>
              <a:rPr lang="hu-HU" dirty="0"/>
              <a:t> of </a:t>
            </a:r>
            <a:r>
              <a:rPr lang="hu-HU" dirty="0" err="1"/>
              <a:t>persons</a:t>
            </a:r>
            <a:endParaRPr lang="hu-HU" dirty="0"/>
          </a:p>
          <a:p>
            <a:pPr marL="342900" indent="-342900" fontAlgn="ctr">
              <a:buFont typeface="Arial" panose="020B0604020202020204" pitchFamily="34" charset="0"/>
              <a:buChar char="•"/>
            </a:pPr>
            <a:r>
              <a:rPr lang="hu-HU" dirty="0"/>
              <a:t>Financial </a:t>
            </a:r>
            <a:r>
              <a:rPr lang="hu-HU" dirty="0" err="1"/>
              <a:t>contribution</a:t>
            </a:r>
            <a:r>
              <a:rPr lang="hu-HU" dirty="0"/>
              <a:t> </a:t>
            </a:r>
            <a:r>
              <a:rPr lang="hu-HU" dirty="0" err="1"/>
              <a:t>instead</a:t>
            </a:r>
            <a:r>
              <a:rPr lang="hu-HU" dirty="0"/>
              <a:t> of </a:t>
            </a:r>
            <a:r>
              <a:rPr lang="hu-HU" dirty="0" err="1"/>
              <a:t>receiving</a:t>
            </a:r>
            <a:r>
              <a:rPr lang="hu-HU" dirty="0"/>
              <a:t> </a:t>
            </a:r>
            <a:r>
              <a:rPr lang="hu-HU" dirty="0" err="1"/>
              <a:t>persons</a:t>
            </a:r>
            <a:endParaRPr lang="hu-HU" dirty="0"/>
          </a:p>
          <a:p>
            <a:pPr marL="342900" indent="-342900" fontAlgn="ctr">
              <a:buFont typeface="Arial" panose="020B0604020202020204" pitchFamily="34" charset="0"/>
              <a:buChar char="•"/>
            </a:pPr>
            <a:r>
              <a:rPr lang="hu-HU" dirty="0" err="1"/>
              <a:t>Sharing</a:t>
            </a:r>
            <a:r>
              <a:rPr lang="hu-HU" dirty="0"/>
              <a:t> of </a:t>
            </a:r>
            <a:r>
              <a:rPr lang="hu-HU" dirty="0" err="1"/>
              <a:t>costs</a:t>
            </a:r>
            <a:r>
              <a:rPr lang="hu-HU" dirty="0"/>
              <a:t> and </a:t>
            </a:r>
            <a:r>
              <a:rPr lang="hu-HU" dirty="0" err="1"/>
              <a:t>benefits</a:t>
            </a:r>
            <a:endParaRPr lang="hu-HU" dirty="0"/>
          </a:p>
          <a:p>
            <a:endParaRPr lang="hu-H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err="1" smtClean="0"/>
              <a:t>Venues</a:t>
            </a:r>
            <a:endParaRPr lang="hu-HU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ctr" fontAlgn="ctr">
              <a:spcBef>
                <a:spcPts val="0"/>
              </a:spcBef>
              <a:spcAft>
                <a:spcPts val="0"/>
              </a:spcAft>
            </a:pPr>
            <a:r>
              <a:rPr lang="hu-HU" b="1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</a:t>
            </a:r>
            <a:endParaRPr lang="hu-HU" sz="1800" dirty="0">
              <a:latin typeface="Arial" panose="020B0604020202020204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kern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Inter-regional</a:t>
            </a:r>
            <a:r>
              <a:rPr lang="hu-HU" kern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kern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1800" dirty="0">
              <a:latin typeface="Arial" panose="020B0604020202020204" pitchFamily="34" charset="0"/>
            </a:endParaRPr>
          </a:p>
          <a:p>
            <a:pPr marL="342900" indent="-34290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kern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</a:t>
            </a:r>
            <a:r>
              <a:rPr lang="hu-HU" kern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kern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1800" dirty="0">
              <a:latin typeface="Arial" panose="020B0604020202020204" pitchFamily="34" charset="0"/>
            </a:endParaRPr>
          </a:p>
          <a:p>
            <a:pPr marL="342900" indent="-34290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kern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Subregional</a:t>
            </a:r>
            <a:r>
              <a:rPr lang="hu-HU" kern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kern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1800" dirty="0">
              <a:latin typeface="Arial" panose="020B0604020202020204" pitchFamily="34" charset="0"/>
            </a:endParaRPr>
          </a:p>
          <a:p>
            <a:pPr marL="342900" indent="-34290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kern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Bilateral</a:t>
            </a:r>
            <a:r>
              <a:rPr lang="hu-HU" kern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kern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1800" dirty="0">
              <a:latin typeface="Arial" panose="020B0604020202020204" pitchFamily="34" charset="0"/>
            </a:endParaRPr>
          </a:p>
          <a:p>
            <a:pPr marL="342900" indent="-34290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kern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Intra-state</a:t>
            </a:r>
            <a:r>
              <a:rPr lang="hu-HU" kern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hu-HU" kern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hu-HU" kern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kern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hu-HU" kern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hu-HU" kern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federation</a:t>
            </a:r>
            <a:r>
              <a:rPr lang="hu-HU" kern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u-HU" sz="1800" dirty="0">
              <a:latin typeface="Arial" panose="020B0604020202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48021454"/>
      </p:ext>
    </p:extLst>
  </p:cSld>
  <p:clrMapOvr>
    <a:masterClrMapping/>
  </p:clrMapOvr>
  <p:transition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3" y="25665"/>
            <a:ext cx="9036497" cy="451007"/>
          </a:xfrm>
        </p:spPr>
        <p:txBody>
          <a:bodyPr/>
          <a:lstStyle/>
          <a:p>
            <a:r>
              <a:rPr lang="hu-HU" dirty="0" err="1" smtClean="0"/>
              <a:t>Possible</a:t>
            </a:r>
            <a:r>
              <a:rPr lang="hu-HU" dirty="0" smtClean="0"/>
              <a:t> </a:t>
            </a:r>
            <a:r>
              <a:rPr lang="hu-HU" dirty="0" err="1" smtClean="0"/>
              <a:t>criteria</a:t>
            </a:r>
            <a:r>
              <a:rPr lang="hu-HU" dirty="0" smtClean="0"/>
              <a:t> of </a:t>
            </a:r>
            <a:r>
              <a:rPr lang="hu-HU" dirty="0" err="1" smtClean="0"/>
              <a:t>responsibility</a:t>
            </a:r>
            <a:r>
              <a:rPr lang="hu-HU" dirty="0" smtClean="0"/>
              <a:t> </a:t>
            </a:r>
            <a:r>
              <a:rPr lang="hu-HU" dirty="0" err="1" smtClean="0"/>
              <a:t>sharing</a:t>
            </a:r>
            <a:r>
              <a:rPr lang="hu-HU" dirty="0" smtClean="0"/>
              <a:t>/</a:t>
            </a:r>
            <a:r>
              <a:rPr lang="hu-HU" dirty="0" err="1" smtClean="0"/>
              <a:t>solidarity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12847"/>
              </p:ext>
            </p:extLst>
          </p:nvPr>
        </p:nvGraphicFramePr>
        <p:xfrm>
          <a:off x="0" y="476673"/>
          <a:ext cx="9108504" cy="63422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07880"/>
                <a:gridCol w="1652152"/>
                <a:gridCol w="1139544"/>
                <a:gridCol w="1554464"/>
                <a:gridCol w="1554464"/>
              </a:tblGrid>
              <a:tr h="988790">
                <a:tc>
                  <a:txBody>
                    <a:bodyPr/>
                    <a:lstStyle/>
                    <a:p>
                      <a:pPr algn="l"/>
                      <a:r>
                        <a:rPr lang="hu-HU" sz="1800" dirty="0" err="1" smtClean="0">
                          <a:solidFill>
                            <a:schemeClr val="bg2"/>
                          </a:solidFill>
                        </a:rPr>
                        <a:t>Applied</a:t>
                      </a:r>
                      <a:r>
                        <a:rPr lang="hu-HU" sz="18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hu-HU" sz="1800" dirty="0" err="1" smtClean="0">
                          <a:solidFill>
                            <a:schemeClr val="bg2"/>
                          </a:solidFill>
                        </a:rPr>
                        <a:t>by</a:t>
                      </a:r>
                      <a:endParaRPr lang="hu-HU" sz="1800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l"/>
                      <a:endParaRPr lang="hu-HU" sz="1800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l"/>
                      <a:r>
                        <a:rPr lang="hu-HU" sz="1800" dirty="0" err="1" smtClean="0">
                          <a:solidFill>
                            <a:schemeClr val="bg2"/>
                          </a:solidFill>
                        </a:rPr>
                        <a:t>Criterion</a:t>
                      </a:r>
                      <a:endParaRPr lang="hu-HU" sz="18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err="1" smtClean="0">
                          <a:solidFill>
                            <a:schemeClr val="bg2"/>
                          </a:solidFill>
                        </a:rPr>
                        <a:t>Commission</a:t>
                      </a:r>
                      <a:endParaRPr lang="hu-HU" sz="1800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hu-HU" sz="1200" b="0" dirty="0" smtClean="0">
                          <a:solidFill>
                            <a:schemeClr val="bg2"/>
                          </a:solidFill>
                        </a:rPr>
                        <a:t>COM (2015) 450 </a:t>
                      </a:r>
                      <a:r>
                        <a:rPr lang="hu-HU" sz="1200" b="0" dirty="0" err="1" smtClean="0">
                          <a:solidFill>
                            <a:schemeClr val="bg2"/>
                          </a:solidFill>
                        </a:rPr>
                        <a:t>final</a:t>
                      </a:r>
                      <a:r>
                        <a:rPr lang="hu-HU" sz="1200" b="0" dirty="0" smtClean="0">
                          <a:solidFill>
                            <a:schemeClr val="bg2"/>
                          </a:solidFill>
                        </a:rPr>
                        <a:t/>
                      </a:r>
                      <a:br>
                        <a:rPr lang="hu-HU" sz="1200" b="0" dirty="0" smtClean="0">
                          <a:solidFill>
                            <a:schemeClr val="bg2"/>
                          </a:solidFill>
                        </a:rPr>
                      </a:br>
                      <a:r>
                        <a:rPr lang="hu-HU" sz="1200" b="0" dirty="0" err="1" smtClean="0">
                          <a:solidFill>
                            <a:schemeClr val="bg2"/>
                          </a:solidFill>
                        </a:rPr>
                        <a:t>Crisis</a:t>
                      </a:r>
                      <a:r>
                        <a:rPr lang="hu-HU" sz="1200" b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bg2"/>
                          </a:solidFill>
                        </a:rPr>
                        <a:t>relocation</a:t>
                      </a:r>
                      <a:r>
                        <a:rPr lang="hu-HU" sz="1200" b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hu-HU" sz="1200" b="0" dirty="0" err="1" smtClean="0">
                          <a:solidFill>
                            <a:schemeClr val="bg2"/>
                          </a:solidFill>
                        </a:rPr>
                        <a:t>mechanism</a:t>
                      </a:r>
                      <a:endParaRPr lang="hu-HU" sz="1200" b="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EU </a:t>
                      </a:r>
                      <a:r>
                        <a:rPr lang="hu-HU" sz="1600" dirty="0" err="1" smtClean="0">
                          <a:solidFill>
                            <a:schemeClr val="bg2"/>
                          </a:solidFill>
                        </a:rPr>
                        <a:t>Council</a:t>
                      </a:r>
                      <a:endParaRPr lang="hu-HU" sz="1600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hu-HU" sz="1000" b="0" dirty="0" err="1" smtClean="0">
                          <a:solidFill>
                            <a:schemeClr val="bg2"/>
                          </a:solidFill>
                        </a:rPr>
                        <a:t>Relocation</a:t>
                      </a:r>
                      <a:r>
                        <a:rPr lang="hu-HU" sz="1000" b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hu-HU" sz="1000" b="0" dirty="0" err="1" smtClean="0">
                          <a:solidFill>
                            <a:schemeClr val="bg2"/>
                          </a:solidFill>
                        </a:rPr>
                        <a:t>decision</a:t>
                      </a:r>
                      <a:endParaRPr lang="hu-HU" sz="1000" b="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700" b="1" dirty="0" err="1" smtClean="0">
                          <a:solidFill>
                            <a:schemeClr val="bg2"/>
                          </a:solidFill>
                        </a:rPr>
                        <a:t>Commission</a:t>
                      </a:r>
                      <a:r>
                        <a:rPr lang="hu-HU" sz="1050" b="0" dirty="0" smtClean="0">
                          <a:solidFill>
                            <a:schemeClr val="bg2"/>
                          </a:solidFill>
                        </a:rPr>
                        <a:t/>
                      </a:r>
                      <a:br>
                        <a:rPr lang="hu-HU" sz="1050" b="0" dirty="0" smtClean="0">
                          <a:solidFill>
                            <a:schemeClr val="bg2"/>
                          </a:solidFill>
                        </a:rPr>
                      </a:br>
                      <a:r>
                        <a:rPr lang="hu-HU" sz="1050" b="0" dirty="0" smtClean="0">
                          <a:solidFill>
                            <a:schemeClr val="bg2"/>
                          </a:solidFill>
                        </a:rPr>
                        <a:t>Dublin </a:t>
                      </a:r>
                      <a:r>
                        <a:rPr lang="hu-HU" sz="1050" b="0" dirty="0" err="1" smtClean="0">
                          <a:solidFill>
                            <a:schemeClr val="bg2"/>
                          </a:solidFill>
                        </a:rPr>
                        <a:t>recast</a:t>
                      </a:r>
                      <a:r>
                        <a:rPr lang="hu-HU" sz="1050" b="0" dirty="0" smtClean="0">
                          <a:solidFill>
                            <a:schemeClr val="bg2"/>
                          </a:solidFill>
                        </a:rPr>
                        <a:t/>
                      </a:r>
                      <a:br>
                        <a:rPr lang="hu-HU" sz="1050" b="0" dirty="0" smtClean="0">
                          <a:solidFill>
                            <a:schemeClr val="bg2"/>
                          </a:solidFill>
                        </a:rPr>
                      </a:br>
                      <a:r>
                        <a:rPr lang="hu-HU" sz="1050" b="0" dirty="0" smtClean="0">
                          <a:solidFill>
                            <a:schemeClr val="bg2"/>
                          </a:solidFill>
                        </a:rPr>
                        <a:t>COM(2016) 270 </a:t>
                      </a:r>
                      <a:r>
                        <a:rPr lang="hu-HU" sz="1050" b="0" dirty="0" err="1" smtClean="0">
                          <a:solidFill>
                            <a:schemeClr val="bg2"/>
                          </a:solidFill>
                        </a:rPr>
                        <a:t>final</a:t>
                      </a:r>
                      <a:endParaRPr lang="hu-HU" sz="1050" b="0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hu-HU" sz="1050" b="0" dirty="0" err="1" smtClean="0">
                          <a:solidFill>
                            <a:schemeClr val="bg2"/>
                          </a:solidFill>
                        </a:rPr>
                        <a:t>Corrective</a:t>
                      </a:r>
                      <a:r>
                        <a:rPr lang="hu-HU" sz="1050" b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hu-HU" sz="1050" b="0" dirty="0" err="1" smtClean="0">
                          <a:solidFill>
                            <a:schemeClr val="bg2"/>
                          </a:solidFill>
                        </a:rPr>
                        <a:t>allocation</a:t>
                      </a:r>
                      <a:r>
                        <a:rPr lang="hu-HU" sz="1050" b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hu-HU" sz="1050" b="0" smtClean="0">
                          <a:solidFill>
                            <a:schemeClr val="bg2"/>
                          </a:solidFill>
                        </a:rPr>
                        <a:t>mechanism</a:t>
                      </a:r>
                    </a:p>
                    <a:p>
                      <a:pPr algn="ctr"/>
                      <a:endParaRPr lang="hu-HU" sz="1050" b="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 smtClean="0">
                          <a:solidFill>
                            <a:schemeClr val="bg2"/>
                          </a:solidFill>
                        </a:rPr>
                        <a:t>Germany</a:t>
                      </a:r>
                      <a:endParaRPr lang="hu-HU" sz="1600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hu-HU" sz="1100" b="0" dirty="0" err="1" smtClean="0">
                          <a:solidFill>
                            <a:schemeClr val="bg2"/>
                          </a:solidFill>
                        </a:rPr>
                        <a:t>Kőnigsteini</a:t>
                      </a:r>
                      <a:r>
                        <a:rPr lang="hu-HU" sz="1100" b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hu-HU" sz="1100" b="0" dirty="0" err="1" smtClean="0">
                          <a:solidFill>
                            <a:schemeClr val="bg2"/>
                          </a:solidFill>
                        </a:rPr>
                        <a:t>key</a:t>
                      </a:r>
                      <a:endParaRPr lang="hu-HU" sz="1050" b="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</a:tr>
              <a:tr h="569304">
                <a:tc>
                  <a:txBody>
                    <a:bodyPr/>
                    <a:lstStyle/>
                    <a:p>
                      <a:pPr algn="l"/>
                      <a:r>
                        <a:rPr lang="hu-HU" sz="2000" dirty="0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GDP</a:t>
                      </a:r>
                      <a:endParaRPr lang="hu-HU" sz="20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hu-HU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hu-HU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hu-HU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</a:tr>
              <a:tr h="569304">
                <a:tc>
                  <a:txBody>
                    <a:bodyPr/>
                    <a:lstStyle/>
                    <a:p>
                      <a:pPr algn="l"/>
                      <a:r>
                        <a:rPr lang="hu-HU" sz="2000" dirty="0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GDP/</a:t>
                      </a:r>
                      <a:r>
                        <a:rPr lang="hu-HU" sz="2000" dirty="0" err="1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fperson</a:t>
                      </a:r>
                      <a:endParaRPr lang="hu-HU" sz="20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(</a:t>
                      </a:r>
                      <a:r>
                        <a:rPr lang="hu-HU" sz="1600" dirty="0" err="1" smtClean="0">
                          <a:solidFill>
                            <a:schemeClr val="bg2"/>
                          </a:solidFill>
                        </a:rPr>
                        <a:t>Yes</a:t>
                      </a:r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)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(</a:t>
                      </a:r>
                      <a:r>
                        <a:rPr lang="hu-HU" sz="1600" dirty="0" err="1" smtClean="0">
                          <a:solidFill>
                            <a:schemeClr val="bg2"/>
                          </a:solidFill>
                        </a:rPr>
                        <a:t>Yes</a:t>
                      </a:r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)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</a:p>
                    <a:p>
                      <a:pPr algn="ctr"/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</a:tr>
              <a:tr h="359560">
                <a:tc>
                  <a:txBody>
                    <a:bodyPr/>
                    <a:lstStyle/>
                    <a:p>
                      <a:pPr algn="l"/>
                      <a:r>
                        <a:rPr lang="hu-HU" sz="20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Tax</a:t>
                      </a:r>
                      <a:r>
                        <a:rPr lang="hu-HU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u-HU" sz="20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income</a:t>
                      </a:r>
                      <a:endParaRPr lang="hu-HU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No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No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hu-HU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</a:tr>
              <a:tr h="329597">
                <a:tc>
                  <a:txBody>
                    <a:bodyPr/>
                    <a:lstStyle/>
                    <a:p>
                      <a:pPr algn="l"/>
                      <a:r>
                        <a:rPr lang="hu-HU" sz="2000" dirty="0" err="1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Population</a:t>
                      </a:r>
                      <a:r>
                        <a:rPr lang="hu-HU" sz="2000" baseline="0" dirty="0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hu-HU" sz="2000" baseline="0" dirty="0" err="1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size</a:t>
                      </a:r>
                      <a:r>
                        <a:rPr lang="hu-HU" sz="2000" baseline="0" dirty="0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hu-HU" sz="20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hu-HU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hu-HU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hu-HU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hu-HU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</a:tr>
              <a:tr h="329597">
                <a:tc>
                  <a:txBody>
                    <a:bodyPr/>
                    <a:lstStyle/>
                    <a:p>
                      <a:pPr algn="l"/>
                      <a:r>
                        <a:rPr lang="hu-HU" sz="2000" dirty="0" err="1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Territory</a:t>
                      </a:r>
                      <a:endParaRPr lang="hu-HU" sz="20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 smtClean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</a:tr>
              <a:tr h="329597">
                <a:tc>
                  <a:txBody>
                    <a:bodyPr/>
                    <a:lstStyle/>
                    <a:p>
                      <a:pPr algn="l"/>
                      <a:r>
                        <a:rPr lang="hu-HU" sz="2000" dirty="0" err="1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Population</a:t>
                      </a:r>
                      <a:r>
                        <a:rPr lang="hu-HU" sz="2000" dirty="0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u-HU" sz="2000" dirty="0" err="1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density</a:t>
                      </a:r>
                      <a:endParaRPr lang="hu-HU" sz="20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 smtClean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</a:tr>
              <a:tr h="4541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 err="1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Unemployment</a:t>
                      </a:r>
                      <a:endParaRPr lang="hu-HU" sz="20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hu-HU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hu-HU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 smtClean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</a:tr>
              <a:tr h="569304">
                <a:tc>
                  <a:txBody>
                    <a:bodyPr/>
                    <a:lstStyle/>
                    <a:p>
                      <a:pPr algn="l"/>
                      <a:r>
                        <a:rPr lang="hu-HU" sz="2000" dirty="0" err="1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</a:t>
                      </a:r>
                      <a:r>
                        <a:rPr lang="hu-HU" sz="2000" dirty="0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of </a:t>
                      </a:r>
                      <a:r>
                        <a:rPr lang="hu-HU" sz="2000" dirty="0" err="1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earlier</a:t>
                      </a:r>
                      <a:r>
                        <a:rPr lang="hu-HU" sz="2000" dirty="0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u-HU" sz="2000" dirty="0" err="1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applicants</a:t>
                      </a:r>
                      <a:endParaRPr lang="hu-HU" sz="20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hu-HU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hu-HU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 smtClean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</a:tr>
              <a:tr h="734102">
                <a:tc>
                  <a:txBody>
                    <a:bodyPr/>
                    <a:lstStyle/>
                    <a:p>
                      <a:pPr algn="l"/>
                      <a:r>
                        <a:rPr lang="hu-HU" sz="2000" dirty="0" err="1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Physical</a:t>
                      </a:r>
                      <a:r>
                        <a:rPr lang="hu-HU" sz="2000" dirty="0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u-HU" sz="2000" dirty="0" err="1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proximity</a:t>
                      </a:r>
                      <a:r>
                        <a:rPr lang="hu-HU" sz="2000" dirty="0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u-HU" sz="2000" dirty="0" err="1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hu-HU" sz="2000" dirty="0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country of </a:t>
                      </a:r>
                      <a:r>
                        <a:rPr lang="hu-HU" sz="2000" dirty="0" err="1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origin</a:t>
                      </a:r>
                      <a:r>
                        <a:rPr lang="hu-HU" sz="2000" dirty="0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br>
                        <a:rPr lang="hu-HU" sz="2000" dirty="0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hu-HU" sz="1200" baseline="0" dirty="0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hu-HU" sz="1200" baseline="0" dirty="0" err="1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Neighbour</a:t>
                      </a:r>
                      <a:r>
                        <a:rPr lang="hu-HU" sz="1200" baseline="0" dirty="0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hu-HU" sz="1200" baseline="0" dirty="0" err="1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same</a:t>
                      </a:r>
                      <a:r>
                        <a:rPr lang="hu-HU" sz="1200" baseline="0" dirty="0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u-HU" sz="1200" baseline="0" dirty="0" err="1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region</a:t>
                      </a:r>
                      <a:r>
                        <a:rPr lang="hu-HU" sz="2000" baseline="0" dirty="0" smtClean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hu-HU" sz="2000" dirty="0">
                        <a:solidFill>
                          <a:schemeClr val="bg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 smtClean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</a:tr>
              <a:tr h="428869">
                <a:tc>
                  <a:txBody>
                    <a:bodyPr/>
                    <a:lstStyle/>
                    <a:p>
                      <a:pPr algn="l"/>
                      <a:r>
                        <a:rPr lang="hu-HU" sz="20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Cultural</a:t>
                      </a:r>
                      <a:r>
                        <a:rPr lang="hu-HU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u-HU" sz="20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proximity</a:t>
                      </a:r>
                      <a:endParaRPr lang="hu-HU" sz="20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No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No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Egyenes összekötő nyíllal 4"/>
          <p:cNvCxnSpPr/>
          <p:nvPr/>
        </p:nvCxnSpPr>
        <p:spPr>
          <a:xfrm>
            <a:off x="1619672" y="764704"/>
            <a:ext cx="396044" cy="0"/>
          </a:xfrm>
          <a:prstGeom prst="straightConnector1">
            <a:avLst/>
          </a:prstGeom>
          <a:ln w="539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>
            <a:off x="1403648" y="1052736"/>
            <a:ext cx="0" cy="360040"/>
          </a:xfrm>
          <a:prstGeom prst="straightConnector1">
            <a:avLst/>
          </a:prstGeom>
          <a:ln w="539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668384"/>
      </p:ext>
    </p:extLst>
  </p:cSld>
  <p:clrMapOvr>
    <a:masterClrMapping/>
  </p:clrMapOvr>
  <p:transition>
    <p:pull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3" y="25665"/>
            <a:ext cx="9036497" cy="451007"/>
          </a:xfrm>
        </p:spPr>
        <p:txBody>
          <a:bodyPr/>
          <a:lstStyle/>
          <a:p>
            <a:r>
              <a:rPr lang="hu-HU" dirty="0" err="1"/>
              <a:t>Possible</a:t>
            </a:r>
            <a:r>
              <a:rPr lang="hu-HU" dirty="0"/>
              <a:t> </a:t>
            </a:r>
            <a:r>
              <a:rPr lang="hu-HU" dirty="0" err="1"/>
              <a:t>criteria</a:t>
            </a:r>
            <a:r>
              <a:rPr lang="hu-HU" dirty="0"/>
              <a:t> of </a:t>
            </a:r>
            <a:r>
              <a:rPr lang="hu-HU" dirty="0" err="1"/>
              <a:t>responsibility</a:t>
            </a:r>
            <a:r>
              <a:rPr lang="hu-HU" dirty="0"/>
              <a:t> </a:t>
            </a:r>
            <a:r>
              <a:rPr lang="hu-HU" dirty="0" err="1"/>
              <a:t>sharing</a:t>
            </a:r>
            <a:r>
              <a:rPr lang="hu-HU" dirty="0"/>
              <a:t>/</a:t>
            </a:r>
            <a:r>
              <a:rPr lang="hu-HU" dirty="0" err="1"/>
              <a:t>solidarity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383663"/>
              </p:ext>
            </p:extLst>
          </p:nvPr>
        </p:nvGraphicFramePr>
        <p:xfrm>
          <a:off x="0" y="476673"/>
          <a:ext cx="8604448" cy="573057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12140"/>
                <a:gridCol w="1109210"/>
                <a:gridCol w="2274786"/>
                <a:gridCol w="2808312"/>
              </a:tblGrid>
              <a:tr h="988790">
                <a:tc>
                  <a:txBody>
                    <a:bodyPr/>
                    <a:lstStyle/>
                    <a:p>
                      <a:pPr algn="l"/>
                      <a:r>
                        <a:rPr lang="hu-HU" sz="1800" dirty="0" err="1" smtClean="0">
                          <a:solidFill>
                            <a:schemeClr val="bg2"/>
                          </a:solidFill>
                        </a:rPr>
                        <a:t>Applied</a:t>
                      </a:r>
                      <a:r>
                        <a:rPr lang="hu-HU" sz="18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hu-HU" sz="1800" dirty="0" err="1" smtClean="0">
                          <a:solidFill>
                            <a:schemeClr val="bg2"/>
                          </a:solidFill>
                        </a:rPr>
                        <a:t>by</a:t>
                      </a:r>
                      <a:endParaRPr lang="hu-HU" sz="1800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l"/>
                      <a:endParaRPr lang="hu-HU" sz="1800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l"/>
                      <a:r>
                        <a:rPr lang="hu-HU" sz="1800" dirty="0" err="1" smtClean="0">
                          <a:solidFill>
                            <a:schemeClr val="bg2"/>
                          </a:solidFill>
                        </a:rPr>
                        <a:t>Criterion</a:t>
                      </a:r>
                      <a:endParaRPr lang="hu-HU" sz="18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smtClean="0">
                          <a:solidFill>
                            <a:schemeClr val="bg2"/>
                          </a:solidFill>
                        </a:rPr>
                        <a:t>Schmuck</a:t>
                      </a:r>
                    </a:p>
                    <a:p>
                      <a:pPr algn="ctr"/>
                      <a:r>
                        <a:rPr lang="hu-HU" sz="1600" smtClean="0">
                          <a:solidFill>
                            <a:schemeClr val="bg2"/>
                          </a:solidFill>
                        </a:rPr>
                        <a:t>1997</a:t>
                      </a:r>
                      <a:endParaRPr lang="hu-HU" sz="160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 smtClean="0">
                          <a:solidFill>
                            <a:schemeClr val="bg2"/>
                          </a:solidFill>
                        </a:rPr>
                        <a:t>Hathaway</a:t>
                      </a:r>
                      <a:r>
                        <a:rPr lang="hu-HU" sz="1600" baseline="0" dirty="0" smtClean="0">
                          <a:solidFill>
                            <a:schemeClr val="bg2"/>
                          </a:solidFill>
                        </a:rPr>
                        <a:t> &amp;</a:t>
                      </a:r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 Neve,</a:t>
                      </a:r>
                    </a:p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1997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>
                          <a:solidFill>
                            <a:schemeClr val="bg2"/>
                          </a:solidFill>
                        </a:rPr>
                        <a:t>Schneider; </a:t>
                      </a:r>
                      <a:r>
                        <a:rPr lang="hu-HU" sz="1400" dirty="0" err="1" smtClean="0">
                          <a:solidFill>
                            <a:schemeClr val="bg2"/>
                          </a:solidFill>
                        </a:rPr>
                        <a:t>Engler</a:t>
                      </a:r>
                      <a:r>
                        <a:rPr lang="hu-HU" sz="1400" dirty="0" smtClean="0">
                          <a:solidFill>
                            <a:schemeClr val="bg2"/>
                          </a:solidFill>
                        </a:rPr>
                        <a:t>; </a:t>
                      </a:r>
                      <a:r>
                        <a:rPr lang="hu-HU" sz="1400" dirty="0" err="1" smtClean="0">
                          <a:solidFill>
                            <a:schemeClr val="bg2"/>
                          </a:solidFill>
                        </a:rPr>
                        <a:t>Angevendt</a:t>
                      </a:r>
                      <a:endParaRPr lang="hu-HU" sz="1400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hu-HU" sz="1400" dirty="0" smtClean="0">
                          <a:solidFill>
                            <a:schemeClr val="bg2"/>
                          </a:solidFill>
                        </a:rPr>
                        <a:t>2013</a:t>
                      </a:r>
                      <a:endParaRPr lang="hu-HU" sz="14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</a:tr>
              <a:tr h="569304">
                <a:tc>
                  <a:txBody>
                    <a:bodyPr/>
                    <a:lstStyle/>
                    <a:p>
                      <a:pPr algn="l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Total GDP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r>
                        <a:rPr lang="hu-HU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(</a:t>
                      </a:r>
                      <a:r>
                        <a:rPr lang="hu-HU" sz="1600" dirty="0" err="1" smtClean="0">
                          <a:solidFill>
                            <a:schemeClr val="bg2"/>
                          </a:solidFill>
                        </a:rPr>
                        <a:t>wealth</a:t>
                      </a:r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”)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r>
                        <a:rPr lang="hu-HU" sz="1600" baseline="0" dirty="0" smtClean="0">
                          <a:solidFill>
                            <a:schemeClr val="bg2"/>
                          </a:solidFill>
                        </a:rPr>
                        <a:t> (</a:t>
                      </a:r>
                      <a:r>
                        <a:rPr lang="hu-HU" sz="1600" baseline="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r>
                        <a:rPr lang="hu-HU" sz="1600" baseline="0" dirty="0" smtClean="0">
                          <a:solidFill>
                            <a:schemeClr val="bg2"/>
                          </a:solidFill>
                        </a:rPr>
                        <a:t> – </a:t>
                      </a:r>
                      <a:r>
                        <a:rPr lang="hu-HU" sz="1600" baseline="0" dirty="0" err="1" smtClean="0">
                          <a:solidFill>
                            <a:schemeClr val="bg2"/>
                          </a:solidFill>
                        </a:rPr>
                        <a:t>external</a:t>
                      </a:r>
                      <a:r>
                        <a:rPr lang="hu-HU" sz="1600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hu-HU" sz="1600" baseline="0" dirty="0" err="1" smtClean="0">
                          <a:solidFill>
                            <a:schemeClr val="bg2"/>
                          </a:solidFill>
                        </a:rPr>
                        <a:t>supporter</a:t>
                      </a:r>
                      <a:r>
                        <a:rPr lang="hu-HU" sz="1600" baseline="0" dirty="0" smtClean="0">
                          <a:solidFill>
                            <a:schemeClr val="bg2"/>
                          </a:solidFill>
                        </a:rPr>
                        <a:t>)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hu-HU" sz="160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hu-HU" sz="1200" dirty="0" smtClean="0">
                          <a:solidFill>
                            <a:schemeClr val="bg2"/>
                          </a:solidFill>
                        </a:rPr>
                        <a:t>(</a:t>
                      </a:r>
                      <a:r>
                        <a:rPr lang="hu-HU" sz="1200" dirty="0" err="1" smtClean="0">
                          <a:solidFill>
                            <a:schemeClr val="bg2"/>
                          </a:solidFill>
                        </a:rPr>
                        <a:t>five</a:t>
                      </a:r>
                      <a:r>
                        <a:rPr lang="hu-HU" sz="12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hu-HU" sz="1200" dirty="0" err="1" smtClean="0">
                          <a:solidFill>
                            <a:schemeClr val="bg2"/>
                          </a:solidFill>
                        </a:rPr>
                        <a:t>years</a:t>
                      </a:r>
                      <a:r>
                        <a:rPr lang="hu-HU" sz="12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hu-HU" sz="1200" dirty="0" err="1" smtClean="0">
                          <a:solidFill>
                            <a:schemeClr val="bg2"/>
                          </a:solidFill>
                        </a:rPr>
                        <a:t>average</a:t>
                      </a:r>
                      <a:r>
                        <a:rPr lang="hu-HU" sz="1200" dirty="0" smtClean="0">
                          <a:solidFill>
                            <a:schemeClr val="bg2"/>
                          </a:solidFill>
                        </a:rPr>
                        <a:t> –</a:t>
                      </a:r>
                      <a:r>
                        <a:rPr lang="hu-HU" sz="1200" dirty="0" err="1" smtClean="0">
                          <a:solidFill>
                            <a:schemeClr val="bg2"/>
                          </a:solidFill>
                        </a:rPr>
                        <a:t>within</a:t>
                      </a:r>
                      <a:r>
                        <a:rPr lang="hu-HU" sz="1200" dirty="0" smtClean="0">
                          <a:solidFill>
                            <a:schemeClr val="bg2"/>
                          </a:solidFill>
                        </a:rPr>
                        <a:t> EU </a:t>
                      </a:r>
                      <a:r>
                        <a:rPr lang="hu-HU" sz="1200" dirty="0" err="1" smtClean="0">
                          <a:solidFill>
                            <a:schemeClr val="bg2"/>
                          </a:solidFill>
                        </a:rPr>
                        <a:t>average</a:t>
                      </a:r>
                      <a:r>
                        <a:rPr lang="hu-HU" sz="1200" dirty="0" smtClean="0">
                          <a:solidFill>
                            <a:schemeClr val="bg2"/>
                          </a:solidFill>
                        </a:rPr>
                        <a:t>)</a:t>
                      </a:r>
                      <a:endParaRPr lang="hu-HU" sz="12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</a:tr>
              <a:tr h="254385">
                <a:tc>
                  <a:txBody>
                    <a:bodyPr/>
                    <a:lstStyle/>
                    <a:p>
                      <a:pPr algn="l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GDP/</a:t>
                      </a:r>
                      <a:r>
                        <a:rPr lang="hu-HU" sz="1600" dirty="0" err="1" smtClean="0">
                          <a:solidFill>
                            <a:schemeClr val="bg2"/>
                          </a:solidFill>
                        </a:rPr>
                        <a:t>fperson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(</a:t>
                      </a:r>
                      <a:r>
                        <a:rPr lang="hu-HU" sz="1600" dirty="0" err="1" smtClean="0">
                          <a:solidFill>
                            <a:schemeClr val="bg2"/>
                          </a:solidFill>
                        </a:rPr>
                        <a:t>Yes</a:t>
                      </a:r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)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r>
                        <a:rPr lang="hu-HU" sz="1600" baseline="0" dirty="0" smtClean="0">
                          <a:solidFill>
                            <a:schemeClr val="bg2"/>
                          </a:solidFill>
                        </a:rPr>
                        <a:t> (</a:t>
                      </a:r>
                      <a:r>
                        <a:rPr lang="hu-HU" sz="1600" baseline="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r>
                        <a:rPr lang="hu-HU" sz="1600" baseline="0" dirty="0" smtClean="0">
                          <a:solidFill>
                            <a:schemeClr val="bg2"/>
                          </a:solidFill>
                        </a:rPr>
                        <a:t> – </a:t>
                      </a:r>
                      <a:r>
                        <a:rPr lang="hu-HU" sz="1600" baseline="0" dirty="0" err="1" smtClean="0">
                          <a:solidFill>
                            <a:schemeClr val="bg2"/>
                          </a:solidFill>
                        </a:rPr>
                        <a:t>external</a:t>
                      </a:r>
                      <a:r>
                        <a:rPr lang="hu-HU" sz="1600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hu-HU" sz="1600" baseline="0" dirty="0" err="1" smtClean="0">
                          <a:solidFill>
                            <a:schemeClr val="bg2"/>
                          </a:solidFill>
                        </a:rPr>
                        <a:t>supporter</a:t>
                      </a:r>
                      <a:r>
                        <a:rPr lang="hu-HU" sz="1600" baseline="0" dirty="0" smtClean="0">
                          <a:solidFill>
                            <a:schemeClr val="bg2"/>
                          </a:solidFill>
                        </a:rPr>
                        <a:t>)</a:t>
                      </a:r>
                      <a:endParaRPr lang="hu-HU" sz="1600" dirty="0" smtClean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</a:tr>
              <a:tr h="359560">
                <a:tc>
                  <a:txBody>
                    <a:bodyPr/>
                    <a:lstStyle/>
                    <a:p>
                      <a:pPr algn="l"/>
                      <a:r>
                        <a:rPr lang="hu-HU" dirty="0" err="1" smtClean="0"/>
                        <a:t>Tax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income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No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No</a:t>
                      </a:r>
                      <a:endParaRPr lang="hu-HU" dirty="0"/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</a:tr>
              <a:tr h="329597">
                <a:tc>
                  <a:txBody>
                    <a:bodyPr/>
                    <a:lstStyle/>
                    <a:p>
                      <a:pPr algn="l"/>
                      <a:r>
                        <a:rPr lang="hu-HU" sz="1600" dirty="0" err="1" smtClean="0">
                          <a:solidFill>
                            <a:schemeClr val="bg2"/>
                          </a:solidFill>
                        </a:rPr>
                        <a:t>Population</a:t>
                      </a:r>
                      <a:r>
                        <a:rPr lang="hu-HU" sz="1600" baseline="0" dirty="0" smtClean="0">
                          <a:solidFill>
                            <a:schemeClr val="bg2"/>
                          </a:solidFill>
                        </a:rPr>
                        <a:t> (</a:t>
                      </a:r>
                      <a:r>
                        <a:rPr lang="hu-HU" sz="1600" baseline="0" dirty="0" err="1" smtClean="0">
                          <a:solidFill>
                            <a:schemeClr val="bg2"/>
                          </a:solidFill>
                        </a:rPr>
                        <a:t>size</a:t>
                      </a:r>
                      <a:r>
                        <a:rPr lang="hu-HU" sz="1600" baseline="0" dirty="0" smtClean="0">
                          <a:solidFill>
                            <a:schemeClr val="bg2"/>
                          </a:solidFill>
                        </a:rPr>
                        <a:t>)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hu-HU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</a:tr>
              <a:tr h="329597">
                <a:tc>
                  <a:txBody>
                    <a:bodyPr/>
                    <a:lstStyle/>
                    <a:p>
                      <a:pPr algn="l"/>
                      <a:r>
                        <a:rPr lang="hu-HU" sz="1600" dirty="0" err="1" smtClean="0">
                          <a:solidFill>
                            <a:schemeClr val="bg2"/>
                          </a:solidFill>
                        </a:rPr>
                        <a:t>Territory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r>
                        <a:rPr lang="hu-HU" sz="16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hu-HU" sz="1100" baseline="0" dirty="0" smtClean="0">
                          <a:solidFill>
                            <a:schemeClr val="bg2"/>
                          </a:solidFill>
                        </a:rPr>
                        <a:t>(</a:t>
                      </a:r>
                      <a:r>
                        <a:rPr lang="hu-HU" sz="1100" baseline="0" dirty="0" err="1" smtClean="0">
                          <a:solidFill>
                            <a:schemeClr val="bg2"/>
                          </a:solidFill>
                        </a:rPr>
                        <a:t>Compared</a:t>
                      </a:r>
                      <a:r>
                        <a:rPr lang="hu-HU" sz="1100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hu-HU" sz="1100" baseline="0" dirty="0" err="1" smtClean="0">
                          <a:solidFill>
                            <a:schemeClr val="bg2"/>
                          </a:solidFill>
                        </a:rPr>
                        <a:t>to</a:t>
                      </a:r>
                      <a:r>
                        <a:rPr lang="hu-HU" sz="1100" baseline="0" dirty="0" smtClean="0">
                          <a:solidFill>
                            <a:schemeClr val="bg2"/>
                          </a:solidFill>
                        </a:rPr>
                        <a:t> EU </a:t>
                      </a:r>
                      <a:r>
                        <a:rPr lang="hu-HU" sz="1100" baseline="0" dirty="0" err="1" smtClean="0">
                          <a:solidFill>
                            <a:schemeClr val="bg2"/>
                          </a:solidFill>
                        </a:rPr>
                        <a:t>total</a:t>
                      </a:r>
                      <a:r>
                        <a:rPr lang="hu-HU" sz="1100" baseline="0" dirty="0" smtClean="0">
                          <a:solidFill>
                            <a:schemeClr val="bg2"/>
                          </a:solidFill>
                        </a:rPr>
                        <a:t>)</a:t>
                      </a:r>
                      <a:endParaRPr lang="hu-HU" sz="1050" dirty="0" smtClean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</a:tr>
              <a:tr h="329597">
                <a:tc>
                  <a:txBody>
                    <a:bodyPr/>
                    <a:lstStyle/>
                    <a:p>
                      <a:pPr algn="l"/>
                      <a:r>
                        <a:rPr lang="hu-HU" sz="1600" dirty="0" err="1" smtClean="0">
                          <a:solidFill>
                            <a:schemeClr val="bg2"/>
                          </a:solidFill>
                        </a:rPr>
                        <a:t>Population</a:t>
                      </a:r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hu-HU" sz="1600" dirty="0" err="1" smtClean="0">
                          <a:solidFill>
                            <a:schemeClr val="bg2"/>
                          </a:solidFill>
                        </a:rPr>
                        <a:t>density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</a:tr>
              <a:tr h="3297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err="1" smtClean="0">
                          <a:solidFill>
                            <a:schemeClr val="bg2"/>
                          </a:solidFill>
                        </a:rPr>
                        <a:t>Unemployment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hu-HU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</a:tr>
              <a:tr h="307569">
                <a:tc>
                  <a:txBody>
                    <a:bodyPr/>
                    <a:lstStyle/>
                    <a:p>
                      <a:pPr algn="l"/>
                      <a:r>
                        <a:rPr lang="hu-HU" sz="1600" dirty="0" err="1" smtClean="0">
                          <a:solidFill>
                            <a:schemeClr val="bg2"/>
                          </a:solidFill>
                        </a:rPr>
                        <a:t>Number</a:t>
                      </a:r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 of </a:t>
                      </a:r>
                      <a:r>
                        <a:rPr lang="hu-HU" sz="1600" dirty="0" err="1" smtClean="0">
                          <a:solidFill>
                            <a:schemeClr val="bg2"/>
                          </a:solidFill>
                        </a:rPr>
                        <a:t>earlier</a:t>
                      </a:r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hu-HU" sz="1600" dirty="0" err="1" smtClean="0">
                          <a:solidFill>
                            <a:schemeClr val="bg2"/>
                          </a:solidFill>
                        </a:rPr>
                        <a:t>applicants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</a:tr>
              <a:tr h="734102">
                <a:tc>
                  <a:txBody>
                    <a:bodyPr/>
                    <a:lstStyle/>
                    <a:p>
                      <a:pPr algn="l"/>
                      <a:r>
                        <a:rPr lang="hu-HU" sz="1600" dirty="0" err="1" smtClean="0">
                          <a:solidFill>
                            <a:schemeClr val="bg2"/>
                          </a:solidFill>
                        </a:rPr>
                        <a:t>Physical</a:t>
                      </a:r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hu-HU" sz="1600" dirty="0" err="1" smtClean="0">
                          <a:solidFill>
                            <a:schemeClr val="bg2"/>
                          </a:solidFill>
                        </a:rPr>
                        <a:t>proximity</a:t>
                      </a:r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hu-HU" sz="1600" dirty="0" err="1" smtClean="0">
                          <a:solidFill>
                            <a:schemeClr val="bg2"/>
                          </a:solidFill>
                        </a:rPr>
                        <a:t>to</a:t>
                      </a:r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 country of </a:t>
                      </a:r>
                      <a:r>
                        <a:rPr lang="hu-HU" sz="1600" dirty="0" err="1" smtClean="0">
                          <a:solidFill>
                            <a:schemeClr val="bg2"/>
                          </a:solidFill>
                        </a:rPr>
                        <a:t>origin</a:t>
                      </a:r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br>
                        <a:rPr lang="hu-HU" sz="1600" dirty="0" smtClean="0">
                          <a:solidFill>
                            <a:schemeClr val="bg2"/>
                          </a:solidFill>
                        </a:rPr>
                      </a:br>
                      <a:r>
                        <a:rPr lang="hu-HU" sz="1100" baseline="0" dirty="0" smtClean="0">
                          <a:solidFill>
                            <a:schemeClr val="bg2"/>
                          </a:solidFill>
                        </a:rPr>
                        <a:t>(</a:t>
                      </a:r>
                      <a:r>
                        <a:rPr lang="hu-HU" sz="1100" baseline="0" dirty="0" err="1" smtClean="0">
                          <a:solidFill>
                            <a:schemeClr val="bg2"/>
                          </a:solidFill>
                        </a:rPr>
                        <a:t>neighbour</a:t>
                      </a:r>
                      <a:r>
                        <a:rPr lang="hu-HU" sz="1100" baseline="0" dirty="0" smtClean="0">
                          <a:solidFill>
                            <a:schemeClr val="bg2"/>
                          </a:solidFill>
                        </a:rPr>
                        <a:t>, </a:t>
                      </a:r>
                      <a:r>
                        <a:rPr lang="hu-HU" sz="1100" baseline="0" dirty="0" err="1" smtClean="0">
                          <a:solidFill>
                            <a:schemeClr val="bg2"/>
                          </a:solidFill>
                        </a:rPr>
                        <a:t>same</a:t>
                      </a:r>
                      <a:r>
                        <a:rPr lang="hu-HU" sz="1100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hu-HU" sz="1100" baseline="0" dirty="0" err="1" smtClean="0">
                          <a:solidFill>
                            <a:schemeClr val="bg2"/>
                          </a:solidFill>
                        </a:rPr>
                        <a:t>region</a:t>
                      </a:r>
                      <a:r>
                        <a:rPr lang="hu-HU" sz="1100" baseline="0" dirty="0" smtClean="0">
                          <a:solidFill>
                            <a:schemeClr val="bg2"/>
                          </a:solidFill>
                        </a:rPr>
                        <a:t>)</a:t>
                      </a:r>
                      <a:endParaRPr lang="hu-HU" sz="11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hu-HU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hu-HU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</a:tr>
              <a:tr h="428869">
                <a:tc>
                  <a:txBody>
                    <a:bodyPr/>
                    <a:lstStyle/>
                    <a:p>
                      <a:pPr algn="l"/>
                      <a:r>
                        <a:rPr lang="hu-HU" dirty="0" err="1" smtClean="0"/>
                        <a:t>Cultural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proximity</a:t>
                      </a:r>
                      <a:endParaRPr lang="hu-HU" dirty="0" smtClean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err="1" smtClean="0">
                          <a:solidFill>
                            <a:srgbClr val="C00000"/>
                          </a:solidFill>
                        </a:rPr>
                        <a:t>Yes</a:t>
                      </a:r>
                      <a:endParaRPr lang="hu-HU" sz="1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hu-HU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>
                        <a:tint val="20000"/>
                        <a:alpha val="48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Egyenes összekötő nyíllal 4"/>
          <p:cNvCxnSpPr/>
          <p:nvPr/>
        </p:nvCxnSpPr>
        <p:spPr>
          <a:xfrm>
            <a:off x="1619672" y="764704"/>
            <a:ext cx="396044" cy="0"/>
          </a:xfrm>
          <a:prstGeom prst="straightConnector1">
            <a:avLst/>
          </a:prstGeom>
          <a:ln w="539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>
            <a:off x="1403648" y="1052736"/>
            <a:ext cx="0" cy="360040"/>
          </a:xfrm>
          <a:prstGeom prst="straightConnector1">
            <a:avLst/>
          </a:prstGeom>
          <a:ln w="539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33738"/>
      </p:ext>
    </p:extLst>
  </p:cSld>
  <p:clrMapOvr>
    <a:masterClrMapping/>
  </p:clrMapOvr>
  <p:transition>
    <p:pull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66738" y="431800"/>
            <a:ext cx="7858125" cy="3141216"/>
          </a:xfrm>
          <a:solidFill>
            <a:srgbClr val="F4F4F4">
              <a:alpha val="52156"/>
            </a:srgbClr>
          </a:solidFill>
        </p:spPr>
        <p:txBody>
          <a:bodyPr/>
          <a:lstStyle/>
          <a:p>
            <a:pPr algn="ctr" eaLnBrk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hu-HU" altLang="fr-FR" sz="3600" b="1" dirty="0" smtClean="0">
                <a:solidFill>
                  <a:srgbClr val="701E0E"/>
                </a:solidFill>
                <a:latin typeface="Calibri" panose="020F0502020204030204" pitchFamily="34" charset="0"/>
              </a:rPr>
              <a:t/>
            </a:r>
            <a:br>
              <a:rPr lang="hu-HU" altLang="fr-FR" sz="3600" b="1" dirty="0" smtClean="0">
                <a:solidFill>
                  <a:srgbClr val="701E0E"/>
                </a:solidFill>
                <a:latin typeface="Calibri" panose="020F0502020204030204" pitchFamily="34" charset="0"/>
              </a:rPr>
            </a:br>
            <a:r>
              <a:rPr lang="en-US" altLang="fr-FR" sz="3600" b="1" dirty="0" smtClean="0">
                <a:solidFill>
                  <a:srgbClr val="701E0E"/>
                </a:solidFill>
                <a:latin typeface="Calibri" panose="020F0502020204030204" pitchFamily="34" charset="0"/>
              </a:rPr>
              <a:t>HUNGARIAN ASYLUM LAW AND POLICY IN 2015–2016: SECURITIZATION INSTEAD OF </a:t>
            </a:r>
            <a:r>
              <a:rPr lang="hu-HU" altLang="fr-FR" sz="3600" b="1" dirty="0" smtClean="0">
                <a:solidFill>
                  <a:srgbClr val="701E0E"/>
                </a:solidFill>
                <a:latin typeface="Calibri" panose="020F0502020204030204" pitchFamily="34" charset="0"/>
              </a:rPr>
              <a:t>PROTECTION AND </a:t>
            </a:r>
            <a:r>
              <a:rPr lang="en-US" altLang="fr-FR" sz="3600" b="1" dirty="0" smtClean="0">
                <a:solidFill>
                  <a:srgbClr val="701E0E"/>
                </a:solidFill>
                <a:latin typeface="Calibri" panose="020F0502020204030204" pitchFamily="34" charset="0"/>
              </a:rPr>
              <a:t>LOYAL COOPERATION</a:t>
            </a:r>
            <a:endParaRPr lang="hu-HU" altLang="fr-FR" sz="3600" b="1" dirty="0" smtClean="0">
              <a:solidFill>
                <a:srgbClr val="701E0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6791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44624"/>
            <a:ext cx="7772400" cy="457200"/>
          </a:xfrm>
        </p:spPr>
        <p:txBody>
          <a:bodyPr/>
          <a:lstStyle/>
          <a:p>
            <a:r>
              <a:rPr lang="hu-HU" sz="2400" dirty="0" err="1" smtClean="0"/>
              <a:t>Applications</a:t>
            </a:r>
            <a:r>
              <a:rPr lang="hu-HU" sz="2400" dirty="0" smtClean="0"/>
              <a:t> and </a:t>
            </a:r>
            <a:r>
              <a:rPr lang="hu-HU" sz="2400" dirty="0" err="1" smtClean="0"/>
              <a:t>recognitions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dirty="0" smtClean="0"/>
              <a:t>Hungary</a:t>
            </a:r>
            <a:endParaRPr lang="hu-HU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017342"/>
              </p:ext>
            </p:extLst>
          </p:nvPr>
        </p:nvGraphicFramePr>
        <p:xfrm>
          <a:off x="105270" y="620689"/>
          <a:ext cx="8643193" cy="58012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3993"/>
                <a:gridCol w="1356357"/>
                <a:gridCol w="1913017"/>
                <a:gridCol w="1913017"/>
                <a:gridCol w="1606809"/>
              </a:tblGrid>
              <a:tr h="454688">
                <a:tc gridSpan="5">
                  <a:txBody>
                    <a:bodyPr/>
                    <a:lstStyle/>
                    <a:p>
                      <a:pPr algn="l" fontAlgn="ctr"/>
                      <a:endParaRPr lang="hu-HU" sz="16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3739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Year</a:t>
                      </a:r>
                      <a:endParaRPr lang="hu-HU" sz="1600" b="1" i="0" u="none" strike="noStrike" dirty="0">
                        <a:solidFill>
                          <a:srgbClr val="C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hu-HU" sz="1600" b="1" u="none" strike="noStrike" dirty="0" err="1" smtClean="0">
                          <a:solidFill>
                            <a:srgbClr val="C00000"/>
                          </a:solidFill>
                          <a:effectLst/>
                        </a:rPr>
                        <a:t>Applicant</a:t>
                      </a:r>
                      <a:endParaRPr lang="hu-HU" sz="1600" b="1" i="0" u="none" strike="noStrike" dirty="0">
                        <a:solidFill>
                          <a:srgbClr val="C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u="none" strike="noStrike" dirty="0" err="1" smtClean="0">
                          <a:solidFill>
                            <a:srgbClr val="C00000"/>
                          </a:solidFill>
                          <a:effectLst/>
                        </a:rPr>
                        <a:t>Recognised</a:t>
                      </a:r>
                      <a:r>
                        <a:rPr lang="hu-HU" sz="16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hu-HU" sz="1600" b="1" u="none" strike="noStrike" dirty="0" err="1" smtClean="0">
                          <a:solidFill>
                            <a:srgbClr val="C00000"/>
                          </a:solidFill>
                          <a:effectLst/>
                        </a:rPr>
                        <a:t>as</a:t>
                      </a:r>
                      <a:r>
                        <a:rPr lang="hu-HU" sz="16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hu-HU" sz="1600" b="1" u="none" strike="noStrike" dirty="0" err="1" smtClean="0">
                          <a:solidFill>
                            <a:srgbClr val="C00000"/>
                          </a:solidFill>
                          <a:effectLst/>
                        </a:rPr>
                        <a:t>refugee</a:t>
                      </a:r>
                      <a:endParaRPr lang="hu-HU" sz="1600" b="1" i="0" u="none" strike="noStrike" dirty="0">
                        <a:solidFill>
                          <a:srgbClr val="C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u="none" strike="noStrike" dirty="0" err="1" smtClean="0">
                          <a:solidFill>
                            <a:srgbClr val="C00000"/>
                          </a:solidFill>
                          <a:effectLst/>
                        </a:rPr>
                        <a:t>Subsidiary</a:t>
                      </a:r>
                      <a:r>
                        <a:rPr lang="hu-HU" sz="16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hu-HU" sz="1600" b="1" u="none" strike="noStrike" dirty="0" err="1" smtClean="0">
                          <a:solidFill>
                            <a:srgbClr val="C00000"/>
                          </a:solidFill>
                          <a:effectLst/>
                        </a:rPr>
                        <a:t>protection</a:t>
                      </a:r>
                      <a:endParaRPr lang="hu-HU" sz="1600" b="1" i="0" u="none" strike="noStrike" dirty="0">
                        <a:solidFill>
                          <a:srgbClr val="C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u="none" strike="noStrike" dirty="0" err="1" smtClean="0">
                          <a:solidFill>
                            <a:srgbClr val="C00000"/>
                          </a:solidFill>
                          <a:effectLst/>
                        </a:rPr>
                        <a:t>Non-refoulement</a:t>
                      </a:r>
                      <a:endParaRPr lang="hu-HU" sz="1600" b="1" i="0" u="none" strike="noStrike" dirty="0">
                        <a:solidFill>
                          <a:srgbClr val="C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ctr"/>
                </a:tc>
              </a:tr>
              <a:tr h="22881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2000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7 801</a:t>
                      </a:r>
                      <a:endParaRPr lang="hu-HU" sz="1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197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–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680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</a:tr>
              <a:tr h="22881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2001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9 554</a:t>
                      </a:r>
                      <a:endParaRPr lang="hu-HU" sz="1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174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–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290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</a:tr>
              <a:tr h="228815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2002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6 412</a:t>
                      </a:r>
                      <a:endParaRPr lang="hu-HU" sz="1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104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–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1 304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</a:tr>
              <a:tr h="228815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2003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2 401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178</a:t>
                      </a:r>
                      <a:endParaRPr lang="hu-HU" sz="1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–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772</a:t>
                      </a:r>
                      <a:endParaRPr lang="hu-H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</a:tr>
              <a:tr h="291052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2004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1 600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149</a:t>
                      </a:r>
                      <a:endParaRPr lang="hu-HU" sz="1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–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177</a:t>
                      </a:r>
                      <a:endParaRPr lang="hu-H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</a:tr>
              <a:tr h="291052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2005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1 609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97</a:t>
                      </a:r>
                      <a:endParaRPr lang="hu-HU" sz="1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–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95</a:t>
                      </a:r>
                      <a:endParaRPr lang="hu-H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</a:tr>
              <a:tr h="291052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2006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2 117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99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–</a:t>
                      </a:r>
                      <a:endParaRPr lang="hu-HU" sz="1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99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</a:tr>
              <a:tr h="291052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2007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3 419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169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–</a:t>
                      </a:r>
                      <a:endParaRPr lang="hu-HU" sz="1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83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</a:tr>
              <a:tr h="291052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2008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3 118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160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88</a:t>
                      </a:r>
                      <a:endParaRPr lang="hu-HU" sz="1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42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</a:tr>
              <a:tr h="291052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2009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4 672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177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64</a:t>
                      </a:r>
                      <a:endParaRPr lang="hu-HU" sz="1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156</a:t>
                      </a:r>
                      <a:endParaRPr lang="hu-HU" sz="1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</a:tr>
              <a:tr h="291052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2010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2 104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83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132</a:t>
                      </a:r>
                      <a:endParaRPr lang="hu-HU" sz="1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58</a:t>
                      </a:r>
                      <a:endParaRPr lang="hu-HU" sz="1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</a:tr>
              <a:tr h="291052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2011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1 693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52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139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14</a:t>
                      </a:r>
                      <a:endParaRPr lang="hu-HU" sz="1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</a:tr>
              <a:tr h="291052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2012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2 157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87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328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47</a:t>
                      </a:r>
                      <a:endParaRPr lang="hu-HU" sz="1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</a:tr>
              <a:tr h="291052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2013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18 900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198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217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4</a:t>
                      </a:r>
                      <a:endParaRPr lang="hu-HU" sz="16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</a:tr>
              <a:tr h="291052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2014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42 777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240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236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7</a:t>
                      </a:r>
                      <a:endParaRPr lang="hu-H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</a:tr>
              <a:tr h="291052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2015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177 135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146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356</a:t>
                      </a:r>
                      <a:endParaRPr lang="hu-HU" sz="16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6</a:t>
                      </a:r>
                      <a:endParaRPr lang="hu-H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</a:tr>
              <a:tr h="52846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2000–2015 </a:t>
                      </a:r>
                      <a:r>
                        <a:rPr lang="hu-HU" sz="1600" u="none" strike="noStrike" dirty="0" smtClean="0">
                          <a:effectLst/>
                        </a:rPr>
                        <a:t>Total</a:t>
                      </a:r>
                      <a:endParaRPr lang="hu-HU" sz="16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287 469</a:t>
                      </a:r>
                      <a:endParaRPr lang="hu-HU" sz="16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2 310</a:t>
                      </a:r>
                      <a:endParaRPr lang="hu-HU" sz="16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1 560</a:t>
                      </a:r>
                      <a:endParaRPr lang="hu-HU" sz="16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3 834</a:t>
                      </a:r>
                      <a:endParaRPr lang="hu-HU" sz="16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3175" marR="3175" marT="317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47864" y="6611779"/>
            <a:ext cx="63930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dirty="0" err="1" smtClean="0">
                <a:solidFill>
                  <a:schemeClr val="bg2"/>
                </a:solidFill>
                <a:latin typeface="+mn-lt"/>
                <a:hlinkClick r:id="rId3"/>
              </a:rPr>
              <a:t>Source</a:t>
            </a:r>
            <a:r>
              <a:rPr lang="hu-HU" sz="1000" dirty="0" smtClean="0">
                <a:solidFill>
                  <a:schemeClr val="bg2"/>
                </a:solidFill>
                <a:latin typeface="+mn-lt"/>
                <a:hlinkClick r:id="rId3"/>
              </a:rPr>
              <a:t>: </a:t>
            </a:r>
            <a:r>
              <a:rPr lang="hu-HU" sz="1000" dirty="0" err="1" smtClean="0">
                <a:solidFill>
                  <a:schemeClr val="bg2"/>
                </a:solidFill>
                <a:latin typeface="+mn-lt"/>
                <a:hlinkClick r:id="rId3"/>
              </a:rPr>
              <a:t>Hungarian</a:t>
            </a:r>
            <a:r>
              <a:rPr lang="hu-HU" sz="1000" dirty="0" smtClean="0">
                <a:solidFill>
                  <a:schemeClr val="bg2"/>
                </a:solidFill>
                <a:latin typeface="+mn-lt"/>
                <a:hlinkClick r:id="rId3"/>
              </a:rPr>
              <a:t> </a:t>
            </a:r>
            <a:r>
              <a:rPr lang="hu-HU" sz="1000" dirty="0" err="1" smtClean="0">
                <a:solidFill>
                  <a:schemeClr val="bg2"/>
                </a:solidFill>
                <a:latin typeface="+mn-lt"/>
                <a:hlinkClick r:id="rId3"/>
              </a:rPr>
              <a:t>Statistical</a:t>
            </a:r>
            <a:r>
              <a:rPr lang="hu-HU" sz="1000" dirty="0" smtClean="0">
                <a:solidFill>
                  <a:schemeClr val="bg2"/>
                </a:solidFill>
                <a:latin typeface="+mn-lt"/>
                <a:hlinkClick r:id="rId3"/>
              </a:rPr>
              <a:t> </a:t>
            </a:r>
            <a:r>
              <a:rPr lang="hu-HU" sz="1000" dirty="0" err="1" smtClean="0">
                <a:solidFill>
                  <a:schemeClr val="bg2"/>
                </a:solidFill>
                <a:latin typeface="+mn-lt"/>
                <a:hlinkClick r:id="rId3"/>
              </a:rPr>
              <a:t>office</a:t>
            </a:r>
            <a:r>
              <a:rPr lang="hu-HU" sz="1000" dirty="0" smtClean="0">
                <a:solidFill>
                  <a:schemeClr val="bg2"/>
                </a:solidFill>
                <a:latin typeface="+mn-lt"/>
                <a:hlinkClick r:id="rId3"/>
              </a:rPr>
              <a:t> http</a:t>
            </a:r>
            <a:r>
              <a:rPr lang="hu-HU" sz="1000" dirty="0">
                <a:solidFill>
                  <a:schemeClr val="bg2"/>
                </a:solidFill>
                <a:latin typeface="+mn-lt"/>
                <a:hlinkClick r:id="rId3"/>
              </a:rPr>
              <a:t>://</a:t>
            </a:r>
            <a:r>
              <a:rPr lang="hu-HU" sz="1000" dirty="0" smtClean="0">
                <a:solidFill>
                  <a:schemeClr val="bg2"/>
                </a:solidFill>
                <a:latin typeface="+mn-lt"/>
                <a:hlinkClick r:id="rId3"/>
              </a:rPr>
              <a:t>www.ksh.hu/docs/hun/xstadat/xstadat_eves/i_wnvn003.html</a:t>
            </a:r>
            <a:r>
              <a:rPr lang="hu-HU" sz="1000" dirty="0" smtClean="0">
                <a:solidFill>
                  <a:schemeClr val="bg2"/>
                </a:solidFill>
                <a:latin typeface="+mn-lt"/>
              </a:rPr>
              <a:t> (20160929 </a:t>
            </a:r>
            <a:endParaRPr lang="hu-HU" sz="1000" dirty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746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Protection</a:t>
            </a:r>
            <a:r>
              <a:rPr lang="hu-HU" dirty="0" smtClean="0"/>
              <a:t> is </a:t>
            </a:r>
            <a:r>
              <a:rPr lang="hu-HU" dirty="0" err="1" smtClean="0"/>
              <a:t>minimal</a:t>
            </a:r>
            <a:endParaRPr lang="hu-H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131805"/>
            <a:ext cx="7120638" cy="50117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51920" y="6546587"/>
            <a:ext cx="38138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dirty="0" err="1" smtClean="0">
                <a:solidFill>
                  <a:srgbClr val="540000"/>
                </a:solidFill>
                <a:latin typeface="+mn-lt"/>
              </a:rPr>
              <a:t>Source</a:t>
            </a:r>
            <a:r>
              <a:rPr lang="hu-HU" sz="1000" dirty="0" smtClean="0">
                <a:solidFill>
                  <a:srgbClr val="540000"/>
                </a:solidFill>
                <a:latin typeface="+mn-lt"/>
              </a:rPr>
              <a:t>: OIN,  „Statisztikák” 2014-2015 . </a:t>
            </a:r>
            <a:r>
              <a:rPr lang="hu-HU" sz="1000" dirty="0" err="1" smtClean="0">
                <a:solidFill>
                  <a:srgbClr val="540000"/>
                </a:solidFill>
                <a:latin typeface="+mn-lt"/>
                <a:hlinkClick r:id="rId4"/>
              </a:rPr>
              <a:t>www.bmbah.hu</a:t>
            </a:r>
            <a:r>
              <a:rPr lang="hu-HU" sz="1000" dirty="0" smtClean="0">
                <a:solidFill>
                  <a:srgbClr val="540000"/>
                </a:solidFill>
                <a:latin typeface="+mn-lt"/>
              </a:rPr>
              <a:t> (20160928)</a:t>
            </a:r>
            <a:endParaRPr lang="hu-HU" sz="1000" dirty="0">
              <a:solidFill>
                <a:srgbClr val="54000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5856" y="1307581"/>
            <a:ext cx="3528392" cy="307777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form</a:t>
            </a:r>
            <a:r>
              <a:rPr lang="hu-HU" dirty="0" smtClean="0"/>
              <a:t> of </a:t>
            </a:r>
            <a:r>
              <a:rPr lang="hu-HU" dirty="0" err="1" smtClean="0"/>
              <a:t>protection</a:t>
            </a:r>
            <a:r>
              <a:rPr lang="hu-HU" dirty="0" smtClean="0"/>
              <a:t>. </a:t>
            </a:r>
            <a:r>
              <a:rPr lang="hu-HU" dirty="0" err="1" smtClean="0"/>
              <a:t>Ref</a:t>
            </a:r>
            <a:r>
              <a:rPr lang="hu-HU" dirty="0" smtClean="0"/>
              <a:t> - </a:t>
            </a:r>
            <a:r>
              <a:rPr lang="hu-HU" dirty="0" err="1" smtClean="0"/>
              <a:t>sp</a:t>
            </a:r>
            <a:r>
              <a:rPr lang="hu-HU" dirty="0" smtClean="0"/>
              <a:t> </a:t>
            </a:r>
            <a:r>
              <a:rPr lang="hu-HU" dirty="0" err="1" smtClean="0"/>
              <a:t>-nr</a:t>
            </a:r>
            <a:endParaRPr lang="hu-HU" dirty="0"/>
          </a:p>
        </p:txBody>
      </p:sp>
      <p:sp>
        <p:nvSpPr>
          <p:cNvPr id="9" name="TextBox 8"/>
          <p:cNvSpPr txBox="1"/>
          <p:nvPr/>
        </p:nvSpPr>
        <p:spPr>
          <a:xfrm>
            <a:off x="5652120" y="2420888"/>
            <a:ext cx="2139552" cy="523220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hu-HU" dirty="0" err="1" smtClean="0"/>
              <a:t>Terminated</a:t>
            </a:r>
            <a:r>
              <a:rPr lang="hu-HU" dirty="0" smtClean="0"/>
              <a:t> w/out </a:t>
            </a:r>
            <a:r>
              <a:rPr lang="hu-HU" dirty="0" err="1" smtClean="0"/>
              <a:t>substantive</a:t>
            </a:r>
            <a:r>
              <a:rPr lang="hu-HU" dirty="0" smtClean="0"/>
              <a:t> </a:t>
            </a:r>
            <a:r>
              <a:rPr lang="hu-HU" dirty="0" err="1" smtClean="0"/>
              <a:t>decision</a:t>
            </a:r>
            <a:endParaRPr lang="hu-HU" dirty="0"/>
          </a:p>
        </p:txBody>
      </p:sp>
      <p:sp>
        <p:nvSpPr>
          <p:cNvPr id="10" name="TextBox 9"/>
          <p:cNvSpPr txBox="1"/>
          <p:nvPr/>
        </p:nvSpPr>
        <p:spPr>
          <a:xfrm>
            <a:off x="1043608" y="3717032"/>
            <a:ext cx="1152128" cy="523220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hu-HU" dirty="0" err="1" smtClean="0"/>
              <a:t>Protection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denied</a:t>
            </a:r>
            <a:endParaRPr lang="hu-HU" dirty="0"/>
          </a:p>
        </p:txBody>
      </p:sp>
      <p:sp>
        <p:nvSpPr>
          <p:cNvPr id="12" name="TextBox 11"/>
          <p:cNvSpPr txBox="1"/>
          <p:nvPr/>
        </p:nvSpPr>
        <p:spPr>
          <a:xfrm>
            <a:off x="1403648" y="1988840"/>
            <a:ext cx="1152128" cy="307777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hu-HU" dirty="0" err="1" smtClean="0"/>
              <a:t>Pending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8542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Boldi ppt tema">
  <a:themeElements>
    <a:clrScheme name="Metró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808080"/>
        </a:dk1>
        <a:lt1>
          <a:srgbClr val="FFCC66"/>
        </a:lt1>
        <a:dk2>
          <a:srgbClr val="971601"/>
        </a:dk2>
        <a:lt2>
          <a:srgbClr val="FFFFCC"/>
        </a:lt2>
        <a:accent1>
          <a:srgbClr val="00CC99"/>
        </a:accent1>
        <a:accent2>
          <a:srgbClr val="993366"/>
        </a:accent2>
        <a:accent3>
          <a:srgbClr val="C9ABAA"/>
        </a:accent3>
        <a:accent4>
          <a:srgbClr val="DAAE56"/>
        </a:accent4>
        <a:accent5>
          <a:srgbClr val="AAE2CA"/>
        </a:accent5>
        <a:accent6>
          <a:srgbClr val="8A2D5C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Szürkeárnyalato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ee movement 20150807" id="{C09DA99C-2C81-46C2-8AE5-C1C4AAD17B84}" vid="{31780DA4-798C-4DD0-8D24-5931E2192B03}"/>
    </a:ext>
  </a:ext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Boldi ppt tema</Template>
  <TotalTime>3427</TotalTime>
  <Words>1146</Words>
  <Application>Microsoft Office PowerPoint</Application>
  <PresentationFormat>On-screen Show (4:3)</PresentationFormat>
  <Paragraphs>381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 Unicode MS</vt:lpstr>
      <vt:lpstr>Microsoft YaHei</vt:lpstr>
      <vt:lpstr>Arial</vt:lpstr>
      <vt:lpstr>Arial CE</vt:lpstr>
      <vt:lpstr>Calibri</vt:lpstr>
      <vt:lpstr>Courier New</vt:lpstr>
      <vt:lpstr>Georgia</vt:lpstr>
      <vt:lpstr>Times New Roman</vt:lpstr>
      <vt:lpstr>Boldi ppt tema</vt:lpstr>
      <vt:lpstr>Office-téma</vt:lpstr>
      <vt:lpstr> FREE RIDING INSTEAD OF SOLIDARITY: AN ATTEMPT TO INTERPRET HUNGARY’S (ANTI)REFUGEE POLICY IN THE FRAME OF GLOBAL AND REGIONAL SUGGESTIONS FOR RESPONSIBILITY SHARING  </vt:lpstr>
      <vt:lpstr>THE FRAME  HOW TO APPROACH SOLIDARITY  RESPONSIBILITY SHARING</vt:lpstr>
      <vt:lpstr>PowerPoint Presentation</vt:lpstr>
      <vt:lpstr>Possible goals and venues of responsibility sharing/solidarity (or denial of them)</vt:lpstr>
      <vt:lpstr>Possible criteria of responsibility sharing/solidarity</vt:lpstr>
      <vt:lpstr>Possible criteria of responsibility sharing/solidarity</vt:lpstr>
      <vt:lpstr> HUNGARIAN ASYLUM LAW AND POLICY IN 2015–2016: SECURITIZATION INSTEAD OF PROTECTION AND LOYAL COOPERATION</vt:lpstr>
      <vt:lpstr>Applications and recognitions in Hungary</vt:lpstr>
      <vt:lpstr>Protection is minimal</vt:lpstr>
      <vt:lpstr>Arrivals, countries of origin</vt:lpstr>
      <vt:lpstr>Decisions in 2016 until Nov 1</vt:lpstr>
      <vt:lpstr>Conxceptual frame</vt:lpstr>
      <vt:lpstr>What does Hungary do instead of protecting the refugees?</vt:lpstr>
      <vt:lpstr>PowerPoint Presentation</vt:lpstr>
      <vt:lpstr>PowerPoint Presentation</vt:lpstr>
      <vt:lpstr>Literature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International Refugee Law  Parts 4-7</dc:title>
  <dc:creator>User</dc:creator>
  <dc:description>Spell checked</dc:description>
  <cp:lastModifiedBy>Anonymous reviewer</cp:lastModifiedBy>
  <cp:revision>460</cp:revision>
  <cp:lastPrinted>2016-12-08T08:48:14Z</cp:lastPrinted>
  <dcterms:created xsi:type="dcterms:W3CDTF">2008-10-10T12:55:55Z</dcterms:created>
  <dcterms:modified xsi:type="dcterms:W3CDTF">2016-12-09T08:11:19Z</dcterms:modified>
</cp:coreProperties>
</file>