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41"/>
  </p:notesMasterIdLst>
  <p:handoutMasterIdLst>
    <p:handoutMasterId r:id="rId42"/>
  </p:handoutMasterIdLst>
  <p:sldIdLst>
    <p:sldId id="699" r:id="rId2"/>
    <p:sldId id="808" r:id="rId3"/>
    <p:sldId id="846" r:id="rId4"/>
    <p:sldId id="837" r:id="rId5"/>
    <p:sldId id="809" r:id="rId6"/>
    <p:sldId id="810" r:id="rId7"/>
    <p:sldId id="811" r:id="rId8"/>
    <p:sldId id="815" r:id="rId9"/>
    <p:sldId id="816" r:id="rId10"/>
    <p:sldId id="817" r:id="rId11"/>
    <p:sldId id="818" r:id="rId12"/>
    <p:sldId id="820" r:id="rId13"/>
    <p:sldId id="821" r:id="rId14"/>
    <p:sldId id="838" r:id="rId15"/>
    <p:sldId id="834" r:id="rId16"/>
    <p:sldId id="835" r:id="rId17"/>
    <p:sldId id="813" r:id="rId18"/>
    <p:sldId id="814" r:id="rId19"/>
    <p:sldId id="831" r:id="rId20"/>
    <p:sldId id="832" r:id="rId21"/>
    <p:sldId id="839" r:id="rId22"/>
    <p:sldId id="825" r:id="rId23"/>
    <p:sldId id="822" r:id="rId24"/>
    <p:sldId id="823" r:id="rId25"/>
    <p:sldId id="826" r:id="rId26"/>
    <p:sldId id="827" r:id="rId27"/>
    <p:sldId id="828" r:id="rId28"/>
    <p:sldId id="829" r:id="rId29"/>
    <p:sldId id="830" r:id="rId30"/>
    <p:sldId id="824" r:id="rId31"/>
    <p:sldId id="836" r:id="rId32"/>
    <p:sldId id="841" r:id="rId33"/>
    <p:sldId id="840" r:id="rId34"/>
    <p:sldId id="842" r:id="rId35"/>
    <p:sldId id="844" r:id="rId36"/>
    <p:sldId id="845" r:id="rId37"/>
    <p:sldId id="843" r:id="rId38"/>
    <p:sldId id="833" r:id="rId39"/>
    <p:sldId id="807" r:id="rId40"/>
  </p:sldIdLst>
  <p:sldSz cx="9144000" cy="6858000" type="screen4x3"/>
  <p:notesSz cx="6864350" cy="9994900"/>
  <p:defaultTextStyle>
    <a:defPPr>
      <a:defRPr lang="hu-HU"/>
    </a:defPPr>
    <a:lvl1pPr algn="l" rtl="0" fontAlgn="base">
      <a:spcBef>
        <a:spcPct val="0"/>
      </a:spcBef>
      <a:spcAft>
        <a:spcPct val="0"/>
      </a:spcAft>
      <a:defRPr sz="20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pitchFamily="34" charset="0"/>
      </a:defRPr>
    </a:lvl5pPr>
    <a:lvl6pPr marL="2286000" algn="l" defTabSz="914400" rtl="0" eaLnBrk="1" latinLnBrk="0" hangingPunct="1">
      <a:defRPr sz="2000" kern="1200">
        <a:solidFill>
          <a:schemeClr val="tx1"/>
        </a:solidFill>
        <a:latin typeface="Times New Roman" pitchFamily="18" charset="0"/>
        <a:ea typeface="+mn-ea"/>
        <a:cs typeface="Arial" pitchFamily="34" charset="0"/>
      </a:defRPr>
    </a:lvl6pPr>
    <a:lvl7pPr marL="2743200" algn="l" defTabSz="914400" rtl="0" eaLnBrk="1" latinLnBrk="0" hangingPunct="1">
      <a:defRPr sz="2000" kern="1200">
        <a:solidFill>
          <a:schemeClr val="tx1"/>
        </a:solidFill>
        <a:latin typeface="Times New Roman" pitchFamily="18" charset="0"/>
        <a:ea typeface="+mn-ea"/>
        <a:cs typeface="Arial" pitchFamily="34" charset="0"/>
      </a:defRPr>
    </a:lvl7pPr>
    <a:lvl8pPr marL="3200400" algn="l" defTabSz="914400" rtl="0" eaLnBrk="1" latinLnBrk="0" hangingPunct="1">
      <a:defRPr sz="2000" kern="1200">
        <a:solidFill>
          <a:schemeClr val="tx1"/>
        </a:solidFill>
        <a:latin typeface="Times New Roman" pitchFamily="18" charset="0"/>
        <a:ea typeface="+mn-ea"/>
        <a:cs typeface="Arial" pitchFamily="34" charset="0"/>
      </a:defRPr>
    </a:lvl8pPr>
    <a:lvl9pPr marL="3657600" algn="l" defTabSz="914400" rtl="0" eaLnBrk="1" latinLnBrk="0" hangingPunct="1">
      <a:defRPr sz="20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000042"/>
    <a:srgbClr val="000066"/>
    <a:srgbClr val="90A2FE"/>
    <a:srgbClr val="0066CC"/>
    <a:srgbClr val="B1A7FF"/>
    <a:srgbClr val="DAD5FF"/>
    <a:srgbClr val="00001A"/>
    <a:srgbClr val="3B0B01"/>
    <a:srgbClr val="77777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Világos stílus 3 – 6. jelölőszín">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éma alapján készült stílus 2 – 2. jelölőszín">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20" autoAdjust="0"/>
  </p:normalViewPr>
  <p:slideViewPr>
    <p:cSldViewPr>
      <p:cViewPr varScale="1">
        <p:scale>
          <a:sx n="60" d="100"/>
          <a:sy n="60" d="100"/>
        </p:scale>
        <p:origin x="197" y="48"/>
      </p:cViewPr>
      <p:guideLst>
        <p:guide orient="horz" pos="2160"/>
        <p:guide pos="2880"/>
      </p:guideLst>
    </p:cSldViewPr>
  </p:slideViewPr>
  <p:outlineViewPr>
    <p:cViewPr>
      <p:scale>
        <a:sx n="33" d="100"/>
        <a:sy n="33" d="100"/>
      </p:scale>
      <p:origin x="0" y="-62098"/>
    </p:cViewPr>
  </p:outlineViewPr>
  <p:notesTextViewPr>
    <p:cViewPr>
      <p:scale>
        <a:sx n="100" d="100"/>
        <a:sy n="100" d="100"/>
      </p:scale>
      <p:origin x="0" y="0"/>
    </p:cViewPr>
  </p:notesTextViewPr>
  <p:sorterViewPr>
    <p:cViewPr>
      <p:scale>
        <a:sx n="75" d="100"/>
        <a:sy n="75" d="100"/>
      </p:scale>
      <p:origin x="0" y="-1478"/>
    </p:cViewPr>
  </p:sorterViewPr>
  <p:notesViewPr>
    <p:cSldViewPr>
      <p:cViewPr varScale="1">
        <p:scale>
          <a:sx n="48" d="100"/>
          <a:sy n="48" d="100"/>
        </p:scale>
        <p:origin x="2765" y="77"/>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C6CBF-A315-4BF4-8241-90CC8CD38603}" type="doc">
      <dgm:prSet loTypeId="urn:microsoft.com/office/officeart/2005/8/layout/venn1" loCatId="relationship" qsTypeId="urn:microsoft.com/office/officeart/2005/8/quickstyle/simple1" qsCatId="simple" csTypeId="urn:microsoft.com/office/officeart/2005/8/colors/accent1_2" csCatId="accent1" phldr="1"/>
      <dgm:spPr/>
    </dgm:pt>
    <dgm:pt modelId="{587BB2E5-67AB-49D2-87A4-3A215EBEC92F}">
      <dgm:prSet phldrT="[Szöveg]" custT="1"/>
      <dgm:spPr>
        <a:solidFill>
          <a:schemeClr val="accent1">
            <a:lumMod val="75000"/>
            <a:alpha val="50000"/>
          </a:schemeClr>
        </a:solidFill>
      </dgm:spPr>
      <dgm:t>
        <a:bodyPr anchor="t" anchorCtr="1"/>
        <a:lstStyle/>
        <a:p>
          <a:endParaRPr lang="en-GB" sz="2000" dirty="0"/>
        </a:p>
      </dgm:t>
    </dgm:pt>
    <dgm:pt modelId="{5B8EB79F-9033-4F74-9656-0F06B6965DA7}" type="parTrans" cxnId="{95048E2E-4FA5-4A38-B5F0-5FC53566BE4E}">
      <dgm:prSet/>
      <dgm:spPr/>
      <dgm:t>
        <a:bodyPr/>
        <a:lstStyle/>
        <a:p>
          <a:endParaRPr lang="en-GB"/>
        </a:p>
      </dgm:t>
    </dgm:pt>
    <dgm:pt modelId="{7F356F18-0BBE-4E01-9C68-7BD30D889C35}" type="sibTrans" cxnId="{95048E2E-4FA5-4A38-B5F0-5FC53566BE4E}">
      <dgm:prSet/>
      <dgm:spPr/>
      <dgm:t>
        <a:bodyPr/>
        <a:lstStyle/>
        <a:p>
          <a:endParaRPr lang="en-GB"/>
        </a:p>
      </dgm:t>
    </dgm:pt>
    <dgm:pt modelId="{B524F898-C31E-4500-B666-F964D2788D4A}">
      <dgm:prSet phldrT="[Szöveg]" custT="1"/>
      <dgm:spPr>
        <a:solidFill>
          <a:schemeClr val="accent2">
            <a:lumMod val="60000"/>
            <a:lumOff val="40000"/>
            <a:alpha val="50000"/>
          </a:schemeClr>
        </a:solidFill>
      </dgm:spPr>
      <dgm:t>
        <a:bodyPr anchor="b" anchorCtr="0"/>
        <a:lstStyle/>
        <a:p>
          <a:pPr algn="r"/>
          <a:endParaRPr lang="en-GB" sz="1600" dirty="0"/>
        </a:p>
      </dgm:t>
    </dgm:pt>
    <dgm:pt modelId="{CFF610E6-05C2-4C96-AB3D-B3E10F6DB7BB}" type="parTrans" cxnId="{C0780B9F-7BC0-447D-9A64-F1357239E403}">
      <dgm:prSet/>
      <dgm:spPr/>
      <dgm:t>
        <a:bodyPr/>
        <a:lstStyle/>
        <a:p>
          <a:endParaRPr lang="en-GB"/>
        </a:p>
      </dgm:t>
    </dgm:pt>
    <dgm:pt modelId="{80430AA2-D989-4B2D-A24F-B91E533F210B}" type="sibTrans" cxnId="{C0780B9F-7BC0-447D-9A64-F1357239E403}">
      <dgm:prSet/>
      <dgm:spPr/>
      <dgm:t>
        <a:bodyPr/>
        <a:lstStyle/>
        <a:p>
          <a:endParaRPr lang="en-GB"/>
        </a:p>
      </dgm:t>
    </dgm:pt>
    <dgm:pt modelId="{710B8F7C-8C87-4DFF-B472-8E63C195BBB4}">
      <dgm:prSet phldrT="[Szöveg]" custT="1"/>
      <dgm:spPr>
        <a:solidFill>
          <a:srgbClr val="002060">
            <a:alpha val="50000"/>
          </a:srgbClr>
        </a:solidFill>
      </dgm:spPr>
      <dgm:t>
        <a:bodyPr anchor="t" anchorCtr="0"/>
        <a:lstStyle/>
        <a:p>
          <a:pPr algn="l"/>
          <a:endParaRPr lang="en-GB" sz="3200" dirty="0"/>
        </a:p>
      </dgm:t>
    </dgm:pt>
    <dgm:pt modelId="{45D97CA5-BF3C-4450-A9B2-E798C552A361}" type="parTrans" cxnId="{16211881-E0A7-48EB-AF72-33A0D539E1C4}">
      <dgm:prSet/>
      <dgm:spPr/>
      <dgm:t>
        <a:bodyPr/>
        <a:lstStyle/>
        <a:p>
          <a:endParaRPr lang="en-GB"/>
        </a:p>
      </dgm:t>
    </dgm:pt>
    <dgm:pt modelId="{CA869638-1110-4771-A2B8-11AB12D606FC}" type="sibTrans" cxnId="{16211881-E0A7-48EB-AF72-33A0D539E1C4}">
      <dgm:prSet/>
      <dgm:spPr/>
      <dgm:t>
        <a:bodyPr/>
        <a:lstStyle/>
        <a:p>
          <a:endParaRPr lang="en-GB"/>
        </a:p>
      </dgm:t>
    </dgm:pt>
    <dgm:pt modelId="{A4C88171-1A82-40E1-8A60-E841902A9015}" type="pres">
      <dgm:prSet presAssocID="{B10C6CBF-A315-4BF4-8241-90CC8CD38603}" presName="compositeShape" presStyleCnt="0">
        <dgm:presLayoutVars>
          <dgm:chMax val="7"/>
          <dgm:dir/>
          <dgm:resizeHandles val="exact"/>
        </dgm:presLayoutVars>
      </dgm:prSet>
      <dgm:spPr/>
    </dgm:pt>
    <dgm:pt modelId="{FB6C9C3C-9F45-42D4-B4F9-0260A0B7B699}" type="pres">
      <dgm:prSet presAssocID="{587BB2E5-67AB-49D2-87A4-3A215EBEC92F}" presName="circ1" presStyleLbl="vennNode1" presStyleIdx="0" presStyleCnt="3" custScaleX="183600" custScaleY="165675" custLinFactNeighborX="1807" custLinFactNeighborY="29132"/>
      <dgm:spPr/>
      <dgm:t>
        <a:bodyPr/>
        <a:lstStyle/>
        <a:p>
          <a:endParaRPr lang="en-GB"/>
        </a:p>
      </dgm:t>
    </dgm:pt>
    <dgm:pt modelId="{937BD39F-4B10-44AE-85FA-44305C674247}" type="pres">
      <dgm:prSet presAssocID="{587BB2E5-67AB-49D2-87A4-3A215EBEC92F}" presName="circ1Tx" presStyleLbl="revTx" presStyleIdx="0" presStyleCnt="0">
        <dgm:presLayoutVars>
          <dgm:chMax val="0"/>
          <dgm:chPref val="0"/>
          <dgm:bulletEnabled val="1"/>
        </dgm:presLayoutVars>
      </dgm:prSet>
      <dgm:spPr/>
      <dgm:t>
        <a:bodyPr/>
        <a:lstStyle/>
        <a:p>
          <a:endParaRPr lang="en-GB"/>
        </a:p>
      </dgm:t>
    </dgm:pt>
    <dgm:pt modelId="{6A292BA2-9015-47B7-AEA1-EA36B904D878}" type="pres">
      <dgm:prSet presAssocID="{B524F898-C31E-4500-B666-F964D2788D4A}" presName="circ2" presStyleLbl="vennNode1" presStyleIdx="1" presStyleCnt="3" custScaleX="157364" custScaleY="127928" custLinFactNeighborX="-6693" custLinFactNeighborY="-25773"/>
      <dgm:spPr/>
      <dgm:t>
        <a:bodyPr/>
        <a:lstStyle/>
        <a:p>
          <a:endParaRPr lang="en-GB"/>
        </a:p>
      </dgm:t>
    </dgm:pt>
    <dgm:pt modelId="{EADB6D0E-A3B9-4153-A58E-522A89E41922}" type="pres">
      <dgm:prSet presAssocID="{B524F898-C31E-4500-B666-F964D2788D4A}" presName="circ2Tx" presStyleLbl="revTx" presStyleIdx="0" presStyleCnt="0">
        <dgm:presLayoutVars>
          <dgm:chMax val="0"/>
          <dgm:chPref val="0"/>
          <dgm:bulletEnabled val="1"/>
        </dgm:presLayoutVars>
      </dgm:prSet>
      <dgm:spPr/>
      <dgm:t>
        <a:bodyPr/>
        <a:lstStyle/>
        <a:p>
          <a:endParaRPr lang="en-GB"/>
        </a:p>
      </dgm:t>
    </dgm:pt>
    <dgm:pt modelId="{E9EDE217-65A1-4FBC-BBAB-3EE82C2BC148}" type="pres">
      <dgm:prSet presAssocID="{710B8F7C-8C87-4DFF-B472-8E63C195BBB4}" presName="circ3" presStyleLbl="vennNode1" presStyleIdx="2" presStyleCnt="3" custScaleX="146138" custScaleY="141247" custLinFactNeighborX="25895" custLinFactNeighborY="-28883"/>
      <dgm:spPr/>
      <dgm:t>
        <a:bodyPr/>
        <a:lstStyle/>
        <a:p>
          <a:endParaRPr lang="en-GB"/>
        </a:p>
      </dgm:t>
    </dgm:pt>
    <dgm:pt modelId="{F8898AB2-5500-479C-8DA8-34E8133ADFAA}" type="pres">
      <dgm:prSet presAssocID="{710B8F7C-8C87-4DFF-B472-8E63C195BBB4}" presName="circ3Tx" presStyleLbl="revTx" presStyleIdx="0" presStyleCnt="0">
        <dgm:presLayoutVars>
          <dgm:chMax val="0"/>
          <dgm:chPref val="0"/>
          <dgm:bulletEnabled val="1"/>
        </dgm:presLayoutVars>
      </dgm:prSet>
      <dgm:spPr/>
      <dgm:t>
        <a:bodyPr/>
        <a:lstStyle/>
        <a:p>
          <a:endParaRPr lang="en-GB"/>
        </a:p>
      </dgm:t>
    </dgm:pt>
  </dgm:ptLst>
  <dgm:cxnLst>
    <dgm:cxn modelId="{4E93FEF6-775D-408E-B5D2-89D0B33D36E2}" type="presOf" srcId="{B10C6CBF-A315-4BF4-8241-90CC8CD38603}" destId="{A4C88171-1A82-40E1-8A60-E841902A9015}" srcOrd="0" destOrd="0" presId="urn:microsoft.com/office/officeart/2005/8/layout/venn1"/>
    <dgm:cxn modelId="{CE9F7508-15E9-4B02-AA10-A1435D59CDDC}" type="presOf" srcId="{710B8F7C-8C87-4DFF-B472-8E63C195BBB4}" destId="{F8898AB2-5500-479C-8DA8-34E8133ADFAA}" srcOrd="1" destOrd="0" presId="urn:microsoft.com/office/officeart/2005/8/layout/venn1"/>
    <dgm:cxn modelId="{95048E2E-4FA5-4A38-B5F0-5FC53566BE4E}" srcId="{B10C6CBF-A315-4BF4-8241-90CC8CD38603}" destId="{587BB2E5-67AB-49D2-87A4-3A215EBEC92F}" srcOrd="0" destOrd="0" parTransId="{5B8EB79F-9033-4F74-9656-0F06B6965DA7}" sibTransId="{7F356F18-0BBE-4E01-9C68-7BD30D889C35}"/>
    <dgm:cxn modelId="{C0780B9F-7BC0-447D-9A64-F1357239E403}" srcId="{B10C6CBF-A315-4BF4-8241-90CC8CD38603}" destId="{B524F898-C31E-4500-B666-F964D2788D4A}" srcOrd="1" destOrd="0" parTransId="{CFF610E6-05C2-4C96-AB3D-B3E10F6DB7BB}" sibTransId="{80430AA2-D989-4B2D-A24F-B91E533F210B}"/>
    <dgm:cxn modelId="{0DF494AB-85B0-4859-9C7D-CD6D671AC385}" type="presOf" srcId="{B524F898-C31E-4500-B666-F964D2788D4A}" destId="{EADB6D0E-A3B9-4153-A58E-522A89E41922}" srcOrd="1" destOrd="0" presId="urn:microsoft.com/office/officeart/2005/8/layout/venn1"/>
    <dgm:cxn modelId="{1920C8F6-12AD-4D3F-8ECE-590D690E7D92}" type="presOf" srcId="{710B8F7C-8C87-4DFF-B472-8E63C195BBB4}" destId="{E9EDE217-65A1-4FBC-BBAB-3EE82C2BC148}" srcOrd="0" destOrd="0" presId="urn:microsoft.com/office/officeart/2005/8/layout/venn1"/>
    <dgm:cxn modelId="{50855A2D-7DF5-4C3E-B6A6-AA98EA5E7F94}" type="presOf" srcId="{587BB2E5-67AB-49D2-87A4-3A215EBEC92F}" destId="{FB6C9C3C-9F45-42D4-B4F9-0260A0B7B699}" srcOrd="0" destOrd="0" presId="urn:microsoft.com/office/officeart/2005/8/layout/venn1"/>
    <dgm:cxn modelId="{7F1DBD53-DAD3-4574-83E3-62867DCBE938}" type="presOf" srcId="{587BB2E5-67AB-49D2-87A4-3A215EBEC92F}" destId="{937BD39F-4B10-44AE-85FA-44305C674247}" srcOrd="1" destOrd="0" presId="urn:microsoft.com/office/officeart/2005/8/layout/venn1"/>
    <dgm:cxn modelId="{16211881-E0A7-48EB-AF72-33A0D539E1C4}" srcId="{B10C6CBF-A315-4BF4-8241-90CC8CD38603}" destId="{710B8F7C-8C87-4DFF-B472-8E63C195BBB4}" srcOrd="2" destOrd="0" parTransId="{45D97CA5-BF3C-4450-A9B2-E798C552A361}" sibTransId="{CA869638-1110-4771-A2B8-11AB12D606FC}"/>
    <dgm:cxn modelId="{14AD5897-C2EE-4C90-A9AF-DFDF6CA635C5}" type="presOf" srcId="{B524F898-C31E-4500-B666-F964D2788D4A}" destId="{6A292BA2-9015-47B7-AEA1-EA36B904D878}" srcOrd="0" destOrd="0" presId="urn:microsoft.com/office/officeart/2005/8/layout/venn1"/>
    <dgm:cxn modelId="{8C9E8066-08F4-4F7A-A690-434D12D37554}" type="presParOf" srcId="{A4C88171-1A82-40E1-8A60-E841902A9015}" destId="{FB6C9C3C-9F45-42D4-B4F9-0260A0B7B699}" srcOrd="0" destOrd="0" presId="urn:microsoft.com/office/officeart/2005/8/layout/venn1"/>
    <dgm:cxn modelId="{E90F0197-5F0E-4255-AF50-6C6AA61914FD}" type="presParOf" srcId="{A4C88171-1A82-40E1-8A60-E841902A9015}" destId="{937BD39F-4B10-44AE-85FA-44305C674247}" srcOrd="1" destOrd="0" presId="urn:microsoft.com/office/officeart/2005/8/layout/venn1"/>
    <dgm:cxn modelId="{E80A8CD2-B433-4CEF-8944-375E23898A0C}" type="presParOf" srcId="{A4C88171-1A82-40E1-8A60-E841902A9015}" destId="{6A292BA2-9015-47B7-AEA1-EA36B904D878}" srcOrd="2" destOrd="0" presId="urn:microsoft.com/office/officeart/2005/8/layout/venn1"/>
    <dgm:cxn modelId="{317F1456-5E7C-43E5-B996-5C2EF61F3FD6}" type="presParOf" srcId="{A4C88171-1A82-40E1-8A60-E841902A9015}" destId="{EADB6D0E-A3B9-4153-A58E-522A89E41922}" srcOrd="3" destOrd="0" presId="urn:microsoft.com/office/officeart/2005/8/layout/venn1"/>
    <dgm:cxn modelId="{F0E5ECC9-D241-4FD5-BA71-972CE3C186EF}" type="presParOf" srcId="{A4C88171-1A82-40E1-8A60-E841902A9015}" destId="{E9EDE217-65A1-4FBC-BBAB-3EE82C2BC148}" srcOrd="4" destOrd="0" presId="urn:microsoft.com/office/officeart/2005/8/layout/venn1"/>
    <dgm:cxn modelId="{0CB21EDE-E21F-482C-A7E1-3652D34CAFA8}" type="presParOf" srcId="{A4C88171-1A82-40E1-8A60-E841902A9015}" destId="{F8898AB2-5500-479C-8DA8-34E8133ADFA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DA370-7671-4264-A9E1-226CBA81719E}"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7B37EFA-4919-4782-8CF8-6103435F6323}">
      <dgm:prSet phldrT="[Szöveg]" custT="1"/>
      <dgm:spPr>
        <a:solidFill>
          <a:srgbClr val="C00000"/>
        </a:solidFill>
      </dgm:spPr>
      <dgm:t>
        <a:bodyPr/>
        <a:lstStyle/>
        <a:p>
          <a:r>
            <a:rPr lang="hu-HU" sz="1400" b="1" dirty="0" smtClean="0">
              <a:solidFill>
                <a:srgbClr val="FFC000"/>
              </a:solidFill>
            </a:rPr>
            <a:t>Magyar nép</a:t>
          </a:r>
          <a:endParaRPr lang="en-GB" sz="1400" b="1" dirty="0">
            <a:solidFill>
              <a:srgbClr val="FFC000"/>
            </a:solidFill>
          </a:endParaRPr>
        </a:p>
      </dgm:t>
    </dgm:pt>
    <dgm:pt modelId="{95A59F26-3E13-47A9-B858-E00503C44AA2}" type="parTrans" cxnId="{CC732471-A7A0-4602-A812-3836230AD8AF}">
      <dgm:prSet/>
      <dgm:spPr/>
      <dgm:t>
        <a:bodyPr/>
        <a:lstStyle/>
        <a:p>
          <a:endParaRPr lang="en-GB"/>
        </a:p>
      </dgm:t>
    </dgm:pt>
    <dgm:pt modelId="{6D12F092-7FBF-40AF-A270-F3BEF615BE11}" type="sibTrans" cxnId="{CC732471-A7A0-4602-A812-3836230AD8AF}">
      <dgm:prSet/>
      <dgm:spPr/>
      <dgm:t>
        <a:bodyPr/>
        <a:lstStyle/>
        <a:p>
          <a:endParaRPr lang="en-GB"/>
        </a:p>
      </dgm:t>
    </dgm:pt>
    <dgm:pt modelId="{D7D6DBB2-2CEB-477D-B300-D0C78F1AFEE0}">
      <dgm:prSet phldrT="[Szöveg]"/>
      <dgm:spPr>
        <a:solidFill>
          <a:srgbClr val="C00000"/>
        </a:solidFill>
      </dgm:spPr>
      <dgm:t>
        <a:bodyPr/>
        <a:lstStyle/>
        <a:p>
          <a:r>
            <a:rPr lang="hu-HU" b="1" dirty="0" smtClean="0">
              <a:solidFill>
                <a:srgbClr val="FFC000"/>
              </a:solidFill>
            </a:rPr>
            <a:t>Magyar nemzet</a:t>
          </a:r>
          <a:endParaRPr lang="en-GB" b="1" dirty="0">
            <a:solidFill>
              <a:srgbClr val="FFC000"/>
            </a:solidFill>
          </a:endParaRPr>
        </a:p>
      </dgm:t>
    </dgm:pt>
    <dgm:pt modelId="{B8783B4B-8AAF-4E0D-998A-969624A0498E}" type="parTrans" cxnId="{166B08E9-4D99-4476-B82E-862EC03E3820}">
      <dgm:prSet/>
      <dgm:spPr/>
      <dgm:t>
        <a:bodyPr/>
        <a:lstStyle/>
        <a:p>
          <a:endParaRPr lang="en-GB"/>
        </a:p>
      </dgm:t>
    </dgm:pt>
    <dgm:pt modelId="{3B5803C6-7FED-4C71-AFE9-F3B991DC46D2}" type="sibTrans" cxnId="{166B08E9-4D99-4476-B82E-862EC03E3820}">
      <dgm:prSet/>
      <dgm:spPr/>
      <dgm:t>
        <a:bodyPr/>
        <a:lstStyle/>
        <a:p>
          <a:endParaRPr lang="en-GB"/>
        </a:p>
      </dgm:t>
    </dgm:pt>
    <dgm:pt modelId="{25A1E672-82DA-440D-95B7-095685A04DF5}" type="pres">
      <dgm:prSet presAssocID="{6A1DA370-7671-4264-A9E1-226CBA81719E}" presName="linearFlow" presStyleCnt="0">
        <dgm:presLayoutVars>
          <dgm:dir/>
          <dgm:resizeHandles val="exact"/>
        </dgm:presLayoutVars>
      </dgm:prSet>
      <dgm:spPr/>
    </dgm:pt>
    <dgm:pt modelId="{A2A5C957-3EDC-42AE-B256-E96C4FD42066}" type="pres">
      <dgm:prSet presAssocID="{C7B37EFA-4919-4782-8CF8-6103435F6323}" presName="node" presStyleLbl="node1" presStyleIdx="0" presStyleCnt="2">
        <dgm:presLayoutVars>
          <dgm:bulletEnabled val="1"/>
        </dgm:presLayoutVars>
      </dgm:prSet>
      <dgm:spPr/>
      <dgm:t>
        <a:bodyPr/>
        <a:lstStyle/>
        <a:p>
          <a:endParaRPr lang="hu-HU"/>
        </a:p>
      </dgm:t>
    </dgm:pt>
    <dgm:pt modelId="{7B3DEE19-0C9B-47C4-9C10-0C87760FB475}" type="pres">
      <dgm:prSet presAssocID="{6D12F092-7FBF-40AF-A270-F3BEF615BE11}" presName="spacerL" presStyleCnt="0"/>
      <dgm:spPr/>
    </dgm:pt>
    <dgm:pt modelId="{E975CF3F-A7B4-48CD-954B-01422F105375}" type="pres">
      <dgm:prSet presAssocID="{6D12F092-7FBF-40AF-A270-F3BEF615BE11}" presName="sibTrans" presStyleLbl="sibTrans2D1" presStyleIdx="0" presStyleCnt="1"/>
      <dgm:spPr/>
      <dgm:t>
        <a:bodyPr/>
        <a:lstStyle/>
        <a:p>
          <a:endParaRPr lang="hu-HU"/>
        </a:p>
      </dgm:t>
    </dgm:pt>
    <dgm:pt modelId="{BB65FFF6-C829-4F7C-8875-9C1F57906A94}" type="pres">
      <dgm:prSet presAssocID="{6D12F092-7FBF-40AF-A270-F3BEF615BE11}" presName="spacerR" presStyleCnt="0"/>
      <dgm:spPr/>
    </dgm:pt>
    <dgm:pt modelId="{76B09BAF-636A-498F-A2F8-DB8214CA22A7}" type="pres">
      <dgm:prSet presAssocID="{D7D6DBB2-2CEB-477D-B300-D0C78F1AFEE0}" presName="node" presStyleLbl="node1" presStyleIdx="1" presStyleCnt="2" custLinFactNeighborX="-22452" custLinFactNeighborY="1446">
        <dgm:presLayoutVars>
          <dgm:bulletEnabled val="1"/>
        </dgm:presLayoutVars>
      </dgm:prSet>
      <dgm:spPr/>
      <dgm:t>
        <a:bodyPr/>
        <a:lstStyle/>
        <a:p>
          <a:endParaRPr lang="hu-HU"/>
        </a:p>
      </dgm:t>
    </dgm:pt>
  </dgm:ptLst>
  <dgm:cxnLst>
    <dgm:cxn modelId="{67FA09C9-A3C1-4900-8DC7-0193C7A39DBF}" type="presOf" srcId="{C7B37EFA-4919-4782-8CF8-6103435F6323}" destId="{A2A5C957-3EDC-42AE-B256-E96C4FD42066}" srcOrd="0" destOrd="0" presId="urn:microsoft.com/office/officeart/2005/8/layout/equation1"/>
    <dgm:cxn modelId="{842A63FA-7AF4-4DD4-8D24-0C841E8AD295}" type="presOf" srcId="{6D12F092-7FBF-40AF-A270-F3BEF615BE11}" destId="{E975CF3F-A7B4-48CD-954B-01422F105375}" srcOrd="0" destOrd="0" presId="urn:microsoft.com/office/officeart/2005/8/layout/equation1"/>
    <dgm:cxn modelId="{ED6B88A9-8547-4094-9FB4-0151047E2D7C}" type="presOf" srcId="{D7D6DBB2-2CEB-477D-B300-D0C78F1AFEE0}" destId="{76B09BAF-636A-498F-A2F8-DB8214CA22A7}" srcOrd="0" destOrd="0" presId="urn:microsoft.com/office/officeart/2005/8/layout/equation1"/>
    <dgm:cxn modelId="{166B08E9-4D99-4476-B82E-862EC03E3820}" srcId="{6A1DA370-7671-4264-A9E1-226CBA81719E}" destId="{D7D6DBB2-2CEB-477D-B300-D0C78F1AFEE0}" srcOrd="1" destOrd="0" parTransId="{B8783B4B-8AAF-4E0D-998A-969624A0498E}" sibTransId="{3B5803C6-7FED-4C71-AFE9-F3B991DC46D2}"/>
    <dgm:cxn modelId="{794D09B0-E849-41B1-89DC-5742AB11717D}" type="presOf" srcId="{6A1DA370-7671-4264-A9E1-226CBA81719E}" destId="{25A1E672-82DA-440D-95B7-095685A04DF5}" srcOrd="0" destOrd="0" presId="urn:microsoft.com/office/officeart/2005/8/layout/equation1"/>
    <dgm:cxn modelId="{CC732471-A7A0-4602-A812-3836230AD8AF}" srcId="{6A1DA370-7671-4264-A9E1-226CBA81719E}" destId="{C7B37EFA-4919-4782-8CF8-6103435F6323}" srcOrd="0" destOrd="0" parTransId="{95A59F26-3E13-47A9-B858-E00503C44AA2}" sibTransId="{6D12F092-7FBF-40AF-A270-F3BEF615BE11}"/>
    <dgm:cxn modelId="{94535742-669A-4F8B-8C81-B6A7287AF89B}" type="presParOf" srcId="{25A1E672-82DA-440D-95B7-095685A04DF5}" destId="{A2A5C957-3EDC-42AE-B256-E96C4FD42066}" srcOrd="0" destOrd="0" presId="urn:microsoft.com/office/officeart/2005/8/layout/equation1"/>
    <dgm:cxn modelId="{E084C5A9-5323-4B02-95C5-27CDE68FF6A7}" type="presParOf" srcId="{25A1E672-82DA-440D-95B7-095685A04DF5}" destId="{7B3DEE19-0C9B-47C4-9C10-0C87760FB475}" srcOrd="1" destOrd="0" presId="urn:microsoft.com/office/officeart/2005/8/layout/equation1"/>
    <dgm:cxn modelId="{7FABDAB4-A719-472B-A1F9-8DDC6F2EBC00}" type="presParOf" srcId="{25A1E672-82DA-440D-95B7-095685A04DF5}" destId="{E975CF3F-A7B4-48CD-954B-01422F105375}" srcOrd="2" destOrd="0" presId="urn:microsoft.com/office/officeart/2005/8/layout/equation1"/>
    <dgm:cxn modelId="{DF845FC5-1FAA-4B85-BF4E-F8B4A8AF4305}" type="presParOf" srcId="{25A1E672-82DA-440D-95B7-095685A04DF5}" destId="{BB65FFF6-C829-4F7C-8875-9C1F57906A94}" srcOrd="3" destOrd="0" presId="urn:microsoft.com/office/officeart/2005/8/layout/equation1"/>
    <dgm:cxn modelId="{48E0B86A-845A-48FD-BBF2-EBEAA29AAACD}" type="presParOf" srcId="{25A1E672-82DA-440D-95B7-095685A04DF5}" destId="{76B09BAF-636A-498F-A2F8-DB8214CA22A7}" srcOrd="4"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C9C3C-9F45-42D4-B4F9-0260A0B7B699}">
      <dsp:nvSpPr>
        <dsp:cNvPr id="0" name=""/>
        <dsp:cNvSpPr/>
      </dsp:nvSpPr>
      <dsp:spPr>
        <a:xfrm>
          <a:off x="960410" y="33708"/>
          <a:ext cx="6240830" cy="5631533"/>
        </a:xfrm>
        <a:prstGeom prst="ellipse">
          <a:avLst/>
        </a:prstGeom>
        <a:solidFill>
          <a:schemeClr val="accent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pPr>
          <a:endParaRPr lang="en-GB" sz="2000" kern="1200" dirty="0"/>
        </a:p>
      </dsp:txBody>
      <dsp:txXfrm>
        <a:off x="1792520" y="1019226"/>
        <a:ext cx="4576609" cy="2534190"/>
      </dsp:txXfrm>
    </dsp:sp>
    <dsp:sp modelId="{6A292BA2-9015-47B7-AEA1-EA36B904D878}">
      <dsp:nvSpPr>
        <dsp:cNvPr id="0" name=""/>
        <dsp:cNvSpPr/>
      </dsp:nvSpPr>
      <dsp:spPr>
        <a:xfrm>
          <a:off x="2343907" y="1052148"/>
          <a:ext cx="5349030" cy="4348458"/>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endParaRPr lang="en-GB" sz="1600" kern="1200" dirty="0"/>
        </a:p>
      </dsp:txBody>
      <dsp:txXfrm>
        <a:off x="3979819" y="2175500"/>
        <a:ext cx="3209418" cy="2391652"/>
      </dsp:txXfrm>
    </dsp:sp>
    <dsp:sp modelId="{E9EDE217-65A1-4FBC-BBAB-3EE82C2BC148}">
      <dsp:nvSpPr>
        <dsp:cNvPr id="0" name=""/>
        <dsp:cNvSpPr/>
      </dsp:nvSpPr>
      <dsp:spPr>
        <a:xfrm>
          <a:off x="1189365" y="720069"/>
          <a:ext cx="4967442" cy="4801190"/>
        </a:xfrm>
        <a:prstGeom prst="ellipse">
          <a:avLst/>
        </a:prstGeom>
        <a:solidFill>
          <a:srgbClr val="00206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l" defTabSz="1422400">
            <a:lnSpc>
              <a:spcPct val="90000"/>
            </a:lnSpc>
            <a:spcBef>
              <a:spcPct val="0"/>
            </a:spcBef>
            <a:spcAft>
              <a:spcPct val="35000"/>
            </a:spcAft>
          </a:pPr>
          <a:endParaRPr lang="en-GB" sz="3200" kern="1200" dirty="0"/>
        </a:p>
      </dsp:txBody>
      <dsp:txXfrm>
        <a:off x="1657132" y="1960376"/>
        <a:ext cx="2980465" cy="2640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5C957-3EDC-42AE-B256-E96C4FD42066}">
      <dsp:nvSpPr>
        <dsp:cNvPr id="0" name=""/>
        <dsp:cNvSpPr/>
      </dsp:nvSpPr>
      <dsp:spPr>
        <a:xfrm>
          <a:off x="1449" y="260604"/>
          <a:ext cx="996720" cy="99672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u-HU" sz="1400" b="1" kern="1200" dirty="0" smtClean="0">
              <a:solidFill>
                <a:srgbClr val="FFC000"/>
              </a:solidFill>
            </a:rPr>
            <a:t>Magyar nép</a:t>
          </a:r>
          <a:endParaRPr lang="en-GB" sz="1400" b="1" kern="1200" dirty="0">
            <a:solidFill>
              <a:srgbClr val="FFC000"/>
            </a:solidFill>
          </a:endParaRPr>
        </a:p>
      </dsp:txBody>
      <dsp:txXfrm>
        <a:off x="147415" y="406570"/>
        <a:ext cx="704788" cy="704788"/>
      </dsp:txXfrm>
    </dsp:sp>
    <dsp:sp modelId="{E975CF3F-A7B4-48CD-954B-01422F105375}">
      <dsp:nvSpPr>
        <dsp:cNvPr id="0" name=""/>
        <dsp:cNvSpPr/>
      </dsp:nvSpPr>
      <dsp:spPr>
        <a:xfrm>
          <a:off x="1079103" y="469916"/>
          <a:ext cx="578097" cy="5780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1155730" y="589004"/>
        <a:ext cx="424843" cy="339921"/>
      </dsp:txXfrm>
    </dsp:sp>
    <dsp:sp modelId="{76B09BAF-636A-498F-A2F8-DB8214CA22A7}">
      <dsp:nvSpPr>
        <dsp:cNvPr id="0" name=""/>
        <dsp:cNvSpPr/>
      </dsp:nvSpPr>
      <dsp:spPr>
        <a:xfrm>
          <a:off x="1719963" y="275017"/>
          <a:ext cx="996720" cy="99672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u-HU" sz="1400" b="1" kern="1200" dirty="0" smtClean="0">
              <a:solidFill>
                <a:srgbClr val="FFC000"/>
              </a:solidFill>
            </a:rPr>
            <a:t>Magyar nemzet</a:t>
          </a:r>
          <a:endParaRPr lang="en-GB" sz="1400" b="1" kern="1200" dirty="0">
            <a:solidFill>
              <a:srgbClr val="FFC000"/>
            </a:solidFill>
          </a:endParaRPr>
        </a:p>
      </dsp:txBody>
      <dsp:txXfrm>
        <a:off x="1865929" y="420983"/>
        <a:ext cx="704788" cy="70478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76141" cy="499826"/>
          </a:xfrm>
          <a:prstGeom prst="rect">
            <a:avLst/>
          </a:prstGeom>
          <a:noFill/>
          <a:ln w="9525">
            <a:noFill/>
            <a:miter lim="800000"/>
            <a:headEnd/>
            <a:tailEnd/>
          </a:ln>
          <a:effectLst/>
        </p:spPr>
        <p:txBody>
          <a:bodyPr vert="horz" wrap="square" lIns="92826" tIns="46413" rIns="92826" bIns="46413" numCol="1" anchor="t" anchorCtr="0" compatLnSpc="1">
            <a:prstTxWarp prst="textNoShape">
              <a:avLst/>
            </a:prstTxWarp>
          </a:bodyPr>
          <a:lstStyle>
            <a:lvl1pPr eaLnBrk="0" hangingPunct="0">
              <a:defRPr sz="1200">
                <a:cs typeface="+mn-cs"/>
              </a:defRPr>
            </a:lvl1pPr>
          </a:lstStyle>
          <a:p>
            <a:pPr>
              <a:defRPr/>
            </a:pPr>
            <a:endParaRPr lang="en-US"/>
          </a:p>
        </p:txBody>
      </p:sp>
      <p:sp>
        <p:nvSpPr>
          <p:cNvPr id="182275" name="Rectangle 3"/>
          <p:cNvSpPr>
            <a:spLocks noGrp="1" noChangeArrowheads="1"/>
          </p:cNvSpPr>
          <p:nvPr>
            <p:ph type="dt" sz="quarter" idx="1"/>
          </p:nvPr>
        </p:nvSpPr>
        <p:spPr bwMode="auto">
          <a:xfrm>
            <a:off x="3886620" y="0"/>
            <a:ext cx="2976141" cy="499826"/>
          </a:xfrm>
          <a:prstGeom prst="rect">
            <a:avLst/>
          </a:prstGeom>
          <a:noFill/>
          <a:ln w="9525">
            <a:noFill/>
            <a:miter lim="800000"/>
            <a:headEnd/>
            <a:tailEnd/>
          </a:ln>
          <a:effectLst/>
        </p:spPr>
        <p:txBody>
          <a:bodyPr vert="horz" wrap="square" lIns="92826" tIns="46413" rIns="92826" bIns="4641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82276" name="Rectangle 4"/>
          <p:cNvSpPr>
            <a:spLocks noGrp="1" noChangeArrowheads="1"/>
          </p:cNvSpPr>
          <p:nvPr>
            <p:ph type="ftr" sz="quarter" idx="2"/>
          </p:nvPr>
        </p:nvSpPr>
        <p:spPr bwMode="auto">
          <a:xfrm>
            <a:off x="0" y="9493467"/>
            <a:ext cx="2976141" cy="499825"/>
          </a:xfrm>
          <a:prstGeom prst="rect">
            <a:avLst/>
          </a:prstGeom>
          <a:noFill/>
          <a:ln w="9525">
            <a:noFill/>
            <a:miter lim="800000"/>
            <a:headEnd/>
            <a:tailEnd/>
          </a:ln>
          <a:effectLst/>
        </p:spPr>
        <p:txBody>
          <a:bodyPr vert="horz" wrap="square" lIns="92826" tIns="46413" rIns="92826" bIns="46413" numCol="1" anchor="b" anchorCtr="0" compatLnSpc="1">
            <a:prstTxWarp prst="textNoShape">
              <a:avLst/>
            </a:prstTxWarp>
          </a:bodyPr>
          <a:lstStyle>
            <a:lvl1pPr eaLnBrk="0" hangingPunct="0">
              <a:defRPr sz="1200">
                <a:cs typeface="+mn-cs"/>
              </a:defRPr>
            </a:lvl1pPr>
          </a:lstStyle>
          <a:p>
            <a:pPr>
              <a:defRPr/>
            </a:pPr>
            <a:endParaRPr lang="en-US"/>
          </a:p>
        </p:txBody>
      </p:sp>
      <p:sp>
        <p:nvSpPr>
          <p:cNvPr id="182277" name="Rectangle 5"/>
          <p:cNvSpPr>
            <a:spLocks noGrp="1" noChangeArrowheads="1"/>
          </p:cNvSpPr>
          <p:nvPr>
            <p:ph type="sldNum" sz="quarter" idx="3"/>
          </p:nvPr>
        </p:nvSpPr>
        <p:spPr bwMode="auto">
          <a:xfrm>
            <a:off x="3886620" y="9493467"/>
            <a:ext cx="2976141" cy="499825"/>
          </a:xfrm>
          <a:prstGeom prst="rect">
            <a:avLst/>
          </a:prstGeom>
          <a:noFill/>
          <a:ln w="9525">
            <a:noFill/>
            <a:miter lim="800000"/>
            <a:headEnd/>
            <a:tailEnd/>
          </a:ln>
          <a:effectLst/>
        </p:spPr>
        <p:txBody>
          <a:bodyPr vert="horz" wrap="square" lIns="92826" tIns="46413" rIns="92826" bIns="46413" numCol="1" anchor="b" anchorCtr="0" compatLnSpc="1">
            <a:prstTxWarp prst="textNoShape">
              <a:avLst/>
            </a:prstTxWarp>
          </a:bodyPr>
          <a:lstStyle>
            <a:lvl1pPr algn="r" eaLnBrk="0" hangingPunct="0">
              <a:defRPr sz="1200">
                <a:cs typeface="+mn-cs"/>
              </a:defRPr>
            </a:lvl1pPr>
          </a:lstStyle>
          <a:p>
            <a:pPr>
              <a:defRPr/>
            </a:pPr>
            <a:fld id="{DF550700-B9DC-4CFD-B055-E2E2AABF031F}" type="slidenum">
              <a:rPr lang="en-US"/>
              <a:pPr>
                <a:defRPr/>
              </a:pPr>
              <a:t>‹#›</a:t>
            </a:fld>
            <a:endParaRPr lang="en-US"/>
          </a:p>
        </p:txBody>
      </p:sp>
    </p:spTree>
    <p:extLst>
      <p:ext uri="{BB962C8B-B14F-4D97-AF65-F5344CB8AC3E}">
        <p14:creationId xmlns:p14="http://schemas.microsoft.com/office/powerpoint/2010/main" val="4211927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4552" cy="499826"/>
          </a:xfrm>
          <a:prstGeom prst="rect">
            <a:avLst/>
          </a:prstGeom>
          <a:noFill/>
          <a:ln w="9525">
            <a:noFill/>
            <a:miter lim="800000"/>
            <a:headEnd/>
            <a:tailEnd/>
          </a:ln>
          <a:effectLst/>
        </p:spPr>
        <p:txBody>
          <a:bodyPr vert="horz" wrap="square" lIns="92863" tIns="46431" rIns="92863" bIns="46431" numCol="1" anchor="t" anchorCtr="0" compatLnSpc="1">
            <a:prstTxWarp prst="textNoShape">
              <a:avLst/>
            </a:prstTxWarp>
          </a:bodyPr>
          <a:lstStyle>
            <a:lvl1pPr eaLnBrk="0" hangingPunct="0">
              <a:defRPr sz="1200">
                <a:cs typeface="+mn-cs"/>
              </a:defRPr>
            </a:lvl1pPr>
          </a:lstStyle>
          <a:p>
            <a:pPr>
              <a:defRPr/>
            </a:pPr>
            <a:endParaRPr lang="hu-HU"/>
          </a:p>
        </p:txBody>
      </p:sp>
      <p:sp>
        <p:nvSpPr>
          <p:cNvPr id="5123" name="Rectangle 3"/>
          <p:cNvSpPr>
            <a:spLocks noGrp="1" noChangeArrowheads="1"/>
          </p:cNvSpPr>
          <p:nvPr>
            <p:ph type="dt" idx="1"/>
          </p:nvPr>
        </p:nvSpPr>
        <p:spPr bwMode="auto">
          <a:xfrm>
            <a:off x="3889798" y="0"/>
            <a:ext cx="2974552" cy="499826"/>
          </a:xfrm>
          <a:prstGeom prst="rect">
            <a:avLst/>
          </a:prstGeom>
          <a:noFill/>
          <a:ln w="9525">
            <a:noFill/>
            <a:miter lim="800000"/>
            <a:headEnd/>
            <a:tailEnd/>
          </a:ln>
          <a:effectLst/>
        </p:spPr>
        <p:txBody>
          <a:bodyPr vert="horz" wrap="square" lIns="92863" tIns="46431" rIns="92863" bIns="46431" numCol="1" anchor="t" anchorCtr="0" compatLnSpc="1">
            <a:prstTxWarp prst="textNoShape">
              <a:avLst/>
            </a:prstTxWarp>
          </a:bodyPr>
          <a:lstStyle>
            <a:lvl1pPr algn="r" eaLnBrk="0" hangingPunct="0">
              <a:defRPr sz="1200">
                <a:cs typeface="+mn-cs"/>
              </a:defRPr>
            </a:lvl1pPr>
          </a:lstStyle>
          <a:p>
            <a:pPr>
              <a:defRPr/>
            </a:pPr>
            <a:endParaRPr lang="hu-HU"/>
          </a:p>
        </p:txBody>
      </p:sp>
      <p:sp>
        <p:nvSpPr>
          <p:cNvPr id="61444" name="Rectangle 4"/>
          <p:cNvSpPr>
            <a:spLocks noGrp="1" noRot="1" noChangeAspect="1" noChangeArrowheads="1" noTextEdit="1"/>
          </p:cNvSpPr>
          <p:nvPr>
            <p:ph type="sldImg" idx="2"/>
          </p:nvPr>
        </p:nvSpPr>
        <p:spPr bwMode="auto">
          <a:xfrm>
            <a:off x="935038" y="750888"/>
            <a:ext cx="4995862" cy="37480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3659" y="4749145"/>
            <a:ext cx="5037035" cy="4496821"/>
          </a:xfrm>
          <a:prstGeom prst="rect">
            <a:avLst/>
          </a:prstGeom>
          <a:noFill/>
          <a:ln w="9525">
            <a:noFill/>
            <a:miter lim="800000"/>
            <a:headEnd/>
            <a:tailEnd/>
          </a:ln>
          <a:effectLst/>
        </p:spPr>
        <p:txBody>
          <a:bodyPr vert="horz" wrap="square" lIns="92863" tIns="46431" rIns="92863" bIns="46431" numCol="1" anchor="t" anchorCtr="0" compatLnSpc="1">
            <a:prstTxWarp prst="textNoShape">
              <a:avLst/>
            </a:prstTxWarp>
          </a:bodyPr>
          <a:lstStyle/>
          <a:p>
            <a:pPr lvl="0"/>
            <a:r>
              <a:rPr lang="hu-HU" noProof="0" smtClean="0"/>
              <a:t>Click to edit Master text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
        <p:nvSpPr>
          <p:cNvPr id="5126" name="Rectangle 6"/>
          <p:cNvSpPr>
            <a:spLocks noGrp="1" noChangeArrowheads="1"/>
          </p:cNvSpPr>
          <p:nvPr>
            <p:ph type="ftr" sz="quarter" idx="4"/>
          </p:nvPr>
        </p:nvSpPr>
        <p:spPr bwMode="auto">
          <a:xfrm>
            <a:off x="0" y="9495075"/>
            <a:ext cx="2974552" cy="499826"/>
          </a:xfrm>
          <a:prstGeom prst="rect">
            <a:avLst/>
          </a:prstGeom>
          <a:noFill/>
          <a:ln w="9525">
            <a:noFill/>
            <a:miter lim="800000"/>
            <a:headEnd/>
            <a:tailEnd/>
          </a:ln>
          <a:effectLst/>
        </p:spPr>
        <p:txBody>
          <a:bodyPr vert="horz" wrap="square" lIns="92863" tIns="46431" rIns="92863" bIns="46431" numCol="1" anchor="b" anchorCtr="0" compatLnSpc="1">
            <a:prstTxWarp prst="textNoShape">
              <a:avLst/>
            </a:prstTxWarp>
          </a:bodyPr>
          <a:lstStyle>
            <a:lvl1pPr eaLnBrk="0" hangingPunct="0">
              <a:defRPr sz="1200">
                <a:cs typeface="+mn-cs"/>
              </a:defRPr>
            </a:lvl1pPr>
          </a:lstStyle>
          <a:p>
            <a:pPr>
              <a:defRPr/>
            </a:pPr>
            <a:endParaRPr lang="hu-HU"/>
          </a:p>
        </p:txBody>
      </p:sp>
      <p:sp>
        <p:nvSpPr>
          <p:cNvPr id="5127" name="Rectangle 7"/>
          <p:cNvSpPr>
            <a:spLocks noGrp="1" noChangeArrowheads="1"/>
          </p:cNvSpPr>
          <p:nvPr>
            <p:ph type="sldNum" sz="quarter" idx="5"/>
          </p:nvPr>
        </p:nvSpPr>
        <p:spPr bwMode="auto">
          <a:xfrm>
            <a:off x="3889798" y="9495075"/>
            <a:ext cx="2974552" cy="499826"/>
          </a:xfrm>
          <a:prstGeom prst="rect">
            <a:avLst/>
          </a:prstGeom>
          <a:noFill/>
          <a:ln w="9525">
            <a:noFill/>
            <a:miter lim="800000"/>
            <a:headEnd/>
            <a:tailEnd/>
          </a:ln>
          <a:effectLst/>
        </p:spPr>
        <p:txBody>
          <a:bodyPr vert="horz" wrap="square" lIns="92863" tIns="46431" rIns="92863" bIns="46431" numCol="1" anchor="b" anchorCtr="0" compatLnSpc="1">
            <a:prstTxWarp prst="textNoShape">
              <a:avLst/>
            </a:prstTxWarp>
          </a:bodyPr>
          <a:lstStyle>
            <a:lvl1pPr algn="r" eaLnBrk="0" hangingPunct="0">
              <a:defRPr sz="1200">
                <a:cs typeface="+mn-cs"/>
              </a:defRPr>
            </a:lvl1pPr>
          </a:lstStyle>
          <a:p>
            <a:pPr>
              <a:defRPr/>
            </a:pPr>
            <a:fld id="{6071FF27-857C-4769-8B66-E72A6E36AA9A}" type="slidenum">
              <a:rPr lang="hu-HU"/>
              <a:pPr>
                <a:defRPr/>
              </a:pPr>
              <a:t>‹#›</a:t>
            </a:fld>
            <a:endParaRPr lang="hu-HU"/>
          </a:p>
        </p:txBody>
      </p:sp>
    </p:spTree>
    <p:extLst>
      <p:ext uri="{BB962C8B-B14F-4D97-AF65-F5344CB8AC3E}">
        <p14:creationId xmlns:p14="http://schemas.microsoft.com/office/powerpoint/2010/main" val="146399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Public_cultu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_bookmark97"/><Relationship Id="rId3" Type="http://schemas.openxmlformats.org/officeDocument/2006/relationships/hyperlink" Target="#_bookmark92"/><Relationship Id="rId7" Type="http://schemas.openxmlformats.org/officeDocument/2006/relationships/hyperlink" Target="#_bookmark96"/><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_bookmark95"/><Relationship Id="rId11" Type="http://schemas.openxmlformats.org/officeDocument/2006/relationships/hyperlink" Target="http://www.archives.gov/research/immigration/enemy-aliens-overview.html" TargetMode="External"/><Relationship Id="rId5" Type="http://schemas.openxmlformats.org/officeDocument/2006/relationships/hyperlink" Target="#_bookmark94"/><Relationship Id="rId10" Type="http://schemas.openxmlformats.org/officeDocument/2006/relationships/hyperlink" Target="#_bookmark99"/><Relationship Id="rId4" Type="http://schemas.openxmlformats.org/officeDocument/2006/relationships/hyperlink" Target="#_bookmark93"/><Relationship Id="rId9" Type="http://schemas.openxmlformats.org/officeDocument/2006/relationships/hyperlink" Target="#_bookmark98"/></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hu.wikipedia.org/wiki/Norv%C3%A9gia" TargetMode="External"/><Relationship Id="rId13" Type="http://schemas.openxmlformats.org/officeDocument/2006/relationships/hyperlink" Target="http://hu.wikipedia.org/wiki/Szic%C3%ADlia" TargetMode="External"/><Relationship Id="rId3" Type="http://schemas.openxmlformats.org/officeDocument/2006/relationships/hyperlink" Target="http://hu.wikipedia.org/wiki/Skandin%C3%A1via" TargetMode="External"/><Relationship Id="rId7" Type="http://schemas.openxmlformats.org/officeDocument/2006/relationships/hyperlink" Target="http://hu.wikipedia.org/wiki/D%C3%A1nia" TargetMode="External"/><Relationship Id="rId12" Type="http://schemas.openxmlformats.org/officeDocument/2006/relationships/hyperlink" Target="http://hu.wikipedia.org/wiki/It%C3%A1lia" TargetMode="External"/><Relationship Id="rId2" Type="http://schemas.openxmlformats.org/officeDocument/2006/relationships/slide" Target="../slides/slide3.xml"/><Relationship Id="rId16" Type="http://schemas.openxmlformats.org/officeDocument/2006/relationships/image" Target="../media/image1.png"/><Relationship Id="rId1" Type="http://schemas.openxmlformats.org/officeDocument/2006/relationships/notesMaster" Target="../notesMasters/notesMaster1.xml"/><Relationship Id="rId6" Type="http://schemas.openxmlformats.org/officeDocument/2006/relationships/hyperlink" Target="http://hu.wikipedia.org/wiki/13._sz%C3%A1zad" TargetMode="External"/><Relationship Id="rId11" Type="http://schemas.openxmlformats.org/officeDocument/2006/relationships/hyperlink" Target="http://hu.wikipedia.org/wiki/Anglia" TargetMode="External"/><Relationship Id="rId5" Type="http://schemas.openxmlformats.org/officeDocument/2006/relationships/hyperlink" Target="http://hu.wikipedia.org/wiki/10._sz%C3%A1zad" TargetMode="External"/><Relationship Id="rId15" Type="http://schemas.openxmlformats.org/officeDocument/2006/relationships/hyperlink" Target="http://hu.wikipedia.org/wiki/K%C3%B6zel-Kelet" TargetMode="External"/><Relationship Id="rId10" Type="http://schemas.openxmlformats.org/officeDocument/2006/relationships/hyperlink" Target="http://hu.wikipedia.org/wiki/Vikingek" TargetMode="External"/><Relationship Id="rId4" Type="http://schemas.openxmlformats.org/officeDocument/2006/relationships/hyperlink" Target="http://hu.wikipedia.org/wiki/Eur%C3%B3pa" TargetMode="External"/><Relationship Id="rId9" Type="http://schemas.openxmlformats.org/officeDocument/2006/relationships/hyperlink" Target="http://hu.wikipedia.org/wiki/Sv%C3%A9dorsz%C3%A1g" TargetMode="External"/><Relationship Id="rId14" Type="http://schemas.openxmlformats.org/officeDocument/2006/relationships/hyperlink" Target="http://hu.wikipedia.org/wiki/%C3%89szak-Afrika" TargetMode="External"/></Relationships>
</file>

<file path=ppt/notesSlides/_rels/notesSlide30.xml.rels><?xml version="1.0" encoding="UTF-8" standalone="yes"?>
<Relationships xmlns="http://schemas.openxmlformats.org/package/2006/relationships"><Relationship Id="rId8" Type="http://schemas.openxmlformats.org/officeDocument/2006/relationships/hyperlink" Target="#_bookmark105"/><Relationship Id="rId13" Type="http://schemas.openxmlformats.org/officeDocument/2006/relationships/hyperlink" Target="http://conventions.coe.int/Treaty/Commun/ListeDeclarations.asp?NT=043&amp;amp;CV=1&amp;amp;NA=12&amp;amp;PO=999&amp;amp;CN=999&amp;amp;VL=1&amp;amp;CM=9&amp;amp;CL=ENG" TargetMode="External"/><Relationship Id="rId3" Type="http://schemas.openxmlformats.org/officeDocument/2006/relationships/hyperlink" Target="#_bookmark100"/><Relationship Id="rId7" Type="http://schemas.openxmlformats.org/officeDocument/2006/relationships/hyperlink" Target="#_bookmark104"/><Relationship Id="rId12" Type="http://schemas.openxmlformats.org/officeDocument/2006/relationships/hyperlink" Target="#_bookmark109"/><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_bookmark103"/><Relationship Id="rId11" Type="http://schemas.openxmlformats.org/officeDocument/2006/relationships/hyperlink" Target="#_bookmark108"/><Relationship Id="rId5" Type="http://schemas.openxmlformats.org/officeDocument/2006/relationships/hyperlink" Target="#_bookmark102"/><Relationship Id="rId10" Type="http://schemas.openxmlformats.org/officeDocument/2006/relationships/hyperlink" Target="#_bookmark107"/><Relationship Id="rId4" Type="http://schemas.openxmlformats.org/officeDocument/2006/relationships/hyperlink" Target="#_bookmark101"/><Relationship Id="rId9" Type="http://schemas.openxmlformats.org/officeDocument/2006/relationships/hyperlink" Target="#_bookmark106"/></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rxists.org/reference/archive/stalin/works/1913/03a.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Public_cul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BA13AD4-CE3F-448B-A69C-CD3B9581F0C7}" type="slidenum">
              <a:rPr lang="hu-HU" smtClean="0"/>
              <a:pPr/>
              <a:t>1</a:t>
            </a:fld>
            <a:endParaRPr lang="hu-HU" dirty="0" smtClean="0"/>
          </a:p>
        </p:txBody>
      </p:sp>
      <p:sp>
        <p:nvSpPr>
          <p:cNvPr id="62467" name="Rectangle 2"/>
          <p:cNvSpPr>
            <a:spLocks noGrp="1" noRot="1" noChangeAspect="1" noChangeArrowheads="1" noTextEdit="1"/>
          </p:cNvSpPr>
          <p:nvPr>
            <p:ph type="sldImg"/>
          </p:nvPr>
        </p:nvSpPr>
        <p:spPr>
          <a:xfrm>
            <a:off x="936625" y="750888"/>
            <a:ext cx="4995863" cy="3748087"/>
          </a:xfrm>
          <a:ln/>
        </p:spPr>
      </p:sp>
      <p:sp>
        <p:nvSpPr>
          <p:cNvPr id="6246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5932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mtClean="0"/>
              <a:t>Wikipedia: A Smith:</a:t>
            </a:r>
          </a:p>
          <a:p>
            <a:r>
              <a:rPr lang="en-US">
                <a:latin typeface="+mn-lt"/>
              </a:rPr>
              <a:t>A nationis “a named population sharing a historic territory, common myths and historical memories, a mass </a:t>
            </a:r>
            <a:r>
              <a:rPr lang="en-US">
                <a:latin typeface="+mn-lt"/>
                <a:hlinkClick r:id="rId3" tooltip="Public culture"/>
              </a:rPr>
              <a:t>public culture</a:t>
            </a:r>
            <a:r>
              <a:rPr lang="en-US">
                <a:latin typeface="+mn-lt"/>
              </a:rPr>
              <a:t>, a common economy and common legal rights and duties for its members”.</a:t>
            </a:r>
            <a:endParaRPr lang="hu-HU">
              <a:latin typeface="+mn-lt"/>
            </a:endParaRPr>
          </a:p>
          <a:p>
            <a:endParaRPr lang="hu-HU">
              <a:latin typeface="+mn-lt"/>
            </a:endParaRPr>
          </a:p>
          <a:p>
            <a:r>
              <a:rPr lang="en-US">
                <a:latin typeface="+mn-lt"/>
              </a:rPr>
              <a:t> Ethnies are in turn defined as “named units of population with common ancestry myths and historical memories, elements of shared culture, some link with a historic territory and some measure of solidarity, at least among their elites.”</a:t>
            </a:r>
            <a:endParaRPr lang="hu-HU">
              <a:latin typeface="+mn-lt"/>
            </a:endParaRPr>
          </a:p>
          <a:p>
            <a:endParaRPr lang="hu-HU">
              <a:latin typeface="+mn-lt"/>
            </a:endParaRPr>
          </a:p>
          <a:p>
            <a:r>
              <a:rPr lang="hu-HU">
                <a:latin typeface="+mn-lt"/>
              </a:rPr>
              <a:t>Éateraé and verticaé ethnic communitoes Lateral_ wide and shallow  (elites combine – France, germany)  – vertical: narrow and deep (more ancient, more based on myths and symbols: Central and eatsern euope)</a:t>
            </a:r>
            <a:endParaRPr lang="hu-HU"/>
          </a:p>
        </p:txBody>
      </p:sp>
      <p:sp>
        <p:nvSpPr>
          <p:cNvPr id="4" name="Dia számának helye 3"/>
          <p:cNvSpPr>
            <a:spLocks noGrp="1"/>
          </p:cNvSpPr>
          <p:nvPr>
            <p:ph type="sldNum" sz="quarter" idx="10"/>
          </p:nvPr>
        </p:nvSpPr>
        <p:spPr/>
        <p:txBody>
          <a:bodyPr/>
          <a:lstStyle/>
          <a:p>
            <a:pPr>
              <a:defRPr/>
            </a:pPr>
            <a:fld id="{6D010A7C-46FD-400D-B4A5-D0A66C57D472}" type="slidenum">
              <a:rPr lang="en-GB" smtClean="0"/>
              <a:pPr>
                <a:defRPr/>
              </a:pPr>
              <a:t>10</a:t>
            </a:fld>
            <a:endParaRPr lang="en-GB"/>
          </a:p>
        </p:txBody>
      </p:sp>
    </p:spTree>
    <p:extLst>
      <p:ext uri="{BB962C8B-B14F-4D97-AF65-F5344CB8AC3E}">
        <p14:creationId xmlns:p14="http://schemas.microsoft.com/office/powerpoint/2010/main" val="14149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i="1">
                <a:latin typeface="+mn-lt"/>
              </a:rPr>
              <a:t>Nations and Nationalism (1983)</a:t>
            </a:r>
          </a:p>
          <a:p>
            <a:r>
              <a:rPr lang="hu-HU" i="1">
                <a:latin typeface="+mn-lt"/>
              </a:rPr>
              <a:t/>
            </a:r>
            <a:br>
              <a:rPr lang="hu-HU" i="1">
                <a:latin typeface="+mn-lt"/>
              </a:rPr>
            </a:br>
            <a:r>
              <a:rPr lang="en-US">
                <a:latin typeface="+mn-lt"/>
              </a:rPr>
              <a:t>‘Invented tradition’ is taken to mean a set of practices, normally governed</a:t>
            </a:r>
            <a:r>
              <a:rPr lang="hu-HU">
                <a:latin typeface="+mn-lt"/>
              </a:rPr>
              <a:t> </a:t>
            </a:r>
            <a:r>
              <a:rPr lang="en-US">
                <a:latin typeface="+mn-lt"/>
              </a:rPr>
              <a:t>by overtly or tacitly accepted rules and of a ritual or symbolic nature, which</a:t>
            </a:r>
            <a:r>
              <a:rPr lang="hu-HU">
                <a:latin typeface="+mn-lt"/>
              </a:rPr>
              <a:t> </a:t>
            </a:r>
            <a:r>
              <a:rPr lang="en-US">
                <a:latin typeface="+mn-lt"/>
              </a:rPr>
              <a:t>seek to inculcate certain values and norms of behaviour by repetition, which</a:t>
            </a:r>
            <a:r>
              <a:rPr lang="hu-HU">
                <a:latin typeface="+mn-lt"/>
              </a:rPr>
              <a:t> </a:t>
            </a:r>
            <a:r>
              <a:rPr lang="en-US">
                <a:latin typeface="+mn-lt"/>
              </a:rPr>
              <a:t>automatically implies continuity with the past. In fact, where possible, they</a:t>
            </a:r>
            <a:r>
              <a:rPr lang="hu-HU">
                <a:latin typeface="+mn-lt"/>
              </a:rPr>
              <a:t> </a:t>
            </a:r>
            <a:r>
              <a:rPr lang="en-US">
                <a:latin typeface="+mn-lt"/>
              </a:rPr>
              <a:t>normally attempt to establish continuity with a suitable historic past. A</a:t>
            </a:r>
            <a:r>
              <a:rPr lang="hu-HU">
                <a:latin typeface="+mn-lt"/>
              </a:rPr>
              <a:t> </a:t>
            </a:r>
            <a:r>
              <a:rPr lang="en-US">
                <a:latin typeface="+mn-lt"/>
              </a:rPr>
              <a:t>striking example is the deliberate choice of a Gothic style for the nineteenthcentury</a:t>
            </a:r>
            <a:r>
              <a:rPr lang="hu-HU">
                <a:latin typeface="+mn-lt"/>
              </a:rPr>
              <a:t> </a:t>
            </a:r>
            <a:r>
              <a:rPr lang="en-US">
                <a:latin typeface="+mn-lt"/>
              </a:rPr>
              <a:t>rebuilding of the British parliament, and the equally deliberate</a:t>
            </a:r>
          </a:p>
          <a:p>
            <a:r>
              <a:rPr lang="en-US">
                <a:latin typeface="+mn-lt"/>
              </a:rPr>
              <a:t>decision after World War II to rebuild the parliamentary chamber on exactly</a:t>
            </a:r>
            <a:r>
              <a:rPr lang="hu-HU">
                <a:latin typeface="+mn-lt"/>
              </a:rPr>
              <a:t> </a:t>
            </a:r>
            <a:r>
              <a:rPr lang="en-US">
                <a:latin typeface="+mn-lt"/>
              </a:rPr>
              <a:t>the same basic plan as before.</a:t>
            </a:r>
            <a:r>
              <a:rPr lang="hu-HU">
                <a:latin typeface="+mn-lt"/>
              </a:rPr>
              <a:t> (Hobsbawm and Ranger 1983:1–2)</a:t>
            </a:r>
          </a:p>
          <a:p>
            <a:r>
              <a:rPr lang="hu-HU" i="1" smtClean="0"/>
              <a:t>Conversi on Gellner:</a:t>
            </a:r>
          </a:p>
          <a:p>
            <a:r>
              <a:rPr lang="en-US" smtClean="0"/>
              <a:t>Gellner, nationalism was the off spring of the marriage between state and modern</a:t>
            </a:r>
            <a:r>
              <a:rPr lang="hu-HU" smtClean="0"/>
              <a:t> </a:t>
            </a:r>
            <a:r>
              <a:rPr lang="en-US" smtClean="0"/>
              <a:t>culture, celebrated on the altar of modernity. With the passage from agricultural</a:t>
            </a:r>
            <a:r>
              <a:rPr lang="hu-HU" smtClean="0"/>
              <a:t> </a:t>
            </a:r>
            <a:r>
              <a:rPr lang="en-US" smtClean="0"/>
              <a:t>to industrial society, a ‘high’, scientifi c culture, carried by standardised, national</a:t>
            </a:r>
            <a:r>
              <a:rPr lang="hu-HU" smtClean="0"/>
              <a:t> </a:t>
            </a:r>
            <a:r>
              <a:rPr lang="en-US" smtClean="0"/>
              <a:t>languages, becomes an all-pervasive requisite. However, only the state has the</a:t>
            </a:r>
            <a:r>
              <a:rPr lang="hu-HU" smtClean="0"/>
              <a:t> </a:t>
            </a:r>
            <a:r>
              <a:rPr lang="en-US" smtClean="0"/>
              <a:t>power to inculcate the new standard on an uprooted labour force. A nation is</a:t>
            </a:r>
            <a:r>
              <a:rPr lang="hu-HU" smtClean="0"/>
              <a:t> </a:t>
            </a:r>
            <a:r>
              <a:rPr lang="en-US" smtClean="0"/>
              <a:t>hence defined as common membership in a shared ‘high culture’. In turn, nationalism</a:t>
            </a:r>
            <a:r>
              <a:rPr lang="hu-HU" smtClean="0"/>
              <a:t> </a:t>
            </a:r>
            <a:r>
              <a:rPr lang="en-US" smtClean="0"/>
              <a:t>is defi ned as ‘primarily a principle that holds that the political and national</a:t>
            </a:r>
            <a:r>
              <a:rPr lang="hu-HU" smtClean="0"/>
              <a:t> unit should be congruent’</a:t>
            </a:r>
            <a:endParaRPr lang="hu-HU" i="1">
              <a:latin typeface="+mn-lt"/>
            </a:endParaRPr>
          </a:p>
        </p:txBody>
      </p:sp>
      <p:sp>
        <p:nvSpPr>
          <p:cNvPr id="4" name="Dia számának helye 3"/>
          <p:cNvSpPr>
            <a:spLocks noGrp="1"/>
          </p:cNvSpPr>
          <p:nvPr>
            <p:ph type="sldNum" sz="quarter" idx="10"/>
          </p:nvPr>
        </p:nvSpPr>
        <p:spPr/>
        <p:txBody>
          <a:bodyPr/>
          <a:lstStyle/>
          <a:p>
            <a:pPr>
              <a:defRPr/>
            </a:pPr>
            <a:fld id="{6D010A7C-46FD-400D-B4A5-D0A66C57D472}" type="slidenum">
              <a:rPr lang="en-GB" smtClean="0"/>
              <a:pPr>
                <a:defRPr/>
              </a:pPr>
              <a:t>11</a:t>
            </a:fld>
            <a:endParaRPr lang="en-GB"/>
          </a:p>
        </p:txBody>
      </p:sp>
    </p:spTree>
    <p:extLst>
      <p:ext uri="{BB962C8B-B14F-4D97-AF65-F5344CB8AC3E}">
        <p14:creationId xmlns:p14="http://schemas.microsoft.com/office/powerpoint/2010/main" val="4144207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a:t>
            </a:r>
            <a:r>
              <a:rPr lang="en-GB"/>
              <a:t>In the light of the indeterminacy of the concept of a "nation", however, the challenge (and the call for "consistency") now appears problematic. Mere insistence on a general principle of national self-determination leaves wholly unaffected the various criteria invoked by the competing "selves" to justify (and thus to construct) themselves</a:t>
            </a:r>
            <a:r>
              <a:rPr lang="hu-HU"/>
              <a:t> </a:t>
            </a:r>
            <a:r>
              <a:rPr lang="en-GB"/>
              <a:t>- and thus also the only available standards whereby conflicting or overlapping self-determination claims can be assessed. In as much as there is no natural standard for nationhood (and we have seen that there is none), any call for the fulfilment of a particular type of self-determination claim because it allows the community to realise its authentic self will appear as an attempt to endow one contested (though possibly largely shared) identification principle with an immanent character it cannot sustain.  (Koskenniemi, 1994, p. 264</a:t>
            </a:r>
            <a:r>
              <a:rPr lang="en-GB" smtClean="0"/>
              <a:t>)</a:t>
            </a:r>
            <a:r>
              <a:rPr lang="hu-HU" smtClean="0"/>
              <a:t>”</a:t>
            </a:r>
            <a:endParaRPr lang="en-GB"/>
          </a:p>
          <a:p>
            <a:endParaRPr lang="en-US" b="1"/>
          </a:p>
          <a:p>
            <a:pPr marL="172753" indent="-172753">
              <a:buFontTx/>
              <a:buChar char="-"/>
            </a:pPr>
            <a:endParaRPr lang="hu-HU"/>
          </a:p>
        </p:txBody>
      </p:sp>
      <p:sp>
        <p:nvSpPr>
          <p:cNvPr id="4" name="Dia számának helye 3"/>
          <p:cNvSpPr>
            <a:spLocks noGrp="1"/>
          </p:cNvSpPr>
          <p:nvPr>
            <p:ph type="sldNum" sz="quarter" idx="10"/>
          </p:nvPr>
        </p:nvSpPr>
        <p:spPr/>
        <p:txBody>
          <a:bodyPr/>
          <a:lstStyle/>
          <a:p>
            <a:pPr>
              <a:defRPr/>
            </a:pPr>
            <a:fld id="{6D010A7C-46FD-400D-B4A5-D0A66C57D472}" type="slidenum">
              <a:rPr lang="en-GB" smtClean="0"/>
              <a:pPr>
                <a:defRPr/>
              </a:pPr>
              <a:t>12</a:t>
            </a:fld>
            <a:endParaRPr lang="en-GB"/>
          </a:p>
        </p:txBody>
      </p:sp>
    </p:spTree>
    <p:extLst>
      <p:ext uri="{BB962C8B-B14F-4D97-AF65-F5344CB8AC3E}">
        <p14:creationId xmlns:p14="http://schemas.microsoft.com/office/powerpoint/2010/main" val="248113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D010A7C-46FD-400D-B4A5-D0A66C57D472}" type="slidenum">
              <a:rPr lang="en-GB" smtClean="0"/>
              <a:pPr>
                <a:defRPr/>
              </a:pPr>
              <a:t>13</a:t>
            </a:fld>
            <a:endParaRPr lang="en-GB"/>
          </a:p>
        </p:txBody>
      </p:sp>
    </p:spTree>
    <p:extLst>
      <p:ext uri="{BB962C8B-B14F-4D97-AF65-F5344CB8AC3E}">
        <p14:creationId xmlns:p14="http://schemas.microsoft.com/office/powerpoint/2010/main" val="1894480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14</a:t>
            </a:fld>
            <a:endParaRPr lang="hu-HU"/>
          </a:p>
        </p:txBody>
      </p:sp>
    </p:spTree>
    <p:extLst>
      <p:ext uri="{BB962C8B-B14F-4D97-AF65-F5344CB8AC3E}">
        <p14:creationId xmlns:p14="http://schemas.microsoft.com/office/powerpoint/2010/main" val="2092485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15</a:t>
            </a:fld>
            <a:endParaRPr lang="hu-HU"/>
          </a:p>
        </p:txBody>
      </p:sp>
    </p:spTree>
    <p:extLst>
      <p:ext uri="{BB962C8B-B14F-4D97-AF65-F5344CB8AC3E}">
        <p14:creationId xmlns:p14="http://schemas.microsoft.com/office/powerpoint/2010/main" val="3583807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Egyes esetekben a nemzetközi szerződési jog megköveteli a </a:t>
            </a:r>
            <a:r>
              <a:rPr lang="hu-HU" b="1"/>
              <a:t>honosítás megkönnyítését</a:t>
            </a:r>
            <a:r>
              <a:rPr lang="hu-HU" b="1" smtClean="0"/>
              <a:t>. </a:t>
            </a:r>
            <a:endParaRPr lang="hu-HU" b="1"/>
          </a:p>
          <a:p>
            <a:r>
              <a:rPr lang="hu-HU"/>
              <a:t>Ez leginkább a hontalan személyekre vonatkozik az </a:t>
            </a:r>
            <a:r>
              <a:rPr lang="hu-HU" i="1"/>
              <a:t>Európai állampolgársági</a:t>
            </a:r>
          </a:p>
          <a:p>
            <a:r>
              <a:rPr lang="hu-HU" i="1"/>
              <a:t>egyezmény </a:t>
            </a:r>
            <a:r>
              <a:rPr lang="hu-HU"/>
              <a:t>6. cikk (4) bekezdés </a:t>
            </a:r>
            <a:r>
              <a:rPr lang="hu-HU" i="1"/>
              <a:t>g) </a:t>
            </a:r>
            <a:r>
              <a:rPr lang="hu-HU"/>
              <a:t>pontja, illetve </a:t>
            </a:r>
            <a:r>
              <a:rPr lang="hu-HU" i="1"/>
              <a:t>A hontalanság eseteinek </a:t>
            </a:r>
            <a:r>
              <a:rPr lang="hu-HU" i="1" smtClean="0"/>
              <a:t>csökkentéséről szóló </a:t>
            </a:r>
            <a:r>
              <a:rPr lang="hu-HU" i="1"/>
              <a:t>1961. évi egyezmény </a:t>
            </a:r>
            <a:r>
              <a:rPr lang="hu-HU"/>
              <a:t>1. cikke alapján. Hasonló kötelezettséget </a:t>
            </a:r>
            <a:r>
              <a:rPr lang="hu-HU" smtClean="0"/>
              <a:t>rögzít </a:t>
            </a:r>
            <a:r>
              <a:rPr lang="hu-HU" i="1" smtClean="0"/>
              <a:t>A </a:t>
            </a:r>
            <a:r>
              <a:rPr lang="hu-HU" i="1"/>
              <a:t>menekültek státusáról szóló 1951. évi genfi egyezmény </a:t>
            </a:r>
            <a:r>
              <a:rPr lang="hu-HU"/>
              <a:t>(34. cikk). Az </a:t>
            </a:r>
            <a:r>
              <a:rPr lang="hu-HU" i="1" smtClean="0"/>
              <a:t>Európai állampolgársági </a:t>
            </a:r>
            <a:r>
              <a:rPr lang="hu-HU" i="1"/>
              <a:t>egyezmény </a:t>
            </a:r>
            <a:r>
              <a:rPr lang="hu-HU"/>
              <a:t>6. cikk (3) és (4) bekezdése a jogszerűen az állam </a:t>
            </a:r>
            <a:r>
              <a:rPr lang="hu-HU" smtClean="0"/>
              <a:t>területén letelepedett </a:t>
            </a:r>
            <a:r>
              <a:rPr lang="hu-HU"/>
              <a:t>személyek számára is előírja a honosítás megkönnyítését.</a:t>
            </a:r>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16</a:t>
            </a:fld>
            <a:endParaRPr lang="hu-HU"/>
          </a:p>
        </p:txBody>
      </p:sp>
    </p:spTree>
    <p:extLst>
      <p:ext uri="{BB962C8B-B14F-4D97-AF65-F5344CB8AC3E}">
        <p14:creationId xmlns:p14="http://schemas.microsoft.com/office/powerpoint/2010/main" val="1366195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17</a:t>
            </a:fld>
            <a:endParaRPr lang="hu-HU"/>
          </a:p>
        </p:txBody>
      </p:sp>
    </p:spTree>
    <p:extLst>
      <p:ext uri="{BB962C8B-B14F-4D97-AF65-F5344CB8AC3E}">
        <p14:creationId xmlns:p14="http://schemas.microsoft.com/office/powerpoint/2010/main" val="3853795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18</a:t>
            </a:fld>
            <a:endParaRPr lang="hu-HU"/>
          </a:p>
        </p:txBody>
      </p:sp>
    </p:spTree>
    <p:extLst>
      <p:ext uri="{BB962C8B-B14F-4D97-AF65-F5344CB8AC3E}">
        <p14:creationId xmlns:p14="http://schemas.microsoft.com/office/powerpoint/2010/main" val="420683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19</a:t>
            </a:fld>
            <a:endParaRPr lang="hu-HU"/>
          </a:p>
        </p:txBody>
      </p:sp>
    </p:spTree>
    <p:extLst>
      <p:ext uri="{BB962C8B-B14F-4D97-AF65-F5344CB8AC3E}">
        <p14:creationId xmlns:p14="http://schemas.microsoft.com/office/powerpoint/2010/main" val="181879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1996 november 16-án, a Győr elleni  - 3:2-es győzelemre álló -  meccsen a Ferencváros az utolsó három percre becserélte Kuznyecovot és ezzel új fejezetet nyitott az állampolgárság tanulmányozásának hazai annaleseiben. A Győr megóvta a az eredményt, mondván, a szabályokkal ellentétesen négy külföldi labdarúgó lépett Fradi mezben pályára azon a mérközésen: név szerint Miriuta, Nicsenko, Touatti és végül a mit sem sejtő Kuznyecov. A Győr a mérközés végeredményének megsemmisítését, a Ferencváros a helybenhagyását kérte. Minden azon múlt, "külföldi"-e Kuznyecov, vagy "magyar". </a:t>
            </a:r>
          </a:p>
          <a:p>
            <a:r>
              <a:rPr lang="hu-HU"/>
              <a:t>(Természetesen az nem volt kétséges, hogy állampolgársága ukrán. A vita sokkal kifinomultabb szférákban zajlott, t.i. akörül: a honi labdarúgás olimpuszi csúcsairól nézve "hazai" játékos-e Kuznyecov, avagy "idegen".)</a:t>
            </a:r>
          </a:p>
          <a:p>
            <a:r>
              <a:rPr lang="hu-HU"/>
              <a:t>Az MLSZ első fokú döntésében kimondta: az ukrán férfi </a:t>
            </a:r>
            <a:r>
              <a:rPr lang="hu-HU" i="1"/>
              <a:t>"futballmagyar".</a:t>
            </a:r>
            <a:r>
              <a:rPr lang="hu-HU"/>
              <a:t> Nem magyar állampolgár, nem bevándorló, nem a határon túli kisebbség tagja, hanem, ismétlem, "futballmagyar". A másodfokon eljáró MLSZ Fellebviteli Bizottság cáfolta ezt. Szerinte Kuznyecov csak </a:t>
            </a:r>
            <a:r>
              <a:rPr lang="hu-HU" i="1"/>
              <a:t>volt</a:t>
            </a:r>
            <a:r>
              <a:rPr lang="hu-HU"/>
              <a:t> futballmagyar 1993. augusztus 13-a és Ukrajnába visszatérése (1995) között. Az ukrán futballéletben eltöltött szezon azonban véget vetett a magyarságának, s ezért amikor ismét az Üllői úti gyepre lépett a külföldiekre vonatkozó szabályok szerint lett volna becserélhető.</a:t>
            </a:r>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a:t>
            </a:fld>
            <a:endParaRPr lang="hu-HU"/>
          </a:p>
        </p:txBody>
      </p:sp>
    </p:spTree>
    <p:extLst>
      <p:ext uri="{BB962C8B-B14F-4D97-AF65-F5344CB8AC3E}">
        <p14:creationId xmlns:p14="http://schemas.microsoft.com/office/powerpoint/2010/main" val="49535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mtClean="0"/>
              <a:t>56. Ennélfogva </a:t>
            </a:r>
            <a:r>
              <a:rPr lang="hu-HU"/>
              <a:t>– az elsődleges jog által uniós polgárok jogállásának tulajdonított </a:t>
            </a:r>
            <a:r>
              <a:rPr lang="hu-HU" smtClean="0"/>
              <a:t>jelentőségre tekintettel </a:t>
            </a:r>
            <a:r>
              <a:rPr lang="hu-HU"/>
              <a:t>–, </a:t>
            </a:r>
            <a:r>
              <a:rPr lang="hu-HU" b="1"/>
              <a:t>a honosítás visszavonására vonatkozó határozat vizsgálata során figyelembe </a:t>
            </a:r>
            <a:r>
              <a:rPr lang="hu-HU" b="1" smtClean="0"/>
              <a:t>kell venni </a:t>
            </a:r>
            <a:r>
              <a:rPr lang="hu-HU" b="1"/>
              <a:t>azokat az esetleges következményeket, amelyeket </a:t>
            </a:r>
            <a:r>
              <a:rPr lang="hu-HU"/>
              <a:t>ez a határozat </a:t>
            </a:r>
            <a:r>
              <a:rPr lang="hu-HU" b="1"/>
              <a:t>idéz elő </a:t>
            </a:r>
            <a:r>
              <a:rPr lang="hu-HU"/>
              <a:t>az </a:t>
            </a:r>
            <a:r>
              <a:rPr lang="hu-HU" smtClean="0"/>
              <a:t>érdekelt személy</a:t>
            </a:r>
            <a:r>
              <a:rPr lang="hu-HU"/>
              <a:t>, és – adott esetben – családtagjai számára </a:t>
            </a:r>
            <a:r>
              <a:rPr lang="hu-HU" b="1"/>
              <a:t>a valamennyi uniós polgár részére </a:t>
            </a:r>
            <a:r>
              <a:rPr lang="hu-HU" b="1" smtClean="0"/>
              <a:t>biztosított  jogok </a:t>
            </a:r>
            <a:r>
              <a:rPr lang="hu-HU" b="1"/>
              <a:t>elvesztése tekintetében</a:t>
            </a:r>
            <a:r>
              <a:rPr lang="hu-HU"/>
              <a:t>. E tekintetben különösen azt kell megvizsgálni, hogy az </a:t>
            </a:r>
            <a:r>
              <a:rPr lang="hu-HU" smtClean="0"/>
              <a:t>említett jogvesztés </a:t>
            </a:r>
            <a:r>
              <a:rPr lang="hu-HU" b="1"/>
              <a:t>indokolt‑e az általa elkövetett jogsértés súlyosságához, </a:t>
            </a:r>
            <a:r>
              <a:rPr lang="hu-HU"/>
              <a:t>a honosításra </a:t>
            </a:r>
            <a:r>
              <a:rPr lang="hu-HU" smtClean="0"/>
              <a:t>vonatkozó határozat </a:t>
            </a:r>
            <a:r>
              <a:rPr lang="hu-HU"/>
              <a:t>és a visszavonásra irányuló határozat között </a:t>
            </a:r>
            <a:r>
              <a:rPr lang="hu-HU" b="1"/>
              <a:t>eltelt időhö</a:t>
            </a:r>
            <a:r>
              <a:rPr lang="hu-HU"/>
              <a:t>z, valamint az </a:t>
            </a:r>
            <a:r>
              <a:rPr lang="hu-HU" smtClean="0"/>
              <a:t>érdekelt személy </a:t>
            </a:r>
            <a:r>
              <a:rPr lang="hu-HU"/>
              <a:t>eredeti állampolgárságának </a:t>
            </a:r>
            <a:r>
              <a:rPr lang="hu-HU" b="1"/>
              <a:t>visszaszerzésére vonatkozóan meglévő </a:t>
            </a:r>
            <a:r>
              <a:rPr lang="hu-HU" b="1" smtClean="0"/>
              <a:t>lehetőségéhez </a:t>
            </a:r>
            <a:r>
              <a:rPr lang="hu-HU" smtClean="0"/>
              <a:t>képest</a:t>
            </a:r>
            <a:r>
              <a:rPr lang="hu-HU"/>
              <a:t>.</a:t>
            </a:r>
          </a:p>
          <a:p>
            <a:r>
              <a:rPr lang="hu-HU"/>
              <a:t>57 Különösen, ami ez utóbbi vonatkozást illeti, </a:t>
            </a:r>
            <a:r>
              <a:rPr lang="hu-HU" b="1"/>
              <a:t>nem tekinthető úgy</a:t>
            </a:r>
            <a:r>
              <a:rPr lang="hu-HU"/>
              <a:t>, hogy valamely tagállam</a:t>
            </a:r>
            <a:r>
              <a:rPr lang="hu-HU" smtClean="0"/>
              <a:t>, amelynek </a:t>
            </a:r>
            <a:r>
              <a:rPr lang="hu-HU"/>
              <a:t>állampolgárságát csalárd módon szerezték meg, </a:t>
            </a:r>
            <a:r>
              <a:rPr lang="hu-HU" b="1"/>
              <a:t>köteles</a:t>
            </a:r>
            <a:r>
              <a:rPr lang="hu-HU"/>
              <a:t> – az EK 17. </a:t>
            </a:r>
            <a:r>
              <a:rPr lang="hu-HU" smtClean="0"/>
              <a:t>cikk értelmében </a:t>
            </a:r>
            <a:r>
              <a:rPr lang="hu-HU"/>
              <a:t>– </a:t>
            </a:r>
            <a:r>
              <a:rPr lang="hu-HU" b="1"/>
              <a:t>pusztán azon indok alapján tartózkodni </a:t>
            </a:r>
            <a:r>
              <a:rPr lang="hu-HU"/>
              <a:t>a honosítás visszavonásától, </a:t>
            </a:r>
            <a:r>
              <a:rPr lang="hu-HU" b="1"/>
              <a:t>hogy </a:t>
            </a:r>
            <a:r>
              <a:rPr lang="hu-HU" smtClean="0"/>
              <a:t>az érdekelt </a:t>
            </a:r>
            <a:r>
              <a:rPr lang="hu-HU"/>
              <a:t>személy</a:t>
            </a:r>
            <a:r>
              <a:rPr lang="hu-HU" b="1"/>
              <a:t> nem szerezte vissza</a:t>
            </a:r>
            <a:r>
              <a:rPr lang="hu-HU"/>
              <a:t> származási tagállamának állampolgárságát.</a:t>
            </a:r>
          </a:p>
          <a:p>
            <a:r>
              <a:rPr lang="hu-HU"/>
              <a:t>58 </a:t>
            </a:r>
            <a:r>
              <a:rPr lang="hu-HU" b="1"/>
              <a:t>Mindazonáltal</a:t>
            </a:r>
            <a:r>
              <a:rPr lang="hu-HU"/>
              <a:t> a nemzeti bíróság </a:t>
            </a:r>
            <a:r>
              <a:rPr lang="hu-HU" b="1"/>
              <a:t>kötelessége</a:t>
            </a:r>
            <a:r>
              <a:rPr lang="hu-HU"/>
              <a:t> valamennyi releváns körülményre </a:t>
            </a:r>
            <a:r>
              <a:rPr lang="hu-HU" smtClean="0"/>
              <a:t>figyelemmel </a:t>
            </a:r>
            <a:r>
              <a:rPr lang="hu-HU" b="1" smtClean="0"/>
              <a:t>megítélni </a:t>
            </a:r>
            <a:r>
              <a:rPr lang="hu-HU" b="1"/>
              <a:t>azt, hogy az arányosság elve megköveteli‑e, hogy</a:t>
            </a:r>
            <a:r>
              <a:rPr lang="hu-HU"/>
              <a:t> a honosítás visszavonására </a:t>
            </a:r>
            <a:r>
              <a:rPr lang="hu-HU" smtClean="0"/>
              <a:t>irányuló határozat </a:t>
            </a:r>
            <a:r>
              <a:rPr lang="hu-HU"/>
              <a:t>hatálybalépése előtt az érdekelt személy részére </a:t>
            </a:r>
            <a:r>
              <a:rPr lang="hu-HU" b="1"/>
              <a:t>ésszerű időt biztosítsanak abból </a:t>
            </a:r>
            <a:r>
              <a:rPr lang="hu-HU" b="1" smtClean="0"/>
              <a:t>a célból</a:t>
            </a:r>
            <a:r>
              <a:rPr lang="hu-HU" b="1"/>
              <a:t>, hogy megpróbálja visszaszerezni származási tagállamának állampolgárságát.</a:t>
            </a:r>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20</a:t>
            </a:fld>
            <a:endParaRPr lang="hu-HU"/>
          </a:p>
        </p:txBody>
      </p:sp>
    </p:spTree>
    <p:extLst>
      <p:ext uri="{BB962C8B-B14F-4D97-AF65-F5344CB8AC3E}">
        <p14:creationId xmlns:p14="http://schemas.microsoft.com/office/powerpoint/2010/main" val="3311275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21</a:t>
            </a:fld>
            <a:endParaRPr lang="hu-HU"/>
          </a:p>
        </p:txBody>
      </p:sp>
    </p:spTree>
    <p:extLst>
      <p:ext uri="{BB962C8B-B14F-4D97-AF65-F5344CB8AC3E}">
        <p14:creationId xmlns:p14="http://schemas.microsoft.com/office/powerpoint/2010/main" val="1903261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22</a:t>
            </a:fld>
            <a:endParaRPr lang="hu-HU"/>
          </a:p>
        </p:txBody>
      </p:sp>
    </p:spTree>
    <p:extLst>
      <p:ext uri="{BB962C8B-B14F-4D97-AF65-F5344CB8AC3E}">
        <p14:creationId xmlns:p14="http://schemas.microsoft.com/office/powerpoint/2010/main" val="3309721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23</a:t>
            </a:fld>
            <a:endParaRPr lang="hu-HU"/>
          </a:p>
        </p:txBody>
      </p:sp>
    </p:spTree>
    <p:extLst>
      <p:ext uri="{BB962C8B-B14F-4D97-AF65-F5344CB8AC3E}">
        <p14:creationId xmlns:p14="http://schemas.microsoft.com/office/powerpoint/2010/main" val="2884885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24</a:t>
            </a:fld>
            <a:endParaRPr lang="hu-HU"/>
          </a:p>
        </p:txBody>
      </p:sp>
    </p:spTree>
    <p:extLst>
      <p:ext uri="{BB962C8B-B14F-4D97-AF65-F5344CB8AC3E}">
        <p14:creationId xmlns:p14="http://schemas.microsoft.com/office/powerpoint/2010/main" val="859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a:t>Az állampolgárság etnicizáló, vérségi és hűségelvű felfogása arra vezet, hogy fegyveres konfliktus idején az állam az ellenség    </a:t>
            </a:r>
            <a:r>
              <a:rPr lang="en-US" smtClean="0"/>
              <a:t>állampolgárát</a:t>
            </a:r>
            <a:r>
              <a:rPr lang="en-US"/>
              <a:t>, aki külföldiként a területén él, ellenségnek tekinti, akkor is, ha az érintett személy ezer szállal, például családja révén, kötődik tartózkodási helyének társadalmához.</a:t>
            </a:r>
            <a:endParaRPr lang="hu-HU"/>
          </a:p>
          <a:p>
            <a:r>
              <a:rPr lang="en-US"/>
              <a:t>Az emlékezetben talán kevéssé él, de az I. világháború idején a központi hatalmak és az Antant egyaránt internálta a másik civil állampolgárait (a férfiakat). Németországban 1918-ban több mint százezer külföldi civil (tehát nem hadifogoly!) volt fogságban, az Osztrák-Magyar Monarchia körülbelül ugyanennyi szerb állampol- gárt tartott fogva, Franciaország több mint 60 000 ellenséges civilt internált, s Nagy Britannia sem volt gátlásos: már 1915 novemberé- ben 32 440 német, osztrák és magyar civilt  tartott  fogságban.</a:t>
            </a:r>
            <a:r>
              <a:rPr lang="en-US">
                <a:hlinkClick r:id="rId3" action="ppaction://hlinkfile"/>
              </a:rPr>
              <a:t>39</a:t>
            </a:r>
            <a:r>
              <a:rPr lang="en-US"/>
              <a:t> A cári Oroszország 1917 végére több mint 300 ezer ellenséges állam- polgárt tartott őrizetben.</a:t>
            </a:r>
            <a:r>
              <a:rPr lang="en-US">
                <a:hlinkClick r:id="rId4" action="ppaction://hlinkfile"/>
              </a:rPr>
              <a:t>40</a:t>
            </a:r>
            <a:endParaRPr lang="hu-HU"/>
          </a:p>
          <a:p>
            <a:r>
              <a:rPr lang="en-US"/>
              <a:t>A II. világháború hírhedett mozzanata volt az Egyesült Álla- mokban élő japánok, németek, olaszok internálása. Roosevelt elnök határozatai nyomán több ezer személyt internáltak, köztük olyano- kat, akik már az Egyesült Államok állampolgárai voltak.</a:t>
            </a:r>
            <a:r>
              <a:rPr lang="en-US">
                <a:hlinkClick r:id="rId5" action="ppaction://hlinkfile"/>
              </a:rPr>
              <a:t>41</a:t>
            </a:r>
            <a:r>
              <a:rPr lang="en-US"/>
              <a:t> A világ- háború során nemcsak 31 000 „ellenséges külföldit” internáltak, hanem az Egyesült Államok felajánlotta a latin-amerikai országok- nak, hogy azok is a területére küldhetik az ellenséges külföldi állam- polgárokat, aminek a nyomán több mint tizenöt ország deportált az USA-ba több, mint 6600 személyt.</a:t>
            </a:r>
            <a:r>
              <a:rPr lang="en-US">
                <a:hlinkClick r:id="rId6" action="ppaction://hlinkfile"/>
              </a:rPr>
              <a:t>42</a:t>
            </a:r>
            <a:r>
              <a:rPr lang="en-US"/>
              <a:t> Az amerikai állampolgár japá- nok száma, akiknek mindenüket el kellett adniuk és évekre távoli helyekre száműzötten éltek, még nagyobb volt, meghaladta a százez- ret. A japánok válogatás nélküli internálása mutatja az állampolgár- ság etnicizálásának a veszélyeit: az etnicitás és a jogi státusz össze- olvad, bármelyik elegendő ahhoz, hogy kíméletlen bánásmód cél- pontjává tegyen. 1988-ban a Kongresszus a 100-383 sz. törvényben ismerte el, „a japán származású letelepedett külföldiek és amerikai állampolgárok evakuálásának, áttelepítésének és internálásának alapvető igazságtalanságát.”</a:t>
            </a:r>
            <a:endParaRPr lang="hu-HU"/>
          </a:p>
          <a:p>
            <a:r>
              <a:rPr lang="en-US"/>
              <a:t>A kollektív stigmatizálás nem szűnt meg az emberi jogok 1945 utáni térnyerésével sem. Három évvel azután, hogy az Egyesült</a:t>
            </a:r>
            <a:endParaRPr lang="hu-HU"/>
          </a:p>
          <a:p>
            <a:r>
              <a:rPr lang="en-US"/>
              <a:t>  </a:t>
            </a:r>
            <a:endParaRPr lang="hu-HU"/>
          </a:p>
          <a:p>
            <a:r>
              <a:rPr lang="en-US"/>
              <a:t>Államok megkövette a II. világháború idején internált japán szárma- zású lakosait, az Egyesült Királyság lépett fel „ellenséges állampol- gárok” ellen. Az 1991. évi iraki-kuvaiti konfliktus kapcsán egyfelől harmincegynéhány</a:t>
            </a:r>
            <a:r>
              <a:rPr lang="en-US">
                <a:hlinkClick r:id="rId7" action="ppaction://hlinkfile"/>
              </a:rPr>
              <a:t>43</a:t>
            </a:r>
            <a:r>
              <a:rPr lang="en-US"/>
              <a:t> embert hadifogolyként tartottak fogva, mert az iraki hadsereg aktív vagy tartalékos tagjai voltak, másfelől több, mint száz iraki és más arab államhoz kötődő állampolgárt – anélkül, hogy azok konkrétan tettek volna bármit a háború kapcsán – kiutasítottak és annak végrehajtásáig őrizetbe vettek.</a:t>
            </a:r>
            <a:r>
              <a:rPr lang="en-US">
                <a:hlinkClick r:id="rId8" action="ppaction://hlinkfile"/>
              </a:rPr>
              <a:t>44</a:t>
            </a:r>
            <a:endParaRPr lang="hu-HU"/>
          </a:p>
          <a:p>
            <a:r>
              <a:rPr lang="en-US"/>
              <a:t>A brit eljárás abban különbözött a két háborúban alkalmazot- tól, hogy sokkal kevesebb személyt érintett és formailag idegenren- dészeti eljárásnak minősült, amelyet olyan személyekkel szemben folytattak le, akinek a kiutasítása nemzetbiztonsági okból „közér- dek” (conducive to public good)</a:t>
            </a:r>
            <a:r>
              <a:rPr lang="en-US">
                <a:hlinkClick r:id="rId9" action="ppaction://hlinkfile"/>
              </a:rPr>
              <a:t>45</a:t>
            </a:r>
            <a:r>
              <a:rPr lang="en-US"/>
              <a:t> . Azonban az eljárás zártsága, a releváns információk visszatartása, a felülvizsgálat nem-bírói termé- szete a kommentátorok körében arra a következtetésre vezetett, hogy a szekuritizáló logika és a jog uralmának birkózásából (megint) az előbbi került ki </a:t>
            </a:r>
            <a:r>
              <a:rPr lang="en-US" smtClean="0"/>
              <a:t>győztesen.</a:t>
            </a:r>
            <a:r>
              <a:rPr lang="en-US" smtClean="0">
                <a:hlinkClick r:id="rId10" action="ppaction://hlinkfile"/>
              </a:rPr>
              <a:t>46</a:t>
            </a:r>
            <a:endParaRPr lang="hu-HU" smtClean="0"/>
          </a:p>
          <a:p>
            <a:endParaRPr lang="hu-HU" smtClean="0"/>
          </a:p>
          <a:p>
            <a:r>
              <a:rPr lang="en-US"/>
              <a:t>37 Tóth Judit 2004-ben, az EU-csatlakozás előtt még 44 sorban sorolta fel a csak magyar állampolgárság birtokában betölthető funkciókat, állásokat. Tóth Judit: </a:t>
            </a:r>
            <a:r>
              <a:rPr lang="en-US" i="1"/>
              <a:t>Státusjogok</a:t>
            </a:r>
            <a:r>
              <a:rPr lang="en-US"/>
              <a:t>…, 2004, i.m., 48-50.</a:t>
            </a:r>
            <a:endParaRPr lang="hu-HU"/>
          </a:p>
          <a:p>
            <a:r>
              <a:rPr lang="en-US"/>
              <a:t>38 Kevés olyan európai nemzet van, amelynek a történelme nélkülözi a véres honi összecsapást, polgárháborút, lázadást, forradalmat és ellenforradalmat.</a:t>
            </a:r>
            <a:endParaRPr lang="hu-HU"/>
          </a:p>
          <a:p>
            <a:r>
              <a:rPr lang="en-US" smtClean="0"/>
              <a:t>39 </a:t>
            </a:r>
            <a:r>
              <a:rPr lang="en-US"/>
              <a:t>Matthew Stibbe: </a:t>
            </a:r>
            <a:r>
              <a:rPr lang="en-US" i="1"/>
              <a:t>The internment</a:t>
            </a:r>
            <a:r>
              <a:rPr lang="en-US"/>
              <a:t>…, 2006, i.m., 7-8.</a:t>
            </a:r>
            <a:endParaRPr lang="hu-HU"/>
          </a:p>
          <a:p>
            <a:r>
              <a:rPr lang="en-US"/>
              <a:t>40  Uo. 8.</a:t>
            </a:r>
            <a:endParaRPr lang="hu-HU"/>
          </a:p>
          <a:p>
            <a:r>
              <a:rPr lang="en-US"/>
              <a:t>41 US National Archives: Brief Overview of the World War II Enemy Alien Control   Program  </a:t>
            </a:r>
            <a:r>
              <a:rPr lang="en-US">
                <a:hlinkClick r:id="rId11"/>
              </a:rPr>
              <a:t>http://www.archives.gov/research/immigration/enemy-aliens-</a:t>
            </a:r>
            <a:endParaRPr lang="hu-HU"/>
          </a:p>
          <a:p>
            <a:r>
              <a:rPr lang="en-US">
                <a:hlinkClick r:id="rId11"/>
              </a:rPr>
              <a:t>overview.html </a:t>
            </a:r>
            <a:r>
              <a:rPr lang="en-US"/>
              <a:t>(2014-07-26)</a:t>
            </a:r>
            <a:endParaRPr lang="hu-HU"/>
          </a:p>
          <a:p>
            <a:r>
              <a:rPr lang="en-US"/>
              <a:t>42 Uo.</a:t>
            </a:r>
            <a:endParaRPr lang="hu-HU"/>
          </a:p>
          <a:p>
            <a:endParaRPr lang="hu-HU"/>
          </a:p>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25</a:t>
            </a:fld>
            <a:endParaRPr lang="hu-HU"/>
          </a:p>
        </p:txBody>
      </p:sp>
    </p:spTree>
    <p:extLst>
      <p:ext uri="{BB962C8B-B14F-4D97-AF65-F5344CB8AC3E}">
        <p14:creationId xmlns:p14="http://schemas.microsoft.com/office/powerpoint/2010/main" val="4079444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26</a:t>
            </a:fld>
            <a:endParaRPr lang="hu-HU"/>
          </a:p>
        </p:txBody>
      </p:sp>
    </p:spTree>
    <p:extLst>
      <p:ext uri="{BB962C8B-B14F-4D97-AF65-F5344CB8AC3E}">
        <p14:creationId xmlns:p14="http://schemas.microsoft.com/office/powerpoint/2010/main" val="724081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27</a:t>
            </a:fld>
            <a:endParaRPr lang="hu-HU"/>
          </a:p>
        </p:txBody>
      </p:sp>
    </p:spTree>
    <p:extLst>
      <p:ext uri="{BB962C8B-B14F-4D97-AF65-F5344CB8AC3E}">
        <p14:creationId xmlns:p14="http://schemas.microsoft.com/office/powerpoint/2010/main" val="2064717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28</a:t>
            </a:fld>
            <a:endParaRPr lang="hu-HU"/>
          </a:p>
        </p:txBody>
      </p:sp>
    </p:spTree>
    <p:extLst>
      <p:ext uri="{BB962C8B-B14F-4D97-AF65-F5344CB8AC3E}">
        <p14:creationId xmlns:p14="http://schemas.microsoft.com/office/powerpoint/2010/main" val="1311416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29</a:t>
            </a:fld>
            <a:endParaRPr lang="hu-HU"/>
          </a:p>
        </p:txBody>
      </p:sp>
    </p:spTree>
    <p:extLst>
      <p:ext uri="{BB962C8B-B14F-4D97-AF65-F5344CB8AC3E}">
        <p14:creationId xmlns:p14="http://schemas.microsoft.com/office/powerpoint/2010/main" val="204432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Wikipedia:</a:t>
            </a:r>
          </a:p>
          <a:p>
            <a:r>
              <a:rPr lang="hu-HU"/>
              <a:t>A </a:t>
            </a:r>
            <a:r>
              <a:rPr lang="hu-HU" b="1"/>
              <a:t>normann</a:t>
            </a:r>
            <a:r>
              <a:rPr lang="hu-HU"/>
              <a:t> </a:t>
            </a:r>
            <a:r>
              <a:rPr lang="hu-HU">
                <a:hlinkClick r:id="rId3" tooltip="Skandinávia"/>
              </a:rPr>
              <a:t>skandináv</a:t>
            </a:r>
            <a:r>
              <a:rPr lang="hu-HU"/>
              <a:t> eredetű nép, amely jelentős szerepet játszott </a:t>
            </a:r>
            <a:r>
              <a:rPr lang="hu-HU">
                <a:hlinkClick r:id="rId4" tooltip="Európa"/>
              </a:rPr>
              <a:t>Európa</a:t>
            </a:r>
            <a:r>
              <a:rPr lang="hu-HU"/>
              <a:t> </a:t>
            </a:r>
            <a:r>
              <a:rPr lang="hu-HU">
                <a:hlinkClick r:id="rId5" tooltip="10. század"/>
              </a:rPr>
              <a:t>10</a:t>
            </a:r>
            <a:r>
              <a:rPr lang="hu-HU"/>
              <a:t>–</a:t>
            </a:r>
            <a:r>
              <a:rPr lang="hu-HU">
                <a:hlinkClick r:id="rId6" tooltip="13. század"/>
              </a:rPr>
              <a:t>13. századi</a:t>
            </a:r>
            <a:r>
              <a:rPr lang="hu-HU"/>
              <a:t> történelmének alakulásában. A normann név jelentése „északi ember”, és eredetileg a mai </a:t>
            </a:r>
            <a:r>
              <a:rPr lang="hu-HU">
                <a:hlinkClick r:id="rId7" tooltip="Dánia"/>
              </a:rPr>
              <a:t>Dánia</a:t>
            </a:r>
            <a:r>
              <a:rPr lang="hu-HU"/>
              <a:t>, </a:t>
            </a:r>
            <a:r>
              <a:rPr lang="hu-HU">
                <a:hlinkClick r:id="rId8" tooltip="Norvégia"/>
              </a:rPr>
              <a:t>Norvégia</a:t>
            </a:r>
            <a:r>
              <a:rPr lang="hu-HU"/>
              <a:t> és</a:t>
            </a:r>
            <a:r>
              <a:rPr lang="hu-HU">
                <a:hlinkClick r:id="rId9" tooltip="Svédország"/>
              </a:rPr>
              <a:t>Svédország</a:t>
            </a:r>
            <a:r>
              <a:rPr lang="hu-HU"/>
              <a:t> lakóit jelölte, köztük a dániai és dél-norvégiai tengeri hajósokat, a</a:t>
            </a:r>
            <a:r>
              <a:rPr lang="hu-HU">
                <a:hlinkClick r:id="rId10" tooltip="Vikingek"/>
              </a:rPr>
              <a:t>vikingeket</a:t>
            </a:r>
            <a:r>
              <a:rPr lang="hu-HU"/>
              <a:t>.</a:t>
            </a:r>
          </a:p>
          <a:p>
            <a:r>
              <a:rPr lang="hu-HU"/>
              <a:t>A normannok rövid történelmük folyamán elfoglalták </a:t>
            </a:r>
            <a:r>
              <a:rPr lang="hu-HU">
                <a:hlinkClick r:id="rId11" tooltip="Anglia"/>
              </a:rPr>
              <a:t>Angliát</a:t>
            </a:r>
            <a:r>
              <a:rPr lang="hu-HU"/>
              <a:t>, </a:t>
            </a:r>
            <a:r>
              <a:rPr lang="hu-HU">
                <a:hlinkClick r:id="rId12" tooltip="Itália"/>
              </a:rPr>
              <a:t>Dél-Itáliát</a:t>
            </a:r>
            <a:r>
              <a:rPr lang="hu-HU"/>
              <a:t> és </a:t>
            </a:r>
            <a:r>
              <a:rPr lang="hu-HU">
                <a:hlinkClick r:id="rId13" tooltip="Szicília"/>
              </a:rPr>
              <a:t>Szicíliát</a:t>
            </a:r>
            <a:r>
              <a:rPr lang="hu-HU"/>
              <a:t>, de</a:t>
            </a:r>
            <a:r>
              <a:rPr lang="hu-HU">
                <a:hlinkClick r:id="rId14" tooltip="Észak-Afrika"/>
              </a:rPr>
              <a:t>Észak-Afrikába</a:t>
            </a:r>
            <a:r>
              <a:rPr lang="hu-HU"/>
              <a:t> és a </a:t>
            </a:r>
            <a:r>
              <a:rPr lang="hu-HU">
                <a:hlinkClick r:id="rId15" tooltip="Közel-Kelet"/>
              </a:rPr>
              <a:t>Közel-Keletre</a:t>
            </a:r>
            <a:r>
              <a:rPr lang="hu-HU"/>
              <a:t> is eljutottak. A hely és a kor kívánalmainak megfelelően változtatták kultúrájukat, nyelvüket. Skandináv hódítókból lettek frank keresztesek, majd bizánci hűbérurak vagy a dél-itáliai feudális uralkodó elit tagjai. Kultúrájukba beépítették mindazt, amivel hódításaik során megismerkedtek, s ez elősegítette más népek kulturális örökségének fennmaradását és továbbélését.</a:t>
            </a:r>
          </a:p>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a:t>
            </a:fld>
            <a:endParaRPr lang="hu-HU"/>
          </a:p>
        </p:txBody>
      </p:sp>
      <p:pic>
        <p:nvPicPr>
          <p:cNvPr id="5" name="Kép 4"/>
          <p:cNvPicPr>
            <a:picLocks noChangeAspect="1"/>
          </p:cNvPicPr>
          <p:nvPr/>
        </p:nvPicPr>
        <p:blipFill>
          <a:blip r:embed="rId16"/>
          <a:stretch>
            <a:fillRect/>
          </a:stretch>
        </p:blipFill>
        <p:spPr>
          <a:xfrm>
            <a:off x="3143877" y="7616024"/>
            <a:ext cx="2359972" cy="1754496"/>
          </a:xfrm>
          <a:prstGeom prst="rect">
            <a:avLst/>
          </a:prstGeom>
        </p:spPr>
      </p:pic>
    </p:spTree>
    <p:extLst>
      <p:ext uri="{BB962C8B-B14F-4D97-AF65-F5344CB8AC3E}">
        <p14:creationId xmlns:p14="http://schemas.microsoft.com/office/powerpoint/2010/main" val="101276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477114" y="4749144"/>
            <a:ext cx="5982198" cy="5059676"/>
          </a:xfrm>
        </p:spPr>
        <p:txBody>
          <a:bodyPr/>
          <a:lstStyle/>
          <a:p>
            <a:r>
              <a:rPr lang="en-US" smtClean="0"/>
              <a:t>„</a:t>
            </a:r>
            <a:r>
              <a:rPr lang="en-US"/>
              <a:t>A kettős állampolgárság nemkívánatos jelenség, amely ártalmas mind a népek közötti baráti kapcsolatok, mind az egyén jóléte szem- pontjából”</a:t>
            </a:r>
            <a:r>
              <a:rPr lang="en-US">
                <a:hlinkClick r:id="rId3" action="ppaction://hlinkfile"/>
              </a:rPr>
              <a:t>47</a:t>
            </a:r>
            <a:r>
              <a:rPr lang="en-US"/>
              <a:t> – írta nagymonográfiájában Bar-Yaacov 1961-ben. Ez a gondolat uralta az állampolgárságra vonatkozó nézeteket lényegében a nacionalista mozgalmak nyomán megszületett állampolgársági szabályok óta. </a:t>
            </a:r>
            <a:r>
              <a:rPr lang="en-US">
                <a:hlinkClick r:id="rId4" action="ppaction://hlinkfile"/>
              </a:rPr>
              <a:t>48</a:t>
            </a:r>
            <a:r>
              <a:rPr lang="en-US"/>
              <a:t> Az 1963. évi, az Európa Tanácsban elfogadott Egyezmény a többes állampolgárság eseteinek csökkentéséről és a többes állampolgárság eseteiben a katonai kötelezettségekről </a:t>
            </a:r>
            <a:r>
              <a:rPr lang="en-US">
                <a:hlinkClick r:id="rId5" action="ppaction://hlinkfile"/>
              </a:rPr>
              <a:t>49</a:t>
            </a:r>
            <a:r>
              <a:rPr lang="en-US"/>
              <a:t> az egyezményt indokoló preambulumában így rendelkezett:</a:t>
            </a:r>
            <a:endParaRPr lang="hu-HU"/>
          </a:p>
          <a:p>
            <a:r>
              <a:rPr lang="en-US"/>
              <a:t> </a:t>
            </a:r>
            <a:r>
              <a:rPr lang="en-US" smtClean="0"/>
              <a:t>„...</a:t>
            </a:r>
            <a:r>
              <a:rPr lang="en-US"/>
              <a:t>a többes állampolgárság esetei nehézségekre vezetnek és ... a többes állampolgárság tagállamok közötti eseteinek lehetőség szerinti csökkentését célzó közös fellépés megfelel az Európa Tanács céljainak</a:t>
            </a:r>
            <a:r>
              <a:rPr lang="en-US" smtClean="0"/>
              <a:t>...”.</a:t>
            </a:r>
            <a:endParaRPr lang="hu-HU"/>
          </a:p>
          <a:p>
            <a:r>
              <a:rPr lang="en-US"/>
              <a:t>Az 1. cikk megtiltotta a kettős (többes) állampolgárságot ab- ban az esetben, ha a felnőtt önszántából szerzett új állampolgárságot. Ekkor az eredeti állam nem engedélyezhette a régi állampolgárság megtartását Az egyezményhez fűzött 1977. évi  jegyzőkönyv szót sem ejtett arról, hogy ez ne lenne rendben, és az eredeti egyezmény mindmáig hatályos. Az 1963. évi egyezménynek összesen négy részese döntött úgy a jelen évezred első évtizedében, hogy a kettős (többes) állampolgárság tilalmát megfogalmazó részt többé nem ismeri el magára nézve kötelezőnek. </a:t>
            </a:r>
            <a:r>
              <a:rPr lang="en-US">
                <a:hlinkClick r:id="rId6" action="ppaction://hlinkfile"/>
              </a:rPr>
              <a:t>50</a:t>
            </a:r>
            <a:r>
              <a:rPr lang="en-US"/>
              <a:t> 1993-ban fogadták el az egyezmény második jegyzőkönyvét </a:t>
            </a:r>
            <a:r>
              <a:rPr lang="en-US">
                <a:hlinkClick r:id="rId7" action="ppaction://hlinkfile"/>
              </a:rPr>
              <a:t>51</a:t>
            </a:r>
            <a:r>
              <a:rPr lang="en-US"/>
              <a:t> , amely immár szűk körben (migráció a honosítás országába, házasságkötés) megengedte a kettős állampolgárságot, de amellyel a be nem költöző személyre kiterjesz- tett állampolgárság továbbra is ellentétes lett volna.</a:t>
            </a:r>
            <a:endParaRPr lang="hu-HU"/>
          </a:p>
          <a:p>
            <a:r>
              <a:rPr lang="en-US"/>
              <a:t>A változást az 1997. évi Európa tanácsi egyezmény</a:t>
            </a:r>
            <a:r>
              <a:rPr lang="en-US">
                <a:hlinkClick r:id="rId8" action="ppaction://hlinkfile"/>
              </a:rPr>
              <a:t>52</a:t>
            </a:r>
            <a:r>
              <a:rPr lang="en-US"/>
              <a:t> hozta, mert az – szűk körben – arra kötelezte az államokat, amire az 1993. évi jegyzőkönyv is, hogy bizonyos esetekben fogadják el a kettős</a:t>
            </a:r>
            <a:endParaRPr lang="hu-HU"/>
          </a:p>
          <a:p>
            <a:r>
              <a:rPr lang="en-US"/>
              <a:t>(többes) állampolgárságot. Ezek: ha a gyermek a születésekor a tör- vény erejénél fogva (ex lege) többes állampolgárrá válik (14 § (1) a), és a házasságkötéssel automatikusan együtt járó állampolgárság- szerzés nyomán előálló (kettős) többes állampolgárság. Minden egyéb esetben – különösen az egyszerűsített honosításban testet öltő önkéntes állampolgárság szerzés esetében – az államnál hagyta a jogot, hogy a hozzá „hűtlenné váló” állampolgárral megszakítsa az állampolgári kapcsolatot, azaz kizárja állampolgárai köréből. (7 § (1</a:t>
            </a:r>
            <a:r>
              <a:rPr lang="en-US" smtClean="0"/>
              <a:t>)</a:t>
            </a:r>
            <a:endParaRPr lang="hu-HU"/>
          </a:p>
          <a:p>
            <a:pPr lvl="0"/>
            <a:r>
              <a:rPr lang="en-US"/>
              <a:t>Éppen erre a rendelkezésre támaszkodott Szlovákia, amikor a magyar egyszerűsített honosítást szankcionálva megváltoztatta ál- lampolgársági törvényét és a szlovák állampolgárságtól való meg- fosztást helyezte kilátásba az önként idegen állampolgárságot szer- zők vonatkozásában.</a:t>
            </a:r>
            <a:r>
              <a:rPr lang="en-US">
                <a:hlinkClick r:id="rId9" action="ppaction://hlinkfile"/>
              </a:rPr>
              <a:t>53</a:t>
            </a:r>
            <a:endParaRPr lang="hu-HU"/>
          </a:p>
          <a:p>
            <a:r>
              <a:rPr lang="en-US"/>
              <a:t>A kettős állampolgársághoz való viszony lazulása nem az „ál- lampolgár megbízhatóbb, mint a külföldi” fikció térvesztésére vezet- hető vissza, hanem az emberi jogok fokozottabb tiszteletben tartásá- ra. Egyfelől a családi élet, a nemek egyenjogúsága és a személyes önrendelkezés (beleértve a többes identitás) kevésbé intenzív csorbí- tását jelenti, másfelől a migránsok eredeti állama és az új hazájuk közötti gördülékenyebb politikai és gyakorlati kapcsolatok fenntartá- sát szolgálja.</a:t>
            </a:r>
            <a:r>
              <a:rPr lang="en-US">
                <a:hlinkClick r:id="rId10" action="ppaction://hlinkfile"/>
              </a:rPr>
              <a:t>54</a:t>
            </a:r>
            <a:endParaRPr lang="hu-HU"/>
          </a:p>
          <a:p>
            <a:r>
              <a:rPr lang="en-US"/>
              <a:t>Retorikai szinten az állampolgárság még sok állam esetében a hűséget követeli meg, a haza védelmét</a:t>
            </a:r>
            <a:r>
              <a:rPr lang="en-US">
                <a:hlinkClick r:id="rId11" action="ppaction://hlinkfile"/>
              </a:rPr>
              <a:t>55</a:t>
            </a:r>
            <a:r>
              <a:rPr lang="en-US"/>
              <a:t>, mindazon személyek sze- mélyes ellenségként kezelését, akiket az állam politikai vezetése ellenséggé nyilvánít.</a:t>
            </a:r>
            <a:endParaRPr lang="hu-HU"/>
          </a:p>
          <a:p>
            <a:r>
              <a:rPr lang="en-US"/>
              <a:t>Mindebből az állampolgárságra vonatkozó irodalom arra a következtetésre jut, hogy az állampolgársági jog két ellentétes fejlő- dési irányt követ. Az egyik irány megpróbálja sűrűvé, „valóságossá”, érdemivé tenni a kapcsolatot az állam és a polgára között, megpró- bálja a jogi viszonyt kulturális-szociális elemekkel átitatni. A másik viszont elfogadja a „könnyű” állampolgárság gondolatát, amelyben a különbség az állampolgár és a letelepedett külföldi, vagy az állam- polgár  és az  adott integráció  (például a  Benelux Unió,  az   Északi</a:t>
            </a:r>
            <a:endParaRPr lang="hu-HU"/>
          </a:p>
          <a:p>
            <a:r>
              <a:rPr lang="en-US"/>
              <a:t> </a:t>
            </a:r>
            <a:endParaRPr lang="hu-HU"/>
          </a:p>
          <a:p>
            <a:r>
              <a:rPr lang="en-US"/>
              <a:t>Unió vagy az EU) más tagállamainak állampolgárai közötti különb- ségek elenyészőben vannak.</a:t>
            </a:r>
            <a:r>
              <a:rPr lang="en-US">
                <a:hlinkClick r:id="rId12" action="ppaction://hlinkfile"/>
              </a:rPr>
              <a:t>56</a:t>
            </a:r>
            <a:endParaRPr lang="hu-HU"/>
          </a:p>
          <a:p>
            <a:r>
              <a:rPr lang="en-US"/>
              <a:t>E kettős látás teszi lehetővé a kedvezményes honosítottakra vonatkozó hivatalos diskurzust: míg a magyar állampolgárságot érdemi, „sűrű” kapcsolatnak, hűséget és hovatartozást tükröző, iden- titást alkotó jogi és politikai viszonynak állítja be, addig az illető másik állampolgárságát bagatellizálja, nem feltételezi, hogy a lakó- hely államával és a másik állampolgárság szerinti állampolgártársak- kal ugyanilyen intenzitású, kölcsönös elkötelezettséget feltételező viszonyt jelent</a:t>
            </a:r>
            <a:r>
              <a:rPr lang="en-US" smtClean="0"/>
              <a:t>.</a:t>
            </a:r>
            <a:endParaRPr lang="hu-HU" smtClean="0"/>
          </a:p>
          <a:p>
            <a:r>
              <a:rPr lang="en-US"/>
              <a:t>43 A szám az időközben zajlott felülvizsgálat fényében változott.</a:t>
            </a:r>
            <a:endParaRPr lang="hu-HU"/>
          </a:p>
          <a:p>
            <a:r>
              <a:rPr lang="en-US"/>
              <a:t>44 Bernadette Walsh: </a:t>
            </a:r>
            <a:r>
              <a:rPr lang="en-US" i="1"/>
              <a:t>Detention and deportation, </a:t>
            </a:r>
            <a:r>
              <a:rPr lang="en-US"/>
              <a:t>1993, i.m.</a:t>
            </a:r>
            <a:endParaRPr lang="hu-HU"/>
          </a:p>
          <a:p>
            <a:r>
              <a:rPr lang="en-US"/>
              <a:t>45 Uo., 268-269.</a:t>
            </a:r>
            <a:endParaRPr lang="hu-HU"/>
          </a:p>
          <a:p>
            <a:r>
              <a:rPr lang="en-US"/>
              <a:t>46 Uo., i289 -292., további hivatkozásokkal.</a:t>
            </a:r>
            <a:endParaRPr lang="hu-HU"/>
          </a:p>
          <a:p>
            <a:r>
              <a:rPr lang="en-US"/>
              <a:t>47 Bar-Yaacov, Nissim: </a:t>
            </a:r>
            <a:r>
              <a:rPr lang="en-US" i="1"/>
              <a:t>Dual Nationality</a:t>
            </a:r>
            <a:r>
              <a:rPr lang="en-US"/>
              <a:t>..., 1961, idézi Kochenov: </a:t>
            </a:r>
            <a:r>
              <a:rPr lang="en-US" i="1"/>
              <a:t>Rounding up the Circle…</a:t>
            </a:r>
            <a:r>
              <a:rPr lang="en-US"/>
              <a:t>, 2010, i.m., 6.</a:t>
            </a:r>
            <a:endParaRPr lang="hu-HU"/>
          </a:p>
          <a:p>
            <a:r>
              <a:rPr lang="en-US"/>
              <a:t>48 Howard, Marc M.: </a:t>
            </a:r>
            <a:r>
              <a:rPr lang="en-US" i="1"/>
              <a:t>Variations …, </a:t>
            </a:r>
            <a:r>
              <a:rPr lang="en-US"/>
              <a:t>2005, i.m., 700-702.   Pogonyi Szabolcs:</a:t>
            </a:r>
            <a:endParaRPr lang="hu-HU"/>
          </a:p>
          <a:p>
            <a:r>
              <a:rPr lang="en-US" i="1"/>
              <a:t>Dual citizenship…</a:t>
            </a:r>
            <a:r>
              <a:rPr lang="en-US"/>
              <a:t>, 2011, i.m., 685, 688.</a:t>
            </a:r>
            <a:endParaRPr lang="hu-HU"/>
          </a:p>
          <a:p>
            <a:r>
              <a:rPr lang="en-US"/>
              <a:t>49 Strasbourg, 1963. május 6., ETS, </a:t>
            </a:r>
            <a:r>
              <a:rPr lang="en-US" smtClean="0"/>
              <a:t>043</a:t>
            </a:r>
            <a:endParaRPr lang="hu-HU" smtClean="0"/>
          </a:p>
          <a:p>
            <a:r>
              <a:rPr lang="en-US"/>
              <a:t> 50 Belgium (2007) Franciaország (2008) Olaszország és Luxembourg (2009) List of declarations made with respect to treaty No. 043 </a:t>
            </a:r>
            <a:r>
              <a:rPr lang="en-US" u="sng">
                <a:hlinkClick r:id="rId13"/>
              </a:rPr>
              <a:t>http://conventions.coe.int/Treaty/Commun/ListeDeclarations.asp?NT=043&amp;CV= 1&amp;NA=12&amp;PO=999&amp;CN=999&amp;VL=1&amp;CM=9&amp;CL=ENG   </a:t>
            </a:r>
            <a:r>
              <a:rPr lang="en-US"/>
              <a:t>(2014-07-26) A</a:t>
            </a:r>
            <a:endParaRPr lang="hu-HU"/>
          </a:p>
          <a:p>
            <a:r>
              <a:rPr lang="en-US"/>
              <a:t>tizenkét részes közül egyedül Németország mondta fel az egész egyezményt</a:t>
            </a:r>
            <a:endParaRPr lang="hu-HU"/>
          </a:p>
          <a:p>
            <a:r>
              <a:rPr lang="en-US"/>
              <a:t>51 Second Protocol Amending the Convention on the Reduction of Cases of Multiple Nationality and Military Obligations in Cases of Multiple Nationality, Strasbourg, 1993. Február 2, ets. 149. Összesen két részese van.</a:t>
            </a:r>
            <a:endParaRPr lang="hu-HU"/>
          </a:p>
          <a:p>
            <a:r>
              <a:rPr lang="en-US"/>
              <a:t>52 L. a 2002. évi III. törvényt az Európa Tanács keretében, 1997. november 6-án kelt, az állampolgárságról szóló Európai Egyezmény kihirdetéséről.</a:t>
            </a:r>
            <a:endParaRPr lang="hu-HU"/>
          </a:p>
          <a:p>
            <a:r>
              <a:rPr lang="en-US"/>
              <a:t> 53 A Szlovák Köztársaság Nemzeti Tanácsának 40/1993. számú törvénye a Szlo- vák Köztársaság állampolgárságáról, 1993. január 13. Az állampolgárságtól megfosztást a 250/2010 T.t. törvény iktatta be a Szlovák Parlament 2010. május 26-i döntése nyomán. A törvényt kommentálja Gyeney Laura: </a:t>
            </a:r>
            <a:r>
              <a:rPr lang="en-US" i="1"/>
              <a:t>Kettős állampol- gárság...</a:t>
            </a:r>
            <a:r>
              <a:rPr lang="en-US"/>
              <a:t>, 2013, i.m. 163 -165.</a:t>
            </a:r>
            <a:endParaRPr lang="hu-HU"/>
          </a:p>
          <a:p>
            <a:r>
              <a:rPr lang="en-US"/>
              <a:t>54   Elég ebben az összefüggésben a német-török viszonyra gondolni.</a:t>
            </a:r>
            <a:endParaRPr lang="hu-HU"/>
          </a:p>
          <a:p>
            <a:r>
              <a:rPr lang="en-US"/>
              <a:t>55   A  magyar  állampolgári  eskü  szövege  példamutatóan  illusztrálja  e    tételt:</a:t>
            </a:r>
            <a:endParaRPr lang="hu-HU"/>
          </a:p>
          <a:p>
            <a:r>
              <a:rPr lang="en-US"/>
              <a:t>„...esküszöm, hogy Magyarországot hazámnak tekintem. Magyarországnak hű állampolgára leszek, az Alaptörvényt és a jogszabályokat tiszteletben tartom és megtartom. Hazámat erőmhöz mérten megvédem, képességeimnek megfelelően szolgálom...” Hűség, harc, szolgálat. S ha a másik állama is ezt várja el az állam- polgárától? Mit kell(ett) tenniük a krími vagy kelet-ukrajnai kettős orosz-ukrán állampolgároknak, a barikád melyik oldalán volt a helyük?</a:t>
            </a:r>
            <a:endParaRPr lang="hu-HU"/>
          </a:p>
          <a:p>
            <a:endParaRPr lang="hu-HU"/>
          </a:p>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30</a:t>
            </a:fld>
            <a:endParaRPr lang="hu-HU"/>
          </a:p>
        </p:txBody>
      </p:sp>
    </p:spTree>
    <p:extLst>
      <p:ext uri="{BB962C8B-B14F-4D97-AF65-F5344CB8AC3E}">
        <p14:creationId xmlns:p14="http://schemas.microsoft.com/office/powerpoint/2010/main" val="3910518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31</a:t>
            </a:fld>
            <a:endParaRPr lang="hu-HU"/>
          </a:p>
        </p:txBody>
      </p:sp>
    </p:spTree>
    <p:extLst>
      <p:ext uri="{BB962C8B-B14F-4D97-AF65-F5344CB8AC3E}">
        <p14:creationId xmlns:p14="http://schemas.microsoft.com/office/powerpoint/2010/main" val="1003642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32</a:t>
            </a:fld>
            <a:endParaRPr lang="hu-HU"/>
          </a:p>
        </p:txBody>
      </p:sp>
    </p:spTree>
    <p:extLst>
      <p:ext uri="{BB962C8B-B14F-4D97-AF65-F5344CB8AC3E}">
        <p14:creationId xmlns:p14="http://schemas.microsoft.com/office/powerpoint/2010/main" val="1955621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33</a:t>
            </a:fld>
            <a:endParaRPr lang="hu-HU"/>
          </a:p>
        </p:txBody>
      </p:sp>
    </p:spTree>
    <p:extLst>
      <p:ext uri="{BB962C8B-B14F-4D97-AF65-F5344CB8AC3E}">
        <p14:creationId xmlns:p14="http://schemas.microsoft.com/office/powerpoint/2010/main" val="1505555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34</a:t>
            </a:fld>
            <a:endParaRPr lang="hu-HU"/>
          </a:p>
        </p:txBody>
      </p:sp>
    </p:spTree>
    <p:extLst>
      <p:ext uri="{BB962C8B-B14F-4D97-AF65-F5344CB8AC3E}">
        <p14:creationId xmlns:p14="http://schemas.microsoft.com/office/powerpoint/2010/main" val="2868131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35</a:t>
            </a:fld>
            <a:endParaRPr lang="hu-HU"/>
          </a:p>
        </p:txBody>
      </p:sp>
    </p:spTree>
    <p:extLst>
      <p:ext uri="{BB962C8B-B14F-4D97-AF65-F5344CB8AC3E}">
        <p14:creationId xmlns:p14="http://schemas.microsoft.com/office/powerpoint/2010/main" val="167368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36</a:t>
            </a:fld>
            <a:endParaRPr lang="hu-HU"/>
          </a:p>
        </p:txBody>
      </p:sp>
    </p:spTree>
    <p:extLst>
      <p:ext uri="{BB962C8B-B14F-4D97-AF65-F5344CB8AC3E}">
        <p14:creationId xmlns:p14="http://schemas.microsoft.com/office/powerpoint/2010/main" val="68983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pic>
        <p:nvPicPr>
          <p:cNvPr id="5" name="Kép 4"/>
          <p:cNvPicPr>
            <a:picLocks noChangeAspect="1"/>
          </p:cNvPicPr>
          <p:nvPr/>
        </p:nvPicPr>
        <p:blipFill>
          <a:blip r:embed="rId3"/>
          <a:stretch>
            <a:fillRect/>
          </a:stretch>
        </p:blipFill>
        <p:spPr>
          <a:xfrm>
            <a:off x="405039" y="6236742"/>
            <a:ext cx="6036334" cy="3258332"/>
          </a:xfrm>
          <a:prstGeom prst="rect">
            <a:avLst/>
          </a:prstGeom>
        </p:spPr>
      </p:pic>
      <p:sp>
        <p:nvSpPr>
          <p:cNvPr id="3" name="Jegyzetek helye 2"/>
          <p:cNvSpPr>
            <a:spLocks noGrp="1"/>
          </p:cNvSpPr>
          <p:nvPr>
            <p:ph type="body" idx="1"/>
          </p:nvPr>
        </p:nvSpPr>
        <p:spPr>
          <a:xfrm>
            <a:off x="405039" y="4705851"/>
            <a:ext cx="6036333" cy="4789222"/>
          </a:xfrm>
        </p:spPr>
        <p:txBody>
          <a:bodyPr/>
          <a:lstStyle/>
          <a:p>
            <a:r>
              <a:rPr lang="en-US"/>
              <a:t>International Investment Law: A Changing Landscape</a:t>
            </a:r>
          </a:p>
          <a:p>
            <a:r>
              <a:rPr lang="en-US" i="1"/>
              <a:t>A Companion Volume to International Investment Perspectives</a:t>
            </a:r>
          </a:p>
          <a:p>
            <a:r>
              <a:rPr lang="hu-HU" smtClean="0"/>
              <a:t>OECD, 2005,   44. old.</a:t>
            </a:r>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37</a:t>
            </a:fld>
            <a:endParaRPr lang="hu-HU"/>
          </a:p>
        </p:txBody>
      </p:sp>
    </p:spTree>
    <p:extLst>
      <p:ext uri="{BB962C8B-B14F-4D97-AF65-F5344CB8AC3E}">
        <p14:creationId xmlns:p14="http://schemas.microsoft.com/office/powerpoint/2010/main" val="1729634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38</a:t>
            </a:fld>
            <a:endParaRPr lang="hu-HU"/>
          </a:p>
        </p:txBody>
      </p:sp>
    </p:spTree>
    <p:extLst>
      <p:ext uri="{BB962C8B-B14F-4D97-AF65-F5344CB8AC3E}">
        <p14:creationId xmlns:p14="http://schemas.microsoft.com/office/powerpoint/2010/main" val="3053615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9E5EC86-4AD0-4484-9A7D-3B3CA6E35B36}" type="slidenum">
              <a:rPr lang="hu-HU" smtClean="0"/>
              <a:pPr/>
              <a:t>39</a:t>
            </a:fld>
            <a:endParaRPr lang="hu-HU" smtClean="0"/>
          </a:p>
        </p:txBody>
      </p:sp>
      <p:sp>
        <p:nvSpPr>
          <p:cNvPr id="117763" name="Rectangle 2"/>
          <p:cNvSpPr>
            <a:spLocks noGrp="1" noRot="1" noChangeAspect="1" noChangeArrowheads="1" noTextEdit="1"/>
          </p:cNvSpPr>
          <p:nvPr>
            <p:ph type="sldImg"/>
          </p:nvPr>
        </p:nvSpPr>
        <p:spPr>
          <a:xfrm>
            <a:off x="936625" y="750888"/>
            <a:ext cx="4995863" cy="3748087"/>
          </a:xfrm>
          <a:ln/>
        </p:spPr>
      </p:sp>
      <p:sp>
        <p:nvSpPr>
          <p:cNvPr id="1177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9607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4</a:t>
            </a:fld>
            <a:endParaRPr lang="hu-HU"/>
          </a:p>
        </p:txBody>
      </p:sp>
    </p:spTree>
    <p:extLst>
      <p:ext uri="{BB962C8B-B14F-4D97-AF65-F5344CB8AC3E}">
        <p14:creationId xmlns:p14="http://schemas.microsoft.com/office/powerpoint/2010/main" val="162021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Arisztotelesz:  i.e. 335 – 323 között: Politika: az ember zoon pilitikon</a:t>
            </a:r>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5</a:t>
            </a:fld>
            <a:endParaRPr lang="hu-HU"/>
          </a:p>
        </p:txBody>
      </p:sp>
    </p:spTree>
    <p:extLst>
      <p:ext uri="{BB962C8B-B14F-4D97-AF65-F5344CB8AC3E}">
        <p14:creationId xmlns:p14="http://schemas.microsoft.com/office/powerpoint/2010/main" val="103758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6</a:t>
            </a:fld>
            <a:endParaRPr lang="hu-HU"/>
          </a:p>
        </p:txBody>
      </p:sp>
    </p:spTree>
    <p:extLst>
      <p:ext uri="{BB962C8B-B14F-4D97-AF65-F5344CB8AC3E}">
        <p14:creationId xmlns:p14="http://schemas.microsoft.com/office/powerpoint/2010/main" val="397994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népi hadseregek – kötelező sorozás – nemzetépítő szerepe I és II </a:t>
            </a:r>
            <a:r>
              <a:rPr lang="hu-HU" dirty="0" err="1" smtClean="0"/>
              <a:t>vh</a:t>
            </a:r>
            <a:r>
              <a:rPr lang="hu-HU" dirty="0" smtClean="0"/>
              <a:t>. Ezzel a nők munkába kényszerítése (férfiak pótlása) – jogok megadása nekik</a:t>
            </a:r>
          </a:p>
          <a:p>
            <a:r>
              <a:rPr lang="hu-HU" dirty="0" smtClean="0"/>
              <a:t>Svájc, Portugália, </a:t>
            </a:r>
            <a:r>
              <a:rPr lang="hu-HU" dirty="0" err="1" smtClean="0"/>
              <a:t>Sp.o</a:t>
            </a:r>
            <a:r>
              <a:rPr lang="hu-HU" dirty="0" smtClean="0"/>
              <a:t> – nincs háború, mert semlegesek – nők jogai sokkal később!</a:t>
            </a:r>
            <a:endParaRPr lang="en-GB" dirty="0"/>
          </a:p>
        </p:txBody>
      </p:sp>
      <p:sp>
        <p:nvSpPr>
          <p:cNvPr id="4" name="Dia számának helye 3"/>
          <p:cNvSpPr>
            <a:spLocks noGrp="1"/>
          </p:cNvSpPr>
          <p:nvPr>
            <p:ph type="sldNum" sz="quarter" idx="10"/>
          </p:nvPr>
        </p:nvSpPr>
        <p:spPr/>
        <p:txBody>
          <a:bodyPr/>
          <a:lstStyle/>
          <a:p>
            <a:pPr>
              <a:defRPr/>
            </a:pPr>
            <a:fld id="{33F89884-D6F4-474E-AB70-EF089B638246}" type="slidenum">
              <a:rPr lang="hu-HU" smtClean="0"/>
              <a:pPr>
                <a:defRPr/>
              </a:pPr>
              <a:t>7</a:t>
            </a:fld>
            <a:endParaRPr lang="hu-HU"/>
          </a:p>
        </p:txBody>
      </p:sp>
    </p:spTree>
    <p:extLst>
      <p:ext uri="{BB962C8B-B14F-4D97-AF65-F5344CB8AC3E}">
        <p14:creationId xmlns:p14="http://schemas.microsoft.com/office/powerpoint/2010/main" val="418839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smtClean="0"/>
              <a:t>Instrumentalism conceives ethnicity as a dependent variable, externally controlled</a:t>
            </a:r>
          </a:p>
          <a:p>
            <a:r>
              <a:rPr lang="en-US" smtClean="0"/>
              <a:t>according to its strategic utility for achieving more secular goods (formally in</a:t>
            </a:r>
          </a:p>
          <a:p>
            <a:r>
              <a:rPr lang="en-US" smtClean="0"/>
              <a:t>the name of the group, in fact solely to the elites’ advantage).</a:t>
            </a:r>
            <a:r>
              <a:rPr lang="hu-HU" smtClean="0"/>
              <a:t> (Conversi, MAPPING THE FIELD: THEORIES OF NATIONALISM AND THE ETHNOSYMBOLIC APPROACH</a:t>
            </a:r>
            <a:r>
              <a:rPr lang="en-US" smtClean="0"/>
              <a:t> </a:t>
            </a:r>
            <a:r>
              <a:rPr lang="hu-HU" smtClean="0"/>
              <a:t>)</a:t>
            </a:r>
          </a:p>
          <a:p>
            <a:endParaRPr lang="hu-HU"/>
          </a:p>
          <a:p>
            <a:r>
              <a:rPr lang="hu-HU"/>
              <a:t>Nation – possible meanings after Jörg Fisch</a:t>
            </a:r>
          </a:p>
          <a:p>
            <a:pPr marL="172753" indent="-172753">
              <a:buFontTx/>
              <a:buChar char="-"/>
            </a:pPr>
            <a:r>
              <a:rPr lang="hu-HU"/>
              <a:t>Population of a state (options: foreigners living there deducted, citizens living abroad added)</a:t>
            </a:r>
          </a:p>
          <a:p>
            <a:pPr marL="172753" indent="-172753">
              <a:buFontTx/>
              <a:buChar char="-"/>
            </a:pPr>
            <a:r>
              <a:rPr lang="hu-HU"/>
              <a:t>Ernest Renan: nation: a daily plebiscite – those who feel they belong together</a:t>
            </a:r>
          </a:p>
          <a:p>
            <a:pPr marL="172753" indent="-172753">
              <a:buFontTx/>
              <a:buChar char="-"/>
            </a:pPr>
            <a:r>
              <a:rPr lang="hu-HU"/>
              <a:t>Stalin, 1913: „</a:t>
            </a:r>
            <a:r>
              <a:rPr lang="en-US" i="1"/>
              <a:t>A nation is a historically constituted, stable community of people, formed on the basis of a common language, territory, economic life, and psychological make-up manifested in a common culture.</a:t>
            </a:r>
            <a:r>
              <a:rPr lang="hu-HU" i="1"/>
              <a:t>” </a:t>
            </a:r>
            <a:r>
              <a:rPr lang="hu-HU"/>
              <a:t>Quoted from </a:t>
            </a:r>
            <a:r>
              <a:rPr lang="hu-HU">
                <a:hlinkClick r:id="rId3"/>
              </a:rPr>
              <a:t>https://www.marxists.org/reference/archive/stalin/works/1913/03a.htm</a:t>
            </a:r>
            <a:r>
              <a:rPr lang="hu-HU"/>
              <a:t> </a:t>
            </a:r>
            <a:r>
              <a:rPr lang="en-US" b="1"/>
              <a:t>Marxism and the National Question</a:t>
            </a:r>
          </a:p>
          <a:p>
            <a:endParaRPr lang="hu-HU" smtClean="0"/>
          </a:p>
          <a:p>
            <a:endParaRPr lang="hu-HU"/>
          </a:p>
        </p:txBody>
      </p:sp>
      <p:sp>
        <p:nvSpPr>
          <p:cNvPr id="4" name="Dia számának helye 3"/>
          <p:cNvSpPr>
            <a:spLocks noGrp="1"/>
          </p:cNvSpPr>
          <p:nvPr>
            <p:ph type="sldNum" sz="quarter" idx="10"/>
          </p:nvPr>
        </p:nvSpPr>
        <p:spPr/>
        <p:txBody>
          <a:bodyPr/>
          <a:lstStyle/>
          <a:p>
            <a:pPr>
              <a:defRPr/>
            </a:pPr>
            <a:fld id="{6D010A7C-46FD-400D-B4A5-D0A66C57D472}" type="slidenum">
              <a:rPr lang="en-GB" smtClean="0"/>
              <a:pPr>
                <a:defRPr/>
              </a:pPr>
              <a:t>8</a:t>
            </a:fld>
            <a:endParaRPr lang="en-GB"/>
          </a:p>
        </p:txBody>
      </p:sp>
    </p:spTree>
    <p:extLst>
      <p:ext uri="{BB962C8B-B14F-4D97-AF65-F5344CB8AC3E}">
        <p14:creationId xmlns:p14="http://schemas.microsoft.com/office/powerpoint/2010/main" val="204543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mtClean="0"/>
              <a:t>Wikipedia: A Smith:</a:t>
            </a:r>
          </a:p>
          <a:p>
            <a:r>
              <a:rPr lang="en-US">
                <a:latin typeface="+mn-lt"/>
              </a:rPr>
              <a:t>A nationis “a named population sharing a historic territory, common myths and historical memories, a mass </a:t>
            </a:r>
            <a:r>
              <a:rPr lang="en-US">
                <a:latin typeface="+mn-lt"/>
                <a:hlinkClick r:id="rId3" tooltip="Public culture"/>
              </a:rPr>
              <a:t>public culture</a:t>
            </a:r>
            <a:r>
              <a:rPr lang="en-US">
                <a:latin typeface="+mn-lt"/>
              </a:rPr>
              <a:t>, a common economy and common legal rights and duties for its members”.</a:t>
            </a:r>
            <a:endParaRPr lang="hu-HU">
              <a:latin typeface="+mn-lt"/>
            </a:endParaRPr>
          </a:p>
          <a:p>
            <a:endParaRPr lang="hu-HU">
              <a:latin typeface="+mn-lt"/>
            </a:endParaRPr>
          </a:p>
          <a:p>
            <a:r>
              <a:rPr lang="en-US">
                <a:latin typeface="+mn-lt"/>
              </a:rPr>
              <a:t> Ethnies are in turn defined as “named units of population with common ancestry myths and historical memories, elements of shared culture, some link with a historic territory and some measure of solidarity, at least among their elites.”</a:t>
            </a:r>
            <a:endParaRPr lang="hu-HU">
              <a:latin typeface="+mn-lt"/>
            </a:endParaRPr>
          </a:p>
          <a:p>
            <a:endParaRPr lang="hu-HU">
              <a:latin typeface="+mn-lt"/>
            </a:endParaRPr>
          </a:p>
          <a:p>
            <a:r>
              <a:rPr lang="hu-HU">
                <a:latin typeface="+mn-lt"/>
              </a:rPr>
              <a:t>Éateraé and verticaé ethnic communitoes Lateral_ wide and shallow  (elites combine – France, germany)  – vertical: narrow and deep (more ancient, more based on myths and symbols: Central and eatsern euope)</a:t>
            </a:r>
            <a:endParaRPr lang="hu-HU"/>
          </a:p>
        </p:txBody>
      </p:sp>
      <p:sp>
        <p:nvSpPr>
          <p:cNvPr id="4" name="Dia számának helye 3"/>
          <p:cNvSpPr>
            <a:spLocks noGrp="1"/>
          </p:cNvSpPr>
          <p:nvPr>
            <p:ph type="sldNum" sz="quarter" idx="10"/>
          </p:nvPr>
        </p:nvSpPr>
        <p:spPr/>
        <p:txBody>
          <a:bodyPr/>
          <a:lstStyle/>
          <a:p>
            <a:pPr>
              <a:defRPr/>
            </a:pPr>
            <a:fld id="{6D010A7C-46FD-400D-B4A5-D0A66C57D472}" type="slidenum">
              <a:rPr lang="en-GB" smtClean="0"/>
              <a:pPr>
                <a:defRPr/>
              </a:pPr>
              <a:t>9</a:t>
            </a:fld>
            <a:endParaRPr lang="en-GB"/>
          </a:p>
        </p:txBody>
      </p:sp>
    </p:spTree>
    <p:extLst>
      <p:ext uri="{BB962C8B-B14F-4D97-AF65-F5344CB8AC3E}">
        <p14:creationId xmlns:p14="http://schemas.microsoft.com/office/powerpoint/2010/main" val="231357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a:solidFill>
            <a:srgbClr val="90A2FE"/>
          </a:solidFill>
          <a:ln w="19050">
            <a:solidFill>
              <a:srgbClr val="292929"/>
            </a:solidFill>
          </a:ln>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a:solidFill>
            <a:srgbClr val="FFC000"/>
          </a:solidFill>
          <a:ln>
            <a:solidFill>
              <a:schemeClr val="bg1"/>
            </a:solidFill>
          </a:ln>
        </p:spPr>
        <p:txBody>
          <a:bodyPr/>
          <a:lstStyle>
            <a:lvl1pPr marL="0" indent="0" algn="ctr">
              <a:buNone/>
              <a:defRPr sz="3200" b="1">
                <a:solidFill>
                  <a:schemeClr val="bg2">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228600"/>
            <a:ext cx="1943100" cy="6629400"/>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685800" y="228600"/>
            <a:ext cx="5676900" cy="6629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85800" y="228600"/>
            <a:ext cx="7772400" cy="457200"/>
          </a:xfrm>
        </p:spPr>
        <p:txBody>
          <a:bodyPr/>
          <a:lstStyle/>
          <a:p>
            <a:r>
              <a:rPr lang="hu-HU" smtClean="0"/>
              <a:t>Mintacím szerkesztése</a:t>
            </a:r>
            <a:endParaRPr lang="en-GB"/>
          </a:p>
        </p:txBody>
      </p:sp>
      <p:sp>
        <p:nvSpPr>
          <p:cNvPr id="3" name="Táblázat helye 2"/>
          <p:cNvSpPr>
            <a:spLocks noGrp="1"/>
          </p:cNvSpPr>
          <p:nvPr>
            <p:ph type="tbl" idx="1"/>
          </p:nvPr>
        </p:nvSpPr>
        <p:spPr>
          <a:xfrm>
            <a:off x="685800" y="838200"/>
            <a:ext cx="7772400" cy="6019800"/>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Cím és szerkezeti vagy szervezeti diagram">
    <p:spTree>
      <p:nvGrpSpPr>
        <p:cNvPr id="1" name=""/>
        <p:cNvGrpSpPr/>
        <p:nvPr/>
      </p:nvGrpSpPr>
      <p:grpSpPr>
        <a:xfrm>
          <a:off x="0" y="0"/>
          <a:ext cx="0" cy="0"/>
          <a:chOff x="0" y="0"/>
          <a:chExt cx="0" cy="0"/>
        </a:xfrm>
      </p:grpSpPr>
      <p:sp>
        <p:nvSpPr>
          <p:cNvPr id="2" name="Cím 1"/>
          <p:cNvSpPr>
            <a:spLocks noGrp="1"/>
          </p:cNvSpPr>
          <p:nvPr>
            <p:ph type="title"/>
          </p:nvPr>
        </p:nvSpPr>
        <p:spPr>
          <a:xfrm>
            <a:off x="685800" y="228600"/>
            <a:ext cx="7772400" cy="457200"/>
          </a:xfrm>
          <a:ln>
            <a:solidFill>
              <a:schemeClr val="bg1">
                <a:lumMod val="75000"/>
              </a:schemeClr>
            </a:solidFill>
          </a:ln>
        </p:spPr>
        <p:txBody>
          <a:bodyPr/>
          <a:lstStyle>
            <a:lvl1pPr>
              <a:defRPr b="1">
                <a:effectLst>
                  <a:outerShdw blurRad="38100" dist="38100" dir="2700000" algn="tl">
                    <a:srgbClr val="000000">
                      <a:alpha val="43137"/>
                    </a:srgbClr>
                  </a:outerShdw>
                </a:effectLst>
              </a:defRPr>
            </a:lvl1pPr>
          </a:lstStyle>
          <a:p>
            <a:r>
              <a:rPr lang="hu-HU" smtClean="0"/>
              <a:t>Mintacím szerkesztése</a:t>
            </a:r>
            <a:endParaRPr lang="en-GB"/>
          </a:p>
        </p:txBody>
      </p:sp>
      <p:sp>
        <p:nvSpPr>
          <p:cNvPr id="3" name="SmartArt-ábra helye 2"/>
          <p:cNvSpPr>
            <a:spLocks noGrp="1"/>
          </p:cNvSpPr>
          <p:nvPr>
            <p:ph type="dgm" idx="1"/>
          </p:nvPr>
        </p:nvSpPr>
        <p:spPr>
          <a:xfrm>
            <a:off x="685800" y="838200"/>
            <a:ext cx="7772400" cy="6019800"/>
          </a:xfrm>
        </p:spPr>
        <p:txBody>
          <a:bodyPr/>
          <a:lstStyle/>
          <a:p>
            <a:pPr lvl="0"/>
            <a:endParaRPr lang="en-GB"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685800" y="838200"/>
            <a:ext cx="3810000" cy="5662634"/>
          </a:xfrm>
          <a:solidFill>
            <a:srgbClr val="DBD3FD"/>
          </a:solidFill>
          <a:ln>
            <a:solidFill>
              <a:srgbClr val="002060"/>
            </a:solidFill>
          </a:ln>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838200"/>
            <a:ext cx="3810000" cy="5662634"/>
          </a:xfrm>
          <a:solidFill>
            <a:srgbClr val="DBD3FD"/>
          </a:solidFill>
          <a:ln>
            <a:solidFill>
              <a:srgbClr val="002060"/>
            </a:solidFill>
          </a:ln>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Cím 1"/>
          <p:cNvSpPr>
            <a:spLocks noGrp="1"/>
          </p:cNvSpPr>
          <p:nvPr>
            <p:ph type="title"/>
          </p:nvPr>
        </p:nvSpPr>
        <p:spPr>
          <a:xfrm>
            <a:off x="685800" y="228600"/>
            <a:ext cx="7772400" cy="457200"/>
          </a:xfrm>
          <a:solidFill>
            <a:srgbClr val="FFC000"/>
          </a:solidFill>
          <a:ln>
            <a:solidFill>
              <a:srgbClr val="C00000"/>
            </a:solidFill>
          </a:ln>
        </p:spPr>
        <p:txBody>
          <a:bodyPr/>
          <a:lstStyle>
            <a:lvl1pPr>
              <a:defRPr>
                <a:solidFill>
                  <a:srgbClr val="C00000"/>
                </a:solidFill>
                <a:effectLst>
                  <a:outerShdw blurRad="38100" dist="38100" dir="2700000" algn="tl">
                    <a:srgbClr val="000000">
                      <a:alpha val="43137"/>
                    </a:srgbClr>
                  </a:outerShdw>
                </a:effectLst>
              </a:defRPr>
            </a:lvl1pPr>
          </a:lstStyle>
          <a:p>
            <a:r>
              <a:rPr lang="hu-HU" smtClean="0"/>
              <a:t>Mintacím szerkesztése</a:t>
            </a:r>
            <a:endParaRPr lang="hu-HU"/>
          </a:p>
        </p:txBody>
      </p:sp>
    </p:spTree>
    <p:extLst>
      <p:ext uri="{BB962C8B-B14F-4D97-AF65-F5344CB8AC3E}">
        <p14:creationId xmlns:p14="http://schemas.microsoft.com/office/powerpoint/2010/main" val="191738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Élőláb helye 2"/>
          <p:cNvSpPr>
            <a:spLocks noGrp="1"/>
          </p:cNvSpPr>
          <p:nvPr>
            <p:ph type="ftr" sz="quarter" idx="10"/>
          </p:nvPr>
        </p:nvSpPr>
        <p:spPr>
          <a:xfrm>
            <a:off x="0" y="6643688"/>
            <a:ext cx="2895600" cy="214312"/>
          </a:xfrm>
          <a:prstGeom prst="rect">
            <a:avLst/>
          </a:prstGeom>
        </p:spPr>
        <p:txBody>
          <a:bodyPr/>
          <a:lstStyle/>
          <a:p>
            <a:pPr>
              <a:defRPr/>
            </a:pPr>
            <a:r>
              <a:rPr lang="hu-HU" smtClean="0"/>
              <a:t>Presentation by Boldizsár Nagy</a:t>
            </a:r>
            <a:endParaRPr lang="hu-HU"/>
          </a:p>
        </p:txBody>
      </p:sp>
      <p:sp>
        <p:nvSpPr>
          <p:cNvPr id="6" name="Tartalom helye 2"/>
          <p:cNvSpPr>
            <a:spLocks noGrp="1"/>
          </p:cNvSpPr>
          <p:nvPr>
            <p:ph sz="half" idx="1"/>
          </p:nvPr>
        </p:nvSpPr>
        <p:spPr>
          <a:xfrm>
            <a:off x="467544" y="836712"/>
            <a:ext cx="3810000" cy="5662634"/>
          </a:xfrm>
          <a:solidFill>
            <a:srgbClr val="DBD3FD"/>
          </a:solidFill>
          <a:ln>
            <a:solidFill>
              <a:srgbClr val="002060"/>
            </a:solidFill>
          </a:ln>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1" name="Tartalom helye 2"/>
          <p:cNvSpPr>
            <a:spLocks noGrp="1"/>
          </p:cNvSpPr>
          <p:nvPr>
            <p:ph sz="half" idx="11"/>
          </p:nvPr>
        </p:nvSpPr>
        <p:spPr>
          <a:xfrm>
            <a:off x="4932040" y="836712"/>
            <a:ext cx="3810000" cy="5662634"/>
          </a:xfrm>
          <a:solidFill>
            <a:srgbClr val="DBD3FD"/>
          </a:solidFill>
          <a:ln>
            <a:solidFill>
              <a:srgbClr val="002060"/>
            </a:solidFill>
          </a:ln>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val="382804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4" name="Szövegdoboz 3"/>
          <p:cNvSpPr txBox="1"/>
          <p:nvPr userDrawn="1"/>
        </p:nvSpPr>
        <p:spPr>
          <a:xfrm rot="10800000" flipV="1">
            <a:off x="0" y="6611938"/>
            <a:ext cx="1928813" cy="246062"/>
          </a:xfrm>
          <a:prstGeom prst="rect">
            <a:avLst/>
          </a:prstGeom>
          <a:solidFill>
            <a:srgbClr val="1F497D">
              <a:lumMod val="50000"/>
            </a:srgbClr>
          </a:solidFill>
        </p:spPr>
        <p:txBody>
          <a:bodyPr>
            <a:spAutoFit/>
          </a:bodyPr>
          <a:lstStyle/>
          <a:p>
            <a:pPr fontAlgn="auto">
              <a:spcBef>
                <a:spcPts val="0"/>
              </a:spcBef>
              <a:spcAft>
                <a:spcPts val="0"/>
              </a:spcAft>
              <a:defRPr/>
            </a:pPr>
            <a:r>
              <a:rPr lang="hu-HU" sz="1000" kern="0">
                <a:solidFill>
                  <a:srgbClr val="FFC000"/>
                </a:solidFill>
                <a:latin typeface="Arial" charset="0"/>
                <a:cs typeface="+mn-cs"/>
              </a:rPr>
              <a:t>Nagy  Boldizsár előadása</a:t>
            </a:r>
            <a:endParaRPr lang="en-GB" sz="1000" kern="0">
              <a:solidFill>
                <a:srgbClr val="FFC000"/>
              </a:solidFill>
              <a:latin typeface="Arial" charset="0"/>
              <a:cs typeface="+mn-cs"/>
            </a:endParaRPr>
          </a:p>
        </p:txBody>
      </p:sp>
      <p:sp>
        <p:nvSpPr>
          <p:cNvPr id="2" name="Cím 1"/>
          <p:cNvSpPr>
            <a:spLocks noGrp="1"/>
          </p:cNvSpPr>
          <p:nvPr>
            <p:ph type="title"/>
          </p:nvPr>
        </p:nvSpPr>
        <p:spPr>
          <a:ln>
            <a:solidFill>
              <a:schemeClr val="bg1">
                <a:lumMod val="75000"/>
              </a:schemeClr>
            </a:solidFill>
          </a:ln>
        </p:spPr>
        <p:txBody>
          <a:bodyPr/>
          <a:lstStyle/>
          <a:p>
            <a:r>
              <a:rPr lang="hu-HU" smtClean="0"/>
              <a:t>Mintacím szerkesztése</a:t>
            </a:r>
            <a:endParaRPr lang="en-GB"/>
          </a:p>
        </p:txBody>
      </p:sp>
      <p:sp>
        <p:nvSpPr>
          <p:cNvPr id="3" name="Tartalom helye 2"/>
          <p:cNvSpPr>
            <a:spLocks noGrp="1"/>
          </p:cNvSpPr>
          <p:nvPr>
            <p:ph idx="1"/>
          </p:nvPr>
        </p:nvSpPr>
        <p:spPr>
          <a:solidFill>
            <a:srgbClr val="DAD5FF"/>
          </a:solidFill>
          <a:ln>
            <a:solidFill>
              <a:srgbClr val="000066"/>
            </a:solidFill>
          </a:ln>
        </p:spPr>
        <p:txBody>
          <a:bodyPr/>
          <a:lstStyle>
            <a:lvl1pPr>
              <a:defRPr>
                <a:solidFill>
                  <a:srgbClr val="00001A"/>
                </a:solidFill>
              </a:defRPr>
            </a:lvl1pPr>
            <a:lvl2pPr>
              <a:defRPr>
                <a:solidFill>
                  <a:srgbClr val="00001A"/>
                </a:solidFill>
              </a:defRPr>
            </a:lvl2pPr>
            <a:lvl3pPr>
              <a:defRPr>
                <a:solidFill>
                  <a:srgbClr val="00001A"/>
                </a:solidFill>
              </a:defRPr>
            </a:lvl3pPr>
            <a:lvl4pPr>
              <a:defRPr>
                <a:solidFill>
                  <a:srgbClr val="00001A"/>
                </a:solidFill>
              </a:defRPr>
            </a:lvl4pPr>
            <a:lvl5pPr>
              <a:defRPr>
                <a:solidFill>
                  <a:srgbClr val="00001A"/>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6858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7772400" cy="457200"/>
          </a:xfrm>
          <a:prstGeom prst="rect">
            <a:avLst/>
          </a:prstGeom>
          <a:solidFill>
            <a:srgbClr val="FFC000"/>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lvl="0"/>
            <a:r>
              <a:rPr lang="hu-HU" smtClean="0"/>
              <a:t>CLICK TO EDIT MASTER TITLE STYLE</a:t>
            </a:r>
          </a:p>
        </p:txBody>
      </p:sp>
      <p:sp>
        <p:nvSpPr>
          <p:cNvPr id="3075" name="Rectangle 3"/>
          <p:cNvSpPr>
            <a:spLocks noGrp="1" noChangeArrowheads="1"/>
          </p:cNvSpPr>
          <p:nvPr>
            <p:ph type="body" idx="1"/>
          </p:nvPr>
        </p:nvSpPr>
        <p:spPr bwMode="auto">
          <a:xfrm>
            <a:off x="685800" y="838200"/>
            <a:ext cx="7772400" cy="5376863"/>
          </a:xfrm>
          <a:prstGeom prst="rect">
            <a:avLst/>
          </a:prstGeom>
          <a:solidFill>
            <a:srgbClr val="DAD5FF"/>
          </a:solidFill>
          <a:ln w="9525">
            <a:solidFill>
              <a:srgbClr val="000066"/>
            </a:solidFill>
            <a:miter lim="800000"/>
            <a:headEnd/>
            <a:tailEnd/>
          </a:ln>
        </p:spPr>
        <p:txBody>
          <a:bodyPr vert="horz" wrap="square" lIns="91440" tIns="45720" rIns="91440" bIns="45720" numCol="1" anchor="t" anchorCtr="0" compatLnSpc="1">
            <a:prstTxWarp prst="textNoShape">
              <a:avLst/>
            </a:prstTxWarp>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p>
        </p:txBody>
      </p:sp>
      <p:sp>
        <p:nvSpPr>
          <p:cNvPr id="4" name="Szövegdoboz 3"/>
          <p:cNvSpPr txBox="1"/>
          <p:nvPr userDrawn="1"/>
        </p:nvSpPr>
        <p:spPr>
          <a:xfrm rot="10800000" flipV="1">
            <a:off x="0" y="6611938"/>
            <a:ext cx="1928813" cy="246062"/>
          </a:xfrm>
          <a:prstGeom prst="rect">
            <a:avLst/>
          </a:prstGeom>
          <a:solidFill>
            <a:srgbClr val="1F497D">
              <a:lumMod val="50000"/>
            </a:srgbClr>
          </a:solidFill>
        </p:spPr>
        <p:txBody>
          <a:bodyPr>
            <a:spAutoFit/>
          </a:bodyPr>
          <a:lstStyle/>
          <a:p>
            <a:pPr fontAlgn="auto">
              <a:spcBef>
                <a:spcPts val="0"/>
              </a:spcBef>
              <a:spcAft>
                <a:spcPts val="0"/>
              </a:spcAft>
              <a:defRPr/>
            </a:pPr>
            <a:r>
              <a:rPr lang="hu-HU" sz="1000" kern="0">
                <a:solidFill>
                  <a:srgbClr val="FFC000"/>
                </a:solidFill>
                <a:latin typeface="Arial" charset="0"/>
                <a:cs typeface="+mn-cs"/>
              </a:rPr>
              <a:t>Nagy  Boldizsár előadása</a:t>
            </a:r>
            <a:endParaRPr lang="en-GB" sz="1000" kern="0">
              <a:solidFill>
                <a:srgbClr val="FFC000"/>
              </a:solidFill>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784" r:id="rId1"/>
    <p:sldLayoutId id="2147483796"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7" r:id="rId14"/>
    <p:sldLayoutId id="2147483798" r:id="rId15"/>
  </p:sldLayoutIdLst>
  <p:txStyles>
    <p:titleStyle>
      <a:lvl1pPr algn="ctr" rtl="0" eaLnBrk="0" fontAlgn="base" hangingPunct="0">
        <a:spcBef>
          <a:spcPct val="0"/>
        </a:spcBef>
        <a:spcAft>
          <a:spcPct val="0"/>
        </a:spcAft>
        <a:defRPr sz="2800" b="1">
          <a:solidFill>
            <a:srgbClr val="C000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2800" b="1">
          <a:solidFill>
            <a:srgbClr val="C00000"/>
          </a:solidFill>
          <a:latin typeface="Arial" pitchFamily="34" charset="0"/>
        </a:defRPr>
      </a:lvl2pPr>
      <a:lvl3pPr algn="ctr" rtl="0" eaLnBrk="0" fontAlgn="base" hangingPunct="0">
        <a:spcBef>
          <a:spcPct val="0"/>
        </a:spcBef>
        <a:spcAft>
          <a:spcPct val="0"/>
        </a:spcAft>
        <a:defRPr sz="2800" b="1">
          <a:solidFill>
            <a:srgbClr val="C00000"/>
          </a:solidFill>
          <a:latin typeface="Arial" pitchFamily="34" charset="0"/>
        </a:defRPr>
      </a:lvl3pPr>
      <a:lvl4pPr algn="ctr" rtl="0" eaLnBrk="0" fontAlgn="base" hangingPunct="0">
        <a:spcBef>
          <a:spcPct val="0"/>
        </a:spcBef>
        <a:spcAft>
          <a:spcPct val="0"/>
        </a:spcAft>
        <a:defRPr sz="2800" b="1">
          <a:solidFill>
            <a:srgbClr val="C00000"/>
          </a:solidFill>
          <a:latin typeface="Arial" pitchFamily="34" charset="0"/>
        </a:defRPr>
      </a:lvl4pPr>
      <a:lvl5pPr algn="ctr" rtl="0" eaLnBrk="0" fontAlgn="base" hangingPunct="0">
        <a:spcBef>
          <a:spcPct val="0"/>
        </a:spcBef>
        <a:spcAft>
          <a:spcPct val="0"/>
        </a:spcAft>
        <a:defRPr sz="2800" b="1">
          <a:solidFill>
            <a:srgbClr val="C00000"/>
          </a:solidFill>
          <a:latin typeface="Arial" pitchFamily="34" charset="0"/>
        </a:defRPr>
      </a:lvl5pPr>
      <a:lvl6pPr marL="457200" algn="ctr" rtl="0" eaLnBrk="0" fontAlgn="base" hangingPunct="0">
        <a:spcBef>
          <a:spcPct val="0"/>
        </a:spcBef>
        <a:spcAft>
          <a:spcPct val="0"/>
        </a:spcAft>
        <a:defRPr sz="2800">
          <a:solidFill>
            <a:schemeClr val="tx2"/>
          </a:solidFill>
          <a:latin typeface="Arial" pitchFamily="34" charset="0"/>
        </a:defRPr>
      </a:lvl6pPr>
      <a:lvl7pPr marL="914400" algn="ctr" rtl="0" eaLnBrk="0" fontAlgn="base" hangingPunct="0">
        <a:spcBef>
          <a:spcPct val="0"/>
        </a:spcBef>
        <a:spcAft>
          <a:spcPct val="0"/>
        </a:spcAft>
        <a:defRPr sz="2800">
          <a:solidFill>
            <a:schemeClr val="tx2"/>
          </a:solidFill>
          <a:latin typeface="Arial" pitchFamily="34" charset="0"/>
        </a:defRPr>
      </a:lvl7pPr>
      <a:lvl8pPr marL="1371600" algn="ctr" rtl="0" eaLnBrk="0" fontAlgn="base" hangingPunct="0">
        <a:spcBef>
          <a:spcPct val="0"/>
        </a:spcBef>
        <a:spcAft>
          <a:spcPct val="0"/>
        </a:spcAft>
        <a:defRPr sz="2800">
          <a:solidFill>
            <a:schemeClr val="tx2"/>
          </a:solidFill>
          <a:latin typeface="Arial" pitchFamily="34" charset="0"/>
        </a:defRPr>
      </a:lvl8pPr>
      <a:lvl9pPr marL="1828800" algn="ctr" rtl="0" eaLnBrk="0" fontAlgn="base" hangingPunct="0">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None/>
        <a:defRPr sz="2400">
          <a:solidFill>
            <a:srgbClr val="00001A"/>
          </a:solidFill>
          <a:latin typeface="+mn-lt"/>
          <a:ea typeface="+mn-ea"/>
          <a:cs typeface="+mn-cs"/>
        </a:defRPr>
      </a:lvl1pPr>
      <a:lvl2pPr marL="742950" indent="-285750" algn="l" rtl="0" eaLnBrk="0" fontAlgn="base" hangingPunct="0">
        <a:spcBef>
          <a:spcPct val="20000"/>
        </a:spcBef>
        <a:spcAft>
          <a:spcPct val="0"/>
        </a:spcAft>
        <a:buNone/>
        <a:defRPr sz="2000">
          <a:solidFill>
            <a:srgbClr val="00001A"/>
          </a:solidFill>
          <a:latin typeface="+mn-lt"/>
        </a:defRPr>
      </a:lvl2pPr>
      <a:lvl3pPr marL="1143000" indent="-228600" algn="l" rtl="0" eaLnBrk="0" fontAlgn="base" hangingPunct="0">
        <a:spcBef>
          <a:spcPct val="20000"/>
        </a:spcBef>
        <a:spcAft>
          <a:spcPct val="0"/>
        </a:spcAft>
        <a:buNone/>
        <a:defRPr sz="2400">
          <a:solidFill>
            <a:srgbClr val="00001A"/>
          </a:solidFill>
          <a:latin typeface="+mn-lt"/>
        </a:defRPr>
      </a:lvl3pPr>
      <a:lvl4pPr marL="1600200" indent="-228600" algn="l" rtl="0" eaLnBrk="0" fontAlgn="base" hangingPunct="0">
        <a:spcBef>
          <a:spcPct val="20000"/>
        </a:spcBef>
        <a:spcAft>
          <a:spcPct val="0"/>
        </a:spcAft>
        <a:buNone/>
        <a:defRPr sz="1600">
          <a:solidFill>
            <a:srgbClr val="00001A"/>
          </a:solidFill>
          <a:latin typeface="+mn-lt"/>
        </a:defRPr>
      </a:lvl4pPr>
      <a:lvl5pPr marL="2057400" indent="-228600" algn="l" rtl="0" eaLnBrk="0" fontAlgn="base" hangingPunct="0">
        <a:spcBef>
          <a:spcPct val="20000"/>
        </a:spcBef>
        <a:spcAft>
          <a:spcPct val="0"/>
        </a:spcAft>
        <a:buNone/>
        <a:defRPr sz="2000">
          <a:solidFill>
            <a:srgbClr val="00001A"/>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_bookmark123"/><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ctrTitle"/>
          </p:nvPr>
        </p:nvSpPr>
        <p:spPr>
          <a:xfrm>
            <a:off x="250825" y="404813"/>
            <a:ext cx="8512175" cy="4103687"/>
          </a:xfrm>
          <a:solidFill>
            <a:srgbClr val="DAD5FF"/>
          </a:solidFill>
          <a:ln w="22225">
            <a:solidFill>
              <a:srgbClr val="000066"/>
            </a:solidFill>
          </a:ln>
        </p:spPr>
        <p:txBody>
          <a:bodyPr>
            <a:normAutofit/>
          </a:bodyPr>
          <a:lstStyle/>
          <a:p>
            <a:pPr>
              <a:lnSpc>
                <a:spcPct val="150000"/>
              </a:lnSpc>
              <a:defRPr/>
            </a:pPr>
            <a:r>
              <a:rPr lang="hu-HU" sz="3600" noProof="0" dirty="0" smtClean="0"/>
              <a:t>ÁLLAMPOLGÁRSÁG, KÜLFÖLDIEKRE VONATKOZÓ JOG („IDEGENJOG”) </a:t>
            </a:r>
            <a:br>
              <a:rPr lang="hu-HU" sz="3600" noProof="0" dirty="0" smtClean="0"/>
            </a:br>
            <a:r>
              <a:rPr lang="hu-HU" sz="3600" noProof="0" dirty="0" smtClean="0"/>
              <a:t/>
            </a:r>
            <a:br>
              <a:rPr lang="hu-HU" sz="3600" noProof="0" dirty="0" smtClean="0"/>
            </a:br>
            <a:r>
              <a:rPr lang="hu-HU" sz="2200" noProof="0" dirty="0" smtClean="0"/>
              <a:t>POLITIKAI FILOZÓFIAI ÉS NEMZETKÖZI JOGI ASPEKTUSOK</a:t>
            </a:r>
            <a:endParaRPr lang="hu-HU" sz="4400" noProof="0" dirty="0" smtClean="0"/>
          </a:p>
        </p:txBody>
      </p:sp>
      <p:sp>
        <p:nvSpPr>
          <p:cNvPr id="4099" name="Rectangle 3"/>
          <p:cNvSpPr>
            <a:spLocks noGrp="1" noChangeArrowheads="1"/>
          </p:cNvSpPr>
          <p:nvPr>
            <p:ph type="subTitle" idx="1"/>
          </p:nvPr>
        </p:nvSpPr>
        <p:spPr>
          <a:xfrm>
            <a:off x="1500188" y="5072063"/>
            <a:ext cx="6400800" cy="1357312"/>
          </a:xfrm>
        </p:spPr>
        <p:txBody>
          <a:bodyPr>
            <a:normAutofit fontScale="62500" lnSpcReduction="20000"/>
          </a:bodyPr>
          <a:lstStyle/>
          <a:p>
            <a:pPr>
              <a:lnSpc>
                <a:spcPct val="150000"/>
              </a:lnSpc>
              <a:defRPr/>
            </a:pPr>
            <a:r>
              <a:rPr lang="hu-HU" noProof="0" dirty="0" smtClean="0">
                <a:solidFill>
                  <a:srgbClr val="292929"/>
                </a:solidFill>
              </a:rPr>
              <a:t>Nagy Boldizsár </a:t>
            </a:r>
          </a:p>
          <a:p>
            <a:pPr>
              <a:lnSpc>
                <a:spcPct val="90000"/>
              </a:lnSpc>
              <a:defRPr/>
            </a:pPr>
            <a:r>
              <a:rPr lang="hu-HU" noProof="0" dirty="0" smtClean="0">
                <a:solidFill>
                  <a:srgbClr val="292929"/>
                </a:solidFill>
              </a:rPr>
              <a:t>ELTE ÁJK, Politológus Kar</a:t>
            </a:r>
          </a:p>
          <a:p>
            <a:pPr>
              <a:lnSpc>
                <a:spcPct val="90000"/>
              </a:lnSpc>
              <a:defRPr/>
            </a:pPr>
            <a:r>
              <a:rPr lang="hu-HU" noProof="0" dirty="0" smtClean="0">
                <a:solidFill>
                  <a:srgbClr val="292929"/>
                </a:solidFill>
              </a:rPr>
              <a:t>2015</a:t>
            </a:r>
          </a:p>
          <a:p>
            <a:pPr>
              <a:lnSpc>
                <a:spcPct val="90000"/>
              </a:lnSpc>
              <a:defRPr/>
            </a:pPr>
            <a:r>
              <a:rPr lang="hu-HU" noProof="0" dirty="0" smtClean="0">
                <a:solidFill>
                  <a:srgbClr val="292929"/>
                </a:solidFill>
              </a:rPr>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sz="2000" noProof="0" dirty="0" smtClean="0"/>
              <a:t>A nacionalizmus tanulmányozásának  néhány fő iránya </a:t>
            </a:r>
            <a:endParaRPr lang="hu-HU" noProof="0" dirty="0"/>
          </a:p>
        </p:txBody>
      </p:sp>
      <p:sp>
        <p:nvSpPr>
          <p:cNvPr id="7" name="Tartalom helye 6"/>
          <p:cNvSpPr>
            <a:spLocks noGrp="1"/>
          </p:cNvSpPr>
          <p:nvPr>
            <p:ph idx="1"/>
          </p:nvPr>
        </p:nvSpPr>
        <p:spPr/>
        <p:txBody>
          <a:bodyPr>
            <a:normAutofit/>
          </a:bodyPr>
          <a:lstStyle/>
          <a:p>
            <a:r>
              <a:rPr lang="hu-HU" noProof="0" dirty="0" smtClean="0">
                <a:solidFill>
                  <a:srgbClr val="C00000"/>
                </a:solidFill>
              </a:rPr>
              <a:t>Ethno-szimbolizmus </a:t>
            </a:r>
            <a:r>
              <a:rPr lang="hu-HU" noProof="0" dirty="0" smtClean="0"/>
              <a:t> </a:t>
            </a:r>
          </a:p>
          <a:p>
            <a:r>
              <a:rPr lang="hu-HU" noProof="0" dirty="0" smtClean="0"/>
              <a:t>Az etnoszimbolisták szerint a nemzetek és etnikumok kapcsán a kiterjesztett időbeli perspektíva a meghatározó, a „kontinuitást a szimbólumok, a kommunikáció és a mítoszok biztosítják, amelyek a közösségi határokat is kijelölik”. Az etnoszimbolisták a nemzetek előzményeit, a kezdeti etnikai csoportokat, azok mítoszait, közös emlékeit, értékeit, kultúráját különösen fontosnak tekintik. A nacionalisták ezt az etnoszimbolista készletet „vették elő” és alkalmazták nemzeti céljaik elérésére.  E </a:t>
            </a:r>
            <a:r>
              <a:rPr lang="hu-HU" noProof="0" dirty="0" err="1" smtClean="0"/>
              <a:t>szimbolumok</a:t>
            </a:r>
            <a:r>
              <a:rPr lang="hu-HU" noProof="0" dirty="0" smtClean="0"/>
              <a:t> és mítoszok segítettek a nemzet tagjai közötti szolidaritás kialakításában.</a:t>
            </a:r>
            <a:endParaRPr lang="hu-HU" noProof="0" dirty="0"/>
          </a:p>
        </p:txBody>
      </p:sp>
      <p:sp>
        <p:nvSpPr>
          <p:cNvPr id="5" name="Dátum helye 4"/>
          <p:cNvSpPr>
            <a:spLocks noGrp="1"/>
          </p:cNvSpPr>
          <p:nvPr>
            <p:ph type="dt" sz="half" idx="4294967295"/>
          </p:nvPr>
        </p:nvSpPr>
        <p:spPr>
          <a:xfrm>
            <a:off x="428625" y="6500813"/>
            <a:ext cx="8258175" cy="220662"/>
          </a:xfrm>
          <a:prstGeom prst="rect">
            <a:avLst/>
          </a:prstGeom>
        </p:spPr>
        <p:txBody>
          <a:bodyPr/>
          <a:lstStyle/>
          <a:p>
            <a:pPr>
              <a:defRPr/>
            </a:pPr>
            <a:r>
              <a:rPr lang="hu-HU" smtClean="0"/>
              <a:t>Presentation by Boldizsár Nagy</a:t>
            </a:r>
            <a:endParaRPr lang="en-GB"/>
          </a:p>
        </p:txBody>
      </p:sp>
    </p:spTree>
    <p:extLst>
      <p:ext uri="{BB962C8B-B14F-4D97-AF65-F5344CB8AC3E}">
        <p14:creationId xmlns:p14="http://schemas.microsoft.com/office/powerpoint/2010/main" val="410834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noProof="0" dirty="0" smtClean="0"/>
              <a:t>Modernista – konstruktivista megközelítések</a:t>
            </a:r>
            <a:endParaRPr lang="hu-HU" noProof="0" dirty="0"/>
          </a:p>
        </p:txBody>
      </p:sp>
      <p:sp>
        <p:nvSpPr>
          <p:cNvPr id="7" name="Tartalom helye 6"/>
          <p:cNvSpPr>
            <a:spLocks noGrp="1"/>
          </p:cNvSpPr>
          <p:nvPr>
            <p:ph idx="1"/>
          </p:nvPr>
        </p:nvSpPr>
        <p:spPr>
          <a:xfrm>
            <a:off x="685800" y="838200"/>
            <a:ext cx="7772400" cy="5759152"/>
          </a:xfrm>
        </p:spPr>
        <p:txBody>
          <a:bodyPr>
            <a:normAutofit fontScale="92500"/>
          </a:bodyPr>
          <a:lstStyle/>
          <a:p>
            <a:r>
              <a:rPr lang="hu-HU" noProof="0" dirty="0" smtClean="0">
                <a:solidFill>
                  <a:srgbClr val="C00000"/>
                </a:solidFill>
              </a:rPr>
              <a:t>Gellner: </a:t>
            </a:r>
            <a:r>
              <a:rPr lang="hu-HU" noProof="0" dirty="0" smtClean="0"/>
              <a:t>A nemzetek a modernitás és az ipari forradalom  termékei. Ezek eljövetele felszámolta a hagyományos (helyi) közösségeket és a nemzeti kultúra és egy egységes nyelv meghonosításával létrehozta a nemzetet. Egyben megteremtette azt az igényt, hogy a nemzet határai az államhatárokkal egybeessenek.</a:t>
            </a:r>
          </a:p>
          <a:p>
            <a:endParaRPr lang="hu-HU" noProof="0" dirty="0" smtClean="0"/>
          </a:p>
          <a:p>
            <a:r>
              <a:rPr lang="hu-HU" noProof="0" dirty="0" smtClean="0">
                <a:solidFill>
                  <a:srgbClr val="C00000"/>
                </a:solidFill>
              </a:rPr>
              <a:t>Hobsbawm: </a:t>
            </a:r>
            <a:r>
              <a:rPr lang="hu-HU" noProof="0" dirty="0" smtClean="0"/>
              <a:t>a hagyományokat tulajdonképpen utólag találták ki és egyre újabbakat találnak fel annak érdekében, hogy nemzeti tudatosságot teremtsenek.  </a:t>
            </a:r>
          </a:p>
          <a:p>
            <a:endParaRPr lang="hu-HU" noProof="0" dirty="0" smtClean="0"/>
          </a:p>
          <a:p>
            <a:r>
              <a:rPr lang="hu-HU" noProof="0" dirty="0" smtClean="0">
                <a:solidFill>
                  <a:srgbClr val="C00000"/>
                </a:solidFill>
              </a:rPr>
              <a:t>Anderson: </a:t>
            </a:r>
            <a:r>
              <a:rPr lang="hu-HU" noProof="0" dirty="0" smtClean="0"/>
              <a:t>képzelt közösségek. Mind a nemzet, mind a nemzeti szuverenitás a 18. század terméke, amidőn a birodalmak visszaszorulnak és terjed a szekularizáció. A nyomtatott sajtónak és  az egységes nemzeti nyelv elterjesztésének döntő szerepe van.</a:t>
            </a:r>
            <a:endParaRPr lang="hu-HU" noProof="0" dirty="0"/>
          </a:p>
        </p:txBody>
      </p:sp>
    </p:spTree>
    <p:extLst>
      <p:ext uri="{BB962C8B-B14F-4D97-AF65-F5344CB8AC3E}">
        <p14:creationId xmlns:p14="http://schemas.microsoft.com/office/powerpoint/2010/main" val="2360366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Nemzet és nacionalizmus </a:t>
            </a:r>
            <a:endParaRPr lang="hu-HU" noProof="0" dirty="0"/>
          </a:p>
        </p:txBody>
      </p:sp>
      <p:sp>
        <p:nvSpPr>
          <p:cNvPr id="3" name="Tartalom helye 2"/>
          <p:cNvSpPr>
            <a:spLocks noGrp="1"/>
          </p:cNvSpPr>
          <p:nvPr>
            <p:ph idx="1"/>
          </p:nvPr>
        </p:nvSpPr>
        <p:spPr>
          <a:xfrm>
            <a:off x="685800" y="838200"/>
            <a:ext cx="7772400" cy="5615136"/>
          </a:xfrm>
        </p:spPr>
        <p:txBody>
          <a:bodyPr>
            <a:normAutofit fontScale="85000" lnSpcReduction="10000"/>
          </a:bodyPr>
          <a:lstStyle/>
          <a:p>
            <a:pPr>
              <a:lnSpc>
                <a:spcPct val="120000"/>
              </a:lnSpc>
            </a:pPr>
            <a:r>
              <a:rPr lang="hu-HU" sz="2400" noProof="0" dirty="0" smtClean="0"/>
              <a:t>Martti Koskenniemi:</a:t>
            </a:r>
          </a:p>
          <a:p>
            <a:pPr>
              <a:lnSpc>
                <a:spcPct val="120000"/>
              </a:lnSpc>
            </a:pPr>
            <a:r>
              <a:rPr lang="hu-HU" sz="2400" noProof="0" dirty="0" smtClean="0"/>
              <a:t>A „nemzet” fogalma bizonytalan. </a:t>
            </a:r>
          </a:p>
          <a:p>
            <a:pPr>
              <a:lnSpc>
                <a:spcPct val="120000"/>
              </a:lnSpc>
            </a:pPr>
            <a:r>
              <a:rPr lang="hu-HU" sz="2400" noProof="0" dirty="0" smtClean="0"/>
              <a:t>Nem rendelhető hozzá konzisztens jelentés. </a:t>
            </a:r>
          </a:p>
          <a:p>
            <a:pPr>
              <a:lnSpc>
                <a:spcPct val="120000"/>
              </a:lnSpc>
            </a:pPr>
            <a:r>
              <a:rPr lang="hu-HU" sz="2400" noProof="0" dirty="0" smtClean="0"/>
              <a:t>A „nemzeti önrendelkezés” gondolata nem társít kritériumokat ahhoz, miképp határozható meg, mi alkot egy önrendelkező egységet (nemzetet). A változó kritériumok segítségével a „nemzetek” megteremtik önmagukat nemzetként.  (Brit nemzet vagy skót nemzet?!)  Így egymást átfedő, összeütköző/versengő nemzet-fogalmak keletkeznek. (Német nemzet, osztrák nemzet)</a:t>
            </a:r>
          </a:p>
          <a:p>
            <a:pPr>
              <a:lnSpc>
                <a:spcPct val="120000"/>
              </a:lnSpc>
            </a:pPr>
            <a:r>
              <a:rPr lang="hu-HU" sz="2400" noProof="0" dirty="0" smtClean="0"/>
              <a:t>Mivel nincs a nemzet mivoltnak természetes azonosítója, az önrendelkezésre felhívás (a valódi nemzeti azonosság igénye) mindig azzal jár, hogy a „nemzet” azonosítására szolgáló kritériumot olyan bennerejlő erővel vélik felvértezni, amilyennel valójában nem bír.</a:t>
            </a:r>
          </a:p>
          <a:p>
            <a:pPr algn="r"/>
            <a:r>
              <a:rPr lang="hu-HU" sz="1200" noProof="0" dirty="0" smtClean="0"/>
              <a:t>Martti Koskenniemi:  ‘National Self-Determination Today: </a:t>
            </a:r>
            <a:br>
              <a:rPr lang="hu-HU" sz="1200" noProof="0" dirty="0" smtClean="0"/>
            </a:br>
            <a:r>
              <a:rPr lang="hu-HU" sz="1200" noProof="0" dirty="0" smtClean="0"/>
              <a:t>Problems of Legal Theory and Practice’ (1994) 43 ICLQ 264. oldal alapján)</a:t>
            </a:r>
            <a:endParaRPr lang="hu-HU" sz="1200" noProof="0" dirty="0"/>
          </a:p>
        </p:txBody>
      </p:sp>
    </p:spTree>
    <p:extLst>
      <p:ext uri="{BB962C8B-B14F-4D97-AF65-F5344CB8AC3E}">
        <p14:creationId xmlns:p14="http://schemas.microsoft.com/office/powerpoint/2010/main" val="4087656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Nemzet - nemzetállam</a:t>
            </a:r>
            <a:endParaRPr lang="hu-HU" noProof="0" dirty="0"/>
          </a:p>
        </p:txBody>
      </p:sp>
      <p:sp>
        <p:nvSpPr>
          <p:cNvPr id="3" name="Tartalom helye 2"/>
          <p:cNvSpPr>
            <a:spLocks noGrp="1"/>
          </p:cNvSpPr>
          <p:nvPr>
            <p:ph idx="1"/>
          </p:nvPr>
        </p:nvSpPr>
        <p:spPr>
          <a:xfrm>
            <a:off x="539552" y="1052736"/>
            <a:ext cx="7772400" cy="5376863"/>
          </a:xfrm>
        </p:spPr>
        <p:txBody>
          <a:bodyPr/>
          <a:lstStyle/>
          <a:p>
            <a:r>
              <a:rPr lang="hu-HU" noProof="0" dirty="0" smtClean="0"/>
              <a:t>Körülbelül 7100 beszélt nyelv van a földön.</a:t>
            </a:r>
            <a:endParaRPr lang="hu-HU" noProof="0" dirty="0"/>
          </a:p>
          <a:p>
            <a:r>
              <a:rPr lang="hu-HU" noProof="0" dirty="0" smtClean="0"/>
              <a:t>Kamerunban kb. 230 nyelvet beszélnek. A szomszédos Nigériában 512-őt. A Fulfuldát mindkét ország egyes részein beszélik.</a:t>
            </a:r>
          </a:p>
          <a:p>
            <a:endParaRPr lang="hu-HU" noProof="0" dirty="0"/>
          </a:p>
          <a:p>
            <a:r>
              <a:rPr lang="hu-HU" noProof="0" dirty="0" smtClean="0"/>
              <a:t>Más nyelveken több állam osztozik. (Pl.  német)</a:t>
            </a:r>
          </a:p>
          <a:p>
            <a:endParaRPr lang="hu-HU" noProof="0" dirty="0"/>
          </a:p>
          <a:p>
            <a:r>
              <a:rPr lang="hu-HU" noProof="0" dirty="0" smtClean="0"/>
              <a:t>Nem elképzelhető, hogy minden nyelv beszélő közössége (nép?, nemzet? ) államot alkosson</a:t>
            </a:r>
          </a:p>
        </p:txBody>
      </p:sp>
      <p:pic>
        <p:nvPicPr>
          <p:cNvPr id="5" name="Kép 4"/>
          <p:cNvPicPr>
            <a:picLocks noChangeAspect="1"/>
          </p:cNvPicPr>
          <p:nvPr/>
        </p:nvPicPr>
        <p:blipFill>
          <a:blip r:embed="rId3"/>
          <a:stretch>
            <a:fillRect/>
          </a:stretch>
        </p:blipFill>
        <p:spPr>
          <a:xfrm>
            <a:off x="179512" y="1772816"/>
            <a:ext cx="9172848" cy="2636912"/>
          </a:xfrm>
          <a:prstGeom prst="rect">
            <a:avLst/>
          </a:prstGeom>
          <a:scene3d>
            <a:camera prst="orthographicFront">
              <a:rot lat="0" lon="600000" rev="1200000"/>
            </a:camera>
            <a:lightRig rig="threePt" dir="t"/>
          </a:scene3d>
        </p:spPr>
      </p:pic>
      <p:sp>
        <p:nvSpPr>
          <p:cNvPr id="6" name="Szövegdoboz 5"/>
          <p:cNvSpPr txBox="1"/>
          <p:nvPr/>
        </p:nvSpPr>
        <p:spPr>
          <a:xfrm>
            <a:off x="3347864" y="5805264"/>
            <a:ext cx="4779835" cy="400110"/>
          </a:xfrm>
          <a:prstGeom prst="rect">
            <a:avLst/>
          </a:prstGeom>
          <a:noFill/>
        </p:spPr>
        <p:txBody>
          <a:bodyPr wrap="none" rtlCol="0">
            <a:spAutoFit/>
          </a:bodyPr>
          <a:lstStyle/>
          <a:p>
            <a:r>
              <a:rPr lang="hu-HU">
                <a:solidFill>
                  <a:schemeClr val="accent6">
                    <a:lumMod val="50000"/>
                  </a:schemeClr>
                </a:solidFill>
              </a:rPr>
              <a:t>Forrás: http://www.ethnologue.com/statistics</a:t>
            </a:r>
          </a:p>
        </p:txBody>
      </p:sp>
    </p:spTree>
    <p:extLst>
      <p:ext uri="{BB962C8B-B14F-4D97-AF65-F5344CB8AC3E}">
        <p14:creationId xmlns:p14="http://schemas.microsoft.com/office/powerpoint/2010/main" val="246527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685800" y="2130425"/>
            <a:ext cx="7772400" cy="2234679"/>
          </a:xfrm>
          <a:solidFill>
            <a:srgbClr val="DAD5FF"/>
          </a:solidFill>
          <a:ln>
            <a:solidFill>
              <a:srgbClr val="C00000"/>
            </a:solidFill>
          </a:ln>
        </p:spPr>
        <p:txBody>
          <a:bodyPr/>
          <a:lstStyle/>
          <a:p>
            <a:r>
              <a:rPr lang="hu-HU" noProof="0" dirty="0" smtClean="0"/>
              <a:t>AZ ÁLLAMPOLGÁRSÁG NEMZETKÖZI JOGI ALAPJAI, ELVEI</a:t>
            </a:r>
            <a:br>
              <a:rPr lang="hu-HU" noProof="0" dirty="0" smtClean="0"/>
            </a:br>
            <a:endParaRPr lang="hu-HU" noProof="0" dirty="0"/>
          </a:p>
        </p:txBody>
      </p:sp>
    </p:spTree>
    <p:extLst>
      <p:ext uri="{BB962C8B-B14F-4D97-AF65-F5344CB8AC3E}">
        <p14:creationId xmlns:p14="http://schemas.microsoft.com/office/powerpoint/2010/main" val="240073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116632"/>
            <a:ext cx="7772400" cy="721568"/>
          </a:xfrm>
        </p:spPr>
        <p:txBody>
          <a:bodyPr/>
          <a:lstStyle/>
          <a:p>
            <a:r>
              <a:rPr lang="hu-HU" sz="2400" noProof="0" dirty="0" smtClean="0"/>
              <a:t>A holokauszt tanulságai – az állampolgárság mint alapjog</a:t>
            </a:r>
            <a:endParaRPr lang="hu-HU" sz="2400" noProof="0" dirty="0"/>
          </a:p>
        </p:txBody>
      </p:sp>
      <p:sp>
        <p:nvSpPr>
          <p:cNvPr id="3" name="Tartalom helye 2"/>
          <p:cNvSpPr>
            <a:spLocks noGrp="1"/>
          </p:cNvSpPr>
          <p:nvPr>
            <p:ph idx="1"/>
          </p:nvPr>
        </p:nvSpPr>
        <p:spPr>
          <a:xfrm>
            <a:off x="107504" y="838200"/>
            <a:ext cx="8928992" cy="5831160"/>
          </a:xfrm>
          <a:ln w="25400">
            <a:solidFill>
              <a:schemeClr val="accent1">
                <a:lumMod val="60000"/>
                <a:lumOff val="40000"/>
              </a:schemeClr>
            </a:solidFill>
          </a:ln>
        </p:spPr>
        <p:txBody>
          <a:bodyPr>
            <a:noAutofit/>
          </a:bodyPr>
          <a:lstStyle/>
          <a:p>
            <a:pPr algn="ctr">
              <a:lnSpc>
                <a:spcPct val="150000"/>
              </a:lnSpc>
            </a:pPr>
            <a:r>
              <a:rPr lang="hu-HU" sz="1800" b="1" noProof="0" dirty="0" smtClean="0"/>
              <a:t>Emberi jogok egyetemes nyilatkozata</a:t>
            </a:r>
            <a:r>
              <a:rPr lang="hu-HU" sz="1800" noProof="0" dirty="0" smtClean="0"/>
              <a:t>, 15. cikk:</a:t>
            </a:r>
          </a:p>
          <a:p>
            <a:pPr>
              <a:lnSpc>
                <a:spcPct val="150000"/>
              </a:lnSpc>
            </a:pPr>
            <a:r>
              <a:rPr lang="hu-HU" sz="1800" noProof="0" dirty="0"/>
              <a:t>„(1) </a:t>
            </a:r>
            <a:r>
              <a:rPr lang="hu-HU" sz="1800" noProof="0" dirty="0">
                <a:solidFill>
                  <a:srgbClr val="C00000"/>
                </a:solidFill>
              </a:rPr>
              <a:t>Minden személynek joga van valamely állampolgársághoz</a:t>
            </a:r>
            <a:r>
              <a:rPr lang="hu-HU" sz="1800" noProof="0" dirty="0"/>
              <a:t>.</a:t>
            </a:r>
          </a:p>
          <a:p>
            <a:pPr>
              <a:lnSpc>
                <a:spcPct val="150000"/>
              </a:lnSpc>
            </a:pPr>
            <a:r>
              <a:rPr lang="hu-HU" sz="1800" noProof="0" dirty="0"/>
              <a:t>(2) </a:t>
            </a:r>
            <a:r>
              <a:rPr lang="hu-HU" sz="1800" noProof="0" dirty="0">
                <a:solidFill>
                  <a:srgbClr val="C00000"/>
                </a:solidFill>
              </a:rPr>
              <a:t>Senkit sem lehet </a:t>
            </a:r>
            <a:r>
              <a:rPr lang="hu-HU" sz="1800" noProof="0" dirty="0"/>
              <a:t>sem állampolgárságától, sem </a:t>
            </a:r>
            <a:r>
              <a:rPr lang="hu-HU" sz="1800" noProof="0" dirty="0" smtClean="0"/>
              <a:t/>
            </a:r>
            <a:br>
              <a:rPr lang="hu-HU" sz="1800" noProof="0" dirty="0" smtClean="0"/>
            </a:br>
            <a:r>
              <a:rPr lang="hu-HU" sz="1800" noProof="0" dirty="0" smtClean="0"/>
              <a:t>állampolgársága megváltoztatásának jogától </a:t>
            </a:r>
            <a:br>
              <a:rPr lang="hu-HU" sz="1800" noProof="0" dirty="0" smtClean="0"/>
            </a:br>
            <a:r>
              <a:rPr lang="hu-HU" sz="1800" noProof="0" dirty="0" smtClean="0">
                <a:solidFill>
                  <a:srgbClr val="C00000"/>
                </a:solidFill>
              </a:rPr>
              <a:t>önkényesen </a:t>
            </a:r>
            <a:r>
              <a:rPr lang="hu-HU" sz="1800" noProof="0" dirty="0">
                <a:solidFill>
                  <a:srgbClr val="C00000"/>
                </a:solidFill>
              </a:rPr>
              <a:t>megfosztani</a:t>
            </a:r>
            <a:r>
              <a:rPr lang="hu-HU" sz="1800" noProof="0" dirty="0" smtClean="0">
                <a:solidFill>
                  <a:srgbClr val="C00000"/>
                </a:solidFill>
              </a:rPr>
              <a:t>.”</a:t>
            </a:r>
          </a:p>
          <a:p>
            <a:pPr>
              <a:lnSpc>
                <a:spcPct val="150000"/>
              </a:lnSpc>
            </a:pPr>
            <a:endParaRPr lang="hu-HU" sz="1800" noProof="0" dirty="0" smtClean="0"/>
          </a:p>
          <a:p>
            <a:pPr algn="ctr">
              <a:lnSpc>
                <a:spcPct val="150000"/>
              </a:lnSpc>
            </a:pPr>
            <a:r>
              <a:rPr lang="hu-HU" sz="1800" b="1" noProof="0" dirty="0" smtClean="0"/>
              <a:t>1997. évi egyezmény az állampolgárságról </a:t>
            </a:r>
            <a:r>
              <a:rPr lang="hu-HU" sz="1800" noProof="0" dirty="0" smtClean="0"/>
              <a:t>(Európa Tanács) </a:t>
            </a:r>
          </a:p>
          <a:p>
            <a:pPr algn="ctr">
              <a:lnSpc>
                <a:spcPct val="150000"/>
              </a:lnSpc>
            </a:pPr>
            <a:r>
              <a:rPr lang="hu-HU" sz="1800" noProof="0" dirty="0" smtClean="0"/>
              <a:t>3</a:t>
            </a:r>
            <a:r>
              <a:rPr lang="hu-HU" sz="1800" noProof="0" dirty="0"/>
              <a:t>. </a:t>
            </a:r>
            <a:r>
              <a:rPr lang="hu-HU" sz="1800" noProof="0" dirty="0" smtClean="0"/>
              <a:t>cikk:</a:t>
            </a:r>
            <a:endParaRPr lang="hu-HU" sz="1800" noProof="0" dirty="0"/>
          </a:p>
          <a:p>
            <a:pPr>
              <a:lnSpc>
                <a:spcPct val="150000"/>
              </a:lnSpc>
            </a:pPr>
            <a:r>
              <a:rPr lang="hu-HU" sz="1800" noProof="0" dirty="0"/>
              <a:t>„(1) </a:t>
            </a:r>
            <a:r>
              <a:rPr lang="hu-HU" sz="1800" noProof="0" dirty="0">
                <a:solidFill>
                  <a:srgbClr val="C00000"/>
                </a:solidFill>
              </a:rPr>
              <a:t>Minden állam saját joga szerint határozza </a:t>
            </a:r>
            <a:r>
              <a:rPr lang="hu-HU" sz="1800" noProof="0" dirty="0"/>
              <a:t>meg, hogy kik az ő állampolgárai.</a:t>
            </a:r>
          </a:p>
          <a:p>
            <a:pPr>
              <a:lnSpc>
                <a:spcPct val="150000"/>
              </a:lnSpc>
            </a:pPr>
            <a:r>
              <a:rPr lang="hu-HU" sz="1800" noProof="0" dirty="0"/>
              <a:t>(2) Az ilyen jogszabályt más államok </a:t>
            </a:r>
            <a:r>
              <a:rPr lang="hu-HU" sz="1800" noProof="0" dirty="0">
                <a:solidFill>
                  <a:srgbClr val="C00000"/>
                </a:solidFill>
              </a:rPr>
              <a:t>annyiban kötelesek elfogadni, amennyiben </a:t>
            </a:r>
            <a:r>
              <a:rPr lang="hu-HU" sz="1800" noProof="0" dirty="0" smtClean="0"/>
              <a:t>az </a:t>
            </a:r>
            <a:r>
              <a:rPr lang="hu-HU" sz="1800" noProof="0" dirty="0" smtClean="0">
                <a:solidFill>
                  <a:srgbClr val="C00000"/>
                </a:solidFill>
              </a:rPr>
              <a:t>összhangban </a:t>
            </a:r>
            <a:r>
              <a:rPr lang="hu-HU" sz="1800" noProof="0" dirty="0">
                <a:solidFill>
                  <a:srgbClr val="C00000"/>
                </a:solidFill>
              </a:rPr>
              <a:t>áll</a:t>
            </a:r>
            <a:r>
              <a:rPr lang="hu-HU" sz="1800" noProof="0" dirty="0"/>
              <a:t> a vonatkozó nemzetközi </a:t>
            </a:r>
            <a:r>
              <a:rPr lang="hu-HU" sz="1800" noProof="0" dirty="0">
                <a:solidFill>
                  <a:srgbClr val="C00000"/>
                </a:solidFill>
              </a:rPr>
              <a:t>egyezményekkel</a:t>
            </a:r>
            <a:r>
              <a:rPr lang="hu-HU" sz="1800" noProof="0" dirty="0"/>
              <a:t>, a nemzetközi </a:t>
            </a:r>
            <a:r>
              <a:rPr lang="hu-HU" sz="1800" noProof="0" dirty="0">
                <a:solidFill>
                  <a:srgbClr val="C00000"/>
                </a:solidFill>
              </a:rPr>
              <a:t>szokásjoggal</a:t>
            </a:r>
            <a:r>
              <a:rPr lang="hu-HU" sz="1800" noProof="0" dirty="0"/>
              <a:t> és </a:t>
            </a:r>
            <a:r>
              <a:rPr lang="hu-HU" sz="1800" noProof="0" dirty="0" smtClean="0"/>
              <a:t>az állampolgárság </a:t>
            </a:r>
            <a:r>
              <a:rPr lang="hu-HU" sz="1800" noProof="0" dirty="0"/>
              <a:t>tekintetében </a:t>
            </a:r>
            <a:r>
              <a:rPr lang="hu-HU" sz="1800" noProof="0" dirty="0">
                <a:solidFill>
                  <a:srgbClr val="C00000"/>
                </a:solidFill>
              </a:rPr>
              <a:t>általánosan elismert jogelvekkel</a:t>
            </a:r>
            <a:r>
              <a:rPr lang="hu-HU" sz="1800" noProof="0" dirty="0" smtClean="0"/>
              <a:t>.”</a:t>
            </a:r>
          </a:p>
          <a:p>
            <a:endParaRPr lang="hu-HU" sz="1600" noProof="0" dirty="0"/>
          </a:p>
        </p:txBody>
      </p:sp>
      <p:sp>
        <p:nvSpPr>
          <p:cNvPr id="5" name="Szövegdoboz 4"/>
          <p:cNvSpPr txBox="1"/>
          <p:nvPr/>
        </p:nvSpPr>
        <p:spPr>
          <a:xfrm>
            <a:off x="5940152" y="1844824"/>
            <a:ext cx="3024336" cy="1569660"/>
          </a:xfrm>
          <a:prstGeom prst="rect">
            <a:avLst/>
          </a:prstGeom>
          <a:solidFill>
            <a:srgbClr val="FFFF00"/>
          </a:solidFill>
          <a:ln>
            <a:solidFill>
              <a:schemeClr val="accent1">
                <a:lumMod val="60000"/>
                <a:lumOff val="40000"/>
              </a:schemeClr>
            </a:solidFill>
          </a:ln>
        </p:spPr>
        <p:txBody>
          <a:bodyPr wrap="square" rtlCol="0">
            <a:spAutoFit/>
          </a:bodyPr>
          <a:lstStyle/>
          <a:p>
            <a:pPr algn="ctr"/>
            <a:r>
              <a:rPr lang="hu-HU" sz="2400" b="1">
                <a:solidFill>
                  <a:srgbClr val="C00000"/>
                </a:solidFill>
                <a:latin typeface="Calibri" panose="020F0502020204030204" pitchFamily="34" charset="0"/>
              </a:rPr>
              <a:t>Hanna Arendt: állampolgárság = a jog arra, hogy jogaink </a:t>
            </a:r>
            <a:r>
              <a:rPr lang="hu-HU" sz="2400" b="1" smtClean="0">
                <a:solidFill>
                  <a:srgbClr val="C00000"/>
                </a:solidFill>
                <a:latin typeface="Calibri" panose="020F0502020204030204" pitchFamily="34" charset="0"/>
              </a:rPr>
              <a:t>legyenek.</a:t>
            </a:r>
            <a:endParaRPr lang="hu-HU" sz="2400" b="1">
              <a:solidFill>
                <a:srgbClr val="C00000"/>
              </a:solidFill>
              <a:latin typeface="Calibri" panose="020F0502020204030204" pitchFamily="34" charset="0"/>
            </a:endParaRPr>
          </a:p>
        </p:txBody>
      </p:sp>
    </p:spTree>
    <p:extLst>
      <p:ext uri="{BB962C8B-B14F-4D97-AF65-F5344CB8AC3E}">
        <p14:creationId xmlns:p14="http://schemas.microsoft.com/office/powerpoint/2010/main" val="134806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116632"/>
            <a:ext cx="7772400" cy="936104"/>
          </a:xfrm>
        </p:spPr>
        <p:txBody>
          <a:bodyPr/>
          <a:lstStyle/>
          <a:p>
            <a:r>
              <a:rPr lang="hu-HU" sz="2400" noProof="0" dirty="0" smtClean="0"/>
              <a:t>A holokauszt tanulságai – az állampolgárság mint alapjog</a:t>
            </a:r>
            <a:endParaRPr lang="hu-HU" sz="2400" noProof="0" dirty="0"/>
          </a:p>
        </p:txBody>
      </p:sp>
      <p:sp>
        <p:nvSpPr>
          <p:cNvPr id="3" name="Tartalom helye 2"/>
          <p:cNvSpPr>
            <a:spLocks noGrp="1"/>
          </p:cNvSpPr>
          <p:nvPr>
            <p:ph idx="1"/>
          </p:nvPr>
        </p:nvSpPr>
        <p:spPr>
          <a:xfrm>
            <a:off x="685800" y="1268760"/>
            <a:ext cx="7772400" cy="5040560"/>
          </a:xfrm>
        </p:spPr>
        <p:txBody>
          <a:bodyPr>
            <a:normAutofit fontScale="47500" lnSpcReduction="20000"/>
          </a:bodyPr>
          <a:lstStyle/>
          <a:p>
            <a:endParaRPr lang="hu-HU" sz="1600" noProof="0" dirty="0"/>
          </a:p>
          <a:p>
            <a:pPr algn="ctr">
              <a:lnSpc>
                <a:spcPct val="120000"/>
              </a:lnSpc>
            </a:pPr>
            <a:r>
              <a:rPr lang="hu-HU" sz="3800" noProof="0" dirty="0" smtClean="0"/>
              <a:t>4</a:t>
            </a:r>
            <a:r>
              <a:rPr lang="hu-HU" sz="3800" noProof="0" dirty="0"/>
              <a:t>. </a:t>
            </a:r>
            <a:r>
              <a:rPr lang="hu-HU" sz="3800" noProof="0" dirty="0" smtClean="0"/>
              <a:t>Cikk</a:t>
            </a:r>
          </a:p>
          <a:p>
            <a:pPr>
              <a:lnSpc>
                <a:spcPct val="120000"/>
              </a:lnSpc>
            </a:pPr>
            <a:r>
              <a:rPr lang="hu-HU" sz="3800" noProof="0" dirty="0" smtClean="0"/>
              <a:t>„Minden </a:t>
            </a:r>
            <a:r>
              <a:rPr lang="hu-HU" sz="3800" noProof="0" dirty="0"/>
              <a:t>részes állam állampolgárságra vonatkozó szabályainak az alábbi </a:t>
            </a:r>
            <a:r>
              <a:rPr lang="hu-HU" sz="3800" noProof="0" dirty="0">
                <a:solidFill>
                  <a:srgbClr val="C00000"/>
                </a:solidFill>
              </a:rPr>
              <a:t>alapelvek</a:t>
            </a:r>
            <a:r>
              <a:rPr lang="hu-HU" sz="3800" noProof="0" dirty="0"/>
              <a:t>en </a:t>
            </a:r>
            <a:r>
              <a:rPr lang="hu-HU" sz="3800" noProof="0" dirty="0" smtClean="0"/>
              <a:t>kell alapulniuk</a:t>
            </a:r>
            <a:r>
              <a:rPr lang="hu-HU" sz="3800" noProof="0" dirty="0"/>
              <a:t>:</a:t>
            </a:r>
          </a:p>
          <a:p>
            <a:pPr>
              <a:lnSpc>
                <a:spcPct val="120000"/>
              </a:lnSpc>
            </a:pPr>
            <a:r>
              <a:rPr lang="hu-HU" sz="3800" noProof="0" dirty="0"/>
              <a:t>a) minden személynek </a:t>
            </a:r>
            <a:r>
              <a:rPr lang="hu-HU" sz="3800" noProof="0" dirty="0">
                <a:solidFill>
                  <a:srgbClr val="C00000"/>
                </a:solidFill>
              </a:rPr>
              <a:t>joga van </a:t>
            </a:r>
            <a:r>
              <a:rPr lang="hu-HU" sz="3800" noProof="0" dirty="0"/>
              <a:t>valamely </a:t>
            </a:r>
            <a:r>
              <a:rPr lang="hu-HU" sz="3800" noProof="0" dirty="0">
                <a:solidFill>
                  <a:srgbClr val="C00000"/>
                </a:solidFill>
              </a:rPr>
              <a:t>állampolgársághoz</a:t>
            </a:r>
            <a:r>
              <a:rPr lang="hu-HU" sz="3800" noProof="0" dirty="0"/>
              <a:t>;</a:t>
            </a:r>
          </a:p>
          <a:p>
            <a:pPr>
              <a:lnSpc>
                <a:spcPct val="120000"/>
              </a:lnSpc>
            </a:pPr>
            <a:r>
              <a:rPr lang="hu-HU" sz="3800" noProof="0" dirty="0"/>
              <a:t>b) a </a:t>
            </a:r>
            <a:r>
              <a:rPr lang="hu-HU" sz="3800" noProof="0" dirty="0">
                <a:solidFill>
                  <a:srgbClr val="C00000"/>
                </a:solidFill>
              </a:rPr>
              <a:t>hontalanságot el kell kerülni</a:t>
            </a:r>
            <a:r>
              <a:rPr lang="hu-HU" sz="3800" noProof="0" dirty="0"/>
              <a:t>;</a:t>
            </a:r>
          </a:p>
          <a:p>
            <a:pPr>
              <a:lnSpc>
                <a:spcPct val="120000"/>
              </a:lnSpc>
            </a:pPr>
            <a:r>
              <a:rPr lang="hu-HU" sz="3800" noProof="0" dirty="0"/>
              <a:t>c) </a:t>
            </a:r>
            <a:r>
              <a:rPr lang="hu-HU" sz="3800" noProof="0" dirty="0">
                <a:solidFill>
                  <a:srgbClr val="C00000"/>
                </a:solidFill>
              </a:rPr>
              <a:t>senkit sem lehet önkényesen megfosztani </a:t>
            </a:r>
            <a:r>
              <a:rPr lang="hu-HU" sz="3800" noProof="0" dirty="0"/>
              <a:t>állampolgárságától</a:t>
            </a:r>
            <a:r>
              <a:rPr lang="hu-HU" sz="3800" noProof="0" dirty="0" smtClean="0"/>
              <a:t>;</a:t>
            </a:r>
            <a:r>
              <a:rPr lang="hu-HU" sz="3800" noProof="0" dirty="0"/>
              <a:t>[…]”</a:t>
            </a:r>
          </a:p>
          <a:p>
            <a:pPr>
              <a:lnSpc>
                <a:spcPct val="120000"/>
              </a:lnSpc>
            </a:pPr>
            <a:endParaRPr lang="hu-HU" sz="3800" noProof="0" dirty="0"/>
          </a:p>
          <a:p>
            <a:pPr algn="ctr">
              <a:lnSpc>
                <a:spcPct val="120000"/>
              </a:lnSpc>
            </a:pPr>
            <a:r>
              <a:rPr lang="hu-HU" sz="3800" noProof="0" dirty="0" smtClean="0"/>
              <a:t>7</a:t>
            </a:r>
            <a:r>
              <a:rPr lang="hu-HU" sz="3800" noProof="0" dirty="0"/>
              <a:t>. </a:t>
            </a:r>
            <a:r>
              <a:rPr lang="hu-HU" sz="3800" noProof="0" dirty="0" smtClean="0"/>
              <a:t>cikk:</a:t>
            </a:r>
            <a:endParaRPr lang="hu-HU" sz="3800" noProof="0" dirty="0"/>
          </a:p>
          <a:p>
            <a:pPr>
              <a:lnSpc>
                <a:spcPct val="120000"/>
              </a:lnSpc>
            </a:pPr>
            <a:r>
              <a:rPr lang="hu-HU" sz="3800" noProof="0" dirty="0"/>
              <a:t>„(1) A részes állam nem </a:t>
            </a:r>
            <a:r>
              <a:rPr lang="hu-HU" sz="3800" noProof="0" dirty="0">
                <a:solidFill>
                  <a:srgbClr val="C00000"/>
                </a:solidFill>
              </a:rPr>
              <a:t>rendelkezhet </a:t>
            </a:r>
            <a:r>
              <a:rPr lang="hu-HU" sz="3800" noProof="0" dirty="0"/>
              <a:t>belső jogában az állampolgárság </a:t>
            </a:r>
            <a:r>
              <a:rPr lang="hu-HU" sz="3800" i="1" noProof="0" dirty="0"/>
              <a:t>ex lege </a:t>
            </a:r>
            <a:r>
              <a:rPr lang="hu-HU" sz="3800" noProof="0" dirty="0"/>
              <a:t>vagy a </a:t>
            </a:r>
            <a:r>
              <a:rPr lang="hu-HU" sz="3800" noProof="0" dirty="0" smtClean="0"/>
              <a:t>részes állam </a:t>
            </a:r>
            <a:r>
              <a:rPr lang="hu-HU" sz="3800" noProof="0" dirty="0"/>
              <a:t>kezdeményezésére történő </a:t>
            </a:r>
            <a:r>
              <a:rPr lang="hu-HU" sz="3800" noProof="0" dirty="0">
                <a:solidFill>
                  <a:srgbClr val="C00000"/>
                </a:solidFill>
              </a:rPr>
              <a:t>elvesztéséről</a:t>
            </a:r>
            <a:r>
              <a:rPr lang="hu-HU" sz="3800" noProof="0" dirty="0"/>
              <a:t>, kivéve </a:t>
            </a:r>
            <a:r>
              <a:rPr lang="hu-HU" sz="3800" noProof="0" dirty="0">
                <a:solidFill>
                  <a:srgbClr val="C00000"/>
                </a:solidFill>
              </a:rPr>
              <a:t>az alábbi esetekben</a:t>
            </a:r>
            <a:r>
              <a:rPr lang="hu-HU" sz="3800" noProof="0" dirty="0"/>
              <a:t>:</a:t>
            </a:r>
          </a:p>
          <a:p>
            <a:pPr>
              <a:lnSpc>
                <a:spcPct val="120000"/>
              </a:lnSpc>
            </a:pPr>
            <a:r>
              <a:rPr lang="hu-HU" sz="3800" noProof="0" dirty="0"/>
              <a:t>a) egy </a:t>
            </a:r>
            <a:r>
              <a:rPr lang="hu-HU" sz="3800" noProof="0" dirty="0">
                <a:solidFill>
                  <a:srgbClr val="C00000"/>
                </a:solidFill>
              </a:rPr>
              <a:t>másik</a:t>
            </a:r>
            <a:r>
              <a:rPr lang="hu-HU" sz="3800" noProof="0" dirty="0"/>
              <a:t> állampolgárság </a:t>
            </a:r>
            <a:r>
              <a:rPr lang="hu-HU" sz="3800" noProof="0" dirty="0">
                <a:solidFill>
                  <a:srgbClr val="C00000"/>
                </a:solidFill>
              </a:rPr>
              <a:t>önkéntes megszerzése</a:t>
            </a:r>
            <a:r>
              <a:rPr lang="hu-HU" sz="3800" noProof="0" dirty="0"/>
              <a:t>;</a:t>
            </a:r>
          </a:p>
          <a:p>
            <a:pPr>
              <a:lnSpc>
                <a:spcPct val="120000"/>
              </a:lnSpc>
            </a:pPr>
            <a:r>
              <a:rPr lang="hu-HU" sz="3800" noProof="0" dirty="0"/>
              <a:t>b) a részes állam állampolgárságának megszerzése a kérelmező által elkövetett </a:t>
            </a:r>
            <a:r>
              <a:rPr lang="hu-HU" sz="3800" noProof="0" dirty="0">
                <a:solidFill>
                  <a:srgbClr val="C00000"/>
                </a:solidFill>
              </a:rPr>
              <a:t>csalás, </a:t>
            </a:r>
            <a:r>
              <a:rPr lang="hu-HU" sz="3800" noProof="0" dirty="0" smtClean="0">
                <a:solidFill>
                  <a:srgbClr val="C00000"/>
                </a:solidFill>
              </a:rPr>
              <a:t>hamis adatszolgáltatás </a:t>
            </a:r>
            <a:r>
              <a:rPr lang="hu-HU" sz="3800" noProof="0" dirty="0"/>
              <a:t>vagy bármely releváns tény </a:t>
            </a:r>
            <a:r>
              <a:rPr lang="hu-HU" sz="3800" noProof="0" dirty="0">
                <a:solidFill>
                  <a:srgbClr val="C00000"/>
                </a:solidFill>
              </a:rPr>
              <a:t>eltitkolás</a:t>
            </a:r>
            <a:r>
              <a:rPr lang="hu-HU" sz="3800" noProof="0" dirty="0"/>
              <a:t>a révén</a:t>
            </a:r>
            <a:r>
              <a:rPr lang="hu-HU" sz="3800" noProof="0" dirty="0" smtClean="0"/>
              <a:t>;[…]</a:t>
            </a:r>
            <a:endParaRPr lang="hu-HU" sz="3800" noProof="0" dirty="0"/>
          </a:p>
        </p:txBody>
      </p:sp>
    </p:spTree>
    <p:extLst>
      <p:ext uri="{BB962C8B-B14F-4D97-AF65-F5344CB8AC3E}">
        <p14:creationId xmlns:p14="http://schemas.microsoft.com/office/powerpoint/2010/main" val="3354796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1"/>
          </p:nvPr>
        </p:nvSpPr>
        <p:spPr>
          <a:xfrm>
            <a:off x="323528" y="838200"/>
            <a:ext cx="4172272" cy="5662634"/>
          </a:xfrm>
        </p:spPr>
        <p:txBody>
          <a:bodyPr/>
          <a:lstStyle/>
          <a:p>
            <a:pPr>
              <a:buNone/>
            </a:pPr>
            <a:r>
              <a:rPr lang="hu-HU" sz="2000" noProof="0" dirty="0" smtClean="0"/>
              <a:t>A nemzet ontológiailag létező valóság, gyökerei a múltba nyúlnak végső soron a vér és a leszármazás a meghatározó. </a:t>
            </a:r>
          </a:p>
          <a:p>
            <a:pPr>
              <a:buNone/>
            </a:pPr>
            <a:r>
              <a:rPr lang="hu-HU" sz="2000" noProof="0" dirty="0" smtClean="0"/>
              <a:t>(Primordialisták, perennialisták, etnoszimbolisták)</a:t>
            </a:r>
          </a:p>
          <a:p>
            <a:pPr>
              <a:buNone/>
            </a:pPr>
            <a:endParaRPr lang="hu-HU" sz="2000" noProof="0" dirty="0" smtClean="0"/>
          </a:p>
          <a:p>
            <a:pPr>
              <a:buNone/>
            </a:pPr>
            <a:endParaRPr lang="hu-HU" sz="2000" noProof="0" dirty="0" smtClean="0"/>
          </a:p>
          <a:p>
            <a:pPr>
              <a:buNone/>
            </a:pPr>
            <a:r>
              <a:rPr lang="hu-HU" sz="2000" noProof="0" dirty="0" smtClean="0"/>
              <a:t>Az állampolgárságot a felmenőktől (vagy csak az apától) „örökli” a gyermek</a:t>
            </a:r>
          </a:p>
          <a:p>
            <a:pPr>
              <a:buNone/>
            </a:pPr>
            <a:r>
              <a:rPr lang="hu-HU" sz="2000" noProof="0" dirty="0" smtClean="0"/>
              <a:t>A közös vérvonal a meghatározó</a:t>
            </a:r>
          </a:p>
          <a:p>
            <a:pPr algn="ctr">
              <a:buNone/>
            </a:pPr>
            <a:endParaRPr lang="hu-HU" sz="2400" b="1" noProof="0" dirty="0" smtClean="0">
              <a:solidFill>
                <a:srgbClr val="C00000"/>
              </a:solidFill>
            </a:endParaRPr>
          </a:p>
          <a:p>
            <a:pPr algn="ctr">
              <a:buNone/>
            </a:pPr>
            <a:r>
              <a:rPr lang="hu-HU" sz="2400" b="1" noProof="0" dirty="0" smtClean="0">
                <a:solidFill>
                  <a:srgbClr val="C00000"/>
                </a:solidFill>
              </a:rPr>
              <a:t>Jus sanguinis</a:t>
            </a:r>
            <a:endParaRPr lang="hu-HU" sz="2400" b="1" noProof="0" dirty="0">
              <a:solidFill>
                <a:srgbClr val="C00000"/>
              </a:solidFill>
            </a:endParaRPr>
          </a:p>
        </p:txBody>
      </p:sp>
      <p:sp>
        <p:nvSpPr>
          <p:cNvPr id="5" name="Tartalom helye 4"/>
          <p:cNvSpPr>
            <a:spLocks noGrp="1"/>
          </p:cNvSpPr>
          <p:nvPr>
            <p:ph sz="half" idx="2"/>
          </p:nvPr>
        </p:nvSpPr>
        <p:spPr>
          <a:xfrm>
            <a:off x="4648200" y="838200"/>
            <a:ext cx="4172272" cy="5662634"/>
          </a:xfrm>
        </p:spPr>
        <p:txBody>
          <a:bodyPr/>
          <a:lstStyle/>
          <a:p>
            <a:pPr>
              <a:buNone/>
            </a:pPr>
            <a:r>
              <a:rPr lang="hu-HU" sz="2000" noProof="0" dirty="0" smtClean="0"/>
              <a:t>A nemzet: konstrukció, „képzelt közösség”, amely elhatározás terméke, tulajdonképpen a feudalizmus elleni és az ipari társadalomnak megfelelő ideológia</a:t>
            </a:r>
          </a:p>
          <a:p>
            <a:pPr>
              <a:buNone/>
            </a:pPr>
            <a:r>
              <a:rPr lang="hu-HU" sz="2000" noProof="0" dirty="0" smtClean="0"/>
              <a:t>(Modernista- konstruktivista elméletek)</a:t>
            </a:r>
          </a:p>
          <a:p>
            <a:pPr>
              <a:buNone/>
            </a:pPr>
            <a:endParaRPr lang="hu-HU" sz="2000" noProof="0" dirty="0" smtClean="0"/>
          </a:p>
          <a:p>
            <a:pPr>
              <a:buNone/>
            </a:pPr>
            <a:r>
              <a:rPr lang="hu-HU" sz="2000" noProof="0" dirty="0" smtClean="0"/>
              <a:t>Az állampolgárság az adott területhez köt, akárki is a felmenő, aki az adott ország közösségébe születik, annak az állampolgára lesz</a:t>
            </a:r>
          </a:p>
          <a:p>
            <a:pPr>
              <a:buNone/>
            </a:pPr>
            <a:endParaRPr lang="hu-HU" sz="2400" noProof="0" dirty="0" smtClean="0"/>
          </a:p>
          <a:p>
            <a:pPr algn="ctr">
              <a:buNone/>
            </a:pPr>
            <a:r>
              <a:rPr lang="hu-HU" sz="2400" b="1" noProof="0" dirty="0" smtClean="0">
                <a:solidFill>
                  <a:srgbClr val="C00000"/>
                </a:solidFill>
              </a:rPr>
              <a:t>Jus soli</a:t>
            </a:r>
            <a:endParaRPr lang="hu-HU" sz="2400" b="1" noProof="0" dirty="0">
              <a:solidFill>
                <a:srgbClr val="C00000"/>
              </a:solidFill>
            </a:endParaRPr>
          </a:p>
        </p:txBody>
      </p:sp>
      <p:sp>
        <p:nvSpPr>
          <p:cNvPr id="3" name="Cím 2"/>
          <p:cNvSpPr>
            <a:spLocks noGrp="1"/>
          </p:cNvSpPr>
          <p:nvPr>
            <p:ph type="title"/>
          </p:nvPr>
        </p:nvSpPr>
        <p:spPr>
          <a:xfrm>
            <a:off x="685800" y="0"/>
            <a:ext cx="7772400" cy="685800"/>
          </a:xfrm>
        </p:spPr>
        <p:txBody>
          <a:bodyPr>
            <a:normAutofit fontScale="90000"/>
          </a:bodyPr>
          <a:lstStyle/>
          <a:p>
            <a:r>
              <a:rPr lang="hu-HU" noProof="0" dirty="0" smtClean="0"/>
              <a:t>A nemzet és az állampolgárság két alapvető megközelítése</a:t>
            </a:r>
            <a:endParaRPr lang="hu-HU" noProof="0" dirty="0"/>
          </a:p>
        </p:txBody>
      </p:sp>
    </p:spTree>
    <p:extLst>
      <p:ext uri="{BB962C8B-B14F-4D97-AF65-F5344CB8AC3E}">
        <p14:creationId xmlns:p14="http://schemas.microsoft.com/office/powerpoint/2010/main" val="1227940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0"/>
            <a:ext cx="7772400" cy="685800"/>
          </a:xfrm>
        </p:spPr>
        <p:txBody>
          <a:bodyPr>
            <a:normAutofit fontScale="90000"/>
          </a:bodyPr>
          <a:lstStyle/>
          <a:p>
            <a:r>
              <a:rPr lang="hu-HU" noProof="0" dirty="0" smtClean="0"/>
              <a:t>Az állampolgárság nemzetközi és európai jogi megközelítései</a:t>
            </a:r>
            <a:endParaRPr lang="hu-HU" noProof="0" dirty="0"/>
          </a:p>
        </p:txBody>
      </p:sp>
      <p:sp>
        <p:nvSpPr>
          <p:cNvPr id="3" name="Tartalom helye 2"/>
          <p:cNvSpPr>
            <a:spLocks noGrp="1"/>
          </p:cNvSpPr>
          <p:nvPr>
            <p:ph sz="half" idx="1"/>
          </p:nvPr>
        </p:nvSpPr>
        <p:spPr>
          <a:xfrm>
            <a:off x="467544" y="1551494"/>
            <a:ext cx="3810000" cy="4947852"/>
          </a:xfrm>
        </p:spPr>
        <p:txBody>
          <a:bodyPr/>
          <a:lstStyle/>
          <a:p>
            <a:r>
              <a:rPr lang="hu-HU" sz="2000" noProof="0" dirty="0" smtClean="0"/>
              <a:t>NKB: Liechtenstein v. Guatemala (1955)</a:t>
            </a:r>
          </a:p>
          <a:p>
            <a:r>
              <a:rPr lang="hu-HU" sz="2000" noProof="0" dirty="0" smtClean="0"/>
              <a:t>Tények: német üzletember, Guatemalában él, a II világháború idején liechtensteini állampolgárságot szerez, hogy ne kezeljék ellenséges állam polgáraként G-ban. G. semmibe veszi a szerzett állampolgárságot, továbbra is németként kezeli, vagyonát zárolja</a:t>
            </a:r>
            <a:endParaRPr lang="hu-HU" sz="2000" noProof="0" dirty="0"/>
          </a:p>
        </p:txBody>
      </p:sp>
      <p:sp>
        <p:nvSpPr>
          <p:cNvPr id="4" name="Tartalom helye 3"/>
          <p:cNvSpPr>
            <a:spLocks noGrp="1"/>
          </p:cNvSpPr>
          <p:nvPr>
            <p:ph sz="half" idx="11"/>
          </p:nvPr>
        </p:nvSpPr>
        <p:spPr>
          <a:xfrm>
            <a:off x="4932040" y="1551494"/>
            <a:ext cx="3810000" cy="4947852"/>
          </a:xfrm>
        </p:spPr>
        <p:txBody>
          <a:bodyPr/>
          <a:lstStyle/>
          <a:p>
            <a:r>
              <a:rPr lang="hu-HU" sz="1800" noProof="0" dirty="0" smtClean="0"/>
              <a:t>Az Európai Unió Bírósága (akkor még: EiB) </a:t>
            </a:r>
            <a:r>
              <a:rPr lang="hu-HU" sz="1800" i="1" noProof="0" smtClean="0"/>
              <a:t>Micheletti</a:t>
            </a:r>
            <a:r>
              <a:rPr lang="hu-HU" sz="1800" i="1" noProof="0" dirty="0" smtClean="0"/>
              <a:t> v Delegación del Gobierno en Cantabria </a:t>
            </a:r>
            <a:r>
              <a:rPr lang="hu-HU" sz="1800" noProof="0" dirty="0" smtClean="0"/>
              <a:t>C-369/90  (1992)</a:t>
            </a:r>
            <a:endParaRPr lang="hu-HU" sz="1800" i="1" noProof="0" dirty="0" smtClean="0"/>
          </a:p>
          <a:p>
            <a:r>
              <a:rPr lang="hu-HU" sz="1800" noProof="0" dirty="0" smtClean="0"/>
              <a:t>Argntinai férfi, akinek van olasz állampolgársága is. Erre hivatkozva és az EU (akkor: EK) szabad letelepedési jogára támaszkodva „olaszként” Spanyolországban kíván fogorvosi  rendelőt üzemeltetni. A spanyol hatóságok ezt nem fogadják el, mondván az olasz áp. formális, </a:t>
            </a:r>
            <a:r>
              <a:rPr lang="hu-HU" sz="1800" noProof="0" smtClean="0"/>
              <a:t>Micheletti</a:t>
            </a:r>
            <a:r>
              <a:rPr lang="hu-HU" sz="1800" noProof="0" dirty="0" smtClean="0"/>
              <a:t> valójában argentin, akit nem illet meg a letelepedés joga</a:t>
            </a:r>
            <a:endParaRPr lang="hu-HU" sz="1800" noProof="0" dirty="0"/>
          </a:p>
        </p:txBody>
      </p:sp>
      <p:sp>
        <p:nvSpPr>
          <p:cNvPr id="5" name="Szövegdoboz 4"/>
          <p:cNvSpPr txBox="1"/>
          <p:nvPr/>
        </p:nvSpPr>
        <p:spPr>
          <a:xfrm>
            <a:off x="611560" y="764704"/>
            <a:ext cx="3645806" cy="707886"/>
          </a:xfrm>
          <a:prstGeom prst="rect">
            <a:avLst/>
          </a:prstGeom>
          <a:solidFill>
            <a:srgbClr val="060036"/>
          </a:solidFill>
        </p:spPr>
        <p:txBody>
          <a:bodyPr wrap="none" rtlCol="0">
            <a:spAutoFit/>
          </a:bodyPr>
          <a:lstStyle/>
          <a:p>
            <a:r>
              <a:rPr lang="hu-HU" b="1" dirty="0" smtClean="0">
                <a:solidFill>
                  <a:srgbClr val="FFC000"/>
                </a:solidFill>
                <a:latin typeface="+mn-lt"/>
              </a:rPr>
              <a:t>„Vastag” (C. </a:t>
            </a:r>
            <a:r>
              <a:rPr lang="hu-HU" b="1" dirty="0" err="1" smtClean="0">
                <a:solidFill>
                  <a:srgbClr val="FFC000"/>
                </a:solidFill>
                <a:latin typeface="+mn-lt"/>
              </a:rPr>
              <a:t>Joppke</a:t>
            </a:r>
            <a:r>
              <a:rPr lang="hu-HU" b="1" smtClean="0">
                <a:solidFill>
                  <a:srgbClr val="FFC000"/>
                </a:solidFill>
                <a:latin typeface="+mn-lt"/>
              </a:rPr>
              <a:t>) érdemi</a:t>
            </a:r>
          </a:p>
          <a:p>
            <a:pPr algn="ctr"/>
            <a:r>
              <a:rPr lang="hu-HU" b="1" smtClean="0">
                <a:solidFill>
                  <a:srgbClr val="FFC000"/>
                </a:solidFill>
                <a:latin typeface="+mn-lt"/>
              </a:rPr>
              <a:t>Nottebohm</a:t>
            </a:r>
            <a:endParaRPr lang="en-GB" b="1" dirty="0">
              <a:solidFill>
                <a:srgbClr val="FFC000"/>
              </a:solidFill>
              <a:latin typeface="+mn-lt"/>
            </a:endParaRPr>
          </a:p>
        </p:txBody>
      </p:sp>
      <p:sp>
        <p:nvSpPr>
          <p:cNvPr id="6" name="Szövegdoboz 5"/>
          <p:cNvSpPr txBox="1"/>
          <p:nvPr/>
        </p:nvSpPr>
        <p:spPr>
          <a:xfrm>
            <a:off x="5004048" y="764704"/>
            <a:ext cx="3887603" cy="707886"/>
          </a:xfrm>
          <a:prstGeom prst="rect">
            <a:avLst/>
          </a:prstGeom>
          <a:solidFill>
            <a:srgbClr val="060036"/>
          </a:solidFill>
        </p:spPr>
        <p:txBody>
          <a:bodyPr wrap="none" rtlCol="0">
            <a:spAutoFit/>
          </a:bodyPr>
          <a:lstStyle/>
          <a:p>
            <a:r>
              <a:rPr lang="hu-HU" b="1" dirty="0" smtClean="0">
                <a:solidFill>
                  <a:srgbClr val="FFC000"/>
                </a:solidFill>
                <a:latin typeface="+mn-lt"/>
              </a:rPr>
              <a:t>„Vékony” (C. </a:t>
            </a:r>
            <a:r>
              <a:rPr lang="hu-HU" b="1" dirty="0" err="1" smtClean="0">
                <a:solidFill>
                  <a:srgbClr val="FFC000"/>
                </a:solidFill>
                <a:latin typeface="+mn-lt"/>
              </a:rPr>
              <a:t>Joppke</a:t>
            </a:r>
            <a:r>
              <a:rPr lang="hu-HU" b="1" smtClean="0">
                <a:solidFill>
                  <a:srgbClr val="FFC000"/>
                </a:solidFill>
                <a:latin typeface="+mn-lt"/>
              </a:rPr>
              <a:t>) formális</a:t>
            </a:r>
          </a:p>
          <a:p>
            <a:pPr algn="ctr"/>
            <a:r>
              <a:rPr lang="hu-HU" b="1" smtClean="0">
                <a:solidFill>
                  <a:srgbClr val="FFC000"/>
                </a:solidFill>
                <a:latin typeface="+mn-lt"/>
              </a:rPr>
              <a:t>Micheletti</a:t>
            </a:r>
            <a:endParaRPr lang="en-GB" b="1" dirty="0">
              <a:solidFill>
                <a:srgbClr val="FFC000"/>
              </a:solidFill>
              <a:latin typeface="+mn-lt"/>
            </a:endParaRPr>
          </a:p>
        </p:txBody>
      </p:sp>
    </p:spTree>
    <p:extLst>
      <p:ext uri="{BB962C8B-B14F-4D97-AF65-F5344CB8AC3E}">
        <p14:creationId xmlns:p14="http://schemas.microsoft.com/office/powerpoint/2010/main" val="832786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Nottebohm versus Micheletti</a:t>
            </a:r>
            <a:endParaRPr lang="hu-HU" noProof="0" dirty="0"/>
          </a:p>
        </p:txBody>
      </p:sp>
      <p:sp>
        <p:nvSpPr>
          <p:cNvPr id="3" name="Tartalom helye 2"/>
          <p:cNvSpPr>
            <a:spLocks noGrp="1"/>
          </p:cNvSpPr>
          <p:nvPr>
            <p:ph sz="half" idx="1"/>
          </p:nvPr>
        </p:nvSpPr>
        <p:spPr/>
        <p:txBody>
          <a:bodyPr>
            <a:normAutofit fontScale="62500" lnSpcReduction="20000"/>
          </a:bodyPr>
          <a:lstStyle/>
          <a:p>
            <a:r>
              <a:rPr lang="hu-HU" noProof="0" dirty="0"/>
              <a:t>„Az állampolgárság </a:t>
            </a:r>
            <a:r>
              <a:rPr lang="hu-HU" noProof="0" dirty="0">
                <a:solidFill>
                  <a:srgbClr val="C00000"/>
                </a:solidFill>
              </a:rPr>
              <a:t>jogi kötelék, melynek alapja a társadalmi kötődés, az </a:t>
            </a:r>
            <a:r>
              <a:rPr lang="hu-HU" noProof="0" dirty="0" smtClean="0">
                <a:solidFill>
                  <a:srgbClr val="C00000"/>
                </a:solidFill>
              </a:rPr>
              <a:t>egzisztencia az </a:t>
            </a:r>
            <a:r>
              <a:rPr lang="hu-HU" noProof="0" dirty="0">
                <a:solidFill>
                  <a:srgbClr val="C00000"/>
                </a:solidFill>
              </a:rPr>
              <a:t>érdekek és az érzések valódi köteléke, mely kölcsönös jogokkal és </a:t>
            </a:r>
            <a:r>
              <a:rPr lang="hu-HU" noProof="0" dirty="0" smtClean="0">
                <a:solidFill>
                  <a:srgbClr val="C00000"/>
                </a:solidFill>
              </a:rPr>
              <a:t>kötelezettségekkel jár </a:t>
            </a:r>
            <a:r>
              <a:rPr lang="hu-HU" noProof="0" dirty="0">
                <a:solidFill>
                  <a:srgbClr val="C00000"/>
                </a:solidFill>
              </a:rPr>
              <a:t>együtt</a:t>
            </a:r>
            <a:r>
              <a:rPr lang="hu-HU" noProof="0" dirty="0"/>
              <a:t>. Annak jogi kifejeződése, hogy az a személy, akire </a:t>
            </a:r>
            <a:r>
              <a:rPr lang="hu-HU" noProof="0" dirty="0" smtClean="0"/>
              <a:t>az állampolgárságot </a:t>
            </a:r>
            <a:r>
              <a:rPr lang="hu-HU" noProof="0" dirty="0"/>
              <a:t>közvetlenül jogszabály vagy a hatóságok egyedi aktusa ráruházta</a:t>
            </a:r>
            <a:r>
              <a:rPr lang="hu-HU" noProof="0" dirty="0" smtClean="0"/>
              <a:t>, </a:t>
            </a:r>
            <a:r>
              <a:rPr lang="hu-HU" noProof="0" dirty="0" smtClean="0">
                <a:solidFill>
                  <a:srgbClr val="C00000"/>
                </a:solidFill>
              </a:rPr>
              <a:t>ténylegesen </a:t>
            </a:r>
            <a:r>
              <a:rPr lang="hu-HU" noProof="0" dirty="0">
                <a:solidFill>
                  <a:srgbClr val="C00000"/>
                </a:solidFill>
              </a:rPr>
              <a:t>közelebbi kapcsolatban van az állampolgárságot rá ruházó </a:t>
            </a:r>
            <a:r>
              <a:rPr lang="hu-HU" noProof="0" dirty="0" smtClean="0">
                <a:solidFill>
                  <a:srgbClr val="C00000"/>
                </a:solidFill>
              </a:rPr>
              <a:t>állam népességével</a:t>
            </a:r>
            <a:r>
              <a:rPr lang="hu-HU" noProof="0" dirty="0">
                <a:solidFill>
                  <a:srgbClr val="C00000"/>
                </a:solidFill>
              </a:rPr>
              <a:t>, mint bármely más </a:t>
            </a:r>
            <a:r>
              <a:rPr lang="hu-HU" noProof="0" dirty="0" smtClean="0">
                <a:solidFill>
                  <a:srgbClr val="C00000"/>
                </a:solidFill>
              </a:rPr>
              <a:t>állam lakosságával</a:t>
            </a:r>
            <a:r>
              <a:rPr lang="hu-HU" noProof="0" dirty="0"/>
              <a:t>… Az </a:t>
            </a:r>
            <a:r>
              <a:rPr lang="hu-HU" noProof="0" dirty="0" smtClean="0"/>
              <a:t> állampolgárok összessége és </a:t>
            </a:r>
            <a:r>
              <a:rPr lang="hu-HU" noProof="0" dirty="0"/>
              <a:t>így az állampolgárság fogalma határozza meg egy állam nemzetközi </a:t>
            </a:r>
            <a:r>
              <a:rPr lang="hu-HU" noProof="0" dirty="0" smtClean="0"/>
              <a:t>viszonyaiban annak </a:t>
            </a:r>
            <a:r>
              <a:rPr lang="hu-HU" noProof="0" dirty="0"/>
              <a:t>’személyes dimenzióját</a:t>
            </a:r>
            <a:r>
              <a:rPr lang="hu-HU" noProof="0" dirty="0" smtClean="0"/>
              <a:t>’”</a:t>
            </a:r>
            <a:endParaRPr lang="hu-HU" noProof="0" dirty="0"/>
          </a:p>
        </p:txBody>
      </p:sp>
      <p:sp>
        <p:nvSpPr>
          <p:cNvPr id="4" name="Tartalom helye 3"/>
          <p:cNvSpPr>
            <a:spLocks noGrp="1"/>
          </p:cNvSpPr>
          <p:nvPr>
            <p:ph sz="half" idx="11"/>
          </p:nvPr>
        </p:nvSpPr>
        <p:spPr>
          <a:xfrm>
            <a:off x="4499992" y="836712"/>
            <a:ext cx="4464496" cy="5662634"/>
          </a:xfrm>
        </p:spPr>
        <p:txBody>
          <a:bodyPr>
            <a:normAutofit fontScale="62500" lnSpcReduction="20000"/>
          </a:bodyPr>
          <a:lstStyle/>
          <a:p>
            <a:r>
              <a:rPr lang="hu-HU" noProof="0" dirty="0"/>
              <a:t>Az </a:t>
            </a:r>
            <a:r>
              <a:rPr lang="hu-HU" noProof="0" dirty="0">
                <a:solidFill>
                  <a:srgbClr val="C00000"/>
                </a:solidFill>
              </a:rPr>
              <a:t>állampolgárság megszerzésére és elvesztésére vonatkozó feltételek </a:t>
            </a:r>
            <a:r>
              <a:rPr lang="hu-HU" noProof="0" dirty="0"/>
              <a:t>meghatározása </a:t>
            </a:r>
            <a:r>
              <a:rPr lang="hu-HU" noProof="0" dirty="0">
                <a:solidFill>
                  <a:srgbClr val="C00000"/>
                </a:solidFill>
              </a:rPr>
              <a:t>a nemzetközi joggal összhangban</a:t>
            </a:r>
            <a:r>
              <a:rPr lang="hu-HU" noProof="0" dirty="0"/>
              <a:t> az </a:t>
            </a:r>
            <a:r>
              <a:rPr lang="hu-HU" noProof="0" dirty="0">
                <a:solidFill>
                  <a:srgbClr val="C00000"/>
                </a:solidFill>
              </a:rPr>
              <a:t>egyes tagállamok hatáskörébe</a:t>
            </a:r>
            <a:r>
              <a:rPr lang="hu-HU" noProof="0" dirty="0"/>
              <a:t> tartozik, amelyet azonban </a:t>
            </a:r>
            <a:r>
              <a:rPr lang="hu-HU" noProof="0" dirty="0">
                <a:solidFill>
                  <a:srgbClr val="C00000"/>
                </a:solidFill>
              </a:rPr>
              <a:t>a közösségi jog figyelembevételével</a:t>
            </a:r>
            <a:r>
              <a:rPr lang="hu-HU" noProof="0" dirty="0"/>
              <a:t> kell gyakorolni. Valamely tagállam jogalkotása azonban </a:t>
            </a:r>
            <a:r>
              <a:rPr lang="hu-HU" noProof="0" dirty="0">
                <a:solidFill>
                  <a:srgbClr val="C00000"/>
                </a:solidFill>
              </a:rPr>
              <a:t>nem korlátozhatja </a:t>
            </a:r>
            <a:r>
              <a:rPr lang="hu-HU" noProof="0" dirty="0">
                <a:solidFill>
                  <a:srgbClr val="000042"/>
                </a:solidFill>
              </a:rPr>
              <a:t>egy másik tagállam állampolgárságot nyújtó aktusának hatásait</a:t>
            </a:r>
            <a:r>
              <a:rPr lang="hu-HU" noProof="0" dirty="0">
                <a:solidFill>
                  <a:srgbClr val="C00000"/>
                </a:solidFill>
              </a:rPr>
              <a:t> azáltal, hogy kiegészítő feltételt követel </a:t>
            </a:r>
            <a:r>
              <a:rPr lang="hu-HU" noProof="0" dirty="0"/>
              <a:t>ezen állampolgárság elismeréséhez a Szerződésben biztosított alapvető szabadságok gyakorlása tekintetében.</a:t>
            </a:r>
          </a:p>
          <a:p>
            <a:r>
              <a:rPr lang="hu-HU" noProof="0" dirty="0"/>
              <a:t> </a:t>
            </a:r>
            <a:r>
              <a:rPr lang="hu-HU" noProof="0" dirty="0" smtClean="0"/>
              <a:t>…</a:t>
            </a:r>
            <a:endParaRPr lang="hu-HU" noProof="0" dirty="0"/>
          </a:p>
          <a:p>
            <a:r>
              <a:rPr lang="hu-HU" noProof="0" dirty="0"/>
              <a:t> </a:t>
            </a:r>
          </a:p>
          <a:p>
            <a:r>
              <a:rPr lang="hu-HU" noProof="0" dirty="0"/>
              <a:t>12.	Ezt a következtetést erősíti azon tény, miszerint </a:t>
            </a:r>
            <a:r>
              <a:rPr lang="hu-HU" noProof="0" dirty="0">
                <a:solidFill>
                  <a:srgbClr val="C00000"/>
                </a:solidFill>
              </a:rPr>
              <a:t>egy ilyen lehetőség elismerése azzal </a:t>
            </a:r>
            <a:r>
              <a:rPr lang="hu-HU" noProof="0" dirty="0"/>
              <a:t>a következménnyel </a:t>
            </a:r>
            <a:r>
              <a:rPr lang="hu-HU" noProof="0" dirty="0">
                <a:solidFill>
                  <a:srgbClr val="C00000"/>
                </a:solidFill>
              </a:rPr>
              <a:t>járna, hogy </a:t>
            </a:r>
            <a:r>
              <a:rPr lang="hu-HU" noProof="0" dirty="0"/>
              <a:t>a letelepedés szabadságára vonatkozó közösségi szabályok személyi hatály</a:t>
            </a:r>
            <a:r>
              <a:rPr lang="hu-HU" noProof="0" dirty="0">
                <a:solidFill>
                  <a:srgbClr val="C00000"/>
                </a:solidFill>
              </a:rPr>
              <a:t>a tagállamonként eltérő lenne.</a:t>
            </a:r>
          </a:p>
          <a:p>
            <a:endParaRPr lang="hu-HU" noProof="0" dirty="0"/>
          </a:p>
        </p:txBody>
      </p:sp>
    </p:spTree>
    <p:extLst>
      <p:ext uri="{BB962C8B-B14F-4D97-AF65-F5344CB8AC3E}">
        <p14:creationId xmlns:p14="http://schemas.microsoft.com/office/powerpoint/2010/main" val="3709152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Az előadás vázlata</a:t>
            </a:r>
            <a:endParaRPr lang="hu-HU" noProof="0" dirty="0"/>
          </a:p>
        </p:txBody>
      </p:sp>
      <p:sp>
        <p:nvSpPr>
          <p:cNvPr id="3" name="Tartalom helye 2"/>
          <p:cNvSpPr>
            <a:spLocks noGrp="1"/>
          </p:cNvSpPr>
          <p:nvPr>
            <p:ph idx="1"/>
          </p:nvPr>
        </p:nvSpPr>
        <p:spPr>
          <a:xfrm>
            <a:off x="179512" y="838200"/>
            <a:ext cx="8712968" cy="5759152"/>
          </a:xfrm>
        </p:spPr>
        <p:txBody>
          <a:bodyPr>
            <a:normAutofit fontScale="85000" lnSpcReduction="20000"/>
          </a:bodyPr>
          <a:lstStyle/>
          <a:p>
            <a:pPr>
              <a:lnSpc>
                <a:spcPct val="120000"/>
              </a:lnSpc>
              <a:buFont typeface="Arial" panose="020B0604020202020204" pitchFamily="34" charset="0"/>
              <a:buChar char="•"/>
            </a:pPr>
            <a:r>
              <a:rPr lang="hu-HU" noProof="0" dirty="0" smtClean="0"/>
              <a:t>Az </a:t>
            </a:r>
            <a:r>
              <a:rPr lang="hu-HU" noProof="0" dirty="0" smtClean="0"/>
              <a:t>állampolgárság </a:t>
            </a:r>
            <a:r>
              <a:rPr lang="hu-HU" noProof="0" dirty="0" smtClean="0"/>
              <a:t>kialakulása</a:t>
            </a:r>
          </a:p>
          <a:p>
            <a:pPr>
              <a:lnSpc>
                <a:spcPct val="120000"/>
              </a:lnSpc>
              <a:buFont typeface="Arial" panose="020B0604020202020204" pitchFamily="34" charset="0"/>
              <a:buChar char="•"/>
            </a:pPr>
            <a:r>
              <a:rPr lang="hu-HU" noProof="0" dirty="0" smtClean="0"/>
              <a:t>Nacionalizmus – elméletek (a nemzetek kezdetei)</a:t>
            </a:r>
            <a:endParaRPr lang="hu-HU" noProof="0" dirty="0"/>
          </a:p>
          <a:p>
            <a:pPr>
              <a:lnSpc>
                <a:spcPct val="120000"/>
              </a:lnSpc>
              <a:buFont typeface="Arial" panose="020B0604020202020204" pitchFamily="34" charset="0"/>
              <a:buChar char="•"/>
            </a:pPr>
            <a:r>
              <a:rPr lang="hu-HU" noProof="0" dirty="0"/>
              <a:t>Az állampolgárság elvei</a:t>
            </a:r>
          </a:p>
          <a:p>
            <a:pPr>
              <a:lnSpc>
                <a:spcPct val="120000"/>
              </a:lnSpc>
              <a:buFont typeface="Arial" panose="020B0604020202020204" pitchFamily="34" charset="0"/>
              <a:buChar char="•"/>
            </a:pPr>
            <a:r>
              <a:rPr lang="hu-HU" noProof="0" dirty="0"/>
              <a:t>A nemzetközi jog és az európai jog birkózása: </a:t>
            </a:r>
            <a:r>
              <a:rPr lang="hu-HU" noProof="0"/>
              <a:t>Nottebohm</a:t>
            </a:r>
            <a:r>
              <a:rPr lang="hu-HU" noProof="0" dirty="0"/>
              <a:t> v.  </a:t>
            </a:r>
            <a:r>
              <a:rPr lang="hu-HU" noProof="0"/>
              <a:t>Micheletti</a:t>
            </a:r>
            <a:r>
              <a:rPr lang="hu-HU" noProof="0" dirty="0"/>
              <a:t> v. </a:t>
            </a:r>
            <a:r>
              <a:rPr lang="hu-HU" noProof="0"/>
              <a:t>Rottmann</a:t>
            </a:r>
            <a:endParaRPr lang="hu-HU" noProof="0" dirty="0"/>
          </a:p>
          <a:p>
            <a:pPr>
              <a:lnSpc>
                <a:spcPct val="120000"/>
              </a:lnSpc>
              <a:buFont typeface="Arial" panose="020B0604020202020204" pitchFamily="34" charset="0"/>
              <a:buChar char="•"/>
            </a:pPr>
            <a:r>
              <a:rPr lang="hu-HU" noProof="0" dirty="0" smtClean="0"/>
              <a:t>Politikai közösség, nemzet, nép </a:t>
            </a:r>
          </a:p>
          <a:p>
            <a:pPr>
              <a:lnSpc>
                <a:spcPct val="120000"/>
              </a:lnSpc>
              <a:buFont typeface="Arial" panose="020B0604020202020204" pitchFamily="34" charset="0"/>
              <a:buChar char="•"/>
            </a:pPr>
            <a:r>
              <a:rPr lang="hu-HU" noProof="0" dirty="0"/>
              <a:t>A</a:t>
            </a:r>
            <a:r>
              <a:rPr lang="hu-HU" noProof="0" dirty="0" smtClean="0"/>
              <a:t>z állampolgársághoz kapcsolódó mítoszok és az állampolgárság speciális terhei</a:t>
            </a:r>
          </a:p>
          <a:p>
            <a:pPr marL="800100" lvl="1" indent="-342900">
              <a:lnSpc>
                <a:spcPct val="120000"/>
              </a:lnSpc>
              <a:buFont typeface="Wingdings" panose="05000000000000000000" pitchFamily="2" charset="2"/>
              <a:buChar char="Ø"/>
            </a:pPr>
            <a:r>
              <a:rPr lang="hu-HU" noProof="0" dirty="0"/>
              <a:t>Az állampolgárok </a:t>
            </a:r>
            <a:r>
              <a:rPr lang="hu-HU" noProof="0"/>
              <a:t>egyenlőek</a:t>
            </a:r>
            <a:r>
              <a:rPr lang="hu-HU" noProof="0" dirty="0"/>
              <a:t>, egyenlő jogokkal</a:t>
            </a:r>
          </a:p>
          <a:p>
            <a:pPr marL="800100" lvl="1" indent="-342900">
              <a:lnSpc>
                <a:spcPct val="120000"/>
              </a:lnSpc>
              <a:buFont typeface="Wingdings" panose="05000000000000000000" pitchFamily="2" charset="2"/>
              <a:buChar char="Ø"/>
            </a:pPr>
            <a:r>
              <a:rPr lang="hu-HU" noProof="0" dirty="0"/>
              <a:t> Állampolgár megbízhatóbb, mint a külföldi</a:t>
            </a:r>
          </a:p>
          <a:p>
            <a:pPr marL="800100" lvl="1" indent="-342900">
              <a:lnSpc>
                <a:spcPct val="120000"/>
              </a:lnSpc>
              <a:buFont typeface="Wingdings" panose="05000000000000000000" pitchFamily="2" charset="2"/>
              <a:buChar char="Ø"/>
            </a:pPr>
            <a:r>
              <a:rPr lang="hu-HU" noProof="0" dirty="0" smtClean="0"/>
              <a:t>Az </a:t>
            </a:r>
            <a:r>
              <a:rPr lang="hu-HU" noProof="0" dirty="0"/>
              <a:t>állam az állampolgárok adóiból fedezi kiadásait</a:t>
            </a:r>
          </a:p>
          <a:p>
            <a:pPr marL="800100" lvl="1" indent="-342900">
              <a:lnSpc>
                <a:spcPct val="120000"/>
              </a:lnSpc>
              <a:buFont typeface="Wingdings" panose="05000000000000000000" pitchFamily="2" charset="2"/>
              <a:buChar char="Ø"/>
            </a:pPr>
            <a:r>
              <a:rPr lang="hu-HU" noProof="0" dirty="0" smtClean="0"/>
              <a:t>A vízum, mint stigma</a:t>
            </a:r>
          </a:p>
          <a:p>
            <a:pPr marL="800100" lvl="1" indent="-342900">
              <a:lnSpc>
                <a:spcPct val="120000"/>
              </a:lnSpc>
              <a:buFont typeface="Wingdings" panose="05000000000000000000" pitchFamily="2" charset="2"/>
              <a:buChar char="Ø"/>
            </a:pPr>
            <a:r>
              <a:rPr lang="hu-HU" noProof="0" dirty="0" smtClean="0"/>
              <a:t>Az állampolgárság hazai terhei</a:t>
            </a:r>
          </a:p>
          <a:p>
            <a:pPr>
              <a:lnSpc>
                <a:spcPct val="120000"/>
              </a:lnSpc>
              <a:buFont typeface="Arial" panose="020B0604020202020204" pitchFamily="34" charset="0"/>
              <a:buChar char="•"/>
            </a:pPr>
            <a:r>
              <a:rPr lang="hu-HU" noProof="0" dirty="0" smtClean="0"/>
              <a:t>A kettős állampolgárság változó megítélése</a:t>
            </a:r>
          </a:p>
          <a:p>
            <a:pPr>
              <a:lnSpc>
                <a:spcPct val="120000"/>
              </a:lnSpc>
              <a:buFont typeface="Arial" panose="020B0604020202020204" pitchFamily="34" charset="0"/>
              <a:buChar char="•"/>
            </a:pPr>
            <a:r>
              <a:rPr lang="hu-HU" noProof="0" dirty="0" smtClean="0"/>
              <a:t>A külföldiek ( a migránsok) osztályozása. A migráció nagyságrendje</a:t>
            </a:r>
          </a:p>
          <a:p>
            <a:pPr>
              <a:lnSpc>
                <a:spcPct val="120000"/>
              </a:lnSpc>
              <a:buFont typeface="Arial" panose="020B0604020202020204" pitchFamily="34" charset="0"/>
              <a:buChar char="•"/>
            </a:pPr>
            <a:r>
              <a:rPr lang="hu-HU" noProof="0" dirty="0" smtClean="0"/>
              <a:t>A külföldiekre vonatkozó jog elvei – bánásmódok</a:t>
            </a:r>
          </a:p>
          <a:p>
            <a:pPr>
              <a:buFont typeface="Arial" panose="020B0604020202020204" pitchFamily="34" charset="0"/>
              <a:buChar char="•"/>
            </a:pPr>
            <a:endParaRPr lang="hu-HU" noProof="0" dirty="0" smtClean="0"/>
          </a:p>
          <a:p>
            <a:pPr>
              <a:buFont typeface="Arial" panose="020B0604020202020204" pitchFamily="34" charset="0"/>
              <a:buChar char="•"/>
            </a:pPr>
            <a:endParaRPr lang="hu-HU" noProof="0" dirty="0" smtClean="0"/>
          </a:p>
          <a:p>
            <a:pPr>
              <a:buFont typeface="Arial" panose="020B0604020202020204" pitchFamily="34" charset="0"/>
              <a:buChar char="•"/>
            </a:pPr>
            <a:endParaRPr lang="hu-HU" noProof="0" dirty="0" smtClean="0"/>
          </a:p>
          <a:p>
            <a:endParaRPr lang="hu-HU" noProof="0" dirty="0"/>
          </a:p>
        </p:txBody>
      </p:sp>
    </p:spTree>
    <p:extLst>
      <p:ext uri="{BB962C8B-B14F-4D97-AF65-F5344CB8AC3E}">
        <p14:creationId xmlns:p14="http://schemas.microsoft.com/office/powerpoint/2010/main" val="568634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0"/>
            <a:ext cx="7772400" cy="685800"/>
          </a:xfrm>
        </p:spPr>
        <p:txBody>
          <a:bodyPr/>
          <a:lstStyle/>
          <a:p>
            <a:r>
              <a:rPr lang="hu-HU" noProof="0" dirty="0" smtClean="0"/>
              <a:t>Janko Rottmann v. Freistaat Bayern </a:t>
            </a:r>
            <a:r>
              <a:rPr lang="hu-HU" sz="2000" noProof="0" dirty="0" smtClean="0"/>
              <a:t/>
            </a:r>
            <a:br>
              <a:rPr lang="hu-HU" sz="2000" noProof="0" dirty="0" smtClean="0"/>
            </a:br>
            <a:r>
              <a:rPr lang="hu-HU" sz="2000" noProof="0" dirty="0" smtClean="0"/>
              <a:t>(</a:t>
            </a:r>
            <a:r>
              <a:rPr lang="hu-HU" sz="2000" b="0" noProof="0" dirty="0" smtClean="0"/>
              <a:t>C‑135/08, ítélet: 2010 március 2)</a:t>
            </a:r>
            <a:endParaRPr lang="hu-HU" sz="2000" noProof="0" dirty="0"/>
          </a:p>
        </p:txBody>
      </p:sp>
      <p:sp>
        <p:nvSpPr>
          <p:cNvPr id="3" name="Tartalom helye 2"/>
          <p:cNvSpPr>
            <a:spLocks noGrp="1"/>
          </p:cNvSpPr>
          <p:nvPr>
            <p:ph sz="half" idx="1"/>
          </p:nvPr>
        </p:nvSpPr>
        <p:spPr/>
        <p:txBody>
          <a:bodyPr>
            <a:normAutofit fontScale="92500" lnSpcReduction="10000"/>
          </a:bodyPr>
          <a:lstStyle/>
          <a:p>
            <a:pPr>
              <a:lnSpc>
                <a:spcPct val="150000"/>
              </a:lnSpc>
            </a:pPr>
            <a:r>
              <a:rPr lang="hu-HU" sz="2000" noProof="0" dirty="0" smtClean="0"/>
              <a:t>A tények: Janko Rottmann a német állam megtévesztésével (bűnöző múltjának letagadásával)  szerezte meg a német állampolgárságot, s egyben lemondott az osztrákról. Mikor az NSZK felfedezte a csalást megfosztotta (volna) a német állampolgárságától, de ezzel Rottmann hontalanná vált volna, s így elvesztette volna EU polgári címét is.</a:t>
            </a:r>
            <a:endParaRPr lang="hu-HU" sz="2000" noProof="0" dirty="0"/>
          </a:p>
        </p:txBody>
      </p:sp>
      <p:sp>
        <p:nvSpPr>
          <p:cNvPr id="4" name="Tartalom helye 3"/>
          <p:cNvSpPr>
            <a:spLocks noGrp="1"/>
          </p:cNvSpPr>
          <p:nvPr>
            <p:ph sz="half" idx="11"/>
          </p:nvPr>
        </p:nvSpPr>
        <p:spPr/>
        <p:txBody>
          <a:bodyPr>
            <a:normAutofit fontScale="92500" lnSpcReduction="20000"/>
          </a:bodyPr>
          <a:lstStyle/>
          <a:p>
            <a:pPr>
              <a:lnSpc>
                <a:spcPct val="150000"/>
              </a:lnSpc>
            </a:pPr>
            <a:r>
              <a:rPr lang="hu-HU" sz="2000" noProof="0" dirty="0"/>
              <a:t>A honosítás csalás </a:t>
            </a:r>
            <a:r>
              <a:rPr lang="hu-HU" sz="2000" noProof="0" dirty="0" smtClean="0"/>
              <a:t>miatti visszavonására </a:t>
            </a:r>
            <a:r>
              <a:rPr lang="hu-HU" sz="2000" noProof="0" dirty="0"/>
              <a:t>vonatkozó határozat ugyanis </a:t>
            </a:r>
            <a:r>
              <a:rPr lang="hu-HU" sz="2000" noProof="0" dirty="0" smtClean="0"/>
              <a:t> megfelel </a:t>
            </a:r>
            <a:r>
              <a:rPr lang="hu-HU" sz="2000" noProof="0" dirty="0"/>
              <a:t>a </a:t>
            </a:r>
            <a:r>
              <a:rPr lang="hu-HU" sz="2000" noProof="0" dirty="0" smtClean="0"/>
              <a:t>közérdekű indoknak</a:t>
            </a:r>
            <a:r>
              <a:rPr lang="hu-HU" sz="2000" noProof="0" dirty="0"/>
              <a:t>. E tekintetben jogszerű az, hogy </a:t>
            </a:r>
            <a:r>
              <a:rPr lang="hu-HU" sz="2000" noProof="0" dirty="0" smtClean="0"/>
              <a:t> valamely </a:t>
            </a:r>
            <a:r>
              <a:rPr lang="hu-HU" sz="2000" noProof="0" dirty="0">
                <a:solidFill>
                  <a:srgbClr val="C00000"/>
                </a:solidFill>
              </a:rPr>
              <a:t>tagállam védeni kívánja a közötte </a:t>
            </a:r>
            <a:r>
              <a:rPr lang="hu-HU" sz="2000" noProof="0" dirty="0" smtClean="0">
                <a:solidFill>
                  <a:srgbClr val="C00000"/>
                </a:solidFill>
              </a:rPr>
              <a:t>és állampolgárai </a:t>
            </a:r>
            <a:r>
              <a:rPr lang="hu-HU" sz="2000" noProof="0" dirty="0">
                <a:solidFill>
                  <a:srgbClr val="C00000"/>
                </a:solidFill>
              </a:rPr>
              <a:t>között meglévő, szolidaritáson és hűségen alapuló, különös kapcsolatot</a:t>
            </a:r>
            <a:r>
              <a:rPr lang="hu-HU" sz="2000" noProof="0" dirty="0"/>
              <a:t>, </a:t>
            </a:r>
            <a:r>
              <a:rPr lang="hu-HU" sz="2000" noProof="0" dirty="0" smtClean="0"/>
              <a:t>valamint az állampolgársági </a:t>
            </a:r>
            <a:r>
              <a:rPr lang="hu-HU" sz="2000" noProof="0" dirty="0"/>
              <a:t>jogviszony alapját képező jogok és kötelezettségek kölcsönösségét</a:t>
            </a:r>
          </a:p>
        </p:txBody>
      </p:sp>
    </p:spTree>
    <p:extLst>
      <p:ext uri="{BB962C8B-B14F-4D97-AF65-F5344CB8AC3E}">
        <p14:creationId xmlns:p14="http://schemas.microsoft.com/office/powerpoint/2010/main" val="1773863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685800" y="2130425"/>
            <a:ext cx="7772400" cy="2234679"/>
          </a:xfrm>
          <a:solidFill>
            <a:srgbClr val="DAD5FF"/>
          </a:solidFill>
          <a:ln>
            <a:solidFill>
              <a:srgbClr val="C00000"/>
            </a:solidFill>
          </a:ln>
        </p:spPr>
        <p:txBody>
          <a:bodyPr/>
          <a:lstStyle/>
          <a:p>
            <a:pPr>
              <a:lnSpc>
                <a:spcPct val="150000"/>
              </a:lnSpc>
            </a:pPr>
            <a:r>
              <a:rPr lang="hu-HU" noProof="0" dirty="0" smtClean="0"/>
              <a:t>AZ ÁLLAMPOLGÁRSÁGHOZ KAPCSOLÓDÓ MÍTOSZOK ÉS AZ ÁLLAMPOLGÁRSÁG SPECIÁLIS TERHEI</a:t>
            </a:r>
            <a:endParaRPr lang="hu-HU" noProof="0" dirty="0"/>
          </a:p>
        </p:txBody>
      </p:sp>
    </p:spTree>
    <p:extLst>
      <p:ext uri="{BB962C8B-B14F-4D97-AF65-F5344CB8AC3E}">
        <p14:creationId xmlns:p14="http://schemas.microsoft.com/office/powerpoint/2010/main" val="51365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Az állampolgársághoz kapcsolódó mítoszok</a:t>
            </a:r>
            <a:endParaRPr lang="hu-HU" noProof="0" dirty="0"/>
          </a:p>
        </p:txBody>
      </p:sp>
      <p:sp>
        <p:nvSpPr>
          <p:cNvPr id="3" name="Tartalom helye 2"/>
          <p:cNvSpPr>
            <a:spLocks noGrp="1"/>
          </p:cNvSpPr>
          <p:nvPr>
            <p:ph idx="1"/>
          </p:nvPr>
        </p:nvSpPr>
        <p:spPr/>
        <p:txBody>
          <a:bodyPr/>
          <a:lstStyle/>
          <a:p>
            <a:pPr marL="457200" indent="-457200">
              <a:lnSpc>
                <a:spcPct val="250000"/>
              </a:lnSpc>
              <a:buAutoNum type="arabicPeriod"/>
            </a:pPr>
            <a:r>
              <a:rPr lang="hu-HU" noProof="0" dirty="0" smtClean="0"/>
              <a:t>Az állampolgárok egyenlőek, egyenlő jogokkal</a:t>
            </a:r>
          </a:p>
          <a:p>
            <a:pPr marL="457200" indent="-457200">
              <a:lnSpc>
                <a:spcPct val="250000"/>
              </a:lnSpc>
              <a:buAutoNum type="arabicPeriod"/>
            </a:pPr>
            <a:r>
              <a:rPr lang="hu-HU" noProof="0" dirty="0"/>
              <a:t> </a:t>
            </a:r>
            <a:r>
              <a:rPr lang="hu-HU" noProof="0" dirty="0" smtClean="0"/>
              <a:t>Állampolgár megbízhatóbb, mint a külföldi</a:t>
            </a:r>
          </a:p>
          <a:p>
            <a:pPr marL="0" indent="0">
              <a:lnSpc>
                <a:spcPct val="250000"/>
              </a:lnSpc>
            </a:pPr>
            <a:r>
              <a:rPr lang="hu-HU" noProof="0" dirty="0" smtClean="0"/>
              <a:t>3.   Az állam az állampolgárok adóiból fedezi kiadásait</a:t>
            </a:r>
            <a:endParaRPr lang="hu-HU" noProof="0" dirty="0"/>
          </a:p>
        </p:txBody>
      </p:sp>
    </p:spTree>
    <p:extLst>
      <p:ext uri="{BB962C8B-B14F-4D97-AF65-F5344CB8AC3E}">
        <p14:creationId xmlns:p14="http://schemas.microsoft.com/office/powerpoint/2010/main" val="773960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ext uri="{D42A27DB-BD31-4B8C-83A1-F6EECF244321}">
                <p14:modId xmlns:p14="http://schemas.microsoft.com/office/powerpoint/2010/main" val="325876952"/>
              </p:ext>
            </p:extLst>
          </p:nvPr>
        </p:nvGraphicFramePr>
        <p:xfrm>
          <a:off x="467544" y="692696"/>
          <a:ext cx="8229600" cy="5665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ím 2"/>
          <p:cNvSpPr>
            <a:spLocks noGrp="1"/>
          </p:cNvSpPr>
          <p:nvPr>
            <p:ph type="title"/>
          </p:nvPr>
        </p:nvSpPr>
        <p:spPr>
          <a:xfrm>
            <a:off x="0" y="0"/>
            <a:ext cx="9144000" cy="500063"/>
          </a:xfrm>
        </p:spPr>
        <p:txBody>
          <a:bodyPr/>
          <a:lstStyle/>
          <a:p>
            <a:r>
              <a:rPr lang="hu-HU" noProof="0" dirty="0" smtClean="0"/>
              <a:t>Állampolgár – nemzet – nép – politikai közösség</a:t>
            </a:r>
            <a:endParaRPr lang="hu-HU" noProof="0" dirty="0"/>
          </a:p>
        </p:txBody>
      </p:sp>
      <p:sp>
        <p:nvSpPr>
          <p:cNvPr id="5" name="Szövegdoboz 4"/>
          <p:cNvSpPr txBox="1"/>
          <p:nvPr/>
        </p:nvSpPr>
        <p:spPr>
          <a:xfrm>
            <a:off x="323528" y="980728"/>
            <a:ext cx="1962397" cy="461665"/>
          </a:xfrm>
          <a:prstGeom prst="rect">
            <a:avLst/>
          </a:prstGeom>
          <a:solidFill>
            <a:schemeClr val="accent1">
              <a:lumMod val="75000"/>
            </a:schemeClr>
          </a:solidFill>
        </p:spPr>
        <p:txBody>
          <a:bodyPr wrap="none" rtlCol="0">
            <a:spAutoFit/>
          </a:bodyPr>
          <a:lstStyle/>
          <a:p>
            <a:r>
              <a:rPr lang="hu-HU" b="1" dirty="0" smtClean="0">
                <a:latin typeface="Arial" pitchFamily="34" charset="0"/>
                <a:cs typeface="Arial" pitchFamily="34" charset="0"/>
              </a:rPr>
              <a:t>Állampolgár</a:t>
            </a:r>
            <a:endParaRPr lang="en-GB" b="1" dirty="0">
              <a:latin typeface="Arial" pitchFamily="34" charset="0"/>
              <a:cs typeface="Arial" pitchFamily="34" charset="0"/>
            </a:endParaRPr>
          </a:p>
        </p:txBody>
      </p:sp>
      <p:sp>
        <p:nvSpPr>
          <p:cNvPr id="6" name="Szövegdoboz 5"/>
          <p:cNvSpPr txBox="1"/>
          <p:nvPr/>
        </p:nvSpPr>
        <p:spPr>
          <a:xfrm>
            <a:off x="1691680" y="2996952"/>
            <a:ext cx="1196161" cy="1323439"/>
          </a:xfrm>
          <a:prstGeom prst="rect">
            <a:avLst/>
          </a:prstGeom>
          <a:noFill/>
        </p:spPr>
        <p:txBody>
          <a:bodyPr wrap="none" rtlCol="0">
            <a:spAutoFit/>
          </a:bodyPr>
          <a:lstStyle/>
          <a:p>
            <a:r>
              <a:rPr lang="hu-HU" b="1" dirty="0" smtClean="0">
                <a:solidFill>
                  <a:schemeClr val="accent6">
                    <a:lumMod val="50000"/>
                  </a:schemeClr>
                </a:solidFill>
                <a:latin typeface="Arial" pitchFamily="34" charset="0"/>
                <a:cs typeface="Arial" pitchFamily="34" charset="0"/>
              </a:rPr>
              <a:t>Külföldi</a:t>
            </a:r>
          </a:p>
          <a:p>
            <a:r>
              <a:rPr lang="hu-HU" b="1" dirty="0" smtClean="0">
                <a:solidFill>
                  <a:schemeClr val="accent6">
                    <a:lumMod val="50000"/>
                  </a:schemeClr>
                </a:solidFill>
                <a:latin typeface="Arial" pitchFamily="34" charset="0"/>
                <a:cs typeface="Arial" pitchFamily="34" charset="0"/>
              </a:rPr>
              <a:t>lakos,</a:t>
            </a:r>
          </a:p>
          <a:p>
            <a:r>
              <a:rPr lang="hu-HU" b="1" dirty="0" smtClean="0">
                <a:solidFill>
                  <a:schemeClr val="accent6">
                    <a:lumMod val="50000"/>
                  </a:schemeClr>
                </a:solidFill>
                <a:latin typeface="Arial" pitchFamily="34" charset="0"/>
                <a:cs typeface="Arial" pitchFamily="34" charset="0"/>
              </a:rPr>
              <a:t>választó</a:t>
            </a:r>
          </a:p>
          <a:p>
            <a:r>
              <a:rPr lang="hu-HU" b="1" dirty="0" smtClean="0">
                <a:solidFill>
                  <a:schemeClr val="accent6">
                    <a:lumMod val="50000"/>
                  </a:schemeClr>
                </a:solidFill>
                <a:latin typeface="Arial" pitchFamily="34" charset="0"/>
                <a:cs typeface="Arial" pitchFamily="34" charset="0"/>
              </a:rPr>
              <a:t>polgár</a:t>
            </a:r>
            <a:endParaRPr lang="en-GB" b="1" dirty="0">
              <a:solidFill>
                <a:schemeClr val="accent6">
                  <a:lumMod val="50000"/>
                </a:schemeClr>
              </a:solidFill>
              <a:latin typeface="Arial" pitchFamily="34" charset="0"/>
              <a:cs typeface="Arial" pitchFamily="34" charset="0"/>
            </a:endParaRPr>
          </a:p>
        </p:txBody>
      </p:sp>
      <p:sp>
        <p:nvSpPr>
          <p:cNvPr id="8" name="Szövegdoboz 7"/>
          <p:cNvSpPr txBox="1"/>
          <p:nvPr/>
        </p:nvSpPr>
        <p:spPr>
          <a:xfrm>
            <a:off x="6084168" y="6165304"/>
            <a:ext cx="3007555" cy="461665"/>
          </a:xfrm>
          <a:prstGeom prst="rect">
            <a:avLst/>
          </a:prstGeom>
          <a:solidFill>
            <a:schemeClr val="accent2">
              <a:lumMod val="60000"/>
              <a:lumOff val="40000"/>
            </a:schemeClr>
          </a:solidFill>
        </p:spPr>
        <p:txBody>
          <a:bodyPr wrap="none" rtlCol="0">
            <a:spAutoFit/>
          </a:bodyPr>
          <a:lstStyle/>
          <a:p>
            <a:r>
              <a:rPr lang="hu-HU" b="1" dirty="0" smtClean="0">
                <a:latin typeface="Arial" pitchFamily="34" charset="0"/>
                <a:cs typeface="Arial" pitchFamily="34" charset="0"/>
              </a:rPr>
              <a:t>Az állam lakossága</a:t>
            </a:r>
            <a:endParaRPr lang="en-GB" b="1" dirty="0">
              <a:latin typeface="Arial" pitchFamily="34" charset="0"/>
              <a:cs typeface="Arial" pitchFamily="34" charset="0"/>
            </a:endParaRPr>
          </a:p>
        </p:txBody>
      </p:sp>
      <p:cxnSp>
        <p:nvCxnSpPr>
          <p:cNvPr id="10" name="Egyenes összekötő nyíllal 9"/>
          <p:cNvCxnSpPr>
            <a:stCxn id="8" idx="0"/>
          </p:cNvCxnSpPr>
          <p:nvPr/>
        </p:nvCxnSpPr>
        <p:spPr>
          <a:xfrm flipH="1" flipV="1">
            <a:off x="7308304" y="5445224"/>
            <a:ext cx="279642"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0" y="6021288"/>
            <a:ext cx="3131840" cy="461665"/>
          </a:xfrm>
          <a:prstGeom prst="rect">
            <a:avLst/>
          </a:prstGeom>
          <a:solidFill>
            <a:srgbClr val="002060"/>
          </a:solidFill>
        </p:spPr>
        <p:txBody>
          <a:bodyPr wrap="square" rtlCol="0">
            <a:spAutoFit/>
          </a:bodyPr>
          <a:lstStyle/>
          <a:p>
            <a:r>
              <a:rPr lang="hu-HU" b="1" dirty="0" smtClean="0">
                <a:latin typeface="Arial" pitchFamily="34" charset="0"/>
                <a:cs typeface="Arial" pitchFamily="34" charset="0"/>
              </a:rPr>
              <a:t>Politikai közösség</a:t>
            </a:r>
            <a:endParaRPr lang="en-GB" b="1" dirty="0">
              <a:latin typeface="Arial" pitchFamily="34" charset="0"/>
              <a:cs typeface="Arial" pitchFamily="34" charset="0"/>
            </a:endParaRPr>
          </a:p>
        </p:txBody>
      </p:sp>
      <p:cxnSp>
        <p:nvCxnSpPr>
          <p:cNvPr id="13" name="Egyenes összekötő nyíllal 12"/>
          <p:cNvCxnSpPr/>
          <p:nvPr/>
        </p:nvCxnSpPr>
        <p:spPr>
          <a:xfrm flipV="1">
            <a:off x="1466884" y="4365104"/>
            <a:ext cx="2673068" cy="165618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a:stCxn id="5" idx="2"/>
          </p:cNvCxnSpPr>
          <p:nvPr/>
        </p:nvCxnSpPr>
        <p:spPr>
          <a:xfrm>
            <a:off x="1304727" y="1442393"/>
            <a:ext cx="746993" cy="40243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a:endCxn id="6" idx="2"/>
          </p:cNvCxnSpPr>
          <p:nvPr/>
        </p:nvCxnSpPr>
        <p:spPr>
          <a:xfrm flipV="1">
            <a:off x="1466884" y="4320391"/>
            <a:ext cx="822877" cy="1628889"/>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Szövegdoboz 20"/>
          <p:cNvSpPr txBox="1"/>
          <p:nvPr/>
        </p:nvSpPr>
        <p:spPr>
          <a:xfrm>
            <a:off x="6444208" y="2132856"/>
            <a:ext cx="1484702" cy="2923877"/>
          </a:xfrm>
          <a:prstGeom prst="rect">
            <a:avLst/>
          </a:prstGeom>
          <a:noFill/>
        </p:spPr>
        <p:txBody>
          <a:bodyPr wrap="square" rtlCol="0">
            <a:spAutoFit/>
          </a:bodyPr>
          <a:lstStyle/>
          <a:p>
            <a:r>
              <a:rPr lang="hu-HU" sz="2000" b="1" dirty="0" smtClean="0">
                <a:solidFill>
                  <a:schemeClr val="accent6">
                    <a:lumMod val="50000"/>
                  </a:schemeClr>
                </a:solidFill>
                <a:latin typeface="Arial" pitchFamily="34" charset="0"/>
                <a:cs typeface="Arial" pitchFamily="34" charset="0"/>
              </a:rPr>
              <a:t>Nem</a:t>
            </a:r>
            <a:br>
              <a:rPr lang="hu-HU" sz="2000" b="1" dirty="0" smtClean="0">
                <a:solidFill>
                  <a:schemeClr val="accent6">
                    <a:lumMod val="50000"/>
                  </a:schemeClr>
                </a:solidFill>
                <a:latin typeface="Arial" pitchFamily="34" charset="0"/>
                <a:cs typeface="Arial" pitchFamily="34" charset="0"/>
              </a:rPr>
            </a:br>
            <a:r>
              <a:rPr lang="hu-HU" sz="2000" b="1" smtClean="0">
                <a:solidFill>
                  <a:schemeClr val="accent6">
                    <a:lumMod val="50000"/>
                  </a:schemeClr>
                </a:solidFill>
                <a:latin typeface="Arial" pitchFamily="34" charset="0"/>
                <a:cs typeface="Arial" pitchFamily="34" charset="0"/>
              </a:rPr>
              <a:t> válasz-</a:t>
            </a:r>
            <a:endParaRPr lang="hu-HU" sz="2000" b="1" dirty="0" smtClean="0">
              <a:solidFill>
                <a:schemeClr val="accent6">
                  <a:lumMod val="50000"/>
                </a:schemeClr>
              </a:solidFill>
              <a:latin typeface="Arial" pitchFamily="34" charset="0"/>
              <a:cs typeface="Arial" pitchFamily="34" charset="0"/>
            </a:endParaRPr>
          </a:p>
          <a:p>
            <a:r>
              <a:rPr lang="hu-HU" sz="2000" b="1" dirty="0" smtClean="0">
                <a:solidFill>
                  <a:schemeClr val="accent6">
                    <a:lumMod val="50000"/>
                  </a:schemeClr>
                </a:solidFill>
                <a:latin typeface="Arial" pitchFamily="34" charset="0"/>
                <a:cs typeface="Arial" pitchFamily="34" charset="0"/>
              </a:rPr>
              <a:t>  tó</a:t>
            </a:r>
            <a:br>
              <a:rPr lang="hu-HU" sz="2000" b="1" dirty="0" smtClean="0">
                <a:solidFill>
                  <a:schemeClr val="accent6">
                    <a:lumMod val="50000"/>
                  </a:schemeClr>
                </a:solidFill>
                <a:latin typeface="Arial" pitchFamily="34" charset="0"/>
                <a:cs typeface="Arial" pitchFamily="34" charset="0"/>
              </a:rPr>
            </a:br>
            <a:r>
              <a:rPr lang="hu-HU" sz="2000" b="1" dirty="0" smtClean="0">
                <a:solidFill>
                  <a:schemeClr val="accent6">
                    <a:lumMod val="50000"/>
                  </a:schemeClr>
                </a:solidFill>
                <a:latin typeface="Arial" pitchFamily="34" charset="0"/>
                <a:cs typeface="Arial" pitchFamily="34" charset="0"/>
              </a:rPr>
              <a:t>   hazai </a:t>
            </a:r>
          </a:p>
          <a:p>
            <a:r>
              <a:rPr lang="hu-HU" sz="2000" b="1" dirty="0" smtClean="0">
                <a:solidFill>
                  <a:schemeClr val="accent6">
                    <a:lumMod val="50000"/>
                  </a:schemeClr>
                </a:solidFill>
                <a:latin typeface="Arial" pitchFamily="34" charset="0"/>
                <a:cs typeface="Arial" pitchFamily="34" charset="0"/>
              </a:rPr>
              <a:t>   </a:t>
            </a:r>
            <a:r>
              <a:rPr lang="hu-HU" sz="2000" b="1" dirty="0" err="1" smtClean="0">
                <a:solidFill>
                  <a:schemeClr val="accent6">
                    <a:lumMod val="50000"/>
                  </a:schemeClr>
                </a:solidFill>
                <a:latin typeface="Arial" pitchFamily="34" charset="0"/>
                <a:cs typeface="Arial" pitchFamily="34" charset="0"/>
              </a:rPr>
              <a:t>áp</a:t>
            </a:r>
            <a:endParaRPr lang="hu-HU" sz="2000" b="1" dirty="0" smtClean="0">
              <a:solidFill>
                <a:schemeClr val="accent6">
                  <a:lumMod val="50000"/>
                </a:schemeClr>
              </a:solidFill>
              <a:latin typeface="Arial" pitchFamily="34" charset="0"/>
              <a:cs typeface="Arial" pitchFamily="34" charset="0"/>
            </a:endParaRPr>
          </a:p>
          <a:p>
            <a:r>
              <a:rPr lang="hu-HU" sz="2000" b="1" dirty="0" smtClean="0">
                <a:solidFill>
                  <a:schemeClr val="accent6">
                    <a:lumMod val="50000"/>
                  </a:schemeClr>
                </a:solidFill>
                <a:latin typeface="Arial" pitchFamily="34" charset="0"/>
                <a:cs typeface="Arial" pitchFamily="34" charset="0"/>
              </a:rPr>
              <a:t>  (kis-</a:t>
            </a:r>
          </a:p>
          <a:p>
            <a:r>
              <a:rPr lang="hu-HU" sz="2000" b="1" dirty="0" smtClean="0">
                <a:solidFill>
                  <a:schemeClr val="accent6">
                    <a:lumMod val="50000"/>
                  </a:schemeClr>
                </a:solidFill>
                <a:latin typeface="Arial" pitchFamily="34" charset="0"/>
                <a:cs typeface="Arial" pitchFamily="34" charset="0"/>
              </a:rPr>
              <a:t>  </a:t>
            </a:r>
            <a:r>
              <a:rPr lang="hu-HU" sz="2000" b="1" dirty="0" err="1" smtClean="0">
                <a:solidFill>
                  <a:schemeClr val="accent6">
                    <a:lumMod val="50000"/>
                  </a:schemeClr>
                </a:solidFill>
                <a:latin typeface="Arial" pitchFamily="34" charset="0"/>
                <a:cs typeface="Arial" pitchFamily="34" charset="0"/>
              </a:rPr>
              <a:t>ko-</a:t>
            </a:r>
            <a:endParaRPr lang="hu-HU" sz="2000" b="1" dirty="0" smtClean="0">
              <a:solidFill>
                <a:schemeClr val="accent6">
                  <a:lumMod val="50000"/>
                </a:schemeClr>
              </a:solidFill>
              <a:latin typeface="Arial" pitchFamily="34" charset="0"/>
              <a:cs typeface="Arial" pitchFamily="34" charset="0"/>
            </a:endParaRPr>
          </a:p>
          <a:p>
            <a:r>
              <a:rPr lang="hu-HU" sz="2000" b="1" smtClean="0">
                <a:solidFill>
                  <a:schemeClr val="accent6">
                    <a:lumMod val="50000"/>
                  </a:schemeClr>
                </a:solidFill>
                <a:latin typeface="Arial" pitchFamily="34" charset="0"/>
                <a:cs typeface="Arial" pitchFamily="34" charset="0"/>
              </a:rPr>
              <a:t> rú</a:t>
            </a:r>
            <a:r>
              <a:rPr lang="hu-HU" sz="2000" b="1" dirty="0" smtClean="0">
                <a:solidFill>
                  <a:schemeClr val="accent6">
                    <a:lumMod val="50000"/>
                  </a:schemeClr>
                </a:solidFill>
                <a:latin typeface="Arial" pitchFamily="34" charset="0"/>
                <a:cs typeface="Arial" pitchFamily="34" charset="0"/>
              </a:rPr>
              <a:t>, </a:t>
            </a:r>
          </a:p>
          <a:p>
            <a:r>
              <a:rPr lang="hu-HU" sz="2000" b="1" dirty="0" smtClean="0">
                <a:solidFill>
                  <a:schemeClr val="accent6">
                    <a:lumMod val="50000"/>
                  </a:schemeClr>
                </a:solidFill>
                <a:latin typeface="Arial" pitchFamily="34" charset="0"/>
                <a:cs typeface="Arial" pitchFamily="34" charset="0"/>
              </a:rPr>
              <a:t>pl.)</a:t>
            </a:r>
            <a:endParaRPr lang="en-GB" b="1" dirty="0">
              <a:solidFill>
                <a:schemeClr val="accent6">
                  <a:lumMod val="50000"/>
                </a:schemeClr>
              </a:solidFill>
              <a:latin typeface="Arial" pitchFamily="34" charset="0"/>
              <a:cs typeface="Arial" pitchFamily="34" charset="0"/>
            </a:endParaRPr>
          </a:p>
        </p:txBody>
      </p:sp>
      <p:cxnSp>
        <p:nvCxnSpPr>
          <p:cNvPr id="23" name="Egyenes összekötő 22"/>
          <p:cNvCxnSpPr/>
          <p:nvPr/>
        </p:nvCxnSpPr>
        <p:spPr>
          <a:xfrm flipH="1">
            <a:off x="4427984" y="764704"/>
            <a:ext cx="720080" cy="720080"/>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Szövegdoboz 23"/>
          <p:cNvSpPr txBox="1"/>
          <p:nvPr/>
        </p:nvSpPr>
        <p:spPr>
          <a:xfrm>
            <a:off x="3131840" y="980728"/>
            <a:ext cx="1295805" cy="400110"/>
          </a:xfrm>
          <a:prstGeom prst="rect">
            <a:avLst/>
          </a:prstGeom>
          <a:noFill/>
        </p:spPr>
        <p:txBody>
          <a:bodyPr wrap="square" rtlCol="0">
            <a:spAutoFit/>
          </a:bodyPr>
          <a:lstStyle/>
          <a:p>
            <a:r>
              <a:rPr lang="hu-HU" sz="2000" b="1" dirty="0" smtClean="0">
                <a:solidFill>
                  <a:schemeClr val="accent6">
                    <a:lumMod val="50000"/>
                  </a:schemeClr>
                </a:solidFill>
                <a:latin typeface="Arial" pitchFamily="34" charset="0"/>
                <a:cs typeface="Arial" pitchFamily="34" charset="0"/>
              </a:rPr>
              <a:t>Tud róla</a:t>
            </a:r>
            <a:endParaRPr lang="en-GB" sz="2000" b="1" dirty="0">
              <a:solidFill>
                <a:schemeClr val="accent6">
                  <a:lumMod val="50000"/>
                </a:schemeClr>
              </a:solidFill>
              <a:latin typeface="Arial" pitchFamily="34" charset="0"/>
              <a:cs typeface="Arial" pitchFamily="34" charset="0"/>
            </a:endParaRPr>
          </a:p>
        </p:txBody>
      </p:sp>
      <p:sp>
        <p:nvSpPr>
          <p:cNvPr id="25" name="Szövegdoboz 24"/>
          <p:cNvSpPr txBox="1"/>
          <p:nvPr/>
        </p:nvSpPr>
        <p:spPr>
          <a:xfrm>
            <a:off x="4644009" y="908720"/>
            <a:ext cx="2088232" cy="707886"/>
          </a:xfrm>
          <a:prstGeom prst="rect">
            <a:avLst/>
          </a:prstGeom>
          <a:noFill/>
        </p:spPr>
        <p:txBody>
          <a:bodyPr wrap="square" rtlCol="0">
            <a:spAutoFit/>
          </a:bodyPr>
          <a:lstStyle/>
          <a:p>
            <a:r>
              <a:rPr lang="hu-HU" b="1" dirty="0" smtClean="0">
                <a:latin typeface="Arial" pitchFamily="34" charset="0"/>
                <a:cs typeface="Arial" pitchFamily="34" charset="0"/>
              </a:rPr>
              <a:t>    </a:t>
            </a:r>
            <a:r>
              <a:rPr lang="hu-HU" sz="2000" b="1" dirty="0" smtClean="0">
                <a:solidFill>
                  <a:schemeClr val="accent6">
                    <a:lumMod val="50000"/>
                  </a:schemeClr>
                </a:solidFill>
                <a:latin typeface="Arial" pitchFamily="34" charset="0"/>
                <a:cs typeface="Arial" pitchFamily="34" charset="0"/>
              </a:rPr>
              <a:t>Nem</a:t>
            </a:r>
            <a:endParaRPr lang="en-GB" b="1" dirty="0" smtClean="0">
              <a:solidFill>
                <a:schemeClr val="accent6">
                  <a:lumMod val="50000"/>
                </a:schemeClr>
              </a:solidFill>
              <a:latin typeface="Arial" pitchFamily="34" charset="0"/>
              <a:cs typeface="Arial" pitchFamily="34" charset="0"/>
            </a:endParaRPr>
          </a:p>
          <a:p>
            <a:r>
              <a:rPr lang="hu-HU" b="1" dirty="0" smtClean="0">
                <a:solidFill>
                  <a:schemeClr val="accent6">
                    <a:lumMod val="50000"/>
                  </a:schemeClr>
                </a:solidFill>
                <a:latin typeface="Arial" pitchFamily="34" charset="0"/>
                <a:cs typeface="Arial" pitchFamily="34" charset="0"/>
              </a:rPr>
              <a:t>         </a:t>
            </a:r>
            <a:r>
              <a:rPr lang="hu-HU" sz="2000" b="1" dirty="0" smtClean="0">
                <a:solidFill>
                  <a:schemeClr val="accent6">
                    <a:lumMod val="50000"/>
                  </a:schemeClr>
                </a:solidFill>
                <a:latin typeface="Arial" pitchFamily="34" charset="0"/>
                <a:cs typeface="Arial" pitchFamily="34" charset="0"/>
              </a:rPr>
              <a:t>tud róla</a:t>
            </a:r>
            <a:endParaRPr lang="en-GB" sz="2000" b="1" dirty="0" smtClean="0">
              <a:solidFill>
                <a:schemeClr val="accent6">
                  <a:lumMod val="50000"/>
                </a:schemeClr>
              </a:solidFill>
              <a:latin typeface="Arial" pitchFamily="34" charset="0"/>
              <a:cs typeface="Arial" pitchFamily="34" charset="0"/>
            </a:endParaRPr>
          </a:p>
        </p:txBody>
      </p:sp>
      <p:sp>
        <p:nvSpPr>
          <p:cNvPr id="26" name="Szövegdoboz 25"/>
          <p:cNvSpPr txBox="1"/>
          <p:nvPr/>
        </p:nvSpPr>
        <p:spPr>
          <a:xfrm>
            <a:off x="7596336" y="3212976"/>
            <a:ext cx="712054" cy="1323439"/>
          </a:xfrm>
          <a:prstGeom prst="rect">
            <a:avLst/>
          </a:prstGeom>
          <a:noFill/>
        </p:spPr>
        <p:txBody>
          <a:bodyPr wrap="none" rtlCol="0">
            <a:spAutoFit/>
          </a:bodyPr>
          <a:lstStyle/>
          <a:p>
            <a:r>
              <a:rPr lang="hu-HU" sz="2000" b="1" dirty="0" smtClean="0">
                <a:solidFill>
                  <a:schemeClr val="accent6">
                    <a:lumMod val="50000"/>
                  </a:schemeClr>
                </a:solidFill>
                <a:latin typeface="Arial" pitchFamily="34" charset="0"/>
                <a:cs typeface="Arial" pitchFamily="34" charset="0"/>
              </a:rPr>
              <a:t>Be-</a:t>
            </a:r>
          </a:p>
          <a:p>
            <a:r>
              <a:rPr lang="hu-HU" sz="2000" b="1" dirty="0" err="1" smtClean="0">
                <a:solidFill>
                  <a:schemeClr val="accent6">
                    <a:lumMod val="50000"/>
                  </a:schemeClr>
                </a:solidFill>
                <a:latin typeface="Arial" pitchFamily="34" charset="0"/>
                <a:cs typeface="Arial" pitchFamily="34" charset="0"/>
              </a:rPr>
              <a:t>ván-</a:t>
            </a:r>
            <a:endParaRPr lang="hu-HU" sz="2000" b="1" dirty="0" smtClean="0">
              <a:solidFill>
                <a:schemeClr val="accent6">
                  <a:lumMod val="50000"/>
                </a:schemeClr>
              </a:solidFill>
              <a:latin typeface="Arial" pitchFamily="34" charset="0"/>
              <a:cs typeface="Arial" pitchFamily="34" charset="0"/>
            </a:endParaRPr>
          </a:p>
          <a:p>
            <a:r>
              <a:rPr lang="hu-HU" sz="2000" b="1" dirty="0" err="1" smtClean="0">
                <a:solidFill>
                  <a:schemeClr val="accent6">
                    <a:lumMod val="50000"/>
                  </a:schemeClr>
                </a:solidFill>
                <a:latin typeface="Arial" pitchFamily="34" charset="0"/>
                <a:cs typeface="Arial" pitchFamily="34" charset="0"/>
              </a:rPr>
              <a:t>do-</a:t>
            </a:r>
            <a:endParaRPr lang="hu-HU" sz="2000" b="1" dirty="0" smtClean="0">
              <a:solidFill>
                <a:schemeClr val="accent6">
                  <a:lumMod val="50000"/>
                </a:schemeClr>
              </a:solidFill>
              <a:latin typeface="Arial" pitchFamily="34" charset="0"/>
              <a:cs typeface="Arial" pitchFamily="34" charset="0"/>
            </a:endParaRPr>
          </a:p>
          <a:p>
            <a:r>
              <a:rPr lang="hu-HU" sz="2000" b="1" dirty="0" err="1" smtClean="0">
                <a:solidFill>
                  <a:schemeClr val="accent6">
                    <a:lumMod val="50000"/>
                  </a:schemeClr>
                </a:solidFill>
                <a:latin typeface="Arial" pitchFamily="34" charset="0"/>
                <a:cs typeface="Arial" pitchFamily="34" charset="0"/>
              </a:rPr>
              <a:t>rolt</a:t>
            </a:r>
            <a:endParaRPr lang="en-GB" b="1" dirty="0">
              <a:solidFill>
                <a:schemeClr val="accent6">
                  <a:lumMod val="50000"/>
                </a:schemeClr>
              </a:solidFill>
              <a:latin typeface="Arial" pitchFamily="34" charset="0"/>
              <a:cs typeface="Arial" pitchFamily="34" charset="0"/>
            </a:endParaRPr>
          </a:p>
        </p:txBody>
      </p:sp>
      <p:graphicFrame>
        <p:nvGraphicFramePr>
          <p:cNvPr id="31" name="Diagram 30"/>
          <p:cNvGraphicFramePr/>
          <p:nvPr>
            <p:extLst>
              <p:ext uri="{D42A27DB-BD31-4B8C-83A1-F6EECF244321}">
                <p14:modId xmlns:p14="http://schemas.microsoft.com/office/powerpoint/2010/main" val="3275202903"/>
              </p:ext>
            </p:extLst>
          </p:nvPr>
        </p:nvGraphicFramePr>
        <p:xfrm>
          <a:off x="6012160" y="221787"/>
          <a:ext cx="2736304" cy="15179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 name="Akciógomb: Súgó 31">
            <a:hlinkClick r:id="" action="ppaction://noaction" highlightClick="1"/>
          </p:cNvPr>
          <p:cNvSpPr/>
          <p:nvPr/>
        </p:nvSpPr>
        <p:spPr>
          <a:xfrm>
            <a:off x="8771589" y="644079"/>
            <a:ext cx="395536" cy="576064"/>
          </a:xfrm>
          <a:prstGeom prst="actionButtonHel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57806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rtalom helye 4"/>
          <p:cNvGraphicFramePr>
            <a:graphicFrameLocks noGrp="1"/>
          </p:cNvGraphicFramePr>
          <p:nvPr>
            <p:ph sz="half" idx="1"/>
            <p:extLst>
              <p:ext uri="{D42A27DB-BD31-4B8C-83A1-F6EECF244321}">
                <p14:modId xmlns:p14="http://schemas.microsoft.com/office/powerpoint/2010/main" val="100932115"/>
              </p:ext>
            </p:extLst>
          </p:nvPr>
        </p:nvGraphicFramePr>
        <p:xfrm>
          <a:off x="1" y="1"/>
          <a:ext cx="9144000" cy="6927187"/>
        </p:xfrm>
        <a:graphic>
          <a:graphicData uri="http://schemas.openxmlformats.org/drawingml/2006/table">
            <a:tbl>
              <a:tblPr firstRow="1" bandRow="1">
                <a:tableStyleId>{5C22544A-7EE6-4342-B048-85BDC9FD1C3A}</a:tableStyleId>
              </a:tblPr>
              <a:tblGrid>
                <a:gridCol w="1967346"/>
                <a:gridCol w="1690254"/>
                <a:gridCol w="1734384"/>
                <a:gridCol w="1923216"/>
                <a:gridCol w="1828800"/>
              </a:tblGrid>
              <a:tr h="872815">
                <a:tc>
                  <a:txBody>
                    <a:bodyPr/>
                    <a:lstStyle/>
                    <a:p>
                      <a:pPr>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 </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9375">
                        <a:lnSpc>
                          <a:spcPts val="915"/>
                        </a:lnSpc>
                        <a:spcAft>
                          <a:spcPts val="0"/>
                        </a:spcAft>
                      </a:pPr>
                      <a:endParaRPr lang="hu-HU" sz="1200" b="1"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79375">
                        <a:lnSpc>
                          <a:spcPts val="915"/>
                        </a:lnSpc>
                        <a:spcAft>
                          <a:spcPts val="0"/>
                        </a:spcAft>
                      </a:pPr>
                      <a:endParaRPr lang="hu-HU" sz="1200" b="1"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79375">
                        <a:lnSpc>
                          <a:spcPts val="915"/>
                        </a:lnSpc>
                        <a:spcAft>
                          <a:spcPts val="0"/>
                        </a:spcAft>
                      </a:pPr>
                      <a:endParaRPr lang="hu-HU" sz="1200" b="1"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79375">
                        <a:lnSpc>
                          <a:spcPts val="915"/>
                        </a:lnSpc>
                        <a:spcAft>
                          <a:spcPts val="0"/>
                        </a:spcAft>
                      </a:pPr>
                      <a:r>
                        <a:rPr lang="en-US" sz="1200" b="1" smtClean="0">
                          <a:solidFill>
                            <a:schemeClr val="accent6">
                              <a:lumMod val="50000"/>
                            </a:schemeClr>
                          </a:solidFill>
                          <a:effectLst/>
                          <a:latin typeface="+mn-lt"/>
                          <a:ea typeface="Calibri" panose="020F0502020204030204" pitchFamily="34" charset="0"/>
                          <a:cs typeface="Times New Roman" panose="02020603050405020304" pitchFamily="18" charset="0"/>
                        </a:rPr>
                        <a:t>Előny</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83820" marR="254000">
                        <a:spcAft>
                          <a:spcPts val="0"/>
                        </a:spcAft>
                      </a:pPr>
                      <a:endParaRPr lang="hu-HU" sz="1200" b="1"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83820" marR="254000">
                        <a:spcAft>
                          <a:spcPts val="0"/>
                        </a:spcAft>
                      </a:pPr>
                      <a:endParaRPr lang="hu-HU" sz="1200" b="1"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83820" marR="254000">
                        <a:spcAft>
                          <a:spcPts val="0"/>
                        </a:spcAft>
                      </a:pPr>
                      <a:r>
                        <a:rPr lang="en-US" sz="1200" b="1" smtClean="0">
                          <a:solidFill>
                            <a:schemeClr val="accent6">
                              <a:lumMod val="50000"/>
                            </a:schemeClr>
                          </a:solidFill>
                          <a:effectLst/>
                          <a:latin typeface="+mn-lt"/>
                          <a:ea typeface="Calibri" panose="020F0502020204030204" pitchFamily="34" charset="0"/>
                          <a:cs typeface="Times New Roman" panose="02020603050405020304" pitchFamily="18" charset="0"/>
                        </a:rPr>
                        <a:t>Megjegyzés</a:t>
                      </a:r>
                      <a:r>
                        <a:rPr lang="en-US" sz="1200" b="1">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b="1" spc="-5">
                          <a:solidFill>
                            <a:schemeClr val="accent6">
                              <a:lumMod val="50000"/>
                            </a:schemeClr>
                          </a:solidFill>
                          <a:effectLst/>
                          <a:latin typeface="+mn-lt"/>
                          <a:ea typeface="Calibri" panose="020F0502020204030204" pitchFamily="34" charset="0"/>
                          <a:cs typeface="Times New Roman" panose="02020603050405020304" pitchFamily="18" charset="0"/>
                        </a:rPr>
                        <a:t>összehasonlítási</a:t>
                      </a:r>
                      <a:r>
                        <a:rPr lang="en-US" sz="1200" b="1" spc="-15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b="1">
                          <a:solidFill>
                            <a:schemeClr val="accent6">
                              <a:lumMod val="50000"/>
                            </a:schemeClr>
                          </a:solidFill>
                          <a:effectLst/>
                          <a:latin typeface="+mn-lt"/>
                          <a:ea typeface="Calibri" panose="020F0502020204030204" pitchFamily="34" charset="0"/>
                          <a:cs typeface="Times New Roman" panose="02020603050405020304" pitchFamily="18" charset="0"/>
                        </a:rPr>
                        <a:t>alap</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2705">
                        <a:lnSpc>
                          <a:spcPts val="915"/>
                        </a:lnSpc>
                        <a:spcAft>
                          <a:spcPts val="0"/>
                        </a:spcAft>
                      </a:pPr>
                      <a:endParaRPr lang="hu-HU" sz="1200" b="1"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52705">
                        <a:lnSpc>
                          <a:spcPts val="915"/>
                        </a:lnSpc>
                        <a:spcAft>
                          <a:spcPts val="0"/>
                        </a:spcAft>
                      </a:pPr>
                      <a:endParaRPr lang="hu-HU" sz="1200" b="1"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52705">
                        <a:lnSpc>
                          <a:spcPts val="915"/>
                        </a:lnSpc>
                        <a:spcAft>
                          <a:spcPts val="0"/>
                        </a:spcAft>
                      </a:pPr>
                      <a:endParaRPr lang="hu-HU" sz="1200" b="1"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52705">
                        <a:lnSpc>
                          <a:spcPts val="915"/>
                        </a:lnSpc>
                        <a:spcAft>
                          <a:spcPts val="0"/>
                        </a:spcAft>
                      </a:pPr>
                      <a:r>
                        <a:rPr lang="en-US" sz="1200" b="1" smtClean="0">
                          <a:solidFill>
                            <a:schemeClr val="accent6">
                              <a:lumMod val="50000"/>
                            </a:schemeClr>
                          </a:solidFill>
                          <a:effectLst/>
                          <a:latin typeface="+mn-lt"/>
                          <a:ea typeface="Calibri" panose="020F0502020204030204" pitchFamily="34" charset="0"/>
                          <a:cs typeface="Times New Roman" panose="02020603050405020304" pitchFamily="18" charset="0"/>
                        </a:rPr>
                        <a:t>Hátrány</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7470" marR="89535">
                        <a:spcAft>
                          <a:spcPts val="0"/>
                        </a:spcAft>
                      </a:pPr>
                      <a:endParaRPr lang="hu-HU" sz="1200" b="1"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77470" marR="89535">
                        <a:spcAft>
                          <a:spcPts val="0"/>
                        </a:spcAft>
                      </a:pPr>
                      <a:r>
                        <a:rPr lang="en-US" sz="1200" b="1" smtClean="0">
                          <a:solidFill>
                            <a:schemeClr val="accent6">
                              <a:lumMod val="50000"/>
                            </a:schemeClr>
                          </a:solidFill>
                          <a:effectLst/>
                          <a:latin typeface="+mn-lt"/>
                          <a:ea typeface="Calibri" panose="020F0502020204030204" pitchFamily="34" charset="0"/>
                          <a:cs typeface="Times New Roman" panose="02020603050405020304" pitchFamily="18" charset="0"/>
                        </a:rPr>
                        <a:t>Megjegyzés</a:t>
                      </a:r>
                      <a:r>
                        <a:rPr lang="en-US" sz="1200" b="1">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b="1" spc="-5">
                          <a:solidFill>
                            <a:schemeClr val="accent6">
                              <a:lumMod val="50000"/>
                            </a:schemeClr>
                          </a:solidFill>
                          <a:effectLst/>
                          <a:latin typeface="+mn-lt"/>
                          <a:ea typeface="Calibri" panose="020F0502020204030204" pitchFamily="34" charset="0"/>
                          <a:cs typeface="Times New Roman" panose="02020603050405020304" pitchFamily="18" charset="0"/>
                        </a:rPr>
                        <a:t>összehasonlítá-</a:t>
                      </a:r>
                      <a:r>
                        <a:rPr lang="en-US" sz="1200" b="1" spc="-14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b="1">
                          <a:solidFill>
                            <a:schemeClr val="accent6">
                              <a:lumMod val="50000"/>
                            </a:schemeClr>
                          </a:solidFill>
                          <a:effectLst/>
                          <a:latin typeface="+mn-lt"/>
                          <a:ea typeface="Calibri" panose="020F0502020204030204" pitchFamily="34" charset="0"/>
                          <a:cs typeface="Times New Roman" panose="02020603050405020304" pitchFamily="18" charset="0"/>
                        </a:rPr>
                        <a:t>si alap</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r>
              <a:tr h="872815">
                <a:tc>
                  <a:txBody>
                    <a:bodyPr/>
                    <a:lstStyle/>
                    <a:p>
                      <a:pPr marL="69850" algn="ctr">
                        <a:lnSpc>
                          <a:spcPts val="905"/>
                        </a:lnSpc>
                        <a:spcAft>
                          <a:spcPts val="0"/>
                        </a:spcAft>
                      </a:pP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Magyarországon</a:t>
                      </a:r>
                      <a:r>
                        <a:rPr lang="en-US" sz="1400" b="1" spc="-3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élő</a:t>
                      </a:r>
                      <a:endParaRPr lang="hu-HU" sz="14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9375" marR="55245">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Szavazhat egyéni</a:t>
                      </a:r>
                      <a:r>
                        <a:rPr lang="en-US" sz="1200" spc="-3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választókerületben</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6515" marR="51435">
                        <a:spcAft>
                          <a:spcPts val="0"/>
                        </a:spcAft>
                      </a:pPr>
                      <a:r>
                        <a:rPr lang="en-US" sz="1200">
                          <a:solidFill>
                            <a:schemeClr val="accent6">
                              <a:lumMod val="50000"/>
                            </a:schemeClr>
                          </a:solidFill>
                          <a:effectLst/>
                          <a:latin typeface="+mn-lt"/>
                          <a:ea typeface="Times New Roman" panose="02020603050405020304" pitchFamily="18" charset="0"/>
                          <a:cs typeface="Times New Roman" panose="02020603050405020304" pitchFamily="18" charset="0"/>
                        </a:rPr>
                        <a:t>Magyarországi</a:t>
                      </a:r>
                      <a:r>
                        <a:rPr lang="en-US" sz="1200" spc="-5">
                          <a:solidFill>
                            <a:schemeClr val="accent6">
                              <a:lumMod val="50000"/>
                            </a:schemeClr>
                          </a:solidFill>
                          <a:effectLst/>
                          <a:latin typeface="+mn-lt"/>
                          <a:ea typeface="Times New Roman" panose="02020603050405020304" pitchFamily="18" charset="0"/>
                          <a:cs typeface="Times New Roman" panose="02020603050405020304" pitchFamily="18" charset="0"/>
                        </a:rPr>
                        <a:t> </a:t>
                      </a:r>
                      <a:r>
                        <a:rPr lang="en-US" sz="1200">
                          <a:solidFill>
                            <a:schemeClr val="accent6">
                              <a:lumMod val="50000"/>
                            </a:schemeClr>
                          </a:solidFill>
                          <a:effectLst/>
                          <a:latin typeface="+mn-lt"/>
                          <a:ea typeface="Times New Roman" panose="02020603050405020304" pitchFamily="18" charset="0"/>
                          <a:cs typeface="Times New Roman" panose="02020603050405020304" pitchFamily="18" charset="0"/>
                        </a:rPr>
                        <a:t>lak- címmel nem</a:t>
                      </a:r>
                      <a:r>
                        <a:rPr lang="en-US" sz="1200" spc="-35">
                          <a:solidFill>
                            <a:schemeClr val="accent6">
                              <a:lumMod val="50000"/>
                            </a:schemeClr>
                          </a:solidFill>
                          <a:effectLst/>
                          <a:latin typeface="+mn-lt"/>
                          <a:ea typeface="Times New Roman" panose="02020603050405020304" pitchFamily="18" charset="0"/>
                          <a:cs typeface="Times New Roman" panose="02020603050405020304" pitchFamily="18" charset="0"/>
                        </a:rPr>
                        <a:t> </a:t>
                      </a:r>
                      <a:r>
                        <a:rPr lang="en-US" sz="1200">
                          <a:solidFill>
                            <a:schemeClr val="accent6">
                              <a:lumMod val="50000"/>
                            </a:schemeClr>
                          </a:solidFill>
                          <a:effectLst/>
                          <a:latin typeface="+mn-lt"/>
                          <a:ea typeface="Times New Roman" panose="02020603050405020304" pitchFamily="18" charset="0"/>
                          <a:cs typeface="Times New Roman" panose="02020603050405020304" pitchFamily="18" charset="0"/>
                        </a:rPr>
                        <a:t>rendelke-</a:t>
                      </a:r>
                      <a:r>
                        <a:rPr lang="en-US" sz="1200" spc="-10">
                          <a:solidFill>
                            <a:schemeClr val="accent6">
                              <a:lumMod val="50000"/>
                            </a:schemeClr>
                          </a:solidFill>
                          <a:effectLst/>
                          <a:latin typeface="+mn-lt"/>
                          <a:ea typeface="Times New Roman" panose="02020603050405020304" pitchFamily="18" charset="0"/>
                          <a:cs typeface="Times New Roman" panose="02020603050405020304" pitchFamily="18" charset="0"/>
                        </a:rPr>
                        <a:t> </a:t>
                      </a:r>
                      <a:r>
                        <a:rPr lang="en-US" sz="1200">
                          <a:solidFill>
                            <a:schemeClr val="accent6">
                              <a:lumMod val="50000"/>
                            </a:schemeClr>
                          </a:solidFill>
                          <a:effectLst/>
                          <a:latin typeface="+mn-lt"/>
                          <a:ea typeface="Times New Roman" panose="02020603050405020304" pitchFamily="18" charset="0"/>
                          <a:cs typeface="Times New Roman" panose="02020603050405020304" pitchFamily="18" charset="0"/>
                        </a:rPr>
                        <a:t>ző – külföldön élő</a:t>
                      </a:r>
                      <a:r>
                        <a:rPr lang="en-US" sz="1200" spc="-35">
                          <a:solidFill>
                            <a:schemeClr val="accent6">
                              <a:lumMod val="50000"/>
                            </a:schemeClr>
                          </a:solidFill>
                          <a:effectLst/>
                          <a:latin typeface="+mn-lt"/>
                          <a:ea typeface="Times New Roman" panose="02020603050405020304" pitchFamily="18" charset="0"/>
                          <a:cs typeface="Times New Roman" panose="02020603050405020304" pitchFamily="18" charset="0"/>
                        </a:rPr>
                        <a:t> </a:t>
                      </a:r>
                      <a:r>
                        <a:rPr lang="en-US" sz="1200">
                          <a:solidFill>
                            <a:schemeClr val="accent6">
                              <a:lumMod val="50000"/>
                            </a:schemeClr>
                          </a:solidFill>
                          <a:effectLst/>
                          <a:latin typeface="+mn-lt"/>
                          <a:ea typeface="Times New Roman" panose="02020603050405020304" pitchFamily="18" charset="0"/>
                          <a:cs typeface="Times New Roman" panose="02020603050405020304" pitchFamily="18" charset="0"/>
                        </a:rPr>
                        <a:t>áp.</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2705" marR="88900">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Honvédelmi munka- kötelezettség</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Polgári védelmi kötelezettség</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SZJA</a:t>
                      </a:r>
                      <a:r>
                        <a:rPr lang="en-US" sz="1200" spc="-3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fizetési kötelezettség</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7470" marR="111125">
                        <a:spcAft>
                          <a:spcPts val="0"/>
                        </a:spcAft>
                      </a:pPr>
                      <a:r>
                        <a:rPr lang="en-US" sz="1200">
                          <a:solidFill>
                            <a:schemeClr val="accent6">
                              <a:lumMod val="50000"/>
                            </a:schemeClr>
                          </a:solidFill>
                          <a:effectLst/>
                          <a:latin typeface="+mn-lt"/>
                          <a:ea typeface="Times New Roman" panose="02020603050405020304" pitchFamily="18" charset="0"/>
                          <a:cs typeface="Times New Roman" panose="02020603050405020304" pitchFamily="18" charset="0"/>
                        </a:rPr>
                        <a:t>Magyarországi</a:t>
                      </a:r>
                      <a:r>
                        <a:rPr lang="en-US" sz="1200" spc="-10">
                          <a:solidFill>
                            <a:schemeClr val="accent6">
                              <a:lumMod val="50000"/>
                            </a:schemeClr>
                          </a:solidFill>
                          <a:effectLst/>
                          <a:latin typeface="+mn-lt"/>
                          <a:ea typeface="Times New Roman" panose="02020603050405020304" pitchFamily="18" charset="0"/>
                          <a:cs typeface="Times New Roman" panose="02020603050405020304" pitchFamily="18" charset="0"/>
                        </a:rPr>
                        <a:t> </a:t>
                      </a:r>
                      <a:r>
                        <a:rPr lang="en-US" sz="1200">
                          <a:solidFill>
                            <a:schemeClr val="accent6">
                              <a:lumMod val="50000"/>
                            </a:schemeClr>
                          </a:solidFill>
                          <a:effectLst/>
                          <a:latin typeface="+mn-lt"/>
                          <a:ea typeface="Times New Roman" panose="02020603050405020304" pitchFamily="18" charset="0"/>
                          <a:cs typeface="Times New Roman" panose="02020603050405020304" pitchFamily="18" charset="0"/>
                        </a:rPr>
                        <a:t>lakcímmel</a:t>
                      </a:r>
                      <a:r>
                        <a:rPr lang="en-US" sz="1200" spc="-20">
                          <a:solidFill>
                            <a:schemeClr val="accent6">
                              <a:lumMod val="50000"/>
                            </a:schemeClr>
                          </a:solidFill>
                          <a:effectLst/>
                          <a:latin typeface="+mn-lt"/>
                          <a:ea typeface="Times New Roman" panose="02020603050405020304" pitchFamily="18" charset="0"/>
                          <a:cs typeface="Times New Roman" panose="02020603050405020304" pitchFamily="18" charset="0"/>
                        </a:rPr>
                        <a:t> </a:t>
                      </a:r>
                      <a:r>
                        <a:rPr lang="en-US" sz="1200">
                          <a:solidFill>
                            <a:schemeClr val="accent6">
                              <a:lumMod val="50000"/>
                            </a:schemeClr>
                          </a:solidFill>
                          <a:effectLst/>
                          <a:latin typeface="+mn-lt"/>
                          <a:ea typeface="Times New Roman" panose="02020603050405020304" pitchFamily="18" charset="0"/>
                          <a:cs typeface="Times New Roman" panose="02020603050405020304" pitchFamily="18" charset="0"/>
                        </a:rPr>
                        <a:t>nem rendelkező</a:t>
                      </a:r>
                      <a:r>
                        <a:rPr lang="en-US" sz="1200" spc="-10">
                          <a:solidFill>
                            <a:schemeClr val="accent6">
                              <a:lumMod val="50000"/>
                            </a:schemeClr>
                          </a:solidFill>
                          <a:effectLst/>
                          <a:latin typeface="+mn-lt"/>
                          <a:ea typeface="Times New Roman" panose="02020603050405020304" pitchFamily="18" charset="0"/>
                          <a:cs typeface="Times New Roman" panose="02020603050405020304" pitchFamily="18" charset="0"/>
                        </a:rPr>
                        <a:t> </a:t>
                      </a:r>
                      <a:r>
                        <a:rPr lang="en-US" sz="1200">
                          <a:solidFill>
                            <a:schemeClr val="accent6">
                              <a:lumMod val="50000"/>
                            </a:schemeClr>
                          </a:solidFill>
                          <a:effectLst/>
                          <a:latin typeface="+mn-lt"/>
                          <a:ea typeface="Times New Roman" panose="02020603050405020304" pitchFamily="18" charset="0"/>
                          <a:cs typeface="Times New Roman" panose="02020603050405020304" pitchFamily="18" charset="0"/>
                        </a:rPr>
                        <a:t>– külföldön élő állampolgár</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r>
              <a:tr h="1396504">
                <a:tc>
                  <a:txBody>
                    <a:bodyPr/>
                    <a:lstStyle/>
                    <a:p>
                      <a:pPr marL="69850" marR="78105" algn="ctr">
                        <a:spcBef>
                          <a:spcPts val="425"/>
                        </a:spcBef>
                        <a:spcAft>
                          <a:spcPts val="0"/>
                        </a:spcAft>
                      </a:pP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Magyar</a:t>
                      </a:r>
                      <a:r>
                        <a:rPr lang="en-US" sz="1400" b="1" spc="-1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lakcímmel rendelkező,</a:t>
                      </a:r>
                      <a:r>
                        <a:rPr lang="en-US" sz="1400" b="1"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küföldön élő</a:t>
                      </a:r>
                      <a:endParaRPr lang="hu-HU" sz="14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9375" marR="55245">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Szavazhat egyéni</a:t>
                      </a:r>
                      <a:r>
                        <a:rPr lang="en-US" sz="1200" spc="-3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válasz-</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tókerületben</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SZJA-t</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nem</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fizet, ha</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183 napnál</a:t>
                      </a:r>
                      <a:r>
                        <a:rPr lang="en-US" sz="1200" spc="-1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hosz-</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szabban</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van távol</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83820" marR="93345">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Mo-i lakcím</a:t>
                      </a:r>
                      <a:r>
                        <a:rPr lang="en-US" sz="1200" spc="-2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nélküli</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külföldön élő</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áp., köztük az</a:t>
                      </a:r>
                      <a:r>
                        <a:rPr lang="en-US" sz="1200"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egyszerű- sítetten</a:t>
                      </a:r>
                      <a:r>
                        <a:rPr lang="en-US" sz="1200" spc="-3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honosítottak Magyarországon</a:t>
                      </a:r>
                      <a:r>
                        <a:rPr lang="en-US" sz="1200" spc="-2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élő és jövedelmet</a:t>
                      </a:r>
                      <a:r>
                        <a:rPr lang="en-US" sz="1200" spc="-5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szerző</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magyar</a:t>
                      </a:r>
                      <a:r>
                        <a:rPr lang="en-US" sz="1200" spc="-2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állampolgá- rok (és</a:t>
                      </a:r>
                      <a:r>
                        <a:rPr lang="en-US" sz="1200"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külföldiek)</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2705" marR="76200">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Csak</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személyesen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sza- vazhat,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külképviseleten</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a:t>
                      </a:r>
                      <a:r>
                        <a:rPr lang="en-US" sz="1200" spc="-3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levélben</a:t>
                      </a:r>
                      <a:r>
                        <a:rPr lang="en-US" sz="1200" spc="-5" smtClean="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nem</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7470" marR="85725">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Mo-i lakcím</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nélküli</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külföldön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élő áp., köztük</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az </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egyszerűsítetten</a:t>
                      </a:r>
                      <a:r>
                        <a:rPr lang="en-US" sz="1200" spc="-16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honosítottak</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r>
              <a:tr h="1221941">
                <a:tc>
                  <a:txBody>
                    <a:bodyPr/>
                    <a:lstStyle/>
                    <a:p>
                      <a:pPr marL="69850" marR="137160" algn="ctr">
                        <a:spcBef>
                          <a:spcPts val="425"/>
                        </a:spcBef>
                        <a:spcAft>
                          <a:spcPts val="0"/>
                        </a:spcAft>
                      </a:pP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Magyar</a:t>
                      </a:r>
                      <a:r>
                        <a:rPr lang="en-US" sz="1400" b="1"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nyilvántar- tásban szereplő,</a:t>
                      </a:r>
                      <a:r>
                        <a:rPr lang="en-US" sz="1400" b="1" spc="-1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de lakcímmel</a:t>
                      </a:r>
                      <a:endParaRPr lang="hu-HU" sz="140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69850" marR="263525" algn="ctr">
                        <a:spcBef>
                          <a:spcPts val="5"/>
                        </a:spcBef>
                        <a:spcAft>
                          <a:spcPts val="0"/>
                        </a:spcAft>
                      </a:pP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nem</a:t>
                      </a:r>
                      <a:r>
                        <a:rPr lang="en-US" sz="1400" b="1" spc="-3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rendelkező </a:t>
                      </a:r>
                      <a:r>
                        <a:rPr lang="en-US" sz="1400" b="1" spc="-5">
                          <a:solidFill>
                            <a:schemeClr val="accent6">
                              <a:lumMod val="50000"/>
                            </a:schemeClr>
                          </a:solidFill>
                          <a:effectLst/>
                          <a:latin typeface="+mn-lt"/>
                          <a:ea typeface="Calibri" panose="020F0502020204030204" pitchFamily="34" charset="0"/>
                          <a:cs typeface="Times New Roman" panose="02020603050405020304" pitchFamily="18" charset="0"/>
                        </a:rPr>
                        <a:t>(egyszerűsítetten</a:t>
                      </a:r>
                      <a:r>
                        <a:rPr lang="en-US" sz="1400" b="1" spc="-14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honosított)</a:t>
                      </a:r>
                      <a:endParaRPr lang="hu-HU" sz="14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9375" marR="241935">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Levélben </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szavazhat</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105410">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Magyarországon</a:t>
                      </a:r>
                      <a:r>
                        <a:rPr lang="en-US" sz="1200" spc="-4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élő</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105410" marR="123190">
                        <a:spcBef>
                          <a:spcPts val="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 lakcímes,</a:t>
                      </a:r>
                      <a:r>
                        <a:rPr lang="en-US" sz="1200" spc="-4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külföldön</a:t>
                      </a:r>
                      <a:r>
                        <a:rPr lang="en-US" sz="1200" spc="-15" smtClean="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élő</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2705" marR="91440">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Csak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országos</a:t>
                      </a:r>
                      <a:r>
                        <a:rPr lang="en-US" sz="1200" spc="195" smtClean="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listára szavazhat, egyéni vá- </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lasztókerületi</a:t>
                      </a:r>
                      <a:r>
                        <a:rPr lang="en-US" sz="1200" spc="-17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jelöltre</a:t>
                      </a:r>
                      <a:r>
                        <a:rPr lang="en-US" sz="1200" spc="-4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nem</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7470" marR="125095">
                        <a:spcBef>
                          <a:spcPts val="415"/>
                        </a:spcBef>
                        <a:spcAft>
                          <a:spcPts val="0"/>
                        </a:spcAft>
                      </a:pP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Magyarországon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élő /</a:t>
                      </a:r>
                      <a:r>
                        <a:rPr lang="en-US" sz="1200" spc="-1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lakcímes</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a:t>
                      </a:r>
                      <a:r>
                        <a:rPr lang="en-US" sz="1200" spc="-2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külföldön élő</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r>
              <a:tr h="1047378">
                <a:tc>
                  <a:txBody>
                    <a:bodyPr/>
                    <a:lstStyle/>
                    <a:p>
                      <a:pPr marL="69850" marR="93980" algn="ctr">
                        <a:spcAft>
                          <a:spcPts val="0"/>
                        </a:spcAft>
                      </a:pP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Semmilyen</a:t>
                      </a:r>
                      <a:r>
                        <a:rPr lang="en-US" sz="1400" b="1"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nyilván-</a:t>
                      </a:r>
                      <a:r>
                        <a:rPr lang="en-US" sz="1400" b="1"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tartásban nem</a:t>
                      </a:r>
                      <a:r>
                        <a:rPr lang="en-US" sz="1400" b="1" spc="-2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sze- replő, de</a:t>
                      </a:r>
                      <a:r>
                        <a:rPr lang="en-US" sz="1400" b="1" spc="-1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igazolt magyar</a:t>
                      </a:r>
                      <a:r>
                        <a:rPr lang="en-US" sz="1400" b="1"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állampolgár általában</a:t>
                      </a:r>
                      <a:endParaRPr lang="hu-HU" sz="14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95250" marR="71120">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Közhivatalt viselhet</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Konzuli védelmet</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igényelhet. Az EU-ba</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(és</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Magyarországra</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 költözhet</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Joga van</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a </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művelődéshez</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93345" marR="389255">
                        <a:spcAft>
                          <a:spcPts val="0"/>
                        </a:spcAft>
                      </a:pP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Letelepedett</a:t>
                      </a:r>
                      <a:r>
                        <a:rPr lang="en-US" sz="1200" spc="-16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külföldi</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7470" marR="67945">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Köteles</a:t>
                      </a:r>
                      <a:r>
                        <a:rPr lang="en-US" sz="1200"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meghalni</a:t>
                      </a:r>
                      <a:r>
                        <a:rPr lang="en-US" sz="1200" spc="-25" smtClean="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Magyar- ország</a:t>
                      </a:r>
                      <a:r>
                        <a:rPr lang="en-US" sz="1200"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védelmében</a:t>
                      </a:r>
                      <a:endParaRPr lang="hu-HU" sz="1200"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77470" marR="67945">
                        <a:spcAft>
                          <a:spcPts val="0"/>
                        </a:spcAft>
                      </a:pP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77470" marR="121285">
                        <a:spcBef>
                          <a:spcPts val="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Nem</a:t>
                      </a:r>
                      <a:r>
                        <a:rPr lang="en-US" sz="1200" spc="-3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szavazhat</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69850" marR="158115">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Letelepedett külföldi </a:t>
                      </a:r>
                      <a:endParaRPr lang="hu-HU" sz="1200"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69850" marR="158115">
                        <a:spcAft>
                          <a:spcPts val="0"/>
                        </a:spcAft>
                      </a:pPr>
                      <a:endParaRPr lang="hu-HU" sz="1200" spc="-5" smtClean="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69850" marR="158115">
                        <a:spcAft>
                          <a:spcPts val="0"/>
                        </a:spcAft>
                      </a:pPr>
                      <a:r>
                        <a:rPr lang="en-US" sz="1200" spc="-5" smtClean="0">
                          <a:solidFill>
                            <a:schemeClr val="accent6">
                              <a:lumMod val="50000"/>
                            </a:schemeClr>
                          </a:solidFill>
                          <a:effectLst/>
                          <a:latin typeface="+mn-lt"/>
                          <a:ea typeface="Calibri" panose="020F0502020204030204" pitchFamily="34" charset="0"/>
                          <a:cs typeface="Times New Roman" panose="02020603050405020304" pitchFamily="18" charset="0"/>
                        </a:rPr>
                        <a:t>Nyilvántartás</a:t>
                      </a:r>
                      <a:r>
                        <a:rPr lang="en-US" sz="1200" spc="-160" smtClean="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ban szereplő külföldön</a:t>
                      </a:r>
                      <a:r>
                        <a:rPr lang="en-US" sz="1200"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élő</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69850">
                        <a:lnSpc>
                          <a:spcPts val="910"/>
                        </a:lnSpc>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m. áp.</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r>
              <a:tr h="1257907">
                <a:tc>
                  <a:txBody>
                    <a:bodyPr/>
                    <a:lstStyle/>
                    <a:p>
                      <a:pPr marL="69850" marR="109220" algn="ctr">
                        <a:spcBef>
                          <a:spcPts val="425"/>
                        </a:spcBef>
                        <a:spcAft>
                          <a:spcPts val="0"/>
                        </a:spcAft>
                      </a:pP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Látens</a:t>
                      </a:r>
                      <a:r>
                        <a:rPr lang="en-US" sz="1400" b="1"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magyar állampolgár,</a:t>
                      </a:r>
                      <a:r>
                        <a:rPr lang="en-US" sz="1400" b="1" spc="-3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akinek joga van</a:t>
                      </a:r>
                      <a:r>
                        <a:rPr lang="en-US" sz="1400" b="1"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400" b="1" smtClean="0">
                          <a:solidFill>
                            <a:schemeClr val="accent6">
                              <a:lumMod val="50000"/>
                            </a:schemeClr>
                          </a:solidFill>
                          <a:effectLst/>
                          <a:latin typeface="+mn-lt"/>
                          <a:ea typeface="Calibri" panose="020F0502020204030204" pitchFamily="34" charset="0"/>
                          <a:cs typeface="Times New Roman" panose="02020603050405020304" pitchFamily="18" charset="0"/>
                        </a:rPr>
                        <a:t>állampolgárságának </a:t>
                      </a:r>
                      <a:r>
                        <a:rPr lang="en-US" sz="1400" b="1">
                          <a:solidFill>
                            <a:schemeClr val="accent6">
                              <a:lumMod val="50000"/>
                            </a:schemeClr>
                          </a:solidFill>
                          <a:effectLst/>
                          <a:latin typeface="+mn-lt"/>
                          <a:ea typeface="Calibri" panose="020F0502020204030204" pitchFamily="34" charset="0"/>
                          <a:cs typeface="Times New Roman" panose="02020603050405020304" pitchFamily="18" charset="0"/>
                        </a:rPr>
                        <a:t>igazolására</a:t>
                      </a:r>
                      <a:endParaRPr lang="hu-HU" sz="14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95250" marR="81280">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Ha akarja, bármikor</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EU- polgárrá </a:t>
                      </a:r>
                      <a:r>
                        <a:rPr lang="en-US" sz="1200" smtClean="0">
                          <a:solidFill>
                            <a:schemeClr val="accent6">
                              <a:lumMod val="50000"/>
                            </a:schemeClr>
                          </a:solidFill>
                          <a:effectLst/>
                          <a:latin typeface="+mn-lt"/>
                          <a:ea typeface="Calibri" panose="020F0502020204030204" pitchFamily="34" charset="0"/>
                          <a:cs typeface="Times New Roman" panose="02020603050405020304" pitchFamily="18" charset="0"/>
                        </a:rPr>
                        <a:t>nyilváníttathatja</a:t>
                      </a:r>
                      <a:r>
                        <a:rPr lang="en-US" sz="1200" spc="-30" smtClean="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magát</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390" marR="76200" algn="just">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Harmadik (nem</a:t>
                      </a:r>
                      <a:r>
                        <a:rPr lang="en-US" sz="1200" spc="-1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EU) országbeli</a:t>
                      </a:r>
                      <a:r>
                        <a:rPr lang="en-US" sz="1200" spc="-4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állampol-</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gár</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7470" marR="86995">
                        <a:spcBef>
                          <a:spcPts val="415"/>
                        </a:spcBef>
                        <a:spcAft>
                          <a:spcPts val="0"/>
                        </a:spcAft>
                      </a:pP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Gyakorlatilag</a:t>
                      </a:r>
                      <a:r>
                        <a:rPr lang="en-US" sz="1200" spc="-17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semmilyen</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állampolgári jogával</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nem élhet, amíg állampolgár- ságát a</a:t>
                      </a:r>
                      <a:r>
                        <a:rPr lang="en-US" sz="1200"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ható- ság</a:t>
                      </a:r>
                      <a:r>
                        <a:rPr lang="en-US" sz="1200" spc="-2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költséges és</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hosszas eljárásban</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nem</a:t>
                      </a:r>
                      <a:r>
                        <a:rPr lang="en-US" sz="1200" spc="-3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igazolja</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69850" marR="105410">
                        <a:spcBef>
                          <a:spcPts val="415"/>
                        </a:spcBef>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Nem</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EU- polgárok, beleértve</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a </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letelepedetteket</a:t>
                      </a:r>
                      <a:r>
                        <a:rPr lang="en-US" sz="1200" spc="-17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is</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p>
                      <a:pPr marL="69215" marR="96520">
                        <a:spcAft>
                          <a:spcPts val="0"/>
                        </a:spcAft>
                      </a:pP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Belföldi</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honos és</a:t>
                      </a:r>
                      <a:r>
                        <a:rPr lang="en-US" sz="1200" spc="-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külföldön lakó,</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okmány-</a:t>
                      </a:r>
                      <a:r>
                        <a:rPr lang="en-US" sz="1200" spc="-2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nyal</a:t>
                      </a:r>
                      <a:r>
                        <a:rPr lang="en-US" sz="1200" spc="-35">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rendelkező</a:t>
                      </a:r>
                      <a:r>
                        <a:rPr lang="en-US" sz="1200" spc="-10">
                          <a:solidFill>
                            <a:schemeClr val="accent6">
                              <a:lumMod val="50000"/>
                            </a:schemeClr>
                          </a:solidFill>
                          <a:effectLst/>
                          <a:latin typeface="+mn-lt"/>
                          <a:ea typeface="Calibri" panose="020F0502020204030204" pitchFamily="34" charset="0"/>
                          <a:cs typeface="Times New Roman" panose="02020603050405020304" pitchFamily="18" charset="0"/>
                        </a:rPr>
                        <a:t> </a:t>
                      </a:r>
                      <a:r>
                        <a:rPr lang="en-US" sz="1200">
                          <a:solidFill>
                            <a:schemeClr val="accent6">
                              <a:lumMod val="50000"/>
                            </a:schemeClr>
                          </a:solidFill>
                          <a:effectLst/>
                          <a:latin typeface="+mn-lt"/>
                          <a:ea typeface="Calibri" panose="020F0502020204030204" pitchFamily="34" charset="0"/>
                          <a:cs typeface="Times New Roman" panose="02020603050405020304" pitchFamily="18" charset="0"/>
                        </a:rPr>
                        <a:t>áp.</a:t>
                      </a:r>
                      <a:endParaRPr lang="hu-HU" sz="120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6" name="Szövegdoboz 5"/>
          <p:cNvSpPr txBox="1"/>
          <p:nvPr/>
        </p:nvSpPr>
        <p:spPr>
          <a:xfrm>
            <a:off x="1043608" y="0"/>
            <a:ext cx="6814471" cy="400110"/>
          </a:xfrm>
          <a:prstGeom prst="rect">
            <a:avLst/>
          </a:prstGeom>
          <a:noFill/>
        </p:spPr>
        <p:txBody>
          <a:bodyPr wrap="square" rtlCol="0">
            <a:spAutoFit/>
          </a:bodyPr>
          <a:lstStyle/>
          <a:p>
            <a:r>
              <a:rPr lang="hu-HU" b="1" smtClean="0">
                <a:solidFill>
                  <a:srgbClr val="C00000"/>
                </a:solidFill>
                <a:latin typeface="Calibri" panose="020F0502020204030204" pitchFamily="34" charset="0"/>
              </a:rPr>
              <a:t>Egy példa: Magyarország, 2015.  Egyenlőtlen  állampolgárok</a:t>
            </a:r>
            <a:endParaRPr lang="hu-HU" b="1">
              <a:solidFill>
                <a:srgbClr val="C00000"/>
              </a:solidFill>
              <a:latin typeface="Calibri" panose="020F0502020204030204" pitchFamily="34" charset="0"/>
            </a:endParaRPr>
          </a:p>
        </p:txBody>
      </p:sp>
    </p:spTree>
    <p:extLst>
      <p:ext uri="{BB962C8B-B14F-4D97-AF65-F5344CB8AC3E}">
        <p14:creationId xmlns:p14="http://schemas.microsoft.com/office/powerpoint/2010/main" val="238085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 gyanús külföldi I</a:t>
            </a:r>
            <a:endParaRPr lang="hu-HU" noProof="0" dirty="0"/>
          </a:p>
        </p:txBody>
      </p:sp>
      <p:sp>
        <p:nvSpPr>
          <p:cNvPr id="3" name="Tartalom helye 2"/>
          <p:cNvSpPr>
            <a:spLocks noGrp="1"/>
          </p:cNvSpPr>
          <p:nvPr>
            <p:ph idx="1"/>
          </p:nvPr>
        </p:nvSpPr>
        <p:spPr>
          <a:xfrm>
            <a:off x="685800" y="838200"/>
            <a:ext cx="7772400" cy="5687144"/>
          </a:xfrm>
        </p:spPr>
        <p:txBody>
          <a:bodyPr/>
          <a:lstStyle/>
          <a:p>
            <a:r>
              <a:rPr lang="hu-HU" sz="2000" noProof="0" dirty="0" smtClean="0"/>
              <a:t>Az „ellenséges államok állampolgárainak internálása az I. világháború idején</a:t>
            </a:r>
          </a:p>
          <a:p>
            <a:endParaRPr lang="hu-HU" sz="2000" noProof="0" dirty="0" smtClean="0"/>
          </a:p>
          <a:p>
            <a:r>
              <a:rPr lang="hu-HU" sz="2000" noProof="0" dirty="0" smtClean="0"/>
              <a:t>A japán állampolgárok és a japán származású amerikaiak kényszerlakhelyre költöztetése az Egyesült Államokban a II világháború idején</a:t>
            </a:r>
          </a:p>
          <a:p>
            <a:endParaRPr lang="hu-HU" sz="2000" noProof="0" dirty="0"/>
          </a:p>
          <a:p>
            <a:r>
              <a:rPr lang="hu-HU" sz="2000" noProof="0" dirty="0" smtClean="0"/>
              <a:t>Az iraki katonai státuszú személyek „hadifogolyként” kezelése (bár: idegenrendészeti alapokon) az 1991-es Öböl háború idején</a:t>
            </a:r>
          </a:p>
          <a:p>
            <a:r>
              <a:rPr lang="hu-HU" sz="2800" noProof="0" dirty="0" smtClean="0"/>
              <a:t>_____________________________________</a:t>
            </a:r>
          </a:p>
          <a:p>
            <a:r>
              <a:rPr lang="hu-HU" sz="2000" noProof="0" dirty="0" smtClean="0"/>
              <a:t>Bizonyos foglalkozások fenntartása az adott állam állampolgárainak. </a:t>
            </a:r>
          </a:p>
          <a:p>
            <a:endParaRPr lang="hu-HU" sz="2000" noProof="0" dirty="0" smtClean="0"/>
          </a:p>
          <a:p>
            <a:r>
              <a:rPr lang="hu-HU" sz="2000" noProof="0" dirty="0" smtClean="0"/>
              <a:t>Miért kellene jobban megbízni egy hazai fasisztában, mint egy külföldi kereszténydemokratában?</a:t>
            </a:r>
          </a:p>
          <a:p>
            <a:endParaRPr lang="hu-HU" noProof="0" dirty="0"/>
          </a:p>
        </p:txBody>
      </p:sp>
    </p:spTree>
    <p:extLst>
      <p:ext uri="{BB962C8B-B14F-4D97-AF65-F5344CB8AC3E}">
        <p14:creationId xmlns:p14="http://schemas.microsoft.com/office/powerpoint/2010/main" val="3046255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 gyanús külföldi II.  A vízum</a:t>
            </a:r>
            <a:endParaRPr lang="hu-HU" noProof="0" dirty="0"/>
          </a:p>
        </p:txBody>
      </p:sp>
      <p:sp>
        <p:nvSpPr>
          <p:cNvPr id="3" name="Tartalom helye 2"/>
          <p:cNvSpPr>
            <a:spLocks noGrp="1"/>
          </p:cNvSpPr>
          <p:nvPr>
            <p:ph idx="1"/>
          </p:nvPr>
        </p:nvSpPr>
        <p:spPr>
          <a:xfrm>
            <a:off x="685800" y="838200"/>
            <a:ext cx="7772400" cy="5759152"/>
          </a:xfrm>
        </p:spPr>
        <p:txBody>
          <a:bodyPr/>
          <a:lstStyle/>
          <a:p>
            <a:pPr algn="ctr"/>
            <a:r>
              <a:rPr lang="hu-HU" sz="2000" b="1" i="1" noProof="0" dirty="0" smtClean="0"/>
              <a:t>Egykor</a:t>
            </a:r>
          </a:p>
          <a:p>
            <a:r>
              <a:rPr lang="hu-HU" sz="2000" noProof="0" dirty="0" smtClean="0"/>
              <a:t>Az I világháborúig: szabad mozgás (néhány kivétellel). Sem útlevélre, sem vízumra nincs szükség.</a:t>
            </a:r>
          </a:p>
          <a:p>
            <a:r>
              <a:rPr lang="hu-HU" sz="2000" i="1" noProof="0" dirty="0" smtClean="0"/>
              <a:t>„A magyar korona országainak területén való tartózkodáshoz és utazáshoz, valamint az állam határán való átkeléshez útlevél rendszerint nem szükséges.” 1903. évi VI. Törvénycikk</a:t>
            </a:r>
            <a:r>
              <a:rPr lang="hu-HU" sz="2000" noProof="0" dirty="0" smtClean="0"/>
              <a:t> </a:t>
            </a:r>
            <a:r>
              <a:rPr lang="hu-HU" sz="2000" i="1" noProof="0" dirty="0" smtClean="0"/>
              <a:t>az útlevélügyről, 1 §</a:t>
            </a:r>
          </a:p>
          <a:p>
            <a:r>
              <a:rPr lang="hu-HU" sz="2000" noProof="0" dirty="0" smtClean="0"/>
              <a:t>Alapeset: a szabad utazás: kivétel: személyek kizárása a belépésből</a:t>
            </a:r>
          </a:p>
          <a:p>
            <a:pPr algn="ctr"/>
            <a:r>
              <a:rPr lang="hu-HU" sz="2000" b="1" i="1" noProof="0" dirty="0" smtClean="0"/>
              <a:t>Ma</a:t>
            </a:r>
          </a:p>
          <a:p>
            <a:r>
              <a:rPr lang="hu-HU" sz="2000" b="1" i="1" noProof="0" dirty="0" smtClean="0"/>
              <a:t>Útlevél + vízum</a:t>
            </a:r>
          </a:p>
          <a:p>
            <a:r>
              <a:rPr lang="hu-HU" sz="2000" b="1" i="1" noProof="0" dirty="0" smtClean="0"/>
              <a:t>Kivétel:</a:t>
            </a:r>
          </a:p>
          <a:p>
            <a:r>
              <a:rPr lang="hu-HU" sz="2000" i="1" noProof="0" dirty="0" smtClean="0"/>
              <a:t>USA: </a:t>
            </a:r>
            <a:r>
              <a:rPr lang="hu-HU" sz="2000" noProof="0" dirty="0" smtClean="0"/>
              <a:t>37 állam és Tajvan (Bulgária, Ciprus, Horvátország, Lengyelország és Románia sem mentes, bár EU országok!) </a:t>
            </a:r>
          </a:p>
          <a:p>
            <a:r>
              <a:rPr lang="hu-HU" sz="2000" i="1" noProof="0" dirty="0" smtClean="0"/>
              <a:t>EU:  </a:t>
            </a:r>
            <a:r>
              <a:rPr lang="hu-HU" sz="2000" noProof="0" dirty="0" smtClean="0"/>
              <a:t>38 állam és három terület (Hong Kong, Makaó, Tajvan) vízummentes.</a:t>
            </a:r>
          </a:p>
          <a:p>
            <a:pPr algn="ctr"/>
            <a:r>
              <a:rPr lang="hu-HU" sz="2000" b="1" noProof="0" dirty="0" smtClean="0">
                <a:solidFill>
                  <a:srgbClr val="C00000"/>
                </a:solidFill>
              </a:rPr>
              <a:t>A vízum: kollektív stigma</a:t>
            </a:r>
          </a:p>
          <a:p>
            <a:endParaRPr lang="hu-HU" noProof="0" dirty="0"/>
          </a:p>
        </p:txBody>
      </p:sp>
    </p:spTree>
    <p:extLst>
      <p:ext uri="{BB962C8B-B14F-4D97-AF65-F5344CB8AC3E}">
        <p14:creationId xmlns:p14="http://schemas.microsoft.com/office/powerpoint/2010/main" val="2118577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 vízumrendszer kritikája</a:t>
            </a:r>
            <a:endParaRPr lang="hu-HU" noProof="0" dirty="0"/>
          </a:p>
        </p:txBody>
      </p:sp>
      <p:sp>
        <p:nvSpPr>
          <p:cNvPr id="3" name="Tartalom helye 2"/>
          <p:cNvSpPr>
            <a:spLocks noGrp="1"/>
          </p:cNvSpPr>
          <p:nvPr>
            <p:ph idx="1"/>
          </p:nvPr>
        </p:nvSpPr>
        <p:spPr/>
        <p:txBody>
          <a:bodyPr>
            <a:normAutofit fontScale="92500"/>
          </a:bodyPr>
          <a:lstStyle/>
          <a:p>
            <a:pPr marL="457200" indent="-457200">
              <a:buFont typeface="+mj-lt"/>
              <a:buAutoNum type="arabicPeriod"/>
            </a:pPr>
            <a:r>
              <a:rPr lang="hu-HU" noProof="0" dirty="0" smtClean="0">
                <a:solidFill>
                  <a:srgbClr val="C00000"/>
                </a:solidFill>
              </a:rPr>
              <a:t>Kevesek korábbi magatartása alapján mindenkit gyanússá tesz </a:t>
            </a:r>
            <a:r>
              <a:rPr lang="hu-HU" noProof="0" dirty="0" smtClean="0"/>
              <a:t>és kollektív büntetéssel (vízum) sújt. Az alapja megbízhatatlan statisztika és önbeteljesítő jóslat.</a:t>
            </a:r>
          </a:p>
          <a:p>
            <a:pPr marL="457200" indent="-457200">
              <a:buFont typeface="+mj-lt"/>
              <a:buAutoNum type="arabicPeriod"/>
            </a:pPr>
            <a:r>
              <a:rPr lang="hu-HU" noProof="0" dirty="0" smtClean="0"/>
              <a:t>Az államközi kapcsolatokban más</a:t>
            </a:r>
            <a:r>
              <a:rPr lang="hu-HU" noProof="0" dirty="0" smtClean="0">
                <a:solidFill>
                  <a:srgbClr val="C00000"/>
                </a:solidFill>
              </a:rPr>
              <a:t>, külpolitikai célok elérésére</a:t>
            </a:r>
            <a:r>
              <a:rPr lang="hu-HU" noProof="0" dirty="0" smtClean="0"/>
              <a:t> használt vízumkötelezettség </a:t>
            </a:r>
            <a:r>
              <a:rPr lang="hu-HU" noProof="0" dirty="0" smtClean="0">
                <a:solidFill>
                  <a:srgbClr val="C00000"/>
                </a:solidFill>
              </a:rPr>
              <a:t>az egész érintett népességet terheli</a:t>
            </a:r>
            <a:r>
              <a:rPr lang="hu-HU" noProof="0" dirty="0" smtClean="0"/>
              <a:t>, a civil lakosság politikai játszma foglyává, játszmabábúvá válik. </a:t>
            </a:r>
          </a:p>
          <a:p>
            <a:pPr marL="457200" indent="-457200">
              <a:buFont typeface="+mj-lt"/>
              <a:buAutoNum type="arabicPeriod"/>
            </a:pPr>
            <a:r>
              <a:rPr lang="hu-HU" noProof="0" dirty="0" smtClean="0"/>
              <a:t>Nincs szükség rá, hiszen </a:t>
            </a:r>
            <a:r>
              <a:rPr lang="hu-HU" noProof="0" dirty="0" smtClean="0">
                <a:solidFill>
                  <a:srgbClr val="C00000"/>
                </a:solidFill>
              </a:rPr>
              <a:t>a közrendre és személyesen veszélyes egyének</a:t>
            </a:r>
            <a:r>
              <a:rPr lang="hu-HU" noProof="0" dirty="0" smtClean="0"/>
              <a:t> (ha ez tudható róluk) a belépésből vízummentesség esetén is </a:t>
            </a:r>
            <a:r>
              <a:rPr lang="hu-HU" noProof="0" dirty="0" smtClean="0">
                <a:solidFill>
                  <a:srgbClr val="C00000"/>
                </a:solidFill>
              </a:rPr>
              <a:t>kizárhatók</a:t>
            </a:r>
            <a:r>
              <a:rPr lang="hu-HU" noProof="0" dirty="0" smtClean="0"/>
              <a:t>! Erre szolgálnak a nemzeti nyilvántartások, vagy az Európai Unióban a SIS II</a:t>
            </a:r>
            <a:r>
              <a:rPr lang="hu-HU" sz="800" noProof="0" dirty="0" smtClean="0">
                <a:hlinkClick r:id="rId3" action="ppaction://hlinkfile"/>
              </a:rPr>
              <a:t>0</a:t>
            </a:r>
            <a:r>
              <a:rPr lang="hu-HU" noProof="0" dirty="0" smtClean="0"/>
              <a:t>, a schengeni információs rendszer második generá- ciója.</a:t>
            </a:r>
          </a:p>
          <a:p>
            <a:pPr marL="457200" indent="-457200">
              <a:buFont typeface="+mj-lt"/>
              <a:buAutoNum type="arabicPeriod"/>
            </a:pPr>
            <a:r>
              <a:rPr lang="hu-HU" noProof="0" dirty="0" smtClean="0"/>
              <a:t>A vízumkötelezettség </a:t>
            </a:r>
            <a:r>
              <a:rPr lang="hu-HU" noProof="0" dirty="0" smtClean="0">
                <a:solidFill>
                  <a:srgbClr val="C00000"/>
                </a:solidFill>
              </a:rPr>
              <a:t>lehetetlenné teszi a menekültek el- jutását </a:t>
            </a:r>
            <a:r>
              <a:rPr lang="hu-HU" noProof="0" dirty="0" smtClean="0"/>
              <a:t>a biztonságot nyújtó európai területre.</a:t>
            </a:r>
            <a:endParaRPr lang="hu-HU" sz="3200" noProof="0" dirty="0" smtClean="0"/>
          </a:p>
          <a:p>
            <a:pPr marL="457200" indent="-457200">
              <a:buAutoNum type="arabicPlain" startAt="2"/>
            </a:pPr>
            <a:endParaRPr lang="hu-HU" noProof="0" dirty="0" smtClean="0"/>
          </a:p>
          <a:p>
            <a:endParaRPr lang="hu-HU" noProof="0" dirty="0" smtClean="0"/>
          </a:p>
          <a:p>
            <a:endParaRPr lang="hu-HU" noProof="0" dirty="0" smtClean="0"/>
          </a:p>
          <a:p>
            <a:endParaRPr lang="hu-HU" noProof="0" dirty="0" smtClean="0"/>
          </a:p>
          <a:p>
            <a:endParaRPr lang="hu-HU" noProof="0" dirty="0" smtClean="0"/>
          </a:p>
          <a:p>
            <a:endParaRPr lang="hu-HU" noProof="0" dirty="0" smtClean="0"/>
          </a:p>
          <a:p>
            <a:endParaRPr lang="hu-HU" noProof="0" dirty="0"/>
          </a:p>
        </p:txBody>
      </p:sp>
    </p:spTree>
    <p:extLst>
      <p:ext uri="{BB962C8B-B14F-4D97-AF65-F5344CB8AC3E}">
        <p14:creationId xmlns:p14="http://schemas.microsoft.com/office/powerpoint/2010/main" val="428566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228600"/>
            <a:ext cx="7772400" cy="1040160"/>
          </a:xfrm>
        </p:spPr>
        <p:txBody>
          <a:bodyPr/>
          <a:lstStyle/>
          <a:p>
            <a:r>
              <a:rPr lang="hu-HU" noProof="0" dirty="0" smtClean="0"/>
              <a:t>Az állampolgárok és az állam bevételei – a magyar példa </a:t>
            </a:r>
            <a:endParaRPr lang="hu-HU" noProof="0" dirty="0"/>
          </a:p>
        </p:txBody>
      </p:sp>
      <p:sp>
        <p:nvSpPr>
          <p:cNvPr id="3" name="Tartalom helye 2"/>
          <p:cNvSpPr>
            <a:spLocks noGrp="1"/>
          </p:cNvSpPr>
          <p:nvPr>
            <p:ph idx="1"/>
          </p:nvPr>
        </p:nvSpPr>
        <p:spPr>
          <a:xfrm>
            <a:off x="685800" y="1484784"/>
            <a:ext cx="7772400" cy="4730279"/>
          </a:xfrm>
        </p:spPr>
        <p:txBody>
          <a:bodyPr/>
          <a:lstStyle/>
          <a:p>
            <a:r>
              <a:rPr lang="hu-HU" noProof="0" dirty="0" smtClean="0"/>
              <a:t>2014. évi C tv. a költségvetésről</a:t>
            </a:r>
          </a:p>
          <a:p>
            <a:r>
              <a:rPr lang="hu-HU" noProof="0" dirty="0" smtClean="0"/>
              <a:t>Bevételi </a:t>
            </a:r>
            <a:r>
              <a:rPr lang="hu-HU" noProof="0" dirty="0" smtClean="0"/>
              <a:t>főösszeg </a:t>
            </a:r>
            <a:r>
              <a:rPr lang="hu-HU" noProof="0" dirty="0" smtClean="0"/>
              <a:t>16 </a:t>
            </a:r>
            <a:r>
              <a:rPr lang="hu-HU" noProof="0" dirty="0"/>
              <a:t>312 </a:t>
            </a:r>
            <a:r>
              <a:rPr lang="hu-HU" noProof="0" dirty="0" smtClean="0"/>
              <a:t>milliárd forint        Hiány</a:t>
            </a:r>
            <a:r>
              <a:rPr lang="hu-HU" noProof="0" dirty="0"/>
              <a:t>: </a:t>
            </a:r>
            <a:r>
              <a:rPr lang="hu-HU" noProof="0" dirty="0" smtClean="0"/>
              <a:t>877</a:t>
            </a:r>
            <a:endParaRPr lang="hu-HU" noProof="0" dirty="0"/>
          </a:p>
          <a:p>
            <a:r>
              <a:rPr lang="hu-HU" noProof="0" dirty="0" smtClean="0"/>
              <a:t>Kiadási főösszeg </a:t>
            </a:r>
            <a:r>
              <a:rPr lang="hu-HU" noProof="0" dirty="0"/>
              <a:t>17 190 </a:t>
            </a:r>
            <a:r>
              <a:rPr lang="hu-HU" noProof="0" dirty="0" smtClean="0"/>
              <a:t>milliárd forint        milliárd forint</a:t>
            </a:r>
          </a:p>
          <a:p>
            <a:r>
              <a:rPr lang="hu-HU" noProof="0" dirty="0"/>
              <a:t>Lakosság befizetései</a:t>
            </a:r>
            <a:r>
              <a:rPr lang="hu-HU" noProof="0" dirty="0" smtClean="0"/>
              <a:t>:</a:t>
            </a:r>
          </a:p>
          <a:p>
            <a:r>
              <a:rPr lang="hu-HU" noProof="0" dirty="0" smtClean="0">
                <a:solidFill>
                  <a:srgbClr val="C00000"/>
                </a:solidFill>
              </a:rPr>
              <a:t>Személyi </a:t>
            </a:r>
            <a:r>
              <a:rPr lang="hu-HU" noProof="0" dirty="0">
                <a:solidFill>
                  <a:srgbClr val="C00000"/>
                </a:solidFill>
              </a:rPr>
              <a:t>jövedelemadó </a:t>
            </a:r>
            <a:r>
              <a:rPr lang="hu-HU" noProof="0" dirty="0"/>
              <a:t>1 639 </a:t>
            </a:r>
            <a:r>
              <a:rPr lang="hu-HU" noProof="0" dirty="0" smtClean="0"/>
              <a:t>milliárd = </a:t>
            </a:r>
            <a:r>
              <a:rPr lang="hu-HU" noProof="0" dirty="0" smtClean="0">
                <a:solidFill>
                  <a:srgbClr val="C00000"/>
                </a:solidFill>
              </a:rPr>
              <a:t>10 %</a:t>
            </a:r>
            <a:r>
              <a:rPr lang="hu-HU" noProof="0" dirty="0" smtClean="0"/>
              <a:t> - ezt  a </a:t>
            </a:r>
            <a:r>
              <a:rPr lang="hu-HU" noProof="0" dirty="0" smtClean="0"/>
              <a:t>Magyarországon </a:t>
            </a:r>
            <a:r>
              <a:rPr lang="hu-HU" noProof="0" dirty="0" smtClean="0"/>
              <a:t>jövedelemhez jutó </a:t>
            </a:r>
            <a:r>
              <a:rPr lang="hu-HU" noProof="0" dirty="0" smtClean="0">
                <a:solidFill>
                  <a:srgbClr val="C00000"/>
                </a:solidFill>
              </a:rPr>
              <a:t>külföldiek is fizetik</a:t>
            </a:r>
            <a:r>
              <a:rPr lang="hu-HU" noProof="0" dirty="0" smtClean="0"/>
              <a:t>, viszont a 183-napnál hosszabban külföldön élő magyar állampolgárok  – általában nem</a:t>
            </a:r>
          </a:p>
          <a:p>
            <a:r>
              <a:rPr lang="hu-HU" noProof="0" dirty="0" smtClean="0">
                <a:solidFill>
                  <a:srgbClr val="C00000"/>
                </a:solidFill>
              </a:rPr>
              <a:t>EU-tó</a:t>
            </a:r>
            <a:r>
              <a:rPr lang="hu-HU" noProof="0" dirty="0" smtClean="0"/>
              <a:t>l: 1 724 milliárd, </a:t>
            </a:r>
            <a:r>
              <a:rPr lang="hu-HU" noProof="0" dirty="0" smtClean="0">
                <a:solidFill>
                  <a:srgbClr val="C00000"/>
                </a:solidFill>
              </a:rPr>
              <a:t>ÁFA</a:t>
            </a:r>
            <a:r>
              <a:rPr lang="hu-HU" noProof="0" dirty="0" smtClean="0"/>
              <a:t>: 3 172 milliárd, </a:t>
            </a:r>
            <a:r>
              <a:rPr lang="hu-HU" noProof="0" dirty="0" smtClean="0">
                <a:solidFill>
                  <a:srgbClr val="C00000"/>
                </a:solidFill>
              </a:rPr>
              <a:t>Jövedéki adó:</a:t>
            </a:r>
            <a:r>
              <a:rPr lang="hu-HU" noProof="0" dirty="0" smtClean="0"/>
              <a:t> 913 milliárd</a:t>
            </a:r>
            <a:endParaRPr lang="hu-HU" noProof="0" dirty="0"/>
          </a:p>
          <a:p>
            <a:endParaRPr lang="hu-HU" noProof="0" dirty="0"/>
          </a:p>
          <a:p>
            <a:endParaRPr lang="hu-HU" noProof="0" dirty="0"/>
          </a:p>
        </p:txBody>
      </p:sp>
    </p:spTree>
    <p:extLst>
      <p:ext uri="{BB962C8B-B14F-4D97-AF65-F5344CB8AC3E}">
        <p14:creationId xmlns:p14="http://schemas.microsoft.com/office/powerpoint/2010/main" val="1145650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Az állampolgárság hazai terhei</a:t>
            </a:r>
            <a:endParaRPr lang="hu-HU" noProof="0" dirty="0"/>
          </a:p>
        </p:txBody>
      </p:sp>
      <p:sp>
        <p:nvSpPr>
          <p:cNvPr id="3" name="Tartalom helye 2"/>
          <p:cNvSpPr>
            <a:spLocks noGrp="1"/>
          </p:cNvSpPr>
          <p:nvPr>
            <p:ph idx="1"/>
          </p:nvPr>
        </p:nvSpPr>
        <p:spPr/>
        <p:txBody>
          <a:bodyPr/>
          <a:lstStyle/>
          <a:p>
            <a:pPr marL="457200" indent="-457200">
              <a:lnSpc>
                <a:spcPct val="200000"/>
              </a:lnSpc>
              <a:buFont typeface="+mj-lt"/>
              <a:buAutoNum type="arabicPeriod"/>
            </a:pPr>
            <a:r>
              <a:rPr lang="hu-HU" noProof="0" dirty="0" smtClean="0"/>
              <a:t>A kötelező katonai szolgálat</a:t>
            </a:r>
          </a:p>
          <a:p>
            <a:pPr marL="457200" indent="-457200">
              <a:lnSpc>
                <a:spcPct val="200000"/>
              </a:lnSpc>
              <a:buFont typeface="+mj-lt"/>
              <a:buAutoNum type="arabicPeriod"/>
            </a:pPr>
            <a:r>
              <a:rPr lang="hu-HU" noProof="0" dirty="0" smtClean="0"/>
              <a:t>A </a:t>
            </a:r>
            <a:r>
              <a:rPr lang="hu-HU" noProof="0" dirty="0" smtClean="0"/>
              <a:t>valláselhagyás </a:t>
            </a:r>
            <a:r>
              <a:rPr lang="hu-HU" noProof="0" dirty="0" smtClean="0"/>
              <a:t>tilalma</a:t>
            </a:r>
          </a:p>
          <a:p>
            <a:pPr marL="457200" indent="-457200">
              <a:lnSpc>
                <a:spcPct val="200000"/>
              </a:lnSpc>
              <a:buFont typeface="+mj-lt"/>
              <a:buAutoNum type="arabicPeriod"/>
            </a:pPr>
            <a:r>
              <a:rPr lang="hu-HU" noProof="0" dirty="0" smtClean="0"/>
              <a:t>Az országelhagyás tilalma</a:t>
            </a:r>
          </a:p>
          <a:p>
            <a:pPr marL="457200" indent="-457200">
              <a:lnSpc>
                <a:spcPct val="200000"/>
              </a:lnSpc>
              <a:buFont typeface="+mj-lt"/>
              <a:buAutoNum type="arabicPeriod"/>
            </a:pPr>
            <a:r>
              <a:rPr lang="hu-HU" noProof="0" dirty="0" smtClean="0"/>
              <a:t>Az egy-gyermek politika (Kína)</a:t>
            </a:r>
            <a:endParaRPr lang="hu-HU" noProof="0" dirty="0"/>
          </a:p>
        </p:txBody>
      </p:sp>
    </p:spTree>
    <p:extLst>
      <p:ext uri="{BB962C8B-B14F-4D97-AF65-F5344CB8AC3E}">
        <p14:creationId xmlns:p14="http://schemas.microsoft.com/office/powerpoint/2010/main" val="381638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Játék</a:t>
            </a:r>
            <a:endParaRPr lang="hu-HU" noProof="0" dirty="0"/>
          </a:p>
        </p:txBody>
      </p:sp>
      <p:sp>
        <p:nvSpPr>
          <p:cNvPr id="3" name="Tartalom helye 2"/>
          <p:cNvSpPr>
            <a:spLocks noGrp="1"/>
          </p:cNvSpPr>
          <p:nvPr>
            <p:ph idx="1"/>
          </p:nvPr>
        </p:nvSpPr>
        <p:spPr/>
        <p:txBody>
          <a:bodyPr/>
          <a:lstStyle/>
          <a:p>
            <a:pPr marL="457200" indent="-457200" algn="ctr">
              <a:lnSpc>
                <a:spcPct val="150000"/>
              </a:lnSpc>
              <a:buFont typeface="Arial" panose="020B0604020202020204" pitchFamily="34" charset="0"/>
              <a:buChar char="•"/>
            </a:pPr>
            <a:r>
              <a:rPr lang="hu-HU" sz="3200" noProof="0" dirty="0" smtClean="0"/>
              <a:t>Van-e normann nép?</a:t>
            </a:r>
          </a:p>
          <a:p>
            <a:pPr marL="457200" indent="-457200" algn="ctr">
              <a:lnSpc>
                <a:spcPct val="150000"/>
              </a:lnSpc>
              <a:buFont typeface="Arial" panose="020B0604020202020204" pitchFamily="34" charset="0"/>
              <a:buChar char="•"/>
            </a:pPr>
            <a:r>
              <a:rPr lang="hu-HU" sz="3200" noProof="0" dirty="0" smtClean="0"/>
              <a:t>Volt-e normann nép?</a:t>
            </a:r>
          </a:p>
          <a:p>
            <a:pPr marL="457200" indent="-457200" algn="ctr">
              <a:lnSpc>
                <a:spcPct val="150000"/>
              </a:lnSpc>
              <a:buFont typeface="Arial" panose="020B0604020202020204" pitchFamily="34" charset="0"/>
              <a:buChar char="•"/>
            </a:pPr>
            <a:r>
              <a:rPr lang="hu-HU" sz="3200" noProof="0" dirty="0" smtClean="0"/>
              <a:t>Nekik jár-e Normandia a történelem jogán?</a:t>
            </a:r>
          </a:p>
          <a:p>
            <a:pPr marL="457200" indent="-457200" algn="ctr">
              <a:lnSpc>
                <a:spcPct val="150000"/>
              </a:lnSpc>
              <a:buFont typeface="Arial" panose="020B0604020202020204" pitchFamily="34" charset="0"/>
              <a:buChar char="•"/>
            </a:pPr>
            <a:r>
              <a:rPr lang="hu-HU" sz="3200" noProof="0" dirty="0"/>
              <a:t>	</a:t>
            </a:r>
            <a:r>
              <a:rPr lang="hu-HU" sz="3200" noProof="0" dirty="0" smtClean="0"/>
              <a:t>(És </a:t>
            </a:r>
            <a:r>
              <a:rPr lang="hu-HU" sz="3200" noProof="0" dirty="0" smtClean="0"/>
              <a:t>Szicília? </a:t>
            </a:r>
            <a:r>
              <a:rPr lang="hu-HU" sz="3200" noProof="0" dirty="0" smtClean="0"/>
              <a:t>És a brit szigetek déli fele?)</a:t>
            </a:r>
          </a:p>
          <a:p>
            <a:pPr marL="0" indent="0" algn="ctr">
              <a:lnSpc>
                <a:spcPct val="150000"/>
              </a:lnSpc>
            </a:pPr>
            <a:endParaRPr lang="hu-HU" sz="3200" noProof="0" dirty="0"/>
          </a:p>
        </p:txBody>
      </p:sp>
    </p:spTree>
    <p:extLst>
      <p:ext uri="{BB962C8B-B14F-4D97-AF65-F5344CB8AC3E}">
        <p14:creationId xmlns:p14="http://schemas.microsoft.com/office/powerpoint/2010/main" val="945955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685800" y="116632"/>
            <a:ext cx="7772400" cy="864096"/>
          </a:xfrm>
        </p:spPr>
        <p:txBody>
          <a:bodyPr/>
          <a:lstStyle/>
          <a:p>
            <a:r>
              <a:rPr lang="hu-HU" sz="2400" noProof="0" dirty="0" smtClean="0"/>
              <a:t>A KETTŐS (TÖBBES) ÁLLAMPOLGÁRSÁG VÁLTOZÓ MEGÍTÉLÉSE </a:t>
            </a:r>
            <a:endParaRPr lang="hu-HU" sz="2400" noProof="0" dirty="0"/>
          </a:p>
        </p:txBody>
      </p:sp>
      <p:sp>
        <p:nvSpPr>
          <p:cNvPr id="20" name="Tartalom helye 19"/>
          <p:cNvSpPr>
            <a:spLocks noGrp="1"/>
          </p:cNvSpPr>
          <p:nvPr>
            <p:ph idx="1"/>
          </p:nvPr>
        </p:nvSpPr>
        <p:spPr>
          <a:xfrm>
            <a:off x="395536" y="1052736"/>
            <a:ext cx="8352928" cy="5376863"/>
          </a:xfrm>
        </p:spPr>
        <p:txBody>
          <a:bodyPr>
            <a:normAutofit fontScale="70000" lnSpcReduction="20000"/>
          </a:bodyPr>
          <a:lstStyle/>
          <a:p>
            <a:pPr>
              <a:lnSpc>
                <a:spcPct val="120000"/>
              </a:lnSpc>
            </a:pPr>
            <a:r>
              <a:rPr lang="hu-HU" i="1" noProof="0" dirty="0" smtClean="0"/>
              <a:t>„A kettős állampolgárság nemkívánatos jelenség, amely ártalmas mind a népek közötti baráti kapcsolatok, mind az egyén jóléte szempontjából</a:t>
            </a:r>
            <a:r>
              <a:rPr lang="hu-HU" noProof="0" dirty="0" smtClean="0"/>
              <a:t>” </a:t>
            </a:r>
            <a:r>
              <a:rPr lang="hu-HU" sz="1600" noProof="0" dirty="0" smtClean="0"/>
              <a:t>(Bar-Yaacov 1961)</a:t>
            </a:r>
          </a:p>
          <a:p>
            <a:pPr>
              <a:lnSpc>
                <a:spcPct val="120000"/>
              </a:lnSpc>
            </a:pPr>
            <a:r>
              <a:rPr lang="hu-HU" sz="2900" noProof="0" dirty="0" smtClean="0">
                <a:solidFill>
                  <a:srgbClr val="C00000"/>
                </a:solidFill>
              </a:rPr>
              <a:t>ET egyezmény, 1963</a:t>
            </a:r>
            <a:r>
              <a:rPr lang="hu-HU" sz="2900" noProof="0" dirty="0" smtClean="0"/>
              <a:t>: „„...a többes állampolgárság esetei nehézségekre vezetnek és ... a </a:t>
            </a:r>
            <a:r>
              <a:rPr lang="hu-HU" sz="2900" noProof="0" dirty="0" smtClean="0">
                <a:solidFill>
                  <a:srgbClr val="C00000"/>
                </a:solidFill>
              </a:rPr>
              <a:t>többes állampolgárság tagállamok közötti eseteinek lehetőség szerinti csökkentését </a:t>
            </a:r>
            <a:r>
              <a:rPr lang="hu-HU" sz="2900" noProof="0" dirty="0" smtClean="0"/>
              <a:t>célzó közös fellépés megfelel az Európa Tanács céljainak...”.</a:t>
            </a:r>
          </a:p>
          <a:p>
            <a:pPr>
              <a:lnSpc>
                <a:spcPct val="120000"/>
              </a:lnSpc>
            </a:pPr>
            <a:r>
              <a:rPr lang="hu-HU" sz="2900" noProof="0" dirty="0" smtClean="0">
                <a:solidFill>
                  <a:srgbClr val="C00000"/>
                </a:solidFill>
              </a:rPr>
              <a:t>ET egyezmény, 1997 </a:t>
            </a:r>
            <a:r>
              <a:rPr lang="hu-HU" sz="2900" noProof="0" dirty="0" smtClean="0"/>
              <a:t>a kettős állampolgárságról:</a:t>
            </a:r>
          </a:p>
          <a:p>
            <a:pPr>
              <a:lnSpc>
                <a:spcPct val="120000"/>
              </a:lnSpc>
            </a:pPr>
            <a:r>
              <a:rPr lang="hu-HU" sz="2900" noProof="0" dirty="0" smtClean="0"/>
              <a:t>Az államok </a:t>
            </a:r>
            <a:r>
              <a:rPr lang="hu-HU" sz="2900" noProof="0" dirty="0" smtClean="0">
                <a:solidFill>
                  <a:srgbClr val="C00000"/>
                </a:solidFill>
              </a:rPr>
              <a:t>kötelesek elfogadni a kettős (többes) állampolgárságot</a:t>
            </a:r>
            <a:r>
              <a:rPr lang="hu-HU" sz="2900" noProof="0" dirty="0" smtClean="0"/>
              <a:t>, ha</a:t>
            </a:r>
          </a:p>
          <a:p>
            <a:pPr marL="457200" indent="-457200">
              <a:lnSpc>
                <a:spcPct val="120000"/>
              </a:lnSpc>
              <a:buFontTx/>
              <a:buChar char="-"/>
            </a:pPr>
            <a:r>
              <a:rPr lang="hu-HU" sz="2900" noProof="0" dirty="0" smtClean="0"/>
              <a:t>a </a:t>
            </a:r>
            <a:r>
              <a:rPr lang="hu-HU" sz="2900" noProof="0" dirty="0" smtClean="0">
                <a:solidFill>
                  <a:srgbClr val="C00000"/>
                </a:solidFill>
              </a:rPr>
              <a:t>gyermek a születésekor </a:t>
            </a:r>
            <a:r>
              <a:rPr lang="hu-HU" sz="2900" noProof="0" dirty="0" smtClean="0"/>
              <a:t>a törvény erejénél fogva (ex lege) többes állampolgárrá válik (14 § (1) a),</a:t>
            </a:r>
          </a:p>
          <a:p>
            <a:pPr marL="457200" indent="-457200">
              <a:lnSpc>
                <a:spcPct val="120000"/>
              </a:lnSpc>
              <a:buFontTx/>
              <a:buChar char="-"/>
            </a:pPr>
            <a:r>
              <a:rPr lang="hu-HU" sz="2900" noProof="0" dirty="0" smtClean="0"/>
              <a:t>a </a:t>
            </a:r>
            <a:r>
              <a:rPr lang="hu-HU" sz="2900" noProof="0" dirty="0" smtClean="0">
                <a:solidFill>
                  <a:srgbClr val="C00000"/>
                </a:solidFill>
              </a:rPr>
              <a:t>házasságkötéssel automatikusan </a:t>
            </a:r>
            <a:r>
              <a:rPr lang="hu-HU" sz="2900" noProof="0" dirty="0" smtClean="0"/>
              <a:t>együtt járó állampolgárság-szerzés esetén.</a:t>
            </a:r>
          </a:p>
          <a:p>
            <a:pPr marL="0" indent="0">
              <a:lnSpc>
                <a:spcPct val="120000"/>
              </a:lnSpc>
            </a:pPr>
            <a:r>
              <a:rPr lang="hu-HU" sz="2900" noProof="0" dirty="0" smtClean="0"/>
              <a:t>Minden egyéb esetben – különösen </a:t>
            </a:r>
            <a:r>
              <a:rPr lang="hu-HU" sz="2900" noProof="0" dirty="0" smtClean="0">
                <a:solidFill>
                  <a:srgbClr val="C00000"/>
                </a:solidFill>
              </a:rPr>
              <a:t>az önkéntes állampolgárság szerzés esetében</a:t>
            </a:r>
            <a:r>
              <a:rPr lang="hu-HU" sz="2900" noProof="0" dirty="0" smtClean="0"/>
              <a:t> – </a:t>
            </a:r>
            <a:r>
              <a:rPr lang="hu-HU" sz="2900" noProof="0" dirty="0" smtClean="0">
                <a:solidFill>
                  <a:srgbClr val="C00000"/>
                </a:solidFill>
              </a:rPr>
              <a:t>az állam megszakíthatja az állampolgári kapcsolatot</a:t>
            </a:r>
            <a:r>
              <a:rPr lang="hu-HU" sz="2900" noProof="0" dirty="0" smtClean="0"/>
              <a:t>, azaz kizárhatja a más állam állampolgárságát önként felvevő személyt a saját állampolgárai köréből. (7 § (1))</a:t>
            </a:r>
          </a:p>
          <a:p>
            <a:pPr>
              <a:lnSpc>
                <a:spcPct val="120000"/>
              </a:lnSpc>
            </a:pPr>
            <a:endParaRPr lang="hu-HU" sz="3200" noProof="0" dirty="0"/>
          </a:p>
        </p:txBody>
      </p:sp>
    </p:spTree>
    <p:extLst>
      <p:ext uri="{BB962C8B-B14F-4D97-AF65-F5344CB8AC3E}">
        <p14:creationId xmlns:p14="http://schemas.microsoft.com/office/powerpoint/2010/main" val="1588148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Az állampolgárság árnyalt szemlélete</a:t>
            </a:r>
            <a:endParaRPr lang="hu-HU" noProof="0" dirty="0"/>
          </a:p>
        </p:txBody>
      </p:sp>
      <p:sp>
        <p:nvSpPr>
          <p:cNvPr id="3" name="Tartalom helye 2"/>
          <p:cNvSpPr>
            <a:spLocks noGrp="1"/>
          </p:cNvSpPr>
          <p:nvPr>
            <p:ph idx="1"/>
          </p:nvPr>
        </p:nvSpPr>
        <p:spPr>
          <a:xfrm>
            <a:off x="695646" y="692476"/>
            <a:ext cx="7772400" cy="5904875"/>
          </a:xfrm>
        </p:spPr>
        <p:txBody>
          <a:bodyPr/>
          <a:lstStyle/>
          <a:p>
            <a:pPr marL="457200" indent="-457200">
              <a:buFont typeface="+mj-lt"/>
              <a:buAutoNum type="arabicPeriod"/>
            </a:pPr>
            <a:r>
              <a:rPr lang="hu-HU" sz="2000" noProof="0" dirty="0" smtClean="0"/>
              <a:t>Az állampolgárság </a:t>
            </a:r>
            <a:r>
              <a:rPr lang="hu-HU" sz="2000" noProof="0" dirty="0" smtClean="0">
                <a:solidFill>
                  <a:srgbClr val="C00000"/>
                </a:solidFill>
              </a:rPr>
              <a:t>jobb, mint a hontalanság</a:t>
            </a:r>
            <a:r>
              <a:rPr lang="hu-HU" sz="2000" noProof="0" dirty="0" smtClean="0"/>
              <a:t>. </a:t>
            </a:r>
          </a:p>
          <a:p>
            <a:pPr marL="457200" indent="-457200">
              <a:buFont typeface="+mj-lt"/>
              <a:buAutoNum type="arabicPeriod"/>
            </a:pPr>
            <a:r>
              <a:rPr lang="hu-HU" sz="2000" noProof="0" dirty="0" smtClean="0"/>
              <a:t>Az állampolgárság </a:t>
            </a:r>
            <a:r>
              <a:rPr lang="hu-HU" sz="2000" noProof="0" dirty="0" smtClean="0">
                <a:solidFill>
                  <a:srgbClr val="C00000"/>
                </a:solidFill>
              </a:rPr>
              <a:t>olyan</a:t>
            </a:r>
            <a:r>
              <a:rPr lang="hu-HU" sz="2000" noProof="0" dirty="0" smtClean="0"/>
              <a:t> mint egy </a:t>
            </a:r>
            <a:r>
              <a:rPr lang="hu-HU" sz="2000" noProof="0" dirty="0" smtClean="0">
                <a:solidFill>
                  <a:srgbClr val="C00000"/>
                </a:solidFill>
              </a:rPr>
              <a:t>feudális előjog vagy </a:t>
            </a:r>
            <a:r>
              <a:rPr lang="hu-HU" sz="2000" noProof="0" dirty="0" smtClean="0"/>
              <a:t>hátrány</a:t>
            </a:r>
          </a:p>
          <a:p>
            <a:pPr marL="457200" indent="-457200">
              <a:buFont typeface="+mj-lt"/>
              <a:buAutoNum type="arabicPeriod"/>
            </a:pPr>
            <a:endParaRPr lang="hu-HU" sz="2000" noProof="0" dirty="0" smtClean="0"/>
          </a:p>
          <a:p>
            <a:pPr marL="857250" lvl="1" indent="-457200">
              <a:buFont typeface="+mj-lt"/>
              <a:buAutoNum type="alphaLcParenR"/>
            </a:pPr>
            <a:r>
              <a:rPr lang="hu-HU" noProof="0" dirty="0" smtClean="0">
                <a:solidFill>
                  <a:srgbClr val="C00000"/>
                </a:solidFill>
              </a:rPr>
              <a:t>Születéssel adódik </a:t>
            </a:r>
            <a:r>
              <a:rPr lang="hu-HU" noProof="0" dirty="0" smtClean="0"/>
              <a:t>az előny, vagy a hátrány, az érintettnek nincsenek érdemei és nem bűnös. (Ez a jus sanguinisre és a jus solira is igaz!) </a:t>
            </a:r>
            <a:r>
              <a:rPr lang="hu-HU" sz="1400" i="1" noProof="0" dirty="0" smtClean="0"/>
              <a:t>(Ld. pl. Ayelet Shachar: The </a:t>
            </a:r>
            <a:r>
              <a:rPr lang="hu-HU" sz="1400" i="1" noProof="0" dirty="0" smtClean="0"/>
              <a:t>Birthright </a:t>
            </a:r>
            <a:r>
              <a:rPr lang="hu-HU" sz="1400" i="1" noProof="0" dirty="0" smtClean="0"/>
              <a:t>Lottery, 2009)</a:t>
            </a:r>
          </a:p>
          <a:p>
            <a:pPr marL="857250" lvl="1" indent="-457200">
              <a:buFont typeface="+mj-lt"/>
              <a:buAutoNum type="alphaLcParenR"/>
            </a:pPr>
            <a:r>
              <a:rPr lang="hu-HU" noProof="0" dirty="0" smtClean="0"/>
              <a:t>Ebből fakadóan az állampolgársággal járó előnyök és hátrányok </a:t>
            </a:r>
            <a:r>
              <a:rPr lang="hu-HU" noProof="0" dirty="0" smtClean="0">
                <a:solidFill>
                  <a:srgbClr val="C00000"/>
                </a:solidFill>
              </a:rPr>
              <a:t>erkölcsileg nem igazolhatóak</a:t>
            </a:r>
            <a:r>
              <a:rPr lang="hu-HU" noProof="0" dirty="0" smtClean="0"/>
              <a:t>, mert </a:t>
            </a:r>
            <a:r>
              <a:rPr lang="hu-HU" noProof="0" dirty="0" smtClean="0">
                <a:solidFill>
                  <a:srgbClr val="C00000"/>
                </a:solidFill>
              </a:rPr>
              <a:t>függetlenek az individuum tetteitől</a:t>
            </a:r>
          </a:p>
          <a:p>
            <a:pPr marL="857250" lvl="1" indent="-457200">
              <a:buFont typeface="+mj-lt"/>
              <a:buAutoNum type="alphaLcParenR"/>
            </a:pPr>
            <a:endParaRPr lang="hu-HU" noProof="0" dirty="0"/>
          </a:p>
          <a:p>
            <a:pPr marL="457200" indent="-457200">
              <a:buFont typeface="+mj-lt"/>
              <a:buAutoNum type="arabicPeriod"/>
            </a:pPr>
            <a:r>
              <a:rPr lang="hu-HU" sz="2000" noProof="0" dirty="0" smtClean="0">
                <a:solidFill>
                  <a:srgbClr val="C00000"/>
                </a:solidFill>
              </a:rPr>
              <a:t>A bevándorló kizárása az állampolgárságból erkölcsileg nem igazolható</a:t>
            </a:r>
            <a:r>
              <a:rPr lang="hu-HU" sz="2000" noProof="0" dirty="0" smtClean="0"/>
              <a:t>, mert az a (politikai) közösség („nemzet”), amely a vándort  kizárja </a:t>
            </a:r>
            <a:r>
              <a:rPr lang="hu-HU" sz="2000" noProof="0" dirty="0" smtClean="0">
                <a:solidFill>
                  <a:srgbClr val="C00000"/>
                </a:solidFill>
              </a:rPr>
              <a:t>önnön határait </a:t>
            </a:r>
            <a:r>
              <a:rPr lang="hu-HU" sz="2000" noProof="0" dirty="0" smtClean="0"/>
              <a:t>– az esetek többségében – </a:t>
            </a:r>
            <a:r>
              <a:rPr lang="hu-HU" sz="2000" noProof="0" dirty="0" smtClean="0">
                <a:solidFill>
                  <a:srgbClr val="C00000"/>
                </a:solidFill>
              </a:rPr>
              <a:t>erőszakkal húzta meg</a:t>
            </a:r>
            <a:r>
              <a:rPr lang="hu-HU" sz="2000" noProof="0" dirty="0" smtClean="0"/>
              <a:t>. A mi és az ők közötti vonal (áp. – idegen) a történelmi véletlen (erőviszonyok) eredménye, nem egy erkölcsileg méltányolható erőfeszítés eredménye, ráadásul az alapul fekvő határok folyamatosan változtak.</a:t>
            </a:r>
            <a:endParaRPr lang="hu-HU" sz="2000" noProof="0" dirty="0"/>
          </a:p>
        </p:txBody>
      </p:sp>
    </p:spTree>
    <p:extLst>
      <p:ext uri="{BB962C8B-B14F-4D97-AF65-F5344CB8AC3E}">
        <p14:creationId xmlns:p14="http://schemas.microsoft.com/office/powerpoint/2010/main" val="1608835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Az állampolgárság árnyalt szemlélete</a:t>
            </a:r>
            <a:endParaRPr lang="hu-HU" noProof="0" dirty="0"/>
          </a:p>
        </p:txBody>
      </p:sp>
      <p:sp>
        <p:nvSpPr>
          <p:cNvPr id="3" name="Tartalom helye 2"/>
          <p:cNvSpPr>
            <a:spLocks noGrp="1"/>
          </p:cNvSpPr>
          <p:nvPr>
            <p:ph idx="1"/>
          </p:nvPr>
        </p:nvSpPr>
        <p:spPr>
          <a:xfrm>
            <a:off x="395536" y="836712"/>
            <a:ext cx="8352928" cy="5760860"/>
          </a:xfrm>
        </p:spPr>
        <p:txBody>
          <a:bodyPr>
            <a:normAutofit fontScale="55000" lnSpcReduction="20000"/>
          </a:bodyPr>
          <a:lstStyle/>
          <a:p>
            <a:pPr marL="0" indent="0" algn="ctr">
              <a:lnSpc>
                <a:spcPct val="120000"/>
              </a:lnSpc>
            </a:pPr>
            <a:endParaRPr lang="hu-HU" sz="3400" noProof="0" dirty="0" smtClean="0">
              <a:solidFill>
                <a:srgbClr val="C00000"/>
              </a:solidFill>
            </a:endParaRPr>
          </a:p>
          <a:p>
            <a:pPr marL="0" indent="0" algn="ctr">
              <a:lnSpc>
                <a:spcPct val="120000"/>
              </a:lnSpc>
            </a:pPr>
            <a:r>
              <a:rPr lang="hu-HU" sz="5100" noProof="0" dirty="0" smtClean="0">
                <a:solidFill>
                  <a:srgbClr val="C00000"/>
                </a:solidFill>
              </a:rPr>
              <a:t>Megoldási javaslat</a:t>
            </a:r>
          </a:p>
          <a:p>
            <a:pPr marL="0" indent="0" algn="ctr">
              <a:lnSpc>
                <a:spcPct val="120000"/>
              </a:lnSpc>
            </a:pPr>
            <a:endParaRPr lang="hu-HU" sz="3400" noProof="0" dirty="0"/>
          </a:p>
          <a:p>
            <a:pPr marL="457200" indent="-457200">
              <a:lnSpc>
                <a:spcPct val="170000"/>
              </a:lnSpc>
              <a:buFont typeface="Arial" panose="020B0604020202020204" pitchFamily="34" charset="0"/>
              <a:buChar char="•"/>
            </a:pPr>
            <a:r>
              <a:rPr lang="hu-HU" sz="3400" noProof="0" dirty="0" smtClean="0"/>
              <a:t>A </a:t>
            </a:r>
            <a:r>
              <a:rPr lang="hu-HU" sz="3400" noProof="0" dirty="0" smtClean="0">
                <a:solidFill>
                  <a:srgbClr val="C00000"/>
                </a:solidFill>
              </a:rPr>
              <a:t>születés ne determinálja </a:t>
            </a:r>
            <a:r>
              <a:rPr lang="hu-HU" sz="3400" noProof="0" dirty="0" smtClean="0"/>
              <a:t>a sorsot!</a:t>
            </a:r>
            <a:endParaRPr lang="hu-HU" sz="3400" noProof="0" dirty="0"/>
          </a:p>
          <a:p>
            <a:pPr marL="457200" indent="-457200">
              <a:lnSpc>
                <a:spcPct val="170000"/>
              </a:lnSpc>
              <a:buFont typeface="Arial" panose="020B0604020202020204" pitchFamily="34" charset="0"/>
              <a:buChar char="•"/>
            </a:pPr>
            <a:r>
              <a:rPr lang="hu-HU" sz="3400" noProof="0" dirty="0" smtClean="0"/>
              <a:t>Az individuum </a:t>
            </a:r>
            <a:r>
              <a:rPr lang="hu-HU" sz="3400" noProof="0" dirty="0" smtClean="0">
                <a:solidFill>
                  <a:srgbClr val="C00000"/>
                </a:solidFill>
              </a:rPr>
              <a:t>választhassa meg, hol akar élni</a:t>
            </a:r>
            <a:r>
              <a:rPr lang="hu-HU" sz="3400" noProof="0" dirty="0" smtClean="0"/>
              <a:t>.</a:t>
            </a:r>
          </a:p>
          <a:p>
            <a:pPr marL="457200" indent="-457200">
              <a:lnSpc>
                <a:spcPct val="170000"/>
              </a:lnSpc>
              <a:buFont typeface="Arial" panose="020B0604020202020204" pitchFamily="34" charset="0"/>
              <a:buChar char="•"/>
            </a:pPr>
            <a:r>
              <a:rPr lang="hu-HU" sz="3400" noProof="0" dirty="0" smtClean="0"/>
              <a:t>Ha ez nem válik lehetővé, a gazdag és szabad államokba születettek kompenzálják az ettől a szabadságtól megfosztottakat, egyfajta </a:t>
            </a:r>
            <a:r>
              <a:rPr lang="hu-HU" sz="3400" noProof="0" dirty="0" smtClean="0">
                <a:solidFill>
                  <a:srgbClr val="C00000"/>
                </a:solidFill>
              </a:rPr>
              <a:t>„örökösödési adóval”</a:t>
            </a:r>
            <a:r>
              <a:rPr lang="hu-HU" sz="3400" noProof="0" dirty="0" smtClean="0"/>
              <a:t> (Shachar)</a:t>
            </a:r>
          </a:p>
          <a:p>
            <a:pPr marL="457200" indent="-457200">
              <a:lnSpc>
                <a:spcPct val="170000"/>
              </a:lnSpc>
              <a:buFont typeface="Arial" panose="020B0604020202020204" pitchFamily="34" charset="0"/>
              <a:buChar char="•"/>
            </a:pPr>
            <a:r>
              <a:rPr lang="hu-HU" sz="3400" noProof="0" dirty="0" smtClean="0"/>
              <a:t>A személy </a:t>
            </a:r>
            <a:r>
              <a:rPr lang="hu-HU" sz="3400" noProof="0" dirty="0" smtClean="0">
                <a:solidFill>
                  <a:srgbClr val="C00000"/>
                </a:solidFill>
              </a:rPr>
              <a:t>részvételének mértéke (jogok és kötelességek</a:t>
            </a:r>
            <a:r>
              <a:rPr lang="hu-HU" sz="3400" noProof="0" dirty="0" smtClean="0"/>
              <a:t>) attól függjön, mennyire vált „stakeholder”-ré, </a:t>
            </a:r>
            <a:r>
              <a:rPr lang="hu-HU" sz="3400" noProof="0" dirty="0" smtClean="0">
                <a:solidFill>
                  <a:srgbClr val="C00000"/>
                </a:solidFill>
              </a:rPr>
              <a:t>mennyire kötötte össze élete súlypontját </a:t>
            </a:r>
            <a:r>
              <a:rPr lang="hu-HU" sz="3400" noProof="0" dirty="0" smtClean="0"/>
              <a:t>az adott közösséggel. (Rainer Bauböck) (Ezt az elvet  tükrözi meg a külföldiek választási joga a helyi választásokon Európában)</a:t>
            </a:r>
          </a:p>
          <a:p>
            <a:pPr marL="0" indent="0">
              <a:lnSpc>
                <a:spcPct val="120000"/>
              </a:lnSpc>
            </a:pPr>
            <a:r>
              <a:rPr lang="hu-HU" sz="2800" noProof="0" dirty="0"/>
              <a:t>	</a:t>
            </a:r>
          </a:p>
        </p:txBody>
      </p:sp>
    </p:spTree>
    <p:extLst>
      <p:ext uri="{BB962C8B-B14F-4D97-AF65-F5344CB8AC3E}">
        <p14:creationId xmlns:p14="http://schemas.microsoft.com/office/powerpoint/2010/main" val="220182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 külföldiekre vonatkozó jog</a:t>
            </a:r>
            <a:endParaRPr lang="hu-HU" noProof="0" dirty="0"/>
          </a:p>
        </p:txBody>
      </p:sp>
      <p:sp>
        <p:nvSpPr>
          <p:cNvPr id="3" name="Tartalom helye 2"/>
          <p:cNvSpPr>
            <a:spLocks noGrp="1"/>
          </p:cNvSpPr>
          <p:nvPr>
            <p:ph idx="1"/>
          </p:nvPr>
        </p:nvSpPr>
        <p:spPr/>
        <p:txBody>
          <a:bodyPr>
            <a:normAutofit fontScale="77500" lnSpcReduction="20000"/>
          </a:bodyPr>
          <a:lstStyle/>
          <a:p>
            <a:pPr>
              <a:lnSpc>
                <a:spcPct val="150000"/>
              </a:lnSpc>
              <a:buFont typeface="Arial" panose="020B0604020202020204" pitchFamily="34" charset="0"/>
              <a:buChar char="•"/>
            </a:pPr>
            <a:r>
              <a:rPr lang="hu-HU" noProof="0" dirty="0" smtClean="0"/>
              <a:t>Kiindulópont: </a:t>
            </a:r>
            <a:r>
              <a:rPr lang="hu-HU" noProof="0" dirty="0" smtClean="0">
                <a:solidFill>
                  <a:srgbClr val="C00000"/>
                </a:solidFill>
              </a:rPr>
              <a:t>a külföldi </a:t>
            </a:r>
            <a:r>
              <a:rPr lang="hu-HU" noProof="0" dirty="0" smtClean="0"/>
              <a:t>a hatályos nemzetközi jog szerint </a:t>
            </a:r>
            <a:r>
              <a:rPr lang="hu-HU" noProof="0" dirty="0" smtClean="0">
                <a:solidFill>
                  <a:srgbClr val="C00000"/>
                </a:solidFill>
              </a:rPr>
              <a:t>megkülönböztethető</a:t>
            </a:r>
            <a:r>
              <a:rPr lang="hu-HU" noProof="0" dirty="0" smtClean="0"/>
              <a:t> a saját állampolgárral szemben.</a:t>
            </a:r>
          </a:p>
          <a:p>
            <a:pPr>
              <a:lnSpc>
                <a:spcPct val="150000"/>
              </a:lnSpc>
              <a:buFont typeface="Arial" panose="020B0604020202020204" pitchFamily="34" charset="0"/>
              <a:buChar char="•"/>
            </a:pPr>
            <a:r>
              <a:rPr lang="hu-HU" noProof="0" dirty="0" smtClean="0">
                <a:solidFill>
                  <a:srgbClr val="C00000"/>
                </a:solidFill>
              </a:rPr>
              <a:t>Emberi jogok</a:t>
            </a:r>
            <a:r>
              <a:rPr lang="hu-HU" noProof="0" dirty="0" smtClean="0"/>
              <a:t>: csak </a:t>
            </a:r>
            <a:r>
              <a:rPr lang="hu-HU" noProof="0" dirty="0" smtClean="0">
                <a:solidFill>
                  <a:srgbClr val="C00000"/>
                </a:solidFill>
              </a:rPr>
              <a:t>néhány esetben </a:t>
            </a:r>
            <a:r>
              <a:rPr lang="hu-HU" noProof="0" dirty="0" smtClean="0">
                <a:solidFill>
                  <a:srgbClr val="000042"/>
                </a:solidFill>
              </a:rPr>
              <a:t>hátrányosabb a helyzete </a:t>
            </a:r>
            <a:r>
              <a:rPr lang="hu-HU" noProof="0" dirty="0" smtClean="0">
                <a:solidFill>
                  <a:srgbClr val="000066"/>
                </a:solidFill>
              </a:rPr>
              <a:t> </a:t>
            </a:r>
            <a:r>
              <a:rPr lang="hu-HU" noProof="0" dirty="0" smtClean="0"/>
              <a:t>(politikai jogoknál)</a:t>
            </a:r>
          </a:p>
          <a:p>
            <a:pPr>
              <a:lnSpc>
                <a:spcPct val="150000"/>
              </a:lnSpc>
              <a:buFont typeface="Arial" panose="020B0604020202020204" pitchFamily="34" charset="0"/>
              <a:buChar char="•"/>
            </a:pPr>
            <a:r>
              <a:rPr lang="hu-HU" noProof="0" dirty="0" smtClean="0"/>
              <a:t>A külföldi mivolt jelenthet </a:t>
            </a:r>
            <a:r>
              <a:rPr lang="hu-HU" noProof="0" dirty="0" smtClean="0">
                <a:solidFill>
                  <a:srgbClr val="C00000"/>
                </a:solidFill>
              </a:rPr>
              <a:t>hátrány</a:t>
            </a:r>
            <a:r>
              <a:rPr lang="hu-HU" noProof="0" dirty="0" smtClean="0">
                <a:solidFill>
                  <a:srgbClr val="000042"/>
                </a:solidFill>
              </a:rPr>
              <a:t>t</a:t>
            </a:r>
            <a:r>
              <a:rPr lang="hu-HU" noProof="0" dirty="0" smtClean="0">
                <a:solidFill>
                  <a:srgbClr val="C00000"/>
                </a:solidFill>
              </a:rPr>
              <a:t> </a:t>
            </a:r>
            <a:r>
              <a:rPr lang="hu-HU" noProof="0" dirty="0" smtClean="0">
                <a:solidFill>
                  <a:srgbClr val="000042"/>
                </a:solidFill>
              </a:rPr>
              <a:t>vagy</a:t>
            </a:r>
            <a:r>
              <a:rPr lang="hu-HU" noProof="0" dirty="0" smtClean="0">
                <a:solidFill>
                  <a:srgbClr val="C00000"/>
                </a:solidFill>
              </a:rPr>
              <a:t> privilegium</a:t>
            </a:r>
            <a:r>
              <a:rPr lang="hu-HU" noProof="0" dirty="0" smtClean="0"/>
              <a:t>ot, kortól, helyszíntől függően. (Ld. pl. a koncessziós szerződésekben az európaiaknak biztosított előnyt)</a:t>
            </a:r>
          </a:p>
          <a:p>
            <a:pPr>
              <a:lnSpc>
                <a:spcPct val="150000"/>
              </a:lnSpc>
              <a:buFont typeface="Arial" panose="020B0604020202020204" pitchFamily="34" charset="0"/>
              <a:buChar char="•"/>
            </a:pPr>
            <a:r>
              <a:rPr lang="hu-HU" noProof="0" dirty="0" smtClean="0"/>
              <a:t>A </a:t>
            </a:r>
            <a:r>
              <a:rPr lang="hu-HU" noProof="0" dirty="0" smtClean="0">
                <a:solidFill>
                  <a:srgbClr val="C00000"/>
                </a:solidFill>
              </a:rPr>
              <a:t>„sajátjaink” </a:t>
            </a:r>
            <a:r>
              <a:rPr lang="hu-HU" noProof="0" dirty="0" smtClean="0"/>
              <a:t>(család, helybéliek, nemzettársak) </a:t>
            </a:r>
            <a:r>
              <a:rPr lang="hu-HU" noProof="0" dirty="0" smtClean="0">
                <a:solidFill>
                  <a:srgbClr val="C00000"/>
                </a:solidFill>
              </a:rPr>
              <a:t>előnyben részesítése természetes</a:t>
            </a:r>
            <a:r>
              <a:rPr lang="hu-HU" noProof="0" dirty="0" smtClean="0"/>
              <a:t> a távolabbiakkal szemben, </a:t>
            </a:r>
            <a:r>
              <a:rPr lang="hu-HU" noProof="0" dirty="0" smtClean="0">
                <a:solidFill>
                  <a:srgbClr val="C00000"/>
                </a:solidFill>
              </a:rPr>
              <a:t>de</a:t>
            </a:r>
            <a:r>
              <a:rPr lang="hu-HU" noProof="0" dirty="0" smtClean="0"/>
              <a:t> egy jól szervezett társadalomban </a:t>
            </a:r>
            <a:r>
              <a:rPr lang="hu-HU" noProof="0" dirty="0" smtClean="0">
                <a:solidFill>
                  <a:srgbClr val="C00000"/>
                </a:solidFill>
              </a:rPr>
              <a:t>vannak korlátai</a:t>
            </a:r>
            <a:r>
              <a:rPr lang="hu-HU" noProof="0" dirty="0" smtClean="0"/>
              <a:t>. (Pl. közhivatal viselésénél, igazság-szolgáltatásban, állami megbízások elnyerésénél, oktatásban egyenesen bűncselekmény a pártosság)</a:t>
            </a:r>
            <a:endParaRPr lang="hu-HU" noProof="0" dirty="0"/>
          </a:p>
        </p:txBody>
      </p:sp>
    </p:spTree>
    <p:extLst>
      <p:ext uri="{BB962C8B-B14F-4D97-AF65-F5344CB8AC3E}">
        <p14:creationId xmlns:p14="http://schemas.microsoft.com/office/powerpoint/2010/main" val="3989325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71600" y="188640"/>
            <a:ext cx="7772400" cy="457200"/>
          </a:xfrm>
        </p:spPr>
        <p:txBody>
          <a:bodyPr/>
          <a:lstStyle/>
          <a:p>
            <a:r>
              <a:rPr lang="hu-HU" noProof="0" dirty="0" smtClean="0"/>
              <a:t>                A külföldiek kategóriái </a:t>
            </a:r>
            <a:r>
              <a:rPr lang="hu-HU" sz="1600" noProof="0" dirty="0" smtClean="0"/>
              <a:t>(+  belső menekültek)</a:t>
            </a:r>
            <a:endParaRPr lang="hu-HU" sz="1600" noProof="0" dirty="0"/>
          </a:p>
        </p:txBody>
      </p:sp>
      <p:graphicFrame>
        <p:nvGraphicFramePr>
          <p:cNvPr id="4" name="Táblázat 3"/>
          <p:cNvGraphicFramePr>
            <a:graphicFrameLocks noGrp="1"/>
          </p:cNvGraphicFramePr>
          <p:nvPr>
            <p:extLst>
              <p:ext uri="{D42A27DB-BD31-4B8C-83A1-F6EECF244321}">
                <p14:modId xmlns:p14="http://schemas.microsoft.com/office/powerpoint/2010/main" val="2441734815"/>
              </p:ext>
            </p:extLst>
          </p:nvPr>
        </p:nvGraphicFramePr>
        <p:xfrm>
          <a:off x="251520" y="908720"/>
          <a:ext cx="8712969" cy="5616624"/>
        </p:xfrm>
        <a:graphic>
          <a:graphicData uri="http://schemas.openxmlformats.org/drawingml/2006/table">
            <a:tbl>
              <a:tblPr firstRow="1" firstCol="1" bandRow="1">
                <a:tableStyleId>{5C22544A-7EE6-4342-B048-85BDC9FD1C3A}</a:tableStyleId>
              </a:tblPr>
              <a:tblGrid>
                <a:gridCol w="3069058"/>
                <a:gridCol w="1841851"/>
                <a:gridCol w="1544912"/>
                <a:gridCol w="2257148"/>
              </a:tblGrid>
              <a:tr h="409923">
                <a:tc gridSpan="4">
                  <a:txBody>
                    <a:bodyPr/>
                    <a:lstStyle/>
                    <a:p>
                      <a:pPr algn="ctr">
                        <a:lnSpc>
                          <a:spcPct val="100000"/>
                        </a:lnSpc>
                        <a:spcAft>
                          <a:spcPts val="600"/>
                        </a:spcAft>
                      </a:pPr>
                      <a:r>
                        <a:rPr lang="hu-HU" sz="1800" b="1">
                          <a:solidFill>
                            <a:srgbClr val="FFC000"/>
                          </a:solidFill>
                          <a:effectLst/>
                        </a:rPr>
                        <a:t>Migráció</a:t>
                      </a:r>
                      <a:endParaRPr lang="hu-HU" sz="1800" b="1">
                        <a:solidFill>
                          <a:srgbClr val="FFC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000066"/>
                    </a:solidFill>
                  </a:tcPr>
                </a:tc>
                <a:tc hMerge="1">
                  <a:txBody>
                    <a:bodyPr/>
                    <a:lstStyle/>
                    <a:p>
                      <a:endParaRPr lang="hu-HU"/>
                    </a:p>
                  </a:txBody>
                  <a:tcPr/>
                </a:tc>
                <a:tc hMerge="1">
                  <a:txBody>
                    <a:bodyPr/>
                    <a:lstStyle/>
                    <a:p>
                      <a:endParaRPr lang="hu-HU"/>
                    </a:p>
                  </a:txBody>
                  <a:tcPr/>
                </a:tc>
                <a:tc hMerge="1">
                  <a:txBody>
                    <a:bodyPr/>
                    <a:lstStyle/>
                    <a:p>
                      <a:endParaRPr lang="hu-HU"/>
                    </a:p>
                  </a:txBody>
                  <a:tcPr/>
                </a:tc>
              </a:tr>
              <a:tr h="409923">
                <a:tc gridSpan="3">
                  <a:txBody>
                    <a:bodyPr/>
                    <a:lstStyle/>
                    <a:p>
                      <a:pPr algn="ctr">
                        <a:lnSpc>
                          <a:spcPct val="100000"/>
                        </a:lnSpc>
                        <a:spcAft>
                          <a:spcPts val="600"/>
                        </a:spcAft>
                      </a:pPr>
                      <a:r>
                        <a:rPr lang="hu-HU" sz="1800" b="1">
                          <a:solidFill>
                            <a:srgbClr val="000042"/>
                          </a:solidFill>
                          <a:effectLst/>
                        </a:rPr>
                        <a:t>Nemzetközi</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90A2FE"/>
                    </a:solidFill>
                  </a:tcPr>
                </a:tc>
                <a:tc hMerge="1">
                  <a:txBody>
                    <a:bodyPr/>
                    <a:lstStyle/>
                    <a:p>
                      <a:endParaRPr lang="hu-HU"/>
                    </a:p>
                  </a:txBody>
                  <a:tcPr/>
                </a:tc>
                <a:tc hMerge="1">
                  <a:txBody>
                    <a:bodyPr/>
                    <a:lstStyle/>
                    <a:p>
                      <a:endParaRPr lang="hu-HU"/>
                    </a:p>
                  </a:txBody>
                  <a:tcPr marL="68580" marR="68580" marT="0" marB="0">
                    <a:solidFill>
                      <a:schemeClr val="bg1">
                        <a:lumMod val="20000"/>
                        <a:lumOff val="80000"/>
                        <a:alpha val="13000"/>
                      </a:schemeClr>
                    </a:solidFill>
                  </a:tcPr>
                </a:tc>
                <a:tc>
                  <a:txBody>
                    <a:bodyPr/>
                    <a:lstStyle/>
                    <a:p>
                      <a:pPr algn="ctr">
                        <a:lnSpc>
                          <a:spcPct val="100000"/>
                        </a:lnSpc>
                        <a:spcAft>
                          <a:spcPts val="600"/>
                        </a:spcAft>
                      </a:pPr>
                      <a:r>
                        <a:rPr lang="hu-HU" sz="1800" b="1">
                          <a:solidFill>
                            <a:srgbClr val="000042"/>
                          </a:solidFill>
                          <a:effectLst/>
                        </a:rPr>
                        <a:t>Országon belüli</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60000"/>
                        <a:lumOff val="40000"/>
                        <a:alpha val="70000"/>
                      </a:schemeClr>
                    </a:solidFill>
                  </a:tcPr>
                </a:tc>
              </a:tr>
              <a:tr h="409923">
                <a:tc>
                  <a:txBody>
                    <a:bodyPr/>
                    <a:lstStyle/>
                    <a:p>
                      <a:pPr algn="ctr">
                        <a:lnSpc>
                          <a:spcPct val="100000"/>
                        </a:lnSpc>
                        <a:spcAft>
                          <a:spcPts val="600"/>
                        </a:spcAft>
                      </a:pPr>
                      <a:r>
                        <a:rPr lang="hu-HU" sz="1800" b="1">
                          <a:solidFill>
                            <a:srgbClr val="000042"/>
                          </a:solidFill>
                          <a:effectLst/>
                        </a:rPr>
                        <a:t>Reguláris</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2">
                        <a:lumMod val="40000"/>
                        <a:lumOff val="60000"/>
                      </a:schemeClr>
                    </a:solidFill>
                  </a:tcPr>
                </a:tc>
                <a:tc gridSpan="3">
                  <a:txBody>
                    <a:bodyPr/>
                    <a:lstStyle/>
                    <a:p>
                      <a:pPr algn="ctr">
                        <a:lnSpc>
                          <a:spcPct val="100000"/>
                        </a:lnSpc>
                        <a:spcAft>
                          <a:spcPts val="600"/>
                        </a:spcAft>
                      </a:pPr>
                      <a:r>
                        <a:rPr lang="hu-HU" sz="1800" b="1">
                          <a:solidFill>
                            <a:srgbClr val="000042"/>
                          </a:solidFill>
                          <a:effectLst/>
                        </a:rPr>
                        <a:t>Irreguláris</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B1A7FF"/>
                    </a:solidFill>
                  </a:tcPr>
                </a:tc>
                <a:tc hMerge="1">
                  <a:txBody>
                    <a:bodyPr/>
                    <a:lstStyle/>
                    <a:p>
                      <a:endParaRPr lang="hu-HU"/>
                    </a:p>
                  </a:txBody>
                  <a:tcPr/>
                </a:tc>
                <a:tc hMerge="1">
                  <a:txBody>
                    <a:bodyPr/>
                    <a:lstStyle/>
                    <a:p>
                      <a:endParaRPr lang="hu-HU"/>
                    </a:p>
                  </a:txBody>
                  <a:tcPr/>
                </a:tc>
              </a:tr>
              <a:tr h="1683855">
                <a:tc>
                  <a:txBody>
                    <a:bodyPr/>
                    <a:lstStyle/>
                    <a:p>
                      <a:pPr algn="ctr">
                        <a:lnSpc>
                          <a:spcPct val="100000"/>
                        </a:lnSpc>
                        <a:spcAft>
                          <a:spcPts val="600"/>
                        </a:spcAft>
                      </a:pPr>
                      <a:endParaRPr lang="hu-HU" sz="1800" b="1" smtClean="0">
                        <a:solidFill>
                          <a:srgbClr val="000042"/>
                        </a:solidFill>
                        <a:effectLst/>
                      </a:endParaRPr>
                    </a:p>
                    <a:p>
                      <a:pPr algn="ctr">
                        <a:lnSpc>
                          <a:spcPct val="100000"/>
                        </a:lnSpc>
                        <a:spcAft>
                          <a:spcPts val="600"/>
                        </a:spcAft>
                      </a:pPr>
                      <a:r>
                        <a:rPr lang="hu-HU" sz="1800" b="1" smtClean="0">
                          <a:solidFill>
                            <a:srgbClr val="000042"/>
                          </a:solidFill>
                          <a:effectLst/>
                        </a:rPr>
                        <a:t>A </a:t>
                      </a:r>
                      <a:r>
                        <a:rPr lang="hu-HU" sz="1800" b="1">
                          <a:solidFill>
                            <a:srgbClr val="000042"/>
                          </a:solidFill>
                          <a:effectLst/>
                        </a:rPr>
                        <a:t>jogszabályoknak megfelelő, egy évnél hosszabb távollét/jelenlét</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600"/>
                        </a:spcAft>
                      </a:pPr>
                      <a:endParaRPr lang="hu-HU" sz="1800" b="1" smtClean="0">
                        <a:solidFill>
                          <a:srgbClr val="000042"/>
                        </a:solidFill>
                        <a:effectLst/>
                      </a:endParaRPr>
                    </a:p>
                    <a:p>
                      <a:pPr algn="ctr">
                        <a:lnSpc>
                          <a:spcPct val="100000"/>
                        </a:lnSpc>
                        <a:spcAft>
                          <a:spcPts val="600"/>
                        </a:spcAft>
                      </a:pPr>
                      <a:r>
                        <a:rPr lang="hu-HU" sz="1800" b="1" smtClean="0">
                          <a:solidFill>
                            <a:srgbClr val="000042"/>
                          </a:solidFill>
                          <a:effectLst/>
                        </a:rPr>
                        <a:t>Illegális </a:t>
                      </a:r>
                      <a:r>
                        <a:rPr lang="hu-HU" sz="1800" b="1">
                          <a:solidFill>
                            <a:srgbClr val="000042"/>
                          </a:solidFill>
                          <a:effectLst/>
                        </a:rPr>
                        <a:t>vándorlás</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1">
                        <a:lumMod val="20000"/>
                        <a:lumOff val="80000"/>
                      </a:schemeClr>
                    </a:solidFill>
                  </a:tcPr>
                </a:tc>
                <a:tc gridSpan="2">
                  <a:txBody>
                    <a:bodyPr/>
                    <a:lstStyle/>
                    <a:p>
                      <a:pPr algn="ctr">
                        <a:lnSpc>
                          <a:spcPct val="100000"/>
                        </a:lnSpc>
                        <a:spcAft>
                          <a:spcPts val="600"/>
                        </a:spcAft>
                      </a:pPr>
                      <a:r>
                        <a:rPr lang="hu-HU" sz="1800" b="1">
                          <a:solidFill>
                            <a:srgbClr val="000042"/>
                          </a:solidFill>
                          <a:effectLst/>
                        </a:rPr>
                        <a:t> </a:t>
                      </a:r>
                    </a:p>
                    <a:p>
                      <a:pPr algn="ctr">
                        <a:lnSpc>
                          <a:spcPct val="100000"/>
                        </a:lnSpc>
                        <a:spcAft>
                          <a:spcPts val="600"/>
                        </a:spcAft>
                      </a:pPr>
                      <a:r>
                        <a:rPr lang="hu-HU" sz="1800" b="1">
                          <a:solidFill>
                            <a:srgbClr val="000042"/>
                          </a:solidFill>
                          <a:effectLst/>
                        </a:rPr>
                        <a:t>Kényszervándorlás</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tx2">
                        <a:lumMod val="75000"/>
                      </a:schemeClr>
                    </a:solidFill>
                  </a:tcPr>
                </a:tc>
                <a:tc hMerge="1">
                  <a:txBody>
                    <a:bodyPr/>
                    <a:lstStyle/>
                    <a:p>
                      <a:endParaRPr lang="hu-HU"/>
                    </a:p>
                  </a:txBody>
                  <a:tcPr/>
                </a:tc>
              </a:tr>
              <a:tr h="2703000">
                <a:tc>
                  <a:txBody>
                    <a:bodyPr/>
                    <a:lstStyle/>
                    <a:p>
                      <a:pPr algn="ctr">
                        <a:lnSpc>
                          <a:spcPct val="100000"/>
                        </a:lnSpc>
                        <a:spcAft>
                          <a:spcPts val="600"/>
                        </a:spcAft>
                      </a:pPr>
                      <a:r>
                        <a:rPr lang="hu-HU" sz="1800" b="1">
                          <a:solidFill>
                            <a:srgbClr val="000042"/>
                          </a:solidFill>
                          <a:effectLst/>
                        </a:rPr>
                        <a:t>Munkavállaló, családegyesítő, diák, nyugdíjas, etc.</a:t>
                      </a:r>
                    </a:p>
                    <a:p>
                      <a:pPr algn="ctr">
                        <a:lnSpc>
                          <a:spcPct val="100000"/>
                        </a:lnSpc>
                        <a:spcAft>
                          <a:spcPts val="600"/>
                        </a:spcAft>
                      </a:pPr>
                      <a:r>
                        <a:rPr lang="hu-HU" sz="1800" b="1">
                          <a:solidFill>
                            <a:srgbClr val="000042"/>
                          </a:solidFill>
                          <a:effectLst/>
                        </a:rPr>
                        <a:t>(Regular migrant)</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600"/>
                        </a:spcAft>
                      </a:pPr>
                      <a:r>
                        <a:rPr lang="hu-HU" sz="1800" b="1">
                          <a:solidFill>
                            <a:srgbClr val="000042"/>
                          </a:solidFill>
                          <a:effectLst/>
                        </a:rPr>
                        <a:t>Illegális </a:t>
                      </a:r>
                      <a:r>
                        <a:rPr lang="hu-HU" sz="1600" b="1">
                          <a:solidFill>
                            <a:srgbClr val="000042"/>
                          </a:solidFill>
                          <a:effectLst/>
                        </a:rPr>
                        <a:t>(dokumentumok nélküli)</a:t>
                      </a:r>
                    </a:p>
                    <a:p>
                      <a:pPr algn="ctr">
                        <a:lnSpc>
                          <a:spcPct val="100000"/>
                        </a:lnSpc>
                        <a:spcAft>
                          <a:spcPts val="600"/>
                        </a:spcAft>
                      </a:pPr>
                      <a:r>
                        <a:rPr lang="hu-HU" sz="1800" b="1">
                          <a:solidFill>
                            <a:srgbClr val="000042"/>
                          </a:solidFill>
                          <a:effectLst/>
                        </a:rPr>
                        <a:t>külföldi </a:t>
                      </a:r>
                      <a:r>
                        <a:rPr lang="hu-HU" sz="1600" b="1">
                          <a:solidFill>
                            <a:srgbClr val="000042"/>
                          </a:solidFill>
                          <a:effectLst/>
                        </a:rPr>
                        <a:t>(Undocumented foreigner)</a:t>
                      </a:r>
                      <a:endParaRPr lang="hu-HU" sz="16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600"/>
                        </a:spcAft>
                      </a:pPr>
                      <a:r>
                        <a:rPr lang="hu-HU" sz="1800" b="1">
                          <a:solidFill>
                            <a:srgbClr val="000042"/>
                          </a:solidFill>
                          <a:effectLst/>
                        </a:rPr>
                        <a:t>Menekült</a:t>
                      </a:r>
                    </a:p>
                    <a:p>
                      <a:pPr algn="ctr">
                        <a:lnSpc>
                          <a:spcPct val="100000"/>
                        </a:lnSpc>
                        <a:spcAft>
                          <a:spcPts val="600"/>
                        </a:spcAft>
                      </a:pPr>
                      <a:r>
                        <a:rPr lang="hu-HU" sz="1800" b="1">
                          <a:solidFill>
                            <a:srgbClr val="000042"/>
                          </a:solidFill>
                          <a:effectLst/>
                        </a:rPr>
                        <a:t>(Refugee)</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tx2">
                        <a:lumMod val="50000"/>
                      </a:schemeClr>
                    </a:solidFill>
                  </a:tcPr>
                </a:tc>
                <a:tc>
                  <a:txBody>
                    <a:bodyPr/>
                    <a:lstStyle/>
                    <a:p>
                      <a:pPr algn="ctr">
                        <a:lnSpc>
                          <a:spcPct val="100000"/>
                        </a:lnSpc>
                        <a:spcAft>
                          <a:spcPts val="600"/>
                        </a:spcAft>
                      </a:pPr>
                      <a:r>
                        <a:rPr lang="hu-HU" sz="1800" b="1">
                          <a:solidFill>
                            <a:srgbClr val="000042"/>
                          </a:solidFill>
                          <a:effectLst/>
                        </a:rPr>
                        <a:t>Belső menekült (otthonából elűzött)</a:t>
                      </a:r>
                    </a:p>
                    <a:p>
                      <a:pPr algn="ctr">
                        <a:lnSpc>
                          <a:spcPct val="100000"/>
                        </a:lnSpc>
                        <a:spcAft>
                          <a:spcPts val="600"/>
                        </a:spcAft>
                      </a:pPr>
                      <a:r>
                        <a:rPr lang="hu-HU" sz="1800" b="1">
                          <a:solidFill>
                            <a:srgbClr val="000042"/>
                          </a:solidFill>
                          <a:effectLst/>
                        </a:rPr>
                        <a:t>(Internally displaced person, IDP)</a:t>
                      </a:r>
                      <a:endParaRPr lang="hu-HU" sz="1800" b="1">
                        <a:solidFill>
                          <a:srgbClr val="000042"/>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20000"/>
                        <a:lumOff val="80000"/>
                      </a:schemeClr>
                    </a:solidFill>
                  </a:tcPr>
                </a:tc>
              </a:tr>
            </a:tbl>
          </a:graphicData>
        </a:graphic>
      </p:graphicFrame>
    </p:spTree>
    <p:extLst>
      <p:ext uri="{BB962C8B-B14F-4D97-AF65-F5344CB8AC3E}">
        <p14:creationId xmlns:p14="http://schemas.microsoft.com/office/powerpoint/2010/main" val="1011555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228600"/>
            <a:ext cx="7772400" cy="1112168"/>
          </a:xfrm>
        </p:spPr>
        <p:txBody>
          <a:bodyPr/>
          <a:lstStyle/>
          <a:p>
            <a:r>
              <a:rPr lang="hu-HU" noProof="0" dirty="0" smtClean="0"/>
              <a:t>A külföldön születettek, illetve a külföldiek a Származási és célrégiók</a:t>
            </a:r>
            <a:endParaRPr lang="hu-HU" noProof="0" dirty="0"/>
          </a:p>
        </p:txBody>
      </p:sp>
      <p:pic>
        <p:nvPicPr>
          <p:cNvPr id="4" name="Kép 3"/>
          <p:cNvPicPr>
            <a:picLocks noChangeAspect="1"/>
          </p:cNvPicPr>
          <p:nvPr/>
        </p:nvPicPr>
        <p:blipFill>
          <a:blip r:embed="rId3"/>
          <a:stretch>
            <a:fillRect/>
          </a:stretch>
        </p:blipFill>
        <p:spPr>
          <a:xfrm>
            <a:off x="-18888" y="1343838"/>
            <a:ext cx="9162888" cy="3312368"/>
          </a:xfrm>
          <a:prstGeom prst="rect">
            <a:avLst/>
          </a:prstGeom>
        </p:spPr>
      </p:pic>
      <p:sp>
        <p:nvSpPr>
          <p:cNvPr id="5" name="Szövegdoboz 4"/>
          <p:cNvSpPr txBox="1"/>
          <p:nvPr/>
        </p:nvSpPr>
        <p:spPr>
          <a:xfrm>
            <a:off x="5652120" y="1470280"/>
            <a:ext cx="1309974" cy="338554"/>
          </a:xfrm>
          <a:prstGeom prst="rect">
            <a:avLst/>
          </a:prstGeom>
          <a:noFill/>
        </p:spPr>
        <p:txBody>
          <a:bodyPr wrap="none" rtlCol="0">
            <a:spAutoFit/>
          </a:bodyPr>
          <a:lstStyle/>
          <a:p>
            <a:r>
              <a:rPr lang="hu-HU" sz="1400" i="1" smtClean="0">
                <a:solidFill>
                  <a:srgbClr val="000042"/>
                </a:solidFill>
              </a:rPr>
              <a:t>Honnan jöttek</a:t>
            </a:r>
            <a:r>
              <a:rPr lang="hu-HU" sz="1600" i="1" smtClean="0">
                <a:solidFill>
                  <a:srgbClr val="000042"/>
                </a:solidFill>
              </a:rPr>
              <a:t>?</a:t>
            </a:r>
            <a:endParaRPr lang="hu-HU" sz="1600" i="1">
              <a:solidFill>
                <a:srgbClr val="000042"/>
              </a:solidFill>
            </a:endParaRPr>
          </a:p>
        </p:txBody>
      </p:sp>
      <p:sp>
        <p:nvSpPr>
          <p:cNvPr id="6" name="Szövegdoboz 5"/>
          <p:cNvSpPr txBox="1"/>
          <p:nvPr/>
        </p:nvSpPr>
        <p:spPr>
          <a:xfrm>
            <a:off x="67240" y="1639557"/>
            <a:ext cx="1348446" cy="307777"/>
          </a:xfrm>
          <a:prstGeom prst="rect">
            <a:avLst/>
          </a:prstGeom>
          <a:noFill/>
        </p:spPr>
        <p:txBody>
          <a:bodyPr wrap="none" rtlCol="0">
            <a:spAutoFit/>
          </a:bodyPr>
          <a:lstStyle/>
          <a:p>
            <a:r>
              <a:rPr lang="hu-HU" sz="1400" i="1" smtClean="0">
                <a:solidFill>
                  <a:srgbClr val="000042"/>
                </a:solidFill>
              </a:rPr>
              <a:t>Hova költöztek?</a:t>
            </a:r>
            <a:endParaRPr lang="hu-HU" sz="1400" i="1">
              <a:solidFill>
                <a:srgbClr val="000042"/>
              </a:solidFill>
            </a:endParaRPr>
          </a:p>
        </p:txBody>
      </p:sp>
      <p:cxnSp>
        <p:nvCxnSpPr>
          <p:cNvPr id="8" name="Egyenes összekötő nyíllal 7"/>
          <p:cNvCxnSpPr/>
          <p:nvPr/>
        </p:nvCxnSpPr>
        <p:spPr bwMode="auto">
          <a:xfrm flipH="1">
            <a:off x="1187624" y="1876736"/>
            <a:ext cx="216024" cy="199394"/>
          </a:xfrm>
          <a:prstGeom prst="straightConnector1">
            <a:avLst/>
          </a:prstGeom>
          <a:solidFill>
            <a:schemeClr val="accent1"/>
          </a:solidFill>
          <a:ln w="9525" cap="flat" cmpd="sng" algn="ctr">
            <a:solidFill>
              <a:srgbClr val="000042"/>
            </a:solidFill>
            <a:prstDash val="solid"/>
            <a:round/>
            <a:headEnd type="none" w="med" len="med"/>
            <a:tailEnd type="triangle"/>
          </a:ln>
          <a:effectLst/>
        </p:spPr>
      </p:cxnSp>
      <p:cxnSp>
        <p:nvCxnSpPr>
          <p:cNvPr id="11" name="Egyenes összekötő nyíllal 10"/>
          <p:cNvCxnSpPr/>
          <p:nvPr/>
        </p:nvCxnSpPr>
        <p:spPr bwMode="auto">
          <a:xfrm>
            <a:off x="6962094" y="1554918"/>
            <a:ext cx="0" cy="169277"/>
          </a:xfrm>
          <a:prstGeom prst="straightConnector1">
            <a:avLst/>
          </a:prstGeom>
          <a:solidFill>
            <a:schemeClr val="accent1"/>
          </a:solidFill>
          <a:ln w="9525" cap="flat" cmpd="sng" algn="ctr">
            <a:solidFill>
              <a:srgbClr val="000042"/>
            </a:solidFill>
            <a:prstDash val="solid"/>
            <a:round/>
            <a:headEnd type="none" w="med" len="med"/>
            <a:tailEnd type="triangle"/>
          </a:ln>
          <a:effectLst/>
        </p:spPr>
      </p:cxnSp>
    </p:spTree>
    <p:extLst>
      <p:ext uri="{BB962C8B-B14F-4D97-AF65-F5344CB8AC3E}">
        <p14:creationId xmlns:p14="http://schemas.microsoft.com/office/powerpoint/2010/main" val="3375874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0"/>
            <a:ext cx="7772400" cy="836712"/>
          </a:xfrm>
        </p:spPr>
        <p:txBody>
          <a:bodyPr/>
          <a:lstStyle/>
          <a:p>
            <a:r>
              <a:rPr lang="hu-HU" noProof="0" dirty="0" smtClean="0"/>
              <a:t>EU+ Külföldiek és külföldön születettek, 2013 január 1.</a:t>
            </a:r>
            <a:endParaRPr lang="hu-HU" noProof="0" dirty="0"/>
          </a:p>
        </p:txBody>
      </p:sp>
      <p:pic>
        <p:nvPicPr>
          <p:cNvPr id="3" name="Kép 2"/>
          <p:cNvPicPr>
            <a:picLocks noChangeAspect="1"/>
          </p:cNvPicPr>
          <p:nvPr/>
        </p:nvPicPr>
        <p:blipFill>
          <a:blip r:embed="rId3"/>
          <a:stretch>
            <a:fillRect/>
          </a:stretch>
        </p:blipFill>
        <p:spPr>
          <a:xfrm>
            <a:off x="223837" y="836712"/>
            <a:ext cx="8696325" cy="5695950"/>
          </a:xfrm>
          <a:prstGeom prst="rect">
            <a:avLst/>
          </a:prstGeom>
        </p:spPr>
      </p:pic>
      <p:sp>
        <p:nvSpPr>
          <p:cNvPr id="4" name="Szövegdoboz 3"/>
          <p:cNvSpPr txBox="1"/>
          <p:nvPr/>
        </p:nvSpPr>
        <p:spPr>
          <a:xfrm>
            <a:off x="3139863" y="6488668"/>
            <a:ext cx="5846472" cy="369332"/>
          </a:xfrm>
          <a:prstGeom prst="rect">
            <a:avLst/>
          </a:prstGeom>
          <a:noFill/>
        </p:spPr>
        <p:txBody>
          <a:bodyPr wrap="none" rtlCol="0">
            <a:spAutoFit/>
          </a:bodyPr>
          <a:lstStyle/>
          <a:p>
            <a:r>
              <a:rPr lang="hu-HU" sz="900">
                <a:solidFill>
                  <a:srgbClr val="000042"/>
                </a:solidFill>
                <a:latin typeface="Calibri" panose="020F0502020204030204" pitchFamily="34" charset="0"/>
              </a:rPr>
              <a:t>Forrás: http://ec.europa.eu/eurostat/statistics-explained/index.php/File:Non-national_population</a:t>
            </a:r>
            <a:r>
              <a:rPr lang="hu-HU" sz="900" smtClean="0">
                <a:solidFill>
                  <a:srgbClr val="000042"/>
                </a:solidFill>
                <a:latin typeface="Calibri" panose="020F0502020204030204" pitchFamily="34" charset="0"/>
              </a:rPr>
              <a:t>_</a:t>
            </a:r>
            <a:br>
              <a:rPr lang="hu-HU" sz="900" smtClean="0">
                <a:solidFill>
                  <a:srgbClr val="000042"/>
                </a:solidFill>
                <a:latin typeface="Calibri" panose="020F0502020204030204" pitchFamily="34" charset="0"/>
              </a:rPr>
            </a:br>
            <a:r>
              <a:rPr lang="hu-HU" sz="900" smtClean="0">
                <a:solidFill>
                  <a:srgbClr val="000042"/>
                </a:solidFill>
                <a:latin typeface="Calibri" panose="020F0502020204030204" pitchFamily="34" charset="0"/>
              </a:rPr>
              <a:t>by_group_of_citizenship_and_foreign-born_population_by_country_of_birth</a:t>
            </a:r>
            <a:r>
              <a:rPr lang="hu-HU" sz="900">
                <a:solidFill>
                  <a:srgbClr val="000042"/>
                </a:solidFill>
                <a:latin typeface="Calibri" panose="020F0502020204030204" pitchFamily="34" charset="0"/>
              </a:rPr>
              <a:t>,_</a:t>
            </a:r>
            <a:r>
              <a:rPr lang="hu-HU" sz="900" smtClean="0">
                <a:solidFill>
                  <a:srgbClr val="000042"/>
                </a:solidFill>
                <a:latin typeface="Calibri" panose="020F0502020204030204" pitchFamily="34" charset="0"/>
              </a:rPr>
              <a:t>1_January_2013_YB14_II.png, (2015.02.9)</a:t>
            </a:r>
            <a:endParaRPr lang="hu-HU" sz="900">
              <a:solidFill>
                <a:srgbClr val="000042"/>
              </a:solidFill>
              <a:latin typeface="Calibri" panose="020F0502020204030204" pitchFamily="34" charset="0"/>
            </a:endParaRPr>
          </a:p>
        </p:txBody>
      </p:sp>
    </p:spTree>
    <p:extLst>
      <p:ext uri="{BB962C8B-B14F-4D97-AF65-F5344CB8AC3E}">
        <p14:creationId xmlns:p14="http://schemas.microsoft.com/office/powerpoint/2010/main" val="1684298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noProof="0" dirty="0" smtClean="0"/>
              <a:t>A REGULÁRIS MIGRÁNSOKRA (VÁLLALATAIKRA)   ÉS A RÖVID TÁVON TARTÓZKODÓ KÜLFÖLDIEKRE VONATKOZÓ BÁNÁSMÓDOK</a:t>
            </a:r>
            <a:endParaRPr lang="hu-HU" sz="2400" noProof="0" dirty="0"/>
          </a:p>
        </p:txBody>
      </p:sp>
      <p:sp>
        <p:nvSpPr>
          <p:cNvPr id="4" name="Szöveg helye 3"/>
          <p:cNvSpPr>
            <a:spLocks noGrp="1"/>
          </p:cNvSpPr>
          <p:nvPr>
            <p:ph type="body" idx="1"/>
          </p:nvPr>
        </p:nvSpPr>
        <p:spPr>
          <a:xfrm>
            <a:off x="457200" y="1535113"/>
            <a:ext cx="4040188" cy="813766"/>
          </a:xfrm>
        </p:spPr>
        <p:txBody>
          <a:bodyPr anchor="ctr"/>
          <a:lstStyle/>
          <a:p>
            <a:pPr algn="ctr"/>
            <a:r>
              <a:rPr lang="hu-HU" noProof="0" dirty="0" smtClean="0"/>
              <a:t>Nemzeti bánásmód</a:t>
            </a:r>
            <a:endParaRPr lang="hu-HU" noProof="0" dirty="0"/>
          </a:p>
        </p:txBody>
      </p:sp>
      <p:sp>
        <p:nvSpPr>
          <p:cNvPr id="5" name="Tartalom helye 4"/>
          <p:cNvSpPr>
            <a:spLocks noGrp="1"/>
          </p:cNvSpPr>
          <p:nvPr>
            <p:ph sz="half" idx="2"/>
          </p:nvPr>
        </p:nvSpPr>
        <p:spPr>
          <a:xfrm>
            <a:off x="457200" y="2348878"/>
            <a:ext cx="4040188" cy="4104457"/>
          </a:xfrm>
        </p:spPr>
        <p:txBody>
          <a:bodyPr>
            <a:normAutofit/>
          </a:bodyPr>
          <a:lstStyle/>
          <a:p>
            <a:r>
              <a:rPr lang="hu-HU" noProof="0" dirty="0" smtClean="0"/>
              <a:t>Calvo doktrína: a külföldi nem élvezhet több jogot, mint a saját állampolgár </a:t>
            </a:r>
            <a:br>
              <a:rPr lang="hu-HU" noProof="0" dirty="0" smtClean="0"/>
            </a:br>
            <a:r>
              <a:rPr lang="hu-HU" noProof="0" dirty="0" smtClean="0"/>
              <a:t/>
            </a:r>
            <a:br>
              <a:rPr lang="hu-HU" noProof="0" dirty="0" smtClean="0"/>
            </a:br>
            <a:r>
              <a:rPr lang="hu-HU" noProof="0" dirty="0" smtClean="0"/>
              <a:t>(Kevesebbet?!)</a:t>
            </a:r>
            <a:br>
              <a:rPr lang="hu-HU" noProof="0" dirty="0" smtClean="0"/>
            </a:br>
            <a:endParaRPr lang="hu-HU" noProof="0" dirty="0" smtClean="0"/>
          </a:p>
          <a:p>
            <a:r>
              <a:rPr lang="hu-HU" noProof="0" dirty="0" smtClean="0"/>
              <a:t>Dilemmák:</a:t>
            </a:r>
          </a:p>
          <a:p>
            <a:r>
              <a:rPr lang="hu-HU" noProof="0" dirty="0" smtClean="0"/>
              <a:t>- Nem szekularizált államok</a:t>
            </a:r>
          </a:p>
          <a:p>
            <a:pPr marL="0" indent="0"/>
            <a:r>
              <a:rPr lang="hu-HU" noProof="0" dirty="0" smtClean="0"/>
              <a:t>- Beruházásvédelem</a:t>
            </a:r>
          </a:p>
          <a:p>
            <a:pPr marL="0" indent="0"/>
            <a:r>
              <a:rPr lang="hu-HU" noProof="0" dirty="0" smtClean="0"/>
              <a:t>- Szociális ellátórendszerek</a:t>
            </a:r>
          </a:p>
          <a:p>
            <a:pPr>
              <a:buFontTx/>
              <a:buChar char="-"/>
            </a:pPr>
            <a:endParaRPr lang="hu-HU" noProof="0" dirty="0"/>
          </a:p>
          <a:p>
            <a:pPr>
              <a:buFontTx/>
              <a:buChar char="-"/>
            </a:pPr>
            <a:endParaRPr lang="hu-HU" noProof="0" dirty="0" smtClean="0"/>
          </a:p>
          <a:p>
            <a:endParaRPr lang="hu-HU" noProof="0" dirty="0"/>
          </a:p>
        </p:txBody>
      </p:sp>
      <p:sp>
        <p:nvSpPr>
          <p:cNvPr id="6" name="Szöveg helye 5"/>
          <p:cNvSpPr>
            <a:spLocks noGrp="1"/>
          </p:cNvSpPr>
          <p:nvPr>
            <p:ph type="body" sz="quarter" idx="3"/>
          </p:nvPr>
        </p:nvSpPr>
        <p:spPr>
          <a:xfrm>
            <a:off x="4645025" y="1535112"/>
            <a:ext cx="4041775" cy="813767"/>
          </a:xfrm>
        </p:spPr>
        <p:txBody>
          <a:bodyPr anchor="ctr"/>
          <a:lstStyle/>
          <a:p>
            <a:pPr algn="ctr"/>
            <a:r>
              <a:rPr lang="hu-HU" noProof="0" dirty="0" smtClean="0"/>
              <a:t>Nemzetközi minimum standard</a:t>
            </a:r>
            <a:endParaRPr lang="hu-HU" noProof="0" dirty="0"/>
          </a:p>
        </p:txBody>
      </p:sp>
      <p:sp>
        <p:nvSpPr>
          <p:cNvPr id="7" name="Tartalom helye 6"/>
          <p:cNvSpPr>
            <a:spLocks noGrp="1"/>
          </p:cNvSpPr>
          <p:nvPr>
            <p:ph sz="quarter" idx="4"/>
          </p:nvPr>
        </p:nvSpPr>
        <p:spPr>
          <a:xfrm>
            <a:off x="4645025" y="2348878"/>
            <a:ext cx="4041775" cy="4392489"/>
          </a:xfrm>
        </p:spPr>
        <p:txBody>
          <a:bodyPr/>
          <a:lstStyle/>
          <a:p>
            <a:r>
              <a:rPr lang="hu-HU" noProof="0" dirty="0" smtClean="0"/>
              <a:t>A külföldinek jár egy minimum, akkor is, ha a saját állampolgárnak nem.</a:t>
            </a:r>
          </a:p>
          <a:p>
            <a:r>
              <a:rPr lang="hu-HU" noProof="0" dirty="0" smtClean="0"/>
              <a:t>Több, mint az emberi jogok</a:t>
            </a:r>
          </a:p>
          <a:p>
            <a:r>
              <a:rPr lang="hu-HU" noProof="0" dirty="0" smtClean="0"/>
              <a:t>Államosítás: </a:t>
            </a:r>
          </a:p>
          <a:p>
            <a:r>
              <a:rPr lang="hu-HU" noProof="0" dirty="0"/>
              <a:t>	azonnali</a:t>
            </a:r>
          </a:p>
          <a:p>
            <a:r>
              <a:rPr lang="hu-HU" noProof="0" dirty="0" smtClean="0"/>
              <a:t>	teljes </a:t>
            </a:r>
          </a:p>
          <a:p>
            <a:r>
              <a:rPr lang="hu-HU" noProof="0" dirty="0"/>
              <a:t>	</a:t>
            </a:r>
            <a:r>
              <a:rPr lang="hu-HU" noProof="0" dirty="0" smtClean="0"/>
              <a:t> hatékony</a:t>
            </a:r>
          </a:p>
          <a:p>
            <a:r>
              <a:rPr lang="hu-HU" sz="2000" noProof="0" dirty="0" smtClean="0"/>
              <a:t>(Hull, 1936: prompt, adequate, effective)</a:t>
            </a:r>
            <a:endParaRPr lang="hu-HU" sz="2000" noProof="0" dirty="0"/>
          </a:p>
        </p:txBody>
      </p:sp>
    </p:spTree>
    <p:extLst>
      <p:ext uri="{BB962C8B-B14F-4D97-AF65-F5344CB8AC3E}">
        <p14:creationId xmlns:p14="http://schemas.microsoft.com/office/powerpoint/2010/main" val="1324811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Néhány szakirodalmi utalás</a:t>
            </a:r>
            <a:endParaRPr lang="hu-HU" noProof="0" dirty="0"/>
          </a:p>
        </p:txBody>
      </p:sp>
      <p:sp>
        <p:nvSpPr>
          <p:cNvPr id="3" name="Tartalom helye 2"/>
          <p:cNvSpPr>
            <a:spLocks noGrp="1"/>
          </p:cNvSpPr>
          <p:nvPr>
            <p:ph idx="1"/>
          </p:nvPr>
        </p:nvSpPr>
        <p:spPr>
          <a:xfrm>
            <a:off x="685800" y="838200"/>
            <a:ext cx="7772400" cy="5687144"/>
          </a:xfrm>
        </p:spPr>
        <p:txBody>
          <a:bodyPr>
            <a:noAutofit/>
          </a:bodyPr>
          <a:lstStyle/>
          <a:p>
            <a:pPr>
              <a:lnSpc>
                <a:spcPct val="170000"/>
              </a:lnSpc>
            </a:pPr>
            <a:r>
              <a:rPr lang="hu-HU" sz="1400" noProof="0" dirty="0" smtClean="0"/>
              <a:t>Bakk Miklós</a:t>
            </a:r>
            <a:r>
              <a:rPr lang="hu-HU" sz="1400" i="1" noProof="0" dirty="0" smtClean="0"/>
              <a:t>: Politikai közösség és identitás</a:t>
            </a:r>
            <a:r>
              <a:rPr lang="hu-HU" sz="1400" noProof="0" dirty="0" smtClean="0"/>
              <a:t>. Komp-Press, Kolozsvár,  2008</a:t>
            </a:r>
          </a:p>
          <a:p>
            <a:pPr>
              <a:lnSpc>
                <a:spcPct val="170000"/>
              </a:lnSpc>
            </a:pPr>
            <a:r>
              <a:rPr lang="hu-HU" sz="1400" noProof="0" dirty="0" err="1" smtClean="0"/>
              <a:t>Ganczer</a:t>
            </a:r>
            <a:r>
              <a:rPr lang="hu-HU" sz="1400" noProof="0" dirty="0" smtClean="0"/>
              <a:t> Mónika: </a:t>
            </a:r>
            <a:r>
              <a:rPr lang="hu-HU" sz="1400" i="1" noProof="0" dirty="0" smtClean="0"/>
              <a:t>Állampolgárság és államutódlás. </a:t>
            </a:r>
            <a:r>
              <a:rPr lang="hu-HU" sz="1400" noProof="0" dirty="0" smtClean="0"/>
              <a:t>Dialóg Campus Kiadó, Budapest - Pécs, 2013</a:t>
            </a:r>
          </a:p>
          <a:p>
            <a:pPr>
              <a:lnSpc>
                <a:spcPct val="170000"/>
              </a:lnSpc>
            </a:pPr>
            <a:r>
              <a:rPr lang="hu-HU" sz="1400" noProof="0" dirty="0" smtClean="0"/>
              <a:t>Kántor Zoltán (szerk.):Nacionalizmuselméletek  Rejtjel, Budapest,  2004</a:t>
            </a:r>
          </a:p>
          <a:p>
            <a:pPr>
              <a:lnSpc>
                <a:spcPct val="170000"/>
              </a:lnSpc>
            </a:pPr>
            <a:r>
              <a:rPr lang="hu-HU" sz="1400" noProof="0" dirty="0" smtClean="0"/>
              <a:t>Nagy Boldizsár: Az állampolgárság mint stigma: az állampolgárság hátrányai (Mi közöm a könyvégetőkhöz?) </a:t>
            </a:r>
            <a:r>
              <a:rPr lang="hu-HU" sz="1400" i="1" noProof="0" dirty="0" err="1" smtClean="0"/>
              <a:t>Regio</a:t>
            </a:r>
            <a:r>
              <a:rPr lang="hu-HU" sz="1400" noProof="0" dirty="0" smtClean="0"/>
              <a:t>, </a:t>
            </a:r>
            <a:r>
              <a:rPr lang="hu-HU" sz="1400" noProof="0" dirty="0" err="1" smtClean="0"/>
              <a:t>vol</a:t>
            </a:r>
            <a:r>
              <a:rPr lang="hu-HU" sz="1400" noProof="0" dirty="0" smtClean="0"/>
              <a:t> 22 (2014) No 1, 36 – 73. old.</a:t>
            </a:r>
          </a:p>
          <a:p>
            <a:pPr>
              <a:lnSpc>
                <a:spcPct val="170000"/>
              </a:lnSpc>
            </a:pPr>
            <a:r>
              <a:rPr lang="hu-HU" sz="1400" noProof="0" dirty="0" smtClean="0"/>
              <a:t>Nagy Boldizsár  - Kende Tamás:  Köldökzsinór vagy pányva: Jogi kötelékek az állampolgár (jogi személy) és állama között  </a:t>
            </a:r>
            <a:r>
              <a:rPr lang="hu-HU" sz="1400" noProof="0" dirty="0" err="1" smtClean="0"/>
              <a:t>in</a:t>
            </a:r>
            <a:r>
              <a:rPr lang="hu-HU" sz="1400" noProof="0" dirty="0" smtClean="0"/>
              <a:t>: Gombár Csaba, </a:t>
            </a:r>
            <a:r>
              <a:rPr lang="hu-HU" sz="1400" noProof="0" dirty="0" err="1" smtClean="0"/>
              <a:t>Hankiss</a:t>
            </a:r>
            <a:r>
              <a:rPr lang="hu-HU" sz="1400" noProof="0" dirty="0" smtClean="0"/>
              <a:t> Elemér, Lengyel László, (szerk.): </a:t>
            </a:r>
            <a:r>
              <a:rPr lang="hu-HU" sz="1400" i="1" noProof="0" dirty="0" smtClean="0"/>
              <a:t>És mi lesz, ha nem lesz? Tanulmányok az államról a 20. század végén </a:t>
            </a:r>
            <a:r>
              <a:rPr lang="hu-HU" sz="1400" noProof="0" dirty="0" smtClean="0"/>
              <a:t> Budapest, Korridor Kötetek, 1997. 175-203. p. </a:t>
            </a:r>
          </a:p>
          <a:p>
            <a:pPr>
              <a:lnSpc>
                <a:spcPct val="170000"/>
              </a:lnSpc>
            </a:pPr>
            <a:r>
              <a:rPr lang="hu-HU" sz="1400" noProof="0" dirty="0" err="1" smtClean="0"/>
              <a:t>Sonnevend</a:t>
            </a:r>
            <a:r>
              <a:rPr lang="hu-HU" sz="1400" noProof="0" dirty="0" smtClean="0"/>
              <a:t> Pál: Állampolgárság, idegenjog </a:t>
            </a:r>
            <a:r>
              <a:rPr lang="hu-HU" sz="1400" noProof="0" dirty="0" err="1" smtClean="0"/>
              <a:t>in</a:t>
            </a:r>
            <a:r>
              <a:rPr lang="hu-HU" sz="1400" noProof="0" dirty="0" smtClean="0"/>
              <a:t>: </a:t>
            </a:r>
            <a:r>
              <a:rPr lang="hu-HU" sz="1400" noProof="0" dirty="0" err="1" smtClean="0"/>
              <a:t>Kende-Nagy-Sonnevend-Valki</a:t>
            </a:r>
            <a:r>
              <a:rPr lang="hu-HU" sz="1400" noProof="0" dirty="0" smtClean="0"/>
              <a:t> (szerk.): </a:t>
            </a:r>
            <a:r>
              <a:rPr lang="hu-HU" sz="1400" i="1" noProof="0" dirty="0" smtClean="0"/>
              <a:t>Nemzetközi jog </a:t>
            </a:r>
            <a:r>
              <a:rPr lang="hu-HU" sz="1400" noProof="0" dirty="0" err="1" smtClean="0"/>
              <a:t>Complex</a:t>
            </a:r>
            <a:r>
              <a:rPr lang="hu-HU" sz="1400" noProof="0" dirty="0" smtClean="0"/>
              <a:t> (</a:t>
            </a:r>
            <a:r>
              <a:rPr lang="hu-HU" sz="1400" noProof="0" dirty="0" err="1" smtClean="0"/>
              <a:t>Wolters</a:t>
            </a:r>
            <a:r>
              <a:rPr lang="hu-HU" sz="1400" noProof="0" dirty="0" smtClean="0"/>
              <a:t> </a:t>
            </a:r>
            <a:r>
              <a:rPr lang="hu-HU" sz="1400" noProof="0" dirty="0" err="1" smtClean="0"/>
              <a:t>Kluwer</a:t>
            </a:r>
            <a:r>
              <a:rPr lang="hu-HU" sz="1400" noProof="0" dirty="0" smtClean="0"/>
              <a:t>) Budapest, 2014 514 -522. old.</a:t>
            </a:r>
          </a:p>
          <a:p>
            <a:pPr>
              <a:lnSpc>
                <a:spcPct val="170000"/>
              </a:lnSpc>
            </a:pPr>
            <a:r>
              <a:rPr lang="hu-HU" sz="1400" noProof="0" dirty="0" smtClean="0"/>
              <a:t>Vörös Imre: Néhány gondolat az uniós polgárság intézményéről </a:t>
            </a:r>
            <a:r>
              <a:rPr lang="hu-HU" sz="1400" i="1" noProof="0" dirty="0" smtClean="0"/>
              <a:t>Jogelméleti Szemle</a:t>
            </a:r>
            <a:r>
              <a:rPr lang="hu-HU" sz="1400" noProof="0" dirty="0" smtClean="0"/>
              <a:t> 2012/2. szám</a:t>
            </a:r>
            <a:endParaRPr lang="hu-HU" sz="1400" noProof="0" dirty="0"/>
          </a:p>
        </p:txBody>
      </p:sp>
    </p:spTree>
    <p:extLst>
      <p:ext uri="{BB962C8B-B14F-4D97-AF65-F5344CB8AC3E}">
        <p14:creationId xmlns:p14="http://schemas.microsoft.com/office/powerpoint/2010/main" val="1939654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ctrTitle"/>
          </p:nvPr>
        </p:nvSpPr>
        <p:spPr>
          <a:xfrm>
            <a:off x="1000125" y="785813"/>
            <a:ext cx="7415213" cy="4248150"/>
          </a:xfrm>
          <a:solidFill>
            <a:srgbClr val="DAD5FF"/>
          </a:solidFill>
        </p:spPr>
        <p:txBody>
          <a:bodyPr/>
          <a:lstStyle/>
          <a:p>
            <a:pPr>
              <a:defRPr/>
            </a:pPr>
            <a:r>
              <a:rPr lang="hu-HU" sz="4400" noProof="0" dirty="0" smtClean="0"/>
              <a:t>Köszönöm a figyelmüket!</a:t>
            </a:r>
            <a:br>
              <a:rPr lang="hu-HU" sz="4400" noProof="0" dirty="0" smtClean="0"/>
            </a:br>
            <a:r>
              <a:rPr lang="hu-HU" sz="4400" noProof="0" dirty="0" smtClean="0"/>
              <a:t/>
            </a:r>
            <a:br>
              <a:rPr lang="hu-HU" sz="4400" noProof="0" dirty="0" smtClean="0"/>
            </a:br>
            <a:r>
              <a:rPr lang="hu-HU" sz="1800" noProof="0" dirty="0" smtClean="0"/>
              <a:t>Nagy Boldizsár</a:t>
            </a:r>
            <a:br>
              <a:rPr lang="hu-HU" sz="1800" noProof="0" dirty="0" smtClean="0"/>
            </a:br>
            <a:r>
              <a:rPr lang="hu-HU" sz="1800" noProof="0" dirty="0" err="1" smtClean="0">
                <a:solidFill>
                  <a:srgbClr val="0000CC"/>
                </a:solidFill>
              </a:rPr>
              <a:t>www.nagyboldizsar.hu</a:t>
            </a:r>
            <a:r>
              <a:rPr lang="hu-HU" sz="1800" noProof="0" dirty="0" smtClean="0"/>
              <a:t/>
            </a:r>
            <a:br>
              <a:rPr lang="hu-HU" sz="1800" noProof="0" dirty="0" smtClean="0"/>
            </a:br>
            <a:r>
              <a:rPr lang="hu-HU" sz="1800" noProof="0" dirty="0" err="1" smtClean="0"/>
              <a:t>nagyboldi</a:t>
            </a:r>
            <a:r>
              <a:rPr lang="hu-HU" sz="1800" noProof="0" dirty="0" smtClean="0"/>
              <a:t>@</a:t>
            </a:r>
            <a:r>
              <a:rPr lang="hu-HU" sz="1800" noProof="0" dirty="0" err="1" smtClean="0"/>
              <a:t>ajk.elte.hu</a:t>
            </a:r>
            <a:r>
              <a:rPr lang="hu-HU" sz="1800" noProof="0" dirty="0" smtClean="0">
                <a:solidFill>
                  <a:schemeClr val="tx1"/>
                </a:solidFill>
              </a:rPr>
              <a:t/>
            </a:r>
            <a:br>
              <a:rPr lang="hu-HU" sz="1800" noProof="0" dirty="0" smtClean="0">
                <a:solidFill>
                  <a:schemeClr val="tx1"/>
                </a:solidFill>
              </a:rPr>
            </a:br>
            <a:endParaRPr lang="hu-HU" sz="1800" noProof="0" dirty="0" smtClean="0">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685800" y="2130425"/>
            <a:ext cx="7772400" cy="2234679"/>
          </a:xfrm>
          <a:solidFill>
            <a:srgbClr val="DAD5FF"/>
          </a:solidFill>
          <a:ln>
            <a:solidFill>
              <a:srgbClr val="C00000"/>
            </a:solidFill>
          </a:ln>
        </p:spPr>
        <p:txBody>
          <a:bodyPr/>
          <a:lstStyle/>
          <a:p>
            <a:r>
              <a:rPr lang="hu-HU" noProof="0" dirty="0" smtClean="0"/>
              <a:t>AZ ÁLLAMPOLGÁRSÁG FOGALMI KERETEI</a:t>
            </a:r>
            <a:br>
              <a:rPr lang="hu-HU" noProof="0" dirty="0" smtClean="0"/>
            </a:br>
            <a:r>
              <a:rPr lang="hu-HU" noProof="0" dirty="0" smtClean="0"/>
              <a:t/>
            </a:r>
            <a:br>
              <a:rPr lang="hu-HU" noProof="0" dirty="0" smtClean="0"/>
            </a:br>
            <a:r>
              <a:rPr lang="hu-HU" noProof="0" dirty="0" smtClean="0"/>
              <a:t>TÖRTÉNET, NACIONALIZMUS, POLITKAI KÖZÖSSÉG</a:t>
            </a:r>
            <a:endParaRPr lang="hu-HU" noProof="0" dirty="0"/>
          </a:p>
        </p:txBody>
      </p:sp>
    </p:spTree>
    <p:extLst>
      <p:ext uri="{BB962C8B-B14F-4D97-AF65-F5344CB8AC3E}">
        <p14:creationId xmlns:p14="http://schemas.microsoft.com/office/powerpoint/2010/main" val="196960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smtClean="0"/>
              <a:t>Az állampolgárság kialakulása</a:t>
            </a:r>
            <a:endParaRPr lang="hu-HU" noProof="0" dirty="0"/>
          </a:p>
        </p:txBody>
      </p:sp>
      <p:sp>
        <p:nvSpPr>
          <p:cNvPr id="3" name="Tartalom helye 2"/>
          <p:cNvSpPr>
            <a:spLocks noGrp="1"/>
          </p:cNvSpPr>
          <p:nvPr>
            <p:ph idx="1"/>
          </p:nvPr>
        </p:nvSpPr>
        <p:spPr>
          <a:xfrm>
            <a:off x="685800" y="838200"/>
            <a:ext cx="7772400" cy="5687144"/>
          </a:xfrm>
        </p:spPr>
        <p:txBody>
          <a:bodyPr/>
          <a:lstStyle/>
          <a:p>
            <a:r>
              <a:rPr lang="hu-HU" noProof="0" dirty="0" smtClean="0"/>
              <a:t>Előzmények:</a:t>
            </a:r>
          </a:p>
          <a:p>
            <a:r>
              <a:rPr lang="hu-HU" noProof="0" dirty="0" smtClean="0"/>
              <a:t>A polgárság két eszménye: aktív részvevő (görög demokrácia, Római Köztársaság), passzív privilegizált (Római Birodalom)</a:t>
            </a:r>
          </a:p>
          <a:p>
            <a:r>
              <a:rPr lang="hu-HU" noProof="0" dirty="0" smtClean="0"/>
              <a:t>Szelektív: csak a vagyonos/harcrakész, családos  szabad (nem rabszolga) nem külföldi  </a:t>
            </a:r>
            <a:r>
              <a:rPr lang="hu-HU" noProof="0" dirty="0" smtClean="0">
                <a:solidFill>
                  <a:srgbClr val="C00000"/>
                </a:solidFill>
              </a:rPr>
              <a:t>férfiak</a:t>
            </a:r>
          </a:p>
          <a:p>
            <a:r>
              <a:rPr lang="hu-HU" noProof="0" dirty="0" smtClean="0">
                <a:solidFill>
                  <a:srgbClr val="000042"/>
                </a:solidFill>
              </a:rPr>
              <a:t>Később: polgárság egy lokalitáshoz kötődés. </a:t>
            </a:r>
          </a:p>
          <a:p>
            <a:r>
              <a:rPr lang="hu-HU" noProof="0" dirty="0" smtClean="0">
                <a:solidFill>
                  <a:srgbClr val="000042"/>
                </a:solidFill>
              </a:rPr>
              <a:t>Az államhoz/uralkodóhoz való viszony: az alattvalói  hűség. A „nemzet” csak a nemeseket és a katonákat jelenti, nincs állampolgárság a középkorban.</a:t>
            </a:r>
          </a:p>
          <a:p>
            <a:r>
              <a:rPr lang="hu-HU" noProof="0" dirty="0" smtClean="0">
                <a:solidFill>
                  <a:srgbClr val="000042"/>
                </a:solidFill>
              </a:rPr>
              <a:t>Az „államok” a szuverén uralkodóhoz kötődnek és öröklés/házasulás révén határozódik meg az adott uralkodóhoz „az államhoz” tartozó terület. Mai értelemben vett őrzött államhatárok sincsenek</a:t>
            </a:r>
          </a:p>
          <a:p>
            <a:endParaRPr lang="hu-HU" noProof="0" dirty="0">
              <a:solidFill>
                <a:srgbClr val="000042"/>
              </a:solidFill>
            </a:endParaRPr>
          </a:p>
        </p:txBody>
      </p:sp>
    </p:spTree>
    <p:extLst>
      <p:ext uri="{BB962C8B-B14F-4D97-AF65-F5344CB8AC3E}">
        <p14:creationId xmlns:p14="http://schemas.microsoft.com/office/powerpoint/2010/main" val="2398698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a:t>Az állampolgárság kialakulása</a:t>
            </a:r>
          </a:p>
        </p:txBody>
      </p:sp>
      <p:sp>
        <p:nvSpPr>
          <p:cNvPr id="3" name="Tartalom helye 2"/>
          <p:cNvSpPr>
            <a:spLocks noGrp="1"/>
          </p:cNvSpPr>
          <p:nvPr>
            <p:ph idx="1"/>
          </p:nvPr>
        </p:nvSpPr>
        <p:spPr/>
        <p:txBody>
          <a:bodyPr/>
          <a:lstStyle/>
          <a:p>
            <a:r>
              <a:rPr lang="hu-HU" noProof="0" dirty="0" smtClean="0"/>
              <a:t>Feudalizmus – nincs társadalmi szerződés, sem egyenlőség.  Nincs állampolgárság, legfeljebb a nemesek közössége</a:t>
            </a:r>
          </a:p>
          <a:p>
            <a:r>
              <a:rPr lang="hu-HU" noProof="0" dirty="0" smtClean="0"/>
              <a:t>A </a:t>
            </a:r>
            <a:r>
              <a:rPr lang="hu-HU" i="1" noProof="0" dirty="0" smtClean="0"/>
              <a:t>városoknak</a:t>
            </a:r>
            <a:r>
              <a:rPr lang="hu-HU" noProof="0" dirty="0" smtClean="0"/>
              <a:t> vannak polgárai</a:t>
            </a:r>
          </a:p>
          <a:p>
            <a:r>
              <a:rPr lang="hu-HU" noProof="0" dirty="0" smtClean="0"/>
              <a:t>Modern állampolgárság kezdetei: Amerikai </a:t>
            </a:r>
            <a:r>
              <a:rPr lang="hu-HU" noProof="0" dirty="0"/>
              <a:t>függetlenségi nyilatkozat  1776 („Mi, a nép”)</a:t>
            </a:r>
          </a:p>
          <a:p>
            <a:r>
              <a:rPr lang="hu-HU" noProof="0" dirty="0"/>
              <a:t>Francia forradalom (1789): Az ember és polgár </a:t>
            </a:r>
            <a:r>
              <a:rPr lang="hu-HU" noProof="0" dirty="0" smtClean="0"/>
              <a:t>nyilatkozata</a:t>
            </a:r>
          </a:p>
          <a:p>
            <a:endParaRPr lang="hu-HU" noProof="0" dirty="0"/>
          </a:p>
          <a:p>
            <a:r>
              <a:rPr lang="hu-HU" noProof="0" dirty="0"/>
              <a:t>Feudalizmus utáni, </a:t>
            </a:r>
            <a:r>
              <a:rPr lang="hu-HU" noProof="0" dirty="0" smtClean="0"/>
              <a:t>republikánus =</a:t>
            </a:r>
          </a:p>
          <a:p>
            <a:r>
              <a:rPr lang="hu-HU" noProof="0" dirty="0"/>
              <a:t>	</a:t>
            </a:r>
            <a:r>
              <a:rPr lang="hu-HU" noProof="0" dirty="0" smtClean="0"/>
              <a:t>	(</a:t>
            </a:r>
            <a:r>
              <a:rPr lang="hu-HU" noProof="0" dirty="0"/>
              <a:t>egyenlőségelvű, tagadja a születési előjogokat)</a:t>
            </a:r>
          </a:p>
          <a:p>
            <a:endParaRPr lang="hu-HU" noProof="0" dirty="0"/>
          </a:p>
        </p:txBody>
      </p:sp>
    </p:spTree>
    <p:extLst>
      <p:ext uri="{BB962C8B-B14F-4D97-AF65-F5344CB8AC3E}">
        <p14:creationId xmlns:p14="http://schemas.microsoft.com/office/powerpoint/2010/main" val="2679579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hu-HU" sz="2000" noProof="0" dirty="0" smtClean="0">
                <a:solidFill>
                  <a:srgbClr val="C00000"/>
                </a:solidFill>
              </a:rPr>
              <a:t>T.H. Marshall </a:t>
            </a:r>
            <a:r>
              <a:rPr lang="hu-HU" sz="2000" noProof="0" dirty="0" smtClean="0"/>
              <a:t>elmélete: három szakasz (ideáltipikus)</a:t>
            </a:r>
          </a:p>
          <a:p>
            <a:pPr lvl="1"/>
            <a:r>
              <a:rPr lang="hu-HU" noProof="0" dirty="0" smtClean="0"/>
              <a:t> 17 – 19. sz.  közepe: a </a:t>
            </a:r>
            <a:r>
              <a:rPr lang="hu-HU" noProof="0" dirty="0" smtClean="0">
                <a:solidFill>
                  <a:srgbClr val="C00000"/>
                </a:solidFill>
              </a:rPr>
              <a:t>polgári jogok </a:t>
            </a:r>
            <a:r>
              <a:rPr lang="hu-HU" noProof="0" dirty="0" smtClean="0"/>
              <a:t>kialakulása.  Az adott területhez kapcsolódó lakosság szuverénnek tekinti magát és rögzíti a határokat. Az emberek a jog előtt egyenlők.</a:t>
            </a:r>
          </a:p>
          <a:p>
            <a:pPr lvl="1"/>
            <a:r>
              <a:rPr lang="hu-HU" noProof="0" dirty="0" smtClean="0"/>
              <a:t>18</a:t>
            </a:r>
            <a:r>
              <a:rPr lang="hu-HU" noProof="0" smtClean="0"/>
              <a:t>. </a:t>
            </a:r>
            <a:r>
              <a:rPr lang="hu-HU" noProof="0" dirty="0" smtClean="0"/>
              <a:t>sz. közepe – 20. század eleje: </a:t>
            </a:r>
            <a:r>
              <a:rPr lang="hu-HU" noProof="0" dirty="0" smtClean="0">
                <a:solidFill>
                  <a:srgbClr val="C00000"/>
                </a:solidFill>
              </a:rPr>
              <a:t>a politikai jogok </a:t>
            </a:r>
            <a:r>
              <a:rPr lang="hu-HU" noProof="0" dirty="0" smtClean="0"/>
              <a:t>megszerzése: a választójog fokozatos kiterjesztése</a:t>
            </a:r>
          </a:p>
          <a:p>
            <a:pPr lvl="1"/>
            <a:r>
              <a:rPr lang="hu-HU" noProof="0" dirty="0" smtClean="0"/>
              <a:t>19. sz. vége – 20. sz. közepe: a </a:t>
            </a:r>
            <a:r>
              <a:rPr lang="hu-HU" noProof="0" dirty="0" smtClean="0">
                <a:solidFill>
                  <a:srgbClr val="C00000"/>
                </a:solidFill>
              </a:rPr>
              <a:t>szociális jogok </a:t>
            </a:r>
            <a:r>
              <a:rPr lang="hu-HU" noProof="0" dirty="0" smtClean="0"/>
              <a:t>elnyerése</a:t>
            </a:r>
          </a:p>
          <a:p>
            <a:r>
              <a:rPr lang="hu-HU" sz="2000" noProof="0" dirty="0" smtClean="0"/>
              <a:t>Kérdés:negyedik szakasz kezdődött-e az 1980-as években a szociális jogok visszavételével, az alanyi jogon járó támogatások megnyirbálásával</a:t>
            </a:r>
          </a:p>
          <a:p>
            <a:pPr lvl="1">
              <a:buNone/>
            </a:pPr>
            <a:r>
              <a:rPr lang="hu-HU" noProof="0" dirty="0" smtClean="0"/>
              <a:t>______________________________________________</a:t>
            </a:r>
          </a:p>
          <a:p>
            <a:pPr lvl="1">
              <a:buNone/>
            </a:pPr>
            <a:r>
              <a:rPr lang="hu-HU" noProof="0" dirty="0" smtClean="0"/>
              <a:t>Mögöttes folyamat Nyugat Európában: a modern területi  állam kialakulása  + a gazdasági és kereskedelmi tér egységesülése az országon belül (egységes képzés, államnyelv) + nemzeti eszme térhódítása (nacionalizmus)</a:t>
            </a:r>
          </a:p>
          <a:p>
            <a:pPr lvl="1"/>
            <a:endParaRPr lang="hu-HU" noProof="0" dirty="0" smtClean="0"/>
          </a:p>
          <a:p>
            <a:pPr lvl="1"/>
            <a:endParaRPr lang="hu-HU" noProof="0" dirty="0" smtClean="0"/>
          </a:p>
          <a:p>
            <a:pPr lvl="1"/>
            <a:endParaRPr lang="hu-HU" noProof="0" dirty="0"/>
          </a:p>
        </p:txBody>
      </p:sp>
      <p:sp>
        <p:nvSpPr>
          <p:cNvPr id="3" name="Cím 2"/>
          <p:cNvSpPr>
            <a:spLocks noGrp="1"/>
          </p:cNvSpPr>
          <p:nvPr>
            <p:ph type="title"/>
          </p:nvPr>
        </p:nvSpPr>
        <p:spPr/>
        <p:txBody>
          <a:bodyPr/>
          <a:lstStyle/>
          <a:p>
            <a:r>
              <a:rPr lang="hu-HU" noProof="0" dirty="0" smtClean="0"/>
              <a:t>Történet</a:t>
            </a:r>
            <a:endParaRPr lang="hu-HU" noProof="0" dirty="0"/>
          </a:p>
        </p:txBody>
      </p:sp>
    </p:spTree>
    <p:extLst>
      <p:ext uri="{BB962C8B-B14F-4D97-AF65-F5344CB8AC3E}">
        <p14:creationId xmlns:p14="http://schemas.microsoft.com/office/powerpoint/2010/main" val="3627807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260648"/>
            <a:ext cx="8229600" cy="706090"/>
          </a:xfrm>
        </p:spPr>
        <p:txBody>
          <a:bodyPr/>
          <a:lstStyle/>
          <a:p>
            <a:r>
              <a:rPr lang="hu-HU" sz="2800" b="1" noProof="0" dirty="0" smtClean="0">
                <a:latin typeface="Georgia" pitchFamily="18" charset="0"/>
              </a:rPr>
              <a:t>Nacionalizmus elméletek</a:t>
            </a:r>
            <a:endParaRPr lang="hu-HU" sz="2800" b="1" noProof="0" dirty="0">
              <a:latin typeface="Georgia" pitchFamily="18" charset="0"/>
            </a:endParaRPr>
          </a:p>
        </p:txBody>
      </p:sp>
      <p:sp>
        <p:nvSpPr>
          <p:cNvPr id="3" name="Tartalom helye 2"/>
          <p:cNvSpPr>
            <a:spLocks noGrp="1"/>
          </p:cNvSpPr>
          <p:nvPr>
            <p:ph sz="half" idx="1"/>
          </p:nvPr>
        </p:nvSpPr>
        <p:spPr>
          <a:xfrm>
            <a:off x="469099" y="2060848"/>
            <a:ext cx="3810000" cy="4176464"/>
          </a:xfrm>
        </p:spPr>
        <p:txBody>
          <a:bodyPr/>
          <a:lstStyle/>
          <a:p>
            <a:pPr marL="800100" lvl="1" indent="-342900">
              <a:buFont typeface="Arial" panose="020B0604020202020204" pitchFamily="34" charset="0"/>
              <a:buChar char="•"/>
            </a:pPr>
            <a:r>
              <a:rPr lang="hu-HU" noProof="0" dirty="0" smtClean="0"/>
              <a:t>Primordialisták (Geertz, Van den Berghe)</a:t>
            </a:r>
          </a:p>
          <a:p>
            <a:pPr marL="800100" lvl="1" indent="-342900">
              <a:buFont typeface="Arial" panose="020B0604020202020204" pitchFamily="34" charset="0"/>
              <a:buChar char="•"/>
            </a:pPr>
            <a:r>
              <a:rPr lang="hu-HU" noProof="0" dirty="0" smtClean="0"/>
              <a:t>Perennialisták  (A. Hastings, W. Connor)</a:t>
            </a:r>
          </a:p>
          <a:p>
            <a:pPr marL="800100" lvl="1" indent="-342900">
              <a:buFont typeface="Arial" panose="020B0604020202020204" pitchFamily="34" charset="0"/>
              <a:buChar char="•"/>
            </a:pPr>
            <a:r>
              <a:rPr lang="hu-HU" noProof="0" dirty="0" smtClean="0"/>
              <a:t>Ethnoszimbolisták </a:t>
            </a:r>
            <a:br>
              <a:rPr lang="hu-HU" noProof="0" dirty="0" smtClean="0"/>
            </a:br>
            <a:r>
              <a:rPr lang="hu-HU" noProof="0" dirty="0" smtClean="0"/>
              <a:t> (A. Smith)</a:t>
            </a:r>
            <a:endParaRPr lang="hu-HU" noProof="0" dirty="0"/>
          </a:p>
        </p:txBody>
      </p:sp>
      <p:sp>
        <p:nvSpPr>
          <p:cNvPr id="5" name="Tartalom helye 4"/>
          <p:cNvSpPr>
            <a:spLocks noGrp="1"/>
          </p:cNvSpPr>
          <p:nvPr>
            <p:ph sz="half" idx="2"/>
          </p:nvPr>
        </p:nvSpPr>
        <p:spPr>
          <a:xfrm>
            <a:off x="4644008" y="2060848"/>
            <a:ext cx="3810000" cy="4176464"/>
          </a:xfrm>
        </p:spPr>
        <p:txBody>
          <a:bodyPr/>
          <a:lstStyle/>
          <a:p>
            <a:pPr>
              <a:buNone/>
            </a:pPr>
            <a:endParaRPr lang="hu-HU" noProof="0" dirty="0" smtClean="0"/>
          </a:p>
          <a:p>
            <a:pPr marL="457200" indent="-457200">
              <a:buFont typeface="Arial" panose="020B0604020202020204" pitchFamily="34" charset="0"/>
              <a:buChar char="•"/>
            </a:pPr>
            <a:r>
              <a:rPr lang="hu-HU" noProof="0" dirty="0" smtClean="0"/>
              <a:t>E. Gellner</a:t>
            </a:r>
          </a:p>
          <a:p>
            <a:pPr marL="457200" indent="-457200">
              <a:buFont typeface="Arial" panose="020B0604020202020204" pitchFamily="34" charset="0"/>
              <a:buChar char="•"/>
            </a:pPr>
            <a:r>
              <a:rPr lang="hu-HU" noProof="0" dirty="0" smtClean="0"/>
              <a:t>E. Hobsawm</a:t>
            </a:r>
          </a:p>
          <a:p>
            <a:pPr marL="457200" indent="-457200">
              <a:buFont typeface="Arial" panose="020B0604020202020204" pitchFamily="34" charset="0"/>
              <a:buChar char="•"/>
            </a:pPr>
            <a:r>
              <a:rPr lang="hu-HU" noProof="0" dirty="0" smtClean="0"/>
              <a:t>B. Anderson</a:t>
            </a:r>
            <a:endParaRPr lang="hu-HU" noProof="0" dirty="0" smtClean="0"/>
          </a:p>
        </p:txBody>
      </p:sp>
      <p:sp>
        <p:nvSpPr>
          <p:cNvPr id="6" name="Szövegdoboz 5"/>
          <p:cNvSpPr txBox="1"/>
          <p:nvPr/>
        </p:nvSpPr>
        <p:spPr>
          <a:xfrm>
            <a:off x="556733" y="1282960"/>
            <a:ext cx="3722366" cy="400110"/>
          </a:xfrm>
          <a:prstGeom prst="rect">
            <a:avLst/>
          </a:prstGeom>
          <a:solidFill>
            <a:srgbClr val="060036"/>
          </a:solidFill>
        </p:spPr>
        <p:txBody>
          <a:bodyPr wrap="square" rtlCol="0">
            <a:spAutoFit/>
          </a:bodyPr>
          <a:lstStyle/>
          <a:p>
            <a:pPr algn="ctr"/>
            <a:r>
              <a:rPr lang="hu-HU" b="1" smtClean="0">
                <a:solidFill>
                  <a:srgbClr val="FFC000"/>
                </a:solidFill>
                <a:latin typeface="+mn-lt"/>
              </a:rPr>
              <a:t>Esszencialisták</a:t>
            </a:r>
            <a:endParaRPr lang="en-GB" b="1" dirty="0">
              <a:solidFill>
                <a:srgbClr val="FFC000"/>
              </a:solidFill>
              <a:latin typeface="+mn-lt"/>
            </a:endParaRPr>
          </a:p>
        </p:txBody>
      </p:sp>
      <p:sp>
        <p:nvSpPr>
          <p:cNvPr id="7" name="Szövegdoboz 6"/>
          <p:cNvSpPr txBox="1"/>
          <p:nvPr/>
        </p:nvSpPr>
        <p:spPr>
          <a:xfrm>
            <a:off x="4510336" y="1313738"/>
            <a:ext cx="3722366" cy="707886"/>
          </a:xfrm>
          <a:prstGeom prst="rect">
            <a:avLst/>
          </a:prstGeom>
          <a:solidFill>
            <a:srgbClr val="060036"/>
          </a:solidFill>
        </p:spPr>
        <p:txBody>
          <a:bodyPr wrap="square" rtlCol="0">
            <a:spAutoFit/>
          </a:bodyPr>
          <a:lstStyle/>
          <a:p>
            <a:pPr algn="ctr"/>
            <a:r>
              <a:rPr lang="hu-HU" b="1" smtClean="0">
                <a:solidFill>
                  <a:srgbClr val="FFC000"/>
                </a:solidFill>
                <a:latin typeface="+mn-lt"/>
              </a:rPr>
              <a:t>Klonstruktivisták (modernisták)</a:t>
            </a:r>
            <a:endParaRPr lang="en-GB" b="1" dirty="0">
              <a:solidFill>
                <a:srgbClr val="FFC000"/>
              </a:solidFill>
              <a:latin typeface="+mn-lt"/>
            </a:endParaRPr>
          </a:p>
        </p:txBody>
      </p:sp>
    </p:spTree>
    <p:extLst>
      <p:ext uri="{BB962C8B-B14F-4D97-AF65-F5344CB8AC3E}">
        <p14:creationId xmlns:p14="http://schemas.microsoft.com/office/powerpoint/2010/main" val="910526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sz="2000" noProof="0" dirty="0" smtClean="0"/>
              <a:t>A nacionalizmus tanulmányozásának  néhány fő iránya </a:t>
            </a:r>
            <a:endParaRPr lang="hu-HU" sz="2000" noProof="0" dirty="0"/>
          </a:p>
        </p:txBody>
      </p:sp>
      <p:sp>
        <p:nvSpPr>
          <p:cNvPr id="7" name="Tartalom helye 6"/>
          <p:cNvSpPr>
            <a:spLocks noGrp="1"/>
          </p:cNvSpPr>
          <p:nvPr>
            <p:ph idx="1"/>
          </p:nvPr>
        </p:nvSpPr>
        <p:spPr/>
        <p:txBody>
          <a:bodyPr>
            <a:normAutofit lnSpcReduction="10000"/>
          </a:bodyPr>
          <a:lstStyle/>
          <a:p>
            <a:r>
              <a:rPr lang="hu-HU" noProof="0" dirty="0" smtClean="0">
                <a:solidFill>
                  <a:srgbClr val="C00000"/>
                </a:solidFill>
              </a:rPr>
              <a:t>A primordialisták </a:t>
            </a:r>
            <a:r>
              <a:rPr lang="hu-HU" noProof="0" dirty="0" smtClean="0"/>
              <a:t>a nemzetet ősi, természetes közösségként láttatják. A nemzeti identitást természetesnek és adottnak veszik, ezek nem magyarázhatóak társadalmi kölcsönhatásokkal és közös érzelmekkel járnak.</a:t>
            </a:r>
          </a:p>
          <a:p>
            <a:endParaRPr lang="hu-HU" noProof="0" dirty="0" smtClean="0"/>
          </a:p>
          <a:p>
            <a:r>
              <a:rPr lang="hu-HU" noProof="0" dirty="0" smtClean="0">
                <a:solidFill>
                  <a:srgbClr val="C00000"/>
                </a:solidFill>
              </a:rPr>
              <a:t>A perennialisták </a:t>
            </a:r>
            <a:r>
              <a:rPr lang="hu-HU" noProof="0" dirty="0" smtClean="0"/>
              <a:t>(A. Hastings, W. Connor) is azt állítják, hogy a nemzetek léte a régmúltba (az ókorba vagy a középkorba) nyúlik vissza, de elismerik, hogy</a:t>
            </a:r>
            <a:br>
              <a:rPr lang="hu-HU" noProof="0" dirty="0" smtClean="0"/>
            </a:br>
            <a:r>
              <a:rPr lang="hu-HU" noProof="0" dirty="0" smtClean="0"/>
              <a:t> 	- változnak,  		 s azt is, hogy </a:t>
            </a:r>
          </a:p>
          <a:p>
            <a:r>
              <a:rPr lang="hu-HU" noProof="0" dirty="0" smtClean="0"/>
              <a:t>		- a nemzeti öntudatuk a modernitáshoz kötődik 			valamint azt is, hogy</a:t>
            </a:r>
          </a:p>
          <a:p>
            <a:r>
              <a:rPr lang="hu-HU" noProof="0" dirty="0" smtClean="0"/>
              <a:t>		-  létrejöttük történelmi folyamat, társadalmi interakciók következménye, nem primordiális tény</a:t>
            </a:r>
            <a:endParaRPr lang="hu-HU" noProof="0" dirty="0" smtClean="0"/>
          </a:p>
        </p:txBody>
      </p:sp>
      <p:sp>
        <p:nvSpPr>
          <p:cNvPr id="5" name="Dátum helye 4"/>
          <p:cNvSpPr>
            <a:spLocks noGrp="1"/>
          </p:cNvSpPr>
          <p:nvPr>
            <p:ph type="dt" sz="half" idx="4294967295"/>
          </p:nvPr>
        </p:nvSpPr>
        <p:spPr>
          <a:xfrm>
            <a:off x="428625" y="6500813"/>
            <a:ext cx="8258175" cy="220662"/>
          </a:xfrm>
          <a:prstGeom prst="rect">
            <a:avLst/>
          </a:prstGeom>
        </p:spPr>
        <p:txBody>
          <a:bodyPr/>
          <a:lstStyle/>
          <a:p>
            <a:pPr>
              <a:defRPr/>
            </a:pPr>
            <a:r>
              <a:rPr lang="hu-HU" smtClean="0"/>
              <a:t>Presentation by Boldizsár Nagy</a:t>
            </a:r>
            <a:endParaRPr lang="en-GB"/>
          </a:p>
        </p:txBody>
      </p:sp>
    </p:spTree>
    <p:extLst>
      <p:ext uri="{BB962C8B-B14F-4D97-AF65-F5344CB8AC3E}">
        <p14:creationId xmlns:p14="http://schemas.microsoft.com/office/powerpoint/2010/main" val="2050887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8">
      <a:dk1>
        <a:srgbClr val="808080"/>
      </a:dk1>
      <a:lt1>
        <a:srgbClr val="FFCC66"/>
      </a:lt1>
      <a:dk2>
        <a:srgbClr val="971601"/>
      </a:dk2>
      <a:lt2>
        <a:srgbClr val="FFFFCC"/>
      </a:lt2>
      <a:accent1>
        <a:srgbClr val="00CC99"/>
      </a:accent1>
      <a:accent2>
        <a:srgbClr val="993366"/>
      </a:accent2>
      <a:accent3>
        <a:srgbClr val="C9ABAA"/>
      </a:accent3>
      <a:accent4>
        <a:srgbClr val="DAAE56"/>
      </a:accent4>
      <a:accent5>
        <a:srgbClr val="AAE2CA"/>
      </a:accent5>
      <a:accent6>
        <a:srgbClr val="8A2D5C"/>
      </a:accent6>
      <a:hlink>
        <a:srgbClr val="CCCCFF"/>
      </a:hlink>
      <a:folHlink>
        <a:srgbClr val="B2B2B2"/>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8">
        <a:dk1>
          <a:srgbClr val="808080"/>
        </a:dk1>
        <a:lt1>
          <a:srgbClr val="FFCC66"/>
        </a:lt1>
        <a:dk2>
          <a:srgbClr val="971601"/>
        </a:dk2>
        <a:lt2>
          <a:srgbClr val="FFFFCC"/>
        </a:lt2>
        <a:accent1>
          <a:srgbClr val="00CC99"/>
        </a:accent1>
        <a:accent2>
          <a:srgbClr val="993366"/>
        </a:accent2>
        <a:accent3>
          <a:srgbClr val="C9ABAA"/>
        </a:accent3>
        <a:accent4>
          <a:srgbClr val="DAAE56"/>
        </a:accent4>
        <a:accent5>
          <a:srgbClr val="AAE2CA"/>
        </a:accent5>
        <a:accent6>
          <a:srgbClr val="8A2D5C"/>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7516</TotalTime>
  <Words>4539</Words>
  <Application>Microsoft Office PowerPoint</Application>
  <PresentationFormat>Diavetítés a képernyőre (4:3 oldalarány)</PresentationFormat>
  <Paragraphs>476</Paragraphs>
  <Slides>39</Slides>
  <Notes>39</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39</vt:i4>
      </vt:variant>
    </vt:vector>
  </HeadingPairs>
  <TitlesOfParts>
    <vt:vector size="46" baseType="lpstr">
      <vt:lpstr>Arial</vt:lpstr>
      <vt:lpstr>Calibri</vt:lpstr>
      <vt:lpstr>Garamond</vt:lpstr>
      <vt:lpstr>Georgia</vt:lpstr>
      <vt:lpstr>Times New Roman</vt:lpstr>
      <vt:lpstr>Wingdings</vt:lpstr>
      <vt:lpstr>Alapértelmezett terv</vt:lpstr>
      <vt:lpstr>ÁLLAMPOLGÁRSÁG, KÜLFÖLDIEKRE VONATKOZÓ JOG („IDEGENJOG”)   POLITIKAI FILOZÓFIAI ÉS NEMZETKÖZI JOGI ASPEKTUSOK</vt:lpstr>
      <vt:lpstr>Az előadás vázlata</vt:lpstr>
      <vt:lpstr>Játék</vt:lpstr>
      <vt:lpstr>AZ ÁLLAMPOLGÁRSÁG FOGALMI KERETEI  TÖRTÉNET, NACIONALIZMUS, POLITKAI KÖZÖSSÉG</vt:lpstr>
      <vt:lpstr>Az állampolgárság kialakulása</vt:lpstr>
      <vt:lpstr>Az állampolgárság kialakulása</vt:lpstr>
      <vt:lpstr>Történet</vt:lpstr>
      <vt:lpstr>Nacionalizmus elméletek</vt:lpstr>
      <vt:lpstr>A nacionalizmus tanulmányozásának  néhány fő iránya </vt:lpstr>
      <vt:lpstr>A nacionalizmus tanulmányozásának  néhány fő iránya </vt:lpstr>
      <vt:lpstr>Modernista – konstruktivista megközelítések</vt:lpstr>
      <vt:lpstr>Nemzet és nacionalizmus </vt:lpstr>
      <vt:lpstr>Nemzet - nemzetállam</vt:lpstr>
      <vt:lpstr>AZ ÁLLAMPOLGÁRSÁG NEMZETKÖZI JOGI ALAPJAI, ELVEI </vt:lpstr>
      <vt:lpstr>A holokauszt tanulságai – az állampolgárság mint alapjog</vt:lpstr>
      <vt:lpstr>A holokauszt tanulságai – az állampolgárság mint alapjog</vt:lpstr>
      <vt:lpstr>A nemzet és az állampolgárság két alapvető megközelítése</vt:lpstr>
      <vt:lpstr>Az állampolgárság nemzetközi és európai jogi megközelítései</vt:lpstr>
      <vt:lpstr>Nottebohm versus Micheletti</vt:lpstr>
      <vt:lpstr>Janko Rottmann v. Freistaat Bayern  (C‑135/08, ítélet: 2010 március 2)</vt:lpstr>
      <vt:lpstr>AZ ÁLLAMPOLGÁRSÁGHOZ KAPCSOLÓDÓ MÍTOSZOK ÉS AZ ÁLLAMPOLGÁRSÁG SPECIÁLIS TERHEI</vt:lpstr>
      <vt:lpstr>Az állampolgársághoz kapcsolódó mítoszok</vt:lpstr>
      <vt:lpstr>Állampolgár – nemzet – nép – politikai közösség</vt:lpstr>
      <vt:lpstr>PowerPoint bemutató</vt:lpstr>
      <vt:lpstr>A gyanús külföldi I</vt:lpstr>
      <vt:lpstr>A gyanús külföldi II.  A vízum</vt:lpstr>
      <vt:lpstr>A vízumrendszer kritikája</vt:lpstr>
      <vt:lpstr>Az állampolgárok és az állam bevételei – a magyar példa </vt:lpstr>
      <vt:lpstr>Az állampolgárság hazai terhei</vt:lpstr>
      <vt:lpstr>A KETTŐS (TÖBBES) ÁLLAMPOLGÁRSÁG VÁLTOZÓ MEGÍTÉLÉSE </vt:lpstr>
      <vt:lpstr>Az állampolgárság árnyalt szemlélete</vt:lpstr>
      <vt:lpstr>Az állampolgárság árnyalt szemlélete</vt:lpstr>
      <vt:lpstr>A külföldiekre vonatkozó jog</vt:lpstr>
      <vt:lpstr>                A külföldiek kategóriái (+  belső menekültek)</vt:lpstr>
      <vt:lpstr>A külföldön születettek, illetve a külföldiek a Származási és célrégiók</vt:lpstr>
      <vt:lpstr>EU+ Külföldiek és külföldön születettek, 2013 január 1.</vt:lpstr>
      <vt:lpstr>A REGULÁRIS MIGRÁNSOKRA (VÁLLALATAIKRA)   ÉS A RÖVID TÁVON TARTÓZKODÓ KÜLFÖLDIEKRE VONATKOZÓ BÁNÁSMÓDOK</vt:lpstr>
      <vt:lpstr>Néhány szakirodalmi utalás</vt:lpstr>
      <vt:lpstr>Köszönöm a figyelmüket!  Nagy Boldizsár www.nagyboldizsar.hu nagyboldi@ajk.elte.hu </vt:lpstr>
    </vt:vector>
  </TitlesOfParts>
  <Company>CEU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Nagy Boldizsár</dc:creator>
  <cp:lastModifiedBy>Boldizsar Nagy</cp:lastModifiedBy>
  <cp:revision>516</cp:revision>
  <cp:lastPrinted>2015-02-09T16:06:39Z</cp:lastPrinted>
  <dcterms:created xsi:type="dcterms:W3CDTF">2003-04-10T10:07:35Z</dcterms:created>
  <dcterms:modified xsi:type="dcterms:W3CDTF">2015-02-12T21:44:23Z</dcterms:modified>
</cp:coreProperties>
</file>