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81" r:id="rId3"/>
    <p:sldId id="279" r:id="rId4"/>
    <p:sldId id="303" r:id="rId5"/>
    <p:sldId id="301" r:id="rId6"/>
    <p:sldId id="294" r:id="rId7"/>
    <p:sldId id="278" r:id="rId8"/>
    <p:sldId id="302" r:id="rId9"/>
    <p:sldId id="299" r:id="rId10"/>
    <p:sldId id="300" r:id="rId11"/>
    <p:sldId id="304" r:id="rId12"/>
    <p:sldId id="305" r:id="rId13"/>
    <p:sldId id="306" r:id="rId14"/>
    <p:sldId id="307" r:id="rId15"/>
    <p:sldId id="308" r:id="rId16"/>
    <p:sldId id="257" r:id="rId17"/>
    <p:sldId id="266" r:id="rId18"/>
    <p:sldId id="260" r:id="rId19"/>
    <p:sldId id="261" r:id="rId20"/>
    <p:sldId id="267" r:id="rId21"/>
    <p:sldId id="270" r:id="rId22"/>
    <p:sldId id="271" r:id="rId23"/>
    <p:sldId id="285" r:id="rId24"/>
    <p:sldId id="309" r:id="rId25"/>
    <p:sldId id="275" r:id="rId26"/>
  </p:sldIdLst>
  <p:sldSz cx="9144000" cy="6858000" type="screen4x3"/>
  <p:notesSz cx="6669088" cy="9926638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94624" autoAdjust="0"/>
  </p:normalViewPr>
  <p:slideViewPr>
    <p:cSldViewPr>
      <p:cViewPr varScale="1">
        <p:scale>
          <a:sx n="54" d="100"/>
          <a:sy n="54" d="100"/>
        </p:scale>
        <p:origin x="66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C03AA4F-170D-4FD9-AB92-CC259B507115}" type="datetimeFigureOut">
              <a:rPr lang="en-US"/>
              <a:pPr>
                <a:defRPr/>
              </a:pPr>
              <a:t>12/30/2016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53834B-CD4D-4B6D-B780-11C9D86C6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17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E296-1D3A-4C12-9303-156071511B6A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07AA-BF1C-4CDD-ABC5-88D89C7F11D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34989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AE47-37C0-4912-ACA7-710637C93641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19C7-8F71-419C-BB82-2FAD6B152AB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83842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C640-B505-498A-9B2C-3A2BC7AB9499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4ED8-C016-498A-999E-0DE3DF34347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3089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A799-C75F-4587-A15C-0D0184113C30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11F7-D55D-401D-9CB4-217C94AD3769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2503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0D14-5E09-42B9-8D21-1C50ABD0A4DE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486F-2691-491B-9238-29FC22874A9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160552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8A0A-DA0A-47CC-B68B-A6547A34D923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B862-864C-4057-8ADA-B88FA81074A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5804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B0FE-720B-48E0-91F7-2391032D06B0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6017-6ECA-4E43-A401-1779F6410BE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366994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BBF8-74D8-4313-93C5-F5F3584D1642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33B2-6E04-4DA7-9A29-11351246C73C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59367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D69F-3828-4B2D-91F3-EC86261A521B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76D8-B613-4BF0-983E-DC1463D0592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11108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24E40-A378-4F9D-9CAC-E86E48A4C060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E972-27D0-4A7F-97C4-269CBB2C523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676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C117-3A88-4885-B682-2A051CAA56CD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BA68-D86A-469C-ACE0-7C1EEEB65FEB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01747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A7C3-5D3F-488A-BD62-199DA8F19519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8D39-A1D1-4507-BA9C-0512694E875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1026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52B0-8F5F-4C50-B874-221F72097132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9BC0-5474-4DF2-BC42-383B1CE30EE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9687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1E5A-76D0-4133-8C46-1C0FCD8C0D5C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76F9-E1CF-4604-ADB3-65266D1D348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20694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BC0C-E2BF-49E8-97BB-C9F24BA26C8B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7CB6-42D8-4C72-86D5-AE3C9CD3571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42065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A7C3-10D7-49AA-B0B1-F1D632CD5BA8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A09-1813-4BE2-B044-8BC574A3BAB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94493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sk-SK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sk-SK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5A0EF4-D646-4B06-B6A8-34953486253D}" type="datetimeFigureOut">
              <a:rPr lang="sk-SK"/>
              <a:pPr>
                <a:defRPr/>
              </a:pPr>
              <a:t>30.12.2016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145EF1-36B2-45AE-9DF9-D7628BC5E67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puskas\Desktop\Vide&#243;.MOV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639763" y="1525588"/>
            <a:ext cx="7772400" cy="1470025"/>
          </a:xfrm>
        </p:spPr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72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UNHCR, menekültek</a:t>
            </a:r>
            <a:r>
              <a:rPr lang="en-GB" altLang="en-US" sz="72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sk-SK" altLang="en-US" sz="4000" b="1" smtClean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7"/>
          <p:cNvSpPr>
            <a:spLocks noGrp="1"/>
          </p:cNvSpPr>
          <p:nvPr>
            <p:ph type="subTitle" idx="4294967295"/>
          </p:nvPr>
        </p:nvSpPr>
        <p:spPr>
          <a:xfrm>
            <a:off x="1371600" y="3933825"/>
            <a:ext cx="6400800" cy="1752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1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1400" b="1" i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hu-HU" altLang="en-US" sz="2000" b="1" i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Ambrus</a:t>
            </a:r>
            <a:r>
              <a:rPr lang="hu-HU" altLang="en-US" sz="2000" b="1" i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Ágnes, Puskás Zsuzsi</a:t>
            </a:r>
            <a:endParaRPr lang="en-GB" altLang="en-US" sz="2000" b="1" i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en-US" sz="1400" b="1" i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 Hun</a:t>
            </a:r>
            <a:r>
              <a:rPr lang="en-GB" altLang="en-US" sz="1400" b="1" i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gary Unit, RRCE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1400" b="1" i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en-US" sz="1400" b="1" i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ELTE ÁJTK</a:t>
            </a:r>
            <a:endParaRPr lang="en-GB" altLang="en-US" sz="1400" b="1" i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1400" b="1" i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20</a:t>
            </a:r>
            <a:r>
              <a:rPr lang="hu-HU" altLang="en-US" sz="1400" b="1" i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16 november 10.</a:t>
            </a:r>
            <a:endParaRPr lang="sk-SK" altLang="en-US" sz="1400" b="1" i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3078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12293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67" b="32971"/>
          <a:stretch>
            <a:fillRect/>
          </a:stretch>
        </p:blipFill>
        <p:spPr bwMode="auto">
          <a:xfrm>
            <a:off x="684213" y="1225550"/>
            <a:ext cx="80994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13317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14341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 txBox="1">
            <a:spLocks/>
          </p:cNvSpPr>
          <p:nvPr/>
        </p:nvSpPr>
        <p:spPr bwMode="auto">
          <a:xfrm>
            <a:off x="808038" y="1778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hu-HU" altLang="en-US" b="1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ctr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Region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ális és ország-specifikus képviseletek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Budapest</a:t>
            </a:r>
            <a:r>
              <a:rPr lang="en-GB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  <a:r>
              <a:rPr lang="en-GB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</a:t>
            </a:r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rszág</a:t>
            </a:r>
            <a:r>
              <a:rPr lang="en-GB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(BUL, </a:t>
            </a:r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CRO, </a:t>
            </a:r>
            <a:r>
              <a:rPr lang="en-GB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CZE, HUN, </a:t>
            </a:r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MOL, </a:t>
            </a:r>
            <a:r>
              <a:rPr lang="en-GB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POL, ROM, SVK, SVN)</a:t>
            </a:r>
          </a:p>
          <a:p>
            <a:endParaRPr lang="en-US" altLang="en-US" smtClean="0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18438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Region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priorit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ok</a:t>
            </a:r>
            <a:b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GB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enekültek)</a:t>
            </a:r>
            <a:b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hu-HU" altLang="en-US" sz="2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en-US" smtClean="0"/>
              <a:t> 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u-HU" altLang="en-US" sz="40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Hozzáférés</a:t>
            </a:r>
            <a:r>
              <a:rPr lang="en-GB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Hatékony</a:t>
            </a:r>
            <a:r>
              <a:rPr lang="en-GB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</a:t>
            </a:r>
            <a:r>
              <a:rPr lang="hu-HU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ljárá</a:t>
            </a:r>
            <a:r>
              <a:rPr lang="en-GB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hu-HU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ok</a:t>
            </a:r>
            <a:endParaRPr lang="en-GB" altLang="en-US" sz="40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1" name="Rectangl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altLang="en-US" sz="40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Ellátás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Tartós megoldások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4000" smtClean="0">
              <a:solidFill>
                <a:srgbClr val="FFFF66"/>
              </a:solidFill>
            </a:endParaRPr>
          </a:p>
          <a:p>
            <a:endParaRPr lang="en-US" altLang="en-US" sz="3600" smtClean="0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19463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Hozzáférés</a:t>
            </a:r>
            <a:r>
              <a:rPr lang="en-US" altLang="en-US" smtClean="0"/>
              <a:t> 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sk-SK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4000" smtClean="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0486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8763"/>
            <a:ext cx="79502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Eljárások</a:t>
            </a:r>
            <a:r>
              <a:rPr lang="en-US" altLang="en-US" smtClean="0"/>
              <a:t> </a:t>
            </a:r>
            <a:r>
              <a:rPr lang="hu-HU" altLang="en-US" smtClean="0"/>
              <a:t/>
            </a:r>
            <a:br>
              <a:rPr lang="hu-HU" altLang="en-US" smtClean="0"/>
            </a:b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8"/>
          <p:cNvSpPr>
            <a:spLocks noGrp="1"/>
          </p:cNvSpPr>
          <p:nvPr>
            <p:ph type="body" sz="half" idx="3"/>
          </p:nvPr>
        </p:nvSpPr>
        <p:spPr>
          <a:xfrm>
            <a:off x="4648200" y="2565400"/>
            <a:ext cx="4038600" cy="3560763"/>
          </a:xfrm>
        </p:spPr>
        <p:txBody>
          <a:bodyPr/>
          <a:lstStyle/>
          <a:p>
            <a:endParaRPr lang="hu-HU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Meghallgatás</a:t>
            </a:r>
          </a:p>
          <a:p>
            <a:r>
              <a:rPr lang="hu-HU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tolmács</a:t>
            </a:r>
            <a:endParaRPr lang="en-GB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határozat</a:t>
            </a:r>
            <a:endParaRPr lang="sk-SK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biróság</a:t>
            </a:r>
            <a:r>
              <a:rPr lang="en-US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hu-HU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minőségbiztosítás</a:t>
            </a:r>
          </a:p>
          <a:p>
            <a:endParaRPr lang="hu-HU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1510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bul signing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624013"/>
            <a:ext cx="4105275" cy="27289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hu-HU" altLang="en-US" sz="4000" b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Vázlat</a:t>
            </a:r>
            <a:endParaRPr lang="sk-SK" altLang="en-US" sz="18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6"/>
          <p:cNvSpPr>
            <a:spLocks/>
          </p:cNvSpPr>
          <p:nvPr/>
        </p:nvSpPr>
        <p:spPr bwMode="auto">
          <a:xfrm>
            <a:off x="304800" y="1031875"/>
            <a:ext cx="404336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hu-HU" altLang="en-US" b="1" dirty="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ENSZ</a:t>
            </a:r>
            <a:r>
              <a:rPr lang="en-GB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Magyarországon</a:t>
            </a:r>
            <a:endParaRPr lang="en-GB" altLang="en-US" b="1" dirty="0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alt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r>
              <a:rPr lang="hu-HU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világszerte és itt</a:t>
            </a:r>
          </a:p>
          <a:p>
            <a:pPr>
              <a:defRPr/>
            </a:pPr>
            <a:r>
              <a:rPr lang="hu-HU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Az </a:t>
            </a:r>
            <a:r>
              <a:rPr lang="hu-HU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ENSZ-nél dolgozni</a:t>
            </a:r>
            <a:endParaRPr lang="en-GB" altLang="en-US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4103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 b="33243"/>
          <a:stretch>
            <a:fillRect/>
          </a:stretch>
        </p:blipFill>
        <p:spPr>
          <a:xfrm>
            <a:off x="4445000" y="1793875"/>
            <a:ext cx="4602163" cy="27876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Ellátás</a:t>
            </a:r>
            <a:r>
              <a:rPr lang="en-US" altLang="en-US" smtClean="0"/>
              <a:t> </a:t>
            </a:r>
            <a:r>
              <a:rPr lang="hu-HU" altLang="en-US" smtClean="0"/>
              <a:t/>
            </a:r>
            <a:br>
              <a:rPr lang="hu-HU" altLang="en-US" smtClean="0"/>
            </a:b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8"/>
          <p:cNvSpPr>
            <a:spLocks noGrp="1"/>
          </p:cNvSpPr>
          <p:nvPr>
            <p:ph type="body" sz="half" idx="3"/>
          </p:nvPr>
        </p:nvSpPr>
        <p:spPr>
          <a:xfrm>
            <a:off x="4643438" y="2492375"/>
            <a:ext cx="4043362" cy="3633788"/>
          </a:xfrm>
        </p:spPr>
        <p:txBody>
          <a:bodyPr/>
          <a:lstStyle/>
          <a:p>
            <a:endParaRPr lang="hu-HU" altLang="en-US" sz="2800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u-HU" altLang="en-US" sz="2800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szállás</a:t>
            </a:r>
            <a:endParaRPr lang="en-GB" altLang="en-US" sz="2800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étkezés</a:t>
            </a:r>
            <a:r>
              <a:rPr lang="en-GB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ps</a:t>
            </a:r>
            <a:r>
              <a:rPr lang="en-GB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hu-HU" altLang="en-US" sz="2800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cho-szociális rehabilitáció</a:t>
            </a:r>
          </a:p>
          <a:p>
            <a:endParaRPr lang="hu-HU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u-HU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 sz="2800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2534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6" descr="rom meet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1693863"/>
            <a:ext cx="4035425" cy="199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ctrTitle" idx="4294967295"/>
          </p:nvPr>
        </p:nvSpPr>
        <p:spPr>
          <a:xfrm>
            <a:off x="468313" y="0"/>
            <a:ext cx="8229600" cy="1143000"/>
          </a:xfrm>
        </p:spPr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4000" b="1" smtClean="0">
                <a:solidFill>
                  <a:srgbClr val="FFFF66"/>
                </a:solidFill>
              </a:rPr>
              <a:t> </a:t>
            </a:r>
            <a:br>
              <a:rPr lang="en-US" altLang="en-US" sz="4000" b="1" smtClean="0">
                <a:solidFill>
                  <a:srgbClr val="FFFF66"/>
                </a:solidFill>
              </a:rPr>
            </a:br>
            <a:r>
              <a:rPr lang="hu-HU" altLang="en-US" sz="4000" b="1" smtClean="0">
                <a:solidFill>
                  <a:srgbClr val="FFFF66"/>
                </a:solidFill>
              </a:rPr>
              <a:t>Tartós megoldások</a:t>
            </a:r>
            <a:endParaRPr lang="sk-SK" altLang="en-US" b="1" smtClean="0">
              <a:solidFill>
                <a:srgbClr val="FFFF66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6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Font typeface="Arial" panose="020B0604020202020204" pitchFamily="34" charset="0"/>
              <a:buNone/>
            </a:pPr>
            <a:endParaRPr lang="en-GB" altLang="en-US" sz="1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buFont typeface="Arial" panose="020B0604020202020204" pitchFamily="34" charset="0"/>
              <a:buNone/>
            </a:pPr>
            <a:endParaRPr lang="hu-HU" altLang="en-US" sz="24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buFont typeface="Arial" panose="020B0604020202020204" pitchFamily="34" charset="0"/>
              <a:buNone/>
            </a:pPr>
            <a:endParaRPr lang="hu-HU" altLang="en-US" sz="24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buFont typeface="Arial" panose="020B0604020202020204" pitchFamily="34" charset="0"/>
              <a:buNone/>
            </a:pPr>
            <a:endParaRPr lang="en-GB" altLang="en-US" sz="24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/>
            <a:r>
              <a:rPr lang="en-GB" altLang="en-US" sz="24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hu-HU" altLang="en-US" sz="36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Hazatérés</a:t>
            </a:r>
            <a:r>
              <a:rPr lang="en-GB" altLang="en-US" sz="36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</a:p>
          <a:p>
            <a:pPr marL="533400" indent="-533400"/>
            <a:r>
              <a:rPr lang="en-GB" altLang="en-US" sz="36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hu-HU" altLang="en-US" sz="36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Integráció</a:t>
            </a:r>
            <a:endParaRPr lang="en-GB" altLang="en-US" sz="36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/>
            <a:r>
              <a:rPr lang="en-GB" altLang="en-US" sz="36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hu-HU" altLang="en-US" sz="36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Áttelepités</a:t>
            </a:r>
            <a:r>
              <a:rPr lang="en-GB" altLang="en-US" sz="3600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buFont typeface="Arial" panose="020B0604020202020204" pitchFamily="34" charset="0"/>
              <a:buNone/>
            </a:pPr>
            <a:r>
              <a:rPr lang="en-GB" alt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3558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cze mother with ba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252095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ctrTitle" idx="4294967295"/>
          </p:nvPr>
        </p:nvSpPr>
        <p:spPr>
          <a:xfrm>
            <a:off x="468313" y="0"/>
            <a:ext cx="8229600" cy="1143000"/>
          </a:xfrm>
        </p:spPr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4000" b="1" smtClean="0">
                <a:solidFill>
                  <a:srgbClr val="FFFF66"/>
                </a:solidFill>
              </a:rPr>
              <a:t> </a:t>
            </a:r>
            <a:br>
              <a:rPr lang="en-US" altLang="en-US" sz="4000" b="1" smtClean="0">
                <a:solidFill>
                  <a:srgbClr val="FFFF66"/>
                </a:solidFill>
              </a:rPr>
            </a:br>
            <a:r>
              <a:rPr lang="en-US" altLang="en-US" sz="4000" b="1" smtClean="0">
                <a:solidFill>
                  <a:srgbClr val="FFFF66"/>
                </a:solidFill>
              </a:rPr>
              <a:t> </a:t>
            </a:r>
            <a:r>
              <a:rPr lang="hu-HU" altLang="en-US" sz="4000" b="1" smtClean="0">
                <a:solidFill>
                  <a:srgbClr val="FFFF66"/>
                </a:solidFill>
              </a:rPr>
              <a:t>Hontalanok</a:t>
            </a:r>
            <a:endParaRPr lang="sk-SK" altLang="en-US" b="1" smtClean="0">
              <a:solidFill>
                <a:srgbClr val="FFFF66"/>
              </a:solidFill>
            </a:endParaRPr>
          </a:p>
        </p:txBody>
      </p:sp>
      <p:sp>
        <p:nvSpPr>
          <p:cNvPr id="24580" name="Rectangle 6"/>
          <p:cNvSpPr>
            <a:spLocks noGrp="1"/>
          </p:cNvSpPr>
          <p:nvPr>
            <p:ph type="body" idx="4294967295"/>
          </p:nvPr>
        </p:nvSpPr>
        <p:spPr>
          <a:xfrm>
            <a:off x="395288" y="1412875"/>
            <a:ext cx="8229600" cy="4597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0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2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2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20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6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US" sz="1600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alt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4582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svk roma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032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412875"/>
            <a:ext cx="31019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4000" b="1" smtClean="0">
                <a:solidFill>
                  <a:srgbClr val="FFFF66"/>
                </a:solidFill>
              </a:rPr>
              <a:t> </a:t>
            </a:r>
            <a:br>
              <a:rPr lang="en-US" altLang="en-US" sz="4000" b="1" smtClean="0">
                <a:solidFill>
                  <a:srgbClr val="FFFF66"/>
                </a:solidFill>
              </a:rPr>
            </a:br>
            <a:r>
              <a:rPr lang="en-US" altLang="en-US" sz="4000" b="1" smtClean="0">
                <a:solidFill>
                  <a:srgbClr val="FFFF66"/>
                </a:solidFill>
              </a:rPr>
              <a:t> </a:t>
            </a:r>
            <a:r>
              <a:rPr lang="hu-HU" altLang="en-US" sz="4000" b="1" smtClean="0">
                <a:solidFill>
                  <a:srgbClr val="FFFF66"/>
                </a:solidFill>
              </a:rPr>
              <a:t>Az ENSZ-nél dolgozni</a:t>
            </a:r>
            <a:endParaRPr lang="sk-SK" altLang="en-US" b="1" smtClean="0">
              <a:solidFill>
                <a:srgbClr val="FFFF66"/>
              </a:solidFill>
            </a:endParaRPr>
          </a:p>
        </p:txBody>
      </p:sp>
      <p:sp>
        <p:nvSpPr>
          <p:cNvPr id="25604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18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Nemzetközi csapat</a:t>
            </a:r>
          </a:p>
          <a:p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Konzultánsok</a:t>
            </a:r>
          </a:p>
          <a:p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Gyakornokok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5607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rom 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28797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UNHCR-PP_background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73075" y="1554163"/>
            <a:ext cx="3970338" cy="2938462"/>
          </a:xfrm>
        </p:spPr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4000" b="1" smtClean="0">
                <a:solidFill>
                  <a:srgbClr val="FFFF66"/>
                </a:solidFill>
              </a:rPr>
              <a:t> </a:t>
            </a:r>
            <a:br>
              <a:rPr lang="en-US" altLang="en-US" sz="4000" b="1" smtClean="0">
                <a:solidFill>
                  <a:srgbClr val="FFFF66"/>
                </a:solidFill>
              </a:rPr>
            </a:br>
            <a:r>
              <a:rPr lang="hu-HU" altLang="en-US" sz="4000" b="1" smtClean="0">
                <a:solidFill>
                  <a:srgbClr val="FFFF66"/>
                </a:solidFill>
              </a:rPr>
              <a:t>Ez a nap más mint a többi...</a:t>
            </a:r>
            <a:endParaRPr lang="sk-SK" altLang="en-US" b="1" smtClean="0">
              <a:solidFill>
                <a:srgbClr val="FFFF66"/>
              </a:solidFill>
            </a:endParaRPr>
          </a:p>
        </p:txBody>
      </p:sp>
      <p:sp>
        <p:nvSpPr>
          <p:cNvPr id="26628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None/>
            </a:pPr>
            <a:endParaRPr lang="en-GB" altLang="en-US" sz="24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altLang="en-US" sz="18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en-US" sz="18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6630" name="Picture 6" descr="UNHCR-25x30-E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ideó.MO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33363"/>
            <a:ext cx="3495675" cy="6169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US" altLang="en-US" sz="4000" b="1" smtClean="0">
                <a:solidFill>
                  <a:srgbClr val="FFFF66"/>
                </a:solidFill>
              </a:rPr>
              <a:t/>
            </a:r>
            <a:br>
              <a:rPr lang="en-US" altLang="en-US" sz="4000" b="1" smtClean="0">
                <a:solidFill>
                  <a:srgbClr val="FFFF66"/>
                </a:solidFill>
              </a:rPr>
            </a:br>
            <a:r>
              <a:rPr lang="en-US" altLang="en-US" sz="4000" b="1" smtClean="0">
                <a:solidFill>
                  <a:srgbClr val="FFFF66"/>
                </a:solidFill>
              </a:rPr>
              <a:t> </a:t>
            </a:r>
            <a:r>
              <a:rPr lang="hu-HU" altLang="en-US" sz="4000" b="1" smtClean="0">
                <a:solidFill>
                  <a:srgbClr val="FFFF66"/>
                </a:solidFill>
                <a:latin typeface="Arial" panose="020B0604020202020204" pitchFamily="34" charset="0"/>
              </a:rPr>
              <a:t/>
            </a:r>
            <a:br>
              <a:rPr lang="hu-HU" altLang="en-US" sz="4000" b="1" smtClean="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hu-HU" altLang="en-US" sz="4000" b="1" smtClean="0">
                <a:solidFill>
                  <a:srgbClr val="FFFF66"/>
                </a:solidFill>
                <a:latin typeface="Arial" panose="020B0604020202020204" pitchFamily="34" charset="0"/>
              </a:rPr>
              <a:t>www. unhcr.hu</a:t>
            </a:r>
            <a:br>
              <a:rPr lang="hu-HU" altLang="en-US" sz="4000" b="1" smtClean="0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hu-HU" altLang="en-US" sz="4000" b="1" smtClean="0">
                <a:solidFill>
                  <a:srgbClr val="FFFF66"/>
                </a:solidFill>
                <a:latin typeface="Arial" panose="020B0604020202020204" pitchFamily="34" charset="0"/>
              </a:rPr>
              <a:t>www.unhcr</a:t>
            </a:r>
            <a:r>
              <a:rPr lang="en-GB" altLang="en-US" sz="4000" b="1" smtClean="0">
                <a:solidFill>
                  <a:srgbClr val="FFFF66"/>
                </a:solidFill>
                <a:latin typeface="Arial" panose="020B0604020202020204" pitchFamily="34" charset="0"/>
              </a:rPr>
              <a:t>-centraleurope</a:t>
            </a:r>
            <a:r>
              <a:rPr lang="hu-HU" altLang="en-US" sz="4000" b="1" smtClean="0">
                <a:solidFill>
                  <a:srgbClr val="FFFF66"/>
                </a:solidFill>
                <a:latin typeface="Arial" panose="020B0604020202020204" pitchFamily="34" charset="0"/>
              </a:rPr>
              <a:t>.org</a:t>
            </a:r>
            <a:endParaRPr lang="sk-SK" altLang="en-US" b="1" smtClean="0">
              <a:solidFill>
                <a:srgbClr val="FFFF66"/>
              </a:solidFill>
            </a:endParaRPr>
          </a:p>
        </p:txBody>
      </p:sp>
      <p:sp>
        <p:nvSpPr>
          <p:cNvPr id="27652" name="Rectangle 6"/>
          <p:cNvSpPr>
            <a:spLocks noGrp="1"/>
          </p:cNvSpPr>
          <p:nvPr>
            <p:ph type="body" sz="half" idx="1"/>
          </p:nvPr>
        </p:nvSpPr>
        <p:spPr>
          <a:xfrm>
            <a:off x="407988" y="2060575"/>
            <a:ext cx="4038600" cy="4525963"/>
          </a:xfrm>
        </p:spPr>
        <p:txBody>
          <a:bodyPr/>
          <a:lstStyle/>
          <a:p>
            <a:pPr marL="533400" indent="-533400">
              <a:buFont typeface="Arial" panose="020B0604020202020204" pitchFamily="34" charset="0"/>
              <a:buNone/>
            </a:pPr>
            <a:endParaRPr lang="en-GB" altLang="en-US" sz="28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indent="-533400">
              <a:buFont typeface="Arial" panose="020B0604020202020204" pitchFamily="34" charset="0"/>
              <a:buNone/>
            </a:pPr>
            <a:r>
              <a:rPr lang="en-GB" alt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altLang="en-US" sz="2800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27654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94" b="32835"/>
          <a:stretch>
            <a:fillRect/>
          </a:stretch>
        </p:blipFill>
        <p:spPr bwMode="auto">
          <a:xfrm>
            <a:off x="2193925" y="3119438"/>
            <a:ext cx="475615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4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300"/>
              </a:spcAft>
              <a:buFontTx/>
              <a:buNone/>
            </a:pPr>
            <a:r>
              <a:rPr lang="hu-HU" altLang="en-US" sz="4000" b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ENSZ Magyarországon</a:t>
            </a:r>
            <a:endParaRPr lang="sk-SK" altLang="en-US" sz="18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</a:t>
            </a:r>
            <a:r>
              <a:rPr lang="hu-HU" altLang="en-US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ICEF</a:t>
            </a:r>
          </a:p>
          <a:p>
            <a:r>
              <a:rPr lang="hu-HU" altLang="en-US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FAO</a:t>
            </a:r>
          </a:p>
          <a:p>
            <a:r>
              <a:rPr lang="hu-HU" altLang="en-US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ILO</a:t>
            </a:r>
          </a:p>
          <a:p>
            <a:r>
              <a:rPr lang="en-GB" altLang="en-US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WHO </a:t>
            </a:r>
            <a:endParaRPr lang="hu-HU" altLang="en-US" b="1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5128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268413"/>
            <a:ext cx="3005138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059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ctr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6"/>
          <p:cNvSpPr>
            <a:spLocks noGrp="1"/>
          </p:cNvSpPr>
          <p:nvPr>
            <p:ph type="body" idx="4294967295"/>
          </p:nvPr>
        </p:nvSpPr>
        <p:spPr>
          <a:xfrm>
            <a:off x="-307975" y="4995863"/>
            <a:ext cx="8229600" cy="4525962"/>
          </a:xfrm>
        </p:spPr>
        <p:txBody>
          <a:bodyPr/>
          <a:lstStyle/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6150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Képtalá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133600"/>
            <a:ext cx="424973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Képtalálat a következőre: „angelina jolie with refugees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144713"/>
            <a:ext cx="34861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ctr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128 </a:t>
            </a:r>
            <a:r>
              <a:rPr lang="en-GB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rszágban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10 700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munkatárs</a:t>
            </a:r>
          </a:p>
          <a:p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Költségvetés: 5,3 milliárd 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</a:t>
            </a:r>
            <a:endParaRPr lang="hu-HU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Gen</a:t>
            </a:r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Brüsszel, </a:t>
            </a:r>
            <a:r>
              <a:rPr lang="hu-HU" altLang="en-US" b="1" smtClean="0">
                <a:solidFill>
                  <a:srgbClr val="FFFF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Budapest</a:t>
            </a:r>
          </a:p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umanitárius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hu-HU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ExCom: 9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kormány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őbiztos: Filippo Grandi</a:t>
            </a:r>
          </a:p>
          <a:p>
            <a:endParaRPr lang="en-US" altLang="en-US" smtClean="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7174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ctr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6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Alapszabály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1951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évi 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Gen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 Egyezmény (</a:t>
            </a:r>
            <a:r>
              <a:rPr lang="hu-HU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145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 1967 jkv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hu-HU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menekültekről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1954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hu-HU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80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and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1961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hu-HU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55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évi egyezmények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hontalanokról</a:t>
            </a:r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hu-HU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8198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ctr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hu-HU" alt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Kiket segítünk?</a:t>
            </a:r>
            <a:endParaRPr lang="sk-SK" altLang="en-US" sz="2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6"/>
          <p:cNvSpPr>
            <a:spLocks noGrp="1"/>
          </p:cNvSpPr>
          <p:nvPr>
            <p:ph type="body" idx="4294967295"/>
          </p:nvPr>
        </p:nvSpPr>
        <p:spPr>
          <a:xfrm>
            <a:off x="407988" y="919163"/>
            <a:ext cx="3683000" cy="4452937"/>
          </a:xfrm>
        </p:spPr>
        <p:txBody>
          <a:bodyPr/>
          <a:lstStyle/>
          <a:p>
            <a:pPr>
              <a:buFontTx/>
              <a:buChar char="-"/>
            </a:pPr>
            <a:endParaRPr lang="hu-HU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menekült</a:t>
            </a:r>
            <a:r>
              <a:rPr lang="en-GB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21,3 millió (50% gyerek)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belső menekült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37,5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milli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ó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altLang="en-US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hontalan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10</a:t>
            </a:r>
            <a:r>
              <a:rPr lang="en-GB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milli</a:t>
            </a:r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ó</a:t>
            </a:r>
          </a:p>
          <a:p>
            <a:pPr>
              <a:buFontTx/>
              <a:buChar char="-"/>
            </a:pP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9222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1" b="32971"/>
          <a:stretch>
            <a:fillRect/>
          </a:stretch>
        </p:blipFill>
        <p:spPr bwMode="auto">
          <a:xfrm>
            <a:off x="4111625" y="1692275"/>
            <a:ext cx="4875213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ctr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feladatkör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Ellenőrzés (egyezmények)</a:t>
            </a:r>
            <a:endParaRPr lang="hu-HU" altLang="en-US" smtClean="0">
              <a:solidFill>
                <a:schemeClr val="bg1"/>
              </a:solidFill>
            </a:endParaRPr>
          </a:p>
          <a:p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Közvetlen segitségnyújtás (menekültek)</a:t>
            </a:r>
            <a:endParaRPr lang="en-GB" altLang="en-US" b="1" smtClean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altLang="en-US" b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Segitségnyújtás (kormányok)</a:t>
            </a: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10246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ctrTitle" idx="4294967295"/>
          </p:nvPr>
        </p:nvSpPr>
        <p:spPr/>
        <p:txBody>
          <a:bodyPr anchor="t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en-GB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UNHCR</a:t>
            </a:r>
            <a:r>
              <a:rPr lang="hu-HU" altLang="en-US" sz="4000" b="1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feladatkör</a:t>
            </a:r>
            <a:endParaRPr lang="sk-SK" altLang="en-US" sz="180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hu-HU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altLang="en-US" b="1" smtClean="0">
              <a:solidFill>
                <a:srgbClr val="FFFF6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nited Nations High Commissioner for Refugees, 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Regional Representation for Central Europe, Felvinci út 27., 1022 Budapest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, Hungary</a:t>
            </a: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tel.: +36-1 336 3060, fax: +36-1 336 3080, e-mail: hunbu@unhcr.org, www.unhcr</a:t>
            </a:r>
            <a:r>
              <a:rPr lang="hu-HU" altLang="en-US" sz="900">
                <a:solidFill>
                  <a:srgbClr val="FFFFFF"/>
                </a:solidFill>
                <a:latin typeface="Arial" panose="020B0604020202020204" pitchFamily="34" charset="0"/>
              </a:rPr>
              <a:t>-budapest.</a:t>
            </a:r>
            <a:r>
              <a:rPr lang="en-US" altLang="en-US" sz="900">
                <a:solidFill>
                  <a:srgbClr val="FFFFFF"/>
                </a:solidFill>
                <a:latin typeface="Arial" panose="020B0604020202020204" pitchFamily="34" charset="0"/>
              </a:rPr>
              <a:t>org</a:t>
            </a:r>
            <a:endParaRPr lang="sk-SK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>
              <a:latin typeface="Arial" panose="020B0604020202020204" pitchFamily="34" charset="0"/>
            </a:endParaRPr>
          </a:p>
        </p:txBody>
      </p:sp>
      <p:pic>
        <p:nvPicPr>
          <p:cNvPr id="11270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" descr="Képtalálat a következőre: „angelina jolie with refugee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385888"/>
            <a:ext cx="661511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HCR-powerpoint_template_B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UNHCR-powerpoint_template_BUL</Template>
  <TotalTime>1500</TotalTime>
  <Words>1153</Words>
  <Application>Microsoft Office PowerPoint</Application>
  <PresentationFormat>On-screen Show (4:3)</PresentationFormat>
  <Paragraphs>173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UNHCR-powerpoint_template_BUL</vt:lpstr>
      <vt:lpstr> UNHCR, menekültek  </vt:lpstr>
      <vt:lpstr>PowerPoint Presentation</vt:lpstr>
      <vt:lpstr>PowerPoint Presentation</vt:lpstr>
      <vt:lpstr>UNHCR </vt:lpstr>
      <vt:lpstr>UNHCR</vt:lpstr>
      <vt:lpstr>UNHCR</vt:lpstr>
      <vt:lpstr>UNHCR Kiket segítünk?</vt:lpstr>
      <vt:lpstr>UNHCR feladatkör</vt:lpstr>
      <vt:lpstr>UNHCR feladatkör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UNHCR</vt:lpstr>
      <vt:lpstr>Regionális prioritások (menekültek)       </vt:lpstr>
      <vt:lpstr>Hozzáférés </vt:lpstr>
      <vt:lpstr>Eljárások  </vt:lpstr>
      <vt:lpstr>Ellátás  </vt:lpstr>
      <vt:lpstr>  Tartós megoldások</vt:lpstr>
      <vt:lpstr>   Hontalanok</vt:lpstr>
      <vt:lpstr>   Az ENSZ-nél dolgozni</vt:lpstr>
      <vt:lpstr>  Ez a nap más mint a többi...</vt:lpstr>
      <vt:lpstr>   www. unhcr.hu www.unhcr-centraleurope.org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1 Heading 2  Text (normal)</dc:title>
  <dc:creator>Distinguished User</dc:creator>
  <cp:lastModifiedBy>Anonymous reviewer</cp:lastModifiedBy>
  <cp:revision>158</cp:revision>
  <dcterms:created xsi:type="dcterms:W3CDTF">2008-07-30T15:14:59Z</dcterms:created>
  <dcterms:modified xsi:type="dcterms:W3CDTF">2016-12-30T11:33:47Z</dcterms:modified>
</cp:coreProperties>
</file>