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30"/>
  </p:notesMasterIdLst>
  <p:handoutMasterIdLst>
    <p:handoutMasterId r:id="rId31"/>
  </p:handoutMasterIdLst>
  <p:sldIdLst>
    <p:sldId id="361" r:id="rId2"/>
    <p:sldId id="391" r:id="rId3"/>
    <p:sldId id="363" r:id="rId4"/>
    <p:sldId id="389" r:id="rId5"/>
    <p:sldId id="365" r:id="rId6"/>
    <p:sldId id="366" r:id="rId7"/>
    <p:sldId id="367" r:id="rId8"/>
    <p:sldId id="368" r:id="rId9"/>
    <p:sldId id="369" r:id="rId10"/>
    <p:sldId id="370" r:id="rId11"/>
    <p:sldId id="371" r:id="rId12"/>
    <p:sldId id="372" r:id="rId13"/>
    <p:sldId id="373" r:id="rId14"/>
    <p:sldId id="374" r:id="rId15"/>
    <p:sldId id="375" r:id="rId16"/>
    <p:sldId id="378" r:id="rId17"/>
    <p:sldId id="390" r:id="rId18"/>
    <p:sldId id="379" r:id="rId19"/>
    <p:sldId id="380" r:id="rId20"/>
    <p:sldId id="381" r:id="rId21"/>
    <p:sldId id="382" r:id="rId22"/>
    <p:sldId id="383" r:id="rId23"/>
    <p:sldId id="384" r:id="rId24"/>
    <p:sldId id="385" r:id="rId25"/>
    <p:sldId id="386" r:id="rId26"/>
    <p:sldId id="387" r:id="rId27"/>
    <p:sldId id="388" r:id="rId28"/>
    <p:sldId id="358" r:id="rId29"/>
  </p:sldIdLst>
  <p:sldSz cx="9144000" cy="6858000" type="screen4x3"/>
  <p:notesSz cx="6864350" cy="9994900"/>
  <p:defaultTextStyle>
    <a:defPPr>
      <a:defRPr lang="hu-HU"/>
    </a:defPPr>
    <a:lvl1pPr algn="l" rtl="0" fontAlgn="base">
      <a:spcBef>
        <a:spcPct val="0"/>
      </a:spcBef>
      <a:spcAft>
        <a:spcPct val="0"/>
      </a:spcAft>
      <a:defRPr sz="1400" b="1" kern="1200">
        <a:solidFill>
          <a:srgbClr val="3B1B11"/>
        </a:solidFill>
        <a:latin typeface="Georgia" pitchFamily="18" charset="0"/>
        <a:ea typeface="+mn-ea"/>
        <a:cs typeface="Arial" charset="0"/>
      </a:defRPr>
    </a:lvl1pPr>
    <a:lvl2pPr marL="457200" algn="l" rtl="0" fontAlgn="base">
      <a:spcBef>
        <a:spcPct val="0"/>
      </a:spcBef>
      <a:spcAft>
        <a:spcPct val="0"/>
      </a:spcAft>
      <a:defRPr sz="1400" b="1" kern="1200">
        <a:solidFill>
          <a:srgbClr val="3B1B11"/>
        </a:solidFill>
        <a:latin typeface="Georgia" pitchFamily="18" charset="0"/>
        <a:ea typeface="+mn-ea"/>
        <a:cs typeface="Arial" charset="0"/>
      </a:defRPr>
    </a:lvl2pPr>
    <a:lvl3pPr marL="914400" algn="l" rtl="0" fontAlgn="base">
      <a:spcBef>
        <a:spcPct val="0"/>
      </a:spcBef>
      <a:spcAft>
        <a:spcPct val="0"/>
      </a:spcAft>
      <a:defRPr sz="1400" b="1" kern="1200">
        <a:solidFill>
          <a:srgbClr val="3B1B11"/>
        </a:solidFill>
        <a:latin typeface="Georgia" pitchFamily="18" charset="0"/>
        <a:ea typeface="+mn-ea"/>
        <a:cs typeface="Arial" charset="0"/>
      </a:defRPr>
    </a:lvl3pPr>
    <a:lvl4pPr marL="1371600" algn="l" rtl="0" fontAlgn="base">
      <a:spcBef>
        <a:spcPct val="0"/>
      </a:spcBef>
      <a:spcAft>
        <a:spcPct val="0"/>
      </a:spcAft>
      <a:defRPr sz="1400" b="1" kern="1200">
        <a:solidFill>
          <a:srgbClr val="3B1B11"/>
        </a:solidFill>
        <a:latin typeface="Georgia" pitchFamily="18" charset="0"/>
        <a:ea typeface="+mn-ea"/>
        <a:cs typeface="Arial" charset="0"/>
      </a:defRPr>
    </a:lvl4pPr>
    <a:lvl5pPr marL="1828800" algn="l" rtl="0" fontAlgn="base">
      <a:spcBef>
        <a:spcPct val="0"/>
      </a:spcBef>
      <a:spcAft>
        <a:spcPct val="0"/>
      </a:spcAft>
      <a:defRPr sz="1400" b="1" kern="1200">
        <a:solidFill>
          <a:srgbClr val="3B1B11"/>
        </a:solidFill>
        <a:latin typeface="Georgia" pitchFamily="18" charset="0"/>
        <a:ea typeface="+mn-ea"/>
        <a:cs typeface="Arial" charset="0"/>
      </a:defRPr>
    </a:lvl5pPr>
    <a:lvl6pPr marL="2286000" algn="l" defTabSz="914400" rtl="0" eaLnBrk="1" latinLnBrk="0" hangingPunct="1">
      <a:defRPr sz="1400" b="1" kern="1200">
        <a:solidFill>
          <a:srgbClr val="3B1B11"/>
        </a:solidFill>
        <a:latin typeface="Georgia" pitchFamily="18" charset="0"/>
        <a:ea typeface="+mn-ea"/>
        <a:cs typeface="Arial" charset="0"/>
      </a:defRPr>
    </a:lvl6pPr>
    <a:lvl7pPr marL="2743200" algn="l" defTabSz="914400" rtl="0" eaLnBrk="1" latinLnBrk="0" hangingPunct="1">
      <a:defRPr sz="1400" b="1" kern="1200">
        <a:solidFill>
          <a:srgbClr val="3B1B11"/>
        </a:solidFill>
        <a:latin typeface="Georgia" pitchFamily="18" charset="0"/>
        <a:ea typeface="+mn-ea"/>
        <a:cs typeface="Arial" charset="0"/>
      </a:defRPr>
    </a:lvl7pPr>
    <a:lvl8pPr marL="3200400" algn="l" defTabSz="914400" rtl="0" eaLnBrk="1" latinLnBrk="0" hangingPunct="1">
      <a:defRPr sz="1400" b="1" kern="1200">
        <a:solidFill>
          <a:srgbClr val="3B1B11"/>
        </a:solidFill>
        <a:latin typeface="Georgia" pitchFamily="18" charset="0"/>
        <a:ea typeface="+mn-ea"/>
        <a:cs typeface="Arial" charset="0"/>
      </a:defRPr>
    </a:lvl8pPr>
    <a:lvl9pPr marL="3657600" algn="l" defTabSz="914400" rtl="0" eaLnBrk="1" latinLnBrk="0" hangingPunct="1">
      <a:defRPr sz="1400" b="1" kern="1200">
        <a:solidFill>
          <a:srgbClr val="3B1B1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8" userDrawn="1">
          <p15:clr>
            <a:srgbClr val="A4A3A4"/>
          </p15:clr>
        </p15:guide>
        <p15:guide id="2" pos="216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0000"/>
    <a:srgbClr val="000000"/>
    <a:srgbClr val="FFCC66"/>
    <a:srgbClr val="3B1B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53" d="100"/>
          <a:sy n="53" d="100"/>
        </p:scale>
        <p:origin x="398" y="14"/>
      </p:cViewPr>
      <p:guideLst>
        <p:guide orient="horz" pos="2160"/>
        <p:guide pos="2880"/>
      </p:guideLst>
    </p:cSldViewPr>
  </p:slideViewPr>
  <p:outlineViewPr>
    <p:cViewPr>
      <p:scale>
        <a:sx n="33" d="100"/>
        <a:sy n="33" d="100"/>
      </p:scale>
      <p:origin x="0" y="-66074"/>
    </p:cViewPr>
  </p:outlineViewPr>
  <p:notesTextViewPr>
    <p:cViewPr>
      <p:scale>
        <a:sx n="100" d="100"/>
        <a:sy n="100" d="100"/>
      </p:scale>
      <p:origin x="0" y="0"/>
    </p:cViewPr>
  </p:notesTextViewPr>
  <p:sorterViewPr>
    <p:cViewPr>
      <p:scale>
        <a:sx n="75" d="100"/>
        <a:sy n="75" d="100"/>
      </p:scale>
      <p:origin x="0" y="-5308"/>
    </p:cViewPr>
  </p:sorterViewPr>
  <p:notesViewPr>
    <p:cSldViewPr>
      <p:cViewPr>
        <p:scale>
          <a:sx n="150" d="100"/>
          <a:sy n="150" d="100"/>
        </p:scale>
        <p:origin x="547" y="-6720"/>
      </p:cViewPr>
      <p:guideLst>
        <p:guide orient="horz" pos="3148"/>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271E0-6D9D-4971-A04A-ED5F95CE92AD}"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hu-HU"/>
        </a:p>
      </dgm:t>
    </dgm:pt>
    <dgm:pt modelId="{3CF510AA-BCD5-4AAE-8594-D45B09D77425}">
      <dgm:prSet phldrT="[Szöveg]"/>
      <dgm:spPr/>
      <dgm:t>
        <a:bodyPr/>
        <a:lstStyle/>
        <a:p>
          <a:r>
            <a:rPr lang="hu-HU" dirty="0" smtClean="0"/>
            <a:t>Az egyezmény nem alkalmazható</a:t>
          </a:r>
          <a:endParaRPr lang="hu-HU" dirty="0"/>
        </a:p>
      </dgm:t>
    </dgm:pt>
    <dgm:pt modelId="{F7288EE8-4460-4440-993B-1074FE2B0041}" type="parTrans" cxnId="{7A08B3BD-C4AE-4D54-A6EF-56C7F6C634B5}">
      <dgm:prSet/>
      <dgm:spPr/>
      <dgm:t>
        <a:bodyPr/>
        <a:lstStyle/>
        <a:p>
          <a:endParaRPr lang="hu-HU"/>
        </a:p>
      </dgm:t>
    </dgm:pt>
    <dgm:pt modelId="{850F87A1-9A2D-4DBD-B939-AFFC44AC3A54}" type="sibTrans" cxnId="{7A08B3BD-C4AE-4D54-A6EF-56C7F6C634B5}">
      <dgm:prSet/>
      <dgm:spPr/>
      <dgm:t>
        <a:bodyPr/>
        <a:lstStyle/>
        <a:p>
          <a:endParaRPr lang="hu-HU"/>
        </a:p>
      </dgm:t>
    </dgm:pt>
    <dgm:pt modelId="{9FF00731-8058-4FB3-AC06-74E749B7F46F}">
      <dgm:prSet phldrT="[Szöveg]"/>
      <dgm:spPr/>
      <dgm:t>
        <a:bodyPr/>
        <a:lstStyle/>
        <a:p>
          <a:r>
            <a:rPr lang="hu-HU" dirty="0" smtClean="0"/>
            <a:t>Megszüntető rendelkezések</a:t>
          </a:r>
          <a:endParaRPr lang="hu-HU" dirty="0"/>
        </a:p>
      </dgm:t>
    </dgm:pt>
    <dgm:pt modelId="{912870B8-27A3-4202-9558-26B4A26019F1}" type="parTrans" cxnId="{2FD453BE-377E-4B32-AC4F-845B00A105B0}">
      <dgm:prSet/>
      <dgm:spPr/>
      <dgm:t>
        <a:bodyPr/>
        <a:lstStyle/>
        <a:p>
          <a:endParaRPr lang="hu-HU"/>
        </a:p>
      </dgm:t>
    </dgm:pt>
    <dgm:pt modelId="{BBFE2102-7ACC-4D69-8F60-31459BA88846}" type="sibTrans" cxnId="{2FD453BE-377E-4B32-AC4F-845B00A105B0}">
      <dgm:prSet/>
      <dgm:spPr/>
      <dgm:t>
        <a:bodyPr/>
        <a:lstStyle/>
        <a:p>
          <a:endParaRPr lang="hu-HU"/>
        </a:p>
      </dgm:t>
    </dgm:pt>
    <dgm:pt modelId="{A60F36D3-181A-4A08-8EA1-A2FE8C8ED53E}">
      <dgm:prSet phldrT="[Szöveg]"/>
      <dgm:spPr/>
      <dgm:t>
        <a:bodyPr/>
        <a:lstStyle/>
        <a:p>
          <a:r>
            <a:rPr lang="hu-HU" dirty="0" smtClean="0"/>
            <a:t>Kizáró rendelkezések</a:t>
          </a:r>
          <a:endParaRPr lang="hu-HU" dirty="0"/>
        </a:p>
      </dgm:t>
    </dgm:pt>
    <dgm:pt modelId="{0687C670-3AAB-4067-965E-CC74412A300E}" type="parTrans" cxnId="{972B8A20-9CB2-4B23-8249-EDB14CC6CD8A}">
      <dgm:prSet/>
      <dgm:spPr/>
      <dgm:t>
        <a:bodyPr/>
        <a:lstStyle/>
        <a:p>
          <a:endParaRPr lang="hu-HU"/>
        </a:p>
      </dgm:t>
    </dgm:pt>
    <dgm:pt modelId="{3544A4AA-9066-4761-86BA-E5A38F95689C}" type="sibTrans" cxnId="{972B8A20-9CB2-4B23-8249-EDB14CC6CD8A}">
      <dgm:prSet/>
      <dgm:spPr/>
      <dgm:t>
        <a:bodyPr/>
        <a:lstStyle/>
        <a:p>
          <a:endParaRPr lang="hu-HU"/>
        </a:p>
      </dgm:t>
    </dgm:pt>
    <dgm:pt modelId="{F126942B-49C6-4D60-BEBD-CFEA12A2845B}">
      <dgm:prSet phldrT="[Szöveg]"/>
      <dgm:spPr/>
      <dgm:t>
        <a:bodyPr/>
        <a:lstStyle/>
        <a:p>
          <a:r>
            <a:rPr lang="hu-HU" dirty="0" smtClean="0"/>
            <a:t>Más szerv nyújt védelmet</a:t>
          </a:r>
          <a:endParaRPr lang="hu-HU" dirty="0"/>
        </a:p>
      </dgm:t>
    </dgm:pt>
    <dgm:pt modelId="{CB7B4BB0-1353-4931-8746-437F32401F8E}" type="parTrans" cxnId="{299EC810-616A-4C82-A6B9-865E98EE52BA}">
      <dgm:prSet/>
      <dgm:spPr/>
      <dgm:t>
        <a:bodyPr/>
        <a:lstStyle/>
        <a:p>
          <a:endParaRPr lang="hu-HU"/>
        </a:p>
      </dgm:t>
    </dgm:pt>
    <dgm:pt modelId="{C70E7BDE-1282-4EB6-A04F-987D34B9EC2F}" type="sibTrans" cxnId="{299EC810-616A-4C82-A6B9-865E98EE52BA}">
      <dgm:prSet/>
      <dgm:spPr/>
      <dgm:t>
        <a:bodyPr/>
        <a:lstStyle/>
        <a:p>
          <a:endParaRPr lang="hu-HU"/>
        </a:p>
      </dgm:t>
    </dgm:pt>
    <dgm:pt modelId="{CB4D1960-EE7D-465C-97A8-32185FE486B5}" type="pres">
      <dgm:prSet presAssocID="{FB0271E0-6D9D-4971-A04A-ED5F95CE92AD}" presName="hierChild1" presStyleCnt="0">
        <dgm:presLayoutVars>
          <dgm:orgChart val="1"/>
          <dgm:chPref val="1"/>
          <dgm:dir/>
          <dgm:animOne val="branch"/>
          <dgm:animLvl val="lvl"/>
          <dgm:resizeHandles/>
        </dgm:presLayoutVars>
      </dgm:prSet>
      <dgm:spPr/>
      <dgm:t>
        <a:bodyPr/>
        <a:lstStyle/>
        <a:p>
          <a:endParaRPr lang="hu-HU"/>
        </a:p>
      </dgm:t>
    </dgm:pt>
    <dgm:pt modelId="{097B7376-4F66-444E-A126-1F4F73856AA4}" type="pres">
      <dgm:prSet presAssocID="{3CF510AA-BCD5-4AAE-8594-D45B09D77425}" presName="hierRoot1" presStyleCnt="0">
        <dgm:presLayoutVars>
          <dgm:hierBranch val="init"/>
        </dgm:presLayoutVars>
      </dgm:prSet>
      <dgm:spPr/>
    </dgm:pt>
    <dgm:pt modelId="{B7E85172-2AFF-4289-999A-DC1AF57C169E}" type="pres">
      <dgm:prSet presAssocID="{3CF510AA-BCD5-4AAE-8594-D45B09D77425}" presName="rootComposite1" presStyleCnt="0"/>
      <dgm:spPr/>
    </dgm:pt>
    <dgm:pt modelId="{F0B8D8C0-1A0D-4330-9F31-F0F1C9623CFB}" type="pres">
      <dgm:prSet presAssocID="{3CF510AA-BCD5-4AAE-8594-D45B09D77425}" presName="rootText1" presStyleLbl="node0" presStyleIdx="0" presStyleCnt="1" custLinFactNeighborX="4498" custLinFactNeighborY="-73558">
        <dgm:presLayoutVars>
          <dgm:chPref val="3"/>
        </dgm:presLayoutVars>
      </dgm:prSet>
      <dgm:spPr/>
      <dgm:t>
        <a:bodyPr/>
        <a:lstStyle/>
        <a:p>
          <a:endParaRPr lang="hu-HU"/>
        </a:p>
      </dgm:t>
    </dgm:pt>
    <dgm:pt modelId="{436C69AC-C636-44F1-AF4C-9862BA4AB9F1}" type="pres">
      <dgm:prSet presAssocID="{3CF510AA-BCD5-4AAE-8594-D45B09D77425}" presName="rootConnector1" presStyleLbl="node1" presStyleIdx="0" presStyleCnt="0"/>
      <dgm:spPr/>
      <dgm:t>
        <a:bodyPr/>
        <a:lstStyle/>
        <a:p>
          <a:endParaRPr lang="hu-HU"/>
        </a:p>
      </dgm:t>
    </dgm:pt>
    <dgm:pt modelId="{8CA58811-C8A1-447A-B5F1-02ED20447327}" type="pres">
      <dgm:prSet presAssocID="{3CF510AA-BCD5-4AAE-8594-D45B09D77425}" presName="hierChild2" presStyleCnt="0"/>
      <dgm:spPr/>
    </dgm:pt>
    <dgm:pt modelId="{0D7AD038-E078-4E68-B914-63CC329EF69F}" type="pres">
      <dgm:prSet presAssocID="{912870B8-27A3-4202-9558-26B4A26019F1}" presName="Name37" presStyleLbl="parChTrans1D2" presStyleIdx="0" presStyleCnt="3"/>
      <dgm:spPr/>
      <dgm:t>
        <a:bodyPr/>
        <a:lstStyle/>
        <a:p>
          <a:endParaRPr lang="hu-HU"/>
        </a:p>
      </dgm:t>
    </dgm:pt>
    <dgm:pt modelId="{92B0A7A2-CF0A-443D-9942-1E808A05BA78}" type="pres">
      <dgm:prSet presAssocID="{9FF00731-8058-4FB3-AC06-74E749B7F46F}" presName="hierRoot2" presStyleCnt="0">
        <dgm:presLayoutVars>
          <dgm:hierBranch val="init"/>
        </dgm:presLayoutVars>
      </dgm:prSet>
      <dgm:spPr/>
    </dgm:pt>
    <dgm:pt modelId="{119E88D1-2AD9-40BE-8B9D-443E6C2AF458}" type="pres">
      <dgm:prSet presAssocID="{9FF00731-8058-4FB3-AC06-74E749B7F46F}" presName="rootComposite" presStyleCnt="0"/>
      <dgm:spPr/>
    </dgm:pt>
    <dgm:pt modelId="{3CFB6A92-4BC9-480F-AC1E-E7B05506EED9}" type="pres">
      <dgm:prSet presAssocID="{9FF00731-8058-4FB3-AC06-74E749B7F46F}" presName="rootText" presStyleLbl="node2" presStyleIdx="0" presStyleCnt="3">
        <dgm:presLayoutVars>
          <dgm:chPref val="3"/>
        </dgm:presLayoutVars>
      </dgm:prSet>
      <dgm:spPr/>
      <dgm:t>
        <a:bodyPr/>
        <a:lstStyle/>
        <a:p>
          <a:endParaRPr lang="hu-HU"/>
        </a:p>
      </dgm:t>
    </dgm:pt>
    <dgm:pt modelId="{97AACDFB-0B4E-420C-A33D-7C52B2565D1C}" type="pres">
      <dgm:prSet presAssocID="{9FF00731-8058-4FB3-AC06-74E749B7F46F}" presName="rootConnector" presStyleLbl="node2" presStyleIdx="0" presStyleCnt="3"/>
      <dgm:spPr/>
      <dgm:t>
        <a:bodyPr/>
        <a:lstStyle/>
        <a:p>
          <a:endParaRPr lang="hu-HU"/>
        </a:p>
      </dgm:t>
    </dgm:pt>
    <dgm:pt modelId="{EA72ECB7-64CE-4F94-B31E-E26ACABE8F6A}" type="pres">
      <dgm:prSet presAssocID="{9FF00731-8058-4FB3-AC06-74E749B7F46F}" presName="hierChild4" presStyleCnt="0"/>
      <dgm:spPr/>
    </dgm:pt>
    <dgm:pt modelId="{3515E766-6425-45CE-821D-66D03142B85F}" type="pres">
      <dgm:prSet presAssocID="{9FF00731-8058-4FB3-AC06-74E749B7F46F}" presName="hierChild5" presStyleCnt="0"/>
      <dgm:spPr/>
    </dgm:pt>
    <dgm:pt modelId="{55E703C6-27AD-4F15-8BE5-DEA8BCCB0BB7}" type="pres">
      <dgm:prSet presAssocID="{0687C670-3AAB-4067-965E-CC74412A300E}" presName="Name37" presStyleLbl="parChTrans1D2" presStyleIdx="1" presStyleCnt="3"/>
      <dgm:spPr/>
      <dgm:t>
        <a:bodyPr/>
        <a:lstStyle/>
        <a:p>
          <a:endParaRPr lang="hu-HU"/>
        </a:p>
      </dgm:t>
    </dgm:pt>
    <dgm:pt modelId="{4EF82445-0F0C-4B5C-BB9F-34FAD2C7D326}" type="pres">
      <dgm:prSet presAssocID="{A60F36D3-181A-4A08-8EA1-A2FE8C8ED53E}" presName="hierRoot2" presStyleCnt="0">
        <dgm:presLayoutVars>
          <dgm:hierBranch val="init"/>
        </dgm:presLayoutVars>
      </dgm:prSet>
      <dgm:spPr/>
    </dgm:pt>
    <dgm:pt modelId="{EFA4642B-0D93-4CAC-93B1-4EB2E6D65988}" type="pres">
      <dgm:prSet presAssocID="{A60F36D3-181A-4A08-8EA1-A2FE8C8ED53E}" presName="rootComposite" presStyleCnt="0"/>
      <dgm:spPr/>
    </dgm:pt>
    <dgm:pt modelId="{6DEBE756-258A-4B07-A5BD-4E867398C13E}" type="pres">
      <dgm:prSet presAssocID="{A60F36D3-181A-4A08-8EA1-A2FE8C8ED53E}" presName="rootText" presStyleLbl="node2" presStyleIdx="1" presStyleCnt="3" custAng="0" custLinFactNeighborX="4498" custLinFactNeighborY="79417">
        <dgm:presLayoutVars>
          <dgm:chPref val="3"/>
        </dgm:presLayoutVars>
      </dgm:prSet>
      <dgm:spPr/>
      <dgm:t>
        <a:bodyPr/>
        <a:lstStyle/>
        <a:p>
          <a:endParaRPr lang="hu-HU"/>
        </a:p>
      </dgm:t>
    </dgm:pt>
    <dgm:pt modelId="{61520893-D29D-4A8A-A51B-40397EA4D2BD}" type="pres">
      <dgm:prSet presAssocID="{A60F36D3-181A-4A08-8EA1-A2FE8C8ED53E}" presName="rootConnector" presStyleLbl="node2" presStyleIdx="1" presStyleCnt="3"/>
      <dgm:spPr/>
      <dgm:t>
        <a:bodyPr/>
        <a:lstStyle/>
        <a:p>
          <a:endParaRPr lang="hu-HU"/>
        </a:p>
      </dgm:t>
    </dgm:pt>
    <dgm:pt modelId="{30A84575-07F7-4223-B2AF-DD82A1EB269C}" type="pres">
      <dgm:prSet presAssocID="{A60F36D3-181A-4A08-8EA1-A2FE8C8ED53E}" presName="hierChild4" presStyleCnt="0"/>
      <dgm:spPr/>
    </dgm:pt>
    <dgm:pt modelId="{DDEB0EF6-E753-4AA4-B5D4-41C815126501}" type="pres">
      <dgm:prSet presAssocID="{A60F36D3-181A-4A08-8EA1-A2FE8C8ED53E}" presName="hierChild5" presStyleCnt="0"/>
      <dgm:spPr/>
    </dgm:pt>
    <dgm:pt modelId="{78EDC1F7-8242-403A-8DD2-8315FE35827B}" type="pres">
      <dgm:prSet presAssocID="{CB7B4BB0-1353-4931-8746-437F32401F8E}" presName="Name37" presStyleLbl="parChTrans1D2" presStyleIdx="2" presStyleCnt="3"/>
      <dgm:spPr/>
      <dgm:t>
        <a:bodyPr/>
        <a:lstStyle/>
        <a:p>
          <a:endParaRPr lang="hu-HU"/>
        </a:p>
      </dgm:t>
    </dgm:pt>
    <dgm:pt modelId="{F38927D7-3F13-4DAC-90DA-582C78C7F758}" type="pres">
      <dgm:prSet presAssocID="{F126942B-49C6-4D60-BEBD-CFEA12A2845B}" presName="hierRoot2" presStyleCnt="0">
        <dgm:presLayoutVars>
          <dgm:hierBranch val="init"/>
        </dgm:presLayoutVars>
      </dgm:prSet>
      <dgm:spPr/>
    </dgm:pt>
    <dgm:pt modelId="{2F6A60D6-45E5-4095-BD46-49A58C004FE3}" type="pres">
      <dgm:prSet presAssocID="{F126942B-49C6-4D60-BEBD-CFEA12A2845B}" presName="rootComposite" presStyleCnt="0"/>
      <dgm:spPr/>
    </dgm:pt>
    <dgm:pt modelId="{ECB7B819-F3B9-4AEE-BCB5-EBDD9B873FAF}" type="pres">
      <dgm:prSet presAssocID="{F126942B-49C6-4D60-BEBD-CFEA12A2845B}" presName="rootText" presStyleLbl="node2" presStyleIdx="2" presStyleCnt="3">
        <dgm:presLayoutVars>
          <dgm:chPref val="3"/>
        </dgm:presLayoutVars>
      </dgm:prSet>
      <dgm:spPr/>
      <dgm:t>
        <a:bodyPr/>
        <a:lstStyle/>
        <a:p>
          <a:endParaRPr lang="hu-HU"/>
        </a:p>
      </dgm:t>
    </dgm:pt>
    <dgm:pt modelId="{ED4C858E-6DBE-4763-90E1-BA64B021BE38}" type="pres">
      <dgm:prSet presAssocID="{F126942B-49C6-4D60-BEBD-CFEA12A2845B}" presName="rootConnector" presStyleLbl="node2" presStyleIdx="2" presStyleCnt="3"/>
      <dgm:spPr/>
      <dgm:t>
        <a:bodyPr/>
        <a:lstStyle/>
        <a:p>
          <a:endParaRPr lang="hu-HU"/>
        </a:p>
      </dgm:t>
    </dgm:pt>
    <dgm:pt modelId="{B7129B02-1C03-4DB2-9577-0BAA94D90CE9}" type="pres">
      <dgm:prSet presAssocID="{F126942B-49C6-4D60-BEBD-CFEA12A2845B}" presName="hierChild4" presStyleCnt="0"/>
      <dgm:spPr/>
    </dgm:pt>
    <dgm:pt modelId="{45CB11BE-BA0D-4336-AE29-970DEDFF4F29}" type="pres">
      <dgm:prSet presAssocID="{F126942B-49C6-4D60-BEBD-CFEA12A2845B}" presName="hierChild5" presStyleCnt="0"/>
      <dgm:spPr/>
    </dgm:pt>
    <dgm:pt modelId="{8C46413C-7CB0-4A06-AB5B-343BFFA88B20}" type="pres">
      <dgm:prSet presAssocID="{3CF510AA-BCD5-4AAE-8594-D45B09D77425}" presName="hierChild3" presStyleCnt="0"/>
      <dgm:spPr/>
    </dgm:pt>
  </dgm:ptLst>
  <dgm:cxnLst>
    <dgm:cxn modelId="{8527AC31-DE9E-46F8-A2D1-042B1676E6F5}" type="presOf" srcId="{9FF00731-8058-4FB3-AC06-74E749B7F46F}" destId="{97AACDFB-0B4E-420C-A33D-7C52B2565D1C}" srcOrd="1" destOrd="0" presId="urn:microsoft.com/office/officeart/2005/8/layout/orgChart1"/>
    <dgm:cxn modelId="{73D83E62-5C8C-4EA7-8E62-16EDEB323363}" type="presOf" srcId="{3CF510AA-BCD5-4AAE-8594-D45B09D77425}" destId="{436C69AC-C636-44F1-AF4C-9862BA4AB9F1}" srcOrd="1" destOrd="0" presId="urn:microsoft.com/office/officeart/2005/8/layout/orgChart1"/>
    <dgm:cxn modelId="{7A08B3BD-C4AE-4D54-A6EF-56C7F6C634B5}" srcId="{FB0271E0-6D9D-4971-A04A-ED5F95CE92AD}" destId="{3CF510AA-BCD5-4AAE-8594-D45B09D77425}" srcOrd="0" destOrd="0" parTransId="{F7288EE8-4460-4440-993B-1074FE2B0041}" sibTransId="{850F87A1-9A2D-4DBD-B939-AFFC44AC3A54}"/>
    <dgm:cxn modelId="{299EC810-616A-4C82-A6B9-865E98EE52BA}" srcId="{3CF510AA-BCD5-4AAE-8594-D45B09D77425}" destId="{F126942B-49C6-4D60-BEBD-CFEA12A2845B}" srcOrd="2" destOrd="0" parTransId="{CB7B4BB0-1353-4931-8746-437F32401F8E}" sibTransId="{C70E7BDE-1282-4EB6-A04F-987D34B9EC2F}"/>
    <dgm:cxn modelId="{98F2BC1D-3812-4EA9-93E2-66E3E3227121}" type="presOf" srcId="{912870B8-27A3-4202-9558-26B4A26019F1}" destId="{0D7AD038-E078-4E68-B914-63CC329EF69F}" srcOrd="0" destOrd="0" presId="urn:microsoft.com/office/officeart/2005/8/layout/orgChart1"/>
    <dgm:cxn modelId="{3A13DB11-D1A9-4AA6-BB2A-B44D0E9ABE7A}" type="presOf" srcId="{F126942B-49C6-4D60-BEBD-CFEA12A2845B}" destId="{ECB7B819-F3B9-4AEE-BCB5-EBDD9B873FAF}" srcOrd="0" destOrd="0" presId="urn:microsoft.com/office/officeart/2005/8/layout/orgChart1"/>
    <dgm:cxn modelId="{972B8A20-9CB2-4B23-8249-EDB14CC6CD8A}" srcId="{3CF510AA-BCD5-4AAE-8594-D45B09D77425}" destId="{A60F36D3-181A-4A08-8EA1-A2FE8C8ED53E}" srcOrd="1" destOrd="0" parTransId="{0687C670-3AAB-4067-965E-CC74412A300E}" sibTransId="{3544A4AA-9066-4761-86BA-E5A38F95689C}"/>
    <dgm:cxn modelId="{BD026D93-DFF0-47A0-8A84-3EE3400310A3}" type="presOf" srcId="{0687C670-3AAB-4067-965E-CC74412A300E}" destId="{55E703C6-27AD-4F15-8BE5-DEA8BCCB0BB7}" srcOrd="0" destOrd="0" presId="urn:microsoft.com/office/officeart/2005/8/layout/orgChart1"/>
    <dgm:cxn modelId="{05260F41-D3F7-49B5-8F58-C3A27C263A55}" type="presOf" srcId="{9FF00731-8058-4FB3-AC06-74E749B7F46F}" destId="{3CFB6A92-4BC9-480F-AC1E-E7B05506EED9}" srcOrd="0" destOrd="0" presId="urn:microsoft.com/office/officeart/2005/8/layout/orgChart1"/>
    <dgm:cxn modelId="{66228CA4-8C93-4453-B192-65B17471457E}" type="presOf" srcId="{A60F36D3-181A-4A08-8EA1-A2FE8C8ED53E}" destId="{6DEBE756-258A-4B07-A5BD-4E867398C13E}" srcOrd="0" destOrd="0" presId="urn:microsoft.com/office/officeart/2005/8/layout/orgChart1"/>
    <dgm:cxn modelId="{2FD453BE-377E-4B32-AC4F-845B00A105B0}" srcId="{3CF510AA-BCD5-4AAE-8594-D45B09D77425}" destId="{9FF00731-8058-4FB3-AC06-74E749B7F46F}" srcOrd="0" destOrd="0" parTransId="{912870B8-27A3-4202-9558-26B4A26019F1}" sibTransId="{BBFE2102-7ACC-4D69-8F60-31459BA88846}"/>
    <dgm:cxn modelId="{EE1967E6-5F73-4C7A-ADEA-271D88C18A5A}" type="presOf" srcId="{CB7B4BB0-1353-4931-8746-437F32401F8E}" destId="{78EDC1F7-8242-403A-8DD2-8315FE35827B}" srcOrd="0" destOrd="0" presId="urn:microsoft.com/office/officeart/2005/8/layout/orgChart1"/>
    <dgm:cxn modelId="{0F34B831-094D-44A0-BCA7-3E47D3D12A3C}" type="presOf" srcId="{F126942B-49C6-4D60-BEBD-CFEA12A2845B}" destId="{ED4C858E-6DBE-4763-90E1-BA64B021BE38}" srcOrd="1" destOrd="0" presId="urn:microsoft.com/office/officeart/2005/8/layout/orgChart1"/>
    <dgm:cxn modelId="{66EDF805-2271-4161-867A-A9CDC8BDB3BE}" type="presOf" srcId="{A60F36D3-181A-4A08-8EA1-A2FE8C8ED53E}" destId="{61520893-D29D-4A8A-A51B-40397EA4D2BD}" srcOrd="1" destOrd="0" presId="urn:microsoft.com/office/officeart/2005/8/layout/orgChart1"/>
    <dgm:cxn modelId="{4E34301E-EDD6-4B82-A6B7-1DEF4A9A7D7F}" type="presOf" srcId="{FB0271E0-6D9D-4971-A04A-ED5F95CE92AD}" destId="{CB4D1960-EE7D-465C-97A8-32185FE486B5}" srcOrd="0" destOrd="0" presId="urn:microsoft.com/office/officeart/2005/8/layout/orgChart1"/>
    <dgm:cxn modelId="{A54D1840-78AF-45A6-B9E1-58BDB0C04644}" type="presOf" srcId="{3CF510AA-BCD5-4AAE-8594-D45B09D77425}" destId="{F0B8D8C0-1A0D-4330-9F31-F0F1C9623CFB}" srcOrd="0" destOrd="0" presId="urn:microsoft.com/office/officeart/2005/8/layout/orgChart1"/>
    <dgm:cxn modelId="{6C34F493-82BD-4D98-9C73-7C454B527ADD}" type="presParOf" srcId="{CB4D1960-EE7D-465C-97A8-32185FE486B5}" destId="{097B7376-4F66-444E-A126-1F4F73856AA4}" srcOrd="0" destOrd="0" presId="urn:microsoft.com/office/officeart/2005/8/layout/orgChart1"/>
    <dgm:cxn modelId="{4BC99E41-FAA8-4A9C-897E-C1317B32C963}" type="presParOf" srcId="{097B7376-4F66-444E-A126-1F4F73856AA4}" destId="{B7E85172-2AFF-4289-999A-DC1AF57C169E}" srcOrd="0" destOrd="0" presId="urn:microsoft.com/office/officeart/2005/8/layout/orgChart1"/>
    <dgm:cxn modelId="{E02D9BC7-8EA6-4775-AF8F-9CCCA4490065}" type="presParOf" srcId="{B7E85172-2AFF-4289-999A-DC1AF57C169E}" destId="{F0B8D8C0-1A0D-4330-9F31-F0F1C9623CFB}" srcOrd="0" destOrd="0" presId="urn:microsoft.com/office/officeart/2005/8/layout/orgChart1"/>
    <dgm:cxn modelId="{C8092E30-19C6-4F45-A865-24A68CEBC661}" type="presParOf" srcId="{B7E85172-2AFF-4289-999A-DC1AF57C169E}" destId="{436C69AC-C636-44F1-AF4C-9862BA4AB9F1}" srcOrd="1" destOrd="0" presId="urn:microsoft.com/office/officeart/2005/8/layout/orgChart1"/>
    <dgm:cxn modelId="{AF43FA24-75E4-4E88-9D14-F17F94AC59EE}" type="presParOf" srcId="{097B7376-4F66-444E-A126-1F4F73856AA4}" destId="{8CA58811-C8A1-447A-B5F1-02ED20447327}" srcOrd="1" destOrd="0" presId="urn:microsoft.com/office/officeart/2005/8/layout/orgChart1"/>
    <dgm:cxn modelId="{21EE9747-B947-4E7A-B3A0-D6AC0D27968D}" type="presParOf" srcId="{8CA58811-C8A1-447A-B5F1-02ED20447327}" destId="{0D7AD038-E078-4E68-B914-63CC329EF69F}" srcOrd="0" destOrd="0" presId="urn:microsoft.com/office/officeart/2005/8/layout/orgChart1"/>
    <dgm:cxn modelId="{D78C35D7-9623-493F-9F01-7B7A9434E447}" type="presParOf" srcId="{8CA58811-C8A1-447A-B5F1-02ED20447327}" destId="{92B0A7A2-CF0A-443D-9942-1E808A05BA78}" srcOrd="1" destOrd="0" presId="urn:microsoft.com/office/officeart/2005/8/layout/orgChart1"/>
    <dgm:cxn modelId="{B907CA2E-FAB8-4437-B4FA-23C85F9E8570}" type="presParOf" srcId="{92B0A7A2-CF0A-443D-9942-1E808A05BA78}" destId="{119E88D1-2AD9-40BE-8B9D-443E6C2AF458}" srcOrd="0" destOrd="0" presId="urn:microsoft.com/office/officeart/2005/8/layout/orgChart1"/>
    <dgm:cxn modelId="{64F9B744-C957-41A6-A73F-23AAE395DBD3}" type="presParOf" srcId="{119E88D1-2AD9-40BE-8B9D-443E6C2AF458}" destId="{3CFB6A92-4BC9-480F-AC1E-E7B05506EED9}" srcOrd="0" destOrd="0" presId="urn:microsoft.com/office/officeart/2005/8/layout/orgChart1"/>
    <dgm:cxn modelId="{015F7C91-4752-47DA-B1AC-027B68B7DCB3}" type="presParOf" srcId="{119E88D1-2AD9-40BE-8B9D-443E6C2AF458}" destId="{97AACDFB-0B4E-420C-A33D-7C52B2565D1C}" srcOrd="1" destOrd="0" presId="urn:microsoft.com/office/officeart/2005/8/layout/orgChart1"/>
    <dgm:cxn modelId="{5BCD7484-4A6C-4CF5-8509-7851F4D6173A}" type="presParOf" srcId="{92B0A7A2-CF0A-443D-9942-1E808A05BA78}" destId="{EA72ECB7-64CE-4F94-B31E-E26ACABE8F6A}" srcOrd="1" destOrd="0" presId="urn:microsoft.com/office/officeart/2005/8/layout/orgChart1"/>
    <dgm:cxn modelId="{C58373AB-0DEB-4931-85A2-304E58D40B48}" type="presParOf" srcId="{92B0A7A2-CF0A-443D-9942-1E808A05BA78}" destId="{3515E766-6425-45CE-821D-66D03142B85F}" srcOrd="2" destOrd="0" presId="urn:microsoft.com/office/officeart/2005/8/layout/orgChart1"/>
    <dgm:cxn modelId="{B5046028-8ABC-4807-B707-B30AD8C9C211}" type="presParOf" srcId="{8CA58811-C8A1-447A-B5F1-02ED20447327}" destId="{55E703C6-27AD-4F15-8BE5-DEA8BCCB0BB7}" srcOrd="2" destOrd="0" presId="urn:microsoft.com/office/officeart/2005/8/layout/orgChart1"/>
    <dgm:cxn modelId="{F63665AA-68D5-4BC3-A29A-870AA564B387}" type="presParOf" srcId="{8CA58811-C8A1-447A-B5F1-02ED20447327}" destId="{4EF82445-0F0C-4B5C-BB9F-34FAD2C7D326}" srcOrd="3" destOrd="0" presId="urn:microsoft.com/office/officeart/2005/8/layout/orgChart1"/>
    <dgm:cxn modelId="{D580A853-A032-4F7F-83E4-8CBF87F5070E}" type="presParOf" srcId="{4EF82445-0F0C-4B5C-BB9F-34FAD2C7D326}" destId="{EFA4642B-0D93-4CAC-93B1-4EB2E6D65988}" srcOrd="0" destOrd="0" presId="urn:microsoft.com/office/officeart/2005/8/layout/orgChart1"/>
    <dgm:cxn modelId="{7558E5F2-1336-4E24-99FD-9C53F6EF23B2}" type="presParOf" srcId="{EFA4642B-0D93-4CAC-93B1-4EB2E6D65988}" destId="{6DEBE756-258A-4B07-A5BD-4E867398C13E}" srcOrd="0" destOrd="0" presId="urn:microsoft.com/office/officeart/2005/8/layout/orgChart1"/>
    <dgm:cxn modelId="{558F0840-5881-455C-94E7-2A56B4928EB6}" type="presParOf" srcId="{EFA4642B-0D93-4CAC-93B1-4EB2E6D65988}" destId="{61520893-D29D-4A8A-A51B-40397EA4D2BD}" srcOrd="1" destOrd="0" presId="urn:microsoft.com/office/officeart/2005/8/layout/orgChart1"/>
    <dgm:cxn modelId="{406C553E-C64F-42F3-9E02-EDC89FB3B309}" type="presParOf" srcId="{4EF82445-0F0C-4B5C-BB9F-34FAD2C7D326}" destId="{30A84575-07F7-4223-B2AF-DD82A1EB269C}" srcOrd="1" destOrd="0" presId="urn:microsoft.com/office/officeart/2005/8/layout/orgChart1"/>
    <dgm:cxn modelId="{6C8BC396-A857-4A00-8270-32B11694AACF}" type="presParOf" srcId="{4EF82445-0F0C-4B5C-BB9F-34FAD2C7D326}" destId="{DDEB0EF6-E753-4AA4-B5D4-41C815126501}" srcOrd="2" destOrd="0" presId="urn:microsoft.com/office/officeart/2005/8/layout/orgChart1"/>
    <dgm:cxn modelId="{B970C08D-E61C-4754-81F1-9F91B7A59A76}" type="presParOf" srcId="{8CA58811-C8A1-447A-B5F1-02ED20447327}" destId="{78EDC1F7-8242-403A-8DD2-8315FE35827B}" srcOrd="4" destOrd="0" presId="urn:microsoft.com/office/officeart/2005/8/layout/orgChart1"/>
    <dgm:cxn modelId="{0C23F788-B50D-457A-8FE1-1EBAEFAAB0A0}" type="presParOf" srcId="{8CA58811-C8A1-447A-B5F1-02ED20447327}" destId="{F38927D7-3F13-4DAC-90DA-582C78C7F758}" srcOrd="5" destOrd="0" presId="urn:microsoft.com/office/officeart/2005/8/layout/orgChart1"/>
    <dgm:cxn modelId="{B630F42F-54E7-4A0C-96DB-7731CFE5CA9A}" type="presParOf" srcId="{F38927D7-3F13-4DAC-90DA-582C78C7F758}" destId="{2F6A60D6-45E5-4095-BD46-49A58C004FE3}" srcOrd="0" destOrd="0" presId="urn:microsoft.com/office/officeart/2005/8/layout/orgChart1"/>
    <dgm:cxn modelId="{EA056F3D-CBFD-4C3C-98A0-1304D363A1B5}" type="presParOf" srcId="{2F6A60D6-45E5-4095-BD46-49A58C004FE3}" destId="{ECB7B819-F3B9-4AEE-BCB5-EBDD9B873FAF}" srcOrd="0" destOrd="0" presId="urn:microsoft.com/office/officeart/2005/8/layout/orgChart1"/>
    <dgm:cxn modelId="{C6582438-F697-4390-88EC-DD88D45FEA2F}" type="presParOf" srcId="{2F6A60D6-45E5-4095-BD46-49A58C004FE3}" destId="{ED4C858E-6DBE-4763-90E1-BA64B021BE38}" srcOrd="1" destOrd="0" presId="urn:microsoft.com/office/officeart/2005/8/layout/orgChart1"/>
    <dgm:cxn modelId="{7D84BE8E-00B4-4B0A-847A-D79D4BFC5FE8}" type="presParOf" srcId="{F38927D7-3F13-4DAC-90DA-582C78C7F758}" destId="{B7129B02-1C03-4DB2-9577-0BAA94D90CE9}" srcOrd="1" destOrd="0" presId="urn:microsoft.com/office/officeart/2005/8/layout/orgChart1"/>
    <dgm:cxn modelId="{E9EE863C-222F-473F-8DF9-F008163CA1D3}" type="presParOf" srcId="{F38927D7-3F13-4DAC-90DA-582C78C7F758}" destId="{45CB11BE-BA0D-4336-AE29-970DEDFF4F29}" srcOrd="2" destOrd="0" presId="urn:microsoft.com/office/officeart/2005/8/layout/orgChart1"/>
    <dgm:cxn modelId="{6ED1A74F-EDB7-43D9-8BD6-C637CF5EDBE5}" type="presParOf" srcId="{097B7376-4F66-444E-A126-1F4F73856AA4}" destId="{8C46413C-7CB0-4A06-AB5B-343BFFA88B20}" srcOrd="2" destOrd="0" presId="urn:microsoft.com/office/officeart/2005/8/layout/orgChart1"/>
  </dgm:cxnLst>
  <dgm:bg>
    <a:solidFill>
      <a:schemeClr val="bg1">
        <a:lumMod val="20000"/>
        <a:lumOff val="80000"/>
        <a:alpha val="20000"/>
      </a:schemeClr>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DC1F7-8242-403A-8DD2-8315FE35827B}">
      <dsp:nvSpPr>
        <dsp:cNvPr id="0" name=""/>
        <dsp:cNvSpPr/>
      </dsp:nvSpPr>
      <dsp:spPr>
        <a:xfrm>
          <a:off x="4027650" y="1903428"/>
          <a:ext cx="2673352" cy="1325845"/>
        </a:xfrm>
        <a:custGeom>
          <a:avLst/>
          <a:gdLst/>
          <a:ahLst/>
          <a:cxnLst/>
          <a:rect l="0" t="0" r="0" b="0"/>
          <a:pathLst>
            <a:path>
              <a:moveTo>
                <a:pt x="0" y="0"/>
              </a:moveTo>
              <a:lnTo>
                <a:pt x="0" y="1084903"/>
              </a:lnTo>
              <a:lnTo>
                <a:pt x="2673352" y="1084903"/>
              </a:lnTo>
              <a:lnTo>
                <a:pt x="2673352" y="132584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E703C6-27AD-4F15-8BE5-DEA8BCCB0BB7}">
      <dsp:nvSpPr>
        <dsp:cNvPr id="0" name=""/>
        <dsp:cNvSpPr/>
      </dsp:nvSpPr>
      <dsp:spPr>
        <a:xfrm>
          <a:off x="3981930" y="1903428"/>
          <a:ext cx="91440" cy="2237029"/>
        </a:xfrm>
        <a:custGeom>
          <a:avLst/>
          <a:gdLst/>
          <a:ahLst/>
          <a:cxnLst/>
          <a:rect l="0" t="0" r="0" b="0"/>
          <a:pathLst>
            <a:path>
              <a:moveTo>
                <a:pt x="45720" y="0"/>
              </a:moveTo>
              <a:lnTo>
                <a:pt x="45720" y="223702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7AD038-E078-4E68-B914-63CC329EF69F}">
      <dsp:nvSpPr>
        <dsp:cNvPr id="0" name=""/>
        <dsp:cNvSpPr/>
      </dsp:nvSpPr>
      <dsp:spPr>
        <a:xfrm>
          <a:off x="1147868" y="1903428"/>
          <a:ext cx="2879782" cy="1325845"/>
        </a:xfrm>
        <a:custGeom>
          <a:avLst/>
          <a:gdLst/>
          <a:ahLst/>
          <a:cxnLst/>
          <a:rect l="0" t="0" r="0" b="0"/>
          <a:pathLst>
            <a:path>
              <a:moveTo>
                <a:pt x="2879782" y="0"/>
              </a:moveTo>
              <a:lnTo>
                <a:pt x="2879782" y="1084903"/>
              </a:lnTo>
              <a:lnTo>
                <a:pt x="0" y="1084903"/>
              </a:lnTo>
              <a:lnTo>
                <a:pt x="0" y="132584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B8D8C0-1A0D-4330-9F31-F0F1C9623CFB}">
      <dsp:nvSpPr>
        <dsp:cNvPr id="0" name=""/>
        <dsp:cNvSpPr/>
      </dsp:nvSpPr>
      <dsp:spPr>
        <a:xfrm>
          <a:off x="2880309" y="756086"/>
          <a:ext cx="2294683" cy="114734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hu-HU" sz="2700" kern="1200" dirty="0" smtClean="0"/>
            <a:t>Az egyezmény nem alkalmazható</a:t>
          </a:r>
          <a:endParaRPr lang="hu-HU" sz="2700" kern="1200" dirty="0"/>
        </a:p>
      </dsp:txBody>
      <dsp:txXfrm>
        <a:off x="2880309" y="756086"/>
        <a:ext cx="2294683" cy="1147341"/>
      </dsp:txXfrm>
    </dsp:sp>
    <dsp:sp modelId="{3CFB6A92-4BC9-480F-AC1E-E7B05506EED9}">
      <dsp:nvSpPr>
        <dsp:cNvPr id="0" name=""/>
        <dsp:cNvSpPr/>
      </dsp:nvSpPr>
      <dsp:spPr>
        <a:xfrm>
          <a:off x="526" y="3229273"/>
          <a:ext cx="2294683" cy="114734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hu-HU" sz="2700" kern="1200" dirty="0" smtClean="0"/>
            <a:t>Megszüntető rendelkezések</a:t>
          </a:r>
          <a:endParaRPr lang="hu-HU" sz="2700" kern="1200" dirty="0"/>
        </a:p>
      </dsp:txBody>
      <dsp:txXfrm>
        <a:off x="526" y="3229273"/>
        <a:ext cx="2294683" cy="1147341"/>
      </dsp:txXfrm>
    </dsp:sp>
    <dsp:sp modelId="{6DEBE756-258A-4B07-A5BD-4E867398C13E}">
      <dsp:nvSpPr>
        <dsp:cNvPr id="0" name=""/>
        <dsp:cNvSpPr/>
      </dsp:nvSpPr>
      <dsp:spPr>
        <a:xfrm>
          <a:off x="2880309" y="4140458"/>
          <a:ext cx="2294683" cy="114734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hu-HU" sz="2700" kern="1200" dirty="0" smtClean="0"/>
            <a:t>Kizáró rendelkezések</a:t>
          </a:r>
          <a:endParaRPr lang="hu-HU" sz="2700" kern="1200" dirty="0"/>
        </a:p>
      </dsp:txBody>
      <dsp:txXfrm>
        <a:off x="2880309" y="4140458"/>
        <a:ext cx="2294683" cy="1147341"/>
      </dsp:txXfrm>
    </dsp:sp>
    <dsp:sp modelId="{ECB7B819-F3B9-4AEE-BCB5-EBDD9B873FAF}">
      <dsp:nvSpPr>
        <dsp:cNvPr id="0" name=""/>
        <dsp:cNvSpPr/>
      </dsp:nvSpPr>
      <dsp:spPr>
        <a:xfrm>
          <a:off x="5553661" y="3229273"/>
          <a:ext cx="2294683" cy="114734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hu-HU" sz="2700" kern="1200" dirty="0" smtClean="0"/>
            <a:t>Más szerv nyújt védelmet</a:t>
          </a:r>
          <a:endParaRPr lang="hu-HU" sz="2700" kern="1200" dirty="0"/>
        </a:p>
      </dsp:txBody>
      <dsp:txXfrm>
        <a:off x="5553661" y="3229273"/>
        <a:ext cx="2294683" cy="114734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77520" cy="4686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1" name="Rectangle 3"/>
          <p:cNvSpPr>
            <a:spLocks noGrp="1" noChangeArrowheads="1"/>
          </p:cNvSpPr>
          <p:nvPr>
            <p:ph type="dt" sz="quarter" idx="1"/>
          </p:nvPr>
        </p:nvSpPr>
        <p:spPr bwMode="auto">
          <a:xfrm>
            <a:off x="3893191" y="0"/>
            <a:ext cx="2977519" cy="4686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en-US"/>
          </a:p>
        </p:txBody>
      </p:sp>
      <p:sp>
        <p:nvSpPr>
          <p:cNvPr id="191492" name="Rectangle 4"/>
          <p:cNvSpPr>
            <a:spLocks noGrp="1" noChangeArrowheads="1"/>
          </p:cNvSpPr>
          <p:nvPr>
            <p:ph type="ftr" sz="quarter" idx="2"/>
          </p:nvPr>
        </p:nvSpPr>
        <p:spPr bwMode="auto">
          <a:xfrm>
            <a:off x="0" y="9532746"/>
            <a:ext cx="2977520" cy="4686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3" name="Rectangle 5"/>
          <p:cNvSpPr>
            <a:spLocks noGrp="1" noChangeArrowheads="1"/>
          </p:cNvSpPr>
          <p:nvPr>
            <p:ph type="sldNum" sz="quarter" idx="3"/>
          </p:nvPr>
        </p:nvSpPr>
        <p:spPr bwMode="auto">
          <a:xfrm>
            <a:off x="3893191" y="9532746"/>
            <a:ext cx="2977519" cy="4686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55D3703B-2829-483D-B21E-58A529E655B7}" type="slidenum">
              <a:rPr lang="en-US"/>
              <a:pPr>
                <a:defRPr/>
              </a:pPr>
              <a:t>‹#›</a:t>
            </a:fld>
            <a:endParaRPr lang="en-US"/>
          </a:p>
        </p:txBody>
      </p:sp>
    </p:spTree>
    <p:extLst>
      <p:ext uri="{BB962C8B-B14F-4D97-AF65-F5344CB8AC3E}">
        <p14:creationId xmlns:p14="http://schemas.microsoft.com/office/powerpoint/2010/main" val="1121939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74340" cy="49958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3" name="Rectangle 3"/>
          <p:cNvSpPr>
            <a:spLocks noGrp="1" noChangeArrowheads="1"/>
          </p:cNvSpPr>
          <p:nvPr>
            <p:ph type="dt" idx="1"/>
          </p:nvPr>
        </p:nvSpPr>
        <p:spPr bwMode="auto">
          <a:xfrm>
            <a:off x="3890011" y="0"/>
            <a:ext cx="2974339" cy="49958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hu-HU"/>
          </a:p>
        </p:txBody>
      </p:sp>
      <p:sp>
        <p:nvSpPr>
          <p:cNvPr id="34820" name="Rectangle 4"/>
          <p:cNvSpPr>
            <a:spLocks noGrp="1" noRot="1" noChangeAspect="1" noChangeArrowheads="1" noTextEdit="1"/>
          </p:cNvSpPr>
          <p:nvPr>
            <p:ph type="sldImg" idx="2"/>
          </p:nvPr>
        </p:nvSpPr>
        <p:spPr bwMode="auto">
          <a:xfrm>
            <a:off x="933450" y="749300"/>
            <a:ext cx="4997450" cy="3748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082" y="4748472"/>
            <a:ext cx="5036188" cy="4499496"/>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hu-HU" noProof="0" smtClean="0"/>
              <a:t>Click to edit Master text styles</a:t>
            </a:r>
          </a:p>
          <a:p>
            <a:pPr lvl="1"/>
            <a:r>
              <a:rPr lang="hu-HU" noProof="0" smtClean="0"/>
              <a:t>Second level</a:t>
            </a:r>
          </a:p>
          <a:p>
            <a:pPr lvl="2"/>
            <a:r>
              <a:rPr lang="hu-HU" noProof="0" smtClean="0"/>
              <a:t>Third level</a:t>
            </a:r>
          </a:p>
          <a:p>
            <a:pPr lvl="3"/>
            <a:r>
              <a:rPr lang="hu-HU" noProof="0" smtClean="0"/>
              <a:t>Fourth level</a:t>
            </a:r>
          </a:p>
          <a:p>
            <a:pPr lvl="4"/>
            <a:r>
              <a:rPr lang="hu-HU" noProof="0" smtClean="0"/>
              <a:t>Fifth level</a:t>
            </a:r>
          </a:p>
        </p:txBody>
      </p:sp>
      <p:sp>
        <p:nvSpPr>
          <p:cNvPr id="5126" name="Rectangle 6"/>
          <p:cNvSpPr>
            <a:spLocks noGrp="1" noChangeArrowheads="1"/>
          </p:cNvSpPr>
          <p:nvPr>
            <p:ph type="ftr" sz="quarter" idx="4"/>
          </p:nvPr>
        </p:nvSpPr>
        <p:spPr bwMode="auto">
          <a:xfrm>
            <a:off x="1" y="9495318"/>
            <a:ext cx="2974340" cy="499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7" name="Rectangle 7"/>
          <p:cNvSpPr>
            <a:spLocks noGrp="1" noChangeArrowheads="1"/>
          </p:cNvSpPr>
          <p:nvPr>
            <p:ph type="sldNum" sz="quarter" idx="5"/>
          </p:nvPr>
        </p:nvSpPr>
        <p:spPr bwMode="auto">
          <a:xfrm>
            <a:off x="3890011" y="9495318"/>
            <a:ext cx="2974339" cy="499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AD090BF0-B366-4E92-B12B-441B371928F1}" type="slidenum">
              <a:rPr lang="hu-HU"/>
              <a:pPr>
                <a:defRPr/>
              </a:pPr>
              <a:t>‹#›</a:t>
            </a:fld>
            <a:endParaRPr lang="hu-HU"/>
          </a:p>
        </p:txBody>
      </p:sp>
    </p:spTree>
    <p:extLst>
      <p:ext uri="{BB962C8B-B14F-4D97-AF65-F5344CB8AC3E}">
        <p14:creationId xmlns:p14="http://schemas.microsoft.com/office/powerpoint/2010/main" val="1382428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ilsa.org/jessup/jessup08/basicmats/unterrorism.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ur-lex.europa.eu/legal-content/HU/TXT/HTML/?uri=CELEX:32008F0919&amp;rid=2"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eur-lex.europa.eu/legal-content/HU/TXT/HTML/?uri=CELEX:32008F0919&amp;rid=2"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126A4F3-D5ED-40A1-B0F4-A68C70D228CE}" type="slidenum">
              <a:rPr lang="hu-HU" smtClean="0">
                <a:cs typeface="Arial" charset="0"/>
              </a:rPr>
              <a:pPr/>
              <a:t>1</a:t>
            </a:fld>
            <a:endParaRPr lang="hu-HU" dirty="0" smtClean="0">
              <a:cs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2973856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akép helye 1"/>
          <p:cNvSpPr>
            <a:spLocks noGrp="1" noRot="1" noChangeAspect="1" noTextEdit="1"/>
          </p:cNvSpPr>
          <p:nvPr>
            <p:ph type="sldImg"/>
          </p:nvPr>
        </p:nvSpPr>
        <p:spPr bwMode="auto">
          <a:noFill/>
          <a:ln>
            <a:solidFill>
              <a:srgbClr val="000000"/>
            </a:solidFill>
            <a:miter lim="800000"/>
            <a:headEnd/>
            <a:tailEnd/>
          </a:ln>
        </p:spPr>
      </p:sp>
      <p:sp>
        <p:nvSpPr>
          <p:cNvPr id="26627"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289F12-B62B-47E8-892B-176267EAB0E6}" type="slidenum">
              <a:rPr lang="en-GB" smtClean="0"/>
              <a:pPr fontAlgn="base">
                <a:spcBef>
                  <a:spcPct val="0"/>
                </a:spcBef>
                <a:spcAft>
                  <a:spcPct val="0"/>
                </a:spcAft>
                <a:defRPr/>
              </a:pPr>
              <a:t>10</a:t>
            </a:fld>
            <a:endParaRPr lang="en-GB" smtClean="0"/>
          </a:p>
        </p:txBody>
      </p:sp>
    </p:spTree>
    <p:extLst>
      <p:ext uri="{BB962C8B-B14F-4D97-AF65-F5344CB8AC3E}">
        <p14:creationId xmlns:p14="http://schemas.microsoft.com/office/powerpoint/2010/main" val="3240230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F3A64C3A-FEC5-4F64-9E18-29F65997B463}" type="slidenum">
              <a:rPr lang="hu-HU" smtClean="0">
                <a:cs typeface="Arial" charset="0"/>
              </a:rPr>
              <a:pPr>
                <a:defRPr/>
              </a:pPr>
              <a:t>11</a:t>
            </a:fld>
            <a:endParaRPr lang="hu-HU" smtClean="0">
              <a:cs typeface="Arial" charset="0"/>
            </a:endParaRPr>
          </a:p>
        </p:txBody>
      </p:sp>
      <p:sp>
        <p:nvSpPr>
          <p:cNvPr id="34819" name="Rectangle 4"/>
          <p:cNvSpPr>
            <a:spLocks noGrp="1" noRot="1" noChangeAspect="1" noChangeArrowheads="1" noTextEdit="1"/>
          </p:cNvSpPr>
          <p:nvPr>
            <p:ph type="sldImg"/>
          </p:nvPr>
        </p:nvSpPr>
        <p:spPr bwMode="auto">
          <a:xfrm>
            <a:off x="890588" y="609600"/>
            <a:ext cx="5124450" cy="3844925"/>
          </a:xfrm>
          <a:noFill/>
          <a:ln>
            <a:solidFill>
              <a:srgbClr val="000000"/>
            </a:solidFill>
            <a:miter lim="800000"/>
            <a:headEnd/>
            <a:tailEnd/>
          </a:ln>
        </p:spPr>
      </p:sp>
      <p:sp>
        <p:nvSpPr>
          <p:cNvPr id="34820" name="Rectangle 5"/>
          <p:cNvSpPr>
            <a:spLocks noGrp="1" noChangeArrowheads="1"/>
          </p:cNvSpPr>
          <p:nvPr>
            <p:ph type="body" idx="1"/>
          </p:nvPr>
        </p:nvSpPr>
        <p:spPr bwMode="auto">
          <a:xfrm>
            <a:off x="370746" y="4867439"/>
            <a:ext cx="5588216" cy="4931679"/>
          </a:xfrm>
          <a:noFill/>
        </p:spPr>
        <p:txBody>
          <a:bodyPr wrap="square" numCol="1" anchor="t" anchorCtr="0" compatLnSpc="1">
            <a:prstTxWarp prst="textNoShape">
              <a:avLst/>
            </a:prstTxWarp>
          </a:bodyPr>
          <a:lstStyle/>
          <a:p>
            <a:pPr eaLnBrk="1" hangingPunct="1">
              <a:lnSpc>
                <a:spcPct val="90000"/>
              </a:lnSpc>
            </a:pPr>
            <a:r>
              <a:rPr lang="en-GB" dirty="0" smtClean="0">
                <a:latin typeface="Times New Roman" pitchFamily="18" charset="0"/>
                <a:cs typeface="Times New Roman" pitchFamily="18" charset="0"/>
              </a:rPr>
              <a:t>G. Gilbert, 'Current issues in the application of the exclusion clauses' in E. Feller, V. </a:t>
            </a:r>
            <a:r>
              <a:rPr lang="en-GB" dirty="0" err="1" smtClean="0">
                <a:latin typeface="Times New Roman" pitchFamily="18" charset="0"/>
                <a:cs typeface="Times New Roman" pitchFamily="18" charset="0"/>
              </a:rPr>
              <a:t>Türk</a:t>
            </a:r>
            <a:r>
              <a:rPr lang="en-GB" dirty="0" smtClean="0">
                <a:latin typeface="Times New Roman" pitchFamily="18" charset="0"/>
                <a:cs typeface="Times New Roman" pitchFamily="18" charset="0"/>
              </a:rPr>
              <a:t>, and F. Nicholson (eds.) </a:t>
            </a:r>
            <a:r>
              <a:rPr lang="en-GB" i="1" dirty="0" smtClean="0">
                <a:latin typeface="Times New Roman" pitchFamily="18" charset="0"/>
                <a:cs typeface="Times New Roman" pitchFamily="18" charset="0"/>
              </a:rPr>
              <a:t>'Refugee Protection in International Law' UNHCR's Global Consultations on International Protection</a:t>
            </a:r>
            <a:r>
              <a:rPr lang="en-GB" dirty="0" smtClean="0">
                <a:latin typeface="Times New Roman" pitchFamily="18" charset="0"/>
                <a:cs typeface="Times New Roman" pitchFamily="18" charset="0"/>
              </a:rPr>
              <a:t> (Cambridge: </a:t>
            </a:r>
            <a:r>
              <a:rPr lang="en-GB" u="sng" dirty="0" smtClean="0">
                <a:latin typeface="Times New Roman" pitchFamily="18" charset="0"/>
                <a:cs typeface="Times New Roman" pitchFamily="18" charset="0"/>
              </a:rPr>
              <a:t>Cambridge University Press, 2003), 425-478</a:t>
            </a:r>
            <a:r>
              <a:rPr lang="hu-HU" u="sng" dirty="0" smtClean="0">
                <a:latin typeface="Times New Roman" pitchFamily="18" charset="0"/>
                <a:cs typeface="Times New Roman" pitchFamily="18" charset="0"/>
              </a:rPr>
              <a:t>_____________________________</a:t>
            </a:r>
            <a:r>
              <a:rPr lang="en-GB"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eaLnBrk="1" hangingPunct="1">
              <a:lnSpc>
                <a:spcPct val="90000"/>
              </a:lnSpc>
            </a:pPr>
            <a:r>
              <a:rPr lang="hu-HU" dirty="0" err="1" smtClean="0">
                <a:latin typeface="Times New Roman" pitchFamily="18" charset="0"/>
                <a:cs typeface="Times New Roman" pitchFamily="18" charset="0"/>
              </a:rPr>
              <a:t>For</a:t>
            </a:r>
            <a:r>
              <a:rPr lang="hu-HU" dirty="0" smtClean="0">
                <a:latin typeface="Times New Roman" pitchFamily="18" charset="0"/>
                <a:cs typeface="Times New Roman" pitchFamily="18" charset="0"/>
              </a:rPr>
              <a:t> a </a:t>
            </a:r>
            <a:r>
              <a:rPr lang="hu-HU" dirty="0" err="1" smtClean="0">
                <a:latin typeface="Times New Roman" pitchFamily="18" charset="0"/>
                <a:cs typeface="Times New Roman" pitchFamily="18" charset="0"/>
              </a:rPr>
              <a:t>practical</a:t>
            </a:r>
            <a:r>
              <a:rPr lang="hu-HU" dirty="0" smtClean="0">
                <a:latin typeface="Times New Roman" pitchFamily="18" charset="0"/>
                <a:cs typeface="Times New Roman" pitchFamily="18" charset="0"/>
              </a:rPr>
              <a:t> </a:t>
            </a:r>
            <a:r>
              <a:rPr lang="hu-HU" dirty="0" err="1" smtClean="0">
                <a:latin typeface="Times New Roman" pitchFamily="18" charset="0"/>
                <a:cs typeface="Times New Roman" pitchFamily="18" charset="0"/>
              </a:rPr>
              <a:t>commentary</a:t>
            </a:r>
            <a:r>
              <a:rPr lang="hu-HU" dirty="0" smtClean="0">
                <a:latin typeface="Times New Roman" pitchFamily="18" charset="0"/>
                <a:cs typeface="Times New Roman" pitchFamily="18" charset="0"/>
              </a:rPr>
              <a:t> </a:t>
            </a:r>
            <a:r>
              <a:rPr lang="hu-HU" dirty="0" err="1" smtClean="0">
                <a:latin typeface="Times New Roman" pitchFamily="18" charset="0"/>
                <a:cs typeface="Times New Roman" pitchFamily="18" charset="0"/>
              </a:rPr>
              <a:t>see</a:t>
            </a:r>
            <a:r>
              <a:rPr lang="hu-HU" dirty="0" smtClean="0">
                <a:latin typeface="Times New Roman" pitchFamily="18" charset="0"/>
                <a:cs typeface="Times New Roman" pitchFamily="18" charset="0"/>
              </a:rPr>
              <a:t>: ELENA</a:t>
            </a:r>
          </a:p>
          <a:p>
            <a:pPr eaLnBrk="1" hangingPunct="1">
              <a:lnSpc>
                <a:spcPct val="90000"/>
              </a:lnSpc>
            </a:pPr>
            <a:r>
              <a:rPr lang="hu-HU" i="1" dirty="0" smtClean="0">
                <a:latin typeface="Times New Roman" pitchFamily="18" charset="0"/>
                <a:cs typeface="Times New Roman" pitchFamily="18" charset="0"/>
              </a:rPr>
              <a:t>International </a:t>
            </a:r>
            <a:r>
              <a:rPr lang="hu-HU" i="1" dirty="0" err="1" smtClean="0">
                <a:latin typeface="Times New Roman" pitchFamily="18" charset="0"/>
                <a:cs typeface="Times New Roman" pitchFamily="18" charset="0"/>
              </a:rPr>
              <a:t>course</a:t>
            </a:r>
            <a:r>
              <a:rPr lang="hu-HU" i="1" dirty="0" smtClean="0">
                <a:latin typeface="Times New Roman" pitchFamily="18" charset="0"/>
                <a:cs typeface="Times New Roman" pitchFamily="18" charset="0"/>
              </a:rPr>
              <a:t> on the </a:t>
            </a:r>
            <a:r>
              <a:rPr lang="hu-HU" i="1" dirty="0" err="1" smtClean="0">
                <a:latin typeface="Times New Roman" pitchFamily="18" charset="0"/>
                <a:cs typeface="Times New Roman" pitchFamily="18" charset="0"/>
              </a:rPr>
              <a:t>application</a:t>
            </a:r>
            <a:r>
              <a:rPr lang="hu-HU" i="1" dirty="0" smtClean="0">
                <a:latin typeface="Times New Roman" pitchFamily="18" charset="0"/>
                <a:cs typeface="Times New Roman" pitchFamily="18" charset="0"/>
              </a:rPr>
              <a:t> of Article 1C and Article 1F of the 1951 Convention </a:t>
            </a:r>
            <a:r>
              <a:rPr lang="hu-HU" i="1" dirty="0" err="1" smtClean="0">
                <a:latin typeface="Times New Roman" pitchFamily="18" charset="0"/>
                <a:cs typeface="Times New Roman" pitchFamily="18" charset="0"/>
              </a:rPr>
              <a:t>Relating</a:t>
            </a:r>
            <a:r>
              <a:rPr lang="hu-HU" i="1" dirty="0" smtClean="0">
                <a:latin typeface="Times New Roman" pitchFamily="18" charset="0"/>
                <a:cs typeface="Times New Roman" pitchFamily="18" charset="0"/>
              </a:rPr>
              <a:t> </a:t>
            </a:r>
            <a:r>
              <a:rPr lang="hu-HU" i="1" dirty="0" err="1" smtClean="0">
                <a:latin typeface="Times New Roman" pitchFamily="18" charset="0"/>
                <a:cs typeface="Times New Roman" pitchFamily="18" charset="0"/>
              </a:rPr>
              <a:t>to</a:t>
            </a:r>
            <a:r>
              <a:rPr lang="hu-HU" i="1" dirty="0" smtClean="0">
                <a:latin typeface="Times New Roman" pitchFamily="18" charset="0"/>
                <a:cs typeface="Times New Roman" pitchFamily="18" charset="0"/>
              </a:rPr>
              <a:t> the Status of </a:t>
            </a:r>
            <a:r>
              <a:rPr lang="hu-HU" i="1" dirty="0" err="1" smtClean="0">
                <a:latin typeface="Times New Roman" pitchFamily="18" charset="0"/>
                <a:cs typeface="Times New Roman" pitchFamily="18" charset="0"/>
              </a:rPr>
              <a:t>Refugees</a:t>
            </a:r>
            <a:r>
              <a:rPr lang="hu-HU" i="1" dirty="0" smtClean="0">
                <a:latin typeface="Times New Roman" pitchFamily="18" charset="0"/>
                <a:cs typeface="Times New Roman" pitchFamily="18" charset="0"/>
              </a:rPr>
              <a:t> 17-19 </a:t>
            </a:r>
            <a:r>
              <a:rPr lang="hu-HU" i="1" dirty="0" err="1" smtClean="0">
                <a:latin typeface="Times New Roman" pitchFamily="18" charset="0"/>
                <a:cs typeface="Times New Roman" pitchFamily="18" charset="0"/>
              </a:rPr>
              <a:t>January</a:t>
            </a:r>
            <a:r>
              <a:rPr lang="hu-HU" i="1" dirty="0" smtClean="0">
                <a:latin typeface="Times New Roman" pitchFamily="18" charset="0"/>
                <a:cs typeface="Times New Roman" pitchFamily="18" charset="0"/>
              </a:rPr>
              <a:t> 2003</a:t>
            </a:r>
          </a:p>
          <a:p>
            <a:pPr eaLnBrk="1" hangingPunct="1">
              <a:lnSpc>
                <a:spcPct val="90000"/>
              </a:lnSpc>
            </a:pPr>
            <a:r>
              <a:rPr lang="hu-HU" i="1" u="sng" dirty="0" smtClean="0">
                <a:latin typeface="Times New Roman" pitchFamily="18" charset="0"/>
                <a:cs typeface="Times New Roman" pitchFamily="18" charset="0"/>
              </a:rPr>
              <a:t>http://www.ecre.org/files/excl.pdf  </a:t>
            </a:r>
            <a:r>
              <a:rPr lang="hu-HU" i="1" u="sng" dirty="0" err="1" smtClean="0">
                <a:latin typeface="Times New Roman" pitchFamily="18" charset="0"/>
                <a:cs typeface="Times New Roman" pitchFamily="18" charset="0"/>
              </a:rPr>
              <a:t>-visited</a:t>
            </a:r>
            <a:r>
              <a:rPr lang="hu-HU" i="1" u="sng" dirty="0" smtClean="0">
                <a:latin typeface="Times New Roman" pitchFamily="18" charset="0"/>
                <a:cs typeface="Times New Roman" pitchFamily="18" charset="0"/>
              </a:rPr>
              <a:t> 11 </a:t>
            </a:r>
            <a:r>
              <a:rPr lang="hu-HU" i="1" u="sng" dirty="0" err="1" smtClean="0">
                <a:latin typeface="Times New Roman" pitchFamily="18" charset="0"/>
                <a:cs typeface="Times New Roman" pitchFamily="18" charset="0"/>
              </a:rPr>
              <a:t>Nov</a:t>
            </a:r>
            <a:r>
              <a:rPr lang="hu-HU" i="1" u="sng" dirty="0" smtClean="0">
                <a:latin typeface="Times New Roman" pitchFamily="18" charset="0"/>
                <a:cs typeface="Times New Roman" pitchFamily="18" charset="0"/>
              </a:rPr>
              <a:t> 2006___________________</a:t>
            </a:r>
          </a:p>
          <a:p>
            <a:pPr eaLnBrk="1" hangingPunct="1">
              <a:lnSpc>
                <a:spcPct val="90000"/>
              </a:lnSpc>
            </a:pPr>
            <a:r>
              <a:rPr lang="hu-HU" i="1" dirty="0" err="1" smtClean="0">
                <a:latin typeface="Times New Roman" pitchFamily="18" charset="0"/>
                <a:cs typeface="Times New Roman" pitchFamily="18" charset="0"/>
              </a:rPr>
              <a:t>See</a:t>
            </a:r>
            <a:r>
              <a:rPr lang="hu-HU" i="1" dirty="0" smtClean="0">
                <a:latin typeface="Times New Roman" pitchFamily="18" charset="0"/>
                <a:cs typeface="Times New Roman" pitchFamily="18" charset="0"/>
              </a:rPr>
              <a:t> </a:t>
            </a:r>
            <a:r>
              <a:rPr lang="hu-HU" i="1" dirty="0" err="1" smtClean="0">
                <a:latin typeface="Times New Roman" pitchFamily="18" charset="0"/>
                <a:cs typeface="Times New Roman" pitchFamily="18" charset="0"/>
              </a:rPr>
              <a:t>also</a:t>
            </a:r>
            <a:r>
              <a:rPr lang="hu-HU" i="1" dirty="0" smtClean="0">
                <a:latin typeface="Times New Roman" pitchFamily="18" charset="0"/>
                <a:cs typeface="Times New Roman" pitchFamily="18" charset="0"/>
              </a:rPr>
              <a:t>: UNHCR </a:t>
            </a:r>
            <a:r>
              <a:rPr lang="hu-HU" dirty="0" smtClean="0">
                <a:latin typeface="Times New Roman" pitchFamily="18" charset="0"/>
                <a:cs typeface="Times New Roman" pitchFamily="18" charset="0"/>
              </a:rPr>
              <a:t>GUIDELINES ON INTERNATIONAL PROTECTION:</a:t>
            </a:r>
          </a:p>
          <a:p>
            <a:pPr eaLnBrk="1" hangingPunct="1"/>
            <a:r>
              <a:rPr lang="hu-HU" dirty="0" err="1" smtClean="0">
                <a:latin typeface="Times New Roman" pitchFamily="18" charset="0"/>
                <a:cs typeface="Times New Roman" pitchFamily="18" charset="0"/>
              </a:rPr>
              <a:t>Application</a:t>
            </a:r>
            <a:r>
              <a:rPr lang="hu-HU" dirty="0" smtClean="0">
                <a:latin typeface="Times New Roman" pitchFamily="18" charset="0"/>
                <a:cs typeface="Times New Roman" pitchFamily="18" charset="0"/>
              </a:rPr>
              <a:t> of the </a:t>
            </a:r>
            <a:r>
              <a:rPr lang="hu-HU" dirty="0" err="1" smtClean="0">
                <a:latin typeface="Times New Roman" pitchFamily="18" charset="0"/>
                <a:cs typeface="Times New Roman" pitchFamily="18" charset="0"/>
              </a:rPr>
              <a:t>Exclusion</a:t>
            </a:r>
            <a:r>
              <a:rPr lang="hu-HU" dirty="0" smtClean="0">
                <a:latin typeface="Times New Roman" pitchFamily="18" charset="0"/>
                <a:cs typeface="Times New Roman" pitchFamily="18" charset="0"/>
              </a:rPr>
              <a:t> </a:t>
            </a:r>
            <a:r>
              <a:rPr lang="hu-HU" dirty="0" err="1" smtClean="0">
                <a:latin typeface="Times New Roman" pitchFamily="18" charset="0"/>
                <a:cs typeface="Times New Roman" pitchFamily="18" charset="0"/>
              </a:rPr>
              <a:t>Clauses</a:t>
            </a:r>
            <a:r>
              <a:rPr lang="hu-HU" dirty="0" smtClean="0">
                <a:latin typeface="Times New Roman" pitchFamily="18" charset="0"/>
                <a:cs typeface="Times New Roman" pitchFamily="18" charset="0"/>
              </a:rPr>
              <a:t>: Article 1F of the 1951 Convention </a:t>
            </a:r>
            <a:r>
              <a:rPr lang="hu-HU" dirty="0" err="1" smtClean="0">
                <a:latin typeface="Times New Roman" pitchFamily="18" charset="0"/>
                <a:cs typeface="Times New Roman" pitchFamily="18" charset="0"/>
              </a:rPr>
              <a:t>relating</a:t>
            </a:r>
            <a:r>
              <a:rPr lang="hu-HU" dirty="0" smtClean="0">
                <a:latin typeface="Times New Roman" pitchFamily="18" charset="0"/>
                <a:cs typeface="Times New Roman" pitchFamily="18" charset="0"/>
              </a:rPr>
              <a:t> </a:t>
            </a:r>
            <a:r>
              <a:rPr lang="hu-HU" dirty="0" err="1" smtClean="0">
                <a:latin typeface="Times New Roman" pitchFamily="18" charset="0"/>
                <a:cs typeface="Times New Roman" pitchFamily="18" charset="0"/>
              </a:rPr>
              <a:t>to</a:t>
            </a:r>
            <a:r>
              <a:rPr lang="hu-HU" dirty="0" smtClean="0">
                <a:latin typeface="Times New Roman" pitchFamily="18" charset="0"/>
                <a:cs typeface="Times New Roman" pitchFamily="18" charset="0"/>
              </a:rPr>
              <a:t> the Status of </a:t>
            </a:r>
            <a:r>
              <a:rPr lang="hu-HU" dirty="0" err="1" smtClean="0">
                <a:latin typeface="Times New Roman" pitchFamily="18" charset="0"/>
                <a:cs typeface="Times New Roman" pitchFamily="18" charset="0"/>
              </a:rPr>
              <a:t>Refugees</a:t>
            </a:r>
            <a:r>
              <a:rPr lang="hu-HU" dirty="0" smtClean="0">
                <a:latin typeface="Times New Roman" pitchFamily="18" charset="0"/>
                <a:cs typeface="Times New Roman" pitchFamily="18" charset="0"/>
              </a:rPr>
              <a:t> HCR/GIP/03/05 4 </a:t>
            </a:r>
            <a:r>
              <a:rPr lang="hu-HU" dirty="0" err="1" smtClean="0">
                <a:latin typeface="Times New Roman" pitchFamily="18" charset="0"/>
                <a:cs typeface="Times New Roman" pitchFamily="18" charset="0"/>
              </a:rPr>
              <a:t>September</a:t>
            </a:r>
            <a:r>
              <a:rPr lang="hu-HU" dirty="0" smtClean="0">
                <a:latin typeface="Times New Roman" pitchFamily="18" charset="0"/>
                <a:cs typeface="Times New Roman" pitchFamily="18" charset="0"/>
              </a:rPr>
              <a:t> 2003 and the </a:t>
            </a:r>
            <a:r>
              <a:rPr lang="hu-HU" i="1" dirty="0" err="1" smtClean="0">
                <a:latin typeface="Times New Roman" pitchFamily="18" charset="0"/>
                <a:cs typeface="Times New Roman" pitchFamily="18" charset="0"/>
              </a:rPr>
              <a:t>Background</a:t>
            </a:r>
            <a:r>
              <a:rPr lang="hu-HU" i="1" dirty="0" smtClean="0">
                <a:latin typeface="Times New Roman" pitchFamily="18" charset="0"/>
                <a:cs typeface="Times New Roman" pitchFamily="18" charset="0"/>
              </a:rPr>
              <a:t> </a:t>
            </a:r>
            <a:r>
              <a:rPr lang="hu-HU" i="1" dirty="0" err="1" smtClean="0">
                <a:latin typeface="Times New Roman" pitchFamily="18" charset="0"/>
                <a:cs typeface="Times New Roman" pitchFamily="18" charset="0"/>
              </a:rPr>
              <a:t>Note</a:t>
            </a:r>
            <a:r>
              <a:rPr lang="hu-HU" i="1" dirty="0" smtClean="0">
                <a:latin typeface="Times New Roman" pitchFamily="18" charset="0"/>
                <a:cs typeface="Times New Roman" pitchFamily="18" charset="0"/>
              </a:rPr>
              <a:t> on the </a:t>
            </a:r>
            <a:r>
              <a:rPr lang="hu-HU" i="1" dirty="0" err="1" smtClean="0">
                <a:latin typeface="Times New Roman" pitchFamily="18" charset="0"/>
                <a:cs typeface="Times New Roman" pitchFamily="18" charset="0"/>
              </a:rPr>
              <a:t>Application</a:t>
            </a:r>
            <a:r>
              <a:rPr lang="hu-HU" i="1" dirty="0" smtClean="0">
                <a:latin typeface="Times New Roman" pitchFamily="18" charset="0"/>
                <a:cs typeface="Times New Roman" pitchFamily="18" charset="0"/>
              </a:rPr>
              <a:t> of the </a:t>
            </a:r>
            <a:r>
              <a:rPr lang="hu-HU" i="1" dirty="0" err="1" smtClean="0">
                <a:latin typeface="Times New Roman" pitchFamily="18" charset="0"/>
                <a:cs typeface="Times New Roman" pitchFamily="18" charset="0"/>
              </a:rPr>
              <a:t>Exclusion</a:t>
            </a:r>
            <a:r>
              <a:rPr lang="hu-HU" i="1" dirty="0" smtClean="0">
                <a:latin typeface="Times New Roman" pitchFamily="18" charset="0"/>
                <a:cs typeface="Times New Roman" pitchFamily="18" charset="0"/>
              </a:rPr>
              <a:t> </a:t>
            </a:r>
            <a:r>
              <a:rPr lang="hu-HU" i="1" dirty="0" err="1" smtClean="0">
                <a:latin typeface="Times New Roman" pitchFamily="18" charset="0"/>
                <a:cs typeface="Times New Roman" pitchFamily="18" charset="0"/>
              </a:rPr>
              <a:t>Clauses</a:t>
            </a:r>
            <a:r>
              <a:rPr lang="hu-HU" i="1" dirty="0" smtClean="0">
                <a:latin typeface="Times New Roman" pitchFamily="18" charset="0"/>
                <a:cs typeface="Times New Roman" pitchFamily="18" charset="0"/>
              </a:rPr>
              <a:t>: Article 1F of the 1951 Convention </a:t>
            </a:r>
            <a:r>
              <a:rPr lang="hu-HU" i="1" dirty="0" err="1" smtClean="0">
                <a:latin typeface="Times New Roman" pitchFamily="18" charset="0"/>
                <a:cs typeface="Times New Roman" pitchFamily="18" charset="0"/>
              </a:rPr>
              <a:t>relating</a:t>
            </a:r>
            <a:r>
              <a:rPr lang="hu-HU" i="1" dirty="0" smtClean="0">
                <a:latin typeface="Times New Roman" pitchFamily="18" charset="0"/>
                <a:cs typeface="Times New Roman" pitchFamily="18" charset="0"/>
              </a:rPr>
              <a:t> </a:t>
            </a:r>
            <a:r>
              <a:rPr lang="hu-HU" i="1" dirty="0" err="1" smtClean="0">
                <a:latin typeface="Times New Roman" pitchFamily="18" charset="0"/>
                <a:cs typeface="Times New Roman" pitchFamily="18" charset="0"/>
              </a:rPr>
              <a:t>to</a:t>
            </a:r>
            <a:r>
              <a:rPr lang="hu-HU" i="1" dirty="0" smtClean="0">
                <a:latin typeface="Times New Roman" pitchFamily="18" charset="0"/>
                <a:cs typeface="Times New Roman" pitchFamily="18" charset="0"/>
              </a:rPr>
              <a:t> the Status of </a:t>
            </a:r>
            <a:r>
              <a:rPr lang="hu-HU" i="1" dirty="0" err="1" smtClean="0">
                <a:latin typeface="Times New Roman" pitchFamily="18" charset="0"/>
                <a:cs typeface="Times New Roman" pitchFamily="18" charset="0"/>
              </a:rPr>
              <a:t>Refugees</a:t>
            </a:r>
            <a:r>
              <a:rPr lang="hu-HU" i="1"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(4 </a:t>
            </a:r>
            <a:r>
              <a:rPr lang="hu-HU" dirty="0" err="1" smtClean="0">
                <a:latin typeface="Times New Roman" pitchFamily="18" charset="0"/>
                <a:cs typeface="Times New Roman" pitchFamily="18" charset="0"/>
              </a:rPr>
              <a:t>September</a:t>
            </a:r>
            <a:r>
              <a:rPr lang="hu-HU" dirty="0" smtClean="0">
                <a:latin typeface="Times New Roman" pitchFamily="18" charset="0"/>
                <a:cs typeface="Times New Roman" pitchFamily="18" charset="0"/>
              </a:rPr>
              <a:t> 2003) </a:t>
            </a:r>
            <a:r>
              <a:rPr lang="hu-HU" dirty="0" err="1" smtClean="0">
                <a:latin typeface="Times New Roman" pitchFamily="18" charset="0"/>
                <a:cs typeface="Times New Roman" pitchFamily="18" charset="0"/>
              </a:rPr>
              <a:t>accompanying</a:t>
            </a:r>
            <a:r>
              <a:rPr lang="hu-HU" dirty="0" smtClean="0">
                <a:latin typeface="Times New Roman" pitchFamily="18" charset="0"/>
                <a:cs typeface="Times New Roman" pitchFamily="18" charset="0"/>
              </a:rPr>
              <a:t> </a:t>
            </a:r>
            <a:r>
              <a:rPr lang="hu-HU" u="sng" dirty="0" err="1" smtClean="0">
                <a:latin typeface="Times New Roman" pitchFamily="18" charset="0"/>
                <a:cs typeface="Times New Roman" pitchFamily="18" charset="0"/>
              </a:rPr>
              <a:t>it</a:t>
            </a:r>
            <a:r>
              <a:rPr lang="hu-HU" u="sng" dirty="0" smtClean="0">
                <a:latin typeface="Times New Roman" pitchFamily="18" charset="0"/>
                <a:cs typeface="Times New Roman" pitchFamily="18" charset="0"/>
              </a:rPr>
              <a:t>  http://www.unhcr.org/publ/PUBL/3f7d48514.pdf________________________</a:t>
            </a:r>
            <a:endParaRPr lang="hu-HU" dirty="0" smtClean="0">
              <a:latin typeface="Times New Roman" pitchFamily="18" charset="0"/>
              <a:cs typeface="Times New Roman" pitchFamily="18" charset="0"/>
            </a:endParaRPr>
          </a:p>
          <a:p>
            <a:pPr eaLnBrk="1" hangingPunct="1">
              <a:lnSpc>
                <a:spcPct val="50000"/>
              </a:lnSpc>
            </a:pPr>
            <a:r>
              <a:rPr lang="en-US" b="1" dirty="0" smtClean="0">
                <a:latin typeface="Times New Roman" pitchFamily="18" charset="0"/>
                <a:cs typeface="Times New Roman" pitchFamily="18" charset="0"/>
              </a:rPr>
              <a:t>Article 1F of the 1951 Refugee Convention </a:t>
            </a:r>
            <a:r>
              <a:rPr lang="en-US" dirty="0" smtClean="0">
                <a:latin typeface="Times New Roman" pitchFamily="18" charset="0"/>
                <a:cs typeface="Times New Roman" pitchFamily="18" charset="0"/>
              </a:rPr>
              <a:t>:</a:t>
            </a:r>
          </a:p>
          <a:p>
            <a:pPr eaLnBrk="1" hangingPunct="1">
              <a:lnSpc>
                <a:spcPct val="50000"/>
              </a:lnSpc>
            </a:pPr>
            <a:r>
              <a:rPr lang="en-US" dirty="0" smtClean="0">
                <a:latin typeface="Times New Roman" pitchFamily="18" charset="0"/>
                <a:cs typeface="Times New Roman" pitchFamily="18" charset="0"/>
              </a:rPr>
              <a:t>The provisions of this Convention shall not apply to any person with respect to</a:t>
            </a:r>
          </a:p>
          <a:p>
            <a:pPr eaLnBrk="1" hangingPunct="1">
              <a:lnSpc>
                <a:spcPct val="50000"/>
              </a:lnSpc>
            </a:pPr>
            <a:r>
              <a:rPr lang="en-US" dirty="0" smtClean="0">
                <a:latin typeface="Times New Roman" pitchFamily="18" charset="0"/>
                <a:cs typeface="Times New Roman" pitchFamily="18" charset="0"/>
              </a:rPr>
              <a:t>whom there are serious reasons for considering that:</a:t>
            </a:r>
          </a:p>
          <a:p>
            <a:pPr eaLnBrk="1" hangingPunct="1">
              <a:lnSpc>
                <a:spcPct val="50000"/>
              </a:lnSpc>
            </a:pPr>
            <a:r>
              <a:rPr lang="en-US" dirty="0" smtClean="0">
                <a:latin typeface="Times New Roman" pitchFamily="18" charset="0"/>
                <a:cs typeface="Times New Roman" pitchFamily="18" charset="0"/>
              </a:rPr>
              <a:t>A. he has committed a crime against peace, a war crime, or a crime</a:t>
            </a:r>
          </a:p>
          <a:p>
            <a:pPr eaLnBrk="1" hangingPunct="1">
              <a:lnSpc>
                <a:spcPct val="50000"/>
              </a:lnSpc>
            </a:pPr>
            <a:r>
              <a:rPr lang="en-US" dirty="0" smtClean="0">
                <a:latin typeface="Times New Roman" pitchFamily="18" charset="0"/>
                <a:cs typeface="Times New Roman" pitchFamily="18" charset="0"/>
              </a:rPr>
              <a:t>against humanity, as defined in the international instruments drawn</a:t>
            </a:r>
          </a:p>
          <a:p>
            <a:pPr eaLnBrk="1" hangingPunct="1">
              <a:lnSpc>
                <a:spcPct val="50000"/>
              </a:lnSpc>
            </a:pPr>
            <a:r>
              <a:rPr lang="en-US" dirty="0" smtClean="0">
                <a:latin typeface="Times New Roman" pitchFamily="18" charset="0"/>
                <a:cs typeface="Times New Roman" pitchFamily="18" charset="0"/>
              </a:rPr>
              <a:t>up to make provisions in respect of such crimes;</a:t>
            </a:r>
          </a:p>
          <a:p>
            <a:pPr eaLnBrk="1" hangingPunct="1">
              <a:lnSpc>
                <a:spcPct val="50000"/>
              </a:lnSpc>
            </a:pPr>
            <a:r>
              <a:rPr lang="en-US" dirty="0" smtClean="0">
                <a:latin typeface="Times New Roman" pitchFamily="18" charset="0"/>
                <a:cs typeface="Times New Roman" pitchFamily="18" charset="0"/>
              </a:rPr>
              <a:t>B. he has committed a serious non-political crime outside the country of</a:t>
            </a:r>
          </a:p>
          <a:p>
            <a:pPr eaLnBrk="1" hangingPunct="1">
              <a:lnSpc>
                <a:spcPct val="50000"/>
              </a:lnSpc>
            </a:pPr>
            <a:r>
              <a:rPr lang="en-US" dirty="0" smtClean="0">
                <a:latin typeface="Times New Roman" pitchFamily="18" charset="0"/>
                <a:cs typeface="Times New Roman" pitchFamily="18" charset="0"/>
              </a:rPr>
              <a:t>refuge prior to his admission to that country as a refugee;</a:t>
            </a:r>
          </a:p>
          <a:p>
            <a:pPr eaLnBrk="1" hangingPunct="1">
              <a:lnSpc>
                <a:spcPct val="50000"/>
              </a:lnSpc>
            </a:pPr>
            <a:r>
              <a:rPr lang="en-US" dirty="0" smtClean="0">
                <a:latin typeface="Times New Roman" pitchFamily="18" charset="0"/>
                <a:cs typeface="Times New Roman" pitchFamily="18" charset="0"/>
              </a:rPr>
              <a:t>C. he has been guilty of acts contrary to the purposes and principles of</a:t>
            </a:r>
          </a:p>
          <a:p>
            <a:pPr eaLnBrk="1" hangingPunct="1">
              <a:lnSpc>
                <a:spcPct val="50000"/>
              </a:lnSpc>
            </a:pPr>
            <a:r>
              <a:rPr lang="en-US" dirty="0" smtClean="0">
                <a:latin typeface="Times New Roman" pitchFamily="18" charset="0"/>
                <a:cs typeface="Times New Roman" pitchFamily="18" charset="0"/>
              </a:rPr>
              <a:t>the United Nations.</a:t>
            </a:r>
          </a:p>
          <a:p>
            <a:pPr eaLnBrk="1" hangingPunct="1">
              <a:lnSpc>
                <a:spcPct val="90000"/>
              </a:lnSpc>
            </a:pPr>
            <a:endParaRPr lang="en-US" dirty="0" smtClean="0">
              <a:latin typeface="Times New Roman" pitchFamily="18" charset="0"/>
              <a:cs typeface="Times New Roman" pitchFamily="18" charset="0"/>
            </a:endParaRPr>
          </a:p>
          <a:p>
            <a:pPr eaLnBrk="1" hangingPunct="1">
              <a:lnSpc>
                <a:spcPct val="90000"/>
              </a:lnSpc>
            </a:pPr>
            <a:r>
              <a:rPr lang="en-US" dirty="0" smtClean="0">
                <a:latin typeface="Times New Roman" pitchFamily="18" charset="0"/>
                <a:cs typeface="Times New Roman" pitchFamily="18" charset="0"/>
              </a:rPr>
              <a:t> </a:t>
            </a:r>
          </a:p>
          <a:p>
            <a:pPr eaLnBrk="1" hangingPunct="1">
              <a:lnSpc>
                <a:spcPct val="90000"/>
              </a:lnSpc>
            </a:pPr>
            <a:endParaRPr lang="en-GB"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70152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24ACE7A-29B5-42A0-91B7-8944DA755464}" type="slidenum">
              <a:rPr lang="hu-HU" smtClean="0">
                <a:cs typeface="Arial" charset="0"/>
              </a:rPr>
              <a:pPr>
                <a:defRPr/>
              </a:pPr>
              <a:t>12</a:t>
            </a:fld>
            <a:endParaRPr lang="hu-HU" dirty="0" smtClean="0">
              <a:cs typeface="Arial"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xfrm>
            <a:off x="300733" y="4867439"/>
            <a:ext cx="6132399" cy="4612124"/>
          </a:xfrm>
          <a:noFill/>
        </p:spPr>
        <p:txBody>
          <a:bodyPr wrap="square" numCol="1" anchor="t" anchorCtr="0" compatLnSpc="1">
            <a:prstTxWarp prst="textNoShape">
              <a:avLst/>
            </a:prstTxWarp>
          </a:bodyPr>
          <a:lstStyle/>
          <a:p>
            <a:pPr marL="233816" indent="-233816" eaLnBrk="1" hangingPunct="1"/>
            <a:r>
              <a:rPr lang="hu-HU" dirty="0" smtClean="0">
                <a:latin typeface="Times New Roman" pitchFamily="18" charset="0"/>
                <a:cs typeface="Times New Roman" pitchFamily="18" charset="0"/>
              </a:rPr>
              <a:t>G.G-G. mentions </a:t>
            </a:r>
            <a:r>
              <a:rPr lang="hu-HU" dirty="0" err="1" smtClean="0">
                <a:latin typeface="Times New Roman" pitchFamily="18" charset="0"/>
                <a:cs typeface="Times New Roman" pitchFamily="18" charset="0"/>
              </a:rPr>
              <a:t>different</a:t>
            </a:r>
            <a:r>
              <a:rPr lang="hu-HU" smtClean="0">
                <a:latin typeface="Times New Roman" pitchFamily="18" charset="0"/>
                <a:cs typeface="Times New Roman" pitchFamily="18" charset="0"/>
              </a:rPr>
              <a:t> stances at codification:US –soft position (discretionary exlusion) France: mandatory. (IRO already had 4 categories: war criminals, quislings, traitors; assistance to persecution of civilians; extraditable ordinary criminals; participants in coup or terrorism)</a:t>
            </a:r>
          </a:p>
          <a:p>
            <a:pPr marL="233816" indent="-233816" eaLnBrk="1" hangingPunct="1"/>
            <a:endParaRPr lang="hu-HU" smtClean="0">
              <a:latin typeface="Times New Roman" pitchFamily="18" charset="0"/>
              <a:cs typeface="Times New Roman" pitchFamily="18" charset="0"/>
            </a:endParaRPr>
          </a:p>
          <a:p>
            <a:pPr marL="233816" indent="-233816" eaLnBrk="1" hangingPunct="1"/>
            <a:r>
              <a:rPr lang="hu-HU" smtClean="0">
                <a:latin typeface="Times New Roman" pitchFamily="18" charset="0"/>
                <a:cs typeface="Times New Roman" pitchFamily="18" charset="0"/>
              </a:rPr>
              <a:t>________________________</a:t>
            </a:r>
          </a:p>
          <a:p>
            <a:pPr marL="233816" indent="-233816" eaLnBrk="1" hangingPunct="1"/>
            <a:r>
              <a:rPr lang="hu-HU" smtClean="0">
                <a:latin typeface="Times New Roman" pitchFamily="18" charset="0"/>
                <a:cs typeface="Times New Roman" pitchFamily="18" charset="0"/>
              </a:rPr>
              <a:t>Hathaway and Harvey: </a:t>
            </a:r>
            <a:r>
              <a:rPr lang="en-GB" smtClean="0">
                <a:latin typeface="Times New Roman" pitchFamily="18" charset="0"/>
                <a:cs typeface="Times New Roman" pitchFamily="18" charset="0"/>
              </a:rPr>
              <a:t>For both principled and pragmatic reasons, we emphasize the  importance of not confusing the exclusion from refugee status of international criminals and fugitives from justice with measured efforts to defend the safety and security of the communities that receive refugees.  Both are important goals, but they are not the same goal. </a:t>
            </a:r>
            <a:r>
              <a:rPr lang="hu-HU" smtClean="0">
                <a:latin typeface="Times New Roman" pitchFamily="18" charset="0"/>
                <a:cs typeface="Times New Roman" pitchFamily="18" charset="0"/>
              </a:rPr>
              <a:t> </a:t>
            </a:r>
          </a:p>
          <a:p>
            <a:pPr marL="233816" indent="-233816" eaLnBrk="1" hangingPunct="1"/>
            <a:r>
              <a:rPr lang="en-GB" smtClean="0">
                <a:latin typeface="Times New Roman" pitchFamily="18" charset="0"/>
                <a:cs typeface="Times New Roman" pitchFamily="18" charset="0"/>
              </a:rPr>
              <a:t>    James C. Hathaway &amp; Colin Harvey</a:t>
            </a:r>
            <a:r>
              <a:rPr lang="hu-HU" smtClean="0">
                <a:latin typeface="Times New Roman" pitchFamily="18" charset="0"/>
                <a:cs typeface="Times New Roman" pitchFamily="18" charset="0"/>
              </a:rPr>
              <a:t>:</a:t>
            </a:r>
            <a:r>
              <a:rPr lang="en-GB" smtClean="0">
                <a:latin typeface="Times New Roman" pitchFamily="18" charset="0"/>
                <a:cs typeface="Times New Roman" pitchFamily="18" charset="0"/>
              </a:rPr>
              <a:t> Framing Refugee Protection in the New World Disorder</a:t>
            </a:r>
            <a:br>
              <a:rPr lang="en-GB" smtClean="0">
                <a:latin typeface="Times New Roman" pitchFamily="18" charset="0"/>
                <a:cs typeface="Times New Roman" pitchFamily="18" charset="0"/>
              </a:rPr>
            </a:br>
            <a:r>
              <a:rPr lang="hu-HU" i="1" smtClean="0">
                <a:latin typeface="Times New Roman" pitchFamily="18" charset="0"/>
                <a:cs typeface="Times New Roman" pitchFamily="18" charset="0"/>
              </a:rPr>
              <a:t>Cornell International law Journal</a:t>
            </a:r>
            <a:r>
              <a:rPr lang="hu-HU" smtClean="0">
                <a:latin typeface="Times New Roman" pitchFamily="18" charset="0"/>
                <a:cs typeface="Times New Roman" pitchFamily="18" charset="0"/>
              </a:rPr>
              <a:t> Vol 34 (001) No 2, pp 257 - 320</a:t>
            </a:r>
            <a:endParaRPr lang="en-GB" smtClean="0">
              <a:latin typeface="Times New Roman" pitchFamily="18" charset="0"/>
              <a:cs typeface="Times New Roman" pitchFamily="18" charset="0"/>
            </a:endParaRPr>
          </a:p>
        </p:txBody>
      </p:sp>
    </p:spTree>
    <p:extLst>
      <p:ext uri="{BB962C8B-B14F-4D97-AF65-F5344CB8AC3E}">
        <p14:creationId xmlns:p14="http://schemas.microsoft.com/office/powerpoint/2010/main" val="3003293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C6434BC6-F504-4BEC-9FB9-0F8079983BEA}" type="slidenum">
              <a:rPr lang="hu-HU" smtClean="0">
                <a:cs typeface="Arial" charset="0"/>
              </a:rPr>
              <a:pPr>
                <a:defRPr/>
              </a:pPr>
              <a:t>13</a:t>
            </a:fld>
            <a:endParaRPr lang="hu-HU" dirty="0" smtClean="0">
              <a:cs typeface="Arial"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noAutofit/>
          </a:bodyPr>
          <a:lstStyle/>
          <a:p>
            <a:r>
              <a:rPr lang="hu-HU" sz="1000" dirty="0"/>
              <a:t>2. A jelen Statútum alkalmazásában a háborús bűntettek a következőket jelentik:</a:t>
            </a:r>
          </a:p>
          <a:p>
            <a:r>
              <a:rPr lang="hu-HU" sz="1000" dirty="0"/>
              <a:t> </a:t>
            </a:r>
          </a:p>
          <a:p>
            <a:r>
              <a:rPr lang="hu-HU" sz="1000" dirty="0"/>
              <a:t>(a) Az 1949. augusztus 12-én kelt Genfi Egyezmények súlyos megsértései, azaz, bármely alábbiakban megjelölt cselekmény, ha a vonatkozó Genfi Egyezmény rendelkezései által védett személyek vagy tulajdon ellen követik el:</a:t>
            </a:r>
          </a:p>
          <a:p>
            <a:r>
              <a:rPr lang="hu-HU" sz="1000" dirty="0"/>
              <a:t> </a:t>
            </a:r>
          </a:p>
          <a:p>
            <a:r>
              <a:rPr lang="hu-HU" sz="1000" dirty="0"/>
              <a:t>(i) Szándékos emberölés;</a:t>
            </a:r>
          </a:p>
          <a:p>
            <a:r>
              <a:rPr lang="hu-HU" sz="1000" dirty="0"/>
              <a:t> </a:t>
            </a:r>
          </a:p>
          <a:p>
            <a:r>
              <a:rPr lang="hu-HU" sz="1000" dirty="0"/>
              <a:t>(ii) Kínzás, vagy embertelen bánásmód, ideértve a biológiai kísérleteket;</a:t>
            </a:r>
          </a:p>
          <a:p>
            <a:r>
              <a:rPr lang="hu-HU" sz="1000" dirty="0"/>
              <a:t> </a:t>
            </a:r>
          </a:p>
          <a:p>
            <a:r>
              <a:rPr lang="hu-HU" sz="1000" dirty="0"/>
              <a:t>(iii) Súlyos szenvedések okozása, illetőleg a testi épség vagy az egészség súlyos károsítása;</a:t>
            </a:r>
          </a:p>
          <a:p>
            <a:r>
              <a:rPr lang="hu-HU" sz="1000" dirty="0"/>
              <a:t> </a:t>
            </a:r>
          </a:p>
          <a:p>
            <a:r>
              <a:rPr lang="hu-HU" sz="1000" dirty="0"/>
              <a:t>(iv) Vagyontárgyak katonai szükséglet által nem indokolt, tömeges, jogellenes és önkényes elpusztítása és eltulajdonítása;</a:t>
            </a:r>
          </a:p>
          <a:p>
            <a:r>
              <a:rPr lang="hu-HU" sz="1000" dirty="0"/>
              <a:t> </a:t>
            </a:r>
          </a:p>
          <a:p>
            <a:r>
              <a:rPr lang="hu-HU" sz="1000" dirty="0"/>
              <a:t>(v) Hadifoglyoknak, vagy más védett személyeknek ellenséges hatalom fegyveres erőinél való szolgálatra kényszerítése;</a:t>
            </a:r>
          </a:p>
          <a:p>
            <a:r>
              <a:rPr lang="hu-HU" sz="1000" dirty="0"/>
              <a:t> </a:t>
            </a:r>
          </a:p>
          <a:p>
            <a:r>
              <a:rPr lang="hu-HU" sz="1000" dirty="0"/>
              <a:t>(</a:t>
            </a:r>
            <a:r>
              <a:rPr lang="hu-HU" sz="1000" dirty="0" err="1"/>
              <a:t>vi</a:t>
            </a:r>
            <a:r>
              <a:rPr lang="hu-HU" sz="1000"/>
              <a:t>) Hadifogoly vagy bármely más védett személy szándékos megfosztása a tisztességes és szabályos bírósági eljáráshoz való jogától;</a:t>
            </a:r>
          </a:p>
          <a:p>
            <a:r>
              <a:rPr lang="hu-HU" sz="1000"/>
              <a:t> </a:t>
            </a:r>
          </a:p>
          <a:p>
            <a:r>
              <a:rPr lang="hu-HU" sz="1000"/>
              <a:t>(vii) Jogellenes áttelepítés vagy elhurcolás, illetőleg jogellenes fogva tartás;</a:t>
            </a:r>
          </a:p>
          <a:p>
            <a:r>
              <a:rPr lang="hu-HU" sz="1000"/>
              <a:t> </a:t>
            </a:r>
          </a:p>
          <a:p>
            <a:r>
              <a:rPr lang="hu-HU" sz="1000"/>
              <a:t>(viii) Túszejtés;</a:t>
            </a:r>
          </a:p>
          <a:p>
            <a:r>
              <a:rPr lang="hu-HU" sz="1000"/>
              <a:t> </a:t>
            </a:r>
          </a:p>
          <a:p>
            <a:r>
              <a:rPr lang="hu-HU" sz="1000"/>
              <a:t>(b) A nemzetközi jog keretében létrejött, a nemzetközi fegyveres konfliktusokra alkalmazandó jog és szokások egyéb súlyos megsértése, azaz bármely következő cselekmény:</a:t>
            </a:r>
          </a:p>
          <a:p>
            <a:r>
              <a:rPr lang="hu-HU" sz="1000"/>
              <a:t> </a:t>
            </a:r>
          </a:p>
          <a:p>
            <a:r>
              <a:rPr lang="hu-HU" sz="1000"/>
              <a:t>(i) A támadásoknak szándékosan a polgári lakosság, mint olyan, vagy az ellenségeskedésben közvetlenül részt nem vevő polgári személyek elleni irányítása;</a:t>
            </a:r>
          </a:p>
          <a:p>
            <a:r>
              <a:rPr lang="hu-HU" sz="1000"/>
              <a:t> </a:t>
            </a:r>
          </a:p>
          <a:p>
            <a:r>
              <a:rPr lang="hu-HU" sz="1000"/>
              <a:t>(ii) A támadásoknak szándékosan polgári létesítmények, azaz nem katonai célpontok elleni irányítása;</a:t>
            </a:r>
          </a:p>
          <a:p>
            <a:r>
              <a:rPr lang="hu-HU" sz="1000"/>
              <a:t> </a:t>
            </a:r>
          </a:p>
          <a:p>
            <a:r>
              <a:rPr lang="hu-HU" sz="1000"/>
              <a:t>(iii) A támadásoknak az Egyesült Nemzetek Alapokmányával összhangban tevékenykedő humanitárius segély- vagy békefenntartó misszió személyzete, felszerelése, eszközei, egységei, vagy járművei elleni, szándékos irányítása, ha azok jogosultak a polgári személyeknek vagy polgári létesítményeknek a fegyveres konfliktusok nemzetközi joga által biztosított védelemre;</a:t>
            </a:r>
          </a:p>
          <a:p>
            <a:r>
              <a:rPr lang="hu-HU" sz="1000"/>
              <a:t> </a:t>
            </a:r>
          </a:p>
          <a:p>
            <a:r>
              <a:rPr lang="hu-HU" sz="1000"/>
              <a:t>(iv) Támadás szándékos indítása, azt tudva, hogy az adott támadás a polgári lakosság körében emberi életeket követelhet, polgári személyek sérülését, polgári létesítményekben olyan kárt, vagy a természeti környezetben olyan nagy kiterjedésű, hosszantartó és súlyos károsodást okozhat, amely összességében nyilvánvalóan túlzott mértékű a várható tényleges és közvetlen katonai előnyökhöz képest;</a:t>
            </a:r>
          </a:p>
          <a:p>
            <a:r>
              <a:rPr lang="hu-HU" sz="1000"/>
              <a:t> </a:t>
            </a:r>
          </a:p>
          <a:p>
            <a:r>
              <a:rPr lang="hu-HU" sz="1000"/>
              <a:t>(v) Olyan városok, falvak, lakóhelyek vagy épületek bármilyen módon történő támadása vagy bombázása, amelyek védtelenek, és nem katonai célpontok;</a:t>
            </a:r>
          </a:p>
          <a:p>
            <a:r>
              <a:rPr lang="hu-HU" sz="1000"/>
              <a:t> </a:t>
            </a:r>
          </a:p>
          <a:p>
            <a:r>
              <a:rPr lang="hu-HU" sz="1000"/>
              <a:t>(vi) Olyan harcos megölése vagy megsebesítése, aki, miután letette fegyverét vagy nincs módja védekezni, feltétel nélkül megadta magát;</a:t>
            </a:r>
          </a:p>
          <a:p>
            <a:r>
              <a:rPr lang="hu-HU" sz="1000"/>
              <a:t> </a:t>
            </a:r>
          </a:p>
          <a:p>
            <a:r>
              <a:rPr lang="hu-HU" sz="1000"/>
              <a:t>(vii) Békeköveti zászlónak, az ellenség vagy az Egyesült Nemzetek zászlójának vagy katonai jelvényeinek és egyenruhájának, továbbá a Genfi Egyezmények megkülönböztető jelzéseinek jogosulatlan használata, ha ennek következtében emberi életeket oltanak ki, vagy súlyos személyi sérüléseket okoznak;</a:t>
            </a:r>
          </a:p>
          <a:p>
            <a:r>
              <a:rPr lang="hu-HU" sz="1000"/>
              <a:t> </a:t>
            </a:r>
          </a:p>
          <a:p>
            <a:r>
              <a:rPr lang="hu-HU" sz="1000"/>
              <a:t>(viii) A megszálló hatalom által, közvetlenül vagy közvetve, saját polgári lakossága egy részének az általa megszállt területre szállítása, vagy a megszállt terület lakossága egészének vagy részének a területen belülre, vagy azon kívülre történő áttelepítése vagy hurcolása;</a:t>
            </a:r>
          </a:p>
          <a:p>
            <a:r>
              <a:rPr lang="hu-HU" sz="1000"/>
              <a:t> </a:t>
            </a:r>
          </a:p>
          <a:p>
            <a:r>
              <a:rPr lang="hu-HU" sz="1000"/>
              <a:t>(ix) Támadások szándékos indítása vallási, oktatási, művészeti, tudományos, vagy jótékony célú épületek, történelmi műemlékek, kórházak vagy olyan helyek ellen, ahol a betegeket és sebesülteket gyűjtik össze, feltéve, hogy azok nem katonai célpontok;</a:t>
            </a:r>
          </a:p>
          <a:p>
            <a:r>
              <a:rPr lang="hu-HU" sz="1000"/>
              <a:t> </a:t>
            </a:r>
          </a:p>
          <a:p>
            <a:r>
              <a:rPr lang="hu-HU" sz="1000"/>
              <a:t>(x) Az ellenfél hatalmában lévő személyek olyan testi csonkításnak, vagy bármilyen orvosi vagy tudományos kísérleteknek történő alávetése, amelyeket az érintett személy orvosi, fogászati vagy kórházi kezelése nem indokol, és nem az érintett személyek érdekében hajtják végre, és amely az érintett személy vagy személyek halálát okozza, vagy egészségüket súlyosan veszélyezteti;</a:t>
            </a:r>
          </a:p>
          <a:p>
            <a:r>
              <a:rPr lang="hu-HU" sz="1000"/>
              <a:t> </a:t>
            </a:r>
          </a:p>
          <a:p>
            <a:r>
              <a:rPr lang="hu-HU" sz="1000"/>
              <a:t>(xi) Az ellenséges nemzethez vagy hadsereghez tartozó személyek alattomos megölése vagy megsebesítése;</a:t>
            </a:r>
          </a:p>
          <a:p>
            <a:r>
              <a:rPr lang="hu-HU" sz="1000"/>
              <a:t> </a:t>
            </a:r>
          </a:p>
          <a:p>
            <a:r>
              <a:rPr lang="hu-HU" sz="1000"/>
              <a:t>(xii) Annak kijelentése, hogy senki számára sincs kegyelem;</a:t>
            </a:r>
          </a:p>
          <a:p>
            <a:r>
              <a:rPr lang="hu-HU" sz="1000"/>
              <a:t> </a:t>
            </a:r>
          </a:p>
          <a:p>
            <a:r>
              <a:rPr lang="hu-HU" sz="1000"/>
              <a:t>(xiii) Az ellenség vagyontárgyainak elpusztítása vagy elvétele, kivéve, ha az elpusztítást vagy az elvételt a hadviselési szükségletek elkerülhetetlenül megkövetelik;</a:t>
            </a:r>
          </a:p>
          <a:p>
            <a:r>
              <a:rPr lang="hu-HU" sz="1000"/>
              <a:t> </a:t>
            </a:r>
          </a:p>
          <a:p>
            <a:r>
              <a:rPr lang="hu-HU" sz="1000"/>
              <a:t>(xiv) Az ellenség állampolgárai jogainak és kereseteinek az igazságszolgáltatás előtt érvénytelenné, felfüggesztetté vagy elfogadhatatlanná nyilvánítása;</a:t>
            </a:r>
          </a:p>
          <a:p>
            <a:r>
              <a:rPr lang="hu-HU" sz="1000"/>
              <a:t> </a:t>
            </a:r>
          </a:p>
          <a:p>
            <a:r>
              <a:rPr lang="hu-HU" sz="1000"/>
              <a:t>(xv) Az ellenfél állampolgárainak a hadviselő fél által arra történő kényszerítése, hogy a saját államuk elleni hadműveletekben részt vegyenek, még abban az esetben is, ha a hadviselő fél szolgálatában álltak a háború megkezdése előtt;</a:t>
            </a:r>
          </a:p>
          <a:p>
            <a:r>
              <a:rPr lang="hu-HU" sz="1000"/>
              <a:t> </a:t>
            </a:r>
          </a:p>
          <a:p>
            <a:r>
              <a:rPr lang="hu-HU" sz="1000"/>
              <a:t>(xvi) Városok és helységek fosztogatása, akkor is, ha rohammal vették be;</a:t>
            </a:r>
          </a:p>
          <a:p>
            <a:r>
              <a:rPr lang="hu-HU" sz="1000"/>
              <a:t> </a:t>
            </a:r>
          </a:p>
          <a:p>
            <a:r>
              <a:rPr lang="hu-HU" sz="1000"/>
              <a:t>(xvii) Méreg vagy mérgezett fegyverek használata;</a:t>
            </a:r>
          </a:p>
          <a:p>
            <a:r>
              <a:rPr lang="hu-HU" sz="1000"/>
              <a:t> </a:t>
            </a:r>
          </a:p>
          <a:p>
            <a:r>
              <a:rPr lang="hu-HU" sz="1000"/>
              <a:t>(xviii) Fojtó, mérges gázok, illetve minden hasonló folyadék, anyag vagy eszköz használata;</a:t>
            </a:r>
          </a:p>
          <a:p>
            <a:r>
              <a:rPr lang="hu-HU" sz="1000"/>
              <a:t> </a:t>
            </a:r>
          </a:p>
          <a:p>
            <a:r>
              <a:rPr lang="hu-HU" sz="1000"/>
              <a:t>(xix) Olyan golyók használata, amelyek az emberi testben szétterjednek vagy könnyen ellapulnak, például olyan golyók, amelyek kemény burka nem fedi teljesen a magot, vagy bemetszett golyók;</a:t>
            </a:r>
          </a:p>
          <a:p>
            <a:r>
              <a:rPr lang="hu-HU" sz="1000"/>
              <a:t> </a:t>
            </a:r>
          </a:p>
          <a:p>
            <a:r>
              <a:rPr lang="hu-HU" sz="1000"/>
              <a:t>(xx) Olyan fegyverek, lövedékek és anyagok, továbbá harci módszerek alkalmazása, amelyek jellegüknél fogva felesleges sérüléseket vagy szükségtelen szenvedést okoznak, vagy amelyek, a fegyveres konfliktusok nemzetközi jogának megsértésével, megkülönböztetés nélkül mindenkit sújtanak, feltéve, hogy ezek a fegyverek, lövedékek és anyagok, továbbá harci módszerek általános tilalom alatt állnak, és szerepelnek a jelen Statútum mellékletében, a 121. és 123. cikkek rendelkezései szerint elfogadott módosítások révén;</a:t>
            </a:r>
          </a:p>
          <a:p>
            <a:r>
              <a:rPr lang="hu-HU" sz="1000"/>
              <a:t> </a:t>
            </a:r>
          </a:p>
          <a:p>
            <a:r>
              <a:rPr lang="hu-HU" sz="1000"/>
              <a:t>(xxi) Az emberi méltóság súlyos megsértése, különösen a megalázó és lealacsonyító bánásmód;</a:t>
            </a:r>
          </a:p>
          <a:p>
            <a:r>
              <a:rPr lang="hu-HU" sz="1000"/>
              <a:t> </a:t>
            </a:r>
          </a:p>
          <a:p>
            <a:r>
              <a:rPr lang="hu-HU" sz="1000"/>
              <a:t>(xxii) A 7. cikk 2. bekezdésének (f) pontjában meghatározott erőszakos közösülés, nemi rabszolgaságban tartás, prostitúcióra kényszerítés, kényszerterhesség, valamint a kényszer-sterilizáció, illetőleg a nemi erőszak bármely más olyan formája, amely a Genfi Egyezmények súlyos megsértésének is minősül;</a:t>
            </a:r>
          </a:p>
          <a:p>
            <a:r>
              <a:rPr lang="hu-HU" sz="1000"/>
              <a:t> </a:t>
            </a:r>
          </a:p>
          <a:p>
            <a:r>
              <a:rPr lang="hu-HU" sz="1000"/>
              <a:t>(xxiii) Polgári vagy más védett személy jelenlétének használata, bizonyos pontoknak, területeknek, vagy katonai erőknek a katonai műveletektől való megóvása érdekében;</a:t>
            </a:r>
          </a:p>
          <a:p>
            <a:r>
              <a:rPr lang="hu-HU" sz="1000"/>
              <a:t> </a:t>
            </a:r>
          </a:p>
          <a:p>
            <a:r>
              <a:rPr lang="hu-HU" sz="1000"/>
              <a:t>(xxiv) Szándékos támadások olyan épületek, anyagok, egészségügyi egységek, szállítóeszköz és személyzet ellen történő irányítása, amely, a nemzetközi jognak megfelelően, a Genfi Egyezmények megkülönböztető jelzéseit használja;</a:t>
            </a:r>
          </a:p>
          <a:p>
            <a:r>
              <a:rPr lang="hu-HU" sz="1000"/>
              <a:t> </a:t>
            </a:r>
          </a:p>
          <a:p>
            <a:r>
              <a:rPr lang="hu-HU" sz="1000"/>
              <a:t>(xxv) A polgári lakosság hadviselési módszerként való szándékos éheztetése, az életben maradáshoz nélkülözhetetlen dolgoktól való megfosztás révén, ideértve a Genfi Egyezmények szerinti segélyellátmányok szándékos akadályozását;</a:t>
            </a:r>
          </a:p>
          <a:p>
            <a:r>
              <a:rPr lang="hu-HU" sz="1000"/>
              <a:t> </a:t>
            </a:r>
          </a:p>
          <a:p>
            <a:r>
              <a:rPr lang="hu-HU" sz="1000"/>
              <a:t>(xxvi) 15 éven aluli gyermekeknek a nemzeti fegyveres erők soraiba való behívása vagy besorozása, vagy az ellenségeskedésekben való aktív részvételük igénybevétele.</a:t>
            </a:r>
          </a:p>
          <a:p>
            <a:r>
              <a:rPr lang="hu-HU" sz="1000"/>
              <a:t> </a:t>
            </a:r>
          </a:p>
          <a:p>
            <a:r>
              <a:rPr lang="hu-HU" sz="1000"/>
              <a:t>(c) Nem-nemzetközi fegyveres konfliktus esetén az 1949. augusztus 12-én kelt négy Genfi Egyezmények közös 3. cikkének súlyos megsértése, azaz, amennyiben bármelyik következő cselekményt olyan személy ellen követik el, aki nem vesz aktívan részt az ellenségeskedésekben, ideértve a fegyveres erők azon tagjait, akik letették a fegyvert és azokat, akik betegség, sebesülés, fogva tartás miatt, vagy bármely egyéb okból harcképtelenek:</a:t>
            </a:r>
          </a:p>
          <a:p>
            <a:r>
              <a:rPr lang="hu-HU" sz="1000"/>
              <a:t> </a:t>
            </a:r>
          </a:p>
          <a:p>
            <a:r>
              <a:rPr lang="hu-HU" sz="1000"/>
              <a:t>(i) Az élet és személy elleni erőszak, különösen az emberölés minden tényállási esete, megcsonkítás, kegyetlen bánásmód és kínzás;</a:t>
            </a:r>
          </a:p>
          <a:p>
            <a:r>
              <a:rPr lang="hu-HU" sz="1000"/>
              <a:t> </a:t>
            </a:r>
          </a:p>
          <a:p>
            <a:r>
              <a:rPr lang="hu-HU" sz="1000"/>
              <a:t>(ii) Az emberi méltóság megsértése, különösen a megalázó és lealacsonyító bánásmód;</a:t>
            </a:r>
          </a:p>
          <a:p>
            <a:r>
              <a:rPr lang="hu-HU" sz="1000"/>
              <a:t> </a:t>
            </a:r>
          </a:p>
          <a:p>
            <a:r>
              <a:rPr lang="hu-HU" sz="1000"/>
              <a:t>(iii) Túszejtés;</a:t>
            </a:r>
          </a:p>
          <a:p>
            <a:r>
              <a:rPr lang="hu-HU" sz="1000"/>
              <a:t> </a:t>
            </a:r>
          </a:p>
          <a:p>
            <a:r>
              <a:rPr lang="hu-HU" sz="1000"/>
              <a:t>(iv) Szabályszerűen megalakított és általánosan elengedhetetlennek tekintett igazságszolgáltatási biztosítékok alapján működő bíróság által előzetesen meghozott ítélet nélkül büntetések kiszabása és kivégzések végrehajtása;</a:t>
            </a:r>
          </a:p>
          <a:p>
            <a:r>
              <a:rPr lang="hu-HU" sz="1000"/>
              <a:t> </a:t>
            </a:r>
          </a:p>
          <a:p>
            <a:r>
              <a:rPr lang="hu-HU" sz="1000"/>
              <a:t>(d) A 2. bekezdés c) pontja a nem-nemzetközi fegyveres konfliktusokra vonatkozik, ezért nem alkalmazható olyan belső rendzavarásokra és feszültségekre, mint például a zavargások, elszigetelt és szórványos erőszakos cselekmények, vagy más hasonló jellegű cselekmények.</a:t>
            </a:r>
          </a:p>
          <a:p>
            <a:r>
              <a:rPr lang="hu-HU" sz="1000"/>
              <a:t> </a:t>
            </a:r>
          </a:p>
          <a:p>
            <a:r>
              <a:rPr lang="hu-HU" sz="1000"/>
              <a:t>(e) A nemzetközi jog kialakult rendszerében a nem-nemzetközi fegyveres konfliktusok jogának és szokásainak egyéb súlyos megsértése, azaz, bármely következő cselekmény:</a:t>
            </a:r>
          </a:p>
          <a:p>
            <a:r>
              <a:rPr lang="hu-HU" sz="1000"/>
              <a:t> </a:t>
            </a:r>
          </a:p>
          <a:p>
            <a:r>
              <a:rPr lang="hu-HU" sz="1000"/>
              <a:t>(i) A támadásoknak szándékosan polgári lakosság, mint olyan, vagy az ellenségeskedésben közvetlenül részt nem vevő polgári személyek ellen irányítása;</a:t>
            </a:r>
          </a:p>
          <a:p>
            <a:r>
              <a:rPr lang="hu-HU" sz="1000"/>
              <a:t> </a:t>
            </a:r>
          </a:p>
          <a:p>
            <a:r>
              <a:rPr lang="hu-HU" sz="1000"/>
              <a:t>(ii) Szándékos támadások indítása olyan épületek, anyagok, egészségügyi egységek, szállítóeszköz, és személyzet ellen, amely a nemzetközi jog szerint a Genfi Egyezmények megkülönböztető jelzéseit használja;</a:t>
            </a:r>
          </a:p>
          <a:p>
            <a:r>
              <a:rPr lang="hu-HU" sz="1000"/>
              <a:t> </a:t>
            </a:r>
          </a:p>
          <a:p>
            <a:r>
              <a:rPr lang="hu-HU" sz="1000"/>
              <a:t>(iii) A támadásoknak szándékosan az Egyesült Nemzetek Alapokmánya szerint tevékenykedő humanitárius segély- vagy békefenntartó misszió személyzete, felszerelése, eszközei, egységei, vagy járműve ellen irányítása, ha azok jogosultak a polgári személyeknek vagy polgári létesítményeknek a fegyveres konfliktusok nemzetközi joga által biztosított védelemre;</a:t>
            </a:r>
          </a:p>
          <a:p>
            <a:r>
              <a:rPr lang="hu-HU" sz="1000"/>
              <a:t> </a:t>
            </a:r>
          </a:p>
          <a:p>
            <a:r>
              <a:rPr lang="hu-HU" sz="1000"/>
              <a:t>(iv) Támadások szándékos indítása vallási, oktatási, művészeti, tudományos, vagy jótékony célú épületek, történelmi műemlékek, kórházak vagy olyan helyek ellen, ahol a betegeket és sebesülteket gyűjtik össze, feltéve, hogy azok nem katonai célpontok;</a:t>
            </a:r>
          </a:p>
          <a:p>
            <a:r>
              <a:rPr lang="hu-HU" sz="1000"/>
              <a:t> </a:t>
            </a:r>
          </a:p>
          <a:p>
            <a:r>
              <a:rPr lang="hu-HU" sz="1000"/>
              <a:t>(v) Városok és helységek fosztogatása, akkor is, ha rohammal vették be;</a:t>
            </a:r>
          </a:p>
          <a:p>
            <a:r>
              <a:rPr lang="hu-HU" sz="1000"/>
              <a:t> </a:t>
            </a:r>
          </a:p>
          <a:p>
            <a:r>
              <a:rPr lang="hu-HU" sz="1000"/>
              <a:t>(vi) A 7. cikk 2. bekezdésének (f) pontjában meghatározott erőszakos közösülés, nemi rabszolgaságban tartás, prostitúcióra kényszerítés, kényszerterhesség, valamint kényszer-sterilizáció, illetőleg a nemi erőszak bármely más formája, amely a négy Genfi Egyezmény közös harmadik cikke súlyos megsértésének is minősül;</a:t>
            </a:r>
          </a:p>
          <a:p>
            <a:r>
              <a:rPr lang="hu-HU" sz="1000"/>
              <a:t> </a:t>
            </a:r>
          </a:p>
          <a:p>
            <a:r>
              <a:rPr lang="hu-HU" sz="1000"/>
              <a:t>(vii) 15 éven aluli gyermekeknek fegyveres erőkhöz vagy csoportokhoz való behívása vagy besorozása, vagy az ellenségeskedésben való aktív részvételük igénybevétele;</a:t>
            </a:r>
          </a:p>
          <a:p>
            <a:r>
              <a:rPr lang="hu-HU" sz="1000"/>
              <a:t> </a:t>
            </a:r>
          </a:p>
          <a:p>
            <a:r>
              <a:rPr lang="hu-HU" sz="1000"/>
              <a:t>(viii) A polgári lakosság áttelepítésének elrendelése a konfliktussal összefüggő okok miatt, kivéve, ha azt az érintett polgári lakosság biztonsága vagy fontos katonai szükséglet indokolja;</a:t>
            </a:r>
          </a:p>
          <a:p>
            <a:r>
              <a:rPr lang="hu-HU" sz="1000"/>
              <a:t> </a:t>
            </a:r>
          </a:p>
          <a:p>
            <a:r>
              <a:rPr lang="hu-HU" sz="1000"/>
              <a:t>(ix) Az ellenséges nemzethez vagy hadsereghez tartozó egyének alattomos megölése vagy megsebesítése;</a:t>
            </a:r>
          </a:p>
          <a:p>
            <a:r>
              <a:rPr lang="hu-HU" sz="1000"/>
              <a:t> </a:t>
            </a:r>
          </a:p>
          <a:p>
            <a:r>
              <a:rPr lang="hu-HU" sz="1000"/>
              <a:t>(x) Annak kijelentése, hogy senki számára sincs kegyelem;</a:t>
            </a:r>
          </a:p>
          <a:p>
            <a:r>
              <a:rPr lang="hu-HU" sz="1000"/>
              <a:t> </a:t>
            </a:r>
          </a:p>
          <a:p>
            <a:r>
              <a:rPr lang="hu-HU" sz="1000"/>
              <a:t>(xi) A fegyveres konfliktus másik résztvevőjének hatalmában lévő személyek olyan testi megcsonkítása, vagy bármilyen orvosi vagy tudományos kísérleteknek történő alávetése, amelyeket az érintett személyek orvosi, fogászati vagy kórházi kezelése nem indokol, és azt nem az érintett személyek érdekében hajtják végre, és amely az érintett személy vagy személyek halálát okozza, vagy egészségüket súlyosan veszélyezteti;</a:t>
            </a:r>
          </a:p>
          <a:p>
            <a:r>
              <a:rPr lang="hu-HU" sz="1000"/>
              <a:t> </a:t>
            </a:r>
          </a:p>
          <a:p>
            <a:r>
              <a:rPr lang="hu-HU" sz="1000"/>
              <a:t>(xii) Az ellenfél vagyontárgyainak elpusztítása vagy elvétele, kivéve, ha az elpusztítást vagy elvételt a hadviselési szükségletek elkerülhetetlenül kikényszerítik;</a:t>
            </a:r>
          </a:p>
          <a:p>
            <a:r>
              <a:rPr lang="hu-HU" sz="1000"/>
              <a:t> </a:t>
            </a:r>
          </a:p>
          <a:p>
            <a:r>
              <a:rPr lang="hu-HU" sz="1000"/>
              <a:t>(f) A 2. bekezdés (e) pontja a nem-nemzetközi fegyveres konfliktusokra vonatkozik, ezért nem alkalmazható olyan belső rendzavarásokra és feszültségekre, mint például a zavargások, elszigetelt és szórványos erőszakos cselekmények, vagy más hasonló jellegű cselekmények. Olyan fegyveres konfliktusok esetén alkalmazandó, amelyek egy állam területén folynak, és elhúzódó fegyveres konfliktus áll fenn a kormányzati szervek és szervezett fegyveres csoportok, illetve ilyen csoportok között.</a:t>
            </a:r>
          </a:p>
          <a:p>
            <a:r>
              <a:rPr lang="hu-HU" sz="1000"/>
              <a:t> </a:t>
            </a:r>
          </a:p>
          <a:p>
            <a:r>
              <a:rPr lang="hu-HU" sz="1000"/>
              <a:t>A 2. bekezdés (c) és (e) pontjai nem befolyásolják a kormány azon felelősségét, hogy a közrendet fenntartsa vagy helyreállítsa, továbbá, hogy minden jogszerű módon megvédje az állam egységét és területi integritását.</a:t>
            </a:r>
          </a:p>
          <a:p>
            <a:pPr eaLnBrk="1" hangingPunct="1">
              <a:lnSpc>
                <a:spcPct val="90000"/>
              </a:lnSpc>
            </a:pPr>
            <a:endParaRPr lang="en-GB" sz="1000" dirty="0"/>
          </a:p>
        </p:txBody>
      </p:sp>
    </p:spTree>
    <p:extLst>
      <p:ext uri="{BB962C8B-B14F-4D97-AF65-F5344CB8AC3E}">
        <p14:creationId xmlns:p14="http://schemas.microsoft.com/office/powerpoint/2010/main" val="2715323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C6434BC6-F504-4BEC-9FB9-0F8079983BEA}" type="slidenum">
              <a:rPr lang="hu-HU" smtClean="0">
                <a:cs typeface="Arial" charset="0"/>
              </a:rPr>
              <a:pPr>
                <a:defRPr/>
              </a:pPr>
              <a:t>14</a:t>
            </a:fld>
            <a:endParaRPr lang="hu-HU" dirty="0" smtClean="0">
              <a:cs typeface="Arial"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r>
              <a:rPr lang="hu-HU" sz="1000" b="1" dirty="0"/>
              <a:t>A "polgári lakosság elleni támadás" olyan magatartást jelent, amely magában foglalja az 1. bekezdésben írt cselekmények polgári lakosság elleni sorozatos elkövetését, azon Állam vagy szervezet politikájának alkalmazására vagy folytatására, amelynek célja az ilyen támadás</a:t>
            </a:r>
          </a:p>
          <a:p>
            <a:pPr eaLnBrk="1" hangingPunct="1">
              <a:lnSpc>
                <a:spcPct val="90000"/>
              </a:lnSpc>
            </a:pPr>
            <a:endParaRPr lang="en-GB" sz="1000" dirty="0"/>
          </a:p>
        </p:txBody>
      </p:sp>
    </p:spTree>
    <p:extLst>
      <p:ext uri="{BB962C8B-B14F-4D97-AF65-F5344CB8AC3E}">
        <p14:creationId xmlns:p14="http://schemas.microsoft.com/office/powerpoint/2010/main" val="3671849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264190" y="4748471"/>
            <a:ext cx="6417617" cy="6131732"/>
          </a:xfrm>
        </p:spPr>
        <p:txBody>
          <a:bodyPr>
            <a:normAutofit fontScale="25000" lnSpcReduction="20000"/>
          </a:bodyPr>
          <a:lstStyle/>
          <a:p>
            <a:r>
              <a:rPr lang="hu-HU" sz="4500" dirty="0"/>
              <a:t>Statútum: 11 részes állam(nem: Kína India, Indonézia,Oroszország, USA)</a:t>
            </a:r>
          </a:p>
          <a:p>
            <a:r>
              <a:rPr lang="hu-HU" sz="4500" dirty="0"/>
              <a:t>Felülvizsgálati Konferencia: Kampala, 2010 – az agresszió fogalmában egyezség__</a:t>
            </a:r>
          </a:p>
          <a:p>
            <a:r>
              <a:rPr lang="hu-HU" sz="4500" err="1"/>
              <a:t>Ádány</a:t>
            </a:r>
            <a:r>
              <a:rPr lang="hu-HU" sz="4500"/>
              <a:t> Tamás</a:t>
            </a:r>
          </a:p>
          <a:p>
            <a:pPr lvl="1" algn="ctr"/>
            <a:r>
              <a:rPr lang="hu-HU" sz="3800"/>
              <a:t>Agresszió megvalósítási formái</a:t>
            </a:r>
          </a:p>
          <a:p>
            <a:pPr lvl="1"/>
            <a:r>
              <a:rPr lang="hu-HU" sz="3800"/>
              <a:t>„a) ha egy </a:t>
            </a:r>
            <a:r>
              <a:rPr lang="hu-HU" sz="3800">
                <a:solidFill>
                  <a:srgbClr val="C00000"/>
                </a:solidFill>
              </a:rPr>
              <a:t>állam fegyveres erői inváziót vagy támadást</a:t>
            </a:r>
            <a:r>
              <a:rPr lang="hu-HU" sz="3800"/>
              <a:t> hajtanak: végre egy másik állam területe ellen, vagy mindenfajta </a:t>
            </a:r>
            <a:r>
              <a:rPr lang="hu-HU" sz="3800">
                <a:solidFill>
                  <a:srgbClr val="C00000"/>
                </a:solidFill>
              </a:rPr>
              <a:t>katonai meg szállás</a:t>
            </a:r>
            <a:r>
              <a:rPr lang="hu-HU" sz="3800"/>
              <a:t>, bármilyen ideiglenes is, amely ilyen invázió vagy támadás következménye vagy egy másik állam területének vagy területrészének erő alkalmazásával történő </a:t>
            </a:r>
            <a:r>
              <a:rPr lang="hu-HU" sz="3800">
                <a:solidFill>
                  <a:srgbClr val="C00000"/>
                </a:solidFill>
              </a:rPr>
              <a:t>annektálása</a:t>
            </a:r>
            <a:r>
              <a:rPr lang="hu-HU" sz="3800"/>
              <a:t>; </a:t>
            </a:r>
          </a:p>
          <a:p>
            <a:pPr lvl="1"/>
            <a:r>
              <a:rPr lang="hu-HU" sz="3800"/>
              <a:t>b) ha egy állam fegyveres erői </a:t>
            </a:r>
            <a:r>
              <a:rPr lang="hu-HU" sz="3800">
                <a:solidFill>
                  <a:srgbClr val="C00000"/>
                </a:solidFill>
              </a:rPr>
              <a:t>bombázzák </a:t>
            </a:r>
            <a:r>
              <a:rPr lang="hu-HU" sz="3800"/>
              <a:t>egy másik állam területét, vagy ha egy állam bármiféle </a:t>
            </a:r>
            <a:r>
              <a:rPr lang="hu-HU" sz="3800">
                <a:solidFill>
                  <a:srgbClr val="C00000"/>
                </a:solidFill>
              </a:rPr>
              <a:t>fegyvert használ </a:t>
            </a:r>
            <a:r>
              <a:rPr lang="hu-HU" sz="3800"/>
              <a:t>egy másik állam </a:t>
            </a:r>
            <a:r>
              <a:rPr lang="hu-HU" sz="3800">
                <a:solidFill>
                  <a:srgbClr val="C00000"/>
                </a:solidFill>
              </a:rPr>
              <a:t>területe ellen</a:t>
            </a:r>
            <a:r>
              <a:rPr lang="hu-HU" sz="3800"/>
              <a:t>; </a:t>
            </a:r>
          </a:p>
          <a:p>
            <a:pPr lvl="1"/>
            <a:r>
              <a:rPr lang="hu-HU" sz="3800"/>
              <a:t>c) ha egy állam kikötőit vagy partvidékét egy másik állam fegyveres erői </a:t>
            </a:r>
            <a:r>
              <a:rPr lang="hu-HU" sz="3800">
                <a:solidFill>
                  <a:srgbClr val="C00000"/>
                </a:solidFill>
              </a:rPr>
              <a:t>blokád</a:t>
            </a:r>
            <a:r>
              <a:rPr lang="hu-HU" sz="3800"/>
              <a:t> alá veszik; </a:t>
            </a:r>
          </a:p>
          <a:p>
            <a:pPr lvl="1"/>
            <a:r>
              <a:rPr lang="hu-HU" sz="3800"/>
              <a:t>d) ha egy állam fegyveres erői </a:t>
            </a:r>
            <a:r>
              <a:rPr lang="hu-HU" sz="3800">
                <a:solidFill>
                  <a:srgbClr val="C00000"/>
                </a:solidFill>
              </a:rPr>
              <a:t>megtámadják</a:t>
            </a:r>
            <a:r>
              <a:rPr lang="hu-HU" sz="3800"/>
              <a:t> egy másik állam </a:t>
            </a:r>
            <a:r>
              <a:rPr lang="hu-HU" sz="3800">
                <a:solidFill>
                  <a:srgbClr val="C00000"/>
                </a:solidFill>
              </a:rPr>
              <a:t>szárazföldi, tengeri vagy légi erőit</a:t>
            </a:r>
            <a:r>
              <a:rPr lang="hu-HU" sz="3800"/>
              <a:t>, tengeri és légi flottáját; </a:t>
            </a:r>
          </a:p>
          <a:p>
            <a:pPr lvl="1"/>
            <a:r>
              <a:rPr lang="hu-HU" sz="3800"/>
              <a:t>e) ha egy állam a fegyveres erőit, melyek egy másik állam területén tartózkodnak a fogadó állammal történt </a:t>
            </a:r>
            <a:r>
              <a:rPr lang="hu-HU" sz="3800">
                <a:solidFill>
                  <a:srgbClr val="C00000"/>
                </a:solidFill>
              </a:rPr>
              <a:t>megegyezés alapján</a:t>
            </a:r>
            <a:r>
              <a:rPr lang="hu-HU" sz="3800"/>
              <a:t>, az egyezményben foglalt feltételek </a:t>
            </a:r>
            <a:r>
              <a:rPr lang="hu-HU" sz="3800">
                <a:solidFill>
                  <a:srgbClr val="C00000"/>
                </a:solidFill>
              </a:rPr>
              <a:t>megszegésével használja fel</a:t>
            </a:r>
            <a:r>
              <a:rPr lang="hu-HU" sz="3800"/>
              <a:t>, vagy ha azok az egyezmény lejárta után </a:t>
            </a:r>
            <a:r>
              <a:rPr lang="hu-HU" sz="3800">
                <a:solidFill>
                  <a:srgbClr val="C00000"/>
                </a:solidFill>
              </a:rPr>
              <a:t>tovább tartózkodnak </a:t>
            </a:r>
            <a:r>
              <a:rPr lang="hu-HU" sz="3800"/>
              <a:t>az illető területen; </a:t>
            </a:r>
          </a:p>
          <a:p>
            <a:pPr lvl="1"/>
            <a:r>
              <a:rPr lang="hu-HU" sz="3800"/>
              <a:t>f) ha egy állam </a:t>
            </a:r>
            <a:r>
              <a:rPr lang="hu-HU" sz="3800">
                <a:solidFill>
                  <a:srgbClr val="C00000"/>
                </a:solidFill>
              </a:rPr>
              <a:t>megengedi, hogy területét</a:t>
            </a:r>
            <a:r>
              <a:rPr lang="hu-HU" sz="3800"/>
              <a:t>, melyet egy másik állam rendelkezésére bocsátott, a másik állam agressziós cselekmény elkövetésére használja fel egy harmadik állam ellen; </a:t>
            </a:r>
          </a:p>
          <a:p>
            <a:pPr lvl="1"/>
            <a:r>
              <a:rPr lang="hu-HU" sz="3800"/>
              <a:t>g) ha egy állam </a:t>
            </a:r>
            <a:r>
              <a:rPr lang="hu-HU" sz="3800">
                <a:solidFill>
                  <a:srgbClr val="C00000"/>
                </a:solidFill>
              </a:rPr>
              <a:t>fegyveres bandákat, csoportokat, önkénteseket vagy zsoldosokat küld </a:t>
            </a:r>
            <a:r>
              <a:rPr lang="hu-HU" sz="3800"/>
              <a:t>- vagy a nevében ilyeneket küldenek -  egy másik állam ellen fegyveres cselekmények végrehajtására, melyek oly súlyosak:, hogy kimerítik a fent felsorolt cselekményeket, illetve ha egy államnak: komoly része van ebben.”</a:t>
            </a:r>
          </a:p>
          <a:p>
            <a:pPr lvl="1"/>
            <a:endParaRPr lang="hu-HU" sz="3800"/>
          </a:p>
          <a:p>
            <a:pPr lvl="1" algn="r"/>
            <a:r>
              <a:rPr lang="hu-HU" sz="3800" i="1"/>
              <a:t>(Ezek pontosan az agresszió meghatározásáról 1974-ben elfogadott ENSZ Közgyűlési határozat / 3314/XXIX/ 3. cikkében szereplő magatartások)</a:t>
            </a:r>
          </a:p>
          <a:p>
            <a:pPr lvl="1" algn="r"/>
            <a:r>
              <a:rPr lang="hu-HU" sz="4100" i="1"/>
              <a:t>___________________________________________________________________</a:t>
            </a:r>
          </a:p>
          <a:p>
            <a:pPr algn="ctr">
              <a:buNone/>
            </a:pPr>
            <a:r>
              <a:rPr lang="hu-HU" sz="4100" b="1"/>
              <a:t>A Nemzetközi Büntetőbíróság joghatóságának feltételei</a:t>
            </a:r>
            <a:r>
              <a:rPr lang="hu-HU" sz="4100"/>
              <a:t>:</a:t>
            </a:r>
          </a:p>
          <a:p>
            <a:pPr lvl="1">
              <a:buFont typeface="Arial" pitchFamily="34" charset="0"/>
              <a:buChar char="•"/>
            </a:pPr>
            <a:r>
              <a:rPr lang="hu-HU" sz="4100"/>
              <a:t>Az Állam (vagy annak állampolgára), amely elköveti az agresszió bűntettét, nem jelentette ki, hogy nem fogadja el a Bíróság joghatóságát </a:t>
            </a:r>
            <a:br>
              <a:rPr lang="hu-HU" sz="4100"/>
            </a:br>
            <a:endParaRPr lang="hu-HU" sz="4100"/>
          </a:p>
          <a:p>
            <a:pPr lvl="1">
              <a:buFont typeface="Arial" pitchFamily="34" charset="0"/>
              <a:buChar char="•"/>
            </a:pPr>
            <a:r>
              <a:rPr lang="hu-HU" sz="4100"/>
              <a:t> 30 állam ratifikálja a Római Statútum módosítását + 1 év a 30-ik ratifikáció után</a:t>
            </a:r>
          </a:p>
          <a:p>
            <a:pPr lvl="1">
              <a:buNone/>
            </a:pPr>
            <a:r>
              <a:rPr lang="hu-HU" sz="4100"/>
              <a:t>+</a:t>
            </a:r>
          </a:p>
          <a:p>
            <a:pPr lvl="1">
              <a:buFont typeface="Arial" pitchFamily="34" charset="0"/>
              <a:buChar char="•"/>
            </a:pPr>
            <a:r>
              <a:rPr lang="hu-HU" sz="4100"/>
              <a:t>A Részes Államoknak  2/3- os többséggel egy újabb határozatot kell hozniuk 2017 után a jelenlegi döntés megerősítésére</a:t>
            </a:r>
          </a:p>
          <a:p>
            <a:pPr lvl="1">
              <a:buNone/>
            </a:pPr>
            <a:r>
              <a:rPr lang="hu-HU" sz="4100"/>
              <a:t>+</a:t>
            </a:r>
          </a:p>
          <a:p>
            <a:pPr lvl="1">
              <a:buFont typeface="Arial" pitchFamily="34" charset="0"/>
              <a:buChar char="•"/>
            </a:pPr>
            <a:r>
              <a:rPr lang="hu-HU" sz="4100"/>
              <a:t>A főügyész indítvány alapján a Biztonsági Tanács megállapítja, hogy agresszió történt</a:t>
            </a:r>
          </a:p>
          <a:p>
            <a:pPr lvl="1">
              <a:buFont typeface="Arial" pitchFamily="34" charset="0"/>
              <a:buChar char="•"/>
            </a:pPr>
            <a:r>
              <a:rPr lang="hu-HU" sz="4100"/>
              <a:t>vagy a Biztonsági Tanács 6 hónapig  hallgat és az ICC Tárgyalás-előkészítő Tanácsa  engedélyezi a főügyésznek, hogy  folytassa az eljárást</a:t>
            </a:r>
          </a:p>
          <a:p>
            <a:pPr lvl="1">
              <a:buNone/>
            </a:pPr>
            <a:r>
              <a:rPr lang="hu-HU" sz="4100"/>
              <a:t>  		     biztosítva, hogy a BT nem állítja meg a büntetőeljárást – </a:t>
            </a:r>
          </a:p>
          <a:p>
            <a:pPr lvl="1">
              <a:buNone/>
            </a:pPr>
            <a:r>
              <a:rPr lang="hu-HU"/>
              <a:t>(1 évig)</a:t>
            </a:r>
          </a:p>
          <a:p>
            <a:pPr lvl="1" algn="r"/>
            <a:r>
              <a:rPr lang="hu-HU" sz="3800" i="1"/>
              <a:t> </a:t>
            </a:r>
          </a:p>
          <a:p>
            <a:endParaRPr lang="hu-HU" smtClean="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15</a:t>
            </a:fld>
            <a:endParaRPr lang="en-GB"/>
          </a:p>
        </p:txBody>
      </p:sp>
    </p:spTree>
    <p:extLst>
      <p:ext uri="{BB962C8B-B14F-4D97-AF65-F5344CB8AC3E}">
        <p14:creationId xmlns:p14="http://schemas.microsoft.com/office/powerpoint/2010/main" val="1582738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2987A831-426A-4FE5-9D84-A069062F557E}" type="slidenum">
              <a:rPr lang="hu-HU" smtClean="0">
                <a:cs typeface="Arial" charset="0"/>
              </a:rPr>
              <a:pPr>
                <a:defRPr/>
              </a:pPr>
              <a:t>16</a:t>
            </a:fld>
            <a:endParaRPr lang="hu-HU" dirty="0" smtClean="0">
              <a:cs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b="1" dirty="0" smtClean="0"/>
              <a:t>Report of the Ad Hoc</a:t>
            </a:r>
            <a:r>
              <a:rPr lang="hu-HU" b="1" dirty="0" smtClean="0"/>
              <a:t> </a:t>
            </a:r>
            <a:r>
              <a:rPr lang="hu-HU" b="1" dirty="0" err="1" smtClean="0"/>
              <a:t>Committee</a:t>
            </a:r>
            <a:r>
              <a:rPr lang="hu-HU" b="1" dirty="0" smtClean="0"/>
              <a:t> </a:t>
            </a:r>
            <a:r>
              <a:rPr lang="hu-HU" b="1" dirty="0" err="1" smtClean="0"/>
              <a:t>established</a:t>
            </a:r>
            <a:r>
              <a:rPr lang="hu-HU" b="1" dirty="0" smtClean="0"/>
              <a:t> </a:t>
            </a:r>
            <a:r>
              <a:rPr lang="hu-HU" b="1" dirty="0" err="1" smtClean="0"/>
              <a:t>by</a:t>
            </a:r>
            <a:endParaRPr lang="hu-HU" b="1" dirty="0" smtClean="0"/>
          </a:p>
          <a:p>
            <a:r>
              <a:rPr lang="hu-HU" b="1" dirty="0" smtClean="0"/>
              <a:t>General Assembly </a:t>
            </a:r>
            <a:r>
              <a:rPr lang="hu-HU" b="1" dirty="0" err="1" smtClean="0"/>
              <a:t>resolution</a:t>
            </a:r>
            <a:r>
              <a:rPr lang="hu-HU" b="1" dirty="0" smtClean="0"/>
              <a:t> </a:t>
            </a:r>
            <a:r>
              <a:rPr lang="en-US" b="1" dirty="0" smtClean="0"/>
              <a:t>51/210 of 17 December 1996</a:t>
            </a:r>
            <a:r>
              <a:rPr lang="hu-HU" b="1" dirty="0" smtClean="0"/>
              <a:t> </a:t>
            </a:r>
            <a:r>
              <a:rPr lang="hu-HU" b="1" dirty="0" err="1" smtClean="0"/>
              <a:t>Fifteenth</a:t>
            </a:r>
            <a:r>
              <a:rPr lang="hu-HU" b="1" dirty="0" smtClean="0"/>
              <a:t> session</a:t>
            </a:r>
          </a:p>
          <a:p>
            <a:r>
              <a:rPr lang="en-US" b="1" dirty="0" smtClean="0"/>
              <a:t>(11 to 15 April 2011)</a:t>
            </a:r>
            <a:r>
              <a:rPr lang="hu-HU" b="1" dirty="0" smtClean="0"/>
              <a:t>  </a:t>
            </a:r>
            <a:r>
              <a:rPr lang="hu-HU" b="1" dirty="0" err="1" smtClean="0"/>
              <a:t>-no</a:t>
            </a:r>
            <a:r>
              <a:rPr lang="hu-HU" b="1" dirty="0" smtClean="0"/>
              <a:t> </a:t>
            </a:r>
            <a:r>
              <a:rPr lang="hu-HU" b="1" dirty="0" err="1" smtClean="0"/>
              <a:t>agreement</a:t>
            </a:r>
            <a:r>
              <a:rPr lang="hu-HU" b="1" dirty="0" smtClean="0"/>
              <a:t> </a:t>
            </a:r>
            <a:r>
              <a:rPr lang="hu-HU" b="1" dirty="0" err="1" smtClean="0"/>
              <a:t>yet</a:t>
            </a:r>
            <a:r>
              <a:rPr lang="hu-HU" b="1" dirty="0" smtClean="0"/>
              <a:t> on a </a:t>
            </a:r>
            <a:r>
              <a:rPr lang="hu-HU" dirty="0" err="1" smtClean="0"/>
              <a:t>comprehensive</a:t>
            </a:r>
            <a:r>
              <a:rPr lang="hu-HU" dirty="0" smtClean="0"/>
              <a:t> </a:t>
            </a:r>
            <a:r>
              <a:rPr lang="hu-HU" dirty="0" err="1" smtClean="0"/>
              <a:t>convention</a:t>
            </a:r>
            <a:r>
              <a:rPr lang="hu-HU" dirty="0" smtClean="0"/>
              <a:t> on </a:t>
            </a:r>
            <a:r>
              <a:rPr lang="hu-HU" dirty="0" err="1" smtClean="0"/>
              <a:t>international</a:t>
            </a:r>
            <a:r>
              <a:rPr lang="hu-HU" dirty="0" smtClean="0"/>
              <a:t> </a:t>
            </a:r>
            <a:r>
              <a:rPr lang="hu-HU" dirty="0" err="1" smtClean="0"/>
              <a:t>terrorism</a:t>
            </a:r>
            <a:endParaRPr lang="hu-HU" dirty="0" smtClean="0"/>
          </a:p>
          <a:p>
            <a:pPr>
              <a:lnSpc>
                <a:spcPct val="110000"/>
              </a:lnSpc>
              <a:spcBef>
                <a:spcPts val="0"/>
              </a:spcBef>
            </a:pPr>
            <a:r>
              <a:rPr lang="en-US" dirty="0" smtClean="0"/>
              <a:t>10. Concerning the outstanding issues surrounding the draft convention, several</a:t>
            </a:r>
            <a:r>
              <a:rPr lang="hu-HU" dirty="0" smtClean="0"/>
              <a:t> </a:t>
            </a:r>
            <a:r>
              <a:rPr lang="en-US" dirty="0" smtClean="0"/>
              <a:t>delegations reiterated that the convention should contain a definition of terrorism</a:t>
            </a:r>
            <a:r>
              <a:rPr lang="hu-HU" dirty="0" smtClean="0"/>
              <a:t> </a:t>
            </a:r>
            <a:r>
              <a:rPr lang="en-US" dirty="0" smtClean="0"/>
              <a:t>that would provide a clear distinction between acts of terrorism covered by the</a:t>
            </a:r>
            <a:r>
              <a:rPr lang="hu-HU" dirty="0" smtClean="0"/>
              <a:t> </a:t>
            </a:r>
            <a:r>
              <a:rPr lang="en-US" dirty="0" smtClean="0"/>
              <a:t>convention and the legitimate struggle of peoples in the exercise of their right to</a:t>
            </a:r>
            <a:r>
              <a:rPr lang="hu-HU" dirty="0" smtClean="0"/>
              <a:t> </a:t>
            </a:r>
            <a:r>
              <a:rPr lang="en-US" dirty="0" smtClean="0"/>
              <a:t>self-determination or under foreign occupation. Some delegations also reiterated</a:t>
            </a:r>
            <a:r>
              <a:rPr lang="hu-HU" dirty="0" smtClean="0"/>
              <a:t> </a:t>
            </a:r>
            <a:r>
              <a:rPr lang="en-US" dirty="0" smtClean="0"/>
              <a:t>their view that the convention should address terrorism in all its forms and</a:t>
            </a:r>
            <a:r>
              <a:rPr lang="hu-HU" dirty="0" smtClean="0"/>
              <a:t> </a:t>
            </a:r>
            <a:r>
              <a:rPr lang="en-US" dirty="0" smtClean="0"/>
              <a:t>manifestations, including State terrorism, and that activities undertaken by the</a:t>
            </a:r>
            <a:r>
              <a:rPr lang="hu-HU" dirty="0" smtClean="0"/>
              <a:t> </a:t>
            </a:r>
            <a:r>
              <a:rPr lang="en-US" dirty="0" smtClean="0"/>
              <a:t>armed forces of States not regulated by international humanitarian law should also</a:t>
            </a:r>
            <a:r>
              <a:rPr lang="hu-HU" dirty="0" smtClean="0"/>
              <a:t> </a:t>
            </a:r>
            <a:r>
              <a:rPr lang="hu-HU" dirty="0" err="1" smtClean="0"/>
              <a:t>fall</a:t>
            </a:r>
            <a:r>
              <a:rPr lang="hu-HU" dirty="0" smtClean="0"/>
              <a:t> </a:t>
            </a:r>
            <a:r>
              <a:rPr lang="hu-HU" dirty="0" err="1" smtClean="0"/>
              <a:t>within</a:t>
            </a:r>
            <a:r>
              <a:rPr lang="hu-HU" dirty="0" smtClean="0"/>
              <a:t> </a:t>
            </a:r>
            <a:r>
              <a:rPr lang="hu-HU" dirty="0" err="1" smtClean="0"/>
              <a:t>its</a:t>
            </a:r>
            <a:r>
              <a:rPr lang="hu-HU" dirty="0" smtClean="0"/>
              <a:t> </a:t>
            </a:r>
            <a:r>
              <a:rPr lang="hu-HU" dirty="0" err="1" smtClean="0"/>
              <a:t>scope</a:t>
            </a:r>
            <a:endParaRPr lang="hu-HU" dirty="0" smtClean="0"/>
          </a:p>
          <a:p>
            <a:endParaRPr lang="hu-HU" dirty="0" smtClean="0"/>
          </a:p>
          <a:p>
            <a:pPr>
              <a:spcBef>
                <a:spcPts val="0"/>
              </a:spcBef>
            </a:pPr>
            <a:r>
              <a:rPr lang="hu-HU" dirty="0" err="1" smtClean="0"/>
              <a:t>Def</a:t>
            </a:r>
            <a:r>
              <a:rPr lang="hu-HU" dirty="0" smtClean="0"/>
              <a:t> (</a:t>
            </a:r>
            <a:r>
              <a:rPr lang="hu-HU" dirty="0" err="1" smtClean="0"/>
              <a:t>still</a:t>
            </a:r>
            <a:r>
              <a:rPr lang="hu-HU" dirty="0" smtClean="0"/>
              <a:t> </a:t>
            </a:r>
            <a:r>
              <a:rPr lang="hu-HU" dirty="0" err="1" smtClean="0"/>
              <a:t>negotiated</a:t>
            </a:r>
            <a:r>
              <a:rPr lang="hu-HU" dirty="0" smtClean="0"/>
              <a:t>)</a:t>
            </a:r>
          </a:p>
          <a:p>
            <a:pPr>
              <a:spcBef>
                <a:spcPts val="0"/>
              </a:spcBef>
            </a:pPr>
            <a:r>
              <a:rPr lang="hu-HU" b="1" dirty="0" smtClean="0"/>
              <a:t>Article 2</a:t>
            </a:r>
          </a:p>
          <a:p>
            <a:pPr>
              <a:spcBef>
                <a:spcPts val="0"/>
              </a:spcBef>
            </a:pPr>
            <a:r>
              <a:rPr lang="en-US" dirty="0" smtClean="0"/>
              <a:t>1. Any person commits an offence within the meaning of the present Convention</a:t>
            </a:r>
          </a:p>
          <a:p>
            <a:pPr>
              <a:spcBef>
                <a:spcPts val="0"/>
              </a:spcBef>
            </a:pPr>
            <a:r>
              <a:rPr lang="en-US" dirty="0" smtClean="0"/>
              <a:t>if that person, by any means, unlawfully and intentionally, causes:</a:t>
            </a:r>
          </a:p>
          <a:p>
            <a:pPr>
              <a:spcBef>
                <a:spcPts val="0"/>
              </a:spcBef>
            </a:pPr>
            <a:r>
              <a:rPr lang="en-US" dirty="0" smtClean="0"/>
              <a:t>(a) Death or serious bodily injury to any person; or</a:t>
            </a:r>
          </a:p>
          <a:p>
            <a:pPr>
              <a:spcBef>
                <a:spcPts val="0"/>
              </a:spcBef>
            </a:pPr>
            <a:r>
              <a:rPr lang="en-US" dirty="0" smtClean="0"/>
              <a:t>(b) Serious damage to public or private property, including a place of public</a:t>
            </a:r>
            <a:r>
              <a:rPr lang="hu-HU" dirty="0" smtClean="0"/>
              <a:t> </a:t>
            </a:r>
            <a:r>
              <a:rPr lang="en-US" dirty="0" smtClean="0"/>
              <a:t>use, a State or government facility, a public transportation system, an infrastructure</a:t>
            </a:r>
            <a:r>
              <a:rPr lang="hu-HU" dirty="0" smtClean="0"/>
              <a:t> </a:t>
            </a:r>
            <a:r>
              <a:rPr lang="en-US" dirty="0" smtClean="0"/>
              <a:t>facility or to the environment; or</a:t>
            </a:r>
          </a:p>
          <a:p>
            <a:pPr>
              <a:spcBef>
                <a:spcPts val="0"/>
              </a:spcBef>
            </a:pPr>
            <a:r>
              <a:rPr lang="en-US" dirty="0" smtClean="0"/>
              <a:t>(c) Damage to property, places, facilities or systems referred to in paragraph</a:t>
            </a:r>
            <a:r>
              <a:rPr lang="hu-HU" dirty="0" smtClean="0"/>
              <a:t> </a:t>
            </a:r>
            <a:r>
              <a:rPr lang="en-US" dirty="0" smtClean="0"/>
              <a:t>1 (b) of the present article resulting or likely to result in major economic loss;</a:t>
            </a:r>
            <a:r>
              <a:rPr lang="hu-HU" dirty="0" smtClean="0"/>
              <a:t> </a:t>
            </a:r>
            <a:r>
              <a:rPr lang="en-US" dirty="0" smtClean="0"/>
              <a:t>when the purpose of the conduct, by its nature or context, is to intimidate a</a:t>
            </a:r>
            <a:r>
              <a:rPr lang="hu-HU" dirty="0" smtClean="0"/>
              <a:t> </a:t>
            </a:r>
            <a:r>
              <a:rPr lang="en-US" dirty="0" smtClean="0"/>
              <a:t>population, or to compel a Government or an international organization to do or to</a:t>
            </a:r>
            <a:r>
              <a:rPr lang="hu-HU" dirty="0" smtClean="0"/>
              <a:t> </a:t>
            </a:r>
            <a:r>
              <a:rPr lang="en-US" dirty="0" smtClean="0"/>
              <a:t>abstain from doing any act.</a:t>
            </a:r>
            <a:endParaRPr lang="hu-HU" dirty="0" smtClean="0"/>
          </a:p>
          <a:p>
            <a:pPr>
              <a:spcBef>
                <a:spcPts val="0"/>
              </a:spcBef>
            </a:pPr>
            <a:r>
              <a:rPr lang="hu-HU" dirty="0" smtClean="0"/>
              <a:t>____________________ </a:t>
            </a:r>
            <a:r>
              <a:rPr lang="hu-HU" dirty="0" err="1" smtClean="0"/>
              <a:t>From</a:t>
            </a:r>
            <a:r>
              <a:rPr lang="hu-HU" dirty="0" smtClean="0"/>
              <a:t>: </a:t>
            </a:r>
            <a:r>
              <a:rPr lang="hu-HU" dirty="0" smtClean="0">
                <a:hlinkClick r:id="rId3"/>
              </a:rPr>
              <a:t>http://www.ilsa.org/jessup/jessup08/basicmats/unterrorism.pdf</a:t>
            </a:r>
            <a:endParaRPr lang="hu-HU" dirty="0" smtClean="0"/>
          </a:p>
          <a:p>
            <a:pPr>
              <a:spcBef>
                <a:spcPts val="0"/>
              </a:spcBef>
            </a:pPr>
            <a:endParaRPr lang="en-GB" dirty="0" smtClean="0"/>
          </a:p>
        </p:txBody>
      </p:sp>
    </p:spTree>
    <p:extLst>
      <p:ext uri="{BB962C8B-B14F-4D97-AF65-F5344CB8AC3E}">
        <p14:creationId xmlns:p14="http://schemas.microsoft.com/office/powerpoint/2010/main" val="3938758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kép helye 1"/>
          <p:cNvSpPr>
            <a:spLocks noGrp="1" noRot="1" noChangeAspect="1" noTextEdit="1"/>
          </p:cNvSpPr>
          <p:nvPr>
            <p:ph type="sldImg"/>
          </p:nvPr>
        </p:nvSpPr>
        <p:spPr bwMode="auto">
          <a:noFill/>
          <a:ln>
            <a:solidFill>
              <a:srgbClr val="000000"/>
            </a:solidFill>
            <a:miter lim="800000"/>
            <a:headEnd/>
            <a:tailEnd/>
          </a:ln>
        </p:spPr>
      </p:sp>
      <p:sp>
        <p:nvSpPr>
          <p:cNvPr id="40963" name="Jegyzetek helye 2"/>
          <p:cNvSpPr>
            <a:spLocks noGrp="1"/>
          </p:cNvSpPr>
          <p:nvPr>
            <p:ph type="body" idx="1"/>
          </p:nvPr>
        </p:nvSpPr>
        <p:spPr bwMode="auto">
          <a:noFill/>
        </p:spPr>
        <p:txBody>
          <a:bodyPr wrap="square" numCol="1" anchor="t" anchorCtr="0" compatLnSpc="1">
            <a:prstTxWarp prst="textNoShape">
              <a:avLst/>
            </a:prstTxWarp>
          </a:bodyPr>
          <a:lstStyle/>
          <a:p>
            <a:r>
              <a:rPr lang="hu-HU" dirty="0" smtClean="0"/>
              <a:t>A TANÁCS 2008/919/IB KERETHATÁROZATA </a:t>
            </a:r>
          </a:p>
          <a:p>
            <a:r>
              <a:rPr lang="hu-HU" dirty="0" smtClean="0"/>
              <a:t>(2008. november 28.)</a:t>
            </a:r>
          </a:p>
          <a:p>
            <a:r>
              <a:rPr lang="hu-HU" dirty="0" smtClean="0"/>
              <a:t>a terrorizmus elleni küzdelemről szóló 2002/475/IB kerethatározat módosításáról</a:t>
            </a:r>
          </a:p>
          <a:p>
            <a:endParaRPr lang="hu-HU" b="1" dirty="0" smtClean="0"/>
          </a:p>
          <a:p>
            <a:endParaRPr lang="hu-HU" b="1" dirty="0" smtClean="0"/>
          </a:p>
          <a:p>
            <a:r>
              <a:rPr lang="hu-HU" b="1" dirty="0" smtClean="0"/>
              <a:t>Preambulum 2.§:</a:t>
            </a:r>
          </a:p>
          <a:p>
            <a:r>
              <a:rPr lang="hu-HU" dirty="0" smtClean="0"/>
              <a:t>A terrorizmus elleni küzdelemről szóló, 2002. június 13-i 2002/475/IB tanácsi kerethatározat</a:t>
            </a:r>
            <a:r>
              <a:rPr lang="hu-HU" dirty="0" smtClean="0">
                <a:hlinkClick r:id="rId3"/>
              </a:rPr>
              <a:t> (2)</a:t>
            </a:r>
            <a:r>
              <a:rPr lang="hu-HU" dirty="0" smtClean="0"/>
              <a:t> az Európai Unió terrorizmus elleni politikájának alapja. Valamennyi tagállam közös jogi keretének kidolgozása és különösen a terrorista bűncselekmények egységes </a:t>
            </a:r>
            <a:r>
              <a:rPr lang="hu-HU" dirty="0" err="1" smtClean="0"/>
              <a:t>fogalommeghatározása</a:t>
            </a:r>
            <a:r>
              <a:rPr lang="hu-HU" dirty="0" smtClean="0"/>
              <a:t> révén lehetővé vált, hogy – az alapvető jogok és a jogállamiság tiszteletben tartására figyelemmel – kidolgozzák és kibővítsék az Európai Unió terrorizmus elleni politikáját.</a:t>
            </a:r>
            <a:endParaRPr lang="hu-HU" b="1" dirty="0" smtClean="0"/>
          </a:p>
        </p:txBody>
      </p:sp>
      <p:sp>
        <p:nvSpPr>
          <p:cNvPr id="4" name="Dia számának helye 3"/>
          <p:cNvSpPr>
            <a:spLocks noGrp="1"/>
          </p:cNvSpPr>
          <p:nvPr>
            <p:ph type="sldNum" sz="quarter" idx="5"/>
          </p:nvPr>
        </p:nvSpPr>
        <p:spPr/>
        <p:txBody>
          <a:bodyPr/>
          <a:lstStyle/>
          <a:p>
            <a:pPr>
              <a:defRPr/>
            </a:pPr>
            <a:fld id="{3951AC89-3ED7-4C6C-8B98-BF46E9D6E0A5}" type="slidenum">
              <a:rPr lang="en-GB" smtClean="0"/>
              <a:pPr>
                <a:defRPr/>
              </a:pPr>
              <a:t>17</a:t>
            </a:fld>
            <a:endParaRPr lang="en-GB"/>
          </a:p>
        </p:txBody>
      </p:sp>
    </p:spTree>
    <p:extLst>
      <p:ext uri="{BB962C8B-B14F-4D97-AF65-F5344CB8AC3E}">
        <p14:creationId xmlns:p14="http://schemas.microsoft.com/office/powerpoint/2010/main" val="1964124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kép helye 1"/>
          <p:cNvSpPr>
            <a:spLocks noGrp="1" noRot="1" noChangeAspect="1" noTextEdit="1"/>
          </p:cNvSpPr>
          <p:nvPr>
            <p:ph type="sldImg"/>
          </p:nvPr>
        </p:nvSpPr>
        <p:spPr bwMode="auto">
          <a:noFill/>
          <a:ln>
            <a:solidFill>
              <a:srgbClr val="000000"/>
            </a:solidFill>
            <a:miter lim="800000"/>
            <a:headEnd/>
            <a:tailEnd/>
          </a:ln>
        </p:spPr>
      </p:sp>
      <p:sp>
        <p:nvSpPr>
          <p:cNvPr id="40963" name="Jegyzetek helye 2"/>
          <p:cNvSpPr>
            <a:spLocks noGrp="1"/>
          </p:cNvSpPr>
          <p:nvPr>
            <p:ph type="body" idx="1"/>
          </p:nvPr>
        </p:nvSpPr>
        <p:spPr bwMode="auto">
          <a:noFill/>
        </p:spPr>
        <p:txBody>
          <a:bodyPr wrap="square" numCol="1" anchor="t" anchorCtr="0" compatLnSpc="1">
            <a:prstTxWarp prst="textNoShape">
              <a:avLst/>
            </a:prstTxWarp>
          </a:bodyPr>
          <a:lstStyle/>
          <a:p>
            <a:r>
              <a:rPr lang="hu-HU" dirty="0" smtClean="0"/>
              <a:t>A TANÁCS 2008/919/IB KERETHATÁROZATA </a:t>
            </a:r>
          </a:p>
          <a:p>
            <a:r>
              <a:rPr lang="hu-HU" dirty="0" smtClean="0"/>
              <a:t>(2008. november 28.)</a:t>
            </a:r>
          </a:p>
          <a:p>
            <a:r>
              <a:rPr lang="hu-HU" dirty="0" smtClean="0"/>
              <a:t>a terrorizmus elleni küzdelemről szóló 2002/475/IB kerethatározat módosításáról</a:t>
            </a:r>
          </a:p>
          <a:p>
            <a:endParaRPr lang="hu-HU" b="1" dirty="0" smtClean="0"/>
          </a:p>
          <a:p>
            <a:endParaRPr lang="hu-HU" b="1" dirty="0" smtClean="0"/>
          </a:p>
          <a:p>
            <a:r>
              <a:rPr lang="hu-HU" b="1" dirty="0" smtClean="0"/>
              <a:t>Preambulum 2.§:</a:t>
            </a:r>
          </a:p>
          <a:p>
            <a:r>
              <a:rPr lang="hu-HU" dirty="0" smtClean="0"/>
              <a:t>A terrorizmus elleni küzdelemről szóló, 2002. június 13-i 2002/475/IB tanácsi kerethatározat</a:t>
            </a:r>
            <a:r>
              <a:rPr lang="hu-HU" dirty="0" smtClean="0">
                <a:hlinkClick r:id="rId3"/>
              </a:rPr>
              <a:t> (2)</a:t>
            </a:r>
            <a:r>
              <a:rPr lang="hu-HU" dirty="0" smtClean="0"/>
              <a:t> az Európai Unió terrorizmus elleni politikájának alapja. Valamennyi tagállam közös jogi keretének kidolgozása és különösen a terrorista bűncselekmények egységes </a:t>
            </a:r>
            <a:r>
              <a:rPr lang="hu-HU" dirty="0" err="1" smtClean="0"/>
              <a:t>fogalommeghatározása</a:t>
            </a:r>
            <a:r>
              <a:rPr lang="hu-HU" dirty="0" smtClean="0"/>
              <a:t> révén lehetővé vált, hogy – az alapvető jogok és a jogállamiság tiszteletben tartására figyelemmel – kidolgozzák és kibővítsék az Európai Unió terrorizmus elleni politikáját.</a:t>
            </a:r>
            <a:endParaRPr lang="hu-HU" b="1" dirty="0" smtClean="0"/>
          </a:p>
        </p:txBody>
      </p:sp>
      <p:sp>
        <p:nvSpPr>
          <p:cNvPr id="4" name="Dia számának helye 3"/>
          <p:cNvSpPr>
            <a:spLocks noGrp="1"/>
          </p:cNvSpPr>
          <p:nvPr>
            <p:ph type="sldNum" sz="quarter" idx="5"/>
          </p:nvPr>
        </p:nvSpPr>
        <p:spPr/>
        <p:txBody>
          <a:bodyPr/>
          <a:lstStyle/>
          <a:p>
            <a:pPr>
              <a:defRPr/>
            </a:pPr>
            <a:fld id="{3951AC89-3ED7-4C6C-8B98-BF46E9D6E0A5}" type="slidenum">
              <a:rPr lang="en-GB" smtClean="0"/>
              <a:pPr>
                <a:defRPr/>
              </a:pPr>
              <a:t>18</a:t>
            </a:fld>
            <a:endParaRPr lang="en-GB"/>
          </a:p>
        </p:txBody>
      </p:sp>
    </p:spTree>
    <p:extLst>
      <p:ext uri="{BB962C8B-B14F-4D97-AF65-F5344CB8AC3E}">
        <p14:creationId xmlns:p14="http://schemas.microsoft.com/office/powerpoint/2010/main" val="81420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A21F07E2-BC47-4200-BA4C-9929724B6DC5}" type="slidenum">
              <a:rPr lang="hu-HU" smtClean="0">
                <a:cs typeface="Arial" charset="0"/>
              </a:rPr>
              <a:pPr>
                <a:defRPr/>
              </a:pPr>
              <a:t>19</a:t>
            </a:fld>
            <a:endParaRPr lang="hu-HU" dirty="0" smtClean="0">
              <a:cs typeface="Arial"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wrap="square" numCol="1" anchor="t" anchorCtr="0" compatLnSpc="1">
            <a:prstTxWarp prst="textNoShape">
              <a:avLst/>
            </a:prstTxWarp>
            <a:normAutofit lnSpcReduction="10000"/>
          </a:bodyPr>
          <a:lstStyle/>
          <a:p>
            <a:pPr eaLnBrk="1" hangingPunct="1"/>
            <a:r>
              <a:rPr lang="hu-HU" dirty="0" smtClean="0"/>
              <a:t>„Ez a kategória nem terjed ki kisebb súlyú nem politikai bűncselekményekre vagy emberi jogok jogszerű gyakorlását tiltó szabályokra. Annak megítélésekor, hogy bűncselekmény súlyos-e, a nemzetközi normák irányadóak és nem az adott országban alkalmazott helyi normák</a:t>
            </a:r>
            <a:r>
              <a:rPr lang="en-GB" dirty="0" smtClean="0"/>
              <a:t>.</a:t>
            </a:r>
            <a:r>
              <a:rPr lang="hu-HU" dirty="0" smtClean="0"/>
              <a:t> A következő tényezőket kell figyelembe venni: a cselekmény jellege, az okozott sérelem, az adott bűncselekmény üldözésére alkalmazott eljárás, a büntetés jellege, és az, hogy az adott cselekmény súlyos bűncselekménynek minősül-e más országokban. Ennek megfelelően az emberölés, nemi erőszak  vagy fegyveres rablás kétségtelenül súlyos bűncselekménynek minősül, ezzel szemben a csekély értékű lopás nyilvánvalóan nem.” UNHCR Iránymutatások, 2003, 14. oldal.</a:t>
            </a:r>
          </a:p>
          <a:p>
            <a:pPr eaLnBrk="1" hangingPunct="1"/>
            <a:endParaRPr lang="hu-HU" dirty="0" smtClean="0"/>
          </a:p>
          <a:p>
            <a:r>
              <a:rPr lang="hu-HU" dirty="0" smtClean="0"/>
              <a:t>Akkor minősülhet az adott súlyos bűncselekmény nem politikai, tehát nem politikai jellegűnek, ha azt alapvetően nem politikai, hanem más indíttatásból (pl. személyes indokból vagy nyereségvágyból) követték el. A nem-politikai indíttatás válik uralkodóvá, ha nem áll fenn egyértelmű oksági kapcsolat az elkövetett bűncselekmény és az állítólagos politikai célkitűzései között, vagy ha a kérdéses  cselekmény nem áll arányban annak állítólagos politikai célkitűzéseivel.  15. pont</a:t>
            </a:r>
          </a:p>
          <a:p>
            <a:pPr eaLnBrk="1" hangingPunct="1"/>
            <a:endParaRPr lang="hu-HU" dirty="0" smtClean="0"/>
          </a:p>
          <a:p>
            <a:pPr eaLnBrk="1" hangingPunct="1"/>
            <a:r>
              <a:rPr lang="hu-HU" dirty="0" smtClean="0"/>
              <a:t>UNHCR </a:t>
            </a:r>
            <a:r>
              <a:rPr lang="hu-HU" dirty="0" err="1" smtClean="0"/>
              <a:t>includes</a:t>
            </a:r>
            <a:r>
              <a:rPr lang="hu-HU" dirty="0" smtClean="0"/>
              <a:t> </a:t>
            </a:r>
            <a:r>
              <a:rPr lang="hu-HU" dirty="0" err="1" smtClean="0"/>
              <a:t>terrorism</a:t>
            </a:r>
            <a:r>
              <a:rPr lang="hu-HU" dirty="0" smtClean="0"/>
              <a:t> here </a:t>
            </a:r>
            <a:r>
              <a:rPr lang="hu-HU" dirty="0" err="1" smtClean="0"/>
              <a:t>but</a:t>
            </a:r>
            <a:r>
              <a:rPr lang="hu-HU" dirty="0" smtClean="0"/>
              <a:t> </a:t>
            </a:r>
            <a:r>
              <a:rPr lang="hu-HU" dirty="0" err="1" smtClean="0"/>
              <a:t>allows</a:t>
            </a:r>
            <a:r>
              <a:rPr lang="hu-HU" dirty="0" smtClean="0"/>
              <a:t> </a:t>
            </a:r>
            <a:r>
              <a:rPr lang="hu-HU" dirty="0" err="1" smtClean="0"/>
              <a:t>for</a:t>
            </a:r>
            <a:r>
              <a:rPr lang="hu-HU" dirty="0" smtClean="0"/>
              <a:t> the „</a:t>
            </a:r>
            <a:r>
              <a:rPr lang="hu-HU" dirty="0" err="1" smtClean="0"/>
              <a:t>proportionality</a:t>
            </a:r>
            <a:r>
              <a:rPr lang="hu-HU" dirty="0" smtClean="0"/>
              <a:t> test” – </a:t>
            </a:r>
            <a:r>
              <a:rPr lang="hu-HU" dirty="0" err="1" smtClean="0"/>
              <a:t>comparing</a:t>
            </a:r>
            <a:r>
              <a:rPr lang="hu-HU" dirty="0" smtClean="0"/>
              <a:t> the </a:t>
            </a:r>
            <a:r>
              <a:rPr lang="hu-HU" dirty="0" err="1" smtClean="0"/>
              <a:t>seriousity</a:t>
            </a:r>
            <a:r>
              <a:rPr lang="hu-HU" dirty="0" smtClean="0"/>
              <a:t> of the </a:t>
            </a:r>
            <a:r>
              <a:rPr lang="hu-HU" dirty="0" err="1" smtClean="0"/>
              <a:t>act</a:t>
            </a:r>
            <a:r>
              <a:rPr lang="hu-HU" dirty="0" smtClean="0"/>
              <a:t> </a:t>
            </a:r>
            <a:r>
              <a:rPr lang="hu-HU" dirty="0" err="1" smtClean="0"/>
              <a:t>with</a:t>
            </a:r>
            <a:r>
              <a:rPr lang="hu-HU" dirty="0" smtClean="0"/>
              <a:t> </a:t>
            </a:r>
            <a:r>
              <a:rPr lang="hu-HU" dirty="0" err="1" smtClean="0"/>
              <a:t>the</a:t>
            </a:r>
            <a:r>
              <a:rPr lang="hu-HU" dirty="0" smtClean="0"/>
              <a:t> </a:t>
            </a:r>
            <a:r>
              <a:rPr lang="hu-HU" dirty="0" err="1" smtClean="0"/>
              <a:t>gravity</a:t>
            </a:r>
            <a:r>
              <a:rPr lang="hu-HU" dirty="0" smtClean="0"/>
              <a:t> of the </a:t>
            </a:r>
            <a:r>
              <a:rPr lang="hu-HU" dirty="0" err="1" smtClean="0"/>
              <a:t>feared</a:t>
            </a:r>
            <a:r>
              <a:rPr lang="hu-HU" dirty="0" smtClean="0"/>
              <a:t> </a:t>
            </a:r>
            <a:r>
              <a:rPr lang="hu-HU" dirty="0" err="1" smtClean="0"/>
              <a:t>persecution</a:t>
            </a:r>
            <a:r>
              <a:rPr lang="hu-HU" dirty="0" smtClean="0"/>
              <a:t>. </a:t>
            </a:r>
            <a:r>
              <a:rPr lang="hu-HU" dirty="0" err="1" smtClean="0"/>
              <a:t>That</a:t>
            </a:r>
            <a:r>
              <a:rPr lang="hu-HU" dirty="0" smtClean="0"/>
              <a:t> is </a:t>
            </a:r>
            <a:r>
              <a:rPr lang="hu-HU" dirty="0" err="1" smtClean="0"/>
              <a:t>debatable</a:t>
            </a:r>
            <a:endParaRPr lang="en-GB" dirty="0" smtClean="0"/>
          </a:p>
          <a:p>
            <a:pPr eaLnBrk="1" hangingPunct="1"/>
            <a:endParaRPr lang="en-GB" dirty="0" smtClean="0"/>
          </a:p>
        </p:txBody>
      </p:sp>
    </p:spTree>
    <p:extLst>
      <p:ext uri="{BB962C8B-B14F-4D97-AF65-F5344CB8AC3E}">
        <p14:creationId xmlns:p14="http://schemas.microsoft.com/office/powerpoint/2010/main" val="256904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A5F5BF9B-88ED-42F5-B441-9C00A0F11FE1}" type="slidenum">
              <a:rPr lang="hu-HU" smtClean="0">
                <a:cs typeface="Arial" charset="0"/>
              </a:rPr>
              <a:pPr/>
              <a:t>2</a:t>
            </a:fld>
            <a:endParaRPr lang="hu-HU" dirty="0" smtClean="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725793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1C124263-D0FD-46EB-AE33-8E291D1C700D}" type="slidenum">
              <a:rPr lang="hu-HU" smtClean="0">
                <a:cs typeface="Arial" charset="0"/>
              </a:rPr>
              <a:pPr>
                <a:defRPr/>
              </a:pPr>
              <a:t>20</a:t>
            </a:fld>
            <a:endParaRPr lang="hu-HU" dirty="0" smtClean="0">
              <a:cs typeface="Arial"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dirty="0" smtClean="0"/>
          </a:p>
        </p:txBody>
      </p:sp>
    </p:spTree>
    <p:extLst>
      <p:ext uri="{BB962C8B-B14F-4D97-AF65-F5344CB8AC3E}">
        <p14:creationId xmlns:p14="http://schemas.microsoft.com/office/powerpoint/2010/main" val="1844616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F26484D9-C945-4B07-9844-A05BC18F5749}" type="slidenum">
              <a:rPr lang="hu-HU" smtClean="0">
                <a:cs typeface="Arial" charset="0"/>
              </a:rPr>
              <a:pPr>
                <a:defRPr/>
              </a:pPr>
              <a:t>21</a:t>
            </a:fld>
            <a:endParaRPr lang="hu-HU" dirty="0" smtClean="0">
              <a:cs typeface="Arial"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xfrm>
            <a:off x="147980" y="4867440"/>
            <a:ext cx="6565200" cy="5030510"/>
          </a:xfrm>
          <a:noFill/>
        </p:spPr>
        <p:txBody>
          <a:bodyPr wrap="square" numCol="1" anchor="t" anchorCtr="0" compatLnSpc="1">
            <a:prstTxWarp prst="textNoShape">
              <a:avLst/>
            </a:prstTxWarp>
          </a:bodyPr>
          <a:lstStyle/>
          <a:p>
            <a:pPr eaLnBrk="1" hangingPunct="1"/>
            <a:r>
              <a:rPr lang="en-US" sz="800" dirty="0"/>
              <a:t>When such protection or assistance has ceased for any reason, without the position of such persons being definitively settled in accordance with the relevant resolutions adopted by the General Assembly of the United Nations, these persons shall ipso facto be entitled to the benefits of this Convention.</a:t>
            </a:r>
          </a:p>
          <a:p>
            <a:pPr eaLnBrk="1" hangingPunct="1"/>
            <a:r>
              <a:rPr lang="en-US" sz="800" dirty="0"/>
              <a:t>E. This Convention shall not apply to a person who is recognized by the competent authorities of the country in which he has taken residence as having the rights and obligations which are attached to the possession of the nationality of that country</a:t>
            </a:r>
          </a:p>
          <a:p>
            <a:pPr eaLnBrk="1" hangingPunct="1"/>
            <a:r>
              <a:rPr lang="en-US" sz="1000" dirty="0"/>
              <a:t>GAZA REFUGEE CAMP PROFILES </a:t>
            </a:r>
            <a:r>
              <a:rPr lang="en-GB" sz="800" dirty="0"/>
              <a:t>(data for 20056 March 31)</a:t>
            </a:r>
            <a:r>
              <a:rPr lang="en-US" sz="1000" dirty="0"/>
              <a:t> </a:t>
            </a:r>
            <a:r>
              <a:rPr lang="en-US" sz="800" dirty="0"/>
              <a:t>Total registered refugees – 993,818 Registered camp population – 474,130 Number of camps - 8 Elementary and preparatory schools - 187 Enrolled pupils for 2005/2006 – 192,105 Number of UNRWA Field Office Area staff posts – 9,715</a:t>
            </a:r>
          </a:p>
          <a:p>
            <a:pPr eaLnBrk="1" hangingPunct="1"/>
            <a:r>
              <a:rPr lang="en-GB" sz="1000" dirty="0"/>
              <a:t>WEST BANK</a:t>
            </a:r>
            <a:r>
              <a:rPr lang="en-GB" sz="800" dirty="0"/>
              <a:t> (data for 2005 March 31)</a:t>
            </a:r>
            <a:r>
              <a:rPr lang="en-GB" sz="1000" dirty="0"/>
              <a:t> </a:t>
            </a:r>
            <a:r>
              <a:rPr lang="en-US" sz="800" dirty="0"/>
              <a:t>Number of registered in the West Bank 687,542. Number of registered refugees living inside the camps 181241 Number of Health Centers: 17 inside the camps, 5 outside the camps</a:t>
            </a:r>
            <a:r>
              <a:rPr lang="en-US" dirty="0" smtClean="0"/>
              <a:t> </a:t>
            </a:r>
          </a:p>
          <a:p>
            <a:pPr eaLnBrk="1" hangingPunct="1"/>
            <a:r>
              <a:rPr lang="en-GB" dirty="0" smtClean="0"/>
              <a:t>SYRIA </a:t>
            </a:r>
            <a:r>
              <a:rPr lang="en-GB" sz="800" dirty="0"/>
              <a:t>(data for 2002) </a:t>
            </a:r>
            <a:r>
              <a:rPr lang="en-US" sz="800" dirty="0"/>
              <a:t>Total registered refugees - 401,185 Number of camps - 10 Registered refugees living in camps -115,863 (excluding 16,848 registered refugees in </a:t>
            </a:r>
            <a:r>
              <a:rPr lang="en-US" sz="800" dirty="0" err="1"/>
              <a:t>Jaramana</a:t>
            </a:r>
            <a:r>
              <a:rPr lang="en-US" sz="800"/>
              <a:t> unofficial camp).</a:t>
            </a:r>
            <a:r>
              <a:rPr lang="en-US" smtClean="0"/>
              <a:t> </a:t>
            </a:r>
            <a:endParaRPr lang="en-US" sz="800"/>
          </a:p>
          <a:p>
            <a:pPr eaLnBrk="1" hangingPunct="1"/>
            <a:r>
              <a:rPr lang="en-GB" sz="1000"/>
              <a:t>LEBANON</a:t>
            </a:r>
            <a:r>
              <a:rPr lang="en-GB" sz="800"/>
              <a:t> (data for 2004 1 January) </a:t>
            </a:r>
            <a:r>
              <a:rPr lang="en-US" sz="800"/>
              <a:t>Total registered refugees – 394,532 Registered camp population – 223,956  Official camps - 12 </a:t>
            </a:r>
          </a:p>
          <a:p>
            <a:pPr eaLnBrk="1" hangingPunct="1"/>
            <a:r>
              <a:rPr lang="en-GB" sz="1000"/>
              <a:t>JORDAN </a:t>
            </a:r>
            <a:r>
              <a:rPr lang="en-GB" sz="800"/>
              <a:t>(data for 2004 1 January)</a:t>
            </a:r>
            <a:r>
              <a:rPr lang="en-GB" sz="1000"/>
              <a:t> </a:t>
            </a:r>
            <a:r>
              <a:rPr lang="en-US" sz="800"/>
              <a:t>Total registered refugees - 1,740,170 Registered camp population - 307,785 Number of camps - 10 </a:t>
            </a:r>
          </a:p>
          <a:p>
            <a:pPr eaLnBrk="1" hangingPunct="1"/>
            <a:endParaRPr lang="en-US" sz="1000"/>
          </a:p>
          <a:p>
            <a:pPr eaLnBrk="1" hangingPunct="1"/>
            <a:r>
              <a:rPr lang="en-US" smtClean="0"/>
              <a:t>All Palestine refugees in Jordan have full Jordanian citizenship with the exception of about 100,000 refugees </a:t>
            </a:r>
          </a:p>
          <a:p>
            <a:pPr eaLnBrk="1" hangingPunct="1"/>
            <a:endParaRPr lang="en-US" sz="1000"/>
          </a:p>
          <a:p>
            <a:pPr eaLnBrk="1" hangingPunct="1"/>
            <a:r>
              <a:rPr lang="en-US" smtClean="0"/>
              <a:t>Palestine refugees in Lebanon face specific problems. They do not have social and civil rights, and have very limited access to the government's public health or educational facilities and no access to public social services. The majority rely entirely on UNRWA as the sole provider of education, health and relief and social services. </a:t>
            </a:r>
          </a:p>
          <a:p>
            <a:pPr eaLnBrk="1" hangingPunct="1"/>
            <a:endParaRPr lang="en-GB" sz="1000"/>
          </a:p>
          <a:p>
            <a:pPr eaLnBrk="1" hangingPunct="1"/>
            <a:r>
              <a:rPr lang="en-GB" smtClean="0"/>
              <a:t>All data here from UNRWA homepage visited 3 Nov 2006 </a:t>
            </a:r>
            <a:r>
              <a:rPr lang="en-US" smtClean="0"/>
              <a:t>http://www.un.org/unrwa/refugees/camp-profiles.html</a:t>
            </a:r>
          </a:p>
        </p:txBody>
      </p:sp>
    </p:spTree>
    <p:extLst>
      <p:ext uri="{BB962C8B-B14F-4D97-AF65-F5344CB8AC3E}">
        <p14:creationId xmlns:p14="http://schemas.microsoft.com/office/powerpoint/2010/main" val="1901810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896938" y="639763"/>
            <a:ext cx="5118100" cy="3840162"/>
          </a:xfrm>
        </p:spPr>
      </p:sp>
      <p:sp>
        <p:nvSpPr>
          <p:cNvPr id="3" name="Jegyzetek helye 2"/>
          <p:cNvSpPr>
            <a:spLocks noGrp="1"/>
          </p:cNvSpPr>
          <p:nvPr>
            <p:ph type="body" idx="1"/>
          </p:nvPr>
        </p:nvSpPr>
        <p:spPr/>
        <p:txBody>
          <a:bodyPr>
            <a:normAutofit/>
          </a:bodyPr>
          <a:lstStyle/>
          <a:p>
            <a:r>
              <a:rPr lang="en-US" dirty="0" smtClean="0"/>
              <a:t>D</a:t>
            </a:r>
            <a:r>
              <a:rPr lang="hu-HU" dirty="0" smtClean="0"/>
              <a:t>GC 1  (</a:t>
            </a:r>
            <a:r>
              <a:rPr lang="hu-HU" dirty="0" err="1" smtClean="0"/>
              <a:t>1</a:t>
            </a:r>
            <a:r>
              <a:rPr lang="hu-HU" dirty="0" smtClean="0"/>
              <a:t>) Az Egyezmény nem alkalmazható azokra a személyekre, akik jelenleg nem az Egyesült Nemzetek Menekültügyi Főbiztosától, hanem az Egyesült Nemzetek valamely más szervétől vagy ügynökségétől kapnak védelmet vagy támogatást</a:t>
            </a:r>
            <a:r>
              <a:rPr lang="en-US" dirty="0" smtClean="0"/>
              <a:t>.</a:t>
            </a:r>
            <a:endParaRPr lang="hu-HU" dirty="0" smtClean="0"/>
          </a:p>
          <a:p>
            <a:r>
              <a:rPr lang="hu-HU" dirty="0" smtClean="0"/>
              <a:t>________________________</a:t>
            </a:r>
          </a:p>
          <a:p>
            <a:r>
              <a:rPr lang="en-US" dirty="0" smtClean="0"/>
              <a:t>As the Advocate General observes at points 12 and 13 of her Opinion, it is clear from UNRWA’s ‘Consolidated Eligibility and Registration Instructions’ (‘CERI’) – the currently applicable version of which was adopted during 2009 – that while the term ‘Palestine Refugee’ applies, for UNRWA’s purposes, to ‘persons whose normal place of residence was Palestine during the period 1 June 1946 to 15 May 1948 and who lost both home and means of livelihood as a result of the 1948 conflict’ (Point III.A.1 of CERI), other persons are also eligible to receive protection or assistance from UNRWA. They include ‘non-registered persons displaced as a result of the 1967 and subsequent hostilities’ (Point III.B of CERI; see also, inter alia, paragraph 6 of the United Nations General Assembly Resolution No 2252 (ES‑V) of 4 July 1967).</a:t>
            </a:r>
          </a:p>
          <a:p>
            <a:r>
              <a:rPr lang="en-US" dirty="0" smtClean="0"/>
              <a:t>46      In those circumstances, it cannot be ruled out </a:t>
            </a:r>
            <a:r>
              <a:rPr lang="en-US" i="1" dirty="0" smtClean="0"/>
              <a:t>a priori </a:t>
            </a:r>
            <a:r>
              <a:rPr lang="en-US" dirty="0" smtClean="0"/>
              <a:t>that a person such as </a:t>
            </a:r>
            <a:r>
              <a:rPr lang="en-US" b="1" dirty="0" smtClean="0"/>
              <a:t>Ms </a:t>
            </a:r>
            <a:r>
              <a:rPr lang="en-US" b="1" dirty="0" err="1" smtClean="0"/>
              <a:t>Bolbol</a:t>
            </a:r>
            <a:r>
              <a:rPr lang="en-US" b="1" dirty="0" smtClean="0"/>
              <a:t>, who is not registered with UNRWA, could nevertheless be among those persons coming within Article 1D o</a:t>
            </a:r>
            <a:r>
              <a:rPr lang="en-US" dirty="0" smtClean="0"/>
              <a:t>f the Geneva Convention and, therefore, within the first sentence of Article 12(1)(a) of the Directive.</a:t>
            </a:r>
          </a:p>
          <a:p>
            <a:endParaRPr lang="hu-HU" dirty="0" smtClean="0"/>
          </a:p>
          <a:p>
            <a:endParaRPr lang="en-US" dirty="0" smtClean="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22</a:t>
            </a:fld>
            <a:endParaRPr lang="en-GB"/>
          </a:p>
        </p:txBody>
      </p:sp>
    </p:spTree>
    <p:extLst>
      <p:ext uri="{BB962C8B-B14F-4D97-AF65-F5344CB8AC3E}">
        <p14:creationId xmlns:p14="http://schemas.microsoft.com/office/powerpoint/2010/main" val="3338827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23</a:t>
            </a:fld>
            <a:endParaRPr lang="en-GB" dirty="0"/>
          </a:p>
        </p:txBody>
      </p:sp>
    </p:spTree>
    <p:extLst>
      <p:ext uri="{BB962C8B-B14F-4D97-AF65-F5344CB8AC3E}">
        <p14:creationId xmlns:p14="http://schemas.microsoft.com/office/powerpoint/2010/main" val="3726582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24</a:t>
            </a:fld>
            <a:endParaRPr lang="en-GB" dirty="0"/>
          </a:p>
        </p:txBody>
      </p:sp>
    </p:spTree>
    <p:extLst>
      <p:ext uri="{BB962C8B-B14F-4D97-AF65-F5344CB8AC3E}">
        <p14:creationId xmlns:p14="http://schemas.microsoft.com/office/powerpoint/2010/main" val="34976825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25</a:t>
            </a:fld>
            <a:endParaRPr lang="en-GB" dirty="0"/>
          </a:p>
        </p:txBody>
      </p:sp>
    </p:spTree>
    <p:extLst>
      <p:ext uri="{BB962C8B-B14F-4D97-AF65-F5344CB8AC3E}">
        <p14:creationId xmlns:p14="http://schemas.microsoft.com/office/powerpoint/2010/main" val="4205578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26</a:t>
            </a:fld>
            <a:endParaRPr lang="en-GB" dirty="0"/>
          </a:p>
        </p:txBody>
      </p:sp>
    </p:spTree>
    <p:extLst>
      <p:ext uri="{BB962C8B-B14F-4D97-AF65-F5344CB8AC3E}">
        <p14:creationId xmlns:p14="http://schemas.microsoft.com/office/powerpoint/2010/main" val="17781910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6ABF649F-D60C-4DE6-ACB7-DDCED907B263}" type="slidenum">
              <a:rPr lang="en-GB" smtClean="0"/>
              <a:pPr>
                <a:defRPr/>
              </a:pPr>
              <a:t>27</a:t>
            </a:fld>
            <a:endParaRPr lang="en-GB" dirty="0"/>
          </a:p>
        </p:txBody>
      </p:sp>
    </p:spTree>
    <p:extLst>
      <p:ext uri="{BB962C8B-B14F-4D97-AF65-F5344CB8AC3E}">
        <p14:creationId xmlns:p14="http://schemas.microsoft.com/office/powerpoint/2010/main" val="19489944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A5AFE5E5-F195-4CB1-847F-81FC1E3669AF}" type="slidenum">
              <a:rPr lang="hu-HU" smtClean="0">
                <a:cs typeface="Arial" charset="0"/>
              </a:rPr>
              <a:pPr/>
              <a:t>28</a:t>
            </a:fld>
            <a:endParaRPr lang="hu-HU" smtClean="0">
              <a:cs typeface="Arial" charset="0"/>
            </a:endParaRPr>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13692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74A35FF8-550F-4909-BD9B-782967964C4F}" type="slidenum">
              <a:rPr lang="hu-HU" smtClean="0">
                <a:cs typeface="Arial" charset="0"/>
              </a:rPr>
              <a:pPr>
                <a:defRPr/>
              </a:pPr>
              <a:t>3</a:t>
            </a:fld>
            <a:endParaRPr lang="hu-HU" dirty="0" smtClean="0">
              <a:cs typeface="Arial"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r>
              <a:rPr lang="en-US" dirty="0" smtClean="0"/>
              <a:t>(</a:t>
            </a:r>
            <a:endParaRPr lang="en-GB" dirty="0" smtClean="0"/>
          </a:p>
        </p:txBody>
      </p:sp>
    </p:spTree>
    <p:extLst>
      <p:ext uri="{BB962C8B-B14F-4D97-AF65-F5344CB8AC3E}">
        <p14:creationId xmlns:p14="http://schemas.microsoft.com/office/powerpoint/2010/main" val="1379069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AD090BF0-B366-4E92-B12B-441B371928F1}" type="slidenum">
              <a:rPr lang="hu-HU" smtClean="0"/>
              <a:pPr>
                <a:defRPr/>
              </a:pPr>
              <a:t>4</a:t>
            </a:fld>
            <a:endParaRPr lang="hu-HU" dirty="0"/>
          </a:p>
        </p:txBody>
      </p:sp>
    </p:spTree>
    <p:extLst>
      <p:ext uri="{BB962C8B-B14F-4D97-AF65-F5344CB8AC3E}">
        <p14:creationId xmlns:p14="http://schemas.microsoft.com/office/powerpoint/2010/main" val="2336002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85501F5D-9725-4C01-B583-5F6F44A9FBB8}" type="slidenum">
              <a:rPr lang="hu-HU" smtClean="0">
                <a:cs typeface="Arial" charset="0"/>
              </a:rPr>
              <a:pPr>
                <a:defRPr/>
              </a:pPr>
              <a:t>5</a:t>
            </a:fld>
            <a:endParaRPr lang="hu-HU" dirty="0" smtClean="0">
              <a:cs typeface="Arial"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64590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B623FB46-2B6B-4D63-8182-F775356B9333}" type="slidenum">
              <a:rPr lang="hu-HU" smtClean="0">
                <a:cs typeface="Arial" charset="0"/>
              </a:rPr>
              <a:pPr>
                <a:defRPr/>
              </a:pPr>
              <a:t>6</a:t>
            </a:fld>
            <a:endParaRPr lang="hu-HU" dirty="0" smtClean="0">
              <a:cs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60000"/>
              </a:lnSpc>
            </a:pPr>
            <a:endParaRPr lang="hu-HU" sz="900" dirty="0"/>
          </a:p>
          <a:p>
            <a:pPr eaLnBrk="1" hangingPunct="1">
              <a:spcBef>
                <a:spcPct val="5000"/>
              </a:spcBef>
            </a:pPr>
            <a:r>
              <a:rPr lang="hu-HU" sz="900" dirty="0"/>
              <a:t>See also: UNHCR </a:t>
            </a:r>
            <a:r>
              <a:rPr lang="en-US" sz="900" dirty="0"/>
              <a:t>GUIDELINES ON INTERNATIONAL PROTECTION:</a:t>
            </a:r>
          </a:p>
          <a:p>
            <a:pPr eaLnBrk="1" hangingPunct="1"/>
            <a:r>
              <a:rPr lang="en-US" sz="900" dirty="0"/>
              <a:t>Cessation of Refugee Status under Article 1C(5) and (6) of the</a:t>
            </a:r>
            <a:r>
              <a:rPr lang="hu-HU" sz="900" dirty="0"/>
              <a:t> </a:t>
            </a:r>
            <a:r>
              <a:rPr lang="en-US" sz="900" dirty="0"/>
              <a:t>1951 Convention relating to the Status of Refugees</a:t>
            </a:r>
            <a:r>
              <a:rPr lang="hu-HU" sz="900" dirty="0"/>
              <a:t> </a:t>
            </a:r>
            <a:r>
              <a:rPr lang="en-US" sz="900" dirty="0"/>
              <a:t>(the “Ceased Circumstances” Clauses)</a:t>
            </a:r>
            <a:r>
              <a:rPr lang="hu-HU" sz="900" dirty="0"/>
              <a:t> </a:t>
            </a:r>
            <a:r>
              <a:rPr lang="en-US" sz="1000" dirty="0"/>
              <a:t>HCR/GIP/03/03</a:t>
            </a:r>
            <a:r>
              <a:rPr lang="hu-HU" sz="1000" dirty="0"/>
              <a:t> </a:t>
            </a:r>
            <a:r>
              <a:rPr lang="en-US" sz="1000" dirty="0"/>
              <a:t>10 February 2003</a:t>
            </a:r>
          </a:p>
          <a:p>
            <a:pPr eaLnBrk="1" hangingPunct="1">
              <a:spcBef>
                <a:spcPct val="5000"/>
              </a:spcBef>
            </a:pPr>
            <a:endParaRPr lang="en-US" sz="1000" dirty="0"/>
          </a:p>
          <a:p>
            <a:pPr eaLnBrk="1" hangingPunct="1">
              <a:spcBef>
                <a:spcPct val="5000"/>
              </a:spcBef>
            </a:pPr>
            <a:endParaRPr lang="en-US" sz="900" dirty="0"/>
          </a:p>
        </p:txBody>
      </p:sp>
    </p:spTree>
    <p:extLst>
      <p:ext uri="{BB962C8B-B14F-4D97-AF65-F5344CB8AC3E}">
        <p14:creationId xmlns:p14="http://schemas.microsoft.com/office/powerpoint/2010/main" val="940944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96B9348B-5111-4250-99F9-73F99033E137}" type="slidenum">
              <a:rPr lang="hu-HU" smtClean="0">
                <a:cs typeface="Arial" charset="0"/>
              </a:rPr>
              <a:pPr>
                <a:defRPr/>
              </a:pPr>
              <a:t>7</a:t>
            </a:fld>
            <a:endParaRPr lang="hu-HU" dirty="0" smtClean="0">
              <a:cs typeface="Arial"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dirty="0" smtClean="0"/>
              <a:t>„</a:t>
            </a:r>
            <a:r>
              <a:rPr lang="en-GB" dirty="0" smtClean="0"/>
              <a:t>Where indeed a “particular cause of fear of persecution” has been identified, the elimination</a:t>
            </a:r>
            <a:r>
              <a:rPr lang="hu-HU" dirty="0" smtClean="0"/>
              <a:t> </a:t>
            </a:r>
            <a:r>
              <a:rPr lang="en-GB" dirty="0" smtClean="0"/>
              <a:t>of that cause carries more weight than a change in other factors.</a:t>
            </a:r>
            <a:r>
              <a:rPr lang="hu-HU" dirty="0" smtClean="0"/>
              <a:t>” Guidelines, 2003,  point 11</a:t>
            </a:r>
            <a:endParaRPr lang="en-GB" dirty="0" smtClean="0"/>
          </a:p>
          <a:p>
            <a:pPr eaLnBrk="1" hangingPunct="1"/>
            <a:endParaRPr lang="en-GB" dirty="0" smtClean="0"/>
          </a:p>
        </p:txBody>
      </p:sp>
    </p:spTree>
    <p:extLst>
      <p:ext uri="{BB962C8B-B14F-4D97-AF65-F5344CB8AC3E}">
        <p14:creationId xmlns:p14="http://schemas.microsoft.com/office/powerpoint/2010/main" val="362356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E406957-7A4B-465F-9C4C-A68E220F067A}" type="slidenum">
              <a:rPr lang="hu-HU" smtClean="0">
                <a:cs typeface="Arial" charset="0"/>
              </a:rPr>
              <a:pPr>
                <a:defRPr/>
              </a:pPr>
              <a:t>8</a:t>
            </a:fld>
            <a:endParaRPr lang="hu-HU" dirty="0" smtClean="0">
              <a:cs typeface="Arial"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dirty="0" smtClean="0"/>
              <a:t>Chile: return to democracy in March 1990 – UNHCR  first finds premature to apply the  cessation clause but by July 1992 excepts</a:t>
            </a:r>
          </a:p>
          <a:p>
            <a:pPr eaLnBrk="1" hangingPunct="1"/>
            <a:r>
              <a:rPr lang="hu-HU" dirty="0" smtClean="0"/>
              <a:t>Romania: UNHCR declaration in 1997</a:t>
            </a:r>
          </a:p>
          <a:p>
            <a:pPr eaLnBrk="1" hangingPunct="1"/>
            <a:r>
              <a:rPr lang="hu-HU" dirty="0" smtClean="0"/>
              <a:t>Ethiopia:  Mengistu Hailé </a:t>
            </a:r>
            <a:r>
              <a:rPr lang="hu-HU" dirty="0" err="1" smtClean="0"/>
              <a:t>Mariam’s</a:t>
            </a:r>
            <a:r>
              <a:rPr lang="hu-HU" dirty="0" smtClean="0"/>
              <a:t> </a:t>
            </a:r>
            <a:r>
              <a:rPr lang="hu-HU" dirty="0" err="1" smtClean="0"/>
              <a:t>regime</a:t>
            </a:r>
            <a:r>
              <a:rPr lang="hu-HU" dirty="0" smtClean="0"/>
              <a:t> </a:t>
            </a:r>
            <a:r>
              <a:rPr lang="hu-HU" dirty="0" err="1" smtClean="0"/>
              <a:t>collapses</a:t>
            </a:r>
            <a:r>
              <a:rPr lang="hu-HU" dirty="0" smtClean="0"/>
              <a:t> </a:t>
            </a:r>
            <a:r>
              <a:rPr lang="hu-HU" dirty="0" err="1" smtClean="0"/>
              <a:t>in</a:t>
            </a:r>
            <a:r>
              <a:rPr lang="hu-HU" dirty="0" smtClean="0"/>
              <a:t> 1991 </a:t>
            </a:r>
            <a:r>
              <a:rPr lang="hu-HU" dirty="0" err="1" smtClean="0"/>
              <a:t>after</a:t>
            </a:r>
            <a:r>
              <a:rPr lang="hu-HU" dirty="0" smtClean="0"/>
              <a:t> 17 </a:t>
            </a:r>
            <a:r>
              <a:rPr lang="hu-HU" dirty="0" err="1" smtClean="0"/>
              <a:t>years</a:t>
            </a:r>
            <a:r>
              <a:rPr lang="hu-HU" dirty="0" smtClean="0"/>
              <a:t>.</a:t>
            </a:r>
          </a:p>
          <a:p>
            <a:pPr eaLnBrk="1" hangingPunct="1"/>
            <a:r>
              <a:rPr lang="hu-HU" dirty="0" smtClean="0"/>
              <a:t>1993-1998 UNHCR: </a:t>
            </a:r>
            <a:r>
              <a:rPr lang="hu-HU" dirty="0" err="1" smtClean="0"/>
              <a:t>voluntary</a:t>
            </a:r>
            <a:r>
              <a:rPr lang="hu-HU" dirty="0" smtClean="0"/>
              <a:t> </a:t>
            </a:r>
            <a:r>
              <a:rPr lang="hu-HU" dirty="0" err="1" smtClean="0"/>
              <a:t>repatriation</a:t>
            </a:r>
            <a:r>
              <a:rPr lang="hu-HU" dirty="0" smtClean="0"/>
              <a:t> </a:t>
            </a:r>
            <a:r>
              <a:rPr lang="hu-HU" dirty="0" err="1" smtClean="0"/>
              <a:t>programs</a:t>
            </a:r>
            <a:endParaRPr lang="hu-HU" dirty="0" smtClean="0"/>
          </a:p>
          <a:p>
            <a:pPr eaLnBrk="1" hangingPunct="1"/>
            <a:r>
              <a:rPr lang="hu-HU" dirty="0" err="1" smtClean="0"/>
              <a:t>February</a:t>
            </a:r>
            <a:r>
              <a:rPr lang="hu-HU" dirty="0" smtClean="0"/>
              <a:t> 1999 </a:t>
            </a:r>
            <a:r>
              <a:rPr lang="hu-HU" dirty="0" err="1" smtClean="0"/>
              <a:t>formal</a:t>
            </a:r>
            <a:r>
              <a:rPr lang="hu-HU" dirty="0" smtClean="0"/>
              <a:t> </a:t>
            </a:r>
            <a:r>
              <a:rPr lang="hu-HU" dirty="0" err="1" smtClean="0"/>
              <a:t>approval</a:t>
            </a:r>
            <a:r>
              <a:rPr lang="hu-HU" dirty="0" smtClean="0"/>
              <a:t> </a:t>
            </a:r>
            <a:r>
              <a:rPr lang="hu-HU" dirty="0" err="1" smtClean="0"/>
              <a:t>by</a:t>
            </a:r>
            <a:r>
              <a:rPr lang="hu-HU" dirty="0" smtClean="0"/>
              <a:t> the Standing </a:t>
            </a:r>
            <a:r>
              <a:rPr lang="hu-HU" dirty="0" err="1" smtClean="0"/>
              <a:t>Committee</a:t>
            </a:r>
            <a:r>
              <a:rPr lang="hu-HU" dirty="0" smtClean="0"/>
              <a:t> of the </a:t>
            </a:r>
            <a:r>
              <a:rPr lang="hu-HU" dirty="0" err="1" smtClean="0"/>
              <a:t>cessation</a:t>
            </a:r>
            <a:r>
              <a:rPr lang="hu-HU" dirty="0" smtClean="0"/>
              <a:t> </a:t>
            </a:r>
            <a:r>
              <a:rPr lang="hu-HU" dirty="0" err="1" smtClean="0"/>
              <a:t>clause</a:t>
            </a:r>
            <a:endParaRPr lang="en-GB" dirty="0" smtClean="0"/>
          </a:p>
        </p:txBody>
      </p:sp>
    </p:spTree>
    <p:extLst>
      <p:ext uri="{BB962C8B-B14F-4D97-AF65-F5344CB8AC3E}">
        <p14:creationId xmlns:p14="http://schemas.microsoft.com/office/powerpoint/2010/main" val="2308058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8918537-7A24-4059-A2B4-F2251CA1C88B}" type="slidenum">
              <a:rPr lang="hu-HU" smtClean="0">
                <a:cs typeface="Arial" charset="0"/>
              </a:rPr>
              <a:pPr>
                <a:defRPr/>
              </a:pPr>
              <a:t>9</a:t>
            </a:fld>
            <a:endParaRPr lang="hu-HU" smtClean="0">
              <a:cs typeface="Arial"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Consider also very long stay in country of asylum – status may cease without removal!!!</a:t>
            </a:r>
            <a:endParaRPr lang="en-GB" smtClean="0"/>
          </a:p>
        </p:txBody>
      </p:sp>
    </p:spTree>
    <p:extLst>
      <p:ext uri="{BB962C8B-B14F-4D97-AF65-F5344CB8AC3E}">
        <p14:creationId xmlns:p14="http://schemas.microsoft.com/office/powerpoint/2010/main" val="413111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en-GB"/>
          </a:p>
        </p:txBody>
      </p:sp>
    </p:spTree>
  </p:cSld>
  <p:clrMapOvr>
    <a:masterClrMapping/>
  </p:clrMapOvr>
  <p:transition>
    <p:pull dir="rd"/>
  </p:transition>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transition>
    <p:pull dir="rd"/>
  </p:transition>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15100" y="228600"/>
            <a:ext cx="1943100" cy="6629400"/>
          </a:xfrm>
        </p:spPr>
        <p:txBody>
          <a:bodyPr vert="eaVert"/>
          <a:lstStyle/>
          <a:p>
            <a:r>
              <a:rPr lang="hu-HU" smtClean="0"/>
              <a:t>Mintacím szerkesztése</a:t>
            </a:r>
            <a:endParaRPr lang="en-GB"/>
          </a:p>
        </p:txBody>
      </p:sp>
      <p:sp>
        <p:nvSpPr>
          <p:cNvPr id="3" name="Függőleges szöveg helye 2"/>
          <p:cNvSpPr>
            <a:spLocks noGrp="1"/>
          </p:cNvSpPr>
          <p:nvPr>
            <p:ph type="body" orient="vert" idx="1"/>
          </p:nvPr>
        </p:nvSpPr>
        <p:spPr>
          <a:xfrm>
            <a:off x="685800" y="228600"/>
            <a:ext cx="5676900" cy="66294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transition>
    <p:pull dir="rd"/>
  </p:transition>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en-GB"/>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Tree>
  </p:cSld>
  <p:clrMapOvr>
    <a:masterClrMapping/>
  </p:clrMapOvr>
  <p:transition>
    <p:pull dir="rd"/>
  </p:transition>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6858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transition>
    <p:pull dir="rd"/>
  </p:transition>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transition>
    <p:pull dir="rd"/>
  </p:transition>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Tree>
  </p:cSld>
  <p:clrMapOvr>
    <a:masterClrMapping/>
  </p:clrMapOvr>
  <p:transition>
    <p:pull dir="rd"/>
  </p:transition>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en-GB"/>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Tree>
  </p:cSld>
  <p:clrMapOvr>
    <a:masterClrMapping/>
  </p:clrMapOvr>
  <p:transition>
    <p:pull dir="rd"/>
  </p:transition>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en-GB"/>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smtClean="0"/>
              <a:t>Kép beszúrásához kattintson az ikonra</a:t>
            </a:r>
            <a:endParaRPr lang="en-GB"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Tree>
  </p:cSld>
  <p:clrMapOvr>
    <a:masterClrMapping/>
  </p:clrMapOvr>
  <p:transition>
    <p:pull dir="rd"/>
  </p:transition>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457200"/>
          </a:xfrm>
          <a:prstGeom prst="rect">
            <a:avLst/>
          </a:prstGeom>
          <a:solidFill>
            <a:schemeClr val="tx1">
              <a:lumMod val="95000"/>
            </a:schemeClr>
          </a:solidFill>
          <a:ln w="95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hu-HU" dirty="0" smtClean="0"/>
          </a:p>
        </p:txBody>
      </p:sp>
      <p:sp>
        <p:nvSpPr>
          <p:cNvPr id="1027" name="Rectangle 3"/>
          <p:cNvSpPr>
            <a:spLocks noGrp="1" noChangeArrowheads="1"/>
          </p:cNvSpPr>
          <p:nvPr>
            <p:ph type="body" idx="1"/>
          </p:nvPr>
        </p:nvSpPr>
        <p:spPr bwMode="auto">
          <a:xfrm>
            <a:off x="685800" y="838200"/>
            <a:ext cx="7772400" cy="5615136"/>
          </a:xfrm>
          <a:prstGeom prst="rect">
            <a:avLst/>
          </a:prstGeom>
          <a:solidFill>
            <a:schemeClr val="tx1">
              <a:lumMod val="95000"/>
              <a:alpha val="20000"/>
            </a:schemeClr>
          </a:solidFill>
          <a:ln w="9525">
            <a:solidFill>
              <a:srgbClr val="000032"/>
            </a:solidFill>
            <a:miter lim="800000"/>
            <a:headEnd/>
            <a:tailEnd/>
          </a:ln>
        </p:spPr>
        <p:txBody>
          <a:bodyPr vert="horz" wrap="square" lIns="91440" tIns="45720" rIns="91440" bIns="45720" numCol="1" anchor="t" anchorCtr="0" compatLnSpc="1">
            <a:prstTxWarp prst="textNoShape">
              <a:avLst/>
            </a:prstTxWarp>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p>
        </p:txBody>
      </p:sp>
      <p:sp>
        <p:nvSpPr>
          <p:cNvPr id="4" name="Text Box 5"/>
          <p:cNvSpPr txBox="1">
            <a:spLocks noChangeArrowheads="1"/>
          </p:cNvSpPr>
          <p:nvPr userDrawn="1"/>
        </p:nvSpPr>
        <p:spPr bwMode="auto">
          <a:xfrm>
            <a:off x="8820150" y="1"/>
            <a:ext cx="323850" cy="7125027"/>
          </a:xfrm>
          <a:prstGeom prst="rect">
            <a:avLst/>
          </a:prstGeom>
          <a:solidFill>
            <a:schemeClr val="tx1"/>
          </a:solidFill>
          <a:ln w="15875" algn="ctr">
            <a:solidFill>
              <a:srgbClr val="C00000"/>
            </a:solidFill>
            <a:miter lim="800000"/>
            <a:headEnd/>
            <a:tailEnd/>
          </a:ln>
          <a:effectLst/>
        </p:spPr>
        <p:txBody>
          <a:bodyPr wrap="square">
            <a:spAutoFit/>
          </a:bodyPr>
          <a:lstStyle/>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r>
              <a:rPr lang="hu-HU" dirty="0">
                <a:latin typeface="Arial" charset="0"/>
              </a:rPr>
              <a:t>ELTE</a:t>
            </a:r>
          </a:p>
          <a:p>
            <a:pPr eaLnBrk="0" hangingPunct="0">
              <a:spcBef>
                <a:spcPct val="50000"/>
              </a:spcBef>
              <a:defRPr/>
            </a:pPr>
            <a:endParaRPr lang="hu-HU" dirty="0">
              <a:latin typeface="Arial" charset="0"/>
            </a:endParaRPr>
          </a:p>
          <a:p>
            <a:pPr eaLnBrk="0" hangingPunct="0">
              <a:spcBef>
                <a:spcPct val="50000"/>
              </a:spcBef>
              <a:defRPr/>
            </a:pPr>
            <a:r>
              <a:rPr lang="hu-HU" dirty="0">
                <a:latin typeface="Arial" charset="0"/>
              </a:rPr>
              <a:t> </a:t>
            </a: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r>
              <a:rPr lang="hu-HU" dirty="0" smtClean="0">
                <a:latin typeface="Arial" charset="0"/>
              </a:rPr>
              <a:t>2016</a:t>
            </a:r>
            <a:endParaRPr lang="hu-HU" dirty="0">
              <a:latin typeface="Arial" charset="0"/>
            </a:endParaRPr>
          </a:p>
          <a:p>
            <a:pPr eaLnBrk="0" hangingPunct="0">
              <a:spcBef>
                <a:spcPct val="50000"/>
              </a:spcBef>
              <a:defRPr/>
            </a:pPr>
            <a:endParaRPr lang="hu-HU" sz="1000" dirty="0">
              <a:latin typeface="Arial" charset="0"/>
            </a:endParaRPr>
          </a:p>
          <a:p>
            <a:pPr eaLnBrk="0" hangingPunct="0">
              <a:spcBef>
                <a:spcPct val="50000"/>
              </a:spcBef>
              <a:defRPr/>
            </a:pPr>
            <a:endParaRPr lang="hu-HU" sz="1000"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hu-HU" dirty="0">
              <a:latin typeface="Arial" charset="0"/>
            </a:endParaRPr>
          </a:p>
          <a:p>
            <a:pPr eaLnBrk="0" hangingPunct="0">
              <a:spcBef>
                <a:spcPct val="50000"/>
              </a:spcBef>
              <a:defRPr/>
            </a:pPr>
            <a:endParaRPr lang="en-US" dirty="0">
              <a:latin typeface="Arial" charset="0"/>
            </a:endParaRPr>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pull dir="rd"/>
  </p:transition>
  <p:timing>
    <p:tnLst>
      <p:par>
        <p:cTn id="1" dur="indefinite" restart="never" nodeType="tmRoot"/>
      </p:par>
    </p:tnLst>
  </p:timing>
  <p:hf sldNum="0" hdr="0" ftr="0"/>
  <p:txStyles>
    <p:titleStyle>
      <a:lvl1pPr algn="ctr" rtl="0" eaLnBrk="1" fontAlgn="base" hangingPunct="1">
        <a:spcBef>
          <a:spcPct val="0"/>
        </a:spcBef>
        <a:spcAft>
          <a:spcPct val="0"/>
        </a:spcAft>
        <a:defRPr sz="2800">
          <a:solidFill>
            <a:srgbClr val="540000"/>
          </a:solidFill>
          <a:effectLst/>
          <a:latin typeface="+mj-lt"/>
          <a:ea typeface="+mj-ea"/>
          <a:cs typeface="+mj-cs"/>
        </a:defRPr>
      </a:lvl1pPr>
      <a:lvl2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2800">
          <a:solidFill>
            <a:schemeClr val="tx2"/>
          </a:solidFill>
          <a:latin typeface="Arial" charset="0"/>
          <a:cs typeface="Arial" charset="0"/>
        </a:defRPr>
      </a:lvl6pPr>
      <a:lvl7pPr marL="914400" algn="ctr" rtl="0" eaLnBrk="1" fontAlgn="base" hangingPunct="1">
        <a:spcBef>
          <a:spcPct val="0"/>
        </a:spcBef>
        <a:spcAft>
          <a:spcPct val="0"/>
        </a:spcAft>
        <a:defRPr sz="2800">
          <a:solidFill>
            <a:schemeClr val="tx2"/>
          </a:solidFill>
          <a:latin typeface="Arial" charset="0"/>
          <a:cs typeface="Arial" charset="0"/>
        </a:defRPr>
      </a:lvl7pPr>
      <a:lvl8pPr marL="1371600" algn="ctr" rtl="0" eaLnBrk="1" fontAlgn="base" hangingPunct="1">
        <a:spcBef>
          <a:spcPct val="0"/>
        </a:spcBef>
        <a:spcAft>
          <a:spcPct val="0"/>
        </a:spcAft>
        <a:defRPr sz="2800">
          <a:solidFill>
            <a:schemeClr val="tx2"/>
          </a:solidFill>
          <a:latin typeface="Arial" charset="0"/>
          <a:cs typeface="Arial" charset="0"/>
        </a:defRPr>
      </a:lvl8pPr>
      <a:lvl9pPr marL="1828800" algn="ctr" rtl="0" eaLnBrk="1" fontAlgn="base" hangingPunct="1">
        <a:spcBef>
          <a:spcPct val="0"/>
        </a:spcBef>
        <a:spcAft>
          <a:spcPct val="0"/>
        </a:spcAft>
        <a:defRPr sz="2800">
          <a:solidFill>
            <a:schemeClr val="tx2"/>
          </a:solidFill>
          <a:latin typeface="Arial" charset="0"/>
          <a:cs typeface="Arial" charset="0"/>
        </a:defRPr>
      </a:lvl9pPr>
    </p:titleStyle>
    <p:bodyStyle>
      <a:lvl1pPr marL="0" indent="0" algn="l" rtl="0" eaLnBrk="1" fontAlgn="base" hangingPunct="1">
        <a:spcBef>
          <a:spcPct val="20000"/>
        </a:spcBef>
        <a:spcAft>
          <a:spcPct val="0"/>
        </a:spcAft>
        <a:buNone/>
        <a:defRPr sz="2400">
          <a:solidFill>
            <a:schemeClr val="bg2"/>
          </a:solidFill>
          <a:latin typeface="+mn-lt"/>
          <a:ea typeface="+mn-ea"/>
          <a:cs typeface="+mn-cs"/>
        </a:defRPr>
      </a:lvl1pPr>
      <a:lvl2pPr marL="457200" indent="0" algn="l" rtl="0" eaLnBrk="1" fontAlgn="base" hangingPunct="1">
        <a:spcBef>
          <a:spcPct val="20000"/>
        </a:spcBef>
        <a:spcAft>
          <a:spcPct val="0"/>
        </a:spcAft>
        <a:buNone/>
        <a:defRPr sz="2000">
          <a:solidFill>
            <a:schemeClr val="bg2"/>
          </a:solidFill>
          <a:latin typeface="+mn-lt"/>
          <a:cs typeface="+mn-cs"/>
        </a:defRPr>
      </a:lvl2pPr>
      <a:lvl3pPr marL="914400" indent="0" algn="l" rtl="0" eaLnBrk="1" fontAlgn="base" hangingPunct="1">
        <a:spcBef>
          <a:spcPct val="20000"/>
        </a:spcBef>
        <a:spcAft>
          <a:spcPct val="0"/>
        </a:spcAft>
        <a:buNone/>
        <a:defRPr sz="1800">
          <a:solidFill>
            <a:schemeClr val="bg2"/>
          </a:solidFill>
          <a:latin typeface="+mn-lt"/>
          <a:cs typeface="+mn-cs"/>
        </a:defRPr>
      </a:lvl3pPr>
      <a:lvl4pPr marL="1371600" indent="0" algn="l" rtl="0" eaLnBrk="1" fontAlgn="base" hangingPunct="1">
        <a:spcBef>
          <a:spcPct val="20000"/>
        </a:spcBef>
        <a:spcAft>
          <a:spcPct val="0"/>
        </a:spcAft>
        <a:buNone/>
        <a:defRPr sz="1600">
          <a:solidFill>
            <a:schemeClr val="bg2"/>
          </a:solidFill>
          <a:latin typeface="+mn-lt"/>
          <a:cs typeface="+mn-cs"/>
        </a:defRPr>
      </a:lvl4pPr>
      <a:lvl5pPr marL="1828800" indent="0" algn="l" rtl="0" eaLnBrk="1" fontAlgn="base" hangingPunct="1">
        <a:spcBef>
          <a:spcPct val="20000"/>
        </a:spcBef>
        <a:spcAft>
          <a:spcPct val="0"/>
        </a:spcAft>
        <a:buNone/>
        <a:defRPr sz="1600">
          <a:solidFill>
            <a:schemeClr val="bg2"/>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refworld.org/docid/4a5de2992.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unrwa.org/who-we-ar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ctrTitle"/>
          </p:nvPr>
        </p:nvSpPr>
        <p:spPr>
          <a:xfrm>
            <a:off x="683568" y="116632"/>
            <a:ext cx="7990656" cy="4392488"/>
          </a:xfrm>
        </p:spPr>
        <p:txBody>
          <a:bodyPr>
            <a:normAutofit/>
          </a:bodyPr>
          <a:lstStyle/>
          <a:p>
            <a:pPr marL="457200" indent="-457200"/>
            <a:r>
              <a:rPr lang="hu-HU" sz="3600" b="1" noProof="0" dirty="0" smtClean="0">
                <a:effectLst>
                  <a:outerShdw blurRad="38100" dist="38100" dir="2700000" algn="tl">
                    <a:srgbClr val="000000">
                      <a:alpha val="43137"/>
                    </a:srgbClr>
                  </a:outerShdw>
                </a:effectLst>
              </a:rPr>
              <a:t>A MENEKÜLTSTÁTUSZ MEGSZŰNÉSE</a:t>
            </a:r>
            <a:br>
              <a:rPr lang="hu-HU" sz="3600" b="1" noProof="0" dirty="0" smtClean="0">
                <a:effectLst>
                  <a:outerShdw blurRad="38100" dist="38100" dir="2700000" algn="tl">
                    <a:srgbClr val="000000">
                      <a:alpha val="43137"/>
                    </a:srgbClr>
                  </a:outerShdw>
                </a:effectLst>
              </a:rPr>
            </a:br>
            <a:r>
              <a:rPr lang="hu-HU" sz="3600" dirty="0" smtClean="0">
                <a:effectLst>
                  <a:outerShdw blurRad="38100" dist="38100" dir="2700000" algn="tl">
                    <a:srgbClr val="000000">
                      <a:alpha val="43137"/>
                    </a:srgbClr>
                  </a:outerShdw>
                </a:effectLst>
              </a:rPr>
              <a:t>-</a:t>
            </a:r>
            <a:r>
              <a:rPr lang="hu-HU" sz="3600" b="1" noProof="0" dirty="0" smtClean="0">
                <a:effectLst>
                  <a:outerShdw blurRad="38100" dist="38100" dir="2700000" algn="tl">
                    <a:srgbClr val="000000">
                      <a:alpha val="43137"/>
                    </a:srgbClr>
                  </a:outerShdw>
                </a:effectLst>
              </a:rPr>
              <a:t/>
            </a:r>
            <a:br>
              <a:rPr lang="hu-HU" sz="3600" b="1" noProof="0" dirty="0" smtClean="0">
                <a:effectLst>
                  <a:outerShdw blurRad="38100" dist="38100" dir="2700000" algn="tl">
                    <a:srgbClr val="000000">
                      <a:alpha val="43137"/>
                    </a:srgbClr>
                  </a:outerShdw>
                </a:effectLst>
              </a:rPr>
            </a:br>
            <a:r>
              <a:rPr lang="hu-HU" sz="3600" b="1" dirty="0" smtClean="0">
                <a:effectLst>
                  <a:outerShdw blurRad="38100" dist="38100" dir="2700000" algn="tl">
                    <a:srgbClr val="000000">
                      <a:alpha val="43137"/>
                    </a:srgbClr>
                  </a:outerShdw>
                </a:effectLst>
              </a:rPr>
              <a:t>KIZÁRÁS A MENEKÜLTSTÁTUSZBÓL</a:t>
            </a:r>
            <a:r>
              <a:rPr lang="hu-HU" sz="3600" dirty="0" smtClean="0">
                <a:effectLst>
                  <a:outerShdw blurRad="38100" dist="38100" dir="2700000" algn="tl">
                    <a:srgbClr val="000000">
                      <a:alpha val="43137"/>
                    </a:srgbClr>
                  </a:outerShdw>
                </a:effectLst>
              </a:rPr>
              <a:t/>
            </a:r>
            <a:br>
              <a:rPr lang="hu-HU" sz="3600" dirty="0" smtClean="0">
                <a:effectLst>
                  <a:outerShdw blurRad="38100" dist="38100" dir="2700000" algn="tl">
                    <a:srgbClr val="000000">
                      <a:alpha val="43137"/>
                    </a:srgbClr>
                  </a:outerShdw>
                </a:effectLst>
              </a:rPr>
            </a:br>
            <a:r>
              <a:rPr lang="hu-HU" dirty="0"/>
              <a:t>-</a:t>
            </a:r>
            <a:br>
              <a:rPr lang="hu-HU" dirty="0"/>
            </a:br>
            <a:r>
              <a:rPr lang="hu-HU" b="1" dirty="0" smtClean="0">
                <a:effectLst>
                  <a:outerShdw blurRad="38100" dist="38100" dir="2700000" algn="tl">
                    <a:srgbClr val="000000">
                      <a:alpha val="43137"/>
                    </a:srgbClr>
                  </a:outerShdw>
                </a:effectLst>
              </a:rPr>
              <a:t>	MÁS INTÉZMÉNYEK NYÚJTOTTA VÉDELEM</a:t>
            </a:r>
            <a:endParaRPr lang="hu-HU" sz="3600" b="1" noProof="0" dirty="0" smtClean="0">
              <a:effectLst>
                <a:outerShdw blurRad="38100" dist="38100" dir="2700000" algn="tl">
                  <a:srgbClr val="000000">
                    <a:alpha val="43137"/>
                  </a:srgbClr>
                </a:outerShdw>
              </a:effectLst>
            </a:endParaRPr>
          </a:p>
        </p:txBody>
      </p:sp>
      <p:sp>
        <p:nvSpPr>
          <p:cNvPr id="3075" name="Rectangle 3"/>
          <p:cNvSpPr>
            <a:spLocks noGrp="1" noChangeArrowheads="1"/>
          </p:cNvSpPr>
          <p:nvPr>
            <p:ph type="subTitle" idx="1"/>
          </p:nvPr>
        </p:nvSpPr>
        <p:spPr>
          <a:xfrm>
            <a:off x="1331640" y="4653136"/>
            <a:ext cx="6400800" cy="2016224"/>
          </a:xfrm>
        </p:spPr>
        <p:txBody>
          <a:bodyPr/>
          <a:lstStyle/>
          <a:p>
            <a:pPr algn="ctr">
              <a:buNone/>
            </a:pPr>
            <a:r>
              <a:rPr lang="hu-HU" sz="2400" noProof="0" dirty="0" smtClean="0"/>
              <a:t>„Nemzetközi, európai és magyar menekültügy”</a:t>
            </a:r>
          </a:p>
          <a:p>
            <a:pPr algn="ctr">
              <a:buNone/>
            </a:pPr>
            <a:r>
              <a:rPr lang="hu-HU" sz="2400" noProof="0" dirty="0" smtClean="0"/>
              <a:t>Nagy Boldizsár előadássorozata az ELTE-n, </a:t>
            </a:r>
            <a:r>
              <a:rPr lang="hu-HU" sz="2400" noProof="0" dirty="0" smtClean="0"/>
              <a:t>2016</a:t>
            </a:r>
            <a:endParaRPr lang="hu-HU" sz="2400" noProof="0" dirty="0" smtClean="0"/>
          </a:p>
          <a:p>
            <a:pPr algn="ctr">
              <a:buNone/>
            </a:pPr>
            <a:r>
              <a:rPr lang="hu-HU" noProof="0" dirty="0"/>
              <a:t>6</a:t>
            </a:r>
            <a:r>
              <a:rPr lang="hu-HU" sz="2400" noProof="0" dirty="0" smtClean="0"/>
              <a:t>. </a:t>
            </a:r>
            <a:r>
              <a:rPr lang="hu-HU" sz="2400" noProof="0" dirty="0" smtClean="0"/>
              <a:t>rész</a:t>
            </a:r>
          </a:p>
        </p:txBody>
      </p:sp>
    </p:spTree>
    <p:extLst>
      <p:ext uri="{BB962C8B-B14F-4D97-AF65-F5344CB8AC3E}">
        <p14:creationId xmlns:p14="http://schemas.microsoft.com/office/powerpoint/2010/main" val="202408843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42938" y="642938"/>
            <a:ext cx="7929562" cy="3938190"/>
          </a:xfrm>
          <a:solidFill>
            <a:schemeClr val="bg1">
              <a:lumMod val="20000"/>
              <a:lumOff val="80000"/>
            </a:schemeClr>
          </a:solidFill>
        </p:spPr>
        <p:txBody>
          <a:bodyPr>
            <a:noAutofit/>
          </a:bodyPr>
          <a:lstStyle/>
          <a:p>
            <a:pPr eaLnBrk="1" hangingPunct="1">
              <a:defRPr/>
            </a:pPr>
            <a:r>
              <a:rPr lang="hu-HU" sz="4400" dirty="0" smtClean="0"/>
              <a:t>KIZÁRÁS A VÉDELEMBÓL </a:t>
            </a:r>
            <a:br>
              <a:rPr lang="hu-HU" sz="4400" dirty="0" smtClean="0"/>
            </a:br>
            <a:r>
              <a:rPr lang="hu-HU" sz="4400" dirty="0" smtClean="0"/>
              <a:t> –</a:t>
            </a:r>
            <a:br>
              <a:rPr lang="hu-HU" sz="4400" dirty="0" smtClean="0"/>
            </a:br>
            <a:r>
              <a:rPr lang="hu-HU" sz="4400" dirty="0" smtClean="0"/>
              <a:t> MÁS INTÉZMÉNY NYÚJTOTTA VÉDELEM</a:t>
            </a:r>
          </a:p>
        </p:txBody>
      </p:sp>
    </p:spTree>
    <p:extLst>
      <p:ext uri="{BB962C8B-B14F-4D97-AF65-F5344CB8AC3E}">
        <p14:creationId xmlns:p14="http://schemas.microsoft.com/office/powerpoint/2010/main" val="2677206789"/>
      </p:ext>
    </p:extLst>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0" y="4001813"/>
            <a:ext cx="3203575" cy="2736106"/>
          </a:xfrm>
          <a:prstGeom prst="flowChartProcess">
            <a:avLst/>
          </a:prstGeom>
          <a:solidFill>
            <a:schemeClr val="bg1">
              <a:lumMod val="20000"/>
              <a:lumOff val="80000"/>
              <a:alpha val="51000"/>
            </a:schemeClr>
          </a:solidFill>
          <a:ln w="9525">
            <a:solidFill>
              <a:srgbClr val="C00000"/>
            </a:solidFill>
            <a:miter lim="800000"/>
            <a:headEnd/>
            <a:tailEnd/>
          </a:ln>
        </p:spPr>
        <p:txBody>
          <a:bodyPr wrap="none" anchor="ctr"/>
          <a:lstStyle/>
          <a:p>
            <a:pPr>
              <a:spcBef>
                <a:spcPct val="50000"/>
              </a:spcBef>
            </a:pPr>
            <a:r>
              <a:rPr lang="hu-HU" sz="2800" dirty="0" smtClean="0">
                <a:solidFill>
                  <a:srgbClr val="C00000"/>
                </a:solidFill>
                <a:latin typeface="Calibri" panose="020F0502020204030204" pitchFamily="34" charset="0"/>
              </a:rPr>
              <a:t>Béke </a:t>
            </a:r>
            <a:r>
              <a:rPr lang="hu-HU" sz="2800" dirty="0" smtClean="0">
                <a:solidFill>
                  <a:schemeClr val="bg2">
                    <a:lumMod val="75000"/>
                    <a:lumOff val="25000"/>
                  </a:schemeClr>
                </a:solidFill>
                <a:latin typeface="Calibri" panose="020F0502020204030204" pitchFamily="34" charset="0"/>
              </a:rPr>
              <a:t>elleni</a:t>
            </a:r>
            <a:endParaRPr lang="en-US" sz="2800" dirty="0" smtClean="0">
              <a:solidFill>
                <a:schemeClr val="bg2">
                  <a:lumMod val="75000"/>
                  <a:lumOff val="25000"/>
                </a:schemeClr>
              </a:solidFill>
              <a:latin typeface="Calibri" panose="020F0502020204030204" pitchFamily="34" charset="0"/>
            </a:endParaRPr>
          </a:p>
          <a:p>
            <a:pPr>
              <a:spcBef>
                <a:spcPct val="50000"/>
              </a:spcBef>
            </a:pPr>
            <a:r>
              <a:rPr lang="hu-HU" sz="2800" smtClean="0">
                <a:solidFill>
                  <a:srgbClr val="C00000"/>
                </a:solidFill>
                <a:latin typeface="Calibri" panose="020F0502020204030204" pitchFamily="34" charset="0"/>
              </a:rPr>
              <a:t>Háborús</a:t>
            </a:r>
            <a:r>
              <a:rPr lang="hu-HU" sz="2800" smtClean="0">
                <a:solidFill>
                  <a:schemeClr val="bg2">
                    <a:lumMod val="75000"/>
                    <a:lumOff val="25000"/>
                  </a:schemeClr>
                </a:solidFill>
                <a:latin typeface="Calibri" panose="020F0502020204030204" pitchFamily="34" charset="0"/>
              </a:rPr>
              <a:t>         bűn-</a:t>
            </a:r>
          </a:p>
          <a:p>
            <a:pPr>
              <a:spcBef>
                <a:spcPct val="50000"/>
              </a:spcBef>
            </a:pPr>
            <a:r>
              <a:rPr lang="hu-HU" sz="2800" smtClean="0">
                <a:solidFill>
                  <a:srgbClr val="C00000"/>
                </a:solidFill>
                <a:latin typeface="Calibri" panose="020F0502020204030204" pitchFamily="34" charset="0"/>
              </a:rPr>
              <a:t>Emberies-</a:t>
            </a:r>
            <a:r>
              <a:rPr lang="hu-HU" sz="2800" smtClean="0">
                <a:solidFill>
                  <a:schemeClr val="bg2">
                    <a:lumMod val="75000"/>
                    <a:lumOff val="25000"/>
                  </a:schemeClr>
                </a:solidFill>
                <a:latin typeface="Calibri" panose="020F0502020204030204" pitchFamily="34" charset="0"/>
              </a:rPr>
              <a:t>      cselek-</a:t>
            </a:r>
          </a:p>
          <a:p>
            <a:pPr>
              <a:spcBef>
                <a:spcPct val="50000"/>
              </a:spcBef>
            </a:pPr>
            <a:r>
              <a:rPr lang="hu-HU" sz="2800" smtClean="0">
                <a:solidFill>
                  <a:schemeClr val="bg2">
                    <a:lumMod val="75000"/>
                    <a:lumOff val="25000"/>
                  </a:schemeClr>
                </a:solidFill>
                <a:latin typeface="Calibri" panose="020F0502020204030204" pitchFamily="34" charset="0"/>
              </a:rPr>
              <a:t> </a:t>
            </a:r>
            <a:r>
              <a:rPr lang="hu-HU" sz="2800" smtClean="0">
                <a:solidFill>
                  <a:srgbClr val="C00000"/>
                </a:solidFill>
                <a:latin typeface="Calibri" panose="020F0502020204030204" pitchFamily="34" charset="0"/>
              </a:rPr>
              <a:t>ség</a:t>
            </a:r>
            <a:r>
              <a:rPr lang="hu-HU" sz="2800" smtClean="0">
                <a:solidFill>
                  <a:schemeClr val="bg2">
                    <a:lumMod val="75000"/>
                    <a:lumOff val="25000"/>
                  </a:schemeClr>
                </a:solidFill>
                <a:latin typeface="Calibri" panose="020F0502020204030204" pitchFamily="34" charset="0"/>
              </a:rPr>
              <a:t> elleni      mény</a:t>
            </a:r>
          </a:p>
          <a:p>
            <a:pPr>
              <a:spcBef>
                <a:spcPct val="50000"/>
              </a:spcBef>
            </a:pPr>
            <a:r>
              <a:rPr lang="hu-HU" sz="2000">
                <a:solidFill>
                  <a:schemeClr val="bg2">
                    <a:lumMod val="95000"/>
                    <a:lumOff val="5000"/>
                  </a:schemeClr>
                </a:solidFill>
                <a:latin typeface="Calibri" panose="020F0502020204030204" pitchFamily="34" charset="0"/>
              </a:rPr>
              <a:t>	</a:t>
            </a:r>
            <a:endParaRPr lang="hu-HU" sz="2000" dirty="0" smtClean="0">
              <a:solidFill>
                <a:schemeClr val="bg2">
                  <a:lumMod val="95000"/>
                  <a:lumOff val="5000"/>
                </a:schemeClr>
              </a:solidFill>
              <a:latin typeface="Calibri" panose="020F0502020204030204" pitchFamily="34" charset="0"/>
            </a:endParaRPr>
          </a:p>
        </p:txBody>
      </p:sp>
      <p:sp>
        <p:nvSpPr>
          <p:cNvPr id="14339" name="Rectangle 3"/>
          <p:cNvSpPr>
            <a:spLocks noChangeArrowheads="1"/>
          </p:cNvSpPr>
          <p:nvPr/>
        </p:nvSpPr>
        <p:spPr bwMode="auto">
          <a:xfrm>
            <a:off x="3563938" y="4005262"/>
            <a:ext cx="2447925" cy="2448073"/>
          </a:xfrm>
          <a:prstGeom prst="rect">
            <a:avLst/>
          </a:prstGeom>
          <a:solidFill>
            <a:schemeClr val="bg1">
              <a:lumMod val="20000"/>
              <a:lumOff val="80000"/>
              <a:alpha val="49000"/>
            </a:schemeClr>
          </a:solidFill>
          <a:ln w="9525">
            <a:solidFill>
              <a:srgbClr val="C00000"/>
            </a:solidFill>
            <a:miter lim="800000"/>
            <a:headEnd/>
            <a:tailEnd/>
          </a:ln>
        </p:spPr>
        <p:txBody>
          <a:bodyPr wrap="none" anchor="t" anchorCtr="0"/>
          <a:lstStyle/>
          <a:p>
            <a:pPr algn="ctr"/>
            <a:endParaRPr lang="hu-HU" sz="2800" smtClean="0">
              <a:solidFill>
                <a:schemeClr val="bg2">
                  <a:lumMod val="95000"/>
                  <a:lumOff val="5000"/>
                </a:schemeClr>
              </a:solidFill>
              <a:latin typeface="Calibri" panose="020F0502020204030204" pitchFamily="34" charset="0"/>
            </a:endParaRPr>
          </a:p>
          <a:p>
            <a:pPr algn="ctr"/>
            <a:r>
              <a:rPr lang="hu-HU" sz="2800" smtClean="0">
                <a:solidFill>
                  <a:srgbClr val="C00000"/>
                </a:solidFill>
                <a:latin typeface="Calibri" panose="020F0502020204030204" pitchFamily="34" charset="0"/>
              </a:rPr>
              <a:t>Súlyos</a:t>
            </a:r>
            <a:r>
              <a:rPr lang="hu-HU" sz="2800" dirty="0" smtClean="0">
                <a:solidFill>
                  <a:srgbClr val="C00000"/>
                </a:solidFill>
                <a:latin typeface="Calibri" panose="020F0502020204030204" pitchFamily="34" charset="0"/>
              </a:rPr>
              <a:t>, </a:t>
            </a:r>
            <a:br>
              <a:rPr lang="hu-HU" sz="2800" dirty="0" smtClean="0">
                <a:solidFill>
                  <a:srgbClr val="C00000"/>
                </a:solidFill>
                <a:latin typeface="Calibri" panose="020F0502020204030204" pitchFamily="34" charset="0"/>
              </a:rPr>
            </a:br>
            <a:r>
              <a:rPr lang="hu-HU" sz="2800" dirty="0" smtClean="0">
                <a:solidFill>
                  <a:srgbClr val="C00000"/>
                </a:solidFill>
                <a:latin typeface="Calibri" panose="020F0502020204030204" pitchFamily="34" charset="0"/>
              </a:rPr>
              <a:t>nem politikai</a:t>
            </a:r>
          </a:p>
          <a:p>
            <a:pPr algn="ctr"/>
            <a:r>
              <a:rPr lang="hu-HU" sz="2800" smtClean="0">
                <a:solidFill>
                  <a:schemeClr val="bg2">
                    <a:lumMod val="75000"/>
                    <a:lumOff val="25000"/>
                  </a:schemeClr>
                </a:solidFill>
                <a:latin typeface="Calibri" panose="020F0502020204030204" pitchFamily="34" charset="0"/>
              </a:rPr>
              <a:t> bűncselekmény</a:t>
            </a:r>
            <a:r>
              <a:rPr lang="hu-HU" sz="2800" dirty="0" smtClean="0">
                <a:solidFill>
                  <a:schemeClr val="bg2">
                    <a:lumMod val="75000"/>
                    <a:lumOff val="25000"/>
                  </a:schemeClr>
                </a:solidFill>
                <a:latin typeface="Calibri" panose="020F0502020204030204" pitchFamily="34" charset="0"/>
              </a:rPr>
              <a:t/>
            </a:r>
            <a:br>
              <a:rPr lang="hu-HU" sz="2800" dirty="0" smtClean="0">
                <a:solidFill>
                  <a:schemeClr val="bg2">
                    <a:lumMod val="75000"/>
                    <a:lumOff val="25000"/>
                  </a:schemeClr>
                </a:solidFill>
                <a:latin typeface="Calibri" panose="020F0502020204030204" pitchFamily="34" charset="0"/>
              </a:rPr>
            </a:br>
            <a:r>
              <a:rPr lang="hu-HU" sz="2800" dirty="0" smtClean="0">
                <a:solidFill>
                  <a:schemeClr val="bg2">
                    <a:lumMod val="75000"/>
                    <a:lumOff val="25000"/>
                  </a:schemeClr>
                </a:solidFill>
                <a:latin typeface="Calibri" panose="020F0502020204030204" pitchFamily="34" charset="0"/>
              </a:rPr>
              <a:t> a belépés előtt</a:t>
            </a:r>
            <a:endParaRPr lang="en-US" sz="2800" dirty="0">
              <a:solidFill>
                <a:schemeClr val="bg2">
                  <a:lumMod val="75000"/>
                  <a:lumOff val="25000"/>
                </a:schemeClr>
              </a:solidFill>
              <a:latin typeface="Calibri" panose="020F0502020204030204" pitchFamily="34" charset="0"/>
            </a:endParaRPr>
          </a:p>
        </p:txBody>
      </p:sp>
      <p:sp>
        <p:nvSpPr>
          <p:cNvPr id="14340" name="Rectangle 4"/>
          <p:cNvSpPr>
            <a:spLocks noChangeArrowheads="1"/>
          </p:cNvSpPr>
          <p:nvPr/>
        </p:nvSpPr>
        <p:spPr bwMode="auto">
          <a:xfrm>
            <a:off x="6300192" y="4005261"/>
            <a:ext cx="2519363" cy="2448073"/>
          </a:xfrm>
          <a:prstGeom prst="rect">
            <a:avLst/>
          </a:prstGeom>
          <a:solidFill>
            <a:schemeClr val="bg1">
              <a:lumMod val="20000"/>
              <a:lumOff val="80000"/>
              <a:alpha val="51000"/>
            </a:schemeClr>
          </a:solidFill>
          <a:ln w="9525">
            <a:solidFill>
              <a:srgbClr val="C00000"/>
            </a:solidFill>
            <a:miter lim="800000"/>
            <a:headEnd/>
            <a:tailEnd/>
          </a:ln>
        </p:spPr>
        <p:txBody>
          <a:bodyPr wrap="none" anchor="t" anchorCtr="0"/>
          <a:lstStyle/>
          <a:p>
            <a:pPr algn="ctr"/>
            <a:endParaRPr lang="hu-HU" sz="2000" smtClean="0">
              <a:solidFill>
                <a:schemeClr val="bg2">
                  <a:lumMod val="95000"/>
                  <a:lumOff val="5000"/>
                </a:schemeClr>
              </a:solidFill>
              <a:latin typeface="Calibri" panose="020F0502020204030204" pitchFamily="34" charset="0"/>
            </a:endParaRPr>
          </a:p>
          <a:p>
            <a:pPr algn="ctr"/>
            <a:r>
              <a:rPr lang="hu-HU" sz="2800" smtClean="0">
                <a:solidFill>
                  <a:schemeClr val="bg2">
                    <a:lumMod val="75000"/>
                    <a:lumOff val="25000"/>
                  </a:schemeClr>
                </a:solidFill>
                <a:latin typeface="Calibri" panose="020F0502020204030204" pitchFamily="34" charset="0"/>
              </a:rPr>
              <a:t>Az </a:t>
            </a:r>
            <a:r>
              <a:rPr lang="hu-HU" sz="2800" smtClean="0">
                <a:solidFill>
                  <a:srgbClr val="C00000"/>
                </a:solidFill>
                <a:latin typeface="Calibri" panose="020F0502020204030204" pitchFamily="34" charset="0"/>
              </a:rPr>
              <a:t>ENSZ</a:t>
            </a:r>
            <a:r>
              <a:rPr lang="hu-HU" sz="2800" smtClean="0">
                <a:solidFill>
                  <a:schemeClr val="bg2">
                    <a:lumMod val="75000"/>
                    <a:lumOff val="25000"/>
                  </a:schemeClr>
                </a:solidFill>
                <a:latin typeface="Calibri" panose="020F0502020204030204" pitchFamily="34" charset="0"/>
              </a:rPr>
              <a:t> </a:t>
            </a:r>
            <a:r>
              <a:rPr lang="hu-HU" sz="2800" dirty="0" smtClean="0">
                <a:solidFill>
                  <a:srgbClr val="C00000"/>
                </a:solidFill>
                <a:latin typeface="Calibri" panose="020F0502020204030204" pitchFamily="34" charset="0"/>
              </a:rPr>
              <a:t>céljaiba</a:t>
            </a:r>
            <a:br>
              <a:rPr lang="hu-HU" sz="2800" dirty="0" smtClean="0">
                <a:solidFill>
                  <a:srgbClr val="C00000"/>
                </a:solidFill>
                <a:latin typeface="Calibri" panose="020F0502020204030204" pitchFamily="34" charset="0"/>
              </a:rPr>
            </a:br>
            <a:r>
              <a:rPr lang="hu-HU" sz="2800" dirty="0" smtClean="0">
                <a:solidFill>
                  <a:srgbClr val="C00000"/>
                </a:solidFill>
                <a:latin typeface="Calibri" panose="020F0502020204030204" pitchFamily="34" charset="0"/>
              </a:rPr>
              <a:t> és </a:t>
            </a:r>
            <a:r>
              <a:rPr lang="hu-HU" sz="2800" smtClean="0">
                <a:solidFill>
                  <a:srgbClr val="C00000"/>
                </a:solidFill>
                <a:latin typeface="Calibri" panose="020F0502020204030204" pitchFamily="34" charset="0"/>
              </a:rPr>
              <a:t>elveibe </a:t>
            </a:r>
          </a:p>
          <a:p>
            <a:pPr algn="ctr"/>
            <a:r>
              <a:rPr lang="hu-HU" sz="2800" smtClean="0">
                <a:solidFill>
                  <a:schemeClr val="bg2">
                    <a:lumMod val="75000"/>
                    <a:lumOff val="25000"/>
                  </a:schemeClr>
                </a:solidFill>
                <a:latin typeface="Calibri" panose="020F0502020204030204" pitchFamily="34" charset="0"/>
              </a:rPr>
              <a:t>ütköző</a:t>
            </a:r>
            <a:r>
              <a:rPr lang="hu-HU" sz="2800" dirty="0" smtClean="0">
                <a:solidFill>
                  <a:schemeClr val="bg2">
                    <a:lumMod val="75000"/>
                    <a:lumOff val="25000"/>
                  </a:schemeClr>
                </a:solidFill>
                <a:latin typeface="Calibri" panose="020F0502020204030204" pitchFamily="34" charset="0"/>
              </a:rPr>
              <a:t/>
            </a:r>
            <a:br>
              <a:rPr lang="hu-HU" sz="2800" dirty="0" smtClean="0">
                <a:solidFill>
                  <a:schemeClr val="bg2">
                    <a:lumMod val="75000"/>
                    <a:lumOff val="25000"/>
                  </a:schemeClr>
                </a:solidFill>
                <a:latin typeface="Calibri" panose="020F0502020204030204" pitchFamily="34" charset="0"/>
              </a:rPr>
            </a:br>
            <a:r>
              <a:rPr lang="hu-HU" sz="2800" dirty="0" smtClean="0">
                <a:solidFill>
                  <a:schemeClr val="bg2">
                    <a:lumMod val="75000"/>
                    <a:lumOff val="25000"/>
                  </a:schemeClr>
                </a:solidFill>
                <a:latin typeface="Calibri" panose="020F0502020204030204" pitchFamily="34" charset="0"/>
              </a:rPr>
              <a:t> cselekmény</a:t>
            </a:r>
            <a:endParaRPr lang="en-US" sz="2800" dirty="0">
              <a:solidFill>
                <a:schemeClr val="bg2">
                  <a:lumMod val="75000"/>
                  <a:lumOff val="25000"/>
                </a:schemeClr>
              </a:solidFill>
              <a:latin typeface="Calibri" panose="020F0502020204030204" pitchFamily="34" charset="0"/>
            </a:endParaRPr>
          </a:p>
        </p:txBody>
      </p:sp>
      <p:sp>
        <p:nvSpPr>
          <p:cNvPr id="14341" name="AutoShape 5"/>
          <p:cNvSpPr>
            <a:spLocks noChangeArrowheads="1"/>
          </p:cNvSpPr>
          <p:nvPr/>
        </p:nvSpPr>
        <p:spPr bwMode="auto">
          <a:xfrm>
            <a:off x="2700338" y="1052513"/>
            <a:ext cx="2663825" cy="1512887"/>
          </a:xfrm>
          <a:prstGeom prst="flowChartAlternateProcess">
            <a:avLst/>
          </a:prstGeom>
          <a:solidFill>
            <a:schemeClr val="bg1">
              <a:lumMod val="20000"/>
              <a:lumOff val="80000"/>
            </a:schemeClr>
          </a:solidFill>
          <a:ln w="9525">
            <a:solidFill>
              <a:srgbClr val="C00000"/>
            </a:solidFill>
            <a:miter lim="800000"/>
            <a:headEnd/>
            <a:tailEnd/>
          </a:ln>
        </p:spPr>
        <p:txBody>
          <a:bodyPr wrap="none" anchor="ctr"/>
          <a:lstStyle/>
          <a:p>
            <a:endParaRPr lang="en-US"/>
          </a:p>
        </p:txBody>
      </p:sp>
      <p:sp>
        <p:nvSpPr>
          <p:cNvPr id="14342" name="Text Box 6"/>
          <p:cNvSpPr txBox="1">
            <a:spLocks noChangeArrowheads="1"/>
          </p:cNvSpPr>
          <p:nvPr/>
        </p:nvSpPr>
        <p:spPr bwMode="auto">
          <a:xfrm>
            <a:off x="2700338" y="1196975"/>
            <a:ext cx="2663825" cy="1323439"/>
          </a:xfrm>
          <a:prstGeom prst="rect">
            <a:avLst/>
          </a:prstGeom>
          <a:noFill/>
          <a:ln w="9525">
            <a:noFill/>
            <a:miter lim="800000"/>
            <a:headEnd/>
            <a:tailEnd/>
          </a:ln>
        </p:spPr>
        <p:txBody>
          <a:bodyPr>
            <a:spAutoFit/>
          </a:bodyPr>
          <a:lstStyle/>
          <a:p>
            <a:pPr algn="ctr">
              <a:spcBef>
                <a:spcPct val="50000"/>
              </a:spcBef>
            </a:pPr>
            <a:r>
              <a:rPr lang="hu-HU" sz="4000" b="1" dirty="0" smtClean="0">
                <a:solidFill>
                  <a:schemeClr val="bg2">
                    <a:lumMod val="85000"/>
                    <a:lumOff val="15000"/>
                  </a:schemeClr>
                </a:solidFill>
                <a:latin typeface="Calibri" panose="020F0502020204030204" pitchFamily="34" charset="0"/>
              </a:rPr>
              <a:t>Kizárási okok</a:t>
            </a:r>
            <a:endParaRPr lang="en-US" sz="4000" b="1" dirty="0">
              <a:solidFill>
                <a:schemeClr val="bg2">
                  <a:lumMod val="85000"/>
                  <a:lumOff val="15000"/>
                </a:schemeClr>
              </a:solidFill>
              <a:latin typeface="Calibri" panose="020F0502020204030204" pitchFamily="34" charset="0"/>
            </a:endParaRPr>
          </a:p>
        </p:txBody>
      </p:sp>
      <p:cxnSp>
        <p:nvCxnSpPr>
          <p:cNvPr id="14343" name="AutoShape 7"/>
          <p:cNvCxnSpPr>
            <a:cxnSpLocks noChangeShapeType="1"/>
            <a:stCxn id="14338" idx="0"/>
            <a:endCxn id="14341" idx="2"/>
          </p:cNvCxnSpPr>
          <p:nvPr/>
        </p:nvCxnSpPr>
        <p:spPr bwMode="auto">
          <a:xfrm flipV="1">
            <a:off x="1601788" y="2565400"/>
            <a:ext cx="2430463" cy="1436413"/>
          </a:xfrm>
          <a:prstGeom prst="straightConnector1">
            <a:avLst/>
          </a:prstGeom>
          <a:noFill/>
          <a:ln w="25400">
            <a:solidFill>
              <a:srgbClr val="C00000"/>
            </a:solidFill>
            <a:round/>
            <a:headEnd/>
            <a:tailEnd/>
          </a:ln>
        </p:spPr>
      </p:cxnSp>
      <p:cxnSp>
        <p:nvCxnSpPr>
          <p:cNvPr id="14344" name="AutoShape 8"/>
          <p:cNvCxnSpPr>
            <a:cxnSpLocks noChangeShapeType="1"/>
            <a:stCxn id="14341" idx="2"/>
            <a:endCxn id="14339" idx="0"/>
          </p:cNvCxnSpPr>
          <p:nvPr/>
        </p:nvCxnSpPr>
        <p:spPr bwMode="auto">
          <a:xfrm>
            <a:off x="4032251" y="2565400"/>
            <a:ext cx="755650" cy="1439862"/>
          </a:xfrm>
          <a:prstGeom prst="straightConnector1">
            <a:avLst/>
          </a:prstGeom>
          <a:noFill/>
          <a:ln w="25400">
            <a:solidFill>
              <a:srgbClr val="C00000"/>
            </a:solidFill>
            <a:round/>
            <a:headEnd/>
            <a:tailEnd/>
          </a:ln>
        </p:spPr>
      </p:cxnSp>
      <p:cxnSp>
        <p:nvCxnSpPr>
          <p:cNvPr id="14345" name="AutoShape 9"/>
          <p:cNvCxnSpPr>
            <a:cxnSpLocks noChangeShapeType="1"/>
            <a:stCxn id="14341" idx="2"/>
            <a:endCxn id="14340" idx="0"/>
          </p:cNvCxnSpPr>
          <p:nvPr/>
        </p:nvCxnSpPr>
        <p:spPr bwMode="auto">
          <a:xfrm>
            <a:off x="4032251" y="2565400"/>
            <a:ext cx="3527623" cy="1439861"/>
          </a:xfrm>
          <a:prstGeom prst="straightConnector1">
            <a:avLst/>
          </a:prstGeom>
          <a:noFill/>
          <a:ln w="25400">
            <a:solidFill>
              <a:srgbClr val="C00000"/>
            </a:solidFill>
            <a:round/>
            <a:headEnd/>
            <a:tailEnd/>
          </a:ln>
        </p:spPr>
      </p:cxnSp>
      <p:sp>
        <p:nvSpPr>
          <p:cNvPr id="8" name="Jobb oldali kapcsos zárójel 7"/>
          <p:cNvSpPr/>
          <p:nvPr/>
        </p:nvSpPr>
        <p:spPr>
          <a:xfrm>
            <a:off x="1781175" y="4005261"/>
            <a:ext cx="342553" cy="2376067"/>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9" name="Cím 8"/>
          <p:cNvSpPr>
            <a:spLocks noGrp="1"/>
          </p:cNvSpPr>
          <p:nvPr>
            <p:ph type="title"/>
          </p:nvPr>
        </p:nvSpPr>
        <p:spPr/>
        <p:txBody>
          <a:bodyPr/>
          <a:lstStyle/>
          <a:p>
            <a:r>
              <a:rPr lang="hu-HU" dirty="0" smtClean="0"/>
              <a:t>Aki nem érdemes a védelemre</a:t>
            </a:r>
            <a:endParaRPr lang="hu-HU" dirty="0"/>
          </a:p>
        </p:txBody>
      </p:sp>
    </p:spTree>
    <p:extLst>
      <p:ext uri="{BB962C8B-B14F-4D97-AF65-F5344CB8AC3E}">
        <p14:creationId xmlns:p14="http://schemas.microsoft.com/office/powerpoint/2010/main" val="1562128010"/>
      </p:ext>
    </p:extLst>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439737"/>
          </a:xfrm>
        </p:spPr>
        <p:txBody>
          <a:bodyPr/>
          <a:lstStyle/>
          <a:p>
            <a:pPr eaLnBrk="1" hangingPunct="1">
              <a:defRPr/>
            </a:pPr>
            <a:r>
              <a:rPr lang="hu-HU" sz="2400" dirty="0" smtClean="0"/>
              <a:t>Kizárási okok – az alapok</a:t>
            </a:r>
          </a:p>
        </p:txBody>
      </p:sp>
      <p:sp>
        <p:nvSpPr>
          <p:cNvPr id="27651" name="Rectangle 3"/>
          <p:cNvSpPr>
            <a:spLocks noGrp="1" noChangeArrowheads="1"/>
          </p:cNvSpPr>
          <p:nvPr>
            <p:ph idx="1"/>
          </p:nvPr>
        </p:nvSpPr>
        <p:spPr>
          <a:xfrm>
            <a:off x="428625" y="857250"/>
            <a:ext cx="8229600" cy="5500688"/>
          </a:xfrm>
        </p:spPr>
        <p:txBody>
          <a:bodyPr>
            <a:normAutofit fontScale="85000" lnSpcReduction="10000"/>
          </a:bodyPr>
          <a:lstStyle/>
          <a:p>
            <a:pPr marL="342900" indent="-342900" eaLnBrk="1" hangingPunct="1">
              <a:lnSpc>
                <a:spcPct val="120000"/>
              </a:lnSpc>
              <a:buFont typeface="Arial" panose="020B0604020202020204" pitchFamily="34" charset="0"/>
              <a:buChar char="•"/>
              <a:defRPr/>
            </a:pPr>
            <a:r>
              <a:rPr lang="hu-HU" sz="2400" dirty="0" smtClean="0"/>
              <a:t>Az érdemtelenek ne kapjanak védelmet </a:t>
            </a:r>
            <a:br>
              <a:rPr lang="hu-HU" sz="2400" dirty="0" smtClean="0"/>
            </a:br>
            <a:r>
              <a:rPr lang="hu-HU" sz="2400" dirty="0" smtClean="0"/>
              <a:t>(a rendszerrel visszaélés megakadályozása)</a:t>
            </a:r>
          </a:p>
          <a:p>
            <a:pPr marL="342900" indent="-342900" eaLnBrk="1" hangingPunct="1">
              <a:lnSpc>
                <a:spcPct val="120000"/>
              </a:lnSpc>
              <a:buFont typeface="Arial" panose="020B0604020202020204" pitchFamily="34" charset="0"/>
              <a:buChar char="•"/>
              <a:defRPr/>
            </a:pPr>
            <a:r>
              <a:rPr lang="hu-HU" sz="2400" dirty="0" smtClean="0"/>
              <a:t>A háborús bűnösök és a súlyos bűncselekményt elkövetettek ne maradjanak büntetlenek</a:t>
            </a:r>
          </a:p>
          <a:p>
            <a:pPr marL="342900" indent="-342900" eaLnBrk="1" hangingPunct="1">
              <a:lnSpc>
                <a:spcPct val="120000"/>
              </a:lnSpc>
              <a:buFont typeface="Arial" panose="020B0604020202020204" pitchFamily="34" charset="0"/>
              <a:buChar char="•"/>
              <a:defRPr/>
            </a:pPr>
            <a:r>
              <a:rPr lang="hu-HU" sz="2400" dirty="0" smtClean="0"/>
              <a:t>Küszöb (bizonyítottság foka): alapos okkal feltételezhető </a:t>
            </a:r>
            <a:r>
              <a:rPr lang="hu-HU" sz="2800" dirty="0" smtClean="0"/>
              <a:t>„</a:t>
            </a:r>
            <a:r>
              <a:rPr lang="hu-HU" sz="1600" dirty="0" smtClean="0"/>
              <a:t>serious reasons for considering”</a:t>
            </a:r>
            <a:endParaRPr lang="hu-HU" sz="2800" dirty="0" smtClean="0"/>
          </a:p>
          <a:p>
            <a:pPr lvl="1" eaLnBrk="1" hangingPunct="1">
              <a:lnSpc>
                <a:spcPct val="120000"/>
              </a:lnSpc>
              <a:buFontTx/>
              <a:buChar char="-"/>
              <a:defRPr/>
            </a:pPr>
            <a:r>
              <a:rPr lang="hu-HU" sz="2000" dirty="0" smtClean="0"/>
              <a:t>Kevesebb, mint a „valószínű”?!? </a:t>
            </a:r>
            <a:r>
              <a:rPr lang="hu-HU" sz="900" dirty="0" smtClean="0"/>
              <a:t>(G. Goodwin-Gill, p, 97) – vitatott</a:t>
            </a:r>
          </a:p>
          <a:p>
            <a:pPr marL="342900" indent="-342900" eaLnBrk="1" hangingPunct="1">
              <a:lnSpc>
                <a:spcPct val="120000"/>
              </a:lnSpc>
              <a:buFont typeface="Arial" panose="020B0604020202020204" pitchFamily="34" charset="0"/>
              <a:buChar char="•"/>
              <a:defRPr/>
            </a:pPr>
            <a:r>
              <a:rPr lang="hu-HU" sz="2400" dirty="0" smtClean="0"/>
              <a:t>Elismerés a kizárás előtt – vita </a:t>
            </a:r>
          </a:p>
          <a:p>
            <a:pPr algn="ctr" eaLnBrk="1" hangingPunct="1">
              <a:lnSpc>
                <a:spcPct val="120000"/>
              </a:lnSpc>
              <a:buFontTx/>
              <a:buNone/>
              <a:defRPr/>
            </a:pPr>
            <a:r>
              <a:rPr lang="hu-HU" sz="2400" dirty="0" smtClean="0">
                <a:solidFill>
                  <a:srgbClr val="C00000"/>
                </a:solidFill>
              </a:rPr>
              <a:t>Kizárás ≠ eltávolítás </a:t>
            </a:r>
          </a:p>
          <a:p>
            <a:pPr eaLnBrk="1" hangingPunct="1">
              <a:lnSpc>
                <a:spcPct val="120000"/>
              </a:lnSpc>
              <a:buFontTx/>
              <a:buNone/>
              <a:defRPr/>
            </a:pPr>
            <a:r>
              <a:rPr lang="hu-HU" sz="2400" dirty="0" smtClean="0"/>
              <a:t>A kínzás embertelen, megalázó bánásmód elleni védelem (a széles értelemben vett non-refoulement) továbbra is alkalmazandó!</a:t>
            </a:r>
          </a:p>
          <a:p>
            <a:pPr eaLnBrk="1" hangingPunct="1">
              <a:lnSpc>
                <a:spcPct val="120000"/>
              </a:lnSpc>
              <a:buFontTx/>
              <a:buNone/>
              <a:defRPr/>
            </a:pPr>
            <a:r>
              <a:rPr lang="hu-HU" dirty="0" smtClean="0"/>
              <a:t>___________________________________________________</a:t>
            </a:r>
          </a:p>
          <a:p>
            <a:pPr>
              <a:lnSpc>
                <a:spcPct val="120000"/>
              </a:lnSpc>
              <a:defRPr/>
            </a:pPr>
            <a:r>
              <a:rPr lang="hu-HU" sz="2400" dirty="0" smtClean="0"/>
              <a:t>Ld. Pl. 2009 </a:t>
            </a:r>
            <a:r>
              <a:rPr lang="hu-HU" dirty="0" smtClean="0"/>
              <a:t>UNHCR Statement on Article 1F of the 1951 Convention</a:t>
            </a:r>
          </a:p>
          <a:p>
            <a:pPr>
              <a:lnSpc>
                <a:spcPct val="120000"/>
              </a:lnSpc>
              <a:defRPr/>
            </a:pPr>
            <a:r>
              <a:rPr lang="hu-HU" dirty="0" smtClean="0">
                <a:hlinkClick r:id="rId3"/>
              </a:rPr>
              <a:t>http://www.refworld.org/docid/4a5de2992.html</a:t>
            </a:r>
            <a:r>
              <a:rPr lang="hu-HU" dirty="0" smtClean="0"/>
              <a:t> (20161027) </a:t>
            </a:r>
            <a:endParaRPr lang="hu-HU" sz="2400" dirty="0" smtClean="0"/>
          </a:p>
        </p:txBody>
      </p:sp>
    </p:spTree>
    <p:extLst>
      <p:ext uri="{BB962C8B-B14F-4D97-AF65-F5344CB8AC3E}">
        <p14:creationId xmlns:p14="http://schemas.microsoft.com/office/powerpoint/2010/main" val="24647683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785813"/>
          </a:xfrm>
        </p:spPr>
        <p:txBody>
          <a:bodyPr/>
          <a:lstStyle/>
          <a:p>
            <a:pPr eaLnBrk="1" hangingPunct="1">
              <a:defRPr/>
            </a:pPr>
            <a:r>
              <a:rPr lang="hu-HU" sz="2400" dirty="0" smtClean="0"/>
              <a:t>Béke elleni,  háborús  és emberiesség elleni bűncselekmények</a:t>
            </a:r>
          </a:p>
        </p:txBody>
      </p:sp>
      <p:sp>
        <p:nvSpPr>
          <p:cNvPr id="28675" name="Rectangle 3"/>
          <p:cNvSpPr>
            <a:spLocks noGrp="1" noChangeArrowheads="1"/>
          </p:cNvSpPr>
          <p:nvPr>
            <p:ph idx="1"/>
          </p:nvPr>
        </p:nvSpPr>
        <p:spPr>
          <a:xfrm>
            <a:off x="428625" y="857250"/>
            <a:ext cx="8229600" cy="5668094"/>
          </a:xfrm>
        </p:spPr>
        <p:txBody>
          <a:bodyPr>
            <a:normAutofit fontScale="92500" lnSpcReduction="10000"/>
          </a:bodyPr>
          <a:lstStyle/>
          <a:p>
            <a:pPr algn="ctr" eaLnBrk="1" hangingPunct="1">
              <a:lnSpc>
                <a:spcPct val="80000"/>
              </a:lnSpc>
              <a:buFont typeface="Arial" charset="0"/>
              <a:buNone/>
              <a:defRPr/>
            </a:pPr>
            <a:r>
              <a:rPr lang="hu-HU" sz="1900" dirty="0" smtClean="0"/>
              <a:t>Nincs elfogadott definíció</a:t>
            </a:r>
          </a:p>
          <a:p>
            <a:pPr eaLnBrk="1" hangingPunct="1">
              <a:lnSpc>
                <a:spcPct val="110000"/>
              </a:lnSpc>
              <a:defRPr/>
            </a:pPr>
            <a:r>
              <a:rPr lang="hu-HU" sz="2200" dirty="0" smtClean="0">
                <a:solidFill>
                  <a:srgbClr val="C00000"/>
                </a:solidFill>
              </a:rPr>
              <a:t>Béke elleni bűncselekmények </a:t>
            </a:r>
            <a:r>
              <a:rPr lang="hu-HU" sz="1800" dirty="0" smtClean="0"/>
              <a:t>(Nürnbergi Nemzetközi Katonai Törvényszék  (NNKT) Alapokmány) =a nemzetközi szerződéseket, egyezményeket, vagy garanciákat sértő agresszív háború tervezése, előkészítése, kezdeményezése, vagy folytatása, illetve az olyan közös tervben vagy összeesküvésben való részvétel, amely az előzőek megvalósítására jött létre; </a:t>
            </a:r>
          </a:p>
          <a:p>
            <a:pPr eaLnBrk="1" hangingPunct="1">
              <a:lnSpc>
                <a:spcPct val="110000"/>
              </a:lnSpc>
              <a:defRPr/>
            </a:pPr>
            <a:r>
              <a:rPr lang="hu-HU" sz="1800" dirty="0" smtClean="0"/>
              <a:t>Római Statútum: agresszió bűntette – új definíció, de még nincs hatályban (2017-től lesz, ha lesz)</a:t>
            </a:r>
          </a:p>
          <a:p>
            <a:pPr eaLnBrk="1" hangingPunct="1">
              <a:lnSpc>
                <a:spcPct val="80000"/>
              </a:lnSpc>
              <a:defRPr/>
            </a:pPr>
            <a:endParaRPr lang="hu-HU" sz="2200" dirty="0" smtClean="0"/>
          </a:p>
          <a:p>
            <a:pPr eaLnBrk="1" hangingPunct="1">
              <a:lnSpc>
                <a:spcPct val="80000"/>
              </a:lnSpc>
              <a:defRPr/>
            </a:pPr>
            <a:r>
              <a:rPr lang="hu-HU" sz="2200" dirty="0" smtClean="0">
                <a:solidFill>
                  <a:srgbClr val="C00000"/>
                </a:solidFill>
              </a:rPr>
              <a:t>Háborús bűncselekmények</a:t>
            </a:r>
            <a:r>
              <a:rPr lang="hu-HU" sz="1500" dirty="0" smtClean="0">
                <a:solidFill>
                  <a:srgbClr val="C00000"/>
                </a:solidFill>
              </a:rPr>
              <a:t> </a:t>
            </a:r>
            <a:r>
              <a:rPr lang="hu-HU" sz="1200" dirty="0" smtClean="0"/>
              <a:t>(NNKT, Genfi  Egyezmények és 1977. évi kiegészítő jegyzőkönyvek INBB, Nemzetközi Törvényszékek/ICTY, ICTR/)</a:t>
            </a:r>
          </a:p>
          <a:p>
            <a:pPr lvl="2" eaLnBrk="1" hangingPunct="1">
              <a:lnSpc>
                <a:spcPct val="80000"/>
              </a:lnSpc>
              <a:defRPr/>
            </a:pPr>
            <a:r>
              <a:rPr lang="hu-HU" sz="1800" dirty="0" smtClean="0"/>
              <a:t>a háború jogának vagy szokásainak a megsértése,</a:t>
            </a:r>
          </a:p>
          <a:p>
            <a:pPr lvl="2" eaLnBrk="1" hangingPunct="1">
              <a:defRPr/>
            </a:pPr>
            <a:r>
              <a:rPr lang="hu-HU" sz="1800" dirty="0" smtClean="0"/>
              <a:t>különösen a megszállt területen élő vagy tartózkodó polgári lakosság tagjainak megölése, bántalmazása, rabszolgamunkára fogása vagy bármilyen más célból történő áttelepítése; a hadifoglyok vagy tengeren tartózkodó személyek megölése vagy bántalmazása; túszok kivégzése, köz- vagy magántulajdon fosztogatása, illetve városok, falvak katonai szükséglet által nem indokolt önkényes elpusztítása vagy lerombolása – NNKT Alapokmánya</a:t>
            </a:r>
          </a:p>
          <a:p>
            <a:pPr lvl="2" eaLnBrk="1" hangingPunct="1">
              <a:lnSpc>
                <a:spcPct val="80000"/>
              </a:lnSpc>
              <a:defRPr/>
            </a:pPr>
            <a:endParaRPr lang="hu-HU" sz="1800" dirty="0" smtClean="0"/>
          </a:p>
          <a:p>
            <a:pPr lvl="1" eaLnBrk="1" hangingPunct="1">
              <a:lnSpc>
                <a:spcPct val="80000"/>
              </a:lnSpc>
              <a:defRPr/>
            </a:pPr>
            <a:r>
              <a:rPr lang="hu-HU" sz="2000" dirty="0" smtClean="0"/>
              <a:t>Manapság: sokkal szélesebb. Római Statútum: 50 bűncselekmény  </a:t>
            </a:r>
          </a:p>
        </p:txBody>
      </p:sp>
    </p:spTree>
    <p:extLst>
      <p:ext uri="{BB962C8B-B14F-4D97-AF65-F5344CB8AC3E}">
        <p14:creationId xmlns:p14="http://schemas.microsoft.com/office/powerpoint/2010/main" val="383166201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785813"/>
          </a:xfrm>
        </p:spPr>
        <p:txBody>
          <a:bodyPr/>
          <a:lstStyle/>
          <a:p>
            <a:pPr eaLnBrk="1" hangingPunct="1">
              <a:defRPr/>
            </a:pPr>
            <a:r>
              <a:rPr lang="hu-HU" sz="2400" dirty="0" smtClean="0"/>
              <a:t>Béke elleni,  háborús  és emberiesség elleni bűncselekmények</a:t>
            </a:r>
          </a:p>
        </p:txBody>
      </p:sp>
      <p:sp>
        <p:nvSpPr>
          <p:cNvPr id="28675" name="Rectangle 3"/>
          <p:cNvSpPr>
            <a:spLocks noGrp="1" noChangeArrowheads="1"/>
          </p:cNvSpPr>
          <p:nvPr>
            <p:ph idx="1"/>
          </p:nvPr>
        </p:nvSpPr>
        <p:spPr>
          <a:xfrm>
            <a:off x="428625" y="857250"/>
            <a:ext cx="8229600" cy="5812110"/>
          </a:xfrm>
        </p:spPr>
        <p:txBody>
          <a:bodyPr>
            <a:normAutofit fontScale="92500" lnSpcReduction="20000"/>
          </a:bodyPr>
          <a:lstStyle/>
          <a:p>
            <a:pPr eaLnBrk="1" hangingPunct="1">
              <a:lnSpc>
                <a:spcPct val="150000"/>
              </a:lnSpc>
              <a:defRPr/>
            </a:pPr>
            <a:r>
              <a:rPr lang="hu-HU" sz="2000" dirty="0" smtClean="0">
                <a:solidFill>
                  <a:srgbClr val="C00000"/>
                </a:solidFill>
              </a:rPr>
              <a:t>Emberiesség elleni bűncselekmények (a Római Statútum szerint): </a:t>
            </a:r>
          </a:p>
          <a:p>
            <a:pPr lvl="1">
              <a:lnSpc>
                <a:spcPct val="110000"/>
              </a:lnSpc>
            </a:pPr>
            <a:r>
              <a:rPr lang="hu-HU" sz="1600" dirty="0" smtClean="0"/>
              <a:t>Ha a polgári lakosság elleni általános, vagy módszeres támadás részeként, a támadásról tudva követik el (akár békeidőben): </a:t>
            </a:r>
          </a:p>
          <a:p>
            <a:pPr lvl="1">
              <a:lnSpc>
                <a:spcPct val="110000"/>
              </a:lnSpc>
            </a:pPr>
            <a:r>
              <a:rPr lang="hu-HU" sz="1600" dirty="0" smtClean="0"/>
              <a:t>(a) szándékos emberölés;</a:t>
            </a:r>
          </a:p>
          <a:p>
            <a:pPr lvl="1">
              <a:lnSpc>
                <a:spcPct val="110000"/>
              </a:lnSpc>
            </a:pPr>
            <a:r>
              <a:rPr lang="hu-HU" sz="1600" dirty="0" smtClean="0"/>
              <a:t>(b) kiirtás;</a:t>
            </a:r>
          </a:p>
          <a:p>
            <a:pPr lvl="1">
              <a:lnSpc>
                <a:spcPct val="110000"/>
              </a:lnSpc>
            </a:pPr>
            <a:r>
              <a:rPr lang="hu-HU" sz="1600" dirty="0" smtClean="0"/>
              <a:t>(c) rabszolgaságba taszítás;</a:t>
            </a:r>
          </a:p>
          <a:p>
            <a:pPr lvl="1">
              <a:lnSpc>
                <a:spcPct val="110000"/>
              </a:lnSpc>
            </a:pPr>
            <a:r>
              <a:rPr lang="hu-HU" sz="1600" dirty="0" smtClean="0"/>
              <a:t>(d) a lakosság deportálása vagy erőszakos elszállítása;</a:t>
            </a:r>
          </a:p>
          <a:p>
            <a:pPr lvl="1">
              <a:lnSpc>
                <a:spcPct val="110000"/>
              </a:lnSpc>
            </a:pPr>
            <a:r>
              <a:rPr lang="hu-HU" sz="1600" dirty="0" smtClean="0"/>
              <a:t>(e) bebörtönzés, vagy a fizikai szabadság elvonásának más súlyos formája, a nemzetközi jog alapvető rendelkezéseinek megsértésével;</a:t>
            </a:r>
          </a:p>
          <a:p>
            <a:pPr lvl="1">
              <a:lnSpc>
                <a:spcPct val="110000"/>
              </a:lnSpc>
            </a:pPr>
            <a:r>
              <a:rPr lang="hu-HU" sz="1600" dirty="0" smtClean="0"/>
              <a:t>(f) kínzás;</a:t>
            </a:r>
          </a:p>
          <a:p>
            <a:pPr lvl="1">
              <a:lnSpc>
                <a:spcPct val="110000"/>
              </a:lnSpc>
            </a:pPr>
            <a:r>
              <a:rPr lang="hu-HU" sz="1600" dirty="0" smtClean="0"/>
              <a:t>(g) erőszakos nemi közösülés, nemi rabszolgaságban tartás, prostitúcióra kényszerítés, kényszerítés terhesség vállalására, kényszer-sterilizálás, vagy a nemi erőszak bármely más, hasonlóan súlyos formája;</a:t>
            </a:r>
          </a:p>
          <a:p>
            <a:pPr lvl="1">
              <a:lnSpc>
                <a:spcPct val="110000"/>
              </a:lnSpc>
            </a:pPr>
            <a:r>
              <a:rPr lang="hu-HU" sz="1600" dirty="0" smtClean="0"/>
              <a:t>(h) bármely, meghatározható csoport vagy közösség üldözése a 3. bekezdésben meghatározott politikai, faji, nemzeti, etnikai, kulturális, vallási, nemi, vagy más, a jelen bekezdésben írt bármely cselekménnyel, vagy a Bíróság joghatósága alá tartozó bármely más bűntettel kapcsolatban a nemzetközi jog által egyetemesen tiltott egyéb ismérvek alapján;</a:t>
            </a:r>
          </a:p>
          <a:p>
            <a:pPr lvl="1">
              <a:lnSpc>
                <a:spcPct val="110000"/>
              </a:lnSpc>
            </a:pPr>
            <a:r>
              <a:rPr lang="hu-HU" sz="1600" dirty="0" smtClean="0"/>
              <a:t>(i) személyek erőszakos eltüntetése;</a:t>
            </a:r>
          </a:p>
          <a:p>
            <a:pPr lvl="1">
              <a:lnSpc>
                <a:spcPct val="110000"/>
              </a:lnSpc>
            </a:pPr>
            <a:r>
              <a:rPr lang="hu-HU" sz="1600" dirty="0" smtClean="0"/>
              <a:t>(j) az apartheid bűntette;</a:t>
            </a:r>
          </a:p>
          <a:p>
            <a:pPr lvl="1">
              <a:lnSpc>
                <a:spcPct val="110000"/>
              </a:lnSpc>
            </a:pPr>
            <a:r>
              <a:rPr lang="hu-HU" sz="1600" dirty="0" smtClean="0"/>
              <a:t>(k) más, hasonló jellegű, szándékosan nagy szenvedést, vagy a testi épség vagy a testi vagy a lelki egészség elleni súlyos sérelmet okozó embertelen cselekmények.</a:t>
            </a:r>
            <a:endParaRPr lang="hu-HU" sz="1600" dirty="0"/>
          </a:p>
        </p:txBody>
      </p:sp>
    </p:spTree>
    <p:extLst>
      <p:ext uri="{BB962C8B-B14F-4D97-AF65-F5344CB8AC3E}">
        <p14:creationId xmlns:p14="http://schemas.microsoft.com/office/powerpoint/2010/main" val="32285320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0"/>
            <a:ext cx="8229600" cy="764704"/>
          </a:xfrm>
        </p:spPr>
        <p:txBody>
          <a:bodyPr/>
          <a:lstStyle/>
          <a:p>
            <a:r>
              <a:rPr lang="hu-HU" sz="1900" dirty="0" smtClean="0"/>
              <a:t>Agresszió fogalma a Statútumban Részes Államok által, 2010</a:t>
            </a:r>
            <a:br>
              <a:rPr lang="hu-HU" sz="1900" dirty="0" smtClean="0"/>
            </a:br>
            <a:r>
              <a:rPr lang="hu-HU" sz="1900" dirty="0" smtClean="0"/>
              <a:t>az Agresszió bűntette</a:t>
            </a:r>
            <a:endParaRPr lang="hu-HU" sz="1900" dirty="0"/>
          </a:p>
        </p:txBody>
      </p:sp>
      <p:sp>
        <p:nvSpPr>
          <p:cNvPr id="3" name="Tartalom helye 2"/>
          <p:cNvSpPr>
            <a:spLocks noGrp="1"/>
          </p:cNvSpPr>
          <p:nvPr>
            <p:ph idx="1"/>
          </p:nvPr>
        </p:nvSpPr>
        <p:spPr>
          <a:xfrm>
            <a:off x="251520" y="908720"/>
            <a:ext cx="8496944" cy="5832648"/>
          </a:xfrm>
        </p:spPr>
        <p:txBody>
          <a:bodyPr>
            <a:normAutofit fontScale="32500" lnSpcReduction="20000"/>
          </a:bodyPr>
          <a:lstStyle/>
          <a:p>
            <a:pPr algn="ctr">
              <a:lnSpc>
                <a:spcPct val="170000"/>
              </a:lnSpc>
              <a:buNone/>
            </a:pPr>
            <a:r>
              <a:rPr lang="hu-HU" sz="5500" i="1" dirty="0" smtClean="0"/>
              <a:t>Római Statútum 8 bis cikke:  </a:t>
            </a:r>
            <a:r>
              <a:rPr lang="hu-HU" sz="5500" dirty="0" smtClean="0"/>
              <a:t>Agresszió bűntette = agresszió cselekményének elkövetése</a:t>
            </a:r>
          </a:p>
          <a:p>
            <a:pPr algn="ctr">
              <a:lnSpc>
                <a:spcPct val="170000"/>
              </a:lnSpc>
              <a:buNone/>
            </a:pPr>
            <a:endParaRPr lang="hu-HU" dirty="0" smtClean="0"/>
          </a:p>
          <a:p>
            <a:pPr marL="914400" indent="-914400">
              <a:lnSpc>
                <a:spcPct val="170000"/>
              </a:lnSpc>
              <a:buAutoNum type="arabicPeriod"/>
            </a:pPr>
            <a:r>
              <a:rPr lang="hu-HU" sz="5600" dirty="0" smtClean="0"/>
              <a:t>Az agresszió bűntette </a:t>
            </a:r>
            <a:r>
              <a:rPr lang="hu-HU" sz="5600" dirty="0" smtClean="0">
                <a:solidFill>
                  <a:srgbClr val="C00000"/>
                </a:solidFill>
              </a:rPr>
              <a:t>agressziós cselekmény tervezése, előkészítése, kezdeményezése vagy végrehajtása </a:t>
            </a:r>
            <a:r>
              <a:rPr lang="hu-HU" sz="5600" dirty="0" smtClean="0">
                <a:solidFill>
                  <a:srgbClr val="05001A"/>
                </a:solidFill>
              </a:rPr>
              <a:t>olyan s</a:t>
            </a:r>
            <a:r>
              <a:rPr lang="hu-HU" sz="5600" dirty="0" smtClean="0"/>
              <a:t>zemély által, aki helyzete révén </a:t>
            </a:r>
            <a:r>
              <a:rPr lang="hu-HU" sz="5600" dirty="0" smtClean="0">
                <a:solidFill>
                  <a:srgbClr val="C00000"/>
                </a:solidFill>
              </a:rPr>
              <a:t>ténylegesen ellenőrzi vagy irányítja </a:t>
            </a:r>
            <a:r>
              <a:rPr lang="hu-HU" sz="5600" dirty="0" smtClean="0"/>
              <a:t>az állam </a:t>
            </a:r>
            <a:r>
              <a:rPr lang="hu-HU" sz="5600" dirty="0" smtClean="0">
                <a:solidFill>
                  <a:srgbClr val="C00000"/>
                </a:solidFill>
              </a:rPr>
              <a:t>politikai vagy katonai cselekményeit</a:t>
            </a:r>
            <a:r>
              <a:rPr lang="hu-HU" sz="5600" dirty="0"/>
              <a:t> </a:t>
            </a:r>
            <a:r>
              <a:rPr lang="hu-HU" sz="5600" dirty="0" smtClean="0"/>
              <a:t>és amely cselekmény  a jellege, súlyossága, vagy mértéke miatt az ENSZ Alapokmányának </a:t>
            </a:r>
            <a:r>
              <a:rPr lang="hu-HU" sz="5600" dirty="0" smtClean="0">
                <a:solidFill>
                  <a:srgbClr val="C00000"/>
                </a:solidFill>
              </a:rPr>
              <a:t>nyilvánvaló megsértését </a:t>
            </a:r>
            <a:r>
              <a:rPr lang="hu-HU" sz="5600" dirty="0" smtClean="0"/>
              <a:t>jelenti.</a:t>
            </a:r>
            <a:br>
              <a:rPr lang="hu-HU" sz="5600" dirty="0" smtClean="0"/>
            </a:br>
            <a:endParaRPr lang="hu-HU" sz="5600" dirty="0" smtClean="0"/>
          </a:p>
          <a:p>
            <a:pPr marL="914400" indent="-914400">
              <a:lnSpc>
                <a:spcPct val="170000"/>
              </a:lnSpc>
              <a:buAutoNum type="arabicPeriod"/>
            </a:pPr>
            <a:r>
              <a:rPr lang="hu-HU" sz="5600" dirty="0" smtClean="0"/>
              <a:t> Az 1 bekezdés alkalmazásában az „agressziós cselekmény” az állam fegyveres erőinek alkalmazását jelenti más </a:t>
            </a:r>
            <a:r>
              <a:rPr lang="hu-HU" sz="5600" dirty="0" smtClean="0">
                <a:solidFill>
                  <a:srgbClr val="C00000"/>
                </a:solidFill>
              </a:rPr>
              <a:t>állam szuverenitása, területi épsége vagy politikai függetlensége</a:t>
            </a:r>
            <a:r>
              <a:rPr lang="hu-HU" sz="5600" dirty="0" smtClean="0"/>
              <a:t> ellen, vagy az ENSZ Alapokmányával </a:t>
            </a:r>
            <a:r>
              <a:rPr lang="hu-HU" sz="5600" dirty="0" smtClean="0">
                <a:solidFill>
                  <a:srgbClr val="C00000"/>
                </a:solidFill>
              </a:rPr>
              <a:t>összeegyeztethetetlen bármely más módon.</a:t>
            </a:r>
            <a:endParaRPr lang="hu-HU" sz="4400" dirty="0" smtClean="0"/>
          </a:p>
        </p:txBody>
      </p:sp>
    </p:spTree>
    <p:extLst>
      <p:ext uri="{BB962C8B-B14F-4D97-AF65-F5344CB8AC3E}">
        <p14:creationId xmlns:p14="http://schemas.microsoft.com/office/powerpoint/2010/main" val="2328299613"/>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439737"/>
          </a:xfrm>
        </p:spPr>
        <p:txBody>
          <a:bodyPr/>
          <a:lstStyle/>
          <a:p>
            <a:pPr eaLnBrk="1" hangingPunct="1">
              <a:defRPr/>
            </a:pPr>
            <a:r>
              <a:rPr lang="hu-HU" sz="2000" dirty="0" smtClean="0"/>
              <a:t>Súlyos, nem politikai bűncselekmények a belépés előtt</a:t>
            </a:r>
          </a:p>
        </p:txBody>
      </p:sp>
      <p:sp>
        <p:nvSpPr>
          <p:cNvPr id="31747" name="Rectangle 3"/>
          <p:cNvSpPr>
            <a:spLocks noGrp="1" noChangeArrowheads="1"/>
          </p:cNvSpPr>
          <p:nvPr>
            <p:ph idx="1"/>
          </p:nvPr>
        </p:nvSpPr>
        <p:spPr>
          <a:xfrm>
            <a:off x="428625" y="857250"/>
            <a:ext cx="8229600" cy="5812110"/>
          </a:xfrm>
        </p:spPr>
        <p:txBody>
          <a:bodyPr>
            <a:normAutofit fontScale="85000" lnSpcReduction="10000"/>
          </a:bodyPr>
          <a:lstStyle/>
          <a:p>
            <a:pPr algn="ctr" eaLnBrk="1" hangingPunct="1">
              <a:defRPr/>
            </a:pPr>
            <a:r>
              <a:rPr lang="hu-HU" sz="2400" dirty="0" smtClean="0"/>
              <a:t>A menedék országán kívül, a menekültként történő belépést megelőzően.</a:t>
            </a:r>
          </a:p>
          <a:p>
            <a:pPr algn="ctr" eaLnBrk="1" hangingPunct="1">
              <a:buNone/>
              <a:defRPr/>
            </a:pPr>
            <a:r>
              <a:rPr lang="hu-HU" sz="3000" dirty="0" smtClean="0">
                <a:solidFill>
                  <a:srgbClr val="C00000"/>
                </a:solidFill>
                <a:effectLst>
                  <a:outerShdw blurRad="38100" dist="38100" dir="2700000" algn="tl">
                    <a:srgbClr val="000000">
                      <a:alpha val="43137"/>
                    </a:srgbClr>
                  </a:outerShdw>
                </a:effectLst>
              </a:rPr>
              <a:t>Terrorizmus</a:t>
            </a:r>
          </a:p>
          <a:p>
            <a:pPr algn="ctr" eaLnBrk="1" hangingPunct="1">
              <a:buFontTx/>
              <a:buNone/>
              <a:defRPr/>
            </a:pPr>
            <a:r>
              <a:rPr lang="hu-HU" sz="1800" dirty="0" smtClean="0"/>
              <a:t>ENSZ Közgyűlés – Intézkedések a nemzetközi terrorizmus felszámolására- 53/108. sz. határozata</a:t>
            </a:r>
          </a:p>
          <a:p>
            <a:pPr eaLnBrk="1" hangingPunct="1">
              <a:lnSpc>
                <a:spcPct val="120000"/>
              </a:lnSpc>
              <a:defRPr/>
            </a:pPr>
            <a:r>
              <a:rPr lang="hu-HU" sz="2400" dirty="0" smtClean="0"/>
              <a:t>“olyan bűncselekmények, amelyeket azzal a szándékkal követnek el, hogy </a:t>
            </a:r>
            <a:r>
              <a:rPr lang="hu-HU" sz="2400" dirty="0" smtClean="0">
                <a:solidFill>
                  <a:srgbClr val="C00000"/>
                </a:solidFill>
              </a:rPr>
              <a:t>politikai célokból rettegést keltsenek </a:t>
            </a:r>
            <a:r>
              <a:rPr lang="hu-HU" sz="2400" dirty="0" smtClean="0"/>
              <a:t>a lakosság, személyek egy csoportja vagy egyes személyek körében, semmilyen körülmények között </a:t>
            </a:r>
            <a:r>
              <a:rPr lang="hu-HU" sz="2400" dirty="0" smtClean="0">
                <a:solidFill>
                  <a:srgbClr val="C00000"/>
                </a:solidFill>
              </a:rPr>
              <a:t>nem indokolhatók</a:t>
            </a:r>
            <a:r>
              <a:rPr lang="hu-HU" sz="2400" dirty="0" smtClean="0"/>
              <a:t>, bármilyen politikai, filozófiai, ideológiai,faji, etnikai, vallási vagy más természetű megfontolásokat is hoznak fel az ilyen cselekmények indokául.”</a:t>
            </a:r>
          </a:p>
          <a:p>
            <a:pPr eaLnBrk="1" hangingPunct="1">
              <a:buFontTx/>
              <a:buNone/>
              <a:defRPr/>
            </a:pPr>
            <a:r>
              <a:rPr lang="hu-HU" sz="2400" dirty="0" smtClean="0"/>
              <a:t>______________________________________________________</a:t>
            </a:r>
          </a:p>
          <a:p>
            <a:pPr eaLnBrk="1" hangingPunct="1">
              <a:buFontTx/>
              <a:buNone/>
              <a:defRPr/>
            </a:pPr>
            <a:endParaRPr lang="hu-HU" sz="2400" dirty="0" smtClean="0"/>
          </a:p>
          <a:p>
            <a:pPr eaLnBrk="1" hangingPunct="1">
              <a:buFontTx/>
              <a:buNone/>
              <a:defRPr/>
            </a:pPr>
            <a:r>
              <a:rPr lang="hu-HU" sz="2400" dirty="0" smtClean="0"/>
              <a:t>Az ENSZ-ben továbbra is folyamatban van  egy átfogó egyezmény kidolgozása és elfogadása</a:t>
            </a:r>
          </a:p>
          <a:p>
            <a:pPr eaLnBrk="1" hangingPunct="1">
              <a:buFontTx/>
              <a:buNone/>
              <a:defRPr/>
            </a:pPr>
            <a:endParaRPr lang="hu-HU" sz="2400" dirty="0" smtClean="0"/>
          </a:p>
          <a:p>
            <a:pPr eaLnBrk="1" hangingPunct="1">
              <a:buFontTx/>
              <a:buNone/>
              <a:defRPr/>
            </a:pPr>
            <a:r>
              <a:rPr lang="hu-HU" sz="2400" dirty="0" smtClean="0"/>
              <a:t>	Viták: önrendelkezés – állami erők fegyveres konfliktusban</a:t>
            </a:r>
          </a:p>
          <a:p>
            <a:pPr eaLnBrk="1" hangingPunct="1">
              <a:defRPr/>
            </a:pPr>
            <a:endParaRPr lang="hu-HU" sz="2400" dirty="0" smtClean="0"/>
          </a:p>
        </p:txBody>
      </p:sp>
    </p:spTree>
    <p:extLst>
      <p:ext uri="{BB962C8B-B14F-4D97-AF65-F5344CB8AC3E}">
        <p14:creationId xmlns:p14="http://schemas.microsoft.com/office/powerpoint/2010/main" val="344131777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4" y="0"/>
            <a:ext cx="8247831" cy="1169551"/>
          </a:xfrm>
        </p:spPr>
        <p:txBody>
          <a:bodyPr wrap="square">
            <a:spAutoFit/>
          </a:bodyPr>
          <a:lstStyle/>
          <a:p>
            <a:pPr>
              <a:defRPr/>
            </a:pPr>
            <a:r>
              <a:rPr lang="hu-HU" sz="2000" dirty="0" smtClean="0"/>
              <a:t>Terrorizmus –EU definíció </a:t>
            </a:r>
            <a:br>
              <a:rPr lang="hu-HU" sz="2000" dirty="0" smtClean="0"/>
            </a:br>
            <a:r>
              <a:rPr lang="hu-HU" sz="2000" dirty="0" smtClean="0"/>
              <a:t>A </a:t>
            </a:r>
            <a:r>
              <a:rPr lang="hu-HU" sz="1600" dirty="0" smtClean="0"/>
              <a:t>terrorizmus elleni küzdelemről szóló 2002/475/JHA tanácsi kerethatározat  (2002. június 13.)</a:t>
            </a:r>
            <a:r>
              <a:rPr lang="hu-HU" sz="1400" dirty="0" smtClean="0"/>
              <a:t/>
            </a:r>
            <a:br>
              <a:rPr lang="hu-HU" sz="1400" dirty="0" smtClean="0"/>
            </a:br>
            <a:endParaRPr lang="hu-HU" sz="1400" dirty="0"/>
          </a:p>
        </p:txBody>
      </p:sp>
      <p:sp>
        <p:nvSpPr>
          <p:cNvPr id="3" name="Tartalom helye 2"/>
          <p:cNvSpPr>
            <a:spLocks noGrp="1"/>
          </p:cNvSpPr>
          <p:nvPr>
            <p:ph idx="1"/>
          </p:nvPr>
        </p:nvSpPr>
        <p:spPr>
          <a:xfrm>
            <a:off x="428625" y="1412776"/>
            <a:ext cx="8229600" cy="5328592"/>
          </a:xfrm>
        </p:spPr>
        <p:txBody>
          <a:bodyPr>
            <a:normAutofit fontScale="32500" lnSpcReduction="20000"/>
          </a:bodyPr>
          <a:lstStyle/>
          <a:p>
            <a:pPr algn="ctr">
              <a:lnSpc>
                <a:spcPct val="120000"/>
              </a:lnSpc>
            </a:pPr>
            <a:r>
              <a:rPr lang="hu-HU" sz="6400" b="1" dirty="0" smtClean="0"/>
              <a:t>                  1. Cikk Terrorista bűncselekmények és az alapvető jogok és jogelvek</a:t>
            </a:r>
          </a:p>
          <a:p>
            <a:pPr algn="ctr">
              <a:lnSpc>
                <a:spcPct val="120000"/>
              </a:lnSpc>
              <a:buFont typeface="Arial" charset="0"/>
              <a:buNone/>
              <a:defRPr/>
            </a:pPr>
            <a:endParaRPr lang="hu-HU" sz="6400" b="1" dirty="0" smtClean="0"/>
          </a:p>
          <a:p>
            <a:pPr>
              <a:lnSpc>
                <a:spcPct val="120000"/>
              </a:lnSpc>
              <a:defRPr/>
            </a:pPr>
            <a:r>
              <a:rPr lang="hu-HU" sz="6400" dirty="0" smtClean="0"/>
              <a:t>1. … az alábbi a)–i) pontban felsorolt szándékos cselekmények …, amelyek </a:t>
            </a:r>
            <a:r>
              <a:rPr lang="hu-HU" sz="6400" dirty="0" smtClean="0">
                <a:solidFill>
                  <a:srgbClr val="C00000"/>
                </a:solidFill>
              </a:rPr>
              <a:t>az elkövetés módja vagy összefüggéseik folytán</a:t>
            </a:r>
            <a:r>
              <a:rPr lang="hu-HU" sz="6400" dirty="0" smtClean="0">
                <a:solidFill>
                  <a:schemeClr val="accent2"/>
                </a:solidFill>
              </a:rPr>
              <a:t> </a:t>
            </a:r>
            <a:r>
              <a:rPr lang="hu-HU" sz="6400" dirty="0" smtClean="0"/>
              <a:t>egy </a:t>
            </a:r>
            <a:r>
              <a:rPr lang="hu-HU" sz="6400" dirty="0" smtClean="0">
                <a:solidFill>
                  <a:srgbClr val="C00000"/>
                </a:solidFill>
              </a:rPr>
              <a:t>államot vagy nemzetközi szervezetet komolyan károsíthatnak</a:t>
            </a:r>
            <a:r>
              <a:rPr lang="hu-HU" sz="6400" dirty="0" smtClean="0"/>
              <a:t>, ha azokat azzal a </a:t>
            </a:r>
            <a:r>
              <a:rPr lang="hu-HU" sz="6400" dirty="0" smtClean="0">
                <a:solidFill>
                  <a:srgbClr val="C00000"/>
                </a:solidFill>
              </a:rPr>
              <a:t>céllal</a:t>
            </a:r>
            <a:r>
              <a:rPr lang="hu-HU" sz="6400" dirty="0" smtClean="0"/>
              <a:t> követik el, hogy:</a:t>
            </a:r>
          </a:p>
          <a:p>
            <a:pPr lvl="1">
              <a:lnSpc>
                <a:spcPct val="120000"/>
              </a:lnSpc>
              <a:defRPr/>
            </a:pPr>
            <a:r>
              <a:rPr lang="hu-HU" sz="6400" dirty="0" smtClean="0"/>
              <a:t>—  </a:t>
            </a:r>
            <a:r>
              <a:rPr lang="hu-HU" sz="6400" dirty="0" smtClean="0">
                <a:solidFill>
                  <a:srgbClr val="C00000"/>
                </a:solidFill>
              </a:rPr>
              <a:t>a lakosságot </a:t>
            </a:r>
            <a:r>
              <a:rPr lang="hu-HU" sz="6400" dirty="0" smtClean="0"/>
              <a:t>komolyan </a:t>
            </a:r>
            <a:r>
              <a:rPr lang="hu-HU" sz="6400" dirty="0" smtClean="0">
                <a:solidFill>
                  <a:srgbClr val="C00000"/>
                </a:solidFill>
              </a:rPr>
              <a:t>megfélemlítsék</a:t>
            </a:r>
            <a:r>
              <a:rPr lang="hu-HU" sz="6400" dirty="0" smtClean="0"/>
              <a:t>, vagy</a:t>
            </a:r>
          </a:p>
          <a:p>
            <a:pPr lvl="1">
              <a:lnSpc>
                <a:spcPct val="120000"/>
              </a:lnSpc>
              <a:defRPr/>
            </a:pPr>
            <a:r>
              <a:rPr lang="hu-HU" sz="6400" dirty="0" smtClean="0"/>
              <a:t>— </a:t>
            </a:r>
            <a:r>
              <a:rPr lang="hu-HU" sz="6400" dirty="0" smtClean="0">
                <a:solidFill>
                  <a:srgbClr val="C00000"/>
                </a:solidFill>
              </a:rPr>
              <a:t>állami szervet vagy nemzetközi szervezetet jogellenesen </a:t>
            </a:r>
            <a:r>
              <a:rPr lang="hu-HU" sz="6400" dirty="0" smtClean="0"/>
              <a:t>arra </a:t>
            </a:r>
            <a:r>
              <a:rPr lang="hu-HU" sz="6400" dirty="0" smtClean="0">
                <a:solidFill>
                  <a:srgbClr val="C00000"/>
                </a:solidFill>
              </a:rPr>
              <a:t>kényszerítsenek</a:t>
            </a:r>
            <a:r>
              <a:rPr lang="hu-HU" sz="6400" dirty="0" smtClean="0"/>
              <a:t>, hogy valamely intézkedést megtegyen vagy ne tegyen meg, vagy</a:t>
            </a:r>
          </a:p>
          <a:p>
            <a:pPr lvl="1">
              <a:lnSpc>
                <a:spcPct val="120000"/>
              </a:lnSpc>
              <a:defRPr/>
            </a:pPr>
            <a:r>
              <a:rPr lang="hu-HU" sz="6400" dirty="0" smtClean="0"/>
              <a:t>— egy állam vagy nemzetközi szervezet alapvető politikai, </a:t>
            </a:r>
            <a:r>
              <a:rPr lang="hu-HU" sz="6400" dirty="0" smtClean="0">
                <a:solidFill>
                  <a:srgbClr val="C00000"/>
                </a:solidFill>
              </a:rPr>
              <a:t>alkotmányos</a:t>
            </a:r>
            <a:r>
              <a:rPr lang="hu-HU" sz="6400" dirty="0" smtClean="0"/>
              <a:t>, gazdasági vagy </a:t>
            </a:r>
            <a:r>
              <a:rPr lang="hu-HU" sz="6400" dirty="0" smtClean="0">
                <a:solidFill>
                  <a:srgbClr val="C00000"/>
                </a:solidFill>
              </a:rPr>
              <a:t>társadalmi rendjét </a:t>
            </a:r>
            <a:r>
              <a:rPr lang="hu-HU" sz="6400" dirty="0" smtClean="0"/>
              <a:t>súlyosan </a:t>
            </a:r>
            <a:r>
              <a:rPr lang="hu-HU" sz="6400" dirty="0" smtClean="0">
                <a:solidFill>
                  <a:srgbClr val="C00000"/>
                </a:solidFill>
              </a:rPr>
              <a:t>megzavarják vagy lerombolják</a:t>
            </a:r>
            <a:r>
              <a:rPr lang="hu-HU" sz="6400" dirty="0" smtClean="0"/>
              <a:t>: </a:t>
            </a:r>
          </a:p>
          <a:p>
            <a:pPr lvl="1">
              <a:defRPr/>
            </a:pPr>
            <a:endParaRPr lang="hu-HU" sz="5400" dirty="0" smtClean="0"/>
          </a:p>
        </p:txBody>
      </p:sp>
    </p:spTree>
    <p:extLst>
      <p:ext uri="{BB962C8B-B14F-4D97-AF65-F5344CB8AC3E}">
        <p14:creationId xmlns:p14="http://schemas.microsoft.com/office/powerpoint/2010/main" val="3422999094"/>
      </p:ext>
    </p:extLst>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4" y="0"/>
            <a:ext cx="8247831" cy="1169551"/>
          </a:xfrm>
        </p:spPr>
        <p:txBody>
          <a:bodyPr wrap="square">
            <a:spAutoFit/>
          </a:bodyPr>
          <a:lstStyle/>
          <a:p>
            <a:pPr>
              <a:defRPr/>
            </a:pPr>
            <a:r>
              <a:rPr lang="hu-HU" sz="2000" dirty="0" smtClean="0"/>
              <a:t>Terrorizmus – EU definíció </a:t>
            </a:r>
            <a:br>
              <a:rPr lang="hu-HU" sz="2000" dirty="0" smtClean="0"/>
            </a:br>
            <a:r>
              <a:rPr lang="hu-HU" sz="2000" dirty="0" smtClean="0"/>
              <a:t>A </a:t>
            </a:r>
            <a:r>
              <a:rPr lang="hu-HU" sz="1600" dirty="0" smtClean="0"/>
              <a:t>terrorizmus elleni küzdelemről szóló 2002/475/JHA tanácsi kerethatározat  (2002. június 13.)</a:t>
            </a:r>
            <a:r>
              <a:rPr lang="hu-HU" sz="1400" dirty="0" smtClean="0"/>
              <a:t/>
            </a:r>
            <a:br>
              <a:rPr lang="hu-HU" sz="1400" dirty="0" smtClean="0"/>
            </a:br>
            <a:endParaRPr lang="hu-HU" sz="1400" dirty="0"/>
          </a:p>
        </p:txBody>
      </p:sp>
      <p:sp>
        <p:nvSpPr>
          <p:cNvPr id="3" name="Tartalom helye 2"/>
          <p:cNvSpPr>
            <a:spLocks noGrp="1"/>
          </p:cNvSpPr>
          <p:nvPr>
            <p:ph idx="1"/>
          </p:nvPr>
        </p:nvSpPr>
        <p:spPr>
          <a:xfrm>
            <a:off x="251520" y="1340768"/>
            <a:ext cx="8424935" cy="5112568"/>
          </a:xfrm>
        </p:spPr>
        <p:txBody>
          <a:bodyPr>
            <a:normAutofit fontScale="25000" lnSpcReduction="20000"/>
          </a:bodyPr>
          <a:lstStyle/>
          <a:p>
            <a:pPr lvl="1">
              <a:lnSpc>
                <a:spcPct val="120000"/>
              </a:lnSpc>
              <a:defRPr/>
            </a:pPr>
            <a:endParaRPr lang="hu-HU" sz="5400" dirty="0" smtClean="0"/>
          </a:p>
          <a:p>
            <a:pPr lvl="1">
              <a:lnSpc>
                <a:spcPct val="120000"/>
              </a:lnSpc>
              <a:defRPr/>
            </a:pPr>
            <a:r>
              <a:rPr lang="hu-HU" sz="6400" dirty="0" smtClean="0"/>
              <a:t>(a) </a:t>
            </a:r>
            <a:r>
              <a:rPr lang="hu-HU" sz="6400" dirty="0" smtClean="0">
                <a:solidFill>
                  <a:srgbClr val="C00000"/>
                </a:solidFill>
              </a:rPr>
              <a:t>személy élete elleni </a:t>
            </a:r>
            <a:r>
              <a:rPr lang="hu-HU" sz="6400" dirty="0" smtClean="0"/>
              <a:t>támadás, amely halált okozhat</a:t>
            </a:r>
          </a:p>
          <a:p>
            <a:pPr lvl="1">
              <a:lnSpc>
                <a:spcPct val="120000"/>
              </a:lnSpc>
              <a:defRPr/>
            </a:pPr>
            <a:r>
              <a:rPr lang="hu-HU" sz="6400" dirty="0" smtClean="0"/>
              <a:t>(b) személy </a:t>
            </a:r>
            <a:r>
              <a:rPr lang="hu-HU" sz="6400" dirty="0" smtClean="0">
                <a:solidFill>
                  <a:srgbClr val="C00000"/>
                </a:solidFill>
              </a:rPr>
              <a:t>testi épsége elleni</a:t>
            </a:r>
            <a:r>
              <a:rPr lang="hu-HU" sz="6400" dirty="0" smtClean="0"/>
              <a:t>, a testi épséget súlyosan veszélyeztető támadás</a:t>
            </a:r>
          </a:p>
          <a:p>
            <a:pPr lvl="1">
              <a:lnSpc>
                <a:spcPct val="120000"/>
              </a:lnSpc>
              <a:defRPr/>
            </a:pPr>
            <a:r>
              <a:rPr lang="hu-HU" sz="6400" dirty="0" smtClean="0"/>
              <a:t>(c</a:t>
            </a:r>
            <a:r>
              <a:rPr lang="hu-HU" sz="6400" dirty="0" smtClean="0">
                <a:solidFill>
                  <a:schemeClr val="tx1"/>
                </a:solidFill>
              </a:rPr>
              <a:t>)</a:t>
            </a:r>
            <a:r>
              <a:rPr lang="hu-HU" sz="6400" dirty="0" smtClean="0">
                <a:solidFill>
                  <a:schemeClr val="accent2"/>
                </a:solidFill>
              </a:rPr>
              <a:t> </a:t>
            </a:r>
            <a:r>
              <a:rPr lang="hu-HU" sz="6400" dirty="0" smtClean="0">
                <a:solidFill>
                  <a:srgbClr val="C00000"/>
                </a:solidFill>
              </a:rPr>
              <a:t>emberrablás vagy túszejtés</a:t>
            </a:r>
            <a:r>
              <a:rPr lang="hu-HU" sz="6400" dirty="0" smtClean="0"/>
              <a:t>;</a:t>
            </a:r>
          </a:p>
          <a:p>
            <a:pPr lvl="1">
              <a:lnSpc>
                <a:spcPct val="120000"/>
              </a:lnSpc>
              <a:defRPr/>
            </a:pPr>
            <a:r>
              <a:rPr lang="hu-HU" sz="6400" dirty="0" smtClean="0"/>
              <a:t>(d) kormányzati létesítmény vagy közintézmény, közlekedési rendszer, infrastrukturális létesítmény – beleértve az informatikai rendszert is –, a kontinentális talapzaton rögzített építmény, illetve közterület vagy magántulajdon olyan </a:t>
            </a:r>
            <a:r>
              <a:rPr lang="hu-HU" sz="6400" dirty="0" smtClean="0">
                <a:solidFill>
                  <a:srgbClr val="C00000"/>
                </a:solidFill>
              </a:rPr>
              <a:t>súlyos megrongálása</a:t>
            </a:r>
            <a:r>
              <a:rPr lang="hu-HU" sz="6400" dirty="0" smtClean="0"/>
              <a:t>, amely </a:t>
            </a:r>
            <a:r>
              <a:rPr lang="hu-HU" sz="6400" dirty="0" smtClean="0">
                <a:solidFill>
                  <a:srgbClr val="C00000"/>
                </a:solidFill>
              </a:rPr>
              <a:t>alkalmas az emberi élet veszélyeztetésére vagy jelentős gazdasági veszteség </a:t>
            </a:r>
            <a:r>
              <a:rPr lang="hu-HU" sz="6400" dirty="0" smtClean="0"/>
              <a:t>előidézésére; </a:t>
            </a:r>
          </a:p>
          <a:p>
            <a:pPr lvl="1">
              <a:lnSpc>
                <a:spcPct val="120000"/>
              </a:lnSpc>
              <a:defRPr/>
            </a:pPr>
            <a:r>
              <a:rPr lang="hu-HU" sz="6400" dirty="0" smtClean="0"/>
              <a:t>(e) </a:t>
            </a:r>
            <a:r>
              <a:rPr lang="hu-HU" sz="6400" dirty="0" smtClean="0">
                <a:solidFill>
                  <a:srgbClr val="C00000"/>
                </a:solidFill>
              </a:rPr>
              <a:t>légi jármű, vízi jármű </a:t>
            </a:r>
            <a:r>
              <a:rPr lang="hu-HU" sz="6400" dirty="0" smtClean="0"/>
              <a:t>vagy </a:t>
            </a:r>
            <a:r>
              <a:rPr lang="hu-HU" sz="6400" dirty="0" smtClean="0">
                <a:solidFill>
                  <a:srgbClr val="C00000"/>
                </a:solidFill>
              </a:rPr>
              <a:t>más</a:t>
            </a:r>
            <a:r>
              <a:rPr lang="hu-HU" sz="6400" dirty="0" smtClean="0"/>
              <a:t> tömegközlekedési, illetve áruszállító eszköz </a:t>
            </a:r>
            <a:r>
              <a:rPr lang="hu-HU" sz="6400" dirty="0" smtClean="0">
                <a:solidFill>
                  <a:srgbClr val="C00000"/>
                </a:solidFill>
              </a:rPr>
              <a:t>hatalomba kerítése</a:t>
            </a:r>
            <a:r>
              <a:rPr lang="hu-HU" sz="6400" dirty="0" smtClean="0"/>
              <a:t>; </a:t>
            </a:r>
          </a:p>
          <a:p>
            <a:pPr lvl="1">
              <a:lnSpc>
                <a:spcPct val="120000"/>
              </a:lnSpc>
              <a:defRPr/>
            </a:pPr>
            <a:r>
              <a:rPr lang="hu-HU" sz="6400" dirty="0" smtClean="0"/>
              <a:t>(f</a:t>
            </a:r>
            <a:r>
              <a:rPr lang="hu-HU" sz="6400" dirty="0" smtClean="0">
                <a:solidFill>
                  <a:schemeClr val="tx1"/>
                </a:solidFill>
              </a:rPr>
              <a:t>)</a:t>
            </a:r>
            <a:r>
              <a:rPr lang="hu-HU" sz="6400" dirty="0" smtClean="0">
                <a:solidFill>
                  <a:srgbClr val="C00000"/>
                </a:solidFill>
              </a:rPr>
              <a:t> lőfegyver, robbanóanyag, illetve nukleáris, biológiai vagy vegyi fegyver előállítása, birtoklása, megszerzése, szállítása, rendelkezésre bocsátása vagy felhasználása</a:t>
            </a:r>
            <a:r>
              <a:rPr lang="hu-HU" sz="6400" dirty="0" smtClean="0"/>
              <a:t>, valamint biológiai és vegyi fegyverekkel kapcsolatos kutatás és fejlesztés; </a:t>
            </a:r>
          </a:p>
          <a:p>
            <a:pPr lvl="1">
              <a:lnSpc>
                <a:spcPct val="120000"/>
              </a:lnSpc>
              <a:defRPr/>
            </a:pPr>
            <a:r>
              <a:rPr lang="hu-HU" sz="6400" dirty="0" smtClean="0"/>
              <a:t>(g</a:t>
            </a:r>
            <a:r>
              <a:rPr lang="hu-HU" sz="6400" dirty="0" smtClean="0">
                <a:solidFill>
                  <a:schemeClr val="tx1"/>
                </a:solidFill>
              </a:rPr>
              <a:t>)</a:t>
            </a:r>
            <a:r>
              <a:rPr lang="hu-HU" sz="6400" dirty="0" smtClean="0">
                <a:solidFill>
                  <a:srgbClr val="C00000"/>
                </a:solidFill>
              </a:rPr>
              <a:t> veszélyes anyag kiengedése, vagy tűzvész, árvíz vagy robbanás előidézése</a:t>
            </a:r>
            <a:r>
              <a:rPr lang="hu-HU" sz="6400" dirty="0" smtClean="0"/>
              <a:t>, amely emberi életet veszélyeztet; </a:t>
            </a:r>
          </a:p>
          <a:p>
            <a:pPr lvl="1">
              <a:lnSpc>
                <a:spcPct val="120000"/>
              </a:lnSpc>
              <a:defRPr/>
            </a:pPr>
            <a:r>
              <a:rPr lang="hu-HU" sz="6400" dirty="0" smtClean="0"/>
              <a:t>(h) a víz- vagy áramellátásnak, illetve </a:t>
            </a:r>
            <a:r>
              <a:rPr lang="hu-HU" sz="6400" dirty="0" smtClean="0">
                <a:solidFill>
                  <a:srgbClr val="C00000"/>
                </a:solidFill>
              </a:rPr>
              <a:t>más létfontosságú természeti erőforrás ellátásának a megzavarása vagy megszakítása</a:t>
            </a:r>
            <a:r>
              <a:rPr lang="hu-HU" sz="6400" dirty="0" smtClean="0">
                <a:solidFill>
                  <a:schemeClr val="accent2"/>
                </a:solidFill>
              </a:rPr>
              <a:t>,</a:t>
            </a:r>
            <a:r>
              <a:rPr lang="hu-HU" sz="6400" dirty="0" smtClean="0"/>
              <a:t> amely az emberi életet veszélyezteti; </a:t>
            </a:r>
          </a:p>
          <a:p>
            <a:pPr lvl="1">
              <a:lnSpc>
                <a:spcPct val="120000"/>
              </a:lnSpc>
              <a:defRPr/>
            </a:pPr>
            <a:r>
              <a:rPr lang="hu-HU" sz="6400" dirty="0" smtClean="0"/>
              <a:t>(i) (</a:t>
            </a:r>
            <a:r>
              <a:rPr lang="hu-HU" sz="6400" dirty="0" smtClean="0">
                <a:solidFill>
                  <a:srgbClr val="05001A"/>
                </a:solidFill>
              </a:rPr>
              <a:t>az a)–h) pontban felsorolt cselekmények </a:t>
            </a:r>
            <a:r>
              <a:rPr lang="hu-HU" sz="6400" dirty="0" smtClean="0">
                <a:solidFill>
                  <a:srgbClr val="C00000"/>
                </a:solidFill>
              </a:rPr>
              <a:t>elkövetésével való fenyegetés</a:t>
            </a:r>
            <a:endParaRPr lang="hu-HU" sz="6400" dirty="0">
              <a:solidFill>
                <a:srgbClr val="C00000"/>
              </a:solidFill>
            </a:endParaRPr>
          </a:p>
        </p:txBody>
      </p:sp>
    </p:spTree>
    <p:extLst>
      <p:ext uri="{BB962C8B-B14F-4D97-AF65-F5344CB8AC3E}">
        <p14:creationId xmlns:p14="http://schemas.microsoft.com/office/powerpoint/2010/main" val="2157035014"/>
      </p:ext>
    </p:extLst>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439737"/>
          </a:xfrm>
        </p:spPr>
        <p:txBody>
          <a:bodyPr/>
          <a:lstStyle/>
          <a:p>
            <a:pPr eaLnBrk="1" hangingPunct="1">
              <a:defRPr/>
            </a:pPr>
            <a:r>
              <a:rPr lang="hu-HU" sz="2000" dirty="0" smtClean="0"/>
              <a:t>Súlyos, nem politikai bűncselekmények a belépés előtt  </a:t>
            </a:r>
          </a:p>
        </p:txBody>
      </p:sp>
      <p:sp>
        <p:nvSpPr>
          <p:cNvPr id="32771" name="Rectangle 3"/>
          <p:cNvSpPr>
            <a:spLocks noGrp="1" noChangeArrowheads="1"/>
          </p:cNvSpPr>
          <p:nvPr>
            <p:ph idx="1"/>
          </p:nvPr>
        </p:nvSpPr>
        <p:spPr>
          <a:xfrm>
            <a:off x="428625" y="857250"/>
            <a:ext cx="8229600" cy="5884118"/>
          </a:xfrm>
        </p:spPr>
        <p:txBody>
          <a:bodyPr>
            <a:noAutofit/>
          </a:bodyPr>
          <a:lstStyle/>
          <a:p>
            <a:pPr eaLnBrk="1" hangingPunct="1">
              <a:defRPr/>
            </a:pPr>
            <a:r>
              <a:rPr lang="hu-HU" sz="2200" dirty="0" smtClean="0"/>
              <a:t>Nincs szükség a büntető perben használt bizonyítottságra, elég az </a:t>
            </a:r>
            <a:r>
              <a:rPr lang="hu-HU" sz="2200" dirty="0" smtClean="0">
                <a:solidFill>
                  <a:srgbClr val="C00000"/>
                </a:solidFill>
              </a:rPr>
              <a:t>„alapos okkal feltételezhető</a:t>
            </a:r>
            <a:r>
              <a:rPr lang="hu-HU" sz="2200" dirty="0" smtClean="0">
                <a:solidFill>
                  <a:srgbClr val="C00000"/>
                </a:solidFill>
              </a:rPr>
              <a:t>”</a:t>
            </a:r>
          </a:p>
          <a:p>
            <a:pPr eaLnBrk="1" hangingPunct="1">
              <a:defRPr/>
            </a:pPr>
            <a:endParaRPr lang="hu-HU" sz="2200" dirty="0" smtClean="0">
              <a:solidFill>
                <a:srgbClr val="C00000"/>
              </a:solidFill>
            </a:endParaRPr>
          </a:p>
          <a:p>
            <a:pPr eaLnBrk="1" hangingPunct="1">
              <a:defRPr/>
            </a:pPr>
            <a:r>
              <a:rPr lang="hu-HU" sz="2200" dirty="0" smtClean="0"/>
              <a:t>Magába foglal megkezdett (befejezetlen) bűncselekményeket, így a  </a:t>
            </a:r>
            <a:r>
              <a:rPr lang="hu-HU" sz="2200" dirty="0" smtClean="0">
                <a:solidFill>
                  <a:srgbClr val="C00000"/>
                </a:solidFill>
              </a:rPr>
              <a:t>kísérletet,  a  szövetkezést, az uszítást</a:t>
            </a:r>
            <a:r>
              <a:rPr lang="hu-HU" sz="2200" dirty="0" smtClean="0"/>
              <a:t>.</a:t>
            </a:r>
          </a:p>
          <a:p>
            <a:pPr eaLnBrk="1" hangingPunct="1">
              <a:defRPr/>
            </a:pPr>
            <a:endParaRPr lang="hu-HU" sz="2200" dirty="0"/>
          </a:p>
          <a:p>
            <a:pPr eaLnBrk="1" hangingPunct="1">
              <a:defRPr/>
            </a:pPr>
            <a:r>
              <a:rPr lang="hu-HU" sz="2200" dirty="0" smtClean="0"/>
              <a:t>Nehézség</a:t>
            </a:r>
            <a:r>
              <a:rPr lang="hu-HU" sz="2200" dirty="0" smtClean="0"/>
              <a:t>: elegendő-e a kizáráshoz pusztán egy csoporthoz való tartozás ténye? </a:t>
            </a:r>
            <a:r>
              <a:rPr lang="hu-HU" sz="2200" dirty="0" smtClean="0">
                <a:solidFill>
                  <a:srgbClr val="C00000"/>
                </a:solidFill>
              </a:rPr>
              <a:t>Minden tag bűnrészes</a:t>
            </a:r>
            <a:r>
              <a:rPr lang="hu-HU" sz="2200" dirty="0" smtClean="0"/>
              <a:t>? </a:t>
            </a:r>
            <a:endParaRPr lang="hu-HU" sz="2200" dirty="0" smtClean="0"/>
          </a:p>
          <a:p>
            <a:pPr eaLnBrk="1" hangingPunct="1">
              <a:defRPr/>
            </a:pPr>
            <a:endParaRPr lang="hu-HU" sz="2200" dirty="0" smtClean="0"/>
          </a:p>
          <a:p>
            <a:pPr eaLnBrk="1" hangingPunct="1">
              <a:defRPr/>
            </a:pPr>
            <a:r>
              <a:rPr lang="hu-HU" sz="2200" dirty="0" smtClean="0"/>
              <a:t> Elegendő-e a </a:t>
            </a:r>
            <a:r>
              <a:rPr lang="hu-HU" sz="2200" dirty="0" smtClean="0">
                <a:solidFill>
                  <a:srgbClr val="C00000"/>
                </a:solidFill>
              </a:rPr>
              <a:t>konstruktív ismeret </a:t>
            </a:r>
            <a:r>
              <a:rPr lang="hu-HU" sz="2200" dirty="0" smtClean="0"/>
              <a:t>(a tudomás mások bűncselekményéről, vagy az arra készülődésről)  az egyéni büntetőjogi felelősség megállapításához</a:t>
            </a:r>
            <a:r>
              <a:rPr lang="hu-HU" sz="2200" dirty="0" smtClean="0"/>
              <a:t>?</a:t>
            </a:r>
          </a:p>
          <a:p>
            <a:pPr eaLnBrk="1" hangingPunct="1">
              <a:defRPr/>
            </a:pPr>
            <a:endParaRPr lang="hu-HU" sz="2200" dirty="0" smtClean="0"/>
          </a:p>
          <a:p>
            <a:pPr eaLnBrk="1" hangingPunct="1">
              <a:defRPr/>
            </a:pPr>
            <a:r>
              <a:rPr lang="hu-HU" sz="2200" dirty="0" smtClean="0"/>
              <a:t>Mi történik akkor, </a:t>
            </a:r>
            <a:r>
              <a:rPr lang="hu-HU" sz="2200" dirty="0" smtClean="0">
                <a:solidFill>
                  <a:srgbClr val="C00000"/>
                </a:solidFill>
              </a:rPr>
              <a:t>ha már letöltötték </a:t>
            </a:r>
            <a:r>
              <a:rPr lang="hu-HU" sz="2200" dirty="0" smtClean="0"/>
              <a:t>a büntetést vagy hosszabb idő eltelt? </a:t>
            </a:r>
          </a:p>
        </p:txBody>
      </p:sp>
    </p:spTree>
    <p:extLst>
      <p:ext uri="{BB962C8B-B14F-4D97-AF65-F5344CB8AC3E}">
        <p14:creationId xmlns:p14="http://schemas.microsoft.com/office/powerpoint/2010/main" val="21188602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49796" y="44624"/>
            <a:ext cx="7772400" cy="457200"/>
          </a:xfrm>
        </p:spPr>
        <p:txBody>
          <a:bodyPr/>
          <a:lstStyle/>
          <a:p>
            <a:r>
              <a:rPr lang="hu-HU" noProof="0" dirty="0" smtClean="0"/>
              <a:t>Az előadás-sorozat témái</a:t>
            </a:r>
          </a:p>
        </p:txBody>
      </p:sp>
      <p:sp>
        <p:nvSpPr>
          <p:cNvPr id="9" name="Tartalom helye 8"/>
          <p:cNvSpPr>
            <a:spLocks noGrp="1"/>
          </p:cNvSpPr>
          <p:nvPr>
            <p:ph idx="1"/>
          </p:nvPr>
        </p:nvSpPr>
        <p:spPr>
          <a:xfrm>
            <a:off x="323528" y="548680"/>
            <a:ext cx="8424936" cy="6120680"/>
          </a:xfrm>
        </p:spPr>
        <p:txBody>
          <a:bodyPr>
            <a:normAutofit fontScale="92500" lnSpcReduction="20000"/>
          </a:bodyPr>
          <a:lstStyle/>
          <a:p>
            <a:pPr fontAlgn="t"/>
            <a:endParaRPr lang="hu-HU" sz="1800" noProof="0" dirty="0" smtClean="0"/>
          </a:p>
          <a:p>
            <a:pPr fontAlgn="t"/>
            <a:r>
              <a:rPr lang="hu-HU" sz="1800" noProof="0" dirty="0" smtClean="0"/>
              <a:t>IX. 22 Nemzetközi </a:t>
            </a:r>
            <a:r>
              <a:rPr lang="hu-HU" sz="1800" noProof="0" dirty="0"/>
              <a:t>jogi alapfogalmak. Migráció és meneküléstörténet Statisztikai pillanatkép a jelenről, nagyságrendek.  </a:t>
            </a:r>
          </a:p>
          <a:p>
            <a:pPr fontAlgn="t"/>
            <a:r>
              <a:rPr lang="hu-HU" sz="1800" noProof="0" dirty="0" smtClean="0"/>
              <a:t>IX.29. Alapfogalmak</a:t>
            </a:r>
            <a:r>
              <a:rPr lang="hu-HU" sz="1800" noProof="0" dirty="0"/>
              <a:t>, meghatározások, a menekülés okai.  Miért kellene védeni a menekülteket, tartós megoldások. </a:t>
            </a:r>
          </a:p>
          <a:p>
            <a:pPr fontAlgn="t"/>
            <a:r>
              <a:rPr lang="hu-HU" sz="1800" noProof="0" dirty="0"/>
              <a:t> </a:t>
            </a:r>
            <a:r>
              <a:rPr lang="hu-HU" sz="1800" noProof="0" dirty="0" smtClean="0"/>
              <a:t>X. 6. A </a:t>
            </a:r>
            <a:r>
              <a:rPr lang="hu-HU" sz="1800" noProof="0" dirty="0"/>
              <a:t>menekültjog alapelvei, különös tekintettel a non-refoulement </a:t>
            </a:r>
            <a:r>
              <a:rPr lang="hu-HU" sz="1800" noProof="0" dirty="0" smtClean="0"/>
              <a:t>elvére</a:t>
            </a:r>
          </a:p>
          <a:p>
            <a:pPr fontAlgn="t"/>
            <a:r>
              <a:rPr lang="hu-HU" sz="1800" noProof="0" dirty="0" smtClean="0"/>
              <a:t>X.13 </a:t>
            </a:r>
            <a:r>
              <a:rPr lang="hu-HU" sz="1800" noProof="0" dirty="0"/>
              <a:t>. Jól megalapozott félelem az </a:t>
            </a:r>
            <a:r>
              <a:rPr lang="hu-HU" sz="1800" noProof="0" dirty="0" smtClean="0"/>
              <a:t>üldöztetéstől. Származási ország információ</a:t>
            </a:r>
            <a:endParaRPr lang="hu-HU" sz="1800" noProof="0" dirty="0"/>
          </a:p>
          <a:p>
            <a:pPr fontAlgn="t"/>
            <a:r>
              <a:rPr lang="hu-HU" sz="1800" noProof="0" dirty="0" smtClean="0"/>
              <a:t>X.20</a:t>
            </a:r>
            <a:r>
              <a:rPr lang="hu-HU" sz="1800" noProof="0" dirty="0"/>
              <a:t>. </a:t>
            </a:r>
            <a:r>
              <a:rPr lang="hu-HU" sz="1800" noProof="0" dirty="0" smtClean="0"/>
              <a:t> </a:t>
            </a:r>
            <a:r>
              <a:rPr lang="hu-HU" sz="1800" noProof="0" dirty="0"/>
              <a:t>Mi minősül üldöztetésnek? Ki az üldöző? Az üldöztetés öt egyezményi oka. Az (elismert) menekültek jogainak rendszere</a:t>
            </a:r>
          </a:p>
          <a:p>
            <a:pPr fontAlgn="t"/>
            <a:r>
              <a:rPr lang="hu-HU" sz="1800" noProof="0" dirty="0" smtClean="0">
                <a:solidFill>
                  <a:srgbClr val="FF0000"/>
                </a:solidFill>
              </a:rPr>
              <a:t>X. 27. A </a:t>
            </a:r>
            <a:r>
              <a:rPr lang="hu-HU" sz="1800" noProof="0" dirty="0">
                <a:solidFill>
                  <a:srgbClr val="FF0000"/>
                </a:solidFill>
              </a:rPr>
              <a:t>menekült státusz megszűnése, illetve kizárás a menekültként elismerésből ("érdemtelenség a védelemre")</a:t>
            </a:r>
          </a:p>
          <a:p>
            <a:pPr fontAlgn="t"/>
            <a:r>
              <a:rPr lang="hu-HU" sz="1800" noProof="0" dirty="0" smtClean="0"/>
              <a:t>XI. 3. Az </a:t>
            </a:r>
            <a:r>
              <a:rPr lang="hu-HU" sz="1800" noProof="0" dirty="0"/>
              <a:t>Európai Unió regionális menekültjogának kialakulása, az intézményi keretek, az acquis jogi </a:t>
            </a:r>
            <a:r>
              <a:rPr lang="hu-HU" sz="1800" noProof="0" dirty="0" smtClean="0"/>
              <a:t>alapjai. Átmeneti </a:t>
            </a:r>
            <a:r>
              <a:rPr lang="hu-HU" sz="1800" noProof="0" dirty="0"/>
              <a:t>védelem</a:t>
            </a:r>
          </a:p>
          <a:p>
            <a:pPr fontAlgn="t"/>
            <a:r>
              <a:rPr lang="hu-HU" sz="1800" noProof="0" dirty="0" smtClean="0"/>
              <a:t>XI. 10., Az  ENSZ menekültügyi Főbiztosságának a tevékenysége. Vendégek a budapesti regionális központból</a:t>
            </a:r>
            <a:endParaRPr lang="hu-HU" sz="1800" noProof="0" dirty="0"/>
          </a:p>
          <a:p>
            <a:pPr fontAlgn="t"/>
            <a:r>
              <a:rPr lang="hu-HU" sz="1800" noProof="0" dirty="0" smtClean="0"/>
              <a:t>XI. 17. A befogadási feltételek. A </a:t>
            </a:r>
            <a:r>
              <a:rPr lang="hu-HU" sz="1800" noProof="0" dirty="0"/>
              <a:t>menekült kérelmének elbírálásáért felelős állam kijelölése. (Dublini rendszer).</a:t>
            </a:r>
          </a:p>
          <a:p>
            <a:pPr fontAlgn="t"/>
            <a:r>
              <a:rPr lang="hu-HU" sz="1800" noProof="0" dirty="0" smtClean="0"/>
              <a:t>XI. 24. Ki </a:t>
            </a:r>
            <a:r>
              <a:rPr lang="hu-HU" sz="1800" noProof="0" dirty="0"/>
              <a:t>a menekült és a ki a kiegészítő védelemre jogosított? A 2011 évi (átdolgozott) kvalifikációs irányelv.</a:t>
            </a:r>
          </a:p>
          <a:p>
            <a:pPr fontAlgn="t"/>
            <a:r>
              <a:rPr lang="hu-HU" sz="1800" noProof="0" dirty="0" smtClean="0"/>
              <a:t>XII. 1. A </a:t>
            </a:r>
            <a:r>
              <a:rPr lang="hu-HU" sz="1800" noProof="0" dirty="0"/>
              <a:t>menekültügyi eljárás minimumkövetelményei az EU-ban. A 2013. évi (átdolgozott) "eljárási irányelv", valamint az európai menekültügy intézményi kérdései Menekültügyi, Migrációs és Integrációs Alap, Támogatási Hivatal, </a:t>
            </a:r>
          </a:p>
          <a:p>
            <a:pPr fontAlgn="t"/>
            <a:r>
              <a:rPr lang="hu-HU" sz="1800" noProof="0" dirty="0" smtClean="0"/>
              <a:t>XII. 8.A </a:t>
            </a:r>
            <a:r>
              <a:rPr lang="hu-HU" sz="1800" noProof="0" dirty="0"/>
              <a:t>nemzetközi és az európai menekültügyi rendszer jövője, a 2016. évi EU javaslatok áttekintése, a Török-EU nyilatkozat, a </a:t>
            </a:r>
            <a:r>
              <a:rPr lang="hu-HU" sz="1800" noProof="0" dirty="0" smtClean="0"/>
              <a:t>szolidaritás </a:t>
            </a:r>
            <a:r>
              <a:rPr lang="hu-HU" sz="1800" noProof="0" dirty="0"/>
              <a:t>kérdései </a:t>
            </a:r>
          </a:p>
          <a:p>
            <a:pPr fontAlgn="t"/>
            <a:r>
              <a:rPr lang="hu-HU" sz="1800" noProof="0" dirty="0" smtClean="0"/>
              <a:t>XII. 15. A </a:t>
            </a:r>
            <a:r>
              <a:rPr lang="hu-HU" sz="1800" noProof="0" dirty="0"/>
              <a:t>magyar menekültjog néhány figyelemreméltó vonása, történet, </a:t>
            </a:r>
            <a:r>
              <a:rPr lang="hu-HU" sz="1800" noProof="0" dirty="0" smtClean="0"/>
              <a:t>szerkezet</a:t>
            </a:r>
            <a:endParaRPr lang="hu-HU" sz="1400" noProof="0" dirty="0"/>
          </a:p>
        </p:txBody>
      </p:sp>
    </p:spTree>
    <p:extLst>
      <p:ext uri="{BB962C8B-B14F-4D97-AF65-F5344CB8AC3E}">
        <p14:creationId xmlns:p14="http://schemas.microsoft.com/office/powerpoint/2010/main" val="630264745"/>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857250"/>
          </a:xfrm>
        </p:spPr>
        <p:txBody>
          <a:bodyPr/>
          <a:lstStyle/>
          <a:p>
            <a:pPr eaLnBrk="1" hangingPunct="1">
              <a:defRPr/>
            </a:pPr>
            <a:r>
              <a:rPr lang="hu-HU" sz="2400" dirty="0" smtClean="0"/>
              <a:t>Az ENSZ céljaival és alapelveivel ellentétes cselekmények</a:t>
            </a:r>
          </a:p>
        </p:txBody>
      </p:sp>
      <p:sp>
        <p:nvSpPr>
          <p:cNvPr id="33795" name="Rectangle 3"/>
          <p:cNvSpPr>
            <a:spLocks noGrp="1" noChangeArrowheads="1"/>
          </p:cNvSpPr>
          <p:nvPr>
            <p:ph idx="1"/>
          </p:nvPr>
        </p:nvSpPr>
        <p:spPr>
          <a:xfrm>
            <a:off x="428625" y="1000125"/>
            <a:ext cx="8229600" cy="5500688"/>
          </a:xfrm>
        </p:spPr>
        <p:txBody>
          <a:bodyPr>
            <a:normAutofit/>
          </a:bodyPr>
          <a:lstStyle/>
          <a:p>
            <a:pPr eaLnBrk="1" hangingPunct="1">
              <a:lnSpc>
                <a:spcPct val="150000"/>
              </a:lnSpc>
              <a:defRPr/>
            </a:pPr>
            <a:r>
              <a:rPr lang="hu-HU" sz="2800" dirty="0" smtClean="0">
                <a:solidFill>
                  <a:srgbClr val="C00000"/>
                </a:solidFill>
              </a:rPr>
              <a:t>Csak állami </a:t>
            </a:r>
            <a:r>
              <a:rPr lang="hu-HU" sz="2800" dirty="0" smtClean="0">
                <a:solidFill>
                  <a:srgbClr val="C00000"/>
                </a:solidFill>
              </a:rPr>
              <a:t>vezetők? </a:t>
            </a:r>
            <a:r>
              <a:rPr lang="hu-HU" sz="2800" dirty="0" smtClean="0"/>
              <a:t>– </a:t>
            </a:r>
            <a:r>
              <a:rPr lang="hu-HU" sz="2800" dirty="0" smtClean="0"/>
              <a:t>vagy magánszemélyek (nem állami szereplők) </a:t>
            </a:r>
          </a:p>
          <a:p>
            <a:pPr eaLnBrk="1" hangingPunct="1">
              <a:lnSpc>
                <a:spcPct val="150000"/>
              </a:lnSpc>
              <a:defRPr/>
            </a:pPr>
            <a:r>
              <a:rPr lang="hu-HU" sz="2800" dirty="0" smtClean="0"/>
              <a:t>Terrorizmus: </a:t>
            </a:r>
            <a:r>
              <a:rPr lang="hu-HU" sz="2800" dirty="0" smtClean="0"/>
              <a:t>itt is – (ld. Előző diák)</a:t>
            </a:r>
            <a:endParaRPr lang="hu-HU" sz="2800" dirty="0" smtClean="0"/>
          </a:p>
          <a:p>
            <a:pPr lvl="2" eaLnBrk="1" hangingPunct="1">
              <a:lnSpc>
                <a:spcPct val="150000"/>
              </a:lnSpc>
              <a:buFont typeface="Arial" charset="0"/>
              <a:buNone/>
              <a:defRPr/>
            </a:pPr>
            <a:r>
              <a:rPr lang="hu-HU" sz="2000" dirty="0" smtClean="0"/>
              <a:t>       Nemzeti jogi definíciók?                  ENSZ definíció? </a:t>
            </a:r>
          </a:p>
          <a:p>
            <a:pPr lvl="2" eaLnBrk="1" hangingPunct="1">
              <a:lnSpc>
                <a:spcPct val="150000"/>
              </a:lnSpc>
              <a:defRPr/>
            </a:pPr>
            <a:endParaRPr lang="hu-HU" sz="2000" dirty="0" smtClean="0"/>
          </a:p>
          <a:p>
            <a:pPr eaLnBrk="1" hangingPunct="1">
              <a:lnSpc>
                <a:spcPct val="150000"/>
              </a:lnSpc>
              <a:defRPr/>
            </a:pPr>
            <a:r>
              <a:rPr lang="hu-HU" sz="2800" dirty="0" smtClean="0"/>
              <a:t>„</a:t>
            </a:r>
            <a:r>
              <a:rPr lang="hu-HU" sz="2000" dirty="0" smtClean="0"/>
              <a:t>A nemzetközi békét, biztonságot és az államok közötti békés kapcsolatokat befolyásolni képes bűncselekmények, valamint az emberi jogok súlyos és folyamatos megsértése tartozik ebbe az esetkörbe.” UNHCR Iránymutatás, 2003</a:t>
            </a:r>
          </a:p>
          <a:p>
            <a:pPr lvl="2" eaLnBrk="1" hangingPunct="1">
              <a:defRPr/>
            </a:pPr>
            <a:endParaRPr lang="hu-HU" sz="1800" dirty="0" smtClean="0"/>
          </a:p>
        </p:txBody>
      </p:sp>
      <p:sp>
        <p:nvSpPr>
          <p:cNvPr id="22532" name="Line 4"/>
          <p:cNvSpPr>
            <a:spLocks noChangeShapeType="1"/>
          </p:cNvSpPr>
          <p:nvPr/>
        </p:nvSpPr>
        <p:spPr bwMode="auto">
          <a:xfrm>
            <a:off x="4355976" y="3068960"/>
            <a:ext cx="360363" cy="0"/>
          </a:xfrm>
          <a:prstGeom prst="line">
            <a:avLst/>
          </a:prstGeom>
          <a:noFill/>
          <a:ln w="9525">
            <a:solidFill>
              <a:schemeClr val="tx1"/>
            </a:solidFill>
            <a:round/>
            <a:headEnd type="triangle" w="med" len="med"/>
            <a:tailEnd type="triangle" w="med" len="med"/>
          </a:ln>
        </p:spPr>
        <p:txBody>
          <a:bodyPr wrap="none" anchor="ctr"/>
          <a:lstStyle/>
          <a:p>
            <a:endParaRPr lang="hu-HU" dirty="0"/>
          </a:p>
        </p:txBody>
      </p:sp>
    </p:spTree>
    <p:extLst>
      <p:ext uri="{BB962C8B-B14F-4D97-AF65-F5344CB8AC3E}">
        <p14:creationId xmlns:p14="http://schemas.microsoft.com/office/powerpoint/2010/main" val="20129708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439737"/>
          </a:xfrm>
        </p:spPr>
        <p:txBody>
          <a:bodyPr/>
          <a:lstStyle/>
          <a:p>
            <a:pPr eaLnBrk="1" hangingPunct="1">
              <a:defRPr/>
            </a:pPr>
            <a:r>
              <a:rPr lang="hu-HU" sz="2400" dirty="0" smtClean="0"/>
              <a:t>Egyéb védelem</a:t>
            </a:r>
          </a:p>
        </p:txBody>
      </p:sp>
      <p:sp>
        <p:nvSpPr>
          <p:cNvPr id="34819" name="Rectangle 3"/>
          <p:cNvSpPr>
            <a:spLocks noGrp="1" noChangeArrowheads="1"/>
          </p:cNvSpPr>
          <p:nvPr>
            <p:ph idx="1"/>
          </p:nvPr>
        </p:nvSpPr>
        <p:spPr>
          <a:xfrm>
            <a:off x="428625" y="857250"/>
            <a:ext cx="8229600" cy="5500688"/>
          </a:xfrm>
        </p:spPr>
        <p:txBody>
          <a:bodyPr>
            <a:normAutofit fontScale="92500"/>
          </a:bodyPr>
          <a:lstStyle/>
          <a:p>
            <a:pPr algn="ctr" eaLnBrk="1" hangingPunct="1">
              <a:lnSpc>
                <a:spcPct val="90000"/>
              </a:lnSpc>
              <a:buFontTx/>
              <a:buNone/>
              <a:defRPr/>
            </a:pPr>
            <a:r>
              <a:rPr lang="hu-HU" dirty="0" smtClean="0"/>
              <a:t>1951. évi Genfi Egyezmény 1 § C (5) D. (1)</a:t>
            </a:r>
          </a:p>
          <a:p>
            <a:pPr eaLnBrk="1" hangingPunct="1">
              <a:lnSpc>
                <a:spcPct val="90000"/>
              </a:lnSpc>
              <a:defRPr/>
            </a:pPr>
            <a:r>
              <a:rPr lang="hu-HU" dirty="0" smtClean="0"/>
              <a:t>„ Az Egyezmény </a:t>
            </a:r>
            <a:r>
              <a:rPr lang="hu-HU" dirty="0" smtClean="0">
                <a:solidFill>
                  <a:srgbClr val="C00000"/>
                </a:solidFill>
              </a:rPr>
              <a:t>nem alkalmazh</a:t>
            </a:r>
            <a:r>
              <a:rPr lang="hu-HU" dirty="0" smtClean="0"/>
              <a:t>ató azokra a személyekre, akik jelenleg nem az Egyesült Nemzetek Menekültügyi Főbiztosától, hanem az Egyesült Nemzetek valamely </a:t>
            </a:r>
            <a:r>
              <a:rPr lang="hu-HU" dirty="0" smtClean="0">
                <a:solidFill>
                  <a:srgbClr val="C00000"/>
                </a:solidFill>
              </a:rPr>
              <a:t>más szervétől vagy ügynökségétől kapnak védelmet vagy támoga</a:t>
            </a:r>
            <a:r>
              <a:rPr lang="hu-HU" dirty="0" smtClean="0"/>
              <a:t>tást.” </a:t>
            </a:r>
          </a:p>
          <a:p>
            <a:pPr eaLnBrk="1" hangingPunct="1">
              <a:lnSpc>
                <a:spcPct val="90000"/>
              </a:lnSpc>
              <a:buFontTx/>
              <a:buNone/>
              <a:defRPr/>
            </a:pPr>
            <a:endParaRPr lang="hu-HU" dirty="0" smtClean="0"/>
          </a:p>
          <a:p>
            <a:pPr eaLnBrk="1" hangingPunct="1">
              <a:lnSpc>
                <a:spcPct val="90000"/>
              </a:lnSpc>
              <a:buFontTx/>
              <a:buNone/>
              <a:defRPr/>
            </a:pPr>
            <a:r>
              <a:rPr lang="hu-HU" dirty="0" smtClean="0">
                <a:solidFill>
                  <a:srgbClr val="C00000"/>
                </a:solidFill>
              </a:rPr>
              <a:t>UNRWA</a:t>
            </a:r>
            <a:r>
              <a:rPr lang="hu-HU" dirty="0" smtClean="0"/>
              <a:t> = Egyesült Nemzetek Segély és Munkaügyi Hivatala</a:t>
            </a:r>
          </a:p>
          <a:p>
            <a:pPr eaLnBrk="1" hangingPunct="1">
              <a:lnSpc>
                <a:spcPct val="90000"/>
              </a:lnSpc>
              <a:buFontTx/>
              <a:buNone/>
              <a:defRPr/>
            </a:pPr>
            <a:r>
              <a:rPr lang="hu-HU" dirty="0" smtClean="0"/>
              <a:t>(1949 decemberében közgyűlési határozattal alapították és 1950. május 1-én kezdte meg működését.) </a:t>
            </a:r>
          </a:p>
          <a:p>
            <a:pPr eaLnBrk="1" hangingPunct="1">
              <a:lnSpc>
                <a:spcPct val="90000"/>
              </a:lnSpc>
              <a:buFontTx/>
              <a:buNone/>
              <a:defRPr/>
            </a:pPr>
            <a:endParaRPr lang="hu-HU" dirty="0" smtClean="0"/>
          </a:p>
          <a:p>
            <a:pPr eaLnBrk="1" hangingPunct="1">
              <a:lnSpc>
                <a:spcPct val="90000"/>
              </a:lnSpc>
              <a:defRPr/>
            </a:pPr>
            <a:r>
              <a:rPr lang="hu-HU" dirty="0" smtClean="0"/>
              <a:t> Amikor az UNRWA (az Egyesült Nemzetek Segély és Munkaügyi Hivatala a palesztinai menekülteknek a  Közel-Keleten) „elkezdte működését </a:t>
            </a:r>
            <a:r>
              <a:rPr lang="hu-HU" dirty="0" smtClean="0">
                <a:solidFill>
                  <a:srgbClr val="C00000"/>
                </a:solidFill>
              </a:rPr>
              <a:t>1950-ben</a:t>
            </a:r>
            <a:r>
              <a:rPr lang="hu-HU" dirty="0" smtClean="0"/>
              <a:t>, akkor </a:t>
            </a:r>
            <a:r>
              <a:rPr lang="hu-HU" dirty="0" smtClean="0">
                <a:solidFill>
                  <a:srgbClr val="C00000"/>
                </a:solidFill>
              </a:rPr>
              <a:t>mintegy 750 000 </a:t>
            </a:r>
            <a:r>
              <a:rPr lang="hu-HU" dirty="0" smtClean="0"/>
              <a:t>palesztinai menekült szükségleteire adott választ. </a:t>
            </a:r>
            <a:r>
              <a:rPr lang="hu-HU" dirty="0" smtClean="0">
                <a:solidFill>
                  <a:srgbClr val="C00000"/>
                </a:solidFill>
              </a:rPr>
              <a:t>Ma mintegy 5 millió</a:t>
            </a:r>
            <a:r>
              <a:rPr lang="hu-HU" dirty="0" smtClean="0"/>
              <a:t> palesztinai menekült jogosult az UNRWA szolgáltatásaira</a:t>
            </a:r>
            <a:r>
              <a:rPr lang="hu-HU" sz="2400" dirty="0" smtClean="0"/>
              <a:t>”</a:t>
            </a:r>
          </a:p>
          <a:p>
            <a:pPr algn="r" eaLnBrk="1" hangingPunct="1">
              <a:lnSpc>
                <a:spcPct val="90000"/>
              </a:lnSpc>
              <a:defRPr/>
            </a:pPr>
            <a:r>
              <a:rPr lang="hu-HU" sz="1400" dirty="0" smtClean="0">
                <a:hlinkClick r:id="rId3"/>
              </a:rPr>
              <a:t>http://www.unrwa.org/who-we-are</a:t>
            </a:r>
            <a:r>
              <a:rPr lang="hu-HU" sz="1400" dirty="0" smtClean="0"/>
              <a:t>  </a:t>
            </a:r>
            <a:r>
              <a:rPr lang="hu-HU" sz="2000" dirty="0" smtClean="0"/>
              <a:t> (</a:t>
            </a:r>
            <a:r>
              <a:rPr lang="hu-HU" sz="1200" dirty="0" smtClean="0"/>
              <a:t>2014 12 07)</a:t>
            </a:r>
          </a:p>
          <a:p>
            <a:pPr algn="r" eaLnBrk="1" hangingPunct="1">
              <a:lnSpc>
                <a:spcPct val="90000"/>
              </a:lnSpc>
              <a:defRPr/>
            </a:pPr>
            <a:endParaRPr lang="hu-HU" sz="2000" dirty="0" smtClean="0"/>
          </a:p>
        </p:txBody>
      </p:sp>
    </p:spTree>
    <p:extLst>
      <p:ext uri="{BB962C8B-B14F-4D97-AF65-F5344CB8AC3E}">
        <p14:creationId xmlns:p14="http://schemas.microsoft.com/office/powerpoint/2010/main" val="413515545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596" y="142852"/>
            <a:ext cx="8229600" cy="1701972"/>
          </a:xfrm>
        </p:spPr>
        <p:txBody>
          <a:bodyPr/>
          <a:lstStyle/>
          <a:p>
            <a:pPr algn="l"/>
            <a:r>
              <a:rPr lang="hu-HU" dirty="0" smtClean="0"/>
              <a:t>A Bolbol-ügy </a:t>
            </a:r>
            <a:br>
              <a:rPr lang="hu-HU" dirty="0" smtClean="0"/>
            </a:br>
            <a:r>
              <a:rPr lang="hu-HU" sz="1000" dirty="0" smtClean="0"/>
              <a:t>A Bíróság (nagytanács) 2010. június 17-i ítélete</a:t>
            </a:r>
            <a:r>
              <a:rPr lang="hu-HU" sz="1050" dirty="0" smtClean="0"/>
              <a:t/>
            </a:r>
            <a:br>
              <a:rPr lang="hu-HU" sz="1050" dirty="0" smtClean="0"/>
            </a:br>
            <a:r>
              <a:rPr lang="hu-HU" sz="1050" dirty="0" smtClean="0"/>
              <a:t>(Előzetes döntéshozatal iránti kérelem: Fővárosi</a:t>
            </a:r>
            <a:br>
              <a:rPr lang="hu-HU" sz="1050" dirty="0" smtClean="0"/>
            </a:br>
            <a:r>
              <a:rPr lang="hu-HU" sz="1050" dirty="0" smtClean="0"/>
              <a:t>Bíróság - Magyarország) — Nawras Bolbol kontra </a:t>
            </a:r>
            <a:br>
              <a:rPr lang="hu-HU" sz="1050" dirty="0" smtClean="0"/>
            </a:br>
            <a:r>
              <a:rPr lang="hu-HU" sz="1050" dirty="0" smtClean="0"/>
              <a:t>Bevándorlási és Állampolgársági Hivatal</a:t>
            </a:r>
            <a:r>
              <a:rPr lang="hu-HU" dirty="0" smtClean="0"/>
              <a:t/>
            </a:r>
            <a:br>
              <a:rPr lang="hu-HU" dirty="0" smtClean="0"/>
            </a:br>
            <a:r>
              <a:rPr lang="hu-HU" sz="1800" dirty="0" smtClean="0"/>
              <a:t>(C-31/09.sz.ügy)</a:t>
            </a:r>
            <a:endParaRPr lang="hu-HU" dirty="0"/>
          </a:p>
        </p:txBody>
      </p:sp>
      <p:sp>
        <p:nvSpPr>
          <p:cNvPr id="7" name="Tartalom helye 6"/>
          <p:cNvSpPr>
            <a:spLocks noGrp="1"/>
          </p:cNvSpPr>
          <p:nvPr>
            <p:ph idx="1"/>
          </p:nvPr>
        </p:nvSpPr>
        <p:spPr>
          <a:xfrm>
            <a:off x="323528" y="1988840"/>
            <a:ext cx="8391876" cy="4752528"/>
          </a:xfrm>
        </p:spPr>
        <p:txBody>
          <a:bodyPr>
            <a:noAutofit/>
          </a:bodyPr>
          <a:lstStyle/>
          <a:p>
            <a:r>
              <a:rPr lang="hu-HU" sz="1600" dirty="0" smtClean="0"/>
              <a:t>Ms. Bolbol kérelme:  a Gázai övezetből érkezett Magyar-</a:t>
            </a:r>
          </a:p>
          <a:p>
            <a:r>
              <a:rPr lang="hu-HU" sz="1600" dirty="0" smtClean="0"/>
              <a:t>országra; nincs lehetősége visszatérni ; emiatt szerinte az </a:t>
            </a:r>
          </a:p>
          <a:p>
            <a:r>
              <a:rPr lang="hu-HU" sz="1600" dirty="0" smtClean="0"/>
              <a:t>1951. évi Genfi Egyezmény  1 D 2. bekezdése alapján auto-</a:t>
            </a:r>
          </a:p>
          <a:p>
            <a:r>
              <a:rPr lang="hu-HU" sz="1600" dirty="0" smtClean="0"/>
              <a:t>matikusan menekültként kellene elismerni; a BÁH </a:t>
            </a:r>
          </a:p>
          <a:p>
            <a:r>
              <a:rPr lang="hu-HU" sz="1600" dirty="0" smtClean="0"/>
              <a:t>elutasítja, hogy a 2. bekezdés automatikus  elismerésre</a:t>
            </a:r>
          </a:p>
          <a:p>
            <a:r>
              <a:rPr lang="hu-HU" sz="1600" dirty="0" smtClean="0"/>
              <a:t>jogosítna – csak arra jogosít, menedékkérelmet nyújtson be</a:t>
            </a:r>
          </a:p>
          <a:p>
            <a:r>
              <a:rPr lang="hu-HU" sz="1600" dirty="0" smtClean="0"/>
              <a:t>és lehetővé váljon az Genfi Egyezmény alkalmazása.</a:t>
            </a:r>
          </a:p>
          <a:p>
            <a:endParaRPr lang="hu-HU" sz="1700" dirty="0" smtClean="0"/>
          </a:p>
          <a:p>
            <a:r>
              <a:rPr lang="hu-HU" sz="1700" dirty="0" smtClean="0"/>
              <a:t>„</a:t>
            </a:r>
            <a:r>
              <a:rPr lang="hu-HU" sz="1700" dirty="0" smtClean="0">
                <a:solidFill>
                  <a:srgbClr val="C00000"/>
                </a:solidFill>
              </a:rPr>
              <a:t>N. Bolbol szerint </a:t>
            </a:r>
            <a:r>
              <a:rPr lang="hu-HU" sz="1700" dirty="0" smtClean="0"/>
              <a:t>az említett 1. cikk D. pontjának célja előírni, hogy amennyiben az UNRWA által regisztrált vagy regisztrációra </a:t>
            </a:r>
            <a:r>
              <a:rPr lang="hu-HU" sz="1700" dirty="0" smtClean="0">
                <a:solidFill>
                  <a:srgbClr val="C00000"/>
                </a:solidFill>
              </a:rPr>
              <a:t>jogosult személy bármilyen okból e szerv működési területén kívül </a:t>
            </a:r>
            <a:r>
              <a:rPr lang="hu-HU" sz="1700" dirty="0" smtClean="0"/>
              <a:t>tartózkodik, </a:t>
            </a:r>
            <a:r>
              <a:rPr lang="hu-HU" sz="1700" dirty="0" smtClean="0">
                <a:solidFill>
                  <a:srgbClr val="C00000"/>
                </a:solidFill>
              </a:rPr>
              <a:t>és</a:t>
            </a:r>
            <a:r>
              <a:rPr lang="hu-HU" sz="1700" dirty="0" smtClean="0"/>
              <a:t> </a:t>
            </a:r>
            <a:r>
              <a:rPr lang="hu-HU" sz="1400" dirty="0" smtClean="0"/>
              <a:t>nyomós</a:t>
            </a:r>
            <a:r>
              <a:rPr lang="hu-HU" sz="1700" dirty="0" smtClean="0"/>
              <a:t> okból </a:t>
            </a:r>
            <a:r>
              <a:rPr lang="hu-HU" sz="1700" dirty="0" smtClean="0">
                <a:solidFill>
                  <a:srgbClr val="C00000"/>
                </a:solidFill>
              </a:rPr>
              <a:t>nem várható el </a:t>
            </a:r>
            <a:r>
              <a:rPr lang="hu-HU" sz="1700" dirty="0" smtClean="0"/>
              <a:t>tőle</a:t>
            </a:r>
            <a:r>
              <a:rPr lang="hu-HU" sz="1700" dirty="0" smtClean="0">
                <a:solidFill>
                  <a:srgbClr val="C00000"/>
                </a:solidFill>
              </a:rPr>
              <a:t>, hogy visszatérjen a működési területre</a:t>
            </a:r>
            <a:r>
              <a:rPr lang="hu-HU" sz="1700" dirty="0" smtClean="0"/>
              <a:t>, a Genfi Egyezményben részes államoknak </a:t>
            </a:r>
            <a:r>
              <a:rPr lang="hu-HU" sz="1700" dirty="0" smtClean="0">
                <a:solidFill>
                  <a:srgbClr val="C00000"/>
                </a:solidFill>
              </a:rPr>
              <a:t>automatikusan menekültkénti elismerésben kell részesíteniük</a:t>
            </a:r>
            <a:r>
              <a:rPr lang="hu-HU" sz="1700" dirty="0" smtClean="0"/>
              <a:t>. (§ 31)</a:t>
            </a:r>
          </a:p>
          <a:p>
            <a:r>
              <a:rPr lang="hu-HU" sz="1700" dirty="0" smtClean="0"/>
              <a:t/>
            </a:r>
            <a:br>
              <a:rPr lang="hu-HU" sz="1700" dirty="0" smtClean="0"/>
            </a:br>
            <a:r>
              <a:rPr lang="hu-HU" sz="1700" dirty="0" smtClean="0"/>
              <a:t>A hatóság elutasította az automatikus elismerést és ragaszkodott, hogy az ügyet normál státusz-meghatározás keretében vizsgálják.</a:t>
            </a:r>
          </a:p>
          <a:p>
            <a:endParaRPr lang="hu-HU" sz="1600" dirty="0" smtClean="0"/>
          </a:p>
          <a:p>
            <a:endParaRPr lang="hu-HU" sz="1600" dirty="0" smtClean="0"/>
          </a:p>
          <a:p>
            <a:endParaRPr lang="hu-HU" sz="1600" dirty="0" smtClean="0"/>
          </a:p>
          <a:p>
            <a:endParaRPr lang="hu-HU" sz="1600" dirty="0" smtClean="0"/>
          </a:p>
          <a:p>
            <a:endParaRPr lang="hu-HU" sz="1600" dirty="0" smtClean="0"/>
          </a:p>
          <a:p>
            <a:endParaRPr lang="hu-HU" sz="1600" dirty="0" smtClean="0"/>
          </a:p>
        </p:txBody>
      </p:sp>
      <p:pic>
        <p:nvPicPr>
          <p:cNvPr id="8" name="Picture 2"/>
          <p:cNvPicPr>
            <a:picLocks noChangeAspect="1" noChangeArrowheads="1"/>
          </p:cNvPicPr>
          <p:nvPr/>
        </p:nvPicPr>
        <p:blipFill>
          <a:blip r:embed="rId3" cstate="print"/>
          <a:stretch>
            <a:fillRect/>
          </a:stretch>
        </p:blipFill>
        <p:spPr bwMode="auto">
          <a:xfrm>
            <a:off x="4499992" y="188640"/>
            <a:ext cx="2516380" cy="1584176"/>
          </a:xfrm>
          <a:prstGeom prst="rect">
            <a:avLst/>
          </a:prstGeom>
          <a:noFill/>
          <a:ln w="9525">
            <a:noFill/>
            <a:miter lim="800000"/>
            <a:headEnd/>
            <a:tailEnd/>
          </a:ln>
        </p:spPr>
      </p:pic>
      <p:sp>
        <p:nvSpPr>
          <p:cNvPr id="9" name="Szövegdoboz 8"/>
          <p:cNvSpPr txBox="1"/>
          <p:nvPr/>
        </p:nvSpPr>
        <p:spPr>
          <a:xfrm>
            <a:off x="5796136" y="1818604"/>
            <a:ext cx="3240360" cy="2554545"/>
          </a:xfrm>
          <a:prstGeom prst="rect">
            <a:avLst/>
          </a:prstGeom>
          <a:solidFill>
            <a:schemeClr val="bg2">
              <a:lumMod val="75000"/>
              <a:lumOff val="25000"/>
            </a:schemeClr>
          </a:solidFill>
        </p:spPr>
        <p:txBody>
          <a:bodyPr wrap="square" rtlCol="0">
            <a:spAutoFit/>
          </a:bodyPr>
          <a:lstStyle/>
          <a:p>
            <a:pPr algn="ctr"/>
            <a:r>
              <a:rPr lang="hu-HU" sz="1600" smtClean="0">
                <a:solidFill>
                  <a:schemeClr val="tx1"/>
                </a:solidFill>
                <a:latin typeface="Calibri" panose="020F0502020204030204" pitchFamily="34" charset="0"/>
              </a:rPr>
              <a:t>Genfi egyezmény, </a:t>
            </a:r>
            <a:r>
              <a:rPr lang="hu-HU" sz="1600" dirty="0" smtClean="0">
                <a:solidFill>
                  <a:schemeClr val="tx1"/>
                </a:solidFill>
                <a:latin typeface="Calibri" panose="020F0502020204030204" pitchFamily="34" charset="0"/>
              </a:rPr>
              <a:t>1 D 2. bek:</a:t>
            </a:r>
          </a:p>
          <a:p>
            <a:pPr algn="ctr"/>
            <a:r>
              <a:rPr lang="hu-HU" sz="1600" dirty="0" smtClean="0">
                <a:solidFill>
                  <a:schemeClr val="tx1"/>
                </a:solidFill>
                <a:latin typeface="Calibri" panose="020F0502020204030204" pitchFamily="34" charset="0"/>
              </a:rPr>
              <a:t>„Ha ez a védelem vagy támogatás bármely okból anélkül szűnt meg, hogy e személyek helyzetét az Egyesült Nemzetek Közgyűlésének megfelelő határozataival összhangban véglegesen rendezték volna, e személyek </a:t>
            </a:r>
            <a:r>
              <a:rPr lang="hu-HU" sz="1600" i="1" dirty="0" smtClean="0">
                <a:solidFill>
                  <a:schemeClr val="tx1"/>
                </a:solidFill>
                <a:latin typeface="Calibri" panose="020F0502020204030204" pitchFamily="34" charset="0"/>
              </a:rPr>
              <a:t>Ipso-facto </a:t>
            </a:r>
            <a:r>
              <a:rPr lang="hu-HU" sz="1600" dirty="0" smtClean="0">
                <a:solidFill>
                  <a:schemeClr val="tx1"/>
                </a:solidFill>
                <a:latin typeface="Calibri" panose="020F0502020204030204" pitchFamily="34" charset="0"/>
              </a:rPr>
              <a:t>megilletik az Egyezmény által biztosított előnyök</a:t>
            </a:r>
            <a:r>
              <a:rPr lang="en-US" sz="1600" dirty="0" smtClean="0">
                <a:solidFill>
                  <a:schemeClr val="tx1"/>
                </a:solidFill>
                <a:latin typeface="Calibri" panose="020F0502020204030204" pitchFamily="34" charset="0"/>
              </a:rPr>
              <a:t>.</a:t>
            </a:r>
            <a:r>
              <a:rPr lang="hu-HU" sz="1600" dirty="0" smtClean="0">
                <a:solidFill>
                  <a:schemeClr val="tx1"/>
                </a:solidFill>
                <a:latin typeface="Calibri" panose="020F0502020204030204" pitchFamily="34" charset="0"/>
              </a:rPr>
              <a:t>”</a:t>
            </a:r>
            <a:endParaRPr lang="hu-HU"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586261669"/>
      </p:ext>
    </p:extLst>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Bolbol</a:t>
            </a:r>
            <a:endParaRPr lang="hu-HU" dirty="0"/>
          </a:p>
        </p:txBody>
      </p:sp>
      <p:sp>
        <p:nvSpPr>
          <p:cNvPr id="3" name="Tartalom helye 2"/>
          <p:cNvSpPr>
            <a:spLocks noGrp="1"/>
          </p:cNvSpPr>
          <p:nvPr>
            <p:ph idx="1"/>
          </p:nvPr>
        </p:nvSpPr>
        <p:spPr>
          <a:xfrm>
            <a:off x="428596" y="857232"/>
            <a:ext cx="8229600" cy="5740120"/>
          </a:xfrm>
        </p:spPr>
        <p:txBody>
          <a:bodyPr>
            <a:normAutofit lnSpcReduction="10000"/>
          </a:bodyPr>
          <a:lstStyle/>
          <a:p>
            <a:pPr>
              <a:lnSpc>
                <a:spcPct val="120000"/>
              </a:lnSpc>
              <a:buNone/>
            </a:pPr>
            <a:r>
              <a:rPr lang="hu-HU" dirty="0" smtClean="0"/>
              <a:t>A kvalifikációs irányelv a nem alkalmazandóságának feltételeiről.</a:t>
            </a:r>
          </a:p>
          <a:p>
            <a:pPr>
              <a:lnSpc>
                <a:spcPct val="120000"/>
              </a:lnSpc>
              <a:buNone/>
            </a:pPr>
            <a:endParaRPr lang="hu-HU" dirty="0" smtClean="0"/>
          </a:p>
          <a:p>
            <a:pPr>
              <a:lnSpc>
                <a:spcPct val="120000"/>
              </a:lnSpc>
            </a:pPr>
            <a:r>
              <a:rPr lang="hu-HU" dirty="0" smtClean="0"/>
              <a:t>Egy személy akkor kap védelmet és támogatást az Egyesült Nemzetek valamely más szervétől vagy ügynökségétől (nem az Egyesült Nemzetek Menekültügyi Főbiztosától),  amikor ez a személy </a:t>
            </a:r>
            <a:r>
              <a:rPr lang="hu-HU" dirty="0" smtClean="0">
                <a:solidFill>
                  <a:srgbClr val="C00000"/>
                </a:solidFill>
              </a:rPr>
              <a:t>ténylegesen igénybe veszi azt a védelmet és támogatást</a:t>
            </a:r>
            <a:r>
              <a:rPr lang="hu-HU" dirty="0" smtClean="0"/>
              <a:t>. </a:t>
            </a:r>
            <a:endParaRPr lang="hu-HU" dirty="0" smtClean="0">
              <a:solidFill>
                <a:srgbClr val="C00000"/>
              </a:solidFill>
            </a:endParaRPr>
          </a:p>
          <a:p>
            <a:pPr>
              <a:lnSpc>
                <a:spcPct val="120000"/>
              </a:lnSpc>
              <a:buNone/>
            </a:pPr>
            <a:endParaRPr lang="hu-HU" dirty="0" smtClean="0"/>
          </a:p>
          <a:p>
            <a:pPr>
              <a:lnSpc>
                <a:spcPct val="120000"/>
              </a:lnSpc>
            </a:pPr>
            <a:r>
              <a:rPr lang="hu-HU" dirty="0" smtClean="0"/>
              <a:t>Lényegében: </a:t>
            </a:r>
            <a:r>
              <a:rPr lang="hu-HU" dirty="0" smtClean="0">
                <a:solidFill>
                  <a:srgbClr val="C00000"/>
                </a:solidFill>
              </a:rPr>
              <a:t>középút </a:t>
            </a:r>
            <a:r>
              <a:rPr lang="hu-HU" dirty="0" smtClean="0"/>
              <a:t>(közelítve a magyar hatóság álláspontjához): </a:t>
            </a:r>
            <a:r>
              <a:rPr lang="hu-HU" dirty="0" smtClean="0">
                <a:solidFill>
                  <a:srgbClr val="C00000"/>
                </a:solidFill>
              </a:rPr>
              <a:t>ha valaki nem él ténylegesen </a:t>
            </a:r>
            <a:r>
              <a:rPr lang="hu-HU" dirty="0" smtClean="0"/>
              <a:t>az UNRWA által nyújtott </a:t>
            </a:r>
            <a:r>
              <a:rPr lang="hu-HU" dirty="0" smtClean="0">
                <a:solidFill>
                  <a:srgbClr val="C00000"/>
                </a:solidFill>
              </a:rPr>
              <a:t>védelemmel,</a:t>
            </a:r>
            <a:r>
              <a:rPr lang="hu-HU" dirty="0" smtClean="0"/>
              <a:t> </a:t>
            </a:r>
            <a:r>
              <a:rPr lang="hu-HU" dirty="0" smtClean="0">
                <a:solidFill>
                  <a:srgbClr val="C00000"/>
                </a:solidFill>
              </a:rPr>
              <a:t>akkor a Genfi Egyezményt kell </a:t>
            </a:r>
            <a:r>
              <a:rPr lang="hu-HU" dirty="0" smtClean="0"/>
              <a:t>a menedékkérőre alkalmazni – </a:t>
            </a:r>
            <a:r>
              <a:rPr lang="hu-HU" dirty="0" smtClean="0">
                <a:solidFill>
                  <a:srgbClr val="C00000"/>
                </a:solidFill>
              </a:rPr>
              <a:t>automatikus elismerés nélkül</a:t>
            </a:r>
            <a:r>
              <a:rPr lang="hu-HU" dirty="0" smtClean="0"/>
              <a:t>)</a:t>
            </a:r>
          </a:p>
          <a:p>
            <a:pPr>
              <a:buNone/>
            </a:pPr>
            <a:endParaRPr lang="hu-HU" dirty="0"/>
          </a:p>
        </p:txBody>
      </p:sp>
    </p:spTree>
    <p:extLst>
      <p:ext uri="{BB962C8B-B14F-4D97-AF65-F5344CB8AC3E}">
        <p14:creationId xmlns:p14="http://schemas.microsoft.com/office/powerpoint/2010/main" val="3300060137"/>
      </p:ext>
    </p:extLst>
  </p:cSld>
  <p:clrMapOvr>
    <a:masterClrMapping/>
  </p:clrMapOvr>
  <p:transition>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596" y="18526"/>
            <a:ext cx="8229600" cy="1682282"/>
          </a:xfrm>
        </p:spPr>
        <p:txBody>
          <a:bodyPr/>
          <a:lstStyle/>
          <a:p>
            <a:r>
              <a:rPr lang="hu-HU" sz="1400" dirty="0" smtClean="0"/>
              <a:t>Mostafa Abed El Karem </a:t>
            </a:r>
            <a:r>
              <a:rPr lang="hu-HU" sz="1800" dirty="0" smtClean="0"/>
              <a:t>El Kott,</a:t>
            </a:r>
            <a:br>
              <a:rPr lang="hu-HU" sz="1800" dirty="0" smtClean="0"/>
            </a:br>
            <a:r>
              <a:rPr lang="hu-HU" sz="1400" dirty="0" smtClean="0"/>
              <a:t>Chadi Amin A Radi,</a:t>
            </a:r>
            <a:br>
              <a:rPr lang="hu-HU" sz="1400" dirty="0" smtClean="0"/>
            </a:br>
            <a:r>
              <a:rPr lang="hu-HU" sz="1400" dirty="0" smtClean="0"/>
              <a:t>Hazem Kamel Ismail </a:t>
            </a:r>
            <a:r>
              <a:rPr lang="hu-HU" sz="1800" dirty="0" smtClean="0"/>
              <a:t/>
            </a:r>
            <a:br>
              <a:rPr lang="hu-HU" sz="1800" dirty="0" smtClean="0"/>
            </a:br>
            <a:r>
              <a:rPr lang="hu-HU" sz="1800" dirty="0" smtClean="0"/>
              <a:t>kontra Bevándorlási és Állampolgársági Hivatal </a:t>
            </a:r>
            <a:br>
              <a:rPr lang="hu-HU" sz="1800" dirty="0" smtClean="0"/>
            </a:br>
            <a:r>
              <a:rPr lang="hu-HU" sz="1800" dirty="0" smtClean="0"/>
              <a:t>C‑364/11. sz.ügy</a:t>
            </a:r>
            <a:br>
              <a:rPr lang="hu-HU" sz="1800" dirty="0" smtClean="0"/>
            </a:br>
            <a:r>
              <a:rPr lang="hu-HU" sz="1800" dirty="0" smtClean="0"/>
              <a:t>AZ EUB Nagytanácsa ítélet, 19 December 2012 december 19 </a:t>
            </a:r>
            <a:br>
              <a:rPr lang="hu-HU" sz="1800" dirty="0" smtClean="0"/>
            </a:br>
            <a:r>
              <a:rPr lang="hu-HU" sz="1200" dirty="0" smtClean="0"/>
              <a:t>A UNHCR és 5 tagállam (közte Németország, az egyesült Királyság és Franciaország beavatkozásával)</a:t>
            </a:r>
            <a:endParaRPr lang="hu-HU" sz="1200" dirty="0"/>
          </a:p>
        </p:txBody>
      </p:sp>
      <p:sp>
        <p:nvSpPr>
          <p:cNvPr id="3" name="Tartalom helye 2"/>
          <p:cNvSpPr>
            <a:spLocks noGrp="1"/>
          </p:cNvSpPr>
          <p:nvPr>
            <p:ph idx="1"/>
          </p:nvPr>
        </p:nvSpPr>
        <p:spPr>
          <a:xfrm>
            <a:off x="428596" y="1700808"/>
            <a:ext cx="8229600" cy="5040560"/>
          </a:xfrm>
        </p:spPr>
        <p:txBody>
          <a:bodyPr>
            <a:normAutofit fontScale="92500" lnSpcReduction="10000"/>
          </a:bodyPr>
          <a:lstStyle/>
          <a:p>
            <a:pPr algn="ctr"/>
            <a:r>
              <a:rPr lang="hu-HU" sz="2000" dirty="0" smtClean="0"/>
              <a:t>Tényállás</a:t>
            </a:r>
          </a:p>
          <a:p>
            <a:r>
              <a:rPr lang="hu-HU" sz="2000" dirty="0" smtClean="0"/>
              <a:t>Három palesztin az UNRWA libanoni táborából (a Magyar Helsinki Bizottság képviseli őket) </a:t>
            </a:r>
          </a:p>
          <a:p>
            <a:endParaRPr lang="hu-HU" sz="2000" dirty="0" smtClean="0"/>
          </a:p>
          <a:p>
            <a:r>
              <a:rPr lang="hu-HU" sz="2000" dirty="0" smtClean="0">
                <a:solidFill>
                  <a:srgbClr val="C00000"/>
                </a:solidFill>
              </a:rPr>
              <a:t>El Kott: </a:t>
            </a:r>
            <a:r>
              <a:rPr lang="hu-HU" sz="2000" dirty="0" smtClean="0"/>
              <a:t>Ein El‑Hilweh-ben élt, az UNRWA libanoni menekülttáborában. A </a:t>
            </a:r>
            <a:r>
              <a:rPr lang="hu-HU" sz="2000" dirty="0" smtClean="0">
                <a:solidFill>
                  <a:srgbClr val="C00000"/>
                </a:solidFill>
              </a:rPr>
              <a:t>házát leégették, őt pedig megfenyegették</a:t>
            </a:r>
            <a:r>
              <a:rPr lang="hu-HU" sz="2000" dirty="0" smtClean="0"/>
              <a:t>;</a:t>
            </a:r>
          </a:p>
          <a:p>
            <a:r>
              <a:rPr lang="hu-HU" sz="2000" dirty="0" smtClean="0">
                <a:solidFill>
                  <a:srgbClr val="C00000"/>
                </a:solidFill>
              </a:rPr>
              <a:t>Radi</a:t>
            </a:r>
            <a:r>
              <a:rPr lang="hu-HU" sz="2000" dirty="0" smtClean="0"/>
              <a:t>: az </a:t>
            </a:r>
            <a:r>
              <a:rPr lang="hu-HU" sz="2000" dirty="0" smtClean="0">
                <a:solidFill>
                  <a:srgbClr val="C00000"/>
                </a:solidFill>
              </a:rPr>
              <a:t>otthonát lerombolták </a:t>
            </a:r>
            <a:r>
              <a:rPr lang="hu-HU" sz="2000" dirty="0" smtClean="0"/>
              <a:t>Nahr el Baredben, az  UNRWA táborában (Libanon); egyszer a bejrúti rendőrség  nem megfelelő bánásmódban részesítette őket, </a:t>
            </a:r>
            <a:r>
              <a:rPr lang="hu-HU" sz="2000" dirty="0" smtClean="0">
                <a:solidFill>
                  <a:srgbClr val="C00000"/>
                </a:solidFill>
              </a:rPr>
              <a:t>önkényesen letartóztatták, kínozták és megalázták </a:t>
            </a:r>
            <a:r>
              <a:rPr lang="hu-HU" sz="2000" dirty="0" smtClean="0"/>
              <a:t>őket</a:t>
            </a:r>
          </a:p>
          <a:p>
            <a:r>
              <a:rPr lang="hu-HU" sz="2000" dirty="0" smtClean="0">
                <a:solidFill>
                  <a:srgbClr val="C00000"/>
                </a:solidFill>
              </a:rPr>
              <a:t>Ismail:</a:t>
            </a:r>
            <a:r>
              <a:rPr lang="hu-HU" sz="2000" dirty="0" smtClean="0"/>
              <a:t> családjával az Ein El-Hilweh-i táborban élt. Az iszlám Fatah és a Jund el-Sham fegyveres összecsapása idején, </a:t>
            </a:r>
            <a:r>
              <a:rPr lang="hu-HU" sz="2000" dirty="0" smtClean="0">
                <a:solidFill>
                  <a:srgbClr val="C00000"/>
                </a:solidFill>
              </a:rPr>
              <a:t>szélsőségesek az ő házának tetejét akarták használni.</a:t>
            </a:r>
            <a:r>
              <a:rPr lang="hu-HU" sz="2000" dirty="0" smtClean="0"/>
              <a:t> Amikor visszautasította, halálosan megfenyegették és azzal gyanúsították, hogy az ‘ellenség embere’. </a:t>
            </a:r>
          </a:p>
          <a:p>
            <a:endParaRPr lang="hu-HU" sz="2000" dirty="0" smtClean="0"/>
          </a:p>
          <a:p>
            <a:r>
              <a:rPr lang="hu-HU" sz="2000" dirty="0" smtClean="0"/>
              <a:t>Mindhármuk esetében alkalmazták a non-refoulement elvét vagy kiegészítő védelemben részesültek a  BÁH által, de ők menekült státuszért folyamodtak. </a:t>
            </a:r>
          </a:p>
        </p:txBody>
      </p:sp>
    </p:spTree>
    <p:extLst>
      <p:ext uri="{BB962C8B-B14F-4D97-AF65-F5344CB8AC3E}">
        <p14:creationId xmlns:p14="http://schemas.microsoft.com/office/powerpoint/2010/main" val="2704482823"/>
      </p:ext>
    </p:extLst>
  </p:cSld>
  <p:clrMapOvr>
    <a:masterClrMapping/>
  </p:clrMapOvr>
  <p:transition>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Kott, Radi, Ismail - C‑364/11 </a:t>
            </a:r>
            <a:endParaRPr lang="hu-HU" dirty="0"/>
          </a:p>
        </p:txBody>
      </p:sp>
      <p:sp>
        <p:nvSpPr>
          <p:cNvPr id="3" name="Tartalom helye 2"/>
          <p:cNvSpPr>
            <a:spLocks noGrp="1"/>
          </p:cNvSpPr>
          <p:nvPr>
            <p:ph idx="1"/>
          </p:nvPr>
        </p:nvSpPr>
        <p:spPr>
          <a:xfrm>
            <a:off x="428596" y="857232"/>
            <a:ext cx="8229600" cy="5884136"/>
          </a:xfrm>
        </p:spPr>
        <p:txBody>
          <a:bodyPr>
            <a:normAutofit fontScale="85000" lnSpcReduction="20000"/>
          </a:bodyPr>
          <a:lstStyle/>
          <a:p>
            <a:r>
              <a:rPr lang="hu-HU" sz="2400" dirty="0" smtClean="0"/>
              <a:t>Fő kérdés: A Genfi egyezmény kizáró klauzuláinak és a Kvalifikációs Irányelvnek az értelmezése és annak következményei</a:t>
            </a:r>
            <a:br>
              <a:rPr lang="hu-HU" sz="2400" dirty="0" smtClean="0"/>
            </a:br>
            <a:endParaRPr lang="hu-HU" sz="2400" dirty="0" smtClean="0"/>
          </a:p>
          <a:p>
            <a:r>
              <a:rPr lang="hu-HU" sz="2400" dirty="0" smtClean="0"/>
              <a:t>Az ítélet lényege:</a:t>
            </a:r>
            <a:br>
              <a:rPr lang="hu-HU" sz="2400" dirty="0" smtClean="0"/>
            </a:br>
            <a:endParaRPr lang="hu-HU" sz="2400" i="1" dirty="0" smtClean="0"/>
          </a:p>
          <a:p>
            <a:pPr>
              <a:buFontTx/>
              <a:buChar char="-"/>
            </a:pPr>
            <a:r>
              <a:rPr lang="hu-HU" sz="2200" dirty="0" smtClean="0"/>
              <a:t>Az </a:t>
            </a:r>
            <a:r>
              <a:rPr lang="hu-HU" sz="2200" dirty="0" smtClean="0">
                <a:solidFill>
                  <a:srgbClr val="C00000"/>
                </a:solidFill>
              </a:rPr>
              <a:t>önkéntes elhagyás önmagában nem </a:t>
            </a:r>
            <a:r>
              <a:rPr lang="hu-HU" sz="2200" dirty="0" smtClean="0"/>
              <a:t>vet véget a kizárt mivoltnak. (§ 49) A kizárás (egy másik szerv/ügynökség védelmében részesülve) azokra is kiterjed, akik  igénybe vették az UNRWA támogatását„ a menedék-kérelem valamely tagállamban való benyújtása előtt kis idővel” (§ 52)</a:t>
            </a:r>
            <a:br>
              <a:rPr lang="hu-HU" sz="2200" dirty="0" smtClean="0"/>
            </a:br>
            <a:endParaRPr lang="hu-HU" sz="2200" dirty="0" smtClean="0"/>
          </a:p>
          <a:p>
            <a:pPr>
              <a:lnSpc>
                <a:spcPct val="110000"/>
              </a:lnSpc>
              <a:buFontTx/>
              <a:buChar char="-"/>
            </a:pPr>
            <a:r>
              <a:rPr lang="hu-HU" sz="2200" dirty="0" smtClean="0">
                <a:solidFill>
                  <a:srgbClr val="C00000"/>
                </a:solidFill>
              </a:rPr>
              <a:t>Mikor szűnik meg </a:t>
            </a:r>
            <a:r>
              <a:rPr lang="hu-HU" sz="2200" dirty="0" smtClean="0"/>
              <a:t>az UNRWA által biztosított védelem? (Fő kérdés: a védelem hatékonysága, nem az UNRWA puszta léte)</a:t>
            </a:r>
          </a:p>
          <a:p>
            <a:pPr lvl="1">
              <a:lnSpc>
                <a:spcPct val="110000"/>
              </a:lnSpc>
              <a:buFontTx/>
              <a:buChar char="-"/>
            </a:pPr>
            <a:r>
              <a:rPr lang="hu-HU" sz="2200" dirty="0" smtClean="0">
                <a:solidFill>
                  <a:srgbClr val="C00000"/>
                </a:solidFill>
              </a:rPr>
              <a:t>Ha az UNRWA megszűnik </a:t>
            </a:r>
            <a:r>
              <a:rPr lang="hu-HU" sz="2200" dirty="0" smtClean="0"/>
              <a:t>létezni </a:t>
            </a:r>
          </a:p>
          <a:p>
            <a:pPr lvl="1">
              <a:lnSpc>
                <a:spcPct val="110000"/>
              </a:lnSpc>
              <a:buFontTx/>
              <a:buChar char="-"/>
            </a:pPr>
            <a:r>
              <a:rPr lang="hu-HU" sz="2200" dirty="0" smtClean="0"/>
              <a:t>Olyan </a:t>
            </a:r>
            <a:r>
              <a:rPr lang="hu-HU" sz="2200" dirty="0" smtClean="0">
                <a:solidFill>
                  <a:srgbClr val="C00000"/>
                </a:solidFill>
              </a:rPr>
              <a:t>körülmények,</a:t>
            </a:r>
            <a:r>
              <a:rPr lang="hu-HU" sz="2200" dirty="0" smtClean="0"/>
              <a:t> amelyek függetlenek az érintett személy akaratától és ellenőrzésén  kívüliek</a:t>
            </a:r>
            <a:r>
              <a:rPr lang="hu-HU" sz="2200" dirty="0" smtClean="0">
                <a:solidFill>
                  <a:srgbClr val="C00000"/>
                </a:solidFill>
              </a:rPr>
              <a:t>, arra kényszerítik, hogy elhagyja az UNRWA területét.</a:t>
            </a:r>
            <a:r>
              <a:rPr lang="hu-HU" sz="2200" dirty="0" smtClean="0"/>
              <a:t> (§ 58)</a:t>
            </a:r>
          </a:p>
          <a:p>
            <a:pPr lvl="1">
              <a:lnSpc>
                <a:spcPct val="110000"/>
              </a:lnSpc>
              <a:buFontTx/>
              <a:buChar char="-"/>
            </a:pPr>
            <a:endParaRPr lang="hu-HU" sz="2200" dirty="0" smtClean="0"/>
          </a:p>
          <a:p>
            <a:pPr>
              <a:lnSpc>
                <a:spcPct val="110000"/>
              </a:lnSpc>
              <a:buFontTx/>
              <a:buChar char="-"/>
            </a:pPr>
            <a:r>
              <a:rPr lang="hu-HU" sz="2200" dirty="0" smtClean="0"/>
              <a:t>„A palesztin menekültet úgy kell tekinteni, hogy kénytelen elhagyni az UNRWA működési területét, </a:t>
            </a:r>
            <a:r>
              <a:rPr lang="hu-HU" sz="2200" dirty="0" smtClean="0">
                <a:solidFill>
                  <a:srgbClr val="C00000"/>
                </a:solidFill>
              </a:rPr>
              <a:t>ha személyes biztonsága komoly veszélyben van,</a:t>
            </a:r>
            <a:r>
              <a:rPr lang="hu-HU" sz="2200" dirty="0" smtClean="0"/>
              <a:t> és ha </a:t>
            </a:r>
            <a:r>
              <a:rPr lang="hu-HU" sz="2200" dirty="0" smtClean="0">
                <a:solidFill>
                  <a:srgbClr val="C00000"/>
                </a:solidFill>
              </a:rPr>
              <a:t>e szerv nem képes biztosítani számára e területen azokat az életfeltételeket, </a:t>
            </a:r>
            <a:r>
              <a:rPr lang="hu-HU" sz="2200" dirty="0" smtClean="0"/>
              <a:t>amelyek megfelelnek az e szerv által ellátandó feladatnak.”</a:t>
            </a:r>
          </a:p>
          <a:p>
            <a:endParaRPr lang="hu-HU" sz="2400" dirty="0" smtClean="0"/>
          </a:p>
          <a:p>
            <a:pPr lvl="1">
              <a:buFontTx/>
              <a:buChar char="-"/>
            </a:pPr>
            <a:endParaRPr lang="hu-HU" sz="2000" dirty="0" smtClean="0"/>
          </a:p>
          <a:p>
            <a:pPr lvl="1">
              <a:buFontTx/>
              <a:buChar char="-"/>
            </a:pPr>
            <a:endParaRPr lang="hu-HU" sz="2000" dirty="0" smtClean="0"/>
          </a:p>
          <a:p>
            <a:pPr lvl="1">
              <a:buFontTx/>
              <a:buChar char="-"/>
            </a:pPr>
            <a:endParaRPr lang="hu-HU" sz="2000" dirty="0" smtClean="0"/>
          </a:p>
          <a:p>
            <a:pPr>
              <a:buFontTx/>
              <a:buChar char="-"/>
            </a:pPr>
            <a:endParaRPr lang="hu-HU" sz="2400" dirty="0" smtClean="0"/>
          </a:p>
          <a:p>
            <a:pPr>
              <a:buFontTx/>
              <a:buChar char="-"/>
            </a:pPr>
            <a:endParaRPr lang="hu-HU" sz="2400" dirty="0"/>
          </a:p>
        </p:txBody>
      </p:sp>
    </p:spTree>
    <p:extLst>
      <p:ext uri="{BB962C8B-B14F-4D97-AF65-F5344CB8AC3E}">
        <p14:creationId xmlns:p14="http://schemas.microsoft.com/office/powerpoint/2010/main" val="2149953741"/>
      </p:ext>
    </p:extLst>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Kott, Radi, Ismail - C‑364/11 </a:t>
            </a:r>
            <a:endParaRPr lang="hu-HU" dirty="0"/>
          </a:p>
        </p:txBody>
      </p:sp>
      <p:sp>
        <p:nvSpPr>
          <p:cNvPr id="3" name="Tartalom helye 2"/>
          <p:cNvSpPr>
            <a:spLocks noGrp="1"/>
          </p:cNvSpPr>
          <p:nvPr>
            <p:ph idx="1"/>
          </p:nvPr>
        </p:nvSpPr>
        <p:spPr/>
        <p:txBody>
          <a:bodyPr>
            <a:normAutofit fontScale="70000" lnSpcReduction="20000"/>
          </a:bodyPr>
          <a:lstStyle/>
          <a:p>
            <a:pPr lvl="1">
              <a:buFontTx/>
              <a:buChar char="-"/>
            </a:pPr>
            <a:r>
              <a:rPr lang="hu-HU" sz="2300" dirty="0" smtClean="0"/>
              <a:t>Azt, hogy az önkéntes elhagyás </a:t>
            </a:r>
          </a:p>
          <a:p>
            <a:pPr lvl="2"/>
            <a:r>
              <a:rPr lang="hu-HU" sz="2300" dirty="0" smtClean="0"/>
              <a:t>az érintett személy ellenőrzésén kívüli</a:t>
            </a:r>
          </a:p>
          <a:p>
            <a:pPr lvl="3"/>
            <a:r>
              <a:rPr lang="hu-HU" sz="2300" dirty="0" smtClean="0"/>
              <a:t>és</a:t>
            </a:r>
          </a:p>
          <a:p>
            <a:pPr lvl="2"/>
            <a:r>
              <a:rPr lang="hu-HU" sz="2300" dirty="0" smtClean="0"/>
              <a:t>akaratától független ok miatt következett be </a:t>
            </a:r>
            <a:br>
              <a:rPr lang="hu-HU" sz="2300" dirty="0" smtClean="0"/>
            </a:br>
            <a:r>
              <a:rPr lang="hu-HU" sz="2300" dirty="0" smtClean="0"/>
              <a:t>	valamennyi releváns körülmény egyedi értékelés során kell meghatározni (64 §)</a:t>
            </a:r>
          </a:p>
          <a:p>
            <a:pPr lvl="2" algn="ctr"/>
            <a:r>
              <a:rPr lang="hu-HU" sz="4600" dirty="0" smtClean="0">
                <a:solidFill>
                  <a:srgbClr val="C00000"/>
                </a:solidFill>
              </a:rPr>
              <a:t>Dictum:</a:t>
            </a:r>
          </a:p>
          <a:p>
            <a:pPr>
              <a:lnSpc>
                <a:spcPct val="120000"/>
              </a:lnSpc>
            </a:pPr>
            <a:r>
              <a:rPr lang="hu-HU" sz="2300" dirty="0" smtClean="0"/>
              <a:t>„A [kvalifikációs irányelv (2004. április 29‑i 2004/83/EK tanácsi irányelv) ] 12. cikke (1) bekezdése a) pontjának második mondatát úgy kell értelmezni, hogy az Egyesült Nemzeteknek az Egyesült Nemzetek Menekültügyi Főbiztosságától (UNHCR) különböző szerve vagy ügynöksége </a:t>
            </a:r>
            <a:r>
              <a:rPr lang="hu-HU" sz="2300" dirty="0" smtClean="0">
                <a:solidFill>
                  <a:srgbClr val="C00000"/>
                </a:solidFill>
              </a:rPr>
              <a:t>védelmének vagy támogatásának „bármely okból” való megszűnése </a:t>
            </a:r>
            <a:r>
              <a:rPr lang="hu-HU" sz="2300" dirty="0" smtClean="0"/>
              <a:t>olyan személy helyzetére is vonatkozik, aki miután ténylegesen igénybe vette e védelmet vagy támogatást</a:t>
            </a:r>
            <a:r>
              <a:rPr lang="hu-HU" sz="2300" dirty="0" smtClean="0">
                <a:solidFill>
                  <a:srgbClr val="C00000"/>
                </a:solidFill>
              </a:rPr>
              <a:t>, abban ellenőrzésén  kívüli vagy akaratától független ok miatt már nem részesül</a:t>
            </a:r>
            <a:r>
              <a:rPr lang="hu-HU" sz="2300" dirty="0" smtClean="0"/>
              <a:t>. Az ilyen személy által benyújtott menedékkérelem elbírálásáért felelős tagállam illetékes nemzeti hatóságainak feladata </a:t>
            </a:r>
            <a:r>
              <a:rPr lang="hu-HU" sz="2300" dirty="0" smtClean="0">
                <a:solidFill>
                  <a:srgbClr val="C00000"/>
                </a:solidFill>
              </a:rPr>
              <a:t>a kérelem egyedi értékelése alapján ellenőrizni</a:t>
            </a:r>
            <a:r>
              <a:rPr lang="hu-HU" sz="2300" dirty="0" smtClean="0"/>
              <a:t>, hogy e személy kénytelen volt elhagyni e szerv vagy ügynökség működési területét, amely eset fennáll akkor</a:t>
            </a:r>
            <a:r>
              <a:rPr lang="hu-HU" sz="2300" dirty="0" smtClean="0">
                <a:solidFill>
                  <a:srgbClr val="C00000"/>
                </a:solidFill>
              </a:rPr>
              <a:t>, ha személyes biztonsága komoly veszélyben volt, és ha </a:t>
            </a:r>
            <a:r>
              <a:rPr lang="hu-HU" sz="2300" dirty="0" smtClean="0">
                <a:solidFill>
                  <a:schemeClr val="tx1"/>
                </a:solidFill>
              </a:rPr>
              <a:t>az</a:t>
            </a:r>
            <a:r>
              <a:rPr lang="hu-HU" sz="2300" dirty="0" smtClean="0">
                <a:solidFill>
                  <a:schemeClr val="accent2"/>
                </a:solidFill>
              </a:rPr>
              <a:t> </a:t>
            </a:r>
            <a:r>
              <a:rPr lang="hu-HU" sz="2300" dirty="0" smtClean="0">
                <a:solidFill>
                  <a:srgbClr val="C00000"/>
                </a:solidFill>
              </a:rPr>
              <a:t>érintett szerv</a:t>
            </a:r>
            <a:r>
              <a:rPr lang="hu-HU" sz="2300" dirty="0" smtClean="0">
                <a:solidFill>
                  <a:schemeClr val="accent2"/>
                </a:solidFill>
              </a:rPr>
              <a:t> </a:t>
            </a:r>
            <a:r>
              <a:rPr lang="hu-HU" sz="2300" dirty="0" smtClean="0"/>
              <a:t>vagy ügynökség </a:t>
            </a:r>
            <a:r>
              <a:rPr lang="hu-HU" sz="2300" dirty="0" smtClean="0">
                <a:solidFill>
                  <a:srgbClr val="C00000"/>
                </a:solidFill>
              </a:rPr>
              <a:t>nem volt képes biztosítani számára e területen azokat az életfeltételeket, </a:t>
            </a:r>
            <a:r>
              <a:rPr lang="hu-HU" sz="2300" dirty="0" smtClean="0"/>
              <a:t>amelyek </a:t>
            </a:r>
            <a:r>
              <a:rPr lang="hu-HU" sz="2300" dirty="0" smtClean="0">
                <a:solidFill>
                  <a:srgbClr val="C00000"/>
                </a:solidFill>
              </a:rPr>
              <a:t>az említett szervre </a:t>
            </a:r>
            <a:r>
              <a:rPr lang="hu-HU" sz="2300" dirty="0" smtClean="0"/>
              <a:t>vagy ügynökségre </a:t>
            </a:r>
            <a:r>
              <a:rPr lang="hu-HU" sz="2300" dirty="0" smtClean="0">
                <a:solidFill>
                  <a:srgbClr val="C00000"/>
                </a:solidFill>
              </a:rPr>
              <a:t>háruló feladatnak megfelelnek</a:t>
            </a:r>
            <a:r>
              <a:rPr lang="hu-HU" sz="2300" dirty="0" smtClean="0"/>
              <a:t>.” (§ 82 (1))</a:t>
            </a:r>
          </a:p>
          <a:p>
            <a:pPr lvl="2"/>
            <a:endParaRPr lang="hu-HU" sz="2000" dirty="0" smtClean="0"/>
          </a:p>
          <a:p>
            <a:pPr lvl="1">
              <a:buFontTx/>
              <a:buChar char="-"/>
            </a:pPr>
            <a:endParaRPr lang="hu-HU" sz="2000" dirty="0" smtClean="0"/>
          </a:p>
          <a:p>
            <a:pPr lvl="1">
              <a:buFontTx/>
              <a:buChar char="-"/>
            </a:pPr>
            <a:endParaRPr lang="hu-HU" sz="2000" dirty="0" smtClean="0"/>
          </a:p>
          <a:p>
            <a:pPr>
              <a:buFontTx/>
              <a:buChar char="-"/>
            </a:pPr>
            <a:endParaRPr lang="hu-HU" sz="2400" dirty="0" smtClean="0"/>
          </a:p>
          <a:p>
            <a:pPr>
              <a:buFontTx/>
              <a:buChar char="-"/>
            </a:pPr>
            <a:endParaRPr lang="hu-HU" sz="2400" dirty="0"/>
          </a:p>
        </p:txBody>
      </p:sp>
    </p:spTree>
    <p:extLst>
      <p:ext uri="{BB962C8B-B14F-4D97-AF65-F5344CB8AC3E}">
        <p14:creationId xmlns:p14="http://schemas.microsoft.com/office/powerpoint/2010/main" val="3957752522"/>
      </p:ext>
    </p:extLst>
  </p:cSld>
  <p:clrMapOvr>
    <a:masterClrMapping/>
  </p:clrMapOvr>
  <p:transition>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Kott, Radi, Ismail - C‑364/11 </a:t>
            </a:r>
            <a:endParaRPr lang="hu-HU" dirty="0"/>
          </a:p>
        </p:txBody>
      </p:sp>
      <p:sp>
        <p:nvSpPr>
          <p:cNvPr id="3" name="Tartalom helye 2"/>
          <p:cNvSpPr>
            <a:spLocks noGrp="1"/>
          </p:cNvSpPr>
          <p:nvPr>
            <p:ph idx="1"/>
          </p:nvPr>
        </p:nvSpPr>
        <p:spPr/>
        <p:txBody>
          <a:bodyPr>
            <a:normAutofit fontScale="85000" lnSpcReduction="10000"/>
          </a:bodyPr>
          <a:lstStyle/>
          <a:p>
            <a:r>
              <a:rPr lang="hu-HU" sz="2400" dirty="0" smtClean="0"/>
              <a:t>Mi </a:t>
            </a:r>
            <a:r>
              <a:rPr lang="hu-HU" sz="2400" dirty="0" smtClean="0">
                <a:solidFill>
                  <a:srgbClr val="C00000"/>
                </a:solidFill>
              </a:rPr>
              <a:t>a következménye </a:t>
            </a:r>
            <a:r>
              <a:rPr lang="hu-HU" sz="2400" dirty="0" smtClean="0"/>
              <a:t>annak, ha az UNRWA által nyújtott védelem többé nem elérhető a személy számára?</a:t>
            </a:r>
          </a:p>
          <a:p>
            <a:r>
              <a:rPr lang="hu-HU" sz="2400" dirty="0" smtClean="0"/>
              <a:t> </a:t>
            </a:r>
          </a:p>
          <a:p>
            <a:r>
              <a:rPr lang="hu-HU" sz="2400" dirty="0" smtClean="0"/>
              <a:t>Menekült státusz?          Kiegészítő védelem?     Egy új 							       menekültstátuszt     		                                                      	megállapító 							eljárás</a:t>
            </a:r>
            <a:br>
              <a:rPr lang="hu-HU" sz="2400" dirty="0" smtClean="0"/>
            </a:br>
            <a:r>
              <a:rPr lang="hu-HU" sz="2400" dirty="0" smtClean="0"/>
              <a:t>		                                       (az az előny, hogy nem 						vonatkozik rá a kizárás?)</a:t>
            </a:r>
          </a:p>
          <a:p>
            <a:pPr>
              <a:lnSpc>
                <a:spcPct val="120000"/>
              </a:lnSpc>
            </a:pPr>
            <a:r>
              <a:rPr lang="hu-HU" sz="2400" dirty="0" smtClean="0"/>
              <a:t>„ha… az UNRWA védelmének vagy támogatásának megszűnésére vonatkozó feltétel teljesül a kérelmező vonatkozásában, az a tény, hogy </a:t>
            </a:r>
            <a:r>
              <a:rPr lang="hu-HU" sz="2400" b="1" dirty="0" smtClean="0">
                <a:solidFill>
                  <a:srgbClr val="C00000"/>
                </a:solidFill>
              </a:rPr>
              <a:t>ipso facto </a:t>
            </a:r>
            <a:r>
              <a:rPr lang="hu-HU" sz="2400" dirty="0" smtClean="0">
                <a:solidFill>
                  <a:srgbClr val="C00000"/>
                </a:solidFill>
              </a:rPr>
              <a:t>„megilletik </a:t>
            </a:r>
            <a:r>
              <a:rPr lang="hu-HU" sz="2400" dirty="0" smtClean="0"/>
              <a:t>az ezen irányelv által biztosított előnyök</a:t>
            </a:r>
            <a:r>
              <a:rPr lang="hu-HU" sz="2400" dirty="0" smtClean="0">
                <a:solidFill>
                  <a:srgbClr val="C00000"/>
                </a:solidFill>
              </a:rPr>
              <a:t>”, a tagállam </a:t>
            </a:r>
            <a:r>
              <a:rPr lang="hu-HU" sz="2400" dirty="0" smtClean="0"/>
              <a:t>által az említett irányelv 2. cikkének c) pontja értelmében vett </a:t>
            </a:r>
            <a:r>
              <a:rPr lang="hu-HU" sz="2400" dirty="0" smtClean="0">
                <a:solidFill>
                  <a:srgbClr val="C00000"/>
                </a:solidFill>
              </a:rPr>
              <a:t>menekültként való elismerést jelent</a:t>
            </a:r>
            <a:r>
              <a:rPr lang="hu-HU" sz="2400" dirty="0" smtClean="0"/>
              <a:t>, és </a:t>
            </a:r>
            <a:r>
              <a:rPr lang="hu-HU" sz="2400" dirty="0" smtClean="0">
                <a:solidFill>
                  <a:srgbClr val="C00000"/>
                </a:solidFill>
              </a:rPr>
              <a:t>a menekült jogállás </a:t>
            </a:r>
            <a:r>
              <a:rPr lang="hu-HU" sz="2400" b="1" dirty="0" smtClean="0">
                <a:solidFill>
                  <a:srgbClr val="C00000"/>
                </a:solidFill>
              </a:rPr>
              <a:t>ipso iure </a:t>
            </a:r>
            <a:r>
              <a:rPr lang="hu-HU" sz="2400" dirty="0" smtClean="0">
                <a:solidFill>
                  <a:srgbClr val="C00000"/>
                </a:solidFill>
              </a:rPr>
              <a:t>megadását</a:t>
            </a:r>
            <a:r>
              <a:rPr lang="hu-HU" sz="2400" dirty="0" smtClean="0"/>
              <a:t> a kérelmező számára, azonban csak ha utóbbi nem tartozik e 12. cikk (1) bekezdése b) pontjának vagy (2) és (3) bekezdésének hatálya alá.” (§ 81)</a:t>
            </a:r>
          </a:p>
          <a:p>
            <a:endParaRPr lang="hu-HU" sz="2400" dirty="0"/>
          </a:p>
        </p:txBody>
      </p:sp>
      <p:cxnSp>
        <p:nvCxnSpPr>
          <p:cNvPr id="5" name="Egyenes összekötő nyíllal 4"/>
          <p:cNvCxnSpPr/>
          <p:nvPr/>
        </p:nvCxnSpPr>
        <p:spPr>
          <a:xfrm flipH="1">
            <a:off x="2051720" y="1556792"/>
            <a:ext cx="1872208" cy="144016"/>
          </a:xfrm>
          <a:prstGeom prst="straightConnector1">
            <a:avLst/>
          </a:prstGeom>
          <a:ln w="28575">
            <a:solidFill>
              <a:srgbClr val="A80000"/>
            </a:solidFill>
            <a:tailEnd type="arrow"/>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4131568" y="1628800"/>
            <a:ext cx="8384" cy="216024"/>
          </a:xfrm>
          <a:prstGeom prst="straightConnector1">
            <a:avLst/>
          </a:prstGeom>
          <a:ln w="28575">
            <a:solidFill>
              <a:srgbClr val="A80000"/>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4139952" y="1556792"/>
            <a:ext cx="2520280" cy="216024"/>
          </a:xfrm>
          <a:prstGeom prst="straightConnector1">
            <a:avLst/>
          </a:prstGeom>
          <a:ln w="28575">
            <a:solidFill>
              <a:srgbClr val="A8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2135313"/>
      </p:ext>
    </p:extLst>
  </p:cSld>
  <p:clrMapOvr>
    <a:masterClrMapping/>
  </p:clrMapOvr>
  <p:transition>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685800" y="228600"/>
            <a:ext cx="7772400" cy="6096000"/>
          </a:xfrm>
          <a:solidFill>
            <a:schemeClr val="tx1">
              <a:lumMod val="95000"/>
              <a:alpha val="48000"/>
            </a:schemeClr>
          </a:solidFill>
        </p:spPr>
        <p:txBody>
          <a:bodyPr/>
          <a:lstStyle/>
          <a:p>
            <a:pPr>
              <a:defRPr/>
            </a:pPr>
            <a:r>
              <a:rPr lang="hu-HU" sz="1800" b="1" dirty="0" smtClean="0">
                <a:solidFill>
                  <a:schemeClr val="tx1"/>
                </a:solidFill>
              </a:rPr>
              <a:t/>
            </a:r>
            <a:br>
              <a:rPr lang="hu-HU" sz="1800" b="1" dirty="0" smtClean="0">
                <a:solidFill>
                  <a:schemeClr val="tx1"/>
                </a:solidFill>
              </a:rPr>
            </a:br>
            <a:r>
              <a:rPr lang="hu-HU" sz="1800" b="1" dirty="0" smtClean="0">
                <a:solidFill>
                  <a:schemeClr val="tx1"/>
                </a:solidFill>
              </a:rPr>
              <a:t/>
            </a:r>
            <a:br>
              <a:rPr lang="hu-HU" sz="1800" b="1" dirty="0" smtClean="0">
                <a:solidFill>
                  <a:schemeClr val="tx1"/>
                </a:solidFill>
              </a:rPr>
            </a:br>
            <a:r>
              <a:rPr lang="hu-HU" sz="1800" b="1" dirty="0" smtClean="0">
                <a:solidFill>
                  <a:schemeClr val="tx1"/>
                </a:solidFill>
              </a:rPr>
              <a:t/>
            </a:r>
            <a:br>
              <a:rPr lang="hu-HU" sz="1800" b="1" dirty="0" smtClean="0">
                <a:solidFill>
                  <a:schemeClr val="tx1"/>
                </a:solidFill>
              </a:rPr>
            </a:br>
            <a:r>
              <a:rPr lang="hu-HU" sz="8000" b="1" dirty="0" smtClean="0">
                <a:effectLst>
                  <a:outerShdw blurRad="38100" dist="38100" dir="2700000" algn="tl">
                    <a:srgbClr val="000000"/>
                  </a:outerShdw>
                </a:effectLst>
              </a:rPr>
              <a:t>Köszönöm!</a:t>
            </a:r>
            <a:br>
              <a:rPr lang="hu-HU" sz="8000" b="1" dirty="0" smtClean="0">
                <a:effectLst>
                  <a:outerShdw blurRad="38100" dist="38100" dir="2700000" algn="tl">
                    <a:srgbClr val="000000"/>
                  </a:outerShdw>
                </a:effectLst>
              </a:rPr>
            </a:br>
            <a:r>
              <a:rPr lang="hu-HU" sz="1800" b="1" dirty="0" smtClean="0">
                <a:solidFill>
                  <a:schemeClr val="tx1"/>
                </a:solidFill>
              </a:rPr>
              <a:t/>
            </a:r>
            <a:br>
              <a:rPr lang="hu-HU" sz="1800" b="1" dirty="0" smtClean="0">
                <a:solidFill>
                  <a:schemeClr val="tx1"/>
                </a:solidFill>
              </a:rPr>
            </a:br>
            <a:r>
              <a:rPr lang="hu-HU" sz="1800" b="1" dirty="0" smtClean="0">
                <a:solidFill>
                  <a:schemeClr val="tx1"/>
                </a:solidFill>
              </a:rPr>
              <a:t/>
            </a:r>
            <a:br>
              <a:rPr lang="hu-HU" sz="1800" b="1" dirty="0" smtClean="0">
                <a:solidFill>
                  <a:schemeClr val="tx1"/>
                </a:solidFill>
              </a:rPr>
            </a:br>
            <a:r>
              <a:rPr lang="hu-HU" sz="1800" b="1" dirty="0" smtClean="0">
                <a:solidFill>
                  <a:schemeClr val="tx2">
                    <a:lumMod val="10000"/>
                  </a:schemeClr>
                </a:solidFill>
              </a:rPr>
              <a:t/>
            </a:r>
            <a:br>
              <a:rPr lang="hu-HU" sz="1800" b="1" dirty="0" smtClean="0">
                <a:solidFill>
                  <a:schemeClr val="tx2">
                    <a:lumMod val="10000"/>
                  </a:schemeClr>
                </a:solidFill>
              </a:rPr>
            </a:br>
            <a:r>
              <a:rPr lang="hu-HU" sz="1800" b="1" dirty="0" smtClean="0">
                <a:solidFill>
                  <a:schemeClr val="tx2">
                    <a:lumMod val="10000"/>
                  </a:schemeClr>
                </a:solidFill>
              </a:rPr>
              <a:t>Nagy Boldizsár</a:t>
            </a:r>
            <a:br>
              <a:rPr lang="hu-HU" sz="1800" b="1" dirty="0" smtClean="0">
                <a:solidFill>
                  <a:schemeClr val="tx2">
                    <a:lumMod val="10000"/>
                  </a:schemeClr>
                </a:solidFill>
              </a:rPr>
            </a:br>
            <a:r>
              <a:rPr lang="hu-HU" sz="1800" b="1" dirty="0" smtClean="0">
                <a:solidFill>
                  <a:schemeClr val="tx2">
                    <a:lumMod val="10000"/>
                  </a:schemeClr>
                </a:solidFill>
              </a:rPr>
              <a:t/>
            </a:r>
            <a:br>
              <a:rPr lang="hu-HU" sz="1800" b="1" dirty="0" smtClean="0">
                <a:solidFill>
                  <a:schemeClr val="tx2">
                    <a:lumMod val="10000"/>
                  </a:schemeClr>
                </a:solidFill>
              </a:rPr>
            </a:br>
            <a:r>
              <a:rPr lang="hu-HU" sz="1800" b="1" dirty="0" smtClean="0">
                <a:solidFill>
                  <a:schemeClr val="tx2">
                    <a:lumMod val="10000"/>
                  </a:schemeClr>
                </a:solidFill>
              </a:rPr>
              <a:t> </a:t>
            </a:r>
            <a:r>
              <a:rPr lang="hu-HU" sz="1800" dirty="0" smtClean="0">
                <a:solidFill>
                  <a:schemeClr val="tx2">
                    <a:lumMod val="10000"/>
                  </a:schemeClr>
                </a:solidFill>
              </a:rPr>
              <a:t>E-mail: nagyboldi@ajk.elte.hu</a:t>
            </a:r>
            <a:br>
              <a:rPr lang="hu-HU" sz="1800" dirty="0" smtClean="0">
                <a:solidFill>
                  <a:schemeClr val="tx2">
                    <a:lumMod val="10000"/>
                  </a:schemeClr>
                </a:solidFill>
              </a:rPr>
            </a:br>
            <a:r>
              <a:rPr lang="hu-HU" sz="1800" dirty="0" smtClean="0">
                <a:solidFill>
                  <a:schemeClr val="tx2">
                    <a:lumMod val="10000"/>
                  </a:schemeClr>
                </a:solidFill>
              </a:rPr>
              <a:t> </a:t>
            </a:r>
            <a:r>
              <a:rPr lang="hu-HU" sz="1800" dirty="0" err="1" smtClean="0">
                <a:solidFill>
                  <a:schemeClr val="tx2">
                    <a:lumMod val="10000"/>
                  </a:schemeClr>
                </a:solidFill>
              </a:rPr>
              <a:t>www.nagyboldizsar.hu</a:t>
            </a:r>
            <a:r>
              <a:rPr lang="hu-HU" sz="1800" b="1" dirty="0" smtClean="0">
                <a:solidFill>
                  <a:schemeClr val="tx2">
                    <a:lumMod val="10000"/>
                  </a:schemeClr>
                </a:solidFill>
              </a:rPr>
              <a:t> </a:t>
            </a:r>
            <a:r>
              <a:rPr lang="hu-HU" sz="1800" b="1" dirty="0" smtClean="0"/>
              <a:t/>
            </a:r>
            <a:br>
              <a:rPr lang="hu-HU" sz="1800" b="1" dirty="0" smtClean="0"/>
            </a:br>
            <a:endParaRPr lang="hu-HU" sz="1800" dirty="0" smtClean="0">
              <a:solidFill>
                <a:schemeClr val="tx1"/>
              </a:solidFill>
            </a:endParaRPr>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75" name="AutoShape 7"/>
          <p:cNvCxnSpPr>
            <a:cxnSpLocks noChangeShapeType="1"/>
          </p:cNvCxnSpPr>
          <p:nvPr/>
        </p:nvCxnSpPr>
        <p:spPr bwMode="auto">
          <a:xfrm flipV="1">
            <a:off x="1547429" y="2565400"/>
            <a:ext cx="2484822" cy="1439863"/>
          </a:xfrm>
          <a:prstGeom prst="straightConnector1">
            <a:avLst/>
          </a:prstGeom>
          <a:noFill/>
          <a:ln w="9525">
            <a:solidFill>
              <a:schemeClr val="tx1"/>
            </a:solidFill>
            <a:round/>
            <a:headEnd/>
            <a:tailEnd/>
          </a:ln>
        </p:spPr>
      </p:cxnSp>
      <p:cxnSp>
        <p:nvCxnSpPr>
          <p:cNvPr id="7176" name="AutoShape 8"/>
          <p:cNvCxnSpPr>
            <a:cxnSpLocks noChangeShapeType="1"/>
          </p:cNvCxnSpPr>
          <p:nvPr/>
        </p:nvCxnSpPr>
        <p:spPr bwMode="auto">
          <a:xfrm>
            <a:off x="4032251" y="2565400"/>
            <a:ext cx="256232" cy="1506538"/>
          </a:xfrm>
          <a:prstGeom prst="straightConnector1">
            <a:avLst/>
          </a:prstGeom>
          <a:noFill/>
          <a:ln w="9525">
            <a:solidFill>
              <a:schemeClr val="tx1"/>
            </a:solidFill>
            <a:round/>
            <a:headEnd/>
            <a:tailEnd/>
          </a:ln>
        </p:spPr>
      </p:cxnSp>
      <p:cxnSp>
        <p:nvCxnSpPr>
          <p:cNvPr id="7177" name="AutoShape 9"/>
          <p:cNvCxnSpPr>
            <a:cxnSpLocks noChangeShapeType="1"/>
          </p:cNvCxnSpPr>
          <p:nvPr/>
        </p:nvCxnSpPr>
        <p:spPr bwMode="auto">
          <a:xfrm>
            <a:off x="4032251" y="2565400"/>
            <a:ext cx="3108177" cy="1368425"/>
          </a:xfrm>
          <a:prstGeom prst="straightConnector1">
            <a:avLst/>
          </a:prstGeom>
          <a:noFill/>
          <a:ln w="9525">
            <a:solidFill>
              <a:schemeClr val="tx1"/>
            </a:solidFill>
            <a:round/>
            <a:headEnd/>
            <a:tailEnd/>
          </a:ln>
        </p:spPr>
      </p:cxnSp>
      <p:graphicFrame>
        <p:nvGraphicFramePr>
          <p:cNvPr id="2" name="Diagram 1"/>
          <p:cNvGraphicFramePr/>
          <p:nvPr>
            <p:extLst>
              <p:ext uri="{D42A27DB-BD31-4B8C-83A1-F6EECF244321}">
                <p14:modId xmlns:p14="http://schemas.microsoft.com/office/powerpoint/2010/main" val="839800628"/>
              </p:ext>
            </p:extLst>
          </p:nvPr>
        </p:nvGraphicFramePr>
        <p:xfrm>
          <a:off x="539552" y="620688"/>
          <a:ext cx="7848872"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ím 2"/>
          <p:cNvSpPr>
            <a:spLocks noGrp="1"/>
          </p:cNvSpPr>
          <p:nvPr>
            <p:ph type="title"/>
          </p:nvPr>
        </p:nvSpPr>
        <p:spPr>
          <a:xfrm>
            <a:off x="685800" y="228600"/>
            <a:ext cx="7772400" cy="824136"/>
          </a:xfrm>
        </p:spPr>
        <p:txBody>
          <a:bodyPr/>
          <a:lstStyle/>
          <a:p>
            <a:r>
              <a:rPr lang="hu-HU" dirty="0" smtClean="0"/>
              <a:t>A védelem vége, kizárás abból, védelem más szervek révén</a:t>
            </a:r>
            <a:endParaRPr lang="hu-HU" dirty="0"/>
          </a:p>
        </p:txBody>
      </p:sp>
    </p:spTree>
    <p:extLst>
      <p:ext uri="{BB962C8B-B14F-4D97-AF65-F5344CB8AC3E}">
        <p14:creationId xmlns:p14="http://schemas.microsoft.com/office/powerpoint/2010/main" val="151794507"/>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menekült státusz megszűnése</a:t>
            </a:r>
            <a:endParaRPr lang="hu-HU" dirty="0"/>
          </a:p>
        </p:txBody>
      </p:sp>
      <p:sp>
        <p:nvSpPr>
          <p:cNvPr id="9" name="Téglalap 8"/>
          <p:cNvSpPr/>
          <p:nvPr/>
        </p:nvSpPr>
        <p:spPr>
          <a:xfrm>
            <a:off x="2544948" y="1013260"/>
            <a:ext cx="4104456" cy="792088"/>
          </a:xfrm>
          <a:prstGeom prst="rect">
            <a:avLst/>
          </a:prstGeom>
          <a:solidFill>
            <a:schemeClr val="bg1">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smtClean="0">
                <a:solidFill>
                  <a:schemeClr val="bg2"/>
                </a:solidFill>
              </a:rPr>
              <a:t>Megszüntető rendelkezések</a:t>
            </a:r>
            <a:endParaRPr lang="hu-HU" sz="2400" dirty="0">
              <a:solidFill>
                <a:schemeClr val="bg2"/>
              </a:solidFill>
            </a:endParaRPr>
          </a:p>
        </p:txBody>
      </p:sp>
      <p:sp>
        <p:nvSpPr>
          <p:cNvPr id="10" name="Téglalap 9"/>
          <p:cNvSpPr/>
          <p:nvPr/>
        </p:nvSpPr>
        <p:spPr>
          <a:xfrm>
            <a:off x="685800" y="2498428"/>
            <a:ext cx="2988840" cy="792088"/>
          </a:xfrm>
          <a:prstGeom prst="rect">
            <a:avLst/>
          </a:prstGeom>
          <a:solidFill>
            <a:schemeClr val="bg1">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dirty="0" smtClean="0">
                <a:solidFill>
                  <a:schemeClr val="bg2">
                    <a:lumMod val="75000"/>
                    <a:lumOff val="25000"/>
                  </a:schemeClr>
                </a:solidFill>
              </a:rPr>
              <a:t>A menekült saját, önkéntes cselekménye</a:t>
            </a:r>
            <a:endParaRPr lang="hu-HU" sz="2000" dirty="0">
              <a:solidFill>
                <a:schemeClr val="bg2">
                  <a:lumMod val="75000"/>
                  <a:lumOff val="25000"/>
                </a:schemeClr>
              </a:solidFill>
            </a:endParaRPr>
          </a:p>
        </p:txBody>
      </p:sp>
      <p:sp>
        <p:nvSpPr>
          <p:cNvPr id="11" name="Téglalap 10"/>
          <p:cNvSpPr/>
          <p:nvPr/>
        </p:nvSpPr>
        <p:spPr>
          <a:xfrm>
            <a:off x="5026244" y="2478690"/>
            <a:ext cx="3454152" cy="1022318"/>
          </a:xfrm>
          <a:prstGeom prst="rect">
            <a:avLst/>
          </a:prstGeom>
          <a:solidFill>
            <a:schemeClr val="bg1">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dirty="0">
                <a:solidFill>
                  <a:schemeClr val="bg2">
                    <a:lumMod val="75000"/>
                    <a:lumOff val="25000"/>
                  </a:schemeClr>
                </a:solidFill>
              </a:rPr>
              <a:t>Megváltozott /</a:t>
            </a:r>
          </a:p>
          <a:p>
            <a:pPr algn="ctr"/>
            <a:r>
              <a:rPr lang="hu-HU" sz="2000" dirty="0" smtClean="0">
                <a:solidFill>
                  <a:schemeClr val="bg2">
                    <a:lumMod val="75000"/>
                    <a:lumOff val="25000"/>
                  </a:schemeClr>
                </a:solidFill>
              </a:rPr>
              <a:t>megszűnt</a:t>
            </a:r>
            <a:endParaRPr lang="hu-HU" sz="2000" dirty="0">
              <a:solidFill>
                <a:schemeClr val="bg2">
                  <a:lumMod val="75000"/>
                  <a:lumOff val="25000"/>
                </a:schemeClr>
              </a:solidFill>
            </a:endParaRPr>
          </a:p>
          <a:p>
            <a:pPr algn="ctr"/>
            <a:r>
              <a:rPr lang="hu-HU" sz="2000" dirty="0">
                <a:solidFill>
                  <a:schemeClr val="bg2">
                    <a:lumMod val="75000"/>
                    <a:lumOff val="25000"/>
                  </a:schemeClr>
                </a:solidFill>
              </a:rPr>
              <a:t>körülmények</a:t>
            </a:r>
          </a:p>
        </p:txBody>
      </p:sp>
      <p:sp>
        <p:nvSpPr>
          <p:cNvPr id="12" name="Téglalap 11"/>
          <p:cNvSpPr/>
          <p:nvPr/>
        </p:nvSpPr>
        <p:spPr>
          <a:xfrm>
            <a:off x="127992" y="4620576"/>
            <a:ext cx="2052228" cy="792088"/>
          </a:xfrm>
          <a:prstGeom prst="rect">
            <a:avLst/>
          </a:prstGeom>
          <a:solidFill>
            <a:schemeClr val="bg1">
              <a:lumMod val="20000"/>
              <a:lumOff val="80000"/>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
              </a:spcBef>
            </a:pPr>
            <a:r>
              <a:rPr lang="hu-HU" dirty="0">
                <a:solidFill>
                  <a:schemeClr val="bg2">
                    <a:lumMod val="95000"/>
                    <a:lumOff val="5000"/>
                  </a:schemeClr>
                </a:solidFill>
              </a:rPr>
              <a:t>A védelem újbóli igénybevétele</a:t>
            </a:r>
            <a:endParaRPr lang="en-GB" dirty="0">
              <a:solidFill>
                <a:schemeClr val="bg2">
                  <a:lumMod val="95000"/>
                  <a:lumOff val="5000"/>
                </a:schemeClr>
              </a:solidFill>
            </a:endParaRPr>
          </a:p>
          <a:p>
            <a:pPr algn="ctr">
              <a:spcBef>
                <a:spcPct val="5000"/>
              </a:spcBef>
            </a:pPr>
            <a:r>
              <a:rPr lang="en-GB" dirty="0">
                <a:solidFill>
                  <a:schemeClr val="bg2">
                    <a:lumMod val="95000"/>
                    <a:lumOff val="5000"/>
                  </a:schemeClr>
                </a:solidFill>
              </a:rPr>
              <a:t>1 § C   (1)</a:t>
            </a:r>
            <a:endParaRPr lang="en-US" dirty="0">
              <a:solidFill>
                <a:schemeClr val="bg2">
                  <a:lumMod val="95000"/>
                  <a:lumOff val="5000"/>
                </a:schemeClr>
              </a:solidFill>
            </a:endParaRPr>
          </a:p>
        </p:txBody>
      </p:sp>
      <p:sp>
        <p:nvSpPr>
          <p:cNvPr id="13" name="Téglalap 12"/>
          <p:cNvSpPr/>
          <p:nvPr/>
        </p:nvSpPr>
        <p:spPr>
          <a:xfrm>
            <a:off x="4834280" y="4620576"/>
            <a:ext cx="1681936" cy="896656"/>
          </a:xfrm>
          <a:prstGeom prst="rect">
            <a:avLst/>
          </a:prstGeom>
          <a:solidFill>
            <a:schemeClr val="bg1">
              <a:lumMod val="20000"/>
              <a:lumOff val="80000"/>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
              </a:spcBef>
            </a:pPr>
            <a:r>
              <a:rPr lang="hu-HU" dirty="0">
                <a:solidFill>
                  <a:schemeClr val="bg2">
                    <a:lumMod val="95000"/>
                    <a:lumOff val="5000"/>
                  </a:schemeClr>
                </a:solidFill>
              </a:rPr>
              <a:t>Régi állampolgárság újbóli felvétele</a:t>
            </a:r>
            <a:endParaRPr lang="en-GB" dirty="0">
              <a:solidFill>
                <a:schemeClr val="bg2">
                  <a:lumMod val="95000"/>
                  <a:lumOff val="5000"/>
                </a:schemeClr>
              </a:solidFill>
            </a:endParaRPr>
          </a:p>
          <a:p>
            <a:pPr algn="ctr">
              <a:spcBef>
                <a:spcPct val="5000"/>
              </a:spcBef>
            </a:pPr>
            <a:r>
              <a:rPr lang="en-GB" dirty="0">
                <a:solidFill>
                  <a:schemeClr val="bg2">
                    <a:lumMod val="95000"/>
                    <a:lumOff val="5000"/>
                  </a:schemeClr>
                </a:solidFill>
              </a:rPr>
              <a:t>1 § C   (2)</a:t>
            </a:r>
            <a:endParaRPr lang="en-US" dirty="0">
              <a:solidFill>
                <a:schemeClr val="bg2">
                  <a:lumMod val="95000"/>
                  <a:lumOff val="5000"/>
                </a:schemeClr>
              </a:solidFill>
            </a:endParaRPr>
          </a:p>
        </p:txBody>
      </p:sp>
      <p:sp>
        <p:nvSpPr>
          <p:cNvPr id="14" name="Téglalap 13"/>
          <p:cNvSpPr/>
          <p:nvPr/>
        </p:nvSpPr>
        <p:spPr>
          <a:xfrm>
            <a:off x="2472432" y="4626058"/>
            <a:ext cx="2124744" cy="792088"/>
          </a:xfrm>
          <a:prstGeom prst="rect">
            <a:avLst/>
          </a:prstGeom>
          <a:solidFill>
            <a:schemeClr val="bg1">
              <a:lumMod val="20000"/>
              <a:lumOff val="80000"/>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
              </a:spcBef>
            </a:pPr>
            <a:r>
              <a:rPr lang="hu-HU" dirty="0">
                <a:solidFill>
                  <a:schemeClr val="bg2">
                    <a:lumMod val="95000"/>
                    <a:lumOff val="5000"/>
                  </a:schemeClr>
                </a:solidFill>
              </a:rPr>
              <a:t>Származási országba való visszatérés</a:t>
            </a:r>
            <a:endParaRPr lang="en-GB" dirty="0">
              <a:solidFill>
                <a:schemeClr val="bg2">
                  <a:lumMod val="95000"/>
                  <a:lumOff val="5000"/>
                </a:schemeClr>
              </a:solidFill>
            </a:endParaRPr>
          </a:p>
          <a:p>
            <a:pPr algn="ctr">
              <a:spcBef>
                <a:spcPct val="5000"/>
              </a:spcBef>
            </a:pPr>
            <a:r>
              <a:rPr lang="en-GB" dirty="0">
                <a:solidFill>
                  <a:schemeClr val="bg2">
                    <a:lumMod val="95000"/>
                    <a:lumOff val="5000"/>
                  </a:schemeClr>
                </a:solidFill>
              </a:rPr>
              <a:t>1 § C   (4)</a:t>
            </a:r>
            <a:endParaRPr lang="en-US" dirty="0">
              <a:solidFill>
                <a:schemeClr val="bg2">
                  <a:lumMod val="95000"/>
                  <a:lumOff val="5000"/>
                </a:schemeClr>
              </a:solidFill>
            </a:endParaRPr>
          </a:p>
        </p:txBody>
      </p:sp>
      <p:sp>
        <p:nvSpPr>
          <p:cNvPr id="15" name="Téglalap 14"/>
          <p:cNvSpPr/>
          <p:nvPr/>
        </p:nvSpPr>
        <p:spPr>
          <a:xfrm>
            <a:off x="6753320" y="4620576"/>
            <a:ext cx="1909836" cy="792088"/>
          </a:xfrm>
          <a:prstGeom prst="rect">
            <a:avLst/>
          </a:prstGeom>
          <a:solidFill>
            <a:schemeClr val="bg1">
              <a:lumMod val="20000"/>
              <a:lumOff val="80000"/>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
              </a:spcBef>
            </a:pPr>
            <a:r>
              <a:rPr lang="hu-HU" dirty="0">
                <a:solidFill>
                  <a:schemeClr val="bg2">
                    <a:lumMod val="95000"/>
                    <a:lumOff val="5000"/>
                  </a:schemeClr>
                </a:solidFill>
              </a:rPr>
              <a:t>Új állampolgárság felvétele</a:t>
            </a:r>
            <a:endParaRPr lang="en-GB" dirty="0">
              <a:solidFill>
                <a:schemeClr val="bg2">
                  <a:lumMod val="95000"/>
                  <a:lumOff val="5000"/>
                </a:schemeClr>
              </a:solidFill>
            </a:endParaRPr>
          </a:p>
          <a:p>
            <a:pPr algn="ctr">
              <a:spcBef>
                <a:spcPct val="5000"/>
              </a:spcBef>
            </a:pPr>
            <a:r>
              <a:rPr lang="en-GB" dirty="0">
                <a:solidFill>
                  <a:schemeClr val="bg2">
                    <a:lumMod val="95000"/>
                    <a:lumOff val="5000"/>
                  </a:schemeClr>
                </a:solidFill>
              </a:rPr>
              <a:t>1 § C   (3)</a:t>
            </a:r>
            <a:endParaRPr lang="en-US" dirty="0">
              <a:solidFill>
                <a:schemeClr val="bg2">
                  <a:lumMod val="95000"/>
                  <a:lumOff val="5000"/>
                </a:schemeClr>
              </a:solidFill>
            </a:endParaRPr>
          </a:p>
        </p:txBody>
      </p:sp>
      <p:cxnSp>
        <p:nvCxnSpPr>
          <p:cNvPr id="17" name="Egyenes összekötő nyíllal 16"/>
          <p:cNvCxnSpPr/>
          <p:nvPr/>
        </p:nvCxnSpPr>
        <p:spPr>
          <a:xfrm flipH="1">
            <a:off x="2095660" y="1825086"/>
            <a:ext cx="2610036" cy="653604"/>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gyenes összekötő nyíllal 17"/>
          <p:cNvCxnSpPr>
            <a:stCxn id="9" idx="2"/>
            <a:endCxn id="11" idx="0"/>
          </p:cNvCxnSpPr>
          <p:nvPr/>
        </p:nvCxnSpPr>
        <p:spPr>
          <a:xfrm>
            <a:off x="4597176" y="1805348"/>
            <a:ext cx="2156144" cy="673342"/>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p:cNvCxnSpPr>
            <a:stCxn id="10" idx="2"/>
            <a:endCxn id="12" idx="0"/>
          </p:cNvCxnSpPr>
          <p:nvPr/>
        </p:nvCxnSpPr>
        <p:spPr>
          <a:xfrm flipH="1">
            <a:off x="1154106" y="3290516"/>
            <a:ext cx="1026114" cy="1330060"/>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gyenes összekötő nyíllal 19"/>
          <p:cNvCxnSpPr>
            <a:stCxn id="10" idx="2"/>
            <a:endCxn id="13" idx="0"/>
          </p:cNvCxnSpPr>
          <p:nvPr/>
        </p:nvCxnSpPr>
        <p:spPr>
          <a:xfrm>
            <a:off x="2180220" y="3290516"/>
            <a:ext cx="3495028" cy="1330060"/>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a:endCxn id="15" idx="0"/>
          </p:cNvCxnSpPr>
          <p:nvPr/>
        </p:nvCxnSpPr>
        <p:spPr>
          <a:xfrm>
            <a:off x="2105656" y="3310254"/>
            <a:ext cx="5602582" cy="1310322"/>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gyenes összekötő nyíllal 21"/>
          <p:cNvCxnSpPr>
            <a:stCxn id="10" idx="2"/>
            <a:endCxn id="14" idx="0"/>
          </p:cNvCxnSpPr>
          <p:nvPr/>
        </p:nvCxnSpPr>
        <p:spPr>
          <a:xfrm>
            <a:off x="2180220" y="3290516"/>
            <a:ext cx="1354584" cy="1335542"/>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95680"/>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457200" y="274638"/>
            <a:ext cx="8229600" cy="511175"/>
          </a:xfrm>
        </p:spPr>
        <p:txBody>
          <a:bodyPr/>
          <a:lstStyle/>
          <a:p>
            <a:pPr>
              <a:defRPr/>
            </a:pPr>
            <a:r>
              <a:rPr lang="hu-HU" dirty="0" smtClean="0"/>
              <a:t>Megszüntető rendelkezések</a:t>
            </a:r>
            <a:endParaRPr lang="hu-HU" dirty="0"/>
          </a:p>
        </p:txBody>
      </p:sp>
      <p:sp>
        <p:nvSpPr>
          <p:cNvPr id="21506" name="Rectangle 3"/>
          <p:cNvSpPr>
            <a:spLocks noGrp="1" noChangeArrowheads="1"/>
          </p:cNvSpPr>
          <p:nvPr>
            <p:ph idx="1"/>
          </p:nvPr>
        </p:nvSpPr>
        <p:spPr>
          <a:xfrm>
            <a:off x="428625" y="857250"/>
            <a:ext cx="8229600" cy="5500688"/>
          </a:xfrm>
        </p:spPr>
        <p:txBody>
          <a:bodyPr>
            <a:normAutofit fontScale="92500" lnSpcReduction="10000"/>
          </a:bodyPr>
          <a:lstStyle/>
          <a:p>
            <a:pPr eaLnBrk="1" hangingPunct="1">
              <a:defRPr/>
            </a:pPr>
            <a:r>
              <a:rPr lang="hu-HU" sz="2000" dirty="0" smtClean="0">
                <a:solidFill>
                  <a:srgbClr val="C00000"/>
                </a:solidFill>
              </a:rPr>
              <a:t>Állampolgársága szerinti országa védelmének újbóli igénybevétele 1 § C (1)</a:t>
            </a:r>
          </a:p>
          <a:p>
            <a:pPr eaLnBrk="1" hangingPunct="1">
              <a:defRPr/>
            </a:pPr>
            <a:r>
              <a:rPr lang="hu-HU" sz="2000" dirty="0" smtClean="0"/>
              <a:t> Önkéntes és szándékos</a:t>
            </a:r>
          </a:p>
          <a:p>
            <a:pPr lvl="2" eaLnBrk="1" hangingPunct="1">
              <a:defRPr/>
            </a:pPr>
            <a:r>
              <a:rPr lang="hu-HU" sz="1800" dirty="0" smtClean="0"/>
              <a:t>Útlevél</a:t>
            </a:r>
          </a:p>
          <a:p>
            <a:pPr lvl="2" eaLnBrk="1" hangingPunct="1">
              <a:defRPr/>
            </a:pPr>
            <a:r>
              <a:rPr lang="hu-HU" sz="1800" dirty="0" smtClean="0"/>
              <a:t>Az általa elhagyott állam hatóságainál való regisztráció (dokumentumok megszerzése diplomáciai képviseleten keresztül)</a:t>
            </a:r>
          </a:p>
          <a:p>
            <a:pPr lvl="2" eaLnBrk="1" hangingPunct="1">
              <a:defRPr/>
            </a:pPr>
            <a:endParaRPr lang="hu-HU" sz="1800" dirty="0" smtClean="0">
              <a:solidFill>
                <a:srgbClr val="C00000"/>
              </a:solidFill>
            </a:endParaRPr>
          </a:p>
          <a:p>
            <a:pPr eaLnBrk="1" hangingPunct="1">
              <a:defRPr/>
            </a:pPr>
            <a:r>
              <a:rPr lang="hu-HU" sz="2000" dirty="0" smtClean="0">
                <a:solidFill>
                  <a:srgbClr val="C00000"/>
                </a:solidFill>
              </a:rPr>
              <a:t>Származási országba való visszatérés  1 § C (4)</a:t>
            </a:r>
          </a:p>
          <a:p>
            <a:pPr eaLnBrk="1" hangingPunct="1">
              <a:defRPr/>
            </a:pPr>
            <a:r>
              <a:rPr lang="hu-HU" sz="2000" dirty="0" smtClean="0"/>
              <a:t>Önkéntes és szándékos</a:t>
            </a:r>
            <a:endParaRPr lang="hu-HU" sz="2000" dirty="0" smtClean="0">
              <a:solidFill>
                <a:srgbClr val="FFFFCC"/>
              </a:solidFill>
            </a:endParaRPr>
          </a:p>
          <a:p>
            <a:pPr lvl="2" eaLnBrk="1" hangingPunct="1">
              <a:defRPr/>
            </a:pPr>
            <a:r>
              <a:rPr lang="hu-HU" sz="1800" dirty="0" smtClean="0"/>
              <a:t>Az ottmaradás hossza (rövid látogatás : nem az)</a:t>
            </a:r>
          </a:p>
          <a:p>
            <a:pPr lvl="2" eaLnBrk="1" hangingPunct="1">
              <a:defRPr/>
            </a:pPr>
            <a:r>
              <a:rPr lang="hu-HU" sz="1800" dirty="0" smtClean="0"/>
              <a:t>Körülményektől függő információk</a:t>
            </a:r>
          </a:p>
          <a:p>
            <a:pPr lvl="2" eaLnBrk="1" hangingPunct="1">
              <a:defRPr/>
            </a:pPr>
            <a:endParaRPr lang="hu-HU" sz="1800" dirty="0" smtClean="0"/>
          </a:p>
          <a:p>
            <a:pPr eaLnBrk="1" hangingPunct="1">
              <a:defRPr/>
            </a:pPr>
            <a:r>
              <a:rPr lang="hu-HU" sz="2000" dirty="0" smtClean="0">
                <a:solidFill>
                  <a:srgbClr val="C00000"/>
                </a:solidFill>
              </a:rPr>
              <a:t>(Régi) állampolgárság újbóli felvétele 1 § C   (2)</a:t>
            </a:r>
          </a:p>
          <a:p>
            <a:pPr lvl="2" eaLnBrk="1" hangingPunct="1">
              <a:defRPr/>
            </a:pPr>
            <a:r>
              <a:rPr lang="hu-HU" sz="1800" dirty="0" smtClean="0"/>
              <a:t>Mi történik, ha az állam újból kiterjeszti rá, de ő ezt nem akarja?</a:t>
            </a:r>
          </a:p>
          <a:p>
            <a:pPr lvl="2" eaLnBrk="1" hangingPunct="1">
              <a:buFontTx/>
              <a:buNone/>
              <a:defRPr/>
            </a:pPr>
            <a:endParaRPr lang="hu-HU" sz="1800" dirty="0" smtClean="0">
              <a:solidFill>
                <a:srgbClr val="FFFFCC"/>
              </a:solidFill>
            </a:endParaRPr>
          </a:p>
          <a:p>
            <a:pPr eaLnBrk="1" hangingPunct="1">
              <a:defRPr/>
            </a:pPr>
            <a:r>
              <a:rPr lang="hu-HU" sz="2000" dirty="0" smtClean="0">
                <a:solidFill>
                  <a:srgbClr val="C00000"/>
                </a:solidFill>
              </a:rPr>
              <a:t>Új állampolgárság felvétele1 § C   (3)</a:t>
            </a:r>
          </a:p>
          <a:p>
            <a:pPr lvl="2" eaLnBrk="1" hangingPunct="1">
              <a:defRPr/>
            </a:pPr>
            <a:r>
              <a:rPr lang="hu-HU" sz="1800" dirty="0" smtClean="0"/>
              <a:t>Hol? – Menedéket adó állam vagy letelepedés szerinti állam – világos</a:t>
            </a:r>
          </a:p>
          <a:p>
            <a:pPr lvl="3" eaLnBrk="1" hangingPunct="1">
              <a:buFontTx/>
              <a:buNone/>
              <a:defRPr/>
            </a:pPr>
            <a:r>
              <a:rPr lang="hu-HU" sz="1600" dirty="0" smtClean="0"/>
              <a:t>            </a:t>
            </a:r>
            <a:r>
              <a:rPr lang="hu-HU" sz="1800" dirty="0" smtClean="0"/>
              <a:t>- Az üldöző állam utódállamának kiterjesztése-?</a:t>
            </a:r>
          </a:p>
          <a:p>
            <a:pPr eaLnBrk="1" hangingPunct="1">
              <a:defRPr/>
            </a:pPr>
            <a:endParaRPr lang="hu-HU" sz="1800" dirty="0" smtClean="0">
              <a:solidFill>
                <a:srgbClr val="FFFFCC"/>
              </a:solidFill>
            </a:endParaRPr>
          </a:p>
        </p:txBody>
      </p:sp>
    </p:spTree>
    <p:extLst>
      <p:ext uri="{BB962C8B-B14F-4D97-AF65-F5344CB8AC3E}">
        <p14:creationId xmlns:p14="http://schemas.microsoft.com/office/powerpoint/2010/main" val="405652104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439737"/>
          </a:xfrm>
        </p:spPr>
        <p:txBody>
          <a:bodyPr/>
          <a:lstStyle/>
          <a:p>
            <a:pPr eaLnBrk="1" hangingPunct="1">
              <a:defRPr/>
            </a:pPr>
            <a:r>
              <a:rPr lang="hu-HU" sz="2400" dirty="0" smtClean="0"/>
              <a:t>Megszüntetés – megváltozott körülmények</a:t>
            </a:r>
          </a:p>
        </p:txBody>
      </p:sp>
      <p:sp>
        <p:nvSpPr>
          <p:cNvPr id="22531" name="Rectangle 3"/>
          <p:cNvSpPr>
            <a:spLocks noGrp="1" noChangeArrowheads="1"/>
          </p:cNvSpPr>
          <p:nvPr>
            <p:ph idx="1"/>
          </p:nvPr>
        </p:nvSpPr>
        <p:spPr>
          <a:xfrm>
            <a:off x="428625" y="857250"/>
            <a:ext cx="8229600" cy="5500688"/>
          </a:xfrm>
        </p:spPr>
        <p:txBody>
          <a:bodyPr>
            <a:normAutofit/>
          </a:bodyPr>
          <a:lstStyle/>
          <a:p>
            <a:pPr algn="ctr" eaLnBrk="1" hangingPunct="1">
              <a:buFontTx/>
              <a:buNone/>
              <a:defRPr/>
            </a:pPr>
            <a:r>
              <a:rPr lang="hu-HU" sz="2800" dirty="0" smtClean="0"/>
              <a:t>GC 1 § C (5)</a:t>
            </a:r>
          </a:p>
          <a:p>
            <a:pPr algn="ctr" eaLnBrk="1" hangingPunct="1">
              <a:buFontTx/>
              <a:buNone/>
              <a:defRPr/>
            </a:pPr>
            <a:endParaRPr lang="hu-HU" sz="2800" dirty="0" smtClean="0"/>
          </a:p>
          <a:p>
            <a:pPr eaLnBrk="1" hangingPunct="1">
              <a:defRPr/>
            </a:pPr>
            <a:r>
              <a:rPr lang="hu-HU" sz="2800" dirty="0" smtClean="0">
                <a:solidFill>
                  <a:srgbClr val="C00000"/>
                </a:solidFill>
              </a:rPr>
              <a:t>Már nem utasíthatja el állampolgársága szerinti országa </a:t>
            </a:r>
            <a:r>
              <a:rPr lang="hu-HU" sz="2800" dirty="0" smtClean="0"/>
              <a:t>védelmének igénybevételét, mivel </a:t>
            </a:r>
            <a:r>
              <a:rPr lang="hu-HU" sz="2800" dirty="0" smtClean="0">
                <a:solidFill>
                  <a:srgbClr val="C00000"/>
                </a:solidFill>
              </a:rPr>
              <a:t>megszűntek </a:t>
            </a:r>
            <a:r>
              <a:rPr lang="hu-HU" sz="2800" dirty="0" smtClean="0"/>
              <a:t>azok a körülmények, amelyek alapján őt menekültként elismerték;</a:t>
            </a:r>
          </a:p>
          <a:p>
            <a:pPr eaLnBrk="1" hangingPunct="1">
              <a:defRPr/>
            </a:pPr>
            <a:endParaRPr lang="hu-HU" sz="2800" dirty="0" smtClean="0"/>
          </a:p>
          <a:p>
            <a:pPr eaLnBrk="1" hangingPunct="1">
              <a:defRPr/>
            </a:pPr>
            <a:r>
              <a:rPr lang="hu-HU" sz="2000" dirty="0" smtClean="0"/>
              <a:t>E bekezdés nem alkalmazható az e cikk A. (1) részének hatálya alá tartozó olyan menekültre, aki korábbi üldözéséből fakadó alapos okokat tud az állampolgársága szerinti országa védelmének visszautasítására felhozni;</a:t>
            </a:r>
          </a:p>
        </p:txBody>
      </p:sp>
    </p:spTree>
    <p:extLst>
      <p:ext uri="{BB962C8B-B14F-4D97-AF65-F5344CB8AC3E}">
        <p14:creationId xmlns:p14="http://schemas.microsoft.com/office/powerpoint/2010/main" val="26674589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96925"/>
          </a:xfrm>
        </p:spPr>
        <p:txBody>
          <a:bodyPr/>
          <a:lstStyle/>
          <a:p>
            <a:pPr eaLnBrk="1" hangingPunct="1">
              <a:defRPr/>
            </a:pPr>
            <a:r>
              <a:rPr lang="hu-HU" sz="2400" dirty="0" smtClean="0"/>
              <a:t>Megváltozott körülmények rendelkezés </a:t>
            </a:r>
            <a:br>
              <a:rPr lang="hu-HU" sz="2400" dirty="0" smtClean="0"/>
            </a:br>
            <a:r>
              <a:rPr lang="hu-HU" sz="2400" dirty="0" smtClean="0"/>
              <a:t>A változás értékelése</a:t>
            </a:r>
          </a:p>
        </p:txBody>
      </p:sp>
      <p:sp>
        <p:nvSpPr>
          <p:cNvPr id="23555" name="Rectangle 3"/>
          <p:cNvSpPr>
            <a:spLocks noGrp="1" noChangeArrowheads="1"/>
          </p:cNvSpPr>
          <p:nvPr>
            <p:ph idx="1"/>
          </p:nvPr>
        </p:nvSpPr>
        <p:spPr>
          <a:xfrm>
            <a:off x="500063" y="1357313"/>
            <a:ext cx="8229600" cy="5072062"/>
          </a:xfrm>
        </p:spPr>
        <p:txBody>
          <a:bodyPr>
            <a:normAutofit fontScale="92500"/>
          </a:bodyPr>
          <a:lstStyle/>
          <a:p>
            <a:pPr eaLnBrk="1" hangingPunct="1">
              <a:buFont typeface="Arial" charset="0"/>
              <a:buNone/>
              <a:defRPr/>
            </a:pPr>
            <a:r>
              <a:rPr lang="hu-HU" dirty="0" smtClean="0"/>
              <a:t>A UNHCR Végrehajtó Bizottságának  következtetése No. 69 (XLIII) (1992), </a:t>
            </a:r>
          </a:p>
          <a:p>
            <a:pPr eaLnBrk="1" hangingPunct="1">
              <a:defRPr/>
            </a:pPr>
            <a:r>
              <a:rPr lang="hu-HU" sz="3500" dirty="0" smtClean="0"/>
              <a:t>„A döntéshozatal során…az államoknak körültekintően kell értékelniük a változások </a:t>
            </a:r>
            <a:r>
              <a:rPr lang="hu-HU" sz="3500" dirty="0" smtClean="0">
                <a:solidFill>
                  <a:srgbClr val="C00000"/>
                </a:solidFill>
              </a:rPr>
              <a:t>alapvető </a:t>
            </a:r>
            <a:r>
              <a:rPr lang="hu-HU" sz="3500" dirty="0" smtClean="0"/>
              <a:t>mivoltát…beleértve </a:t>
            </a:r>
            <a:r>
              <a:rPr lang="hu-HU" sz="3500" dirty="0" smtClean="0">
                <a:solidFill>
                  <a:srgbClr val="05001A"/>
                </a:solidFill>
              </a:rPr>
              <a:t>az általános </a:t>
            </a:r>
            <a:r>
              <a:rPr lang="hu-HU" sz="3500" dirty="0" smtClean="0">
                <a:solidFill>
                  <a:srgbClr val="C00000"/>
                </a:solidFill>
              </a:rPr>
              <a:t>emberi jogi állapotokat, </a:t>
            </a:r>
            <a:r>
              <a:rPr lang="hu-HU" sz="3500" dirty="0" smtClean="0"/>
              <a:t>és az </a:t>
            </a:r>
            <a:r>
              <a:rPr lang="hu-HU" sz="3500" dirty="0" smtClean="0">
                <a:solidFill>
                  <a:srgbClr val="C00000"/>
                </a:solidFill>
              </a:rPr>
              <a:t>üldöztetéstől való megalapozott félelem </a:t>
            </a:r>
            <a:r>
              <a:rPr lang="hu-HU" sz="3500" dirty="0" smtClean="0">
                <a:solidFill>
                  <a:srgbClr val="05001A"/>
                </a:solidFill>
              </a:rPr>
              <a:t>speciális okát… Az államok által megvalósuló ilyen értékelésnek  </a:t>
            </a:r>
            <a:r>
              <a:rPr lang="hu-HU" sz="3500" dirty="0" smtClean="0"/>
              <a:t> lényegi eleme a változás </a:t>
            </a:r>
            <a:r>
              <a:rPr lang="hu-HU" sz="3500" dirty="0" smtClean="0">
                <a:solidFill>
                  <a:srgbClr val="C00000"/>
                </a:solidFill>
              </a:rPr>
              <a:t>alapvető, stabil és hosszantartó jellege</a:t>
            </a:r>
            <a:r>
              <a:rPr lang="hu-HU" sz="3500" dirty="0" smtClean="0"/>
              <a:t>”</a:t>
            </a:r>
          </a:p>
        </p:txBody>
      </p:sp>
    </p:spTree>
    <p:extLst>
      <p:ext uri="{BB962C8B-B14F-4D97-AF65-F5344CB8AC3E}">
        <p14:creationId xmlns:p14="http://schemas.microsoft.com/office/powerpoint/2010/main" val="7252070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96925"/>
          </a:xfrm>
        </p:spPr>
        <p:txBody>
          <a:bodyPr/>
          <a:lstStyle/>
          <a:p>
            <a:pPr eaLnBrk="1" hangingPunct="1">
              <a:defRPr/>
            </a:pPr>
            <a:r>
              <a:rPr lang="hu-HU" sz="2400" dirty="0" smtClean="0"/>
              <a:t>Megváltozott körülmények rendelkezés </a:t>
            </a:r>
            <a:br>
              <a:rPr lang="hu-HU" sz="2400" dirty="0" smtClean="0"/>
            </a:br>
            <a:r>
              <a:rPr lang="hu-HU" sz="2400" dirty="0" smtClean="0"/>
              <a:t>A változás értékelése</a:t>
            </a:r>
          </a:p>
        </p:txBody>
      </p:sp>
      <p:sp>
        <p:nvSpPr>
          <p:cNvPr id="24579" name="Rectangle 3"/>
          <p:cNvSpPr>
            <a:spLocks noGrp="1" noChangeArrowheads="1"/>
          </p:cNvSpPr>
          <p:nvPr>
            <p:ph idx="1"/>
          </p:nvPr>
        </p:nvSpPr>
        <p:spPr>
          <a:xfrm>
            <a:off x="428625" y="1357313"/>
            <a:ext cx="8229600" cy="5143500"/>
          </a:xfrm>
        </p:spPr>
        <p:txBody>
          <a:bodyPr>
            <a:normAutofit/>
          </a:bodyPr>
          <a:lstStyle/>
          <a:p>
            <a:pPr eaLnBrk="1" hangingPunct="1">
              <a:lnSpc>
                <a:spcPct val="90000"/>
              </a:lnSpc>
              <a:defRPr/>
            </a:pPr>
            <a:r>
              <a:rPr lang="hu-HU" dirty="0" smtClean="0">
                <a:solidFill>
                  <a:srgbClr val="C00000"/>
                </a:solidFill>
              </a:rPr>
              <a:t>Alapvető</a:t>
            </a:r>
          </a:p>
          <a:p>
            <a:pPr lvl="1" eaLnBrk="1" hangingPunct="1">
              <a:lnSpc>
                <a:spcPct val="90000"/>
              </a:lnSpc>
              <a:defRPr/>
            </a:pPr>
            <a:r>
              <a:rPr lang="hu-HU" dirty="0" smtClean="0"/>
              <a:t>„teljes politikai változás”, az ellenségeskedések tényleges vége  = az alapvető okok megszüntetése</a:t>
            </a:r>
          </a:p>
          <a:p>
            <a:pPr lvl="1" eaLnBrk="1" hangingPunct="1">
              <a:lnSpc>
                <a:spcPct val="90000"/>
              </a:lnSpc>
              <a:defRPr/>
            </a:pPr>
            <a:endParaRPr lang="hu-HU" dirty="0" smtClean="0"/>
          </a:p>
          <a:p>
            <a:pPr eaLnBrk="1" hangingPunct="1">
              <a:lnSpc>
                <a:spcPct val="90000"/>
              </a:lnSpc>
              <a:defRPr/>
            </a:pPr>
            <a:r>
              <a:rPr lang="hu-HU" dirty="0" smtClean="0">
                <a:solidFill>
                  <a:srgbClr val="C00000"/>
                </a:solidFill>
              </a:rPr>
              <a:t>Tartós  </a:t>
            </a:r>
          </a:p>
          <a:p>
            <a:pPr lvl="1" eaLnBrk="1" hangingPunct="1">
              <a:lnSpc>
                <a:spcPct val="90000"/>
              </a:lnSpc>
              <a:defRPr/>
            </a:pPr>
            <a:r>
              <a:rPr lang="hu-HU" dirty="0" smtClean="0"/>
              <a:t>Visszatérés előtt hosszantartó megfigyelés </a:t>
            </a:r>
            <a:r>
              <a:rPr lang="hu-HU" i="1" dirty="0" smtClean="0"/>
              <a:t>(Vilvarajah!);</a:t>
            </a:r>
            <a:r>
              <a:rPr lang="hu-HU" dirty="0" smtClean="0"/>
              <a:t> 12-18 hónap</a:t>
            </a:r>
          </a:p>
          <a:p>
            <a:pPr lvl="1" eaLnBrk="1" hangingPunct="1">
              <a:lnSpc>
                <a:spcPct val="90000"/>
              </a:lnSpc>
              <a:defRPr/>
            </a:pPr>
            <a:r>
              <a:rPr lang="hu-HU" dirty="0" smtClean="0"/>
              <a:t>Igazi béke, a békülés elkezdődik</a:t>
            </a:r>
          </a:p>
          <a:p>
            <a:pPr lvl="1" eaLnBrk="1" hangingPunct="1">
              <a:lnSpc>
                <a:spcPct val="90000"/>
              </a:lnSpc>
              <a:defRPr/>
            </a:pPr>
            <a:endParaRPr lang="hu-HU" dirty="0" smtClean="0"/>
          </a:p>
          <a:p>
            <a:pPr eaLnBrk="1" hangingPunct="1">
              <a:lnSpc>
                <a:spcPct val="90000"/>
              </a:lnSpc>
              <a:defRPr/>
            </a:pPr>
            <a:r>
              <a:rPr lang="hu-HU" dirty="0" smtClean="0">
                <a:solidFill>
                  <a:srgbClr val="C00000"/>
                </a:solidFill>
              </a:rPr>
              <a:t>A védelem visszaállítása</a:t>
            </a:r>
          </a:p>
          <a:p>
            <a:pPr lvl="1" eaLnBrk="1" hangingPunct="1">
              <a:lnSpc>
                <a:spcPct val="90000"/>
              </a:lnSpc>
              <a:defRPr/>
            </a:pPr>
            <a:r>
              <a:rPr lang="hu-HU" dirty="0" smtClean="0"/>
              <a:t>Több mint fizikai védelem vagy biztonság. Működő kormány és államigazgatási rendszer léte.</a:t>
            </a:r>
          </a:p>
        </p:txBody>
      </p:sp>
    </p:spTree>
    <p:extLst>
      <p:ext uri="{BB962C8B-B14F-4D97-AF65-F5344CB8AC3E}">
        <p14:creationId xmlns:p14="http://schemas.microsoft.com/office/powerpoint/2010/main" val="25716296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39737"/>
          </a:xfrm>
        </p:spPr>
        <p:txBody>
          <a:bodyPr/>
          <a:lstStyle/>
          <a:p>
            <a:pPr eaLnBrk="1" hangingPunct="1">
              <a:defRPr/>
            </a:pPr>
            <a:r>
              <a:rPr lang="hu-HU" sz="2400" dirty="0" smtClean="0"/>
              <a:t>Megszüntető rendelkezések – eljárás, kivétel</a:t>
            </a:r>
          </a:p>
        </p:txBody>
      </p:sp>
      <p:sp>
        <p:nvSpPr>
          <p:cNvPr id="25603" name="Rectangle 3"/>
          <p:cNvSpPr>
            <a:spLocks noGrp="1" noChangeArrowheads="1"/>
          </p:cNvSpPr>
          <p:nvPr>
            <p:ph idx="1"/>
          </p:nvPr>
        </p:nvSpPr>
        <p:spPr>
          <a:xfrm>
            <a:off x="428625" y="857250"/>
            <a:ext cx="8229600" cy="5668094"/>
          </a:xfrm>
        </p:spPr>
        <p:txBody>
          <a:bodyPr>
            <a:normAutofit fontScale="92500" lnSpcReduction="20000"/>
          </a:bodyPr>
          <a:lstStyle/>
          <a:p>
            <a:pPr eaLnBrk="1" hangingPunct="1">
              <a:lnSpc>
                <a:spcPct val="90000"/>
              </a:lnSpc>
              <a:defRPr/>
            </a:pPr>
            <a:r>
              <a:rPr lang="hu-HU" sz="2400" dirty="0" smtClean="0">
                <a:solidFill>
                  <a:srgbClr val="C00000"/>
                </a:solidFill>
              </a:rPr>
              <a:t>Egyéni eljárás alkalmazása </a:t>
            </a:r>
            <a:r>
              <a:rPr lang="hu-HU" sz="2400" dirty="0" smtClean="0"/>
              <a:t>– Tömeges beáramlás és ideiglenes védelem esetén</a:t>
            </a:r>
          </a:p>
          <a:p>
            <a:pPr eaLnBrk="1" hangingPunct="1">
              <a:lnSpc>
                <a:spcPct val="90000"/>
              </a:lnSpc>
              <a:buFontTx/>
              <a:buNone/>
              <a:defRPr/>
            </a:pPr>
            <a:endParaRPr lang="hu-HU" sz="2400" dirty="0" smtClean="0"/>
          </a:p>
          <a:p>
            <a:pPr eaLnBrk="1" hangingPunct="1">
              <a:lnSpc>
                <a:spcPct val="90000"/>
              </a:lnSpc>
              <a:defRPr/>
            </a:pPr>
            <a:r>
              <a:rPr lang="hu-HU" sz="2400" dirty="0" smtClean="0">
                <a:solidFill>
                  <a:srgbClr val="C00000"/>
                </a:solidFill>
              </a:rPr>
              <a:t>A bizonyítás terhe a kormányon</a:t>
            </a:r>
            <a:endParaRPr lang="hu-HU" sz="2400" dirty="0" smtClean="0"/>
          </a:p>
          <a:p>
            <a:pPr eaLnBrk="1" hangingPunct="1">
              <a:lnSpc>
                <a:spcPct val="90000"/>
              </a:lnSpc>
              <a:defRPr/>
            </a:pPr>
            <a:endParaRPr lang="hu-HU" sz="2400" dirty="0" smtClean="0"/>
          </a:p>
          <a:p>
            <a:pPr eaLnBrk="1" hangingPunct="1">
              <a:lnSpc>
                <a:spcPct val="90000"/>
              </a:lnSpc>
              <a:defRPr/>
            </a:pPr>
            <a:r>
              <a:rPr lang="hu-HU" sz="2400" dirty="0" smtClean="0"/>
              <a:t>„</a:t>
            </a:r>
            <a:r>
              <a:rPr lang="hu-HU" sz="2400" dirty="0" smtClean="0">
                <a:solidFill>
                  <a:srgbClr val="C00000"/>
                </a:solidFill>
              </a:rPr>
              <a:t>Kényszerítő okok</a:t>
            </a:r>
            <a:r>
              <a:rPr lang="hu-HU" sz="2400" dirty="0" smtClean="0"/>
              <a:t>” kivétel:</a:t>
            </a:r>
          </a:p>
          <a:p>
            <a:pPr eaLnBrk="1" hangingPunct="1">
              <a:lnSpc>
                <a:spcPct val="90000"/>
              </a:lnSpc>
              <a:defRPr/>
            </a:pPr>
            <a:endParaRPr lang="hu-HU" sz="2400" dirty="0" smtClean="0"/>
          </a:p>
          <a:p>
            <a:pPr lvl="1" eaLnBrk="1" hangingPunct="1">
              <a:lnSpc>
                <a:spcPct val="90000"/>
              </a:lnSpc>
              <a:defRPr/>
            </a:pPr>
            <a:r>
              <a:rPr lang="hu-HU" sz="2400" dirty="0" smtClean="0"/>
              <a:t>Az üldözés kegyetlen formája esetén:</a:t>
            </a:r>
          </a:p>
          <a:p>
            <a:pPr lvl="2" eaLnBrk="1" hangingPunct="1">
              <a:lnSpc>
                <a:spcPct val="90000"/>
              </a:lnSpc>
              <a:buFontTx/>
              <a:buNone/>
              <a:defRPr/>
            </a:pPr>
            <a:r>
              <a:rPr lang="hu-HU" sz="2000" dirty="0" smtClean="0"/>
              <a:t>táborban vagy börtönben fogvatartottak voltak, a családtagok elleni erőszak tanúi vagy túlélői, a szexuális erőszakot is beleértve, csakúgy mint a gyakran helyi lakosságtól nagymértékű traumát elszenvedett személyek.</a:t>
            </a:r>
          </a:p>
          <a:p>
            <a:pPr lvl="1" eaLnBrk="1" hangingPunct="1">
              <a:lnSpc>
                <a:spcPct val="90000"/>
              </a:lnSpc>
              <a:defRPr/>
            </a:pPr>
            <a:endParaRPr lang="hu-HU" sz="2400" dirty="0" smtClean="0"/>
          </a:p>
          <a:p>
            <a:pPr lvl="1" eaLnBrk="1" hangingPunct="1">
              <a:lnSpc>
                <a:spcPct val="110000"/>
              </a:lnSpc>
              <a:defRPr/>
            </a:pPr>
            <a:r>
              <a:rPr lang="hu-HU" sz="2400" dirty="0" smtClean="0"/>
              <a:t>„A &lt;&lt;kényszerítő okok&gt;&gt;kivétel alkalmazásának  értelmezése túlterjed a  rendelkezés konkrét szavain amelyek  szerint  az okok  az  1A (2) cikk szerinti menekültekre  vonatkoznak.  Ez az értelmezés egy általános humanitárius elvet tükröz, amely ma már mélyen gyökerezik az államok gyakorlatában” </a:t>
            </a:r>
            <a:r>
              <a:rPr lang="hu-HU" sz="1200" dirty="0" smtClean="0"/>
              <a:t>UNHCR </a:t>
            </a:r>
            <a:r>
              <a:rPr lang="hu-HU" sz="1200" i="1" dirty="0" smtClean="0"/>
              <a:t>Irányelvek ,2003, 21. pont.</a:t>
            </a:r>
          </a:p>
        </p:txBody>
      </p:sp>
    </p:spTree>
    <p:extLst>
      <p:ext uri="{BB962C8B-B14F-4D97-AF65-F5344CB8AC3E}">
        <p14:creationId xmlns:p14="http://schemas.microsoft.com/office/powerpoint/2010/main" val="35296342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oldi ppt tema">
  <a:themeElements>
    <a:clrScheme name="Metró">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CC66"/>
        </a:lt1>
        <a:dk2>
          <a:srgbClr val="971601"/>
        </a:dk2>
        <a:lt2>
          <a:srgbClr val="FFFFCC"/>
        </a:lt2>
        <a:accent1>
          <a:srgbClr val="00CC99"/>
        </a:accent1>
        <a:accent2>
          <a:srgbClr val="993366"/>
        </a:accent2>
        <a:accent3>
          <a:srgbClr val="C9ABAA"/>
        </a:accent3>
        <a:accent4>
          <a:srgbClr val="DAAE56"/>
        </a:accent4>
        <a:accent5>
          <a:srgbClr val="AAE2CA"/>
        </a:accent5>
        <a:accent6>
          <a:srgbClr val="8A2D5C"/>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Boldi ppt tema</Template>
  <TotalTime>945</TotalTime>
  <Words>3784</Words>
  <Application>Microsoft Office PowerPoint</Application>
  <PresentationFormat>On-screen Show (4:3)</PresentationFormat>
  <Paragraphs>506</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Georgia</vt:lpstr>
      <vt:lpstr>Times New Roman</vt:lpstr>
      <vt:lpstr>Boldi ppt tema</vt:lpstr>
      <vt:lpstr>A MENEKÜLTSTÁTUSZ MEGSZŰNÉSE - KIZÁRÁS A MENEKÜLTSTÁTUSZBÓL -  MÁS INTÉZMÉNYEK NYÚJTOTTA VÉDELEM</vt:lpstr>
      <vt:lpstr>Az előadás-sorozat témái</vt:lpstr>
      <vt:lpstr>A védelem vége, kizárás abból, védelem más szervek révén</vt:lpstr>
      <vt:lpstr>A menekült státusz megszűnése</vt:lpstr>
      <vt:lpstr>Megszüntető rendelkezések</vt:lpstr>
      <vt:lpstr>Megszüntetés – megváltozott körülmények</vt:lpstr>
      <vt:lpstr>Megváltozott körülmények rendelkezés  A változás értékelése</vt:lpstr>
      <vt:lpstr>Megváltozott körülmények rendelkezés  A változás értékelése</vt:lpstr>
      <vt:lpstr>Megszüntető rendelkezések – eljárás, kivétel</vt:lpstr>
      <vt:lpstr>KIZÁRÁS A VÉDELEMBÓL   –  MÁS INTÉZMÉNY NYÚJTOTTA VÉDELEM</vt:lpstr>
      <vt:lpstr>Aki nem érdemes a védelemre</vt:lpstr>
      <vt:lpstr>Kizárási okok – az alapok</vt:lpstr>
      <vt:lpstr>Béke elleni,  háborús  és emberiesség elleni bűncselekmények</vt:lpstr>
      <vt:lpstr>Béke elleni,  háborús  és emberiesség elleni bűncselekmények</vt:lpstr>
      <vt:lpstr>Agresszió fogalma a Statútumban Részes Államok által, 2010 az Agresszió bűntette</vt:lpstr>
      <vt:lpstr>Súlyos, nem politikai bűncselekmények a belépés előtt</vt:lpstr>
      <vt:lpstr>Terrorizmus –EU definíció  A terrorizmus elleni küzdelemről szóló 2002/475/JHA tanácsi kerethatározat  (2002. június 13.) </vt:lpstr>
      <vt:lpstr>Terrorizmus – EU definíció  A terrorizmus elleni küzdelemről szóló 2002/475/JHA tanácsi kerethatározat  (2002. június 13.) </vt:lpstr>
      <vt:lpstr>Súlyos, nem politikai bűncselekmények a belépés előtt  </vt:lpstr>
      <vt:lpstr>Az ENSZ céljaival és alapelveivel ellentétes cselekmények</vt:lpstr>
      <vt:lpstr>Egyéb védelem</vt:lpstr>
      <vt:lpstr>A Bolbol-ügy  A Bíróság (nagytanács) 2010. június 17-i ítélete (Előzetes döntéshozatal iránti kérelem: Fővárosi Bíróság - Magyarország) — Nawras Bolbol kontra  Bevándorlási és Állampolgársági Hivatal (C-31/09.sz.ügy)</vt:lpstr>
      <vt:lpstr>Bolbol</vt:lpstr>
      <vt:lpstr>Mostafa Abed El Karem El Kott, Chadi Amin A Radi, Hazem Kamel Ismail  kontra Bevándorlási és Állampolgársági Hivatal  C‑364/11. sz.ügy AZ EUB Nagytanácsa ítélet, 19 December 2012 december 19  A UNHCR és 5 tagállam (közte Németország, az egyesült Királyság és Franciaország beavatkozásával)</vt:lpstr>
      <vt:lpstr>Kott, Radi, Ismail - C‑364/11 </vt:lpstr>
      <vt:lpstr>Kott, Radi, Ismail - C‑364/11 </vt:lpstr>
      <vt:lpstr>Kott, Radi, Ismail - C‑364/11 </vt:lpstr>
      <vt:lpstr>   Köszönöm!    Nagy Boldizsár   E-mail: nagyboldi@ajk.elte.hu  www.nagyboldizsar.hu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International Refugee Law  Parts 4-7</dc:title>
  <dc:creator>User</dc:creator>
  <dc:description>Spell checked</dc:description>
  <cp:lastModifiedBy>B Nagy</cp:lastModifiedBy>
  <cp:revision>320</cp:revision>
  <cp:lastPrinted>2015-10-12T08:33:40Z</cp:lastPrinted>
  <dcterms:created xsi:type="dcterms:W3CDTF">2008-10-10T12:55:55Z</dcterms:created>
  <dcterms:modified xsi:type="dcterms:W3CDTF">2016-10-27T11:05:40Z</dcterms:modified>
</cp:coreProperties>
</file>